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9"/>
  </p:notesMasterIdLst>
  <p:sldIdLst>
    <p:sldId id="256" r:id="rId2"/>
    <p:sldId id="264" r:id="rId3"/>
    <p:sldId id="315" r:id="rId4"/>
    <p:sldId id="411" r:id="rId5"/>
    <p:sldId id="504" r:id="rId6"/>
    <p:sldId id="513" r:id="rId7"/>
    <p:sldId id="329" r:id="rId8"/>
    <p:sldId id="453" r:id="rId9"/>
    <p:sldId id="286" r:id="rId10"/>
    <p:sldId id="430" r:id="rId11"/>
    <p:sldId id="328" r:id="rId12"/>
    <p:sldId id="331" r:id="rId13"/>
    <p:sldId id="407" r:id="rId14"/>
    <p:sldId id="310" r:id="rId15"/>
    <p:sldId id="276" r:id="rId16"/>
    <p:sldId id="455" r:id="rId17"/>
    <p:sldId id="526" r:id="rId18"/>
    <p:sldId id="478" r:id="rId19"/>
    <p:sldId id="269" r:id="rId20"/>
    <p:sldId id="265" r:id="rId21"/>
    <p:sldId id="258" r:id="rId22"/>
    <p:sldId id="259" r:id="rId23"/>
    <p:sldId id="260" r:id="rId24"/>
    <p:sldId id="262" r:id="rId25"/>
    <p:sldId id="261" r:id="rId26"/>
    <p:sldId id="284" r:id="rId27"/>
    <p:sldId id="277" r:id="rId28"/>
    <p:sldId id="309" r:id="rId29"/>
    <p:sldId id="278" r:id="rId30"/>
    <p:sldId id="313" r:id="rId31"/>
    <p:sldId id="279" r:id="rId32"/>
    <p:sldId id="280" r:id="rId33"/>
    <p:sldId id="311" r:id="rId34"/>
    <p:sldId id="281" r:id="rId35"/>
    <p:sldId id="312" r:id="rId36"/>
    <p:sldId id="282" r:id="rId37"/>
    <p:sldId id="283" r:id="rId38"/>
    <p:sldId id="332" r:id="rId39"/>
    <p:sldId id="263" r:id="rId40"/>
    <p:sldId id="314" r:id="rId41"/>
    <p:sldId id="316" r:id="rId42"/>
    <p:sldId id="317" r:id="rId43"/>
    <p:sldId id="529" r:id="rId44"/>
    <p:sldId id="335" r:id="rId45"/>
    <p:sldId id="336" r:id="rId46"/>
    <p:sldId id="337" r:id="rId47"/>
    <p:sldId id="392" r:id="rId48"/>
    <p:sldId id="393" r:id="rId49"/>
    <p:sldId id="394" r:id="rId50"/>
    <p:sldId id="395" r:id="rId51"/>
    <p:sldId id="396" r:id="rId52"/>
    <p:sldId id="270" r:id="rId53"/>
    <p:sldId id="271" r:id="rId54"/>
    <p:sldId id="503" r:id="rId55"/>
    <p:sldId id="307" r:id="rId56"/>
    <p:sldId id="338" r:id="rId57"/>
    <p:sldId id="341" r:id="rId58"/>
    <p:sldId id="342" r:id="rId59"/>
    <p:sldId id="383" r:id="rId60"/>
    <p:sldId id="343" r:id="rId61"/>
    <p:sldId id="344" r:id="rId62"/>
    <p:sldId id="345" r:id="rId63"/>
    <p:sldId id="346" r:id="rId64"/>
    <p:sldId id="422" r:id="rId65"/>
    <p:sldId id="374" r:id="rId66"/>
    <p:sldId id="375" r:id="rId67"/>
    <p:sldId id="376" r:id="rId68"/>
    <p:sldId id="412" r:id="rId69"/>
    <p:sldId id="413" r:id="rId70"/>
    <p:sldId id="414" r:id="rId71"/>
    <p:sldId id="415" r:id="rId72"/>
    <p:sldId id="506" r:id="rId73"/>
    <p:sldId id="508" r:id="rId74"/>
    <p:sldId id="509" r:id="rId75"/>
    <p:sldId id="510" r:id="rId76"/>
    <p:sldId id="512" r:id="rId77"/>
    <p:sldId id="530" r:id="rId78"/>
    <p:sldId id="532" r:id="rId79"/>
    <p:sldId id="528" r:id="rId80"/>
    <p:sldId id="514" r:id="rId81"/>
    <p:sldId id="515" r:id="rId82"/>
    <p:sldId id="527" r:id="rId83"/>
    <p:sldId id="539" r:id="rId84"/>
    <p:sldId id="531" r:id="rId85"/>
    <p:sldId id="540" r:id="rId86"/>
    <p:sldId id="538" r:id="rId87"/>
    <p:sldId id="273" r:id="rId88"/>
    <p:sldId id="268" r:id="rId89"/>
    <p:sldId id="272" r:id="rId90"/>
    <p:sldId id="340" r:id="rId91"/>
    <p:sldId id="288" r:id="rId92"/>
    <p:sldId id="290" r:id="rId93"/>
    <p:sldId id="291" r:id="rId94"/>
    <p:sldId id="424" r:id="rId95"/>
    <p:sldId id="294" r:id="rId96"/>
    <p:sldId id="318" r:id="rId97"/>
    <p:sldId id="349" r:id="rId98"/>
    <p:sldId id="350" r:id="rId99"/>
    <p:sldId id="356" r:id="rId100"/>
    <p:sldId id="452" r:id="rId101"/>
    <p:sldId id="355" r:id="rId102"/>
    <p:sldId id="351" r:id="rId103"/>
    <p:sldId id="352" r:id="rId104"/>
    <p:sldId id="292" r:id="rId105"/>
    <p:sldId id="384" r:id="rId106"/>
    <p:sldId id="484" r:id="rId107"/>
    <p:sldId id="431" r:id="rId108"/>
    <p:sldId id="353" r:id="rId109"/>
    <p:sldId id="354" r:id="rId110"/>
    <p:sldId id="380" r:id="rId111"/>
    <p:sldId id="427" r:id="rId112"/>
    <p:sldId id="485" r:id="rId113"/>
    <p:sldId id="487" r:id="rId114"/>
    <p:sldId id="470" r:id="rId115"/>
    <p:sldId id="468" r:id="rId116"/>
    <p:sldId id="471" r:id="rId117"/>
    <p:sldId id="473" r:id="rId118"/>
    <p:sldId id="472" r:id="rId119"/>
    <p:sldId id="474" r:id="rId120"/>
    <p:sldId id="476" r:id="rId121"/>
    <p:sldId id="477" r:id="rId122"/>
    <p:sldId id="483" r:id="rId123"/>
    <p:sldId id="348" r:id="rId124"/>
    <p:sldId id="293" r:id="rId125"/>
    <p:sldId id="324" r:id="rId126"/>
    <p:sldId id="397" r:id="rId127"/>
    <p:sldId id="363" r:id="rId128"/>
    <p:sldId id="398" r:id="rId129"/>
    <p:sldId id="391" r:id="rId130"/>
    <p:sldId id="373" r:id="rId131"/>
    <p:sldId id="387" r:id="rId132"/>
    <p:sldId id="400" r:id="rId133"/>
    <p:sldId id="401" r:id="rId134"/>
    <p:sldId id="402" r:id="rId135"/>
    <p:sldId id="449" r:id="rId136"/>
    <p:sldId id="460" r:id="rId137"/>
    <p:sldId id="372" r:id="rId138"/>
    <p:sldId id="399" r:id="rId139"/>
    <p:sldId id="463" r:id="rId140"/>
    <p:sldId id="450" r:id="rId141"/>
    <p:sldId id="466" r:id="rId142"/>
    <p:sldId id="469" r:id="rId143"/>
    <p:sldId id="445" r:id="rId144"/>
    <p:sldId id="446" r:id="rId145"/>
    <p:sldId id="447" r:id="rId146"/>
    <p:sldId id="366" r:id="rId147"/>
    <p:sldId id="386" r:id="rId148"/>
    <p:sldId id="367" r:id="rId149"/>
    <p:sldId id="451" r:id="rId150"/>
    <p:sldId id="364" r:id="rId151"/>
    <p:sldId id="390" r:id="rId152"/>
    <p:sldId id="357" r:id="rId153"/>
    <p:sldId id="388" r:id="rId154"/>
    <p:sldId id="368" r:id="rId155"/>
    <p:sldId id="358" r:id="rId156"/>
    <p:sldId id="461" r:id="rId157"/>
    <p:sldId id="425" r:id="rId158"/>
    <p:sldId id="426" r:id="rId159"/>
    <p:sldId id="428" r:id="rId160"/>
    <p:sldId id="429" r:id="rId161"/>
    <p:sldId id="359" r:id="rId162"/>
    <p:sldId id="362" r:id="rId163"/>
    <p:sldId id="459" r:id="rId164"/>
    <p:sldId id="361" r:id="rId165"/>
    <p:sldId id="369" r:id="rId166"/>
    <p:sldId id="370" r:id="rId167"/>
    <p:sldId id="320" r:id="rId168"/>
    <p:sldId id="289" r:id="rId169"/>
    <p:sldId id="321" r:id="rId170"/>
    <p:sldId id="322" r:id="rId171"/>
    <p:sldId id="323" r:id="rId172"/>
    <p:sldId id="408" r:id="rId173"/>
    <p:sldId id="409" r:id="rId174"/>
    <p:sldId id="379" r:id="rId175"/>
    <p:sldId id="499" r:id="rId176"/>
    <p:sldId id="500" r:id="rId177"/>
    <p:sldId id="501" r:id="rId178"/>
    <p:sldId id="502" r:id="rId179"/>
    <p:sldId id="274" r:id="rId180"/>
    <p:sldId id="275" r:id="rId181"/>
    <p:sldId id="385" r:id="rId182"/>
    <p:sldId id="448" r:id="rId183"/>
    <p:sldId id="467" r:id="rId184"/>
    <p:sldId id="266" r:id="rId185"/>
    <p:sldId id="267" r:id="rId186"/>
    <p:sldId id="339" r:id="rId187"/>
    <p:sldId id="347" r:id="rId188"/>
    <p:sldId id="381" r:id="rId189"/>
    <p:sldId id="371" r:id="rId190"/>
    <p:sldId id="410" r:id="rId191"/>
    <p:sldId id="494" r:id="rId192"/>
    <p:sldId id="498" r:id="rId193"/>
    <p:sldId id="505" r:id="rId194"/>
    <p:sldId id="516" r:id="rId195"/>
    <p:sldId id="287" r:id="rId196"/>
    <p:sldId id="296" r:id="rId197"/>
    <p:sldId id="295" r:id="rId198"/>
    <p:sldId id="325" r:id="rId199"/>
    <p:sldId id="326" r:id="rId200"/>
    <p:sldId id="308" r:id="rId201"/>
    <p:sldId id="297" r:id="rId202"/>
    <p:sldId id="298" r:id="rId203"/>
    <p:sldId id="305" r:id="rId204"/>
    <p:sldId id="306" r:id="rId205"/>
    <p:sldId id="299" r:id="rId206"/>
    <p:sldId id="300" r:id="rId207"/>
    <p:sldId id="301" r:id="rId208"/>
    <p:sldId id="302" r:id="rId209"/>
    <p:sldId id="303" r:id="rId210"/>
    <p:sldId id="533" r:id="rId211"/>
    <p:sldId id="304" r:id="rId212"/>
    <p:sldId id="418" r:id="rId213"/>
    <p:sldId id="419" r:id="rId214"/>
    <p:sldId id="327" r:id="rId215"/>
    <p:sldId id="417" r:id="rId216"/>
    <p:sldId id="421" r:id="rId217"/>
    <p:sldId id="517" r:id="rId218"/>
    <p:sldId id="423" r:id="rId219"/>
    <p:sldId id="420" r:id="rId220"/>
    <p:sldId id="464" r:id="rId221"/>
    <p:sldId id="518" r:id="rId222"/>
    <p:sldId id="432" r:id="rId223"/>
    <p:sldId id="330" r:id="rId224"/>
    <p:sldId id="524" r:id="rId225"/>
    <p:sldId id="434" r:id="rId226"/>
    <p:sldId id="436" r:id="rId227"/>
    <p:sldId id="437" r:id="rId228"/>
    <p:sldId id="435" r:id="rId229"/>
    <p:sldId id="441" r:id="rId230"/>
    <p:sldId id="439" r:id="rId231"/>
    <p:sldId id="442" r:id="rId232"/>
    <p:sldId id="440" r:id="rId233"/>
    <p:sldId id="438" r:id="rId234"/>
    <p:sldId id="443" r:id="rId235"/>
    <p:sldId id="333" r:id="rId236"/>
    <p:sldId id="444" r:id="rId237"/>
    <p:sldId id="519" r:id="rId238"/>
    <p:sldId id="520" r:id="rId239"/>
    <p:sldId id="521" r:id="rId240"/>
    <p:sldId id="522" r:id="rId241"/>
    <p:sldId id="523" r:id="rId242"/>
    <p:sldId id="334" r:id="rId243"/>
    <p:sldId id="377" r:id="rId244"/>
    <p:sldId id="378" r:id="rId245"/>
    <p:sldId id="382" r:id="rId246"/>
    <p:sldId id="403" r:id="rId247"/>
    <p:sldId id="404" r:id="rId248"/>
    <p:sldId id="405" r:id="rId249"/>
    <p:sldId id="406" r:id="rId250"/>
    <p:sldId id="457" r:id="rId251"/>
    <p:sldId id="458" r:id="rId252"/>
    <p:sldId id="462" r:id="rId253"/>
    <p:sldId id="479" r:id="rId254"/>
    <p:sldId id="480" r:id="rId255"/>
    <p:sldId id="481" r:id="rId256"/>
    <p:sldId id="482" r:id="rId257"/>
    <p:sldId id="492" r:id="rId258"/>
    <p:sldId id="493" r:id="rId259"/>
    <p:sldId id="488" r:id="rId260"/>
    <p:sldId id="489" r:id="rId261"/>
    <p:sldId id="490" r:id="rId262"/>
    <p:sldId id="491" r:id="rId263"/>
    <p:sldId id="525" r:id="rId264"/>
    <p:sldId id="534" r:id="rId265"/>
    <p:sldId id="535" r:id="rId266"/>
    <p:sldId id="536" r:id="rId267"/>
    <p:sldId id="537" r:id="rId268"/>
  </p:sldIdLst>
  <p:sldSz cx="9144000" cy="6858000" type="screen4x3"/>
  <p:notesSz cx="7099300" cy="102346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15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r-FR" dirty="0"/>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8CE3E56-173E-4D28-95CF-21CEABDA758E}" type="datetimeFigureOut">
              <a:rPr lang="fr-FR"/>
              <a:pPr>
                <a:defRPr/>
              </a:pPr>
              <a:t>12/12/2019</a:t>
            </a:fld>
            <a:endParaRPr lang="fr-FR" dirty="0"/>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r-FR" dirty="0"/>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7E98E6-5596-4481-8FC3-42D7FDFCF782}" type="slidenum">
              <a:rPr lang="fr-FR" altLang="fr-FR"/>
              <a:pPr>
                <a:defRPr/>
              </a:pPr>
              <a:t>‹N°›</a:t>
            </a:fld>
            <a:endParaRPr lang="fr-FR" altLang="fr-FR" dirty="0"/>
          </a:p>
        </p:txBody>
      </p:sp>
    </p:spTree>
    <p:extLst>
      <p:ext uri="{BB962C8B-B14F-4D97-AF65-F5344CB8AC3E}">
        <p14:creationId xmlns:p14="http://schemas.microsoft.com/office/powerpoint/2010/main" val="3549852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21</a:t>
            </a:fld>
            <a:endParaRPr lang="fr-FR" altLang="fr-FR" dirty="0"/>
          </a:p>
        </p:txBody>
      </p:sp>
    </p:spTree>
    <p:extLst>
      <p:ext uri="{BB962C8B-B14F-4D97-AF65-F5344CB8AC3E}">
        <p14:creationId xmlns:p14="http://schemas.microsoft.com/office/powerpoint/2010/main" val="325009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74</a:t>
            </a:fld>
            <a:endParaRPr lang="fr-FR" altLang="fr-FR" dirty="0"/>
          </a:p>
        </p:txBody>
      </p:sp>
    </p:spTree>
    <p:extLst>
      <p:ext uri="{BB962C8B-B14F-4D97-AF65-F5344CB8AC3E}">
        <p14:creationId xmlns:p14="http://schemas.microsoft.com/office/powerpoint/2010/main" val="20725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116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D1CF45-5BB7-4890-95AE-FB0B5F4FE288}" type="slidenum">
              <a:rPr lang="fr-FR" altLang="fr-FR" smtClean="0">
                <a:latin typeface="Arial" panose="020B0604020202020204" pitchFamily="34" charset="0"/>
              </a:rPr>
              <a:pPr>
                <a:spcBef>
                  <a:spcPct val="0"/>
                </a:spcBef>
              </a:pPr>
              <a:t>135</a:t>
            </a:fld>
            <a:endParaRPr lang="fr-FR" altLang="fr-FR">
              <a:latin typeface="Arial" panose="020B0604020202020204" pitchFamily="34" charset="0"/>
            </a:endParaRPr>
          </a:p>
        </p:txBody>
      </p:sp>
    </p:spTree>
    <p:extLst>
      <p:ext uri="{BB962C8B-B14F-4D97-AF65-F5344CB8AC3E}">
        <p14:creationId xmlns:p14="http://schemas.microsoft.com/office/powerpoint/2010/main" val="335155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216</a:t>
            </a:fld>
            <a:endParaRPr lang="fr-FR" altLang="fr-FR" dirty="0"/>
          </a:p>
        </p:txBody>
      </p:sp>
    </p:spTree>
    <p:extLst>
      <p:ext uri="{BB962C8B-B14F-4D97-AF65-F5344CB8AC3E}">
        <p14:creationId xmlns:p14="http://schemas.microsoft.com/office/powerpoint/2010/main" val="250809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237</a:t>
            </a:fld>
            <a:endParaRPr lang="fr-FR" altLang="fr-FR" dirty="0"/>
          </a:p>
        </p:txBody>
      </p:sp>
    </p:spTree>
    <p:extLst>
      <p:ext uri="{BB962C8B-B14F-4D97-AF65-F5344CB8AC3E}">
        <p14:creationId xmlns:p14="http://schemas.microsoft.com/office/powerpoint/2010/main" val="86481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259</a:t>
            </a:fld>
            <a:endParaRPr lang="fr-FR" altLang="fr-FR"/>
          </a:p>
        </p:txBody>
      </p:sp>
    </p:spTree>
    <p:extLst>
      <p:ext uri="{BB962C8B-B14F-4D97-AF65-F5344CB8AC3E}">
        <p14:creationId xmlns:p14="http://schemas.microsoft.com/office/powerpoint/2010/main" val="15046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E7E98E6-5596-4481-8FC3-42D7FDFCF782}" type="slidenum">
              <a:rPr lang="fr-FR" altLang="fr-FR" smtClean="0"/>
              <a:pPr>
                <a:defRPr/>
              </a:pPr>
              <a:t>260</a:t>
            </a:fld>
            <a:endParaRPr lang="fr-FR" altLang="fr-FR"/>
          </a:p>
        </p:txBody>
      </p:sp>
    </p:spTree>
    <p:extLst>
      <p:ext uri="{BB962C8B-B14F-4D97-AF65-F5344CB8AC3E}">
        <p14:creationId xmlns:p14="http://schemas.microsoft.com/office/powerpoint/2010/main" val="65077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D06900CB-0740-4D4A-99D9-72E32A933649}" type="datetime1">
              <a:rPr lang="fr-FR" smtClean="0"/>
              <a:t>12/12/2019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14775563-5716-4F86-B955-512B2FDB8A03}" type="slidenum">
              <a:rPr lang="fr-FR" altLang="fr-FR"/>
              <a:pPr>
                <a:defRPr/>
              </a:pPr>
              <a:t>‹N°›</a:t>
            </a:fld>
            <a:endParaRPr lang="fr-FR" altLang="fr-FR" dirty="0"/>
          </a:p>
        </p:txBody>
      </p:sp>
    </p:spTree>
    <p:extLst>
      <p:ext uri="{BB962C8B-B14F-4D97-AF65-F5344CB8AC3E}">
        <p14:creationId xmlns:p14="http://schemas.microsoft.com/office/powerpoint/2010/main" val="141924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EC0609F-3C9B-4394-8948-FF596264D81A}" type="datetime1">
              <a:rPr lang="fr-FR" smtClean="0"/>
              <a:t>12/12/2019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8F5F7BEA-65F3-4EA6-B7D3-F96D576C08ED}" type="slidenum">
              <a:rPr lang="fr-FR" altLang="fr-FR"/>
              <a:pPr>
                <a:defRPr/>
              </a:pPr>
              <a:t>‹N°›</a:t>
            </a:fld>
            <a:endParaRPr lang="fr-FR" altLang="fr-FR" dirty="0"/>
          </a:p>
        </p:txBody>
      </p:sp>
    </p:spTree>
    <p:extLst>
      <p:ext uri="{BB962C8B-B14F-4D97-AF65-F5344CB8AC3E}">
        <p14:creationId xmlns:p14="http://schemas.microsoft.com/office/powerpoint/2010/main" val="367510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5BE9BD8D-8873-4B33-A980-5D6E079C8341}" type="datetime1">
              <a:rPr lang="fr-FR" smtClean="0"/>
              <a:t>12/12/2019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004B47B2-C16D-4A0B-B6BA-708F8BA5D751}" type="slidenum">
              <a:rPr lang="fr-FR" altLang="fr-FR"/>
              <a:pPr>
                <a:defRPr/>
              </a:pPr>
              <a:t>‹N°›</a:t>
            </a:fld>
            <a:endParaRPr lang="fr-FR" altLang="fr-FR" dirty="0"/>
          </a:p>
        </p:txBody>
      </p:sp>
    </p:spTree>
    <p:extLst>
      <p:ext uri="{BB962C8B-B14F-4D97-AF65-F5344CB8AC3E}">
        <p14:creationId xmlns:p14="http://schemas.microsoft.com/office/powerpoint/2010/main" val="238660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FE365A8-4E16-4BF9-9406-E14ACA567971}" type="datetime1">
              <a:rPr lang="fr-FR" smtClean="0"/>
              <a:t>12/12/2019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589D254-372D-461E-99F4-500A2E855738}" type="slidenum">
              <a:rPr lang="fr-FR" altLang="fr-FR"/>
              <a:pPr>
                <a:defRPr/>
              </a:pPr>
              <a:t>‹N°›</a:t>
            </a:fld>
            <a:endParaRPr lang="fr-FR" altLang="fr-FR" dirty="0"/>
          </a:p>
        </p:txBody>
      </p:sp>
    </p:spTree>
    <p:extLst>
      <p:ext uri="{BB962C8B-B14F-4D97-AF65-F5344CB8AC3E}">
        <p14:creationId xmlns:p14="http://schemas.microsoft.com/office/powerpoint/2010/main" val="300508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2F76484-253D-4B37-871B-1D4D14E77355}" type="datetime1">
              <a:rPr lang="fr-FR" smtClean="0"/>
              <a:t>12/12/2019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8EDF7A7-A054-4254-BCE9-76BACF8FD8C2}" type="slidenum">
              <a:rPr lang="fr-FR" altLang="fr-FR"/>
              <a:pPr>
                <a:defRPr/>
              </a:pPr>
              <a:t>‹N°›</a:t>
            </a:fld>
            <a:endParaRPr lang="fr-FR" altLang="fr-FR" dirty="0"/>
          </a:p>
        </p:txBody>
      </p:sp>
    </p:spTree>
    <p:extLst>
      <p:ext uri="{BB962C8B-B14F-4D97-AF65-F5344CB8AC3E}">
        <p14:creationId xmlns:p14="http://schemas.microsoft.com/office/powerpoint/2010/main" val="342897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2A09AE8E-EEEB-4EB6-9AD9-9A705605C069}" type="datetime1">
              <a:rPr lang="fr-FR" smtClean="0"/>
              <a:t>12/12/2019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ACA3AF7C-0BAE-4BCD-B7D7-463B5E9854A9}" type="slidenum">
              <a:rPr lang="fr-FR" altLang="fr-FR"/>
              <a:pPr>
                <a:defRPr/>
              </a:pPr>
              <a:t>‹N°›</a:t>
            </a:fld>
            <a:endParaRPr lang="fr-FR" altLang="fr-FR" dirty="0"/>
          </a:p>
        </p:txBody>
      </p:sp>
    </p:spTree>
    <p:extLst>
      <p:ext uri="{BB962C8B-B14F-4D97-AF65-F5344CB8AC3E}">
        <p14:creationId xmlns:p14="http://schemas.microsoft.com/office/powerpoint/2010/main" val="112824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1328FF46-EEC3-485A-B926-998C5461E853}" type="datetime1">
              <a:rPr lang="fr-FR" smtClean="0"/>
              <a:t>12/12/2019</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14D8FC8-17FE-48B9-A5C4-10AF05596CF1}" type="slidenum">
              <a:rPr lang="fr-FR" altLang="fr-FR"/>
              <a:pPr>
                <a:defRPr/>
              </a:pPr>
              <a:t>‹N°›</a:t>
            </a:fld>
            <a:endParaRPr lang="fr-FR" altLang="fr-FR" dirty="0"/>
          </a:p>
        </p:txBody>
      </p:sp>
    </p:spTree>
    <p:extLst>
      <p:ext uri="{BB962C8B-B14F-4D97-AF65-F5344CB8AC3E}">
        <p14:creationId xmlns:p14="http://schemas.microsoft.com/office/powerpoint/2010/main" val="350151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32301C18-D8FD-43C4-ABB5-4B4084A0F35B}" type="datetime1">
              <a:rPr lang="fr-FR" smtClean="0"/>
              <a:t>12/12/2019</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C0601EF-E30E-40F0-B873-DE6EB330C960}" type="slidenum">
              <a:rPr lang="fr-FR" altLang="fr-FR"/>
              <a:pPr>
                <a:defRPr/>
              </a:pPr>
              <a:t>‹N°›</a:t>
            </a:fld>
            <a:endParaRPr lang="fr-FR" altLang="fr-FR" dirty="0"/>
          </a:p>
        </p:txBody>
      </p:sp>
    </p:spTree>
    <p:extLst>
      <p:ext uri="{BB962C8B-B14F-4D97-AF65-F5344CB8AC3E}">
        <p14:creationId xmlns:p14="http://schemas.microsoft.com/office/powerpoint/2010/main" val="114658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F76027F2-EBF9-408E-9F20-983CE60A5903}" type="datetime1">
              <a:rPr lang="fr-FR" smtClean="0"/>
              <a:t>12/12/2019</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9ECBFA8-A775-4D16-A4B2-417DCD0EBDB4}" type="slidenum">
              <a:rPr lang="fr-FR" altLang="fr-FR"/>
              <a:pPr>
                <a:defRPr/>
              </a:pPr>
              <a:t>‹N°›</a:t>
            </a:fld>
            <a:endParaRPr lang="fr-FR" altLang="fr-FR" dirty="0"/>
          </a:p>
        </p:txBody>
      </p:sp>
    </p:spTree>
    <p:extLst>
      <p:ext uri="{BB962C8B-B14F-4D97-AF65-F5344CB8AC3E}">
        <p14:creationId xmlns:p14="http://schemas.microsoft.com/office/powerpoint/2010/main" val="197203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234A86E-9EA2-4783-A9FC-109048D24F35}" type="datetime1">
              <a:rPr lang="fr-FR" smtClean="0"/>
              <a:t>12/12/2019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628048ED-B848-4660-9FB8-BD60999213EC}" type="slidenum">
              <a:rPr lang="fr-FR" altLang="fr-FR"/>
              <a:pPr>
                <a:defRPr/>
              </a:pPr>
              <a:t>‹N°›</a:t>
            </a:fld>
            <a:endParaRPr lang="fr-FR" altLang="fr-FR" dirty="0"/>
          </a:p>
        </p:txBody>
      </p:sp>
    </p:spTree>
    <p:extLst>
      <p:ext uri="{BB962C8B-B14F-4D97-AF65-F5344CB8AC3E}">
        <p14:creationId xmlns:p14="http://schemas.microsoft.com/office/powerpoint/2010/main" val="124663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CA0E079-BAC0-4328-B467-84EFDDDE9B0B}" type="datetime1">
              <a:rPr lang="fr-FR" smtClean="0"/>
              <a:t>12/12/2019</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A8F17EB8-3C19-45B4-BCA2-F30BAED8085C}" type="slidenum">
              <a:rPr lang="fr-FR" altLang="fr-FR"/>
              <a:pPr>
                <a:defRPr/>
              </a:pPr>
              <a:t>‹N°›</a:t>
            </a:fld>
            <a:endParaRPr lang="fr-FR" altLang="fr-FR" dirty="0"/>
          </a:p>
        </p:txBody>
      </p:sp>
    </p:spTree>
    <p:extLst>
      <p:ext uri="{BB962C8B-B14F-4D97-AF65-F5344CB8AC3E}">
        <p14:creationId xmlns:p14="http://schemas.microsoft.com/office/powerpoint/2010/main" val="428042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8A51FEF-49E6-422D-8445-226BA4457DF3}" type="datetime1">
              <a:rPr lang="fr-FR" smtClean="0"/>
              <a:t>12/12/2019</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E5708BE-F089-4A5F-A873-6F1EEA9A2B10}" type="slidenum">
              <a:rPr lang="fr-FR" altLang="fr-FR"/>
              <a:pPr>
                <a:defRPr/>
              </a:pPr>
              <a:t>‹N°›</a:t>
            </a:fld>
            <a:endParaRPr lang="fr-FR" alt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ome.kpn.nl/lilian_schreurs/oman/Woodlands.htm" TargetMode="External"/><Relationship Id="rId2" Type="http://schemas.openxmlformats.org/officeDocument/2006/relationships/hyperlink" Target="mailto:benjamin.lisan@free.fr" TargetMode="Externa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saudiaramcoworld.com/issue/201306/in.search.of.the.mother.tree.htm#sthash.AnnPITwf.dpuf"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8" Type="http://schemas.openxmlformats.org/officeDocument/2006/relationships/image" Target="../media/image406.jpeg"/><Relationship Id="rId3" Type="http://schemas.openxmlformats.org/officeDocument/2006/relationships/hyperlink" Target="http://fr.wikipedia.org/w/index.php?title=Chrysopogon_nigritanus&amp;action=edit&amp;redlink=1" TargetMode="External"/><Relationship Id="rId7" Type="http://schemas.openxmlformats.org/officeDocument/2006/relationships/image" Target="../media/image405.jpeg"/><Relationship Id="rId2" Type="http://schemas.openxmlformats.org/officeDocument/2006/relationships/hyperlink" Target="http://www.fao.org/docrep/007/y5378f/y5378f03.htm" TargetMode="External"/><Relationship Id="rId1" Type="http://schemas.openxmlformats.org/officeDocument/2006/relationships/slideLayout" Target="../slideLayouts/slideLayout7.xml"/><Relationship Id="rId6" Type="http://schemas.openxmlformats.org/officeDocument/2006/relationships/image" Target="../media/image40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407.jpeg"/></Relationships>
</file>

<file path=ppt/slides/_rels/slide101.xml.rels><?xml version="1.0" encoding="UTF-8" standalone="yes"?>
<Relationships xmlns="http://schemas.openxmlformats.org/package/2006/relationships"><Relationship Id="rId8" Type="http://schemas.openxmlformats.org/officeDocument/2006/relationships/hyperlink" Target="http://fr.wikipedia.org/wiki/Huile_essentielle" TargetMode="External"/><Relationship Id="rId3" Type="http://schemas.openxmlformats.org/officeDocument/2006/relationships/image" Target="../media/image22.jpeg"/><Relationship Id="rId7" Type="http://schemas.openxmlformats.org/officeDocument/2006/relationships/hyperlink" Target="http://fr.wikipedia.org/wiki/Distillation" TargetMode="External"/><Relationship Id="rId12" Type="http://schemas.openxmlformats.org/officeDocument/2006/relationships/image" Target="../media/image408.jpeg"/><Relationship Id="rId2" Type="http://schemas.openxmlformats.org/officeDocument/2006/relationships/hyperlink" Target="http://fr.wikipedia.org/wiki/Chrysopogon_zizanioides" TargetMode="External"/><Relationship Id="rId1" Type="http://schemas.openxmlformats.org/officeDocument/2006/relationships/slideLayout" Target="../slideLayouts/slideLayout7.xml"/><Relationship Id="rId6" Type="http://schemas.openxmlformats.org/officeDocument/2006/relationships/hyperlink" Target="http://fr.wikipedia.org/wiki/%C3%89tats-Unis" TargetMode="External"/><Relationship Id="rId11" Type="http://schemas.openxmlformats.org/officeDocument/2006/relationships/hyperlink" Target="http://www.vetiver.com/TVN_GreenFrench.pdf" TargetMode="External"/><Relationship Id="rId5" Type="http://schemas.openxmlformats.org/officeDocument/2006/relationships/hyperlink" Target="http://fr.wikipedia.org/wiki/Asie" TargetMode="External"/><Relationship Id="rId10" Type="http://schemas.openxmlformats.org/officeDocument/2006/relationships/hyperlink" Target="http://en.wikipedia.org/wiki/Chrysopogon_zizanioides" TargetMode="External"/><Relationship Id="rId4" Type="http://schemas.openxmlformats.org/officeDocument/2006/relationships/image" Target="../media/image23.jpeg"/><Relationship Id="rId9" Type="http://schemas.openxmlformats.org/officeDocument/2006/relationships/hyperlink" Target="http://fr.wikipedia.org/wiki/V%C3%A9tiver"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hrysopogon%2Bnigritanus%26biw%3D1440%26bih%3D732&amp;rurl=translate.google.fr&amp;sl=en&amp;u=http://en.wikipedia.org/wiki/Soil_erosion&amp;usg=ALkJrhhUV6NaIXow9kQxo_tzVVTCh4OCSg" TargetMode="External"/><Relationship Id="rId13" Type="http://schemas.openxmlformats.org/officeDocument/2006/relationships/hyperlink" Target="http://translate.googleusercontent.com/translate_c?depth=1&amp;hl=fr&amp;prev=/search?q%3DChrysopogon%2Bnigritanus%26biw%3D1440%26bih%3D732&amp;rurl=translate.google.fr&amp;sl=en&amp;u=http://en.wikipedia.org/wiki/Vetiver&amp;usg=ALkJrhjgZhZZx2x3Ow_Z4wTRlWqWL1__sA" TargetMode="External"/><Relationship Id="rId18" Type="http://schemas.openxmlformats.org/officeDocument/2006/relationships/hyperlink" Target="http://en.wikipedia.org/wiki/Chrysopogon_nigritanus" TargetMode="External"/><Relationship Id="rId3" Type="http://schemas.openxmlformats.org/officeDocument/2006/relationships/image" Target="../media/image22.jpeg"/><Relationship Id="rId21" Type="http://schemas.openxmlformats.org/officeDocument/2006/relationships/image" Target="../media/image411.jpeg"/><Relationship Id="rId7"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Champagnant_07-1" TargetMode="External"/><Relationship Id="rId12" Type="http://schemas.openxmlformats.org/officeDocument/2006/relationships/hyperlink" Target="http://translate.googleusercontent.com/translate_c?depth=1&amp;hl=fr&amp;prev=/search?q%3DChrysopogon%2Bnigritanus%26biw%3D1440%26bih%3D732&amp;rurl=translate.google.fr&amp;sl=en&amp;u=http://en.wikipedia.org/wiki/Southern_Africa&amp;usg=ALkJrhiYm3YjgmqcmYgQV1fOmVExbEcrog" TargetMode="External"/><Relationship Id="rId17" Type="http://schemas.openxmlformats.org/officeDocument/2006/relationships/hyperlink" Target="http://translate.googleusercontent.com/translate_c?depth=1&amp;hl=fr&amp;prev=/search?q%3DChrysopogon%2Bnigritanus%26biw%3D1440%26bih%3D732&amp;rurl=translate.google.fr&amp;sl=en&amp;u=http://en.wikipedia.org/wiki/Livestock&amp;usg=ALkJrhjkuqEymflBRig6AxKCZfwjQQ7A_A" TargetMode="External"/><Relationship Id="rId2" Type="http://schemas.openxmlformats.org/officeDocument/2006/relationships/hyperlink" Target="http://fr.wikipedia.org/w/index.php?title=Chrysopogon_nigritanus&amp;action=edit&amp;redlink=1" TargetMode="External"/><Relationship Id="rId16" Type="http://schemas.openxmlformats.org/officeDocument/2006/relationships/hyperlink" Target="http://translate.googleusercontent.com/translate_c?depth=1&amp;hl=fr&amp;prev=/search?q%3DChrysopogon%2Bnigritanus%26biw%3D1440%26bih%3D732&amp;rurl=translate.google.fr&amp;sl=en&amp;u=http://en.wikipedia.org/wiki/Subsistence_agriculture&amp;usg=ALkJrhhdUjJH8PuTRxOGQjDhuzgn6tV2wA" TargetMode="External"/><Relationship Id="rId20" Type="http://schemas.openxmlformats.org/officeDocument/2006/relationships/image" Target="../media/image41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hrysopogon%2Bnigritanus%26biw%3D1440%26bih%3D732&amp;rurl=translate.google.fr&amp;sl=en&amp;u=http://en.wikipedia.org/wiki/Poaceae&amp;usg=ALkJrhi3duMUp04p3aRXGLoZoUczixIl3A" TargetMode="External"/><Relationship Id="rId11" Type="http://schemas.openxmlformats.org/officeDocument/2006/relationships/hyperlink" Target="http://translate.googleusercontent.com/translate_c?depth=1&amp;hl=fr&amp;prev=/search?q%3DChrysopogon%2Bnigritanus%26biw%3D1440%26bih%3D732&amp;rurl=translate.google.fr&amp;sl=en&amp;u=http://en.wikipedia.org/wiki/Eastern_Africa&amp;usg=ALkJrhi1kvmwtx91JXylXW40FmyuPiGm6A" TargetMode="External"/><Relationship Id="rId5" Type="http://schemas.openxmlformats.org/officeDocument/2006/relationships/hyperlink" Target="http://translate.googleusercontent.com/translate_c?depth=1&amp;hl=fr&amp;prev=/search?q%3DChrysopogon%2Bnigritanus%26biw%3D1440%26bih%3D732&amp;rurl=translate.google.fr&amp;sl=en&amp;u=http://en.wikipedia.org/wiki/Grass&amp;usg=ALkJrhjug3tkBKDnXUvoRdXFh2EbHJxNAw" TargetMode="External"/><Relationship Id="rId15"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Grimshaw_44-2" TargetMode="External"/><Relationship Id="rId10" Type="http://schemas.openxmlformats.org/officeDocument/2006/relationships/hyperlink" Target="http://translate.googleusercontent.com/translate_c?depth=1&amp;hl=fr&amp;prev=/search?q%3DChrysopogon%2Bnigritanus%26biw%3D1440%26bih%3D732&amp;rurl=translate.google.fr&amp;sl=en&amp;u=http://en.wikipedia.org/wiki/Northern_Africa&amp;usg=ALkJrhjUN6J2SPi9OdapOAHHHSBZHxRDLA" TargetMode="External"/><Relationship Id="rId19" Type="http://schemas.openxmlformats.org/officeDocument/2006/relationships/image" Target="../media/image409.jpeg"/><Relationship Id="rId4" Type="http://schemas.openxmlformats.org/officeDocument/2006/relationships/image" Target="../media/image23.jpeg"/><Relationship Id="rId9" Type="http://schemas.openxmlformats.org/officeDocument/2006/relationships/hyperlink" Target="http://translate.googleusercontent.com/translate_c?depth=1&amp;hl=fr&amp;prev=/search?q%3DChrysopogon%2Bnigritanus%26biw%3D1440%26bih%3D732&amp;rurl=translate.google.fr&amp;sl=en&amp;u=http://en.wikipedia.org/wiki/Nigeria&amp;usg=ALkJrhhtOb5nNkysatfMb9bUiOvH-WoAzw" TargetMode="External"/><Relationship Id="rId14" Type="http://schemas.openxmlformats.org/officeDocument/2006/relationships/hyperlink" Target="http://translate.googleusercontent.com/translate_c?depth=1&amp;hl=fr&amp;prev=/search?q%3DChrysopogon%2Bnigritanus%26biw%3D1440%26bih%3D732&amp;rurl=translate.google.fr&amp;sl=en&amp;u=http://en.wikipedia.org/wiki/Drought_tolerance&amp;usg=ALkJrhiauHdRGmGPcCaft2FbvKHiFbma7g"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414.jpeg"/><Relationship Id="rId3" Type="http://schemas.openxmlformats.org/officeDocument/2006/relationships/image" Target="../media/image22.jpeg"/><Relationship Id="rId7" Type="http://schemas.openxmlformats.org/officeDocument/2006/relationships/image" Target="../media/image413.jpeg"/><Relationship Id="rId2" Type="http://schemas.openxmlformats.org/officeDocument/2006/relationships/hyperlink" Target="http://fr.wikipedia.org/w/index.php?title=Chrysopogon_nemoralis&amp;action=edit&amp;redlink=1" TargetMode="External"/><Relationship Id="rId1" Type="http://schemas.openxmlformats.org/officeDocument/2006/relationships/slideLayout" Target="../slideLayouts/slideLayout7.xml"/><Relationship Id="rId6" Type="http://schemas.openxmlformats.org/officeDocument/2006/relationships/image" Target="../media/image412.jpeg"/><Relationship Id="rId5" Type="http://schemas.openxmlformats.org/officeDocument/2006/relationships/hyperlink" Target="http://www.vetiver.org/TVN-Handbook%20series/TVN-series1-1-vetiver%20plant.htm" TargetMode="External"/><Relationship Id="rId10" Type="http://schemas.openxmlformats.org/officeDocument/2006/relationships/image" Target="../media/image416.jpeg"/><Relationship Id="rId4" Type="http://schemas.openxmlformats.org/officeDocument/2006/relationships/image" Target="../media/image23.jpeg"/><Relationship Id="rId9" Type="http://schemas.openxmlformats.org/officeDocument/2006/relationships/image" Target="../media/image415.jpeg"/></Relationships>
</file>

<file path=ppt/slides/_rels/slide104.xml.rels><?xml version="1.0" encoding="UTF-8" standalone="yes"?>
<Relationships xmlns="http://schemas.openxmlformats.org/package/2006/relationships"><Relationship Id="rId8" Type="http://schemas.openxmlformats.org/officeDocument/2006/relationships/hyperlink" Target="http://www.oryza.com/content/super-salt-tolerant-rice-will-help-reclaim-millions-hectares-rice-area-says-irri" TargetMode="External"/><Relationship Id="rId13" Type="http://schemas.openxmlformats.org/officeDocument/2006/relationships/hyperlink" Target="http://plantillustrations.org/taxa.php?id_taxon=9682&amp;lay_out=0&amp;hd=0&amp;group=1" TargetMode="External"/><Relationship Id="rId3" Type="http://schemas.openxmlformats.org/officeDocument/2006/relationships/hyperlink" Target="http://www.supagro.fr/theses/extranet/08-0043_JABNOUNE.pdf" TargetMode="External"/><Relationship Id="rId7" Type="http://schemas.openxmlformats.org/officeDocument/2006/relationships/hyperlink" Target="http://link.springer.com/article/10.1007/BF02372487" TargetMode="External"/><Relationship Id="rId12" Type="http://schemas.openxmlformats.org/officeDocument/2006/relationships/hyperlink" Target="http://plantillustrations.org/species.php?id_species=831408" TargetMode="External"/><Relationship Id="rId2" Type="http://schemas.openxmlformats.org/officeDocument/2006/relationships/hyperlink" Target="http://onlinelibrary.wiley.com/doi/10.1111/j.1469-8137.1990.tb00439.x/pdf" TargetMode="External"/><Relationship Id="rId1" Type="http://schemas.openxmlformats.org/officeDocument/2006/relationships/slideLayout" Target="../slideLayouts/slideLayout7.xml"/><Relationship Id="rId6" Type="http://schemas.openxmlformats.org/officeDocument/2006/relationships/hyperlink" Target="http://onlinelibrary.wiley.com/doi/10.1111/j.1365-3040.2009.02054.x/abstract" TargetMode="External"/><Relationship Id="rId11" Type="http://schemas.openxmlformats.org/officeDocument/2006/relationships/image" Target="../media/image418.jpeg"/><Relationship Id="rId5" Type="http://schemas.openxmlformats.org/officeDocument/2006/relationships/hyperlink" Target="http://www.ncbi.nlm.nih.gov/pubmed?term=Majumder%20AL%5bAuthor%5d&amp;cauthor=true&amp;cauthor_uid=19843254" TargetMode="External"/><Relationship Id="rId10" Type="http://schemas.openxmlformats.org/officeDocument/2006/relationships/hyperlink" Target="http://archive.gramene.org/species/oryza_species/o_coarctata.html" TargetMode="External"/><Relationship Id="rId4" Type="http://schemas.openxmlformats.org/officeDocument/2006/relationships/hyperlink" Target="http://www.ncbi.nlm.nih.gov/pubmed?term=Sengupta%20S%5bAuthor%5d&amp;cauthor=true&amp;cauthor_uid=19843254" TargetMode="External"/><Relationship Id="rId9" Type="http://schemas.openxmlformats.org/officeDocument/2006/relationships/image" Target="../media/image417.jpeg"/><Relationship Id="rId14" Type="http://schemas.openxmlformats.org/officeDocument/2006/relationships/image" Target="../media/image419.jpeg"/></Relationships>
</file>

<file path=ppt/slides/_rels/slide105.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hyperlink" Target="http://www.sciencedaily.com/releases/2012/03/120311150717.htm" TargetMode="External"/><Relationship Id="rId1" Type="http://schemas.openxmlformats.org/officeDocument/2006/relationships/slideLayout" Target="../slideLayouts/slideLayout7.xml"/><Relationship Id="rId6" Type="http://schemas.openxmlformats.org/officeDocument/2006/relationships/hyperlink" Target="http://horizon.documentation.ird.fr/exl-doc/pleins_textes/pleins_textes_5/b_fdi_08-09/11033.pdf"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0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Turkey&amp;usg=ALkJrhiXOpqquwCQ3H0ggUumZzAZJZNNaA" TargetMode="External"/><Relationship Id="rId13" Type="http://schemas.openxmlformats.org/officeDocument/2006/relationships/hyperlink" Target="http://translate.googleusercontent.com/translate_c?depth=1&amp;hl=fr&amp;prev=search&amp;rurl=translate.google.fr&amp;sl=en&amp;u=http://en.wikipedia.org/wiki/Augustus&amp;usg=ALkJrhgTf2owMxHC0dVYevj0pqqmuvwGlQ" TargetMode="External"/><Relationship Id="rId18" Type="http://schemas.openxmlformats.org/officeDocument/2006/relationships/image" Target="../media/image422.jpeg"/><Relationship Id="rId3" Type="http://schemas.openxmlformats.org/officeDocument/2006/relationships/image" Target="../media/image23.jpeg"/><Relationship Id="rId21" Type="http://schemas.openxmlformats.org/officeDocument/2006/relationships/image" Target="../media/image425.jpeg"/><Relationship Id="rId7" Type="http://schemas.openxmlformats.org/officeDocument/2006/relationships/hyperlink" Target="http://translate.googleusercontent.com/translate_c?depth=1&amp;hl=fr&amp;prev=search&amp;rurl=translate.google.fr&amp;sl=en&amp;u=http://en.wikipedia.org/wiki/Spain&amp;usg=ALkJrhiCiLbsoz6cCsQBLCCB6U53mhPzpg" TargetMode="External"/><Relationship Id="rId12" Type="http://schemas.openxmlformats.org/officeDocument/2006/relationships/hyperlink" Target="http://translate.googleusercontent.com/translate_c?depth=1&amp;hl=fr&amp;prev=search&amp;rurl=translate.google.fr&amp;sl=en&amp;u=http://en.wikipedia.org/wiki/Vetch&amp;usg=ALkJrhhNB4fSnO4XdFrjoNFSBg16L4HpYw" TargetMode="External"/><Relationship Id="rId17" Type="http://schemas.openxmlformats.org/officeDocument/2006/relationships/image" Target="../media/image421.jpeg"/><Relationship Id="rId2" Type="http://schemas.openxmlformats.org/officeDocument/2006/relationships/image" Target="../media/image22.jpeg"/><Relationship Id="rId16" Type="http://schemas.openxmlformats.org/officeDocument/2006/relationships/hyperlink" Target="http://en.wikipedia.org/wiki/Vicia_ervilia" TargetMode="External"/><Relationship Id="rId20" Type="http://schemas.openxmlformats.org/officeDocument/2006/relationships/image" Target="../media/image42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Morocco&amp;usg=ALkJrhiO9mdItDsa578VP76r95L06PW2UQ" TargetMode="External"/><Relationship Id="rId11" Type="http://schemas.openxmlformats.org/officeDocument/2006/relationships/hyperlink" Target="http://translate.googleusercontent.com/translate_c?depth=1&amp;hl=fr&amp;prev=search&amp;rurl=translate.google.fr&amp;sl=en&amp;u=http://en.wikipedia.org/wiki/Pliny_the_Elder&amp;usg=ALkJrhjHSyrca18JdJ6mbeWXQhPeiOIQPg" TargetMode="External"/><Relationship Id="rId5" Type="http://schemas.openxmlformats.org/officeDocument/2006/relationships/hyperlink" Target="http://translate.googleusercontent.com/translate_c?depth=1&amp;hl=fr&amp;prev=search&amp;rurl=translate.google.fr&amp;sl=en&amp;u=http://en.wikipedia.org/wiki/Mediterranean&amp;usg=ALkJrhiEc1LQXHdPk-Ny84Ltzl4D_VqeFA" TargetMode="External"/><Relationship Id="rId15" Type="http://schemas.openxmlformats.org/officeDocument/2006/relationships/hyperlink" Target="http://translate.googleusercontent.com/translate_c?depth=1&amp;hl=fr&amp;prev=search&amp;rurl=translate.google.fr&amp;sl=en&amp;u=http://en.wikipedia.org/wiki/Natural_History_(Pliny)&amp;usg=ALkJrhjqPGcAgcCpSfqbotw_WDZDR4P9Ew" TargetMode="External"/><Relationship Id="rId10" Type="http://schemas.openxmlformats.org/officeDocument/2006/relationships/hyperlink" Target="http://translate.googleusercontent.com/translate_c?depth=1&amp;hl=fr&amp;prev=search&amp;rurl=translate.google.fr&amp;sl=en&amp;u=http://en.wikipedia.org/wiki/Famine&amp;usg=ALkJrhiteMiiRU_OYqW1cusDia01wkSeyA" TargetMode="External"/><Relationship Id="rId19" Type="http://schemas.openxmlformats.org/officeDocument/2006/relationships/image" Target="../media/image423.jpeg"/><Relationship Id="rId4" Type="http://schemas.openxmlformats.org/officeDocument/2006/relationships/hyperlink" Target="http://translate.googleusercontent.com/translate_c?depth=1&amp;hl=fr&amp;prev=search&amp;rurl=translate.google.fr&amp;sl=en&amp;u=http://en.wikipedia.org/wiki/Neolithic_founder_crops&amp;usg=ALkJrhiSC2HlHZuCeqDELUEo-boPcEmLjg" TargetMode="External"/><Relationship Id="rId9" Type="http://schemas.openxmlformats.org/officeDocument/2006/relationships/hyperlink" Target="http://translate.googleusercontent.com/translate_c?depth=1&amp;hl=fr&amp;prev=search&amp;rurl=translate.google.fr&amp;sl=en&amp;u=http://en.wikipedia.org/wiki/Lentil&amp;usg=ALkJrhhbSgEe6bmEXFBDEfI92VHPn_6X3w" TargetMode="External"/><Relationship Id="rId14" Type="http://schemas.openxmlformats.org/officeDocument/2006/relationships/hyperlink" Target="http://translate.googleusercontent.com/translate_c?depth=1&amp;hl=fr&amp;prev=search&amp;rurl=translate.google.fr&amp;sl=en&amp;u=http://en.wikipedia.org/wiki/Roman_Emperor&amp;usg=ALkJrhh3L2Z5ud83l_SGP-qcFE5pCBLF6g" TargetMode="External"/><Relationship Id="rId22" Type="http://schemas.openxmlformats.org/officeDocument/2006/relationships/image" Target="../media/image426.jpeg"/></Relationships>
</file>

<file path=ppt/slides/_rels/slide10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Distichlis%2Bpalmeri%26biw%3D1440%26bih%3D732&amp;rurl=translate.google.fr&amp;sl=en&amp;u=http://en.wikipedia.org/wiki/Wheat&amp;usg=ALkJrhhEC2f-dTUGVjnYwUj1S43SbsB19Q" TargetMode="External"/><Relationship Id="rId13" Type="http://schemas.openxmlformats.org/officeDocument/2006/relationships/hyperlink" Target="http://translate.googleusercontent.com/translate_c?depth=1&amp;hl=fr&amp;prev=/search?q%3DDistichlis%2Bpalmeri%26biw%3D1440%26bih%3D732&amp;rurl=translate.google.fr&amp;sl=en&amp;u=http://en.wikipedia.org/wiki/Distichlis_palmeri&amp;usg=ALkJrhiweDJfWPjWq4gOcQPdsZgKpjc-dQ#cite_note-4" TargetMode="External"/><Relationship Id="rId18" Type="http://schemas.openxmlformats.org/officeDocument/2006/relationships/image" Target="../media/image428.jpeg"/><Relationship Id="rId3" Type="http://schemas.openxmlformats.org/officeDocument/2006/relationships/image" Target="../media/image23.jpeg"/><Relationship Id="rId21" Type="http://schemas.openxmlformats.org/officeDocument/2006/relationships/image" Target="../media/image431.jpeg"/><Relationship Id="rId7" Type="http://schemas.openxmlformats.org/officeDocument/2006/relationships/hyperlink" Target="http://translate.googleusercontent.com/translate_c?depth=1&amp;hl=fr&amp;prev=/search?q%3DDistichlis%2Bpalmeri%26biw%3D1440%26bih%3D732&amp;rurl=translate.google.fr&amp;sl=en&amp;u=http://en.wikipedia.org/wiki/Grain&amp;usg=ALkJrhggRrR6ScmJtSbEHpFvdw1b0O1z0w" TargetMode="External"/><Relationship Id="rId12" Type="http://schemas.openxmlformats.org/officeDocument/2006/relationships/hyperlink" Target="http://translate.googleusercontent.com/translate_c?depth=1&amp;hl=fr&amp;prev=/search?q%3DDistichlis%2Bpalmeri%26biw%3D1440%26bih%3D732&amp;rurl=translate.google.fr&amp;sl=en&amp;u=http://en.wikipedia.org/wiki/Halophyte&amp;usg=ALkJrhg5iMQmCZykY5ZOJL5LAaBU-ytykQ" TargetMode="External"/><Relationship Id="rId17" Type="http://schemas.openxmlformats.org/officeDocument/2006/relationships/image" Target="../media/image427.jpeg"/><Relationship Id="rId2" Type="http://schemas.openxmlformats.org/officeDocument/2006/relationships/image" Target="../media/image22.jpeg"/><Relationship Id="rId16" Type="http://schemas.openxmlformats.org/officeDocument/2006/relationships/hyperlink" Target="http://boletin.apnsac.org/?p=36" TargetMode="External"/><Relationship Id="rId20" Type="http://schemas.openxmlformats.org/officeDocument/2006/relationships/image" Target="../media/image43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Distichlis%2Bpalmeri%26biw%3D1440%26bih%3D732&amp;rurl=translate.google.fr&amp;sl=en&amp;u=http://en.wikipedia.org/wiki/Mexico&amp;usg=ALkJrhhuHvBUESMK8ZXa1n7NLFPd8sGPww" TargetMode="External"/><Relationship Id="rId11" Type="http://schemas.openxmlformats.org/officeDocument/2006/relationships/hyperlink" Target="http://translate.googleusercontent.com/translate_c?depth=1&amp;hl=fr&amp;prev=/search?q%3DDistichlis%2Bpalmeri%26biw%3D1440%26bih%3D732&amp;rurl=translate.google.fr&amp;sl=en&amp;u=http://en.wikipedia.org/wiki/Distichlis_palmeri&amp;usg=ALkJrhiweDJfWPjWq4gOcQPdsZgKpjc-dQ#cite_note-2" TargetMode="External"/><Relationship Id="rId5" Type="http://schemas.openxmlformats.org/officeDocument/2006/relationships/hyperlink" Target="http://translate.googleusercontent.com/translate_c?depth=1&amp;hl=fr&amp;prev=/search?q%3DDistichlis%2Bpalmeri%26biw%3D1440%26bih%3D732&amp;rurl=translate.google.fr&amp;sl=en&amp;u=http://en.wikipedia.org/wiki/Sonoran_desert&amp;usg=ALkJrhiT-xNb-B1Bg5_tbAoZT3J_NmtaiA" TargetMode="External"/><Relationship Id="rId15" Type="http://schemas.openxmlformats.org/officeDocument/2006/relationships/hyperlink" Target="http://en.wikipedia.org/wiki/Distichlis_palmeri" TargetMode="External"/><Relationship Id="rId10" Type="http://schemas.openxmlformats.org/officeDocument/2006/relationships/hyperlink" Target="http://translate.googleusercontent.com/translate_c?depth=1&amp;hl=fr&amp;prev=/search?q%3DDistichlis%2Bpalmeri%26biw%3D1440%26bih%3D732&amp;rurl=translate.google.fr&amp;sl=en&amp;u=http://en.wikipedia.org/wiki/Distichlis_palmeri&amp;usg=ALkJrhiweDJfWPjWq4gOcQPdsZgKpjc-dQ#cite_note-1" TargetMode="External"/><Relationship Id="rId19" Type="http://schemas.openxmlformats.org/officeDocument/2006/relationships/image" Target="../media/image429.jpeg"/><Relationship Id="rId4" Type="http://schemas.openxmlformats.org/officeDocument/2006/relationships/hyperlink" Target="http://translate.googleusercontent.com/translate_c?depth=1&amp;hl=fr&amp;prev=/search?q%3DDistichlis%2Bpalmeri%26biw%3D1440%26bih%3D732&amp;rurl=translate.google.fr&amp;sl=en&amp;u=http://en.wikipedia.org/wiki/Poaceae&amp;usg=ALkJrhh_2Bf4EpUPxv8loPv7GboyXR1c6A" TargetMode="External"/><Relationship Id="rId9" Type="http://schemas.openxmlformats.org/officeDocument/2006/relationships/hyperlink" Target="http://translate.googleusercontent.com/translate_c?depth=1&amp;hl=fr&amp;prev=/search?q%3DDistichlis%2Bpalmeri%26biw%3D1440%26bih%3D732&amp;rurl=translate.google.fr&amp;sl=en&amp;u=http://en.wikipedia.org/wiki/Australia&amp;usg=ALkJrhj9FKWaZnapsXDHB6yuImhjXZPeBg" TargetMode="External"/><Relationship Id="rId14" Type="http://schemas.openxmlformats.org/officeDocument/2006/relationships/hyperlink" Target="http://translate.googleusercontent.com/translate_c?depth=1&amp;hl=fr&amp;prev=/search?q%3DDistichlis%2Bpalmeri%26biw%3D1440%26bih%3D732&amp;rurl=translate.google.fr&amp;sl=en&amp;u=http://en.wikipedia.org/wiki/Distichlis_palmeri&amp;usg=ALkJrhiweDJfWPjWq4gOcQPdsZgKpjc-dQ#cite_note-5"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fr.wikipedia.org/wiki/Famille_(biologie)" TargetMode="External"/><Relationship Id="rId13" Type="http://schemas.openxmlformats.org/officeDocument/2006/relationships/hyperlink" Target="http://fr.wikipedia.org/wiki/P%C3%A9trole" TargetMode="External"/><Relationship Id="rId18" Type="http://schemas.openxmlformats.org/officeDocument/2006/relationships/hyperlink" Target="http://fr.wikipedia.org/wiki/Panicum_virgatum#cite_note-15" TargetMode="External"/><Relationship Id="rId26" Type="http://schemas.openxmlformats.org/officeDocument/2006/relationships/hyperlink" Target="http://translate.googleusercontent.com/translate_c?depth=1&amp;hl=fr&amp;prev=/search?q%3DPanicum%2Bvirgatum%2BWikip%C3%A9dia%26biw%3D1440%26bih%3D732&amp;rurl=translate.google.fr&amp;sl=en&amp;u=http://en.wikipedia.org/wiki/Photosensitivity&amp;usg=ALkJrhjNt_Nm1-Oj-vfedXby14D4vcnmNg" TargetMode="External"/><Relationship Id="rId39" Type="http://schemas.openxmlformats.org/officeDocument/2006/relationships/image" Target="../media/image24.jpeg"/><Relationship Id="rId3" Type="http://schemas.openxmlformats.org/officeDocument/2006/relationships/hyperlink" Target="http://fr.wikipedia.org/wiki/Plante_vivace" TargetMode="External"/><Relationship Id="rId21" Type="http://schemas.openxmlformats.org/officeDocument/2006/relationships/hyperlink" Target="http://fr.wikipedia.org/wiki/P%C3%A2turages" TargetMode="External"/><Relationship Id="rId34" Type="http://schemas.openxmlformats.org/officeDocument/2006/relationships/image" Target="../media/image432.jpeg"/><Relationship Id="rId7" Type="http://schemas.openxmlformats.org/officeDocument/2006/relationships/hyperlink" Target="http://fr.wikipedia.org/wiki/Pacifique" TargetMode="External"/><Relationship Id="rId12" Type="http://schemas.openxmlformats.org/officeDocument/2006/relationships/hyperlink" Target="http://fr.wikipedia.org/wiki/Panicum_virgatum#cite_note-1" TargetMode="External"/><Relationship Id="rId17" Type="http://schemas.openxmlformats.org/officeDocument/2006/relationships/hyperlink" Target="http://fr.wikipedia.org/wiki/%C3%89thanol_cellulosique" TargetMode="External"/><Relationship Id="rId25" Type="http://schemas.openxmlformats.org/officeDocument/2006/relationships/hyperlink" Target="http://fr.wikipedia.org/wiki/Plante_ornementale" TargetMode="External"/><Relationship Id="rId33" Type="http://schemas.openxmlformats.org/officeDocument/2006/relationships/hyperlink" Target="http://www.etaflorence.it/proceedings/?detail=6773" TargetMode="External"/><Relationship Id="rId38" Type="http://schemas.openxmlformats.org/officeDocument/2006/relationships/image" Target="../media/image23.jpeg"/><Relationship Id="rId2" Type="http://schemas.openxmlformats.org/officeDocument/2006/relationships/hyperlink" Target="http://fr.wikipedia.org/wiki/C%C3%A9r%C3%A9ale" TargetMode="External"/><Relationship Id="rId16" Type="http://schemas.openxmlformats.org/officeDocument/2006/relationships/hyperlink" Target="http://fr.wikipedia.org/wiki/Panicum_virgatum#cite_note-14" TargetMode="External"/><Relationship Id="rId20" Type="http://schemas.openxmlformats.org/officeDocument/2006/relationships/hyperlink" Target="http://fr.wikipedia.org/wiki/Panicum_virgatum#cite_note-8" TargetMode="External"/><Relationship Id="rId29" Type="http://schemas.openxmlformats.org/officeDocument/2006/relationships/hyperlink" Target="http://translate.googleusercontent.com/translate_c?depth=1&amp;hl=fr&amp;prev=/search?q%3DPanicum%2Bvirgatum%2BWikip%C3%A9dia%26biw%3D1440%26bih%3D732&amp;rurl=translate.google.fr&amp;sl=en&amp;u=http://en.wikipedia.org/wiki/Panicum_virgatum&amp;usg=ALkJrhjK4OOQKUwmyexbE6vjxlWBrpHdKw#cite_note-Stegelmeier_2007-51" TargetMode="External"/><Relationship Id="rId1" Type="http://schemas.openxmlformats.org/officeDocument/2006/relationships/slideLayout" Target="../slideLayouts/slideLayout7.xml"/><Relationship Id="rId6" Type="http://schemas.openxmlformats.org/officeDocument/2006/relationships/hyperlink" Target="http://fr.wikipedia.org/wiki/Littoral" TargetMode="External"/><Relationship Id="rId11" Type="http://schemas.openxmlformats.org/officeDocument/2006/relationships/hyperlink" Target="http://fr.wikipedia.org/wiki/Ubiquiste" TargetMode="External"/><Relationship Id="rId24" Type="http://schemas.openxmlformats.org/officeDocument/2006/relationships/hyperlink" Target="http://fr.wikipedia.org/wiki/Fourrage" TargetMode="External"/><Relationship Id="rId32" Type="http://schemas.openxmlformats.org/officeDocument/2006/relationships/hyperlink" Target="http://translate.googleusercontent.com/translate_c?anno=2&amp;depth=1&amp;hl=fr&amp;rurl=translate.google.fr&amp;sl=en&amp;tl=fr&amp;u=http://link.springer.com/journal/12155&amp;usg=ALkJrhhtFu7cEphxsaj9dAfMXN7j4M8vxA" TargetMode="External"/><Relationship Id="rId37" Type="http://schemas.openxmlformats.org/officeDocument/2006/relationships/image" Target="../media/image22.jpeg"/><Relationship Id="rId40" Type="http://schemas.openxmlformats.org/officeDocument/2006/relationships/image" Target="../media/image435.jpeg"/><Relationship Id="rId5" Type="http://schemas.openxmlformats.org/officeDocument/2006/relationships/hyperlink" Target="http://fr.wikipedia.org/wiki/%C3%89tats-Unis" TargetMode="External"/><Relationship Id="rId15" Type="http://schemas.openxmlformats.org/officeDocument/2006/relationships/hyperlink" Target="http://fr.wikipedia.org/wiki/Agrocarburant" TargetMode="External"/><Relationship Id="rId23" Type="http://schemas.openxmlformats.org/officeDocument/2006/relationships/hyperlink" Target="http://fr.wikipedia.org/wiki/Puits_de_carbone" TargetMode="External"/><Relationship Id="rId28" Type="http://schemas.openxmlformats.org/officeDocument/2006/relationships/hyperlink" Target="http://translate.googleusercontent.com/translate_c?depth=1&amp;hl=fr&amp;prev=/search?q%3DPanicum%2Bvirgatum%2BWikip%C3%A9dia%26biw%3D1440%26bih%3D732&amp;rurl=translate.google.fr&amp;sl=en&amp;u=http://en.wikipedia.org/wiki/Panicum_virgatum&amp;usg=ALkJrhjK4OOQKUwmyexbE6vjxlWBrpHdKw#cite_note-johnson_2006-50" TargetMode="External"/><Relationship Id="rId36" Type="http://schemas.openxmlformats.org/officeDocument/2006/relationships/image" Target="../media/image434.jpeg"/><Relationship Id="rId10" Type="http://schemas.openxmlformats.org/officeDocument/2006/relationships/hyperlink" Target="http://fr.wikipedia.org/wiki/Bison_d'Am%C3%A9rique_du_nord" TargetMode="External"/><Relationship Id="rId19" Type="http://schemas.openxmlformats.org/officeDocument/2006/relationships/hyperlink" Target="http://fr.wikipedia.org/wiki/%C3%89rosion" TargetMode="External"/><Relationship Id="rId31" Type="http://schemas.openxmlformats.org/officeDocument/2006/relationships/hyperlink" Target="http://en.wikipedia.org/wiki/Panicum_virgatum" TargetMode="External"/><Relationship Id="rId4" Type="http://schemas.openxmlformats.org/officeDocument/2006/relationships/hyperlink" Target="http://fr.wikipedia.org/wiki/Rhizome" TargetMode="External"/><Relationship Id="rId9" Type="http://schemas.openxmlformats.org/officeDocument/2006/relationships/hyperlink" Target="http://fr.wikipedia.org/wiki/Poaceae" TargetMode="External"/><Relationship Id="rId14" Type="http://schemas.openxmlformats.org/officeDocument/2006/relationships/hyperlink" Target="http://fr.wikipedia.org/wiki/Panicum_virgatum#cite_note-13" TargetMode="External"/><Relationship Id="rId22" Type="http://schemas.openxmlformats.org/officeDocument/2006/relationships/hyperlink" Target="http://translate.googleusercontent.com/translate_c?depth=1&amp;hl=fr&amp;prev=/search?q%3DPanicum%2Bvirgatum%2BWikip%C3%A9dia%26biw%3D1440%26bih%3D732&amp;rurl=translate.google.fr&amp;sl=en&amp;u=http://en.wikipedia.org/wiki/Drought&amp;usg=ALkJrhj8s1dst5er3SBJUg3jwoQBHC6BMA" TargetMode="External"/><Relationship Id="rId27" Type="http://schemas.openxmlformats.org/officeDocument/2006/relationships/hyperlink" Target="http://translate.googleusercontent.com/translate_c?depth=1&amp;hl=fr&amp;prev=/search?q%3DPanicum%2Bvirgatum%2BWikip%C3%A9dia%26biw%3D1440%26bih%3D732&amp;rurl=translate.google.fr&amp;sl=en&amp;u=http://en.wikipedia.org/wiki/Panicum_virgatum&amp;usg=ALkJrhjK4OOQKUwmyexbE6vjxlWBrpHdKw#cite_note-lee_2001-49" TargetMode="External"/><Relationship Id="rId30" Type="http://schemas.openxmlformats.org/officeDocument/2006/relationships/hyperlink" Target="http://fr.wikipedia.org/wiki/Panicum_virgatum" TargetMode="External"/><Relationship Id="rId35" Type="http://schemas.openxmlformats.org/officeDocument/2006/relationships/image" Target="../media/image433.jpeg"/></Relationships>
</file>

<file path=ppt/slides/_rels/slide109.xml.rels><?xml version="1.0" encoding="UTF-8" standalone="yes"?>
<Relationships xmlns="http://schemas.openxmlformats.org/package/2006/relationships"><Relationship Id="rId8" Type="http://schemas.openxmlformats.org/officeDocument/2006/relationships/image" Target="../media/image437.jpeg"/><Relationship Id="rId3" Type="http://schemas.openxmlformats.org/officeDocument/2006/relationships/hyperlink" Target="http://fr.wikipedia.org/wiki/Panicum_virgatum#cite_note-2" TargetMode="External"/><Relationship Id="rId7" Type="http://schemas.openxmlformats.org/officeDocument/2006/relationships/hyperlink" Target="http://www.nrcs.usda.gov/Internet/FSE_DOCUMENTS/nrcs141p2_018280.pdf" TargetMode="External"/><Relationship Id="rId2" Type="http://schemas.openxmlformats.org/officeDocument/2006/relationships/image" Target="../media/image436.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anicum%2Bvirgatum%2BWikip%C3%A9dia%26biw%3D1440%26bih%3D732&amp;rurl=translate.google.fr&amp;sl=en&amp;u=http://en.wikipedia.org/wiki/Land_Institute&amp;usg=ALkJrhiixSqOdHC2l9ih9BkehCNG0VcJLA" TargetMode="External"/><Relationship Id="rId5" Type="http://schemas.openxmlformats.org/officeDocument/2006/relationships/hyperlink" Target="http://fr.wikipedia.org/wiki/Panicum_virgatum#cite_note-Design-3" TargetMode="External"/><Relationship Id="rId10" Type="http://schemas.openxmlformats.org/officeDocument/2006/relationships/image" Target="../media/image23.jpeg"/><Relationship Id="rId4" Type="http://schemas.openxmlformats.org/officeDocument/2006/relationships/hyperlink" Target="http://fr.wikipedia.org/wiki/Zones-tampon" TargetMode="External"/><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issg.org/database/species/ecology.asp?si=1613&amp;fr=1&amp;sts=&amp;lang=EN"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anicum%2Bamarum%26biw%3D1440%26bih%3D732&amp;rurl=translate.google.fr&amp;sl=en&amp;u=http://en.wikipedia.org/wiki/Erosion&amp;usg=ALkJrhjbaiJHlDUDNHKHP2BC0aKs-RZOXg" TargetMode="External"/><Relationship Id="rId13" Type="http://schemas.openxmlformats.org/officeDocument/2006/relationships/image" Target="../media/image438.jpeg"/><Relationship Id="rId3" Type="http://schemas.openxmlformats.org/officeDocument/2006/relationships/hyperlink" Target="http://translate.googleusercontent.com/translate_c?depth=1&amp;hl=fr&amp;prev=/search?q%3Dpanicum%2Bamarum%26biw%3D1440%26bih%3D732&amp;rurl=translate.google.fr&amp;sl=en&amp;u=http://en.wikipedia.org/wiki/Cuba&amp;usg=ALkJrhhRxFfnNgsXsH6xiJqknfxJvJfb_A" TargetMode="External"/><Relationship Id="rId7" Type="http://schemas.openxmlformats.org/officeDocument/2006/relationships/hyperlink" Target="http://translate.googleusercontent.com/translate_c?depth=1&amp;hl=fr&amp;prev=/search?q%3Dpanicum%2Bamarum%26biw%3D1440%26bih%3D732&amp;rurl=translate.google.fr&amp;sl=en&amp;u=http://en.wikipedia.org/wiki/Panicum_amarum&amp;usg=ALkJrhg_sJD1qjC1Gr-hTv2fZ74uzb41kQ#cite_note-hester-4" TargetMode="External"/><Relationship Id="rId12" Type="http://schemas.openxmlformats.org/officeDocument/2006/relationships/hyperlink" Target="http://www.bluestem.ca/panicum.htm" TargetMode="External"/><Relationship Id="rId2" Type="http://schemas.openxmlformats.org/officeDocument/2006/relationships/hyperlink" Target="http://translate.googleusercontent.com/translate_c?depth=1&amp;hl=fr&amp;prev=/search?q%3Dpanicum%2Bamarum%26biw%3D1440%26bih%3D732&amp;rurl=translate.google.fr&amp;sl=en&amp;u=http://en.wikipedia.org/wiki/The_Bahamas&amp;usg=ALkJrhjmjJI-TP57qIl55pFr7ACN8udN1A" TargetMode="Externa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anicum%2Bamarum%26biw%3D1440%26bih%3D732&amp;rurl=translate.google.fr&amp;sl=en&amp;u=http://en.wikipedia.org/wiki/Dune&amp;usg=ALkJrhgTqXKCmGTKkdpz-BSzJywhJEoM9g" TargetMode="External"/><Relationship Id="rId11" Type="http://schemas.openxmlformats.org/officeDocument/2006/relationships/hyperlink" Target="http://en.wikipedia.org/wiki/Panicum_amarum" TargetMode="External"/><Relationship Id="rId5" Type="http://schemas.openxmlformats.org/officeDocument/2006/relationships/hyperlink" Target="http://translate.googleusercontent.com/translate_c?depth=1&amp;hl=fr&amp;prev=/search?q%3Dpanicum%2Bamarum%26biw%3D1440%26bih%3D732&amp;rurl=translate.google.fr&amp;sl=en&amp;u=http://en.wikipedia.org/wiki/Rhizome&amp;usg=ALkJrhh-ggcHMkh3tGFy2emccxi9YkiFmQ" TargetMode="External"/><Relationship Id="rId15" Type="http://schemas.openxmlformats.org/officeDocument/2006/relationships/image" Target="../media/image22.jpeg"/><Relationship Id="rId10" Type="http://schemas.openxmlformats.org/officeDocument/2006/relationships/hyperlink" Target="http://www.bluestem.ca/panicum-dewey-blue.htm" TargetMode="External"/><Relationship Id="rId4" Type="http://schemas.openxmlformats.org/officeDocument/2006/relationships/hyperlink" Target="http://translate.googleusercontent.com/translate_c?depth=1&amp;hl=fr&amp;prev=/search?q%3Dpanicum%2Bamarum%26biw%3D1440%26bih%3D732&amp;rurl=translate.google.fr&amp;sl=en&amp;u=http://en.wikipedia.org/wiki/Panicum_amarum&amp;usg=ALkJrhg_sJD1qjC1Gr-hTv2fZ74uzb41kQ#cite_note-gm-1" TargetMode="External"/><Relationship Id="rId9" Type="http://schemas.openxmlformats.org/officeDocument/2006/relationships/hyperlink" Target="http://translate.googleusercontent.com/translate_c?depth=1&amp;hl=fr&amp;prev=/search?q%3Dpanicum%2Bamarum%26biw%3D1440%26bih%3D732&amp;rurl=translate.google.fr&amp;sl=en&amp;u=http://en.wikipedia.org/wiki/Panicum_amarum&amp;usg=ALkJrhg_sJD1qjC1Gr-hTv2fZ74uzb41kQ#cite_note-lsu-5" TargetMode="External"/><Relationship Id="rId14" Type="http://schemas.openxmlformats.org/officeDocument/2006/relationships/image" Target="../media/image439.jpeg"/></Relationships>
</file>

<file path=ppt/slides/_rels/slide111.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Brassica%2Bcarinata%26biw%3D1440%26bih%3D775&amp;rurl=translate.google.fr&amp;sl=en&amp;u=http://en.wikipedia.org/wiki/Erucic_acid&amp;usg=ALkJrhhDgtuimiUKmzqIZ7E7PKvjyZ3KGg" TargetMode="External"/><Relationship Id="rId13"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4" TargetMode="External"/><Relationship Id="rId18" Type="http://schemas.openxmlformats.org/officeDocument/2006/relationships/hyperlink" Target="http://en.wikipedia.org/wiki/Brassica_carinata" TargetMode="External"/><Relationship Id="rId26" Type="http://schemas.openxmlformats.org/officeDocument/2006/relationships/image" Target="../media/image442.jpeg"/><Relationship Id="rId3" Type="http://schemas.openxmlformats.org/officeDocument/2006/relationships/image" Target="../media/image23.jpeg"/><Relationship Id="rId21" Type="http://schemas.openxmlformats.org/officeDocument/2006/relationships/hyperlink" Target="http://www.agr.gc.ca/fra/science-et-innovation/centres-de-recherche/saskatchewan/centre-de-recherches-de-saskatoon/personnel-et-expertise-scientifiques/falk-kevin-phd/?id=1181936973726" TargetMode="External"/><Relationship Id="rId7" Type="http://schemas.openxmlformats.org/officeDocument/2006/relationships/hyperlink" Target="http://translate.googleusercontent.com/translate_c?depth=1&amp;hl=fr&amp;prev=/search?q%3DBrassica%2Bcarinata%26biw%3D1440%26bih%3D775&amp;rurl=translate.google.fr&amp;sl=en&amp;u=http://en.wikipedia.org/wiki/Glucosinolate&amp;usg=ALkJrhi1Bbe68ziI0LlwsDbJV-9nKRUkOA" TargetMode="External"/><Relationship Id="rId12"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3" TargetMode="External"/><Relationship Id="rId17"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7" TargetMode="External"/><Relationship Id="rId25" Type="http://schemas.openxmlformats.org/officeDocument/2006/relationships/image" Target="../media/image441.jpeg"/><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pfaf-6" TargetMode="External"/><Relationship Id="rId20" Type="http://schemas.openxmlformats.org/officeDocument/2006/relationships/hyperlink" Target="http://database.prota.org/PROTAhtml/Brassica%20carinata_Fr.htm"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Brassica%2Bcarinata%26biw%3D1440%26bih%3D775&amp;rurl=translate.google.fr&amp;sl=en&amp;u=http://en.wikipedia.org/wiki/Ethiopia&amp;usg=ALkJrhh-Mz4eXvF_fi9Av_7AfMkP2GkkCw" TargetMode="External"/><Relationship Id="rId11"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2" TargetMode="External"/><Relationship Id="rId24" Type="http://schemas.openxmlformats.org/officeDocument/2006/relationships/image" Target="../media/image440.jpeg"/><Relationship Id="rId5" Type="http://schemas.openxmlformats.org/officeDocument/2006/relationships/hyperlink" Target="http://translate.googleusercontent.com/translate_c?depth=1&amp;hl=fr&amp;prev=/search?q%3DBrassica%2Bcarinata%26biw%3D1440%26bih%3D775&amp;rurl=translate.google.fr&amp;sl=en&amp;u=http://en.wikipedia.org/wiki/Oilseed&amp;usg=ALkJrhig0DysJDzkCSoeVYu7oU8MkxvVDg" TargetMode="External"/><Relationship Id="rId15"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5" TargetMode="External"/><Relationship Id="rId23" Type="http://schemas.openxmlformats.org/officeDocument/2006/relationships/hyperlink" Target="http://www.agr.gc.ca/fra/science-et-innovation/centres-de-recherche/saskatchewan/centre-de-recherches-de-saskatoon/personnel-et-expertise-scientifiques/gruber-margie-phd/?id=1181939298548" TargetMode="External"/><Relationship Id="rId10" Type="http://schemas.openxmlformats.org/officeDocument/2006/relationships/hyperlink" Target="http://translate.googleusercontent.com/translate_c?depth=1&amp;hl=fr&amp;prev=/search?q%3DBrassica%2Bcarinata%26biw%3D1440%26bih%3D775&amp;rurl=translate.google.fr&amp;sl=en&amp;u=http://en.wikipedia.org/wiki/Brassica_carinata&amp;usg=ALkJrhi6UfFWptsFjlT5ke5_t-wCZjjVHw#cite_note-1" TargetMode="External"/><Relationship Id="rId19" Type="http://schemas.openxmlformats.org/officeDocument/2006/relationships/hyperlink" Target="http://database.prota.org/PROTAhtml/Brassica%20carinata_En.htm" TargetMode="External"/><Relationship Id="rId4" Type="http://schemas.openxmlformats.org/officeDocument/2006/relationships/hyperlink" Target="http://translate.googleusercontent.com/translate_c?depth=1&amp;hl=fr&amp;prev=/search?q%3DBrassica%2Bcarinata%26biw%3D1440%26bih%3D775&amp;rurl=translate.google.fr&amp;sl=en&amp;u=http://en.wikipedia.org/wiki/Brassica&amp;usg=ALkJrhgUPHVN0AmuzePEEi--VQIdZhB7SQ" TargetMode="External"/><Relationship Id="rId9" Type="http://schemas.openxmlformats.org/officeDocument/2006/relationships/hyperlink" Target="http://translate.googleusercontent.com/translate_c?depth=1&amp;hl=fr&amp;prev=/search?q%3DBrassica%2Bcarinata%26biw%3D1440%26bih%3D775&amp;rurl=translate.google.fr&amp;sl=en&amp;u=http://en.wikipedia.org/wiki/Brassica_napus&amp;usg=ALkJrhg7QHGvRR0do8eCegwa46LGDdydeQ" TargetMode="External"/><Relationship Id="rId14" Type="http://schemas.openxmlformats.org/officeDocument/2006/relationships/hyperlink" Target="http://translate.googleusercontent.com/translate_c?depth=1&amp;hl=fr&amp;prev=/search?q%3DBrassica%2Bcarinata%26biw%3D1440%26bih%3D775&amp;rurl=translate.google.fr&amp;sl=en&amp;u=http://en.wikipedia.org/wiki/Leaf_vegetable&amp;usg=ALkJrhjYvr97a74nUZm2rQa4ujDaG6lB2g" TargetMode="External"/><Relationship Id="rId22" Type="http://schemas.openxmlformats.org/officeDocument/2006/relationships/hyperlink" Target="http://www.agr.gc.ca/fra/science-et-innovation/centres-de-recherche/saskatchewan/centre-de-recherches-de-saskatoon/personnel-et-expertise-scientifiques/dumonceaux-tim-phd/?id=1257433480717" TargetMode="External"/><Relationship Id="rId27" Type="http://schemas.openxmlformats.org/officeDocument/2006/relationships/image" Target="../media/image443.jpeg"/></Relationships>
</file>

<file path=ppt/slides/_rels/slide112.xml.rels><?xml version="1.0" encoding="UTF-8" standalone="yes"?>
<Relationships xmlns="http://schemas.openxmlformats.org/package/2006/relationships"><Relationship Id="rId8" Type="http://schemas.openxmlformats.org/officeDocument/2006/relationships/hyperlink" Target="http://fr.wikipedia.org/wiki/Bouturage" TargetMode="External"/><Relationship Id="rId13" Type="http://schemas.openxmlformats.org/officeDocument/2006/relationships/hyperlink" Target="http://fr.wikipedia.org/wiki/Engrais" TargetMode="External"/><Relationship Id="rId18" Type="http://schemas.openxmlformats.org/officeDocument/2006/relationships/hyperlink" Target="http://www.feedipedia.org/node/502" TargetMode="External"/><Relationship Id="rId3" Type="http://schemas.openxmlformats.org/officeDocument/2006/relationships/hyperlink" Target="http://fr.wikipedia.org/wiki/Famille_(biologie)" TargetMode="External"/><Relationship Id="rId21" Type="http://schemas.openxmlformats.org/officeDocument/2006/relationships/image" Target="../media/image445.jpeg"/><Relationship Id="rId7" Type="http://schemas.openxmlformats.org/officeDocument/2006/relationships/hyperlink" Target="http://fr.wikipedia.org/wiki/Bambou" TargetMode="External"/><Relationship Id="rId12" Type="http://schemas.openxmlformats.org/officeDocument/2006/relationships/hyperlink" Target="http://fr.wikipedia.org/wiki/Travail_du_sol" TargetMode="External"/><Relationship Id="rId17" Type="http://schemas.openxmlformats.org/officeDocument/2006/relationships/hyperlink" Target="http://fr.wikipedia.org/wiki/Arundo_donax" TargetMode="External"/><Relationship Id="rId2" Type="http://schemas.openxmlformats.org/officeDocument/2006/relationships/hyperlink" Target="http://fr.wikipedia.org/wiki/Plante_herbac%C3%A9e" TargetMode="External"/><Relationship Id="rId16" Type="http://schemas.openxmlformats.org/officeDocument/2006/relationships/hyperlink" Target="http://nature.jardin.free.fr/vivace/mc_arundo_donax.htm" TargetMode="External"/><Relationship Id="rId20" Type="http://schemas.openxmlformats.org/officeDocument/2006/relationships/image" Target="../media/image444.jpeg"/><Relationship Id="rId1" Type="http://schemas.openxmlformats.org/officeDocument/2006/relationships/slideLayout" Target="../slideLayouts/slideLayout7.xml"/><Relationship Id="rId6" Type="http://schemas.openxmlformats.org/officeDocument/2006/relationships/hyperlink" Target="http://fr.wikipedia.org/wiki/Roseau" TargetMode="External"/><Relationship Id="rId11" Type="http://schemas.openxmlformats.org/officeDocument/2006/relationships/hyperlink" Target="http://fr.wikipedia.org/wiki/S%C3%A9cheresse" TargetMode="External"/><Relationship Id="rId24" Type="http://schemas.openxmlformats.org/officeDocument/2006/relationships/image" Target="../media/image448.jpeg"/><Relationship Id="rId5" Type="http://schemas.openxmlformats.org/officeDocument/2006/relationships/hyperlink" Target="http://fr.wikipedia.org/wiki/Rhizome" TargetMode="External"/><Relationship Id="rId15" Type="http://schemas.openxmlformats.org/officeDocument/2006/relationships/hyperlink" Target="http://fr.wikipedia.org/wiki/P%C3%A2te_%C3%A0_papier" TargetMode="External"/><Relationship Id="rId23" Type="http://schemas.openxmlformats.org/officeDocument/2006/relationships/image" Target="../media/image447.jpeg"/><Relationship Id="rId10" Type="http://schemas.openxmlformats.org/officeDocument/2006/relationships/hyperlink" Target="http://fr.wikipedia.org/wiki/Rendement_agricole" TargetMode="External"/><Relationship Id="rId19" Type="http://schemas.openxmlformats.org/officeDocument/2006/relationships/image" Target="../media/image23.jpeg"/><Relationship Id="rId4" Type="http://schemas.openxmlformats.org/officeDocument/2006/relationships/hyperlink" Target="http://fr.wikipedia.org/wiki/Poaceae" TargetMode="External"/><Relationship Id="rId9" Type="http://schemas.openxmlformats.org/officeDocument/2006/relationships/hyperlink" Target="http://fr.wikipedia.org/wiki/Bio%C3%A9nergie" TargetMode="External"/><Relationship Id="rId14" Type="http://schemas.openxmlformats.org/officeDocument/2006/relationships/hyperlink" Target="http://fr.wikipedia.org/wiki/Pesticide" TargetMode="External"/><Relationship Id="rId22" Type="http://schemas.openxmlformats.org/officeDocument/2006/relationships/image" Target="../media/image446.jpeg"/></Relationships>
</file>

<file path=ppt/slides/_rels/slide113.xml.rels><?xml version="1.0" encoding="UTF-8" standalone="yes"?>
<Relationships xmlns="http://schemas.openxmlformats.org/package/2006/relationships"><Relationship Id="rId8" Type="http://schemas.openxmlformats.org/officeDocument/2006/relationships/image" Target="../media/image449.jpeg"/><Relationship Id="rId13" Type="http://schemas.openxmlformats.org/officeDocument/2006/relationships/image" Target="../media/image454.jpeg"/><Relationship Id="rId3" Type="http://schemas.openxmlformats.org/officeDocument/2006/relationships/hyperlink" Target="http://fr.wikipedia.org/wiki/Plante_succulente" TargetMode="External"/><Relationship Id="rId7" Type="http://schemas.openxmlformats.org/officeDocument/2006/relationships/hyperlink" Target="http://fr.wikipedia.org/wiki/Mesembryanthemum_crystallinum" TargetMode="External"/><Relationship Id="rId12" Type="http://schemas.openxmlformats.org/officeDocument/2006/relationships/image" Target="../media/image453.jpeg"/><Relationship Id="rId2" Type="http://schemas.openxmlformats.org/officeDocument/2006/relationships/hyperlink" Target="http://fr.wikipedia.org/wiki/Aizoac%C3%A9es" TargetMode="External"/><Relationship Id="rId1" Type="http://schemas.openxmlformats.org/officeDocument/2006/relationships/slideLayout" Target="../slideLayouts/slideLayout7.xml"/><Relationship Id="rId6" Type="http://schemas.openxmlformats.org/officeDocument/2006/relationships/hyperlink" Target="http://en.wikipedia.org/wiki/Mesembryanthemum_crystallinum" TargetMode="External"/><Relationship Id="rId11" Type="http://schemas.openxmlformats.org/officeDocument/2006/relationships/image" Target="../media/image452.jpeg"/><Relationship Id="rId5" Type="http://schemas.openxmlformats.org/officeDocument/2006/relationships/hyperlink" Target="http://translate.googleusercontent.com/translate_c?depth=1&amp;hl=fr&amp;prev=search&amp;rurl=translate.google.fr&amp;sl=en&amp;u=http://en.wikipedia.org/wiki/Aizoaceae&amp;usg=ALkJrhioK38-3FxTfvX9b94qDzgTvvw1Fg" TargetMode="External"/><Relationship Id="rId15" Type="http://schemas.openxmlformats.org/officeDocument/2006/relationships/image" Target="../media/image22.jpeg"/><Relationship Id="rId10" Type="http://schemas.openxmlformats.org/officeDocument/2006/relationships/image" Target="../media/image451.jpeg"/><Relationship Id="rId4" Type="http://schemas.openxmlformats.org/officeDocument/2006/relationships/hyperlink" Target="http://translate.googleusercontent.com/translate_c?depth=1&amp;hl=fr&amp;prev=search&amp;rurl=translate.google.fr&amp;sl=en&amp;u=http://en.wikipedia.org/wiki/List_of_plants_with_edible_leaves&amp;usg=ALkJrhiy6TM5b7TkheieoYrav5lJf7ePww" TargetMode="External"/><Relationship Id="rId9" Type="http://schemas.openxmlformats.org/officeDocument/2006/relationships/image" Target="../media/image450.jpeg"/><Relationship Id="rId14" Type="http://schemas.openxmlformats.org/officeDocument/2006/relationships/image" Target="../media/image23.jpeg"/></Relationships>
</file>

<file path=ppt/slides/_rels/slide114.xml.rels><?xml version="1.0" encoding="UTF-8" standalone="yes"?>
<Relationships xmlns="http://schemas.openxmlformats.org/package/2006/relationships"><Relationship Id="rId3" Type="http://schemas.openxmlformats.org/officeDocument/2006/relationships/image" Target="../media/image456.jpg"/><Relationship Id="rId7" Type="http://schemas.openxmlformats.org/officeDocument/2006/relationships/image" Target="../media/image458.jpg"/><Relationship Id="rId2" Type="http://schemas.openxmlformats.org/officeDocument/2006/relationships/image" Target="../media/image455.jpg"/><Relationship Id="rId1" Type="http://schemas.openxmlformats.org/officeDocument/2006/relationships/slideLayout" Target="../slideLayouts/slideLayout7.xml"/><Relationship Id="rId6" Type="http://schemas.openxmlformats.org/officeDocument/2006/relationships/image" Target="../media/image457.jpg"/><Relationship Id="rId5" Type="http://schemas.openxmlformats.org/officeDocument/2006/relationships/hyperlink" Target="http://www.sante-globale.fr/plantes-2/commiphora-myrrha-variete-molmol/" TargetMode="External"/><Relationship Id="rId4" Type="http://schemas.openxmlformats.org/officeDocument/2006/relationships/hyperlink" Target="http://www.sylvie-tribut-astrologue.com/tag/legende-de-myrrha-fille-de-cinyras-roi-de-chypre/"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fr.wikipedia.org/wiki/Siwak#cite_note-miswak-1" TargetMode="External"/><Relationship Id="rId13" Type="http://schemas.openxmlformats.org/officeDocument/2006/relationships/hyperlink" Target="http://fr.wikipedia.org/wiki/Siwak#cite_note-Abbas-4" TargetMode="External"/><Relationship Id="rId18" Type="http://schemas.openxmlformats.org/officeDocument/2006/relationships/hyperlink" Target="http://translate.googleusercontent.com/translate_c?depth=1&amp;hl=fr&amp;prev=search&amp;rurl=translate.google.fr&amp;sl=en&amp;u=http://en.wikipedia.org/wiki/Detergent&amp;usg=ALkJrhh2D7SQA10aeR3gcu47aMB0G5mVag" TargetMode="External"/><Relationship Id="rId26" Type="http://schemas.openxmlformats.org/officeDocument/2006/relationships/image" Target="../media/image461.jpg"/><Relationship Id="rId3" Type="http://schemas.openxmlformats.org/officeDocument/2006/relationships/image" Target="../media/image23.jpeg"/><Relationship Id="rId21" Type="http://schemas.openxmlformats.org/officeDocument/2006/relationships/hyperlink" Target="http://en.wikipedia.org/wiki/Salvadora_persica" TargetMode="External"/><Relationship Id="rId7" Type="http://schemas.openxmlformats.org/officeDocument/2006/relationships/hyperlink" Target="http://fr.wikipedia.org/wiki/Gencive" TargetMode="External"/><Relationship Id="rId12" Type="http://schemas.openxmlformats.org/officeDocument/2006/relationships/hyperlink" Target="http://fr.wikipedia.org/wiki/Organisation_mondiale_de_la_sant%C3%A9" TargetMode="External"/><Relationship Id="rId17" Type="http://schemas.openxmlformats.org/officeDocument/2006/relationships/hyperlink" Target="http://translate.googleusercontent.com/translate_c?depth=1&amp;hl=fr&amp;prev=search&amp;rurl=translate.google.fr&amp;sl=en&amp;u=http://en.wikipedia.org/wiki/Astringent&amp;usg=ALkJrhix5NAp-_w4l7d27fT8sxrDEvqh2w" TargetMode="External"/><Relationship Id="rId25" Type="http://schemas.openxmlformats.org/officeDocument/2006/relationships/image" Target="../media/image460.jpg"/><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amp;rurl=translate.google.fr&amp;sl=en&amp;u=http://en.wikipedia.org/wiki/Antiseptic&amp;usg=ALkJrhjvrWhI2Qv4xVR7QubxcmK6e5nkOQ" TargetMode="External"/><Relationship Id="rId20" Type="http://schemas.openxmlformats.org/officeDocument/2006/relationships/hyperlink" Target="http://fr.wikipedia.org/wiki/Siwak" TargetMode="External"/><Relationship Id="rId1" Type="http://schemas.openxmlformats.org/officeDocument/2006/relationships/slideLayout" Target="../slideLayouts/slideLayout7.xml"/><Relationship Id="rId6" Type="http://schemas.openxmlformats.org/officeDocument/2006/relationships/hyperlink" Target="http://fr.wikipedia.org/wiki/Plaque_dentaire" TargetMode="External"/><Relationship Id="rId11" Type="http://schemas.openxmlformats.org/officeDocument/2006/relationships/hyperlink" Target="http://fr.wikipedia.org/wiki/Siwak#cite_note-thejcdp-3" TargetMode="External"/><Relationship Id="rId24" Type="http://schemas.openxmlformats.org/officeDocument/2006/relationships/image" Target="../media/image459.jpg"/><Relationship Id="rId5" Type="http://schemas.openxmlformats.org/officeDocument/2006/relationships/hyperlink" Target="http://fr.wikipedia.org/wiki/Brosse_%C3%A0_dent" TargetMode="External"/><Relationship Id="rId15" Type="http://schemas.openxmlformats.org/officeDocument/2006/relationships/hyperlink" Target="http://translate.googleusercontent.com/translate_c?depth=1&amp;hl=fr&amp;prev=search&amp;rurl=translate.google.fr&amp;sl=en&amp;u=http://en.wikipedia.org/wiki/Abrasive&amp;usg=ALkJrhgPNw1BB_SFel71H7c6cPyFp4R3RA" TargetMode="External"/><Relationship Id="rId23" Type="http://schemas.openxmlformats.org/officeDocument/2006/relationships/hyperlink" Target="http://en.wikipedia.org/wiki/Miswak" TargetMode="External"/><Relationship Id="rId28" Type="http://schemas.openxmlformats.org/officeDocument/2006/relationships/image" Target="../media/image463.jpg"/><Relationship Id="rId10" Type="http://schemas.openxmlformats.org/officeDocument/2006/relationships/hyperlink" Target="http://fr.wikipedia.org/wiki/Siwak#cite_note-NCBI-2" TargetMode="External"/><Relationship Id="rId19" Type="http://schemas.openxmlformats.org/officeDocument/2006/relationships/hyperlink" Target="http://translate.googleusercontent.com/translate_c?depth=1&amp;hl=fr&amp;prev=search&amp;rurl=translate.google.fr&amp;sl=en&amp;u=http://en.wikipedia.org/wiki/Enzyme_inhibitor&amp;usg=ALkJrhjk0fZCjEuNBf3JlTXkTQZJdVtqzQ" TargetMode="External"/><Relationship Id="rId4" Type="http://schemas.openxmlformats.org/officeDocument/2006/relationships/hyperlink" Target="http://fr.wikipedia.org/wiki/Salvadora_persica" TargetMode="External"/><Relationship Id="rId9" Type="http://schemas.openxmlformats.org/officeDocument/2006/relationships/hyperlink" Target="http://fr.wikipedia.org/wiki/National_Center_for_Biotechnology_Information" TargetMode="External"/><Relationship Id="rId14" Type="http://schemas.openxmlformats.org/officeDocument/2006/relationships/hyperlink" Target="http://fr.wikipedia.org/wiki/Tartre_dentaire" TargetMode="External"/><Relationship Id="rId22" Type="http://schemas.openxmlformats.org/officeDocument/2006/relationships/hyperlink" Target="http://www.worldagroforestry.org/treedb/AFTPDFS/Salvadora_persica.pdf" TargetMode="External"/><Relationship Id="rId27" Type="http://schemas.openxmlformats.org/officeDocument/2006/relationships/image" Target="../media/image462.jpg"/></Relationships>
</file>

<file path=ppt/slides/_rels/slide116.xml.rels><?xml version="1.0" encoding="UTF-8" standalone="yes"?>
<Relationships xmlns="http://schemas.openxmlformats.org/package/2006/relationships"><Relationship Id="rId8" Type="http://schemas.openxmlformats.org/officeDocument/2006/relationships/hyperlink" Target="http://fr.wikipedia.org/wiki/%C3%89thiopie" TargetMode="External"/><Relationship Id="rId13" Type="http://schemas.openxmlformats.org/officeDocument/2006/relationships/hyperlink" Target="http://fr.wikipedia.org/wiki/Oman" TargetMode="External"/><Relationship Id="rId18" Type="http://schemas.openxmlformats.org/officeDocument/2006/relationships/hyperlink" Target="http://fr.wikipedia.org/w/index.php?title=Heerabol%C3%A8ne&amp;action=edit&amp;redlink=1" TargetMode="External"/><Relationship Id="rId3" Type="http://schemas.openxmlformats.org/officeDocument/2006/relationships/hyperlink" Target="http://fr.wikipedia.org/wiki/Burseraceae" TargetMode="External"/><Relationship Id="rId21" Type="http://schemas.openxmlformats.org/officeDocument/2006/relationships/hyperlink" Target="http://fr.wikipedia.org/wiki/Arbre_%C3%A0_myrrhe" TargetMode="External"/><Relationship Id="rId7" Type="http://schemas.openxmlformats.org/officeDocument/2006/relationships/hyperlink" Target="http://fr.wikipedia.org/wiki/Djibouti" TargetMode="External"/><Relationship Id="rId12" Type="http://schemas.openxmlformats.org/officeDocument/2006/relationships/hyperlink" Target="http://fr.wikipedia.org/wiki/Y%C3%A9men" TargetMode="External"/><Relationship Id="rId17" Type="http://schemas.openxmlformats.org/officeDocument/2006/relationships/image" Target="../media/image465.jpg"/><Relationship Id="rId2" Type="http://schemas.openxmlformats.org/officeDocument/2006/relationships/image" Target="../media/image22.jpeg"/><Relationship Id="rId16" Type="http://schemas.openxmlformats.org/officeDocument/2006/relationships/image" Target="../media/image464.jpg"/><Relationship Id="rId20" Type="http://schemas.openxmlformats.org/officeDocument/2006/relationships/hyperlink" Target="http://www.sante-globale.fr/plantes-2/commiphora-myrrha-variete-molmol/" TargetMode="External"/><Relationship Id="rId1" Type="http://schemas.openxmlformats.org/officeDocument/2006/relationships/slideLayout" Target="../slideLayouts/slideLayout7.xml"/><Relationship Id="rId6" Type="http://schemas.openxmlformats.org/officeDocument/2006/relationships/hyperlink" Target="http://fr.wikipedia.org/wiki/Afrique" TargetMode="External"/><Relationship Id="rId11" Type="http://schemas.openxmlformats.org/officeDocument/2006/relationships/hyperlink" Target="http://fr.wikipedia.org/wiki/Kenya" TargetMode="External"/><Relationship Id="rId24" Type="http://schemas.openxmlformats.org/officeDocument/2006/relationships/hyperlink" Target="http://www.wisegeek.com/what-is-commiphora.htm" TargetMode="External"/><Relationship Id="rId5" Type="http://schemas.openxmlformats.org/officeDocument/2006/relationships/hyperlink" Target="http://fr.wikipedia.org/wiki/Arabie" TargetMode="External"/><Relationship Id="rId15" Type="http://schemas.openxmlformats.org/officeDocument/2006/relationships/hyperlink" Target="http://fr.wikipedia.org/wiki/Myrrhe" TargetMode="External"/><Relationship Id="rId23" Type="http://schemas.openxmlformats.org/officeDocument/2006/relationships/image" Target="../media/image466.jpg"/><Relationship Id="rId10" Type="http://schemas.openxmlformats.org/officeDocument/2006/relationships/hyperlink" Target="http://fr.wikipedia.org/wiki/Somalie" TargetMode="External"/><Relationship Id="rId19" Type="http://schemas.openxmlformats.org/officeDocument/2006/relationships/hyperlink" Target="http://fr.wikipedia.org/wiki/Eug%C3%A9nol" TargetMode="External"/><Relationship Id="rId4" Type="http://schemas.openxmlformats.org/officeDocument/2006/relationships/hyperlink" Target="http://fr.wikipedia.org/wiki/Afrique_de_l'Est" TargetMode="External"/><Relationship Id="rId9" Type="http://schemas.openxmlformats.org/officeDocument/2006/relationships/hyperlink" Target="http://fr.wikipedia.org/wiki/Soudan" TargetMode="External"/><Relationship Id="rId14" Type="http://schemas.openxmlformats.org/officeDocument/2006/relationships/hyperlink" Target="http://fr.wikipedia.org/wiki/Fleur" TargetMode="External"/><Relationship Id="rId22" Type="http://schemas.openxmlformats.org/officeDocument/2006/relationships/hyperlink" Target="http://en.wikipedia.org/wiki/Commiphora_myrrha"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468.jpg"/><Relationship Id="rId3" Type="http://schemas.openxmlformats.org/officeDocument/2006/relationships/hyperlink" Target="http://en.wikipedia.org/wiki/Ein_Gedi" TargetMode="External"/><Relationship Id="rId7" Type="http://schemas.openxmlformats.org/officeDocument/2006/relationships/image" Target="../media/image467.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www.haaretz.com/print-edition/news/after-repeated-failures-new-effort-to-revive-the-legendary-balsam-plant-shows-promise-1.311617" TargetMode="External"/><Relationship Id="rId5" Type="http://schemas.openxmlformats.org/officeDocument/2006/relationships/hyperlink" Target="http://www.haaretz.com/misc/writers/nir-hasson-1.500" TargetMode="External"/><Relationship Id="rId10" Type="http://schemas.openxmlformats.org/officeDocument/2006/relationships/image" Target="../media/image469.jpg"/><Relationship Id="rId4" Type="http://schemas.openxmlformats.org/officeDocument/2006/relationships/hyperlink" Target="http://www.llifle.com/Encyclopedia/TREES/Family/Burseraceae/11169/Commiphora_myrrha" TargetMode="External"/><Relationship Id="rId9" Type="http://schemas.openxmlformats.org/officeDocument/2006/relationships/hyperlink" Target="http://www.theamateursdigest.com/40489.htm"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bsi.gov.in/PhotoP/8_6_FrontPhotoGallery.aspx" TargetMode="External"/><Relationship Id="rId13" Type="http://schemas.openxmlformats.org/officeDocument/2006/relationships/hyperlink" Target="http://fr.wikipedia.org/wiki/Ayurveda" TargetMode="External"/><Relationship Id="rId18" Type="http://schemas.openxmlformats.org/officeDocument/2006/relationships/hyperlink" Target="http://translate.googleusercontent.com/translate_c?depth=1&amp;hl=fr&amp;prev=search&amp;rurl=translate.google.fr&amp;sl=en&amp;u=http://en.wikipedia.org/wiki/India&amp;usg=ALkJrhj6cUmxsZ9-WS1F5KgIcAQr_0j_8Q" TargetMode="External"/><Relationship Id="rId26" Type="http://schemas.openxmlformats.org/officeDocument/2006/relationships/hyperlink" Target="http://translate.googleusercontent.com/translate_c?depth=1&amp;hl=fr&amp;prev=search&amp;rurl=translate.google.fr&amp;sl=en&amp;u=http://en.wikipedia.org/wiki/Resin&amp;usg=ALkJrhjB9iwB-bTi57QGnXbd2Y8YUwlxeA" TargetMode="External"/><Relationship Id="rId3" Type="http://schemas.openxmlformats.org/officeDocument/2006/relationships/image" Target="../media/image470.jpg"/><Relationship Id="rId21" Type="http://schemas.openxmlformats.org/officeDocument/2006/relationships/hyperlink" Target="http://translate.googleusercontent.com/translate_c?depth=1&amp;hl=fr&amp;prev=search&amp;rurl=translate.google.fr&amp;sl=en&amp;u=http://en.wikipedia.org/wiki/Soil&amp;usg=ALkJrhgEHT2J5csFCXXgVW8gMGHK9WCgWA" TargetMode="External"/><Relationship Id="rId34" Type="http://schemas.openxmlformats.org/officeDocument/2006/relationships/hyperlink" Target="http://en.wikipedia.org/wiki/Commiphora_wightii" TargetMode="External"/><Relationship Id="rId7" Type="http://schemas.openxmlformats.org/officeDocument/2006/relationships/image" Target="../media/image25.png"/><Relationship Id="rId12" Type="http://schemas.openxmlformats.org/officeDocument/2006/relationships/image" Target="../media/image474.jpg"/><Relationship Id="rId17" Type="http://schemas.openxmlformats.org/officeDocument/2006/relationships/hyperlink" Target="http://translate.googleusercontent.com/translate_c?depth=1&amp;hl=fr&amp;prev=search&amp;rurl=translate.google.fr&amp;sl=en&amp;u=http://en.wikipedia.org/wiki/Central_Asia&amp;usg=ALkJrhhHzfwfJ8PRwAz7zwvUqTD_3US4LA" TargetMode="External"/><Relationship Id="rId25" Type="http://schemas.openxmlformats.org/officeDocument/2006/relationships/hyperlink" Target="http://translate.googleusercontent.com/translate_c?depth=1&amp;hl=fr&amp;prev=search&amp;rurl=translate.google.fr&amp;sl=en&amp;u=http://en.wikipedia.org/wiki/Perfumes&amp;usg=ALkJrhi-xw9rpJ1PxplfcMrJYHGstvPxyQ" TargetMode="External"/><Relationship Id="rId33" Type="http://schemas.openxmlformats.org/officeDocument/2006/relationships/hyperlink" Target="http://fr.wikipedia.org/wiki/Commiphora_wightii" TargetMode="External"/><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amp;rurl=translate.google.fr&amp;sl=en&amp;u=http://en.wikipedia.org/wiki/Northern_Africa&amp;usg=ALkJrhivlTW9TGnjstMId2b2S9r20CQJSw" TargetMode="External"/><Relationship Id="rId20" Type="http://schemas.openxmlformats.org/officeDocument/2006/relationships/hyperlink" Target="http://translate.googleusercontent.com/translate_c?depth=1&amp;hl=fr&amp;prev=search&amp;rurl=translate.google.fr&amp;sl=en&amp;u=http://en.wikipedia.org/wiki/Semi-arid&amp;usg=ALkJrhi-YOX6uYY-aQao4dx7VVm61AD9bQ" TargetMode="External"/><Relationship Id="rId29" Type="http://schemas.openxmlformats.org/officeDocument/2006/relationships/hyperlink" Target="http://translate.googleusercontent.com/translate_c?depth=1&amp;hl=fr&amp;prev=search&amp;rurl=translate.google.fr&amp;sl=en&amp;u=http://en.wikipedia.org/wiki/Kutch_District&amp;usg=ALkJrhgmSHM2-FmQgQUIWfyXXUDCbMRYFA" TargetMode="External"/><Relationship Id="rId1" Type="http://schemas.openxmlformats.org/officeDocument/2006/relationships/slideLayout" Target="../slideLayouts/slideLayout7.xml"/><Relationship Id="rId6" Type="http://schemas.openxmlformats.org/officeDocument/2006/relationships/hyperlink" Target="http://parisaramahiti.kar.nic.in/medicinal_plants_new/med%20plants/p66.html" TargetMode="External"/><Relationship Id="rId11" Type="http://schemas.openxmlformats.org/officeDocument/2006/relationships/image" Target="../media/image473.jpg"/><Relationship Id="rId24" Type="http://schemas.openxmlformats.org/officeDocument/2006/relationships/hyperlink" Target="http://translate.googleusercontent.com/translate_c?depth=1&amp;hl=fr&amp;prev=search&amp;rurl=translate.google.fr&amp;sl=en&amp;u=http://en.wikipedia.org/wiki/Incense&amp;usg=ALkJrhgO54nnqyVzEnB8fyRCRv4kEZ0mag" TargetMode="External"/><Relationship Id="rId32" Type="http://schemas.openxmlformats.org/officeDocument/2006/relationships/hyperlink" Target="http://translate.googleusercontent.com/translate_c?depth=1&amp;hl=fr&amp;prev=search&amp;rurl=translate.google.fr&amp;sl=en&amp;u=http://en.wikipedia.org/wiki/Guggulsterone&amp;usg=ALkJrhgIZrte8wy-D7e0uw-J5-EZ_edwVg" TargetMode="External"/><Relationship Id="rId5" Type="http://schemas.openxmlformats.org/officeDocument/2006/relationships/image" Target="../media/image472.jpg"/><Relationship Id="rId15" Type="http://schemas.openxmlformats.org/officeDocument/2006/relationships/hyperlink" Target="http://fr.wikipedia.org/wiki/Burseraceae" TargetMode="External"/><Relationship Id="rId23" Type="http://schemas.openxmlformats.org/officeDocument/2006/relationships/hyperlink" Target="http://translate.googleusercontent.com/translate_c?depth=1&amp;hl=fr&amp;prev=search&amp;rurl=translate.google.fr&amp;sl=en&amp;u=http://en.wikipedia.org/wiki/Myrrh&amp;usg=ALkJrhjn7v9TwclkgqsnAJRdhlzMlTpFbQ" TargetMode="External"/><Relationship Id="rId28" Type="http://schemas.openxmlformats.org/officeDocument/2006/relationships/hyperlink" Target="http://translate.googleusercontent.com/translate_c?depth=1&amp;hl=fr&amp;prev=search&amp;rurl=translate.google.fr&amp;sl=en&amp;u=http://en.wikipedia.org/wiki/IUCN_Red_List&amp;usg=ALkJrhhX0lLyMJgq2_xynQf6KsMgD18v1A" TargetMode="External"/><Relationship Id="rId10" Type="http://schemas.openxmlformats.org/officeDocument/2006/relationships/hyperlink" Target="http://tropical.theferns.info/image.php?id=Commiphora+wightii" TargetMode="External"/><Relationship Id="rId19" Type="http://schemas.openxmlformats.org/officeDocument/2006/relationships/hyperlink" Target="http://translate.googleusercontent.com/translate_c?depth=1&amp;hl=fr&amp;prev=search&amp;rurl=translate.google.fr&amp;sl=en&amp;u=http://en.wikipedia.org/wiki/Arid&amp;usg=ALkJrhiWtNBPFRhKkHDThaYIAHaNT5Et4w" TargetMode="External"/><Relationship Id="rId31" Type="http://schemas.openxmlformats.org/officeDocument/2006/relationships/hyperlink" Target="http://translate.googleusercontent.com/translate_c?depth=1&amp;hl=fr&amp;prev=search&amp;rurl=translate.google.fr&amp;sl=en&amp;u=http://en.wikipedia.org/wiki/Vineet_Soni&amp;usg=ALkJrhhw5l3OVmmqppdAGDQdUVHFh2_GuQ" TargetMode="External"/><Relationship Id="rId4" Type="http://schemas.openxmlformats.org/officeDocument/2006/relationships/image" Target="../media/image471.jpg"/><Relationship Id="rId9" Type="http://schemas.openxmlformats.org/officeDocument/2006/relationships/hyperlink" Target="http://www.dmapr.org.in/MandCrop/Guggal.html" TargetMode="External"/><Relationship Id="rId14" Type="http://schemas.openxmlformats.org/officeDocument/2006/relationships/hyperlink" Target="http://fr.wikipedia.org/wiki/Arbre_%C3%A0_myrrhe" TargetMode="External"/><Relationship Id="rId22" Type="http://schemas.openxmlformats.org/officeDocument/2006/relationships/hyperlink" Target="http://translate.googleusercontent.com/translate_c?depth=1&amp;hl=fr&amp;prev=search&amp;rurl=translate.google.fr&amp;sl=en&amp;u=http://en.wikipedia.org/wiki/Fragrance&amp;usg=ALkJrhjAGqcuY76bIb9dEeNEtkdazJ1Saw" TargetMode="External"/><Relationship Id="rId27" Type="http://schemas.openxmlformats.org/officeDocument/2006/relationships/hyperlink" Target="http://translate.googleusercontent.com/translate_c?depth=1&amp;hl=fr&amp;prev=search&amp;rurl=translate.google.fr&amp;sl=en&amp;u=http://en.wikipedia.org/wiki/Rubber_tapping&amp;usg=ALkJrhjCmp2_A-7ZN_HnQLDam9B63A1Uxg" TargetMode="External"/><Relationship Id="rId30" Type="http://schemas.openxmlformats.org/officeDocument/2006/relationships/hyperlink" Target="http://translate.googleusercontent.com/translate_c?depth=1&amp;hl=fr&amp;prev=search&amp;rurl=translate.google.fr&amp;sl=en&amp;u=http://en.wikipedia.org/wiki/Grass-roots&amp;usg=ALkJrhjAemZWd_ZYzu8znX-ikenmoawzYg"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Leaf_beetle&amp;usg=ALkJrhjjkKgqzCaLDYNmDlrW0uV6Y94Bhg" TargetMode="External"/><Relationship Id="rId13" Type="http://schemas.openxmlformats.org/officeDocument/2006/relationships/hyperlink" Target="http://translate.googleusercontent.com/translate_c?depth=1&amp;hl=fr&amp;prev=search&amp;rurl=translate.google.fr&amp;sl=en&amp;u=http://en.wikipedia.org/wiki/Burkina_Faso&amp;usg=ALkJrhjXJ-R2wWJVxRkBG7PJD6MTRRkOZg" TargetMode="External"/><Relationship Id="rId18" Type="http://schemas.openxmlformats.org/officeDocument/2006/relationships/hyperlink" Target="http://translate.googleusercontent.com/translate_c?depth=1&amp;hl=fr&amp;prev=search&amp;rurl=translate.google.fr&amp;sl=en&amp;u=http://en.wikipedia.org/wiki/Mali&amp;usg=ALkJrhiBko6u7cfXHTw2Aeh9LxUWdwCWcg" TargetMode="External"/><Relationship Id="rId26" Type="http://schemas.openxmlformats.org/officeDocument/2006/relationships/hyperlink" Target="http://translate.googleusercontent.com/translate_c?depth=1&amp;hl=fr&amp;prev=search&amp;rurl=translate.google.fr&amp;sl=en&amp;u=http://en.wikipedia.org/wiki/Sudan&amp;usg=ALkJrhgZDR8P05zsxG70MeWlq4MjWjrtsg" TargetMode="External"/><Relationship Id="rId39" Type="http://schemas.openxmlformats.org/officeDocument/2006/relationships/hyperlink" Target="http://translate.googleusercontent.com/translate_c?depth=1&amp;hl=fr&amp;prev=search&amp;rurl=translate.google.fr&amp;sl=en&amp;u=http://en.wikipedia.org/wiki/Natural_anthraquinone&amp;usg=ALkJrhi3zJyiHth_H-0QwZzu3mgyMG7usQ" TargetMode="External"/><Relationship Id="rId3" Type="http://schemas.openxmlformats.org/officeDocument/2006/relationships/image" Target="../media/image475.jpg"/><Relationship Id="rId21" Type="http://schemas.openxmlformats.org/officeDocument/2006/relationships/hyperlink" Target="http://translate.googleusercontent.com/translate_c?depth=1&amp;hl=fr&amp;prev=search&amp;rurl=translate.google.fr&amp;sl=en&amp;u=http://en.wikipedia.org/wiki/Namibia&amp;usg=ALkJrhg-erAQ085rtrmJW2X5OngDWz_6eQ" TargetMode="External"/><Relationship Id="rId34" Type="http://schemas.openxmlformats.org/officeDocument/2006/relationships/hyperlink" Target="http://translate.googleusercontent.com/translate_c?depth=1&amp;hl=fr&amp;prev=search&amp;rurl=translate.google.fr&amp;sl=en&amp;u=http://en.wikipedia.org/wiki/Sahel&amp;usg=ALkJrhjCcuI5N64F7uSHDdEkTU4qBvOlIw" TargetMode="External"/><Relationship Id="rId42" Type="http://schemas.openxmlformats.org/officeDocument/2006/relationships/hyperlink" Target="http://translate.googleusercontent.com/translate_c?depth=1&amp;hl=fr&amp;prev=search&amp;rurl=translate.google.fr&amp;sl=en&amp;u=http://en.wikipedia.org/wiki/Saponin&amp;usg=ALkJrhgDFXUWlLExFsiLTUxQu5KXbyoaJQ" TargetMode="External"/><Relationship Id="rId47" Type="http://schemas.openxmlformats.org/officeDocument/2006/relationships/hyperlink" Target="http://en.wikipedia.org/wiki/Commiphora_africana" TargetMode="External"/><Relationship Id="rId7" Type="http://schemas.openxmlformats.org/officeDocument/2006/relationships/image" Target="../media/image479.jpg"/><Relationship Id="rId12" Type="http://schemas.openxmlformats.org/officeDocument/2006/relationships/hyperlink" Target="http://translate.googleusercontent.com/translate_c?depth=1&amp;hl=fr&amp;prev=search&amp;rurl=translate.google.fr&amp;sl=en&amp;u=http://en.wikipedia.org/wiki/Botswana&amp;usg=ALkJrhgYlqKDfsR6jtYdZ88UEhzLgGpmmA" TargetMode="External"/><Relationship Id="rId17" Type="http://schemas.openxmlformats.org/officeDocument/2006/relationships/hyperlink" Target="http://translate.googleusercontent.com/translate_c?depth=1&amp;hl=fr&amp;prev=search&amp;rurl=translate.google.fr&amp;sl=en&amp;u=http://en.wikipedia.org/wiki/Kenya&amp;usg=ALkJrhjOlH8Vyy2uHtgO9PKedoKB8qqXnQ" TargetMode="External"/><Relationship Id="rId25" Type="http://schemas.openxmlformats.org/officeDocument/2006/relationships/hyperlink" Target="http://translate.googleusercontent.com/translate_c?depth=1&amp;hl=fr&amp;prev=search&amp;rurl=translate.google.fr&amp;sl=en&amp;u=http://en.wikipedia.org/wiki/South_Africa&amp;usg=ALkJrhjxTxeAPFkHEkqgpdPzuiGhByy4Eg" TargetMode="External"/><Relationship Id="rId33" Type="http://schemas.openxmlformats.org/officeDocument/2006/relationships/hyperlink" Target="http://translate.googleusercontent.com/translate_c?depth=1&amp;hl=fr&amp;prev=search&amp;rurl=translate.google.fr&amp;sl=en&amp;u=http://en.wikipedia.org/wiki/Bdellium&amp;usg=ALkJrhinMrB4CCRGVfV1P1n_8GEehLhOCw" TargetMode="External"/><Relationship Id="rId38" Type="http://schemas.openxmlformats.org/officeDocument/2006/relationships/hyperlink" Target="http://translate.googleusercontent.com/translate_c?depth=1&amp;hl=fr&amp;prev=search&amp;rurl=translate.google.fr&amp;sl=en&amp;u=http://en.wikipedia.org/wiki/Tannin&amp;usg=ALkJrhgP6g6mJ9xgpTED2dT5Pffm4ueWLg" TargetMode="External"/><Relationship Id="rId46" Type="http://schemas.openxmlformats.org/officeDocument/2006/relationships/hyperlink" Target="http://fr.wikipedia.org/wiki/Commiphora_africana" TargetMode="External"/><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amp;rurl=translate.google.fr&amp;sl=en&amp;u=http://en.wikipedia.org/wiki/Ethiopia&amp;usg=ALkJrhjDiPYvevoLGf_G1rSwdwVHmCjGSg" TargetMode="External"/><Relationship Id="rId20" Type="http://schemas.openxmlformats.org/officeDocument/2006/relationships/hyperlink" Target="http://translate.googleusercontent.com/translate_c?depth=1&amp;hl=fr&amp;prev=search&amp;rurl=translate.google.fr&amp;sl=en&amp;u=http://en.wikipedia.org/wiki/Mozambique&amp;usg=ALkJrhi6qiyavJ7AkQ8i15pmhD8CefP5ow" TargetMode="External"/><Relationship Id="rId29" Type="http://schemas.openxmlformats.org/officeDocument/2006/relationships/hyperlink" Target="http://translate.googleusercontent.com/translate_c?depth=1&amp;hl=fr&amp;prev=search&amp;rurl=translate.google.fr&amp;sl=en&amp;u=http://en.wikipedia.org/wiki/Uganda&amp;usg=ALkJrhhX7A7oSrVH5IqTsttR2-sxHibgiA" TargetMode="External"/><Relationship Id="rId41" Type="http://schemas.openxmlformats.org/officeDocument/2006/relationships/hyperlink" Target="http://translate.googleusercontent.com/translate_c?depth=1&amp;hl=fr&amp;prev=search&amp;rurl=translate.google.fr&amp;sl=en&amp;u=http://en.wikipedia.org/wiki/Triterpenoid&amp;usg=ALkJrhjwtGOZ3FmIs5MU5--uMQkI_5KixQ" TargetMode="External"/><Relationship Id="rId1" Type="http://schemas.openxmlformats.org/officeDocument/2006/relationships/slideLayout" Target="../slideLayouts/slideLayout7.xml"/><Relationship Id="rId6" Type="http://schemas.openxmlformats.org/officeDocument/2006/relationships/image" Target="../media/image478.jpg"/><Relationship Id="rId11" Type="http://schemas.openxmlformats.org/officeDocument/2006/relationships/hyperlink" Target="http://translate.googleusercontent.com/translate_c?depth=1&amp;hl=fr&amp;prev=search&amp;rurl=translate.google.fr&amp;sl=en&amp;u=http://en.wikipedia.org/wiki/Angola&amp;usg=ALkJrhhXQRYLGTkHLDsEzrWV3G6Yz2EdWg" TargetMode="External"/><Relationship Id="rId24" Type="http://schemas.openxmlformats.org/officeDocument/2006/relationships/hyperlink" Target="http://translate.googleusercontent.com/translate_c?depth=1&amp;hl=fr&amp;prev=search&amp;rurl=translate.google.fr&amp;sl=en&amp;u=http://en.wikipedia.org/wiki/Somalia&amp;usg=ALkJrhh30mLCM5KleNmhQ8dfUERQe79Y9g" TargetMode="External"/><Relationship Id="rId32" Type="http://schemas.openxmlformats.org/officeDocument/2006/relationships/hyperlink" Target="http://fr.wikipedia.org/wiki/Burseraceae" TargetMode="External"/><Relationship Id="rId37" Type="http://schemas.openxmlformats.org/officeDocument/2006/relationships/hyperlink" Target="http://translate.googleusercontent.com/translate_c?depth=1&amp;hl=fr&amp;prev=search&amp;rurl=translate.google.fr&amp;sl=en&amp;u=http://en.wikipedia.org/wiki/Flavonoid&amp;usg=ALkJrhhN3RU2KsSLZK21gss0NRw3mP7DUw" TargetMode="External"/><Relationship Id="rId40" Type="http://schemas.openxmlformats.org/officeDocument/2006/relationships/hyperlink" Target="http://translate.googleusercontent.com/translate_c?depth=1&amp;hl=fr&amp;prev=search&amp;rurl=translate.google.fr&amp;sl=en&amp;u=http://en.wikipedia.org/wiki/Cardiac_glycoside&amp;usg=ALkJrhjBGCbBmFa458xqKoAMInmP2jdIcQ" TargetMode="External"/><Relationship Id="rId45" Type="http://schemas.openxmlformats.org/officeDocument/2006/relationships/hyperlink" Target="http://translate.googleusercontent.com/translate_c?depth=1&amp;hl=fr&amp;prev=search&amp;rurl=translate.google.fr&amp;sl=en&amp;u=http://en.wikipedia.org/wiki/Ethanol&amp;usg=ALkJrhgV-BMB4A0u-nPBRCAIGcJXN48cOQ#Solvent" TargetMode="External"/><Relationship Id="rId5" Type="http://schemas.openxmlformats.org/officeDocument/2006/relationships/image" Target="../media/image477.jpg"/><Relationship Id="rId15" Type="http://schemas.openxmlformats.org/officeDocument/2006/relationships/hyperlink" Target="http://translate.googleusercontent.com/translate_c?depth=1&amp;hl=fr&amp;prev=search&amp;rurl=translate.google.fr&amp;sl=en&amp;u=http://en.wikipedia.org/wiki/Eritrea&amp;usg=ALkJrhjoVorKn8axxiIVFNz8oGOXlnVAeQ" TargetMode="External"/><Relationship Id="rId23" Type="http://schemas.openxmlformats.org/officeDocument/2006/relationships/hyperlink" Target="http://translate.googleusercontent.com/translate_c?depth=1&amp;hl=fr&amp;prev=search&amp;rurl=translate.google.fr&amp;sl=en&amp;u=http://en.wikipedia.org/wiki/Senegal&amp;usg=ALkJrhiTvgw9rOejkfidZJl78q1_ok3keA" TargetMode="External"/><Relationship Id="rId28" Type="http://schemas.openxmlformats.org/officeDocument/2006/relationships/hyperlink" Target="http://translate.googleusercontent.com/translate_c?depth=1&amp;hl=fr&amp;prev=search&amp;rurl=translate.google.fr&amp;sl=en&amp;u=http://en.wikipedia.org/wiki/Tanzania&amp;usg=ALkJrhgNQUWbY2Wxj-49oy8pS7cq0otbmw" TargetMode="External"/><Relationship Id="rId36" Type="http://schemas.openxmlformats.org/officeDocument/2006/relationships/hyperlink" Target="http://translate.googleusercontent.com/translate_c?depth=1&amp;hl=fr&amp;prev=search&amp;rurl=translate.google.fr&amp;sl=en&amp;u=http://en.wikipedia.org/wiki/Diamphidia&amp;usg=ALkJrhiQlA6ON6lM9AKwJQLU5ykGb949Ow" TargetMode="External"/><Relationship Id="rId10" Type="http://schemas.openxmlformats.org/officeDocument/2006/relationships/hyperlink" Target="http://translate.googleusercontent.com/translate_c?depth=1&amp;hl=fr&amp;prev=search&amp;rurl=translate.google.fr&amp;sl=en&amp;u=http://en.wikipedia.org/wiki/Sub-Saharan&amp;usg=ALkJrhjl6kzfZMu0N_aKxxdm4B7eWwhpeg" TargetMode="External"/><Relationship Id="rId19" Type="http://schemas.openxmlformats.org/officeDocument/2006/relationships/hyperlink" Target="http://translate.googleusercontent.com/translate_c?depth=1&amp;hl=fr&amp;prev=search&amp;rurl=translate.google.fr&amp;sl=en&amp;u=http://en.wikipedia.org/wiki/Mauritania&amp;usg=ALkJrhjdV0ZBhxp3ezxbs2OL40TozOGIlQ" TargetMode="External"/><Relationship Id="rId31" Type="http://schemas.openxmlformats.org/officeDocument/2006/relationships/hyperlink" Target="http://translate.googleusercontent.com/translate_c?depth=1&amp;hl=fr&amp;prev=search&amp;rurl=translate.google.fr&amp;sl=en&amp;u=http://en.wikipedia.org/wiki/Zimbabwe&amp;usg=ALkJrhhkiz02REBRPCEnSV1ku0F9Bp4ckA" TargetMode="External"/><Relationship Id="rId44" Type="http://schemas.openxmlformats.org/officeDocument/2006/relationships/hyperlink" Target="http://translate.googleusercontent.com/translate_c?depth=1&amp;hl=fr&amp;prev=search&amp;rurl=translate.google.fr&amp;sl=en&amp;u=http://en.wikipedia.org/wiki/Reducing_sugar&amp;usg=ALkJrhgRxRASLP4olK50ZDuqC49ZsfELXw" TargetMode="External"/><Relationship Id="rId4" Type="http://schemas.openxmlformats.org/officeDocument/2006/relationships/image" Target="../media/image476.jpg"/><Relationship Id="rId9" Type="http://schemas.openxmlformats.org/officeDocument/2006/relationships/hyperlink" Target="http://translate.googleusercontent.com/translate_c?depth=1&amp;hl=fr&amp;prev=search&amp;rurl=translate.google.fr&amp;sl=en&amp;u=http://en.wikipedia.org/wiki/Deciduous&amp;usg=ALkJrhhSwtpgXVF48oY8BpUlCoZMv9YwYA" TargetMode="External"/><Relationship Id="rId14" Type="http://schemas.openxmlformats.org/officeDocument/2006/relationships/hyperlink" Target="http://translate.googleusercontent.com/translate_c?depth=1&amp;hl=fr&amp;prev=search&amp;rurl=translate.google.fr&amp;sl=en&amp;u=http://en.wikipedia.org/wiki/Chad&amp;usg=ALkJrhgK0aYu9EJq-1H_lnp_PWWM7cN3yw" TargetMode="External"/><Relationship Id="rId22" Type="http://schemas.openxmlformats.org/officeDocument/2006/relationships/hyperlink" Target="http://translate.googleusercontent.com/translate_c?depth=1&amp;hl=fr&amp;prev=search&amp;rurl=translate.google.fr&amp;sl=en&amp;u=http://en.wikipedia.org/wiki/Niger&amp;usg=ALkJrhiE4p6n-w185e0Y2CY7u7oOy7HzAQ" TargetMode="External"/><Relationship Id="rId27" Type="http://schemas.openxmlformats.org/officeDocument/2006/relationships/hyperlink" Target="http://translate.googleusercontent.com/translate_c?depth=1&amp;hl=fr&amp;prev=search&amp;rurl=translate.google.fr&amp;sl=en&amp;u=http://en.wikipedia.org/wiki/Swaziland&amp;usg=ALkJrhj2ggy8kmQYv6FBAKSAKySt7Nof9Q" TargetMode="External"/><Relationship Id="rId30" Type="http://schemas.openxmlformats.org/officeDocument/2006/relationships/hyperlink" Target="http://translate.googleusercontent.com/translate_c?depth=1&amp;hl=fr&amp;prev=search&amp;rurl=translate.google.fr&amp;sl=en&amp;u=http://en.wikipedia.org/wiki/Zambia&amp;usg=ALkJrhiGmfwrs3905nb_7FDQyrTqFZ3elw" TargetMode="External"/><Relationship Id="rId35" Type="http://schemas.openxmlformats.org/officeDocument/2006/relationships/hyperlink" Target="http://translate.googleusercontent.com/translate_c?depth=1&amp;hl=fr&amp;prev=search&amp;rurl=translate.google.fr&amp;sl=en&amp;u=http://en.wikipedia.org/wiki/Salvadora_persica&amp;usg=ALkJrhgOIQlW7aIAGDKol4BFplV0He8bpQ" TargetMode="External"/><Relationship Id="rId43" Type="http://schemas.openxmlformats.org/officeDocument/2006/relationships/hyperlink" Target="http://translate.googleusercontent.com/translate_c?depth=1&amp;hl=fr&amp;prev=search&amp;rurl=translate.google.fr&amp;sl=en&amp;u=http://en.wikipedia.org/wiki/Alkaloid&amp;usg=ALkJrhjlb5kxlh9_1YPN6_qA_EjG77gGFw" TargetMode="External"/><Relationship Id="rId48" Type="http://schemas.openxmlformats.org/officeDocument/2006/relationships/hyperlink" Target="http://www.worldagroforestry.org/treedb/AFTPDFS/Commiphora_africana.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fr.wikipedia.org/w/index.php?title=Avicennia_schaueriana&amp;action=edit&amp;redlink=1" TargetMode="External"/><Relationship Id="rId13" Type="http://schemas.openxmlformats.org/officeDocument/2006/relationships/hyperlink" Target="http://fr.wikipedia.org/wiki/Combretaceae" TargetMode="External"/><Relationship Id="rId18" Type="http://schemas.openxmlformats.org/officeDocument/2006/relationships/hyperlink" Target="http://fr.wikipedia.org/wiki/Symphonia_globulifera" TargetMode="External"/><Relationship Id="rId26" Type="http://schemas.openxmlformats.org/officeDocument/2006/relationships/hyperlink" Target="http://fr.wikipedia.org/wiki/Pal%C3%A9tuvier_blanc" TargetMode="External"/><Relationship Id="rId3" Type="http://schemas.openxmlformats.org/officeDocument/2006/relationships/hyperlink" Target="http://fr.wikipedia.org/wiki/Fabaceae" TargetMode="External"/><Relationship Id="rId21" Type="http://schemas.openxmlformats.org/officeDocument/2006/relationships/hyperlink" Target="http://fr.wikipedia.org/wiki/Pal%C3%A9tuvier_noir" TargetMode="External"/><Relationship Id="rId7" Type="http://schemas.openxmlformats.org/officeDocument/2006/relationships/hyperlink" Target="http://fr.wikipedia.org/wiki/Pal%C3%A9tuvier_gris" TargetMode="External"/><Relationship Id="rId12" Type="http://schemas.openxmlformats.org/officeDocument/2006/relationships/hyperlink" Target="http://fr.wikipedia.org/wiki/Conocarpus_erectus" TargetMode="External"/><Relationship Id="rId17" Type="http://schemas.openxmlformats.org/officeDocument/2006/relationships/hyperlink" Target="http://fr.wikipedia.org/w/index.php?title=Pal%C3%A9tuvier_jaune&amp;action=edit&amp;redlink=1" TargetMode="External"/><Relationship Id="rId25" Type="http://schemas.openxmlformats.org/officeDocument/2006/relationships/hyperlink" Target="http://fr.wikipedia.org/wiki/Pal%C3%A9tuvier_rouge" TargetMode="External"/><Relationship Id="rId2" Type="http://schemas.openxmlformats.org/officeDocument/2006/relationships/hyperlink" Target="http://fr.wikipedia.org/wiki/Pterocarpus_officinalis" TargetMode="External"/><Relationship Id="rId16" Type="http://schemas.openxmlformats.org/officeDocument/2006/relationships/hyperlink" Target="http://fr.wikipedia.org/wiki/Phyllanthaceae" TargetMode="External"/><Relationship Id="rId20" Type="http://schemas.openxmlformats.org/officeDocument/2006/relationships/hyperlink" Target="http://fr.wikipedia.org/wiki/Clusia_mangle" TargetMode="External"/><Relationship Id="rId1" Type="http://schemas.openxmlformats.org/officeDocument/2006/relationships/slideLayout" Target="../slideLayouts/slideLayout7.xml"/><Relationship Id="rId6" Type="http://schemas.openxmlformats.org/officeDocument/2006/relationships/hyperlink" Target="http://fr.wikipedia.org/wiki/Clusiaceae" TargetMode="External"/><Relationship Id="rId11" Type="http://schemas.openxmlformats.org/officeDocument/2006/relationships/hyperlink" Target="http://fr.wikipedia.org/wiki/Avicennia_germinans" TargetMode="External"/><Relationship Id="rId24" Type="http://schemas.openxmlformats.org/officeDocument/2006/relationships/hyperlink" Target="http://fr.wikipedia.org/w/index.php?title=Avicennia_vitida&amp;action=edit&amp;redlink=1" TargetMode="External"/><Relationship Id="rId5" Type="http://schemas.openxmlformats.org/officeDocument/2006/relationships/hyperlink" Target="http://fr.wikipedia.org/w/index.php?title=Tovomita_plumieri&amp;action=edit&amp;redlink=1" TargetMode="External"/><Relationship Id="rId15" Type="http://schemas.openxmlformats.org/officeDocument/2006/relationships/hyperlink" Target="http://fr.wikipedia.org/w/index.php?title=Amanoa_caribaea&amp;action=edit&amp;redlink=1" TargetMode="External"/><Relationship Id="rId23" Type="http://schemas.openxmlformats.org/officeDocument/2006/relationships/hyperlink" Target="http://fr.wikipedia.org/wiki/Rhizophoraceae" TargetMode="External"/><Relationship Id="rId10" Type="http://schemas.openxmlformats.org/officeDocument/2006/relationships/hyperlink" Target="http://fr.wikipedia.org/wiki/Avicenniaceae" TargetMode="External"/><Relationship Id="rId19" Type="http://schemas.openxmlformats.org/officeDocument/2006/relationships/hyperlink" Target="http://fr.wikipedia.org/w/index.php?title=Pal%C3%A9tuvier_montagne&amp;action=edit&amp;redlink=1" TargetMode="External"/><Relationship Id="rId4" Type="http://schemas.openxmlformats.org/officeDocument/2006/relationships/hyperlink" Target="http://fr.wikipedia.org/w/index.php?title=Pal%C3%A9tuvier_grand_bois&amp;action=edit&amp;redlink=1" TargetMode="External"/><Relationship Id="rId9" Type="http://schemas.openxmlformats.org/officeDocument/2006/relationships/hyperlink" Target="http://fr.wikipedia.org/wiki/Verbenaceae" TargetMode="External"/><Relationship Id="rId14" Type="http://schemas.openxmlformats.org/officeDocument/2006/relationships/hyperlink" Target="http://fr.wikipedia.org/w/index.php?title=Pal%C3%A9tuvier_gris_montagne&amp;action=edit&amp;redlink=1" TargetMode="External"/><Relationship Id="rId22" Type="http://schemas.openxmlformats.org/officeDocument/2006/relationships/hyperlink" Target="http://fr.wikipedia.org/wiki/Rhizophora_mangle" TargetMode="External"/><Relationship Id="rId27" Type="http://schemas.openxmlformats.org/officeDocument/2006/relationships/hyperlink" Target="http://fr.wikipedia.org/wiki/Laguncularia_racemosa"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fr.wikipedia.org/wiki/%C3%89thiopie" TargetMode="External"/><Relationship Id="rId13" Type="http://schemas.openxmlformats.org/officeDocument/2006/relationships/hyperlink" Target="http://translate.googleusercontent.com/translate_c?depth=1&amp;hl=fr&amp;prev=search&amp;rurl=translate.google.fr&amp;sl=en&amp;u=http://en.wikipedia.org/wiki/Browsing_(herbivory)&amp;usg=ALkJrhjc0srZZSmv3YAWkA2eIMkndBGgfg" TargetMode="External"/><Relationship Id="rId18" Type="http://schemas.openxmlformats.org/officeDocument/2006/relationships/hyperlink" Target="http://en.wikipedia.org/wiki/Boswellia_sacra" TargetMode="External"/><Relationship Id="rId3" Type="http://schemas.openxmlformats.org/officeDocument/2006/relationships/hyperlink" Target="http://fr.wikipedia.org/wiki/Burseraceae" TargetMode="External"/><Relationship Id="rId21" Type="http://schemas.openxmlformats.org/officeDocument/2006/relationships/image" Target="../media/image482.jpg"/><Relationship Id="rId7" Type="http://schemas.openxmlformats.org/officeDocument/2006/relationships/hyperlink" Target="http://fr.wikipedia.org/wiki/Somalie" TargetMode="External"/><Relationship Id="rId12" Type="http://schemas.openxmlformats.org/officeDocument/2006/relationships/hyperlink" Target="http://translate.googleusercontent.com/translate_c?depth=1&amp;hl=fr&amp;prev=search&amp;rurl=translate.google.fr&amp;sl=en&amp;u=http://en.wikipedia.org/wiki/Overexploitation&amp;usg=ALkJrhjPbgK6Oc0NIzK3LVOPpRLJdcTvZw" TargetMode="External"/><Relationship Id="rId17" Type="http://schemas.openxmlformats.org/officeDocument/2006/relationships/hyperlink" Target="http://fr.wikipedia.org/wiki/Boswellia_sacra" TargetMode="External"/><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amp;rurl=translate.google.fr&amp;sl=en&amp;u=http://en.wikipedia.org/wiki/IUCN_Red_List&amp;usg=ALkJrhhX0lLyMJgq2_xynQf6KsMgD18v1A" TargetMode="External"/><Relationship Id="rId20" Type="http://schemas.openxmlformats.org/officeDocument/2006/relationships/image" Target="../media/image481.jpeg"/><Relationship Id="rId1" Type="http://schemas.openxmlformats.org/officeDocument/2006/relationships/slideLayout" Target="../slideLayouts/slideLayout7.xml"/><Relationship Id="rId6" Type="http://schemas.openxmlformats.org/officeDocument/2006/relationships/hyperlink" Target="http://fr.wikipedia.org/wiki/Arabie" TargetMode="External"/><Relationship Id="rId11" Type="http://schemas.openxmlformats.org/officeDocument/2006/relationships/hyperlink" Target="http://translate.googleusercontent.com/translate_c?depth=1&amp;hl=fr&amp;prev=search&amp;rurl=translate.google.fr&amp;sl=en&amp;u=http://en.wikipedia.org/wiki/Nejd&amp;usg=ALkJrhhJBGoqbuW_oRcmStWNqsKwFhveTQ" TargetMode="External"/><Relationship Id="rId5" Type="http://schemas.openxmlformats.org/officeDocument/2006/relationships/hyperlink" Target="http://fr.wikipedia.org/wiki/Afrique" TargetMode="External"/><Relationship Id="rId15" Type="http://schemas.openxmlformats.org/officeDocument/2006/relationships/hyperlink" Target="http://translate.googleusercontent.com/translate_c?depth=1&amp;hl=fr&amp;prev=search&amp;rurl=translate.google.fr&amp;sl=en&amp;u=http://en.wikipedia.org/wiki/Near_Threatened&amp;usg=ALkJrhhHuge8YcOqCSDVxMXUXtJZwcky2g" TargetMode="External"/><Relationship Id="rId23" Type="http://schemas.openxmlformats.org/officeDocument/2006/relationships/image" Target="../media/image484.jpg"/><Relationship Id="rId10" Type="http://schemas.openxmlformats.org/officeDocument/2006/relationships/hyperlink" Target="http://fr.wikipedia.org/wiki/Oman" TargetMode="External"/><Relationship Id="rId19" Type="http://schemas.openxmlformats.org/officeDocument/2006/relationships/image" Target="../media/image480.png"/><Relationship Id="rId4" Type="http://schemas.openxmlformats.org/officeDocument/2006/relationships/hyperlink" Target="http://fr.wikipedia.org/wiki/Encens_(r%C3%A9sine_oliban)" TargetMode="External"/><Relationship Id="rId9" Type="http://schemas.openxmlformats.org/officeDocument/2006/relationships/hyperlink" Target="http://fr.wikipedia.org/wiki/Y%C3%A9men" TargetMode="External"/><Relationship Id="rId14" Type="http://schemas.openxmlformats.org/officeDocument/2006/relationships/hyperlink" Target="http://translate.googleusercontent.com/translate_c?depth=1&amp;hl=fr&amp;prev=search&amp;rurl=translate.google.fr&amp;sl=en&amp;u=http://en.wikipedia.org/wiki/Regeneration_(biology)&amp;usg=ALkJrhiHbneBXOir6AZ7gCgW8fbBIbhpPA" TargetMode="External"/><Relationship Id="rId22" Type="http://schemas.openxmlformats.org/officeDocument/2006/relationships/image" Target="../media/image483.gif"/></Relationships>
</file>

<file path=ppt/slides/_rels/slide121.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Osteoarthritis&amp;usg=ALkJrhj2fsbMkpNdpUfX1w5-e-M3LtNWSA" TargetMode="External"/><Relationship Id="rId13" Type="http://schemas.openxmlformats.org/officeDocument/2006/relationships/hyperlink" Target="http://pl.wikipedia.org/wiki/Boswellia_serrata" TargetMode="External"/><Relationship Id="rId18" Type="http://schemas.openxmlformats.org/officeDocument/2006/relationships/hyperlink" Target="http://en.wikipedia.org/wiki/Kinnerasani_Wildlife_Sanctuary" TargetMode="External"/><Relationship Id="rId3" Type="http://schemas.openxmlformats.org/officeDocument/2006/relationships/hyperlink" Target="http://translate.googleusercontent.com/translate_c?depth=1&amp;hl=fr&amp;prev=search&amp;rurl=translate.google.fr&amp;sl=en&amp;u=http://en.wikipedia.org/wiki/Frankincense&amp;usg=ALkJrhjrduegRFNjAelnorPpBtcfuOGVzA" TargetMode="External"/><Relationship Id="rId21" Type="http://schemas.openxmlformats.org/officeDocument/2006/relationships/hyperlink" Target="http://www.tradeboss.com/default.cgi/action/viewproducts/productid/153077/productname/Boswellia_Serrata_60/" TargetMode="External"/><Relationship Id="rId7" Type="http://schemas.openxmlformats.org/officeDocument/2006/relationships/hyperlink" Target="http://translate.googleusercontent.com/translate_c?depth=1&amp;hl=fr&amp;prev=search&amp;rurl=translate.google.fr&amp;sl=en&amp;u=http://en.wikipedia.org/wiki/Arthritis&amp;usg=ALkJrhj-VU7RGFfpsXQIaYSGZ9WDb71iMQ" TargetMode="External"/><Relationship Id="rId12" Type="http://schemas.openxmlformats.org/officeDocument/2006/relationships/hyperlink" Target="http://en.wikipedia.org/wiki/Boswellia_serrata" TargetMode="External"/><Relationship Id="rId17" Type="http://schemas.openxmlformats.org/officeDocument/2006/relationships/image" Target="../media/image488.jpg"/><Relationship Id="rId25" Type="http://schemas.openxmlformats.org/officeDocument/2006/relationships/image" Target="../media/image491.jpg"/><Relationship Id="rId2" Type="http://schemas.openxmlformats.org/officeDocument/2006/relationships/image" Target="../media/image22.jpeg"/><Relationship Id="rId16" Type="http://schemas.openxmlformats.org/officeDocument/2006/relationships/image" Target="../media/image487.jpg"/><Relationship Id="rId20" Type="http://schemas.openxmlformats.org/officeDocument/2006/relationships/hyperlink" Target="http://en.wikipedia.org/wiki/India"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Ayurvedic_medicine&amp;usg=ALkJrhgwWTGPBOk9yLyBICMEqoDayAfd5g" TargetMode="External"/><Relationship Id="rId11" Type="http://schemas.openxmlformats.org/officeDocument/2006/relationships/hyperlink" Target="http://translate.googleusercontent.com/translate_c?depth=1&amp;hl=fr&amp;prev=search&amp;rurl=translate.google.fr&amp;sl=en&amp;u=http://en.wikipedia.org/wiki/Triterpene&amp;usg=ALkJrhikT-ZBgJ-SvKCVWpXlnaakz7-IXg" TargetMode="External"/><Relationship Id="rId24" Type="http://schemas.openxmlformats.org/officeDocument/2006/relationships/hyperlink" Target="http://www.101herbs.com/boswellia-serrata.html" TargetMode="External"/><Relationship Id="rId5" Type="http://schemas.openxmlformats.org/officeDocument/2006/relationships/hyperlink" Target="http://translate.googleusercontent.com/translate_c?depth=1&amp;hl=fr&amp;prev=search&amp;rurl=translate.google.fr&amp;sl=en&amp;u=http://en.wikipedia.org/wiki/Punjab_region&amp;usg=ALkJrhiyM88mEAKf4CvbEbl43N0zpoGyuA" TargetMode="External"/><Relationship Id="rId15" Type="http://schemas.openxmlformats.org/officeDocument/2006/relationships/image" Target="../media/image486.jpg"/><Relationship Id="rId23" Type="http://schemas.openxmlformats.org/officeDocument/2006/relationships/image" Target="../media/image490.jpg"/><Relationship Id="rId10" Type="http://schemas.openxmlformats.org/officeDocument/2006/relationships/hyperlink" Target="http://translate.googleusercontent.com/translate_c?depth=1&amp;hl=fr&amp;prev=search&amp;rurl=translate.google.fr&amp;sl=en&amp;u=http://en.wikipedia.org/wiki/Boswellic_acid&amp;usg=ALkJrhhsHLgxKg5SVFBUGQD04E04Zq5tMg" TargetMode="External"/><Relationship Id="rId19" Type="http://schemas.openxmlformats.org/officeDocument/2006/relationships/hyperlink" Target="http://en.wikipedia.org/wiki/Andhra_Pradesh" TargetMode="External"/><Relationship Id="rId4" Type="http://schemas.openxmlformats.org/officeDocument/2006/relationships/hyperlink" Target="http://translate.googleusercontent.com/translate_c?depth=1&amp;hl=fr&amp;prev=search&amp;rurl=translate.google.fr&amp;sl=en&amp;u=http://en.wikipedia.org/wiki/India&amp;usg=ALkJrhj6cUmxsZ9-WS1F5KgIcAQr_0j_8Q" TargetMode="External"/><Relationship Id="rId9" Type="http://schemas.openxmlformats.org/officeDocument/2006/relationships/hyperlink" Target="http://translate.googleusercontent.com/translate_c?depth=1&amp;hl=fr&amp;prev=search&amp;rurl=translate.google.fr&amp;sl=en&amp;u=http://en.wikipedia.org/wiki/NSAIDs&amp;usg=ALkJrhgAiYdAmmqu2o9_cIUCt4Wx-UU33Q" TargetMode="External"/><Relationship Id="rId14" Type="http://schemas.openxmlformats.org/officeDocument/2006/relationships/image" Target="../media/image485.jpg"/><Relationship Id="rId22" Type="http://schemas.openxmlformats.org/officeDocument/2006/relationships/image" Target="../media/image489.jpg"/></Relationships>
</file>

<file path=ppt/slides/_rels/slide122.xml.rels><?xml version="1.0" encoding="UTF-8" standalone="yes"?>
<Relationships xmlns="http://schemas.openxmlformats.org/package/2006/relationships"><Relationship Id="rId8" Type="http://schemas.openxmlformats.org/officeDocument/2006/relationships/hyperlink" Target="http://fr.wikipedia.org/wiki/Afrique_australe" TargetMode="External"/><Relationship Id="rId13" Type="http://schemas.openxmlformats.org/officeDocument/2006/relationships/hyperlink" Target="http://fr.wikipedia.org/wiki/Ann%C3%A9es_1970" TargetMode="External"/><Relationship Id="rId18" Type="http://schemas.openxmlformats.org/officeDocument/2006/relationships/hyperlink" Target="http://fr.wikipedia.org/wiki/Beta-sitosterol" TargetMode="External"/><Relationship Id="rId26" Type="http://schemas.openxmlformats.org/officeDocument/2006/relationships/hyperlink" Target="http://en.wikipedia.org/wiki/Harpagophyton" TargetMode="External"/><Relationship Id="rId3" Type="http://schemas.openxmlformats.org/officeDocument/2006/relationships/hyperlink" Target="http://fr.wikipedia.org/wiki/Plante_herbac%C3%A9e" TargetMode="External"/><Relationship Id="rId21" Type="http://schemas.openxmlformats.org/officeDocument/2006/relationships/hyperlink" Target="http://fr.wikipedia.org/wiki/Rof%C3%A9coxib" TargetMode="External"/><Relationship Id="rId34" Type="http://schemas.openxmlformats.org/officeDocument/2006/relationships/hyperlink" Target="http://magicchris.voila.net/Harpagophytum/harpagophytum_procumbens.htm" TargetMode="External"/><Relationship Id="rId7" Type="http://schemas.openxmlformats.org/officeDocument/2006/relationships/hyperlink" Target="http://fr.wikipedia.org/wiki/Botswana" TargetMode="External"/><Relationship Id="rId12" Type="http://schemas.openxmlformats.org/officeDocument/2006/relationships/hyperlink" Target="http://fr.wikipedia.org/wiki/Pharmacop%C3%A9e_traditionnelle" TargetMode="External"/><Relationship Id="rId17" Type="http://schemas.openxmlformats.org/officeDocument/2006/relationships/hyperlink" Target="http://fr.wikipedia.org/w/index.php?title=Harpagoside&amp;action=edit&amp;redlink=1" TargetMode="External"/><Relationship Id="rId25" Type="http://schemas.openxmlformats.org/officeDocument/2006/relationships/hyperlink" Target="http://fr.wikipedia.org/wiki/Harpagophyton" TargetMode="External"/><Relationship Id="rId33" Type="http://schemas.openxmlformats.org/officeDocument/2006/relationships/image" Target="../media/image497.jpg"/><Relationship Id="rId2" Type="http://schemas.openxmlformats.org/officeDocument/2006/relationships/image" Target="../media/image22.jpeg"/><Relationship Id="rId16" Type="http://schemas.openxmlformats.org/officeDocument/2006/relationships/hyperlink" Target="http://fr.wikipedia.org/wiki/Lombalgie" TargetMode="External"/><Relationship Id="rId20" Type="http://schemas.openxmlformats.org/officeDocument/2006/relationships/hyperlink" Target="http://fr.wikipedia.org/wiki/Royaume-Uni" TargetMode="External"/><Relationship Id="rId29" Type="http://schemas.openxmlformats.org/officeDocument/2006/relationships/image" Target="../media/image493.jpg"/><Relationship Id="rId1" Type="http://schemas.openxmlformats.org/officeDocument/2006/relationships/slideLayout" Target="../slideLayouts/slideLayout7.xml"/><Relationship Id="rId6" Type="http://schemas.openxmlformats.org/officeDocument/2006/relationships/hyperlink" Target="http://fr.wikipedia.org/wiki/Namibie" TargetMode="External"/><Relationship Id="rId11" Type="http://schemas.openxmlformats.org/officeDocument/2006/relationships/hyperlink" Target="http://fr.wikipedia.org/wiki/Tubercule" TargetMode="External"/><Relationship Id="rId24" Type="http://schemas.openxmlformats.org/officeDocument/2006/relationships/hyperlink" Target="http://fr.wikipedia.org/wiki/Ressource_naturelle" TargetMode="External"/><Relationship Id="rId32" Type="http://schemas.openxmlformats.org/officeDocument/2006/relationships/image" Target="../media/image496.jpg"/><Relationship Id="rId5" Type="http://schemas.openxmlformats.org/officeDocument/2006/relationships/hyperlink" Target="http://fr.wikipedia.org/wiki/Afrique_du_Sud" TargetMode="External"/><Relationship Id="rId15" Type="http://schemas.openxmlformats.org/officeDocument/2006/relationships/hyperlink" Target="http://fr.wikipedia.org/wiki/Rhumatisme" TargetMode="External"/><Relationship Id="rId23" Type="http://schemas.openxmlformats.org/officeDocument/2006/relationships/hyperlink" Target="http://fr.wikipedia.org/wiki/D%C3%A9sert_du_Kalahari" TargetMode="External"/><Relationship Id="rId28" Type="http://schemas.openxmlformats.org/officeDocument/2006/relationships/image" Target="../media/image492.jpg"/><Relationship Id="rId10" Type="http://schemas.openxmlformats.org/officeDocument/2006/relationships/hyperlink" Target="http://fr.wikipedia.org/wiki/Lignine" TargetMode="External"/><Relationship Id="rId19" Type="http://schemas.openxmlformats.org/officeDocument/2006/relationships/hyperlink" Target="http://fr.wikipedia.org/wiki/Allemagne" TargetMode="External"/><Relationship Id="rId31" Type="http://schemas.openxmlformats.org/officeDocument/2006/relationships/image" Target="../media/image495.jpg"/><Relationship Id="rId4" Type="http://schemas.openxmlformats.org/officeDocument/2006/relationships/hyperlink" Target="http://fr.wikipedia.org/wiki/Pedaliaceae" TargetMode="External"/><Relationship Id="rId9" Type="http://schemas.openxmlformats.org/officeDocument/2006/relationships/hyperlink" Target="http://fr.wikipedia.org/wiki/Racine_(botanique)" TargetMode="External"/><Relationship Id="rId14" Type="http://schemas.openxmlformats.org/officeDocument/2006/relationships/hyperlink" Target="http://fr.wikipedia.org/wiki/Ann%C3%A9es_1980" TargetMode="External"/><Relationship Id="rId22" Type="http://schemas.openxmlformats.org/officeDocument/2006/relationships/hyperlink" Target="http://fr.wikipedia.org/wiki/Harpagophyton#cite_note-31" TargetMode="External"/><Relationship Id="rId27" Type="http://schemas.openxmlformats.org/officeDocument/2006/relationships/image" Target="../media/image26.png"/><Relationship Id="rId30" Type="http://schemas.openxmlformats.org/officeDocument/2006/relationships/image" Target="../media/image494.jpg"/></Relationships>
</file>

<file path=ppt/slides/_rels/slide123.xml.rels><?xml version="1.0" encoding="UTF-8" standalone="yes"?>
<Relationships xmlns="http://schemas.openxmlformats.org/package/2006/relationships"><Relationship Id="rId3" Type="http://schemas.openxmlformats.org/officeDocument/2006/relationships/image" Target="../media/image499.jpeg"/><Relationship Id="rId2" Type="http://schemas.openxmlformats.org/officeDocument/2006/relationships/image" Target="../media/image498.jpeg"/><Relationship Id="rId1" Type="http://schemas.openxmlformats.org/officeDocument/2006/relationships/slideLayout" Target="../slideLayouts/slideLayout7.xml"/><Relationship Id="rId6" Type="http://schemas.openxmlformats.org/officeDocument/2006/relationships/hyperlink" Target="https://www.youtube.com/watch?v=tjBugtV8GHc" TargetMode="External"/><Relationship Id="rId5" Type="http://schemas.openxmlformats.org/officeDocument/2006/relationships/image" Target="../media/image501.jpg"/><Relationship Id="rId4" Type="http://schemas.openxmlformats.org/officeDocument/2006/relationships/image" Target="../media/image500.jpeg"/></Relationships>
</file>

<file path=ppt/slides/_rels/slide124.xml.rels><?xml version="1.0" encoding="UTF-8" standalone="yes"?>
<Relationships xmlns="http://schemas.openxmlformats.org/package/2006/relationships"><Relationship Id="rId8" Type="http://schemas.openxmlformats.org/officeDocument/2006/relationships/hyperlink" Target="http://en.wikipedia.org/wiki/Spillway" TargetMode="External"/><Relationship Id="rId13" Type="http://schemas.openxmlformats.org/officeDocument/2006/relationships/hyperlink" Target="http://en.wikipedia.org/wiki/Infiltration_(hydrology)" TargetMode="External"/><Relationship Id="rId18" Type="http://schemas.openxmlformats.org/officeDocument/2006/relationships/hyperlink" Target="http://en.wikipedia.org/wiki/Pistachio" TargetMode="External"/><Relationship Id="rId26" Type="http://schemas.openxmlformats.org/officeDocument/2006/relationships/image" Target="../media/image503.jpeg"/><Relationship Id="rId3" Type="http://schemas.openxmlformats.org/officeDocument/2006/relationships/hyperlink" Target="http://en.wikipedia.org/wiki/Wadi" TargetMode="External"/><Relationship Id="rId21" Type="http://schemas.openxmlformats.org/officeDocument/2006/relationships/hyperlink" Target="http://en.wikipedia.org/wiki/Carobs" TargetMode="External"/><Relationship Id="rId7" Type="http://schemas.openxmlformats.org/officeDocument/2006/relationships/hyperlink" Target="http://en.wikipedia.org/wiki/Levee" TargetMode="External"/><Relationship Id="rId12" Type="http://schemas.openxmlformats.org/officeDocument/2006/relationships/hyperlink" Target="http://en.wikipedia.org/wiki/Soil_compaction#In_agriculture" TargetMode="External"/><Relationship Id="rId17" Type="http://schemas.openxmlformats.org/officeDocument/2006/relationships/hyperlink" Target="http://en.wikipedia.org/wiki/Prosopis" TargetMode="External"/><Relationship Id="rId25" Type="http://schemas.openxmlformats.org/officeDocument/2006/relationships/image" Target="../media/image502.jpeg"/><Relationship Id="rId2" Type="http://schemas.openxmlformats.org/officeDocument/2006/relationships/hyperlink" Target="http://en.wikipedia.org/wiki/Israel" TargetMode="External"/><Relationship Id="rId16" Type="http://schemas.openxmlformats.org/officeDocument/2006/relationships/hyperlink" Target="http://en.wikipedia.org/wiki/Acacias" TargetMode="External"/><Relationship Id="rId20" Type="http://schemas.openxmlformats.org/officeDocument/2006/relationships/hyperlink" Target="http://en.wikipedia.org/wiki/Date_palms" TargetMode="External"/><Relationship Id="rId1" Type="http://schemas.openxmlformats.org/officeDocument/2006/relationships/slideLayout" Target="../slideLayouts/slideLayout7.xml"/><Relationship Id="rId6" Type="http://schemas.openxmlformats.org/officeDocument/2006/relationships/hyperlink" Target="http://en.wikipedia.org/wiki/Groundwater" TargetMode="External"/><Relationship Id="rId11" Type="http://schemas.openxmlformats.org/officeDocument/2006/relationships/hyperlink" Target="http://en.wikipedia.org/wiki/Grazers" TargetMode="External"/><Relationship Id="rId24" Type="http://schemas.openxmlformats.org/officeDocument/2006/relationships/hyperlink" Target="http://www.kkl.org.il/eng/water-for-israel/water-in-the-desert/limans/" TargetMode="External"/><Relationship Id="rId5" Type="http://schemas.openxmlformats.org/officeDocument/2006/relationships/hyperlink" Target="http://en.wikipedia.org/wiki/Desertification" TargetMode="External"/><Relationship Id="rId15" Type="http://schemas.openxmlformats.org/officeDocument/2006/relationships/hyperlink" Target="http://en.wikipedia.org/wiki/Tamarinds" TargetMode="External"/><Relationship Id="rId23" Type="http://schemas.openxmlformats.org/officeDocument/2006/relationships/hyperlink" Target="http://www.fao.org/docrep/t1765f/t1765f0q.htm" TargetMode="External"/><Relationship Id="rId10" Type="http://schemas.openxmlformats.org/officeDocument/2006/relationships/hyperlink" Target="http://en.wikipedia.org/wiki/Liman_irrigation_system#cite_note-Bruins-4" TargetMode="External"/><Relationship Id="rId19" Type="http://schemas.openxmlformats.org/officeDocument/2006/relationships/hyperlink" Target="http://en.wikipedia.org/wiki/Eucalyptus" TargetMode="External"/><Relationship Id="rId4" Type="http://schemas.openxmlformats.org/officeDocument/2006/relationships/hyperlink" Target="http://en.wikipedia.org/wiki/Runoff_water" TargetMode="External"/><Relationship Id="rId9" Type="http://schemas.openxmlformats.org/officeDocument/2006/relationships/hyperlink" Target="http://en.wikipedia.org/wiki/Check_dam" TargetMode="External"/><Relationship Id="rId14" Type="http://schemas.openxmlformats.org/officeDocument/2006/relationships/hyperlink" Target="http://en.wikipedia.org/wiki/Liman_irrigation_system#cite_note-Wilson-3" TargetMode="External"/><Relationship Id="rId22" Type="http://schemas.openxmlformats.org/officeDocument/2006/relationships/hyperlink" Target="http://en.wikipedia.org/wiki/Liman_irrigation_system" TargetMode="External"/><Relationship Id="rId27" Type="http://schemas.openxmlformats.org/officeDocument/2006/relationships/image" Target="../media/image504.jpeg"/></Relationships>
</file>

<file path=ppt/slides/_rels/slide125.xml.rels><?xml version="1.0" encoding="UTF-8" standalone="yes"?>
<Relationships xmlns="http://schemas.openxmlformats.org/package/2006/relationships"><Relationship Id="rId3" Type="http://schemas.openxmlformats.org/officeDocument/2006/relationships/hyperlink" Target="http://horizon.documentation.ird.fr/exl-doc/pleins_textes/divers12-09/010054917.pdf" TargetMode="External"/><Relationship Id="rId2" Type="http://schemas.openxmlformats.org/officeDocument/2006/relationships/image" Target="../media/image505.jpeg"/><Relationship Id="rId1" Type="http://schemas.openxmlformats.org/officeDocument/2006/relationships/slideLayout" Target="../slideLayouts/slideLayout7.xml"/><Relationship Id="rId6" Type="http://schemas.openxmlformats.org/officeDocument/2006/relationships/hyperlink" Target="http://cals-cf.calsnet.arizona.edu/ialc/ialc4.asp?proj=93R-507" TargetMode="External"/><Relationship Id="rId5" Type="http://schemas.openxmlformats.org/officeDocument/2006/relationships/image" Target="../media/image507.jpeg"/><Relationship Id="rId4" Type="http://schemas.openxmlformats.org/officeDocument/2006/relationships/image" Target="../media/image506.jpeg"/></Relationships>
</file>

<file path=ppt/slides/_rels/slide126.xml.rels><?xml version="1.0" encoding="UTF-8" standalone="yes"?>
<Relationships xmlns="http://schemas.openxmlformats.org/package/2006/relationships"><Relationship Id="rId2" Type="http://schemas.openxmlformats.org/officeDocument/2006/relationships/image" Target="../media/image50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image" Target="../media/image509.jpeg"/><Relationship Id="rId1" Type="http://schemas.openxmlformats.org/officeDocument/2006/relationships/slideLayout" Target="../slideLayouts/slideLayout7.xml"/><Relationship Id="rId5" Type="http://schemas.openxmlformats.org/officeDocument/2006/relationships/image" Target="../media/image512.jpeg"/><Relationship Id="rId4" Type="http://schemas.openxmlformats.org/officeDocument/2006/relationships/image" Target="../media/image511.jpeg"/></Relationships>
</file>

<file path=ppt/slides/_rels/slide128.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www.fao.org/docrep/t1765f/t1765f0q.htm" TargetMode="External"/><Relationship Id="rId2" Type="http://schemas.openxmlformats.org/officeDocument/2006/relationships/image" Target="../media/image5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7.xml"/><Relationship Id="rId4" Type="http://schemas.openxmlformats.org/officeDocument/2006/relationships/image" Target="../media/image518.jpeg"/></Relationships>
</file>

<file path=ppt/slides/_rels/slide131.xml.rels><?xml version="1.0" encoding="UTF-8" standalone="yes"?>
<Relationships xmlns="http://schemas.openxmlformats.org/package/2006/relationships"><Relationship Id="rId8" Type="http://schemas.openxmlformats.org/officeDocument/2006/relationships/image" Target="../media/image523.jpeg"/><Relationship Id="rId3" Type="http://schemas.openxmlformats.org/officeDocument/2006/relationships/image" Target="../media/image520.jpeg"/><Relationship Id="rId7" Type="http://schemas.openxmlformats.org/officeDocument/2006/relationships/image" Target="../media/image517.jpeg"/><Relationship Id="rId2" Type="http://schemas.openxmlformats.org/officeDocument/2006/relationships/image" Target="../media/image519.jpeg"/><Relationship Id="rId1" Type="http://schemas.openxmlformats.org/officeDocument/2006/relationships/slideLayout" Target="../slideLayouts/slideLayout7.xml"/><Relationship Id="rId6" Type="http://schemas.openxmlformats.org/officeDocument/2006/relationships/image" Target="../media/image522.jpeg"/><Relationship Id="rId5" Type="http://schemas.openxmlformats.org/officeDocument/2006/relationships/image" Target="../media/image518.jpeg"/><Relationship Id="rId10" Type="http://schemas.openxmlformats.org/officeDocument/2006/relationships/image" Target="../media/image525.jpeg"/><Relationship Id="rId4" Type="http://schemas.openxmlformats.org/officeDocument/2006/relationships/image" Target="../media/image521.jpeg"/><Relationship Id="rId9" Type="http://schemas.openxmlformats.org/officeDocument/2006/relationships/image" Target="../media/image524.png"/></Relationships>
</file>

<file path=ppt/slides/_rels/slide132.xml.rels><?xml version="1.0" encoding="UTF-8" standalone="yes"?>
<Relationships xmlns="http://schemas.openxmlformats.org/package/2006/relationships"><Relationship Id="rId8" Type="http://schemas.openxmlformats.org/officeDocument/2006/relationships/image" Target="../media/image532.jpeg"/><Relationship Id="rId3" Type="http://schemas.openxmlformats.org/officeDocument/2006/relationships/image" Target="../media/image527.jpeg"/><Relationship Id="rId7" Type="http://schemas.openxmlformats.org/officeDocument/2006/relationships/image" Target="../media/image531.jpeg"/><Relationship Id="rId2" Type="http://schemas.openxmlformats.org/officeDocument/2006/relationships/image" Target="../media/image526.jpeg"/><Relationship Id="rId1" Type="http://schemas.openxmlformats.org/officeDocument/2006/relationships/slideLayout" Target="../slideLayouts/slideLayout7.xml"/><Relationship Id="rId6" Type="http://schemas.openxmlformats.org/officeDocument/2006/relationships/image" Target="../media/image530.jpeg"/><Relationship Id="rId5" Type="http://schemas.openxmlformats.org/officeDocument/2006/relationships/image" Target="../media/image529.jpeg"/><Relationship Id="rId4" Type="http://schemas.openxmlformats.org/officeDocument/2006/relationships/image" Target="../media/image528.jpeg"/></Relationships>
</file>

<file path=ppt/slides/_rels/slide133.xml.rels><?xml version="1.0" encoding="UTF-8" standalone="yes"?>
<Relationships xmlns="http://schemas.openxmlformats.org/package/2006/relationships"><Relationship Id="rId2" Type="http://schemas.openxmlformats.org/officeDocument/2006/relationships/image" Target="../media/image53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534.jpeg"/><Relationship Id="rId2" Type="http://schemas.openxmlformats.org/officeDocument/2006/relationships/image" Target="../media/image526.jpeg"/><Relationship Id="rId1" Type="http://schemas.openxmlformats.org/officeDocument/2006/relationships/slideLayout" Target="../slideLayouts/slideLayout7.xml"/><Relationship Id="rId6" Type="http://schemas.openxmlformats.org/officeDocument/2006/relationships/image" Target="../media/image537.jpeg"/><Relationship Id="rId5" Type="http://schemas.openxmlformats.org/officeDocument/2006/relationships/image" Target="../media/image536.jpeg"/><Relationship Id="rId4" Type="http://schemas.openxmlformats.org/officeDocument/2006/relationships/image" Target="../media/image535.jpeg"/></Relationships>
</file>

<file path=ppt/slides/_rels/slide135.xml.rels><?xml version="1.0" encoding="UTF-8" standalone="yes"?>
<Relationships xmlns="http://schemas.openxmlformats.org/package/2006/relationships"><Relationship Id="rId8" Type="http://schemas.openxmlformats.org/officeDocument/2006/relationships/image" Target="../media/image528.jpeg"/><Relationship Id="rId3" Type="http://schemas.openxmlformats.org/officeDocument/2006/relationships/image" Target="../media/image538.jpeg"/><Relationship Id="rId7" Type="http://schemas.openxmlformats.org/officeDocument/2006/relationships/image" Target="../media/image53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1.jpeg"/><Relationship Id="rId5" Type="http://schemas.openxmlformats.org/officeDocument/2006/relationships/image" Target="../media/image540.jpeg"/><Relationship Id="rId4" Type="http://schemas.openxmlformats.org/officeDocument/2006/relationships/image" Target="../media/image539.jpeg"/><Relationship Id="rId9" Type="http://schemas.openxmlformats.org/officeDocument/2006/relationships/image" Target="../media/image529.jpeg"/></Relationships>
</file>

<file path=ppt/slides/_rels/slide136.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7.xml"/><Relationship Id="rId6" Type="http://schemas.openxmlformats.org/officeDocument/2006/relationships/image" Target="../media/image546.jpeg"/><Relationship Id="rId5" Type="http://schemas.openxmlformats.org/officeDocument/2006/relationships/image" Target="../media/image545.jpeg"/><Relationship Id="rId4" Type="http://schemas.openxmlformats.org/officeDocument/2006/relationships/image" Target="../media/image544.png"/></Relationships>
</file>

<file path=ppt/slides/_rels/slide13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indian%2Bjohad%26sa%3DX%26hl%3Dfr%26biw%3D1440%26bih%3D732%26site%3Dimghp&amp;rurl=translate.google.fr&amp;sl=en&amp;u=http://en.wikipedia.org/wiki/Thar_desert&amp;usg=ALkJrhgS3r2EEhV3GgWZ_qva1kAx_FQG6g" TargetMode="External"/><Relationship Id="rId13" Type="http://schemas.openxmlformats.org/officeDocument/2006/relationships/image" Target="../media/image548.jpeg"/><Relationship Id="rId18" Type="http://schemas.openxmlformats.org/officeDocument/2006/relationships/image" Target="../media/image553.jpeg"/><Relationship Id="rId3" Type="http://schemas.openxmlformats.org/officeDocument/2006/relationships/hyperlink" Target="http://translate.googleusercontent.com/translate_c?depth=1&amp;hl=fr&amp;prev=/search?q=indian+johad&amp;sa=X&amp;hl=fr&amp;biw=1440&amp;bih=732&amp;site=imghp&amp;rurl=translate.google.fr&amp;sl=en&amp;u=http://en.wikipedia.org/wiki/Storage_tank&amp;usg=ALkJrhihFbzMstcmRZtBKy-pmvtwbeI7rw" TargetMode="External"/><Relationship Id="rId7" Type="http://schemas.openxmlformats.org/officeDocument/2006/relationships/hyperlink" Target="http://translate.googleusercontent.com/translate_c?depth=1&amp;hl=fr&amp;prev=/search?q%3Dindian%2Bjohad%26sa%3DX%26hl%3Dfr%26biw%3D1440%26bih%3D732%26site%3Dimghp&amp;rurl=translate.google.fr&amp;sl=en&amp;u=http://en.wikipedia.org/wiki/Check_dam&amp;usg=ALkJrhju0v3oaST0MDfXTfZzBkOZLP49sw" TargetMode="External"/><Relationship Id="rId12" Type="http://schemas.openxmlformats.org/officeDocument/2006/relationships/image" Target="../media/image547.jpeg"/><Relationship Id="rId17" Type="http://schemas.openxmlformats.org/officeDocument/2006/relationships/image" Target="../media/image552.jpeg"/><Relationship Id="rId2" Type="http://schemas.openxmlformats.org/officeDocument/2006/relationships/hyperlink" Target="http://translate.googleusercontent.com/translate_c?depth=1&amp;hl=fr&amp;prev=/search?q%3Dindian%2Bjohad%26sa%3DX%26hl%3Dfr%26biw%3D1440%26bih%3D732%26site%3Dimghp&amp;rurl=translate.google.fr&amp;sl=en&amp;u=http://en.wikipedia.org/wiki/Hindi_language&amp;usg=ALkJrhiC95dm-8-G9b_UqxO5yGd1JlMGJA" TargetMode="External"/><Relationship Id="rId16" Type="http://schemas.openxmlformats.org/officeDocument/2006/relationships/image" Target="../media/image551.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indian%2Bjohad%26sa%3DX%26hl%3Dfr%26biw%3D1440%26bih%3D732%26site%3Dimghp&amp;rurl=translate.google.fr&amp;sl=en&amp;u=http://en.wikipedia.org/wiki/India&amp;usg=ALkJrhiZk8QjvCCSEI9DTlS1SsakzwUVMw" TargetMode="External"/><Relationship Id="rId11" Type="http://schemas.openxmlformats.org/officeDocument/2006/relationships/hyperlink" Target="http://en.wikipedia.org/wiki/Johad" TargetMode="External"/><Relationship Id="rId5" Type="http://schemas.openxmlformats.org/officeDocument/2006/relationships/hyperlink" Target="http://translate.googleusercontent.com/translate_c?depth=1&amp;hl=fr&amp;prev=/search?q%3Dindian%2Bjohad%26sa%3DX%26hl%3Dfr%26biw%3D1440%26bih%3D732%26site%3Dimghp&amp;rurl=translate.google.fr&amp;sl=en&amp;u=http://en.wikipedia.org/wiki/Rajasthan&amp;usg=ALkJrhh3Eus4-oBbQFZsxmy_Hi-L0iuISA" TargetMode="External"/><Relationship Id="rId15" Type="http://schemas.openxmlformats.org/officeDocument/2006/relationships/image" Target="../media/image550.jpeg"/><Relationship Id="rId10" Type="http://schemas.openxmlformats.org/officeDocument/2006/relationships/hyperlink" Target="http://www.ecotippingpoints.org/our-stories/indepth/india-rajasthan-rainwater-harvest-restoration-groundwater-johad.html" TargetMode="External"/><Relationship Id="rId4" Type="http://schemas.openxmlformats.org/officeDocument/2006/relationships/hyperlink" Target="http://translate.googleusercontent.com/translate_c?depth=1&amp;hl=fr&amp;prev=/search?q%3Dindian%2Bjohad%26sa%3DX%26hl%3Dfr%26biw%3D1440%26bih%3D732%26site%3Dimghp&amp;rurl=translate.google.fr&amp;sl=en&amp;u=http://en.wikipedia.org/wiki/Rainwater&amp;usg=ALkJrhg69vjjeTH307K2xt8XfGAoZpvMwA" TargetMode="External"/><Relationship Id="rId9" Type="http://schemas.openxmlformats.org/officeDocument/2006/relationships/hyperlink" Target="http://www.nepjol.info/index.php/HN/article/download/4229/3590" TargetMode="External"/><Relationship Id="rId14" Type="http://schemas.openxmlformats.org/officeDocument/2006/relationships/image" Target="../media/image549.jpeg"/></Relationships>
</file>

<file path=ppt/slides/_rels/slide138.xml.rels><?xml version="1.0" encoding="UTF-8" standalone="yes"?>
<Relationships xmlns="http://schemas.openxmlformats.org/package/2006/relationships"><Relationship Id="rId3" Type="http://schemas.openxmlformats.org/officeDocument/2006/relationships/image" Target="../media/image555.jpeg"/><Relationship Id="rId2" Type="http://schemas.openxmlformats.org/officeDocument/2006/relationships/image" Target="../media/image554.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hyperlink" Target="http://fr.wikipedia.org/wiki/Agriculture" TargetMode="External"/><Relationship Id="rId13" Type="http://schemas.openxmlformats.org/officeDocument/2006/relationships/image" Target="../media/image557.jpeg"/><Relationship Id="rId3" Type="http://schemas.openxmlformats.org/officeDocument/2006/relationships/hyperlink" Target="http://fr.wikipedia.org/wiki/Talweg" TargetMode="External"/><Relationship Id="rId7" Type="http://schemas.openxmlformats.org/officeDocument/2006/relationships/hyperlink" Target="http://fr.wikipedia.org/wiki/Irrigation" TargetMode="External"/><Relationship Id="rId12" Type="http://schemas.openxmlformats.org/officeDocument/2006/relationships/image" Target="../media/image556.jpeg"/><Relationship Id="rId2" Type="http://schemas.openxmlformats.org/officeDocument/2006/relationships/hyperlink" Target="http://fr.wikipedia.org/wiki/Barrage" TargetMode="External"/><Relationship Id="rId1" Type="http://schemas.openxmlformats.org/officeDocument/2006/relationships/slideLayout" Target="../slideLayouts/slideLayout7.xml"/><Relationship Id="rId6" Type="http://schemas.openxmlformats.org/officeDocument/2006/relationships/hyperlink" Target="http://fr.wikipedia.org/wiki/Vallon" TargetMode="External"/><Relationship Id="rId11" Type="http://schemas.openxmlformats.org/officeDocument/2006/relationships/hyperlink" Target="http://fr.wikipedia.org/wiki/Retenue_collinaire" TargetMode="External"/><Relationship Id="rId5" Type="http://schemas.openxmlformats.org/officeDocument/2006/relationships/hyperlink" Target="http://fr.wikipedia.org/wiki/Ravin" TargetMode="External"/><Relationship Id="rId15" Type="http://schemas.openxmlformats.org/officeDocument/2006/relationships/hyperlink" Target="http://www.slire.net/download/1313/23-625-635.pdf" TargetMode="External"/><Relationship Id="rId10" Type="http://schemas.openxmlformats.org/officeDocument/2006/relationships/hyperlink" Target="http://www.graie.org/graie/graiedoc/doc_telech/actesyntheses/RDV/RDV13retenuescollinairessupports.pdf" TargetMode="External"/><Relationship Id="rId4" Type="http://schemas.openxmlformats.org/officeDocument/2006/relationships/hyperlink" Target="http://fr.wikipedia.org/wiki/Combe" TargetMode="External"/><Relationship Id="rId9" Type="http://schemas.openxmlformats.org/officeDocument/2006/relationships/hyperlink" Target="http://fr.wikipedia.org/wiki/Pisciculture" TargetMode="External"/><Relationship Id="rId14" Type="http://schemas.openxmlformats.org/officeDocument/2006/relationships/image" Target="../media/image558.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hyperlink" Target="http://www.hear.org/" TargetMode="Externa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g"/><Relationship Id="rId5" Type="http://schemas.openxmlformats.org/officeDocument/2006/relationships/image" Target="../media/image21.jpeg"/><Relationship Id="rId10" Type="http://schemas.openxmlformats.org/officeDocument/2006/relationships/image" Target="../media/image28.jpg"/><Relationship Id="rId4" Type="http://schemas.openxmlformats.org/officeDocument/2006/relationships/image" Target="../media/image23.jpeg"/><Relationship Id="rId9" Type="http://schemas.openxmlformats.org/officeDocument/2006/relationships/image" Target="../media/image27.jpg"/></Relationships>
</file>

<file path=ppt/slides/_rels/slide140.xml.rels><?xml version="1.0" encoding="UTF-8" standalone="yes"?>
<Relationships xmlns="http://schemas.openxmlformats.org/package/2006/relationships"><Relationship Id="rId3" Type="http://schemas.openxmlformats.org/officeDocument/2006/relationships/image" Target="../media/image560.jpeg"/><Relationship Id="rId7" Type="http://schemas.openxmlformats.org/officeDocument/2006/relationships/image" Target="../media/image564.jpeg"/><Relationship Id="rId2" Type="http://schemas.openxmlformats.org/officeDocument/2006/relationships/image" Target="../media/image559.jpeg"/><Relationship Id="rId1" Type="http://schemas.openxmlformats.org/officeDocument/2006/relationships/slideLayout" Target="../slideLayouts/slideLayout7.xml"/><Relationship Id="rId6" Type="http://schemas.openxmlformats.org/officeDocument/2006/relationships/image" Target="../media/image563.jpeg"/><Relationship Id="rId5" Type="http://schemas.openxmlformats.org/officeDocument/2006/relationships/image" Target="../media/image562.jpeg"/><Relationship Id="rId4" Type="http://schemas.openxmlformats.org/officeDocument/2006/relationships/image" Target="../media/image561.jpeg"/></Relationships>
</file>

<file path=ppt/slides/_rels/slide141.xml.rels><?xml version="1.0" encoding="UTF-8" standalone="yes"?>
<Relationships xmlns="http://schemas.openxmlformats.org/package/2006/relationships"><Relationship Id="rId3" Type="http://schemas.openxmlformats.org/officeDocument/2006/relationships/image" Target="../media/image565.jpeg"/><Relationship Id="rId7" Type="http://schemas.openxmlformats.org/officeDocument/2006/relationships/image" Target="../media/image568.png"/><Relationship Id="rId2" Type="http://schemas.openxmlformats.org/officeDocument/2006/relationships/hyperlink" Target="http://www.omafra.gov.on.ca/french/engineer/facts/13-036.htm" TargetMode="External"/><Relationship Id="rId1" Type="http://schemas.openxmlformats.org/officeDocument/2006/relationships/slideLayout" Target="../slideLayouts/slideLayout7.xml"/><Relationship Id="rId6" Type="http://schemas.openxmlformats.org/officeDocument/2006/relationships/hyperlink" Target="http://www.omafra.gov.on.ca/french/engineer/facts/96-118.htm" TargetMode="External"/><Relationship Id="rId5" Type="http://schemas.openxmlformats.org/officeDocument/2006/relationships/image" Target="../media/image567.png"/><Relationship Id="rId4" Type="http://schemas.openxmlformats.org/officeDocument/2006/relationships/image" Target="../media/image566.jpeg"/></Relationships>
</file>

<file path=ppt/slides/_rels/slide142.xml.rels><?xml version="1.0" encoding="UTF-8" standalone="yes"?>
<Relationships xmlns="http://schemas.openxmlformats.org/package/2006/relationships"><Relationship Id="rId3" Type="http://schemas.openxmlformats.org/officeDocument/2006/relationships/image" Target="../media/image570.jpg"/><Relationship Id="rId2" Type="http://schemas.openxmlformats.org/officeDocument/2006/relationships/image" Target="../media/image569.jpg"/><Relationship Id="rId1" Type="http://schemas.openxmlformats.org/officeDocument/2006/relationships/slideLayout" Target="../slideLayouts/slideLayout7.xml"/><Relationship Id="rId4" Type="http://schemas.openxmlformats.org/officeDocument/2006/relationships/hyperlink" Target="http://www.permaculturedesign.fr/terrassement-en-permacultur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572.jpeg"/><Relationship Id="rId2" Type="http://schemas.openxmlformats.org/officeDocument/2006/relationships/image" Target="../media/image571.jpeg"/><Relationship Id="rId1" Type="http://schemas.openxmlformats.org/officeDocument/2006/relationships/slideLayout" Target="../slideLayouts/slideLayout7.xml"/><Relationship Id="rId4" Type="http://schemas.openxmlformats.org/officeDocument/2006/relationships/image" Target="../media/image573.jpeg"/></Relationships>
</file>

<file path=ppt/slides/_rels/slide144.xml.rels><?xml version="1.0" encoding="UTF-8" standalone="yes"?>
<Relationships xmlns="http://schemas.openxmlformats.org/package/2006/relationships"><Relationship Id="rId3" Type="http://schemas.openxmlformats.org/officeDocument/2006/relationships/hyperlink" Target="http://horizon.documentation.ird.fr/exl-doc/pleins_textes/divers12-09/010054917.pdf" TargetMode="External"/><Relationship Id="rId2" Type="http://schemas.openxmlformats.org/officeDocument/2006/relationships/image" Target="../media/image574.jpeg"/><Relationship Id="rId1" Type="http://schemas.openxmlformats.org/officeDocument/2006/relationships/slideLayout" Target="../slideLayouts/slideLayout7.xml"/><Relationship Id="rId6" Type="http://schemas.openxmlformats.org/officeDocument/2006/relationships/image" Target="../media/image576.jpeg"/><Relationship Id="rId5" Type="http://schemas.openxmlformats.org/officeDocument/2006/relationships/image" Target="../media/image575.jpeg"/><Relationship Id="rId4" Type="http://schemas.openxmlformats.org/officeDocument/2006/relationships/hyperlink" Target="http://fr.wikipedia.org/wiki/Citerne"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578.jpeg"/><Relationship Id="rId2" Type="http://schemas.openxmlformats.org/officeDocument/2006/relationships/image" Target="../media/image577.jpeg"/><Relationship Id="rId1" Type="http://schemas.openxmlformats.org/officeDocument/2006/relationships/slideLayout" Target="../slideLayouts/slideLayout7.xml"/><Relationship Id="rId5" Type="http://schemas.openxmlformats.org/officeDocument/2006/relationships/hyperlink" Target="http://fr.wikipedia.org/wiki/Citernes_de_La_Malga" TargetMode="External"/><Relationship Id="rId4" Type="http://schemas.openxmlformats.org/officeDocument/2006/relationships/image" Target="../media/image579.jpeg"/></Relationships>
</file>

<file path=ppt/slides/_rels/slide146.xml.rels><?xml version="1.0" encoding="UTF-8" standalone="yes"?>
<Relationships xmlns="http://schemas.openxmlformats.org/package/2006/relationships"><Relationship Id="rId3" Type="http://schemas.openxmlformats.org/officeDocument/2006/relationships/image" Target="../media/image581.jpeg"/><Relationship Id="rId2" Type="http://schemas.openxmlformats.org/officeDocument/2006/relationships/image" Target="../media/image580.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583.jpeg"/><Relationship Id="rId7" Type="http://schemas.openxmlformats.org/officeDocument/2006/relationships/image" Target="../media/image587.jpeg"/><Relationship Id="rId2" Type="http://schemas.openxmlformats.org/officeDocument/2006/relationships/image" Target="../media/image582.jpeg"/><Relationship Id="rId1" Type="http://schemas.openxmlformats.org/officeDocument/2006/relationships/slideLayout" Target="../slideLayouts/slideLayout7.xml"/><Relationship Id="rId6" Type="http://schemas.openxmlformats.org/officeDocument/2006/relationships/image" Target="../media/image586.jpeg"/><Relationship Id="rId5" Type="http://schemas.openxmlformats.org/officeDocument/2006/relationships/image" Target="../media/image585.jpeg"/><Relationship Id="rId4" Type="http://schemas.openxmlformats.org/officeDocument/2006/relationships/image" Target="../media/image584.jpeg"/></Relationships>
</file>

<file path=ppt/slides/_rels/slide148.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image" Target="../media/image588.jpeg"/><Relationship Id="rId1" Type="http://schemas.openxmlformats.org/officeDocument/2006/relationships/slideLayout" Target="../slideLayouts/slideLayout7.xml"/><Relationship Id="rId4" Type="http://schemas.openxmlformats.org/officeDocument/2006/relationships/image" Target="../media/image589.jpeg"/></Relationships>
</file>

<file path=ppt/slides/_rels/slide149.xml.rels><?xml version="1.0" encoding="UTF-8" standalone="yes"?>
<Relationships xmlns="http://schemas.openxmlformats.org/package/2006/relationships"><Relationship Id="rId3" Type="http://schemas.openxmlformats.org/officeDocument/2006/relationships/image" Target="../media/image591.jpeg"/><Relationship Id="rId2" Type="http://schemas.openxmlformats.org/officeDocument/2006/relationships/image" Target="../media/image590.jpeg"/><Relationship Id="rId1" Type="http://schemas.openxmlformats.org/officeDocument/2006/relationships/slideLayout" Target="../slideLayouts/slideLayout7.xml"/><Relationship Id="rId4" Type="http://schemas.openxmlformats.org/officeDocument/2006/relationships/hyperlink" Target="http://www.fao.org/docrep/007/y5378f/y5378f01.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593.jpeg"/><Relationship Id="rId2" Type="http://schemas.openxmlformats.org/officeDocument/2006/relationships/image" Target="../media/image592.jpeg"/><Relationship Id="rId1" Type="http://schemas.openxmlformats.org/officeDocument/2006/relationships/slideLayout" Target="../slideLayouts/slideLayout7.xml"/><Relationship Id="rId5" Type="http://schemas.openxmlformats.org/officeDocument/2006/relationships/image" Target="../media/image595.jpeg"/><Relationship Id="rId4" Type="http://schemas.openxmlformats.org/officeDocument/2006/relationships/image" Target="../media/image594.jpeg"/></Relationships>
</file>

<file path=ppt/slides/_rels/slide151.xml.rels><?xml version="1.0" encoding="UTF-8" standalone="yes"?>
<Relationships xmlns="http://schemas.openxmlformats.org/package/2006/relationships"><Relationship Id="rId8" Type="http://schemas.openxmlformats.org/officeDocument/2006/relationships/image" Target="../media/image602.jpeg"/><Relationship Id="rId3" Type="http://schemas.openxmlformats.org/officeDocument/2006/relationships/image" Target="../media/image597.jpeg"/><Relationship Id="rId7" Type="http://schemas.openxmlformats.org/officeDocument/2006/relationships/image" Target="../media/image601.jpeg"/><Relationship Id="rId2" Type="http://schemas.openxmlformats.org/officeDocument/2006/relationships/image" Target="../media/image596.jpeg"/><Relationship Id="rId1" Type="http://schemas.openxmlformats.org/officeDocument/2006/relationships/slideLayout" Target="../slideLayouts/slideLayout7.xml"/><Relationship Id="rId6" Type="http://schemas.openxmlformats.org/officeDocument/2006/relationships/image" Target="../media/image600.png"/><Relationship Id="rId5" Type="http://schemas.openxmlformats.org/officeDocument/2006/relationships/image" Target="../media/image599.png"/><Relationship Id="rId4" Type="http://schemas.openxmlformats.org/officeDocument/2006/relationships/image" Target="../media/image598.jpeg"/></Relationships>
</file>

<file path=ppt/slides/_rels/slide152.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image" Target="../media/image60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606.jpeg"/><Relationship Id="rId2" Type="http://schemas.openxmlformats.org/officeDocument/2006/relationships/image" Target="../media/image605.jpeg"/><Relationship Id="rId1" Type="http://schemas.openxmlformats.org/officeDocument/2006/relationships/slideLayout" Target="../slideLayouts/slideLayout7.xml"/><Relationship Id="rId6" Type="http://schemas.openxmlformats.org/officeDocument/2006/relationships/hyperlink" Target="ftp://ftp.fao.org/docrep/fao/007/y5378f/y5378f00.pdf" TargetMode="External"/><Relationship Id="rId5" Type="http://schemas.openxmlformats.org/officeDocument/2006/relationships/hyperlink" Target="http://www.fao.org/docrep/007/y5378f/y5378f01.htm" TargetMode="External"/><Relationship Id="rId4" Type="http://schemas.openxmlformats.org/officeDocument/2006/relationships/image" Target="../media/image607.jpeg"/></Relationships>
</file>

<file path=ppt/slides/_rels/slide154.xml.rels><?xml version="1.0" encoding="UTF-8" standalone="yes"?>
<Relationships xmlns="http://schemas.openxmlformats.org/package/2006/relationships"><Relationship Id="rId2" Type="http://schemas.openxmlformats.org/officeDocument/2006/relationships/image" Target="../media/image60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610.jpeg"/><Relationship Id="rId2" Type="http://schemas.openxmlformats.org/officeDocument/2006/relationships/image" Target="../media/image609.jpeg"/><Relationship Id="rId1" Type="http://schemas.openxmlformats.org/officeDocument/2006/relationships/slideLayout" Target="../slideLayouts/slideLayout7.xml"/><Relationship Id="rId4" Type="http://schemas.openxmlformats.org/officeDocument/2006/relationships/image" Target="../media/image611.jpeg"/></Relationships>
</file>

<file path=ppt/slides/_rels/slide156.xml.rels><?xml version="1.0" encoding="UTF-8" standalone="yes"?>
<Relationships xmlns="http://schemas.openxmlformats.org/package/2006/relationships"><Relationship Id="rId3" Type="http://schemas.openxmlformats.org/officeDocument/2006/relationships/image" Target="../media/image613.jpeg"/><Relationship Id="rId2" Type="http://schemas.openxmlformats.org/officeDocument/2006/relationships/image" Target="../media/image612.jpeg"/><Relationship Id="rId1" Type="http://schemas.openxmlformats.org/officeDocument/2006/relationships/slideLayout" Target="../slideLayouts/slideLayout7.xml"/><Relationship Id="rId5" Type="http://schemas.openxmlformats.org/officeDocument/2006/relationships/image" Target="../media/image517.jpeg"/><Relationship Id="rId4" Type="http://schemas.openxmlformats.org/officeDocument/2006/relationships/image" Target="../media/image614.jpeg"/></Relationships>
</file>

<file path=ppt/slides/_rels/slide157.xml.rels><?xml version="1.0" encoding="UTF-8" standalone="yes"?>
<Relationships xmlns="http://schemas.openxmlformats.org/package/2006/relationships"><Relationship Id="rId8" Type="http://schemas.openxmlformats.org/officeDocument/2006/relationships/hyperlink" Target="http://fr.wikipedia.org/wiki/Micro-irrigation" TargetMode="External"/><Relationship Id="rId13" Type="http://schemas.openxmlformats.org/officeDocument/2006/relationships/image" Target="../media/image616.jpeg"/><Relationship Id="rId3" Type="http://schemas.openxmlformats.org/officeDocument/2006/relationships/hyperlink" Target="http://fr.wikipedia.org/wiki/Eau" TargetMode="External"/><Relationship Id="rId7" Type="http://schemas.openxmlformats.org/officeDocument/2006/relationships/hyperlink" Target="http://fr.wikipedia.org/wiki/Rhizosph%C3%A8re" TargetMode="External"/><Relationship Id="rId12" Type="http://schemas.openxmlformats.org/officeDocument/2006/relationships/image" Target="../media/image615.jpeg"/><Relationship Id="rId2" Type="http://schemas.openxmlformats.org/officeDocument/2006/relationships/hyperlink" Target="http://fr.wikipedia.org/wiki/Irrigation" TargetMode="External"/><Relationship Id="rId1" Type="http://schemas.openxmlformats.org/officeDocument/2006/relationships/slideLayout" Target="../slideLayouts/slideLayout7.xml"/><Relationship Id="rId6" Type="http://schemas.openxmlformats.org/officeDocument/2006/relationships/hyperlink" Target="http://fr.wikipedia.org/wiki/Sol_(p%C3%A9dologie)" TargetMode="External"/><Relationship Id="rId11" Type="http://schemas.openxmlformats.org/officeDocument/2006/relationships/hyperlink" Target="http://fr.wikipedia.org/w/index.php?title=Simcha_Blass&amp;action=edit&amp;redlink=1" TargetMode="External"/><Relationship Id="rId5" Type="http://schemas.openxmlformats.org/officeDocument/2006/relationships/hyperlink" Target="http://fr.wikipedia.org/wiki/Racine_(botanique)" TargetMode="External"/><Relationship Id="rId15" Type="http://schemas.openxmlformats.org/officeDocument/2006/relationships/image" Target="../media/image618.jpeg"/><Relationship Id="rId10" Type="http://schemas.openxmlformats.org/officeDocument/2006/relationships/hyperlink" Target="http://fr.wikipedia.org/wiki/Isra%C3%ABl" TargetMode="External"/><Relationship Id="rId4" Type="http://schemas.openxmlformats.org/officeDocument/2006/relationships/hyperlink" Target="http://fr.wikipedia.org/wiki/Engrais" TargetMode="External"/><Relationship Id="rId9" Type="http://schemas.openxmlformats.org/officeDocument/2006/relationships/hyperlink" Target="http://en.wikipedia.org/wiki/Drip_irrigation" TargetMode="External"/><Relationship Id="rId14" Type="http://schemas.openxmlformats.org/officeDocument/2006/relationships/image" Target="../media/image617.jpeg"/></Relationships>
</file>

<file path=ppt/slides/_rels/slide158.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image" Target="../media/image61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8" Type="http://schemas.openxmlformats.org/officeDocument/2006/relationships/image" Target="../media/image622.jpeg"/><Relationship Id="rId3" Type="http://schemas.openxmlformats.org/officeDocument/2006/relationships/hyperlink" Target="http://www.sswm.info/glossary/2/letterm#term1598" TargetMode="External"/><Relationship Id="rId7" Type="http://schemas.openxmlformats.org/officeDocument/2006/relationships/hyperlink" Target="http://www.sswm.info/category/implementation-tools/water-use/hardware/optimisation-water-use-agriculture/drip-irrigation" TargetMode="External"/><Relationship Id="rId2" Type="http://schemas.openxmlformats.org/officeDocument/2006/relationships/image" Target="../media/image621.jpeg"/><Relationship Id="rId1" Type="http://schemas.openxmlformats.org/officeDocument/2006/relationships/slideLayout" Target="../slideLayouts/slideLayout7.xml"/><Relationship Id="rId6" Type="http://schemas.openxmlformats.org/officeDocument/2006/relationships/hyperlink" Target="http://www.sswm.info/glossary/2/letterf#term3351" TargetMode="External"/><Relationship Id="rId5" Type="http://schemas.openxmlformats.org/officeDocument/2006/relationships/hyperlink" Target="http://www.sswm.info/glossary/2/letterw#term1035" TargetMode="External"/><Relationship Id="rId10" Type="http://schemas.openxmlformats.org/officeDocument/2006/relationships/image" Target="../media/image624.jpeg"/><Relationship Id="rId4" Type="http://schemas.openxmlformats.org/officeDocument/2006/relationships/hyperlink" Target="http://www.sswm.info/glossary/2/letteri#term3096" TargetMode="External"/><Relationship Id="rId9" Type="http://schemas.openxmlformats.org/officeDocument/2006/relationships/image" Target="../media/image623.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630.jpeg"/><Relationship Id="rId3" Type="http://schemas.openxmlformats.org/officeDocument/2006/relationships/image" Target="../media/image626.jpeg"/><Relationship Id="rId7" Type="http://schemas.openxmlformats.org/officeDocument/2006/relationships/image" Target="../media/image629.jpeg"/><Relationship Id="rId2" Type="http://schemas.openxmlformats.org/officeDocument/2006/relationships/image" Target="../media/image625.jpeg"/><Relationship Id="rId1" Type="http://schemas.openxmlformats.org/officeDocument/2006/relationships/slideLayout" Target="../slideLayouts/slideLayout7.xml"/><Relationship Id="rId6" Type="http://schemas.openxmlformats.org/officeDocument/2006/relationships/image" Target="../media/image628.jpeg"/><Relationship Id="rId5" Type="http://schemas.openxmlformats.org/officeDocument/2006/relationships/image" Target="../media/image627.jpeg"/><Relationship Id="rId10" Type="http://schemas.openxmlformats.org/officeDocument/2006/relationships/hyperlink" Target="http://www.sswm.info/category/implementation-tools/water-use/hardware/optimisation-water-use-agriculture/manual-irrigatio" TargetMode="External"/><Relationship Id="rId4" Type="http://schemas.openxmlformats.org/officeDocument/2006/relationships/hyperlink" Target="http://www.sswm.info/glossary/2/letteri" TargetMode="External"/><Relationship Id="rId9" Type="http://schemas.openxmlformats.org/officeDocument/2006/relationships/image" Target="../media/image631.jpeg"/></Relationships>
</file>

<file path=ppt/slides/_rels/slide161.xml.rels><?xml version="1.0" encoding="UTF-8" standalone="yes"?>
<Relationships xmlns="http://schemas.openxmlformats.org/package/2006/relationships"><Relationship Id="rId2" Type="http://schemas.openxmlformats.org/officeDocument/2006/relationships/image" Target="../media/image632.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633.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635.jpeg"/><Relationship Id="rId2" Type="http://schemas.openxmlformats.org/officeDocument/2006/relationships/image" Target="../media/image63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63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638.jpeg"/><Relationship Id="rId2" Type="http://schemas.openxmlformats.org/officeDocument/2006/relationships/image" Target="../media/image637.jpeg"/><Relationship Id="rId1" Type="http://schemas.openxmlformats.org/officeDocument/2006/relationships/slideLayout" Target="../slideLayouts/slideLayout7.xml"/><Relationship Id="rId5" Type="http://schemas.openxmlformats.org/officeDocument/2006/relationships/image" Target="../media/image640.jpeg"/><Relationship Id="rId4" Type="http://schemas.openxmlformats.org/officeDocument/2006/relationships/image" Target="../media/image639.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64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64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644.jpeg"/><Relationship Id="rId2" Type="http://schemas.openxmlformats.org/officeDocument/2006/relationships/image" Target="../media/image643.jpeg"/><Relationship Id="rId1" Type="http://schemas.openxmlformats.org/officeDocument/2006/relationships/slideLayout" Target="../slideLayouts/slideLayout7.xml"/><Relationship Id="rId5" Type="http://schemas.openxmlformats.org/officeDocument/2006/relationships/hyperlink" Target="http://www.wbdg.org/ccb/DOD/UFC/ufc_4_022_03.pdf" TargetMode="External"/><Relationship Id="rId4" Type="http://schemas.openxmlformats.org/officeDocument/2006/relationships/image" Target="../media/image645.jpeg"/></Relationships>
</file>

<file path=ppt/slides/_rels/slide17.xml.rels><?xml version="1.0" encoding="UTF-8" standalone="yes"?>
<Relationships xmlns="http://schemas.openxmlformats.org/package/2006/relationships"><Relationship Id="rId3" Type="http://schemas.openxmlformats.org/officeDocument/2006/relationships/hyperlink" Target="https://twitter.com/SaltFarmTexel" TargetMode="External"/><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hyperlink" Target="http://www.theguardian.com/environment/2016/feb/12/four-billion-people-face-severe-water-scarcity-new-research-finds?CMP=share_btn_tw"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www.formad-environnement.org/pepiniere_reforestation_agroforesterie.pdf" TargetMode="External"/><Relationship Id="rId2" Type="http://schemas.openxmlformats.org/officeDocument/2006/relationships/image" Target="../media/image64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hyperlink" Target="http://www.formad-environnement.org/pepiniere_reforestation_agroforesterie.pdf"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hyperlink" Target="http://www.fao.org/forestry/download/28906-05e0933c5c592e5a21f736554c35a4897.pdf"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647.jpeg"/><Relationship Id="rId2" Type="http://schemas.openxmlformats.org/officeDocument/2006/relationships/hyperlink" Target="http://www.fao.org/forestry/download/28906-05e0933c5c592e5a21f736554c35a4897.pdf" TargetMode="Externa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8" Type="http://schemas.openxmlformats.org/officeDocument/2006/relationships/image" Target="../media/image653.jpeg"/><Relationship Id="rId3" Type="http://schemas.openxmlformats.org/officeDocument/2006/relationships/hyperlink" Target="http://www.britolam.org/furrows-in-the-desert/" TargetMode="External"/><Relationship Id="rId7" Type="http://schemas.openxmlformats.org/officeDocument/2006/relationships/image" Target="../media/image652.jpeg"/><Relationship Id="rId2" Type="http://schemas.openxmlformats.org/officeDocument/2006/relationships/image" Target="../media/image648.png"/><Relationship Id="rId1" Type="http://schemas.openxmlformats.org/officeDocument/2006/relationships/slideLayout" Target="../slideLayouts/slideLayout7.xml"/><Relationship Id="rId6" Type="http://schemas.openxmlformats.org/officeDocument/2006/relationships/image" Target="../media/image651.jpeg"/><Relationship Id="rId11" Type="http://schemas.openxmlformats.org/officeDocument/2006/relationships/image" Target="../media/image656.jpeg"/><Relationship Id="rId5" Type="http://schemas.openxmlformats.org/officeDocument/2006/relationships/image" Target="../media/image650.jpeg"/><Relationship Id="rId10" Type="http://schemas.openxmlformats.org/officeDocument/2006/relationships/image" Target="../media/image655.jpeg"/><Relationship Id="rId4" Type="http://schemas.openxmlformats.org/officeDocument/2006/relationships/image" Target="../media/image649.jpeg"/><Relationship Id="rId9" Type="http://schemas.openxmlformats.org/officeDocument/2006/relationships/image" Target="../media/image654.jpeg"/></Relationships>
</file>

<file path=ppt/slides/_rels/slide175.xml.rels><?xml version="1.0" encoding="UTF-8" standalone="yes"?>
<Relationships xmlns="http://schemas.openxmlformats.org/package/2006/relationships"><Relationship Id="rId3" Type="http://schemas.openxmlformats.org/officeDocument/2006/relationships/image" Target="../media/image658.jpg"/><Relationship Id="rId2" Type="http://schemas.openxmlformats.org/officeDocument/2006/relationships/image" Target="../media/image657.jpg"/><Relationship Id="rId1" Type="http://schemas.openxmlformats.org/officeDocument/2006/relationships/slideLayout" Target="../slideLayouts/slideLayout7.xml"/><Relationship Id="rId6" Type="http://schemas.openxmlformats.org/officeDocument/2006/relationships/image" Target="../media/image660.jpg"/><Relationship Id="rId5" Type="http://schemas.openxmlformats.org/officeDocument/2006/relationships/hyperlink" Target="http://histoiredyvoir.blogspot.fr/2012/06/tour-de-tunisie-ksour-et-ghorfas-autour.html" TargetMode="External"/><Relationship Id="rId4" Type="http://schemas.openxmlformats.org/officeDocument/2006/relationships/image" Target="../media/image659.jpg"/></Relationships>
</file>

<file path=ppt/slides/_rels/slide176.xml.rels><?xml version="1.0" encoding="UTF-8" standalone="yes"?>
<Relationships xmlns="http://schemas.openxmlformats.org/package/2006/relationships"><Relationship Id="rId8" Type="http://schemas.openxmlformats.org/officeDocument/2006/relationships/image" Target="../media/image667.jpg"/><Relationship Id="rId3" Type="http://schemas.openxmlformats.org/officeDocument/2006/relationships/image" Target="../media/image662.jpg"/><Relationship Id="rId7" Type="http://schemas.openxmlformats.org/officeDocument/2006/relationships/image" Target="../media/image666.jpg"/><Relationship Id="rId2" Type="http://schemas.openxmlformats.org/officeDocument/2006/relationships/image" Target="../media/image661.jpg"/><Relationship Id="rId1" Type="http://schemas.openxmlformats.org/officeDocument/2006/relationships/slideLayout" Target="../slideLayouts/slideLayout7.xml"/><Relationship Id="rId6" Type="http://schemas.openxmlformats.org/officeDocument/2006/relationships/image" Target="../media/image665.jpg"/><Relationship Id="rId5" Type="http://schemas.openxmlformats.org/officeDocument/2006/relationships/image" Target="../media/image664.jpg"/><Relationship Id="rId4" Type="http://schemas.openxmlformats.org/officeDocument/2006/relationships/image" Target="../media/image663.jpg"/></Relationships>
</file>

<file path=ppt/slides/_rels/slide177.xml.rels><?xml version="1.0" encoding="UTF-8" standalone="yes"?>
<Relationships xmlns="http://schemas.openxmlformats.org/package/2006/relationships"><Relationship Id="rId8" Type="http://schemas.openxmlformats.org/officeDocument/2006/relationships/image" Target="../media/image673.jpg"/><Relationship Id="rId13" Type="http://schemas.openxmlformats.org/officeDocument/2006/relationships/hyperlink" Target="https://reluctantmemsahib.wordpress.com/category/precious-water/" TargetMode="External"/><Relationship Id="rId3" Type="http://schemas.openxmlformats.org/officeDocument/2006/relationships/hyperlink" Target="http://www.2012un-nouveau-paradigme.com/pages/Vivre_en_autonomie_une_realite-7804500.html" TargetMode="External"/><Relationship Id="rId7" Type="http://schemas.openxmlformats.org/officeDocument/2006/relationships/image" Target="../media/image672.jpg"/><Relationship Id="rId12" Type="http://schemas.openxmlformats.org/officeDocument/2006/relationships/hyperlink" Target="http://www.wikihow.com/Make-a-Bottle-Watering-Can" TargetMode="External"/><Relationship Id="rId2" Type="http://schemas.openxmlformats.org/officeDocument/2006/relationships/image" Target="../media/image668.jpg"/><Relationship Id="rId16" Type="http://schemas.openxmlformats.org/officeDocument/2006/relationships/hyperlink" Target="http://indulgy.com/post/8cCoGqoWA2/drip-irrigation-a-pinner-wrote-i-do-this-ever" TargetMode="External"/><Relationship Id="rId1" Type="http://schemas.openxmlformats.org/officeDocument/2006/relationships/slideLayout" Target="../slideLayouts/slideLayout7.xml"/><Relationship Id="rId6" Type="http://schemas.openxmlformats.org/officeDocument/2006/relationships/image" Target="../media/image671.jpg"/><Relationship Id="rId11" Type="http://schemas.openxmlformats.org/officeDocument/2006/relationships/image" Target="../media/image676.jpg"/><Relationship Id="rId5" Type="http://schemas.openxmlformats.org/officeDocument/2006/relationships/image" Target="../media/image670.jpg"/><Relationship Id="rId15" Type="http://schemas.openxmlformats.org/officeDocument/2006/relationships/hyperlink" Target="http://plog.puttenahallilake.in/2014/05/pnlit-drip-irrigation-plan.html" TargetMode="External"/><Relationship Id="rId10" Type="http://schemas.openxmlformats.org/officeDocument/2006/relationships/image" Target="../media/image675.jpg"/><Relationship Id="rId4" Type="http://schemas.openxmlformats.org/officeDocument/2006/relationships/image" Target="../media/image669.jpg"/><Relationship Id="rId9" Type="http://schemas.openxmlformats.org/officeDocument/2006/relationships/image" Target="../media/image674.jpg"/><Relationship Id="rId14" Type="http://schemas.openxmlformats.org/officeDocument/2006/relationships/hyperlink" Target="http://www.thegardenglove.com/going-on-vacation-3-diy-self-watering-ideas-for-the-garden/" TargetMode="External"/></Relationships>
</file>

<file path=ppt/slides/_rels/slide178.xml.rels><?xml version="1.0" encoding="UTF-8" standalone="yes"?>
<Relationships xmlns="http://schemas.openxmlformats.org/package/2006/relationships"><Relationship Id="rId8" Type="http://schemas.openxmlformats.org/officeDocument/2006/relationships/image" Target="../media/image681.jpg"/><Relationship Id="rId13" Type="http://schemas.openxmlformats.org/officeDocument/2006/relationships/image" Target="../media/image686.jpg"/><Relationship Id="rId18" Type="http://schemas.openxmlformats.org/officeDocument/2006/relationships/hyperlink" Target="https://fr.wikipedia.org/wiki/Camelina_sativa" TargetMode="External"/><Relationship Id="rId3" Type="http://schemas.openxmlformats.org/officeDocument/2006/relationships/hyperlink" Target="https://fr.wikipedia.org/wiki/Ficus_carica" TargetMode="External"/><Relationship Id="rId21" Type="http://schemas.openxmlformats.org/officeDocument/2006/relationships/image" Target="../media/image693.jpg"/><Relationship Id="rId7" Type="http://schemas.openxmlformats.org/officeDocument/2006/relationships/image" Target="../media/image680.jpg"/><Relationship Id="rId12" Type="http://schemas.openxmlformats.org/officeDocument/2006/relationships/image" Target="../media/image685.jpg"/><Relationship Id="rId17" Type="http://schemas.openxmlformats.org/officeDocument/2006/relationships/image" Target="../media/image690.jpeg"/><Relationship Id="rId2" Type="http://schemas.openxmlformats.org/officeDocument/2006/relationships/hyperlink" Target="https://fr.wikipedia.org/wiki/Vitis_vinifera" TargetMode="External"/><Relationship Id="rId16" Type="http://schemas.openxmlformats.org/officeDocument/2006/relationships/image" Target="../media/image689.jpg"/><Relationship Id="rId20" Type="http://schemas.openxmlformats.org/officeDocument/2006/relationships/image" Target="../media/image692.jpg"/><Relationship Id="rId1" Type="http://schemas.openxmlformats.org/officeDocument/2006/relationships/slideLayout" Target="../slideLayouts/slideLayout7.xml"/><Relationship Id="rId6" Type="http://schemas.openxmlformats.org/officeDocument/2006/relationships/image" Target="../media/image679.jpg"/><Relationship Id="rId11" Type="http://schemas.openxmlformats.org/officeDocument/2006/relationships/image" Target="../media/image684.jpg"/><Relationship Id="rId5" Type="http://schemas.openxmlformats.org/officeDocument/2006/relationships/image" Target="../media/image678.jpg"/><Relationship Id="rId15" Type="http://schemas.openxmlformats.org/officeDocument/2006/relationships/image" Target="../media/image688.jpg"/><Relationship Id="rId23" Type="http://schemas.openxmlformats.org/officeDocument/2006/relationships/image" Target="../media/image695.jpg"/><Relationship Id="rId10" Type="http://schemas.openxmlformats.org/officeDocument/2006/relationships/image" Target="../media/image683.jpg"/><Relationship Id="rId19" Type="http://schemas.openxmlformats.org/officeDocument/2006/relationships/image" Target="../media/image691.jpg"/><Relationship Id="rId4" Type="http://schemas.openxmlformats.org/officeDocument/2006/relationships/image" Target="../media/image677.jpg"/><Relationship Id="rId9" Type="http://schemas.openxmlformats.org/officeDocument/2006/relationships/image" Target="../media/image682.jpg"/><Relationship Id="rId14" Type="http://schemas.openxmlformats.org/officeDocument/2006/relationships/image" Target="../media/image687.jpg"/><Relationship Id="rId22" Type="http://schemas.openxmlformats.org/officeDocument/2006/relationships/image" Target="../media/image694.jpg"/></Relationships>
</file>

<file path=ppt/slides/_rels/slide179.xml.rels><?xml version="1.0" encoding="UTF-8" standalone="yes"?>
<Relationships xmlns="http://schemas.openxmlformats.org/package/2006/relationships"><Relationship Id="rId8" Type="http://schemas.openxmlformats.org/officeDocument/2006/relationships/hyperlink" Target="http://fr.wiktionary.org/wiki/vent" TargetMode="External"/><Relationship Id="rId13" Type="http://schemas.openxmlformats.org/officeDocument/2006/relationships/hyperlink" Target="http://fr.wiktionary.org/wiki/feuille" TargetMode="External"/><Relationship Id="rId18" Type="http://schemas.openxmlformats.org/officeDocument/2006/relationships/hyperlink" Target="http://fr.wikipedia.org/wiki/Temp%C3%A9rature" TargetMode="External"/><Relationship Id="rId3" Type="http://schemas.openxmlformats.org/officeDocument/2006/relationships/hyperlink" Target="http://fr.wikipedia.org/wiki/Esp%C3%A8ce" TargetMode="External"/><Relationship Id="rId21" Type="http://schemas.openxmlformats.org/officeDocument/2006/relationships/hyperlink" Target="http://fr.wikipedia.org/wiki/Registre_de_langue" TargetMode="External"/><Relationship Id="rId7" Type="http://schemas.openxmlformats.org/officeDocument/2006/relationships/hyperlink" Target="http://fr.wiktionary.org/wiki/graine" TargetMode="External"/><Relationship Id="rId12" Type="http://schemas.openxmlformats.org/officeDocument/2006/relationships/hyperlink" Target="http://fr.wiktionary.org/wiki/organe" TargetMode="External"/><Relationship Id="rId17" Type="http://schemas.openxmlformats.org/officeDocument/2006/relationships/hyperlink" Target="http://fr.wiktionary.org/wiki/caduque" TargetMode="External"/><Relationship Id="rId2" Type="http://schemas.openxmlformats.org/officeDocument/2006/relationships/hyperlink" Target="http://fr.wikipedia.org/wiki/Invasion_biologique" TargetMode="External"/><Relationship Id="rId16" Type="http://schemas.openxmlformats.org/officeDocument/2006/relationships/hyperlink" Target="http://fr.wiktionary.org/wiki/ann%C3%A9e" TargetMode="External"/><Relationship Id="rId20" Type="http://schemas.openxmlformats.org/officeDocument/2006/relationships/hyperlink" Target="http://fr.wiktionary.org/wiki/ext%C3%A9rieur" TargetMode="External"/><Relationship Id="rId1" Type="http://schemas.openxmlformats.org/officeDocument/2006/relationships/slideLayout" Target="../slideLayouts/slideLayout7.xml"/><Relationship Id="rId6" Type="http://schemas.openxmlformats.org/officeDocument/2006/relationships/hyperlink" Target="http://fr.wiktionary.org/wiki/dispersion" TargetMode="External"/><Relationship Id="rId11" Type="http://schemas.openxmlformats.org/officeDocument/2006/relationships/hyperlink" Target="http://fr.wikipedia.org/wiki/Animal" TargetMode="External"/><Relationship Id="rId5" Type="http://schemas.openxmlformats.org/officeDocument/2006/relationships/hyperlink" Target="http://fr.wikipedia.org/wiki/Indig%C3%A8ne" TargetMode="External"/><Relationship Id="rId15" Type="http://schemas.openxmlformats.org/officeDocument/2006/relationships/hyperlink" Target="http://fr.wiktionary.org/wiki/tombant" TargetMode="External"/><Relationship Id="rId23" Type="http://schemas.openxmlformats.org/officeDocument/2006/relationships/hyperlink" Target="http://fr.wikipedia.org/wiki/%C3%89cor%C3%A9gion" TargetMode="External"/><Relationship Id="rId10" Type="http://schemas.openxmlformats.org/officeDocument/2006/relationships/hyperlink" Target="http://fr.wikipedia.org/wiki/V%C3%A9g%C3%A9tation" TargetMode="External"/><Relationship Id="rId19" Type="http://schemas.openxmlformats.org/officeDocument/2006/relationships/hyperlink" Target="http://fr.wiktionary.org/wiki/provenir" TargetMode="External"/><Relationship Id="rId4" Type="http://schemas.openxmlformats.org/officeDocument/2006/relationships/hyperlink" Target="http://fr.wikipedia.org/wiki/Biome" TargetMode="External"/><Relationship Id="rId9" Type="http://schemas.openxmlformats.org/officeDocument/2006/relationships/hyperlink" Target="http://fr.wikipedia.org/wiki/%C3%89cosyst%C3%A8me" TargetMode="External"/><Relationship Id="rId14" Type="http://schemas.openxmlformats.org/officeDocument/2006/relationships/hyperlink" Target="http://fr.wiktionary.org/wiki/d%C3%A9tachant" TargetMode="External"/><Relationship Id="rId22" Type="http://schemas.openxmlformats.org/officeDocument/2006/relationships/hyperlink" Target="http://www.lesarbres.fr/sol.php"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linternaute.com/dictionnaire/fr/definition/peu/" TargetMode="External"/><Relationship Id="rId13" Type="http://schemas.openxmlformats.org/officeDocument/2006/relationships/hyperlink" Target="http://www.linternaute.com/dictionnaire/fr/usage/figure/1/" TargetMode="External"/><Relationship Id="rId18" Type="http://schemas.openxmlformats.org/officeDocument/2006/relationships/hyperlink" Target="http://www.linternaute.com/dictionnaire/fr/definition/incultivable/" TargetMode="External"/><Relationship Id="rId26" Type="http://schemas.openxmlformats.org/officeDocument/2006/relationships/hyperlink" Target="http://www.linternaute.com/dictionnaire/fr/definition/severe/" TargetMode="External"/><Relationship Id="rId3" Type="http://schemas.openxmlformats.org/officeDocument/2006/relationships/hyperlink" Target="http://www.cirad.fr/publications-ressources/science-pour-tous/dossiers/la-desertification/ce-qu-il-faut-savoir" TargetMode="External"/><Relationship Id="rId21" Type="http://schemas.openxmlformats.org/officeDocument/2006/relationships/hyperlink" Target="http://www.linternaute.com/dictionnaire/fr/definition/pauvre/" TargetMode="External"/><Relationship Id="rId7" Type="http://schemas.openxmlformats.org/officeDocument/2006/relationships/hyperlink" Target="http://www.linternaute.com/dictionnaire/fr/definition/sec/" TargetMode="External"/><Relationship Id="rId12" Type="http://schemas.openxmlformats.org/officeDocument/2006/relationships/hyperlink" Target="http://www.linternaute.com/dictionnaire/fr/definition/interet/" TargetMode="External"/><Relationship Id="rId17" Type="http://schemas.openxmlformats.org/officeDocument/2006/relationships/hyperlink" Target="http://www.linternaute.com/dictionnaire/fr/definition/froid/" TargetMode="External"/><Relationship Id="rId25" Type="http://schemas.openxmlformats.org/officeDocument/2006/relationships/hyperlink" Target="http://www.linternaute.com/dictionnaire/fr/definition/rebutant/" TargetMode="External"/><Relationship Id="rId2" Type="http://schemas.openxmlformats.org/officeDocument/2006/relationships/hyperlink" Target="http://www.larousse.fr/archives/grande-encyclopedie/page/1050" TargetMode="External"/><Relationship Id="rId16" Type="http://schemas.openxmlformats.org/officeDocument/2006/relationships/hyperlink" Target="http://www.linternaute.com/dictionnaire/fr/definition/desseche/" TargetMode="External"/><Relationship Id="rId20" Type="http://schemas.openxmlformats.org/officeDocument/2006/relationships/hyperlink" Target="http://www.linternaute.com/dictionnaire/fr/definition/insensible/" TargetMode="External"/><Relationship Id="rId1" Type="http://schemas.openxmlformats.org/officeDocument/2006/relationships/slideLayout" Target="../slideLayouts/slideLayout7.xml"/><Relationship Id="rId6" Type="http://schemas.openxmlformats.org/officeDocument/2006/relationships/hyperlink" Target="http://www.linternaute.com/dictionnaire/fr/definition/sterile/" TargetMode="External"/><Relationship Id="rId11" Type="http://schemas.openxmlformats.org/officeDocument/2006/relationships/hyperlink" Target="http://www.linternaute.com/dictionnaire/fr/definition/d/" TargetMode="External"/><Relationship Id="rId24" Type="http://schemas.openxmlformats.org/officeDocument/2006/relationships/hyperlink" Target="http://www.linternaute.com/dictionnaire/fr/definition/rebarbatif/" TargetMode="External"/><Relationship Id="rId5" Type="http://schemas.openxmlformats.org/officeDocument/2006/relationships/image" Target="../media/image40.jpeg"/><Relationship Id="rId15" Type="http://schemas.openxmlformats.org/officeDocument/2006/relationships/hyperlink" Target="http://www.linternaute.com/dictionnaire/fr/definition/desherite/" TargetMode="External"/><Relationship Id="rId23" Type="http://schemas.openxmlformats.org/officeDocument/2006/relationships/hyperlink" Target="http://www.linternaute.com/dictionnaire/fr/definition/polaire/" TargetMode="External"/><Relationship Id="rId10" Type="http://schemas.openxmlformats.org/officeDocument/2006/relationships/hyperlink" Target="http://www.linternaute.com/dictionnaire/fr/definition/depourvu/" TargetMode="External"/><Relationship Id="rId19" Type="http://schemas.openxmlformats.org/officeDocument/2006/relationships/hyperlink" Target="http://www.linternaute.com/dictionnaire/fr/definition/indifferent/" TargetMode="External"/><Relationship Id="rId4" Type="http://schemas.openxmlformats.org/officeDocument/2006/relationships/image" Target="../media/image39.jpeg"/><Relationship Id="rId9" Type="http://schemas.openxmlformats.org/officeDocument/2006/relationships/hyperlink" Target="http://www.linternaute.com/dictionnaire/fr/definition/attrayant/" TargetMode="External"/><Relationship Id="rId14" Type="http://schemas.openxmlformats.org/officeDocument/2006/relationships/hyperlink" Target="http://www.linternaute.com/dictionnaire/fr/definition/desertique/" TargetMode="External"/><Relationship Id="rId22" Type="http://schemas.openxmlformats.org/officeDocument/2006/relationships/hyperlink" Target="http://www.linternaute.com/dictionnaire/fr/definition/pele/" TargetMode="External"/><Relationship Id="rId27" Type="http://schemas.openxmlformats.org/officeDocument/2006/relationships/hyperlink" Target="http://www.linternaute.com/dictionnaire/fr/definition/vide/" TargetMode="External"/></Relationships>
</file>

<file path=ppt/slides/_rels/slide180.xml.rels><?xml version="1.0" encoding="UTF-8" standalone="yes"?>
<Relationships xmlns="http://schemas.openxmlformats.org/package/2006/relationships"><Relationship Id="rId2" Type="http://schemas.openxmlformats.org/officeDocument/2006/relationships/hyperlink" Target="http://www.lesarbres.fr/sol.php" TargetMode="Externa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openxmlformats.org/officeDocument/2006/relationships/hyperlink" Target="http://fr.wiktionary.org/wiki/conduite" TargetMode="External"/><Relationship Id="rId13" Type="http://schemas.openxmlformats.org/officeDocument/2006/relationships/hyperlink" Target="http://fr.wiktionary.org/wiki/exc%C3%A9dent" TargetMode="External"/><Relationship Id="rId3" Type="http://schemas.openxmlformats.org/officeDocument/2006/relationships/hyperlink" Target="http://fr.wikipedia.org/wiki/S%C3%A9cheresse" TargetMode="External"/><Relationship Id="rId7" Type="http://schemas.openxmlformats.org/officeDocument/2006/relationships/hyperlink" Target="http://fr.wiktionary.org/wiki/trop-plein" TargetMode="External"/><Relationship Id="rId12" Type="http://schemas.openxmlformats.org/officeDocument/2006/relationships/hyperlink" Target="http://fr.wiktionary.org/wiki/juguler" TargetMode="External"/><Relationship Id="rId2" Type="http://schemas.openxmlformats.org/officeDocument/2006/relationships/hyperlink" Target="http://fr.wikipedia.org/wiki/Eaux_de_pluie" TargetMode="External"/><Relationship Id="rId16" Type="http://schemas.openxmlformats.org/officeDocument/2006/relationships/image" Target="../media/image698.jpeg"/><Relationship Id="rId1" Type="http://schemas.openxmlformats.org/officeDocument/2006/relationships/slideLayout" Target="../slideLayouts/slideLayout7.xml"/><Relationship Id="rId6" Type="http://schemas.openxmlformats.org/officeDocument/2006/relationships/hyperlink" Target="http://fr.wiktionary.org/wiki/%C3%A9couler" TargetMode="External"/><Relationship Id="rId11" Type="http://schemas.openxmlformats.org/officeDocument/2006/relationships/hyperlink" Target="http://fr.wiktionary.org/wiki/dispositif" TargetMode="External"/><Relationship Id="rId5" Type="http://schemas.openxmlformats.org/officeDocument/2006/relationships/hyperlink" Target="http://fr.wiktionary.org/wiki/orifice" TargetMode="External"/><Relationship Id="rId15" Type="http://schemas.openxmlformats.org/officeDocument/2006/relationships/image" Target="../media/image697.jpeg"/><Relationship Id="rId10" Type="http://schemas.openxmlformats.org/officeDocument/2006/relationships/hyperlink" Target="http://fr.wiktionary.org/wiki/eau" TargetMode="External"/><Relationship Id="rId4" Type="http://schemas.openxmlformats.org/officeDocument/2006/relationships/hyperlink" Target="http://fr.wiktionary.org/wiki/exutoire" TargetMode="External"/><Relationship Id="rId9" Type="http://schemas.openxmlformats.org/officeDocument/2006/relationships/hyperlink" Target="http://fr.wiktionary.org/wiki/r%C3%A9servoir" TargetMode="External"/><Relationship Id="rId14" Type="http://schemas.openxmlformats.org/officeDocument/2006/relationships/image" Target="../media/image696.jpeg"/></Relationships>
</file>

<file path=ppt/slides/_rels/slide182.xml.rels><?xml version="1.0" encoding="UTF-8" standalone="yes"?>
<Relationships xmlns="http://schemas.openxmlformats.org/package/2006/relationships"><Relationship Id="rId3" Type="http://schemas.openxmlformats.org/officeDocument/2006/relationships/hyperlink" Target="http://fr.wikipedia.org/wiki/Causses" TargetMode="External"/><Relationship Id="rId7" Type="http://schemas.openxmlformats.org/officeDocument/2006/relationships/hyperlink" Target="http://fr.wikipedia.org/wiki/Barrage" TargetMode="External"/><Relationship Id="rId2" Type="http://schemas.openxmlformats.org/officeDocument/2006/relationships/hyperlink" Target="http://fr.wikipedia.org/wiki/D%C3%A9pression_(g%C3%A9ographie)" TargetMode="External"/><Relationship Id="rId1" Type="http://schemas.openxmlformats.org/officeDocument/2006/relationships/slideLayout" Target="../slideLayouts/slideLayout7.xml"/><Relationship Id="rId6" Type="http://schemas.openxmlformats.org/officeDocument/2006/relationships/hyperlink" Target="http://fr.wikipedia.org/wiki/Ruissellement" TargetMode="External"/><Relationship Id="rId5" Type="http://schemas.openxmlformats.org/officeDocument/2006/relationships/hyperlink" Target="http://fr.wikipedia.org/wiki/Sotch" TargetMode="External"/><Relationship Id="rId4" Type="http://schemas.openxmlformats.org/officeDocument/2006/relationships/hyperlink" Target="http://fr.wikipedia.org/wiki/%C3%89levage"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fr.wikipedia.org/wiki/Noue_(foss%C3%A9)#cite_note-1" TargetMode="External"/><Relationship Id="rId13" Type="http://schemas.openxmlformats.org/officeDocument/2006/relationships/hyperlink" Target="http://www.ma.auf.org/erosion/chapitre1/VI.Lutte.html" TargetMode="External"/><Relationship Id="rId3" Type="http://schemas.openxmlformats.org/officeDocument/2006/relationships/hyperlink" Target="http://fr.wikipedia.org/wiki/Fran%C3%A7ais_qu%C3%A9b%C3%A9cois" TargetMode="External"/><Relationship Id="rId7" Type="http://schemas.openxmlformats.org/officeDocument/2006/relationships/hyperlink" Target="http://fr.wikipedia.org/wiki/Nappe_phr%C3%A9atique" TargetMode="External"/><Relationship Id="rId12" Type="http://schemas.openxmlformats.org/officeDocument/2006/relationships/image" Target="../media/image700.jpeg"/><Relationship Id="rId2" Type="http://schemas.openxmlformats.org/officeDocument/2006/relationships/hyperlink" Target="https://chemincueillant.wordpress.com/tag/fruitiers/" TargetMode="External"/><Relationship Id="rId1" Type="http://schemas.openxmlformats.org/officeDocument/2006/relationships/slideLayout" Target="../slideLayouts/slideLayout7.xml"/><Relationship Id="rId6" Type="http://schemas.openxmlformats.org/officeDocument/2006/relationships/hyperlink" Target="http://fr.wikipedia.org/wiki/%C3%89vapotranspiration" TargetMode="External"/><Relationship Id="rId11" Type="http://schemas.openxmlformats.org/officeDocument/2006/relationships/hyperlink" Target="http://www.omafra.gov.on.ca/french/engineer/facts/97-016.pdf" TargetMode="External"/><Relationship Id="rId5" Type="http://schemas.openxmlformats.org/officeDocument/2006/relationships/hyperlink" Target="http://fr.wikipedia.org/wiki/Trop-plein" TargetMode="External"/><Relationship Id="rId15" Type="http://schemas.openxmlformats.org/officeDocument/2006/relationships/image" Target="../media/image701.jpeg"/><Relationship Id="rId10" Type="http://schemas.openxmlformats.org/officeDocument/2006/relationships/image" Target="../media/image699.jpeg"/><Relationship Id="rId4" Type="http://schemas.openxmlformats.org/officeDocument/2006/relationships/hyperlink" Target="http://fr.wikipedia.org/wiki/Foss%C3%A9_(infrastructure)" TargetMode="External"/><Relationship Id="rId9" Type="http://schemas.openxmlformats.org/officeDocument/2006/relationships/hyperlink" Target="http://fr.wikipedia.org/wiki/Noue_(foss%C3%A9)" TargetMode="External"/><Relationship Id="rId14" Type="http://schemas.openxmlformats.org/officeDocument/2006/relationships/hyperlink" Target="https://libertytocreatetomorrow.wordpress.com/lamenagement-des-baissieres/" TargetMode="External"/></Relationships>
</file>

<file path=ppt/slides/_rels/slide184.xml.rels><?xml version="1.0" encoding="UTF-8" standalone="yes"?>
<Relationships xmlns="http://schemas.openxmlformats.org/package/2006/relationships"><Relationship Id="rId8" Type="http://schemas.openxmlformats.org/officeDocument/2006/relationships/image" Target="../media/image702.jpeg"/><Relationship Id="rId3" Type="http://schemas.openxmlformats.org/officeDocument/2006/relationships/hyperlink" Target="http://afri.res.in/" TargetMode="External"/><Relationship Id="rId7" Type="http://schemas.openxmlformats.org/officeDocument/2006/relationships/hyperlink" Target="http://www.saltfarmtexel.com/" TargetMode="External"/><Relationship Id="rId12" Type="http://schemas.openxmlformats.org/officeDocument/2006/relationships/image" Target="../media/image705.jpeg"/><Relationship Id="rId2" Type="http://schemas.openxmlformats.org/officeDocument/2006/relationships/hyperlink" Target="http://translate.googleusercontent.com/translate_c?depth=1&amp;hl=fr&amp;prev=/search?q%3Dsalicornia%2Bherbacea%2Bwikipedia%26biw%3D1440%26bih%3D732&amp;rurl=translate.google.fr&amp;sl=en&amp;u=http://en.wikipedia.org/wiki/Arid_Forest_Research_Institute&amp;usg=ALkJrhhXNWnt4Bt5d3TU6jTd1AARoitVaQ" TargetMode="External"/><Relationship Id="rId1" Type="http://schemas.openxmlformats.org/officeDocument/2006/relationships/slideLayout" Target="../slideLayouts/slideLayout7.xml"/><Relationship Id="rId6" Type="http://schemas.openxmlformats.org/officeDocument/2006/relationships/hyperlink" Target="mailto:info@saltfarmtexel.com" TargetMode="External"/><Relationship Id="rId11" Type="http://schemas.openxmlformats.org/officeDocument/2006/relationships/image" Target="../media/image704.jpeg"/><Relationship Id="rId5" Type="http://schemas.openxmlformats.org/officeDocument/2006/relationships/hyperlink" Target="http://in.bgu.ac.il/en/bidr/Pages/default.aspx" TargetMode="External"/><Relationship Id="rId10" Type="http://schemas.openxmlformats.org/officeDocument/2006/relationships/hyperlink" Target="http://www.ma.auf.org/erosion/chapitre1/VI.Lutte.html" TargetMode="External"/><Relationship Id="rId4" Type="http://schemas.openxmlformats.org/officeDocument/2006/relationships/hyperlink" Target="http://www.cilss.bf/htm/lcd.htm" TargetMode="External"/><Relationship Id="rId9" Type="http://schemas.openxmlformats.org/officeDocument/2006/relationships/image" Target="../media/image703.jpeg"/></Relationships>
</file>

<file path=ppt/slides/_rels/slide185.xml.rels><?xml version="1.0" encoding="UTF-8" standalone="yes"?>
<Relationships xmlns="http://schemas.openxmlformats.org/package/2006/relationships"><Relationship Id="rId8" Type="http://schemas.openxmlformats.org/officeDocument/2006/relationships/hyperlink" Target="https://www.iata.org/pressroom/facts_figures/fact_sheets/pages/alt-fuels.aspx" TargetMode="External"/><Relationship Id="rId3" Type="http://schemas.openxmlformats.org/officeDocument/2006/relationships/hyperlink" Target="http://en.wikipedia.org/wiki/Digital_object_identifier" TargetMode="External"/><Relationship Id="rId7" Type="http://schemas.openxmlformats.org/officeDocument/2006/relationships/hyperlink" Target="http://en.wikipedia.org/wiki/Scientific_American" TargetMode="External"/><Relationship Id="rId2" Type="http://schemas.openxmlformats.org/officeDocument/2006/relationships/hyperlink" Target="http://horizon.documentation.ird.fr/exl-doc/pleins_textes/pleins_textes_7/divers2/010016071.pdf" TargetMode="External"/><Relationship Id="rId1" Type="http://schemas.openxmlformats.org/officeDocument/2006/relationships/slideLayout" Target="../slideLayouts/slideLayout7.xml"/><Relationship Id="rId6" Type="http://schemas.openxmlformats.org/officeDocument/2006/relationships/hyperlink" Target="http://www.sciam.com/" TargetMode="External"/><Relationship Id="rId5" Type="http://schemas.openxmlformats.org/officeDocument/2006/relationships/hyperlink" Target="http://www.miracosta.edu/home/kmeldahl/articles/crops.pdf" TargetMode="External"/><Relationship Id="rId10" Type="http://schemas.openxmlformats.org/officeDocument/2006/relationships/hyperlink" Target="http://econpapers.repec.org/article/eeeagiwat/" TargetMode="External"/><Relationship Id="rId4" Type="http://schemas.openxmlformats.org/officeDocument/2006/relationships/hyperlink" Target="http://dx.doi.org/10.1080/07352689991309207" TargetMode="External"/><Relationship Id="rId9" Type="http://schemas.openxmlformats.org/officeDocument/2006/relationships/hyperlink" Target="http://en.wikipedia.org/wiki/IATA"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wwz.ifremer.fr/ncal/Biodiversite-et-ressources/Tannes-et-halophytes/Exploitation-durable-des-tannes-et-halophytes" TargetMode="External"/><Relationship Id="rId3" Type="http://schemas.openxmlformats.org/officeDocument/2006/relationships/hyperlink" Target="http://ideas.repec.org/s/eee/agiwat.html" TargetMode="External"/><Relationship Id="rId7" Type="http://schemas.openxmlformats.org/officeDocument/2006/relationships/hyperlink" Target="http://hortsci.ashspublications.org/content/49/7/901.full.pdf+html" TargetMode="External"/><Relationship Id="rId2" Type="http://schemas.openxmlformats.org/officeDocument/2006/relationships/hyperlink" Target="http://ideas.repec.org/a/eee/agiwat/v25y1994i3p233-269.html" TargetMode="External"/><Relationship Id="rId1" Type="http://schemas.openxmlformats.org/officeDocument/2006/relationships/slideLayout" Target="../slideLayouts/slideLayout7.xml"/><Relationship Id="rId6" Type="http://schemas.openxmlformats.org/officeDocument/2006/relationships/hyperlink" Target="http://ideas.repec.org/a/eee/agiwat/v123y2013icp1-11.html" TargetMode="External"/><Relationship Id="rId5" Type="http://schemas.openxmlformats.org/officeDocument/2006/relationships/hyperlink" Target="http://ideas.repec.org/a/eee/agiwat/v78y2005i1-2p108-121.html" TargetMode="External"/><Relationship Id="rId4" Type="http://schemas.openxmlformats.org/officeDocument/2006/relationships/hyperlink" Target="http://ideas.repec.org/a/eee/agiwat/v90y2007i3p165-180.html" TargetMode="External"/><Relationship Id="rId9" Type="http://schemas.openxmlformats.org/officeDocument/2006/relationships/hyperlink" Target="http://translate.googleusercontent.com/translate_c?anno=2&amp;depth=1&amp;hl=fr&amp;rurl=translate.google.fr&amp;sl=en&amp;tl=fr&amp;u=http://link.springer.com/journal/12155&amp;usg=ALkJrhhtFu7cEphxsaj9dAfMXN7j4M8vxA"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hyperlink" Target="http://www.academia.edu/attachments/33108295/download_file?st=MTQxMDc1MzU5MSw3OC4xOTMuMS41MCwyMjk3NzU4&amp;s=work_strip&amp;ct=MTQxMDc1Mjg1MCwxNDEwNzUzODU0LDIyOTc3NTg" TargetMode="External"/><Relationship Id="rId2" Type="http://schemas.openxmlformats.org/officeDocument/2006/relationships/hyperlink" Target="http://www.academia.edu/attachments/34722450/download_file?st=MTQxMDc1MzU5MSw3OC4xOTMuMS41MCwyMjk3NzU4&amp;s=work_strip&amp;ct=MTQxMDc1Mjg1MCwxNDEwNzUzNzE2LDIyOTc3NTg" TargetMode="External"/><Relationship Id="rId1" Type="http://schemas.openxmlformats.org/officeDocument/2006/relationships/slideLayout" Target="../slideLayouts/slideLayout7.xml"/><Relationship Id="rId6" Type="http://schemas.openxmlformats.org/officeDocument/2006/relationships/hyperlink" Target="http://www.agriculturejournals.cz/publicFiles/36137.pdf" TargetMode="External"/><Relationship Id="rId5" Type="http://schemas.openxmlformats.org/officeDocument/2006/relationships/hyperlink" Target="http://www.sciencedaily.com/releases/2013/10/131006142707.htm" TargetMode="External"/><Relationship Id="rId4" Type="http://schemas.openxmlformats.org/officeDocument/2006/relationships/hyperlink" Target="http://www.academia.edu/attachments/33065385/download_file?st=MTQxMDc1MzU5MSw3OC4xOTMuMS41MCwyMjk3NzU4&amp;s=work_strip"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www.fao.org/docrep/012/i1488f/i1488f10.pdf" TargetMode="External"/><Relationship Id="rId3" Type="http://schemas.openxmlformats.org/officeDocument/2006/relationships/hyperlink" Target="http://www.ma.auf.org/erosion/chapitre1/VI.Lutte.html" TargetMode="External"/><Relationship Id="rId7" Type="http://schemas.openxmlformats.org/officeDocument/2006/relationships/hyperlink" Target="http://satoumix.free.fr/paf/spip.php?article21" TargetMode="External"/><Relationship Id="rId2" Type="http://schemas.openxmlformats.org/officeDocument/2006/relationships/hyperlink" Target="http://www.cilss.bf/publications/upload/techniquesadaptationchangementsclimatiques.pdf" TargetMode="External"/><Relationship Id="rId1" Type="http://schemas.openxmlformats.org/officeDocument/2006/relationships/slideLayout" Target="../slideLayouts/slideLayout7.xml"/><Relationship Id="rId6" Type="http://schemas.openxmlformats.org/officeDocument/2006/relationships/hyperlink" Target="http://satoumix.free.fr/paf/spip.php?auteur1" TargetMode="External"/><Relationship Id="rId5" Type="http://schemas.openxmlformats.org/officeDocument/2006/relationships/hyperlink" Target="http://www.fao.org/docrep/v5360f/v5360f00.HTM" TargetMode="External"/><Relationship Id="rId4" Type="http://schemas.openxmlformats.org/officeDocument/2006/relationships/hyperlink" Target="http://www.arpentnourricier.org/dimensionnement-dune-noue-swale/" TargetMode="External"/><Relationship Id="rId9" Type="http://schemas.openxmlformats.org/officeDocument/2006/relationships/hyperlink" Target="http://horizon.documentation.ird.fr/exl-doc/pleins_textes/pleins_textes_5/b_fdi_08-09/11033.pdf"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www.supagro.fr/theses/extranet/08-0043_JABNOUNE.pdf"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hyperlink" Target="http://www.ncbi.nlm.nih.gov/pubmed?term=van%20der%20Linden%20CG%5bAuthor%5d&amp;cauthor=true&amp;cauthor_uid=23771136" TargetMode="External"/><Relationship Id="rId13" Type="http://schemas.openxmlformats.org/officeDocument/2006/relationships/hyperlink" Target="http://horizon.documentation.ird.fr/exl-doc/pleins_textes/divers12-09/010054917.pdf" TargetMode="External"/><Relationship Id="rId3" Type="http://schemas.openxmlformats.org/officeDocument/2006/relationships/hyperlink" Target="http://www.ncbi.nlm.nih.gov/pubmed?term=Dolstra%20O%5bAuthor%5d&amp;cauthor=true&amp;cauthor_uid=23771136" TargetMode="External"/><Relationship Id="rId7" Type="http://schemas.openxmlformats.org/officeDocument/2006/relationships/hyperlink" Target="http://www.ncbi.nlm.nih.gov/pubmed?term=Visser%20RG%5bAuthor%5d&amp;cauthor=true&amp;cauthor_uid=23771136" TargetMode="External"/><Relationship Id="rId12" Type="http://schemas.openxmlformats.org/officeDocument/2006/relationships/hyperlink" Target="http://www.agriculturesnetwork.org/magazines/global/dry-land-management/runoff-farming-vital-part-of-the-tunisian-water" TargetMode="External"/><Relationship Id="rId2" Type="http://schemas.openxmlformats.org/officeDocument/2006/relationships/hyperlink" Target="http://www.ncbi.nlm.nih.gov/pubmed?term=Long%20NV%5bAuthor%5d&amp;cauthor=true&amp;cauthor_uid=23771136" TargetMode="External"/><Relationship Id="rId1" Type="http://schemas.openxmlformats.org/officeDocument/2006/relationships/slideLayout" Target="../slideLayouts/slideLayout7.xml"/><Relationship Id="rId6" Type="http://schemas.openxmlformats.org/officeDocument/2006/relationships/hyperlink" Target="http://www.ncbi.nlm.nih.gov/pubmed?term=Graner%20A%5bAuthor%5d&amp;cauthor=true&amp;cauthor_uid=23771136" TargetMode="External"/><Relationship Id="rId11" Type="http://schemas.openxmlformats.org/officeDocument/2006/relationships/hyperlink" Target="http://www.fao.org/docrep/s8684e/s8684e00.htm#Contents" TargetMode="External"/><Relationship Id="rId5" Type="http://schemas.openxmlformats.org/officeDocument/2006/relationships/hyperlink" Target="http://www.ncbi.nlm.nih.gov/pubmed?term=Kilian%20B%5bAuthor%5d&amp;cauthor=true&amp;cauthor_uid=23771136" TargetMode="External"/><Relationship Id="rId10" Type="http://schemas.openxmlformats.org/officeDocument/2006/relationships/hyperlink" Target="http://www.idosi.org/aejaes/jaes4(5)/1.pdf" TargetMode="External"/><Relationship Id="rId4" Type="http://schemas.openxmlformats.org/officeDocument/2006/relationships/hyperlink" Target="http://www.ncbi.nlm.nih.gov/pubmed?term=Malosetti%20M%5bAuthor%5d&amp;cauthor=true&amp;cauthor_uid=23771136" TargetMode="External"/><Relationship Id="rId9" Type="http://schemas.openxmlformats.org/officeDocument/2006/relationships/hyperlink" Target="http://www.ncbi.nlm.nih.gov/pubmed/23771136" TargetMode="External"/><Relationship Id="rId14" Type="http://schemas.openxmlformats.org/officeDocument/2006/relationships/hyperlink" Target="http://www.cbs.knaw.nl/Collections/BioloMICS.aspx?Table=CBS%20strain%20database&amp;Rec=11092&amp;Fields=All"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www.kkl.org.il/eng/" TargetMode="External"/><Relationship Id="rId13" Type="http://schemas.openxmlformats.org/officeDocument/2006/relationships/hyperlink" Target="http://horizon.documentation.ird.fr/exl-doc/pleins_textes/pleins_textes_6/b_fdi_33-34/38215.pdf" TargetMode="External"/><Relationship Id="rId3" Type="http://schemas.openxmlformats.org/officeDocument/2006/relationships/hyperlink" Target="https://www.youtube.com/watch?v=HEOzkiGqK-I" TargetMode="External"/><Relationship Id="rId7" Type="http://schemas.openxmlformats.org/officeDocument/2006/relationships/hyperlink" Target="http://www.kkl.org.il/eng/files/forests/afforestation-israel/UNFF-Afforestation-Israel.pdf" TargetMode="External"/><Relationship Id="rId12" Type="http://schemas.openxmlformats.org/officeDocument/2006/relationships/hyperlink" Target="https://pangeaexpress.wordpress.com/2015/02/13/desert-greening/" TargetMode="External"/><Relationship Id="rId2" Type="http://schemas.openxmlformats.org/officeDocument/2006/relationships/hyperlink" Target="https://www.youtube.com/watch?v=tjBugtV8GHc" TargetMode="External"/><Relationship Id="rId1" Type="http://schemas.openxmlformats.org/officeDocument/2006/relationships/slideLayout" Target="../slideLayouts/slideLayout7.xml"/><Relationship Id="rId6" Type="http://schemas.openxmlformats.org/officeDocument/2006/relationships/hyperlink" Target="http://www.kkl.org.il/eng/files/forests/tma/TAMA22_eng.pdf" TargetMode="External"/><Relationship Id="rId11" Type="http://schemas.openxmlformats.org/officeDocument/2006/relationships/hyperlink" Target="https://habibaorganicfarm.wordpress.com/" TargetMode="External"/><Relationship Id="rId5" Type="http://schemas.openxmlformats.org/officeDocument/2006/relationships/hyperlink" Target="http://www.kkl.org.il/eng/forestry-and-ecology/afforestation-in-israel/national-master-plan-for-forests-and-afforestation/" TargetMode="External"/><Relationship Id="rId10" Type="http://schemas.openxmlformats.org/officeDocument/2006/relationships/hyperlink" Target="http://www.geofflawton.com/fe/62176-desert-oasis" TargetMode="External"/><Relationship Id="rId4" Type="http://schemas.openxmlformats.org/officeDocument/2006/relationships/hyperlink" Target="https://www.youtube.com/watch?v=eK0nEV5dWBA" TargetMode="External"/><Relationship Id="rId9" Type="http://schemas.openxmlformats.org/officeDocument/2006/relationships/hyperlink" Target="https://www.youtube.com/watch?v=K1rKDXuZ8C0" TargetMode="External"/><Relationship Id="rId14" Type="http://schemas.openxmlformats.org/officeDocument/2006/relationships/hyperlink" Target="http://www.idrc.ca/FR/Resources/Publications/Pages/ArticleDetails.aspx?PublicationID=686"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fr.wikipedia.org/wiki/Qanat" TargetMode="External"/><Relationship Id="rId3" Type="http://schemas.openxmlformats.org/officeDocument/2006/relationships/hyperlink" Target="http://www.dailymotion.com/video/x1z2kaq_il-etait-une-fois-notre-terre-03-l-eau-precieuse-en-inde_school" TargetMode="External"/><Relationship Id="rId7" Type="http://schemas.openxmlformats.org/officeDocument/2006/relationships/hyperlink" Target="http://www.flowersway.com/article/systeme-d-irrigation-les-khettaras-1443" TargetMode="External"/><Relationship Id="rId2" Type="http://schemas.openxmlformats.org/officeDocument/2006/relationships/hyperlink" Target="http://www.dailymotion.com/video/x2vqobj_il-etait-une-fois-notre-terre_tv" TargetMode="External"/><Relationship Id="rId1" Type="http://schemas.openxmlformats.org/officeDocument/2006/relationships/slideLayout" Target="../slideLayouts/slideLayout7.xml"/><Relationship Id="rId6" Type="http://schemas.openxmlformats.org/officeDocument/2006/relationships/hyperlink" Target="http://www.l-eau-du-desert.com/ledd/khettaras" TargetMode="External"/><Relationship Id="rId5" Type="http://schemas.openxmlformats.org/officeDocument/2006/relationships/hyperlink" Target="http://zoumine.free.fr/tt/sahara/donnees_geo_climatiques/foggaras.html" TargetMode="External"/><Relationship Id="rId4" Type="http://schemas.openxmlformats.org/officeDocument/2006/relationships/hyperlink" Target="https://www.ird.fr/la-mediatheque/fiches-d-actualite-scientifique/370-les-reseaux-d-eau-anciens-ressuscitent-en-mediterranee" TargetMode="External"/><Relationship Id="rId9" Type="http://schemas.openxmlformats.org/officeDocument/2006/relationships/image" Target="../media/image706.jpg"/></Relationships>
</file>

<file path=ppt/slides/_rels/slide193.xml.rels><?xml version="1.0" encoding="UTF-8" standalone="yes"?>
<Relationships xmlns="http://schemas.openxmlformats.org/package/2006/relationships"><Relationship Id="rId8" Type="http://schemas.openxmlformats.org/officeDocument/2006/relationships/image" Target="../media/image708.jpg"/><Relationship Id="rId3" Type="http://schemas.openxmlformats.org/officeDocument/2006/relationships/hyperlink" Target="http://fogeo.free.fr/flore/arbustes_halophiles.pdf" TargetMode="External"/><Relationship Id="rId7" Type="http://schemas.openxmlformats.org/officeDocument/2006/relationships/image" Target="../media/image707.jpg"/><Relationship Id="rId2" Type="http://schemas.openxmlformats.org/officeDocument/2006/relationships/hyperlink" Target="http://extras.springer.com/2003/978-90-481-6256-7/V2_update.pdf" TargetMode="External"/><Relationship Id="rId1" Type="http://schemas.openxmlformats.org/officeDocument/2006/relationships/slideLayout" Target="../slideLayouts/slideLayout7.xml"/><Relationship Id="rId6" Type="http://schemas.openxmlformats.org/officeDocument/2006/relationships/hyperlink" Target="http://www.agrojournal.org/19/02-12s.pdf" TargetMode="External"/><Relationship Id="rId5" Type="http://schemas.openxmlformats.org/officeDocument/2006/relationships/hyperlink" Target="http://www.naturevivante.org/documents/typologie.pdf" TargetMode="External"/><Relationship Id="rId4" Type="http://schemas.openxmlformats.org/officeDocument/2006/relationships/hyperlink" Target="http://books.openedition.org/irdeditions/5263?lang=fr"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s://fr.wikipedia.org/wiki/Cornichon" TargetMode="External"/><Relationship Id="rId13" Type="http://schemas.openxmlformats.org/officeDocument/2006/relationships/hyperlink" Target="https://fr.wikipedia.org/wiki/Brocoli" TargetMode="External"/><Relationship Id="rId3" Type="http://schemas.openxmlformats.org/officeDocument/2006/relationships/hyperlink" Target="http://algues.pagesperso-orange.fr/salicorne.htm" TargetMode="External"/><Relationship Id="rId7" Type="http://schemas.openxmlformats.org/officeDocument/2006/relationships/hyperlink" Target="http://www.mr-plantes.com/2014/04/tresor-nutritif-et-dietetique/" TargetMode="External"/><Relationship Id="rId12" Type="http://schemas.openxmlformats.org/officeDocument/2006/relationships/image" Target="../media/image710.jpg"/><Relationship Id="rId2" Type="http://schemas.openxmlformats.org/officeDocument/2006/relationships/hyperlink" Target="http://jardinage.ooreka.fr/plante/voir/396/salicorne" TargetMode="External"/><Relationship Id="rId16" Type="http://schemas.openxmlformats.org/officeDocument/2006/relationships/image" Target="../media/image712.jpg"/><Relationship Id="rId1" Type="http://schemas.openxmlformats.org/officeDocument/2006/relationships/slideLayout" Target="../slideLayouts/slideLayout7.xml"/><Relationship Id="rId6" Type="http://schemas.openxmlformats.org/officeDocument/2006/relationships/hyperlink" Target="http://www.persee.fr/docAsPDF/jatba_0370-3681_1922_num_2_16_1484.pdf" TargetMode="External"/><Relationship Id="rId11" Type="http://schemas.openxmlformats.org/officeDocument/2006/relationships/image" Target="../media/image709.jpg"/><Relationship Id="rId5" Type="http://schemas.openxmlformats.org/officeDocument/2006/relationships/hyperlink" Target="https://fr.wikipedia.org/wiki/Salicorne" TargetMode="External"/><Relationship Id="rId15" Type="http://schemas.openxmlformats.org/officeDocument/2006/relationships/image" Target="../media/image711.jpg"/><Relationship Id="rId10" Type="http://schemas.openxmlformats.org/officeDocument/2006/relationships/hyperlink" Target="http://nature.jardin.free.fr/vivace/ft_crithmum_mar.html" TargetMode="External"/><Relationship Id="rId4" Type="http://schemas.openxmlformats.org/officeDocument/2006/relationships/hyperlink" Target="http://www.deco.fr/jardin-jardinage/plante-potagere/salicorne/" TargetMode="External"/><Relationship Id="rId9" Type="http://schemas.openxmlformats.org/officeDocument/2006/relationships/hyperlink" Target="https://fr.wikipedia.org/wiki/Criste_marine" TargetMode="External"/><Relationship Id="rId14" Type="http://schemas.openxmlformats.org/officeDocument/2006/relationships/hyperlink" Target="https://fr.wikipedia.org/wiki/Crambe_maritime"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fr.wikipedia.org/wiki/Haloxylon_ammodendron" TargetMode="External"/><Relationship Id="rId2" Type="http://schemas.openxmlformats.org/officeDocument/2006/relationships/hyperlink" Target="http://en.wikipedia.org/wiki/Haloxylon_ammodendron"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fr.wikipedia.org/wiki/Cassier"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en.wikipedia.org/wiki/Tetragonia_tetragonoides" TargetMode="External"/><Relationship Id="rId13" Type="http://schemas.openxmlformats.org/officeDocument/2006/relationships/image" Target="../media/image21.jpeg"/><Relationship Id="rId3" Type="http://schemas.openxmlformats.org/officeDocument/2006/relationships/hyperlink" Target="http://en.wikipedia.org/wiki/Atriplex" TargetMode="External"/><Relationship Id="rId7" Type="http://schemas.openxmlformats.org/officeDocument/2006/relationships/hyperlink" Target="http://en.wikipedia.org/wiki/Spartina_alterniflora" TargetMode="External"/><Relationship Id="rId12" Type="http://schemas.openxmlformats.org/officeDocument/2006/relationships/hyperlink" Target="http://fr.wikipedia.org/wiki/Moringa_oleifera" TargetMode="External"/><Relationship Id="rId2" Type="http://schemas.openxmlformats.org/officeDocument/2006/relationships/hyperlink" Target="http://en.wikipedia.org/wiki/Anemopsis_californica" TargetMode="External"/><Relationship Id="rId1" Type="http://schemas.openxmlformats.org/officeDocument/2006/relationships/slideLayout" Target="../slideLayouts/slideLayout7.xml"/><Relationship Id="rId6" Type="http://schemas.openxmlformats.org/officeDocument/2006/relationships/hyperlink" Target="http://en.wikipedia.org/wiki/Salicornia" TargetMode="External"/><Relationship Id="rId11" Type="http://schemas.openxmlformats.org/officeDocument/2006/relationships/hyperlink" Target="http://fr.wikipedia.org/wiki/Madhuca_longifolia" TargetMode="External"/><Relationship Id="rId5" Type="http://schemas.openxmlformats.org/officeDocument/2006/relationships/hyperlink" Target="http://en.wikipedia.org/wiki/Panicum_virgatum" TargetMode="External"/><Relationship Id="rId10" Type="http://schemas.openxmlformats.org/officeDocument/2006/relationships/hyperlink" Target="http://fr.wikipedia.org/wiki/Cleome_viscosa" TargetMode="External"/><Relationship Id="rId4" Type="http://schemas.openxmlformats.org/officeDocument/2006/relationships/hyperlink" Target="http://en.wikipedia.org/wiki/Attalea_speciosa" TargetMode="External"/><Relationship Id="rId9" Type="http://schemas.openxmlformats.org/officeDocument/2006/relationships/hyperlink" Target="http://fr.wikipedia.org/wiki/Jatropha_curcas" TargetMode="External"/></Relationships>
</file>

<file path=ppt/slides/_rels/slide197.xml.rels><?xml version="1.0" encoding="UTF-8" standalone="yes"?>
<Relationships xmlns="http://schemas.openxmlformats.org/package/2006/relationships"><Relationship Id="rId2" Type="http://schemas.openxmlformats.org/officeDocument/2006/relationships/hyperlink" Target="http://horizon.documentation.ird.fr/exl-doc/pleins_textes/pleins_textes_5/b_fdi_08-09/11033.pdf" TargetMode="Externa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713.jpeg"/><Relationship Id="rId2" Type="http://schemas.openxmlformats.org/officeDocument/2006/relationships/hyperlink" Target="http://www.worldagroforestry.org/downloads/publications/PDFs/mn14474.pdf" TargetMode="Externa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hyperlink" Target="http://www.worldagroforestry.org/downloads/publications/PDFs/mn14474.pdf"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fr.wikipedia.org/wiki/Punica_protopunica" TargetMode="External"/><Relationship Id="rId2" Type="http://schemas.openxmlformats.org/officeDocument/2006/relationships/hyperlink" Target="http://fr.wikipedia.org/wiki/Socotra" TargetMode="Externa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hyperlink" Target="http://en.wikipedia.org/wiki/Acanthus_ilicifolius"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en.wikipedia.org/wiki/Malesia" TargetMode="External"/><Relationship Id="rId5" Type="http://schemas.openxmlformats.org/officeDocument/2006/relationships/hyperlink" Target="http://en.wikipedia.org/wiki/Sri_Lanka" TargetMode="External"/><Relationship Id="rId4" Type="http://schemas.openxmlformats.org/officeDocument/2006/relationships/hyperlink" Target="http://en.wikipedia.org/wiki/India"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horizon.documentation.ird.fr/exl-doc/pleins_textes/pleins_textes_7/divers2/010016071.pdf"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issg.org/database/species/ecology.asp?si=1613&amp;fr=1&amp;sts=&amp;lang=EN" TargetMode="External"/><Relationship Id="rId1" Type="http://schemas.openxmlformats.org/officeDocument/2006/relationships/slideLayout" Target="../slideLayouts/slideLayout7.xml"/><Relationship Id="rId5" Type="http://schemas.openxmlformats.org/officeDocument/2006/relationships/hyperlink" Target="http://en.wikipedia.org/wiki/Atriplex_semibaccata" TargetMode="External"/><Relationship Id="rId4" Type="http://schemas.openxmlformats.org/officeDocument/2006/relationships/hyperlink" Target="http://translate.googleusercontent.com/translate_c?depth=1&amp;hl=fr&amp;prev=search&amp;rurl=translate.google.fr&amp;sl=en&amp;u=http://en.wikipedia.org/wiki/Compound_feed&amp;usg=ALkJrhhFRMRRMXqiEc8TK95W4bHuc6I4Gw" TargetMode="External"/></Relationships>
</file>

<file path=ppt/slides/_rels/slide202.xml.rels><?xml version="1.0" encoding="UTF-8" standalone="yes"?>
<Relationships xmlns="http://schemas.openxmlformats.org/package/2006/relationships"><Relationship Id="rId8" Type="http://schemas.openxmlformats.org/officeDocument/2006/relationships/hyperlink" Target="http://www.hear.org/pier/species/opuntia_stricta.htm" TargetMode="External"/><Relationship Id="rId3" Type="http://schemas.openxmlformats.org/officeDocument/2006/relationships/hyperlink" Target="http://www.hear.org/pier/references/pierref000744.htm" TargetMode="External"/><Relationship Id="rId7" Type="http://schemas.openxmlformats.org/officeDocument/2006/relationships/image" Target="../media/image716.jpeg"/><Relationship Id="rId2" Type="http://schemas.openxmlformats.org/officeDocument/2006/relationships/hyperlink" Target="http://www.hear.org/pier/species/opuntia_ficus_indica.htm" TargetMode="External"/><Relationship Id="rId1" Type="http://schemas.openxmlformats.org/officeDocument/2006/relationships/slideLayout" Target="../slideLayouts/slideLayout7.xml"/><Relationship Id="rId6" Type="http://schemas.openxmlformats.org/officeDocument/2006/relationships/image" Target="../media/image715.jpeg"/><Relationship Id="rId11" Type="http://schemas.openxmlformats.org/officeDocument/2006/relationships/image" Target="../media/image21.jpeg"/><Relationship Id="rId5" Type="http://schemas.openxmlformats.org/officeDocument/2006/relationships/image" Target="../media/image714.jpeg"/><Relationship Id="rId10" Type="http://schemas.openxmlformats.org/officeDocument/2006/relationships/image" Target="../media/image23.jpeg"/><Relationship Id="rId4" Type="http://schemas.openxmlformats.org/officeDocument/2006/relationships/hyperlink" Target="http://bft.revuesonline.com/gratuit/BFT63_299_3PtsTas299.pdf" TargetMode="External"/><Relationship Id="rId9" Type="http://schemas.openxmlformats.org/officeDocument/2006/relationships/image" Target="../media/image22.jpeg"/></Relationships>
</file>

<file path=ppt/slides/_rels/slide20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17.jpeg"/><Relationship Id="rId7" Type="http://schemas.openxmlformats.org/officeDocument/2006/relationships/image" Target="../media/image22.jpeg"/><Relationship Id="rId2" Type="http://schemas.openxmlformats.org/officeDocument/2006/relationships/hyperlink" Target="http://fr.wikipedia.org/wiki/Figuier_de_Barbarie" TargetMode="External"/><Relationship Id="rId1" Type="http://schemas.openxmlformats.org/officeDocument/2006/relationships/slideLayout" Target="../slideLayouts/slideLayout7.xml"/><Relationship Id="rId6" Type="http://schemas.openxmlformats.org/officeDocument/2006/relationships/image" Target="../media/image720.jpeg"/><Relationship Id="rId5" Type="http://schemas.openxmlformats.org/officeDocument/2006/relationships/image" Target="../media/image719.jpeg"/><Relationship Id="rId4" Type="http://schemas.openxmlformats.org/officeDocument/2006/relationships/image" Target="../media/image718.jpeg"/><Relationship Id="rId9" Type="http://schemas.openxmlformats.org/officeDocument/2006/relationships/image" Target="../media/image21.jpeg"/></Relationships>
</file>

<file path=ppt/slides/_rels/slide204.xml.rels><?xml version="1.0" encoding="UTF-8" standalone="yes"?>
<Relationships xmlns="http://schemas.openxmlformats.org/package/2006/relationships"><Relationship Id="rId8" Type="http://schemas.openxmlformats.org/officeDocument/2006/relationships/image" Target="../media/image723.jpeg"/><Relationship Id="rId13" Type="http://schemas.openxmlformats.org/officeDocument/2006/relationships/image" Target="../media/image21.jpeg"/><Relationship Id="rId3" Type="http://schemas.openxmlformats.org/officeDocument/2006/relationships/hyperlink" Target="http://www.gardicam.com/invasives.php" TargetMode="External"/><Relationship Id="rId7" Type="http://schemas.openxmlformats.org/officeDocument/2006/relationships/image" Target="../media/image722.jpeg"/><Relationship Id="rId12" Type="http://schemas.openxmlformats.org/officeDocument/2006/relationships/image" Target="../media/image23.jpeg"/><Relationship Id="rId2" Type="http://schemas.openxmlformats.org/officeDocument/2006/relationships/image" Target="../media/image721.jpeg"/><Relationship Id="rId1" Type="http://schemas.openxmlformats.org/officeDocument/2006/relationships/slideLayout" Target="../slideLayouts/slideLayout7.xml"/><Relationship Id="rId6" Type="http://schemas.openxmlformats.org/officeDocument/2006/relationships/hyperlink" Target="http://www.hear.org/pier/species/opuntia_stricta.htm" TargetMode="External"/><Relationship Id="rId11" Type="http://schemas.openxmlformats.org/officeDocument/2006/relationships/image" Target="../media/image22.jpeg"/><Relationship Id="rId5" Type="http://schemas.openxmlformats.org/officeDocument/2006/relationships/hyperlink" Target="http://www.hear.org/pier/species/opuntia_monacantha.htm" TargetMode="External"/><Relationship Id="rId10" Type="http://schemas.openxmlformats.org/officeDocument/2006/relationships/image" Target="../media/image725.jpeg"/><Relationship Id="rId4" Type="http://schemas.openxmlformats.org/officeDocument/2006/relationships/hyperlink" Target="http://www.hear.org/pier/species/opuntia_ficus_indica.htm" TargetMode="External"/><Relationship Id="rId9" Type="http://schemas.openxmlformats.org/officeDocument/2006/relationships/image" Target="../media/image724.jpeg"/></Relationships>
</file>

<file path=ppt/slides/_rels/slide205.xml.rels><?xml version="1.0" encoding="UTF-8" standalone="yes"?>
<Relationships xmlns="http://schemas.openxmlformats.org/package/2006/relationships"><Relationship Id="rId8" Type="http://schemas.openxmlformats.org/officeDocument/2006/relationships/hyperlink" Target="http://fr.wikipedia.org/wiki/Tapis" TargetMode="External"/><Relationship Id="rId13" Type="http://schemas.openxmlformats.org/officeDocument/2006/relationships/image" Target="../media/image728.jpeg"/><Relationship Id="rId3" Type="http://schemas.openxmlformats.org/officeDocument/2006/relationships/hyperlink" Target="http://fr.wikipedia.org/wiki/Mexique" TargetMode="External"/><Relationship Id="rId7" Type="http://schemas.openxmlformats.org/officeDocument/2006/relationships/hyperlink" Target="http://fr.wikipedia.org/wiki/Textile" TargetMode="External"/><Relationship Id="rId12" Type="http://schemas.openxmlformats.org/officeDocument/2006/relationships/image" Target="../media/image727.jpeg"/><Relationship Id="rId2" Type="http://schemas.openxmlformats.org/officeDocument/2006/relationships/hyperlink" Target="http://www.issg.org/database/species/ecology.asp?si=1613&amp;fr=1&amp;sts=&amp;lang=EN" TargetMode="Externa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fr.wikipedia.org/wiki/Fibre" TargetMode="External"/><Relationship Id="rId11" Type="http://schemas.openxmlformats.org/officeDocument/2006/relationships/image" Target="../media/image726.jpeg"/><Relationship Id="rId5" Type="http://schemas.openxmlformats.org/officeDocument/2006/relationships/hyperlink" Target="http://en.wikipedia.org/wiki/Sisal" TargetMode="External"/><Relationship Id="rId15" Type="http://schemas.openxmlformats.org/officeDocument/2006/relationships/image" Target="../media/image23.jpeg"/><Relationship Id="rId10" Type="http://schemas.openxmlformats.org/officeDocument/2006/relationships/hyperlink" Target="http://www.cabi.org/isc/datasheet/3855" TargetMode="External"/><Relationship Id="rId4" Type="http://schemas.openxmlformats.org/officeDocument/2006/relationships/hyperlink" Target="http://fr.wikipedia.org/wiki/Agavaceae" TargetMode="External"/><Relationship Id="rId9" Type="http://schemas.openxmlformats.org/officeDocument/2006/relationships/hyperlink" Target="http://www.prota4u.org/protav8.asp?fr=1&amp;g=pe&amp;p=Agave+sisalana+Perrine" TargetMode="External"/><Relationship Id="rId14" Type="http://schemas.openxmlformats.org/officeDocument/2006/relationships/image" Target="../media/image22.jpeg"/></Relationships>
</file>

<file path=ppt/slides/_rels/slide206.xml.rels><?xml version="1.0" encoding="UTF-8" standalone="yes"?>
<Relationships xmlns="http://schemas.openxmlformats.org/package/2006/relationships"><Relationship Id="rId8" Type="http://schemas.openxmlformats.org/officeDocument/2006/relationships/hyperlink" Target="http://www.hear.org/pier/species/acacia_auriculiformis.htm" TargetMode="External"/><Relationship Id="rId13" Type="http://schemas.openxmlformats.org/officeDocument/2006/relationships/image" Target="../media/image732.jpeg"/><Relationship Id="rId3" Type="http://schemas.openxmlformats.org/officeDocument/2006/relationships/hyperlink" Target="http://en.wikipedia.org/wiki/Indonesia" TargetMode="External"/><Relationship Id="rId7" Type="http://schemas.openxmlformats.org/officeDocument/2006/relationships/hyperlink" Target="http://www.cabi.org/isc/datasheet/2157" TargetMode="External"/><Relationship Id="rId12" Type="http://schemas.openxmlformats.org/officeDocument/2006/relationships/image" Target="../media/image731.jpeg"/><Relationship Id="rId17" Type="http://schemas.openxmlformats.org/officeDocument/2006/relationships/image" Target="../media/image21.jpeg"/><Relationship Id="rId2" Type="http://schemas.openxmlformats.org/officeDocument/2006/relationships/hyperlink" Target="http://en.wikipedia.org/wiki/Australia" TargetMode="Externa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en.wikipedia.org/wiki/Acacia_auriculiformis" TargetMode="External"/><Relationship Id="rId11" Type="http://schemas.openxmlformats.org/officeDocument/2006/relationships/image" Target="../media/image730.jpeg"/><Relationship Id="rId5" Type="http://schemas.openxmlformats.org/officeDocument/2006/relationships/hyperlink" Target="http://en.wikipedia.org/wiki/Acacia_auriculiformis#cite_note-purdue-2" TargetMode="External"/><Relationship Id="rId15" Type="http://schemas.openxmlformats.org/officeDocument/2006/relationships/image" Target="../media/image22.jpeg"/><Relationship Id="rId10" Type="http://schemas.openxmlformats.org/officeDocument/2006/relationships/image" Target="../media/image729.jpeg"/><Relationship Id="rId4" Type="http://schemas.openxmlformats.org/officeDocument/2006/relationships/hyperlink" Target="http://en.wikipedia.org/wiki/Papua_New_Guinea" TargetMode="External"/><Relationship Id="rId9" Type="http://schemas.openxmlformats.org/officeDocument/2006/relationships/hyperlink" Target="http://horizon.documentation.ird.fr/exl-doc/pleins_textes/pleins_textes_7/divers2/010016071.pdf" TargetMode="External"/><Relationship Id="rId14" Type="http://schemas.openxmlformats.org/officeDocument/2006/relationships/image" Target="../media/image733.jpeg"/></Relationships>
</file>

<file path=ppt/slides/_rels/slide20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asuarina%2Bglauca%2BWikipedia%26biw%3D1440%26bih%3D732&amp;rurl=translate.google.fr&amp;sl=en&amp;u=http://en.wikipedia.org/wiki/Everglades&amp;usg=ALkJrhjq7bpnfGittpppNnms4KJXOjrWzA" TargetMode="External"/><Relationship Id="rId13" Type="http://schemas.openxmlformats.org/officeDocument/2006/relationships/hyperlink" Target="http://www.hear.org/pier/species/casuarina_glauca.htm" TargetMode="External"/><Relationship Id="rId3" Type="http://schemas.openxmlformats.org/officeDocument/2006/relationships/image" Target="../media/image735.jpeg"/><Relationship Id="rId7" Type="http://schemas.openxmlformats.org/officeDocument/2006/relationships/hyperlink" Target="http://translate.googleusercontent.com/translate_c?depth=1&amp;hl=fr&amp;prev=/search?q%3DCasuarina%2Bglauca%2BWikipedia%26biw%3D1440%26bih%3D732&amp;rurl=translate.google.fr&amp;sl=en&amp;u=http://en.wikipedia.org/wiki/Casuarina&amp;usg=ALkJrhgMORuaV2CSdVeVc1dO7KXWgjT0jA" TargetMode="External"/><Relationship Id="rId12" Type="http://schemas.openxmlformats.org/officeDocument/2006/relationships/hyperlink" Target="http://en.wikipedia.org/wiki/Casuarina_glauca" TargetMode="External"/><Relationship Id="rId17" Type="http://schemas.openxmlformats.org/officeDocument/2006/relationships/image" Target="../media/image21.jpeg"/><Relationship Id="rId2" Type="http://schemas.openxmlformats.org/officeDocument/2006/relationships/image" Target="../media/image734.jpe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asuarina%2Bglauca%2BWikipedia%26biw%3D1440%26bih%3D732&amp;rurl=translate.google.fr&amp;sl=en&amp;u=http://en.wikipedia.org/wiki/Casuarina_glauca&amp;usg=ALkJrhg--2ZBw_C_kU4EajlKxZqZCsglqg#cite_note-1" TargetMode="External"/><Relationship Id="rId11" Type="http://schemas.openxmlformats.org/officeDocument/2006/relationships/hyperlink" Target="http://fr.wikipedia.org/wiki/Casuarina" TargetMode="External"/><Relationship Id="rId5" Type="http://schemas.openxmlformats.org/officeDocument/2006/relationships/image" Target="../media/image737.jpeg"/><Relationship Id="rId15" Type="http://schemas.openxmlformats.org/officeDocument/2006/relationships/image" Target="../media/image22.jpeg"/><Relationship Id="rId10" Type="http://schemas.openxmlformats.org/officeDocument/2006/relationships/hyperlink" Target="http://www.hear.org/pier/species/casuarina_equisetifolia.htm" TargetMode="External"/><Relationship Id="rId4" Type="http://schemas.openxmlformats.org/officeDocument/2006/relationships/image" Target="../media/image736.jpeg"/><Relationship Id="rId9" Type="http://schemas.openxmlformats.org/officeDocument/2006/relationships/hyperlink" Target="http://translate.googleusercontent.com/translate_c?depth=1&amp;hl=fr&amp;prev=/search?q%3DCasuarina%2Bglauca%2BWikipedia%26biw%3D1440%26bih%3D732&amp;rurl=translate.google.fr&amp;sl=en&amp;u=http://en.wikipedia.org/wiki/Casuarina_glauca&amp;usg=ALkJrhg--2ZBw_C_kU4EajlKxZqZCsglqg#cite_note-2" TargetMode="External"/><Relationship Id="rId14" Type="http://schemas.openxmlformats.org/officeDocument/2006/relationships/image" Target="../media/image738.jpeg"/></Relationships>
</file>

<file path=ppt/slides/_rels/slide208.xml.rels><?xml version="1.0" encoding="UTF-8" standalone="yes"?>
<Relationships xmlns="http://schemas.openxmlformats.org/package/2006/relationships"><Relationship Id="rId8" Type="http://schemas.openxmlformats.org/officeDocument/2006/relationships/hyperlink" Target="http://fr.wikipedia.org/wiki/Antilles" TargetMode="External"/><Relationship Id="rId13" Type="http://schemas.openxmlformats.org/officeDocument/2006/relationships/image" Target="../media/image739.jpeg"/><Relationship Id="rId18" Type="http://schemas.openxmlformats.org/officeDocument/2006/relationships/image" Target="../media/image22.jpeg"/><Relationship Id="rId3" Type="http://schemas.openxmlformats.org/officeDocument/2006/relationships/hyperlink" Target="http://fr.wikipedia.org/wiki/Casuarinac%C3%A9e" TargetMode="External"/><Relationship Id="rId7" Type="http://schemas.openxmlformats.org/officeDocument/2006/relationships/hyperlink" Target="http://fr.wikipedia.org/wiki/Mascareignes" TargetMode="External"/><Relationship Id="rId12" Type="http://schemas.openxmlformats.org/officeDocument/2006/relationships/hyperlink" Target="http://www.hear.org/pier/species/casuarina_equisetifolia.htm" TargetMode="External"/><Relationship Id="rId17" Type="http://schemas.openxmlformats.org/officeDocument/2006/relationships/image" Target="../media/image743.jpeg"/><Relationship Id="rId2" Type="http://schemas.openxmlformats.org/officeDocument/2006/relationships/hyperlink" Target="http://fr.wikipedia.org/wiki/Australie" TargetMode="External"/><Relationship Id="rId16" Type="http://schemas.openxmlformats.org/officeDocument/2006/relationships/image" Target="../media/image742.jpe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fr.wikipedia.org/wiki/Pacifique" TargetMode="External"/><Relationship Id="rId11" Type="http://schemas.openxmlformats.org/officeDocument/2006/relationships/hyperlink" Target="http://en.wikipedia.org/wiki/Casuarina_equisetifolia" TargetMode="External"/><Relationship Id="rId5" Type="http://schemas.openxmlformats.org/officeDocument/2006/relationships/hyperlink" Target="http://fr.wikipedia.org/wiki/Malaisie" TargetMode="External"/><Relationship Id="rId15" Type="http://schemas.openxmlformats.org/officeDocument/2006/relationships/image" Target="../media/image741.jpeg"/><Relationship Id="rId10" Type="http://schemas.openxmlformats.org/officeDocument/2006/relationships/hyperlink" Target="http://fr.wikipedia.org/wiki/Filao" TargetMode="External"/><Relationship Id="rId19" Type="http://schemas.openxmlformats.org/officeDocument/2006/relationships/image" Target="../media/image23.jpeg"/><Relationship Id="rId4" Type="http://schemas.openxmlformats.org/officeDocument/2006/relationships/hyperlink" Target="http://fr.wikipedia.org/wiki/Indon%C3%A9sie" TargetMode="External"/><Relationship Id="rId9" Type="http://schemas.openxmlformats.org/officeDocument/2006/relationships/hyperlink" Target="http://fr.wikipedia.org/wiki/S%C3%A9n%C3%A9gal" TargetMode="External"/><Relationship Id="rId14" Type="http://schemas.openxmlformats.org/officeDocument/2006/relationships/image" Target="../media/image740.jpeg"/></Relationships>
</file>

<file path=ppt/slides/_rels/slide209.xml.rels><?xml version="1.0" encoding="UTF-8" standalone="yes"?>
<Relationships xmlns="http://schemas.openxmlformats.org/package/2006/relationships"><Relationship Id="rId8" Type="http://schemas.openxmlformats.org/officeDocument/2006/relationships/hyperlink" Target="http://en.wikipedia.org/wiki/Acacia_melanoxylon" TargetMode="External"/><Relationship Id="rId13" Type="http://schemas.openxmlformats.org/officeDocument/2006/relationships/image" Target="../media/image747.jpeg"/><Relationship Id="rId18" Type="http://schemas.openxmlformats.org/officeDocument/2006/relationships/image" Target="../media/image23.jpeg"/><Relationship Id="rId3" Type="http://schemas.openxmlformats.org/officeDocument/2006/relationships/hyperlink" Target="http://fr.wikipedia.org/wiki/Mimosaceae" TargetMode="External"/><Relationship Id="rId7" Type="http://schemas.openxmlformats.org/officeDocument/2006/relationships/hyperlink" Target="http://fr.wikipedia.org/wiki/Mimosa_%C3%A0_bois_noir" TargetMode="External"/><Relationship Id="rId12" Type="http://schemas.openxmlformats.org/officeDocument/2006/relationships/image" Target="../media/image746.jpeg"/><Relationship Id="rId17" Type="http://schemas.openxmlformats.org/officeDocument/2006/relationships/image" Target="../media/image22.jpeg"/><Relationship Id="rId2" Type="http://schemas.openxmlformats.org/officeDocument/2006/relationships/hyperlink" Target="http://fr.wikipedia.org/wiki/Australie" TargetMode="External"/><Relationship Id="rId16" Type="http://schemas.openxmlformats.org/officeDocument/2006/relationships/image" Target="../media/image750.jpeg"/><Relationship Id="rId1" Type="http://schemas.openxmlformats.org/officeDocument/2006/relationships/slideLayout" Target="../slideLayouts/slideLayout7.xml"/><Relationship Id="rId6" Type="http://schemas.openxmlformats.org/officeDocument/2006/relationships/hyperlink" Target="http://en.wikipedia.org/wiki/Riparian" TargetMode="External"/><Relationship Id="rId11" Type="http://schemas.openxmlformats.org/officeDocument/2006/relationships/image" Target="../media/image745.jpeg"/><Relationship Id="rId5" Type="http://schemas.openxmlformats.org/officeDocument/2006/relationships/hyperlink" Target="http://en.wikipedia.org/wiki/Wetlands" TargetMode="External"/><Relationship Id="rId15" Type="http://schemas.openxmlformats.org/officeDocument/2006/relationships/image" Target="../media/image749.jpeg"/><Relationship Id="rId10" Type="http://schemas.openxmlformats.org/officeDocument/2006/relationships/image" Target="../media/image744.jpeg"/><Relationship Id="rId19" Type="http://schemas.openxmlformats.org/officeDocument/2006/relationships/image" Target="../media/image21.jpeg"/><Relationship Id="rId4" Type="http://schemas.openxmlformats.org/officeDocument/2006/relationships/hyperlink" Target="http://fr.wikipedia.org/wiki/Fabaceae" TargetMode="External"/><Relationship Id="rId9" Type="http://schemas.openxmlformats.org/officeDocument/2006/relationships/hyperlink" Target="http://www.hear.org/pier/species/acacia_melanoxylon.htm" TargetMode="External"/><Relationship Id="rId14" Type="http://schemas.openxmlformats.org/officeDocument/2006/relationships/image" Target="../media/image748.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fr.wikipedia.org/wiki/%C3%89pi_(botanique)" TargetMode="External"/><Relationship Id="rId7"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ethnopharmacologia.org/recherche-dans-prelude/?plant_id=6553" TargetMode="External"/><Relationship Id="rId11" Type="http://schemas.openxmlformats.org/officeDocument/2006/relationships/image" Target="../media/image47.jpg"/><Relationship Id="rId5" Type="http://schemas.openxmlformats.org/officeDocument/2006/relationships/hyperlink" Target="https://pl.wikipedia.org/wiki/Haloxylon_scoparium" TargetMode="External"/><Relationship Id="rId10" Type="http://schemas.openxmlformats.org/officeDocument/2006/relationships/image" Target="../media/image46.jpg"/><Relationship Id="rId4" Type="http://schemas.openxmlformats.org/officeDocument/2006/relationships/hyperlink" Target="http://www.plantarium.ru/page/view/item/48340.html" TargetMode="External"/><Relationship Id="rId9" Type="http://schemas.openxmlformats.org/officeDocument/2006/relationships/image" Target="../media/image45.jpg"/></Relationships>
</file>

<file path=ppt/slides/_rels/slide210.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Gland&amp;usg=ALkJrhjbMLIMO3tV2QX_lmGJgyvWOBtBzA" TargetMode="External"/><Relationship Id="rId13" Type="http://schemas.openxmlformats.org/officeDocument/2006/relationships/image" Target="../media/image751.jpg"/><Relationship Id="rId18" Type="http://schemas.openxmlformats.org/officeDocument/2006/relationships/hyperlink" Target="https://translate.googleusercontent.com/translate_c?depth=1&amp;hl=fr&amp;prev=search&amp;rurl=translate.google.fr&amp;sl=en&amp;u=https://en.wikipedia.org/w/index.php?title%3DMelanterius%26action%3Dedit%26redlink%3D1&amp;usg=ALkJrhjqp72xSV8540zs3AW0Aw5UdZxw2A" TargetMode="External"/><Relationship Id="rId3" Type="http://schemas.openxmlformats.org/officeDocument/2006/relationships/image" Target="../media/image22.jpeg"/><Relationship Id="rId7" Type="http://schemas.openxmlformats.org/officeDocument/2006/relationships/hyperlink" Target="https://translate.googleusercontent.com/translate_c?depth=1&amp;hl=fr&amp;prev=search&amp;rurl=translate.google.fr&amp;sl=en&amp;u=https://en.wikipedia.org/wiki/Nectary&amp;usg=ALkJrhik-lIhdkv57Os9k9yTMciKoVliWQ" TargetMode="External"/><Relationship Id="rId12" Type="http://schemas.openxmlformats.org/officeDocument/2006/relationships/hyperlink" Target="https://en.wikipedia.org/wiki/Acacia_saligna" TargetMode="External"/><Relationship Id="rId17" Type="http://schemas.openxmlformats.org/officeDocument/2006/relationships/hyperlink" Target="https://translate.googleusercontent.com/translate_c?depth=1&amp;hl=fr&amp;prev=search&amp;rurl=translate.google.fr&amp;sl=en&amp;u=https://en.wikipedia.org/wiki/Uromycladium_tepperianum&amp;usg=ALkJrhhsrBik2QKyWwxt0DLx9-m6h8jFkg" TargetMode="External"/><Relationship Id="rId2" Type="http://schemas.openxmlformats.org/officeDocument/2006/relationships/hyperlink" Target="https://fr.wikipedia.org/wiki/Fabaceae" TargetMode="External"/><Relationship Id="rId16" Type="http://schemas.openxmlformats.org/officeDocument/2006/relationships/image" Target="../media/image754.jpg"/><Relationship Id="rId20" Type="http://schemas.openxmlformats.org/officeDocument/2006/relationships/image" Target="../media/image756.jpg"/><Relationship Id="rId1" Type="http://schemas.openxmlformats.org/officeDocument/2006/relationships/slideLayout" Target="../slideLayouts/slideLayout7.xml"/><Relationship Id="rId6" Type="http://schemas.openxmlformats.org/officeDocument/2006/relationships/hyperlink" Target="https://fr.wikipedia.org/wiki/Phyllode_(botanique)" TargetMode="External"/><Relationship Id="rId11" Type="http://schemas.openxmlformats.org/officeDocument/2006/relationships/hyperlink" Target="https://translate.googleusercontent.com/translate_c?depth=1&amp;hl=fr&amp;prev=search&amp;rurl=translate.google.fr&amp;sl=en&amp;u=https://en.wikipedia.org/wiki/Windbreak&amp;usg=ALkJrhjEF6_y8vxjdDV9O0EfomZmAQTs9Q" TargetMode="External"/><Relationship Id="rId5" Type="http://schemas.openxmlformats.org/officeDocument/2006/relationships/image" Target="../media/image21.jpeg"/><Relationship Id="rId15" Type="http://schemas.openxmlformats.org/officeDocument/2006/relationships/image" Target="../media/image753.jpg"/><Relationship Id="rId10" Type="http://schemas.openxmlformats.org/officeDocument/2006/relationships/hyperlink" Target="https://translate.googleusercontent.com/translate_c?depth=1&amp;hl=fr&amp;prev=search&amp;rurl=translate.google.fr&amp;sl=en&amp;u=https://en.wikipedia.org/wiki/Mulch&amp;usg=ALkJrhjr6LC_S0uYVIfxFQYxK6uNYRZEvQ" TargetMode="External"/><Relationship Id="rId19" Type="http://schemas.openxmlformats.org/officeDocument/2006/relationships/image" Target="../media/image755.jpg"/><Relationship Id="rId4" Type="http://schemas.openxmlformats.org/officeDocument/2006/relationships/image" Target="../media/image23.jpeg"/><Relationship Id="rId9" Type="http://schemas.openxmlformats.org/officeDocument/2006/relationships/hyperlink" Target="https://translate.googleusercontent.com/translate_c?depth=1&amp;hl=fr&amp;prev=search&amp;rurl=translate.google.fr&amp;sl=en&amp;u=https://en.wikipedia.org/wiki/Ants&amp;usg=ALkJrhh1VyFjAx5xcRHeoVMIjzAU0-271A" TargetMode="External"/><Relationship Id="rId14" Type="http://schemas.openxmlformats.org/officeDocument/2006/relationships/image" Target="../media/image752.jpg"/></Relationships>
</file>

<file path=ppt/slides/_rels/slide211.xml.rels><?xml version="1.0" encoding="UTF-8" standalone="yes"?>
<Relationships xmlns="http://schemas.openxmlformats.org/package/2006/relationships"><Relationship Id="rId8" Type="http://schemas.openxmlformats.org/officeDocument/2006/relationships/hyperlink" Target="http://fr.wikipedia.org/wiki/Prosopis_juliflora#cite_note-ildis-1" TargetMode="External"/><Relationship Id="rId13" Type="http://schemas.openxmlformats.org/officeDocument/2006/relationships/hyperlink" Target="http://translate.googleusercontent.com/translate_c?depth=1&amp;hl=fr&amp;prev=/search?q%3Dprosopis%2Bjuliflora%26rlz%3D1C1GGGE_frFR479FR479%26es_sm%3D93&amp;rurl=translate.google.fr&amp;sl=en&amp;u=http://en.wikipedia.org/wiki/Australia&amp;usg=ALkJrhizly3WiT17gNxs3kM5-5lnx5CJYg" TargetMode="External"/><Relationship Id="rId18" Type="http://schemas.openxmlformats.org/officeDocument/2006/relationships/hyperlink" Target="http://translate.googleusercontent.com/translate_c?depth=1&amp;hl=fr&amp;prev=/search?q%3Dprosopis%2Bjuliflora%26rlz%3D1C1GGGE_frFR479FR479%26es_sm%3D93&amp;rurl=translate.google.fr&amp;sl=en&amp;u=http://en.wikipedia.org/wiki/Water&amp;usg=ALkJrhglJZORqW94ff7Nr6Csb9pfGcvhuw" TargetMode="External"/><Relationship Id="rId26" Type="http://schemas.openxmlformats.org/officeDocument/2006/relationships/hyperlink" Target="http://translate.googleusercontent.com/translate_c?depth=1&amp;hl=fr&amp;prev=/search?q%3Dprosopis%2Bjuliflora%26rlz%3D1C1GGGE_frFR479FR479%26es_sm%3D93&amp;rurl=translate.google.fr&amp;sl=en&amp;u=http://en.wikipedia.org/wiki/Legume&amp;usg=ALkJrhgFewLR4f8OQccwyC-CvJw1Aef96Q" TargetMode="External"/><Relationship Id="rId39" Type="http://schemas.openxmlformats.org/officeDocument/2006/relationships/image" Target="../media/image761.jpeg"/><Relationship Id="rId3" Type="http://schemas.openxmlformats.org/officeDocument/2006/relationships/hyperlink" Target="http://fr.wikipedia.org/wiki/Mimosoideae" TargetMode="External"/><Relationship Id="rId21" Type="http://schemas.openxmlformats.org/officeDocument/2006/relationships/hyperlink" Target="http://translate.googleusercontent.com/translate_c?depth=1&amp;hl=fr&amp;prev=/search?q%3Dprosopis%2Bjuliflora%26rlz%3D1C1GGGE_frFR479FR479%26es_sm%3D93&amp;rurl=translate.google.fr&amp;sl=en&amp;u=http://en.wikipedia.org/wiki/Taproot&amp;usg=ALkJrhjHA4W2LXeFMkZatm5ulyCuApZ60A" TargetMode="External"/><Relationship Id="rId34" Type="http://schemas.openxmlformats.org/officeDocument/2006/relationships/hyperlink" Target="http://en.wikipedia.org/wiki/Mesquite" TargetMode="External"/><Relationship Id="rId42" Type="http://schemas.openxmlformats.org/officeDocument/2006/relationships/image" Target="../media/image21.jpeg"/><Relationship Id="rId7" Type="http://schemas.openxmlformats.org/officeDocument/2006/relationships/hyperlink" Target="http://fr.wikipedia.org/wiki/Prosopis_juliflora#cite_note-2" TargetMode="External"/><Relationship Id="rId12" Type="http://schemas.openxmlformats.org/officeDocument/2006/relationships/hyperlink" Target="http://translate.googleusercontent.com/translate_c?depth=1&amp;hl=fr&amp;prev=/search?q%3Dprosopis%2Bjuliflora%26rlz%3D1C1GGGE_frFR479FR479%26es_sm%3D93&amp;rurl=translate.google.fr&amp;sl=en&amp;u=http://en.wikipedia.org/wiki/Asia&amp;usg=ALkJrhhlPd0VpXmh4eNv2YbC86ZLuIB6NQ" TargetMode="External"/><Relationship Id="rId17" Type="http://schemas.openxmlformats.org/officeDocument/2006/relationships/hyperlink" Target="http://translate.googleusercontent.com/translate_c?depth=1&amp;hl=fr&amp;prev=/search?q%3Dprosopis%2Bjuliflora%26rlz%3D1C1GGGE_frFR479FR479%26es_sm%3D93&amp;rurl=translate.google.fr&amp;sl=en&amp;u=http://en.wikipedia.org/wiki/Drought&amp;usg=ALkJrhjanXyjysRtXh0wiRPhgFuXm6L1AA" TargetMode="External"/><Relationship Id="rId25"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 TargetMode="External"/><Relationship Id="rId33" Type="http://schemas.openxmlformats.org/officeDocument/2006/relationships/hyperlink" Target="http://www.hear.org/pier/species/prosopis_juliflora.htm" TargetMode="External"/><Relationship Id="rId38" Type="http://schemas.openxmlformats.org/officeDocument/2006/relationships/image" Target="../media/image760.jpeg"/><Relationship Id="rId2" Type="http://schemas.openxmlformats.org/officeDocument/2006/relationships/hyperlink" Target="http://fr.wikipedia.org/wiki/Fabaceae" TargetMode="External"/><Relationship Id="rId16"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cite_note-6" TargetMode="External"/><Relationship Id="rId20" Type="http://schemas.openxmlformats.org/officeDocument/2006/relationships/hyperlink" Target="http://translate.googleusercontent.com/translate_c?depth=1&amp;hl=fr&amp;prev=/search?q%3Dprosopis%2Bjuliflora%26rlz%3D1C1GGGE_frFR479FR479%26es_sm%3D93&amp;rurl=translate.google.fr&amp;sl=en&amp;u=http://en.wikipedia.org/wiki/Phreatophyte&amp;usg=ALkJrhgmxcpeSebArtZmcbnsddpyJA6vag" TargetMode="External"/><Relationship Id="rId29" Type="http://schemas.openxmlformats.org/officeDocument/2006/relationships/hyperlink" Target="http://fr.wikipedia.org/wiki/Prosopis_juliflora" TargetMode="External"/><Relationship Id="rId41"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fr.wikipedia.org/wiki/Espace_Cara%C3%AFbe" TargetMode="External"/><Relationship Id="rId11" Type="http://schemas.openxmlformats.org/officeDocument/2006/relationships/hyperlink" Target="http://translate.googleusercontent.com/translate_c?depth=1&amp;hl=fr&amp;prev=/search?q%3Dprosopis%2Bjuliflora%26rlz%3D1C1GGGE_frFR479FR479%26es_sm%3D93&amp;rurl=translate.google.fr&amp;sl=en&amp;u=http://en.wikipedia.org/wiki/Africa&amp;usg=ALkJrhjxD1JbMLjIuV_Uxwzibu5pXiNHHQ" TargetMode="External"/><Relationship Id="rId24" Type="http://schemas.openxmlformats.org/officeDocument/2006/relationships/hyperlink" Target="http://translate.googleusercontent.com/translate_c?depth=1&amp;hl=fr&amp;prev=/search?q=prosopis+juliflora&amp;rlz=1C1GGGE_frFR479FR479&amp;es_sm=93&amp;rurl=translate.google.fr&amp;sl=en&amp;u=http://en.wikipedia.org/wiki/Spanish_language&amp;usg=ALkJrhiqPCmNkjfk3MOjg46KEY8l_2H_gA" TargetMode="External"/><Relationship Id="rId32" Type="http://schemas.openxmlformats.org/officeDocument/2006/relationships/hyperlink" Target="http://www.fao.org/docrep/006/ad317e/AD317E02.htm" TargetMode="External"/><Relationship Id="rId37" Type="http://schemas.openxmlformats.org/officeDocument/2006/relationships/image" Target="../media/image759.jpeg"/><Relationship Id="rId40" Type="http://schemas.openxmlformats.org/officeDocument/2006/relationships/image" Target="../media/image22.jpeg"/><Relationship Id="rId5" Type="http://schemas.openxmlformats.org/officeDocument/2006/relationships/hyperlink" Target="http://fr.wikipedia.org/wiki/Am%C3%A9rique_du_Sud" TargetMode="External"/><Relationship Id="rId15" Type="http://schemas.openxmlformats.org/officeDocument/2006/relationships/hyperlink" Target="http://translate.googleusercontent.com/translate_c?depth=1&amp;hl=fr&amp;prev=/search?q%3Dprosopis%2Bjuliflora%26rlz%3D1C1GGGE_frFR479FR479%26es_sm%3D93&amp;rurl=translate.google.fr&amp;sl=en&amp;u=http://en.wikipedia.org/wiki/Groundwater&amp;usg=ALkJrhivafzhc7wQBU4y8wby_cIn2Lcq_g" TargetMode="External"/><Relationship Id="rId23" Type="http://schemas.openxmlformats.org/officeDocument/2006/relationships/hyperlink" Target="http://translate.googleusercontent.com/translate_c?depth=1&amp;hl=fr&amp;prev=/search?q%3Dprosopis%2Bjuliflora%26rlz%3D1C1GGGE_frFR479FR479%26es_sm%3D93&amp;rurl=translate.google.fr&amp;sl=en&amp;u=http://en.wikipedia.org/wiki/Mesquite&amp;usg=ALkJrhhhiWVyRKhGMdkLF1CD-SR5JqSQtA#cite_note-4" TargetMode="External"/><Relationship Id="rId28" Type="http://schemas.openxmlformats.org/officeDocument/2006/relationships/hyperlink" Target="http://translate.googleusercontent.com/translate_c?depth=1&amp;hl=fr&amp;prev=/search?q%3Dprosopis%2Bjuliflora%26rlz%3D1C1GGGE_frFR479FR479%26es_sm%3D93&amp;rurl=translate.google.fr&amp;sl=en&amp;u=http://en.wikipedia.org/wiki/South_America&amp;usg=ALkJrhhqxZts-LWZP2mv9pFs2Xu_tcBznw" TargetMode="External"/><Relationship Id="rId36" Type="http://schemas.openxmlformats.org/officeDocument/2006/relationships/image" Target="../media/image758.jpeg"/><Relationship Id="rId10" Type="http://schemas.openxmlformats.org/officeDocument/2006/relationships/hyperlink" Target="http://translate.googleusercontent.com/translate_c?depth=1&amp;hl=fr&amp;prev=/search?q%3Dprosopis%2Bjuliflora%26rlz%3D1C1GGGE_frFR479FR479%26es_sm%3D93&amp;rurl=translate.google.fr&amp;sl=en&amp;u=http://en.wikipedia.org/wiki/Invasive_weed&amp;usg=ALkJrhi7Vk07zzd_1kOJ7Jn_2LiV7J7zxQ" TargetMode="External"/><Relationship Id="rId19" Type="http://schemas.openxmlformats.org/officeDocument/2006/relationships/hyperlink" Target="http://translate.googleusercontent.com/translate_c?depth=1&amp;hl=fr&amp;prev=/search?q%3Dprosopis%2Bjuliflora%26rlz%3D1C1GGGE_frFR479FR479%26es_sm%3D93&amp;rurl=translate.google.fr&amp;sl=en&amp;u=http://en.wikipedia.org/wiki/Water_table&amp;usg=ALkJrhgbRjwRE2iJf7vymOB94H7weYo5eg" TargetMode="External"/><Relationship Id="rId31" Type="http://schemas.openxmlformats.org/officeDocument/2006/relationships/hyperlink" Target="http://www.fofifa.mg/presentation_drfp.php" TargetMode="External"/><Relationship Id="rId4" Type="http://schemas.openxmlformats.org/officeDocument/2006/relationships/hyperlink" Target="http://fr.wikipedia.org/wiki/Mexique" TargetMode="External"/><Relationship Id="rId9" Type="http://schemas.openxmlformats.org/officeDocument/2006/relationships/hyperlink" Target="http://translate.googleusercontent.com/translate_c?depth=1&amp;hl=fr&amp;prev=/search?q=prosopis+juliflora&amp;rlz=1C1GGGE_frFR479FR479&amp;es_sm=93&amp;rurl=translate.google.fr&amp;sl=en&amp;u=http://en.wikipedia.org/wiki/Mesquite&amp;usg=ALkJrhhhiWVyRKhGMdkLF1CD-SR5JqSQtA" TargetMode="External"/><Relationship Id="rId14" Type="http://schemas.openxmlformats.org/officeDocument/2006/relationships/hyperlink" Target="http://translate.googleusercontent.com/translate_c?depth=1&amp;hl=fr&amp;prev=/search?q%3Dprosopis%2Bjuliflora%26rlz%3D1C1GGGE_frFR479FR479%26es_sm%3D93&amp;rurl=translate.google.fr&amp;sl=en&amp;u=http://en.wikipedia.org/wiki/Prosopis_juliflora&amp;usg=ALkJrhjDvKBeZwB2Azpej8NoCVIP2IwqeQ#cite_note-ildis-1" TargetMode="External"/><Relationship Id="rId22" Type="http://schemas.openxmlformats.org/officeDocument/2006/relationships/hyperlink" Target="http://translate.googleusercontent.com/translate_c?depth=1&amp;hl=fr&amp;prev=/search?q%3Dprosopis%2Bjuliflora%26rlz%3D1C1GGGE_frFR479FR479%26es_sm%3D93&amp;rurl=translate.google.fr&amp;sl=en&amp;u=http://en.wikipedia.org/wiki/Nectar_source&amp;usg=ALkJrhhhck80RpjmkPW0NXfui_VaKef1Fw" TargetMode="External"/><Relationship Id="rId27" Type="http://schemas.openxmlformats.org/officeDocument/2006/relationships/hyperlink" Target="http://translate.googleusercontent.com/translate_c?depth=1&amp;hl=fr&amp;prev=/search?q%3Dprosopis%2Bjuliflora%26rlz%3D1C1GGGE_frFR479FR479%26es_sm%3D93&amp;rurl=translate.google.fr&amp;sl=en&amp;u=http://en.wikipedia.org/wiki/Prosopis&amp;usg=ALkJrhjTpTBV-9Y3A6WVNlFS80ASjlpyIw" TargetMode="External"/><Relationship Id="rId30" Type="http://schemas.openxmlformats.org/officeDocument/2006/relationships/hyperlink" Target="http://en.wikipedia.org/wiki/Prosopis_juliflora" TargetMode="External"/><Relationship Id="rId35" Type="http://schemas.openxmlformats.org/officeDocument/2006/relationships/image" Target="../media/image757.jpeg"/></Relationships>
</file>

<file path=ppt/slides/_rels/slide212.xml.rels><?xml version="1.0" encoding="UTF-8" standalone="yes"?>
<Relationships xmlns="http://schemas.openxmlformats.org/package/2006/relationships"><Relationship Id="rId8" Type="http://schemas.openxmlformats.org/officeDocument/2006/relationships/hyperlink" Target="http://fr.wikipedia.org/wiki/Acacia" TargetMode="External"/><Relationship Id="rId13" Type="http://schemas.openxmlformats.org/officeDocument/2006/relationships/hyperlink" Target="http://fr.wikipedia.org/wiki/Farine" TargetMode="External"/><Relationship Id="rId18" Type="http://schemas.openxmlformats.org/officeDocument/2006/relationships/hyperlink" Target="http://translate.googleusercontent.com/translate_c?depth=1&amp;hl=fr&amp;prev=/search?q%3DProsopis%2Bchilensis&amp;rurl=translate.google.fr&amp;sl=es&amp;u=http://es.wikipedia.org/wiki/Madera&amp;usg=ALkJrhhnDtk6OF47TFDebrPU059g8AZLQg" TargetMode="External"/><Relationship Id="rId26" Type="http://schemas.openxmlformats.org/officeDocument/2006/relationships/image" Target="../media/image763.jpeg"/><Relationship Id="rId3" Type="http://schemas.openxmlformats.org/officeDocument/2006/relationships/hyperlink" Target="http://fr.wikipedia.org/wiki/Nomadisme" TargetMode="External"/><Relationship Id="rId21" Type="http://schemas.openxmlformats.org/officeDocument/2006/relationships/hyperlink" Target="http://fr.wikipedia.org/wiki/Prosopis" TargetMode="External"/><Relationship Id="rId7" Type="http://schemas.openxmlformats.org/officeDocument/2006/relationships/hyperlink" Target="http://fr.wikipedia.org/wiki/Djibouti" TargetMode="External"/><Relationship Id="rId12" Type="http://schemas.openxmlformats.org/officeDocument/2006/relationships/hyperlink" Target="http://fr.wikipedia.org/wiki/Vitamine" TargetMode="External"/><Relationship Id="rId17" Type="http://schemas.openxmlformats.org/officeDocument/2006/relationships/hyperlink" Target="http://fr.wikipedia.org/wiki/Prosopis#cite_note-2" TargetMode="External"/><Relationship Id="rId25" Type="http://schemas.openxmlformats.org/officeDocument/2006/relationships/image" Target="../media/image762.jpeg"/><Relationship Id="rId2" Type="http://schemas.openxmlformats.org/officeDocument/2006/relationships/hyperlink" Target="http://fr.wikipedia.org/wiki/Corne_de_l'Afrique" TargetMode="External"/><Relationship Id="rId16" Type="http://schemas.openxmlformats.org/officeDocument/2006/relationships/hyperlink" Target="http://fr.wikipedia.org/wiki/Agrocarburant" TargetMode="External"/><Relationship Id="rId20" Type="http://schemas.openxmlformats.org/officeDocument/2006/relationships/hyperlink" Target="http://translate.googleusercontent.com/translate_c?depth=1&amp;hl=fr&amp;prev=/search?q%3DProsopis%2Bchilensis&amp;rurl=translate.google.fr&amp;sl=es&amp;u=http://es.wikipedia.org/wiki/Helada&amp;usg=ALkJrhjQ8qxNZWWafV82xAmvssDpyTIrIg" TargetMode="External"/><Relationship Id="rId29"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fr.wikipedia.org/w/index.php?title=Hanl%C3%A9&amp;action=edit&amp;redlink=1" TargetMode="External"/><Relationship Id="rId11" Type="http://schemas.openxmlformats.org/officeDocument/2006/relationships/hyperlink" Target="http://fr.wikipedia.org/wiki/Decan" TargetMode="External"/><Relationship Id="rId24" Type="http://schemas.openxmlformats.org/officeDocument/2006/relationships/image" Target="../media/image23.jpeg"/><Relationship Id="rId5" Type="http://schemas.openxmlformats.org/officeDocument/2006/relationships/hyperlink" Target="http://fr.wikipedia.org/wiki/D%C3%A9sertification" TargetMode="External"/><Relationship Id="rId15" Type="http://schemas.openxmlformats.org/officeDocument/2006/relationships/hyperlink" Target="http://fr.wikipedia.org/wiki/%C3%89thiopie" TargetMode="External"/><Relationship Id="rId23" Type="http://schemas.openxmlformats.org/officeDocument/2006/relationships/image" Target="../media/image22.jpeg"/><Relationship Id="rId28" Type="http://schemas.openxmlformats.org/officeDocument/2006/relationships/image" Target="../media/image765.jpeg"/><Relationship Id="rId10" Type="http://schemas.openxmlformats.org/officeDocument/2006/relationships/hyperlink" Target="http://fr.wikipedia.org/w/index.php?title=Djibouti_Nature&amp;action=edit&amp;redlink=1" TargetMode="External"/><Relationship Id="rId19" Type="http://schemas.openxmlformats.org/officeDocument/2006/relationships/hyperlink" Target="http://translate.googleusercontent.com/translate_c?depth=1&amp;hl=fr&amp;prev=/search?q%3DProsopis%2Bchilensis&amp;rurl=translate.google.fr&amp;sl=es&amp;u=http://es.wikipedia.org/wiki/Densidad&amp;usg=ALkJrhgte0-OxqGNxKpsN5H7UxzOkLdBtg" TargetMode="External"/><Relationship Id="rId4" Type="http://schemas.openxmlformats.org/officeDocument/2006/relationships/hyperlink" Target="http://fr.wikipedia.org/wiki/Mara%C3%AEchage" TargetMode="External"/><Relationship Id="rId9" Type="http://schemas.openxmlformats.org/officeDocument/2006/relationships/hyperlink" Target="http://fr.wikipedia.org/wiki/Biodiversit%C3%A9" TargetMode="External"/><Relationship Id="rId14" Type="http://schemas.openxmlformats.org/officeDocument/2006/relationships/hyperlink" Target="http://fr.wikipedia.org/wiki/Alimentation" TargetMode="External"/><Relationship Id="rId22" Type="http://schemas.openxmlformats.org/officeDocument/2006/relationships/hyperlink" Target="http://es.wikipedia.org/wiki/Prosopis_chilensis" TargetMode="External"/><Relationship Id="rId27" Type="http://schemas.openxmlformats.org/officeDocument/2006/relationships/image" Target="../media/image764.jpeg"/></Relationships>
</file>

<file path=ppt/slides/_rels/slide21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rosopis%2Bpallida%26biw%3D1440%26bih%3D732&amp;rurl=translate.google.fr&amp;sl=en&amp;u=http://en.wikipedia.org/wiki/Molasses&amp;usg=ALkJrhhFMSR6m8XpzApza3LZ1GnZ_MgCoQ" TargetMode="External"/><Relationship Id="rId13" Type="http://schemas.openxmlformats.org/officeDocument/2006/relationships/hyperlink" Target="http://fr.wikipedia.org/wiki/Plante_envahissante" TargetMode="External"/><Relationship Id="rId18" Type="http://schemas.openxmlformats.org/officeDocument/2006/relationships/image" Target="../media/image23.jpeg"/><Relationship Id="rId26" Type="http://schemas.openxmlformats.org/officeDocument/2006/relationships/image" Target="../media/image21.jpeg"/><Relationship Id="rId3" Type="http://schemas.openxmlformats.org/officeDocument/2006/relationships/hyperlink" Target="http://fr.wikipedia.org/wiki/Prosopis_pallida#cite_note-calisto-1998-1" TargetMode="External"/><Relationship Id="rId21" Type="http://schemas.openxmlformats.org/officeDocument/2006/relationships/image" Target="../media/image768.jpeg"/><Relationship Id="rId7" Type="http://schemas.openxmlformats.org/officeDocument/2006/relationships/hyperlink" Target="http://translate.googleusercontent.com/translate_c?depth=1&amp;hl=fr&amp;prev=/search?q%3DProsopis%2Bpallida%26biw%3D1440%26bih%3D732&amp;rurl=translate.google.fr&amp;sl=en&amp;u=http://en.wikipedia.org/wiki/Livestock&amp;usg=ALkJrhhdO2aQ7gR0wsvbB2Czsy98UV83eQ" TargetMode="External"/><Relationship Id="rId12" Type="http://schemas.openxmlformats.org/officeDocument/2006/relationships/hyperlink" Target="http://translate.googleusercontent.com/translate_c?depth=1&amp;hl=fr&amp;prev=/search?q%3DProsopis%2Bpallida%26biw%3D1440%26bih%3D732&amp;rurl=translate.google.fr&amp;sl=en&amp;u=http://en.wikipedia.org/wiki/Prosopis_pallida&amp;usg=ALkJrhifFip-gc7oC3NVYID-psbLSS5PIg#cite_note-3" TargetMode="External"/><Relationship Id="rId17" Type="http://schemas.openxmlformats.org/officeDocument/2006/relationships/image" Target="../media/image22.jpeg"/><Relationship Id="rId25" Type="http://schemas.openxmlformats.org/officeDocument/2006/relationships/image" Target="../media/image772.jpeg"/><Relationship Id="rId2" Type="http://schemas.openxmlformats.org/officeDocument/2006/relationships/hyperlink" Target="http://fr.wikipedia.org/wiki/Algarrobina" TargetMode="External"/><Relationship Id="rId16" Type="http://schemas.openxmlformats.org/officeDocument/2006/relationships/hyperlink" Target="http://en.wikipedia.org/wiki/Prosopis_pallida" TargetMode="External"/><Relationship Id="rId20" Type="http://schemas.openxmlformats.org/officeDocument/2006/relationships/image" Target="../media/image767.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rosopis%2Bpallida%26biw%3D1440%26bih%3D732&amp;rurl=translate.google.fr&amp;sl=en&amp;u=http://en.wikipedia.org/wiki/Prosopis_pallida&amp;usg=ALkJrhifFip-gc7oC3NVYID-psbLSS5PIg#cite_note-nyt-2" TargetMode="External"/><Relationship Id="rId11" Type="http://schemas.openxmlformats.org/officeDocument/2006/relationships/hyperlink" Target="http://translate.googleusercontent.com/translate_c?depth=1&amp;hl=fr&amp;prev=/search?q%3DProsopis%2Bpallida%26biw%3D1440%26bih%3D732&amp;rurl=translate.google.fr&amp;sl=en&amp;u=http://en.wikipedia.org/wiki/Honey&amp;usg=ALkJrhh0M6kg62FWoE0Tihn29mFrDuUseg" TargetMode="External"/><Relationship Id="rId24" Type="http://schemas.openxmlformats.org/officeDocument/2006/relationships/image" Target="../media/image771.jpeg"/><Relationship Id="rId5" Type="http://schemas.openxmlformats.org/officeDocument/2006/relationships/hyperlink" Target="http://translate.googleusercontent.com/translate_c?depth=1&amp;hl=fr&amp;prev=/search?q%3DProsopis%2Bpallida%26biw%3D1440%26bih%3D732&amp;rurl=translate.google.fr&amp;sl=en&amp;u=http://en.wikipedia.org/wiki/Charcoal&amp;usg=ALkJrhiImB7YDOoAYGKv8hsPhGx3Hunpog" TargetMode="External"/><Relationship Id="rId15" Type="http://schemas.openxmlformats.org/officeDocument/2006/relationships/hyperlink" Target="http://fr.wikipedia.org/wiki/Prosopis_pallida" TargetMode="External"/><Relationship Id="rId23" Type="http://schemas.openxmlformats.org/officeDocument/2006/relationships/image" Target="../media/image770.jpeg"/><Relationship Id="rId10" Type="http://schemas.openxmlformats.org/officeDocument/2006/relationships/hyperlink" Target="http://translate.googleusercontent.com/translate_c?depth=1&amp;hl=fr&amp;prev=/search?q%3DProsopis%2Bpallida%26biw%3D1440%26bih%3D732&amp;rurl=translate.google.fr&amp;sl=en&amp;u=http://en.wikipedia.org/wiki/Bee&amp;usg=ALkJrhhSj1KTkBzoYIW1-v-7Ed-3rrd8uw" TargetMode="External"/><Relationship Id="rId19" Type="http://schemas.openxmlformats.org/officeDocument/2006/relationships/image" Target="../media/image766.jpeg"/><Relationship Id="rId4" Type="http://schemas.openxmlformats.org/officeDocument/2006/relationships/hyperlink" Target="http://fr.wikipedia.org/wiki/Prosopis" TargetMode="External"/><Relationship Id="rId9" Type="http://schemas.openxmlformats.org/officeDocument/2006/relationships/hyperlink" Target="http://translate.googleusercontent.com/translate_c?depth=1&amp;hl=fr&amp;prev=/search?q%3DProsopis%2Bpallida%26biw%3D1440%26bih%3D732&amp;rurl=translate.google.fr&amp;sl=en&amp;u=http://en.wikipedia.org/wiki/Beer&amp;usg=ALkJrhhgWvKXSac78onXkxchlj5SC6utlg" TargetMode="External"/><Relationship Id="rId14" Type="http://schemas.openxmlformats.org/officeDocument/2006/relationships/hyperlink" Target="http://www.hear.org/pier/species/prosopis_pallida.htm" TargetMode="External"/><Relationship Id="rId22" Type="http://schemas.openxmlformats.org/officeDocument/2006/relationships/image" Target="../media/image769.jpeg"/></Relationships>
</file>

<file path=ppt/slides/_rels/slide214.xml.rels><?xml version="1.0" encoding="UTF-8" standalone="yes"?>
<Relationships xmlns="http://schemas.openxmlformats.org/package/2006/relationships"><Relationship Id="rId8" Type="http://schemas.openxmlformats.org/officeDocument/2006/relationships/image" Target="../media/image775.jpeg"/><Relationship Id="rId13" Type="http://schemas.openxmlformats.org/officeDocument/2006/relationships/image" Target="../media/image23.jpeg"/><Relationship Id="rId3" Type="http://schemas.openxmlformats.org/officeDocument/2006/relationships/hyperlink" Target="http://en.wikipedia.org/wiki/Helianthus_ciliaris" TargetMode="External"/><Relationship Id="rId7" Type="http://schemas.openxmlformats.org/officeDocument/2006/relationships/image" Target="../media/image774.jpeg"/><Relationship Id="rId12" Type="http://schemas.openxmlformats.org/officeDocument/2006/relationships/image" Target="../media/image22.jpeg"/><Relationship Id="rId2" Type="http://schemas.openxmlformats.org/officeDocument/2006/relationships/hyperlink" Target="http://en.wikipedia.org/wiki/Noxious_weed" TargetMode="External"/><Relationship Id="rId1" Type="http://schemas.openxmlformats.org/officeDocument/2006/relationships/slideLayout" Target="../slideLayouts/slideLayout7.xml"/><Relationship Id="rId6" Type="http://schemas.openxmlformats.org/officeDocument/2006/relationships/image" Target="../media/image773.jpeg"/><Relationship Id="rId11" Type="http://schemas.openxmlformats.org/officeDocument/2006/relationships/image" Target="../media/image778.jpeg"/><Relationship Id="rId5" Type="http://schemas.openxmlformats.org/officeDocument/2006/relationships/hyperlink" Target="http://www.cabi.org/isc/datasheet/26715" TargetMode="External"/><Relationship Id="rId10" Type="http://schemas.openxmlformats.org/officeDocument/2006/relationships/image" Target="../media/image777.jpeg"/><Relationship Id="rId4" Type="http://schemas.openxmlformats.org/officeDocument/2006/relationships/hyperlink" Target="http://www.cdfa.ca.gov/plant/ipc/weedinfo/helianthus.htm" TargetMode="External"/><Relationship Id="rId9" Type="http://schemas.openxmlformats.org/officeDocument/2006/relationships/image" Target="../media/image776.jpeg"/><Relationship Id="rId14" Type="http://schemas.openxmlformats.org/officeDocument/2006/relationships/image" Target="../media/image21.jpeg"/></Relationships>
</file>

<file path=ppt/slides/_rels/slide215.xml.rels><?xml version="1.0" encoding="UTF-8" standalone="yes"?>
<Relationships xmlns="http://schemas.openxmlformats.org/package/2006/relationships"><Relationship Id="rId8" Type="http://schemas.openxmlformats.org/officeDocument/2006/relationships/hyperlink" Target="http://www.cabi.org/isc/datasheet/112580" TargetMode="External"/><Relationship Id="rId13" Type="http://schemas.openxmlformats.org/officeDocument/2006/relationships/hyperlink" Target="http://www.cabi.org/isc/datasheet/112586" TargetMode="External"/><Relationship Id="rId18" Type="http://schemas.openxmlformats.org/officeDocument/2006/relationships/hyperlink" Target="http://en.wikipedia.org/wiki/Atriplex_rosea" TargetMode="External"/><Relationship Id="rId26" Type="http://schemas.openxmlformats.org/officeDocument/2006/relationships/hyperlink" Target="http://www.cabi.org/isc/search/?q=Atriplex&amp;page=3&amp;s0=0&amp;s1=10" TargetMode="External"/><Relationship Id="rId3" Type="http://schemas.openxmlformats.org/officeDocument/2006/relationships/hyperlink" Target="http://www.cabi.org/isc/datasheet/112575" TargetMode="External"/><Relationship Id="rId21" Type="http://schemas.openxmlformats.org/officeDocument/2006/relationships/hyperlink" Target="http://www.cabi.org/isc/datasheet/112594" TargetMode="External"/><Relationship Id="rId7" Type="http://schemas.openxmlformats.org/officeDocument/2006/relationships/hyperlink" Target="http://www.cabi.org/isc/datasheet/112579" TargetMode="External"/><Relationship Id="rId12" Type="http://schemas.openxmlformats.org/officeDocument/2006/relationships/hyperlink" Target="http://www.cabi.org/isc/datasheet/112585" TargetMode="External"/><Relationship Id="rId17" Type="http://schemas.openxmlformats.org/officeDocument/2006/relationships/hyperlink" Target="http://www.cabi.org/isc/datasheet/112590" TargetMode="External"/><Relationship Id="rId25" Type="http://schemas.openxmlformats.org/officeDocument/2006/relationships/hyperlink" Target="http://www.cabi.org/isc/datasheet/112597" TargetMode="External"/><Relationship Id="rId2" Type="http://schemas.openxmlformats.org/officeDocument/2006/relationships/hyperlink" Target="http://www.cabi.org/isc/datasheet/112574" TargetMode="External"/><Relationship Id="rId16" Type="http://schemas.openxmlformats.org/officeDocument/2006/relationships/hyperlink" Target="http://www.cabi.org/isc/datasheet/112589" TargetMode="External"/><Relationship Id="rId20" Type="http://schemas.openxmlformats.org/officeDocument/2006/relationships/hyperlink" Target="http://www.cabi.org/isc/datasheet/112593" TargetMode="External"/><Relationship Id="rId29" Type="http://schemas.openxmlformats.org/officeDocument/2006/relationships/image" Target="../media/image779.jpeg"/><Relationship Id="rId1" Type="http://schemas.openxmlformats.org/officeDocument/2006/relationships/slideLayout" Target="../slideLayouts/slideLayout7.xml"/><Relationship Id="rId6" Type="http://schemas.openxmlformats.org/officeDocument/2006/relationships/hyperlink" Target="http://www.cabi.org/isc/datasheet/112578" TargetMode="External"/><Relationship Id="rId11" Type="http://schemas.openxmlformats.org/officeDocument/2006/relationships/hyperlink" Target="http://www.cabi.org/isc/datasheet/112584" TargetMode="External"/><Relationship Id="rId24" Type="http://schemas.openxmlformats.org/officeDocument/2006/relationships/hyperlink" Target="http://www.cabi.org/isc/datasheet/112591" TargetMode="External"/><Relationship Id="rId5" Type="http://schemas.openxmlformats.org/officeDocument/2006/relationships/hyperlink" Target="http://www.cabi.org/isc/datasheet/112577" TargetMode="External"/><Relationship Id="rId15" Type="http://schemas.openxmlformats.org/officeDocument/2006/relationships/hyperlink" Target="http://www.cabi.org/isc/datasheet/112588" TargetMode="External"/><Relationship Id="rId23" Type="http://schemas.openxmlformats.org/officeDocument/2006/relationships/hyperlink" Target="http://www.cabi.org/isc/datasheet/112596" TargetMode="External"/><Relationship Id="rId28" Type="http://schemas.openxmlformats.org/officeDocument/2006/relationships/image" Target="../media/image23.jpeg"/><Relationship Id="rId10" Type="http://schemas.openxmlformats.org/officeDocument/2006/relationships/hyperlink" Target="http://www.cabi.org/isc/datasheet/112583" TargetMode="External"/><Relationship Id="rId19" Type="http://schemas.openxmlformats.org/officeDocument/2006/relationships/hyperlink" Target="http://www.cabi.org/isc/datasheet/112592" TargetMode="External"/><Relationship Id="rId31" Type="http://schemas.openxmlformats.org/officeDocument/2006/relationships/image" Target="../media/image780.jpeg"/><Relationship Id="rId4" Type="http://schemas.openxmlformats.org/officeDocument/2006/relationships/hyperlink" Target="http://www.cabi.org/isc/datasheet/112576" TargetMode="External"/><Relationship Id="rId9" Type="http://schemas.openxmlformats.org/officeDocument/2006/relationships/hyperlink" Target="http://www.cabi.org/isc/datasheet/112581" TargetMode="External"/><Relationship Id="rId14" Type="http://schemas.openxmlformats.org/officeDocument/2006/relationships/hyperlink" Target="http://www.cabi.org/isc/datasheet/112587" TargetMode="External"/><Relationship Id="rId22" Type="http://schemas.openxmlformats.org/officeDocument/2006/relationships/hyperlink" Target="http://www.cabi.org/isc/datasheet/112595" TargetMode="External"/><Relationship Id="rId27" Type="http://schemas.openxmlformats.org/officeDocument/2006/relationships/image" Target="../media/image22.jpeg"/><Relationship Id="rId30" Type="http://schemas.openxmlformats.org/officeDocument/2006/relationships/image" Target="../media/image21.jpeg"/></Relationships>
</file>

<file path=ppt/slides/_rels/slide216.xml.rels><?xml version="1.0" encoding="UTF-8" standalone="yes"?>
<Relationships xmlns="http://schemas.openxmlformats.org/package/2006/relationships"><Relationship Id="rId8" Type="http://schemas.openxmlformats.org/officeDocument/2006/relationships/hyperlink" Target="http://www.cabi.org/isc/datasheet/52483" TargetMode="External"/><Relationship Id="rId13" Type="http://schemas.openxmlformats.org/officeDocument/2006/relationships/image" Target="../media/image21.jpeg"/><Relationship Id="rId18" Type="http://schemas.openxmlformats.org/officeDocument/2006/relationships/image" Target="../media/image782.jpg"/><Relationship Id="rId3" Type="http://schemas.openxmlformats.org/officeDocument/2006/relationships/hyperlink" Target="http://www.cabi.org/isc/datasheet/52499" TargetMode="External"/><Relationship Id="rId7" Type="http://schemas.openxmlformats.org/officeDocument/2006/relationships/hyperlink" Target="http://www.cabi.org/isc/datasheet/52503" TargetMode="External"/><Relationship Id="rId12" Type="http://schemas.openxmlformats.org/officeDocument/2006/relationships/image" Target="../media/image23.jpeg"/><Relationship Id="rId17" Type="http://schemas.openxmlformats.org/officeDocument/2006/relationships/image" Target="../media/image781.jpg"/><Relationship Id="rId2" Type="http://schemas.openxmlformats.org/officeDocument/2006/relationships/notesSlide" Target="../notesSlides/notesSlide4.xml"/><Relationship Id="rId16" Type="http://schemas.openxmlformats.org/officeDocument/2006/relationships/hyperlink" Target="https://en.wikipedia.org/wiki/Tamarix" TargetMode="External"/><Relationship Id="rId1" Type="http://schemas.openxmlformats.org/officeDocument/2006/relationships/slideLayout" Target="../slideLayouts/slideLayout7.xml"/><Relationship Id="rId6" Type="http://schemas.openxmlformats.org/officeDocument/2006/relationships/hyperlink" Target="http://www.cabi.org/isc/datasheet/52487" TargetMode="External"/><Relationship Id="rId11" Type="http://schemas.openxmlformats.org/officeDocument/2006/relationships/image" Target="../media/image22.jpeg"/><Relationship Id="rId5" Type="http://schemas.openxmlformats.org/officeDocument/2006/relationships/hyperlink" Target="http://www.cabi.org/isc/datasheet/52492" TargetMode="External"/><Relationship Id="rId15" Type="http://schemas.openxmlformats.org/officeDocument/2006/relationships/hyperlink" Target="https://en.wikipedia.org/wiki/Algeria" TargetMode="External"/><Relationship Id="rId10" Type="http://schemas.openxmlformats.org/officeDocument/2006/relationships/hyperlink" Target="http://horizon.documentation.ird.fr/exl-doc/pleins_textes/pleins_textes_5/b_fdi_08-09/11033.pdf" TargetMode="External"/><Relationship Id="rId4" Type="http://schemas.openxmlformats.org/officeDocument/2006/relationships/hyperlink" Target="http://www.cabi.org/isc/datasheet/52486" TargetMode="External"/><Relationship Id="rId9" Type="http://schemas.openxmlformats.org/officeDocument/2006/relationships/hyperlink" Target="http://www.cabi.org/isc/search/?q=Tamarix" TargetMode="External"/><Relationship Id="rId14" Type="http://schemas.openxmlformats.org/officeDocument/2006/relationships/hyperlink" Target="https://en.wikipedia.org/wiki/Tamarix_aphylla" TargetMode="External"/></Relationships>
</file>

<file path=ppt/slides/_rels/slide2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2.jpeg"/><Relationship Id="rId7" Type="http://schemas.openxmlformats.org/officeDocument/2006/relationships/hyperlink" Target="http://canope.ac-besancon.fr/flore/especes/tamarix_africana.htm" TargetMode="External"/><Relationship Id="rId2" Type="http://schemas.openxmlformats.org/officeDocument/2006/relationships/image" Target="../media/image783.jpg"/><Relationship Id="rId1" Type="http://schemas.openxmlformats.org/officeDocument/2006/relationships/slideLayout" Target="../slideLayouts/slideLayout7.xml"/><Relationship Id="rId6" Type="http://schemas.openxmlformats.org/officeDocument/2006/relationships/image" Target="../media/image784.jpg"/><Relationship Id="rId5" Type="http://schemas.openxmlformats.org/officeDocument/2006/relationships/hyperlink" Target="http://nature.jardin.free.fr/arbuste/ft_tamarix_af.html" TargetMode="External"/><Relationship Id="rId10" Type="http://schemas.openxmlformats.org/officeDocument/2006/relationships/image" Target="../media/image786.jpg"/><Relationship Id="rId4" Type="http://schemas.openxmlformats.org/officeDocument/2006/relationships/image" Target="../media/image23.jpeg"/><Relationship Id="rId9" Type="http://schemas.openxmlformats.org/officeDocument/2006/relationships/image" Target="../media/image785.jpg"/></Relationships>
</file>

<file path=ppt/slides/_rels/slide218.xml.rels><?xml version="1.0" encoding="UTF-8" standalone="yes"?>
<Relationships xmlns="http://schemas.openxmlformats.org/package/2006/relationships"><Relationship Id="rId8" Type="http://schemas.openxmlformats.org/officeDocument/2006/relationships/hyperlink" Target="http://www.cabi.org/isc/datasheet/52483" TargetMode="External"/><Relationship Id="rId13" Type="http://schemas.openxmlformats.org/officeDocument/2006/relationships/image" Target="../media/image789.jpeg"/><Relationship Id="rId3" Type="http://schemas.openxmlformats.org/officeDocument/2006/relationships/image" Target="../media/image23.jpeg"/><Relationship Id="rId7" Type="http://schemas.openxmlformats.org/officeDocument/2006/relationships/hyperlink" Target="http://tropical.theferns.info/viewtropical.php?id=Tamarix+aphylla" TargetMode="External"/><Relationship Id="rId12" Type="http://schemas.openxmlformats.org/officeDocument/2006/relationships/image" Target="../media/image788.jpeg"/><Relationship Id="rId2" Type="http://schemas.openxmlformats.org/officeDocument/2006/relationships/image" Target="../media/image22.jpeg"/><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fr.wikipedia.org/wiki/Tamaricaceae" TargetMode="External"/><Relationship Id="rId11" Type="http://schemas.openxmlformats.org/officeDocument/2006/relationships/image" Target="../media/image787.jpeg"/><Relationship Id="rId5" Type="http://schemas.openxmlformats.org/officeDocument/2006/relationships/hyperlink" Target="http://fr.wikipedia.org/wiki/Tamarix" TargetMode="External"/><Relationship Id="rId15" Type="http://schemas.openxmlformats.org/officeDocument/2006/relationships/image" Target="../media/image791.jpeg"/><Relationship Id="rId10" Type="http://schemas.openxmlformats.org/officeDocument/2006/relationships/hyperlink" Target="http://en.wikipedia.org/wiki/Tamarix_aphylla" TargetMode="External"/><Relationship Id="rId4" Type="http://schemas.openxmlformats.org/officeDocument/2006/relationships/hyperlink" Target="http://fr.wikipedia.org/wiki/Genre_(biologie)" TargetMode="External"/><Relationship Id="rId9" Type="http://schemas.openxmlformats.org/officeDocument/2006/relationships/hyperlink" Target="http://www.hear.org/pier/species/tamarix_aphylla.htm" TargetMode="External"/><Relationship Id="rId14" Type="http://schemas.openxmlformats.org/officeDocument/2006/relationships/image" Target="../media/image790.jpeg"/></Relationships>
</file>

<file path=ppt/slides/_rels/slide21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kikuyu%2Bgrass%26biw%3D1440%26bih%3D775&amp;rurl=translate.google.fr&amp;sl=en&amp;u=http://en.wikipedia.org/wiki/Pennisetum_clandestinum&amp;usg=ALkJrhgasEwCWZGbYUFc_NTF55wlKZhLJQ#cite_note-2" TargetMode="External"/><Relationship Id="rId13" Type="http://schemas.openxmlformats.org/officeDocument/2006/relationships/hyperlink" Target="http://fr.wikipedia.org/wiki/M%C3%A9diterran%C3%A9e" TargetMode="External"/><Relationship Id="rId18" Type="http://schemas.openxmlformats.org/officeDocument/2006/relationships/hyperlink" Target="http://fr.wikipedia.org/wiki/Dormance" TargetMode="External"/><Relationship Id="rId26" Type="http://schemas.openxmlformats.org/officeDocument/2006/relationships/image" Target="../media/image792.jpeg"/><Relationship Id="rId3" Type="http://schemas.openxmlformats.org/officeDocument/2006/relationships/image" Target="../media/image23.jpeg"/><Relationship Id="rId21" Type="http://schemas.openxmlformats.org/officeDocument/2006/relationships/hyperlink" Target="http://fr.wikipedia.org/wiki/Pennisetum_clandestinum" TargetMode="External"/><Relationship Id="rId7" Type="http://schemas.openxmlformats.org/officeDocument/2006/relationships/hyperlink" Target="http://translate.googleusercontent.com/translate_c?depth=1&amp;hl=fr&amp;prev=/search?q%3Dkikuyu%2Bgrass%26biw%3D1440%26bih%3D775&amp;rurl=translate.google.fr&amp;sl=en&amp;u=http://en.wikipedia.org/wiki/Pennisetum_clandestinum&amp;usg=ALkJrhgasEwCWZGbYUFc_NTF55wlKZhLJQ#cite_note-issg-1" TargetMode="External"/><Relationship Id="rId12" Type="http://schemas.openxmlformats.org/officeDocument/2006/relationships/hyperlink" Target="http://fr.wikipedia.org/wiki/Gazon" TargetMode="External"/><Relationship Id="rId17" Type="http://schemas.openxmlformats.org/officeDocument/2006/relationships/hyperlink" Target="http://fr.wikipedia.org/wiki/Herbe" TargetMode="External"/><Relationship Id="rId25" Type="http://schemas.openxmlformats.org/officeDocument/2006/relationships/hyperlink" Target="http://agroecologie.cirad.fr/content/download/7957/40543/file/Fiche%20technique%20GSDM%20342%20kikuyu%20v%202012%2004%2025%20finale.pdf" TargetMode="External"/><Relationship Id="rId2" Type="http://schemas.openxmlformats.org/officeDocument/2006/relationships/image" Target="../media/image22.jpeg"/><Relationship Id="rId16" Type="http://schemas.openxmlformats.org/officeDocument/2006/relationships/hyperlink" Target="http://fr.wikipedia.org/wiki/Rhizome" TargetMode="External"/><Relationship Id="rId20" Type="http://schemas.openxmlformats.org/officeDocument/2006/relationships/hyperlink" Target="http://fr.wikipedia.org/wiki/Chiendent" TargetMode="External"/><Relationship Id="rId29" Type="http://schemas.openxmlformats.org/officeDocument/2006/relationships/image" Target="../media/image795.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kikuyu%2Bgrass%26biw%3D1440%26bih%3D775&amp;rurl=translate.google.fr&amp;sl=en&amp;u=http://en.wikipedia.org/wiki/Noxious_weed&amp;usg=ALkJrhgnhj29uXOeXTah4TlVQzaJ_2mxlw" TargetMode="External"/><Relationship Id="rId11" Type="http://schemas.openxmlformats.org/officeDocument/2006/relationships/hyperlink" Target="http://translate.googleusercontent.com/translate_c?depth=1&amp;hl=fr&amp;prev=/search?q%3Dkikuyu%2Bgrass%26biw%3D1440%26bih%3D775&amp;rurl=translate.google.fr&amp;sl=en&amp;u=http://en.wikipedia.org/wiki/South_Africa&amp;usg=ALkJrhiB95JsWHVNNKzYAf6xJmTng4dhZg" TargetMode="External"/><Relationship Id="rId24" Type="http://schemas.openxmlformats.org/officeDocument/2006/relationships/hyperlink" Target="http://www.hear.org/pier/species/pennisetum_clandestinum.htm" TargetMode="External"/><Relationship Id="rId5" Type="http://schemas.openxmlformats.org/officeDocument/2006/relationships/hyperlink" Target="http://fr.wikipedia.org/wiki/Poaceae" TargetMode="External"/><Relationship Id="rId15" Type="http://schemas.openxmlformats.org/officeDocument/2006/relationships/hyperlink" Target="http://translate.googleusercontent.com/translate_c?depth=1&amp;hl=fr&amp;prev=/search?q%3Dkikuyu%2Bgrass%26biw%3D1440%26bih%3D775&amp;rurl=translate.google.fr&amp;sl=en&amp;u=http://en.wikipedia.org/wiki/Pennisetum_clandestinum&amp;usg=ALkJrhgasEwCWZGbYUFc_NTF55wlKZhLJQ#cite_note-Wolff99-3" TargetMode="External"/><Relationship Id="rId23" Type="http://schemas.openxmlformats.org/officeDocument/2006/relationships/hyperlink" Target="http://www.cabi.org/isc/datasheet/39765" TargetMode="External"/><Relationship Id="rId28" Type="http://schemas.openxmlformats.org/officeDocument/2006/relationships/image" Target="../media/image794.jpeg"/><Relationship Id="rId10" Type="http://schemas.openxmlformats.org/officeDocument/2006/relationships/hyperlink" Target="http://translate.googleusercontent.com/translate_c?depth=1&amp;hl=fr&amp;prev=/search?q%3Dkikuyu%2Bgrass%26biw%3D1440%26bih%3D775&amp;rurl=translate.google.fr&amp;sl=en&amp;u=http://en.wikipedia.org/wiki/Australia&amp;usg=ALkJrhjsE9lM0lHx_8-FDDSLrh9lgAaDfg" TargetMode="External"/><Relationship Id="rId19" Type="http://schemas.openxmlformats.org/officeDocument/2006/relationships/hyperlink" Target="http://fr.wikipedia.org/wiki/Paille" TargetMode="External"/><Relationship Id="rId31" Type="http://schemas.openxmlformats.org/officeDocument/2006/relationships/image" Target="../media/image21.jpeg"/><Relationship Id="rId4" Type="http://schemas.openxmlformats.org/officeDocument/2006/relationships/hyperlink" Target="http://translate.googleusercontent.com/translate_c?depth=1&amp;hl=fr&amp;prev=/search?q%3Dkikuyu%2Bgrass%26biw%3D1440%26bih%3D775&amp;rurl=translate.google.fr&amp;sl=en&amp;u=http://en.wikipedia.org/wiki/East_Africa&amp;usg=ALkJrhjuHpZBai7Sxuw72ycuAI82TNrDdA" TargetMode="External"/><Relationship Id="rId9" Type="http://schemas.openxmlformats.org/officeDocument/2006/relationships/hyperlink" Target="http://translate.googleusercontent.com/translate_c?depth=1&amp;hl=fr&amp;prev=/search?q%3Dkikuyu%2Bgrass%26biw%3D1440%26bih%3D775&amp;rurl=translate.google.fr&amp;sl=en&amp;u=http://en.wikipedia.org/wiki/Lawn&amp;usg=ALkJrhjdH86PRwbKlmXCniyayQ00W-Mj6w" TargetMode="External"/><Relationship Id="rId14" Type="http://schemas.openxmlformats.org/officeDocument/2006/relationships/hyperlink" Target="http://fr.wikipedia.org/wiki/Euplecte_%C3%A0_longue_queue" TargetMode="External"/><Relationship Id="rId22" Type="http://schemas.openxmlformats.org/officeDocument/2006/relationships/hyperlink" Target="http://en.wikipedia.org/wiki/Pennisetum_clandestinum" TargetMode="External"/><Relationship Id="rId27" Type="http://schemas.openxmlformats.org/officeDocument/2006/relationships/image" Target="../media/image793.jpeg"/><Relationship Id="rId30" Type="http://schemas.openxmlformats.org/officeDocument/2006/relationships/image" Target="../media/image796.jpe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fr.wikipedia.org/wiki/Roquette_de_mer" TargetMode="External"/><Relationship Id="rId7" Type="http://schemas.openxmlformats.org/officeDocument/2006/relationships/image" Target="../media/image50.jpeg"/><Relationship Id="rId2" Type="http://schemas.openxmlformats.org/officeDocument/2006/relationships/hyperlink" Target="http://fr.wikipedia.org/wiki/Suaeda_maritima" TargetMode="Externa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fr.wikipedia.org/wiki/Spartina_maritima" TargetMode="External"/><Relationship Id="rId9" Type="http://schemas.openxmlformats.org/officeDocument/2006/relationships/image" Target="../media/image52.jpeg"/></Relationships>
</file>

<file path=ppt/slides/_rels/slide220.xml.rels><?xml version="1.0" encoding="UTF-8" standalone="yes"?>
<Relationships xmlns="http://schemas.openxmlformats.org/package/2006/relationships"><Relationship Id="rId8" Type="http://schemas.openxmlformats.org/officeDocument/2006/relationships/hyperlink" Target="http://fr.wikipedia.org/wiki/Gousse" TargetMode="External"/><Relationship Id="rId13" Type="http://schemas.openxmlformats.org/officeDocument/2006/relationships/hyperlink" Target="https://www6.sophia.inra.fr/jardin_thuret/Visite-virtuelle/Parcours-Plantes-aromatiques/Plantes-a-parfum/Retama-monosperma" TargetMode="External"/><Relationship Id="rId18" Type="http://schemas.openxmlformats.org/officeDocument/2006/relationships/image" Target="../media/image801.jpeg"/><Relationship Id="rId3" Type="http://schemas.openxmlformats.org/officeDocument/2006/relationships/image" Target="../media/image23.jpeg"/><Relationship Id="rId21" Type="http://schemas.openxmlformats.org/officeDocument/2006/relationships/image" Target="../media/image804.jpeg"/><Relationship Id="rId7" Type="http://schemas.openxmlformats.org/officeDocument/2006/relationships/hyperlink" Target="http://fr.wikipedia.org/wiki/Rac%C3%A8mes" TargetMode="External"/><Relationship Id="rId12" Type="http://schemas.openxmlformats.org/officeDocument/2006/relationships/hyperlink" Target="http://fr.wikipedia.org/wiki/Retama_monosperma" TargetMode="External"/><Relationship Id="rId17" Type="http://schemas.openxmlformats.org/officeDocument/2006/relationships/image" Target="../media/image800.jpeg"/><Relationship Id="rId2" Type="http://schemas.openxmlformats.org/officeDocument/2006/relationships/image" Target="../media/image22.jpeg"/><Relationship Id="rId16" Type="http://schemas.openxmlformats.org/officeDocument/2006/relationships/image" Target="../media/image799.jpeg"/><Relationship Id="rId20" Type="http://schemas.openxmlformats.org/officeDocument/2006/relationships/image" Target="../media/image803.jpeg"/><Relationship Id="rId1" Type="http://schemas.openxmlformats.org/officeDocument/2006/relationships/slideLayout" Target="../slideLayouts/slideLayout7.xml"/><Relationship Id="rId6" Type="http://schemas.openxmlformats.org/officeDocument/2006/relationships/hyperlink" Target="http://fr.wikipedia.org/wiki/Fabaceae" TargetMode="External"/><Relationship Id="rId11" Type="http://schemas.openxmlformats.org/officeDocument/2006/relationships/hyperlink" Target="http://fr.wikipedia.org/wiki/Esp%C3%A8ce_envahissante" TargetMode="External"/><Relationship Id="rId5" Type="http://schemas.openxmlformats.org/officeDocument/2006/relationships/hyperlink" Target="http://fr.wikipedia.org/wiki/Famille_(biologie)" TargetMode="External"/><Relationship Id="rId15" Type="http://schemas.openxmlformats.org/officeDocument/2006/relationships/image" Target="../media/image798.jpeg"/><Relationship Id="rId23" Type="http://schemas.openxmlformats.org/officeDocument/2006/relationships/image" Target="../media/image24.jpeg"/><Relationship Id="rId10" Type="http://schemas.openxmlformats.org/officeDocument/2006/relationships/hyperlink" Target="http://fr.wikipedia.org/wiki/Alcalo%C3%AFde" TargetMode="External"/><Relationship Id="rId19" Type="http://schemas.openxmlformats.org/officeDocument/2006/relationships/image" Target="../media/image802.jpeg"/><Relationship Id="rId4" Type="http://schemas.openxmlformats.org/officeDocument/2006/relationships/image" Target="../media/image21.jpeg"/><Relationship Id="rId9" Type="http://schemas.openxmlformats.org/officeDocument/2006/relationships/hyperlink" Target="http://fr.wikipedia.org/wiki/Cytisine" TargetMode="External"/><Relationship Id="rId14" Type="http://schemas.openxmlformats.org/officeDocument/2006/relationships/image" Target="../media/image797.jpeg"/><Relationship Id="rId22" Type="http://schemas.openxmlformats.org/officeDocument/2006/relationships/image" Target="../media/image805.jpeg"/></Relationships>
</file>

<file path=ppt/slides/_rels/slide221.xml.rels><?xml version="1.0" encoding="UTF-8" standalone="yes"?>
<Relationships xmlns="http://schemas.openxmlformats.org/package/2006/relationships"><Relationship Id="rId8" Type="http://schemas.openxmlformats.org/officeDocument/2006/relationships/hyperlink" Target="http://www.agenceecofin.com/innovation/1208-31313-senegal-vers-un-destin-dans-le-batiment-pour-3-milliards-de-tonnes-de-typha" TargetMode="External"/><Relationship Id="rId13" Type="http://schemas.openxmlformats.org/officeDocument/2006/relationships/image" Target="../media/image807.jpg"/><Relationship Id="rId3" Type="http://schemas.openxmlformats.org/officeDocument/2006/relationships/image" Target="../media/image23.jpeg"/><Relationship Id="rId7" Type="http://schemas.openxmlformats.org/officeDocument/2006/relationships/hyperlink" Target="http://www.lemonde.fr/planete/article/2015/09/09/en-mauritanie-une-plante-nuisible-devient-source-d-energie_4750054_3244.html" TargetMode="External"/><Relationship Id="rId12" Type="http://schemas.openxmlformats.org/officeDocument/2006/relationships/image" Target="../media/image806.jp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www.transition-energie.com/senegal-du-charbon-vert-a-partir-dun-roseau/" TargetMode="External"/><Relationship Id="rId11" Type="http://schemas.openxmlformats.org/officeDocument/2006/relationships/hyperlink" Target="http://www.nepad.org/system/files/BRADES.pdf" TargetMode="External"/><Relationship Id="rId5" Type="http://schemas.openxmlformats.org/officeDocument/2006/relationships/hyperlink" Target="mailto:bradesenegal@yahoo.fr" TargetMode="External"/><Relationship Id="rId15" Type="http://schemas.openxmlformats.org/officeDocument/2006/relationships/image" Target="../media/image809.jpg"/><Relationship Id="rId10" Type="http://schemas.openxmlformats.org/officeDocument/2006/relationships/hyperlink" Target="http://www.peracod.sn/?Le-BRADES-entreprise-basee-a-Saint" TargetMode="External"/><Relationship Id="rId4" Type="http://schemas.openxmlformats.org/officeDocument/2006/relationships/image" Target="../media/image21.jpeg"/><Relationship Id="rId9" Type="http://schemas.openxmlformats.org/officeDocument/2006/relationships/hyperlink" Target="http://www1.rfi.fr/sciencefr/articles/115/article_82336.asp" TargetMode="External"/><Relationship Id="rId14" Type="http://schemas.openxmlformats.org/officeDocument/2006/relationships/image" Target="../media/image808.jpg"/></Relationships>
</file>

<file path=ppt/slides/_rels/slide222.xml.rels><?xml version="1.0" encoding="UTF-8" standalone="yes"?>
<Relationships xmlns="http://schemas.openxmlformats.org/package/2006/relationships"><Relationship Id="rId2" Type="http://schemas.openxmlformats.org/officeDocument/2006/relationships/image" Target="../media/image810.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8" Type="http://schemas.openxmlformats.org/officeDocument/2006/relationships/hyperlink" Target="http://fr.wikipedia.org/w/index.php?title=Avicennia_schaueriana&amp;action=edit&amp;redlink=1" TargetMode="External"/><Relationship Id="rId13" Type="http://schemas.openxmlformats.org/officeDocument/2006/relationships/hyperlink" Target="http://fr.wikipedia.org/wiki/Combretaceae" TargetMode="External"/><Relationship Id="rId18" Type="http://schemas.openxmlformats.org/officeDocument/2006/relationships/hyperlink" Target="http://fr.wikipedia.org/wiki/Symphonia_globulifera" TargetMode="External"/><Relationship Id="rId26" Type="http://schemas.openxmlformats.org/officeDocument/2006/relationships/hyperlink" Target="http://fr.wikipedia.org/wiki/Pal%C3%A9tuvier_blanc" TargetMode="External"/><Relationship Id="rId3" Type="http://schemas.openxmlformats.org/officeDocument/2006/relationships/hyperlink" Target="http://fr.wikipedia.org/wiki/Fabaceae" TargetMode="External"/><Relationship Id="rId21" Type="http://schemas.openxmlformats.org/officeDocument/2006/relationships/hyperlink" Target="http://fr.wikipedia.org/wiki/Pal%C3%A9tuvier_noir" TargetMode="External"/><Relationship Id="rId7" Type="http://schemas.openxmlformats.org/officeDocument/2006/relationships/hyperlink" Target="http://fr.wikipedia.org/wiki/Pal%C3%A9tuvier_gris" TargetMode="External"/><Relationship Id="rId12" Type="http://schemas.openxmlformats.org/officeDocument/2006/relationships/hyperlink" Target="http://fr.wikipedia.org/wiki/Conocarpus_erectus" TargetMode="External"/><Relationship Id="rId17" Type="http://schemas.openxmlformats.org/officeDocument/2006/relationships/hyperlink" Target="http://fr.wikipedia.org/w/index.php?title=Pal%C3%A9tuvier_jaune&amp;action=edit&amp;redlink=1" TargetMode="External"/><Relationship Id="rId25" Type="http://schemas.openxmlformats.org/officeDocument/2006/relationships/hyperlink" Target="http://fr.wikipedia.org/wiki/Pal%C3%A9tuvier_rouge" TargetMode="External"/><Relationship Id="rId2" Type="http://schemas.openxmlformats.org/officeDocument/2006/relationships/hyperlink" Target="http://fr.wikipedia.org/wiki/Pterocarpus_officinalis" TargetMode="External"/><Relationship Id="rId16" Type="http://schemas.openxmlformats.org/officeDocument/2006/relationships/hyperlink" Target="http://fr.wikipedia.org/wiki/Phyllanthaceae" TargetMode="External"/><Relationship Id="rId20" Type="http://schemas.openxmlformats.org/officeDocument/2006/relationships/hyperlink" Target="http://fr.wikipedia.org/wiki/Clusia_mangle" TargetMode="External"/><Relationship Id="rId1" Type="http://schemas.openxmlformats.org/officeDocument/2006/relationships/slideLayout" Target="../slideLayouts/slideLayout7.xml"/><Relationship Id="rId6" Type="http://schemas.openxmlformats.org/officeDocument/2006/relationships/hyperlink" Target="http://fr.wikipedia.org/wiki/Clusiaceae" TargetMode="External"/><Relationship Id="rId11" Type="http://schemas.openxmlformats.org/officeDocument/2006/relationships/hyperlink" Target="http://fr.wikipedia.org/wiki/Avicennia_germinans" TargetMode="External"/><Relationship Id="rId24" Type="http://schemas.openxmlformats.org/officeDocument/2006/relationships/hyperlink" Target="http://fr.wikipedia.org/w/index.php?title=Avicennia_vitida&amp;action=edit&amp;redlink=1" TargetMode="External"/><Relationship Id="rId5" Type="http://schemas.openxmlformats.org/officeDocument/2006/relationships/hyperlink" Target="http://fr.wikipedia.org/w/index.php?title=Tovomita_plumieri&amp;action=edit&amp;redlink=1" TargetMode="External"/><Relationship Id="rId15" Type="http://schemas.openxmlformats.org/officeDocument/2006/relationships/hyperlink" Target="http://fr.wikipedia.org/w/index.php?title=Amanoa_caribaea&amp;action=edit&amp;redlink=1" TargetMode="External"/><Relationship Id="rId23" Type="http://schemas.openxmlformats.org/officeDocument/2006/relationships/hyperlink" Target="http://fr.wikipedia.org/wiki/Rhizophoraceae" TargetMode="External"/><Relationship Id="rId28" Type="http://schemas.openxmlformats.org/officeDocument/2006/relationships/image" Target="../media/image23.jpeg"/><Relationship Id="rId10" Type="http://schemas.openxmlformats.org/officeDocument/2006/relationships/hyperlink" Target="http://fr.wikipedia.org/wiki/Avicenniaceae" TargetMode="External"/><Relationship Id="rId19" Type="http://schemas.openxmlformats.org/officeDocument/2006/relationships/hyperlink" Target="http://fr.wikipedia.org/w/index.php?title=Pal%C3%A9tuvier_montagne&amp;action=edit&amp;redlink=1" TargetMode="External"/><Relationship Id="rId4" Type="http://schemas.openxmlformats.org/officeDocument/2006/relationships/hyperlink" Target="http://fr.wikipedia.org/w/index.php?title=Pal%C3%A9tuvier_grand_bois&amp;action=edit&amp;redlink=1" TargetMode="External"/><Relationship Id="rId9" Type="http://schemas.openxmlformats.org/officeDocument/2006/relationships/hyperlink" Target="http://fr.wikipedia.org/wiki/Verbenaceae" TargetMode="External"/><Relationship Id="rId14" Type="http://schemas.openxmlformats.org/officeDocument/2006/relationships/hyperlink" Target="http://fr.wikipedia.org/w/index.php?title=Pal%C3%A9tuvier_gris_montagne&amp;action=edit&amp;redlink=1" TargetMode="External"/><Relationship Id="rId22" Type="http://schemas.openxmlformats.org/officeDocument/2006/relationships/hyperlink" Target="http://fr.wikipedia.org/wiki/Rhizophora_mangle" TargetMode="External"/><Relationship Id="rId27" Type="http://schemas.openxmlformats.org/officeDocument/2006/relationships/hyperlink" Target="http://fr.wikipedia.org/wiki/Laguncularia_racemosa"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drcsc.org/VET/library/Nursery/Mangrove_Nursery_manual_HR.pdf" TargetMode="Externa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8" Type="http://schemas.openxmlformats.org/officeDocument/2006/relationships/hyperlink" Target="http://ntbg.org/plants/plant_details.php?plantid=1970" TargetMode="External"/><Relationship Id="rId3" Type="http://schemas.openxmlformats.org/officeDocument/2006/relationships/hyperlink" Target="https://fr.wikipedia.org/wiki/Mangrove" TargetMode="External"/><Relationship Id="rId7" Type="http://schemas.openxmlformats.org/officeDocument/2006/relationships/hyperlink" Target="http://www.bio-et-naturel.re/fiches-plantes/P/paletuvier.html"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fr.wikipedia.org/wiki/Tsunami" TargetMode="External"/><Relationship Id="rId5" Type="http://schemas.openxmlformats.org/officeDocument/2006/relationships/hyperlink" Target="https://fr.wikipedia.org/wiki/Cyclone" TargetMode="External"/><Relationship Id="rId10" Type="http://schemas.openxmlformats.org/officeDocument/2006/relationships/hyperlink" Target="http://www.aquaportail.com/fiche-plante-2801-rhizophora-mangle.html" TargetMode="External"/><Relationship Id="rId4" Type="http://schemas.openxmlformats.org/officeDocument/2006/relationships/hyperlink" Target="https://fr.wikipedia.org/wiki/R%C3%A9silience_%C3%A9cologique" TargetMode="External"/><Relationship Id="rId9" Type="http://schemas.openxmlformats.org/officeDocument/2006/relationships/hyperlink" Target="https://fr.wikipedia.org/wiki/Rhizophora_mangle" TargetMode="External"/></Relationships>
</file>

<file path=ppt/slides/_rels/slide2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hyperlink" Target="http://mangrove.mangals.over-blog.com/categorie-10994492.html"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13.jpeg"/><Relationship Id="rId5" Type="http://schemas.openxmlformats.org/officeDocument/2006/relationships/image" Target="../media/image812.jpeg"/><Relationship Id="rId4" Type="http://schemas.openxmlformats.org/officeDocument/2006/relationships/image" Target="../media/image811.jpeg"/></Relationships>
</file>

<file path=ppt/slides/_rels/slide228.xml.rels><?xml version="1.0" encoding="UTF-8" standalone="yes"?>
<Relationships xmlns="http://schemas.openxmlformats.org/package/2006/relationships"><Relationship Id="rId3" Type="http://schemas.openxmlformats.org/officeDocument/2006/relationships/hyperlink" Target="http://www.formad-environnement.org/paletuviers_29dec11.pdf"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81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hyperlink" Target="http://www.formad-environnement.org/paletuviers_29dec11.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fr.wikipedia.org/wiki/Selaginella_lepidophylla" TargetMode="External"/><Relationship Id="rId3" Type="http://schemas.openxmlformats.org/officeDocument/2006/relationships/image" Target="../media/image53.jpeg"/><Relationship Id="rId7" Type="http://schemas.openxmlformats.org/officeDocument/2006/relationships/hyperlink" Target="http://fr.wikipedia.org/wiki/Glossaire_botanique" TargetMode="External"/><Relationship Id="rId12" Type="http://schemas.openxmlformats.org/officeDocument/2006/relationships/image" Target="../media/image57.jpeg"/><Relationship Id="rId2" Type="http://schemas.openxmlformats.org/officeDocument/2006/relationships/hyperlink" Target="http://www.zimbabweflora.co.zw/speciesdata/species.php?species_id=151360" TargetMode="External"/><Relationship Id="rId1" Type="http://schemas.openxmlformats.org/officeDocument/2006/relationships/slideLayout" Target="../slideLayouts/slideLayout7.xml"/><Relationship Id="rId6" Type="http://schemas.openxmlformats.org/officeDocument/2006/relationships/hyperlink" Target="http://en.wikipedia.org/wiki/Xerophyta_retinervis" TargetMode="External"/><Relationship Id="rId11" Type="http://schemas.openxmlformats.org/officeDocument/2006/relationships/hyperlink" Target="http://fr.wikipedia.org/wiki/Anastatica_hierochuntica" TargetMode="External"/><Relationship Id="rId5" Type="http://schemas.openxmlformats.org/officeDocument/2006/relationships/image" Target="../media/image55.jpeg"/><Relationship Id="rId10" Type="http://schemas.openxmlformats.org/officeDocument/2006/relationships/hyperlink" Target="http://fr.wikipedia.org/wiki/Rose_de_J%C3%A9richo" TargetMode="External"/><Relationship Id="rId4" Type="http://schemas.openxmlformats.org/officeDocument/2006/relationships/image" Target="../media/image54.jpeg"/><Relationship Id="rId9" Type="http://schemas.openxmlformats.org/officeDocument/2006/relationships/image" Target="../media/image56.jpeg"/></Relationships>
</file>

<file path=ppt/slides/_rels/slide230.xml.rels><?xml version="1.0" encoding="UTF-8" standalone="yes"?>
<Relationships xmlns="http://schemas.openxmlformats.org/package/2006/relationships"><Relationship Id="rId3" Type="http://schemas.openxmlformats.org/officeDocument/2006/relationships/image" Target="../media/image815.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www.formad-environnement.org/paletuviers_29dec11.pdf" TargetMode="External"/><Relationship Id="rId5" Type="http://schemas.openxmlformats.org/officeDocument/2006/relationships/image" Target="../media/image817.jpeg"/><Relationship Id="rId4" Type="http://schemas.openxmlformats.org/officeDocument/2006/relationships/image" Target="../media/image816.jpeg"/></Relationships>
</file>

<file path=ppt/slides/_rels/slide231.xml.rels><?xml version="1.0" encoding="UTF-8" standalone="yes"?>
<Relationships xmlns="http://schemas.openxmlformats.org/package/2006/relationships"><Relationship Id="rId3" Type="http://schemas.openxmlformats.org/officeDocument/2006/relationships/hyperlink" Target="http://en.wikipedia.org/wiki/Bruguiera_gymnorrhiza" TargetMode="External"/><Relationship Id="rId2" Type="http://schemas.openxmlformats.org/officeDocument/2006/relationships/image" Target="../media/image818.jpeg"/><Relationship Id="rId1" Type="http://schemas.openxmlformats.org/officeDocument/2006/relationships/slideLayout" Target="../slideLayouts/slideLayout7.xml"/><Relationship Id="rId6" Type="http://schemas.openxmlformats.org/officeDocument/2006/relationships/hyperlink" Target="http://www.formad-environnement.org/paletuviers_29dec11.pdf" TargetMode="External"/><Relationship Id="rId5" Type="http://schemas.openxmlformats.org/officeDocument/2006/relationships/image" Target="../media/image819.jpeg"/><Relationship Id="rId4" Type="http://schemas.openxmlformats.org/officeDocument/2006/relationships/image" Target="../media/image23.jpeg"/></Relationships>
</file>

<file path=ppt/slides/_rels/slide232.xml.rels><?xml version="1.0" encoding="UTF-8" standalone="yes"?>
<Relationships xmlns="http://schemas.openxmlformats.org/package/2006/relationships"><Relationship Id="rId3" Type="http://schemas.openxmlformats.org/officeDocument/2006/relationships/image" Target="../media/image820.jpeg"/><Relationship Id="rId7" Type="http://schemas.openxmlformats.org/officeDocument/2006/relationships/hyperlink" Target="http://www.formad-environnement.org/paletuviers_29dec11.pdf"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23.jpeg"/><Relationship Id="rId5" Type="http://schemas.openxmlformats.org/officeDocument/2006/relationships/image" Target="../media/image822.jpeg"/><Relationship Id="rId4" Type="http://schemas.openxmlformats.org/officeDocument/2006/relationships/image" Target="../media/image821.jpeg"/></Relationships>
</file>

<file path=ppt/slides/_rels/slide233.xml.rels><?xml version="1.0" encoding="UTF-8" standalone="yes"?>
<Relationships xmlns="http://schemas.openxmlformats.org/package/2006/relationships"><Relationship Id="rId3" Type="http://schemas.openxmlformats.org/officeDocument/2006/relationships/image" Target="../media/image824.jpeg"/><Relationship Id="rId7" Type="http://schemas.openxmlformats.org/officeDocument/2006/relationships/hyperlink" Target="http://www.formad-environnement.org/paletuviers_29dec11.pdf"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27.jpeg"/><Relationship Id="rId5" Type="http://schemas.openxmlformats.org/officeDocument/2006/relationships/image" Target="../media/image826.jpeg"/><Relationship Id="rId4" Type="http://schemas.openxmlformats.org/officeDocument/2006/relationships/image" Target="../media/image825.jpeg"/></Relationships>
</file>

<file path=ppt/slides/_rels/slide234.xml.rels><?xml version="1.0" encoding="UTF-8" standalone="yes"?>
<Relationships xmlns="http://schemas.openxmlformats.org/package/2006/relationships"><Relationship Id="rId3" Type="http://schemas.openxmlformats.org/officeDocument/2006/relationships/image" Target="../media/image828.jpeg"/><Relationship Id="rId7" Type="http://schemas.openxmlformats.org/officeDocument/2006/relationships/hyperlink" Target="http://www.formad-environnement.org/paletuviers_29dec11.pdf" TargetMode="Externa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31.jpeg"/><Relationship Id="rId5" Type="http://schemas.openxmlformats.org/officeDocument/2006/relationships/image" Target="../media/image830.jpeg"/><Relationship Id="rId4" Type="http://schemas.openxmlformats.org/officeDocument/2006/relationships/image" Target="../media/image829.jpeg"/></Relationships>
</file>

<file path=ppt/slides/_rels/slide235.xml.rels><?xml version="1.0" encoding="UTF-8" standalone="yes"?>
<Relationships xmlns="http://schemas.openxmlformats.org/package/2006/relationships"><Relationship Id="rId8" Type="http://schemas.openxmlformats.org/officeDocument/2006/relationships/image" Target="../media/image837.jpeg"/><Relationship Id="rId3" Type="http://schemas.openxmlformats.org/officeDocument/2006/relationships/image" Target="../media/image832.jpeg"/><Relationship Id="rId7" Type="http://schemas.openxmlformats.org/officeDocument/2006/relationships/image" Target="../media/image836.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35.jpeg"/><Relationship Id="rId5" Type="http://schemas.openxmlformats.org/officeDocument/2006/relationships/image" Target="../media/image834.jpeg"/><Relationship Id="rId4" Type="http://schemas.openxmlformats.org/officeDocument/2006/relationships/image" Target="../media/image833.jpeg"/><Relationship Id="rId9" Type="http://schemas.openxmlformats.org/officeDocument/2006/relationships/image" Target="../media/image838.jpeg"/></Relationships>
</file>

<file path=ppt/slides/_rels/slide236.xml.rels><?xml version="1.0" encoding="UTF-8" standalone="yes"?>
<Relationships xmlns="http://schemas.openxmlformats.org/package/2006/relationships"><Relationship Id="rId8" Type="http://schemas.openxmlformats.org/officeDocument/2006/relationships/hyperlink" Target="http://www.formad-environnement.org/paletuviers_29dec11.pdf" TargetMode="External"/><Relationship Id="rId3" Type="http://schemas.openxmlformats.org/officeDocument/2006/relationships/image" Target="../media/image839.jpeg"/><Relationship Id="rId7" Type="http://schemas.openxmlformats.org/officeDocument/2006/relationships/image" Target="../media/image843.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42.jpeg"/><Relationship Id="rId5" Type="http://schemas.openxmlformats.org/officeDocument/2006/relationships/image" Target="../media/image841.jpeg"/><Relationship Id="rId4" Type="http://schemas.openxmlformats.org/officeDocument/2006/relationships/image" Target="../media/image840.jpeg"/></Relationships>
</file>

<file path=ppt/slides/_rels/slide237.xml.rels><?xml version="1.0" encoding="UTF-8" standalone="yes"?>
<Relationships xmlns="http://schemas.openxmlformats.org/package/2006/relationships"><Relationship Id="rId8" Type="http://schemas.openxmlformats.org/officeDocument/2006/relationships/image" Target="../media/image848.jpeg"/><Relationship Id="rId3" Type="http://schemas.openxmlformats.org/officeDocument/2006/relationships/image" Target="../media/image23.jpeg"/><Relationship Id="rId7" Type="http://schemas.openxmlformats.org/officeDocument/2006/relationships/image" Target="../media/image84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46.jpeg"/><Relationship Id="rId5" Type="http://schemas.openxmlformats.org/officeDocument/2006/relationships/image" Target="../media/image845.jpeg"/><Relationship Id="rId4" Type="http://schemas.openxmlformats.org/officeDocument/2006/relationships/image" Target="../media/image844.jpeg"/></Relationships>
</file>

<file path=ppt/slides/_rels/slide238.xml.rels><?xml version="1.0" encoding="UTF-8" standalone="yes"?>
<Relationships xmlns="http://schemas.openxmlformats.org/package/2006/relationships"><Relationship Id="rId3" Type="http://schemas.openxmlformats.org/officeDocument/2006/relationships/image" Target="../media/image849.jpeg"/><Relationship Id="rId7" Type="http://schemas.openxmlformats.org/officeDocument/2006/relationships/image" Target="../media/image853.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52.jpeg"/><Relationship Id="rId5" Type="http://schemas.openxmlformats.org/officeDocument/2006/relationships/image" Target="../media/image851.jpeg"/><Relationship Id="rId4" Type="http://schemas.openxmlformats.org/officeDocument/2006/relationships/image" Target="../media/image850.jpeg"/></Relationships>
</file>

<file path=ppt/slides/_rels/slide239.xml.rels><?xml version="1.0" encoding="UTF-8" standalone="yes"?>
<Relationships xmlns="http://schemas.openxmlformats.org/package/2006/relationships"><Relationship Id="rId8" Type="http://schemas.openxmlformats.org/officeDocument/2006/relationships/image" Target="../media/image859.jpeg"/><Relationship Id="rId3" Type="http://schemas.openxmlformats.org/officeDocument/2006/relationships/image" Target="../media/image854.jpeg"/><Relationship Id="rId7" Type="http://schemas.openxmlformats.org/officeDocument/2006/relationships/image" Target="../media/image858.jpeg"/><Relationship Id="rId12" Type="http://schemas.openxmlformats.org/officeDocument/2006/relationships/image" Target="../media/image863.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57.jpeg"/><Relationship Id="rId11" Type="http://schemas.openxmlformats.org/officeDocument/2006/relationships/image" Target="../media/image862.jpeg"/><Relationship Id="rId5" Type="http://schemas.openxmlformats.org/officeDocument/2006/relationships/image" Target="../media/image856.jpeg"/><Relationship Id="rId10" Type="http://schemas.openxmlformats.org/officeDocument/2006/relationships/image" Target="../media/image861.jpeg"/><Relationship Id="rId4" Type="http://schemas.openxmlformats.org/officeDocument/2006/relationships/image" Target="../media/image855.jpeg"/><Relationship Id="rId9" Type="http://schemas.openxmlformats.org/officeDocument/2006/relationships/image" Target="../media/image860.jpeg"/></Relationships>
</file>

<file path=ppt/slides/_rels/slide24.xml.rels><?xml version="1.0" encoding="UTF-8" standalone="yes"?>
<Relationships xmlns="http://schemas.openxmlformats.org/package/2006/relationships"><Relationship Id="rId3" Type="http://schemas.openxmlformats.org/officeDocument/2006/relationships/hyperlink" Target="http://www.teline.fr/fre/Photographies/Toutes-les-familles/Fabaceae/Ceratonia-siliqua"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40.xml.rels><?xml version="1.0" encoding="UTF-8" standalone="yes"?>
<Relationships xmlns="http://schemas.openxmlformats.org/package/2006/relationships"><Relationship Id="rId8" Type="http://schemas.openxmlformats.org/officeDocument/2006/relationships/image" Target="../media/image869.jpeg"/><Relationship Id="rId13" Type="http://schemas.openxmlformats.org/officeDocument/2006/relationships/image" Target="../media/image874.jpeg"/><Relationship Id="rId3" Type="http://schemas.openxmlformats.org/officeDocument/2006/relationships/image" Target="../media/image864.jpeg"/><Relationship Id="rId7" Type="http://schemas.openxmlformats.org/officeDocument/2006/relationships/image" Target="../media/image868.jpeg"/><Relationship Id="rId12" Type="http://schemas.openxmlformats.org/officeDocument/2006/relationships/image" Target="../media/image873.jpeg"/><Relationship Id="rId2" Type="http://schemas.openxmlformats.org/officeDocument/2006/relationships/image" Target="../media/image23.jpeg"/><Relationship Id="rId16" Type="http://schemas.openxmlformats.org/officeDocument/2006/relationships/image" Target="../media/image877.jpg"/><Relationship Id="rId1" Type="http://schemas.openxmlformats.org/officeDocument/2006/relationships/slideLayout" Target="../slideLayouts/slideLayout7.xml"/><Relationship Id="rId6" Type="http://schemas.openxmlformats.org/officeDocument/2006/relationships/image" Target="../media/image867.jpeg"/><Relationship Id="rId11" Type="http://schemas.openxmlformats.org/officeDocument/2006/relationships/image" Target="../media/image872.jpeg"/><Relationship Id="rId5" Type="http://schemas.openxmlformats.org/officeDocument/2006/relationships/image" Target="../media/image866.jpeg"/><Relationship Id="rId15" Type="http://schemas.openxmlformats.org/officeDocument/2006/relationships/image" Target="../media/image876.jpeg"/><Relationship Id="rId10" Type="http://schemas.openxmlformats.org/officeDocument/2006/relationships/image" Target="../media/image871.jpeg"/><Relationship Id="rId4" Type="http://schemas.openxmlformats.org/officeDocument/2006/relationships/image" Target="../media/image865.jpeg"/><Relationship Id="rId9" Type="http://schemas.openxmlformats.org/officeDocument/2006/relationships/image" Target="../media/image870.jpeg"/><Relationship Id="rId14" Type="http://schemas.openxmlformats.org/officeDocument/2006/relationships/image" Target="../media/image875.jpeg"/></Relationships>
</file>

<file path=ppt/slides/_rels/slide241.xml.rels><?xml version="1.0" encoding="UTF-8" standalone="yes"?>
<Relationships xmlns="http://schemas.openxmlformats.org/package/2006/relationships"><Relationship Id="rId8" Type="http://schemas.openxmlformats.org/officeDocument/2006/relationships/image" Target="../media/image882.jpg"/><Relationship Id="rId3" Type="http://schemas.openxmlformats.org/officeDocument/2006/relationships/hyperlink" Target="http://www.tahitiheritage.pf/toto-margot-heritiera-littoralis/" TargetMode="External"/><Relationship Id="rId7" Type="http://schemas.openxmlformats.org/officeDocument/2006/relationships/image" Target="../media/image881.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880.jpg"/><Relationship Id="rId5" Type="http://schemas.openxmlformats.org/officeDocument/2006/relationships/image" Target="../media/image879.jpg"/><Relationship Id="rId4" Type="http://schemas.openxmlformats.org/officeDocument/2006/relationships/image" Target="../media/image878.jpg"/></Relationships>
</file>

<file path=ppt/slides/_rels/slide242.xml.rels><?xml version="1.0" encoding="UTF-8" standalone="yes"?>
<Relationships xmlns="http://schemas.openxmlformats.org/package/2006/relationships"><Relationship Id="rId8" Type="http://schemas.openxmlformats.org/officeDocument/2006/relationships/hyperlink" Target="http://en.wikipedia.org/wiki/Phoenix_dactylifera" TargetMode="External"/><Relationship Id="rId13" Type="http://schemas.openxmlformats.org/officeDocument/2006/relationships/hyperlink" Target="http://en.wikipedia.org/wiki/Biodiesel" TargetMode="External"/><Relationship Id="rId18" Type="http://schemas.openxmlformats.org/officeDocument/2006/relationships/hyperlink" Target="http://fr.wikipedia.org/wiki/Poaceae" TargetMode="External"/><Relationship Id="rId3" Type="http://schemas.openxmlformats.org/officeDocument/2006/relationships/hyperlink" Target="http://en.wikipedia.org/wiki/Salinity" TargetMode="External"/><Relationship Id="rId21" Type="http://schemas.openxmlformats.org/officeDocument/2006/relationships/hyperlink" Target="http://fr.wikipedia.org/wiki/Pacifique" TargetMode="External"/><Relationship Id="rId7" Type="http://schemas.openxmlformats.org/officeDocument/2006/relationships/hyperlink" Target="http://en.wikipedia.org/wiki/Hordeum_vulgare" TargetMode="External"/><Relationship Id="rId12" Type="http://schemas.openxmlformats.org/officeDocument/2006/relationships/hyperlink" Target="http://en.wikipedia.org/wiki/Halophyte#cite_note-3" TargetMode="External"/><Relationship Id="rId17" Type="http://schemas.openxmlformats.org/officeDocument/2006/relationships/hyperlink" Target="http://fr.wikipedia.org/wiki/Famille_(biologie)" TargetMode="External"/><Relationship Id="rId25" Type="http://schemas.openxmlformats.org/officeDocument/2006/relationships/hyperlink" Target="http://www.universalis.fr/encyclopedie/halophytes/" TargetMode="External"/><Relationship Id="rId2" Type="http://schemas.openxmlformats.org/officeDocument/2006/relationships/hyperlink" Target="http://en.wikipedia.org/wiki/Plant" TargetMode="External"/><Relationship Id="rId16" Type="http://schemas.openxmlformats.org/officeDocument/2006/relationships/hyperlink" Target="http://fr.wikipedia.org/wiki/C%C3%A9r%C3%A9ale" TargetMode="External"/><Relationship Id="rId20" Type="http://schemas.openxmlformats.org/officeDocument/2006/relationships/hyperlink" Target="http://fr.wikipedia.org/wiki/Littoral" TargetMode="External"/><Relationship Id="rId1" Type="http://schemas.openxmlformats.org/officeDocument/2006/relationships/slideLayout" Target="../slideLayouts/slideLayout7.xml"/><Relationship Id="rId6" Type="http://schemas.openxmlformats.org/officeDocument/2006/relationships/hyperlink" Target="http://en.wikipedia.org/wiki/Rice" TargetMode="External"/><Relationship Id="rId11" Type="http://schemas.openxmlformats.org/officeDocument/2006/relationships/hyperlink" Target="http://en.wikipedia.org/wiki/Salicornia_bigelovii" TargetMode="External"/><Relationship Id="rId24" Type="http://schemas.openxmlformats.org/officeDocument/2006/relationships/hyperlink" Target="http://en.wikipedia.org/wiki/Halophyte" TargetMode="External"/><Relationship Id="rId5" Type="http://schemas.openxmlformats.org/officeDocument/2006/relationships/hyperlink" Target="http://en.wikipedia.org/wiki/Beans" TargetMode="External"/><Relationship Id="rId15" Type="http://schemas.openxmlformats.org/officeDocument/2006/relationships/hyperlink" Target="http://en.wikipedia.org/wiki/Bioalcohol" TargetMode="External"/><Relationship Id="rId23" Type="http://schemas.openxmlformats.org/officeDocument/2006/relationships/hyperlink" Target="http://fr.wikipedia.org/wiki/P%C3%A9trole" TargetMode="External"/><Relationship Id="rId10" Type="http://schemas.openxmlformats.org/officeDocument/2006/relationships/hyperlink" Target="http://en.wikipedia.org/wiki/Hydathode" TargetMode="External"/><Relationship Id="rId19" Type="http://schemas.openxmlformats.org/officeDocument/2006/relationships/hyperlink" Target="http://fr.wikipedia.org/wiki/%C3%89tats-Unis" TargetMode="External"/><Relationship Id="rId4" Type="http://schemas.openxmlformats.org/officeDocument/2006/relationships/hyperlink" Target="http://en.wikipedia.org/wiki/Halophyte#cite_note-Glenn99-1" TargetMode="External"/><Relationship Id="rId9" Type="http://schemas.openxmlformats.org/officeDocument/2006/relationships/hyperlink" Target="http://en.wikipedia.org/wiki/Halotolerance" TargetMode="External"/><Relationship Id="rId14" Type="http://schemas.openxmlformats.org/officeDocument/2006/relationships/hyperlink" Target="http://en.wikipedia.org/wiki/Halophyte#cite_note-Glenn1998-4" TargetMode="External"/><Relationship Id="rId22" Type="http://schemas.openxmlformats.org/officeDocument/2006/relationships/hyperlink" Target="http://fr.wikipedia.org/wiki/Panicum_virgatum#cite_note-1"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884.jpeg"/><Relationship Id="rId2" Type="http://schemas.openxmlformats.org/officeDocument/2006/relationships/image" Target="../media/image883.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886.jpg"/><Relationship Id="rId2" Type="http://schemas.openxmlformats.org/officeDocument/2006/relationships/image" Target="../media/image885.jpg"/><Relationship Id="rId1" Type="http://schemas.openxmlformats.org/officeDocument/2006/relationships/slideLayout" Target="../slideLayouts/slideLayout7.xml"/><Relationship Id="rId4" Type="http://schemas.openxmlformats.org/officeDocument/2006/relationships/hyperlink" Target="https://twitter.com/SaltFarmTexel"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www.sciencedaily.com/releases/2013/10/131006142707.htm" TargetMode="External"/><Relationship Id="rId2" Type="http://schemas.openxmlformats.org/officeDocument/2006/relationships/image" Target="../media/image887.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889.jpeg"/><Relationship Id="rId2" Type="http://schemas.openxmlformats.org/officeDocument/2006/relationships/image" Target="../media/image888.jpeg"/><Relationship Id="rId1" Type="http://schemas.openxmlformats.org/officeDocument/2006/relationships/slideLayout" Target="../slideLayouts/slideLayout7.xml"/><Relationship Id="rId5" Type="http://schemas.openxmlformats.org/officeDocument/2006/relationships/hyperlink" Target="http://fr.wikipedia.org/wiki/Organisation_des_Nations_unies_pour_l'alimentation_et_l'agriculture" TargetMode="External"/><Relationship Id="rId4" Type="http://schemas.openxmlformats.org/officeDocument/2006/relationships/hyperlink" Target="http://fr.wikipedia.org/wiki/Organisation_des_Nations_unie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891.jpeg"/><Relationship Id="rId7" Type="http://schemas.openxmlformats.org/officeDocument/2006/relationships/hyperlink" Target="http://www.futura-sciences.com/" TargetMode="External"/><Relationship Id="rId2" Type="http://schemas.openxmlformats.org/officeDocument/2006/relationships/image" Target="../media/image890.jpeg"/><Relationship Id="rId1" Type="http://schemas.openxmlformats.org/officeDocument/2006/relationships/slideLayout" Target="../slideLayouts/slideLayout7.xml"/><Relationship Id="rId6" Type="http://schemas.openxmlformats.org/officeDocument/2006/relationships/image" Target="../media/image893.jpeg"/><Relationship Id="rId5" Type="http://schemas.openxmlformats.org/officeDocument/2006/relationships/image" Target="../media/image892.jpeg"/><Relationship Id="rId4" Type="http://schemas.openxmlformats.org/officeDocument/2006/relationships/hyperlink" Target="http://www.agrireseau.qc.ca/agroenvironnement/documents/Salinisation_irrigation.pdf"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echo2.epfl.ch/e-drologie/general/tdmchapitres.html" TargetMode="External"/><Relationship Id="rId2" Type="http://schemas.openxmlformats.org/officeDocument/2006/relationships/hyperlink" Target="http://www.futura-sciences.com/fr/definition/t/terre-1/d/hydrologie_4400/"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http://fr.wikipedia.org/wiki/Vitamine" TargetMode="External"/><Relationship Id="rId13" Type="http://schemas.openxmlformats.org/officeDocument/2006/relationships/hyperlink" Target="http://fr.wikipedia.org/wiki/Miel" TargetMode="External"/><Relationship Id="rId18" Type="http://schemas.openxmlformats.org/officeDocument/2006/relationships/hyperlink" Target="http://selectree.calpoly.edu/treedetail.lasso?rid=1483" TargetMode="External"/><Relationship Id="rId3" Type="http://schemas.openxmlformats.org/officeDocument/2006/relationships/hyperlink" Target="http://fr.wikipedia.org/wiki/M%C3%A9diterran%C3%A9e" TargetMode="External"/><Relationship Id="rId21" Type="http://schemas.openxmlformats.org/officeDocument/2006/relationships/image" Target="../media/image61.jpeg"/><Relationship Id="rId7" Type="http://schemas.openxmlformats.org/officeDocument/2006/relationships/hyperlink" Target="http://fr.wikipedia.org/wiki/Fruit_(botanique)" TargetMode="External"/><Relationship Id="rId12" Type="http://schemas.openxmlformats.org/officeDocument/2006/relationships/hyperlink" Target="http://fr.wikipedia.org/wiki/Jujube_(fruit)" TargetMode="External"/><Relationship Id="rId17" Type="http://schemas.openxmlformats.org/officeDocument/2006/relationships/hyperlink" Target="http://edis.ifas.ufl.edu/st680" TargetMode="External"/><Relationship Id="rId25" Type="http://schemas.openxmlformats.org/officeDocument/2006/relationships/image" Target="../media/image23.jpeg"/><Relationship Id="rId2" Type="http://schemas.openxmlformats.org/officeDocument/2006/relationships/hyperlink" Target="http://fr.wikipedia.org/wiki/Chine" TargetMode="External"/><Relationship Id="rId16" Type="http://schemas.openxmlformats.org/officeDocument/2006/relationships/hyperlink" Target="http://en.wikipedia.org/wiki/Jujube" TargetMode="External"/><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ziziphus+jujuba+wikipedia&amp;biw=1440&amp;bih=732&amp;rurl=translate.google.fr&amp;sl=en&amp;u=http://en.wikipedia.org/wiki/Cultivar&amp;usg=ALkJrhgWwuYV4jxzEd7DSz8DCTYKB8baWQ" TargetMode="External"/><Relationship Id="rId11" Type="http://schemas.openxmlformats.org/officeDocument/2006/relationships/hyperlink" Target="http://translate.googleusercontent.com/translate_c?depth=1&amp;hl=fr&amp;prev=/search?q%3Dziziphus%2Bjujuba%2Bwikipedia%26biw%3D1440%26bih%3D732&amp;rurl=translate.google.fr&amp;sl=en&amp;u=http://en.wikipedia.org/wiki/Apple&amp;usg=ALkJrhjzW2OiNYY3pqwZjFW352dLc805eA" TargetMode="External"/><Relationship Id="rId24" Type="http://schemas.openxmlformats.org/officeDocument/2006/relationships/image" Target="../media/image22.jpeg"/><Relationship Id="rId5" Type="http://schemas.openxmlformats.org/officeDocument/2006/relationships/hyperlink" Target="http://translate.googleusercontent.com/translate_c?depth=1&amp;hl=fr&amp;prev=/search?q=ziziphus+jujuba+wikipedia&amp;biw=1440&amp;bih=732&amp;rurl=translate.google.fr&amp;sl=en&amp;u=http://en.wikipedia.org/wiki/South_Asia&amp;usg=ALkJrhglQIPEmi8Pi6rjVH2KkdGLcHzzFg" TargetMode="External"/><Relationship Id="rId15" Type="http://schemas.openxmlformats.org/officeDocument/2006/relationships/hyperlink" Target="http://fr.wikipedia.org/wiki/Jujubier_commun" TargetMode="External"/><Relationship Id="rId23" Type="http://schemas.openxmlformats.org/officeDocument/2006/relationships/image" Target="../media/image63.jpeg"/><Relationship Id="rId10" Type="http://schemas.openxmlformats.org/officeDocument/2006/relationships/hyperlink" Target="http://fr.wikipedia.org/wiki/Vitamine_C" TargetMode="External"/><Relationship Id="rId19" Type="http://schemas.openxmlformats.org/officeDocument/2006/relationships/hyperlink" Target="http://www.hear.org/pier/species/ziziphus_jujuba.htm" TargetMode="External"/><Relationship Id="rId4" Type="http://schemas.openxmlformats.org/officeDocument/2006/relationships/hyperlink" Target="http://fr.wikipedia.org/wiki/Arbuste" TargetMode="External"/><Relationship Id="rId9" Type="http://schemas.openxmlformats.org/officeDocument/2006/relationships/hyperlink" Target="http://fr.wikipedia.org/wiki/Vitamine_A" TargetMode="External"/><Relationship Id="rId14" Type="http://schemas.openxmlformats.org/officeDocument/2006/relationships/hyperlink" Target="http://fr.wikipedia.org/wiki/Y%C3%A9men" TargetMode="External"/><Relationship Id="rId22" Type="http://schemas.openxmlformats.org/officeDocument/2006/relationships/image" Target="../media/image62.jpeg"/></Relationships>
</file>

<file path=ppt/slides/_rels/slide250.xml.rels><?xml version="1.0" encoding="UTF-8" standalone="yes"?>
<Relationships xmlns="http://schemas.openxmlformats.org/package/2006/relationships"><Relationship Id="rId3" Type="http://schemas.openxmlformats.org/officeDocument/2006/relationships/hyperlink" Target="https://www.wocat.net/fileadmin/user_upload/documents/Books/Best_Practices_Tunisia.pdf" TargetMode="External"/><Relationship Id="rId2" Type="http://schemas.openxmlformats.org/officeDocument/2006/relationships/image" Target="../media/image894.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1.xml.rels><?xml version="1.0" encoding="UTF-8" standalone="yes"?>
<Relationships xmlns="http://schemas.openxmlformats.org/package/2006/relationships"><Relationship Id="rId8" Type="http://schemas.openxmlformats.org/officeDocument/2006/relationships/image" Target="../media/image900.jpeg"/><Relationship Id="rId3" Type="http://schemas.openxmlformats.org/officeDocument/2006/relationships/image" Target="../media/image895.jpeg"/><Relationship Id="rId7" Type="http://schemas.openxmlformats.org/officeDocument/2006/relationships/image" Target="../media/image899.jpeg"/><Relationship Id="rId2" Type="http://schemas.openxmlformats.org/officeDocument/2006/relationships/hyperlink" Target="http://www.vallerani.com/" TargetMode="External"/><Relationship Id="rId1" Type="http://schemas.openxmlformats.org/officeDocument/2006/relationships/slideLayout" Target="../slideLayouts/slideLayout7.xml"/><Relationship Id="rId6" Type="http://schemas.openxmlformats.org/officeDocument/2006/relationships/image" Target="../media/image898.jpeg"/><Relationship Id="rId5" Type="http://schemas.openxmlformats.org/officeDocument/2006/relationships/image" Target="../media/image897.jpeg"/><Relationship Id="rId10" Type="http://schemas.openxmlformats.org/officeDocument/2006/relationships/image" Target="../media/image902.jpeg"/><Relationship Id="rId4" Type="http://schemas.openxmlformats.org/officeDocument/2006/relationships/image" Target="../media/image896.jpeg"/><Relationship Id="rId9" Type="http://schemas.openxmlformats.org/officeDocument/2006/relationships/image" Target="../media/image901.jpeg"/></Relationships>
</file>

<file path=ppt/slides/_rels/slide252.xml.rels><?xml version="1.0" encoding="UTF-8" standalone="yes"?>
<Relationships xmlns="http://schemas.openxmlformats.org/package/2006/relationships"><Relationship Id="rId3" Type="http://schemas.openxmlformats.org/officeDocument/2006/relationships/hyperlink" Target="http://www.fao.org/docrep/u8480e/u8480e0b.htm" TargetMode="External"/><Relationship Id="rId2" Type="http://schemas.openxmlformats.org/officeDocument/2006/relationships/image" Target="../media/image903.jpeg"/><Relationship Id="rId1" Type="http://schemas.openxmlformats.org/officeDocument/2006/relationships/slideLayout" Target="../slideLayouts/slideLayout7.xml"/><Relationship Id="rId4" Type="http://schemas.openxmlformats.org/officeDocument/2006/relationships/hyperlink" Target="http://www.fao.org/docrep/u8480e/U8480E3f.jpg" TargetMode="External"/></Relationships>
</file>

<file path=ppt/slides/_rels/slide253.xml.rels><?xml version="1.0" encoding="UTF-8" standalone="yes"?>
<Relationships xmlns="http://schemas.openxmlformats.org/package/2006/relationships"><Relationship Id="rId2" Type="http://schemas.openxmlformats.org/officeDocument/2006/relationships/image" Target="../media/image904.jp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hyperlink" Target="http://fr.wikipedia.org/wiki/For%C3%AAt" TargetMode="External"/><Relationship Id="rId2" Type="http://schemas.openxmlformats.org/officeDocument/2006/relationships/image" Target="../media/image905.jpg"/><Relationship Id="rId1" Type="http://schemas.openxmlformats.org/officeDocument/2006/relationships/slideLayout" Target="../slideLayouts/slideLayout7.xml"/><Relationship Id="rId5" Type="http://schemas.openxmlformats.org/officeDocument/2006/relationships/hyperlink" Target="http://fr.wikipedia.org/wiki/Flore" TargetMode="External"/><Relationship Id="rId4" Type="http://schemas.openxmlformats.org/officeDocument/2006/relationships/hyperlink" Target="http://fr.wikipedia.org/wiki/Faune_(biologie)" TargetMode="External"/></Relationships>
</file>

<file path=ppt/slides/_rels/slide255.xml.rels><?xml version="1.0" encoding="UTF-8" standalone="yes"?>
<Relationships xmlns="http://schemas.openxmlformats.org/package/2006/relationships"><Relationship Id="rId2" Type="http://schemas.openxmlformats.org/officeDocument/2006/relationships/image" Target="../media/image906.jp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8" Type="http://schemas.openxmlformats.org/officeDocument/2006/relationships/hyperlink" Target="http://fr.wiktionary.org/wiki/compl%C3%A9mentaire" TargetMode="External"/><Relationship Id="rId3" Type="http://schemas.openxmlformats.org/officeDocument/2006/relationships/hyperlink" Target="http://fr.wiktionary.org/wiki/agriculture" TargetMode="External"/><Relationship Id="rId7" Type="http://schemas.openxmlformats.org/officeDocument/2006/relationships/hyperlink" Target="http://fr.wiktionary.org/wiki/plante" TargetMode="External"/><Relationship Id="rId12" Type="http://schemas.openxmlformats.org/officeDocument/2006/relationships/hyperlink" Target="http://fr.wikipedia.org/wiki/Permaculture#cite_note-2" TargetMode="External"/><Relationship Id="rId2" Type="http://schemas.openxmlformats.org/officeDocument/2006/relationships/image" Target="../media/image907.jpg"/><Relationship Id="rId1" Type="http://schemas.openxmlformats.org/officeDocument/2006/relationships/slideLayout" Target="../slideLayouts/slideLayout7.xml"/><Relationship Id="rId6" Type="http://schemas.openxmlformats.org/officeDocument/2006/relationships/hyperlink" Target="http://fr.wiktionary.org/wiki/esp%C3%A8ce" TargetMode="External"/><Relationship Id="rId11" Type="http://schemas.openxmlformats.org/officeDocument/2006/relationships/hyperlink" Target="http://fr.wikipedia.org/wiki/Permaculture#cite_note-1" TargetMode="External"/><Relationship Id="rId5" Type="http://schemas.openxmlformats.org/officeDocument/2006/relationships/hyperlink" Target="http://fr.wiktionary.org/wiki/utilisation" TargetMode="External"/><Relationship Id="rId10" Type="http://schemas.openxmlformats.org/officeDocument/2006/relationships/hyperlink" Target="http://fr.wikipedia.org/wiki/Soutenable" TargetMode="External"/><Relationship Id="rId4" Type="http://schemas.openxmlformats.org/officeDocument/2006/relationships/hyperlink" Target="http://fr.wiktionary.org/wiki/entretien" TargetMode="External"/><Relationship Id="rId9" Type="http://schemas.openxmlformats.org/officeDocument/2006/relationships/hyperlink" Target="http://fr.wiktionary.org/wiki/%C3%A9cosyst%C3%A8me" TargetMode="External"/></Relationships>
</file>

<file path=ppt/slides/_rels/slide257.xml.rels><?xml version="1.0" encoding="UTF-8" standalone="yes"?>
<Relationships xmlns="http://schemas.openxmlformats.org/package/2006/relationships"><Relationship Id="rId8" Type="http://schemas.openxmlformats.org/officeDocument/2006/relationships/image" Target="../media/image911.jpg"/><Relationship Id="rId3" Type="http://schemas.openxmlformats.org/officeDocument/2006/relationships/hyperlink" Target="http://fr.ekopedia.org/Filet_capteur_de_brouillard" TargetMode="External"/><Relationship Id="rId7" Type="http://schemas.openxmlformats.org/officeDocument/2006/relationships/image" Target="../media/image910.jpg"/><Relationship Id="rId2" Type="http://schemas.openxmlformats.org/officeDocument/2006/relationships/hyperlink" Target="http://fr.ekopedia.org/Eau" TargetMode="External"/><Relationship Id="rId1" Type="http://schemas.openxmlformats.org/officeDocument/2006/relationships/slideLayout" Target="../slideLayouts/slideLayout7.xml"/><Relationship Id="rId6" Type="http://schemas.openxmlformats.org/officeDocument/2006/relationships/image" Target="../media/image909.jpg"/><Relationship Id="rId5" Type="http://schemas.openxmlformats.org/officeDocument/2006/relationships/image" Target="../media/image908.jpg"/><Relationship Id="rId10" Type="http://schemas.openxmlformats.org/officeDocument/2006/relationships/image" Target="../media/image912.jpg"/><Relationship Id="rId4" Type="http://schemas.openxmlformats.org/officeDocument/2006/relationships/hyperlink" Target="http://www.naturalaqua.es/" TargetMode="External"/><Relationship Id="rId9" Type="http://schemas.openxmlformats.org/officeDocument/2006/relationships/hyperlink" Target="http://creatingwater.nl/fotos-tacna-project/" TargetMode="External"/></Relationships>
</file>

<file path=ppt/slides/_rels/slide258.xml.rels><?xml version="1.0" encoding="UTF-8" standalone="yes"?>
<Relationships xmlns="http://schemas.openxmlformats.org/package/2006/relationships"><Relationship Id="rId8" Type="http://schemas.openxmlformats.org/officeDocument/2006/relationships/image" Target="../media/image916.jpg"/><Relationship Id="rId13" Type="http://schemas.openxmlformats.org/officeDocument/2006/relationships/hyperlink" Target="http://www.idrc.ca/FR/Resources/Publications/Pages/ArticleDetails.aspx?PublicationID=686" TargetMode="External"/><Relationship Id="rId3" Type="http://schemas.openxmlformats.org/officeDocument/2006/relationships/hyperlink" Target="http://creatingwater.nl/fotos-tacna-project/" TargetMode="External"/><Relationship Id="rId7" Type="http://schemas.openxmlformats.org/officeDocument/2006/relationships/hyperlink" Target="http://www.clubdesargonautes.org/faq/arbrefontaine.php" TargetMode="External"/><Relationship Id="rId12" Type="http://schemas.openxmlformats.org/officeDocument/2006/relationships/image" Target="../media/image918.jpg"/><Relationship Id="rId2" Type="http://schemas.openxmlformats.org/officeDocument/2006/relationships/image" Target="../media/image913.jpg"/><Relationship Id="rId1" Type="http://schemas.openxmlformats.org/officeDocument/2006/relationships/slideLayout" Target="../slideLayouts/slideLayout7.xml"/><Relationship Id="rId6" Type="http://schemas.openxmlformats.org/officeDocument/2006/relationships/image" Target="../media/image915.jpg"/><Relationship Id="rId11" Type="http://schemas.openxmlformats.org/officeDocument/2006/relationships/image" Target="../media/image917.jpg"/><Relationship Id="rId5" Type="http://schemas.openxmlformats.org/officeDocument/2006/relationships/image" Target="../media/image914.jpg"/><Relationship Id="rId10" Type="http://schemas.openxmlformats.org/officeDocument/2006/relationships/hyperlink" Target="http://www.lematin.ma/journal/2015/pour-remedier-au-manque-d-eau_sidi-ifni--moissonne--le-brouillard/226280.html" TargetMode="External"/><Relationship Id="rId4" Type="http://schemas.openxmlformats.org/officeDocument/2006/relationships/hyperlink" Target="https://terriermichel.wordpress.com/2014/05/07/visite-aujourdhui-dune-installation-experimentale-de-recuperation-deau-du-brouillard/" TargetMode="External"/><Relationship Id="rId9" Type="http://schemas.openxmlformats.org/officeDocument/2006/relationships/hyperlink" Target="http://www.econostrum.info/Natural-Aqua-se-lance-dans-les-panneaux-attrape-rosee_a215.html" TargetMode="External"/></Relationships>
</file>

<file path=ppt/slides/_rels/slide259.xml.rels><?xml version="1.0" encoding="UTF-8" standalone="yes"?>
<Relationships xmlns="http://schemas.openxmlformats.org/package/2006/relationships"><Relationship Id="rId8" Type="http://schemas.openxmlformats.org/officeDocument/2006/relationships/hyperlink" Target="https://www.youtube.com/watch?v=tjBugtV8GHc" TargetMode="External"/><Relationship Id="rId3" Type="http://schemas.openxmlformats.org/officeDocument/2006/relationships/hyperlink" Target="http://www.fotothing.com/hs/photo/1cfd323a8ed9d8a67ce21cd14aa00085/" TargetMode="External"/><Relationship Id="rId7" Type="http://schemas.openxmlformats.org/officeDocument/2006/relationships/image" Target="../media/image92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20.jpg"/><Relationship Id="rId11" Type="http://schemas.openxmlformats.org/officeDocument/2006/relationships/image" Target="../media/image924.jpg"/><Relationship Id="rId5" Type="http://schemas.openxmlformats.org/officeDocument/2006/relationships/hyperlink" Target="http://www.kkl.org.il/eng/forestry-and-ecology/afforestation-in-israel/turning-the-desert-green/" TargetMode="External"/><Relationship Id="rId10" Type="http://schemas.openxmlformats.org/officeDocument/2006/relationships/image" Target="../media/image923.jpg"/><Relationship Id="rId4" Type="http://schemas.openxmlformats.org/officeDocument/2006/relationships/image" Target="../media/image919.jpg"/><Relationship Id="rId9" Type="http://schemas.openxmlformats.org/officeDocument/2006/relationships/image" Target="../media/image922.jpg"/></Relationships>
</file>

<file path=ppt/slides/_rels/slide26.xml.rels><?xml version="1.0" encoding="UTF-8" standalone="yes"?>
<Relationships xmlns="http://schemas.openxmlformats.org/package/2006/relationships"><Relationship Id="rId8" Type="http://schemas.openxmlformats.org/officeDocument/2006/relationships/hyperlink" Target="http://www.hear.org/pier/species/ziziphus_mauritiana.htm" TargetMode="External"/><Relationship Id="rId3" Type="http://schemas.openxmlformats.org/officeDocument/2006/relationships/image" Target="../media/image65.jpeg"/><Relationship Id="rId7" Type="http://schemas.openxmlformats.org/officeDocument/2006/relationships/hyperlink" Target="http://en.wikipedia.org/wiki/Ziziphus_mauritiana" TargetMode="Externa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Ziziphus%2Bmauritiana%26biw%3D1440%26bih%3D775&amp;rurl=translate.google.fr&amp;sl=en&amp;u=http://en.wikipedia.org/wiki/Ziziphus_mauritiana&amp;usg=ALkJrhhkKK7LOl3d442Ol1rNz5j00-z9gw#cite_note-6" TargetMode="External"/><Relationship Id="rId5" Type="http://schemas.openxmlformats.org/officeDocument/2006/relationships/image" Target="../media/image67.jpeg"/><Relationship Id="rId10" Type="http://schemas.openxmlformats.org/officeDocument/2006/relationships/image" Target="../media/image23.jpeg"/><Relationship Id="rId4" Type="http://schemas.openxmlformats.org/officeDocument/2006/relationships/image" Target="../media/image66.jpeg"/><Relationship Id="rId9" Type="http://schemas.openxmlformats.org/officeDocument/2006/relationships/image" Target="../media/image22.jpeg"/></Relationships>
</file>

<file path=ppt/slides/_rels/slide260.xml.rels><?xml version="1.0" encoding="UTF-8" standalone="yes"?>
<Relationships xmlns="http://schemas.openxmlformats.org/package/2006/relationships"><Relationship Id="rId8" Type="http://schemas.openxmlformats.org/officeDocument/2006/relationships/image" Target="../media/image930.jpg"/><Relationship Id="rId3" Type="http://schemas.openxmlformats.org/officeDocument/2006/relationships/image" Target="../media/image925.jpg"/><Relationship Id="rId7" Type="http://schemas.openxmlformats.org/officeDocument/2006/relationships/image" Target="../media/image929.jpg"/><Relationship Id="rId12" Type="http://schemas.openxmlformats.org/officeDocument/2006/relationships/image" Target="../media/image93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28.jpg"/><Relationship Id="rId11" Type="http://schemas.openxmlformats.org/officeDocument/2006/relationships/image" Target="../media/image933.jpg"/><Relationship Id="rId5" Type="http://schemas.openxmlformats.org/officeDocument/2006/relationships/image" Target="../media/image927.jpg"/><Relationship Id="rId10" Type="http://schemas.openxmlformats.org/officeDocument/2006/relationships/image" Target="../media/image932.jpg"/><Relationship Id="rId4" Type="http://schemas.openxmlformats.org/officeDocument/2006/relationships/image" Target="../media/image926.jpg"/><Relationship Id="rId9" Type="http://schemas.openxmlformats.org/officeDocument/2006/relationships/image" Target="../media/image931.jpg"/></Relationships>
</file>

<file path=ppt/slides/_rels/slide261.xml.rels><?xml version="1.0" encoding="UTF-8" standalone="yes"?>
<Relationships xmlns="http://schemas.openxmlformats.org/package/2006/relationships"><Relationship Id="rId8" Type="http://schemas.openxmlformats.org/officeDocument/2006/relationships/image" Target="../media/image938.jpg"/><Relationship Id="rId13" Type="http://schemas.openxmlformats.org/officeDocument/2006/relationships/hyperlink" Target="http://www.fotosearch.fr/ICN003/f0026834/" TargetMode="External"/><Relationship Id="rId3" Type="http://schemas.openxmlformats.org/officeDocument/2006/relationships/hyperlink" Target="http://www.kkl.org.il/eng/about-kkl-jnf/green-israel-news/march-2013/german-states-forest-lehavim/" TargetMode="External"/><Relationship Id="rId7" Type="http://schemas.openxmlformats.org/officeDocument/2006/relationships/image" Target="../media/image937.jpg"/><Relationship Id="rId12" Type="http://schemas.openxmlformats.org/officeDocument/2006/relationships/hyperlink" Target="http://www.kkl.org.il/eng/files/forests/tma/TAMA22_eng.pdf" TargetMode="External"/><Relationship Id="rId2" Type="http://schemas.openxmlformats.org/officeDocument/2006/relationships/image" Target="../media/image935.jpg"/><Relationship Id="rId1" Type="http://schemas.openxmlformats.org/officeDocument/2006/relationships/slideLayout" Target="../slideLayouts/slideLayout7.xml"/><Relationship Id="rId6" Type="http://schemas.openxmlformats.org/officeDocument/2006/relationships/hyperlink" Target="http://revolve.media/blueprint-negev-and-the-prawer-plan/" TargetMode="External"/><Relationship Id="rId11" Type="http://schemas.openxmlformats.org/officeDocument/2006/relationships/image" Target="../media/image940.jpg"/><Relationship Id="rId5" Type="http://schemas.openxmlformats.org/officeDocument/2006/relationships/image" Target="../media/image936.jpg"/><Relationship Id="rId10" Type="http://schemas.openxmlformats.org/officeDocument/2006/relationships/hyperlink" Target="http://www.kkl.org.il/eng/files/forests/afforestation-israel/UNFF-Afforestation-Israel.pdf" TargetMode="External"/><Relationship Id="rId4" Type="http://schemas.openxmlformats.org/officeDocument/2006/relationships/hyperlink" Target="http://www.greenprophet.com/2012/03/climate-change-wine/" TargetMode="External"/><Relationship Id="rId9" Type="http://schemas.openxmlformats.org/officeDocument/2006/relationships/image" Target="../media/image939.jpg"/><Relationship Id="rId14" Type="http://schemas.openxmlformats.org/officeDocument/2006/relationships/image" Target="../media/image941.jpg"/></Relationships>
</file>

<file path=ppt/slides/_rels/slide262.xml.rels><?xml version="1.0" encoding="UTF-8" standalone="yes"?>
<Relationships xmlns="http://schemas.openxmlformats.org/package/2006/relationships"><Relationship Id="rId8" Type="http://schemas.openxmlformats.org/officeDocument/2006/relationships/hyperlink" Target="https://habibaorganicfarm.wordpress.com/" TargetMode="External"/><Relationship Id="rId13" Type="http://schemas.openxmlformats.org/officeDocument/2006/relationships/image" Target="../media/image947.jpg"/><Relationship Id="rId3" Type="http://schemas.openxmlformats.org/officeDocument/2006/relationships/image" Target="../media/image942.jpg"/><Relationship Id="rId7" Type="http://schemas.openxmlformats.org/officeDocument/2006/relationships/image" Target="../media/image944.jpg"/><Relationship Id="rId12" Type="http://schemas.openxmlformats.org/officeDocument/2006/relationships/hyperlink" Target="http://permaculturenews.org/2011/05/04/dispatch-from-the-jordan-valley-permaculture-project-aka-greening-the-desert-the-sequel-april-2011/" TargetMode="External"/><Relationship Id="rId2" Type="http://schemas.openxmlformats.org/officeDocument/2006/relationships/hyperlink" Target="http://www.panoramio.com/user/4733352?photo_page=11&amp;comment_page=1" TargetMode="External"/><Relationship Id="rId1" Type="http://schemas.openxmlformats.org/officeDocument/2006/relationships/slideLayout" Target="../slideLayouts/slideLayout7.xml"/><Relationship Id="rId6" Type="http://schemas.openxmlformats.org/officeDocument/2006/relationships/hyperlink" Target="http://www.advanceconsulting.nl/news/1542/2012/09/greening-the-peruvian-desert" TargetMode="External"/><Relationship Id="rId11" Type="http://schemas.openxmlformats.org/officeDocument/2006/relationships/hyperlink" Target="http://science-pope.com/2013/03/reverse-climate-change-with-mobile-desert-meat/" TargetMode="External"/><Relationship Id="rId5" Type="http://schemas.openxmlformats.org/officeDocument/2006/relationships/image" Target="../media/image943.jpg"/><Relationship Id="rId10" Type="http://schemas.openxmlformats.org/officeDocument/2006/relationships/image" Target="../media/image946.jpg"/><Relationship Id="rId4" Type="http://schemas.openxmlformats.org/officeDocument/2006/relationships/hyperlink" Target="http://www.virgin.com/unite/news/battling-encroaching-desert-part-2" TargetMode="External"/><Relationship Id="rId9" Type="http://schemas.openxmlformats.org/officeDocument/2006/relationships/image" Target="../media/image945.jpg"/></Relationships>
</file>

<file path=ppt/slides/_rels/slide263.xml.rels><?xml version="1.0" encoding="UTF-8" standalone="yes"?>
<Relationships xmlns="http://schemas.openxmlformats.org/package/2006/relationships"><Relationship Id="rId8" Type="http://schemas.openxmlformats.org/officeDocument/2006/relationships/image" Target="../media/image952.jpg"/><Relationship Id="rId3" Type="http://schemas.openxmlformats.org/officeDocument/2006/relationships/hyperlink" Target="https://twitter.com/SaltFarmTexel" TargetMode="External"/><Relationship Id="rId7" Type="http://schemas.openxmlformats.org/officeDocument/2006/relationships/image" Target="../media/image951.png"/><Relationship Id="rId2" Type="http://schemas.openxmlformats.org/officeDocument/2006/relationships/image" Target="../media/image948.jpg"/><Relationship Id="rId1" Type="http://schemas.openxmlformats.org/officeDocument/2006/relationships/slideLayout" Target="../slideLayouts/slideLayout7.xml"/><Relationship Id="rId6" Type="http://schemas.openxmlformats.org/officeDocument/2006/relationships/image" Target="../media/image950.png"/><Relationship Id="rId5" Type="http://schemas.openxmlformats.org/officeDocument/2006/relationships/hyperlink" Target="http://www.saltfarmtexel.com/" TargetMode="External"/><Relationship Id="rId4" Type="http://schemas.openxmlformats.org/officeDocument/2006/relationships/image" Target="../media/image949.jpg"/></Relationships>
</file>

<file path=ppt/slides/_rels/slide264.xml.rels><?xml version="1.0" encoding="UTF-8" standalone="yes"?>
<Relationships xmlns="http://schemas.openxmlformats.org/package/2006/relationships"><Relationship Id="rId8" Type="http://schemas.openxmlformats.org/officeDocument/2006/relationships/image" Target="../media/image956.jpg"/><Relationship Id="rId3" Type="http://schemas.openxmlformats.org/officeDocument/2006/relationships/hyperlink" Target="http://www.3sat.de/page/?source=/ard/themenwochen/178089/index.html" TargetMode="External"/><Relationship Id="rId7" Type="http://schemas.openxmlformats.org/officeDocument/2006/relationships/image" Target="../media/image955.jpg"/><Relationship Id="rId2" Type="http://schemas.openxmlformats.org/officeDocument/2006/relationships/hyperlink" Target="http://www.wotr.org/" TargetMode="External"/><Relationship Id="rId1" Type="http://schemas.openxmlformats.org/officeDocument/2006/relationships/slideLayout" Target="../slideLayouts/slideLayout7.xml"/><Relationship Id="rId6" Type="http://schemas.openxmlformats.org/officeDocument/2006/relationships/image" Target="../media/image954.jpg"/><Relationship Id="rId5" Type="http://schemas.openxmlformats.org/officeDocument/2006/relationships/image" Target="../media/image953.jpg"/><Relationship Id="rId4" Type="http://schemas.openxmlformats.org/officeDocument/2006/relationships/hyperlink" Target="http://www.arte.tv/guide/fr/045948-000-A/pluie-benie" TargetMode="External"/><Relationship Id="rId9" Type="http://schemas.openxmlformats.org/officeDocument/2006/relationships/image" Target="../media/image957.jpg"/></Relationships>
</file>

<file path=ppt/slides/_rels/slide265.xml.rels><?xml version="1.0" encoding="UTF-8" standalone="yes"?>
<Relationships xmlns="http://schemas.openxmlformats.org/package/2006/relationships"><Relationship Id="rId3" Type="http://schemas.openxmlformats.org/officeDocument/2006/relationships/image" Target="../media/image959.jpg"/><Relationship Id="rId2" Type="http://schemas.openxmlformats.org/officeDocument/2006/relationships/image" Target="../media/image958.jpg"/><Relationship Id="rId1" Type="http://schemas.openxmlformats.org/officeDocument/2006/relationships/slideLayout" Target="../slideLayouts/slideLayout7.xml"/><Relationship Id="rId6" Type="http://schemas.openxmlformats.org/officeDocument/2006/relationships/image" Target="../media/image962.jpg"/><Relationship Id="rId5" Type="http://schemas.openxmlformats.org/officeDocument/2006/relationships/image" Target="../media/image961.jpg"/><Relationship Id="rId4" Type="http://schemas.openxmlformats.org/officeDocument/2006/relationships/image" Target="../media/image960.jpg"/></Relationships>
</file>

<file path=ppt/slides/_rels/slide266.xml.rels><?xml version="1.0" encoding="UTF-8" standalone="yes"?>
<Relationships xmlns="http://schemas.openxmlformats.org/package/2006/relationships"><Relationship Id="rId3" Type="http://schemas.openxmlformats.org/officeDocument/2006/relationships/image" Target="../media/image964.jpg"/><Relationship Id="rId2" Type="http://schemas.openxmlformats.org/officeDocument/2006/relationships/image" Target="../media/image963.jpg"/><Relationship Id="rId1" Type="http://schemas.openxmlformats.org/officeDocument/2006/relationships/slideLayout" Target="../slideLayouts/slideLayout7.xml"/><Relationship Id="rId6" Type="http://schemas.openxmlformats.org/officeDocument/2006/relationships/image" Target="../media/image967.jpg"/><Relationship Id="rId5" Type="http://schemas.openxmlformats.org/officeDocument/2006/relationships/image" Target="../media/image966.jpg"/><Relationship Id="rId4" Type="http://schemas.openxmlformats.org/officeDocument/2006/relationships/image" Target="../media/image965.jpg"/></Relationships>
</file>

<file path=ppt/slides/_rels/slide267.xml.rels><?xml version="1.0" encoding="UTF-8" standalone="yes"?>
<Relationships xmlns="http://schemas.openxmlformats.org/package/2006/relationships"><Relationship Id="rId8" Type="http://schemas.openxmlformats.org/officeDocument/2006/relationships/image" Target="../media/image974.jpg"/><Relationship Id="rId3" Type="http://schemas.openxmlformats.org/officeDocument/2006/relationships/image" Target="../media/image969.jpg"/><Relationship Id="rId7" Type="http://schemas.openxmlformats.org/officeDocument/2006/relationships/image" Target="../media/image973.jpg"/><Relationship Id="rId2" Type="http://schemas.openxmlformats.org/officeDocument/2006/relationships/image" Target="../media/image968.jpg"/><Relationship Id="rId1" Type="http://schemas.openxmlformats.org/officeDocument/2006/relationships/slideLayout" Target="../slideLayouts/slideLayout7.xml"/><Relationship Id="rId6" Type="http://schemas.openxmlformats.org/officeDocument/2006/relationships/image" Target="../media/image972.jpg"/><Relationship Id="rId5" Type="http://schemas.openxmlformats.org/officeDocument/2006/relationships/image" Target="../media/image971.jpg"/><Relationship Id="rId4" Type="http://schemas.openxmlformats.org/officeDocument/2006/relationships/image" Target="../media/image970.jpg"/><Relationship Id="rId9" Type="http://schemas.openxmlformats.org/officeDocument/2006/relationships/image" Target="../media/image975.jpg"/></Relationships>
</file>

<file path=ppt/slides/_rels/slide27.xml.rels><?xml version="1.0" encoding="UTF-8" standalone="yes"?>
<Relationships xmlns="http://schemas.openxmlformats.org/package/2006/relationships"><Relationship Id="rId8" Type="http://schemas.openxmlformats.org/officeDocument/2006/relationships/hyperlink" Target="http://en.wikipedia.org/wiki/Digital_object_identifier" TargetMode="External"/><Relationship Id="rId13" Type="http://schemas.openxmlformats.org/officeDocument/2006/relationships/hyperlink" Target="http://www.beesfordevelopment.org/info/info/flora/christs-thorn-ziziphus-sp.shtml" TargetMode="External"/><Relationship Id="rId18" Type="http://schemas.openxmlformats.org/officeDocument/2006/relationships/image" Target="../media/image72.jpeg"/><Relationship Id="rId3"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eden-foundation-3" TargetMode="External"/><Relationship Id="rId21" Type="http://schemas.openxmlformats.org/officeDocument/2006/relationships/image" Target="../media/image75.jpeg"/><Relationship Id="rId7" Type="http://schemas.openxmlformats.org/officeDocument/2006/relationships/hyperlink" Target="http://www.cabi.org/isc/abstract/20073185345" TargetMode="External"/><Relationship Id="rId12" Type="http://schemas.openxmlformats.org/officeDocument/2006/relationships/hyperlink" Target="http://www.worldagroforestry.org/treedb/AFTPDFS/Zizyphus_spina-christi.pdf" TargetMode="External"/><Relationship Id="rId17" Type="http://schemas.openxmlformats.org/officeDocument/2006/relationships/image" Target="../media/image71.jpeg"/><Relationship Id="rId2" Type="http://schemas.openxmlformats.org/officeDocument/2006/relationships/hyperlink" Target="http://translate.googleusercontent.com/translate_c?depth=1&amp;hl=fr&amp;prev=/search?q%3Dziziphus%2Bspina-christi%26biw%3D1440%26bih%3D775&amp;rurl=translate.google.fr&amp;sl=en&amp;u=http://en.wikipedia.org/wiki/Western_Asia&amp;usg=ALkJrhjZOHcBTqSi37l2KF7EXL3xxGRL8w" TargetMode="Externa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ziziphus%2Bspina-christi%26biw%3D1440%26bih%3D775&amp;rurl=translate.google.fr&amp;sl=en&amp;u=http://en.wikipedia.org/wiki/Ziziphus_spina-christi&amp;usg=ALkJrhgIg610Cq3lkZoNq4Zqk0hNUPGi0w#cite_note-4" TargetMode="External"/><Relationship Id="rId11" Type="http://schemas.openxmlformats.org/officeDocument/2006/relationships/hyperlink" Target="http://www.eden-foundation.org/project/articles_nutritionzizspina.html" TargetMode="External"/><Relationship Id="rId5" Type="http://schemas.openxmlformats.org/officeDocument/2006/relationships/hyperlink" Target="http://translate.googleusercontent.com/translate_c?depth=1&amp;hl=fr&amp;prev=/search?q%3Dziziphus%2Bspina-christi%26biw%3D1440%26bih%3D775&amp;rurl=translate.google.fr&amp;sl=en&amp;u=http://en.wikipedia.org/wiki/Yemen&amp;usg=ALkJrhhckUlAnPwS6uhzO5cyxgZur7xH_Q" TargetMode="External"/><Relationship Id="rId15" Type="http://schemas.openxmlformats.org/officeDocument/2006/relationships/image" Target="../media/image69.jpeg"/><Relationship Id="rId23" Type="http://schemas.openxmlformats.org/officeDocument/2006/relationships/image" Target="../media/image23.jpeg"/><Relationship Id="rId10" Type="http://schemas.openxmlformats.org/officeDocument/2006/relationships/hyperlink" Target="http://www.ncbi.nlm.nih.gov/pmc/articles/PMC1277088/?tool=pubmed" TargetMode="External"/><Relationship Id="rId19" Type="http://schemas.openxmlformats.org/officeDocument/2006/relationships/image" Target="../media/image73.jpeg"/><Relationship Id="rId4" Type="http://schemas.openxmlformats.org/officeDocument/2006/relationships/hyperlink" Target="http://translate.googleusercontent.com/translate_c?depth=1&amp;hl=fr&amp;prev=/search?q%3Dziziphus%2Bspina-christi%26biw%3D1440%26bih%3D775&amp;rurl=translate.google.fr&amp;sl=en&amp;u=http://en.wikipedia.org/wiki/Eritrea&amp;usg=ALkJrhiVbgsAoycoRBaieIpgUhnFcWLGNw" TargetMode="External"/><Relationship Id="rId9" Type="http://schemas.openxmlformats.org/officeDocument/2006/relationships/hyperlink" Target="http://dx.doi.org/10.1186/1746-4269-1-8" TargetMode="External"/><Relationship Id="rId14" Type="http://schemas.openxmlformats.org/officeDocument/2006/relationships/image" Target="../media/image68.jpeg"/><Relationship Id="rId22"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23.jpeg"/><Relationship Id="rId2" Type="http://schemas.openxmlformats.org/officeDocument/2006/relationships/hyperlink" Target="http://www.worldagroforestry.org/treedb2/AFTPDFS/Zizyphus_spina-christi.pdf" TargetMode="Externa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hyperlink" Target="http://fr.wikipedia.org/wiki/Fabac%C3%A9e" TargetMode="External"/><Relationship Id="rId7" Type="http://schemas.openxmlformats.org/officeDocument/2006/relationships/hyperlink" Target="http://benjamin.lisan.free.fr/projetsreforestation/Fiche-presentation-tamarinier.pdf" TargetMode="External"/><Relationship Id="rId12" Type="http://schemas.openxmlformats.org/officeDocument/2006/relationships/image" Target="../media/image83.jpeg"/><Relationship Id="rId2" Type="http://schemas.openxmlformats.org/officeDocument/2006/relationships/hyperlink" Target="http://fr.wikipedia.org/wiki/Afrique_de_l'Est" TargetMode="External"/><Relationship Id="rId1" Type="http://schemas.openxmlformats.org/officeDocument/2006/relationships/slideLayout" Target="../slideLayouts/slideLayout7.xml"/><Relationship Id="rId6" Type="http://schemas.openxmlformats.org/officeDocument/2006/relationships/hyperlink" Target="http://fr.wikipedia.org/wiki/Tamarin_(fruit)" TargetMode="External"/><Relationship Id="rId11" Type="http://schemas.openxmlformats.org/officeDocument/2006/relationships/image" Target="../media/image82.jpeg"/><Relationship Id="rId5" Type="http://schemas.openxmlformats.org/officeDocument/2006/relationships/hyperlink" Target="http://en.wikipedia.org/wiki/Tamarind" TargetMode="External"/><Relationship Id="rId15" Type="http://schemas.openxmlformats.org/officeDocument/2006/relationships/image" Target="../media/image23.jpeg"/><Relationship Id="rId10" Type="http://schemas.openxmlformats.org/officeDocument/2006/relationships/image" Target="../media/image81.jpeg"/><Relationship Id="rId4" Type="http://schemas.openxmlformats.org/officeDocument/2006/relationships/hyperlink" Target="http://fr.wikipedia.org/wiki/Tamarinier" TargetMode="External"/><Relationship Id="rId9" Type="http://schemas.openxmlformats.org/officeDocument/2006/relationships/image" Target="../media/image80.jpeg"/><Relationship Id="rId1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hyperlink" Target="http://translate.googleusercontent.com/translate_c?depth=1&amp;hl=fr&amp;prev=/search?q%3DPunica%2Bgranatum%2Bwikipedia%26biw%3D1440%26bih%3D732&amp;rurl=translate.google.fr&amp;sl=en&amp;u=http://en.wikipedia.org/wiki/Stamen&amp;usg=ALkJrhh5AZDywi6Qj4YKqg_jP5V1gB2bbg" TargetMode="External"/><Relationship Id="rId2" Type="http://schemas.openxmlformats.org/officeDocument/2006/relationships/hyperlink" Target="http://translate.googleusercontent.com/translate_c?depth=1&amp;hl=fr&amp;prev=/search?q%3DPunica%2Bgranatum%2Bwikipedia%26biw%3D1440%26bih%3D732&amp;rurl=translate.google.fr&amp;sl=en&amp;u=http://en.wikipedia.org/wiki/Sepal&amp;usg=ALkJrhgX01ACXjVPSoMjoo7jC5g0kyQhMg" TargetMode="Externa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8" Type="http://schemas.openxmlformats.org/officeDocument/2006/relationships/hyperlink" Target="http://fr.wikipedia.org/wiki/Fabaceae" TargetMode="External"/><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hyperlink" Target="http://fr.wikipedia.org/wiki/Afrique_du_Nord" TargetMode="External"/><Relationship Id="rId21" Type="http://schemas.openxmlformats.org/officeDocument/2006/relationships/hyperlink" Target="http://en.wikipedia.org/wiki/Monte_Arcosu" TargetMode="External"/><Relationship Id="rId7" Type="http://schemas.openxmlformats.org/officeDocument/2006/relationships/hyperlink" Target="http://fr.wikipedia.org/wiki/Famille_(biologie)" TargetMode="External"/><Relationship Id="rId12" Type="http://schemas.openxmlformats.org/officeDocument/2006/relationships/hyperlink" Target="http://benjamin.lisan.free.fr/projetsreforestation/Fiche-presentation-caroubier.pdf" TargetMode="External"/><Relationship Id="rId17" Type="http://schemas.openxmlformats.org/officeDocument/2006/relationships/image" Target="../media/image91.jpeg"/><Relationship Id="rId2" Type="http://schemas.openxmlformats.org/officeDocument/2006/relationships/hyperlink" Target="http://fr.wikipedia.org/wiki/M%C3%A9diterran%C3%A9e" TargetMode="External"/><Relationship Id="rId16" Type="http://schemas.openxmlformats.org/officeDocument/2006/relationships/image" Target="../media/image90.jpeg"/><Relationship Id="rId20" Type="http://schemas.openxmlformats.org/officeDocument/2006/relationships/hyperlink" Target="http://en.wikipedia.org/w/index.php?title=WWF_Oasis_of_Monte_Arcosu&amp;action=edit&amp;redlink=1" TargetMode="External"/><Relationship Id="rId1" Type="http://schemas.openxmlformats.org/officeDocument/2006/relationships/slideLayout" Target="../slideLayouts/slideLayout7.xml"/><Relationship Id="rId6" Type="http://schemas.openxmlformats.org/officeDocument/2006/relationships/hyperlink" Target="http://fr.wikipedia.org/wiki/Thermophile" TargetMode="External"/><Relationship Id="rId11" Type="http://schemas.openxmlformats.org/officeDocument/2006/relationships/hyperlink" Target="http://en.wikipedia.org/wiki/Ceratonia_siliqua" TargetMode="External"/><Relationship Id="rId24" Type="http://schemas.openxmlformats.org/officeDocument/2006/relationships/image" Target="../media/image23.jpeg"/><Relationship Id="rId5" Type="http://schemas.openxmlformats.org/officeDocument/2006/relationships/hyperlink" Target="http://fr.wikipedia.org/wiki/Europe" TargetMode="External"/><Relationship Id="rId15" Type="http://schemas.openxmlformats.org/officeDocument/2006/relationships/image" Target="../media/image89.jpeg"/><Relationship Id="rId23" Type="http://schemas.openxmlformats.org/officeDocument/2006/relationships/image" Target="../media/image22.jpeg"/><Relationship Id="rId10" Type="http://schemas.openxmlformats.org/officeDocument/2006/relationships/hyperlink" Target="http://fr.wikipedia.org/wiki/Caroubier" TargetMode="External"/><Relationship Id="rId19" Type="http://schemas.openxmlformats.org/officeDocument/2006/relationships/image" Target="../media/image93.jpeg"/><Relationship Id="rId4" Type="http://schemas.openxmlformats.org/officeDocument/2006/relationships/hyperlink" Target="http://fr.wikipedia.org/wiki/Proche-Orient" TargetMode="External"/><Relationship Id="rId9" Type="http://schemas.openxmlformats.org/officeDocument/2006/relationships/hyperlink" Target="http://fr.wikipedia.org/wiki/Fruit_(botanique)" TargetMode="External"/><Relationship Id="rId14" Type="http://schemas.openxmlformats.org/officeDocument/2006/relationships/image" Target="../media/image88.jpeg"/><Relationship Id="rId22" Type="http://schemas.openxmlformats.org/officeDocument/2006/relationships/hyperlink" Target="http://en.wikipedia.org/wiki/Sardinia"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istacia%2Bvera%2Bwikipedia%26biw%3D1440%26bih%3D732&amp;rurl=translate.google.fr&amp;sl=en&amp;u=http://en.wikipedia.org/wiki/Differential_diagnosis&amp;usg=ALkJrhjQ2XvjvkESpktiDt19VwAwjkL0FA" TargetMode="External"/><Relationship Id="rId13" Type="http://schemas.openxmlformats.org/officeDocument/2006/relationships/hyperlink" Target="http://en.wikipedia.org/wiki/List_of_pistachio_diseases" TargetMode="External"/><Relationship Id="rId18" Type="http://schemas.openxmlformats.org/officeDocument/2006/relationships/image" Target="../media/image98.jpeg"/><Relationship Id="rId3" Type="http://schemas.openxmlformats.org/officeDocument/2006/relationships/hyperlink" Target="http://fr.wikipedia.org/wiki/Garrigue" TargetMode="External"/><Relationship Id="rId7" Type="http://schemas.openxmlformats.org/officeDocument/2006/relationships/hyperlink" Target="http://translate.googleusercontent.com/translate_c?depth=1&amp;hl=fr&amp;prev=/search?q%3Dpistacia%2Bvera%2Bwikipedia%26biw%3D1440%26bih%3D732&amp;rurl=translate.google.fr&amp;sl=en&amp;u=http://en.wikipedia.org/wiki/Pistacia&amp;usg=ALkJrhi4P6jgbhsCiFtchlb7peesALyF8A" TargetMode="External"/><Relationship Id="rId12" Type="http://schemas.openxmlformats.org/officeDocument/2006/relationships/hyperlink" Target="http://translate.googleusercontent.com/translate_c?depth=1&amp;hl=fr&amp;prev=/search?q=pistacia+vera+wikipedia&amp;biw=1440&amp;bih=732&amp;rurl=translate.google.fr&amp;sl=en&amp;u=http://en.wikipedia.org/wiki/List_of_pistachio_diseases&amp;usg=ALkJrhjB0PilveAwIOpwSMOLXhC7xvZnkw" TargetMode="External"/><Relationship Id="rId17" Type="http://schemas.openxmlformats.org/officeDocument/2006/relationships/image" Target="../media/image97.jpeg"/><Relationship Id="rId2" Type="http://schemas.openxmlformats.org/officeDocument/2006/relationships/hyperlink" Target="http://fr.wikipedia.org/wiki/Anacardiaceae" TargetMode="External"/><Relationship Id="rId16" Type="http://schemas.openxmlformats.org/officeDocument/2006/relationships/image" Target="../media/image96.jpe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istacia%2Bvera%2Bwikipedia%26biw%3D1440%26bih%3D732&amp;rurl=translate.google.fr&amp;sl=en&amp;u=http://en.wikipedia.org/wiki/Pistachio&amp;usg=ALkJrhj6ZSPDq_YVSrAnpUYW9eMSnna7vg#cite_note-Herrera-7" TargetMode="External"/><Relationship Id="rId11" Type="http://schemas.openxmlformats.org/officeDocument/2006/relationships/hyperlink" Target="http://californiaagriculture.ucanr.edu/landingpage.cfm?article=ca.v063n01p18&amp;fulltext=yes" TargetMode="External"/><Relationship Id="rId5" Type="http://schemas.openxmlformats.org/officeDocument/2006/relationships/hyperlink" Target="http://translate.googleusercontent.com/translate_c?depth=1&amp;hl=fr&amp;prev=/search?q%3Dpistacia%2Bvera%2Bwikipedia%26biw%3D1440%26bih%3D732&amp;rurl=translate.google.fr&amp;sl=en&amp;u=http://en.wikipedia.org/wiki/Soil_salinity&amp;usg=ALkJrhjsFm-mtMXJuvd5ZvCPEuphbSOKhw" TargetMode="External"/><Relationship Id="rId15" Type="http://schemas.openxmlformats.org/officeDocument/2006/relationships/image" Target="../media/image95.jpeg"/><Relationship Id="rId10" Type="http://schemas.openxmlformats.org/officeDocument/2006/relationships/hyperlink" Target="http://en.wikipedia.org/wiki/Pistachio" TargetMode="External"/><Relationship Id="rId19" Type="http://schemas.openxmlformats.org/officeDocument/2006/relationships/image" Target="../media/image22.jpeg"/><Relationship Id="rId4" Type="http://schemas.openxmlformats.org/officeDocument/2006/relationships/hyperlink" Target="http://fr.wikipedia.org/wiki/Maquis_(botanique)" TargetMode="External"/><Relationship Id="rId9" Type="http://schemas.openxmlformats.org/officeDocument/2006/relationships/hyperlink" Target="http://fr.wikipedia.org/wiki/Pistacia_vera" TargetMode="External"/><Relationship Id="rId14" Type="http://schemas.openxmlformats.org/officeDocument/2006/relationships/image" Target="../media/image94.jpeg"/></Relationships>
</file>

<file path=ppt/slides/_rels/slide3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jpeg"/><Relationship Id="rId7" Type="http://schemas.openxmlformats.org/officeDocument/2006/relationships/hyperlink" Target="http://californiaagriculture.ucanr.edu/landingpage.cfm?article=ca.v063n01p18&amp;fulltext=yes" TargetMode="External"/><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23.jpeg"/><Relationship Id="rId4" Type="http://schemas.openxmlformats.org/officeDocument/2006/relationships/image" Target="../media/image101.jpeg"/><Relationship Id="rId9"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hyperlink" Target="http://fr.wikipedia.org/w/index.php?title=Eriophyes_stefanii&amp;action=edit&amp;redlink=1" TargetMode="External"/><Relationship Id="rId13" Type="http://schemas.openxmlformats.org/officeDocument/2006/relationships/hyperlink" Target="http://fr.wikipedia.org/wiki/Formation_v%C3%A9g%C3%A9tale" TargetMode="External"/><Relationship Id="rId18" Type="http://schemas.openxmlformats.org/officeDocument/2006/relationships/image" Target="../media/image105.jpeg"/><Relationship Id="rId3" Type="http://schemas.openxmlformats.org/officeDocument/2006/relationships/hyperlink" Target="http://fr.wikipedia.org/wiki/Garrigue" TargetMode="External"/><Relationship Id="rId21" Type="http://schemas.openxmlformats.org/officeDocument/2006/relationships/image" Target="../media/image108.jpeg"/><Relationship Id="rId7" Type="http://schemas.openxmlformats.org/officeDocument/2006/relationships/hyperlink" Target="http://fr.wikipedia.org/wiki/Acarien" TargetMode="External"/><Relationship Id="rId12" Type="http://schemas.openxmlformats.org/officeDocument/2006/relationships/hyperlink" Target="http://fr.wikipedia.org/wiki/Frutic%C3%A9e" TargetMode="External"/><Relationship Id="rId17" Type="http://schemas.openxmlformats.org/officeDocument/2006/relationships/hyperlink" Target="http://en.wikipedia.org/wiki/Pistacia_lentiscus" TargetMode="External"/><Relationship Id="rId2" Type="http://schemas.openxmlformats.org/officeDocument/2006/relationships/hyperlink" Target="http://fr.wikipedia.org/wiki/Anacardiaceae" TargetMode="External"/><Relationship Id="rId16" Type="http://schemas.openxmlformats.org/officeDocument/2006/relationships/hyperlink" Target="http://fr.wikipedia.org/wiki/Pistacia_lentiscus" TargetMode="External"/><Relationship Id="rId20"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hyperlink" Target="http://fr.wikipedia.org/wiki/Limbe_foliaire" TargetMode="External"/><Relationship Id="rId11" Type="http://schemas.openxmlformats.org/officeDocument/2006/relationships/hyperlink" Target="http://fr.wikipedia.org/wiki/Pistacia_lentiscus#cite_note-3" TargetMode="External"/><Relationship Id="rId24" Type="http://schemas.openxmlformats.org/officeDocument/2006/relationships/image" Target="../media/image23.jpeg"/><Relationship Id="rId5" Type="http://schemas.openxmlformats.org/officeDocument/2006/relationships/hyperlink" Target="http://fr.wikipedia.org/wiki/Galle_(botanique)" TargetMode="External"/><Relationship Id="rId15" Type="http://schemas.openxmlformats.org/officeDocument/2006/relationships/hyperlink" Target="http://fr.wikipedia.org/wiki/Huile_essentielle" TargetMode="External"/><Relationship Id="rId23" Type="http://schemas.openxmlformats.org/officeDocument/2006/relationships/image" Target="../media/image22.jpeg"/><Relationship Id="rId10" Type="http://schemas.openxmlformats.org/officeDocument/2006/relationships/hyperlink" Target="http://fr.wikipedia.org/w/index.php?title=Anopleura_lentisci&amp;action=edit&amp;redlink=1" TargetMode="External"/><Relationship Id="rId19" Type="http://schemas.openxmlformats.org/officeDocument/2006/relationships/image" Target="../media/image106.jpeg"/><Relationship Id="rId4" Type="http://schemas.openxmlformats.org/officeDocument/2006/relationships/hyperlink" Target="http://fr.wikipedia.org/wiki/Maquis_(botanique)" TargetMode="External"/><Relationship Id="rId9" Type="http://schemas.openxmlformats.org/officeDocument/2006/relationships/hyperlink" Target="http://fr.wikipedia.org/wiki/Aphidoidea" TargetMode="External"/><Relationship Id="rId14" Type="http://schemas.openxmlformats.org/officeDocument/2006/relationships/hyperlink" Target="http://fr.wikipedia.org/wiki/Scl%C3%A9rophylle" TargetMode="External"/><Relationship Id="rId22" Type="http://schemas.openxmlformats.org/officeDocument/2006/relationships/image" Target="../media/image109.jpeg"/></Relationships>
</file>

<file path=ppt/slides/_rels/slide3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hyperlink" Target="http://translate.googleusercontent.com/translate_c?depth=1&amp;hl=fr&amp;prev=/search?q%3Dpistacia%2Blentiscus%2Bwikipedia%26biw%3D1440%26bih%3D732&amp;rurl=translate.google.fr&amp;sl=en&amp;u=http://en.wikipedia.org/wiki/%C4%B0stanbul&amp;usg=ALkJrhgJdDQpTcaNnP2BMCt3j0Umks0a6A" TargetMode="External"/><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23.jpeg"/><Relationship Id="rId5" Type="http://schemas.openxmlformats.org/officeDocument/2006/relationships/image" Target="../media/image112.jpeg"/><Relationship Id="rId10" Type="http://schemas.openxmlformats.org/officeDocument/2006/relationships/image" Target="../media/image22.jpeg"/><Relationship Id="rId4" Type="http://schemas.openxmlformats.org/officeDocument/2006/relationships/image" Target="../media/image111.jpeg"/><Relationship Id="rId9" Type="http://schemas.openxmlformats.org/officeDocument/2006/relationships/hyperlink" Target="http://www.flickriver.com/photos/luigistrano/384800077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gardenbreizh.org/modules/gbdb/plante-1071-pistacia-terebinthus.html" TargetMode="External"/><Relationship Id="rId13" Type="http://schemas.openxmlformats.org/officeDocument/2006/relationships/hyperlink" Target="http://fr.wikipedia.org/w/index.php?title=Forda_formicaria&amp;action=edit&amp;redlink=1" TargetMode="External"/><Relationship Id="rId18" Type="http://schemas.openxmlformats.org/officeDocument/2006/relationships/hyperlink" Target="http://fr.wikipedia.org/wiki/Pistachier_t%C3%A9r%C3%A9binthe" TargetMode="External"/><Relationship Id="rId3" Type="http://schemas.openxmlformats.org/officeDocument/2006/relationships/hyperlink" Target="http://fr.wikipedia.org/wiki/Garrigue" TargetMode="External"/><Relationship Id="rId21" Type="http://schemas.openxmlformats.org/officeDocument/2006/relationships/image" Target="../media/image117.jpeg"/><Relationship Id="rId7" Type="http://schemas.openxmlformats.org/officeDocument/2006/relationships/hyperlink" Target="http://fr.wikipedia.org/wiki/S%C3%A8ve" TargetMode="External"/><Relationship Id="rId12" Type="http://schemas.openxmlformats.org/officeDocument/2006/relationships/hyperlink" Target="http://fr.wikipedia.org/w/index.php?title=Forda_marginata&amp;action=edit&amp;redlink=1" TargetMode="External"/><Relationship Id="rId17" Type="http://schemas.openxmlformats.org/officeDocument/2006/relationships/hyperlink" Target="http://fr.wikipedia.org/wiki/Pistachier_vrai" TargetMode="External"/><Relationship Id="rId25" Type="http://schemas.openxmlformats.org/officeDocument/2006/relationships/image" Target="../media/image23.jpeg"/><Relationship Id="rId2" Type="http://schemas.openxmlformats.org/officeDocument/2006/relationships/hyperlink" Target="http://fr.wikipedia.org/wiki/Anacardiac%C3%A9e" TargetMode="External"/><Relationship Id="rId16" Type="http://schemas.openxmlformats.org/officeDocument/2006/relationships/hyperlink" Target="http://fr.wikipedia.org/wiki/Porte-greffe" TargetMode="External"/><Relationship Id="rId20"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hyperlink" Target="http://fr.wikipedia.org/wiki/Essence_de_t%C3%A9r%C3%A9benthine" TargetMode="External"/><Relationship Id="rId11" Type="http://schemas.openxmlformats.org/officeDocument/2006/relationships/hyperlink" Target="http://fr.wikipedia.org/wiki/Aphidoidea" TargetMode="External"/><Relationship Id="rId24" Type="http://schemas.openxmlformats.org/officeDocument/2006/relationships/image" Target="../media/image22.jpeg"/><Relationship Id="rId5" Type="http://schemas.openxmlformats.org/officeDocument/2006/relationships/hyperlink" Target="http://fr.wikipedia.org/wiki/Bassin_m%C3%A9diterran%C3%A9en" TargetMode="External"/><Relationship Id="rId15" Type="http://schemas.openxmlformats.org/officeDocument/2006/relationships/hyperlink" Target="http://fr.wikipedia.org/wiki/Pistachier_t%C3%A9r%C3%A9binthe#cite_note-3" TargetMode="External"/><Relationship Id="rId23" Type="http://schemas.openxmlformats.org/officeDocument/2006/relationships/image" Target="../media/image119.jpeg"/><Relationship Id="rId10" Type="http://schemas.openxmlformats.org/officeDocument/2006/relationships/hyperlink" Target="http://fr.wikipedia.org/wiki/Parasitisme" TargetMode="External"/><Relationship Id="rId19" Type="http://schemas.openxmlformats.org/officeDocument/2006/relationships/hyperlink" Target="http://en.wikipedia.org/wiki/Pistacia_terebinthus" TargetMode="External"/><Relationship Id="rId4" Type="http://schemas.openxmlformats.org/officeDocument/2006/relationships/hyperlink" Target="http://fr.wikipedia.org/wiki/Maquis_(botanique)" TargetMode="External"/><Relationship Id="rId9" Type="http://schemas.openxmlformats.org/officeDocument/2006/relationships/hyperlink" Target="http://fr.wikipedia.org/wiki/Galle_(botanique)" TargetMode="External"/><Relationship Id="rId14" Type="http://schemas.openxmlformats.org/officeDocument/2006/relationships/hyperlink" Target="http://fr.wikipedia.org/w/index.php?title=Baizongia_pistaciae&amp;action=edit&amp;redlink=1" TargetMode="External"/><Relationship Id="rId22" Type="http://schemas.openxmlformats.org/officeDocument/2006/relationships/image" Target="../media/image118.jpeg"/></Relationships>
</file>

<file path=ppt/slides/_rels/slide3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unica%2Bgranatum%2Bwikipedia%26biw%3D1440%26bih%3D732&amp;rurl=translate.google.fr&amp;sl=en&amp;u=http://en.wikipedia.org/wiki/Virachola_isocrates&amp;usg=ALkJrhhNVWRoxA_fs52-7vFVr_KDnDfxSg" TargetMode="External"/><Relationship Id="rId13" Type="http://schemas.openxmlformats.org/officeDocument/2006/relationships/hyperlink" Target="http://fr.wikipedia.org/wiki/Zeuz%C3%A8re" TargetMode="External"/><Relationship Id="rId18" Type="http://schemas.openxmlformats.org/officeDocument/2006/relationships/hyperlink" Target="http://fr.wikipedia.org/wiki/Dysenterie" TargetMode="External"/><Relationship Id="rId26" Type="http://schemas.openxmlformats.org/officeDocument/2006/relationships/image" Target="../media/image22.jpeg"/><Relationship Id="rId3" Type="http://schemas.openxmlformats.org/officeDocument/2006/relationships/hyperlink" Target="http://fr.wikipedia.org/wiki/Lythraceae" TargetMode="External"/><Relationship Id="rId21" Type="http://schemas.openxmlformats.org/officeDocument/2006/relationships/hyperlink" Target="http://en.wikipedia.org/wiki/Pomegranate" TargetMode="External"/><Relationship Id="rId7" Type="http://schemas.openxmlformats.org/officeDocument/2006/relationships/hyperlink" Target="http://fr.wikipedia.org/wiki/Fumagine" TargetMode="External"/><Relationship Id="rId12" Type="http://schemas.openxmlformats.org/officeDocument/2006/relationships/hyperlink" Target="http://fr.wikipedia.org/wiki/Xyl%C3%A9bore_disparate" TargetMode="External"/><Relationship Id="rId17" Type="http://schemas.openxmlformats.org/officeDocument/2006/relationships/hyperlink" Target="http://fr.wikipedia.org/wiki/Bouillie_bordelaise" TargetMode="External"/><Relationship Id="rId25" Type="http://schemas.openxmlformats.org/officeDocument/2006/relationships/image" Target="../media/image123.jpeg"/><Relationship Id="rId2" Type="http://schemas.openxmlformats.org/officeDocument/2006/relationships/hyperlink" Target="http://fr.wikipedia.org/wiki/Arbre_fruitier" TargetMode="External"/><Relationship Id="rId16" Type="http://schemas.openxmlformats.org/officeDocument/2006/relationships/hyperlink" Target="http://fr.wikipedia.org/wiki/Aspergillus" TargetMode="External"/><Relationship Id="rId20" Type="http://schemas.openxmlformats.org/officeDocument/2006/relationships/hyperlink" Target="http://fr.wikipedia.org/wiki/Grenadier_commun" TargetMode="External"/><Relationship Id="rId1" Type="http://schemas.openxmlformats.org/officeDocument/2006/relationships/slideLayout" Target="../slideLayouts/slideLayout7.xml"/><Relationship Id="rId6" Type="http://schemas.openxmlformats.org/officeDocument/2006/relationships/hyperlink" Target="http://fr.wikipedia.org/wiki/S%C3%A8cheresse" TargetMode="External"/><Relationship Id="rId11" Type="http://schemas.openxmlformats.org/officeDocument/2006/relationships/hyperlink" Target="http://fr.wikipedia.org/wiki/Xyl%C3%A9bore" TargetMode="External"/><Relationship Id="rId24" Type="http://schemas.openxmlformats.org/officeDocument/2006/relationships/image" Target="../media/image122.jpeg"/><Relationship Id="rId5" Type="http://schemas.openxmlformats.org/officeDocument/2006/relationships/hyperlink" Target="http://fr.wikipedia.org/wiki/Grenade_(fruit)" TargetMode="External"/><Relationship Id="rId15" Type="http://schemas.openxmlformats.org/officeDocument/2006/relationships/hyperlink" Target="http://fr.wikipedia.org/wiki/Maladie_fongique" TargetMode="External"/><Relationship Id="rId23" Type="http://schemas.openxmlformats.org/officeDocument/2006/relationships/image" Target="../media/image121.jpeg"/><Relationship Id="rId10" Type="http://schemas.openxmlformats.org/officeDocument/2006/relationships/hyperlink" Target="http://fr.wikipedia.org/wiki/Col%C3%A9opt%C3%A8res" TargetMode="External"/><Relationship Id="rId19" Type="http://schemas.openxmlformats.org/officeDocument/2006/relationships/hyperlink" Target="http://fr.wikipedia.org/wiki/Asthme" TargetMode="External"/><Relationship Id="rId4" Type="http://schemas.openxmlformats.org/officeDocument/2006/relationships/hyperlink" Target="http://fr.wikipedia.org/wiki/Fruit_(botanique)" TargetMode="External"/><Relationship Id="rId9" Type="http://schemas.openxmlformats.org/officeDocument/2006/relationships/hyperlink" Target="http://translate.googleusercontent.com/translate_c?depth=1&amp;hl=fr&amp;prev=/search?q%3Dpunica%2Bgranatum%2Bwikipedia%26biw%3D1440%26bih%3D732&amp;rurl=translate.google.fr&amp;sl=en&amp;u=http://en.wikipedia.org/wiki/Leptoglossus_zonatus&amp;usg=ALkJrhhyCsK9lfdINUt35liXnKaqoXr4Aw" TargetMode="External"/><Relationship Id="rId14" Type="http://schemas.openxmlformats.org/officeDocument/2006/relationships/hyperlink" Target="http://fr.wikipedia.org/wiki/Ceratitis_capitata" TargetMode="External"/><Relationship Id="rId22" Type="http://schemas.openxmlformats.org/officeDocument/2006/relationships/image" Target="../media/image120.jpeg"/><Relationship Id="rId27" Type="http://schemas.openxmlformats.org/officeDocument/2006/relationships/image" Target="../media/image23.jpeg"/></Relationships>
</file>

<file path=ppt/slides/_rels/slide38.xml.rels><?xml version="1.0" encoding="UTF-8" standalone="yes"?>
<Relationships xmlns="http://schemas.openxmlformats.org/package/2006/relationships"><Relationship Id="rId8" Type="http://schemas.openxmlformats.org/officeDocument/2006/relationships/hyperlink" Target="http://fr.wikipedia.org/wiki/Punica_protopunica" TargetMode="External"/><Relationship Id="rId13" Type="http://schemas.openxmlformats.org/officeDocument/2006/relationships/image" Target="../media/image128.jpeg"/><Relationship Id="rId18" Type="http://schemas.openxmlformats.org/officeDocument/2006/relationships/image" Target="../media/image129.jpeg"/><Relationship Id="rId3" Type="http://schemas.openxmlformats.org/officeDocument/2006/relationships/hyperlink" Target="http://fr.wikipedia.org/wiki/Socotra" TargetMode="External"/><Relationship Id="rId7" Type="http://schemas.openxmlformats.org/officeDocument/2006/relationships/hyperlink" Target="http://fr.wikipedia.org/wiki/Punica" TargetMode="External"/><Relationship Id="rId12" Type="http://schemas.openxmlformats.org/officeDocument/2006/relationships/image" Target="../media/image127.jpeg"/><Relationship Id="rId17" Type="http://schemas.openxmlformats.org/officeDocument/2006/relationships/hyperlink" Target="http://www.israelimages.com/see_image_details.php?idi=1087" TargetMode="External"/><Relationship Id="rId2" Type="http://schemas.openxmlformats.org/officeDocument/2006/relationships/hyperlink" Target="http://fr.wikipedia.org/wiki/End%C3%A9misme" TargetMode="External"/><Relationship Id="rId16" Type="http://schemas.openxmlformats.org/officeDocument/2006/relationships/hyperlink" Target="http://www.viaggio-vacanza.it/tour_a_socotra_yemen/04_trekking_a_socotra_monte_skand_wadi_ayhaft.htm" TargetMode="External"/><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fr.wikipedia.org/wiki/Genre_(biologie)" TargetMode="External"/><Relationship Id="rId11" Type="http://schemas.openxmlformats.org/officeDocument/2006/relationships/image" Target="../media/image126.jpeg"/><Relationship Id="rId5" Type="http://schemas.openxmlformats.org/officeDocument/2006/relationships/hyperlink" Target="http://fr.wikipedia.org/wiki/Somalie" TargetMode="External"/><Relationship Id="rId15" Type="http://schemas.openxmlformats.org/officeDocument/2006/relationships/hyperlink" Target="https://www.flickr.com/photos/ayra_j2/galleries/72157623117840237/" TargetMode="External"/><Relationship Id="rId10" Type="http://schemas.openxmlformats.org/officeDocument/2006/relationships/image" Target="../media/image125.jpeg"/><Relationship Id="rId19" Type="http://schemas.openxmlformats.org/officeDocument/2006/relationships/image" Target="../media/image22.jpeg"/><Relationship Id="rId4" Type="http://schemas.openxmlformats.org/officeDocument/2006/relationships/hyperlink" Target="http://fr.wikipedia.org/wiki/Corne_de_l'Afrique" TargetMode="External"/><Relationship Id="rId9" Type="http://schemas.openxmlformats.org/officeDocument/2006/relationships/image" Target="../media/image124.png"/><Relationship Id="rId14" Type="http://schemas.openxmlformats.org/officeDocument/2006/relationships/hyperlink" Target="https://www.flickr.com/photos/dweickhoff/8101484247/"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fr.wikipedia.org/wiki/Alg%C3%A9rie" TargetMode="External"/><Relationship Id="rId13" Type="http://schemas.openxmlformats.org/officeDocument/2006/relationships/hyperlink" Target="http://fr.wikipedia.org/wiki/Arganier#cite_note-nill-2006-9" TargetMode="External"/><Relationship Id="rId18" Type="http://schemas.openxmlformats.org/officeDocument/2006/relationships/hyperlink" Target="http://fr.wikipedia.org/wiki/Dromadaire" TargetMode="External"/><Relationship Id="rId26" Type="http://schemas.openxmlformats.org/officeDocument/2006/relationships/image" Target="../media/image130.jpeg"/><Relationship Id="rId3" Type="http://schemas.openxmlformats.org/officeDocument/2006/relationships/hyperlink" Target="http://fr.wikipedia.org/wiki/End%C3%A9misme" TargetMode="External"/><Relationship Id="rId21" Type="http://schemas.openxmlformats.org/officeDocument/2006/relationships/hyperlink" Target="http://fr.wikipedia.org/wiki/Arganier" TargetMode="External"/><Relationship Id="rId7" Type="http://schemas.openxmlformats.org/officeDocument/2006/relationships/hyperlink" Target="http://fr.wikipedia.org/wiki/Tindouf" TargetMode="External"/><Relationship Id="rId12" Type="http://schemas.openxmlformats.org/officeDocument/2006/relationships/hyperlink" Target="http://fr.wikipedia.org/wiki/Amande_(homonymie)" TargetMode="External"/><Relationship Id="rId17" Type="http://schemas.openxmlformats.org/officeDocument/2006/relationships/hyperlink" Target="http://ma.chm-cbd.net/" TargetMode="External"/><Relationship Id="rId25" Type="http://schemas.openxmlformats.org/officeDocument/2006/relationships/hyperlink" Target="http://bft.revuesonline.com/gratuit/BFT64_304_5BellefonMonte304.pdf" TargetMode="External"/><Relationship Id="rId2" Type="http://schemas.openxmlformats.org/officeDocument/2006/relationships/hyperlink" Target="http://fr.wikipedia.org/wiki/Arbre" TargetMode="External"/><Relationship Id="rId16" Type="http://schemas.openxmlformats.org/officeDocument/2006/relationships/hyperlink" Target="http://fr.wikipedia.org/wiki/Arganier#cite_note-peltier-web-5" TargetMode="External"/><Relationship Id="rId20" Type="http://schemas.openxmlformats.org/officeDocument/2006/relationships/hyperlink" Target="http://fr.wikipedia.org/wiki/Arganier#cite_note-6" TargetMode="External"/><Relationship Id="rId29"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hyperlink" Target="http://fr.wikipedia.org/wiki/Arganier#cite_note-1" TargetMode="External"/><Relationship Id="rId11" Type="http://schemas.openxmlformats.org/officeDocument/2006/relationships/hyperlink" Target="http://fr.wikipedia.org/wiki/Arganier#cite_note-nouiam-2005-17" TargetMode="External"/><Relationship Id="rId24" Type="http://schemas.openxmlformats.org/officeDocument/2006/relationships/hyperlink" Target="http://benjamin.lisan.free.fr/projetsreforestation/Fiche-presentation-arbre-arganier.pdf" TargetMode="External"/><Relationship Id="rId32" Type="http://schemas.openxmlformats.org/officeDocument/2006/relationships/image" Target="../media/image23.jpeg"/><Relationship Id="rId5" Type="http://schemas.openxmlformats.org/officeDocument/2006/relationships/hyperlink" Target="http://fr.wikipedia.org/wiki/Souss" TargetMode="External"/><Relationship Id="rId15" Type="http://schemas.openxmlformats.org/officeDocument/2006/relationships/hyperlink" Target="http://fr.wikipedia.org/wiki/Arganier#cite_note-pls2007-4" TargetMode="External"/><Relationship Id="rId23" Type="http://schemas.openxmlformats.org/officeDocument/2006/relationships/hyperlink" Target="http://www.vulgarisation.net/bul95.htm" TargetMode="External"/><Relationship Id="rId28" Type="http://schemas.openxmlformats.org/officeDocument/2006/relationships/image" Target="../media/image132.jpeg"/><Relationship Id="rId10" Type="http://schemas.openxmlformats.org/officeDocument/2006/relationships/hyperlink" Target="http://fr.wikipedia.org/wiki/Sapotaceae" TargetMode="External"/><Relationship Id="rId19" Type="http://schemas.openxmlformats.org/officeDocument/2006/relationships/hyperlink" Target="http://fr.wikipedia.org/wiki/Ch%C3%A8vre" TargetMode="External"/><Relationship Id="rId31" Type="http://schemas.openxmlformats.org/officeDocument/2006/relationships/image" Target="../media/image22.jpeg"/><Relationship Id="rId4" Type="http://schemas.openxmlformats.org/officeDocument/2006/relationships/hyperlink" Target="http://fr.wikipedia.org/wiki/Maroc" TargetMode="External"/><Relationship Id="rId9" Type="http://schemas.openxmlformats.org/officeDocument/2006/relationships/hyperlink" Target="http://fr.wikipedia.org/wiki/Arganier#cite_note-2" TargetMode="External"/><Relationship Id="rId14" Type="http://schemas.openxmlformats.org/officeDocument/2006/relationships/hyperlink" Target="http://fr.wikipedia.org/wiki/Symbiose" TargetMode="External"/><Relationship Id="rId22" Type="http://schemas.openxmlformats.org/officeDocument/2006/relationships/hyperlink" Target="http://en.wikipedia.org/wiki/Argania" TargetMode="External"/><Relationship Id="rId27" Type="http://schemas.openxmlformats.org/officeDocument/2006/relationships/image" Target="../media/image131.jpeg"/><Relationship Id="rId30"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fr.wikipedia.org/wiki/Strate_(botanique)" TargetMode="External"/><Relationship Id="rId13" Type="http://schemas.openxmlformats.org/officeDocument/2006/relationships/hyperlink" Target="http://fr.wikipedia.org/wiki/Phoenix_dactylifera#cite_note-3" TargetMode="External"/><Relationship Id="rId18" Type="http://schemas.openxmlformats.org/officeDocument/2006/relationships/hyperlink" Target="http://fr.wikipedia.org/wiki/Fusariose" TargetMode="External"/><Relationship Id="rId26" Type="http://schemas.openxmlformats.org/officeDocument/2006/relationships/image" Target="../media/image136.jpeg"/><Relationship Id="rId3" Type="http://schemas.openxmlformats.org/officeDocument/2006/relationships/hyperlink" Target="http://fr.wikipedia.org/wiki/Fruit_(botanique)" TargetMode="External"/><Relationship Id="rId21" Type="http://schemas.openxmlformats.org/officeDocument/2006/relationships/hyperlink" Target="http://fr.wikipedia.org/wiki/Phoenix_dactylifera" TargetMode="External"/><Relationship Id="rId34" Type="http://schemas.openxmlformats.org/officeDocument/2006/relationships/image" Target="../media/image23.jpeg"/><Relationship Id="rId7" Type="http://schemas.openxmlformats.org/officeDocument/2006/relationships/hyperlink" Target="http://fr.wikipedia.org/wiki/Bois" TargetMode="External"/><Relationship Id="rId12" Type="http://schemas.openxmlformats.org/officeDocument/2006/relationships/hyperlink" Target="http://fr.wikipedia.org/wiki/Phoenix_dactylifera#cite_note-2" TargetMode="External"/><Relationship Id="rId17" Type="http://schemas.openxmlformats.org/officeDocument/2006/relationships/hyperlink" Target="http://fr.wikipedia.org/wiki/Bayoud_du_palmier_dattier" TargetMode="External"/><Relationship Id="rId25" Type="http://schemas.openxmlformats.org/officeDocument/2006/relationships/image" Target="../media/image135.jpeg"/><Relationship Id="rId33" Type="http://schemas.openxmlformats.org/officeDocument/2006/relationships/image" Target="../media/image22.jpeg"/><Relationship Id="rId2" Type="http://schemas.openxmlformats.org/officeDocument/2006/relationships/hyperlink" Target="http://fr.wikipedia.org/wiki/Ar%C3%A9cac%C3%A9e" TargetMode="External"/><Relationship Id="rId16" Type="http://schemas.openxmlformats.org/officeDocument/2006/relationships/hyperlink" Target="http://translate.googleusercontent.com/translate_c?depth=1&amp;hl=fr&amp;prev=/search?q%3Dphoenix%2Bdactylifera%2Bwikipedia%26biw%3D1440%26bih%3D732&amp;rurl=translate.google.fr&amp;sl=en&amp;u=http://en.wikipedia.org/wiki/Beehive_(beekeeping)&amp;usg=ALkJrhjifvlqQ6udaGqeZPx58C7gkb8UQA" TargetMode="External"/><Relationship Id="rId20" Type="http://schemas.openxmlformats.org/officeDocument/2006/relationships/hyperlink" Target="http://translate.googleusercontent.com/translate_c?depth=1&amp;hl=fr&amp;prev=/search?q%3Dphoenix%2Bdactylifera%2Bwikipedia%26biw%3D1440%26bih%3D732&amp;rurl=translate.google.fr&amp;sl=en&amp;u=http://en.wikipedia.org/wiki/Fusarium_oxysporum&amp;usg=ALkJrhiGIbmb5wDFwzNCEycQOqDfX6HiWQ" TargetMode="External"/><Relationship Id="rId29" Type="http://schemas.openxmlformats.org/officeDocument/2006/relationships/hyperlink" Target="http://fr.wikipedia.org/wiki/Tolga_(Alg%C3%A9rie)" TargetMode="External"/><Relationship Id="rId1" Type="http://schemas.openxmlformats.org/officeDocument/2006/relationships/slideLayout" Target="../slideLayouts/slideLayout7.xml"/><Relationship Id="rId6" Type="http://schemas.openxmlformats.org/officeDocument/2006/relationships/hyperlink" Target="http://fr.wikipedia.org/wiki/Sahara" TargetMode="External"/><Relationship Id="rId11" Type="http://schemas.openxmlformats.org/officeDocument/2006/relationships/hyperlink" Target="http://fr.wikipedia.org/wiki/Drageon" TargetMode="External"/><Relationship Id="rId24" Type="http://schemas.openxmlformats.org/officeDocument/2006/relationships/hyperlink" Target="http://en.wikipedia.org/wiki/List_of_date_palm_diseases" TargetMode="External"/><Relationship Id="rId32" Type="http://schemas.openxmlformats.org/officeDocument/2006/relationships/hyperlink" Target="http://en.wikipedia.org/wiki/Halophyte" TargetMode="External"/><Relationship Id="rId5" Type="http://schemas.openxmlformats.org/officeDocument/2006/relationships/hyperlink" Target="http://fr.wikipedia.org/wiki/Oasis" TargetMode="External"/><Relationship Id="rId15" Type="http://schemas.openxmlformats.org/officeDocument/2006/relationships/hyperlink" Target="http://fr.wikipedia.org/wiki/Cultivars" TargetMode="External"/><Relationship Id="rId23" Type="http://schemas.openxmlformats.org/officeDocument/2006/relationships/hyperlink" Target="http://www.fao.org/docrep/006/Y4360E/Y4360E00.HTM" TargetMode="External"/><Relationship Id="rId28" Type="http://schemas.openxmlformats.org/officeDocument/2006/relationships/hyperlink" Target="http://fr.wikipedia.org/wiki/Palmeraie_d'Elche" TargetMode="External"/><Relationship Id="rId10" Type="http://schemas.openxmlformats.org/officeDocument/2006/relationships/hyperlink" Target="http://fr.wikipedia.org/wiki/Clonage" TargetMode="External"/><Relationship Id="rId19" Type="http://schemas.openxmlformats.org/officeDocument/2006/relationships/hyperlink" Target="http://translate.googleusercontent.com/translate_c?depth=1&amp;hl=fr&amp;prev=/search?q%3Dphoenix%2Bdactylifera%2Bwikipedia%26biw%3D1440%26bih%3D732&amp;rurl=translate.google.fr&amp;sl=en&amp;u=http://en.wikipedia.org/wiki/Fungus&amp;usg=ALkJrhjZYNf12WlNHKzMC4s60fOjvSPwtA" TargetMode="External"/><Relationship Id="rId31" Type="http://schemas.openxmlformats.org/officeDocument/2006/relationships/hyperlink" Target="http://en.wikipedia.org/wiki/Phoenix_dactylifera" TargetMode="External"/><Relationship Id="rId4" Type="http://schemas.openxmlformats.org/officeDocument/2006/relationships/hyperlink" Target="http://fr.wikipedia.org/wiki/Datte" TargetMode="External"/><Relationship Id="rId9" Type="http://schemas.openxmlformats.org/officeDocument/2006/relationships/hyperlink" Target="http://fr.wikipedia.org/wiki/Pollinisation" TargetMode="External"/><Relationship Id="rId14" Type="http://schemas.openxmlformats.org/officeDocument/2006/relationships/hyperlink" Target="http://fr.wikipedia.org/wiki/Alg%C3%A9rie" TargetMode="External"/><Relationship Id="rId22" Type="http://schemas.openxmlformats.org/officeDocument/2006/relationships/hyperlink" Target="http://en.wikipedia.org/wiki/Date_palm" TargetMode="External"/><Relationship Id="rId27" Type="http://schemas.openxmlformats.org/officeDocument/2006/relationships/image" Target="../media/image137.jpeg"/><Relationship Id="rId30" Type="http://schemas.openxmlformats.org/officeDocument/2006/relationships/image" Target="../media/image138.jpeg"/></Relationships>
</file>

<file path=ppt/slides/_rels/slide41.xml.rels><?xml version="1.0" encoding="UTF-8" standalone="yes"?>
<Relationships xmlns="http://schemas.openxmlformats.org/package/2006/relationships"><Relationship Id="rId8" Type="http://schemas.openxmlformats.org/officeDocument/2006/relationships/hyperlink" Target="http://en.wikipedia.org/wiki/Yucca_brevifolia#cite_note-Keith_1982-16" TargetMode="External"/><Relationship Id="rId13" Type="http://schemas.openxmlformats.org/officeDocument/2006/relationships/hyperlink" Target="http://fr.wikipedia.org/wiki/Yucca_brevifolia" TargetMode="External"/><Relationship Id="rId18" Type="http://schemas.openxmlformats.org/officeDocument/2006/relationships/image" Target="../media/image141.jpeg"/><Relationship Id="rId3" Type="http://schemas.openxmlformats.org/officeDocument/2006/relationships/hyperlink" Target="http://en.wikipedia.org/wiki/California" TargetMode="External"/><Relationship Id="rId21" Type="http://schemas.openxmlformats.org/officeDocument/2006/relationships/image" Target="../media/image144.jpeg"/><Relationship Id="rId7" Type="http://schemas.openxmlformats.org/officeDocument/2006/relationships/hyperlink" Target="http://en.wikipedia.org/wiki/Asparagaceae" TargetMode="External"/><Relationship Id="rId12" Type="http://schemas.openxmlformats.org/officeDocument/2006/relationships/hyperlink" Target="http://en.wikipedia.org/wiki/Yucca_brevifolia#cite_note-Burdock2005-22" TargetMode="External"/><Relationship Id="rId17" Type="http://schemas.openxmlformats.org/officeDocument/2006/relationships/image" Target="../media/image140.jpeg"/><Relationship Id="rId2" Type="http://schemas.openxmlformats.org/officeDocument/2006/relationships/hyperlink" Target="http://en.wikipedia.org/wiki/North_America" TargetMode="External"/><Relationship Id="rId16" Type="http://schemas.openxmlformats.org/officeDocument/2006/relationships/image" Target="../media/image139.jpeg"/><Relationship Id="rId20"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hyperlink" Target="http://en.wikipedia.org/wiki/Nevada" TargetMode="External"/><Relationship Id="rId11" Type="http://schemas.openxmlformats.org/officeDocument/2006/relationships/hyperlink" Target="http://en.wikipedia.org/wiki/Glycoside#Saponins" TargetMode="External"/><Relationship Id="rId5" Type="http://schemas.openxmlformats.org/officeDocument/2006/relationships/hyperlink" Target="http://en.wikipedia.org/wiki/Utah" TargetMode="External"/><Relationship Id="rId15" Type="http://schemas.openxmlformats.org/officeDocument/2006/relationships/hyperlink" Target="http://www.fs.fed.us/database/feis/plants/tree/yucbre/all.html#94" TargetMode="External"/><Relationship Id="rId23" Type="http://schemas.openxmlformats.org/officeDocument/2006/relationships/image" Target="../media/image23.jpeg"/><Relationship Id="rId10" Type="http://schemas.openxmlformats.org/officeDocument/2006/relationships/hyperlink" Target="http://en.wikipedia.org/wiki/Panicle" TargetMode="External"/><Relationship Id="rId19" Type="http://schemas.openxmlformats.org/officeDocument/2006/relationships/image" Target="../media/image142.jpeg"/><Relationship Id="rId4" Type="http://schemas.openxmlformats.org/officeDocument/2006/relationships/hyperlink" Target="http://en.wikipedia.org/wiki/Arizona" TargetMode="External"/><Relationship Id="rId9" Type="http://schemas.openxmlformats.org/officeDocument/2006/relationships/hyperlink" Target="http://en.wikipedia.org/wiki/Flower" TargetMode="External"/><Relationship Id="rId14" Type="http://schemas.openxmlformats.org/officeDocument/2006/relationships/hyperlink" Target="http://en.wikipedia.org/wiki/Yucca_brevifolia" TargetMode="External"/><Relationship Id="rId22" Type="http://schemas.openxmlformats.org/officeDocument/2006/relationships/image" Target="../media/image22.jpeg"/></Relationships>
</file>

<file path=ppt/slides/_rels/slide42.xml.rels><?xml version="1.0" encoding="UTF-8" standalone="yes"?>
<Relationships xmlns="http://schemas.openxmlformats.org/package/2006/relationships"><Relationship Id="rId8" Type="http://schemas.openxmlformats.org/officeDocument/2006/relationships/hyperlink" Target="http://fr.wikipedia.org/wiki/Agro-industrie" TargetMode="External"/><Relationship Id="rId13" Type="http://schemas.openxmlformats.org/officeDocument/2006/relationships/hyperlink" Target="http://fr.wikipedia.org/wiki/H%C3%A9t%C3%A9roc%C3%A8res" TargetMode="External"/><Relationship Id="rId18" Type="http://schemas.openxmlformats.org/officeDocument/2006/relationships/hyperlink" Target="http://fr.wikipedia.org/wiki/D%C3%A9sert_de_Chihuahua" TargetMode="External"/><Relationship Id="rId26" Type="http://schemas.openxmlformats.org/officeDocument/2006/relationships/image" Target="../media/image148.jpeg"/><Relationship Id="rId3" Type="http://schemas.openxmlformats.org/officeDocument/2006/relationships/hyperlink" Target="http://en.wikipedia.org/wiki/Yucca_filifera#cite_note-Hodgkiss-2" TargetMode="External"/><Relationship Id="rId21" Type="http://schemas.openxmlformats.org/officeDocument/2006/relationships/hyperlink" Target="http://en.wikipedia.org/wiki/Yucca_filifera" TargetMode="External"/><Relationship Id="rId7" Type="http://schemas.openxmlformats.org/officeDocument/2006/relationships/hyperlink" Target="http://fr.wikipedia.org/wiki/Alimentation_humaine" TargetMode="External"/><Relationship Id="rId12" Type="http://schemas.openxmlformats.org/officeDocument/2006/relationships/hyperlink" Target="http://fr.wikipedia.org/wiki/Pollinisation" TargetMode="External"/><Relationship Id="rId17" Type="http://schemas.openxmlformats.org/officeDocument/2006/relationships/hyperlink" Target="http://fr.wikipedia.org/wiki/Fructification" TargetMode="External"/><Relationship Id="rId25" Type="http://schemas.openxmlformats.org/officeDocument/2006/relationships/image" Target="../media/image147.jpeg"/><Relationship Id="rId2" Type="http://schemas.openxmlformats.org/officeDocument/2006/relationships/hyperlink" Target="http://en.wikipedia.org/wiki/Rosette_(botany)" TargetMode="External"/><Relationship Id="rId16" Type="http://schemas.openxmlformats.org/officeDocument/2006/relationships/hyperlink" Target="http://fr.wikipedia.org/wiki/Yucca_filifera#cite_note-Renteria-11" TargetMode="External"/><Relationship Id="rId20" Type="http://schemas.openxmlformats.org/officeDocument/2006/relationships/hyperlink" Target="http://fr.wikipedia.org/wiki/Yucca_filifera" TargetMode="External"/><Relationship Id="rId29"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fr.wikipedia.org/wiki/Grappe" TargetMode="External"/><Relationship Id="rId11" Type="http://schemas.openxmlformats.org/officeDocument/2006/relationships/hyperlink" Target="http://fr.wikipedia.org/wiki/%C3%89levage" TargetMode="External"/><Relationship Id="rId24" Type="http://schemas.openxmlformats.org/officeDocument/2006/relationships/image" Target="../media/image146.jpeg"/><Relationship Id="rId5" Type="http://schemas.openxmlformats.org/officeDocument/2006/relationships/hyperlink" Target="http://fr.wikipedia.org/wiki/Inflorescence" TargetMode="External"/><Relationship Id="rId15" Type="http://schemas.openxmlformats.org/officeDocument/2006/relationships/hyperlink" Target="http://fr.wikipedia.org/wiki/Yucca_filifera#cite_note-10" TargetMode="External"/><Relationship Id="rId23" Type="http://schemas.openxmlformats.org/officeDocument/2006/relationships/image" Target="../media/image145.jpeg"/><Relationship Id="rId28" Type="http://schemas.openxmlformats.org/officeDocument/2006/relationships/image" Target="../media/image150.jpeg"/><Relationship Id="rId10" Type="http://schemas.openxmlformats.org/officeDocument/2006/relationships/hyperlink" Target="http://fr.wikipedia.org/wiki/Alicament" TargetMode="External"/><Relationship Id="rId19" Type="http://schemas.openxmlformats.org/officeDocument/2006/relationships/hyperlink" Target="http://fr.wikipedia.org/wiki/Yucca_filifera#cite_note-Jacquemin-16" TargetMode="External"/><Relationship Id="rId4" Type="http://schemas.openxmlformats.org/officeDocument/2006/relationships/hyperlink" Target="http://fr.wikipedia.org/wiki/Yucca" TargetMode="External"/><Relationship Id="rId9" Type="http://schemas.openxmlformats.org/officeDocument/2006/relationships/hyperlink" Target="http://fr.wikipedia.org/wiki/Industrie_pharmaceutique" TargetMode="External"/><Relationship Id="rId14" Type="http://schemas.openxmlformats.org/officeDocument/2006/relationships/hyperlink" Target="http://fr.wikipedia.org/w/index.php?title=Tegiticula_yuccasella&amp;action=edit&amp;redlink=1" TargetMode="External"/><Relationship Id="rId22" Type="http://schemas.openxmlformats.org/officeDocument/2006/relationships/hyperlink" Target="http://es.wikipedia.org/wiki/Yucca_filifera" TargetMode="External"/><Relationship Id="rId27" Type="http://schemas.openxmlformats.org/officeDocument/2006/relationships/image" Target="../media/image149.jpeg"/><Relationship Id="rId30" Type="http://schemas.openxmlformats.org/officeDocument/2006/relationships/image" Target="../media/image23.jpe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Californie" TargetMode="External"/><Relationship Id="rId13" Type="http://schemas.openxmlformats.org/officeDocument/2006/relationships/hyperlink" Target="https://fr.wikipedia.org/wiki/Am%C3%A9rindiens" TargetMode="External"/><Relationship Id="rId18" Type="http://schemas.openxmlformats.org/officeDocument/2006/relationships/image" Target="../media/image151.jpg"/><Relationship Id="rId3" Type="http://schemas.openxmlformats.org/officeDocument/2006/relationships/image" Target="../media/image23.jpeg"/><Relationship Id="rId21" Type="http://schemas.openxmlformats.org/officeDocument/2006/relationships/image" Target="../media/image154.jpg"/><Relationship Id="rId7" Type="http://schemas.openxmlformats.org/officeDocument/2006/relationships/hyperlink" Target="https://fr.wikipedia.org/wiki/%C3%89tats-Unis" TargetMode="External"/><Relationship Id="rId12" Type="http://schemas.openxmlformats.org/officeDocument/2006/relationships/hyperlink" Target="https://fr.wikipedia.org/wiki/Washingtonia_robusta" TargetMode="External"/><Relationship Id="rId17" Type="http://schemas.openxmlformats.org/officeDocument/2006/relationships/hyperlink" Target="https://fr.wikipedia.org/wiki/Parc_d'%C3%89tat_d'Anza-Borrego_Desert" TargetMode="External"/><Relationship Id="rId2" Type="http://schemas.openxmlformats.org/officeDocument/2006/relationships/image" Target="../media/image22.jpeg"/><Relationship Id="rId16" Type="http://schemas.openxmlformats.org/officeDocument/2006/relationships/hyperlink" Target="https://fr.wikipedia.org/wiki/Washingtonia" TargetMode="External"/><Relationship Id="rId20"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hyperlink" Target="https://fr.wikipedia.org/wiki/Arecaceae" TargetMode="External"/><Relationship Id="rId11" Type="http://schemas.openxmlformats.org/officeDocument/2006/relationships/hyperlink" Target="https://fr.wikipedia.org/wiki/Washingtonia_filifera" TargetMode="External"/><Relationship Id="rId5" Type="http://schemas.openxmlformats.org/officeDocument/2006/relationships/hyperlink" Target="https://fr.wikipedia.org/wiki/Famille_(biologie)" TargetMode="External"/><Relationship Id="rId15" Type="http://schemas.openxmlformats.org/officeDocument/2006/relationships/hyperlink" Target="https://fr.wikipedia.org/wiki/Drupe" TargetMode="External"/><Relationship Id="rId10" Type="http://schemas.openxmlformats.org/officeDocument/2006/relationships/hyperlink" Target="https://fr.wikipedia.org/wiki/Mexique" TargetMode="External"/><Relationship Id="rId19" Type="http://schemas.openxmlformats.org/officeDocument/2006/relationships/image" Target="../media/image152.jpg"/><Relationship Id="rId4" Type="http://schemas.openxmlformats.org/officeDocument/2006/relationships/hyperlink" Target="https://fr.wikipedia.org/wiki/Genre_(biologie)" TargetMode="External"/><Relationship Id="rId9" Type="http://schemas.openxmlformats.org/officeDocument/2006/relationships/hyperlink" Target="https://fr.wikipedia.org/wiki/Arizona" TargetMode="External"/><Relationship Id="rId14" Type="http://schemas.openxmlformats.org/officeDocument/2006/relationships/hyperlink" Target="https://fr.wikipedia.org/wiki/Toit_de_chaum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fr.wikipedia.org/wiki/Huile_alimentaire" TargetMode="External"/><Relationship Id="rId13" Type="http://schemas.openxmlformats.org/officeDocument/2006/relationships/hyperlink" Target="http://fr.wikipedia.org/wiki/Germination" TargetMode="External"/><Relationship Id="rId18" Type="http://schemas.openxmlformats.org/officeDocument/2006/relationships/hyperlink" Target="http://fr.wikipedia.org/wiki/Bouturage" TargetMode="External"/><Relationship Id="rId26" Type="http://schemas.openxmlformats.org/officeDocument/2006/relationships/hyperlink" Target="http://fr.wikipedia.org/wiki/Zeuz%C3%A8re_du_poirier" TargetMode="External"/><Relationship Id="rId3" Type="http://schemas.openxmlformats.org/officeDocument/2006/relationships/hyperlink" Target="http://fr.wikipedia.org/wiki/Arbre_fruitier" TargetMode="External"/><Relationship Id="rId21" Type="http://schemas.openxmlformats.org/officeDocument/2006/relationships/hyperlink" Target="http://fr.wikipedia.org/wiki/Fumagine" TargetMode="External"/><Relationship Id="rId7" Type="http://schemas.openxmlformats.org/officeDocument/2006/relationships/hyperlink" Target="http://fr.wikipedia.org/wiki/Fruit_(botanique)" TargetMode="External"/><Relationship Id="rId12" Type="http://schemas.openxmlformats.org/officeDocument/2006/relationships/hyperlink" Target="http://fr.wikipedia.org/wiki/%C3%89vapotranspiration" TargetMode="External"/><Relationship Id="rId17" Type="http://schemas.openxmlformats.org/officeDocument/2006/relationships/hyperlink" Target="http://fr.wikipedia.org/wiki/Greffe_(botanique)" TargetMode="External"/><Relationship Id="rId25" Type="http://schemas.openxmlformats.org/officeDocument/2006/relationships/hyperlink" Target="http://fr.wikipedia.org/wiki/Hyl%C3%A9sine_de_l'olivier" TargetMode="External"/><Relationship Id="rId2" Type="http://schemas.openxmlformats.org/officeDocument/2006/relationships/hyperlink" Target="http://fr.wikipedia.org/wiki/Climat_m%C3%A9diterran%C3%A9en" TargetMode="External"/><Relationship Id="rId16" Type="http://schemas.openxmlformats.org/officeDocument/2006/relationships/hyperlink" Target="http://fr.wikipedia.org/wiki/Ol%C3%A9astre" TargetMode="External"/><Relationship Id="rId20" Type="http://schemas.openxmlformats.org/officeDocument/2006/relationships/hyperlink" Target="http://fr.wikipedia.org/wiki/Armillaria_mellea" TargetMode="External"/><Relationship Id="rId29" Type="http://schemas.openxmlformats.org/officeDocument/2006/relationships/hyperlink" Target="http://www.sciencedirect.com/science/journal/03783774" TargetMode="External"/><Relationship Id="rId1" Type="http://schemas.openxmlformats.org/officeDocument/2006/relationships/slideLayout" Target="../slideLayouts/slideLayout7.xml"/><Relationship Id="rId6" Type="http://schemas.openxmlformats.org/officeDocument/2006/relationships/hyperlink" Target="http://fr.wikipedia.org/wiki/Olive" TargetMode="External"/><Relationship Id="rId11" Type="http://schemas.openxmlformats.org/officeDocument/2006/relationships/hyperlink" Target="http://fr.wikipedia.org/wiki/Stomate" TargetMode="External"/><Relationship Id="rId24" Type="http://schemas.openxmlformats.org/officeDocument/2006/relationships/hyperlink" Target="http://fr.wikipedia.org/wiki/Teigne_de_l'olivier" TargetMode="External"/><Relationship Id="rId32" Type="http://schemas.openxmlformats.org/officeDocument/2006/relationships/image" Target="../media/image23.jpeg"/><Relationship Id="rId5" Type="http://schemas.openxmlformats.org/officeDocument/2006/relationships/hyperlink" Target="http://fr.wikipedia.org/wiki/Oleaceae" TargetMode="External"/><Relationship Id="rId15" Type="http://schemas.openxmlformats.org/officeDocument/2006/relationships/hyperlink" Target="http://fr.wikipedia.org/w/index.php?title=Chevelu_racinaire&amp;action=edit&amp;redlink=1" TargetMode="External"/><Relationship Id="rId23" Type="http://schemas.openxmlformats.org/officeDocument/2006/relationships/hyperlink" Target="http://fr.wikipedia.org/wiki/Mouche_de_l'olive" TargetMode="External"/><Relationship Id="rId28" Type="http://schemas.openxmlformats.org/officeDocument/2006/relationships/hyperlink" Target="http://gardenbreizh.org/modules/gbdb/plante-275-olea-europaea.html" TargetMode="External"/><Relationship Id="rId10" Type="http://schemas.openxmlformats.org/officeDocument/2006/relationships/hyperlink" Target="http://fr.wikipedia.org/wiki/Photosynth%C3%A8se" TargetMode="External"/><Relationship Id="rId19" Type="http://schemas.openxmlformats.org/officeDocument/2006/relationships/hyperlink" Target="http://fr.wikipedia.org/wiki/Pourridi%C3%A9" TargetMode="External"/><Relationship Id="rId31" Type="http://schemas.openxmlformats.org/officeDocument/2006/relationships/image" Target="../media/image22.jpeg"/><Relationship Id="rId4" Type="http://schemas.openxmlformats.org/officeDocument/2006/relationships/hyperlink" Target="http://fr.wikipedia.org/wiki/Olea_europaea" TargetMode="External"/><Relationship Id="rId9" Type="http://schemas.openxmlformats.org/officeDocument/2006/relationships/hyperlink" Target="http://fr.wikipedia.org/wiki/Huile_d'olive" TargetMode="External"/><Relationship Id="rId14" Type="http://schemas.openxmlformats.org/officeDocument/2006/relationships/hyperlink" Target="http://fr.wikipedia.org/wiki/Racine_(botanique)" TargetMode="External"/><Relationship Id="rId22" Type="http://schemas.openxmlformats.org/officeDocument/2006/relationships/hyperlink" Target="http://fr.wikipedia.org/wiki/Cochenille_noire_de_l'olivier" TargetMode="External"/><Relationship Id="rId27" Type="http://schemas.openxmlformats.org/officeDocument/2006/relationships/hyperlink" Target="http://fr.wikipedia.org/wiki/Otiorhynque_de_l'olivier" TargetMode="External"/><Relationship Id="rId30" Type="http://schemas.openxmlformats.org/officeDocument/2006/relationships/hyperlink" Target="http://www.sciencedirect.com/science/journal/03783774/96/7"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fr.wikipedia.org/wiki/Arabie" TargetMode="External"/><Relationship Id="rId13" Type="http://schemas.openxmlformats.org/officeDocument/2006/relationships/hyperlink" Target="http://fr.wikipedia.org/wiki/Olea_europaea_subsp._laperrinei" TargetMode="External"/><Relationship Id="rId18" Type="http://schemas.openxmlformats.org/officeDocument/2006/relationships/hyperlink" Target="http://fr.wikipedia.org/wiki/Maroc" TargetMode="External"/><Relationship Id="rId26" Type="http://schemas.openxmlformats.org/officeDocument/2006/relationships/image" Target="../media/image23.jpeg"/><Relationship Id="rId3" Type="http://schemas.openxmlformats.org/officeDocument/2006/relationships/hyperlink" Target="http://fr.wikipedia.org/wiki/Olea_europaea_subsp._cerasiformis" TargetMode="External"/><Relationship Id="rId21" Type="http://schemas.openxmlformats.org/officeDocument/2006/relationships/hyperlink" Target="http://en.wikipedia.org/wiki/Olive" TargetMode="External"/><Relationship Id="rId7" Type="http://schemas.openxmlformats.org/officeDocument/2006/relationships/hyperlink" Target="http://fr.wikipedia.org/wiki/%C3%89gypte" TargetMode="External"/><Relationship Id="rId12" Type="http://schemas.openxmlformats.org/officeDocument/2006/relationships/hyperlink" Target="http://fr.wikipedia.org/wiki/%C3%8Eles_Canaries" TargetMode="External"/><Relationship Id="rId17" Type="http://schemas.openxmlformats.org/officeDocument/2006/relationships/hyperlink" Target="http://fr.wikipedia.org/wiki/Olea_europaea_subsp._maroccana" TargetMode="External"/><Relationship Id="rId25" Type="http://schemas.openxmlformats.org/officeDocument/2006/relationships/image" Target="../media/image22.jpeg"/><Relationship Id="rId2" Type="http://schemas.openxmlformats.org/officeDocument/2006/relationships/hyperlink" Target="http://fr.wikipedia.org/wiki/Olivier#cite_note-3" TargetMode="External"/><Relationship Id="rId16" Type="http://schemas.openxmlformats.org/officeDocument/2006/relationships/hyperlink" Target="http://fr.wikipedia.org/wiki/Soudan" TargetMode="External"/><Relationship Id="rId20" Type="http://schemas.openxmlformats.org/officeDocument/2006/relationships/hyperlink" Target="http://fr.wikipedia.org/wiki/Olivier" TargetMode="External"/><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Olea_europaea_subsp._guanchica" TargetMode="External"/><Relationship Id="rId24" Type="http://schemas.openxmlformats.org/officeDocument/2006/relationships/image" Target="../media/image155.jpeg"/><Relationship Id="rId5" Type="http://schemas.openxmlformats.org/officeDocument/2006/relationships/hyperlink" Target="http://fr.wikipedia.org/wiki/Olea_europaea_subsp._cuspidata" TargetMode="External"/><Relationship Id="rId15" Type="http://schemas.openxmlformats.org/officeDocument/2006/relationships/hyperlink" Target="http://fr.wikipedia.org/wiki/Niger" TargetMode="External"/><Relationship Id="rId23" Type="http://schemas.openxmlformats.org/officeDocument/2006/relationships/hyperlink" Target="http://fr.wikipedia.org/wiki/Olea" TargetMode="External"/><Relationship Id="rId10" Type="http://schemas.openxmlformats.org/officeDocument/2006/relationships/hyperlink" Target="http://fr.wikipedia.org/wiki/Asie" TargetMode="External"/><Relationship Id="rId19" Type="http://schemas.openxmlformats.org/officeDocument/2006/relationships/hyperlink" Target="http://fr.wikipedia.org/wiki/Olivier#cite_note-4" TargetMode="External"/><Relationship Id="rId4" Type="http://schemas.openxmlformats.org/officeDocument/2006/relationships/hyperlink" Target="http://fr.wikipedia.org/wiki/Mad%C3%A8re" TargetMode="External"/><Relationship Id="rId9" Type="http://schemas.openxmlformats.org/officeDocument/2006/relationships/hyperlink" Target="http://fr.wikipedia.org/wiki/R%C3%A9publique_populaire_de_Chine" TargetMode="External"/><Relationship Id="rId14" Type="http://schemas.openxmlformats.org/officeDocument/2006/relationships/hyperlink" Target="http://fr.wikipedia.org/wiki/Alg%C3%A9rie" TargetMode="External"/><Relationship Id="rId22" Type="http://schemas.openxmlformats.org/officeDocument/2006/relationships/hyperlink" Target="http://fr.wikipedia.org/wiki/Olea_europaea"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hyperlink" Target="http://en.wikipedia.org/wiki/Australia" TargetMode="External"/><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hyperlink" Target="http://en.wikipedia.org/wiki/Adelaide_Hills" TargetMode="External"/><Relationship Id="rId2" Type="http://schemas.openxmlformats.org/officeDocument/2006/relationships/image" Target="../media/image156.jpe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60.jpeg"/><Relationship Id="rId11" Type="http://schemas.openxmlformats.org/officeDocument/2006/relationships/hyperlink" Target="http://fr.wikipedia.org/wiki/Plantes_m%C3%A9dicinales_de_K%C3%B6hler" TargetMode="External"/><Relationship Id="rId5" Type="http://schemas.openxmlformats.org/officeDocument/2006/relationships/image" Target="../media/image159.jpeg"/><Relationship Id="rId15" Type="http://schemas.openxmlformats.org/officeDocument/2006/relationships/image" Target="../media/image22.jpeg"/><Relationship Id="rId10" Type="http://schemas.openxmlformats.org/officeDocument/2006/relationships/hyperlink" Target="http://fr.wikipedia.org/w/index.php?title=Franz_Eugen_K%C3%B6hler&amp;action=edit&amp;redlink=1" TargetMode="External"/><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4.jpeg"/></Relationships>
</file>

<file path=ppt/slides/_rels/slide47.xml.rels><?xml version="1.0" encoding="UTF-8" standalone="yes"?>
<Relationships xmlns="http://schemas.openxmlformats.org/package/2006/relationships"><Relationship Id="rId8" Type="http://schemas.openxmlformats.org/officeDocument/2006/relationships/hyperlink" Target="http://fr.wikipedia.org/wiki/Dolomie" TargetMode="External"/><Relationship Id="rId13" Type="http://schemas.openxmlformats.org/officeDocument/2006/relationships/hyperlink" Target="http://fr.wikipedia.org/wiki/Prot%C3%A9ine" TargetMode="External"/><Relationship Id="rId18" Type="http://schemas.openxmlformats.org/officeDocument/2006/relationships/hyperlink" Target="http://fr.wikipedia.org/wiki/Acide_ol%C3%A9ique" TargetMode="External"/><Relationship Id="rId26" Type="http://schemas.openxmlformats.org/officeDocument/2006/relationships/hyperlink" Target="http://fr.wikipedia.org/wiki/%C3%89leveur" TargetMode="External"/><Relationship Id="rId39" Type="http://schemas.openxmlformats.org/officeDocument/2006/relationships/image" Target="../media/image23.jpeg"/><Relationship Id="rId3" Type="http://schemas.openxmlformats.org/officeDocument/2006/relationships/hyperlink" Target="http://fr.wikipedia.org/wiki/Hiver" TargetMode="External"/><Relationship Id="rId21" Type="http://schemas.openxmlformats.org/officeDocument/2006/relationships/hyperlink" Target="http://fr.wikipedia.org/wiki/Fruit_sec" TargetMode="External"/><Relationship Id="rId34" Type="http://schemas.openxmlformats.org/officeDocument/2006/relationships/hyperlink" Target="http://frutales.files.wordpress.com/2011/05/manual_cultivo_almendro.pdf" TargetMode="External"/><Relationship Id="rId7" Type="http://schemas.openxmlformats.org/officeDocument/2006/relationships/hyperlink" Target="http://fr.wikipedia.org/wiki/Sol" TargetMode="External"/><Relationship Id="rId12" Type="http://schemas.openxmlformats.org/officeDocument/2006/relationships/hyperlink" Target="http://fr.wikipedia.org/wiki/Huile" TargetMode="External"/><Relationship Id="rId17" Type="http://schemas.openxmlformats.org/officeDocument/2006/relationships/hyperlink" Target="http://fr.wikipedia.org/wiki/Acides_gras" TargetMode="External"/><Relationship Id="rId25" Type="http://schemas.openxmlformats.org/officeDocument/2006/relationships/hyperlink" Target="http://fr.wikipedia.org/wiki/Laxatif" TargetMode="External"/><Relationship Id="rId33" Type="http://schemas.openxmlformats.org/officeDocument/2006/relationships/hyperlink" Target="http://en.wikipedia.org/wiki/Almond" TargetMode="External"/><Relationship Id="rId38" Type="http://schemas.openxmlformats.org/officeDocument/2006/relationships/image" Target="../media/image22.jpeg"/><Relationship Id="rId2" Type="http://schemas.openxmlformats.org/officeDocument/2006/relationships/hyperlink" Target="http://fr.wikipedia.org/wiki/Rosaceae" TargetMode="External"/><Relationship Id="rId16" Type="http://schemas.openxmlformats.org/officeDocument/2006/relationships/hyperlink" Target="http://fr.wikipedia.org/wiki/Lipide" TargetMode="External"/><Relationship Id="rId20" Type="http://schemas.openxmlformats.org/officeDocument/2006/relationships/hyperlink" Target="http://fr.wikipedia.org/wiki/Acide_palmitique" TargetMode="External"/><Relationship Id="rId29" Type="http://schemas.openxmlformats.org/officeDocument/2006/relationships/hyperlink" Target="http://fr.wikipedia.org/wiki/Amertume" TargetMode="External"/><Relationship Id="rId1" Type="http://schemas.openxmlformats.org/officeDocument/2006/relationships/slideLayout" Target="../slideLayouts/slideLayout7.xml"/><Relationship Id="rId6" Type="http://schemas.openxmlformats.org/officeDocument/2006/relationships/hyperlink" Target="http://fr.wikipedia.org/wiki/%C3%89b%C3%A9nisterie" TargetMode="External"/><Relationship Id="rId11" Type="http://schemas.openxmlformats.org/officeDocument/2006/relationships/hyperlink" Target="http://fr.wikipedia.org/wiki/Amande" TargetMode="External"/><Relationship Id="rId24" Type="http://schemas.openxmlformats.org/officeDocument/2006/relationships/hyperlink" Target="http://fr.wikipedia.org/wiki/Dermatologie" TargetMode="External"/><Relationship Id="rId32" Type="http://schemas.openxmlformats.org/officeDocument/2006/relationships/hyperlink" Target="http://fr.wikipedia.org/wiki/Amandier" TargetMode="External"/><Relationship Id="rId37" Type="http://schemas.openxmlformats.org/officeDocument/2006/relationships/image" Target="../media/image167.jpeg"/><Relationship Id="rId5" Type="http://schemas.openxmlformats.org/officeDocument/2006/relationships/hyperlink" Target="http://fr.wikipedia.org/wiki/Greffe_(botanique)" TargetMode="External"/><Relationship Id="rId15" Type="http://schemas.openxmlformats.org/officeDocument/2006/relationships/hyperlink" Target="http://fr.wikipedia.org/wiki/Vitamine" TargetMode="External"/><Relationship Id="rId23" Type="http://schemas.openxmlformats.org/officeDocument/2006/relationships/hyperlink" Target="http://fr.wikipedia.org/wiki/Cosm%C3%A9tologie" TargetMode="External"/><Relationship Id="rId28" Type="http://schemas.openxmlformats.org/officeDocument/2006/relationships/hyperlink" Target="http://fr.wikipedia.org/wiki/B%C3%A9tail" TargetMode="External"/><Relationship Id="rId36" Type="http://schemas.openxmlformats.org/officeDocument/2006/relationships/image" Target="../media/image166.jpeg"/><Relationship Id="rId10" Type="http://schemas.openxmlformats.org/officeDocument/2006/relationships/hyperlink" Target="http://fr.wikipedia.org/wiki/Mati%C3%A8re_organique" TargetMode="External"/><Relationship Id="rId19" Type="http://schemas.openxmlformats.org/officeDocument/2006/relationships/hyperlink" Target="http://fr.wikipedia.org/wiki/Acide_linol%C3%A9ique" TargetMode="External"/><Relationship Id="rId31" Type="http://schemas.openxmlformats.org/officeDocument/2006/relationships/hyperlink" Target="http://fr.wikipedia.org/wiki/Acide_cyanhydrique" TargetMode="External"/><Relationship Id="rId4" Type="http://schemas.openxmlformats.org/officeDocument/2006/relationships/hyperlink" Target="http://fr.wikipedia.org/wiki/Semi" TargetMode="External"/><Relationship Id="rId9" Type="http://schemas.openxmlformats.org/officeDocument/2006/relationships/hyperlink" Target="http://fr.wikipedia.org/wiki/Caillou" TargetMode="External"/><Relationship Id="rId14" Type="http://schemas.openxmlformats.org/officeDocument/2006/relationships/hyperlink" Target="http://fr.wikipedia.org/wiki/Glucide" TargetMode="External"/><Relationship Id="rId22" Type="http://schemas.openxmlformats.org/officeDocument/2006/relationships/hyperlink" Target="http://fr.wikipedia.org/wiki/Antiquit%C3%A9" TargetMode="External"/><Relationship Id="rId27" Type="http://schemas.openxmlformats.org/officeDocument/2006/relationships/hyperlink" Target="http://fr.wikipedia.org/wiki/V%C3%A9t%C3%A9rinaire" TargetMode="External"/><Relationship Id="rId30" Type="http://schemas.openxmlformats.org/officeDocument/2006/relationships/hyperlink" Target="http://fr.wikipedia.org/wiki/Amygdaline" TargetMode="External"/><Relationship Id="rId35" Type="http://schemas.openxmlformats.org/officeDocument/2006/relationships/image" Target="../media/image165.jpeg"/></Relationships>
</file>

<file path=ppt/slides/_rels/slide48.xml.rels><?xml version="1.0" encoding="UTF-8" standalone="yes"?>
<Relationships xmlns="http://schemas.openxmlformats.org/package/2006/relationships"><Relationship Id="rId8" Type="http://schemas.openxmlformats.org/officeDocument/2006/relationships/hyperlink" Target="http://www.legume-fruit-maroc.com/amandier.php" TargetMode="External"/><Relationship Id="rId3" Type="http://schemas.openxmlformats.org/officeDocument/2006/relationships/image" Target="../media/image169.jpeg"/><Relationship Id="rId7" Type="http://schemas.openxmlformats.org/officeDocument/2006/relationships/image" Target="../media/image173.jpeg"/><Relationship Id="rId12" Type="http://schemas.openxmlformats.org/officeDocument/2006/relationships/image" Target="../media/image23.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eg"/><Relationship Id="rId11" Type="http://schemas.openxmlformats.org/officeDocument/2006/relationships/image" Target="../media/image22.jpeg"/><Relationship Id="rId5" Type="http://schemas.openxmlformats.org/officeDocument/2006/relationships/image" Target="../media/image171.jpeg"/><Relationship Id="rId10" Type="http://schemas.openxmlformats.org/officeDocument/2006/relationships/hyperlink" Target="http://www.jardiner-malin.fr/fiche/amandier-taille-plantation.html" TargetMode="External"/><Relationship Id="rId4" Type="http://schemas.openxmlformats.org/officeDocument/2006/relationships/image" Target="../media/image170.jpeg"/><Relationship Id="rId9" Type="http://schemas.openxmlformats.org/officeDocument/2006/relationships/hyperlink" Target="http://www.agrimaroc.net/87.pdf"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fr.wikipedia.org/wiki/Asie_centrale" TargetMode="External"/><Relationship Id="rId13" Type="http://schemas.openxmlformats.org/officeDocument/2006/relationships/hyperlink" Target="http://fr.wikipedia.org/wiki/Pollinisation" TargetMode="External"/><Relationship Id="rId18" Type="http://schemas.openxmlformats.org/officeDocument/2006/relationships/hyperlink" Target="http://fr.wikipedia.org/wiki/Paillage" TargetMode="External"/><Relationship Id="rId26" Type="http://schemas.openxmlformats.org/officeDocument/2006/relationships/image" Target="../media/image174.jpeg"/><Relationship Id="rId3" Type="http://schemas.openxmlformats.org/officeDocument/2006/relationships/hyperlink" Target="http://fr.wikipedia.org/wiki/Ficus_carica#cite_note-2" TargetMode="External"/><Relationship Id="rId21" Type="http://schemas.openxmlformats.org/officeDocument/2006/relationships/hyperlink" Target="http://fr.wikipedia.org/wiki/Bouture" TargetMode="External"/><Relationship Id="rId7" Type="http://schemas.openxmlformats.org/officeDocument/2006/relationships/hyperlink" Target="http://fr.wikipedia.org/wiki/M%C3%A9diterran%C3%A9e" TargetMode="External"/><Relationship Id="rId12" Type="http://schemas.openxmlformats.org/officeDocument/2006/relationships/hyperlink" Target="http://fr.wikipedia.org/wiki/Blastophage" TargetMode="External"/><Relationship Id="rId17" Type="http://schemas.openxmlformats.org/officeDocument/2006/relationships/hyperlink" Target="http://fr.wikipedia.org/wiki/Ficus_carica#cite_note-7" TargetMode="External"/><Relationship Id="rId25" Type="http://schemas.openxmlformats.org/officeDocument/2006/relationships/hyperlink" Target="http://en.wikipedia.org/wiki/Common_fig" TargetMode="External"/><Relationship Id="rId2" Type="http://schemas.openxmlformats.org/officeDocument/2006/relationships/hyperlink" Target="http://fr.wikipedia.org/wiki/Ficus_carica#cite_note-1" TargetMode="External"/><Relationship Id="rId16" Type="http://schemas.openxmlformats.org/officeDocument/2006/relationships/hyperlink" Target="http://fr.wikipedia.org/w/index.php?title=Chancre_du_figuier&amp;action=edit&amp;redlink=1" TargetMode="External"/><Relationship Id="rId20" Type="http://schemas.openxmlformats.org/officeDocument/2006/relationships/hyperlink" Target="http://fr.wikipedia.org/wiki/Ficus_carica#cite_note-9" TargetMode="External"/><Relationship Id="rId29"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hyperlink" Target="http://fr.wikipedia.org/wiki/Figue" TargetMode="External"/><Relationship Id="rId11" Type="http://schemas.openxmlformats.org/officeDocument/2006/relationships/hyperlink" Target="http://fr.wikipedia.org/wiki/Symbiose" TargetMode="External"/><Relationship Id="rId24" Type="http://schemas.openxmlformats.org/officeDocument/2006/relationships/hyperlink" Target="http://fr.wikipedia.org/wiki/Ficus_carica" TargetMode="External"/><Relationship Id="rId5" Type="http://schemas.openxmlformats.org/officeDocument/2006/relationships/hyperlink" Target="http://fr.wikipedia.org/wiki/Morac%C3%A9e" TargetMode="External"/><Relationship Id="rId15" Type="http://schemas.openxmlformats.org/officeDocument/2006/relationships/hyperlink" Target="http://fr.wiktionary.org/wiki/mamme" TargetMode="External"/><Relationship Id="rId23" Type="http://schemas.openxmlformats.org/officeDocument/2006/relationships/hyperlink" Target="http://fr.wikipedia.org/wiki/Semis" TargetMode="External"/><Relationship Id="rId28" Type="http://schemas.openxmlformats.org/officeDocument/2006/relationships/image" Target="../media/image176.jpeg"/><Relationship Id="rId10" Type="http://schemas.openxmlformats.org/officeDocument/2006/relationships/hyperlink" Target="http://fr.wikipedia.org/wiki/Latex_(botanique)" TargetMode="External"/><Relationship Id="rId19" Type="http://schemas.openxmlformats.org/officeDocument/2006/relationships/hyperlink" Target="http://fr.wikipedia.org/wiki/N%C3%A9matode" TargetMode="External"/><Relationship Id="rId4" Type="http://schemas.openxmlformats.org/officeDocument/2006/relationships/hyperlink" Target="http://fr.wikipedia.org/wiki/Arbre_fruitier" TargetMode="External"/><Relationship Id="rId9" Type="http://schemas.openxmlformats.org/officeDocument/2006/relationships/hyperlink" Target="http://fr.wikipedia.org/wiki/Tronc_(botanique)" TargetMode="External"/><Relationship Id="rId14" Type="http://schemas.openxmlformats.org/officeDocument/2006/relationships/hyperlink" Target="http://fr.wikipedia.org/wiki/Galle_(botanique)" TargetMode="External"/><Relationship Id="rId22" Type="http://schemas.openxmlformats.org/officeDocument/2006/relationships/hyperlink" Target="http://fr.wikipedia.org/wiki/Ficus_carica#cite_note-12" TargetMode="External"/><Relationship Id="rId27" Type="http://schemas.openxmlformats.org/officeDocument/2006/relationships/image" Target="../media/image175.jpeg"/><Relationship Id="rId30"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hyperlink" Target="https://fr.wikipedia.org/wiki/Halophile" TargetMode="External"/><Relationship Id="rId7" Type="http://schemas.openxmlformats.org/officeDocument/2006/relationships/image" Target="../media/image13.jpg"/><Relationship Id="rId2" Type="http://schemas.openxmlformats.org/officeDocument/2006/relationships/hyperlink" Target="https://fr.wikipedia.org/wiki/Asteraceae" TargetMode="Externa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fr.wikipedia.org/wiki/Marais_salant"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fr.wikipedia.org/wiki/Figue" TargetMode="External"/><Relationship Id="rId13" Type="http://schemas.openxmlformats.org/officeDocument/2006/relationships/hyperlink" Target="http://fr.wikipedia.org/wiki/Lait" TargetMode="External"/><Relationship Id="rId18" Type="http://schemas.openxmlformats.org/officeDocument/2006/relationships/image" Target="../media/image178.jpeg"/><Relationship Id="rId3" Type="http://schemas.openxmlformats.org/officeDocument/2006/relationships/hyperlink" Target="http://fr.wikipedia.org/wiki/S%C3%A9n%C3%A9gal" TargetMode="External"/><Relationship Id="rId21" Type="http://schemas.openxmlformats.org/officeDocument/2006/relationships/image" Target="../media/image181.jpeg"/><Relationship Id="rId7" Type="http://schemas.openxmlformats.org/officeDocument/2006/relationships/hyperlink" Target="http://fr.wikipedia.org/wiki/For%C3%AAt_tropicale_humide" TargetMode="External"/><Relationship Id="rId12" Type="http://schemas.openxmlformats.org/officeDocument/2006/relationships/hyperlink" Target="http://translate.googleusercontent.com/translate_c?depth=1&amp;hl=fr&amp;prev=/search?q=Ficus+sycomorus&amp;biw=1440&amp;bih=732&amp;rurl=translate.google.fr&amp;sl=en&amp;u=http://en.wikipedia.org/wiki/Symbiotic&amp;usg=ALkJrhgiOeqgS1mzhoFeAa8PYzYpQi7NAA" TargetMode="External"/><Relationship Id="rId17" Type="http://schemas.openxmlformats.org/officeDocument/2006/relationships/hyperlink" Target="http://www.worldagroforestry.org/treedb2/AFTPDFS/Ficus_sycomorus.pdf" TargetMode="External"/><Relationship Id="rId25" Type="http://schemas.openxmlformats.org/officeDocument/2006/relationships/image" Target="../media/image23.jpeg"/><Relationship Id="rId2" Type="http://schemas.openxmlformats.org/officeDocument/2006/relationships/hyperlink" Target="http://fr.wikipedia.org/wiki/Moraceae" TargetMode="External"/><Relationship Id="rId16" Type="http://schemas.openxmlformats.org/officeDocument/2006/relationships/hyperlink" Target="http://en.wikipedia.org/wiki/Ficus_sycomorus" TargetMode="External"/><Relationship Id="rId20"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hyperlink" Target="http://fr.wikipedia.org/wiki/Madagascar" TargetMode="External"/><Relationship Id="rId11" Type="http://schemas.openxmlformats.org/officeDocument/2006/relationships/hyperlink" Target="http://translate.googleusercontent.com/translate_c?depth=1&amp;hl=fr&amp;prev=/search?q%3DFicus%2Bsycomorus%26biw%3D1440%26bih%3D732&amp;rurl=translate.google.fr&amp;sl=en&amp;u=http://en.wikipedia.org/w/index.php?title%3DCeratosolen_arabicus%26action%3Dedit%26redlink%3D1&amp;usg=ALkJrhgrudJIZqddFAqqVUHK7aFAtU9P-w" TargetMode="External"/><Relationship Id="rId24" Type="http://schemas.openxmlformats.org/officeDocument/2006/relationships/image" Target="../media/image22.jpeg"/><Relationship Id="rId5" Type="http://schemas.openxmlformats.org/officeDocument/2006/relationships/hyperlink" Target="http://fr.wikipedia.org/wiki/P%C3%A9ninsule_Arabique" TargetMode="External"/><Relationship Id="rId15" Type="http://schemas.openxmlformats.org/officeDocument/2006/relationships/hyperlink" Target="http://fr.wikipedia.org/wiki/Figuier_sycomore" TargetMode="External"/><Relationship Id="rId23" Type="http://schemas.openxmlformats.org/officeDocument/2006/relationships/image" Target="../media/image183.jpeg"/><Relationship Id="rId10" Type="http://schemas.openxmlformats.org/officeDocument/2006/relationships/hyperlink" Target="http://translate.googleusercontent.com/translate_c?depth=1&amp;hl=fr&amp;prev=/search?q%3DFicus%2Bsycomorus%26biw%3D1440%26bih%3D732&amp;rurl=translate.google.fr&amp;sl=en&amp;u=http://en.wikipedia.org/wiki/Wasp&amp;usg=ALkJrhgye6_JjMasMBMXSX57ZdaujJaQ_Q" TargetMode="External"/><Relationship Id="rId19" Type="http://schemas.openxmlformats.org/officeDocument/2006/relationships/image" Target="../media/image179.jpeg"/><Relationship Id="rId4" Type="http://schemas.openxmlformats.org/officeDocument/2006/relationships/hyperlink" Target="http://fr.wikipedia.org/wiki/Afrique_du_Sud" TargetMode="External"/><Relationship Id="rId9" Type="http://schemas.openxmlformats.org/officeDocument/2006/relationships/hyperlink" Target="http://fr.wikipedia.org/wiki/Insecte" TargetMode="External"/><Relationship Id="rId14" Type="http://schemas.openxmlformats.org/officeDocument/2006/relationships/hyperlink" Target="http://fr.wikipedia.org/wiki/Bouture" TargetMode="External"/><Relationship Id="rId22" Type="http://schemas.openxmlformats.org/officeDocument/2006/relationships/image" Target="../media/image182.jpeg"/></Relationships>
</file>

<file path=ppt/slides/_rels/slide51.xml.rels><?xml version="1.0" encoding="UTF-8" standalone="yes"?>
<Relationships xmlns="http://schemas.openxmlformats.org/package/2006/relationships"><Relationship Id="rId13" Type="http://schemas.openxmlformats.org/officeDocument/2006/relationships/hyperlink" Target="http://fr.wikipedia.org/wiki/Sahel_africain" TargetMode="External"/><Relationship Id="rId18" Type="http://schemas.openxmlformats.org/officeDocument/2006/relationships/hyperlink" Target="http://translate.googleusercontent.com/translate_c?depth=1&amp;hl=fr&amp;prev=/search?q=Balanites+aegyptiaca&amp;rurl=translate.google.fr&amp;sl=en&amp;u=http://en.wikipedia.org/wiki/Senegal&amp;usg=ALkJrhglSO069EsykBi0Rz1E6Pv4dKssZA" TargetMode="External"/><Relationship Id="rId26" Type="http://schemas.openxmlformats.org/officeDocument/2006/relationships/hyperlink" Target="http://translate.googleusercontent.com/translate_c?depth=1&amp;hl=fr&amp;prev=/search?q=Balanites+aegyptiaca&amp;rurl=translate.google.fr&amp;sl=en&amp;u=http://en.wikipedia.org/wiki/Sand&amp;usg=ALkJrhgu5v86hCCQMyzFwtcJE-0EbeTkpw" TargetMode="External"/><Relationship Id="rId39" Type="http://schemas.openxmlformats.org/officeDocument/2006/relationships/hyperlink" Target="http://fr.wikipedia.org/wiki/Ingestion" TargetMode="External"/><Relationship Id="rId21" Type="http://schemas.openxmlformats.org/officeDocument/2006/relationships/hyperlink" Target="http://fr.wikipedia.org/wiki/G%C3%A9omorphologie" TargetMode="External"/><Relationship Id="rId34" Type="http://schemas.openxmlformats.org/officeDocument/2006/relationships/hyperlink" Target="http://fr.wikipedia.org/wiki/Ch%C3%A8vre" TargetMode="External"/><Relationship Id="rId42" Type="http://schemas.openxmlformats.org/officeDocument/2006/relationships/hyperlink" Target="http://fr.wikipedia.org/wiki/Balanites_aegyptiaca" TargetMode="External"/><Relationship Id="rId47" Type="http://schemas.openxmlformats.org/officeDocument/2006/relationships/hyperlink" Target="http://fr.wikipedia.org/wiki/Mac%C3%A9ration" TargetMode="External"/><Relationship Id="rId50" Type="http://schemas.openxmlformats.org/officeDocument/2006/relationships/hyperlink" Target="http://fr.wikipedia.org/wiki/Sauce" TargetMode="External"/><Relationship Id="rId55" Type="http://schemas.openxmlformats.org/officeDocument/2006/relationships/hyperlink" Target="http://translate.googleusercontent.com/translate_c?depth=1&amp;hl=fr&amp;prev=/search?q%3DBalanites%2Baegyptiaca&amp;rurl=translate.google.fr&amp;sl=en&amp;u=http://en.wikipedia.org/wiki/Molluscicide&amp;usg=ALkJrhi5RhA8_RSFOizbzQxAcqlegDohXg" TargetMode="External"/><Relationship Id="rId63" Type="http://schemas.openxmlformats.org/officeDocument/2006/relationships/image" Target="../media/image186.jpeg"/><Relationship Id="rId7" Type="http://schemas.openxmlformats.org/officeDocument/2006/relationships/hyperlink" Target="http://fr.wikipedia.org/wiki/Scl%C3%A9renchyme" TargetMode="External"/><Relationship Id="rId2" Type="http://schemas.openxmlformats.org/officeDocument/2006/relationships/hyperlink" Target="http://fr.wikipedia.org/wiki/Arbre" TargetMode="External"/><Relationship Id="rId16" Type="http://schemas.openxmlformats.org/officeDocument/2006/relationships/hyperlink" Target="http://fr.wikipedia.org/wiki/Inde" TargetMode="External"/><Relationship Id="rId20" Type="http://schemas.openxmlformats.org/officeDocument/2006/relationships/hyperlink" Target="http://fr.wikipedia.org/wiki/D%C3%A9sert" TargetMode="External"/><Relationship Id="rId29" Type="http://schemas.openxmlformats.org/officeDocument/2006/relationships/hyperlink" Target="http://translate.googleusercontent.com/translate_c?depth=1&amp;hl=fr&amp;prev=/search?q=Balanites+aegyptiaca&amp;rurl=translate.google.fr&amp;sl=en&amp;u=http://en.wikipedia.org/wiki/Balanites_aegyptiaca&amp;usg=ALkJrhgR3iPu1w-YaVAopAbZrAPHGYmyPg" TargetMode="External"/><Relationship Id="rId41" Type="http://schemas.openxmlformats.org/officeDocument/2006/relationships/hyperlink" Target="http://fr.wikipedia.org/wiki/Amertume" TargetMode="External"/><Relationship Id="rId54" Type="http://schemas.openxmlformats.org/officeDocument/2006/relationships/hyperlink" Target="http://fr.wikipedia.org/wiki/Estomac" TargetMode="External"/><Relationship Id="rId6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hyperlink" Target="http://fr.wikipedia.org/w/index.php?title=Pubescence&amp;action=edit&amp;redlink=1" TargetMode="External"/><Relationship Id="rId11" Type="http://schemas.openxmlformats.org/officeDocument/2006/relationships/hyperlink" Target="http://fr.wikipedia.org/wiki/Balanites_aegyptiaca#cite_note-bougerra-6" TargetMode="External"/><Relationship Id="rId24" Type="http://schemas.openxmlformats.org/officeDocument/2006/relationships/hyperlink" Target="http://fr.wikipedia.org/wiki/Montagne" TargetMode="External"/><Relationship Id="rId32" Type="http://schemas.openxmlformats.org/officeDocument/2006/relationships/hyperlink" Target="http://fr.wikipedia.org/wiki/Ruminant" TargetMode="External"/><Relationship Id="rId37" Type="http://schemas.openxmlformats.org/officeDocument/2006/relationships/hyperlink" Target="http://fr.wikipedia.org/wiki/App%C3%A9tence" TargetMode="External"/><Relationship Id="rId40" Type="http://schemas.openxmlformats.org/officeDocument/2006/relationships/hyperlink" Target="http://fr.wikipedia.org/wiki/Sucre" TargetMode="External"/><Relationship Id="rId45" Type="http://schemas.openxmlformats.org/officeDocument/2006/relationships/hyperlink" Target="http://fr.wikipedia.org/wiki/Huile_alimentaire" TargetMode="External"/><Relationship Id="rId53" Type="http://schemas.openxmlformats.org/officeDocument/2006/relationships/hyperlink" Target="http://fr.wikipedia.org/wiki/Lait" TargetMode="External"/><Relationship Id="rId58"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Hamidou-10" TargetMode="External"/><Relationship Id="rId66" Type="http://schemas.openxmlformats.org/officeDocument/2006/relationships/image" Target="../media/image22.jpeg"/><Relationship Id="rId5" Type="http://schemas.openxmlformats.org/officeDocument/2006/relationships/hyperlink" Target="http://fr.wikipedia.org/wiki/S%C3%A9cheresse" TargetMode="External"/><Relationship Id="rId15" Type="http://schemas.openxmlformats.org/officeDocument/2006/relationships/hyperlink" Target="http://fr.wikipedia.org/wiki/Arabie" TargetMode="External"/><Relationship Id="rId23" Type="http://schemas.openxmlformats.org/officeDocument/2006/relationships/hyperlink" Target="http://fr.wikipedia.org/wiki/Plaine" TargetMode="External"/><Relationship Id="rId28" Type="http://schemas.openxmlformats.org/officeDocument/2006/relationships/hyperlink" Target="http://translate.googleusercontent.com/translate_c?depth=1&amp;hl=fr&amp;prev=/search?q=Balanites+aegyptiaca&amp;rurl=translate.google.fr&amp;sl=en&amp;u=http://en.wikipedia.org/wiki/Arid&amp;usg=ALkJrhjACQgksnp0U3-tYdVm8Vzpx7xU1A" TargetMode="External"/><Relationship Id="rId36" Type="http://schemas.openxmlformats.org/officeDocument/2006/relationships/hyperlink" Target="http://fr.wikipedia.org/wiki/P%C3%A2turage" TargetMode="External"/><Relationship Id="rId49" Type="http://schemas.openxmlformats.org/officeDocument/2006/relationships/hyperlink" Target="http://fr.wikipedia.org/wiki/Cuisson" TargetMode="External"/><Relationship Id="rId57" Type="http://schemas.openxmlformats.org/officeDocument/2006/relationships/hyperlink" Target="http://translate.googleusercontent.com/translate_c?depth=1&amp;hl=fr&amp;prev=/search?q%3DBalanites%2Baegyptiaca&amp;rurl=translate.google.fr&amp;sl=en&amp;u=http://en.wikipedia.org/wiki/Balanites_aegyptiaca&amp;usg=ALkJrhgR3iPu1w-YaVAopAbZrAPHGYmyPg#cite_note-Iwu-4" TargetMode="External"/><Relationship Id="rId61" Type="http://schemas.openxmlformats.org/officeDocument/2006/relationships/image" Target="../media/image184.jpeg"/><Relationship Id="rId10" Type="http://schemas.openxmlformats.org/officeDocument/2006/relationships/hyperlink" Target="http://fr.wikipedia.org/wiki/Racine_(botanique)" TargetMode="External"/><Relationship Id="rId19" Type="http://schemas.openxmlformats.org/officeDocument/2006/relationships/hyperlink" Target="http://fr.wikipedia.org/wiki/Sable" TargetMode="External"/><Relationship Id="rId31" Type="http://schemas.openxmlformats.org/officeDocument/2006/relationships/hyperlink" Target="http://fr.wikipedia.org/wiki/Balanites_aegyptiaca#cite_note-Berge-1" TargetMode="External"/><Relationship Id="rId44" Type="http://schemas.openxmlformats.org/officeDocument/2006/relationships/hyperlink" Target="http://fr.wikipedia.org/wiki/%C3%89picarpe" TargetMode="External"/><Relationship Id="rId52" Type="http://schemas.openxmlformats.org/officeDocument/2006/relationships/hyperlink" Target="http://fr.wikipedia.org/wiki/Balanites_aegyptiaca#cite_note-Lockett-11" TargetMode="External"/><Relationship Id="rId60" Type="http://schemas.openxmlformats.org/officeDocument/2006/relationships/hyperlink" Target="http://www.worldagroforestry.org/treedb/AFTPDFS/Balanites_aegyptiaca.pdf" TargetMode="External"/><Relationship Id="rId65" Type="http://schemas.openxmlformats.org/officeDocument/2006/relationships/image" Target="../media/image188.jpeg"/><Relationship Id="rId4" Type="http://schemas.openxmlformats.org/officeDocument/2006/relationships/hyperlink" Target="http://fr.wikipedia.org/wiki/Adaptation_(biologie)" TargetMode="External"/><Relationship Id="rId9" Type="http://schemas.openxmlformats.org/officeDocument/2006/relationships/hyperlink" Target="http://fr.wikipedia.org/wiki/%C3%89pine" TargetMode="External"/><Relationship Id="rId14" Type="http://schemas.openxmlformats.org/officeDocument/2006/relationships/hyperlink" Target="http://fr.wikipedia.org/wiki/Soudan" TargetMode="External"/><Relationship Id="rId22" Type="http://schemas.openxmlformats.org/officeDocument/2006/relationships/hyperlink" Target="http://fr.wikipedia.org/wiki/Vall%C3%A9e" TargetMode="External"/><Relationship Id="rId27" Type="http://schemas.openxmlformats.org/officeDocument/2006/relationships/hyperlink" Target="http://translate.googleusercontent.com/translate_c?depth=1&amp;hl=fr&amp;prev=/search?q=Balanites+aegyptiaca&amp;rurl=translate.google.fr&amp;sl=en&amp;u=http://en.wikipedia.org/wiki/Clay&amp;usg=ALkJrhiW3D4CW31bHttxLY9aZ35WhjQ_Rw" TargetMode="External"/><Relationship Id="rId30" Type="http://schemas.openxmlformats.org/officeDocument/2006/relationships/hyperlink" Target="http://translate.googleusercontent.com/translate_c?depth=1&amp;hl=fr&amp;prev=/search?q=Balanites+aegyptiaca&amp;rurl=translate.google.fr&amp;sl=en&amp;u=http://en.wikipedia.org/wiki/Wildfire&amp;usg=ALkJrhhnjY9oEy7_CoD-z6QU_EFEyjrk2Q" TargetMode="External"/><Relationship Id="rId35" Type="http://schemas.openxmlformats.org/officeDocument/2006/relationships/hyperlink" Target="http://fr.wikipedia.org/wiki/Mouton" TargetMode="External"/><Relationship Id="rId43" Type="http://schemas.openxmlformats.org/officeDocument/2006/relationships/hyperlink" Target="http://fr.wikipedia.org/w/index.php?title=Succion&amp;action=edit&amp;redlink=1" TargetMode="External"/><Relationship Id="rId48" Type="http://schemas.openxmlformats.org/officeDocument/2006/relationships/hyperlink" Target="http://fr.wikipedia.org/wiki/Boisson" TargetMode="External"/><Relationship Id="rId56" Type="http://schemas.openxmlformats.org/officeDocument/2006/relationships/hyperlink" Target="http://translate.googleusercontent.com/translate_c?depth=1&amp;hl=fr&amp;prev=/search?q%3DBalanites%2Baegyptiaca&amp;rurl=translate.google.fr&amp;sl=en&amp;u=http://en.wikipedia.org/wiki/Biomphalaria_pfeifferi&amp;usg=ALkJrhjacLGbvGjVOy8yP4yNO9SS-IN4Rw" TargetMode="External"/><Relationship Id="rId64" Type="http://schemas.openxmlformats.org/officeDocument/2006/relationships/image" Target="../media/image187.jpeg"/><Relationship Id="rId8" Type="http://schemas.openxmlformats.org/officeDocument/2006/relationships/hyperlink" Target="http://fr.wiktionary.org/wiki/rameau" TargetMode="External"/><Relationship Id="rId51" Type="http://schemas.openxmlformats.org/officeDocument/2006/relationships/hyperlink" Target="http://fr.wikipedia.org/wiki/Balanites_aegyptiaca#cite_note-10" TargetMode="External"/><Relationship Id="rId3" Type="http://schemas.openxmlformats.org/officeDocument/2006/relationships/hyperlink" Target="http://fr.wikipedia.org/wiki/Feuille_caduque" TargetMode="External"/><Relationship Id="rId12" Type="http://schemas.openxmlformats.org/officeDocument/2006/relationships/hyperlink" Target="http://fr.wikipedia.org/wiki/Balanites_aegyptiaca#cite_note-7" TargetMode="External"/><Relationship Id="rId17" Type="http://schemas.openxmlformats.org/officeDocument/2006/relationships/hyperlink" Target="http://fr.wikipedia.org/wiki/Balanites_aegyptiaca#cite_note-africajou-4" TargetMode="External"/><Relationship Id="rId25" Type="http://schemas.openxmlformats.org/officeDocument/2006/relationships/hyperlink" Target="http://translate.googleusercontent.com/translate_c?depth=1&amp;hl=fr&amp;prev=/search?q=Balanites+aegyptiaca&amp;rurl=translate.google.fr&amp;sl=en&amp;u=http://en.wikipedia.org/wiki/Soil&amp;usg=ALkJrhj_NmXseBT-PCdVpmZ98vxXB37Jrg" TargetMode="External"/><Relationship Id="rId33" Type="http://schemas.openxmlformats.org/officeDocument/2006/relationships/hyperlink" Target="http://fr.wikipedia.org/wiki/Dromadaire" TargetMode="External"/><Relationship Id="rId38" Type="http://schemas.openxmlformats.org/officeDocument/2006/relationships/hyperlink" Target="http://fr.wikipedia.org/wiki/Germination" TargetMode="External"/><Relationship Id="rId46" Type="http://schemas.openxmlformats.org/officeDocument/2006/relationships/hyperlink" Target="http://fr.wikipedia.org/wiki/Amande" TargetMode="External"/><Relationship Id="rId59" Type="http://schemas.openxmlformats.org/officeDocument/2006/relationships/hyperlink" Target="http://en.wikipedia.org/wiki/Balanites_aegyptiaca"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Prosopis%2Bcineraria%26biw%3D1440%26bih%3D732&amp;rurl=translate.google.fr&amp;sl=en&amp;u=http://en.wikipedia.org/wiki/Agroforestry&amp;usg=ALkJrhgkjGN4ks9FhljA30TSh6436-jimQ" TargetMode="External"/><Relationship Id="rId13" Type="http://schemas.openxmlformats.org/officeDocument/2006/relationships/image" Target="../media/image22.jpeg"/><Relationship Id="rId3" Type="http://schemas.openxmlformats.org/officeDocument/2006/relationships/hyperlink" Target="http://translate.googleusercontent.com/translate_c?depth=1&amp;hl=fr&amp;prev=/search?q%3Dsalicornia%2Bherbacea%2Bwikipedia%26biw%3D1440%26bih%3D732&amp;rurl=translate.google.fr&amp;sl=en&amp;u=http://en.wikipedia.org/wiki/Prosopis_cineraria&amp;usg=ALkJrhg-ETNO-9wmuXdnzjK75tWElVkOJg" TargetMode="External"/><Relationship Id="rId7" Type="http://schemas.openxmlformats.org/officeDocument/2006/relationships/hyperlink" Target="http://translate.googleusercontent.com/translate_c?depth=1&amp;hl=fr&amp;prev=/search?q%3DProsopis%2Bcineraria%26biw%3D1440%26bih%3D732&amp;rurl=translate.google.fr&amp;sl=en&amp;u=http://en.wikipedia.org/wiki/Millet&amp;usg=ALkJrhhbGLZ2G_AK863vzUi5-3LQ7SU8WQ" TargetMode="External"/><Relationship Id="rId12" Type="http://schemas.openxmlformats.org/officeDocument/2006/relationships/image" Target="../media/image192.jpe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Prosopis%2Bcineraria%26biw%3D1440%26bih%3D732&amp;rurl=translate.google.fr&amp;sl=en&amp;u=http://en.wikipedia.org/wiki/Prosopis_cineraria&amp;usg=ALkJrhj47oxiungjfFiEaVermc48j-9pQQ#cite_note-FAO-7" TargetMode="External"/><Relationship Id="rId11" Type="http://schemas.openxmlformats.org/officeDocument/2006/relationships/image" Target="../media/image191.jpeg"/><Relationship Id="rId5" Type="http://schemas.openxmlformats.org/officeDocument/2006/relationships/hyperlink" Target="http://translate.googleusercontent.com/translate_c?depth=1&amp;hl=fr&amp;prev=/search?q%3DProsopis%2Bcineraria%26biw%3D1440%26bih%3D732&amp;rurl=translate.google.fr&amp;sl=en&amp;u=http://en.wikipedia.org/wiki/Prosopis_cineraria&amp;usg=ALkJrhj47oxiungjfFiEaVermc48j-9pQQ#cite_note-AgroF-4" TargetMode="External"/><Relationship Id="rId15" Type="http://schemas.openxmlformats.org/officeDocument/2006/relationships/hyperlink" Target="http://www.winrock.org/fnrm/factnet/factpub/FACTSH/P_cineraria.htm" TargetMode="External"/><Relationship Id="rId10" Type="http://schemas.openxmlformats.org/officeDocument/2006/relationships/hyperlink" Target="http://en.wikipedia.org/wiki/Prosopis_cineraria" TargetMode="External"/><Relationship Id="rId4" Type="http://schemas.openxmlformats.org/officeDocument/2006/relationships/hyperlink" Target="http://translate.googleusercontent.com/translate_c?depth=1&amp;hl=fr&amp;prev=/search?q%3DProsopis%2Bcineraria%26biw%3D1440%26bih%3D732&amp;rurl=translate.google.fr&amp;sl=en&amp;u=http://en.wikipedia.org/wiki/Tree_of_Life,_Bahrain&amp;usg=ALkJrhjy07V2mjmFwfxTBDvZXByTVqjUIg" TargetMode="External"/><Relationship Id="rId9" Type="http://schemas.openxmlformats.org/officeDocument/2006/relationships/hyperlink" Target="http://translate.googleusercontent.com/translate_c?depth=1&amp;hl=fr&amp;prev=/search?q%3DProsopis%2Bcineraria%2Bsaline%26rlz%3D1C1GGGE_frFR479FR479%26es_sm%3D93%26biw%3D1440%26bih%3D732&amp;rurl=translate.google.fr&amp;sl=en&amp;u=http://en.wikipedia.org/wiki/Prosopis_cineraria&amp;usg=ALkJrhj2-ssy26u0kQpc3aYwUeWAa8QfkQ#cite_note-FAO-7" TargetMode="External"/><Relationship Id="rId14" Type="http://schemas.openxmlformats.org/officeDocument/2006/relationships/image" Target="../media/image23.jpeg"/></Relationships>
</file>

<file path=ppt/slides/_rels/slide54.xml.rels><?xml version="1.0" encoding="UTF-8" standalone="yes"?>
<Relationships xmlns="http://schemas.openxmlformats.org/package/2006/relationships"><Relationship Id="rId8" Type="http://schemas.openxmlformats.org/officeDocument/2006/relationships/hyperlink" Target="http://www.theplantlist.org/tpl/record/kew-2692923" TargetMode="External"/><Relationship Id="rId13" Type="http://schemas.openxmlformats.org/officeDocument/2006/relationships/hyperlink" Target="http://de.wikipedia.org/wiki/Callitris_tuberculata" TargetMode="External"/><Relationship Id="rId18" Type="http://schemas.openxmlformats.org/officeDocument/2006/relationships/hyperlink" Target="http://bie.ala.org.au/species/urn:lsid:biodiversity.org.au:apni.taxon:409007" TargetMode="External"/><Relationship Id="rId3" Type="http://schemas.openxmlformats.org/officeDocument/2006/relationships/image" Target="../media/image23.jpeg"/><Relationship Id="rId21" Type="http://schemas.openxmlformats.org/officeDocument/2006/relationships/hyperlink" Target="https://www.anbg.gov.au/photo/apii/id/dig/3343" TargetMode="External"/><Relationship Id="rId7" Type="http://schemas.openxmlformats.org/officeDocument/2006/relationships/hyperlink" Target="http://www.theplantlist.org/tpl/record/kew-2692900" TargetMode="External"/><Relationship Id="rId12" Type="http://schemas.openxmlformats.org/officeDocument/2006/relationships/hyperlink" Target="https://translate.googleusercontent.com/translate_c?depth=1&amp;hl=fr&amp;prev=search&amp;rurl=translate.google.fr&amp;sl=de&amp;u=https://de.wikipedia.org/wiki/K%C3%BCstend%C3%BCne&amp;usg=ALkJrhhFru0Vcrc7ZpHcdvE4Yo3iOo46iA" TargetMode="External"/><Relationship Id="rId17" Type="http://schemas.openxmlformats.org/officeDocument/2006/relationships/hyperlink" Target="https://fr.wikipedia.org/wiki/Callitris_preissii" TargetMode="External"/><Relationship Id="rId2" Type="http://schemas.openxmlformats.org/officeDocument/2006/relationships/image" Target="../media/image22.jpeg"/><Relationship Id="rId16" Type="http://schemas.openxmlformats.org/officeDocument/2006/relationships/hyperlink" Target="https://www6.bordeaux-aquitaine.inra.fr/biogeco" TargetMode="External"/><Relationship Id="rId20" Type="http://schemas.openxmlformats.org/officeDocument/2006/relationships/image" Target="../media/image194.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de&amp;u=https://de.wikipedia.org/wiki/Western_Australia&amp;usg=ALkJrhgmpqCVk9QQJkq16no6bYx06AFqig" TargetMode="External"/><Relationship Id="rId11" Type="http://schemas.openxmlformats.org/officeDocument/2006/relationships/hyperlink" Target="https://translate.googleusercontent.com/translate_c?depth=1&amp;hl=fr&amp;prev=search&amp;rurl=translate.google.fr&amp;sl=de&amp;u=https://de.wikipedia.org/wiki/Gro%C3%9Fe_Victoria-W%C3%BCste&amp;usg=ALkJrhh6pvtQgc_WqAv15UXBdqmELsoH7Q" TargetMode="External"/><Relationship Id="rId5" Type="http://schemas.openxmlformats.org/officeDocument/2006/relationships/hyperlink" Target="https://translate.googleusercontent.com/translate_c?depth=1&amp;hl=fr&amp;prev=search&amp;rurl=translate.google.fr&amp;sl=de&amp;u=https://de.wikipedia.org/wiki/Zypressengew%C3%A4chse&amp;usg=ALkJrhj0oZtzU8dmTkluQYXxd36zwtF4iA" TargetMode="External"/><Relationship Id="rId15" Type="http://schemas.openxmlformats.org/officeDocument/2006/relationships/hyperlink" Target="mailto:sylvain.delzon@u-bordeaux.fr" TargetMode="External"/><Relationship Id="rId10" Type="http://schemas.openxmlformats.org/officeDocument/2006/relationships/hyperlink" Target="https://translate.googleusercontent.com/translate_c?depth=1&amp;hl=fr&amp;prev=search&amp;rurl=translate.google.fr&amp;sl=de&amp;u=https://de.wikipedia.org/wiki/Goldfields-Esperance&amp;usg=ALkJrhi6ZA60M65Gp_j-S8G3vMdBCgZTAg" TargetMode="External"/><Relationship Id="rId19" Type="http://schemas.openxmlformats.org/officeDocument/2006/relationships/image" Target="../media/image193.jpg"/><Relationship Id="rId4" Type="http://schemas.openxmlformats.org/officeDocument/2006/relationships/hyperlink" Target="https://translate.googleusercontent.com/translate_c?depth=1&amp;hl=fr&amp;prev=search&amp;rurl=translate.google.fr&amp;sl=de&amp;u=https://de.wikipedia.org/wiki/Familie_(Biologie)&amp;usg=ALkJrhjARF0pumwuJU2w4W_F1t1FhQiyHQ" TargetMode="External"/><Relationship Id="rId9" Type="http://schemas.openxmlformats.org/officeDocument/2006/relationships/hyperlink" Target="https://translate.googleusercontent.com/translate_c?depth=1&amp;hl=fr&amp;prev=search&amp;rurl=translate.google.fr&amp;sl=de&amp;u=https://de.wikipedia.org/wiki/Wheatbelt_Region_(Western_Australia)&amp;usg=ALkJrhi1id9PIpOFxUTJ8f5iHzr2qxqamA" TargetMode="External"/><Relationship Id="rId14" Type="http://schemas.openxmlformats.org/officeDocument/2006/relationships/hyperlink" Target="http://www.bordeaux-aquitaine.inra.fr/Toutes-les-actualites/Communique-presse-Callitris-tuberculata-l-arbre-le-plus-resistant-du-monde-a-la-secheresse"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3.jpeg"/><Relationship Id="rId3" Type="http://schemas.openxmlformats.org/officeDocument/2006/relationships/hyperlink" Target="http://www.hear.org/pier/species/albizia_lebbeck.htm" TargetMode="External"/><Relationship Id="rId7" Type="http://schemas.openxmlformats.org/officeDocument/2006/relationships/image" Target="../media/image196.jpeg"/><Relationship Id="rId12" Type="http://schemas.openxmlformats.org/officeDocument/2006/relationships/image" Target="../media/image22.jpeg"/><Relationship Id="rId2" Type="http://schemas.openxmlformats.org/officeDocument/2006/relationships/hyperlink" Target="http://fr.wikipedia.org/wiki/Fabaceae" TargetMode="External"/><Relationship Id="rId1" Type="http://schemas.openxmlformats.org/officeDocument/2006/relationships/slideLayout" Target="../slideLayouts/slideLayout7.xm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hyperlink" Target="http://www.mi-aime-a-ou.com/Albizia_lebbeck.php" TargetMode="External"/><Relationship Id="rId10" Type="http://schemas.openxmlformats.org/officeDocument/2006/relationships/image" Target="../media/image199.jpeg"/><Relationship Id="rId4" Type="http://schemas.openxmlformats.org/officeDocument/2006/relationships/hyperlink" Target="http://fr.wikipedia.org/wiki/Albizia_lebbeck" TargetMode="External"/><Relationship Id="rId9" Type="http://schemas.openxmlformats.org/officeDocument/2006/relationships/image" Target="../media/image198.jpeg"/></Relationships>
</file>

<file path=ppt/slides/_rels/slide5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acacia+farnesiana&amp;biw=1440&amp;bih=732&amp;rurl=translate.google.fr&amp;sl=en&amp;u=http://en.wikipedia.org/wiki/Vachellia_farnesiana&amp;usg=ALkJrhgLblpqn2Pg9CaQumcZcXBPFRTetw" TargetMode="External"/><Relationship Id="rId13" Type="http://schemas.openxmlformats.org/officeDocument/2006/relationships/hyperlink" Target="http://translate.googleusercontent.com/translate_c?depth=1&amp;hl=fr&amp;prev=/search?q%3Dacacia%2Bfarnesiana%26biw%3D1440%26bih%3D732&amp;rurl=translate.google.fr&amp;sl=en&amp;u=http://en.wikipedia.org/wiki/Skin&amp;usg=ALkJrhhtvT7NZTWczpLjHgLV8T8q7at8TQ" TargetMode="External"/><Relationship Id="rId18" Type="http://schemas.openxmlformats.org/officeDocument/2006/relationships/hyperlink" Target="http://translate.googleusercontent.com/translate_c?depth=1&amp;hl=fr&amp;prev=/search?q%3Dacacia%2Bfarnesiana%26biw%3D1440%26bih%3D732&amp;rurl=translate.google.fr&amp;sl=en&amp;u=http://en.wikipedia.org/wiki/Fiji&amp;usg=ALkJrhjTNPNMXB_xT7UepH_Lo6KwvQpuFg" TargetMode="External"/><Relationship Id="rId26" Type="http://schemas.openxmlformats.org/officeDocument/2006/relationships/image" Target="../media/image205.jpeg"/><Relationship Id="rId3" Type="http://schemas.openxmlformats.org/officeDocument/2006/relationships/hyperlink" Target="http://fr.wikipedia.org/wiki/Glom%C3%A9rule_(botanique)" TargetMode="External"/><Relationship Id="rId21" Type="http://schemas.openxmlformats.org/officeDocument/2006/relationships/hyperlink" Target="http://www.hear.org/pier/species/acacia_farnesiana.htm" TargetMode="External"/><Relationship Id="rId7" Type="http://schemas.openxmlformats.org/officeDocument/2006/relationships/hyperlink" Target="http://translate.googleusercontent.com/translate_c?depth=1&amp;hl=fr&amp;prev=/search?q=acacia+farnesiana&amp;biw=1440&amp;bih=732&amp;rurl=translate.google.fr&amp;sl=en&amp;u=http://en.wikipedia.org/wiki/Tannin&amp;usg=ALkJrhjfVMfpdblHYOK1NZnakeOt6LAEmA" TargetMode="External"/><Relationship Id="rId12" Type="http://schemas.openxmlformats.org/officeDocument/2006/relationships/hyperlink" Target="http://translate.googleusercontent.com/translate_c?depth=1&amp;hl=fr&amp;prev=/search?q%3Dacacia%2Bfarnesiana%26biw%3D1440%26bih%3D732&amp;rurl=translate.google.fr&amp;sl=en&amp;u=http://en.wikipedia.org/wiki/Diarrhea&amp;usg=ALkJrhjIVwiiymXxbOIXsGSMyDpLFr_OFw" TargetMode="External"/><Relationship Id="rId17" Type="http://schemas.openxmlformats.org/officeDocument/2006/relationships/hyperlink" Target="http://translate.googleusercontent.com/translate_c?depth=1&amp;hl=fr&amp;prev=/search?q%3Dacacia%2Bfarnesiana%26biw%3D1440%26bih%3D732&amp;rurl=translate.google.fr&amp;sl=en&amp;u=http://en.wikipedia.org/wiki/Soil_salinity&amp;usg=ALkJrhg5d0hdvDSxkHdx4RqPeXioViTpMQ" TargetMode="External"/><Relationship Id="rId25" Type="http://schemas.openxmlformats.org/officeDocument/2006/relationships/image" Target="../media/image204.jpeg"/><Relationship Id="rId2" Type="http://schemas.openxmlformats.org/officeDocument/2006/relationships/hyperlink" Target="http://fr.wikipedia.org/wiki/Acacia" TargetMode="External"/><Relationship Id="rId16" Type="http://schemas.openxmlformats.org/officeDocument/2006/relationships/hyperlink" Target="http://fr.wikipedia.org/wiki/Australie" TargetMode="External"/><Relationship Id="rId20" Type="http://schemas.openxmlformats.org/officeDocument/2006/relationships/hyperlink" Target="http://en.wikipedia.org/wiki/Vachellia_farnesiana"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acacia+farnesiana&amp;biw=1440&amp;bih=732&amp;rurl=translate.google.fr&amp;sl=en&amp;u=http://en.wikipedia.org/wiki/Protein&amp;usg=ALkJrhj_JlocEyY0eMd59Jqj_Y2ieQq6Fg" TargetMode="External"/><Relationship Id="rId11" Type="http://schemas.openxmlformats.org/officeDocument/2006/relationships/hyperlink" Target="http://translate.googleusercontent.com/translate_c?depth=1&amp;hl=fr&amp;prev=/search?q=acacia+farnesiana&amp;biw=1440&amp;bih=732&amp;rurl=translate.google.fr&amp;sl=en&amp;u=http://en.wikipedia.org/wiki/Sweet_and_sour&amp;usg=ALkJrhh0jqv10A4d6pDR4fBcOIyKp_XfTQ" TargetMode="External"/><Relationship Id="rId24" Type="http://schemas.openxmlformats.org/officeDocument/2006/relationships/image" Target="../media/image203.jpeg"/><Relationship Id="rId5" Type="http://schemas.openxmlformats.org/officeDocument/2006/relationships/hyperlink" Target="http://translate.googleusercontent.com/translate_c?depth=1&amp;hl=fr&amp;prev=/search?q=acacia+farnesiana&amp;biw=1440&amp;bih=732&amp;rurl=translate.google.fr&amp;sl=en&amp;u=http://en.wikipedia.org/wiki/Fodder&amp;usg=ALkJrhjedlbFrbT9bVJ-K_21tdIt0xzPCg" TargetMode="External"/><Relationship Id="rId15" Type="http://schemas.openxmlformats.org/officeDocument/2006/relationships/hyperlink" Target="http://fr.wikipedia.org/wiki/Afrique" TargetMode="External"/><Relationship Id="rId23" Type="http://schemas.openxmlformats.org/officeDocument/2006/relationships/image" Target="../media/image202.jpeg"/><Relationship Id="rId28" Type="http://schemas.openxmlformats.org/officeDocument/2006/relationships/image" Target="../media/image23.jpeg"/><Relationship Id="rId10" Type="http://schemas.openxmlformats.org/officeDocument/2006/relationships/hyperlink" Target="http://translate.googleusercontent.com/translate_c?depth=1&amp;hl=fr&amp;prev=/search?q=acacia+farnesiana&amp;biw=1440&amp;bih=732&amp;rurl=translate.google.fr&amp;sl=en&amp;u=http://en.wikipedia.org/wiki/Chutney&amp;usg=ALkJrhgEPjobLAOeCG7DQKDMwhXbma8YjA" TargetMode="External"/><Relationship Id="rId19" Type="http://schemas.openxmlformats.org/officeDocument/2006/relationships/hyperlink" Target="http://fr.wikipedia.org/wiki/Cassier" TargetMode="External"/><Relationship Id="rId4" Type="http://schemas.openxmlformats.org/officeDocument/2006/relationships/hyperlink" Target="http://fr.wikipedia.org/wiki/Cassier#cite_note-can-2" TargetMode="External"/><Relationship Id="rId9" Type="http://schemas.openxmlformats.org/officeDocument/2006/relationships/hyperlink" Target="http://translate.googleusercontent.com/translate_c?depth=1&amp;hl=fr&amp;prev=/search?q=acacia+farnesiana&amp;biw=1440&amp;bih=732&amp;rurl=translate.google.fr&amp;sl=en&amp;u=http://en.wikipedia.org/wiki/Tamarind&amp;usg=ALkJrhic2y4Za1BI1FDbf0eG9VQan2Qj_Q" TargetMode="External"/><Relationship Id="rId14" Type="http://schemas.openxmlformats.org/officeDocument/2006/relationships/hyperlink" Target="http://translate.googleusercontent.com/translate_c?depth=1&amp;hl=fr&amp;prev=/search?q%3Dacacia%2Bfarnesiana%26biw%3D1440%26bih%3D732&amp;rurl=translate.google.fr&amp;sl=en&amp;u=http://en.wikipedia.org/wiki/Vachellia_farnesiana&amp;usg=ALkJrhgLblpqn2Pg9CaQumcZcXBPFRTetw#cite_note-brush-13" TargetMode="External"/><Relationship Id="rId22" Type="http://schemas.openxmlformats.org/officeDocument/2006/relationships/image" Target="../media/image201.jpeg"/><Relationship Id="rId27" Type="http://schemas.openxmlformats.org/officeDocument/2006/relationships/image" Target="../media/image22.jpeg"/></Relationships>
</file>

<file path=ppt/slides/_rels/slide57.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cacia%2Bseyal%26biw%3D1440%26bih%3D732&amp;rurl=translate.google.fr&amp;sl=en&amp;u=http://en.wikipedia.org/wiki/Senegal&amp;usg=ALkJrhjdu5sL5kCA2giK35HQfwSDTBj-6w" TargetMode="External"/><Relationship Id="rId13" Type="http://schemas.openxmlformats.org/officeDocument/2006/relationships/hyperlink" Target="http://en.wikipedia.org/wiki/Vachellia_seyal" TargetMode="External"/><Relationship Id="rId18" Type="http://schemas.openxmlformats.org/officeDocument/2006/relationships/image" Target="../media/image210.jpeg"/><Relationship Id="rId3" Type="http://schemas.openxmlformats.org/officeDocument/2006/relationships/hyperlink" Target="http://fr.wikipedia.org/wiki/Gomme_arabique" TargetMode="External"/><Relationship Id="rId21" Type="http://schemas.openxmlformats.org/officeDocument/2006/relationships/image" Target="../media/image22.jpeg"/><Relationship Id="rId7" Type="http://schemas.openxmlformats.org/officeDocument/2006/relationships/hyperlink" Target="http://translate.googleusercontent.com/translate_c?depth=1&amp;hl=fr&amp;prev=/search?q%3Dacacia%2Bseyal%26biw%3D1440%26bih%3D732&amp;rurl=translate.google.fr&amp;sl=en&amp;u=http://en.wikipedia.org/wiki/Kenya&amp;usg=ALkJrhgDPaXURk1C6kd2fM1U1zZIZoOZeA" TargetMode="External"/><Relationship Id="rId12" Type="http://schemas.openxmlformats.org/officeDocument/2006/relationships/hyperlink" Target="http://fr.wikipedia.org/wiki/Acacia_seyal" TargetMode="External"/><Relationship Id="rId17" Type="http://schemas.openxmlformats.org/officeDocument/2006/relationships/image" Target="../media/image209.jpeg"/><Relationship Id="rId2" Type="http://schemas.openxmlformats.org/officeDocument/2006/relationships/hyperlink" Target="http://fr.wikipedia.org/wiki/Acacia_senegal" TargetMode="External"/><Relationship Id="rId16" Type="http://schemas.openxmlformats.org/officeDocument/2006/relationships/image" Target="../media/image208.jpeg"/><Relationship Id="rId20" Type="http://schemas.openxmlformats.org/officeDocument/2006/relationships/hyperlink" Target="http://fr.wikipedia.org/wiki/Mimosaceae"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cacia%2Bseyal%26biw%3D1440%26bih%3D732&amp;rurl=translate.google.fr&amp;sl=en&amp;u=http://en.wikipedia.org/wiki/Egypt&amp;usg=ALkJrhiUZqk6i_7Z2s1B-r5dNdvCNmUHfQ" TargetMode="External"/><Relationship Id="rId11" Type="http://schemas.openxmlformats.org/officeDocument/2006/relationships/hyperlink" Target="http://fr.wikipedia.org/wiki/Acacia_seyal#cite_note-CatalogueofLife_esp.C3.A8ce19_juin_2013-2" TargetMode="External"/><Relationship Id="rId5" Type="http://schemas.openxmlformats.org/officeDocument/2006/relationships/hyperlink" Target="http://translate.googleusercontent.com/translate_c?depth=1&amp;hl=fr&amp;prev=/search?q%3Dacacia%2Bseyal%26biw%3D1440%26bih%3D732&amp;rurl=translate.google.fr&amp;sl=en&amp;u=http://en.wikipedia.org/wiki/Vachellia_seyal&amp;usg=ALkJrhjZbA-aFruYmSrKCJqsvsqYd1IsNg#cite_note-Young-4" TargetMode="External"/><Relationship Id="rId15" Type="http://schemas.openxmlformats.org/officeDocument/2006/relationships/image" Target="../media/image207.jpeg"/><Relationship Id="rId10" Type="http://schemas.openxmlformats.org/officeDocument/2006/relationships/hyperlink" Target="http://fr.wikipedia.org/wiki/Catalogue_of_Life" TargetMode="External"/><Relationship Id="rId19" Type="http://schemas.openxmlformats.org/officeDocument/2006/relationships/hyperlink" Target="http://fr.wikipedia.org/wiki/Fabaceae" TargetMode="External"/><Relationship Id="rId4" Type="http://schemas.openxmlformats.org/officeDocument/2006/relationships/hyperlink" Target="http://fr.wikipedia.org/wiki/Acacia_seyal#cite_note-1" TargetMode="External"/><Relationship Id="rId9" Type="http://schemas.openxmlformats.org/officeDocument/2006/relationships/hyperlink" Target="http://translate.googleusercontent.com/translate_c?depth=1&amp;hl=fr&amp;prev=/search?q%3Dacacia%2Bseyal%26biw%3D1440%26bih%3D732&amp;rurl=translate.google.fr&amp;sl=en&amp;u=http://en.wikipedia.org/wiki/Sahara&amp;usg=ALkJrhhhXUi_G4xVpVnR2VWmgbBLvndT7Q" TargetMode="External"/><Relationship Id="rId14" Type="http://schemas.openxmlformats.org/officeDocument/2006/relationships/image" Target="../media/image206.jpeg"/><Relationship Id="rId22" Type="http://schemas.openxmlformats.org/officeDocument/2006/relationships/image" Target="../media/image23.jpeg"/></Relationships>
</file>

<file path=ppt/slides/_rels/slide58.xml.rels><?xml version="1.0" encoding="UTF-8" standalone="yes"?>
<Relationships xmlns="http://schemas.openxmlformats.org/package/2006/relationships"><Relationship Id="rId8" Type="http://schemas.openxmlformats.org/officeDocument/2006/relationships/hyperlink" Target="http://fr.wikipedia.org/wiki/S%C3%A9cheresse" TargetMode="External"/><Relationship Id="rId13" Type="http://schemas.openxmlformats.org/officeDocument/2006/relationships/hyperlink" Target="http://fr.wikipedia.org/wiki/Fourrage" TargetMode="External"/><Relationship Id="rId18" Type="http://schemas.openxmlformats.org/officeDocument/2006/relationships/hyperlink" Target="http://fr.wikipedia.org/wiki/Gousse" TargetMode="External"/><Relationship Id="rId26" Type="http://schemas.openxmlformats.org/officeDocument/2006/relationships/image" Target="../media/image212.jpeg"/><Relationship Id="rId3" Type="http://schemas.openxmlformats.org/officeDocument/2006/relationships/hyperlink" Target="http://fr.wikipedia.org/wiki/Arbre" TargetMode="External"/><Relationship Id="rId21" Type="http://schemas.openxmlformats.org/officeDocument/2006/relationships/hyperlink" Target="http://fr.wikipedia.org/wiki/Pharmacop%C3%A9e" TargetMode="External"/><Relationship Id="rId7" Type="http://schemas.openxmlformats.org/officeDocument/2006/relationships/hyperlink" Target="http://fr.wikipedia.org/wiki/Faidherbia_albida#cite_note-2" TargetMode="External"/><Relationship Id="rId12" Type="http://schemas.openxmlformats.org/officeDocument/2006/relationships/hyperlink" Target="http://fr.wikipedia.org/wiki/Agroforesterie" TargetMode="External"/><Relationship Id="rId17" Type="http://schemas.openxmlformats.org/officeDocument/2006/relationships/hyperlink" Target="http://fr.wikipedia.org/wiki/Pollen" TargetMode="External"/><Relationship Id="rId25" Type="http://schemas.openxmlformats.org/officeDocument/2006/relationships/hyperlink" Target="http://www.fao.org/docrep/006/s4009f/S4009F22.htm" TargetMode="External"/><Relationship Id="rId2" Type="http://schemas.openxmlformats.org/officeDocument/2006/relationships/image" Target="../media/image211.jpeg"/><Relationship Id="rId16" Type="http://schemas.openxmlformats.org/officeDocument/2006/relationships/hyperlink" Target="http://fr.wikipedia.org/wiki/Faidherbia_albida" TargetMode="External"/><Relationship Id="rId20" Type="http://schemas.openxmlformats.org/officeDocument/2006/relationships/hyperlink" Target="http://fr.wikipedia.org/wiki/Dromadaire" TargetMode="External"/><Relationship Id="rId29"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hyperlink" Target="http://fr.wikipedia.org/wiki/Moyen-Orient" TargetMode="External"/><Relationship Id="rId11" Type="http://schemas.openxmlformats.org/officeDocument/2006/relationships/hyperlink" Target="http://fr.wikipedia.org/wiki/Ph%C3%A9nologie" TargetMode="External"/><Relationship Id="rId24" Type="http://schemas.openxmlformats.org/officeDocument/2006/relationships/hyperlink" Target="http://database.prota.org/PROTAhtml/Faidherbia%20albida_En.htm" TargetMode="External"/><Relationship Id="rId32" Type="http://schemas.openxmlformats.org/officeDocument/2006/relationships/image" Target="../media/image23.jpeg"/><Relationship Id="rId5" Type="http://schemas.openxmlformats.org/officeDocument/2006/relationships/hyperlink" Target="http://fr.wikipedia.org/wiki/Afrique" TargetMode="External"/><Relationship Id="rId15" Type="http://schemas.openxmlformats.org/officeDocument/2006/relationships/hyperlink" Target="http://fr.wikipedia.org/wiki/%C3%89vapotranspiration" TargetMode="External"/><Relationship Id="rId23" Type="http://schemas.openxmlformats.org/officeDocument/2006/relationships/hyperlink" Target="http://en.wikipedia.org/wiki/Faidherbia_albida" TargetMode="External"/><Relationship Id="rId28" Type="http://schemas.openxmlformats.org/officeDocument/2006/relationships/hyperlink" Target="http://fr.wikipedia.org/wiki/Ma%C3%AFs" TargetMode="External"/><Relationship Id="rId10" Type="http://schemas.openxmlformats.org/officeDocument/2006/relationships/hyperlink" Target="http://fr.wikipedia.org/wiki/Sahel_africain" TargetMode="External"/><Relationship Id="rId19" Type="http://schemas.openxmlformats.org/officeDocument/2006/relationships/hyperlink" Target="http://fr.wikipedia.org/wiki/B%C3%A9tail" TargetMode="External"/><Relationship Id="rId31" Type="http://schemas.openxmlformats.org/officeDocument/2006/relationships/image" Target="../media/image22.jpeg"/><Relationship Id="rId4" Type="http://schemas.openxmlformats.org/officeDocument/2006/relationships/hyperlink" Target="http://fr.wikipedia.org/wiki/Fabaceae" TargetMode="External"/><Relationship Id="rId9" Type="http://schemas.openxmlformats.org/officeDocument/2006/relationships/hyperlink" Target="http://fr.wikipedia.org/wiki/Pr%C3%A9cipitation" TargetMode="External"/><Relationship Id="rId14" Type="http://schemas.openxmlformats.org/officeDocument/2006/relationships/hyperlink" Target="http://fr.wikipedia.org/wiki/Nappe_phr%C3%A9atique" TargetMode="External"/><Relationship Id="rId22" Type="http://schemas.openxmlformats.org/officeDocument/2006/relationships/hyperlink" Target="http://fr.wikipedia.org/wiki/Tannin" TargetMode="External"/><Relationship Id="rId27" Type="http://schemas.openxmlformats.org/officeDocument/2006/relationships/hyperlink" Target="http://fr.wikipedia.org/wiki/Palmier" TargetMode="External"/><Relationship Id="rId30" Type="http://schemas.openxmlformats.org/officeDocument/2006/relationships/image" Target="../media/image214.jpeg"/></Relationships>
</file>

<file path=ppt/slides/_rels/slide59.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6.jpeg"/><Relationship Id="rId7" Type="http://schemas.openxmlformats.org/officeDocument/2006/relationships/hyperlink" Target="http://www.worldagroforestry.org/sea/products/afdbases/af/asp/SpeciesInfo.asp?SpID=1" TargetMode="External"/><Relationship Id="rId12" Type="http://schemas.openxmlformats.org/officeDocument/2006/relationships/image" Target="../media/image23.jpeg"/><Relationship Id="rId2" Type="http://schemas.openxmlformats.org/officeDocument/2006/relationships/image" Target="../media/image215.jpeg"/><Relationship Id="rId1" Type="http://schemas.openxmlformats.org/officeDocument/2006/relationships/slideLayout" Target="../slideLayouts/slideLayout7.xml"/><Relationship Id="rId6" Type="http://schemas.openxmlformats.org/officeDocument/2006/relationships/hyperlink" Target="http://benjamin.lisan.free.fr/projetsreforestation/Fiche-presentation-Faidherbia-albida.pdf" TargetMode="External"/><Relationship Id="rId11" Type="http://schemas.openxmlformats.org/officeDocument/2006/relationships/image" Target="../media/image22.jpeg"/><Relationship Id="rId5" Type="http://schemas.openxmlformats.org/officeDocument/2006/relationships/hyperlink" Target="http://www.arte.tv/fr/faidherbia-l-arbre-miracle/6984730,CmC=6984954.html" TargetMode="External"/><Relationship Id="rId10" Type="http://schemas.openxmlformats.org/officeDocument/2006/relationships/image" Target="../media/image220.jpeg"/><Relationship Id="rId4" Type="http://schemas.openxmlformats.org/officeDocument/2006/relationships/image" Target="../media/image217.jpeg"/><Relationship Id="rId9" Type="http://schemas.openxmlformats.org/officeDocument/2006/relationships/image" Target="../media/image219.jpeg"/></Relationships>
</file>

<file path=ppt/slides/_rels/slide6.xml.rels><?xml version="1.0" encoding="UTF-8" standalone="yes"?>
<Relationships xmlns="http://schemas.openxmlformats.org/package/2006/relationships"><Relationship Id="rId3" Type="http://schemas.openxmlformats.org/officeDocument/2006/relationships/hyperlink" Target="http://pub.epsilon.slu.se/1095/1/Thesis_Abdul_Kader.pdf"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horizon.documentation.ird.fr/exl-doc/pleins_textes/pleins_textes_7/divers2/010016064.pdf" TargetMode="External"/><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hyperlink" Target="http://www.fao.org/ag/agp/AGPC/doc/gbase/DATA/Pf000353.htm" TargetMode="External"/><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10" Type="http://schemas.openxmlformats.org/officeDocument/2006/relationships/image" Target="../media/image23.jpeg"/><Relationship Id="rId4" Type="http://schemas.openxmlformats.org/officeDocument/2006/relationships/image" Target="../media/image222.jpeg"/><Relationship Id="rId9" Type="http://schemas.openxmlformats.org/officeDocument/2006/relationships/image" Target="../media/image22.jpeg"/></Relationships>
</file>

<file path=ppt/slides/_rels/slide61.xml.rels><?xml version="1.0" encoding="UTF-8" standalone="yes"?>
<Relationships xmlns="http://schemas.openxmlformats.org/package/2006/relationships"><Relationship Id="rId8" Type="http://schemas.openxmlformats.org/officeDocument/2006/relationships/hyperlink" Target="http://fr.wikipedia.org/wiki/Tannin" TargetMode="External"/><Relationship Id="rId13" Type="http://schemas.openxmlformats.org/officeDocument/2006/relationships/hyperlink" Target="http://translate.googleusercontent.com/translate_c?depth=1&amp;hl=fr&amp;prev=/search?q%3Dacacia%2Bsenegal%26biw%3D1440%26bih%3D732&amp;rurl=translate.google.fr&amp;sl=en&amp;u=http://en.wikipedia.org/wiki/Rhizobia&amp;usg=ALkJrhiD0vAi4xme3eseWEo0Ml8e4r8XIA" TargetMode="External"/><Relationship Id="rId18" Type="http://schemas.openxmlformats.org/officeDocument/2006/relationships/hyperlink" Target="http://translate.googleusercontent.com/translate_c?depth=1&amp;hl=fr&amp;prev=/search?q%3Dacacia%2Bsenegal%26biw%3D1440%26bih%3D732&amp;rurl=translate.google.fr&amp;sl=en&amp;u=http://en.wikipedia.org/wiki/Diarrhea&amp;usg=ALkJrhiU6DiVD29XT4s2yu__mkK9E3vBlA" TargetMode="External"/><Relationship Id="rId26" Type="http://schemas.openxmlformats.org/officeDocument/2006/relationships/image" Target="../media/image227.jpeg"/><Relationship Id="rId3"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2" TargetMode="External"/><Relationship Id="rId21" Type="http://schemas.openxmlformats.org/officeDocument/2006/relationships/hyperlink" Target="http://translate.googleusercontent.com/translate_c?depth=1&amp;hl=fr&amp;prev=/search?q%3Dacacia%2Bsenegal%26biw%3D1440%26bih%3D732&amp;rurl=translate.google.fr&amp;sl=en&amp;u=http://en.wikipedia.org/wiki/Typhoid_fever&amp;usg=ALkJrhhHC4ijTxU3hZFlvBmcFyaUTuiABw" TargetMode="External"/><Relationship Id="rId7" Type="http://schemas.openxmlformats.org/officeDocument/2006/relationships/hyperlink" Target="http://translate.googleusercontent.com/translate_c?depth=1&amp;hl=fr&amp;prev=/search?q%3Dacacia%2Bsenegal%26biw%3D1440%26bih%3D732&amp;rurl=translate.google.fr&amp;sl=en&amp;u=http://en.wikipedia.org/wiki/Cosmetics&amp;usg=ALkJrhjusHgTqdSGAAGatg1CydUn-FbqHQ" TargetMode="External"/><Relationship Id="rId12" Type="http://schemas.openxmlformats.org/officeDocument/2006/relationships/hyperlink" Target="http://translate.googleusercontent.com/translate_c?depth=1&amp;hl=fr&amp;prev=/search?q%3Dacacia%2Bsenegal%26biw%3D1440%26bih%3D732&amp;rurl=translate.google.fr&amp;sl=en&amp;u=http://en.wikipedia.org/wiki/Nitrogen_fixation&amp;usg=ALkJrhg0r3NNruXgllfthPShlbpiXo6AEQ" TargetMode="External"/><Relationship Id="rId17" Type="http://schemas.openxmlformats.org/officeDocument/2006/relationships/hyperlink" Target="http://translate.googleusercontent.com/translate_c?depth=1&amp;hl=fr&amp;prev=/search?q%3Dacacia%2Bsenegal%26biw%3D1440%26bih%3D732&amp;rurl=translate.google.fr&amp;sl=en&amp;u=http://en.wikipedia.org/wiki/Bronchitis&amp;usg=ALkJrhi080jF83NtQ7EGgLL1nK1EsOAqgw" TargetMode="External"/><Relationship Id="rId25" Type="http://schemas.openxmlformats.org/officeDocument/2006/relationships/image" Target="../media/image226.jpeg"/><Relationship Id="rId2" Type="http://schemas.openxmlformats.org/officeDocument/2006/relationships/hyperlink" Target="http://fr.wikipedia.org/wiki/Acacia_S%C3%A9n%C3%A9gal" TargetMode="External"/><Relationship Id="rId16" Type="http://schemas.openxmlformats.org/officeDocument/2006/relationships/hyperlink" Target="http://translate.googleusercontent.com/translate_c?depth=1&amp;hl=fr&amp;prev=/search?q%3Dacacia%2Bsenegal%26biw%3D1440%26bih%3D732&amp;rurl=translate.google.fr&amp;sl=en&amp;u=http://en.wikipedia.org/wiki/Bleeding&amp;usg=ALkJrhhsCGE8mOe40kBuwtVZ1LgXk5-PyA" TargetMode="External"/><Relationship Id="rId20" Type="http://schemas.openxmlformats.org/officeDocument/2006/relationships/hyperlink" Target="http://translate.googleusercontent.com/translate_c?depth=1&amp;hl=fr&amp;prev=/search?q%3Dacacia%2Bsenegal%26biw%3D1440%26bih%3D732&amp;rurl=translate.google.fr&amp;sl=en&amp;u=http://en.wikipedia.org/wiki/Leprosy&amp;usg=ALkJrhjSVoX0iLEf2bZ6TNhH-wC7aCeCTg" TargetMode="External"/><Relationship Id="rId29"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cacia%2Bsenegal%26biw%3D1440%26bih%3D732&amp;rurl=translate.google.fr&amp;sl=en&amp;u=http://en.wikipedia.org/wiki/Food_additive&amp;usg=ALkJrhjyxZvdkte1gunE4aSMdo2ohzXNFg" TargetMode="External"/><Relationship Id="rId11" Type="http://schemas.openxmlformats.org/officeDocument/2006/relationships/hyperlink" Target="http://translate.googleusercontent.com/translate_c?depth=1&amp;hl=fr&amp;prev=/search?q%3Dacacia%2Bsenegal%26biw%3D1440%26bih%3D732&amp;rurl=translate.google.fr&amp;sl=en&amp;u=http://en.wikipedia.org/wiki/Food&amp;usg=ALkJrhgeex_q8Ysr_XXoDk4Jr1piawx5ZA" TargetMode="External"/><Relationship Id="rId24" Type="http://schemas.openxmlformats.org/officeDocument/2006/relationships/hyperlink" Target="http://database.prota.org/PROTAhtml/Acacia%20senegal_En.htm" TargetMode="External"/><Relationship Id="rId5" Type="http://schemas.openxmlformats.org/officeDocument/2006/relationships/hyperlink" Target="http://fr.wikipedia.org/wiki/Gomme_arabique" TargetMode="External"/><Relationship Id="rId15"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Routledge-3" TargetMode="External"/><Relationship Id="rId23" Type="http://schemas.openxmlformats.org/officeDocument/2006/relationships/hyperlink" Target="http://en.wikipedia.org/wiki/Senegalia_senegal" TargetMode="External"/><Relationship Id="rId28" Type="http://schemas.openxmlformats.org/officeDocument/2006/relationships/image" Target="../media/image229.jpeg"/><Relationship Id="rId10" Type="http://schemas.openxmlformats.org/officeDocument/2006/relationships/hyperlink" Target="http://translate.googleusercontent.com/translate_c?depth=1&amp;hl=fr&amp;prev=/search?q%3Dacacia%2Bsenegal%26biw%3D1440%26bih%3D732&amp;rurl=translate.google.fr&amp;sl=en&amp;u=http://en.wikipedia.org/wiki/Senegalia_senegal&amp;usg=ALkJrhhIZhXywmF-c-crIBsjJkbu1RdOVw#cite_note-purdue-4" TargetMode="External"/><Relationship Id="rId19" Type="http://schemas.openxmlformats.org/officeDocument/2006/relationships/hyperlink" Target="http://translate.googleusercontent.com/translate_c?depth=1&amp;hl=fr&amp;prev=/search?q%3Dacacia%2Bsenegal%26biw%3D1440%26bih%3D732&amp;rurl=translate.google.fr&amp;sl=en&amp;u=http://en.wikipedia.org/wiki/Gonorrhea&amp;usg=ALkJrhjVtkpmUcW-uiHrY98j5tnbGXeJ9Q" TargetMode="External"/><Relationship Id="rId31" Type="http://schemas.openxmlformats.org/officeDocument/2006/relationships/image" Target="../media/image23.jpeg"/><Relationship Id="rId4" Type="http://schemas.openxmlformats.org/officeDocument/2006/relationships/hyperlink" Target="http://translate.googleusercontent.com/translate_c?depth=1&amp;hl=fr&amp;prev=/search?q%3Dacacia%2Bsenegal%26biw%3D1440%26bih%3D732&amp;rurl=translate.google.fr&amp;sl=en&amp;u=http://en.wikipedia.org/wiki/Gum_arabic&amp;usg=ALkJrhgjS95lzDhIi2WYCARuX6LftGup5A" TargetMode="External"/><Relationship Id="rId9" Type="http://schemas.openxmlformats.org/officeDocument/2006/relationships/hyperlink" Target="http://translate.googleusercontent.com/translate_c?depth=1&amp;hl=fr&amp;prev=/search?q%3Dacacia%2Bsenegal%26biw%3D1440%26bih%3D732&amp;rurl=translate.google.fr&amp;sl=en&amp;u=http://en.wikipedia.org/wiki/Fodder&amp;usg=ALkJrhhKwszxkS7Ujri5joypG9uWJ_NyPQ" TargetMode="External"/><Relationship Id="rId14" Type="http://schemas.openxmlformats.org/officeDocument/2006/relationships/hyperlink" Target="http://translate.googleusercontent.com/translate_c?depth=1&amp;hl=fr&amp;prev=/search?q%3Dacacia%2Bsenegal%26biw%3D1440%26bih%3D732&amp;rurl=translate.google.fr&amp;sl=en&amp;u=http://en.wikipedia.org/wiki/Root_nodule&amp;usg=ALkJrhjgRpVSBWZw2Px5iSzKTLrrVTJ3xQ" TargetMode="External"/><Relationship Id="rId22" Type="http://schemas.openxmlformats.org/officeDocument/2006/relationships/hyperlink" Target="http://translate.googleusercontent.com/translate_c?depth=1&amp;hl=fr&amp;prev=/search?q%3Dacacia%2Bsenegal%26biw%3D1440%26bih%3D732&amp;rurl=translate.google.fr&amp;sl=en&amp;u=http://en.wikipedia.org/wiki/Upper_respiratory_tract&amp;usg=ALkJrhikBbuyZAqxR6T8JIJQnVgVKC5woA" TargetMode="External"/><Relationship Id="rId27" Type="http://schemas.openxmlformats.org/officeDocument/2006/relationships/image" Target="../media/image228.jpeg"/><Relationship Id="rId30" Type="http://schemas.openxmlformats.org/officeDocument/2006/relationships/image" Target="../media/image22.jpeg"/></Relationships>
</file>

<file path=ppt/slides/_rels/slide62.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cacia%2Behrenbergiana%2Bpdf%26biw%3D1440%26bih%3D732&amp;rurl=translate.google.fr&amp;sl=en&amp;u=http://en.wikipedia.org/wiki/Ointment&amp;usg=ALkJrhgx5O_AregcNlDZs6k40JotWvoxyA" TargetMode="External"/><Relationship Id="rId13" Type="http://schemas.openxmlformats.org/officeDocument/2006/relationships/image" Target="../media/image232.jpeg"/><Relationship Id="rId3" Type="http://schemas.openxmlformats.org/officeDocument/2006/relationships/hyperlink" Target="http://translate.googleusercontent.com/translate_c?depth=1&amp;hl=fr&amp;prev=/search?q%3Dacacia%2Behrenbergiana%2Bpdf%26biw%3D1440%26bih%3D732&amp;rurl=translate.google.fr&amp;sl=en&amp;u=http://en.wikipedia.org/wiki/Dominance_(ecology)&amp;usg=ALkJrhgrL11bHo94J0AdyGXsqjBbzj5zDA" TargetMode="External"/><Relationship Id="rId7" Type="http://schemas.openxmlformats.org/officeDocument/2006/relationships/hyperlink" Target="http://translate.googleusercontent.com/translate_c?depth=1&amp;hl=fr&amp;prev=/search?q%3Dacacia%2Behrenbergiana%2Bpdf%26biw%3D1440%26bih%3D732&amp;rurl=translate.google.fr&amp;sl=en&amp;u=http://en.wikipedia.org/wiki/Natural_gum&amp;usg=ALkJrhhwpMN7zQwQP2jHn2FRuS0nkuCSCg" TargetMode="External"/><Relationship Id="rId12" Type="http://schemas.openxmlformats.org/officeDocument/2006/relationships/image" Target="../media/image231.jpeg"/><Relationship Id="rId17" Type="http://schemas.openxmlformats.org/officeDocument/2006/relationships/image" Target="../media/image23.jpeg"/><Relationship Id="rId2" Type="http://schemas.openxmlformats.org/officeDocument/2006/relationships/hyperlink" Target="http://translate.googleusercontent.com/translate_c?depth=1&amp;hl=fr&amp;prev=/search?q%3Dacacia%2Behrenbergiana%2Bpdf%26biw%3D1440%26bih%3D732&amp;rurl=translate.google.fr&amp;sl=en&amp;u=http://en.wikipedia.org/wiki/Acacia_ehrenbergiana&amp;usg=ALkJrhjr4R06Pd11bLnB4HIsDBY-uOzP0w#cite_note-FAO-3" TargetMode="External"/><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cacia%2Behrenbergiana%2Bpdf%26biw%3D1440%26bih%3D732&amp;rurl=translate.google.fr&amp;sl=en&amp;u=http://en.wikipedia.org/wiki/Plant_sap&amp;usg=ALkJrhgOo83T9Cd494f6NX1HvFskessYmg" TargetMode="External"/><Relationship Id="rId11" Type="http://schemas.openxmlformats.org/officeDocument/2006/relationships/hyperlink" Target="http://link.springer.com/article/10.1007/s10457-012-9583-8" TargetMode="External"/><Relationship Id="rId5" Type="http://schemas.openxmlformats.org/officeDocument/2006/relationships/hyperlink" Target="http://translate.googleusercontent.com/translate_c?depth=1&amp;hl=fr&amp;prev=/search?q%3Dacacia%2Behrenbergiana%2Bpdf%26biw%3D1440%26bih%3D732&amp;rurl=translate.google.fr&amp;sl=en&amp;u=http://en.wikipedia.org/wiki/Pollarding&amp;usg=ALkJrhhccALxPwVyDCdgQNLeaXffBmWQ4g" TargetMode="External"/><Relationship Id="rId15" Type="http://schemas.openxmlformats.org/officeDocument/2006/relationships/image" Target="../media/image234.jpeg"/><Relationship Id="rId10" Type="http://schemas.openxmlformats.org/officeDocument/2006/relationships/hyperlink" Target="http://plants.jstor.org/upwta/3_271" TargetMode="External"/><Relationship Id="rId4" Type="http://schemas.openxmlformats.org/officeDocument/2006/relationships/hyperlink" Target="http://translate.googleusercontent.com/translate_c?depth=1&amp;hl=fr&amp;prev=/search?q%3Dacacia%2Behrenbergiana%2Bpdf%26biw%3D1440%26bih%3D732&amp;rurl=translate.google.fr&amp;sl=en&amp;u=http://en.wikipedia.org/wiki/Acacia_ehrenbergiana&amp;usg=ALkJrhjr4R06Pd11bLnB4HIsDBY-uOzP0w#cite_note-IUCN-1" TargetMode="External"/><Relationship Id="rId9" Type="http://schemas.openxmlformats.org/officeDocument/2006/relationships/hyperlink" Target="http://en.wikipedia.org/wiki/Acacia_ehrenbergiana" TargetMode="External"/><Relationship Id="rId14" Type="http://schemas.openxmlformats.org/officeDocument/2006/relationships/image" Target="../media/image233.jpeg"/></Relationships>
</file>

<file path=ppt/slides/_rels/slide63.xml.rels><?xml version="1.0" encoding="UTF-8" standalone="yes"?>
<Relationships xmlns="http://schemas.openxmlformats.org/package/2006/relationships"><Relationship Id="rId8" Type="http://schemas.openxmlformats.org/officeDocument/2006/relationships/hyperlink" Target="https://de.wikipedia.org/wiki/Vachellia_tortilis" TargetMode="External"/><Relationship Id="rId13" Type="http://schemas.openxmlformats.org/officeDocument/2006/relationships/image" Target="../media/image239.jpeg"/><Relationship Id="rId3" Type="http://schemas.openxmlformats.org/officeDocument/2006/relationships/hyperlink" Target="http://translate.googleusercontent.com/translate_c?depth=1&amp;hl=fr&amp;prev=/search?q%3DAcacia%2Btortilis%2Braddiana%2Bwikipedia%26biw%3D1440%26bih%3D732&amp;rurl=translate.google.fr&amp;sl=en&amp;u=http://en.wikipedia.org/wiki/Drought&amp;usg=ALkJrhiF_TsA0g-X5SgfQcP_9Fv-hn5EZA" TargetMode="External"/><Relationship Id="rId7" Type="http://schemas.openxmlformats.org/officeDocument/2006/relationships/hyperlink" Target="http://en.wikipedia.org/wiki/Vachellia_tortilis" TargetMode="External"/><Relationship Id="rId12" Type="http://schemas.openxmlformats.org/officeDocument/2006/relationships/image" Target="../media/image238.jpeg"/><Relationship Id="rId2" Type="http://schemas.openxmlformats.org/officeDocument/2006/relationships/hyperlink" Target="http://translate.googleusercontent.com/translate_c?depth=1&amp;hl=fr&amp;prev=/search?q%3DAcacia%2Btortilis%2Braddiana%2Bwikipedia%26biw%3D1440%26bih%3D732&amp;rurl=translate.google.fr&amp;sl=en&amp;u=http://en.wikipedia.org/wiki/Alkalinity&amp;usg=ALkJrhhZVJ2PQ9ZHq59cyRWDVKuKnkrA-A" TargetMode="External"/><Relationship Id="rId1" Type="http://schemas.openxmlformats.org/officeDocument/2006/relationships/slideLayout" Target="../slideLayouts/slideLayout7.xml"/><Relationship Id="rId6" Type="http://schemas.openxmlformats.org/officeDocument/2006/relationships/hyperlink" Target="http://fr.wikipedia.org/wiki/Acacia_tortilis" TargetMode="External"/><Relationship Id="rId11" Type="http://schemas.openxmlformats.org/officeDocument/2006/relationships/image" Target="../media/image237.jpeg"/><Relationship Id="rId5" Type="http://schemas.openxmlformats.org/officeDocument/2006/relationships/hyperlink" Target="http://www.sahara-nature.com/plantes.php?aff=nom&amp;plante=acacia%20tortilis%20raddiana" TargetMode="External"/><Relationship Id="rId15" Type="http://schemas.openxmlformats.org/officeDocument/2006/relationships/image" Target="../media/image23.jpeg"/><Relationship Id="rId10" Type="http://schemas.openxmlformats.org/officeDocument/2006/relationships/image" Target="../media/image236.jpeg"/><Relationship Id="rId4" Type="http://schemas.openxmlformats.org/officeDocument/2006/relationships/hyperlink" Target="http://translate.googleusercontent.com/translate_c?depth=1&amp;hl=fr&amp;prev=/search?q%3DAcacia%2Btortilis%2Braddiana%2Bwikipedia%26biw%3D1440%26bih%3D732&amp;rurl=translate.google.fr&amp;sl=en&amp;u=http://en.wikipedia.org/wiki/Fodder&amp;usg=ALkJrhguWZH2mH-XBxPvLPoQJF3d0Lxlrg" TargetMode="External"/><Relationship Id="rId9" Type="http://schemas.openxmlformats.org/officeDocument/2006/relationships/image" Target="../media/image235.jpeg"/><Relationship Id="rId14" Type="http://schemas.openxmlformats.org/officeDocument/2006/relationships/image" Target="../media/image22.jpeg"/></Relationships>
</file>

<file path=ppt/slides/_rels/slide64.xml.rels><?xml version="1.0" encoding="UTF-8" standalone="yes"?>
<Relationships xmlns="http://schemas.openxmlformats.org/package/2006/relationships"><Relationship Id="rId8" Type="http://schemas.openxmlformats.org/officeDocument/2006/relationships/hyperlink" Target="http://www.fao.org/ag/AGP/AGPC/doc/Gbase/data/pf000362.htm" TargetMode="External"/><Relationship Id="rId13" Type="http://schemas.openxmlformats.org/officeDocument/2006/relationships/hyperlink" Target="http://www.ncbi.nlm.nih.gov/" TargetMode="External"/><Relationship Id="rId3" Type="http://schemas.openxmlformats.org/officeDocument/2006/relationships/image" Target="../media/image23.jpeg"/><Relationship Id="rId7" Type="http://schemas.openxmlformats.org/officeDocument/2006/relationships/hyperlink" Target="http://translate.googleusercontent.com/translate_c?depth=1&amp;hl=fr&amp;prev=/search?q%3Dacacia%2Bampliceps%26biw%3D1440%26bih%3D732&amp;rurl=translate.google.fr&amp;sl=en&amp;u=http://www.fao.org/ag/AGP/AGPC/doc/Gbase/data/Pf000360.htm&amp;usg=ALkJrhjhWjOcBm2QaxS_QwI2P6rqU-OGlQ" TargetMode="External"/><Relationship Id="rId12" Type="http://schemas.openxmlformats.org/officeDocument/2006/relationships/image" Target="../media/image24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cacia%2Bampliceps%26biw%3D1440%26bih%3D732&amp;rurl=translate.google.fr&amp;sl=en&amp;u=http://www.fao.org/ag/AGP/AGPC/doc/Gbase/data/Pf000130.htm&amp;usg=ALkJrhjjfhVEzXQ-zZVg0s2GbytTKf5snQ" TargetMode="External"/><Relationship Id="rId11" Type="http://schemas.openxmlformats.org/officeDocument/2006/relationships/image" Target="../media/image242.jpeg"/><Relationship Id="rId5" Type="http://schemas.openxmlformats.org/officeDocument/2006/relationships/hyperlink" Target="http://translate.googleusercontent.com/translate_c?depth=1&amp;hl=fr&amp;prev=/search?q%3Dacacia%2Bampliceps%26biw%3D1440%26bih%3D732&amp;rurl=translate.google.fr&amp;sl=en&amp;u=http://www.fao.org/ag/AGP/AGPC/doc/Gbase/data/Pf000363.htm&amp;usg=ALkJrhgOGG2qrKH9RNLbkWBNKdDZbII9Cg" TargetMode="External"/><Relationship Id="rId10" Type="http://schemas.openxmlformats.org/officeDocument/2006/relationships/image" Target="../media/image241.jpeg"/><Relationship Id="rId4" Type="http://schemas.openxmlformats.org/officeDocument/2006/relationships/hyperlink" Target="http://translate.googleusercontent.com/translate_c?depth=1&amp;hl=fr&amp;prev=/search?q%3Dacacia%2Bampliceps%26biw%3D1440%26bih%3D732&amp;rurl=translate.google.fr&amp;sl=en&amp;u=http://www.fao.org/ag/AGP/AGPC/doc/Gbase/data/Pf000362.htm&amp;usg=ALkJrhhloaw_Vb-fUXmvEwPIF09wL3e2Mg" TargetMode="External"/><Relationship Id="rId9" Type="http://schemas.openxmlformats.org/officeDocument/2006/relationships/image" Target="../media/image240.jpeg"/></Relationships>
</file>

<file path=ppt/slides/_rels/slide65.xml.rels><?xml version="1.0" encoding="UTF-8" standalone="yes"?>
<Relationships xmlns="http://schemas.openxmlformats.org/package/2006/relationships"><Relationship Id="rId8" Type="http://schemas.openxmlformats.org/officeDocument/2006/relationships/hyperlink" Target="http://fr.wikipedia.org/wiki/Reforestation" TargetMode="External"/><Relationship Id="rId13" Type="http://schemas.openxmlformats.org/officeDocument/2006/relationships/hyperlink" Target="http://fr.wikipedia.org/wiki/H%C3%A9morragie" TargetMode="External"/><Relationship Id="rId18" Type="http://schemas.openxmlformats.org/officeDocument/2006/relationships/hyperlink" Target="http://fr.wikipedia.org/wiki/Acacia_nilotica" TargetMode="External"/><Relationship Id="rId26" Type="http://schemas.openxmlformats.org/officeDocument/2006/relationships/image" Target="../media/image249.jpeg"/><Relationship Id="rId3" Type="http://schemas.openxmlformats.org/officeDocument/2006/relationships/hyperlink" Target="http://fr.wikipedia.org/wiki/Sous-continent_indien" TargetMode="External"/><Relationship Id="rId21" Type="http://schemas.openxmlformats.org/officeDocument/2006/relationships/image" Target="../media/image244.jpeg"/><Relationship Id="rId7" Type="http://schemas.openxmlformats.org/officeDocument/2006/relationships/hyperlink" Target="http://fr.wikipedia.org/wiki/Fourrage" TargetMode="External"/><Relationship Id="rId12" Type="http://schemas.openxmlformats.org/officeDocument/2006/relationships/hyperlink" Target="http://fr.wikipedia.org/wiki/Vermifuge" TargetMode="External"/><Relationship Id="rId17" Type="http://schemas.openxmlformats.org/officeDocument/2006/relationships/hyperlink" Target="http://fr.wikipedia.org/wiki/Australie" TargetMode="External"/><Relationship Id="rId25" Type="http://schemas.openxmlformats.org/officeDocument/2006/relationships/image" Target="../media/image248.jpeg"/><Relationship Id="rId2" Type="http://schemas.openxmlformats.org/officeDocument/2006/relationships/hyperlink" Target="http://fr.wikipedia.org/wiki/Afrique" TargetMode="External"/><Relationship Id="rId16" Type="http://schemas.openxmlformats.org/officeDocument/2006/relationships/hyperlink" Target="http://fr.wikipedia.org/wiki/Plante_invasive" TargetMode="External"/><Relationship Id="rId20" Type="http://schemas.openxmlformats.org/officeDocument/2006/relationships/hyperlink" Target="http://database.prota.org/PROTAhtml/Acacia%20nilotica_En.htm" TargetMode="External"/><Relationship Id="rId29"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fr.wikipedia.org/wiki/Ripisylves" TargetMode="External"/><Relationship Id="rId11" Type="http://schemas.openxmlformats.org/officeDocument/2006/relationships/hyperlink" Target="http://fr.wikipedia.org/wiki/Bois_de_chauffage" TargetMode="External"/><Relationship Id="rId24" Type="http://schemas.openxmlformats.org/officeDocument/2006/relationships/image" Target="../media/image247.jpeg"/><Relationship Id="rId5" Type="http://schemas.openxmlformats.org/officeDocument/2006/relationships/hyperlink" Target="http://fr.wikipedia.org/wiki/Confiserie" TargetMode="External"/><Relationship Id="rId15" Type="http://schemas.openxmlformats.org/officeDocument/2006/relationships/hyperlink" Target="http://fr.wikipedia.org/wiki/H%C3%A9mostatique" TargetMode="External"/><Relationship Id="rId23" Type="http://schemas.openxmlformats.org/officeDocument/2006/relationships/image" Target="../media/image246.jpeg"/><Relationship Id="rId28" Type="http://schemas.openxmlformats.org/officeDocument/2006/relationships/image" Target="../media/image22.jpeg"/><Relationship Id="rId10" Type="http://schemas.openxmlformats.org/officeDocument/2006/relationships/hyperlink" Target="http://fr.wikipedia.org/wiki/Gomme_arabique" TargetMode="External"/><Relationship Id="rId19" Type="http://schemas.openxmlformats.org/officeDocument/2006/relationships/hyperlink" Target="http://en.wikipedia.org/wiki/Vachellia_nilotica" TargetMode="External"/><Relationship Id="rId4" Type="http://schemas.openxmlformats.org/officeDocument/2006/relationships/hyperlink" Target="http://fr.wikipedia.org/wiki/Gomme_naturelle" TargetMode="External"/><Relationship Id="rId9" Type="http://schemas.openxmlformats.org/officeDocument/2006/relationships/hyperlink" Target="http://fr.wikipedia.org/wiki/D%C3%A9sertification" TargetMode="External"/><Relationship Id="rId14" Type="http://schemas.openxmlformats.org/officeDocument/2006/relationships/hyperlink" Target="http://fr.wikipedia.org/wiki/Diarrh%C3%A9e" TargetMode="External"/><Relationship Id="rId22" Type="http://schemas.openxmlformats.org/officeDocument/2006/relationships/image" Target="../media/image245.jpeg"/><Relationship Id="rId27" Type="http://schemas.openxmlformats.org/officeDocument/2006/relationships/image" Target="../media/image250.jpeg"/></Relationships>
</file>

<file path=ppt/slides/_rels/slide66.xml.rels><?xml version="1.0" encoding="UTF-8" standalone="yes"?>
<Relationships xmlns="http://schemas.openxmlformats.org/package/2006/relationships"><Relationship Id="rId8" Type="http://schemas.openxmlformats.org/officeDocument/2006/relationships/hyperlink" Target="http://ne.chm-cbd.net/biodiversity/la-diversite-biologique-vegetale/les-especes-vegetales-et-leurs-utilites/bauhinia-rufescens" TargetMode="External"/><Relationship Id="rId13" Type="http://schemas.openxmlformats.org/officeDocument/2006/relationships/image" Target="../media/image255.jpeg"/><Relationship Id="rId3" Type="http://schemas.openxmlformats.org/officeDocument/2006/relationships/hyperlink" Target="http://translate.googleusercontent.com/translate_c?depth=1&amp;hl=fr&amp;prev=/search?q%3DBauhinia%2Brufescens%26biw%3D1440%26bih%3D732&amp;rurl=translate.google.fr&amp;sl=en&amp;u=http://en.wikipedia.org/wiki/Sahel&amp;usg=ALkJrhi9ytlIeA2eFGfe8y6pkndp4WrxzQ" TargetMode="External"/><Relationship Id="rId7" Type="http://schemas.openxmlformats.org/officeDocument/2006/relationships/hyperlink" Target="http://www.fao.org/ag/agp/AGPC/doc/Gbase/data/pf000148.htm" TargetMode="External"/><Relationship Id="rId12" Type="http://schemas.openxmlformats.org/officeDocument/2006/relationships/image" Target="../media/image254.jpeg"/><Relationship Id="rId17" Type="http://schemas.openxmlformats.org/officeDocument/2006/relationships/image" Target="../media/image23.jpeg"/><Relationship Id="rId2" Type="http://schemas.openxmlformats.org/officeDocument/2006/relationships/hyperlink" Target="http://translate.googleusercontent.com/translate_c?depth=1&amp;hl=fr&amp;prev=/search?q%3DBauhinia%2Brufescens%26biw%3D1440%26bih%3D732&amp;rurl=translate.google.fr&amp;sl=en&amp;u=http://en.wikipedia.org/wiki/Fabaceae&amp;usg=ALkJrhhvT-s_Sf06JGBuQkJWehKCI4yYeg" TargetMode="External"/><Relationship Id="rId16"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hal.archives-ouvertes.fr/docs/00/42/92/75/PDF/Bauhinia-rufescens.pdf" TargetMode="External"/><Relationship Id="rId11" Type="http://schemas.openxmlformats.org/officeDocument/2006/relationships/image" Target="../media/image253.jpeg"/><Relationship Id="rId5" Type="http://schemas.openxmlformats.org/officeDocument/2006/relationships/hyperlink" Target="http://en.wikipedia.org/wiki/Bauhinia_rufescens" TargetMode="External"/><Relationship Id="rId15" Type="http://schemas.openxmlformats.org/officeDocument/2006/relationships/image" Target="../media/image257.jpeg"/><Relationship Id="rId10" Type="http://schemas.openxmlformats.org/officeDocument/2006/relationships/image" Target="../media/image252.jpeg"/><Relationship Id="rId4" Type="http://schemas.openxmlformats.org/officeDocument/2006/relationships/hyperlink" Target="http://translate.googleusercontent.com/translate_c?depth=1&amp;hl=fr&amp;prev=/search?q%3DBauhinia%2Brufescens%26biw%3D1440%26bih%3D732&amp;rurl=translate.google.fr&amp;sl=en&amp;u=http://en.wikipedia.org/wiki/Legume&amp;usg=ALkJrhg877CQvv6cVmfzhqpOVfkVKyiUtQ" TargetMode="External"/><Relationship Id="rId9" Type="http://schemas.openxmlformats.org/officeDocument/2006/relationships/image" Target="../media/image251.jpeg"/><Relationship Id="rId14" Type="http://schemas.openxmlformats.org/officeDocument/2006/relationships/image" Target="../media/image256.jpeg"/></Relationships>
</file>

<file path=ppt/slides/_rels/slide67.xml.rels><?xml version="1.0" encoding="UTF-8" standalone="yes"?>
<Relationships xmlns="http://schemas.openxmlformats.org/package/2006/relationships"><Relationship Id="rId8" Type="http://schemas.openxmlformats.org/officeDocument/2006/relationships/hyperlink" Target="http://en.wikipedia.org/wiki/Cassia_sieberiana" TargetMode="External"/><Relationship Id="rId13" Type="http://schemas.openxmlformats.org/officeDocument/2006/relationships/image" Target="../media/image260.jpeg"/><Relationship Id="rId3" Type="http://schemas.openxmlformats.org/officeDocument/2006/relationships/image" Target="../media/image23.jpeg"/><Relationship Id="rId7" Type="http://schemas.openxmlformats.org/officeDocument/2006/relationships/hyperlink" Target="http://translate.googleusercontent.com/translate_c?depth=1&amp;hl=fr&amp;prev=/search?q%3Dcassia%2Bsieberiana%26biw%3D1440%26bih%3D732&amp;rurl=translate.google.fr&amp;sl=en&amp;u=http://en.wikipedia.org/wiki/Cassia_sieberiana&amp;usg=ALkJrhg58Jo9bRTY6oIvFSXM-cSP1ZKa8A#cite_note-globalplants-4" TargetMode="External"/><Relationship Id="rId12" Type="http://schemas.openxmlformats.org/officeDocument/2006/relationships/image" Target="../media/image259.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assia%2Bsieberiana%26biw%3D1440%26bih%3D732&amp;rurl=translate.google.fr&amp;sl=en&amp;u=http://en.wikipedia.org/wiki/Cassia_sieberiana&amp;usg=ALkJrhg58Jo9bRTY6oIvFSXM-cSP1ZKa8A#cite_note-3" TargetMode="External"/><Relationship Id="rId11" Type="http://schemas.openxmlformats.org/officeDocument/2006/relationships/image" Target="../media/image258.jpeg"/><Relationship Id="rId5" Type="http://schemas.openxmlformats.org/officeDocument/2006/relationships/hyperlink" Target="http://translate.googleusercontent.com/translate_c?depth=1&amp;hl=fr&amp;prev=/search?q%3Dcassia%2Bsieberiana%26biw%3D1440%26bih%3D732&amp;rurl=translate.google.fr&amp;sl=en&amp;u=http://en.wikipedia.org/wiki/Cassia_sieberiana&amp;usg=ALkJrhg58Jo9bRTY6oIvFSXM-cSP1ZKa8A#cite_note-Maydell-2" TargetMode="External"/><Relationship Id="rId15" Type="http://schemas.openxmlformats.org/officeDocument/2006/relationships/image" Target="../media/image262.jpeg"/><Relationship Id="rId10" Type="http://schemas.openxmlformats.org/officeDocument/2006/relationships/hyperlink" Target="http://www.seyilaabe-htkm.com/2011/01/la-chronique-du-mardi-au-jardin_11.html" TargetMode="External"/><Relationship Id="rId4" Type="http://schemas.openxmlformats.org/officeDocument/2006/relationships/hyperlink" Target="http://translate.googleusercontent.com/translate_c?depth=1&amp;hl=fr&amp;prev=/search?q=cassia+sieberiana&amp;biw=1440&amp;bih=732&amp;rurl=translate.google.fr&amp;sl=en&amp;u=http://en.wikipedia.org/wiki/Fabaceae&amp;usg=ALkJrhg5mJYfwmMRxtylctPoSqv4yTvoMg" TargetMode="External"/><Relationship Id="rId9" Type="http://schemas.openxmlformats.org/officeDocument/2006/relationships/hyperlink" Target="http://database.prota.org/PROTAhtml/Cassia%20sieberiana_Fr.htm" TargetMode="External"/><Relationship Id="rId14" Type="http://schemas.openxmlformats.org/officeDocument/2006/relationships/image" Target="../media/image261.jpeg"/></Relationships>
</file>

<file path=ppt/slides/_rels/slide68.xml.rels><?xml version="1.0" encoding="UTF-8" standalone="yes"?>
<Relationships xmlns="http://schemas.openxmlformats.org/package/2006/relationships"><Relationship Id="rId13" Type="http://schemas.openxmlformats.org/officeDocument/2006/relationships/hyperlink" Target="http://fr.wikipedia.org/w/index.php?title=Sol_alcalin&amp;action=edit&amp;redlink=1" TargetMode="External"/><Relationship Id="rId18" Type="http://schemas.openxmlformats.org/officeDocument/2006/relationships/hyperlink" Target="http://fr.wikipedia.org/wiki/Palissade" TargetMode="External"/><Relationship Id="rId26" Type="http://schemas.openxmlformats.org/officeDocument/2006/relationships/hyperlink" Target="http://fr.wikipedia.org/wiki/%C3%89b%C3%A8ne_du_Mozambique" TargetMode="External"/><Relationship Id="rId39" Type="http://schemas.openxmlformats.org/officeDocument/2006/relationships/hyperlink" Target="http://fr.wikipedia.org/wiki/Liste_de_fibres_naturelles#S.C3.A9cr.C3.A9tions" TargetMode="External"/><Relationship Id="rId21" Type="http://schemas.openxmlformats.org/officeDocument/2006/relationships/hyperlink" Target="http://fr.wikipedia.org/wiki/Mine_(gisement)" TargetMode="External"/><Relationship Id="rId34" Type="http://schemas.openxmlformats.org/officeDocument/2006/relationships/hyperlink" Target="http://fr.wikipedia.org/w/index.php?title=Imbrasia_belina&amp;action=edit&amp;redlink=1" TargetMode="External"/><Relationship Id="rId42" Type="http://schemas.openxmlformats.org/officeDocument/2006/relationships/hyperlink" Target="http://fr.wikipedia.org/wiki/Zimbabwe" TargetMode="External"/><Relationship Id="rId47" Type="http://schemas.openxmlformats.org/officeDocument/2006/relationships/hyperlink" Target="http://fr.wikipedia.org/wiki/Angola" TargetMode="External"/><Relationship Id="rId50" Type="http://schemas.openxmlformats.org/officeDocument/2006/relationships/hyperlink" Target="http://fr.wikipedia.org/wiki/Genre_(biologie)" TargetMode="External"/><Relationship Id="rId55" Type="http://schemas.openxmlformats.org/officeDocument/2006/relationships/hyperlink" Target="http://en.wikipedia.org/wiki/Mopane" TargetMode="External"/><Relationship Id="rId63" Type="http://schemas.openxmlformats.org/officeDocument/2006/relationships/image" Target="../media/image268.jpeg"/><Relationship Id="rId7" Type="http://schemas.openxmlformats.org/officeDocument/2006/relationships/hyperlink" Target="http://fr.wikipedia.org/wiki/T%C3%A9r%C3%A9benthine" TargetMode="External"/><Relationship Id="rId2" Type="http://schemas.openxmlformats.org/officeDocument/2006/relationships/image" Target="../media/image22.jpeg"/><Relationship Id="rId16" Type="http://schemas.openxmlformats.org/officeDocument/2006/relationships/hyperlink" Target="http://fr.wikipedia.org/wiki/Bois_(mat%C3%A9riau_de_construction)" TargetMode="External"/><Relationship Id="rId20" Type="http://schemas.openxmlformats.org/officeDocument/2006/relationships/hyperlink" Target="http://fr.wikipedia.org/wiki/Traverse" TargetMode="External"/><Relationship Id="rId29" Type="http://schemas.openxmlformats.org/officeDocument/2006/relationships/hyperlink" Target="http://fr.wikipedia.org/wiki/Ficelle_(corde)" TargetMode="External"/><Relationship Id="rId41" Type="http://schemas.openxmlformats.org/officeDocument/2006/relationships/hyperlink" Target="http://fr.wikipedia.org/wiki/Afrique_du_Sud" TargetMode="External"/><Relationship Id="rId54" Type="http://schemas.openxmlformats.org/officeDocument/2006/relationships/hyperlink" Target="http://www.worldagroforestry.org/treedb2/AFTPDFS/Colophospermum_mopane.pdf" TargetMode="External"/><Relationship Id="rId62" Type="http://schemas.openxmlformats.org/officeDocument/2006/relationships/image" Target="../media/image267.jpeg"/><Relationship Id="rId1" Type="http://schemas.openxmlformats.org/officeDocument/2006/relationships/slideLayout" Target="../slideLayouts/slideLayout7.xml"/><Relationship Id="rId6" Type="http://schemas.openxmlformats.org/officeDocument/2006/relationships/hyperlink" Target="http://fr.wikipedia.org/wiki/Gousse" TargetMode="External"/><Relationship Id="rId11" Type="http://schemas.openxmlformats.org/officeDocument/2006/relationships/hyperlink" Target="http://fr.wikipedia.org/wiki/For%C3%AAt" TargetMode="External"/><Relationship Id="rId24" Type="http://schemas.openxmlformats.org/officeDocument/2006/relationships/hyperlink" Target="http://fr.wikipedia.org/wiki/Clarinette" TargetMode="External"/><Relationship Id="rId32" Type="http://schemas.openxmlformats.org/officeDocument/2006/relationships/hyperlink" Target="http://fr.wikipedia.org/wiki/Chenille_(l%C3%A9pidopt%C3%A8re)" TargetMode="External"/><Relationship Id="rId37" Type="http://schemas.openxmlformats.org/officeDocument/2006/relationships/hyperlink" Target="http://fr.wikipedia.org/w/index.php?title=Vers_%C3%A0_soie_sauvage&amp;action=edit&amp;redlink=1" TargetMode="External"/><Relationship Id="rId40" Type="http://schemas.openxmlformats.org/officeDocument/2006/relationships/hyperlink" Target="http://fr.wikipedia.org/wiki/Charbon_de_bois" TargetMode="External"/><Relationship Id="rId45" Type="http://schemas.openxmlformats.org/officeDocument/2006/relationships/hyperlink" Target="http://fr.wikipedia.org/wiki/Zambie" TargetMode="External"/><Relationship Id="rId53" Type="http://schemas.openxmlformats.org/officeDocument/2006/relationships/hyperlink" Target="http://fr.wikipedia.org/wiki/Mopane" TargetMode="External"/><Relationship Id="rId58" Type="http://schemas.openxmlformats.org/officeDocument/2006/relationships/hyperlink" Target="http://translate.googleusercontent.com/translate_c?depth=1&amp;hl=fr&amp;prev=/search?q%3DColophospermum%2Bmopane%26biw%3D1440%26bih%3D732&amp;rurl=translate.google.fr&amp;sl=en&amp;u=http://en.wikipedia.org/wiki/Gonimbrasia_belina&amp;usg=ALkJrhhywyA--zKZaGchIWish5CstcgUaQ" TargetMode="External"/><Relationship Id="rId5" Type="http://schemas.openxmlformats.org/officeDocument/2006/relationships/hyperlink" Target="http://fr.wikipedia.org/wiki/Papillon" TargetMode="External"/><Relationship Id="rId15" Type="http://schemas.openxmlformats.org/officeDocument/2006/relationships/hyperlink" Target="http://fr.wikipedia.org/wiki/S%C3%A9diment" TargetMode="External"/><Relationship Id="rId23" Type="http://schemas.openxmlformats.org/officeDocument/2006/relationships/hyperlink" Target="http://fr.wikipedia.org/wiki/Instrument_%C3%A0_vent" TargetMode="External"/><Relationship Id="rId28" Type="http://schemas.openxmlformats.org/officeDocument/2006/relationships/hyperlink" Target="http://fr.wikipedia.org/wiki/Mopane#cite_note-1" TargetMode="External"/><Relationship Id="rId36" Type="http://schemas.openxmlformats.org/officeDocument/2006/relationships/hyperlink" Target="http://fr.wikipedia.org/wiki/Plante_h%C3%B4te" TargetMode="External"/><Relationship Id="rId49" Type="http://schemas.openxmlformats.org/officeDocument/2006/relationships/hyperlink" Target="http://fr.wikipedia.org/wiki/Esp%C3%A8ce" TargetMode="External"/><Relationship Id="rId57" Type="http://schemas.openxmlformats.org/officeDocument/2006/relationships/image" Target="../media/image263.jpeg"/><Relationship Id="rId61" Type="http://schemas.openxmlformats.org/officeDocument/2006/relationships/image" Target="../media/image266.jpeg"/><Relationship Id="rId10" Type="http://schemas.openxmlformats.org/officeDocument/2006/relationships/hyperlink" Target="http://fr.wikipedia.org/wiki/Frutic%C3%A9e" TargetMode="External"/><Relationship Id="rId19" Type="http://schemas.openxmlformats.org/officeDocument/2006/relationships/hyperlink" Target="http://fr.wikipedia.org/wiki/Plancher" TargetMode="External"/><Relationship Id="rId31" Type="http://schemas.openxmlformats.org/officeDocument/2006/relationships/hyperlink" Target="http://fr.wikipedia.org/wiki/Ver_mopane" TargetMode="External"/><Relationship Id="rId44" Type="http://schemas.openxmlformats.org/officeDocument/2006/relationships/hyperlink" Target="http://fr.wikipedia.org/wiki/Botswana" TargetMode="External"/><Relationship Id="rId52" Type="http://schemas.openxmlformats.org/officeDocument/2006/relationships/hyperlink" Target="http://fr.wikipedia.org/wiki/Fabaceae" TargetMode="External"/><Relationship Id="rId60" Type="http://schemas.openxmlformats.org/officeDocument/2006/relationships/image" Target="../media/image265.jpeg"/><Relationship Id="rId65" Type="http://schemas.openxmlformats.org/officeDocument/2006/relationships/image" Target="../media/image270.jpeg"/><Relationship Id="rId4" Type="http://schemas.openxmlformats.org/officeDocument/2006/relationships/hyperlink" Target="http://fr.wikipedia.org/wiki/Afrique_australe" TargetMode="External"/><Relationship Id="rId9" Type="http://schemas.openxmlformats.org/officeDocument/2006/relationships/hyperlink" Target="http://fr.wikipedia.org/wiki/R%C3%A9sine_(v%C3%A9g%C3%A9tale)" TargetMode="External"/><Relationship Id="rId14" Type="http://schemas.openxmlformats.org/officeDocument/2006/relationships/hyperlink" Target="http://fr.wikipedia.org/wiki/Alluvions" TargetMode="External"/><Relationship Id="rId22" Type="http://schemas.openxmlformats.org/officeDocument/2006/relationships/hyperlink" Target="http://fr.wikipedia.org/wiki/Instrument_de_musique" TargetMode="External"/><Relationship Id="rId27" Type="http://schemas.openxmlformats.org/officeDocument/2006/relationships/hyperlink" Target="http://fr.wikipedia.org/wiki/Grenadille_(bois)" TargetMode="External"/><Relationship Id="rId30" Type="http://schemas.openxmlformats.org/officeDocument/2006/relationships/hyperlink" Target="http://fr.wikipedia.org/wiki/Tannage" TargetMode="External"/><Relationship Id="rId35" Type="http://schemas.openxmlformats.org/officeDocument/2006/relationships/hyperlink" Target="http://fr.wikipedia.org/wiki/Prot%C3%A9ine" TargetMode="External"/><Relationship Id="rId43" Type="http://schemas.openxmlformats.org/officeDocument/2006/relationships/hyperlink" Target="http://fr.wikipedia.org/wiki/Mozambique" TargetMode="External"/><Relationship Id="rId48" Type="http://schemas.openxmlformats.org/officeDocument/2006/relationships/hyperlink" Target="http://fr.wikipedia.org/wiki/Malawi" TargetMode="External"/><Relationship Id="rId56" Type="http://schemas.openxmlformats.org/officeDocument/2006/relationships/hyperlink" Target="http://www.plantzafrica.com/plantcd/colomopane.htm" TargetMode="External"/><Relationship Id="rId64" Type="http://schemas.openxmlformats.org/officeDocument/2006/relationships/image" Target="../media/image269.jpeg"/><Relationship Id="rId8" Type="http://schemas.openxmlformats.org/officeDocument/2006/relationships/hyperlink" Target="http://fr.wikipedia.org/wiki/Graine" TargetMode="External"/><Relationship Id="rId51" Type="http://schemas.openxmlformats.org/officeDocument/2006/relationships/hyperlink" Target="http://fr.wikipedia.org/wiki/L%C3%A9gumineuse" TargetMode="External"/><Relationship Id="rId3" Type="http://schemas.openxmlformats.org/officeDocument/2006/relationships/image" Target="../media/image23.jpeg"/><Relationship Id="rId12" Type="http://schemas.openxmlformats.org/officeDocument/2006/relationships/hyperlink" Target="https://fr.wikipedia.org/wiki/Caesalpiniaceae" TargetMode="External"/><Relationship Id="rId17" Type="http://schemas.openxmlformats.org/officeDocument/2006/relationships/hyperlink" Target="http://fr.wikipedia.org/wiki/Maison_en_bois" TargetMode="External"/><Relationship Id="rId25" Type="http://schemas.openxmlformats.org/officeDocument/2006/relationships/hyperlink" Target="http://fr.wikipedia.org/wiki/Dalbergia_melanoxylon" TargetMode="External"/><Relationship Id="rId33" Type="http://schemas.openxmlformats.org/officeDocument/2006/relationships/hyperlink" Target="http://fr.wikipedia.org/wiki/Pyrale" TargetMode="External"/><Relationship Id="rId38" Type="http://schemas.openxmlformats.org/officeDocument/2006/relationships/hyperlink" Target="http://fr.wikipedia.org/wiki/H%C3%A9t%C3%A9roc%C3%A8res" TargetMode="External"/><Relationship Id="rId46" Type="http://schemas.openxmlformats.org/officeDocument/2006/relationships/hyperlink" Target="http://fr.wikipedia.org/wiki/Namibie" TargetMode="External"/><Relationship Id="rId59" Type="http://schemas.openxmlformats.org/officeDocument/2006/relationships/image" Target="../media/image264.jpeg"/></Relationships>
</file>

<file path=ppt/slides/_rels/slide6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Millettia+pinnata&amp;rlz=1C1GGGE_frFR479FR479&amp;es_sm=93&amp;biw=1440&amp;bih=732&amp;rurl=translate.google.fr&amp;sl=en&amp;u=http://en.wikipedia.org/wiki/Millettia_pinnata&amp;usg=ALkJrhh_SsznZVWz5XpmxH7fria9zA8HGw" TargetMode="External"/><Relationship Id="rId13" Type="http://schemas.openxmlformats.org/officeDocument/2006/relationships/hyperlink" Target="http://fr.wikipedia.org/wiki/Tourteaux" TargetMode="External"/><Relationship Id="rId18"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Pongamia_oil&amp;usg=ALkJrhjtmuHhMZ57u5sqzlRgp0ljf6BEiA" TargetMode="External"/><Relationship Id="rId26" Type="http://schemas.openxmlformats.org/officeDocument/2006/relationships/image" Target="../media/image273.jpeg"/><Relationship Id="rId3" Type="http://schemas.openxmlformats.org/officeDocument/2006/relationships/image" Target="../media/image23.jpeg"/><Relationship Id="rId21" Type="http://schemas.openxmlformats.org/officeDocument/2006/relationships/hyperlink" Target="http://translate.googleusercontent.com/translate_c?depth=1&amp;hl=fr&amp;prev=/search?q=Millettia+pinnata&amp;rlz=1C1GGGE_frFR479FR479&amp;es_sm=93&amp;biw=1440&amp;bih=732&amp;rurl=translate.google.fr&amp;sl=en&amp;u=http://en.wikipedia.org/wiki/Soap&amp;usg=ALkJrhhQUQlYcdI9IquGXgHoEoPnVekrZA" TargetMode="External"/><Relationship Id="rId7" Type="http://schemas.openxmlformats.org/officeDocument/2006/relationships/hyperlink" Target="http://translate.googleusercontent.com/translate_c?depth=1&amp;hl=fr&amp;prev=/search?q=Millettia+pinnata&amp;rlz=1C1GGGE_frFR479FR479&amp;es_sm=93&amp;biw=1440&amp;bih=732&amp;rurl=translate.google.fr&amp;sl=en&amp;u=http://en.wikipedia.org/wiki/Invasive_species&amp;usg=ALkJrhgwugWONxnztH1V40iHtdd-at86sg" TargetMode="External"/><Relationship Id="rId12" Type="http://schemas.openxmlformats.org/officeDocument/2006/relationships/hyperlink" Target="http://fr.wikipedia.org/wiki/Jatropha_curcas" TargetMode="External"/><Relationship Id="rId17"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Antiseptic&amp;usg=ALkJrhgG9L7sXCy2nIhZ86OK8-R5kD8lUQ" TargetMode="External"/><Relationship Id="rId25" Type="http://schemas.openxmlformats.org/officeDocument/2006/relationships/image" Target="../media/image272.jpeg"/><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Toxic&amp;usg=ALkJrhgXOgnEV3l_gES8ZR6m40H3P3kAgg" TargetMode="External"/><Relationship Id="rId20"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Lubricant&amp;usg=ALkJrhidX22BvT0kTwkTUhDFJ8OPnIjpfg" TargetMode="External"/><Relationship Id="rId29" Type="http://schemas.openxmlformats.org/officeDocument/2006/relationships/image" Target="../media/image276.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Millettia_pinnata&amp;usg=ALkJrhh_SsznZVWz5XpmxH7fria9zA8HGw#cite_note-Purdue-7" TargetMode="External"/><Relationship Id="rId11"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Millettia_pinnata&amp;usg=ALkJrhh_SsznZVWz5XpmxH7fria9zA8HGw#cite_note-Winrock-6" TargetMode="External"/><Relationship Id="rId24" Type="http://schemas.openxmlformats.org/officeDocument/2006/relationships/image" Target="../media/image271.jpeg"/><Relationship Id="rId5" Type="http://schemas.openxmlformats.org/officeDocument/2006/relationships/hyperlink" Target="http://translate.googleusercontent.com/translate_c?depth=1&amp;hl=fr&amp;prev=/search?q=Millettia+pinnata&amp;rlz=1C1GGGE_frFR479FR479&amp;es_sm=93&amp;biw=1440&amp;bih=732&amp;rurl=translate.google.fr&amp;sl=en&amp;u=http://en.wikipedia.org/wiki/Oolitic_limestone&amp;usg=ALkJrhi1AcZS2cHrlbm-5d0yFN_WVTyEtw" TargetMode="External"/><Relationship Id="rId15"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Firewood&amp;usg=ALkJrhh2iwhrHm6MEZdVs3qIsZsl6SrnUw" TargetMode="External"/><Relationship Id="rId23" Type="http://schemas.openxmlformats.org/officeDocument/2006/relationships/hyperlink" Target="http://en.wikipedia.org/wiki/Millettia_pinnata" TargetMode="External"/><Relationship Id="rId28" Type="http://schemas.openxmlformats.org/officeDocument/2006/relationships/image" Target="../media/image275.jpeg"/><Relationship Id="rId10"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Sand_dunes&amp;usg=ALkJrhhVui9Rji__feGLEvwRD6MWq84L-g" TargetMode="External"/><Relationship Id="rId19"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Oil_lamp&amp;usg=ALkJrhgWSEMjt8oNoFfd_1f--V1uo2HuOw" TargetMode="External"/><Relationship Id="rId31" Type="http://schemas.openxmlformats.org/officeDocument/2006/relationships/image" Target="../media/image24.jpeg"/><Relationship Id="rId4" Type="http://schemas.openxmlformats.org/officeDocument/2006/relationships/hyperlink" Target="http://fr.wikipedia.org/wiki/Fabaceae" TargetMode="External"/><Relationship Id="rId9"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Soil_erosion&amp;usg=ALkJrhihe8TgGG_P13loDz6lpCm7WJTZAg" TargetMode="External"/><Relationship Id="rId14" Type="http://schemas.openxmlformats.org/officeDocument/2006/relationships/hyperlink" Target="http://translate.googleusercontent.com/translate_c?depth=1&amp;hl=fr&amp;prev=/search?q%3DMillettia%2Bpinnata%26rlz%3D1C1GGGE_frFR479FR479%26es_sm%3D93%26biw%3D1440%26bih%3D732&amp;rurl=translate.google.fr&amp;sl=en&amp;u=http://en.wikipedia.org/wiki/Windbreak&amp;usg=ALkJrhibrU-ym9dg-Wgbmo42rqaSKCs7vg" TargetMode="External"/><Relationship Id="rId22" Type="http://schemas.openxmlformats.org/officeDocument/2006/relationships/hyperlink" Target="http://fr.wikipedia.org/wiki/Millettia_pinnata" TargetMode="External"/><Relationship Id="rId27" Type="http://schemas.openxmlformats.org/officeDocument/2006/relationships/image" Target="../media/image274.jpeg"/><Relationship Id="rId30" Type="http://schemas.openxmlformats.org/officeDocument/2006/relationships/hyperlink" Target="http://davesgarden.com/guides/pf/go/93109/#b"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Helianthus_annuus" TargetMode="External"/><Relationship Id="rId7" Type="http://schemas.openxmlformats.org/officeDocument/2006/relationships/image" Target="../media/image15.jpeg"/><Relationship Id="rId2" Type="http://schemas.openxmlformats.org/officeDocument/2006/relationships/hyperlink" Target="http://en.wikipedia.org/wiki/Hordeum_vulgare" TargetMode="External"/><Relationship Id="rId1" Type="http://schemas.openxmlformats.org/officeDocument/2006/relationships/slideLayout" Target="../slideLayouts/slideLayout7.xml"/><Relationship Id="rId6" Type="http://schemas.openxmlformats.org/officeDocument/2006/relationships/hyperlink" Target="http://fr.wikipedia.org/w/index.php?title=Chrysopogon_nemoralis&amp;action=edit&amp;redlink=1" TargetMode="External"/><Relationship Id="rId5" Type="http://schemas.openxmlformats.org/officeDocument/2006/relationships/hyperlink" Target="http://fr.wikipedia.org/w/index.php?title=Chrysopogon_nigritanus&amp;action=edit&amp;redlink=1" TargetMode="External"/><Relationship Id="rId4" Type="http://schemas.openxmlformats.org/officeDocument/2006/relationships/hyperlink" Target="http://fr.wikipedia.org/wiki/Chrysopogon_zizanioides"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fr.wikipedia.org/wiki/Atriplex_halimus#cite_note-cou-1" TargetMode="External"/><Relationship Id="rId13"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Atriplex_halimus&amp;usg=ALkJrhgaq55p8TiwONFZXp8AAMlh52TFaA#cite_note-1" TargetMode="External"/><Relationship Id="rId18" Type="http://schemas.openxmlformats.org/officeDocument/2006/relationships/image" Target="../media/image279.jpeg"/><Relationship Id="rId3" Type="http://schemas.openxmlformats.org/officeDocument/2006/relationships/image" Target="../media/image23.jpeg"/><Relationship Id="rId21" Type="http://schemas.openxmlformats.org/officeDocument/2006/relationships/image" Target="../media/image282.jpeg"/><Relationship Id="rId7" Type="http://schemas.openxmlformats.org/officeDocument/2006/relationships/hyperlink" Target="http://fr.wikipedia.org/wiki/Halophyte" TargetMode="External"/><Relationship Id="rId12" Type="http://schemas.openxmlformats.org/officeDocument/2006/relationships/hyperlink" Target="http://translate.googleusercontent.com/translate_c?depth=1&amp;hl=fr&amp;prev=/search?q=atriplex+halimus+wikipedia&amp;rlz=1C1GGGE_frFR479FR479&amp;espv=2&amp;biw=1440&amp;bih=732&amp;rurl=translate.google.fr&amp;sl=en&amp;u=http://en.wikipedia.org/wiki/Fodder&amp;usg=ALkJrhiETj0KRoW-Gtp0aUn2k6bfFij4wQ" TargetMode="External"/><Relationship Id="rId17" Type="http://schemas.openxmlformats.org/officeDocument/2006/relationships/image" Target="../media/image278.jpeg"/><Relationship Id="rId2" Type="http://schemas.openxmlformats.org/officeDocument/2006/relationships/image" Target="../media/image22.jpeg"/><Relationship Id="rId16" Type="http://schemas.openxmlformats.org/officeDocument/2006/relationships/image" Target="../media/image277.jpeg"/><Relationship Id="rId20"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Fodder&amp;usg=ALkJrhiETj0KRoW-Gtp0aUn2k6bfFij4wQ" TargetMode="External"/><Relationship Id="rId11"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Soil&amp;usg=ALkJrhjG5HPbb3Y4Vw61XX_Z0Ge7uSXJRA" TargetMode="External"/><Relationship Id="rId5"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Morocco&amp;usg=ALkJrhh_1LhmyJUPqBea96WUTsaYzgd1PQ" TargetMode="External"/><Relationship Id="rId15" Type="http://schemas.openxmlformats.org/officeDocument/2006/relationships/hyperlink" Target="http://en.wikipedia.org/wiki/Atriplex_halimus" TargetMode="External"/><Relationship Id="rId10"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Drought&amp;usg=ALkJrhg2Plh6QL3NFdQU_vPDjSSD5TjRkA" TargetMode="External"/><Relationship Id="rId19" Type="http://schemas.openxmlformats.org/officeDocument/2006/relationships/image" Target="../media/image280.jpeg"/><Relationship Id="rId4"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Sahara&amp;usg=ALkJrhjOxb8BP9zm_MJ4JsehxkfVa1po0A" TargetMode="External"/><Relationship Id="rId9" Type="http://schemas.openxmlformats.org/officeDocument/2006/relationships/hyperlink" Target="http://translate.googleusercontent.com/translate_c?depth=1&amp;hl=fr&amp;prev=/search?q%3Datriplex%2Bhalimus%2Bwikipedia%26rlz%3D1C1GGGE_frFR479FR479%26espv%3D2%26biw%3D1440%26bih%3D732&amp;rurl=translate.google.fr&amp;sl=en&amp;u=http://en.wikipedia.org/wiki/Amaranthaceae&amp;usg=ALkJrhh2IspL0nCo8siiu3B5s3gfLEgPSw" TargetMode="External"/><Relationship Id="rId14" Type="http://schemas.openxmlformats.org/officeDocument/2006/relationships/hyperlink" Target="http://fr.wikipedia.org/wiki/Atriplex_halimus" TargetMode="External"/><Relationship Id="rId22" Type="http://schemas.openxmlformats.org/officeDocument/2006/relationships/image" Target="../media/image283.jpeg"/></Relationships>
</file>

<file path=ppt/slides/_rels/slide71.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Atriplex%2Blentiformis%26biw%3D1440%26bih%3D732&amp;rurl=translate.google.fr&amp;sl=en&amp;u=http://en.wikipedia.org/wiki/Shrub&amp;usg=ALkJrhiVjnjIUq1dJrjcuxKAN3IHFSVpJg" TargetMode="External"/><Relationship Id="rId13"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Restoration_ecology&amp;usg=ALkJrhiDYh5jZCY9zY7I38sQZ4NdpjHUzg" TargetMode="External"/><Relationship Id="rId18"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Tamarix_ramosissima&amp;usg=ALkJrhiLTRA62nFt-h4EE8_-FmMQUN2svg" TargetMode="External"/><Relationship Id="rId26" Type="http://schemas.openxmlformats.org/officeDocument/2006/relationships/image" Target="../media/image286.jpeg"/><Relationship Id="rId3" Type="http://schemas.openxmlformats.org/officeDocument/2006/relationships/image" Target="../media/image23.jpeg"/><Relationship Id="rId21"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Atriplex_canescens&amp;usg=ALkJrhgCbOTVhlwTmOGwqhkF4ao8xopsdg" TargetMode="External"/><Relationship Id="rId7" Type="http://schemas.openxmlformats.org/officeDocument/2006/relationships/hyperlink" Target="http://translate.googleusercontent.com/translate_c?depth=1&amp;hl=fr&amp;prev=/search?q%3DAtriplex%2Blentiformis%26biw%3D1440%26bih%3D732&amp;rurl=translate.google.fr&amp;sl=en&amp;u=http://en.wikipedia.org/wiki/Atriplex&amp;usg=ALkJrhitoo7cJLNBPBnHgCqKWoYsOPOfNQ" TargetMode="External"/><Relationship Id="rId12"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Soil_salinity&amp;usg=ALkJrhg3N9U1YLS_ovOf-4Ywh4P7SP5AWQ" TargetMode="External"/><Relationship Id="rId17"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Invasive_species&amp;usg=ALkJrhgg53xkaKK2p_V9QpqPSIZPnPaiRA" TargetMode="External"/><Relationship Id="rId25" Type="http://schemas.openxmlformats.org/officeDocument/2006/relationships/image" Target="../media/image285.jpeg"/><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Atriplex_lentiformis&amp;usg=ALkJrhizVhzkXk39ek4MFuQ1Xc0ZpC4exw" TargetMode="External"/><Relationship Id="rId20"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Atriplex_rosea&amp;usg=ALkJrhgPROrf13-_EgM51oR6YlM38291j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Atriplex%2Blentiformis%26biw%3D1440%26bih%3D732&amp;rurl=translate.google.fr&amp;sl=en&amp;u=http://en.wikipedia.org/wiki/Salt_pan_(geology)&amp;usg=ALkJrhinWfcewpEvJsQFdACNaHYL9PN6zw" TargetMode="External"/><Relationship Id="rId11"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Groundwater&amp;usg=ALkJrhh4o7bSMhmw7CtiNJKoHNbYgVPHVw" TargetMode="External"/><Relationship Id="rId24" Type="http://schemas.openxmlformats.org/officeDocument/2006/relationships/image" Target="../media/image284.jpeg"/><Relationship Id="rId5" Type="http://schemas.openxmlformats.org/officeDocument/2006/relationships/hyperlink" Target="http://translate.googleusercontent.com/translate_c?depth=1&amp;hl=fr&amp;prev=/search?q%3DAtriplex%2Blentiformis%26biw%3D1440%26bih%3D732&amp;rurl=translate.google.fr&amp;sl=en&amp;u=http://en.wikipedia.org/wiki/Alkali_soil&amp;usg=ALkJrhhXXOnvmFMFAJlDV4GAc7FJ00rYrg" TargetMode="External"/><Relationship Id="rId15"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Riparian&amp;usg=ALkJrhjDh_yf-jqg8-Hiz2LBvh6u95w88w" TargetMode="External"/><Relationship Id="rId23" Type="http://schemas.openxmlformats.org/officeDocument/2006/relationships/hyperlink" Target="http://en.wikipedia.org/wiki/Atriplex_lentiformis" TargetMode="External"/><Relationship Id="rId28" Type="http://schemas.openxmlformats.org/officeDocument/2006/relationships/image" Target="../media/image288.jpeg"/><Relationship Id="rId10"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Thicket&amp;usg=ALkJrhgynZ04P_a6W5A4vKjr3OP047Rwmw" TargetMode="External"/><Relationship Id="rId19"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Tumbleweed&amp;usg=ALkJrhjxTozy1sJXr4FSsTs0FLOaxK0qog" TargetMode="External"/><Relationship Id="rId4" Type="http://schemas.openxmlformats.org/officeDocument/2006/relationships/hyperlink" Target="http://translate.googleusercontent.com/translate_c?depth=1&amp;hl=fr&amp;prev=/search?q%3DAtriplex%2Blentiformis%26biw%3D1440%26bih%3D732&amp;rurl=translate.google.fr&amp;sl=en&amp;u=http://en.wikipedia.org/wiki/Soil_salinity&amp;usg=ALkJrhhbBYBBQXG9HpH8k0ng_iIQdSvgpQ" TargetMode="External"/><Relationship Id="rId9" Type="http://schemas.openxmlformats.org/officeDocument/2006/relationships/hyperlink" Target="http://translate.googleusercontent.com/translate_c?depth=1&amp;hl=fr&amp;prev=/search?q%3Datriplex%2Blentiformis%26rlz%3D1C1GGGE_frFR479FR479%26espv%3D2%26biw%3D1440%26bih%3D732&amp;rurl=translate.google.fr&amp;sl=en&amp;u=http://en.wikipedia.org/wiki/Sphere&amp;usg=ALkJrhjcZRn29yU6rWNoFmG-OuGdeGD66A" TargetMode="External"/><Relationship Id="rId14" Type="http://schemas.openxmlformats.org/officeDocument/2006/relationships/hyperlink" Target="http://translate.googleusercontent.com/translate_c?depth=1&amp;hl=fr&amp;prev=/search?q=atriplex+lentiformis&amp;rlz=1C1GGGE_frFR479FR479&amp;espv=2&amp;biw=1440&amp;bih=732&amp;rurl=translate.google.fr&amp;sl=en&amp;u=http://en.wikipedia.org/wiki/Habitat&amp;usg=ALkJrhjBqXxhxofiePSKoa9OJM7FkqJScQ" TargetMode="External"/><Relationship Id="rId22" Type="http://schemas.openxmlformats.org/officeDocument/2006/relationships/hyperlink" Target="http://www.butterfliesandmoths.org/species/Hesperopsis-alpheus" TargetMode="External"/><Relationship Id="rId27" Type="http://schemas.openxmlformats.org/officeDocument/2006/relationships/image" Target="../media/image287.jpeg"/></Relationships>
</file>

<file path=ppt/slides/_rels/slide72.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Salsola+vermiculata&amp;biw=1440&amp;bih=732&amp;rurl=translate.google.fr&amp;sl=es&amp;u=http://es.wikipedia.org/wiki/Hermafrodita&amp;usg=ALkJrhguRadzcYTp1oHXffK4If9PceYhEw" TargetMode="External"/><Relationship Id="rId13" Type="http://schemas.openxmlformats.org/officeDocument/2006/relationships/hyperlink" Target="http://es.wikipedia.org/wiki/Salsola_vermiculata" TargetMode="External"/><Relationship Id="rId18" Type="http://schemas.openxmlformats.org/officeDocument/2006/relationships/hyperlink" Target="http://fr.wikipedia.org/wiki/Succulente" TargetMode="External"/><Relationship Id="rId26" Type="http://schemas.openxmlformats.org/officeDocument/2006/relationships/hyperlink" Target="http://fr.wikipedia.org/wiki/Poivron" TargetMode="External"/><Relationship Id="rId3" Type="http://schemas.openxmlformats.org/officeDocument/2006/relationships/image" Target="../media/image23.jpeg"/><Relationship Id="rId21" Type="http://schemas.openxmlformats.org/officeDocument/2006/relationships/hyperlink" Target="http://fr.wikipedia.org/wiki/Marais_salants" TargetMode="External"/><Relationship Id="rId7" Type="http://schemas.openxmlformats.org/officeDocument/2006/relationships/hyperlink" Target="http://translate.googleusercontent.com/translate_c?depth=1&amp;hl=fr&amp;prev=/search?q=Salsola+vermiculata&amp;biw=1440&amp;bih=732&amp;rurl=translate.google.fr&amp;sl=es&amp;u=http://es.wikipedia.org/wiki/Perennifolio&amp;usg=ALkJrhjygZbQVD2uFikmawuAz_SYz0iqPQ" TargetMode="External"/><Relationship Id="rId12" Type="http://schemas.openxmlformats.org/officeDocument/2006/relationships/hyperlink" Target="http://translate.googleusercontent.com/translate_c?depth=1&amp;hl=fr&amp;prev=/search?q=Salsola+vermiculata&amp;biw=1440&amp;bih=732&amp;rurl=translate.google.fr&amp;sl=es&amp;u=http://es.wikipedia.org/wiki/Salado&amp;usg=ALkJrhhRymUkLq8idq5eDmHMctUgcIt09A" TargetMode="External"/><Relationship Id="rId17" Type="http://schemas.openxmlformats.org/officeDocument/2006/relationships/hyperlink" Target="http://fr.wikipedia.org/wiki/Plante_annuelle" TargetMode="External"/><Relationship Id="rId25" Type="http://schemas.openxmlformats.org/officeDocument/2006/relationships/hyperlink" Target="http://fr.wikipedia.org/wiki/Tomate" TargetMode="External"/><Relationship Id="rId2" Type="http://schemas.openxmlformats.org/officeDocument/2006/relationships/image" Target="../media/image22.jpeg"/><Relationship Id="rId16" Type="http://schemas.openxmlformats.org/officeDocument/2006/relationships/hyperlink" Target="http://fr.wikipedia.org/wiki/Salicorne" TargetMode="External"/><Relationship Id="rId20" Type="http://schemas.openxmlformats.org/officeDocument/2006/relationships/hyperlink" Target="http://fr.wikipedia.org/wiki/Mer_Noire" TargetMode="External"/><Relationship Id="rId29" Type="http://schemas.openxmlformats.org/officeDocument/2006/relationships/image" Target="../media/image290.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Salsola+vermiculata&amp;biw=1440&amp;bih=732&amp;rurl=translate.google.fr&amp;sl=es&amp;u=http://es.wikipedia.org/wiki/Arbusto&amp;usg=ALkJrhgssHLjheIZNnm6MwfAqVNCx0P_6Q" TargetMode="External"/><Relationship Id="rId11" Type="http://schemas.openxmlformats.org/officeDocument/2006/relationships/hyperlink" Target="http://translate.googleusercontent.com/translate_c?depth=1&amp;hl=fr&amp;prev=/search?q=Salsola+vermiculata&amp;biw=1440&amp;bih=732&amp;rurl=translate.google.fr&amp;sl=es&amp;u=http://es.wikipedia.org/wiki/Aridez&amp;usg=ALkJrhgU3icZqDM7XV7bjjJQnIEO38Ltkw" TargetMode="External"/><Relationship Id="rId24" Type="http://schemas.openxmlformats.org/officeDocument/2006/relationships/hyperlink" Target="http://fr.wikipedia.org/wiki/Dessalement" TargetMode="External"/><Relationship Id="rId5" Type="http://schemas.openxmlformats.org/officeDocument/2006/relationships/hyperlink" Target="http://fr.wikipedia.org/wiki/Pr%C3%A9s_sal%C3%A9s" TargetMode="External"/><Relationship Id="rId15" Type="http://schemas.openxmlformats.org/officeDocument/2006/relationships/hyperlink" Target="http://www.cdfa.ca.gov/plant/ipc/weedinfo/salsola-vermiculata.htm" TargetMode="External"/><Relationship Id="rId23" Type="http://schemas.openxmlformats.org/officeDocument/2006/relationships/hyperlink" Target="http://fr.wikipedia.org/wiki/Compagnonnage_(botanique)" TargetMode="External"/><Relationship Id="rId28" Type="http://schemas.openxmlformats.org/officeDocument/2006/relationships/image" Target="../media/image289.jpeg"/><Relationship Id="rId10" Type="http://schemas.openxmlformats.org/officeDocument/2006/relationships/hyperlink" Target="http://translate.googleusercontent.com/translate_c?depth=1&amp;hl=fr&amp;prev=/search?q=Salsola+vermiculata&amp;biw=1440&amp;bih=732&amp;rurl=translate.google.fr&amp;sl=es&amp;u=http://es.wikipedia.org/wiki/H%C3%A1bitat&amp;usg=ALkJrhjY6-zb-4m5DxabRRMdQtA3Bog9oA" TargetMode="External"/><Relationship Id="rId19" Type="http://schemas.openxmlformats.org/officeDocument/2006/relationships/hyperlink" Target="http://fr.wikipedia.org/wiki/Bassin_m%C3%A9diterran%C3%A9en" TargetMode="External"/><Relationship Id="rId4" Type="http://schemas.openxmlformats.org/officeDocument/2006/relationships/hyperlink" Target="http://fr.wikipedia.org/wiki/Halophyte" TargetMode="External"/><Relationship Id="rId9" Type="http://schemas.openxmlformats.org/officeDocument/2006/relationships/hyperlink" Target="http://translate.googleusercontent.com/translate_c?depth=1&amp;hl=fr&amp;prev=/search?q=Salsola+vermiculata&amp;biw=1440&amp;bih=732&amp;rurl=translate.google.fr&amp;sl=es&amp;u=http://es.wikipedia.org/wiki/Rama&amp;usg=ALkJrhjI4_kTpn1eoQia8mlK3TxFedD3JQ" TargetMode="External"/><Relationship Id="rId14" Type="http://schemas.openxmlformats.org/officeDocument/2006/relationships/hyperlink" Target="http://www.invasive.org/browse/subinfo.cfm?sub=4550" TargetMode="External"/><Relationship Id="rId22" Type="http://schemas.openxmlformats.org/officeDocument/2006/relationships/hyperlink" Target="http://fr.wikipedia.org/wiki/L%C3%A9gume-feuille" TargetMode="External"/><Relationship Id="rId27" Type="http://schemas.openxmlformats.org/officeDocument/2006/relationships/hyperlink" Target="http://fr.wikipedia.org/wiki/Soude_commune" TargetMode="External"/><Relationship Id="rId30" Type="http://schemas.openxmlformats.org/officeDocument/2006/relationships/image" Target="../media/image291.jpeg"/></Relationships>
</file>

<file path=ppt/slides/_rels/slide7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nitraria&amp;biw=1440&amp;bih=732&amp;rurl=translate.google.fr&amp;sl=en&amp;u=http://en.wikipedia.org/wiki/Jam&amp;usg=ALkJrhg0ZohCKuwTLbg2L0SlmJrusVzobw" TargetMode="External"/><Relationship Id="rId13" Type="http://schemas.openxmlformats.org/officeDocument/2006/relationships/hyperlink" Target="http://translate.googleusercontent.com/translate_c?depth=1&amp;hl=fr&amp;prev=/search?q=nitraria&amp;biw=1440&amp;bih=732&amp;rurl=translate.google.fr&amp;sl=en&amp;u=http://en.wikipedia.org/wiki/Primary_succession&amp;usg=ALkJrhhjKcTkQCXW0IUQOy6W_g1H-x9qfw" TargetMode="External"/><Relationship Id="rId18" Type="http://schemas.openxmlformats.org/officeDocument/2006/relationships/image" Target="../media/image292.jpeg"/><Relationship Id="rId3" Type="http://schemas.openxmlformats.org/officeDocument/2006/relationships/image" Target="../media/image23.jpeg"/><Relationship Id="rId7" Type="http://schemas.openxmlformats.org/officeDocument/2006/relationships/hyperlink" Target="http://translate.googleusercontent.com/translate_c?depth=1&amp;hl=fr&amp;prev=/search?q=nitraria&amp;biw=1440&amp;bih=732&amp;rurl=translate.google.fr&amp;sl=en&amp;u=http://en.wikipedia.org/wiki/Nitraria_billardierei&amp;usg=ALkJrhijA4vMIHvjnZf1HOSMwy_SR88rTA" TargetMode="External"/><Relationship Id="rId12" Type="http://schemas.openxmlformats.org/officeDocument/2006/relationships/hyperlink" Target="http://translate.googleusercontent.com/translate_c?depth=1&amp;hl=fr&amp;prev=/search?q=nitraria&amp;biw=1440&amp;bih=732&amp;rurl=translate.google.fr&amp;sl=en&amp;u=http://en.wikipedia.org/wiki/Africa&amp;usg=ALkJrhhXHdFYZGj6mHc57-raO7HRp8OMgg" TargetMode="External"/><Relationship Id="rId17" Type="http://schemas.openxmlformats.org/officeDocument/2006/relationships/hyperlink" Target="http://translate.googleusercontent.com/translate_c?depth=1&amp;hl=fr&amp;prev=/search?q%3Dnitraria%26biw%3D1440%26bih%3D732&amp;rurl=translate.google.fr&amp;sl=en&amp;u=http://en.wikipedia.org/wiki/Nitrariaceae&amp;usg=ALkJrhjZ1E2Yw_Z9sWYjH9ms-Vo7-DkNMw" TargetMode="External"/><Relationship Id="rId2" Type="http://schemas.openxmlformats.org/officeDocument/2006/relationships/image" Target="../media/image22.jpeg"/><Relationship Id="rId16" Type="http://schemas.openxmlformats.org/officeDocument/2006/relationships/hyperlink" Target="http://translate.googleusercontent.com/translate_c?depth=1&amp;hl=fr&amp;prev=/search?q%3Dnitraria%26biw%3D1440%26bih%3D732&amp;rurl=translate.google.fr&amp;sl=en&amp;u=http://en.wikipedia.org/wiki/Flowering_plant&amp;usg=ALkJrhimSy-1PyL48-FjX0nItHmOA1G1xQ" TargetMode="External"/><Relationship Id="rId20" Type="http://schemas.openxmlformats.org/officeDocument/2006/relationships/image" Target="../media/image29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nitraria&amp;biw=1440&amp;bih=732&amp;rurl=translate.google.fr&amp;sl=en&amp;u=http://en.wikipedia.org/wiki/Indigenous_Australians&amp;usg=ALkJrhgJ8xmST9GPswgupTnyAbJ49k1WCg" TargetMode="External"/><Relationship Id="rId11" Type="http://schemas.openxmlformats.org/officeDocument/2006/relationships/hyperlink" Target="http://translate.googleusercontent.com/translate_c?depth=1&amp;hl=fr&amp;prev=/search?q=nitraria&amp;biw=1440&amp;bih=732&amp;rurl=translate.google.fr&amp;sl=en&amp;u=http://en.wikipedia.org/wiki/Fruit&amp;usg=ALkJrhisqGcRD1EcJrJ_P3pJ_06vYj-njA" TargetMode="External"/><Relationship Id="rId5" Type="http://schemas.openxmlformats.org/officeDocument/2006/relationships/hyperlink" Target="http://translate.googleusercontent.com/translate_c?depth=1&amp;hl=fr&amp;prev=/search?q=nitraria&amp;biw=1440&amp;bih=732&amp;rurl=translate.google.fr&amp;sl=en&amp;u=http://en.wikipedia.org/wiki/Halophyte&amp;usg=ALkJrhiS-jH7aJ_x643giq5E7a-oaOKXgQ" TargetMode="External"/><Relationship Id="rId15" Type="http://schemas.openxmlformats.org/officeDocument/2006/relationships/hyperlink" Target="http://www.sussex.ac.uk/affiliates/halophytes/index.php" TargetMode="External"/><Relationship Id="rId10" Type="http://schemas.openxmlformats.org/officeDocument/2006/relationships/hyperlink" Target="http://translate.googleusercontent.com/translate_c?depth=1&amp;hl=fr&amp;prev=/search?q=nitraria&amp;biw=1440&amp;bih=732&amp;rurl=translate.google.fr&amp;sl=en&amp;u=http://en.wikipedia.org/wiki/Shrub&amp;usg=ALkJrhjNdLOfrBMVlQ1luTrnmIH0yoWTwQ" TargetMode="External"/><Relationship Id="rId19" Type="http://schemas.openxmlformats.org/officeDocument/2006/relationships/image" Target="../media/image293.jpeg"/><Relationship Id="rId4" Type="http://schemas.openxmlformats.org/officeDocument/2006/relationships/hyperlink" Target="http://translate.googleusercontent.com/translate_c?depth=1&amp;hl=fr&amp;prev=/search?q=nitraria&amp;biw=1440&amp;bih=732&amp;rurl=translate.google.fr&amp;sl=en&amp;u=http://en.wikipedia.org/wiki/Perennial_plant&amp;usg=ALkJrhhhjmXRCZp5zsNjnYcubxfCawepdg" TargetMode="External"/><Relationship Id="rId9" Type="http://schemas.openxmlformats.org/officeDocument/2006/relationships/hyperlink" Target="http://translate.googleusercontent.com/translate_c?depth=1&amp;hl=fr&amp;prev=/search?q=nitraria&amp;biw=1440&amp;bih=732&amp;rurl=translate.google.fr&amp;sl=en&amp;u=http://en.wikipedia.org/wiki/Emu&amp;usg=ALkJrhjSGRgvitCTXdEtU9-r9BQlgVfCBA" TargetMode="External"/><Relationship Id="rId14" Type="http://schemas.openxmlformats.org/officeDocument/2006/relationships/hyperlink" Target="http://translate.googleusercontent.com/translate_c?depth=1&amp;hl=fr&amp;prev=/search?q=nitraria&amp;biw=1440&amp;bih=732&amp;rurl=translate.google.fr&amp;sl=en&amp;u=http://en.wikipedia.org/wiki/Sand_dune&amp;usg=ALkJrhjYUfU5ke280bHpyoKxLzf5urz8_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fao.org/docrep/012/i1488f/i1488f10.pdf" TargetMode="External"/><Relationship Id="rId5" Type="http://schemas.openxmlformats.org/officeDocument/2006/relationships/image" Target="../media/image295.jpg"/><Relationship Id="rId4" Type="http://schemas.openxmlformats.org/officeDocument/2006/relationships/image" Target="../media/image23.jpeg"/></Relationships>
</file>

<file path=ppt/slides/_rels/slide75.xml.rels><?xml version="1.0" encoding="UTF-8" standalone="yes"?>
<Relationships xmlns="http://schemas.openxmlformats.org/package/2006/relationships"><Relationship Id="rId8" Type="http://schemas.openxmlformats.org/officeDocument/2006/relationships/hyperlink" Target="http://fr.wikipedia.org/wiki/Amaranthaceae" TargetMode="External"/><Relationship Id="rId13" Type="http://schemas.openxmlformats.org/officeDocument/2006/relationships/hyperlink" Target="http://en.wikipedia.org/wiki/Black_saxaul" TargetMode="External"/><Relationship Id="rId18" Type="http://schemas.openxmlformats.org/officeDocument/2006/relationships/hyperlink" Target="http://www.eurasianet.org/departments/insight/articles/pp011308.shtml" TargetMode="External"/><Relationship Id="rId3" Type="http://schemas.openxmlformats.org/officeDocument/2006/relationships/image" Target="../media/image23.jpeg"/><Relationship Id="rId21" Type="http://schemas.openxmlformats.org/officeDocument/2006/relationships/image" Target="../media/image297.jpeg"/><Relationship Id="rId7" Type="http://schemas.openxmlformats.org/officeDocument/2006/relationships/hyperlink" Target="http://fr.wikipedia.org/wiki/Chenopodiaceae" TargetMode="External"/><Relationship Id="rId12" Type="http://schemas.openxmlformats.org/officeDocument/2006/relationships/hyperlink" Target="http://fr.wikipedia.org/w/index.php?title=Haloxylon&amp;action=edit&amp;redlink=1" TargetMode="External"/><Relationship Id="rId17" Type="http://schemas.openxmlformats.org/officeDocument/2006/relationships/hyperlink" Target="http://fr.wikipedia.org/wiki/Haloxylon_ammodendron" TargetMode="External"/><Relationship Id="rId2" Type="http://schemas.openxmlformats.org/officeDocument/2006/relationships/image" Target="../media/image22.jpeg"/><Relationship Id="rId16" Type="http://schemas.openxmlformats.org/officeDocument/2006/relationships/hyperlink" Target="https://www.eppo.int/QUARANTINE/Pest_Risk_Analysis/PRAdocs_insects/draft_ds/DS%20TURCVA%2002-9843.doc" TargetMode="External"/><Relationship Id="rId20" Type="http://schemas.openxmlformats.org/officeDocument/2006/relationships/image" Target="../media/image296.jpeg"/><Relationship Id="rId1" Type="http://schemas.openxmlformats.org/officeDocument/2006/relationships/slideLayout" Target="../slideLayouts/slideLayout7.xml"/><Relationship Id="rId6" Type="http://schemas.openxmlformats.org/officeDocument/2006/relationships/hyperlink" Target="http://fr.wikipedia.org/wiki/End%C3%A9misme" TargetMode="External"/><Relationship Id="rId11" Type="http://schemas.openxmlformats.org/officeDocument/2006/relationships/hyperlink" Target="http://fr.wikipedia.org/wiki/Genre_(biologie)" TargetMode="External"/><Relationship Id="rId24" Type="http://schemas.openxmlformats.org/officeDocument/2006/relationships/image" Target="../media/image25.png"/><Relationship Id="rId5" Type="http://schemas.openxmlformats.org/officeDocument/2006/relationships/hyperlink" Target="http://fr.wikipedia.org/wiki/%C3%89pines" TargetMode="External"/><Relationship Id="rId15" Type="http://schemas.openxmlformats.org/officeDocument/2006/relationships/hyperlink" Target="http://en.wikipedia.org/wiki/Afforestation" TargetMode="External"/><Relationship Id="rId23" Type="http://schemas.openxmlformats.org/officeDocument/2006/relationships/image" Target="../media/image299.jpeg"/><Relationship Id="rId10" Type="http://schemas.openxmlformats.org/officeDocument/2006/relationships/hyperlink" Target="http://fr.wikipedia.org/wiki/Succulente" TargetMode="External"/><Relationship Id="rId19" Type="http://schemas.openxmlformats.org/officeDocument/2006/relationships/hyperlink" Target="http://en.wikipedia.org/wiki/Haloxylon_ammodendron" TargetMode="External"/><Relationship Id="rId4" Type="http://schemas.openxmlformats.org/officeDocument/2006/relationships/hyperlink" Target="http://fr.wikipedia.org/wiki/Sempervirent" TargetMode="External"/><Relationship Id="rId9" Type="http://schemas.openxmlformats.org/officeDocument/2006/relationships/hyperlink" Target="http://fr.wikipedia.org/wiki/D%C3%A9sert_de_Gobi" TargetMode="External"/><Relationship Id="rId14" Type="http://schemas.openxmlformats.org/officeDocument/2006/relationships/hyperlink" Target="http://en.wikipedia.org/wiki/Haloxylon_persicum" TargetMode="External"/><Relationship Id="rId22" Type="http://schemas.openxmlformats.org/officeDocument/2006/relationships/image" Target="../media/image298.jpeg"/></Relationships>
</file>

<file path=ppt/slides/_rels/slide7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Drupe&amp;usg=ALkJrhiL9GUHTSywoGGm4VMhh-2YHt3W0w" TargetMode="External"/><Relationship Id="rId13" Type="http://schemas.openxmlformats.org/officeDocument/2006/relationships/image" Target="../media/image301.jpeg"/><Relationship Id="rId18" Type="http://schemas.openxmlformats.org/officeDocument/2006/relationships/image" Target="../media/image306.jpeg"/><Relationship Id="rId3" Type="http://schemas.openxmlformats.org/officeDocument/2006/relationships/hyperlink" Target="http://translate.googleusercontent.com/translate_c?depth=1&amp;hl=fr&amp;prev=search&amp;rurl=translate.google.fr&amp;sl=en&amp;u=http://en.wikipedia.org/wiki/Shrub&amp;usg=ALkJrhjKR7j61CaMM4RbaNkSG8GBxuz91A" TargetMode="External"/><Relationship Id="rId7" Type="http://schemas.openxmlformats.org/officeDocument/2006/relationships/hyperlink" Target="http://translate.googleusercontent.com/translate_c?depth=1&amp;hl=fr&amp;prev=search&amp;rurl=translate.google.fr&amp;sl=en&amp;u=http://en.wikipedia.org/wiki/Native_plant&amp;usg=ALkJrhh2GuBJn0DGKJ5TsWjn90IWKmKtrA" TargetMode="External"/><Relationship Id="rId12" Type="http://schemas.openxmlformats.org/officeDocument/2006/relationships/image" Target="../media/image300.jpeg"/><Relationship Id="rId17" Type="http://schemas.openxmlformats.org/officeDocument/2006/relationships/image" Target="../media/image305.jpeg"/><Relationship Id="rId2" Type="http://schemas.openxmlformats.org/officeDocument/2006/relationships/image" Target="../media/image23.jpeg"/><Relationship Id="rId16" Type="http://schemas.openxmlformats.org/officeDocument/2006/relationships/image" Target="../media/image304.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Rubiaceae&amp;usg=ALkJrhhJsYTDxSJRnf_ZirLuaHwMG47h9A" TargetMode="External"/><Relationship Id="rId11" Type="http://schemas.openxmlformats.org/officeDocument/2006/relationships/hyperlink" Target="http://www.kahikateafarm.co.nz/fruit-and-nuts/item/341-taupata.html" TargetMode="External"/><Relationship Id="rId5" Type="http://schemas.openxmlformats.org/officeDocument/2006/relationships/hyperlink" Target="http://translate.googleusercontent.com/translate_c?depth=1&amp;hl=fr&amp;prev=search&amp;rurl=translate.google.fr&amp;sl=en&amp;u=http://en.wikipedia.org/wiki/Family_(biology)&amp;usg=ALkJrhhElvfTNsUH3t4WwgQLc62bF3DyGw" TargetMode="External"/><Relationship Id="rId15" Type="http://schemas.openxmlformats.org/officeDocument/2006/relationships/image" Target="../media/image303.jpeg"/><Relationship Id="rId10" Type="http://schemas.openxmlformats.org/officeDocument/2006/relationships/hyperlink" Target="http://en.wikipedia.org/wiki/Coprosma_repens" TargetMode="External"/><Relationship Id="rId4" Type="http://schemas.openxmlformats.org/officeDocument/2006/relationships/hyperlink" Target="http://translate.googleusercontent.com/translate_c?depth=1&amp;hl=fr&amp;prev=search&amp;rurl=translate.google.fr&amp;sl=en&amp;u=http://en.wikipedia.org/wiki/Tree&amp;usg=ALkJrhhj0T180vTZRLU_DneEwlCVkUI0NA" TargetMode="External"/><Relationship Id="rId9" Type="http://schemas.openxmlformats.org/officeDocument/2006/relationships/hyperlink" Target="http://translate.googleusercontent.com/translate_c?depth=1&amp;hl=fr&amp;prev=search&amp;rurl=translate.google.fr&amp;sl=en&amp;u=http://en.wikipedia.org/wiki/Weed&amp;usg=ALkJrhgrjbmwKVElyGbqWfFbupINKkEKhQ" TargetMode="External"/><Relationship Id="rId14" Type="http://schemas.openxmlformats.org/officeDocument/2006/relationships/image" Target="../media/image302.jpeg"/></Relationships>
</file>

<file path=ppt/slides/_rels/slide77.xml.rels><?xml version="1.0" encoding="UTF-8" standalone="yes"?>
<Relationships xmlns="http://schemas.openxmlformats.org/package/2006/relationships"><Relationship Id="rId8" Type="http://schemas.openxmlformats.org/officeDocument/2006/relationships/image" Target="../media/image307.jpg"/><Relationship Id="rId13" Type="http://schemas.openxmlformats.org/officeDocument/2006/relationships/image" Target="../media/image23.jpeg"/><Relationship Id="rId3" Type="http://schemas.openxmlformats.org/officeDocument/2006/relationships/hyperlink" Target="https://fr.wikipedia.org/wiki/Fixation_de_l'azote" TargetMode="External"/><Relationship Id="rId7" Type="http://schemas.openxmlformats.org/officeDocument/2006/relationships/hyperlink" Target="https://fr.wikipedia.org/wiki/Elaeagnus_angustifolia" TargetMode="External"/><Relationship Id="rId12" Type="http://schemas.openxmlformats.org/officeDocument/2006/relationships/image" Target="../media/image311.jpg"/><Relationship Id="rId2" Type="http://schemas.openxmlformats.org/officeDocument/2006/relationships/hyperlink" Target="https://fr.wikipedia.org/wiki/Nodosit%C3%A9" TargetMode="External"/><Relationship Id="rId1" Type="http://schemas.openxmlformats.org/officeDocument/2006/relationships/slideLayout" Target="../slideLayouts/slideLayout7.xml"/><Relationship Id="rId6" Type="http://schemas.openxmlformats.org/officeDocument/2006/relationships/hyperlink" Target="https://fr.wikipedia.org/wiki/Elaeagnus_angustifolia#cite_note-jepson-3" TargetMode="External"/><Relationship Id="rId11" Type="http://schemas.openxmlformats.org/officeDocument/2006/relationships/image" Target="../media/image310.jpg"/><Relationship Id="rId5" Type="http://schemas.openxmlformats.org/officeDocument/2006/relationships/hyperlink" Target="https://fr.wikipedia.org/wiki/H%C3%A9liophile" TargetMode="External"/><Relationship Id="rId15" Type="http://schemas.openxmlformats.org/officeDocument/2006/relationships/image" Target="../media/image312.jpg"/><Relationship Id="rId10" Type="http://schemas.openxmlformats.org/officeDocument/2006/relationships/image" Target="../media/image309.jpg"/><Relationship Id="rId4" Type="http://schemas.openxmlformats.org/officeDocument/2006/relationships/hyperlink" Target="https://fr.wikipedia.org/wiki/Air" TargetMode="External"/><Relationship Id="rId9" Type="http://schemas.openxmlformats.org/officeDocument/2006/relationships/image" Target="../media/image308.jpg"/><Relationship Id="rId14" Type="http://schemas.openxmlformats.org/officeDocument/2006/relationships/hyperlink" Target="http://fogeo.free.fr/flore/arbustes_halophiles.pdf"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fr.wikipedia.org/wiki/Ningxia" TargetMode="External"/><Relationship Id="rId13" Type="http://schemas.openxmlformats.org/officeDocument/2006/relationships/hyperlink" Target="http://www.gerbeaud.com/tag/baies" TargetMode="External"/><Relationship Id="rId18" Type="http://schemas.openxmlformats.org/officeDocument/2006/relationships/hyperlink" Target="https://fr.wikipedia.org/wiki/Argousier" TargetMode="External"/><Relationship Id="rId3" Type="http://schemas.openxmlformats.org/officeDocument/2006/relationships/hyperlink" Target="https://fr.wikipedia.org/wiki/Solanaceae" TargetMode="External"/><Relationship Id="rId21" Type="http://schemas.openxmlformats.org/officeDocument/2006/relationships/image" Target="../media/image314.jpg"/><Relationship Id="rId7" Type="http://schemas.openxmlformats.org/officeDocument/2006/relationships/hyperlink" Target="https://fr.wikipedia.org/wiki/R%C3%A9publique_populaire_de_Chine" TargetMode="External"/><Relationship Id="rId12" Type="http://schemas.openxmlformats.org/officeDocument/2006/relationships/hyperlink" Target="http://www.gerbeaud.com/jardin/fiches/terreau-bien-choisir-composition.php" TargetMode="External"/><Relationship Id="rId17" Type="http://schemas.openxmlformats.org/officeDocument/2006/relationships/hyperlink" Target="https://fr.wikipedia.org/wiki/Pomme" TargetMode="External"/><Relationship Id="rId25" Type="http://schemas.openxmlformats.org/officeDocument/2006/relationships/image" Target="../media/image318.jpg"/><Relationship Id="rId2" Type="http://schemas.openxmlformats.org/officeDocument/2006/relationships/image" Target="../media/image23.jpeg"/><Relationship Id="rId16" Type="http://schemas.openxmlformats.org/officeDocument/2006/relationships/hyperlink" Target="https://fr.wikipedia.org/wiki/Orange_(fruit)" TargetMode="External"/><Relationship Id="rId20" Type="http://schemas.openxmlformats.org/officeDocument/2006/relationships/image" Target="../media/image313.jpg"/><Relationship Id="rId1" Type="http://schemas.openxmlformats.org/officeDocument/2006/relationships/slideLayout" Target="../slideLayouts/slideLayout7.xml"/><Relationship Id="rId6" Type="http://schemas.openxmlformats.org/officeDocument/2006/relationships/hyperlink" Target="https://fr.wikipedia.org/wiki/Lycium_chinense" TargetMode="External"/><Relationship Id="rId11" Type="http://schemas.openxmlformats.org/officeDocument/2006/relationships/hyperlink" Target="https://fr.wikipedia.org/wiki/Lyciet_d'Europe" TargetMode="External"/><Relationship Id="rId24" Type="http://schemas.openxmlformats.org/officeDocument/2006/relationships/image" Target="../media/image317.jpg"/><Relationship Id="rId5" Type="http://schemas.openxmlformats.org/officeDocument/2006/relationships/hyperlink" Target="https://fr.wikipedia.org/wiki/Lycium_barbarum" TargetMode="External"/><Relationship Id="rId15" Type="http://schemas.openxmlformats.org/officeDocument/2006/relationships/hyperlink" Target="http://www.gerbeaud.com/jardin/produit-jardinage/mini-serre-balcon-interieur.php" TargetMode="External"/><Relationship Id="rId23" Type="http://schemas.openxmlformats.org/officeDocument/2006/relationships/image" Target="../media/image316.jpg"/><Relationship Id="rId10" Type="http://schemas.openxmlformats.org/officeDocument/2006/relationships/hyperlink" Target="https://fr.wikipedia.org/wiki/Lyciet_commun" TargetMode="External"/><Relationship Id="rId19" Type="http://schemas.openxmlformats.org/officeDocument/2006/relationships/hyperlink" Target="https://fr.wikipedia.org/wiki/Baie_de_goji" TargetMode="External"/><Relationship Id="rId4" Type="http://schemas.openxmlformats.org/officeDocument/2006/relationships/hyperlink" Target="https://fr.wikipedia.org/wiki/Baie_(botanique)" TargetMode="External"/><Relationship Id="rId9" Type="http://schemas.openxmlformats.org/officeDocument/2006/relationships/hyperlink" Target="https://fr.wikipedia.org/wiki/Mongolie" TargetMode="External"/><Relationship Id="rId14" Type="http://schemas.openxmlformats.org/officeDocument/2006/relationships/hyperlink" Target="http://www.gerbeaud.com/tag/terreau" TargetMode="External"/><Relationship Id="rId22" Type="http://schemas.openxmlformats.org/officeDocument/2006/relationships/image" Target="../media/image315.jpg"/></Relationships>
</file>

<file path=ppt/slides/_rels/slide79.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image" Target="../media/image319.jpg"/><Relationship Id="rId1" Type="http://schemas.openxmlformats.org/officeDocument/2006/relationships/slideLayout" Target="../slideLayouts/slideLayout7.xml"/><Relationship Id="rId4" Type="http://schemas.openxmlformats.org/officeDocument/2006/relationships/image" Target="../media/image321.jpeg"/></Relationships>
</file>

<file path=ppt/slides/_rels/slide8.xml.rels><?xml version="1.0" encoding="UTF-8" standalone="yes"?>
<Relationships xmlns="http://schemas.openxmlformats.org/package/2006/relationships"><Relationship Id="rId3" Type="http://schemas.openxmlformats.org/officeDocument/2006/relationships/hyperlink" Target="http://crdp.ac-besancon.fr/flore/Poaceae/especes/hordeum_marinum.htm"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322.JPG"/><Relationship Id="rId13" Type="http://schemas.openxmlformats.org/officeDocument/2006/relationships/hyperlink" Target="http://www.chantdeleau.com/terminalia-catappa-la-plante-des-eleveurs-de-discus/" TargetMode="External"/><Relationship Id="rId3" Type="http://schemas.openxmlformats.org/officeDocument/2006/relationships/hyperlink" Target="https://fr.wikipedia.org/wiki/Arbre_fruitier" TargetMode="External"/><Relationship Id="rId7" Type="http://schemas.openxmlformats.org/officeDocument/2006/relationships/hyperlink" Target="https://fr.wikipedia.org/wiki/Badamier" TargetMode="External"/><Relationship Id="rId12" Type="http://schemas.openxmlformats.org/officeDocument/2006/relationships/hyperlink" Target="http://www.eattheweeds.com/" TargetMode="External"/><Relationship Id="rId2" Type="http://schemas.openxmlformats.org/officeDocument/2006/relationships/image" Target="../media/image23.jpeg"/><Relationship Id="rId16"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hyperlink" Target="https://fr.wikipedia.org/wiki/Badamier#cite_note-f-1" TargetMode="External"/><Relationship Id="rId11" Type="http://schemas.openxmlformats.org/officeDocument/2006/relationships/image" Target="../media/image325.JPG"/><Relationship Id="rId5" Type="http://schemas.openxmlformats.org/officeDocument/2006/relationships/hyperlink" Target="https://fr.wikipedia.org/wiki/Nouvelle-Guin%C3%A9e" TargetMode="External"/><Relationship Id="rId15" Type="http://schemas.openxmlformats.org/officeDocument/2006/relationships/image" Target="../media/image326.jpg"/><Relationship Id="rId10" Type="http://schemas.openxmlformats.org/officeDocument/2006/relationships/image" Target="../media/image324.jpg"/><Relationship Id="rId4" Type="http://schemas.openxmlformats.org/officeDocument/2006/relationships/hyperlink" Target="https://fr.wikipedia.org/wiki/Combretaceae" TargetMode="External"/><Relationship Id="rId9" Type="http://schemas.openxmlformats.org/officeDocument/2006/relationships/image" Target="../media/image323.jpg"/><Relationship Id="rId14" Type="http://schemas.openxmlformats.org/officeDocument/2006/relationships/hyperlink" Target="https://en.wikipedia.org/wiki/Terminalia_(plant)"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www.ac-guadeloupe.fr/Cati971/Prem_Degre/preste/activite_classe_fichiers/lesite/vegetation1.html" TargetMode="External"/><Relationship Id="rId13" Type="http://schemas.openxmlformats.org/officeDocument/2006/relationships/hyperlink" Target="http://www.biologie.uni-regensburg.de/Botanik/Schoenfelder/kanaren/flora_canaria_NZ.html" TargetMode="External"/><Relationship Id="rId3" Type="http://schemas.openxmlformats.org/officeDocument/2006/relationships/hyperlink" Target="https://fr.wikipedia.org/wiki/Coccoloba" TargetMode="External"/><Relationship Id="rId7" Type="http://schemas.openxmlformats.org/officeDocument/2006/relationships/hyperlink" Target="https://fr.wikipedia.org/wiki/Rhum_arrang%C3%A9" TargetMode="External"/><Relationship Id="rId12" Type="http://schemas.openxmlformats.org/officeDocument/2006/relationships/image" Target="../media/image329.jpg"/><Relationship Id="rId2" Type="http://schemas.openxmlformats.org/officeDocument/2006/relationships/image" Target="../media/image23.jpeg"/><Relationship Id="rId16"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hyperlink" Target="https://fr.wikipedia.org/wiki/Cara%C3%AFbes" TargetMode="External"/><Relationship Id="rId11" Type="http://schemas.openxmlformats.org/officeDocument/2006/relationships/image" Target="../media/image328.jpg"/><Relationship Id="rId5" Type="http://schemas.openxmlformats.org/officeDocument/2006/relationships/hyperlink" Target="https://fr.wikipedia.org/wiki/Raisin" TargetMode="External"/><Relationship Id="rId15" Type="http://schemas.openxmlformats.org/officeDocument/2006/relationships/image" Target="../media/image330.jpg"/><Relationship Id="rId10" Type="http://schemas.openxmlformats.org/officeDocument/2006/relationships/image" Target="../media/image327.jpg"/><Relationship Id="rId4" Type="http://schemas.openxmlformats.org/officeDocument/2006/relationships/hyperlink" Target="https://fr.wikipedia.org/wiki/Polygonaceae" TargetMode="External"/><Relationship Id="rId9" Type="http://schemas.openxmlformats.org/officeDocument/2006/relationships/hyperlink" Target="https://fr.wikipedia.org/wiki/Coccoloba_uvifera" TargetMode="External"/><Relationship Id="rId14" Type="http://schemas.openxmlformats.org/officeDocument/2006/relationships/hyperlink" Target="http://cookislands.bishopmuseum.org/"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Fruit_preserves&amp;usg=ALkJrhjEfxleZNfavHkFTtnXZd8OQmBx5Q" TargetMode="External"/><Relationship Id="rId13" Type="http://schemas.openxmlformats.org/officeDocument/2006/relationships/hyperlink" Target="https://translate.googleusercontent.com/translate_c?depth=1&amp;hl=fr&amp;prev=search&amp;rurl=translate.google.fr&amp;sl=en&amp;u=https://en.wikipedia.org/wiki/Australia&amp;usg=ALkJrhjqXOGnBALUynoVG8eF_JYggJ3kQw" TargetMode="External"/><Relationship Id="rId18" Type="http://schemas.openxmlformats.org/officeDocument/2006/relationships/image" Target="../media/image331.jpg"/><Relationship Id="rId3" Type="http://schemas.openxmlformats.org/officeDocument/2006/relationships/image" Target="../media/image27.jpg"/><Relationship Id="rId21" Type="http://schemas.openxmlformats.org/officeDocument/2006/relationships/image" Target="../media/image334.jpg"/><Relationship Id="rId7" Type="http://schemas.openxmlformats.org/officeDocument/2006/relationships/hyperlink" Target="https://translate.googleusercontent.com/translate_c?depth=1&amp;hl=fr&amp;prev=search&amp;rurl=translate.google.fr&amp;sl=en&amp;u=https://en.wikipedia.org/wiki/Halophyte&amp;usg=ALkJrhjI9sG9CFfSSaAOo6u7JAlovK7L7g" TargetMode="External"/><Relationship Id="rId12" Type="http://schemas.openxmlformats.org/officeDocument/2006/relationships/hyperlink" Target="https://translate.googleusercontent.com/translate_c?depth=1&amp;hl=fr&amp;prev=search&amp;rurl=translate.google.fr&amp;sl=en&amp;u=https://en.wikipedia.org/wiki/Queensland&amp;usg=ALkJrhgjlSdcyrhnf214a1qYbAy1epljvQ" TargetMode="External"/><Relationship Id="rId17" Type="http://schemas.openxmlformats.org/officeDocument/2006/relationships/hyperlink" Target="https://fr.wikipedia.org/wiki/Annona_glabra" TargetMode="External"/><Relationship Id="rId2" Type="http://schemas.openxmlformats.org/officeDocument/2006/relationships/image" Target="../media/image23.jpeg"/><Relationship Id="rId16" Type="http://schemas.openxmlformats.org/officeDocument/2006/relationships/hyperlink" Target="https://en.wikipedia.org/wiki/Annona_glabra" TargetMode="External"/><Relationship Id="rId20" Type="http://schemas.openxmlformats.org/officeDocument/2006/relationships/image" Target="../media/image333.jpg"/><Relationship Id="rId1" Type="http://schemas.openxmlformats.org/officeDocument/2006/relationships/slideLayout" Target="../slideLayouts/slideLayout7.xml"/><Relationship Id="rId6" Type="http://schemas.openxmlformats.org/officeDocument/2006/relationships/hyperlink" Target="https://fr.wikipedia.org/wiki/Pterocarpus" TargetMode="External"/><Relationship Id="rId11" Type="http://schemas.openxmlformats.org/officeDocument/2006/relationships/hyperlink" Target="https://translate.googleusercontent.com/translate_c?depth=1&amp;hl=fr&amp;prev=search&amp;rurl=translate.google.fr&amp;sl=en&amp;u=https://en.wikipedia.org/wiki/Invasive_species&amp;usg=ALkJrhjKk6LR11QOax1DU_DYPclMHiPFdw" TargetMode="External"/><Relationship Id="rId5" Type="http://schemas.openxmlformats.org/officeDocument/2006/relationships/hyperlink" Target="https://fr.wikipedia.org/wiki/Annonaceae" TargetMode="External"/><Relationship Id="rId15" Type="http://schemas.openxmlformats.org/officeDocument/2006/relationships/hyperlink" Target="https://translate.googleusercontent.com/translate_c?depth=1&amp;hl=fr&amp;prev=search&amp;rurl=translate.google.fr&amp;sl=en&amp;u=https://en.wikipedia.org/wiki/Mangrove&amp;usg=ALkJrhhjNwjDmDit8gBa6k7CHUD2IsIETg" TargetMode="External"/><Relationship Id="rId10" Type="http://schemas.openxmlformats.org/officeDocument/2006/relationships/hyperlink" Target="https://translate.googleusercontent.com/translate_c?depth=1&amp;hl=fr&amp;prev=search&amp;rurl=translate.google.fr&amp;sl=en&amp;u=https://en.wikipedia.org/wiki/Maldives&amp;usg=ALkJrhjr-8Lr2Fvk1L-SY4Zyz3E4-lJoWA" TargetMode="External"/><Relationship Id="rId19" Type="http://schemas.openxmlformats.org/officeDocument/2006/relationships/image" Target="../media/image332.jpg"/><Relationship Id="rId4" Type="http://schemas.openxmlformats.org/officeDocument/2006/relationships/image" Target="../media/image28.jpg"/><Relationship Id="rId9" Type="http://schemas.openxmlformats.org/officeDocument/2006/relationships/hyperlink" Target="https://translate.googleusercontent.com/translate_c?depth=1&amp;hl=fr&amp;prev=search&amp;rurl=translate.google.fr&amp;sl=en&amp;u=https://en.wikipedia.org/wiki/Fruit_drink&amp;usg=ALkJrhit0k7HoSrC6QIp__4AyUNXsytUxA" TargetMode="External"/><Relationship Id="rId14" Type="http://schemas.openxmlformats.org/officeDocument/2006/relationships/hyperlink" Target="https://translate.googleusercontent.com/translate_c?depth=1&amp;hl=fr&amp;prev=search&amp;rurl=translate.google.fr&amp;sl=en&amp;u=https://en.wikipedia.org/wiki/Sri_Lanka&amp;usg=ALkJrhhS4rSzWeodVLAoRMYQVHFDsE2Oqg" TargetMode="External"/><Relationship Id="rId22" Type="http://schemas.openxmlformats.org/officeDocument/2006/relationships/image" Target="../media/image335.jpg"/></Relationships>
</file>

<file path=ppt/slides/_rels/slide83.xml.rels><?xml version="1.0" encoding="UTF-8" standalone="yes"?>
<Relationships xmlns="http://schemas.openxmlformats.org/package/2006/relationships"><Relationship Id="rId8" Type="http://schemas.openxmlformats.org/officeDocument/2006/relationships/hyperlink" Target="https://fr.wikipedia.org/wiki/Malaisie" TargetMode="External"/><Relationship Id="rId13" Type="http://schemas.openxmlformats.org/officeDocument/2006/relationships/hyperlink" Target="https://en.wikipedia.org/wiki/Nypa_fruticans" TargetMode="External"/><Relationship Id="rId18" Type="http://schemas.openxmlformats.org/officeDocument/2006/relationships/image" Target="../media/image336.jpeg"/><Relationship Id="rId3" Type="http://schemas.openxmlformats.org/officeDocument/2006/relationships/hyperlink" Target="https://fr.wikipedia.org/wiki/Oc%C3%A9an_Pacifique" TargetMode="External"/><Relationship Id="rId21" Type="http://schemas.openxmlformats.org/officeDocument/2006/relationships/image" Target="../media/image339.jpeg"/><Relationship Id="rId7" Type="http://schemas.openxmlformats.org/officeDocument/2006/relationships/hyperlink" Target="https://fr.wikipedia.org/wiki/P%C3%A9tale" TargetMode="External"/><Relationship Id="rId12" Type="http://schemas.openxmlformats.org/officeDocument/2006/relationships/hyperlink" Target="https://fr.wikipedia.org/wiki/Nypa" TargetMode="External"/><Relationship Id="rId17" Type="http://schemas.openxmlformats.org/officeDocument/2006/relationships/image" Target="../media/image28.jpg"/><Relationship Id="rId2" Type="http://schemas.openxmlformats.org/officeDocument/2006/relationships/hyperlink" Target="https://fr.wikipedia.org/wiki/Oc%C3%A9an_Indien" TargetMode="External"/><Relationship Id="rId16" Type="http://schemas.openxmlformats.org/officeDocument/2006/relationships/image" Target="../media/image27.jpg"/><Relationship Id="rId20" Type="http://schemas.openxmlformats.org/officeDocument/2006/relationships/image" Target="../media/image338.jpeg"/><Relationship Id="rId1" Type="http://schemas.openxmlformats.org/officeDocument/2006/relationships/slideLayout" Target="../slideLayouts/slideLayout7.xml"/><Relationship Id="rId6" Type="http://schemas.openxmlformats.org/officeDocument/2006/relationships/hyperlink" Target="https://fr.wikipedia.org/wiki/S%C3%A8ve" TargetMode="External"/><Relationship Id="rId11" Type="http://schemas.openxmlformats.org/officeDocument/2006/relationships/hyperlink" Target="http://nature.jardin.free.fr/1105/nypa_fruticans.html" TargetMode="External"/><Relationship Id="rId5" Type="http://schemas.openxmlformats.org/officeDocument/2006/relationships/hyperlink" Target="https://fr.wikipedia.org/wiki/Inflorescence" TargetMode="External"/><Relationship Id="rId15" Type="http://schemas.openxmlformats.org/officeDocument/2006/relationships/image" Target="../media/image23.jpeg"/><Relationship Id="rId23" Type="http://schemas.openxmlformats.org/officeDocument/2006/relationships/image" Target="../media/image341.jpeg"/><Relationship Id="rId10" Type="http://schemas.openxmlformats.org/officeDocument/2006/relationships/hyperlink" Target="https://fr.wikipedia.org/wiki/Cochon" TargetMode="External"/><Relationship Id="rId19" Type="http://schemas.openxmlformats.org/officeDocument/2006/relationships/image" Target="../media/image337.jpeg"/><Relationship Id="rId4" Type="http://schemas.openxmlformats.org/officeDocument/2006/relationships/hyperlink" Target="https://fr.wikipedia.org/wiki/Bangladesh" TargetMode="External"/><Relationship Id="rId9" Type="http://schemas.openxmlformats.org/officeDocument/2006/relationships/hyperlink" Target="https://fr.wikipedia.org/wiki/Fruit_(botanique)" TargetMode="External"/><Relationship Id="rId14" Type="http://schemas.openxmlformats.org/officeDocument/2006/relationships/hyperlink" Target="http://www.stuartxchange.org/Nipa.html" TargetMode="External"/><Relationship Id="rId22" Type="http://schemas.openxmlformats.org/officeDocument/2006/relationships/image" Target="../media/image340.jpeg"/></Relationships>
</file>

<file path=ppt/slides/_rels/slide84.xml.rels><?xml version="1.0" encoding="UTF-8" standalone="yes"?>
<Relationships xmlns="http://schemas.openxmlformats.org/package/2006/relationships"><Relationship Id="rId8" Type="http://schemas.openxmlformats.org/officeDocument/2006/relationships/hyperlink" Target="http://fr.wikipedia.org/wiki/Diss%C3%A9mination_des_graines" TargetMode="External"/><Relationship Id="rId13" Type="http://schemas.openxmlformats.org/officeDocument/2006/relationships/hyperlink" Target="http://fr.wikipedia.org/wiki/Lipide" TargetMode="External"/><Relationship Id="rId18" Type="http://schemas.openxmlformats.org/officeDocument/2006/relationships/hyperlink" Target="http://fr.wikipedia.org/wiki/Eau_de_coco" TargetMode="External"/><Relationship Id="rId26" Type="http://schemas.openxmlformats.org/officeDocument/2006/relationships/image" Target="../media/image344.jpeg"/><Relationship Id="rId3" Type="http://schemas.openxmlformats.org/officeDocument/2006/relationships/hyperlink" Target="http://fr.wikipedia.org/wiki/Mono%C3%AFque" TargetMode="External"/><Relationship Id="rId21" Type="http://schemas.openxmlformats.org/officeDocument/2006/relationships/hyperlink" Target="http://fr.wikipedia.org/wiki/Cocos_nucifera" TargetMode="External"/><Relationship Id="rId7" Type="http://schemas.openxmlformats.org/officeDocument/2006/relationships/hyperlink" Target="http://fr.wikipedia.org/wiki/Si%C3%A8cle" TargetMode="External"/><Relationship Id="rId12" Type="http://schemas.openxmlformats.org/officeDocument/2006/relationships/hyperlink" Target="http://fr.wikipedia.org/wiki/M%C3%A2le_(biologie)" TargetMode="External"/><Relationship Id="rId17" Type="http://schemas.openxmlformats.org/officeDocument/2006/relationships/hyperlink" Target="http://fr.wikipedia.org/wiki/Mono%C3%AF" TargetMode="External"/><Relationship Id="rId25" Type="http://schemas.openxmlformats.org/officeDocument/2006/relationships/image" Target="../media/image343.jpeg"/><Relationship Id="rId33" Type="http://schemas.openxmlformats.org/officeDocument/2006/relationships/image" Target="../media/image23.jpeg"/><Relationship Id="rId2" Type="http://schemas.openxmlformats.org/officeDocument/2006/relationships/hyperlink" Target="http://fr.wikipedia.org/wiki/Palmier" TargetMode="External"/><Relationship Id="rId16" Type="http://schemas.openxmlformats.org/officeDocument/2006/relationships/hyperlink" Target="http://fr.wikipedia.org/wiki/Savon" TargetMode="External"/><Relationship Id="rId20" Type="http://schemas.openxmlformats.org/officeDocument/2006/relationships/hyperlink" Target="http://fr.wikipedia.org/wiki/Fibre_de_coco" TargetMode="External"/><Relationship Id="rId29" Type="http://schemas.openxmlformats.org/officeDocument/2006/relationships/image" Target="../media/image347.jpeg"/><Relationship Id="rId1" Type="http://schemas.openxmlformats.org/officeDocument/2006/relationships/slideLayout" Target="../slideLayouts/slideLayout7.xml"/><Relationship Id="rId6" Type="http://schemas.openxmlformats.org/officeDocument/2006/relationships/hyperlink" Target="http://fr.wikipedia.org/wiki/Long%C3%A9vit%C3%A9" TargetMode="External"/><Relationship Id="rId11" Type="http://schemas.openxmlformats.org/officeDocument/2006/relationships/hyperlink" Target="http://fr.wikipedia.org/wiki/Femelle" TargetMode="External"/><Relationship Id="rId24" Type="http://schemas.openxmlformats.org/officeDocument/2006/relationships/image" Target="../media/image342.jpeg"/><Relationship Id="rId32" Type="http://schemas.openxmlformats.org/officeDocument/2006/relationships/hyperlink" Target="http://publications.cirad.fr/une_notice.php?dk=537539" TargetMode="External"/><Relationship Id="rId5" Type="http://schemas.openxmlformats.org/officeDocument/2006/relationships/hyperlink" Target="http://fr.wikipedia.org/wiki/Inde" TargetMode="External"/><Relationship Id="rId15" Type="http://schemas.openxmlformats.org/officeDocument/2006/relationships/hyperlink" Target="http://fr.wikipedia.org/wiki/Margarine" TargetMode="External"/><Relationship Id="rId23" Type="http://schemas.openxmlformats.org/officeDocument/2006/relationships/hyperlink" Target="http://fr.wikipedia.org/wiki/C%C3%B4te_d'Ivoire" TargetMode="External"/><Relationship Id="rId28" Type="http://schemas.openxmlformats.org/officeDocument/2006/relationships/image" Target="../media/image346.jpeg"/><Relationship Id="rId10" Type="http://schemas.openxmlformats.org/officeDocument/2006/relationships/hyperlink" Target="http://fr.wikipedia.org/wiki/Fleur" TargetMode="External"/><Relationship Id="rId19" Type="http://schemas.openxmlformats.org/officeDocument/2006/relationships/hyperlink" Target="http://fr.wikipedia.org/wiki/Lait_de_coco" TargetMode="External"/><Relationship Id="rId31" Type="http://schemas.openxmlformats.org/officeDocument/2006/relationships/image" Target="../media/image349.jpeg"/><Relationship Id="rId4" Type="http://schemas.openxmlformats.org/officeDocument/2006/relationships/hyperlink" Target="http://fr.wikipedia.org/wiki/Classification_des_Arecac%C3%A9es" TargetMode="External"/><Relationship Id="rId9" Type="http://schemas.openxmlformats.org/officeDocument/2006/relationships/hyperlink" Target="http://fr.wikipedia.org/wiki/Inflorescence" TargetMode="External"/><Relationship Id="rId14" Type="http://schemas.openxmlformats.org/officeDocument/2006/relationships/hyperlink" Target="http://fr.wikipedia.org/wiki/Coprah" TargetMode="External"/><Relationship Id="rId22" Type="http://schemas.openxmlformats.org/officeDocument/2006/relationships/hyperlink" Target="http://en.wikipedia.org/wiki/Coconut" TargetMode="External"/><Relationship Id="rId27" Type="http://schemas.openxmlformats.org/officeDocument/2006/relationships/image" Target="../media/image345.jpeg"/><Relationship Id="rId30" Type="http://schemas.openxmlformats.org/officeDocument/2006/relationships/image" Target="../media/image348.jpeg"/></Relationships>
</file>

<file path=ppt/slides/_rels/slide85.xml.rels><?xml version="1.0" encoding="UTF-8" standalone="yes"?>
<Relationships xmlns="http://schemas.openxmlformats.org/package/2006/relationships"><Relationship Id="rId8" Type="http://schemas.openxmlformats.org/officeDocument/2006/relationships/image" Target="../media/image352.jpg"/><Relationship Id="rId3" Type="http://schemas.openxmlformats.org/officeDocument/2006/relationships/hyperlink" Target="https://fr.wikipedia.org/wiki/Contrefort_(botanique)" TargetMode="External"/><Relationship Id="rId7" Type="http://schemas.openxmlformats.org/officeDocument/2006/relationships/image" Target="../media/image351.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50.jpg"/><Relationship Id="rId5" Type="http://schemas.openxmlformats.org/officeDocument/2006/relationships/hyperlink" Target="https://fr.wikipedia.org/wiki/Forme_foliaire" TargetMode="External"/><Relationship Id="rId4" Type="http://schemas.openxmlformats.org/officeDocument/2006/relationships/hyperlink" Target="https://fr.wikipedia.org/wiki/Feuille_(botanique)" TargetMode="External"/><Relationship Id="rId9" Type="http://schemas.openxmlformats.org/officeDocument/2006/relationships/hyperlink" Target="https://fr.wikipedia.org/wiki/Guadeloupe"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en.wikipedia.org/wiki/Manchineel" TargetMode="External"/><Relationship Id="rId13" Type="http://schemas.openxmlformats.org/officeDocument/2006/relationships/image" Target="../media/image356.jpg"/><Relationship Id="rId3" Type="http://schemas.openxmlformats.org/officeDocument/2006/relationships/hyperlink" Target="https://fr.wikipedia.org/wiki/Euphorbiaceae" TargetMode="External"/><Relationship Id="rId7" Type="http://schemas.openxmlformats.org/officeDocument/2006/relationships/hyperlink" Target="https://fr.wikipedia.org/wiki/Hippomane_mancinella" TargetMode="External"/><Relationship Id="rId12" Type="http://schemas.openxmlformats.org/officeDocument/2006/relationships/image" Target="../media/image355.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s://fr.wikipedia.org/wiki/Mono%C3%AFque" TargetMode="External"/><Relationship Id="rId11" Type="http://schemas.openxmlformats.org/officeDocument/2006/relationships/image" Target="../media/image354.jpg"/><Relationship Id="rId5" Type="http://schemas.openxmlformats.org/officeDocument/2006/relationships/hyperlink" Target="https://fr.wikipedia.org/wiki/Forme_foliaire" TargetMode="External"/><Relationship Id="rId15" Type="http://schemas.openxmlformats.org/officeDocument/2006/relationships/image" Target="../media/image358.jpg"/><Relationship Id="rId10" Type="http://schemas.openxmlformats.org/officeDocument/2006/relationships/image" Target="../media/image353.jpg"/><Relationship Id="rId4" Type="http://schemas.openxmlformats.org/officeDocument/2006/relationships/hyperlink" Target="https://fr.wikipedia.org/wiki/Poirier_commun" TargetMode="External"/><Relationship Id="rId9" Type="http://schemas.openxmlformats.org/officeDocument/2006/relationships/image" Target="../media/image24.jpeg"/><Relationship Id="rId14" Type="http://schemas.openxmlformats.org/officeDocument/2006/relationships/image" Target="../media/image357.jpg"/></Relationships>
</file>

<file path=ppt/slides/_rels/slide87.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359.jpeg"/><Relationship Id="rId1" Type="http://schemas.openxmlformats.org/officeDocument/2006/relationships/slideLayout" Target="../slideLayouts/slideLayout7.xml"/><Relationship Id="rId5" Type="http://schemas.openxmlformats.org/officeDocument/2006/relationships/hyperlink" Target="http://www.unevieenafrique.com/fbbien-manger-a-dakar" TargetMode="External"/><Relationship Id="rId4" Type="http://schemas.openxmlformats.org/officeDocument/2006/relationships/hyperlink" Target="http://www.environnement.gouv.sn/projest&amp;programmes/projet-ecofermes"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362.jpg"/><Relationship Id="rId3" Type="http://schemas.openxmlformats.org/officeDocument/2006/relationships/hyperlink" Target="http://www.downtoearth.org.in/node/13119" TargetMode="External"/><Relationship Id="rId7" Type="http://schemas.openxmlformats.org/officeDocument/2006/relationships/hyperlink" Target="https://twitter.com/SaltFarmTexel" TargetMode="External"/><Relationship Id="rId2" Type="http://schemas.openxmlformats.org/officeDocument/2006/relationships/hyperlink" Target="http://www.thehindu.com/seta/2003/09/05/stories/2003090500300300.htm" TargetMode="Externa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61.jpeg"/></Relationships>
</file>

<file path=ppt/slides/_rels/slide89.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12" TargetMode="External"/><Relationship Id="rId13" Type="http://schemas.openxmlformats.org/officeDocument/2006/relationships/hyperlink" Target="http://translate.googleusercontent.com/translate_c?depth=1&amp;hl=fr&amp;prev=/search?q%3Dsalicornia%2Bherbacea%2Bwikipedia%26biw%3D1440%26bih%3D732&amp;rurl=translate.google.fr&amp;sl=en&amp;u=http://en.wikipedia.org/wiki/Linoleic_acid&amp;usg=ALkJrhhCt7GHDBSZDMehSjs_7p3ETgYZ7A" TargetMode="External"/><Relationship Id="rId18" Type="http://schemas.openxmlformats.org/officeDocument/2006/relationships/hyperlink" Target="http://translate.googleusercontent.com/translate_c?depth=1&amp;hl=fr&amp;prev=/search?q%3Dsalicornia%2Bherbacea%2Bwikipedia%26biw%3D1440%26bih%3D732&amp;rurl=translate.google.fr&amp;sl=en&amp;u=http://en.wikipedia.org/wiki/Shrimp_farm&amp;usg=ALkJrhic4gLZHxfVQZE_RWz3qJbIn66hbQ" TargetMode="External"/><Relationship Id="rId26" Type="http://schemas.openxmlformats.org/officeDocument/2006/relationships/hyperlink" Target="http://www.kfu.edu.sa/sjournal/eng/pdffiles/BVOL4NO1_5.pdf" TargetMode="External"/><Relationship Id="rId3" Type="http://schemas.openxmlformats.org/officeDocument/2006/relationships/hyperlink" Target="http://translate.googleusercontent.com/translate_c?depth=1&amp;hl=fr&amp;prev=/search?q%3Dsalicornia%2Bherbacea%2Bwikipedia%26biw%3D1440%26bih%3D732&amp;rurl=translate.google.fr&amp;sl=en&amp;u=http://en.wikipedia.org/wiki/Eritrea&amp;usg=ALkJrhiLdsgyI07Nk7fpT_az6Vmo5ysgDg" TargetMode="External"/><Relationship Id="rId21" Type="http://schemas.openxmlformats.org/officeDocument/2006/relationships/hyperlink" Target="http://www.miracosta.edu/home/kmeldahl/articles/crops.pdf" TargetMode="External"/><Relationship Id="rId34" Type="http://schemas.openxmlformats.org/officeDocument/2006/relationships/hyperlink" Target="http://en.wikipedia.org/wiki/Tribune_Company" TargetMode="External"/><Relationship Id="rId7" Type="http://schemas.openxmlformats.org/officeDocument/2006/relationships/hyperlink" Target="http://translate.googleusercontent.com/translate_c?depth=1&amp;hl=fr&amp;prev=/search?q%3Dsalicornia%2Bherbacea%2Bwikipedia%26biw%3D1440%26bih%3D732&amp;rurl=translate.google.fr&amp;sl=en&amp;u=http://en.wikipedia.org/wiki/Hectare&amp;usg=ALkJrhgyERMpWcuu9WuSPvw83vm2muc1YA" TargetMode="External"/><Relationship Id="rId12" Type="http://schemas.openxmlformats.org/officeDocument/2006/relationships/hyperlink" Target="http://translate.googleusercontent.com/translate_c?depth=1&amp;hl=fr&amp;prev=/search?q%3Dsalicornia%2Bherbacea%2Bwikipedia%26biw%3D1440%26bih%3D732&amp;rurl=translate.google.fr&amp;sl=en&amp;u=http://en.wikipedia.org/wiki/Salicornia_oil&amp;usg=ALkJrhjbKQLUTsgo0qHFrlFE7QhGfWtuDQ" TargetMode="External"/><Relationship Id="rId17" Type="http://schemas.openxmlformats.org/officeDocument/2006/relationships/hyperlink" Target="http://translate.googleusercontent.com/translate_c?depth=1&amp;hl=fr&amp;prev=/search?q%3Dsalicornia%2Bherbacea%2Bwikipedia%26biw%3D1440%26bih%3D732&amp;rurl=translate.google.fr&amp;sl=en&amp;u=http://en.wikipedia.org/wiki/Aquaculture&amp;usg=ALkJrhiE6KFpEB9N4zhlOMj4t18BA0ouDw" TargetMode="External"/><Relationship Id="rId25" Type="http://schemas.openxmlformats.org/officeDocument/2006/relationships/hyperlink" Target="http://en.wikipedia.org/wiki/Saudi_Aramco" TargetMode="External"/><Relationship Id="rId33" Type="http://schemas.openxmlformats.org/officeDocument/2006/relationships/hyperlink" Target="http://en.wikipedia.org/wiki/Los_Angeles_Times" TargetMode="External"/><Relationship Id="rId2"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SAWorld1994-9" TargetMode="External"/><Relationship Id="rId16"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10" TargetMode="External"/><Relationship Id="rId20" Type="http://schemas.openxmlformats.org/officeDocument/2006/relationships/hyperlink" Target="http://fr.wikipedia.org/wiki/Salicorne" TargetMode="External"/><Relationship Id="rId29" Type="http://schemas.openxmlformats.org/officeDocument/2006/relationships/hyperlink" Target="http://en.wikipedia.org/wiki/Wikipedia:Link_rot"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salicornia%2Bherbacea%2Bwikipedia%26biw%3D1440%26bih%3D732&amp;rurl=translate.google.fr&amp;sl=en&amp;u=http://www.globalseawater.com/&amp;usg=ALkJrhjjryBs5kSjxDUGXV3tsghCHqNKdg" TargetMode="External"/><Relationship Id="rId11" Type="http://schemas.openxmlformats.org/officeDocument/2006/relationships/hyperlink" Target="http://translate.googleusercontent.com/translate_c?depth=1&amp;hl=fr&amp;prev=/search?q%3Dsalicornia%2Bherbacea%2Bwikipedia%26biw%3D1440%26bih%3D732&amp;rurl=translate.google.fr&amp;sl=en&amp;u=http://en.wikipedia.org/wiki/Salicornia_bigelovii&amp;usg=ALkJrhiOe6yfQ2NpTGTItnej-8YQL6d3JA" TargetMode="External"/><Relationship Id="rId24" Type="http://schemas.openxmlformats.org/officeDocument/2006/relationships/hyperlink" Target="http://www.gcrio.org/usiji/pdf/Mexico-3%203-04.pdf" TargetMode="External"/><Relationship Id="rId32" Type="http://schemas.openxmlformats.org/officeDocument/2006/relationships/hyperlink" Target="http://articles.latimes.com/2008/jul/10/business/fi-seafarm10" TargetMode="External"/><Relationship Id="rId5"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11" TargetMode="External"/><Relationship Id="rId15" Type="http://schemas.openxmlformats.org/officeDocument/2006/relationships/hyperlink" Target="http://translate.googleusercontent.com/translate_c?depth=1&amp;hl=fr&amp;prev=/search?q%3Dsalicornia%2Bherbacea%2Bwikipedia%26biw%3D1440%26bih%3D732&amp;rurl=translate.google.fr&amp;sl=en&amp;u=http://en.wikipedia.org/wiki/Fertilizer&amp;usg=ALkJrhjwCkgmsPDyRdZGD7FzHBYs5wAhQA" TargetMode="External"/><Relationship Id="rId23" Type="http://schemas.openxmlformats.org/officeDocument/2006/relationships/hyperlink" Target="http://en.wikipedia.org/wiki/Salicornia#cite_ref-SAWorld1994_9-1" TargetMode="External"/><Relationship Id="rId28" Type="http://schemas.openxmlformats.org/officeDocument/2006/relationships/hyperlink" Target="http://en.wikipedia.org/wiki/King_Faisal_University" TargetMode="External"/><Relationship Id="rId36" Type="http://schemas.openxmlformats.org/officeDocument/2006/relationships/image" Target="../media/image23.jpeg"/><Relationship Id="rId10"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13" TargetMode="External"/><Relationship Id="rId19" Type="http://schemas.openxmlformats.org/officeDocument/2006/relationships/hyperlink" Target="http://en.wikipedia.org/wiki/Salicornia" TargetMode="External"/><Relationship Id="rId31" Type="http://schemas.openxmlformats.org/officeDocument/2006/relationships/hyperlink" Target="http://www.biomassmagazine.com/article.jsp?article_id=1864" TargetMode="External"/><Relationship Id="rId4" Type="http://schemas.openxmlformats.org/officeDocument/2006/relationships/hyperlink" Target="http://translate.googleusercontent.com/translate_c?depth=1&amp;hl=fr&amp;prev=/search?q%3Dsalicornia%2Bherbacea%2Bwikipedia%26biw%3D1440%26bih%3D732&amp;rurl=translate.google.fr&amp;sl=en&amp;u=http://en.wikipedia.org/wiki/Sonora&amp;usg=ALkJrhjo8NBSTQ3E4oYXqZ9Ww3SQwZvyDA" TargetMode="External"/><Relationship Id="rId9" Type="http://schemas.openxmlformats.org/officeDocument/2006/relationships/hyperlink" Target="http://translate.googleusercontent.com/translate_c?depth=1&amp;hl=fr&amp;prev=/search?q=salicornia+herbacea+wikipedia&amp;biw=1440&amp;bih=732&amp;rurl=translate.google.fr&amp;sl=en&amp;u=http://en.wikipedia.org/wiki/Bahia_de_Kino&amp;usg=ALkJrhjhF0OWuvda7blGUbBWV1YBC4ABXQ" TargetMode="External"/><Relationship Id="rId14" Type="http://schemas.openxmlformats.org/officeDocument/2006/relationships/hyperlink" Target="http://translate.googleusercontent.com/translate_c?depth=1&amp;hl=fr&amp;prev=/search?q%3Dsalicornia%2Bherbacea%2Bwikipedia%26biw%3D1440%26bih%3D732&amp;rurl=translate.google.fr&amp;sl=en&amp;u=http://en.wikipedia.org/wiki/Salicornia&amp;usg=ALkJrhjDr5-mr9d_p4vWumW2fKSbBMtvmA#cite_note-Glenn1998-8" TargetMode="External"/><Relationship Id="rId22" Type="http://schemas.openxmlformats.org/officeDocument/2006/relationships/hyperlink" Target="http://en.wikipedia.org/wiki/Scientific_American" TargetMode="External"/><Relationship Id="rId27" Type="http://schemas.openxmlformats.org/officeDocument/2006/relationships/hyperlink" Target="http://en.wikipedia.org/wiki/Al-Hassa" TargetMode="External"/><Relationship Id="rId30" Type="http://schemas.openxmlformats.org/officeDocument/2006/relationships/hyperlink" Target="http://www.gcrio.org/usiji/default.html" TargetMode="External"/><Relationship Id="rId35"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http://en.wikipedia.org/wiki/Cooking_oil" TargetMode="External"/><Relationship Id="rId13" Type="http://schemas.openxmlformats.org/officeDocument/2006/relationships/hyperlink" Target="http://en.wikipedia.org/wiki/Eritrea" TargetMode="External"/><Relationship Id="rId18" Type="http://schemas.openxmlformats.org/officeDocument/2006/relationships/image" Target="../media/image364.jpeg"/><Relationship Id="rId3" Type="http://schemas.openxmlformats.org/officeDocument/2006/relationships/hyperlink" Target="http://en.wikipedia.org/wiki/California" TargetMode="External"/><Relationship Id="rId21" Type="http://schemas.openxmlformats.org/officeDocument/2006/relationships/image" Target="../media/image22.jpeg"/><Relationship Id="rId7" Type="http://schemas.openxmlformats.org/officeDocument/2006/relationships/hyperlink" Target="http://en.wikipedia.org/wiki/Salicornia_oil" TargetMode="External"/><Relationship Id="rId12" Type="http://schemas.openxmlformats.org/officeDocument/2006/relationships/hyperlink" Target="http://en.wikipedia.org/wiki/Aquaculture" TargetMode="External"/><Relationship Id="rId17" Type="http://schemas.openxmlformats.org/officeDocument/2006/relationships/image" Target="../media/image363.jpeg"/><Relationship Id="rId2" Type="http://schemas.openxmlformats.org/officeDocument/2006/relationships/hyperlink" Target="http://en.wikipedia.org/wiki/United_States" TargetMode="External"/><Relationship Id="rId16" Type="http://schemas.openxmlformats.org/officeDocument/2006/relationships/hyperlink" Target="http://www.ncbi.nlm.nih.gov/pubmed/18765761" TargetMode="External"/><Relationship Id="rId20" Type="http://schemas.openxmlformats.org/officeDocument/2006/relationships/image" Target="../media/image366.jpeg"/><Relationship Id="rId1" Type="http://schemas.openxmlformats.org/officeDocument/2006/relationships/slideLayout" Target="../slideLayouts/slideLayout7.xml"/><Relationship Id="rId6" Type="http://schemas.openxmlformats.org/officeDocument/2006/relationships/hyperlink" Target="http://en.wikipedia.org/wiki/Amaranthaceae" TargetMode="External"/><Relationship Id="rId11" Type="http://schemas.openxmlformats.org/officeDocument/2006/relationships/hyperlink" Target="http://en.wikipedia.org/wiki/Salicornia_bigelovii" TargetMode="External"/><Relationship Id="rId5" Type="http://schemas.openxmlformats.org/officeDocument/2006/relationships/hyperlink" Target="http://en.wikipedia.org/wiki/Salt_marsh" TargetMode="External"/><Relationship Id="rId15" Type="http://schemas.openxmlformats.org/officeDocument/2006/relationships/hyperlink" Target="http://www.bashanfoundation.org/gmaweb/pdfs/growth.pdf" TargetMode="External"/><Relationship Id="rId10" Type="http://schemas.openxmlformats.org/officeDocument/2006/relationships/hyperlink" Target="http://en.wikipedia.org/wiki/Biofuel" TargetMode="External"/><Relationship Id="rId19" Type="http://schemas.openxmlformats.org/officeDocument/2006/relationships/image" Target="../media/image365.jpeg"/><Relationship Id="rId4" Type="http://schemas.openxmlformats.org/officeDocument/2006/relationships/hyperlink" Target="http://en.wikipedia.org/wiki/Mexico" TargetMode="External"/><Relationship Id="rId9" Type="http://schemas.openxmlformats.org/officeDocument/2006/relationships/hyperlink" Target="http://en.wikipedia.org/wiki/Chicken_feed" TargetMode="External"/><Relationship Id="rId14" Type="http://schemas.openxmlformats.org/officeDocument/2006/relationships/hyperlink" Target="http://en.wikipedia.org/wiki/Salicornia_bigelovii#cite_note-dickerson-9" TargetMode="External"/><Relationship Id="rId22" Type="http://schemas.openxmlformats.org/officeDocument/2006/relationships/image" Target="../media/image23.jpeg"/></Relationships>
</file>

<file path=ppt/slides/_rels/slide91.xml.rels><?xml version="1.0" encoding="UTF-8" standalone="yes"?>
<Relationships xmlns="http://schemas.openxmlformats.org/package/2006/relationships"><Relationship Id="rId8" Type="http://schemas.openxmlformats.org/officeDocument/2006/relationships/hyperlink" Target="http://fr.wikipedia.org/w/index.php?title=Asparagus_maritimus&amp;action=edit&amp;redlink=1" TargetMode="External"/><Relationship Id="rId13" Type="http://schemas.openxmlformats.org/officeDocument/2006/relationships/hyperlink" Target="http://en.wikipedia.org/wiki/Asparagus" TargetMode="External"/><Relationship Id="rId18" Type="http://schemas.openxmlformats.org/officeDocument/2006/relationships/image" Target="../media/image371.jpeg"/><Relationship Id="rId3" Type="http://schemas.openxmlformats.org/officeDocument/2006/relationships/hyperlink" Target="http://fr.wikipedia.org/wiki/Eurasie" TargetMode="External"/><Relationship Id="rId7" Type="http://schemas.openxmlformats.org/officeDocument/2006/relationships/hyperlink" Target="http://fr.wikipedia.org/wiki/Asparagus_acutifolius" TargetMode="External"/><Relationship Id="rId12" Type="http://schemas.openxmlformats.org/officeDocument/2006/relationships/hyperlink" Target="http://es.wikipedia.org/wiki/Asparagus_officinalis" TargetMode="External"/><Relationship Id="rId17" Type="http://schemas.openxmlformats.org/officeDocument/2006/relationships/image" Target="../media/image370.jpeg"/><Relationship Id="rId2" Type="http://schemas.openxmlformats.org/officeDocument/2006/relationships/hyperlink" Target="http://fr.wikipedia.org/wiki/Plante" TargetMode="External"/><Relationship Id="rId16" Type="http://schemas.openxmlformats.org/officeDocument/2006/relationships/image" Target="../media/image369.jpe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hyperlink" Target="http://fr.wikipedia.org/wiki/Turion" TargetMode="External"/><Relationship Id="rId11" Type="http://schemas.openxmlformats.org/officeDocument/2006/relationships/hyperlink" Target="http://fr.wikipedia.org/wiki/Asperge" TargetMode="External"/><Relationship Id="rId5" Type="http://schemas.openxmlformats.org/officeDocument/2006/relationships/hyperlink" Target="http://fr.wikipedia.org/wiki/Rhizome_(botanique)" TargetMode="External"/><Relationship Id="rId15" Type="http://schemas.openxmlformats.org/officeDocument/2006/relationships/image" Target="../media/image368.jpeg"/><Relationship Id="rId10" Type="http://schemas.openxmlformats.org/officeDocument/2006/relationships/hyperlink" Target="http://fr.wikipedia.org/w/index.php?title=Asparagus_tenuifolius&amp;action=edit&amp;redlink=1" TargetMode="External"/><Relationship Id="rId19" Type="http://schemas.openxmlformats.org/officeDocument/2006/relationships/image" Target="../media/image372.jpeg"/><Relationship Id="rId4" Type="http://schemas.openxmlformats.org/officeDocument/2006/relationships/hyperlink" Target="http://fr.wikipedia.org/wiki/Asparagaceae" TargetMode="External"/><Relationship Id="rId9" Type="http://schemas.openxmlformats.org/officeDocument/2006/relationships/hyperlink" Target="http://fr.wikipedia.org/wiki/Asparagus_albus" TargetMode="External"/><Relationship Id="rId14" Type="http://schemas.openxmlformats.org/officeDocument/2006/relationships/image" Target="../media/image367.jpeg"/></Relationships>
</file>

<file path=ppt/slides/_rels/slide92.xml.rels><?xml version="1.0" encoding="UTF-8" standalone="yes"?>
<Relationships xmlns="http://schemas.openxmlformats.org/package/2006/relationships"><Relationship Id="rId8" Type="http://schemas.openxmlformats.org/officeDocument/2006/relationships/hyperlink" Target="http://fr.wikipedia.org/wiki/Famille_(biologie)" TargetMode="External"/><Relationship Id="rId13" Type="http://schemas.openxmlformats.org/officeDocument/2006/relationships/hyperlink" Target="http://fr.wikipedia.org/wiki/Europe" TargetMode="External"/><Relationship Id="rId18" Type="http://schemas.openxmlformats.org/officeDocument/2006/relationships/hyperlink" Target="http://fr.wikipedia.org/wiki/Syrie" TargetMode="External"/><Relationship Id="rId26" Type="http://schemas.openxmlformats.org/officeDocument/2006/relationships/hyperlink" Target="http://link.springer.com/leaf-pricing/chapter/10.1007/978-3-7643-8554-5_12" TargetMode="External"/><Relationship Id="rId3" Type="http://schemas.openxmlformats.org/officeDocument/2006/relationships/hyperlink" Target="http://fr.wikipedia.org/wiki/Plante_herbac%C3%A9e" TargetMode="External"/><Relationship Id="rId21" Type="http://schemas.openxmlformats.org/officeDocument/2006/relationships/hyperlink" Target="http://fr.wikipedia.org/wiki/Betterave_fourrag%C3%A8re" TargetMode="External"/><Relationship Id="rId34" Type="http://schemas.openxmlformats.org/officeDocument/2006/relationships/image" Target="../media/image378.jpeg"/><Relationship Id="rId7" Type="http://schemas.openxmlformats.org/officeDocument/2006/relationships/hyperlink" Target="http://fr.wikipedia.org/wiki/Cultivar" TargetMode="External"/><Relationship Id="rId12" Type="http://schemas.openxmlformats.org/officeDocument/2006/relationships/hyperlink" Target="http://fr.wikipedia.org/wiki/Betterave_maritime" TargetMode="External"/><Relationship Id="rId17" Type="http://schemas.openxmlformats.org/officeDocument/2006/relationships/hyperlink" Target="http://fr.wikipedia.org/wiki/Gr%C3%A8ce" TargetMode="External"/><Relationship Id="rId25" Type="http://schemas.openxmlformats.org/officeDocument/2006/relationships/hyperlink" Target="http://fr.wikipedia.org/wiki/Blette_(plante)" TargetMode="External"/><Relationship Id="rId33" Type="http://schemas.openxmlformats.org/officeDocument/2006/relationships/image" Target="../media/image377.jpeg"/><Relationship Id="rId2" Type="http://schemas.openxmlformats.org/officeDocument/2006/relationships/hyperlink" Target="http://fr.wikipedia.org/wiki/Plante" TargetMode="External"/><Relationship Id="rId16" Type="http://schemas.openxmlformats.org/officeDocument/2006/relationships/hyperlink" Target="http://fr.wikipedia.org/wiki/Littoral" TargetMode="External"/><Relationship Id="rId20" Type="http://schemas.openxmlformats.org/officeDocument/2006/relationships/hyperlink" Target="http://fr.wikipedia.org/wiki/Betterave_potag%C3%A8re" TargetMode="External"/><Relationship Id="rId29" Type="http://schemas.openxmlformats.org/officeDocument/2006/relationships/image" Target="../media/image373.jpeg"/><Relationship Id="rId1" Type="http://schemas.openxmlformats.org/officeDocument/2006/relationships/slideLayout" Target="../slideLayouts/slideLayout7.xml"/><Relationship Id="rId6" Type="http://schemas.openxmlformats.org/officeDocument/2006/relationships/hyperlink" Target="http://fr.wikipedia.org/wiki/Racine_pivotante" TargetMode="External"/><Relationship Id="rId11" Type="http://schemas.openxmlformats.org/officeDocument/2006/relationships/hyperlink" Target="http://fr.wikipedia.org/wiki/Bette_maritime" TargetMode="External"/><Relationship Id="rId24" Type="http://schemas.openxmlformats.org/officeDocument/2006/relationships/hyperlink" Target="http://fr.wikipedia.org/wiki/Poir%C3%A9e_(plante)" TargetMode="External"/><Relationship Id="rId32" Type="http://schemas.openxmlformats.org/officeDocument/2006/relationships/image" Target="../media/image376.jpeg"/><Relationship Id="rId5" Type="http://schemas.openxmlformats.org/officeDocument/2006/relationships/hyperlink" Target="http://fr.wikipedia.org/wiki/Plante_vivace" TargetMode="External"/><Relationship Id="rId15" Type="http://schemas.openxmlformats.org/officeDocument/2006/relationships/hyperlink" Target="http://fr.wikipedia.org/wiki/Inde" TargetMode="External"/><Relationship Id="rId23" Type="http://schemas.openxmlformats.org/officeDocument/2006/relationships/hyperlink" Target="http://fr.wikipedia.org/wiki/Saccharose" TargetMode="External"/><Relationship Id="rId28" Type="http://schemas.openxmlformats.org/officeDocument/2006/relationships/hyperlink" Target="http://en.wikipedia.org/wiki/Beta_vulgaris" TargetMode="External"/><Relationship Id="rId36" Type="http://schemas.openxmlformats.org/officeDocument/2006/relationships/image" Target="../media/image23.jpeg"/><Relationship Id="rId10" Type="http://schemas.openxmlformats.org/officeDocument/2006/relationships/hyperlink" Target="http://fr.wikipedia.org/wiki/Sous-esp%C3%A8ce" TargetMode="External"/><Relationship Id="rId19" Type="http://schemas.openxmlformats.org/officeDocument/2006/relationships/hyperlink" Target="http://fr.wikipedia.org/wiki/Betterave" TargetMode="External"/><Relationship Id="rId31" Type="http://schemas.openxmlformats.org/officeDocument/2006/relationships/image" Target="../media/image375.jpeg"/><Relationship Id="rId4" Type="http://schemas.openxmlformats.org/officeDocument/2006/relationships/hyperlink" Target="http://fr.wikipedia.org/wiki/Plante_bisannuelle" TargetMode="External"/><Relationship Id="rId9" Type="http://schemas.openxmlformats.org/officeDocument/2006/relationships/hyperlink" Target="http://fr.wikipedia.org/wiki/Amaranthaceae" TargetMode="External"/><Relationship Id="rId14" Type="http://schemas.openxmlformats.org/officeDocument/2006/relationships/hyperlink" Target="http://fr.wikipedia.org/wiki/Proche-Orient" TargetMode="External"/><Relationship Id="rId22" Type="http://schemas.openxmlformats.org/officeDocument/2006/relationships/hyperlink" Target="http://fr.wikipedia.org/wiki/Betterave_sucri%C3%A8re" TargetMode="External"/><Relationship Id="rId27" Type="http://schemas.openxmlformats.org/officeDocument/2006/relationships/hyperlink" Target="http://fr.wikipedia.org/wiki/Beta_vulgaris" TargetMode="External"/><Relationship Id="rId30" Type="http://schemas.openxmlformats.org/officeDocument/2006/relationships/image" Target="../media/image374.jpeg"/><Relationship Id="rId35" Type="http://schemas.openxmlformats.org/officeDocument/2006/relationships/image" Target="../media/image379.jpeg"/></Relationships>
</file>

<file path=ppt/slides/_rels/slide93.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melilotus%2Balbus%26biw%3D1440%26bih%3D732&amp;rurl=translate.google.fr&amp;sl=en&amp;u=http://en.wikipedia.org/wiki/Forage&amp;usg=ALkJrhhhKQE7etke73G2ZAAx688cvYKDRQ" TargetMode="External"/><Relationship Id="rId13" Type="http://schemas.openxmlformats.org/officeDocument/2006/relationships/hyperlink" Target="http://translate.googleusercontent.com/translate_c?depth=1&amp;hl=fr&amp;prev=/search?q%3Dmelilotus%2Balbus%2Bsalt%2Btolerance%26biw%3D1440%26bih%3D732&amp;rurl=translate.google.fr&amp;sl=en&amp;u=http://wiki.bugwood.org/Melilotus_officinalis&amp;usg=ALkJrhg-X3sUxASkxZG2GD20sHuW2ZKt4Q#cite_note-mar49-4" TargetMode="External"/><Relationship Id="rId18" Type="http://schemas.openxmlformats.org/officeDocument/2006/relationships/image" Target="../media/image380.jpeg"/><Relationship Id="rId3" Type="http://schemas.openxmlformats.org/officeDocument/2006/relationships/hyperlink" Target="http://fr.wikipedia.org/wiki/Fabac%C3%A9es" TargetMode="External"/><Relationship Id="rId21" Type="http://schemas.openxmlformats.org/officeDocument/2006/relationships/image" Target="../media/image24.jpeg"/><Relationship Id="rId7" Type="http://schemas.openxmlformats.org/officeDocument/2006/relationships/hyperlink" Target="http://translate.googleusercontent.com/translate_c?depth=1&amp;hl=fr&amp;prev=/search?q=melilotus+albus&amp;biw=1440&amp;bih=732&amp;rurl=translate.google.fr&amp;sl=en&amp;u=http://en.wikipedia.org/wiki/Forage&amp;usg=ALkJrhhhKQE7etke73G2ZAAx688cvYKDRQ" TargetMode="External"/><Relationship Id="rId12" Type="http://schemas.openxmlformats.org/officeDocument/2006/relationships/hyperlink" Target="http://translate.googleusercontent.com/translate_c?depth=1&amp;hl=fr&amp;prev=/search?q%3Dmelilotus%2Balbus%2Bsalt%2Btolerance%26biw%3D1440%26bih%3D732&amp;rurl=translate.google.fr&amp;sl=en&amp;u=http://wiki.bugwood.org/Melilotus_officinalis&amp;usg=ALkJrhg-X3sUxASkxZG2GD20sHuW2ZKt4Q#cite_note-turk-2" TargetMode="External"/><Relationship Id="rId17" Type="http://schemas.openxmlformats.org/officeDocument/2006/relationships/hyperlink" Target="http://wiki.bugwood.org/Melilotus_officinalis" TargetMode="External"/><Relationship Id="rId2" Type="http://schemas.openxmlformats.org/officeDocument/2006/relationships/hyperlink" Target="http://fr.wikipedia.org/wiki/Plante_herbac%C3%A9e" TargetMode="External"/><Relationship Id="rId16" Type="http://schemas.openxmlformats.org/officeDocument/2006/relationships/hyperlink" Target="http://www.regional.org.au/au/asa/2006/poster/soil/4423_evansp.htm" TargetMode="External"/><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melilotus%2Balbus%26biw%3D1440%26bih%3D732&amp;rurl=translate.google.fr&amp;sl=en&amp;u=http://en.wikipedia.org/wiki/Anticoagulant&amp;usg=ALkJrhiTCahev3niP-bhf_8ItSVJCA00XQ" TargetMode="External"/><Relationship Id="rId11" Type="http://schemas.openxmlformats.org/officeDocument/2006/relationships/hyperlink" Target="http://translate.googleusercontent.com/translate_c?depth=1&amp;hl=fr&amp;prev=/search?q%3Dmelilotus%2Balbus%26biw%3D1440%26bih%3D732&amp;rurl=translate.google.fr&amp;sl=en&amp;u=http://en.wikipedia.org/wiki/Legume&amp;usg=ALkJrhhfKBWAKjAFPtqcsVq88qLRMJdsbQ#Fixation_of_nitrogen_in_the_soil" TargetMode="External"/><Relationship Id="rId5" Type="http://schemas.openxmlformats.org/officeDocument/2006/relationships/hyperlink" Target="http://translate.googleusercontent.com/translate_c?depth=1&amp;hl=fr&amp;prev=/search?q%3Dmelilotus%2Balbus%26biw%3D1440%26bih%3D732&amp;rurl=translate.google.fr&amp;sl=en&amp;u=http://en.wikipedia.org/wiki/Coumarin&amp;usg=ALkJrhhTJ8cUMPSMZFodWIvfst7rnf_xbw" TargetMode="External"/><Relationship Id="rId15" Type="http://schemas.openxmlformats.org/officeDocument/2006/relationships/hyperlink" Target="http://en.wikipedia.org/wiki/Melilotus_albus" TargetMode="External"/><Relationship Id="rId10" Type="http://schemas.openxmlformats.org/officeDocument/2006/relationships/hyperlink" Target="http://translate.googleusercontent.com/translate_c?depth=1&amp;hl=fr&amp;prev=/search?q%3Dmelilotus%2Balbus%26biw%3D1440%26bih%3D732&amp;rurl=translate.google.fr&amp;sl=en&amp;u=http://en.wikipedia.org/wiki/Riparian_area&amp;usg=ALkJrhjFPdoBcortFwL8kNckbcF4B-xM5g" TargetMode="External"/><Relationship Id="rId19" Type="http://schemas.openxmlformats.org/officeDocument/2006/relationships/image" Target="../media/image381.jpeg"/><Relationship Id="rId4" Type="http://schemas.openxmlformats.org/officeDocument/2006/relationships/hyperlink" Target="http://fr.wikipedia.org/wiki/Plante_mellif%C3%A8re" TargetMode="External"/><Relationship Id="rId9" Type="http://schemas.openxmlformats.org/officeDocument/2006/relationships/hyperlink" Target="http://translate.googleusercontent.com/translate_c?depth=1&amp;hl=fr&amp;prev=/search?q%3Dmelilotus%2Balbus%26biw%3D1440%26bih%3D732&amp;rurl=translate.google.fr&amp;sl=en&amp;u=http://en.wikipedia.org/wiki/Invasive_species&amp;usg=ALkJrhgGMkolitegHGwdnvIlIvfo8oSfzw" TargetMode="External"/><Relationship Id="rId14" Type="http://schemas.openxmlformats.org/officeDocument/2006/relationships/hyperlink" Target="http://fr.wikipedia.org/wiki/M%C3%A9lilot_blanc" TargetMode="External"/><Relationship Id="rId22" Type="http://schemas.openxmlformats.org/officeDocument/2006/relationships/image" Target="../media/image23.jpeg"/></Relationships>
</file>

<file path=ppt/slides/_rels/slide94.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Melilotus%2Bindicus%26biw%3D1440%26bih%3D732&amp;rurl=translate.google.fr&amp;sl=en&amp;u=http://en.wikipedia.org/wiki/United_States&amp;usg=ALkJrhj5X4KBjS1IUgObkdzXyh7BYcfyDQ" TargetMode="External"/><Relationship Id="rId13" Type="http://schemas.openxmlformats.org/officeDocument/2006/relationships/hyperlink" Target="http://en.wikipedia.org/wiki/Melilotus_indicus" TargetMode="External"/><Relationship Id="rId18" Type="http://schemas.openxmlformats.org/officeDocument/2006/relationships/image" Target="../media/image383.jpeg"/><Relationship Id="rId3" Type="http://schemas.openxmlformats.org/officeDocument/2006/relationships/hyperlink" Target="http://fr.wikipedia.org/wiki/Fabac%C3%A9es" TargetMode="External"/><Relationship Id="rId21" Type="http://schemas.openxmlformats.org/officeDocument/2006/relationships/image" Target="../media/image24.jpeg"/><Relationship Id="rId7" Type="http://schemas.openxmlformats.org/officeDocument/2006/relationships/hyperlink" Target="http://translate.googleusercontent.com/translate_c?depth=1&amp;hl=fr&amp;prev=/search?q%3DMelilotus%2Bindicus%26biw%3D1440%26bih%3D732&amp;rurl=translate.google.fr&amp;sl=en&amp;u=http://en.wikipedia.org/wiki/United_Kingdom&amp;usg=ALkJrhgzGSeiM0FZbNdGaENoe58FrUpzhA" TargetMode="External"/><Relationship Id="rId12" Type="http://schemas.openxmlformats.org/officeDocument/2006/relationships/hyperlink" Target="http://translate.googleusercontent.com/translate_c?depth=1&amp;hl=fr&amp;prev=/search?q%3DMelilotus%2Bindicus%26biw%3D1440%26bih%3D732&amp;rurl=translate.google.fr&amp;sl=en&amp;u=http://en.wikipedia.org/wiki/Melilotus_indicus&amp;usg=ALkJrhgH1_t3-6vzlvywLh-s3wnLCu30-A#cite_note-GRIN-1" TargetMode="External"/><Relationship Id="rId17" Type="http://schemas.openxmlformats.org/officeDocument/2006/relationships/image" Target="../media/image382.jpeg"/><Relationship Id="rId2" Type="http://schemas.openxmlformats.org/officeDocument/2006/relationships/hyperlink" Target="http://fr.wikipedia.org/wiki/Plante_herbac%C3%A9e" TargetMode="External"/><Relationship Id="rId16" Type="http://schemas.openxmlformats.org/officeDocument/2006/relationships/hyperlink" Target="http://www.feedipedia.org/node/273" TargetMode="External"/><Relationship Id="rId20" Type="http://schemas.openxmlformats.org/officeDocument/2006/relationships/image" Target="../media/image385.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Melilotus%2Bindicus%26biw%3D1440%26bih%3D732&amp;rurl=translate.google.fr&amp;sl=en&amp;u=http://en.wikipedia.org/wiki/Africa&amp;usg=ALkJrhi0brpyNdn_FVPcOFX_YY6aaEC-kA" TargetMode="External"/><Relationship Id="rId11" Type="http://schemas.openxmlformats.org/officeDocument/2006/relationships/hyperlink" Target="http://translate.googleusercontent.com/translate_c?depth=1&amp;hl=fr&amp;prev=/search?q%3DMelilotus%2Bindicus%26biw%3D1440%26bih%3D732&amp;rurl=translate.google.fr&amp;sl=en&amp;u=http://en.wikipedia.org/wiki/New_Zealand&amp;usg=ALkJrhiOqD6amCI6mLsjo9S1vcfjep-rGQ" TargetMode="External"/><Relationship Id="rId5" Type="http://schemas.openxmlformats.org/officeDocument/2006/relationships/hyperlink" Target="http://translate.googleusercontent.com/translate_c?depth=1&amp;hl=fr&amp;prev=/search?q%3DMelilotus%2Bindicus%26biw%3D1440%26bih%3D732&amp;rurl=translate.google.fr&amp;sl=en&amp;u=http://en.wikipedia.org/wiki/Macaronesia&amp;usg=ALkJrhj3FsrPpj4IrlMpRJ5q7TKqARqAfg" TargetMode="External"/><Relationship Id="rId15" Type="http://schemas.openxmlformats.org/officeDocument/2006/relationships/hyperlink" Target="http://www.pfaf.org/user/Plant.aspx?LatinName=Melilotus+indicus" TargetMode="External"/><Relationship Id="rId23" Type="http://schemas.openxmlformats.org/officeDocument/2006/relationships/image" Target="../media/image21.jpeg"/><Relationship Id="rId10" Type="http://schemas.openxmlformats.org/officeDocument/2006/relationships/hyperlink" Target="http://translate.googleusercontent.com/translate_c?depth=1&amp;hl=fr&amp;prev=/search?q%3DMelilotus%2Bindicus%26biw%3D1440%26bih%3D732&amp;rurl=translate.google.fr&amp;sl=en&amp;u=http://en.wikipedia.org/wiki/Australia&amp;usg=ALkJrhiP7zi2Yp7OCG-3Mkrg4l3aETZPTQ" TargetMode="External"/><Relationship Id="rId19" Type="http://schemas.openxmlformats.org/officeDocument/2006/relationships/image" Target="../media/image384.jpeg"/><Relationship Id="rId4" Type="http://schemas.openxmlformats.org/officeDocument/2006/relationships/hyperlink" Target="http://translate.googleusercontent.com/translate_c?depth=1&amp;hl=fr&amp;prev=/search?q%3DMelilotus%2Bindicus%26biw%3D1440%26bih%3D732&amp;rurl=translate.google.fr&amp;sl=en&amp;u=http://en.wikipedia.org/wiki/Melilotus_indicus&amp;usg=ALkJrhgH1_t3-6vzlvywLh-s3wnLCu30-A#cite_note-FloraBase_4085-4" TargetMode="External"/><Relationship Id="rId9" Type="http://schemas.openxmlformats.org/officeDocument/2006/relationships/hyperlink" Target="http://translate.googleusercontent.com/translate_c?depth=1&amp;hl=fr&amp;prev=/search?q%3DMelilotus%2Bindicus%26biw%3D1440%26bih%3D732&amp;rurl=translate.google.fr&amp;sl=en&amp;u=http://en.wikipedia.org/wiki/South_America&amp;usg=ALkJrhgruvjmHhVeYj6GlCyy0CeYIrclNA" TargetMode="External"/><Relationship Id="rId14" Type="http://schemas.openxmlformats.org/officeDocument/2006/relationships/hyperlink" Target="https://www.kau.edu.sa/Files/857/Researches/58292_28460.pdf" TargetMode="External"/><Relationship Id="rId22" Type="http://schemas.openxmlformats.org/officeDocument/2006/relationships/image" Target="../media/image23.jpeg"/></Relationships>
</file>

<file path=ppt/slides/_rels/slide95.xml.rels><?xml version="1.0" encoding="UTF-8" standalone="yes"?>
<Relationships xmlns="http://schemas.openxmlformats.org/package/2006/relationships"><Relationship Id="rId8" Type="http://schemas.openxmlformats.org/officeDocument/2006/relationships/hyperlink" Target="http://fr.wikipedia.org/wiki/Fabac%C3%A9e" TargetMode="External"/><Relationship Id="rId13" Type="http://schemas.openxmlformats.org/officeDocument/2006/relationships/hyperlink" Target="http://fr.wikipedia.org/wiki/Turquie" TargetMode="External"/><Relationship Id="rId18" Type="http://schemas.openxmlformats.org/officeDocument/2006/relationships/hyperlink" Target="http://fr.wikipedia.org/wiki/Bact%C3%A9rie" TargetMode="External"/><Relationship Id="rId26" Type="http://schemas.openxmlformats.org/officeDocument/2006/relationships/image" Target="../media/image386.jpeg"/><Relationship Id="rId3" Type="http://schemas.openxmlformats.org/officeDocument/2006/relationships/hyperlink" Target="http://fr.wikipedia.org/wiki/Luzerne_cultiv%C3%A9e#cite_note-1" TargetMode="External"/><Relationship Id="rId21" Type="http://schemas.openxmlformats.org/officeDocument/2006/relationships/hyperlink" Target="http://fr.wikipedia.org/wiki/Anthracnose_de_la_luzerne" TargetMode="External"/><Relationship Id="rId7" Type="http://schemas.openxmlformats.org/officeDocument/2006/relationships/hyperlink" Target="http://fr.wikipedia.org/wiki/Famille_(biologie)" TargetMode="External"/><Relationship Id="rId12" Type="http://schemas.openxmlformats.org/officeDocument/2006/relationships/hyperlink" Target="http://fr.wikipedia.org/wiki/Iran" TargetMode="External"/><Relationship Id="rId17" Type="http://schemas.openxmlformats.org/officeDocument/2006/relationships/hyperlink" Target="http://fr.wikipedia.org/wiki/Potentiel_hydrog%C3%A8ne" TargetMode="External"/><Relationship Id="rId25" Type="http://schemas.openxmlformats.org/officeDocument/2006/relationships/hyperlink" Target="http://www.ucol.mx/revaia/portal/pdf/2014/enero/4.pdf" TargetMode="External"/><Relationship Id="rId2" Type="http://schemas.openxmlformats.org/officeDocument/2006/relationships/hyperlink" Target="http://fr.wikipedia.org/wiki/Sativa" TargetMode="External"/><Relationship Id="rId16" Type="http://schemas.openxmlformats.org/officeDocument/2006/relationships/hyperlink" Target="http://fr.wikipedia.org/wiki/Carot%C3%A8ne" TargetMode="External"/><Relationship Id="rId20" Type="http://schemas.openxmlformats.org/officeDocument/2006/relationships/hyperlink" Target="http://fr.wikipedia.org/wiki/Verticilliose" TargetMode="External"/><Relationship Id="rId29" Type="http://schemas.openxmlformats.org/officeDocument/2006/relationships/image" Target="../media/image389.jpeg"/><Relationship Id="rId1" Type="http://schemas.openxmlformats.org/officeDocument/2006/relationships/slideLayout" Target="../slideLayouts/slideLayout7.xml"/><Relationship Id="rId6" Type="http://schemas.openxmlformats.org/officeDocument/2006/relationships/hyperlink" Target="http://fr.wikipedia.org/wiki/Fourrage" TargetMode="External"/><Relationship Id="rId11" Type="http://schemas.openxmlformats.org/officeDocument/2006/relationships/hyperlink" Target="http://fr.wikipedia.org/wiki/Afghanistan" TargetMode="External"/><Relationship Id="rId24" Type="http://schemas.openxmlformats.org/officeDocument/2006/relationships/hyperlink" Target="http://www.naaic.org/Meetings/National/2012meeting/T6-Mott.pdf" TargetMode="External"/><Relationship Id="rId5" Type="http://schemas.openxmlformats.org/officeDocument/2006/relationships/hyperlink" Target="http://fr.wikipedia.org/wiki/Plante_herbac%C3%A9e" TargetMode="External"/><Relationship Id="rId15" Type="http://schemas.openxmlformats.org/officeDocument/2006/relationships/hyperlink" Target="http://fr.wikipedia.org/wiki/Sol_(p%C3%A9dologie)" TargetMode="External"/><Relationship Id="rId23" Type="http://schemas.openxmlformats.org/officeDocument/2006/relationships/hyperlink" Target="http://fr.wikipedia.org/wiki/Luzerne_cultiv%C3%A9e" TargetMode="External"/><Relationship Id="rId28" Type="http://schemas.openxmlformats.org/officeDocument/2006/relationships/image" Target="../media/image388.jpeg"/><Relationship Id="rId10" Type="http://schemas.openxmlformats.org/officeDocument/2006/relationships/hyperlink" Target="http://fr.wikipedia.org/wiki/Plante_vivace" TargetMode="External"/><Relationship Id="rId19" Type="http://schemas.openxmlformats.org/officeDocument/2006/relationships/hyperlink" Target="http://fr.wikipedia.org/wiki/Rhizobium" TargetMode="External"/><Relationship Id="rId4" Type="http://schemas.openxmlformats.org/officeDocument/2006/relationships/hyperlink" Target="http://fr.wikipedia.org/wiki/Tr%C3%A8fle" TargetMode="External"/><Relationship Id="rId9" Type="http://schemas.openxmlformats.org/officeDocument/2006/relationships/hyperlink" Target="http://fr.wikipedia.org/wiki/Di%C3%A9t%C3%A9tique" TargetMode="External"/><Relationship Id="rId14" Type="http://schemas.openxmlformats.org/officeDocument/2006/relationships/hyperlink" Target="http://fr.wikipedia.org/wiki/Prot%C3%A9ine" TargetMode="External"/><Relationship Id="rId22" Type="http://schemas.openxmlformats.org/officeDocument/2006/relationships/hyperlink" Target="http://fr.wikipedia.org/w/index.php?title=Ascochytose&amp;action=edit&amp;redlink=1" TargetMode="External"/><Relationship Id="rId27" Type="http://schemas.openxmlformats.org/officeDocument/2006/relationships/image" Target="../media/image387.jpeg"/></Relationships>
</file>

<file path=ppt/slides/_rels/slide96.xml.rels><?xml version="1.0" encoding="UTF-8" standalone="yes"?>
<Relationships xmlns="http://schemas.openxmlformats.org/package/2006/relationships"><Relationship Id="rId8" Type="http://schemas.openxmlformats.org/officeDocument/2006/relationships/hyperlink" Target="http://fr.wikipedia.org/wiki/Brasserie" TargetMode="External"/><Relationship Id="rId13" Type="http://schemas.openxmlformats.org/officeDocument/2006/relationships/hyperlink" Target="http://fr.wikipedia.org/wiki/Orge_perl%C3%A9" TargetMode="External"/><Relationship Id="rId18" Type="http://schemas.openxmlformats.org/officeDocument/2006/relationships/hyperlink" Target="http://fr.wikipedia.org/wiki/Afrique_du_Nord" TargetMode="External"/><Relationship Id="rId26" Type="http://schemas.openxmlformats.org/officeDocument/2006/relationships/hyperlink" Target="http://translate.googleusercontent.com/translate_c?depth=1&amp;hl=fr&amp;prev=/search?q%3Dhordeum%2Bvulgare%2Bwikipedia%26biw%3D1440%26bih%3D732&amp;rurl=translate.google.fr&amp;sl=en&amp;u=http://en.wikipedia.org/wiki/Fertile_Crescent&amp;usg=ALkJrhgqQRyzNbc1oBAcL_Vk4TbCrOW4ew" TargetMode="External"/><Relationship Id="rId3" Type="http://schemas.openxmlformats.org/officeDocument/2006/relationships/hyperlink" Target="http://fr.wikipedia.org/wiki/C%C3%A9r%C3%A9ale" TargetMode="External"/><Relationship Id="rId21" Type="http://schemas.openxmlformats.org/officeDocument/2006/relationships/hyperlink" Target="http://fr.wikipedia.org/wiki/Pucerons" TargetMode="External"/><Relationship Id="rId34" Type="http://schemas.openxmlformats.org/officeDocument/2006/relationships/image" Target="../media/image393.jpeg"/><Relationship Id="rId7" Type="http://schemas.openxmlformats.org/officeDocument/2006/relationships/hyperlink" Target="http://fr.wikipedia.org/wiki/Prot%C3%A9ine" TargetMode="External"/><Relationship Id="rId12" Type="http://schemas.openxmlformats.org/officeDocument/2006/relationships/hyperlink" Target="http://fr.wikipedia.org/wiki/Sirop_d'orge_malt%C3%A9" TargetMode="External"/><Relationship Id="rId17" Type="http://schemas.openxmlformats.org/officeDocument/2006/relationships/hyperlink" Target="http://translate.googleusercontent.com/translate_c?depth=1&amp;hl=fr&amp;prev=/search?q%3Dhordeum%2Bvulgare%2Bwikipedia%26biw%3D1440%26bih%3D732&amp;rurl=translate.google.fr&amp;sl=en&amp;u=http://en.wikipedia.org/wiki/Health_food&amp;usg=ALkJrhiQHAtL19GVNBJ1eehe3dS-pfBTaQ" TargetMode="External"/><Relationship Id="rId25" Type="http://schemas.openxmlformats.org/officeDocument/2006/relationships/hyperlink" Target="http://fr.wikipedia.org/wiki/Orge_du_Tibet" TargetMode="External"/><Relationship Id="rId33" Type="http://schemas.openxmlformats.org/officeDocument/2006/relationships/image" Target="../media/image392.jpeg"/><Relationship Id="rId2" Type="http://schemas.openxmlformats.org/officeDocument/2006/relationships/hyperlink" Target="http://en.wikipedia.org/wiki/Hordeum_vulgare" TargetMode="External"/><Relationship Id="rId16" Type="http://schemas.openxmlformats.org/officeDocument/2006/relationships/hyperlink" Target="http://fr.wikipedia.org/wiki/Orge_commune#cite_note-2" TargetMode="External"/><Relationship Id="rId20" Type="http://schemas.openxmlformats.org/officeDocument/2006/relationships/hyperlink" Target="http://fr.wikipedia.org/wiki/Virus" TargetMode="External"/><Relationship Id="rId29" Type="http://schemas.openxmlformats.org/officeDocument/2006/relationships/hyperlink" Target="http://en.wikipedia.org/wiki/Barley" TargetMode="External"/><Relationship Id="rId1" Type="http://schemas.openxmlformats.org/officeDocument/2006/relationships/slideLayout" Target="../slideLayouts/slideLayout7.xml"/><Relationship Id="rId6" Type="http://schemas.openxmlformats.org/officeDocument/2006/relationships/hyperlink" Target="http://fr.wikipedia.org/wiki/Poac%C3%A9e" TargetMode="External"/><Relationship Id="rId11" Type="http://schemas.openxmlformats.org/officeDocument/2006/relationships/hyperlink" Target="http://fr.wikipedia.org/wiki/Bi%C3%A8re" TargetMode="External"/><Relationship Id="rId24" Type="http://schemas.openxmlformats.org/officeDocument/2006/relationships/hyperlink" Target="http://fr.wikipedia.org/wiki/Orge_commune" TargetMode="External"/><Relationship Id="rId32" Type="http://schemas.openxmlformats.org/officeDocument/2006/relationships/image" Target="../media/image391.jpeg"/><Relationship Id="rId37" Type="http://schemas.openxmlformats.org/officeDocument/2006/relationships/image" Target="../media/image23.jpeg"/><Relationship Id="rId5" Type="http://schemas.openxmlformats.org/officeDocument/2006/relationships/hyperlink" Target="http://fr.wikipedia.org/wiki/Plante_herbac%C3%A9e" TargetMode="External"/><Relationship Id="rId15" Type="http://schemas.openxmlformats.org/officeDocument/2006/relationships/hyperlink" Target="http://fr.wikipedia.org/wiki/Tsampa" TargetMode="External"/><Relationship Id="rId23" Type="http://schemas.openxmlformats.org/officeDocument/2006/relationships/hyperlink" Target="http://fr.wikipedia.org/wiki/Escourgeon" TargetMode="External"/><Relationship Id="rId28" Type="http://schemas.openxmlformats.org/officeDocument/2006/relationships/hyperlink" Target="http://translate.googleusercontent.com/translate_c?depth=1&amp;hl=fr&amp;prev=/search?q%3Dhordeum%2Bvulgare%2Bwikipedia%26biw%3D1440%26bih%3D732&amp;rurl=translate.google.fr&amp;sl=en&amp;u=http://en.wikipedia.org/wiki/Barley&amp;usg=ALkJrhjEdTsW4qHAR1Vgt2ScCOoU5ZpVeg#cite_note-Zohary-6" TargetMode="External"/><Relationship Id="rId36" Type="http://schemas.openxmlformats.org/officeDocument/2006/relationships/image" Target="../media/image22.jpeg"/><Relationship Id="rId10" Type="http://schemas.openxmlformats.org/officeDocument/2006/relationships/hyperlink" Target="http://fr.wikipedia.org/wiki/Malt" TargetMode="External"/><Relationship Id="rId19" Type="http://schemas.openxmlformats.org/officeDocument/2006/relationships/hyperlink" Target="http://fr.wikipedia.org/wiki/Semoule" TargetMode="External"/><Relationship Id="rId31" Type="http://schemas.openxmlformats.org/officeDocument/2006/relationships/image" Target="../media/image390.jpeg"/><Relationship Id="rId4" Type="http://schemas.openxmlformats.org/officeDocument/2006/relationships/hyperlink" Target="http://fr.wikipedia.org/wiki/Paille" TargetMode="External"/><Relationship Id="rId9" Type="http://schemas.openxmlformats.org/officeDocument/2006/relationships/hyperlink" Target="http://fr.wikipedia.org/wiki/Maltage" TargetMode="External"/><Relationship Id="rId14" Type="http://schemas.openxmlformats.org/officeDocument/2006/relationships/hyperlink" Target="http://fr.wikipedia.org/wiki/Tib%C3%A9tains" TargetMode="External"/><Relationship Id="rId22" Type="http://schemas.openxmlformats.org/officeDocument/2006/relationships/hyperlink" Target="http://fr.wikipedia.org/wiki/Rhopalosiphum" TargetMode="External"/><Relationship Id="rId27" Type="http://schemas.openxmlformats.org/officeDocument/2006/relationships/hyperlink" Target="http://translate.googleusercontent.com/translate_c?depth=1&amp;hl=fr&amp;prev=/search?q%3Dhordeum%2Bvulgare%2Bwikipedia%26biw%3D1440%26bih%3D732&amp;rurl=translate.google.fr&amp;sl=en&amp;u=http://en.wikipedia.org/wiki/Secondary_succession&amp;usg=ALkJrhgEjeEC0SkKfaMPOlLgUvsW9fzuzQ" TargetMode="External"/><Relationship Id="rId30" Type="http://schemas.openxmlformats.org/officeDocument/2006/relationships/hyperlink" Target="http://horizon.documentation.ird.fr/exl-doc/pleins_textes/pleins_textes_5/b_fdi_08-09/11033.pdf" TargetMode="External"/><Relationship Id="rId35" Type="http://schemas.openxmlformats.org/officeDocument/2006/relationships/image" Target="../media/image394.jpeg"/></Relationships>
</file>

<file path=ppt/slides/_rels/slide97.xml.rels><?xml version="1.0" encoding="UTF-8" standalone="yes"?>
<Relationships xmlns="http://schemas.openxmlformats.org/package/2006/relationships"><Relationship Id="rId8" Type="http://schemas.openxmlformats.org/officeDocument/2006/relationships/hyperlink" Target="http://fr.wikipedia.org/wiki/Olivier_(arbre)" TargetMode="External"/><Relationship Id="rId13" Type="http://schemas.openxmlformats.org/officeDocument/2006/relationships/hyperlink" Target="http://fr.wikipedia.org/wiki/Phytorem%C3%A9diation" TargetMode="External"/><Relationship Id="rId18" Type="http://schemas.openxmlformats.org/officeDocument/2006/relationships/hyperlink" Target="http://fr.wikipedia.org/wiki/Phosphore" TargetMode="External"/><Relationship Id="rId26" Type="http://schemas.openxmlformats.org/officeDocument/2006/relationships/hyperlink" Target="http://fr.wikipedia.org/wiki/Acide_amin%C3%A9" TargetMode="External"/><Relationship Id="rId3" Type="http://schemas.openxmlformats.org/officeDocument/2006/relationships/hyperlink" Target="http://fr.wikipedia.org/wiki/Plante" TargetMode="External"/><Relationship Id="rId21" Type="http://schemas.openxmlformats.org/officeDocument/2006/relationships/hyperlink" Target="http://fr.wikipedia.org/wiki/Mildiou" TargetMode="External"/><Relationship Id="rId34" Type="http://schemas.openxmlformats.org/officeDocument/2006/relationships/image" Target="../media/image395.jpeg"/><Relationship Id="rId7" Type="http://schemas.openxmlformats.org/officeDocument/2006/relationships/hyperlink" Target="http://fr.wikipedia.org/wiki/Colza" TargetMode="External"/><Relationship Id="rId12" Type="http://schemas.openxmlformats.org/officeDocument/2006/relationships/hyperlink" Target="http://fr.wikipedia.org/wiki/Topinambour" TargetMode="External"/><Relationship Id="rId17" Type="http://schemas.openxmlformats.org/officeDocument/2006/relationships/hyperlink" Target="http://fr.wikipedia.org/wiki/Fumure" TargetMode="External"/><Relationship Id="rId25" Type="http://schemas.openxmlformats.org/officeDocument/2006/relationships/hyperlink" Target="http://fr.wikipedia.org/wiki/Prot%C3%A9ine" TargetMode="External"/><Relationship Id="rId33" Type="http://schemas.openxmlformats.org/officeDocument/2006/relationships/hyperlink" Target="http://simple.wikipedia.org/wiki/Sunflower" TargetMode="External"/><Relationship Id="rId2" Type="http://schemas.openxmlformats.org/officeDocument/2006/relationships/hyperlink" Target="http://fr.wikipedia.org/wiki/Helianthus_annuus" TargetMode="External"/><Relationship Id="rId16" Type="http://schemas.openxmlformats.org/officeDocument/2006/relationships/hyperlink" Target="http://fr.wikipedia.org/wiki/Ma%C3%AFs" TargetMode="External"/><Relationship Id="rId20" Type="http://schemas.openxmlformats.org/officeDocument/2006/relationships/hyperlink" Target="http://fr.wikipedia.org/wiki/Bore" TargetMode="External"/><Relationship Id="rId29" Type="http://schemas.openxmlformats.org/officeDocument/2006/relationships/hyperlink" Target="http://fr.wikipedia.org/wiki/Perroquet" TargetMode="External"/><Relationship Id="rId1" Type="http://schemas.openxmlformats.org/officeDocument/2006/relationships/slideLayout" Target="../slideLayouts/slideLayout7.xml"/><Relationship Id="rId6" Type="http://schemas.openxmlformats.org/officeDocument/2006/relationships/hyperlink" Target="http://fr.wikipedia.org/wiki/Huile" TargetMode="External"/><Relationship Id="rId11" Type="http://schemas.openxmlformats.org/officeDocument/2006/relationships/hyperlink" Target="http://fr.wikipedia.org/wiki/Capitule_(botanique)" TargetMode="External"/><Relationship Id="rId24" Type="http://schemas.openxmlformats.org/officeDocument/2006/relationships/hyperlink" Target="http://fr.wikipedia.org/wiki/Fourrage" TargetMode="External"/><Relationship Id="rId32" Type="http://schemas.openxmlformats.org/officeDocument/2006/relationships/hyperlink" Target="http://fr.wikipedia.org/wiki/Tournesol" TargetMode="External"/><Relationship Id="rId37" Type="http://schemas.openxmlformats.org/officeDocument/2006/relationships/image" Target="../media/image398.jpeg"/><Relationship Id="rId5" Type="http://schemas.openxmlformats.org/officeDocument/2006/relationships/hyperlink" Target="http://fr.wikipedia.org/wiki/Graine" TargetMode="External"/><Relationship Id="rId15" Type="http://schemas.openxmlformats.org/officeDocument/2006/relationships/hyperlink" Target="http://fr.wikipedia.org/wiki/Azote" TargetMode="External"/><Relationship Id="rId23" Type="http://schemas.openxmlformats.org/officeDocument/2006/relationships/hyperlink" Target="http://fr.wikipedia.org/wiki/Huile_de_tournesol" TargetMode="External"/><Relationship Id="rId28" Type="http://schemas.openxmlformats.org/officeDocument/2006/relationships/hyperlink" Target="http://fr.wikipedia.org/wiki/M%C3%A9thionine" TargetMode="External"/><Relationship Id="rId36" Type="http://schemas.openxmlformats.org/officeDocument/2006/relationships/image" Target="../media/image397.jpeg"/><Relationship Id="rId10" Type="http://schemas.openxmlformats.org/officeDocument/2006/relationships/hyperlink" Target="http://fr.wikipedia.org/wiki/Fleur" TargetMode="External"/><Relationship Id="rId19" Type="http://schemas.openxmlformats.org/officeDocument/2006/relationships/hyperlink" Target="http://fr.wikipedia.org/wiki/Potassium" TargetMode="External"/><Relationship Id="rId31" Type="http://schemas.openxmlformats.org/officeDocument/2006/relationships/hyperlink" Target="http://fr.wikipedia.org/wiki/Mellif%C3%A8re" TargetMode="External"/><Relationship Id="rId4" Type="http://schemas.openxmlformats.org/officeDocument/2006/relationships/hyperlink" Target="http://fr.wikipedia.org/wiki/Asteraceae" TargetMode="External"/><Relationship Id="rId9" Type="http://schemas.openxmlformats.org/officeDocument/2006/relationships/hyperlink" Target="http://fr.wikipedia.org/wiki/Huile_alimentaire" TargetMode="External"/><Relationship Id="rId14" Type="http://schemas.openxmlformats.org/officeDocument/2006/relationships/hyperlink" Target="http://fr.wikipedia.org/wiki/Engrais" TargetMode="External"/><Relationship Id="rId22" Type="http://schemas.openxmlformats.org/officeDocument/2006/relationships/hyperlink" Target="http://fr.wikipedia.org/wiki/Monoculture" TargetMode="External"/><Relationship Id="rId27" Type="http://schemas.openxmlformats.org/officeDocument/2006/relationships/hyperlink" Target="http://fr.wikipedia.org/wiki/B%C3%A9tail" TargetMode="External"/><Relationship Id="rId30" Type="http://schemas.openxmlformats.org/officeDocument/2006/relationships/hyperlink" Target="http://fr.wikipedia.org/wiki/Oiseau" TargetMode="External"/><Relationship Id="rId35" Type="http://schemas.openxmlformats.org/officeDocument/2006/relationships/image" Target="../media/image396.jpeg"/></Relationships>
</file>

<file path=ppt/slides/_rels/slide98.xml.rels><?xml version="1.0" encoding="UTF-8" standalone="yes"?>
<Relationships xmlns="http://schemas.openxmlformats.org/package/2006/relationships"><Relationship Id="rId8" Type="http://schemas.openxmlformats.org/officeDocument/2006/relationships/hyperlink" Target="http://fr.wikipedia.org/wiki/Paille" TargetMode="External"/><Relationship Id="rId13" Type="http://schemas.openxmlformats.org/officeDocument/2006/relationships/image" Target="../media/image23.jpeg"/><Relationship Id="rId3" Type="http://schemas.openxmlformats.org/officeDocument/2006/relationships/hyperlink" Target="http://fr.wikipedia.org/wiki/Racine_(botanique)" TargetMode="External"/><Relationship Id="rId7" Type="http://schemas.openxmlformats.org/officeDocument/2006/relationships/hyperlink" Target="http://fr.wikipedia.org/wiki/Chaume" TargetMode="External"/><Relationship Id="rId12" Type="http://schemas.openxmlformats.org/officeDocument/2006/relationships/image" Target="../media/image22.jpeg"/><Relationship Id="rId2" Type="http://schemas.openxmlformats.org/officeDocument/2006/relationships/hyperlink" Target="http://fr.wikipedia.org/wiki/Chrysopogon" TargetMode="External"/><Relationship Id="rId1" Type="http://schemas.openxmlformats.org/officeDocument/2006/relationships/slideLayout" Target="../slideLayouts/slideLayout7.xml"/><Relationship Id="rId6" Type="http://schemas.openxmlformats.org/officeDocument/2006/relationships/hyperlink" Target="http://fr.wikipedia.org/wiki/Pollution" TargetMode="External"/><Relationship Id="rId11" Type="http://schemas.openxmlformats.org/officeDocument/2006/relationships/hyperlink" Target="http://www.vetiver.org/TVN_French%20manual%20v1opt.pdf" TargetMode="External"/><Relationship Id="rId5" Type="http://schemas.openxmlformats.org/officeDocument/2006/relationships/hyperlink" Target="http://fr.wikipedia.org/wiki/Haie" TargetMode="External"/><Relationship Id="rId10" Type="http://schemas.openxmlformats.org/officeDocument/2006/relationships/hyperlink" Target="http://www.vetiver.com/TVN_infra_fr.pdf" TargetMode="External"/><Relationship Id="rId4" Type="http://schemas.openxmlformats.org/officeDocument/2006/relationships/hyperlink" Target="http://fr.wikipedia.org/wiki/Parfum" TargetMode="External"/><Relationship Id="rId9" Type="http://schemas.openxmlformats.org/officeDocument/2006/relationships/hyperlink" Target="http://fr.wikipedia.org/wiki/V%C3%A9tiver"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00.jpeg"/><Relationship Id="rId7" Type="http://schemas.openxmlformats.org/officeDocument/2006/relationships/image" Target="../media/image403.jpeg"/><Relationship Id="rId2" Type="http://schemas.openxmlformats.org/officeDocument/2006/relationships/image" Target="../media/image399.jpeg"/><Relationship Id="rId1" Type="http://schemas.openxmlformats.org/officeDocument/2006/relationships/slideLayout" Target="../slideLayouts/slideLayout7.xml"/><Relationship Id="rId6" Type="http://schemas.openxmlformats.org/officeDocument/2006/relationships/hyperlink" Target="http://vetiversenegal.blogspot.fr/2010/11/des-projets-recents-du-vetiver-au.html" TargetMode="External"/><Relationship Id="rId5" Type="http://schemas.openxmlformats.org/officeDocument/2006/relationships/image" Target="../media/image402.jpeg"/><Relationship Id="rId4" Type="http://schemas.openxmlformats.org/officeDocument/2006/relationships/image" Target="../media/image401.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3"/>
          <p:cNvSpPr txBox="1">
            <a:spLocks noChangeArrowheads="1"/>
          </p:cNvSpPr>
          <p:nvPr/>
        </p:nvSpPr>
        <p:spPr bwMode="auto">
          <a:xfrm>
            <a:off x="179388" y="188913"/>
            <a:ext cx="87137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6600" b="1" dirty="0">
                <a:solidFill>
                  <a:srgbClr val="008000"/>
                </a:solidFill>
              </a:rPr>
              <a:t>Planter en conditions arides et salines</a:t>
            </a:r>
          </a:p>
          <a:p>
            <a:pPr algn="ctr" eaLnBrk="1" hangingPunct="1">
              <a:spcBef>
                <a:spcPct val="0"/>
              </a:spcBef>
              <a:buFontTx/>
              <a:buNone/>
            </a:pPr>
            <a:r>
              <a:rPr lang="fr-FR" altLang="fr-FR" sz="2000" dirty="0">
                <a:solidFill>
                  <a:srgbClr val="008000"/>
                </a:solidFill>
              </a:rPr>
              <a:t>Désertiques et/ou sahéliennes</a:t>
            </a:r>
          </a:p>
        </p:txBody>
      </p:sp>
      <p:sp>
        <p:nvSpPr>
          <p:cNvPr id="5" name="Sous-titre 2"/>
          <p:cNvSpPr>
            <a:spLocks noGrp="1"/>
          </p:cNvSpPr>
          <p:nvPr>
            <p:ph type="subTitle" idx="1"/>
          </p:nvPr>
        </p:nvSpPr>
        <p:spPr>
          <a:xfrm>
            <a:off x="179388" y="5876925"/>
            <a:ext cx="8713787" cy="792163"/>
          </a:xfrm>
        </p:spPr>
        <p:txBody>
          <a:bodyPr rtlCol="0">
            <a:normAutofit lnSpcReduction="10000"/>
          </a:bodyPr>
          <a:lstStyle/>
          <a:p>
            <a:pPr eaLnBrk="1" fontAlgn="auto" hangingPunct="1">
              <a:spcAft>
                <a:spcPts val="0"/>
              </a:spcAft>
              <a:defRPr/>
            </a:pPr>
            <a:r>
              <a:rPr lang="fr-FR" sz="1600" dirty="0">
                <a:solidFill>
                  <a:srgbClr val="008000"/>
                </a:solidFill>
              </a:rPr>
              <a:t>Auteur de l’étude : Benjamin LISAN</a:t>
            </a:r>
          </a:p>
          <a:p>
            <a:pPr eaLnBrk="1" fontAlgn="auto" hangingPunct="1">
              <a:spcAft>
                <a:spcPts val="0"/>
              </a:spcAft>
              <a:defRPr/>
            </a:pPr>
            <a:r>
              <a:rPr lang="fr-FR" sz="1600" dirty="0">
                <a:solidFill>
                  <a:srgbClr val="008000"/>
                </a:solidFill>
              </a:rPr>
              <a:t>Email : </a:t>
            </a:r>
            <a:r>
              <a:rPr lang="fr-FR" sz="1600" dirty="0">
                <a:solidFill>
                  <a:srgbClr val="008000"/>
                </a:solidFill>
                <a:hlinkClick r:id="rId2"/>
              </a:rPr>
              <a:t>benjamin.lisan@free.fr</a:t>
            </a:r>
            <a:r>
              <a:rPr lang="fr-FR" sz="1600" dirty="0">
                <a:solidFill>
                  <a:srgbClr val="008000"/>
                </a:solidFill>
              </a:rPr>
              <a:t> </a:t>
            </a:r>
          </a:p>
          <a:p>
            <a:pPr eaLnBrk="1" fontAlgn="auto" hangingPunct="1">
              <a:spcAft>
                <a:spcPts val="0"/>
              </a:spcAft>
              <a:defRPr/>
            </a:pPr>
            <a:r>
              <a:rPr lang="fr-FR" sz="1200" dirty="0">
                <a:solidFill>
                  <a:srgbClr val="008000"/>
                </a:solidFill>
              </a:rPr>
              <a:t>Date de création du document : 20/07/2014. Date de mise à jour du document : 06/04/2016.  Version V2.2</a:t>
            </a:r>
            <a:endParaRPr lang="fr-FR" sz="1600" dirty="0">
              <a:solidFill>
                <a:srgbClr val="008000"/>
              </a:solidFill>
            </a:endParaRPr>
          </a:p>
        </p:txBody>
      </p:sp>
      <p:sp>
        <p:nvSpPr>
          <p:cNvPr id="3076" name="Espace réservé du numéro de diapositive 7"/>
          <p:cNvSpPr>
            <a:spLocks noGrp="1"/>
          </p:cNvSpPr>
          <p:nvPr>
            <p:ph type="sldNum" sz="quarter" idx="12"/>
          </p:nvPr>
        </p:nvSpPr>
        <p:spPr bwMode="auto">
          <a:xfrm>
            <a:off x="8101013" y="260350"/>
            <a:ext cx="7651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0388FD-C3E8-4A04-8BE1-17022820DDF4}" type="slidenum">
              <a:rPr lang="fr-FR" altLang="fr-FR" sz="1200" smtClean="0">
                <a:solidFill>
                  <a:srgbClr val="898989"/>
                </a:solidFill>
              </a:rPr>
              <a:pPr>
                <a:spcBef>
                  <a:spcPct val="0"/>
                </a:spcBef>
                <a:buFontTx/>
                <a:buNone/>
              </a:pPr>
              <a:t>1</a:t>
            </a:fld>
            <a:endParaRPr lang="fr-FR" altLang="fr-FR" sz="1200" dirty="0">
              <a:solidFill>
                <a:srgbClr val="898989"/>
              </a:solidFill>
            </a:endParaRPr>
          </a:p>
        </p:txBody>
      </p:sp>
      <p:sp>
        <p:nvSpPr>
          <p:cNvPr id="3077" name="ZoneTexte 6"/>
          <p:cNvSpPr txBox="1">
            <a:spLocks noChangeArrowheads="1"/>
          </p:cNvSpPr>
          <p:nvPr/>
        </p:nvSpPr>
        <p:spPr bwMode="auto">
          <a:xfrm>
            <a:off x="1042988" y="5084763"/>
            <a:ext cx="6624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rPr>
              <a:t>Bosquet d'arbres </a:t>
            </a:r>
            <a:r>
              <a:rPr lang="fr-FR" altLang="fr-FR" sz="1200" b="1" dirty="0" err="1">
                <a:solidFill>
                  <a:srgbClr val="008000"/>
                </a:solidFill>
              </a:rPr>
              <a:t>Ghaf</a:t>
            </a:r>
            <a:r>
              <a:rPr lang="fr-FR" altLang="fr-FR" sz="1200" dirty="0">
                <a:solidFill>
                  <a:srgbClr val="008000"/>
                </a:solidFill>
              </a:rPr>
              <a:t> (</a:t>
            </a:r>
            <a:r>
              <a:rPr lang="fr-FR" altLang="fr-FR" sz="1200" i="1" dirty="0">
                <a:solidFill>
                  <a:srgbClr val="008000"/>
                </a:solidFill>
              </a:rPr>
              <a:t>Prosopis </a:t>
            </a:r>
            <a:r>
              <a:rPr lang="fr-FR" altLang="fr-FR" sz="1200" i="1" dirty="0" err="1">
                <a:solidFill>
                  <a:srgbClr val="008000"/>
                </a:solidFill>
              </a:rPr>
              <a:t>Cineraria</a:t>
            </a:r>
            <a:r>
              <a:rPr lang="fr-FR" altLang="fr-FR" sz="1200" dirty="0">
                <a:solidFill>
                  <a:srgbClr val="008000"/>
                </a:solidFill>
              </a:rPr>
              <a:t>), une vue typique dans les zones forestières </a:t>
            </a:r>
            <a:r>
              <a:rPr lang="fr-FR" altLang="fr-FR" sz="1200" b="1" dirty="0">
                <a:solidFill>
                  <a:srgbClr val="008000"/>
                </a:solidFill>
              </a:rPr>
              <a:t>d'Oman</a:t>
            </a:r>
            <a:r>
              <a:rPr lang="fr-FR" altLang="fr-FR" sz="1200" dirty="0">
                <a:solidFill>
                  <a:srgbClr val="008000"/>
                </a:solidFill>
              </a:rPr>
              <a:t>. Chaque groupe d'arbres correspond probablement un système de racines anciennes, capturant du sable et construisant des collines coniques. Source : </a:t>
            </a:r>
            <a:r>
              <a:rPr lang="fr-FR" altLang="fr-FR" sz="1200" dirty="0">
                <a:solidFill>
                  <a:srgbClr val="008000"/>
                </a:solidFill>
                <a:hlinkClick r:id="rId3"/>
              </a:rPr>
              <a:t>http://home.kpn.nl/lilian_schreurs/oman/Woodlands.htm</a:t>
            </a:r>
            <a:r>
              <a:rPr lang="fr-FR" altLang="fr-FR" sz="1200" dirty="0">
                <a:solidFill>
                  <a:srgbClr val="008000"/>
                </a:solidFill>
              </a:rPr>
              <a:t> </a:t>
            </a:r>
            <a:endParaRPr lang="fr-FR" altLang="fr-FR" sz="1200" i="1" dirty="0">
              <a:solidFill>
                <a:srgbClr val="008000"/>
              </a:solidFill>
            </a:endParaRPr>
          </a:p>
        </p:txBody>
      </p:sp>
      <p:pic>
        <p:nvPicPr>
          <p:cNvPr id="3078" name="Image 10" descr="Prosopis cineraria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708275"/>
            <a:ext cx="36004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236912"/>
            <a:ext cx="1943100" cy="66675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5915" y="2948995"/>
            <a:ext cx="2080273" cy="1598091"/>
          </a:xfrm>
          <a:prstGeom prst="rect">
            <a:avLst/>
          </a:prstGeom>
        </p:spPr>
      </p:pic>
      <p:sp>
        <p:nvSpPr>
          <p:cNvPr id="4" name="ZoneTexte 3"/>
          <p:cNvSpPr txBox="1"/>
          <p:nvPr/>
        </p:nvSpPr>
        <p:spPr>
          <a:xfrm>
            <a:off x="611560" y="4039515"/>
            <a:ext cx="1511052" cy="276999"/>
          </a:xfrm>
          <a:prstGeom prst="rect">
            <a:avLst/>
          </a:prstGeom>
          <a:noFill/>
        </p:spPr>
        <p:txBody>
          <a:bodyPr wrap="square" rtlCol="0">
            <a:spAutoFit/>
          </a:bodyPr>
          <a:lstStyle/>
          <a:p>
            <a:pPr algn="ctr"/>
            <a:r>
              <a:rPr lang="fr-FR" sz="1200" dirty="0">
                <a:solidFill>
                  <a:srgbClr val="008000"/>
                </a:solidFill>
              </a:rPr>
              <a:t>Planter un arbre</a:t>
            </a:r>
          </a:p>
        </p:txBody>
      </p:sp>
      <p:sp>
        <p:nvSpPr>
          <p:cNvPr id="6" name="ZoneTexte 5"/>
          <p:cNvSpPr txBox="1"/>
          <p:nvPr/>
        </p:nvSpPr>
        <p:spPr>
          <a:xfrm>
            <a:off x="6372225" y="4538339"/>
            <a:ext cx="2664271" cy="276999"/>
          </a:xfrm>
          <a:prstGeom prst="rect">
            <a:avLst/>
          </a:prstGeom>
          <a:noFill/>
        </p:spPr>
        <p:txBody>
          <a:bodyPr wrap="square" rtlCol="0">
            <a:spAutoFit/>
          </a:bodyPr>
          <a:lstStyle/>
          <a:p>
            <a:pPr algn="ctr"/>
            <a:r>
              <a:rPr lang="fr-FR" sz="1200" dirty="0">
                <a:solidFill>
                  <a:srgbClr val="008000"/>
                </a:solidFill>
              </a:rPr>
              <a:t>Célébrer les forêts pour les hommes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oneTexte 1"/>
          <p:cNvSpPr txBox="1">
            <a:spLocks noChangeArrowheads="1"/>
          </p:cNvSpPr>
          <p:nvPr/>
        </p:nvSpPr>
        <p:spPr bwMode="auto">
          <a:xfrm>
            <a:off x="28432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24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4C86F3-CBED-4854-B532-DE69B314491C}" type="slidenum">
              <a:rPr lang="fr-FR" altLang="fr-FR" sz="1200" smtClean="0">
                <a:solidFill>
                  <a:srgbClr val="898989"/>
                </a:solidFill>
              </a:rPr>
              <a:pPr>
                <a:spcBef>
                  <a:spcPct val="0"/>
                </a:spcBef>
                <a:buFontTx/>
                <a:buNone/>
              </a:pPr>
              <a:t>10</a:t>
            </a:fld>
            <a:endParaRPr lang="fr-FR" altLang="fr-FR" sz="1200">
              <a:solidFill>
                <a:srgbClr val="898989"/>
              </a:solidFill>
            </a:endParaRPr>
          </a:p>
        </p:txBody>
      </p:sp>
      <p:sp>
        <p:nvSpPr>
          <p:cNvPr id="10244" name="ZoneTexte 4"/>
          <p:cNvSpPr txBox="1">
            <a:spLocks noChangeArrowheads="1"/>
          </p:cNvSpPr>
          <p:nvPr/>
        </p:nvSpPr>
        <p:spPr bwMode="auto">
          <a:xfrm>
            <a:off x="261615" y="764704"/>
            <a:ext cx="85693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0. Sommaire (suite)</a:t>
            </a:r>
          </a:p>
          <a:p>
            <a:pPr eaLnBrk="1" hangingPunct="1">
              <a:spcBef>
                <a:spcPct val="0"/>
              </a:spcBef>
              <a:buFontTx/>
              <a:buNone/>
            </a:pPr>
            <a:endParaRPr lang="fr-FR" altLang="fr-FR" sz="1800" dirty="0">
              <a:solidFill>
                <a:srgbClr val="008000"/>
              </a:solidFill>
            </a:endParaRPr>
          </a:p>
          <a:p>
            <a:pPr eaLnBrk="1" hangingPunct="1">
              <a:spcBef>
                <a:spcPts val="0"/>
              </a:spcBef>
              <a:buNone/>
              <a:defRPr/>
            </a:pPr>
            <a:r>
              <a:rPr lang="fr-FR" sz="1800" dirty="0">
                <a:solidFill>
                  <a:srgbClr val="008000"/>
                </a:solidFill>
                <a:cs typeface="Arial" charset="0"/>
              </a:rPr>
              <a:t>8.15. La régénération naturelle assistée d'espèces forestières locales</a:t>
            </a:r>
          </a:p>
          <a:p>
            <a:pPr eaLnBrk="1" hangingPunct="1">
              <a:spcBef>
                <a:spcPts val="0"/>
              </a:spcBef>
              <a:buNone/>
              <a:defRPr/>
            </a:pPr>
            <a:r>
              <a:rPr lang="fr-FR" sz="1800" dirty="0">
                <a:solidFill>
                  <a:srgbClr val="008000"/>
                </a:solidFill>
                <a:cs typeface="Arial" charset="0"/>
              </a:rPr>
              <a:t>8.16. Le compostage organique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9. Protection des plants, des pépinières et de la plantation</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9.1. Barrière électrique ou simple</a:t>
            </a:r>
          </a:p>
          <a:p>
            <a:pPr eaLnBrk="1" hangingPunct="1">
              <a:spcBef>
                <a:spcPct val="0"/>
              </a:spcBef>
              <a:buFontTx/>
              <a:buNone/>
            </a:pPr>
            <a:r>
              <a:rPr lang="fr-FR" altLang="fr-FR" sz="1800" dirty="0">
                <a:solidFill>
                  <a:srgbClr val="008000"/>
                </a:solidFill>
              </a:rPr>
              <a:t>9.2. Haie vive</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10. Schéma d'implantation d'une pépinière</a:t>
            </a:r>
          </a:p>
          <a:p>
            <a:pPr eaLnBrk="1" hangingPunct="1">
              <a:spcBef>
                <a:spcPct val="0"/>
              </a:spcBef>
              <a:buFontTx/>
              <a:buNone/>
            </a:pPr>
            <a:r>
              <a:rPr lang="fr-FR" altLang="fr-FR" sz="1800" dirty="0">
                <a:solidFill>
                  <a:srgbClr val="008000"/>
                </a:solidFill>
              </a:rPr>
              <a:t>10bis. Devis approximatif pépinière </a:t>
            </a:r>
          </a:p>
          <a:p>
            <a:pPr eaLnBrk="1" hangingPunct="1">
              <a:spcBef>
                <a:spcPct val="0"/>
              </a:spcBef>
              <a:buNone/>
            </a:pPr>
            <a:r>
              <a:rPr lang="fr-FR" altLang="fr-FR" sz="1800" dirty="0">
                <a:solidFill>
                  <a:srgbClr val="008000"/>
                </a:solidFill>
              </a:rPr>
              <a:t>11. Conclusion</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A1. Lexique botanique</a:t>
            </a:r>
          </a:p>
          <a:p>
            <a:pPr eaLnBrk="1" hangingPunct="1">
              <a:spcBef>
                <a:spcPct val="0"/>
              </a:spcBef>
              <a:buFontTx/>
              <a:buNone/>
            </a:pPr>
            <a:r>
              <a:rPr lang="fr-FR" altLang="fr-FR" sz="1800" dirty="0">
                <a:solidFill>
                  <a:srgbClr val="008000"/>
                </a:solidFill>
              </a:rPr>
              <a:t>A1bis. Glossaire irrigation et stockage de l’eau</a:t>
            </a:r>
          </a:p>
          <a:p>
            <a:pPr eaLnBrk="1" hangingPunct="1">
              <a:spcBef>
                <a:spcPct val="0"/>
              </a:spcBef>
              <a:buFontTx/>
              <a:buNone/>
            </a:pPr>
            <a:r>
              <a:rPr lang="fr-FR" altLang="fr-FR" sz="1800" dirty="0">
                <a:solidFill>
                  <a:srgbClr val="008000"/>
                </a:solidFill>
              </a:rPr>
              <a:t>A2. Instituts spécialisés et contacts</a:t>
            </a:r>
          </a:p>
          <a:p>
            <a:pPr eaLnBrk="1" hangingPunct="1">
              <a:spcBef>
                <a:spcPct val="0"/>
              </a:spcBef>
              <a:buFontTx/>
              <a:buNone/>
            </a:pPr>
            <a:r>
              <a:rPr lang="fr-FR" altLang="fr-FR" sz="1800" dirty="0">
                <a:solidFill>
                  <a:srgbClr val="008000"/>
                </a:solidFill>
              </a:rPr>
              <a:t>A3. Bibliographie</a:t>
            </a:r>
          </a:p>
          <a:p>
            <a:pPr eaLnBrk="1" hangingPunct="1">
              <a:spcBef>
                <a:spcPct val="0"/>
              </a:spcBef>
              <a:buFontTx/>
              <a:buNone/>
            </a:pPr>
            <a:r>
              <a:rPr lang="fr-FR" altLang="fr-FR" sz="1800" dirty="0">
                <a:solidFill>
                  <a:srgbClr val="008000"/>
                </a:solidFill>
              </a:rPr>
              <a:t>A4. Listes de plantes xérophytes et halophytes utiles</a:t>
            </a:r>
          </a:p>
          <a:p>
            <a:pPr eaLnBrk="1" hangingPunct="1">
              <a:spcBef>
                <a:spcPct val="0"/>
              </a:spcBef>
              <a:buFontTx/>
              <a:buNone/>
            </a:pPr>
            <a:r>
              <a:rPr lang="fr-FR" altLang="fr-FR" sz="1800" dirty="0">
                <a:solidFill>
                  <a:srgbClr val="008000"/>
                </a:solidFill>
              </a:rPr>
              <a:t>A5. Maladies</a:t>
            </a:r>
          </a:p>
          <a:p>
            <a:pPr eaLnBrk="1" hangingPunct="1">
              <a:spcBef>
                <a:spcPct val="0"/>
              </a:spcBef>
              <a:buFontTx/>
              <a:buNone/>
            </a:pPr>
            <a:r>
              <a:rPr lang="fr-FR" altLang="fr-FR" sz="1800" dirty="0">
                <a:solidFill>
                  <a:srgbClr val="008000"/>
                </a:solidFill>
              </a:rPr>
              <a:t>A6. Annexe : Résistance au sels de certaines variétés d’acacias </a:t>
            </a:r>
          </a:p>
        </p:txBody>
      </p:sp>
      <p:pic>
        <p:nvPicPr>
          <p:cNvPr id="10245" name="Picture 5" descr="C:\Users\LISAN\Pictures\plantes-halophytes-xerophiles\Pistacia vera_arbre_California2_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206" y="1214189"/>
            <a:ext cx="194468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a:spLocks noChangeArrowheads="1"/>
          </p:cNvSpPr>
          <p:nvPr/>
        </p:nvSpPr>
        <p:spPr bwMode="auto">
          <a:xfrm>
            <a:off x="5166990" y="3311524"/>
            <a:ext cx="38519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008000"/>
                </a:solidFill>
              </a:rPr>
              <a:t>↗ </a:t>
            </a:r>
            <a:r>
              <a:rPr lang="fr-FR" altLang="fr-FR" sz="1200" dirty="0">
                <a:solidFill>
                  <a:srgbClr val="008000"/>
                </a:solidFill>
                <a:latin typeface="Arial" panose="020B0604020202020204" pitchFamily="34" charset="0"/>
              </a:rPr>
              <a:t>Les pistachiers du verger expérimental de </a:t>
            </a:r>
            <a:r>
              <a:rPr lang="fr-FR" altLang="fr-FR" sz="1200" dirty="0" err="1">
                <a:solidFill>
                  <a:srgbClr val="008000"/>
                </a:solidFill>
                <a:latin typeface="Arial" panose="020B0604020202020204" pitchFamily="34" charset="0"/>
              </a:rPr>
              <a:t>Wolfskill</a:t>
            </a:r>
            <a:r>
              <a:rPr lang="fr-FR" altLang="fr-FR" sz="1200" dirty="0">
                <a:solidFill>
                  <a:srgbClr val="008000"/>
                </a:solidFill>
                <a:latin typeface="Arial" panose="020B0604020202020204" pitchFamily="34" charset="0"/>
              </a:rPr>
              <a:t> (USA) permettent botanistes à poursuivre les recherches sur la variété Kerman et autres nouvelles variétés prometteuses de pistaches. Source : </a:t>
            </a:r>
            <a:r>
              <a:rPr lang="fr-FR" altLang="fr-FR" sz="1200" dirty="0">
                <a:solidFill>
                  <a:srgbClr val="008000"/>
                </a:solidFill>
                <a:latin typeface="Arial" panose="020B0604020202020204" pitchFamily="34" charset="0"/>
                <a:hlinkClick r:id="rId3"/>
              </a:rPr>
              <a:t>http://www.saudiaramcoworld.com/issue/201306/in.search.of.the.mother.tree.htm#sthash.AnnPITwf.dpuf</a:t>
            </a:r>
            <a:r>
              <a:rPr lang="fr-FR" altLang="fr-FR" sz="1200" dirty="0">
                <a:solidFill>
                  <a:srgbClr val="008000"/>
                </a:solidFill>
                <a:latin typeface="Arial" panose="020B0604020202020204" pitchFamily="34" charset="0"/>
              </a:rPr>
              <a:t> </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121" y="5733256"/>
            <a:ext cx="1038225" cy="847725"/>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1"/>
          <p:cNvSpPr txBox="1">
            <a:spLocks noChangeArrowheads="1"/>
          </p:cNvSpPr>
          <p:nvPr/>
        </p:nvSpPr>
        <p:spPr bwMode="auto">
          <a:xfrm>
            <a:off x="179388" y="3213100"/>
            <a:ext cx="86407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Cette photo, montrant des cactus [des figuiers de barbarie, semble-t-il] plantés dans le cadre d’un projet de la FAO en Tunisie, a été prise en 1970 pour illustrer les mesures de lutte contre l’érosion. Actuellement, la FAO conduit un programme destiné à restaurer 12 000 hectares de terres dégradées, à l’aide de techniques similaires. </a:t>
            </a:r>
          </a:p>
          <a:p>
            <a:pPr algn="just" eaLnBrk="1" hangingPunct="1">
              <a:spcBef>
                <a:spcPct val="0"/>
              </a:spcBef>
              <a:buFontTx/>
              <a:buNone/>
            </a:pPr>
            <a:r>
              <a:rPr lang="fr-FR" altLang="fr-FR" sz="1200">
                <a:solidFill>
                  <a:srgbClr val="008000"/>
                </a:solidFill>
                <a:latin typeface="Arial" panose="020B0604020202020204" pitchFamily="34" charset="0"/>
              </a:rPr>
              <a:t>Source: </a:t>
            </a:r>
            <a:r>
              <a:rPr lang="fr-FR" altLang="fr-FR" sz="1200">
                <a:solidFill>
                  <a:srgbClr val="008000"/>
                </a:solidFill>
                <a:latin typeface="Arial" panose="020B0604020202020204" pitchFamily="34" charset="0"/>
                <a:hlinkClick r:id="rId2"/>
              </a:rPr>
              <a:t>http://www.fao.org/docrep/007/y5378f/y5378f03.htm</a:t>
            </a:r>
            <a:r>
              <a:rPr lang="fr-FR" altLang="fr-FR" sz="1200">
                <a:solidFill>
                  <a:srgbClr val="008000"/>
                </a:solidFill>
                <a:latin typeface="Arial" panose="020B0604020202020204" pitchFamily="34" charset="0"/>
              </a:rPr>
              <a:t> </a:t>
            </a:r>
          </a:p>
          <a:p>
            <a:pPr algn="just" eaLnBrk="1" hangingPunct="1">
              <a:spcBef>
                <a:spcPct val="0"/>
              </a:spcBef>
              <a:buFontTx/>
              <a:buNone/>
            </a:pP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u="sng">
                <a:solidFill>
                  <a:srgbClr val="FF0000"/>
                </a:solidFill>
                <a:latin typeface="Arial" panose="020B0604020202020204" pitchFamily="34" charset="0"/>
              </a:rPr>
              <a:t>Observation</a:t>
            </a:r>
            <a:r>
              <a:rPr lang="fr-FR" altLang="fr-FR" sz="1200">
                <a:solidFill>
                  <a:srgbClr val="FF0000"/>
                </a:solidFill>
                <a:latin typeface="Arial" panose="020B0604020202020204" pitchFamily="34" charset="0"/>
              </a:rPr>
              <a:t> :</a:t>
            </a:r>
          </a:p>
          <a:p>
            <a:pPr algn="just" eaLnBrk="1" hangingPunct="1">
              <a:spcBef>
                <a:spcPct val="0"/>
              </a:spcBef>
              <a:buFontTx/>
              <a:buNone/>
            </a:pPr>
            <a:r>
              <a:rPr lang="fr-FR" altLang="fr-FR" sz="1200">
                <a:solidFill>
                  <a:srgbClr val="FF0000"/>
                </a:solidFill>
                <a:latin typeface="Arial" panose="020B0604020202020204" pitchFamily="34" charset="0"/>
              </a:rPr>
              <a:t>Or à cause du caractère invasif des figuiers de barbarie</a:t>
            </a:r>
            <a:r>
              <a:rPr lang="fr-FR" altLang="fr-FR" sz="1200">
                <a:solidFill>
                  <a:srgbClr val="008000"/>
                </a:solidFill>
                <a:latin typeface="Arial" panose="020B0604020202020204" pitchFamily="34" charset="0"/>
              </a:rPr>
              <a:t>, il aurait mieux valu planter du « vétiver noir » (</a:t>
            </a:r>
            <a:r>
              <a:rPr lang="fr-FR" altLang="fr-FR" sz="1200" i="1">
                <a:solidFill>
                  <a:srgbClr val="008000"/>
                </a:solidFill>
                <a:latin typeface="Arial" panose="020B0604020202020204" pitchFamily="34" charset="0"/>
                <a:hlinkClick r:id="rId3" tooltip="Chrysopogon nigritanus (page inexistante)"/>
              </a:rPr>
              <a:t>Chrysopogon nigritanus</a:t>
            </a:r>
            <a:r>
              <a:rPr lang="fr-FR" altLang="fr-FR" sz="1200">
                <a:solidFill>
                  <a:srgbClr val="008000"/>
                </a:solidFill>
                <a:latin typeface="Arial" panose="020B0604020202020204" pitchFamily="34" charset="0"/>
              </a:rPr>
              <a:t>) (voir pages suivantes sur cette espèce de vétiver, résistant à la sécheresse). A moins que la zones de plantation soit très aride et sèche, avec des périodes de sécheresse longues de 6 à 10 mois et des précipitations de 100 mm-300 mm.</a:t>
            </a:r>
            <a:endParaRPr lang="fr-FR" altLang="fr-FR" sz="1200">
              <a:solidFill>
                <a:srgbClr val="FF0000"/>
              </a:solidFill>
              <a:latin typeface="Arial" panose="020B0604020202020204" pitchFamily="34" charset="0"/>
            </a:endParaRPr>
          </a:p>
        </p:txBody>
      </p:sp>
      <p:sp>
        <p:nvSpPr>
          <p:cNvPr id="83971" name="Rectangle 1"/>
          <p:cNvSpPr>
            <a:spLocks noChangeArrowheads="1"/>
          </p:cNvSpPr>
          <p:nvPr/>
        </p:nvSpPr>
        <p:spPr bwMode="auto">
          <a:xfrm>
            <a:off x="250825" y="692150"/>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Chrysopogon sp.</a:t>
            </a:r>
            <a:r>
              <a:rPr lang="fr-FR" altLang="fr-FR" sz="1800">
                <a:solidFill>
                  <a:srgbClr val="008000"/>
                </a:solidFill>
                <a:latin typeface="Arial" panose="020B0604020202020204" pitchFamily="34" charset="0"/>
              </a:rPr>
              <a:t>) (suite et fin)</a:t>
            </a:r>
          </a:p>
        </p:txBody>
      </p:sp>
      <p:sp>
        <p:nvSpPr>
          <p:cNvPr id="83972" name="ZoneTexte 2"/>
          <p:cNvSpPr txBox="1">
            <a:spLocks noChangeArrowheads="1"/>
          </p:cNvSpPr>
          <p:nvPr/>
        </p:nvSpPr>
        <p:spPr bwMode="auto">
          <a:xfrm>
            <a:off x="2123728" y="188913"/>
            <a:ext cx="4969222"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397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A1068C-7217-461B-B0EC-56F5EF7EE930}" type="slidenum">
              <a:rPr lang="fr-FR" altLang="fr-FR" sz="1200" smtClean="0">
                <a:solidFill>
                  <a:srgbClr val="898989"/>
                </a:solidFill>
              </a:rPr>
              <a:pPr>
                <a:spcBef>
                  <a:spcPct val="0"/>
                </a:spcBef>
                <a:buFontTx/>
                <a:buNone/>
              </a:pPr>
              <a:t>100</a:t>
            </a:fld>
            <a:endParaRPr lang="fr-FR" altLang="fr-FR" sz="1200">
              <a:solidFill>
                <a:srgbClr val="898989"/>
              </a:solidFill>
            </a:endParaRPr>
          </a:p>
        </p:txBody>
      </p:sp>
      <p:sp>
        <p:nvSpPr>
          <p:cNvPr id="8397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3975"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397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8397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397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3979" name="Image 19" descr="logo aride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Image 20" descr="logo salinisation2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Rectangle 21"/>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83982" name="Picture 2" descr="C:\Users\LISAN\Pictures\plantes-halophytes-xerophiles\cactus planté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052513"/>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3" descr="C:\Users\LISAN\Pictures\plantes-halophytes-xerophiles\Cactus plantés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463" y="908050"/>
            <a:ext cx="14763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4" descr="C:\Users\LISAN\Pictures\plantes-halophytes-xerophiles\Cactus planté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1052513"/>
            <a:ext cx="2571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4" descr="C:\Users\LISAN\Documents\DVD-DevDurable\eau\eau-Potabilisation-GestionDeLEau-Irrigation\irrigation-stockage-eau\images\Stone bund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5013325"/>
            <a:ext cx="2160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6" name="ZoneTexte 17"/>
          <p:cNvSpPr txBox="1">
            <a:spLocks noChangeArrowheads="1"/>
          </p:cNvSpPr>
          <p:nvPr/>
        </p:nvSpPr>
        <p:spPr bwMode="auto">
          <a:xfrm>
            <a:off x="3563938" y="5445125"/>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solidFill>
                  <a:srgbClr val="008000"/>
                </a:solidFill>
                <a:latin typeface="Arial" panose="020B0604020202020204" pitchFamily="34" charset="0"/>
              </a:rPr>
              <a:t>Bourrelets suivant les courbes de niveau pour éviter l’érosion des flancs de la colline </a:t>
            </a:r>
            <a:r>
              <a:rPr lang="fr-FR" altLang="fr-FR" sz="1200">
                <a:solidFill>
                  <a:srgbClr val="008000"/>
                </a:solidFill>
              </a:rPr>
              <a:t>→</a:t>
            </a:r>
            <a:endParaRPr lang="fr-FR" altLang="fr-FR" sz="1200">
              <a:solidFill>
                <a:srgbClr val="008000"/>
              </a:solidFill>
              <a:latin typeface="Arial" panose="020B0604020202020204" pitchFamily="34" charset="0"/>
            </a:endParaRPr>
          </a:p>
        </p:txBody>
      </p:sp>
      <p:sp>
        <p:nvSpPr>
          <p:cNvPr id="19" name="Rectangle 18"/>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p:cNvSpPr>
          <p:nvPr/>
        </p:nvSpPr>
        <p:spPr bwMode="auto">
          <a:xfrm>
            <a:off x="250825" y="7651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2" tooltip="Chrysopogon zizanioides"/>
              </a:rPr>
              <a:t>Chrysopogon zizanioides</a:t>
            </a:r>
            <a:r>
              <a:rPr lang="fr-FR" altLang="fr-FR" sz="1800">
                <a:solidFill>
                  <a:srgbClr val="008000"/>
                </a:solidFill>
                <a:latin typeface="Arial" panose="020B0604020202020204" pitchFamily="34" charset="0"/>
              </a:rPr>
              <a:t>)</a:t>
            </a:r>
          </a:p>
        </p:txBody>
      </p:sp>
      <p:sp>
        <p:nvSpPr>
          <p:cNvPr id="84995" name="ZoneTexte 2"/>
          <p:cNvSpPr txBox="1">
            <a:spLocks noChangeArrowheads="1"/>
          </p:cNvSpPr>
          <p:nvPr/>
        </p:nvSpPr>
        <p:spPr bwMode="auto">
          <a:xfrm>
            <a:off x="3076440" y="190539"/>
            <a:ext cx="4537174"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499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060B81-E501-4431-BCC0-A67B747732E6}" type="slidenum">
              <a:rPr lang="fr-FR" altLang="fr-FR" sz="1200" smtClean="0">
                <a:solidFill>
                  <a:srgbClr val="898989"/>
                </a:solidFill>
              </a:rPr>
              <a:pPr>
                <a:spcBef>
                  <a:spcPct val="0"/>
                </a:spcBef>
                <a:buFontTx/>
                <a:buNone/>
              </a:pPr>
              <a:t>101</a:t>
            </a:fld>
            <a:endParaRPr lang="fr-FR" altLang="fr-FR" sz="1200">
              <a:solidFill>
                <a:srgbClr val="898989"/>
              </a:solidFill>
            </a:endParaRPr>
          </a:p>
        </p:txBody>
      </p:sp>
      <p:sp>
        <p:nvSpPr>
          <p:cNvPr id="8499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499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499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500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5001" name="Image 8"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Image 9"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ZoneTexte 10"/>
          <p:cNvSpPr txBox="1">
            <a:spLocks noChangeArrowheads="1"/>
          </p:cNvSpPr>
          <p:nvPr/>
        </p:nvSpPr>
        <p:spPr bwMode="auto">
          <a:xfrm>
            <a:off x="179388" y="1196975"/>
            <a:ext cx="87137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Elle mesure de 1 à 2,5 mètres de haut. Elle est originaire d'</a:t>
            </a:r>
            <a:r>
              <a:rPr lang="fr-FR" altLang="fr-FR" sz="1800">
                <a:solidFill>
                  <a:srgbClr val="008000"/>
                </a:solidFill>
                <a:latin typeface="Arial" panose="020B0604020202020204" pitchFamily="34" charset="0"/>
                <a:hlinkClick r:id="rId5" tooltip="Asie"/>
              </a:rPr>
              <a:t>Asie</a:t>
            </a:r>
            <a:r>
              <a:rPr lang="fr-FR" altLang="fr-FR" sz="1800">
                <a:solidFill>
                  <a:srgbClr val="008000"/>
                </a:solidFill>
                <a:latin typeface="Arial" panose="020B0604020202020204" pitchFamily="34" charset="0"/>
              </a:rPr>
              <a:t>. Elle est naturalisée dans d'autres régions (sub-)tropicales, notamment aux </a:t>
            </a:r>
            <a:r>
              <a:rPr lang="fr-FR" altLang="fr-FR" sz="1800">
                <a:solidFill>
                  <a:srgbClr val="008000"/>
                </a:solidFill>
                <a:latin typeface="Arial" panose="020B0604020202020204" pitchFamily="34" charset="0"/>
                <a:hlinkClick r:id="rId6" tooltip="États-Unis"/>
              </a:rPr>
              <a:t>États-Unis</a:t>
            </a:r>
            <a:r>
              <a:rPr lang="fr-FR" altLang="fr-FR" sz="1800">
                <a:solidFill>
                  <a:srgbClr val="008000"/>
                </a:solidFill>
                <a:latin typeface="Arial" panose="020B0604020202020204" pitchFamily="34" charset="0"/>
              </a:rPr>
              <a:t>. Elle est notamment cultivée en Inde et dans l'île de la Réunion.</a:t>
            </a:r>
          </a:p>
          <a:p>
            <a:pPr algn="just" eaLnBrk="1" hangingPunct="1">
              <a:spcBef>
                <a:spcPct val="0"/>
              </a:spcBef>
              <a:buFontTx/>
              <a:buNone/>
            </a:pPr>
            <a:r>
              <a:rPr lang="fr-FR" altLang="fr-FR" sz="1800">
                <a:solidFill>
                  <a:srgbClr val="008000"/>
                </a:solidFill>
                <a:latin typeface="Arial" panose="020B0604020202020204" pitchFamily="34" charset="0"/>
              </a:rPr>
              <a:t>Cette espèce est utilisée pour lutter contre l'érosion du sol et n'est en aucun cas invasive. On extrait de la racine de cette plante par </a:t>
            </a:r>
            <a:r>
              <a:rPr lang="fr-FR" altLang="fr-FR" sz="1800">
                <a:solidFill>
                  <a:srgbClr val="008000"/>
                </a:solidFill>
                <a:latin typeface="Arial" panose="020B0604020202020204" pitchFamily="34" charset="0"/>
                <a:hlinkClick r:id="rId7" tooltip="Distillation"/>
              </a:rPr>
              <a:t>distillation</a:t>
            </a:r>
            <a:r>
              <a:rPr lang="fr-FR" altLang="fr-FR" sz="1800">
                <a:solidFill>
                  <a:srgbClr val="008000"/>
                </a:solidFill>
                <a:latin typeface="Arial" panose="020B0604020202020204" pitchFamily="34" charset="0"/>
              </a:rPr>
              <a:t> à la vapeur une </a:t>
            </a:r>
            <a:r>
              <a:rPr lang="fr-FR" altLang="fr-FR" sz="1800">
                <a:solidFill>
                  <a:srgbClr val="008000"/>
                </a:solidFill>
                <a:latin typeface="Arial" panose="020B0604020202020204" pitchFamily="34" charset="0"/>
                <a:hlinkClick r:id="rId8" tooltip="Huile essentielle"/>
              </a:rPr>
              <a:t>huile essentielle</a:t>
            </a:r>
            <a:r>
              <a:rPr lang="fr-FR" altLang="fr-FR" sz="1800">
                <a:solidFill>
                  <a:srgbClr val="008000"/>
                </a:solidFill>
                <a:latin typeface="Arial" panose="020B0604020202020204" pitchFamily="34" charset="0"/>
              </a:rPr>
              <a:t> aromatique à l'odeur forte et tenace utilisée en parfumerie ou savonnerie. Elle est d'ailleurs parfois qualifiée de « faux-patchouli ». Elle sert de note de fond aux parfums ou à préserver les vêtements de laine ou de fourrure des attaques des insectes. Cette espèce est la principale espèce de </a:t>
            </a:r>
            <a:r>
              <a:rPr lang="fr-FR" altLang="fr-FR" sz="1800">
                <a:solidFill>
                  <a:srgbClr val="008000"/>
                </a:solidFill>
                <a:latin typeface="Arial" panose="020B0604020202020204" pitchFamily="34" charset="0"/>
                <a:hlinkClick r:id="rId9" tooltip="Vétiver"/>
              </a:rPr>
              <a:t>vétivers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http://fr.wikipedia.org/wiki/Chrysopogon_zizanioides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0"/>
              </a:rPr>
              <a:t>http://en.wikipedia.org/wiki/Chrysopogon_zizanioides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Le vétiver (</a:t>
            </a:r>
            <a:r>
              <a:rPr lang="fr-FR" altLang="fr-FR" sz="1200" i="1">
                <a:solidFill>
                  <a:srgbClr val="008000"/>
                </a:solidFill>
                <a:latin typeface="Arial" panose="020B0604020202020204" pitchFamily="34" charset="0"/>
              </a:rPr>
              <a:t>Chrysopogon zizanioides</a:t>
            </a:r>
            <a:r>
              <a:rPr lang="fr-FR" altLang="fr-FR" sz="1200">
                <a:solidFill>
                  <a:srgbClr val="008000"/>
                </a:solidFill>
                <a:latin typeface="Arial" panose="020B0604020202020204" pitchFamily="34" charset="0"/>
              </a:rPr>
              <a:t>) une méthode de conservation des sols, </a:t>
            </a:r>
            <a:r>
              <a:rPr lang="fr-FR" altLang="fr-FR" sz="1200">
                <a:solidFill>
                  <a:srgbClr val="008000"/>
                </a:solidFill>
                <a:latin typeface="Arial" panose="020B0604020202020204" pitchFamily="34" charset="0"/>
                <a:hlinkClick r:id="rId11"/>
              </a:rPr>
              <a:t>http://www.vetiver.com/TVN_GreenFrench.pdf</a:t>
            </a:r>
            <a:r>
              <a:rPr lang="fr-FR" altLang="fr-FR" sz="1200">
                <a:solidFill>
                  <a:srgbClr val="008000"/>
                </a:solidFill>
                <a:latin typeface="Arial" panose="020B0604020202020204" pitchFamily="34" charset="0"/>
              </a:rPr>
              <a:t> </a:t>
            </a:r>
          </a:p>
        </p:txBody>
      </p:sp>
      <p:pic>
        <p:nvPicPr>
          <p:cNvPr id="85004" name="Image 11" descr="Vetiveria_zizanioides0.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32138" y="4508500"/>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ZoneTexte 12"/>
          <p:cNvSpPr txBox="1">
            <a:spLocks noChangeArrowheads="1"/>
          </p:cNvSpPr>
          <p:nvPr/>
        </p:nvSpPr>
        <p:spPr bwMode="auto">
          <a:xfrm>
            <a:off x="755650"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4" name="Rectangle 13"/>
          <p:cNvSpPr/>
          <p:nvPr/>
        </p:nvSpPr>
        <p:spPr>
          <a:xfrm>
            <a:off x="1949609" y="190539"/>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250825" y="7651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7.8bis.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2" tooltip="Chrysopogon nigritanus (page inexistante)"/>
              </a:rPr>
              <a:t>Chrysopogon nigritanus</a:t>
            </a:r>
            <a:r>
              <a:rPr lang="fr-FR" altLang="fr-FR" sz="1800">
                <a:solidFill>
                  <a:srgbClr val="008000"/>
                </a:solidFill>
                <a:latin typeface="Arial" panose="020B0604020202020204" pitchFamily="34" charset="0"/>
              </a:rPr>
              <a:t>)</a:t>
            </a:r>
          </a:p>
        </p:txBody>
      </p:sp>
      <p:sp>
        <p:nvSpPr>
          <p:cNvPr id="86019" name="ZoneTexte 2"/>
          <p:cNvSpPr txBox="1">
            <a:spLocks noChangeArrowheads="1"/>
          </p:cNvSpPr>
          <p:nvPr/>
        </p:nvSpPr>
        <p:spPr bwMode="auto">
          <a:xfrm>
            <a:off x="2298701" y="189649"/>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602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D36143D-B9EF-49B4-AE0D-17B5EA2DEDDD}" type="slidenum">
              <a:rPr lang="fr-FR" altLang="fr-FR" sz="1200" smtClean="0">
                <a:solidFill>
                  <a:srgbClr val="898989"/>
                </a:solidFill>
              </a:rPr>
              <a:pPr>
                <a:spcBef>
                  <a:spcPct val="0"/>
                </a:spcBef>
                <a:buFontTx/>
                <a:buNone/>
              </a:pPr>
              <a:t>102</a:t>
            </a:fld>
            <a:endParaRPr lang="fr-FR" altLang="fr-FR" sz="1200">
              <a:solidFill>
                <a:srgbClr val="898989"/>
              </a:solidFill>
            </a:endParaRPr>
          </a:p>
        </p:txBody>
      </p:sp>
      <p:sp>
        <p:nvSpPr>
          <p:cNvPr id="8602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602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602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602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6025" name="Image 8"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Image 9"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ZoneTexte 10"/>
          <p:cNvSpPr txBox="1">
            <a:spLocks noChangeArrowheads="1"/>
          </p:cNvSpPr>
          <p:nvPr/>
        </p:nvSpPr>
        <p:spPr bwMode="auto">
          <a:xfrm>
            <a:off x="250825" y="11969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vetiver noir,</a:t>
            </a:r>
            <a:r>
              <a:rPr lang="fr-FR" altLang="fr-FR" sz="1800">
                <a:solidFill>
                  <a:srgbClr val="008000"/>
                </a:solidFill>
                <a:latin typeface="Arial" panose="020B0604020202020204" pitchFamily="34" charset="0"/>
              </a:rPr>
              <a:t> est une espèce d’</a:t>
            </a:r>
            <a:r>
              <a:rPr lang="fr-FR" altLang="fr-FR" sz="1800">
                <a:solidFill>
                  <a:srgbClr val="008000"/>
                </a:solidFill>
                <a:latin typeface="Arial" panose="020B0604020202020204" pitchFamily="34" charset="0"/>
                <a:hlinkClick r:id="rId5" tooltip="Herbe"/>
              </a:rPr>
              <a:t>herbe</a:t>
            </a:r>
            <a:r>
              <a:rPr lang="fr-FR" altLang="fr-FR" sz="1800">
                <a:solidFill>
                  <a:srgbClr val="008000"/>
                </a:solidFill>
                <a:latin typeface="Arial" panose="020B0604020202020204" pitchFamily="34" charset="0"/>
              </a:rPr>
              <a:t> vivace (de la famille </a:t>
            </a:r>
            <a:r>
              <a:rPr lang="fr-FR" altLang="fr-FR" sz="1800">
                <a:solidFill>
                  <a:srgbClr val="008000"/>
                </a:solidFill>
                <a:latin typeface="Arial" panose="020B0604020202020204" pitchFamily="34" charset="0"/>
                <a:hlinkClick r:id="rId6" tooltip="Poaceae"/>
              </a:rPr>
              <a:t>Poaceae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7"/>
              </a:rPr>
              <a:t>[1]</a:t>
            </a:r>
            <a:r>
              <a:rPr lang="fr-FR" altLang="fr-FR" sz="1800">
                <a:solidFill>
                  <a:srgbClr val="008000"/>
                </a:solidFill>
                <a:latin typeface="Arial" panose="020B0604020202020204" pitchFamily="34" charset="0"/>
              </a:rPr>
              <a:t>. Plus précisément,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un type d’herbe très dense et de grande taille, profondément enracinée dans le sol et est généralement utilisé pour protéger les cultures et empêcher l</a:t>
            </a:r>
            <a:r>
              <a:rPr lang="fr-FR" altLang="fr-FR" sz="1800">
                <a:solidFill>
                  <a:srgbClr val="008000"/>
                </a:solidFill>
                <a:latin typeface="Arial" panose="020B0604020202020204" pitchFamily="34" charset="0"/>
                <a:hlinkClick r:id="rId8" tooltip="L'érosion des sols"/>
              </a:rPr>
              <a:t>’érosion des sols</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7"/>
              </a:rPr>
              <a:t>[1]</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également une espèce indigène à l'Afrique et est le plus souvent observée au </a:t>
            </a:r>
            <a:r>
              <a:rPr lang="fr-FR" altLang="fr-FR" sz="1800">
                <a:solidFill>
                  <a:srgbClr val="008000"/>
                </a:solidFill>
                <a:latin typeface="Arial" panose="020B0604020202020204" pitchFamily="34" charset="0"/>
                <a:hlinkClick r:id="rId9" tooltip="Nigeria"/>
              </a:rPr>
              <a:t>Nigeria</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10" tooltip="Afrique du Nord"/>
              </a:rPr>
              <a:t>Afrique du Nord</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11" tooltip="Afrique de l'Est"/>
              </a:rPr>
              <a:t>Afrique de l'Est</a:t>
            </a:r>
            <a:r>
              <a:rPr lang="fr-FR" altLang="fr-FR" sz="1800">
                <a:solidFill>
                  <a:srgbClr val="008000"/>
                </a:solidFill>
                <a:latin typeface="Arial" panose="020B0604020202020204" pitchFamily="34" charset="0"/>
              </a:rPr>
              <a:t> et les régions tropicales de l</a:t>
            </a:r>
            <a:r>
              <a:rPr lang="fr-FR" altLang="fr-FR" sz="1800">
                <a:solidFill>
                  <a:srgbClr val="008000"/>
                </a:solidFill>
                <a:latin typeface="Arial" panose="020B0604020202020204" pitchFamily="34" charset="0"/>
                <a:hlinkClick r:id="rId12" tooltip="Afrique du Sud"/>
              </a:rPr>
              <a:t>’Afrique du Sud</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7"/>
              </a:rPr>
              <a:t>[1]</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En outre, la plante, comme d'autres </a:t>
            </a:r>
            <a:r>
              <a:rPr lang="fr-FR" altLang="fr-FR" sz="1200">
                <a:solidFill>
                  <a:srgbClr val="008000"/>
                </a:solidFill>
                <a:latin typeface="Arial" panose="020B0604020202020204" pitchFamily="34" charset="0"/>
                <a:hlinkClick r:id="rId13" tooltip="Vétiver"/>
              </a:rPr>
              <a:t>vétivers</a:t>
            </a:r>
            <a:r>
              <a:rPr lang="fr-FR" altLang="fr-FR" sz="1200">
                <a:solidFill>
                  <a:srgbClr val="008000"/>
                </a:solidFill>
                <a:latin typeface="Arial" panose="020B0604020202020204" pitchFamily="34" charset="0"/>
              </a:rPr>
              <a:t>, a été utilisé dans ces régions en raison de son </a:t>
            </a:r>
            <a:r>
              <a:rPr lang="fr-FR" altLang="fr-FR" sz="1200" b="1">
                <a:solidFill>
                  <a:srgbClr val="008000"/>
                </a:solidFill>
                <a:latin typeface="Arial" panose="020B0604020202020204" pitchFamily="34" charset="0"/>
              </a:rPr>
              <a:t>extrême </a:t>
            </a:r>
            <a:r>
              <a:rPr lang="fr-FR" altLang="fr-FR" sz="1200" b="1">
                <a:solidFill>
                  <a:srgbClr val="008000"/>
                </a:solidFill>
                <a:latin typeface="Arial" panose="020B0604020202020204" pitchFamily="34" charset="0"/>
                <a:hlinkClick r:id="rId14" tooltip="tolérance à la sécheresse"/>
              </a:rPr>
              <a:t>tolérance à la sécheresse</a:t>
            </a:r>
            <a:r>
              <a:rPr lang="fr-FR" altLang="fr-FR" sz="1200">
                <a:solidFill>
                  <a:srgbClr val="008000"/>
                </a:solidFill>
                <a:latin typeface="Arial" panose="020B0604020202020204" pitchFamily="34" charset="0"/>
              </a:rPr>
              <a:t>, sa capacité à croître dans le sol infertile et le fait qu'il peut vivre sous la submersion complète </a:t>
            </a:r>
            <a:r>
              <a:rPr lang="fr-FR" altLang="fr-FR" sz="1200" baseline="30000">
                <a:solidFill>
                  <a:srgbClr val="008000"/>
                </a:solidFill>
                <a:latin typeface="Arial" panose="020B0604020202020204" pitchFamily="34" charset="0"/>
                <a:hlinkClick r:id="rId15"/>
              </a:rPr>
              <a:t>[2]</a:t>
            </a:r>
            <a:r>
              <a:rPr lang="fr-FR" altLang="fr-FR" sz="1200">
                <a:solidFill>
                  <a:srgbClr val="008000"/>
                </a:solidFill>
                <a:latin typeface="Arial" panose="020B0604020202020204" pitchFamily="34" charset="0"/>
              </a:rPr>
              <a:t>. En fait,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peut prospérer dans un très large éventail de conditions environnementales et climatiques </a:t>
            </a:r>
            <a:r>
              <a:rPr lang="fr-FR" altLang="fr-FR" sz="1200" baseline="30000">
                <a:solidFill>
                  <a:srgbClr val="008000"/>
                </a:solidFill>
                <a:latin typeface="Arial" panose="020B0604020202020204" pitchFamily="34" charset="0"/>
                <a:hlinkClick r:id="rId15"/>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est une plante très bénéfique dans </a:t>
            </a:r>
            <a:r>
              <a:rPr lang="fr-FR" altLang="fr-FR" sz="1200">
                <a:solidFill>
                  <a:srgbClr val="008000"/>
                </a:solidFill>
                <a:latin typeface="Arial" panose="020B0604020202020204" pitchFamily="34" charset="0"/>
                <a:hlinkClick r:id="rId16" tooltip="L'agriculture de subsistance"/>
              </a:rPr>
              <a:t>l'agriculture de subsistance</a:t>
            </a:r>
            <a:r>
              <a:rPr lang="fr-FR" altLang="fr-FR" sz="1200">
                <a:solidFill>
                  <a:srgbClr val="008000"/>
                </a:solidFill>
                <a:latin typeface="Arial" panose="020B0604020202020204" pitchFamily="34" charset="0"/>
              </a:rPr>
              <a:t>, en particulier en Afrique, en raison de sa capacité à préserver les sols et à réduire le ruissellement de l'eau, finalement en corrélation avec des rendements plus élevés. En outre, la plante est également bénéfique dans la protection des récoltes stockées et les plantes, parce que la plante peut être utilisé comme un répulsif ou un moyen de détruire les larves de parasites avant qu'ils aient la capacité d'influer sur le stock d'un agriculteur.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a également diverses applications médicales rentables pour les agriculteurs de subsistance et peut être utilisé comme </a:t>
            </a:r>
            <a:r>
              <a:rPr lang="fr-FR" altLang="fr-FR" sz="1200" i="1">
                <a:solidFill>
                  <a:srgbClr val="008000"/>
                </a:solidFill>
                <a:latin typeface="Arial" panose="020B0604020202020204" pitchFamily="34" charset="0"/>
              </a:rPr>
              <a:t>alimentation pour maintenir l</a:t>
            </a:r>
            <a:r>
              <a:rPr lang="fr-FR" altLang="fr-FR" sz="1200" i="1">
                <a:solidFill>
                  <a:srgbClr val="008000"/>
                </a:solidFill>
                <a:latin typeface="Arial" panose="020B0604020202020204" pitchFamily="34" charset="0"/>
                <a:hlinkClick r:id="rId17" tooltip="Bétail"/>
              </a:rPr>
              <a:t>’élevage</a:t>
            </a:r>
            <a:r>
              <a:rPr lang="fr-FR" altLang="fr-FR" sz="1200">
                <a:solidFill>
                  <a:srgbClr val="008000"/>
                </a:solidFill>
                <a:latin typeface="Arial" panose="020B0604020202020204" pitchFamily="34" charset="0"/>
              </a:rPr>
              <a:t> en l'absence d'autres aliments les plus courants. Source : a) </a:t>
            </a:r>
            <a:r>
              <a:rPr lang="fr-FR" altLang="fr-FR" sz="1200">
                <a:solidFill>
                  <a:srgbClr val="008000"/>
                </a:solidFill>
                <a:latin typeface="Arial" panose="020B0604020202020204" pitchFamily="34" charset="0"/>
                <a:hlinkClick r:id="rId18"/>
              </a:rPr>
              <a:t>http://en.wikipedia.org/wiki/Chrysopogon_nigritanus</a:t>
            </a:r>
            <a:r>
              <a:rPr lang="fr-FR" altLang="fr-FR" sz="1200">
                <a:solidFill>
                  <a:srgbClr val="008000"/>
                </a:solidFill>
                <a:latin typeface="Arial" panose="020B0604020202020204" pitchFamily="34" charset="0"/>
              </a:rPr>
              <a:t> </a:t>
            </a:r>
          </a:p>
        </p:txBody>
      </p:sp>
      <p:pic>
        <p:nvPicPr>
          <p:cNvPr id="86028" name="Picture 11" descr="C:\Users\LISAN\Pictures\plantes-halophytes-xerophiles\Chrysopogon nigritanus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13" y="486886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Picture 12" descr="C:\Users\LISAN\Pictures\plantes-halophytes-xerophiles\Chrysopogon nigritanus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08400" y="4868863"/>
            <a:ext cx="13430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Image 13" descr="Chrysopogon nigritana_Mali.jpe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795963" y="4652963"/>
            <a:ext cx="2743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1" name="ZoneTexte 14"/>
          <p:cNvSpPr txBox="1">
            <a:spLocks noChangeArrowheads="1"/>
          </p:cNvSpPr>
          <p:nvPr/>
        </p:nvSpPr>
        <p:spPr bwMode="auto">
          <a:xfrm>
            <a:off x="6659563" y="6453188"/>
            <a:ext cx="696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Au Mali</a:t>
            </a:r>
          </a:p>
        </p:txBody>
      </p:sp>
      <p:sp>
        <p:nvSpPr>
          <p:cNvPr id="16" name="Rectangle 15"/>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250825" y="7651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7.8ter.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u="sng">
                <a:solidFill>
                  <a:srgbClr val="008000"/>
                </a:solidFill>
                <a:latin typeface="Arial" panose="020B0604020202020204" pitchFamily="34" charset="0"/>
                <a:hlinkClick r:id="rId2" tooltip="Chrysopogon nemoralis (page inexistante)"/>
              </a:rPr>
              <a:t>Chrysopogon nemoralis</a:t>
            </a:r>
            <a:r>
              <a:rPr lang="fr-FR" altLang="fr-FR" sz="1800">
                <a:solidFill>
                  <a:srgbClr val="008000"/>
                </a:solidFill>
                <a:latin typeface="Arial" panose="020B0604020202020204" pitchFamily="34" charset="0"/>
              </a:rPr>
              <a:t>)</a:t>
            </a:r>
          </a:p>
        </p:txBody>
      </p:sp>
      <p:sp>
        <p:nvSpPr>
          <p:cNvPr id="87043" name="ZoneTexte 2"/>
          <p:cNvSpPr txBox="1">
            <a:spLocks noChangeArrowheads="1"/>
          </p:cNvSpPr>
          <p:nvPr/>
        </p:nvSpPr>
        <p:spPr bwMode="auto">
          <a:xfrm>
            <a:off x="2414783" y="188913"/>
            <a:ext cx="474623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704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C6CFBA-C0A0-4B83-86E2-CDEA0F172974}" type="slidenum">
              <a:rPr lang="fr-FR" altLang="fr-FR" sz="1200" smtClean="0">
                <a:solidFill>
                  <a:srgbClr val="898989"/>
                </a:solidFill>
              </a:rPr>
              <a:pPr>
                <a:spcBef>
                  <a:spcPct val="0"/>
                </a:spcBef>
                <a:buFontTx/>
                <a:buNone/>
              </a:pPr>
              <a:t>103</a:t>
            </a:fld>
            <a:endParaRPr lang="fr-FR" altLang="fr-FR" sz="1200">
              <a:solidFill>
                <a:srgbClr val="898989"/>
              </a:solidFill>
            </a:endParaRPr>
          </a:p>
        </p:txBody>
      </p:sp>
      <p:sp>
        <p:nvSpPr>
          <p:cNvPr id="8704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7046" name="Rectangle 15"/>
          <p:cNvSpPr>
            <a:spLocks noChangeArrowheads="1"/>
          </p:cNvSpPr>
          <p:nvPr/>
        </p:nvSpPr>
        <p:spPr bwMode="auto">
          <a:xfrm>
            <a:off x="4787900" y="6207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704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704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7049" name="Image 8"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Image 9"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1" name="Rectangle 10"/>
          <p:cNvSpPr>
            <a:spLocks noChangeArrowheads="1"/>
          </p:cNvSpPr>
          <p:nvPr/>
        </p:nvSpPr>
        <p:spPr bwMode="auto">
          <a:xfrm>
            <a:off x="179388" y="6237288"/>
            <a:ext cx="410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Différence entre les </a:t>
            </a:r>
            <a:r>
              <a:rPr lang="fr-FR" altLang="fr-FR" sz="1200" i="1">
                <a:solidFill>
                  <a:srgbClr val="008000"/>
                </a:solidFill>
                <a:latin typeface="Arial" panose="020B0604020202020204" pitchFamily="34" charset="0"/>
              </a:rPr>
              <a:t>racines de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(supérieure) et </a:t>
            </a:r>
            <a:r>
              <a:rPr lang="fr-FR" altLang="fr-FR" sz="1200" i="1">
                <a:solidFill>
                  <a:srgbClr val="008000"/>
                </a:solidFill>
                <a:latin typeface="Arial" panose="020B0604020202020204" pitchFamily="34" charset="0"/>
              </a:rPr>
              <a:t>C. nemoralis</a:t>
            </a:r>
            <a:r>
              <a:rPr lang="fr-FR" altLang="fr-FR" sz="1200">
                <a:solidFill>
                  <a:srgbClr val="008000"/>
                </a:solidFill>
                <a:latin typeface="Arial" panose="020B0604020202020204" pitchFamily="34" charset="0"/>
              </a:rPr>
              <a:t> (en bas).</a:t>
            </a:r>
          </a:p>
        </p:txBody>
      </p:sp>
      <p:sp>
        <p:nvSpPr>
          <p:cNvPr id="87052" name="ZoneTexte 11"/>
          <p:cNvSpPr txBox="1">
            <a:spLocks noChangeArrowheads="1"/>
          </p:cNvSpPr>
          <p:nvPr/>
        </p:nvSpPr>
        <p:spPr bwMode="auto">
          <a:xfrm>
            <a:off x="107950" y="1268413"/>
            <a:ext cx="8785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espèce de vétiver indigène est très répandue dans les montagnes de la Thaïlande, du Laos et du Vietnam et le plus probable au Cambodge et au Myanmar ainsi. Il est largement utilisé en Thaïlande pour faire de la chaume. Cette espèce n'est pas stérile, les principales différences entre </a:t>
            </a:r>
            <a:r>
              <a:rPr lang="fr-FR" altLang="fr-FR" sz="1800" i="1">
                <a:solidFill>
                  <a:srgbClr val="008000"/>
                </a:solidFill>
                <a:latin typeface="Arial" panose="020B0604020202020204" pitchFamily="34" charset="0"/>
              </a:rPr>
              <a:t>C.nemoralis</a:t>
            </a:r>
            <a:r>
              <a:rPr lang="fr-FR" altLang="fr-FR" sz="1800">
                <a:solidFill>
                  <a:srgbClr val="008000"/>
                </a:solidFill>
                <a:latin typeface="Arial" panose="020B0604020202020204" pitchFamily="34" charset="0"/>
              </a:rPr>
              <a:t> et </a:t>
            </a:r>
            <a:r>
              <a:rPr lang="fr-FR" altLang="fr-FR" sz="1800" i="1">
                <a:solidFill>
                  <a:srgbClr val="008000"/>
                </a:solidFill>
                <a:latin typeface="Arial" panose="020B0604020202020204" pitchFamily="34" charset="0"/>
              </a:rPr>
              <a:t>C. zizanioides</a:t>
            </a:r>
            <a:r>
              <a:rPr lang="fr-FR" altLang="fr-FR" sz="1800">
                <a:solidFill>
                  <a:srgbClr val="008000"/>
                </a:solidFill>
                <a:latin typeface="Arial" panose="020B0604020202020204" pitchFamily="34" charset="0"/>
              </a:rPr>
              <a:t>, sont que cette dernière est beaucoup plus grande et plus dense et possède des tiges raides. </a:t>
            </a:r>
            <a:r>
              <a:rPr lang="fr-FR" altLang="fr-FR" sz="1800" i="1">
                <a:solidFill>
                  <a:srgbClr val="008000"/>
                </a:solidFill>
                <a:latin typeface="Arial" panose="020B0604020202020204" pitchFamily="34" charset="0"/>
              </a:rPr>
              <a:t>C. zizanioides </a:t>
            </a:r>
            <a:r>
              <a:rPr lang="fr-FR" altLang="fr-FR" sz="1800">
                <a:solidFill>
                  <a:srgbClr val="008000"/>
                </a:solidFill>
                <a:latin typeface="Arial" panose="020B0604020202020204" pitchFamily="34" charset="0"/>
              </a:rPr>
              <a:t>a un système racinaire beaucoup plus épais et plus profond et ses feuilles sont plus larges et a une superficie vert clair le long du milieu des côtes, comme indiqué sur les photos.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5"/>
              </a:rPr>
              <a:t>http://www.vetiver.org/TVN-Handbook%20series/TVN-series1-1-vetiver%20plant.htm</a:t>
            </a:r>
            <a:r>
              <a:rPr lang="fr-FR" altLang="fr-FR" sz="1200">
                <a:solidFill>
                  <a:srgbClr val="008000"/>
                </a:solidFill>
                <a:latin typeface="Arial" panose="020B0604020202020204" pitchFamily="34" charset="0"/>
              </a:rPr>
              <a:t> </a:t>
            </a:r>
          </a:p>
        </p:txBody>
      </p:sp>
      <p:sp>
        <p:nvSpPr>
          <p:cNvPr id="87053" name="Rectangle 12"/>
          <p:cNvSpPr>
            <a:spLocks noChangeArrowheads="1"/>
          </p:cNvSpPr>
          <p:nvPr/>
        </p:nvSpPr>
        <p:spPr bwMode="auto">
          <a:xfrm>
            <a:off x="5003800" y="6021388"/>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feuilles de vétiver, (à gauche):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 (à droite): </a:t>
            </a:r>
            <a:r>
              <a:rPr lang="fr-FR" altLang="fr-FR" sz="1200" i="1">
                <a:solidFill>
                  <a:srgbClr val="008000"/>
                </a:solidFill>
                <a:latin typeface="Arial" panose="020B0604020202020204" pitchFamily="34" charset="0"/>
              </a:rPr>
              <a:t>C nemoralis</a:t>
            </a:r>
            <a:endParaRPr lang="fr-FR" altLang="fr-FR" sz="1200">
              <a:solidFill>
                <a:srgbClr val="008000"/>
              </a:solidFill>
              <a:latin typeface="Arial" panose="020B0604020202020204" pitchFamily="34" charset="0"/>
            </a:endParaRPr>
          </a:p>
        </p:txBody>
      </p:sp>
      <p:pic>
        <p:nvPicPr>
          <p:cNvPr id="87054" name="Picture 11" descr="C:\Users\LISAN\Pictures\plantes-halophytes-xerophiles\vetiver_diff2_opt.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8475" y="4221163"/>
            <a:ext cx="2359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12" descr="C:\Users\LISAN\Pictures\plantes-halophytes-xerophiles\vertiver_diff3_opt.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400" y="4221163"/>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13" descr="C:\Users\LISAN\Pictures\plantes-halophytes-xerophiles\vetiver_diff.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5300663"/>
            <a:ext cx="40322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14" descr="C:\Users\LISAN\Pictures\plantes-halophytes-xerophiles\Chrysopogon nemoralis_Vietnam.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250" y="3716338"/>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8" name="ZoneTexte 17"/>
          <p:cNvSpPr txBox="1">
            <a:spLocks noChangeArrowheads="1"/>
          </p:cNvSpPr>
          <p:nvPr/>
        </p:nvSpPr>
        <p:spPr bwMode="auto">
          <a:xfrm>
            <a:off x="323850" y="4076700"/>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C. nemoralis </a:t>
            </a:r>
            <a:r>
              <a:rPr lang="fr-FR" altLang="fr-FR" sz="1200">
                <a:solidFill>
                  <a:srgbClr val="008000"/>
                </a:solidFill>
                <a:latin typeface="Arial" panose="020B0604020202020204" pitchFamily="34" charset="0"/>
              </a:rPr>
              <a:t>à Quang Ngai (Vietnam)</a:t>
            </a:r>
          </a:p>
        </p:txBody>
      </p:sp>
      <p:sp>
        <p:nvSpPr>
          <p:cNvPr id="87059" name="ZoneTexte 18"/>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pic>
        <p:nvPicPr>
          <p:cNvPr id="87060" name="Picture 15" descr="C:\Users\LISAN\Pictures\plantes-halophytes-xerophiles\Chrysopogon nemoral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8850" y="0"/>
            <a:ext cx="9350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179388" y="620713"/>
            <a:ext cx="642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7.9. </a:t>
            </a:r>
            <a:r>
              <a:rPr lang="fr-FR" altLang="fr-FR" sz="1800" b="1" dirty="0">
                <a:solidFill>
                  <a:srgbClr val="008000"/>
                </a:solidFill>
              </a:rPr>
              <a:t>Riz</a:t>
            </a:r>
            <a:r>
              <a:rPr lang="fr-FR" altLang="fr-FR" sz="1800" dirty="0">
                <a:solidFill>
                  <a:srgbClr val="008000"/>
                </a:solidFill>
              </a:rPr>
              <a:t> (</a:t>
            </a:r>
            <a:r>
              <a:rPr lang="fr-FR" altLang="fr-FR" sz="1800" i="1" dirty="0" err="1">
                <a:solidFill>
                  <a:srgbClr val="008000"/>
                </a:solidFill>
              </a:rPr>
              <a:t>Oryza</a:t>
            </a:r>
            <a:r>
              <a:rPr lang="fr-FR" altLang="fr-FR" sz="1800" i="1" dirty="0">
                <a:solidFill>
                  <a:srgbClr val="008000"/>
                </a:solidFill>
              </a:rPr>
              <a:t> </a:t>
            </a:r>
            <a:r>
              <a:rPr lang="fr-FR" altLang="fr-FR" sz="1800" i="1" dirty="0" err="1">
                <a:solidFill>
                  <a:srgbClr val="008000"/>
                </a:solidFill>
              </a:rPr>
              <a:t>sativa</a:t>
            </a:r>
            <a:r>
              <a:rPr lang="fr-FR" altLang="fr-FR" sz="1800" i="1" dirty="0">
                <a:solidFill>
                  <a:srgbClr val="008000"/>
                </a:solidFill>
              </a:rPr>
              <a:t> </a:t>
            </a:r>
            <a:r>
              <a:rPr lang="fr-FR" altLang="fr-FR" sz="1800" dirty="0">
                <a:solidFill>
                  <a:srgbClr val="008000"/>
                </a:solidFill>
              </a:rPr>
              <a:t>x </a:t>
            </a:r>
            <a:r>
              <a:rPr lang="fr-FR" altLang="fr-FR" sz="1800" i="1" dirty="0" err="1">
                <a:solidFill>
                  <a:srgbClr val="008000"/>
                </a:solidFill>
              </a:rPr>
              <a:t>Oryza</a:t>
            </a:r>
            <a:r>
              <a:rPr lang="fr-FR" altLang="fr-FR" sz="1800" i="1" dirty="0">
                <a:solidFill>
                  <a:srgbClr val="008000"/>
                </a:solidFill>
              </a:rPr>
              <a:t> </a:t>
            </a:r>
            <a:r>
              <a:rPr lang="fr-FR" altLang="fr-FR" sz="1800" i="1" dirty="0" err="1">
                <a:solidFill>
                  <a:srgbClr val="008000"/>
                </a:solidFill>
              </a:rPr>
              <a:t>coarctata</a:t>
            </a:r>
            <a:r>
              <a:rPr lang="fr-FR" altLang="fr-FR" sz="1800" i="1" dirty="0">
                <a:solidFill>
                  <a:srgbClr val="008000"/>
                </a:solidFill>
              </a:rPr>
              <a:t>_ </a:t>
            </a:r>
            <a:r>
              <a:rPr lang="fr-FR" altLang="fr-FR" sz="1800" dirty="0">
                <a:solidFill>
                  <a:srgbClr val="008000"/>
                </a:solidFill>
              </a:rPr>
              <a:t>cultivar résistant au sel)</a:t>
            </a:r>
          </a:p>
        </p:txBody>
      </p:sp>
      <p:sp>
        <p:nvSpPr>
          <p:cNvPr id="8806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806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23DF589-6E7C-41CD-9C21-B72569AFD9A5}" type="slidenum">
              <a:rPr lang="fr-FR" altLang="fr-FR" sz="1200" smtClean="0">
                <a:solidFill>
                  <a:srgbClr val="898989"/>
                </a:solidFill>
              </a:rPr>
              <a:pPr>
                <a:spcBef>
                  <a:spcPct val="0"/>
                </a:spcBef>
                <a:buFontTx/>
                <a:buNone/>
              </a:pPr>
              <a:t>104</a:t>
            </a:fld>
            <a:endParaRPr lang="fr-FR" altLang="fr-FR" sz="1200">
              <a:solidFill>
                <a:srgbClr val="898989"/>
              </a:solidFill>
            </a:endParaRPr>
          </a:p>
        </p:txBody>
      </p:sp>
      <p:sp>
        <p:nvSpPr>
          <p:cNvPr id="8806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807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8071" name="ZoneTexte 6"/>
          <p:cNvSpPr txBox="1">
            <a:spLocks noChangeArrowheads="1"/>
          </p:cNvSpPr>
          <p:nvPr/>
        </p:nvSpPr>
        <p:spPr bwMode="auto">
          <a:xfrm>
            <a:off x="179388" y="981075"/>
            <a:ext cx="86407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0">
                <a:solidFill>
                  <a:srgbClr val="008000"/>
                </a:solidFill>
                <a:latin typeface="Arial" panose="020B0604020202020204" pitchFamily="34" charset="0"/>
              </a:rPr>
              <a:t>Toutes les recherches actuelles sont basées sur la propriété de la tolérance au sel supérieure de </a:t>
            </a:r>
            <a:r>
              <a:rPr lang="fr-FR" altLang="fr-FR" sz="1700" i="1">
                <a:solidFill>
                  <a:srgbClr val="008000"/>
                </a:solidFill>
                <a:latin typeface="Arial" panose="020B0604020202020204" pitchFamily="34" charset="0"/>
              </a:rPr>
              <a:t>Oryza coarctata</a:t>
            </a:r>
            <a:r>
              <a:rPr lang="fr-FR" altLang="fr-FR" sz="1700">
                <a:solidFill>
                  <a:srgbClr val="008000"/>
                </a:solidFill>
                <a:latin typeface="Arial" panose="020B0604020202020204" pitchFamily="34" charset="0"/>
              </a:rPr>
              <a:t>, une espèce de riz sauvage trouvé au Bangladesh, mais aussi une espèce qui est très difficile à croiser avec des espèces cultivées </a:t>
            </a:r>
            <a:r>
              <a:rPr lang="fr-FR" altLang="fr-FR" sz="1700" i="1">
                <a:solidFill>
                  <a:srgbClr val="008000"/>
                </a:solidFill>
                <a:latin typeface="Arial" panose="020B0604020202020204" pitchFamily="34" charset="0"/>
              </a:rPr>
              <a:t>Oryza sativa</a:t>
            </a:r>
            <a:r>
              <a:rPr lang="fr-FR" altLang="fr-FR" sz="17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Le nouveau riz, mis au point par l’</a:t>
            </a:r>
            <a:r>
              <a:rPr lang="en-US" altLang="fr-FR" sz="1200">
                <a:solidFill>
                  <a:srgbClr val="008000"/>
                </a:solidFill>
                <a:latin typeface="Arial" panose="020B0604020202020204" pitchFamily="34" charset="0"/>
              </a:rPr>
              <a:t>International Research Rice Institute (IRRI) (Philippines) et par le Dr Kshirod Jena,</a:t>
            </a:r>
            <a:r>
              <a:rPr lang="fr-FR" altLang="fr-FR" sz="1200">
                <a:solidFill>
                  <a:srgbClr val="008000"/>
                </a:solidFill>
                <a:latin typeface="Arial" panose="020B0604020202020204" pitchFamily="34" charset="0"/>
              </a:rPr>
              <a:t> sera comme le riz normal, mais avec la tolérance au sel des espèces de riz sauvage, qui est presque le double de celle des autres riz. En outre, la nouvelle variété de riz ne contient pas des niveaux élevés de sel. Ce nouveau riz peut expulser le sel qu'il a pris au sol, par ses glandes à sel, qu‘il a sur ses feuilles (</a:t>
            </a:r>
            <a:r>
              <a:rPr lang="en-US" altLang="fr-FR" sz="1200">
                <a:solidFill>
                  <a:srgbClr val="008000"/>
                </a:solidFill>
                <a:latin typeface="Arial" panose="020B0604020202020204" pitchFamily="34" charset="0"/>
              </a:rPr>
              <a:t>Super-salt tolerant rice will help reclaim millions hectares rice area says IRRI). </a:t>
            </a:r>
            <a:r>
              <a:rPr lang="fr-FR" altLang="fr-FR" sz="1200">
                <a:solidFill>
                  <a:srgbClr val="008000"/>
                </a:solidFill>
                <a:latin typeface="Arial" panose="020B0604020202020204" pitchFamily="34" charset="0"/>
              </a:rPr>
              <a:t>Variétés tolérantes mises au point par INRA Montpellier : Pokkali et IR4630.</a:t>
            </a:r>
          </a:p>
          <a:p>
            <a:pPr algn="just" eaLnBrk="1" hangingPunct="1">
              <a:spcBef>
                <a:spcPct val="0"/>
              </a:spcBef>
              <a:buFontTx/>
              <a:buNone/>
            </a:pPr>
            <a:r>
              <a:rPr lang="fr-FR" altLang="fr-FR" sz="1200">
                <a:solidFill>
                  <a:srgbClr val="008000"/>
                </a:solidFill>
                <a:latin typeface="Arial" panose="020B0604020202020204" pitchFamily="34" charset="0"/>
              </a:rPr>
              <a:t>Sources : a) Salt tolerance in the halophytic wild rice, </a:t>
            </a:r>
            <a:r>
              <a:rPr lang="fr-FR" altLang="fr-FR" sz="1200" i="1">
                <a:solidFill>
                  <a:srgbClr val="008000"/>
                </a:solidFill>
                <a:latin typeface="Arial" panose="020B0604020202020204" pitchFamily="34" charset="0"/>
              </a:rPr>
              <a:t>Porteresia coarctata </a:t>
            </a:r>
            <a:r>
              <a:rPr lang="fr-FR" altLang="fr-FR" sz="1200">
                <a:solidFill>
                  <a:srgbClr val="008000"/>
                </a:solidFill>
                <a:latin typeface="Arial" panose="020B0604020202020204" pitchFamily="34" charset="0"/>
              </a:rPr>
              <a:t>Tateoka, T. J. FLOWERS , S. A. FLOWERS, M. A. HAJIBAGHERI &amp; A. R. YEO, A'OT Phytot. (1990), 114, 675-684, </a:t>
            </a:r>
            <a:r>
              <a:rPr lang="fr-FR" altLang="fr-FR" sz="1200">
                <a:solidFill>
                  <a:srgbClr val="008000"/>
                </a:solidFill>
                <a:latin typeface="Arial" panose="020B0604020202020204" pitchFamily="34" charset="0"/>
                <a:hlinkClick r:id="rId2"/>
              </a:rPr>
              <a:t>http://onlinelibrary.wiley.com/doi/10.1111/j.1469-8137.1990.tb00439.x/pdf</a:t>
            </a:r>
            <a:r>
              <a:rPr lang="fr-FR" altLang="fr-FR" sz="1200">
                <a:solidFill>
                  <a:srgbClr val="008000"/>
                </a:solidFill>
                <a:latin typeface="Arial" panose="020B0604020202020204" pitchFamily="34" charset="0"/>
              </a:rPr>
              <a:t> , b) Adaptation des plantes au stress salin : caractérisation de transporteurs de sodium et de potassium de la famille HKT chez le riz, Mehdi Jabnoune, Déc 2008, thèse Université Montpellier II/INRA, </a:t>
            </a:r>
            <a:r>
              <a:rPr lang="fr-FR" altLang="fr-FR" sz="1200">
                <a:solidFill>
                  <a:srgbClr val="008000"/>
                </a:solidFill>
                <a:latin typeface="Arial" panose="020B0604020202020204" pitchFamily="34" charset="0"/>
                <a:hlinkClick r:id="rId3"/>
              </a:rPr>
              <a:t>http://www.supagro.fr/theses/extranet/08-0043_JABNOUNE.pdf</a:t>
            </a:r>
            <a:r>
              <a:rPr lang="fr-FR" altLang="fr-FR" sz="1200">
                <a:solidFill>
                  <a:srgbClr val="008000"/>
                </a:solidFill>
                <a:latin typeface="Arial" panose="020B0604020202020204" pitchFamily="34" charset="0"/>
              </a:rPr>
              <a:t> , c) </a:t>
            </a:r>
            <a:r>
              <a:rPr lang="en-US" altLang="fr-FR" sz="1200" i="1">
                <a:solidFill>
                  <a:srgbClr val="008000"/>
                </a:solidFill>
                <a:latin typeface="Arial" panose="020B0604020202020204" pitchFamily="34" charset="0"/>
              </a:rPr>
              <a:t>Porteresia coarctata </a:t>
            </a:r>
            <a:r>
              <a:rPr lang="en-US" altLang="fr-FR" sz="1200">
                <a:solidFill>
                  <a:srgbClr val="008000"/>
                </a:solidFill>
                <a:latin typeface="Arial" panose="020B0604020202020204" pitchFamily="34" charset="0"/>
              </a:rPr>
              <a:t>(Roxb.) Tateoka, a wild rice: a potential model for studying salt-stress biology in rice, </a:t>
            </a:r>
            <a:r>
              <a:rPr lang="fr-FR" altLang="fr-FR" sz="1200" u="sng">
                <a:solidFill>
                  <a:srgbClr val="008000"/>
                </a:solidFill>
                <a:latin typeface="Arial" panose="020B0604020202020204" pitchFamily="34" charset="0"/>
                <a:hlinkClick r:id="rId4"/>
              </a:rPr>
              <a:t>Sengupta S </a:t>
            </a:r>
            <a:r>
              <a:rPr lang="fr-FR" altLang="fr-FR" sz="1200">
                <a:solidFill>
                  <a:srgbClr val="008000"/>
                </a:solidFill>
                <a:latin typeface="Arial" panose="020B0604020202020204" pitchFamily="34" charset="0"/>
              </a:rPr>
              <a:t>, </a:t>
            </a:r>
            <a:r>
              <a:rPr lang="fr-FR" altLang="fr-FR" sz="1200" u="sng">
                <a:solidFill>
                  <a:srgbClr val="008000"/>
                </a:solidFill>
                <a:latin typeface="Arial" panose="020B0604020202020204" pitchFamily="34" charset="0"/>
                <a:hlinkClick r:id="rId5"/>
              </a:rPr>
              <a:t>Majumder AL</a:t>
            </a:r>
            <a:r>
              <a:rPr lang="fr-FR" altLang="fr-FR" sz="1200">
                <a:solidFill>
                  <a:srgbClr val="008000"/>
                </a:solidFill>
                <a:latin typeface="Arial" panose="020B0604020202020204" pitchFamily="34" charset="0"/>
              </a:rPr>
              <a:t>, Plant Cell Environ. 2010 Apr;33(4):526-42, </a:t>
            </a:r>
            <a:r>
              <a:rPr lang="fr-FR" altLang="fr-FR" sz="1200">
                <a:solidFill>
                  <a:srgbClr val="008000"/>
                </a:solidFill>
                <a:latin typeface="Arial" panose="020B0604020202020204" pitchFamily="34" charset="0"/>
                <a:hlinkClick r:id="rId6"/>
              </a:rPr>
              <a:t>http://onlinelibrary.wiley.com/doi/10.1111/j.1365-3040.2009.02054.x/abstract</a:t>
            </a:r>
            <a:r>
              <a:rPr lang="fr-FR" altLang="fr-FR" sz="1200">
                <a:solidFill>
                  <a:srgbClr val="008000"/>
                </a:solidFill>
                <a:latin typeface="Arial" panose="020B0604020202020204" pitchFamily="34" charset="0"/>
              </a:rPr>
              <a:t> (article payant). d) </a:t>
            </a:r>
            <a:r>
              <a:rPr lang="en-US" altLang="fr-FR" sz="1200">
                <a:solidFill>
                  <a:srgbClr val="008000"/>
                </a:solidFill>
                <a:latin typeface="Arial" panose="020B0604020202020204" pitchFamily="34" charset="0"/>
              </a:rPr>
              <a:t>Mechanism of salt tolerance in wild rice (Oryza coarctata Roxb), A.R. Bal , S.K. Dutt, Plant and Soil, 1986, Volume 92, Issue 3, pp 399-404, </a:t>
            </a:r>
            <a:r>
              <a:rPr lang="en-US" altLang="fr-FR" sz="1200">
                <a:solidFill>
                  <a:srgbClr val="008000"/>
                </a:solidFill>
                <a:latin typeface="Arial" panose="020B0604020202020204" pitchFamily="34" charset="0"/>
                <a:hlinkClick r:id="rId7"/>
              </a:rPr>
              <a:t>http://link.springer.com/article/10.1007%2FBF02372487</a:t>
            </a:r>
            <a:r>
              <a:rPr lang="en-US"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(article payant). d) 26 avr 2015, </a:t>
            </a:r>
            <a:r>
              <a:rPr lang="fr-FR" altLang="fr-FR" sz="1200">
                <a:solidFill>
                  <a:srgbClr val="008000"/>
                </a:solidFill>
                <a:latin typeface="Arial" panose="020B0604020202020204" pitchFamily="34" charset="0"/>
                <a:hlinkClick r:id="rId8"/>
              </a:rPr>
              <a:t>http://www.oryza.com/content/super-salt-tolerant-rice-will-help-reclaim-millions-hectares-rice-area-says-irri</a:t>
            </a:r>
            <a:r>
              <a:rPr lang="fr-FR" altLang="fr-FR" sz="1200">
                <a:solidFill>
                  <a:srgbClr val="008000"/>
                </a:solidFill>
                <a:latin typeface="Arial" panose="020B0604020202020204" pitchFamily="34" charset="0"/>
              </a:rPr>
              <a:t>   </a:t>
            </a:r>
          </a:p>
        </p:txBody>
      </p:sp>
      <p:sp>
        <p:nvSpPr>
          <p:cNvPr id="88072" name="Rectangle 7"/>
          <p:cNvSpPr>
            <a:spLocks noChangeArrowheads="1"/>
          </p:cNvSpPr>
          <p:nvPr/>
        </p:nvSpPr>
        <p:spPr bwMode="auto">
          <a:xfrm>
            <a:off x="2484438" y="6457950"/>
            <a:ext cx="334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solidFill>
                  <a:srgbClr val="008000"/>
                </a:solidFill>
                <a:latin typeface="Arial" panose="020B0604020202020204" pitchFamily="34" charset="0"/>
              </a:rPr>
              <a:t>Dr. Kshirod Jena (le 1er à droite) durant une présentation à l’abri de démonstration (Photo IRRI).</a:t>
            </a:r>
          </a:p>
        </p:txBody>
      </p:sp>
      <p:pic>
        <p:nvPicPr>
          <p:cNvPr id="88073" name="Picture 7" descr="C:\Users\LISAN\Pictures\plantes-halophytes-xerophiles\présentation à la maison de démonstration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113" y="4652963"/>
            <a:ext cx="21177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Rectangle 9"/>
          <p:cNvSpPr>
            <a:spLocks noChangeArrowheads="1"/>
          </p:cNvSpPr>
          <p:nvPr/>
        </p:nvSpPr>
        <p:spPr bwMode="auto">
          <a:xfrm>
            <a:off x="179388" y="6165850"/>
            <a:ext cx="2232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a:solidFill>
                  <a:srgbClr val="008000"/>
                </a:solidFill>
                <a:latin typeface="Arial" panose="020B0604020202020204" pitchFamily="34" charset="0"/>
              </a:rPr>
              <a:t>Oryza coarctata. </a:t>
            </a:r>
            <a:r>
              <a:rPr lang="fr-FR" altLang="fr-FR" sz="1000">
                <a:solidFill>
                  <a:srgbClr val="008000"/>
                </a:solidFill>
                <a:latin typeface="Arial" panose="020B0604020202020204" pitchFamily="34" charset="0"/>
              </a:rPr>
              <a:t>Source : </a:t>
            </a:r>
            <a:r>
              <a:rPr lang="fr-FR" altLang="fr-FR" sz="1000">
                <a:solidFill>
                  <a:srgbClr val="008000"/>
                </a:solidFill>
                <a:latin typeface="Arial" panose="020B0604020202020204" pitchFamily="34" charset="0"/>
                <a:hlinkClick r:id="rId10"/>
              </a:rPr>
              <a:t>http://archive.gramene.org/species/oryza_species/o_coarctata.html</a:t>
            </a:r>
            <a:r>
              <a:rPr lang="fr-FR" altLang="fr-FR" sz="1000">
                <a:solidFill>
                  <a:srgbClr val="008000"/>
                </a:solidFill>
                <a:latin typeface="Arial" panose="020B0604020202020204" pitchFamily="34" charset="0"/>
              </a:rPr>
              <a:t> </a:t>
            </a:r>
          </a:p>
        </p:txBody>
      </p:sp>
      <p:pic>
        <p:nvPicPr>
          <p:cNvPr id="88075" name="Image 11" descr="Oryza coarctata.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4581525"/>
            <a:ext cx="14636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ZoneTexte 13"/>
          <p:cNvSpPr txBox="1">
            <a:spLocks noChangeArrowheads="1"/>
          </p:cNvSpPr>
          <p:nvPr/>
        </p:nvSpPr>
        <p:spPr bwMode="auto">
          <a:xfrm>
            <a:off x="5508625" y="4652963"/>
            <a:ext cx="18716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100">
                <a:solidFill>
                  <a:srgbClr val="008000"/>
                </a:solidFill>
                <a:latin typeface="Arial" panose="020B0604020202020204" pitchFamily="34" charset="0"/>
              </a:rPr>
              <a:t>Source </a:t>
            </a:r>
            <a:r>
              <a:rPr lang="fr-FR" altLang="fr-FR" sz="1100" i="1">
                <a:solidFill>
                  <a:srgbClr val="008000"/>
                </a:solidFill>
                <a:latin typeface="Arial" panose="020B0604020202020204" pitchFamily="34" charset="0"/>
              </a:rPr>
              <a:t>: </a:t>
            </a:r>
            <a:r>
              <a:rPr lang="fr-FR" altLang="fr-FR" sz="1100" i="1">
                <a:solidFill>
                  <a:srgbClr val="008000"/>
                </a:solidFill>
                <a:latin typeface="Arial" panose="020B0604020202020204" pitchFamily="34" charset="0"/>
                <a:hlinkClick r:id="rId12"/>
              </a:rPr>
              <a:t>Porteresia coarctata </a:t>
            </a:r>
            <a:r>
              <a:rPr lang="fr-FR" altLang="fr-FR" sz="1100">
                <a:solidFill>
                  <a:srgbClr val="008000"/>
                </a:solidFill>
                <a:latin typeface="Arial" panose="020B0604020202020204" pitchFamily="34" charset="0"/>
                <a:hlinkClick r:id="rId12"/>
              </a:rPr>
              <a:t>(Roxb.) Tateoka</a:t>
            </a:r>
            <a:r>
              <a:rPr lang="fr-FR" altLang="fr-FR" sz="1100">
                <a:solidFill>
                  <a:srgbClr val="008000"/>
                </a:solidFill>
                <a:latin typeface="Arial" panose="020B0604020202020204" pitchFamily="34" charset="0"/>
              </a:rPr>
              <a:t>, </a:t>
            </a:r>
            <a:r>
              <a:rPr lang="fr-FR" altLang="fr-FR" sz="1100">
                <a:solidFill>
                  <a:srgbClr val="008000"/>
                </a:solidFill>
                <a:latin typeface="Arial" panose="020B0604020202020204" pitchFamily="34" charset="0"/>
                <a:hlinkClick r:id="rId13"/>
              </a:rPr>
              <a:t>http://plantillustrations.org/taxa.php?id_taxon=9682&amp;lay_out=0&amp;hd=0&amp;group=1</a:t>
            </a:r>
            <a:r>
              <a:rPr lang="fr-FR" altLang="fr-FR" sz="1100">
                <a:solidFill>
                  <a:srgbClr val="008000"/>
                </a:solidFill>
                <a:latin typeface="Arial" panose="020B0604020202020204" pitchFamily="34" charset="0"/>
              </a:rPr>
              <a:t> </a:t>
            </a:r>
          </a:p>
        </p:txBody>
      </p:sp>
      <p:pic>
        <p:nvPicPr>
          <p:cNvPr id="88077" name="Image 14" descr="oryza_coarctata_planch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80288" y="4408488"/>
            <a:ext cx="17637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ZoneTexte 15"/>
          <p:cNvSpPr txBox="1">
            <a:spLocks noChangeArrowheads="1"/>
          </p:cNvSpPr>
          <p:nvPr/>
        </p:nvSpPr>
        <p:spPr bwMode="auto">
          <a:xfrm>
            <a:off x="5795963" y="5732463"/>
            <a:ext cx="1512887"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a:solidFill>
                  <a:srgbClr val="FF0000"/>
                </a:solidFill>
                <a:latin typeface="Arial" panose="020B0604020202020204" pitchFamily="34" charset="0"/>
              </a:rPr>
              <a:t>Pour l’instant, tout cela est au stade de la recherche.</a:t>
            </a:r>
          </a:p>
        </p:txBody>
      </p:sp>
      <p:sp>
        <p:nvSpPr>
          <p:cNvPr id="15" name="Rectangle 14"/>
          <p:cNvSpPr/>
          <p:nvPr/>
        </p:nvSpPr>
        <p:spPr>
          <a:xfrm>
            <a:off x="669756" y="20836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50825" y="692150"/>
            <a:ext cx="864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7.10. </a:t>
            </a:r>
            <a:r>
              <a:rPr lang="fr-FR" altLang="fr-FR" sz="1800" b="1" dirty="0">
                <a:solidFill>
                  <a:srgbClr val="008000"/>
                </a:solidFill>
              </a:rPr>
              <a:t>Blé dur</a:t>
            </a:r>
            <a:r>
              <a:rPr lang="fr-FR" altLang="fr-FR" sz="1800" dirty="0">
                <a:solidFill>
                  <a:srgbClr val="008000"/>
                </a:solidFill>
              </a:rPr>
              <a:t> (</a:t>
            </a:r>
            <a:r>
              <a:rPr lang="pt-BR" altLang="fr-FR" sz="1800" i="1" dirty="0">
                <a:solidFill>
                  <a:srgbClr val="008000"/>
                </a:solidFill>
                <a:latin typeface="Arial" panose="020B0604020202020204" pitchFamily="34" charset="0"/>
              </a:rPr>
              <a:t>Triticum turgidum L. subsp. Durum </a:t>
            </a:r>
            <a:r>
              <a:rPr lang="fr-FR" altLang="fr-FR" sz="1800" i="1" dirty="0">
                <a:solidFill>
                  <a:srgbClr val="008000"/>
                </a:solidFill>
              </a:rPr>
              <a:t>_ </a:t>
            </a:r>
            <a:r>
              <a:rPr lang="fr-FR" altLang="fr-FR" sz="1800" dirty="0">
                <a:solidFill>
                  <a:srgbClr val="008000"/>
                </a:solidFill>
              </a:rPr>
              <a:t>cultivar résistant au sel)</a:t>
            </a:r>
          </a:p>
        </p:txBody>
      </p:sp>
      <p:sp>
        <p:nvSpPr>
          <p:cNvPr id="89091" name="ZoneTexte 2"/>
          <p:cNvSpPr txBox="1">
            <a:spLocks noChangeArrowheads="1"/>
          </p:cNvSpPr>
          <p:nvPr/>
        </p:nvSpPr>
        <p:spPr bwMode="auto">
          <a:xfrm>
            <a:off x="2174875"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909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B8408E-A2E0-4406-9952-0606FE34DE37}" type="slidenum">
              <a:rPr lang="fr-FR" altLang="fr-FR" sz="1200" smtClean="0">
                <a:solidFill>
                  <a:srgbClr val="898989"/>
                </a:solidFill>
              </a:rPr>
              <a:pPr>
                <a:spcBef>
                  <a:spcPct val="0"/>
                </a:spcBef>
                <a:buFontTx/>
                <a:buNone/>
              </a:pPr>
              <a:t>105</a:t>
            </a:fld>
            <a:endParaRPr lang="fr-FR" altLang="fr-FR" sz="1200">
              <a:solidFill>
                <a:srgbClr val="898989"/>
              </a:solidFill>
            </a:endParaRPr>
          </a:p>
        </p:txBody>
      </p:sp>
      <p:sp>
        <p:nvSpPr>
          <p:cNvPr id="8909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9094"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89095" name="ZoneTexte 6"/>
          <p:cNvSpPr txBox="1">
            <a:spLocks noChangeArrowheads="1"/>
          </p:cNvSpPr>
          <p:nvPr/>
        </p:nvSpPr>
        <p:spPr bwMode="auto">
          <a:xfrm>
            <a:off x="179388" y="1125538"/>
            <a:ext cx="871378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Une équipe de scientifiques australiens, de l’Université d'Adélaïde (de Waite Research Institute), a renforcé la tolérance au sel dans une variété de blé dur démontrant une amélioration du rendement des céréales de 25% sur des sols salés.</a:t>
            </a:r>
          </a:p>
          <a:p>
            <a:pPr algn="just" eaLnBrk="1" hangingPunct="1">
              <a:spcBef>
                <a:spcPct val="0"/>
              </a:spcBef>
              <a:buFontTx/>
              <a:buNone/>
            </a:pPr>
            <a:r>
              <a:rPr lang="fr-FR" altLang="fr-FR" sz="1200">
                <a:solidFill>
                  <a:srgbClr val="008000"/>
                </a:solidFill>
                <a:latin typeface="Arial" panose="020B0604020202020204" pitchFamily="34" charset="0"/>
              </a:rPr>
              <a:t>En utilisant des techniques de reproduction des récoltes «non-OGM», les scientifiques du CSIRO Plant Industry ont introduit un gène tolérant au sel dans un blé dur commercial, avec des résultats spectaculaires présentés dans les tests sur le terrain.</a:t>
            </a:r>
          </a:p>
          <a:p>
            <a:pPr algn="just" eaLnBrk="1" hangingPunct="1">
              <a:spcBef>
                <a:spcPct val="0"/>
              </a:spcBef>
              <a:buFontTx/>
              <a:buNone/>
            </a:pPr>
            <a:r>
              <a:rPr lang="fr-FR" altLang="fr-FR" sz="1200">
                <a:solidFill>
                  <a:srgbClr val="008000"/>
                </a:solidFill>
                <a:latin typeface="Arial" panose="020B0604020202020204" pitchFamily="34" charset="0"/>
              </a:rPr>
              <a:t>Les auteurs de cette étude ont réalisé que les parents sauvages de blé moderne restent une source importante de gènes pour une gamme de caractéristiques, y compris la tolérance à la salinité. Ils ont découvert le nouveau gène tolérant le sel dans une cousine ancestrale de blé moderne, </a:t>
            </a:r>
            <a:r>
              <a:rPr lang="fr-FR" altLang="fr-FR" sz="1200" i="1">
                <a:solidFill>
                  <a:srgbClr val="008000"/>
                </a:solidFill>
                <a:latin typeface="Arial" panose="020B0604020202020204" pitchFamily="34" charset="0"/>
              </a:rPr>
              <a:t>Triticum monococcum</a:t>
            </a:r>
            <a:r>
              <a:rPr lang="fr-FR" altLang="fr-FR" sz="1200">
                <a:solidFill>
                  <a:srgbClr val="008000"/>
                </a:solidFill>
                <a:latin typeface="Arial" panose="020B0604020202020204" pitchFamily="34" charset="0"/>
              </a:rPr>
              <a:t>. Le gène résistant au sel (connu sous le nom </a:t>
            </a:r>
            <a:r>
              <a:rPr lang="fr-FR" altLang="fr-FR" sz="1200" i="1">
                <a:solidFill>
                  <a:srgbClr val="008000"/>
                </a:solidFill>
                <a:latin typeface="Arial" panose="020B0604020202020204" pitchFamily="34" charset="0"/>
              </a:rPr>
              <a:t>TmHKT1; 5-A</a:t>
            </a:r>
            <a:r>
              <a:rPr lang="fr-FR" altLang="fr-FR" sz="1200">
                <a:solidFill>
                  <a:srgbClr val="008000"/>
                </a:solidFill>
                <a:latin typeface="Arial" panose="020B0604020202020204" pitchFamily="34" charset="0"/>
              </a:rPr>
              <a:t> ) fonctionne en excluant sodium à partir des feuilles Il produit une protéine qui élimine le sodium dans les cellules qui tapissent le xylème, qui sont les «tuyaux» de plantes utilisent pour déplacer l'eau d'. leurs racines à leurs feuilles ", explique le Dr Gilliham.</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i="1">
                <a:solidFill>
                  <a:srgbClr val="008000"/>
                </a:solidFill>
                <a:latin typeface="Arial" panose="020B0604020202020204" pitchFamily="34" charset="0"/>
              </a:rPr>
              <a:t>Wheat grain yield on saline soils is improved by an ancestral Na+ transporter gene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Rana Munns, Richard A James, Bo Xu, Asmini Athman, Simon J Conn, Charlotte Jordans, Caitlin S Byrt, Ray A Hare, Stephen D Tyerman, Mark Tester, Darren Plett &amp; Matthew Gilliham, Nature Biotechnology 30, 360–364 (2012), http://www.nature.com/nbt/journal/v30/n4/full/nbt.2120.html</a:t>
            </a:r>
          </a:p>
          <a:p>
            <a:pPr eaLnBrk="1" hangingPunct="1">
              <a:spcBef>
                <a:spcPct val="0"/>
              </a:spcBef>
              <a:buFontTx/>
              <a:buNone/>
            </a:pPr>
            <a:r>
              <a:rPr lang="fr-FR" altLang="fr-FR" sz="1200">
                <a:solidFill>
                  <a:srgbClr val="008000"/>
                </a:solidFill>
                <a:latin typeface="Arial" panose="020B0604020202020204" pitchFamily="34" charset="0"/>
              </a:rPr>
              <a:t>b) </a:t>
            </a:r>
            <a:r>
              <a:rPr lang="en-US" altLang="fr-FR" sz="1200" i="1">
                <a:solidFill>
                  <a:srgbClr val="008000"/>
                </a:solidFill>
                <a:latin typeface="Arial" panose="020B0604020202020204" pitchFamily="34" charset="0"/>
              </a:rPr>
              <a:t>World breakthrough on salt-tolerant wheat, University of Adelaide</a:t>
            </a:r>
            <a:r>
              <a:rPr lang="en-US" altLang="fr-FR" sz="1200">
                <a:solidFill>
                  <a:srgbClr val="008000"/>
                </a:solidFill>
                <a:latin typeface="Arial" panose="020B0604020202020204" pitchFamily="34" charset="0"/>
              </a:rPr>
              <a:t>, March 11, 2012, </a:t>
            </a:r>
            <a:r>
              <a:rPr lang="en-US" altLang="fr-FR" sz="1200">
                <a:solidFill>
                  <a:srgbClr val="008000"/>
                </a:solidFill>
                <a:latin typeface="Arial" panose="020B0604020202020204" pitchFamily="34" charset="0"/>
                <a:hlinkClick r:id="rId2"/>
              </a:rPr>
              <a:t>http://www.sciencedaily.com/releases/2012/03/120311150717.htm</a:t>
            </a:r>
            <a:r>
              <a:rPr lang="en-US" altLang="fr-FR" sz="1200">
                <a:solidFill>
                  <a:srgbClr val="008000"/>
                </a:solidFill>
                <a:latin typeface="Arial" panose="020B0604020202020204" pitchFamily="34" charset="0"/>
              </a:rPr>
              <a:t> </a:t>
            </a:r>
            <a:endParaRPr lang="fr-FR" altLang="fr-FR" sz="1200">
              <a:solidFill>
                <a:srgbClr val="008000"/>
              </a:solidFill>
              <a:latin typeface="Arial" panose="020B0604020202020204" pitchFamily="34" charset="0"/>
            </a:endParaRPr>
          </a:p>
        </p:txBody>
      </p:sp>
      <p:pic>
        <p:nvPicPr>
          <p:cNvPr id="89096" name="Image 7" descr="ble-dur-Australi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4149725"/>
            <a:ext cx="2555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Rectangle 8"/>
          <p:cNvSpPr>
            <a:spLocks noChangeArrowheads="1"/>
          </p:cNvSpPr>
          <p:nvPr/>
        </p:nvSpPr>
        <p:spPr bwMode="auto">
          <a:xfrm>
            <a:off x="4284663" y="58769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solidFill>
                  <a:srgbClr val="008000"/>
                </a:solidFill>
                <a:latin typeface="Arial" panose="020B0604020202020204" pitchFamily="34" charset="0"/>
              </a:rPr>
              <a:t>Blé dur tolérant au sel, poussant dans le nord de la Nouvelle-Galles du Sud dans le cadre d'un essai sur le terrain.</a:t>
            </a:r>
          </a:p>
          <a:p>
            <a:pPr algn="r" eaLnBrk="1" hangingPunct="1">
              <a:spcBef>
                <a:spcPct val="0"/>
              </a:spcBef>
              <a:buFontTx/>
              <a:buNone/>
            </a:pPr>
            <a:r>
              <a:rPr lang="fr-FR" altLang="fr-FR" sz="1200" i="1">
                <a:solidFill>
                  <a:srgbClr val="008000"/>
                </a:solidFill>
                <a:latin typeface="Arial" panose="020B0604020202020204" pitchFamily="34" charset="0"/>
              </a:rPr>
              <a:t>Crédit: Photo par le CSIRO.</a:t>
            </a:r>
            <a:endParaRPr lang="fr-FR" altLang="fr-FR" sz="1200">
              <a:solidFill>
                <a:srgbClr val="008000"/>
              </a:solidFill>
              <a:latin typeface="Arial" panose="020B0604020202020204" pitchFamily="34" charset="0"/>
            </a:endParaRPr>
          </a:p>
        </p:txBody>
      </p:sp>
      <p:sp>
        <p:nvSpPr>
          <p:cNvPr id="8909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909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9100" name="Image 11" descr="logo aride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Image 12" descr="logo salinisation2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2" name="ZoneTexte 13"/>
          <p:cNvSpPr txBox="1">
            <a:spLocks noChangeArrowheads="1"/>
          </p:cNvSpPr>
          <p:nvPr/>
        </p:nvSpPr>
        <p:spPr bwMode="auto">
          <a:xfrm>
            <a:off x="179388" y="4652963"/>
            <a:ext cx="5976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Le blé </a:t>
            </a:r>
            <a:r>
              <a:rPr lang="fr-FR" altLang="fr-FR" sz="1200" i="1">
                <a:solidFill>
                  <a:srgbClr val="008000"/>
                </a:solidFill>
                <a:latin typeface="Arial" panose="020B0604020202020204" pitchFamily="34" charset="0"/>
              </a:rPr>
              <a:t>Ben Mabrouck</a:t>
            </a:r>
            <a:r>
              <a:rPr lang="fr-FR" altLang="fr-FR" sz="1200">
                <a:solidFill>
                  <a:srgbClr val="008000"/>
                </a:solidFill>
                <a:latin typeface="Arial" panose="020B0604020202020204" pitchFamily="34" charset="0"/>
              </a:rPr>
              <a:t>, dont la sélection n’est pas terminée, s’est montré très tolérant au sel (SIMONNEAU, 1962).</a:t>
            </a:r>
          </a:p>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i="1">
                <a:solidFill>
                  <a:srgbClr val="008000"/>
                </a:solidFill>
                <a:latin typeface="Arial" panose="020B0604020202020204" pitchFamily="34" charset="0"/>
              </a:rPr>
              <a:t>L'utilisation des eaux salées au Sahara</a:t>
            </a:r>
            <a:r>
              <a:rPr lang="fr-FR" altLang="fr-FR" sz="1200">
                <a:solidFill>
                  <a:srgbClr val="008000"/>
                </a:solidFill>
                <a:latin typeface="Arial" panose="020B0604020202020204" pitchFamily="34" charset="0"/>
              </a:rPr>
              <a:t>, P. Simonneau, G. Aubert, Ann. agron., 1963, 14 (5), 859-872, page 866, </a:t>
            </a:r>
            <a:r>
              <a:rPr lang="fr-FR" altLang="fr-FR" sz="1200">
                <a:solidFill>
                  <a:srgbClr val="008000"/>
                </a:solidFill>
                <a:latin typeface="Arial" panose="020B0604020202020204" pitchFamily="34" charset="0"/>
                <a:hlinkClick r:id="rId6"/>
              </a:rPr>
              <a:t>http://horizon.documentation.ird.fr/exl-doc/pleins_textes/pleins_textes_5/b_fdi_08-09/11033.pdf</a:t>
            </a:r>
            <a:r>
              <a:rPr lang="fr-FR" altLang="fr-FR" sz="1200">
                <a:solidFill>
                  <a:srgbClr val="008000"/>
                </a:solidFill>
                <a:latin typeface="Arial" panose="020B0604020202020204" pitchFamily="34" charset="0"/>
              </a:rPr>
              <a:t> </a:t>
            </a:r>
          </a:p>
        </p:txBody>
      </p:sp>
      <p:sp>
        <p:nvSpPr>
          <p:cNvPr id="15" name="Rectangle 14"/>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a:spLocks noChangeArrowheads="1"/>
          </p:cNvSpPr>
          <p:nvPr/>
        </p:nvSpPr>
        <p:spPr bwMode="auto">
          <a:xfrm>
            <a:off x="2174875"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3"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587" y="45089"/>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1937" y="45089"/>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5"/>
          <p:cNvSpPr>
            <a:spLocks noChangeArrowheads="1"/>
          </p:cNvSpPr>
          <p:nvPr/>
        </p:nvSpPr>
        <p:spPr bwMode="auto">
          <a:xfrm>
            <a:off x="7353300" y="139055"/>
            <a:ext cx="504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400" b="1" dirty="0">
                <a:solidFill>
                  <a:srgbClr val="008000"/>
                </a:solidFill>
                <a:latin typeface="Arial" panose="020B0604020202020204" pitchFamily="34" charset="0"/>
              </a:rPr>
              <a:t>U</a:t>
            </a:r>
          </a:p>
        </p:txBody>
      </p:sp>
      <p:sp>
        <p:nvSpPr>
          <p:cNvPr id="6" name="Espace réservé du numéro de diapositive 2"/>
          <p:cNvSpPr>
            <a:spLocks noGrp="1"/>
          </p:cNvSpPr>
          <p:nvPr>
            <p:ph type="sldNum" sz="quarter" idx="12"/>
          </p:nvPr>
        </p:nvSpPr>
        <p:spPr bwMode="auto">
          <a:xfrm>
            <a:off x="136123" y="193923"/>
            <a:ext cx="477764" cy="368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B8408E-A2E0-4406-9952-0606FE34DE37}" type="slidenum">
              <a:rPr lang="fr-FR" altLang="fr-FR" sz="1200" smtClean="0">
                <a:solidFill>
                  <a:srgbClr val="898989"/>
                </a:solidFill>
              </a:rPr>
              <a:pPr>
                <a:spcBef>
                  <a:spcPct val="0"/>
                </a:spcBef>
                <a:buFontTx/>
                <a:buNone/>
              </a:pPr>
              <a:t>106</a:t>
            </a:fld>
            <a:endParaRPr lang="fr-FR" altLang="fr-FR" sz="1200" dirty="0">
              <a:solidFill>
                <a:srgbClr val="898989"/>
              </a:solidFill>
            </a:endParaRPr>
          </a:p>
        </p:txBody>
      </p:sp>
      <p:sp>
        <p:nvSpPr>
          <p:cNvPr id="7" name="Rectangle 1"/>
          <p:cNvSpPr>
            <a:spLocks noChangeArrowheads="1"/>
          </p:cNvSpPr>
          <p:nvPr/>
        </p:nvSpPr>
        <p:spPr bwMode="auto">
          <a:xfrm>
            <a:off x="250825" y="692150"/>
            <a:ext cx="864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dirty="0">
                <a:solidFill>
                  <a:srgbClr val="008000"/>
                </a:solidFill>
              </a:rPr>
              <a:t>7.11. </a:t>
            </a:r>
            <a:r>
              <a:rPr lang="fr-FR" altLang="fr-FR" sz="1800" b="1" dirty="0">
                <a:solidFill>
                  <a:srgbClr val="008000"/>
                </a:solidFill>
              </a:rPr>
              <a:t>Lentille bâtarde</a:t>
            </a:r>
            <a:r>
              <a:rPr lang="it-IT" altLang="fr-FR" sz="1800" dirty="0">
                <a:solidFill>
                  <a:srgbClr val="008000"/>
                </a:solidFill>
              </a:rPr>
              <a:t>, </a:t>
            </a:r>
            <a:r>
              <a:rPr lang="fr-FR" altLang="fr-FR" sz="1800" b="1" dirty="0">
                <a:solidFill>
                  <a:srgbClr val="008000"/>
                </a:solidFill>
              </a:rPr>
              <a:t>vesce amère</a:t>
            </a:r>
            <a:r>
              <a:rPr lang="fr-FR" altLang="fr-FR" sz="1800" dirty="0">
                <a:solidFill>
                  <a:srgbClr val="008000"/>
                </a:solidFill>
              </a:rPr>
              <a:t> ou </a:t>
            </a:r>
            <a:r>
              <a:rPr lang="fr-FR" altLang="fr-FR" sz="1800" b="1" dirty="0">
                <a:solidFill>
                  <a:srgbClr val="008000"/>
                </a:solidFill>
              </a:rPr>
              <a:t>ers </a:t>
            </a:r>
            <a:r>
              <a:rPr lang="it-IT" altLang="fr-FR" sz="1800" dirty="0">
                <a:solidFill>
                  <a:srgbClr val="008000"/>
                </a:solidFill>
              </a:rPr>
              <a:t>(</a:t>
            </a:r>
            <a:r>
              <a:rPr lang="it-IT" altLang="fr-FR" sz="1800" i="1" dirty="0" err="1">
                <a:solidFill>
                  <a:srgbClr val="008000"/>
                </a:solidFill>
              </a:rPr>
              <a:t>Vicia</a:t>
            </a:r>
            <a:r>
              <a:rPr lang="it-IT" altLang="fr-FR" sz="1800" i="1" dirty="0">
                <a:solidFill>
                  <a:srgbClr val="008000"/>
                </a:solidFill>
              </a:rPr>
              <a:t> </a:t>
            </a:r>
            <a:r>
              <a:rPr lang="it-IT" altLang="fr-FR" sz="1800" i="1" dirty="0" err="1">
                <a:solidFill>
                  <a:srgbClr val="008000"/>
                </a:solidFill>
              </a:rPr>
              <a:t>ervilia</a:t>
            </a:r>
            <a:r>
              <a:rPr lang="it-IT" altLang="fr-FR" sz="1800" dirty="0">
                <a:solidFill>
                  <a:srgbClr val="008000"/>
                </a:solidFill>
              </a:rPr>
              <a:t>)</a:t>
            </a:r>
          </a:p>
        </p:txBody>
      </p:sp>
      <p:sp>
        <p:nvSpPr>
          <p:cNvPr id="8" name="ZoneTexte 7"/>
          <p:cNvSpPr txBox="1"/>
          <p:nvPr/>
        </p:nvSpPr>
        <p:spPr>
          <a:xfrm>
            <a:off x="107504" y="1124744"/>
            <a:ext cx="8928992" cy="3693319"/>
          </a:xfrm>
          <a:prstGeom prst="rect">
            <a:avLst/>
          </a:prstGeom>
          <a:noFill/>
        </p:spPr>
        <p:txBody>
          <a:bodyPr wrap="square" rtlCol="0">
            <a:spAutoFit/>
          </a:bodyPr>
          <a:lstStyle/>
          <a:p>
            <a:pPr algn="just"/>
            <a:r>
              <a:rPr lang="fr-FR" dirty="0">
                <a:solidFill>
                  <a:srgbClr val="008000"/>
                </a:solidFill>
                <a:latin typeface="Calibri" panose="020F0502020204030204" pitchFamily="34" charset="0"/>
              </a:rPr>
              <a:t>L’</a:t>
            </a:r>
            <a:r>
              <a:rPr lang="fr-FR" b="1" dirty="0">
                <a:solidFill>
                  <a:srgbClr val="008000"/>
                </a:solidFill>
              </a:rPr>
              <a:t>ers</a:t>
            </a:r>
            <a:r>
              <a:rPr lang="fr-FR" dirty="0">
                <a:solidFill>
                  <a:srgbClr val="008000"/>
                </a:solidFill>
              </a:rPr>
              <a:t> ou </a:t>
            </a:r>
            <a:r>
              <a:rPr lang="fr-FR" b="1" dirty="0">
                <a:solidFill>
                  <a:srgbClr val="008000"/>
                </a:solidFill>
              </a:rPr>
              <a:t>vesce amère,</a:t>
            </a:r>
            <a:r>
              <a:rPr lang="fr-FR" dirty="0">
                <a:solidFill>
                  <a:srgbClr val="008000"/>
                </a:solidFill>
              </a:rPr>
              <a:t> est une </a:t>
            </a:r>
            <a:r>
              <a:rPr lang="fr-FR" dirty="0">
                <a:solidFill>
                  <a:srgbClr val="008000"/>
                </a:solidFill>
                <a:hlinkClick r:id="rId4" tooltip="Cultures néolithiques fondateurs"/>
              </a:rPr>
              <a:t>légumineuse à graines</a:t>
            </a:r>
            <a:r>
              <a:rPr lang="fr-FR" dirty="0">
                <a:solidFill>
                  <a:srgbClr val="008000"/>
                </a:solidFill>
              </a:rPr>
              <a:t> et plante fourragère,  anciennement cultivée, de la région </a:t>
            </a:r>
            <a:r>
              <a:rPr lang="fr-FR" dirty="0">
                <a:solidFill>
                  <a:srgbClr val="008000"/>
                </a:solidFill>
                <a:hlinkClick r:id="rId5" tooltip="Méditerranée"/>
              </a:rPr>
              <a:t>méditerranéenne</a:t>
            </a:r>
            <a:r>
              <a:rPr lang="fr-FR" dirty="0">
                <a:solidFill>
                  <a:srgbClr val="008000"/>
                </a:solidFill>
              </a:rPr>
              <a:t>. Noms : </a:t>
            </a:r>
            <a:r>
              <a:rPr lang="fr-FR" i="1" dirty="0">
                <a:solidFill>
                  <a:srgbClr val="008000"/>
                </a:solidFill>
              </a:rPr>
              <a:t>bitter </a:t>
            </a:r>
            <a:r>
              <a:rPr lang="fr-FR" i="1" dirty="0" err="1">
                <a:solidFill>
                  <a:srgbClr val="008000"/>
                </a:solidFill>
              </a:rPr>
              <a:t>vetch</a:t>
            </a:r>
            <a:r>
              <a:rPr lang="fr-FR" i="1" dirty="0">
                <a:solidFill>
                  <a:srgbClr val="008000"/>
                </a:solidFill>
              </a:rPr>
              <a:t> </a:t>
            </a:r>
            <a:r>
              <a:rPr lang="fr-FR" dirty="0">
                <a:solidFill>
                  <a:srgbClr val="008000"/>
                </a:solidFill>
              </a:rPr>
              <a:t>(Anglais), </a:t>
            </a:r>
            <a:r>
              <a:rPr lang="fr-FR" i="1" dirty="0" err="1">
                <a:solidFill>
                  <a:srgbClr val="008000"/>
                </a:solidFill>
              </a:rPr>
              <a:t>gavdaneh</a:t>
            </a:r>
            <a:r>
              <a:rPr lang="fr-FR" dirty="0">
                <a:solidFill>
                  <a:srgbClr val="008000"/>
                </a:solidFill>
              </a:rPr>
              <a:t> (persan), </a:t>
            </a:r>
            <a:r>
              <a:rPr lang="fr-FR" i="1" dirty="0" err="1">
                <a:solidFill>
                  <a:srgbClr val="008000"/>
                </a:solidFill>
              </a:rPr>
              <a:t>kersannah</a:t>
            </a:r>
            <a:r>
              <a:rPr lang="fr-FR" dirty="0">
                <a:solidFill>
                  <a:srgbClr val="008000"/>
                </a:solidFill>
              </a:rPr>
              <a:t> (arabe), </a:t>
            </a:r>
            <a:r>
              <a:rPr lang="fr-FR" i="1" dirty="0" err="1">
                <a:solidFill>
                  <a:srgbClr val="008000"/>
                </a:solidFill>
              </a:rPr>
              <a:t>yero</a:t>
            </a:r>
            <a:r>
              <a:rPr lang="fr-FR" dirty="0">
                <a:solidFill>
                  <a:srgbClr val="008000"/>
                </a:solidFill>
              </a:rPr>
              <a:t> (espagnol), </a:t>
            </a:r>
            <a:r>
              <a:rPr lang="fr-FR" i="1" dirty="0" err="1">
                <a:solidFill>
                  <a:srgbClr val="008000"/>
                </a:solidFill>
              </a:rPr>
              <a:t>rovi</a:t>
            </a:r>
            <a:r>
              <a:rPr lang="fr-FR" dirty="0">
                <a:solidFill>
                  <a:srgbClr val="008000"/>
                </a:solidFill>
              </a:rPr>
              <a:t> (grec), et </a:t>
            </a:r>
            <a:r>
              <a:rPr lang="fr-FR" i="1" dirty="0" err="1">
                <a:solidFill>
                  <a:srgbClr val="008000"/>
                </a:solidFill>
              </a:rPr>
              <a:t>Burçak</a:t>
            </a:r>
            <a:r>
              <a:rPr lang="fr-FR" dirty="0">
                <a:solidFill>
                  <a:srgbClr val="008000"/>
                </a:solidFill>
              </a:rPr>
              <a:t> (turc). Elle continue à être cultivée, à cause de sa valeur nutritive pour les ruminants, au </a:t>
            </a:r>
            <a:r>
              <a:rPr lang="fr-FR" dirty="0">
                <a:solidFill>
                  <a:srgbClr val="008000"/>
                </a:solidFill>
                <a:hlinkClick r:id="rId6" tooltip="Maroc"/>
              </a:rPr>
              <a:t>Maroc</a:t>
            </a:r>
            <a:r>
              <a:rPr lang="fr-FR" dirty="0">
                <a:solidFill>
                  <a:srgbClr val="008000"/>
                </a:solidFill>
              </a:rPr>
              <a:t>, en </a:t>
            </a:r>
            <a:r>
              <a:rPr lang="fr-FR" dirty="0">
                <a:solidFill>
                  <a:srgbClr val="008000"/>
                </a:solidFill>
                <a:hlinkClick r:id="rId7" tooltip="Espagne"/>
              </a:rPr>
              <a:t>Espagne</a:t>
            </a:r>
            <a:r>
              <a:rPr lang="fr-FR" dirty="0">
                <a:solidFill>
                  <a:srgbClr val="008000"/>
                </a:solidFill>
              </a:rPr>
              <a:t> et en </a:t>
            </a:r>
            <a:r>
              <a:rPr lang="fr-FR" dirty="0">
                <a:solidFill>
                  <a:srgbClr val="008000"/>
                </a:solidFill>
                <a:hlinkClick r:id="rId8" tooltip="Dinde"/>
              </a:rPr>
              <a:t>Turquie</a:t>
            </a:r>
            <a:r>
              <a:rPr lang="fr-FR" dirty="0">
                <a:solidFill>
                  <a:srgbClr val="008000"/>
                </a:solidFill>
              </a:rPr>
              <a:t>. </a:t>
            </a:r>
            <a:r>
              <a:rPr lang="fr-FR" b="1" dirty="0">
                <a:solidFill>
                  <a:srgbClr val="008000"/>
                </a:solidFill>
              </a:rPr>
              <a:t>La plante est facile à cultiver et à stocker et peut être cultivée sur des sols alcalins très peu profonds ou salins</a:t>
            </a:r>
            <a:r>
              <a:rPr lang="fr-FR" dirty="0">
                <a:solidFill>
                  <a:srgbClr val="008000"/>
                </a:solidFill>
              </a:rPr>
              <a:t> (jusqu’à 12 grammes de sel /litre d’eau). </a:t>
            </a:r>
          </a:p>
          <a:p>
            <a:pPr algn="just"/>
            <a:r>
              <a:rPr lang="fr-FR" sz="1200" dirty="0">
                <a:solidFill>
                  <a:srgbClr val="008000"/>
                </a:solidFill>
              </a:rPr>
              <a:t>Le grain fendu ressemble à une </a:t>
            </a:r>
            <a:r>
              <a:rPr lang="fr-FR" sz="1200" dirty="0">
                <a:solidFill>
                  <a:srgbClr val="008000"/>
                </a:solidFill>
                <a:hlinkClick r:id="rId9" tooltip="Lentille"/>
              </a:rPr>
              <a:t>lentille</a:t>
            </a:r>
            <a:r>
              <a:rPr lang="fr-FR" sz="1200" dirty="0">
                <a:solidFill>
                  <a:srgbClr val="008000"/>
                </a:solidFill>
              </a:rPr>
              <a:t> rouge. Pour la consommation humaine l'amertume des graines doit être enlevé par lessivage avec plusieurs changements d'eau bouillante. En raison de cette amertume, il est peu probable que quelqu'un puisse accidentellement confondre cette vesce avec les lentilles rouges. Selon </a:t>
            </a:r>
            <a:r>
              <a:rPr lang="fr-FR" sz="1200" dirty="0" err="1">
                <a:solidFill>
                  <a:srgbClr val="008000"/>
                </a:solidFill>
              </a:rPr>
              <a:t>Zohary</a:t>
            </a:r>
            <a:r>
              <a:rPr lang="fr-FR" sz="1200" dirty="0">
                <a:solidFill>
                  <a:srgbClr val="008000"/>
                </a:solidFill>
              </a:rPr>
              <a:t> et </a:t>
            </a:r>
            <a:r>
              <a:rPr lang="fr-FR" sz="1200" dirty="0" err="1">
                <a:solidFill>
                  <a:srgbClr val="008000"/>
                </a:solidFill>
              </a:rPr>
              <a:t>Hopf</a:t>
            </a:r>
            <a:r>
              <a:rPr lang="fr-FR" sz="1200" dirty="0">
                <a:solidFill>
                  <a:srgbClr val="008000"/>
                </a:solidFill>
              </a:rPr>
              <a:t>, seuls les humains des classes économiques les plus pauvres consomment cette culture, ou en temps de </a:t>
            </a:r>
            <a:r>
              <a:rPr lang="fr-FR" sz="1200" dirty="0">
                <a:solidFill>
                  <a:srgbClr val="008000"/>
                </a:solidFill>
                <a:hlinkClick r:id="rId10" tooltip="Famine"/>
              </a:rPr>
              <a:t>famine</a:t>
            </a:r>
            <a:r>
              <a:rPr lang="fr-FR" sz="1200" dirty="0">
                <a:solidFill>
                  <a:srgbClr val="008000"/>
                </a:solidFill>
              </a:rPr>
              <a:t>. </a:t>
            </a:r>
          </a:p>
          <a:p>
            <a:pPr algn="just"/>
            <a:r>
              <a:rPr lang="fr-FR" sz="1200" dirty="0">
                <a:solidFill>
                  <a:srgbClr val="008000"/>
                </a:solidFill>
              </a:rPr>
              <a:t>Ses grains constitue un excellent aliment concentré pour ovins et les bovins. Il a été tenu en haute estime par les agriculteurs dans le Vieux Monde, depuis le début de l'agriculture, pour améliorer la valeur nutritionnelle des aliments en vrac.</a:t>
            </a:r>
          </a:p>
          <a:p>
            <a:pPr algn="just"/>
            <a:r>
              <a:rPr lang="fr-FR" sz="1200" dirty="0">
                <a:solidFill>
                  <a:srgbClr val="008000"/>
                </a:solidFill>
                <a:hlinkClick r:id="rId11" tooltip="Pline l'Ancien"/>
              </a:rPr>
              <a:t>Pline l'Ancien</a:t>
            </a:r>
            <a:r>
              <a:rPr lang="fr-FR" sz="1200" dirty="0">
                <a:solidFill>
                  <a:srgbClr val="008000"/>
                </a:solidFill>
              </a:rPr>
              <a:t> stipule que la vesce amère </a:t>
            </a:r>
            <a:r>
              <a:rPr lang="fr-FR" sz="1200" i="1" dirty="0">
                <a:solidFill>
                  <a:srgbClr val="008000"/>
                </a:solidFill>
              </a:rPr>
              <a:t>(</a:t>
            </a:r>
            <a:r>
              <a:rPr lang="fr-FR" sz="1200" i="1" dirty="0" err="1">
                <a:solidFill>
                  <a:srgbClr val="008000"/>
                </a:solidFill>
              </a:rPr>
              <a:t>Ervum</a:t>
            </a:r>
            <a:r>
              <a:rPr lang="fr-FR" sz="1200" i="1" dirty="0">
                <a:solidFill>
                  <a:srgbClr val="008000"/>
                </a:solidFill>
              </a:rPr>
              <a:t>)</a:t>
            </a:r>
            <a:r>
              <a:rPr lang="fr-FR" sz="1200" dirty="0">
                <a:solidFill>
                  <a:srgbClr val="008000"/>
                </a:solidFill>
              </a:rPr>
              <a:t> a une valeur médicinale, comme </a:t>
            </a:r>
            <a:r>
              <a:rPr lang="fr-FR" sz="1200" dirty="0">
                <a:solidFill>
                  <a:srgbClr val="008000"/>
                </a:solidFill>
                <a:hlinkClick r:id="rId12" tooltip="Vesce"/>
              </a:rPr>
              <a:t>la vesce</a:t>
            </a:r>
            <a:r>
              <a:rPr lang="fr-FR" sz="1200" dirty="0">
                <a:solidFill>
                  <a:srgbClr val="008000"/>
                </a:solidFill>
              </a:rPr>
              <a:t> </a:t>
            </a:r>
            <a:r>
              <a:rPr lang="fr-FR" sz="1200" i="1" dirty="0">
                <a:solidFill>
                  <a:srgbClr val="008000"/>
                </a:solidFill>
              </a:rPr>
              <a:t>(Vicia),</a:t>
            </a:r>
            <a:r>
              <a:rPr lang="fr-FR" sz="1200" dirty="0">
                <a:solidFill>
                  <a:srgbClr val="008000"/>
                </a:solidFill>
              </a:rPr>
              <a:t> citant les lettres d’</a:t>
            </a:r>
            <a:r>
              <a:rPr lang="fr-FR" sz="1200" dirty="0">
                <a:solidFill>
                  <a:srgbClr val="008000"/>
                </a:solidFill>
                <a:hlinkClick r:id="rId13" tooltip="Augustus"/>
              </a:rPr>
              <a:t>Auguste</a:t>
            </a:r>
            <a:r>
              <a:rPr lang="fr-FR" sz="1200" dirty="0">
                <a:solidFill>
                  <a:srgbClr val="008000"/>
                </a:solidFill>
              </a:rPr>
              <a:t>, où l' </a:t>
            </a:r>
            <a:r>
              <a:rPr lang="fr-FR" sz="1200" dirty="0">
                <a:solidFill>
                  <a:srgbClr val="008000"/>
                </a:solidFill>
                <a:hlinkClick r:id="rId14" tooltip="Empereur romain"/>
              </a:rPr>
              <a:t>empereur</a:t>
            </a:r>
            <a:r>
              <a:rPr lang="fr-FR" sz="1200" dirty="0">
                <a:solidFill>
                  <a:srgbClr val="008000"/>
                </a:solidFill>
              </a:rPr>
              <a:t> a écrit qu'il a retrouvé sa santé grâce à un régime à base de vesce amère (</a:t>
            </a:r>
            <a:r>
              <a:rPr lang="fr-FR" sz="1200" dirty="0">
                <a:solidFill>
                  <a:srgbClr val="008000"/>
                </a:solidFill>
                <a:hlinkClick r:id="rId15" tooltip="Histoire Naturelle (Pline)"/>
              </a:rPr>
              <a:t>NH</a:t>
            </a:r>
            <a:r>
              <a:rPr lang="fr-FR" sz="1200" dirty="0">
                <a:solidFill>
                  <a:srgbClr val="008000"/>
                </a:solidFill>
              </a:rPr>
              <a:t> 18.38).</a:t>
            </a:r>
          </a:p>
          <a:p>
            <a:pPr algn="just"/>
            <a:r>
              <a:rPr lang="fr-FR" sz="1200" dirty="0">
                <a:solidFill>
                  <a:srgbClr val="008000"/>
                </a:solidFill>
              </a:rPr>
              <a:t>Sources : a) </a:t>
            </a:r>
            <a:r>
              <a:rPr lang="fr-FR" sz="1200" dirty="0">
                <a:solidFill>
                  <a:srgbClr val="008000"/>
                </a:solidFill>
                <a:hlinkClick r:id="rId16"/>
              </a:rPr>
              <a:t>http://en.wikipedia.org/wiki/Vicia_ervilia</a:t>
            </a:r>
            <a:r>
              <a:rPr lang="fr-FR" sz="1200" dirty="0">
                <a:solidFill>
                  <a:srgbClr val="008000"/>
                </a:solidFill>
              </a:rPr>
              <a:t> </a:t>
            </a:r>
          </a:p>
        </p:txBody>
      </p:sp>
      <p:pic>
        <p:nvPicPr>
          <p:cNvPr id="2051" name="Picture 3" descr="D:\Users\blisan\Pictures\perso\plantes halophytes milieux salins\Lentille bâtarde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86329" y="498848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blisan\Pictures\perso\plantes halophytes milieux salins\Ervum ervilia3.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2187" y="5055156"/>
            <a:ext cx="9906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blisan\Pictures\perso\plantes halophytes milieux salins\Ervum ervilia feuille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53300" y="4445654"/>
            <a:ext cx="1790700" cy="23906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blisan\Pictures\perso\plantes halophytes milieux salins\Ervum ervilia graines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14921" y="8135"/>
            <a:ext cx="1429079" cy="9509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Users\blisan\Pictures\perso\plantes halophytes milieux salins\Vicia_ervilia_Sturm7.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526" y="4897067"/>
            <a:ext cx="1275872" cy="1916832"/>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125489" y="231904"/>
            <a:ext cx="325730" cy="369332"/>
          </a:xfrm>
          <a:prstGeom prst="rect">
            <a:avLst/>
          </a:prstGeom>
          <a:noFill/>
        </p:spPr>
        <p:txBody>
          <a:bodyPr wrap="none" rtlCol="0">
            <a:spAutoFit/>
          </a:bodyPr>
          <a:lstStyle/>
          <a:p>
            <a:r>
              <a:rPr lang="fr-FR" b="1" dirty="0"/>
              <a:t>?</a:t>
            </a:r>
          </a:p>
        </p:txBody>
      </p:sp>
      <p:pic>
        <p:nvPicPr>
          <p:cNvPr id="17" name="Picture 2" descr="D:\Users\blisan\Pictures\perso\plantes halophytes milieux salins\Lentille bâtarde2.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19354" y="498848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30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250825" y="692150"/>
            <a:ext cx="864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7.12. </a:t>
            </a:r>
            <a:r>
              <a:rPr lang="fr-FR" altLang="fr-FR" sz="1800" b="1" dirty="0">
                <a:solidFill>
                  <a:srgbClr val="008000"/>
                </a:solidFill>
              </a:rPr>
              <a:t>nipa </a:t>
            </a:r>
            <a:r>
              <a:rPr lang="fr-FR" altLang="fr-FR" sz="1800" dirty="0">
                <a:solidFill>
                  <a:srgbClr val="008000"/>
                </a:solidFill>
              </a:rPr>
              <a:t>(</a:t>
            </a:r>
            <a:r>
              <a:rPr lang="fr-FR" altLang="fr-FR" sz="1800" i="1" dirty="0" err="1">
                <a:solidFill>
                  <a:srgbClr val="008000"/>
                </a:solidFill>
                <a:latin typeface="Arial" panose="020B0604020202020204" pitchFamily="34" charset="0"/>
              </a:rPr>
              <a:t>Distichlis</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palmeri</a:t>
            </a:r>
            <a:r>
              <a:rPr lang="fr-FR" altLang="fr-FR" sz="1800" dirty="0">
                <a:solidFill>
                  <a:srgbClr val="008000"/>
                </a:solidFill>
              </a:rPr>
              <a:t>)</a:t>
            </a:r>
          </a:p>
        </p:txBody>
      </p:sp>
      <p:sp>
        <p:nvSpPr>
          <p:cNvPr id="90115" name="ZoneTexte 2"/>
          <p:cNvSpPr txBox="1">
            <a:spLocks noChangeArrowheads="1"/>
          </p:cNvSpPr>
          <p:nvPr/>
        </p:nvSpPr>
        <p:spPr bwMode="auto">
          <a:xfrm>
            <a:off x="2509838"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011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99B64B-A0CD-48C4-8982-BE6C4055B311}" type="slidenum">
              <a:rPr lang="fr-FR" altLang="fr-FR" sz="1200" smtClean="0">
                <a:solidFill>
                  <a:srgbClr val="898989"/>
                </a:solidFill>
              </a:rPr>
              <a:pPr>
                <a:spcBef>
                  <a:spcPct val="0"/>
                </a:spcBef>
                <a:buFontTx/>
                <a:buNone/>
              </a:pPr>
              <a:t>107</a:t>
            </a:fld>
            <a:endParaRPr lang="fr-FR" altLang="fr-FR" sz="1200">
              <a:solidFill>
                <a:srgbClr val="898989"/>
              </a:solidFill>
            </a:endParaRPr>
          </a:p>
        </p:txBody>
      </p:sp>
      <p:sp>
        <p:nvSpPr>
          <p:cNvPr id="9011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011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011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012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0121"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ZoneTexte 10"/>
          <p:cNvSpPr txBox="1">
            <a:spLocks noChangeArrowheads="1"/>
          </p:cNvSpPr>
          <p:nvPr/>
        </p:nvSpPr>
        <p:spPr bwMode="auto">
          <a:xfrm>
            <a:off x="179388" y="1196975"/>
            <a:ext cx="88566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Ou herbe de Palmer, plantes halophyte (famille des </a:t>
            </a:r>
            <a:r>
              <a:rPr lang="fr-FR" altLang="fr-FR" sz="1800" i="1" dirty="0" err="1">
                <a:solidFill>
                  <a:srgbClr val="008000"/>
                </a:solidFill>
                <a:latin typeface="Arial" panose="020B0604020202020204" pitchFamily="34" charset="0"/>
                <a:hlinkClick r:id="rId4" tooltip="Poaceae"/>
              </a:rPr>
              <a:t>Poaceae</a:t>
            </a:r>
            <a:r>
              <a:rPr lang="fr-FR" altLang="fr-FR" sz="1800" dirty="0">
                <a:solidFill>
                  <a:srgbClr val="008000"/>
                </a:solidFill>
                <a:latin typeface="Arial" panose="020B0604020202020204" pitchFamily="34" charset="0"/>
              </a:rPr>
              <a:t>), qui pousse dans le </a:t>
            </a:r>
            <a:r>
              <a:rPr lang="fr-FR" altLang="fr-FR" sz="1800" dirty="0">
                <a:solidFill>
                  <a:srgbClr val="008000"/>
                </a:solidFill>
                <a:latin typeface="Arial" panose="020B0604020202020204" pitchFamily="34" charset="0"/>
                <a:hlinkClick r:id="rId5" tooltip="Désert de Sonora"/>
              </a:rPr>
              <a:t>désert de Sonora</a:t>
            </a:r>
            <a:r>
              <a:rPr lang="fr-FR" altLang="fr-FR" sz="1800" dirty="0">
                <a:solidFill>
                  <a:srgbClr val="008000"/>
                </a:solidFill>
                <a:latin typeface="Arial" panose="020B0604020202020204" pitchFamily="34" charset="0"/>
              </a:rPr>
              <a:t>, à l'Ouest </a:t>
            </a:r>
            <a:r>
              <a:rPr lang="fr-FR" altLang="fr-FR" sz="1800" dirty="0">
                <a:solidFill>
                  <a:srgbClr val="008000"/>
                </a:solidFill>
                <a:latin typeface="Arial" panose="020B0604020202020204" pitchFamily="34" charset="0"/>
                <a:hlinkClick r:id="rId6" tooltip="Mexique"/>
              </a:rPr>
              <a:t>du Mexique</a:t>
            </a:r>
            <a:r>
              <a:rPr lang="fr-FR" altLang="fr-FR" sz="1800" dirty="0">
                <a:solidFill>
                  <a:srgbClr val="008000"/>
                </a:solidFill>
                <a:latin typeface="Arial" panose="020B0604020202020204" pitchFamily="34" charset="0"/>
              </a:rPr>
              <a:t>, et qui produit un </a:t>
            </a:r>
            <a:r>
              <a:rPr lang="fr-FR" altLang="fr-FR" sz="1800" dirty="0">
                <a:solidFill>
                  <a:srgbClr val="008000"/>
                </a:solidFill>
                <a:latin typeface="Arial" panose="020B0604020202020204" pitchFamily="34" charset="0"/>
                <a:hlinkClick r:id="rId7" tooltip="Grain"/>
              </a:rPr>
              <a:t>grain</a:t>
            </a:r>
            <a:r>
              <a:rPr lang="fr-FR" altLang="fr-FR" sz="1800" dirty="0">
                <a:solidFill>
                  <a:srgbClr val="008000"/>
                </a:solidFill>
                <a:latin typeface="Arial" panose="020B0604020202020204" pitchFamily="34" charset="0"/>
              </a:rPr>
              <a:t> ayant quelques similitudes avec </a:t>
            </a:r>
            <a:r>
              <a:rPr lang="fr-FR" altLang="fr-FR" sz="1800" dirty="0">
                <a:solidFill>
                  <a:srgbClr val="008000"/>
                </a:solidFill>
                <a:latin typeface="Arial" panose="020B0604020202020204" pitchFamily="34" charset="0"/>
                <a:hlinkClick r:id="rId8" tooltip="Blé"/>
              </a:rPr>
              <a:t>le blé</a:t>
            </a:r>
            <a:r>
              <a:rPr lang="fr-FR" altLang="fr-FR" sz="18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Une recherche menée sur les plantes restantes (il était rare) a été couronnée de succès, et a été suivie par un programme de culture faisant passer l'augmentation de son rendement de 5 kg/ha à 2000 kg/ha. Le grain est également élevé pour un usage commercial en </a:t>
            </a:r>
            <a:r>
              <a:rPr lang="fr-FR" altLang="fr-FR" sz="1200" dirty="0">
                <a:solidFill>
                  <a:srgbClr val="008000"/>
                </a:solidFill>
                <a:latin typeface="Arial" panose="020B0604020202020204" pitchFamily="34" charset="0"/>
                <a:hlinkClick r:id="rId9" tooltip="Australie"/>
              </a:rPr>
              <a:t>Australie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0"/>
              </a:rPr>
              <a:t>[1]</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Il est résistant à la sécheresse et peut absorber l'eau de mer </a:t>
            </a:r>
            <a:r>
              <a:rPr lang="fr-FR" altLang="fr-FR" sz="1200" baseline="30000" dirty="0">
                <a:solidFill>
                  <a:srgbClr val="008000"/>
                </a:solidFill>
                <a:latin typeface="Arial" panose="020B0604020202020204" pitchFamily="34" charset="0"/>
                <a:hlinkClick r:id="rId11"/>
              </a:rPr>
              <a:t>[2]</a:t>
            </a:r>
            <a:r>
              <a:rPr lang="fr-FR" altLang="fr-FR" sz="1200" dirty="0">
                <a:solidFill>
                  <a:srgbClr val="008000"/>
                </a:solidFill>
                <a:latin typeface="Arial" panose="020B0604020202020204" pitchFamily="34" charset="0"/>
              </a:rPr>
              <a:t>.  Comme un </a:t>
            </a:r>
            <a:r>
              <a:rPr lang="fr-FR" altLang="fr-FR" sz="1200" dirty="0">
                <a:solidFill>
                  <a:srgbClr val="008000"/>
                </a:solidFill>
                <a:latin typeface="Arial" panose="020B0604020202020204" pitchFamily="34" charset="0"/>
                <a:hlinkClick r:id="rId12" tooltip="Halophytes"/>
              </a:rPr>
              <a:t>halophyte</a:t>
            </a:r>
            <a:r>
              <a:rPr lang="fr-FR" altLang="fr-FR" sz="1200" dirty="0">
                <a:solidFill>
                  <a:srgbClr val="008000"/>
                </a:solidFill>
                <a:latin typeface="Arial" panose="020B0604020202020204" pitchFamily="34" charset="0"/>
              </a:rPr>
              <a:t>, le sel qu'il absorbe est excrété par des cellules spécialisées sur la surface de la feuille. Le rapport des Nations Unies pour l'environnement (2006) dit de la plante: "</a:t>
            </a:r>
            <a:r>
              <a:rPr lang="fr-FR" altLang="fr-FR" sz="1200" i="1" dirty="0">
                <a:solidFill>
                  <a:srgbClr val="008000"/>
                </a:solidFill>
                <a:latin typeface="Arial" panose="020B0604020202020204" pitchFamily="34" charset="0"/>
              </a:rPr>
              <a:t>Il est un bon candidat pour une principale </a:t>
            </a:r>
            <a:r>
              <a:rPr lang="fr-FR" altLang="fr-FR" sz="1200" b="1" i="1" dirty="0">
                <a:solidFill>
                  <a:srgbClr val="008000"/>
                </a:solidFill>
                <a:latin typeface="Arial" panose="020B0604020202020204" pitchFamily="34" charset="0"/>
              </a:rPr>
              <a:t>culture vivrière </a:t>
            </a:r>
            <a:r>
              <a:rPr lang="fr-FR" altLang="fr-FR" sz="1200" i="1" dirty="0">
                <a:solidFill>
                  <a:srgbClr val="008000"/>
                </a:solidFill>
                <a:latin typeface="Arial" panose="020B0604020202020204" pitchFamily="34" charset="0"/>
              </a:rPr>
              <a:t>mondiale et pourrait devenir le plus grand cadeau de ce désert au monde</a:t>
            </a:r>
            <a:r>
              <a:rPr lang="fr-FR" altLang="fr-FR" sz="1200" dirty="0">
                <a:solidFill>
                  <a:srgbClr val="008000"/>
                </a:solidFill>
                <a:latin typeface="Arial" panose="020B0604020202020204" pitchFamily="34" charset="0"/>
              </a:rPr>
              <a:t>". Certaines variétés de </a:t>
            </a:r>
            <a:r>
              <a:rPr lang="fr-FR" altLang="fr-FR" sz="1200" i="1" dirty="0">
                <a:solidFill>
                  <a:srgbClr val="008000"/>
                </a:solidFill>
                <a:latin typeface="Arial" panose="020B0604020202020204" pitchFamily="34" charset="0"/>
              </a:rPr>
              <a:t>D.</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palmeri</a:t>
            </a:r>
            <a:r>
              <a:rPr lang="fr-FR" altLang="fr-FR" sz="1200" dirty="0">
                <a:solidFill>
                  <a:srgbClr val="008000"/>
                </a:solidFill>
                <a:latin typeface="Arial" panose="020B0604020202020204" pitchFamily="34" charset="0"/>
              </a:rPr>
              <a:t> ont fait l'objet de brevets aux États-Unis </a:t>
            </a:r>
            <a:r>
              <a:rPr lang="fr-FR" altLang="fr-FR" sz="1200" baseline="30000" dirty="0">
                <a:solidFill>
                  <a:srgbClr val="008000"/>
                </a:solidFill>
                <a:latin typeface="Arial" panose="020B0604020202020204" pitchFamily="34" charset="0"/>
                <a:hlinkClick r:id="rId13"/>
              </a:rPr>
              <a:t>[4]</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4"/>
              </a:rPr>
              <a:t>[5]</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Note : certains variétés d’halophytes proches, comme </a:t>
            </a:r>
            <a:r>
              <a:rPr lang="fr-FR" altLang="fr-FR" sz="1200" i="1" dirty="0" err="1">
                <a:solidFill>
                  <a:srgbClr val="008000"/>
                </a:solidFill>
                <a:latin typeface="Arial" panose="020B0604020202020204" pitchFamily="34" charset="0"/>
              </a:rPr>
              <a:t>Distichlis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spicata</a:t>
            </a:r>
            <a:r>
              <a:rPr lang="fr-FR" altLang="fr-FR" sz="1200" dirty="0">
                <a:solidFill>
                  <a:srgbClr val="008000"/>
                </a:solidFill>
                <a:latin typeface="Arial" panose="020B0604020202020204" pitchFamily="34" charset="0"/>
              </a:rPr>
              <a:t>, seraient aussi à étudier.</a:t>
            </a:r>
          </a:p>
          <a:p>
            <a:pPr algn="just" eaLnBrk="1" hangingPunct="1">
              <a:spcBef>
                <a:spcPct val="0"/>
              </a:spcBef>
              <a:buFontTx/>
              <a:buNone/>
            </a:pPr>
            <a:r>
              <a:rPr lang="fr-FR" altLang="fr-FR" sz="1200" dirty="0">
                <a:solidFill>
                  <a:srgbClr val="008000"/>
                </a:solidFill>
                <a:latin typeface="Arial" panose="020B0604020202020204" pitchFamily="34" charset="0"/>
              </a:rPr>
              <a:t>Sources : c) </a:t>
            </a:r>
            <a:r>
              <a:rPr lang="fr-FR" altLang="fr-FR" sz="1200" dirty="0">
                <a:solidFill>
                  <a:srgbClr val="008000"/>
                </a:solidFill>
                <a:latin typeface="Arial" panose="020B0604020202020204" pitchFamily="34" charset="0"/>
                <a:hlinkClick r:id="rId15"/>
              </a:rPr>
              <a:t>http://en.wikipedia.org/wiki/Distichlis_palmeri</a:t>
            </a:r>
            <a:r>
              <a:rPr lang="fr-FR" altLang="fr-FR" sz="1200" dirty="0">
                <a:solidFill>
                  <a:srgbClr val="008000"/>
                </a:solidFill>
                <a:latin typeface="Arial" panose="020B0604020202020204" pitchFamily="34" charset="0"/>
              </a:rPr>
              <a:t>, b) </a:t>
            </a:r>
            <a:r>
              <a:rPr lang="fr-FR" altLang="fr-FR" sz="1200" i="1" dirty="0">
                <a:solidFill>
                  <a:srgbClr val="008000"/>
                </a:solidFill>
                <a:latin typeface="Arial" panose="020B0604020202020204" pitchFamily="34" charset="0"/>
              </a:rPr>
              <a:t>Nipa: un </a:t>
            </a:r>
            <a:r>
              <a:rPr lang="fr-FR" altLang="fr-FR" sz="1200" i="1" dirty="0" err="1">
                <a:solidFill>
                  <a:srgbClr val="008000"/>
                </a:solidFill>
                <a:latin typeface="Arial" panose="020B0604020202020204" pitchFamily="34" charset="0"/>
              </a:rPr>
              <a:t>tesoro</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Sonorense</a:t>
            </a:r>
            <a:r>
              <a:rPr lang="fr-FR" altLang="fr-FR" sz="1200" i="1" dirty="0">
                <a:solidFill>
                  <a:srgbClr val="008000"/>
                </a:solidFill>
                <a:latin typeface="Arial" panose="020B0604020202020204" pitchFamily="34" charset="0"/>
              </a:rPr>
              <a:t> para el </a:t>
            </a:r>
            <a:r>
              <a:rPr lang="fr-FR" altLang="fr-FR" sz="1200" i="1" dirty="0" err="1">
                <a:solidFill>
                  <a:srgbClr val="008000"/>
                </a:solidFill>
                <a:latin typeface="Arial" panose="020B0604020202020204" pitchFamily="34" charset="0"/>
              </a:rPr>
              <a:t>mundo</a:t>
            </a:r>
            <a:r>
              <a:rPr lang="fr-FR" altLang="fr-FR" sz="1200" dirty="0">
                <a:solidFill>
                  <a:srgbClr val="008000"/>
                </a:solidFill>
                <a:latin typeface="Arial" panose="020B0604020202020204" pitchFamily="34" charset="0"/>
              </a:rPr>
              <a:t>, Richard Stephen </a:t>
            </a:r>
            <a:r>
              <a:rPr lang="fr-FR" altLang="fr-FR" sz="1200" dirty="0" err="1">
                <a:solidFill>
                  <a:srgbClr val="008000"/>
                </a:solidFill>
                <a:latin typeface="Arial" panose="020B0604020202020204" pitchFamily="34" charset="0"/>
              </a:rPr>
              <a:t>Felger</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Drylands</a:t>
            </a:r>
            <a:r>
              <a:rPr lang="fr-FR" altLang="fr-FR" sz="1200" dirty="0">
                <a:solidFill>
                  <a:srgbClr val="008000"/>
                </a:solidFill>
                <a:latin typeface="Arial" panose="020B0604020202020204" pitchFamily="34" charset="0"/>
              </a:rPr>
              <a:t> Institute, Tucson, Arizona [Institut des zones arides, Tucson, Arizona], </a:t>
            </a:r>
            <a:r>
              <a:rPr lang="fr-FR" altLang="fr-FR" sz="1200" dirty="0">
                <a:solidFill>
                  <a:srgbClr val="008000"/>
                </a:solidFill>
                <a:latin typeface="Arial" panose="020B0604020202020204" pitchFamily="34" charset="0"/>
                <a:hlinkClick r:id="rId16"/>
              </a:rPr>
              <a:t>http://boletin.apnsac.org/?p=36</a:t>
            </a:r>
            <a:r>
              <a:rPr lang="fr-FR" altLang="fr-FR" sz="1200" dirty="0">
                <a:solidFill>
                  <a:srgbClr val="008000"/>
                </a:solidFill>
                <a:latin typeface="Arial" panose="020B0604020202020204" pitchFamily="34" charset="0"/>
              </a:rPr>
              <a:t>, c) </a:t>
            </a:r>
            <a:r>
              <a:rPr lang="fr-FR" altLang="fr-FR" sz="1200" dirty="0" err="1">
                <a:solidFill>
                  <a:srgbClr val="008000"/>
                </a:solidFill>
                <a:latin typeface="Arial" panose="020B0604020202020204" pitchFamily="34" charset="0"/>
              </a:rPr>
              <a:t>Pearlstein</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Felger</a:t>
            </a:r>
            <a:r>
              <a:rPr lang="fr-FR" altLang="fr-FR" sz="1200" dirty="0">
                <a:solidFill>
                  <a:srgbClr val="008000"/>
                </a:solidFill>
                <a:latin typeface="Arial" panose="020B0604020202020204" pitchFamily="34" charset="0"/>
              </a:rPr>
              <a:t> et al… “Nipa (</a:t>
            </a:r>
            <a:r>
              <a:rPr lang="fr-FR" altLang="fr-FR" sz="1200" i="1" dirty="0" err="1">
                <a:solidFill>
                  <a:srgbClr val="008000"/>
                </a:solidFill>
                <a:latin typeface="Arial" panose="020B0604020202020204" pitchFamily="34" charset="0"/>
              </a:rPr>
              <a:t>Distichlis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palmeri</a:t>
            </a:r>
            <a:r>
              <a:rPr lang="fr-FR" altLang="fr-FR" sz="1200" dirty="0">
                <a:solidFill>
                  <a:srgbClr val="008000"/>
                </a:solidFill>
                <a:latin typeface="Arial" panose="020B0604020202020204" pitchFamily="34" charset="0"/>
              </a:rPr>
              <a:t>): A </a:t>
            </a:r>
            <a:r>
              <a:rPr lang="fr-FR" altLang="fr-FR" sz="1200" i="1" dirty="0" err="1">
                <a:solidFill>
                  <a:srgbClr val="008000"/>
                </a:solidFill>
                <a:latin typeface="Arial" panose="020B0604020202020204" pitchFamily="34" charset="0"/>
              </a:rPr>
              <a:t>perennial</a:t>
            </a:r>
            <a:r>
              <a:rPr lang="fr-FR" altLang="fr-FR" sz="1200" i="1" dirty="0">
                <a:solidFill>
                  <a:srgbClr val="008000"/>
                </a:solidFill>
                <a:latin typeface="Arial" panose="020B0604020202020204" pitchFamily="34" charset="0"/>
              </a:rPr>
              <a:t> grain </a:t>
            </a:r>
            <a:r>
              <a:rPr lang="fr-FR" altLang="fr-FR" sz="1200" i="1" dirty="0" err="1">
                <a:solidFill>
                  <a:srgbClr val="008000"/>
                </a:solidFill>
                <a:latin typeface="Arial" panose="020B0604020202020204" pitchFamily="34" charset="0"/>
              </a:rPr>
              <a:t>crop</a:t>
            </a:r>
            <a:r>
              <a:rPr lang="fr-FR" altLang="fr-FR" sz="1200" i="1" dirty="0">
                <a:solidFill>
                  <a:srgbClr val="008000"/>
                </a:solidFill>
                <a:latin typeface="Arial" panose="020B0604020202020204" pitchFamily="34" charset="0"/>
              </a:rPr>
              <a:t> for </a:t>
            </a:r>
            <a:r>
              <a:rPr lang="fr-FR" altLang="fr-FR" sz="1200" i="1" dirty="0" err="1">
                <a:solidFill>
                  <a:srgbClr val="008000"/>
                </a:solidFill>
                <a:latin typeface="Arial" panose="020B0604020202020204" pitchFamily="34" charset="0"/>
              </a:rPr>
              <a:t>saltwater</a:t>
            </a:r>
            <a:r>
              <a:rPr lang="fr-FR" altLang="fr-FR" sz="1200" i="1" dirty="0">
                <a:solidFill>
                  <a:srgbClr val="008000"/>
                </a:solidFill>
                <a:latin typeface="Arial" panose="020B0604020202020204" pitchFamily="34" charset="0"/>
              </a:rPr>
              <a:t> irrigation</a:t>
            </a:r>
            <a:r>
              <a:rPr lang="fr-FR" altLang="fr-FR" sz="1200" dirty="0">
                <a:solidFill>
                  <a:srgbClr val="008000"/>
                </a:solidFill>
                <a:latin typeface="Arial" panose="020B0604020202020204" pitchFamily="34" charset="0"/>
              </a:rPr>
              <a:t>” Journal of </a:t>
            </a:r>
            <a:r>
              <a:rPr lang="fr-FR" altLang="fr-FR" sz="1200" dirty="0" err="1">
                <a:solidFill>
                  <a:srgbClr val="008000"/>
                </a:solidFill>
                <a:latin typeface="Arial" panose="020B0604020202020204" pitchFamily="34" charset="0"/>
              </a:rPr>
              <a:t>Arid</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Environmental</a:t>
            </a:r>
            <a:r>
              <a:rPr lang="fr-FR" altLang="fr-FR" sz="1200" dirty="0">
                <a:solidFill>
                  <a:srgbClr val="008000"/>
                </a:solidFill>
                <a:latin typeface="Arial" panose="020B0604020202020204" pitchFamily="34" charset="0"/>
              </a:rPr>
              <a:t> 82 (2012) 60-70, </a:t>
            </a:r>
          </a:p>
        </p:txBody>
      </p:sp>
      <p:pic>
        <p:nvPicPr>
          <p:cNvPr id="90124" name="Picture 9" descr="C:\Users\LISAN\Pictures\plantes-halophytes-xerophiles\Distichlis palmeri_grain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75" y="4508500"/>
            <a:ext cx="28082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1" descr="C:\Users\LISAN\Pictures\plantes-halophytes-xerophiles\Distichlis palmeri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6238" y="5391150"/>
            <a:ext cx="31146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2" descr="C:\Users\LISAN\Pictures\plantes-halophytes-xerophiles\Distichlis palmeri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56325" y="41497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Picture 14" descr="C:\Users\LISAN\Pictures\plantes-halophytes-xerophiles\Distichlis palmeri4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01013" y="4221163"/>
            <a:ext cx="876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0" descr="C:\Users\LISAN\Pictures\plantes-halophytes-xerophiles\Distichlis palmeri_verte.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16238" y="4005263"/>
            <a:ext cx="31146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179388" y="620713"/>
            <a:ext cx="642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7.13. </a:t>
            </a:r>
            <a:r>
              <a:rPr lang="fr-FR" altLang="fr-FR" sz="1800" b="1" dirty="0">
                <a:solidFill>
                  <a:srgbClr val="008000"/>
                </a:solidFill>
                <a:latin typeface="Arial" panose="020B0604020202020204" pitchFamily="34" charset="0"/>
              </a:rPr>
              <a:t>Panic érigé </a:t>
            </a:r>
            <a:r>
              <a:rPr lang="fr-FR" altLang="fr-FR" sz="1800" dirty="0">
                <a:solidFill>
                  <a:srgbClr val="008000"/>
                </a:solidFill>
              </a:rPr>
              <a:t>(</a:t>
            </a:r>
            <a:r>
              <a:rPr lang="la-Latn" altLang="fr-FR" sz="1800" i="1" dirty="0">
                <a:solidFill>
                  <a:srgbClr val="008000"/>
                </a:solidFill>
                <a:latin typeface="Arial" panose="020B0604020202020204" pitchFamily="34" charset="0"/>
              </a:rPr>
              <a:t>Panicum virgatum</a:t>
            </a:r>
            <a:r>
              <a:rPr lang="fr-FR" altLang="fr-FR" sz="1800" dirty="0">
                <a:solidFill>
                  <a:srgbClr val="008000"/>
                </a:solidFill>
              </a:rPr>
              <a:t>)</a:t>
            </a:r>
          </a:p>
        </p:txBody>
      </p:sp>
      <p:sp>
        <p:nvSpPr>
          <p:cNvPr id="91139"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114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26BB850-0AC9-43D3-B4A7-99B02EC7BEE8}" type="slidenum">
              <a:rPr lang="fr-FR" altLang="fr-FR" sz="1200" smtClean="0">
                <a:solidFill>
                  <a:srgbClr val="898989"/>
                </a:solidFill>
              </a:rPr>
              <a:pPr>
                <a:spcBef>
                  <a:spcPct val="0"/>
                </a:spcBef>
                <a:buFontTx/>
                <a:buNone/>
              </a:pPr>
              <a:t>108</a:t>
            </a:fld>
            <a:endParaRPr lang="fr-FR" altLang="fr-FR" sz="1200">
              <a:solidFill>
                <a:srgbClr val="898989"/>
              </a:solidFill>
            </a:endParaRPr>
          </a:p>
        </p:txBody>
      </p:sp>
      <p:sp>
        <p:nvSpPr>
          <p:cNvPr id="911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1142" name="ZoneTexte 5"/>
          <p:cNvSpPr txBox="1">
            <a:spLocks noChangeArrowheads="1"/>
          </p:cNvSpPr>
          <p:nvPr/>
        </p:nvSpPr>
        <p:spPr bwMode="auto">
          <a:xfrm>
            <a:off x="107950" y="1052513"/>
            <a:ext cx="89281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C’est une </a:t>
            </a:r>
            <a:r>
              <a:rPr lang="fr-FR" altLang="fr-FR" sz="1800">
                <a:solidFill>
                  <a:srgbClr val="008000"/>
                </a:solidFill>
                <a:latin typeface="Arial" panose="020B0604020202020204" pitchFamily="34" charset="0"/>
                <a:hlinkClick r:id="rId2" tooltip="Céréale"/>
              </a:rPr>
              <a:t>céréale</a:t>
            </a:r>
            <a:r>
              <a:rPr lang="fr-FR" altLang="fr-FR" sz="1800">
                <a:solidFill>
                  <a:srgbClr val="008000"/>
                </a:solidFill>
                <a:latin typeface="Arial" panose="020B0604020202020204" pitchFamily="34" charset="0"/>
              </a:rPr>
              <a:t> sauvage, une </a:t>
            </a:r>
            <a:r>
              <a:rPr lang="fr-FR" altLang="fr-FR" sz="1800">
                <a:latin typeface="Arial" panose="020B0604020202020204" pitchFamily="34" charset="0"/>
                <a:hlinkClick r:id="rId3" tooltip="Plante vivace"/>
              </a:rPr>
              <a:t>plante vivace</a:t>
            </a:r>
            <a:r>
              <a:rPr lang="fr-FR" altLang="fr-FR" sz="1800">
                <a:latin typeface="Arial" panose="020B0604020202020204" pitchFamily="34" charset="0"/>
              </a:rPr>
              <a:t> </a:t>
            </a:r>
            <a:r>
              <a:rPr lang="fr-FR" altLang="fr-FR" sz="1800">
                <a:latin typeface="Arial" panose="020B0604020202020204" pitchFamily="34" charset="0"/>
                <a:hlinkClick r:id="rId4" tooltip="Rhizome"/>
              </a:rPr>
              <a:t>rhizomateuse</a:t>
            </a:r>
            <a:r>
              <a:rPr lang="fr-FR" altLang="fr-FR" sz="1800">
                <a:latin typeface="Arial" panose="020B0604020202020204" pitchFamily="34" charset="0"/>
              </a:rPr>
              <a:t>, </a:t>
            </a:r>
            <a:r>
              <a:rPr lang="fr-FR" altLang="fr-FR" sz="1800">
                <a:solidFill>
                  <a:srgbClr val="008000"/>
                </a:solidFill>
                <a:latin typeface="Arial" panose="020B0604020202020204" pitchFamily="34" charset="0"/>
              </a:rPr>
              <a:t>autrefois très répandue aux </a:t>
            </a:r>
            <a:r>
              <a:rPr lang="fr-FR" altLang="fr-FR" sz="1800">
                <a:solidFill>
                  <a:srgbClr val="008000"/>
                </a:solidFill>
                <a:latin typeface="Arial" panose="020B0604020202020204" pitchFamily="34" charset="0"/>
                <a:hlinkClick r:id="rId5" tooltip="États-Unis"/>
              </a:rPr>
              <a:t>États-Unis</a:t>
            </a:r>
            <a:r>
              <a:rPr lang="fr-FR" altLang="fr-FR" sz="1800">
                <a:solidFill>
                  <a:srgbClr val="008000"/>
                </a:solidFill>
                <a:latin typeface="Arial" panose="020B0604020202020204" pitchFamily="34" charset="0"/>
              </a:rPr>
              <a:t>, présente sur tout le territoire (sauf sur la frange </a:t>
            </a:r>
            <a:r>
              <a:rPr lang="fr-FR" altLang="fr-FR" sz="1800">
                <a:solidFill>
                  <a:srgbClr val="008000"/>
                </a:solidFill>
                <a:latin typeface="Arial" panose="020B0604020202020204" pitchFamily="34" charset="0"/>
                <a:hlinkClick r:id="rId6" tooltip="Littoral"/>
              </a:rPr>
              <a:t>littorale</a:t>
            </a:r>
            <a:r>
              <a:rPr lang="fr-FR" altLang="fr-FR" sz="1800">
                <a:solidFill>
                  <a:srgbClr val="008000"/>
                </a:solidFill>
                <a:latin typeface="Arial" panose="020B0604020202020204" pitchFamily="34" charset="0"/>
              </a:rPr>
              <a:t> du </a:t>
            </a:r>
            <a:r>
              <a:rPr lang="fr-FR" altLang="fr-FR" sz="1800">
                <a:solidFill>
                  <a:srgbClr val="008000"/>
                </a:solidFill>
                <a:latin typeface="Arial" panose="020B0604020202020204" pitchFamily="34" charset="0"/>
                <a:hlinkClick r:id="rId7" tooltip="Pacifique"/>
              </a:rPr>
              <a:t>Pacifique</a:t>
            </a:r>
            <a:r>
              <a:rPr lang="fr-FR" altLang="fr-FR" sz="1800">
                <a:solidFill>
                  <a:srgbClr val="008000"/>
                </a:solidFill>
                <a:latin typeface="Arial" panose="020B0604020202020204" pitchFamily="34" charset="0"/>
              </a:rPr>
              <a:t>) (</a:t>
            </a:r>
            <a:r>
              <a:rPr lang="fr-FR" altLang="fr-FR" sz="1800">
                <a:solidFill>
                  <a:srgbClr val="008000"/>
                </a:solidFill>
                <a:latin typeface="Arial" panose="020B0604020202020204" pitchFamily="34" charset="0"/>
                <a:hlinkClick r:id="rId8" tooltip="Famille (biologie)"/>
              </a:rPr>
              <a:t>famille</a:t>
            </a:r>
            <a:r>
              <a:rPr lang="fr-FR" altLang="fr-FR" sz="1800">
                <a:solidFill>
                  <a:srgbClr val="008000"/>
                </a:solidFill>
                <a:latin typeface="Arial" panose="020B0604020202020204" pitchFamily="34" charset="0"/>
              </a:rPr>
              <a:t> des </a:t>
            </a:r>
            <a:r>
              <a:rPr lang="fr-FR" altLang="fr-FR" sz="1800" i="1">
                <a:solidFill>
                  <a:srgbClr val="008000"/>
                </a:solidFill>
                <a:latin typeface="Arial" panose="020B0604020202020204" pitchFamily="34" charset="0"/>
                <a:hlinkClick r:id="rId9" tooltip="Poaceae"/>
              </a:rPr>
              <a:t>Poaceae</a:t>
            </a:r>
            <a:r>
              <a:rPr lang="fr-FR" altLang="fr-FR" sz="1800">
                <a:solidFill>
                  <a:srgbClr val="008000"/>
                </a:solidFill>
                <a:latin typeface="Arial" panose="020B0604020202020204" pitchFamily="34" charset="0"/>
              </a:rPr>
              <a:t>). Herbacée consommée par les </a:t>
            </a:r>
            <a:r>
              <a:rPr lang="fr-FR" altLang="fr-FR" sz="1800">
                <a:latin typeface="Arial" panose="020B0604020202020204" pitchFamily="34" charset="0"/>
                <a:hlinkClick r:id="rId10" tooltip="Bison d'Amérique du nord"/>
              </a:rPr>
              <a:t>bisons </a:t>
            </a:r>
            <a:r>
              <a:rPr lang="fr-FR" altLang="fr-FR" sz="1800">
                <a:solidFill>
                  <a:srgbClr val="008000"/>
                </a:solidFill>
                <a:latin typeface="Arial" panose="020B0604020202020204" pitchFamily="34" charset="0"/>
                <a:hlinkClick r:id="rId10" tooltip="Bison d'Amérique du nord"/>
              </a:rPr>
              <a:t>nord-américains</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Elle est très rustique, adaptée à de nombreux sols (sableux, graviers …) et climats (</a:t>
            </a:r>
            <a:r>
              <a:rPr lang="fr-FR" altLang="fr-FR" sz="1200">
                <a:solidFill>
                  <a:srgbClr val="008000"/>
                </a:solidFill>
                <a:latin typeface="Arial" panose="020B0604020202020204" pitchFamily="34" charset="0"/>
                <a:hlinkClick r:id="rId11" tooltip="Ubiquiste"/>
              </a:rPr>
              <a:t>ubiquiste</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Le Gouvernement des États-Unis la considère</a:t>
            </a:r>
            <a:r>
              <a:rPr lang="fr-FR" altLang="fr-FR" sz="1200" baseline="30000">
                <a:solidFill>
                  <a:srgbClr val="008000"/>
                </a:solidFill>
                <a:latin typeface="Arial" panose="020B0604020202020204" pitchFamily="34" charset="0"/>
                <a:hlinkClick r:id="rId12"/>
              </a:rPr>
              <a:t>1</a:t>
            </a:r>
            <a:r>
              <a:rPr lang="fr-FR" altLang="fr-FR" sz="1200">
                <a:solidFill>
                  <a:srgbClr val="008000"/>
                </a:solidFill>
                <a:latin typeface="Arial" panose="020B0604020202020204" pitchFamily="34" charset="0"/>
              </a:rPr>
              <a:t> depuis 2006 comme une source potentielle d'agrocarburant, plus respectueuse de l'environnement que d’autres, et qui pourraient réduire la dépendance des États-Unis à l'égard du </a:t>
            </a:r>
            <a:r>
              <a:rPr lang="fr-FR" altLang="fr-FR" sz="1200">
                <a:solidFill>
                  <a:srgbClr val="008000"/>
                </a:solidFill>
                <a:latin typeface="Arial" panose="020B0604020202020204" pitchFamily="34" charset="0"/>
                <a:hlinkClick r:id="rId13" tooltip="Pétrole"/>
              </a:rPr>
              <a:t>pétrole</a:t>
            </a:r>
            <a:r>
              <a:rPr lang="fr-FR" altLang="fr-FR" sz="1200">
                <a:solidFill>
                  <a:srgbClr val="008000"/>
                </a:solidFill>
                <a:latin typeface="Arial" panose="020B0604020202020204" pitchFamily="34" charset="0"/>
              </a:rPr>
              <a:t>. Parce que très efficace pour produire de grandes quantité de cellulose, cette </a:t>
            </a:r>
            <a:r>
              <a:rPr lang="fr-FR" altLang="fr-FR" sz="1200" i="1">
                <a:solidFill>
                  <a:srgbClr val="008000"/>
                </a:solidFill>
                <a:latin typeface="Arial" panose="020B0604020202020204" pitchFamily="34" charset="0"/>
              </a:rPr>
              <a:t>poacée</a:t>
            </a:r>
            <a:r>
              <a:rPr lang="fr-FR" altLang="fr-FR" sz="1200">
                <a:solidFill>
                  <a:srgbClr val="008000"/>
                </a:solidFill>
                <a:latin typeface="Arial" panose="020B0604020202020204" pitchFamily="34" charset="0"/>
              </a:rPr>
              <a:t> pourrait constituer une source alternative de pâte à papier ou selon plusieurs études récentes</a:t>
            </a:r>
            <a:r>
              <a:rPr lang="fr-FR" altLang="fr-FR" sz="1200" baseline="30000">
                <a:solidFill>
                  <a:srgbClr val="008000"/>
                </a:solidFill>
                <a:latin typeface="Arial" panose="020B0604020202020204" pitchFamily="34" charset="0"/>
                <a:hlinkClick r:id="rId14"/>
              </a:rPr>
              <a:t>13</a:t>
            </a:r>
            <a:r>
              <a:rPr lang="fr-FR" altLang="fr-FR" sz="1200">
                <a:solidFill>
                  <a:srgbClr val="008000"/>
                </a:solidFill>
                <a:latin typeface="Arial" panose="020B0604020202020204" pitchFamily="34" charset="0"/>
              </a:rPr>
              <a:t> publiée en 2008 une source intéressante d'</a:t>
            </a:r>
            <a:r>
              <a:rPr lang="fr-FR" altLang="fr-FR" sz="1200">
                <a:solidFill>
                  <a:srgbClr val="008000"/>
                </a:solidFill>
                <a:latin typeface="Arial" panose="020B0604020202020204" pitchFamily="34" charset="0"/>
                <a:hlinkClick r:id="rId15" tooltip="Agrocarburant"/>
              </a:rPr>
              <a:t>agrocarburants</a:t>
            </a:r>
            <a:r>
              <a:rPr lang="fr-FR" altLang="fr-FR" sz="1200">
                <a:solidFill>
                  <a:srgbClr val="008000"/>
                </a:solidFill>
                <a:latin typeface="Arial" panose="020B0604020202020204" pitchFamily="34" charset="0"/>
              </a:rPr>
              <a:t>; grâce à un bilan écologique et énergétique</a:t>
            </a:r>
            <a:r>
              <a:rPr lang="fr-FR" altLang="fr-FR" sz="1200" baseline="30000">
                <a:solidFill>
                  <a:srgbClr val="008000"/>
                </a:solidFill>
                <a:latin typeface="Arial" panose="020B0604020202020204" pitchFamily="34" charset="0"/>
                <a:hlinkClick r:id="rId16"/>
              </a:rPr>
              <a:t>14</a:t>
            </a:r>
            <a:r>
              <a:rPr lang="fr-FR" altLang="fr-FR" sz="1200">
                <a:solidFill>
                  <a:srgbClr val="008000"/>
                </a:solidFill>
                <a:latin typeface="Arial" panose="020B0604020202020204" pitchFamily="34" charset="0"/>
              </a:rPr>
              <a:t> bien meilleur que celui du maïs selon Hen Vogel et ses associés (il produit 540% d'énergie par rapport à l'énergie fournie pour le produire), en tant que source d'</a:t>
            </a:r>
            <a:r>
              <a:rPr lang="fr-FR" altLang="fr-FR" sz="1200">
                <a:solidFill>
                  <a:srgbClr val="008000"/>
                </a:solidFill>
                <a:latin typeface="Arial" panose="020B0604020202020204" pitchFamily="34" charset="0"/>
                <a:hlinkClick r:id="rId17" tooltip="Éthanol cellulosique"/>
              </a:rPr>
              <a:t>éthanol cellulosique</a:t>
            </a:r>
            <a:r>
              <a:rPr lang="fr-FR" altLang="fr-FR" sz="1200" baseline="30000">
                <a:solidFill>
                  <a:srgbClr val="008000"/>
                </a:solidFill>
                <a:latin typeface="Arial" panose="020B0604020202020204" pitchFamily="34" charset="0"/>
                <a:hlinkClick r:id="rId18"/>
              </a:rPr>
              <a:t>15</a:t>
            </a:r>
            <a:r>
              <a:rPr lang="fr-FR" altLang="fr-FR" sz="1200">
                <a:solidFill>
                  <a:srgbClr val="008000"/>
                </a:solidFill>
                <a:latin typeface="Arial" panose="020B0604020202020204" pitchFamily="34" charset="0"/>
              </a:rPr>
              <a:t>.  Elle offre un abris et favorise le développement du gibier.</a:t>
            </a:r>
          </a:p>
          <a:p>
            <a:pPr algn="just" eaLnBrk="1" hangingPunct="1">
              <a:spcBef>
                <a:spcPct val="0"/>
              </a:spcBef>
              <a:buFontTx/>
              <a:buNone/>
            </a:pPr>
            <a:r>
              <a:rPr lang="fr-FR" altLang="fr-FR" sz="1200">
                <a:solidFill>
                  <a:srgbClr val="008000"/>
                </a:solidFill>
                <a:latin typeface="Arial" panose="020B0604020202020204" pitchFamily="34" charset="0"/>
              </a:rPr>
              <a:t>Son système racinaire très développé, sa hauteur et sa croissance tardive lui permettent de bien protéger les sols contre l'</a:t>
            </a:r>
            <a:r>
              <a:rPr lang="fr-FR" altLang="fr-FR" sz="1200">
                <a:solidFill>
                  <a:srgbClr val="008000"/>
                </a:solidFill>
                <a:latin typeface="Arial" panose="020B0604020202020204" pitchFamily="34" charset="0"/>
                <a:hlinkClick r:id="rId19" tooltip="Érosion"/>
              </a:rPr>
              <a:t>érosion</a:t>
            </a:r>
            <a:r>
              <a:rPr lang="fr-FR" altLang="fr-FR" sz="1200">
                <a:solidFill>
                  <a:srgbClr val="008000"/>
                </a:solidFill>
                <a:latin typeface="Arial" panose="020B0604020202020204" pitchFamily="34" charset="0"/>
              </a:rPr>
              <a:t> par le vent et l'eau</a:t>
            </a:r>
            <a:r>
              <a:rPr lang="fr-FR" altLang="fr-FR" sz="1200" baseline="30000">
                <a:solidFill>
                  <a:srgbClr val="008000"/>
                </a:solidFill>
                <a:latin typeface="Arial" panose="020B0604020202020204" pitchFamily="34" charset="0"/>
                <a:hlinkClick r:id="rId20"/>
              </a:rPr>
              <a:t>8</a:t>
            </a:r>
            <a:r>
              <a:rPr lang="fr-FR" altLang="fr-FR" sz="1200">
                <a:solidFill>
                  <a:srgbClr val="008000"/>
                </a:solidFill>
                <a:latin typeface="Arial" panose="020B0604020202020204" pitchFamily="34" charset="0"/>
              </a:rPr>
              <a:t> tout en conservant un bon ensoleillement pour d'autres espèces plus printanières.</a:t>
            </a:r>
          </a:p>
          <a:p>
            <a:pPr algn="just" eaLnBrk="1" hangingPunct="1">
              <a:spcBef>
                <a:spcPct val="0"/>
              </a:spcBef>
              <a:buFontTx/>
              <a:buNone/>
            </a:pPr>
            <a:r>
              <a:rPr lang="fr-FR" altLang="fr-FR" sz="1200" u="sng">
                <a:solidFill>
                  <a:srgbClr val="008000"/>
                </a:solidFill>
                <a:latin typeface="Arial" panose="020B0604020202020204" pitchFamily="34" charset="0"/>
              </a:rPr>
              <a:t>Habitats</a:t>
            </a:r>
            <a:r>
              <a:rPr lang="fr-FR" altLang="fr-FR" sz="1200">
                <a:solidFill>
                  <a:srgbClr val="008000"/>
                </a:solidFill>
                <a:latin typeface="Arial" panose="020B0604020202020204" pitchFamily="34" charset="0"/>
              </a:rPr>
              <a:t> : prairies sauvage, le long des chemins ruraux et </a:t>
            </a:r>
            <a:r>
              <a:rPr lang="fr-FR" altLang="fr-FR" sz="1200" u="sng">
                <a:solidFill>
                  <a:srgbClr val="008000"/>
                </a:solidFill>
                <a:latin typeface="Arial" panose="020B0604020202020204" pitchFamily="34" charset="0"/>
                <a:hlinkClick r:id="rId21" tooltip="Pâturages"/>
              </a:rPr>
              <a:t>pâturages</a:t>
            </a:r>
            <a:r>
              <a:rPr lang="fr-FR" altLang="fr-FR" sz="1200">
                <a:solidFill>
                  <a:srgbClr val="008000"/>
                </a:solidFill>
                <a:latin typeface="Arial" panose="020B0604020202020204" pitchFamily="34" charset="0"/>
              </a:rPr>
              <a:t>. Ses touffes atteignent 1.8 à 2.2 m de haut.</a:t>
            </a:r>
          </a:p>
          <a:p>
            <a:pPr algn="just" eaLnBrk="1" hangingPunct="1">
              <a:spcBef>
                <a:spcPct val="0"/>
              </a:spcBef>
              <a:buFontTx/>
              <a:buNone/>
            </a:pPr>
            <a:r>
              <a:rPr lang="fr-FR" altLang="fr-FR" sz="1200">
                <a:solidFill>
                  <a:srgbClr val="008000"/>
                </a:solidFill>
                <a:latin typeface="Arial" panose="020B0604020202020204" pitchFamily="34" charset="0"/>
              </a:rPr>
              <a:t>Elle résiste à la </a:t>
            </a:r>
            <a:r>
              <a:rPr lang="fr-FR" altLang="fr-FR" sz="1200">
                <a:latin typeface="Arial" panose="020B0604020202020204" pitchFamily="34" charset="0"/>
                <a:hlinkClick r:id="rId22" tooltip="Sécheresse"/>
              </a:rPr>
              <a:t>sécheresse</a:t>
            </a:r>
            <a:r>
              <a:rPr lang="fr-FR" altLang="fr-FR" sz="1200">
                <a:latin typeface="Arial" panose="020B0604020202020204" pitchFamily="34" charset="0"/>
              </a:rPr>
              <a:t> </a:t>
            </a:r>
            <a:r>
              <a:rPr lang="fr-FR" altLang="fr-FR" sz="1200">
                <a:solidFill>
                  <a:srgbClr val="008000"/>
                </a:solidFill>
                <a:latin typeface="Arial" panose="020B0604020202020204" pitchFamily="34" charset="0"/>
              </a:rPr>
              <a:t>et aux hautes températures. </a:t>
            </a:r>
            <a:r>
              <a:rPr lang="fr-FR" altLang="fr-FR" sz="1200" u="sng">
                <a:solidFill>
                  <a:srgbClr val="008000"/>
                </a:solidFill>
                <a:latin typeface="Arial" panose="020B0604020202020204" pitchFamily="34" charset="0"/>
              </a:rPr>
              <a:t>Multiplication</a:t>
            </a:r>
            <a:r>
              <a:rPr lang="fr-FR" altLang="fr-FR" sz="1200">
                <a:solidFill>
                  <a:srgbClr val="008000"/>
                </a:solidFill>
                <a:latin typeface="Arial" panose="020B0604020202020204" pitchFamily="34" charset="0"/>
              </a:rPr>
              <a:t> : graines (elle s’auto-ensemence).</a:t>
            </a:r>
          </a:p>
          <a:p>
            <a:pPr algn="just" eaLnBrk="1" hangingPunct="1">
              <a:spcBef>
                <a:spcPct val="0"/>
              </a:spcBef>
              <a:buFontTx/>
              <a:buNone/>
            </a:pPr>
            <a:r>
              <a:rPr lang="fr-FR" altLang="fr-FR" sz="1200">
                <a:solidFill>
                  <a:srgbClr val="008000"/>
                </a:solidFill>
                <a:latin typeface="Arial" panose="020B0604020202020204" pitchFamily="34" charset="0"/>
              </a:rPr>
              <a:t>Cette plante est considérée comme un</a:t>
            </a:r>
            <a:r>
              <a:rPr lang="fr-FR" altLang="fr-FR" sz="1200">
                <a:latin typeface="Arial" panose="020B0604020202020204" pitchFamily="34" charset="0"/>
              </a:rPr>
              <a:t> </a:t>
            </a:r>
            <a:r>
              <a:rPr lang="fr-FR" altLang="fr-FR" sz="1200">
                <a:latin typeface="Arial" panose="020B0604020202020204" pitchFamily="34" charset="0"/>
                <a:hlinkClick r:id="rId23" tooltip="Puits de carbone"/>
              </a:rPr>
              <a:t>puits de carbone</a:t>
            </a:r>
            <a:r>
              <a:rPr lang="fr-FR" altLang="fr-FR" sz="1200">
                <a:solidFill>
                  <a:srgbClr val="008000"/>
                </a:solidFill>
                <a:latin typeface="Arial" panose="020B0604020202020204" pitchFamily="34" charset="0"/>
              </a:rPr>
              <a:t> et réputée capable de "pomper" une partie des métaux lourds du sol.</a:t>
            </a:r>
          </a:p>
          <a:p>
            <a:pPr algn="just" eaLnBrk="1" hangingPunct="1">
              <a:spcBef>
                <a:spcPct val="0"/>
              </a:spcBef>
              <a:buFontTx/>
              <a:buNone/>
            </a:pPr>
            <a:r>
              <a:rPr lang="fr-FR" altLang="fr-FR" sz="1200">
                <a:solidFill>
                  <a:srgbClr val="008000"/>
                </a:solidFill>
                <a:latin typeface="Arial" panose="020B0604020202020204" pitchFamily="34" charset="0"/>
              </a:rPr>
              <a:t>Certaines variétés de cette plante sont résistantes au sel (mais pas toutes).</a:t>
            </a:r>
          </a:p>
          <a:p>
            <a:pPr algn="just" eaLnBrk="1" hangingPunct="1">
              <a:spcBef>
                <a:spcPct val="0"/>
              </a:spcBef>
              <a:buFontTx/>
              <a:buNone/>
            </a:pPr>
            <a:r>
              <a:rPr lang="fr-FR" altLang="fr-FR" sz="1200">
                <a:solidFill>
                  <a:srgbClr val="008000"/>
                </a:solidFill>
                <a:latin typeface="Arial" panose="020B0604020202020204" pitchFamily="34" charset="0"/>
              </a:rPr>
              <a:t>Le panic érigé est une adventice parfois utilisée comme </a:t>
            </a:r>
            <a:r>
              <a:rPr lang="fr-FR" altLang="fr-FR" sz="1200">
                <a:solidFill>
                  <a:srgbClr val="008000"/>
                </a:solidFill>
                <a:latin typeface="Arial" panose="020B0604020202020204" pitchFamily="34" charset="0"/>
                <a:hlinkClick r:id="rId24" tooltip="Fourrage"/>
              </a:rPr>
              <a:t>plantes fourragères</a:t>
            </a:r>
            <a:r>
              <a:rPr lang="fr-FR" altLang="fr-FR" sz="1200">
                <a:solidFill>
                  <a:srgbClr val="008000"/>
                </a:solidFill>
                <a:latin typeface="Arial" panose="020B0604020202020204" pitchFamily="34" charset="0"/>
              </a:rPr>
              <a:t> de moyenne qualité ou comme</a:t>
            </a:r>
            <a:r>
              <a:rPr lang="fr-FR" altLang="fr-FR" sz="1200">
                <a:latin typeface="Arial" panose="020B0604020202020204" pitchFamily="34" charset="0"/>
              </a:rPr>
              <a:t> </a:t>
            </a:r>
            <a:r>
              <a:rPr lang="fr-FR" altLang="fr-FR" sz="1200">
                <a:solidFill>
                  <a:srgbClr val="008000"/>
                </a:solidFill>
                <a:latin typeface="Arial" panose="020B0604020202020204" pitchFamily="34" charset="0"/>
                <a:hlinkClick r:id="rId25" tooltip="Plante ornementale"/>
              </a:rPr>
              <a:t>plante ornementale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FF0000"/>
                </a:solidFill>
                <a:latin typeface="Arial" panose="020B0604020202020204" pitchFamily="34" charset="0"/>
              </a:rPr>
              <a:t>Elle peut provoquer </a:t>
            </a:r>
            <a:r>
              <a:rPr lang="fr-FR" altLang="fr-FR" sz="1200">
                <a:solidFill>
                  <a:srgbClr val="FF0000"/>
                </a:solidFill>
                <a:latin typeface="Arial" panose="020B0604020202020204" pitchFamily="34" charset="0"/>
                <a:hlinkClick r:id="rId26" tooltip="Photosensibilité"/>
              </a:rPr>
              <a:t>photosensibilité</a:t>
            </a:r>
            <a:r>
              <a:rPr lang="fr-FR" altLang="fr-FR" sz="1200">
                <a:solidFill>
                  <a:srgbClr val="FF0000"/>
                </a:solidFill>
                <a:latin typeface="Arial" panose="020B0604020202020204" pitchFamily="34" charset="0"/>
              </a:rPr>
              <a:t> et des dommages au foie, chez les chevaux, les moutons et les chèvres </a:t>
            </a:r>
            <a:r>
              <a:rPr lang="fr-FR" altLang="fr-FR" sz="1200" baseline="30000">
                <a:solidFill>
                  <a:srgbClr val="FF0000"/>
                </a:solidFill>
                <a:latin typeface="Arial" panose="020B0604020202020204" pitchFamily="34" charset="0"/>
                <a:hlinkClick r:id="rId27"/>
              </a:rPr>
              <a:t>[49]</a:t>
            </a:r>
            <a:r>
              <a:rPr lang="fr-FR" altLang="fr-FR" sz="1200">
                <a:solidFill>
                  <a:srgbClr val="FF0000"/>
                </a:solidFill>
                <a:latin typeface="Arial" panose="020B0604020202020204" pitchFamily="34" charset="0"/>
              </a:rPr>
              <a:t> </a:t>
            </a:r>
            <a:r>
              <a:rPr lang="fr-FR" altLang="fr-FR" sz="1200" baseline="30000">
                <a:solidFill>
                  <a:srgbClr val="FF0000"/>
                </a:solidFill>
                <a:latin typeface="Arial" panose="020B0604020202020204" pitchFamily="34" charset="0"/>
                <a:hlinkClick r:id="rId28"/>
              </a:rPr>
              <a:t>[50]</a:t>
            </a:r>
            <a:r>
              <a:rPr lang="fr-FR" altLang="fr-FR" sz="1200">
                <a:solidFill>
                  <a:srgbClr val="FF0000"/>
                </a:solidFill>
                <a:latin typeface="Arial" panose="020B0604020202020204" pitchFamily="34" charset="0"/>
              </a:rPr>
              <a:t> </a:t>
            </a:r>
            <a:r>
              <a:rPr lang="fr-FR" altLang="fr-FR" sz="1200" baseline="30000">
                <a:solidFill>
                  <a:srgbClr val="FF0000"/>
                </a:solidFill>
                <a:latin typeface="Arial" panose="020B0604020202020204" pitchFamily="34" charset="0"/>
                <a:hlinkClick r:id="rId29"/>
              </a:rPr>
              <a:t>[51]</a:t>
            </a:r>
            <a:r>
              <a:rPr lang="fr-FR" altLang="fr-FR" sz="1200">
                <a:solidFill>
                  <a:srgbClr val="FF0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30"/>
              </a:rPr>
              <a:t>http://fr.wikipedia.org/wiki/Panicum_virgatum</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31"/>
              </a:rPr>
              <a:t>http://en.wikipedia.org/wiki/Panicum_virgatum</a:t>
            </a:r>
            <a:r>
              <a:rPr lang="fr-FR" altLang="fr-FR" sz="1200">
                <a:solidFill>
                  <a:srgbClr val="008000"/>
                </a:solidFill>
                <a:latin typeface="Arial" panose="020B0604020202020204" pitchFamily="34" charset="0"/>
              </a:rPr>
              <a:t>, c) </a:t>
            </a:r>
            <a:r>
              <a:rPr lang="en-US" altLang="fr-FR" sz="1200">
                <a:solidFill>
                  <a:srgbClr val="008000"/>
                </a:solidFill>
                <a:latin typeface="Arial" panose="020B0604020202020204" pitchFamily="34" charset="0"/>
              </a:rPr>
              <a:t>Evaluation of Salinity Tolerance and Genetic Diversity of Thirty-Three Switchgrass (Panicum virgatum) Populations, </a:t>
            </a:r>
            <a:r>
              <a:rPr lang="fr-FR" altLang="fr-FR" sz="1200">
                <a:latin typeface="Arial" panose="020B0604020202020204" pitchFamily="34" charset="0"/>
                <a:hlinkClick r:id="rId32"/>
              </a:rPr>
              <a:t>BioEnergy Research</a:t>
            </a:r>
            <a:r>
              <a:rPr lang="en-US" altLang="fr-FR" sz="1200">
                <a:solidFill>
                  <a:srgbClr val="008000"/>
                </a:solidFill>
                <a:latin typeface="Arial" panose="020B0604020202020204" pitchFamily="34" charset="0"/>
              </a:rPr>
              <a:t>, May 2014.</a:t>
            </a:r>
            <a:r>
              <a:rPr lang="fr-FR" altLang="fr-FR" sz="1200">
                <a:solidFill>
                  <a:srgbClr val="008000"/>
                </a:solidFill>
                <a:latin typeface="Arial" panose="020B0604020202020204" pitchFamily="34" charset="0"/>
              </a:rPr>
              <a:t> d) </a:t>
            </a:r>
            <a:r>
              <a:rPr lang="en-US" altLang="fr-FR" sz="1200">
                <a:solidFill>
                  <a:srgbClr val="008000"/>
                </a:solidFill>
                <a:latin typeface="Arial" panose="020B0604020202020204" pitchFamily="34" charset="0"/>
              </a:rPr>
              <a:t>Relative Salt Tolerance of Switchgrass (Panicum Virgatum), </a:t>
            </a:r>
            <a:r>
              <a:rPr lang="en-US" altLang="fr-FR" sz="1200">
                <a:solidFill>
                  <a:srgbClr val="008000"/>
                </a:solidFill>
                <a:latin typeface="Arial" panose="020B0604020202020204" pitchFamily="34" charset="0"/>
                <a:hlinkClick r:id="rId33"/>
              </a:rPr>
              <a:t>www.etaflorence.it/proceedings/?detail=6773</a:t>
            </a:r>
            <a:r>
              <a:rPr lang="en-US" altLang="fr-FR" sz="1200">
                <a:solidFill>
                  <a:srgbClr val="008000"/>
                </a:solidFill>
                <a:latin typeface="Arial" panose="020B0604020202020204" pitchFamily="34" charset="0"/>
              </a:rPr>
              <a:t> </a:t>
            </a:r>
            <a:endParaRPr lang="fr-FR" altLang="fr-FR" sz="1200">
              <a:solidFill>
                <a:srgbClr val="008000"/>
              </a:solidFill>
              <a:latin typeface="Arial" panose="020B0604020202020204" pitchFamily="34" charset="0"/>
            </a:endParaRPr>
          </a:p>
        </p:txBody>
      </p:sp>
      <p:sp>
        <p:nvSpPr>
          <p:cNvPr id="91143"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pic>
        <p:nvPicPr>
          <p:cNvPr id="91144" name="Picture 2" descr="C:\Users\LISAN\Pictures\plantes-halophytes-xerophiles\Panicum_virgatum_graines.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732588" y="5253038"/>
            <a:ext cx="22669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6" descr="C:\Users\LISAN\Pictures\plantes-halophytes-xerophiles\Panicum virgatum3.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203575" y="5229225"/>
            <a:ext cx="172878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7" descr="C:\Users\LISAN\Pictures\plantes-halophytes-xerophiles\Panicum virgatum2.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1188" y="5229225"/>
            <a:ext cx="22383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114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1149" name="Image 12" descr="logo aride_s.jp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Image 13" descr="logo salinisation2_s.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1" name="Rectangle 14"/>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91152" name="Picture 2" descr="toxic-2ss"/>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47813" y="188913"/>
            <a:ext cx="285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2" descr="toxic-2ss"/>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197350" y="693738"/>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Image 11" descr="logo cheval3_s.jpg"/>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4500563" y="620713"/>
            <a:ext cx="647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179388" y="620713"/>
            <a:ext cx="642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7.13. </a:t>
            </a:r>
            <a:r>
              <a:rPr lang="fr-FR" altLang="fr-FR" sz="1800" b="1" dirty="0">
                <a:solidFill>
                  <a:srgbClr val="008000"/>
                </a:solidFill>
                <a:latin typeface="Arial" panose="020B0604020202020204" pitchFamily="34" charset="0"/>
              </a:rPr>
              <a:t>Panic érigé </a:t>
            </a:r>
            <a:r>
              <a:rPr lang="fr-FR" altLang="fr-FR" sz="1800" dirty="0">
                <a:solidFill>
                  <a:srgbClr val="008000"/>
                </a:solidFill>
              </a:rPr>
              <a:t>(</a:t>
            </a:r>
            <a:r>
              <a:rPr lang="la-Latn" altLang="fr-FR" sz="1800" i="1" dirty="0">
                <a:solidFill>
                  <a:srgbClr val="008000"/>
                </a:solidFill>
                <a:latin typeface="Arial" panose="020B0604020202020204" pitchFamily="34" charset="0"/>
              </a:rPr>
              <a:t>Panicum virgatum</a:t>
            </a:r>
            <a:r>
              <a:rPr lang="fr-FR" altLang="fr-FR" sz="1800" dirty="0">
                <a:solidFill>
                  <a:srgbClr val="008000"/>
                </a:solidFill>
              </a:rPr>
              <a:t>) (suite et fin)</a:t>
            </a:r>
          </a:p>
        </p:txBody>
      </p:sp>
      <p:sp>
        <p:nvSpPr>
          <p:cNvPr id="9216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216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CE775C-323A-4BE6-AB21-2E1FAF92862C}" type="slidenum">
              <a:rPr lang="fr-FR" altLang="fr-FR" sz="1200" smtClean="0">
                <a:solidFill>
                  <a:srgbClr val="898989"/>
                </a:solidFill>
              </a:rPr>
              <a:pPr>
                <a:spcBef>
                  <a:spcPct val="0"/>
                </a:spcBef>
                <a:buFontTx/>
                <a:buNone/>
              </a:pPr>
              <a:t>109</a:t>
            </a:fld>
            <a:endParaRPr lang="fr-FR" altLang="fr-FR" sz="1200">
              <a:solidFill>
                <a:srgbClr val="898989"/>
              </a:solidFill>
            </a:endParaRPr>
          </a:p>
        </p:txBody>
      </p:sp>
      <p:sp>
        <p:nvSpPr>
          <p:cNvPr id="921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216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pic>
        <p:nvPicPr>
          <p:cNvPr id="92167" name="Picture 5" descr="C:\Users\LISAN\Pictures\plantes-halophytes-xerophiles\Panicum_virgat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1052513"/>
            <a:ext cx="2540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0"/>
          <p:cNvSpPr>
            <a:spLocks noChangeArrowheads="1"/>
          </p:cNvSpPr>
          <p:nvPr/>
        </p:nvSpPr>
        <p:spPr bwMode="auto">
          <a:xfrm>
            <a:off x="179388" y="2349500"/>
            <a:ext cx="4643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latin typeface="Arial" panose="020B0604020202020204" pitchFamily="34" charset="0"/>
              </a:rPr>
              <a:t>Le système racinaire très dense de </a:t>
            </a:r>
            <a:r>
              <a:rPr lang="fr-FR" altLang="fr-FR" sz="1200" i="1">
                <a:solidFill>
                  <a:srgbClr val="008000"/>
                </a:solidFill>
                <a:latin typeface="Arial" panose="020B0604020202020204" pitchFamily="34" charset="0"/>
              </a:rPr>
              <a:t>P. virgatum</a:t>
            </a:r>
            <a:r>
              <a:rPr lang="fr-FR" altLang="fr-FR" sz="1200">
                <a:solidFill>
                  <a:srgbClr val="008000"/>
                </a:solidFill>
                <a:latin typeface="Arial" panose="020B0604020202020204" pitchFamily="34" charset="0"/>
              </a:rPr>
              <a:t> contribue à fixer le sol et a y améliorer les interactions sol-racines-microbes ainsi que la circulation verticale de l'eau et son épuration. Cette plante a pour cela été expérimentalement réintroduite, avec succès</a:t>
            </a:r>
            <a:r>
              <a:rPr lang="fr-FR" altLang="fr-FR" sz="1200" baseline="30000">
                <a:solidFill>
                  <a:srgbClr val="008000"/>
                </a:solidFill>
                <a:latin typeface="Arial" panose="020B0604020202020204" pitchFamily="34" charset="0"/>
                <a:hlinkClick r:id="rId3"/>
              </a:rPr>
              <a:t>2</a:t>
            </a:r>
            <a:r>
              <a:rPr lang="fr-FR" altLang="fr-FR" sz="1200" baseline="30000">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dans certaines </a:t>
            </a:r>
            <a:r>
              <a:rPr lang="fr-FR" altLang="fr-FR" sz="1200">
                <a:solidFill>
                  <a:srgbClr val="008000"/>
                </a:solidFill>
                <a:latin typeface="Arial" panose="020B0604020202020204" pitchFamily="34" charset="0"/>
                <a:hlinkClick r:id="rId4" tooltip="Zones-tampon"/>
              </a:rPr>
              <a:t>zones-tampon</a:t>
            </a:r>
            <a:r>
              <a:rPr lang="fr-FR" altLang="fr-FR" sz="1200">
                <a:solidFill>
                  <a:srgbClr val="008000"/>
                </a:solidFill>
                <a:latin typeface="Arial" panose="020B0604020202020204" pitchFamily="34" charset="0"/>
              </a:rPr>
              <a:t> à vocation d'épuration des eaux et des sols en milieu agricole aux États-Unis</a:t>
            </a:r>
            <a:r>
              <a:rPr lang="fr-FR" altLang="fr-FR" sz="1200" baseline="30000">
                <a:solidFill>
                  <a:srgbClr val="008000"/>
                </a:solidFill>
                <a:latin typeface="Arial" panose="020B0604020202020204" pitchFamily="34" charset="0"/>
                <a:hlinkClick r:id="rId5"/>
              </a:rPr>
              <a:t>3</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Système racinaire de panic cultivé au </a:t>
            </a:r>
            <a:r>
              <a:rPr lang="fr-FR" altLang="fr-FR" sz="1200">
                <a:solidFill>
                  <a:srgbClr val="008000"/>
                </a:solidFill>
                <a:latin typeface="Arial" panose="020B0604020202020204" pitchFamily="34" charset="0"/>
                <a:hlinkClick r:id="rId6" tooltip="Land Institute"/>
              </a:rPr>
              <a:t>Land Institute</a:t>
            </a:r>
            <a:endParaRPr lang="fr-FR" altLang="fr-FR" sz="1200">
              <a:solidFill>
                <a:srgbClr val="008000"/>
              </a:solidFill>
              <a:latin typeface="Arial" panose="020B0604020202020204" pitchFamily="34" charset="0"/>
            </a:endParaRPr>
          </a:p>
          <a:p>
            <a:pPr eaLnBrk="1" hangingPunct="1">
              <a:spcBef>
                <a:spcPct val="0"/>
              </a:spcBef>
              <a:buFontTx/>
              <a:buNone/>
            </a:pP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b="1">
                <a:solidFill>
                  <a:srgbClr val="008000"/>
                </a:solidFill>
                <a:latin typeface="Arial" panose="020B0604020202020204" pitchFamily="34" charset="0"/>
              </a:rPr>
              <a:t>Tolérance au sel modérée (tous les cultivars), limite supérieur des pH 7,5</a:t>
            </a:r>
            <a:r>
              <a:rPr lang="fr-FR" altLang="fr-FR" sz="1200">
                <a:solidFill>
                  <a:srgbClr val="008000"/>
                </a:solidFill>
                <a:latin typeface="Arial" panose="020B0604020202020204" pitchFamily="34" charset="0"/>
              </a:rPr>
              <a:t>. Source : </a:t>
            </a:r>
            <a:r>
              <a:rPr lang="fr-FR" altLang="fr-FR" sz="1200" i="1">
                <a:solidFill>
                  <a:srgbClr val="008000"/>
                </a:solidFill>
                <a:latin typeface="Arial" panose="020B0604020202020204" pitchFamily="34" charset="0"/>
              </a:rPr>
              <a:t>Salt-affected areas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7"/>
              </a:rPr>
              <a:t>http://www.nrcs.usda.gov/Internet/FSE_DOCUMENTS/nrcs141p2_018280.pdf</a:t>
            </a:r>
            <a:r>
              <a:rPr lang="fr-FR" altLang="fr-FR" sz="1200">
                <a:solidFill>
                  <a:srgbClr val="008000"/>
                </a:solidFill>
                <a:latin typeface="Arial" panose="020B0604020202020204" pitchFamily="34" charset="0"/>
              </a:rPr>
              <a:t> </a:t>
            </a:r>
          </a:p>
        </p:txBody>
      </p:sp>
      <p:pic>
        <p:nvPicPr>
          <p:cNvPr id="92169" name="Picture 4" descr="C:\Users\LISAN\Pictures\plantes-halophytes-xerophiles\Panicum virgatum_roo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1196975"/>
            <a:ext cx="46243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Rectangle 12"/>
          <p:cNvSpPr>
            <a:spLocks noChangeArrowheads="1"/>
          </p:cNvSpPr>
          <p:nvPr/>
        </p:nvSpPr>
        <p:spPr bwMode="auto">
          <a:xfrm>
            <a:off x="5940425" y="4292600"/>
            <a:ext cx="2519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latin typeface="Arial" panose="020B0604020202020204" pitchFamily="34" charset="0"/>
              </a:rPr>
              <a:t>Panicum virgatum</a:t>
            </a:r>
            <a:r>
              <a:rPr lang="fr-FR" altLang="fr-FR" sz="1200">
                <a:latin typeface="Arial" panose="020B0604020202020204" pitchFamily="34" charset="0"/>
              </a:rPr>
              <a:t> peut atteindre une taille importante</a:t>
            </a:r>
          </a:p>
        </p:txBody>
      </p:sp>
      <p:sp>
        <p:nvSpPr>
          <p:cNvPr id="9217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217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2173" name="Image 12" descr="logo aride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Image 13" descr="logo salinisation2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5" name="Rectangle 14"/>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908050"/>
            <a:ext cx="8785225" cy="5632311"/>
          </a:xfrm>
          <a:prstGeom prst="rect">
            <a:avLst/>
          </a:prstGeom>
        </p:spPr>
        <p:txBody>
          <a:bodyPr>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FF0000"/>
                </a:solidFill>
                <a:latin typeface="Calibri" pitchFamily="34" charset="0"/>
                <a:cs typeface="Arial" charset="0"/>
              </a:rPr>
              <a:t>A7. Annexe : plantes invasives à ne surtout pas planter.</a:t>
            </a:r>
          </a:p>
          <a:p>
            <a:pPr eaLnBrk="1" hangingPunct="1">
              <a:defRPr/>
            </a:pPr>
            <a:endParaRPr lang="fr-FR" dirty="0">
              <a:solidFill>
                <a:srgbClr val="FF0000"/>
              </a:solidFill>
              <a:latin typeface="+mn-lt"/>
              <a:cs typeface="Arial" charset="0"/>
            </a:endParaRPr>
          </a:p>
          <a:p>
            <a:pPr eaLnBrk="1" hangingPunct="1">
              <a:defRPr/>
            </a:pPr>
            <a:r>
              <a:rPr lang="fr-FR" dirty="0">
                <a:solidFill>
                  <a:srgbClr val="FF0000"/>
                </a:solidFill>
                <a:latin typeface="+mn-lt"/>
                <a:cs typeface="Arial" charset="0"/>
              </a:rPr>
              <a:t>A7.1. Figuier de Barbarie (</a:t>
            </a:r>
            <a:r>
              <a:rPr lang="fr-FR" i="1" dirty="0">
                <a:solidFill>
                  <a:srgbClr val="FF0000"/>
                </a:solidFill>
                <a:latin typeface="+mn-lt"/>
                <a:cs typeface="Arial" charset="0"/>
              </a:rPr>
              <a:t>Opuntia ficus-</a:t>
            </a:r>
            <a:r>
              <a:rPr lang="fr-FR" i="1" dirty="0" err="1">
                <a:solidFill>
                  <a:srgbClr val="FF0000"/>
                </a:solidFill>
                <a:latin typeface="+mn-lt"/>
                <a:cs typeface="Arial" charset="0"/>
              </a:rPr>
              <a:t>indica</a:t>
            </a:r>
            <a:r>
              <a:rPr lang="fr-FR" i="1" dirty="0">
                <a:solidFill>
                  <a:srgbClr val="FF0000"/>
                </a:solidFill>
                <a:latin typeface="+mn-lt"/>
                <a:cs typeface="Arial" charset="0"/>
              </a:rPr>
              <a:t> etc.</a:t>
            </a:r>
            <a:r>
              <a:rPr lang="fr-FR" dirty="0">
                <a:solidFill>
                  <a:srgbClr val="FF0000"/>
                </a:solidFill>
                <a:latin typeface="+mn-lt"/>
                <a:cs typeface="Arial" charset="0"/>
              </a:rPr>
              <a:t>) (cactée arbustif)</a:t>
            </a:r>
          </a:p>
          <a:p>
            <a:pPr eaLnBrk="1" hangingPunct="1">
              <a:defRPr/>
            </a:pPr>
            <a:r>
              <a:rPr lang="fr-FR" dirty="0">
                <a:solidFill>
                  <a:srgbClr val="FF0000"/>
                </a:solidFill>
                <a:latin typeface="+mn-lt"/>
                <a:cs typeface="Arial" charset="0"/>
              </a:rPr>
              <a:t>A7.2. Agave sisal (</a:t>
            </a:r>
            <a:r>
              <a:rPr lang="fr-FR" i="1" dirty="0">
                <a:solidFill>
                  <a:srgbClr val="FF0000"/>
                </a:solidFill>
                <a:latin typeface="+mn-lt"/>
                <a:cs typeface="Arial" charset="0"/>
                <a:hlinkClick r:id="rId2"/>
              </a:rPr>
              <a:t>Agave </a:t>
            </a:r>
            <a:r>
              <a:rPr lang="fr-FR" i="1" dirty="0" err="1">
                <a:solidFill>
                  <a:srgbClr val="FF0000"/>
                </a:solidFill>
                <a:latin typeface="+mn-lt"/>
                <a:cs typeface="Arial" charset="0"/>
                <a:hlinkClick r:id="rId2"/>
              </a:rPr>
              <a:t>sisalana</a:t>
            </a:r>
            <a:r>
              <a:rPr lang="en-US" dirty="0">
                <a:solidFill>
                  <a:srgbClr val="FF0000"/>
                </a:solidFill>
                <a:latin typeface="+mn-lt"/>
                <a:cs typeface="Arial" charset="0"/>
              </a:rPr>
              <a:t>, </a:t>
            </a:r>
            <a:r>
              <a:rPr lang="en-US" i="1" dirty="0">
                <a:solidFill>
                  <a:srgbClr val="FF0000"/>
                </a:solidFill>
                <a:latin typeface="+mn-lt"/>
                <a:cs typeface="Arial" charset="0"/>
              </a:rPr>
              <a:t>Agave </a:t>
            </a:r>
            <a:r>
              <a:rPr lang="en-US" i="1" dirty="0" err="1">
                <a:solidFill>
                  <a:srgbClr val="FF0000"/>
                </a:solidFill>
                <a:latin typeface="+mn-lt"/>
                <a:cs typeface="Arial" charset="0"/>
              </a:rPr>
              <a:t>ixtli</a:t>
            </a:r>
            <a:r>
              <a:rPr lang="en-US" i="1" dirty="0">
                <a:solidFill>
                  <a:srgbClr val="FF0000"/>
                </a:solidFill>
                <a:latin typeface="+mn-lt"/>
                <a:cs typeface="Arial" charset="0"/>
              </a:rPr>
              <a:t> </a:t>
            </a:r>
            <a:r>
              <a:rPr lang="en-US" dirty="0">
                <a:solidFill>
                  <a:srgbClr val="FF0000"/>
                </a:solidFill>
                <a:latin typeface="+mn-lt"/>
                <a:cs typeface="Arial" charset="0"/>
              </a:rPr>
              <a:t>etc.</a:t>
            </a:r>
            <a:r>
              <a:rPr lang="fr-FR" dirty="0">
                <a:solidFill>
                  <a:srgbClr val="FF0000"/>
                </a:solidFill>
                <a:latin typeface="+mn-lt"/>
                <a:cs typeface="Arial" charset="0"/>
              </a:rPr>
              <a:t>) (cactée arbustif)</a:t>
            </a:r>
          </a:p>
          <a:p>
            <a:pPr eaLnBrk="1" hangingPunct="1">
              <a:defRPr/>
            </a:pPr>
            <a:r>
              <a:rPr lang="fr-FR" dirty="0">
                <a:solidFill>
                  <a:srgbClr val="FF0000"/>
                </a:solidFill>
                <a:latin typeface="+mn-lt"/>
                <a:cs typeface="Arial" charset="0"/>
              </a:rPr>
              <a:t>A7.3. Acacia auriculé (</a:t>
            </a:r>
            <a:r>
              <a:rPr lang="fr-FR" i="1" dirty="0">
                <a:solidFill>
                  <a:srgbClr val="FF0000"/>
                </a:solidFill>
                <a:latin typeface="+mn-lt"/>
                <a:cs typeface="Arial" charset="0"/>
              </a:rPr>
              <a:t>Acacia </a:t>
            </a:r>
            <a:r>
              <a:rPr lang="fr-FR" i="1" dirty="0" err="1">
                <a:solidFill>
                  <a:srgbClr val="FF0000"/>
                </a:solidFill>
                <a:latin typeface="+mn-lt"/>
                <a:cs typeface="Arial" charset="0"/>
              </a:rPr>
              <a:t>auriculiformis</a:t>
            </a:r>
            <a:r>
              <a:rPr lang="fr-FR" dirty="0">
                <a:solidFill>
                  <a:srgbClr val="FF0000"/>
                </a:solidFill>
                <a:latin typeface="+mn-lt"/>
                <a:cs typeface="Arial" charset="0"/>
              </a:rPr>
              <a:t>) (arbre)</a:t>
            </a:r>
          </a:p>
          <a:p>
            <a:pPr eaLnBrk="1" hangingPunct="1">
              <a:defRPr/>
            </a:pPr>
            <a:r>
              <a:rPr lang="fr-FR" dirty="0">
                <a:solidFill>
                  <a:srgbClr val="FF0000"/>
                </a:solidFill>
                <a:latin typeface="+mn-lt"/>
                <a:cs typeface="Arial" charset="0"/>
              </a:rPr>
              <a:t>A7.4. Bois de fer des marais (</a:t>
            </a:r>
            <a:r>
              <a:rPr lang="fr-FR" i="1" dirty="0">
                <a:solidFill>
                  <a:srgbClr val="FF0000"/>
                </a:solidFill>
                <a:latin typeface="+mn-lt"/>
                <a:cs typeface="Arial" charset="0"/>
              </a:rPr>
              <a:t>Casuarina </a:t>
            </a:r>
            <a:r>
              <a:rPr lang="fr-FR" i="1" dirty="0" err="1">
                <a:solidFill>
                  <a:srgbClr val="FF0000"/>
                </a:solidFill>
                <a:latin typeface="+mn-lt"/>
                <a:cs typeface="Arial" charset="0"/>
              </a:rPr>
              <a:t>glauca</a:t>
            </a:r>
            <a:r>
              <a:rPr lang="fr-FR" dirty="0">
                <a:solidFill>
                  <a:srgbClr val="FF0000"/>
                </a:solidFill>
                <a:latin typeface="+mn-lt"/>
                <a:cs typeface="Arial" charset="0"/>
              </a:rPr>
              <a:t>) (arbre, buisson)</a:t>
            </a:r>
          </a:p>
          <a:p>
            <a:pPr eaLnBrk="1" hangingPunct="1">
              <a:defRPr/>
            </a:pPr>
            <a:r>
              <a:rPr lang="pt-BR" dirty="0">
                <a:solidFill>
                  <a:srgbClr val="FF0000"/>
                </a:solidFill>
                <a:latin typeface="+mn-lt"/>
                <a:cs typeface="Arial" charset="0"/>
              </a:rPr>
              <a:t>A7.5. Filao (</a:t>
            </a:r>
            <a:r>
              <a:rPr lang="pt-BR" i="1" dirty="0">
                <a:solidFill>
                  <a:srgbClr val="FF0000"/>
                </a:solidFill>
                <a:latin typeface="+mn-lt"/>
                <a:cs typeface="Arial" charset="0"/>
              </a:rPr>
              <a:t>Casuarina equisetifolia</a:t>
            </a:r>
            <a:r>
              <a:rPr lang="pt-BR" dirty="0">
                <a:solidFill>
                  <a:srgbClr val="FF0000"/>
                </a:solidFill>
                <a:latin typeface="+mn-lt"/>
                <a:cs typeface="Arial" charset="0"/>
              </a:rPr>
              <a:t>) (arbre)</a:t>
            </a:r>
            <a:endParaRPr lang="fr-FR" dirty="0">
              <a:solidFill>
                <a:srgbClr val="FF0000"/>
              </a:solidFill>
              <a:latin typeface="+mn-lt"/>
              <a:cs typeface="Arial" charset="0"/>
            </a:endParaRPr>
          </a:p>
          <a:p>
            <a:pPr eaLnBrk="1" hangingPunct="1">
              <a:defRPr/>
            </a:pPr>
            <a:r>
              <a:rPr lang="fr-FR" dirty="0">
                <a:solidFill>
                  <a:srgbClr val="FF0000"/>
                </a:solidFill>
                <a:latin typeface="+mn-lt"/>
                <a:cs typeface="Arial" charset="0"/>
              </a:rPr>
              <a:t>A7.6. Acacia à bois noir ou Mimosa à bois noir (</a:t>
            </a:r>
            <a:r>
              <a:rPr lang="fr-FR" i="1" dirty="0">
                <a:solidFill>
                  <a:srgbClr val="FF0000"/>
                </a:solidFill>
                <a:latin typeface="+mn-lt"/>
                <a:cs typeface="Arial" charset="0"/>
              </a:rPr>
              <a:t>Acacia </a:t>
            </a:r>
            <a:r>
              <a:rPr lang="fr-FR" i="1" dirty="0" err="1">
                <a:solidFill>
                  <a:srgbClr val="FF0000"/>
                </a:solidFill>
                <a:latin typeface="+mn-lt"/>
                <a:cs typeface="Arial" charset="0"/>
              </a:rPr>
              <a:t>melanoxylon</a:t>
            </a:r>
            <a:r>
              <a:rPr lang="fr-FR" dirty="0">
                <a:solidFill>
                  <a:srgbClr val="FF0000"/>
                </a:solidFill>
                <a:latin typeface="+mn-lt"/>
                <a:cs typeface="Arial" charset="0"/>
              </a:rPr>
              <a:t>) (arbre)</a:t>
            </a:r>
          </a:p>
          <a:p>
            <a:pPr eaLnBrk="1" hangingPunct="1">
              <a:defRPr/>
            </a:pPr>
            <a:r>
              <a:rPr lang="fr-FR" dirty="0">
                <a:solidFill>
                  <a:srgbClr val="FF0000"/>
                </a:solidFill>
                <a:latin typeface="+mn-lt"/>
                <a:cs typeface="Arial" charset="0"/>
              </a:rPr>
              <a:t>A7.6bis. </a:t>
            </a:r>
            <a:r>
              <a:rPr lang="fr-FR" i="1" dirty="0">
                <a:solidFill>
                  <a:srgbClr val="FF0000"/>
                </a:solidFill>
                <a:latin typeface="+mn-lt"/>
                <a:cs typeface="Arial" charset="0"/>
              </a:rPr>
              <a:t>Acacia </a:t>
            </a:r>
            <a:r>
              <a:rPr lang="fr-FR" i="1" dirty="0" err="1">
                <a:solidFill>
                  <a:srgbClr val="FF0000"/>
                </a:solidFill>
                <a:latin typeface="+mn-lt"/>
                <a:cs typeface="Arial" charset="0"/>
              </a:rPr>
              <a:t>saligna</a:t>
            </a:r>
            <a:endParaRPr lang="fr-FR" i="1" dirty="0">
              <a:solidFill>
                <a:srgbClr val="FF0000"/>
              </a:solidFill>
              <a:latin typeface="+mn-lt"/>
              <a:cs typeface="Arial" charset="0"/>
            </a:endParaRPr>
          </a:p>
          <a:p>
            <a:pPr eaLnBrk="1" hangingPunct="1">
              <a:defRPr/>
            </a:pPr>
            <a:r>
              <a:rPr lang="fr-FR" dirty="0">
                <a:solidFill>
                  <a:srgbClr val="FF0000"/>
                </a:solidFill>
                <a:latin typeface="+mn-lt"/>
                <a:cs typeface="Arial" charset="0"/>
              </a:rPr>
              <a:t>A7.7. « </a:t>
            </a:r>
            <a:r>
              <a:rPr lang="fr-FR" dirty="0" err="1">
                <a:solidFill>
                  <a:srgbClr val="FF0000"/>
                </a:solidFill>
                <a:latin typeface="+mn-lt"/>
                <a:cs typeface="Arial" charset="0"/>
              </a:rPr>
              <a:t>Mesquite</a:t>
            </a:r>
            <a:r>
              <a:rPr lang="fr-FR" dirty="0">
                <a:solidFill>
                  <a:srgbClr val="FF0000"/>
                </a:solidFill>
                <a:latin typeface="+mn-lt"/>
                <a:cs typeface="Arial" charset="0"/>
              </a:rPr>
              <a:t> » (</a:t>
            </a:r>
            <a:r>
              <a:rPr lang="fr-FR" i="1" dirty="0">
                <a:solidFill>
                  <a:srgbClr val="FF0000"/>
                </a:solidFill>
                <a:latin typeface="+mn-lt"/>
                <a:cs typeface="Arial" charset="0"/>
              </a:rPr>
              <a:t>Prosopis </a:t>
            </a:r>
            <a:r>
              <a:rPr lang="fr-FR" i="1" dirty="0" err="1">
                <a:solidFill>
                  <a:srgbClr val="FF0000"/>
                </a:solidFill>
                <a:latin typeface="+mn-lt"/>
                <a:cs typeface="Arial" charset="0"/>
              </a:rPr>
              <a:t>juliflora</a:t>
            </a:r>
            <a:r>
              <a:rPr lang="fr-FR" dirty="0">
                <a:solidFill>
                  <a:srgbClr val="FF0000"/>
                </a:solidFill>
                <a:latin typeface="+mn-lt"/>
                <a:cs typeface="Arial" charset="0"/>
              </a:rPr>
              <a:t>)</a:t>
            </a:r>
          </a:p>
          <a:p>
            <a:pPr eaLnBrk="1" hangingPunct="1">
              <a:defRPr/>
            </a:pPr>
            <a:r>
              <a:rPr lang="fr-FR" dirty="0">
                <a:solidFill>
                  <a:srgbClr val="FF0000"/>
                </a:solidFill>
                <a:latin typeface="+mn-lt"/>
                <a:cs typeface="Arial" charset="0"/>
              </a:rPr>
              <a:t>A7.7bis. </a:t>
            </a:r>
            <a:r>
              <a:rPr lang="fr-FR" i="1" dirty="0">
                <a:solidFill>
                  <a:srgbClr val="FF0000"/>
                </a:solidFill>
                <a:latin typeface="+mn-lt"/>
                <a:cs typeface="Arial" charset="0"/>
              </a:rPr>
              <a:t>Prosopis </a:t>
            </a:r>
            <a:r>
              <a:rPr lang="fr-FR" i="1" dirty="0" err="1">
                <a:solidFill>
                  <a:srgbClr val="FF0000"/>
                </a:solidFill>
                <a:latin typeface="+mn-lt"/>
                <a:cs typeface="Arial" charset="0"/>
              </a:rPr>
              <a:t>chilensis</a:t>
            </a:r>
            <a:endParaRPr lang="fr-FR" dirty="0">
              <a:solidFill>
                <a:srgbClr val="FF0000"/>
              </a:solidFill>
              <a:latin typeface="+mn-lt"/>
              <a:cs typeface="Arial" charset="0"/>
            </a:endParaRPr>
          </a:p>
          <a:p>
            <a:pPr eaLnBrk="1" hangingPunct="1">
              <a:defRPr/>
            </a:pPr>
            <a:r>
              <a:rPr lang="fr-FR" dirty="0">
                <a:solidFill>
                  <a:srgbClr val="FF0000"/>
                </a:solidFill>
                <a:latin typeface="Calibri" pitchFamily="34" charset="0"/>
                <a:cs typeface="Arial" charset="0"/>
              </a:rPr>
              <a:t>A7.8. </a:t>
            </a:r>
            <a:r>
              <a:rPr lang="fr-FR" dirty="0">
                <a:solidFill>
                  <a:srgbClr val="FF0000"/>
                </a:solidFill>
                <a:latin typeface="+mn-lt"/>
                <a:cs typeface="Arial" charset="0"/>
              </a:rPr>
              <a:t>Texas </a:t>
            </a:r>
            <a:r>
              <a:rPr lang="fr-FR" dirty="0" err="1">
                <a:solidFill>
                  <a:srgbClr val="FF0000"/>
                </a:solidFill>
                <a:latin typeface="+mn-lt"/>
                <a:cs typeface="Arial" charset="0"/>
              </a:rPr>
              <a:t>blueweed</a:t>
            </a:r>
            <a:r>
              <a:rPr lang="fr-FR" dirty="0">
                <a:solidFill>
                  <a:srgbClr val="FF0000"/>
                </a:solidFill>
                <a:latin typeface="+mn-lt"/>
                <a:cs typeface="Arial" charset="0"/>
              </a:rPr>
              <a:t> (Texas vipérine) ou </a:t>
            </a:r>
            <a:r>
              <a:rPr lang="fr-FR" dirty="0" err="1">
                <a:solidFill>
                  <a:srgbClr val="FF0000"/>
                </a:solidFill>
                <a:latin typeface="+mn-lt"/>
                <a:cs typeface="Arial" charset="0"/>
              </a:rPr>
              <a:t>yerba</a:t>
            </a:r>
            <a:r>
              <a:rPr lang="fr-FR" dirty="0">
                <a:solidFill>
                  <a:srgbClr val="FF0000"/>
                </a:solidFill>
                <a:latin typeface="+mn-lt"/>
                <a:cs typeface="Arial" charset="0"/>
              </a:rPr>
              <a:t> </a:t>
            </a:r>
            <a:r>
              <a:rPr lang="fr-FR" dirty="0" err="1">
                <a:solidFill>
                  <a:srgbClr val="FF0000"/>
                </a:solidFill>
                <a:latin typeface="+mn-lt"/>
                <a:cs typeface="Arial" charset="0"/>
              </a:rPr>
              <a:t>parda</a:t>
            </a:r>
            <a:r>
              <a:rPr lang="fr-FR" dirty="0">
                <a:solidFill>
                  <a:srgbClr val="FF0000"/>
                </a:solidFill>
                <a:latin typeface="+mn-lt"/>
                <a:cs typeface="Arial" charset="0"/>
              </a:rPr>
              <a:t> (</a:t>
            </a:r>
            <a:r>
              <a:rPr lang="fr-FR" i="1" dirty="0" err="1">
                <a:solidFill>
                  <a:srgbClr val="FF0000"/>
                </a:solidFill>
                <a:latin typeface="+mn-lt"/>
                <a:cs typeface="Arial" charset="0"/>
              </a:rPr>
              <a:t>Helianthus</a:t>
            </a:r>
            <a:r>
              <a:rPr lang="fr-FR" i="1" dirty="0">
                <a:solidFill>
                  <a:srgbClr val="FF0000"/>
                </a:solidFill>
                <a:latin typeface="+mn-lt"/>
                <a:cs typeface="Arial" charset="0"/>
              </a:rPr>
              <a:t> </a:t>
            </a:r>
            <a:r>
              <a:rPr lang="fr-FR" i="1" dirty="0" err="1">
                <a:solidFill>
                  <a:srgbClr val="FF0000"/>
                </a:solidFill>
                <a:latin typeface="+mn-lt"/>
                <a:cs typeface="Arial" charset="0"/>
              </a:rPr>
              <a:t>ciliaris</a:t>
            </a:r>
            <a:r>
              <a:rPr lang="fr-FR" dirty="0">
                <a:solidFill>
                  <a:srgbClr val="FF0000"/>
                </a:solidFill>
                <a:latin typeface="+mn-lt"/>
                <a:cs typeface="Arial" charset="0"/>
              </a:rPr>
              <a:t>)</a:t>
            </a:r>
          </a:p>
          <a:p>
            <a:pPr eaLnBrk="1" hangingPunct="1">
              <a:defRPr/>
            </a:pPr>
            <a:r>
              <a:rPr lang="fr-FR" dirty="0">
                <a:solidFill>
                  <a:srgbClr val="FF0000"/>
                </a:solidFill>
                <a:latin typeface="Calibri" pitchFamily="34" charset="0"/>
                <a:cs typeface="Arial" charset="0"/>
              </a:rPr>
              <a:t>A7.9. </a:t>
            </a:r>
            <a:r>
              <a:rPr lang="fr-FR" i="1" dirty="0" err="1">
                <a:solidFill>
                  <a:srgbClr val="FF0000"/>
                </a:solidFill>
                <a:latin typeface="+mn-lt"/>
                <a:cs typeface="Arial" charset="0"/>
              </a:rPr>
              <a:t>Atriplex</a:t>
            </a:r>
            <a:r>
              <a:rPr lang="fr-FR" i="1" dirty="0">
                <a:solidFill>
                  <a:srgbClr val="FF0000"/>
                </a:solidFill>
                <a:latin typeface="+mn-lt"/>
                <a:cs typeface="Arial" charset="0"/>
              </a:rPr>
              <a:t> </a:t>
            </a:r>
            <a:r>
              <a:rPr lang="fr-FR" i="1" dirty="0" err="1">
                <a:solidFill>
                  <a:srgbClr val="FF0000"/>
                </a:solidFill>
                <a:latin typeface="+mn-lt"/>
                <a:cs typeface="Arial" charset="0"/>
              </a:rPr>
              <a:t>sp</a:t>
            </a:r>
            <a:r>
              <a:rPr lang="fr-FR" i="1" dirty="0">
                <a:solidFill>
                  <a:srgbClr val="FF0000"/>
                </a:solidFill>
                <a:latin typeface="Arial" charset="0"/>
                <a:cs typeface="Arial" charset="0"/>
              </a:rPr>
              <a:t>.</a:t>
            </a:r>
          </a:p>
          <a:p>
            <a:pPr eaLnBrk="1" hangingPunct="1">
              <a:defRPr/>
            </a:pPr>
            <a:r>
              <a:rPr lang="fr-FR" dirty="0">
                <a:solidFill>
                  <a:srgbClr val="FF0000"/>
                </a:solidFill>
                <a:latin typeface="+mn-lt"/>
                <a:cs typeface="Arial" charset="0"/>
              </a:rPr>
              <a:t>A7.10. </a:t>
            </a:r>
            <a:r>
              <a:rPr lang="fr-FR" i="1" dirty="0">
                <a:solidFill>
                  <a:srgbClr val="FF0000"/>
                </a:solidFill>
                <a:latin typeface="+mn-lt"/>
                <a:cs typeface="Arial" charset="0"/>
              </a:rPr>
              <a:t>Tamarix </a:t>
            </a:r>
            <a:r>
              <a:rPr lang="fr-FR" i="1" dirty="0" err="1">
                <a:solidFill>
                  <a:srgbClr val="FF0000"/>
                </a:solidFill>
                <a:latin typeface="+mn-lt"/>
                <a:cs typeface="Arial" charset="0"/>
              </a:rPr>
              <a:t>sp</a:t>
            </a:r>
            <a:r>
              <a:rPr lang="fr-FR" i="1" dirty="0">
                <a:solidFill>
                  <a:srgbClr val="FF0000"/>
                </a:solidFill>
                <a:latin typeface="+mn-lt"/>
                <a:cs typeface="Arial" charset="0"/>
              </a:rPr>
              <a:t>.</a:t>
            </a:r>
          </a:p>
          <a:p>
            <a:pPr eaLnBrk="1" hangingPunct="1">
              <a:defRPr/>
            </a:pPr>
            <a:r>
              <a:rPr lang="fr-FR" dirty="0">
                <a:solidFill>
                  <a:srgbClr val="FF0000"/>
                </a:solidFill>
                <a:latin typeface="+mn-lt"/>
                <a:cs typeface="Arial" charset="0"/>
              </a:rPr>
              <a:t>A7.10b. Tamaris d'Afrique (</a:t>
            </a:r>
            <a:r>
              <a:rPr lang="fr-FR" i="1" dirty="0">
                <a:solidFill>
                  <a:srgbClr val="FF0000"/>
                </a:solidFill>
                <a:latin typeface="+mn-lt"/>
                <a:cs typeface="Arial" charset="0"/>
              </a:rPr>
              <a:t>Tamarix </a:t>
            </a:r>
            <a:r>
              <a:rPr lang="fr-FR" i="1" dirty="0" err="1">
                <a:solidFill>
                  <a:srgbClr val="FF0000"/>
                </a:solidFill>
                <a:latin typeface="+mn-lt"/>
                <a:cs typeface="Arial" charset="0"/>
              </a:rPr>
              <a:t>africana</a:t>
            </a:r>
            <a:r>
              <a:rPr lang="fr-FR" dirty="0">
                <a:solidFill>
                  <a:srgbClr val="FF0000"/>
                </a:solidFill>
                <a:latin typeface="+mn-lt"/>
                <a:cs typeface="Arial" charset="0"/>
              </a:rPr>
              <a:t>)</a:t>
            </a:r>
          </a:p>
          <a:p>
            <a:pPr eaLnBrk="1" hangingPunct="1">
              <a:defRPr/>
            </a:pPr>
            <a:r>
              <a:rPr lang="fr-FR" dirty="0">
                <a:solidFill>
                  <a:srgbClr val="FF0000"/>
                </a:solidFill>
                <a:latin typeface="+mn-lt"/>
                <a:cs typeface="Arial" charset="0"/>
              </a:rPr>
              <a:t>A7.11. kikuyu </a:t>
            </a:r>
            <a:r>
              <a:rPr lang="fr-FR" dirty="0" err="1">
                <a:solidFill>
                  <a:srgbClr val="FF0000"/>
                </a:solidFill>
                <a:latin typeface="+mn-lt"/>
                <a:cs typeface="Arial" charset="0"/>
              </a:rPr>
              <a:t>grass</a:t>
            </a:r>
            <a:r>
              <a:rPr lang="fr-FR" dirty="0">
                <a:solidFill>
                  <a:srgbClr val="FF0000"/>
                </a:solidFill>
                <a:latin typeface="+mn-lt"/>
                <a:cs typeface="Arial" charset="0"/>
              </a:rPr>
              <a:t> ou herbe kikuyu (</a:t>
            </a:r>
            <a:r>
              <a:rPr lang="fr-FR" i="1" dirty="0" err="1">
                <a:solidFill>
                  <a:srgbClr val="FF0000"/>
                </a:solidFill>
                <a:latin typeface="+mn-lt"/>
                <a:cs typeface="Arial" charset="0"/>
              </a:rPr>
              <a:t>Pennisetum</a:t>
            </a:r>
            <a:r>
              <a:rPr lang="fr-FR" i="1" dirty="0">
                <a:solidFill>
                  <a:srgbClr val="FF0000"/>
                </a:solidFill>
                <a:latin typeface="+mn-lt"/>
                <a:cs typeface="Arial" charset="0"/>
              </a:rPr>
              <a:t> </a:t>
            </a:r>
            <a:r>
              <a:rPr lang="fr-FR" i="1" dirty="0" err="1">
                <a:solidFill>
                  <a:srgbClr val="FF0000"/>
                </a:solidFill>
                <a:latin typeface="+mn-lt"/>
                <a:cs typeface="Arial" charset="0"/>
              </a:rPr>
              <a:t>clandestinum</a:t>
            </a:r>
            <a:r>
              <a:rPr lang="fr-FR" dirty="0">
                <a:solidFill>
                  <a:srgbClr val="FF0000"/>
                </a:solidFill>
                <a:latin typeface="+mn-lt"/>
                <a:cs typeface="Arial" charset="0"/>
              </a:rPr>
              <a:t>)</a:t>
            </a:r>
          </a:p>
          <a:p>
            <a:pPr eaLnBrk="1" hangingPunct="1">
              <a:defRPr/>
            </a:pPr>
            <a:r>
              <a:rPr lang="fr-FR" dirty="0">
                <a:solidFill>
                  <a:srgbClr val="FF0000"/>
                </a:solidFill>
                <a:latin typeface="+mn-lt"/>
                <a:cs typeface="Arial" charset="0"/>
              </a:rPr>
              <a:t>A7.12. Genêt blanc ou </a:t>
            </a:r>
            <a:r>
              <a:rPr lang="fr-FR" dirty="0" err="1">
                <a:solidFill>
                  <a:srgbClr val="FF0000"/>
                </a:solidFill>
                <a:latin typeface="+mn-lt"/>
                <a:cs typeface="Arial" charset="0"/>
              </a:rPr>
              <a:t>Retam</a:t>
            </a:r>
            <a:r>
              <a:rPr lang="fr-FR" dirty="0">
                <a:solidFill>
                  <a:srgbClr val="FF0000"/>
                </a:solidFill>
                <a:latin typeface="+mn-lt"/>
                <a:cs typeface="Arial" charset="0"/>
              </a:rPr>
              <a:t> blanc (</a:t>
            </a:r>
            <a:r>
              <a:rPr lang="fr-FR" i="1" dirty="0" err="1">
                <a:solidFill>
                  <a:srgbClr val="FF0000"/>
                </a:solidFill>
                <a:latin typeface="+mn-lt"/>
                <a:cs typeface="Arial" charset="0"/>
              </a:rPr>
              <a:t>Retama</a:t>
            </a:r>
            <a:r>
              <a:rPr lang="fr-FR" i="1" dirty="0">
                <a:solidFill>
                  <a:srgbClr val="FF0000"/>
                </a:solidFill>
                <a:latin typeface="+mn-lt"/>
                <a:cs typeface="Arial" charset="0"/>
              </a:rPr>
              <a:t> </a:t>
            </a:r>
            <a:r>
              <a:rPr lang="fr-FR" i="1" dirty="0" err="1">
                <a:solidFill>
                  <a:srgbClr val="FF0000"/>
                </a:solidFill>
                <a:latin typeface="+mn-lt"/>
                <a:cs typeface="Arial" charset="0"/>
              </a:rPr>
              <a:t>monosperma</a:t>
            </a:r>
            <a:r>
              <a:rPr lang="fr-FR" dirty="0">
                <a:solidFill>
                  <a:srgbClr val="FF0000"/>
                </a:solidFill>
                <a:latin typeface="+mn-lt"/>
                <a:cs typeface="Arial" charset="0"/>
              </a:rPr>
              <a:t>).</a:t>
            </a:r>
          </a:p>
          <a:p>
            <a:pPr lvl="0" eaLnBrk="1" hangingPunct="1">
              <a:defRPr/>
            </a:pPr>
            <a:r>
              <a:rPr lang="fr-FR" dirty="0">
                <a:solidFill>
                  <a:srgbClr val="FF0000"/>
                </a:solidFill>
                <a:latin typeface="+mn-lt"/>
              </a:rPr>
              <a:t>A7.14. Réutilisation du </a:t>
            </a:r>
            <a:r>
              <a:rPr lang="fr-FR" i="1" dirty="0">
                <a:solidFill>
                  <a:srgbClr val="FF0000"/>
                </a:solidFill>
                <a:latin typeface="+mn-lt"/>
              </a:rPr>
              <a:t>Typha </a:t>
            </a:r>
            <a:r>
              <a:rPr lang="fr-FR" i="1" dirty="0" err="1">
                <a:solidFill>
                  <a:srgbClr val="FF0000"/>
                </a:solidFill>
                <a:latin typeface="+mn-lt"/>
              </a:rPr>
              <a:t>sp</a:t>
            </a:r>
            <a:r>
              <a:rPr lang="fr-FR" dirty="0">
                <a:solidFill>
                  <a:srgbClr val="FF0000"/>
                </a:solidFill>
                <a:latin typeface="+mn-lt"/>
              </a:rPr>
              <a:t>. (« massette »)</a:t>
            </a:r>
          </a:p>
        </p:txBody>
      </p:sp>
      <p:sp>
        <p:nvSpPr>
          <p:cNvPr id="11267"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26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B60DE7-48AF-4B83-BF61-DC7F4365BFFB}"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pic>
        <p:nvPicPr>
          <p:cNvPr id="11269" name="Picture 16" descr="C:\Users\LISAN\Pictures\Plantes fourragères\logo invasive plants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3414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179388" y="620713"/>
            <a:ext cx="642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7.13bis. </a:t>
            </a:r>
            <a:r>
              <a:rPr lang="fr-FR" altLang="fr-FR" sz="1800" b="1" dirty="0">
                <a:solidFill>
                  <a:srgbClr val="008000"/>
                </a:solidFill>
                <a:latin typeface="Arial" panose="020B0604020202020204" pitchFamily="34" charset="0"/>
              </a:rPr>
              <a:t>Panic amer </a:t>
            </a:r>
            <a:r>
              <a:rPr lang="fr-FR" altLang="fr-FR" sz="1800" dirty="0">
                <a:solidFill>
                  <a:srgbClr val="008000"/>
                </a:solidFill>
              </a:rPr>
              <a:t>(</a:t>
            </a:r>
            <a:r>
              <a:rPr lang="la-Latn" altLang="fr-FR" sz="1800" i="1" dirty="0">
                <a:solidFill>
                  <a:srgbClr val="008000"/>
                </a:solidFill>
                <a:latin typeface="Arial" panose="020B0604020202020204" pitchFamily="34" charset="0"/>
              </a:rPr>
              <a:t>Panicum </a:t>
            </a:r>
            <a:r>
              <a:rPr lang="fr-FR" altLang="fr-FR" sz="1800" i="1" dirty="0" err="1">
                <a:solidFill>
                  <a:srgbClr val="008000"/>
                </a:solidFill>
                <a:latin typeface="Arial" panose="020B0604020202020204" pitchFamily="34" charset="0"/>
              </a:rPr>
              <a:t>amarum</a:t>
            </a:r>
            <a:r>
              <a:rPr lang="fr-FR" altLang="fr-FR" sz="1800" dirty="0">
                <a:solidFill>
                  <a:srgbClr val="008000"/>
                </a:solidFill>
              </a:rPr>
              <a:t>) </a:t>
            </a:r>
          </a:p>
        </p:txBody>
      </p:sp>
      <p:sp>
        <p:nvSpPr>
          <p:cNvPr id="93187"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318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99C84ED-BB99-4F66-9D16-B92E32163E15}" type="slidenum">
              <a:rPr lang="fr-FR" altLang="fr-FR" sz="1200" smtClean="0">
                <a:solidFill>
                  <a:srgbClr val="898989"/>
                </a:solidFill>
              </a:rPr>
              <a:pPr>
                <a:spcBef>
                  <a:spcPct val="0"/>
                </a:spcBef>
                <a:buFontTx/>
                <a:buNone/>
              </a:pPr>
              <a:t>110</a:t>
            </a:fld>
            <a:endParaRPr lang="fr-FR" altLang="fr-FR" sz="1200">
              <a:solidFill>
                <a:srgbClr val="898989"/>
              </a:solidFill>
            </a:endParaRPr>
          </a:p>
        </p:txBody>
      </p:sp>
      <p:sp>
        <p:nvSpPr>
          <p:cNvPr id="931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319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3191" name="ZoneTexte 7"/>
          <p:cNvSpPr txBox="1">
            <a:spLocks noChangeArrowheads="1"/>
          </p:cNvSpPr>
          <p:nvPr/>
        </p:nvSpPr>
        <p:spPr bwMode="auto">
          <a:xfrm>
            <a:off x="250825" y="1052513"/>
            <a:ext cx="86423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Originaire d'Amérique du Nord (régions côtières le long de la côte Est et la côte du Golfe des Etats-Unis et dans le nord-est du Mexique, </a:t>
            </a:r>
            <a:r>
              <a:rPr lang="fr-FR" altLang="fr-FR" sz="1800">
                <a:solidFill>
                  <a:srgbClr val="008000"/>
                </a:solidFill>
                <a:latin typeface="Arial" panose="020B0604020202020204" pitchFamily="34" charset="0"/>
                <a:hlinkClick r:id="rId2" tooltip="Les Bahamas"/>
              </a:rPr>
              <a:t>Bahamas</a:t>
            </a:r>
            <a:r>
              <a:rPr lang="fr-FR" altLang="fr-FR" sz="1800">
                <a:solidFill>
                  <a:srgbClr val="008000"/>
                </a:solidFill>
                <a:latin typeface="Arial" panose="020B0604020202020204" pitchFamily="34" charset="0"/>
              </a:rPr>
              <a:t> et à </a:t>
            </a:r>
            <a:r>
              <a:rPr lang="fr-FR" altLang="fr-FR" sz="1800">
                <a:solidFill>
                  <a:srgbClr val="008000"/>
                </a:solidFill>
                <a:latin typeface="Arial" panose="020B0604020202020204" pitchFamily="34" charset="0"/>
                <a:hlinkClick r:id="rId3" tooltip="Cuba"/>
              </a:rPr>
              <a:t>Cuba</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4"/>
              </a:rPr>
              <a:t>[1]</a:t>
            </a:r>
            <a:r>
              <a:rPr lang="fr-FR" altLang="fr-FR" sz="1800">
                <a:solidFill>
                  <a:srgbClr val="008000"/>
                </a:solidFill>
                <a:latin typeface="Arial" panose="020B0604020202020204" pitchFamily="34" charset="0"/>
              </a:rPr>
              <a:t>), cette plante vivace  à </a:t>
            </a:r>
            <a:r>
              <a:rPr lang="fr-FR" altLang="fr-FR" sz="1800">
                <a:solidFill>
                  <a:srgbClr val="008000"/>
                </a:solidFill>
                <a:latin typeface="Arial" panose="020B0604020202020204" pitchFamily="34" charset="0"/>
                <a:hlinkClick r:id="rId5" tooltip="Rhizome"/>
              </a:rPr>
              <a:t>rhizome</a:t>
            </a:r>
            <a:r>
              <a:rPr lang="fr-FR" altLang="fr-FR" sz="1800">
                <a:solidFill>
                  <a:srgbClr val="008000"/>
                </a:solidFill>
                <a:latin typeface="Arial" panose="020B0604020202020204" pitchFamily="34" charset="0"/>
              </a:rPr>
              <a:t>, a des tiges jusqu'à 2,5 mètres de haut et est couramment utilisé pour </a:t>
            </a:r>
            <a:r>
              <a:rPr lang="fr-FR" altLang="fr-FR" sz="1800">
                <a:solidFill>
                  <a:srgbClr val="008000"/>
                </a:solidFill>
                <a:latin typeface="Arial" panose="020B0604020202020204" pitchFamily="34" charset="0"/>
                <a:hlinkClick r:id="rId6" tooltip="Dune"/>
              </a:rPr>
              <a:t>dune</a:t>
            </a:r>
            <a:r>
              <a:rPr lang="fr-FR" altLang="fr-FR" sz="1800">
                <a:solidFill>
                  <a:srgbClr val="008000"/>
                </a:solidFill>
                <a:latin typeface="Arial" panose="020B0604020202020204" pitchFamily="34" charset="0"/>
              </a:rPr>
              <a:t> projets de stabilisation </a:t>
            </a:r>
            <a:r>
              <a:rPr lang="fr-FR" altLang="fr-FR" sz="1800" baseline="30000">
                <a:solidFill>
                  <a:srgbClr val="008000"/>
                </a:solidFill>
                <a:latin typeface="Arial" panose="020B0604020202020204" pitchFamily="34" charset="0"/>
                <a:hlinkClick r:id="rId7"/>
              </a:rPr>
              <a:t>[4]</a:t>
            </a:r>
            <a:r>
              <a:rPr lang="fr-FR" altLang="fr-FR" sz="1800">
                <a:solidFill>
                  <a:srgbClr val="008000"/>
                </a:solidFill>
                <a:latin typeface="Arial" panose="020B0604020202020204" pitchFamily="34" charset="0"/>
              </a:rPr>
              <a:t>. Elle est utilisé pour prévenir </a:t>
            </a:r>
            <a:r>
              <a:rPr lang="fr-FR" altLang="fr-FR" sz="1800">
                <a:solidFill>
                  <a:srgbClr val="008000"/>
                </a:solidFill>
                <a:latin typeface="Arial" panose="020B0604020202020204" pitchFamily="34" charset="0"/>
                <a:hlinkClick r:id="rId8" tooltip="Érosion"/>
              </a:rPr>
              <a:t>l'érosion</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9"/>
              </a:rPr>
              <a:t>[5]</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Les racines poussent à six pieds de profondeur. </a:t>
            </a:r>
          </a:p>
          <a:p>
            <a:pPr algn="just" eaLnBrk="1" hangingPunct="1">
              <a:spcBef>
                <a:spcPct val="0"/>
              </a:spcBef>
              <a:buFontTx/>
              <a:buNone/>
            </a:pPr>
            <a:r>
              <a:rPr lang="fr-FR" altLang="fr-FR" sz="1200">
                <a:solidFill>
                  <a:srgbClr val="008000"/>
                </a:solidFill>
                <a:latin typeface="Arial" panose="020B0604020202020204" pitchFamily="34" charset="0"/>
              </a:rPr>
              <a:t>La variété </a:t>
            </a:r>
            <a:r>
              <a:rPr lang="fr-FR" altLang="fr-FR" sz="1200" i="1">
                <a:latin typeface="Arial" panose="020B0604020202020204" pitchFamily="34" charset="0"/>
                <a:hlinkClick r:id="rId10"/>
              </a:rPr>
              <a:t>Panicum amarum</a:t>
            </a:r>
            <a:r>
              <a:rPr lang="fr-FR" altLang="fr-FR" sz="1200">
                <a:latin typeface="Arial" panose="020B0604020202020204" pitchFamily="34" charset="0"/>
                <a:hlinkClick r:id="rId10"/>
              </a:rPr>
              <a:t> 'Dewey Blue‘</a:t>
            </a:r>
            <a:r>
              <a:rPr lang="fr-FR" altLang="fr-FR" sz="1200">
                <a:solidFill>
                  <a:srgbClr val="008000"/>
                </a:solidFill>
                <a:latin typeface="Arial" panose="020B0604020202020204" pitchFamily="34" charset="0"/>
              </a:rPr>
              <a:t> est </a:t>
            </a:r>
            <a:r>
              <a:rPr lang="fr-FR" altLang="fr-FR" sz="1200" b="1">
                <a:solidFill>
                  <a:srgbClr val="008000"/>
                </a:solidFill>
                <a:latin typeface="Arial" panose="020B0604020202020204" pitchFamily="34" charset="0"/>
              </a:rPr>
              <a:t>tolérante à la sécheresse et au sel.</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1"/>
              </a:rPr>
              <a:t>http://en.wikipedia.org/wiki/Panicum_amarum</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2"/>
              </a:rPr>
              <a:t>http://www.bluestem.ca/panicum.htm</a:t>
            </a:r>
            <a:r>
              <a:rPr lang="fr-FR" altLang="fr-FR" sz="1200">
                <a:solidFill>
                  <a:srgbClr val="008000"/>
                </a:solidFill>
                <a:latin typeface="Arial" panose="020B0604020202020204" pitchFamily="34" charset="0"/>
              </a:rPr>
              <a:t> </a:t>
            </a:r>
          </a:p>
        </p:txBody>
      </p:sp>
      <p:pic>
        <p:nvPicPr>
          <p:cNvPr id="93192" name="Picture 2" descr="C:\Users\LISAN\Pictures\plantes-halophytes-xerophiles\Panicum_amarum_NRCS-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 y="2852738"/>
            <a:ext cx="279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Picture 3" descr="C:\Users\LISAN\Pictures\plantes-halophytes-xerophiles\panicum-amarum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92500" y="2852738"/>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319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3196" name="Image 11" descr="logo aride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Image 12" descr="logo salinisation2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8"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179388" y="692150"/>
            <a:ext cx="6678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7.14. </a:t>
            </a:r>
            <a:r>
              <a:rPr lang="fr-FR" altLang="fr-FR" sz="1800" b="1" dirty="0">
                <a:solidFill>
                  <a:srgbClr val="008000"/>
                </a:solidFill>
                <a:latin typeface="Arial" panose="020B0604020202020204" pitchFamily="34" charset="0"/>
              </a:rPr>
              <a:t>moutarde d’Abyssinie </a:t>
            </a:r>
            <a:r>
              <a:rPr lang="fr-FR" altLang="fr-FR" sz="1800" dirty="0">
                <a:solidFill>
                  <a:srgbClr val="008000"/>
                </a:solidFill>
                <a:latin typeface="Arial" panose="020B0604020202020204" pitchFamily="34" charset="0"/>
              </a:rPr>
              <a:t>(</a:t>
            </a:r>
            <a:r>
              <a:rPr lang="fr-FR" altLang="fr-FR" sz="1800" i="1" dirty="0" err="1">
                <a:solidFill>
                  <a:srgbClr val="008000"/>
                </a:solidFill>
                <a:latin typeface="Arial" panose="020B0604020202020204" pitchFamily="34" charset="0"/>
              </a:rPr>
              <a:t>Brassica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carinata</a:t>
            </a:r>
            <a:r>
              <a:rPr lang="fr-FR" altLang="fr-FR" sz="1800" dirty="0">
                <a:solidFill>
                  <a:srgbClr val="008000"/>
                </a:solidFill>
                <a:latin typeface="Arial" panose="020B0604020202020204" pitchFamily="34" charset="0"/>
              </a:rPr>
              <a:t>)</a:t>
            </a:r>
          </a:p>
        </p:txBody>
      </p:sp>
      <p:sp>
        <p:nvSpPr>
          <p:cNvPr id="94211" name="ZoneTexte 2"/>
          <p:cNvSpPr txBox="1">
            <a:spLocks noChangeArrowheads="1"/>
          </p:cNvSpPr>
          <p:nvPr/>
        </p:nvSpPr>
        <p:spPr bwMode="auto">
          <a:xfrm>
            <a:off x="2493946" y="188913"/>
            <a:ext cx="4779185"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421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FE1E1D-D0ED-4F6B-92E9-066E5D5D1EF9}" type="slidenum">
              <a:rPr lang="fr-FR" altLang="fr-FR" sz="1200" smtClean="0">
                <a:solidFill>
                  <a:srgbClr val="898989"/>
                </a:solidFill>
              </a:rPr>
              <a:pPr>
                <a:spcBef>
                  <a:spcPct val="0"/>
                </a:spcBef>
                <a:buFontTx/>
                <a:buNone/>
              </a:pPr>
              <a:t>111</a:t>
            </a:fld>
            <a:endParaRPr lang="fr-FR" altLang="fr-FR" sz="1200">
              <a:solidFill>
                <a:srgbClr val="898989"/>
              </a:solidFill>
            </a:endParaRPr>
          </a:p>
        </p:txBody>
      </p:sp>
      <p:sp>
        <p:nvSpPr>
          <p:cNvPr id="942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4214"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421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42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4217"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94220" name="ZoneTexte 11"/>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94221" name="ZoneTexte 12"/>
          <p:cNvSpPr txBox="1">
            <a:spLocks noChangeArrowheads="1"/>
          </p:cNvSpPr>
          <p:nvPr/>
        </p:nvSpPr>
        <p:spPr bwMode="auto">
          <a:xfrm>
            <a:off x="179388" y="1125538"/>
            <a:ext cx="885666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La moutarde éthiopienne ou moutarde d'Abyssinie pourrait avoir une grande importance agricole, dans les plantes du genre </a:t>
            </a:r>
            <a:r>
              <a:rPr lang="fr-FR" altLang="fr-FR" sz="1800" i="1">
                <a:solidFill>
                  <a:srgbClr val="008000"/>
                </a:solidFill>
                <a:latin typeface="Arial" panose="020B0604020202020204" pitchFamily="34" charset="0"/>
                <a:hlinkClick r:id="rId4" tooltip="Brassica"/>
              </a:rPr>
              <a:t>Brassica</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Bien que </a:t>
            </a:r>
            <a:r>
              <a:rPr lang="fr-FR" altLang="fr-FR" sz="1200" i="1">
                <a:solidFill>
                  <a:srgbClr val="008000"/>
                </a:solidFill>
                <a:latin typeface="Arial" panose="020B0604020202020204" pitchFamily="34" charset="0"/>
              </a:rPr>
              <a:t>B.</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carinata</a:t>
            </a:r>
            <a:r>
              <a:rPr lang="fr-FR" altLang="fr-FR" sz="1200">
                <a:solidFill>
                  <a:srgbClr val="008000"/>
                </a:solidFill>
                <a:latin typeface="Arial" panose="020B0604020202020204" pitchFamily="34" charset="0"/>
              </a:rPr>
              <a:t> soit cultivé comme </a:t>
            </a:r>
            <a:r>
              <a:rPr lang="fr-FR" altLang="fr-FR" sz="1200">
                <a:solidFill>
                  <a:srgbClr val="008000"/>
                </a:solidFill>
                <a:latin typeface="Arial" panose="020B0604020202020204" pitchFamily="34" charset="0"/>
                <a:hlinkClick r:id="rId5" tooltip="Oléagineux"/>
              </a:rPr>
              <a:t>oléagineux</a:t>
            </a:r>
            <a:r>
              <a:rPr lang="fr-FR" altLang="fr-FR" sz="1200">
                <a:solidFill>
                  <a:srgbClr val="008000"/>
                </a:solidFill>
                <a:latin typeface="Arial" panose="020B0604020202020204" pitchFamily="34" charset="0"/>
              </a:rPr>
              <a:t> en </a:t>
            </a:r>
            <a:r>
              <a:rPr lang="fr-FR" altLang="fr-FR" sz="1200">
                <a:solidFill>
                  <a:srgbClr val="008000"/>
                </a:solidFill>
                <a:latin typeface="Arial" panose="020B0604020202020204" pitchFamily="34" charset="0"/>
                <a:hlinkClick r:id="rId6" tooltip="Ethiopie"/>
              </a:rPr>
              <a:t>Ethiopie</a:t>
            </a:r>
            <a:r>
              <a:rPr lang="fr-FR" altLang="fr-FR" sz="1200">
                <a:solidFill>
                  <a:srgbClr val="008000"/>
                </a:solidFill>
                <a:latin typeface="Arial" panose="020B0604020202020204" pitchFamily="34" charset="0"/>
              </a:rPr>
              <a:t> (Alemayehu et Becker, 2004), </a:t>
            </a:r>
            <a:r>
              <a:rPr lang="fr-FR" altLang="fr-FR" sz="1200">
                <a:solidFill>
                  <a:srgbClr val="FF0000"/>
                </a:solidFill>
                <a:latin typeface="Arial" panose="020B0604020202020204" pitchFamily="34" charset="0"/>
              </a:rPr>
              <a:t>il contient, en général, des </a:t>
            </a:r>
            <a:r>
              <a:rPr lang="fr-FR" altLang="fr-FR" sz="1200">
                <a:solidFill>
                  <a:srgbClr val="FF0000"/>
                </a:solidFill>
                <a:latin typeface="Arial" panose="020B0604020202020204" pitchFamily="34" charset="0"/>
                <a:hlinkClick r:id="rId7" tooltip="Glucosinolates"/>
              </a:rPr>
              <a:t>glucosinolates</a:t>
            </a:r>
            <a:r>
              <a:rPr lang="fr-FR" altLang="fr-FR" sz="1200">
                <a:solidFill>
                  <a:srgbClr val="FF0000"/>
                </a:solidFill>
                <a:latin typeface="Arial" panose="020B0604020202020204" pitchFamily="34" charset="0"/>
              </a:rPr>
              <a:t> et de l’</a:t>
            </a:r>
            <a:r>
              <a:rPr lang="fr-FR" altLang="fr-FR" sz="1200">
                <a:solidFill>
                  <a:srgbClr val="FF0000"/>
                </a:solidFill>
                <a:latin typeface="Arial" panose="020B0604020202020204" pitchFamily="34" charset="0"/>
                <a:hlinkClick r:id="rId8" tooltip="L'acide érucique"/>
              </a:rPr>
              <a:t>acide érucique</a:t>
            </a:r>
            <a:r>
              <a:rPr lang="fr-FR" altLang="fr-FR" sz="1200">
                <a:solidFill>
                  <a:srgbClr val="FF0000"/>
                </a:solidFill>
                <a:latin typeface="Arial" panose="020B0604020202020204" pitchFamily="34" charset="0"/>
              </a:rPr>
              <a:t> indésirables</a:t>
            </a:r>
            <a:r>
              <a:rPr lang="fr-FR" altLang="fr-FR" sz="1200">
                <a:solidFill>
                  <a:srgbClr val="008000"/>
                </a:solidFill>
                <a:latin typeface="Arial" panose="020B0604020202020204" pitchFamily="34" charset="0"/>
              </a:rPr>
              <a:t> (Getinet et al., 1997), ce qui en fait un mauvais choix cultural comme culture oléagineuse, en comparaison à la étroitement liée </a:t>
            </a:r>
            <a:r>
              <a:rPr lang="fr-FR" altLang="fr-FR" sz="1200" i="1">
                <a:solidFill>
                  <a:srgbClr val="008000"/>
                </a:solidFill>
                <a:latin typeface="Arial" panose="020B0604020202020204" pitchFamily="34" charset="0"/>
                <a:hlinkClick r:id="rId9" tooltip="Brassica napus"/>
              </a:rPr>
              <a:t>Brassica napus</a:t>
            </a:r>
            <a:r>
              <a:rPr lang="fr-FR" altLang="fr-FR" sz="1200" i="1">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(colza) </a:t>
            </a:r>
            <a:r>
              <a:rPr lang="fr-FR" altLang="fr-FR" sz="1200" baseline="30000">
                <a:solidFill>
                  <a:srgbClr val="008000"/>
                </a:solidFill>
                <a:latin typeface="Arial" panose="020B0604020202020204" pitchFamily="34" charset="0"/>
                <a:hlinkClick r:id="rId10"/>
              </a:rPr>
              <a:t>[1]</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1"/>
              </a:rPr>
              <a:t>[2]</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2"/>
              </a:rPr>
              <a:t>[3]</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3"/>
              </a:rPr>
              <a:t>[4]</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La plante est aussi cultivé comme </a:t>
            </a:r>
            <a:r>
              <a:rPr lang="fr-FR" altLang="fr-FR" sz="1200">
                <a:solidFill>
                  <a:srgbClr val="008000"/>
                </a:solidFill>
                <a:latin typeface="Arial" panose="020B0604020202020204" pitchFamily="34" charset="0"/>
                <a:hlinkClick r:id="rId14" tooltip="Feuille de légumes"/>
              </a:rPr>
              <a:t>légume-feuilles</a:t>
            </a:r>
            <a:r>
              <a:rPr lang="fr-FR" altLang="fr-FR" sz="1200">
                <a:solidFill>
                  <a:srgbClr val="008000"/>
                </a:solidFill>
                <a:latin typeface="Arial" panose="020B0604020202020204" pitchFamily="34" charset="0"/>
              </a:rPr>
              <a:t>, ayant une saveur douce </a:t>
            </a:r>
            <a:r>
              <a:rPr lang="fr-FR" altLang="fr-FR" sz="1200" baseline="30000">
                <a:solidFill>
                  <a:srgbClr val="008000"/>
                </a:solidFill>
                <a:latin typeface="Arial" panose="020B0604020202020204" pitchFamily="34" charset="0"/>
                <a:hlinkClick r:id="rId15"/>
              </a:rPr>
              <a:t>[5]</a:t>
            </a:r>
            <a:r>
              <a:rPr lang="fr-FR" altLang="fr-FR" sz="1200">
                <a:solidFill>
                  <a:srgbClr val="008000"/>
                </a:solidFill>
                <a:latin typeface="Arial" panose="020B0604020202020204" pitchFamily="34" charset="0"/>
              </a:rPr>
              <a:t>. Certaines variétés, dont la </a:t>
            </a:r>
            <a:r>
              <a:rPr lang="fr-FR" altLang="fr-FR" sz="1200" b="1">
                <a:solidFill>
                  <a:srgbClr val="008000"/>
                </a:solidFill>
                <a:latin typeface="Arial" panose="020B0604020202020204" pitchFamily="34" charset="0"/>
              </a:rPr>
              <a:t>Texsel,</a:t>
            </a:r>
            <a:r>
              <a:rPr lang="fr-FR" altLang="fr-FR" sz="1200">
                <a:solidFill>
                  <a:srgbClr val="008000"/>
                </a:solidFill>
                <a:latin typeface="Arial" panose="020B0604020202020204" pitchFamily="34" charset="0"/>
              </a:rPr>
              <a:t> sont particulièrement adapté aux climats tempérés </a:t>
            </a:r>
            <a:r>
              <a:rPr lang="fr-FR" altLang="fr-FR" sz="1200" baseline="30000">
                <a:solidFill>
                  <a:srgbClr val="008000"/>
                </a:solidFill>
                <a:latin typeface="Arial" panose="020B0604020202020204" pitchFamily="34" charset="0"/>
                <a:hlinkClick r:id="rId16"/>
              </a:rPr>
              <a:t>[6]</a:t>
            </a:r>
            <a:r>
              <a:rPr lang="fr-FR" altLang="fr-FR" sz="1200">
                <a:solidFill>
                  <a:srgbClr val="008000"/>
                </a:solidFill>
                <a:latin typeface="Arial" panose="020B0604020202020204" pitchFamily="34" charset="0"/>
              </a:rPr>
              <a:t>. Les fleurs sont très attrayantes pour les abeilles qui collectent du pollen et de nectar. Cette plante fait également partie d'une recherche visant à développer du biocarburant pour les moteurs à réaction. Le 29 Octobre 2012, le premier vol d'un avion à réaction alimenté à 100 pour cent de biocarburant, fabriquésà partir de Brassica carinata, a été réalisé </a:t>
            </a:r>
            <a:r>
              <a:rPr lang="fr-FR" altLang="fr-FR" sz="1200" u="sng" baseline="30000">
                <a:solidFill>
                  <a:srgbClr val="008000"/>
                </a:solidFill>
                <a:latin typeface="Arial" panose="020B0604020202020204" pitchFamily="34" charset="0"/>
                <a:hlinkClick r:id="rId17"/>
              </a:rPr>
              <a:t>[7]</a:t>
            </a:r>
            <a:r>
              <a:rPr lang="fr-FR" altLang="fr-FR" sz="1200">
                <a:solidFill>
                  <a:srgbClr val="008000"/>
                </a:solidFill>
                <a:latin typeface="Arial" panose="020B0604020202020204" pitchFamily="34" charset="0"/>
              </a:rPr>
              <a:t>. Il est sensible au sel et </a:t>
            </a:r>
            <a:r>
              <a:rPr lang="fr-FR" altLang="fr-FR" sz="1200" b="1">
                <a:solidFill>
                  <a:srgbClr val="008000"/>
                </a:solidFill>
                <a:latin typeface="Arial" panose="020B0604020202020204" pitchFamily="34" charset="0"/>
              </a:rPr>
              <a:t>les graines peuvent germer dans les sols avec un niveau de salinité supérieure à la moyenne</a:t>
            </a:r>
            <a:r>
              <a:rPr lang="fr-FR" altLang="fr-FR" sz="1200">
                <a:solidFill>
                  <a:srgbClr val="008000"/>
                </a:solidFill>
                <a:latin typeface="Arial" panose="020B0604020202020204" pitchFamily="34" charset="0"/>
              </a:rPr>
              <a:t>. Il peut être trouvé dans les régions montagneuses jusqu'à 2600 m avec un climat frais, mais aussi dans les plaines avec des conditions relativement chaudes et sèches. </a:t>
            </a:r>
            <a:r>
              <a:rPr lang="fr-FR" altLang="fr-FR" sz="1200">
                <a:solidFill>
                  <a:srgbClr val="FF0000"/>
                </a:solidFill>
                <a:latin typeface="Arial" panose="020B0604020202020204" pitchFamily="34" charset="0"/>
              </a:rPr>
              <a:t>Il ne tolère pas l’engorgement (l’asphyxie racinaire).</a:t>
            </a:r>
          </a:p>
          <a:p>
            <a:pPr algn="just" eaLnBrk="1" hangingPunct="1">
              <a:spcBef>
                <a:spcPct val="0"/>
              </a:spcBef>
              <a:buFontTx/>
              <a:buNone/>
            </a:pPr>
            <a:r>
              <a:rPr lang="fr-FR" altLang="fr-FR" sz="1200" b="1">
                <a:solidFill>
                  <a:srgbClr val="008000"/>
                </a:solidFill>
                <a:latin typeface="Arial" panose="020B0604020202020204" pitchFamily="34" charset="0"/>
              </a:rPr>
              <a:t>La lignée de </a:t>
            </a:r>
            <a:r>
              <a:rPr lang="fr-FR" altLang="fr-FR" sz="1200" b="1" i="1">
                <a:solidFill>
                  <a:srgbClr val="008000"/>
                </a:solidFill>
                <a:latin typeface="Arial" panose="020B0604020202020204" pitchFamily="34" charset="0"/>
              </a:rPr>
              <a:t>B.</a:t>
            </a:r>
            <a:r>
              <a:rPr lang="fr-FR" altLang="fr-FR" sz="1200" b="1">
                <a:solidFill>
                  <a:srgbClr val="008000"/>
                </a:solidFill>
                <a:latin typeface="Arial" panose="020B0604020202020204" pitchFamily="34" charset="0"/>
              </a:rPr>
              <a:t> </a:t>
            </a:r>
            <a:r>
              <a:rPr lang="fr-FR" altLang="fr-FR" sz="1200" b="1" i="1">
                <a:solidFill>
                  <a:srgbClr val="008000"/>
                </a:solidFill>
                <a:latin typeface="Arial" panose="020B0604020202020204" pitchFamily="34" charset="0"/>
              </a:rPr>
              <a:t>carinata</a:t>
            </a:r>
            <a:r>
              <a:rPr lang="fr-FR" altLang="fr-FR" sz="1200" b="1">
                <a:solidFill>
                  <a:srgbClr val="008000"/>
                </a:solidFill>
                <a:latin typeface="Arial" panose="020B0604020202020204" pitchFamily="34" charset="0"/>
              </a:rPr>
              <a:t> à graines brunes est plus tolérante au sel </a:t>
            </a:r>
            <a:r>
              <a:rPr lang="fr-FR" altLang="fr-FR" sz="1200">
                <a:solidFill>
                  <a:srgbClr val="008000"/>
                </a:solidFill>
                <a:latin typeface="Arial" panose="020B0604020202020204" pitchFamily="34" charset="0"/>
              </a:rPr>
              <a:t>que la lignée à graines jaunes. </a:t>
            </a:r>
            <a:r>
              <a:rPr lang="fr-FR" altLang="fr-FR" sz="1200" b="1">
                <a:solidFill>
                  <a:srgbClr val="008000"/>
                </a:solidFill>
                <a:latin typeface="Arial" panose="020B0604020202020204" pitchFamily="34" charset="0"/>
              </a:rPr>
              <a:t>L’étude récente ci-dessous montre l’utilité de cette plante pour la culture en sol salin</a:t>
            </a:r>
            <a:r>
              <a:rPr lang="fr-FR" altLang="fr-FR" sz="1200">
                <a:solidFill>
                  <a:srgbClr val="008000"/>
                </a:solidFill>
                <a:latin typeface="Arial" panose="020B0604020202020204" pitchFamily="34" charset="0"/>
              </a:rPr>
              <a:t> et le bio-raffinage.</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8"/>
              </a:rPr>
              <a:t>http://en.wikipedia.org/wiki/Brassica_carinata</a:t>
            </a:r>
            <a:r>
              <a:rPr lang="fr-FR" altLang="fr-FR" sz="1200">
                <a:solidFill>
                  <a:srgbClr val="008000"/>
                </a:solidFill>
                <a:latin typeface="Arial" panose="020B0604020202020204" pitchFamily="34" charset="0"/>
              </a:rPr>
              <a:t>, b) </a:t>
            </a:r>
            <a:r>
              <a:rPr lang="fr-FR" altLang="fr-FR" sz="1100">
                <a:solidFill>
                  <a:srgbClr val="008000"/>
                </a:solidFill>
                <a:latin typeface="Arial" panose="020B0604020202020204" pitchFamily="34" charset="0"/>
                <a:hlinkClick r:id="rId19"/>
              </a:rPr>
              <a:t>http://database.prota.org/PROTAhtml/Brassica%20carinata_En.htm</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0"/>
              </a:rPr>
              <a:t>http://database.prota.org/PROTAhtml/Brassica%20carinata_Fr.htm</a:t>
            </a:r>
            <a:r>
              <a:rPr lang="fr-FR" altLang="fr-FR" sz="1200">
                <a:solidFill>
                  <a:srgbClr val="008000"/>
                </a:solidFill>
                <a:latin typeface="Arial" panose="020B0604020202020204" pitchFamily="34" charset="0"/>
              </a:rPr>
              <a:t>, d) </a:t>
            </a:r>
            <a:r>
              <a:rPr lang="en-US" altLang="fr-FR" sz="1200">
                <a:solidFill>
                  <a:srgbClr val="008000"/>
                </a:solidFill>
                <a:latin typeface="Arial" panose="020B0604020202020204" pitchFamily="34" charset="0"/>
              </a:rPr>
              <a:t>Differential metabolite profiles and salinity tolerance between two genetically related brown-seeded and yellow-seeded </a:t>
            </a:r>
            <a:r>
              <a:rPr lang="en-US" altLang="fr-FR" sz="1200" i="1">
                <a:solidFill>
                  <a:srgbClr val="008000"/>
                </a:solidFill>
                <a:latin typeface="Arial" panose="020B0604020202020204" pitchFamily="34" charset="0"/>
              </a:rPr>
              <a:t>Brassica carinata</a:t>
            </a:r>
            <a:r>
              <a:rPr lang="en-US" altLang="fr-FR" sz="1200">
                <a:solidFill>
                  <a:srgbClr val="008000"/>
                </a:solidFill>
                <a:latin typeface="Arial" panose="020B0604020202020204" pitchFamily="34" charset="0"/>
              </a:rPr>
              <a:t> lines, </a:t>
            </a:r>
            <a:r>
              <a:rPr lang="fr-FR" altLang="fr-FR" sz="1200">
                <a:solidFill>
                  <a:srgbClr val="008000"/>
                </a:solidFill>
                <a:latin typeface="Arial" panose="020B0604020202020204" pitchFamily="34" charset="0"/>
              </a:rPr>
              <a:t>Canam, T., Li, X., Holowachuk, J., Yu, M., Xia, J., Mandal, R., Krishnamurthy, R., Bouatra, S., Sinelnikov, I., Yu, B., Grenkow, L.F., Wishart, D.S., Steppuhn, H., </a:t>
            </a:r>
            <a:r>
              <a:rPr lang="fr-FR" altLang="fr-FR" sz="1200">
                <a:solidFill>
                  <a:srgbClr val="008000"/>
                </a:solidFill>
                <a:latin typeface="Arial" panose="020B0604020202020204" pitchFamily="34" charset="0"/>
                <a:hlinkClick r:id="rId21"/>
              </a:rPr>
              <a:t>Falk, K.C.</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2"/>
              </a:rPr>
              <a:t>Dumonceaux, T.J.</a:t>
            </a:r>
            <a:r>
              <a:rPr lang="fr-FR" altLang="fr-FR" sz="1200">
                <a:solidFill>
                  <a:srgbClr val="008000"/>
                </a:solidFill>
                <a:latin typeface="Arial" panose="020B0604020202020204" pitchFamily="34" charset="0"/>
              </a:rPr>
              <a:t>, et </a:t>
            </a:r>
            <a:r>
              <a:rPr lang="fr-FR" altLang="fr-FR" sz="1200" u="sng">
                <a:solidFill>
                  <a:srgbClr val="008000"/>
                </a:solidFill>
                <a:latin typeface="Arial" panose="020B0604020202020204" pitchFamily="34" charset="0"/>
                <a:hlinkClick r:id="rId23"/>
              </a:rPr>
              <a:t>Gruber, M.Y</a:t>
            </a:r>
            <a:r>
              <a:rPr lang="fr-FR" altLang="fr-FR" sz="1200">
                <a:solidFill>
                  <a:srgbClr val="008000"/>
                </a:solidFill>
                <a:latin typeface="Arial" panose="020B0604020202020204" pitchFamily="34" charset="0"/>
                <a:hlinkClick r:id="rId23"/>
              </a:rPr>
              <a:t>.</a:t>
            </a:r>
            <a:r>
              <a:rPr lang="fr-FR" altLang="fr-FR" sz="1200">
                <a:solidFill>
                  <a:srgbClr val="008000"/>
                </a:solidFill>
                <a:latin typeface="Arial" panose="020B0604020202020204" pitchFamily="34" charset="0"/>
              </a:rPr>
              <a:t>, </a:t>
            </a:r>
            <a:r>
              <a:rPr lang="en-US" altLang="fr-FR" sz="1200" i="1">
                <a:solidFill>
                  <a:srgbClr val="008000"/>
                </a:solidFill>
                <a:latin typeface="Arial" panose="020B0604020202020204" pitchFamily="34" charset="0"/>
              </a:rPr>
              <a:t>lant Science, 198</a:t>
            </a:r>
            <a:r>
              <a:rPr lang="en-US" altLang="fr-FR" sz="1200">
                <a:solidFill>
                  <a:srgbClr val="008000"/>
                </a:solidFill>
                <a:latin typeface="Arial" panose="020B0604020202020204" pitchFamily="34" charset="0"/>
              </a:rPr>
              <a:t>(January 2013), p. 17-26.</a:t>
            </a:r>
          </a:p>
        </p:txBody>
      </p:sp>
      <p:pic>
        <p:nvPicPr>
          <p:cNvPr id="94222" name="Picture 2" descr="C:\Users\LISAN\Pictures\plantes-halophytes-xerophiles\Brassica carinata.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5288" y="4868863"/>
            <a:ext cx="20256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3" descr="C:\Users\LISAN\Pictures\plantes-halophytes-xerophiles\Brassica carinata2.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55875" y="4868863"/>
            <a:ext cx="25908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4" name="Picture 4" descr="C:\Users\LISAN\Pictures\plantes-halophytes-xerophiles\Brassica carinata3.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92725" y="5067300"/>
            <a:ext cx="210661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Picture 5" descr="C:\Users\LISAN\Pictures\plantes-halophytes-xerophiles\Brassica carinata5_bis.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51725" y="5300663"/>
            <a:ext cx="15335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769678" y="142637"/>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3" name="ZoneTexte 2"/>
          <p:cNvSpPr txBox="1"/>
          <p:nvPr/>
        </p:nvSpPr>
        <p:spPr>
          <a:xfrm>
            <a:off x="144962" y="548680"/>
            <a:ext cx="4032448" cy="369332"/>
          </a:xfrm>
          <a:prstGeom prst="rect">
            <a:avLst/>
          </a:prstGeom>
          <a:noFill/>
        </p:spPr>
        <p:txBody>
          <a:bodyPr wrap="square" rtlCol="0">
            <a:spAutoFit/>
          </a:bodyPr>
          <a:lstStyle/>
          <a:p>
            <a:r>
              <a:rPr lang="fr-FR" dirty="0">
                <a:solidFill>
                  <a:srgbClr val="008000"/>
                </a:solidFill>
                <a:latin typeface="Calibri" panose="020F0502020204030204" pitchFamily="34" charset="0"/>
              </a:rPr>
              <a:t>7.15. </a:t>
            </a:r>
            <a:r>
              <a:rPr lang="fr-FR" b="1" dirty="0">
                <a:solidFill>
                  <a:srgbClr val="008000"/>
                </a:solidFill>
                <a:latin typeface="Calibri" panose="020F0502020204030204" pitchFamily="34" charset="0"/>
              </a:rPr>
              <a:t>Canne de Provence</a:t>
            </a:r>
            <a:r>
              <a:rPr lang="fr-FR" dirty="0">
                <a:solidFill>
                  <a:srgbClr val="008000"/>
                </a:solidFill>
                <a:latin typeface="Calibri" panose="020F0502020204030204" pitchFamily="34" charset="0"/>
              </a:rPr>
              <a:t> (</a:t>
            </a:r>
            <a:r>
              <a:rPr lang="la-Latn" i="1" dirty="0">
                <a:solidFill>
                  <a:srgbClr val="008000"/>
                </a:solidFill>
                <a:latin typeface="Calibri" panose="020F0502020204030204" pitchFamily="34" charset="0"/>
              </a:rPr>
              <a:t>Arundo donax</a:t>
            </a:r>
            <a:r>
              <a:rPr lang="fr-FR" dirty="0">
                <a:solidFill>
                  <a:srgbClr val="008000"/>
                </a:solidFill>
                <a:latin typeface="Calibri" panose="020F0502020204030204" pitchFamily="34" charset="0"/>
              </a:rPr>
              <a:t>)</a:t>
            </a:r>
            <a:endParaRPr lang="fr-FR" b="1" dirty="0">
              <a:solidFill>
                <a:srgbClr val="008000"/>
              </a:solidFill>
              <a:latin typeface="Calibri" panose="020F0502020204030204" pitchFamily="34" charset="0"/>
            </a:endParaRPr>
          </a:p>
        </p:txBody>
      </p:sp>
      <p:sp>
        <p:nvSpPr>
          <p:cNvPr id="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112</a:t>
            </a:fld>
            <a:endParaRPr lang="fr-FR" altLang="fr-FR" sz="1200" dirty="0">
              <a:solidFill>
                <a:srgbClr val="898989"/>
              </a:solidFill>
            </a:endParaRPr>
          </a:p>
        </p:txBody>
      </p:sp>
      <p:sp>
        <p:nvSpPr>
          <p:cNvPr id="5" name="ZoneTexte 4"/>
          <p:cNvSpPr txBox="1"/>
          <p:nvPr/>
        </p:nvSpPr>
        <p:spPr>
          <a:xfrm>
            <a:off x="134124" y="918012"/>
            <a:ext cx="8902372" cy="4339650"/>
          </a:xfrm>
          <a:prstGeom prst="rect">
            <a:avLst/>
          </a:prstGeom>
          <a:noFill/>
        </p:spPr>
        <p:txBody>
          <a:bodyPr wrap="square" rtlCol="0">
            <a:spAutoFit/>
          </a:bodyPr>
          <a:lstStyle/>
          <a:p>
            <a:pPr algn="just"/>
            <a:r>
              <a:rPr lang="fr-FR" dirty="0">
                <a:solidFill>
                  <a:srgbClr val="008000"/>
                </a:solidFill>
              </a:rPr>
              <a:t>est une espèce de </a:t>
            </a:r>
            <a:r>
              <a:rPr lang="fr-FR" dirty="0">
                <a:solidFill>
                  <a:srgbClr val="008000"/>
                </a:solidFill>
                <a:hlinkClick r:id="rId2" tooltip="Plante herbacée"/>
              </a:rPr>
              <a:t>plante herbacée</a:t>
            </a:r>
            <a:r>
              <a:rPr lang="fr-FR" dirty="0">
                <a:solidFill>
                  <a:srgbClr val="008000"/>
                </a:solidFill>
              </a:rPr>
              <a:t> de la </a:t>
            </a:r>
            <a:r>
              <a:rPr lang="fr-FR" dirty="0">
                <a:solidFill>
                  <a:srgbClr val="008000"/>
                </a:solidFill>
                <a:hlinkClick r:id="rId3" tooltip="Famille (biologie)"/>
              </a:rPr>
              <a:t>famille</a:t>
            </a:r>
            <a:r>
              <a:rPr lang="fr-FR" dirty="0">
                <a:solidFill>
                  <a:srgbClr val="008000"/>
                </a:solidFill>
              </a:rPr>
              <a:t> des </a:t>
            </a:r>
            <a:r>
              <a:rPr lang="fr-FR" i="1" dirty="0" err="1">
                <a:solidFill>
                  <a:srgbClr val="008000"/>
                </a:solidFill>
                <a:hlinkClick r:id="rId4" tooltip="Poaceae"/>
              </a:rPr>
              <a:t>Poaceae</a:t>
            </a:r>
            <a:r>
              <a:rPr lang="fr-FR" dirty="0">
                <a:solidFill>
                  <a:srgbClr val="008000"/>
                </a:solidFill>
              </a:rPr>
              <a:t>, graminée à </a:t>
            </a:r>
            <a:r>
              <a:rPr lang="fr-FR" dirty="0">
                <a:solidFill>
                  <a:srgbClr val="008000"/>
                </a:solidFill>
                <a:hlinkClick r:id="rId5" tooltip="Rhizome"/>
              </a:rPr>
              <a:t>rhizome</a:t>
            </a:r>
            <a:r>
              <a:rPr lang="fr-FR" dirty="0">
                <a:solidFill>
                  <a:srgbClr val="008000"/>
                </a:solidFill>
              </a:rPr>
              <a:t> caractéristique des lieux humides des régions méditerranéennes. </a:t>
            </a:r>
            <a:r>
              <a:rPr lang="fr-FR" sz="1200" dirty="0">
                <a:solidFill>
                  <a:srgbClr val="008000"/>
                </a:solidFill>
              </a:rPr>
              <a:t>Elle a de grandes feuilles effilées, retombantes, glauques, et des panicules terminales d'épillets de couleur vert pâle à violacé. Elle ressemble à un </a:t>
            </a:r>
            <a:r>
              <a:rPr lang="fr-FR" sz="1200" dirty="0">
                <a:solidFill>
                  <a:srgbClr val="008000"/>
                </a:solidFill>
                <a:hlinkClick r:id="rId6" tooltip="Roseau"/>
              </a:rPr>
              <a:t>roseau</a:t>
            </a:r>
            <a:r>
              <a:rPr lang="fr-FR" sz="1200" dirty="0">
                <a:solidFill>
                  <a:srgbClr val="008000"/>
                </a:solidFill>
              </a:rPr>
              <a:t> ou à un </a:t>
            </a:r>
            <a:r>
              <a:rPr lang="fr-FR" sz="1200" dirty="0">
                <a:solidFill>
                  <a:srgbClr val="008000"/>
                </a:solidFill>
                <a:hlinkClick r:id="rId7" tooltip="Bambou"/>
              </a:rPr>
              <a:t>bambou</a:t>
            </a:r>
            <a:r>
              <a:rPr lang="fr-FR" sz="1200" dirty="0">
                <a:solidFill>
                  <a:srgbClr val="008000"/>
                </a:solidFill>
              </a:rPr>
              <a:t>, avec ses tiges creuses de 2 à 3 cm de diamètre</a:t>
            </a:r>
            <a:r>
              <a:rPr lang="fr-FR" sz="1200" dirty="0"/>
              <a:t>, </a:t>
            </a:r>
            <a:r>
              <a:rPr lang="fr-FR" sz="1200" dirty="0">
                <a:solidFill>
                  <a:srgbClr val="008000"/>
                </a:solidFill>
              </a:rPr>
              <a:t>notamment avant l'apparition des épillets. Sa hauteur varie de 1 m à 8 m selon les variétés et les conditions de culture . Avec l'hiver elle prend un aspect desséché.</a:t>
            </a:r>
          </a:p>
          <a:p>
            <a:pPr algn="just"/>
            <a:r>
              <a:rPr lang="fr-FR" sz="1200" dirty="0">
                <a:solidFill>
                  <a:srgbClr val="008000"/>
                </a:solidFill>
              </a:rPr>
              <a:t>Même si elle supporte très bien la sécheresse une fois installée, la canne de Provence se cultive idéalement sur terrains humides et bien drainés. Elle peut avoir tendance à devenir invasive si les conditions sont adaptées. Elle se multiplie par prélèvement de rhizomes au printemps ou par </a:t>
            </a:r>
            <a:r>
              <a:rPr lang="fr-FR" sz="1200" dirty="0">
                <a:solidFill>
                  <a:srgbClr val="008000"/>
                </a:solidFill>
                <a:hlinkClick r:id="rId8" tooltip="Bouturage"/>
              </a:rPr>
              <a:t>bouturage</a:t>
            </a:r>
            <a:r>
              <a:rPr lang="fr-FR" sz="1200" dirty="0">
                <a:solidFill>
                  <a:srgbClr val="008000"/>
                </a:solidFill>
              </a:rPr>
              <a:t> dans l'eau. </a:t>
            </a:r>
            <a:r>
              <a:rPr lang="fr-FR" sz="1200" dirty="0" err="1">
                <a:solidFill>
                  <a:srgbClr val="008000"/>
                </a:solidFill>
              </a:rPr>
              <a:t>rundo</a:t>
            </a:r>
            <a:r>
              <a:rPr lang="fr-FR" sz="1200" dirty="0">
                <a:solidFill>
                  <a:srgbClr val="008000"/>
                </a:solidFill>
              </a:rPr>
              <a:t> donax est assez rustique une fois installée (jusqu'à -10 °C pour les chaumes et -15°C pour les rhizomes) et est peu sensible aux parasites ou maladies. Elle se plaît en situation abritée et bien ensoleillée, avec un sol humide et plutôt sablonneux, mais bien drainé l'hiver. </a:t>
            </a:r>
            <a:r>
              <a:rPr lang="fr-FR" sz="1200" b="1" dirty="0">
                <a:solidFill>
                  <a:srgbClr val="008000"/>
                </a:solidFill>
              </a:rPr>
              <a:t>Elle supporte la salinité des sols.</a:t>
            </a:r>
          </a:p>
          <a:p>
            <a:pPr algn="just"/>
            <a:r>
              <a:rPr lang="fr-FR" sz="1200" dirty="0">
                <a:solidFill>
                  <a:srgbClr val="008000"/>
                </a:solidFill>
              </a:rPr>
              <a:t>Sur le plan industriel, la canne de Provence est l'une des cultures les plus prometteuses pour la production de </a:t>
            </a:r>
            <a:r>
              <a:rPr lang="fr-FR" sz="1200" dirty="0">
                <a:solidFill>
                  <a:srgbClr val="008000"/>
                </a:solidFill>
                <a:hlinkClick r:id="rId9" tooltip="Bioénergie"/>
              </a:rPr>
              <a:t>bioénergie</a:t>
            </a:r>
            <a:r>
              <a:rPr lang="fr-FR" sz="1200" dirty="0">
                <a:solidFill>
                  <a:srgbClr val="008000"/>
                </a:solidFill>
              </a:rPr>
              <a:t> sous climat méditerranéen où elle est déjà adaptée à l'environnement, donne des </a:t>
            </a:r>
            <a:r>
              <a:rPr lang="fr-FR" sz="1200" dirty="0">
                <a:solidFill>
                  <a:srgbClr val="008000"/>
                </a:solidFill>
                <a:hlinkClick r:id="rId10" tooltip="Rendement agricole"/>
              </a:rPr>
              <a:t>rendements</a:t>
            </a:r>
            <a:r>
              <a:rPr lang="fr-FR" sz="1200" dirty="0">
                <a:solidFill>
                  <a:srgbClr val="008000"/>
                </a:solidFill>
              </a:rPr>
              <a:t> importants et durables, et résiste à des périodes de </a:t>
            </a:r>
            <a:r>
              <a:rPr lang="fr-FR" sz="1200" dirty="0">
                <a:solidFill>
                  <a:srgbClr val="008000"/>
                </a:solidFill>
                <a:hlinkClick r:id="rId11" tooltip="Sécheresse"/>
              </a:rPr>
              <a:t>sécheresse</a:t>
            </a:r>
            <a:r>
              <a:rPr lang="fr-FR" sz="1200" dirty="0">
                <a:solidFill>
                  <a:srgbClr val="008000"/>
                </a:solidFill>
              </a:rPr>
              <a:t>. Plusieurs études sur le terrain ont mis en évidence ses faibles besoins en </a:t>
            </a:r>
            <a:r>
              <a:rPr lang="fr-FR" sz="1200" dirty="0">
                <a:solidFill>
                  <a:srgbClr val="008000"/>
                </a:solidFill>
                <a:hlinkClick r:id="rId12" tooltip="Travail du sol"/>
              </a:rPr>
              <a:t>travail du sol</a:t>
            </a:r>
            <a:r>
              <a:rPr lang="fr-FR" sz="1200" dirty="0">
                <a:solidFill>
                  <a:srgbClr val="008000"/>
                </a:solidFill>
              </a:rPr>
              <a:t>, </a:t>
            </a:r>
            <a:r>
              <a:rPr lang="fr-FR" sz="1200" dirty="0">
                <a:solidFill>
                  <a:srgbClr val="008000"/>
                </a:solidFill>
                <a:hlinkClick r:id="rId13" tooltip="Engrais"/>
              </a:rPr>
              <a:t>engrais</a:t>
            </a:r>
            <a:r>
              <a:rPr lang="fr-FR" sz="1200" dirty="0">
                <a:solidFill>
                  <a:srgbClr val="008000"/>
                </a:solidFill>
              </a:rPr>
              <a:t> et </a:t>
            </a:r>
            <a:r>
              <a:rPr lang="fr-FR" sz="1200" dirty="0">
                <a:solidFill>
                  <a:srgbClr val="008000"/>
                </a:solidFill>
                <a:hlinkClick r:id="rId14" tooltip="Pesticide"/>
              </a:rPr>
              <a:t>pesticides</a:t>
            </a:r>
            <a:r>
              <a:rPr lang="fr-FR" sz="1200" dirty="0">
                <a:solidFill>
                  <a:srgbClr val="008000"/>
                </a:solidFill>
              </a:rPr>
              <a:t>. Elle a l'avantage de ne pas rivaliser avec les cultures alimentaires car ses faibles besoins lui permettent de pousser là ou aucune culture alimentaire ne serait envisageable. En outre, </a:t>
            </a:r>
            <a:r>
              <a:rPr lang="fr-FR" sz="1200" dirty="0" err="1">
                <a:solidFill>
                  <a:srgbClr val="008000"/>
                </a:solidFill>
              </a:rPr>
              <a:t>Arundo</a:t>
            </a:r>
            <a:r>
              <a:rPr lang="fr-FR" sz="1200" dirty="0">
                <a:solidFill>
                  <a:srgbClr val="008000"/>
                </a:solidFill>
              </a:rPr>
              <a:t> donax offre une protection contre l'érosion des sols, l'un des processus les plus importants de dégradation des terres dans le bassin Méditerranéen. A. donax a un potentiel impressionnant pour plusieurs processus de conversion en matières premières bioénergétiques. Ce roseau peut aussi alimenter l'industrie de la </a:t>
            </a:r>
            <a:r>
              <a:rPr lang="fr-FR" sz="1200" dirty="0">
                <a:solidFill>
                  <a:srgbClr val="008000"/>
                </a:solidFill>
                <a:hlinkClick r:id="rId15" tooltip="Pâte à papier"/>
              </a:rPr>
              <a:t>pâte à papier</a:t>
            </a:r>
            <a:r>
              <a:rPr lang="fr-FR" sz="1200" dirty="0">
                <a:solidFill>
                  <a:srgbClr val="008000"/>
                </a:solidFill>
              </a:rPr>
              <a:t>. Sa chaume était utilisée pour couvrir toitures, ses tiges comme tuteurs, cannes à pêche, pour la fabrication de toutes les anches de tous les instruments à vent (à anche), pour le palissage, le treillages à faire des paniers et des claies ou panneaux utilisées comme panneaux décoratifs et pare-soleil. Jeune, il peut servir de fourrage, </a:t>
            </a:r>
            <a:r>
              <a:rPr lang="fr-FR" sz="1200" dirty="0">
                <a:solidFill>
                  <a:srgbClr val="FF0000"/>
                </a:solidFill>
              </a:rPr>
              <a:t>de faible appétence</a:t>
            </a:r>
            <a:r>
              <a:rPr lang="fr-FR" sz="1200" dirty="0">
                <a:solidFill>
                  <a:srgbClr val="008000"/>
                </a:solidFill>
              </a:rPr>
              <a:t>. </a:t>
            </a:r>
          </a:p>
          <a:p>
            <a:pPr algn="just"/>
            <a:r>
              <a:rPr lang="fr-FR" sz="1200" dirty="0">
                <a:solidFill>
                  <a:srgbClr val="008000"/>
                </a:solidFill>
              </a:rPr>
              <a:t>Sources : a) </a:t>
            </a:r>
            <a:r>
              <a:rPr lang="fr-FR" sz="1200" dirty="0">
                <a:solidFill>
                  <a:srgbClr val="008000"/>
                </a:solidFill>
                <a:hlinkClick r:id="rId16"/>
              </a:rPr>
              <a:t>http://nature.jardin.free.fr/vivace/mc_arundo_donax.htm</a:t>
            </a:r>
            <a:r>
              <a:rPr lang="fr-FR" sz="1200" dirty="0">
                <a:solidFill>
                  <a:srgbClr val="008000"/>
                </a:solidFill>
              </a:rPr>
              <a:t>, b) </a:t>
            </a:r>
            <a:r>
              <a:rPr lang="fr-FR" sz="1200" dirty="0">
                <a:solidFill>
                  <a:srgbClr val="008000"/>
                </a:solidFill>
                <a:hlinkClick r:id="rId17"/>
              </a:rPr>
              <a:t>http://fr.wikipedia.org/wiki/Arundo_donax</a:t>
            </a:r>
            <a:r>
              <a:rPr lang="fr-FR" sz="1200" dirty="0">
                <a:solidFill>
                  <a:srgbClr val="008000"/>
                </a:solidFill>
              </a:rPr>
              <a:t> </a:t>
            </a:r>
          </a:p>
          <a:p>
            <a:pPr algn="just"/>
            <a:r>
              <a:rPr lang="fr-FR" sz="1200" dirty="0">
                <a:solidFill>
                  <a:srgbClr val="008000"/>
                </a:solidFill>
              </a:rPr>
              <a:t>c) </a:t>
            </a:r>
            <a:r>
              <a:rPr lang="fr-FR" sz="1200" dirty="0">
                <a:solidFill>
                  <a:srgbClr val="008000"/>
                </a:solidFill>
                <a:hlinkClick r:id="rId18"/>
              </a:rPr>
              <a:t>http://www.feedipedia.org/node/502</a:t>
            </a:r>
            <a:r>
              <a:rPr lang="fr-FR" sz="1200" dirty="0">
                <a:solidFill>
                  <a:srgbClr val="008000"/>
                </a:solidFill>
              </a:rPr>
              <a:t> </a:t>
            </a:r>
          </a:p>
        </p:txBody>
      </p:sp>
      <p:pic>
        <p:nvPicPr>
          <p:cNvPr id="6" name="Image 12" descr="logo salinisation2_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0" y="-30956"/>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Users\blisan\Pictures\perso\plantes halophytes milieux salins\Arundo donax5.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31840" y="5110334"/>
            <a:ext cx="195752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blisan\Pictures\perso\plantes halophytes milieux salins\Arundo donax4.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99800" y="5028204"/>
            <a:ext cx="100012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blisan\Pictures\perso\plantes halophytes milieux salins\Arundo donax3.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23127" y="5028204"/>
            <a:ext cx="1337030" cy="17850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blisan\Pictures\perso\plantes halophytes milieux salins\Arundo donax2.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445" y="519965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blisan\Pictures\perso\plantes halophytes milieux salins\Arundo donax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48064" y="5034881"/>
            <a:ext cx="132397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436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9"/>
            <a:ext cx="8496944" cy="369332"/>
          </a:xfrm>
          <a:prstGeom prst="rect">
            <a:avLst/>
          </a:prstGeom>
        </p:spPr>
        <p:txBody>
          <a:bodyPr wrap="square">
            <a:spAutoFit/>
          </a:bodyPr>
          <a:lstStyle/>
          <a:p>
            <a:r>
              <a:rPr lang="fr-FR" dirty="0">
                <a:solidFill>
                  <a:srgbClr val="008000"/>
                </a:solidFill>
                <a:latin typeface="Calibri" panose="020F0502020204030204" pitchFamily="34" charset="0"/>
              </a:rPr>
              <a:t>7.16. </a:t>
            </a:r>
            <a:r>
              <a:rPr lang="fr-FR" b="1" dirty="0">
                <a:solidFill>
                  <a:srgbClr val="008000"/>
                </a:solidFill>
                <a:latin typeface="Calibri" panose="020F0502020204030204" pitchFamily="34" charset="0"/>
              </a:rPr>
              <a:t>Ficoïde glaciale</a:t>
            </a:r>
            <a:r>
              <a:rPr lang="fr-FR"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Mesembryanthemum</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crystallinum</a:t>
            </a:r>
            <a:r>
              <a:rPr lang="fr-FR" dirty="0">
                <a:solidFill>
                  <a:srgbClr val="008000"/>
                </a:solidFill>
                <a:latin typeface="Calibri" panose="020F0502020204030204" pitchFamily="34" charset="0"/>
              </a:rPr>
              <a:t> ou </a:t>
            </a:r>
            <a:r>
              <a:rPr lang="fr-FR" i="1" dirty="0" err="1">
                <a:solidFill>
                  <a:srgbClr val="008000"/>
                </a:solidFill>
                <a:latin typeface="Calibri" panose="020F0502020204030204" pitchFamily="34" charset="0"/>
              </a:rPr>
              <a:t>Cryophytum</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cristallinum</a:t>
            </a:r>
            <a:r>
              <a:rPr lang="fr-FR" dirty="0">
                <a:solidFill>
                  <a:srgbClr val="008000"/>
                </a:solidFill>
                <a:latin typeface="Calibri" panose="020F0502020204030204" pitchFamily="34" charset="0"/>
              </a:rPr>
              <a:t>)</a:t>
            </a:r>
          </a:p>
        </p:txBody>
      </p:sp>
      <p:sp>
        <p:nvSpPr>
          <p:cNvPr id="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ZoneTexte 3"/>
          <p:cNvSpPr txBox="1"/>
          <p:nvPr/>
        </p:nvSpPr>
        <p:spPr>
          <a:xfrm>
            <a:off x="179512" y="990021"/>
            <a:ext cx="8784976" cy="4570482"/>
          </a:xfrm>
          <a:prstGeom prst="rect">
            <a:avLst/>
          </a:prstGeom>
          <a:noFill/>
        </p:spPr>
        <p:txBody>
          <a:bodyPr wrap="square" rtlCol="0">
            <a:spAutoFit/>
          </a:bodyPr>
          <a:lstStyle/>
          <a:p>
            <a:pPr algn="just"/>
            <a:r>
              <a:rPr lang="fr-FR" sz="1400" dirty="0">
                <a:solidFill>
                  <a:srgbClr val="008000"/>
                </a:solidFill>
              </a:rPr>
              <a:t>C’est une plante de la famille des </a:t>
            </a:r>
            <a:r>
              <a:rPr lang="fr-FR" sz="1400" u="sng" dirty="0">
                <a:solidFill>
                  <a:srgbClr val="008000"/>
                </a:solidFill>
                <a:hlinkClick r:id="rId2" tooltip="Aizoacées"/>
              </a:rPr>
              <a:t>Aizoacées</a:t>
            </a:r>
            <a:r>
              <a:rPr lang="fr-FR" sz="1400" dirty="0">
                <a:solidFill>
                  <a:srgbClr val="008000"/>
                </a:solidFill>
              </a:rPr>
              <a:t>, originaire du sud-est africain (zone de climat méditerranéen</a:t>
            </a:r>
            <a:r>
              <a:rPr lang="fr-FR" sz="1400" dirty="0"/>
              <a:t>)</a:t>
            </a:r>
            <a:r>
              <a:rPr lang="fr-FR" sz="1400" dirty="0">
                <a:solidFill>
                  <a:srgbClr val="008000"/>
                </a:solidFill>
              </a:rPr>
              <a:t>. Elle est cultivée pour l'ornement, ses feuilles semblant couvertes de cristaux de glace, et parfois pour la consommation. C'est une </a:t>
            </a:r>
            <a:r>
              <a:rPr lang="fr-FR" sz="1400" u="sng" dirty="0">
                <a:solidFill>
                  <a:srgbClr val="008000"/>
                </a:solidFill>
                <a:hlinkClick r:id="rId3" tooltip="Plante succulente"/>
              </a:rPr>
              <a:t>espèce succulente</a:t>
            </a:r>
            <a:r>
              <a:rPr lang="fr-FR" sz="1400" dirty="0">
                <a:solidFill>
                  <a:srgbClr val="008000"/>
                </a:solidFill>
              </a:rPr>
              <a:t> au port rampant, dont la hauteur ne dépasse généralement pas 7 ou 8 cm, mais dont les tiges peuvent atteindre de 20 à 60 cm de long. Ces tiges, ramifiées et tombantes, sont couvertes de minuscules "perles" scintillantes, vitrifiées, contenant de grandes quantités d'eau. Les feuilles, de 2 à 10 cm de long, ont une surface fortement ondulée et sont en forme d'ovale ou de spatule. </a:t>
            </a:r>
            <a:r>
              <a:rPr lang="fr-FR" sz="1400" b="1" dirty="0">
                <a:solidFill>
                  <a:srgbClr val="008000"/>
                </a:solidFill>
              </a:rPr>
              <a:t>Les feuilles sont comestibles cuisinées à la manière des épinards ou crues en salade [et les tiges cuites]. </a:t>
            </a:r>
            <a:r>
              <a:rPr lang="fr-FR" sz="1400" dirty="0">
                <a:solidFill>
                  <a:srgbClr val="008000"/>
                </a:solidFill>
              </a:rPr>
              <a:t>Elles ont un goût iodé qui n'est pas sans rappeler la salicorne, voire certains fruits de mer. Elle peut être annuelle, bisannuelle ou vivace, mais son cycle de vie est généralement terminé en quelques mois, selon les conditions environnementales. </a:t>
            </a:r>
            <a:r>
              <a:rPr lang="fr-FR" sz="1400" i="1" dirty="0">
                <a:solidFill>
                  <a:srgbClr val="008000"/>
                </a:solidFill>
              </a:rPr>
              <a:t>M. </a:t>
            </a:r>
            <a:r>
              <a:rPr lang="fr-FR" sz="1400" i="1" dirty="0" err="1">
                <a:solidFill>
                  <a:srgbClr val="008000"/>
                </a:solidFill>
              </a:rPr>
              <a:t>crystallinum</a:t>
            </a:r>
            <a:r>
              <a:rPr lang="fr-FR" sz="1400" dirty="0">
                <a:solidFill>
                  <a:srgbClr val="008000"/>
                </a:solidFill>
              </a:rPr>
              <a:t> se trouve sur une large gamme de types de sols, de sols sableux et bien drainés (y compris les dunes de sable), à limoneux et argileux. </a:t>
            </a:r>
            <a:r>
              <a:rPr lang="fr-FR" sz="1400" b="1" dirty="0">
                <a:solidFill>
                  <a:srgbClr val="008000"/>
                </a:solidFill>
              </a:rPr>
              <a:t>Elle pousse à l'état sauvage en terrain aride et caillouteux ou sablonneux. Elle peut tolérer des sols pauvres ou salins. </a:t>
            </a:r>
            <a:r>
              <a:rPr lang="fr-FR" sz="1400" dirty="0">
                <a:solidFill>
                  <a:srgbClr val="008000"/>
                </a:solidFill>
              </a:rPr>
              <a:t>Comme avec beaucoup d'espèces introduites, il pousse aussi dans les </a:t>
            </a:r>
            <a:r>
              <a:rPr lang="fr-FR" sz="1400" i="1" dirty="0">
                <a:solidFill>
                  <a:srgbClr val="008000"/>
                </a:solidFill>
              </a:rPr>
              <a:t>sites perturbés</a:t>
            </a:r>
            <a:r>
              <a:rPr lang="fr-FR" sz="1400" dirty="0">
                <a:solidFill>
                  <a:srgbClr val="008000"/>
                </a:solidFill>
              </a:rPr>
              <a:t>, tels que les routes, les décharges et les chantiers. Ses </a:t>
            </a:r>
            <a:r>
              <a:rPr lang="fr-FR" sz="1400" b="1" u="sng" dirty="0">
                <a:solidFill>
                  <a:srgbClr val="008000"/>
                </a:solidFill>
                <a:hlinkClick r:id="rId4" tooltip="Liste des plantes à feuilles comestibles"/>
              </a:rPr>
              <a:t>feuilles sont comestibles</a:t>
            </a:r>
            <a:r>
              <a:rPr lang="fr-FR" sz="1400" dirty="0">
                <a:solidFill>
                  <a:srgbClr val="008000"/>
                </a:solidFill>
              </a:rPr>
              <a:t>, comme avec certains autres membres de la famille des </a:t>
            </a:r>
            <a:r>
              <a:rPr lang="fr-FR" sz="1400" i="1" u="sng" dirty="0" err="1">
                <a:solidFill>
                  <a:srgbClr val="008000"/>
                </a:solidFill>
                <a:hlinkClick r:id="rId5" tooltip="Aizoaceae"/>
              </a:rPr>
              <a:t>Aizoaceae</a:t>
            </a:r>
            <a:r>
              <a:rPr lang="fr-FR" sz="1400" dirty="0">
                <a:solidFill>
                  <a:srgbClr val="008000"/>
                </a:solidFill>
              </a:rPr>
              <a:t>. </a:t>
            </a:r>
            <a:r>
              <a:rPr lang="fr-FR" sz="1400" b="1" dirty="0">
                <a:solidFill>
                  <a:srgbClr val="008000"/>
                </a:solidFill>
              </a:rPr>
              <a:t>Ses graines peuvent également être consommées. </a:t>
            </a:r>
            <a:r>
              <a:rPr lang="fr-FR" sz="1400" dirty="0">
                <a:solidFill>
                  <a:srgbClr val="008000"/>
                </a:solidFill>
              </a:rPr>
              <a:t>Les feuilles broyées peuvent être utilisées comme substitut du savon et a des utilisations médicinales. La plante est dédaignée par le bétail et les limaces. En raison de ses </a:t>
            </a:r>
            <a:r>
              <a:rPr lang="fr-FR" sz="1400" b="1" dirty="0">
                <a:solidFill>
                  <a:srgbClr val="008000"/>
                </a:solidFill>
              </a:rPr>
              <a:t>capacités à accumuler le sel, </a:t>
            </a:r>
            <a:r>
              <a:rPr lang="fr-FR" sz="1400" i="1" dirty="0">
                <a:solidFill>
                  <a:srgbClr val="008000"/>
                </a:solidFill>
              </a:rPr>
              <a:t>M. </a:t>
            </a:r>
            <a:r>
              <a:rPr lang="fr-FR" sz="1400" i="1" dirty="0" err="1">
                <a:solidFill>
                  <a:srgbClr val="008000"/>
                </a:solidFill>
              </a:rPr>
              <a:t>crystallinum</a:t>
            </a:r>
            <a:r>
              <a:rPr lang="fr-FR" sz="1400" dirty="0">
                <a:solidFill>
                  <a:srgbClr val="008000"/>
                </a:solidFill>
              </a:rPr>
              <a:t> peut être utile pour la bio-remédiation. Pour sa culture, elle nécessite une exposition ensoleillée, un sol riche en humus, bien drainé. </a:t>
            </a:r>
            <a:r>
              <a:rPr lang="fr-FR" sz="1400" b="1" dirty="0">
                <a:solidFill>
                  <a:srgbClr val="008000"/>
                </a:solidFill>
              </a:rPr>
              <a:t>Elle supporte parfaitement la sécheresse et la chaleur</a:t>
            </a:r>
            <a:r>
              <a:rPr lang="fr-FR" sz="1400" dirty="0">
                <a:solidFill>
                  <a:srgbClr val="008000"/>
                </a:solidFill>
              </a:rPr>
              <a:t>. </a:t>
            </a:r>
            <a:r>
              <a:rPr lang="fr-FR" sz="1400" dirty="0">
                <a:solidFill>
                  <a:srgbClr val="FF0000"/>
                </a:solidFill>
              </a:rPr>
              <a:t>Elle déteste le froid et l’humidité. </a:t>
            </a:r>
            <a:r>
              <a:rPr lang="fr-FR" sz="1400" dirty="0">
                <a:solidFill>
                  <a:srgbClr val="008000"/>
                </a:solidFill>
              </a:rPr>
              <a:t>Elle n’aucun ennemi connu. Elle a un petit goût frais entre mentholé et acidulé.</a:t>
            </a:r>
            <a:r>
              <a:rPr lang="fr-FR" sz="1400" dirty="0">
                <a:solidFill>
                  <a:srgbClr val="FF0000"/>
                </a:solidFill>
              </a:rPr>
              <a:t> Elle peut être un peu invasive.</a:t>
            </a:r>
            <a:endParaRPr lang="fr-FR" sz="1200" dirty="0">
              <a:solidFill>
                <a:srgbClr val="008000"/>
              </a:solidFill>
            </a:endParaRPr>
          </a:p>
          <a:p>
            <a:pPr algn="just"/>
            <a:r>
              <a:rPr lang="fr-FR" sz="1100" dirty="0">
                <a:solidFill>
                  <a:srgbClr val="008000"/>
                </a:solidFill>
                <a:latin typeface="Calibri" panose="020F0502020204030204" pitchFamily="34" charset="0"/>
              </a:rPr>
              <a:t>Sources : a) </a:t>
            </a:r>
            <a:r>
              <a:rPr lang="fr-FR" sz="1100" u="sng" dirty="0">
                <a:solidFill>
                  <a:srgbClr val="008000"/>
                </a:solidFill>
                <a:latin typeface="Calibri" panose="020F0502020204030204" pitchFamily="34" charset="0"/>
                <a:hlinkClick r:id="rId6"/>
              </a:rPr>
              <a:t>http://en.wikipedia.org/wiki/Mesembryanthemum_crystallinum</a:t>
            </a:r>
            <a:r>
              <a:rPr lang="fr-FR" sz="1100" dirty="0">
                <a:solidFill>
                  <a:srgbClr val="008000"/>
                </a:solidFill>
                <a:latin typeface="Calibri" panose="020F0502020204030204" pitchFamily="34" charset="0"/>
              </a:rPr>
              <a:t>, b) </a:t>
            </a:r>
            <a:r>
              <a:rPr lang="fr-FR" sz="1100" dirty="0">
                <a:solidFill>
                  <a:srgbClr val="008000"/>
                </a:solidFill>
                <a:latin typeface="Calibri" panose="020F0502020204030204" pitchFamily="34" charset="0"/>
                <a:hlinkClick r:id="rId7"/>
              </a:rPr>
              <a:t>http://fr.wikipedia.org/wiki/Mesembryanthemum_crystallinum</a:t>
            </a:r>
            <a:r>
              <a:rPr lang="fr-FR" sz="1100" dirty="0">
                <a:solidFill>
                  <a:srgbClr val="008000"/>
                </a:solidFill>
                <a:latin typeface="Calibri" panose="020F0502020204030204" pitchFamily="34" charset="0"/>
              </a:rPr>
              <a:t>  </a:t>
            </a:r>
          </a:p>
        </p:txBody>
      </p:sp>
      <p:pic>
        <p:nvPicPr>
          <p:cNvPr id="2050" name="Image 398" descr="C:\Users\LISAN\Pictures\agro-forêts\Cryophytum crystallinum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636839"/>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399" descr="C:\Users\LISAN\Pictures\agro-forêts\Cryophytum crystallinum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1680" y="5641955"/>
            <a:ext cx="1285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400" descr="C:\Users\LISAN\Pictures\agro-forêts\Cryophytum crystallinum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2599" y="5574959"/>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25040" y="6506951"/>
            <a:ext cx="2194832" cy="276999"/>
          </a:xfrm>
          <a:prstGeom prst="rect">
            <a:avLst/>
          </a:prstGeom>
        </p:spPr>
        <p:txBody>
          <a:bodyPr wrap="none">
            <a:spAutoFit/>
          </a:bodyPr>
          <a:lstStyle/>
          <a:p>
            <a:pPr algn="ctr"/>
            <a:r>
              <a:rPr lang="fr-FR" sz="1200" dirty="0">
                <a:solidFill>
                  <a:srgbClr val="008000"/>
                </a:solidFill>
              </a:rPr>
              <a:t>Une jeune plante à Lanzarote</a:t>
            </a:r>
          </a:p>
        </p:txBody>
      </p:sp>
      <p:pic>
        <p:nvPicPr>
          <p:cNvPr id="2053" name="Picture 5" descr="D:\Users\blisan\Pictures\perso\plantes halophytes milieux salins\mesembryanthemum crystallinum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5626275"/>
            <a:ext cx="1200150" cy="904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blisan\Pictures\perso\plantes halophytes milieux salins\mesembryanthemum crystallinum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8064" y="5673900"/>
            <a:ext cx="12858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blisan\Pictures\perso\plantes halophytes milieux salins\mesembryanthemum crystallinum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9872" y="5636839"/>
            <a:ext cx="1514475"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2" descr="logo salinisation2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5628" y="-30956"/>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1" descr="logo aride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81570" y="2752"/>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pPr>
              <a:defRPr/>
            </a:pPr>
            <a:fld id="{B9ECBFA8-A775-4D16-A4B2-417DCD0EBDB4}" type="slidenum">
              <a:rPr lang="fr-FR" altLang="fr-FR" smtClean="0"/>
              <a:pPr>
                <a:defRPr/>
              </a:pPr>
              <a:t>113</a:t>
            </a:fld>
            <a:endParaRPr lang="fr-FR" altLang="fr-FR"/>
          </a:p>
        </p:txBody>
      </p:sp>
      <p:sp>
        <p:nvSpPr>
          <p:cNvPr id="7" name="ZoneTexte 6"/>
          <p:cNvSpPr txBox="1"/>
          <p:nvPr/>
        </p:nvSpPr>
        <p:spPr>
          <a:xfrm>
            <a:off x="7308304" y="115888"/>
            <a:ext cx="1152128" cy="461665"/>
          </a:xfrm>
          <a:prstGeom prst="rect">
            <a:avLst/>
          </a:prstGeom>
          <a:noFill/>
        </p:spPr>
        <p:txBody>
          <a:bodyPr wrap="square" rtlCol="0">
            <a:spAutoFit/>
          </a:bodyPr>
          <a:lstStyle/>
          <a:p>
            <a:r>
              <a:rPr lang="fr-FR" sz="2400" b="1" dirty="0">
                <a:solidFill>
                  <a:srgbClr val="008000"/>
                </a:solidFill>
                <a:latin typeface="Calibri" panose="020F0502020204030204" pitchFamily="34" charset="0"/>
              </a:rPr>
              <a:t>↗</a:t>
            </a:r>
            <a:endParaRPr lang="fr-FR" sz="2400" b="1" dirty="0">
              <a:solidFill>
                <a:srgbClr val="008000"/>
              </a:solidFill>
            </a:endParaRPr>
          </a:p>
        </p:txBody>
      </p:sp>
    </p:spTree>
    <p:extLst>
      <p:ext uri="{BB962C8B-B14F-4D97-AF65-F5344CB8AC3E}">
        <p14:creationId xmlns:p14="http://schemas.microsoft.com/office/powerpoint/2010/main" val="32881690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 name="Rectangle 2"/>
          <p:cNvSpPr/>
          <p:nvPr/>
        </p:nvSpPr>
        <p:spPr>
          <a:xfrm>
            <a:off x="590567" y="1196752"/>
            <a:ext cx="7920880" cy="584775"/>
          </a:xfrm>
          <a:prstGeom prst="rect">
            <a:avLst/>
          </a:prstGeom>
        </p:spPr>
        <p:txBody>
          <a:bodyPr wrap="square">
            <a:spAutoFit/>
          </a:bodyPr>
          <a:lstStyle/>
          <a:p>
            <a:pPr algn="ctr"/>
            <a:r>
              <a:rPr lang="fr-FR" sz="3200" dirty="0">
                <a:solidFill>
                  <a:srgbClr val="008000"/>
                </a:solidFill>
              </a:rPr>
              <a:t>7bis. Plantes médicinales et aromatiques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74" y="1972249"/>
            <a:ext cx="3024336" cy="3311648"/>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988840"/>
            <a:ext cx="3523993" cy="2345057"/>
          </a:xfrm>
          <a:prstGeom prst="rect">
            <a:avLst/>
          </a:prstGeom>
        </p:spPr>
      </p:pic>
      <p:sp>
        <p:nvSpPr>
          <p:cNvPr id="8" name="Rectangle 7"/>
          <p:cNvSpPr/>
          <p:nvPr/>
        </p:nvSpPr>
        <p:spPr>
          <a:xfrm>
            <a:off x="4156546" y="5283897"/>
            <a:ext cx="5112345" cy="646331"/>
          </a:xfrm>
          <a:prstGeom prst="rect">
            <a:avLst/>
          </a:prstGeom>
        </p:spPr>
        <p:txBody>
          <a:bodyPr wrap="square">
            <a:spAutoFit/>
          </a:bodyPr>
          <a:lstStyle/>
          <a:p>
            <a:pPr algn="ctr"/>
            <a:r>
              <a:rPr lang="fr-FR" sz="1200" b="1" dirty="0">
                <a:solidFill>
                  <a:srgbClr val="008000"/>
                </a:solidFill>
                <a:latin typeface="+mn-lt"/>
              </a:rPr>
              <a:t>L’arbre à myrrhe</a:t>
            </a:r>
            <a:r>
              <a:rPr lang="fr-FR" sz="1200" dirty="0">
                <a:solidFill>
                  <a:srgbClr val="008000"/>
                </a:solidFill>
                <a:latin typeface="+mn-lt"/>
              </a:rPr>
              <a:t> ou </a:t>
            </a:r>
            <a:r>
              <a:rPr lang="fr-FR" sz="1200" b="1" dirty="0">
                <a:solidFill>
                  <a:srgbClr val="008000"/>
                </a:solidFill>
                <a:latin typeface="+mn-lt"/>
              </a:rPr>
              <a:t>balsamier</a:t>
            </a:r>
            <a:r>
              <a:rPr lang="fr-FR" sz="1200" dirty="0">
                <a:solidFill>
                  <a:srgbClr val="008000"/>
                </a:solidFill>
                <a:latin typeface="+mn-lt"/>
              </a:rPr>
              <a:t> (</a:t>
            </a:r>
            <a:r>
              <a:rPr lang="fr-FR" sz="1200" i="1" dirty="0" err="1">
                <a:solidFill>
                  <a:srgbClr val="008000"/>
                </a:solidFill>
                <a:latin typeface="+mn-lt"/>
              </a:rPr>
              <a:t>Commiphora</a:t>
            </a:r>
            <a:r>
              <a:rPr lang="fr-FR" sz="1200" i="1" dirty="0">
                <a:solidFill>
                  <a:srgbClr val="008000"/>
                </a:solidFill>
                <a:latin typeface="+mn-lt"/>
              </a:rPr>
              <a:t> </a:t>
            </a:r>
            <a:r>
              <a:rPr lang="fr-FR" sz="1200" i="1" dirty="0" err="1">
                <a:solidFill>
                  <a:srgbClr val="008000"/>
                </a:solidFill>
                <a:latin typeface="+mn-lt"/>
              </a:rPr>
              <a:t>myrrha</a:t>
            </a:r>
            <a:r>
              <a:rPr lang="fr-FR" sz="1200" dirty="0">
                <a:solidFill>
                  <a:srgbClr val="008000"/>
                </a:solidFill>
                <a:latin typeface="+mn-lt"/>
              </a:rPr>
              <a:t>).</a:t>
            </a:r>
          </a:p>
          <a:p>
            <a:pPr algn="ctr"/>
            <a:r>
              <a:rPr lang="fr-FR" sz="1200" dirty="0">
                <a:solidFill>
                  <a:srgbClr val="008000"/>
                </a:solidFill>
                <a:latin typeface="+mn-lt"/>
              </a:rPr>
              <a:t>Source : </a:t>
            </a:r>
            <a:r>
              <a:rPr lang="fr-FR" sz="1200" dirty="0">
                <a:solidFill>
                  <a:srgbClr val="008000"/>
                </a:solidFill>
                <a:latin typeface="+mn-lt"/>
                <a:hlinkClick r:id="rId4"/>
              </a:rPr>
              <a:t>http://www.sylvie-tribut-astrologue.com/tag/legende-de-myrrha-fille-de-cinyras-roi-de-chypre/</a:t>
            </a:r>
            <a:r>
              <a:rPr lang="fr-FR" sz="1200" dirty="0">
                <a:solidFill>
                  <a:srgbClr val="008000"/>
                </a:solidFill>
                <a:latin typeface="+mn-lt"/>
              </a:rPr>
              <a:t> </a:t>
            </a:r>
          </a:p>
        </p:txBody>
      </p:sp>
      <p:sp>
        <p:nvSpPr>
          <p:cNvPr id="9" name="ZoneTexte 8"/>
          <p:cNvSpPr txBox="1"/>
          <p:nvPr/>
        </p:nvSpPr>
        <p:spPr>
          <a:xfrm>
            <a:off x="988194" y="4363726"/>
            <a:ext cx="3960440" cy="646331"/>
          </a:xfrm>
          <a:prstGeom prst="rect">
            <a:avLst/>
          </a:prstGeom>
          <a:noFill/>
        </p:spPr>
        <p:txBody>
          <a:bodyPr wrap="square" rtlCol="0">
            <a:spAutoFit/>
          </a:bodyPr>
          <a:lstStyle/>
          <a:p>
            <a:pPr algn="ctr"/>
            <a:r>
              <a:rPr lang="fr-FR" sz="1200" b="1" dirty="0">
                <a:solidFill>
                  <a:srgbClr val="008000"/>
                </a:solidFill>
              </a:rPr>
              <a:t>L’arbre à myrrhe</a:t>
            </a:r>
            <a:r>
              <a:rPr lang="fr-FR" sz="1200" dirty="0">
                <a:solidFill>
                  <a:srgbClr val="008000"/>
                </a:solidFill>
              </a:rPr>
              <a:t> ou </a:t>
            </a:r>
            <a:r>
              <a:rPr lang="fr-FR" sz="1200" b="1" dirty="0">
                <a:solidFill>
                  <a:srgbClr val="008000"/>
                </a:solidFill>
              </a:rPr>
              <a:t>balsamier</a:t>
            </a:r>
            <a:r>
              <a:rPr lang="fr-FR" sz="1200" dirty="0">
                <a:solidFill>
                  <a:srgbClr val="008000"/>
                </a:solidFill>
              </a:rPr>
              <a:t> (</a:t>
            </a:r>
            <a:r>
              <a:rPr lang="fr-FR" sz="1200" i="1" dirty="0" err="1">
                <a:solidFill>
                  <a:srgbClr val="008000"/>
                </a:solidFill>
              </a:rPr>
              <a:t>Commiphora</a:t>
            </a:r>
            <a:r>
              <a:rPr lang="fr-FR" sz="1200" i="1" dirty="0">
                <a:solidFill>
                  <a:srgbClr val="008000"/>
                </a:solidFill>
              </a:rPr>
              <a:t> </a:t>
            </a:r>
            <a:r>
              <a:rPr lang="fr-FR" sz="1200" i="1" dirty="0" err="1">
                <a:solidFill>
                  <a:srgbClr val="008000"/>
                </a:solidFill>
              </a:rPr>
              <a:t>myrrha</a:t>
            </a:r>
            <a:r>
              <a:rPr lang="fr-FR" sz="1200" dirty="0">
                <a:solidFill>
                  <a:srgbClr val="008000"/>
                </a:solidFill>
              </a:rPr>
              <a:t>).</a:t>
            </a:r>
          </a:p>
          <a:p>
            <a:pPr algn="ctr"/>
            <a:r>
              <a:rPr lang="fr-FR" sz="1200" dirty="0">
                <a:solidFill>
                  <a:srgbClr val="008000"/>
                </a:solidFill>
              </a:rPr>
              <a:t>Source image : </a:t>
            </a:r>
            <a:r>
              <a:rPr lang="fr-FR" sz="1200" dirty="0">
                <a:solidFill>
                  <a:srgbClr val="008000"/>
                </a:solidFill>
                <a:hlinkClick r:id="rId5"/>
              </a:rPr>
              <a:t>http://www.sante-globale.fr/plantes-2/commiphora-myrrha-variete-molmol/</a:t>
            </a:r>
            <a:r>
              <a:rPr lang="fr-FR" sz="1200" dirty="0">
                <a:solidFill>
                  <a:srgbClr val="008000"/>
                </a:solidFill>
              </a:rPr>
              <a:t> </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97" y="5010057"/>
            <a:ext cx="645192" cy="1152128"/>
          </a:xfrm>
          <a:prstGeom prst="rect">
            <a:avLst/>
          </a:prstGeom>
        </p:spPr>
      </p:pic>
      <p:sp>
        <p:nvSpPr>
          <p:cNvPr id="11" name="ZoneTexte 10"/>
          <p:cNvSpPr txBox="1"/>
          <p:nvPr/>
        </p:nvSpPr>
        <p:spPr>
          <a:xfrm>
            <a:off x="80570" y="6158840"/>
            <a:ext cx="1980220" cy="646331"/>
          </a:xfrm>
          <a:prstGeom prst="rect">
            <a:avLst/>
          </a:prstGeom>
          <a:noFill/>
        </p:spPr>
        <p:txBody>
          <a:bodyPr wrap="square" rtlCol="0">
            <a:spAutoFit/>
          </a:bodyPr>
          <a:lstStyle/>
          <a:p>
            <a:pPr algn="ctr"/>
            <a:r>
              <a:rPr lang="fr-FR" sz="1200" dirty="0" err="1">
                <a:solidFill>
                  <a:srgbClr val="008000"/>
                </a:solidFill>
              </a:rPr>
              <a:t>Solgar</a:t>
            </a:r>
            <a:r>
              <a:rPr lang="fr-FR" sz="1200" dirty="0">
                <a:solidFill>
                  <a:srgbClr val="008000"/>
                </a:solidFill>
              </a:rPr>
              <a:t> : résine de </a:t>
            </a:r>
            <a:r>
              <a:rPr lang="fr-FR" sz="1200" i="1" dirty="0" err="1">
                <a:solidFill>
                  <a:srgbClr val="008000"/>
                </a:solidFill>
              </a:rPr>
              <a:t>Boswellia</a:t>
            </a:r>
            <a:r>
              <a:rPr lang="fr-FR" sz="1200" i="1" dirty="0">
                <a:solidFill>
                  <a:srgbClr val="008000"/>
                </a:solidFill>
              </a:rPr>
              <a:t> </a:t>
            </a:r>
            <a:r>
              <a:rPr lang="fr-FR" sz="1200" i="1" dirty="0" err="1">
                <a:solidFill>
                  <a:srgbClr val="008000"/>
                </a:solidFill>
              </a:rPr>
              <a:t>serrata</a:t>
            </a:r>
            <a:endParaRPr lang="fr-FR" sz="1200" i="1" dirty="0">
              <a:solidFill>
                <a:srgbClr val="008000"/>
              </a:solidFill>
            </a:endParaRPr>
          </a:p>
          <a:p>
            <a:pPr algn="ctr"/>
            <a:r>
              <a:rPr lang="fr-FR" sz="1200" dirty="0">
                <a:solidFill>
                  <a:srgbClr val="008000"/>
                </a:solidFill>
              </a:rPr>
              <a:t>(Amazon).</a:t>
            </a:r>
          </a:p>
        </p:txBody>
      </p:sp>
      <p:sp>
        <p:nvSpPr>
          <p:cNvPr id="12" name="ZoneTexte 11"/>
          <p:cNvSpPr txBox="1"/>
          <p:nvPr/>
        </p:nvSpPr>
        <p:spPr>
          <a:xfrm>
            <a:off x="2044938" y="6309320"/>
            <a:ext cx="2738687" cy="400110"/>
          </a:xfrm>
          <a:prstGeom prst="rect">
            <a:avLst/>
          </a:prstGeom>
          <a:noFill/>
        </p:spPr>
        <p:txBody>
          <a:bodyPr wrap="square" rtlCol="0">
            <a:spAutoFit/>
          </a:bodyPr>
          <a:lstStyle/>
          <a:p>
            <a:pPr algn="ctr"/>
            <a:r>
              <a:rPr lang="fr-FR" sz="1000" dirty="0">
                <a:solidFill>
                  <a:srgbClr val="008000"/>
                </a:solidFill>
              </a:rPr>
              <a:t>Huile essentielle Encens arabe (</a:t>
            </a:r>
            <a:r>
              <a:rPr lang="fr-FR" sz="1000" i="1" dirty="0" err="1">
                <a:solidFill>
                  <a:srgbClr val="008000"/>
                </a:solidFill>
              </a:rPr>
              <a:t>Boswellia</a:t>
            </a:r>
            <a:r>
              <a:rPr lang="fr-FR" sz="1000" i="1" dirty="0">
                <a:solidFill>
                  <a:srgbClr val="008000"/>
                </a:solidFill>
              </a:rPr>
              <a:t> sacra</a:t>
            </a:r>
            <a:r>
              <a:rPr lang="fr-FR" sz="1000" dirty="0">
                <a:solidFill>
                  <a:srgbClr val="008000"/>
                </a:solidFill>
              </a:rPr>
              <a:t>). Source image : © </a:t>
            </a:r>
            <a:r>
              <a:rPr lang="fr-FR" sz="1000" dirty="0" err="1">
                <a:solidFill>
                  <a:srgbClr val="008000"/>
                </a:solidFill>
              </a:rPr>
              <a:t>Primavea</a:t>
            </a:r>
            <a:endParaRPr lang="fr-FR" sz="1000" dirty="0">
              <a:solidFill>
                <a:srgbClr val="008000"/>
              </a:solidFill>
            </a:endParaRP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039" y="5033446"/>
            <a:ext cx="1252484" cy="1252484"/>
          </a:xfrm>
          <a:prstGeom prst="rect">
            <a:avLst/>
          </a:prstGeom>
        </p:spPr>
      </p:pic>
      <p:sp>
        <p:nvSpPr>
          <p:cNvPr id="5" name="Espace réservé du numéro de diapositive 4"/>
          <p:cNvSpPr>
            <a:spLocks noGrp="1"/>
          </p:cNvSpPr>
          <p:nvPr>
            <p:ph type="sldNum" sz="quarter" idx="12"/>
          </p:nvPr>
        </p:nvSpPr>
        <p:spPr/>
        <p:txBody>
          <a:bodyPr/>
          <a:lstStyle/>
          <a:p>
            <a:pPr>
              <a:defRPr/>
            </a:pPr>
            <a:fld id="{B9ECBFA8-A775-4D16-A4B2-417DCD0EBDB4}" type="slidenum">
              <a:rPr lang="fr-FR" altLang="fr-FR" smtClean="0"/>
              <a:pPr>
                <a:defRPr/>
              </a:pPr>
              <a:t>114</a:t>
            </a:fld>
            <a:endParaRPr lang="fr-FR" altLang="fr-FR"/>
          </a:p>
        </p:txBody>
      </p:sp>
    </p:spTree>
    <p:extLst>
      <p:ext uri="{BB962C8B-B14F-4D97-AF65-F5344CB8AC3E}">
        <p14:creationId xmlns:p14="http://schemas.microsoft.com/office/powerpoint/2010/main" val="31442782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107950" y="692150"/>
            <a:ext cx="741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dirty="0">
                <a:solidFill>
                  <a:srgbClr val="008000"/>
                </a:solidFill>
                <a:latin typeface="Arial" panose="020B0604020202020204" pitchFamily="34" charset="0"/>
              </a:rPr>
              <a:t>7bis.1. </a:t>
            </a:r>
            <a:r>
              <a:rPr lang="fr-FR" altLang="fr-FR" sz="1800" b="1" dirty="0" err="1">
                <a:solidFill>
                  <a:srgbClr val="008000"/>
                </a:solidFill>
                <a:latin typeface="Arial" panose="020B0604020202020204" pitchFamily="34" charset="0"/>
              </a:rPr>
              <a:t>S</a:t>
            </a:r>
            <a:r>
              <a:rPr lang="fr-FR" sz="1800" b="1" dirty="0" err="1">
                <a:solidFill>
                  <a:srgbClr val="008000"/>
                </a:solidFill>
                <a:latin typeface="Arial" panose="020B0604020202020204" pitchFamily="34" charset="0"/>
              </a:rPr>
              <a:t>iwak</a:t>
            </a:r>
            <a:r>
              <a:rPr lang="fr-FR" sz="1800" b="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 ou </a:t>
            </a:r>
            <a:r>
              <a:rPr lang="fr-FR" sz="1800" dirty="0">
                <a:solidFill>
                  <a:srgbClr val="008000"/>
                </a:solidFill>
                <a:latin typeface="Arial" panose="020B0604020202020204" pitchFamily="34" charset="0"/>
              </a:rPr>
              <a:t> </a:t>
            </a:r>
            <a:r>
              <a:rPr lang="fr-FR" sz="1800" b="1" dirty="0" err="1">
                <a:solidFill>
                  <a:srgbClr val="008000"/>
                </a:solidFill>
                <a:latin typeface="Arial" panose="020B0604020202020204" pitchFamily="34" charset="0"/>
              </a:rPr>
              <a:t>miswak</a:t>
            </a:r>
            <a:r>
              <a:rPr 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a:t>
            </a:r>
            <a:r>
              <a:rPr lang="fr-FR" altLang="fr-FR" sz="1800" i="1" dirty="0" err="1">
                <a:solidFill>
                  <a:srgbClr val="008000"/>
                </a:solidFill>
                <a:latin typeface="Arial" panose="020B0604020202020204" pitchFamily="34" charset="0"/>
              </a:rPr>
              <a:t>Salvadora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persica</a:t>
            </a:r>
            <a:r>
              <a:rPr lang="fr-FR" altLang="fr-FR" sz="1800" dirty="0">
                <a:solidFill>
                  <a:srgbClr val="008000"/>
                </a:solidFill>
                <a:latin typeface="Arial" panose="020B0604020202020204" pitchFamily="34" charset="0"/>
              </a:rPr>
              <a:t>) (arbuste médicinal)</a:t>
            </a:r>
            <a:endParaRPr lang="fr-FR" altLang="fr-FR" sz="1800" dirty="0">
              <a:latin typeface="Arial" panose="020B0604020202020204" pitchFamily="34" charset="0"/>
            </a:endParaRPr>
          </a:p>
        </p:txBody>
      </p:sp>
      <p:sp>
        <p:nvSpPr>
          <p:cNvPr id="9728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115</a:t>
            </a:fld>
            <a:endParaRPr lang="fr-FR" altLang="fr-FR" sz="1200">
              <a:solidFill>
                <a:srgbClr val="898989"/>
              </a:solidFill>
            </a:endParaRP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ZoneTexte 12"/>
          <p:cNvSpPr txBox="1">
            <a:spLocks noChangeArrowheads="1"/>
          </p:cNvSpPr>
          <p:nvPr/>
        </p:nvSpPr>
        <p:spPr bwMode="auto">
          <a:xfrm>
            <a:off x="107950" y="1052513"/>
            <a:ext cx="8928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i="1" dirty="0" err="1">
                <a:solidFill>
                  <a:srgbClr val="008000"/>
                </a:solidFill>
                <a:latin typeface="Arial" panose="020B0604020202020204" pitchFamily="34" charset="0"/>
              </a:rPr>
              <a:t>Salvadora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persica</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est un arbuste à feuilles persistantes ou un petit arbre de ~ 6-7 m.</a:t>
            </a:r>
          </a:p>
          <a:p>
            <a:pPr algn="just" eaLnBrk="1" hangingPunct="1">
              <a:spcBef>
                <a:spcPct val="0"/>
              </a:spcBef>
              <a:buFontTx/>
              <a:buNone/>
            </a:pPr>
            <a:r>
              <a:rPr lang="fr-FR" altLang="fr-FR" sz="1800" dirty="0">
                <a:solidFill>
                  <a:srgbClr val="008000"/>
                </a:solidFill>
                <a:latin typeface="Arial" panose="020B0604020202020204" pitchFamily="34" charset="0"/>
              </a:rPr>
              <a:t>L'arbre produit des fruits minuscules en grappes; ces drupes une graine sont comestibles; ils sont juteux (chacun avec une ou deux gouttes de jus), mais légèrement piquants. Originaire du Moyen-Orient.</a:t>
            </a:r>
          </a:p>
          <a:p>
            <a:pPr algn="just" eaLnBrk="1" hangingPunct="1">
              <a:spcBef>
                <a:spcPct val="0"/>
              </a:spcBef>
              <a:buFontTx/>
              <a:buNone/>
            </a:pPr>
            <a:r>
              <a:rPr lang="fr-FR" altLang="fr-FR" sz="1200" i="1" dirty="0">
                <a:solidFill>
                  <a:srgbClr val="008000"/>
                </a:solidFill>
                <a:latin typeface="Arial" panose="020B0604020202020204" pitchFamily="34" charset="0"/>
              </a:rPr>
              <a:t>S. </a:t>
            </a:r>
            <a:r>
              <a:rPr lang="fr-FR" altLang="fr-FR" sz="1200" i="1" dirty="0" err="1">
                <a:solidFill>
                  <a:srgbClr val="008000"/>
                </a:solidFill>
                <a:latin typeface="Arial" panose="020B0604020202020204" pitchFamily="34" charset="0"/>
              </a:rPr>
              <a:t>persica</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est très répandue, notamment dans les bosquets épineux, les plaines inondables du désert, rivières et la végétation des berges, et les savanes herbeuses. Il préfère les zones où l'eau souterraine est facilement disponible, sur les berges, sur les périmètres de points d'eau, dans des sites humides saisonnières, et le long des lignes de drainage dans les zones arides. On trouve également dans les vallées, sur les dunes et sur les termitières.</a:t>
            </a:r>
          </a:p>
          <a:p>
            <a:pPr algn="just" eaLnBrk="1" hangingPunct="1">
              <a:spcBef>
                <a:spcPct val="0"/>
              </a:spcBef>
              <a:buFontTx/>
              <a:buNone/>
            </a:pPr>
            <a:r>
              <a:rPr lang="fr-FR" altLang="fr-FR" sz="1200" b="1" dirty="0">
                <a:solidFill>
                  <a:srgbClr val="008000"/>
                </a:solidFill>
                <a:latin typeface="Arial" panose="020B0604020202020204" pitchFamily="34" charset="0"/>
              </a:rPr>
              <a:t>L'arbre est capable de tolérer un environnement très sec avec des précipitations annuelles moyennes de moins de 200 </a:t>
            </a:r>
            <a:r>
              <a:rPr lang="fr-FR" altLang="fr-FR" sz="1200" b="1" dirty="0" err="1">
                <a:solidFill>
                  <a:srgbClr val="008000"/>
                </a:solidFill>
                <a:latin typeface="Arial" panose="020B0604020202020204" pitchFamily="34" charset="0"/>
              </a:rPr>
              <a:t>mm</a:t>
            </a:r>
            <a:r>
              <a:rPr lang="fr-FR" altLang="fr-FR" sz="1200" dirty="0" err="1">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Très tolérant au sel, il peut se développer sur les régions côtières et les sols intérieurs </a:t>
            </a:r>
            <a:r>
              <a:rPr lang="fr-FR" altLang="fr-FR" sz="1200" dirty="0">
                <a:solidFill>
                  <a:srgbClr val="008000"/>
                </a:solidFill>
                <a:latin typeface="Arial" panose="020B0604020202020204" pitchFamily="34" charset="0"/>
              </a:rPr>
              <a:t>salés. Altitude: 0-1 800 m</a:t>
            </a:r>
          </a:p>
          <a:p>
            <a:pPr algn="just" eaLnBrk="1" hangingPunct="1">
              <a:spcBef>
                <a:spcPct val="0"/>
              </a:spcBef>
              <a:buFontTx/>
              <a:buNone/>
            </a:pPr>
            <a:r>
              <a:rPr lang="fr-FR" altLang="fr-FR" sz="1200" dirty="0">
                <a:solidFill>
                  <a:srgbClr val="008000"/>
                </a:solidFill>
                <a:latin typeface="Arial" panose="020B0604020202020204" pitchFamily="34" charset="0"/>
              </a:rPr>
              <a:t>Type de sol: argileux, mais préfère les bonnes terres, les terres noires et le sable. </a:t>
            </a:r>
            <a:r>
              <a:rPr lang="fr-FR" altLang="fr-FR" sz="1200" b="1" dirty="0">
                <a:solidFill>
                  <a:srgbClr val="008000"/>
                </a:solidFill>
                <a:latin typeface="Arial" panose="020B0604020202020204" pitchFamily="34" charset="0"/>
              </a:rPr>
              <a:t>Il est adapté aux sols alcalins ou très salins</a:t>
            </a:r>
            <a:r>
              <a:rPr lang="fr-FR" altLang="fr-FR" sz="1200" dirty="0">
                <a:solidFill>
                  <a:srgbClr val="008000"/>
                </a:solidFill>
                <a:latin typeface="Arial" panose="020B0604020202020204" pitchFamily="34" charset="0"/>
              </a:rPr>
              <a:t>, généralement des sols riches en argiles, et les sols sans sel.</a:t>
            </a:r>
          </a:p>
          <a:p>
            <a:pPr algn="just" eaLnBrk="1" hangingPunct="1">
              <a:spcBef>
                <a:spcPct val="0"/>
              </a:spcBef>
              <a:buFontTx/>
              <a:buNone/>
            </a:pPr>
            <a:r>
              <a:rPr lang="fr-FR" sz="1200" dirty="0">
                <a:solidFill>
                  <a:srgbClr val="008000"/>
                </a:solidFill>
              </a:rPr>
              <a:t>Le </a:t>
            </a:r>
            <a:r>
              <a:rPr lang="fr-FR" sz="1200" b="1" dirty="0" err="1">
                <a:solidFill>
                  <a:srgbClr val="008000"/>
                </a:solidFill>
              </a:rPr>
              <a:t>siwak</a:t>
            </a:r>
            <a:r>
              <a:rPr lang="fr-FR" sz="1200" dirty="0">
                <a:solidFill>
                  <a:srgbClr val="008000"/>
                </a:solidFill>
              </a:rPr>
              <a:t> (en arabe </a:t>
            </a:r>
            <a:r>
              <a:rPr lang="ar-AE" sz="1200" dirty="0">
                <a:solidFill>
                  <a:srgbClr val="008000"/>
                </a:solidFill>
              </a:rPr>
              <a:t>سواك), </a:t>
            </a:r>
            <a:r>
              <a:rPr lang="fr-FR" sz="1200" dirty="0">
                <a:solidFill>
                  <a:srgbClr val="008000"/>
                </a:solidFill>
              </a:rPr>
              <a:t>appelé aussi </a:t>
            </a:r>
            <a:r>
              <a:rPr lang="fr-FR" sz="1200" dirty="0" err="1">
                <a:solidFill>
                  <a:srgbClr val="008000"/>
                </a:solidFill>
              </a:rPr>
              <a:t>souek</a:t>
            </a:r>
            <a:r>
              <a:rPr lang="fr-FR" sz="1200" dirty="0">
                <a:solidFill>
                  <a:srgbClr val="008000"/>
                </a:solidFill>
              </a:rPr>
              <a:t>, </a:t>
            </a:r>
            <a:r>
              <a:rPr lang="fr-FR" sz="1200" dirty="0" err="1">
                <a:solidFill>
                  <a:srgbClr val="008000"/>
                </a:solidFill>
              </a:rPr>
              <a:t>souak</a:t>
            </a:r>
            <a:r>
              <a:rPr lang="fr-FR" sz="1200" dirty="0">
                <a:solidFill>
                  <a:srgbClr val="008000"/>
                </a:solidFill>
              </a:rPr>
              <a:t>, </a:t>
            </a:r>
            <a:r>
              <a:rPr lang="fr-FR" sz="1200" dirty="0" err="1">
                <a:solidFill>
                  <a:srgbClr val="008000"/>
                </a:solidFill>
              </a:rPr>
              <a:t>miswak</a:t>
            </a:r>
            <a:r>
              <a:rPr lang="fr-FR" sz="1200" dirty="0">
                <a:solidFill>
                  <a:srgbClr val="008000"/>
                </a:solidFill>
              </a:rPr>
              <a:t> ou bois d'</a:t>
            </a:r>
            <a:r>
              <a:rPr lang="fr-FR" sz="1200" dirty="0" err="1">
                <a:solidFill>
                  <a:srgbClr val="008000"/>
                </a:solidFill>
              </a:rPr>
              <a:t>araq</a:t>
            </a:r>
            <a:r>
              <a:rPr lang="fr-FR" sz="1200" dirty="0">
                <a:solidFill>
                  <a:srgbClr val="008000"/>
                </a:solidFill>
              </a:rPr>
              <a:t> (bâton d’arak), est la racine de l'arbuste </a:t>
            </a:r>
            <a:r>
              <a:rPr lang="fr-FR" sz="1200" i="1" dirty="0" err="1">
                <a:solidFill>
                  <a:srgbClr val="008000"/>
                </a:solidFill>
                <a:hlinkClick r:id="rId4" tooltip="Salvadora persica"/>
              </a:rPr>
              <a:t>Salvadora</a:t>
            </a:r>
            <a:r>
              <a:rPr lang="fr-FR" sz="1200" i="1" dirty="0">
                <a:solidFill>
                  <a:srgbClr val="008000"/>
                </a:solidFill>
                <a:hlinkClick r:id="rId4" tooltip="Salvadora persica"/>
              </a:rPr>
              <a:t> </a:t>
            </a:r>
            <a:r>
              <a:rPr lang="fr-FR" sz="1200" i="1" dirty="0" err="1">
                <a:solidFill>
                  <a:srgbClr val="008000"/>
                </a:solidFill>
                <a:hlinkClick r:id="rId4" tooltip="Salvadora persica"/>
              </a:rPr>
              <a:t>persica</a:t>
            </a:r>
            <a:r>
              <a:rPr lang="fr-FR" sz="1200" dirty="0">
                <a:solidFill>
                  <a:srgbClr val="008000"/>
                </a:solidFill>
              </a:rPr>
              <a:t> utilisée comme « </a:t>
            </a:r>
            <a:r>
              <a:rPr lang="fr-FR" sz="1200" dirty="0">
                <a:solidFill>
                  <a:srgbClr val="008000"/>
                </a:solidFill>
                <a:hlinkClick r:id="rId5" tooltip="Brosse à dent"/>
              </a:rPr>
              <a:t>brosse à dent</a:t>
            </a:r>
            <a:r>
              <a:rPr lang="fr-FR" sz="1200" dirty="0">
                <a:solidFill>
                  <a:srgbClr val="008000"/>
                </a:solidFill>
              </a:rPr>
              <a:t> » naturelle. Le simple fait de se frotter les dents avec un objet fibreux tel que le </a:t>
            </a:r>
            <a:r>
              <a:rPr lang="fr-FR" sz="1200" dirty="0" err="1">
                <a:solidFill>
                  <a:srgbClr val="008000"/>
                </a:solidFill>
              </a:rPr>
              <a:t>siwak</a:t>
            </a:r>
            <a:r>
              <a:rPr lang="fr-FR" sz="1200" dirty="0">
                <a:solidFill>
                  <a:srgbClr val="008000"/>
                </a:solidFill>
              </a:rPr>
              <a:t> permet de se débarrasser de la </a:t>
            </a:r>
            <a:r>
              <a:rPr lang="fr-FR" sz="1200" dirty="0">
                <a:solidFill>
                  <a:srgbClr val="008000"/>
                </a:solidFill>
                <a:hlinkClick r:id="rId6" tooltip="Plaque dentaire"/>
              </a:rPr>
              <a:t>plaque dentaire</a:t>
            </a:r>
            <a:r>
              <a:rPr lang="fr-FR" sz="1200" dirty="0">
                <a:solidFill>
                  <a:srgbClr val="008000"/>
                </a:solidFill>
              </a:rPr>
              <a:t>. Par ailleurs, des recherches scientifiques suggèrent un effet bénéfique dans le renforcement de la </a:t>
            </a:r>
            <a:r>
              <a:rPr lang="fr-FR" sz="1200" dirty="0">
                <a:solidFill>
                  <a:srgbClr val="008000"/>
                </a:solidFill>
                <a:hlinkClick r:id="rId7" tooltip="Gencive"/>
              </a:rPr>
              <a:t>gencive</a:t>
            </a:r>
            <a:r>
              <a:rPr lang="fr-FR" sz="1200" baseline="30000" dirty="0">
                <a:solidFill>
                  <a:srgbClr val="008000"/>
                </a:solidFill>
                <a:hlinkClick r:id="rId8"/>
              </a:rPr>
              <a:t>1</a:t>
            </a:r>
            <a:r>
              <a:rPr lang="fr-FR" sz="1200" dirty="0">
                <a:solidFill>
                  <a:srgbClr val="008000"/>
                </a:solidFill>
              </a:rPr>
              <a:t>. Une étude américaine menée en 2003 par le </a:t>
            </a:r>
            <a:r>
              <a:rPr lang="fr-FR" sz="1200" i="1" dirty="0">
                <a:solidFill>
                  <a:srgbClr val="008000"/>
                </a:solidFill>
                <a:hlinkClick r:id="rId9" tooltip="National Center for Biotechnology Information"/>
              </a:rPr>
              <a:t>National Center for </a:t>
            </a:r>
            <a:r>
              <a:rPr lang="fr-FR" sz="1200" i="1" dirty="0" err="1">
                <a:solidFill>
                  <a:srgbClr val="008000"/>
                </a:solidFill>
                <a:hlinkClick r:id="rId9" tooltip="National Center for Biotechnology Information"/>
              </a:rPr>
              <a:t>Biotechnology</a:t>
            </a:r>
            <a:r>
              <a:rPr lang="fr-FR" sz="1200" i="1" dirty="0">
                <a:solidFill>
                  <a:srgbClr val="008000"/>
                </a:solidFill>
                <a:hlinkClick r:id="rId9" tooltip="National Center for Biotechnology Information"/>
              </a:rPr>
              <a:t> Information</a:t>
            </a:r>
            <a:r>
              <a:rPr lang="fr-FR" sz="1200" dirty="0">
                <a:solidFill>
                  <a:srgbClr val="008000"/>
                </a:solidFill>
              </a:rPr>
              <a:t> a conclu que l'usage du </a:t>
            </a:r>
            <a:r>
              <a:rPr lang="fr-FR" sz="1200" dirty="0" err="1">
                <a:solidFill>
                  <a:srgbClr val="008000"/>
                </a:solidFill>
              </a:rPr>
              <a:t>siwak</a:t>
            </a:r>
            <a:r>
              <a:rPr lang="fr-FR" sz="1200" dirty="0">
                <a:solidFill>
                  <a:srgbClr val="008000"/>
                </a:solidFill>
              </a:rPr>
              <a:t> est plus efficace que l'usage d'une brosse à dents</a:t>
            </a:r>
            <a:r>
              <a:rPr lang="fr-FR" sz="1200" baseline="30000" dirty="0">
                <a:solidFill>
                  <a:srgbClr val="008000"/>
                </a:solidFill>
                <a:hlinkClick r:id="rId10"/>
              </a:rPr>
              <a:t>2</a:t>
            </a:r>
            <a:r>
              <a:rPr lang="fr-FR" sz="1200" baseline="30000" dirty="0">
                <a:solidFill>
                  <a:srgbClr val="008000"/>
                </a:solidFill>
              </a:rPr>
              <a:t>,</a:t>
            </a:r>
            <a:r>
              <a:rPr lang="fr-FR" sz="1200" baseline="30000" dirty="0">
                <a:solidFill>
                  <a:srgbClr val="008000"/>
                </a:solidFill>
                <a:hlinkClick r:id="rId11"/>
              </a:rPr>
              <a:t>3</a:t>
            </a:r>
            <a:r>
              <a:rPr lang="fr-FR" sz="1200" dirty="0">
                <a:solidFill>
                  <a:srgbClr val="008000"/>
                </a:solidFill>
              </a:rPr>
              <a:t>. L'</a:t>
            </a:r>
            <a:r>
              <a:rPr lang="fr-FR" sz="1200" dirty="0">
                <a:solidFill>
                  <a:srgbClr val="008000"/>
                </a:solidFill>
                <a:hlinkClick r:id="rId12" tooltip="Organisation mondiale de la santé"/>
              </a:rPr>
              <a:t>Organisation mondiale de la santé</a:t>
            </a:r>
            <a:r>
              <a:rPr lang="fr-FR" sz="1200" dirty="0">
                <a:solidFill>
                  <a:srgbClr val="008000"/>
                </a:solidFill>
              </a:rPr>
              <a:t> en recommande l'usage en 1986 puis en 2000</a:t>
            </a:r>
            <a:r>
              <a:rPr lang="fr-FR" sz="1200" baseline="30000" dirty="0">
                <a:solidFill>
                  <a:srgbClr val="008000"/>
                </a:solidFill>
                <a:hlinkClick r:id="rId13"/>
              </a:rPr>
              <a:t>4</a:t>
            </a:r>
            <a:r>
              <a:rPr lang="fr-FR" sz="1200" dirty="0">
                <a:solidFill>
                  <a:srgbClr val="008000"/>
                </a:solidFill>
              </a:rPr>
              <a:t>. Il comporte aussi une substance qui facilite la digestion et qui protège les dents contre le</a:t>
            </a:r>
            <a:r>
              <a:rPr lang="fr-FR" sz="1200" dirty="0">
                <a:solidFill>
                  <a:srgbClr val="008000"/>
                </a:solidFill>
                <a:hlinkClick r:id="rId14" tooltip="Tartre dentaire"/>
              </a:rPr>
              <a:t>tartre</a:t>
            </a:r>
            <a:r>
              <a:rPr lang="fr-FR" sz="1200" baseline="30000" dirty="0">
                <a:solidFill>
                  <a:srgbClr val="008000"/>
                </a:solidFill>
                <a:hlinkClick r:id="rId8"/>
              </a:rPr>
              <a:t>1</a:t>
            </a:r>
            <a:r>
              <a:rPr lang="fr-FR" sz="1200" baseline="30000" dirty="0">
                <a:solidFill>
                  <a:srgbClr val="008000"/>
                </a:solidFill>
              </a:rPr>
              <a:t>,</a:t>
            </a:r>
            <a:r>
              <a:rPr lang="fr-FR" sz="1200" baseline="30000" dirty="0">
                <a:solidFill>
                  <a:srgbClr val="008000"/>
                </a:solidFill>
                <a:hlinkClick r:id="rId11"/>
              </a:rPr>
              <a:t>3</a:t>
            </a:r>
            <a:r>
              <a:rPr lang="fr-FR" sz="1200" dirty="0">
                <a:solidFill>
                  <a:srgbClr val="008000"/>
                </a:solidFill>
              </a:rPr>
              <a:t>. Ses propriétés seraient bénéfiques médicalement parlant, y compris </a:t>
            </a:r>
            <a:r>
              <a:rPr lang="fr-FR" sz="1200" dirty="0">
                <a:solidFill>
                  <a:srgbClr val="008000"/>
                </a:solidFill>
                <a:hlinkClick r:id="rId15" tooltip="Abrasif"/>
              </a:rPr>
              <a:t>abrasives</a:t>
            </a:r>
            <a:r>
              <a:rPr lang="fr-FR" sz="1200" dirty="0">
                <a:solidFill>
                  <a:srgbClr val="008000"/>
                </a:solidFill>
              </a:rPr>
              <a:t>, </a:t>
            </a:r>
            <a:r>
              <a:rPr lang="fr-FR" sz="1200" dirty="0">
                <a:solidFill>
                  <a:srgbClr val="008000"/>
                </a:solidFill>
                <a:hlinkClick r:id="rId16" tooltip="Antiseptique"/>
              </a:rPr>
              <a:t>antiseptiques</a:t>
            </a:r>
            <a:r>
              <a:rPr lang="fr-FR" sz="1200" dirty="0">
                <a:solidFill>
                  <a:srgbClr val="008000"/>
                </a:solidFill>
              </a:rPr>
              <a:t>, </a:t>
            </a:r>
            <a:r>
              <a:rPr lang="fr-FR" sz="1200" dirty="0">
                <a:solidFill>
                  <a:srgbClr val="008000"/>
                </a:solidFill>
                <a:hlinkClick r:id="rId17" tooltip="Astringent"/>
              </a:rPr>
              <a:t>astringentes</a:t>
            </a:r>
            <a:r>
              <a:rPr lang="fr-FR" sz="1200" dirty="0">
                <a:solidFill>
                  <a:srgbClr val="008000"/>
                </a:solidFill>
              </a:rPr>
              <a:t> ,</a:t>
            </a:r>
            <a:r>
              <a:rPr lang="fr-FR" sz="1200" dirty="0">
                <a:solidFill>
                  <a:srgbClr val="008000"/>
                </a:solidFill>
                <a:hlinkClick r:id="rId18" tooltip="Détergent"/>
              </a:rPr>
              <a:t>détergentes</a:t>
            </a:r>
            <a:r>
              <a:rPr lang="fr-FR" sz="1200" dirty="0">
                <a:solidFill>
                  <a:srgbClr val="008000"/>
                </a:solidFill>
              </a:rPr>
              <a:t>, </a:t>
            </a:r>
            <a:r>
              <a:rPr lang="fr-FR" sz="1200" dirty="0">
                <a:hlinkClick r:id="rId19" tooltip="inhibiteur de l'enzyme"/>
              </a:rPr>
              <a:t>inhibitrices d'enzymes</a:t>
            </a:r>
            <a:r>
              <a:rPr lang="fr-FR" sz="1200" dirty="0">
                <a:solidFill>
                  <a:srgbClr val="008000"/>
                </a:solidFill>
              </a:rPr>
              <a:t> … </a:t>
            </a:r>
          </a:p>
          <a:p>
            <a:pPr eaLnBrk="1" hangingPunct="1">
              <a:spcBef>
                <a:spcPct val="0"/>
              </a:spcBef>
              <a:buFontTx/>
              <a:buNone/>
            </a:pPr>
            <a:r>
              <a:rPr lang="fr-FR" altLang="fr-FR" sz="1200" dirty="0">
                <a:solidFill>
                  <a:srgbClr val="008000"/>
                </a:solidFill>
                <a:latin typeface="+mn-lt"/>
              </a:rPr>
              <a:t>Sources : a) </a:t>
            </a:r>
            <a:r>
              <a:rPr lang="fr-FR" altLang="fr-FR" sz="1200" dirty="0">
                <a:solidFill>
                  <a:srgbClr val="008000"/>
                </a:solidFill>
                <a:latin typeface="+mn-lt"/>
                <a:hlinkClick r:id="rId20"/>
              </a:rPr>
              <a:t>http://fr.wikipedia.org/wiki/Siwak</a:t>
            </a:r>
            <a:r>
              <a:rPr lang="fr-FR" altLang="fr-FR" sz="1200" dirty="0">
                <a:solidFill>
                  <a:srgbClr val="008000"/>
                </a:solidFill>
                <a:latin typeface="+mn-lt"/>
              </a:rPr>
              <a:t>, b) </a:t>
            </a:r>
            <a:r>
              <a:rPr lang="fr-FR" altLang="fr-FR" sz="1200" dirty="0">
                <a:solidFill>
                  <a:srgbClr val="008000"/>
                </a:solidFill>
                <a:latin typeface="+mn-lt"/>
                <a:hlinkClick r:id="rId21"/>
              </a:rPr>
              <a:t>http://en.wikipedia.org/wiki/Salvadora_persica</a:t>
            </a:r>
            <a:r>
              <a:rPr lang="fr-FR" altLang="fr-FR" sz="1200" dirty="0">
                <a:solidFill>
                  <a:srgbClr val="008000"/>
                </a:solidFill>
                <a:latin typeface="+mn-lt"/>
              </a:rPr>
              <a:t>, </a:t>
            </a:r>
          </a:p>
          <a:p>
            <a:pPr eaLnBrk="1" hangingPunct="1">
              <a:spcBef>
                <a:spcPct val="0"/>
              </a:spcBef>
              <a:buFontTx/>
              <a:buNone/>
            </a:pPr>
            <a:r>
              <a:rPr lang="fr-FR" altLang="fr-FR" sz="1200" dirty="0">
                <a:solidFill>
                  <a:srgbClr val="008000"/>
                </a:solidFill>
                <a:latin typeface="+mn-lt"/>
              </a:rPr>
              <a:t>c) </a:t>
            </a:r>
            <a:r>
              <a:rPr lang="fr-FR" altLang="fr-FR" sz="1200" dirty="0">
                <a:solidFill>
                  <a:srgbClr val="008000"/>
                </a:solidFill>
                <a:latin typeface="+mn-lt"/>
                <a:hlinkClick r:id="rId22"/>
              </a:rPr>
              <a:t>http://www.worldagroforestry.org/treedb/AFTPDFS/Salvadora_persica.pdf</a:t>
            </a:r>
            <a:r>
              <a:rPr lang="fr-FR" altLang="fr-FR" sz="1200" dirty="0">
                <a:solidFill>
                  <a:srgbClr val="008000"/>
                </a:solidFill>
                <a:latin typeface="+mn-lt"/>
              </a:rPr>
              <a:t>, d) </a:t>
            </a:r>
            <a:r>
              <a:rPr lang="fr-FR" altLang="fr-FR" sz="1200" dirty="0">
                <a:solidFill>
                  <a:srgbClr val="008000"/>
                </a:solidFill>
                <a:latin typeface="+mn-lt"/>
                <a:hlinkClick r:id="rId23"/>
              </a:rPr>
              <a:t>http://en.wikipedia.org/wiki/Miswak</a:t>
            </a:r>
            <a:r>
              <a:rPr lang="fr-FR" altLang="fr-FR" sz="1200" dirty="0">
                <a:solidFill>
                  <a:srgbClr val="008000"/>
                </a:solidFill>
                <a:latin typeface="+mn-lt"/>
              </a:rPr>
              <a:t> </a:t>
            </a:r>
          </a:p>
        </p:txBody>
      </p:sp>
      <p:pic>
        <p:nvPicPr>
          <p:cNvPr id="2" name="Image 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25033" y="5415058"/>
            <a:ext cx="1523119" cy="1142339"/>
          </a:xfrm>
          <a:prstGeom prst="rect">
            <a:avLst/>
          </a:prstGeom>
        </p:spPr>
      </p:pic>
      <p:pic>
        <p:nvPicPr>
          <p:cNvPr id="3" name="Image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36667" y="5392163"/>
            <a:ext cx="1779019" cy="1339416"/>
          </a:xfrm>
          <a:prstGeom prst="rect">
            <a:avLst/>
          </a:prstGeom>
        </p:spPr>
      </p:pic>
      <p:pic>
        <p:nvPicPr>
          <p:cNvPr id="4" name="Image 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86817" y="5408183"/>
            <a:ext cx="1908523" cy="1442488"/>
          </a:xfrm>
          <a:prstGeom prst="rect">
            <a:avLst/>
          </a:prstGeom>
        </p:spPr>
      </p:pic>
      <p:pic>
        <p:nvPicPr>
          <p:cNvPr id="5" name="Imag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183855" y="5408183"/>
            <a:ext cx="1950722" cy="1442488"/>
          </a:xfrm>
          <a:prstGeom prst="rect">
            <a:avLst/>
          </a:prstGeom>
        </p:spPr>
      </p:pic>
      <p:pic>
        <p:nvPicPr>
          <p:cNvPr id="6" name="Image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0204" y="5392163"/>
            <a:ext cx="1552575" cy="1257300"/>
          </a:xfrm>
          <a:prstGeom prst="rect">
            <a:avLst/>
          </a:prstGeom>
        </p:spPr>
      </p:pic>
      <p:sp>
        <p:nvSpPr>
          <p:cNvPr id="7" name="ZoneTexte 6"/>
          <p:cNvSpPr txBox="1"/>
          <p:nvPr/>
        </p:nvSpPr>
        <p:spPr>
          <a:xfrm>
            <a:off x="1755718" y="6552672"/>
            <a:ext cx="1466977" cy="246221"/>
          </a:xfrm>
          <a:prstGeom prst="rect">
            <a:avLst/>
          </a:prstGeom>
          <a:noFill/>
        </p:spPr>
        <p:txBody>
          <a:bodyPr wrap="square" rtlCol="0">
            <a:spAutoFit/>
          </a:bodyPr>
          <a:lstStyle/>
          <a:p>
            <a:pPr algn="ctr"/>
            <a:r>
              <a:rPr lang="fr-FR" sz="1000" dirty="0">
                <a:solidFill>
                  <a:srgbClr val="008000"/>
                </a:solidFill>
              </a:rPr>
              <a:t>racine de l'arbuste</a:t>
            </a:r>
          </a:p>
        </p:txBody>
      </p:sp>
      <p:sp>
        <p:nvSpPr>
          <p:cNvPr id="18" name="Rectangle 17"/>
          <p:cNvSpPr/>
          <p:nvPr/>
        </p:nvSpPr>
        <p:spPr>
          <a:xfrm>
            <a:off x="145327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16461297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107950" y="713955"/>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7bis.2. </a:t>
            </a:r>
            <a:r>
              <a:rPr lang="fr-FR" altLang="fr-FR" sz="1800" b="1" dirty="0">
                <a:solidFill>
                  <a:srgbClr val="008000"/>
                </a:solidFill>
                <a:latin typeface="Arial" panose="020B0604020202020204" pitchFamily="34" charset="0"/>
              </a:rPr>
              <a:t>Arbre à myrrhe </a:t>
            </a:r>
            <a:r>
              <a:rPr lang="fr-FR" altLang="fr-FR" sz="1800" dirty="0">
                <a:solidFill>
                  <a:srgbClr val="008000"/>
                </a:solidFill>
                <a:latin typeface="Arial" panose="020B0604020202020204" pitchFamily="34" charset="0"/>
              </a:rPr>
              <a:t>ou balsamier (</a:t>
            </a:r>
            <a:r>
              <a:rPr lang="fr-FR" altLang="fr-FR" sz="1800" i="1" dirty="0" err="1">
                <a:solidFill>
                  <a:srgbClr val="008000"/>
                </a:solidFill>
                <a:latin typeface="Arial" panose="020B0604020202020204" pitchFamily="34" charset="0"/>
              </a:rPr>
              <a:t>Commiphora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myrrha</a:t>
            </a:r>
            <a:r>
              <a:rPr lang="fr-FR" altLang="fr-FR" sz="1800" dirty="0">
                <a:solidFill>
                  <a:srgbClr val="008000"/>
                </a:solidFill>
                <a:latin typeface="Arial" panose="020B0604020202020204" pitchFamily="34" charset="0"/>
              </a:rPr>
              <a:t>) (médicinal et aromatique)</a:t>
            </a:r>
            <a:endParaRPr lang="fr-FR" altLang="fr-FR" sz="1800" dirty="0">
              <a:latin typeface="Arial" panose="020B0604020202020204" pitchFamily="34" charset="0"/>
            </a:endParaRPr>
          </a:p>
        </p:txBody>
      </p:sp>
      <p:sp>
        <p:nvSpPr>
          <p:cNvPr id="9728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116</a:t>
            </a:fld>
            <a:endParaRPr lang="fr-FR" altLang="fr-FR" sz="1200">
              <a:solidFill>
                <a:srgbClr val="898989"/>
              </a:solidFill>
            </a:endParaRP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ZoneTexte 12"/>
          <p:cNvSpPr txBox="1">
            <a:spLocks noChangeArrowheads="1"/>
          </p:cNvSpPr>
          <p:nvPr/>
        </p:nvSpPr>
        <p:spPr bwMode="auto">
          <a:xfrm>
            <a:off x="107950" y="1052513"/>
            <a:ext cx="89281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dirty="0">
                <a:solidFill>
                  <a:srgbClr val="008000"/>
                </a:solidFill>
              </a:rPr>
              <a:t>L'</a:t>
            </a:r>
            <a:r>
              <a:rPr lang="fr-FR" sz="1800" b="1" dirty="0">
                <a:solidFill>
                  <a:srgbClr val="008000"/>
                </a:solidFill>
              </a:rPr>
              <a:t>arbre à myrrhe</a:t>
            </a:r>
            <a:r>
              <a:rPr lang="fr-FR" sz="1800" dirty="0">
                <a:solidFill>
                  <a:srgbClr val="008000"/>
                </a:solidFill>
              </a:rPr>
              <a:t> ou </a:t>
            </a:r>
            <a:r>
              <a:rPr lang="fr-FR" sz="1800" b="1" dirty="0">
                <a:solidFill>
                  <a:srgbClr val="008000"/>
                </a:solidFill>
              </a:rPr>
              <a:t>balsamier</a:t>
            </a:r>
            <a:r>
              <a:rPr lang="fr-FR" sz="1800" dirty="0">
                <a:solidFill>
                  <a:srgbClr val="008000"/>
                </a:solidFill>
              </a:rPr>
              <a:t> [famille des </a:t>
            </a:r>
            <a:r>
              <a:rPr lang="fr-FR" sz="1800" i="1" dirty="0" err="1">
                <a:solidFill>
                  <a:srgbClr val="008000"/>
                </a:solidFill>
                <a:hlinkClick r:id="rId3" tooltip="Burseraceae"/>
              </a:rPr>
              <a:t>Burseraceae</a:t>
            </a:r>
            <a:r>
              <a:rPr lang="fr-FR" sz="1800" dirty="0">
                <a:solidFill>
                  <a:srgbClr val="008000"/>
                </a:solidFill>
              </a:rPr>
              <a:t>] est un arbuste ou petit arbre d’environ 3 m de haut, aux petites feuilles ovales caduques, originaire de l'</a:t>
            </a:r>
            <a:r>
              <a:rPr lang="fr-FR" sz="1800" dirty="0">
                <a:solidFill>
                  <a:srgbClr val="008000"/>
                </a:solidFill>
                <a:hlinkClick r:id="rId4" tooltip="Afrique de l'Est"/>
              </a:rPr>
              <a:t>Afrique de l'Est</a:t>
            </a:r>
            <a:r>
              <a:rPr lang="fr-FR" sz="1800" dirty="0">
                <a:solidFill>
                  <a:srgbClr val="008000"/>
                </a:solidFill>
              </a:rPr>
              <a:t> et de la </a:t>
            </a:r>
            <a:r>
              <a:rPr lang="fr-FR" sz="1800" dirty="0">
                <a:solidFill>
                  <a:srgbClr val="008000"/>
                </a:solidFill>
                <a:hlinkClick r:id="rId5" tooltip="Arabie"/>
              </a:rPr>
              <a:t>péninsule Arabique</a:t>
            </a:r>
            <a:r>
              <a:rPr lang="fr-FR" sz="1800" dirty="0">
                <a:solidFill>
                  <a:srgbClr val="008000"/>
                </a:solidFill>
              </a:rPr>
              <a:t>, notamment de Somalie. </a:t>
            </a:r>
          </a:p>
          <a:p>
            <a:pPr algn="just">
              <a:spcBef>
                <a:spcPts val="0"/>
              </a:spcBef>
              <a:buNone/>
            </a:pPr>
            <a:r>
              <a:rPr lang="fr-FR" sz="1200" dirty="0">
                <a:solidFill>
                  <a:srgbClr val="008000"/>
                </a:solidFill>
              </a:rPr>
              <a:t>Il est aujourd’hui présent </a:t>
            </a:r>
            <a:r>
              <a:rPr lang="fr-FR" sz="1200" dirty="0"/>
              <a:t> </a:t>
            </a:r>
            <a:r>
              <a:rPr lang="fr-FR" sz="1200" dirty="0">
                <a:solidFill>
                  <a:srgbClr val="008000"/>
                </a:solidFill>
              </a:rPr>
              <a:t>dans les régions sèches du nord-est de l'</a:t>
            </a:r>
            <a:r>
              <a:rPr lang="fr-FR" sz="1200" dirty="0">
                <a:solidFill>
                  <a:srgbClr val="008000"/>
                </a:solidFill>
                <a:hlinkClick r:id="rId6" tooltip="Afrique"/>
              </a:rPr>
              <a:t>Afrique</a:t>
            </a:r>
            <a:r>
              <a:rPr lang="fr-FR" sz="1200" dirty="0">
                <a:solidFill>
                  <a:srgbClr val="008000"/>
                </a:solidFill>
              </a:rPr>
              <a:t> (</a:t>
            </a:r>
            <a:r>
              <a:rPr lang="fr-FR" sz="1200" dirty="0">
                <a:solidFill>
                  <a:srgbClr val="008000"/>
                </a:solidFill>
                <a:hlinkClick r:id="rId7" tooltip="Djibouti"/>
              </a:rPr>
              <a:t>Djibouti</a:t>
            </a:r>
            <a:r>
              <a:rPr lang="fr-FR" sz="1200" dirty="0">
                <a:solidFill>
                  <a:srgbClr val="008000"/>
                </a:solidFill>
              </a:rPr>
              <a:t>, </a:t>
            </a:r>
            <a:r>
              <a:rPr lang="fr-FR" sz="1200" dirty="0">
                <a:solidFill>
                  <a:srgbClr val="008000"/>
                </a:solidFill>
                <a:hlinkClick r:id="rId8" tooltip="Éthiopie"/>
              </a:rPr>
              <a:t>Éthiopie</a:t>
            </a:r>
            <a:r>
              <a:rPr lang="fr-FR" sz="1200" dirty="0">
                <a:solidFill>
                  <a:srgbClr val="008000"/>
                </a:solidFill>
              </a:rPr>
              <a:t>, </a:t>
            </a:r>
            <a:r>
              <a:rPr lang="fr-FR" sz="1200" dirty="0">
                <a:solidFill>
                  <a:srgbClr val="008000"/>
                </a:solidFill>
                <a:hlinkClick r:id="rId9" tooltip="Soudan"/>
              </a:rPr>
              <a:t>Soudan</a:t>
            </a:r>
            <a:r>
              <a:rPr lang="fr-FR" sz="1200" dirty="0">
                <a:solidFill>
                  <a:srgbClr val="008000"/>
                </a:solidFill>
              </a:rPr>
              <a:t>, </a:t>
            </a:r>
            <a:r>
              <a:rPr lang="fr-FR" sz="1200" dirty="0">
                <a:solidFill>
                  <a:srgbClr val="008000"/>
                </a:solidFill>
                <a:hlinkClick r:id="rId10" tooltip="Somalie"/>
              </a:rPr>
              <a:t>Somalie</a:t>
            </a:r>
            <a:r>
              <a:rPr lang="fr-FR" sz="1200" dirty="0">
                <a:solidFill>
                  <a:srgbClr val="008000"/>
                </a:solidFill>
              </a:rPr>
              <a:t>, </a:t>
            </a:r>
            <a:r>
              <a:rPr lang="fr-FR" sz="1200" dirty="0">
                <a:solidFill>
                  <a:srgbClr val="008000"/>
                </a:solidFill>
                <a:hlinkClick r:id="rId11" tooltip="Kenya"/>
              </a:rPr>
              <a:t>Kenya</a:t>
            </a:r>
            <a:r>
              <a:rPr lang="fr-FR" sz="1200" dirty="0">
                <a:solidFill>
                  <a:srgbClr val="008000"/>
                </a:solidFill>
              </a:rPr>
              <a:t>) et de la </a:t>
            </a:r>
            <a:r>
              <a:rPr lang="fr-FR" sz="1200" dirty="0">
                <a:solidFill>
                  <a:srgbClr val="008000"/>
                </a:solidFill>
                <a:hlinkClick r:id="rId5" tooltip="Arabie"/>
              </a:rPr>
              <a:t>péninsule Arabique</a:t>
            </a:r>
            <a:r>
              <a:rPr lang="fr-FR" sz="1200" dirty="0">
                <a:solidFill>
                  <a:srgbClr val="008000"/>
                </a:solidFill>
              </a:rPr>
              <a:t> (</a:t>
            </a:r>
            <a:r>
              <a:rPr lang="fr-FR" sz="1200" dirty="0">
                <a:solidFill>
                  <a:srgbClr val="008000"/>
                </a:solidFill>
                <a:hlinkClick r:id="rId12" tooltip="Yémen"/>
              </a:rPr>
              <a:t>Yémen</a:t>
            </a:r>
            <a:r>
              <a:rPr lang="fr-FR" sz="1200" dirty="0">
                <a:solidFill>
                  <a:srgbClr val="008000"/>
                </a:solidFill>
              </a:rPr>
              <a:t> et </a:t>
            </a:r>
            <a:r>
              <a:rPr lang="fr-FR" sz="1200" dirty="0">
                <a:solidFill>
                  <a:srgbClr val="008000"/>
                </a:solidFill>
                <a:hlinkClick r:id="rId13" tooltip="Oman"/>
              </a:rPr>
              <a:t>Oman</a:t>
            </a:r>
            <a:r>
              <a:rPr lang="fr-FR" sz="1200" dirty="0">
                <a:solidFill>
                  <a:srgbClr val="008000"/>
                </a:solidFill>
              </a:rPr>
              <a:t>), en Ethiopie, en Arabie Saoudite, en Inde, en Iran et en Thaïlande. </a:t>
            </a:r>
          </a:p>
          <a:p>
            <a:pPr algn="just">
              <a:spcBef>
                <a:spcPts val="0"/>
              </a:spcBef>
              <a:buNone/>
            </a:pPr>
            <a:r>
              <a:rPr lang="fr-FR" sz="1200" dirty="0">
                <a:solidFill>
                  <a:srgbClr val="008000"/>
                </a:solidFill>
              </a:rPr>
              <a:t>À la fin de l'été, l'arbuste se couvre de </a:t>
            </a:r>
            <a:r>
              <a:rPr lang="fr-FR" sz="1200" i="1" dirty="0">
                <a:solidFill>
                  <a:srgbClr val="008000"/>
                </a:solidFill>
                <a:hlinkClick r:id="rId14" tooltip="Fleur"/>
              </a:rPr>
              <a:t>fleurs</a:t>
            </a:r>
            <a:r>
              <a:rPr lang="fr-FR" sz="1200" i="1" dirty="0">
                <a:solidFill>
                  <a:srgbClr val="008000"/>
                </a:solidFill>
              </a:rPr>
              <a:t> rouge-orangé</a:t>
            </a:r>
            <a:r>
              <a:rPr lang="fr-FR" sz="1200" dirty="0">
                <a:solidFill>
                  <a:srgbClr val="008000"/>
                </a:solidFill>
              </a:rPr>
              <a:t>, tandis que son tronc se boursoufle de nœuds. C'est de ces boursouflures que s'écoule la </a:t>
            </a:r>
            <a:r>
              <a:rPr lang="fr-FR" sz="1200" dirty="0">
                <a:solidFill>
                  <a:srgbClr val="008000"/>
                </a:solidFill>
                <a:hlinkClick r:id="rId15" tooltip="Myrrhe"/>
              </a:rPr>
              <a:t>myrrhe</a:t>
            </a:r>
            <a:r>
              <a:rPr lang="fr-FR" sz="1200" dirty="0">
                <a:solidFill>
                  <a:srgbClr val="008000"/>
                </a:solidFill>
              </a:rPr>
              <a:t>, en petites larmes jaunes que l'on recueille une fois qu'elles ont séché.</a:t>
            </a:r>
          </a:p>
          <a:p>
            <a:pPr algn="just" eaLnBrk="1" hangingPunct="1">
              <a:spcBef>
                <a:spcPct val="0"/>
              </a:spcBef>
              <a:buFontTx/>
              <a:buNone/>
            </a:pPr>
            <a:r>
              <a:rPr lang="fr-FR" sz="1800" dirty="0">
                <a:solidFill>
                  <a:srgbClr val="008000"/>
                </a:solidFill>
              </a:rPr>
              <a:t>La résine jaune, épaisse, à l’odeur typique du </a:t>
            </a:r>
            <a:r>
              <a:rPr lang="fr-FR" sz="1800" i="1" dirty="0" err="1">
                <a:solidFill>
                  <a:srgbClr val="008000"/>
                </a:solidFill>
              </a:rPr>
              <a:t>Commiphora</a:t>
            </a:r>
            <a:r>
              <a:rPr lang="fr-FR" sz="1800" i="1" dirty="0">
                <a:solidFill>
                  <a:srgbClr val="008000"/>
                </a:solidFill>
              </a:rPr>
              <a:t> </a:t>
            </a:r>
            <a:r>
              <a:rPr lang="fr-FR" sz="1800" i="1" dirty="0" err="1">
                <a:solidFill>
                  <a:srgbClr val="008000"/>
                </a:solidFill>
              </a:rPr>
              <a:t>myrrha</a:t>
            </a:r>
            <a:r>
              <a:rPr lang="fr-FR" sz="1800" dirty="0">
                <a:solidFill>
                  <a:srgbClr val="008000"/>
                </a:solidFill>
              </a:rPr>
              <a:t>, la </a:t>
            </a:r>
            <a:r>
              <a:rPr lang="fr-FR" sz="1800" dirty="0">
                <a:solidFill>
                  <a:srgbClr val="008000"/>
                </a:solidFill>
                <a:hlinkClick r:id="rId15" tooltip="Myrrhe"/>
              </a:rPr>
              <a:t>myrrhe</a:t>
            </a:r>
            <a:r>
              <a:rPr lang="fr-FR" sz="1800" dirty="0">
                <a:solidFill>
                  <a:srgbClr val="008000"/>
                </a:solidFill>
              </a:rPr>
              <a:t>, sève d'arbre séchée, est récoltée commercialement. </a:t>
            </a:r>
            <a:r>
              <a:rPr lang="fr-FR" sz="1800" dirty="0"/>
              <a:t> </a:t>
            </a:r>
            <a:r>
              <a:rPr lang="fr-FR" sz="1800" dirty="0">
                <a:solidFill>
                  <a:srgbClr val="008000"/>
                </a:solidFill>
              </a:rPr>
              <a:t>Cette résine, au contact de la chaleur et de la lumière synthétise une huile essentielle riche en </a:t>
            </a:r>
            <a:r>
              <a:rPr lang="fr-FR" sz="1800" dirty="0" err="1">
                <a:solidFill>
                  <a:srgbClr val="008000"/>
                </a:solidFill>
              </a:rPr>
              <a:t>furanosesquiterpènes</a:t>
            </a:r>
            <a:r>
              <a:rPr lang="fr-FR" sz="1800" dirty="0">
                <a:solidFill>
                  <a:srgbClr val="008000"/>
                </a:solidFill>
              </a:rPr>
              <a:t> et en </a:t>
            </a:r>
            <a:r>
              <a:rPr lang="fr-FR" sz="1800" dirty="0" err="1">
                <a:solidFill>
                  <a:srgbClr val="008000"/>
                </a:solidFill>
              </a:rPr>
              <a:t>engénol</a:t>
            </a:r>
            <a:r>
              <a:rPr lang="fr-FR" sz="1800" dirty="0">
                <a:solidFill>
                  <a:srgbClr val="008000"/>
                </a:solidFill>
              </a:rPr>
              <a:t>.</a:t>
            </a:r>
            <a:endParaRPr lang="fr-FR" altLang="fr-FR" sz="1800" dirty="0">
              <a:solidFill>
                <a:srgbClr val="008000"/>
              </a:solidFill>
              <a:latin typeface="Arial" panose="020B0604020202020204" pitchFamily="34" charset="0"/>
            </a:endParaRPr>
          </a:p>
        </p:txBody>
      </p:sp>
      <p:pic>
        <p:nvPicPr>
          <p:cNvPr id="8" name="Imag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32240" y="3614600"/>
            <a:ext cx="2411759" cy="3243400"/>
          </a:xfrm>
          <a:prstGeom prst="rect">
            <a:avLst/>
          </a:prstGeom>
        </p:spPr>
      </p:pic>
      <p:pic>
        <p:nvPicPr>
          <p:cNvPr id="12" name="Imag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9789" y="5014959"/>
            <a:ext cx="1894912" cy="1593448"/>
          </a:xfrm>
          <a:prstGeom prst="rect">
            <a:avLst/>
          </a:prstGeom>
        </p:spPr>
      </p:pic>
      <p:sp>
        <p:nvSpPr>
          <p:cNvPr id="24" name="ZoneTexte 23"/>
          <p:cNvSpPr txBox="1"/>
          <p:nvPr/>
        </p:nvSpPr>
        <p:spPr>
          <a:xfrm>
            <a:off x="107950" y="3429000"/>
            <a:ext cx="6985000" cy="1569660"/>
          </a:xfrm>
          <a:prstGeom prst="rect">
            <a:avLst/>
          </a:prstGeom>
          <a:noFill/>
        </p:spPr>
        <p:txBody>
          <a:bodyPr wrap="square" rtlCol="0">
            <a:spAutoFit/>
          </a:bodyPr>
          <a:lstStyle/>
          <a:p>
            <a:pPr algn="just"/>
            <a:r>
              <a:rPr lang="fr-FR" sz="1200" dirty="0">
                <a:solidFill>
                  <a:srgbClr val="008000"/>
                </a:solidFill>
              </a:rPr>
              <a:t>L’huile essentielle de myrrhe serait immunostimulante, anti-inflammatoire, anti-infectieuse &amp; </a:t>
            </a:r>
            <a:r>
              <a:rPr lang="fr-FR" sz="1200" dirty="0" err="1">
                <a:solidFill>
                  <a:srgbClr val="008000"/>
                </a:solidFill>
              </a:rPr>
              <a:t>anti-parasitaire</a:t>
            </a:r>
            <a:r>
              <a:rPr lang="fr-FR" sz="1200" dirty="0">
                <a:solidFill>
                  <a:srgbClr val="008000"/>
                </a:solidFill>
              </a:rPr>
              <a:t>. </a:t>
            </a:r>
            <a:r>
              <a:rPr lang="fr-FR" sz="1200" u="sng" dirty="0">
                <a:solidFill>
                  <a:srgbClr val="008000"/>
                </a:solidFill>
              </a:rPr>
              <a:t>Composition de la myrrhe </a:t>
            </a:r>
            <a:r>
              <a:rPr lang="fr-FR" sz="1200" dirty="0">
                <a:solidFill>
                  <a:srgbClr val="008000"/>
                </a:solidFill>
              </a:rPr>
              <a:t>: Gomme (30 à 60 %), Polysaccharides, Résine (25 à 40 %), Huile essentielle (3 à 8 %). </a:t>
            </a:r>
            <a:r>
              <a:rPr lang="fr-FR" altLang="fr-FR" sz="1200" u="sng" dirty="0">
                <a:solidFill>
                  <a:srgbClr val="008000"/>
                </a:solidFill>
              </a:rPr>
              <a:t>Composition de cette huile</a:t>
            </a:r>
            <a:r>
              <a:rPr lang="fr-FR" altLang="fr-FR" sz="1200" dirty="0">
                <a:solidFill>
                  <a:srgbClr val="008000"/>
                </a:solidFill>
              </a:rPr>
              <a:t> : a) 90% sesquiterpènes dont 71% </a:t>
            </a:r>
            <a:r>
              <a:rPr lang="fr-FR" altLang="fr-FR" sz="1200" dirty="0" err="1">
                <a:solidFill>
                  <a:srgbClr val="008000"/>
                </a:solidFill>
              </a:rPr>
              <a:t>furanique</a:t>
            </a:r>
            <a:r>
              <a:rPr lang="fr-FR" altLang="fr-FR" sz="1200" dirty="0">
                <a:solidFill>
                  <a:srgbClr val="008000"/>
                </a:solidFill>
              </a:rPr>
              <a:t> (ayant une action plus puissante que la morphine), 4.5% Cétones, 3.5% hydrocarbures, </a:t>
            </a:r>
          </a:p>
          <a:p>
            <a:pPr algn="just"/>
            <a:r>
              <a:rPr lang="fr-FR" altLang="fr-FR" sz="1200" dirty="0">
                <a:solidFill>
                  <a:srgbClr val="008000"/>
                </a:solidFill>
              </a:rPr>
              <a:t>2% Aldéhydes, b) </a:t>
            </a:r>
            <a:r>
              <a:rPr lang="fr-FR" sz="1200" dirty="0" err="1">
                <a:hlinkClick r:id="rId18" tooltip="Heerabolène (page inexistante)"/>
              </a:rPr>
              <a:t>heerabolène</a:t>
            </a:r>
            <a:r>
              <a:rPr lang="fr-FR" sz="1200" dirty="0"/>
              <a:t>, </a:t>
            </a:r>
            <a:r>
              <a:rPr lang="fr-FR" sz="1200" dirty="0">
                <a:hlinkClick r:id="rId19" tooltip="Eugénol"/>
              </a:rPr>
              <a:t>eugénol</a:t>
            </a:r>
            <a:r>
              <a:rPr lang="fr-FR" sz="1200" dirty="0"/>
              <a:t>, </a:t>
            </a:r>
            <a:r>
              <a:rPr lang="fr-FR" sz="1200" dirty="0">
                <a:solidFill>
                  <a:srgbClr val="008000"/>
                </a:solidFill>
              </a:rPr>
              <a:t>divers </a:t>
            </a:r>
            <a:r>
              <a:rPr lang="fr-FR" sz="1200" dirty="0" err="1">
                <a:solidFill>
                  <a:srgbClr val="008000"/>
                </a:solidFill>
              </a:rPr>
              <a:t>furanosesquiterpènes</a:t>
            </a:r>
            <a:r>
              <a:rPr lang="fr-FR" sz="1200" dirty="0">
                <a:solidFill>
                  <a:srgbClr val="008000"/>
                </a:solidFill>
              </a:rPr>
              <a:t>.</a:t>
            </a:r>
            <a:endParaRPr lang="fr-FR" altLang="fr-FR" sz="1200" dirty="0">
              <a:solidFill>
                <a:srgbClr val="008000"/>
              </a:solidFill>
            </a:endParaRPr>
          </a:p>
          <a:p>
            <a:pPr eaLnBrk="1" hangingPunct="1"/>
            <a:r>
              <a:rPr lang="fr-FR" altLang="fr-FR" sz="1200" dirty="0">
                <a:solidFill>
                  <a:srgbClr val="008000"/>
                </a:solidFill>
              </a:rPr>
              <a:t>Sources : a) </a:t>
            </a:r>
            <a:r>
              <a:rPr lang="fr-FR" altLang="fr-FR" sz="1200" dirty="0">
                <a:solidFill>
                  <a:srgbClr val="008000"/>
                </a:solidFill>
                <a:hlinkClick r:id="rId20"/>
              </a:rPr>
              <a:t>http://www.sante-globale.fr/plantes-2/commiphora-myrrha-variete-molmol/</a:t>
            </a:r>
            <a:r>
              <a:rPr lang="fr-FR" altLang="fr-FR" sz="1200" dirty="0">
                <a:solidFill>
                  <a:srgbClr val="008000"/>
                </a:solidFill>
              </a:rPr>
              <a:t> </a:t>
            </a:r>
          </a:p>
          <a:p>
            <a:pPr eaLnBrk="1" hangingPunct="1"/>
            <a:r>
              <a:rPr lang="fr-FR" altLang="fr-FR" sz="1200" dirty="0">
                <a:solidFill>
                  <a:srgbClr val="008000"/>
                </a:solidFill>
              </a:rPr>
              <a:t>b) </a:t>
            </a:r>
            <a:r>
              <a:rPr lang="fr-FR" altLang="fr-FR" sz="1200" dirty="0">
                <a:solidFill>
                  <a:srgbClr val="008000"/>
                </a:solidFill>
                <a:hlinkClick r:id="rId21"/>
              </a:rPr>
              <a:t>http://fr.wikipedia.org/wiki/Arbre_%C3%A0_myrrhe</a:t>
            </a:r>
            <a:r>
              <a:rPr lang="fr-FR" altLang="fr-FR" sz="1200" dirty="0">
                <a:solidFill>
                  <a:srgbClr val="008000"/>
                </a:solidFill>
              </a:rPr>
              <a:t>, </a:t>
            </a:r>
          </a:p>
          <a:p>
            <a:pPr eaLnBrk="1" hangingPunct="1"/>
            <a:r>
              <a:rPr lang="fr-FR" altLang="fr-FR" sz="1200" dirty="0">
                <a:solidFill>
                  <a:srgbClr val="008000"/>
                </a:solidFill>
              </a:rPr>
              <a:t>c) </a:t>
            </a:r>
            <a:r>
              <a:rPr lang="fr-FR" altLang="fr-FR" sz="1200" dirty="0">
                <a:solidFill>
                  <a:srgbClr val="008000"/>
                </a:solidFill>
                <a:hlinkClick r:id="rId22"/>
              </a:rPr>
              <a:t>http://en.wikipedia.org/wiki/Commiphora_myrrha</a:t>
            </a:r>
            <a:r>
              <a:rPr lang="fr-FR" altLang="fr-FR" sz="1200" dirty="0">
                <a:solidFill>
                  <a:srgbClr val="008000"/>
                </a:solidFill>
              </a:rPr>
              <a:t>, </a:t>
            </a:r>
          </a:p>
        </p:txBody>
      </p:sp>
      <p:pic>
        <p:nvPicPr>
          <p:cNvPr id="25" name="Imag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81191" y="4653136"/>
            <a:ext cx="1817910" cy="1817910"/>
          </a:xfrm>
          <a:prstGeom prst="rect">
            <a:avLst/>
          </a:prstGeom>
        </p:spPr>
      </p:pic>
      <p:sp>
        <p:nvSpPr>
          <p:cNvPr id="26" name="ZoneTexte 25"/>
          <p:cNvSpPr txBox="1"/>
          <p:nvPr/>
        </p:nvSpPr>
        <p:spPr>
          <a:xfrm>
            <a:off x="2915816" y="6471046"/>
            <a:ext cx="4393034" cy="276999"/>
          </a:xfrm>
          <a:prstGeom prst="rect">
            <a:avLst/>
          </a:prstGeom>
          <a:noFill/>
        </p:spPr>
        <p:txBody>
          <a:bodyPr wrap="square" rtlCol="0">
            <a:spAutoFit/>
          </a:bodyPr>
          <a:lstStyle/>
          <a:p>
            <a:pPr algn="ctr"/>
            <a:r>
              <a:rPr lang="fr-FR" sz="1200" dirty="0">
                <a:solidFill>
                  <a:srgbClr val="008000"/>
                </a:solidFill>
              </a:rPr>
              <a:t>Myrrhe, la résine durcie extrait de </a:t>
            </a:r>
            <a:r>
              <a:rPr lang="fr-FR" sz="1200" i="1" dirty="0" err="1">
                <a:solidFill>
                  <a:srgbClr val="008000"/>
                </a:solidFill>
              </a:rPr>
              <a:t>Commiphora</a:t>
            </a:r>
            <a:r>
              <a:rPr lang="fr-FR" sz="1200" i="1" dirty="0">
                <a:solidFill>
                  <a:srgbClr val="008000"/>
                </a:solidFill>
              </a:rPr>
              <a:t> </a:t>
            </a:r>
            <a:r>
              <a:rPr lang="fr-FR" sz="1200" i="1" dirty="0" err="1">
                <a:solidFill>
                  <a:srgbClr val="008000"/>
                </a:solidFill>
              </a:rPr>
              <a:t>myrrha</a:t>
            </a:r>
            <a:endParaRPr lang="fr-FR" sz="1200" dirty="0">
              <a:solidFill>
                <a:srgbClr val="008000"/>
              </a:solidFill>
            </a:endParaRPr>
          </a:p>
        </p:txBody>
      </p:sp>
      <p:sp>
        <p:nvSpPr>
          <p:cNvPr id="13" name="ZoneTexte 12"/>
          <p:cNvSpPr txBox="1"/>
          <p:nvPr/>
        </p:nvSpPr>
        <p:spPr>
          <a:xfrm>
            <a:off x="179388" y="4940125"/>
            <a:ext cx="3043307" cy="1938992"/>
          </a:xfrm>
          <a:prstGeom prst="rect">
            <a:avLst/>
          </a:prstGeom>
          <a:noFill/>
        </p:spPr>
        <p:txBody>
          <a:bodyPr wrap="square" rtlCol="0">
            <a:spAutoFit/>
          </a:bodyPr>
          <a:lstStyle/>
          <a:p>
            <a:pPr algn="just"/>
            <a:r>
              <a:rPr lang="fr-FR" sz="1200" dirty="0">
                <a:solidFill>
                  <a:srgbClr val="008000"/>
                </a:solidFill>
              </a:rPr>
              <a:t>Les infusions de ses feuilles serviraient aux bains de bouches. On en ferait une crème anti-</a:t>
            </a:r>
            <a:r>
              <a:rPr lang="fr-FR" sz="1200" dirty="0" err="1">
                <a:solidFill>
                  <a:srgbClr val="008000"/>
                </a:solidFill>
              </a:rPr>
              <a:t>acnée</a:t>
            </a:r>
            <a:r>
              <a:rPr lang="fr-FR" sz="1200" dirty="0">
                <a:solidFill>
                  <a:srgbClr val="008000"/>
                </a:solidFill>
              </a:rPr>
              <a:t>. Les Chinois feraient bouillir les feuilles de l’arbre à myrrhe pour produire des arômes parfumés lors de rituels de purification. Dans l’Antiquité, il servait à produire un parfum réputé, le </a:t>
            </a:r>
            <a:r>
              <a:rPr lang="fr-FR" sz="1200" i="1" dirty="0" err="1">
                <a:solidFill>
                  <a:srgbClr val="008000"/>
                </a:solidFill>
              </a:rPr>
              <a:t>Balsama</a:t>
            </a:r>
            <a:r>
              <a:rPr lang="fr-FR" sz="1200" dirty="0">
                <a:solidFill>
                  <a:srgbClr val="008000"/>
                </a:solidFill>
              </a:rPr>
              <a:t>, dont la recette a été perdue.</a:t>
            </a:r>
          </a:p>
          <a:p>
            <a:pPr algn="just"/>
            <a:r>
              <a:rPr lang="fr-FR" sz="1200" dirty="0">
                <a:solidFill>
                  <a:srgbClr val="008000"/>
                </a:solidFill>
              </a:rPr>
              <a:t>Source : </a:t>
            </a:r>
            <a:r>
              <a:rPr lang="fr-FR" sz="1200" dirty="0">
                <a:solidFill>
                  <a:srgbClr val="008000"/>
                </a:solidFill>
                <a:hlinkClick r:id="rId24"/>
              </a:rPr>
              <a:t>http://www.wisegeek.com/what-is-commiphora.htm</a:t>
            </a:r>
            <a:r>
              <a:rPr lang="fr-FR" sz="1200" dirty="0">
                <a:solidFill>
                  <a:srgbClr val="008000"/>
                </a:solidFill>
              </a:rPr>
              <a:t> </a:t>
            </a:r>
          </a:p>
        </p:txBody>
      </p:sp>
      <p:sp>
        <p:nvSpPr>
          <p:cNvPr id="18" name="Rectangle 17"/>
          <p:cNvSpPr/>
          <p:nvPr/>
        </p:nvSpPr>
        <p:spPr>
          <a:xfrm>
            <a:off x="1199188" y="172162"/>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1067644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107950" y="713955"/>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7bis.2. </a:t>
            </a:r>
            <a:r>
              <a:rPr lang="fr-FR" altLang="fr-FR" sz="1800" b="1" dirty="0">
                <a:solidFill>
                  <a:srgbClr val="008000"/>
                </a:solidFill>
                <a:latin typeface="Arial" panose="020B0604020202020204" pitchFamily="34" charset="0"/>
              </a:rPr>
              <a:t>Arbre à myrrhe </a:t>
            </a:r>
            <a:r>
              <a:rPr lang="fr-FR" altLang="fr-FR" sz="1800" dirty="0">
                <a:solidFill>
                  <a:srgbClr val="008000"/>
                </a:solidFill>
                <a:latin typeface="Arial" panose="020B0604020202020204" pitchFamily="34" charset="0"/>
              </a:rPr>
              <a:t>ou balsamier (</a:t>
            </a:r>
            <a:r>
              <a:rPr lang="fr-FR" altLang="fr-FR" sz="1800" i="1" dirty="0" err="1">
                <a:solidFill>
                  <a:srgbClr val="008000"/>
                </a:solidFill>
                <a:latin typeface="Arial" panose="020B0604020202020204" pitchFamily="34" charset="0"/>
              </a:rPr>
              <a:t>Commiphora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myrrha</a:t>
            </a:r>
            <a:r>
              <a:rPr lang="fr-FR" altLang="fr-FR" sz="1800" dirty="0">
                <a:solidFill>
                  <a:srgbClr val="008000"/>
                </a:solidFill>
                <a:latin typeface="Arial" panose="020B0604020202020204" pitchFamily="34" charset="0"/>
              </a:rPr>
              <a:t>) (suite et fin)</a:t>
            </a:r>
            <a:endParaRPr lang="fr-FR" altLang="fr-FR" sz="1800" dirty="0">
              <a:latin typeface="Arial" panose="020B0604020202020204" pitchFamily="34" charset="0"/>
            </a:endParaRPr>
          </a:p>
        </p:txBody>
      </p:sp>
      <p:sp>
        <p:nvSpPr>
          <p:cNvPr id="9728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117</a:t>
            </a:fld>
            <a:endParaRPr lang="fr-FR" altLang="fr-FR" sz="1200">
              <a:solidFill>
                <a:srgbClr val="898989"/>
              </a:solidFill>
            </a:endParaRP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1"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t>
            </a:r>
            <a:endParaRPr lang="fr-FR" altLang="fr-FR" sz="1800" dirty="0">
              <a:latin typeface="Arial" panose="020B0604020202020204" pitchFamily="34" charset="0"/>
            </a:endParaRPr>
          </a:p>
        </p:txBody>
      </p:sp>
      <p:sp>
        <p:nvSpPr>
          <p:cNvPr id="97292" name="ZoneTexte 12"/>
          <p:cNvSpPr txBox="1">
            <a:spLocks noChangeArrowheads="1"/>
          </p:cNvSpPr>
          <p:nvPr/>
        </p:nvSpPr>
        <p:spPr bwMode="auto">
          <a:xfrm>
            <a:off x="107950" y="1052513"/>
            <a:ext cx="8928100"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altLang="fr-FR" sz="1600" dirty="0">
                <a:solidFill>
                  <a:srgbClr val="008000"/>
                </a:solidFill>
                <a:latin typeface="+mn-lt"/>
              </a:rPr>
              <a:t>La ville juive indigène de </a:t>
            </a:r>
            <a:r>
              <a:rPr lang="fr-FR" altLang="fr-FR" sz="1600" i="1" dirty="0" err="1">
                <a:solidFill>
                  <a:srgbClr val="008000"/>
                </a:solidFill>
                <a:latin typeface="+mn-lt"/>
              </a:rPr>
              <a:t>Ein</a:t>
            </a:r>
            <a:r>
              <a:rPr lang="fr-FR" altLang="fr-FR" sz="1600" i="1" dirty="0">
                <a:solidFill>
                  <a:srgbClr val="008000"/>
                </a:solidFill>
                <a:latin typeface="+mn-lt"/>
              </a:rPr>
              <a:t> </a:t>
            </a:r>
            <a:r>
              <a:rPr lang="fr-FR" altLang="fr-FR" sz="1600" i="1" dirty="0" err="1">
                <a:solidFill>
                  <a:srgbClr val="008000"/>
                </a:solidFill>
                <a:latin typeface="+mn-lt"/>
              </a:rPr>
              <a:t>Gedi</a:t>
            </a:r>
            <a:r>
              <a:rPr lang="fr-FR" altLang="fr-FR" sz="1600" i="1" dirty="0">
                <a:solidFill>
                  <a:srgbClr val="008000"/>
                </a:solidFill>
                <a:latin typeface="+mn-lt"/>
              </a:rPr>
              <a:t> </a:t>
            </a:r>
            <a:r>
              <a:rPr lang="fr-FR" altLang="fr-FR" sz="1600" dirty="0">
                <a:solidFill>
                  <a:srgbClr val="008000"/>
                </a:solidFill>
                <a:latin typeface="+mn-lt"/>
              </a:rPr>
              <a:t>était une importante source de baume et de parfum, le </a:t>
            </a:r>
            <a:r>
              <a:rPr lang="fr-FR" altLang="fr-FR" sz="1600" i="1" dirty="0" err="1">
                <a:solidFill>
                  <a:srgbClr val="008000"/>
                </a:solidFill>
                <a:latin typeface="+mn-lt"/>
              </a:rPr>
              <a:t>balsama</a:t>
            </a:r>
            <a:r>
              <a:rPr lang="fr-FR" altLang="fr-FR" sz="1600" dirty="0">
                <a:solidFill>
                  <a:srgbClr val="008000"/>
                </a:solidFill>
                <a:latin typeface="+mn-lt"/>
              </a:rPr>
              <a:t>, pour le monde gréco-romain, jusqu'à sa destruction par l'empereur byzantin Justinien, dans le cadre de sa persécution des Juifs dans son royaume. Les méthodes d'extraction et de préparation de cette résine balsamique très prisée ont été perdues. </a:t>
            </a:r>
            <a:r>
              <a:rPr lang="fr-FR" sz="1600" dirty="0">
                <a:solidFill>
                  <a:srgbClr val="008000"/>
                </a:solidFill>
                <a:latin typeface="+mn-lt"/>
              </a:rPr>
              <a:t>En 2003, le Dr Michael </a:t>
            </a:r>
            <a:r>
              <a:rPr lang="fr-FR" sz="1600" dirty="0" err="1">
                <a:solidFill>
                  <a:srgbClr val="008000"/>
                </a:solidFill>
                <a:latin typeface="+mn-lt"/>
              </a:rPr>
              <a:t>Avishai</a:t>
            </a:r>
            <a:r>
              <a:rPr lang="fr-FR" sz="1600" dirty="0">
                <a:solidFill>
                  <a:srgbClr val="008000"/>
                </a:solidFill>
                <a:latin typeface="+mn-lt"/>
              </a:rPr>
              <a:t> a rapporté les graines de l’arbre de l'Angleterre, et les jeunes arbres plantés, au Kibboutz de </a:t>
            </a:r>
            <a:r>
              <a:rPr lang="fr-FR" sz="1600" dirty="0" err="1">
                <a:solidFill>
                  <a:srgbClr val="008000"/>
                </a:solidFill>
                <a:latin typeface="+mn-lt"/>
              </a:rPr>
              <a:t>Ein</a:t>
            </a:r>
            <a:r>
              <a:rPr lang="fr-FR" sz="1600" dirty="0">
                <a:solidFill>
                  <a:srgbClr val="008000"/>
                </a:solidFill>
                <a:latin typeface="+mn-lt"/>
              </a:rPr>
              <a:t> </a:t>
            </a:r>
            <a:r>
              <a:rPr lang="fr-FR" sz="1600" dirty="0" err="1">
                <a:solidFill>
                  <a:srgbClr val="008000"/>
                </a:solidFill>
                <a:latin typeface="+mn-lt"/>
              </a:rPr>
              <a:t>Gedi</a:t>
            </a:r>
            <a:r>
              <a:rPr lang="fr-FR" sz="1600" dirty="0">
                <a:solidFill>
                  <a:srgbClr val="008000"/>
                </a:solidFill>
                <a:latin typeface="+mn-lt"/>
              </a:rPr>
              <a:t> (Israël) ont germé à partir de ces graines. Avec l'aide du personnel du jardin botanique d'</a:t>
            </a:r>
            <a:r>
              <a:rPr lang="fr-FR" sz="1600" dirty="0" err="1">
                <a:solidFill>
                  <a:srgbClr val="008000"/>
                </a:solidFill>
                <a:latin typeface="+mn-lt"/>
              </a:rPr>
              <a:t>Ein</a:t>
            </a:r>
            <a:r>
              <a:rPr lang="fr-FR" sz="1600" dirty="0">
                <a:solidFill>
                  <a:srgbClr val="008000"/>
                </a:solidFill>
                <a:latin typeface="+mn-lt"/>
              </a:rPr>
              <a:t> </a:t>
            </a:r>
            <a:r>
              <a:rPr lang="fr-FR" sz="1600" dirty="0" err="1">
                <a:solidFill>
                  <a:srgbClr val="008000"/>
                </a:solidFill>
                <a:latin typeface="+mn-lt"/>
              </a:rPr>
              <a:t>Gedi</a:t>
            </a:r>
            <a:r>
              <a:rPr lang="fr-FR" sz="1600" dirty="0">
                <a:solidFill>
                  <a:srgbClr val="008000"/>
                </a:solidFill>
                <a:latin typeface="+mn-lt"/>
              </a:rPr>
              <a:t>, la plante est cultivée dans l'espoir de produire le parfum légendaire.</a:t>
            </a:r>
            <a:r>
              <a:rPr lang="fr-FR" sz="1200" dirty="0">
                <a:solidFill>
                  <a:srgbClr val="008000"/>
                </a:solidFill>
                <a:latin typeface="+mn-lt"/>
              </a:rPr>
              <a:t> Synonyme : </a:t>
            </a:r>
            <a:r>
              <a:rPr lang="fr-FR" sz="1200" i="1" dirty="0" err="1">
                <a:solidFill>
                  <a:srgbClr val="008000"/>
                </a:solidFill>
                <a:latin typeface="+mn-lt"/>
              </a:rPr>
              <a:t>Commiphora</a:t>
            </a:r>
            <a:r>
              <a:rPr lang="fr-FR" sz="1200" i="1" dirty="0">
                <a:solidFill>
                  <a:srgbClr val="008000"/>
                </a:solidFill>
                <a:latin typeface="+mn-lt"/>
              </a:rPr>
              <a:t> </a:t>
            </a:r>
            <a:r>
              <a:rPr lang="fr-FR" sz="1200" i="1" dirty="0" err="1">
                <a:solidFill>
                  <a:srgbClr val="008000"/>
                </a:solidFill>
                <a:latin typeface="+mn-lt"/>
              </a:rPr>
              <a:t>Molmol</a:t>
            </a:r>
            <a:r>
              <a:rPr lang="fr-FR" sz="1200" dirty="0">
                <a:solidFill>
                  <a:srgbClr val="008000"/>
                </a:solidFill>
                <a:latin typeface="+mn-lt"/>
              </a:rPr>
              <a:t>.</a:t>
            </a:r>
            <a:endParaRPr lang="fr-FR" altLang="fr-FR" sz="1600" dirty="0">
              <a:solidFill>
                <a:srgbClr val="008000"/>
              </a:solidFill>
              <a:latin typeface="+mn-lt"/>
            </a:endParaRPr>
          </a:p>
          <a:p>
            <a:pPr algn="just">
              <a:spcBef>
                <a:spcPts val="0"/>
              </a:spcBef>
              <a:buNone/>
            </a:pPr>
            <a:r>
              <a:rPr lang="fr-FR" sz="1200" dirty="0">
                <a:solidFill>
                  <a:srgbClr val="008000"/>
                </a:solidFill>
              </a:rPr>
              <a:t>Altitude : 250-1300 m. Précipitations annuelles moyennes : 230-300 </a:t>
            </a:r>
            <a:r>
              <a:rPr lang="fr-FR" sz="1200" dirty="0" err="1">
                <a:solidFill>
                  <a:srgbClr val="008000"/>
                </a:solidFill>
              </a:rPr>
              <a:t>mm.</a:t>
            </a:r>
            <a:r>
              <a:rPr lang="fr-FR" sz="1200" dirty="0">
                <a:solidFill>
                  <a:srgbClr val="008000"/>
                </a:solidFill>
              </a:rPr>
              <a:t> La plante se reproduit dans les régions arides, où l’on trouve normalement </a:t>
            </a:r>
            <a:r>
              <a:rPr lang="fr-FR" sz="1200" i="1" dirty="0">
                <a:solidFill>
                  <a:srgbClr val="008000"/>
                </a:solidFill>
              </a:rPr>
              <a:t>l’Acacia s.</a:t>
            </a:r>
            <a:r>
              <a:rPr lang="fr-FR" sz="1200" dirty="0">
                <a:solidFill>
                  <a:srgbClr val="008000"/>
                </a:solidFill>
              </a:rPr>
              <a:t> Les buissons de </a:t>
            </a:r>
            <a:r>
              <a:rPr lang="fr-FR" sz="1200" i="1" dirty="0" err="1">
                <a:solidFill>
                  <a:srgbClr val="008000"/>
                </a:solidFill>
              </a:rPr>
              <a:t>Commiphora</a:t>
            </a:r>
            <a:r>
              <a:rPr lang="fr-FR" sz="1200" dirty="0">
                <a:solidFill>
                  <a:srgbClr val="008000"/>
                </a:solidFill>
              </a:rPr>
              <a:t> sont dans les pentes et les vallées sur des sols peu profonds, principalement calcaires.</a:t>
            </a:r>
            <a:endParaRPr lang="fr-FR" altLang="fr-FR" sz="1200" dirty="0">
              <a:solidFill>
                <a:srgbClr val="008000"/>
              </a:solidFill>
              <a:latin typeface="+mn-lt"/>
            </a:endParaRPr>
          </a:p>
          <a:p>
            <a:pPr algn="just">
              <a:spcBef>
                <a:spcPts val="0"/>
              </a:spcBef>
              <a:buNone/>
            </a:pPr>
            <a:r>
              <a:rPr lang="fr-FR" altLang="fr-FR" sz="1100" dirty="0">
                <a:solidFill>
                  <a:srgbClr val="008000"/>
                </a:solidFill>
                <a:latin typeface="+mn-lt"/>
              </a:rPr>
              <a:t>Sources : a) </a:t>
            </a:r>
            <a:r>
              <a:rPr lang="fr-FR" altLang="fr-FR" sz="1100" dirty="0">
                <a:solidFill>
                  <a:srgbClr val="008000"/>
                </a:solidFill>
                <a:latin typeface="+mn-lt"/>
                <a:hlinkClick r:id="rId3"/>
              </a:rPr>
              <a:t>http://en.wikipedia.org/wiki/Ein_Gedi</a:t>
            </a:r>
            <a:r>
              <a:rPr lang="fr-FR" altLang="fr-FR" sz="1100" dirty="0">
                <a:solidFill>
                  <a:srgbClr val="008000"/>
                </a:solidFill>
                <a:latin typeface="+mn-lt"/>
              </a:rPr>
              <a:t>, b) </a:t>
            </a:r>
            <a:r>
              <a:rPr lang="fr-FR" altLang="fr-FR" sz="1100" dirty="0">
                <a:solidFill>
                  <a:srgbClr val="008000"/>
                </a:solidFill>
                <a:latin typeface="+mn-lt"/>
                <a:hlinkClick r:id="rId4"/>
              </a:rPr>
              <a:t>http://www.llifle.com/Encyclopedia/TREES/Family/Burseraceae/11169/Commiphora_myrrha</a:t>
            </a:r>
            <a:r>
              <a:rPr lang="fr-FR" altLang="fr-FR" sz="1100" dirty="0">
                <a:solidFill>
                  <a:srgbClr val="008000"/>
                </a:solidFill>
                <a:latin typeface="+mn-lt"/>
              </a:rPr>
              <a:t> </a:t>
            </a:r>
          </a:p>
          <a:p>
            <a:pPr algn="just">
              <a:spcBef>
                <a:spcPts val="0"/>
              </a:spcBef>
              <a:buNone/>
            </a:pPr>
            <a:r>
              <a:rPr lang="fr-FR" altLang="fr-FR" sz="1100" dirty="0">
                <a:solidFill>
                  <a:srgbClr val="008000"/>
                </a:solidFill>
                <a:latin typeface="+mn-lt"/>
              </a:rPr>
              <a:t>c) </a:t>
            </a:r>
            <a:r>
              <a:rPr lang="en-US" altLang="fr-FR" sz="1100" i="1" dirty="0">
                <a:solidFill>
                  <a:srgbClr val="008000"/>
                </a:solidFill>
                <a:latin typeface="+mn-lt"/>
              </a:rPr>
              <a:t>After repeated failures, new effort to revive the legendary balsam plant shows promise</a:t>
            </a:r>
            <a:r>
              <a:rPr lang="en-US" altLang="fr-FR" sz="1100" dirty="0">
                <a:solidFill>
                  <a:srgbClr val="008000"/>
                </a:solidFill>
                <a:latin typeface="+mn-lt"/>
              </a:rPr>
              <a:t>, </a:t>
            </a:r>
            <a:r>
              <a:rPr lang="fr-FR" sz="1100" dirty="0" err="1">
                <a:latin typeface="+mn-lt"/>
                <a:hlinkClick r:id="rId5"/>
              </a:rPr>
              <a:t>Nir</a:t>
            </a:r>
            <a:r>
              <a:rPr lang="fr-FR" sz="1100" dirty="0">
                <a:latin typeface="+mn-lt"/>
                <a:hlinkClick r:id="rId5"/>
              </a:rPr>
              <a:t> </a:t>
            </a:r>
            <a:r>
              <a:rPr lang="fr-FR" sz="1100" dirty="0" err="1">
                <a:latin typeface="+mn-lt"/>
                <a:hlinkClick r:id="rId5"/>
              </a:rPr>
              <a:t>Hasson</a:t>
            </a:r>
            <a:r>
              <a:rPr lang="en-US" altLang="fr-FR" sz="1100" dirty="0">
                <a:solidFill>
                  <a:srgbClr val="008000"/>
                </a:solidFill>
                <a:latin typeface="+mn-lt"/>
              </a:rPr>
              <a:t>, </a:t>
            </a:r>
            <a:r>
              <a:rPr lang="en-US" altLang="fr-FR" sz="1100" dirty="0" err="1">
                <a:solidFill>
                  <a:srgbClr val="008000"/>
                </a:solidFill>
                <a:latin typeface="+mn-lt"/>
              </a:rPr>
              <a:t>Haaretz</a:t>
            </a:r>
            <a:r>
              <a:rPr lang="en-US" altLang="fr-FR" sz="1100" dirty="0">
                <a:solidFill>
                  <a:srgbClr val="008000"/>
                </a:solidFill>
                <a:latin typeface="+mn-lt"/>
              </a:rPr>
              <a:t>, </a:t>
            </a:r>
            <a:r>
              <a:rPr lang="fr-FR" sz="1100" dirty="0">
                <a:solidFill>
                  <a:srgbClr val="008000"/>
                </a:solidFill>
              </a:rPr>
              <a:t>Sep. 2, 2010</a:t>
            </a:r>
            <a:r>
              <a:rPr lang="en-US" altLang="fr-FR" sz="1100" dirty="0">
                <a:solidFill>
                  <a:srgbClr val="008000"/>
                </a:solidFill>
                <a:latin typeface="+mn-lt"/>
              </a:rPr>
              <a:t>,</a:t>
            </a:r>
            <a:r>
              <a:rPr lang="fr-FR" altLang="fr-FR" sz="1100" dirty="0">
                <a:solidFill>
                  <a:srgbClr val="008000"/>
                </a:solidFill>
                <a:latin typeface="+mn-lt"/>
              </a:rPr>
              <a:t> </a:t>
            </a:r>
            <a:r>
              <a:rPr lang="fr-FR" altLang="fr-FR" sz="1100" dirty="0">
                <a:solidFill>
                  <a:srgbClr val="008000"/>
                </a:solidFill>
                <a:latin typeface="+mn-lt"/>
                <a:hlinkClick r:id="rId6"/>
              </a:rPr>
              <a:t>http://www.haaretz.com/print-edition/news/after-repeated-failures-new-effort-to-revive-the-legendary-balsam-plant-shows-promise-1.311617</a:t>
            </a:r>
            <a:r>
              <a:rPr lang="fr-FR" altLang="fr-FR" sz="1100" dirty="0">
                <a:solidFill>
                  <a:srgbClr val="008000"/>
                </a:solidFill>
                <a:latin typeface="+mn-lt"/>
              </a:rPr>
              <a:t> </a:t>
            </a:r>
          </a:p>
        </p:txBody>
      </p:sp>
      <p:sp>
        <p:nvSpPr>
          <p:cNvPr id="26" name="ZoneTexte 25"/>
          <p:cNvSpPr txBox="1"/>
          <p:nvPr/>
        </p:nvSpPr>
        <p:spPr>
          <a:xfrm>
            <a:off x="179388" y="5734721"/>
            <a:ext cx="2664842" cy="1015663"/>
          </a:xfrm>
          <a:prstGeom prst="rect">
            <a:avLst/>
          </a:prstGeom>
          <a:noFill/>
        </p:spPr>
        <p:txBody>
          <a:bodyPr wrap="square" rtlCol="0">
            <a:spAutoFit/>
          </a:bodyPr>
          <a:lstStyle/>
          <a:p>
            <a:pPr algn="ctr"/>
            <a:r>
              <a:rPr lang="fr-FR" sz="1200" dirty="0">
                <a:solidFill>
                  <a:srgbClr val="008000"/>
                </a:solidFill>
              </a:rPr>
              <a:t>Culture de </a:t>
            </a:r>
            <a:r>
              <a:rPr lang="fr-FR" sz="1200" i="1" dirty="0" err="1">
                <a:solidFill>
                  <a:srgbClr val="008000"/>
                </a:solidFill>
              </a:rPr>
              <a:t>Commiphora</a:t>
            </a:r>
            <a:r>
              <a:rPr lang="fr-FR" sz="1200" i="1" dirty="0">
                <a:solidFill>
                  <a:srgbClr val="008000"/>
                </a:solidFill>
              </a:rPr>
              <a:t> </a:t>
            </a:r>
            <a:r>
              <a:rPr lang="fr-FR" sz="1200" i="1" dirty="0" err="1">
                <a:solidFill>
                  <a:srgbClr val="008000"/>
                </a:solidFill>
              </a:rPr>
              <a:t>myrrha</a:t>
            </a:r>
            <a:r>
              <a:rPr lang="fr-FR" sz="1200" i="1" dirty="0">
                <a:solidFill>
                  <a:srgbClr val="008000"/>
                </a:solidFill>
              </a:rPr>
              <a:t>.</a:t>
            </a:r>
          </a:p>
          <a:p>
            <a:pPr algn="ctr"/>
            <a:r>
              <a:rPr lang="fr-FR" sz="1200" dirty="0">
                <a:solidFill>
                  <a:srgbClr val="008000"/>
                </a:solidFill>
              </a:rPr>
              <a:t>Photo: Valentino </a:t>
            </a:r>
            <a:r>
              <a:rPr lang="fr-FR" sz="1200" dirty="0" err="1">
                <a:solidFill>
                  <a:srgbClr val="008000"/>
                </a:solidFill>
              </a:rPr>
              <a:t>Vallicelli</a:t>
            </a:r>
            <a:r>
              <a:rPr lang="fr-FR" sz="1200" dirty="0">
                <a:solidFill>
                  <a:srgbClr val="008000"/>
                </a:solidFill>
              </a:rPr>
              <a:t>. </a:t>
            </a:r>
            <a:r>
              <a:rPr lang="fr-FR" sz="1200" dirty="0">
                <a:hlinkClick r:id="rId4"/>
              </a:rPr>
              <a:t>http://www.llifle.com/Encyclopedia/TREES/Family/Burseraceae/11169/Commiphora_myrrha</a:t>
            </a:r>
            <a:r>
              <a:rPr lang="fr-FR" sz="1200" dirty="0"/>
              <a:t>  </a:t>
            </a:r>
            <a:endParaRPr lang="fr-FR" sz="1200" dirty="0">
              <a:solidFill>
                <a:srgbClr val="008000"/>
              </a:solidFill>
            </a:endParaRP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552" y="3790505"/>
            <a:ext cx="1944216" cy="1944216"/>
          </a:xfrm>
          <a:prstGeom prst="rect">
            <a:avLst/>
          </a:prstGeom>
        </p:spPr>
      </p:pic>
      <p:sp>
        <p:nvSpPr>
          <p:cNvPr id="3" name="Rectangle 2"/>
          <p:cNvSpPr/>
          <p:nvPr/>
        </p:nvSpPr>
        <p:spPr>
          <a:xfrm>
            <a:off x="5591134" y="6288719"/>
            <a:ext cx="3422732" cy="461665"/>
          </a:xfrm>
          <a:prstGeom prst="rect">
            <a:avLst/>
          </a:prstGeom>
        </p:spPr>
        <p:txBody>
          <a:bodyPr wrap="none">
            <a:spAutoFit/>
          </a:bodyPr>
          <a:lstStyle/>
          <a:p>
            <a:pPr algn="ctr"/>
            <a:r>
              <a:rPr lang="fr-FR" sz="1200" dirty="0">
                <a:solidFill>
                  <a:srgbClr val="008000"/>
                </a:solidFill>
              </a:rPr>
              <a:t>La culture du « </a:t>
            </a:r>
            <a:r>
              <a:rPr lang="fr-FR" sz="1200" i="1" dirty="0" err="1">
                <a:solidFill>
                  <a:srgbClr val="008000"/>
                </a:solidFill>
              </a:rPr>
              <a:t>Balsam</a:t>
            </a:r>
            <a:r>
              <a:rPr lang="fr-FR" sz="1200" dirty="0">
                <a:solidFill>
                  <a:srgbClr val="008000"/>
                </a:solidFill>
              </a:rPr>
              <a:t> » au kibboutz </a:t>
            </a:r>
            <a:r>
              <a:rPr lang="fr-FR" sz="1200" b="1" dirty="0" err="1">
                <a:solidFill>
                  <a:srgbClr val="008000"/>
                </a:solidFill>
              </a:rPr>
              <a:t>Ein</a:t>
            </a:r>
            <a:r>
              <a:rPr lang="fr-FR" sz="1200" b="1" dirty="0">
                <a:solidFill>
                  <a:srgbClr val="008000"/>
                </a:solidFill>
              </a:rPr>
              <a:t> </a:t>
            </a:r>
            <a:r>
              <a:rPr lang="fr-FR" sz="1200" b="1" dirty="0" err="1">
                <a:solidFill>
                  <a:srgbClr val="008000"/>
                </a:solidFill>
              </a:rPr>
              <a:t>Gedi</a:t>
            </a:r>
            <a:r>
              <a:rPr lang="fr-FR" sz="1200" dirty="0">
                <a:solidFill>
                  <a:srgbClr val="008000"/>
                </a:solidFill>
              </a:rPr>
              <a:t>.</a:t>
            </a:r>
          </a:p>
          <a:p>
            <a:pPr algn="ctr"/>
            <a:r>
              <a:rPr lang="fr-FR" sz="1200" dirty="0">
                <a:solidFill>
                  <a:srgbClr val="008000"/>
                </a:solidFill>
              </a:rPr>
              <a:t>Source : </a:t>
            </a:r>
            <a:r>
              <a:rPr lang="en-US" altLang="fr-FR" sz="1200" dirty="0" err="1">
                <a:solidFill>
                  <a:srgbClr val="008000"/>
                </a:solidFill>
              </a:rPr>
              <a:t>Haaretz</a:t>
            </a:r>
            <a:r>
              <a:rPr lang="en-US" altLang="fr-FR" sz="1200" dirty="0">
                <a:solidFill>
                  <a:srgbClr val="008000"/>
                </a:solidFill>
              </a:rPr>
              <a:t>, 2 </a:t>
            </a:r>
            <a:r>
              <a:rPr lang="en-US" altLang="fr-FR" sz="1200" dirty="0" err="1">
                <a:solidFill>
                  <a:srgbClr val="008000"/>
                </a:solidFill>
              </a:rPr>
              <a:t>septembre</a:t>
            </a:r>
            <a:r>
              <a:rPr lang="en-US" altLang="fr-FR" sz="1200" dirty="0">
                <a:solidFill>
                  <a:srgbClr val="008000"/>
                </a:solidFill>
              </a:rPr>
              <a:t> 2010.</a:t>
            </a:r>
            <a:endParaRPr lang="fr-FR" sz="1200" dirty="0">
              <a:solidFill>
                <a:srgbClr val="008000"/>
              </a:solidFill>
            </a:endParaRP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7475" y="4084117"/>
            <a:ext cx="3758575" cy="2172926"/>
          </a:xfrm>
          <a:prstGeom prst="rect">
            <a:avLst/>
          </a:prstGeom>
        </p:spPr>
      </p:pic>
      <p:sp>
        <p:nvSpPr>
          <p:cNvPr id="5" name="ZoneTexte 4"/>
          <p:cNvSpPr txBox="1"/>
          <p:nvPr/>
        </p:nvSpPr>
        <p:spPr>
          <a:xfrm>
            <a:off x="2866714" y="5860693"/>
            <a:ext cx="2388276" cy="1015663"/>
          </a:xfrm>
          <a:prstGeom prst="rect">
            <a:avLst/>
          </a:prstGeom>
          <a:noFill/>
        </p:spPr>
        <p:txBody>
          <a:bodyPr wrap="square" rtlCol="0">
            <a:spAutoFit/>
          </a:bodyPr>
          <a:lstStyle/>
          <a:p>
            <a:pPr algn="ctr"/>
            <a:r>
              <a:rPr lang="fr-FR" sz="1200" dirty="0">
                <a:solidFill>
                  <a:srgbClr val="008000"/>
                </a:solidFill>
              </a:rPr>
              <a:t>Selon l’auteur de cette photo, qui la cultive en Australie</a:t>
            </a:r>
            <a:r>
              <a:rPr lang="fr-FR" sz="1200" i="1" dirty="0">
                <a:solidFill>
                  <a:srgbClr val="008000"/>
                </a:solidFill>
              </a:rPr>
              <a:t>, la plante pourrait se bouturer </a:t>
            </a:r>
            <a:r>
              <a:rPr lang="fr-FR" sz="1200" dirty="0">
                <a:solidFill>
                  <a:srgbClr val="008000"/>
                </a:solidFill>
              </a:rPr>
              <a:t>(?). </a:t>
            </a:r>
            <a:r>
              <a:rPr lang="fr-FR" sz="1200" dirty="0">
                <a:solidFill>
                  <a:srgbClr val="008000"/>
                </a:solidFill>
                <a:hlinkClick r:id="rId9"/>
              </a:rPr>
              <a:t>http://www.theamateursdigest.com/40489.htm</a:t>
            </a:r>
            <a:r>
              <a:rPr lang="fr-FR" sz="1200" dirty="0">
                <a:solidFill>
                  <a:srgbClr val="008000"/>
                </a:solidFill>
              </a:rPr>
              <a:t> </a:t>
            </a: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7864" y="3745558"/>
            <a:ext cx="1548833" cy="2067772"/>
          </a:xfrm>
          <a:prstGeom prst="rect">
            <a:avLst/>
          </a:prstGeom>
        </p:spPr>
      </p:pic>
      <p:sp>
        <p:nvSpPr>
          <p:cNvPr id="18" name="Rectangle 17"/>
          <p:cNvSpPr/>
          <p:nvPr/>
        </p:nvSpPr>
        <p:spPr>
          <a:xfrm>
            <a:off x="1199188" y="172162"/>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1229055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oneTexte 2"/>
          <p:cNvSpPr txBox="1">
            <a:spLocks noChangeArrowheads="1"/>
          </p:cNvSpPr>
          <p:nvPr/>
        </p:nvSpPr>
        <p:spPr bwMode="auto">
          <a:xfrm>
            <a:off x="2563786" y="197179"/>
            <a:ext cx="415930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4" name="Espace réservé du numéro de diapositive 2"/>
          <p:cNvSpPr>
            <a:spLocks noGrp="1"/>
          </p:cNvSpPr>
          <p:nvPr>
            <p:ph type="sldNum" sz="quarter" idx="12"/>
          </p:nvPr>
        </p:nvSpPr>
        <p:spPr bwMode="auto">
          <a:xfrm>
            <a:off x="7594460" y="103407"/>
            <a:ext cx="477764" cy="33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118</a:t>
            </a:fld>
            <a:endParaRPr lang="fr-FR" altLang="fr-FR" sz="1200" dirty="0">
              <a:solidFill>
                <a:srgbClr val="898989"/>
              </a:solidFill>
            </a:endParaRP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1692716" y="63254"/>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127" y="4425174"/>
            <a:ext cx="2179757" cy="1632713"/>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351" y="4369558"/>
            <a:ext cx="2072907" cy="155267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65" y="4469469"/>
            <a:ext cx="1939521" cy="1452768"/>
          </a:xfrm>
          <a:prstGeom prst="rect">
            <a:avLst/>
          </a:prstGeom>
        </p:spPr>
      </p:pic>
      <p:sp>
        <p:nvSpPr>
          <p:cNvPr id="6" name="ZoneTexte 5"/>
          <p:cNvSpPr txBox="1"/>
          <p:nvPr/>
        </p:nvSpPr>
        <p:spPr>
          <a:xfrm>
            <a:off x="6311813" y="6187746"/>
            <a:ext cx="2843808" cy="646331"/>
          </a:xfrm>
          <a:prstGeom prst="rect">
            <a:avLst/>
          </a:prstGeom>
          <a:noFill/>
        </p:spPr>
        <p:txBody>
          <a:bodyPr wrap="square" rtlCol="0">
            <a:spAutoFit/>
          </a:bodyPr>
          <a:lstStyle/>
          <a:p>
            <a:pPr algn="ctr"/>
            <a:r>
              <a:rPr lang="fr-FR" sz="1200" i="1" dirty="0" err="1">
                <a:solidFill>
                  <a:srgbClr val="008000"/>
                </a:solidFill>
              </a:rPr>
              <a:t>Commiphora</a:t>
            </a:r>
            <a:r>
              <a:rPr lang="fr-FR" sz="1200" i="1" dirty="0">
                <a:solidFill>
                  <a:srgbClr val="008000"/>
                </a:solidFill>
              </a:rPr>
              <a:t> </a:t>
            </a:r>
            <a:r>
              <a:rPr lang="fr-FR" sz="1200" i="1" dirty="0" err="1">
                <a:solidFill>
                  <a:srgbClr val="008000"/>
                </a:solidFill>
              </a:rPr>
              <a:t>wightii</a:t>
            </a:r>
            <a:r>
              <a:rPr lang="fr-FR" sz="1200" i="1" dirty="0">
                <a:solidFill>
                  <a:srgbClr val="008000"/>
                </a:solidFill>
              </a:rPr>
              <a:t>. </a:t>
            </a:r>
            <a:r>
              <a:rPr lang="fr-FR" sz="1200" dirty="0">
                <a:solidFill>
                  <a:srgbClr val="008000"/>
                </a:solidFill>
              </a:rPr>
              <a:t>Source image </a:t>
            </a:r>
            <a:r>
              <a:rPr lang="fr-FR" sz="1200" dirty="0">
                <a:solidFill>
                  <a:srgbClr val="008000"/>
                </a:solidFill>
                <a:latin typeface="Calibri" panose="020F0502020204030204" pitchFamily="34" charset="0"/>
              </a:rPr>
              <a:t>↑</a:t>
            </a:r>
            <a:r>
              <a:rPr lang="fr-FR" sz="1200" dirty="0">
                <a:solidFill>
                  <a:srgbClr val="008000"/>
                </a:solidFill>
              </a:rPr>
              <a:t> : </a:t>
            </a:r>
            <a:r>
              <a:rPr lang="fr-FR" sz="1200" dirty="0">
                <a:solidFill>
                  <a:srgbClr val="008000"/>
                </a:solidFill>
                <a:hlinkClick r:id="rId6"/>
              </a:rPr>
              <a:t>http://parisaramahiti.kar.nic.in/medicinal_plants_new/med%20plants/p66.html</a:t>
            </a:r>
            <a:r>
              <a:rPr lang="fr-FR" sz="1200" dirty="0">
                <a:solidFill>
                  <a:srgbClr val="008000"/>
                </a:solidFill>
              </a:rPr>
              <a:t> </a:t>
            </a:r>
          </a:p>
        </p:txBody>
      </p:sp>
      <p:pic>
        <p:nvPicPr>
          <p:cNvPr id="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5" y="189706"/>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479679" y="5910746"/>
            <a:ext cx="2361626" cy="861774"/>
          </a:xfrm>
          <a:prstGeom prst="rect">
            <a:avLst/>
          </a:prstGeom>
          <a:noFill/>
        </p:spPr>
        <p:txBody>
          <a:bodyPr wrap="square" rtlCol="0">
            <a:spAutoFit/>
          </a:bodyPr>
          <a:lstStyle/>
          <a:p>
            <a:pPr algn="ctr"/>
            <a:r>
              <a:rPr lang="fr-FR" sz="1000" dirty="0">
                <a:solidFill>
                  <a:srgbClr val="008000"/>
                </a:solidFill>
                <a:latin typeface="Calibri" panose="020F0502020204030204" pitchFamily="34" charset="0"/>
              </a:rPr>
              <a:t>↑  </a:t>
            </a:r>
            <a:r>
              <a:rPr lang="fr-FR" sz="1000" i="1" dirty="0" err="1">
                <a:solidFill>
                  <a:srgbClr val="008000"/>
                </a:solidFill>
              </a:rPr>
              <a:t>Commiphora</a:t>
            </a:r>
            <a:r>
              <a:rPr lang="fr-FR" sz="1000" i="1" dirty="0">
                <a:solidFill>
                  <a:srgbClr val="008000"/>
                </a:solidFill>
              </a:rPr>
              <a:t> </a:t>
            </a:r>
            <a:r>
              <a:rPr lang="fr-FR" sz="1000" i="1" dirty="0" err="1">
                <a:solidFill>
                  <a:srgbClr val="008000"/>
                </a:solidFill>
              </a:rPr>
              <a:t>wightii</a:t>
            </a:r>
            <a:r>
              <a:rPr lang="fr-FR" sz="1000" i="1" dirty="0">
                <a:solidFill>
                  <a:srgbClr val="008000"/>
                </a:solidFill>
              </a:rPr>
              <a:t> </a:t>
            </a:r>
            <a:r>
              <a:rPr lang="fr-FR" sz="1000" dirty="0">
                <a:solidFill>
                  <a:srgbClr val="008000"/>
                </a:solidFill>
              </a:rPr>
              <a:t>: </a:t>
            </a:r>
            <a:r>
              <a:rPr lang="fr-FR" sz="1000" dirty="0" err="1">
                <a:solidFill>
                  <a:srgbClr val="008000"/>
                </a:solidFill>
              </a:rPr>
              <a:t>Bhandari</a:t>
            </a:r>
            <a:r>
              <a:rPr lang="fr-FR" sz="1000" dirty="0">
                <a:solidFill>
                  <a:srgbClr val="008000"/>
                </a:solidFill>
              </a:rPr>
              <a:t>, une plante médicinale </a:t>
            </a:r>
            <a:r>
              <a:rPr lang="fr-FR" sz="1000" dirty="0">
                <a:solidFill>
                  <a:srgbClr val="FF0000"/>
                </a:solidFill>
              </a:rPr>
              <a:t>en danger</a:t>
            </a:r>
            <a:r>
              <a:rPr lang="fr-FR" sz="1000" dirty="0">
                <a:solidFill>
                  <a:srgbClr val="008000"/>
                </a:solidFill>
              </a:rPr>
              <a:t>. source : </a:t>
            </a:r>
            <a:r>
              <a:rPr lang="fr-FR" sz="1000" dirty="0" err="1">
                <a:solidFill>
                  <a:srgbClr val="008000"/>
                </a:solidFill>
              </a:rPr>
              <a:t>Botanical</a:t>
            </a:r>
            <a:r>
              <a:rPr lang="fr-FR" sz="1000" dirty="0">
                <a:solidFill>
                  <a:srgbClr val="008000"/>
                </a:solidFill>
              </a:rPr>
              <a:t> </a:t>
            </a:r>
            <a:r>
              <a:rPr lang="fr-FR" sz="1000" dirty="0" err="1">
                <a:solidFill>
                  <a:srgbClr val="008000"/>
                </a:solidFill>
              </a:rPr>
              <a:t>survey</a:t>
            </a:r>
            <a:r>
              <a:rPr lang="fr-FR" sz="1000" dirty="0">
                <a:solidFill>
                  <a:srgbClr val="008000"/>
                </a:solidFill>
              </a:rPr>
              <a:t> of </a:t>
            </a:r>
            <a:r>
              <a:rPr lang="fr-FR" sz="1000" dirty="0" err="1">
                <a:solidFill>
                  <a:srgbClr val="008000"/>
                </a:solidFill>
              </a:rPr>
              <a:t>India</a:t>
            </a:r>
            <a:r>
              <a:rPr lang="fr-FR" sz="1000" dirty="0">
                <a:solidFill>
                  <a:srgbClr val="008000"/>
                </a:solidFill>
              </a:rPr>
              <a:t>, </a:t>
            </a:r>
            <a:r>
              <a:rPr lang="fr-FR" sz="1000" dirty="0">
                <a:solidFill>
                  <a:srgbClr val="008000"/>
                </a:solidFill>
                <a:hlinkClick r:id="rId8"/>
              </a:rPr>
              <a:t>http://bsi.gov.in/PhotoP/8_6_FrontPhotoGallery.aspx</a:t>
            </a:r>
            <a:r>
              <a:rPr lang="fr-FR" sz="1000" dirty="0">
                <a:solidFill>
                  <a:srgbClr val="008000"/>
                </a:solidFill>
              </a:rPr>
              <a:t> </a:t>
            </a:r>
          </a:p>
        </p:txBody>
      </p:sp>
      <p:sp>
        <p:nvSpPr>
          <p:cNvPr id="9" name="ZoneTexte 8"/>
          <p:cNvSpPr txBox="1"/>
          <p:nvPr/>
        </p:nvSpPr>
        <p:spPr>
          <a:xfrm>
            <a:off x="4841305" y="6057888"/>
            <a:ext cx="1470508" cy="707886"/>
          </a:xfrm>
          <a:prstGeom prst="rect">
            <a:avLst/>
          </a:prstGeom>
          <a:noFill/>
        </p:spPr>
        <p:txBody>
          <a:bodyPr wrap="square" rtlCol="0">
            <a:spAutoFit/>
          </a:bodyPr>
          <a:lstStyle/>
          <a:p>
            <a:r>
              <a:rPr lang="fr-FR" sz="1000" dirty="0">
                <a:solidFill>
                  <a:srgbClr val="008000"/>
                </a:solidFill>
                <a:latin typeface="+mj-lt"/>
              </a:rPr>
              <a:t>↑ Source : </a:t>
            </a:r>
            <a:r>
              <a:rPr lang="fr-FR" sz="1000" dirty="0">
                <a:solidFill>
                  <a:srgbClr val="008000"/>
                </a:solidFill>
                <a:latin typeface="+mj-lt"/>
                <a:hlinkClick r:id="rId9"/>
              </a:rPr>
              <a:t>http://www.dmapr.org.in/MandCrop/Guggal.html</a:t>
            </a:r>
            <a:r>
              <a:rPr lang="fr-FR" sz="1000" dirty="0">
                <a:solidFill>
                  <a:srgbClr val="008000"/>
                </a:solidFill>
                <a:latin typeface="+mj-lt"/>
              </a:rPr>
              <a:t> </a:t>
            </a:r>
          </a:p>
        </p:txBody>
      </p:sp>
      <p:sp>
        <p:nvSpPr>
          <p:cNvPr id="10" name="ZoneTexte 9"/>
          <p:cNvSpPr txBox="1"/>
          <p:nvPr/>
        </p:nvSpPr>
        <p:spPr>
          <a:xfrm>
            <a:off x="87219" y="5922237"/>
            <a:ext cx="2385550" cy="553998"/>
          </a:xfrm>
          <a:prstGeom prst="rect">
            <a:avLst/>
          </a:prstGeom>
          <a:noFill/>
        </p:spPr>
        <p:txBody>
          <a:bodyPr wrap="square" rtlCol="0">
            <a:spAutoFit/>
          </a:bodyPr>
          <a:lstStyle/>
          <a:p>
            <a:pPr algn="ctr"/>
            <a:r>
              <a:rPr lang="fr-FR" sz="1000" dirty="0">
                <a:solidFill>
                  <a:srgbClr val="008000"/>
                </a:solidFill>
                <a:latin typeface="+mn-lt"/>
              </a:rPr>
              <a:t>↑ Source image : </a:t>
            </a:r>
            <a:r>
              <a:rPr lang="fr-FR" sz="1000" dirty="0">
                <a:solidFill>
                  <a:srgbClr val="008000"/>
                </a:solidFill>
                <a:latin typeface="+mn-lt"/>
                <a:hlinkClick r:id="rId10"/>
              </a:rPr>
              <a:t>http://tropical.theferns.info/image.php?id=Commiphora+wightii</a:t>
            </a:r>
            <a:r>
              <a:rPr lang="fr-FR" sz="1000" dirty="0">
                <a:solidFill>
                  <a:srgbClr val="008000"/>
                </a:solidFill>
                <a:latin typeface="+mn-lt"/>
              </a:rPr>
              <a:t> </a:t>
            </a:r>
          </a:p>
        </p:txBody>
      </p:sp>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5399" y="0"/>
            <a:ext cx="1017637" cy="980728"/>
          </a:xfrm>
          <a:prstGeom prst="rect">
            <a:avLst/>
          </a:prstGeom>
        </p:spPr>
      </p:pic>
      <p:pic>
        <p:nvPicPr>
          <p:cNvPr id="28" name="Imag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5849" y="4202036"/>
            <a:ext cx="1560201" cy="1985710"/>
          </a:xfrm>
          <a:prstGeom prst="rect">
            <a:avLst/>
          </a:prstGeom>
        </p:spPr>
      </p:pic>
      <p:sp>
        <p:nvSpPr>
          <p:cNvPr id="29" name="ZoneTexte 12"/>
          <p:cNvSpPr txBox="1">
            <a:spLocks noChangeArrowheads="1"/>
          </p:cNvSpPr>
          <p:nvPr/>
        </p:nvSpPr>
        <p:spPr bwMode="auto">
          <a:xfrm>
            <a:off x="179388" y="1084701"/>
            <a:ext cx="89281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dirty="0">
                <a:solidFill>
                  <a:srgbClr val="008000"/>
                </a:solidFill>
              </a:rPr>
              <a:t>Ou </a:t>
            </a:r>
            <a:r>
              <a:rPr lang="fr-FR" sz="1800" b="1" dirty="0" err="1">
                <a:solidFill>
                  <a:srgbClr val="008000"/>
                </a:solidFill>
              </a:rPr>
              <a:t>Guggul</a:t>
            </a:r>
            <a:r>
              <a:rPr lang="fr-FR" sz="1800" dirty="0">
                <a:solidFill>
                  <a:srgbClr val="008000"/>
                </a:solidFill>
              </a:rPr>
              <a:t> ou </a:t>
            </a:r>
            <a:r>
              <a:rPr lang="fr-FR" sz="1800" b="1" dirty="0" err="1">
                <a:solidFill>
                  <a:srgbClr val="008000"/>
                </a:solidFill>
              </a:rPr>
              <a:t>Guggal</a:t>
            </a:r>
            <a:r>
              <a:rPr lang="fr-FR" sz="1800" dirty="0">
                <a:solidFill>
                  <a:srgbClr val="008000"/>
                </a:solidFill>
              </a:rPr>
              <a:t>. Cette plante arbustive épineuse, originaire d'Inde et utilisée dans la médecine </a:t>
            </a:r>
            <a:r>
              <a:rPr lang="fr-FR" sz="1800" dirty="0" err="1">
                <a:solidFill>
                  <a:srgbClr val="008000"/>
                </a:solidFill>
                <a:hlinkClick r:id="rId13" tooltip="Ayurveda"/>
              </a:rPr>
              <a:t>ayurvedique</a:t>
            </a:r>
            <a:r>
              <a:rPr lang="fr-FR" sz="1800" dirty="0">
                <a:solidFill>
                  <a:srgbClr val="008000"/>
                </a:solidFill>
              </a:rPr>
              <a:t>, est proche de l'</a:t>
            </a:r>
            <a:r>
              <a:rPr lang="fr-FR" sz="1800" dirty="0">
                <a:solidFill>
                  <a:srgbClr val="008000"/>
                </a:solidFill>
                <a:hlinkClick r:id="rId14" tooltip="Arbre à myrrhe"/>
              </a:rPr>
              <a:t>arbre à myrrhe</a:t>
            </a:r>
            <a:r>
              <a:rPr lang="fr-FR" sz="1800" dirty="0">
                <a:solidFill>
                  <a:srgbClr val="008000"/>
                </a:solidFill>
              </a:rPr>
              <a:t> [famille des </a:t>
            </a:r>
            <a:r>
              <a:rPr lang="fr-FR" sz="1800" i="1" dirty="0" err="1">
                <a:solidFill>
                  <a:srgbClr val="008000"/>
                </a:solidFill>
                <a:hlinkClick r:id="rId15" tooltip="Burseraceae"/>
              </a:rPr>
              <a:t>Burseraceae</a:t>
            </a:r>
            <a:r>
              <a:rPr lang="fr-FR" sz="1800" dirty="0">
                <a:solidFill>
                  <a:srgbClr val="008000"/>
                </a:solidFill>
              </a:rPr>
              <a:t>]. </a:t>
            </a:r>
          </a:p>
          <a:p>
            <a:pPr algn="just">
              <a:spcBef>
                <a:spcPts val="0"/>
              </a:spcBef>
              <a:buNone/>
            </a:pPr>
            <a:r>
              <a:rPr lang="fr-FR" sz="1400" dirty="0">
                <a:solidFill>
                  <a:srgbClr val="008000"/>
                </a:solidFill>
              </a:rPr>
              <a:t>On la rencontre de l' </a:t>
            </a:r>
            <a:r>
              <a:rPr lang="fr-FR" sz="1400" dirty="0">
                <a:solidFill>
                  <a:srgbClr val="008000"/>
                </a:solidFill>
                <a:hlinkClick r:id="rId16" tooltip="Afrique du Nord"/>
              </a:rPr>
              <a:t>Afrique du Nord</a:t>
            </a:r>
            <a:r>
              <a:rPr lang="fr-FR" sz="1400" dirty="0">
                <a:solidFill>
                  <a:srgbClr val="008000"/>
                </a:solidFill>
              </a:rPr>
              <a:t> à </a:t>
            </a:r>
            <a:r>
              <a:rPr lang="fr-FR" sz="1400" dirty="0">
                <a:solidFill>
                  <a:srgbClr val="008000"/>
                </a:solidFill>
                <a:hlinkClick r:id="rId17" tooltip="Asie Centrale"/>
              </a:rPr>
              <a:t>l'Asie centrale</a:t>
            </a:r>
            <a:r>
              <a:rPr lang="fr-FR" sz="1400" dirty="0">
                <a:solidFill>
                  <a:srgbClr val="008000"/>
                </a:solidFill>
              </a:rPr>
              <a:t>, mais la plante est plus fréquente dans le nord de l’</a:t>
            </a:r>
            <a:r>
              <a:rPr lang="fr-FR" sz="1400" dirty="0">
                <a:solidFill>
                  <a:srgbClr val="008000"/>
                </a:solidFill>
                <a:hlinkClick r:id="rId18" tooltip="Inde"/>
              </a:rPr>
              <a:t>Inde</a:t>
            </a:r>
            <a:r>
              <a:rPr lang="fr-FR" sz="1400" dirty="0">
                <a:solidFill>
                  <a:srgbClr val="008000"/>
                </a:solidFill>
              </a:rPr>
              <a:t>. Elle préfère les </a:t>
            </a:r>
            <a:r>
              <a:rPr lang="fr-FR" sz="1400" i="1" dirty="0">
                <a:solidFill>
                  <a:srgbClr val="008000"/>
                </a:solidFill>
              </a:rPr>
              <a:t>climats  </a:t>
            </a:r>
            <a:r>
              <a:rPr lang="fr-FR" sz="1400" i="1" dirty="0">
                <a:solidFill>
                  <a:srgbClr val="008000"/>
                </a:solidFill>
                <a:hlinkClick r:id="rId19" tooltip="Aride"/>
              </a:rPr>
              <a:t>arides</a:t>
            </a:r>
            <a:r>
              <a:rPr lang="fr-FR" sz="1400" i="1" dirty="0">
                <a:solidFill>
                  <a:srgbClr val="008000"/>
                </a:solidFill>
              </a:rPr>
              <a:t> et </a:t>
            </a:r>
            <a:r>
              <a:rPr lang="fr-FR" sz="1400" i="1" dirty="0">
                <a:solidFill>
                  <a:srgbClr val="008000"/>
                </a:solidFill>
                <a:hlinkClick r:id="rId20" tooltip="Semi-aride"/>
              </a:rPr>
              <a:t>semi-arides</a:t>
            </a:r>
            <a:r>
              <a:rPr lang="fr-FR" sz="1400" dirty="0">
                <a:solidFill>
                  <a:srgbClr val="008000"/>
                </a:solidFill>
              </a:rPr>
              <a:t> et </a:t>
            </a:r>
            <a:r>
              <a:rPr lang="fr-FR" sz="1400" i="1" dirty="0">
                <a:solidFill>
                  <a:srgbClr val="008000"/>
                </a:solidFill>
              </a:rPr>
              <a:t>tolère les </a:t>
            </a:r>
            <a:r>
              <a:rPr lang="fr-FR" sz="1400" i="1" dirty="0">
                <a:solidFill>
                  <a:srgbClr val="008000"/>
                </a:solidFill>
                <a:hlinkClick r:id="rId21" tooltip="Sol"/>
              </a:rPr>
              <a:t>sols</a:t>
            </a:r>
            <a:r>
              <a:rPr lang="fr-FR" sz="1400" i="1" dirty="0">
                <a:solidFill>
                  <a:srgbClr val="008000"/>
                </a:solidFill>
              </a:rPr>
              <a:t> pauvres</a:t>
            </a:r>
            <a:r>
              <a:rPr lang="fr-FR" sz="1400" dirty="0">
                <a:solidFill>
                  <a:srgbClr val="008000"/>
                </a:solidFill>
              </a:rPr>
              <a:t>. La </a:t>
            </a:r>
            <a:r>
              <a:rPr lang="fr-FR" sz="1400" i="1" dirty="0">
                <a:solidFill>
                  <a:srgbClr val="008000"/>
                </a:solidFill>
              </a:rPr>
              <a:t>résine du </a:t>
            </a:r>
            <a:r>
              <a:rPr lang="fr-FR" sz="1400" b="1" i="1" dirty="0" err="1">
                <a:solidFill>
                  <a:srgbClr val="008000"/>
                </a:solidFill>
              </a:rPr>
              <a:t>guggul</a:t>
            </a:r>
            <a:r>
              <a:rPr lang="fr-FR" sz="1400" dirty="0">
                <a:solidFill>
                  <a:srgbClr val="008000"/>
                </a:solidFill>
              </a:rPr>
              <a:t>, connu sous le nom </a:t>
            </a:r>
            <a:r>
              <a:rPr lang="fr-FR" sz="1400" i="1" dirty="0">
                <a:solidFill>
                  <a:srgbClr val="008000"/>
                </a:solidFill>
              </a:rPr>
              <a:t>de gomme </a:t>
            </a:r>
            <a:r>
              <a:rPr lang="fr-FR" sz="1400" b="1" i="1" dirty="0" err="1">
                <a:solidFill>
                  <a:srgbClr val="008000"/>
                </a:solidFill>
              </a:rPr>
              <a:t>guggulu</a:t>
            </a:r>
            <a:r>
              <a:rPr lang="fr-FR" sz="1400" i="1" dirty="0">
                <a:solidFill>
                  <a:srgbClr val="008000"/>
                </a:solidFill>
              </a:rPr>
              <a:t>,</a:t>
            </a:r>
            <a:r>
              <a:rPr lang="fr-FR" sz="1400" dirty="0">
                <a:solidFill>
                  <a:srgbClr val="008000"/>
                </a:solidFill>
              </a:rPr>
              <a:t> a un </a:t>
            </a:r>
            <a:r>
              <a:rPr lang="fr-FR" sz="1400" dirty="0">
                <a:solidFill>
                  <a:srgbClr val="008000"/>
                </a:solidFill>
                <a:hlinkClick r:id="rId22" tooltip="Parfum"/>
              </a:rPr>
              <a:t>parfum</a:t>
            </a:r>
            <a:r>
              <a:rPr lang="fr-FR" sz="1400" dirty="0">
                <a:solidFill>
                  <a:srgbClr val="008000"/>
                </a:solidFill>
              </a:rPr>
              <a:t> semblable à celui de la </a:t>
            </a:r>
            <a:r>
              <a:rPr lang="fr-FR" sz="1400" dirty="0">
                <a:solidFill>
                  <a:srgbClr val="008000"/>
                </a:solidFill>
                <a:hlinkClick r:id="rId23" tooltip="Myrrhe"/>
              </a:rPr>
              <a:t>myrrhe</a:t>
            </a:r>
            <a:r>
              <a:rPr lang="fr-FR" sz="1400" dirty="0">
                <a:solidFill>
                  <a:srgbClr val="008000"/>
                </a:solidFill>
              </a:rPr>
              <a:t> et est couramment utilisé dans </a:t>
            </a:r>
            <a:r>
              <a:rPr lang="fr-FR" sz="1400" dirty="0">
                <a:solidFill>
                  <a:srgbClr val="008000"/>
                </a:solidFill>
                <a:hlinkClick r:id="rId24" tooltip="Encens"/>
              </a:rPr>
              <a:t>l'encens</a:t>
            </a:r>
            <a:r>
              <a:rPr lang="fr-FR" sz="1400" dirty="0">
                <a:solidFill>
                  <a:srgbClr val="008000"/>
                </a:solidFill>
              </a:rPr>
              <a:t> et dans des </a:t>
            </a:r>
            <a:r>
              <a:rPr lang="fr-FR" sz="1400" dirty="0">
                <a:solidFill>
                  <a:srgbClr val="008000"/>
                </a:solidFill>
                <a:hlinkClick r:id="rId25" tooltip="Parfums"/>
              </a:rPr>
              <a:t>parfums</a:t>
            </a:r>
            <a:r>
              <a:rPr lang="fr-FR" sz="1400" dirty="0">
                <a:solidFill>
                  <a:srgbClr val="008000"/>
                </a:solidFill>
              </a:rPr>
              <a:t>. </a:t>
            </a:r>
            <a:r>
              <a:rPr lang="fr-FR" sz="1400" dirty="0">
                <a:solidFill>
                  <a:srgbClr val="FF0000"/>
                </a:solidFill>
              </a:rPr>
              <a:t>Sa gomme </a:t>
            </a:r>
            <a:r>
              <a:rPr lang="fr-FR" sz="1400" dirty="0">
                <a:solidFill>
                  <a:srgbClr val="FF0000"/>
                </a:solidFill>
                <a:hlinkClick r:id="rId26" tooltip="Résine"/>
              </a:rPr>
              <a:t>résine</a:t>
            </a:r>
            <a:r>
              <a:rPr lang="fr-FR" sz="1400" dirty="0">
                <a:solidFill>
                  <a:srgbClr val="FF0000"/>
                </a:solidFill>
              </a:rPr>
              <a:t> est récolté à partir de l'écorce de la plante à travers le processus de </a:t>
            </a:r>
            <a:r>
              <a:rPr lang="fr-FR" sz="1400" dirty="0">
                <a:solidFill>
                  <a:srgbClr val="FF0000"/>
                </a:solidFill>
                <a:hlinkClick r:id="rId27" tooltip="La récolte du latex"/>
              </a:rPr>
              <a:t>taraudage</a:t>
            </a:r>
            <a:r>
              <a:rPr lang="fr-FR" sz="1400" dirty="0">
                <a:solidFill>
                  <a:srgbClr val="FF0000"/>
                </a:solidFill>
              </a:rPr>
              <a:t>. Le </a:t>
            </a:r>
            <a:r>
              <a:rPr lang="fr-FR" sz="1400" b="1" i="1" dirty="0" err="1">
                <a:solidFill>
                  <a:srgbClr val="FF0000"/>
                </a:solidFill>
              </a:rPr>
              <a:t>guggul</a:t>
            </a:r>
            <a:r>
              <a:rPr lang="fr-FR" sz="1400" dirty="0">
                <a:solidFill>
                  <a:srgbClr val="FF0000"/>
                </a:solidFill>
              </a:rPr>
              <a:t> a été surexploité dans une grande partie de son habitat, et a été inscrit à la </a:t>
            </a:r>
            <a:r>
              <a:rPr lang="fr-FR" sz="1400" dirty="0">
                <a:solidFill>
                  <a:srgbClr val="FF0000"/>
                </a:solidFill>
                <a:hlinkClick r:id="rId28" tooltip="Liste rouge de l'UICN"/>
              </a:rPr>
              <a:t>Liste rouge de l'UICN</a:t>
            </a:r>
            <a:r>
              <a:rPr lang="fr-FR" sz="1400" dirty="0">
                <a:solidFill>
                  <a:srgbClr val="FF0000"/>
                </a:solidFill>
              </a:rPr>
              <a:t> des espèces menacées. </a:t>
            </a:r>
            <a:r>
              <a:rPr lang="fr-FR" sz="1400" dirty="0">
                <a:solidFill>
                  <a:srgbClr val="008000"/>
                </a:solidFill>
              </a:rPr>
              <a:t>L’</a:t>
            </a:r>
            <a:r>
              <a:rPr lang="en-US" sz="1400" b="1" dirty="0">
                <a:solidFill>
                  <a:srgbClr val="008000"/>
                </a:solidFill>
              </a:rPr>
              <a:t>India's National Medicinal Plants Board </a:t>
            </a:r>
            <a:r>
              <a:rPr lang="en-US" sz="1400" dirty="0">
                <a:solidFill>
                  <a:srgbClr val="008000"/>
                </a:solidFill>
              </a:rPr>
              <a:t>a </a:t>
            </a:r>
            <a:r>
              <a:rPr lang="fr-FR" sz="1400" dirty="0">
                <a:solidFill>
                  <a:srgbClr val="008000"/>
                </a:solidFill>
              </a:rPr>
              <a:t>lancé un projet de culture de 500 à 800 hectares de </a:t>
            </a:r>
            <a:r>
              <a:rPr lang="fr-FR" sz="1400" b="1" i="1" dirty="0" err="1">
                <a:solidFill>
                  <a:srgbClr val="008000"/>
                </a:solidFill>
              </a:rPr>
              <a:t>guggul</a:t>
            </a:r>
            <a:r>
              <a:rPr lang="fr-FR" sz="1400" dirty="0">
                <a:solidFill>
                  <a:srgbClr val="008000"/>
                </a:solidFill>
              </a:rPr>
              <a:t>, dans le district de </a:t>
            </a:r>
            <a:r>
              <a:rPr lang="fr-FR" sz="1400" dirty="0" err="1">
                <a:solidFill>
                  <a:srgbClr val="008000"/>
                </a:solidFill>
                <a:hlinkClick r:id="rId29" tooltip="Kutch District"/>
              </a:rPr>
              <a:t>Kutch</a:t>
            </a:r>
            <a:r>
              <a:rPr lang="fr-FR" sz="1400" dirty="0">
                <a:solidFill>
                  <a:srgbClr val="008000"/>
                </a:solidFill>
              </a:rPr>
              <a:t>, tandis qu'un mouvement de conservation </a:t>
            </a:r>
            <a:r>
              <a:rPr lang="fr-FR" sz="1400" dirty="0">
                <a:solidFill>
                  <a:srgbClr val="008000"/>
                </a:solidFill>
                <a:hlinkClick r:id="rId30" tooltip="Appel au grand"/>
              </a:rPr>
              <a:t>local</a:t>
            </a:r>
            <a:r>
              <a:rPr lang="fr-FR" sz="1400" dirty="0">
                <a:solidFill>
                  <a:srgbClr val="008000"/>
                </a:solidFill>
              </a:rPr>
              <a:t>, dirigée par </a:t>
            </a:r>
            <a:r>
              <a:rPr lang="fr-FR" sz="1400" dirty="0" err="1">
                <a:solidFill>
                  <a:srgbClr val="008000"/>
                </a:solidFill>
                <a:hlinkClick r:id="rId31" tooltip="Vineet Soni"/>
              </a:rPr>
              <a:t>Vineet</a:t>
            </a:r>
            <a:r>
              <a:rPr lang="fr-FR" sz="1400" dirty="0">
                <a:solidFill>
                  <a:srgbClr val="008000"/>
                </a:solidFill>
                <a:hlinkClick r:id="rId31" tooltip="Vineet Soni"/>
              </a:rPr>
              <a:t> </a:t>
            </a:r>
            <a:r>
              <a:rPr lang="fr-FR" sz="1400" dirty="0" err="1">
                <a:solidFill>
                  <a:srgbClr val="008000"/>
                </a:solidFill>
                <a:hlinkClick r:id="rId31" tooltip="Vineet Soni"/>
              </a:rPr>
              <a:t>Soni</a:t>
            </a:r>
            <a:r>
              <a:rPr lang="fr-FR" sz="1400" dirty="0">
                <a:solidFill>
                  <a:srgbClr val="008000"/>
                </a:solidFill>
              </a:rPr>
              <a:t> associé à l'UICN, a commencé à éduquer les cultivateurs de </a:t>
            </a:r>
            <a:r>
              <a:rPr lang="fr-FR" sz="1400" b="1" i="1" dirty="0" err="1">
                <a:solidFill>
                  <a:srgbClr val="008000"/>
                </a:solidFill>
              </a:rPr>
              <a:t>guggul</a:t>
            </a:r>
            <a:r>
              <a:rPr lang="fr-FR" sz="1400" dirty="0">
                <a:solidFill>
                  <a:srgbClr val="008000"/>
                </a:solidFill>
              </a:rPr>
              <a:t> et les récolteurs dans des méthodes de récoltes sûres et durables. Petites fleurs rouges à roses.</a:t>
            </a:r>
          </a:p>
          <a:p>
            <a:pPr algn="just">
              <a:spcBef>
                <a:spcPts val="0"/>
              </a:spcBef>
              <a:buNone/>
            </a:pPr>
            <a:r>
              <a:rPr lang="fr-FR" sz="1400" u="sng" dirty="0">
                <a:solidFill>
                  <a:srgbClr val="008000"/>
                </a:solidFill>
              </a:rPr>
              <a:t>Usages médicinaux </a:t>
            </a:r>
            <a:r>
              <a:rPr lang="fr-FR" sz="1400" dirty="0">
                <a:solidFill>
                  <a:srgbClr val="008000"/>
                </a:solidFill>
              </a:rPr>
              <a:t>: Maladie de la peau, suppuration et abcès, plaies, maladies des gencives et de la bouche, fumigation de salle d'opération …. Les composants de sa gomme (</a:t>
            </a:r>
            <a:r>
              <a:rPr lang="fr-FR" sz="1400" dirty="0" err="1">
                <a:hlinkClick r:id="rId32" tooltip="Guggulsterone"/>
              </a:rPr>
              <a:t>Guggulstérone</a:t>
            </a:r>
            <a:r>
              <a:rPr lang="fr-FR" sz="1400" dirty="0">
                <a:solidFill>
                  <a:srgbClr val="008000"/>
                </a:solidFill>
              </a:rPr>
              <a:t> …) se sont révélés très actifs pour soulager les douleurs rhumatismales et pour faire baisser les taux excessifs de cholestérols et triglycérides dans le sang. On peut donc l'utiliser pour soigner l'arthrose lorsqu'elle est associée à un taux de cholestérol élevé.</a:t>
            </a:r>
          </a:p>
          <a:p>
            <a:pPr algn="just">
              <a:spcBef>
                <a:spcPts val="0"/>
              </a:spcBef>
              <a:buNone/>
            </a:pPr>
            <a:r>
              <a:rPr lang="fr-FR" sz="1200" dirty="0">
                <a:solidFill>
                  <a:srgbClr val="008000"/>
                </a:solidFill>
                <a:latin typeface="+mn-lt"/>
              </a:rPr>
              <a:t>Sources : a) </a:t>
            </a:r>
            <a:r>
              <a:rPr lang="fr-FR" sz="1200" dirty="0">
                <a:solidFill>
                  <a:srgbClr val="008000"/>
                </a:solidFill>
                <a:latin typeface="+mn-lt"/>
                <a:hlinkClick r:id="rId33"/>
              </a:rPr>
              <a:t>http://fr.wikipedia.org/wiki/Commiphora_wightii</a:t>
            </a:r>
            <a:r>
              <a:rPr lang="fr-FR" sz="1200" dirty="0">
                <a:solidFill>
                  <a:srgbClr val="008000"/>
                </a:solidFill>
                <a:latin typeface="+mn-lt"/>
              </a:rPr>
              <a:t>, b) </a:t>
            </a:r>
            <a:r>
              <a:rPr lang="fr-FR" sz="1200" dirty="0">
                <a:solidFill>
                  <a:srgbClr val="008000"/>
                </a:solidFill>
                <a:latin typeface="+mn-lt"/>
                <a:hlinkClick r:id="rId34"/>
              </a:rPr>
              <a:t>http://en.wikipedia.org/wiki/Commiphora_wightii</a:t>
            </a:r>
            <a:r>
              <a:rPr lang="fr-FR" sz="1200" dirty="0">
                <a:solidFill>
                  <a:srgbClr val="008000"/>
                </a:solidFill>
                <a:latin typeface="+mn-lt"/>
              </a:rPr>
              <a:t> </a:t>
            </a:r>
          </a:p>
        </p:txBody>
      </p:sp>
      <p:sp>
        <p:nvSpPr>
          <p:cNvPr id="32" name="Rectangle 1"/>
          <p:cNvSpPr>
            <a:spLocks noChangeArrowheads="1"/>
          </p:cNvSpPr>
          <p:nvPr/>
        </p:nvSpPr>
        <p:spPr bwMode="auto">
          <a:xfrm>
            <a:off x="107950" y="713955"/>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7bis.3. </a:t>
            </a:r>
            <a:r>
              <a:rPr lang="fr-FR" sz="1800" b="1" dirty="0">
                <a:solidFill>
                  <a:srgbClr val="008000"/>
                </a:solidFill>
              </a:rPr>
              <a:t>Mukul</a:t>
            </a:r>
            <a:r>
              <a:rPr lang="fr-FR" sz="1800" dirty="0">
                <a:solidFill>
                  <a:srgbClr val="008000"/>
                </a:solidFill>
              </a:rPr>
              <a:t>, </a:t>
            </a:r>
            <a:r>
              <a:rPr lang="fr-FR" sz="1800" b="1" dirty="0" err="1">
                <a:solidFill>
                  <a:srgbClr val="008000"/>
                </a:solidFill>
              </a:rPr>
              <a:t>gugulon</a:t>
            </a:r>
            <a:r>
              <a:rPr lang="fr-FR" sz="1800" dirty="0">
                <a:solidFill>
                  <a:srgbClr val="008000"/>
                </a:solidFill>
              </a:rPr>
              <a:t> ou </a:t>
            </a:r>
            <a:r>
              <a:rPr lang="fr-FR" sz="1800" b="1" dirty="0" err="1">
                <a:solidFill>
                  <a:srgbClr val="008000"/>
                </a:solidFill>
              </a:rPr>
              <a:t>Guggulu</a:t>
            </a:r>
            <a:r>
              <a:rPr lang="fr-FR" sz="1800" dirty="0">
                <a:solidFill>
                  <a:srgbClr val="008000"/>
                </a:solidFill>
              </a:rPr>
              <a:t> (</a:t>
            </a:r>
            <a:r>
              <a:rPr lang="fr-FR" sz="1800" i="1" dirty="0" err="1">
                <a:solidFill>
                  <a:srgbClr val="008000"/>
                </a:solidFill>
              </a:rPr>
              <a:t>Commiphora</a:t>
            </a:r>
            <a:r>
              <a:rPr lang="fr-FR" sz="1800" i="1" dirty="0">
                <a:solidFill>
                  <a:srgbClr val="008000"/>
                </a:solidFill>
              </a:rPr>
              <a:t> </a:t>
            </a:r>
            <a:r>
              <a:rPr lang="fr-FR" sz="1800" i="1" dirty="0" err="1">
                <a:solidFill>
                  <a:srgbClr val="008000"/>
                </a:solidFill>
              </a:rPr>
              <a:t>wightii</a:t>
            </a:r>
            <a:r>
              <a:rPr lang="fr-FR" sz="1800" dirty="0">
                <a:solidFill>
                  <a:srgbClr val="008000"/>
                </a:solidFill>
              </a:rPr>
              <a:t>) </a:t>
            </a:r>
            <a:r>
              <a:rPr lang="fr-FR" altLang="fr-FR" sz="1800" dirty="0">
                <a:solidFill>
                  <a:srgbClr val="008000"/>
                </a:solidFill>
                <a:latin typeface="Arial" panose="020B0604020202020204" pitchFamily="34" charset="0"/>
              </a:rPr>
              <a:t>(médicinal et aromatique)</a:t>
            </a:r>
            <a:endParaRPr lang="fr-FR" altLang="fr-FR" sz="1800" dirty="0">
              <a:latin typeface="Arial" panose="020B0604020202020204" pitchFamily="34" charset="0"/>
            </a:endParaRPr>
          </a:p>
        </p:txBody>
      </p:sp>
      <p:sp>
        <p:nvSpPr>
          <p:cNvPr id="15" name="ZoneTexte 14"/>
          <p:cNvSpPr txBox="1"/>
          <p:nvPr/>
        </p:nvSpPr>
        <p:spPr>
          <a:xfrm>
            <a:off x="6932797" y="484188"/>
            <a:ext cx="1374094" cy="246221"/>
          </a:xfrm>
          <a:prstGeom prst="rect">
            <a:avLst/>
          </a:prstGeom>
          <a:noFill/>
        </p:spPr>
        <p:txBody>
          <a:bodyPr wrap="none" rtlCol="0">
            <a:spAutoFit/>
          </a:bodyPr>
          <a:lstStyle/>
          <a:p>
            <a:r>
              <a:rPr lang="fr-FR" sz="1000" dirty="0">
                <a:solidFill>
                  <a:srgbClr val="008000"/>
                </a:solidFill>
              </a:rPr>
              <a:t>Myrrhe de </a:t>
            </a:r>
            <a:r>
              <a:rPr lang="fr-FR" sz="1000" b="1" i="1" dirty="0" err="1">
                <a:solidFill>
                  <a:srgbClr val="008000"/>
                </a:solidFill>
              </a:rPr>
              <a:t>guggul</a:t>
            </a:r>
            <a:r>
              <a:rPr lang="fr-FR" sz="1000" dirty="0">
                <a:solidFill>
                  <a:srgbClr val="008000"/>
                </a:solidFill>
              </a:rPr>
              <a:t> </a:t>
            </a:r>
            <a:r>
              <a:rPr lang="fr-FR" sz="1000" dirty="0">
                <a:solidFill>
                  <a:srgbClr val="008000"/>
                </a:solidFill>
                <a:latin typeface="Calibri" panose="020F0502020204030204" pitchFamily="34" charset="0"/>
              </a:rPr>
              <a:t>→</a:t>
            </a:r>
            <a:endParaRPr lang="fr-FR" sz="1000" dirty="0">
              <a:solidFill>
                <a:srgbClr val="008000"/>
              </a:solidFill>
            </a:endParaRPr>
          </a:p>
        </p:txBody>
      </p:sp>
      <p:sp>
        <p:nvSpPr>
          <p:cNvPr id="16" name="ZoneTexte 15"/>
          <p:cNvSpPr txBox="1"/>
          <p:nvPr/>
        </p:nvSpPr>
        <p:spPr>
          <a:xfrm>
            <a:off x="85145" y="6474483"/>
            <a:ext cx="2515206" cy="276999"/>
          </a:xfrm>
          <a:prstGeom prst="rect">
            <a:avLst/>
          </a:prstGeom>
          <a:noFill/>
        </p:spPr>
        <p:txBody>
          <a:bodyPr wrap="square" rtlCol="0">
            <a:spAutoFit/>
          </a:bodyPr>
          <a:lstStyle/>
          <a:p>
            <a:r>
              <a:rPr lang="fr-FR" sz="1200" dirty="0">
                <a:solidFill>
                  <a:srgbClr val="008000"/>
                </a:solidFill>
              </a:rPr>
              <a:t>Petit fruits rond rouge à maturité.</a:t>
            </a:r>
          </a:p>
        </p:txBody>
      </p:sp>
      <p:sp>
        <p:nvSpPr>
          <p:cNvPr id="24" name="Rectangle 23"/>
          <p:cNvSpPr/>
          <p:nvPr/>
        </p:nvSpPr>
        <p:spPr>
          <a:xfrm>
            <a:off x="1175134" y="218626"/>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25054237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oneTexte 2"/>
          <p:cNvSpPr txBox="1">
            <a:spLocks noChangeArrowheads="1"/>
          </p:cNvSpPr>
          <p:nvPr/>
        </p:nvSpPr>
        <p:spPr bwMode="auto">
          <a:xfrm>
            <a:off x="3491880" y="170593"/>
            <a:ext cx="415930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4" name="Espace réservé du numéro de diapositive 2"/>
          <p:cNvSpPr>
            <a:spLocks noGrp="1"/>
          </p:cNvSpPr>
          <p:nvPr>
            <p:ph type="sldNum" sz="quarter" idx="12"/>
          </p:nvPr>
        </p:nvSpPr>
        <p:spPr bwMode="auto">
          <a:xfrm>
            <a:off x="8388424" y="132556"/>
            <a:ext cx="477764" cy="33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119</a:t>
            </a:fld>
            <a:endParaRPr lang="fr-FR" altLang="fr-FR" sz="1200" dirty="0">
              <a:solidFill>
                <a:srgbClr val="898989"/>
              </a:solidFill>
            </a:endParaRP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2366022" y="30615"/>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905749" y="6603146"/>
            <a:ext cx="1798974" cy="254854"/>
          </a:xfrm>
          <a:prstGeom prst="rect">
            <a:avLst/>
          </a:prstGeom>
          <a:noFill/>
        </p:spPr>
        <p:txBody>
          <a:bodyPr wrap="square" rtlCol="0">
            <a:spAutoFit/>
          </a:bodyPr>
          <a:lstStyle/>
          <a:p>
            <a:pPr algn="ctr"/>
            <a:r>
              <a:rPr lang="fr-FR" sz="1000" dirty="0">
                <a:solidFill>
                  <a:srgbClr val="008000"/>
                </a:solidFill>
                <a:latin typeface="Calibri" panose="020F0502020204030204" pitchFamily="34" charset="0"/>
              </a:rPr>
              <a:t>↑  </a:t>
            </a:r>
            <a:r>
              <a:rPr lang="fr-FR" sz="1000" i="1" dirty="0" err="1">
                <a:solidFill>
                  <a:srgbClr val="008000"/>
                </a:solidFill>
              </a:rPr>
              <a:t>Commiphora</a:t>
            </a:r>
            <a:r>
              <a:rPr lang="fr-FR" sz="1000" i="1" dirty="0">
                <a:solidFill>
                  <a:srgbClr val="008000"/>
                </a:solidFill>
              </a:rPr>
              <a:t> </a:t>
            </a:r>
            <a:r>
              <a:rPr lang="fr-FR" sz="1000" i="1" dirty="0" err="1">
                <a:solidFill>
                  <a:srgbClr val="008000"/>
                </a:solidFill>
              </a:rPr>
              <a:t>africana</a:t>
            </a:r>
            <a:endParaRPr lang="fr-FR" sz="1000" dirty="0">
              <a:solidFill>
                <a:srgbClr val="008000"/>
              </a:solidFill>
            </a:endParaRPr>
          </a:p>
        </p:txBody>
      </p:sp>
      <p:sp>
        <p:nvSpPr>
          <p:cNvPr id="32" name="Rectangle 1"/>
          <p:cNvSpPr>
            <a:spLocks noChangeArrowheads="1"/>
          </p:cNvSpPr>
          <p:nvPr/>
        </p:nvSpPr>
        <p:spPr bwMode="auto">
          <a:xfrm>
            <a:off x="107950" y="713955"/>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7bis.4. </a:t>
            </a:r>
            <a:r>
              <a:rPr lang="fr-FR" sz="1800" b="1" dirty="0">
                <a:solidFill>
                  <a:srgbClr val="008000"/>
                </a:solidFill>
              </a:rPr>
              <a:t>Myrrhe africaine </a:t>
            </a:r>
            <a:r>
              <a:rPr lang="fr-FR" sz="1800" dirty="0">
                <a:solidFill>
                  <a:srgbClr val="008000"/>
                </a:solidFill>
              </a:rPr>
              <a:t>(</a:t>
            </a:r>
            <a:r>
              <a:rPr lang="fr-FR" sz="1800" i="1" dirty="0" err="1">
                <a:solidFill>
                  <a:srgbClr val="008000"/>
                </a:solidFill>
              </a:rPr>
              <a:t>Commiphora</a:t>
            </a:r>
            <a:r>
              <a:rPr lang="fr-FR" sz="1800" i="1" dirty="0">
                <a:solidFill>
                  <a:srgbClr val="008000"/>
                </a:solidFill>
              </a:rPr>
              <a:t> </a:t>
            </a:r>
            <a:r>
              <a:rPr lang="fr-FR" sz="1800" i="1" dirty="0" err="1">
                <a:solidFill>
                  <a:srgbClr val="008000"/>
                </a:solidFill>
              </a:rPr>
              <a:t>africana</a:t>
            </a:r>
            <a:r>
              <a:rPr lang="fr-FR" sz="1800" dirty="0">
                <a:solidFill>
                  <a:srgbClr val="008000"/>
                </a:solidFill>
              </a:rPr>
              <a:t>) </a:t>
            </a:r>
            <a:r>
              <a:rPr lang="fr-FR" altLang="fr-FR" sz="1800" dirty="0">
                <a:solidFill>
                  <a:srgbClr val="008000"/>
                </a:solidFill>
                <a:latin typeface="Arial" panose="020B0604020202020204" pitchFamily="34" charset="0"/>
              </a:rPr>
              <a:t>(médicinal et aromatique)</a:t>
            </a:r>
            <a:endParaRPr lang="fr-FR" altLang="fr-FR" sz="1800" dirty="0">
              <a:latin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4" y="5615841"/>
            <a:ext cx="1533525" cy="86677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512" y="5563766"/>
            <a:ext cx="1495425" cy="1076325"/>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2130" y="5627483"/>
            <a:ext cx="1419738" cy="1030252"/>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5562" y="5172829"/>
            <a:ext cx="1991581" cy="1430317"/>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8762" y="5402682"/>
            <a:ext cx="1905000" cy="1428750"/>
          </a:xfrm>
          <a:prstGeom prst="rect">
            <a:avLst/>
          </a:prstGeom>
        </p:spPr>
      </p:pic>
      <p:sp>
        <p:nvSpPr>
          <p:cNvPr id="17" name="Rectangle 16"/>
          <p:cNvSpPr/>
          <p:nvPr/>
        </p:nvSpPr>
        <p:spPr>
          <a:xfrm>
            <a:off x="7400184" y="6526930"/>
            <a:ext cx="1685078" cy="261610"/>
          </a:xfrm>
          <a:prstGeom prst="rect">
            <a:avLst/>
          </a:prstGeom>
        </p:spPr>
        <p:txBody>
          <a:bodyPr wrap="none">
            <a:spAutoFit/>
          </a:bodyPr>
          <a:lstStyle/>
          <a:p>
            <a:pPr algn="ctr"/>
            <a:r>
              <a:rPr lang="fr-FR" sz="1100" dirty="0">
                <a:solidFill>
                  <a:srgbClr val="008000"/>
                </a:solidFill>
                <a:hlinkClick r:id="rId8" tooltip="Chrysomèle"/>
              </a:rPr>
              <a:t>Chrysomèle</a:t>
            </a:r>
            <a:r>
              <a:rPr lang="fr-FR" sz="1100" dirty="0">
                <a:solidFill>
                  <a:srgbClr val="008000"/>
                </a:solidFill>
              </a:rPr>
              <a:t> </a:t>
            </a:r>
            <a:r>
              <a:rPr lang="fr-FR" sz="1100" i="1" dirty="0" err="1">
                <a:solidFill>
                  <a:srgbClr val="008000"/>
                </a:solidFill>
              </a:rPr>
              <a:t>Diamphidia</a:t>
            </a:r>
            <a:endParaRPr lang="fr-FR" sz="1100" dirty="0">
              <a:solidFill>
                <a:srgbClr val="008000"/>
              </a:solidFill>
            </a:endParaRPr>
          </a:p>
        </p:txBody>
      </p:sp>
      <p:sp>
        <p:nvSpPr>
          <p:cNvPr id="31" name="ZoneTexte 12"/>
          <p:cNvSpPr txBox="1">
            <a:spLocks noChangeArrowheads="1"/>
          </p:cNvSpPr>
          <p:nvPr/>
        </p:nvSpPr>
        <p:spPr bwMode="auto">
          <a:xfrm>
            <a:off x="179388" y="1084701"/>
            <a:ext cx="8928100" cy="460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dirty="0">
                <a:solidFill>
                  <a:srgbClr val="008000"/>
                </a:solidFill>
              </a:rPr>
              <a:t>Cet arbre épineux à </a:t>
            </a:r>
            <a:r>
              <a:rPr lang="fr-FR" sz="1800" dirty="0">
                <a:solidFill>
                  <a:srgbClr val="008000"/>
                </a:solidFill>
                <a:hlinkClick r:id="rId9" tooltip="À feuilles caduques"/>
              </a:rPr>
              <a:t>feuilles caduques</a:t>
            </a:r>
            <a:r>
              <a:rPr lang="fr-FR" sz="1200" dirty="0">
                <a:solidFill>
                  <a:srgbClr val="008000"/>
                </a:solidFill>
              </a:rPr>
              <a:t>, d’environ 5 m de haut, est largement répandu dans les régions sèches de l’Afrique </a:t>
            </a:r>
            <a:r>
              <a:rPr lang="fr-FR" sz="1200" dirty="0">
                <a:solidFill>
                  <a:srgbClr val="008000"/>
                </a:solidFill>
                <a:hlinkClick r:id="rId10" tooltip="Subsaharienne"/>
              </a:rPr>
              <a:t>subsaharienne</a:t>
            </a:r>
            <a:r>
              <a:rPr lang="fr-FR" sz="1200" dirty="0">
                <a:solidFill>
                  <a:srgbClr val="008000"/>
                </a:solidFill>
              </a:rPr>
              <a:t> _ </a:t>
            </a:r>
            <a:r>
              <a:rPr lang="fr-FR" sz="1200" dirty="0">
                <a:solidFill>
                  <a:srgbClr val="008000"/>
                </a:solidFill>
                <a:hlinkClick r:id="rId11" tooltip="Angola"/>
              </a:rPr>
              <a:t>Angola</a:t>
            </a:r>
            <a:r>
              <a:rPr lang="fr-FR" sz="1200" dirty="0">
                <a:solidFill>
                  <a:srgbClr val="008000"/>
                </a:solidFill>
              </a:rPr>
              <a:t>, </a:t>
            </a:r>
            <a:r>
              <a:rPr lang="fr-FR" sz="1200" dirty="0">
                <a:solidFill>
                  <a:srgbClr val="008000"/>
                </a:solidFill>
                <a:hlinkClick r:id="rId12" tooltip="Botswana"/>
              </a:rPr>
              <a:t>Botswana</a:t>
            </a:r>
            <a:r>
              <a:rPr lang="fr-FR" sz="1200" dirty="0">
                <a:solidFill>
                  <a:srgbClr val="008000"/>
                </a:solidFill>
              </a:rPr>
              <a:t>, </a:t>
            </a:r>
            <a:r>
              <a:rPr lang="fr-FR" sz="1200" dirty="0">
                <a:solidFill>
                  <a:srgbClr val="008000"/>
                </a:solidFill>
                <a:hlinkClick r:id="rId13" tooltip="Burkina Faso"/>
              </a:rPr>
              <a:t>Burkina Faso</a:t>
            </a:r>
            <a:r>
              <a:rPr lang="fr-FR" sz="1200" dirty="0">
                <a:solidFill>
                  <a:srgbClr val="008000"/>
                </a:solidFill>
              </a:rPr>
              <a:t>, au </a:t>
            </a:r>
            <a:r>
              <a:rPr lang="fr-FR" sz="1200" dirty="0">
                <a:solidFill>
                  <a:srgbClr val="008000"/>
                </a:solidFill>
                <a:hlinkClick r:id="rId14" tooltip="Tchad"/>
              </a:rPr>
              <a:t>Tchad</a:t>
            </a:r>
            <a:r>
              <a:rPr lang="fr-FR" sz="1200" dirty="0">
                <a:solidFill>
                  <a:srgbClr val="008000"/>
                </a:solidFill>
              </a:rPr>
              <a:t>, en </a:t>
            </a:r>
            <a:r>
              <a:rPr lang="fr-FR" sz="1200" dirty="0">
                <a:solidFill>
                  <a:srgbClr val="008000"/>
                </a:solidFill>
                <a:hlinkClick r:id="rId15" tooltip="Érythrée"/>
              </a:rPr>
              <a:t>Erythrée</a:t>
            </a:r>
            <a:r>
              <a:rPr lang="fr-FR" sz="1200" dirty="0">
                <a:solidFill>
                  <a:srgbClr val="008000"/>
                </a:solidFill>
              </a:rPr>
              <a:t> , en </a:t>
            </a:r>
            <a:r>
              <a:rPr lang="fr-FR" sz="1200" dirty="0">
                <a:solidFill>
                  <a:srgbClr val="008000"/>
                </a:solidFill>
                <a:hlinkClick r:id="rId16" tooltip="Ethiopie"/>
              </a:rPr>
              <a:t>Ethiopie</a:t>
            </a:r>
            <a:r>
              <a:rPr lang="fr-FR" sz="1200" dirty="0">
                <a:solidFill>
                  <a:srgbClr val="008000"/>
                </a:solidFill>
              </a:rPr>
              <a:t>, au </a:t>
            </a:r>
            <a:r>
              <a:rPr lang="fr-FR" sz="1200" dirty="0">
                <a:solidFill>
                  <a:srgbClr val="008000"/>
                </a:solidFill>
                <a:hlinkClick r:id="rId17" tooltip="Kenya"/>
              </a:rPr>
              <a:t>Kenya</a:t>
            </a:r>
            <a:r>
              <a:rPr lang="fr-FR" sz="1200" dirty="0">
                <a:solidFill>
                  <a:srgbClr val="008000"/>
                </a:solidFill>
              </a:rPr>
              <a:t>, au </a:t>
            </a:r>
            <a:r>
              <a:rPr lang="fr-FR" sz="1200" dirty="0">
                <a:solidFill>
                  <a:srgbClr val="008000"/>
                </a:solidFill>
                <a:hlinkClick r:id="rId18" tooltip="Mali"/>
              </a:rPr>
              <a:t>Mali</a:t>
            </a:r>
            <a:r>
              <a:rPr lang="fr-FR" sz="1200" dirty="0">
                <a:solidFill>
                  <a:srgbClr val="008000"/>
                </a:solidFill>
              </a:rPr>
              <a:t>, en </a:t>
            </a:r>
            <a:r>
              <a:rPr lang="fr-FR" sz="1200" dirty="0">
                <a:solidFill>
                  <a:srgbClr val="008000"/>
                </a:solidFill>
                <a:hlinkClick r:id="rId19" tooltip="Mauritanie"/>
              </a:rPr>
              <a:t>Mauritanie</a:t>
            </a:r>
            <a:r>
              <a:rPr lang="fr-FR" sz="1200" dirty="0">
                <a:solidFill>
                  <a:srgbClr val="008000"/>
                </a:solidFill>
              </a:rPr>
              <a:t>, au </a:t>
            </a:r>
            <a:r>
              <a:rPr lang="fr-FR" sz="1200" dirty="0">
                <a:solidFill>
                  <a:srgbClr val="008000"/>
                </a:solidFill>
                <a:hlinkClick r:id="rId20" tooltip="Mozambique"/>
              </a:rPr>
              <a:t>Mozambique</a:t>
            </a:r>
            <a:r>
              <a:rPr lang="fr-FR" sz="1200" dirty="0">
                <a:solidFill>
                  <a:srgbClr val="008000"/>
                </a:solidFill>
              </a:rPr>
              <a:t>, en </a:t>
            </a:r>
            <a:r>
              <a:rPr lang="fr-FR" sz="1200" dirty="0">
                <a:solidFill>
                  <a:srgbClr val="008000"/>
                </a:solidFill>
                <a:hlinkClick r:id="rId21" tooltip="Namibie"/>
              </a:rPr>
              <a:t>Namibie</a:t>
            </a:r>
            <a:r>
              <a:rPr lang="fr-FR" sz="1200" dirty="0">
                <a:solidFill>
                  <a:srgbClr val="008000"/>
                </a:solidFill>
              </a:rPr>
              <a:t>, au </a:t>
            </a:r>
            <a:r>
              <a:rPr lang="fr-FR" sz="1200" dirty="0">
                <a:solidFill>
                  <a:srgbClr val="008000"/>
                </a:solidFill>
                <a:hlinkClick r:id="rId22" tooltip="Niger"/>
              </a:rPr>
              <a:t>Niger</a:t>
            </a:r>
            <a:r>
              <a:rPr lang="fr-FR" sz="1200" dirty="0">
                <a:solidFill>
                  <a:srgbClr val="008000"/>
                </a:solidFill>
              </a:rPr>
              <a:t>, au </a:t>
            </a:r>
            <a:r>
              <a:rPr lang="fr-FR" sz="1200" dirty="0">
                <a:solidFill>
                  <a:srgbClr val="008000"/>
                </a:solidFill>
                <a:hlinkClick r:id="rId23" tooltip="Sénégal"/>
              </a:rPr>
              <a:t>Sénégal</a:t>
            </a:r>
            <a:r>
              <a:rPr lang="fr-FR" sz="1200" dirty="0">
                <a:solidFill>
                  <a:srgbClr val="008000"/>
                </a:solidFill>
              </a:rPr>
              <a:t>, en </a:t>
            </a:r>
            <a:r>
              <a:rPr lang="fr-FR" sz="1200" dirty="0">
                <a:solidFill>
                  <a:srgbClr val="008000"/>
                </a:solidFill>
                <a:hlinkClick r:id="rId24" tooltip="Somalie"/>
              </a:rPr>
              <a:t>Somalie</a:t>
            </a:r>
            <a:r>
              <a:rPr lang="fr-FR" sz="1200" dirty="0">
                <a:solidFill>
                  <a:srgbClr val="008000"/>
                </a:solidFill>
              </a:rPr>
              <a:t>, en </a:t>
            </a:r>
            <a:r>
              <a:rPr lang="fr-FR" sz="1200" dirty="0">
                <a:solidFill>
                  <a:srgbClr val="008000"/>
                </a:solidFill>
                <a:hlinkClick r:id="rId25" tooltip="Afrique Du Sud"/>
              </a:rPr>
              <a:t>Afrique du Sud</a:t>
            </a:r>
            <a:r>
              <a:rPr lang="fr-FR" sz="1200" dirty="0">
                <a:solidFill>
                  <a:srgbClr val="008000"/>
                </a:solidFill>
              </a:rPr>
              <a:t>, au </a:t>
            </a:r>
            <a:r>
              <a:rPr lang="fr-FR" sz="1200" dirty="0">
                <a:solidFill>
                  <a:srgbClr val="008000"/>
                </a:solidFill>
                <a:hlinkClick r:id="rId26" tooltip="Soudan"/>
              </a:rPr>
              <a:t>Soudan</a:t>
            </a:r>
            <a:r>
              <a:rPr lang="fr-FR" sz="1200" dirty="0">
                <a:solidFill>
                  <a:srgbClr val="008000"/>
                </a:solidFill>
              </a:rPr>
              <a:t>, au </a:t>
            </a:r>
            <a:r>
              <a:rPr lang="fr-FR" sz="1200" dirty="0">
                <a:solidFill>
                  <a:srgbClr val="008000"/>
                </a:solidFill>
                <a:hlinkClick r:id="rId27" tooltip="Swaziland"/>
              </a:rPr>
              <a:t>Swaziland</a:t>
            </a:r>
            <a:r>
              <a:rPr lang="fr-FR" sz="1200" dirty="0">
                <a:solidFill>
                  <a:srgbClr val="008000"/>
                </a:solidFill>
              </a:rPr>
              <a:t>, en </a:t>
            </a:r>
            <a:r>
              <a:rPr lang="fr-FR" sz="1200" dirty="0">
                <a:solidFill>
                  <a:srgbClr val="008000"/>
                </a:solidFill>
                <a:hlinkClick r:id="rId28" tooltip="Tanzanie"/>
              </a:rPr>
              <a:t>Tanzanie</a:t>
            </a:r>
            <a:r>
              <a:rPr lang="fr-FR" sz="1200" dirty="0">
                <a:solidFill>
                  <a:srgbClr val="008000"/>
                </a:solidFill>
              </a:rPr>
              <a:t>, en </a:t>
            </a:r>
            <a:r>
              <a:rPr lang="fr-FR" sz="1200" dirty="0">
                <a:solidFill>
                  <a:srgbClr val="008000"/>
                </a:solidFill>
                <a:hlinkClick r:id="rId29" tooltip="Ouganda"/>
              </a:rPr>
              <a:t>Ouganda</a:t>
            </a:r>
            <a:r>
              <a:rPr lang="fr-FR" sz="1200" dirty="0">
                <a:solidFill>
                  <a:srgbClr val="008000"/>
                </a:solidFill>
              </a:rPr>
              <a:t>, en </a:t>
            </a:r>
            <a:r>
              <a:rPr lang="fr-FR" sz="1200" dirty="0">
                <a:solidFill>
                  <a:srgbClr val="008000"/>
                </a:solidFill>
                <a:hlinkClick r:id="rId30" tooltip="Zambie"/>
              </a:rPr>
              <a:t>Zambie</a:t>
            </a:r>
            <a:r>
              <a:rPr lang="fr-FR" sz="1200" dirty="0">
                <a:solidFill>
                  <a:srgbClr val="008000"/>
                </a:solidFill>
              </a:rPr>
              <a:t>, au </a:t>
            </a:r>
            <a:r>
              <a:rPr lang="fr-FR" sz="1200" dirty="0">
                <a:solidFill>
                  <a:srgbClr val="008000"/>
                </a:solidFill>
                <a:hlinkClick r:id="rId31" tooltip="Zimbabwe"/>
              </a:rPr>
              <a:t>Zimbabwe</a:t>
            </a:r>
            <a:r>
              <a:rPr lang="fr-FR" sz="1200" dirty="0">
                <a:solidFill>
                  <a:srgbClr val="008000"/>
                </a:solidFill>
              </a:rPr>
              <a:t>.</a:t>
            </a:r>
          </a:p>
          <a:p>
            <a:pPr algn="just">
              <a:spcBef>
                <a:spcPts val="0"/>
              </a:spcBef>
              <a:buNone/>
            </a:pPr>
            <a:r>
              <a:rPr lang="fr-FR" sz="1200" dirty="0">
                <a:solidFill>
                  <a:srgbClr val="008000"/>
                </a:solidFill>
              </a:rPr>
              <a:t>Il est commun dans la brousse d’</a:t>
            </a:r>
            <a:r>
              <a:rPr lang="fr-FR" sz="1200" i="1" dirty="0">
                <a:solidFill>
                  <a:srgbClr val="008000"/>
                </a:solidFill>
              </a:rPr>
              <a:t>Acacia-</a:t>
            </a:r>
            <a:r>
              <a:rPr lang="fr-FR" sz="1200" i="1" dirty="0" err="1">
                <a:solidFill>
                  <a:srgbClr val="008000"/>
                </a:solidFill>
              </a:rPr>
              <a:t>Commiphora</a:t>
            </a:r>
            <a:r>
              <a:rPr lang="fr-FR" sz="1200" dirty="0">
                <a:solidFill>
                  <a:srgbClr val="008000"/>
                </a:solidFill>
              </a:rPr>
              <a:t> et habituellement présent dans les savanes sèches et le Sahel. [</a:t>
            </a:r>
            <a:r>
              <a:rPr lang="fr-FR" sz="1200" dirty="0" err="1">
                <a:solidFill>
                  <a:srgbClr val="008000"/>
                </a:solidFill>
              </a:rPr>
              <a:t>famil</a:t>
            </a:r>
            <a:r>
              <a:rPr lang="fr-FR" sz="1200" dirty="0">
                <a:solidFill>
                  <a:srgbClr val="008000"/>
                </a:solidFill>
              </a:rPr>
              <a:t>. des </a:t>
            </a:r>
            <a:r>
              <a:rPr lang="fr-FR" sz="1200" i="1" dirty="0" err="1">
                <a:solidFill>
                  <a:srgbClr val="008000"/>
                </a:solidFill>
                <a:hlinkClick r:id="rId32" tooltip="Burseraceae"/>
              </a:rPr>
              <a:t>Burseraceae</a:t>
            </a:r>
            <a:r>
              <a:rPr lang="fr-FR" sz="1200" dirty="0">
                <a:solidFill>
                  <a:srgbClr val="008000"/>
                </a:solidFill>
              </a:rPr>
              <a:t>]. </a:t>
            </a:r>
          </a:p>
          <a:p>
            <a:pPr algn="just">
              <a:spcBef>
                <a:spcPts val="0"/>
              </a:spcBef>
              <a:buNone/>
            </a:pPr>
            <a:r>
              <a:rPr lang="fr-FR" sz="1200" dirty="0">
                <a:solidFill>
                  <a:srgbClr val="008000"/>
                </a:solidFill>
              </a:rPr>
              <a:t>Sur les sols sablonneux, cette espèce forme parfois des peuplements purs. L’écorce est gris-vert, parfois brillante, pelant en lambeaux rougeâtres. L’intérieur d’une entaille dans l’écorce est rougeâtre, et exsude une gomme claire, le </a:t>
            </a:r>
            <a:r>
              <a:rPr lang="fr-FR" sz="1200" i="1" dirty="0" err="1">
                <a:solidFill>
                  <a:srgbClr val="008000"/>
                </a:solidFill>
                <a:hlinkClick r:id="rId33" tooltip="Bdellium"/>
              </a:rPr>
              <a:t>bdellion</a:t>
            </a:r>
            <a:r>
              <a:rPr lang="fr-FR" sz="1200" dirty="0">
                <a:solidFill>
                  <a:srgbClr val="008000"/>
                </a:solidFill>
              </a:rPr>
              <a:t>, aromatique et </a:t>
            </a:r>
            <a:r>
              <a:rPr lang="fr-FR" sz="1200" b="1" dirty="0">
                <a:solidFill>
                  <a:srgbClr val="008000"/>
                </a:solidFill>
              </a:rPr>
              <a:t>comestible</a:t>
            </a:r>
            <a:r>
              <a:rPr lang="fr-FR" sz="1200" dirty="0">
                <a:solidFill>
                  <a:srgbClr val="008000"/>
                </a:solidFill>
              </a:rPr>
              <a:t>. Les fruits rouges </a:t>
            </a:r>
            <a:r>
              <a:rPr lang="fr-FR" sz="1200" b="1" dirty="0">
                <a:solidFill>
                  <a:srgbClr val="008000"/>
                </a:solidFill>
              </a:rPr>
              <a:t>comestibles</a:t>
            </a:r>
            <a:r>
              <a:rPr lang="fr-FR" sz="1200" dirty="0">
                <a:solidFill>
                  <a:srgbClr val="008000"/>
                </a:solidFill>
              </a:rPr>
              <a:t> ont environ 6-8 mm de diamètre. Les</a:t>
            </a:r>
            <a:r>
              <a:rPr lang="fr-FR" sz="1200" dirty="0"/>
              <a:t> </a:t>
            </a:r>
            <a:r>
              <a:rPr lang="fr-FR" sz="1200" dirty="0">
                <a:solidFill>
                  <a:srgbClr val="008000"/>
                </a:solidFill>
              </a:rPr>
              <a:t>racines douces, succulentes sont souvent mâchés par les humains. Les nouvelles feuilles sont recherchés par les chameaux et les chèvres, en particulier au début de la saison sèche. Cet arbre est extrêmement sensible à l'humidité atmosphérique et développera ses bourgeons à la première trace de des vents chargés d'humidité. Par conséquent, il est le premier arbre à entrer en feuille avec l'arrivée de la saison des pluies, et demeure remarquablement vert pendant toute la période des pluies. Au </a:t>
            </a:r>
            <a:r>
              <a:rPr lang="fr-FR" sz="1200" dirty="0">
                <a:solidFill>
                  <a:srgbClr val="008000"/>
                </a:solidFill>
                <a:hlinkClick r:id="rId34" tooltip="Sahel"/>
              </a:rPr>
              <a:t>Sahel</a:t>
            </a:r>
            <a:r>
              <a:rPr lang="fr-FR" sz="1200" dirty="0">
                <a:solidFill>
                  <a:srgbClr val="008000"/>
                </a:solidFill>
              </a:rPr>
              <a:t>, cette apparence fraîche frappante n’est partagée qu’avec le </a:t>
            </a:r>
            <a:r>
              <a:rPr lang="fr-FR" sz="1200" i="1" dirty="0" err="1">
                <a:solidFill>
                  <a:srgbClr val="008000"/>
                </a:solidFill>
                <a:hlinkClick r:id="rId35" tooltip="Salvadora persica"/>
              </a:rPr>
              <a:t>Salvadora</a:t>
            </a:r>
            <a:r>
              <a:rPr lang="fr-FR" sz="1200" i="1" dirty="0">
                <a:solidFill>
                  <a:srgbClr val="008000"/>
                </a:solidFill>
                <a:hlinkClick r:id="rId35" tooltip="Salvadora persica"/>
              </a:rPr>
              <a:t> </a:t>
            </a:r>
            <a:r>
              <a:rPr lang="fr-FR" sz="1200" i="1" dirty="0" err="1">
                <a:solidFill>
                  <a:srgbClr val="008000"/>
                </a:solidFill>
                <a:hlinkClick r:id="rId35" tooltip="Salvadora persica"/>
              </a:rPr>
              <a:t>persica</a:t>
            </a:r>
            <a:r>
              <a:rPr lang="fr-FR" sz="1200" dirty="0">
                <a:solidFill>
                  <a:srgbClr val="008000"/>
                </a:solidFill>
              </a:rPr>
              <a:t>. Il est particulièrement approprié pour constituer des haies vives. </a:t>
            </a:r>
            <a:r>
              <a:rPr lang="fr-FR" sz="1200" u="sng" dirty="0">
                <a:solidFill>
                  <a:srgbClr val="008000"/>
                </a:solidFill>
              </a:rPr>
              <a:t>Altitude</a:t>
            </a:r>
            <a:r>
              <a:rPr lang="fr-FR" sz="1200" dirty="0">
                <a:solidFill>
                  <a:srgbClr val="008000"/>
                </a:solidFill>
              </a:rPr>
              <a:t> : 300 à 1900 m. </a:t>
            </a:r>
            <a:r>
              <a:rPr lang="fr-FR" sz="1200" u="sng" dirty="0">
                <a:solidFill>
                  <a:srgbClr val="008000"/>
                </a:solidFill>
              </a:rPr>
              <a:t>Précipitations annuelles moyennes</a:t>
            </a:r>
            <a:r>
              <a:rPr lang="fr-FR" sz="1200" dirty="0">
                <a:solidFill>
                  <a:srgbClr val="008000"/>
                </a:solidFill>
              </a:rPr>
              <a:t> : 150 – 900 </a:t>
            </a:r>
            <a:r>
              <a:rPr lang="fr-FR" sz="1200" dirty="0" err="1">
                <a:solidFill>
                  <a:srgbClr val="008000"/>
                </a:solidFill>
              </a:rPr>
              <a:t>mm.</a:t>
            </a:r>
            <a:r>
              <a:rPr lang="fr-FR" sz="1200" dirty="0">
                <a:solidFill>
                  <a:srgbClr val="008000"/>
                </a:solidFill>
              </a:rPr>
              <a:t> </a:t>
            </a:r>
            <a:r>
              <a:rPr lang="fr-FR" sz="1200" u="sng" dirty="0">
                <a:solidFill>
                  <a:srgbClr val="008000"/>
                </a:solidFill>
              </a:rPr>
              <a:t>Multiplication</a:t>
            </a:r>
            <a:r>
              <a:rPr lang="fr-FR" sz="1200" dirty="0">
                <a:solidFill>
                  <a:srgbClr val="008000"/>
                </a:solidFill>
              </a:rPr>
              <a:t> : par bouturage.</a:t>
            </a:r>
          </a:p>
          <a:p>
            <a:pPr algn="just">
              <a:spcBef>
                <a:spcPts val="0"/>
              </a:spcBef>
              <a:buNone/>
            </a:pPr>
            <a:r>
              <a:rPr lang="fr-FR" sz="1200" dirty="0">
                <a:solidFill>
                  <a:srgbClr val="008000"/>
                </a:solidFill>
              </a:rPr>
              <a:t>Les feuilles apparaissent au moment de la saison des pluies ou un peu avant. Il perd ses feuilles au début de la saison sèche.</a:t>
            </a:r>
          </a:p>
          <a:p>
            <a:pPr algn="just">
              <a:spcBef>
                <a:spcPts val="0"/>
              </a:spcBef>
              <a:buNone/>
            </a:pPr>
            <a:r>
              <a:rPr lang="fr-FR" sz="1200" dirty="0">
                <a:solidFill>
                  <a:srgbClr val="008000"/>
                </a:solidFill>
              </a:rPr>
              <a:t>Cette plante hôte est la nourriture préférée du coléoptère </a:t>
            </a:r>
            <a:r>
              <a:rPr lang="fr-FR" sz="1200" i="1" dirty="0" err="1">
                <a:solidFill>
                  <a:srgbClr val="008000"/>
                </a:solidFill>
                <a:hlinkClick r:id="rId36" tooltip="Diamphidia"/>
              </a:rPr>
              <a:t>Diamphidia</a:t>
            </a:r>
            <a:r>
              <a:rPr lang="fr-FR" sz="1200" dirty="0">
                <a:solidFill>
                  <a:srgbClr val="008000"/>
                </a:solidFill>
              </a:rPr>
              <a:t>, dont la larve est utilisée comme un </a:t>
            </a:r>
            <a:r>
              <a:rPr lang="fr-FR" sz="1200" i="1" dirty="0">
                <a:solidFill>
                  <a:srgbClr val="008000"/>
                </a:solidFill>
              </a:rPr>
              <a:t>puissant poison de flèche</a:t>
            </a:r>
            <a:r>
              <a:rPr lang="fr-FR" sz="1200" dirty="0">
                <a:solidFill>
                  <a:srgbClr val="008000"/>
                </a:solidFill>
              </a:rPr>
              <a:t> (</a:t>
            </a:r>
            <a:r>
              <a:rPr lang="fr-FR" altLang="fr-FR" sz="1200" dirty="0">
                <a:solidFill>
                  <a:srgbClr val="FF0000"/>
                </a:solidFill>
                <a:sym typeface="Wingdings" panose="05000000000000000000" pitchFamily="2" charset="2"/>
              </a:rPr>
              <a:t></a:t>
            </a:r>
            <a:r>
              <a:rPr lang="fr-FR" sz="1200" dirty="0">
                <a:solidFill>
                  <a:srgbClr val="008000"/>
                </a:solidFill>
              </a:rPr>
              <a:t>).</a:t>
            </a:r>
            <a:r>
              <a:rPr lang="fr-FR" sz="1200" dirty="0"/>
              <a:t> </a:t>
            </a:r>
          </a:p>
          <a:p>
            <a:pPr algn="just">
              <a:buNone/>
            </a:pPr>
            <a:r>
              <a:rPr lang="fr-FR" sz="1200" dirty="0">
                <a:solidFill>
                  <a:srgbClr val="008000"/>
                </a:solidFill>
              </a:rPr>
              <a:t>Toutes les parties de l'arbre sont utilisées pour traiter un large éventail de maladies, les fruits pour la fièvre typhoïde et les problèmes d'estomac, l'écorce pour le paludisme, la résine pour convulsions et pour couvrir et désinfecter les plaies, la résine brûlée comme insecticide et aphrodisiaque. Le bois tendre, résistant aux termites, est utilisé pour sculpter des ustensiles domestiques, instruments de musique et des articles d'usage général. Une huile comestible est également extrait et parties de l'arbre présentent de fortes propriétés fongicides.</a:t>
            </a:r>
          </a:p>
          <a:p>
            <a:pPr algn="just">
              <a:buNone/>
            </a:pPr>
            <a:r>
              <a:rPr lang="fr-FR" sz="1200" dirty="0">
                <a:solidFill>
                  <a:srgbClr val="008000"/>
                </a:solidFill>
              </a:rPr>
              <a:t>Haie, clôtures, cuillères de bois. Fourrage à chameau et chèvre, surtout pendant la saison sèche. </a:t>
            </a:r>
            <a:r>
              <a:rPr lang="fr-FR" sz="1200" i="1" dirty="0">
                <a:solidFill>
                  <a:srgbClr val="008000"/>
                </a:solidFill>
              </a:rPr>
              <a:t>Branches utilisées comme brosse à dents</a:t>
            </a:r>
            <a:r>
              <a:rPr lang="fr-FR" sz="1200" dirty="0">
                <a:solidFill>
                  <a:srgbClr val="008000"/>
                </a:solidFill>
              </a:rPr>
              <a:t>.</a:t>
            </a:r>
          </a:p>
          <a:p>
            <a:pPr>
              <a:buNone/>
            </a:pPr>
            <a:r>
              <a:rPr lang="fr-FR" sz="1200" dirty="0">
                <a:solidFill>
                  <a:srgbClr val="008000"/>
                </a:solidFill>
              </a:rPr>
              <a:t>L'écorce est riche en </a:t>
            </a:r>
            <a:r>
              <a:rPr lang="fr-FR" sz="1200" dirty="0">
                <a:solidFill>
                  <a:srgbClr val="008000"/>
                </a:solidFill>
                <a:hlinkClick r:id="rId37" tooltip="Flavonoïde"/>
              </a:rPr>
              <a:t>flavonoïdes</a:t>
            </a:r>
            <a:r>
              <a:rPr lang="fr-FR" sz="1200" dirty="0">
                <a:solidFill>
                  <a:srgbClr val="008000"/>
                </a:solidFill>
              </a:rPr>
              <a:t>, </a:t>
            </a:r>
            <a:r>
              <a:rPr lang="fr-FR" sz="1200" dirty="0">
                <a:solidFill>
                  <a:srgbClr val="008000"/>
                </a:solidFill>
                <a:hlinkClick r:id="rId38" tooltip="Tanin"/>
              </a:rPr>
              <a:t>tanins</a:t>
            </a:r>
            <a:r>
              <a:rPr lang="fr-FR" sz="1200" dirty="0">
                <a:solidFill>
                  <a:srgbClr val="008000"/>
                </a:solidFill>
              </a:rPr>
              <a:t>, </a:t>
            </a:r>
            <a:r>
              <a:rPr lang="fr-FR" sz="1200" dirty="0">
                <a:solidFill>
                  <a:srgbClr val="008000"/>
                </a:solidFill>
                <a:hlinkClick r:id="rId39" tooltip="Anthraquinone naturel"/>
              </a:rPr>
              <a:t>anthraquinone</a:t>
            </a:r>
            <a:r>
              <a:rPr lang="fr-FR" sz="1200" dirty="0">
                <a:solidFill>
                  <a:srgbClr val="008000"/>
                </a:solidFill>
              </a:rPr>
              <a:t>, </a:t>
            </a:r>
            <a:r>
              <a:rPr lang="fr-FR" sz="1200" dirty="0">
                <a:solidFill>
                  <a:srgbClr val="008000"/>
                </a:solidFill>
                <a:hlinkClick r:id="rId40" tooltip="Glycosides cardiaques"/>
              </a:rPr>
              <a:t>glycosides cardiaques</a:t>
            </a:r>
            <a:r>
              <a:rPr lang="fr-FR" sz="1200" dirty="0">
                <a:solidFill>
                  <a:srgbClr val="008000"/>
                </a:solidFill>
              </a:rPr>
              <a:t>, </a:t>
            </a:r>
            <a:r>
              <a:rPr lang="fr-FR" sz="1200" dirty="0" err="1">
                <a:solidFill>
                  <a:srgbClr val="008000"/>
                </a:solidFill>
                <a:hlinkClick r:id="rId41" tooltip="Triterpénoïde"/>
              </a:rPr>
              <a:t>triterpénoïdes</a:t>
            </a:r>
            <a:r>
              <a:rPr lang="fr-FR" sz="1200" dirty="0">
                <a:solidFill>
                  <a:srgbClr val="008000"/>
                </a:solidFill>
              </a:rPr>
              <a:t>, </a:t>
            </a:r>
            <a:r>
              <a:rPr lang="fr-FR" sz="1200" dirty="0">
                <a:solidFill>
                  <a:srgbClr val="008000"/>
                </a:solidFill>
                <a:hlinkClick r:id="rId42" tooltip="Saponine"/>
              </a:rPr>
              <a:t>saponines</a:t>
            </a:r>
            <a:r>
              <a:rPr lang="fr-FR" sz="1200" dirty="0">
                <a:solidFill>
                  <a:srgbClr val="008000"/>
                </a:solidFill>
              </a:rPr>
              <a:t>, </a:t>
            </a:r>
            <a:r>
              <a:rPr lang="fr-FR" sz="1200" dirty="0">
                <a:solidFill>
                  <a:srgbClr val="008000"/>
                </a:solidFill>
                <a:hlinkClick r:id="rId43" tooltip="Alcaloïde"/>
              </a:rPr>
              <a:t>alcaloïdes</a:t>
            </a:r>
            <a:r>
              <a:rPr lang="fr-FR" sz="1200" dirty="0">
                <a:solidFill>
                  <a:srgbClr val="008000"/>
                </a:solidFill>
              </a:rPr>
              <a:t> et </a:t>
            </a:r>
            <a:r>
              <a:rPr lang="fr-FR" sz="1200" dirty="0">
                <a:solidFill>
                  <a:srgbClr val="008000"/>
                </a:solidFill>
                <a:hlinkClick r:id="rId44" tooltip="Réduire le sucre"/>
              </a:rPr>
              <a:t>sucres réducteurs</a:t>
            </a:r>
            <a:r>
              <a:rPr lang="fr-FR" sz="1200" dirty="0">
                <a:solidFill>
                  <a:srgbClr val="008000"/>
                </a:solidFill>
              </a:rPr>
              <a:t> . Des études d'un </a:t>
            </a:r>
            <a:r>
              <a:rPr lang="fr-FR" sz="1200" dirty="0">
                <a:solidFill>
                  <a:srgbClr val="008000"/>
                </a:solidFill>
                <a:hlinkClick r:id="rId45" tooltip="Éthanol"/>
              </a:rPr>
              <a:t>extrait hydro-</a:t>
            </a:r>
            <a:r>
              <a:rPr lang="fr-FR" sz="1200" dirty="0" err="1">
                <a:solidFill>
                  <a:srgbClr val="008000"/>
                </a:solidFill>
                <a:hlinkClick r:id="rId45" tooltip="Éthanol"/>
              </a:rPr>
              <a:t>éthanolique</a:t>
            </a:r>
            <a:r>
              <a:rPr lang="fr-FR" sz="1200" dirty="0">
                <a:solidFill>
                  <a:srgbClr val="008000"/>
                </a:solidFill>
              </a:rPr>
              <a:t> de l'écorce ont révélé la présence d’un </a:t>
            </a:r>
            <a:r>
              <a:rPr lang="fr-FR" sz="1200" dirty="0" err="1">
                <a:solidFill>
                  <a:srgbClr val="008000"/>
                </a:solidFill>
              </a:rPr>
              <a:t>anti-convulsivant</a:t>
            </a:r>
            <a:r>
              <a:rPr lang="fr-FR" sz="1200" dirty="0">
                <a:solidFill>
                  <a:srgbClr val="008000"/>
                </a:solidFill>
              </a:rPr>
              <a:t> puissant.</a:t>
            </a:r>
          </a:p>
          <a:p>
            <a:pPr algn="just">
              <a:spcBef>
                <a:spcPts val="0"/>
              </a:spcBef>
              <a:buNone/>
            </a:pPr>
            <a:r>
              <a:rPr lang="fr-FR" sz="1200" dirty="0">
                <a:solidFill>
                  <a:srgbClr val="008000"/>
                </a:solidFill>
                <a:latin typeface="+mn-lt"/>
              </a:rPr>
              <a:t>Sources : a) </a:t>
            </a:r>
            <a:r>
              <a:rPr lang="fr-FR" sz="1200" dirty="0">
                <a:solidFill>
                  <a:srgbClr val="008000"/>
                </a:solidFill>
                <a:latin typeface="+mn-lt"/>
                <a:hlinkClick r:id="rId46"/>
              </a:rPr>
              <a:t>http://fr.wikipedia.org/wiki/Commiphora_africana</a:t>
            </a:r>
            <a:r>
              <a:rPr lang="fr-FR" sz="1200" dirty="0">
                <a:solidFill>
                  <a:srgbClr val="008000"/>
                </a:solidFill>
                <a:latin typeface="+mn-lt"/>
              </a:rPr>
              <a:t>, b) </a:t>
            </a:r>
            <a:r>
              <a:rPr lang="fr-FR" sz="1200" dirty="0">
                <a:solidFill>
                  <a:srgbClr val="008000"/>
                </a:solidFill>
                <a:latin typeface="+mn-lt"/>
                <a:hlinkClick r:id="rId47"/>
              </a:rPr>
              <a:t>http://en.wikipedia.org/wiki/Commiphora_africana</a:t>
            </a:r>
            <a:r>
              <a:rPr lang="fr-FR" sz="1200" dirty="0">
                <a:solidFill>
                  <a:srgbClr val="008000"/>
                </a:solidFill>
                <a:latin typeface="+mn-lt"/>
              </a:rPr>
              <a:t> ,</a:t>
            </a:r>
          </a:p>
          <a:p>
            <a:pPr algn="just">
              <a:spcBef>
                <a:spcPts val="0"/>
              </a:spcBef>
              <a:buNone/>
            </a:pPr>
            <a:r>
              <a:rPr lang="fr-FR" sz="1200" dirty="0">
                <a:solidFill>
                  <a:srgbClr val="008000"/>
                </a:solidFill>
                <a:latin typeface="+mn-lt"/>
              </a:rPr>
              <a:t>c) </a:t>
            </a:r>
            <a:r>
              <a:rPr lang="fr-FR" sz="1200" dirty="0">
                <a:solidFill>
                  <a:srgbClr val="008000"/>
                </a:solidFill>
                <a:latin typeface="+mn-lt"/>
                <a:hlinkClick r:id="rId48"/>
              </a:rPr>
              <a:t>http://www.worldagroforestry.org/treedb/AFTPDFS/Commiphora_africana.PDF</a:t>
            </a:r>
            <a:r>
              <a:rPr lang="fr-FR" sz="1200" dirty="0">
                <a:solidFill>
                  <a:srgbClr val="008000"/>
                </a:solidFill>
                <a:latin typeface="+mn-lt"/>
              </a:rPr>
              <a:t> </a:t>
            </a:r>
          </a:p>
        </p:txBody>
      </p:sp>
      <p:sp>
        <p:nvSpPr>
          <p:cNvPr id="18" name="Rectangle 17"/>
          <p:cNvSpPr/>
          <p:nvPr/>
        </p:nvSpPr>
        <p:spPr>
          <a:xfrm>
            <a:off x="7296284" y="6069011"/>
            <a:ext cx="455574" cy="584775"/>
          </a:xfrm>
          <a:prstGeom prst="rect">
            <a:avLst/>
          </a:prstGeom>
        </p:spPr>
        <p:txBody>
          <a:bodyPr wrap="none">
            <a:spAutoFit/>
          </a:bodyPr>
          <a:lstStyle/>
          <a:p>
            <a:r>
              <a:rPr lang="fr-FR" altLang="fr-FR" sz="3200" dirty="0">
                <a:solidFill>
                  <a:srgbClr val="FF0000"/>
                </a:solidFill>
                <a:sym typeface="Wingdings" panose="05000000000000000000" pitchFamily="2" charset="2"/>
              </a:rPr>
              <a:t></a:t>
            </a:r>
            <a:endParaRPr lang="fr-FR" sz="3200" dirty="0"/>
          </a:p>
        </p:txBody>
      </p:sp>
      <p:sp>
        <p:nvSpPr>
          <p:cNvPr id="19" name="Rectangle 18"/>
          <p:cNvSpPr/>
          <p:nvPr/>
        </p:nvSpPr>
        <p:spPr>
          <a:xfrm>
            <a:off x="1199188" y="172162"/>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57041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47330"/>
            <a:ext cx="8857108" cy="6432530"/>
          </a:xfrm>
          <a:prstGeom prst="rect">
            <a:avLst/>
          </a:prstGeom>
        </p:spPr>
        <p:txBody>
          <a:bodyPr wrap="square">
            <a:spAutoFit/>
          </a:bodyPr>
          <a:lstStyle/>
          <a:p>
            <a:pPr eaLnBrk="1" hangingPunct="1">
              <a:defRPr/>
            </a:pPr>
            <a:r>
              <a:rPr lang="fr-FR" b="1" dirty="0">
                <a:solidFill>
                  <a:srgbClr val="008000"/>
                </a:solidFill>
                <a:latin typeface="Calibri" pitchFamily="34" charset="0"/>
                <a:cs typeface="Arial" charset="0"/>
              </a:rPr>
              <a:t>0. Sommaire (suite et fin)</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A8. Annexe :</a:t>
            </a:r>
            <a:r>
              <a:rPr lang="fr-FR" dirty="0">
                <a:solidFill>
                  <a:srgbClr val="008000"/>
                </a:solidFill>
                <a:latin typeface="+mn-lt"/>
                <a:cs typeface="Arial" charset="0"/>
              </a:rPr>
              <a:t> Palétuviers</a:t>
            </a:r>
          </a:p>
          <a:p>
            <a:pPr eaLnBrk="1" hangingPunct="1">
              <a:defRPr/>
            </a:pPr>
            <a:endParaRPr lang="fr-FR" dirty="0">
              <a:solidFill>
                <a:srgbClr val="008000"/>
              </a:solidFill>
              <a:latin typeface="Arial" charset="0"/>
              <a:cs typeface="Arial" charset="0"/>
            </a:endParaRPr>
          </a:p>
          <a:p>
            <a:pPr eaLnBrk="1" hangingPunct="1">
              <a:defRPr/>
            </a:pPr>
            <a:r>
              <a:rPr lang="fr-FR" dirty="0">
                <a:solidFill>
                  <a:srgbClr val="008000"/>
                </a:solidFill>
                <a:latin typeface="Calibri" pitchFamily="34" charset="0"/>
                <a:cs typeface="Arial" charset="0"/>
              </a:rPr>
              <a:t>(plantes ne résistant pas à la sècheresse mais poussant dans l’eau salée)</a:t>
            </a:r>
            <a:endParaRPr lang="fr-FR" dirty="0">
              <a:solidFill>
                <a:srgbClr val="008000"/>
              </a:solidFill>
              <a:latin typeface="Arial" charset="0"/>
              <a:cs typeface="Arial" charset="0"/>
            </a:endParaRPr>
          </a:p>
          <a:p>
            <a:pPr eaLnBrk="1" hangingPunct="1">
              <a:defRPr/>
            </a:pPr>
            <a:endParaRPr lang="fr-FR" dirty="0">
              <a:solidFill>
                <a:srgbClr val="008000"/>
              </a:solidFill>
              <a:latin typeface="Arial" charset="0"/>
              <a:cs typeface="Arial" charset="0"/>
            </a:endParaRPr>
          </a:p>
          <a:p>
            <a:pPr eaLnBrk="1" hangingPunct="1">
              <a:defRPr/>
            </a:pPr>
            <a:r>
              <a:rPr lang="fr-FR" sz="1600" dirty="0">
                <a:solidFill>
                  <a:srgbClr val="008000"/>
                </a:solidFill>
                <a:cs typeface="Arial" charset="0"/>
              </a:rPr>
              <a:t>A8.1. Palétuvier (</a:t>
            </a:r>
            <a:r>
              <a:rPr lang="fr-FR" sz="1600" i="1" dirty="0" err="1">
                <a:solidFill>
                  <a:srgbClr val="008000"/>
                </a:solidFill>
                <a:cs typeface="Arial" charset="0"/>
                <a:hlinkClick r:id="rId2" tooltip="Pterocarpus officinalis"/>
              </a:rPr>
              <a:t>Pterocarpus</a:t>
            </a:r>
            <a:r>
              <a:rPr lang="fr-FR" sz="1600" i="1" dirty="0">
                <a:solidFill>
                  <a:srgbClr val="008000"/>
                </a:solidFill>
                <a:cs typeface="Arial" charset="0"/>
                <a:hlinkClick r:id="rId2" tooltip="Pterocarpus officinalis"/>
              </a:rPr>
              <a:t> </a:t>
            </a:r>
            <a:r>
              <a:rPr lang="fr-FR" sz="1600" i="1" dirty="0" err="1">
                <a:solidFill>
                  <a:srgbClr val="008000"/>
                </a:solidFill>
                <a:cs typeface="Arial" charset="0"/>
                <a:hlinkClick r:id="rId2" tooltip="Pterocarpus officinalis"/>
              </a:rPr>
              <a:t>officinalis</a:t>
            </a:r>
            <a:r>
              <a:rPr lang="fr-FR" sz="1600" dirty="0">
                <a:solidFill>
                  <a:srgbClr val="008000"/>
                </a:solidFill>
                <a:cs typeface="Arial" charset="0"/>
              </a:rPr>
              <a:t>) (famille </a:t>
            </a:r>
            <a:r>
              <a:rPr lang="fr-FR" sz="1600" i="1" dirty="0" err="1">
                <a:solidFill>
                  <a:srgbClr val="008000"/>
                </a:solidFill>
                <a:cs typeface="Arial" charset="0"/>
                <a:hlinkClick r:id="rId3" tooltip="Fabaceae"/>
              </a:rPr>
              <a:t>Fabaceae</a:t>
            </a:r>
            <a:r>
              <a:rPr lang="fr-FR" sz="1600" dirty="0">
                <a:solidFill>
                  <a:srgbClr val="008000"/>
                </a:solidFill>
                <a:cs typeface="Arial" charset="0"/>
              </a:rPr>
              <a:t>)</a:t>
            </a:r>
          </a:p>
          <a:p>
            <a:pPr eaLnBrk="1" hangingPunct="1">
              <a:defRPr/>
            </a:pPr>
            <a:r>
              <a:rPr lang="fr-FR" sz="1600" dirty="0">
                <a:solidFill>
                  <a:srgbClr val="008000"/>
                </a:solidFill>
                <a:cs typeface="Arial" charset="0"/>
              </a:rPr>
              <a:t>A8.2. </a:t>
            </a:r>
            <a:r>
              <a:rPr lang="fr-FR" sz="1600" dirty="0">
                <a:solidFill>
                  <a:srgbClr val="008000"/>
                </a:solidFill>
                <a:cs typeface="Arial" charset="0"/>
                <a:hlinkClick r:id="rId4" tooltip="Palétuvier grand bois (page inexistante)"/>
              </a:rPr>
              <a:t>Palétuvier grand bois</a:t>
            </a:r>
            <a:r>
              <a:rPr lang="fr-FR" sz="1600" dirty="0">
                <a:solidFill>
                  <a:srgbClr val="008000"/>
                </a:solidFill>
                <a:cs typeface="Arial" charset="0"/>
              </a:rPr>
              <a:t> (</a:t>
            </a:r>
            <a:r>
              <a:rPr lang="fr-FR" sz="1600" i="1" dirty="0" err="1">
                <a:solidFill>
                  <a:srgbClr val="008000"/>
                </a:solidFill>
                <a:cs typeface="Arial" charset="0"/>
                <a:hlinkClick r:id="rId5" tooltip="Tovomita plumieri (page inexistante)"/>
              </a:rPr>
              <a:t>Tovomita</a:t>
            </a:r>
            <a:r>
              <a:rPr lang="fr-FR" sz="1600" i="1" dirty="0">
                <a:solidFill>
                  <a:srgbClr val="008000"/>
                </a:solidFill>
                <a:cs typeface="Arial" charset="0"/>
                <a:hlinkClick r:id="rId5" tooltip="Tovomita plumieri (page inexistante)"/>
              </a:rPr>
              <a:t> </a:t>
            </a:r>
            <a:r>
              <a:rPr lang="fr-FR" sz="1600" i="1" dirty="0" err="1">
                <a:solidFill>
                  <a:srgbClr val="008000"/>
                </a:solidFill>
                <a:cs typeface="Arial" charset="0"/>
                <a:hlinkClick r:id="rId5" tooltip="Tovomita plumieri (page inexistante)"/>
              </a:rPr>
              <a:t>plumieri</a:t>
            </a:r>
            <a:r>
              <a:rPr lang="fr-FR" sz="1600" dirty="0">
                <a:solidFill>
                  <a:srgbClr val="008000"/>
                </a:solidFill>
                <a:cs typeface="Arial" charset="0"/>
              </a:rPr>
              <a:t>) (famille </a:t>
            </a:r>
            <a:r>
              <a:rPr lang="fr-FR" sz="1600" i="1" dirty="0" err="1">
                <a:solidFill>
                  <a:srgbClr val="008000"/>
                </a:solidFill>
                <a:cs typeface="Arial" charset="0"/>
                <a:hlinkClick r:id="rId6" tooltip="Clusiaceae"/>
              </a:rPr>
              <a:t>Clusiaceae</a:t>
            </a:r>
            <a:r>
              <a:rPr lang="fr-FR" sz="1600" dirty="0">
                <a:solidFill>
                  <a:srgbClr val="008000"/>
                </a:solidFill>
                <a:cs typeface="Arial" charset="0"/>
              </a:rPr>
              <a:t>)</a:t>
            </a:r>
          </a:p>
          <a:p>
            <a:pPr eaLnBrk="1" hangingPunct="1">
              <a:defRPr/>
            </a:pPr>
            <a:r>
              <a:rPr lang="fr-FR" sz="1600" dirty="0">
                <a:solidFill>
                  <a:srgbClr val="008000"/>
                </a:solidFill>
                <a:cs typeface="Arial" charset="0"/>
              </a:rPr>
              <a:t>A8.3. </a:t>
            </a:r>
            <a:r>
              <a:rPr lang="fr-FR" sz="1600" dirty="0">
                <a:solidFill>
                  <a:srgbClr val="008000"/>
                </a:solidFill>
                <a:cs typeface="Arial" charset="0"/>
                <a:hlinkClick r:id="rId7" tooltip="Palétuvier gris"/>
              </a:rPr>
              <a:t>Palétuvier gris</a:t>
            </a:r>
            <a:r>
              <a:rPr lang="fr-FR" sz="1600" dirty="0">
                <a:solidFill>
                  <a:srgbClr val="008000"/>
                </a:solidFill>
                <a:cs typeface="Arial" charset="0"/>
              </a:rPr>
              <a:t> (</a:t>
            </a:r>
            <a:r>
              <a:rPr lang="fr-FR" sz="1600" i="1" dirty="0" err="1">
                <a:solidFill>
                  <a:srgbClr val="008000"/>
                </a:solidFill>
                <a:cs typeface="Arial" charset="0"/>
                <a:hlinkClick r:id="rId8" tooltip="Avicennia schaueriana (page inexistante)"/>
              </a:rPr>
              <a:t>Avicennia</a:t>
            </a:r>
            <a:r>
              <a:rPr lang="fr-FR" sz="1600" i="1" dirty="0">
                <a:solidFill>
                  <a:srgbClr val="008000"/>
                </a:solidFill>
                <a:cs typeface="Arial" charset="0"/>
                <a:hlinkClick r:id="rId8" tooltip="Avicennia schaueriana (page inexistante)"/>
              </a:rPr>
              <a:t> </a:t>
            </a:r>
            <a:r>
              <a:rPr lang="fr-FR" sz="1600" i="1" dirty="0" err="1">
                <a:solidFill>
                  <a:srgbClr val="008000"/>
                </a:solidFill>
                <a:cs typeface="Arial" charset="0"/>
                <a:hlinkClick r:id="rId8" tooltip="Avicennia schaueriana (page inexistante)"/>
              </a:rPr>
              <a:t>schaueriana</a:t>
            </a:r>
            <a:r>
              <a:rPr lang="fr-FR" sz="1600" dirty="0">
                <a:solidFill>
                  <a:srgbClr val="008000"/>
                </a:solidFill>
                <a:cs typeface="Arial" charset="0"/>
              </a:rPr>
              <a:t>) (famille classique </a:t>
            </a:r>
            <a:r>
              <a:rPr lang="fr-FR" sz="1600" i="1" dirty="0" err="1">
                <a:solidFill>
                  <a:srgbClr val="008000"/>
                </a:solidFill>
                <a:cs typeface="Arial" charset="0"/>
                <a:hlinkClick r:id="rId9" tooltip="Verbenaceae"/>
              </a:rPr>
              <a:t>Verbenaceae</a:t>
            </a:r>
            <a:r>
              <a:rPr lang="fr-FR" sz="1600" dirty="0">
                <a:solidFill>
                  <a:srgbClr val="008000"/>
                </a:solidFill>
                <a:cs typeface="Arial" charset="0"/>
              </a:rPr>
              <a:t> et phylogénétique </a:t>
            </a:r>
            <a:r>
              <a:rPr lang="fr-FR" sz="1600" i="1" dirty="0" err="1">
                <a:solidFill>
                  <a:srgbClr val="008000"/>
                </a:solidFill>
                <a:cs typeface="Arial" charset="0"/>
                <a:hlinkClick r:id="rId10" tooltip="Avicenniaceae"/>
              </a:rPr>
              <a:t>Avicenniaceae</a:t>
            </a:r>
            <a:r>
              <a:rPr lang="fr-FR" sz="1600" dirty="0">
                <a:solidFill>
                  <a:srgbClr val="008000"/>
                </a:solidFill>
                <a:cs typeface="Arial" charset="0"/>
              </a:rPr>
              <a:t>)</a:t>
            </a:r>
          </a:p>
          <a:p>
            <a:pPr eaLnBrk="1" hangingPunct="1">
              <a:defRPr/>
            </a:pPr>
            <a:r>
              <a:rPr lang="fr-FR" sz="1600" dirty="0">
                <a:solidFill>
                  <a:srgbClr val="008000"/>
                </a:solidFill>
                <a:cs typeface="Arial" charset="0"/>
              </a:rPr>
              <a:t>A8.4. </a:t>
            </a:r>
            <a:r>
              <a:rPr lang="fr-FR" sz="1600" dirty="0">
                <a:solidFill>
                  <a:srgbClr val="008000"/>
                </a:solidFill>
                <a:cs typeface="Arial" charset="0"/>
                <a:hlinkClick r:id="rId7" tooltip="Palétuvier gris"/>
              </a:rPr>
              <a:t>Palétuvier gris</a:t>
            </a:r>
            <a:r>
              <a:rPr lang="fr-FR" sz="1600" dirty="0">
                <a:solidFill>
                  <a:srgbClr val="008000"/>
                </a:solidFill>
                <a:cs typeface="Arial" charset="0"/>
              </a:rPr>
              <a:t> (</a:t>
            </a:r>
            <a:r>
              <a:rPr lang="fr-FR" sz="1600" i="1" dirty="0" err="1">
                <a:solidFill>
                  <a:srgbClr val="008000"/>
                </a:solidFill>
                <a:cs typeface="Arial" charset="0"/>
                <a:hlinkClick r:id="rId11" tooltip="Avicennia germinans"/>
              </a:rPr>
              <a:t>Avicennia</a:t>
            </a:r>
            <a:r>
              <a:rPr lang="fr-FR" sz="1600" i="1" dirty="0">
                <a:solidFill>
                  <a:srgbClr val="008000"/>
                </a:solidFill>
                <a:cs typeface="Arial" charset="0"/>
                <a:hlinkClick r:id="rId11" tooltip="Avicennia germinans"/>
              </a:rPr>
              <a:t> </a:t>
            </a:r>
            <a:r>
              <a:rPr lang="fr-FR" sz="1600" i="1" dirty="0" err="1">
                <a:solidFill>
                  <a:srgbClr val="008000"/>
                </a:solidFill>
                <a:cs typeface="Arial" charset="0"/>
                <a:hlinkClick r:id="rId11" tooltip="Avicennia germinans"/>
              </a:rPr>
              <a:t>germinans</a:t>
            </a:r>
            <a:r>
              <a:rPr lang="fr-FR" sz="1600" dirty="0">
                <a:solidFill>
                  <a:srgbClr val="008000"/>
                </a:solidFill>
                <a:cs typeface="Arial" charset="0"/>
              </a:rPr>
              <a:t>) (famille classique </a:t>
            </a:r>
            <a:r>
              <a:rPr lang="fr-FR" sz="1600" i="1" dirty="0" err="1">
                <a:solidFill>
                  <a:srgbClr val="008000"/>
                </a:solidFill>
                <a:cs typeface="Arial" charset="0"/>
                <a:hlinkClick r:id="rId9" tooltip="Verbenaceae"/>
              </a:rPr>
              <a:t>Verbenaceae</a:t>
            </a:r>
            <a:r>
              <a:rPr lang="fr-FR" sz="1600" dirty="0">
                <a:solidFill>
                  <a:srgbClr val="008000"/>
                </a:solidFill>
                <a:cs typeface="Arial" charset="0"/>
              </a:rPr>
              <a:t> et phylogénétique </a:t>
            </a:r>
            <a:r>
              <a:rPr lang="fr-FR" sz="1600" i="1" dirty="0" err="1">
                <a:solidFill>
                  <a:srgbClr val="008000"/>
                </a:solidFill>
                <a:cs typeface="Arial" charset="0"/>
                <a:hlinkClick r:id="rId10" tooltip="Avicenniaceae"/>
              </a:rPr>
              <a:t>Avicenniaceae</a:t>
            </a:r>
            <a:r>
              <a:rPr lang="fr-FR" sz="1600" dirty="0">
                <a:solidFill>
                  <a:srgbClr val="008000"/>
                </a:solidFill>
                <a:cs typeface="Arial" charset="0"/>
              </a:rPr>
              <a:t>)</a:t>
            </a:r>
          </a:p>
          <a:p>
            <a:pPr eaLnBrk="1" hangingPunct="1">
              <a:defRPr/>
            </a:pPr>
            <a:r>
              <a:rPr lang="fr-FR" sz="1600" dirty="0">
                <a:solidFill>
                  <a:srgbClr val="008000"/>
                </a:solidFill>
                <a:cs typeface="Arial" charset="0"/>
              </a:rPr>
              <a:t>A8.5. </a:t>
            </a:r>
            <a:r>
              <a:rPr lang="fr-FR" sz="1600" dirty="0">
                <a:solidFill>
                  <a:srgbClr val="008000"/>
                </a:solidFill>
                <a:cs typeface="Arial" charset="0"/>
                <a:hlinkClick r:id="rId7" tooltip="Palétuvier gris"/>
              </a:rPr>
              <a:t>Palétuvier gris</a:t>
            </a:r>
            <a:r>
              <a:rPr lang="fr-FR" sz="1600" dirty="0">
                <a:solidFill>
                  <a:srgbClr val="008000"/>
                </a:solidFill>
                <a:cs typeface="Arial" charset="0"/>
              </a:rPr>
              <a:t> (</a:t>
            </a:r>
            <a:r>
              <a:rPr lang="fr-FR" sz="1600" i="1" dirty="0" err="1">
                <a:solidFill>
                  <a:srgbClr val="008000"/>
                </a:solidFill>
                <a:cs typeface="Arial" charset="0"/>
                <a:hlinkClick r:id="rId12" tooltip="Conocarpus erectus"/>
              </a:rPr>
              <a:t>Conocarpus</a:t>
            </a:r>
            <a:r>
              <a:rPr lang="fr-FR" sz="1600" i="1" dirty="0">
                <a:solidFill>
                  <a:srgbClr val="008000"/>
                </a:solidFill>
                <a:cs typeface="Arial" charset="0"/>
                <a:hlinkClick r:id="rId12" tooltip="Conocarpus erectus"/>
              </a:rPr>
              <a:t> erectus</a:t>
            </a:r>
            <a:r>
              <a:rPr lang="fr-FR" sz="1600" dirty="0">
                <a:solidFill>
                  <a:srgbClr val="008000"/>
                </a:solidFill>
                <a:cs typeface="Arial" charset="0"/>
              </a:rPr>
              <a:t>) (famille </a:t>
            </a:r>
            <a:r>
              <a:rPr lang="fr-FR" sz="1600" i="1" dirty="0" err="1">
                <a:solidFill>
                  <a:srgbClr val="008000"/>
                </a:solidFill>
                <a:cs typeface="Arial" charset="0"/>
                <a:hlinkClick r:id="rId13" tooltip="Combretaceae"/>
              </a:rPr>
              <a:t>Combretaceae</a:t>
            </a:r>
            <a:r>
              <a:rPr lang="fr-FR" sz="1600" dirty="0">
                <a:solidFill>
                  <a:srgbClr val="008000"/>
                </a:solidFill>
                <a:cs typeface="Arial" charset="0"/>
              </a:rPr>
              <a:t>)</a:t>
            </a:r>
          </a:p>
          <a:p>
            <a:pPr eaLnBrk="1" hangingPunct="1">
              <a:defRPr/>
            </a:pPr>
            <a:r>
              <a:rPr lang="fr-FR" sz="1600" dirty="0">
                <a:solidFill>
                  <a:srgbClr val="008000"/>
                </a:solidFill>
                <a:cs typeface="Arial" charset="0"/>
              </a:rPr>
              <a:t>A8.6. </a:t>
            </a:r>
            <a:r>
              <a:rPr lang="fr-FR" sz="1600" dirty="0">
                <a:solidFill>
                  <a:srgbClr val="008000"/>
                </a:solidFill>
                <a:cs typeface="Arial" charset="0"/>
                <a:hlinkClick r:id="rId14" tooltip="Palétuvier gris montagne (page inexistante)"/>
              </a:rPr>
              <a:t>Palétuvier gris montagne</a:t>
            </a:r>
            <a:r>
              <a:rPr lang="fr-FR" sz="1600" dirty="0">
                <a:solidFill>
                  <a:srgbClr val="008000"/>
                </a:solidFill>
                <a:cs typeface="Arial" charset="0"/>
              </a:rPr>
              <a:t> (</a:t>
            </a:r>
            <a:r>
              <a:rPr lang="fr-FR" sz="1600" i="1" dirty="0" err="1">
                <a:solidFill>
                  <a:srgbClr val="008000"/>
                </a:solidFill>
                <a:cs typeface="Arial" charset="0"/>
                <a:hlinkClick r:id="rId15" tooltip="Amanoa caribaea (page inexistante)"/>
              </a:rPr>
              <a:t>Amanoa</a:t>
            </a:r>
            <a:r>
              <a:rPr lang="fr-FR" sz="1600" i="1" dirty="0">
                <a:solidFill>
                  <a:srgbClr val="008000"/>
                </a:solidFill>
                <a:cs typeface="Arial" charset="0"/>
                <a:hlinkClick r:id="rId15" tooltip="Amanoa caribaea (page inexistante)"/>
              </a:rPr>
              <a:t> </a:t>
            </a:r>
            <a:r>
              <a:rPr lang="fr-FR" sz="1600" i="1" dirty="0" err="1">
                <a:solidFill>
                  <a:srgbClr val="008000"/>
                </a:solidFill>
                <a:cs typeface="Arial" charset="0"/>
                <a:hlinkClick r:id="rId15" tooltip="Amanoa caribaea (page inexistante)"/>
              </a:rPr>
              <a:t>caribaea</a:t>
            </a:r>
            <a:r>
              <a:rPr lang="fr-FR" sz="1600" dirty="0">
                <a:solidFill>
                  <a:srgbClr val="008000"/>
                </a:solidFill>
                <a:cs typeface="Arial" charset="0"/>
              </a:rPr>
              <a:t>) (famille </a:t>
            </a:r>
            <a:r>
              <a:rPr lang="fr-FR" sz="1600" i="1" dirty="0" err="1">
                <a:solidFill>
                  <a:srgbClr val="008000"/>
                </a:solidFill>
                <a:cs typeface="Arial" charset="0"/>
                <a:hlinkClick r:id="rId16" tooltip="Phyllanthaceae"/>
              </a:rPr>
              <a:t>Phyllanthaceae</a:t>
            </a:r>
            <a:r>
              <a:rPr lang="fr-FR" sz="1600" dirty="0">
                <a:solidFill>
                  <a:srgbClr val="008000"/>
                </a:solidFill>
                <a:cs typeface="Arial" charset="0"/>
              </a:rPr>
              <a:t>)</a:t>
            </a:r>
          </a:p>
          <a:p>
            <a:pPr eaLnBrk="1" hangingPunct="1">
              <a:defRPr/>
            </a:pPr>
            <a:r>
              <a:rPr lang="fr-FR" sz="1600" dirty="0">
                <a:solidFill>
                  <a:srgbClr val="008000"/>
                </a:solidFill>
                <a:cs typeface="Arial" charset="0"/>
              </a:rPr>
              <a:t>A8.7. </a:t>
            </a:r>
            <a:r>
              <a:rPr lang="fr-FR" sz="1600" dirty="0">
                <a:solidFill>
                  <a:srgbClr val="008000"/>
                </a:solidFill>
                <a:cs typeface="Arial" charset="0"/>
                <a:hlinkClick r:id="rId17" tooltip="Palétuvier jaune (page inexistante)"/>
              </a:rPr>
              <a:t>Palétuvier jaune</a:t>
            </a:r>
            <a:r>
              <a:rPr lang="fr-FR" sz="1600" dirty="0">
                <a:solidFill>
                  <a:srgbClr val="008000"/>
                </a:solidFill>
                <a:cs typeface="Arial" charset="0"/>
              </a:rPr>
              <a:t> (</a:t>
            </a:r>
            <a:r>
              <a:rPr lang="fr-FR" sz="1600" i="1" dirty="0" err="1">
                <a:solidFill>
                  <a:srgbClr val="008000"/>
                </a:solidFill>
                <a:cs typeface="Arial" charset="0"/>
                <a:hlinkClick r:id="rId18" tooltip="Symphonia globulifera"/>
              </a:rPr>
              <a:t>Symphonia</a:t>
            </a:r>
            <a:r>
              <a:rPr lang="fr-FR" sz="1600" i="1" dirty="0">
                <a:solidFill>
                  <a:srgbClr val="008000"/>
                </a:solidFill>
                <a:cs typeface="Arial" charset="0"/>
                <a:hlinkClick r:id="rId18" tooltip="Symphonia globulifera"/>
              </a:rPr>
              <a:t> </a:t>
            </a:r>
            <a:r>
              <a:rPr lang="fr-FR" sz="1600" i="1" dirty="0" err="1">
                <a:solidFill>
                  <a:srgbClr val="008000"/>
                </a:solidFill>
                <a:cs typeface="Arial" charset="0"/>
                <a:hlinkClick r:id="rId18" tooltip="Symphonia globulifera"/>
              </a:rPr>
              <a:t>globulifera</a:t>
            </a:r>
            <a:r>
              <a:rPr lang="fr-FR" sz="1600" dirty="0">
                <a:solidFill>
                  <a:srgbClr val="008000"/>
                </a:solidFill>
                <a:cs typeface="Arial" charset="0"/>
              </a:rPr>
              <a:t>) (famille </a:t>
            </a:r>
            <a:r>
              <a:rPr lang="fr-FR" sz="1600" i="1" dirty="0" err="1">
                <a:solidFill>
                  <a:srgbClr val="008000"/>
                </a:solidFill>
                <a:cs typeface="Arial" charset="0"/>
                <a:hlinkClick r:id="rId6" tooltip="Clusiaceae"/>
              </a:rPr>
              <a:t>Clusiaceae</a:t>
            </a:r>
            <a:r>
              <a:rPr lang="fr-FR" sz="1600" dirty="0">
                <a:solidFill>
                  <a:srgbClr val="008000"/>
                </a:solidFill>
                <a:cs typeface="Arial" charset="0"/>
              </a:rPr>
              <a:t>)</a:t>
            </a:r>
          </a:p>
          <a:p>
            <a:pPr eaLnBrk="1" hangingPunct="1">
              <a:defRPr/>
            </a:pPr>
            <a:r>
              <a:rPr lang="fr-FR" sz="1600" dirty="0">
                <a:solidFill>
                  <a:srgbClr val="008000"/>
                </a:solidFill>
                <a:cs typeface="Arial" charset="0"/>
              </a:rPr>
              <a:t>A8.8. </a:t>
            </a:r>
            <a:r>
              <a:rPr lang="fr-FR" sz="1600" dirty="0">
                <a:solidFill>
                  <a:srgbClr val="008000"/>
                </a:solidFill>
                <a:cs typeface="Arial" charset="0"/>
                <a:hlinkClick r:id="rId19" tooltip="Palétuvier montagne (page inexistante)"/>
              </a:rPr>
              <a:t>Palétuvier montagne</a:t>
            </a:r>
            <a:r>
              <a:rPr lang="fr-FR" sz="1600" dirty="0">
                <a:solidFill>
                  <a:srgbClr val="008000"/>
                </a:solidFill>
                <a:cs typeface="Arial" charset="0"/>
              </a:rPr>
              <a:t> (</a:t>
            </a:r>
            <a:r>
              <a:rPr lang="fr-FR" sz="1600" i="1" dirty="0" err="1">
                <a:solidFill>
                  <a:srgbClr val="008000"/>
                </a:solidFill>
                <a:cs typeface="Arial" charset="0"/>
                <a:hlinkClick r:id="rId20" tooltip="Clusia mangle"/>
              </a:rPr>
              <a:t>Clusia</a:t>
            </a:r>
            <a:r>
              <a:rPr lang="fr-FR" sz="1600" i="1" dirty="0">
                <a:solidFill>
                  <a:srgbClr val="008000"/>
                </a:solidFill>
                <a:cs typeface="Arial" charset="0"/>
                <a:hlinkClick r:id="rId20" tooltip="Clusia mangle"/>
              </a:rPr>
              <a:t> mangle</a:t>
            </a:r>
            <a:r>
              <a:rPr lang="fr-FR" sz="1600" dirty="0">
                <a:solidFill>
                  <a:srgbClr val="008000"/>
                </a:solidFill>
                <a:cs typeface="Arial" charset="0"/>
              </a:rPr>
              <a:t>) (famille </a:t>
            </a:r>
            <a:r>
              <a:rPr lang="fr-FR" sz="1600" i="1" dirty="0" err="1">
                <a:solidFill>
                  <a:srgbClr val="008000"/>
                </a:solidFill>
                <a:cs typeface="Arial" charset="0"/>
                <a:hlinkClick r:id="rId6" tooltip="Clusiaceae"/>
              </a:rPr>
              <a:t>Clusiaceae</a:t>
            </a:r>
            <a:r>
              <a:rPr lang="fr-FR" sz="1600" dirty="0">
                <a:solidFill>
                  <a:srgbClr val="008000"/>
                </a:solidFill>
                <a:cs typeface="Arial" charset="0"/>
              </a:rPr>
              <a:t>)</a:t>
            </a:r>
          </a:p>
          <a:p>
            <a:pPr eaLnBrk="1" hangingPunct="1">
              <a:defRPr/>
            </a:pPr>
            <a:r>
              <a:rPr lang="fr-FR" sz="1600" dirty="0">
                <a:solidFill>
                  <a:srgbClr val="008000"/>
                </a:solidFill>
                <a:cs typeface="Arial" charset="0"/>
              </a:rPr>
              <a:t>A8.9. </a:t>
            </a:r>
            <a:r>
              <a:rPr lang="fr-FR" sz="1600" dirty="0">
                <a:solidFill>
                  <a:srgbClr val="008000"/>
                </a:solidFill>
                <a:cs typeface="Arial" charset="0"/>
                <a:hlinkClick r:id="rId21" tooltip="Palétuvier noir"/>
              </a:rPr>
              <a:t>Palétuvier noir</a:t>
            </a:r>
            <a:r>
              <a:rPr lang="fr-FR" sz="1600" dirty="0">
                <a:solidFill>
                  <a:srgbClr val="008000"/>
                </a:solidFill>
                <a:cs typeface="Arial" charset="0"/>
              </a:rPr>
              <a:t> (</a:t>
            </a:r>
            <a:r>
              <a:rPr lang="fr-FR" sz="1600" i="1" dirty="0">
                <a:solidFill>
                  <a:srgbClr val="008000"/>
                </a:solidFill>
                <a:cs typeface="Arial" charset="0"/>
                <a:hlinkClick r:id="rId22" tooltip="Rhizophora mangle"/>
              </a:rPr>
              <a:t>Rhizophora mangle</a:t>
            </a:r>
            <a:r>
              <a:rPr lang="fr-FR" sz="1600" dirty="0">
                <a:solidFill>
                  <a:srgbClr val="008000"/>
                </a:solidFill>
                <a:cs typeface="Arial" charset="0"/>
              </a:rPr>
              <a:t>) (famille </a:t>
            </a:r>
            <a:r>
              <a:rPr lang="fr-FR" sz="1600" i="1" dirty="0" err="1">
                <a:solidFill>
                  <a:srgbClr val="008000"/>
                </a:solidFill>
                <a:cs typeface="Arial" charset="0"/>
                <a:hlinkClick r:id="rId23" tooltip="Rhizophoraceae"/>
              </a:rPr>
              <a:t>Rhizophoraceae</a:t>
            </a:r>
            <a:r>
              <a:rPr lang="fr-FR" sz="1600" dirty="0">
                <a:solidFill>
                  <a:srgbClr val="008000"/>
                </a:solidFill>
                <a:cs typeface="Arial" charset="0"/>
              </a:rPr>
              <a:t>)</a:t>
            </a:r>
          </a:p>
          <a:p>
            <a:pPr eaLnBrk="1" hangingPunct="1">
              <a:defRPr/>
            </a:pPr>
            <a:r>
              <a:rPr lang="fr-FR" sz="1600" dirty="0">
                <a:solidFill>
                  <a:srgbClr val="008000"/>
                </a:solidFill>
                <a:cs typeface="Arial" charset="0"/>
              </a:rPr>
              <a:t>A8.10. </a:t>
            </a:r>
            <a:r>
              <a:rPr lang="fr-FR" sz="1600" dirty="0">
                <a:solidFill>
                  <a:srgbClr val="008000"/>
                </a:solidFill>
                <a:cs typeface="Arial" charset="0"/>
                <a:hlinkClick r:id="rId21" tooltip="Palétuvier noir"/>
              </a:rPr>
              <a:t>Palétuvier noir</a:t>
            </a:r>
            <a:r>
              <a:rPr lang="fr-FR" sz="1600" dirty="0">
                <a:solidFill>
                  <a:srgbClr val="008000"/>
                </a:solidFill>
                <a:cs typeface="Arial" charset="0"/>
              </a:rPr>
              <a:t> (</a:t>
            </a:r>
            <a:r>
              <a:rPr lang="fr-FR" sz="1600" i="1" dirty="0" err="1">
                <a:solidFill>
                  <a:srgbClr val="008000"/>
                </a:solidFill>
                <a:cs typeface="Arial" charset="0"/>
                <a:hlinkClick r:id="rId24" tooltip="Avicennia vitida (page inexistante)"/>
              </a:rPr>
              <a:t>Avicennia</a:t>
            </a:r>
            <a:r>
              <a:rPr lang="fr-FR" sz="1600" i="1" dirty="0">
                <a:solidFill>
                  <a:srgbClr val="008000"/>
                </a:solidFill>
                <a:cs typeface="Arial" charset="0"/>
                <a:hlinkClick r:id="rId24" tooltip="Avicennia vitida (page inexistante)"/>
              </a:rPr>
              <a:t> </a:t>
            </a:r>
            <a:r>
              <a:rPr lang="fr-FR" sz="1600" i="1" dirty="0" err="1">
                <a:solidFill>
                  <a:srgbClr val="008000"/>
                </a:solidFill>
                <a:cs typeface="Arial" charset="0"/>
                <a:hlinkClick r:id="rId24" tooltip="Avicennia vitida (page inexistante)"/>
              </a:rPr>
              <a:t>vitida</a:t>
            </a:r>
            <a:r>
              <a:rPr lang="fr-FR" sz="1600" dirty="0">
                <a:solidFill>
                  <a:srgbClr val="008000"/>
                </a:solidFill>
                <a:cs typeface="Arial" charset="0"/>
              </a:rPr>
              <a:t>) (famille classique </a:t>
            </a:r>
            <a:r>
              <a:rPr lang="fr-FR" sz="1600" i="1" dirty="0" err="1">
                <a:solidFill>
                  <a:srgbClr val="008000"/>
                </a:solidFill>
                <a:cs typeface="Arial" charset="0"/>
                <a:hlinkClick r:id="rId9" tooltip="Verbenaceae"/>
              </a:rPr>
              <a:t>Verbenaceae</a:t>
            </a:r>
            <a:r>
              <a:rPr lang="fr-FR" sz="1600" dirty="0">
                <a:solidFill>
                  <a:srgbClr val="008000"/>
                </a:solidFill>
                <a:cs typeface="Arial" charset="0"/>
              </a:rPr>
              <a:t> et phylogénétique </a:t>
            </a:r>
            <a:r>
              <a:rPr lang="fr-FR" sz="1600" i="1" dirty="0" err="1">
                <a:solidFill>
                  <a:srgbClr val="008000"/>
                </a:solidFill>
                <a:cs typeface="Arial" charset="0"/>
                <a:hlinkClick r:id="rId10" tooltip="Avicenniaceae"/>
              </a:rPr>
              <a:t>Avicenniaceae</a:t>
            </a:r>
            <a:r>
              <a:rPr lang="fr-FR" sz="1600" dirty="0">
                <a:solidFill>
                  <a:srgbClr val="008000"/>
                </a:solidFill>
                <a:cs typeface="Arial" charset="0"/>
              </a:rPr>
              <a:t>)</a:t>
            </a:r>
          </a:p>
          <a:p>
            <a:pPr eaLnBrk="1" hangingPunct="1">
              <a:defRPr/>
            </a:pPr>
            <a:r>
              <a:rPr lang="fr-FR" sz="1600" dirty="0">
                <a:solidFill>
                  <a:srgbClr val="008000"/>
                </a:solidFill>
                <a:cs typeface="Arial" charset="0"/>
              </a:rPr>
              <a:t>A8.11. </a:t>
            </a:r>
            <a:r>
              <a:rPr lang="fr-FR" sz="1600" dirty="0">
                <a:solidFill>
                  <a:srgbClr val="008000"/>
                </a:solidFill>
                <a:cs typeface="Arial" charset="0"/>
                <a:hlinkClick r:id="rId21" tooltip="Palétuvier noir"/>
              </a:rPr>
              <a:t>Palétuvier noir</a:t>
            </a:r>
            <a:r>
              <a:rPr lang="fr-FR" sz="1600" dirty="0">
                <a:solidFill>
                  <a:srgbClr val="008000"/>
                </a:solidFill>
                <a:cs typeface="Arial" charset="0"/>
              </a:rPr>
              <a:t> (</a:t>
            </a:r>
            <a:r>
              <a:rPr lang="fr-FR" sz="1600" i="1" dirty="0" err="1">
                <a:solidFill>
                  <a:srgbClr val="008000"/>
                </a:solidFill>
                <a:cs typeface="Arial" charset="0"/>
                <a:hlinkClick r:id="rId11" tooltip="Avicennia germinans"/>
              </a:rPr>
              <a:t>Avicennia</a:t>
            </a:r>
            <a:r>
              <a:rPr lang="fr-FR" sz="1600" i="1" dirty="0">
                <a:solidFill>
                  <a:srgbClr val="008000"/>
                </a:solidFill>
                <a:cs typeface="Arial" charset="0"/>
                <a:hlinkClick r:id="rId11" tooltip="Avicennia germinans"/>
              </a:rPr>
              <a:t> </a:t>
            </a:r>
            <a:r>
              <a:rPr lang="fr-FR" sz="1600" i="1" dirty="0" err="1">
                <a:solidFill>
                  <a:srgbClr val="008000"/>
                </a:solidFill>
                <a:cs typeface="Arial" charset="0"/>
                <a:hlinkClick r:id="rId11" tooltip="Avicennia germinans"/>
              </a:rPr>
              <a:t>germinans</a:t>
            </a:r>
            <a:r>
              <a:rPr lang="fr-FR" sz="1600" dirty="0">
                <a:solidFill>
                  <a:srgbClr val="008000"/>
                </a:solidFill>
                <a:cs typeface="Arial" charset="0"/>
              </a:rPr>
              <a:t>) (famille classique </a:t>
            </a:r>
            <a:r>
              <a:rPr lang="fr-FR" sz="1600" i="1" dirty="0" err="1">
                <a:solidFill>
                  <a:srgbClr val="008000"/>
                </a:solidFill>
                <a:cs typeface="Arial" charset="0"/>
                <a:hlinkClick r:id="rId9" tooltip="Verbenaceae"/>
              </a:rPr>
              <a:t>Verbenaceae</a:t>
            </a:r>
            <a:r>
              <a:rPr lang="fr-FR" sz="1600" dirty="0">
                <a:solidFill>
                  <a:srgbClr val="008000"/>
                </a:solidFill>
                <a:cs typeface="Arial" charset="0"/>
              </a:rPr>
              <a:t> et phylogénétique </a:t>
            </a:r>
            <a:r>
              <a:rPr lang="fr-FR" sz="1600" i="1" dirty="0" err="1">
                <a:solidFill>
                  <a:srgbClr val="008000"/>
                </a:solidFill>
                <a:cs typeface="Arial" charset="0"/>
                <a:hlinkClick r:id="rId10" tooltip="Avicenniaceae"/>
              </a:rPr>
              <a:t>Avicenniaceae</a:t>
            </a:r>
            <a:r>
              <a:rPr lang="fr-FR" sz="1600" dirty="0">
                <a:solidFill>
                  <a:srgbClr val="008000"/>
                </a:solidFill>
                <a:cs typeface="Arial" charset="0"/>
              </a:rPr>
              <a:t>)</a:t>
            </a:r>
          </a:p>
          <a:p>
            <a:pPr eaLnBrk="1" hangingPunct="1">
              <a:defRPr/>
            </a:pPr>
            <a:r>
              <a:rPr lang="fr-FR" sz="1600" dirty="0">
                <a:solidFill>
                  <a:srgbClr val="008000"/>
                </a:solidFill>
                <a:cs typeface="Arial" charset="0"/>
              </a:rPr>
              <a:t>A8.12. </a:t>
            </a:r>
            <a:r>
              <a:rPr lang="fr-FR" sz="1600" dirty="0">
                <a:solidFill>
                  <a:srgbClr val="008000"/>
                </a:solidFill>
                <a:cs typeface="Arial" charset="0"/>
                <a:hlinkClick r:id="rId25" tooltip="Palétuvier rouge"/>
              </a:rPr>
              <a:t>Palétuvier rouge</a:t>
            </a:r>
            <a:r>
              <a:rPr lang="fr-FR" sz="1600" dirty="0">
                <a:solidFill>
                  <a:srgbClr val="008000"/>
                </a:solidFill>
                <a:cs typeface="Arial" charset="0"/>
              </a:rPr>
              <a:t> (</a:t>
            </a:r>
            <a:r>
              <a:rPr lang="fr-FR" sz="1600" i="1" dirty="0">
                <a:solidFill>
                  <a:srgbClr val="008000"/>
                </a:solidFill>
                <a:cs typeface="Arial" charset="0"/>
                <a:hlinkClick r:id="rId22" tooltip="Rhizophora mangle"/>
              </a:rPr>
              <a:t>Rhizophora mangle</a:t>
            </a:r>
            <a:r>
              <a:rPr lang="fr-FR" sz="1600" dirty="0">
                <a:solidFill>
                  <a:srgbClr val="008000"/>
                </a:solidFill>
                <a:cs typeface="Arial" charset="0"/>
              </a:rPr>
              <a:t>) (famille </a:t>
            </a:r>
            <a:r>
              <a:rPr lang="fr-FR" sz="1600" i="1" dirty="0" err="1">
                <a:solidFill>
                  <a:srgbClr val="008000"/>
                </a:solidFill>
                <a:cs typeface="Arial" charset="0"/>
                <a:hlinkClick r:id="rId23" tooltip="Rhizophoraceae"/>
              </a:rPr>
              <a:t>Rhizophoraceae</a:t>
            </a:r>
            <a:r>
              <a:rPr lang="fr-FR" sz="1600" dirty="0">
                <a:solidFill>
                  <a:srgbClr val="008000"/>
                </a:solidFill>
                <a:cs typeface="Arial" charset="0"/>
              </a:rPr>
              <a:t>)</a:t>
            </a:r>
          </a:p>
          <a:p>
            <a:pPr eaLnBrk="1" hangingPunct="1">
              <a:defRPr/>
            </a:pPr>
            <a:r>
              <a:rPr lang="fr-FR" sz="1600" dirty="0">
                <a:solidFill>
                  <a:srgbClr val="008000"/>
                </a:solidFill>
                <a:cs typeface="Arial" charset="0"/>
              </a:rPr>
              <a:t>A8.13. </a:t>
            </a:r>
            <a:r>
              <a:rPr lang="fr-FR" sz="1600" dirty="0">
                <a:solidFill>
                  <a:srgbClr val="008000"/>
                </a:solidFill>
                <a:cs typeface="Arial" charset="0"/>
                <a:hlinkClick r:id="rId26" tooltip="Palétuvier blanc"/>
              </a:rPr>
              <a:t>Palétuvier blanc</a:t>
            </a:r>
            <a:r>
              <a:rPr lang="fr-FR" sz="1600" dirty="0">
                <a:solidFill>
                  <a:srgbClr val="008000"/>
                </a:solidFill>
                <a:cs typeface="Arial" charset="0"/>
              </a:rPr>
              <a:t> (</a:t>
            </a:r>
            <a:r>
              <a:rPr lang="fr-FR" sz="1600" i="1" dirty="0" err="1">
                <a:solidFill>
                  <a:srgbClr val="008000"/>
                </a:solidFill>
                <a:cs typeface="Arial" charset="0"/>
                <a:hlinkClick r:id="rId27" tooltip="Laguncularia racemosa"/>
              </a:rPr>
              <a:t>Laguncularia</a:t>
            </a:r>
            <a:r>
              <a:rPr lang="fr-FR" sz="1600" i="1" dirty="0">
                <a:solidFill>
                  <a:srgbClr val="008000"/>
                </a:solidFill>
                <a:cs typeface="Arial" charset="0"/>
                <a:hlinkClick r:id="rId27" tooltip="Laguncularia racemosa"/>
              </a:rPr>
              <a:t> </a:t>
            </a:r>
            <a:r>
              <a:rPr lang="fr-FR" sz="1600" i="1" dirty="0" err="1">
                <a:solidFill>
                  <a:srgbClr val="008000"/>
                </a:solidFill>
                <a:cs typeface="Arial" charset="0"/>
                <a:hlinkClick r:id="rId27" tooltip="Laguncularia racemosa"/>
              </a:rPr>
              <a:t>racemosa</a:t>
            </a:r>
            <a:r>
              <a:rPr lang="fr-FR" sz="1600" dirty="0">
                <a:solidFill>
                  <a:srgbClr val="008000"/>
                </a:solidFill>
                <a:cs typeface="Arial" charset="0"/>
              </a:rPr>
              <a:t>) (famille </a:t>
            </a:r>
            <a:r>
              <a:rPr lang="fr-FR" sz="1600" i="1" dirty="0" err="1">
                <a:solidFill>
                  <a:srgbClr val="008000"/>
                </a:solidFill>
                <a:cs typeface="Arial" charset="0"/>
                <a:hlinkClick r:id="rId13" tooltip="Combretaceae"/>
              </a:rPr>
              <a:t>Combretaceae</a:t>
            </a:r>
            <a:r>
              <a:rPr lang="fr-FR" sz="1600" dirty="0">
                <a:solidFill>
                  <a:srgbClr val="008000"/>
                </a:solidFill>
                <a:cs typeface="Arial" charset="0"/>
              </a:rPr>
              <a:t>)</a:t>
            </a:r>
          </a:p>
          <a:p>
            <a:pPr eaLnBrk="1" hangingPunct="1">
              <a:defRPr/>
            </a:pPr>
            <a:r>
              <a:rPr lang="fr-FR" sz="1600" dirty="0">
                <a:solidFill>
                  <a:srgbClr val="008000"/>
                </a:solidFill>
                <a:cs typeface="Arial" charset="0"/>
              </a:rPr>
              <a:t>A8.14. Palétuvier noir (</a:t>
            </a:r>
            <a:r>
              <a:rPr lang="fr-FR" sz="1600" i="1" dirty="0" err="1">
                <a:solidFill>
                  <a:srgbClr val="008000"/>
                </a:solidFill>
                <a:cs typeface="Arial" charset="0"/>
              </a:rPr>
              <a:t>Bruguiera</a:t>
            </a:r>
            <a:r>
              <a:rPr lang="fr-FR" sz="1600" i="1" dirty="0">
                <a:solidFill>
                  <a:srgbClr val="008000"/>
                </a:solidFill>
                <a:cs typeface="Arial" charset="0"/>
              </a:rPr>
              <a:t> </a:t>
            </a:r>
            <a:r>
              <a:rPr lang="fr-FR" sz="1600" i="1" dirty="0" err="1">
                <a:solidFill>
                  <a:srgbClr val="008000"/>
                </a:solidFill>
                <a:cs typeface="Arial" charset="0"/>
              </a:rPr>
              <a:t>gymnorrhiza</a:t>
            </a:r>
            <a:r>
              <a:rPr lang="fr-FR" sz="1600" dirty="0">
                <a:solidFill>
                  <a:srgbClr val="008000"/>
                </a:solidFill>
                <a:cs typeface="Arial" charset="0"/>
              </a:rPr>
              <a:t>)</a:t>
            </a:r>
          </a:p>
          <a:p>
            <a:pPr eaLnBrk="1" hangingPunct="1">
              <a:defRPr/>
            </a:pPr>
            <a:r>
              <a:rPr lang="fr-FR" sz="1600" dirty="0">
                <a:solidFill>
                  <a:srgbClr val="008000"/>
                </a:solidFill>
                <a:cs typeface="Arial" charset="0"/>
              </a:rPr>
              <a:t>A8.15. </a:t>
            </a:r>
            <a:r>
              <a:rPr lang="fr-FR" sz="1600" dirty="0">
                <a:solidFill>
                  <a:srgbClr val="008000"/>
                </a:solidFill>
              </a:rPr>
              <a:t>Toto margot (</a:t>
            </a:r>
            <a:r>
              <a:rPr lang="fr-FR" sz="1600" i="1" dirty="0" err="1">
                <a:solidFill>
                  <a:srgbClr val="008000"/>
                </a:solidFill>
              </a:rPr>
              <a:t>Heritiera</a:t>
            </a:r>
            <a:r>
              <a:rPr lang="fr-FR" sz="1600" i="1" dirty="0">
                <a:solidFill>
                  <a:srgbClr val="008000"/>
                </a:solidFill>
              </a:rPr>
              <a:t> </a:t>
            </a:r>
            <a:r>
              <a:rPr lang="fr-FR" sz="1600" i="1" dirty="0" err="1">
                <a:solidFill>
                  <a:srgbClr val="008000"/>
                </a:solidFill>
              </a:rPr>
              <a:t>littoralis</a:t>
            </a:r>
            <a:r>
              <a:rPr lang="fr-FR" sz="1600" dirty="0">
                <a:solidFill>
                  <a:srgbClr val="008000"/>
                </a:solidFill>
              </a:rPr>
              <a:t>).</a:t>
            </a:r>
            <a:endParaRPr lang="fr-FR" sz="1600" dirty="0">
              <a:solidFill>
                <a:srgbClr val="008000"/>
              </a:solidFill>
              <a:cs typeface="Arial" charset="0"/>
            </a:endParaRPr>
          </a:p>
        </p:txBody>
      </p:sp>
      <p:sp>
        <p:nvSpPr>
          <p:cNvPr id="12291" name="ZoneTexte 1"/>
          <p:cNvSpPr txBox="1">
            <a:spLocks noChangeArrowheads="1"/>
          </p:cNvSpPr>
          <p:nvPr/>
        </p:nvSpPr>
        <p:spPr bwMode="auto">
          <a:xfrm>
            <a:off x="3275856" y="182740"/>
            <a:ext cx="3961209" cy="3712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29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83528D-4DB0-442A-85F4-4C512AAD5129}" type="slidenum">
              <a:rPr lang="fr-FR" altLang="fr-FR" sz="1200" smtClean="0">
                <a:solidFill>
                  <a:srgbClr val="898989"/>
                </a:solidFill>
              </a:rPr>
              <a:pPr>
                <a:spcBef>
                  <a:spcPct val="0"/>
                </a:spcBef>
                <a:buFontTx/>
                <a:buNone/>
              </a:pPr>
              <a:t>12</a:t>
            </a:fld>
            <a:endParaRPr lang="fr-FR" altLang="fr-FR" sz="1200">
              <a:solidFill>
                <a:srgbClr val="898989"/>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oneTexte 2"/>
          <p:cNvSpPr txBox="1">
            <a:spLocks noChangeArrowheads="1"/>
          </p:cNvSpPr>
          <p:nvPr/>
        </p:nvSpPr>
        <p:spPr bwMode="auto">
          <a:xfrm>
            <a:off x="3085287" y="171326"/>
            <a:ext cx="387194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2264215" y="64669"/>
            <a:ext cx="57147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p:cNvSpPr>
            <a:spLocks noChangeArrowheads="1"/>
          </p:cNvSpPr>
          <p:nvPr/>
        </p:nvSpPr>
        <p:spPr bwMode="auto">
          <a:xfrm>
            <a:off x="27640" y="713956"/>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7bis.5. </a:t>
            </a:r>
            <a:r>
              <a:rPr lang="fr-FR" sz="1800" dirty="0">
                <a:solidFill>
                  <a:srgbClr val="008000"/>
                </a:solidFill>
              </a:rPr>
              <a:t>L'</a:t>
            </a:r>
            <a:r>
              <a:rPr lang="fr-FR" sz="1800" b="1" dirty="0">
                <a:solidFill>
                  <a:srgbClr val="008000"/>
                </a:solidFill>
              </a:rPr>
              <a:t>arbre à encens</a:t>
            </a:r>
            <a:r>
              <a:rPr lang="fr-FR" sz="1800" dirty="0">
                <a:solidFill>
                  <a:srgbClr val="008000"/>
                </a:solidFill>
              </a:rPr>
              <a:t> (</a:t>
            </a:r>
            <a:r>
              <a:rPr lang="fr-FR" sz="1800" i="1" dirty="0" err="1">
                <a:solidFill>
                  <a:srgbClr val="008000"/>
                </a:solidFill>
              </a:rPr>
              <a:t>Boswellia</a:t>
            </a:r>
            <a:r>
              <a:rPr lang="fr-FR" sz="1800" i="1" dirty="0">
                <a:solidFill>
                  <a:srgbClr val="008000"/>
                </a:solidFill>
              </a:rPr>
              <a:t> sacra</a:t>
            </a:r>
            <a:r>
              <a:rPr lang="fr-FR" sz="1800" dirty="0">
                <a:solidFill>
                  <a:srgbClr val="008000"/>
                </a:solidFill>
              </a:rPr>
              <a:t>) </a:t>
            </a:r>
            <a:r>
              <a:rPr lang="fr-FR" altLang="fr-FR" sz="1800" dirty="0">
                <a:solidFill>
                  <a:srgbClr val="008000"/>
                </a:solidFill>
                <a:latin typeface="Arial" panose="020B0604020202020204" pitchFamily="34" charset="0"/>
              </a:rPr>
              <a:t>(médicinal et aromatique)</a:t>
            </a:r>
            <a:endParaRPr lang="fr-FR" altLang="fr-FR" sz="1800" dirty="0">
              <a:latin typeface="Arial" panose="020B0604020202020204" pitchFamily="34" charset="0"/>
            </a:endParaRPr>
          </a:p>
        </p:txBody>
      </p:sp>
      <p:sp>
        <p:nvSpPr>
          <p:cNvPr id="31" name="ZoneTexte 12"/>
          <p:cNvSpPr txBox="1">
            <a:spLocks noChangeArrowheads="1"/>
          </p:cNvSpPr>
          <p:nvPr/>
        </p:nvSpPr>
        <p:spPr bwMode="auto">
          <a:xfrm>
            <a:off x="179388" y="1083288"/>
            <a:ext cx="568609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dirty="0">
                <a:solidFill>
                  <a:srgbClr val="008000"/>
                </a:solidFill>
              </a:rPr>
              <a:t>L'</a:t>
            </a:r>
            <a:r>
              <a:rPr lang="fr-FR" sz="1800" b="1" dirty="0">
                <a:solidFill>
                  <a:srgbClr val="008000"/>
                </a:solidFill>
              </a:rPr>
              <a:t>arbre à encens</a:t>
            </a:r>
            <a:r>
              <a:rPr lang="fr-FR" sz="1800" dirty="0">
                <a:solidFill>
                  <a:srgbClr val="008000"/>
                </a:solidFill>
              </a:rPr>
              <a:t> (</a:t>
            </a:r>
            <a:r>
              <a:rPr lang="fr-FR" sz="1800" i="1" dirty="0" err="1">
                <a:solidFill>
                  <a:srgbClr val="008000"/>
                </a:solidFill>
              </a:rPr>
              <a:t>Boswellia</a:t>
            </a:r>
            <a:r>
              <a:rPr lang="fr-FR" sz="1800" i="1" dirty="0">
                <a:solidFill>
                  <a:srgbClr val="008000"/>
                </a:solidFill>
              </a:rPr>
              <a:t> sacra</a:t>
            </a:r>
            <a:r>
              <a:rPr lang="fr-FR" sz="1800" dirty="0">
                <a:solidFill>
                  <a:srgbClr val="008000"/>
                </a:solidFill>
              </a:rPr>
              <a:t>) est un petit arbre d'une hauteur de 2 à 8 m, qui comporte un ou plusieurs troncs [famille des </a:t>
            </a:r>
            <a:r>
              <a:rPr lang="fr-FR" sz="1800" dirty="0" err="1">
                <a:solidFill>
                  <a:srgbClr val="008000"/>
                </a:solidFill>
                <a:hlinkClick r:id="rId3" tooltip="Burseraceae"/>
              </a:rPr>
              <a:t>Burséracées</a:t>
            </a:r>
            <a:r>
              <a:rPr lang="fr-FR" sz="1800" dirty="0">
                <a:solidFill>
                  <a:srgbClr val="008000"/>
                </a:solidFill>
              </a:rPr>
              <a:t>]. L'écorce à texture de papier pèle facilement.</a:t>
            </a:r>
          </a:p>
          <a:p>
            <a:pPr algn="just">
              <a:spcBef>
                <a:spcPts val="0"/>
              </a:spcBef>
              <a:buNone/>
            </a:pPr>
            <a:r>
              <a:rPr lang="fr-FR" sz="1200" u="sng" dirty="0">
                <a:solidFill>
                  <a:srgbClr val="008000"/>
                </a:solidFill>
              </a:rPr>
              <a:t>Utilisations</a:t>
            </a:r>
            <a:r>
              <a:rPr lang="fr-FR" sz="1200" dirty="0">
                <a:solidFill>
                  <a:srgbClr val="008000"/>
                </a:solidFill>
              </a:rPr>
              <a:t> : Le </a:t>
            </a:r>
            <a:r>
              <a:rPr lang="fr-FR" sz="1200" i="1" dirty="0" err="1">
                <a:solidFill>
                  <a:srgbClr val="008000"/>
                </a:solidFill>
              </a:rPr>
              <a:t>Boswellia</a:t>
            </a:r>
            <a:r>
              <a:rPr lang="fr-FR" sz="1200" i="1" dirty="0">
                <a:solidFill>
                  <a:srgbClr val="008000"/>
                </a:solidFill>
              </a:rPr>
              <a:t> sacra</a:t>
            </a:r>
            <a:r>
              <a:rPr lang="fr-FR" sz="1200" dirty="0">
                <a:solidFill>
                  <a:srgbClr val="008000"/>
                </a:solidFill>
              </a:rPr>
              <a:t> est l'une des principales espèces de </a:t>
            </a:r>
            <a:r>
              <a:rPr lang="fr-FR" sz="1200" i="1" dirty="0" err="1">
                <a:solidFill>
                  <a:srgbClr val="008000"/>
                </a:solidFill>
              </a:rPr>
              <a:t>Boswellia</a:t>
            </a:r>
            <a:r>
              <a:rPr lang="fr-FR" sz="1200" dirty="0">
                <a:solidFill>
                  <a:srgbClr val="008000"/>
                </a:solidFill>
              </a:rPr>
              <a:t> dont on tire l'</a:t>
            </a:r>
            <a:r>
              <a:rPr lang="fr-FR" sz="1200" dirty="0">
                <a:solidFill>
                  <a:srgbClr val="008000"/>
                </a:solidFill>
                <a:hlinkClick r:id="rId4" tooltip="Encens (résine oliban)"/>
              </a:rPr>
              <a:t>encens</a:t>
            </a:r>
            <a:r>
              <a:rPr lang="fr-FR" sz="1200" dirty="0">
                <a:solidFill>
                  <a:srgbClr val="008000"/>
                </a:solidFill>
              </a:rPr>
              <a:t>. La résine est récoltée en pratiquant une incision peu profonde dans le tronc ou les branches de l'arbre et en retirant une étroite bande d'écorce. Il s'en écoule un sève laiteuse, qui coagule au contact de l'air et que l'on ramasse ensuite à la main. La résine du </a:t>
            </a:r>
            <a:r>
              <a:rPr lang="fr-FR" sz="1200" i="1" dirty="0" err="1">
                <a:solidFill>
                  <a:srgbClr val="008000"/>
                </a:solidFill>
              </a:rPr>
              <a:t>boswellia</a:t>
            </a:r>
            <a:r>
              <a:rPr lang="fr-FR" sz="1200" dirty="0">
                <a:solidFill>
                  <a:srgbClr val="008000"/>
                </a:solidFill>
              </a:rPr>
              <a:t> contient un anti-inflammatoire puissant.</a:t>
            </a:r>
            <a:endParaRPr lang="fr-FR" sz="1200" dirty="0">
              <a:solidFill>
                <a:srgbClr val="008000"/>
              </a:solidFill>
              <a:latin typeface="+mn-lt"/>
            </a:endParaRPr>
          </a:p>
          <a:p>
            <a:pPr algn="just">
              <a:spcBef>
                <a:spcPts val="0"/>
              </a:spcBef>
              <a:buNone/>
            </a:pPr>
            <a:r>
              <a:rPr lang="fr-FR" sz="1200" u="sng" dirty="0">
                <a:solidFill>
                  <a:srgbClr val="008000"/>
                </a:solidFill>
                <a:latin typeface="+mn-lt"/>
              </a:rPr>
              <a:t>Habitat</a:t>
            </a:r>
            <a:r>
              <a:rPr lang="fr-FR" sz="1200" dirty="0">
                <a:solidFill>
                  <a:srgbClr val="008000"/>
                </a:solidFill>
                <a:latin typeface="+mn-lt"/>
              </a:rPr>
              <a:t> : </a:t>
            </a:r>
            <a:r>
              <a:rPr lang="fr-FR" sz="1200" dirty="0">
                <a:solidFill>
                  <a:srgbClr val="008000"/>
                </a:solidFill>
              </a:rPr>
              <a:t>Cet arbre pousse dans les régions sèches du nord-est de l'</a:t>
            </a:r>
            <a:r>
              <a:rPr lang="fr-FR" sz="1200" dirty="0">
                <a:solidFill>
                  <a:srgbClr val="008000"/>
                </a:solidFill>
                <a:hlinkClick r:id="rId5" tooltip="Afrique"/>
              </a:rPr>
              <a:t>Afrique</a:t>
            </a:r>
            <a:r>
              <a:rPr lang="fr-FR" sz="1200" dirty="0">
                <a:solidFill>
                  <a:srgbClr val="008000"/>
                </a:solidFill>
              </a:rPr>
              <a:t> et du sud de la </a:t>
            </a:r>
            <a:r>
              <a:rPr lang="fr-FR" sz="1200" dirty="0">
                <a:solidFill>
                  <a:srgbClr val="008000"/>
                </a:solidFill>
                <a:hlinkClick r:id="rId6" tooltip="Arabie"/>
              </a:rPr>
              <a:t>péninsule Arabique</a:t>
            </a:r>
            <a:r>
              <a:rPr lang="fr-FR" sz="1200" dirty="0">
                <a:solidFill>
                  <a:srgbClr val="008000"/>
                </a:solidFill>
              </a:rPr>
              <a:t> (en </a:t>
            </a:r>
            <a:r>
              <a:rPr lang="fr-FR" sz="1200" dirty="0">
                <a:solidFill>
                  <a:srgbClr val="008000"/>
                </a:solidFill>
                <a:hlinkClick r:id="rId7" tooltip="Somalie"/>
              </a:rPr>
              <a:t>Somalie</a:t>
            </a:r>
            <a:r>
              <a:rPr lang="fr-FR" sz="1200" dirty="0">
                <a:solidFill>
                  <a:srgbClr val="008000"/>
                </a:solidFill>
              </a:rPr>
              <a:t>, en </a:t>
            </a:r>
            <a:r>
              <a:rPr lang="fr-FR" sz="1200" dirty="0">
                <a:solidFill>
                  <a:srgbClr val="008000"/>
                </a:solidFill>
                <a:hlinkClick r:id="rId8" tooltip="Éthiopie"/>
              </a:rPr>
              <a:t>Éthiopie</a:t>
            </a:r>
            <a:r>
              <a:rPr lang="fr-FR" sz="1200" dirty="0">
                <a:solidFill>
                  <a:srgbClr val="008000"/>
                </a:solidFill>
              </a:rPr>
              <a:t>, au </a:t>
            </a:r>
            <a:r>
              <a:rPr lang="fr-FR" sz="1200" dirty="0">
                <a:solidFill>
                  <a:srgbClr val="008000"/>
                </a:solidFill>
                <a:hlinkClick r:id="rId9" tooltip="Yémen"/>
              </a:rPr>
              <a:t>Yémen</a:t>
            </a:r>
            <a:r>
              <a:rPr lang="fr-FR" sz="1200" dirty="0">
                <a:solidFill>
                  <a:srgbClr val="008000"/>
                </a:solidFill>
              </a:rPr>
              <a:t> et à </a:t>
            </a:r>
            <a:r>
              <a:rPr lang="fr-FR" sz="1200" dirty="0">
                <a:solidFill>
                  <a:srgbClr val="008000"/>
                </a:solidFill>
                <a:hlinkClick r:id="rId10" tooltip="Oman"/>
              </a:rPr>
              <a:t>Oman</a:t>
            </a:r>
            <a:r>
              <a:rPr lang="fr-FR" sz="1200" dirty="0">
                <a:solidFill>
                  <a:srgbClr val="008000"/>
                </a:solidFill>
              </a:rPr>
              <a:t>). Il tolère les situations très exposées et on le retrouve souvent sur les pentes rocheuses et dans les ravins, jusqu'à une altitude d'environ 1 200 m. Il préfère les sols calcaires. Les individus qui croissent sur des pentes escarpées développent un renflement en forme de coussin à la base du tronc qui adhère au rocher et leur assure une certaine stabilité. </a:t>
            </a:r>
            <a:r>
              <a:rPr lang="fr-FR" sz="1200" dirty="0"/>
              <a:t> </a:t>
            </a:r>
            <a:r>
              <a:rPr lang="fr-FR" sz="1200" dirty="0">
                <a:solidFill>
                  <a:srgbClr val="008000"/>
                </a:solidFill>
              </a:rPr>
              <a:t>Les arbres dans la zone étroite, chargée de brouillard, où le désert rencontre chaîne de montagnes du Dhofar, une région connue sous le </a:t>
            </a:r>
            <a:r>
              <a:rPr lang="fr-FR" sz="1200" i="1" dirty="0">
                <a:solidFill>
                  <a:srgbClr val="008000"/>
                </a:solidFill>
                <a:hlinkClick r:id="rId11" tooltip="Nejd"/>
              </a:rPr>
              <a:t>Nedjd</a:t>
            </a:r>
            <a:r>
              <a:rPr lang="fr-FR" sz="1200" dirty="0">
                <a:solidFill>
                  <a:srgbClr val="008000"/>
                </a:solidFill>
              </a:rPr>
              <a:t>, grandissent très lentement et produisent un résine de très haute qualité, dans de grands massifs blanches.  </a:t>
            </a:r>
          </a:p>
          <a:p>
            <a:pPr algn="just">
              <a:spcBef>
                <a:spcPts val="0"/>
              </a:spcBef>
              <a:buNone/>
            </a:pPr>
            <a:r>
              <a:rPr lang="fr-FR" sz="1200" dirty="0">
                <a:solidFill>
                  <a:srgbClr val="008000"/>
                </a:solidFill>
              </a:rPr>
              <a:t>Les arbres commencent à produire la résine quand ils sont vieux d'environ 8 à 10 ans.</a:t>
            </a:r>
          </a:p>
          <a:p>
            <a:pPr algn="just">
              <a:spcBef>
                <a:spcPts val="0"/>
              </a:spcBef>
              <a:buNone/>
            </a:pPr>
            <a:r>
              <a:rPr lang="fr-FR" sz="1200" u="sng" dirty="0">
                <a:solidFill>
                  <a:srgbClr val="FF0000"/>
                </a:solidFill>
              </a:rPr>
              <a:t>Menaces</a:t>
            </a:r>
            <a:r>
              <a:rPr lang="fr-FR" sz="1200" dirty="0">
                <a:solidFill>
                  <a:srgbClr val="FF0000"/>
                </a:solidFill>
              </a:rPr>
              <a:t> : Des études récentes ont indiqué que les populations d'arbres d'encens sont en baisse en raison de leur </a:t>
            </a:r>
            <a:r>
              <a:rPr lang="fr-FR" sz="1200" dirty="0">
                <a:solidFill>
                  <a:srgbClr val="FF0000"/>
                </a:solidFill>
                <a:hlinkClick r:id="rId12" tooltip="Surexploitation"/>
              </a:rPr>
              <a:t>surexploitation</a:t>
            </a:r>
            <a:r>
              <a:rPr lang="fr-FR" sz="1200" dirty="0">
                <a:solidFill>
                  <a:srgbClr val="FF0000"/>
                </a:solidFill>
              </a:rPr>
              <a:t>. Les arbres fortement taraudés produisent des graines qui ne germent qu’à seulement 16%, tandis que les graines d'arbres qui ne avaient pas été exploitées germent à plus de 80%. Les herbivore  à Oman souvent </a:t>
            </a:r>
            <a:r>
              <a:rPr lang="fr-FR" sz="1200" dirty="0">
                <a:solidFill>
                  <a:srgbClr val="FF0000"/>
                </a:solidFill>
                <a:hlinkClick r:id="rId13" tooltip="Parcourir (herbivores)"/>
              </a:rPr>
              <a:t>broutent</a:t>
            </a:r>
            <a:r>
              <a:rPr lang="fr-FR" sz="1200" dirty="0">
                <a:solidFill>
                  <a:srgbClr val="FF0000"/>
                </a:solidFill>
              </a:rPr>
              <a:t> le feuillage, les fleurs et les semis, entraînant peu </a:t>
            </a:r>
            <a:r>
              <a:rPr lang="fr-FR" sz="1200" dirty="0">
                <a:solidFill>
                  <a:srgbClr val="FF0000"/>
                </a:solidFill>
                <a:hlinkClick r:id="rId14" tooltip="Régénération (biologie)"/>
              </a:rPr>
              <a:t>de régénération</a:t>
            </a:r>
            <a:r>
              <a:rPr lang="fr-FR" sz="1200" dirty="0">
                <a:solidFill>
                  <a:srgbClr val="FF0000"/>
                </a:solidFill>
              </a:rPr>
              <a:t>; les arbres matures qui restent sont apparemment en train de mourir. Statut IUCN : </a:t>
            </a:r>
            <a:r>
              <a:rPr lang="en-US" sz="1200" u="sng" dirty="0">
                <a:hlinkClick r:id="rId15"/>
              </a:rPr>
              <a:t>Near Threatened</a:t>
            </a:r>
            <a:r>
              <a:rPr lang="en-US" sz="1200" dirty="0"/>
              <a:t> (</a:t>
            </a:r>
            <a:r>
              <a:rPr lang="en-US" sz="1200" u="sng" dirty="0">
                <a:hlinkClick r:id="rId16"/>
              </a:rPr>
              <a:t>IUCN 2.3</a:t>
            </a:r>
            <a:r>
              <a:rPr lang="en-US" sz="1200" dirty="0"/>
              <a:t>) </a:t>
            </a:r>
            <a:r>
              <a:rPr lang="en-US" sz="1200" dirty="0">
                <a:solidFill>
                  <a:srgbClr val="FF0000"/>
                </a:solidFill>
              </a:rPr>
              <a:t>quasi </a:t>
            </a:r>
            <a:r>
              <a:rPr lang="en-US" sz="1200" dirty="0" err="1">
                <a:solidFill>
                  <a:srgbClr val="FF0000"/>
                </a:solidFill>
              </a:rPr>
              <a:t>menacé</a:t>
            </a:r>
            <a:r>
              <a:rPr lang="en-US" sz="1200" dirty="0">
                <a:solidFill>
                  <a:srgbClr val="FF0000"/>
                </a:solidFill>
              </a:rPr>
              <a:t>.</a:t>
            </a:r>
          </a:p>
          <a:p>
            <a:pPr>
              <a:spcBef>
                <a:spcPts val="0"/>
              </a:spcBef>
              <a:buNone/>
            </a:pPr>
            <a:r>
              <a:rPr lang="fr-FR" sz="1200" dirty="0">
                <a:solidFill>
                  <a:srgbClr val="008000"/>
                </a:solidFill>
              </a:rPr>
              <a:t>Sources : a) </a:t>
            </a:r>
            <a:r>
              <a:rPr lang="fr-FR" sz="1200" dirty="0">
                <a:solidFill>
                  <a:srgbClr val="008000"/>
                </a:solidFill>
                <a:hlinkClick r:id="rId17"/>
              </a:rPr>
              <a:t>http://fr.wikipedia.org/wiki/Boswellia_sacra</a:t>
            </a:r>
            <a:r>
              <a:rPr lang="fr-FR" sz="1200" dirty="0">
                <a:solidFill>
                  <a:srgbClr val="008000"/>
                </a:solidFill>
              </a:rPr>
              <a:t>, </a:t>
            </a:r>
          </a:p>
          <a:p>
            <a:pPr>
              <a:spcBef>
                <a:spcPts val="0"/>
              </a:spcBef>
              <a:buNone/>
            </a:pPr>
            <a:r>
              <a:rPr lang="fr-FR" sz="1200" dirty="0">
                <a:solidFill>
                  <a:srgbClr val="008000"/>
                </a:solidFill>
              </a:rPr>
              <a:t>b) </a:t>
            </a:r>
            <a:r>
              <a:rPr lang="fr-FR" sz="1200" dirty="0">
                <a:solidFill>
                  <a:srgbClr val="008000"/>
                </a:solidFill>
                <a:hlinkClick r:id="rId18"/>
              </a:rPr>
              <a:t>http://en.wikipedia.org/wiki/Boswellia_sacra</a:t>
            </a:r>
            <a:r>
              <a:rPr lang="fr-FR" sz="1200" dirty="0">
                <a:solidFill>
                  <a:srgbClr val="008000"/>
                </a:solidFill>
              </a:rPr>
              <a:t> </a:t>
            </a:r>
            <a:endParaRPr lang="fr-FR" sz="1200" dirty="0">
              <a:solidFill>
                <a:srgbClr val="008000"/>
              </a:solidFill>
              <a:latin typeface="+mn-lt"/>
            </a:endParaRPr>
          </a:p>
        </p:txBody>
      </p:sp>
      <p:pic>
        <p:nvPicPr>
          <p:cNvPr id="5" name="Image 4"/>
          <p:cNvPicPr>
            <a:picLocks noChangeAspect="1"/>
          </p:cNvPicPr>
          <p:nvPr/>
        </p:nvPicPr>
        <p:blipFill>
          <a:blip r:embed="rId19"/>
          <a:stretch>
            <a:fillRect/>
          </a:stretch>
        </p:blipFill>
        <p:spPr>
          <a:xfrm>
            <a:off x="919626" y="171326"/>
            <a:ext cx="436844" cy="497098"/>
          </a:xfrm>
          <a:prstGeom prst="rect">
            <a:avLst/>
          </a:prstGeom>
        </p:spPr>
      </p:pic>
      <p:pic>
        <p:nvPicPr>
          <p:cNvPr id="6" name="Imag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58960" y="-38216"/>
            <a:ext cx="2057400" cy="1543050"/>
          </a:xfrm>
          <a:prstGeom prst="rect">
            <a:avLst/>
          </a:prstGeom>
        </p:spPr>
      </p:pic>
      <p:pic>
        <p:nvPicPr>
          <p:cNvPr id="9" name="Imag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65480" y="2708920"/>
            <a:ext cx="3243216" cy="4149080"/>
          </a:xfrm>
          <a:prstGeom prst="rect">
            <a:avLst/>
          </a:prstGeom>
        </p:spPr>
      </p:pic>
      <p:pic>
        <p:nvPicPr>
          <p:cNvPr id="10" name="Imag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9194" y="1527562"/>
            <a:ext cx="1767165" cy="1325374"/>
          </a:xfrm>
          <a:prstGeom prst="rect">
            <a:avLst/>
          </a:prstGeom>
        </p:spPr>
      </p:pic>
      <p:sp>
        <p:nvSpPr>
          <p:cNvPr id="24" name="Espace réservé du numéro de diapositive 2"/>
          <p:cNvSpPr>
            <a:spLocks noGrp="1"/>
          </p:cNvSpPr>
          <p:nvPr>
            <p:ph type="sldNum" sz="quarter" idx="12"/>
          </p:nvPr>
        </p:nvSpPr>
        <p:spPr bwMode="auto">
          <a:xfrm>
            <a:off x="4788024" y="6523037"/>
            <a:ext cx="477764" cy="33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120</a:t>
            </a:fld>
            <a:endParaRPr lang="fr-FR" altLang="fr-FR" sz="1200" dirty="0">
              <a:solidFill>
                <a:srgbClr val="898989"/>
              </a:solidFill>
            </a:endParaRPr>
          </a:p>
        </p:txBody>
      </p:sp>
      <p:pic>
        <p:nvPicPr>
          <p:cNvPr id="11" name="Image 1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12380" y="1566709"/>
            <a:ext cx="1389913" cy="1042435"/>
          </a:xfrm>
          <a:prstGeom prst="rect">
            <a:avLst/>
          </a:prstGeom>
        </p:spPr>
      </p:pic>
      <p:sp>
        <p:nvSpPr>
          <p:cNvPr id="16" name="Rectangle 15"/>
          <p:cNvSpPr/>
          <p:nvPr/>
        </p:nvSpPr>
        <p:spPr>
          <a:xfrm>
            <a:off x="1582433" y="202223"/>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32537658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oneTexte 2"/>
          <p:cNvSpPr txBox="1">
            <a:spLocks noChangeArrowheads="1"/>
          </p:cNvSpPr>
          <p:nvPr/>
        </p:nvSpPr>
        <p:spPr bwMode="auto">
          <a:xfrm>
            <a:off x="2403506" y="157440"/>
            <a:ext cx="433841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1594253" y="64669"/>
            <a:ext cx="57147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p:cNvSpPr>
            <a:spLocks noChangeArrowheads="1"/>
          </p:cNvSpPr>
          <p:nvPr/>
        </p:nvSpPr>
        <p:spPr bwMode="auto">
          <a:xfrm>
            <a:off x="27640" y="713956"/>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sz="1800" dirty="0">
                <a:solidFill>
                  <a:srgbClr val="008000"/>
                </a:solidFill>
              </a:rPr>
              <a:t>7bis.6. </a:t>
            </a:r>
            <a:r>
              <a:rPr lang="fi-FI" sz="1800" b="1" dirty="0">
                <a:solidFill>
                  <a:srgbClr val="008000"/>
                </a:solidFill>
              </a:rPr>
              <a:t>Salai</a:t>
            </a:r>
            <a:r>
              <a:rPr lang="fi-FI" sz="1800" dirty="0">
                <a:solidFill>
                  <a:srgbClr val="008000"/>
                </a:solidFill>
              </a:rPr>
              <a:t> ou </a:t>
            </a:r>
            <a:r>
              <a:rPr lang="fi-FI" sz="1800" b="1" dirty="0">
                <a:solidFill>
                  <a:srgbClr val="008000"/>
                </a:solidFill>
              </a:rPr>
              <a:t>Shallaki</a:t>
            </a:r>
            <a:r>
              <a:rPr lang="fi-FI" sz="1800" dirty="0">
                <a:solidFill>
                  <a:srgbClr val="008000"/>
                </a:solidFill>
              </a:rPr>
              <a:t> (</a:t>
            </a:r>
            <a:r>
              <a:rPr lang="fi-FI" sz="1800" i="1" dirty="0">
                <a:solidFill>
                  <a:srgbClr val="008000"/>
                </a:solidFill>
              </a:rPr>
              <a:t>Boswellia serrata</a:t>
            </a:r>
            <a:r>
              <a:rPr lang="fi-FI" sz="1800" dirty="0">
                <a:solidFill>
                  <a:srgbClr val="008000"/>
                </a:solidFill>
              </a:rPr>
              <a:t>) </a:t>
            </a:r>
            <a:r>
              <a:rPr lang="fr-FR" altLang="fr-FR" sz="1800" dirty="0">
                <a:solidFill>
                  <a:srgbClr val="008000"/>
                </a:solidFill>
                <a:latin typeface="Arial" panose="020B0604020202020204" pitchFamily="34" charset="0"/>
              </a:rPr>
              <a:t>(médicinal et aromatique)</a:t>
            </a:r>
            <a:endParaRPr lang="fr-FR" altLang="fr-FR" sz="1800" dirty="0">
              <a:latin typeface="Arial" panose="020B0604020202020204" pitchFamily="34" charset="0"/>
            </a:endParaRPr>
          </a:p>
        </p:txBody>
      </p:sp>
      <p:sp>
        <p:nvSpPr>
          <p:cNvPr id="31" name="ZoneTexte 12"/>
          <p:cNvSpPr txBox="1">
            <a:spLocks noChangeArrowheads="1"/>
          </p:cNvSpPr>
          <p:nvPr/>
        </p:nvSpPr>
        <p:spPr bwMode="auto">
          <a:xfrm>
            <a:off x="179388" y="1083289"/>
            <a:ext cx="877635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i="1" dirty="0" err="1">
                <a:solidFill>
                  <a:srgbClr val="008000"/>
                </a:solidFill>
              </a:rPr>
              <a:t>Boswellia</a:t>
            </a:r>
            <a:r>
              <a:rPr lang="fr-FR" sz="1800" i="1" dirty="0">
                <a:solidFill>
                  <a:srgbClr val="008000"/>
                </a:solidFill>
              </a:rPr>
              <a:t> </a:t>
            </a:r>
            <a:r>
              <a:rPr lang="fr-FR" sz="1800" i="1" dirty="0" err="1">
                <a:solidFill>
                  <a:srgbClr val="008000"/>
                </a:solidFill>
              </a:rPr>
              <a:t>serrata</a:t>
            </a:r>
            <a:r>
              <a:rPr lang="fr-FR" sz="1800" dirty="0">
                <a:solidFill>
                  <a:srgbClr val="008000"/>
                </a:solidFill>
              </a:rPr>
              <a:t> est un arbuste qui produit l</a:t>
            </a:r>
            <a:r>
              <a:rPr lang="fr-FR" sz="1800" dirty="0">
                <a:solidFill>
                  <a:srgbClr val="008000"/>
                </a:solidFill>
                <a:hlinkClick r:id="rId3" tooltip="Encens"/>
              </a:rPr>
              <a:t>’</a:t>
            </a:r>
            <a:r>
              <a:rPr lang="fr-FR" sz="1800" u="sng" dirty="0">
                <a:solidFill>
                  <a:srgbClr val="008000"/>
                </a:solidFill>
                <a:hlinkClick r:id="rId3" tooltip="Encens"/>
              </a:rPr>
              <a:t>encens</a:t>
            </a:r>
            <a:r>
              <a:rPr lang="fr-FR" sz="1800" u="sng" dirty="0">
                <a:solidFill>
                  <a:srgbClr val="008000"/>
                </a:solidFill>
              </a:rPr>
              <a:t> </a:t>
            </a:r>
            <a:r>
              <a:rPr lang="fr-FR" sz="1800" dirty="0">
                <a:solidFill>
                  <a:srgbClr val="008000"/>
                </a:solidFill>
              </a:rPr>
              <a:t>indien.</a:t>
            </a:r>
            <a:endParaRPr lang="en-US" sz="1800" dirty="0">
              <a:solidFill>
                <a:srgbClr val="008000"/>
              </a:solidFill>
            </a:endParaRPr>
          </a:p>
          <a:p>
            <a:pPr>
              <a:spcBef>
                <a:spcPts val="0"/>
              </a:spcBef>
              <a:buNone/>
            </a:pPr>
            <a:r>
              <a:rPr lang="fr-FR" sz="1200" dirty="0">
                <a:solidFill>
                  <a:srgbClr val="008000"/>
                </a:solidFill>
              </a:rPr>
              <a:t>Il est originaire d'une grande partie de </a:t>
            </a:r>
            <a:r>
              <a:rPr lang="fr-FR" sz="1200" dirty="0">
                <a:solidFill>
                  <a:srgbClr val="008000"/>
                </a:solidFill>
                <a:hlinkClick r:id="rId4" tooltip="Inde"/>
              </a:rPr>
              <a:t>l'Inde</a:t>
            </a:r>
            <a:r>
              <a:rPr lang="fr-FR" sz="1200" dirty="0">
                <a:solidFill>
                  <a:srgbClr val="008000"/>
                </a:solidFill>
              </a:rPr>
              <a:t> et de la </a:t>
            </a:r>
            <a:r>
              <a:rPr lang="fr-FR" sz="1200" dirty="0">
                <a:solidFill>
                  <a:srgbClr val="008000"/>
                </a:solidFill>
                <a:hlinkClick r:id="rId5" tooltip="Région du Punjab"/>
              </a:rPr>
              <a:t>région du </a:t>
            </a:r>
            <a:r>
              <a:rPr lang="fr-FR" sz="1200" dirty="0" err="1">
                <a:solidFill>
                  <a:srgbClr val="008000"/>
                </a:solidFill>
                <a:hlinkClick r:id="rId5" tooltip="Région du Punjab"/>
              </a:rPr>
              <a:t>Punjab</a:t>
            </a:r>
            <a:r>
              <a:rPr lang="fr-FR" sz="1200" dirty="0">
                <a:solidFill>
                  <a:srgbClr val="008000"/>
                </a:solidFill>
              </a:rPr>
              <a:t> pakistanais.</a:t>
            </a:r>
          </a:p>
          <a:p>
            <a:pPr algn="just">
              <a:spcBef>
                <a:spcPts val="0"/>
              </a:spcBef>
              <a:buNone/>
            </a:pPr>
            <a:r>
              <a:rPr lang="fr-FR" sz="1200" u="sng" dirty="0">
                <a:solidFill>
                  <a:srgbClr val="008000"/>
                </a:solidFill>
              </a:rPr>
              <a:t>Usage</a:t>
            </a:r>
            <a:r>
              <a:rPr lang="fr-FR" sz="1200" dirty="0">
                <a:solidFill>
                  <a:srgbClr val="008000"/>
                </a:solidFill>
              </a:rPr>
              <a:t> : Il est utilisé, par la </a:t>
            </a:r>
            <a:r>
              <a:rPr lang="fr-FR" sz="1200" dirty="0">
                <a:hlinkClick r:id="rId6" tooltip="Médecine ayurvédique"/>
              </a:rPr>
              <a:t>médecine ayurvédique</a:t>
            </a:r>
            <a:r>
              <a:rPr lang="fr-FR" sz="1200" dirty="0">
                <a:solidFill>
                  <a:srgbClr val="008000"/>
                </a:solidFill>
              </a:rPr>
              <a:t>, pour le traitement de </a:t>
            </a:r>
            <a:r>
              <a:rPr lang="fr-FR" sz="1200" dirty="0">
                <a:solidFill>
                  <a:srgbClr val="008000"/>
                </a:solidFill>
                <a:hlinkClick r:id="rId7" tooltip="Arthrite"/>
              </a:rPr>
              <a:t>l'arthrite</a:t>
            </a:r>
            <a:r>
              <a:rPr lang="fr-FR" sz="1200" dirty="0">
                <a:solidFill>
                  <a:srgbClr val="008000"/>
                </a:solidFill>
              </a:rPr>
              <a:t>. </a:t>
            </a:r>
          </a:p>
          <a:p>
            <a:pPr algn="just">
              <a:spcBef>
                <a:spcPts val="0"/>
              </a:spcBef>
              <a:buNone/>
            </a:pPr>
            <a:r>
              <a:rPr lang="fr-FR" sz="1200" dirty="0">
                <a:solidFill>
                  <a:srgbClr val="008000"/>
                </a:solidFill>
              </a:rPr>
              <a:t>Des extraits de </a:t>
            </a:r>
            <a:r>
              <a:rPr lang="fr-FR" sz="1200" i="1" dirty="0" err="1">
                <a:solidFill>
                  <a:srgbClr val="008000"/>
                </a:solidFill>
              </a:rPr>
              <a:t>Boswellia</a:t>
            </a:r>
            <a:r>
              <a:rPr lang="fr-FR" sz="1200" i="1" dirty="0">
                <a:solidFill>
                  <a:srgbClr val="008000"/>
                </a:solidFill>
              </a:rPr>
              <a:t> </a:t>
            </a:r>
            <a:r>
              <a:rPr lang="fr-FR" sz="1200" i="1" dirty="0" err="1">
                <a:solidFill>
                  <a:srgbClr val="008000"/>
                </a:solidFill>
              </a:rPr>
              <a:t>serrata</a:t>
            </a:r>
            <a:r>
              <a:rPr lang="fr-FR" sz="1200" dirty="0">
                <a:solidFill>
                  <a:srgbClr val="008000"/>
                </a:solidFill>
              </a:rPr>
              <a:t> ont été cliniquement étudiée pour </a:t>
            </a:r>
            <a:r>
              <a:rPr lang="fr-FR" sz="1200" dirty="0">
                <a:solidFill>
                  <a:srgbClr val="008000"/>
                </a:solidFill>
                <a:hlinkClick r:id="rId8" tooltip="Arthrose"/>
              </a:rPr>
              <a:t>l'arthrose</a:t>
            </a:r>
            <a:r>
              <a:rPr lang="fr-FR" sz="1200" dirty="0">
                <a:solidFill>
                  <a:srgbClr val="008000"/>
                </a:solidFill>
              </a:rPr>
              <a:t> et de la fonction articulaire, en particulier pour l'arthrose du genou, montrant une légère amélioration à la fois de la douleur et de la fonction par rapport à un placebo. Les effets positifs de </a:t>
            </a:r>
            <a:r>
              <a:rPr lang="fr-FR" sz="1200" i="1" dirty="0" err="1">
                <a:solidFill>
                  <a:srgbClr val="008000"/>
                </a:solidFill>
              </a:rPr>
              <a:t>Boswellia</a:t>
            </a:r>
            <a:r>
              <a:rPr lang="fr-FR" sz="1200" dirty="0">
                <a:solidFill>
                  <a:srgbClr val="008000"/>
                </a:solidFill>
              </a:rPr>
              <a:t> dans certaines maladies inflammatoires chroniques y compris la polyarthrite rhumatoïde, l'asthme bronchique, l'arthrose, la colite ulcéreuse et la maladie de </a:t>
            </a:r>
            <a:r>
              <a:rPr lang="fr-FR" sz="1200" dirty="0" err="1">
                <a:solidFill>
                  <a:srgbClr val="008000"/>
                </a:solidFill>
              </a:rPr>
              <a:t>Crohn</a:t>
            </a:r>
            <a:r>
              <a:rPr lang="fr-FR" sz="1200" dirty="0">
                <a:solidFill>
                  <a:srgbClr val="008000"/>
                </a:solidFill>
              </a:rPr>
              <a:t> ont été rapportés. Certains considèrent </a:t>
            </a:r>
            <a:r>
              <a:rPr lang="fr-FR" sz="1200" i="1" dirty="0" err="1">
                <a:solidFill>
                  <a:srgbClr val="008000"/>
                </a:solidFill>
              </a:rPr>
              <a:t>Boswellia</a:t>
            </a:r>
            <a:r>
              <a:rPr lang="fr-FR" sz="1200" i="1" dirty="0">
                <a:solidFill>
                  <a:srgbClr val="008000"/>
                </a:solidFill>
              </a:rPr>
              <a:t> </a:t>
            </a:r>
            <a:r>
              <a:rPr lang="fr-FR" sz="1200" i="1" dirty="0" err="1">
                <a:solidFill>
                  <a:srgbClr val="008000"/>
                </a:solidFill>
              </a:rPr>
              <a:t>serrata</a:t>
            </a:r>
            <a:r>
              <a:rPr lang="fr-FR" sz="1200" i="1" dirty="0">
                <a:solidFill>
                  <a:srgbClr val="008000"/>
                </a:solidFill>
              </a:rPr>
              <a:t> </a:t>
            </a:r>
            <a:r>
              <a:rPr lang="fr-FR" sz="1200" dirty="0">
                <a:solidFill>
                  <a:srgbClr val="008000"/>
                </a:solidFill>
              </a:rPr>
              <a:t>comme une alternative prometteuse aux </a:t>
            </a:r>
            <a:r>
              <a:rPr lang="fr-FR" sz="1200" dirty="0">
                <a:solidFill>
                  <a:srgbClr val="008000"/>
                </a:solidFill>
                <a:hlinkClick r:id="rId9" tooltip="AINS"/>
              </a:rPr>
              <a:t>AINS</a:t>
            </a:r>
            <a:r>
              <a:rPr lang="fr-FR" sz="1200" dirty="0">
                <a:solidFill>
                  <a:srgbClr val="008000"/>
                </a:solidFill>
              </a:rPr>
              <a:t>, justifiant une enquête plus approfondie dans les études pharmacologiques et cliniques.</a:t>
            </a:r>
          </a:p>
          <a:p>
            <a:pPr algn="just">
              <a:spcBef>
                <a:spcPts val="0"/>
              </a:spcBef>
              <a:buNone/>
            </a:pPr>
            <a:r>
              <a:rPr lang="fr-FR" sz="1200" u="sng" dirty="0">
                <a:solidFill>
                  <a:srgbClr val="008000"/>
                </a:solidFill>
              </a:rPr>
              <a:t>Constituants actifs </a:t>
            </a:r>
            <a:r>
              <a:rPr lang="fr-FR" sz="1200" dirty="0">
                <a:solidFill>
                  <a:srgbClr val="008000"/>
                </a:solidFill>
              </a:rPr>
              <a:t>: L</a:t>
            </a:r>
            <a:r>
              <a:rPr lang="fr-FR" sz="1200" dirty="0">
                <a:solidFill>
                  <a:srgbClr val="008000"/>
                </a:solidFill>
                <a:hlinkClick r:id="rId10" tooltip="L'acide boswellique"/>
              </a:rPr>
              <a:t>’acide </a:t>
            </a:r>
            <a:r>
              <a:rPr lang="fr-FR" sz="1200" dirty="0" err="1">
                <a:solidFill>
                  <a:srgbClr val="008000"/>
                </a:solidFill>
                <a:hlinkClick r:id="rId10" tooltip="L'acide boswellique"/>
              </a:rPr>
              <a:t>boswellique</a:t>
            </a:r>
            <a:r>
              <a:rPr lang="fr-FR" sz="1200" dirty="0">
                <a:solidFill>
                  <a:srgbClr val="008000"/>
                </a:solidFill>
              </a:rPr>
              <a:t> et d'autres acides </a:t>
            </a:r>
            <a:r>
              <a:rPr lang="fr-FR" sz="1200" dirty="0" err="1">
                <a:solidFill>
                  <a:srgbClr val="008000"/>
                </a:solidFill>
              </a:rPr>
              <a:t>pentacycliques</a:t>
            </a:r>
            <a:r>
              <a:rPr lang="fr-FR" sz="1200" dirty="0">
                <a:solidFill>
                  <a:srgbClr val="008000"/>
                </a:solidFill>
              </a:rPr>
              <a:t> </a:t>
            </a:r>
            <a:r>
              <a:rPr lang="fr-FR" sz="1200" dirty="0" err="1">
                <a:solidFill>
                  <a:srgbClr val="008000"/>
                </a:solidFill>
                <a:hlinkClick r:id="rId11" tooltip="Triterpène"/>
              </a:rPr>
              <a:t>triterpéniques</a:t>
            </a:r>
            <a:r>
              <a:rPr lang="fr-FR" sz="1200" dirty="0">
                <a:solidFill>
                  <a:srgbClr val="008000"/>
                </a:solidFill>
              </a:rPr>
              <a:t> sont présents. L’acide bêta-</a:t>
            </a:r>
            <a:r>
              <a:rPr lang="fr-FR" sz="1200" dirty="0" err="1">
                <a:solidFill>
                  <a:srgbClr val="008000"/>
                </a:solidFill>
              </a:rPr>
              <a:t>boswellique</a:t>
            </a:r>
            <a:r>
              <a:rPr lang="fr-FR" sz="1200" dirty="0">
                <a:solidFill>
                  <a:srgbClr val="008000"/>
                </a:solidFill>
              </a:rPr>
              <a:t> est le constituant principal. Le </a:t>
            </a:r>
            <a:r>
              <a:rPr lang="fr-FR" sz="1200" i="1" dirty="0" err="1">
                <a:solidFill>
                  <a:srgbClr val="008000"/>
                </a:solidFill>
              </a:rPr>
              <a:t>Shallaki</a:t>
            </a:r>
            <a:r>
              <a:rPr lang="fr-FR" sz="1200" dirty="0">
                <a:solidFill>
                  <a:srgbClr val="008000"/>
                </a:solidFill>
              </a:rPr>
              <a:t> serait un analgésique puissant et aurait des effets anti-inflammatoires pouvant réduire la douleur et l'inflammation des articulations.</a:t>
            </a:r>
          </a:p>
          <a:p>
            <a:pPr>
              <a:spcBef>
                <a:spcPts val="0"/>
              </a:spcBef>
              <a:buNone/>
            </a:pPr>
            <a:r>
              <a:rPr lang="fr-FR" sz="1200" dirty="0">
                <a:solidFill>
                  <a:srgbClr val="008000"/>
                </a:solidFill>
              </a:rPr>
              <a:t>Source : a) </a:t>
            </a:r>
            <a:r>
              <a:rPr lang="fr-FR" sz="1200" dirty="0">
                <a:solidFill>
                  <a:srgbClr val="008000"/>
                </a:solidFill>
                <a:hlinkClick r:id="rId12"/>
              </a:rPr>
              <a:t>http://en.wikipedia.org/wiki/Boswellia_serrata</a:t>
            </a:r>
            <a:endParaRPr lang="fr-FR" sz="1200" dirty="0">
              <a:solidFill>
                <a:srgbClr val="008000"/>
              </a:solidFill>
            </a:endParaRPr>
          </a:p>
          <a:p>
            <a:pPr>
              <a:spcBef>
                <a:spcPts val="0"/>
              </a:spcBef>
              <a:buNone/>
            </a:pPr>
            <a:r>
              <a:rPr lang="fr-FR" sz="1200" dirty="0">
                <a:solidFill>
                  <a:srgbClr val="008000"/>
                </a:solidFill>
              </a:rPr>
              <a:t>b) </a:t>
            </a:r>
            <a:r>
              <a:rPr lang="fr-FR" sz="1200" dirty="0">
                <a:solidFill>
                  <a:srgbClr val="008000"/>
                </a:solidFill>
                <a:hlinkClick r:id="rId13"/>
              </a:rPr>
              <a:t>http://pl.wikipedia.org/wiki/Boswellia_serrata</a:t>
            </a:r>
            <a:r>
              <a:rPr lang="fr-FR" sz="1200" dirty="0">
                <a:solidFill>
                  <a:srgbClr val="008000"/>
                </a:solidFill>
              </a:rPr>
              <a:t> </a:t>
            </a:r>
            <a:endParaRPr lang="fr-FR" sz="1200" dirty="0">
              <a:solidFill>
                <a:srgbClr val="008000"/>
              </a:solidFill>
              <a:latin typeface="+mn-lt"/>
            </a:endParaRPr>
          </a:p>
        </p:txBody>
      </p:sp>
      <p:sp>
        <p:nvSpPr>
          <p:cNvPr id="24" name="Espace réservé du numéro de diapositive 2"/>
          <p:cNvSpPr>
            <a:spLocks noGrp="1"/>
          </p:cNvSpPr>
          <p:nvPr>
            <p:ph type="sldNum" sz="quarter" idx="12"/>
          </p:nvPr>
        </p:nvSpPr>
        <p:spPr bwMode="auto">
          <a:xfrm>
            <a:off x="2826224" y="6457762"/>
            <a:ext cx="477764" cy="33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121</a:t>
            </a:fld>
            <a:endParaRPr lang="fr-FR" altLang="fr-FR" sz="1200" dirty="0">
              <a:solidFill>
                <a:srgbClr val="898989"/>
              </a:solidFill>
            </a:endParaRPr>
          </a:p>
        </p:txBody>
      </p:sp>
      <p:pic>
        <p:nvPicPr>
          <p:cNvPr id="2"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5856" y="3719127"/>
            <a:ext cx="2505075" cy="1828800"/>
          </a:xfrm>
          <a:prstGeom prst="rect">
            <a:avLst/>
          </a:prstGeom>
        </p:spPr>
      </p:pic>
      <p:pic>
        <p:nvPicPr>
          <p:cNvPr id="3" name="Imag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2185" y="3717032"/>
            <a:ext cx="2794000" cy="2247900"/>
          </a:xfrm>
          <a:prstGeom prst="rect">
            <a:avLst/>
          </a:prstGeom>
        </p:spPr>
      </p:pic>
      <p:pic>
        <p:nvPicPr>
          <p:cNvPr id="4" name="Imag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6273" y="5178541"/>
            <a:ext cx="1225420" cy="1225420"/>
          </a:xfrm>
          <a:prstGeom prst="rect">
            <a:avLst/>
          </a:prstGeom>
        </p:spPr>
      </p:pic>
      <p:sp>
        <p:nvSpPr>
          <p:cNvPr id="7" name="Rectangle 6"/>
          <p:cNvSpPr/>
          <p:nvPr/>
        </p:nvSpPr>
        <p:spPr>
          <a:xfrm>
            <a:off x="6082996" y="6518089"/>
            <a:ext cx="2781532" cy="276999"/>
          </a:xfrm>
          <a:prstGeom prst="rect">
            <a:avLst/>
          </a:prstGeom>
        </p:spPr>
        <p:txBody>
          <a:bodyPr wrap="none">
            <a:spAutoFit/>
          </a:bodyPr>
          <a:lstStyle/>
          <a:p>
            <a:pPr algn="ctr"/>
            <a:r>
              <a:rPr lang="fr-FR" sz="1200" i="1" dirty="0" err="1">
                <a:solidFill>
                  <a:srgbClr val="008000"/>
                </a:solidFill>
              </a:rPr>
              <a:t>Boswellia</a:t>
            </a:r>
            <a:r>
              <a:rPr lang="fr-FR" sz="1200" i="1" dirty="0">
                <a:solidFill>
                  <a:srgbClr val="008000"/>
                </a:solidFill>
              </a:rPr>
              <a:t> </a:t>
            </a:r>
            <a:r>
              <a:rPr lang="fr-FR" sz="1200" i="1" dirty="0" err="1">
                <a:solidFill>
                  <a:srgbClr val="008000"/>
                </a:solidFill>
              </a:rPr>
              <a:t>Serrata</a:t>
            </a:r>
            <a:r>
              <a:rPr lang="fr-FR" sz="1200" i="1" dirty="0">
                <a:solidFill>
                  <a:srgbClr val="008000"/>
                </a:solidFill>
              </a:rPr>
              <a:t>, </a:t>
            </a:r>
            <a:r>
              <a:rPr lang="fr-FR" sz="1200" dirty="0">
                <a:solidFill>
                  <a:srgbClr val="008000"/>
                </a:solidFill>
              </a:rPr>
              <a:t>plante Ayurvédique.</a:t>
            </a:r>
          </a:p>
        </p:txBody>
      </p:sp>
      <p:pic>
        <p:nvPicPr>
          <p:cNvPr id="8" name="Imag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15798" y="5073214"/>
            <a:ext cx="1384548" cy="1384548"/>
          </a:xfrm>
          <a:prstGeom prst="rect">
            <a:avLst/>
          </a:prstGeom>
        </p:spPr>
      </p:pic>
      <p:sp>
        <p:nvSpPr>
          <p:cNvPr id="12" name="ZoneTexte 11"/>
          <p:cNvSpPr txBox="1"/>
          <p:nvPr/>
        </p:nvSpPr>
        <p:spPr>
          <a:xfrm>
            <a:off x="152349" y="5960790"/>
            <a:ext cx="3013671" cy="461665"/>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 </a:t>
            </a:r>
            <a:r>
              <a:rPr lang="fr-FR" sz="1200" dirty="0">
                <a:solidFill>
                  <a:srgbClr val="008000"/>
                </a:solidFill>
              </a:rPr>
              <a:t>Photo prise dans le</a:t>
            </a:r>
            <a:r>
              <a:rPr lang="en-US" sz="1200" dirty="0"/>
              <a:t> </a:t>
            </a:r>
            <a:r>
              <a:rPr lang="en-US" sz="1200" dirty="0" err="1">
                <a:hlinkClick r:id="rId18" tooltip="Kinnerasani Wildlife Sanctuary"/>
              </a:rPr>
              <a:t>Kinnerasani</a:t>
            </a:r>
            <a:r>
              <a:rPr lang="en-US" sz="1200" dirty="0">
                <a:hlinkClick r:id="rId18" tooltip="Kinnerasani Wildlife Sanctuary"/>
              </a:rPr>
              <a:t> Wildlife </a:t>
            </a:r>
            <a:r>
              <a:rPr lang="en-US" sz="1200" dirty="0" err="1">
                <a:hlinkClick r:id="rId18" tooltip="Kinnerasani Wildlife Sanctuary"/>
              </a:rPr>
              <a:t>Sanctuary</a:t>
            </a:r>
            <a:r>
              <a:rPr lang="en-US" sz="1200" dirty="0" err="1"/>
              <a:t>,</a:t>
            </a:r>
            <a:r>
              <a:rPr lang="en-US" sz="1200" dirty="0" err="1">
                <a:hlinkClick r:id="rId19" tooltip="Andhra Pradesh"/>
              </a:rPr>
              <a:t>Andhra</a:t>
            </a:r>
            <a:r>
              <a:rPr lang="en-US" sz="1200" dirty="0">
                <a:hlinkClick r:id="rId19" tooltip="Andhra Pradesh"/>
              </a:rPr>
              <a:t> Pradesh</a:t>
            </a:r>
            <a:r>
              <a:rPr lang="en-US" sz="1200" dirty="0"/>
              <a:t>, </a:t>
            </a:r>
            <a:r>
              <a:rPr lang="en-US" sz="1200" dirty="0" err="1">
                <a:hlinkClick r:id="rId20" tooltip="India"/>
              </a:rPr>
              <a:t>Inde</a:t>
            </a:r>
            <a:r>
              <a:rPr lang="en-US" sz="1200" dirty="0"/>
              <a:t>.</a:t>
            </a:r>
            <a:endParaRPr lang="fr-FR" sz="1200" dirty="0">
              <a:solidFill>
                <a:srgbClr val="008000"/>
              </a:solidFill>
            </a:endParaRPr>
          </a:p>
        </p:txBody>
      </p:sp>
      <p:sp>
        <p:nvSpPr>
          <p:cNvPr id="13" name="ZoneTexte 12"/>
          <p:cNvSpPr txBox="1"/>
          <p:nvPr/>
        </p:nvSpPr>
        <p:spPr>
          <a:xfrm>
            <a:off x="3166020" y="5661248"/>
            <a:ext cx="2918148" cy="830997"/>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 </a:t>
            </a:r>
            <a:r>
              <a:rPr lang="fr-FR" sz="1200" dirty="0">
                <a:solidFill>
                  <a:srgbClr val="008000"/>
                </a:solidFill>
              </a:rPr>
              <a:t>Source image : </a:t>
            </a:r>
            <a:r>
              <a:rPr lang="fr-FR" sz="1200" dirty="0">
                <a:solidFill>
                  <a:srgbClr val="008000"/>
                </a:solidFill>
                <a:hlinkClick r:id="rId21"/>
              </a:rPr>
              <a:t>http://www.tradeboss.com/default.cgi/action/viewproducts/productid/153077/productname/Boswellia_Serrata_60/</a:t>
            </a:r>
            <a:r>
              <a:rPr lang="fr-FR" sz="1200" dirty="0">
                <a:solidFill>
                  <a:srgbClr val="008000"/>
                </a:solidFill>
              </a:rPr>
              <a:t> </a:t>
            </a:r>
          </a:p>
        </p:txBody>
      </p:sp>
      <p:pic>
        <p:nvPicPr>
          <p:cNvPr id="14" name="Image 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43756" y="0"/>
            <a:ext cx="1521571" cy="1367488"/>
          </a:xfrm>
          <a:prstGeom prst="rect">
            <a:avLst/>
          </a:prstGeom>
        </p:spPr>
      </p:pic>
      <p:sp>
        <p:nvSpPr>
          <p:cNvPr id="15" name="ZoneTexte 14"/>
          <p:cNvSpPr txBox="1"/>
          <p:nvPr/>
        </p:nvSpPr>
        <p:spPr>
          <a:xfrm>
            <a:off x="6258485" y="1367488"/>
            <a:ext cx="2955138" cy="400110"/>
          </a:xfrm>
          <a:prstGeom prst="rect">
            <a:avLst/>
          </a:prstGeom>
          <a:noFill/>
        </p:spPr>
        <p:txBody>
          <a:bodyPr wrap="square" rtlCol="0">
            <a:spAutoFit/>
          </a:bodyPr>
          <a:lstStyle/>
          <a:p>
            <a:pPr algn="ctr"/>
            <a:r>
              <a:rPr lang="fr-FR" sz="1000" dirty="0">
                <a:solidFill>
                  <a:srgbClr val="008000"/>
                </a:solidFill>
              </a:rPr>
              <a:t>Source image </a:t>
            </a:r>
            <a:r>
              <a:rPr lang="fr-FR" sz="1000" dirty="0">
                <a:solidFill>
                  <a:srgbClr val="008000"/>
                </a:solidFill>
                <a:latin typeface="Calibri" panose="020F0502020204030204" pitchFamily="34" charset="0"/>
              </a:rPr>
              <a:t>↑</a:t>
            </a:r>
            <a:r>
              <a:rPr lang="fr-FR" sz="1000" dirty="0">
                <a:solidFill>
                  <a:srgbClr val="008000"/>
                </a:solidFill>
              </a:rPr>
              <a:t> : </a:t>
            </a:r>
            <a:r>
              <a:rPr lang="fr-FR" sz="1000" dirty="0">
                <a:solidFill>
                  <a:srgbClr val="008000"/>
                </a:solidFill>
                <a:hlinkClick r:id="rId13"/>
              </a:rPr>
              <a:t>http://pl.wikipedia.org/wiki/Boswellia_serrata</a:t>
            </a:r>
            <a:r>
              <a:rPr lang="fr-FR" sz="1000" dirty="0">
                <a:solidFill>
                  <a:srgbClr val="008000"/>
                </a:solidFill>
              </a:rPr>
              <a:t> </a:t>
            </a:r>
          </a:p>
        </p:txBody>
      </p:sp>
      <p:pic>
        <p:nvPicPr>
          <p:cNvPr id="16" name="Image 1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30194" y="3102600"/>
            <a:ext cx="3019425" cy="1514475"/>
          </a:xfrm>
          <a:prstGeom prst="rect">
            <a:avLst/>
          </a:prstGeom>
        </p:spPr>
      </p:pic>
      <p:sp>
        <p:nvSpPr>
          <p:cNvPr id="17" name="ZoneTexte 16"/>
          <p:cNvSpPr txBox="1"/>
          <p:nvPr/>
        </p:nvSpPr>
        <p:spPr>
          <a:xfrm>
            <a:off x="5780931" y="4633527"/>
            <a:ext cx="3283429" cy="430887"/>
          </a:xfrm>
          <a:prstGeom prst="rect">
            <a:avLst/>
          </a:prstGeom>
          <a:noFill/>
        </p:spPr>
        <p:txBody>
          <a:bodyPr wrap="square" rtlCol="0">
            <a:spAutoFit/>
          </a:bodyPr>
          <a:lstStyle/>
          <a:p>
            <a:pPr algn="ctr"/>
            <a:r>
              <a:rPr lang="fr-FR" sz="1100" dirty="0">
                <a:solidFill>
                  <a:srgbClr val="008000"/>
                </a:solidFill>
                <a:latin typeface="Calibri" panose="020F0502020204030204" pitchFamily="34" charset="0"/>
              </a:rPr>
              <a:t>↑ </a:t>
            </a:r>
            <a:r>
              <a:rPr lang="fr-FR" sz="1100" dirty="0">
                <a:solidFill>
                  <a:srgbClr val="008000"/>
                </a:solidFill>
              </a:rPr>
              <a:t>Encens indien de </a:t>
            </a:r>
            <a:r>
              <a:rPr lang="fr-FR" sz="1100" i="1" dirty="0" err="1">
                <a:solidFill>
                  <a:srgbClr val="008000"/>
                </a:solidFill>
              </a:rPr>
              <a:t>Boswellia</a:t>
            </a:r>
            <a:r>
              <a:rPr lang="fr-FR" sz="1100" i="1" dirty="0">
                <a:solidFill>
                  <a:srgbClr val="008000"/>
                </a:solidFill>
              </a:rPr>
              <a:t> </a:t>
            </a:r>
            <a:r>
              <a:rPr lang="fr-FR" sz="1100" i="1" dirty="0" err="1">
                <a:solidFill>
                  <a:srgbClr val="008000"/>
                </a:solidFill>
              </a:rPr>
              <a:t>Serrata</a:t>
            </a:r>
            <a:r>
              <a:rPr lang="fr-FR" sz="1100" dirty="0">
                <a:solidFill>
                  <a:srgbClr val="008000"/>
                </a:solidFill>
              </a:rPr>
              <a:t>. Source : </a:t>
            </a:r>
            <a:r>
              <a:rPr lang="fr-FR" sz="1100" dirty="0">
                <a:solidFill>
                  <a:srgbClr val="008000"/>
                </a:solidFill>
                <a:hlinkClick r:id="rId24"/>
              </a:rPr>
              <a:t>http://www.101herbs.com/boswellia-serrata.html</a:t>
            </a:r>
            <a:r>
              <a:rPr lang="fr-FR" sz="1100" dirty="0">
                <a:solidFill>
                  <a:srgbClr val="008000"/>
                </a:solidFill>
              </a:rPr>
              <a:t> </a:t>
            </a:r>
          </a:p>
        </p:txBody>
      </p:sp>
      <p:pic>
        <p:nvPicPr>
          <p:cNvPr id="18" name="Image 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43756" y="5188790"/>
            <a:ext cx="931320" cy="1225420"/>
          </a:xfrm>
          <a:prstGeom prst="rect">
            <a:avLst/>
          </a:prstGeom>
        </p:spPr>
      </p:pic>
      <p:sp>
        <p:nvSpPr>
          <p:cNvPr id="23" name="Rectangle 22"/>
          <p:cNvSpPr/>
          <p:nvPr/>
        </p:nvSpPr>
        <p:spPr>
          <a:xfrm>
            <a:off x="1034216" y="218709"/>
            <a:ext cx="441146" cy="369332"/>
          </a:xfrm>
          <a:prstGeom prst="rect">
            <a:avLst/>
          </a:prstGeom>
        </p:spPr>
        <p:txBody>
          <a:bodyPr wrap="none">
            <a:spAutoFit/>
          </a:bodyPr>
          <a:lstStyle/>
          <a:p>
            <a:pPr eaLnBrk="1" hangingPunct="1"/>
            <a:r>
              <a:rPr lang="fr-FR" altLang="fr-FR" b="1" dirty="0">
                <a:solidFill>
                  <a:srgbClr val="008000"/>
                </a:solidFill>
              </a:rPr>
              <a:t>$$</a:t>
            </a:r>
          </a:p>
        </p:txBody>
      </p:sp>
    </p:spTree>
    <p:extLst>
      <p:ext uri="{BB962C8B-B14F-4D97-AF65-F5344CB8AC3E}">
        <p14:creationId xmlns:p14="http://schemas.microsoft.com/office/powerpoint/2010/main" val="19274802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oneTexte 2"/>
          <p:cNvSpPr txBox="1">
            <a:spLocks noChangeArrowheads="1"/>
          </p:cNvSpPr>
          <p:nvPr/>
        </p:nvSpPr>
        <p:spPr bwMode="auto">
          <a:xfrm>
            <a:off x="2403506" y="157440"/>
            <a:ext cx="433841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97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6" name="Rectangle 15"/>
          <p:cNvSpPr>
            <a:spLocks noChangeArrowheads="1"/>
          </p:cNvSpPr>
          <p:nvPr/>
        </p:nvSpPr>
        <p:spPr bwMode="auto">
          <a:xfrm>
            <a:off x="1749726" y="64668"/>
            <a:ext cx="57147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97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72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7289"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
          <p:cNvSpPr>
            <a:spLocks noChangeArrowheads="1"/>
          </p:cNvSpPr>
          <p:nvPr/>
        </p:nvSpPr>
        <p:spPr bwMode="auto">
          <a:xfrm>
            <a:off x="27640" y="713956"/>
            <a:ext cx="8928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sz="1800" dirty="0">
                <a:solidFill>
                  <a:srgbClr val="008000"/>
                </a:solidFill>
              </a:rPr>
              <a:t>7bis. 7. </a:t>
            </a:r>
            <a:r>
              <a:rPr lang="fi-FI" sz="1800" b="1" dirty="0">
                <a:solidFill>
                  <a:srgbClr val="008000"/>
                </a:solidFill>
              </a:rPr>
              <a:t>Griffe du diable </a:t>
            </a:r>
            <a:r>
              <a:rPr lang="fi-FI" sz="1800" dirty="0">
                <a:solidFill>
                  <a:srgbClr val="008000"/>
                </a:solidFill>
              </a:rPr>
              <a:t>ou </a:t>
            </a:r>
            <a:r>
              <a:rPr lang="fi-FI" sz="1800" b="1" dirty="0">
                <a:solidFill>
                  <a:srgbClr val="008000"/>
                </a:solidFill>
              </a:rPr>
              <a:t>Harpagophyton</a:t>
            </a:r>
            <a:r>
              <a:rPr lang="fi-FI" sz="1800" dirty="0">
                <a:solidFill>
                  <a:srgbClr val="008000"/>
                </a:solidFill>
              </a:rPr>
              <a:t> (</a:t>
            </a:r>
            <a:r>
              <a:rPr lang="fi-FI" sz="1800" i="1" dirty="0">
                <a:solidFill>
                  <a:srgbClr val="008000"/>
                </a:solidFill>
              </a:rPr>
              <a:t>Harpagophytum procumbens</a:t>
            </a:r>
            <a:r>
              <a:rPr lang="fi-FI" sz="1800" dirty="0">
                <a:solidFill>
                  <a:srgbClr val="008000"/>
                </a:solidFill>
              </a:rPr>
              <a:t>) </a:t>
            </a:r>
            <a:r>
              <a:rPr lang="fr-FR" altLang="fr-FR" sz="1800" dirty="0">
                <a:solidFill>
                  <a:srgbClr val="008000"/>
                </a:solidFill>
                <a:latin typeface="Arial" panose="020B0604020202020204" pitchFamily="34" charset="0"/>
              </a:rPr>
              <a:t>(médicinal)</a:t>
            </a:r>
            <a:endParaRPr lang="fr-FR" altLang="fr-FR" sz="1800" dirty="0">
              <a:latin typeface="Arial" panose="020B0604020202020204" pitchFamily="34" charset="0"/>
            </a:endParaRPr>
          </a:p>
        </p:txBody>
      </p:sp>
      <p:sp>
        <p:nvSpPr>
          <p:cNvPr id="31" name="ZoneTexte 12"/>
          <p:cNvSpPr txBox="1">
            <a:spLocks noChangeArrowheads="1"/>
          </p:cNvSpPr>
          <p:nvPr/>
        </p:nvSpPr>
        <p:spPr bwMode="auto">
          <a:xfrm>
            <a:off x="27640" y="1068960"/>
            <a:ext cx="8776352"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buNone/>
            </a:pPr>
            <a:r>
              <a:rPr lang="fr-FR" sz="1800" dirty="0">
                <a:solidFill>
                  <a:srgbClr val="008000"/>
                </a:solidFill>
              </a:rPr>
              <a:t>La « griffe du diable », « </a:t>
            </a:r>
            <a:r>
              <a:rPr lang="fr-FR" sz="1800" dirty="0" err="1">
                <a:solidFill>
                  <a:srgbClr val="008000"/>
                </a:solidFill>
              </a:rPr>
              <a:t>Sengaparile</a:t>
            </a:r>
            <a:r>
              <a:rPr lang="fr-FR" sz="1800" dirty="0">
                <a:solidFill>
                  <a:srgbClr val="008000"/>
                </a:solidFill>
              </a:rPr>
              <a:t> », « </a:t>
            </a:r>
            <a:r>
              <a:rPr lang="fr-FR" sz="1800" dirty="0" err="1">
                <a:solidFill>
                  <a:srgbClr val="008000"/>
                </a:solidFill>
              </a:rPr>
              <a:t>Devil's</a:t>
            </a:r>
            <a:r>
              <a:rPr lang="fr-FR" sz="1800" dirty="0">
                <a:solidFill>
                  <a:srgbClr val="008000"/>
                </a:solidFill>
              </a:rPr>
              <a:t> </a:t>
            </a:r>
            <a:r>
              <a:rPr lang="fr-FR" sz="1800" dirty="0" err="1">
                <a:solidFill>
                  <a:srgbClr val="008000"/>
                </a:solidFill>
              </a:rPr>
              <a:t>Claw</a:t>
            </a:r>
            <a:r>
              <a:rPr lang="fr-FR" sz="1800" dirty="0">
                <a:solidFill>
                  <a:srgbClr val="008000"/>
                </a:solidFill>
              </a:rPr>
              <a:t> », « </a:t>
            </a:r>
            <a:r>
              <a:rPr lang="fr-FR" sz="1800" dirty="0" err="1">
                <a:solidFill>
                  <a:srgbClr val="008000"/>
                </a:solidFill>
              </a:rPr>
              <a:t>Duiwelsklou</a:t>
            </a:r>
            <a:r>
              <a:rPr lang="fr-FR" sz="1800" dirty="0">
                <a:solidFill>
                  <a:srgbClr val="008000"/>
                </a:solidFill>
              </a:rPr>
              <a:t> » ou « racine de Windhoek » est une </a:t>
            </a:r>
            <a:r>
              <a:rPr lang="fr-FR" sz="1800" dirty="0">
                <a:solidFill>
                  <a:srgbClr val="008000"/>
                </a:solidFill>
                <a:hlinkClick r:id="rId3" tooltip="Plante herbacée"/>
              </a:rPr>
              <a:t>plante herbacée</a:t>
            </a:r>
            <a:r>
              <a:rPr lang="fr-FR" sz="1800" dirty="0">
                <a:solidFill>
                  <a:srgbClr val="008000"/>
                </a:solidFill>
              </a:rPr>
              <a:t> vivace, </a:t>
            </a:r>
            <a:r>
              <a:rPr lang="fr-FR" sz="1200" dirty="0">
                <a:solidFill>
                  <a:srgbClr val="008000"/>
                </a:solidFill>
              </a:rPr>
              <a:t>dont la tige rampant sur le sol (</a:t>
            </a:r>
            <a:r>
              <a:rPr lang="fr-FR" sz="1200" i="1" dirty="0" err="1">
                <a:solidFill>
                  <a:srgbClr val="008000"/>
                </a:solidFill>
              </a:rPr>
              <a:t>Procumbens</a:t>
            </a:r>
            <a:r>
              <a:rPr lang="fr-FR" sz="1200" dirty="0">
                <a:solidFill>
                  <a:srgbClr val="008000"/>
                </a:solidFill>
              </a:rPr>
              <a:t>) portent des feuilles alternes au limbe ovoïde, et des fleurs en forme de trompette, de couleur rouge-violacée</a:t>
            </a:r>
            <a:r>
              <a:rPr lang="fr-FR" sz="1800" dirty="0">
                <a:solidFill>
                  <a:srgbClr val="008000"/>
                </a:solidFill>
              </a:rPr>
              <a:t> [famille des </a:t>
            </a:r>
            <a:r>
              <a:rPr lang="fr-FR" sz="1800" b="1" dirty="0" err="1">
                <a:solidFill>
                  <a:srgbClr val="008000"/>
                </a:solidFill>
                <a:hlinkClick r:id="rId4" tooltip="Pedaliaceae"/>
              </a:rPr>
              <a:t>Pedaliaceae</a:t>
            </a:r>
            <a:r>
              <a:rPr lang="fr-FR" sz="1800" dirty="0">
                <a:solidFill>
                  <a:srgbClr val="008000"/>
                </a:solidFill>
              </a:rPr>
              <a:t>]. </a:t>
            </a:r>
            <a:endParaRPr lang="fr-FR" sz="1200" dirty="0">
              <a:solidFill>
                <a:srgbClr val="008000"/>
              </a:solidFill>
            </a:endParaRPr>
          </a:p>
          <a:p>
            <a:pPr algn="just">
              <a:spcBef>
                <a:spcPts val="0"/>
              </a:spcBef>
              <a:buNone/>
            </a:pPr>
            <a:r>
              <a:rPr lang="fr-FR" sz="1200" dirty="0">
                <a:solidFill>
                  <a:srgbClr val="008000"/>
                </a:solidFill>
              </a:rPr>
              <a:t>Cette espèce pousse dans l'hémisphère Sud (</a:t>
            </a:r>
            <a:r>
              <a:rPr lang="fr-FR" sz="1200" dirty="0">
                <a:solidFill>
                  <a:srgbClr val="008000"/>
                </a:solidFill>
                <a:hlinkClick r:id="rId5" tooltip="Afrique du Sud"/>
              </a:rPr>
              <a:t>Afrique du Sud</a:t>
            </a:r>
            <a:r>
              <a:rPr lang="fr-FR" sz="1200" dirty="0">
                <a:solidFill>
                  <a:srgbClr val="008000"/>
                </a:solidFill>
              </a:rPr>
              <a:t>, </a:t>
            </a:r>
            <a:r>
              <a:rPr lang="fr-FR" sz="1200" dirty="0">
                <a:solidFill>
                  <a:srgbClr val="008000"/>
                </a:solidFill>
                <a:hlinkClick r:id="rId6" tooltip="Namibie"/>
              </a:rPr>
              <a:t>Namibie</a:t>
            </a:r>
            <a:r>
              <a:rPr lang="fr-FR" sz="1200" dirty="0">
                <a:solidFill>
                  <a:srgbClr val="008000"/>
                </a:solidFill>
              </a:rPr>
              <a:t>, </a:t>
            </a:r>
            <a:r>
              <a:rPr lang="fr-FR" sz="1200" dirty="0">
                <a:solidFill>
                  <a:srgbClr val="008000"/>
                </a:solidFill>
                <a:hlinkClick r:id="rId7" tooltip="Botswana"/>
              </a:rPr>
              <a:t>Botswana</a:t>
            </a:r>
            <a:r>
              <a:rPr lang="fr-FR" sz="1200" dirty="0">
                <a:solidFill>
                  <a:srgbClr val="008000"/>
                </a:solidFill>
              </a:rPr>
              <a:t>...) et plus particulièrement dans les </a:t>
            </a:r>
            <a:r>
              <a:rPr lang="fr-FR" sz="1200" b="1" dirty="0">
                <a:solidFill>
                  <a:srgbClr val="008000"/>
                </a:solidFill>
              </a:rPr>
              <a:t>régions semi-désertiques</a:t>
            </a:r>
            <a:r>
              <a:rPr lang="fr-FR" sz="1200" dirty="0">
                <a:solidFill>
                  <a:srgbClr val="008000"/>
                </a:solidFill>
              </a:rPr>
              <a:t> de l'</a:t>
            </a:r>
            <a:r>
              <a:rPr lang="fr-FR" sz="1200" dirty="0">
                <a:solidFill>
                  <a:srgbClr val="008000"/>
                </a:solidFill>
                <a:hlinkClick r:id="rId8" tooltip="Afrique australe"/>
              </a:rPr>
              <a:t>Afrique australe</a:t>
            </a:r>
            <a:r>
              <a:rPr lang="fr-FR" sz="1200" dirty="0">
                <a:solidFill>
                  <a:srgbClr val="008000"/>
                </a:solidFill>
              </a:rPr>
              <a:t>, plus particulièrement de </a:t>
            </a:r>
            <a:r>
              <a:rPr lang="fr-FR" sz="1200" dirty="0">
                <a:solidFill>
                  <a:srgbClr val="008000"/>
                </a:solidFill>
                <a:hlinkClick r:id="rId6" tooltip="Namibie"/>
              </a:rPr>
              <a:t>Namibie</a:t>
            </a:r>
            <a:r>
              <a:rPr lang="fr-FR" sz="1200" dirty="0">
                <a:solidFill>
                  <a:srgbClr val="008000"/>
                </a:solidFill>
              </a:rPr>
              <a:t>. </a:t>
            </a:r>
            <a:r>
              <a:rPr lang="fr-FR" sz="1200" u="sng" dirty="0">
                <a:solidFill>
                  <a:srgbClr val="008000"/>
                </a:solidFill>
              </a:rPr>
              <a:t>Substrat</a:t>
            </a:r>
            <a:r>
              <a:rPr lang="fr-FR" sz="1200" i="1" dirty="0">
                <a:solidFill>
                  <a:srgbClr val="008000"/>
                </a:solidFill>
              </a:rPr>
              <a:t> </a:t>
            </a:r>
            <a:r>
              <a:rPr lang="fr-FR" sz="1200" dirty="0">
                <a:solidFill>
                  <a:srgbClr val="008000"/>
                </a:solidFill>
              </a:rPr>
              <a:t>: sablonneux, drainant. </a:t>
            </a:r>
            <a:r>
              <a:rPr lang="fr-FR" sz="1200" u="sng" dirty="0">
                <a:solidFill>
                  <a:srgbClr val="008000"/>
                </a:solidFill>
              </a:rPr>
              <a:t>Température minimum </a:t>
            </a:r>
            <a:r>
              <a:rPr lang="fr-FR" sz="1200" dirty="0">
                <a:solidFill>
                  <a:srgbClr val="008000"/>
                </a:solidFill>
              </a:rPr>
              <a:t>: 5°C.</a:t>
            </a:r>
          </a:p>
          <a:p>
            <a:pPr algn="just">
              <a:spcBef>
                <a:spcPts val="0"/>
              </a:spcBef>
              <a:buNone/>
            </a:pPr>
            <a:r>
              <a:rPr lang="fr-FR" sz="1200" dirty="0">
                <a:solidFill>
                  <a:srgbClr val="008000"/>
                </a:solidFill>
              </a:rPr>
              <a:t>Le fruit est une capsule ligneuse munie d'une couronne garnie de plusieurs crochets acérés lui permettant de s'accrocher aux animaux voire de s'enfoncer dans leur chair, ce qui vaut à la plante d'être surnommée « </a:t>
            </a:r>
            <a:r>
              <a:rPr lang="fr-FR" sz="1200" i="1" dirty="0">
                <a:solidFill>
                  <a:srgbClr val="008000"/>
                </a:solidFill>
              </a:rPr>
              <a:t>la griffe du diable</a:t>
            </a:r>
            <a:r>
              <a:rPr lang="fr-FR" sz="1200" dirty="0">
                <a:solidFill>
                  <a:srgbClr val="008000"/>
                </a:solidFill>
              </a:rPr>
              <a:t> ». Chaque fruit contient jusqu'à 48 graines noires et allongées (7 à 8 mm de long). Sa </a:t>
            </a:r>
            <a:r>
              <a:rPr lang="fr-FR" sz="1200" dirty="0">
                <a:solidFill>
                  <a:srgbClr val="008000"/>
                </a:solidFill>
                <a:hlinkClick r:id="rId9" tooltip="Racine (botanique)"/>
              </a:rPr>
              <a:t>racine</a:t>
            </a:r>
            <a:r>
              <a:rPr lang="fr-FR" sz="1200" dirty="0">
                <a:solidFill>
                  <a:srgbClr val="008000"/>
                </a:solidFill>
              </a:rPr>
              <a:t> principale, </a:t>
            </a:r>
            <a:r>
              <a:rPr lang="fr-FR" sz="1200" dirty="0">
                <a:solidFill>
                  <a:srgbClr val="008000"/>
                </a:solidFill>
                <a:hlinkClick r:id="rId10" tooltip="Lignine"/>
              </a:rPr>
              <a:t>lignifiée</a:t>
            </a:r>
            <a:r>
              <a:rPr lang="fr-FR" sz="1200" dirty="0">
                <a:solidFill>
                  <a:srgbClr val="008000"/>
                </a:solidFill>
              </a:rPr>
              <a:t>, a un important développement vertical en profondeur (jusqu’à 50 cm de long) ; De cette racine principale partent des racines secondaires formant des </a:t>
            </a:r>
            <a:r>
              <a:rPr lang="fr-FR" sz="1200" dirty="0">
                <a:solidFill>
                  <a:srgbClr val="008000"/>
                </a:solidFill>
                <a:hlinkClick r:id="rId11" tooltip="Tubercule"/>
              </a:rPr>
              <a:t>tubercules</a:t>
            </a:r>
            <a:r>
              <a:rPr lang="fr-FR" sz="1200" dirty="0">
                <a:solidFill>
                  <a:srgbClr val="008000"/>
                </a:solidFill>
              </a:rPr>
              <a:t> de réserve, bulbeux et parfois énormes, pouvant peser jusqu'à 1,5 kg. Ils s'étendent sur environ 1,5 m et sont trouvés jusqu’à 2 m de profondeur, servant de stock d'eau et de nutriments à la plante qui peut ainsi résister aux périodes de sécheresse.</a:t>
            </a:r>
            <a:r>
              <a:rPr lang="fr-FR" sz="1200" u="sng" dirty="0">
                <a:solidFill>
                  <a:srgbClr val="008000"/>
                </a:solidFill>
              </a:rPr>
              <a:t> Usages</a:t>
            </a:r>
            <a:r>
              <a:rPr lang="fr-FR" sz="1200" dirty="0">
                <a:solidFill>
                  <a:srgbClr val="008000"/>
                </a:solidFill>
              </a:rPr>
              <a:t> : Seuls ces tubercules (qui constituent jusqu’à 90% du poids de la plante) sont utilisés depuis longtemps partie de la </a:t>
            </a:r>
            <a:r>
              <a:rPr lang="fr-FR" sz="1200" dirty="0">
                <a:solidFill>
                  <a:srgbClr val="008000"/>
                </a:solidFill>
                <a:hlinkClick r:id="rId12" tooltip="Pharmacopée traditionnelle"/>
              </a:rPr>
              <a:t>pharmacopée traditionnelle</a:t>
            </a:r>
            <a:r>
              <a:rPr lang="fr-FR" sz="1200" dirty="0">
                <a:solidFill>
                  <a:srgbClr val="008000"/>
                </a:solidFill>
              </a:rPr>
              <a:t> du sud de l'Afrique et dans le monde, depuis les </a:t>
            </a:r>
            <a:r>
              <a:rPr lang="fr-FR" sz="1200" dirty="0">
                <a:solidFill>
                  <a:srgbClr val="008000"/>
                </a:solidFill>
                <a:hlinkClick r:id="rId13" tooltip="Années 1970"/>
              </a:rPr>
              <a:t>années 1970</a:t>
            </a:r>
            <a:r>
              <a:rPr lang="fr-FR" sz="1200" dirty="0">
                <a:solidFill>
                  <a:srgbClr val="008000"/>
                </a:solidFill>
              </a:rPr>
              <a:t>-</a:t>
            </a:r>
            <a:r>
              <a:rPr lang="fr-FR" sz="1200" dirty="0">
                <a:solidFill>
                  <a:srgbClr val="008000"/>
                </a:solidFill>
                <a:hlinkClick r:id="rId14" tooltip="Années 1980"/>
              </a:rPr>
              <a:t>1980</a:t>
            </a:r>
            <a:r>
              <a:rPr lang="fr-FR" sz="1200" dirty="0">
                <a:solidFill>
                  <a:srgbClr val="008000"/>
                </a:solidFill>
              </a:rPr>
              <a:t>, comme anti-inflammatoire et pour atténuer ou guérir certaines douleurs (</a:t>
            </a:r>
            <a:r>
              <a:rPr lang="fr-FR" sz="1200" dirty="0">
                <a:solidFill>
                  <a:srgbClr val="008000"/>
                </a:solidFill>
                <a:hlinkClick r:id="rId15" tooltip="Rhumatisme"/>
              </a:rPr>
              <a:t>rhumatismes</a:t>
            </a:r>
            <a:r>
              <a:rPr lang="fr-FR" sz="1200" dirty="0">
                <a:solidFill>
                  <a:srgbClr val="008000"/>
                </a:solidFill>
              </a:rPr>
              <a:t>, arthrites ou </a:t>
            </a:r>
            <a:r>
              <a:rPr lang="fr-FR" sz="1200" u="sng" dirty="0">
                <a:solidFill>
                  <a:srgbClr val="008000"/>
                </a:solidFill>
                <a:hlinkClick r:id="rId16" tooltip="Lombalgie"/>
              </a:rPr>
              <a:t>lombalgies</a:t>
            </a:r>
            <a:r>
              <a:rPr lang="fr-FR" sz="1200" dirty="0">
                <a:solidFill>
                  <a:srgbClr val="008000"/>
                </a:solidFill>
              </a:rPr>
              <a:t>). </a:t>
            </a:r>
          </a:p>
          <a:p>
            <a:pPr algn="just">
              <a:spcBef>
                <a:spcPts val="0"/>
              </a:spcBef>
              <a:buNone/>
            </a:pPr>
            <a:r>
              <a:rPr lang="fr-FR" sz="1200" u="sng" dirty="0">
                <a:solidFill>
                  <a:srgbClr val="008000"/>
                </a:solidFill>
              </a:rPr>
              <a:t>Principes actifs </a:t>
            </a:r>
            <a:r>
              <a:rPr lang="fr-FR" sz="1200" dirty="0">
                <a:solidFill>
                  <a:srgbClr val="008000"/>
                </a:solidFill>
              </a:rPr>
              <a:t>: </a:t>
            </a:r>
            <a:r>
              <a:rPr lang="fr-FR" sz="1200" dirty="0" err="1">
                <a:hlinkClick r:id="rId17" tooltip="Harpagoside (page inexistante)"/>
              </a:rPr>
              <a:t>harpagoside</a:t>
            </a:r>
            <a:r>
              <a:rPr lang="fr-FR" sz="1200" dirty="0">
                <a:solidFill>
                  <a:srgbClr val="008000"/>
                </a:solidFill>
              </a:rPr>
              <a:t>, </a:t>
            </a:r>
            <a:r>
              <a:rPr lang="fr-FR" sz="1200" dirty="0">
                <a:hlinkClick r:id="rId18" tooltip="Beta-sitosterol"/>
              </a:rPr>
              <a:t>beta-</a:t>
            </a:r>
            <a:r>
              <a:rPr lang="fr-FR" sz="1200" dirty="0" err="1">
                <a:hlinkClick r:id="rId18" tooltip="Beta-sitosterol"/>
              </a:rPr>
              <a:t>sitosterol</a:t>
            </a:r>
            <a:r>
              <a:rPr lang="fr-FR" sz="1200" dirty="0">
                <a:solidFill>
                  <a:srgbClr val="008000"/>
                </a:solidFill>
              </a:rPr>
              <a:t>, 8-p-coumaroylharpagide, 8-féruloylharpagide, 8-cinnamoylmyoporoside, </a:t>
            </a:r>
            <a:r>
              <a:rPr lang="fr-FR" sz="1200" dirty="0" err="1">
                <a:solidFill>
                  <a:srgbClr val="008000"/>
                </a:solidFill>
              </a:rPr>
              <a:t>pagoside</a:t>
            </a:r>
            <a:r>
              <a:rPr lang="fr-FR" sz="1200" dirty="0">
                <a:solidFill>
                  <a:srgbClr val="008000"/>
                </a:solidFill>
              </a:rPr>
              <a:t>, </a:t>
            </a:r>
            <a:r>
              <a:rPr lang="fr-FR" sz="1200" dirty="0" err="1">
                <a:solidFill>
                  <a:srgbClr val="008000"/>
                </a:solidFill>
              </a:rPr>
              <a:t>ctéoside</a:t>
            </a:r>
            <a:r>
              <a:rPr lang="fr-FR" sz="1200" dirty="0">
                <a:solidFill>
                  <a:srgbClr val="008000"/>
                </a:solidFill>
              </a:rPr>
              <a:t>, </a:t>
            </a:r>
            <a:r>
              <a:rPr lang="fr-FR" sz="1200" dirty="0" err="1">
                <a:solidFill>
                  <a:srgbClr val="008000"/>
                </a:solidFill>
              </a:rPr>
              <a:t>isoactéoside</a:t>
            </a:r>
            <a:r>
              <a:rPr lang="fr-FR" sz="1200" dirty="0">
                <a:solidFill>
                  <a:srgbClr val="008000"/>
                </a:solidFill>
              </a:rPr>
              <a:t>, 6'-O-acetylacteoside, acide cinnamique, acide caféique. </a:t>
            </a:r>
            <a:r>
              <a:rPr lang="fr-FR" sz="1200" u="sng" dirty="0">
                <a:solidFill>
                  <a:srgbClr val="008000"/>
                </a:solidFill>
              </a:rPr>
              <a:t>Etudes</a:t>
            </a:r>
            <a:r>
              <a:rPr lang="fr-FR" sz="1200" dirty="0">
                <a:solidFill>
                  <a:srgbClr val="008000"/>
                </a:solidFill>
              </a:rPr>
              <a:t> : En </a:t>
            </a:r>
            <a:r>
              <a:rPr lang="fr-FR" sz="1200" dirty="0">
                <a:solidFill>
                  <a:srgbClr val="008000"/>
                </a:solidFill>
                <a:hlinkClick r:id="rId19" tooltip="Allemagne"/>
              </a:rPr>
              <a:t>Allemagne</a:t>
            </a:r>
            <a:r>
              <a:rPr lang="fr-FR" sz="1200" dirty="0">
                <a:solidFill>
                  <a:srgbClr val="008000"/>
                </a:solidFill>
              </a:rPr>
              <a:t> et au </a:t>
            </a:r>
            <a:r>
              <a:rPr lang="fr-FR" sz="1200" dirty="0">
                <a:solidFill>
                  <a:srgbClr val="008000"/>
                </a:solidFill>
                <a:hlinkClick r:id="rId20" tooltip="Royaume-Uni"/>
              </a:rPr>
              <a:t>Royaume-Uni</a:t>
            </a:r>
            <a:r>
              <a:rPr lang="fr-FR" sz="1200" dirty="0">
                <a:solidFill>
                  <a:srgbClr val="008000"/>
                </a:solidFill>
              </a:rPr>
              <a:t>, plusieurs études ont utilisé le « </a:t>
            </a:r>
            <a:r>
              <a:rPr lang="fr-FR" sz="1200" i="1" dirty="0" err="1">
                <a:solidFill>
                  <a:srgbClr val="008000"/>
                </a:solidFill>
              </a:rPr>
              <a:t>Doloteffin</a:t>
            </a:r>
            <a:r>
              <a:rPr lang="fr-FR" sz="1200" dirty="0">
                <a:solidFill>
                  <a:srgbClr val="008000"/>
                </a:solidFill>
              </a:rPr>
              <a:t> » (une préparation standardisée d'</a:t>
            </a:r>
            <a:r>
              <a:rPr lang="fr-FR" sz="1200" dirty="0" err="1">
                <a:solidFill>
                  <a:srgbClr val="008000"/>
                </a:solidFill>
              </a:rPr>
              <a:t>harpagophytum</a:t>
            </a:r>
            <a:r>
              <a:rPr lang="fr-FR" sz="1200" dirty="0">
                <a:solidFill>
                  <a:srgbClr val="008000"/>
                </a:solidFill>
              </a:rPr>
              <a:t>), qui ont conclu que </a:t>
            </a:r>
            <a:r>
              <a:rPr lang="fr-FR" sz="1200" i="1" dirty="0">
                <a:solidFill>
                  <a:srgbClr val="008000"/>
                </a:solidFill>
              </a:rPr>
              <a:t>H. </a:t>
            </a:r>
            <a:r>
              <a:rPr lang="fr-FR" sz="1200" i="1" dirty="0" err="1">
                <a:solidFill>
                  <a:srgbClr val="008000"/>
                </a:solidFill>
              </a:rPr>
              <a:t>procumbens</a:t>
            </a:r>
            <a:r>
              <a:rPr lang="fr-FR" sz="1200" dirty="0">
                <a:solidFill>
                  <a:srgbClr val="008000"/>
                </a:solidFill>
              </a:rPr>
              <a:t> a été plus efficace que le </a:t>
            </a:r>
            <a:r>
              <a:rPr lang="fr-FR" sz="1200" dirty="0" err="1">
                <a:solidFill>
                  <a:srgbClr val="008000"/>
                </a:solidFill>
                <a:hlinkClick r:id="rId21" tooltip="Rofécoxib"/>
              </a:rPr>
              <a:t>Vioxx</a:t>
            </a:r>
            <a:r>
              <a:rPr lang="fr-FR" sz="1200" dirty="0">
                <a:solidFill>
                  <a:srgbClr val="008000"/>
                </a:solidFill>
              </a:rPr>
              <a:t> dans le traitement de la </a:t>
            </a:r>
            <a:r>
              <a:rPr lang="fr-FR" sz="1200" dirty="0">
                <a:solidFill>
                  <a:srgbClr val="008000"/>
                </a:solidFill>
                <a:hlinkClick r:id="rId16" tooltip="Lombalgie"/>
              </a:rPr>
              <a:t>lombalgie</a:t>
            </a:r>
            <a:r>
              <a:rPr lang="fr-FR" sz="1200" dirty="0">
                <a:solidFill>
                  <a:srgbClr val="008000"/>
                </a:solidFill>
              </a:rPr>
              <a:t> chronique</a:t>
            </a:r>
            <a:r>
              <a:rPr lang="fr-FR" sz="1200" baseline="30000" dirty="0">
                <a:solidFill>
                  <a:srgbClr val="008000"/>
                </a:solidFill>
                <a:hlinkClick r:id="rId22"/>
              </a:rPr>
              <a:t>31</a:t>
            </a:r>
            <a:r>
              <a:rPr lang="fr-FR" sz="1200" dirty="0">
                <a:solidFill>
                  <a:srgbClr val="008000"/>
                </a:solidFill>
              </a:rPr>
              <a:t> et a été bien toléré après plus de quatre ans de traitement de </a:t>
            </a:r>
            <a:r>
              <a:rPr lang="fr-FR" sz="1200" i="1" dirty="0">
                <a:solidFill>
                  <a:srgbClr val="008000"/>
                </a:solidFill>
              </a:rPr>
              <a:t>H. </a:t>
            </a:r>
            <a:r>
              <a:rPr lang="fr-FR" sz="1200" i="1" dirty="0" err="1">
                <a:solidFill>
                  <a:srgbClr val="008000"/>
                </a:solidFill>
              </a:rPr>
              <a:t>procumbens</a:t>
            </a:r>
            <a:r>
              <a:rPr lang="fr-FR" sz="1200" dirty="0">
                <a:solidFill>
                  <a:srgbClr val="008000"/>
                </a:solidFill>
              </a:rPr>
              <a:t> seul. </a:t>
            </a:r>
            <a:r>
              <a:rPr lang="fr-FR" sz="1200" u="sng" dirty="0">
                <a:solidFill>
                  <a:srgbClr val="FF0000"/>
                </a:solidFill>
              </a:rPr>
              <a:t>Menaces</a:t>
            </a:r>
            <a:r>
              <a:rPr lang="fr-FR" sz="1200" dirty="0">
                <a:solidFill>
                  <a:srgbClr val="FF0000"/>
                </a:solidFill>
              </a:rPr>
              <a:t> : La  convoitise des laboratoires pharmaceutiques met en danger la plante. Constatant une augmentation de 700 tonnes en 2001 à plus de mille tonnes exportées en 2002 par la seule Namibie (l'</a:t>
            </a:r>
            <a:r>
              <a:rPr lang="fr-FR" sz="1200" dirty="0" err="1">
                <a:solidFill>
                  <a:srgbClr val="FF0000"/>
                </a:solidFill>
              </a:rPr>
              <a:t>harpagophyton</a:t>
            </a:r>
            <a:r>
              <a:rPr lang="fr-FR" sz="1200" dirty="0">
                <a:solidFill>
                  <a:srgbClr val="FF0000"/>
                </a:solidFill>
              </a:rPr>
              <a:t> pousse à l'état sauvage dans le </a:t>
            </a:r>
            <a:r>
              <a:rPr lang="fr-FR" sz="1200" dirty="0">
                <a:solidFill>
                  <a:srgbClr val="FF0000"/>
                </a:solidFill>
                <a:hlinkClick r:id="rId23" tooltip="Désert du Kalahari"/>
              </a:rPr>
              <a:t>désert du Kalahari</a:t>
            </a:r>
            <a:r>
              <a:rPr lang="fr-FR" sz="1200" dirty="0">
                <a:solidFill>
                  <a:srgbClr val="FF0000"/>
                </a:solidFill>
              </a:rPr>
              <a:t>), le Comité pour les plantes réuni à Genève en 2003 dans le cadre de la CITES s'inquiétait pour la « durabilité » de cette ressource et le caractère équitable de son commerce.</a:t>
            </a:r>
            <a:r>
              <a:rPr lang="fr-FR" sz="1200" dirty="0">
                <a:solidFill>
                  <a:srgbClr val="008000"/>
                </a:solidFill>
              </a:rPr>
              <a:t> L' </a:t>
            </a:r>
            <a:r>
              <a:rPr lang="fr-FR" sz="1200" i="1" dirty="0" err="1">
                <a:solidFill>
                  <a:srgbClr val="008000"/>
                </a:solidFill>
              </a:rPr>
              <a:t>Harpagophytum</a:t>
            </a:r>
            <a:r>
              <a:rPr lang="fr-FR" sz="1200" i="1" dirty="0">
                <a:solidFill>
                  <a:srgbClr val="008000"/>
                </a:solidFill>
              </a:rPr>
              <a:t> </a:t>
            </a:r>
            <a:r>
              <a:rPr lang="fr-FR" sz="1200" i="1" dirty="0" err="1">
                <a:solidFill>
                  <a:srgbClr val="008000"/>
                </a:solidFill>
              </a:rPr>
              <a:t>procumbens</a:t>
            </a:r>
            <a:r>
              <a:rPr lang="fr-FR" sz="1200" dirty="0">
                <a:solidFill>
                  <a:srgbClr val="008000"/>
                </a:solidFill>
              </a:rPr>
              <a:t> est aujourd'hui cultivé et cueilli sous protection d'une </a:t>
            </a:r>
            <a:r>
              <a:rPr lang="fr-FR" sz="1200" i="1" dirty="0">
                <a:solidFill>
                  <a:srgbClr val="008000"/>
                </a:solidFill>
              </a:rPr>
              <a:t>charte</a:t>
            </a:r>
            <a:r>
              <a:rPr lang="fr-FR" sz="1200" dirty="0">
                <a:solidFill>
                  <a:srgbClr val="008000"/>
                </a:solidFill>
              </a:rPr>
              <a:t> et d'un </a:t>
            </a:r>
            <a:r>
              <a:rPr lang="fr-FR" sz="1200" i="1" dirty="0">
                <a:solidFill>
                  <a:srgbClr val="008000"/>
                </a:solidFill>
              </a:rPr>
              <a:t>quota</a:t>
            </a:r>
            <a:r>
              <a:rPr lang="fr-FR" sz="1200" dirty="0">
                <a:solidFill>
                  <a:srgbClr val="008000"/>
                </a:solidFill>
              </a:rPr>
              <a:t> pour garantir sa pérennité en tant que </a:t>
            </a:r>
            <a:r>
              <a:rPr lang="fr-FR" sz="1200" u="sng" dirty="0">
                <a:solidFill>
                  <a:srgbClr val="008000"/>
                </a:solidFill>
                <a:hlinkClick r:id="rId24" tooltip="Ressource naturelle"/>
              </a:rPr>
              <a:t>ressource naturelle</a:t>
            </a:r>
            <a:r>
              <a:rPr lang="fr-FR" sz="1200" dirty="0">
                <a:solidFill>
                  <a:srgbClr val="008000"/>
                </a:solidFill>
              </a:rPr>
              <a:t>. Le gouvernement namibien encadre sa culture et sa cueillette, par un cahier des charges précis. Source : a) </a:t>
            </a:r>
            <a:r>
              <a:rPr lang="fr-FR" sz="1200" dirty="0">
                <a:solidFill>
                  <a:srgbClr val="008000"/>
                </a:solidFill>
                <a:hlinkClick r:id="rId25"/>
              </a:rPr>
              <a:t>http://fr.wikipedia.org/wiki/Harpagophyton</a:t>
            </a:r>
            <a:r>
              <a:rPr lang="fr-FR" sz="1200" dirty="0">
                <a:solidFill>
                  <a:srgbClr val="008000"/>
                </a:solidFill>
              </a:rPr>
              <a:t>, b) </a:t>
            </a:r>
            <a:r>
              <a:rPr lang="fr-FR" sz="1200" dirty="0">
                <a:solidFill>
                  <a:srgbClr val="008000"/>
                </a:solidFill>
                <a:hlinkClick r:id="rId26"/>
              </a:rPr>
              <a:t>http://en.wikipedia.org/wiki/Harpagophyton</a:t>
            </a:r>
            <a:endParaRPr lang="fr-FR" sz="1200" dirty="0">
              <a:solidFill>
                <a:srgbClr val="008000"/>
              </a:solidFill>
              <a:latin typeface="+mn-lt"/>
            </a:endParaRPr>
          </a:p>
        </p:txBody>
      </p:sp>
      <p:sp>
        <p:nvSpPr>
          <p:cNvPr id="24" name="Espace réservé du numéro de diapositive 2"/>
          <p:cNvSpPr>
            <a:spLocks noGrp="1"/>
          </p:cNvSpPr>
          <p:nvPr>
            <p:ph type="sldNum" sz="quarter" idx="12"/>
          </p:nvPr>
        </p:nvSpPr>
        <p:spPr bwMode="auto">
          <a:xfrm>
            <a:off x="7547989" y="174624"/>
            <a:ext cx="477764" cy="33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7E775-3BA7-4A81-AC2E-A573B1C5D7FE}" type="slidenum">
              <a:rPr lang="fr-FR" altLang="fr-FR" sz="1200" smtClean="0">
                <a:solidFill>
                  <a:srgbClr val="898989"/>
                </a:solidFill>
              </a:rPr>
              <a:pPr>
                <a:spcBef>
                  <a:spcPct val="0"/>
                </a:spcBef>
                <a:buFontTx/>
                <a:buNone/>
              </a:pPr>
              <a:t>122</a:t>
            </a:fld>
            <a:endParaRPr lang="fr-FR" altLang="fr-FR" sz="1200" dirty="0">
              <a:solidFill>
                <a:srgbClr val="898989"/>
              </a:solidFill>
            </a:endParaRPr>
          </a:p>
        </p:txBody>
      </p:sp>
      <p:sp>
        <p:nvSpPr>
          <p:cNvPr id="23" name="Rectangle 22"/>
          <p:cNvSpPr/>
          <p:nvPr/>
        </p:nvSpPr>
        <p:spPr>
          <a:xfrm>
            <a:off x="1298284" y="204645"/>
            <a:ext cx="441146" cy="369332"/>
          </a:xfrm>
          <a:prstGeom prst="rect">
            <a:avLst/>
          </a:prstGeom>
        </p:spPr>
        <p:txBody>
          <a:bodyPr wrap="none">
            <a:spAutoFit/>
          </a:bodyPr>
          <a:lstStyle/>
          <a:p>
            <a:pPr eaLnBrk="1" hangingPunct="1"/>
            <a:r>
              <a:rPr lang="fr-FR" altLang="fr-FR" b="1" dirty="0">
                <a:solidFill>
                  <a:srgbClr val="008000"/>
                </a:solidFill>
              </a:rPr>
              <a:t>$$</a:t>
            </a:r>
          </a:p>
        </p:txBody>
      </p:sp>
      <p:pic>
        <p:nvPicPr>
          <p:cNvPr id="25" name="Image 24"/>
          <p:cNvPicPr>
            <a:picLocks noChangeAspect="1"/>
          </p:cNvPicPr>
          <p:nvPr/>
        </p:nvPicPr>
        <p:blipFill>
          <a:blip r:embed="rId27"/>
          <a:stretch>
            <a:fillRect/>
          </a:stretch>
        </p:blipFill>
        <p:spPr>
          <a:xfrm>
            <a:off x="805511" y="220796"/>
            <a:ext cx="361950" cy="361950"/>
          </a:xfrm>
          <a:prstGeom prst="rect">
            <a:avLst/>
          </a:prstGeom>
        </p:spPr>
      </p:pic>
      <p:pic>
        <p:nvPicPr>
          <p:cNvPr id="5" name="Image 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17117" y="5642643"/>
            <a:ext cx="1835696" cy="1215357"/>
          </a:xfrm>
          <a:prstGeom prst="rect">
            <a:avLst/>
          </a:prstGeom>
        </p:spPr>
      </p:pic>
      <p:pic>
        <p:nvPicPr>
          <p:cNvPr id="6" name="Imag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4784" y="5614006"/>
            <a:ext cx="1694942" cy="1243994"/>
          </a:xfrm>
          <a:prstGeom prst="rect">
            <a:avLst/>
          </a:prstGeom>
        </p:spPr>
      </p:pic>
      <p:pic>
        <p:nvPicPr>
          <p:cNvPr id="9" name="Image 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836119" y="5634481"/>
            <a:ext cx="1795264" cy="1192168"/>
          </a:xfrm>
          <a:prstGeom prst="rect">
            <a:avLst/>
          </a:prstGeom>
        </p:spPr>
      </p:pic>
      <p:pic>
        <p:nvPicPr>
          <p:cNvPr id="10" name="Image 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573061" y="5593594"/>
            <a:ext cx="1949570" cy="1088132"/>
          </a:xfrm>
          <a:prstGeom prst="rect">
            <a:avLst/>
          </a:prstGeom>
        </p:spPr>
      </p:pic>
      <p:pic>
        <p:nvPicPr>
          <p:cNvPr id="19" name="Image 1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205613" y="-6253"/>
            <a:ext cx="942975" cy="904875"/>
          </a:xfrm>
          <a:prstGeom prst="rect">
            <a:avLst/>
          </a:prstGeom>
        </p:spPr>
      </p:pic>
      <p:pic>
        <p:nvPicPr>
          <p:cNvPr id="20" name="Image 1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509198" y="5608161"/>
            <a:ext cx="1598290" cy="1192570"/>
          </a:xfrm>
          <a:prstGeom prst="rect">
            <a:avLst/>
          </a:prstGeom>
        </p:spPr>
      </p:pic>
      <p:sp>
        <p:nvSpPr>
          <p:cNvPr id="21" name="Rectangle 20"/>
          <p:cNvSpPr/>
          <p:nvPr/>
        </p:nvSpPr>
        <p:spPr>
          <a:xfrm rot="16200000">
            <a:off x="6621433" y="3168167"/>
            <a:ext cx="4572000" cy="400110"/>
          </a:xfrm>
          <a:prstGeom prst="rect">
            <a:avLst/>
          </a:prstGeom>
        </p:spPr>
        <p:txBody>
          <a:bodyPr>
            <a:spAutoFit/>
          </a:bodyPr>
          <a:lstStyle/>
          <a:p>
            <a:r>
              <a:rPr lang="fr-FR" sz="1000" dirty="0">
                <a:solidFill>
                  <a:srgbClr val="008000"/>
                </a:solidFill>
                <a:latin typeface="Calibri" panose="020F0502020204030204" pitchFamily="34" charset="0"/>
              </a:rPr>
              <a:t>← </a:t>
            </a:r>
            <a:r>
              <a:rPr lang="fr-FR" sz="1000" dirty="0">
                <a:solidFill>
                  <a:srgbClr val="008000"/>
                </a:solidFill>
              </a:rPr>
              <a:t>Source : </a:t>
            </a:r>
            <a:r>
              <a:rPr lang="fr-FR" sz="1000" dirty="0">
                <a:solidFill>
                  <a:srgbClr val="008000"/>
                </a:solidFill>
                <a:hlinkClick r:id="rId34"/>
              </a:rPr>
              <a:t>http://magicchris.voila.net/Harpagophytum/harpagophytum_procumbens.htm</a:t>
            </a:r>
            <a:endParaRPr lang="fr-FR" sz="1000" dirty="0">
              <a:solidFill>
                <a:srgbClr val="008000"/>
              </a:solidFill>
            </a:endParaRPr>
          </a:p>
        </p:txBody>
      </p:sp>
    </p:spTree>
    <p:extLst>
      <p:ext uri="{BB962C8B-B14F-4D97-AF65-F5344CB8AC3E}">
        <p14:creationId xmlns:p14="http://schemas.microsoft.com/office/powerpoint/2010/main" val="41568497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1325563" y="824707"/>
            <a:ext cx="6630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a:t>
            </a:r>
          </a:p>
        </p:txBody>
      </p:sp>
      <p:sp>
        <p:nvSpPr>
          <p:cNvPr id="9830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830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3B91477-D942-45B3-AAD4-417C3E3697DD}" type="slidenum">
              <a:rPr lang="fr-FR" altLang="fr-FR" sz="1200" smtClean="0">
                <a:solidFill>
                  <a:srgbClr val="898989"/>
                </a:solidFill>
              </a:rPr>
              <a:pPr>
                <a:spcBef>
                  <a:spcPct val="0"/>
                </a:spcBef>
                <a:buFontTx/>
                <a:buNone/>
              </a:pPr>
              <a:t>123</a:t>
            </a:fld>
            <a:endParaRPr lang="fr-FR" altLang="fr-FR" sz="1200">
              <a:solidFill>
                <a:srgbClr val="898989"/>
              </a:solidFill>
            </a:endParaRPr>
          </a:p>
        </p:txBody>
      </p:sp>
      <p:sp>
        <p:nvSpPr>
          <p:cNvPr id="983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8310" name="Picture 6" descr="clip_imageGuma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6" y="1368426"/>
            <a:ext cx="280828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Rectangle 6"/>
          <p:cNvSpPr>
            <a:spLocks noChangeArrowheads="1"/>
          </p:cNvSpPr>
          <p:nvPr/>
        </p:nvSpPr>
        <p:spPr bwMode="auto">
          <a:xfrm>
            <a:off x="488546" y="3871860"/>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i="1" dirty="0">
                <a:solidFill>
                  <a:srgbClr val="008000"/>
                </a:solidFill>
                <a:latin typeface="Arial" panose="020B0604020202020204" pitchFamily="34" charset="0"/>
              </a:rPr>
              <a:t>Système liman </a:t>
            </a:r>
            <a:r>
              <a:rPr lang="fr-FR" altLang="fr-FR" sz="1200" dirty="0">
                <a:solidFill>
                  <a:srgbClr val="008000"/>
                </a:solidFill>
                <a:latin typeface="Arial" panose="020B0604020202020204" pitchFamily="34" charset="0"/>
              </a:rPr>
              <a:t>: par cette levée de terre, les eaux de ruissellement sont détournées vers des canaux (Kenya).</a:t>
            </a:r>
          </a:p>
        </p:txBody>
      </p:sp>
      <p:pic>
        <p:nvPicPr>
          <p:cNvPr id="98312" name="Image 7" descr="negarim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557338"/>
            <a:ext cx="251936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ZoneTexte 8"/>
          <p:cNvSpPr txBox="1">
            <a:spLocks noChangeArrowheads="1"/>
          </p:cNvSpPr>
          <p:nvPr/>
        </p:nvSpPr>
        <p:spPr bwMode="auto">
          <a:xfrm>
            <a:off x="5060546" y="3284538"/>
            <a:ext cx="3663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dirty="0" err="1">
                <a:solidFill>
                  <a:srgbClr val="008000"/>
                </a:solidFill>
                <a:latin typeface="Arial" panose="020B0604020202020204" pitchFamily="34" charset="0"/>
              </a:rPr>
              <a:t>Negarim</a:t>
            </a:r>
            <a:r>
              <a:rPr lang="fr-FR" altLang="fr-FR" sz="1200" dirty="0">
                <a:solidFill>
                  <a:srgbClr val="008000"/>
                </a:solidFill>
                <a:latin typeface="Arial" panose="020B0604020202020204" pitchFamily="34" charset="0"/>
              </a:rPr>
              <a:t> : petite cuvette polygonale (voir plus loin)</a:t>
            </a:r>
          </a:p>
        </p:txBody>
      </p:sp>
      <p:sp>
        <p:nvSpPr>
          <p:cNvPr id="98314" name="Rectangle 9"/>
          <p:cNvSpPr>
            <a:spLocks noChangeArrowheads="1"/>
          </p:cNvSpPr>
          <p:nvPr/>
        </p:nvSpPr>
        <p:spPr bwMode="auto">
          <a:xfrm>
            <a:off x="5219700" y="6237288"/>
            <a:ext cx="3078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dirty="0" err="1">
                <a:solidFill>
                  <a:srgbClr val="008000"/>
                </a:solidFill>
                <a:latin typeface="Arial" panose="020B0604020202020204" pitchFamily="34" charset="0"/>
              </a:rPr>
              <a:t>Lavogne</a:t>
            </a:r>
            <a:r>
              <a:rPr lang="fr-FR" altLang="fr-FR" sz="1200" dirty="0">
                <a:solidFill>
                  <a:srgbClr val="008000"/>
                </a:solidFill>
                <a:latin typeface="Arial" panose="020B0604020202020204" pitchFamily="34" charset="0"/>
              </a:rPr>
              <a:t>, une petite retenue collinaire (Causse de Sauveterre, Lozère, France).</a:t>
            </a:r>
          </a:p>
        </p:txBody>
      </p:sp>
      <p:pic>
        <p:nvPicPr>
          <p:cNvPr id="98315" name="Picture 11" descr="C:\Users\LISAN\Pictures\plantes-halophytes-xerophiles\Retenue_collinaire_France_Lozère_Causse_de_Sauveterre_Lavog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076700"/>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491" y="4526516"/>
            <a:ext cx="1743075" cy="1352550"/>
          </a:xfrm>
          <a:prstGeom prst="rect">
            <a:avLst/>
          </a:prstGeom>
        </p:spPr>
      </p:pic>
      <p:sp>
        <p:nvSpPr>
          <p:cNvPr id="3" name="ZoneTexte 2"/>
          <p:cNvSpPr txBox="1"/>
          <p:nvPr/>
        </p:nvSpPr>
        <p:spPr>
          <a:xfrm>
            <a:off x="268917" y="5890419"/>
            <a:ext cx="4788222" cy="830997"/>
          </a:xfrm>
          <a:prstGeom prst="rect">
            <a:avLst/>
          </a:prstGeom>
          <a:noFill/>
        </p:spPr>
        <p:txBody>
          <a:bodyPr wrap="square" rtlCol="0">
            <a:spAutoFit/>
          </a:bodyPr>
          <a:lstStyle/>
          <a:p>
            <a:pPr algn="ctr"/>
            <a:r>
              <a:rPr lang="fr-FR" sz="1200" dirty="0">
                <a:solidFill>
                  <a:srgbClr val="008000"/>
                </a:solidFill>
              </a:rPr>
              <a:t>Système de limans israéliens. En gris vert, l’arrivée de l’inondation d’un orage, retenue par les cuvette en demi-lune. Source : </a:t>
            </a:r>
            <a:r>
              <a:rPr lang="en-US" sz="1200" dirty="0">
                <a:solidFill>
                  <a:srgbClr val="008000"/>
                </a:solidFill>
              </a:rPr>
              <a:t>Water Harvesting in the Negev</a:t>
            </a:r>
            <a:r>
              <a:rPr lang="fr-FR" sz="1200" dirty="0">
                <a:solidFill>
                  <a:srgbClr val="008000"/>
                </a:solidFill>
              </a:rPr>
              <a:t>, </a:t>
            </a:r>
            <a:r>
              <a:rPr lang="fr-FR" sz="1200" dirty="0">
                <a:solidFill>
                  <a:srgbClr val="008000"/>
                </a:solidFill>
                <a:hlinkClick r:id="rId6"/>
              </a:rPr>
              <a:t>https://www.youtube.com/watch?v=tjBugtV8GHc</a:t>
            </a:r>
            <a:r>
              <a:rPr lang="fr-FR" sz="1200" dirty="0">
                <a:solidFill>
                  <a:srgbClr val="008000"/>
                </a:solidFill>
              </a:rPr>
              <a:t> </a:t>
            </a:r>
            <a:endParaRPr lang="en-US" sz="1200"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250825" y="620713"/>
            <a:ext cx="8281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8.1. </a:t>
            </a:r>
            <a:r>
              <a:rPr lang="fr-FR" altLang="fr-FR" sz="1800" b="1" dirty="0">
                <a:solidFill>
                  <a:srgbClr val="008000"/>
                </a:solidFill>
                <a:latin typeface="Arial" panose="020B0604020202020204" pitchFamily="34" charset="0"/>
              </a:rPr>
              <a:t>Liman israélien</a:t>
            </a:r>
          </a:p>
        </p:txBody>
      </p:sp>
      <p:sp>
        <p:nvSpPr>
          <p:cNvPr id="9933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933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74B108B-8146-4BD7-A3C0-4901598843B7}" type="slidenum">
              <a:rPr lang="fr-FR" altLang="fr-FR" sz="1200" smtClean="0">
                <a:solidFill>
                  <a:srgbClr val="898989"/>
                </a:solidFill>
              </a:rPr>
              <a:pPr>
                <a:spcBef>
                  <a:spcPct val="0"/>
                </a:spcBef>
                <a:buFontTx/>
                <a:buNone/>
              </a:pPr>
              <a:t>124</a:t>
            </a:fld>
            <a:endParaRPr lang="fr-FR" altLang="fr-FR" sz="1200">
              <a:solidFill>
                <a:srgbClr val="898989"/>
              </a:solidFill>
            </a:endParaRPr>
          </a:p>
        </p:txBody>
      </p:sp>
      <p:sp>
        <p:nvSpPr>
          <p:cNvPr id="993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9334" name="Rectangle 7"/>
          <p:cNvSpPr>
            <a:spLocks noChangeArrowheads="1"/>
          </p:cNvSpPr>
          <p:nvPr/>
        </p:nvSpPr>
        <p:spPr bwMode="auto">
          <a:xfrm>
            <a:off x="179388" y="1052513"/>
            <a:ext cx="87852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Un </a:t>
            </a:r>
            <a:r>
              <a:rPr lang="fr-FR" altLang="fr-FR" sz="1800" b="1" dirty="0">
                <a:solidFill>
                  <a:srgbClr val="008000"/>
                </a:solidFill>
                <a:latin typeface="Arial" panose="020B0604020202020204" pitchFamily="34" charset="0"/>
              </a:rPr>
              <a:t>Liman</a:t>
            </a:r>
            <a:r>
              <a:rPr lang="fr-FR" altLang="fr-FR" sz="1800" dirty="0">
                <a:solidFill>
                  <a:srgbClr val="008000"/>
                </a:solidFill>
                <a:latin typeface="Arial" panose="020B0604020202020204" pitchFamily="34" charset="0"/>
              </a:rPr>
              <a:t> en </a:t>
            </a:r>
            <a:r>
              <a:rPr lang="fr-FR" altLang="fr-FR" sz="1800" u="sng" dirty="0">
                <a:solidFill>
                  <a:srgbClr val="008000"/>
                </a:solidFill>
                <a:latin typeface="Arial" panose="020B0604020202020204" pitchFamily="34" charset="0"/>
                <a:hlinkClick r:id="rId2" tooltip="Israël"/>
              </a:rPr>
              <a:t>Israël</a:t>
            </a:r>
            <a:r>
              <a:rPr lang="fr-FR" altLang="fr-FR" sz="1800" dirty="0">
                <a:solidFill>
                  <a:srgbClr val="008000"/>
                </a:solidFill>
                <a:latin typeface="Arial" panose="020B0604020202020204" pitchFamily="34" charset="0"/>
              </a:rPr>
              <a:t> est le nom d'une levée artificielle de terre, souvent en demi-lune, servant à recueillir les eaux de crue d'un </a:t>
            </a:r>
            <a:r>
              <a:rPr lang="fr-FR" altLang="fr-FR" sz="1800" u="sng" dirty="0">
                <a:solidFill>
                  <a:srgbClr val="008000"/>
                </a:solidFill>
                <a:latin typeface="Arial" panose="020B0604020202020204" pitchFamily="34" charset="0"/>
                <a:hlinkClick r:id="rId3" tooltip="Oued"/>
              </a:rPr>
              <a:t>oued</a:t>
            </a:r>
            <a:r>
              <a:rPr lang="fr-FR" altLang="fr-FR" sz="1800" dirty="0">
                <a:solidFill>
                  <a:srgbClr val="008000"/>
                </a:solidFill>
                <a:latin typeface="Arial" panose="020B0604020202020204" pitchFamily="34" charset="0"/>
              </a:rPr>
              <a:t> du désert. L'</a:t>
            </a:r>
            <a:r>
              <a:rPr lang="fr-FR" altLang="fr-FR" sz="1800" u="sng" dirty="0">
                <a:solidFill>
                  <a:srgbClr val="008000"/>
                </a:solidFill>
                <a:latin typeface="Arial" panose="020B0604020202020204" pitchFamily="34" charset="0"/>
                <a:hlinkClick r:id="rId4" tooltip="L'eau de ruissellement"/>
              </a:rPr>
              <a:t>eau de ruissellement</a:t>
            </a:r>
            <a:r>
              <a:rPr lang="fr-FR" altLang="fr-FR" sz="1800" dirty="0">
                <a:solidFill>
                  <a:srgbClr val="008000"/>
                </a:solidFill>
                <a:latin typeface="Arial" panose="020B0604020202020204" pitchFamily="34" charset="0"/>
              </a:rPr>
              <a:t> est ralenti par le barrage, inondant ainsi une petite zone et permettant à l'eau de s'infiltrer dans le sol. Un petit bosquet d'arbres peut y être maintenue dans le désert. </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Les limans ont été construits afin de lutter a) contre </a:t>
            </a:r>
            <a:r>
              <a:rPr lang="fr-FR" altLang="fr-FR" sz="1200" dirty="0">
                <a:solidFill>
                  <a:srgbClr val="008000"/>
                </a:solidFill>
                <a:latin typeface="Arial" panose="020B0604020202020204" pitchFamily="34" charset="0"/>
                <a:hlinkClick r:id="rId5" tooltip="La désertification"/>
              </a:rPr>
              <a:t>la désertification</a:t>
            </a:r>
            <a:r>
              <a:rPr lang="fr-FR" altLang="fr-FR" sz="1200" dirty="0">
                <a:solidFill>
                  <a:srgbClr val="008000"/>
                </a:solidFill>
                <a:latin typeface="Arial" panose="020B0604020202020204" pitchFamily="34" charset="0"/>
              </a:rPr>
              <a:t> sans épuiser </a:t>
            </a:r>
            <a:r>
              <a:rPr lang="fr-FR" altLang="fr-FR" sz="1200" dirty="0">
                <a:solidFill>
                  <a:srgbClr val="008000"/>
                </a:solidFill>
                <a:latin typeface="Arial" panose="020B0604020202020204" pitchFamily="34" charset="0"/>
                <a:hlinkClick r:id="rId6" tooltip="Les eaux souterraines"/>
              </a:rPr>
              <a:t>les eaux souterraines</a:t>
            </a:r>
            <a:r>
              <a:rPr lang="fr-FR" altLang="fr-FR" sz="1200" dirty="0">
                <a:solidFill>
                  <a:srgbClr val="008000"/>
                </a:solidFill>
                <a:latin typeface="Arial" panose="020B0604020202020204" pitchFamily="34" charset="0"/>
              </a:rPr>
              <a:t>, dans les écosystèmes arides, b) les crues soudaines, cause d’érosion, et pour maintenir des espèces d'arbres résistants à la sécheresse.</a:t>
            </a:r>
          </a:p>
          <a:p>
            <a:pPr algn="just" eaLnBrk="1" hangingPunct="1">
              <a:spcBef>
                <a:spcPct val="0"/>
              </a:spcBef>
              <a:buFontTx/>
              <a:buNone/>
            </a:pPr>
            <a:r>
              <a:rPr lang="fr-FR" altLang="fr-FR" sz="1200" dirty="0">
                <a:solidFill>
                  <a:srgbClr val="008000"/>
                </a:solidFill>
                <a:latin typeface="Arial" panose="020B0604020202020204" pitchFamily="34" charset="0"/>
              </a:rPr>
              <a:t>La hauteur  du </a:t>
            </a:r>
            <a:r>
              <a:rPr lang="fr-FR" altLang="fr-FR" sz="1200" dirty="0">
                <a:solidFill>
                  <a:srgbClr val="008000"/>
                </a:solidFill>
                <a:latin typeface="Arial" panose="020B0604020202020204" pitchFamily="34" charset="0"/>
                <a:hlinkClick r:id="rId7" tooltip="Digue"/>
              </a:rPr>
              <a:t>remblai</a:t>
            </a:r>
            <a:r>
              <a:rPr lang="fr-FR" altLang="fr-FR" sz="1200" dirty="0">
                <a:solidFill>
                  <a:srgbClr val="008000"/>
                </a:solidFill>
                <a:latin typeface="Arial" panose="020B0604020202020204" pitchFamily="34" charset="0"/>
              </a:rPr>
              <a:t> doit être 3-4 fois la profondeur de l'eau retenue. Un </a:t>
            </a:r>
            <a:r>
              <a:rPr lang="fr-FR" altLang="fr-FR" sz="1200" dirty="0">
                <a:solidFill>
                  <a:srgbClr val="008000"/>
                </a:solidFill>
                <a:latin typeface="Arial" panose="020B0604020202020204" pitchFamily="34" charset="0"/>
                <a:hlinkClick r:id="rId8" tooltip="Déversoir"/>
              </a:rPr>
              <a:t>déversoir</a:t>
            </a:r>
            <a:r>
              <a:rPr lang="fr-FR" altLang="fr-FR" sz="1200" dirty="0">
                <a:solidFill>
                  <a:srgbClr val="008000"/>
                </a:solidFill>
                <a:latin typeface="Arial" panose="020B0604020202020204" pitchFamily="34" charset="0"/>
              </a:rPr>
              <a:t> régule le niveau de l'eau [...] pour empêcher la destruction du </a:t>
            </a:r>
            <a:r>
              <a:rPr lang="fr-FR" altLang="fr-FR" sz="1200" dirty="0">
                <a:solidFill>
                  <a:srgbClr val="008000"/>
                </a:solidFill>
                <a:latin typeface="Arial" panose="020B0604020202020204" pitchFamily="34" charset="0"/>
                <a:hlinkClick r:id="rId9" tooltip="Vérifiez barrage"/>
              </a:rPr>
              <a:t>barrage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0"/>
              </a:rPr>
              <a:t>[4]</a:t>
            </a:r>
            <a:r>
              <a:rPr lang="fr-FR" altLang="fr-FR" sz="1200" dirty="0">
                <a:solidFill>
                  <a:srgbClr val="008000"/>
                </a:solidFill>
                <a:latin typeface="Arial" panose="020B0604020202020204" pitchFamily="34" charset="0"/>
              </a:rPr>
              <a:t>. Un canal d'écoulement régule le niveau de l'eau accumulée et permet à l'excès de s'échapper. Les </a:t>
            </a:r>
            <a:r>
              <a:rPr lang="fr-FR" altLang="fr-FR" sz="1200" dirty="0">
                <a:solidFill>
                  <a:srgbClr val="008000"/>
                </a:solidFill>
                <a:latin typeface="Arial" panose="020B0604020202020204" pitchFamily="34" charset="0"/>
                <a:hlinkClick r:id="rId11" tooltip="Brouteurs"/>
              </a:rPr>
              <a:t>brouteurs</a:t>
            </a:r>
            <a:r>
              <a:rPr lang="fr-FR" altLang="fr-FR" sz="1200" dirty="0">
                <a:solidFill>
                  <a:srgbClr val="008000"/>
                </a:solidFill>
                <a:latin typeface="Arial" panose="020B0604020202020204" pitchFamily="34" charset="0"/>
              </a:rPr>
              <a:t> devraient être exclus du site pour éviter le </a:t>
            </a:r>
            <a:r>
              <a:rPr lang="fr-FR" altLang="fr-FR" sz="1200" dirty="0">
                <a:solidFill>
                  <a:srgbClr val="008000"/>
                </a:solidFill>
                <a:latin typeface="Arial" panose="020B0604020202020204" pitchFamily="34" charset="0"/>
                <a:hlinkClick r:id="rId12" tooltip="Le compactage du sol"/>
              </a:rPr>
              <a:t>compactage du sol</a:t>
            </a:r>
            <a:r>
              <a:rPr lang="fr-FR" altLang="fr-FR" sz="1200" dirty="0">
                <a:solidFill>
                  <a:srgbClr val="008000"/>
                </a:solidFill>
                <a:latin typeface="Arial" panose="020B0604020202020204" pitchFamily="34" charset="0"/>
              </a:rPr>
              <a:t> qui, à son tour, diminue </a:t>
            </a:r>
            <a:r>
              <a:rPr lang="fr-FR" altLang="fr-FR" sz="1200" dirty="0">
                <a:solidFill>
                  <a:srgbClr val="008000"/>
                </a:solidFill>
                <a:latin typeface="Arial" panose="020B0604020202020204" pitchFamily="34" charset="0"/>
                <a:hlinkClick r:id="rId13" tooltip="Infiltration (hydrologie)"/>
              </a:rPr>
              <a:t>l'infiltration de l'eau</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4"/>
              </a:rPr>
              <a:t>[3]</a:t>
            </a:r>
            <a:r>
              <a:rPr lang="fr-FR" altLang="fr-FR" sz="1200" dirty="0">
                <a:solidFill>
                  <a:srgbClr val="008000"/>
                </a:solidFill>
                <a:latin typeface="Arial" panose="020B0604020202020204" pitchFamily="34" charset="0"/>
              </a:rPr>
              <a:t>. Y ont été plantés des espèces résistantes à la sécheresse sont adaptés, comme le </a:t>
            </a:r>
            <a:r>
              <a:rPr lang="fr-FR" altLang="fr-FR" sz="1200" dirty="0">
                <a:solidFill>
                  <a:srgbClr val="008000"/>
                </a:solidFill>
                <a:latin typeface="Arial" panose="020B0604020202020204" pitchFamily="34" charset="0"/>
                <a:hlinkClick r:id="rId15" tooltip="Tamarins"/>
              </a:rPr>
              <a:t>tamarin</a:t>
            </a:r>
            <a:r>
              <a:rPr lang="fr-FR" altLang="fr-FR" sz="1200" dirty="0">
                <a:solidFill>
                  <a:srgbClr val="008000"/>
                </a:solidFill>
                <a:latin typeface="Arial" panose="020B0604020202020204" pitchFamily="34" charset="0"/>
              </a:rPr>
              <a:t>, la </a:t>
            </a:r>
            <a:r>
              <a:rPr lang="fr-FR" altLang="fr-FR" sz="1200" dirty="0">
                <a:solidFill>
                  <a:srgbClr val="008000"/>
                </a:solidFill>
                <a:latin typeface="Arial" panose="020B0604020202020204" pitchFamily="34" charset="0"/>
                <a:hlinkClick r:id="rId16" tooltip="Acacias"/>
              </a:rPr>
              <a:t>gomme arabique</a:t>
            </a:r>
            <a:r>
              <a:rPr lang="fr-FR" altLang="fr-FR" sz="1200" dirty="0">
                <a:solidFill>
                  <a:srgbClr val="008000"/>
                </a:solidFill>
                <a:latin typeface="Arial" panose="020B0604020202020204" pitchFamily="34" charset="0"/>
              </a:rPr>
              <a:t> [l’acacia Sénégal], le </a:t>
            </a:r>
            <a:r>
              <a:rPr lang="fr-FR" altLang="fr-FR" sz="1200" dirty="0">
                <a:solidFill>
                  <a:srgbClr val="008000"/>
                </a:solidFill>
                <a:latin typeface="Arial" panose="020B0604020202020204" pitchFamily="34" charset="0"/>
                <a:hlinkClick r:id="rId17" tooltip="Prosopis"/>
              </a:rPr>
              <a:t>prosopis</a:t>
            </a:r>
            <a:r>
              <a:rPr lang="fr-FR" altLang="fr-FR" sz="1200" dirty="0">
                <a:solidFill>
                  <a:srgbClr val="008000"/>
                </a:solidFill>
                <a:latin typeface="Arial" panose="020B0604020202020204" pitchFamily="34" charset="0"/>
              </a:rPr>
              <a:t>, le </a:t>
            </a:r>
            <a:r>
              <a:rPr lang="fr-FR" altLang="fr-FR" sz="1200" dirty="0">
                <a:solidFill>
                  <a:srgbClr val="008000"/>
                </a:solidFill>
                <a:latin typeface="Arial" panose="020B0604020202020204" pitchFamily="34" charset="0"/>
                <a:hlinkClick r:id="rId18" tooltip="Pistache"/>
              </a:rPr>
              <a:t>pistachier</a:t>
            </a:r>
            <a:r>
              <a:rPr lang="fr-FR" altLang="fr-FR" sz="1200" dirty="0">
                <a:solidFill>
                  <a:srgbClr val="008000"/>
                </a:solidFill>
                <a:latin typeface="Arial" panose="020B0604020202020204" pitchFamily="34" charset="0"/>
              </a:rPr>
              <a:t>, l’</a:t>
            </a:r>
            <a:r>
              <a:rPr lang="fr-FR" altLang="fr-FR" sz="1200" dirty="0">
                <a:solidFill>
                  <a:srgbClr val="008000"/>
                </a:solidFill>
                <a:latin typeface="Arial" panose="020B0604020202020204" pitchFamily="34" charset="0"/>
                <a:hlinkClick r:id="rId19" tooltip="Eucalyptus"/>
              </a:rPr>
              <a:t>eucalyptus</a:t>
            </a:r>
            <a:r>
              <a:rPr lang="fr-FR" altLang="fr-FR" sz="1200" dirty="0">
                <a:solidFill>
                  <a:srgbClr val="008000"/>
                </a:solidFill>
                <a:latin typeface="Arial" panose="020B0604020202020204" pitchFamily="34" charset="0"/>
              </a:rPr>
              <a:t>, le </a:t>
            </a:r>
            <a:r>
              <a:rPr lang="fr-FR" altLang="fr-FR" sz="1200" dirty="0">
                <a:solidFill>
                  <a:srgbClr val="008000"/>
                </a:solidFill>
                <a:latin typeface="Arial" panose="020B0604020202020204" pitchFamily="34" charset="0"/>
                <a:hlinkClick r:id="rId20" tooltip="Les palmiers dattiers"/>
              </a:rPr>
              <a:t>palmier dattier</a:t>
            </a:r>
            <a:r>
              <a:rPr lang="fr-FR" altLang="fr-FR" sz="1200" dirty="0">
                <a:solidFill>
                  <a:srgbClr val="008000"/>
                </a:solidFill>
                <a:latin typeface="Arial" panose="020B0604020202020204" pitchFamily="34" charset="0"/>
              </a:rPr>
              <a:t> et le </a:t>
            </a:r>
            <a:r>
              <a:rPr lang="fr-FR" altLang="fr-FR" sz="1200" dirty="0">
                <a:solidFill>
                  <a:srgbClr val="008000"/>
                </a:solidFill>
                <a:latin typeface="Arial" panose="020B0604020202020204" pitchFamily="34" charset="0"/>
                <a:hlinkClick r:id="rId21" tooltip="Carobs"/>
              </a:rPr>
              <a:t>caroubier</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Sources :a) </a:t>
            </a:r>
            <a:r>
              <a:rPr lang="fr-FR" altLang="fr-FR" sz="1200" u="sng" dirty="0">
                <a:solidFill>
                  <a:srgbClr val="008000"/>
                </a:solidFill>
                <a:latin typeface="Arial" panose="020B0604020202020204" pitchFamily="34" charset="0"/>
                <a:hlinkClick r:id="rId22"/>
              </a:rPr>
              <a:t>http://en.wikipedia.org/wiki/Liman_irrigation_system</a:t>
            </a:r>
            <a:r>
              <a:rPr lang="fr-FR" altLang="fr-FR" sz="1200" dirty="0">
                <a:solidFill>
                  <a:srgbClr val="008000"/>
                </a:solidFill>
                <a:latin typeface="Arial" panose="020B0604020202020204" pitchFamily="34" charset="0"/>
              </a:rPr>
              <a:t> , </a:t>
            </a:r>
          </a:p>
          <a:p>
            <a:pPr algn="just" eaLnBrk="1" hangingPunct="1">
              <a:spcBef>
                <a:spcPct val="0"/>
              </a:spcBef>
              <a:buFontTx/>
              <a:buNone/>
            </a:pPr>
            <a:r>
              <a:rPr lang="fr-FR" altLang="fr-FR" sz="1200" dirty="0">
                <a:solidFill>
                  <a:srgbClr val="008000"/>
                </a:solidFill>
                <a:latin typeface="Arial" panose="020B0604020202020204" pitchFamily="34" charset="0"/>
              </a:rPr>
              <a:t>b) Les structures antiérosives en relation avec les modes de gestion de l'eau, </a:t>
            </a:r>
            <a:r>
              <a:rPr lang="fr-FR" altLang="fr-FR" sz="1200" dirty="0">
                <a:solidFill>
                  <a:srgbClr val="008000"/>
                </a:solidFill>
                <a:latin typeface="Arial" panose="020B0604020202020204" pitchFamily="34" charset="0"/>
                <a:hlinkClick r:id="rId23"/>
              </a:rPr>
              <a:t>http://www.fao.org/docrep/t1765f/t1765f0q.htm</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4"/>
              </a:rPr>
              <a:t>http://www.kkl.org.il/eng/water-for-israel/water-in-the-desert/limans/</a:t>
            </a:r>
            <a:r>
              <a:rPr lang="fr-FR" altLang="fr-FR" sz="1200" dirty="0">
                <a:solidFill>
                  <a:srgbClr val="008000"/>
                </a:solidFill>
                <a:latin typeface="Arial" panose="020B0604020202020204" pitchFamily="34" charset="0"/>
              </a:rPr>
              <a:t> </a:t>
            </a:r>
          </a:p>
        </p:txBody>
      </p:sp>
      <p:pic>
        <p:nvPicPr>
          <p:cNvPr id="99335" name="Picture 8" descr="C:\Users\LISAN\Pictures\plantes-halophytes-xerophiles\Liman irrigation system2.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43213" y="42926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9" descr="C:\Users\LISAN\Pictures\plantes-halophytes-xerophiles\Liman irrigation system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9388" y="429260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ZoneTexte 11"/>
          <p:cNvSpPr txBox="1">
            <a:spLocks noChangeArrowheads="1"/>
          </p:cNvSpPr>
          <p:nvPr/>
        </p:nvSpPr>
        <p:spPr bwMode="auto">
          <a:xfrm>
            <a:off x="1763713" y="6021388"/>
            <a:ext cx="244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Exemples de limans israéliens.</a:t>
            </a:r>
          </a:p>
        </p:txBody>
      </p:sp>
      <p:pic>
        <p:nvPicPr>
          <p:cNvPr id="99338" name="Picture 10" descr="C:\Users\LISAN\Documents\DeveloppementDurable\botanique\irrigation-stockage-eau\images\Almonds-olives-palms &amp; figs are among the most suitable trees to be grown in the drier environments.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1863" y="4076700"/>
            <a:ext cx="25923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ZoneTexte 10"/>
          <p:cNvSpPr txBox="1">
            <a:spLocks noChangeArrowheads="1"/>
          </p:cNvSpPr>
          <p:nvPr/>
        </p:nvSpPr>
        <p:spPr bwMode="auto">
          <a:xfrm>
            <a:off x="5580063" y="6021388"/>
            <a:ext cx="3455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Les Amandiers, les oliviers, les palmiers et les figuiers sont parmi les arbres les plus aptes à être cultivées dans les milieux secs.</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035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525DF9-4D1E-41D0-80C0-E02A5750446C}" type="slidenum">
              <a:rPr lang="fr-FR" altLang="fr-FR" sz="1200" smtClean="0">
                <a:solidFill>
                  <a:srgbClr val="898989"/>
                </a:solidFill>
              </a:rPr>
              <a:pPr>
                <a:spcBef>
                  <a:spcPct val="0"/>
                </a:spcBef>
                <a:buFontTx/>
                <a:buNone/>
              </a:pPr>
              <a:t>125</a:t>
            </a:fld>
            <a:endParaRPr lang="fr-FR" altLang="fr-FR" sz="1200">
              <a:solidFill>
                <a:srgbClr val="898989"/>
              </a:solidFill>
            </a:endParaRPr>
          </a:p>
        </p:txBody>
      </p:sp>
      <p:sp>
        <p:nvSpPr>
          <p:cNvPr id="1003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0357" name="Picture 2" descr="_Pic3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341438"/>
            <a:ext cx="46815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6"/>
          <p:cNvSpPr>
            <a:spLocks noChangeArrowheads="1"/>
          </p:cNvSpPr>
          <p:nvPr/>
        </p:nvSpPr>
        <p:spPr bwMode="auto">
          <a:xfrm>
            <a:off x="2555875" y="3068638"/>
            <a:ext cx="13287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900">
                <a:latin typeface="Arial" panose="020B0604020202020204" pitchFamily="34" charset="0"/>
              </a:rPr>
              <a:t>dès qu'il sera ressuyé.</a:t>
            </a:r>
          </a:p>
        </p:txBody>
      </p:sp>
      <p:sp>
        <p:nvSpPr>
          <p:cNvPr id="100359" name="Rectangle 7"/>
          <p:cNvSpPr>
            <a:spLocks noChangeArrowheads="1"/>
          </p:cNvSpPr>
          <p:nvPr/>
        </p:nvSpPr>
        <p:spPr bwMode="auto">
          <a:xfrm>
            <a:off x="4932363" y="836613"/>
            <a:ext cx="40132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u="sng" dirty="0">
                <a:solidFill>
                  <a:srgbClr val="008000"/>
                </a:solidFill>
                <a:latin typeface="Arial" panose="020B0604020202020204" pitchFamily="34" charset="0"/>
              </a:rPr>
              <a:t>Les liman : digues de stockage </a:t>
            </a:r>
            <a:r>
              <a:rPr lang="fr-FR" altLang="fr-FR" sz="1600" dirty="0">
                <a:solidFill>
                  <a:srgbClr val="008000"/>
                </a:solidFill>
                <a:latin typeface="Arial" panose="020B0604020202020204" pitchFamily="34" charset="0"/>
              </a:rPr>
              <a:t>: </a:t>
            </a:r>
          </a:p>
          <a:p>
            <a:pPr algn="just" eaLnBrk="1" hangingPunct="1">
              <a:spcBef>
                <a:spcPct val="0"/>
              </a:spcBef>
              <a:buFontTx/>
              <a:buNone/>
            </a:pPr>
            <a:endParaRPr lang="fr-FR" altLang="fr-FR" sz="1600" dirty="0">
              <a:solidFill>
                <a:srgbClr val="008000"/>
              </a:solidFill>
              <a:latin typeface="Arial" panose="020B0604020202020204" pitchFamily="34" charset="0"/>
            </a:endParaRPr>
          </a:p>
          <a:p>
            <a:pPr algn="just" eaLnBrk="1" hangingPunct="1">
              <a:spcBef>
                <a:spcPct val="0"/>
              </a:spcBef>
              <a:buFontTx/>
              <a:buNone/>
            </a:pPr>
            <a:r>
              <a:rPr lang="fr-FR" altLang="fr-FR" sz="1600" dirty="0">
                <a:solidFill>
                  <a:srgbClr val="008000"/>
                </a:solidFill>
                <a:latin typeface="Arial" panose="020B0604020202020204" pitchFamily="34" charset="0"/>
              </a:rPr>
              <a:t>A la confluence de deux vallées secondaires, une digue en terre, de 1 à 2 m de haut, est construite pour capter le ruissellement et sa charge solide : elle permet une culture dans une bonne terre alluviale qui a absorbé une réserve d'eau suffisante pour produire une céréale (500 mm) ou une culture de légumineuse à croissance rapide. Pour évacuer une crue exceptionnelle, un exutoire est prévu, généralement protégé par un mur de pierres cimentées. La pente du talus de la digue dépend de la texture du matériau, elle est de l'ordre de 50 % pour des alluvions argilo-sableuses.</a:t>
            </a:r>
          </a:p>
          <a:p>
            <a:pPr algn="just"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i="1" dirty="0">
                <a:solidFill>
                  <a:srgbClr val="008000"/>
                </a:solidFill>
                <a:latin typeface="Arial" panose="020B0604020202020204" pitchFamily="34" charset="0"/>
              </a:rPr>
              <a:t>Les techniques traditionnelles de gestion de l'eau, de la biomasse et de la fertilité des sols</a:t>
            </a:r>
            <a:r>
              <a:rPr lang="fr-FR" altLang="fr-FR" sz="1200" dirty="0">
                <a:solidFill>
                  <a:srgbClr val="008000"/>
                </a:solidFill>
                <a:latin typeface="Arial" panose="020B0604020202020204" pitchFamily="34" charset="0"/>
              </a:rPr>
              <a:t>, Mohamed Sabir, Éric </a:t>
            </a:r>
            <a:r>
              <a:rPr lang="fr-FR" altLang="fr-FR" sz="1200" dirty="0" err="1">
                <a:solidFill>
                  <a:srgbClr val="008000"/>
                </a:solidFill>
                <a:latin typeface="Arial" panose="020B0604020202020204" pitchFamily="34" charset="0"/>
              </a:rPr>
              <a:t>Roose</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Jomol</a:t>
            </a:r>
            <a:r>
              <a:rPr lang="fr-FR" altLang="fr-FR" sz="1200" dirty="0">
                <a:solidFill>
                  <a:srgbClr val="008000"/>
                </a:solidFill>
                <a:latin typeface="Arial" panose="020B0604020202020204" pitchFamily="34" charset="0"/>
              </a:rPr>
              <a:t> Al </a:t>
            </a:r>
            <a:r>
              <a:rPr lang="fr-FR" altLang="fr-FR" sz="1200" dirty="0" err="1">
                <a:solidFill>
                  <a:srgbClr val="008000"/>
                </a:solidFill>
                <a:latin typeface="Arial" panose="020B0604020202020204" pitchFamily="34" charset="0"/>
              </a:rPr>
              <a:t>Karkouri</a:t>
            </a:r>
            <a:r>
              <a:rPr lang="fr-FR" altLang="fr-FR" sz="1200" dirty="0">
                <a:solidFill>
                  <a:srgbClr val="008000"/>
                </a:solidFill>
                <a:latin typeface="Arial" panose="020B0604020202020204" pitchFamily="34" charset="0"/>
              </a:rPr>
              <a:t>, in Gestion durable des eaux et des sols au Maroc, IRD, 2010, </a:t>
            </a:r>
            <a:r>
              <a:rPr lang="fr-FR" altLang="fr-FR" sz="1200" dirty="0">
                <a:solidFill>
                  <a:srgbClr val="008000"/>
                </a:solidFill>
                <a:latin typeface="Arial" panose="020B0604020202020204" pitchFamily="34" charset="0"/>
                <a:hlinkClick r:id="rId3"/>
              </a:rPr>
              <a:t>http://horizon.documentation.ird.fr/exl-doc/pleins_textes/divers12-09/010054917.pdf</a:t>
            </a:r>
            <a:r>
              <a:rPr lang="fr-FR" altLang="fr-FR" sz="1200" dirty="0">
                <a:solidFill>
                  <a:srgbClr val="008000"/>
                </a:solidFill>
                <a:latin typeface="Arial" panose="020B0604020202020204" pitchFamily="34" charset="0"/>
              </a:rPr>
              <a:t> </a:t>
            </a:r>
          </a:p>
        </p:txBody>
      </p:sp>
      <p:pic>
        <p:nvPicPr>
          <p:cNvPr id="100360" name="Image 11" descr="liman_innon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45125"/>
            <a:ext cx="14636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Image 10" descr="Liman system_trees planted_s_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5084763"/>
            <a:ext cx="20193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 name="Rectangle 1"/>
          <p:cNvSpPr>
            <a:spLocks noChangeArrowheads="1"/>
          </p:cNvSpPr>
          <p:nvPr/>
        </p:nvSpPr>
        <p:spPr bwMode="auto">
          <a:xfrm>
            <a:off x="250825" y="692150"/>
            <a:ext cx="828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8.1. </a:t>
            </a:r>
            <a:r>
              <a:rPr lang="fr-FR" altLang="fr-FR" sz="1800" b="1">
                <a:solidFill>
                  <a:srgbClr val="008000"/>
                </a:solidFill>
                <a:latin typeface="Arial" panose="020B0604020202020204" pitchFamily="34" charset="0"/>
              </a:rPr>
              <a:t>Liman israélien </a:t>
            </a:r>
            <a:r>
              <a:rPr lang="fr-FR" altLang="fr-FR" sz="1800">
                <a:solidFill>
                  <a:srgbClr val="008000"/>
                </a:solidFill>
                <a:latin typeface="Arial" panose="020B0604020202020204" pitchFamily="34" charset="0"/>
              </a:rPr>
              <a:t>(suite et fin)</a:t>
            </a:r>
            <a:r>
              <a:rPr lang="fr-FR" altLang="fr-FR" sz="1800" b="1">
                <a:solidFill>
                  <a:srgbClr val="008000"/>
                </a:solidFill>
                <a:latin typeface="Arial" panose="020B0604020202020204" pitchFamily="34" charset="0"/>
              </a:rPr>
              <a:t> </a:t>
            </a:r>
          </a:p>
        </p:txBody>
      </p:sp>
      <p:sp>
        <p:nvSpPr>
          <p:cNvPr id="100363" name="ZoneTexte 5"/>
          <p:cNvSpPr txBox="1">
            <a:spLocks noChangeArrowheads="1"/>
          </p:cNvSpPr>
          <p:nvPr/>
        </p:nvSpPr>
        <p:spPr bwMode="auto">
          <a:xfrm>
            <a:off x="179388" y="3429000"/>
            <a:ext cx="47529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008000"/>
                </a:solidFill>
                <a:latin typeface="Arial" panose="020B0604020202020204" pitchFamily="34" charset="0"/>
              </a:rPr>
              <a:t>Malgré une entrée en sel relativement élevée, les données obtenues montrent que les limans ne souffrent pas de la salinisation. Dans tous les limans examiné, le sol, jusqu'à une profondeur de 3 m, a été trouvé non salin. </a:t>
            </a:r>
            <a:r>
              <a:rPr lang="fr-FR" altLang="fr-FR" sz="1200" dirty="0">
                <a:solidFill>
                  <a:srgbClr val="008000"/>
                </a:solidFill>
                <a:latin typeface="Arial" panose="020B0604020202020204" pitchFamily="34" charset="0"/>
              </a:rPr>
              <a:t>Source : </a:t>
            </a:r>
            <a:r>
              <a:rPr lang="fr-FR" altLang="fr-FR" sz="1200" dirty="0" err="1">
                <a:solidFill>
                  <a:srgbClr val="008000"/>
                </a:solidFill>
                <a:latin typeface="Arial" panose="020B0604020202020204" pitchFamily="34" charset="0"/>
              </a:rPr>
              <a:t>Soil</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Salinization</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Induced</a:t>
            </a:r>
            <a:r>
              <a:rPr lang="fr-FR" altLang="fr-FR" sz="1200" dirty="0">
                <a:solidFill>
                  <a:srgbClr val="008000"/>
                </a:solidFill>
                <a:latin typeface="Arial" panose="020B0604020202020204" pitchFamily="34" charset="0"/>
              </a:rPr>
              <a:t> by </a:t>
            </a:r>
            <a:r>
              <a:rPr lang="fr-FR" altLang="fr-FR" sz="1200" dirty="0" err="1">
                <a:solidFill>
                  <a:srgbClr val="008000"/>
                </a:solidFill>
                <a:latin typeface="Arial" panose="020B0604020202020204" pitchFamily="34" charset="0"/>
              </a:rPr>
              <a:t>Runoff</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Collected</a:t>
            </a:r>
            <a:r>
              <a:rPr lang="fr-FR" altLang="fr-FR" sz="1200" dirty="0">
                <a:solidFill>
                  <a:srgbClr val="008000"/>
                </a:solidFill>
                <a:latin typeface="Arial" panose="020B0604020202020204" pitchFamily="34" charset="0"/>
              </a:rPr>
              <a:t> in Small </a:t>
            </a:r>
            <a:r>
              <a:rPr lang="fr-FR" altLang="fr-FR" sz="1200" dirty="0" err="1">
                <a:solidFill>
                  <a:srgbClr val="008000"/>
                </a:solidFill>
                <a:latin typeface="Arial" panose="020B0604020202020204" pitchFamily="34" charset="0"/>
              </a:rPr>
              <a:t>Forested</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Earthen</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Dams</a:t>
            </a:r>
            <a:r>
              <a:rPr lang="fr-FR" altLang="fr-FR" sz="1200" dirty="0">
                <a:solidFill>
                  <a:srgbClr val="008000"/>
                </a:solidFill>
                <a:latin typeface="Arial" panose="020B0604020202020204" pitchFamily="34" charset="0"/>
              </a:rPr>
              <a:t> in the </a:t>
            </a:r>
            <a:r>
              <a:rPr lang="fr-FR" altLang="fr-FR" sz="1200" dirty="0" err="1">
                <a:solidFill>
                  <a:srgbClr val="008000"/>
                </a:solidFill>
                <a:latin typeface="Arial" panose="020B0604020202020204" pitchFamily="34" charset="0"/>
              </a:rPr>
              <a:t>Negev</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Desert</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dirty="0">
                <a:solidFill>
                  <a:srgbClr val="008000"/>
                </a:solidFill>
                <a:latin typeface="Arial" panose="020B0604020202020204" pitchFamily="34" charset="0"/>
                <a:hlinkClick r:id="rId6"/>
              </a:rPr>
              <a:t>http://cals-cf.calsnet.arizona.edu/ialc/ialc4.asp?proj=93R-507</a:t>
            </a:r>
            <a:r>
              <a:rPr lang="fr-FR" altLang="fr-FR" sz="1200" dirty="0">
                <a:solidFill>
                  <a:srgbClr val="008000"/>
                </a:solidFill>
                <a:latin typeface="Arial" panose="020B0604020202020204" pitchFamily="34" charset="0"/>
              </a:rPr>
              <a:t>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oneTexte 1"/>
          <p:cNvSpPr txBox="1">
            <a:spLocks noChangeArrowheads="1"/>
          </p:cNvSpPr>
          <p:nvPr/>
        </p:nvSpPr>
        <p:spPr bwMode="auto">
          <a:xfrm>
            <a:off x="250825" y="1196975"/>
            <a:ext cx="87137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008000"/>
                </a:solidFill>
                <a:latin typeface="Arial" panose="020B0604020202020204" pitchFamily="34" charset="0"/>
              </a:rPr>
              <a:t>Ce système peut être trouvée dans la zone de précipitations de 200 à 400 </a:t>
            </a:r>
            <a:r>
              <a:rPr lang="fr-FR" altLang="fr-FR" sz="1400" dirty="0" err="1">
                <a:solidFill>
                  <a:srgbClr val="008000"/>
                </a:solidFill>
                <a:latin typeface="Arial" panose="020B0604020202020204" pitchFamily="34" charset="0"/>
              </a:rPr>
              <a:t>mm.</a:t>
            </a:r>
            <a:r>
              <a:rPr lang="fr-FR" altLang="fr-FR" sz="1400" dirty="0">
                <a:solidFill>
                  <a:srgbClr val="008000"/>
                </a:solidFill>
                <a:latin typeface="Arial" panose="020B0604020202020204" pitchFamily="34" charset="0"/>
              </a:rPr>
              <a:t> sur les terrains accidentés. Pour le moment, il a encore d'environ 300.000 ha de terres agricoles dans les </a:t>
            </a:r>
            <a:r>
              <a:rPr lang="fr-FR" altLang="fr-FR" sz="1400" dirty="0" err="1">
                <a:solidFill>
                  <a:srgbClr val="008000"/>
                </a:solidFill>
                <a:latin typeface="Arial" panose="020B0604020202020204" pitchFamily="34" charset="0"/>
              </a:rPr>
              <a:t>Meskats</a:t>
            </a:r>
            <a:r>
              <a:rPr lang="fr-FR" altLang="fr-FR" sz="1400" dirty="0">
                <a:solidFill>
                  <a:srgbClr val="008000"/>
                </a:solidFill>
                <a:latin typeface="Arial" panose="020B0604020202020204" pitchFamily="34" charset="0"/>
              </a:rPr>
              <a:t>, principalement planté d'oliviers. </a:t>
            </a:r>
          </a:p>
          <a:p>
            <a:pPr algn="just" eaLnBrk="1" hangingPunct="1">
              <a:spcBef>
                <a:spcPct val="0"/>
              </a:spcBef>
              <a:buFontTx/>
              <a:buNone/>
            </a:pPr>
            <a:r>
              <a:rPr lang="fr-FR" altLang="fr-FR" sz="1400" dirty="0">
                <a:solidFill>
                  <a:srgbClr val="008000"/>
                </a:solidFill>
                <a:latin typeface="Arial" panose="020B0604020202020204" pitchFamily="34" charset="0"/>
              </a:rPr>
              <a:t>Le système se compose de deux parties distinctes (voir figures pages suivantes)  : </a:t>
            </a:r>
          </a:p>
          <a:p>
            <a:pPr algn="just" eaLnBrk="1" hangingPunct="1">
              <a:spcBef>
                <a:spcPct val="0"/>
              </a:spcBef>
              <a:buFontTx/>
              <a:buNone/>
            </a:pPr>
            <a:r>
              <a:rPr lang="fr-FR" altLang="fr-FR" sz="1400" dirty="0">
                <a:solidFill>
                  <a:srgbClr val="008000"/>
                </a:solidFill>
                <a:latin typeface="Arial" panose="020B0604020202020204" pitchFamily="34" charset="0"/>
              </a:rPr>
              <a:t>- L'impluvium ou "</a:t>
            </a:r>
            <a:r>
              <a:rPr lang="fr-FR" altLang="fr-FR" sz="1400" dirty="0" err="1">
                <a:solidFill>
                  <a:srgbClr val="008000"/>
                </a:solidFill>
                <a:latin typeface="Arial" panose="020B0604020202020204" pitchFamily="34" charset="0"/>
              </a:rPr>
              <a:t>Meskat</a:t>
            </a:r>
            <a:r>
              <a:rPr lang="fr-FR" altLang="fr-FR" sz="1400" dirty="0">
                <a:solidFill>
                  <a:srgbClr val="008000"/>
                </a:solidFill>
                <a:latin typeface="Arial" panose="020B0604020202020204" pitchFamily="34" charset="0"/>
              </a:rPr>
              <a:t>", est la partie la plus élevée et est utilisé pour la promotion de ruissellement. Cette zone peut être rocheux avec une forte pente et a une faible capacité d'infiltration. </a:t>
            </a:r>
          </a:p>
          <a:p>
            <a:pPr algn="just" eaLnBrk="1" hangingPunct="1">
              <a:spcBef>
                <a:spcPct val="0"/>
              </a:spcBef>
              <a:buFontTx/>
              <a:buNone/>
            </a:pPr>
            <a:r>
              <a:rPr lang="fr-FR" altLang="fr-FR" sz="1400" dirty="0">
                <a:solidFill>
                  <a:srgbClr val="008000"/>
                </a:solidFill>
                <a:latin typeface="Arial" panose="020B0604020202020204" pitchFamily="34" charset="0"/>
              </a:rPr>
              <a:t>- La superficie cultivée ou "</a:t>
            </a:r>
            <a:r>
              <a:rPr lang="fr-FR" altLang="fr-FR" sz="1400" dirty="0" err="1">
                <a:solidFill>
                  <a:srgbClr val="008000"/>
                </a:solidFill>
                <a:latin typeface="Arial" panose="020B0604020202020204" pitchFamily="34" charset="0"/>
              </a:rPr>
              <a:t>Mankaa</a:t>
            </a:r>
            <a:r>
              <a:rPr lang="fr-FR" altLang="fr-FR" sz="1400" dirty="0">
                <a:solidFill>
                  <a:srgbClr val="008000"/>
                </a:solidFill>
                <a:latin typeface="Arial" panose="020B0604020202020204" pitchFamily="34" charset="0"/>
              </a:rPr>
              <a:t>" est la partie la plus basse et a la plupart du temps un sol profond de limono-sableux avec une capacité d'infiltration élevée. Ici, le ruissellement de l'impluvium s'infiltre et permet de pousser des cultures. Les aires cultivées consistent principalement en différentes terrasses séparées par des barrages en terre avec déversoirs de pierres. </a:t>
            </a:r>
          </a:p>
          <a:p>
            <a:pPr algn="just" eaLnBrk="1" hangingPunct="1">
              <a:spcBef>
                <a:spcPct val="0"/>
              </a:spcBef>
              <a:buFontTx/>
              <a:buNone/>
            </a:pPr>
            <a:r>
              <a:rPr lang="fr-FR" altLang="fr-FR" sz="1400" dirty="0">
                <a:solidFill>
                  <a:srgbClr val="008000"/>
                </a:solidFill>
                <a:latin typeface="Arial" panose="020B0604020202020204" pitchFamily="34" charset="0"/>
              </a:rPr>
              <a:t>Les agriculteurs ont fait ces barrages assez élevés (0,5 m) pour être sûr que la pluviométrie la plus élevée possible, pour tous les jours (370 mm), peut être stocké dans le </a:t>
            </a:r>
            <a:r>
              <a:rPr lang="fr-FR" altLang="fr-FR" sz="1400" dirty="0" err="1">
                <a:solidFill>
                  <a:srgbClr val="008000"/>
                </a:solidFill>
                <a:latin typeface="Arial" panose="020B0604020202020204" pitchFamily="34" charset="0"/>
              </a:rPr>
              <a:t>Manka</a:t>
            </a:r>
            <a:r>
              <a:rPr lang="fr-FR" altLang="fr-FR" sz="1400" dirty="0">
                <a:solidFill>
                  <a:srgbClr val="008000"/>
                </a:solidFill>
                <a:latin typeface="Arial" panose="020B0604020202020204" pitchFamily="34" charset="0"/>
              </a:rPr>
              <a:t> et ne détruit pas les barrages et donc l'ensemble du système. </a:t>
            </a:r>
          </a:p>
          <a:p>
            <a:pPr algn="just" eaLnBrk="1" hangingPunct="1">
              <a:spcBef>
                <a:spcPct val="0"/>
              </a:spcBef>
              <a:buFontTx/>
              <a:buNone/>
            </a:pPr>
            <a:r>
              <a:rPr lang="fr-FR" altLang="fr-FR" sz="1400" dirty="0">
                <a:solidFill>
                  <a:srgbClr val="FF0000"/>
                </a:solidFill>
                <a:latin typeface="Arial" panose="020B0604020202020204" pitchFamily="34" charset="0"/>
              </a:rPr>
              <a:t>Malheureusement, de nos jours, ce système se détériore très rapidement. Ceci est principalement dû à la faiblesse des prix de l'huile d'olive, qui érode la base économique du système et conduit à l’émigration des agriculteurs. En outre, les oliviers sont plantés de plus en plus sur l'impluvium, ce qui crée un déséquilibre entre impluvium et terre cultivée (le rapport de l'impluvium de terres cultivées a changé de 2: 1 à 1: 2). L'efficacité du système est en diminution de cette façon et les rendements diminuent. </a:t>
            </a:r>
          </a:p>
          <a:p>
            <a:pPr algn="just" eaLnBrk="1" hangingPunct="1">
              <a:spcBef>
                <a:spcPct val="0"/>
              </a:spcBef>
              <a:buFontTx/>
              <a:buNone/>
            </a:pPr>
            <a:r>
              <a:rPr lang="fr-FR" altLang="fr-FR" sz="1400" dirty="0">
                <a:solidFill>
                  <a:srgbClr val="FF0000"/>
                </a:solidFill>
                <a:latin typeface="Arial" panose="020B0604020202020204" pitchFamily="34" charset="0"/>
              </a:rPr>
              <a:t>Son non entretien provoque une érosion sévère. Cela provoque dans des inondations sur les plaines, qui causent beaucoup de dégâts et l'abaissement de la nappe phréatique dans la zone des jardins. </a:t>
            </a:r>
          </a:p>
          <a:p>
            <a:pPr algn="just" eaLnBrk="1" hangingPunct="1">
              <a:spcBef>
                <a:spcPct val="0"/>
              </a:spcBef>
              <a:buFontTx/>
              <a:buNone/>
            </a:pPr>
            <a:r>
              <a:rPr lang="fr-FR" altLang="fr-FR" sz="1400" dirty="0">
                <a:solidFill>
                  <a:srgbClr val="FF0000"/>
                </a:solidFill>
                <a:latin typeface="Arial" panose="020B0604020202020204" pitchFamily="34" charset="0"/>
              </a:rPr>
              <a:t>Il </a:t>
            </a:r>
            <a:r>
              <a:rPr lang="fr-FR" altLang="fr-FR" sz="1400" dirty="0" err="1">
                <a:solidFill>
                  <a:srgbClr val="FF0000"/>
                </a:solidFill>
                <a:latin typeface="Arial" panose="020B0604020202020204" pitchFamily="34" charset="0"/>
              </a:rPr>
              <a:t>ya</a:t>
            </a:r>
            <a:r>
              <a:rPr lang="fr-FR" altLang="fr-FR" sz="1400" dirty="0">
                <a:solidFill>
                  <a:srgbClr val="FF0000"/>
                </a:solidFill>
                <a:latin typeface="Arial" panose="020B0604020202020204" pitchFamily="34" charset="0"/>
              </a:rPr>
              <a:t> de nombreux signes que la dégradation des </a:t>
            </a:r>
            <a:r>
              <a:rPr lang="fr-FR" altLang="fr-FR" sz="1400" dirty="0" err="1">
                <a:solidFill>
                  <a:srgbClr val="FF0000"/>
                </a:solidFill>
                <a:latin typeface="Arial" panose="020B0604020202020204" pitchFamily="34" charset="0"/>
              </a:rPr>
              <a:t>meskats</a:t>
            </a:r>
            <a:r>
              <a:rPr lang="fr-FR" altLang="fr-FR" sz="1400" dirty="0">
                <a:solidFill>
                  <a:srgbClr val="FF0000"/>
                </a:solidFill>
                <a:latin typeface="Arial" panose="020B0604020202020204" pitchFamily="34" charset="0"/>
              </a:rPr>
              <a:t> va changer tout l'équilibre hydrologique de la région.</a:t>
            </a:r>
          </a:p>
        </p:txBody>
      </p:sp>
      <p:sp>
        <p:nvSpPr>
          <p:cNvPr id="10137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138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7CA579-DBDB-45F6-AA1C-64FD4C7DF398}" type="slidenum">
              <a:rPr lang="fr-FR" altLang="fr-FR" sz="1200" smtClean="0">
                <a:solidFill>
                  <a:srgbClr val="898989"/>
                </a:solidFill>
              </a:rPr>
              <a:pPr>
                <a:spcBef>
                  <a:spcPct val="0"/>
                </a:spcBef>
                <a:buFontTx/>
                <a:buNone/>
              </a:pPr>
              <a:t>126</a:t>
            </a:fld>
            <a:endParaRPr lang="fr-FR" altLang="fr-FR" sz="1200">
              <a:solidFill>
                <a:srgbClr val="898989"/>
              </a:solidFill>
            </a:endParaRPr>
          </a:p>
        </p:txBody>
      </p:sp>
      <p:sp>
        <p:nvSpPr>
          <p:cNvPr id="1013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1382" name="Picture 7" descr="C:\Users\LISAN\Documents\DeveloppementDurable\botanique\irrigation-stockage-eau\images\A meskat system supporting olive plan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5664200"/>
            <a:ext cx="16525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ZoneTexte 6"/>
          <p:cNvSpPr txBox="1">
            <a:spLocks noChangeArrowheads="1"/>
          </p:cNvSpPr>
          <p:nvPr/>
        </p:nvSpPr>
        <p:spPr bwMode="auto">
          <a:xfrm>
            <a:off x="5651500" y="6092825"/>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Un système meskat supportant une plantation d’oliviers</a:t>
            </a:r>
          </a:p>
        </p:txBody>
      </p:sp>
      <p:sp>
        <p:nvSpPr>
          <p:cNvPr id="101384" name="Rectangle 1"/>
          <p:cNvSpPr>
            <a:spLocks noChangeArrowheads="1"/>
          </p:cNvSpPr>
          <p:nvPr/>
        </p:nvSpPr>
        <p:spPr bwMode="auto">
          <a:xfrm>
            <a:off x="179388" y="692150"/>
            <a:ext cx="828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8.2. Système Meskat ou Meskal et tabias </a:t>
            </a:r>
            <a:r>
              <a:rPr lang="fr-FR" altLang="fr-FR" sz="1800">
                <a:solidFill>
                  <a:srgbClr val="008000"/>
                </a:solidFill>
                <a:latin typeface="Arial" panose="020B0604020202020204" pitchFamily="34" charset="0"/>
              </a:rPr>
              <a:t>(Magrehb)</a:t>
            </a:r>
            <a:endParaRPr lang="fr-FR" altLang="fr-FR" sz="1800" b="1">
              <a:solidFill>
                <a:srgbClr val="008000"/>
              </a:solidFill>
              <a:latin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240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BA7AF6-E060-4441-B2F8-CB6F5FD4B15D}" type="slidenum">
              <a:rPr lang="fr-FR" altLang="fr-FR" sz="1200" smtClean="0">
                <a:solidFill>
                  <a:srgbClr val="898989"/>
                </a:solidFill>
              </a:rPr>
              <a:pPr>
                <a:spcBef>
                  <a:spcPct val="0"/>
                </a:spcBef>
                <a:buFontTx/>
                <a:buNone/>
              </a:pPr>
              <a:t>127</a:t>
            </a:fld>
            <a:endParaRPr lang="fr-FR" altLang="fr-FR" sz="1200">
              <a:solidFill>
                <a:srgbClr val="898989"/>
              </a:solidFill>
            </a:endParaRPr>
          </a:p>
        </p:txBody>
      </p:sp>
      <p:sp>
        <p:nvSpPr>
          <p:cNvPr id="10240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2405" name="Picture 3" descr="C:\Users\LISAN\Pictures\plantes-halophytes-xerophiles\Tabias et déversoir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24400"/>
            <a:ext cx="5372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ZoneTexte 8"/>
          <p:cNvSpPr txBox="1">
            <a:spLocks noChangeArrowheads="1"/>
          </p:cNvSpPr>
          <p:nvPr/>
        </p:nvSpPr>
        <p:spPr bwMode="auto">
          <a:xfrm>
            <a:off x="2195513" y="6381750"/>
            <a:ext cx="1430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err="1">
                <a:solidFill>
                  <a:srgbClr val="008000"/>
                </a:solidFill>
                <a:latin typeface="Arial" panose="020B0604020202020204" pitchFamily="34" charset="0"/>
              </a:rPr>
              <a:t>Tabia</a:t>
            </a:r>
            <a:r>
              <a:rPr lang="fr-FR" altLang="fr-FR" sz="1200" dirty="0">
                <a:solidFill>
                  <a:srgbClr val="008000"/>
                </a:solidFill>
                <a:latin typeface="Arial" panose="020B0604020202020204" pitchFamily="34" charset="0"/>
              </a:rPr>
              <a:t> et déversoir.</a:t>
            </a:r>
          </a:p>
        </p:txBody>
      </p:sp>
      <p:pic>
        <p:nvPicPr>
          <p:cNvPr id="102407" name="Picture 4" descr="C:\Users\LISAN\Pictures\plantes-halophytes-xerophiles\Tabias et déversoirs2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912938"/>
            <a:ext cx="3024187" cy="49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13"/>
          <p:cNvSpPr>
            <a:spLocks noChangeArrowheads="1"/>
          </p:cNvSpPr>
          <p:nvPr/>
        </p:nvSpPr>
        <p:spPr bwMode="auto">
          <a:xfrm>
            <a:off x="7885113" y="2205038"/>
            <a:ext cx="1258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Petit muret de pierre pour retenir l'eau</a:t>
            </a:r>
          </a:p>
        </p:txBody>
      </p:sp>
      <p:sp>
        <p:nvSpPr>
          <p:cNvPr id="102409" name="Rectangle 14"/>
          <p:cNvSpPr>
            <a:spLocks noChangeArrowheads="1"/>
          </p:cNvSpPr>
          <p:nvPr/>
        </p:nvSpPr>
        <p:spPr bwMode="auto">
          <a:xfrm>
            <a:off x="5364163" y="4868863"/>
            <a:ext cx="1395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Exutoire en pierre</a:t>
            </a:r>
          </a:p>
        </p:txBody>
      </p:sp>
      <p:cxnSp>
        <p:nvCxnSpPr>
          <p:cNvPr id="12" name="Connecteur droit avec flèche 11"/>
          <p:cNvCxnSpPr/>
          <p:nvPr/>
        </p:nvCxnSpPr>
        <p:spPr>
          <a:xfrm flipV="1">
            <a:off x="6084888" y="4365625"/>
            <a:ext cx="358775" cy="503238"/>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02411" name="Rectangle 1"/>
          <p:cNvSpPr>
            <a:spLocks noChangeArrowheads="1"/>
          </p:cNvSpPr>
          <p:nvPr/>
        </p:nvSpPr>
        <p:spPr bwMode="auto">
          <a:xfrm>
            <a:off x="179388" y="692150"/>
            <a:ext cx="828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8.2. Système Meskat ou Meskal et tabias </a:t>
            </a:r>
            <a:r>
              <a:rPr lang="fr-FR" altLang="fr-FR" sz="1800">
                <a:solidFill>
                  <a:srgbClr val="008000"/>
                </a:solidFill>
                <a:latin typeface="Arial" panose="020B0604020202020204" pitchFamily="34" charset="0"/>
              </a:rPr>
              <a:t>(Magrehb) (suite)</a:t>
            </a:r>
            <a:endParaRPr lang="fr-FR" altLang="fr-FR" sz="1800" b="1">
              <a:solidFill>
                <a:srgbClr val="008000"/>
              </a:solidFill>
              <a:latin typeface="Arial" panose="020B0604020202020204" pitchFamily="34" charset="0"/>
            </a:endParaRPr>
          </a:p>
        </p:txBody>
      </p:sp>
      <p:pic>
        <p:nvPicPr>
          <p:cNvPr id="102412" name="Picture 9" descr="C:\Users\LISAN\Documents\DeveloppementDurable\botanique\irrigation-stockage-eau\images\mesk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268413"/>
            <a:ext cx="23812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3" name="ZoneTexte 13"/>
          <p:cNvSpPr txBox="1">
            <a:spLocks noChangeArrowheads="1"/>
          </p:cNvSpPr>
          <p:nvPr/>
        </p:nvSpPr>
        <p:spPr bwMode="auto">
          <a:xfrm>
            <a:off x="179388" y="3429000"/>
            <a:ext cx="5616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Le "</a:t>
            </a:r>
            <a:r>
              <a:rPr lang="fr-FR" altLang="fr-FR" sz="1200" i="1" dirty="0" err="1">
                <a:solidFill>
                  <a:srgbClr val="008000"/>
                </a:solidFill>
                <a:latin typeface="Arial" panose="020B0604020202020204" pitchFamily="34" charset="0"/>
              </a:rPr>
              <a:t>Meskat</a:t>
            </a:r>
            <a:r>
              <a:rPr lang="fr-FR" altLang="fr-FR" sz="1200" dirty="0">
                <a:solidFill>
                  <a:srgbClr val="008000"/>
                </a:solidFill>
                <a:latin typeface="Arial" panose="020B0604020202020204" pitchFamily="34" charset="0"/>
              </a:rPr>
              <a:t>", système d'exploitation des eaux de ruissellement: les eaux de ruissellement de la zone de capture ("</a:t>
            </a:r>
            <a:r>
              <a:rPr lang="fr-FR" altLang="fr-FR" sz="1200" i="1" dirty="0" err="1">
                <a:solidFill>
                  <a:srgbClr val="008000"/>
                </a:solidFill>
                <a:latin typeface="Arial" panose="020B0604020202020204" pitchFamily="34" charset="0"/>
              </a:rPr>
              <a:t>Meskat</a:t>
            </a:r>
            <a:r>
              <a:rPr lang="fr-FR" altLang="fr-FR" sz="1200" dirty="0">
                <a:solidFill>
                  <a:srgbClr val="008000"/>
                </a:solidFill>
                <a:latin typeface="Arial" panose="020B0604020202020204" pitchFamily="34" charset="0"/>
              </a:rPr>
              <a:t>") s'infiltre dans les terrasses de culture ("</a:t>
            </a:r>
            <a:r>
              <a:rPr lang="fr-FR" altLang="fr-FR" sz="1200" i="1" dirty="0" err="1">
                <a:solidFill>
                  <a:srgbClr val="008000"/>
                </a:solidFill>
                <a:latin typeface="Arial" panose="020B0604020202020204" pitchFamily="34" charset="0"/>
              </a:rPr>
              <a:t>Mankaa</a:t>
            </a:r>
            <a:r>
              <a:rPr lang="fr-FR" altLang="fr-FR" sz="1200" dirty="0">
                <a:solidFill>
                  <a:srgbClr val="008000"/>
                </a:solidFill>
                <a:latin typeface="Arial" panose="020B0604020202020204" pitchFamily="34" charset="0"/>
              </a:rPr>
              <a:t>").</a:t>
            </a:r>
          </a:p>
        </p:txBody>
      </p:sp>
      <p:pic>
        <p:nvPicPr>
          <p:cNvPr id="102414" name="Image 14" descr="Meskat4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35004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Users\LISAN\Documents\DeveloppementDurable\botanique\irrigation-stockage-eau\images\Constitution and operating of the Meskat syste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141663"/>
            <a:ext cx="44958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5" descr="C:\Users\LISAN\Documents\DeveloppementDurable\botanique\irrigation-stockage-eau\images\composants du meskat system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03600"/>
            <a:ext cx="41052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342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A6B8C4-A28D-4B39-82B8-B3FF7C02F249}" type="slidenum">
              <a:rPr lang="fr-FR" altLang="fr-FR" sz="1200" smtClean="0">
                <a:solidFill>
                  <a:srgbClr val="898989"/>
                </a:solidFill>
              </a:rPr>
              <a:pPr>
                <a:spcBef>
                  <a:spcPct val="0"/>
                </a:spcBef>
                <a:buFontTx/>
                <a:buNone/>
              </a:pPr>
              <a:t>128</a:t>
            </a:fld>
            <a:endParaRPr lang="fr-FR" altLang="fr-FR" sz="1200">
              <a:solidFill>
                <a:srgbClr val="898989"/>
              </a:solidFill>
            </a:endParaRPr>
          </a:p>
        </p:txBody>
      </p:sp>
      <p:sp>
        <p:nvSpPr>
          <p:cNvPr id="10343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3431" name="Rectangle 1"/>
          <p:cNvSpPr>
            <a:spLocks noChangeArrowheads="1"/>
          </p:cNvSpPr>
          <p:nvPr/>
        </p:nvSpPr>
        <p:spPr bwMode="auto">
          <a:xfrm>
            <a:off x="179388" y="692150"/>
            <a:ext cx="828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8.2. Système Meskat ou Meskal et tabias </a:t>
            </a:r>
            <a:r>
              <a:rPr lang="fr-FR" altLang="fr-FR" sz="1800">
                <a:solidFill>
                  <a:srgbClr val="008000"/>
                </a:solidFill>
                <a:latin typeface="Arial" panose="020B0604020202020204" pitchFamily="34" charset="0"/>
              </a:rPr>
              <a:t>(Magrehb) (suite)</a:t>
            </a:r>
            <a:endParaRPr lang="fr-FR" altLang="fr-FR" sz="1800" b="1">
              <a:solidFill>
                <a:srgbClr val="008000"/>
              </a:solidFill>
              <a:latin typeface="Arial" panose="020B0604020202020204" pitchFamily="34" charset="0"/>
            </a:endParaRPr>
          </a:p>
        </p:txBody>
      </p:sp>
      <p:sp>
        <p:nvSpPr>
          <p:cNvPr id="103432" name="ZoneTexte 7"/>
          <p:cNvSpPr txBox="1">
            <a:spLocks noChangeArrowheads="1"/>
          </p:cNvSpPr>
          <p:nvPr/>
        </p:nvSpPr>
        <p:spPr bwMode="auto">
          <a:xfrm>
            <a:off x="250825" y="1196975"/>
            <a:ext cx="4321175" cy="13843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b="1">
                <a:solidFill>
                  <a:srgbClr val="008000"/>
                </a:solidFill>
                <a:latin typeface="Arial" panose="020B0604020202020204" pitchFamily="34" charset="0"/>
              </a:rPr>
              <a:t>Avantages</a:t>
            </a:r>
          </a:p>
          <a:p>
            <a:pPr algn="just" eaLnBrk="1" hangingPunct="1">
              <a:spcBef>
                <a:spcPct val="0"/>
              </a:spcBef>
              <a:buFontTx/>
              <a:buNone/>
            </a:pPr>
            <a:r>
              <a:rPr lang="fr-FR" altLang="fr-FR" sz="1200">
                <a:solidFill>
                  <a:srgbClr val="008000"/>
                </a:solidFill>
                <a:latin typeface="Arial" panose="020B0604020202020204" pitchFamily="34" charset="0"/>
              </a:rPr>
              <a:t>- Permet une production fruitière relativement stable dans les zones semi-arides</a:t>
            </a:r>
          </a:p>
          <a:p>
            <a:pPr algn="just" eaLnBrk="1" hangingPunct="1">
              <a:spcBef>
                <a:spcPct val="0"/>
              </a:spcBef>
              <a:buFontTx/>
              <a:buNone/>
            </a:pPr>
            <a:r>
              <a:rPr lang="fr-FR" altLang="fr-FR" sz="1200">
                <a:solidFill>
                  <a:srgbClr val="008000"/>
                </a:solidFill>
                <a:latin typeface="Arial" panose="020B0604020202020204" pitchFamily="34" charset="0"/>
              </a:rPr>
              <a:t>- Appoints en eau aux plantations</a:t>
            </a:r>
          </a:p>
          <a:p>
            <a:pPr algn="just" eaLnBrk="1" hangingPunct="1">
              <a:spcBef>
                <a:spcPct val="0"/>
              </a:spcBef>
              <a:buFontTx/>
              <a:buNone/>
            </a:pPr>
            <a:r>
              <a:rPr lang="fr-FR" altLang="fr-FR" sz="1200">
                <a:solidFill>
                  <a:srgbClr val="008000"/>
                </a:solidFill>
                <a:latin typeface="Arial" panose="020B0604020202020204" pitchFamily="34" charset="0"/>
              </a:rPr>
              <a:t>- Amélioration de la productivité des terres</a:t>
            </a:r>
          </a:p>
          <a:p>
            <a:pPr algn="just" eaLnBrk="1" hangingPunct="1">
              <a:spcBef>
                <a:spcPct val="0"/>
              </a:spcBef>
              <a:buFontTx/>
              <a:buNone/>
            </a:pPr>
            <a:r>
              <a:rPr lang="fr-FR" altLang="fr-FR" sz="1200">
                <a:solidFill>
                  <a:srgbClr val="008000"/>
                </a:solidFill>
                <a:latin typeface="Arial" panose="020B0604020202020204" pitchFamily="34" charset="0"/>
              </a:rPr>
              <a:t>- Réduction des risques de ruissellement, d'inondation et d'érosion à l'aval</a:t>
            </a:r>
          </a:p>
        </p:txBody>
      </p:sp>
      <p:sp>
        <p:nvSpPr>
          <p:cNvPr id="103433" name="ZoneTexte 8"/>
          <p:cNvSpPr txBox="1">
            <a:spLocks noChangeArrowheads="1"/>
          </p:cNvSpPr>
          <p:nvPr/>
        </p:nvSpPr>
        <p:spPr bwMode="auto">
          <a:xfrm>
            <a:off x="4787900" y="1268413"/>
            <a:ext cx="4032250" cy="101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b="1">
                <a:solidFill>
                  <a:srgbClr val="008000"/>
                </a:solidFill>
                <a:latin typeface="Arial" panose="020B0604020202020204" pitchFamily="34" charset="0"/>
              </a:rPr>
              <a:t>Inconvénients</a:t>
            </a:r>
          </a:p>
          <a:p>
            <a:pPr algn="just" eaLnBrk="1" hangingPunct="1">
              <a:spcBef>
                <a:spcPct val="0"/>
              </a:spcBef>
              <a:buFontTx/>
              <a:buNone/>
            </a:pPr>
            <a:r>
              <a:rPr lang="fr-FR" altLang="fr-FR" sz="1200">
                <a:solidFill>
                  <a:srgbClr val="008000"/>
                </a:solidFill>
                <a:latin typeface="Arial" panose="020B0604020202020204" pitchFamily="34" charset="0"/>
              </a:rPr>
              <a:t>- Coût relativement important</a:t>
            </a:r>
          </a:p>
          <a:p>
            <a:pPr algn="just" eaLnBrk="1" hangingPunct="1">
              <a:spcBef>
                <a:spcPct val="0"/>
              </a:spcBef>
              <a:buFontTx/>
              <a:buNone/>
            </a:pPr>
            <a:r>
              <a:rPr lang="fr-FR" altLang="fr-FR" sz="1200">
                <a:solidFill>
                  <a:srgbClr val="008000"/>
                </a:solidFill>
                <a:latin typeface="Arial" panose="020B0604020202020204" pitchFamily="34" charset="0"/>
              </a:rPr>
              <a:t>- Exige beaucoup de main d'œuvre</a:t>
            </a:r>
          </a:p>
          <a:p>
            <a:pPr algn="just" eaLnBrk="1" hangingPunct="1">
              <a:spcBef>
                <a:spcPct val="0"/>
              </a:spcBef>
              <a:buFontTx/>
              <a:buNone/>
            </a:pPr>
            <a:r>
              <a:rPr lang="fr-FR" altLang="fr-FR" sz="1200">
                <a:solidFill>
                  <a:srgbClr val="008000"/>
                </a:solidFill>
                <a:latin typeface="Arial" panose="020B0604020202020204" pitchFamily="34" charset="0"/>
              </a:rPr>
              <a:t>- Réduction de l'eau disponible dans les barrages à l'aval</a:t>
            </a:r>
          </a:p>
          <a:p>
            <a:pPr algn="just" eaLnBrk="1" hangingPunct="1">
              <a:spcBef>
                <a:spcPct val="0"/>
              </a:spcBef>
              <a:buFontTx/>
              <a:buNone/>
            </a:pPr>
            <a:r>
              <a:rPr lang="fr-FR" altLang="fr-FR" sz="1200">
                <a:solidFill>
                  <a:srgbClr val="008000"/>
                </a:solidFill>
                <a:latin typeface="Arial" panose="020B0604020202020204" pitchFamily="34" charset="0"/>
              </a:rPr>
              <a:t>- Réduction de la surface cultivable sur l'impluvium</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445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F811BAF-8206-40E2-9AD1-8F5B9590A741}" type="slidenum">
              <a:rPr lang="fr-FR" altLang="fr-FR" sz="1200" smtClean="0">
                <a:solidFill>
                  <a:srgbClr val="898989"/>
                </a:solidFill>
              </a:rPr>
              <a:pPr>
                <a:spcBef>
                  <a:spcPct val="0"/>
                </a:spcBef>
                <a:buFontTx/>
                <a:buNone/>
              </a:pPr>
              <a:t>129</a:t>
            </a:fld>
            <a:endParaRPr lang="fr-FR" altLang="fr-FR" sz="1200">
              <a:solidFill>
                <a:srgbClr val="898989"/>
              </a:solidFill>
            </a:endParaRPr>
          </a:p>
        </p:txBody>
      </p:sp>
      <p:sp>
        <p:nvSpPr>
          <p:cNvPr id="10445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4453" name="Rectangle 1"/>
          <p:cNvSpPr>
            <a:spLocks noChangeArrowheads="1"/>
          </p:cNvSpPr>
          <p:nvPr/>
        </p:nvSpPr>
        <p:spPr bwMode="auto">
          <a:xfrm>
            <a:off x="179388" y="692150"/>
            <a:ext cx="828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8.2. Système Meskat ou Meskal et tabias </a:t>
            </a:r>
            <a:r>
              <a:rPr lang="fr-FR" altLang="fr-FR" sz="1800">
                <a:solidFill>
                  <a:srgbClr val="008000"/>
                </a:solidFill>
                <a:latin typeface="Arial" panose="020B0604020202020204" pitchFamily="34" charset="0"/>
              </a:rPr>
              <a:t>(Magrehb) (suite)</a:t>
            </a:r>
            <a:endParaRPr lang="fr-FR" altLang="fr-FR" sz="1800" b="1">
              <a:solidFill>
                <a:srgbClr val="008000"/>
              </a:solidFill>
              <a:latin typeface="Arial" panose="020B0604020202020204" pitchFamily="34" charset="0"/>
            </a:endParaRPr>
          </a:p>
        </p:txBody>
      </p:sp>
      <p:pic>
        <p:nvPicPr>
          <p:cNvPr id="104454" name="Image 8" descr="Meskat1 suit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6003925"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ZoneTexte 9"/>
          <p:cNvSpPr txBox="1">
            <a:spLocks noChangeArrowheads="1"/>
          </p:cNvSpPr>
          <p:nvPr/>
        </p:nvSpPr>
        <p:spPr bwMode="auto">
          <a:xfrm>
            <a:off x="3419475" y="1125538"/>
            <a:ext cx="5616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3"/>
              </a:rPr>
              <a:t>http://www.fao.org/docrep/t1765f/t1765f0q.htm</a:t>
            </a:r>
            <a:r>
              <a:rPr lang="fr-FR" altLang="fr-FR" sz="1200">
                <a:solidFill>
                  <a:srgbClr val="008000"/>
                </a:solidFill>
                <a:latin typeface="Arial" panose="020B0604020202020204" pitchFamily="34" charset="0"/>
              </a:rPr>
              <a:t> </a:t>
            </a:r>
          </a:p>
        </p:txBody>
      </p:sp>
      <p:sp>
        <p:nvSpPr>
          <p:cNvPr id="104456" name="ZoneTexte 10"/>
          <p:cNvSpPr txBox="1">
            <a:spLocks noChangeArrowheads="1"/>
          </p:cNvSpPr>
          <p:nvPr/>
        </p:nvSpPr>
        <p:spPr bwMode="auto">
          <a:xfrm>
            <a:off x="6011863" y="1484313"/>
            <a:ext cx="2808287"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b="1">
                <a:latin typeface="Arial" panose="020B0604020202020204" pitchFamily="34" charset="0"/>
              </a:rPr>
              <a:t>La diversion des eaux de ruissellement: principes, pratique et inconvénients </a:t>
            </a:r>
            <a:r>
              <a:rPr lang="fr-FR" altLang="fr-FR" sz="1000">
                <a:latin typeface="Arial" panose="020B0604020202020204" pitchFamily="34" charset="0"/>
              </a:rPr>
              <a:t>:</a:t>
            </a:r>
          </a:p>
          <a:p>
            <a:pPr eaLnBrk="1" hangingPunct="1">
              <a:spcBef>
                <a:spcPct val="0"/>
              </a:spcBef>
              <a:buFontTx/>
              <a:buNone/>
            </a:pPr>
            <a:endParaRPr lang="fr-FR" altLang="fr-FR" sz="1000">
              <a:latin typeface="Arial" panose="020B0604020202020204" pitchFamily="34" charset="0"/>
            </a:endParaRPr>
          </a:p>
          <a:p>
            <a:pPr eaLnBrk="1" hangingPunct="1">
              <a:spcBef>
                <a:spcPct val="0"/>
              </a:spcBef>
              <a:buFontTx/>
              <a:buNone/>
            </a:pPr>
            <a:r>
              <a:rPr lang="fr-FR" altLang="fr-FR" sz="1000" b="1">
                <a:latin typeface="Arial" panose="020B0604020202020204" pitchFamily="34" charset="0"/>
              </a:rPr>
              <a:t>L'érosion est fonction de :</a:t>
            </a:r>
            <a:endParaRPr lang="fr-FR" altLang="fr-FR" sz="1000">
              <a:latin typeface="Arial" panose="020B0604020202020204" pitchFamily="34" charset="0"/>
            </a:endParaRPr>
          </a:p>
          <a:p>
            <a:pPr eaLnBrk="1" hangingPunct="1">
              <a:spcBef>
                <a:spcPct val="0"/>
              </a:spcBef>
              <a:buFontTx/>
              <a:buNone/>
            </a:pPr>
            <a:r>
              <a:rPr lang="fr-FR" altLang="fr-FR" sz="1000">
                <a:latin typeface="Arial" panose="020B0604020202020204" pitchFamily="34" charset="0"/>
              </a:rPr>
              <a:t>- l'énergie des pluies (constante tout le long de la pente)</a:t>
            </a:r>
            <a:br>
              <a:rPr lang="fr-FR" altLang="fr-FR" sz="1000">
                <a:latin typeface="Arial" panose="020B0604020202020204" pitchFamily="34" charset="0"/>
              </a:rPr>
            </a:br>
            <a:r>
              <a:rPr lang="fr-FR" altLang="fr-FR" sz="1000">
                <a:latin typeface="Arial" panose="020B0604020202020204" pitchFamily="34" charset="0"/>
              </a:rPr>
              <a:t>- l'énergie du ruissellement (qui croît avec la pente (MV</a:t>
            </a:r>
            <a:r>
              <a:rPr lang="fr-FR" altLang="fr-FR" sz="1000" baseline="30000">
                <a:latin typeface="Arial" panose="020B0604020202020204" pitchFamily="34" charset="0"/>
              </a:rPr>
              <a:t>2</a:t>
            </a:r>
            <a:r>
              <a:rPr lang="fr-FR" altLang="fr-FR" sz="1000">
                <a:latin typeface="Arial" panose="020B0604020202020204" pitchFamily="34" charset="0"/>
              </a:rPr>
              <a:t>)/2. E = f (longueur</a:t>
            </a:r>
            <a:r>
              <a:rPr lang="fr-FR" altLang="fr-FR" sz="1000" baseline="30000">
                <a:latin typeface="Arial" panose="020B0604020202020204" pitchFamily="34" charset="0"/>
              </a:rPr>
              <a:t>n</a:t>
            </a:r>
            <a:r>
              <a:rPr lang="fr-FR" altLang="fr-FR" sz="1000">
                <a:latin typeface="Arial" panose="020B0604020202020204" pitchFamily="34" charset="0"/>
              </a:rPr>
              <a:t> x pente)</a:t>
            </a:r>
            <a:r>
              <a:rPr lang="fr-FR" altLang="fr-FR" sz="1000" baseline="30000">
                <a:latin typeface="Arial" panose="020B0604020202020204" pitchFamily="34" charset="0"/>
              </a:rPr>
              <a:t>m</a:t>
            </a:r>
            <a:endParaRPr lang="fr-FR" altLang="fr-FR" sz="1000">
              <a:latin typeface="Arial" panose="020B0604020202020204" pitchFamily="34" charset="0"/>
            </a:endParaRPr>
          </a:p>
          <a:p>
            <a:pPr eaLnBrk="1" hangingPunct="1">
              <a:spcBef>
                <a:spcPct val="0"/>
              </a:spcBef>
              <a:buFontTx/>
              <a:buNone/>
            </a:pPr>
            <a:r>
              <a:rPr lang="fr-FR" altLang="fr-FR" sz="1000" b="1">
                <a:latin typeface="Arial" panose="020B0604020202020204" pitchFamily="34" charset="0"/>
              </a:rPr>
              <a:t>Les banquettes :</a:t>
            </a:r>
            <a:endParaRPr lang="fr-FR" altLang="fr-FR" sz="1000">
              <a:latin typeface="Arial" panose="020B0604020202020204" pitchFamily="34" charset="0"/>
            </a:endParaRPr>
          </a:p>
          <a:p>
            <a:pPr eaLnBrk="1" hangingPunct="1">
              <a:spcBef>
                <a:spcPct val="0"/>
              </a:spcBef>
              <a:buFontTx/>
              <a:buNone/>
            </a:pPr>
            <a:r>
              <a:rPr lang="fr-FR" altLang="fr-FR" sz="1000">
                <a:latin typeface="Arial" panose="020B0604020202020204" pitchFamily="34" charset="0"/>
              </a:rPr>
              <a:t>- peuvent évacuer l'énergie du ruissellement accumulée</a:t>
            </a:r>
            <a:br>
              <a:rPr lang="fr-FR" altLang="fr-FR" sz="1000">
                <a:latin typeface="Arial" panose="020B0604020202020204" pitchFamily="34" charset="0"/>
              </a:rPr>
            </a:br>
            <a:r>
              <a:rPr lang="fr-FR" altLang="fr-FR" sz="1000">
                <a:latin typeface="Arial" panose="020B0604020202020204" pitchFamily="34" charset="0"/>
              </a:rPr>
              <a:t>- ne peuvent pas réduire l'énergie des pluies ni la dégradation du sol</a:t>
            </a:r>
          </a:p>
        </p:txBody>
      </p:sp>
      <p:sp>
        <p:nvSpPr>
          <p:cNvPr id="104457" name="ZoneTexte 11"/>
          <p:cNvSpPr txBox="1">
            <a:spLocks noChangeArrowheads="1"/>
          </p:cNvSpPr>
          <p:nvPr/>
        </p:nvSpPr>
        <p:spPr bwMode="auto">
          <a:xfrm>
            <a:off x="4211638" y="3789363"/>
            <a:ext cx="4681537"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b="1">
                <a:latin typeface="Arial" panose="020B0604020202020204" pitchFamily="34" charset="0"/>
              </a:rPr>
              <a:t>Iconvénients</a:t>
            </a:r>
            <a:r>
              <a:rPr lang="fr-FR" altLang="fr-FR" sz="1000">
                <a:latin typeface="Arial" panose="020B0604020202020204" pitchFamily="34" charset="0"/>
              </a:rPr>
              <a:t>: </a:t>
            </a:r>
          </a:p>
          <a:p>
            <a:pPr eaLnBrk="1" hangingPunct="1">
              <a:spcBef>
                <a:spcPct val="0"/>
              </a:spcBef>
              <a:buFontTx/>
              <a:buNone/>
            </a:pPr>
            <a:endParaRPr lang="fr-FR" altLang="fr-FR" sz="1000">
              <a:latin typeface="Arial" panose="020B0604020202020204" pitchFamily="34" charset="0"/>
            </a:endParaRPr>
          </a:p>
          <a:p>
            <a:pPr eaLnBrk="1" hangingPunct="1">
              <a:spcBef>
                <a:spcPct val="0"/>
              </a:spcBef>
              <a:buFontTx/>
              <a:buNone/>
            </a:pPr>
            <a:r>
              <a:rPr lang="fr-FR" altLang="fr-FR" sz="1000">
                <a:latin typeface="Arial" panose="020B0604020202020204" pitchFamily="34" charset="0"/>
              </a:rPr>
              <a:t>1. Nécessité d'équipes de topographes experts (coût élevé)</a:t>
            </a:r>
            <a:br>
              <a:rPr lang="fr-FR" altLang="fr-FR" sz="1000">
                <a:latin typeface="Arial" panose="020B0604020202020204" pitchFamily="34" charset="0"/>
              </a:rPr>
            </a:br>
            <a:r>
              <a:rPr lang="fr-FR" altLang="fr-FR" sz="1000">
                <a:latin typeface="Arial" panose="020B0604020202020204" pitchFamily="34" charset="0"/>
              </a:rPr>
              <a:t>2. Important travail d'installation et d'entretien d'où généralement;</a:t>
            </a:r>
          </a:p>
          <a:p>
            <a:pPr eaLnBrk="1" hangingPunct="1">
              <a:spcBef>
                <a:spcPct val="0"/>
              </a:spcBef>
              <a:buFontTx/>
              <a:buNone/>
            </a:pPr>
            <a:r>
              <a:rPr lang="fr-FR" altLang="fr-FR" sz="1000">
                <a:latin typeface="Arial" panose="020B0604020202020204" pitchFamily="34" charset="0"/>
              </a:rPr>
              <a:t>• digues non protégées</a:t>
            </a:r>
            <a:br>
              <a:rPr lang="fr-FR" altLang="fr-FR" sz="1000">
                <a:latin typeface="Arial" panose="020B0604020202020204" pitchFamily="34" charset="0"/>
              </a:rPr>
            </a:br>
            <a:r>
              <a:rPr lang="fr-FR" altLang="fr-FR" sz="1000">
                <a:latin typeface="Arial" panose="020B0604020202020204" pitchFamily="34" charset="0"/>
              </a:rPr>
              <a:t>• canaux encombrés de sédiments</a:t>
            </a:r>
            <a:br>
              <a:rPr lang="fr-FR" altLang="fr-FR" sz="1000">
                <a:latin typeface="Arial" panose="020B0604020202020204" pitchFamily="34" charset="0"/>
              </a:rPr>
            </a:br>
            <a:r>
              <a:rPr lang="fr-FR" altLang="fr-FR" sz="1000">
                <a:latin typeface="Arial" panose="020B0604020202020204" pitchFamily="34" charset="0"/>
              </a:rPr>
              <a:t>• exutoires non enherbés ni protégés (surcreusés ou ensablés)</a:t>
            </a:r>
          </a:p>
          <a:p>
            <a:pPr eaLnBrk="1" hangingPunct="1">
              <a:spcBef>
                <a:spcPct val="0"/>
              </a:spcBef>
              <a:buFontTx/>
              <a:buNone/>
            </a:pPr>
            <a:r>
              <a:rPr lang="fr-FR" altLang="fr-FR" sz="1000">
                <a:latin typeface="Arial" panose="020B0604020202020204" pitchFamily="34" charset="0"/>
              </a:rPr>
              <a:t>3. Perte de 5 à 15 % de la surface cultivée sans augmentation de rendement.</a:t>
            </a:r>
            <a:br>
              <a:rPr lang="fr-FR" altLang="fr-FR" sz="1000">
                <a:latin typeface="Arial" panose="020B0604020202020204" pitchFamily="34" charset="0"/>
              </a:rPr>
            </a:br>
            <a:r>
              <a:rPr lang="fr-FR" altLang="fr-FR" sz="1000">
                <a:latin typeface="Arial" panose="020B0604020202020204" pitchFamily="34" charset="0"/>
              </a:rPr>
              <a:t>4. Perte d'eau et nutriments pour les champs cultivés en aval.</a:t>
            </a:r>
            <a:br>
              <a:rPr lang="fr-FR" altLang="fr-FR" sz="1000">
                <a:latin typeface="Arial" panose="020B0604020202020204" pitchFamily="34" charset="0"/>
              </a:rPr>
            </a:br>
            <a:r>
              <a:rPr lang="fr-FR" altLang="fr-FR" sz="1000">
                <a:latin typeface="Arial" panose="020B0604020202020204" pitchFamily="34" charset="0"/>
              </a:rPr>
              <a:t>5. L'aménagement doit rompre s'il advient une pluie de fréquence inférieure à 1/10.</a:t>
            </a:r>
            <a:br>
              <a:rPr lang="fr-FR" altLang="fr-FR" sz="1000">
                <a:latin typeface="Arial" panose="020B0604020202020204" pitchFamily="34" charset="0"/>
              </a:rPr>
            </a:br>
            <a:r>
              <a:rPr lang="fr-FR" altLang="fr-FR" sz="1000">
                <a:latin typeface="Arial" panose="020B0604020202020204" pitchFamily="34" charset="0"/>
              </a:rPr>
              <a:t>6. Variation de largeur des champs cultivés (mécanisation difficile).</a:t>
            </a:r>
            <a:br>
              <a:rPr lang="fr-FR" altLang="fr-FR" sz="1000">
                <a:latin typeface="Arial" panose="020B0604020202020204" pitchFamily="34" charset="0"/>
              </a:rPr>
            </a:br>
            <a:r>
              <a:rPr lang="fr-FR" altLang="fr-FR" sz="1000">
                <a:latin typeface="Arial" panose="020B0604020202020204" pitchFamily="34" charset="0"/>
              </a:rPr>
              <a:t>7. N'arrête pas l'érosion en nappe ni la dégradation.</a:t>
            </a:r>
            <a:br>
              <a:rPr lang="fr-FR" altLang="fr-FR" sz="1000">
                <a:latin typeface="Arial" panose="020B0604020202020204" pitchFamily="34" charset="0"/>
              </a:rPr>
            </a:br>
            <a:r>
              <a:rPr lang="fr-FR" altLang="fr-FR" sz="1000">
                <a:latin typeface="Arial" panose="020B0604020202020204" pitchFamily="34" charset="0"/>
              </a:rPr>
              <a:t>8. Finalement, risques graves de ravinement s'il y a rupture des digues (1 fois en 4 à 10 ans).</a:t>
            </a:r>
            <a:br>
              <a:rPr lang="fr-FR" altLang="fr-FR" sz="1000">
                <a:latin typeface="Arial" panose="020B0604020202020204" pitchFamily="34" charset="0"/>
              </a:rPr>
            </a:br>
            <a:r>
              <a:rPr lang="fr-FR" altLang="fr-FR" sz="1000">
                <a:latin typeface="Arial" panose="020B0604020202020204" pitchFamily="34" charset="0"/>
              </a:rPr>
              <a:t>9. Accélération du temps de concentration des eaux:</a:t>
            </a:r>
          </a:p>
          <a:p>
            <a:pPr eaLnBrk="1" hangingPunct="1">
              <a:spcBef>
                <a:spcPct val="0"/>
              </a:spcBef>
              <a:buFontTx/>
              <a:buNone/>
            </a:pPr>
            <a:r>
              <a:rPr lang="fr-FR" altLang="fr-FR" sz="1000">
                <a:latin typeface="Arial" panose="020B0604020202020204" pitchFamily="34" charset="0"/>
              </a:rPr>
              <a:t>• gros débits de pointe</a:t>
            </a:r>
            <a:br>
              <a:rPr lang="fr-FR" altLang="fr-FR" sz="1000">
                <a:latin typeface="Arial" panose="020B0604020202020204" pitchFamily="34" charset="0"/>
              </a:rPr>
            </a:br>
            <a:r>
              <a:rPr lang="fr-FR" altLang="fr-FR" sz="1000">
                <a:latin typeface="Arial" panose="020B0604020202020204" pitchFamily="34" charset="0"/>
              </a:rPr>
              <a:t>• érosion marigots</a:t>
            </a:r>
            <a:br>
              <a:rPr lang="fr-FR" altLang="fr-FR" sz="1000">
                <a:latin typeface="Arial" panose="020B0604020202020204" pitchFamily="34" charset="0"/>
              </a:rPr>
            </a:br>
            <a:r>
              <a:rPr lang="fr-FR" altLang="fr-FR" sz="1000">
                <a:latin typeface="Arial" panose="020B0604020202020204" pitchFamily="34" charset="0"/>
              </a:rPr>
              <a:t>• ravinement régressif</a:t>
            </a:r>
            <a:endParaRPr lang="fr-FR" altLang="fr-FR" sz="1000">
              <a:solidFill>
                <a:srgbClr val="008000"/>
              </a:solidFill>
              <a:latin typeface="Arial" panose="020B0604020202020204" pitchFamily="34" charset="0"/>
            </a:endParaRPr>
          </a:p>
        </p:txBody>
      </p:sp>
      <p:sp>
        <p:nvSpPr>
          <p:cNvPr id="104458" name="Rectangle 12"/>
          <p:cNvSpPr>
            <a:spLocks noChangeArrowheads="1"/>
          </p:cNvSpPr>
          <p:nvPr/>
        </p:nvSpPr>
        <p:spPr bwMode="auto">
          <a:xfrm>
            <a:off x="179388" y="6092825"/>
            <a:ext cx="4132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latin typeface="Arial" panose="020B0604020202020204" pitchFamily="34" charset="0"/>
              </a:rPr>
              <a:t>La diversion des eaux de ruissellement </a:t>
            </a:r>
            <a:endParaRPr lang="fr-FR" altLang="fr-FR" sz="160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79388" y="620713"/>
            <a:ext cx="8856662" cy="5632311"/>
          </a:xfrm>
          <a:prstGeom prst="rect">
            <a:avLst/>
          </a:prstGeom>
          <a:noFill/>
          <a:ln w="9525">
            <a:noFill/>
            <a:miter lim="800000"/>
            <a:headEnd/>
            <a:tailEnd/>
          </a:ln>
        </p:spPr>
        <p:txBody>
          <a:bodyPr>
            <a:spAutoFit/>
          </a:bodyPr>
          <a:lstStyle/>
          <a:p>
            <a:pPr eaLnBrk="1" hangingPunct="1">
              <a:defRPr/>
            </a:pPr>
            <a:r>
              <a:rPr lang="fr-FR" b="1" dirty="0">
                <a:solidFill>
                  <a:srgbClr val="008000"/>
                </a:solidFill>
                <a:latin typeface="Calibri" pitchFamily="34" charset="0"/>
                <a:cs typeface="Arial" charset="0"/>
              </a:rPr>
              <a:t>0. Sommaire (suite et fin)</a:t>
            </a:r>
          </a:p>
          <a:p>
            <a:pPr eaLnBrk="1" hangingPunct="1">
              <a:defRPr/>
            </a:pPr>
            <a:endParaRPr lang="fr-FR" dirty="0">
              <a:solidFill>
                <a:srgbClr val="008000"/>
              </a:solidFill>
              <a:latin typeface="+mn-lt"/>
              <a:cs typeface="Arial" charset="0"/>
            </a:endParaRPr>
          </a:p>
          <a:p>
            <a:pPr eaLnBrk="1" hangingPunct="1">
              <a:defRPr/>
            </a:pPr>
            <a:r>
              <a:rPr lang="fr-FR" dirty="0">
                <a:solidFill>
                  <a:srgbClr val="008000"/>
                </a:solidFill>
                <a:latin typeface="Calibri" pitchFamily="34" charset="0"/>
                <a:cs typeface="Arial" charset="0"/>
              </a:rPr>
              <a:t>A9. Halophyte : définition</a:t>
            </a:r>
          </a:p>
          <a:p>
            <a:pPr eaLnBrk="1" hangingPunct="1">
              <a:defRPr/>
            </a:pPr>
            <a:r>
              <a:rPr lang="fr-FR" dirty="0">
                <a:solidFill>
                  <a:srgbClr val="008000"/>
                </a:solidFill>
                <a:latin typeface="Calibri" pitchFamily="34" charset="0"/>
                <a:cs typeface="Arial" charset="0"/>
              </a:rPr>
              <a:t>A10. La sélection des cultures </a:t>
            </a:r>
          </a:p>
          <a:p>
            <a:pPr eaLnBrk="1" hangingPunct="1">
              <a:defRPr/>
            </a:pPr>
            <a:r>
              <a:rPr lang="fr-FR" dirty="0">
                <a:solidFill>
                  <a:srgbClr val="008000"/>
                </a:solidFill>
                <a:latin typeface="Calibri" pitchFamily="34" charset="0"/>
                <a:cs typeface="Arial" charset="0"/>
              </a:rPr>
              <a:t>A11. Pratiques appropriées dans toutes les étapes du cycle de culture (Programme de Formation)</a:t>
            </a:r>
          </a:p>
          <a:p>
            <a:pPr eaLnBrk="1" hangingPunct="1">
              <a:defRPr/>
            </a:pPr>
            <a:r>
              <a:rPr lang="fr-FR" dirty="0">
                <a:solidFill>
                  <a:srgbClr val="008000"/>
                </a:solidFill>
                <a:latin typeface="Calibri" pitchFamily="34" charset="0"/>
                <a:cs typeface="Arial" charset="0"/>
              </a:rPr>
              <a:t>A12. Utilisation de la bactérie </a:t>
            </a:r>
            <a:r>
              <a:rPr lang="fr-FR" i="1" dirty="0">
                <a:solidFill>
                  <a:srgbClr val="008000"/>
                </a:solidFill>
                <a:latin typeface="Calibri" pitchFamily="34" charset="0"/>
                <a:cs typeface="Arial" charset="0"/>
              </a:rPr>
              <a:t>Pseudomonas </a:t>
            </a:r>
            <a:r>
              <a:rPr lang="fr-FR" i="1" dirty="0" err="1">
                <a:solidFill>
                  <a:srgbClr val="008000"/>
                </a:solidFill>
                <a:latin typeface="Calibri" pitchFamily="34" charset="0"/>
                <a:cs typeface="Arial" charset="0"/>
              </a:rPr>
              <a:t>extremorientalis</a:t>
            </a:r>
            <a:r>
              <a:rPr lang="fr-FR" i="1" dirty="0">
                <a:solidFill>
                  <a:srgbClr val="008000"/>
                </a:solidFill>
                <a:latin typeface="Calibri" pitchFamily="34" charset="0"/>
                <a:cs typeface="Arial" charset="0"/>
              </a:rPr>
              <a:t> </a:t>
            </a:r>
            <a:r>
              <a:rPr lang="fr-FR" dirty="0">
                <a:solidFill>
                  <a:srgbClr val="008000"/>
                </a:solidFill>
                <a:latin typeface="Calibri" pitchFamily="34" charset="0"/>
                <a:cs typeface="Arial" charset="0"/>
              </a:rPr>
              <a:t>pour améliorer la résistance des plantes au sel</a:t>
            </a:r>
          </a:p>
          <a:p>
            <a:pPr eaLnBrk="1" hangingPunct="1">
              <a:defRPr/>
            </a:pPr>
            <a:r>
              <a:rPr lang="fr-FR" dirty="0">
                <a:solidFill>
                  <a:srgbClr val="008000"/>
                </a:solidFill>
                <a:latin typeface="Calibri" pitchFamily="34" charset="0"/>
                <a:cs typeface="Arial" charset="0"/>
              </a:rPr>
              <a:t>A13. Carte mondiale des terres arides</a:t>
            </a:r>
          </a:p>
          <a:p>
            <a:pPr eaLnBrk="1" hangingPunct="1">
              <a:defRPr/>
            </a:pPr>
            <a:r>
              <a:rPr lang="fr-FR" dirty="0">
                <a:solidFill>
                  <a:srgbClr val="008000"/>
                </a:solidFill>
                <a:latin typeface="Calibri" pitchFamily="34" charset="0"/>
                <a:cs typeface="Arial" charset="0"/>
              </a:rPr>
              <a:t>A14. Processus de salinisation des sols</a:t>
            </a:r>
          </a:p>
          <a:p>
            <a:pPr eaLnBrk="1" hangingPunct="1">
              <a:defRPr/>
            </a:pPr>
            <a:r>
              <a:rPr lang="fr-FR" dirty="0">
                <a:solidFill>
                  <a:srgbClr val="008000"/>
                </a:solidFill>
                <a:latin typeface="Calibri" pitchFamily="34" charset="0"/>
                <a:cs typeface="Arial" charset="0"/>
              </a:rPr>
              <a:t>A15. Plantes recommandées pour la fixation biologique des dunes mobiles</a:t>
            </a:r>
          </a:p>
          <a:p>
            <a:pPr eaLnBrk="1" hangingPunct="1">
              <a:defRPr/>
            </a:pPr>
            <a:r>
              <a:rPr lang="fr-FR" dirty="0">
                <a:solidFill>
                  <a:srgbClr val="008000"/>
                </a:solidFill>
                <a:latin typeface="Calibri" pitchFamily="34" charset="0"/>
                <a:cs typeface="Arial" charset="0"/>
              </a:rPr>
              <a:t>A16. Espèces pastorales recommandées pour le rétablissement des parcours en milieux arides.</a:t>
            </a:r>
          </a:p>
          <a:p>
            <a:pPr eaLnBrk="1" hangingPunct="1">
              <a:defRPr/>
            </a:pPr>
            <a:r>
              <a:rPr lang="fr-FR" dirty="0">
                <a:solidFill>
                  <a:srgbClr val="008000"/>
                </a:solidFill>
                <a:latin typeface="Calibri" pitchFamily="34" charset="0"/>
                <a:cs typeface="Arial" charset="0"/>
              </a:rPr>
              <a:t>A17. Système </a:t>
            </a:r>
            <a:r>
              <a:rPr lang="fr-FR" dirty="0" err="1">
                <a:solidFill>
                  <a:srgbClr val="008000"/>
                </a:solidFill>
                <a:latin typeface="Calibri" pitchFamily="34" charset="0"/>
                <a:cs typeface="Arial" charset="0"/>
              </a:rPr>
              <a:t>Vallerini</a:t>
            </a:r>
            <a:r>
              <a:rPr lang="fr-FR" dirty="0">
                <a:solidFill>
                  <a:srgbClr val="008000"/>
                </a:solidFill>
                <a:latin typeface="Calibri" pitchFamily="34" charset="0"/>
                <a:cs typeface="Arial" charset="0"/>
              </a:rPr>
              <a:t> ou VALLERANI SYSTEM (VS).</a:t>
            </a:r>
          </a:p>
          <a:p>
            <a:pPr eaLnBrk="1" hangingPunct="1">
              <a:defRPr/>
            </a:pPr>
            <a:r>
              <a:rPr lang="fr-FR" dirty="0">
                <a:solidFill>
                  <a:srgbClr val="008000"/>
                </a:solidFill>
                <a:latin typeface="Calibri" pitchFamily="34" charset="0"/>
                <a:cs typeface="Arial" charset="0"/>
              </a:rPr>
              <a:t>A18. </a:t>
            </a:r>
            <a:r>
              <a:rPr lang="fr-FR" dirty="0">
                <a:solidFill>
                  <a:srgbClr val="008000"/>
                </a:solidFill>
                <a:latin typeface="+mn-lt"/>
                <a:cs typeface="Arial" charset="0"/>
              </a:rPr>
              <a:t>Les ressources en sols du monde (carte FAO).</a:t>
            </a:r>
          </a:p>
          <a:p>
            <a:pPr eaLnBrk="1" hangingPunct="1">
              <a:defRPr/>
            </a:pPr>
            <a:r>
              <a:rPr lang="fr-FR" dirty="0">
                <a:solidFill>
                  <a:srgbClr val="008000"/>
                </a:solidFill>
                <a:latin typeface="+mn-lt"/>
                <a:cs typeface="Arial" charset="0"/>
              </a:rPr>
              <a:t>A19. Dispositions agroforestières.</a:t>
            </a:r>
          </a:p>
          <a:p>
            <a:pPr eaLnBrk="1" hangingPunct="1">
              <a:defRPr/>
            </a:pPr>
            <a:r>
              <a:rPr lang="fr-FR" dirty="0">
                <a:solidFill>
                  <a:srgbClr val="008000"/>
                </a:solidFill>
                <a:latin typeface="+mn-lt"/>
                <a:cs typeface="Arial" charset="0"/>
              </a:rPr>
              <a:t>A20. filets capteur de brouillard (ou filets à nuages)</a:t>
            </a:r>
          </a:p>
          <a:p>
            <a:pPr eaLnBrk="1" hangingPunct="1">
              <a:defRPr/>
            </a:pPr>
            <a:r>
              <a:rPr lang="fr-FR" dirty="0">
                <a:solidFill>
                  <a:srgbClr val="008000"/>
                </a:solidFill>
                <a:latin typeface="Calibri" panose="020F0502020204030204" pitchFamily="34" charset="0"/>
                <a:cs typeface="Arial" charset="0"/>
              </a:rPr>
              <a:t>A21. Les projets contribuant à reverdir les déserts.</a:t>
            </a:r>
          </a:p>
          <a:p>
            <a:pPr eaLnBrk="1" hangingPunct="1">
              <a:defRPr/>
            </a:pPr>
            <a:r>
              <a:rPr lang="fr-FR" dirty="0">
                <a:solidFill>
                  <a:srgbClr val="008000"/>
                </a:solidFill>
                <a:latin typeface="Calibri" panose="020F0502020204030204" pitchFamily="34" charset="0"/>
                <a:cs typeface="Arial" charset="0"/>
              </a:rPr>
              <a:t>A22. Création de variétés alimentaires résistantes au sels</a:t>
            </a:r>
          </a:p>
          <a:p>
            <a:pPr eaLnBrk="1" hangingPunct="1">
              <a:defRPr/>
            </a:pPr>
            <a:r>
              <a:rPr lang="fr-FR" dirty="0">
                <a:solidFill>
                  <a:srgbClr val="008000"/>
                </a:solidFill>
                <a:latin typeface="Calibri" panose="020F0502020204030204" pitchFamily="34" charset="0"/>
                <a:cs typeface="Arial" charset="0"/>
              </a:rPr>
              <a:t>A23. Projet </a:t>
            </a:r>
            <a:r>
              <a:rPr lang="fr-FR" dirty="0" err="1">
                <a:solidFill>
                  <a:srgbClr val="008000"/>
                </a:solidFill>
                <a:latin typeface="Calibri" panose="020F0502020204030204" pitchFamily="34" charset="0"/>
                <a:cs typeface="Arial" charset="0"/>
              </a:rPr>
              <a:t>Watershed</a:t>
            </a:r>
            <a:r>
              <a:rPr lang="fr-FR" dirty="0">
                <a:solidFill>
                  <a:srgbClr val="008000"/>
                </a:solidFill>
                <a:latin typeface="Calibri" panose="020F0502020204030204" pitchFamily="34" charset="0"/>
                <a:cs typeface="Arial" charset="0"/>
              </a:rPr>
              <a:t> </a:t>
            </a:r>
            <a:r>
              <a:rPr lang="fr-FR" dirty="0" err="1">
                <a:solidFill>
                  <a:srgbClr val="008000"/>
                </a:solidFill>
                <a:latin typeface="Calibri" panose="020F0502020204030204" pitchFamily="34" charset="0"/>
                <a:cs typeface="Arial" charset="0"/>
              </a:rPr>
              <a:t>Organization</a:t>
            </a:r>
            <a:r>
              <a:rPr lang="fr-FR" dirty="0">
                <a:solidFill>
                  <a:srgbClr val="008000"/>
                </a:solidFill>
                <a:latin typeface="Calibri" panose="020F0502020204030204" pitchFamily="34" charset="0"/>
                <a:cs typeface="Arial" charset="0"/>
              </a:rPr>
              <a:t> Trust (WOTR) (Inde)</a:t>
            </a:r>
          </a:p>
        </p:txBody>
      </p:sp>
      <p:sp>
        <p:nvSpPr>
          <p:cNvPr id="13315"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31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05796B-C4A1-4503-A667-BC031EB34989}"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547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C12DE0-224A-461D-B3A0-49ACDBFA014D}" type="slidenum">
              <a:rPr lang="fr-FR" altLang="fr-FR" sz="1200" smtClean="0">
                <a:solidFill>
                  <a:srgbClr val="898989"/>
                </a:solidFill>
              </a:rPr>
              <a:pPr>
                <a:spcBef>
                  <a:spcPct val="0"/>
                </a:spcBef>
                <a:buFontTx/>
                <a:buNone/>
              </a:pPr>
              <a:t>130</a:t>
            </a:fld>
            <a:endParaRPr lang="fr-FR" altLang="fr-FR" sz="1200">
              <a:solidFill>
                <a:srgbClr val="898989"/>
              </a:solidFill>
            </a:endParaRPr>
          </a:p>
        </p:txBody>
      </p:sp>
      <p:sp>
        <p:nvSpPr>
          <p:cNvPr id="10547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5477" name="Rectangle 1"/>
          <p:cNvSpPr>
            <a:spLocks noChangeArrowheads="1"/>
          </p:cNvSpPr>
          <p:nvPr/>
        </p:nvSpPr>
        <p:spPr bwMode="auto">
          <a:xfrm>
            <a:off x="250825" y="1125538"/>
            <a:ext cx="828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8.3. Digues filtrantes, lignes de contours</a:t>
            </a:r>
          </a:p>
        </p:txBody>
      </p:sp>
      <p:sp>
        <p:nvSpPr>
          <p:cNvPr id="105478" name="Rectangle 5"/>
          <p:cNvSpPr>
            <a:spLocks noChangeArrowheads="1"/>
          </p:cNvSpPr>
          <p:nvPr/>
        </p:nvSpPr>
        <p:spPr bwMode="auto">
          <a:xfrm>
            <a:off x="179388" y="1557338"/>
            <a:ext cx="720090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0" b="1">
                <a:solidFill>
                  <a:srgbClr val="008000"/>
                </a:solidFill>
                <a:latin typeface="Arial" panose="020B0604020202020204" pitchFamily="34" charset="0"/>
              </a:rPr>
              <a:t>Principe</a:t>
            </a:r>
            <a:r>
              <a:rPr lang="fr-FR" altLang="fr-FR" sz="1700">
                <a:solidFill>
                  <a:srgbClr val="008000"/>
                </a:solidFill>
                <a:latin typeface="Arial" panose="020B0604020202020204" pitchFamily="34" charset="0"/>
              </a:rPr>
              <a:t> C’est un ouvrage pierreux construit au travers d’une zone de ruissellement fort. Il doit être toujours être ancré dans le sol (fondation). D’une hauteur moyenne de 0.5 à 0.8m, la largeur de la digue dépend du débit maximal du ruissellement qui doit la traverser. Plus le courant est important, plus il faut prévoir d’enchaînement de digues.</a:t>
            </a:r>
          </a:p>
          <a:p>
            <a:pPr algn="just" eaLnBrk="1" hangingPunct="1">
              <a:spcBef>
                <a:spcPct val="0"/>
              </a:spcBef>
              <a:buFontTx/>
              <a:buNone/>
            </a:pPr>
            <a:r>
              <a:rPr lang="fr-FR" altLang="fr-FR" sz="1700" b="1">
                <a:solidFill>
                  <a:srgbClr val="008000"/>
                </a:solidFill>
                <a:latin typeface="Arial" panose="020B0604020202020204" pitchFamily="34" charset="0"/>
              </a:rPr>
              <a:t>Pré-requis</a:t>
            </a:r>
            <a:r>
              <a:rPr lang="fr-FR" altLang="fr-FR" sz="1700">
                <a:solidFill>
                  <a:srgbClr val="008000"/>
                </a:solidFill>
                <a:latin typeface="Arial" panose="020B0604020202020204" pitchFamily="34" charset="0"/>
              </a:rPr>
              <a:t> Maîtrise technique, prendre en compte l’ensemble du bassin versant, disponibilité de blocs de pierre, transport et disposer d’équipement de concassage et gabionnage.</a:t>
            </a:r>
          </a:p>
          <a:p>
            <a:pPr algn="just" eaLnBrk="1" hangingPunct="1">
              <a:spcBef>
                <a:spcPct val="0"/>
              </a:spcBef>
              <a:buFontTx/>
              <a:buNone/>
            </a:pPr>
            <a:r>
              <a:rPr lang="fr-FR" altLang="fr-FR" sz="1700" b="1">
                <a:solidFill>
                  <a:srgbClr val="008000"/>
                </a:solidFill>
                <a:latin typeface="Arial" panose="020B0604020202020204" pitchFamily="34" charset="0"/>
              </a:rPr>
              <a:t>Effets concrets </a:t>
            </a:r>
            <a:r>
              <a:rPr lang="fr-FR" altLang="fr-FR" sz="1700">
                <a:solidFill>
                  <a:srgbClr val="008000"/>
                </a:solidFill>
                <a:latin typeface="Arial" panose="020B0604020202020204" pitchFamily="34" charset="0"/>
              </a:rPr>
              <a:t>favorise le passage non érosif de l’eau et une sédimentation en amont des matériaux transportés. C’est principalement un ouvrage d’épandage des crues et de protection des terres situées en aval. La digue étant poreuses elle se charge progressivement d’alluvion facilitant sa fixation et réduisant l’érosion.</a:t>
            </a:r>
          </a:p>
          <a:p>
            <a:pPr algn="just" eaLnBrk="1" hangingPunct="1">
              <a:spcBef>
                <a:spcPct val="0"/>
              </a:spcBef>
              <a:buFontTx/>
              <a:buNone/>
            </a:pPr>
            <a:r>
              <a:rPr lang="fr-FR" altLang="fr-FR" sz="1700" b="1">
                <a:solidFill>
                  <a:srgbClr val="008000"/>
                </a:solidFill>
                <a:latin typeface="Arial" panose="020B0604020202020204" pitchFamily="34" charset="0"/>
              </a:rPr>
              <a:t>Coût</a:t>
            </a:r>
            <a:r>
              <a:rPr lang="fr-FR" altLang="fr-FR" sz="1700">
                <a:solidFill>
                  <a:srgbClr val="008000"/>
                </a:solidFill>
                <a:latin typeface="Arial" panose="020B0604020202020204" pitchFamily="34" charset="0"/>
              </a:rPr>
              <a:t> dépendant de la largeur à traiter mais un ouvrage renforcé en gabion (grillage, photo ci-contre) coûtera au moins 450 €/u (expertise technique comprise).</a:t>
            </a:r>
          </a:p>
        </p:txBody>
      </p:sp>
      <p:sp>
        <p:nvSpPr>
          <p:cNvPr id="105479" name="Rectangle 6"/>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05480" name="Image 7" descr="digue-filtran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1844675"/>
            <a:ext cx="16303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9" descr="C:\Users\LISAN\Documents\DVD-DevDurable\eau\eau-Potabilisation-GestionDeLEau-Irrigation\irrigation-stockage-eau\images\contours_billons_sur_lignes_de_contours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45125"/>
            <a:ext cx="26860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0" descr="C:\Users\LISAN\Documents\DVD-DevDurable\eau\eau-Potabilisation-GestionDeLEau-Irrigation\irrigation-stockage-eau\images\Contour ridges supporting young shru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502275"/>
            <a:ext cx="23336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649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18901B-BA11-4337-A138-814364FD7EB6}" type="slidenum">
              <a:rPr lang="fr-FR" altLang="fr-FR" sz="1200" smtClean="0">
                <a:solidFill>
                  <a:srgbClr val="898989"/>
                </a:solidFill>
              </a:rPr>
              <a:pPr>
                <a:spcBef>
                  <a:spcPct val="0"/>
                </a:spcBef>
                <a:buFontTx/>
                <a:buNone/>
              </a:pPr>
              <a:t>131</a:t>
            </a:fld>
            <a:endParaRPr lang="fr-FR" altLang="fr-FR" sz="1200">
              <a:solidFill>
                <a:srgbClr val="898989"/>
              </a:solidFill>
            </a:endParaRPr>
          </a:p>
        </p:txBody>
      </p:sp>
      <p:sp>
        <p:nvSpPr>
          <p:cNvPr id="10650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6501" name="Rectangle 1"/>
          <p:cNvSpPr>
            <a:spLocks noChangeArrowheads="1"/>
          </p:cNvSpPr>
          <p:nvPr/>
        </p:nvSpPr>
        <p:spPr bwMode="auto">
          <a:xfrm>
            <a:off x="250825" y="1125538"/>
            <a:ext cx="828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8.3. Digues filtrantes, lignes de contours (suite et fin)</a:t>
            </a:r>
          </a:p>
        </p:txBody>
      </p:sp>
      <p:sp>
        <p:nvSpPr>
          <p:cNvPr id="106502" name="Rectangle 6"/>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06503" name="Picture 2" descr="C:\Users\LISAN\Documents\DeveloppementDurable\botanique\irrigation-stockage-eau\images\Diguettes filtrantes à l-aval d’un champ_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284538"/>
            <a:ext cx="25527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3" descr="C:\Users\LISAN\Documents\DeveloppementDurable\botanique\irrigation-stockage-eau\images\murettes de ter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362575"/>
            <a:ext cx="23431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7" descr="C:\Users\LISAN\Documents\DeveloppementDurable\botanique\irrigation-stockage-eau\images\contour ridge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484313"/>
            <a:ext cx="2581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8" descr="C:\Users\LISAN\Documents\DeveloppementDurable\botanique\irrigation-stockage-eau\images\Contour ridges supporting young shru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2114550"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9" descr="C:\Users\LISAN\Documents\DeveloppementDurable\botanique\irrigation-stockage-eau\images\Contour stone b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263" y="3213100"/>
            <a:ext cx="3106737"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8" name="Picture 12" descr="C:\Users\LISAN\Documents\DeveloppementDurable\botanique\irrigation-stockage-eau\images\contours_billons_sur_lignes_de_contour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5229225"/>
            <a:ext cx="29956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9" name="Picture 13" descr="C:\Users\LISAN\Documents\DeveloppementDurable\botanique\irrigation-stockage-eau\images\Construction of contour ridg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68638"/>
            <a:ext cx="319246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14" descr="C:\Users\LISAN\Documents\DeveloppementDurable\botanique\irrigation-stockage-eau\images\Contour bunds for trees.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9700" y="1484313"/>
            <a:ext cx="37798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15" descr="C:\Users\LISAN\Documents\DeveloppementDurable\botanique\irrigation-stockage-eau\images\Contour ridge syste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214938"/>
            <a:ext cx="26558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8.4. Barrages, </a:t>
            </a:r>
            <a:r>
              <a:rPr lang="fr-FR" altLang="fr-FR" sz="1800" b="1" dirty="0" err="1">
                <a:solidFill>
                  <a:srgbClr val="008000"/>
                </a:solidFill>
                <a:latin typeface="Arial" panose="020B0604020202020204" pitchFamily="34" charset="0"/>
              </a:rPr>
              <a:t>Jessours</a:t>
            </a:r>
            <a:r>
              <a:rPr lang="fr-FR" altLang="fr-FR" sz="1800" b="1" dirty="0">
                <a:solidFill>
                  <a:srgbClr val="008000"/>
                </a:solidFill>
                <a:latin typeface="Arial" panose="020B0604020202020204" pitchFamily="34" charset="0"/>
              </a:rPr>
              <a:t>, </a:t>
            </a:r>
            <a:r>
              <a:rPr lang="fr-FR" altLang="fr-FR" sz="1800" b="1" dirty="0" err="1">
                <a:solidFill>
                  <a:srgbClr val="008000"/>
                </a:solidFill>
                <a:latin typeface="Arial" panose="020B0604020202020204" pitchFamily="34" charset="0"/>
              </a:rPr>
              <a:t>Tabia</a:t>
            </a:r>
            <a:endParaRPr lang="fr-FR" altLang="fr-FR" sz="1800" b="1" dirty="0">
              <a:solidFill>
                <a:srgbClr val="008000"/>
              </a:solidFill>
              <a:latin typeface="Arial" panose="020B0604020202020204" pitchFamily="34" charset="0"/>
            </a:endParaRPr>
          </a:p>
        </p:txBody>
      </p:sp>
      <p:sp>
        <p:nvSpPr>
          <p:cNvPr id="10752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752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BDFFAE1-D6EC-4812-99F6-70C1979AAD1B}" type="slidenum">
              <a:rPr lang="fr-FR" altLang="fr-FR" sz="1200" smtClean="0">
                <a:solidFill>
                  <a:srgbClr val="898989"/>
                </a:solidFill>
              </a:rPr>
              <a:pPr>
                <a:spcBef>
                  <a:spcPct val="0"/>
                </a:spcBef>
                <a:buFontTx/>
                <a:buNone/>
              </a:pPr>
              <a:t>132</a:t>
            </a:fld>
            <a:endParaRPr lang="fr-FR" altLang="fr-FR" sz="1200">
              <a:solidFill>
                <a:srgbClr val="898989"/>
              </a:solidFill>
            </a:endParaRPr>
          </a:p>
        </p:txBody>
      </p:sp>
      <p:sp>
        <p:nvSpPr>
          <p:cNvPr id="1075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7526"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07527" name="ZoneTexte 6"/>
          <p:cNvSpPr txBox="1">
            <a:spLocks noChangeArrowheads="1"/>
          </p:cNvSpPr>
          <p:nvPr/>
        </p:nvSpPr>
        <p:spPr bwMode="auto">
          <a:xfrm>
            <a:off x="250825" y="1700213"/>
            <a:ext cx="8642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Les </a:t>
            </a:r>
            <a:r>
              <a:rPr lang="fr-FR" altLang="fr-FR" sz="1800" b="1" dirty="0" err="1">
                <a:solidFill>
                  <a:srgbClr val="008000"/>
                </a:solidFill>
                <a:latin typeface="Arial" panose="020B0604020202020204" pitchFamily="34" charset="0"/>
              </a:rPr>
              <a:t>jessour</a:t>
            </a:r>
            <a:r>
              <a:rPr lang="fr-FR" altLang="fr-FR" sz="1800" dirty="0">
                <a:solidFill>
                  <a:srgbClr val="008000"/>
                </a:solidFill>
                <a:latin typeface="Arial" panose="020B0604020202020204" pitchFamily="34" charset="0"/>
              </a:rPr>
              <a:t> (</a:t>
            </a:r>
            <a:r>
              <a:rPr lang="fr-FR" altLang="fr-FR" sz="1800" dirty="0" err="1">
                <a:solidFill>
                  <a:srgbClr val="008000"/>
                </a:solidFill>
                <a:latin typeface="Arial" panose="020B0604020202020204" pitchFamily="34" charset="0"/>
              </a:rPr>
              <a:t>sing</a:t>
            </a:r>
            <a:r>
              <a:rPr lang="fr-FR" altLang="fr-FR" sz="1800" dirty="0">
                <a:solidFill>
                  <a:srgbClr val="008000"/>
                </a:solidFill>
                <a:latin typeface="Arial" panose="020B0604020202020204" pitchFamily="34" charset="0"/>
              </a:rPr>
              <a:t>. </a:t>
            </a:r>
            <a:r>
              <a:rPr lang="fr-FR" altLang="fr-FR" sz="1800" dirty="0" err="1">
                <a:solidFill>
                  <a:srgbClr val="008000"/>
                </a:solidFill>
                <a:latin typeface="Arial" panose="020B0604020202020204" pitchFamily="34" charset="0"/>
              </a:rPr>
              <a:t>jesser</a:t>
            </a:r>
            <a:r>
              <a:rPr lang="fr-FR" altLang="fr-FR" sz="1800" dirty="0">
                <a:solidFill>
                  <a:srgbClr val="008000"/>
                </a:solidFill>
                <a:latin typeface="Arial" panose="020B0604020202020204" pitchFamily="34" charset="0"/>
              </a:rPr>
              <a:t>) : Dans les zones arides de montagnes, des petites digues en terre (ou en pierre) sont construites en série dans les vallées secondaires pour capter le ruissellement et sa charge solide. Ces digues permettent la formation progressive de terrasses plantées en arbres fruitiers (palmiers, figuiers et oliviers dont les tiges supportent d'être enfouies sous les sédiments) et semées en céréales et légumineuses (</a:t>
            </a:r>
            <a:r>
              <a:rPr lang="fr-FR" altLang="fr-FR" sz="1800" dirty="0" err="1">
                <a:solidFill>
                  <a:srgbClr val="008000"/>
                </a:solidFill>
                <a:latin typeface="Arial" panose="020B0604020202020204" pitchFamily="34" charset="0"/>
              </a:rPr>
              <a:t>BoNvAunr</a:t>
            </a:r>
            <a:r>
              <a:rPr lang="fr-FR" altLang="fr-FR" sz="1800" dirty="0">
                <a:solidFill>
                  <a:srgbClr val="008000"/>
                </a:solidFill>
                <a:latin typeface="Arial" panose="020B0604020202020204" pitchFamily="34" charset="0"/>
              </a:rPr>
              <a:t>, 1986). La digue (</a:t>
            </a:r>
            <a:r>
              <a:rPr lang="fr-FR" altLang="fr-FR" sz="1800" dirty="0" err="1">
                <a:solidFill>
                  <a:srgbClr val="008000"/>
                </a:solidFill>
                <a:latin typeface="Arial" panose="020B0604020202020204" pitchFamily="34" charset="0"/>
              </a:rPr>
              <a:t>tabia</a:t>
            </a:r>
            <a:r>
              <a:rPr lang="fr-FR" altLang="fr-FR" sz="1800" dirty="0">
                <a:solidFill>
                  <a:srgbClr val="008000"/>
                </a:solidFill>
                <a:latin typeface="Arial" panose="020B0604020202020204" pitchFamily="34" charset="0"/>
              </a:rPr>
              <a:t>) en terre compactée se construit soit manuellement, soit avec des tracteurs.</a:t>
            </a:r>
          </a:p>
        </p:txBody>
      </p:sp>
      <p:pic>
        <p:nvPicPr>
          <p:cNvPr id="107528" name="Picture 2" descr="C:\Users\LISAN\Documents\DeveloppementDurable\botanique\irrigation-stockage-eau\images\jessour-of-tuni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644900"/>
            <a:ext cx="2381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3" descr="C:\Users\LISAN\Documents\DeveloppementDurable\botanique\irrigation-stockage-eau\images\jessour_peu_sophistiqu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644900"/>
            <a:ext cx="30194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4" descr="C:\Users\LISAN\Documents\DeveloppementDurable\botanique\irrigation-stockage-eau\images\barr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3716338"/>
            <a:ext cx="23717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5" descr="C:\Users\LISAN\Documents\DeveloppementDurable\botanique\irrigation-stockage-eau\images\barrage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488" y="5373688"/>
            <a:ext cx="3370262"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6" descr="C:\Users\LISAN\Documents\DeveloppementDurable\botanique\irrigation-stockage-eau\images\barrag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75263"/>
            <a:ext cx="1223963"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7" descr="C:\Users\LISAN\Documents\DeveloppementDurable\botanique\irrigation-stockage-eau\images\barrage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418138"/>
            <a:ext cx="17970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8" descr="C:\Users\LISAN\Documents\DeveloppementDurable\botanique\irrigation-stockage-eau\images\barrage4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950" y="5410200"/>
            <a:ext cx="2686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5" name="ZoneTexte 14"/>
          <p:cNvSpPr txBox="1">
            <a:spLocks noChangeArrowheads="1"/>
          </p:cNvSpPr>
          <p:nvPr/>
        </p:nvSpPr>
        <p:spPr bwMode="auto">
          <a:xfrm>
            <a:off x="4356100" y="5229225"/>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err="1">
                <a:solidFill>
                  <a:srgbClr val="008000"/>
                </a:solidFill>
                <a:latin typeface="Arial" panose="020B0604020202020204" pitchFamily="34" charset="0"/>
              </a:rPr>
              <a:t>Jessour</a:t>
            </a:r>
            <a:r>
              <a:rPr lang="fr-FR" altLang="fr-FR" sz="1200" dirty="0">
                <a:solidFill>
                  <a:srgbClr val="008000"/>
                </a:solidFill>
                <a:latin typeface="Arial" panose="020B0604020202020204" pitchFamily="34" charset="0"/>
              </a:rPr>
              <a:t> rudimentaire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8.4. Barrages, Jessours, Tabia (suite)</a:t>
            </a:r>
          </a:p>
        </p:txBody>
      </p:sp>
      <p:sp>
        <p:nvSpPr>
          <p:cNvPr id="10854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854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FD7F492-B861-4753-A11A-461395DB7CC9}" type="slidenum">
              <a:rPr lang="fr-FR" altLang="fr-FR" sz="1200" smtClean="0">
                <a:solidFill>
                  <a:srgbClr val="898989"/>
                </a:solidFill>
              </a:rPr>
              <a:pPr>
                <a:spcBef>
                  <a:spcPct val="0"/>
                </a:spcBef>
                <a:buFontTx/>
                <a:buNone/>
              </a:pPr>
              <a:t>133</a:t>
            </a:fld>
            <a:endParaRPr lang="fr-FR" altLang="fr-FR" sz="1200">
              <a:solidFill>
                <a:srgbClr val="898989"/>
              </a:solidFill>
            </a:endParaRPr>
          </a:p>
        </p:txBody>
      </p:sp>
      <p:sp>
        <p:nvSpPr>
          <p:cNvPr id="10854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8550"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08551" name="ZoneTexte 6"/>
          <p:cNvSpPr txBox="1">
            <a:spLocks noChangeArrowheads="1"/>
          </p:cNvSpPr>
          <p:nvPr/>
        </p:nvSpPr>
        <p:spPr bwMode="auto">
          <a:xfrm>
            <a:off x="250825" y="1700213"/>
            <a:ext cx="6913563"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008000"/>
                </a:solidFill>
                <a:latin typeface="Arial" panose="020B0604020202020204" pitchFamily="34" charset="0"/>
              </a:rPr>
              <a:t>Ce système peut être trouvé dans les régions plus arides (100 -. 200 mm de précipitations) et les zones montagneuses. </a:t>
            </a:r>
          </a:p>
          <a:p>
            <a:pPr algn="just" eaLnBrk="1" hangingPunct="1">
              <a:spcBef>
                <a:spcPct val="0"/>
              </a:spcBef>
              <a:buFontTx/>
              <a:buNone/>
            </a:pPr>
            <a:r>
              <a:rPr lang="fr-FR" altLang="fr-FR" sz="1400" dirty="0">
                <a:solidFill>
                  <a:srgbClr val="008000"/>
                </a:solidFill>
                <a:latin typeface="Arial" panose="020B0604020202020204" pitchFamily="34" charset="0"/>
              </a:rPr>
              <a:t>Dans le lit des rivières saisonnières, des petits barrages de terre et de pierres sont construits. Les substrats s'accumulent devant ces barrages ainsi que dans les terrasses : du sol se forme progressivement sur 1 à 2 m d’épaisseur. Sur les terrasses, l'eau d'inondation est retenue et filtrée dans le sol. Cette eau supplémentaire fait que l'agriculture dans ces régions arides est possible. </a:t>
            </a:r>
          </a:p>
          <a:p>
            <a:pPr algn="just" eaLnBrk="1" hangingPunct="1">
              <a:spcBef>
                <a:spcPct val="0"/>
              </a:spcBef>
              <a:buFontTx/>
              <a:buNone/>
            </a:pPr>
            <a:r>
              <a:rPr lang="fr-FR" altLang="fr-FR" sz="1400" dirty="0">
                <a:solidFill>
                  <a:srgbClr val="008000"/>
                </a:solidFill>
                <a:latin typeface="Arial" panose="020B0604020202020204" pitchFamily="34" charset="0"/>
              </a:rPr>
              <a:t>Sur les terrasses, différents arbres fruitiers _ oliviers, amandiers, dattiers, figuiers _, céréales et légumineuses sont cultivés. </a:t>
            </a:r>
          </a:p>
          <a:p>
            <a:pPr algn="just" eaLnBrk="1" hangingPunct="1">
              <a:spcBef>
                <a:spcPct val="0"/>
              </a:spcBef>
              <a:buFontTx/>
              <a:buNone/>
            </a:pPr>
            <a:r>
              <a:rPr lang="fr-FR" altLang="fr-FR" sz="1400" dirty="0">
                <a:solidFill>
                  <a:srgbClr val="008000"/>
                </a:solidFill>
                <a:latin typeface="Arial" panose="020B0604020202020204" pitchFamily="34" charset="0"/>
              </a:rPr>
              <a:t>Dans la région de </a:t>
            </a:r>
            <a:r>
              <a:rPr lang="fr-FR" altLang="fr-FR" sz="1400" dirty="0" err="1">
                <a:solidFill>
                  <a:srgbClr val="008000"/>
                </a:solidFill>
                <a:latin typeface="Arial" panose="020B0604020202020204" pitchFamily="34" charset="0"/>
              </a:rPr>
              <a:t>Marmata</a:t>
            </a:r>
            <a:r>
              <a:rPr lang="fr-FR" altLang="fr-FR" sz="1400" dirty="0">
                <a:solidFill>
                  <a:srgbClr val="008000"/>
                </a:solidFill>
                <a:latin typeface="Arial" panose="020B0604020202020204" pitchFamily="34" charset="0"/>
              </a:rPr>
              <a:t> où de nombreux </a:t>
            </a:r>
            <a:r>
              <a:rPr lang="fr-FR" altLang="fr-FR" sz="1400" i="1" dirty="0" err="1">
                <a:solidFill>
                  <a:srgbClr val="008000"/>
                </a:solidFill>
                <a:latin typeface="Arial" panose="020B0604020202020204" pitchFamily="34" charset="0"/>
              </a:rPr>
              <a:t>jessours</a:t>
            </a:r>
            <a:r>
              <a:rPr lang="fr-FR" altLang="fr-FR" sz="1400" dirty="0">
                <a:solidFill>
                  <a:srgbClr val="008000"/>
                </a:solidFill>
                <a:latin typeface="Arial" panose="020B0604020202020204" pitchFamily="34" charset="0"/>
              </a:rPr>
              <a:t> peuvent être trouvés, la pluviométrie est très variable (80-700 mm/an) avec des intensités de précipitations possibles de 220 ??mm/jour. Avec ce genre de pluie forte dans les montagnes, le coefficient de ruissellement peut être très élevé (jusqu'à 0,9, avec une moyenne de 0,4). En fonction de ce coefficient, un impluvium est nécessaire, qui est, en moyenne, 5 fois plus grand que la surface des terres cultivées. </a:t>
            </a:r>
          </a:p>
          <a:p>
            <a:pPr algn="just" eaLnBrk="1" hangingPunct="1">
              <a:spcBef>
                <a:spcPct val="0"/>
              </a:spcBef>
              <a:buFontTx/>
              <a:buNone/>
            </a:pPr>
            <a:r>
              <a:rPr lang="fr-FR" altLang="fr-FR" sz="1400" dirty="0">
                <a:solidFill>
                  <a:srgbClr val="008000"/>
                </a:solidFill>
                <a:latin typeface="Arial" panose="020B0604020202020204" pitchFamily="34" charset="0"/>
              </a:rPr>
              <a:t>Les déversoirs sont en maçonnerie sèche et ont généralement une hauteur d'un tiers de la hauteur des barrages. Les barrages et les déversoirs doivent être construits très solides et l'entretien doivent être très cohérent pour rendre le système agricole possible. </a:t>
            </a:r>
          </a:p>
          <a:p>
            <a:pPr algn="just" eaLnBrk="1" hangingPunct="1">
              <a:spcBef>
                <a:spcPct val="0"/>
              </a:spcBef>
              <a:buFontTx/>
              <a:buNone/>
            </a:pPr>
            <a:r>
              <a:rPr lang="fr-FR" altLang="fr-FR" sz="1400" dirty="0">
                <a:solidFill>
                  <a:srgbClr val="008000"/>
                </a:solidFill>
                <a:latin typeface="Arial" panose="020B0604020202020204" pitchFamily="34" charset="0"/>
              </a:rPr>
              <a:t>Également dans la région de </a:t>
            </a:r>
            <a:r>
              <a:rPr lang="fr-FR" altLang="fr-FR" sz="1400" dirty="0" err="1">
                <a:solidFill>
                  <a:srgbClr val="008000"/>
                </a:solidFill>
                <a:latin typeface="Arial" panose="020B0604020202020204" pitchFamily="34" charset="0"/>
              </a:rPr>
              <a:t>Marmata</a:t>
            </a:r>
            <a:r>
              <a:rPr lang="fr-FR" altLang="fr-FR" sz="1400" dirty="0">
                <a:solidFill>
                  <a:srgbClr val="008000"/>
                </a:solidFill>
                <a:latin typeface="Arial" panose="020B0604020202020204" pitchFamily="34" charset="0"/>
              </a:rPr>
              <a:t>, des agriculteurs émigrent, recherchant de meilleures opportunités économiques. Les </a:t>
            </a:r>
            <a:r>
              <a:rPr lang="fr-FR" altLang="fr-FR" sz="1400" i="1" dirty="0" err="1">
                <a:solidFill>
                  <a:srgbClr val="008000"/>
                </a:solidFill>
                <a:latin typeface="Arial" panose="020B0604020202020204" pitchFamily="34" charset="0"/>
              </a:rPr>
              <a:t>jessours</a:t>
            </a:r>
            <a:r>
              <a:rPr lang="fr-FR" altLang="fr-FR" sz="1400" dirty="0">
                <a:solidFill>
                  <a:srgbClr val="008000"/>
                </a:solidFill>
                <a:latin typeface="Arial" panose="020B0604020202020204" pitchFamily="34" charset="0"/>
              </a:rPr>
              <a:t>, qui ont besoin d'un apport très élevé de la main-d'œuvre, sont abandonnés avec les mêmes conséquences que pour les </a:t>
            </a:r>
            <a:r>
              <a:rPr lang="fr-FR" altLang="fr-FR" sz="1400" i="1" dirty="0" err="1">
                <a:solidFill>
                  <a:srgbClr val="008000"/>
                </a:solidFill>
                <a:latin typeface="Arial" panose="020B0604020202020204" pitchFamily="34" charset="0"/>
              </a:rPr>
              <a:t>meskats</a:t>
            </a:r>
            <a:r>
              <a:rPr lang="fr-FR" altLang="fr-FR" sz="1400" dirty="0">
                <a:solidFill>
                  <a:srgbClr val="008000"/>
                </a:solidFill>
                <a:latin typeface="Arial" panose="020B0604020202020204" pitchFamily="34" charset="0"/>
              </a:rPr>
              <a:t>.</a:t>
            </a:r>
          </a:p>
        </p:txBody>
      </p:sp>
      <p:pic>
        <p:nvPicPr>
          <p:cNvPr id="108552" name="Picture 4" descr="C:\Users\LISAN\Documents\DeveloppementDurable\botanique\irrigation-stockage-eau\images\Ancient Jess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1628775"/>
            <a:ext cx="157003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8.4. Barrages, Jessours, Tabia (suite)</a:t>
            </a:r>
          </a:p>
        </p:txBody>
      </p:sp>
      <p:sp>
        <p:nvSpPr>
          <p:cNvPr id="10957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0957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4B573C-8FB6-4F70-B4AF-8B5587E96167}" type="slidenum">
              <a:rPr lang="fr-FR" altLang="fr-FR" sz="1200" smtClean="0">
                <a:solidFill>
                  <a:srgbClr val="898989"/>
                </a:solidFill>
              </a:rPr>
              <a:pPr>
                <a:spcBef>
                  <a:spcPct val="0"/>
                </a:spcBef>
                <a:buFontTx/>
                <a:buNone/>
              </a:pPr>
              <a:t>134</a:t>
            </a:fld>
            <a:endParaRPr lang="fr-FR" altLang="fr-FR" sz="1200">
              <a:solidFill>
                <a:srgbClr val="898989"/>
              </a:solidFill>
            </a:endParaRPr>
          </a:p>
        </p:txBody>
      </p:sp>
      <p:sp>
        <p:nvSpPr>
          <p:cNvPr id="1095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9574"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09575" name="Picture 2" descr="C:\Users\LISAN\Documents\DeveloppementDurable\botanique\irrigation-stockage-eau\images\jessour-of-tuni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628775"/>
            <a:ext cx="23812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3" descr="C:\Users\LISAN\Documents\DeveloppementDurable\botanique\irrigation-stockage-eau\images\Group of ancient jessours in a wadi syst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581525"/>
            <a:ext cx="31146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5" descr="C:\Users\LISAN\Documents\DeveloppementDurable\botanique\irrigation-stockage-eau\images\Jessour system in Tuni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773238"/>
            <a:ext cx="33623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6" descr="C:\Users\LISAN\Documents\DeveloppementDurable\botanique\irrigation-stockage-eau\images\A row of Jessour in the South of Tunis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292600"/>
            <a:ext cx="44767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7" descr="C:\Users\LISAN\Documents\DeveloppementDurable\botanique\irrigation-stockage-eau\images\Jessour in Southern Tunis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26955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0" name="ZoneTexte 12"/>
          <p:cNvSpPr txBox="1">
            <a:spLocks noChangeArrowheads="1"/>
          </p:cNvSpPr>
          <p:nvPr/>
        </p:nvSpPr>
        <p:spPr bwMode="auto">
          <a:xfrm>
            <a:off x="179388" y="6091238"/>
            <a:ext cx="5472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latin typeface="Arial" panose="020B0604020202020204" pitchFamily="34" charset="0"/>
              </a:rPr>
              <a:t>Vue et profil du "</a:t>
            </a:r>
            <a:r>
              <a:rPr lang="fr-FR" altLang="fr-FR" sz="1200" b="1" dirty="0" err="1">
                <a:solidFill>
                  <a:srgbClr val="008000"/>
                </a:solidFill>
                <a:latin typeface="Arial" panose="020B0604020202020204" pitchFamily="34" charset="0"/>
              </a:rPr>
              <a:t>jessour</a:t>
            </a:r>
            <a:r>
              <a:rPr lang="fr-FR" altLang="fr-FR" sz="1200" dirty="0">
                <a:solidFill>
                  <a:srgbClr val="008000"/>
                </a:solidFill>
                <a:latin typeface="Arial" panose="020B0604020202020204" pitchFamily="34" charset="0"/>
              </a:rPr>
              <a:t>", système d'exploitation des eaux de ruissellement : le ruissellement de l'eau et des sédiments de la campagne vallonnée sont capturés derrière les barrages («</a:t>
            </a:r>
            <a:r>
              <a:rPr lang="fr-FR" altLang="fr-FR" sz="1200" b="1" dirty="0" err="1">
                <a:solidFill>
                  <a:srgbClr val="008000"/>
                </a:solidFill>
                <a:latin typeface="Arial" panose="020B0604020202020204" pitchFamily="34" charset="0"/>
              </a:rPr>
              <a:t>Tabia</a:t>
            </a:r>
            <a:r>
              <a:rPr lang="fr-FR" altLang="fr-FR" sz="1200" dirty="0">
                <a:solidFill>
                  <a:srgbClr val="008000"/>
                </a:solidFill>
                <a:latin typeface="Arial" panose="020B0604020202020204" pitchFamily="34" charset="0"/>
              </a:rPr>
              <a:t>») dans le fond de la vallée.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3924300" y="4941888"/>
            <a:ext cx="50942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100">
                <a:solidFill>
                  <a:srgbClr val="008000"/>
                </a:solidFill>
                <a:latin typeface="Arial" panose="020B0604020202020204" pitchFamily="34" charset="0"/>
              </a:rPr>
              <a:t>Vue et profil d’un "</a:t>
            </a:r>
            <a:r>
              <a:rPr lang="fr-FR" altLang="fr-FR" sz="1100" i="1">
                <a:solidFill>
                  <a:srgbClr val="008000"/>
                </a:solidFill>
                <a:latin typeface="Arial" panose="020B0604020202020204" pitchFamily="34" charset="0"/>
              </a:rPr>
              <a:t>jessour</a:t>
            </a:r>
            <a:r>
              <a:rPr lang="fr-FR" altLang="fr-FR" sz="1100">
                <a:solidFill>
                  <a:srgbClr val="008000"/>
                </a:solidFill>
                <a:latin typeface="Arial" panose="020B0604020202020204" pitchFamily="34" charset="0"/>
              </a:rPr>
              <a:t>", système d'exploitation des eaux de ruissellement: le ruissellement de l'eau et des sédiments des collines sont capturés derrière les barrages («</a:t>
            </a:r>
            <a:r>
              <a:rPr lang="fr-FR" altLang="fr-FR" sz="1100" i="1">
                <a:solidFill>
                  <a:srgbClr val="008000"/>
                </a:solidFill>
                <a:latin typeface="Arial" panose="020B0604020202020204" pitchFamily="34" charset="0"/>
              </a:rPr>
              <a:t>Tabia</a:t>
            </a:r>
            <a:r>
              <a:rPr lang="fr-FR" altLang="fr-FR" sz="1100">
                <a:solidFill>
                  <a:srgbClr val="008000"/>
                </a:solidFill>
                <a:latin typeface="Arial" panose="020B0604020202020204" pitchFamily="34" charset="0"/>
              </a:rPr>
              <a:t>») dans le fond de la vallée.</a:t>
            </a:r>
          </a:p>
          <a:p>
            <a:pPr algn="just" eaLnBrk="1" hangingPunct="1">
              <a:spcBef>
                <a:spcPct val="0"/>
              </a:spcBef>
              <a:buFontTx/>
              <a:buNone/>
            </a:pPr>
            <a:r>
              <a:rPr lang="fr-FR" altLang="fr-FR" sz="1100">
                <a:solidFill>
                  <a:srgbClr val="008000"/>
                </a:solidFill>
                <a:latin typeface="Arial" panose="020B0604020202020204" pitchFamily="34" charset="0"/>
              </a:rPr>
              <a:t>Légendes :</a:t>
            </a:r>
          </a:p>
          <a:p>
            <a:pPr algn="just" eaLnBrk="1" hangingPunct="1">
              <a:spcBef>
                <a:spcPct val="0"/>
              </a:spcBef>
            </a:pPr>
            <a:r>
              <a:rPr lang="fr-FR" altLang="fr-FR" sz="1100">
                <a:solidFill>
                  <a:srgbClr val="008000"/>
                </a:solidFill>
                <a:latin typeface="Arial" panose="020B0604020202020204" pitchFamily="34" charset="0"/>
              </a:rPr>
              <a:t> Hernif ou rigoles</a:t>
            </a:r>
          </a:p>
          <a:p>
            <a:pPr algn="just" eaLnBrk="1" hangingPunct="1">
              <a:spcBef>
                <a:spcPct val="0"/>
              </a:spcBef>
            </a:pPr>
            <a:r>
              <a:rPr lang="fr-FR" altLang="fr-FR" sz="1100">
                <a:solidFill>
                  <a:srgbClr val="008000"/>
                </a:solidFill>
                <a:latin typeface="Arial" panose="020B0604020202020204" pitchFamily="34" charset="0"/>
              </a:rPr>
              <a:t> Chaabe</a:t>
            </a:r>
          </a:p>
          <a:p>
            <a:pPr algn="just" eaLnBrk="1" hangingPunct="1">
              <a:spcBef>
                <a:spcPct val="0"/>
              </a:spcBef>
            </a:pPr>
            <a:r>
              <a:rPr lang="fr-FR" altLang="fr-FR" sz="1100">
                <a:solidFill>
                  <a:srgbClr val="008000"/>
                </a:solidFill>
                <a:latin typeface="Arial" panose="020B0604020202020204" pitchFamily="34" charset="0"/>
              </a:rPr>
              <a:t> Katra</a:t>
            </a:r>
          </a:p>
          <a:p>
            <a:pPr algn="just" eaLnBrk="1" hangingPunct="1">
              <a:spcBef>
                <a:spcPct val="0"/>
              </a:spcBef>
            </a:pPr>
            <a:r>
              <a:rPr lang="fr-FR" altLang="fr-FR" sz="1100">
                <a:solidFill>
                  <a:srgbClr val="008000"/>
                </a:solidFill>
                <a:latin typeface="Arial" panose="020B0604020202020204" pitchFamily="34" charset="0"/>
              </a:rPr>
              <a:t> Jessour</a:t>
            </a:r>
          </a:p>
          <a:p>
            <a:pPr algn="just" eaLnBrk="1" hangingPunct="1">
              <a:spcBef>
                <a:spcPct val="0"/>
              </a:spcBef>
            </a:pPr>
            <a:r>
              <a:rPr lang="fr-FR" altLang="fr-FR" sz="1100">
                <a:solidFill>
                  <a:srgbClr val="008000"/>
                </a:solidFill>
                <a:latin typeface="Arial" panose="020B0604020202020204" pitchFamily="34" charset="0"/>
              </a:rPr>
              <a:t> Mantess ou masraf</a:t>
            </a:r>
          </a:p>
          <a:p>
            <a:pPr algn="just" eaLnBrk="1" hangingPunct="1">
              <a:spcBef>
                <a:spcPct val="0"/>
              </a:spcBef>
            </a:pPr>
            <a:r>
              <a:rPr lang="fr-FR" altLang="fr-FR" sz="1100">
                <a:solidFill>
                  <a:srgbClr val="008000"/>
                </a:solidFill>
                <a:latin typeface="Arial" panose="020B0604020202020204" pitchFamily="34" charset="0"/>
              </a:rPr>
              <a:t> Tabia</a:t>
            </a:r>
          </a:p>
        </p:txBody>
      </p:sp>
      <p:sp>
        <p:nvSpPr>
          <p:cNvPr id="110595"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8.4. Barrages, Jessours, Tabia (suite)</a:t>
            </a:r>
          </a:p>
        </p:txBody>
      </p:sp>
      <p:sp>
        <p:nvSpPr>
          <p:cNvPr id="110596"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059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6048F26-066B-4AC5-9623-21EAFB63CA3C}" type="slidenum">
              <a:rPr lang="fr-FR" altLang="fr-FR" sz="1200" smtClean="0">
                <a:solidFill>
                  <a:srgbClr val="898989"/>
                </a:solidFill>
              </a:rPr>
              <a:pPr>
                <a:spcBef>
                  <a:spcPct val="0"/>
                </a:spcBef>
                <a:buFontTx/>
                <a:buNone/>
              </a:pPr>
              <a:t>135</a:t>
            </a:fld>
            <a:endParaRPr lang="fr-FR" altLang="fr-FR" sz="1200">
              <a:solidFill>
                <a:srgbClr val="898989"/>
              </a:solidFill>
            </a:endParaRPr>
          </a:p>
        </p:txBody>
      </p:sp>
      <p:sp>
        <p:nvSpPr>
          <p:cNvPr id="11059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0599"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10600" name="Image 7" descr="Jessour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9562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2" descr="C:\Users\LISAN\Pictures\plantes-halophytes-xerophiles\tab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628775"/>
            <a:ext cx="27146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Picture 3" descr="C:\Users\LISAN\Pictures\plantes-halophytes-xerophiles\tabia3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81300"/>
            <a:ext cx="20574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4" descr="C:\Users\LISAN\Pictures\plantes-halophytes-xerophiles\tabia2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28775"/>
            <a:ext cx="208756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ZoneTexte 11"/>
          <p:cNvSpPr txBox="1">
            <a:spLocks noChangeArrowheads="1"/>
          </p:cNvSpPr>
          <p:nvPr/>
        </p:nvSpPr>
        <p:spPr bwMode="auto">
          <a:xfrm>
            <a:off x="2700338" y="2852738"/>
            <a:ext cx="10429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tabias</a:t>
            </a:r>
          </a:p>
        </p:txBody>
      </p:sp>
      <p:pic>
        <p:nvPicPr>
          <p:cNvPr id="110605" name="Picture 5" descr="C:\Users\LISAN\Documents\DVD-DevDurable\eau\eau-Potabilisation-GestionDeLEau-Irrigation\irrigation-stockage-eau\images\barrage4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3284538"/>
            <a:ext cx="2686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Picture 6" descr="C:\Users\LISAN\Documents\DVD-DevDurable\eau\eau-Potabilisation-GestionDeLEau-Irrigation\irrigation-stockage-eau\images\barr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3789363"/>
            <a:ext cx="2160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Picture 7" descr="C:\Users\LISAN\Documents\DVD-DevDurable\eau\eau-Potabilisation-GestionDeLEau-Irrigation\irrigation-stockage-eau\images\barrage5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229225"/>
            <a:ext cx="36972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8" name="ZoneTexte 15"/>
          <p:cNvSpPr txBox="1">
            <a:spLocks noChangeArrowheads="1"/>
          </p:cNvSpPr>
          <p:nvPr/>
        </p:nvSpPr>
        <p:spPr bwMode="auto">
          <a:xfrm>
            <a:off x="7380288" y="5373688"/>
            <a:ext cx="1584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fr-FR" altLang="fr-FR" sz="1200">
                <a:solidFill>
                  <a:srgbClr val="008000"/>
                </a:solidFill>
                <a:latin typeface="Arial" panose="020B0604020202020204" pitchFamily="34" charset="0"/>
              </a:rPr>
              <a:t>.Jesser ou kliss</a:t>
            </a:r>
          </a:p>
          <a:p>
            <a:pPr eaLnBrk="1" hangingPunct="1">
              <a:spcBef>
                <a:spcPct val="0"/>
              </a:spcBef>
            </a:pPr>
            <a:r>
              <a:rPr lang="fr-FR" altLang="fr-FR" sz="1200">
                <a:solidFill>
                  <a:srgbClr val="008000"/>
                </a:solidFill>
                <a:latin typeface="Arial" panose="020B0604020202020204" pitchFamily="34" charset="0"/>
              </a:rPr>
              <a:t> Sédiments</a:t>
            </a:r>
          </a:p>
          <a:p>
            <a:pPr eaLnBrk="1" hangingPunct="1">
              <a:spcBef>
                <a:spcPct val="0"/>
              </a:spcBef>
            </a:pPr>
            <a:r>
              <a:rPr lang="fr-FR" altLang="fr-FR" sz="1200">
                <a:solidFill>
                  <a:srgbClr val="008000"/>
                </a:solidFill>
                <a:latin typeface="Arial" panose="020B0604020202020204" pitchFamily="34" charset="0"/>
              </a:rPr>
              <a:t> Rass ou thababa</a:t>
            </a:r>
          </a:p>
          <a:p>
            <a:pPr eaLnBrk="1" hangingPunct="1">
              <a:spcBef>
                <a:spcPct val="0"/>
              </a:spcBef>
            </a:pPr>
            <a:r>
              <a:rPr lang="fr-FR" altLang="fr-FR" sz="1200">
                <a:solidFill>
                  <a:srgbClr val="008000"/>
                </a:solidFill>
                <a:latin typeface="Arial" panose="020B0604020202020204" pitchFamily="34" charset="0"/>
              </a:rPr>
              <a:t> ouajah</a:t>
            </a:r>
          </a:p>
          <a:p>
            <a:pPr eaLnBrk="1" hangingPunct="1">
              <a:spcBef>
                <a:spcPct val="0"/>
              </a:spcBef>
            </a:pPr>
            <a:r>
              <a:rPr lang="fr-FR" altLang="fr-FR" sz="1200">
                <a:solidFill>
                  <a:srgbClr val="008000"/>
                </a:solidFill>
                <a:latin typeface="Arial" panose="020B0604020202020204" pitchFamily="34" charset="0"/>
              </a:rPr>
              <a:t> tabia</a:t>
            </a:r>
          </a:p>
          <a:p>
            <a:pPr eaLnBrk="1" hangingPunct="1">
              <a:spcBef>
                <a:spcPct val="0"/>
              </a:spcBef>
            </a:pPr>
            <a:r>
              <a:rPr lang="fr-FR" altLang="fr-FR" sz="1200">
                <a:solidFill>
                  <a:srgbClr val="008000"/>
                </a:solidFill>
                <a:latin typeface="Arial" panose="020B0604020202020204" pitchFamily="34" charset="0"/>
              </a:rPr>
              <a:t> gfa</a:t>
            </a:r>
          </a:p>
          <a:p>
            <a:pPr eaLnBrk="1" hangingPunct="1">
              <a:spcBef>
                <a:spcPct val="0"/>
              </a:spcBef>
            </a:pPr>
            <a:r>
              <a:rPr lang="fr-FR" altLang="fr-FR" sz="1200">
                <a:solidFill>
                  <a:srgbClr val="008000"/>
                </a:solidFill>
                <a:latin typeface="Arial" panose="020B0604020202020204" pitchFamily="34" charset="0"/>
              </a:rPr>
              <a:t> sirra</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Users\LISAN\Documents\DVD-DevDurable\eau\eau-Potabilisation-GestionDeLEau-Irrigation\irrigation-stockage-eau\images\Contour stone bund_dimensi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789363"/>
            <a:ext cx="47609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8.4. Barrages, Jessours, Tabia (suite et fin)</a:t>
            </a:r>
          </a:p>
        </p:txBody>
      </p:sp>
      <p:sp>
        <p:nvSpPr>
          <p:cNvPr id="11264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264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AA8992-57DC-4DAD-9B06-F3040B60C2BF}" type="slidenum">
              <a:rPr lang="fr-FR" altLang="fr-FR" sz="1200" smtClean="0">
                <a:solidFill>
                  <a:srgbClr val="898989"/>
                </a:solidFill>
              </a:rPr>
              <a:pPr>
                <a:spcBef>
                  <a:spcPct val="0"/>
                </a:spcBef>
                <a:buFontTx/>
                <a:buNone/>
              </a:pPr>
              <a:t>136</a:t>
            </a:fld>
            <a:endParaRPr lang="fr-FR" altLang="fr-FR" sz="1200">
              <a:solidFill>
                <a:srgbClr val="898989"/>
              </a:solidFill>
            </a:endParaRPr>
          </a:p>
        </p:txBody>
      </p:sp>
      <p:sp>
        <p:nvSpPr>
          <p:cNvPr id="11264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2647"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12648" name="Picture 3" descr="C:\Users\LISAN\Documents\DVD-DevDurable\eau\eau-Potabilisation-GestionDeLEau-Irrigation\irrigation-stockage-eau\images\Dam dimensio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16113"/>
            <a:ext cx="44370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4" descr="C:\Users\LISAN\Documents\DVD-DevDurable\eau\eau-Potabilisation-GestionDeLEau-Irrigation\irrigation-stockage-eau\images\Diversion ditc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5373688"/>
            <a:ext cx="57054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5" descr="C:\Users\LISAN\Documents\DVD-DevDurable\eau\eau-Potabilisation-GestionDeLEau-Irrigation\irrigation-stockage-eau\images\Small earth dam_broken due to lack of a sufficient spillw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484313"/>
            <a:ext cx="22383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ZoneTexte 11"/>
          <p:cNvSpPr txBox="1">
            <a:spLocks noChangeArrowheads="1"/>
          </p:cNvSpPr>
          <p:nvPr/>
        </p:nvSpPr>
        <p:spPr bwMode="auto">
          <a:xfrm>
            <a:off x="5867400" y="2997200"/>
            <a:ext cx="3097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Barrage détruit à cause d’un déversoir [« </a:t>
            </a:r>
            <a:r>
              <a:rPr lang="fr-FR" altLang="fr-FR" sz="1200" dirty="0" err="1">
                <a:solidFill>
                  <a:srgbClr val="008000"/>
                </a:solidFill>
                <a:latin typeface="Arial" panose="020B0604020202020204" pitchFamily="34" charset="0"/>
              </a:rPr>
              <a:t>spillway</a:t>
            </a:r>
            <a:r>
              <a:rPr lang="fr-FR" altLang="fr-FR" sz="1200" dirty="0">
                <a:solidFill>
                  <a:srgbClr val="008000"/>
                </a:solidFill>
                <a:latin typeface="Arial" panose="020B0604020202020204" pitchFamily="34" charset="0"/>
              </a:rPr>
              <a:t> »] insuffisant.</a:t>
            </a:r>
          </a:p>
        </p:txBody>
      </p:sp>
      <p:pic>
        <p:nvPicPr>
          <p:cNvPr id="112652" name="Picture 6" descr="C:\Users\LISAN\Documents\DVD-DevDurable\eau\eau-Potabilisation-GestionDeLEau-Irrigation\irrigation-stockage-eau\images\large-bunds-tab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3716338"/>
            <a:ext cx="2857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3" name="ZoneTexte 13"/>
          <p:cNvSpPr txBox="1">
            <a:spLocks noChangeArrowheads="1"/>
          </p:cNvSpPr>
          <p:nvPr/>
        </p:nvSpPr>
        <p:spPr bwMode="auto">
          <a:xfrm>
            <a:off x="6875463" y="5445125"/>
            <a:ext cx="1479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dirty="0" err="1">
                <a:solidFill>
                  <a:srgbClr val="008000"/>
                </a:solidFill>
                <a:latin typeface="Arial" panose="020B0604020202020204" pitchFamily="34" charset="0"/>
              </a:rPr>
              <a:t>Tabia</a:t>
            </a:r>
            <a:r>
              <a:rPr lang="fr-FR" altLang="fr-FR" sz="1200" dirty="0">
                <a:solidFill>
                  <a:srgbClr val="008000"/>
                </a:solidFill>
                <a:latin typeface="Arial" panose="020B0604020202020204" pitchFamily="34" charset="0"/>
              </a:rPr>
              <a:t> à large digue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179388" y="1125538"/>
            <a:ext cx="8785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dirty="0">
                <a:solidFill>
                  <a:srgbClr val="008000"/>
                </a:solidFill>
                <a:latin typeface="Arial" panose="020B0604020202020204" pitchFamily="34" charset="0"/>
              </a:rPr>
              <a:t>8.5. </a:t>
            </a:r>
            <a:r>
              <a:rPr lang="fr-FR" altLang="fr-FR" sz="1400" b="1" dirty="0" err="1">
                <a:solidFill>
                  <a:srgbClr val="008000"/>
                </a:solidFill>
                <a:latin typeface="Arial" panose="020B0604020202020204" pitchFamily="34" charset="0"/>
              </a:rPr>
              <a:t>Johad</a:t>
            </a:r>
            <a:r>
              <a:rPr lang="fr-FR" altLang="fr-FR" sz="1400" b="1" dirty="0">
                <a:solidFill>
                  <a:srgbClr val="008000"/>
                </a:solidFill>
                <a:latin typeface="Arial" panose="020B0604020202020204" pitchFamily="34" charset="0"/>
              </a:rPr>
              <a:t> (</a:t>
            </a:r>
            <a:r>
              <a:rPr lang="fr-FR" altLang="fr-FR" sz="1400" b="1" dirty="0">
                <a:solidFill>
                  <a:srgbClr val="008000"/>
                </a:solidFill>
                <a:latin typeface="Arial" panose="020B0604020202020204" pitchFamily="34" charset="0"/>
                <a:hlinkClick r:id="rId2" tooltip="Langue hindi"/>
              </a:rPr>
              <a:t>hindi</a:t>
            </a:r>
            <a:r>
              <a:rPr lang="fr-FR" altLang="fr-FR" sz="1400" b="1" dirty="0">
                <a:solidFill>
                  <a:srgbClr val="008000"/>
                </a:solidFill>
                <a:latin typeface="Arial" panose="020B0604020202020204" pitchFamily="34" charset="0"/>
              </a:rPr>
              <a:t> : </a:t>
            </a:r>
            <a:r>
              <a:rPr lang="fr-FR" altLang="fr-FR" sz="1400" b="1" dirty="0" err="1">
                <a:solidFill>
                  <a:srgbClr val="008000"/>
                </a:solidFill>
                <a:latin typeface="Arial" panose="020B0604020202020204" pitchFamily="34" charset="0"/>
              </a:rPr>
              <a:t>जोहड</a:t>
            </a:r>
            <a:r>
              <a:rPr lang="fr-FR" altLang="fr-FR" sz="1400" b="1" dirty="0">
                <a:solidFill>
                  <a:srgbClr val="008000"/>
                </a:solidFill>
                <a:latin typeface="Arial" panose="020B0604020202020204" pitchFamily="34" charset="0"/>
              </a:rPr>
              <a:t>)</a:t>
            </a:r>
            <a:r>
              <a:rPr lang="fr-FR" altLang="fr-FR" sz="1400" dirty="0">
                <a:solidFill>
                  <a:srgbClr val="008000"/>
                </a:solidFill>
                <a:latin typeface="Arial" panose="020B0604020202020204" pitchFamily="34" charset="0"/>
              </a:rPr>
              <a:t> : </a:t>
            </a:r>
            <a:r>
              <a:rPr lang="fr-FR" altLang="fr-FR" sz="1400" dirty="0">
                <a:solidFill>
                  <a:srgbClr val="008000"/>
                </a:solidFill>
                <a:latin typeface="Arial" panose="020B0604020202020204" pitchFamily="34" charset="0"/>
                <a:hlinkClick r:id="rId3" tooltip="réservoir de stockage"/>
              </a:rPr>
              <a:t>cuvette de stockage</a:t>
            </a:r>
            <a:r>
              <a:rPr lang="fr-FR" altLang="fr-FR" sz="1400" dirty="0">
                <a:solidFill>
                  <a:srgbClr val="008000"/>
                </a:solidFill>
                <a:latin typeface="Arial" panose="020B0604020202020204" pitchFamily="34" charset="0"/>
              </a:rPr>
              <a:t> des </a:t>
            </a:r>
            <a:r>
              <a:rPr lang="fr-FR" altLang="fr-FR" sz="1400" dirty="0">
                <a:solidFill>
                  <a:srgbClr val="008000"/>
                </a:solidFill>
                <a:latin typeface="Arial" panose="020B0604020202020204" pitchFamily="34" charset="0"/>
                <a:hlinkClick r:id="rId4" tooltip="Eaux de pluie"/>
              </a:rPr>
              <a:t>eaux de pluie</a:t>
            </a:r>
            <a:r>
              <a:rPr lang="fr-FR" altLang="fr-FR" sz="1400" dirty="0">
                <a:solidFill>
                  <a:srgbClr val="008000"/>
                </a:solidFill>
                <a:latin typeface="Arial" panose="020B0604020202020204" pitchFamily="34" charset="0"/>
              </a:rPr>
              <a:t> utilisée principalement dans l'état de </a:t>
            </a:r>
            <a:r>
              <a:rPr lang="fr-FR" altLang="fr-FR" sz="1400" dirty="0">
                <a:solidFill>
                  <a:srgbClr val="008000"/>
                </a:solidFill>
                <a:latin typeface="Arial" panose="020B0604020202020204" pitchFamily="34" charset="0"/>
                <a:hlinkClick r:id="rId5" tooltip="Rajasthan"/>
              </a:rPr>
              <a:t>Rajasthan</a:t>
            </a:r>
            <a:r>
              <a:rPr lang="fr-FR" altLang="fr-FR" sz="1400"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hlinkClick r:id="rId6" tooltip="Inde"/>
              </a:rPr>
              <a:t>en Inde</a:t>
            </a:r>
            <a:r>
              <a:rPr lang="fr-FR" altLang="fr-FR" sz="1400" dirty="0">
                <a:solidFill>
                  <a:srgbClr val="008000"/>
                </a:solidFill>
                <a:latin typeface="Arial" panose="020B0604020202020204" pitchFamily="34" charset="0"/>
              </a:rPr>
              <a:t>, qui recueille et stocke l'eau tout au long de l'année, à des fins de consommation par les humains et le bétail. Dans de nombreuses parties de l'état , la pluviométrie annuelle est très faible (entre 450 et 600 mm) et l'eau peut être désagréable à boire. La pluie qui tombe en Juillet et Août est stockée dans les </a:t>
            </a:r>
            <a:r>
              <a:rPr lang="fr-FR" altLang="fr-FR" sz="1400" dirty="0" err="1">
                <a:solidFill>
                  <a:srgbClr val="008000"/>
                </a:solidFill>
                <a:latin typeface="Arial" panose="020B0604020202020204" pitchFamily="34" charset="0"/>
              </a:rPr>
              <a:t>johads</a:t>
            </a:r>
            <a:r>
              <a:rPr lang="fr-FR" altLang="fr-FR" sz="1400" dirty="0">
                <a:solidFill>
                  <a:srgbClr val="008000"/>
                </a:solidFill>
                <a:latin typeface="Arial" panose="020B0604020202020204" pitchFamily="34" charset="0"/>
              </a:rPr>
              <a:t> et utilisée tout au long de l'année. Ce sont des barrières de boue et de gravats simples construits à travers le contour d'une pente pour arrêter l'eau de pluie. Ces </a:t>
            </a:r>
            <a:r>
              <a:rPr lang="fr-FR" altLang="fr-FR" sz="1400" dirty="0">
                <a:solidFill>
                  <a:srgbClr val="008000"/>
                </a:solidFill>
                <a:latin typeface="Arial" panose="020B0604020202020204" pitchFamily="34" charset="0"/>
                <a:hlinkClick r:id="rId7" tooltip="Vérifiez barrage"/>
              </a:rPr>
              <a:t>barrages</a:t>
            </a:r>
            <a:r>
              <a:rPr lang="fr-FR" altLang="fr-FR" sz="1400" dirty="0">
                <a:solidFill>
                  <a:srgbClr val="008000"/>
                </a:solidFill>
                <a:latin typeface="Arial" panose="020B0604020202020204" pitchFamily="34" charset="0"/>
              </a:rPr>
              <a:t> de terre sont destinés à capturer et à conserver l'eau de pluie, ce qui conduit à l'amélioration de la percolation et la recharge des nappes. Ils sont construits sur une pente avec un haut remblai sur les trois côtés tandis que le quatrième côté est laissée ouvert pour laisser l'eau de pluie y pénétrer. Ils sont très communs dans le </a:t>
            </a:r>
            <a:r>
              <a:rPr lang="fr-FR" altLang="fr-FR" sz="1400" dirty="0">
                <a:solidFill>
                  <a:srgbClr val="008000"/>
                </a:solidFill>
                <a:latin typeface="Arial" panose="020B0604020202020204" pitchFamily="34" charset="0"/>
                <a:hlinkClick r:id="rId8" tooltip="Désert du Thar"/>
              </a:rPr>
              <a:t>désert du Thar</a:t>
            </a:r>
            <a:r>
              <a:rPr lang="fr-FR" altLang="fr-FR" sz="1400" dirty="0">
                <a:solidFill>
                  <a:srgbClr val="008000"/>
                </a:solidFill>
                <a:latin typeface="Arial" panose="020B0604020202020204" pitchFamily="34" charset="0"/>
              </a:rPr>
              <a:t> du Rajasthan.</a:t>
            </a:r>
          </a:p>
          <a:p>
            <a:pPr algn="just" eaLnBrk="1" hangingPunct="1">
              <a:spcBef>
                <a:spcPct val="0"/>
              </a:spcBef>
              <a:buFontTx/>
              <a:buNone/>
            </a:pPr>
            <a:r>
              <a:rPr lang="fr-FR" altLang="fr-FR" sz="1400" dirty="0">
                <a:solidFill>
                  <a:srgbClr val="008000"/>
                </a:solidFill>
                <a:latin typeface="Arial" panose="020B0604020202020204" pitchFamily="34" charset="0"/>
              </a:rPr>
              <a:t>Les </a:t>
            </a:r>
            <a:r>
              <a:rPr lang="fr-FR" altLang="fr-FR" sz="1400" dirty="0" err="1">
                <a:solidFill>
                  <a:srgbClr val="008000"/>
                </a:solidFill>
                <a:latin typeface="Arial" panose="020B0604020202020204" pitchFamily="34" charset="0"/>
              </a:rPr>
              <a:t>Johads</a:t>
            </a:r>
            <a:r>
              <a:rPr lang="fr-FR" altLang="fr-FR" sz="1400" dirty="0">
                <a:solidFill>
                  <a:srgbClr val="008000"/>
                </a:solidFill>
                <a:latin typeface="Arial" panose="020B0604020202020204" pitchFamily="34" charset="0"/>
              </a:rPr>
              <a:t> ont été largement diffusés et utilisés par l'ONG « </a:t>
            </a:r>
            <a:r>
              <a:rPr lang="fr-FR" altLang="fr-FR" sz="1400" dirty="0" err="1">
                <a:solidFill>
                  <a:srgbClr val="008000"/>
                </a:solidFill>
                <a:latin typeface="Arial" panose="020B0604020202020204" pitchFamily="34" charset="0"/>
              </a:rPr>
              <a:t>Tarun</a:t>
            </a:r>
            <a:r>
              <a:rPr lang="fr-FR" altLang="fr-FR" sz="1400" dirty="0">
                <a:solidFill>
                  <a:srgbClr val="008000"/>
                </a:solidFill>
                <a:latin typeface="Arial" panose="020B0604020202020204" pitchFamily="34" charset="0"/>
              </a:rPr>
              <a:t> </a:t>
            </a:r>
            <a:r>
              <a:rPr lang="fr-FR" altLang="fr-FR" sz="1400" dirty="0" err="1">
                <a:solidFill>
                  <a:srgbClr val="008000"/>
                </a:solidFill>
                <a:latin typeface="Arial" panose="020B0604020202020204" pitchFamily="34" charset="0"/>
              </a:rPr>
              <a:t>Bharat</a:t>
            </a:r>
            <a:r>
              <a:rPr lang="fr-FR" altLang="fr-FR" sz="1400" dirty="0">
                <a:solidFill>
                  <a:srgbClr val="008000"/>
                </a:solidFill>
                <a:latin typeface="Arial" panose="020B0604020202020204" pitchFamily="34" charset="0"/>
              </a:rPr>
              <a:t> </a:t>
            </a:r>
            <a:r>
              <a:rPr lang="fr-FR" altLang="fr-FR" sz="1400" dirty="0" err="1">
                <a:solidFill>
                  <a:srgbClr val="008000"/>
                </a:solidFill>
                <a:latin typeface="Arial" panose="020B0604020202020204" pitchFamily="34" charset="0"/>
              </a:rPr>
              <a:t>Sangh</a:t>
            </a:r>
            <a:r>
              <a:rPr lang="fr-FR" altLang="fr-FR" sz="14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Sources: a) </a:t>
            </a:r>
            <a:r>
              <a:rPr lang="en-US" altLang="fr-FR" sz="1200" dirty="0">
                <a:solidFill>
                  <a:srgbClr val="008000"/>
                </a:solidFill>
                <a:latin typeface="Arial" panose="020B0604020202020204" pitchFamily="34" charset="0"/>
              </a:rPr>
              <a:t>Traditional Practice of Rainwater Harvesting, </a:t>
            </a:r>
            <a:r>
              <a:rPr lang="en-US" altLang="fr-FR" sz="1200" dirty="0">
                <a:solidFill>
                  <a:srgbClr val="008000"/>
                </a:solidFill>
                <a:latin typeface="Arial" panose="020B0604020202020204" pitchFamily="34" charset="0"/>
                <a:hlinkClick r:id="rId9"/>
              </a:rPr>
              <a:t>http://www.nepjol.info/index.php/HN/article/download/4229/3590</a:t>
            </a:r>
            <a:r>
              <a:rPr lang="en-US"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b) </a:t>
            </a:r>
            <a:r>
              <a:rPr lang="fr-FR" altLang="fr-FR" sz="1200" dirty="0">
                <a:solidFill>
                  <a:srgbClr val="008000"/>
                </a:solidFill>
                <a:latin typeface="Arial" panose="020B0604020202020204" pitchFamily="34" charset="0"/>
                <a:hlinkClick r:id="rId10"/>
              </a:rPr>
              <a:t>http://www.ecotippingpoints.org/our-stories/indepth/india-rajasthan-rainwater-harvest-restoration-groundwater-johad.html</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1"/>
              </a:rPr>
              <a:t>http://en.wikipedia.org/wiki/Johad</a:t>
            </a:r>
            <a:r>
              <a:rPr lang="fr-FR" altLang="fr-FR" sz="1200" dirty="0">
                <a:solidFill>
                  <a:srgbClr val="008000"/>
                </a:solidFill>
                <a:latin typeface="Arial" panose="020B0604020202020204" pitchFamily="34" charset="0"/>
              </a:rPr>
              <a:t>,  </a:t>
            </a:r>
          </a:p>
        </p:txBody>
      </p:sp>
      <p:sp>
        <p:nvSpPr>
          <p:cNvPr id="113667" name="Rectangle 2"/>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3668"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366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4C9C0E-E693-4AC3-A260-E0C1D3646C39}" type="slidenum">
              <a:rPr lang="fr-FR" altLang="fr-FR" sz="1200" smtClean="0">
                <a:solidFill>
                  <a:srgbClr val="898989"/>
                </a:solidFill>
              </a:rPr>
              <a:pPr>
                <a:spcBef>
                  <a:spcPct val="0"/>
                </a:spcBef>
                <a:buFontTx/>
                <a:buNone/>
              </a:pPr>
              <a:t>137</a:t>
            </a:fld>
            <a:endParaRPr lang="fr-FR" altLang="fr-FR" sz="1200">
              <a:solidFill>
                <a:srgbClr val="898989"/>
              </a:solidFill>
            </a:endParaRPr>
          </a:p>
        </p:txBody>
      </p:sp>
      <p:sp>
        <p:nvSpPr>
          <p:cNvPr id="11367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13671" name="Image 6" descr="johad1.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03575" y="5013325"/>
            <a:ext cx="2274888"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Image 7" descr="johad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04025" y="3787775"/>
            <a:ext cx="19716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Image 8" descr="johad3.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7950" y="5067300"/>
            <a:ext cx="25431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Image 9" descr="johad4.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076825" y="3789363"/>
            <a:ext cx="15906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5" name="Image 10" descr="johad5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011863" y="5157788"/>
            <a:ext cx="28098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Picture 12" descr="C:\Users\LISAN\Documents\DeveloppementDurable\botanique\irrigation-stockage-eau\images\johad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00338" y="3860800"/>
            <a:ext cx="21907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13" descr="C:\Users\LISAN\Documents\DeveloppementDurable\botanique\irrigation-stockage-eau\images\johad.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813" y="3933825"/>
            <a:ext cx="21796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LISAN\Documents\DeveloppementDurable\botanique\irrigation-stockage-eau\images\Rainwater harvesting using joha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557338"/>
            <a:ext cx="48450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4692"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469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E09512-7BD7-4CA8-92C3-60DBC7F5C441}" type="slidenum">
              <a:rPr lang="fr-FR" altLang="fr-FR" sz="1200" smtClean="0">
                <a:solidFill>
                  <a:srgbClr val="898989"/>
                </a:solidFill>
              </a:rPr>
              <a:pPr>
                <a:spcBef>
                  <a:spcPct val="0"/>
                </a:spcBef>
                <a:buFontTx/>
                <a:buNone/>
              </a:pPr>
              <a:t>138</a:t>
            </a:fld>
            <a:endParaRPr lang="fr-FR" altLang="fr-FR" sz="1200">
              <a:solidFill>
                <a:srgbClr val="898989"/>
              </a:solidFill>
            </a:endParaRPr>
          </a:p>
        </p:txBody>
      </p:sp>
      <p:sp>
        <p:nvSpPr>
          <p:cNvPr id="11469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4695" name="Rectangle 6"/>
          <p:cNvSpPr>
            <a:spLocks noChangeArrowheads="1"/>
          </p:cNvSpPr>
          <p:nvPr/>
        </p:nvSpPr>
        <p:spPr bwMode="auto">
          <a:xfrm>
            <a:off x="395288" y="1125538"/>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8.5. Johad (suite et fin)</a:t>
            </a:r>
            <a:endParaRPr lang="fr-FR" altLang="fr-FR" sz="1800">
              <a:latin typeface="Arial" panose="020B0604020202020204" pitchFamily="34" charset="0"/>
            </a:endParaRPr>
          </a:p>
        </p:txBody>
      </p:sp>
      <p:pic>
        <p:nvPicPr>
          <p:cNvPr id="114696" name="Picture 8" descr="C:\Users\LISAN\Documents\DVD-DevDurable\eau\eau-Potabilisation-GestionDeLEau-Irrigation\irrigation-stockage-eau\images\Checkda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652963"/>
            <a:ext cx="28003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7" name="ZoneTexte 8"/>
          <p:cNvSpPr txBox="1">
            <a:spLocks noChangeArrowheads="1"/>
          </p:cNvSpPr>
          <p:nvPr/>
        </p:nvSpPr>
        <p:spPr bwMode="auto">
          <a:xfrm>
            <a:off x="4140200" y="4797425"/>
            <a:ext cx="45354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000" dirty="0">
                <a:solidFill>
                  <a:srgbClr val="008000"/>
                </a:solidFill>
                <a:latin typeface="Arial" panose="020B0604020202020204" pitchFamily="34" charset="0"/>
              </a:rPr>
              <a:t>Legends :</a:t>
            </a:r>
          </a:p>
          <a:p>
            <a:pPr eaLnBrk="1" hangingPunct="1">
              <a:spcBef>
                <a:spcPct val="0"/>
              </a:spcBef>
            </a:pPr>
            <a:r>
              <a:rPr lang="en-US" altLang="fr-FR" sz="1000" dirty="0">
                <a:solidFill>
                  <a:srgbClr val="008000"/>
                </a:solidFill>
                <a:latin typeface="Arial" panose="020B0604020202020204" pitchFamily="34" charset="0"/>
              </a:rPr>
              <a:t> Structure of bound on three sides by hills, fourth side, a mud wall holds back the monsoon run-off</a:t>
            </a:r>
          </a:p>
          <a:p>
            <a:pPr eaLnBrk="1" hangingPunct="1">
              <a:spcBef>
                <a:spcPct val="0"/>
              </a:spcBef>
            </a:pPr>
            <a:r>
              <a:rPr lang="en-US" altLang="fr-FR" sz="1000" dirty="0">
                <a:solidFill>
                  <a:srgbClr val="008000"/>
                </a:solidFill>
                <a:latin typeface="Arial" panose="020B0604020202020204" pitchFamily="34" charset="0"/>
              </a:rPr>
              <a:t> downstream well</a:t>
            </a:r>
          </a:p>
          <a:p>
            <a:pPr eaLnBrk="1" hangingPunct="1">
              <a:spcBef>
                <a:spcPct val="0"/>
              </a:spcBef>
            </a:pPr>
            <a:r>
              <a:rPr lang="en-US" altLang="fr-FR" sz="1000" dirty="0">
                <a:solidFill>
                  <a:srgbClr val="008000"/>
                </a:solidFill>
                <a:latin typeface="Arial" panose="020B0604020202020204" pitchFamily="34" charset="0"/>
              </a:rPr>
              <a:t> Excess water flows through natural drain</a:t>
            </a:r>
          </a:p>
          <a:p>
            <a:pPr eaLnBrk="1" hangingPunct="1">
              <a:spcBef>
                <a:spcPct val="0"/>
              </a:spcBef>
            </a:pPr>
            <a:r>
              <a:rPr lang="en-US" altLang="fr-FR" sz="1000" dirty="0">
                <a:solidFill>
                  <a:srgbClr val="008000"/>
                </a:solidFill>
                <a:latin typeface="Arial" panose="020B0604020202020204" pitchFamily="34" charset="0"/>
              </a:rPr>
              <a:t> Rainwater from catchment area</a:t>
            </a:r>
          </a:p>
          <a:p>
            <a:pPr eaLnBrk="1" hangingPunct="1">
              <a:spcBef>
                <a:spcPct val="0"/>
              </a:spcBef>
            </a:pPr>
            <a:r>
              <a:rPr lang="en-US" altLang="fr-FR" sz="1000" dirty="0">
                <a:solidFill>
                  <a:srgbClr val="008000"/>
                </a:solidFill>
                <a:latin typeface="Arial" panose="020B0604020202020204" pitchFamily="34" charset="0"/>
              </a:rPr>
              <a:t> Spillway</a:t>
            </a:r>
          </a:p>
          <a:p>
            <a:pPr eaLnBrk="1" hangingPunct="1">
              <a:spcBef>
                <a:spcPct val="0"/>
              </a:spcBef>
            </a:pPr>
            <a:r>
              <a:rPr lang="en-US" altLang="fr-FR" sz="1000" dirty="0">
                <a:solidFill>
                  <a:srgbClr val="008000"/>
                </a:solidFill>
                <a:latin typeface="Arial" panose="020B0604020202020204" pitchFamily="34" charset="0"/>
              </a:rPr>
              <a:t> Earthen bund to arrest runoff</a:t>
            </a:r>
          </a:p>
          <a:p>
            <a:pPr eaLnBrk="1" hangingPunct="1">
              <a:spcBef>
                <a:spcPct val="0"/>
              </a:spcBef>
            </a:pPr>
            <a:r>
              <a:rPr lang="en-US" altLang="fr-FR" sz="1000" dirty="0">
                <a:solidFill>
                  <a:srgbClr val="008000"/>
                </a:solidFill>
                <a:latin typeface="Arial" panose="020B0604020202020204" pitchFamily="34" charset="0"/>
              </a:rPr>
              <a:t> Excess water</a:t>
            </a:r>
          </a:p>
          <a:p>
            <a:pPr eaLnBrk="1" hangingPunct="1">
              <a:spcBef>
                <a:spcPct val="0"/>
              </a:spcBef>
            </a:pPr>
            <a:r>
              <a:rPr lang="en-US" altLang="fr-FR" sz="1000" dirty="0">
                <a:solidFill>
                  <a:srgbClr val="008000"/>
                </a:solidFill>
                <a:latin typeface="Arial" panose="020B0604020202020204" pitchFamily="34" charset="0"/>
              </a:rPr>
              <a:t> Recharged well</a:t>
            </a:r>
          </a:p>
          <a:p>
            <a:pPr eaLnBrk="1" hangingPunct="1">
              <a:spcBef>
                <a:spcPct val="0"/>
              </a:spcBef>
            </a:pPr>
            <a:r>
              <a:rPr lang="en-US" altLang="fr-FR" sz="1000" dirty="0">
                <a:solidFill>
                  <a:srgbClr val="008000"/>
                </a:solidFill>
                <a:latin typeface="Arial" panose="020B0604020202020204" pitchFamily="34" charset="0"/>
              </a:rPr>
              <a:t> Multiple </a:t>
            </a:r>
            <a:r>
              <a:rPr lang="en-US" altLang="fr-FR" sz="1000" dirty="0" err="1">
                <a:solidFill>
                  <a:srgbClr val="008000"/>
                </a:solidFill>
                <a:latin typeface="Arial" panose="020B0604020202020204" pitchFamily="34" charset="0"/>
              </a:rPr>
              <a:t>johada</a:t>
            </a:r>
            <a:r>
              <a:rPr lang="en-US" altLang="fr-FR" sz="1000" dirty="0">
                <a:solidFill>
                  <a:srgbClr val="008000"/>
                </a:solidFill>
                <a:latin typeface="Arial" panose="020B0604020202020204" pitchFamily="34" charset="0"/>
              </a:rPr>
              <a:t> on steep terrain</a:t>
            </a:r>
            <a:endParaRPr lang="fr-FR" altLang="fr-FR" sz="1000" dirty="0">
              <a:solidFill>
                <a:srgbClr val="008000"/>
              </a:solidFill>
              <a:latin typeface="Arial" panose="020B0604020202020204" pitchFamily="34" charset="0"/>
            </a:endParaRPr>
          </a:p>
        </p:txBody>
      </p:sp>
      <p:sp>
        <p:nvSpPr>
          <p:cNvPr id="114698" name="ZoneTexte 9"/>
          <p:cNvSpPr txBox="1">
            <a:spLocks noChangeArrowheads="1"/>
          </p:cNvSpPr>
          <p:nvPr/>
        </p:nvSpPr>
        <p:spPr bwMode="auto">
          <a:xfrm>
            <a:off x="107950" y="1628775"/>
            <a:ext cx="388778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Légendes :</a:t>
            </a:r>
          </a:p>
          <a:p>
            <a:pPr eaLnBrk="1" hangingPunct="1">
              <a:spcBef>
                <a:spcPct val="0"/>
              </a:spcBef>
              <a:buFontTx/>
              <a:buNone/>
            </a:pPr>
            <a:endParaRPr lang="fr-FR" altLang="fr-FR" sz="1200" dirty="0">
              <a:solidFill>
                <a:srgbClr val="008000"/>
              </a:solidFill>
              <a:latin typeface="Arial" panose="020B0604020202020204" pitchFamily="34" charset="0"/>
            </a:endParaRPr>
          </a:p>
          <a:p>
            <a:pPr eaLnBrk="1" hangingPunct="1">
              <a:spcBef>
                <a:spcPct val="0"/>
              </a:spcBef>
            </a:pPr>
            <a:r>
              <a:rPr lang="fr-FR" altLang="fr-FR" sz="1200" dirty="0">
                <a:solidFill>
                  <a:srgbClr val="008000"/>
                </a:solidFill>
                <a:latin typeface="Arial" panose="020B0604020202020204" pitchFamily="34" charset="0"/>
              </a:rPr>
              <a:t> Structure liée sur trois côtés par des collines, le quatrième côté étant un mur de boue retenant le ruissellement due à la mousson </a:t>
            </a:r>
          </a:p>
          <a:p>
            <a:pPr eaLnBrk="1" hangingPunct="1">
              <a:spcBef>
                <a:spcPct val="0"/>
              </a:spcBef>
            </a:pPr>
            <a:r>
              <a:rPr lang="fr-FR" altLang="fr-FR" sz="1200" dirty="0">
                <a:solidFill>
                  <a:srgbClr val="008000"/>
                </a:solidFill>
                <a:latin typeface="Arial" panose="020B0604020202020204" pitchFamily="34" charset="0"/>
              </a:rPr>
              <a:t> Puits en aval </a:t>
            </a:r>
          </a:p>
          <a:p>
            <a:pPr eaLnBrk="1" hangingPunct="1">
              <a:spcBef>
                <a:spcPct val="0"/>
              </a:spcBef>
            </a:pPr>
            <a:r>
              <a:rPr lang="fr-FR" altLang="fr-FR" sz="1200" dirty="0">
                <a:solidFill>
                  <a:srgbClr val="008000"/>
                </a:solidFill>
                <a:latin typeface="Arial" panose="020B0604020202020204" pitchFamily="34" charset="0"/>
              </a:rPr>
              <a:t> L'excès d'eau s'écoule naturellement vers une vidange</a:t>
            </a:r>
          </a:p>
          <a:p>
            <a:pPr eaLnBrk="1" hangingPunct="1">
              <a:spcBef>
                <a:spcPct val="0"/>
              </a:spcBef>
            </a:pPr>
            <a:r>
              <a:rPr lang="fr-FR" altLang="fr-FR" sz="1200" dirty="0">
                <a:solidFill>
                  <a:srgbClr val="008000"/>
                </a:solidFill>
                <a:latin typeface="Arial" panose="020B0604020202020204" pitchFamily="34" charset="0"/>
              </a:rPr>
              <a:t> L'eau de pluie du bassin versant</a:t>
            </a:r>
          </a:p>
          <a:p>
            <a:pPr eaLnBrk="1" hangingPunct="1">
              <a:spcBef>
                <a:spcPct val="0"/>
              </a:spcBef>
            </a:pPr>
            <a:r>
              <a:rPr lang="fr-FR" altLang="fr-FR" sz="1200" dirty="0">
                <a:solidFill>
                  <a:srgbClr val="008000"/>
                </a:solidFill>
                <a:latin typeface="Arial" panose="020B0604020202020204" pitchFamily="34" charset="0"/>
              </a:rPr>
              <a:t> Déversoir </a:t>
            </a:r>
          </a:p>
          <a:p>
            <a:pPr eaLnBrk="1" hangingPunct="1">
              <a:spcBef>
                <a:spcPct val="0"/>
              </a:spcBef>
            </a:pPr>
            <a:r>
              <a:rPr lang="fr-FR" altLang="fr-FR" sz="1200" dirty="0">
                <a:solidFill>
                  <a:srgbClr val="008000"/>
                </a:solidFill>
                <a:latin typeface="Arial" panose="020B0604020202020204" pitchFamily="34" charset="0"/>
              </a:rPr>
              <a:t> Digue en terre pour arrêter le ruissellement </a:t>
            </a:r>
          </a:p>
          <a:p>
            <a:pPr eaLnBrk="1" hangingPunct="1">
              <a:spcBef>
                <a:spcPct val="0"/>
              </a:spcBef>
            </a:pPr>
            <a:r>
              <a:rPr lang="fr-FR" altLang="fr-FR" sz="1200" dirty="0">
                <a:solidFill>
                  <a:srgbClr val="008000"/>
                </a:solidFill>
                <a:latin typeface="Arial" panose="020B0604020202020204" pitchFamily="34" charset="0"/>
              </a:rPr>
              <a:t> L'excès d'eau </a:t>
            </a:r>
          </a:p>
          <a:p>
            <a:pPr eaLnBrk="1" hangingPunct="1">
              <a:spcBef>
                <a:spcPct val="0"/>
              </a:spcBef>
            </a:pPr>
            <a:r>
              <a:rPr lang="fr-FR" altLang="fr-FR" sz="1200" dirty="0">
                <a:solidFill>
                  <a:srgbClr val="008000"/>
                </a:solidFill>
                <a:latin typeface="Arial" panose="020B0604020202020204" pitchFamily="34" charset="0"/>
              </a:rPr>
              <a:t> Le puits rechargée </a:t>
            </a:r>
          </a:p>
          <a:p>
            <a:pPr eaLnBrk="1" hangingPunct="1">
              <a:spcBef>
                <a:spcPct val="0"/>
              </a:spcBef>
            </a:pPr>
            <a:r>
              <a:rPr lang="fr-FR" altLang="fr-FR" sz="1200" dirty="0">
                <a:solidFill>
                  <a:srgbClr val="008000"/>
                </a:solidFill>
                <a:latin typeface="Arial" panose="020B0604020202020204" pitchFamily="34" charset="0"/>
              </a:rPr>
              <a:t> Multiples </a:t>
            </a:r>
            <a:r>
              <a:rPr lang="fr-FR" altLang="fr-FR" sz="1200" i="1" dirty="0" err="1">
                <a:solidFill>
                  <a:srgbClr val="008000"/>
                </a:solidFill>
                <a:latin typeface="Arial" panose="020B0604020202020204" pitchFamily="34" charset="0"/>
              </a:rPr>
              <a:t>Johada</a:t>
            </a:r>
            <a:r>
              <a:rPr lang="fr-FR" altLang="fr-FR" sz="1200" dirty="0">
                <a:solidFill>
                  <a:srgbClr val="008000"/>
                </a:solidFill>
                <a:latin typeface="Arial" panose="020B0604020202020204" pitchFamily="34" charset="0"/>
              </a:rPr>
              <a:t> sur un terrain escarpé</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ChangeArrowheads="1"/>
          </p:cNvSpPr>
          <p:nvPr/>
        </p:nvSpPr>
        <p:spPr bwMode="auto">
          <a:xfrm>
            <a:off x="179388" y="1341438"/>
            <a:ext cx="87137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Les </a:t>
            </a:r>
            <a:r>
              <a:rPr lang="fr-FR" altLang="fr-FR" sz="1800" i="1">
                <a:solidFill>
                  <a:srgbClr val="008000"/>
                </a:solidFill>
                <a:latin typeface="Arial" panose="020B0604020202020204" pitchFamily="34" charset="0"/>
              </a:rPr>
              <a:t>retenues collinaires </a:t>
            </a:r>
            <a:r>
              <a:rPr lang="fr-FR" altLang="fr-FR" sz="1800">
                <a:solidFill>
                  <a:srgbClr val="008000"/>
                </a:solidFill>
                <a:latin typeface="Arial" panose="020B0604020202020204" pitchFamily="34" charset="0"/>
              </a:rPr>
              <a:t>sont des ouvrages de stockage de l'eau qui sont remplies par les eaux de surface, les eaux de ruissellement. Elles peuvent être assimilées à des micro-</a:t>
            </a:r>
            <a:r>
              <a:rPr lang="fr-FR" altLang="fr-FR" sz="1800">
                <a:solidFill>
                  <a:srgbClr val="008000"/>
                </a:solidFill>
                <a:latin typeface="Arial" panose="020B0604020202020204" pitchFamily="34" charset="0"/>
                <a:hlinkClick r:id="rId2" tooltip="Barrage"/>
              </a:rPr>
              <a:t>barrages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i="1">
                <a:solidFill>
                  <a:srgbClr val="008000"/>
                </a:solidFill>
                <a:latin typeface="Arial" panose="020B0604020202020204" pitchFamily="34" charset="0"/>
              </a:rPr>
              <a:t>Lac collinaire : </a:t>
            </a:r>
            <a:r>
              <a:rPr lang="fr-FR" altLang="fr-FR" sz="1200">
                <a:solidFill>
                  <a:srgbClr val="008000"/>
                </a:solidFill>
                <a:latin typeface="Arial" panose="020B0604020202020204" pitchFamily="34" charset="0"/>
              </a:rPr>
              <a:t>lac artificiel de petite ou moyenne dimension, aménagé au dévers d'une colline, afin de recueillir les eaux de ruissellement. </a:t>
            </a:r>
            <a:r>
              <a:rPr lang="fr-FR" altLang="fr-FR" sz="1200" u="sng">
                <a:solidFill>
                  <a:srgbClr val="008000"/>
                </a:solidFill>
                <a:latin typeface="Arial" panose="020B0604020202020204" pitchFamily="34" charset="0"/>
              </a:rPr>
              <a:t>Note</a:t>
            </a:r>
            <a:r>
              <a:rPr lang="fr-FR" altLang="fr-FR" sz="1200">
                <a:solidFill>
                  <a:srgbClr val="008000"/>
                </a:solidFill>
                <a:latin typeface="Arial" panose="020B0604020202020204" pitchFamily="34" charset="0"/>
              </a:rPr>
              <a:t> : plutôt, les zones du « subhumide », où la pluviométrie est supérieure à 500mm.</a:t>
            </a:r>
          </a:p>
          <a:p>
            <a:pPr eaLnBrk="1" hangingPunct="1">
              <a:spcBef>
                <a:spcPct val="0"/>
              </a:spcBef>
              <a:buFontTx/>
              <a:buNone/>
            </a:pPr>
            <a:r>
              <a:rPr lang="fr-FR" altLang="fr-FR" sz="1200">
                <a:solidFill>
                  <a:srgbClr val="008000"/>
                </a:solidFill>
                <a:latin typeface="Arial" panose="020B0604020202020204" pitchFamily="34" charset="0"/>
              </a:rPr>
              <a:t>L'ouvrage, constitué d'une digue en terre ou maçonnée permet de retenir l'eau dans un </a:t>
            </a:r>
            <a:r>
              <a:rPr lang="fr-FR" altLang="fr-FR" sz="1200">
                <a:solidFill>
                  <a:srgbClr val="008000"/>
                </a:solidFill>
                <a:latin typeface="Arial" panose="020B0604020202020204" pitchFamily="34" charset="0"/>
                <a:hlinkClick r:id="rId3" tooltip="Talweg"/>
              </a:rPr>
              <a:t>talweg</a:t>
            </a:r>
            <a:r>
              <a:rPr lang="fr-FR" altLang="fr-FR" sz="1200">
                <a:solidFill>
                  <a:srgbClr val="008000"/>
                </a:solidFill>
                <a:latin typeface="Arial" panose="020B0604020202020204" pitchFamily="34" charset="0"/>
              </a:rPr>
              <a:t>, une </a:t>
            </a:r>
            <a:r>
              <a:rPr lang="fr-FR" altLang="fr-FR" sz="1200">
                <a:solidFill>
                  <a:srgbClr val="008000"/>
                </a:solidFill>
                <a:latin typeface="Arial" panose="020B0604020202020204" pitchFamily="34" charset="0"/>
                <a:hlinkClick r:id="rId4" tooltip="Combe"/>
              </a:rPr>
              <a:t>combe</a:t>
            </a:r>
            <a:r>
              <a:rPr lang="fr-FR" altLang="fr-FR" sz="1200">
                <a:solidFill>
                  <a:srgbClr val="008000"/>
                </a:solidFill>
                <a:latin typeface="Arial" panose="020B0604020202020204" pitchFamily="34" charset="0"/>
              </a:rPr>
              <a:t>, un </a:t>
            </a:r>
            <a:r>
              <a:rPr lang="fr-FR" altLang="fr-FR" sz="1200">
                <a:solidFill>
                  <a:srgbClr val="008000"/>
                </a:solidFill>
                <a:latin typeface="Arial" panose="020B0604020202020204" pitchFamily="34" charset="0"/>
                <a:hlinkClick r:id="rId5" tooltip="Ravin"/>
              </a:rPr>
              <a:t>ravin</a:t>
            </a:r>
            <a:r>
              <a:rPr lang="fr-FR" altLang="fr-FR" sz="1200">
                <a:solidFill>
                  <a:srgbClr val="008000"/>
                </a:solidFill>
                <a:latin typeface="Arial" panose="020B0604020202020204" pitchFamily="34" charset="0"/>
              </a:rPr>
              <a:t>, un </a:t>
            </a:r>
            <a:r>
              <a:rPr lang="fr-FR" altLang="fr-FR" sz="1200">
                <a:solidFill>
                  <a:srgbClr val="008000"/>
                </a:solidFill>
                <a:latin typeface="Arial" panose="020B0604020202020204" pitchFamily="34" charset="0"/>
                <a:hlinkClick r:id="rId6" tooltip="Vallon"/>
              </a:rPr>
              <a:t>vallon</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et de stocker une part des écoulements d'eaux. Ces eaux sont utilisées ensuite dans les domaines de l'</a:t>
            </a:r>
            <a:r>
              <a:rPr lang="fr-FR" altLang="fr-FR" sz="1200">
                <a:solidFill>
                  <a:srgbClr val="008000"/>
                </a:solidFill>
                <a:latin typeface="Arial" panose="020B0604020202020204" pitchFamily="34" charset="0"/>
                <a:hlinkClick r:id="rId7" tooltip="Irrigation"/>
              </a:rPr>
              <a:t>irrigation</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8" tooltip="Agriculture"/>
              </a:rPr>
              <a:t>agricole</a:t>
            </a:r>
            <a:r>
              <a:rPr lang="fr-FR" altLang="fr-FR" sz="1200">
                <a:solidFill>
                  <a:srgbClr val="008000"/>
                </a:solidFill>
                <a:latin typeface="Arial" panose="020B0604020202020204" pitchFamily="34" charset="0"/>
              </a:rPr>
              <a:t>, la protection incendie, les loisirs, la </a:t>
            </a:r>
            <a:r>
              <a:rPr lang="fr-FR" altLang="fr-FR" sz="1200">
                <a:solidFill>
                  <a:srgbClr val="008000"/>
                </a:solidFill>
                <a:latin typeface="Arial" panose="020B0604020202020204" pitchFamily="34" charset="0"/>
                <a:hlinkClick r:id="rId9" tooltip="Pisciculture"/>
              </a:rPr>
              <a:t>pisciculture</a:t>
            </a:r>
            <a:r>
              <a:rPr lang="fr-FR" altLang="fr-FR" sz="1200">
                <a:solidFill>
                  <a:srgbClr val="008000"/>
                </a:solidFill>
                <a:latin typeface="Arial" panose="020B0604020202020204" pitchFamily="34" charset="0"/>
              </a:rPr>
              <a:t> et l’eau potable. Ces petits barrages permettent d’accroître les ressources en eau disponibles au cours de l'année. </a:t>
            </a:r>
            <a:r>
              <a:rPr lang="fr-FR" altLang="fr-FR" sz="1200" i="1">
                <a:solidFill>
                  <a:srgbClr val="008000"/>
                </a:solidFill>
                <a:latin typeface="Arial" panose="020B0604020202020204" pitchFamily="34" charset="0"/>
              </a:rPr>
              <a:t>Ils doivent respecter certaines normes pour leur construction (voir lien ci-dessous).</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0"/>
              </a:rPr>
              <a:t>http://www.graie.org/graie/graiedoc/doc_telech/actesyntheses/RDV/RDV13retenuescollinairessupports.pdf</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b) a) </a:t>
            </a:r>
            <a:r>
              <a:rPr lang="fr-FR" altLang="fr-FR" sz="1200">
                <a:solidFill>
                  <a:srgbClr val="008000"/>
                </a:solidFill>
                <a:latin typeface="Arial" panose="020B0604020202020204" pitchFamily="34" charset="0"/>
                <a:hlinkClick r:id="rId11"/>
              </a:rPr>
              <a:t>http://fr.wikipedia.org/wiki/Retenue_collinaire</a:t>
            </a:r>
            <a:endParaRPr lang="fr-FR" altLang="fr-FR" sz="1200">
              <a:solidFill>
                <a:srgbClr val="008000"/>
              </a:solidFill>
              <a:latin typeface="Arial" panose="020B0604020202020204" pitchFamily="34" charset="0"/>
            </a:endParaRPr>
          </a:p>
        </p:txBody>
      </p:sp>
      <p:sp>
        <p:nvSpPr>
          <p:cNvPr id="115715" name="Rectangle 2"/>
          <p:cNvSpPr>
            <a:spLocks noChangeArrowheads="1"/>
          </p:cNvSpPr>
          <p:nvPr/>
        </p:nvSpPr>
        <p:spPr bwMode="auto">
          <a:xfrm>
            <a:off x="179388" y="620713"/>
            <a:ext cx="707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5716"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571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5718" name="Rectangle 6"/>
          <p:cNvSpPr>
            <a:spLocks noChangeArrowheads="1"/>
          </p:cNvSpPr>
          <p:nvPr/>
        </p:nvSpPr>
        <p:spPr bwMode="auto">
          <a:xfrm>
            <a:off x="250825" y="981075"/>
            <a:ext cx="417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8.5bis. Lac ou retenue collinaire</a:t>
            </a:r>
            <a:endParaRPr lang="fr-FR" altLang="fr-FR" sz="1800">
              <a:latin typeface="Arial" panose="020B0604020202020204" pitchFamily="34" charset="0"/>
            </a:endParaRPr>
          </a:p>
        </p:txBody>
      </p:sp>
      <p:pic>
        <p:nvPicPr>
          <p:cNvPr id="115719" name="Picture 2" descr="C:\Users\LISAN\Pictures\plantes-halophytes-xerophiles\Retenue collinair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0288" y="0"/>
            <a:ext cx="17637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3" descr="C:\Users\LISAN\Pictures\plantes-halophytes-xerophiles\Retenue collinaire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3800" y="3644900"/>
            <a:ext cx="39433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5" descr="C:\Users\LISAN\Pictures\plantes-halophytes-xerophiles\Retenue collinaire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3716338"/>
            <a:ext cx="316865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ZoneTexte 10"/>
          <p:cNvSpPr txBox="1">
            <a:spLocks noChangeArrowheads="1"/>
          </p:cNvSpPr>
          <p:nvPr/>
        </p:nvSpPr>
        <p:spPr bwMode="auto">
          <a:xfrm>
            <a:off x="179388" y="4941888"/>
            <a:ext cx="88566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latin typeface="Arial" panose="020B0604020202020204" pitchFamily="34" charset="0"/>
              </a:rPr>
              <a:t>Les lacs collinaires (petits barrages) tout en étant un moyen courant, efficace et économique de mobilisation des eaux de surface, sont destinés généralement à développer l’agriculture locale. Ils peuvent avoir différents objectifs tels que :</a:t>
            </a:r>
          </a:p>
          <a:p>
            <a:pPr algn="just" eaLnBrk="1" hangingPunct="1">
              <a:spcBef>
                <a:spcPct val="0"/>
              </a:spcBef>
            </a:pPr>
            <a:r>
              <a:rPr lang="fr-FR" altLang="fr-FR" sz="1200">
                <a:solidFill>
                  <a:srgbClr val="008000"/>
                </a:solidFill>
                <a:latin typeface="Arial" panose="020B0604020202020204" pitchFamily="34" charset="0"/>
              </a:rPr>
              <a:t> La création de points d’eau à usage domestique ;</a:t>
            </a:r>
          </a:p>
          <a:p>
            <a:pPr algn="just" eaLnBrk="1" hangingPunct="1">
              <a:spcBef>
                <a:spcPct val="0"/>
              </a:spcBef>
            </a:pPr>
            <a:r>
              <a:rPr lang="fr-FR" altLang="fr-FR" sz="1200">
                <a:solidFill>
                  <a:srgbClr val="008000"/>
                </a:solidFill>
                <a:latin typeface="Arial" panose="020B0604020202020204" pitchFamily="34" charset="0"/>
              </a:rPr>
              <a:t> L’amélioration de la nappe phréatique ;</a:t>
            </a:r>
          </a:p>
          <a:p>
            <a:pPr algn="just" eaLnBrk="1" hangingPunct="1">
              <a:spcBef>
                <a:spcPct val="0"/>
              </a:spcBef>
            </a:pPr>
            <a:r>
              <a:rPr lang="fr-FR" altLang="fr-FR" sz="1200">
                <a:solidFill>
                  <a:srgbClr val="008000"/>
                </a:solidFill>
                <a:latin typeface="Arial" panose="020B0604020202020204" pitchFamily="34" charset="0"/>
              </a:rPr>
              <a:t> La protection contre les inondations .</a:t>
            </a:r>
          </a:p>
          <a:p>
            <a:pPr algn="just" eaLnBrk="1" hangingPunct="1">
              <a:spcBef>
                <a:spcPct val="0"/>
              </a:spcBef>
              <a:buFontTx/>
              <a:buNone/>
            </a:pPr>
            <a:r>
              <a:rPr lang="fr-FR" altLang="fr-FR" sz="1200">
                <a:solidFill>
                  <a:srgbClr val="008000"/>
                </a:solidFill>
                <a:latin typeface="Arial" panose="020B0604020202020204" pitchFamily="34" charset="0"/>
              </a:rPr>
              <a:t>Le lac collinaire est un petit barrage en terre dont la hauteur de la digue est généralement inférieure à 12 m et la capacité moyenne de la retenue peut varier de 50000 m3 à un million de m3 pour les réalisations destinées spécialement àl’exploitation agricole. Source : </a:t>
            </a:r>
            <a:r>
              <a:rPr lang="fr-FR" altLang="fr-FR" sz="1200" i="1">
                <a:solidFill>
                  <a:srgbClr val="008000"/>
                </a:solidFill>
                <a:latin typeface="Arial" panose="020B0604020202020204" pitchFamily="34" charset="0"/>
              </a:rPr>
              <a:t>Evolution des techniques de conservation des eaux et des sols en Tunisie</a:t>
            </a:r>
            <a:r>
              <a:rPr lang="fr-FR" altLang="fr-FR" sz="1200">
                <a:solidFill>
                  <a:srgbClr val="008000"/>
                </a:solidFill>
                <a:latin typeface="Arial" panose="020B0604020202020204" pitchFamily="34" charset="0"/>
              </a:rPr>
              <a:t>, Mohamed BOUFAROUA, </a:t>
            </a:r>
            <a:r>
              <a:rPr lang="fr-FR" altLang="fr-FR" sz="1200">
                <a:solidFill>
                  <a:srgbClr val="008000"/>
                </a:solidFill>
                <a:latin typeface="Arial" panose="020B0604020202020204" pitchFamily="34" charset="0"/>
                <a:hlinkClick r:id="rId15"/>
              </a:rPr>
              <a:t>http://www.slire.net/download/1313/23-625-635.pdf</a:t>
            </a:r>
            <a:r>
              <a:rPr lang="fr-FR" altLang="fr-FR" sz="1200">
                <a:solidFill>
                  <a:srgbClr val="008000"/>
                </a:solidFill>
                <a:latin typeface="Arial" panose="020B0604020202020204" pitchFamily="34" charset="0"/>
              </a:rPr>
              <a:t> </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139</a:t>
            </a:fld>
            <a:endParaRPr lang="fr-FR" alt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79388" y="2787011"/>
            <a:ext cx="80660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fr-FR" altLang="fr-FR" sz="1800" dirty="0">
                <a:solidFill>
                  <a:srgbClr val="FF0000"/>
                </a:solidFill>
                <a:latin typeface="+mn-lt"/>
              </a:rPr>
              <a:t>a) invasives, à éviter →</a:t>
            </a:r>
          </a:p>
          <a:p>
            <a:pPr algn="just" eaLnBrk="1" hangingPunct="1">
              <a:spcBef>
                <a:spcPct val="0"/>
              </a:spcBef>
              <a:buFontTx/>
              <a:buNone/>
            </a:pPr>
            <a:endParaRPr lang="fr-FR" altLang="fr-FR" sz="1800" dirty="0">
              <a:solidFill>
                <a:srgbClr val="FF0000"/>
              </a:solidFill>
            </a:endParaRPr>
          </a:p>
          <a:p>
            <a:pPr algn="just" eaLnBrk="1" hangingPunct="1">
              <a:spcBef>
                <a:spcPct val="0"/>
              </a:spcBef>
              <a:buNone/>
            </a:pPr>
            <a:r>
              <a:rPr lang="fr-FR" altLang="fr-FR" sz="1800" dirty="0">
                <a:solidFill>
                  <a:srgbClr val="FF0000"/>
                </a:solidFill>
              </a:rPr>
              <a:t>b) toxiques, soit pour l’homme, soit pour les animaux →</a:t>
            </a:r>
            <a:endParaRPr lang="fr-FR" altLang="fr-FR" sz="1800" dirty="0">
              <a:solidFill>
                <a:srgbClr val="FF0000"/>
              </a:solidFill>
              <a:latin typeface="Arial" panose="020B0604020202020204" pitchFamily="34" charset="0"/>
            </a:endParaRP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c) à pousse rapide → </a:t>
            </a:r>
            <a:r>
              <a:rPr lang="fr-FR" altLang="fr-FR" sz="1800" b="1" dirty="0">
                <a:solidFill>
                  <a:srgbClr val="008000"/>
                </a:solidFill>
              </a:rPr>
              <a:t>↗</a:t>
            </a:r>
          </a:p>
          <a:p>
            <a:pPr eaLnBrk="1" hangingPunct="1">
              <a:spcBef>
                <a:spcPct val="0"/>
              </a:spcBef>
              <a:buFontTx/>
              <a:buNone/>
            </a:pPr>
            <a:r>
              <a:rPr lang="fr-FR" altLang="fr-FR" sz="1800" dirty="0">
                <a:solidFill>
                  <a:srgbClr val="008000"/>
                </a:solidFill>
              </a:rPr>
              <a:t>d) très utiles à l’homme par ce sigle → </a:t>
            </a:r>
            <a:r>
              <a:rPr lang="fr-FR" altLang="fr-FR" sz="3600" b="1" dirty="0">
                <a:solidFill>
                  <a:srgbClr val="008000"/>
                </a:solidFill>
              </a:rPr>
              <a:t>U</a:t>
            </a:r>
            <a:endParaRPr lang="fr-FR" altLang="fr-FR" sz="1800" b="1" dirty="0">
              <a:solidFill>
                <a:srgbClr val="008000"/>
              </a:solidFill>
            </a:endParaRPr>
          </a:p>
          <a:p>
            <a:pPr eaLnBrk="1" hangingPunct="1">
              <a:spcBef>
                <a:spcPct val="0"/>
              </a:spcBef>
              <a:buFontTx/>
              <a:buNone/>
            </a:pPr>
            <a:r>
              <a:rPr lang="fr-FR" altLang="fr-FR" sz="1800" dirty="0">
                <a:solidFill>
                  <a:srgbClr val="008000"/>
                </a:solidFill>
              </a:rPr>
              <a:t>e) sources de forts revenus ou plus-value → </a:t>
            </a:r>
            <a:r>
              <a:rPr lang="fr-FR" altLang="fr-FR" sz="1800" b="1" dirty="0">
                <a:solidFill>
                  <a:srgbClr val="008000"/>
                </a:solidFill>
              </a:rPr>
              <a:t>$</a:t>
            </a:r>
          </a:p>
          <a:p>
            <a:pPr eaLnBrk="1" hangingPunct="1">
              <a:spcBef>
                <a:spcPct val="0"/>
              </a:spcBef>
              <a:buFontTx/>
              <a:buNone/>
            </a:pPr>
            <a:r>
              <a:rPr lang="fr-FR" altLang="fr-FR" sz="1800" dirty="0">
                <a:solidFill>
                  <a:srgbClr val="008000"/>
                </a:solidFill>
              </a:rPr>
              <a:t>f) résistantes aux conditions arides, par ce sigle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g) résistantes aux conditions salines, par ce sigle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FF0000"/>
                </a:solidFill>
              </a:rPr>
              <a:t>h) En danger critique d’extinction →</a:t>
            </a:r>
          </a:p>
          <a:p>
            <a:pPr eaLnBrk="1" hangingPunct="1">
              <a:spcBef>
                <a:spcPct val="0"/>
              </a:spcBef>
              <a:buNone/>
            </a:pPr>
            <a:r>
              <a:rPr lang="fr-FR" sz="1800" dirty="0">
                <a:solidFill>
                  <a:srgbClr val="FF0000"/>
                </a:solidFill>
              </a:rPr>
              <a:t>i) vulnérables (ou </a:t>
            </a:r>
            <a:r>
              <a:rPr lang="fr-FR" sz="1800" i="1" dirty="0">
                <a:solidFill>
                  <a:srgbClr val="FF0000"/>
                </a:solidFill>
              </a:rPr>
              <a:t>préoccupante</a:t>
            </a:r>
            <a:r>
              <a:rPr lang="fr-FR" sz="1800" dirty="0">
                <a:solidFill>
                  <a:srgbClr val="FF0000"/>
                </a:solidFill>
              </a:rPr>
              <a:t>) </a:t>
            </a:r>
            <a:r>
              <a:rPr lang="fr-FR" altLang="fr-FR" sz="1800" dirty="0">
                <a:solidFill>
                  <a:srgbClr val="FF0000"/>
                </a:solidFill>
              </a:rPr>
              <a:t>→</a:t>
            </a:r>
            <a:r>
              <a:rPr lang="fr-FR" sz="1800" dirty="0">
                <a:solidFill>
                  <a:srgbClr val="FF0000"/>
                </a:solidFill>
              </a:rPr>
              <a:t> </a:t>
            </a:r>
          </a:p>
        </p:txBody>
      </p:sp>
      <p:sp>
        <p:nvSpPr>
          <p:cNvPr id="14339"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34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53591CE-BE9F-4049-B7CA-2AA08A45A88E}"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sp>
        <p:nvSpPr>
          <p:cNvPr id="14341" name="Rectangle 5"/>
          <p:cNvSpPr>
            <a:spLocks noChangeArrowheads="1"/>
          </p:cNvSpPr>
          <p:nvPr/>
        </p:nvSpPr>
        <p:spPr bwMode="auto">
          <a:xfrm>
            <a:off x="179388" y="692150"/>
            <a:ext cx="8857108" cy="202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FF0000"/>
                </a:solidFill>
                <a:latin typeface="Arial" panose="020B0604020202020204" pitchFamily="34" charset="0"/>
              </a:rPr>
              <a:t>0bis. </a:t>
            </a:r>
            <a:r>
              <a:rPr lang="fr-FR" altLang="fr-FR" sz="1800" u="sng" dirty="0">
                <a:solidFill>
                  <a:srgbClr val="FF0000"/>
                </a:solidFill>
                <a:latin typeface="Arial" panose="020B0604020202020204" pitchFamily="34" charset="0"/>
              </a:rPr>
              <a:t>Avertissements</a:t>
            </a:r>
            <a:r>
              <a:rPr lang="fr-FR" altLang="fr-FR" sz="1800" dirty="0">
                <a:solidFill>
                  <a:srgbClr val="FF0000"/>
                </a:solidFill>
                <a:latin typeface="Arial" panose="020B0604020202020204" pitchFamily="34" charset="0"/>
              </a:rPr>
              <a:t>  :</a:t>
            </a:r>
          </a:p>
          <a:p>
            <a:pPr algn="just" eaLnBrk="1" hangingPunct="1">
              <a:spcBef>
                <a:spcPct val="0"/>
              </a:spcBef>
              <a:buFontTx/>
              <a:buNone/>
            </a:pPr>
            <a:endParaRPr lang="fr-FR" altLang="fr-FR" sz="1800" dirty="0">
              <a:solidFill>
                <a:srgbClr val="FF0000"/>
              </a:solidFill>
              <a:latin typeface="Arial" panose="020B0604020202020204" pitchFamily="34" charset="0"/>
            </a:endParaRPr>
          </a:p>
          <a:p>
            <a:pPr algn="just" eaLnBrk="1" hangingPunct="1">
              <a:spcBef>
                <a:spcPct val="0"/>
              </a:spcBef>
            </a:pPr>
            <a:r>
              <a:rPr lang="fr-FR" altLang="fr-FR" sz="1800" dirty="0">
                <a:solidFill>
                  <a:srgbClr val="FF0000"/>
                </a:solidFill>
                <a:latin typeface="Arial" panose="020B0604020202020204" pitchFamily="34" charset="0"/>
              </a:rPr>
              <a:t> Les scores indiqués, pour chaque plante, pour leur taux « d’</a:t>
            </a:r>
            <a:r>
              <a:rPr lang="fr-FR" altLang="fr-FR" sz="1800" dirty="0" err="1">
                <a:solidFill>
                  <a:srgbClr val="FF0000"/>
                </a:solidFill>
                <a:latin typeface="Arial" panose="020B0604020202020204" pitchFamily="34" charset="0"/>
              </a:rPr>
              <a:t>invasivité</a:t>
            </a:r>
            <a:r>
              <a:rPr lang="fr-FR" altLang="fr-FR" sz="1800" dirty="0">
                <a:solidFill>
                  <a:srgbClr val="FF0000"/>
                </a:solidFill>
                <a:latin typeface="Arial" panose="020B0604020202020204" pitchFamily="34" charset="0"/>
              </a:rPr>
              <a:t> », sont ceux fournis par la « base de données PIER des plantes invasives du Pacifique » (</a:t>
            </a:r>
            <a:r>
              <a:rPr lang="en-US" altLang="fr-FR" sz="1800" dirty="0">
                <a:solidFill>
                  <a:srgbClr val="FF0000"/>
                </a:solidFill>
                <a:latin typeface="Arial" panose="020B0604020202020204" pitchFamily="34" charset="0"/>
              </a:rPr>
              <a:t>Pacific Island Ecosystems at Risk (PIER) _ Plant threats to Pacific ecosystems _)</a:t>
            </a:r>
            <a:r>
              <a:rPr lang="fr-FR" altLang="fr-FR" sz="1800" dirty="0">
                <a:solidFill>
                  <a:srgbClr val="FF0000"/>
                </a:solidFill>
                <a:latin typeface="Arial" panose="020B0604020202020204" pitchFamily="34" charset="0"/>
              </a:rPr>
              <a:t> : </a:t>
            </a:r>
            <a:r>
              <a:rPr lang="fr-FR" altLang="fr-FR" sz="1800" dirty="0">
                <a:solidFill>
                  <a:srgbClr val="FF0000"/>
                </a:solidFill>
                <a:latin typeface="Arial" panose="020B0604020202020204" pitchFamily="34" charset="0"/>
                <a:hlinkClick r:id="rId2"/>
              </a:rPr>
              <a:t>http://www.hear.org/</a:t>
            </a:r>
            <a:r>
              <a:rPr lang="fr-FR" altLang="fr-FR" sz="1800" dirty="0">
                <a:solidFill>
                  <a:srgbClr val="FF0000"/>
                </a:solidFill>
                <a:latin typeface="Arial" panose="020B0604020202020204" pitchFamily="34" charset="0"/>
              </a:rPr>
              <a:t>. Dans certains cas, le score d’une plante n’est pas indiqué parce que la base PIER ne lui a donné aucun score. </a:t>
            </a:r>
            <a:r>
              <a:rPr lang="fr-FR" altLang="fr-FR" sz="1800" dirty="0">
                <a:solidFill>
                  <a:srgbClr val="FF0000"/>
                </a:solidFill>
              </a:rPr>
              <a:t>Par ce sigle, nous indiquerons les plantes  : </a:t>
            </a:r>
            <a:endParaRPr lang="fr-FR" altLang="fr-FR" sz="1800" dirty="0">
              <a:solidFill>
                <a:srgbClr val="FF0000"/>
              </a:solidFill>
              <a:latin typeface="Arial" panose="020B0604020202020204" pitchFamily="34" charset="0"/>
            </a:endParaRPr>
          </a:p>
        </p:txBody>
      </p:sp>
      <p:pic>
        <p:nvPicPr>
          <p:cNvPr id="14342" name="Image 10"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619" y="4657399"/>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 11"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627" y="5378367"/>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1" y="286003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descr="toxic-2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504" y="3378369"/>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8894" y="6122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8"/>
          <a:stretch>
            <a:fillRect/>
          </a:stretch>
        </p:blipFill>
        <p:spPr>
          <a:xfrm>
            <a:off x="3608894" y="6379519"/>
            <a:ext cx="361950" cy="361950"/>
          </a:xfrm>
          <a:prstGeom prst="rect">
            <a:avLst/>
          </a:prstGeom>
        </p:spPr>
      </p:pic>
      <p:sp>
        <p:nvSpPr>
          <p:cNvPr id="14" name="Rectangle 13"/>
          <p:cNvSpPr/>
          <p:nvPr/>
        </p:nvSpPr>
        <p:spPr>
          <a:xfrm>
            <a:off x="5885299" y="3265368"/>
            <a:ext cx="455574" cy="584775"/>
          </a:xfrm>
          <a:prstGeom prst="rect">
            <a:avLst/>
          </a:prstGeom>
        </p:spPr>
        <p:txBody>
          <a:bodyPr wrap="none">
            <a:spAutoFit/>
          </a:bodyPr>
          <a:lstStyle/>
          <a:p>
            <a:r>
              <a:rPr lang="fr-FR" altLang="fr-FR" sz="3200" dirty="0">
                <a:solidFill>
                  <a:srgbClr val="FF0000"/>
                </a:solidFill>
                <a:sym typeface="Wingdings" panose="05000000000000000000" pitchFamily="2" charset="2"/>
              </a:rPr>
              <a:t></a:t>
            </a:r>
            <a:endParaRPr lang="fr-FR" sz="3200" dirty="0"/>
          </a:p>
        </p:txBody>
      </p:sp>
      <p:sp>
        <p:nvSpPr>
          <p:cNvPr id="2" name="ZoneTexte 1"/>
          <p:cNvSpPr txBox="1"/>
          <p:nvPr/>
        </p:nvSpPr>
        <p:spPr>
          <a:xfrm>
            <a:off x="6113086" y="3935682"/>
            <a:ext cx="2638004" cy="646331"/>
          </a:xfrm>
          <a:prstGeom prst="rect">
            <a:avLst/>
          </a:prstGeom>
          <a:noFill/>
        </p:spPr>
        <p:txBody>
          <a:bodyPr wrap="square" rtlCol="0">
            <a:spAutoFit/>
          </a:bodyPr>
          <a:lstStyle/>
          <a:p>
            <a:r>
              <a:rPr lang="fr-FR" dirty="0">
                <a:solidFill>
                  <a:srgbClr val="008000"/>
                </a:solidFill>
                <a:latin typeface="+mn-lt"/>
              </a:rPr>
              <a:t>j) Plantes de marécages ou de mangroves </a:t>
            </a:r>
            <a:r>
              <a:rPr lang="fr-FR" altLang="fr-FR" dirty="0">
                <a:solidFill>
                  <a:srgbClr val="008000"/>
                </a:solidFill>
                <a:sym typeface="Wingdings" panose="05000000000000000000" pitchFamily="2" charset="2"/>
              </a:rPr>
              <a:t></a:t>
            </a:r>
            <a:endParaRPr lang="fr-FR" dirty="0">
              <a:solidFill>
                <a:srgbClr val="008000"/>
              </a:solidFill>
              <a:latin typeface="+mn-lt"/>
            </a:endParaRPr>
          </a:p>
        </p:txBody>
      </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92" y="4641770"/>
            <a:ext cx="723900" cy="533400"/>
          </a:xfrm>
          <a:prstGeom prst="rect">
            <a:avLst/>
          </a:prstGeom>
        </p:spPr>
      </p:pic>
      <p:pic>
        <p:nvPicPr>
          <p:cNvPr id="5" name="Imag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0766" y="4486577"/>
            <a:ext cx="942975" cy="742950"/>
          </a:xfrm>
          <a:prstGeom prst="rect">
            <a:avLst/>
          </a:prstGeom>
        </p:spPr>
      </p:pic>
      <p:pic>
        <p:nvPicPr>
          <p:cNvPr id="6"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8184" y="4667552"/>
            <a:ext cx="742950" cy="561975"/>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0835" y="6180647"/>
            <a:ext cx="587013" cy="312241"/>
          </a:xfrm>
          <a:prstGeom prst="rect">
            <a:avLst/>
          </a:prstGeom>
        </p:spPr>
      </p:pic>
      <p:sp>
        <p:nvSpPr>
          <p:cNvPr id="18" name="ZoneTexte 17"/>
          <p:cNvSpPr txBox="1"/>
          <p:nvPr/>
        </p:nvSpPr>
        <p:spPr>
          <a:xfrm>
            <a:off x="6012161" y="5339222"/>
            <a:ext cx="2738930" cy="923330"/>
          </a:xfrm>
          <a:prstGeom prst="rect">
            <a:avLst/>
          </a:prstGeom>
          <a:noFill/>
        </p:spPr>
        <p:txBody>
          <a:bodyPr wrap="square" rtlCol="0">
            <a:spAutoFit/>
          </a:bodyPr>
          <a:lstStyle/>
          <a:p>
            <a:r>
              <a:rPr lang="fr-FR" dirty="0">
                <a:solidFill>
                  <a:srgbClr val="008000"/>
                </a:solidFill>
                <a:latin typeface="+mn-lt"/>
              </a:rPr>
              <a:t>k) Culture sol gorgé d’eau ou milieu aquatique / plante aquatique </a:t>
            </a:r>
            <a:r>
              <a:rPr lang="fr-FR" altLang="fr-FR" dirty="0">
                <a:solidFill>
                  <a:srgbClr val="008000"/>
                </a:solidFill>
                <a:sym typeface="Wingdings" panose="05000000000000000000" pitchFamily="2" charset="2"/>
              </a:rPr>
              <a:t></a:t>
            </a:r>
            <a:endParaRPr lang="fr-FR" altLang="fr-FR" dirty="0">
              <a:solidFill>
                <a:srgbClr val="008000"/>
              </a:solidFill>
            </a:endParaRPr>
          </a:p>
        </p:txBody>
      </p:sp>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37355" y="6111792"/>
            <a:ext cx="476250" cy="47625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6739" name="ZoneTexte 3"/>
          <p:cNvSpPr txBox="1">
            <a:spLocks noChangeArrowheads="1"/>
          </p:cNvSpPr>
          <p:nvPr/>
        </p:nvSpPr>
        <p:spPr bwMode="auto">
          <a:xfrm>
            <a:off x="1187450" y="188913"/>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6740" name="Espace réservé du numéro de diapositive 2"/>
          <p:cNvSpPr>
            <a:spLocks noGrp="1"/>
          </p:cNvSpPr>
          <p:nvPr>
            <p:ph type="sldNum" sz="quarter" idx="12"/>
          </p:nvPr>
        </p:nvSpPr>
        <p:spPr bwMode="auto">
          <a:xfrm>
            <a:off x="179388" y="188913"/>
            <a:ext cx="622300"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16828E9-F228-4873-8717-1D53FEEA767C}" type="slidenum">
              <a:rPr lang="fr-FR" altLang="fr-FR" sz="1200" smtClean="0">
                <a:solidFill>
                  <a:srgbClr val="898989"/>
                </a:solidFill>
              </a:rPr>
              <a:pPr>
                <a:spcBef>
                  <a:spcPct val="0"/>
                </a:spcBef>
                <a:buFontTx/>
                <a:buNone/>
              </a:pPr>
              <a:t>140</a:t>
            </a:fld>
            <a:endParaRPr lang="fr-FR" altLang="fr-FR" sz="1200">
              <a:solidFill>
                <a:srgbClr val="898989"/>
              </a:solidFill>
            </a:endParaRPr>
          </a:p>
        </p:txBody>
      </p:sp>
      <p:sp>
        <p:nvSpPr>
          <p:cNvPr id="1167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6742" name="Rectangle 6"/>
          <p:cNvSpPr>
            <a:spLocks noChangeArrowheads="1"/>
          </p:cNvSpPr>
          <p:nvPr/>
        </p:nvSpPr>
        <p:spPr bwMode="auto">
          <a:xfrm>
            <a:off x="323850" y="1125538"/>
            <a:ext cx="417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8.5bis. Lac ou retenue collinaire</a:t>
            </a:r>
            <a:endParaRPr lang="fr-FR" altLang="fr-FR" sz="1800">
              <a:latin typeface="Arial" panose="020B0604020202020204" pitchFamily="34" charset="0"/>
            </a:endParaRPr>
          </a:p>
        </p:txBody>
      </p:sp>
      <p:pic>
        <p:nvPicPr>
          <p:cNvPr id="116743" name="Picture 2" descr="C:\Users\LISAN\Pictures\plantes-halophytes-xerophiles\Lac collinai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933825"/>
            <a:ext cx="2971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3" descr="C:\Users\LISAN\Pictures\plantes-halophytes-xerophiles\lac_collinaire_sche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924175"/>
            <a:ext cx="654367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4" descr="C:\Users\LISAN\Pictures\plantes-halophytes-xerophiles\Lac collinaire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125538"/>
            <a:ext cx="26479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6" name="ZoneTexte 9"/>
          <p:cNvSpPr txBox="1">
            <a:spLocks noChangeArrowheads="1"/>
          </p:cNvSpPr>
          <p:nvPr/>
        </p:nvSpPr>
        <p:spPr bwMode="auto">
          <a:xfrm>
            <a:off x="1331913" y="6453188"/>
            <a:ext cx="386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Schéma d’un lac collinaire (très semblable à un </a:t>
            </a:r>
            <a:r>
              <a:rPr lang="fr-FR" altLang="fr-FR" sz="1200" dirty="0" err="1">
                <a:solidFill>
                  <a:srgbClr val="008000"/>
                </a:solidFill>
                <a:latin typeface="Arial" panose="020B0604020202020204" pitchFamily="34" charset="0"/>
              </a:rPr>
              <a:t>johad</a:t>
            </a:r>
            <a:r>
              <a:rPr lang="fr-FR" altLang="fr-FR" sz="1200" dirty="0">
                <a:solidFill>
                  <a:srgbClr val="008000"/>
                </a:solidFill>
                <a:latin typeface="Arial" panose="020B0604020202020204" pitchFamily="34" charset="0"/>
              </a:rPr>
              <a:t>)</a:t>
            </a:r>
          </a:p>
        </p:txBody>
      </p:sp>
      <p:pic>
        <p:nvPicPr>
          <p:cNvPr id="116747" name="Picture 5" descr="C:\Users\LISAN\Documents\DVD-DevDurable\eau\eau-Potabilisation-GestionDeLEau-Irrigation\irrigation-stockage-eau\images\retenue-collinaire2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484313"/>
            <a:ext cx="39814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6" descr="C:\Users\LISAN\Documents\DVD-DevDurable\eau\eau-Potabilisation-GestionDeLEau-Irrigation\irrigation-stockage-eau\images\retenue-collinaire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5373688"/>
            <a:ext cx="20288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7" descr="C:\Users\LISAN\Documents\DVD-DevDurable\eau\eau-Potabilisation-GestionDeLEau-Irrigation\irrigation-stockage-eau\images\small-farm-reservoi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2492375"/>
            <a:ext cx="23812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7763" name="ZoneTexte 3"/>
          <p:cNvSpPr txBox="1">
            <a:spLocks noChangeArrowheads="1"/>
          </p:cNvSpPr>
          <p:nvPr/>
        </p:nvSpPr>
        <p:spPr bwMode="auto">
          <a:xfrm>
            <a:off x="1187450" y="188913"/>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7764" name="Espace réservé du numéro de diapositive 2"/>
          <p:cNvSpPr>
            <a:spLocks noGrp="1"/>
          </p:cNvSpPr>
          <p:nvPr>
            <p:ph type="sldNum" sz="quarter" idx="12"/>
          </p:nvPr>
        </p:nvSpPr>
        <p:spPr bwMode="auto">
          <a:xfrm>
            <a:off x="179388" y="188913"/>
            <a:ext cx="622300"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E48230-E546-4926-92BD-C1920CB34B96}" type="slidenum">
              <a:rPr lang="fr-FR" altLang="fr-FR" sz="1200" smtClean="0">
                <a:solidFill>
                  <a:srgbClr val="898989"/>
                </a:solidFill>
              </a:rPr>
              <a:pPr>
                <a:spcBef>
                  <a:spcPct val="0"/>
                </a:spcBef>
                <a:buFontTx/>
                <a:buNone/>
              </a:pPr>
              <a:t>141</a:t>
            </a:fld>
            <a:endParaRPr lang="fr-FR" altLang="fr-FR" sz="1200">
              <a:solidFill>
                <a:srgbClr val="898989"/>
              </a:solidFill>
            </a:endParaRPr>
          </a:p>
        </p:txBody>
      </p:sp>
      <p:sp>
        <p:nvSpPr>
          <p:cNvPr id="1177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7766" name="Rectangle 6"/>
          <p:cNvSpPr>
            <a:spLocks noChangeArrowheads="1"/>
          </p:cNvSpPr>
          <p:nvPr/>
        </p:nvSpPr>
        <p:spPr bwMode="auto">
          <a:xfrm>
            <a:off x="323850" y="1125538"/>
            <a:ext cx="417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8.5ter. Déversoirs</a:t>
            </a:r>
            <a:endParaRPr lang="fr-FR" altLang="fr-FR" sz="1800" dirty="0">
              <a:latin typeface="Arial" panose="020B0604020202020204" pitchFamily="34" charset="0"/>
            </a:endParaRPr>
          </a:p>
        </p:txBody>
      </p:sp>
      <p:sp>
        <p:nvSpPr>
          <p:cNvPr id="116746" name="ZoneTexte 9"/>
          <p:cNvSpPr txBox="1">
            <a:spLocks noChangeArrowheads="1"/>
          </p:cNvSpPr>
          <p:nvPr/>
        </p:nvSpPr>
        <p:spPr bwMode="auto">
          <a:xfrm>
            <a:off x="-65088" y="3632200"/>
            <a:ext cx="47910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fr-FR" sz="1200" dirty="0"/>
              <a:t> </a:t>
            </a:r>
            <a:r>
              <a:rPr lang="fr-FR" sz="1200" dirty="0">
                <a:solidFill>
                  <a:srgbClr val="008000"/>
                </a:solidFill>
              </a:rPr>
              <a:t>Déversoir enroché (coupe longitudinale).</a:t>
            </a:r>
          </a:p>
          <a:p>
            <a:pPr algn="ctr" eaLnBrk="1" hangingPunct="1">
              <a:spcBef>
                <a:spcPct val="0"/>
              </a:spcBef>
              <a:buFontTx/>
              <a:buNone/>
              <a:defRPr/>
            </a:pPr>
            <a:r>
              <a:rPr lang="fr-FR" altLang="fr-FR" sz="1200" dirty="0">
                <a:solidFill>
                  <a:srgbClr val="008000"/>
                </a:solidFill>
                <a:latin typeface="+mn-lt"/>
              </a:rPr>
              <a:t>Source : </a:t>
            </a:r>
            <a:r>
              <a:rPr lang="fr-FR" altLang="fr-FR" sz="1200" dirty="0">
                <a:solidFill>
                  <a:srgbClr val="008000"/>
                </a:solidFill>
                <a:latin typeface="+mn-lt"/>
                <a:hlinkClick r:id="rId2"/>
              </a:rPr>
              <a:t>http://www.omafra.gov.on.ca/french/engineer/facts/13-036.htm</a:t>
            </a:r>
            <a:r>
              <a:rPr lang="fr-FR" altLang="fr-FR" sz="1200" dirty="0">
                <a:solidFill>
                  <a:srgbClr val="008000"/>
                </a:solidFill>
                <a:latin typeface="+mn-lt"/>
              </a:rPr>
              <a:t> </a:t>
            </a:r>
          </a:p>
        </p:txBody>
      </p:sp>
      <p:pic>
        <p:nvPicPr>
          <p:cNvPr id="11776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1562100"/>
            <a:ext cx="435927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573213"/>
            <a:ext cx="45450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0" name="ZoneTexte 9"/>
          <p:cNvSpPr txBox="1">
            <a:spLocks noChangeArrowheads="1"/>
          </p:cNvSpPr>
          <p:nvPr/>
        </p:nvSpPr>
        <p:spPr bwMode="auto">
          <a:xfrm>
            <a:off x="4652963" y="3640138"/>
            <a:ext cx="4362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t> </a:t>
            </a:r>
            <a:r>
              <a:rPr lang="fr-FR" altLang="fr-FR" sz="1200" dirty="0">
                <a:solidFill>
                  <a:srgbClr val="008000"/>
                </a:solidFill>
              </a:rPr>
              <a:t>Déversoir enroché (coupe transversale). </a:t>
            </a:r>
          </a:p>
          <a:p>
            <a:pPr algn="ctr" eaLnBrk="1" hangingPunct="1">
              <a:spcBef>
                <a:spcPct val="0"/>
              </a:spcBef>
              <a:buFontTx/>
              <a:buNone/>
            </a:pPr>
            <a:r>
              <a:rPr lang="fr-FR" altLang="fr-FR" sz="1200" dirty="0">
                <a:solidFill>
                  <a:srgbClr val="008000"/>
                </a:solidFill>
              </a:rPr>
              <a:t>Source : </a:t>
            </a:r>
            <a:r>
              <a:rPr lang="fr-FR" altLang="fr-FR" sz="1200" dirty="0">
                <a:solidFill>
                  <a:srgbClr val="008000"/>
                </a:solidFill>
                <a:hlinkClick r:id="rId2"/>
              </a:rPr>
              <a:t>http://www.omafra.gov.on.ca/french/engineer/facts/13-036.htm</a:t>
            </a:r>
            <a:endParaRPr lang="fr-FR" altLang="fr-FR" sz="1200" dirty="0">
              <a:solidFill>
                <a:srgbClr val="008000"/>
              </a:solidFill>
              <a:latin typeface="Arial" panose="020B0604020202020204" pitchFamily="34" charset="0"/>
            </a:endParaRPr>
          </a:p>
        </p:txBody>
      </p:sp>
      <p:pic>
        <p:nvPicPr>
          <p:cNvPr id="117771" name="Picture 2" descr="ravineF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8" y="4137025"/>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9388" y="6118225"/>
            <a:ext cx="4321175" cy="646113"/>
          </a:xfrm>
          <a:prstGeom prst="rect">
            <a:avLst/>
          </a:prstGeom>
          <a:noFill/>
        </p:spPr>
        <p:txBody>
          <a:bodyPr>
            <a:spAutoFit/>
          </a:bodyPr>
          <a:lstStyle/>
          <a:p>
            <a:pPr algn="ctr">
              <a:defRPr/>
            </a:pPr>
            <a:r>
              <a:rPr lang="fr-FR" sz="1200" dirty="0">
                <a:solidFill>
                  <a:srgbClr val="008000"/>
                </a:solidFill>
                <a:latin typeface="+mn-lt"/>
              </a:rPr>
              <a:t>Le déversoir empierré absorbe l'énergie de l'eau en mouvement</a:t>
            </a:r>
          </a:p>
          <a:p>
            <a:pPr algn="ctr">
              <a:defRPr/>
            </a:pPr>
            <a:r>
              <a:rPr lang="fr-FR" sz="1200" dirty="0">
                <a:solidFill>
                  <a:srgbClr val="008000"/>
                </a:solidFill>
                <a:latin typeface="+mn-lt"/>
              </a:rPr>
              <a:t>Source : Ministère de l’agriculture de l’Ontario (Canada).</a:t>
            </a:r>
          </a:p>
          <a:p>
            <a:pPr algn="ctr">
              <a:defRPr/>
            </a:pPr>
            <a:r>
              <a:rPr lang="fr-FR" sz="1200" u="sng" dirty="0">
                <a:latin typeface="+mn-lt"/>
                <a:hlinkClick r:id="rId6"/>
              </a:rPr>
              <a:t>http://www.omafra.gov.on.ca/french/engineer/facts/96-118.htm</a:t>
            </a:r>
            <a:r>
              <a:rPr lang="fr-FR" sz="1200" dirty="0">
                <a:latin typeface="+mn-lt"/>
              </a:rPr>
              <a:t> </a:t>
            </a:r>
            <a:endParaRPr lang="fr-FR" sz="1200" dirty="0">
              <a:solidFill>
                <a:srgbClr val="008000"/>
              </a:solidFill>
              <a:latin typeface="+mn-lt"/>
            </a:endParaRPr>
          </a:p>
        </p:txBody>
      </p:sp>
      <p:pic>
        <p:nvPicPr>
          <p:cNvPr id="117773" name="Picture 3" descr="ravineF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4319588"/>
            <a:ext cx="254317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4500563" y="6029325"/>
            <a:ext cx="4511675" cy="646113"/>
          </a:xfrm>
          <a:prstGeom prst="rect">
            <a:avLst/>
          </a:prstGeom>
          <a:noFill/>
        </p:spPr>
        <p:txBody>
          <a:bodyPr>
            <a:spAutoFit/>
          </a:bodyPr>
          <a:lstStyle/>
          <a:p>
            <a:pPr algn="ctr">
              <a:defRPr/>
            </a:pPr>
            <a:r>
              <a:rPr lang="fr-FR" sz="1200" dirty="0">
                <a:solidFill>
                  <a:srgbClr val="008000"/>
                </a:solidFill>
                <a:latin typeface="+mn-lt"/>
              </a:rPr>
              <a:t>La chute en arc de cercle fait franchir à l'eau une dénivellation importante sans provoquer d'érosion.</a:t>
            </a:r>
          </a:p>
          <a:p>
            <a:pPr algn="ctr">
              <a:defRPr/>
            </a:pPr>
            <a:r>
              <a:rPr lang="fr-FR" sz="1200" dirty="0">
                <a:solidFill>
                  <a:srgbClr val="008000"/>
                </a:solidFill>
                <a:latin typeface="+mn-lt"/>
              </a:rPr>
              <a:t>Source : Ministère de l’agriculture de l’Ontario (Canada). Idem.</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7763" name="ZoneTexte 3"/>
          <p:cNvSpPr txBox="1">
            <a:spLocks noChangeArrowheads="1"/>
          </p:cNvSpPr>
          <p:nvPr/>
        </p:nvSpPr>
        <p:spPr bwMode="auto">
          <a:xfrm>
            <a:off x="1187450" y="188913"/>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7764" name="Espace réservé du numéro de diapositive 2"/>
          <p:cNvSpPr>
            <a:spLocks noGrp="1"/>
          </p:cNvSpPr>
          <p:nvPr>
            <p:ph type="sldNum" sz="quarter" idx="12"/>
          </p:nvPr>
        </p:nvSpPr>
        <p:spPr bwMode="auto">
          <a:xfrm>
            <a:off x="179388" y="188913"/>
            <a:ext cx="622300"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E48230-E546-4926-92BD-C1920CB34B96}" type="slidenum">
              <a:rPr lang="fr-FR" altLang="fr-FR" sz="1200" smtClean="0">
                <a:solidFill>
                  <a:srgbClr val="898989"/>
                </a:solidFill>
              </a:rPr>
              <a:pPr>
                <a:spcBef>
                  <a:spcPct val="0"/>
                </a:spcBef>
                <a:buFontTx/>
                <a:buNone/>
              </a:pPr>
              <a:t>142</a:t>
            </a:fld>
            <a:endParaRPr lang="fr-FR" altLang="fr-FR" sz="1200">
              <a:solidFill>
                <a:srgbClr val="898989"/>
              </a:solidFill>
            </a:endParaRPr>
          </a:p>
        </p:txBody>
      </p:sp>
      <p:sp>
        <p:nvSpPr>
          <p:cNvPr id="1177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7766" name="Rectangle 6"/>
          <p:cNvSpPr>
            <a:spLocks noChangeArrowheads="1"/>
          </p:cNvSpPr>
          <p:nvPr/>
        </p:nvSpPr>
        <p:spPr bwMode="auto">
          <a:xfrm>
            <a:off x="323850" y="1125538"/>
            <a:ext cx="4176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8.6quater. 	</a:t>
            </a:r>
          </a:p>
        </p:txBody>
      </p:sp>
      <p:sp>
        <p:nvSpPr>
          <p:cNvPr id="4" name="ZoneTexte 3"/>
          <p:cNvSpPr txBox="1"/>
          <p:nvPr/>
        </p:nvSpPr>
        <p:spPr>
          <a:xfrm>
            <a:off x="195844" y="6273026"/>
            <a:ext cx="4321175" cy="461665"/>
          </a:xfrm>
          <a:prstGeom prst="rect">
            <a:avLst/>
          </a:prstGeom>
          <a:noFill/>
        </p:spPr>
        <p:txBody>
          <a:bodyPr>
            <a:spAutoFit/>
          </a:bodyPr>
          <a:lstStyle/>
          <a:p>
            <a:pPr algn="ctr">
              <a:defRPr/>
            </a:pPr>
            <a:r>
              <a:rPr lang="fr-FR" sz="1200" dirty="0">
                <a:solidFill>
                  <a:srgbClr val="008000"/>
                </a:solidFill>
                <a:latin typeface="+mn-lt"/>
              </a:rPr>
              <a:t>Fabrication des cages en grillages, n’oubliez pas les grillages intercalaires. Source </a:t>
            </a:r>
            <a:r>
              <a:rPr lang="fr-FR" sz="1200" dirty="0" err="1">
                <a:solidFill>
                  <a:srgbClr val="008000"/>
                </a:solidFill>
                <a:latin typeface="+mn-lt"/>
              </a:rPr>
              <a:t>Milkwood</a:t>
            </a:r>
            <a:r>
              <a:rPr lang="fr-FR" sz="1200" dirty="0">
                <a:solidFill>
                  <a:srgbClr val="008000"/>
                </a:solidFill>
                <a:latin typeface="+mn-lt"/>
              </a:rPr>
              <a:t> </a:t>
            </a:r>
            <a:r>
              <a:rPr lang="fr-FR" sz="1200" dirty="0" err="1">
                <a:solidFill>
                  <a:srgbClr val="008000"/>
                </a:solidFill>
                <a:latin typeface="+mn-lt"/>
              </a:rPr>
              <a:t>Permaculture</a:t>
            </a:r>
            <a:endParaRPr lang="fr-FR" sz="1200" dirty="0">
              <a:solidFill>
                <a:srgbClr val="008000"/>
              </a:solidFill>
              <a:latin typeface="+mn-lt"/>
            </a:endParaRPr>
          </a:p>
        </p:txBody>
      </p:sp>
      <p:sp>
        <p:nvSpPr>
          <p:cNvPr id="5" name="ZoneTexte 4"/>
          <p:cNvSpPr txBox="1"/>
          <p:nvPr/>
        </p:nvSpPr>
        <p:spPr>
          <a:xfrm>
            <a:off x="4516359" y="6457692"/>
            <a:ext cx="4511675" cy="276999"/>
          </a:xfrm>
          <a:prstGeom prst="rect">
            <a:avLst/>
          </a:prstGeom>
          <a:noFill/>
        </p:spPr>
        <p:txBody>
          <a:bodyPr>
            <a:spAutoFit/>
          </a:bodyPr>
          <a:lstStyle/>
          <a:p>
            <a:pPr algn="ctr">
              <a:defRPr/>
            </a:pPr>
            <a:r>
              <a:rPr lang="fr-FR" sz="1200" dirty="0">
                <a:solidFill>
                  <a:srgbClr val="008000"/>
                </a:solidFill>
                <a:latin typeface="+mn-lt"/>
              </a:rPr>
              <a:t>Remplissage avec des cailloux, source </a:t>
            </a:r>
            <a:r>
              <a:rPr lang="fr-FR" sz="1200" dirty="0" err="1">
                <a:solidFill>
                  <a:srgbClr val="008000"/>
                </a:solidFill>
                <a:latin typeface="+mn-lt"/>
              </a:rPr>
              <a:t>Milkwood</a:t>
            </a:r>
            <a:r>
              <a:rPr lang="fr-FR" sz="1200" dirty="0">
                <a:solidFill>
                  <a:srgbClr val="008000"/>
                </a:solidFill>
                <a:latin typeface="+mn-lt"/>
              </a:rPr>
              <a:t> </a:t>
            </a:r>
            <a:r>
              <a:rPr lang="fr-FR" sz="1200" dirty="0" err="1">
                <a:solidFill>
                  <a:srgbClr val="008000"/>
                </a:solidFill>
                <a:latin typeface="+mn-lt"/>
              </a:rPr>
              <a:t>Permaculture</a:t>
            </a:r>
            <a:endParaRPr lang="fr-FR" sz="1200" dirty="0">
              <a:solidFill>
                <a:srgbClr val="008000"/>
              </a:solidFill>
              <a:latin typeface="+mn-lt"/>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81" y="4129901"/>
            <a:ext cx="2857500" cy="214312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856" y="4314567"/>
            <a:ext cx="2857500" cy="2143125"/>
          </a:xfrm>
          <a:prstGeom prst="rect">
            <a:avLst/>
          </a:prstGeom>
        </p:spPr>
      </p:pic>
      <p:sp>
        <p:nvSpPr>
          <p:cNvPr id="6" name="ZoneTexte 5"/>
          <p:cNvSpPr txBox="1"/>
          <p:nvPr/>
        </p:nvSpPr>
        <p:spPr>
          <a:xfrm>
            <a:off x="179388" y="1556792"/>
            <a:ext cx="8848646" cy="2554545"/>
          </a:xfrm>
          <a:prstGeom prst="rect">
            <a:avLst/>
          </a:prstGeom>
          <a:noFill/>
        </p:spPr>
        <p:txBody>
          <a:bodyPr wrap="square" rtlCol="0">
            <a:spAutoFit/>
          </a:bodyPr>
          <a:lstStyle/>
          <a:p>
            <a:pPr algn="just"/>
            <a:r>
              <a:rPr lang="fr-FR" sz="1600" dirty="0">
                <a:solidFill>
                  <a:srgbClr val="008000"/>
                </a:solidFill>
              </a:rPr>
              <a:t>Le gabion est un mur de pierre, très souvent dans une cage en grillage, installé perpendiculairement à l’écoulement des eaux, la plupart du temps utilisé dans les climats secs, voir aride et permettant de stopper l’érosion des sols, les sédiments venants s’accumuler contre lui. Le gabion piège alors, au fil des inondations ou des pluies importantes, d’énormes quantités de sédiments. Ces couches de sédiments se superposent jusqu’à atteindre le haut du muret et à former une terrasse. Une fois cette terrasse formée, elle sera ombragée par une plantation d’arbres sur ses bordures. Plusieurs gabions successifs sont possibles et ils existent sous de nombreuses formes. Le coût d’une telle installation est faible et a permis de transformer des lieux arides en oasis, en quelques années. Il est assez facile de fabriquer un gabion, voici une méthode possible (source : </a:t>
            </a:r>
            <a:r>
              <a:rPr lang="fr-FR" sz="1600" dirty="0">
                <a:solidFill>
                  <a:srgbClr val="008000"/>
                </a:solidFill>
                <a:hlinkClick r:id="rId4"/>
              </a:rPr>
              <a:t>http://www.permaculturedesign.fr/terrassement-en-permaculture/</a:t>
            </a:r>
            <a:r>
              <a:rPr lang="fr-FR" sz="1600" dirty="0">
                <a:solidFill>
                  <a:srgbClr val="008000"/>
                </a:solidFill>
              </a:rPr>
              <a:t>) :</a:t>
            </a:r>
          </a:p>
        </p:txBody>
      </p:sp>
    </p:spTree>
    <p:extLst>
      <p:ext uri="{BB962C8B-B14F-4D97-AF65-F5344CB8AC3E}">
        <p14:creationId xmlns:p14="http://schemas.microsoft.com/office/powerpoint/2010/main" val="40455998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79388" y="620713"/>
            <a:ext cx="707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8787"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878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C7AD01-C34F-453F-AFC3-87AE360DADB7}" type="slidenum">
              <a:rPr lang="fr-FR" altLang="fr-FR" sz="1200" smtClean="0">
                <a:solidFill>
                  <a:srgbClr val="898989"/>
                </a:solidFill>
              </a:rPr>
              <a:pPr>
                <a:spcBef>
                  <a:spcPct val="0"/>
                </a:spcBef>
                <a:buFontTx/>
                <a:buNone/>
              </a:pPr>
              <a:t>143</a:t>
            </a:fld>
            <a:endParaRPr lang="fr-FR" altLang="fr-FR" sz="1200">
              <a:solidFill>
                <a:srgbClr val="898989"/>
              </a:solidFill>
            </a:endParaRPr>
          </a:p>
        </p:txBody>
      </p:sp>
      <p:sp>
        <p:nvSpPr>
          <p:cNvPr id="1187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8790" name="Rectangle 6"/>
          <p:cNvSpPr>
            <a:spLocks noChangeArrowheads="1"/>
          </p:cNvSpPr>
          <p:nvPr/>
        </p:nvSpPr>
        <p:spPr bwMode="auto">
          <a:xfrm>
            <a:off x="179388" y="10525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8.6. Citernes couvertes (matfia, joub ou notfia)</a:t>
            </a:r>
            <a:endParaRPr lang="fr-FR" altLang="fr-FR" sz="1800">
              <a:latin typeface="Arial" panose="020B0604020202020204" pitchFamily="34" charset="0"/>
            </a:endParaRPr>
          </a:p>
        </p:txBody>
      </p:sp>
      <p:sp>
        <p:nvSpPr>
          <p:cNvPr id="118791" name="ZoneTexte 6"/>
          <p:cNvSpPr txBox="1">
            <a:spLocks noChangeArrowheads="1"/>
          </p:cNvSpPr>
          <p:nvPr/>
        </p:nvSpPr>
        <p:spPr bwMode="auto">
          <a:xfrm>
            <a:off x="107950" y="1412875"/>
            <a:ext cx="74168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solidFill>
                  <a:srgbClr val="008000"/>
                </a:solidFill>
                <a:latin typeface="Arial" panose="020B0604020202020204" pitchFamily="34" charset="0"/>
              </a:rPr>
              <a:t>Description : La </a:t>
            </a:r>
            <a:r>
              <a:rPr lang="fr-FR" altLang="fr-FR" sz="1600" i="1">
                <a:solidFill>
                  <a:srgbClr val="008000"/>
                </a:solidFill>
                <a:latin typeface="Arial" panose="020B0604020202020204" pitchFamily="34" charset="0"/>
              </a:rPr>
              <a:t>matfia</a:t>
            </a:r>
            <a:r>
              <a:rPr lang="fr-FR" altLang="fr-FR" sz="1600">
                <a:solidFill>
                  <a:srgbClr val="008000"/>
                </a:solidFill>
                <a:latin typeface="Arial" panose="020B0604020202020204" pitchFamily="34" charset="0"/>
              </a:rPr>
              <a:t> collective est composée de :</a:t>
            </a:r>
          </a:p>
          <a:p>
            <a:pPr algn="just" eaLnBrk="1" hangingPunct="1">
              <a:spcBef>
                <a:spcPct val="0"/>
              </a:spcBef>
            </a:pPr>
            <a:r>
              <a:rPr lang="fr-FR" altLang="fr-FR" sz="1600">
                <a:solidFill>
                  <a:srgbClr val="008000"/>
                </a:solidFill>
                <a:latin typeface="Arial" panose="020B0604020202020204" pitchFamily="34" charset="0"/>
              </a:rPr>
              <a:t> un impluvium naturel plus ou moins aménagé : il coïncide avec le versant qui surplombe la </a:t>
            </a:r>
            <a:r>
              <a:rPr lang="fr-FR" altLang="fr-FR" sz="1600" i="1">
                <a:solidFill>
                  <a:srgbClr val="008000"/>
                </a:solidFill>
                <a:latin typeface="Arial" panose="020B0604020202020204" pitchFamily="34" charset="0"/>
              </a:rPr>
              <a:t>matfia</a:t>
            </a:r>
            <a:r>
              <a:rPr lang="fr-FR" altLang="fr-FR" sz="1600">
                <a:solidFill>
                  <a:srgbClr val="008000"/>
                </a:solidFill>
                <a:latin typeface="Arial" panose="020B0604020202020204" pitchFamily="34" charset="0"/>
              </a:rPr>
              <a:t>. Dans le Rif, le toit de la </a:t>
            </a:r>
            <a:r>
              <a:rPr lang="fr-FR" altLang="fr-FR" sz="1600" i="1">
                <a:solidFill>
                  <a:srgbClr val="008000"/>
                </a:solidFill>
                <a:latin typeface="Arial" panose="020B0604020202020204" pitchFamily="34" charset="0"/>
              </a:rPr>
              <a:t>matfia</a:t>
            </a:r>
            <a:r>
              <a:rPr lang="fr-FR" altLang="fr-FR" sz="1600">
                <a:solidFill>
                  <a:srgbClr val="008000"/>
                </a:solidFill>
                <a:latin typeface="Arial" panose="020B0604020202020204" pitchFamily="34" charset="0"/>
              </a:rPr>
              <a:t> (70 à 150 m</a:t>
            </a:r>
            <a:r>
              <a:rPr lang="fr-FR" altLang="fr-FR" sz="1600" baseline="30000">
                <a:solidFill>
                  <a:srgbClr val="008000"/>
                </a:solidFill>
                <a:latin typeface="Arial" panose="020B0604020202020204" pitchFamily="34" charset="0"/>
              </a:rPr>
              <a:t>2</a:t>
            </a:r>
            <a:r>
              <a:rPr lang="fr-FR" altLang="fr-FR" sz="1600">
                <a:solidFill>
                  <a:srgbClr val="008000"/>
                </a:solidFill>
                <a:latin typeface="Arial" panose="020B0604020202020204" pitchFamily="34" charset="0"/>
              </a:rPr>
              <a:t>) est bétonné et utilisé comme impluvium, mais le plus souvent ce sont les eaux ruisselant des pistes et d'un petit versant qui sont captées ;</a:t>
            </a:r>
          </a:p>
          <a:p>
            <a:pPr algn="just" eaLnBrk="1" hangingPunct="1">
              <a:spcBef>
                <a:spcPct val="0"/>
              </a:spcBef>
            </a:pPr>
            <a:r>
              <a:rPr lang="fr-FR" altLang="fr-FR" sz="1600">
                <a:solidFill>
                  <a:srgbClr val="008000"/>
                </a:solidFill>
                <a:latin typeface="Arial" panose="020B0604020202020204" pitchFamily="34" charset="0"/>
              </a:rPr>
              <a:t> un canal (</a:t>
            </a:r>
            <a:r>
              <a:rPr lang="fr-FR" altLang="fr-FR" sz="1600" i="1">
                <a:solidFill>
                  <a:srgbClr val="008000"/>
                </a:solidFill>
                <a:latin typeface="Arial" panose="020B0604020202020204" pitchFamily="34" charset="0"/>
              </a:rPr>
              <a:t>assarou</a:t>
            </a:r>
            <a:r>
              <a:rPr lang="fr-FR" altLang="fr-FR" sz="1600">
                <a:solidFill>
                  <a:srgbClr val="008000"/>
                </a:solidFill>
                <a:latin typeface="Arial" panose="020B0604020202020204" pitchFamily="34" charset="0"/>
              </a:rPr>
              <a:t>, séguia) de raccordement entre l'impluvium naturel et la citerne ;</a:t>
            </a:r>
          </a:p>
          <a:p>
            <a:pPr algn="just" eaLnBrk="1" hangingPunct="1">
              <a:spcBef>
                <a:spcPct val="0"/>
              </a:spcBef>
            </a:pPr>
            <a:r>
              <a:rPr lang="fr-FR" altLang="fr-FR" sz="1600">
                <a:solidFill>
                  <a:srgbClr val="008000"/>
                </a:solidFill>
                <a:latin typeface="Arial" panose="020B0604020202020204" pitchFamily="34" charset="0"/>
              </a:rPr>
              <a:t> un bassin de décantation des sédiments, une conduite d'eau reliant le bassin de décantation à une ouverture perçant la dalle de la citerne et un orifice pour puiser l'eau, muni d'un couvercle en fer ;</a:t>
            </a:r>
          </a:p>
          <a:p>
            <a:pPr algn="just" eaLnBrk="1" hangingPunct="1">
              <a:spcBef>
                <a:spcPct val="0"/>
              </a:spcBef>
            </a:pPr>
            <a:r>
              <a:rPr lang="fr-FR" altLang="fr-FR" sz="1600">
                <a:solidFill>
                  <a:srgbClr val="008000"/>
                </a:solidFill>
                <a:latin typeface="Arial" panose="020B0604020202020204" pitchFamily="34" charset="0"/>
              </a:rPr>
              <a:t> une citerne (réservoir souterrain) creusée dans le sol, construite en pierre et étanchéifiée par de la terre battue, de la chaux ou du ciment. Les dimensions de cet ouvrage varient de 100 à 300 m3 en fonction du nombre d'habitants et de la taille du troupeau à abreuver. Le toit est construit avec des pierres moyennes ou avec des troncs d'arbres recouverts d'une couche de terre ou de ciment pour former une toiture étanche. Un puits muni d'une pompe ou d'un seau permet de puiser l'eau filtrée.</a:t>
            </a:r>
          </a:p>
          <a:p>
            <a:pPr algn="just" eaLnBrk="1" hangingPunct="1">
              <a:spcBef>
                <a:spcPct val="0"/>
              </a:spcBef>
              <a:buFontTx/>
              <a:buNone/>
            </a:pPr>
            <a:r>
              <a:rPr lang="fr-FR" altLang="fr-FR" sz="1600">
                <a:solidFill>
                  <a:srgbClr val="008000"/>
                </a:solidFill>
                <a:latin typeface="Arial" panose="020B0604020202020204" pitchFamily="34" charset="0"/>
              </a:rPr>
              <a:t>La </a:t>
            </a:r>
            <a:r>
              <a:rPr lang="fr-FR" altLang="fr-FR" sz="1600" i="1">
                <a:solidFill>
                  <a:srgbClr val="008000"/>
                </a:solidFill>
                <a:latin typeface="Arial" panose="020B0604020202020204" pitchFamily="34" charset="0"/>
              </a:rPr>
              <a:t>matfia</a:t>
            </a:r>
            <a:r>
              <a:rPr lang="fr-FR" altLang="fr-FR" sz="1600">
                <a:solidFill>
                  <a:srgbClr val="008000"/>
                </a:solidFill>
                <a:latin typeface="Arial" panose="020B0604020202020204" pitchFamily="34" charset="0"/>
              </a:rPr>
              <a:t> individuelle ou familiale est plus modeste : le toit de la maison joue le rôle d'impluvium. La citerne prend la forme d'un réservoir souterrain (</a:t>
            </a:r>
            <a:r>
              <a:rPr lang="fr-FR" altLang="fr-FR" sz="1600" i="1">
                <a:solidFill>
                  <a:srgbClr val="008000"/>
                </a:solidFill>
                <a:latin typeface="Arial" panose="020B0604020202020204" pitchFamily="34" charset="0"/>
              </a:rPr>
              <a:t>joub</a:t>
            </a:r>
            <a:r>
              <a:rPr lang="fr-FR" altLang="fr-FR" sz="1600">
                <a:solidFill>
                  <a:srgbClr val="008000"/>
                </a:solidFill>
                <a:latin typeface="Arial" panose="020B0604020202020204" pitchFamily="34" charset="0"/>
              </a:rPr>
              <a:t>) creusé dans la cour de la maison. Il est imperméabilisé avec de l'argile battue mélangée à la chaux ou avec du ciment.</a:t>
            </a:r>
          </a:p>
        </p:txBody>
      </p:sp>
      <p:pic>
        <p:nvPicPr>
          <p:cNvPr id="118792" name="Picture 2" descr="C:\Users\LISAN\Pictures\plantes-halophytes-xerophiles\citerne2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238" y="4868863"/>
            <a:ext cx="165576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3" descr="C:\Users\LISAN\Pictures\plantes-halophytes-xerophiles\citern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3357563"/>
            <a:ext cx="16557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4" descr="C:\Users\LISAN\Pictures\plantes-halophytes-xerophiles\citern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1771650"/>
            <a:ext cx="16192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79388" y="620713"/>
            <a:ext cx="707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19811"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19812" name="Espace réservé du numéro de diapositive 2"/>
          <p:cNvSpPr>
            <a:spLocks noGrp="1"/>
          </p:cNvSpPr>
          <p:nvPr>
            <p:ph type="sldNum" sz="quarter" idx="12"/>
          </p:nvPr>
        </p:nvSpPr>
        <p:spPr bwMode="auto">
          <a:xfrm>
            <a:off x="323850" y="188913"/>
            <a:ext cx="477838"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09D261-CEE6-48B9-9AEA-4211D33E9830}" type="slidenum">
              <a:rPr lang="fr-FR" altLang="fr-FR" sz="1200" smtClean="0">
                <a:solidFill>
                  <a:srgbClr val="898989"/>
                </a:solidFill>
              </a:rPr>
              <a:pPr>
                <a:spcBef>
                  <a:spcPct val="0"/>
                </a:spcBef>
                <a:buFontTx/>
                <a:buNone/>
              </a:pPr>
              <a:t>144</a:t>
            </a:fld>
            <a:endParaRPr lang="fr-FR" altLang="fr-FR" sz="1200">
              <a:solidFill>
                <a:srgbClr val="898989"/>
              </a:solidFill>
            </a:endParaRPr>
          </a:p>
        </p:txBody>
      </p:sp>
      <p:sp>
        <p:nvSpPr>
          <p:cNvPr id="1198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19814" name="Rectangle 6"/>
          <p:cNvSpPr>
            <a:spLocks noChangeArrowheads="1"/>
          </p:cNvSpPr>
          <p:nvPr/>
        </p:nvSpPr>
        <p:spPr bwMode="auto">
          <a:xfrm>
            <a:off x="179388" y="10525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8.6. Citernes couvertes (matfia, joub ou notfia) (suite)</a:t>
            </a:r>
            <a:endParaRPr lang="fr-FR" altLang="fr-FR" sz="1800">
              <a:latin typeface="Arial" panose="020B0604020202020204" pitchFamily="34" charset="0"/>
            </a:endParaRPr>
          </a:p>
        </p:txBody>
      </p:sp>
      <p:pic>
        <p:nvPicPr>
          <p:cNvPr id="119815" name="Image 6" descr="matfia_etatiq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789363"/>
            <a:ext cx="49815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7"/>
          <p:cNvSpPr>
            <a:spLocks noChangeArrowheads="1"/>
          </p:cNvSpPr>
          <p:nvPr/>
        </p:nvSpPr>
        <p:spPr bwMode="auto">
          <a:xfrm>
            <a:off x="611188" y="5732463"/>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Une </a:t>
            </a:r>
            <a:r>
              <a:rPr lang="fr-FR" altLang="fr-FR" sz="1200" i="1" dirty="0" err="1">
                <a:solidFill>
                  <a:srgbClr val="008000"/>
                </a:solidFill>
                <a:latin typeface="Arial" panose="020B0604020202020204" pitchFamily="34" charset="0"/>
              </a:rPr>
              <a:t>matfia</a:t>
            </a:r>
            <a:r>
              <a:rPr lang="fr-FR" altLang="fr-FR" sz="1200" dirty="0">
                <a:solidFill>
                  <a:srgbClr val="008000"/>
                </a:solidFill>
                <a:latin typeface="Arial" panose="020B0604020202020204" pitchFamily="34" charset="0"/>
              </a:rPr>
              <a:t> étatique (makhzen) (d'après EL FASSKAOUI, 2007)</a:t>
            </a:r>
          </a:p>
        </p:txBody>
      </p:sp>
      <p:sp>
        <p:nvSpPr>
          <p:cNvPr id="119817" name="ZoneTexte 8"/>
          <p:cNvSpPr txBox="1">
            <a:spLocks noChangeArrowheads="1"/>
          </p:cNvSpPr>
          <p:nvPr/>
        </p:nvSpPr>
        <p:spPr bwMode="auto">
          <a:xfrm>
            <a:off x="179388" y="5949950"/>
            <a:ext cx="6337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Sources : a) Les techniques traditionnelles de gestion de l'eau, de la biomasse et de la fertilité des sols, </a:t>
            </a:r>
            <a:r>
              <a:rPr lang="fr-FR" altLang="fr-FR" sz="1200" dirty="0" err="1">
                <a:solidFill>
                  <a:srgbClr val="008000"/>
                </a:solidFill>
                <a:latin typeface="Arial" panose="020B0604020202020204" pitchFamily="34" charset="0"/>
              </a:rPr>
              <a:t>Mohomed</a:t>
            </a:r>
            <a:r>
              <a:rPr lang="fr-FR" altLang="fr-FR" sz="1200" dirty="0">
                <a:solidFill>
                  <a:srgbClr val="008000"/>
                </a:solidFill>
                <a:latin typeface="Arial" panose="020B0604020202020204" pitchFamily="34" charset="0"/>
              </a:rPr>
              <a:t> SABIR, Éric ROOSE &amp; </a:t>
            </a:r>
            <a:r>
              <a:rPr lang="fr-FR" altLang="fr-FR" sz="1200" dirty="0" err="1">
                <a:solidFill>
                  <a:srgbClr val="008000"/>
                </a:solidFill>
                <a:latin typeface="Arial" panose="020B0604020202020204" pitchFamily="34" charset="0"/>
              </a:rPr>
              <a:t>Jomol</a:t>
            </a:r>
            <a:r>
              <a:rPr lang="fr-FR" altLang="fr-FR" sz="1200" dirty="0">
                <a:solidFill>
                  <a:srgbClr val="008000"/>
                </a:solidFill>
                <a:latin typeface="Arial" panose="020B0604020202020204" pitchFamily="34" charset="0"/>
              </a:rPr>
              <a:t> AL KARKOURI, Chapitre 6, page 139, </a:t>
            </a:r>
            <a:r>
              <a:rPr lang="fr-FR" altLang="fr-FR" sz="1200" dirty="0">
                <a:solidFill>
                  <a:srgbClr val="008000"/>
                </a:solidFill>
                <a:latin typeface="Arial" panose="020B0604020202020204" pitchFamily="34" charset="0"/>
                <a:hlinkClick r:id="rId3"/>
              </a:rPr>
              <a:t>http://horizon.documentation.ird.fr/exl-doc/pleins_textes/divers12-09/010054917.pdf</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b) </a:t>
            </a:r>
            <a:r>
              <a:rPr lang="fr-FR" altLang="fr-FR" sz="1200" dirty="0">
                <a:solidFill>
                  <a:srgbClr val="008000"/>
                </a:solidFill>
                <a:latin typeface="Arial" panose="020B0604020202020204" pitchFamily="34" charset="0"/>
                <a:hlinkClick r:id="rId4"/>
              </a:rPr>
              <a:t>http://fr.wikipedia.org/wiki/Citerne</a:t>
            </a:r>
            <a:r>
              <a:rPr lang="fr-FR" altLang="fr-FR" sz="1200" dirty="0">
                <a:solidFill>
                  <a:srgbClr val="008000"/>
                </a:solidFill>
                <a:latin typeface="Arial" panose="020B0604020202020204" pitchFamily="34" charset="0"/>
              </a:rPr>
              <a:t> (voir aussi définition d’une citerne dans le glossaire).</a:t>
            </a:r>
          </a:p>
        </p:txBody>
      </p:sp>
      <p:sp>
        <p:nvSpPr>
          <p:cNvPr id="119818" name="ZoneTexte 9"/>
          <p:cNvSpPr txBox="1">
            <a:spLocks noChangeArrowheads="1"/>
          </p:cNvSpPr>
          <p:nvPr/>
        </p:nvSpPr>
        <p:spPr bwMode="auto">
          <a:xfrm>
            <a:off x="179388" y="1484313"/>
            <a:ext cx="8640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b="1">
                <a:solidFill>
                  <a:srgbClr val="008000"/>
                </a:solidFill>
                <a:latin typeface="Arial" panose="020B0604020202020204" pitchFamily="34" charset="0"/>
              </a:rPr>
              <a:t>Objectifs</a:t>
            </a:r>
          </a:p>
          <a:p>
            <a:pPr algn="just" eaLnBrk="1" hangingPunct="1">
              <a:spcBef>
                <a:spcPct val="0"/>
              </a:spcBef>
              <a:buFontTx/>
              <a:buNone/>
            </a:pPr>
            <a:r>
              <a:rPr lang="fr-FR" altLang="fr-FR" sz="1200">
                <a:solidFill>
                  <a:srgbClr val="008000"/>
                </a:solidFill>
                <a:latin typeface="Arial" panose="020B0604020202020204" pitchFamily="34" charset="0"/>
              </a:rPr>
              <a:t>Les eaux stockées dans la </a:t>
            </a:r>
            <a:r>
              <a:rPr lang="fr-FR" altLang="fr-FR" sz="1200" i="1">
                <a:solidFill>
                  <a:srgbClr val="008000"/>
                </a:solidFill>
                <a:latin typeface="Arial" panose="020B0604020202020204" pitchFamily="34" charset="0"/>
              </a:rPr>
              <a:t>matfia</a:t>
            </a:r>
            <a:r>
              <a:rPr lang="fr-FR" altLang="fr-FR" sz="1200">
                <a:solidFill>
                  <a:srgbClr val="008000"/>
                </a:solidFill>
                <a:latin typeface="Arial" panose="020B0604020202020204" pitchFamily="34" charset="0"/>
              </a:rPr>
              <a:t>, collective ou individuelle, sont destinées aux usages domestiques, à l'abreuvement de la famille et du troupeau et parfois à l'irrigation d'appoint d'un petit jardin en zones semi-arides et arides. Lorsque la saison sèche dure longtemps, la </a:t>
            </a:r>
            <a:r>
              <a:rPr lang="fr-FR" altLang="fr-FR" sz="1200" i="1">
                <a:solidFill>
                  <a:srgbClr val="008000"/>
                </a:solidFill>
                <a:latin typeface="Arial" panose="020B0604020202020204" pitchFamily="34" charset="0"/>
              </a:rPr>
              <a:t>matfia</a:t>
            </a:r>
            <a:r>
              <a:rPr lang="fr-FR" altLang="fr-FR" sz="1200">
                <a:solidFill>
                  <a:srgbClr val="008000"/>
                </a:solidFill>
                <a:latin typeface="Arial" panose="020B0604020202020204" pitchFamily="34" charset="0"/>
              </a:rPr>
              <a:t> ne suffit pas, et il faut la remplir à l'aide de camions citernes. De façon indirecte, la matfia réduit les risques de ravinement en aval.</a:t>
            </a:r>
          </a:p>
          <a:p>
            <a:pPr eaLnBrk="1" hangingPunct="1">
              <a:spcBef>
                <a:spcPct val="0"/>
              </a:spcBef>
              <a:buFontTx/>
              <a:buNone/>
            </a:pP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b="1">
                <a:solidFill>
                  <a:srgbClr val="008000"/>
                </a:solidFill>
                <a:latin typeface="Arial" panose="020B0604020202020204" pitchFamily="34" charset="0"/>
              </a:rPr>
              <a:t>Coût d'installation</a:t>
            </a:r>
          </a:p>
          <a:p>
            <a:pPr algn="just" eaLnBrk="1" hangingPunct="1">
              <a:spcBef>
                <a:spcPct val="0"/>
              </a:spcBef>
              <a:buFontTx/>
              <a:buNone/>
            </a:pPr>
            <a:r>
              <a:rPr lang="fr-FR" altLang="fr-FR" sz="1200">
                <a:solidFill>
                  <a:srgbClr val="008000"/>
                </a:solidFill>
                <a:latin typeface="Arial" panose="020B0604020202020204" pitchFamily="34" charset="0"/>
              </a:rPr>
              <a:t>L'installation d'une matfia demande un investissement important. Le coût varie en fonction de la taille de l'ouvrage et des matériaux utilisés. Les travaux sont généralement réalisés dans le cadre d'une entraide sociale ou avec les subsides</a:t>
            </a:r>
          </a:p>
          <a:p>
            <a:pPr algn="just" eaLnBrk="1" hangingPunct="1">
              <a:spcBef>
                <a:spcPct val="0"/>
              </a:spcBef>
              <a:buFontTx/>
              <a:buNone/>
            </a:pPr>
            <a:r>
              <a:rPr lang="fr-FR" altLang="fr-FR" sz="1200">
                <a:solidFill>
                  <a:srgbClr val="008000"/>
                </a:solidFill>
                <a:latin typeface="Arial" panose="020B0604020202020204" pitchFamily="34" charset="0"/>
              </a:rPr>
              <a:t>de l'État. Le coût de construction d'une matfia collective d'une capacité de l'ordre de 350 m3 varie de 10 000 Dm (en terre battue + chaux + toit en bois) à 20000 Dm dans le cas de l'utilisation de matériaux modernes (ciment, barres en fer à béton). Les citernes familiales traditionnelles (50 à 100 m3 de volume) coûtent nettement moins cher.</a:t>
            </a:r>
          </a:p>
        </p:txBody>
      </p:sp>
      <p:pic>
        <p:nvPicPr>
          <p:cNvPr id="119819" name="Picture 5" descr="C:\Users\LISAN\Documents\DVD-DevDurable\eau\eau-Potabilisation-GestionDeLEau-Irrigation\irrigation-stockage-eau\images\cister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3789363"/>
            <a:ext cx="2381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Rectangle 13"/>
          <p:cNvSpPr>
            <a:spLocks noChangeArrowheads="1"/>
          </p:cNvSpPr>
          <p:nvPr/>
        </p:nvSpPr>
        <p:spPr bwMode="auto">
          <a:xfrm>
            <a:off x="7019925" y="6165850"/>
            <a:ext cx="1425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err="1">
                <a:solidFill>
                  <a:srgbClr val="008000"/>
                </a:solidFill>
                <a:latin typeface="Arial" panose="020B0604020202020204" pitchFamily="34" charset="0"/>
              </a:rPr>
              <a:t>Matfia</a:t>
            </a:r>
            <a:r>
              <a:rPr lang="fr-FR" altLang="fr-FR" sz="1200" dirty="0">
                <a:solidFill>
                  <a:srgbClr val="008000"/>
                </a:solidFill>
                <a:latin typeface="Arial" panose="020B0604020202020204" pitchFamily="34" charset="0"/>
              </a:rPr>
              <a:t> dans l'Atlas</a:t>
            </a:r>
          </a:p>
        </p:txBody>
      </p:sp>
      <p:pic>
        <p:nvPicPr>
          <p:cNvPr id="119821" name="Image 14" descr="Matfja dans l-Atla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5373688"/>
            <a:ext cx="23717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79388" y="620713"/>
            <a:ext cx="707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0835" name="ZoneTexte 3"/>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0836" name="Espace réservé du numéro de diapositive 2"/>
          <p:cNvSpPr>
            <a:spLocks noGrp="1"/>
          </p:cNvSpPr>
          <p:nvPr>
            <p:ph type="sldNum" sz="quarter" idx="12"/>
          </p:nvPr>
        </p:nvSpPr>
        <p:spPr bwMode="auto">
          <a:xfrm>
            <a:off x="395288" y="188913"/>
            <a:ext cx="477837"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7C8C022-8D8B-462F-9AA2-41D8E45A4E28}" type="slidenum">
              <a:rPr lang="fr-FR" altLang="fr-FR" sz="1200" smtClean="0">
                <a:solidFill>
                  <a:srgbClr val="898989"/>
                </a:solidFill>
              </a:rPr>
              <a:pPr>
                <a:spcBef>
                  <a:spcPct val="0"/>
                </a:spcBef>
                <a:buFontTx/>
                <a:buNone/>
              </a:pPr>
              <a:t>145</a:t>
            </a:fld>
            <a:endParaRPr lang="fr-FR" altLang="fr-FR" sz="1200">
              <a:solidFill>
                <a:srgbClr val="898989"/>
              </a:solidFill>
            </a:endParaRPr>
          </a:p>
        </p:txBody>
      </p:sp>
      <p:sp>
        <p:nvSpPr>
          <p:cNvPr id="12083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0838" name="Rectangle 6"/>
          <p:cNvSpPr>
            <a:spLocks noChangeArrowheads="1"/>
          </p:cNvSpPr>
          <p:nvPr/>
        </p:nvSpPr>
        <p:spPr bwMode="auto">
          <a:xfrm>
            <a:off x="179388" y="10525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8.6. Citernes couvertes (matfia, joub ou notfia) (suite et fin)</a:t>
            </a:r>
            <a:endParaRPr lang="fr-FR" altLang="fr-FR" sz="1800">
              <a:latin typeface="Arial" panose="020B0604020202020204" pitchFamily="34" charset="0"/>
            </a:endParaRPr>
          </a:p>
        </p:txBody>
      </p:sp>
      <p:pic>
        <p:nvPicPr>
          <p:cNvPr id="120839" name="Image 7" descr="Citerne_schema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363696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ZoneTexte 8"/>
          <p:cNvSpPr txBox="1">
            <a:spLocks noChangeArrowheads="1"/>
          </p:cNvSpPr>
          <p:nvPr/>
        </p:nvSpPr>
        <p:spPr bwMode="auto">
          <a:xfrm>
            <a:off x="107950" y="4652963"/>
            <a:ext cx="43195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latin typeface="Arial" panose="020B0604020202020204" pitchFamily="34" charset="0"/>
              </a:rPr>
              <a:t>Construction de citernes de quelques m3 à quelques  dizaines de m3 de capacité pour collecter et stocker les eaux pluviales pour l’alimentation en eaux potables et pour l’abreuvement du cheptel dans les zones rurales et dans les parcours.</a:t>
            </a:r>
          </a:p>
        </p:txBody>
      </p:sp>
      <p:sp>
        <p:nvSpPr>
          <p:cNvPr id="120841" name="ZoneTexte 9"/>
          <p:cNvSpPr txBox="1">
            <a:spLocks noChangeArrowheads="1"/>
          </p:cNvSpPr>
          <p:nvPr/>
        </p:nvSpPr>
        <p:spPr bwMode="auto">
          <a:xfrm>
            <a:off x="2195513" y="5516563"/>
            <a:ext cx="2232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Citerne pour la collecte des eaux pluviales pour l'alimentation en eau potable (zone de Ksar Jedid - Medenine - Tunisie).</a:t>
            </a:r>
          </a:p>
        </p:txBody>
      </p:sp>
      <p:pic>
        <p:nvPicPr>
          <p:cNvPr id="120842" name="Picture 2" descr="C:\Users\LISAN\Pictures\plantes-halophytes-xerophiles\citer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661025"/>
            <a:ext cx="1971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ZoneTexte 11"/>
          <p:cNvSpPr txBox="1">
            <a:spLocks noChangeArrowheads="1"/>
          </p:cNvSpPr>
          <p:nvPr/>
        </p:nvSpPr>
        <p:spPr bwMode="auto">
          <a:xfrm>
            <a:off x="4284663" y="1484313"/>
            <a:ext cx="4679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i="1">
                <a:solidFill>
                  <a:srgbClr val="008000"/>
                </a:solidFill>
                <a:latin typeface="Arial" panose="020B0604020202020204" pitchFamily="34" charset="0"/>
              </a:rPr>
              <a:t>Suivi et entretien de la matfia collective</a:t>
            </a:r>
          </a:p>
          <a:p>
            <a:pPr algn="just" eaLnBrk="1" hangingPunct="1">
              <a:spcBef>
                <a:spcPct val="0"/>
              </a:spcBef>
              <a:buFontTx/>
              <a:buNone/>
            </a:pPr>
            <a:r>
              <a:rPr lang="fr-FR" altLang="fr-FR" sz="1200">
                <a:solidFill>
                  <a:srgbClr val="008000"/>
                </a:solidFill>
                <a:latin typeface="Arial" panose="020B0604020202020204" pitchFamily="34" charset="0"/>
              </a:rPr>
              <a:t>- Déviation des eaux des premières pluies qui sont souvent polluées et trop chargées de sédiments.</a:t>
            </a:r>
          </a:p>
          <a:p>
            <a:pPr algn="just" eaLnBrk="1" hangingPunct="1">
              <a:spcBef>
                <a:spcPct val="0"/>
              </a:spcBef>
              <a:buFontTx/>
              <a:buNone/>
            </a:pPr>
            <a:r>
              <a:rPr lang="fr-FR" altLang="fr-FR" sz="1200">
                <a:solidFill>
                  <a:srgbClr val="008000"/>
                </a:solidFill>
                <a:latin typeface="Arial" panose="020B0604020202020204" pitchFamily="34" charset="0"/>
              </a:rPr>
              <a:t>- Nettoyage de la vase qui s'accumule au fond des citernes (fréquence: 1 fois par an pour les citernes à impluvium constitué de formations tendres, 1 fois tous les 3 ou 4 ans pour les citernes cimentées).</a:t>
            </a:r>
          </a:p>
          <a:p>
            <a:pPr algn="just" eaLnBrk="1" hangingPunct="1">
              <a:spcBef>
                <a:spcPct val="0"/>
              </a:spcBef>
              <a:buFontTx/>
              <a:buNone/>
            </a:pPr>
            <a:r>
              <a:rPr lang="fr-FR" altLang="fr-FR" sz="1200">
                <a:solidFill>
                  <a:srgbClr val="008000"/>
                </a:solidFill>
                <a:latin typeface="Arial" panose="020B0604020202020204" pitchFamily="34" charset="0"/>
              </a:rPr>
              <a:t>- Changement du seau utilisé pour puiser l'eau (fréquence 1 fois par an) et entretien de la pompe.</a:t>
            </a:r>
          </a:p>
          <a:p>
            <a:pPr algn="just" eaLnBrk="1" hangingPunct="1">
              <a:spcBef>
                <a:spcPct val="0"/>
              </a:spcBef>
              <a:buFontTx/>
              <a:buNone/>
            </a:pPr>
            <a:r>
              <a:rPr lang="fr-FR" altLang="fr-FR" sz="1200">
                <a:solidFill>
                  <a:srgbClr val="008000"/>
                </a:solidFill>
                <a:latin typeface="Arial" panose="020B0604020202020204" pitchFamily="34" charset="0"/>
              </a:rPr>
              <a:t>Pour les </a:t>
            </a:r>
            <a:r>
              <a:rPr lang="fr-FR" altLang="fr-FR" sz="1200" i="1">
                <a:solidFill>
                  <a:srgbClr val="008000"/>
                </a:solidFill>
                <a:latin typeface="Arial" panose="020B0604020202020204" pitchFamily="34" charset="0"/>
              </a:rPr>
              <a:t>matfia individuelles </a:t>
            </a:r>
            <a:r>
              <a:rPr lang="fr-FR" altLang="fr-FR" sz="1200">
                <a:solidFill>
                  <a:srgbClr val="008000"/>
                </a:solidFill>
                <a:latin typeface="Arial" panose="020B0604020202020204" pitchFamily="34" charset="0"/>
              </a:rPr>
              <a:t>qui captent seulement l'eau des toitures, le toit est régulièrement nettoyé avant les périodes pluviales. Le curage se fait une fois tous les 3 ou 4 ans.</a:t>
            </a:r>
          </a:p>
        </p:txBody>
      </p:sp>
      <p:sp>
        <p:nvSpPr>
          <p:cNvPr id="120844" name="ZoneTexte 12"/>
          <p:cNvSpPr txBox="1">
            <a:spLocks noChangeArrowheads="1"/>
          </p:cNvSpPr>
          <p:nvPr/>
        </p:nvSpPr>
        <p:spPr bwMode="auto">
          <a:xfrm>
            <a:off x="4427538" y="3789363"/>
            <a:ext cx="4608512" cy="3068637"/>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b="1">
                <a:solidFill>
                  <a:srgbClr val="008000"/>
                </a:solidFill>
                <a:latin typeface="Arial" panose="020B0604020202020204" pitchFamily="34" charset="0"/>
              </a:rPr>
              <a:t>Avantages</a:t>
            </a:r>
          </a:p>
          <a:p>
            <a:pPr eaLnBrk="1" hangingPunct="1">
              <a:spcBef>
                <a:spcPct val="0"/>
              </a:spcBef>
              <a:buFontTx/>
              <a:buNone/>
            </a:pPr>
            <a:r>
              <a:rPr lang="fr-FR" altLang="fr-FR" sz="1200">
                <a:solidFill>
                  <a:srgbClr val="008000"/>
                </a:solidFill>
                <a:latin typeface="Arial" panose="020B0604020202020204" pitchFamily="34" charset="0"/>
              </a:rPr>
              <a:t>- Stockage de l'eau et utilisation différée </a:t>
            </a:r>
          </a:p>
          <a:p>
            <a:pPr eaLnBrk="1" hangingPunct="1">
              <a:spcBef>
                <a:spcPct val="0"/>
              </a:spcBef>
              <a:buFontTx/>
              <a:buNone/>
            </a:pPr>
            <a:r>
              <a:rPr lang="fr-FR" altLang="fr-FR" sz="1200">
                <a:solidFill>
                  <a:srgbClr val="008000"/>
                </a:solidFill>
                <a:latin typeface="Arial" panose="020B0604020202020204" pitchFamily="34" charset="0"/>
              </a:rPr>
              <a:t>- Approvisionnement en eau domestique </a:t>
            </a:r>
          </a:p>
          <a:p>
            <a:pPr eaLnBrk="1" hangingPunct="1">
              <a:spcBef>
                <a:spcPct val="0"/>
              </a:spcBef>
              <a:buFontTx/>
              <a:buNone/>
            </a:pPr>
            <a:r>
              <a:rPr lang="fr-FR" altLang="fr-FR" sz="1200">
                <a:solidFill>
                  <a:srgbClr val="008000"/>
                </a:solidFill>
                <a:latin typeface="Arial" panose="020B0604020202020204" pitchFamily="34" charset="0"/>
              </a:rPr>
              <a:t>- Amélioration des conditions d'hygiène de la famille</a:t>
            </a:r>
          </a:p>
          <a:p>
            <a:pPr eaLnBrk="1" hangingPunct="1">
              <a:spcBef>
                <a:spcPct val="0"/>
              </a:spcBef>
              <a:buFontTx/>
              <a:buNone/>
            </a:pPr>
            <a:r>
              <a:rPr lang="fr-FR" altLang="fr-FR" sz="1200">
                <a:solidFill>
                  <a:srgbClr val="008000"/>
                </a:solidFill>
                <a:latin typeface="Arial" panose="020B0604020202020204" pitchFamily="34" charset="0"/>
              </a:rPr>
              <a:t>- Rôle majeur dans la pérennisation des activités pastorales</a:t>
            </a:r>
          </a:p>
          <a:p>
            <a:pPr eaLnBrk="1" hangingPunct="1">
              <a:spcBef>
                <a:spcPct val="0"/>
              </a:spcBef>
              <a:buFontTx/>
              <a:buNone/>
            </a:pPr>
            <a:r>
              <a:rPr lang="fr-FR" altLang="fr-FR" sz="1200">
                <a:solidFill>
                  <a:srgbClr val="008000"/>
                </a:solidFill>
                <a:latin typeface="Arial" panose="020B0604020202020204" pitchFamily="34" charset="0"/>
              </a:rPr>
              <a:t>- Permet la fixation de la population dans le milieu rural</a:t>
            </a:r>
          </a:p>
          <a:p>
            <a:pPr eaLnBrk="1" hangingPunct="1">
              <a:spcBef>
                <a:spcPct val="0"/>
              </a:spcBef>
              <a:buFontTx/>
              <a:buNone/>
            </a:pPr>
            <a:r>
              <a:rPr lang="fr-FR" altLang="fr-FR" sz="1200">
                <a:solidFill>
                  <a:srgbClr val="008000"/>
                </a:solidFill>
                <a:latin typeface="Arial" panose="020B0604020202020204" pitchFamily="34" charset="0"/>
              </a:rPr>
              <a:t>- Diminution des risques de ravinement et d'inondations</a:t>
            </a:r>
          </a:p>
          <a:p>
            <a:pPr eaLnBrk="1" hangingPunct="1">
              <a:spcBef>
                <a:spcPct val="0"/>
              </a:spcBef>
              <a:buFontTx/>
              <a:buNone/>
            </a:pPr>
            <a:r>
              <a:rPr lang="fr-FR" altLang="fr-FR" sz="1200">
                <a:solidFill>
                  <a:srgbClr val="008000"/>
                </a:solidFill>
                <a:latin typeface="Arial" panose="020B0604020202020204" pitchFamily="34" charset="0"/>
              </a:rPr>
              <a:t>- Ouvrages enterrés donc discrets, à faible emprise foncière</a:t>
            </a:r>
          </a:p>
          <a:p>
            <a:pPr eaLnBrk="1" hangingPunct="1">
              <a:spcBef>
                <a:spcPct val="0"/>
              </a:spcBef>
              <a:buFontTx/>
              <a:buNone/>
            </a:pPr>
            <a:r>
              <a:rPr lang="fr-FR" altLang="fr-FR" sz="1200">
                <a:solidFill>
                  <a:srgbClr val="008000"/>
                </a:solidFill>
                <a:latin typeface="Arial" panose="020B0604020202020204" pitchFamily="34" charset="0"/>
              </a:rPr>
              <a:t>- Réduction de la corvée de l'eau</a:t>
            </a:r>
          </a:p>
          <a:p>
            <a:pPr eaLnBrk="1" hangingPunct="1">
              <a:spcBef>
                <a:spcPct val="0"/>
              </a:spcBef>
              <a:buFontTx/>
              <a:buNone/>
            </a:pP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b="1">
                <a:solidFill>
                  <a:srgbClr val="008000"/>
                </a:solidFill>
                <a:latin typeface="Arial" panose="020B0604020202020204" pitchFamily="34" charset="0"/>
              </a:rPr>
              <a:t>Inconvénients</a:t>
            </a:r>
          </a:p>
          <a:p>
            <a:pPr eaLnBrk="1" hangingPunct="1">
              <a:spcBef>
                <a:spcPct val="0"/>
              </a:spcBef>
              <a:buFontTx/>
              <a:buNone/>
            </a:pPr>
            <a:r>
              <a:rPr lang="fr-FR" altLang="fr-FR" sz="1200">
                <a:solidFill>
                  <a:srgbClr val="008000"/>
                </a:solidFill>
                <a:latin typeface="Arial" panose="020B0604020202020204" pitchFamily="34" charset="0"/>
              </a:rPr>
              <a:t>- Volume insuffisant pour les besoins annuels</a:t>
            </a:r>
          </a:p>
          <a:p>
            <a:pPr eaLnBrk="1" hangingPunct="1">
              <a:spcBef>
                <a:spcPct val="0"/>
              </a:spcBef>
              <a:buFontTx/>
              <a:buNone/>
            </a:pPr>
            <a:r>
              <a:rPr lang="fr-FR" altLang="fr-FR" sz="1200">
                <a:solidFill>
                  <a:srgbClr val="008000"/>
                </a:solidFill>
                <a:latin typeface="Arial" panose="020B0604020202020204" pitchFamily="34" charset="0"/>
              </a:rPr>
              <a:t>- Problème sanitaire: stockage trop long ou puisage par les enfants peu soigneux</a:t>
            </a:r>
          </a:p>
          <a:p>
            <a:pPr eaLnBrk="1" hangingPunct="1">
              <a:spcBef>
                <a:spcPct val="0"/>
              </a:spcBef>
              <a:buFontTx/>
              <a:buNone/>
            </a:pPr>
            <a:r>
              <a:rPr lang="fr-FR" altLang="fr-FR" sz="1200">
                <a:solidFill>
                  <a:srgbClr val="008000"/>
                </a:solidFill>
                <a:latin typeface="Arial" panose="020B0604020202020204" pitchFamily="34" charset="0"/>
              </a:rPr>
              <a:t>- La corvée d’eau prive les filles de l'école</a:t>
            </a:r>
          </a:p>
          <a:p>
            <a:pPr eaLnBrk="1" hangingPunct="1">
              <a:spcBef>
                <a:spcPct val="0"/>
              </a:spcBef>
              <a:buFontTx/>
              <a:buNone/>
            </a:pPr>
            <a:r>
              <a:rPr lang="fr-FR" altLang="fr-FR" sz="1200">
                <a:solidFill>
                  <a:srgbClr val="008000"/>
                </a:solidFill>
                <a:latin typeface="Arial" panose="020B0604020202020204" pitchFamily="34" charset="0"/>
              </a:rPr>
              <a:t>- Entretien difficile si accès difficile</a:t>
            </a:r>
          </a:p>
        </p:txBody>
      </p:sp>
      <p:pic>
        <p:nvPicPr>
          <p:cNvPr id="120845" name="Picture 13" descr="C:\Users\LISAN\Pictures\plantes-halophytes-xerophiles\Citerne traditionnelle collec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0"/>
            <a:ext cx="17192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6" name="Rectangle 14"/>
          <p:cNvSpPr>
            <a:spLocks noChangeArrowheads="1"/>
          </p:cNvSpPr>
          <p:nvPr/>
        </p:nvSpPr>
        <p:spPr bwMode="auto">
          <a:xfrm>
            <a:off x="7002463" y="1268413"/>
            <a:ext cx="21415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100">
                <a:solidFill>
                  <a:srgbClr val="008000"/>
                </a:solidFill>
                <a:latin typeface="Arial" panose="020B0604020202020204" pitchFamily="34" charset="0"/>
              </a:rPr>
              <a:t>Citerne traditionnelle collective (ici à </a:t>
            </a:r>
            <a:r>
              <a:rPr lang="fr-FR" altLang="fr-FR" sz="1100">
                <a:solidFill>
                  <a:srgbClr val="008000"/>
                </a:solidFill>
                <a:latin typeface="Arial" panose="020B0604020202020204" pitchFamily="34" charset="0"/>
                <a:hlinkClick r:id="rId5" tooltip="Citernes de La Malga"/>
              </a:rPr>
              <a:t>La Malga</a:t>
            </a:r>
            <a:r>
              <a:rPr lang="fr-FR" altLang="fr-FR" sz="1100">
                <a:solidFill>
                  <a:srgbClr val="008000"/>
                </a:solidFill>
                <a:latin typeface="Arial" panose="020B0604020202020204" pitchFamily="34" charset="0"/>
              </a:rPr>
              <a: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185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186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C0C260-8BEB-4D2B-89E8-4FCF04895990}" type="slidenum">
              <a:rPr lang="fr-FR" altLang="fr-FR" sz="1200" smtClean="0">
                <a:solidFill>
                  <a:srgbClr val="898989"/>
                </a:solidFill>
              </a:rPr>
              <a:pPr>
                <a:spcBef>
                  <a:spcPct val="0"/>
                </a:spcBef>
                <a:buFontTx/>
                <a:buNone/>
              </a:pPr>
              <a:t>146</a:t>
            </a:fld>
            <a:endParaRPr lang="fr-FR" altLang="fr-FR" sz="1200">
              <a:solidFill>
                <a:srgbClr val="898989"/>
              </a:solidFill>
            </a:endParaRPr>
          </a:p>
        </p:txBody>
      </p:sp>
      <p:sp>
        <p:nvSpPr>
          <p:cNvPr id="1218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1862" name="Rectangle 5"/>
          <p:cNvSpPr>
            <a:spLocks noChangeArrowheads="1"/>
          </p:cNvSpPr>
          <p:nvPr/>
        </p:nvSpPr>
        <p:spPr bwMode="auto">
          <a:xfrm>
            <a:off x="250825" y="1196975"/>
            <a:ext cx="8713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8.6. Cuvettes en demi-lunes</a:t>
            </a:r>
          </a:p>
          <a:p>
            <a:pPr algn="just" eaLnBrk="1" hangingPunct="1">
              <a:spcBef>
                <a:spcPct val="0"/>
              </a:spcBef>
              <a:buFontTx/>
              <a:buNone/>
            </a:pPr>
            <a:endParaRPr lang="fr-FR" altLang="fr-FR" sz="1800">
              <a:solidFill>
                <a:srgbClr val="008000"/>
              </a:solidFill>
              <a:latin typeface="Arial" panose="020B0604020202020204" pitchFamily="34" charset="0"/>
            </a:endParaRPr>
          </a:p>
          <a:p>
            <a:pPr algn="just" eaLnBrk="1" hangingPunct="1">
              <a:spcBef>
                <a:spcPct val="0"/>
              </a:spcBef>
              <a:buFontTx/>
              <a:buNone/>
            </a:pPr>
            <a:r>
              <a:rPr lang="fr-FR" altLang="fr-FR" sz="1800">
                <a:solidFill>
                  <a:srgbClr val="008000"/>
                </a:solidFill>
                <a:latin typeface="Arial" panose="020B0604020202020204" pitchFamily="34" charset="0"/>
              </a:rPr>
              <a:t>C’est une diguette en forme de demi-lune (diamètre de 2 m à 6 m) qui permet de concentrer le ruissellement et sa charge en suspension sur des arbustes ou des cultures en poquets. L’extrémité de la diguette peut être protégée par des cailloux.</a:t>
            </a:r>
          </a:p>
          <a:p>
            <a:pPr algn="just" eaLnBrk="1" hangingPunct="1">
              <a:spcBef>
                <a:spcPct val="0"/>
              </a:spcBef>
              <a:buFontTx/>
              <a:buNone/>
            </a:pPr>
            <a:r>
              <a:rPr lang="fr-FR" altLang="fr-FR" sz="1800">
                <a:solidFill>
                  <a:srgbClr val="008000"/>
                </a:solidFill>
                <a:latin typeface="Arial" panose="020B0604020202020204" pitchFamily="34" charset="0"/>
              </a:rPr>
              <a:t>Le cordon pierreux et la demi-lune ont permis la recolonisation totale du sol nu par une végétation herbacée, au bout de deux ans (Van der Pool et Kaya, 1991, cités par DRSPR, 1992).</a:t>
            </a:r>
          </a:p>
        </p:txBody>
      </p:sp>
      <p:pic>
        <p:nvPicPr>
          <p:cNvPr id="121863" name="Image 8" descr="micro-bassi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716338"/>
            <a:ext cx="3543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Rectangle 9"/>
          <p:cNvSpPr>
            <a:spLocks noChangeArrowheads="1"/>
          </p:cNvSpPr>
          <p:nvPr/>
        </p:nvSpPr>
        <p:spPr bwMode="auto">
          <a:xfrm>
            <a:off x="323850" y="5805488"/>
            <a:ext cx="3086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latin typeface="Arial" panose="020B0604020202020204" pitchFamily="34" charset="0"/>
              </a:rPr>
              <a:t>Les micro-bassins : demi-lunes et cuvettes</a:t>
            </a:r>
          </a:p>
        </p:txBody>
      </p:sp>
      <p:pic>
        <p:nvPicPr>
          <p:cNvPr id="121865" name="Image 10" descr="Meska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789363"/>
            <a:ext cx="35321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Rectangle 7"/>
          <p:cNvSpPr>
            <a:spLocks noChangeArrowheads="1"/>
          </p:cNvSpPr>
          <p:nvPr/>
        </p:nvSpPr>
        <p:spPr bwMode="auto">
          <a:xfrm>
            <a:off x="395288" y="6165850"/>
            <a:ext cx="842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latin typeface="Arial" panose="020B0604020202020204" pitchFamily="34" charset="0"/>
              </a:rPr>
              <a:t>Cuvette individuelle avec </a:t>
            </a:r>
            <a:r>
              <a:rPr lang="fr-FR" altLang="fr-FR" sz="1200" i="1">
                <a:latin typeface="Arial" panose="020B0604020202020204" pitchFamily="34" charset="0"/>
              </a:rPr>
              <a:t>impluvium</a:t>
            </a:r>
            <a:r>
              <a:rPr lang="fr-FR" altLang="fr-FR" sz="1200">
                <a:latin typeface="Arial" panose="020B0604020202020204" pitchFamily="34" charset="0"/>
              </a:rPr>
              <a:t> (système Meskat ou Meskal) </a:t>
            </a:r>
            <a:r>
              <a:rPr lang="fr-FR" altLang="fr-FR" sz="1200"/>
              <a:t>↑</a:t>
            </a:r>
            <a:endParaRPr lang="fr-FR" altLang="fr-FR" sz="1200">
              <a:latin typeface="Arial" panose="020B0604020202020204" pitchFamily="34" charset="0"/>
            </a:endParaRPr>
          </a:p>
          <a:p>
            <a:pPr algn="r" eaLnBrk="1" hangingPunct="1">
              <a:spcBef>
                <a:spcPct val="0"/>
              </a:spcBef>
              <a:buFontTx/>
              <a:buNone/>
            </a:pPr>
            <a:r>
              <a:rPr lang="fr-FR" altLang="fr-FR" sz="1200">
                <a:latin typeface="Arial" panose="020B0604020202020204" pitchFamily="34" charset="0"/>
              </a:rPr>
              <a:t>IMPACT DE L’AMÉNAGEMENT DES TERRES DE CULTURE PAR LES CUVETTES INDIVIDUELLES SUR L’HUMIDITÉ ET LA FERTILITÉ DU SOL (TUNISIE DU CENTRE), Mohamed BERGAOUI, Jalel EL FALEH et Ali HENDAOUI</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288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28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74C138-9F4B-4A4C-A8B0-21BFCB2A8467}" type="slidenum">
              <a:rPr lang="fr-FR" altLang="fr-FR" sz="1200" smtClean="0">
                <a:solidFill>
                  <a:srgbClr val="898989"/>
                </a:solidFill>
              </a:rPr>
              <a:pPr>
                <a:spcBef>
                  <a:spcPct val="0"/>
                </a:spcBef>
                <a:buFontTx/>
                <a:buNone/>
              </a:pPr>
              <a:t>147</a:t>
            </a:fld>
            <a:endParaRPr lang="fr-FR" altLang="fr-FR" sz="1200">
              <a:solidFill>
                <a:srgbClr val="898989"/>
              </a:solidFill>
            </a:endParaRPr>
          </a:p>
        </p:txBody>
      </p:sp>
      <p:sp>
        <p:nvSpPr>
          <p:cNvPr id="1228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2886" name="Rectangle 5"/>
          <p:cNvSpPr>
            <a:spLocks noChangeArrowheads="1"/>
          </p:cNvSpPr>
          <p:nvPr/>
        </p:nvSpPr>
        <p:spPr bwMode="auto">
          <a:xfrm>
            <a:off x="179388" y="1125538"/>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8.6. Cuvettes en demi-lunes (suite)</a:t>
            </a:r>
          </a:p>
        </p:txBody>
      </p:sp>
      <p:sp>
        <p:nvSpPr>
          <p:cNvPr id="122887" name="ZoneTexte 6"/>
          <p:cNvSpPr txBox="1">
            <a:spLocks noChangeArrowheads="1"/>
          </p:cNvSpPr>
          <p:nvPr/>
        </p:nvSpPr>
        <p:spPr bwMode="auto">
          <a:xfrm>
            <a:off x="179388" y="1628775"/>
            <a:ext cx="87852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solidFill>
                  <a:srgbClr val="008000"/>
                </a:solidFill>
                <a:latin typeface="Arial" panose="020B0604020202020204" pitchFamily="34" charset="0"/>
              </a:rPr>
              <a:t>Une autre technique de piégeage des eaux de surface consiste à creuser des cuvettes de plantations d'arbres (fruitiers ou autres) et de les entourer de bourrelets en demi-lune faits de terre tassée, souvent recouverte de pierres. Leurs diamètres varient de 0,50 à 2 m et la profondeur de 15 à 25 cm. Les bourrelets ont une hauteur de 15 à 25 cm et une largeur moyenne de 25 cm. Ils peuvent être renforcés par des pierres issues de l'épierrage du champ. Les cuvettes sont disposées en quinconce et espacées de 4 à 10 m. Elles sont ouvertes face au sommet de la pente pour capter le ruissellement produit par les impluviums souvent constitués de terrains peu perméables, incultes ou rocheux, voués au parcours extensif des troupeaux. Les espacements entre les lignes sont variables (de 7 à 15 m) selon le type d'arbre, la pente du terrain et l'aridité.</a:t>
            </a:r>
          </a:p>
          <a:p>
            <a:pPr algn="just" eaLnBrk="1" hangingPunct="1">
              <a:spcBef>
                <a:spcPct val="0"/>
              </a:spcBef>
              <a:buFontTx/>
              <a:buNone/>
            </a:pPr>
            <a:r>
              <a:rPr lang="fr-FR" altLang="fr-FR" sz="1400">
                <a:solidFill>
                  <a:srgbClr val="008000"/>
                </a:solidFill>
                <a:latin typeface="Arial" panose="020B0604020202020204" pitchFamily="34" charset="0"/>
              </a:rPr>
              <a:t>Source : </a:t>
            </a:r>
            <a:r>
              <a:rPr lang="fr-FR" altLang="fr-FR" sz="1400" i="1">
                <a:solidFill>
                  <a:srgbClr val="008000"/>
                </a:solidFill>
                <a:latin typeface="Arial" panose="020B0604020202020204" pitchFamily="34" charset="0"/>
              </a:rPr>
              <a:t>L'eau et les hommes au Maghreb: contribution à une politique de l'eau en Méditerranée</a:t>
            </a:r>
            <a:r>
              <a:rPr lang="fr-FR" altLang="fr-FR" sz="1400">
                <a:solidFill>
                  <a:srgbClr val="008000"/>
                </a:solidFill>
                <a:latin typeface="Arial" panose="020B0604020202020204" pitchFamily="34" charset="0"/>
              </a:rPr>
              <a:t>, Jean Jacques Perennes, KARTHALA Editions, 1993. </a:t>
            </a:r>
          </a:p>
        </p:txBody>
      </p:sp>
      <p:pic>
        <p:nvPicPr>
          <p:cNvPr id="122888" name="Picture 2" descr="C:\Users\LISAN\Documents\DeveloppementDurable\botanique\irrigation-stockage-eau\images\Demi Lunes basin rehabilitate degraded land and support a crop of millet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60800"/>
            <a:ext cx="19812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3" descr="C:\Users\LISAN\Documents\DeveloppementDurable\botanique\irrigation-stockage-eau\images\demi-lun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860800"/>
            <a:ext cx="18573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Picture 4" descr="C:\Users\LISAN\Documents\DeveloppementDurable\botanique\irrigation-stockage-eau\images\demi-lune2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16338"/>
            <a:ext cx="31432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5" descr="C:\Users\LISAN\Documents\DeveloppementDurable\botanique\irrigation-stockage-eau\images\demi-lune3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589588"/>
            <a:ext cx="3248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2" descr="C:\Users\LISAN\Documents\DVD-DevDurable\eau\eau-Potabilisation-GestionDeLEau-Irrigation\irrigation-stockage-eau\images\An eyebrow terrace supporting fig trees with additional runoff wa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5445125"/>
            <a:ext cx="193357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3" descr="C:\Users\LISAN\Documents\DVD-DevDurable\eau\eau-Potabilisation-GestionDeLEau-Irrigation\irrigation-stockage-eau\images\banse_semi_lunaire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3860800"/>
            <a:ext cx="13779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390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390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DC4685A-DCC9-4BB3-AC6C-4661708F96EA}" type="slidenum">
              <a:rPr lang="fr-FR" altLang="fr-FR" sz="1200" smtClean="0">
                <a:solidFill>
                  <a:srgbClr val="898989"/>
                </a:solidFill>
              </a:rPr>
              <a:pPr>
                <a:spcBef>
                  <a:spcPct val="0"/>
                </a:spcBef>
                <a:buFontTx/>
                <a:buNone/>
              </a:pPr>
              <a:t>148</a:t>
            </a:fld>
            <a:endParaRPr lang="fr-FR" altLang="fr-FR" sz="1200">
              <a:solidFill>
                <a:srgbClr val="898989"/>
              </a:solidFill>
            </a:endParaRPr>
          </a:p>
        </p:txBody>
      </p:sp>
      <p:sp>
        <p:nvSpPr>
          <p:cNvPr id="1239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3910" name="Rectangle 5"/>
          <p:cNvSpPr>
            <a:spLocks noChangeArrowheads="1"/>
          </p:cNvSpPr>
          <p:nvPr/>
        </p:nvSpPr>
        <p:spPr bwMode="auto">
          <a:xfrm>
            <a:off x="250825" y="1196975"/>
            <a:ext cx="6913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8.6. </a:t>
            </a:r>
            <a:r>
              <a:rPr lang="fr-FR" altLang="fr-FR" sz="1800" b="1">
                <a:solidFill>
                  <a:srgbClr val="008000"/>
                </a:solidFill>
                <a:latin typeface="Arial" panose="020B0604020202020204" pitchFamily="34" charset="0"/>
              </a:rPr>
              <a:t>Cuvettes en demi-lunes </a:t>
            </a:r>
            <a:r>
              <a:rPr lang="fr-FR" altLang="fr-FR" sz="1800">
                <a:solidFill>
                  <a:srgbClr val="008000"/>
                </a:solidFill>
                <a:latin typeface="Arial" panose="020B0604020202020204" pitchFamily="34" charset="0"/>
              </a:rPr>
              <a:t>(suite)</a:t>
            </a:r>
          </a:p>
          <a:p>
            <a:pPr algn="just" eaLnBrk="1" hangingPunct="1">
              <a:spcBef>
                <a:spcPct val="0"/>
              </a:spcBef>
              <a:buFontTx/>
              <a:buNone/>
            </a:pPr>
            <a:endParaRPr lang="fr-FR" altLang="fr-FR" sz="1800">
              <a:solidFill>
                <a:srgbClr val="008000"/>
              </a:solidFill>
              <a:latin typeface="Arial" panose="020B0604020202020204" pitchFamily="34" charset="0"/>
            </a:endParaRPr>
          </a:p>
          <a:p>
            <a:pPr algn="just"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on creuse une cuvette en demi-cercle. La terre de déblais est déposée en un bourrelet qui récupèrera l’eau de ruissellement. On dispose les demies-lunes en quinconce avec 4m d’entrelignes. Mélangée à de la fumure, la terre de la cuvette</a:t>
            </a:r>
          </a:p>
          <a:p>
            <a:pPr algn="just" eaLnBrk="1" hangingPunct="1">
              <a:spcBef>
                <a:spcPct val="0"/>
              </a:spcBef>
              <a:buFontTx/>
              <a:buNone/>
            </a:pPr>
            <a:r>
              <a:rPr lang="fr-FR" altLang="fr-FR" sz="1800">
                <a:solidFill>
                  <a:srgbClr val="008000"/>
                </a:solidFill>
                <a:latin typeface="Arial" panose="020B0604020202020204" pitchFamily="34" charset="0"/>
              </a:rPr>
              <a:t>conservera l’humidité.</a:t>
            </a:r>
          </a:p>
          <a:p>
            <a:pPr algn="just" eaLnBrk="1" hangingPunct="1">
              <a:spcBef>
                <a:spcPct val="0"/>
              </a:spcBef>
              <a:buFontTx/>
              <a:buNone/>
            </a:pPr>
            <a:r>
              <a:rPr lang="fr-FR" altLang="fr-FR" sz="1800" b="1">
                <a:solidFill>
                  <a:srgbClr val="008000"/>
                </a:solidFill>
                <a:latin typeface="Arial" panose="020B0604020202020204" pitchFamily="34" charset="0"/>
              </a:rPr>
              <a:t>Pré requis </a:t>
            </a:r>
            <a:r>
              <a:rPr lang="fr-FR" altLang="fr-FR" sz="1800">
                <a:solidFill>
                  <a:srgbClr val="008000"/>
                </a:solidFill>
                <a:latin typeface="Arial" panose="020B0604020202020204" pitchFamily="34" charset="0"/>
              </a:rPr>
              <a:t>disponibilité de main d’oeuvre, fumure et petit matériel agricole. Déconseillé au-delà de 600 mm de précipitations.</a:t>
            </a:r>
          </a:p>
          <a:p>
            <a:pPr algn="just"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remise en culture de terres pauvres (céréales, pâturages, forêts). Effet dès la première année. La combinaison demi-lune et fumure produit d’environ 1T/ha de sorgho grain.</a:t>
            </a:r>
          </a:p>
          <a:p>
            <a:pPr algn="just"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petit matériel pour creuser, niveau à eau et charrette pour amener le fumier. Environ 75€/ha.</a:t>
            </a:r>
          </a:p>
        </p:txBody>
      </p:sp>
      <p:pic>
        <p:nvPicPr>
          <p:cNvPr id="123911" name="Image 6" descr="demi-lu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2060575"/>
            <a:ext cx="17176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Rectangle 7"/>
          <p:cNvSpPr>
            <a:spLocks noChangeArrowheads="1"/>
          </p:cNvSpPr>
          <p:nvPr/>
        </p:nvSpPr>
        <p:spPr bwMode="auto">
          <a:xfrm>
            <a:off x="7232650" y="4724400"/>
            <a:ext cx="191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pic>
        <p:nvPicPr>
          <p:cNvPr id="123913" name="Picture 9" descr="C:\Users\LISAN\Documents\DeveloppementDurable\botanique\irrigation-stockage-eau\images\banse_semi_lunair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876800"/>
            <a:ext cx="21812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4" descr="C:\Users\LISAN\Documents\DeveloppementDurable\botanique\irrigation-stockage-eau\images\Negarim system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157788"/>
            <a:ext cx="25717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493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493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457B11A-AD4A-43AD-BA61-AD10A1D46D74}" type="slidenum">
              <a:rPr lang="fr-FR" altLang="fr-FR" sz="1200" smtClean="0">
                <a:solidFill>
                  <a:srgbClr val="898989"/>
                </a:solidFill>
              </a:rPr>
              <a:pPr>
                <a:spcBef>
                  <a:spcPct val="0"/>
                </a:spcBef>
                <a:buFontTx/>
                <a:buNone/>
              </a:pPr>
              <a:t>149</a:t>
            </a:fld>
            <a:endParaRPr lang="fr-FR" altLang="fr-FR" sz="1200">
              <a:solidFill>
                <a:srgbClr val="898989"/>
              </a:solidFill>
            </a:endParaRPr>
          </a:p>
        </p:txBody>
      </p:sp>
      <p:sp>
        <p:nvSpPr>
          <p:cNvPr id="1249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4934" name="Rectangle 5"/>
          <p:cNvSpPr>
            <a:spLocks noChangeArrowheads="1"/>
          </p:cNvSpPr>
          <p:nvPr/>
        </p:nvSpPr>
        <p:spPr bwMode="auto">
          <a:xfrm>
            <a:off x="250825" y="1125538"/>
            <a:ext cx="449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8.6. </a:t>
            </a:r>
            <a:r>
              <a:rPr lang="fr-FR" altLang="fr-FR" sz="1800" b="1">
                <a:solidFill>
                  <a:srgbClr val="008000"/>
                </a:solidFill>
                <a:latin typeface="Arial" panose="020B0604020202020204" pitchFamily="34" charset="0"/>
              </a:rPr>
              <a:t>Cuvettes en demi-lunes </a:t>
            </a:r>
            <a:r>
              <a:rPr lang="fr-FR" altLang="fr-FR" sz="1800">
                <a:solidFill>
                  <a:srgbClr val="008000"/>
                </a:solidFill>
                <a:latin typeface="Arial" panose="020B0604020202020204" pitchFamily="34" charset="0"/>
              </a:rPr>
              <a:t>(suite et fin)</a:t>
            </a:r>
          </a:p>
        </p:txBody>
      </p:sp>
      <p:sp>
        <p:nvSpPr>
          <p:cNvPr id="124935" name="ZoneTexte 6"/>
          <p:cNvSpPr txBox="1">
            <a:spLocks noChangeArrowheads="1"/>
          </p:cNvSpPr>
          <p:nvPr/>
        </p:nvSpPr>
        <p:spPr bwMode="auto">
          <a:xfrm>
            <a:off x="250825" y="1557338"/>
            <a:ext cx="86423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a:solidFill>
                  <a:srgbClr val="008000"/>
                </a:solidFill>
                <a:latin typeface="Arial" panose="020B0604020202020204" pitchFamily="34" charset="0"/>
              </a:rPr>
              <a:t>Objectifs</a:t>
            </a:r>
          </a:p>
          <a:p>
            <a:pPr algn="just" eaLnBrk="1" hangingPunct="1">
              <a:spcBef>
                <a:spcPct val="0"/>
              </a:spcBef>
              <a:buFontTx/>
              <a:buNone/>
            </a:pPr>
            <a:r>
              <a:rPr lang="fr-FR" altLang="fr-FR" sz="1400">
                <a:solidFill>
                  <a:srgbClr val="008000"/>
                </a:solidFill>
                <a:latin typeface="Arial" panose="020B0604020202020204" pitchFamily="34" charset="0"/>
              </a:rPr>
              <a:t>Il s'agit de concentrer les eaux de ruissellement et leurs charges solides dans une cuvette creusée au pied des arbres. Les eaux de ruissellement captées en été et en automne par les cuvettes en demi-lune permettent un appoint d'eau important pour les arbres. Les sédiments déposés au fond des cuvettes apportent une fertilisation non négligeable. Cet aménagement minimal permet aussi l'apport de fumier qui, sans ce système, serait emporté par le ruissellement. La capture et l'infiltration des eaux du ruissellement sur le versant réduisent les effets des différentes formes d'érosion hydrique à l'aval (en nappe, ravinement et sapement des berges).</a:t>
            </a:r>
          </a:p>
        </p:txBody>
      </p:sp>
      <p:sp>
        <p:nvSpPr>
          <p:cNvPr id="124936" name="Rectangle 7"/>
          <p:cNvSpPr>
            <a:spLocks noChangeArrowheads="1"/>
          </p:cNvSpPr>
          <p:nvPr/>
        </p:nvSpPr>
        <p:spPr bwMode="auto">
          <a:xfrm>
            <a:off x="250825" y="3500438"/>
            <a:ext cx="4572000" cy="310832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a:solidFill>
                  <a:srgbClr val="008000"/>
                </a:solidFill>
                <a:latin typeface="Arial" panose="020B0604020202020204" pitchFamily="34" charset="0"/>
              </a:rPr>
              <a:t>Avantages</a:t>
            </a:r>
          </a:p>
          <a:p>
            <a:pPr algn="just" eaLnBrk="1" hangingPunct="1">
              <a:spcBef>
                <a:spcPct val="0"/>
              </a:spcBef>
              <a:buFontTx/>
              <a:buNone/>
            </a:pPr>
            <a:r>
              <a:rPr lang="fr-FR" altLang="fr-FR" sz="1400">
                <a:solidFill>
                  <a:srgbClr val="008000"/>
                </a:solidFill>
                <a:latin typeface="Arial" panose="020B0604020202020204" pitchFamily="34" charset="0"/>
              </a:rPr>
              <a:t>- Production fruitière relativement stable dans les zones semi-arides et dans des zones rocheuses où le sol est limité à des poches</a:t>
            </a:r>
          </a:p>
          <a:p>
            <a:pPr algn="just" eaLnBrk="1" hangingPunct="1">
              <a:spcBef>
                <a:spcPct val="0"/>
              </a:spcBef>
              <a:buFontTx/>
              <a:buNone/>
            </a:pPr>
            <a:r>
              <a:rPr lang="fr-FR" altLang="fr-FR" sz="1400">
                <a:solidFill>
                  <a:srgbClr val="008000"/>
                </a:solidFill>
                <a:latin typeface="Arial" panose="020B0604020202020204" pitchFamily="34" charset="0"/>
              </a:rPr>
              <a:t>- Appoints en eau et nutriments aux plantations</a:t>
            </a:r>
          </a:p>
          <a:p>
            <a:pPr algn="just" eaLnBrk="1" hangingPunct="1">
              <a:spcBef>
                <a:spcPct val="0"/>
              </a:spcBef>
              <a:buFontTx/>
              <a:buNone/>
            </a:pPr>
            <a:r>
              <a:rPr lang="fr-FR" altLang="fr-FR" sz="1400">
                <a:solidFill>
                  <a:srgbClr val="008000"/>
                </a:solidFill>
                <a:latin typeface="Arial" panose="020B0604020202020204" pitchFamily="34" charset="0"/>
              </a:rPr>
              <a:t>- Récupération des eaux et des sédiments produits par l'impluvium</a:t>
            </a:r>
          </a:p>
          <a:p>
            <a:pPr algn="just" eaLnBrk="1" hangingPunct="1">
              <a:spcBef>
                <a:spcPct val="0"/>
              </a:spcBef>
              <a:buFontTx/>
              <a:buNone/>
            </a:pPr>
            <a:r>
              <a:rPr lang="fr-FR" altLang="fr-FR" sz="1400">
                <a:solidFill>
                  <a:srgbClr val="008000"/>
                </a:solidFill>
                <a:latin typeface="Arial" panose="020B0604020202020204" pitchFamily="34" charset="0"/>
              </a:rPr>
              <a:t>- Amélioration de la productivité des terres</a:t>
            </a:r>
          </a:p>
          <a:p>
            <a:pPr algn="just" eaLnBrk="1" hangingPunct="1">
              <a:spcBef>
                <a:spcPct val="0"/>
              </a:spcBef>
              <a:buFontTx/>
              <a:buNone/>
            </a:pPr>
            <a:r>
              <a:rPr lang="fr-FR" altLang="fr-FR" sz="1400">
                <a:solidFill>
                  <a:srgbClr val="008000"/>
                </a:solidFill>
                <a:latin typeface="Arial" panose="020B0604020202020204" pitchFamily="34" charset="0"/>
              </a:rPr>
              <a:t>- Réduction des risques de ruissellement, d'inondation et d'érosion à l'aval</a:t>
            </a:r>
          </a:p>
          <a:p>
            <a:pPr algn="just" eaLnBrk="1" hangingPunct="1">
              <a:spcBef>
                <a:spcPct val="0"/>
              </a:spcBef>
              <a:buFontTx/>
              <a:buNone/>
            </a:pPr>
            <a:r>
              <a:rPr lang="fr-FR" altLang="fr-FR" sz="1400">
                <a:solidFill>
                  <a:srgbClr val="008000"/>
                </a:solidFill>
                <a:latin typeface="Arial" panose="020B0604020202020204" pitchFamily="34" charset="0"/>
              </a:rPr>
              <a:t>- Coût relativement peu important</a:t>
            </a:r>
          </a:p>
          <a:p>
            <a:pPr algn="just" eaLnBrk="1" hangingPunct="1">
              <a:spcBef>
                <a:spcPct val="0"/>
              </a:spcBef>
              <a:buFontTx/>
              <a:buNone/>
            </a:pPr>
            <a:endParaRPr lang="fr-FR" altLang="fr-FR" sz="1400">
              <a:solidFill>
                <a:srgbClr val="008000"/>
              </a:solidFill>
              <a:latin typeface="Arial" panose="020B0604020202020204" pitchFamily="34" charset="0"/>
            </a:endParaRPr>
          </a:p>
          <a:p>
            <a:pPr algn="just" eaLnBrk="1" hangingPunct="1">
              <a:spcBef>
                <a:spcPct val="0"/>
              </a:spcBef>
              <a:buFontTx/>
              <a:buNone/>
            </a:pPr>
            <a:r>
              <a:rPr lang="fr-FR" altLang="fr-FR" sz="1400" b="1">
                <a:solidFill>
                  <a:srgbClr val="008000"/>
                </a:solidFill>
                <a:latin typeface="Arial" panose="020B0604020202020204" pitchFamily="34" charset="0"/>
              </a:rPr>
              <a:t>Inconvénients</a:t>
            </a:r>
          </a:p>
          <a:p>
            <a:pPr algn="just" eaLnBrk="1" hangingPunct="1">
              <a:spcBef>
                <a:spcPct val="0"/>
              </a:spcBef>
              <a:buFontTx/>
              <a:buNone/>
            </a:pPr>
            <a:r>
              <a:rPr lang="fr-FR" altLang="fr-FR" sz="1400">
                <a:solidFill>
                  <a:srgbClr val="008000"/>
                </a:solidFill>
                <a:latin typeface="Arial" panose="020B0604020202020204" pitchFamily="34" charset="0"/>
              </a:rPr>
              <a:t>- Exige de la main d'œuvre </a:t>
            </a:r>
          </a:p>
        </p:txBody>
      </p:sp>
      <p:pic>
        <p:nvPicPr>
          <p:cNvPr id="124937" name="Picture 11" descr="C:\Users\LISAN\Pictures\plantes-halophytes-xerophiles\demi-cuvette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3284538"/>
            <a:ext cx="26384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12" descr="C:\Users\LISAN\Pictures\plantes-halophytes-xerophiles\demi-cuvette2_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357563"/>
            <a:ext cx="114617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9" name="ZoneTexte 10"/>
          <p:cNvSpPr txBox="1">
            <a:spLocks noChangeArrowheads="1"/>
          </p:cNvSpPr>
          <p:nvPr/>
        </p:nvSpPr>
        <p:spPr bwMode="auto">
          <a:xfrm>
            <a:off x="5003800" y="4868863"/>
            <a:ext cx="39608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latin typeface="Arial" panose="020B0604020202020204" pitchFamily="34" charset="0"/>
              </a:rPr>
              <a:t>Des cuvettes individuelles en pierre construites au pied des oliviers pour canaliser les eaux de ruissellement vers les racines. Des participants au programme construisent des cordons de pierres et des cuvettes Individuelles pour récupérer l'eau. </a:t>
            </a:r>
          </a:p>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i="1">
                <a:solidFill>
                  <a:srgbClr val="008000"/>
                </a:solidFill>
                <a:latin typeface="Arial" panose="020B0604020202020204" pitchFamily="34" charset="0"/>
              </a:rPr>
              <a:t>Collecte des eaux pluviales. Conservation des terres arides en Tunisie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4"/>
              </a:rPr>
              <a:t>http://www.fao.org/docrep/007/y5378f/y5378f01.htm</a:t>
            </a: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a:solidFill>
                  <a:srgbClr val="008000"/>
                </a:solidFill>
                <a:latin typeface="Arial" panose="020B0604020202020204" pitchFamily="34" charset="0"/>
              </a:rPr>
              <a:t>ftp://ftp.fao.org/docrep/fao/007/y5378f/y5378f00.pdf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122803" y="366308"/>
            <a:ext cx="8785225" cy="297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36501" b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cs typeface="Times New Roman" panose="02020603050405020304" pitchFamily="18" charset="0"/>
              </a:rPr>
              <a:t>1. Introduction</a:t>
            </a:r>
            <a:endParaRPr lang="fr-FR" altLang="fr-FR" sz="1800" dirty="0">
              <a:solidFill>
                <a:srgbClr val="008000"/>
              </a:solidFill>
              <a:latin typeface="Arial" panose="020B0604020202020204" pitchFamily="34" charset="0"/>
              <a:cs typeface="Times New Roman" panose="02020603050405020304" pitchFamily="18" charset="0"/>
            </a:endParaRPr>
          </a:p>
          <a:p>
            <a:pPr>
              <a:spcBef>
                <a:spcPct val="0"/>
              </a:spcBef>
              <a:buFontTx/>
              <a:buNone/>
            </a:pPr>
            <a:endParaRPr lang="fr-FR" altLang="fr-FR" sz="1800" dirty="0">
              <a:solidFill>
                <a:srgbClr val="008000"/>
              </a:solidFill>
              <a:latin typeface="Arial" panose="020B0604020202020204" pitchFamily="34" charset="0"/>
              <a:cs typeface="Times New Roman" panose="02020603050405020304" pitchFamily="18" charset="0"/>
            </a:endParaRPr>
          </a:p>
          <a:p>
            <a:pPr algn="just">
              <a:spcBef>
                <a:spcPct val="0"/>
              </a:spcBef>
            </a:pPr>
            <a:r>
              <a:rPr lang="fr-FR" altLang="fr-FR" sz="1800" dirty="0">
                <a:solidFill>
                  <a:srgbClr val="008000"/>
                </a:solidFill>
                <a:latin typeface="Arial" panose="020B0604020202020204" pitchFamily="34" charset="0"/>
                <a:cs typeface="Times New Roman" panose="02020603050405020304" pitchFamily="18" charset="0"/>
              </a:rPr>
              <a:t> </a:t>
            </a:r>
            <a:r>
              <a:rPr lang="fr-FR" altLang="fr-FR" sz="1800" i="1" dirty="0">
                <a:solidFill>
                  <a:srgbClr val="008000"/>
                </a:solidFill>
                <a:latin typeface="Arial" panose="020B0604020202020204" pitchFamily="34" charset="0"/>
                <a:cs typeface="Times New Roman" panose="02020603050405020304" pitchFamily="18" charset="0"/>
              </a:rPr>
              <a:t>Qui</a:t>
            </a:r>
            <a:r>
              <a:rPr lang="fr-FR" altLang="fr-FR" sz="1800" dirty="0">
                <a:solidFill>
                  <a:srgbClr val="008000"/>
                </a:solidFill>
                <a:latin typeface="Arial" panose="020B0604020202020204" pitchFamily="34" charset="0"/>
                <a:cs typeface="Times New Roman" panose="02020603050405020304" pitchFamily="18" charset="0"/>
              </a:rPr>
              <a:t> n’a pas rêvé de reverdir le désert ou d’arrêter l’avance « inexorable » du désert, par exemple dans les zones sahéliennes en Afrique ? Et d’y réduire la pauvreté ?</a:t>
            </a:r>
          </a:p>
          <a:p>
            <a:pPr algn="just">
              <a:spcBef>
                <a:spcPct val="0"/>
              </a:spcBef>
            </a:pPr>
            <a:r>
              <a:rPr lang="fr-FR" altLang="fr-FR" sz="1800" dirty="0">
                <a:solidFill>
                  <a:srgbClr val="008000"/>
                </a:solidFill>
                <a:latin typeface="Arial" panose="020B0604020202020204" pitchFamily="34" charset="0"/>
                <a:cs typeface="Times New Roman" panose="02020603050405020304" pitchFamily="18" charset="0"/>
              </a:rPr>
              <a:t> Or en généralement, les régions arides et/ou salines sont les plus pauvres.</a:t>
            </a:r>
          </a:p>
          <a:p>
            <a:pPr algn="just">
              <a:spcBef>
                <a:spcPct val="0"/>
              </a:spcBef>
            </a:pPr>
            <a:r>
              <a:rPr lang="fr-FR" altLang="fr-FR" sz="1800" dirty="0">
                <a:solidFill>
                  <a:srgbClr val="008000"/>
                </a:solidFill>
                <a:latin typeface="Arial" panose="020B0604020202020204" pitchFamily="34" charset="0"/>
                <a:cs typeface="Times New Roman" panose="02020603050405020304" pitchFamily="18" charset="0"/>
              </a:rPr>
              <a:t> Le but de notre projet est donc de montrer que </a:t>
            </a:r>
            <a:r>
              <a:rPr lang="fr-FR" altLang="fr-FR" sz="1800" b="1" i="1" dirty="0">
                <a:solidFill>
                  <a:srgbClr val="008000"/>
                </a:solidFill>
                <a:latin typeface="Arial" panose="020B0604020202020204" pitchFamily="34" charset="0"/>
                <a:cs typeface="Times New Roman" panose="02020603050405020304" pitchFamily="18" charset="0"/>
              </a:rPr>
              <a:t>l’on peut assurer la sécurité alimentaire et des compléments de revenus aux populations locales</a:t>
            </a:r>
            <a:r>
              <a:rPr lang="fr-FR" altLang="fr-FR" sz="1800" dirty="0">
                <a:solidFill>
                  <a:srgbClr val="008000"/>
                </a:solidFill>
                <a:latin typeface="Arial" panose="020B0604020202020204" pitchFamily="34" charset="0"/>
                <a:cs typeface="Times New Roman" panose="02020603050405020304" pitchFamily="18" charset="0"/>
              </a:rPr>
              <a:t>, </a:t>
            </a:r>
            <a:r>
              <a:rPr lang="fr-FR" altLang="fr-FR" sz="1800" i="1" dirty="0">
                <a:solidFill>
                  <a:srgbClr val="008000"/>
                </a:solidFill>
                <a:latin typeface="Arial" panose="020B0604020202020204" pitchFamily="34" charset="0"/>
                <a:cs typeface="Times New Roman" panose="02020603050405020304" pitchFamily="18" charset="0"/>
              </a:rPr>
              <a:t>grâce à la création d’un écosystème équilibré, stable et prospère, en choisissant les plantes adéquates et adaptées, poussant en milieu aride et salin</a:t>
            </a:r>
            <a:r>
              <a:rPr lang="fr-FR" altLang="fr-FR" sz="1800" dirty="0">
                <a:solidFill>
                  <a:srgbClr val="008000"/>
                </a:solidFill>
                <a:latin typeface="Arial" panose="020B0604020202020204" pitchFamily="34" charset="0"/>
                <a:cs typeface="Times New Roman" panose="02020603050405020304" pitchFamily="18" charset="0"/>
              </a:rPr>
              <a:t>.</a:t>
            </a:r>
          </a:p>
          <a:p>
            <a:pPr algn="just">
              <a:spcBef>
                <a:spcPct val="0"/>
              </a:spcBef>
            </a:pPr>
            <a:r>
              <a:rPr lang="fr-FR" altLang="fr-FR" sz="1700" dirty="0">
                <a:solidFill>
                  <a:srgbClr val="008000"/>
                </a:solidFill>
                <a:latin typeface="Arial" panose="020B0604020202020204" pitchFamily="34" charset="0"/>
                <a:cs typeface="Times New Roman" panose="02020603050405020304" pitchFamily="18" charset="0"/>
              </a:rPr>
              <a:t> Un règle pour cela : si possible, </a:t>
            </a:r>
            <a:r>
              <a:rPr lang="fr-FR" altLang="fr-FR" sz="1700" i="1" dirty="0">
                <a:solidFill>
                  <a:srgbClr val="C00000"/>
                </a:solidFill>
                <a:latin typeface="Arial" panose="020B0604020202020204" pitchFamily="34" charset="0"/>
                <a:cs typeface="Times New Roman" panose="02020603050405020304" pitchFamily="18" charset="0"/>
              </a:rPr>
              <a:t>éviter d’y introduire des plantes invasives et agressives</a:t>
            </a:r>
            <a:r>
              <a:rPr lang="fr-FR" altLang="fr-FR" sz="1700" dirty="0">
                <a:solidFill>
                  <a:srgbClr val="008000"/>
                </a:solidFill>
                <a:latin typeface="Arial" panose="020B0604020202020204" pitchFamily="34" charset="0"/>
                <a:cs typeface="Times New Roman" panose="02020603050405020304" pitchFamily="18" charset="0"/>
              </a:rPr>
              <a:t>.</a:t>
            </a:r>
          </a:p>
        </p:txBody>
      </p:sp>
      <p:sp>
        <p:nvSpPr>
          <p:cNvPr id="11" name="ZoneTexte 1"/>
          <p:cNvSpPr txBox="1">
            <a:spLocks noChangeArrowheads="1"/>
          </p:cNvSpPr>
          <p:nvPr/>
        </p:nvSpPr>
        <p:spPr bwMode="auto">
          <a:xfrm>
            <a:off x="2733154" y="169824"/>
            <a:ext cx="3839369"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77DA1A-7F11-4010-AB9C-BD49021FF982}" type="slidenum">
              <a:rPr lang="fr-FR" altLang="fr-FR" sz="1200" smtClean="0">
                <a:solidFill>
                  <a:srgbClr val="898989"/>
                </a:solidFill>
              </a:rPr>
              <a:pPr>
                <a:spcBef>
                  <a:spcPct val="0"/>
                </a:spcBef>
                <a:buFontTx/>
                <a:buNone/>
              </a:pPr>
              <a:t>15</a:t>
            </a:fld>
            <a:endParaRPr lang="fr-FR" altLang="fr-FR" sz="1200">
              <a:solidFill>
                <a:srgbClr val="898989"/>
              </a:solidFill>
            </a:endParaRPr>
          </a:p>
        </p:txBody>
      </p:sp>
      <p:pic>
        <p:nvPicPr>
          <p:cNvPr id="13" name="Image 4" descr="reverdir le des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820" y="485871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5" descr="reverdir le deser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334" y="3197684"/>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descr="reverdir le desert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3152" y="457579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descr="reverdir le desert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9546" y="4754563"/>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9"/>
          <p:cNvSpPr txBox="1">
            <a:spLocks noChangeArrowheads="1"/>
          </p:cNvSpPr>
          <p:nvPr/>
        </p:nvSpPr>
        <p:spPr bwMode="auto">
          <a:xfrm>
            <a:off x="3253581" y="6331199"/>
            <a:ext cx="2808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Yacouba </a:t>
            </a:r>
            <a:r>
              <a:rPr lang="fr-FR" altLang="fr-FR" sz="1200" dirty="0" err="1">
                <a:solidFill>
                  <a:srgbClr val="008000"/>
                </a:solidFill>
                <a:latin typeface="Arial" panose="020B0604020202020204" pitchFamily="34" charset="0"/>
              </a:rPr>
              <a:t>Swadogo</a:t>
            </a:r>
            <a:r>
              <a:rPr lang="fr-FR" altLang="fr-FR" sz="1200" dirty="0">
                <a:solidFill>
                  <a:srgbClr val="008000"/>
                </a:solidFill>
                <a:latin typeface="Arial" panose="020B0604020202020204" pitchFamily="34" charset="0"/>
              </a:rPr>
              <a:t>, l’homme qui arrêta le désert (au Burkina </a:t>
            </a:r>
            <a:r>
              <a:rPr lang="fr-FR" altLang="fr-FR" sz="1200" dirty="0" err="1">
                <a:solidFill>
                  <a:srgbClr val="008000"/>
                </a:solidFill>
                <a:latin typeface="Arial" panose="020B0604020202020204" pitchFamily="34" charset="0"/>
              </a:rPr>
              <a:t>faso</a:t>
            </a:r>
            <a:r>
              <a:rPr lang="fr-FR" altLang="fr-FR" sz="1200" dirty="0">
                <a:solidFill>
                  <a:srgbClr val="008000"/>
                </a:solidFill>
                <a:latin typeface="Arial" panose="020B0604020202020204" pitchFamily="34" charset="0"/>
              </a:rPr>
              <a:t>).</a:t>
            </a:r>
          </a:p>
        </p:txBody>
      </p:sp>
      <p:sp>
        <p:nvSpPr>
          <p:cNvPr id="18" name="ZoneTexte 10"/>
          <p:cNvSpPr txBox="1">
            <a:spLocks noChangeArrowheads="1"/>
          </p:cNvSpPr>
          <p:nvPr/>
        </p:nvSpPr>
        <p:spPr bwMode="auto">
          <a:xfrm>
            <a:off x="266052" y="4581525"/>
            <a:ext cx="2490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rPr>
              <a:t>↑</a:t>
            </a:r>
            <a:r>
              <a:rPr lang="fr-FR" altLang="fr-FR" sz="1200" dirty="0">
                <a:solidFill>
                  <a:srgbClr val="008000"/>
                </a:solidFill>
                <a:latin typeface="Arial" panose="020B0604020202020204" pitchFamily="34" charset="0"/>
              </a:rPr>
              <a:t>La « muraille verte », en Afrique</a:t>
            </a:r>
          </a:p>
        </p:txBody>
      </p:sp>
      <p:pic>
        <p:nvPicPr>
          <p:cNvPr id="19" name="Image 6" descr="reverdir le desert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9864" y="3228692"/>
            <a:ext cx="2332037"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8.7. </a:t>
            </a:r>
            <a:r>
              <a:rPr lang="fr-FR" altLang="fr-FR" sz="1800" b="1" dirty="0">
                <a:solidFill>
                  <a:srgbClr val="008000"/>
                </a:solidFill>
                <a:latin typeface="Arial" panose="020B0604020202020204" pitchFamily="34" charset="0"/>
              </a:rPr>
              <a:t>Banquettes antiérosives et les impluviums</a:t>
            </a:r>
          </a:p>
        </p:txBody>
      </p:sp>
      <p:sp>
        <p:nvSpPr>
          <p:cNvPr id="12595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595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FC5EA8C-1CCE-4AB6-B4D4-3F17173AB869}" type="slidenum">
              <a:rPr lang="fr-FR" altLang="fr-FR" sz="1200" smtClean="0">
                <a:solidFill>
                  <a:srgbClr val="898989"/>
                </a:solidFill>
              </a:rPr>
              <a:pPr>
                <a:spcBef>
                  <a:spcPct val="0"/>
                </a:spcBef>
                <a:buFontTx/>
                <a:buNone/>
              </a:pPr>
              <a:t>150</a:t>
            </a:fld>
            <a:endParaRPr lang="fr-FR" altLang="fr-FR" sz="1200">
              <a:solidFill>
                <a:srgbClr val="898989"/>
              </a:solidFill>
            </a:endParaRPr>
          </a:p>
        </p:txBody>
      </p:sp>
      <p:sp>
        <p:nvSpPr>
          <p:cNvPr id="12595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5958" name="ZoneTexte 5"/>
          <p:cNvSpPr txBox="1">
            <a:spLocks noChangeArrowheads="1"/>
          </p:cNvSpPr>
          <p:nvPr/>
        </p:nvSpPr>
        <p:spPr bwMode="auto">
          <a:xfrm>
            <a:off x="179388" y="1628775"/>
            <a:ext cx="640873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on créé des très grandes demies lunes sur de larges surfaces dénudées, endurcies ou encroûtées. Il s’agit d’ouvrages présentant un bourrelet non franchissable, un gradin et un fossé. La banquette finie mesure 80 ml et 70</a:t>
            </a:r>
          </a:p>
          <a:p>
            <a:pPr algn="just" eaLnBrk="1" hangingPunct="1">
              <a:spcBef>
                <a:spcPct val="0"/>
              </a:spcBef>
              <a:buFontTx/>
              <a:buNone/>
            </a:pPr>
            <a:r>
              <a:rPr lang="fr-FR" altLang="fr-FR" sz="1800">
                <a:solidFill>
                  <a:srgbClr val="008000"/>
                </a:solidFill>
                <a:latin typeface="Arial" panose="020B0604020202020204" pitchFamily="34" charset="0"/>
              </a:rPr>
              <a:t>cm de profondeur. Les banquettes sont disposées en quinconce et l’interlignes est de 30 m. Elles vont collecter les eaux qui ruissellent sur les espaces nus.</a:t>
            </a:r>
          </a:p>
          <a:p>
            <a:pPr algn="just" eaLnBrk="1" hangingPunct="1">
              <a:spcBef>
                <a:spcPct val="0"/>
              </a:spcBef>
              <a:buFontTx/>
              <a:buNone/>
            </a:pPr>
            <a:r>
              <a:rPr lang="fr-FR" altLang="fr-FR" sz="1800" b="1">
                <a:solidFill>
                  <a:srgbClr val="008000"/>
                </a:solidFill>
                <a:latin typeface="Arial" panose="020B0604020202020204" pitchFamily="34" charset="0"/>
              </a:rPr>
              <a:t>Pré requis </a:t>
            </a:r>
            <a:r>
              <a:rPr lang="fr-FR" altLang="fr-FR" sz="1800">
                <a:solidFill>
                  <a:srgbClr val="008000"/>
                </a:solidFill>
                <a:latin typeface="Arial" panose="020B0604020202020204" pitchFamily="34" charset="0"/>
              </a:rPr>
              <a:t>ne pas avoir un sol trop sableux et disposer d’une main d’oeuvre abondante</a:t>
            </a:r>
          </a:p>
          <a:p>
            <a:pPr algn="just"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Augmentation de l’infiltration et régénération progressive de bandes enherbées puis production fourragère. Possibilité de culture annuelle dans les cuvettes à moins de 600mm de pluie (Digitaria exilis /fonio).</a:t>
            </a:r>
          </a:p>
          <a:p>
            <a:pPr algn="just"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petit matériel, outils de mesure de la pente et cash </a:t>
            </a:r>
            <a:r>
              <a:rPr lang="en-US" altLang="fr-FR" sz="1800">
                <a:solidFill>
                  <a:srgbClr val="008000"/>
                </a:solidFill>
                <a:latin typeface="Arial" panose="020B0604020202020204" pitchFamily="34" charset="0"/>
              </a:rPr>
              <a:t>for work : environ 140 € /ha.</a:t>
            </a:r>
            <a:endParaRPr lang="fr-FR" altLang="fr-FR" sz="1800">
              <a:solidFill>
                <a:srgbClr val="008000"/>
              </a:solidFill>
              <a:latin typeface="Arial" panose="020B0604020202020204" pitchFamily="34" charset="0"/>
            </a:endParaRPr>
          </a:p>
        </p:txBody>
      </p:sp>
      <p:pic>
        <p:nvPicPr>
          <p:cNvPr id="125959" name="Image 6" descr="banquet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484313"/>
            <a:ext cx="21780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Rectangle 7"/>
          <p:cNvSpPr>
            <a:spLocks noChangeArrowheads="1"/>
          </p:cNvSpPr>
          <p:nvPr/>
        </p:nvSpPr>
        <p:spPr bwMode="auto">
          <a:xfrm>
            <a:off x="6948488" y="4724400"/>
            <a:ext cx="191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
        <p:nvSpPr>
          <p:cNvPr id="125961"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25962" name="Image 10" descr="banquett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5516563"/>
            <a:ext cx="29622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10" descr="C:\Users\LISAN\Documents\DVD-DevDurable\eau\eau-Potabilisation-GestionDeLEau-Irrigation\irrigation-stockage-eau\images\impluvium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868988"/>
            <a:ext cx="20066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11" descr="C:\Users\LISAN\Documents\DVD-DevDurable\eau\eau-Potabilisation-GestionDeLEau-Irrigation\irrigation-stockage-eau\images\impluvium2_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5300663"/>
            <a:ext cx="18827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oneTexte 1"/>
          <p:cNvSpPr txBox="1">
            <a:spLocks noChangeArrowheads="1"/>
          </p:cNvSpPr>
          <p:nvPr/>
        </p:nvSpPr>
        <p:spPr bwMode="auto">
          <a:xfrm>
            <a:off x="179388" y="1196975"/>
            <a:ext cx="799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8.8. </a:t>
            </a:r>
            <a:r>
              <a:rPr lang="fr-FR" altLang="fr-FR" sz="1800" b="1" dirty="0" err="1">
                <a:solidFill>
                  <a:srgbClr val="008000"/>
                </a:solidFill>
                <a:latin typeface="Arial" panose="020B0604020202020204" pitchFamily="34" charset="0"/>
              </a:rPr>
              <a:t>Negarim</a:t>
            </a:r>
            <a:endParaRPr lang="fr-FR" altLang="fr-FR" sz="1800" b="1" dirty="0">
              <a:solidFill>
                <a:srgbClr val="008000"/>
              </a:solidFill>
              <a:latin typeface="Arial" panose="020B0604020202020204" pitchFamily="34" charset="0"/>
            </a:endParaRPr>
          </a:p>
        </p:txBody>
      </p:sp>
      <p:sp>
        <p:nvSpPr>
          <p:cNvPr id="12697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698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6B830F-E5E3-4229-8075-747E176D5079}" type="slidenum">
              <a:rPr lang="fr-FR" altLang="fr-FR" sz="1200" smtClean="0">
                <a:solidFill>
                  <a:srgbClr val="898989"/>
                </a:solidFill>
              </a:rPr>
              <a:pPr>
                <a:spcBef>
                  <a:spcPct val="0"/>
                </a:spcBef>
                <a:buFontTx/>
                <a:buNone/>
              </a:pPr>
              <a:t>151</a:t>
            </a:fld>
            <a:endParaRPr lang="fr-FR" altLang="fr-FR" sz="1200">
              <a:solidFill>
                <a:srgbClr val="898989"/>
              </a:solidFill>
            </a:endParaRPr>
          </a:p>
        </p:txBody>
      </p:sp>
      <p:sp>
        <p:nvSpPr>
          <p:cNvPr id="1269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6982" name="Rectangle 8"/>
          <p:cNvSpPr>
            <a:spLocks noChangeArrowheads="1"/>
          </p:cNvSpPr>
          <p:nvPr/>
        </p:nvSpPr>
        <p:spPr bwMode="auto">
          <a:xfrm>
            <a:off x="179388" y="7651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pic>
        <p:nvPicPr>
          <p:cNvPr id="126983" name="Picture 2" descr="C:\Users\LISAN\Documents\DeveloppementDurable\botanique\irrigation-stockage-eau\images\negarim2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868863"/>
            <a:ext cx="2771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3" descr="C:\Users\LISAN\Documents\DeveloppementDurable\botanique\irrigation-stockage-eau\images\Negarim microcatchment2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373688"/>
            <a:ext cx="26003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5" descr="C:\Users\LISAN\Documents\DeveloppementDurable\botanique\irrigation-stockage-eau\images\negarim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229225"/>
            <a:ext cx="27527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4" descr="C:\Users\LISAN\Documents\DeveloppementDurable\botanique\irrigation-stockage-eau\images\Microcatchment uni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357563"/>
            <a:ext cx="414972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Picture 5" descr="C:\Users\LISAN\Documents\DeveloppementDurable\botanique\irrigation-stockage-eau\images\Microcatchment system_Negarim microcatchment for tre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2924175"/>
            <a:ext cx="185261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ZoneTexte 11"/>
          <p:cNvSpPr txBox="1">
            <a:spLocks noChangeArrowheads="1"/>
          </p:cNvSpPr>
          <p:nvPr/>
        </p:nvSpPr>
        <p:spPr bwMode="auto">
          <a:xfrm>
            <a:off x="250825" y="1700213"/>
            <a:ext cx="8642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Ce sont micro-bassins versants, en forme de diamant, fermés par de petites digues de terre, avec un puits d'infiltration dans le coin le plus bas.</a:t>
            </a:r>
          </a:p>
        </p:txBody>
      </p:sp>
      <p:pic>
        <p:nvPicPr>
          <p:cNvPr id="126989" name="Image 12" descr="negari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781300"/>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90" name="Image 14" descr="negarim2 bis_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96188" y="2205038"/>
            <a:ext cx="136842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250825" y="1557338"/>
            <a:ext cx="8713788"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L’alignement de pierres</a:t>
            </a:r>
          </a:p>
          <a:p>
            <a:pPr algn="just" eaLnBrk="1" hangingPunct="1">
              <a:spcBef>
                <a:spcPct val="0"/>
              </a:spcBef>
              <a:buFontTx/>
              <a:buNone/>
            </a:pP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800" dirty="0">
                <a:solidFill>
                  <a:srgbClr val="008000"/>
                </a:solidFill>
                <a:latin typeface="Arial" panose="020B0604020202020204" pitchFamily="34" charset="0"/>
              </a:rPr>
              <a:t>C’est une seule rangée de pierres plantées dans le sol pour ralentir le ruissellement, piéger des particules (limon et matière organique) transportées par le ruissellement ainsi que des sables éoliens.</a:t>
            </a:r>
          </a:p>
          <a:p>
            <a:pPr algn="just" eaLnBrk="1" hangingPunct="1">
              <a:spcBef>
                <a:spcPct val="0"/>
              </a:spcBef>
              <a:buFontTx/>
              <a:buNone/>
            </a:pPr>
            <a:r>
              <a:rPr lang="fr-FR" altLang="fr-FR" sz="1400" dirty="0">
                <a:solidFill>
                  <a:srgbClr val="008000"/>
                </a:solidFill>
                <a:latin typeface="Arial" panose="020B0604020202020204" pitchFamily="34" charset="0"/>
              </a:rPr>
              <a:t>Des pierres dégagées par les labours sont empilées sans structure particulière sur de gros rochers, puis alignées en cordons le long des courbes de niveau. De tailles très variables, elles sont parfois également déposées directement sur le sol et empilées progressivement selon leur disponibilité. Ces empilements donnent naissance à des cordons continus ou discontinus selon l'importance de la charge caillouteuse des champs. Ils ont une largeur de 30 à 70 cm et une hauteur variable selon la pente (de 30 à 100 cm), et peuvent former des terrasses progressives qui tendent vers l'horizontale sans jamais l'atteindre.</a:t>
            </a:r>
          </a:p>
        </p:txBody>
      </p:sp>
      <p:sp>
        <p:nvSpPr>
          <p:cNvPr id="128003"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800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800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8A455A-19A0-4FD0-AEB8-5AD9D93A4BAF}" type="slidenum">
              <a:rPr lang="fr-FR" altLang="fr-FR" sz="1200" smtClean="0">
                <a:solidFill>
                  <a:srgbClr val="898989"/>
                </a:solidFill>
              </a:rPr>
              <a:pPr>
                <a:spcBef>
                  <a:spcPct val="0"/>
                </a:spcBef>
                <a:buFontTx/>
                <a:buNone/>
              </a:pPr>
              <a:t>152</a:t>
            </a:fld>
            <a:endParaRPr lang="fr-FR" altLang="fr-FR" sz="1200">
              <a:solidFill>
                <a:srgbClr val="898989"/>
              </a:solidFill>
            </a:endParaRPr>
          </a:p>
        </p:txBody>
      </p:sp>
      <p:sp>
        <p:nvSpPr>
          <p:cNvPr id="12800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28007" name="Image 6" descr="cordon-pierreux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437063"/>
            <a:ext cx="2276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8"/>
          <p:cNvSpPr>
            <a:spLocks noChangeArrowheads="1"/>
          </p:cNvSpPr>
          <p:nvPr/>
        </p:nvSpPr>
        <p:spPr bwMode="auto">
          <a:xfrm>
            <a:off x="250825" y="1125538"/>
            <a:ext cx="6607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8.9. </a:t>
            </a:r>
            <a:r>
              <a:rPr lang="fr-FR" altLang="fr-FR" sz="1800" b="1" dirty="0">
                <a:solidFill>
                  <a:srgbClr val="008000"/>
                </a:solidFill>
                <a:latin typeface="Arial" panose="020B0604020202020204" pitchFamily="34" charset="0"/>
              </a:rPr>
              <a:t>Alignement de pierres, cordons pierreux et murettes</a:t>
            </a:r>
            <a:endParaRPr lang="fr-FR" altLang="fr-FR" sz="1800" i="1" dirty="0">
              <a:solidFill>
                <a:srgbClr val="008000"/>
              </a:solidFill>
              <a:latin typeface="Arial" panose="020B0604020202020204" pitchFamily="34" charset="0"/>
            </a:endParaRPr>
          </a:p>
        </p:txBody>
      </p:sp>
      <p:pic>
        <p:nvPicPr>
          <p:cNvPr id="128009" name="Picture 10" descr="C:\Users\LISAN\Documents\DeveloppementDurable\botanique\irrigation-stockage-eau\images\cordon_de_pier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437063"/>
            <a:ext cx="5445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9" descr="C:\Users\LISAN\Documents\DeveloppementDurable\botanique\irrigation-stockage-eau\images\cordon_de_pier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57546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29028"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2902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8AD053-62B2-4BDA-B974-881000A084CA}" type="slidenum">
              <a:rPr lang="fr-FR" altLang="fr-FR" sz="1200" smtClean="0">
                <a:solidFill>
                  <a:srgbClr val="898989"/>
                </a:solidFill>
              </a:rPr>
              <a:pPr>
                <a:spcBef>
                  <a:spcPct val="0"/>
                </a:spcBef>
                <a:buFontTx/>
                <a:buNone/>
              </a:pPr>
              <a:t>153</a:t>
            </a:fld>
            <a:endParaRPr lang="fr-FR" altLang="fr-FR" sz="1200">
              <a:solidFill>
                <a:srgbClr val="898989"/>
              </a:solidFill>
            </a:endParaRPr>
          </a:p>
        </p:txBody>
      </p:sp>
      <p:sp>
        <p:nvSpPr>
          <p:cNvPr id="12903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29031" name="Rectangle 8"/>
          <p:cNvSpPr>
            <a:spLocks noChangeArrowheads="1"/>
          </p:cNvSpPr>
          <p:nvPr/>
        </p:nvSpPr>
        <p:spPr bwMode="auto">
          <a:xfrm>
            <a:off x="250825" y="1125538"/>
            <a:ext cx="770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8.9. </a:t>
            </a:r>
            <a:r>
              <a:rPr lang="fr-FR" altLang="fr-FR" sz="1800" b="1">
                <a:solidFill>
                  <a:srgbClr val="008000"/>
                </a:solidFill>
                <a:latin typeface="Arial" panose="020B0604020202020204" pitchFamily="34" charset="0"/>
              </a:rPr>
              <a:t>Alignement de pierres, cordons pierreux et murettes</a:t>
            </a:r>
            <a:r>
              <a:rPr lang="fr-FR" altLang="fr-FR" sz="1800">
                <a:solidFill>
                  <a:srgbClr val="008000"/>
                </a:solidFill>
                <a:latin typeface="Arial" panose="020B0604020202020204" pitchFamily="34" charset="0"/>
              </a:rPr>
              <a:t> (suite)</a:t>
            </a:r>
            <a:endParaRPr lang="fr-FR" altLang="fr-FR" sz="1800" i="1">
              <a:solidFill>
                <a:srgbClr val="008000"/>
              </a:solidFill>
              <a:latin typeface="Arial" panose="020B0604020202020204" pitchFamily="34" charset="0"/>
            </a:endParaRPr>
          </a:p>
        </p:txBody>
      </p:sp>
      <p:pic>
        <p:nvPicPr>
          <p:cNvPr id="129032" name="Picture 8" descr="C:\Users\LISAN\Pictures\plantes-halophytes-xerophiles\Participant a un cordon de pierr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292600"/>
            <a:ext cx="24860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9" descr="C:\Users\LISAN\Pictures\plantes-halophytes-xerophiles\cordon-pierreux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4292600"/>
            <a:ext cx="7334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ZoneTexte 14"/>
          <p:cNvSpPr txBox="1">
            <a:spLocks noChangeArrowheads="1"/>
          </p:cNvSpPr>
          <p:nvPr/>
        </p:nvSpPr>
        <p:spPr bwMode="auto">
          <a:xfrm>
            <a:off x="250825" y="5661025"/>
            <a:ext cx="56165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latin typeface="Arial" panose="020B0604020202020204" pitchFamily="34" charset="0"/>
              </a:rPr>
              <a:t>Des participants au programme construisent un cordon de pierre pour intercepter les eaux de ruissellement et les faire pénétrer dans le sol afin qu'elles ne se perdent pas. Source : </a:t>
            </a:r>
            <a:r>
              <a:rPr lang="fr-FR" altLang="fr-FR" sz="1200" i="1" dirty="0">
                <a:solidFill>
                  <a:srgbClr val="008000"/>
                </a:solidFill>
                <a:latin typeface="Arial" panose="020B0604020202020204" pitchFamily="34" charset="0"/>
              </a:rPr>
              <a:t>Collecte des eaux pluviales. Conservation des terres arides en Tunisie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5"/>
              </a:rPr>
              <a:t>http://www.fao.org/docrep/007/y5378f/y5378f01.htm</a:t>
            </a:r>
            <a:endParaRPr lang="fr-FR"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hlinkClick r:id="rId6"/>
              </a:rPr>
              <a:t>ftp://ftp.fao.org/docrep/fao/007/y5378f/y5378f00.pdf</a:t>
            </a:r>
            <a:r>
              <a:rPr lang="fr-FR" altLang="fr-FR" sz="1200" dirty="0">
                <a:solidFill>
                  <a:srgbClr val="008000"/>
                </a:solidFill>
                <a:latin typeface="Arial" panose="020B0604020202020204" pitchFamily="34" charset="0"/>
              </a:rPr>
              <a:t> </a:t>
            </a:r>
          </a:p>
        </p:txBody>
      </p:sp>
      <p:sp>
        <p:nvSpPr>
          <p:cNvPr id="129035" name="ZoneTexte 15"/>
          <p:cNvSpPr txBox="1">
            <a:spLocks noChangeArrowheads="1"/>
          </p:cNvSpPr>
          <p:nvPr/>
        </p:nvSpPr>
        <p:spPr bwMode="auto">
          <a:xfrm>
            <a:off x="6084888" y="1557338"/>
            <a:ext cx="2879725" cy="41846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a:solidFill>
                  <a:srgbClr val="008000"/>
                </a:solidFill>
                <a:latin typeface="Arial" panose="020B0604020202020204" pitchFamily="34" charset="0"/>
              </a:rPr>
              <a:t>Avantages</a:t>
            </a:r>
          </a:p>
          <a:p>
            <a:pPr algn="just" eaLnBrk="1" hangingPunct="1">
              <a:spcBef>
                <a:spcPct val="0"/>
              </a:spcBef>
              <a:buFontTx/>
              <a:buNone/>
            </a:pPr>
            <a:r>
              <a:rPr lang="fr-FR" altLang="fr-FR" sz="1400">
                <a:solidFill>
                  <a:srgbClr val="008000"/>
                </a:solidFill>
                <a:latin typeface="Arial" panose="020B0604020202020204" pitchFamily="34" charset="0"/>
              </a:rPr>
              <a:t>- Valorisation de la terre par le déblaiement des grosses pierres de surface</a:t>
            </a:r>
          </a:p>
          <a:p>
            <a:pPr algn="just" eaLnBrk="1" hangingPunct="1">
              <a:spcBef>
                <a:spcPct val="0"/>
              </a:spcBef>
              <a:buFontTx/>
              <a:buNone/>
            </a:pPr>
            <a:r>
              <a:rPr lang="fr-FR" altLang="fr-FR" sz="1400">
                <a:solidFill>
                  <a:srgbClr val="008000"/>
                </a:solidFill>
                <a:latin typeface="Arial" panose="020B0604020202020204" pitchFamily="34" charset="0"/>
              </a:rPr>
              <a:t>- Récupération des eaux et des sédiments à partir d'un impluvium</a:t>
            </a:r>
          </a:p>
          <a:p>
            <a:pPr algn="just" eaLnBrk="1" hangingPunct="1">
              <a:spcBef>
                <a:spcPct val="0"/>
              </a:spcBef>
              <a:buFontTx/>
              <a:buNone/>
            </a:pPr>
            <a:r>
              <a:rPr lang="fr-FR" altLang="fr-FR" sz="1400">
                <a:solidFill>
                  <a:srgbClr val="008000"/>
                </a:solidFill>
                <a:latin typeface="Arial" panose="020B0604020202020204" pitchFamily="34" charset="0"/>
              </a:rPr>
              <a:t>- Amélioration de la productivité des terres</a:t>
            </a:r>
          </a:p>
          <a:p>
            <a:pPr algn="just" eaLnBrk="1" hangingPunct="1">
              <a:spcBef>
                <a:spcPct val="0"/>
              </a:spcBef>
              <a:buFontTx/>
              <a:buNone/>
            </a:pPr>
            <a:endParaRPr lang="fr-FR" altLang="fr-FR" sz="1400">
              <a:solidFill>
                <a:srgbClr val="008000"/>
              </a:solidFill>
              <a:latin typeface="Arial" panose="020B0604020202020204" pitchFamily="34" charset="0"/>
            </a:endParaRPr>
          </a:p>
          <a:p>
            <a:pPr algn="just" eaLnBrk="1" hangingPunct="1">
              <a:spcBef>
                <a:spcPct val="0"/>
              </a:spcBef>
              <a:buFontTx/>
              <a:buNone/>
            </a:pPr>
            <a:r>
              <a:rPr lang="fr-FR" altLang="fr-FR" sz="1400" b="1">
                <a:solidFill>
                  <a:srgbClr val="008000"/>
                </a:solidFill>
                <a:latin typeface="Arial" panose="020B0604020202020204" pitchFamily="34" charset="0"/>
              </a:rPr>
              <a:t>Inconvénients</a:t>
            </a:r>
          </a:p>
          <a:p>
            <a:pPr algn="just" eaLnBrk="1" hangingPunct="1">
              <a:spcBef>
                <a:spcPct val="0"/>
              </a:spcBef>
              <a:buFontTx/>
              <a:buNone/>
            </a:pPr>
            <a:r>
              <a:rPr lang="fr-FR" altLang="fr-FR" sz="1400">
                <a:solidFill>
                  <a:srgbClr val="008000"/>
                </a:solidFill>
                <a:latin typeface="Arial" panose="020B0604020202020204" pitchFamily="34" charset="0"/>
              </a:rPr>
              <a:t>- Demande une main d'œuvre  importante, mais construction progressive en 5 à 10 ans</a:t>
            </a:r>
          </a:p>
          <a:p>
            <a:pPr algn="just" eaLnBrk="1" hangingPunct="1">
              <a:spcBef>
                <a:spcPct val="0"/>
              </a:spcBef>
              <a:buFontTx/>
              <a:buNone/>
            </a:pPr>
            <a:r>
              <a:rPr lang="fr-FR" altLang="fr-FR" sz="1400">
                <a:solidFill>
                  <a:srgbClr val="008000"/>
                </a:solidFill>
                <a:latin typeface="Arial" panose="020B0604020202020204" pitchFamily="34" charset="0"/>
              </a:rPr>
              <a:t>- Difficulté de circulation à l'intérieur des parcelles</a:t>
            </a:r>
          </a:p>
          <a:p>
            <a:pPr algn="just" eaLnBrk="1" hangingPunct="1">
              <a:spcBef>
                <a:spcPct val="0"/>
              </a:spcBef>
              <a:buFontTx/>
              <a:buNone/>
            </a:pPr>
            <a:r>
              <a:rPr lang="fr-FR" altLang="fr-FR" sz="1400">
                <a:solidFill>
                  <a:srgbClr val="008000"/>
                </a:solidFill>
                <a:latin typeface="Arial" panose="020B0604020202020204" pitchFamily="34" charset="0"/>
              </a:rPr>
              <a:t>- Perte de surface de culture principale, mais diversification possible par introduction d'arbres sur les cordons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250825" y="1341438"/>
            <a:ext cx="7058025"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008000"/>
                </a:solidFill>
                <a:latin typeface="Arial" panose="020B0604020202020204" pitchFamily="34" charset="0"/>
              </a:rPr>
              <a:t>Cordons pierreux</a:t>
            </a:r>
          </a:p>
          <a:p>
            <a:pPr algn="just" eaLnBrk="1" hangingPunct="1">
              <a:spcBef>
                <a:spcPct val="0"/>
              </a:spcBef>
              <a:buFontTx/>
              <a:buNone/>
            </a:pP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800" b="1" dirty="0">
                <a:solidFill>
                  <a:srgbClr val="008000"/>
                </a:solidFill>
                <a:latin typeface="Arial" panose="020B0604020202020204" pitchFamily="34" charset="0"/>
              </a:rPr>
              <a:t>Principe</a:t>
            </a:r>
            <a:r>
              <a:rPr lang="fr-FR" altLang="fr-FR" sz="1800" dirty="0">
                <a:solidFill>
                  <a:srgbClr val="008000"/>
                </a:solidFill>
                <a:latin typeface="Arial" panose="020B0604020202020204" pitchFamily="34" charset="0"/>
              </a:rPr>
              <a:t> de petits murets de pierre de 25 cm de haut sont construits suivant les courbes de niveau de la parcelle, pour des pentes faibles à moyenne sur sols sablo-argileux ou gravillonnaires, à moins de 800mm de pluies. Le ruissellement des eaux est ralenti, l’infiltration augmente et l’eau est mieux répartie. Cela favorise aussi la sédimentation et la conservation des amendements.</a:t>
            </a:r>
          </a:p>
          <a:p>
            <a:pPr algn="just" eaLnBrk="1" hangingPunct="1">
              <a:spcBef>
                <a:spcPct val="0"/>
              </a:spcBef>
              <a:buFontTx/>
              <a:buNone/>
            </a:pPr>
            <a:r>
              <a:rPr lang="fr-FR" altLang="fr-FR" sz="1800" b="1" dirty="0" err="1">
                <a:solidFill>
                  <a:srgbClr val="008000"/>
                </a:solidFill>
                <a:latin typeface="Arial" panose="020B0604020202020204" pitchFamily="34" charset="0"/>
              </a:rPr>
              <a:t>Pré-requis</a:t>
            </a:r>
            <a:r>
              <a:rPr lang="fr-FR" altLang="fr-FR" sz="1800" b="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disponibilité de main d’œuvre et de pierres d’au moins 1 dm3 en quantité et à une distance raisonnable.</a:t>
            </a:r>
          </a:p>
          <a:p>
            <a:pPr algn="just" eaLnBrk="1" hangingPunct="1">
              <a:spcBef>
                <a:spcPct val="0"/>
              </a:spcBef>
              <a:buFontTx/>
              <a:buNone/>
            </a:pPr>
            <a:r>
              <a:rPr lang="fr-FR" altLang="fr-FR" sz="1800" b="1" dirty="0">
                <a:solidFill>
                  <a:srgbClr val="008000"/>
                </a:solidFill>
                <a:latin typeface="Arial" panose="020B0604020202020204" pitchFamily="34" charset="0"/>
              </a:rPr>
              <a:t>Effets concrets </a:t>
            </a:r>
            <a:r>
              <a:rPr lang="fr-FR" altLang="fr-FR" sz="1800" dirty="0">
                <a:solidFill>
                  <a:srgbClr val="008000"/>
                </a:solidFill>
                <a:latin typeface="Arial" panose="020B0604020202020204" pitchFamily="34" charset="0"/>
              </a:rPr>
              <a:t>couplé à la fumure organique, améliore de 20% au moins les rendements de céréales. Améliore la production de fourrage d’au moins 20%.</a:t>
            </a:r>
          </a:p>
          <a:p>
            <a:pPr algn="just" eaLnBrk="1" hangingPunct="1">
              <a:spcBef>
                <a:spcPct val="0"/>
              </a:spcBef>
              <a:buFontTx/>
              <a:buNone/>
            </a:pPr>
            <a:r>
              <a:rPr lang="fr-FR" altLang="fr-FR" sz="1800" b="1" dirty="0">
                <a:solidFill>
                  <a:srgbClr val="008000"/>
                </a:solidFill>
                <a:latin typeface="Arial" panose="020B0604020202020204" pitchFamily="34" charset="0"/>
              </a:rPr>
              <a:t>Coût</a:t>
            </a:r>
            <a:r>
              <a:rPr lang="fr-FR" altLang="fr-FR" sz="1800" dirty="0">
                <a:solidFill>
                  <a:srgbClr val="008000"/>
                </a:solidFill>
                <a:latin typeface="Arial" panose="020B0604020202020204" pitchFamily="34" charset="0"/>
              </a:rPr>
              <a:t> matériel de concassage des pierres &amp; de mesure de la pente, camion et charrettes pour transport des pierres, Selon la distance des carrières, le coût à varie de 130 à 250 €/ha.</a:t>
            </a:r>
          </a:p>
          <a:p>
            <a:pPr algn="just" eaLnBrk="1" hangingPunct="1">
              <a:spcBef>
                <a:spcPct val="0"/>
              </a:spcBef>
              <a:buFontTx/>
              <a:buNone/>
            </a:pPr>
            <a:r>
              <a:rPr lang="fr-FR" altLang="fr-FR" sz="1800" dirty="0">
                <a:solidFill>
                  <a:srgbClr val="008000"/>
                </a:solidFill>
                <a:latin typeface="Arial" panose="020B0604020202020204" pitchFamily="34" charset="0"/>
              </a:rPr>
              <a:t>Le cordon pierreux a un effet positif sur les débits de pointe, l’étalement des écoulements et les risques d’érosion (</a:t>
            </a:r>
            <a:r>
              <a:rPr lang="fr-FR" altLang="fr-FR" sz="1800" dirty="0" err="1">
                <a:solidFill>
                  <a:srgbClr val="008000"/>
                </a:solidFill>
                <a:latin typeface="Arial" panose="020B0604020202020204" pitchFamily="34" charset="0"/>
              </a:rPr>
              <a:t>Roose</a:t>
            </a:r>
            <a:r>
              <a:rPr lang="fr-FR" altLang="fr-FR" sz="1800" dirty="0">
                <a:solidFill>
                  <a:srgbClr val="008000"/>
                </a:solidFill>
                <a:latin typeface="Arial" panose="020B0604020202020204" pitchFamily="34" charset="0"/>
              </a:rPr>
              <a:t>, 1994). </a:t>
            </a:r>
            <a:r>
              <a:rPr lang="fr-FR" altLang="fr-FR" sz="1800" dirty="0">
                <a:solidFill>
                  <a:srgbClr val="FF0000"/>
                </a:solidFill>
                <a:latin typeface="Arial" panose="020B0604020202020204" pitchFamily="34" charset="0"/>
              </a:rPr>
              <a:t>Son influence sur le ruissellement global reste mitigé</a:t>
            </a:r>
            <a:r>
              <a:rPr lang="fr-FR" altLang="fr-FR" sz="1800" dirty="0">
                <a:solidFill>
                  <a:srgbClr val="008000"/>
                </a:solidFill>
                <a:latin typeface="Arial" panose="020B0604020202020204" pitchFamily="34" charset="0"/>
              </a:rPr>
              <a:t>.</a:t>
            </a:r>
          </a:p>
        </p:txBody>
      </p:sp>
      <p:sp>
        <p:nvSpPr>
          <p:cNvPr id="130051" name="Rectangle 1"/>
          <p:cNvSpPr>
            <a:spLocks noChangeArrowheads="1"/>
          </p:cNvSpPr>
          <p:nvPr/>
        </p:nvSpPr>
        <p:spPr bwMode="auto">
          <a:xfrm>
            <a:off x="250825" y="549275"/>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0052"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005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0C07B41-ED50-40AA-97E0-D77C4C090973}" type="slidenum">
              <a:rPr lang="fr-FR" altLang="fr-FR" sz="1200" smtClean="0">
                <a:solidFill>
                  <a:srgbClr val="898989"/>
                </a:solidFill>
              </a:rPr>
              <a:pPr>
                <a:spcBef>
                  <a:spcPct val="0"/>
                </a:spcBef>
                <a:buFontTx/>
                <a:buNone/>
              </a:pPr>
              <a:t>154</a:t>
            </a:fld>
            <a:endParaRPr lang="fr-FR" altLang="fr-FR" sz="1200">
              <a:solidFill>
                <a:srgbClr val="898989"/>
              </a:solidFill>
            </a:endParaRPr>
          </a:p>
        </p:txBody>
      </p:sp>
      <p:sp>
        <p:nvSpPr>
          <p:cNvPr id="13005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0055" name="Rectangle 6"/>
          <p:cNvSpPr>
            <a:spLocks noChangeArrowheads="1"/>
          </p:cNvSpPr>
          <p:nvPr/>
        </p:nvSpPr>
        <p:spPr bwMode="auto">
          <a:xfrm>
            <a:off x="250825" y="908050"/>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8.9. </a:t>
            </a:r>
            <a:r>
              <a:rPr lang="fr-FR" altLang="fr-FR" sz="1800" b="1">
                <a:solidFill>
                  <a:srgbClr val="008000"/>
                </a:solidFill>
                <a:latin typeface="Arial" panose="020B0604020202020204" pitchFamily="34" charset="0"/>
              </a:rPr>
              <a:t>Alignement de pierres, cordons pierreux et murettes</a:t>
            </a:r>
            <a:r>
              <a:rPr lang="fr-FR" altLang="fr-FR" sz="1800">
                <a:solidFill>
                  <a:srgbClr val="008000"/>
                </a:solidFill>
                <a:latin typeface="Arial" panose="020B0604020202020204" pitchFamily="34" charset="0"/>
              </a:rPr>
              <a:t> (suite)</a:t>
            </a:r>
            <a:endParaRPr lang="fr-FR" altLang="fr-FR" sz="1800" i="1">
              <a:solidFill>
                <a:srgbClr val="008000"/>
              </a:solidFill>
              <a:latin typeface="Arial" panose="020B0604020202020204" pitchFamily="34" charset="0"/>
            </a:endParaRPr>
          </a:p>
        </p:txBody>
      </p:sp>
      <p:pic>
        <p:nvPicPr>
          <p:cNvPr id="130056" name="Image 7" descr="cordon-pierreux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1989138"/>
            <a:ext cx="171291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Rectangle 8"/>
          <p:cNvSpPr>
            <a:spLocks noChangeArrowheads="1"/>
          </p:cNvSpPr>
          <p:nvPr/>
        </p:nvSpPr>
        <p:spPr bwMode="auto">
          <a:xfrm>
            <a:off x="7232650" y="4724400"/>
            <a:ext cx="191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107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107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FF2A744-E541-4C2D-A16C-4C88DB1F8A45}" type="slidenum">
              <a:rPr lang="fr-FR" altLang="fr-FR" sz="1200" smtClean="0">
                <a:solidFill>
                  <a:srgbClr val="898989"/>
                </a:solidFill>
              </a:rPr>
              <a:pPr>
                <a:spcBef>
                  <a:spcPct val="0"/>
                </a:spcBef>
                <a:buFontTx/>
                <a:buNone/>
              </a:pPr>
              <a:t>155</a:t>
            </a:fld>
            <a:endParaRPr lang="fr-FR" altLang="fr-FR" sz="1200">
              <a:solidFill>
                <a:srgbClr val="898989"/>
              </a:solidFill>
            </a:endParaRPr>
          </a:p>
        </p:txBody>
      </p:sp>
      <p:sp>
        <p:nvSpPr>
          <p:cNvPr id="13107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1078" name="Rectangle 5"/>
          <p:cNvSpPr>
            <a:spLocks noChangeArrowheads="1"/>
          </p:cNvSpPr>
          <p:nvPr/>
        </p:nvSpPr>
        <p:spPr bwMode="auto">
          <a:xfrm>
            <a:off x="179388" y="1196975"/>
            <a:ext cx="87852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8.9. </a:t>
            </a:r>
            <a:r>
              <a:rPr lang="fr-FR" altLang="fr-FR" sz="1800" b="1" dirty="0">
                <a:solidFill>
                  <a:srgbClr val="008000"/>
                </a:solidFill>
                <a:latin typeface="Arial" panose="020B0604020202020204" pitchFamily="34" charset="0"/>
              </a:rPr>
              <a:t>Alignement de pierres, cordons pierreux et murettes</a:t>
            </a:r>
            <a:r>
              <a:rPr lang="fr-FR" altLang="fr-FR" sz="1800" dirty="0">
                <a:solidFill>
                  <a:srgbClr val="008000"/>
                </a:solidFill>
                <a:latin typeface="Arial" panose="020B0604020202020204" pitchFamily="34" charset="0"/>
              </a:rPr>
              <a:t> (suite et  fin)</a:t>
            </a:r>
            <a:endParaRPr lang="fr-FR" altLang="fr-FR" sz="1800" b="1" dirty="0">
              <a:solidFill>
                <a:srgbClr val="008000"/>
              </a:solidFill>
              <a:latin typeface="Arial" panose="020B0604020202020204" pitchFamily="34" charset="0"/>
            </a:endParaRPr>
          </a:p>
          <a:p>
            <a:pPr algn="just" eaLnBrk="1" hangingPunct="1">
              <a:spcBef>
                <a:spcPct val="0"/>
              </a:spcBef>
              <a:buFontTx/>
              <a:buNone/>
            </a:pPr>
            <a:endParaRPr lang="fr-FR" altLang="fr-FR" sz="1800" i="1" dirty="0">
              <a:solidFill>
                <a:srgbClr val="008000"/>
              </a:solidFill>
              <a:latin typeface="Arial" panose="020B0604020202020204" pitchFamily="34" charset="0"/>
            </a:endParaRPr>
          </a:p>
          <a:p>
            <a:pPr algn="just" eaLnBrk="1" hangingPunct="1">
              <a:spcBef>
                <a:spcPct val="0"/>
              </a:spcBef>
              <a:buFontTx/>
              <a:buNone/>
            </a:pPr>
            <a:r>
              <a:rPr lang="fr-FR" altLang="fr-FR" sz="1800" b="1" dirty="0">
                <a:solidFill>
                  <a:srgbClr val="008000"/>
                </a:solidFill>
                <a:latin typeface="Arial" panose="020B0604020202020204" pitchFamily="34" charset="0"/>
              </a:rPr>
              <a:t>Murets ou murettes</a:t>
            </a:r>
          </a:p>
          <a:p>
            <a:pPr algn="just" eaLnBrk="1" hangingPunct="1">
              <a:spcBef>
                <a:spcPct val="0"/>
              </a:spcBef>
              <a:buFontTx/>
              <a:buNone/>
            </a:pP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800" dirty="0">
                <a:solidFill>
                  <a:srgbClr val="008000"/>
                </a:solidFill>
                <a:latin typeface="Arial" panose="020B0604020202020204" pitchFamily="34" charset="0"/>
              </a:rPr>
              <a:t>Ils sont formés de deux à trois niveaux de pierres solidaires, de 10 à 50 cm de hauteur, disposés en courbe de niveau tous les 10 à 50 m. Ils peuvent être consolidés par des herbes ou des haies vives. Ils permettent l’étalement des eaux de ruissellement et la sédimentation (5 à 15 cm de sable, limon et matière organique).</a:t>
            </a:r>
          </a:p>
          <a:p>
            <a:pPr algn="just" eaLnBrk="1" hangingPunct="1">
              <a:spcBef>
                <a:spcPct val="0"/>
              </a:spcBef>
              <a:buFontTx/>
              <a:buNone/>
            </a:pPr>
            <a:r>
              <a:rPr lang="fr-FR" altLang="fr-FR" sz="1800" dirty="0">
                <a:solidFill>
                  <a:srgbClr val="008000"/>
                </a:solidFill>
                <a:latin typeface="Arial" panose="020B0604020202020204" pitchFamily="34" charset="0"/>
              </a:rPr>
              <a:t>Les cordons et les murettes sont là les formes d’une technique élaborée qui demandent un investissement humain important et qui répondent à des besoins en terres cultivables dans des situations particulières de pénurie d’eau ou du sol.</a:t>
            </a:r>
          </a:p>
        </p:txBody>
      </p:sp>
      <p:sp>
        <p:nvSpPr>
          <p:cNvPr id="131079" name="Rectangle 6"/>
          <p:cNvSpPr>
            <a:spLocks noChangeArrowheads="1"/>
          </p:cNvSpPr>
          <p:nvPr/>
        </p:nvSpPr>
        <p:spPr bwMode="auto">
          <a:xfrm>
            <a:off x="539750" y="6237288"/>
            <a:ext cx="2592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Murette permettant l’irrigation par gravité de la parcelle aménagée</a:t>
            </a:r>
          </a:p>
        </p:txBody>
      </p:sp>
      <p:pic>
        <p:nvPicPr>
          <p:cNvPr id="131080" name="Image 7" descr="murett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652963"/>
            <a:ext cx="3378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Rectangle 8"/>
          <p:cNvSpPr>
            <a:spLocks noChangeArrowheads="1"/>
          </p:cNvSpPr>
          <p:nvPr/>
        </p:nvSpPr>
        <p:spPr bwMode="auto">
          <a:xfrm>
            <a:off x="3492500" y="6092825"/>
            <a:ext cx="33115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Blocs métriques à la base de la murette, permettant sa stabilité et l’évacuation des eaux en excès</a:t>
            </a:r>
          </a:p>
        </p:txBody>
      </p:sp>
      <p:pic>
        <p:nvPicPr>
          <p:cNvPr id="131082" name="Image 9" descr="murette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4595813"/>
            <a:ext cx="23050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Image 10" descr="murette3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724400"/>
            <a:ext cx="229393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LISAN\Documents\DVD-DevDurable\eau\eau-Potabilisation-GestionDeLEau-Irrigation\irrigation-stockage-eau\images\Bandes enherbées constituées d’Andropogon sp en saison hivernale_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2057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descr="C:\Users\LISAN\Documents\DVD-DevDurable\eau\eau-Potabilisation-GestionDeLEau-Irrigation\irrigation-stockage-eau\images\Bandes enherbées constituées d’Andropogon sp en saison sèche_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628775"/>
            <a:ext cx="1819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210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210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1D8DE4-9AB4-4E9D-8ABE-FB6BD3AE29C4}" type="slidenum">
              <a:rPr lang="fr-FR" altLang="fr-FR" sz="1200" smtClean="0">
                <a:solidFill>
                  <a:srgbClr val="898989"/>
                </a:solidFill>
              </a:rPr>
              <a:pPr>
                <a:spcBef>
                  <a:spcPct val="0"/>
                </a:spcBef>
                <a:buFontTx/>
                <a:buNone/>
              </a:pPr>
              <a:t>156</a:t>
            </a:fld>
            <a:endParaRPr lang="fr-FR" altLang="fr-FR" sz="1200">
              <a:solidFill>
                <a:srgbClr val="898989"/>
              </a:solidFill>
            </a:endParaRPr>
          </a:p>
        </p:txBody>
      </p:sp>
      <p:sp>
        <p:nvSpPr>
          <p:cNvPr id="13210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2104" name="Rectangle 7"/>
          <p:cNvSpPr>
            <a:spLocks noChangeArrowheads="1"/>
          </p:cNvSpPr>
          <p:nvPr/>
        </p:nvSpPr>
        <p:spPr bwMode="auto">
          <a:xfrm>
            <a:off x="250825" y="1125538"/>
            <a:ext cx="494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Bourrelets suivantes les courbes de niveau</a:t>
            </a:r>
          </a:p>
        </p:txBody>
      </p:sp>
      <p:sp>
        <p:nvSpPr>
          <p:cNvPr id="132105" name="ZoneTexte 8"/>
          <p:cNvSpPr txBox="1">
            <a:spLocks noChangeArrowheads="1"/>
          </p:cNvSpPr>
          <p:nvPr/>
        </p:nvSpPr>
        <p:spPr bwMode="auto">
          <a:xfrm>
            <a:off x="1187450" y="2997200"/>
            <a:ext cx="515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hiver</a:t>
            </a:r>
          </a:p>
        </p:txBody>
      </p:sp>
      <p:sp>
        <p:nvSpPr>
          <p:cNvPr id="132106" name="ZoneTexte 9"/>
          <p:cNvSpPr txBox="1">
            <a:spLocks noChangeArrowheads="1"/>
          </p:cNvSpPr>
          <p:nvPr/>
        </p:nvSpPr>
        <p:spPr bwMode="auto">
          <a:xfrm>
            <a:off x="3492500" y="2924175"/>
            <a:ext cx="396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été</a:t>
            </a:r>
          </a:p>
        </p:txBody>
      </p:sp>
      <p:sp>
        <p:nvSpPr>
          <p:cNvPr id="132107" name="Rectangle 10"/>
          <p:cNvSpPr>
            <a:spLocks noChangeArrowheads="1"/>
          </p:cNvSpPr>
          <p:nvPr/>
        </p:nvSpPr>
        <p:spPr bwMode="auto">
          <a:xfrm>
            <a:off x="900113" y="3284538"/>
            <a:ext cx="3870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Bandes enherbées constituées d’</a:t>
            </a:r>
            <a:r>
              <a:rPr lang="fr-FR" altLang="fr-FR" sz="1200" i="1" dirty="0">
                <a:solidFill>
                  <a:srgbClr val="008000"/>
                </a:solidFill>
                <a:latin typeface="Arial" panose="020B0604020202020204" pitchFamily="34" charset="0"/>
              </a:rPr>
              <a:t>Andropogon </a:t>
            </a:r>
            <a:r>
              <a:rPr lang="fr-FR" altLang="fr-FR" sz="1200" i="1" dirty="0" err="1">
                <a:solidFill>
                  <a:srgbClr val="008000"/>
                </a:solidFill>
                <a:latin typeface="Arial" panose="020B0604020202020204" pitchFamily="34" charset="0"/>
              </a:rPr>
              <a:t>sp</a:t>
            </a:r>
            <a:r>
              <a:rPr lang="fr-FR" altLang="fr-FR" sz="1200" i="1" dirty="0">
                <a:solidFill>
                  <a:srgbClr val="008000"/>
                </a:solidFill>
                <a:latin typeface="Arial" panose="020B0604020202020204" pitchFamily="34" charset="0"/>
              </a:rPr>
              <a:t>.</a:t>
            </a:r>
          </a:p>
        </p:txBody>
      </p:sp>
      <p:pic>
        <p:nvPicPr>
          <p:cNvPr id="132108" name="Picture 4" descr="C:\Users\LISAN\Documents\DVD-DevDurable\eau\eau-Potabilisation-GestionDeLEau-Irrigation\irrigation-stockage-eau\images\bande_de_ruissellemen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724400"/>
            <a:ext cx="41338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9" name="Rectangle 12"/>
          <p:cNvSpPr>
            <a:spLocks noChangeArrowheads="1"/>
          </p:cNvSpPr>
          <p:nvPr/>
        </p:nvSpPr>
        <p:spPr bwMode="auto">
          <a:xfrm>
            <a:off x="611188" y="6308725"/>
            <a:ext cx="3870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Bandes de ruissellement</a:t>
            </a:r>
            <a:endParaRPr lang="fr-FR" altLang="fr-FR" sz="1200" i="1" dirty="0">
              <a:solidFill>
                <a:srgbClr val="008000"/>
              </a:solidFill>
              <a:latin typeface="Arial" panose="020B0604020202020204" pitchFamily="34" charset="0"/>
            </a:endParaRPr>
          </a:p>
        </p:txBody>
      </p:sp>
      <p:pic>
        <p:nvPicPr>
          <p:cNvPr id="132110" name="Picture 5" descr="C:\Users\LISAN\Documents\DVD-DevDurable\eau\eau-Potabilisation-GestionDeLEau-Irrigation\irrigation-stockage-eau\images\contours_billons_sur_lignes_de_contours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1412875"/>
            <a:ext cx="26860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312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312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C0A4E0-0582-47B0-928F-F08D5F9612E9}" type="slidenum">
              <a:rPr lang="fr-FR" altLang="fr-FR" sz="1200" smtClean="0">
                <a:solidFill>
                  <a:srgbClr val="898989"/>
                </a:solidFill>
              </a:rPr>
              <a:pPr>
                <a:spcBef>
                  <a:spcPct val="0"/>
                </a:spcBef>
                <a:buFontTx/>
                <a:buNone/>
              </a:pPr>
              <a:t>157</a:t>
            </a:fld>
            <a:endParaRPr lang="fr-FR" altLang="fr-FR" sz="1200">
              <a:solidFill>
                <a:srgbClr val="898989"/>
              </a:solidFill>
            </a:endParaRPr>
          </a:p>
        </p:txBody>
      </p:sp>
      <p:sp>
        <p:nvSpPr>
          <p:cNvPr id="1331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3126" name="Rectangle 5"/>
          <p:cNvSpPr>
            <a:spLocks noChangeArrowheads="1"/>
          </p:cNvSpPr>
          <p:nvPr/>
        </p:nvSpPr>
        <p:spPr bwMode="auto">
          <a:xfrm>
            <a:off x="250825" y="1125538"/>
            <a:ext cx="7199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8.10. </a:t>
            </a:r>
            <a:r>
              <a:rPr lang="fr-FR" altLang="fr-FR" sz="1800" b="1" dirty="0">
                <a:solidFill>
                  <a:srgbClr val="008000"/>
                </a:solidFill>
                <a:latin typeface="Arial" panose="020B0604020202020204" pitchFamily="34" charset="0"/>
              </a:rPr>
              <a:t>Le système d’irrigation goutte à goutte ou micro-irrigation </a:t>
            </a:r>
            <a:endParaRPr lang="fr-FR" altLang="fr-FR" sz="1800" b="1" dirty="0">
              <a:latin typeface="Arial" panose="020B0604020202020204" pitchFamily="34" charset="0"/>
            </a:endParaRPr>
          </a:p>
        </p:txBody>
      </p:sp>
      <p:sp>
        <p:nvSpPr>
          <p:cNvPr id="133127" name="ZoneTexte 6"/>
          <p:cNvSpPr txBox="1">
            <a:spLocks noChangeArrowheads="1"/>
          </p:cNvSpPr>
          <p:nvPr/>
        </p:nvSpPr>
        <p:spPr bwMode="auto">
          <a:xfrm>
            <a:off x="179388" y="1628775"/>
            <a:ext cx="8713787"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C’est une méthode d'</a:t>
            </a:r>
            <a:r>
              <a:rPr lang="fr-FR" altLang="fr-FR" sz="1800" dirty="0">
                <a:solidFill>
                  <a:srgbClr val="008000"/>
                </a:solidFill>
                <a:latin typeface="Arial" panose="020B0604020202020204" pitchFamily="34" charset="0"/>
                <a:hlinkClick r:id="rId2" tooltip="Irrigation"/>
              </a:rPr>
              <a:t>irrigation</a:t>
            </a:r>
            <a:r>
              <a:rPr lang="fr-FR" altLang="fr-FR" sz="1800" dirty="0">
                <a:solidFill>
                  <a:srgbClr val="008000"/>
                </a:solidFill>
                <a:latin typeface="Arial" panose="020B0604020202020204" pitchFamily="34" charset="0"/>
              </a:rPr>
              <a:t> utilisée en zone aride car elle réduit au minimum l'utilisation de l'</a:t>
            </a:r>
            <a:r>
              <a:rPr lang="fr-FR" altLang="fr-FR" sz="1800" dirty="0">
                <a:solidFill>
                  <a:srgbClr val="008000"/>
                </a:solidFill>
                <a:latin typeface="Arial" panose="020B0604020202020204" pitchFamily="34" charset="0"/>
                <a:hlinkClick r:id="rId3" tooltip="Eau"/>
              </a:rPr>
              <a:t>eau</a:t>
            </a:r>
            <a:r>
              <a:rPr lang="fr-FR" altLang="fr-FR" sz="1800" dirty="0">
                <a:solidFill>
                  <a:srgbClr val="008000"/>
                </a:solidFill>
                <a:latin typeface="Arial" panose="020B0604020202020204" pitchFamily="34" charset="0"/>
              </a:rPr>
              <a:t> et de l'</a:t>
            </a:r>
            <a:r>
              <a:rPr lang="fr-FR" altLang="fr-FR" sz="1800" dirty="0">
                <a:solidFill>
                  <a:srgbClr val="008000"/>
                </a:solidFill>
                <a:latin typeface="Arial" panose="020B0604020202020204" pitchFamily="34" charset="0"/>
                <a:hlinkClick r:id="rId4" tooltip="Engrais"/>
              </a:rPr>
              <a:t>engrais</a:t>
            </a:r>
            <a:r>
              <a:rPr lang="fr-FR" altLang="fr-FR" sz="1800" dirty="0">
                <a:solidFill>
                  <a:srgbClr val="008000"/>
                </a:solidFill>
                <a:latin typeface="Arial" panose="020B0604020202020204" pitchFamily="34" charset="0"/>
              </a:rPr>
              <a:t>. L'eau s'égoutte lentement vers les </a:t>
            </a:r>
            <a:r>
              <a:rPr lang="fr-FR" altLang="fr-FR" sz="1800" dirty="0">
                <a:solidFill>
                  <a:srgbClr val="008000"/>
                </a:solidFill>
                <a:latin typeface="Arial" panose="020B0604020202020204" pitchFamily="34" charset="0"/>
                <a:hlinkClick r:id="rId5" tooltip="Racine (botanique)"/>
              </a:rPr>
              <a:t>racines</a:t>
            </a:r>
            <a:r>
              <a:rPr lang="fr-FR" altLang="fr-FR" sz="1800" dirty="0">
                <a:solidFill>
                  <a:srgbClr val="008000"/>
                </a:solidFill>
                <a:latin typeface="Arial" panose="020B0604020202020204" pitchFamily="34" charset="0"/>
              </a:rPr>
              <a:t> des plantes soit en coulant à la surface du </a:t>
            </a:r>
            <a:r>
              <a:rPr lang="fr-FR" altLang="fr-FR" sz="1800" dirty="0">
                <a:solidFill>
                  <a:srgbClr val="008000"/>
                </a:solidFill>
                <a:latin typeface="Arial" panose="020B0604020202020204" pitchFamily="34" charset="0"/>
                <a:hlinkClick r:id="rId6" tooltip="Sol (pédologie)"/>
              </a:rPr>
              <a:t>sol</a:t>
            </a:r>
            <a:r>
              <a:rPr lang="fr-FR" altLang="fr-FR" sz="1800" dirty="0">
                <a:solidFill>
                  <a:srgbClr val="008000"/>
                </a:solidFill>
                <a:latin typeface="Arial" panose="020B0604020202020204" pitchFamily="34" charset="0"/>
              </a:rPr>
              <a:t> soit en irriguant directement la </a:t>
            </a:r>
            <a:r>
              <a:rPr lang="fr-FR" altLang="fr-FR" sz="1800" dirty="0">
                <a:solidFill>
                  <a:srgbClr val="008000"/>
                </a:solidFill>
                <a:latin typeface="Arial" panose="020B0604020202020204" pitchFamily="34" charset="0"/>
                <a:hlinkClick r:id="rId7" tooltip="Rhizosphère"/>
              </a:rPr>
              <a:t>rhizosphère</a:t>
            </a:r>
            <a:r>
              <a:rPr lang="fr-FR" altLang="fr-FR" sz="1800" dirty="0">
                <a:solidFill>
                  <a:srgbClr val="008000"/>
                </a:solidFill>
                <a:latin typeface="Arial" panose="020B0604020202020204" pitchFamily="34" charset="0"/>
              </a:rPr>
              <a:t> par un système de tuyaux, on peut alors parler de goutte-à-goutte enterré.</a:t>
            </a:r>
            <a:r>
              <a:rPr lang="fr-FR" altLang="fr-FR" sz="1200" dirty="0">
                <a:solidFill>
                  <a:srgbClr val="008000"/>
                </a:solidFill>
                <a:latin typeface="Arial" panose="020B0604020202020204" pitchFamily="34" charset="0"/>
              </a:rPr>
              <a:t> Sources : a) </a:t>
            </a:r>
            <a:r>
              <a:rPr lang="fr-FR" altLang="fr-FR" sz="1200" dirty="0">
                <a:solidFill>
                  <a:srgbClr val="008000"/>
                </a:solidFill>
                <a:latin typeface="Arial" panose="020B0604020202020204" pitchFamily="34" charset="0"/>
                <a:hlinkClick r:id="rId8"/>
              </a:rPr>
              <a:t>http://fr.wikipedia.org/wiki/Micro-irrigation</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9"/>
              </a:rPr>
              <a:t>http://en.wikipedia.org/wiki/Drip_irrigation</a:t>
            </a:r>
            <a:r>
              <a:rPr lang="fr-FR" altLang="fr-FR" sz="12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La technologie moderne d'irrigation par goutte à goutte a été inventée en </a:t>
            </a:r>
            <a:r>
              <a:rPr lang="fr-FR" altLang="fr-FR" sz="1200" dirty="0">
                <a:solidFill>
                  <a:srgbClr val="008000"/>
                </a:solidFill>
                <a:latin typeface="Arial" panose="020B0604020202020204" pitchFamily="34" charset="0"/>
                <a:hlinkClick r:id="rId10" tooltip="Israël"/>
              </a:rPr>
              <a:t>Israël</a:t>
            </a:r>
            <a:r>
              <a:rPr lang="fr-FR" altLang="fr-FR" sz="1200" dirty="0">
                <a:solidFill>
                  <a:srgbClr val="008000"/>
                </a:solidFill>
                <a:latin typeface="Arial" panose="020B0604020202020204" pitchFamily="34" charset="0"/>
              </a:rPr>
              <a:t> par </a:t>
            </a:r>
            <a:r>
              <a:rPr lang="fr-FR" altLang="fr-FR" sz="1200" dirty="0" err="1">
                <a:solidFill>
                  <a:srgbClr val="008000"/>
                </a:solidFill>
                <a:latin typeface="Arial" panose="020B0604020202020204" pitchFamily="34" charset="0"/>
                <a:hlinkClick r:id="rId11" tooltip="Simcha Blass (page inexistante)"/>
              </a:rPr>
              <a:t>Simcha</a:t>
            </a:r>
            <a:r>
              <a:rPr lang="fr-FR" altLang="fr-FR" sz="1200" dirty="0">
                <a:solidFill>
                  <a:srgbClr val="008000"/>
                </a:solidFill>
                <a:latin typeface="Arial" panose="020B0604020202020204" pitchFamily="34" charset="0"/>
                <a:hlinkClick r:id="rId11" tooltip="Simcha Blass (page inexistante)"/>
              </a:rPr>
              <a:t> </a:t>
            </a:r>
            <a:r>
              <a:rPr lang="fr-FR" altLang="fr-FR" sz="1200" dirty="0" err="1">
                <a:solidFill>
                  <a:srgbClr val="008000"/>
                </a:solidFill>
                <a:latin typeface="Arial" panose="020B0604020202020204" pitchFamily="34" charset="0"/>
                <a:hlinkClick r:id="rId11" tooltip="Simcha Blass (page inexistante)"/>
              </a:rPr>
              <a:t>Blass</a:t>
            </a:r>
            <a:r>
              <a:rPr lang="fr-FR" altLang="fr-FR" sz="1200" dirty="0">
                <a:solidFill>
                  <a:srgbClr val="008000"/>
                </a:solidFill>
                <a:latin typeface="Arial" panose="020B0604020202020204" pitchFamily="34" charset="0"/>
              </a:rPr>
              <a:t> et son fils </a:t>
            </a:r>
            <a:r>
              <a:rPr lang="fr-FR" altLang="fr-FR" sz="1200" dirty="0" err="1">
                <a:solidFill>
                  <a:srgbClr val="008000"/>
                </a:solidFill>
                <a:latin typeface="Arial" panose="020B0604020202020204" pitchFamily="34" charset="0"/>
              </a:rPr>
              <a:t>Yeshayahu</a:t>
            </a:r>
            <a:r>
              <a:rPr lang="fr-FR" altLang="fr-FR" sz="1200" dirty="0">
                <a:solidFill>
                  <a:srgbClr val="008000"/>
                </a:solidFill>
                <a:latin typeface="Arial" panose="020B0604020202020204" pitchFamily="34" charset="0"/>
              </a:rPr>
              <a:t>. Au lieu de libérer l'eau par des trous minuscules, facilement obstrués par des particules minuscules, l'eau est libérée par des passages plus grands et plus longs en employant le frottement pour ralentir l'eau à l'intérieur d'un diffuseur en plastique (buse).</a:t>
            </a:r>
          </a:p>
          <a:p>
            <a:pPr algn="just" eaLnBrk="1" hangingPunct="1">
              <a:spcBef>
                <a:spcPct val="0"/>
              </a:spcBef>
              <a:buFontTx/>
              <a:buNone/>
            </a:pPr>
            <a:r>
              <a:rPr lang="fr-FR" altLang="fr-FR" sz="1200" dirty="0">
                <a:solidFill>
                  <a:srgbClr val="008000"/>
                </a:solidFill>
                <a:latin typeface="Arial" panose="020B0604020202020204" pitchFamily="34" charset="0"/>
              </a:rPr>
              <a:t>La plupart des grands systèmes d'irrigation par goutte à goutte utilisent un certain type de filtre à eau pour empêcher l'obstruction du petit tuyau d'écoulement. </a:t>
            </a:r>
          </a:p>
        </p:txBody>
      </p:sp>
      <p:pic>
        <p:nvPicPr>
          <p:cNvPr id="133128" name="Image 7" descr="goutte-a-goutte-bouteille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92725" y="3860800"/>
            <a:ext cx="368458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Rectangle 8"/>
          <p:cNvSpPr>
            <a:spLocks noChangeArrowheads="1"/>
          </p:cNvSpPr>
          <p:nvPr/>
        </p:nvSpPr>
        <p:spPr bwMode="auto">
          <a:xfrm>
            <a:off x="5795963" y="6165850"/>
            <a:ext cx="3024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Goutte à goutte simplifié avec une bouteille enterrée.</a:t>
            </a:r>
          </a:p>
        </p:txBody>
      </p:sp>
      <p:sp>
        <p:nvSpPr>
          <p:cNvPr id="133130" name="Rectangle 10"/>
          <p:cNvSpPr>
            <a:spLocks noChangeArrowheads="1"/>
          </p:cNvSpPr>
          <p:nvPr/>
        </p:nvSpPr>
        <p:spPr bwMode="auto">
          <a:xfrm>
            <a:off x="539750" y="5084763"/>
            <a:ext cx="1682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diffuseur en plastique </a:t>
            </a:r>
            <a:endParaRPr lang="fr-FR" altLang="fr-FR" sz="1200">
              <a:latin typeface="Arial" panose="020B0604020202020204" pitchFamily="34" charset="0"/>
            </a:endParaRPr>
          </a:p>
        </p:txBody>
      </p:sp>
      <p:pic>
        <p:nvPicPr>
          <p:cNvPr id="133131" name="Image 11" descr="Goutte à goutte dans une vign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3860800"/>
            <a:ext cx="1728788"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Rectangle 12"/>
          <p:cNvSpPr>
            <a:spLocks noChangeArrowheads="1"/>
          </p:cNvSpPr>
          <p:nvPr/>
        </p:nvSpPr>
        <p:spPr bwMode="auto">
          <a:xfrm>
            <a:off x="2987675" y="6237288"/>
            <a:ext cx="235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Goutte à goutte dans une vigne du Nouveau-Mexique, 2002.</a:t>
            </a:r>
          </a:p>
        </p:txBody>
      </p:sp>
      <p:pic>
        <p:nvPicPr>
          <p:cNvPr id="133133" name="Image 13" descr="goutte-a-goutte-diffuseu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8313" y="4005263"/>
            <a:ext cx="1828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4" name="Picture 2" descr="C:\Users\LISAN\Pictures\plantes-halophytes-xerophiles\goutte-a-goutte-Irrigation_dripp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850" y="5430838"/>
            <a:ext cx="201136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age 1" descr="goutte-a-goutte-schema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771048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2"/>
          <p:cNvSpPr>
            <a:spLocks noChangeArrowheads="1"/>
          </p:cNvSpPr>
          <p:nvPr/>
        </p:nvSpPr>
        <p:spPr bwMode="auto">
          <a:xfrm>
            <a:off x="2195513" y="5589588"/>
            <a:ext cx="285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Système d'irrigation au goutte à goutte.</a:t>
            </a:r>
          </a:p>
          <a:p>
            <a:pPr algn="ctr" eaLnBrk="1" hangingPunct="1">
              <a:spcBef>
                <a:spcPct val="0"/>
              </a:spcBef>
              <a:buFontTx/>
              <a:buNone/>
            </a:pPr>
            <a:r>
              <a:rPr lang="fr-FR" altLang="fr-FR" sz="1200">
                <a:solidFill>
                  <a:srgbClr val="008000"/>
                </a:solidFill>
                <a:latin typeface="Arial" panose="020B0604020202020204" pitchFamily="34" charset="0"/>
              </a:rPr>
              <a:t>Schéma exemple.</a:t>
            </a:r>
          </a:p>
        </p:txBody>
      </p:sp>
      <p:sp>
        <p:nvSpPr>
          <p:cNvPr id="134148" name="Rectangle 3"/>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4149" name="ZoneTexte 4"/>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415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364062C-E147-4809-A29E-E8D17052BA56}" type="slidenum">
              <a:rPr lang="fr-FR" altLang="fr-FR" sz="1200" smtClean="0">
                <a:solidFill>
                  <a:srgbClr val="898989"/>
                </a:solidFill>
              </a:rPr>
              <a:pPr>
                <a:spcBef>
                  <a:spcPct val="0"/>
                </a:spcBef>
                <a:buFontTx/>
                <a:buNone/>
              </a:pPr>
              <a:t>158</a:t>
            </a:fld>
            <a:endParaRPr lang="fr-FR" altLang="fr-FR" sz="1200">
              <a:solidFill>
                <a:srgbClr val="898989"/>
              </a:solidFill>
            </a:endParaRPr>
          </a:p>
        </p:txBody>
      </p:sp>
      <p:sp>
        <p:nvSpPr>
          <p:cNvPr id="13415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4152" name="Rectangle 7"/>
          <p:cNvSpPr>
            <a:spLocks noChangeArrowheads="1"/>
          </p:cNvSpPr>
          <p:nvPr/>
        </p:nvSpPr>
        <p:spPr bwMode="auto">
          <a:xfrm>
            <a:off x="250825" y="1125538"/>
            <a:ext cx="795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8.10. </a:t>
            </a:r>
            <a:r>
              <a:rPr lang="fr-FR" altLang="fr-FR" sz="1800" b="1">
                <a:solidFill>
                  <a:srgbClr val="008000"/>
                </a:solidFill>
                <a:latin typeface="Arial" panose="020B0604020202020204" pitchFamily="34" charset="0"/>
              </a:rPr>
              <a:t>Le système d’irrigation goutte à goutte ou micro-irrigation (suite) </a:t>
            </a:r>
            <a:endParaRPr lang="fr-FR" altLang="fr-FR" sz="1800" b="1">
              <a:latin typeface="Arial" panose="020B0604020202020204" pitchFamily="34" charset="0"/>
            </a:endParaRPr>
          </a:p>
        </p:txBody>
      </p:sp>
      <p:pic>
        <p:nvPicPr>
          <p:cNvPr id="134153" name="Picture 2" descr="C:\Users\LISAN\Pictures\plantes-halophytes-xerophiles\goutte-a-gout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963" y="5084763"/>
            <a:ext cx="22050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4" name="ZoneTexte 9"/>
          <p:cNvSpPr txBox="1">
            <a:spLocks noChangeArrowheads="1"/>
          </p:cNvSpPr>
          <p:nvPr/>
        </p:nvSpPr>
        <p:spPr bwMode="auto">
          <a:xfrm>
            <a:off x="179388" y="6021388"/>
            <a:ext cx="6769100" cy="6477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Ces systèmes sont nettement plus efficaces et économes que les méthodes d’irrigation traditionnelles, </a:t>
            </a:r>
            <a:r>
              <a:rPr lang="fr-FR" altLang="fr-FR" sz="1800">
                <a:solidFill>
                  <a:srgbClr val="FF0000"/>
                </a:solidFill>
                <a:latin typeface="Arial" panose="020B0604020202020204" pitchFamily="34" charset="0"/>
              </a:rPr>
              <a:t>mais plus coûteuses.</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5171" name="ZoneTexte 4"/>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517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A85C09-B307-4376-A18D-B6F87AF6249F}" type="slidenum">
              <a:rPr lang="fr-FR" altLang="fr-FR" sz="1200" smtClean="0">
                <a:solidFill>
                  <a:srgbClr val="898989"/>
                </a:solidFill>
              </a:rPr>
              <a:pPr>
                <a:spcBef>
                  <a:spcPct val="0"/>
                </a:spcBef>
                <a:buFontTx/>
                <a:buNone/>
              </a:pPr>
              <a:t>159</a:t>
            </a:fld>
            <a:endParaRPr lang="fr-FR" altLang="fr-FR" sz="1200">
              <a:solidFill>
                <a:srgbClr val="898989"/>
              </a:solidFill>
            </a:endParaRPr>
          </a:p>
        </p:txBody>
      </p:sp>
      <p:sp>
        <p:nvSpPr>
          <p:cNvPr id="1351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5174" name="Rectangle 7"/>
          <p:cNvSpPr>
            <a:spLocks noChangeArrowheads="1"/>
          </p:cNvSpPr>
          <p:nvPr/>
        </p:nvSpPr>
        <p:spPr bwMode="auto">
          <a:xfrm>
            <a:off x="250825" y="1125538"/>
            <a:ext cx="795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8.10. </a:t>
            </a:r>
            <a:r>
              <a:rPr lang="fr-FR" altLang="fr-FR" sz="1800" b="1">
                <a:solidFill>
                  <a:srgbClr val="008000"/>
                </a:solidFill>
                <a:latin typeface="Arial" panose="020B0604020202020204" pitchFamily="34" charset="0"/>
              </a:rPr>
              <a:t>Le système d’irrigation goutte à goutte ou micro-irrigation (suite) </a:t>
            </a:r>
            <a:endParaRPr lang="fr-FR" altLang="fr-FR" sz="1800" b="1">
              <a:latin typeface="Arial" panose="020B0604020202020204" pitchFamily="34" charset="0"/>
            </a:endParaRPr>
          </a:p>
        </p:txBody>
      </p:sp>
      <p:pic>
        <p:nvPicPr>
          <p:cNvPr id="135175" name="Image 6" descr="goutte à goutte faible coût_Low Cost Drip Irrigation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41957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Rectangle 7"/>
          <p:cNvSpPr>
            <a:spLocks noChangeArrowheads="1"/>
          </p:cNvSpPr>
          <p:nvPr/>
        </p:nvSpPr>
        <p:spPr bwMode="auto">
          <a:xfrm>
            <a:off x="323850" y="2060575"/>
            <a:ext cx="21891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Un goutte à goutte faible coût</a:t>
            </a:r>
          </a:p>
        </p:txBody>
      </p:sp>
      <p:sp>
        <p:nvSpPr>
          <p:cNvPr id="135177" name="ZoneTexte 8"/>
          <p:cNvSpPr txBox="1">
            <a:spLocks noChangeArrowheads="1"/>
          </p:cNvSpPr>
          <p:nvPr/>
        </p:nvSpPr>
        <p:spPr bwMode="auto">
          <a:xfrm>
            <a:off x="3995738" y="3573463"/>
            <a:ext cx="49688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008000"/>
                </a:solidFill>
                <a:latin typeface="Arial" panose="020B0604020202020204" pitchFamily="34" charset="0"/>
              </a:rPr>
              <a:t>Un système d’irrigation maison en Afrique avec un seau àeau réservoir et tuyaux en plastique simples pour la distribution. Si bambou est disponible, il peut être utilisé en tant que tuyaux de distribution. Source: STANDISH (2009) et INFONET-BIOVISION (2010) .</a:t>
            </a:r>
          </a:p>
          <a:p>
            <a:pPr algn="just" eaLnBrk="1" hangingPunct="1">
              <a:spcBef>
                <a:spcPct val="0"/>
              </a:spcBef>
              <a:buFontTx/>
              <a:buNone/>
            </a:pPr>
            <a:r>
              <a:rPr lang="fr-FR" altLang="fr-FR" sz="1200">
                <a:solidFill>
                  <a:srgbClr val="008000"/>
                </a:solidFill>
                <a:latin typeface="Arial" panose="020B0604020202020204" pitchFamily="34" charset="0"/>
              </a:rPr>
              <a:t>Les systèmes de goutte à goutte très simples peuvent être construits avec des matériaux locaux disponibles. L'aide de seaux ou des barils d'eau, servant de </a:t>
            </a:r>
            <a:r>
              <a:rPr lang="fr-FR" altLang="fr-FR" sz="1200" i="1">
                <a:solidFill>
                  <a:srgbClr val="008000"/>
                </a:solidFill>
                <a:latin typeface="Arial" panose="020B0604020202020204" pitchFamily="34" charset="0"/>
                <a:hlinkClick r:id="rId3"/>
              </a:rPr>
              <a:t>réservoir</a:t>
            </a:r>
            <a:r>
              <a:rPr lang="fr-FR" altLang="fr-FR" sz="1200">
                <a:solidFill>
                  <a:srgbClr val="008000"/>
                </a:solidFill>
                <a:latin typeface="Arial" panose="020B0604020202020204" pitchFamily="34" charset="0"/>
              </a:rPr>
              <a:t> et le bambou ou des tubes en PVC, servant de tuyaux de distribution, tout le monde peut construire un système d’</a:t>
            </a:r>
            <a:r>
              <a:rPr lang="fr-FR" altLang="fr-FR" sz="1200" i="1">
                <a:solidFill>
                  <a:srgbClr val="008000"/>
                </a:solidFill>
                <a:latin typeface="Arial" panose="020B0604020202020204" pitchFamily="34" charset="0"/>
                <a:hlinkClick r:id="rId4"/>
              </a:rPr>
              <a:t>irrigation</a:t>
            </a:r>
            <a:r>
              <a:rPr lang="fr-FR" altLang="fr-FR" sz="1200">
                <a:solidFill>
                  <a:srgbClr val="008000"/>
                </a:solidFill>
                <a:latin typeface="Arial" panose="020B0604020202020204" pitchFamily="34" charset="0"/>
              </a:rPr>
              <a:t>  très efficace. Si </a:t>
            </a:r>
            <a:r>
              <a:rPr lang="fr-FR" altLang="fr-FR" sz="1200" i="1">
                <a:solidFill>
                  <a:srgbClr val="008000"/>
                </a:solidFill>
                <a:latin typeface="Arial" panose="020B0604020202020204" pitchFamily="34" charset="0"/>
                <a:hlinkClick r:id="rId5"/>
              </a:rPr>
              <a:t>les eaux usées</a:t>
            </a:r>
            <a:r>
              <a:rPr lang="fr-FR" altLang="fr-FR" sz="1200">
                <a:solidFill>
                  <a:srgbClr val="008000"/>
                </a:solidFill>
                <a:latin typeface="Arial" panose="020B0604020202020204" pitchFamily="34" charset="0"/>
              </a:rPr>
              <a:t> sont utilisés, une unité de </a:t>
            </a:r>
            <a:r>
              <a:rPr lang="fr-FR" altLang="fr-FR" sz="1200" i="1">
                <a:solidFill>
                  <a:srgbClr val="008000"/>
                </a:solidFill>
                <a:latin typeface="Arial" panose="020B0604020202020204" pitchFamily="34" charset="0"/>
                <a:hlinkClick r:id="rId6"/>
              </a:rPr>
              <a:t>filtration</a:t>
            </a:r>
            <a:r>
              <a:rPr lang="fr-FR" altLang="fr-FR" sz="1200">
                <a:solidFill>
                  <a:srgbClr val="008000"/>
                </a:solidFill>
                <a:latin typeface="Arial" panose="020B0604020202020204" pitchFamily="34" charset="0"/>
              </a:rPr>
              <a:t> après l'installation de traitement est recommandée pour éviter le colmatage des émetteurs. </a:t>
            </a:r>
          </a:p>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7"/>
              </a:rPr>
              <a:t>http://www.sswm.info/category/implementation-tools/water-use/hardware/optimisation-water-use-agriculture/drip-irrigation</a:t>
            </a:r>
            <a:r>
              <a:rPr lang="fr-FR" altLang="fr-FR" sz="1200">
                <a:solidFill>
                  <a:srgbClr val="008000"/>
                </a:solidFill>
                <a:latin typeface="Arial" panose="020B0604020202020204" pitchFamily="34" charset="0"/>
              </a:rPr>
              <a:t> </a:t>
            </a:r>
          </a:p>
        </p:txBody>
      </p:sp>
      <p:pic>
        <p:nvPicPr>
          <p:cNvPr id="135178" name="Picture 2" descr="C:\Users\LISAN\Pictures\plantes-halophytes-xerophiles\goutte a goutte seau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1628775"/>
            <a:ext cx="21304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Picture 3" descr="C:\Users\LISAN\Pictures\plantes-halophytes-xerophiles\goutte a goutte bambou.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1773238"/>
            <a:ext cx="22685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Picture 4" descr="C:\Users\LISAN\Pictures\plantes-halophytes-xerophiles\goutte-a-goutte_emietteur_diffuseu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005263"/>
            <a:ext cx="17780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1" name="ZoneTexte 12"/>
          <p:cNvSpPr txBox="1">
            <a:spLocks noChangeArrowheads="1"/>
          </p:cNvSpPr>
          <p:nvPr/>
        </p:nvSpPr>
        <p:spPr bwMode="auto">
          <a:xfrm>
            <a:off x="1908175" y="6453188"/>
            <a:ext cx="3392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Divers modèles d’émetteurs ou de diffuseurs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21955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38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80A867-2BDA-431E-9DCA-FA8DDEBAD33C}" type="slidenum">
              <a:rPr lang="fr-FR" altLang="fr-FR" sz="1200" smtClean="0">
                <a:solidFill>
                  <a:srgbClr val="898989"/>
                </a:solidFill>
              </a:rPr>
              <a:pPr>
                <a:spcBef>
                  <a:spcPct val="0"/>
                </a:spcBef>
                <a:buFontTx/>
                <a:buNone/>
              </a:pPr>
              <a:t>16</a:t>
            </a:fld>
            <a:endParaRPr lang="fr-FR" altLang="fr-FR" sz="1200">
              <a:solidFill>
                <a:srgbClr val="898989"/>
              </a:solidFill>
            </a:endParaRPr>
          </a:p>
        </p:txBody>
      </p:sp>
      <p:pic>
        <p:nvPicPr>
          <p:cNvPr id="16388" name="Image 5" descr="aridite_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0563"/>
            <a:ext cx="8245475"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p:cNvSpPr>
            <a:spLocks noChangeArrowheads="1"/>
          </p:cNvSpPr>
          <p:nvPr/>
        </p:nvSpPr>
        <p:spPr bwMode="auto">
          <a:xfrm>
            <a:off x="107950" y="476250"/>
            <a:ext cx="4552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solidFill>
                  <a:srgbClr val="008000"/>
                </a:solidFill>
                <a:latin typeface="Arial" panose="020B0604020202020204" pitchFamily="34" charset="0"/>
              </a:rPr>
              <a:t>1bis. Cartes des zones arides dans le monde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6195" name="ZoneTexte 4"/>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619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B50CC3-072E-4ACD-83CF-16AF745E76EF}" type="slidenum">
              <a:rPr lang="fr-FR" altLang="fr-FR" sz="1200" smtClean="0">
                <a:solidFill>
                  <a:srgbClr val="898989"/>
                </a:solidFill>
              </a:rPr>
              <a:pPr>
                <a:spcBef>
                  <a:spcPct val="0"/>
                </a:spcBef>
                <a:buFontTx/>
                <a:buNone/>
              </a:pPr>
              <a:t>160</a:t>
            </a:fld>
            <a:endParaRPr lang="fr-FR" altLang="fr-FR" sz="1200">
              <a:solidFill>
                <a:srgbClr val="898989"/>
              </a:solidFill>
            </a:endParaRPr>
          </a:p>
        </p:txBody>
      </p:sp>
      <p:sp>
        <p:nvSpPr>
          <p:cNvPr id="13619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6198" name="Rectangle 7"/>
          <p:cNvSpPr>
            <a:spLocks noChangeArrowheads="1"/>
          </p:cNvSpPr>
          <p:nvPr/>
        </p:nvSpPr>
        <p:spPr bwMode="auto">
          <a:xfrm>
            <a:off x="250825" y="1125538"/>
            <a:ext cx="8570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8.10. </a:t>
            </a:r>
            <a:r>
              <a:rPr lang="fr-FR" altLang="fr-FR" sz="1800" b="1">
                <a:solidFill>
                  <a:srgbClr val="008000"/>
                </a:solidFill>
                <a:latin typeface="Arial" panose="020B0604020202020204" pitchFamily="34" charset="0"/>
              </a:rPr>
              <a:t>Le système d’irrigation goutte à goutte ou micro-irrigation (suite et fin) </a:t>
            </a:r>
            <a:endParaRPr lang="fr-FR" altLang="fr-FR" sz="1800" b="1">
              <a:latin typeface="Arial" panose="020B0604020202020204" pitchFamily="34" charset="0"/>
            </a:endParaRPr>
          </a:p>
        </p:txBody>
      </p:sp>
      <p:sp>
        <p:nvSpPr>
          <p:cNvPr id="136199" name="ZoneTexte 7"/>
          <p:cNvSpPr txBox="1">
            <a:spLocks noChangeArrowheads="1"/>
          </p:cNvSpPr>
          <p:nvPr/>
        </p:nvSpPr>
        <p:spPr bwMode="auto">
          <a:xfrm>
            <a:off x="1763713" y="3716338"/>
            <a:ext cx="14398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Un système kit agricole, à bas coût, avec un réservoir 1000 litres d'eau peut desservir jusqu'à un huitième d'acre ~ 500 m</a:t>
            </a:r>
            <a:r>
              <a:rPr lang="fr-FR" altLang="fr-FR" sz="1200" baseline="30000">
                <a:solidFill>
                  <a:srgbClr val="008000"/>
                </a:solidFill>
                <a:latin typeface="Arial" panose="020B0604020202020204" pitchFamily="34" charset="0"/>
              </a:rPr>
              <a:t>2</a:t>
            </a:r>
            <a:r>
              <a:rPr lang="fr-FR" altLang="fr-FR" sz="1200">
                <a:solidFill>
                  <a:srgbClr val="008000"/>
                </a:solidFill>
                <a:latin typeface="Arial" panose="020B0604020202020204" pitchFamily="34" charset="0"/>
              </a:rPr>
              <a:t>. Source: IPTRID (2008)</a:t>
            </a:r>
          </a:p>
        </p:txBody>
      </p:sp>
      <p:pic>
        <p:nvPicPr>
          <p:cNvPr id="136200" name="Picture 2" descr="C:\Users\LISAN\Pictures\plantes-halophytes-xerophiles\goutte a goutte reservoir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628775"/>
            <a:ext cx="10842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3" descr="C:\Users\LISAN\Pictures\plantes-halophytes-xerophiles\goutte a goutte_bouteille_Bottle and Clay Pot Irrig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628775"/>
            <a:ext cx="34956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ZoneTexte 11"/>
          <p:cNvSpPr txBox="1">
            <a:spLocks noChangeArrowheads="1"/>
          </p:cNvSpPr>
          <p:nvPr/>
        </p:nvSpPr>
        <p:spPr bwMode="auto">
          <a:xfrm>
            <a:off x="3132138" y="3933825"/>
            <a:ext cx="35274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A gauche:  méthode d</a:t>
            </a:r>
            <a:r>
              <a:rPr lang="fr-FR" altLang="fr-FR" sz="1200">
                <a:solidFill>
                  <a:srgbClr val="008000"/>
                </a:solidFill>
                <a:latin typeface="Arial" panose="020B0604020202020204" pitchFamily="34" charset="0"/>
                <a:hlinkClick r:id="rId4"/>
              </a:rPr>
              <a:t>’irrigation</a:t>
            </a:r>
            <a:r>
              <a:rPr lang="fr-FR" altLang="fr-FR" sz="1200">
                <a:solidFill>
                  <a:srgbClr val="008000"/>
                </a:solidFill>
                <a:latin typeface="Arial" panose="020B0604020202020204" pitchFamily="34" charset="0"/>
              </a:rPr>
              <a:t> avec un pot  en terre. A droite:  méthode d’</a:t>
            </a:r>
            <a:r>
              <a:rPr lang="fr-FR" altLang="fr-FR" sz="1200">
                <a:solidFill>
                  <a:srgbClr val="008000"/>
                </a:solidFill>
                <a:latin typeface="Arial" panose="020B0604020202020204" pitchFamily="34" charset="0"/>
                <a:hlinkClick r:id="rId4"/>
              </a:rPr>
              <a:t> irrigation</a:t>
            </a:r>
            <a:r>
              <a:rPr lang="fr-FR" altLang="fr-FR" sz="1200">
                <a:solidFill>
                  <a:srgbClr val="008000"/>
                </a:solidFill>
                <a:latin typeface="Arial" panose="020B0604020202020204" pitchFamily="34" charset="0"/>
              </a:rPr>
              <a:t> avec une bouteille, qui est aussi efficace et simple. Les bouteilles peuvent être trouvés partout dans le monde. Source: INFONET-BIOVSION (2010).</a:t>
            </a:r>
          </a:p>
        </p:txBody>
      </p:sp>
      <p:pic>
        <p:nvPicPr>
          <p:cNvPr id="136203" name="Picture 4" descr="C:\Users\LISAN\Pictures\plantes-halophytes-xerophiles\goutte a goutte Manches en plastique perforés_FAO 1997 Plastic Sleeve_medium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375" y="1484313"/>
            <a:ext cx="246062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4" name="Rectangle 13"/>
          <p:cNvSpPr>
            <a:spLocks noChangeArrowheads="1"/>
          </p:cNvSpPr>
          <p:nvPr/>
        </p:nvSpPr>
        <p:spPr bwMode="auto">
          <a:xfrm>
            <a:off x="6588125" y="3573463"/>
            <a:ext cx="2447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Procédé de manchon en plastique qui n'a pas été testé de manière systématique et par conséquent il est difficile d'évaluer ses performances. Source FAO-1997</a:t>
            </a:r>
          </a:p>
        </p:txBody>
      </p:sp>
      <p:sp>
        <p:nvSpPr>
          <p:cNvPr id="136205" name="ZoneTexte 14"/>
          <p:cNvSpPr txBox="1">
            <a:spLocks noChangeArrowheads="1"/>
          </p:cNvSpPr>
          <p:nvPr/>
        </p:nvSpPr>
        <p:spPr bwMode="auto">
          <a:xfrm>
            <a:off x="4643438" y="6381750"/>
            <a:ext cx="2592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La chaussette d’irrigation </a:t>
            </a:r>
            <a:r>
              <a:rPr lang="fr-FR" altLang="fr-FR" sz="1200" b="1">
                <a:solidFill>
                  <a:srgbClr val="008000"/>
                </a:solidFill>
                <a:latin typeface="Arial" panose="020B0604020202020204" pitchFamily="34" charset="0"/>
              </a:rPr>
              <a:t>Irrigasc</a:t>
            </a:r>
            <a:r>
              <a:rPr lang="fr-FR" altLang="fr-FR" sz="1200">
                <a:solidFill>
                  <a:srgbClr val="008000"/>
                </a:solidFill>
                <a:latin typeface="Arial" panose="020B0604020202020204" pitchFamily="34" charset="0"/>
              </a:rPr>
              <a:t>,</a:t>
            </a:r>
          </a:p>
          <a:p>
            <a:pPr algn="ctr" eaLnBrk="1" hangingPunct="1">
              <a:spcBef>
                <a:spcPct val="0"/>
              </a:spcBef>
              <a:buFontTx/>
              <a:buNone/>
            </a:pPr>
            <a:r>
              <a:rPr lang="fr-FR" altLang="fr-FR" sz="1200">
                <a:solidFill>
                  <a:srgbClr val="008000"/>
                </a:solidFill>
                <a:latin typeface="Arial" panose="020B0604020202020204" pitchFamily="34" charset="0"/>
              </a:rPr>
              <a:t>Micro-perforée.</a:t>
            </a:r>
          </a:p>
        </p:txBody>
      </p:sp>
      <p:pic>
        <p:nvPicPr>
          <p:cNvPr id="136206" name="Picture 5" descr="C:\Users\LISAN\Pictures\plantes-halophytes-xerophiles\irrigasc-chaussett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438" y="4770438"/>
            <a:ext cx="20875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Picture 7" descr="C:\Users\LISAN\Pictures\plantes-halophytes-xerophiles\Irrigasc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557338"/>
            <a:ext cx="1587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8" name="Picture 8" descr="C:\Users\LISAN\Pictures\plantes-halophytes-xerophiles\irrigasc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4868863"/>
            <a:ext cx="108426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9" name="ZoneTexte 19"/>
          <p:cNvSpPr txBox="1">
            <a:spLocks noChangeArrowheads="1"/>
          </p:cNvSpPr>
          <p:nvPr/>
        </p:nvSpPr>
        <p:spPr bwMode="auto">
          <a:xfrm>
            <a:off x="179388" y="4437063"/>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Gaine ou chaussette d’irrigation </a:t>
            </a:r>
            <a:r>
              <a:rPr lang="fr-FR" altLang="fr-FR" sz="1200" b="1">
                <a:solidFill>
                  <a:srgbClr val="008000"/>
                </a:solidFill>
                <a:latin typeface="Arial" panose="020B0604020202020204" pitchFamily="34" charset="0"/>
              </a:rPr>
              <a:t>Irrigasc</a:t>
            </a:r>
          </a:p>
        </p:txBody>
      </p:sp>
      <p:pic>
        <p:nvPicPr>
          <p:cNvPr id="136210" name="Picture 9" descr="C:\Users\LISAN\Pictures\plantes-halophytes-xerophiles\irrigasc0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3088" y="5157788"/>
            <a:ext cx="16478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1" name="ZoneTexte 18"/>
          <p:cNvSpPr txBox="1">
            <a:spLocks noChangeArrowheads="1"/>
          </p:cNvSpPr>
          <p:nvPr/>
        </p:nvSpPr>
        <p:spPr bwMode="auto">
          <a:xfrm>
            <a:off x="179388" y="5516563"/>
            <a:ext cx="396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10"/>
              </a:rPr>
              <a:t>http://www.sswm.info/category/implementation-tools/water-use/hardware/optimisation-water-use-agriculture/manual-irrigatio</a:t>
            </a:r>
            <a:r>
              <a:rPr lang="fr-FR" altLang="fr-FR" sz="1200">
                <a:solidFill>
                  <a:srgbClr val="008000"/>
                </a:solidFill>
                <a:latin typeface="Arial" panose="020B0604020202020204" pitchFamily="34" charset="0"/>
              </a:rPr>
              <a:t>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721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722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AE9320-CE95-4212-8F0C-23534B6ED941}" type="slidenum">
              <a:rPr lang="fr-FR" altLang="fr-FR" sz="1200" smtClean="0">
                <a:solidFill>
                  <a:srgbClr val="898989"/>
                </a:solidFill>
              </a:rPr>
              <a:pPr>
                <a:spcBef>
                  <a:spcPct val="0"/>
                </a:spcBef>
                <a:buFontTx/>
                <a:buNone/>
              </a:pPr>
              <a:t>161</a:t>
            </a:fld>
            <a:endParaRPr lang="fr-FR" altLang="fr-FR" sz="1200">
              <a:solidFill>
                <a:srgbClr val="898989"/>
              </a:solidFill>
            </a:endParaRPr>
          </a:p>
        </p:txBody>
      </p:sp>
      <p:sp>
        <p:nvSpPr>
          <p:cNvPr id="13722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7222" name="Rectangle 5"/>
          <p:cNvSpPr>
            <a:spLocks noChangeArrowheads="1"/>
          </p:cNvSpPr>
          <p:nvPr/>
        </p:nvSpPr>
        <p:spPr bwMode="auto">
          <a:xfrm>
            <a:off x="250825" y="1196975"/>
            <a:ext cx="8642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8.11. </a:t>
            </a:r>
            <a:r>
              <a:rPr lang="fr-FR" altLang="fr-FR" sz="1800" b="1" i="1">
                <a:solidFill>
                  <a:srgbClr val="008000"/>
                </a:solidFill>
                <a:latin typeface="Arial" panose="020B0604020202020204" pitchFamily="34" charset="0"/>
              </a:rPr>
              <a:t>zaï</a:t>
            </a:r>
            <a:r>
              <a:rPr lang="fr-FR" altLang="fr-FR" sz="1800" b="1">
                <a:solidFill>
                  <a:srgbClr val="008000"/>
                </a:solidFill>
                <a:latin typeface="Arial" panose="020B0604020202020204" pitchFamily="34" charset="0"/>
              </a:rPr>
              <a:t> ou culture en poquets</a:t>
            </a:r>
            <a:endParaRPr lang="fr-FR" altLang="fr-FR" sz="1800" b="1" i="1">
              <a:solidFill>
                <a:srgbClr val="008000"/>
              </a:solidFill>
              <a:latin typeface="Arial" panose="020B0604020202020204" pitchFamily="34" charset="0"/>
            </a:endParaRPr>
          </a:p>
          <a:p>
            <a:pPr algn="just" eaLnBrk="1" hangingPunct="1">
              <a:spcBef>
                <a:spcPct val="0"/>
              </a:spcBef>
              <a:buFontTx/>
              <a:buNone/>
            </a:pPr>
            <a:endParaRPr lang="fr-FR" altLang="fr-FR" sz="1800">
              <a:solidFill>
                <a:srgbClr val="008000"/>
              </a:solidFill>
              <a:latin typeface="Arial" panose="020B0604020202020204" pitchFamily="34" charset="0"/>
            </a:endParaRPr>
          </a:p>
          <a:p>
            <a:pPr algn="just" eaLnBrk="1" hangingPunct="1">
              <a:spcBef>
                <a:spcPct val="0"/>
              </a:spcBef>
              <a:buFontTx/>
              <a:buNone/>
            </a:pPr>
            <a:r>
              <a:rPr lang="fr-FR" altLang="fr-FR" sz="1800">
                <a:solidFill>
                  <a:srgbClr val="008000"/>
                </a:solidFill>
                <a:latin typeface="Arial" panose="020B0604020202020204" pitchFamily="34" charset="0"/>
              </a:rPr>
              <a:t>C’est une cuvette (20 cm à 40 cm de diamètre et 10 cm à 15 cm de profondeur) qui capte le ruissellement à partir d’un </a:t>
            </a:r>
            <a:r>
              <a:rPr lang="fr-FR" altLang="fr-FR" sz="1800" i="1">
                <a:solidFill>
                  <a:srgbClr val="008000"/>
                </a:solidFill>
                <a:latin typeface="Arial" panose="020B0604020202020204" pitchFamily="34" charset="0"/>
              </a:rPr>
              <a:t>impluvium de 5 à 20 fois la surface travaillée.</a:t>
            </a:r>
          </a:p>
          <a:p>
            <a:pPr algn="just" eaLnBrk="1" hangingPunct="1">
              <a:spcBef>
                <a:spcPct val="0"/>
              </a:spcBef>
              <a:buFontTx/>
              <a:buNone/>
            </a:pPr>
            <a:r>
              <a:rPr lang="fr-FR" altLang="fr-FR" sz="1800">
                <a:solidFill>
                  <a:srgbClr val="008000"/>
                </a:solidFill>
                <a:latin typeface="Arial" panose="020B0604020202020204" pitchFamily="34" charset="0"/>
              </a:rPr>
              <a:t>Les cuvettes sont creusées tous les 80 cm à 100 cm. Les trous étant faits pendant la saison sèche, ils piègent des particules apportées par le vent : sable, limon, matières organiques. Dès les premières pluies, une à deux poignées de matière organique (1 t ha-1 à 3 t ha-1) apportées à chaque trou favorisent l’activité des termites (du genre </a:t>
            </a:r>
            <a:r>
              <a:rPr lang="fr-FR" altLang="fr-FR" sz="1800" i="1">
                <a:solidFill>
                  <a:srgbClr val="008000"/>
                </a:solidFill>
                <a:latin typeface="Arial" panose="020B0604020202020204" pitchFamily="34" charset="0"/>
              </a:rPr>
              <a:t>Trinervitermes), qui creusent des galeries. Généralement, une </a:t>
            </a:r>
            <a:r>
              <a:rPr lang="fr-FR" altLang="fr-FR" sz="1800">
                <a:solidFill>
                  <a:srgbClr val="008000"/>
                </a:solidFill>
                <a:latin typeface="Arial" panose="020B0604020202020204" pitchFamily="34" charset="0"/>
              </a:rPr>
              <a:t>douzaine de graines de sorgho sont semées en poquet pour leur permettre de soulever la croûte sédimentaire, qui s’y forme lors des premières averses (Roose </a:t>
            </a:r>
            <a:r>
              <a:rPr lang="fr-FR" altLang="fr-FR" sz="1800" i="1">
                <a:solidFill>
                  <a:srgbClr val="008000"/>
                </a:solidFill>
                <a:latin typeface="Arial" panose="020B0604020202020204" pitchFamily="34" charset="0"/>
              </a:rPr>
              <a:t>et al. 1993). </a:t>
            </a:r>
          </a:p>
          <a:p>
            <a:pPr algn="just" eaLnBrk="1" hangingPunct="1">
              <a:spcBef>
                <a:spcPct val="0"/>
              </a:spcBef>
              <a:buFontTx/>
              <a:buNone/>
            </a:pPr>
            <a:r>
              <a:rPr lang="fr-FR" altLang="fr-FR" sz="1800" i="1">
                <a:solidFill>
                  <a:srgbClr val="008000"/>
                </a:solidFill>
                <a:latin typeface="Arial" panose="020B0604020202020204" pitchFamily="34" charset="0"/>
              </a:rPr>
              <a:t>Ce système a été utilisé avec succès pour réintroduire la jachère </a:t>
            </a:r>
            <a:r>
              <a:rPr lang="fr-FR" altLang="fr-FR" sz="1800">
                <a:solidFill>
                  <a:srgbClr val="008000"/>
                </a:solidFill>
                <a:latin typeface="Arial" panose="020B0604020202020204" pitchFamily="34" charset="0"/>
              </a:rPr>
              <a:t>arbustive et un système agro-sylvo-pastoral, disparu suite à l’usage intensif de la charrue. </a:t>
            </a:r>
          </a:p>
          <a:p>
            <a:pPr algn="just" eaLnBrk="1" hangingPunct="1">
              <a:spcBef>
                <a:spcPct val="0"/>
              </a:spcBef>
              <a:buFontTx/>
              <a:buNone/>
            </a:pPr>
            <a:r>
              <a:rPr lang="fr-FR" altLang="fr-FR" sz="1800">
                <a:solidFill>
                  <a:srgbClr val="008000"/>
                </a:solidFill>
                <a:latin typeface="Arial" panose="020B0604020202020204" pitchFamily="34" charset="0"/>
              </a:rPr>
              <a:t>Le zaï + fumure améliore le rendement du sorgho au Burkina : 900 kg ha-1 contre 300 kg ha-1 pour le témoin (Roose et al., 1993).</a:t>
            </a:r>
          </a:p>
          <a:p>
            <a:pPr algn="just" eaLnBrk="1" hangingPunct="1">
              <a:spcBef>
                <a:spcPct val="0"/>
              </a:spcBef>
              <a:buFontTx/>
              <a:buNone/>
            </a:pPr>
            <a:r>
              <a:rPr lang="fr-FR" altLang="fr-FR" sz="1800">
                <a:solidFill>
                  <a:srgbClr val="FF0000"/>
                </a:solidFill>
                <a:latin typeface="Arial" panose="020B0604020202020204" pitchFamily="34" charset="0"/>
              </a:rPr>
              <a:t>Mais cette technique est d’une grande pénibilité.</a:t>
            </a:r>
          </a:p>
        </p:txBody>
      </p:sp>
      <p:pic>
        <p:nvPicPr>
          <p:cNvPr id="137223" name="Image 6" descr="zai2 b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16563"/>
            <a:ext cx="21050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824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824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83A61DC-890D-4FCF-861D-040BD78BB376}" type="slidenum">
              <a:rPr lang="fr-FR" altLang="fr-FR" sz="1200" smtClean="0">
                <a:solidFill>
                  <a:srgbClr val="898989"/>
                </a:solidFill>
              </a:rPr>
              <a:pPr>
                <a:spcBef>
                  <a:spcPct val="0"/>
                </a:spcBef>
                <a:buFontTx/>
                <a:buNone/>
              </a:pPr>
              <a:t>162</a:t>
            </a:fld>
            <a:endParaRPr lang="fr-FR" altLang="fr-FR" sz="1200">
              <a:solidFill>
                <a:srgbClr val="898989"/>
              </a:solidFill>
            </a:endParaRPr>
          </a:p>
        </p:txBody>
      </p:sp>
      <p:sp>
        <p:nvSpPr>
          <p:cNvPr id="13824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8246" name="Rectangle 5"/>
          <p:cNvSpPr>
            <a:spLocks noChangeArrowheads="1"/>
          </p:cNvSpPr>
          <p:nvPr/>
        </p:nvSpPr>
        <p:spPr bwMode="auto">
          <a:xfrm>
            <a:off x="250825" y="1196975"/>
            <a:ext cx="60499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8.11. </a:t>
            </a:r>
            <a:r>
              <a:rPr lang="fr-FR" altLang="fr-FR" sz="1800" b="1" i="1">
                <a:solidFill>
                  <a:srgbClr val="008000"/>
                </a:solidFill>
                <a:latin typeface="Arial" panose="020B0604020202020204" pitchFamily="34" charset="0"/>
              </a:rPr>
              <a:t>zaï</a:t>
            </a:r>
            <a:r>
              <a:rPr lang="fr-FR" altLang="fr-FR" sz="1800" b="1">
                <a:solidFill>
                  <a:srgbClr val="008000"/>
                </a:solidFill>
                <a:latin typeface="Arial" panose="020B0604020202020204" pitchFamily="34" charset="0"/>
              </a:rPr>
              <a:t> ou culture en poquets</a:t>
            </a:r>
            <a:r>
              <a:rPr lang="fr-FR" altLang="fr-FR" sz="1800" b="1" i="1">
                <a:solidFill>
                  <a:srgbClr val="008000"/>
                </a:solidFill>
                <a:latin typeface="Arial" panose="020B0604020202020204" pitchFamily="34" charset="0"/>
              </a:rPr>
              <a:t> </a:t>
            </a:r>
            <a:r>
              <a:rPr lang="fr-FR" altLang="fr-FR" sz="1800">
                <a:solidFill>
                  <a:srgbClr val="008000"/>
                </a:solidFill>
                <a:latin typeface="Arial" panose="020B0604020202020204" pitchFamily="34" charset="0"/>
              </a:rPr>
              <a:t>(suite) </a:t>
            </a:r>
          </a:p>
          <a:p>
            <a:pPr algn="just" eaLnBrk="1" hangingPunct="1">
              <a:spcBef>
                <a:spcPct val="0"/>
              </a:spcBef>
              <a:buFontTx/>
              <a:buNone/>
            </a:pPr>
            <a:endParaRPr lang="fr-FR" altLang="fr-FR" sz="1800" i="1">
              <a:solidFill>
                <a:srgbClr val="008000"/>
              </a:solidFill>
              <a:latin typeface="Arial" panose="020B0604020202020204" pitchFamily="34" charset="0"/>
            </a:endParaRPr>
          </a:p>
          <a:p>
            <a:pPr algn="just"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des trous d’une trentaine de cm de profondeur sont creusés en quinconces tous les mètres sur un sol dégradé (nu, endurci, encroûté). Le trou est enrichie de fumure/compost. Ce trou ameubli va conserver l’eau de ruissellement et permettra la croissance optimale des plantes et la conservation de l’humidité.</a:t>
            </a:r>
          </a:p>
          <a:p>
            <a:pPr algn="just" eaLnBrk="1" hangingPunct="1">
              <a:spcBef>
                <a:spcPct val="0"/>
              </a:spcBef>
              <a:buFontTx/>
              <a:buNone/>
            </a:pPr>
            <a:r>
              <a:rPr lang="fr-FR" altLang="fr-FR" sz="1800" b="1">
                <a:solidFill>
                  <a:srgbClr val="008000"/>
                </a:solidFill>
                <a:latin typeface="Arial" panose="020B0604020202020204" pitchFamily="34" charset="0"/>
              </a:rPr>
              <a:t>Pré-requis</a:t>
            </a:r>
            <a:r>
              <a:rPr lang="fr-FR" altLang="fr-FR" sz="1800">
                <a:solidFill>
                  <a:srgbClr val="008000"/>
                </a:solidFill>
                <a:latin typeface="Arial" panose="020B0604020202020204" pitchFamily="34" charset="0"/>
              </a:rPr>
              <a:t> disponibilité de main d’oeuvre et de fumure. Ne convient pas aux sols très sableux ni aux bas-fonds. Déconseillé au-delà de 800mm de précipitations.</a:t>
            </a:r>
          </a:p>
          <a:p>
            <a:pPr algn="just"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récupération de terres nues (céréales, fourrage ou boisement) et régénération du potentiel productif. Effet dès la première année. Couplé aux cordons pierreux, permet de collecter 800 kg de grain/ha.</a:t>
            </a:r>
          </a:p>
          <a:p>
            <a:pPr algn="just"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petit matériel pour creuser et charrette pour le transport du fumier. Environ 75€/ha.</a:t>
            </a:r>
          </a:p>
        </p:txBody>
      </p:sp>
      <p:pic>
        <p:nvPicPr>
          <p:cNvPr id="138247" name="Image 6" descr="z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1916113"/>
            <a:ext cx="236696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Rectangle 7"/>
          <p:cNvSpPr>
            <a:spLocks noChangeArrowheads="1"/>
          </p:cNvSpPr>
          <p:nvPr/>
        </p:nvSpPr>
        <p:spPr bwMode="auto">
          <a:xfrm>
            <a:off x="6659563" y="5589588"/>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LISAN\Documents\DVD-DevDurable\eau\eau-Potabilisation-GestionDeLEau-Irrigation\irrigation-stockage-eau\images\small-pit-zay-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2381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39268"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3926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167ED9E-ED61-4B87-9D33-317ADA614DAD}" type="slidenum">
              <a:rPr lang="fr-FR" altLang="fr-FR" sz="1200" smtClean="0">
                <a:solidFill>
                  <a:srgbClr val="898989"/>
                </a:solidFill>
              </a:rPr>
              <a:pPr>
                <a:spcBef>
                  <a:spcPct val="0"/>
                </a:spcBef>
                <a:buFontTx/>
                <a:buNone/>
              </a:pPr>
              <a:t>163</a:t>
            </a:fld>
            <a:endParaRPr lang="fr-FR" altLang="fr-FR" sz="1200">
              <a:solidFill>
                <a:srgbClr val="898989"/>
              </a:solidFill>
            </a:endParaRPr>
          </a:p>
        </p:txBody>
      </p:sp>
      <p:sp>
        <p:nvSpPr>
          <p:cNvPr id="13927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39271" name="Rectangle 6"/>
          <p:cNvSpPr>
            <a:spLocks noChangeArrowheads="1"/>
          </p:cNvSpPr>
          <p:nvPr/>
        </p:nvSpPr>
        <p:spPr bwMode="auto">
          <a:xfrm>
            <a:off x="179388" y="1196975"/>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8.11. </a:t>
            </a:r>
            <a:r>
              <a:rPr lang="fr-FR" altLang="fr-FR" sz="1800" b="1" i="1">
                <a:solidFill>
                  <a:srgbClr val="008000"/>
                </a:solidFill>
                <a:latin typeface="Arial" panose="020B0604020202020204" pitchFamily="34" charset="0"/>
              </a:rPr>
              <a:t>zaï</a:t>
            </a:r>
            <a:r>
              <a:rPr lang="fr-FR" altLang="fr-FR" sz="1800" b="1">
                <a:solidFill>
                  <a:srgbClr val="008000"/>
                </a:solidFill>
                <a:latin typeface="Arial" panose="020B0604020202020204" pitchFamily="34" charset="0"/>
              </a:rPr>
              <a:t> ou culture en poquets</a:t>
            </a:r>
            <a:r>
              <a:rPr lang="fr-FR" altLang="fr-FR" sz="1800" b="1" i="1">
                <a:solidFill>
                  <a:srgbClr val="008000"/>
                </a:solidFill>
                <a:latin typeface="Arial" panose="020B0604020202020204" pitchFamily="34" charset="0"/>
              </a:rPr>
              <a:t> </a:t>
            </a:r>
            <a:r>
              <a:rPr lang="fr-FR" altLang="fr-FR" sz="1800">
                <a:solidFill>
                  <a:srgbClr val="008000"/>
                </a:solidFill>
                <a:latin typeface="Arial" panose="020B0604020202020204" pitchFamily="34" charset="0"/>
              </a:rPr>
              <a:t>(suite et fin) </a:t>
            </a:r>
          </a:p>
        </p:txBody>
      </p:sp>
      <p:pic>
        <p:nvPicPr>
          <p:cNvPr id="139272" name="Picture 3" descr="C:\Users\LISAN\Documents\DVD-DevDurable\eau\eau-Potabilisation-GestionDeLEau-Irrigation\irrigation-stockage-eau\images\Sorghum in Zaï pits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268413"/>
            <a:ext cx="2638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3" name="ZoneTexte 8"/>
          <p:cNvSpPr txBox="1">
            <a:spLocks noChangeArrowheads="1"/>
          </p:cNvSpPr>
          <p:nvPr/>
        </p:nvSpPr>
        <p:spPr bwMode="auto">
          <a:xfrm>
            <a:off x="6084888" y="3716338"/>
            <a:ext cx="25447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Sorghos plantés dans des poquets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ChangeArrowheads="1"/>
          </p:cNvSpPr>
          <p:nvPr/>
        </p:nvSpPr>
        <p:spPr bwMode="auto">
          <a:xfrm>
            <a:off x="179388" y="1196975"/>
            <a:ext cx="87852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8.12. haies vives</a:t>
            </a:r>
          </a:p>
          <a:p>
            <a:pPr eaLnBrk="1" hangingPunct="1">
              <a:spcBef>
                <a:spcPct val="0"/>
              </a:spcBef>
              <a:buFontTx/>
              <a:buNone/>
            </a:pPr>
            <a:endParaRPr lang="fr-FR" altLang="fr-FR" sz="1800">
              <a:solidFill>
                <a:srgbClr val="008000"/>
              </a:solidFill>
              <a:latin typeface="Arial" panose="020B0604020202020204" pitchFamily="34" charset="0"/>
            </a:endParaRPr>
          </a:p>
          <a:p>
            <a:pPr eaLnBrk="1" hangingPunct="1">
              <a:spcBef>
                <a:spcPct val="0"/>
              </a:spcBef>
              <a:buFontTx/>
              <a:buNone/>
            </a:pPr>
            <a:r>
              <a:rPr lang="fr-FR" altLang="fr-FR" sz="1800">
                <a:solidFill>
                  <a:srgbClr val="008000"/>
                </a:solidFill>
                <a:latin typeface="Arial" panose="020B0604020202020204" pitchFamily="34" charset="0"/>
              </a:rPr>
              <a:t>Elles sont constituées de deux ou trois lignes d’herbes (</a:t>
            </a:r>
            <a:r>
              <a:rPr lang="fr-FR" altLang="fr-FR" sz="1800" i="1">
                <a:solidFill>
                  <a:srgbClr val="008000"/>
                </a:solidFill>
                <a:latin typeface="Arial" panose="020B0604020202020204" pitchFamily="34" charset="0"/>
              </a:rPr>
              <a:t>Andropogon </a:t>
            </a:r>
            <a:r>
              <a:rPr lang="fr-FR" altLang="fr-FR" sz="1800">
                <a:solidFill>
                  <a:srgbClr val="008000"/>
                </a:solidFill>
                <a:latin typeface="Arial" panose="020B0604020202020204" pitchFamily="34" charset="0"/>
              </a:rPr>
              <a:t>ou</a:t>
            </a:r>
            <a:r>
              <a:rPr lang="fr-FR" altLang="fr-FR" sz="1800" i="1">
                <a:solidFill>
                  <a:srgbClr val="008000"/>
                </a:solidFill>
                <a:latin typeface="Arial" panose="020B0604020202020204" pitchFamily="34" charset="0"/>
              </a:rPr>
              <a:t> Pennisetum) ou d’arbustes plantés en quinconce.</a:t>
            </a:r>
          </a:p>
          <a:p>
            <a:pPr eaLnBrk="1" hangingPunct="1">
              <a:spcBef>
                <a:spcPct val="0"/>
              </a:spcBef>
              <a:buFontTx/>
              <a:buNone/>
            </a:pPr>
            <a:r>
              <a:rPr lang="fr-FR" altLang="fr-FR" sz="1800">
                <a:solidFill>
                  <a:srgbClr val="008000"/>
                </a:solidFill>
                <a:latin typeface="Arial" panose="020B0604020202020204" pitchFamily="34" charset="0"/>
              </a:rPr>
              <a:t>Les haies vives permettent de délimiter des parcelles, surtout quand les haies vives sont composées d’arbres fruitiers (jujubiers …) ou de cactus.</a:t>
            </a:r>
          </a:p>
          <a:p>
            <a:pPr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On réalise tout autour des parcelles des plantations en</a:t>
            </a:r>
          </a:p>
          <a:p>
            <a:pPr eaLnBrk="1" hangingPunct="1">
              <a:spcBef>
                <a:spcPct val="0"/>
              </a:spcBef>
              <a:buFontTx/>
              <a:buNone/>
            </a:pPr>
            <a:r>
              <a:rPr lang="fr-FR" altLang="fr-FR" sz="1800">
                <a:solidFill>
                  <a:srgbClr val="008000"/>
                </a:solidFill>
                <a:latin typeface="Arial" panose="020B0604020202020204" pitchFamily="34" charset="0"/>
              </a:rPr>
              <a:t>quinconce sur deux lignes avec des écartements de 0,25m ou</a:t>
            </a:r>
          </a:p>
          <a:p>
            <a:pPr eaLnBrk="1" hangingPunct="1">
              <a:spcBef>
                <a:spcPct val="0"/>
              </a:spcBef>
              <a:buFontTx/>
              <a:buNone/>
            </a:pPr>
            <a:r>
              <a:rPr lang="fr-FR" altLang="fr-FR" sz="1800">
                <a:solidFill>
                  <a:srgbClr val="008000"/>
                </a:solidFill>
                <a:latin typeface="Arial" panose="020B0604020202020204" pitchFamily="34" charset="0"/>
              </a:rPr>
              <a:t>0,30m. Les espèces les plus aptes et les plus couramment utilisées</a:t>
            </a:r>
          </a:p>
          <a:p>
            <a:pPr eaLnBrk="1" hangingPunct="1">
              <a:spcBef>
                <a:spcPct val="0"/>
              </a:spcBef>
              <a:buFontTx/>
              <a:buNone/>
            </a:pPr>
            <a:r>
              <a:rPr lang="fr-FR" altLang="fr-FR" sz="1800">
                <a:solidFill>
                  <a:srgbClr val="008000"/>
                </a:solidFill>
                <a:latin typeface="Arial" panose="020B0604020202020204" pitchFamily="34" charset="0"/>
              </a:rPr>
              <a:t>dans le Sahel sont </a:t>
            </a:r>
            <a:r>
              <a:rPr lang="fr-FR" altLang="fr-FR" sz="1800" i="1">
                <a:solidFill>
                  <a:srgbClr val="008000"/>
                </a:solidFill>
                <a:latin typeface="Arial" panose="020B0604020202020204" pitchFamily="34" charset="0"/>
              </a:rPr>
              <a:t>Acacia nilotica, Acacia senegal, Ziziphus</a:t>
            </a:r>
          </a:p>
          <a:p>
            <a:pPr eaLnBrk="1" hangingPunct="1">
              <a:spcBef>
                <a:spcPct val="0"/>
              </a:spcBef>
              <a:buFontTx/>
              <a:buNone/>
            </a:pPr>
            <a:r>
              <a:rPr lang="it-IT" altLang="fr-FR" sz="1800" i="1">
                <a:solidFill>
                  <a:srgbClr val="008000"/>
                </a:solidFill>
                <a:latin typeface="Arial" panose="020B0604020202020204" pitchFamily="34" charset="0"/>
              </a:rPr>
              <a:t>mauritiana, Bauhinia rufescens </a:t>
            </a:r>
            <a:r>
              <a:rPr lang="it-IT" altLang="fr-FR" sz="1800">
                <a:solidFill>
                  <a:srgbClr val="008000"/>
                </a:solidFill>
                <a:latin typeface="Arial" panose="020B0604020202020204" pitchFamily="34" charset="0"/>
              </a:rPr>
              <a:t>et </a:t>
            </a:r>
            <a:r>
              <a:rPr lang="it-IT" altLang="fr-FR" sz="1800" i="1">
                <a:solidFill>
                  <a:srgbClr val="008000"/>
                </a:solidFill>
                <a:latin typeface="Arial" panose="020B0604020202020204" pitchFamily="34" charset="0"/>
              </a:rPr>
              <a:t>Cassia sieberiana </a:t>
            </a:r>
            <a:r>
              <a:rPr lang="it-IT" altLang="fr-FR" sz="1800">
                <a:solidFill>
                  <a:srgbClr val="008000"/>
                </a:solidFill>
                <a:latin typeface="Arial" panose="020B0604020202020204" pitchFamily="34" charset="0"/>
              </a:rPr>
              <a:t>(photo) (°).</a:t>
            </a:r>
          </a:p>
          <a:p>
            <a:pPr eaLnBrk="1" hangingPunct="1">
              <a:spcBef>
                <a:spcPct val="0"/>
              </a:spcBef>
              <a:buFontTx/>
              <a:buNone/>
            </a:pPr>
            <a:r>
              <a:rPr lang="fr-FR" altLang="fr-FR" sz="1800" b="1">
                <a:solidFill>
                  <a:srgbClr val="008000"/>
                </a:solidFill>
                <a:latin typeface="Arial" panose="020B0604020202020204" pitchFamily="34" charset="0"/>
              </a:rPr>
              <a:t>Pré requis </a:t>
            </a:r>
            <a:r>
              <a:rPr lang="fr-FR" altLang="fr-FR" sz="1800">
                <a:solidFill>
                  <a:srgbClr val="008000"/>
                </a:solidFill>
                <a:latin typeface="Arial" panose="020B0604020202020204" pitchFamily="34" charset="0"/>
              </a:rPr>
              <a:t>disponibilité d’un point d’eau permettant l’arrosage</a:t>
            </a:r>
          </a:p>
          <a:p>
            <a:pPr eaLnBrk="1" hangingPunct="1">
              <a:spcBef>
                <a:spcPct val="0"/>
              </a:spcBef>
              <a:buFontTx/>
              <a:buNone/>
            </a:pPr>
            <a:r>
              <a:rPr lang="fr-FR" altLang="fr-FR" sz="1800">
                <a:solidFill>
                  <a:srgbClr val="008000"/>
                </a:solidFill>
                <a:latin typeface="Arial" panose="020B0604020202020204" pitchFamily="34" charset="0"/>
              </a:rPr>
              <a:t>et d’une mobilisation de la population contre la divagation</a:t>
            </a:r>
          </a:p>
          <a:p>
            <a:pPr eaLnBrk="1" hangingPunct="1">
              <a:spcBef>
                <a:spcPct val="0"/>
              </a:spcBef>
              <a:buFontTx/>
              <a:buNone/>
            </a:pPr>
            <a:r>
              <a:rPr lang="fr-FR" altLang="fr-FR" sz="1800">
                <a:solidFill>
                  <a:srgbClr val="008000"/>
                </a:solidFill>
                <a:latin typeface="Arial" panose="020B0604020202020204" pitchFamily="34" charset="0"/>
              </a:rPr>
              <a:t>animale.</a:t>
            </a:r>
          </a:p>
          <a:p>
            <a:pPr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diminution du ruissellement et des érosions</a:t>
            </a:r>
          </a:p>
          <a:p>
            <a:pPr eaLnBrk="1" hangingPunct="1">
              <a:spcBef>
                <a:spcPct val="0"/>
              </a:spcBef>
              <a:buFontTx/>
              <a:buNone/>
            </a:pPr>
            <a:r>
              <a:rPr lang="fr-FR" altLang="fr-FR" sz="1800">
                <a:solidFill>
                  <a:srgbClr val="008000"/>
                </a:solidFill>
                <a:latin typeface="Arial" panose="020B0604020202020204" pitchFamily="34" charset="0"/>
              </a:rPr>
              <a:t>hydrique et éolienne; protection des champs de culture contre</a:t>
            </a:r>
          </a:p>
          <a:p>
            <a:pPr eaLnBrk="1" hangingPunct="1">
              <a:spcBef>
                <a:spcPct val="0"/>
              </a:spcBef>
              <a:buFontTx/>
              <a:buNone/>
            </a:pPr>
            <a:r>
              <a:rPr lang="fr-FR" altLang="fr-FR" sz="1800">
                <a:solidFill>
                  <a:srgbClr val="008000"/>
                </a:solidFill>
                <a:latin typeface="Arial" panose="020B0604020202020204" pitchFamily="34" charset="0"/>
              </a:rPr>
              <a:t>les animaux au bout de 3-4 ans (embocagement) et production</a:t>
            </a:r>
          </a:p>
          <a:p>
            <a:pPr eaLnBrk="1" hangingPunct="1">
              <a:spcBef>
                <a:spcPct val="0"/>
              </a:spcBef>
              <a:buFontTx/>
              <a:buNone/>
            </a:pPr>
            <a:r>
              <a:rPr lang="fr-FR" altLang="fr-FR" sz="1800">
                <a:solidFill>
                  <a:srgbClr val="008000"/>
                </a:solidFill>
                <a:latin typeface="Arial" panose="020B0604020202020204" pitchFamily="34" charset="0"/>
              </a:rPr>
              <a:t>des biens et services (bois, fourrage, fruit).</a:t>
            </a:r>
          </a:p>
          <a:p>
            <a:pPr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petit matériel de pépinière et plants. Environ 350 €/ha.</a:t>
            </a: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a:solidFill>
                  <a:srgbClr val="008000"/>
                </a:solidFill>
                <a:latin typeface="Arial" panose="020B0604020202020204" pitchFamily="34" charset="0"/>
              </a:rPr>
              <a:t>(°) ou bien encore : </a:t>
            </a:r>
            <a:r>
              <a:rPr lang="fr-FR" altLang="fr-FR" sz="1200" i="1">
                <a:solidFill>
                  <a:srgbClr val="008000"/>
                </a:solidFill>
                <a:latin typeface="Arial" panose="020B0604020202020204" pitchFamily="34" charset="0"/>
              </a:rPr>
              <a:t>Acacia nilotica </a:t>
            </a:r>
            <a:r>
              <a:rPr lang="fr-FR" altLang="fr-FR" sz="1200">
                <a:solidFill>
                  <a:srgbClr val="008000"/>
                </a:solidFill>
                <a:latin typeface="Arial" panose="020B0604020202020204" pitchFamily="34" charset="0"/>
              </a:rPr>
              <a:t>…</a:t>
            </a:r>
            <a:endParaRPr lang="fr-FR" altLang="fr-FR" sz="1800">
              <a:solidFill>
                <a:srgbClr val="008000"/>
              </a:solidFill>
              <a:latin typeface="Arial" panose="020B0604020202020204" pitchFamily="34" charset="0"/>
            </a:endParaRPr>
          </a:p>
        </p:txBody>
      </p:sp>
      <p:sp>
        <p:nvSpPr>
          <p:cNvPr id="140291"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40292"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029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85234C-16B6-419A-BE91-3E7E181AD992}" type="slidenum">
              <a:rPr lang="fr-FR" altLang="fr-FR" sz="1200" smtClean="0">
                <a:solidFill>
                  <a:srgbClr val="898989"/>
                </a:solidFill>
              </a:rPr>
              <a:pPr>
                <a:spcBef>
                  <a:spcPct val="0"/>
                </a:spcBef>
                <a:buFontTx/>
                <a:buNone/>
              </a:pPr>
              <a:t>164</a:t>
            </a:fld>
            <a:endParaRPr lang="fr-FR" altLang="fr-FR" sz="1200">
              <a:solidFill>
                <a:srgbClr val="898989"/>
              </a:solidFill>
            </a:endParaRPr>
          </a:p>
        </p:txBody>
      </p:sp>
      <p:sp>
        <p:nvSpPr>
          <p:cNvPr id="14029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40295" name="Image 6" descr="haie vi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73672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6" name="Rectangle 7"/>
          <p:cNvSpPr>
            <a:spLocks noChangeArrowheads="1"/>
          </p:cNvSpPr>
          <p:nvPr/>
        </p:nvSpPr>
        <p:spPr bwMode="auto">
          <a:xfrm>
            <a:off x="6948488" y="6165850"/>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250825" y="1196975"/>
            <a:ext cx="66786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8.13. Plantation en tranchée</a:t>
            </a:r>
          </a:p>
          <a:p>
            <a:pPr algn="just" eaLnBrk="1" hangingPunct="1">
              <a:spcBef>
                <a:spcPct val="0"/>
              </a:spcBef>
              <a:buFontTx/>
              <a:buNone/>
            </a:pPr>
            <a:endParaRPr lang="fr-FR" altLang="fr-FR" sz="1800" b="1">
              <a:solidFill>
                <a:srgbClr val="008000"/>
              </a:solidFill>
              <a:latin typeface="Arial" panose="020B0604020202020204" pitchFamily="34" charset="0"/>
            </a:endParaRPr>
          </a:p>
          <a:p>
            <a:pPr algn="just"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une tranchée de 30 cm de profondeur, rectiligne ou incurvée, permet de conserver l’eau de ruissellement auprès d’arbres plantés au milieu de cette même tranchée. Les arbres (espacés d’1m) résistent mieux à la sécheresse. A utiliser pour de l’embocagement, la fixation biologique de terrains pentus et comme source de production de bois de service.</a:t>
            </a:r>
          </a:p>
          <a:p>
            <a:pPr algn="just" eaLnBrk="1" hangingPunct="1">
              <a:spcBef>
                <a:spcPct val="0"/>
              </a:spcBef>
              <a:buFontTx/>
              <a:buNone/>
            </a:pPr>
            <a:r>
              <a:rPr lang="fr-FR" altLang="fr-FR" sz="1800" b="1">
                <a:solidFill>
                  <a:srgbClr val="008000"/>
                </a:solidFill>
                <a:latin typeface="Arial" panose="020B0604020202020204" pitchFamily="34" charset="0"/>
              </a:rPr>
              <a:t>Pré requis </a:t>
            </a:r>
            <a:r>
              <a:rPr lang="fr-FR" altLang="fr-FR" sz="1800">
                <a:solidFill>
                  <a:srgbClr val="008000"/>
                </a:solidFill>
                <a:latin typeface="Arial" panose="020B0604020202020204" pitchFamily="34" charset="0"/>
              </a:rPr>
              <a:t>main d’œuvre disponible</a:t>
            </a:r>
          </a:p>
          <a:p>
            <a:pPr algn="just"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permet la croissance des arbres dans un contexte aride, favorise l’infiltration et protection des champs de culture en tant que brise vent. Effets concret après 3 ans.</a:t>
            </a:r>
          </a:p>
          <a:p>
            <a:pPr algn="just"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matériel et main d’oeuvre pour le creusage des tranchées, production de plants. Environ 200 €/ha.</a:t>
            </a:r>
          </a:p>
        </p:txBody>
      </p:sp>
      <p:sp>
        <p:nvSpPr>
          <p:cNvPr id="141315"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41316"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131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2D8EFE-371A-4ADA-AF4D-6023A4F902D0}" type="slidenum">
              <a:rPr lang="fr-FR" altLang="fr-FR" sz="1200" smtClean="0">
                <a:solidFill>
                  <a:srgbClr val="898989"/>
                </a:solidFill>
              </a:rPr>
              <a:pPr>
                <a:spcBef>
                  <a:spcPct val="0"/>
                </a:spcBef>
                <a:buFontTx/>
                <a:buNone/>
              </a:pPr>
              <a:t>165</a:t>
            </a:fld>
            <a:endParaRPr lang="fr-FR" altLang="fr-FR" sz="1200">
              <a:solidFill>
                <a:srgbClr val="898989"/>
              </a:solidFill>
            </a:endParaRPr>
          </a:p>
        </p:txBody>
      </p:sp>
      <p:sp>
        <p:nvSpPr>
          <p:cNvPr id="14131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41319" name="Image 6" descr="plantation en tranché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844675"/>
            <a:ext cx="1916113"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Rectangle 7"/>
          <p:cNvSpPr>
            <a:spLocks noChangeArrowheads="1"/>
          </p:cNvSpPr>
          <p:nvPr/>
        </p:nvSpPr>
        <p:spPr bwMode="auto">
          <a:xfrm>
            <a:off x="7019925" y="4652963"/>
            <a:ext cx="191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pic>
        <p:nvPicPr>
          <p:cNvPr id="141321" name="Picture 9" descr="C:\Users\LISAN\Pictures\plantes-halophytes-xerophiles\sillons1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5157788"/>
            <a:ext cx="1276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Picture 10" descr="C:\Users\LISAN\Pictures\plantes-halophytes-xerophiles\sillons2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084763"/>
            <a:ext cx="11525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Picture 11" descr="C:\Users\LISAN\Documents\DVD-DevDurable\eau\eau-Potabilisation-GestionDeLEau-Irrigation\irrigation-stockage-eau\images\trench bun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5156200"/>
            <a:ext cx="23050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noChangeArrowheads="1"/>
          </p:cNvSpPr>
          <p:nvPr/>
        </p:nvSpPr>
        <p:spPr bwMode="auto">
          <a:xfrm>
            <a:off x="250825" y="1125538"/>
            <a:ext cx="8642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8.14. La régénération naturelle assistée d'espèces forestières locales</a:t>
            </a:r>
          </a:p>
        </p:txBody>
      </p:sp>
      <p:sp>
        <p:nvSpPr>
          <p:cNvPr id="142339"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42340"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234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3644D22-4CBA-40BF-B37C-6E9ED1960963}" type="slidenum">
              <a:rPr lang="fr-FR" altLang="fr-FR" sz="1200" smtClean="0">
                <a:solidFill>
                  <a:srgbClr val="898989"/>
                </a:solidFill>
              </a:rPr>
              <a:pPr>
                <a:spcBef>
                  <a:spcPct val="0"/>
                </a:spcBef>
                <a:buFontTx/>
                <a:buNone/>
              </a:pPr>
              <a:t>166</a:t>
            </a:fld>
            <a:endParaRPr lang="fr-FR" altLang="fr-FR" sz="1200">
              <a:solidFill>
                <a:srgbClr val="898989"/>
              </a:solidFill>
            </a:endParaRPr>
          </a:p>
        </p:txBody>
      </p:sp>
      <p:sp>
        <p:nvSpPr>
          <p:cNvPr id="1423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2343" name="Rectangle 7"/>
          <p:cNvSpPr>
            <a:spLocks noChangeArrowheads="1"/>
          </p:cNvSpPr>
          <p:nvPr/>
        </p:nvSpPr>
        <p:spPr bwMode="auto">
          <a:xfrm>
            <a:off x="7019925" y="6308725"/>
            <a:ext cx="1911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
        <p:nvSpPr>
          <p:cNvPr id="142344" name="Rectangle 8"/>
          <p:cNvSpPr>
            <a:spLocks noChangeArrowheads="1"/>
          </p:cNvSpPr>
          <p:nvPr/>
        </p:nvSpPr>
        <p:spPr bwMode="auto">
          <a:xfrm>
            <a:off x="179388" y="1557338"/>
            <a:ext cx="6337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dirty="0">
                <a:solidFill>
                  <a:srgbClr val="008000"/>
                </a:solidFill>
                <a:latin typeface="Arial" panose="020B0604020202020204" pitchFamily="34" charset="0"/>
              </a:rPr>
              <a:t>Principe</a:t>
            </a:r>
            <a:r>
              <a:rPr lang="fr-FR" altLang="fr-FR" sz="1800" dirty="0">
                <a:solidFill>
                  <a:srgbClr val="008000"/>
                </a:solidFill>
                <a:latin typeface="Arial" panose="020B0604020202020204" pitchFamily="34" charset="0"/>
              </a:rPr>
              <a:t> c’est un ensemble d’interventions qui consiste à stimuler/provoquer/protéger/entretenir les repousses ligneuses sur les parcelles. La mise en défens physique ou la surveillance sont nécessaires hors des zones de culture.</a:t>
            </a:r>
          </a:p>
          <a:p>
            <a:pPr algn="just" eaLnBrk="1" hangingPunct="1">
              <a:spcBef>
                <a:spcPct val="0"/>
              </a:spcBef>
              <a:buFontTx/>
              <a:buNone/>
            </a:pPr>
            <a:r>
              <a:rPr lang="fr-FR" altLang="fr-FR" sz="1800" b="1" dirty="0" err="1">
                <a:solidFill>
                  <a:srgbClr val="008000"/>
                </a:solidFill>
                <a:latin typeface="Arial" panose="020B0604020202020204" pitchFamily="34" charset="0"/>
              </a:rPr>
              <a:t>Pré-requis</a:t>
            </a:r>
            <a:r>
              <a:rPr lang="fr-FR" altLang="fr-FR" sz="1800" dirty="0">
                <a:solidFill>
                  <a:srgbClr val="008000"/>
                </a:solidFill>
                <a:latin typeface="Arial" panose="020B0604020202020204" pitchFamily="34" charset="0"/>
              </a:rPr>
              <a:t> apprentissage technique, résilience de pousses ou de racines d’arbres locaux sur les zones ciblées.</a:t>
            </a:r>
          </a:p>
          <a:p>
            <a:pPr algn="just" eaLnBrk="1" hangingPunct="1">
              <a:spcBef>
                <a:spcPct val="0"/>
              </a:spcBef>
              <a:buFontTx/>
              <a:buNone/>
            </a:pPr>
            <a:r>
              <a:rPr lang="fr-FR" altLang="fr-FR" sz="1800" b="1" dirty="0">
                <a:solidFill>
                  <a:srgbClr val="008000"/>
                </a:solidFill>
                <a:latin typeface="Arial" panose="020B0604020202020204" pitchFamily="34" charset="0"/>
              </a:rPr>
              <a:t>Effets concrets </a:t>
            </a:r>
            <a:r>
              <a:rPr lang="fr-FR" altLang="fr-FR" sz="1800" dirty="0">
                <a:solidFill>
                  <a:srgbClr val="008000"/>
                </a:solidFill>
                <a:latin typeface="Arial" panose="020B0604020202020204" pitchFamily="34" charset="0"/>
              </a:rPr>
              <a:t>reconstitution d’un système agro-forestier autochtone voire d’une forêt en 3-4 années. Les arbres régénérés assureront un complément de fertilité aux terres de culture ainsi que du fourrage, des fruits et du bois.</a:t>
            </a:r>
          </a:p>
          <a:p>
            <a:pPr algn="just" eaLnBrk="1" hangingPunct="1">
              <a:spcBef>
                <a:spcPct val="0"/>
              </a:spcBef>
              <a:buFontTx/>
              <a:buNone/>
            </a:pPr>
            <a:r>
              <a:rPr lang="fr-FR" altLang="fr-FR" sz="1800" b="1" dirty="0">
                <a:solidFill>
                  <a:srgbClr val="008000"/>
                </a:solidFill>
                <a:latin typeface="Arial" panose="020B0604020202020204" pitchFamily="34" charset="0"/>
              </a:rPr>
              <a:t>Coût</a:t>
            </a:r>
            <a:r>
              <a:rPr lang="fr-FR" altLang="fr-FR" sz="1800" dirty="0">
                <a:solidFill>
                  <a:srgbClr val="008000"/>
                </a:solidFill>
                <a:latin typeface="Arial" panose="020B0604020202020204" pitchFamily="34" charset="0"/>
              </a:rPr>
              <a:t> petit matériel (coupe-coupe, piquets de repérage, sécateurs, pioche, etc.). Environ 200 €/ha. Statistiquement plus efficace que le reboisement classique et moins coûteux.</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179388" y="692150"/>
            <a:ext cx="707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8. </a:t>
            </a:r>
            <a:r>
              <a:rPr lang="fr-FR" altLang="fr-FR" sz="1800" b="1">
                <a:solidFill>
                  <a:srgbClr val="008000"/>
                </a:solidFill>
              </a:rPr>
              <a:t>Méthodes d’irrigation, de rétention et de conservation de l’eau (suite)</a:t>
            </a:r>
          </a:p>
        </p:txBody>
      </p:sp>
      <p:sp>
        <p:nvSpPr>
          <p:cNvPr id="14336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336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2A0553-ADD8-4705-978C-8839131B4F0B}" type="slidenum">
              <a:rPr lang="fr-FR" altLang="fr-FR" sz="1200" smtClean="0">
                <a:solidFill>
                  <a:srgbClr val="898989"/>
                </a:solidFill>
              </a:rPr>
              <a:pPr>
                <a:spcBef>
                  <a:spcPct val="0"/>
                </a:spcBef>
                <a:buFontTx/>
                <a:buNone/>
              </a:pPr>
              <a:t>167</a:t>
            </a:fld>
            <a:endParaRPr lang="fr-FR" altLang="fr-FR" sz="1200">
              <a:solidFill>
                <a:srgbClr val="898989"/>
              </a:solidFill>
            </a:endParaRPr>
          </a:p>
        </p:txBody>
      </p:sp>
      <p:sp>
        <p:nvSpPr>
          <p:cNvPr id="1433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3366" name="ZoneTexte 15"/>
          <p:cNvSpPr txBox="1">
            <a:spLocks noChangeArrowheads="1"/>
          </p:cNvSpPr>
          <p:nvPr/>
        </p:nvSpPr>
        <p:spPr bwMode="auto">
          <a:xfrm>
            <a:off x="179388" y="1196975"/>
            <a:ext cx="87137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8.15. Le compostage organique </a:t>
            </a:r>
          </a:p>
          <a:p>
            <a:pPr eaLnBrk="1" hangingPunct="1">
              <a:spcBef>
                <a:spcPct val="0"/>
              </a:spcBef>
              <a:buFontTx/>
              <a:buNone/>
            </a:pPr>
            <a:endParaRPr lang="fr-FR" altLang="fr-FR" sz="1800" b="1">
              <a:solidFill>
                <a:srgbClr val="008000"/>
              </a:solidFill>
              <a:latin typeface="Arial" panose="020B0604020202020204" pitchFamily="34" charset="0"/>
            </a:endParaRPr>
          </a:p>
          <a:p>
            <a:pPr eaLnBrk="1" hangingPunct="1">
              <a:spcBef>
                <a:spcPct val="0"/>
              </a:spcBef>
              <a:buFontTx/>
              <a:buNone/>
            </a:pPr>
            <a:r>
              <a:rPr lang="fr-FR" altLang="fr-FR" sz="1800" b="1">
                <a:solidFill>
                  <a:srgbClr val="008000"/>
                </a:solidFill>
                <a:latin typeface="Arial" panose="020B0604020202020204" pitchFamily="34" charset="0"/>
              </a:rPr>
              <a:t>Point de départ de la récupération de tous les sols</a:t>
            </a:r>
          </a:p>
        </p:txBody>
      </p:sp>
      <p:sp>
        <p:nvSpPr>
          <p:cNvPr id="143367" name="ZoneTexte 16"/>
          <p:cNvSpPr txBox="1">
            <a:spLocks noChangeArrowheads="1"/>
          </p:cNvSpPr>
          <p:nvPr/>
        </p:nvSpPr>
        <p:spPr bwMode="auto">
          <a:xfrm>
            <a:off x="250825" y="2133600"/>
            <a:ext cx="63373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b="1">
                <a:solidFill>
                  <a:srgbClr val="008000"/>
                </a:solidFill>
                <a:latin typeface="Arial" panose="020B0604020202020204" pitchFamily="34" charset="0"/>
              </a:rPr>
              <a:t>Principe</a:t>
            </a:r>
            <a:r>
              <a:rPr lang="fr-FR" altLang="fr-FR" sz="1800">
                <a:solidFill>
                  <a:srgbClr val="008000"/>
                </a:solidFill>
                <a:latin typeface="Arial" panose="020B0604020202020204" pitchFamily="34" charset="0"/>
              </a:rPr>
              <a:t> des résidus organiques et minéraux sont compostés dans une fosse stabilisée de 9m3, retournés et arrosés périodiquement.</a:t>
            </a:r>
          </a:p>
          <a:p>
            <a:pPr algn="just" eaLnBrk="1" hangingPunct="1">
              <a:spcBef>
                <a:spcPct val="0"/>
              </a:spcBef>
              <a:buFontTx/>
              <a:buNone/>
            </a:pPr>
            <a:r>
              <a:rPr lang="fr-FR" altLang="fr-FR" sz="1800" b="1">
                <a:solidFill>
                  <a:srgbClr val="008000"/>
                </a:solidFill>
                <a:latin typeface="Arial" panose="020B0604020202020204" pitchFamily="34" charset="0"/>
              </a:rPr>
              <a:t>Pré-requis</a:t>
            </a:r>
            <a:r>
              <a:rPr lang="fr-FR" altLang="fr-FR" sz="1800">
                <a:solidFill>
                  <a:srgbClr val="008000"/>
                </a:solidFill>
                <a:latin typeface="Arial" panose="020B0604020202020204" pitchFamily="34" charset="0"/>
              </a:rPr>
              <a:t> disponibilité fèces d’animaux, de cendres, de matériaux organique (paille, herbe, tiges de céréales) et d’eau pour arroser le compost (200 L par semaine).</a:t>
            </a:r>
          </a:p>
          <a:p>
            <a:pPr algn="just" eaLnBrk="1" hangingPunct="1">
              <a:spcBef>
                <a:spcPct val="0"/>
              </a:spcBef>
              <a:buFontTx/>
              <a:buNone/>
            </a:pPr>
            <a:r>
              <a:rPr lang="fr-FR" altLang="fr-FR" sz="1800" b="1">
                <a:solidFill>
                  <a:srgbClr val="008000"/>
                </a:solidFill>
                <a:latin typeface="Arial" panose="020B0604020202020204" pitchFamily="34" charset="0"/>
              </a:rPr>
              <a:t>Effets concrets </a:t>
            </a:r>
            <a:r>
              <a:rPr lang="fr-FR" altLang="fr-FR" sz="1800">
                <a:solidFill>
                  <a:srgbClr val="008000"/>
                </a:solidFill>
                <a:latin typeface="Arial" panose="020B0604020202020204" pitchFamily="34" charset="0"/>
              </a:rPr>
              <a:t>amélioration des rendements des cultures dès la première année et maintient de la fertilité.</a:t>
            </a:r>
          </a:p>
          <a:p>
            <a:pPr algn="just" eaLnBrk="1" hangingPunct="1">
              <a:spcBef>
                <a:spcPct val="0"/>
              </a:spcBef>
              <a:buFontTx/>
              <a:buNone/>
            </a:pPr>
            <a:r>
              <a:rPr lang="fr-FR" altLang="fr-FR" sz="1800" b="1">
                <a:solidFill>
                  <a:srgbClr val="008000"/>
                </a:solidFill>
                <a:latin typeface="Arial" panose="020B0604020202020204" pitchFamily="34" charset="0"/>
              </a:rPr>
              <a:t>Coût</a:t>
            </a:r>
            <a:r>
              <a:rPr lang="fr-FR" altLang="fr-FR" sz="1800">
                <a:solidFill>
                  <a:srgbClr val="008000"/>
                </a:solidFill>
                <a:latin typeface="Arial" panose="020B0604020202020204" pitchFamily="34" charset="0"/>
              </a:rPr>
              <a:t> une fosse permet de fertiliser 0.5 ha/an. Pour les céréales, l’application se fait tous les 2 ans. Le coût de construction total varie de 45 € (sol compact) à 90 € (sols sableux).</a:t>
            </a:r>
          </a:p>
          <a:p>
            <a:pPr algn="just" eaLnBrk="1" hangingPunct="1">
              <a:spcBef>
                <a:spcPct val="0"/>
              </a:spcBef>
              <a:buFontTx/>
              <a:buNone/>
            </a:pPr>
            <a:r>
              <a:rPr lang="fr-FR" altLang="fr-FR" sz="1800">
                <a:solidFill>
                  <a:srgbClr val="008000"/>
                </a:solidFill>
                <a:latin typeface="Arial" panose="020B0604020202020204" pitchFamily="34" charset="0"/>
              </a:rPr>
              <a:t>N.B. cette aménagement de restauration de la fertilité est à utiliser en synergie avec les dispositifs décrits dans ce document.</a:t>
            </a:r>
          </a:p>
        </p:txBody>
      </p:sp>
      <p:pic>
        <p:nvPicPr>
          <p:cNvPr id="143368" name="Image 17" descr="compost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1989138"/>
            <a:ext cx="18732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Rectangle 18"/>
          <p:cNvSpPr>
            <a:spLocks noChangeArrowheads="1"/>
          </p:cNvSpPr>
          <p:nvPr/>
        </p:nvSpPr>
        <p:spPr bwMode="auto">
          <a:xfrm>
            <a:off x="7019925" y="4652963"/>
            <a:ext cx="1911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CILSS/IREMLCD-2008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ChangeArrowheads="1"/>
          </p:cNvSpPr>
          <p:nvPr/>
        </p:nvSpPr>
        <p:spPr bwMode="auto">
          <a:xfrm>
            <a:off x="179388" y="692150"/>
            <a:ext cx="572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9. </a:t>
            </a:r>
            <a:r>
              <a:rPr lang="fr-FR" altLang="fr-FR" sz="1800" b="1">
                <a:solidFill>
                  <a:srgbClr val="008000"/>
                </a:solidFill>
              </a:rPr>
              <a:t>Protection des plants, des pépinières et de la plantation</a:t>
            </a:r>
          </a:p>
        </p:txBody>
      </p:sp>
      <p:sp>
        <p:nvSpPr>
          <p:cNvPr id="14438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438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E2A550-80F1-4F33-AA76-906D0632D530}" type="slidenum">
              <a:rPr lang="fr-FR" altLang="fr-FR" sz="1200" smtClean="0">
                <a:solidFill>
                  <a:srgbClr val="898989"/>
                </a:solidFill>
              </a:rPr>
              <a:pPr>
                <a:spcBef>
                  <a:spcPct val="0"/>
                </a:spcBef>
                <a:buFontTx/>
                <a:buNone/>
              </a:pPr>
              <a:t>168</a:t>
            </a:fld>
            <a:endParaRPr lang="fr-FR" altLang="fr-FR" sz="1200">
              <a:solidFill>
                <a:srgbClr val="898989"/>
              </a:solidFill>
            </a:endParaRPr>
          </a:p>
        </p:txBody>
      </p:sp>
      <p:sp>
        <p:nvSpPr>
          <p:cNvPr id="1443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44390" name="Image 6" descr="barriere electriqu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700213"/>
            <a:ext cx="3938588"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ZoneTexte 7"/>
          <p:cNvSpPr txBox="1">
            <a:spLocks noChangeArrowheads="1"/>
          </p:cNvSpPr>
          <p:nvPr/>
        </p:nvSpPr>
        <p:spPr bwMode="auto">
          <a:xfrm>
            <a:off x="395288" y="1196975"/>
            <a:ext cx="4681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9.1. </a:t>
            </a:r>
            <a:r>
              <a:rPr lang="fr-FR" altLang="fr-FR" sz="1800" u="sng">
                <a:solidFill>
                  <a:srgbClr val="008000"/>
                </a:solidFill>
                <a:latin typeface="Arial" panose="020B0604020202020204" pitchFamily="34" charset="0"/>
              </a:rPr>
              <a:t>Barrière électrique</a:t>
            </a:r>
            <a:r>
              <a:rPr lang="fr-FR" altLang="fr-FR" sz="1800">
                <a:solidFill>
                  <a:srgbClr val="008000"/>
                </a:solidFill>
                <a:latin typeface="Arial" panose="020B0604020202020204" pitchFamily="34" charset="0"/>
              </a:rPr>
              <a:t> ou </a:t>
            </a:r>
            <a:r>
              <a:rPr lang="fr-FR" altLang="fr-FR" sz="1800" u="sng">
                <a:solidFill>
                  <a:srgbClr val="008000"/>
                </a:solidFill>
                <a:latin typeface="Arial" panose="020B0604020202020204" pitchFamily="34" charset="0"/>
              </a:rPr>
              <a:t>simple</a:t>
            </a:r>
            <a:r>
              <a:rPr lang="fr-FR" altLang="fr-FR" sz="1800">
                <a:solidFill>
                  <a:srgbClr val="008000"/>
                </a:solidFill>
                <a:latin typeface="Arial" panose="020B0604020202020204" pitchFamily="34" charset="0"/>
              </a:rPr>
              <a:t> : </a:t>
            </a:r>
            <a:endParaRPr lang="fr-FR" altLang="fr-FR" sz="1800" u="sng">
              <a:solidFill>
                <a:srgbClr val="008000"/>
              </a:solidFill>
              <a:latin typeface="Arial" panose="020B0604020202020204" pitchFamily="34" charset="0"/>
            </a:endParaRPr>
          </a:p>
        </p:txBody>
      </p:sp>
      <p:graphicFrame>
        <p:nvGraphicFramePr>
          <p:cNvPr id="9" name="Tableau 8"/>
          <p:cNvGraphicFramePr>
            <a:graphicFrameLocks noGrp="1"/>
          </p:cNvGraphicFramePr>
          <p:nvPr/>
        </p:nvGraphicFramePr>
        <p:xfrm>
          <a:off x="323850" y="1773238"/>
          <a:ext cx="3502025" cy="2978150"/>
        </p:xfrm>
        <a:graphic>
          <a:graphicData uri="http://schemas.openxmlformats.org/drawingml/2006/table">
            <a:tbl>
              <a:tblPr/>
              <a:tblGrid>
                <a:gridCol w="588010">
                  <a:extLst>
                    <a:ext uri="{9D8B030D-6E8A-4147-A177-3AD203B41FA5}">
                      <a16:colId xmlns:a16="http://schemas.microsoft.com/office/drawing/2014/main" val="20000"/>
                    </a:ext>
                  </a:extLst>
                </a:gridCol>
                <a:gridCol w="2914015">
                  <a:extLst>
                    <a:ext uri="{9D8B030D-6E8A-4147-A177-3AD203B41FA5}">
                      <a16:colId xmlns:a16="http://schemas.microsoft.com/office/drawing/2014/main" val="20001"/>
                    </a:ext>
                  </a:extLst>
                </a:gridCol>
              </a:tblGrid>
              <a:tr h="231775">
                <a:tc>
                  <a:txBody>
                    <a:bodyPr/>
                    <a:lstStyle/>
                    <a:p>
                      <a:pPr algn="ctr" eaLnBrk="0" fontAlgn="base" hangingPunct="0">
                        <a:lnSpc>
                          <a:spcPts val="1150"/>
                        </a:lnSpc>
                        <a:spcAft>
                          <a:spcPts val="565"/>
                        </a:spcAft>
                      </a:pPr>
                      <a:r>
                        <a:rPr lang="fr-FR" sz="1000" b="1">
                          <a:latin typeface="Arial"/>
                          <a:ea typeface="Times New Roman"/>
                        </a:rPr>
                        <a:t>1</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spc="-10">
                          <a:latin typeface="Arial"/>
                          <a:ea typeface="Times New Roman"/>
                        </a:rPr>
                        <a:t>Fabric</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algn="ctr" eaLnBrk="0" fontAlgn="base" hangingPunct="0">
                        <a:lnSpc>
                          <a:spcPts val="1150"/>
                        </a:lnSpc>
                        <a:spcAft>
                          <a:spcPts val="565"/>
                        </a:spcAft>
                      </a:pPr>
                      <a:r>
                        <a:rPr lang="fr-FR" sz="1000" b="1">
                          <a:latin typeface="Arial"/>
                          <a:ea typeface="Times New Roman"/>
                        </a:rPr>
                        <a:t>2</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spc="-5">
                          <a:latin typeface="Arial"/>
                          <a:ea typeface="Times New Roman"/>
                        </a:rPr>
                        <a:t>Selvage</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600">
                <a:tc>
                  <a:txBody>
                    <a:bodyPr/>
                    <a:lstStyle/>
                    <a:p>
                      <a:pPr algn="ctr" eaLnBrk="0" fontAlgn="base" hangingPunct="0">
                        <a:lnSpc>
                          <a:spcPts val="1150"/>
                        </a:lnSpc>
                        <a:spcAft>
                          <a:spcPts val="565"/>
                        </a:spcAft>
                      </a:pPr>
                      <a:r>
                        <a:rPr lang="fr-FR" sz="1000" b="1">
                          <a:latin typeface="Arial"/>
                          <a:ea typeface="Times New Roman"/>
                        </a:rPr>
                        <a:t>3</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Corner Post</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600">
                <a:tc>
                  <a:txBody>
                    <a:bodyPr/>
                    <a:lstStyle/>
                    <a:p>
                      <a:pPr algn="ctr" eaLnBrk="0" fontAlgn="base" hangingPunct="0">
                        <a:lnSpc>
                          <a:spcPts val="1150"/>
                        </a:lnSpc>
                        <a:spcAft>
                          <a:spcPts val="565"/>
                        </a:spcAft>
                      </a:pPr>
                      <a:r>
                        <a:rPr lang="fr-FR" sz="1000" b="1">
                          <a:latin typeface="Arial"/>
                          <a:ea typeface="Times New Roman"/>
                        </a:rPr>
                        <a:t>4</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Barbed Wire/Barbed Tape</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600">
                <a:tc>
                  <a:txBody>
                    <a:bodyPr/>
                    <a:lstStyle/>
                    <a:p>
                      <a:pPr algn="ctr" eaLnBrk="0" fontAlgn="base" hangingPunct="0">
                        <a:lnSpc>
                          <a:spcPts val="1150"/>
                        </a:lnSpc>
                        <a:spcAft>
                          <a:spcPts val="565"/>
                        </a:spcAft>
                      </a:pPr>
                      <a:r>
                        <a:rPr lang="fr-FR" sz="1000" b="1">
                          <a:latin typeface="Arial"/>
                          <a:ea typeface="Times New Roman"/>
                        </a:rPr>
                        <a:t>5</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Outrigger/Barbed Wire Arm</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600">
                <a:tc>
                  <a:txBody>
                    <a:bodyPr/>
                    <a:lstStyle/>
                    <a:p>
                      <a:pPr algn="ctr" eaLnBrk="0" fontAlgn="base" hangingPunct="0">
                        <a:lnSpc>
                          <a:spcPts val="1150"/>
                        </a:lnSpc>
                        <a:spcAft>
                          <a:spcPts val="565"/>
                        </a:spcAft>
                      </a:pPr>
                      <a:r>
                        <a:rPr lang="fr-FR" sz="1000" b="1">
                          <a:latin typeface="Arial"/>
                          <a:ea typeface="Times New Roman"/>
                        </a:rPr>
                        <a:t>6</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Tension Wire (Top and Bottom)</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8600">
                <a:tc>
                  <a:txBody>
                    <a:bodyPr/>
                    <a:lstStyle/>
                    <a:p>
                      <a:pPr algn="ctr" eaLnBrk="0" fontAlgn="base" hangingPunct="0">
                        <a:lnSpc>
                          <a:spcPts val="1150"/>
                        </a:lnSpc>
                        <a:spcAft>
                          <a:spcPts val="565"/>
                        </a:spcAft>
                      </a:pPr>
                      <a:r>
                        <a:rPr lang="fr-FR" sz="1000" b="1">
                          <a:latin typeface="Arial"/>
                          <a:ea typeface="Times New Roman"/>
                        </a:rPr>
                        <a:t>7</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spc="-10">
                          <a:latin typeface="Arial"/>
                          <a:ea typeface="Times New Roman"/>
                        </a:rPr>
                        <a:t>Hog Ring</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8600">
                <a:tc>
                  <a:txBody>
                    <a:bodyPr/>
                    <a:lstStyle/>
                    <a:p>
                      <a:pPr algn="ctr" eaLnBrk="0" fontAlgn="base" hangingPunct="0">
                        <a:lnSpc>
                          <a:spcPts val="1150"/>
                        </a:lnSpc>
                        <a:spcAft>
                          <a:spcPts val="565"/>
                        </a:spcAft>
                      </a:pPr>
                      <a:r>
                        <a:rPr lang="fr-FR" sz="1000" b="1">
                          <a:latin typeface="Arial"/>
                          <a:ea typeface="Times New Roman"/>
                        </a:rPr>
                        <a:t>8</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Truss Rod</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8600">
                <a:tc>
                  <a:txBody>
                    <a:bodyPr/>
                    <a:lstStyle/>
                    <a:p>
                      <a:pPr algn="ctr" eaLnBrk="0" fontAlgn="base" hangingPunct="0">
                        <a:lnSpc>
                          <a:spcPts val="1150"/>
                        </a:lnSpc>
                        <a:spcAft>
                          <a:spcPts val="565"/>
                        </a:spcAft>
                      </a:pPr>
                      <a:r>
                        <a:rPr lang="fr-FR" sz="1000" b="1">
                          <a:latin typeface="Arial"/>
                          <a:ea typeface="Times New Roman"/>
                        </a:rPr>
                        <a:t>9</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spc="-5">
                          <a:latin typeface="Arial"/>
                          <a:ea typeface="Times New Roman"/>
                        </a:rPr>
                        <a:t>Line Post</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8600">
                <a:tc>
                  <a:txBody>
                    <a:bodyPr/>
                    <a:lstStyle/>
                    <a:p>
                      <a:pPr algn="ctr" eaLnBrk="0" fontAlgn="base" hangingPunct="0">
                        <a:lnSpc>
                          <a:spcPts val="1150"/>
                        </a:lnSpc>
                        <a:spcAft>
                          <a:spcPts val="565"/>
                        </a:spcAft>
                      </a:pPr>
                      <a:r>
                        <a:rPr lang="fr-FR" sz="1000" b="1" spc="-30">
                          <a:latin typeface="Arial"/>
                          <a:ea typeface="Times New Roman"/>
                        </a:rPr>
                        <a:t>10</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Tie Wire</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8600">
                <a:tc>
                  <a:txBody>
                    <a:bodyPr/>
                    <a:lstStyle/>
                    <a:p>
                      <a:pPr algn="ctr" eaLnBrk="0" fontAlgn="base" hangingPunct="0">
                        <a:lnSpc>
                          <a:spcPts val="1150"/>
                        </a:lnSpc>
                        <a:spcAft>
                          <a:spcPts val="565"/>
                        </a:spcAft>
                      </a:pPr>
                      <a:r>
                        <a:rPr lang="fr-FR" sz="1000" b="1" spc="-80">
                          <a:latin typeface="Arial"/>
                          <a:ea typeface="Times New Roman"/>
                        </a:rPr>
                        <a:t>11</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Tension Bar</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8600">
                <a:tc>
                  <a:txBody>
                    <a:bodyPr/>
                    <a:lstStyle/>
                    <a:p>
                      <a:pPr algn="ctr" eaLnBrk="0" fontAlgn="base" hangingPunct="0">
                        <a:lnSpc>
                          <a:spcPts val="1150"/>
                        </a:lnSpc>
                        <a:spcAft>
                          <a:spcPts val="565"/>
                        </a:spcAft>
                      </a:pPr>
                      <a:r>
                        <a:rPr lang="fr-FR" sz="1000" b="1" spc="-40">
                          <a:latin typeface="Arial"/>
                          <a:ea typeface="Times New Roman"/>
                        </a:rPr>
                        <a:t>12</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565"/>
                        </a:spcAft>
                      </a:pPr>
                      <a:r>
                        <a:rPr lang="fr-FR" sz="1000" b="1">
                          <a:latin typeface="Arial"/>
                          <a:ea typeface="Times New Roman"/>
                        </a:rPr>
                        <a:t>Tension Clip</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1775">
                <a:tc>
                  <a:txBody>
                    <a:bodyPr/>
                    <a:lstStyle/>
                    <a:p>
                      <a:pPr algn="ctr" eaLnBrk="0" fontAlgn="base" hangingPunct="0">
                        <a:lnSpc>
                          <a:spcPts val="1150"/>
                        </a:lnSpc>
                        <a:spcAft>
                          <a:spcPts val="635"/>
                        </a:spcAft>
                      </a:pPr>
                      <a:r>
                        <a:rPr lang="fr-FR" sz="1000" b="1" spc="-30">
                          <a:latin typeface="Arial"/>
                          <a:ea typeface="Times New Roman"/>
                        </a:rPr>
                        <a:t>13</a:t>
                      </a:r>
                      <a:endParaRPr lang="fr-FR" sz="100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base" hangingPunct="0">
                        <a:lnSpc>
                          <a:spcPts val="1150"/>
                        </a:lnSpc>
                        <a:spcAft>
                          <a:spcPts val="635"/>
                        </a:spcAft>
                      </a:pPr>
                      <a:r>
                        <a:rPr lang="fr-FR" sz="1000" b="1" dirty="0" err="1">
                          <a:latin typeface="Arial"/>
                          <a:ea typeface="Times New Roman"/>
                        </a:rPr>
                        <a:t>Concrete</a:t>
                      </a:r>
                      <a:r>
                        <a:rPr lang="fr-FR" sz="1000" b="1" dirty="0">
                          <a:latin typeface="Arial"/>
                          <a:ea typeface="Times New Roman"/>
                        </a:rPr>
                        <a:t> Footing</a:t>
                      </a:r>
                      <a:endParaRPr lang="fr-FR" sz="1000" dirty="0">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44436" name="Rectangle 9"/>
          <p:cNvSpPr>
            <a:spLocks noChangeArrowheads="1"/>
          </p:cNvSpPr>
          <p:nvPr/>
        </p:nvSpPr>
        <p:spPr bwMode="auto">
          <a:xfrm>
            <a:off x="2771775" y="4868863"/>
            <a:ext cx="3240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solidFill>
                  <a:srgbClr val="008000"/>
                </a:solidFill>
                <a:latin typeface="Arial" panose="020B0604020202020204" pitchFamily="34" charset="0"/>
              </a:rPr>
              <a:t>Composants généraux de la clôture Chain-Link</a:t>
            </a:r>
          </a:p>
        </p:txBody>
      </p:sp>
      <p:sp>
        <p:nvSpPr>
          <p:cNvPr id="144437" name="Rectangle 9"/>
          <p:cNvSpPr>
            <a:spLocks noChangeArrowheads="1"/>
          </p:cNvSpPr>
          <p:nvPr/>
        </p:nvSpPr>
        <p:spPr bwMode="auto">
          <a:xfrm>
            <a:off x="2124075" y="5516563"/>
            <a:ext cx="369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Rapide à installer, mais coûteuse. </a:t>
            </a:r>
            <a:endParaRPr lang="fr-FR" altLang="fr-FR" sz="1800">
              <a:latin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ChangeArrowheads="1"/>
          </p:cNvSpPr>
          <p:nvPr/>
        </p:nvSpPr>
        <p:spPr bwMode="auto">
          <a:xfrm>
            <a:off x="179388" y="692150"/>
            <a:ext cx="572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9. </a:t>
            </a:r>
            <a:r>
              <a:rPr lang="fr-FR" altLang="fr-FR" sz="1800" b="1">
                <a:solidFill>
                  <a:srgbClr val="008000"/>
                </a:solidFill>
              </a:rPr>
              <a:t>Protection des plants, des pépinières et de la plantation</a:t>
            </a:r>
          </a:p>
        </p:txBody>
      </p:sp>
      <p:sp>
        <p:nvSpPr>
          <p:cNvPr id="14541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541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6DFF7AA-E7CC-435B-86C8-442BD97F1915}" type="slidenum">
              <a:rPr lang="fr-FR" altLang="fr-FR" sz="1200" smtClean="0">
                <a:solidFill>
                  <a:srgbClr val="898989"/>
                </a:solidFill>
              </a:rPr>
              <a:pPr>
                <a:spcBef>
                  <a:spcPct val="0"/>
                </a:spcBef>
                <a:buFontTx/>
                <a:buNone/>
              </a:pPr>
              <a:t>169</a:t>
            </a:fld>
            <a:endParaRPr lang="fr-FR" altLang="fr-FR" sz="1200">
              <a:solidFill>
                <a:srgbClr val="898989"/>
              </a:solidFill>
            </a:endParaRPr>
          </a:p>
        </p:txBody>
      </p:sp>
      <p:sp>
        <p:nvSpPr>
          <p:cNvPr id="1454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5414" name="ZoneTexte 5"/>
          <p:cNvSpPr txBox="1">
            <a:spLocks noChangeArrowheads="1"/>
          </p:cNvSpPr>
          <p:nvPr/>
        </p:nvSpPr>
        <p:spPr bwMode="auto">
          <a:xfrm>
            <a:off x="179388" y="1196975"/>
            <a:ext cx="532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9.1. </a:t>
            </a:r>
            <a:r>
              <a:rPr lang="fr-FR" altLang="fr-FR" sz="1800" u="sng">
                <a:solidFill>
                  <a:srgbClr val="008000"/>
                </a:solidFill>
                <a:latin typeface="Arial" panose="020B0604020202020204" pitchFamily="34" charset="0"/>
              </a:rPr>
              <a:t>Barrière électrique</a:t>
            </a:r>
            <a:r>
              <a:rPr lang="fr-FR" altLang="fr-FR" sz="1800">
                <a:solidFill>
                  <a:srgbClr val="008000"/>
                </a:solidFill>
                <a:latin typeface="Arial" panose="020B0604020202020204" pitchFamily="34" charset="0"/>
              </a:rPr>
              <a:t>  ou </a:t>
            </a:r>
            <a:r>
              <a:rPr lang="fr-FR" altLang="fr-FR" sz="1800" u="sng">
                <a:solidFill>
                  <a:srgbClr val="008000"/>
                </a:solidFill>
                <a:latin typeface="Arial" panose="020B0604020202020204" pitchFamily="34" charset="0"/>
              </a:rPr>
              <a:t>simple</a:t>
            </a:r>
            <a:r>
              <a:rPr lang="fr-FR" altLang="fr-FR" sz="1800">
                <a:solidFill>
                  <a:srgbClr val="008000"/>
                </a:solidFill>
                <a:latin typeface="Arial" panose="020B0604020202020204" pitchFamily="34" charset="0"/>
              </a:rPr>
              <a:t> : </a:t>
            </a:r>
            <a:endParaRPr lang="fr-FR" altLang="fr-FR" sz="1800" u="sng">
              <a:solidFill>
                <a:srgbClr val="008000"/>
              </a:solidFill>
              <a:latin typeface="Arial" panose="020B0604020202020204" pitchFamily="34" charset="0"/>
            </a:endParaRPr>
          </a:p>
        </p:txBody>
      </p:sp>
      <p:pic>
        <p:nvPicPr>
          <p:cNvPr id="145415" name="Image 6" descr="barriere electrique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34766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Image 7" descr="Clôture métallique Élargi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31686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Image 8" descr="Clôture métallique Élargie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133600"/>
            <a:ext cx="619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Rectangle 9"/>
          <p:cNvSpPr>
            <a:spLocks noChangeArrowheads="1"/>
          </p:cNvSpPr>
          <p:nvPr/>
        </p:nvSpPr>
        <p:spPr bwMode="auto">
          <a:xfrm>
            <a:off x="4427538" y="3933825"/>
            <a:ext cx="4321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a:solidFill>
                  <a:srgbClr val="008000"/>
                </a:solidFill>
                <a:latin typeface="Arial" panose="020B0604020202020204" pitchFamily="34" charset="0"/>
              </a:rPr>
              <a:t>Source : UNIFIED FACILITIES CRITERIA (UFC), SECURITY FENCES AND GATES, UFC 4-022-03 1 October 2013, </a:t>
            </a:r>
            <a:r>
              <a:rPr lang="en-US" altLang="fr-FR" sz="1200">
                <a:solidFill>
                  <a:srgbClr val="008000"/>
                </a:solidFill>
                <a:latin typeface="Arial" panose="020B0604020202020204" pitchFamily="34" charset="0"/>
                <a:hlinkClick r:id="rId5"/>
              </a:rPr>
              <a:t>http://www.wbdg.org/ccb/DOD/UFC/ufc_4_022_03.pdf</a:t>
            </a:r>
            <a:r>
              <a:rPr lang="en-US" altLang="fr-FR" sz="1200">
                <a:solidFill>
                  <a:srgbClr val="008000"/>
                </a:solidFill>
                <a:latin typeface="Arial" panose="020B0604020202020204" pitchFamily="34" charset="0"/>
              </a:rPr>
              <a:t> </a:t>
            </a:r>
            <a:endParaRPr lang="fr-FR" altLang="fr-FR" sz="1200">
              <a:solidFill>
                <a:srgbClr val="008000"/>
              </a:solidFill>
              <a:latin typeface="Arial" panose="020B0604020202020204" pitchFamily="34" charset="0"/>
            </a:endParaRPr>
          </a:p>
        </p:txBody>
      </p:sp>
      <p:sp>
        <p:nvSpPr>
          <p:cNvPr id="145419" name="Rectangle 10"/>
          <p:cNvSpPr>
            <a:spLocks noChangeArrowheads="1"/>
          </p:cNvSpPr>
          <p:nvPr/>
        </p:nvSpPr>
        <p:spPr bwMode="auto">
          <a:xfrm>
            <a:off x="684213" y="4508500"/>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9.2. </a:t>
            </a:r>
            <a:r>
              <a:rPr lang="fr-FR" altLang="fr-FR" sz="1800" u="sng">
                <a:solidFill>
                  <a:srgbClr val="008000"/>
                </a:solidFill>
                <a:latin typeface="Arial" panose="020B0604020202020204" pitchFamily="34" charset="0"/>
              </a:rPr>
              <a:t>Haie vive</a:t>
            </a:r>
            <a:endParaRPr lang="fr-FR" altLang="fr-FR" sz="1800">
              <a:latin typeface="Arial" panose="020B0604020202020204" pitchFamily="34" charset="0"/>
            </a:endParaRPr>
          </a:p>
        </p:txBody>
      </p:sp>
      <p:sp>
        <p:nvSpPr>
          <p:cNvPr id="145420" name="ZoneTexte 11"/>
          <p:cNvSpPr txBox="1">
            <a:spLocks noChangeArrowheads="1"/>
          </p:cNvSpPr>
          <p:nvPr/>
        </p:nvSpPr>
        <p:spPr bwMode="auto">
          <a:xfrm>
            <a:off x="468313" y="5157788"/>
            <a:ext cx="7488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Plus longue à installer (attendre 5 ans que les arbustes ont bien poussés). Voir le chapitre «  </a:t>
            </a:r>
            <a:r>
              <a:rPr lang="fr-FR" altLang="fr-FR" sz="1800" b="1">
                <a:solidFill>
                  <a:srgbClr val="008000"/>
                </a:solidFill>
                <a:latin typeface="Arial" panose="020B0604020202020204" pitchFamily="34" charset="0"/>
              </a:rPr>
              <a:t>8.12. haies vives </a:t>
            </a:r>
            <a:r>
              <a:rPr lang="fr-FR" altLang="fr-FR" sz="1800">
                <a:solidFill>
                  <a:srgbClr val="008000"/>
                </a:solidFill>
                <a:latin typeface="Arial" panose="020B0604020202020204"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16416" y="115889"/>
            <a:ext cx="693440" cy="360362"/>
          </a:xfrm>
        </p:spPr>
        <p:txBody>
          <a:bodyPr/>
          <a:lstStyle/>
          <a:p>
            <a:pPr>
              <a:defRPr/>
            </a:pPr>
            <a:fld id="{B9ECBFA8-A775-4D16-A4B2-417DCD0EBDB4}" type="slidenum">
              <a:rPr lang="fr-FR" altLang="fr-FR" smtClean="0"/>
              <a:pPr>
                <a:defRPr/>
              </a:pPr>
              <a:t>17</a:t>
            </a:fld>
            <a:endParaRPr lang="fr-FR" altLang="fr-FR" dirty="0"/>
          </a:p>
        </p:txBody>
      </p:sp>
      <p:sp>
        <p:nvSpPr>
          <p:cNvPr id="3" name="ZoneTexte 1"/>
          <p:cNvSpPr txBox="1">
            <a:spLocks noChangeArrowheads="1"/>
          </p:cNvSpPr>
          <p:nvPr/>
        </p:nvSpPr>
        <p:spPr bwMode="auto">
          <a:xfrm>
            <a:off x="21955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6"/>
          <p:cNvSpPr>
            <a:spLocks noChangeArrowheads="1"/>
          </p:cNvSpPr>
          <p:nvPr/>
        </p:nvSpPr>
        <p:spPr bwMode="auto">
          <a:xfrm>
            <a:off x="107950" y="476250"/>
            <a:ext cx="4552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solidFill>
                  <a:srgbClr val="008000"/>
                </a:solidFill>
                <a:latin typeface="Arial" panose="020B0604020202020204" pitchFamily="34" charset="0"/>
              </a:rPr>
              <a:t>1bis. Cartes des zones arides dans le monde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980728"/>
            <a:ext cx="8191500" cy="3067050"/>
          </a:xfrm>
          <a:prstGeom prst="rect">
            <a:avLst/>
          </a:prstGeom>
        </p:spPr>
      </p:pic>
      <p:sp>
        <p:nvSpPr>
          <p:cNvPr id="6" name="ZoneTexte 5"/>
          <p:cNvSpPr txBox="1"/>
          <p:nvPr/>
        </p:nvSpPr>
        <p:spPr>
          <a:xfrm>
            <a:off x="2699792" y="4365104"/>
            <a:ext cx="4032448" cy="1015663"/>
          </a:xfrm>
          <a:prstGeom prst="rect">
            <a:avLst/>
          </a:prstGeom>
          <a:noFill/>
        </p:spPr>
        <p:txBody>
          <a:bodyPr wrap="square" rtlCol="0">
            <a:spAutoFit/>
          </a:bodyPr>
          <a:lstStyle/>
          <a:p>
            <a:pPr algn="ctr"/>
            <a:r>
              <a:rPr lang="fr-FR" sz="1200" dirty="0">
                <a:solidFill>
                  <a:srgbClr val="008000"/>
                </a:solidFill>
              </a:rPr>
              <a:t>La </a:t>
            </a:r>
            <a:r>
              <a:rPr lang="fr-FR" sz="1200" i="1" dirty="0">
                <a:solidFill>
                  <a:srgbClr val="008000"/>
                </a:solidFill>
              </a:rPr>
              <a:t>carte  de la pénurie d'eau</a:t>
            </a:r>
            <a:r>
              <a:rPr lang="fr-FR" sz="1200" dirty="0">
                <a:solidFill>
                  <a:srgbClr val="008000"/>
                </a:solidFill>
              </a:rPr>
              <a:t>. Photo: </a:t>
            </a:r>
            <a:r>
              <a:rPr lang="fr-FR" sz="1200" dirty="0" err="1">
                <a:solidFill>
                  <a:srgbClr val="008000"/>
                </a:solidFill>
              </a:rPr>
              <a:t>Mekonnen</a:t>
            </a:r>
            <a:r>
              <a:rPr lang="fr-FR" sz="1200" dirty="0">
                <a:solidFill>
                  <a:srgbClr val="008000"/>
                </a:solidFill>
              </a:rPr>
              <a:t> et al</a:t>
            </a:r>
          </a:p>
          <a:p>
            <a:pPr algn="ctr"/>
            <a:r>
              <a:rPr lang="fr-FR" sz="1200" dirty="0">
                <a:solidFill>
                  <a:srgbClr val="008000"/>
                </a:solidFill>
              </a:rPr>
              <a:t>Sources : a) </a:t>
            </a:r>
            <a:r>
              <a:rPr lang="fr-FR" sz="1200" dirty="0">
                <a:solidFill>
                  <a:srgbClr val="008000"/>
                </a:solidFill>
                <a:hlinkClick r:id="rId3"/>
              </a:rPr>
              <a:t>https://twitter.com/SaltFarmTexel</a:t>
            </a:r>
            <a:r>
              <a:rPr lang="fr-FR" sz="1200" dirty="0">
                <a:solidFill>
                  <a:srgbClr val="008000"/>
                </a:solidFill>
              </a:rPr>
              <a:t>, b) </a:t>
            </a:r>
            <a:r>
              <a:rPr lang="fr-FR" sz="1200" dirty="0">
                <a:solidFill>
                  <a:srgbClr val="008000"/>
                </a:solidFill>
                <a:hlinkClick r:id="rId4"/>
              </a:rPr>
              <a:t>http://www.theguardian.com/environment/2016/feb/12/four-billion-people-face-severe-water-scarcity-new-research-finds?CMP=share_btn_tw</a:t>
            </a:r>
            <a:r>
              <a:rPr lang="fr-FR" sz="1200" dirty="0">
                <a:solidFill>
                  <a:srgbClr val="008000"/>
                </a:solidFill>
              </a:rPr>
              <a:t>  </a:t>
            </a:r>
          </a:p>
        </p:txBody>
      </p:sp>
    </p:spTree>
    <p:extLst>
      <p:ext uri="{BB962C8B-B14F-4D97-AF65-F5344CB8AC3E}">
        <p14:creationId xmlns:p14="http://schemas.microsoft.com/office/powerpoint/2010/main" val="36813186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ChangeArrowheads="1"/>
          </p:cNvSpPr>
          <p:nvPr/>
        </p:nvSpPr>
        <p:spPr bwMode="auto">
          <a:xfrm>
            <a:off x="323850" y="836613"/>
            <a:ext cx="484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10. Schéma d'implantation d'une pépinière</a:t>
            </a:r>
            <a:endParaRPr lang="fr-FR" altLang="fr-FR" sz="1800">
              <a:solidFill>
                <a:srgbClr val="008000"/>
              </a:solidFill>
              <a:latin typeface="Arial" panose="020B0604020202020204" pitchFamily="34" charset="0"/>
            </a:endParaRPr>
          </a:p>
        </p:txBody>
      </p:sp>
      <p:sp>
        <p:nvSpPr>
          <p:cNvPr id="14643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643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4596BA2-C1AC-469B-988C-F1D50FAA15F5}" type="slidenum">
              <a:rPr lang="fr-FR" altLang="fr-FR" sz="1200" smtClean="0">
                <a:solidFill>
                  <a:srgbClr val="898989"/>
                </a:solidFill>
              </a:rPr>
              <a:pPr>
                <a:spcBef>
                  <a:spcPct val="0"/>
                </a:spcBef>
                <a:buFontTx/>
                <a:buNone/>
              </a:pPr>
              <a:t>170</a:t>
            </a:fld>
            <a:endParaRPr lang="fr-FR" altLang="fr-FR" sz="1200">
              <a:solidFill>
                <a:srgbClr val="898989"/>
              </a:solidFill>
            </a:endParaRPr>
          </a:p>
        </p:txBody>
      </p:sp>
      <p:sp>
        <p:nvSpPr>
          <p:cNvPr id="14643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46438" name="Image 5" descr="Schéma d-implantation d-une pépinière_bis_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662113"/>
            <a:ext cx="57150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ZoneTexte 6"/>
          <p:cNvSpPr txBox="1">
            <a:spLocks noChangeArrowheads="1"/>
          </p:cNvSpPr>
          <p:nvPr/>
        </p:nvSpPr>
        <p:spPr bwMode="auto">
          <a:xfrm>
            <a:off x="1476375" y="5421313"/>
            <a:ext cx="6264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Source:  Module 1.0 : Formation des pépiniéristes, Formad environnement, juillet 2010, </a:t>
            </a:r>
          </a:p>
          <a:p>
            <a:pPr algn="ctr" eaLnBrk="1" hangingPunct="1">
              <a:spcBef>
                <a:spcPct val="0"/>
              </a:spcBef>
              <a:buFontTx/>
              <a:buNone/>
            </a:pPr>
            <a:r>
              <a:rPr lang="fr-FR" altLang="fr-FR" sz="1200">
                <a:solidFill>
                  <a:srgbClr val="008000"/>
                </a:solidFill>
                <a:latin typeface="Arial" panose="020B0604020202020204" pitchFamily="34" charset="0"/>
                <a:hlinkClick r:id="rId3"/>
              </a:rPr>
              <a:t>http://www.formad-environnement.org/pepiniere_reforestation_agroforesterie.pdf</a:t>
            </a:r>
            <a:r>
              <a:rPr lang="fr-FR" altLang="fr-FR" sz="1200">
                <a:solidFill>
                  <a:srgbClr val="008000"/>
                </a:solidFill>
                <a:latin typeface="Arial" panose="020B0604020202020204" pitchFamily="34" charset="0"/>
              </a:rPr>
              <a:t>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ChangeArrowheads="1"/>
          </p:cNvSpPr>
          <p:nvPr/>
        </p:nvSpPr>
        <p:spPr bwMode="auto">
          <a:xfrm>
            <a:off x="179388" y="620713"/>
            <a:ext cx="6678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10bis. Devis approximatif pépinière (terrain gratuit)</a:t>
            </a:r>
            <a:endParaRPr lang="fr-FR" altLang="fr-FR" sz="1800">
              <a:solidFill>
                <a:srgbClr val="008000"/>
              </a:solidFill>
              <a:latin typeface="Arial" panose="020B0604020202020204" pitchFamily="34" charset="0"/>
            </a:endParaRPr>
          </a:p>
        </p:txBody>
      </p:sp>
      <p:sp>
        <p:nvSpPr>
          <p:cNvPr id="14745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746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13F45B4-643B-4176-B2F0-F023B2C99D76}" type="slidenum">
              <a:rPr lang="fr-FR" altLang="fr-FR" sz="1200" smtClean="0">
                <a:solidFill>
                  <a:srgbClr val="898989"/>
                </a:solidFill>
              </a:rPr>
              <a:pPr>
                <a:spcBef>
                  <a:spcPct val="0"/>
                </a:spcBef>
                <a:buFontTx/>
                <a:buNone/>
              </a:pPr>
              <a:t>171</a:t>
            </a:fld>
            <a:endParaRPr lang="fr-FR" altLang="fr-FR" sz="1200">
              <a:solidFill>
                <a:srgbClr val="898989"/>
              </a:solidFill>
            </a:endParaRPr>
          </a:p>
        </p:txBody>
      </p:sp>
      <p:sp>
        <p:nvSpPr>
          <p:cNvPr id="1474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7462" name="Rectangle 5"/>
          <p:cNvSpPr>
            <a:spLocks noChangeArrowheads="1"/>
          </p:cNvSpPr>
          <p:nvPr/>
        </p:nvSpPr>
        <p:spPr bwMode="auto">
          <a:xfrm>
            <a:off x="179388" y="981075"/>
            <a:ext cx="864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Pépinière 15 m x 15 m 32 planches de 2mx1m, 1 an, 1/3 fumier, 1/3 sable</a:t>
            </a:r>
          </a:p>
        </p:txBody>
      </p:sp>
      <p:graphicFrame>
        <p:nvGraphicFramePr>
          <p:cNvPr id="8" name="Tableau 7"/>
          <p:cNvGraphicFramePr>
            <a:graphicFrameLocks noGrp="1"/>
          </p:cNvGraphicFramePr>
          <p:nvPr/>
        </p:nvGraphicFramePr>
        <p:xfrm>
          <a:off x="1403350" y="1557338"/>
          <a:ext cx="6078538" cy="4075113"/>
        </p:xfrm>
        <a:graphic>
          <a:graphicData uri="http://schemas.openxmlformats.org/drawingml/2006/table">
            <a:tbl>
              <a:tblPr/>
              <a:tblGrid>
                <a:gridCol w="2516188">
                  <a:extLst>
                    <a:ext uri="{9D8B030D-6E8A-4147-A177-3AD203B41FA5}">
                      <a16:colId xmlns:a16="http://schemas.microsoft.com/office/drawing/2014/main" val="20000"/>
                    </a:ext>
                  </a:extLst>
                </a:gridCol>
                <a:gridCol w="1649412">
                  <a:extLst>
                    <a:ext uri="{9D8B030D-6E8A-4147-A177-3AD203B41FA5}">
                      <a16:colId xmlns:a16="http://schemas.microsoft.com/office/drawing/2014/main" val="20001"/>
                    </a:ext>
                  </a:extLst>
                </a:gridCol>
                <a:gridCol w="436563">
                  <a:extLst>
                    <a:ext uri="{9D8B030D-6E8A-4147-A177-3AD203B41FA5}">
                      <a16:colId xmlns:a16="http://schemas.microsoft.com/office/drawing/2014/main" val="20002"/>
                    </a:ext>
                  </a:extLst>
                </a:gridCol>
                <a:gridCol w="528637">
                  <a:extLst>
                    <a:ext uri="{9D8B030D-6E8A-4147-A177-3AD203B41FA5}">
                      <a16:colId xmlns:a16="http://schemas.microsoft.com/office/drawing/2014/main" val="20003"/>
                    </a:ext>
                  </a:extLst>
                </a:gridCol>
                <a:gridCol w="947738">
                  <a:extLst>
                    <a:ext uri="{9D8B030D-6E8A-4147-A177-3AD203B41FA5}">
                      <a16:colId xmlns:a16="http://schemas.microsoft.com/office/drawing/2014/main" val="20004"/>
                    </a:ext>
                  </a:extLst>
                </a:gridCol>
              </a:tblGrid>
              <a:tr h="370609">
                <a:tc>
                  <a:txBody>
                    <a:bodyPr/>
                    <a:lstStyle/>
                    <a:p>
                      <a:pPr marL="90488" marR="0" lvl="0" indent="0" algn="l" defTabSz="914400" rtl="0" eaLnBrk="0" fontAlgn="base" latinLnBrk="0" hangingPunct="0">
                        <a:lnSpc>
                          <a:spcPts val="1250"/>
                        </a:lnSpc>
                        <a:spcBef>
                          <a:spcPts val="563"/>
                        </a:spcBef>
                        <a:spcAft>
                          <a:spcPts val="50"/>
                        </a:spcAft>
                        <a:buClrTx/>
                        <a:buSzTx/>
                        <a:buFontTx/>
                        <a:buNone/>
                        <a:tabLst/>
                      </a:pP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90488" marR="0" lvl="0" indent="0" algn="l" defTabSz="914400" rtl="0" eaLnBrk="1" fontAlgn="base" latinLnBrk="0" hangingPunct="1">
                        <a:lnSpc>
                          <a:spcPct val="115000"/>
                        </a:lnSpc>
                        <a:spcBef>
                          <a:spcPct val="0"/>
                        </a:spcBef>
                        <a:spcAft>
                          <a:spcPct val="0"/>
                        </a:spcAft>
                        <a:buClrTx/>
                        <a:buSzTx/>
                        <a:buFontTx/>
                        <a:buNone/>
                        <a:tabLst/>
                      </a:pPr>
                      <a:r>
                        <a:rPr kumimoji="0" lang="fr-FR" sz="1100" b="0" i="0" u="none" strike="noStrike" cap="none" normalizeH="0" baseline="0">
                          <a:ln>
                            <a:noFill/>
                          </a:ln>
                          <a:solidFill>
                            <a:srgbClr val="FFFFFF"/>
                          </a:solidFill>
                          <a:effectLst/>
                          <a:latin typeface="Arial Narrow" pitchFamily="34" charset="0"/>
                          <a:cs typeface="Arial" charset="0"/>
                        </a:rPr>
                        <a:t>Activités  / produits</a:t>
                      </a:r>
                      <a:endParaRPr kumimoji="0" lang="fr-FR" sz="1100" b="0" i="0" u="none" strike="noStrike" cap="none" normalizeH="0" baseline="0">
                        <a:ln>
                          <a:noFill/>
                        </a:ln>
                        <a:solidFill>
                          <a:schemeClr val="tx1"/>
                        </a:solidFill>
                        <a:effectLst/>
                        <a:latin typeface="Calibri" pitchFamily="34"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0" marR="0" lvl="0" indent="0" algn="r" defTabSz="914400" rtl="0" eaLnBrk="0" fontAlgn="base" latinLnBrk="0" hangingPunct="0">
                        <a:lnSpc>
                          <a:spcPts val="1238"/>
                        </a:lnSpc>
                        <a:spcBef>
                          <a:spcPts val="625"/>
                        </a:spcBef>
                        <a:spcAft>
                          <a:spcPct val="0"/>
                        </a:spcAft>
                        <a:buClrTx/>
                        <a:buSzTx/>
                        <a:buFontTx/>
                        <a:buNone/>
                        <a:tabLst/>
                      </a:pPr>
                      <a:r>
                        <a:rPr kumimoji="0" lang="fr-FR" sz="1100" b="0" i="0" u="none" strike="noStrike" cap="none" normalizeH="0" baseline="0">
                          <a:ln>
                            <a:noFill/>
                          </a:ln>
                          <a:solidFill>
                            <a:srgbClr val="FFFFFF"/>
                          </a:solidFill>
                          <a:effectLst/>
                          <a:latin typeface="Arial Narrow" pitchFamily="34" charset="0"/>
                          <a:ea typeface="Times New Roman" pitchFamily="18" charset="0"/>
                          <a:cs typeface="Arial Narrow" pitchFamily="34" charset="0"/>
                        </a:rPr>
                        <a:t>Nombre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rPr>
                        <a:t>Pu </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rPr>
                        <a:t>Prix total</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rPr>
                        <a:t>euros</a:t>
                      </a:r>
                    </a:p>
                  </a:txBody>
                  <a:tcPr marL="0" marR="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0"/>
                  </a:ext>
                </a:extLst>
              </a:tr>
              <a:tr h="188925">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x20cm 25 kg=50 000 pots (1200000 Ar)</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698500"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24</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240000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83</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1"/>
                  </a:ext>
                </a:extLst>
              </a:tr>
              <a:tr h="187336">
                <a:tc>
                  <a:txBody>
                    <a:bodyPr/>
                    <a:lstStyle/>
                    <a:p>
                      <a:pPr marL="90488" marR="0" lvl="0" indent="0" algn="l" defTabSz="914400" rtl="0" eaLnBrk="0" fontAlgn="base" latinLnBrk="0" hangingPunct="0">
                        <a:lnSpc>
                          <a:spcPts val="1325"/>
                        </a:lnSpc>
                        <a:spcBef>
                          <a:spcPct val="0"/>
                        </a:spcBef>
                        <a:spcAft>
                          <a:spcPts val="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I</a:t>
                      </a:r>
                      <a:r>
                        <a:rPr kumimoji="0" lang="fr-FR" sz="1100" b="0" i="0" u="none" strike="noStrike" cap="none" normalizeH="0" baseline="30000">
                          <a:ln>
                            <a:noFill/>
                          </a:ln>
                          <a:solidFill>
                            <a:srgbClr val="000000"/>
                          </a:solidFill>
                          <a:effectLst/>
                          <a:latin typeface="Arial Narrow" pitchFamily="34" charset="0"/>
                          <a:ea typeface="Times New Roman" pitchFamily="18" charset="0"/>
                          <a:cs typeface="Arial Narrow" pitchFamily="34" charset="0"/>
                        </a:rPr>
                        <a:t>-</a:t>
                      </a: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e'iriplissage 10000 pots (300 pots/jour)</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 personnes x 3jours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90000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31</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2"/>
                  </a:ext>
                </a:extLst>
              </a:tr>
              <a:tr h="193687">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clôture de gaulette 30 x</a:t>
                      </a:r>
                      <a:r>
                        <a:rPr kumimoji="0" lang="fr-FR" sz="1100" b="0" i="0" u="none" strike="noStrike" cap="none" normalizeH="0" baseline="0">
                          <a:ln>
                            <a:noFill/>
                          </a:ln>
                          <a:solidFill>
                            <a:srgbClr val="130C43"/>
                          </a:solidFill>
                          <a:effectLst/>
                          <a:latin typeface="Arial Narrow" pitchFamily="34" charset="0"/>
                          <a:ea typeface="Times New Roman" pitchFamily="18" charset="0"/>
                          <a:cs typeface="Arial Narrow" pitchFamily="34" charset="0"/>
                        </a:rPr>
                        <a:t> 1</a:t>
                      </a: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 m pour 50 m</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F3F9E"/>
                    </a:solidFill>
                  </a:tcPr>
                </a:tc>
                <a:tc>
                  <a:txBody>
                    <a:bodyPr/>
                    <a:lstStyle/>
                    <a:p>
                      <a:pPr marL="698500"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1500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150000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52</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3"/>
                  </a:ext>
                </a:extLst>
              </a:tr>
              <a:tr h="188925">
                <a:tc>
                  <a:txBody>
                    <a:bodyPr/>
                    <a:lstStyle/>
                    <a:p>
                      <a:pPr marL="90488"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Installation clôture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4</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12000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4</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4"/>
                  </a:ext>
                </a:extLst>
              </a:tr>
              <a:tr h="188925">
                <a:tc>
                  <a:txBody>
                    <a:bodyPr/>
                    <a:lstStyle/>
                    <a:p>
                      <a:pPr marL="90488" marR="0" lvl="0" indent="0" algn="l" defTabSz="914400" rtl="0" eaLnBrk="0" fontAlgn="base" latinLnBrk="0" hangingPunct="0">
                        <a:lnSpc>
                          <a:spcPts val="1250"/>
                        </a:lnSpc>
                        <a:spcBef>
                          <a:spcPct val="0"/>
                        </a:spcBef>
                        <a:spcAft>
                          <a:spcPts val="5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puits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extLst>
                  <a:ext uri="{0D108BD9-81ED-4DB2-BD59-A6C34878D82A}">
                    <a16:rowId xmlns:a16="http://schemas.microsoft.com/office/drawing/2014/main" val="10005"/>
                  </a:ext>
                </a:extLst>
              </a:tr>
              <a:tr h="187336">
                <a:tc>
                  <a:txBody>
                    <a:bodyPr/>
                    <a:lstStyle/>
                    <a:p>
                      <a:pPr marL="90488"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fût pour le puits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7</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06"/>
                  </a:ext>
                </a:extLst>
              </a:tr>
              <a:tr h="188925">
                <a:tc>
                  <a:txBody>
                    <a:bodyPr/>
                    <a:lstStyle/>
                    <a:p>
                      <a:pPr marL="90488" marR="0" lvl="0" indent="0" algn="l"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arrosoir plastique 15</a:t>
                      </a:r>
                      <a:r>
                        <a:rPr kumimoji="0" lang="fr-FR" sz="1100" b="0" i="0" u="none" strike="noStrike" cap="none" normalizeH="0" baseline="0">
                          <a:ln>
                            <a:noFill/>
                          </a:ln>
                          <a:solidFill>
                            <a:srgbClr val="130C43"/>
                          </a:solidFill>
                          <a:effectLst/>
                          <a:latin typeface="Arial Narrow" pitchFamily="34" charset="0"/>
                          <a:ea typeface="Times New Roman" pitchFamily="18" charset="0"/>
                          <a:cs typeface="Arial Narrow" pitchFamily="34" charset="0"/>
                        </a:rPr>
                        <a:t> I</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9000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18000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07"/>
                  </a:ext>
                </a:extLst>
              </a:tr>
              <a:tr h="187336">
                <a:tc>
                  <a:txBody>
                    <a:bodyPr/>
                    <a:lstStyle/>
                    <a:p>
                      <a:pPr marL="90488"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pelle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353A8"/>
                    </a:solidFill>
                  </a:tcPr>
                </a:tc>
                <a:tc>
                  <a:txBody>
                    <a:bodyPr/>
                    <a:lstStyle/>
                    <a:p>
                      <a:pPr marL="812800" marR="0" lvl="0" indent="0" algn="l"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15000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08"/>
                  </a:ext>
                </a:extLst>
              </a:tr>
              <a:tr h="195275">
                <a:tc>
                  <a:txBody>
                    <a:bodyPr/>
                    <a:lstStyle/>
                    <a:p>
                      <a:pPr marL="90488" marR="0" lvl="0" indent="0" algn="l" defTabSz="914400" rtl="0" eaLnBrk="0" fontAlgn="base" latinLnBrk="0" hangingPunct="0">
                        <a:lnSpc>
                          <a:spcPts val="1275"/>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Bêche (Angady)</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6 000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18 000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5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09"/>
                  </a:ext>
                </a:extLst>
              </a:tr>
              <a:tr h="184161">
                <a:tc>
                  <a:txBody>
                    <a:bodyPr/>
                    <a:lstStyle/>
                    <a:p>
                      <a:pPr marL="90488"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Corde plastique (diamètre 3 mm) rouleau</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3 500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3 500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00"/>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10"/>
                  </a:ext>
                </a:extLst>
              </a:tr>
              <a:tr h="192100">
                <a:tc>
                  <a:txBody>
                    <a:bodyPr/>
                    <a:lstStyle/>
                    <a:p>
                      <a:pPr marL="90488" marR="0" lvl="0" indent="0" algn="l"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support ombrage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12 gaulettes par planches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32000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3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11</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extLst>
                  <a:ext uri="{0D108BD9-81ED-4DB2-BD59-A6C34878D82A}">
                    <a16:rowId xmlns:a16="http://schemas.microsoft.com/office/drawing/2014/main" val="10011"/>
                  </a:ext>
                </a:extLst>
              </a:tr>
              <a:tr h="210325">
                <a:tc>
                  <a:txBody>
                    <a:bodyPr/>
                    <a:lstStyle/>
                    <a:p>
                      <a:pPr marL="90488" marR="0" lvl="0" indent="0" algn="l" defTabSz="914400" rtl="0" eaLnBrk="0" fontAlgn="base" latinLnBrk="0" hangingPunct="0">
                        <a:lnSpc>
                          <a:spcPts val="1275"/>
                        </a:lnSpc>
                        <a:spcBef>
                          <a:spcPct val="0"/>
                        </a:spcBef>
                        <a:spcAft>
                          <a:spcPts val="75"/>
                        </a:spcAft>
                        <a:buClrTx/>
                        <a:buSzTx/>
                        <a:buFontTx/>
                        <a:buNone/>
                        <a:tabLst/>
                      </a:pPr>
                      <a:r>
                        <a:rPr kumimoji="0" lang="fr-FR" sz="1100" b="0" i="0" u="sng" strike="noStrike" cap="none" normalizeH="0" baseline="0">
                          <a:ln>
                            <a:noFill/>
                          </a:ln>
                          <a:solidFill>
                            <a:srgbClr val="000000"/>
                          </a:solidFill>
                          <a:effectLst/>
                          <a:latin typeface="Arial Narrow" pitchFamily="34" charset="0"/>
                          <a:ea typeface="Times New Roman" pitchFamily="18" charset="0"/>
                          <a:cs typeface="Arial Narrow" pitchFamily="34" charset="0"/>
                        </a:rPr>
                        <a:t>ombrage </a:t>
                      </a: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typha (joncs) ou phragmite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698500" marR="0" lvl="0" indent="0" algn="l"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forfait</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88"/>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extLst>
                  <a:ext uri="{0D108BD9-81ED-4DB2-BD59-A6C34878D82A}">
                    <a16:rowId xmlns:a16="http://schemas.microsoft.com/office/drawing/2014/main" val="10012"/>
                  </a:ext>
                </a:extLst>
              </a:tr>
              <a:tr h="188925">
                <a:tc>
                  <a:txBody>
                    <a:bodyPr/>
                    <a:lstStyle/>
                    <a:p>
                      <a:pPr marL="90488" marR="0" lvl="0" indent="0" algn="l" defTabSz="914400" rtl="0" eaLnBrk="0" fontAlgn="base" latinLnBrk="0" hangingPunct="0">
                        <a:lnSpc>
                          <a:spcPts val="1263"/>
                        </a:lnSpc>
                        <a:spcBef>
                          <a:spcPct val="0"/>
                        </a:spcBef>
                        <a:spcAft>
                          <a:spcPts val="50"/>
                        </a:spcAft>
                        <a:buClrTx/>
                        <a:buSzTx/>
                        <a:buFontTx/>
                        <a:buNone/>
                        <a:tabLst/>
                      </a:pPr>
                      <a:r>
                        <a:rPr kumimoji="0" lang="fr-FR" sz="1100" b="0" i="0" u="sng" strike="noStrike" cap="none" normalizeH="0" baseline="0">
                          <a:ln>
                            <a:noFill/>
                          </a:ln>
                          <a:solidFill>
                            <a:srgbClr val="000000"/>
                          </a:solidFill>
                          <a:effectLst/>
                          <a:latin typeface="Arial Narrow" pitchFamily="34" charset="0"/>
                          <a:ea typeface="Times New Roman" pitchFamily="18" charset="0"/>
                          <a:cs typeface="Arial Narrow" pitchFamily="34" charset="0"/>
                        </a:rPr>
                        <a:t>fumier</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 charrettes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extLst>
                  <a:ext uri="{0D108BD9-81ED-4DB2-BD59-A6C34878D82A}">
                    <a16:rowId xmlns:a16="http://schemas.microsoft.com/office/drawing/2014/main" val="10013"/>
                  </a:ext>
                </a:extLst>
              </a:tr>
              <a:tr h="193687">
                <a:tc>
                  <a:txBody>
                    <a:bodyPr/>
                    <a:lstStyle/>
                    <a:p>
                      <a:pPr marL="90488" marR="0" lvl="0" indent="0" algn="l"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argile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B5"/>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10 charrettes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7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17</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extLst>
                  <a:ext uri="{0D108BD9-81ED-4DB2-BD59-A6C34878D82A}">
                    <a16:rowId xmlns:a16="http://schemas.microsoft.com/office/drawing/2014/main" val="10014"/>
                  </a:ext>
                </a:extLst>
              </a:tr>
              <a:tr h="210325">
                <a:tc>
                  <a:txBody>
                    <a:bodyPr/>
                    <a:lstStyle/>
                    <a:p>
                      <a:pPr marL="90488" marR="0" lvl="0" indent="0" algn="l" defTabSz="914400" rtl="0" eaLnBrk="0" fontAlgn="base" latinLnBrk="0" hangingPunct="0">
                        <a:lnSpc>
                          <a:spcPts val="1263"/>
                        </a:lnSpc>
                        <a:spcBef>
                          <a:spcPct val="0"/>
                        </a:spcBef>
                        <a:spcAft>
                          <a:spcPts val="50"/>
                        </a:spcAft>
                        <a:buClrTx/>
                        <a:buSzTx/>
                        <a:buFontTx/>
                        <a:buNone/>
                        <a:tabLst/>
                      </a:pPr>
                      <a:r>
                        <a:rPr kumimoji="0" lang="fr-FR" sz="1100" b="0" i="0" u="sng" strike="noStrike" cap="none" normalizeH="0" baseline="0">
                          <a:ln>
                            <a:noFill/>
                          </a:ln>
                          <a:solidFill>
                            <a:srgbClr val="000000"/>
                          </a:solidFill>
                          <a:effectLst/>
                          <a:latin typeface="Arial Narrow" pitchFamily="34" charset="0"/>
                          <a:ea typeface="Times New Roman" pitchFamily="18" charset="0"/>
                          <a:cs typeface="Arial Narrow" pitchFamily="34" charset="0"/>
                        </a:rPr>
                        <a:t>ramassage</a:t>
                      </a: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 graines (50 à 30000 Ar/kapok)</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20 espèces (500 par espèce)</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200000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69</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extLst>
                  <a:ext uri="{0D108BD9-81ED-4DB2-BD59-A6C34878D82A}">
                    <a16:rowId xmlns:a16="http://schemas.microsoft.com/office/drawing/2014/main" val="10015"/>
                  </a:ext>
                </a:extLst>
              </a:tr>
              <a:tr h="187336">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salaires pépiniéristes x 7 mois</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812800"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4A3CF"/>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840000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290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extLst>
                  <a:ext uri="{0D108BD9-81ED-4DB2-BD59-A6C34878D82A}">
                    <a16:rowId xmlns:a16="http://schemas.microsoft.com/office/drawing/2014/main" val="10016"/>
                  </a:ext>
                </a:extLst>
              </a:tr>
              <a:tr h="210325">
                <a:tc>
                  <a:txBody>
                    <a:bodyPr/>
                    <a:lstStyle/>
                    <a:p>
                      <a:pPr marL="90488" marR="0" lvl="0" indent="0" algn="l"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sous total</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1818500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6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627</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extLst>
                  <a:ext uri="{0D108BD9-81ED-4DB2-BD59-A6C34878D82A}">
                    <a16:rowId xmlns:a16="http://schemas.microsoft.com/office/drawing/2014/main" val="10017"/>
                  </a:ext>
                </a:extLst>
              </a:tr>
              <a:tr h="210325">
                <a:tc>
                  <a:txBody>
                    <a:bodyPr/>
                    <a:lstStyle/>
                    <a:p>
                      <a:pPr marL="90488" marR="0" lvl="0" indent="0" algn="l"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Supervision association Projecteur (30%)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180BF"/>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545550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c>
                  <a:txBody>
                    <a:bodyPr/>
                    <a:lstStyle/>
                    <a:p>
                      <a:pPr marL="0" marR="0" lvl="0" indent="0" algn="r" defTabSz="914400" rtl="0" eaLnBrk="0" fontAlgn="base" latinLnBrk="0" hangingPunct="0">
                        <a:lnSpc>
                          <a:spcPts val="1250"/>
                        </a:lnSpc>
                        <a:spcBef>
                          <a:spcPct val="0"/>
                        </a:spcBef>
                        <a:spcAft>
                          <a:spcPts val="113"/>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188</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extLst>
                  <a:ext uri="{0D108BD9-81ED-4DB2-BD59-A6C34878D82A}">
                    <a16:rowId xmlns:a16="http://schemas.microsoft.com/office/drawing/2014/main" val="10018"/>
                  </a:ext>
                </a:extLst>
              </a:tr>
              <a:tr h="210325">
                <a:tc>
                  <a:txBody>
                    <a:bodyPr/>
                    <a:lstStyle/>
                    <a:p>
                      <a:pPr marL="90488" marR="0" lvl="0" indent="0" algn="l"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Total</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090C8"/>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8B8DB"/>
                    </a:solidFill>
                  </a:tcPr>
                </a:tc>
                <a:tc>
                  <a:txBody>
                    <a:bodyPr/>
                    <a:lstStyle/>
                    <a:p>
                      <a:pPr marL="0" marR="0" lvl="0" indent="0" algn="l" defTabSz="914400" rtl="0" eaLnBrk="0" fontAlgn="base" latinLnBrk="0" hangingPunct="0">
                        <a:lnSpc>
                          <a:spcPct val="115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Arial Narrow" pitchFamily="34" charset="0"/>
                        <a:ea typeface="Times New Roman" pitchFamily="18" charset="0"/>
                        <a:cs typeface="Arial Narrow"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CEE4"/>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a:ln>
                            <a:noFill/>
                          </a:ln>
                          <a:solidFill>
                            <a:srgbClr val="000000"/>
                          </a:solidFill>
                          <a:effectLst/>
                          <a:latin typeface="Arial Narrow" pitchFamily="34" charset="0"/>
                          <a:ea typeface="Times New Roman" pitchFamily="18" charset="0"/>
                          <a:cs typeface="Arial Narrow" pitchFamily="34" charset="0"/>
                        </a:rPr>
                        <a:t>2364050</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tc>
                  <a:txBody>
                    <a:bodyPr/>
                    <a:lstStyle/>
                    <a:p>
                      <a:pPr marL="0" marR="0" lvl="0" indent="0" algn="r" defTabSz="914400" rtl="0" eaLnBrk="0" fontAlgn="base" latinLnBrk="0" hangingPunct="0">
                        <a:lnSpc>
                          <a:spcPts val="1250"/>
                        </a:lnSpc>
                        <a:spcBef>
                          <a:spcPct val="0"/>
                        </a:spcBef>
                        <a:spcAft>
                          <a:spcPts val="125"/>
                        </a:spcAft>
                        <a:buClrTx/>
                        <a:buSzTx/>
                        <a:buFontTx/>
                        <a:buNone/>
                        <a:tabLst/>
                      </a:pPr>
                      <a:r>
                        <a:rPr kumimoji="0" lang="fr-FR" sz="1100" b="0" i="0" u="none" strike="noStrike" cap="none" normalizeH="0" baseline="0" dirty="0">
                          <a:ln>
                            <a:noFill/>
                          </a:ln>
                          <a:solidFill>
                            <a:srgbClr val="000000"/>
                          </a:solidFill>
                          <a:effectLst/>
                          <a:latin typeface="Arial Narrow" pitchFamily="34" charset="0"/>
                          <a:ea typeface="Times New Roman" pitchFamily="18" charset="0"/>
                          <a:cs typeface="Arial Narrow" pitchFamily="34" charset="0"/>
                        </a:rPr>
                        <a:t>815</a:t>
                      </a:r>
                      <a:endParaRPr kumimoji="0" lang="fr-FR" sz="1000" b="0" i="0" u="none" strike="noStrike" cap="none" normalizeH="0" baseline="0" dirty="0">
                        <a:ln>
                          <a:noFill/>
                        </a:ln>
                        <a:solidFill>
                          <a:schemeClr val="tx1"/>
                        </a:solidFill>
                        <a:effectLst/>
                        <a:latin typeface="Times New Roman" pitchFamily="18" charset="0"/>
                        <a:ea typeface="Times New Roman" pitchFamily="18" charset="0"/>
                        <a:cs typeface="Arial Narrow"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DDEB"/>
                    </a:solidFill>
                  </a:tcPr>
                </a:tc>
                <a:extLst>
                  <a:ext uri="{0D108BD9-81ED-4DB2-BD59-A6C34878D82A}">
                    <a16:rowId xmlns:a16="http://schemas.microsoft.com/office/drawing/2014/main" val="10019"/>
                  </a:ext>
                </a:extLst>
              </a:tr>
            </a:tbl>
          </a:graphicData>
        </a:graphic>
      </p:graphicFrame>
      <p:sp>
        <p:nvSpPr>
          <p:cNvPr id="147590" name="ZoneTexte 9"/>
          <p:cNvSpPr txBox="1">
            <a:spLocks noChangeArrowheads="1"/>
          </p:cNvSpPr>
          <p:nvPr/>
        </p:nvSpPr>
        <p:spPr bwMode="auto">
          <a:xfrm>
            <a:off x="1439863" y="5805488"/>
            <a:ext cx="611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Source:  Module 1.0 : Formation des pépiniéristes, Formad environnement, juillet 2010, </a:t>
            </a:r>
          </a:p>
          <a:p>
            <a:pPr algn="ctr" eaLnBrk="1" hangingPunct="1">
              <a:spcBef>
                <a:spcPct val="0"/>
              </a:spcBef>
              <a:buFontTx/>
              <a:buNone/>
            </a:pPr>
            <a:r>
              <a:rPr lang="fr-FR" altLang="fr-FR" sz="1200">
                <a:solidFill>
                  <a:srgbClr val="008000"/>
                </a:solidFill>
                <a:latin typeface="Arial" panose="020B0604020202020204" pitchFamily="34" charset="0"/>
                <a:hlinkClick r:id="rId2"/>
              </a:rPr>
              <a:t>http://www.formad-environnement.org/pepiniere_reforestation_agroforesterie.pdf</a:t>
            </a:r>
            <a:r>
              <a:rPr lang="fr-FR" altLang="fr-FR" sz="1200">
                <a:solidFill>
                  <a:srgbClr val="008000"/>
                </a:solidFill>
                <a:latin typeface="Arial" panose="020B0604020202020204" pitchFamily="34" charset="0"/>
              </a:rPr>
              <a:t>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oneTexte 1"/>
          <p:cNvSpPr txBox="1">
            <a:spLocks noChangeArrowheads="1"/>
          </p:cNvSpPr>
          <p:nvPr/>
        </p:nvSpPr>
        <p:spPr bwMode="auto">
          <a:xfrm>
            <a:off x="179388" y="1196975"/>
            <a:ext cx="8713787"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Quelque soit la technique choisie, il faut toujours une pépinière munie d’un hangar qui protègera les futurs plants contre les intempéries. </a:t>
            </a:r>
          </a:p>
          <a:p>
            <a:pPr algn="just" eaLnBrk="1" hangingPunct="1">
              <a:spcBef>
                <a:spcPct val="0"/>
              </a:spcBef>
              <a:buFontTx/>
              <a:buNone/>
            </a:pPr>
            <a:r>
              <a:rPr lang="fr-FR" altLang="fr-FR" sz="1800">
                <a:solidFill>
                  <a:srgbClr val="008000"/>
                </a:solidFill>
                <a:latin typeface="Arial" panose="020B0604020202020204" pitchFamily="34" charset="0"/>
              </a:rPr>
              <a:t>Le site choisi pour abriter cette pépinière doit être accessible, le relief ne doit pas être accidenté, il doit être le plus proche possible de la zone d’écoulement des plants (point de vente, plantation), il doit être le plus proche possible d’une source d’eau permanente. </a:t>
            </a:r>
          </a:p>
          <a:p>
            <a:pPr algn="just" eaLnBrk="1" hangingPunct="1">
              <a:spcBef>
                <a:spcPct val="0"/>
              </a:spcBef>
              <a:buFontTx/>
              <a:buNone/>
            </a:pPr>
            <a:r>
              <a:rPr lang="fr-FR" altLang="fr-FR" sz="1800">
                <a:solidFill>
                  <a:srgbClr val="008000"/>
                </a:solidFill>
                <a:latin typeface="Arial" panose="020B0604020202020204" pitchFamily="34" charset="0"/>
              </a:rPr>
              <a:t>La pépinière doit être clôturée, de préférence en haie vive afin de réduire les coûts et d’accroître la durabilité) pour éviter la destruction par les animaux (l’utilisation de </a:t>
            </a:r>
            <a:r>
              <a:rPr lang="fr-FR" altLang="fr-FR" sz="1800" i="1">
                <a:solidFill>
                  <a:srgbClr val="008000"/>
                </a:solidFill>
                <a:latin typeface="Arial" panose="020B0604020202020204" pitchFamily="34" charset="0"/>
              </a:rPr>
              <a:t>Acacia nilotica </a:t>
            </a:r>
            <a:r>
              <a:rPr lang="fr-FR" altLang="fr-FR" sz="1800">
                <a:solidFill>
                  <a:srgbClr val="008000"/>
                </a:solidFill>
                <a:latin typeface="Arial" panose="020B0604020202020204" pitchFamily="34" charset="0"/>
              </a:rPr>
              <a:t>est régulière). </a:t>
            </a:r>
          </a:p>
          <a:p>
            <a:pPr algn="just" eaLnBrk="1" hangingPunct="1">
              <a:spcBef>
                <a:spcPct val="0"/>
              </a:spcBef>
              <a:buFontTx/>
              <a:buNone/>
            </a:pPr>
            <a:r>
              <a:rPr lang="fr-FR" altLang="fr-FR" sz="1800">
                <a:solidFill>
                  <a:srgbClr val="008000"/>
                </a:solidFill>
                <a:latin typeface="Arial" panose="020B0604020202020204" pitchFamily="34" charset="0"/>
              </a:rPr>
              <a:t>Le site doit être protégé contre les feux de brousse dans des zones  sensibles, par la construction des pare-feux (10 m de large). </a:t>
            </a:r>
          </a:p>
          <a:p>
            <a:pPr algn="just" eaLnBrk="1" hangingPunct="1">
              <a:spcBef>
                <a:spcPct val="0"/>
              </a:spcBef>
              <a:buFontTx/>
              <a:buNone/>
            </a:pPr>
            <a:r>
              <a:rPr lang="fr-FR" altLang="fr-FR" sz="1800">
                <a:solidFill>
                  <a:srgbClr val="008000"/>
                </a:solidFill>
                <a:latin typeface="Arial" panose="020B0604020202020204" pitchFamily="34" charset="0"/>
              </a:rPr>
              <a:t>Une pépinière est composée d’un hangar avec tout son contenu (plants en rééducation, châssis, …), une source d’eau permanente, un magasin, un point de stockage des plants, un point de stockage des substrats…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Domestication de </a:t>
            </a:r>
            <a:r>
              <a:rPr lang="fr-FR" altLang="fr-FR" sz="1200" i="1">
                <a:solidFill>
                  <a:srgbClr val="008000"/>
                </a:solidFill>
                <a:latin typeface="Arial" panose="020B0604020202020204" pitchFamily="34" charset="0"/>
              </a:rPr>
              <a:t>l’Acacia senegal</a:t>
            </a:r>
            <a:r>
              <a:rPr lang="fr-FR" altLang="fr-FR" sz="1200">
                <a:solidFill>
                  <a:srgbClr val="008000"/>
                </a:solidFill>
                <a:latin typeface="Arial" panose="020B0604020202020204" pitchFamily="34" charset="0"/>
              </a:rPr>
              <a:t>, World Agroforestry Centre, </a:t>
            </a:r>
            <a:r>
              <a:rPr lang="fr-FR" altLang="fr-FR" sz="1200">
                <a:solidFill>
                  <a:srgbClr val="008000"/>
                </a:solidFill>
                <a:latin typeface="Arial" panose="020B0604020202020204" pitchFamily="34" charset="0"/>
                <a:hlinkClick r:id="rId2"/>
              </a:rPr>
              <a:t>http://www.fao.org/forestry/download/28906-05e0933c5c592e5a21f736554c35a4897.pdf</a:t>
            </a:r>
            <a:r>
              <a:rPr lang="fr-FR" altLang="fr-FR" sz="1200">
                <a:solidFill>
                  <a:srgbClr val="008000"/>
                </a:solidFill>
                <a:latin typeface="Arial" panose="020B0604020202020204" pitchFamily="34" charset="0"/>
              </a:rPr>
              <a:t> </a:t>
            </a:r>
            <a:endParaRPr lang="fr-FR" altLang="fr-FR" sz="1800">
              <a:solidFill>
                <a:srgbClr val="008000"/>
              </a:solidFill>
              <a:latin typeface="Arial" panose="020B0604020202020204" pitchFamily="34" charset="0"/>
            </a:endParaRPr>
          </a:p>
        </p:txBody>
      </p:sp>
      <p:sp>
        <p:nvSpPr>
          <p:cNvPr id="14848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84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62A6B0-C06F-40B1-89F1-A4F48D562737}" type="slidenum">
              <a:rPr lang="fr-FR" altLang="fr-FR" sz="1200" smtClean="0">
                <a:solidFill>
                  <a:srgbClr val="898989"/>
                </a:solidFill>
              </a:rPr>
              <a:pPr>
                <a:spcBef>
                  <a:spcPct val="0"/>
                </a:spcBef>
                <a:buFontTx/>
                <a:buNone/>
              </a:pPr>
              <a:t>172</a:t>
            </a:fld>
            <a:endParaRPr lang="fr-FR" altLang="fr-FR" sz="1200">
              <a:solidFill>
                <a:srgbClr val="898989"/>
              </a:solidFill>
            </a:endParaRPr>
          </a:p>
        </p:txBody>
      </p:sp>
      <p:sp>
        <p:nvSpPr>
          <p:cNvPr id="1484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8486" name="Rectangle 5"/>
          <p:cNvSpPr>
            <a:spLocks noChangeArrowheads="1"/>
          </p:cNvSpPr>
          <p:nvPr/>
        </p:nvSpPr>
        <p:spPr bwMode="auto">
          <a:xfrm>
            <a:off x="250825" y="692150"/>
            <a:ext cx="464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10ter. </a:t>
            </a:r>
            <a:r>
              <a:rPr lang="fr-FR" altLang="fr-FR" sz="1800" b="1" dirty="0">
                <a:solidFill>
                  <a:srgbClr val="008000"/>
                </a:solidFill>
                <a:latin typeface="Arial" panose="020B0604020202020204" pitchFamily="34" charset="0"/>
              </a:rPr>
              <a:t>Construction de la pépinière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4950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9AC896E-415C-48C5-9AEC-B429144CFAF8}" type="slidenum">
              <a:rPr lang="fr-FR" altLang="fr-FR" sz="1200" smtClean="0">
                <a:solidFill>
                  <a:srgbClr val="898989"/>
                </a:solidFill>
              </a:rPr>
              <a:pPr>
                <a:spcBef>
                  <a:spcPct val="0"/>
                </a:spcBef>
                <a:buFontTx/>
                <a:buNone/>
              </a:pPr>
              <a:t>173</a:t>
            </a:fld>
            <a:endParaRPr lang="fr-FR" altLang="fr-FR" sz="1200">
              <a:solidFill>
                <a:srgbClr val="898989"/>
              </a:solidFill>
            </a:endParaRPr>
          </a:p>
        </p:txBody>
      </p:sp>
      <p:sp>
        <p:nvSpPr>
          <p:cNvPr id="14950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49509" name="Rectangle 4"/>
          <p:cNvSpPr>
            <a:spLocks noChangeArrowheads="1"/>
          </p:cNvSpPr>
          <p:nvPr/>
        </p:nvSpPr>
        <p:spPr bwMode="auto">
          <a:xfrm>
            <a:off x="250825" y="692150"/>
            <a:ext cx="4645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11ter. </a:t>
            </a:r>
            <a:r>
              <a:rPr lang="fr-FR" altLang="fr-FR" sz="1800" b="1">
                <a:solidFill>
                  <a:srgbClr val="008000"/>
                </a:solidFill>
                <a:latin typeface="Arial" panose="020B0604020202020204" pitchFamily="34" charset="0"/>
              </a:rPr>
              <a:t>Construction de la pépinière (suite)</a:t>
            </a:r>
          </a:p>
        </p:txBody>
      </p:sp>
      <p:sp>
        <p:nvSpPr>
          <p:cNvPr id="149510" name="ZoneTexte 5"/>
          <p:cNvSpPr txBox="1">
            <a:spLocks noChangeArrowheads="1"/>
          </p:cNvSpPr>
          <p:nvPr/>
        </p:nvSpPr>
        <p:spPr bwMode="auto">
          <a:xfrm>
            <a:off x="179388" y="1196975"/>
            <a:ext cx="87852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 Le </a:t>
            </a:r>
            <a:r>
              <a:rPr lang="fr-FR" altLang="fr-FR" sz="1800" b="1">
                <a:solidFill>
                  <a:srgbClr val="008000"/>
                </a:solidFill>
                <a:latin typeface="Arial" panose="020B0604020202020204" pitchFamily="34" charset="0"/>
              </a:rPr>
              <a:t>hangar</a:t>
            </a:r>
            <a:r>
              <a:rPr lang="fr-FR" altLang="fr-FR" sz="1800">
                <a:solidFill>
                  <a:srgbClr val="008000"/>
                </a:solidFill>
                <a:latin typeface="Arial" panose="020B0604020202020204" pitchFamily="34" charset="0"/>
              </a:rPr>
              <a:t> : Sa taille n’est pas fixe. Il doit être construit de façon à permettre la pénétration indirecte des rayons solaires. Pour une pépinière qui doit comporter un châssis d’enracinement de 1m x 3m, un châssis géant de 2m x 1m de surface de base, un hangar de deux pentes de 4m x 6m (surface de base) est suffisant. La plus petite hauteur est de 2m et la plus grande de 3 m (voir image ci-dessous).</a:t>
            </a:r>
          </a:p>
          <a:p>
            <a:pPr algn="just" eaLnBrk="1" hangingPunct="1">
              <a:spcBef>
                <a:spcPct val="0"/>
              </a:spcBef>
              <a:buFontTx/>
              <a:buNone/>
            </a:pPr>
            <a:endParaRPr lang="fr-FR" altLang="fr-FR" sz="1800">
              <a:solidFill>
                <a:srgbClr val="008000"/>
              </a:solidFill>
              <a:latin typeface="Arial" panose="020B0604020202020204" pitchFamily="34" charset="0"/>
            </a:endParaRPr>
          </a:p>
          <a:p>
            <a:pPr algn="just" eaLnBrk="1" hangingPunct="1">
              <a:spcBef>
                <a:spcPct val="0"/>
              </a:spcBef>
              <a:buFontTx/>
              <a:buChar char="-"/>
            </a:pPr>
            <a:r>
              <a:rPr lang="fr-FR" altLang="fr-FR" sz="1800" b="1">
                <a:solidFill>
                  <a:srgbClr val="008000"/>
                </a:solidFill>
                <a:latin typeface="Arial" panose="020B0604020202020204" pitchFamily="34" charset="0"/>
              </a:rPr>
              <a:t>Matériel nécessaire pour construire le hangar </a:t>
            </a:r>
            <a:r>
              <a:rPr lang="fr-FR" altLang="fr-FR" sz="1800">
                <a:solidFill>
                  <a:srgbClr val="008000"/>
                </a:solidFill>
                <a:latin typeface="Arial" panose="020B0604020202020204" pitchFamily="34" charset="0"/>
              </a:rPr>
              <a:t>: piquets, lattes/bambou/perches, pointes, nattes/tôles/ou tout autre matière non perméable à l’eau, …</a:t>
            </a:r>
            <a:endParaRPr lang="fr-FR" altLang="fr-FR" sz="1200">
              <a:solidFill>
                <a:srgbClr val="008000"/>
              </a:solidFill>
              <a:latin typeface="Arial" panose="020B0604020202020204" pitchFamily="34" charset="0"/>
            </a:endParaRPr>
          </a:p>
          <a:p>
            <a:pPr algn="just" eaLnBrk="1" hangingPunct="1">
              <a:spcBef>
                <a:spcPct val="0"/>
              </a:spcBef>
              <a:buFontTx/>
              <a:buNone/>
            </a:pP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Domestication de </a:t>
            </a:r>
            <a:r>
              <a:rPr lang="fr-FR" altLang="fr-FR" sz="1200" i="1">
                <a:solidFill>
                  <a:srgbClr val="008000"/>
                </a:solidFill>
                <a:latin typeface="Arial" panose="020B0604020202020204" pitchFamily="34" charset="0"/>
              </a:rPr>
              <a:t>l’Acacia senegal</a:t>
            </a:r>
            <a:r>
              <a:rPr lang="fr-FR" altLang="fr-FR" sz="1200">
                <a:solidFill>
                  <a:srgbClr val="008000"/>
                </a:solidFill>
                <a:latin typeface="Arial" panose="020B0604020202020204" pitchFamily="34" charset="0"/>
              </a:rPr>
              <a:t>, World Agroforestry Centre, </a:t>
            </a:r>
            <a:r>
              <a:rPr lang="fr-FR" altLang="fr-FR" sz="1200">
                <a:solidFill>
                  <a:srgbClr val="008000"/>
                </a:solidFill>
                <a:latin typeface="Arial" panose="020B0604020202020204" pitchFamily="34" charset="0"/>
                <a:hlinkClick r:id="rId2"/>
              </a:rPr>
              <a:t>http://www.fao.org/forestry/download/28906-05e0933c5c592e5a21f736554c35a4897.pdf</a:t>
            </a:r>
            <a:r>
              <a:rPr lang="fr-FR" altLang="fr-FR" sz="1200">
                <a:solidFill>
                  <a:srgbClr val="008000"/>
                </a:solidFill>
                <a:latin typeface="Arial" panose="020B0604020202020204" pitchFamily="34" charset="0"/>
              </a:rPr>
              <a:t> </a:t>
            </a:r>
          </a:p>
        </p:txBody>
      </p:sp>
      <p:sp>
        <p:nvSpPr>
          <p:cNvPr id="149511" name="Rectangle 6"/>
          <p:cNvSpPr>
            <a:spLocks noChangeArrowheads="1"/>
          </p:cNvSpPr>
          <p:nvPr/>
        </p:nvSpPr>
        <p:spPr bwMode="auto">
          <a:xfrm>
            <a:off x="3625850" y="6453188"/>
            <a:ext cx="1920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 hangar de la pépinière</a:t>
            </a:r>
          </a:p>
        </p:txBody>
      </p:sp>
      <p:pic>
        <p:nvPicPr>
          <p:cNvPr id="149512" name="Image 7" descr="hang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076700"/>
            <a:ext cx="35718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ChangeArrowheads="1"/>
          </p:cNvSpPr>
          <p:nvPr/>
        </p:nvSpPr>
        <p:spPr bwMode="auto">
          <a:xfrm>
            <a:off x="250825" y="765175"/>
            <a:ext cx="79930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rPr>
              <a:t>10ter. Aménagement pour chaque employés</a:t>
            </a:r>
          </a:p>
          <a:p>
            <a:pPr eaLnBrk="1" hangingPunct="1">
              <a:spcBef>
                <a:spcPct val="0"/>
              </a:spcBef>
              <a:buFontTx/>
              <a:buNone/>
            </a:pPr>
            <a:endParaRPr lang="fr-FR" altLang="fr-FR" sz="1800">
              <a:solidFill>
                <a:srgbClr val="008000"/>
              </a:solidFill>
              <a:latin typeface="Arial" panose="020B0604020202020204" pitchFamily="34" charset="0"/>
            </a:endParaRPr>
          </a:p>
          <a:p>
            <a:pPr eaLnBrk="1" hangingPunct="1">
              <a:spcBef>
                <a:spcPct val="0"/>
              </a:spcBef>
              <a:buFontTx/>
              <a:buNone/>
            </a:pPr>
            <a:r>
              <a:rPr lang="fr-FR" altLang="fr-FR" sz="1800" b="1">
                <a:solidFill>
                  <a:srgbClr val="008000"/>
                </a:solidFill>
                <a:latin typeface="Arial" panose="020B0604020202020204" pitchFamily="34" charset="0"/>
              </a:rPr>
              <a:t>Conception</a:t>
            </a:r>
            <a:r>
              <a:rPr lang="fr-FR" altLang="fr-FR" sz="1800">
                <a:solidFill>
                  <a:srgbClr val="008000"/>
                </a:solidFill>
                <a:latin typeface="Arial" panose="020B0604020202020204" pitchFamily="34" charset="0"/>
              </a:rPr>
              <a:t> : </a:t>
            </a:r>
          </a:p>
          <a:p>
            <a:pPr eaLnBrk="1" hangingPunct="1">
              <a:spcBef>
                <a:spcPct val="0"/>
              </a:spcBef>
              <a:buFontTx/>
              <a:buNone/>
            </a:pPr>
            <a:endParaRPr lang="fr-FR" altLang="fr-FR" sz="1800">
              <a:solidFill>
                <a:srgbClr val="008000"/>
              </a:solidFill>
              <a:latin typeface="Arial" panose="020B0604020202020204" pitchFamily="34" charset="0"/>
            </a:endParaRPr>
          </a:p>
          <a:p>
            <a:pPr eaLnBrk="1" hangingPunct="1">
              <a:spcBef>
                <a:spcPct val="0"/>
              </a:spcBef>
            </a:pPr>
            <a:r>
              <a:rPr lang="fr-FR" altLang="fr-FR" sz="1800">
                <a:solidFill>
                  <a:srgbClr val="008000"/>
                </a:solidFill>
                <a:latin typeface="Arial" panose="020B0604020202020204" pitchFamily="34" charset="0"/>
              </a:rPr>
              <a:t>1 Parcelles de légumes (500 m2 chacun, pour la famille, irrigation goutte à goutte),</a:t>
            </a:r>
          </a:p>
          <a:p>
            <a:pPr eaLnBrk="1" hangingPunct="1">
              <a:spcBef>
                <a:spcPct val="0"/>
              </a:spcBef>
            </a:pPr>
            <a:r>
              <a:rPr lang="fr-FR" altLang="fr-FR" sz="1800">
                <a:solidFill>
                  <a:srgbClr val="008000"/>
                </a:solidFill>
                <a:latin typeface="Arial" panose="020B0604020202020204" pitchFamily="34" charset="0"/>
              </a:rPr>
              <a:t>1 maison,</a:t>
            </a:r>
          </a:p>
          <a:p>
            <a:pPr eaLnBrk="1" hangingPunct="1">
              <a:spcBef>
                <a:spcPct val="0"/>
              </a:spcBef>
            </a:pPr>
            <a:r>
              <a:rPr lang="fr-FR" altLang="fr-FR" sz="1800">
                <a:solidFill>
                  <a:srgbClr val="008000"/>
                </a:solidFill>
                <a:latin typeface="Arial" panose="020B0604020202020204" pitchFamily="34" charset="0"/>
              </a:rPr>
              <a:t>1 Liman collectif,</a:t>
            </a:r>
          </a:p>
          <a:p>
            <a:pPr eaLnBrk="1" hangingPunct="1">
              <a:spcBef>
                <a:spcPct val="0"/>
              </a:spcBef>
            </a:pPr>
            <a:r>
              <a:rPr lang="fr-FR" altLang="fr-FR" sz="1800">
                <a:solidFill>
                  <a:srgbClr val="008000"/>
                </a:solidFill>
                <a:latin typeface="Arial" panose="020B0604020202020204" pitchFamily="34" charset="0"/>
              </a:rPr>
              <a:t>1 plantation de dattiers et autres arbres fruitiers xérophytes (et halophytes).</a:t>
            </a:r>
          </a:p>
        </p:txBody>
      </p:sp>
      <p:sp>
        <p:nvSpPr>
          <p:cNvPr id="15053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053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1CAACE-9D88-4CEC-99C7-1ABD3C86FC65}" type="slidenum">
              <a:rPr lang="fr-FR" altLang="fr-FR" sz="1200" smtClean="0">
                <a:solidFill>
                  <a:srgbClr val="898989"/>
                </a:solidFill>
              </a:rPr>
              <a:pPr>
                <a:spcBef>
                  <a:spcPct val="0"/>
                </a:spcBef>
                <a:buFontTx/>
                <a:buNone/>
              </a:pPr>
              <a:t>174</a:t>
            </a:fld>
            <a:endParaRPr lang="fr-FR" altLang="fr-FR" sz="1200">
              <a:solidFill>
                <a:srgbClr val="898989"/>
              </a:solidFill>
            </a:endParaRPr>
          </a:p>
        </p:txBody>
      </p:sp>
      <p:sp>
        <p:nvSpPr>
          <p:cNvPr id="1505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50534" name="Object 9"/>
          <p:cNvPicPr>
            <a:picLocks noChangeArrowheads="1"/>
          </p:cNvPicPr>
          <p:nvPr/>
        </p:nvPicPr>
        <p:blipFill>
          <a:blip r:embed="rId2">
            <a:extLst>
              <a:ext uri="{28A0092B-C50C-407E-A947-70E740481C1C}">
                <a14:useLocalDpi xmlns:a14="http://schemas.microsoft.com/office/drawing/2010/main" val="0"/>
              </a:ext>
            </a:extLst>
          </a:blip>
          <a:srcRect r="-114" b="-470"/>
          <a:stretch>
            <a:fillRect/>
          </a:stretch>
        </p:blipFill>
        <p:spPr bwMode="auto">
          <a:xfrm>
            <a:off x="2916238" y="3716338"/>
            <a:ext cx="31686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ZoneTexte 6"/>
          <p:cNvSpPr txBox="1">
            <a:spLocks noChangeArrowheads="1"/>
          </p:cNvSpPr>
          <p:nvPr/>
        </p:nvSpPr>
        <p:spPr bwMode="auto">
          <a:xfrm>
            <a:off x="1395413" y="5949950"/>
            <a:ext cx="618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Par exemple, dans le liman, culture de pastèque et de maïs.</a:t>
            </a:r>
          </a:p>
          <a:p>
            <a:pPr algn="ctr" eaLnBrk="1" hangingPunct="1">
              <a:spcBef>
                <a:spcPct val="0"/>
              </a:spcBef>
              <a:buFontTx/>
              <a:buNone/>
            </a:pPr>
            <a:r>
              <a:rPr lang="fr-FR" altLang="fr-FR" sz="1200">
                <a:solidFill>
                  <a:srgbClr val="008000"/>
                </a:solidFill>
                <a:latin typeface="Arial" panose="020B0604020202020204" pitchFamily="34" charset="0"/>
              </a:rPr>
              <a:t>Source : </a:t>
            </a:r>
            <a:r>
              <a:rPr lang="en-US" altLang="fr-FR" sz="1200">
                <a:solidFill>
                  <a:srgbClr val="008000"/>
                </a:solidFill>
                <a:latin typeface="Arial" panose="020B0604020202020204" pitchFamily="34" charset="0"/>
              </a:rPr>
              <a:t>Furrows in the Desert, An agricultural development program in Turkana, Kenya.</a:t>
            </a:r>
          </a:p>
          <a:p>
            <a:pPr algn="ctr" eaLnBrk="1" hangingPunct="1">
              <a:spcBef>
                <a:spcPct val="0"/>
              </a:spcBef>
              <a:buFontTx/>
              <a:buNone/>
            </a:pPr>
            <a:r>
              <a:rPr lang="fr-FR" altLang="fr-FR" sz="1200">
                <a:solidFill>
                  <a:srgbClr val="008000"/>
                </a:solidFill>
                <a:latin typeface="Arial" panose="020B0604020202020204" pitchFamily="34" charset="0"/>
                <a:hlinkClick r:id="rId3"/>
              </a:rPr>
              <a:t>http://www.britolam.org/furrows-in-the-desert/</a:t>
            </a:r>
            <a:r>
              <a:rPr lang="fr-FR" altLang="fr-FR" sz="1200">
                <a:solidFill>
                  <a:srgbClr val="008000"/>
                </a:solidFill>
                <a:latin typeface="Arial" panose="020B0604020202020204" pitchFamily="34" charset="0"/>
              </a:rPr>
              <a:t> </a:t>
            </a:r>
          </a:p>
        </p:txBody>
      </p:sp>
      <p:pic>
        <p:nvPicPr>
          <p:cNvPr id="150536" name="Image 75" descr="mais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3716338"/>
            <a:ext cx="5524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e 8"/>
          <p:cNvSpPr/>
          <p:nvPr/>
        </p:nvSpPr>
        <p:spPr>
          <a:xfrm>
            <a:off x="6948488" y="4868863"/>
            <a:ext cx="1439862" cy="649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Liman</a:t>
            </a:r>
          </a:p>
        </p:txBody>
      </p:sp>
      <p:sp>
        <p:nvSpPr>
          <p:cNvPr id="150538" name="Rectangle 9"/>
          <p:cNvSpPr>
            <a:spLocks noChangeArrowheads="1"/>
          </p:cNvSpPr>
          <p:nvPr/>
        </p:nvSpPr>
        <p:spPr bwMode="auto">
          <a:xfrm>
            <a:off x="323850" y="6308725"/>
            <a:ext cx="814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grelinette</a:t>
            </a:r>
          </a:p>
        </p:txBody>
      </p:sp>
      <p:pic>
        <p:nvPicPr>
          <p:cNvPr id="150539" name="Picture 8" descr="C:\Users\LISAN\Pictures\plantes-halophytes-xerophiles\grelinette2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589588"/>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0" name="Rectangle 11"/>
          <p:cNvSpPr>
            <a:spLocks noChangeArrowheads="1"/>
          </p:cNvSpPr>
          <p:nvPr/>
        </p:nvSpPr>
        <p:spPr bwMode="auto">
          <a:xfrm>
            <a:off x="468313" y="5084763"/>
            <a:ext cx="600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bêche</a:t>
            </a:r>
          </a:p>
        </p:txBody>
      </p:sp>
      <p:pic>
        <p:nvPicPr>
          <p:cNvPr id="150541" name="Picture 10" descr="C:\Users\LISAN\Pictures\plantes-halophytes-xerophiles\beche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716338"/>
            <a:ext cx="876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2" name="Picture 12" descr="C:\Users\LISAN\Pictures\plantes-halophytes-xerophiles\logo jardi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3573463"/>
            <a:ext cx="11811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3" name="Picture 13" descr="C:\Users\LISAN\Pictures\plantes-halophytes-xerophiles\logo jardin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692150"/>
            <a:ext cx="16097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4" name="Picture 14" descr="C:\Users\LISAN\Pictures\plantes-halophytes-xerophiles\logo jardin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3888" y="2133600"/>
            <a:ext cx="60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5" name="Picture 15" descr="C:\Users\LISAN\Pictures\plantes-halophytes-xerophiles\logo jardin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525" y="2276475"/>
            <a:ext cx="2228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6" name="Picture 16" descr="C:\Users\LISAN\Pictures\plantes-halophytes-xerophiles\logo_maison1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72450" y="3644900"/>
            <a:ext cx="7524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7" name="ZoneTexte 20"/>
          <p:cNvSpPr txBox="1">
            <a:spLocks noChangeArrowheads="1"/>
          </p:cNvSpPr>
          <p:nvPr/>
        </p:nvSpPr>
        <p:spPr bwMode="auto">
          <a:xfrm>
            <a:off x="6948488" y="4437063"/>
            <a:ext cx="1463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Jardins et maisons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56841" y="164024"/>
            <a:ext cx="514400" cy="268139"/>
          </a:xfrm>
        </p:spPr>
        <p:txBody>
          <a:bodyPr/>
          <a:lstStyle/>
          <a:p>
            <a:pPr>
              <a:defRPr/>
            </a:pPr>
            <a:fld id="{B9ECBFA8-A775-4D16-A4B2-417DCD0EBDB4}" type="slidenum">
              <a:rPr lang="fr-FR" altLang="fr-FR" smtClean="0"/>
              <a:pPr>
                <a:defRPr/>
              </a:pPr>
              <a:t>175</a:t>
            </a:fld>
            <a:endParaRPr lang="fr-FR" altLang="fr-FR" dirty="0"/>
          </a:p>
        </p:txBody>
      </p:sp>
      <p:sp>
        <p:nvSpPr>
          <p:cNvPr id="4" name="Rectangle 3"/>
          <p:cNvSpPr/>
          <p:nvPr/>
        </p:nvSpPr>
        <p:spPr>
          <a:xfrm>
            <a:off x="306449" y="201491"/>
            <a:ext cx="1809021" cy="369332"/>
          </a:xfrm>
          <a:prstGeom prst="rect">
            <a:avLst/>
          </a:prstGeom>
        </p:spPr>
        <p:txBody>
          <a:bodyPr wrap="none">
            <a:spAutoFit/>
          </a:bodyPr>
          <a:lstStyle/>
          <a:p>
            <a:pPr eaLnBrk="1" hangingPunct="1"/>
            <a:r>
              <a:rPr lang="fr-FR" altLang="fr-FR" dirty="0">
                <a:solidFill>
                  <a:srgbClr val="008000"/>
                </a:solidFill>
              </a:rPr>
              <a:t>11. </a:t>
            </a:r>
            <a:r>
              <a:rPr lang="fr-FR" altLang="fr-FR" b="1" dirty="0">
                <a:solidFill>
                  <a:srgbClr val="008000"/>
                </a:solidFill>
              </a:rPr>
              <a:t>Conclusion</a:t>
            </a:r>
          </a:p>
        </p:txBody>
      </p:sp>
      <p:sp>
        <p:nvSpPr>
          <p:cNvPr id="5" name="ZoneTexte 1"/>
          <p:cNvSpPr txBox="1">
            <a:spLocks noChangeArrowheads="1"/>
          </p:cNvSpPr>
          <p:nvPr/>
        </p:nvSpPr>
        <p:spPr bwMode="auto">
          <a:xfrm>
            <a:off x="2759266" y="230676"/>
            <a:ext cx="3817094"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ZoneTexte 5"/>
          <p:cNvSpPr txBox="1"/>
          <p:nvPr/>
        </p:nvSpPr>
        <p:spPr>
          <a:xfrm>
            <a:off x="108255" y="687763"/>
            <a:ext cx="8833179" cy="4278094"/>
          </a:xfrm>
          <a:prstGeom prst="rect">
            <a:avLst/>
          </a:prstGeom>
          <a:noFill/>
        </p:spPr>
        <p:txBody>
          <a:bodyPr wrap="square" rtlCol="0">
            <a:spAutoFit/>
          </a:bodyPr>
          <a:lstStyle/>
          <a:p>
            <a:pPr algn="just"/>
            <a:r>
              <a:rPr lang="fr-FR" sz="1700" dirty="0">
                <a:solidFill>
                  <a:srgbClr val="008000"/>
                </a:solidFill>
              </a:rPr>
              <a:t>Il ne suffit pas de mettre en place certains programmes agronomiques, culturaux et certains dispositifs de retenue d’eau (</a:t>
            </a:r>
            <a:r>
              <a:rPr lang="fr-FR" sz="1700" dirty="0" err="1">
                <a:solidFill>
                  <a:srgbClr val="008000"/>
                </a:solidFill>
              </a:rPr>
              <a:t>johads</a:t>
            </a:r>
            <a:r>
              <a:rPr lang="fr-FR" sz="1700" dirty="0">
                <a:solidFill>
                  <a:srgbClr val="008000"/>
                </a:solidFill>
              </a:rPr>
              <a:t> indiens, limans israéliens …). Il faut aussi un changement de mentalité profond chez les populations bénéficiaires, leur permettant de comprendre que la préservation de l’environnement, n’est pas un luxe ou une lubie occidentale, mais qu’elle garantit leur survie. Le développement durable est un tout (ou package) global, qui comprend de multiples volets techniques. </a:t>
            </a:r>
          </a:p>
          <a:p>
            <a:pPr algn="just"/>
            <a:endParaRPr lang="fr-FR" sz="1700" dirty="0">
              <a:solidFill>
                <a:srgbClr val="008000"/>
              </a:solidFill>
            </a:endParaRPr>
          </a:p>
          <a:p>
            <a:pPr algn="just"/>
            <a:r>
              <a:rPr lang="fr-FR" sz="1700" u="sng" dirty="0">
                <a:solidFill>
                  <a:srgbClr val="008000"/>
                </a:solidFill>
              </a:rPr>
              <a:t>Préservation de l’environnement </a:t>
            </a:r>
            <a:r>
              <a:rPr lang="fr-FR" sz="1700" dirty="0">
                <a:solidFill>
                  <a:srgbClr val="008000"/>
                </a:solidFill>
              </a:rPr>
              <a:t>:</a:t>
            </a:r>
          </a:p>
          <a:p>
            <a:pPr algn="just"/>
            <a:endParaRPr lang="fr-FR" sz="1700" dirty="0">
              <a:solidFill>
                <a:srgbClr val="008000"/>
              </a:solidFill>
            </a:endParaRPr>
          </a:p>
          <a:p>
            <a:pPr algn="just"/>
            <a:r>
              <a:rPr lang="fr-FR" sz="1700" dirty="0">
                <a:solidFill>
                  <a:srgbClr val="008000"/>
                </a:solidFill>
              </a:rPr>
              <a:t>Quand il n’y en a pas assez d’arbres dans les régions arides, plutôt que de les couper, pour la construction des maisons, mieux vaut construire les maisons en boue séchée (par la technique de la voute nubienne etc.). Ne pas couper les arbres, leurs branches ou prélever leurs feuilles, au risque de les faire mourir. </a:t>
            </a:r>
          </a:p>
          <a:p>
            <a:pPr algn="just"/>
            <a:r>
              <a:rPr lang="fr-FR" sz="1700" dirty="0">
                <a:solidFill>
                  <a:srgbClr val="008000"/>
                </a:solidFill>
              </a:rPr>
              <a:t>Quand il y a trop de chèvres ou de moutons, réduisez vos troupeaux.</a:t>
            </a:r>
          </a:p>
          <a:p>
            <a:pPr algn="just"/>
            <a:r>
              <a:rPr lang="fr-FR" sz="1700" dirty="0">
                <a:solidFill>
                  <a:srgbClr val="008000"/>
                </a:solidFill>
              </a:rPr>
              <a:t>Plantez des arbres utiles adaptés à la sécheresse, servant de coupe-vent et limitant l’érosion et le ruissellement.</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35" y="5051070"/>
            <a:ext cx="2105312" cy="1389506"/>
          </a:xfrm>
          <a:prstGeom prst="rect">
            <a:avLst/>
          </a:prstGeom>
        </p:spPr>
      </p:pic>
      <p:sp>
        <p:nvSpPr>
          <p:cNvPr id="8" name="ZoneTexte 7"/>
          <p:cNvSpPr txBox="1"/>
          <p:nvPr/>
        </p:nvSpPr>
        <p:spPr>
          <a:xfrm>
            <a:off x="1188254" y="6426964"/>
            <a:ext cx="4455139" cy="276999"/>
          </a:xfrm>
          <a:prstGeom prst="rect">
            <a:avLst/>
          </a:prstGeom>
          <a:noFill/>
        </p:spPr>
        <p:txBody>
          <a:bodyPr wrap="square" rtlCol="0">
            <a:spAutoFit/>
          </a:bodyPr>
          <a:lstStyle/>
          <a:p>
            <a:pPr algn="ctr"/>
            <a:r>
              <a:rPr lang="fr-FR" sz="1200" dirty="0">
                <a:solidFill>
                  <a:srgbClr val="008000"/>
                </a:solidFill>
              </a:rPr>
              <a:t>Maisons réalisées par la technique de la voute nubienne </a:t>
            </a:r>
            <a:endParaRPr lang="fr-FR" sz="1200"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554" y="5051070"/>
            <a:ext cx="1836939" cy="1375931"/>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600" y="5071821"/>
            <a:ext cx="1996653" cy="1340818"/>
          </a:xfrm>
          <a:prstGeom prst="rect">
            <a:avLst/>
          </a:prstGeom>
        </p:spPr>
      </p:pic>
      <p:sp>
        <p:nvSpPr>
          <p:cNvPr id="11" name="ZoneTexte 10"/>
          <p:cNvSpPr txBox="1"/>
          <p:nvPr/>
        </p:nvSpPr>
        <p:spPr>
          <a:xfrm>
            <a:off x="6217360" y="5965299"/>
            <a:ext cx="2736304" cy="738664"/>
          </a:xfrm>
          <a:prstGeom prst="rect">
            <a:avLst/>
          </a:prstGeom>
          <a:noFill/>
        </p:spPr>
        <p:txBody>
          <a:bodyPr wrap="square" rtlCol="0">
            <a:spAutoFit/>
          </a:bodyPr>
          <a:lstStyle/>
          <a:p>
            <a:pPr algn="ctr"/>
            <a:r>
              <a:rPr lang="fr-FR" sz="1200" dirty="0">
                <a:solidFill>
                  <a:srgbClr val="FF0000"/>
                </a:solidFill>
              </a:rPr>
              <a:t>Troupeau de chèvres région de Tataouine (Tunisie), A éviter.</a:t>
            </a:r>
            <a:r>
              <a:rPr lang="fr-FR" sz="1200" dirty="0">
                <a:solidFill>
                  <a:srgbClr val="008000"/>
                </a:solidFill>
              </a:rPr>
              <a:t> </a:t>
            </a:r>
            <a:r>
              <a:rPr lang="fr-FR" sz="900" dirty="0">
                <a:solidFill>
                  <a:srgbClr val="008000"/>
                </a:solidFill>
                <a:hlinkClick r:id="rId5"/>
              </a:rPr>
              <a:t>http://histoiredyvoir.blogspot.fr/2012/06/tour-de-tunisie-ksour-et-ghorfas-autour.html</a:t>
            </a:r>
            <a:r>
              <a:rPr lang="fr-FR" sz="900" dirty="0">
                <a:solidFill>
                  <a:srgbClr val="008000"/>
                </a:solidFill>
              </a:rPr>
              <a:t> </a:t>
            </a: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5864" y="4666494"/>
            <a:ext cx="2319295" cy="1298805"/>
          </a:xfrm>
          <a:prstGeom prst="rect">
            <a:avLst/>
          </a:prstGeom>
        </p:spPr>
      </p:pic>
      <p:cxnSp>
        <p:nvCxnSpPr>
          <p:cNvPr id="13" name="Connecteur droit 12"/>
          <p:cNvCxnSpPr/>
          <p:nvPr/>
        </p:nvCxnSpPr>
        <p:spPr>
          <a:xfrm flipH="1" flipV="1">
            <a:off x="6448357" y="4682794"/>
            <a:ext cx="2296802" cy="12825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6448357" y="4666495"/>
            <a:ext cx="2265911" cy="12988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6913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028384" y="116632"/>
            <a:ext cx="586408" cy="340147"/>
          </a:xfrm>
        </p:spPr>
        <p:txBody>
          <a:bodyPr/>
          <a:lstStyle/>
          <a:p>
            <a:pPr>
              <a:defRPr/>
            </a:pPr>
            <a:fld id="{B9ECBFA8-A775-4D16-A4B2-417DCD0EBDB4}" type="slidenum">
              <a:rPr lang="fr-FR" altLang="fr-FR" smtClean="0"/>
              <a:pPr>
                <a:defRPr/>
              </a:pPr>
              <a:t>176</a:t>
            </a:fld>
            <a:endParaRPr lang="fr-FR" altLang="fr-FR" dirty="0"/>
          </a:p>
        </p:txBody>
      </p:sp>
      <p:sp>
        <p:nvSpPr>
          <p:cNvPr id="4" name="Rectangle 3"/>
          <p:cNvSpPr/>
          <p:nvPr/>
        </p:nvSpPr>
        <p:spPr>
          <a:xfrm>
            <a:off x="138118" y="611396"/>
            <a:ext cx="2565639" cy="369332"/>
          </a:xfrm>
          <a:prstGeom prst="rect">
            <a:avLst/>
          </a:prstGeom>
        </p:spPr>
        <p:txBody>
          <a:bodyPr wrap="none">
            <a:spAutoFit/>
          </a:bodyPr>
          <a:lstStyle/>
          <a:p>
            <a:pPr eaLnBrk="1" hangingPunct="1"/>
            <a:r>
              <a:rPr lang="fr-FR" altLang="fr-FR" dirty="0">
                <a:solidFill>
                  <a:srgbClr val="008000"/>
                </a:solidFill>
              </a:rPr>
              <a:t>11. </a:t>
            </a:r>
            <a:r>
              <a:rPr lang="fr-FR" altLang="fr-FR" b="1" dirty="0">
                <a:solidFill>
                  <a:srgbClr val="008000"/>
                </a:solidFill>
              </a:rPr>
              <a:t>Conclusion (suite)</a:t>
            </a:r>
          </a:p>
        </p:txBody>
      </p:sp>
      <p:sp>
        <p:nvSpPr>
          <p:cNvPr id="5" name="ZoneTexte 1"/>
          <p:cNvSpPr txBox="1">
            <a:spLocks noChangeArrowheads="1"/>
          </p:cNvSpPr>
          <p:nvPr/>
        </p:nvSpPr>
        <p:spPr bwMode="auto">
          <a:xfrm>
            <a:off x="2646160" y="138698"/>
            <a:ext cx="3817094"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ZoneTexte 5"/>
          <p:cNvSpPr txBox="1"/>
          <p:nvPr/>
        </p:nvSpPr>
        <p:spPr>
          <a:xfrm>
            <a:off x="138118" y="980728"/>
            <a:ext cx="8833179" cy="3508653"/>
          </a:xfrm>
          <a:prstGeom prst="rect">
            <a:avLst/>
          </a:prstGeom>
          <a:noFill/>
        </p:spPr>
        <p:txBody>
          <a:bodyPr wrap="square" rtlCol="0">
            <a:spAutoFit/>
          </a:bodyPr>
          <a:lstStyle/>
          <a:p>
            <a:pPr algn="just"/>
            <a:r>
              <a:rPr lang="fr-FR" u="sng" dirty="0">
                <a:solidFill>
                  <a:srgbClr val="008000"/>
                </a:solidFill>
              </a:rPr>
              <a:t>Economiser l’eau </a:t>
            </a:r>
            <a:r>
              <a:rPr lang="fr-FR" dirty="0">
                <a:solidFill>
                  <a:srgbClr val="008000"/>
                </a:solidFill>
              </a:rPr>
              <a:t>:</a:t>
            </a:r>
          </a:p>
          <a:p>
            <a:pPr algn="just"/>
            <a:r>
              <a:rPr lang="fr-FR" sz="1700" dirty="0">
                <a:solidFill>
                  <a:srgbClr val="008000"/>
                </a:solidFill>
              </a:rPr>
              <a:t>Chaque homme a besoin de boire 1,5 à 2 litres d’eau par jour. Or dans certaines régions de l’Inde, l’eau est rationnée à 5 litres d’eau par femme du foyer et par jour. Il faut donc savoir économiser l’eau. Il faut cultiver que les plantes alimentaires qui vous sont indispensables et qui demandent peu d’eau : tournesol, sorgho, lentille (appelé </a:t>
            </a:r>
            <a:r>
              <a:rPr lang="fr-FR" sz="1700" i="1" dirty="0">
                <a:solidFill>
                  <a:srgbClr val="008000"/>
                </a:solidFill>
              </a:rPr>
              <a:t>dal</a:t>
            </a:r>
            <a:r>
              <a:rPr lang="fr-FR" sz="1700" dirty="0">
                <a:solidFill>
                  <a:srgbClr val="008000"/>
                </a:solidFill>
              </a:rPr>
              <a:t> en Inde), mil, lin, arachide, raisin (figuier) … </a:t>
            </a:r>
            <a:r>
              <a:rPr lang="fr-FR" sz="1700" dirty="0">
                <a:solidFill>
                  <a:srgbClr val="FF0000"/>
                </a:solidFill>
              </a:rPr>
              <a:t>Plutôt que d’utiliser l’irrigation gravitaire (ou de surface), l’irrigation par aspersion ou de répandre l’eau dans le champ, avec un seau ou une calebasse</a:t>
            </a:r>
            <a:r>
              <a:rPr lang="fr-FR" sz="1700" dirty="0">
                <a:solidFill>
                  <a:srgbClr val="008000"/>
                </a:solidFill>
              </a:rPr>
              <a:t>, mieux vaut utiliser des </a:t>
            </a:r>
            <a:r>
              <a:rPr lang="fr-FR" sz="1700" i="1" dirty="0">
                <a:solidFill>
                  <a:srgbClr val="008000"/>
                </a:solidFill>
              </a:rPr>
              <a:t>bidons percés, ou mieux des arrosoirs, ou un système de goutte à goutte simplifié </a:t>
            </a:r>
            <a:r>
              <a:rPr lang="fr-FR" sz="1700" dirty="0">
                <a:solidFill>
                  <a:srgbClr val="008000"/>
                </a:solidFill>
              </a:rPr>
              <a:t>(utilisant un bidon ou baril surélevé, contenant l’eau, et des tuyaux percés la diffusant _ voir page suivante). Quand cela est possible, </a:t>
            </a:r>
            <a:r>
              <a:rPr lang="fr-FR" sz="1700" i="1" dirty="0">
                <a:solidFill>
                  <a:srgbClr val="008000"/>
                </a:solidFill>
              </a:rPr>
              <a:t>pailler le sol</a:t>
            </a:r>
            <a:r>
              <a:rPr lang="fr-FR" sz="1700" dirty="0">
                <a:solidFill>
                  <a:srgbClr val="008000"/>
                </a:solidFill>
              </a:rPr>
              <a:t>, pour éviter qu’il se dessèche </a:t>
            </a:r>
            <a:r>
              <a:rPr lang="fr-FR" sz="1400" dirty="0">
                <a:solidFill>
                  <a:srgbClr val="008000"/>
                </a:solidFill>
              </a:rPr>
              <a:t>(voir page suivante) </a:t>
            </a:r>
            <a:r>
              <a:rPr lang="fr-FR" sz="1700" dirty="0">
                <a:solidFill>
                  <a:srgbClr val="008000"/>
                </a:solidFill>
              </a:rPr>
              <a:t>…</a:t>
            </a:r>
          </a:p>
          <a:p>
            <a:pPr algn="just"/>
            <a:r>
              <a:rPr lang="fr-FR" sz="1700" i="1" dirty="0">
                <a:solidFill>
                  <a:srgbClr val="008000"/>
                </a:solidFill>
              </a:rPr>
              <a:t>Et mieux vaut arroser à la tombée </a:t>
            </a:r>
          </a:p>
          <a:p>
            <a:pPr algn="just"/>
            <a:r>
              <a:rPr lang="fr-FR" sz="1700" i="1" dirty="0">
                <a:solidFill>
                  <a:srgbClr val="008000"/>
                </a:solidFill>
              </a:rPr>
              <a:t>du jour.</a:t>
            </a:r>
          </a:p>
        </p:txBody>
      </p:sp>
      <p:sp>
        <p:nvSpPr>
          <p:cNvPr id="7" name="ZoneTexte 6"/>
          <p:cNvSpPr txBox="1"/>
          <p:nvPr/>
        </p:nvSpPr>
        <p:spPr>
          <a:xfrm>
            <a:off x="1187624" y="6421446"/>
            <a:ext cx="1872208" cy="288032"/>
          </a:xfrm>
          <a:prstGeom prst="rect">
            <a:avLst/>
          </a:prstGeom>
          <a:noFill/>
        </p:spPr>
        <p:txBody>
          <a:bodyPr wrap="square" rtlCol="0">
            <a:spAutoFit/>
          </a:bodyPr>
          <a:lstStyle/>
          <a:p>
            <a:pPr algn="ctr"/>
            <a:r>
              <a:rPr lang="fr-FR" sz="1200" dirty="0">
                <a:solidFill>
                  <a:srgbClr val="008000"/>
                </a:solidFill>
              </a:rPr>
              <a:t>Irrigation gravitaire</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8" y="5114763"/>
            <a:ext cx="1742244" cy="1306683"/>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807" y="5102683"/>
            <a:ext cx="1998121" cy="1324841"/>
          </a:xfrm>
          <a:prstGeom prst="rect">
            <a:avLst/>
          </a:prstGeom>
        </p:spPr>
      </p:pic>
      <p:cxnSp>
        <p:nvCxnSpPr>
          <p:cNvPr id="10" name="Connecteur droit 9"/>
          <p:cNvCxnSpPr/>
          <p:nvPr/>
        </p:nvCxnSpPr>
        <p:spPr>
          <a:xfrm>
            <a:off x="138118" y="5114763"/>
            <a:ext cx="3785810" cy="13066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138118" y="5108685"/>
            <a:ext cx="3785810" cy="13066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338" y="5093526"/>
            <a:ext cx="1104900" cy="1419225"/>
          </a:xfrm>
          <a:prstGeom prst="rect">
            <a:avLst/>
          </a:prstGeom>
        </p:spPr>
      </p:pic>
      <p:sp>
        <p:nvSpPr>
          <p:cNvPr id="13" name="Rectangle 12"/>
          <p:cNvSpPr/>
          <p:nvPr/>
        </p:nvSpPr>
        <p:spPr>
          <a:xfrm>
            <a:off x="3993923" y="6509032"/>
            <a:ext cx="1138453" cy="276999"/>
          </a:xfrm>
          <a:prstGeom prst="rect">
            <a:avLst/>
          </a:prstGeom>
        </p:spPr>
        <p:txBody>
          <a:bodyPr wrap="none">
            <a:spAutoFit/>
          </a:bodyPr>
          <a:lstStyle/>
          <a:p>
            <a:pPr algn="ctr"/>
            <a:r>
              <a:rPr lang="fr-FR" sz="1200" dirty="0">
                <a:solidFill>
                  <a:srgbClr val="008000"/>
                </a:solidFill>
              </a:rPr>
              <a:t>Calebasse (?)</a:t>
            </a:r>
          </a:p>
        </p:txBody>
      </p:sp>
      <p:cxnSp>
        <p:nvCxnSpPr>
          <p:cNvPr id="14" name="Connecteur droit 13"/>
          <p:cNvCxnSpPr/>
          <p:nvPr/>
        </p:nvCxnSpPr>
        <p:spPr>
          <a:xfrm flipV="1">
            <a:off x="4083855" y="5080384"/>
            <a:ext cx="1104900" cy="14253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flipV="1">
            <a:off x="4109338" y="5102683"/>
            <a:ext cx="1104900" cy="14253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948" y="3664600"/>
            <a:ext cx="3782542" cy="1411396"/>
          </a:xfrm>
          <a:prstGeom prst="rect">
            <a:avLst/>
          </a:prstGeom>
        </p:spPr>
      </p:pic>
      <p:sp>
        <p:nvSpPr>
          <p:cNvPr id="17" name="Rectangle 16"/>
          <p:cNvSpPr/>
          <p:nvPr/>
        </p:nvSpPr>
        <p:spPr>
          <a:xfrm>
            <a:off x="5328907" y="5075996"/>
            <a:ext cx="2284279" cy="276999"/>
          </a:xfrm>
          <a:prstGeom prst="rect">
            <a:avLst/>
          </a:prstGeom>
        </p:spPr>
        <p:txBody>
          <a:bodyPr wrap="non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Arrosage avec et sans pomme</a:t>
            </a:r>
            <a:endParaRPr lang="fr-FR" sz="1200" dirty="0">
              <a:solidFill>
                <a:srgbClr val="008000"/>
              </a:solidFill>
            </a:endParaRPr>
          </a:p>
        </p:txBody>
      </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186" y="5129363"/>
            <a:ext cx="1406459" cy="1379669"/>
          </a:xfrm>
          <a:prstGeom prst="rect">
            <a:avLst/>
          </a:prstGeom>
        </p:spPr>
      </p:pic>
      <p:pic>
        <p:nvPicPr>
          <p:cNvPr id="19" name="Imag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717" y="5396492"/>
            <a:ext cx="975146" cy="1101554"/>
          </a:xfrm>
          <a:prstGeom prst="rect">
            <a:avLst/>
          </a:prstGeom>
        </p:spPr>
      </p:pic>
      <p:sp>
        <p:nvSpPr>
          <p:cNvPr id="20" name="Rectangle 19"/>
          <p:cNvSpPr/>
          <p:nvPr/>
        </p:nvSpPr>
        <p:spPr>
          <a:xfrm>
            <a:off x="5957002" y="6472358"/>
            <a:ext cx="3312368" cy="278537"/>
          </a:xfrm>
          <a:prstGeom prst="rect">
            <a:avLst/>
          </a:prstGeom>
        </p:spPr>
        <p:txBody>
          <a:bodyPr wrap="square">
            <a:spAutoFit/>
          </a:bodyPr>
          <a:lstStyle/>
          <a:p>
            <a:pPr algn="ctr"/>
            <a:r>
              <a:rPr lang="fr-FR" sz="1200" dirty="0">
                <a:solidFill>
                  <a:srgbClr val="008000"/>
                </a:solidFill>
              </a:rPr>
              <a:t>Arrosoirs (image de droite : Thomas Koehler)</a:t>
            </a:r>
          </a:p>
        </p:txBody>
      </p:sp>
      <p:pic>
        <p:nvPicPr>
          <p:cNvPr id="21" name="Imag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8555" y="3877244"/>
            <a:ext cx="1600200" cy="1076325"/>
          </a:xfrm>
          <a:prstGeom prst="rect">
            <a:avLst/>
          </a:prstGeom>
        </p:spPr>
      </p:pic>
      <p:sp>
        <p:nvSpPr>
          <p:cNvPr id="22" name="ZoneTexte 21"/>
          <p:cNvSpPr txBox="1"/>
          <p:nvPr/>
        </p:nvSpPr>
        <p:spPr>
          <a:xfrm>
            <a:off x="1229164" y="4510152"/>
            <a:ext cx="2592288" cy="461665"/>
          </a:xfrm>
          <a:prstGeom prst="rect">
            <a:avLst/>
          </a:prstGeom>
          <a:noFill/>
        </p:spPr>
        <p:txBody>
          <a:bodyPr wrap="square" rtlCol="0">
            <a:spAutoFit/>
          </a:bodyPr>
          <a:lstStyle/>
          <a:p>
            <a:pPr algn="r"/>
            <a:r>
              <a:rPr lang="fr-FR" sz="1200" dirty="0">
                <a:solidFill>
                  <a:srgbClr val="008000"/>
                </a:solidFill>
              </a:rPr>
              <a:t>Solution du seau ou du bidon percé </a:t>
            </a:r>
            <a:r>
              <a:rPr lang="fr-FR" sz="1200" dirty="0">
                <a:solidFill>
                  <a:srgbClr val="008000"/>
                </a:solidFill>
                <a:latin typeface="Calibri" panose="020F0502020204030204" pitchFamily="34" charset="0"/>
              </a:rPr>
              <a:t>→</a:t>
            </a:r>
            <a:endParaRPr lang="fr-FR" sz="1200" dirty="0">
              <a:solidFill>
                <a:srgbClr val="008000"/>
              </a:solidFill>
            </a:endParaRPr>
          </a:p>
        </p:txBody>
      </p:sp>
      <p:sp>
        <p:nvSpPr>
          <p:cNvPr id="23" name="ZoneTexte 22"/>
          <p:cNvSpPr txBox="1"/>
          <p:nvPr/>
        </p:nvSpPr>
        <p:spPr>
          <a:xfrm>
            <a:off x="4042712" y="5608369"/>
            <a:ext cx="648072" cy="461665"/>
          </a:xfrm>
          <a:prstGeom prst="rect">
            <a:avLst/>
          </a:prstGeom>
          <a:noFill/>
        </p:spPr>
        <p:txBody>
          <a:bodyPr wrap="square" rtlCol="0">
            <a:spAutoFit/>
          </a:bodyPr>
          <a:lstStyle/>
          <a:p>
            <a:pPr algn="ctr"/>
            <a:r>
              <a:rPr lang="fr-FR" sz="2400" b="1" dirty="0">
                <a:solidFill>
                  <a:srgbClr val="FF0000"/>
                </a:solidFill>
              </a:rPr>
              <a:t>?</a:t>
            </a:r>
          </a:p>
        </p:txBody>
      </p:sp>
    </p:spTree>
    <p:extLst>
      <p:ext uri="{BB962C8B-B14F-4D97-AF65-F5344CB8AC3E}">
        <p14:creationId xmlns:p14="http://schemas.microsoft.com/office/powerpoint/2010/main" val="5632885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028384" y="188640"/>
            <a:ext cx="586408" cy="268139"/>
          </a:xfrm>
        </p:spPr>
        <p:txBody>
          <a:bodyPr/>
          <a:lstStyle/>
          <a:p>
            <a:pPr>
              <a:defRPr/>
            </a:pPr>
            <a:fld id="{B9ECBFA8-A775-4D16-A4B2-417DCD0EBDB4}" type="slidenum">
              <a:rPr lang="fr-FR" altLang="fr-FR" smtClean="0"/>
              <a:pPr>
                <a:defRPr/>
              </a:pPr>
              <a:t>177</a:t>
            </a:fld>
            <a:endParaRPr lang="fr-FR" altLang="fr-FR" dirty="0"/>
          </a:p>
        </p:txBody>
      </p:sp>
      <p:sp>
        <p:nvSpPr>
          <p:cNvPr id="4" name="ZoneTexte 1"/>
          <p:cNvSpPr txBox="1">
            <a:spLocks noChangeArrowheads="1"/>
          </p:cNvSpPr>
          <p:nvPr/>
        </p:nvSpPr>
        <p:spPr bwMode="auto">
          <a:xfrm>
            <a:off x="2699538" y="101596"/>
            <a:ext cx="3817094"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701" y="3567046"/>
            <a:ext cx="1854975" cy="2476487"/>
          </a:xfrm>
          <a:prstGeom prst="rect">
            <a:avLst/>
          </a:prstGeom>
        </p:spPr>
      </p:pic>
      <p:sp>
        <p:nvSpPr>
          <p:cNvPr id="6" name="ZoneTexte 5"/>
          <p:cNvSpPr txBox="1"/>
          <p:nvPr/>
        </p:nvSpPr>
        <p:spPr>
          <a:xfrm>
            <a:off x="6540452" y="6048941"/>
            <a:ext cx="2603548" cy="738664"/>
          </a:xfrm>
          <a:prstGeom prst="rect">
            <a:avLst/>
          </a:prstGeom>
          <a:noFill/>
        </p:spPr>
        <p:txBody>
          <a:bodyPr wrap="square" rtlCol="0">
            <a:spAutoFit/>
          </a:bodyPr>
          <a:lstStyle/>
          <a:p>
            <a:pPr algn="r"/>
            <a:r>
              <a:rPr lang="fr-FR" sz="1200" dirty="0">
                <a:solidFill>
                  <a:srgbClr val="008000"/>
                </a:solidFill>
              </a:rPr>
              <a:t>Bidon placé en hauteur. Source : </a:t>
            </a:r>
            <a:r>
              <a:rPr lang="fr-FR" sz="1000" dirty="0">
                <a:solidFill>
                  <a:srgbClr val="008000"/>
                </a:solidFill>
                <a:hlinkClick r:id="rId3"/>
              </a:rPr>
              <a:t>http://www.2012un-nouveau-paradigme.com/pages/Vivre_en_autonomie_une_realite-7804500.html</a:t>
            </a:r>
            <a:r>
              <a:rPr lang="fr-FR" sz="1000" dirty="0">
                <a:solidFill>
                  <a:srgbClr val="008000"/>
                </a:solidFill>
              </a:rPr>
              <a:t> </a:t>
            </a:r>
          </a:p>
        </p:txBody>
      </p:sp>
      <p:sp>
        <p:nvSpPr>
          <p:cNvPr id="7" name="Rectangle 6"/>
          <p:cNvSpPr/>
          <p:nvPr/>
        </p:nvSpPr>
        <p:spPr>
          <a:xfrm>
            <a:off x="345810" y="3107600"/>
            <a:ext cx="4275644" cy="461665"/>
          </a:xfrm>
          <a:prstGeom prst="rect">
            <a:avLst/>
          </a:prstGeom>
        </p:spPr>
        <p:txBody>
          <a:bodyPr wrap="square">
            <a:spAutoFit/>
          </a:bodyPr>
          <a:lstStyle/>
          <a:p>
            <a:pPr algn="r"/>
            <a:r>
              <a:rPr lang="fr-FR" sz="1200" dirty="0">
                <a:solidFill>
                  <a:srgbClr val="008000"/>
                </a:solidFill>
                <a:latin typeface="Arial" panose="020B0604020202020204" pitchFamily="34" charset="0"/>
                <a:ea typeface="Times New Roman" panose="02020603050405020304" pitchFamily="18" charset="0"/>
              </a:rPr>
              <a:t>Irrigation au goutte-à-goutte utilisant un tonneau et deux lignes d'irrigation par </a:t>
            </a:r>
            <a:r>
              <a:rPr lang="fr-FR" sz="1200" i="1" dirty="0">
                <a:solidFill>
                  <a:srgbClr val="008000"/>
                </a:solidFill>
                <a:latin typeface="Arial" panose="020B0604020202020204" pitchFamily="34" charset="0"/>
                <a:ea typeface="Times New Roman" panose="02020603050405020304" pitchFamily="18" charset="0"/>
              </a:rPr>
              <a:t>planche</a:t>
            </a:r>
            <a:r>
              <a:rPr lang="fr-FR" sz="1200" dirty="0">
                <a:solidFill>
                  <a:srgbClr val="008000"/>
                </a:solidFill>
                <a:latin typeface="Arial" panose="020B0604020202020204" pitchFamily="34" charset="0"/>
                <a:ea typeface="Times New Roman" panose="02020603050405020304" pitchFamily="18" charset="0"/>
              </a:rPr>
              <a:t> (source </a:t>
            </a:r>
            <a:r>
              <a:rPr lang="fr-FR" sz="1200" dirty="0" err="1">
                <a:solidFill>
                  <a:srgbClr val="008000"/>
                </a:solidFill>
                <a:latin typeface="Arial" panose="020B0604020202020204" pitchFamily="34" charset="0"/>
                <a:ea typeface="Times New Roman" panose="02020603050405020304" pitchFamily="18" charset="0"/>
              </a:rPr>
              <a:t>Agrodok</a:t>
            </a:r>
            <a:r>
              <a:rPr lang="fr-FR" sz="1200" dirty="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046" y="654772"/>
            <a:ext cx="2638425" cy="24003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21" y="1635179"/>
            <a:ext cx="1932938" cy="1447838"/>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378" y="3608401"/>
            <a:ext cx="1482399" cy="11118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1652" y="5196619"/>
            <a:ext cx="1664980" cy="1107969"/>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2009" y="3593849"/>
            <a:ext cx="1494618" cy="1995392"/>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83" y="3631355"/>
            <a:ext cx="1038225" cy="1695450"/>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873" y="3600438"/>
            <a:ext cx="1494161" cy="1994782"/>
          </a:xfrm>
          <a:prstGeom prst="rect">
            <a:avLst/>
          </a:prstGeom>
        </p:spPr>
      </p:pic>
      <p:sp>
        <p:nvSpPr>
          <p:cNvPr id="15" name="ZoneTexte 14"/>
          <p:cNvSpPr txBox="1"/>
          <p:nvPr/>
        </p:nvSpPr>
        <p:spPr>
          <a:xfrm>
            <a:off x="954410" y="6443087"/>
            <a:ext cx="3532931" cy="276999"/>
          </a:xfrm>
          <a:prstGeom prst="rect">
            <a:avLst/>
          </a:prstGeom>
          <a:noFill/>
        </p:spPr>
        <p:txBody>
          <a:bodyPr wrap="square" rtlCol="0">
            <a:spAutoFit/>
          </a:bodyPr>
          <a:lstStyle/>
          <a:p>
            <a:pPr algn="ctr"/>
            <a:r>
              <a:rPr lang="fr-FR" sz="1200" dirty="0">
                <a:solidFill>
                  <a:srgbClr val="008000"/>
                </a:solidFill>
              </a:rPr>
              <a:t>Système d’irrigation avec bouteilles d’eau percés.</a:t>
            </a:r>
          </a:p>
        </p:txBody>
      </p:sp>
      <p:sp>
        <p:nvSpPr>
          <p:cNvPr id="16" name="Rectangle 15"/>
          <p:cNvSpPr/>
          <p:nvPr/>
        </p:nvSpPr>
        <p:spPr>
          <a:xfrm>
            <a:off x="138118" y="611396"/>
            <a:ext cx="2582758" cy="369332"/>
          </a:xfrm>
          <a:prstGeom prst="rect">
            <a:avLst/>
          </a:prstGeom>
        </p:spPr>
        <p:txBody>
          <a:bodyPr wrap="none">
            <a:spAutoFit/>
          </a:bodyPr>
          <a:lstStyle/>
          <a:p>
            <a:pPr eaLnBrk="1" hangingPunct="1"/>
            <a:r>
              <a:rPr lang="fr-FR" altLang="fr-FR" dirty="0">
                <a:solidFill>
                  <a:srgbClr val="008000"/>
                </a:solidFill>
              </a:rPr>
              <a:t>16. </a:t>
            </a:r>
            <a:r>
              <a:rPr lang="fr-FR" altLang="fr-FR" b="1" dirty="0">
                <a:solidFill>
                  <a:srgbClr val="008000"/>
                </a:solidFill>
              </a:rPr>
              <a:t>Conclusion (suite)</a:t>
            </a:r>
          </a:p>
        </p:txBody>
      </p:sp>
      <p:sp>
        <p:nvSpPr>
          <p:cNvPr id="17" name="ZoneTexte 16"/>
          <p:cNvSpPr txBox="1"/>
          <p:nvPr/>
        </p:nvSpPr>
        <p:spPr>
          <a:xfrm>
            <a:off x="138119" y="980728"/>
            <a:ext cx="2965151" cy="369332"/>
          </a:xfrm>
          <a:prstGeom prst="rect">
            <a:avLst/>
          </a:prstGeom>
          <a:noFill/>
        </p:spPr>
        <p:txBody>
          <a:bodyPr wrap="square" rtlCol="0">
            <a:spAutoFit/>
          </a:bodyPr>
          <a:lstStyle/>
          <a:p>
            <a:pPr algn="just"/>
            <a:r>
              <a:rPr lang="fr-FR" u="sng" dirty="0">
                <a:solidFill>
                  <a:srgbClr val="008000"/>
                </a:solidFill>
              </a:rPr>
              <a:t>Economiser l’eau</a:t>
            </a:r>
            <a:r>
              <a:rPr lang="fr-FR" dirty="0">
                <a:solidFill>
                  <a:srgbClr val="008000"/>
                </a:solidFill>
              </a:rPr>
              <a:t> (suite) :</a:t>
            </a:r>
          </a:p>
        </p:txBody>
      </p:sp>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33970" y="593441"/>
            <a:ext cx="3554667" cy="1790597"/>
          </a:xfrm>
          <a:prstGeom prst="rect">
            <a:avLst/>
          </a:prstGeom>
        </p:spPr>
      </p:pic>
      <p:sp>
        <p:nvSpPr>
          <p:cNvPr id="19" name="ZoneTexte 18"/>
          <p:cNvSpPr txBox="1"/>
          <p:nvPr/>
        </p:nvSpPr>
        <p:spPr>
          <a:xfrm>
            <a:off x="4916037" y="2373018"/>
            <a:ext cx="4120459" cy="1200329"/>
          </a:xfrm>
          <a:prstGeom prst="rect">
            <a:avLst/>
          </a:prstGeom>
          <a:noFill/>
        </p:spPr>
        <p:txBody>
          <a:bodyPr wrap="square" rtlCol="0">
            <a:spAutoFit/>
          </a:bodyPr>
          <a:lstStyle/>
          <a:p>
            <a:pPr algn="ctr"/>
            <a:r>
              <a:rPr lang="fr-FR" sz="1200" b="1" i="1" dirty="0">
                <a:solidFill>
                  <a:srgbClr val="008000"/>
                </a:solidFill>
              </a:rPr>
              <a:t>Les effets du paillage</a:t>
            </a:r>
            <a:r>
              <a:rPr lang="fr-FR" sz="1200" i="1" dirty="0">
                <a:solidFill>
                  <a:srgbClr val="008000"/>
                </a:solidFill>
              </a:rPr>
              <a:t>.</a:t>
            </a:r>
            <a:endParaRPr lang="fr-FR" sz="1200" dirty="0">
              <a:solidFill>
                <a:srgbClr val="008000"/>
              </a:solidFill>
            </a:endParaRPr>
          </a:p>
          <a:p>
            <a:pPr algn="just"/>
            <a:r>
              <a:rPr lang="fr-FR" sz="1200" dirty="0">
                <a:solidFill>
                  <a:srgbClr val="008000"/>
                </a:solidFill>
              </a:rPr>
              <a:t>a: l'eau de pluie ou d’arrosage ne tasse pas le sol et pénètre mieux.</a:t>
            </a:r>
          </a:p>
          <a:p>
            <a:pPr algn="just"/>
            <a:r>
              <a:rPr lang="fr-FR" sz="1200" dirty="0">
                <a:solidFill>
                  <a:srgbClr val="008000"/>
                </a:solidFill>
              </a:rPr>
              <a:t>b: le sol est protégé du soleil: l'évaporation est réduite.</a:t>
            </a:r>
          </a:p>
          <a:p>
            <a:pPr algn="just"/>
            <a:r>
              <a:rPr lang="fr-FR" sz="1200" dirty="0">
                <a:solidFill>
                  <a:srgbClr val="008000"/>
                </a:solidFill>
              </a:rPr>
              <a:t>c: les mauvaises herbes sont étouffées. Les paillis se transforme en humus.</a:t>
            </a:r>
          </a:p>
        </p:txBody>
      </p:sp>
      <p:sp>
        <p:nvSpPr>
          <p:cNvPr id="20" name="ZoneTexte 19"/>
          <p:cNvSpPr txBox="1"/>
          <p:nvPr/>
        </p:nvSpPr>
        <p:spPr>
          <a:xfrm>
            <a:off x="4676627" y="6304588"/>
            <a:ext cx="2023165" cy="553998"/>
          </a:xfrm>
          <a:prstGeom prst="rect">
            <a:avLst/>
          </a:prstGeom>
          <a:noFill/>
        </p:spPr>
        <p:txBody>
          <a:bodyPr wrap="square" rtlCol="0">
            <a:spAutoFit/>
          </a:bodyPr>
          <a:lstStyle/>
          <a:p>
            <a:pPr algn="ctr"/>
            <a:r>
              <a:rPr lang="fr-FR" sz="1000" dirty="0">
                <a:solidFill>
                  <a:srgbClr val="008000"/>
                </a:solidFill>
              </a:rPr>
              <a:t>Source : </a:t>
            </a:r>
            <a:r>
              <a:rPr lang="fr-FR" sz="1000" dirty="0">
                <a:solidFill>
                  <a:srgbClr val="008000"/>
                </a:solidFill>
                <a:hlinkClick r:id="rId12"/>
              </a:rPr>
              <a:t>http://www.wikihow.com/Make-a-Bottle-Watering-Can</a:t>
            </a:r>
            <a:r>
              <a:rPr lang="fr-FR" sz="1000" dirty="0">
                <a:solidFill>
                  <a:srgbClr val="008000"/>
                </a:solidFill>
              </a:rPr>
              <a:t> </a:t>
            </a:r>
          </a:p>
        </p:txBody>
      </p:sp>
      <p:sp>
        <p:nvSpPr>
          <p:cNvPr id="21" name="ZoneTexte 20"/>
          <p:cNvSpPr txBox="1"/>
          <p:nvPr/>
        </p:nvSpPr>
        <p:spPr>
          <a:xfrm>
            <a:off x="2929687" y="5596702"/>
            <a:ext cx="1795949" cy="707886"/>
          </a:xfrm>
          <a:prstGeom prst="rect">
            <a:avLst/>
          </a:prstGeom>
          <a:noFill/>
        </p:spPr>
        <p:txBody>
          <a:bodyPr wrap="square" rtlCol="0">
            <a:spAutoFit/>
          </a:bodyPr>
          <a:lstStyle/>
          <a:p>
            <a:pPr algn="ctr"/>
            <a:r>
              <a:rPr lang="fr-FR" sz="1000" dirty="0">
                <a:solidFill>
                  <a:srgbClr val="008000"/>
                </a:solidFill>
              </a:rPr>
              <a:t>Source : </a:t>
            </a:r>
            <a:r>
              <a:rPr lang="fr-FR" sz="1000" dirty="0">
                <a:solidFill>
                  <a:srgbClr val="008000"/>
                </a:solidFill>
                <a:hlinkClick r:id="rId13"/>
              </a:rPr>
              <a:t>https://reluctantmemsahib.wordpress.com/category/precious-water/</a:t>
            </a:r>
            <a:r>
              <a:rPr lang="fr-FR" sz="1000" dirty="0">
                <a:solidFill>
                  <a:srgbClr val="008000"/>
                </a:solidFill>
              </a:rPr>
              <a:t> </a:t>
            </a:r>
          </a:p>
        </p:txBody>
      </p:sp>
      <p:sp>
        <p:nvSpPr>
          <p:cNvPr id="22" name="ZoneTexte 21"/>
          <p:cNvSpPr txBox="1"/>
          <p:nvPr/>
        </p:nvSpPr>
        <p:spPr>
          <a:xfrm>
            <a:off x="90945" y="5343139"/>
            <a:ext cx="1366108" cy="1015663"/>
          </a:xfrm>
          <a:prstGeom prst="rect">
            <a:avLst/>
          </a:prstGeom>
          <a:noFill/>
        </p:spPr>
        <p:txBody>
          <a:bodyPr wrap="square" rtlCol="0">
            <a:spAutoFit/>
          </a:bodyPr>
          <a:lstStyle/>
          <a:p>
            <a:pPr algn="ctr"/>
            <a:r>
              <a:rPr lang="fr-FR" sz="1000" dirty="0">
                <a:solidFill>
                  <a:srgbClr val="008000"/>
                </a:solidFill>
              </a:rPr>
              <a:t>Source : </a:t>
            </a:r>
            <a:r>
              <a:rPr lang="fr-FR" sz="1000" dirty="0">
                <a:solidFill>
                  <a:srgbClr val="008000"/>
                </a:solidFill>
                <a:hlinkClick r:id="rId14"/>
              </a:rPr>
              <a:t>http://www.thegardenglove.com/going-on-vacation-3-diy-self-watering-ideas-for-the-garden/</a:t>
            </a:r>
            <a:r>
              <a:rPr lang="fr-FR" sz="1000" dirty="0">
                <a:solidFill>
                  <a:srgbClr val="008000"/>
                </a:solidFill>
              </a:rPr>
              <a:t> </a:t>
            </a:r>
          </a:p>
        </p:txBody>
      </p:sp>
      <p:sp>
        <p:nvSpPr>
          <p:cNvPr id="23" name="ZoneTexte 22"/>
          <p:cNvSpPr txBox="1"/>
          <p:nvPr/>
        </p:nvSpPr>
        <p:spPr>
          <a:xfrm>
            <a:off x="1457053" y="5596702"/>
            <a:ext cx="1517981" cy="707886"/>
          </a:xfrm>
          <a:prstGeom prst="rect">
            <a:avLst/>
          </a:prstGeom>
          <a:noFill/>
        </p:spPr>
        <p:txBody>
          <a:bodyPr wrap="square" rtlCol="0">
            <a:spAutoFit/>
          </a:bodyPr>
          <a:lstStyle/>
          <a:p>
            <a:pPr algn="ctr"/>
            <a:r>
              <a:rPr lang="fr-FR" sz="1000" dirty="0">
                <a:solidFill>
                  <a:srgbClr val="008000"/>
                </a:solidFill>
              </a:rPr>
              <a:t>Source : </a:t>
            </a:r>
            <a:r>
              <a:rPr lang="fr-FR" sz="1000" dirty="0">
                <a:solidFill>
                  <a:srgbClr val="008000"/>
                </a:solidFill>
                <a:hlinkClick r:id="rId15"/>
              </a:rPr>
              <a:t>http://plog.puttenahallilake.in/2014/05/pnlit-drip-irrigation-plan.html</a:t>
            </a:r>
            <a:r>
              <a:rPr lang="fr-FR" sz="1000" dirty="0">
                <a:solidFill>
                  <a:srgbClr val="008000"/>
                </a:solidFill>
              </a:rPr>
              <a:t> </a:t>
            </a:r>
          </a:p>
        </p:txBody>
      </p:sp>
      <p:sp>
        <p:nvSpPr>
          <p:cNvPr id="24" name="ZoneTexte 23"/>
          <p:cNvSpPr txBox="1"/>
          <p:nvPr/>
        </p:nvSpPr>
        <p:spPr>
          <a:xfrm>
            <a:off x="4725636" y="4671752"/>
            <a:ext cx="2432065" cy="507831"/>
          </a:xfrm>
          <a:prstGeom prst="rect">
            <a:avLst/>
          </a:prstGeom>
          <a:noFill/>
        </p:spPr>
        <p:txBody>
          <a:bodyPr wrap="square" rtlCol="0">
            <a:spAutoFit/>
          </a:bodyPr>
          <a:lstStyle/>
          <a:p>
            <a:pPr algn="ctr"/>
            <a:r>
              <a:rPr lang="fr-FR" sz="900" dirty="0">
                <a:solidFill>
                  <a:srgbClr val="008000"/>
                </a:solidFill>
              </a:rPr>
              <a:t>Source : </a:t>
            </a:r>
            <a:r>
              <a:rPr lang="fr-FR" sz="900" dirty="0">
                <a:solidFill>
                  <a:srgbClr val="008000"/>
                </a:solidFill>
                <a:hlinkClick r:id="rId16"/>
              </a:rPr>
              <a:t>http://indulgy.com/post/8cCoGqoWA2/drip-irrigation-a-pinner-wrote-i-do-this-ever</a:t>
            </a:r>
            <a:r>
              <a:rPr lang="fr-FR" sz="900" dirty="0">
                <a:solidFill>
                  <a:srgbClr val="008000"/>
                </a:solidFill>
              </a:rPr>
              <a:t> </a:t>
            </a:r>
          </a:p>
        </p:txBody>
      </p:sp>
    </p:spTree>
    <p:extLst>
      <p:ext uri="{BB962C8B-B14F-4D97-AF65-F5344CB8AC3E}">
        <p14:creationId xmlns:p14="http://schemas.microsoft.com/office/powerpoint/2010/main" val="5867461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028384" y="188640"/>
            <a:ext cx="586408" cy="268139"/>
          </a:xfrm>
        </p:spPr>
        <p:txBody>
          <a:bodyPr/>
          <a:lstStyle/>
          <a:p>
            <a:pPr>
              <a:defRPr/>
            </a:pPr>
            <a:fld id="{B9ECBFA8-A775-4D16-A4B2-417DCD0EBDB4}" type="slidenum">
              <a:rPr lang="fr-FR" altLang="fr-FR" smtClean="0"/>
              <a:pPr>
                <a:defRPr/>
              </a:pPr>
              <a:t>178</a:t>
            </a:fld>
            <a:endParaRPr lang="fr-FR" altLang="fr-FR" dirty="0"/>
          </a:p>
        </p:txBody>
      </p:sp>
      <p:sp>
        <p:nvSpPr>
          <p:cNvPr id="3" name="ZoneTexte 2"/>
          <p:cNvSpPr txBox="1"/>
          <p:nvPr/>
        </p:nvSpPr>
        <p:spPr>
          <a:xfrm>
            <a:off x="2012810" y="6342200"/>
            <a:ext cx="4752528" cy="461665"/>
          </a:xfrm>
          <a:prstGeom prst="rect">
            <a:avLst/>
          </a:prstGeom>
          <a:noFill/>
        </p:spPr>
        <p:txBody>
          <a:bodyPr wrap="square" rtlCol="0">
            <a:spAutoFit/>
          </a:bodyPr>
          <a:lstStyle/>
          <a:p>
            <a:pPr algn="ctr"/>
            <a:r>
              <a:rPr lang="fr-FR" sz="1200" dirty="0">
                <a:solidFill>
                  <a:srgbClr val="008000"/>
                </a:solidFill>
              </a:rPr>
              <a:t>Plantes alimentaires résistantes à la sécheresse (xérophiles)</a:t>
            </a:r>
          </a:p>
          <a:p>
            <a:pPr algn="ctr"/>
            <a:r>
              <a:rPr lang="fr-FR" sz="1200" b="1" dirty="0">
                <a:solidFill>
                  <a:srgbClr val="FF0000"/>
                </a:solidFill>
              </a:rPr>
              <a:t>Mais non résistantes aux sel.</a:t>
            </a:r>
          </a:p>
        </p:txBody>
      </p:sp>
      <p:sp>
        <p:nvSpPr>
          <p:cNvPr id="5" name="Rectangle 4"/>
          <p:cNvSpPr/>
          <p:nvPr/>
        </p:nvSpPr>
        <p:spPr>
          <a:xfrm>
            <a:off x="424324" y="2614266"/>
            <a:ext cx="1555213" cy="461665"/>
          </a:xfrm>
          <a:prstGeom prst="rect">
            <a:avLst/>
          </a:prstGeom>
        </p:spPr>
        <p:txBody>
          <a:bodyPr wrap="square">
            <a:spAutoFit/>
          </a:bodyPr>
          <a:lstStyle/>
          <a:p>
            <a:pPr algn="ctr"/>
            <a:r>
              <a:rPr lang="fr-FR" sz="1200" dirty="0">
                <a:solidFill>
                  <a:srgbClr val="008000"/>
                </a:solidFill>
              </a:rPr>
              <a:t>Tournesol (</a:t>
            </a:r>
            <a:r>
              <a:rPr lang="fr-FR" sz="1200" i="1" dirty="0" err="1">
                <a:solidFill>
                  <a:srgbClr val="008000"/>
                </a:solidFill>
              </a:rPr>
              <a:t>Helianthus</a:t>
            </a:r>
            <a:r>
              <a:rPr lang="fr-FR" sz="1200" i="1" dirty="0">
                <a:solidFill>
                  <a:srgbClr val="008000"/>
                </a:solidFill>
              </a:rPr>
              <a:t> </a:t>
            </a:r>
            <a:r>
              <a:rPr lang="fr-FR" sz="1200" i="1" dirty="0" err="1">
                <a:solidFill>
                  <a:srgbClr val="008000"/>
                </a:solidFill>
              </a:rPr>
              <a:t>annuus</a:t>
            </a:r>
            <a:r>
              <a:rPr lang="fr-FR" sz="1200" dirty="0">
                <a:solidFill>
                  <a:srgbClr val="008000"/>
                </a:solidFill>
              </a:rPr>
              <a:t>)</a:t>
            </a:r>
            <a:endParaRPr lang="fr-FR" sz="1200" dirty="0"/>
          </a:p>
        </p:txBody>
      </p:sp>
      <p:sp>
        <p:nvSpPr>
          <p:cNvPr id="6" name="Rectangle 5"/>
          <p:cNvSpPr/>
          <p:nvPr/>
        </p:nvSpPr>
        <p:spPr>
          <a:xfrm>
            <a:off x="2211585" y="2526287"/>
            <a:ext cx="1633781" cy="461665"/>
          </a:xfrm>
          <a:prstGeom prst="rect">
            <a:avLst/>
          </a:prstGeom>
        </p:spPr>
        <p:txBody>
          <a:bodyPr wrap="square">
            <a:spAutoFit/>
          </a:bodyPr>
          <a:lstStyle/>
          <a:p>
            <a:pPr algn="ctr"/>
            <a:r>
              <a:rPr lang="fr-FR" sz="1200" dirty="0">
                <a:solidFill>
                  <a:srgbClr val="008000"/>
                </a:solidFill>
              </a:rPr>
              <a:t>Sorgho commun (</a:t>
            </a:r>
            <a:r>
              <a:rPr lang="fr-FR" sz="1200" dirty="0" err="1">
                <a:solidFill>
                  <a:srgbClr val="008000"/>
                </a:solidFill>
              </a:rPr>
              <a:t>Sorghum</a:t>
            </a:r>
            <a:r>
              <a:rPr lang="fr-FR" sz="1200" dirty="0">
                <a:solidFill>
                  <a:srgbClr val="008000"/>
                </a:solidFill>
              </a:rPr>
              <a:t> bicolor)</a:t>
            </a:r>
          </a:p>
        </p:txBody>
      </p:sp>
      <p:sp>
        <p:nvSpPr>
          <p:cNvPr id="7" name="Rectangle 6"/>
          <p:cNvSpPr/>
          <p:nvPr/>
        </p:nvSpPr>
        <p:spPr>
          <a:xfrm>
            <a:off x="4282658" y="2305268"/>
            <a:ext cx="2891545" cy="461665"/>
          </a:xfrm>
          <a:prstGeom prst="rect">
            <a:avLst/>
          </a:prstGeom>
        </p:spPr>
        <p:txBody>
          <a:bodyPr wrap="square">
            <a:spAutoFit/>
          </a:bodyPr>
          <a:lstStyle/>
          <a:p>
            <a:pPr algn="ctr"/>
            <a:r>
              <a:rPr lang="fr-FR" sz="1200" dirty="0">
                <a:solidFill>
                  <a:srgbClr val="008000"/>
                </a:solidFill>
              </a:rPr>
              <a:t>Lentille</a:t>
            </a:r>
            <a:r>
              <a:rPr lang="fr-FR" sz="1200" i="1" dirty="0">
                <a:solidFill>
                  <a:srgbClr val="008000"/>
                </a:solidFill>
              </a:rPr>
              <a:t> </a:t>
            </a:r>
            <a:r>
              <a:rPr lang="fr-FR" sz="1200" dirty="0">
                <a:solidFill>
                  <a:srgbClr val="008000"/>
                </a:solidFill>
              </a:rPr>
              <a:t>cultivée ou Lentille comestible </a:t>
            </a:r>
            <a:r>
              <a:rPr lang="fr-FR" sz="1200" i="1" dirty="0">
                <a:solidFill>
                  <a:srgbClr val="008000"/>
                </a:solidFill>
              </a:rPr>
              <a:t>(appelé dal en Inde) (Lens </a:t>
            </a:r>
            <a:r>
              <a:rPr lang="fr-FR" sz="1200" i="1" dirty="0" err="1">
                <a:solidFill>
                  <a:srgbClr val="008000"/>
                </a:solidFill>
              </a:rPr>
              <a:t>culinaris</a:t>
            </a:r>
            <a:r>
              <a:rPr lang="fr-FR" sz="1200" dirty="0">
                <a:solidFill>
                  <a:srgbClr val="008000"/>
                </a:solidFill>
              </a:rPr>
              <a:t>)</a:t>
            </a:r>
            <a:endParaRPr lang="fr-FR" sz="1200" i="1" dirty="0">
              <a:solidFill>
                <a:srgbClr val="008000"/>
              </a:solidFill>
            </a:endParaRPr>
          </a:p>
        </p:txBody>
      </p:sp>
      <p:sp>
        <p:nvSpPr>
          <p:cNvPr id="8" name="Rectangle 7"/>
          <p:cNvSpPr/>
          <p:nvPr/>
        </p:nvSpPr>
        <p:spPr>
          <a:xfrm>
            <a:off x="132899" y="4384852"/>
            <a:ext cx="2648482" cy="461665"/>
          </a:xfrm>
          <a:prstGeom prst="rect">
            <a:avLst/>
          </a:prstGeom>
        </p:spPr>
        <p:txBody>
          <a:bodyPr wrap="none">
            <a:spAutoFit/>
          </a:bodyPr>
          <a:lstStyle/>
          <a:p>
            <a:pPr algn="ctr"/>
            <a:r>
              <a:rPr lang="fr-FR" sz="1200" dirty="0">
                <a:solidFill>
                  <a:srgbClr val="008000"/>
                </a:solidFill>
              </a:rPr>
              <a:t>Mil ou millet (nom ambigüe) </a:t>
            </a:r>
            <a:r>
              <a:rPr lang="fr-FR" sz="1200" dirty="0">
                <a:solidFill>
                  <a:srgbClr val="008000"/>
                </a:solidFill>
                <a:latin typeface="Calibri" panose="020F0502020204030204" pitchFamily="34" charset="0"/>
              </a:rPr>
              <a:t>↖↑↗</a:t>
            </a:r>
            <a:endParaRPr lang="fr-FR" sz="1200" dirty="0">
              <a:solidFill>
                <a:srgbClr val="008000"/>
              </a:solidFill>
            </a:endParaRPr>
          </a:p>
          <a:p>
            <a:pPr algn="ctr"/>
            <a:r>
              <a:rPr lang="fr-FR" sz="1200" dirty="0">
                <a:solidFill>
                  <a:srgbClr val="008000"/>
                </a:solidFill>
              </a:rPr>
              <a:t>Millet commun (</a:t>
            </a:r>
            <a:r>
              <a:rPr lang="fr-FR" sz="1200" i="1" dirty="0">
                <a:solidFill>
                  <a:srgbClr val="008000"/>
                </a:solidFill>
              </a:rPr>
              <a:t>Panicum </a:t>
            </a:r>
            <a:r>
              <a:rPr lang="fr-FR" sz="1200" i="1" dirty="0" err="1">
                <a:solidFill>
                  <a:srgbClr val="008000"/>
                </a:solidFill>
              </a:rPr>
              <a:t>miliaceum</a:t>
            </a:r>
            <a:r>
              <a:rPr lang="fr-FR" sz="1200" dirty="0">
                <a:solidFill>
                  <a:srgbClr val="008000"/>
                </a:solidFill>
              </a:rPr>
              <a:t>)</a:t>
            </a:r>
            <a:endParaRPr lang="fr-FR" sz="1200" dirty="0"/>
          </a:p>
        </p:txBody>
      </p:sp>
      <p:sp>
        <p:nvSpPr>
          <p:cNvPr id="9" name="Rectangle 8"/>
          <p:cNvSpPr/>
          <p:nvPr/>
        </p:nvSpPr>
        <p:spPr>
          <a:xfrm>
            <a:off x="187058" y="6319538"/>
            <a:ext cx="1751544" cy="461665"/>
          </a:xfrm>
          <a:prstGeom prst="rect">
            <a:avLst/>
          </a:prstGeom>
        </p:spPr>
        <p:txBody>
          <a:bodyPr wrap="square">
            <a:spAutoFit/>
          </a:bodyPr>
          <a:lstStyle/>
          <a:p>
            <a:pPr algn="ctr"/>
            <a:r>
              <a:rPr lang="fr-FR" sz="1200" dirty="0">
                <a:solidFill>
                  <a:srgbClr val="008000"/>
                </a:solidFill>
              </a:rPr>
              <a:t>Lin cultivé </a:t>
            </a:r>
          </a:p>
          <a:p>
            <a:pPr algn="ctr"/>
            <a:r>
              <a:rPr lang="fr-FR" sz="1200" dirty="0">
                <a:solidFill>
                  <a:srgbClr val="008000"/>
                </a:solidFill>
              </a:rPr>
              <a:t>(</a:t>
            </a:r>
            <a:r>
              <a:rPr lang="fr-FR" sz="1200" i="1" dirty="0" err="1">
                <a:solidFill>
                  <a:srgbClr val="008000"/>
                </a:solidFill>
              </a:rPr>
              <a:t>Linum</a:t>
            </a:r>
            <a:r>
              <a:rPr lang="fr-FR" sz="1200" i="1" dirty="0">
                <a:solidFill>
                  <a:srgbClr val="008000"/>
                </a:solidFill>
              </a:rPr>
              <a:t> </a:t>
            </a:r>
            <a:r>
              <a:rPr lang="fr-FR" sz="1200" i="1" dirty="0" err="1">
                <a:solidFill>
                  <a:srgbClr val="008000"/>
                </a:solidFill>
              </a:rPr>
              <a:t>usitatissimum</a:t>
            </a:r>
            <a:r>
              <a:rPr lang="fr-FR" sz="1200" dirty="0">
                <a:solidFill>
                  <a:srgbClr val="008000"/>
                </a:solidFill>
              </a:rPr>
              <a:t>)</a:t>
            </a:r>
          </a:p>
        </p:txBody>
      </p:sp>
      <p:sp>
        <p:nvSpPr>
          <p:cNvPr id="10" name="Rectangle 9"/>
          <p:cNvSpPr/>
          <p:nvPr/>
        </p:nvSpPr>
        <p:spPr>
          <a:xfrm>
            <a:off x="4234243" y="6053325"/>
            <a:ext cx="2161168" cy="276999"/>
          </a:xfrm>
          <a:prstGeom prst="rect">
            <a:avLst/>
          </a:prstGeom>
        </p:spPr>
        <p:txBody>
          <a:bodyPr wrap="none">
            <a:spAutoFit/>
          </a:bodyPr>
          <a:lstStyle/>
          <a:p>
            <a:pPr algn="ctr"/>
            <a:r>
              <a:rPr lang="fr-FR" sz="1200" dirty="0">
                <a:solidFill>
                  <a:srgbClr val="008000"/>
                </a:solidFill>
              </a:rPr>
              <a:t>Arachide (</a:t>
            </a:r>
            <a:r>
              <a:rPr lang="la-Latn" sz="1200" i="1" dirty="0">
                <a:solidFill>
                  <a:srgbClr val="008000"/>
                </a:solidFill>
              </a:rPr>
              <a:t>Arachis hypogaea</a:t>
            </a:r>
            <a:r>
              <a:rPr lang="fr-FR" sz="1200" dirty="0">
                <a:solidFill>
                  <a:srgbClr val="008000"/>
                </a:solidFill>
              </a:rPr>
              <a:t>)</a:t>
            </a:r>
            <a:endParaRPr lang="fr-FR" sz="1200" dirty="0"/>
          </a:p>
        </p:txBody>
      </p:sp>
      <p:sp>
        <p:nvSpPr>
          <p:cNvPr id="11" name="Rectangle 10"/>
          <p:cNvSpPr/>
          <p:nvPr/>
        </p:nvSpPr>
        <p:spPr>
          <a:xfrm>
            <a:off x="6527042" y="6282788"/>
            <a:ext cx="1199812" cy="461665"/>
          </a:xfrm>
          <a:prstGeom prst="rect">
            <a:avLst/>
          </a:prstGeom>
        </p:spPr>
        <p:txBody>
          <a:bodyPr wrap="square">
            <a:spAutoFit/>
          </a:bodyPr>
          <a:lstStyle/>
          <a:p>
            <a:pPr algn="ctr"/>
            <a:r>
              <a:rPr lang="fr-FR" sz="1200" dirty="0">
                <a:solidFill>
                  <a:srgbClr val="008000"/>
                </a:solidFill>
              </a:rPr>
              <a:t>Vigne (raisin) </a:t>
            </a:r>
          </a:p>
          <a:p>
            <a:pPr algn="ctr"/>
            <a:r>
              <a:rPr lang="fr-FR" sz="1200" dirty="0">
                <a:solidFill>
                  <a:srgbClr val="008000"/>
                </a:solidFill>
              </a:rPr>
              <a:t>(</a:t>
            </a:r>
            <a:r>
              <a:rPr lang="fr-FR" sz="1200" i="1" dirty="0">
                <a:hlinkClick r:id="rId2" tooltip="Vitis vinifera"/>
              </a:rPr>
              <a:t>Vitis </a:t>
            </a:r>
            <a:r>
              <a:rPr lang="fr-FR" sz="1200" i="1" dirty="0" err="1">
                <a:hlinkClick r:id="rId2" tooltip="Vitis vinifera"/>
              </a:rPr>
              <a:t>vinifera</a:t>
            </a:r>
            <a:r>
              <a:rPr lang="fr-FR" sz="1200" dirty="0">
                <a:solidFill>
                  <a:srgbClr val="008000"/>
                </a:solidFill>
              </a:rPr>
              <a:t>)</a:t>
            </a:r>
            <a:endParaRPr lang="fr-FR" sz="1200" dirty="0"/>
          </a:p>
        </p:txBody>
      </p:sp>
      <p:sp>
        <p:nvSpPr>
          <p:cNvPr id="12" name="Rectangle 11"/>
          <p:cNvSpPr/>
          <p:nvPr/>
        </p:nvSpPr>
        <p:spPr>
          <a:xfrm>
            <a:off x="7726854" y="6266794"/>
            <a:ext cx="1335622" cy="461665"/>
          </a:xfrm>
          <a:prstGeom prst="rect">
            <a:avLst/>
          </a:prstGeom>
        </p:spPr>
        <p:txBody>
          <a:bodyPr wrap="none">
            <a:spAutoFit/>
          </a:bodyPr>
          <a:lstStyle/>
          <a:p>
            <a:pPr algn="ctr"/>
            <a:r>
              <a:rPr lang="fr-FR" sz="1200" dirty="0">
                <a:solidFill>
                  <a:srgbClr val="008000"/>
                </a:solidFill>
              </a:rPr>
              <a:t>(figuier commun)</a:t>
            </a:r>
          </a:p>
          <a:p>
            <a:pPr algn="ctr"/>
            <a:r>
              <a:rPr lang="fr-FR" sz="1200" dirty="0">
                <a:solidFill>
                  <a:srgbClr val="008000"/>
                </a:solidFill>
              </a:rPr>
              <a:t>(</a:t>
            </a:r>
            <a:r>
              <a:rPr lang="fr-FR" sz="1200" i="1" dirty="0">
                <a:hlinkClick r:id="rId3"/>
              </a:rPr>
              <a:t>Ficus </a:t>
            </a:r>
            <a:r>
              <a:rPr lang="fr-FR" sz="1200" i="1" dirty="0" err="1">
                <a:hlinkClick r:id="rId3"/>
              </a:rPr>
              <a:t>carica</a:t>
            </a:r>
            <a:r>
              <a:rPr lang="fr-FR" sz="1200" dirty="0">
                <a:solidFill>
                  <a:srgbClr val="008000"/>
                </a:solidFill>
              </a:rPr>
              <a:t>)</a:t>
            </a:r>
            <a:endParaRPr lang="fr-FR" sz="1200" dirty="0"/>
          </a:p>
        </p:txBody>
      </p:sp>
      <p:sp>
        <p:nvSpPr>
          <p:cNvPr id="13" name="ZoneTexte 12"/>
          <p:cNvSpPr txBox="1"/>
          <p:nvPr/>
        </p:nvSpPr>
        <p:spPr>
          <a:xfrm>
            <a:off x="4596899" y="4379807"/>
            <a:ext cx="2710025" cy="461665"/>
          </a:xfrm>
          <a:prstGeom prst="rect">
            <a:avLst/>
          </a:prstGeom>
          <a:noFill/>
        </p:spPr>
        <p:txBody>
          <a:bodyPr wrap="square" rtlCol="0">
            <a:spAutoFit/>
          </a:bodyPr>
          <a:lstStyle/>
          <a:p>
            <a:pPr algn="ctr"/>
            <a:r>
              <a:rPr lang="fr-FR" sz="1200" dirty="0">
                <a:solidFill>
                  <a:srgbClr val="008000"/>
                </a:solidFill>
              </a:rPr>
              <a:t>Fonio (nom ambigüe) </a:t>
            </a:r>
            <a:r>
              <a:rPr lang="fr-FR" sz="1200" i="1" dirty="0">
                <a:solidFill>
                  <a:srgbClr val="008000"/>
                </a:solidFill>
              </a:rPr>
              <a:t>(</a:t>
            </a:r>
            <a:r>
              <a:rPr lang="fr-FR" sz="1200" i="1" dirty="0" err="1">
                <a:solidFill>
                  <a:srgbClr val="008000"/>
                </a:solidFill>
              </a:rPr>
              <a:t>Digitaria</a:t>
            </a:r>
            <a:r>
              <a:rPr lang="fr-FR" sz="1200" i="1" dirty="0">
                <a:solidFill>
                  <a:srgbClr val="008000"/>
                </a:solidFill>
              </a:rPr>
              <a:t> </a:t>
            </a:r>
            <a:r>
              <a:rPr lang="fr-FR" sz="1200" i="1" dirty="0" err="1">
                <a:solidFill>
                  <a:srgbClr val="008000"/>
                </a:solidFill>
              </a:rPr>
              <a:t>sp</a:t>
            </a:r>
            <a:r>
              <a:rPr lang="fr-FR" sz="1200" dirty="0">
                <a:solidFill>
                  <a:srgbClr val="008000"/>
                </a:solidFill>
              </a:rPr>
              <a:t>.)</a:t>
            </a:r>
          </a:p>
          <a:p>
            <a:pPr algn="ctr"/>
            <a:r>
              <a:rPr lang="fr-FR" sz="1200" dirty="0">
                <a:solidFill>
                  <a:srgbClr val="008000"/>
                </a:solidFill>
              </a:rPr>
              <a:t>Fonio blanc (</a:t>
            </a:r>
            <a:r>
              <a:rPr lang="fr-FR" sz="1200" i="1" dirty="0" err="1">
                <a:solidFill>
                  <a:srgbClr val="008000"/>
                </a:solidFill>
              </a:rPr>
              <a:t>Digitaria</a:t>
            </a:r>
            <a:r>
              <a:rPr lang="fr-FR" sz="1200" i="1" dirty="0">
                <a:solidFill>
                  <a:srgbClr val="008000"/>
                </a:solidFill>
              </a:rPr>
              <a:t> </a:t>
            </a:r>
            <a:r>
              <a:rPr lang="fr-FR" sz="1200" i="1" dirty="0" err="1">
                <a:solidFill>
                  <a:srgbClr val="008000"/>
                </a:solidFill>
              </a:rPr>
              <a:t>exilis</a:t>
            </a:r>
            <a:r>
              <a:rPr lang="fr-FR" sz="1200" dirty="0">
                <a:solidFill>
                  <a:srgbClr val="008000"/>
                </a:solidFill>
              </a:rPr>
              <a:t>)</a:t>
            </a:r>
          </a:p>
        </p:txBody>
      </p:sp>
      <p:sp>
        <p:nvSpPr>
          <p:cNvPr id="14" name="Rectangle 13"/>
          <p:cNvSpPr/>
          <p:nvPr/>
        </p:nvSpPr>
        <p:spPr>
          <a:xfrm>
            <a:off x="138118" y="565522"/>
            <a:ext cx="3593928" cy="369332"/>
          </a:xfrm>
          <a:prstGeom prst="rect">
            <a:avLst/>
          </a:prstGeom>
        </p:spPr>
        <p:txBody>
          <a:bodyPr wrap="square">
            <a:spAutoFit/>
          </a:bodyPr>
          <a:lstStyle/>
          <a:p>
            <a:pPr eaLnBrk="1" hangingPunct="1"/>
            <a:r>
              <a:rPr lang="fr-FR" altLang="fr-FR" dirty="0">
                <a:solidFill>
                  <a:srgbClr val="008000"/>
                </a:solidFill>
              </a:rPr>
              <a:t>16. </a:t>
            </a:r>
            <a:r>
              <a:rPr lang="fr-FR" altLang="fr-FR" b="1" dirty="0">
                <a:solidFill>
                  <a:srgbClr val="008000"/>
                </a:solidFill>
              </a:rPr>
              <a:t>Conclusion (suite et fin)</a:t>
            </a:r>
          </a:p>
        </p:txBody>
      </p:sp>
      <p:sp>
        <p:nvSpPr>
          <p:cNvPr id="15" name="ZoneTexte 14"/>
          <p:cNvSpPr txBox="1"/>
          <p:nvPr/>
        </p:nvSpPr>
        <p:spPr>
          <a:xfrm>
            <a:off x="138119" y="980728"/>
            <a:ext cx="3593927" cy="369332"/>
          </a:xfrm>
          <a:prstGeom prst="rect">
            <a:avLst/>
          </a:prstGeom>
          <a:noFill/>
        </p:spPr>
        <p:txBody>
          <a:bodyPr wrap="square" rtlCol="0">
            <a:spAutoFit/>
          </a:bodyPr>
          <a:lstStyle/>
          <a:p>
            <a:pPr algn="just"/>
            <a:r>
              <a:rPr lang="fr-FR" u="sng" dirty="0">
                <a:solidFill>
                  <a:srgbClr val="008000"/>
                </a:solidFill>
              </a:rPr>
              <a:t>Economiser l’eau</a:t>
            </a:r>
            <a:r>
              <a:rPr lang="fr-FR" dirty="0">
                <a:solidFill>
                  <a:srgbClr val="008000"/>
                </a:solidFill>
              </a:rPr>
              <a:t> (suite et fin) :</a:t>
            </a:r>
          </a:p>
        </p:txBody>
      </p:sp>
      <p:sp>
        <p:nvSpPr>
          <p:cNvPr id="16" name="ZoneTexte 1"/>
          <p:cNvSpPr txBox="1">
            <a:spLocks noChangeArrowheads="1"/>
          </p:cNvSpPr>
          <p:nvPr/>
        </p:nvSpPr>
        <p:spPr bwMode="auto">
          <a:xfrm>
            <a:off x="2699792" y="138043"/>
            <a:ext cx="3817094"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71" y="1368500"/>
            <a:ext cx="1640739" cy="1226859"/>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614" y="1345027"/>
            <a:ext cx="1515882" cy="1142927"/>
          </a:xfrm>
          <a:prstGeom prst="rect">
            <a:avLst/>
          </a:prstGeom>
        </p:spPr>
      </p:pic>
      <p:pic>
        <p:nvPicPr>
          <p:cNvPr id="19" name="Imag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689" y="2397129"/>
            <a:ext cx="1597583" cy="1977207"/>
          </a:xfrm>
          <a:prstGeom prst="rect">
            <a:avLst/>
          </a:prstGeom>
        </p:spPr>
      </p:pic>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6755" y="701757"/>
            <a:ext cx="2444163" cy="1523299"/>
          </a:xfrm>
          <a:prstGeom prst="rect">
            <a:avLst/>
          </a:prstGeom>
        </p:spPr>
      </p:pic>
      <p:pic>
        <p:nvPicPr>
          <p:cNvPr id="21" name="Imag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023" y="554291"/>
            <a:ext cx="2619375" cy="1743075"/>
          </a:xfrm>
          <a:prstGeom prst="rect">
            <a:avLst/>
          </a:prstGeom>
        </p:spPr>
      </p:pic>
      <p:sp>
        <p:nvSpPr>
          <p:cNvPr id="22" name="ZoneTexte 21"/>
          <p:cNvSpPr txBox="1"/>
          <p:nvPr/>
        </p:nvSpPr>
        <p:spPr>
          <a:xfrm>
            <a:off x="4918074" y="2845098"/>
            <a:ext cx="2429615" cy="276999"/>
          </a:xfrm>
          <a:prstGeom prst="rect">
            <a:avLst/>
          </a:prstGeom>
          <a:noFill/>
        </p:spPr>
        <p:txBody>
          <a:bodyPr wrap="square" rtlCol="0">
            <a:spAutoFit/>
          </a:bodyPr>
          <a:lstStyle/>
          <a:p>
            <a:pPr algn="r"/>
            <a:r>
              <a:rPr lang="fr-FR" sz="1200" dirty="0">
                <a:solidFill>
                  <a:srgbClr val="008000"/>
                </a:solidFill>
              </a:rPr>
              <a:t>Diverses variétés de lentilles </a:t>
            </a:r>
            <a:r>
              <a:rPr lang="fr-FR" sz="1200" dirty="0">
                <a:solidFill>
                  <a:srgbClr val="008000"/>
                </a:solidFill>
                <a:latin typeface="Calibri" panose="020F0502020204030204" pitchFamily="34" charset="0"/>
              </a:rPr>
              <a:t>→</a:t>
            </a:r>
            <a:endParaRPr lang="fr-FR" sz="1200" dirty="0">
              <a:solidFill>
                <a:srgbClr val="008000"/>
              </a:solidFill>
            </a:endParaRPr>
          </a:p>
        </p:txBody>
      </p:sp>
      <p:pic>
        <p:nvPicPr>
          <p:cNvPr id="23" name="Imag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753" y="3133416"/>
            <a:ext cx="1676400" cy="1257300"/>
          </a:xfrm>
          <a:prstGeom prst="rect">
            <a:avLst/>
          </a:prstGeom>
        </p:spPr>
      </p:pic>
      <p:pic>
        <p:nvPicPr>
          <p:cNvPr id="24" name="Imag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1457" y="3401532"/>
            <a:ext cx="647700" cy="971550"/>
          </a:xfrm>
          <a:prstGeom prst="rect">
            <a:avLst/>
          </a:prstGeom>
        </p:spPr>
      </p:pic>
      <p:pic>
        <p:nvPicPr>
          <p:cNvPr id="25" name="Imag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032" y="3159518"/>
            <a:ext cx="1633527" cy="1227063"/>
          </a:xfrm>
          <a:prstGeom prst="rect">
            <a:avLst/>
          </a:prstGeom>
        </p:spPr>
      </p:pic>
      <p:pic>
        <p:nvPicPr>
          <p:cNvPr id="26" name="Imag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4053" y="3469461"/>
            <a:ext cx="1200150" cy="904875"/>
          </a:xfrm>
          <a:prstGeom prst="rect">
            <a:avLst/>
          </a:prstGeom>
        </p:spPr>
      </p:pic>
      <p:pic>
        <p:nvPicPr>
          <p:cNvPr id="27" name="Imag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26581" y="3214362"/>
            <a:ext cx="1459087" cy="1159974"/>
          </a:xfrm>
          <a:prstGeom prst="rect">
            <a:avLst/>
          </a:prstGeom>
        </p:spPr>
      </p:pic>
      <p:pic>
        <p:nvPicPr>
          <p:cNvPr id="28" name="Imag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480" y="5360670"/>
            <a:ext cx="930666" cy="930666"/>
          </a:xfrm>
          <a:prstGeom prst="rect">
            <a:avLst/>
          </a:prstGeom>
        </p:spPr>
      </p:pic>
      <p:pic>
        <p:nvPicPr>
          <p:cNvPr id="29" name="Image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9344" y="5450031"/>
            <a:ext cx="1123950" cy="828675"/>
          </a:xfrm>
          <a:prstGeom prst="rect">
            <a:avLst/>
          </a:prstGeom>
        </p:spPr>
      </p:pic>
      <p:pic>
        <p:nvPicPr>
          <p:cNvPr id="31" name="Imag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73024" y="5148450"/>
            <a:ext cx="1047750" cy="904875"/>
          </a:xfrm>
          <a:prstGeom prst="rect">
            <a:avLst/>
          </a:prstGeom>
        </p:spPr>
      </p:pic>
      <p:pic>
        <p:nvPicPr>
          <p:cNvPr id="32" name="Imag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18359" y="5102642"/>
            <a:ext cx="1292891" cy="971897"/>
          </a:xfrm>
          <a:prstGeom prst="rect">
            <a:avLst/>
          </a:prstGeom>
        </p:spPr>
      </p:pic>
      <p:sp>
        <p:nvSpPr>
          <p:cNvPr id="33" name="Rectangle 32"/>
          <p:cNvSpPr/>
          <p:nvPr/>
        </p:nvSpPr>
        <p:spPr>
          <a:xfrm>
            <a:off x="2374420" y="5883860"/>
            <a:ext cx="1649812" cy="461665"/>
          </a:xfrm>
          <a:prstGeom prst="rect">
            <a:avLst/>
          </a:prstGeom>
        </p:spPr>
        <p:txBody>
          <a:bodyPr wrap="none">
            <a:spAutoFit/>
          </a:bodyPr>
          <a:lstStyle/>
          <a:p>
            <a:pPr algn="ctr"/>
            <a:r>
              <a:rPr lang="fr-FR" sz="1200" dirty="0">
                <a:solidFill>
                  <a:srgbClr val="008000"/>
                </a:solidFill>
              </a:rPr>
              <a:t>Cameline (lin bâtard) </a:t>
            </a:r>
          </a:p>
          <a:p>
            <a:pPr algn="ctr"/>
            <a:r>
              <a:rPr lang="fr-FR" sz="1200" dirty="0">
                <a:solidFill>
                  <a:srgbClr val="008000"/>
                </a:solidFill>
              </a:rPr>
              <a:t>(</a:t>
            </a:r>
            <a:r>
              <a:rPr lang="fr-FR" sz="1200" i="1" dirty="0" err="1">
                <a:solidFill>
                  <a:srgbClr val="0B0080"/>
                </a:solidFill>
                <a:hlinkClick r:id="rId18" tooltip="Camelina sativa"/>
              </a:rPr>
              <a:t>Camelina</a:t>
            </a:r>
            <a:r>
              <a:rPr lang="fr-FR" sz="1200" i="1" dirty="0">
                <a:solidFill>
                  <a:srgbClr val="0B0080"/>
                </a:solidFill>
                <a:hlinkClick r:id="rId18" tooltip="Camelina sativa"/>
              </a:rPr>
              <a:t> </a:t>
            </a:r>
            <a:r>
              <a:rPr lang="fr-FR" sz="1200" i="1" dirty="0" err="1">
                <a:solidFill>
                  <a:srgbClr val="0B0080"/>
                </a:solidFill>
                <a:hlinkClick r:id="rId18" tooltip="Camelina sativa"/>
              </a:rPr>
              <a:t>sativa</a:t>
            </a:r>
            <a:r>
              <a:rPr lang="fr-FR" sz="1200" dirty="0">
                <a:solidFill>
                  <a:srgbClr val="008000"/>
                </a:solidFill>
              </a:rPr>
              <a:t>)</a:t>
            </a:r>
          </a:p>
        </p:txBody>
      </p:sp>
      <p:sp>
        <p:nvSpPr>
          <p:cNvPr id="34" name="ZoneTexte 33"/>
          <p:cNvSpPr txBox="1"/>
          <p:nvPr/>
        </p:nvSpPr>
        <p:spPr>
          <a:xfrm>
            <a:off x="-27239" y="4829510"/>
            <a:ext cx="3025986" cy="431078"/>
          </a:xfrm>
          <a:prstGeom prst="rect">
            <a:avLst/>
          </a:prstGeom>
          <a:noFill/>
        </p:spPr>
        <p:txBody>
          <a:bodyPr wrap="square" rtlCol="0">
            <a:spAutoFit/>
          </a:bodyPr>
          <a:lstStyle/>
          <a:p>
            <a:pPr algn="r"/>
            <a:r>
              <a:rPr lang="fr-FR" sz="1100" dirty="0">
                <a:solidFill>
                  <a:srgbClr val="008000"/>
                </a:solidFill>
              </a:rPr>
              <a:t>La cameline est adaptée aux zones de climat semi-aride froid (steppes et prairies) </a:t>
            </a:r>
            <a:r>
              <a:rPr lang="fr-FR" sz="1100" dirty="0">
                <a:solidFill>
                  <a:srgbClr val="008000"/>
                </a:solidFill>
                <a:latin typeface="Calibri" panose="020F0502020204030204" pitchFamily="34" charset="0"/>
              </a:rPr>
              <a:t>↘</a:t>
            </a:r>
            <a:r>
              <a:rPr lang="fr-FR" sz="1100" dirty="0">
                <a:solidFill>
                  <a:srgbClr val="008000"/>
                </a:solidFill>
              </a:rPr>
              <a:t> </a:t>
            </a:r>
          </a:p>
        </p:txBody>
      </p:sp>
      <p:pic>
        <p:nvPicPr>
          <p:cNvPr id="35" name="Image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55206" y="5294361"/>
            <a:ext cx="642774" cy="570007"/>
          </a:xfrm>
          <a:prstGeom prst="rect">
            <a:avLst/>
          </a:prstGeom>
        </p:spPr>
      </p:pic>
      <p:pic>
        <p:nvPicPr>
          <p:cNvPr id="36" name="Image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75281" y="4601878"/>
            <a:ext cx="846604" cy="1280231"/>
          </a:xfrm>
          <a:prstGeom prst="rect">
            <a:avLst/>
          </a:prstGeom>
        </p:spPr>
      </p:pic>
      <p:pic>
        <p:nvPicPr>
          <p:cNvPr id="38" name="Image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74128" y="5660201"/>
            <a:ext cx="1225133" cy="612567"/>
          </a:xfrm>
          <a:prstGeom prst="rect">
            <a:avLst/>
          </a:prstGeom>
        </p:spPr>
      </p:pic>
      <p:pic>
        <p:nvPicPr>
          <p:cNvPr id="39" name="Image 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54618" y="5257067"/>
            <a:ext cx="952500" cy="952500"/>
          </a:xfrm>
          <a:prstGeom prst="rect">
            <a:avLst/>
          </a:prstGeom>
        </p:spPr>
      </p:pic>
      <p:pic>
        <p:nvPicPr>
          <p:cNvPr id="40" name="Image 3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809" y="4882738"/>
            <a:ext cx="1228725" cy="771525"/>
          </a:xfrm>
          <a:prstGeom prst="rect">
            <a:avLst/>
          </a:prstGeom>
        </p:spPr>
      </p:pic>
    </p:spTree>
    <p:extLst>
      <p:ext uri="{BB962C8B-B14F-4D97-AF65-F5344CB8AC3E}">
        <p14:creationId xmlns:p14="http://schemas.microsoft.com/office/powerpoint/2010/main" val="17747082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15155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1FCE2A-BD4F-408F-85A1-8A07CE091F44}" type="slidenum">
              <a:rPr lang="fr-FR" altLang="fr-FR" sz="1200" smtClean="0">
                <a:solidFill>
                  <a:srgbClr val="898989"/>
                </a:solidFill>
              </a:rPr>
              <a:pPr>
                <a:spcBef>
                  <a:spcPct val="0"/>
                </a:spcBef>
                <a:buFontTx/>
                <a:buNone/>
              </a:pPr>
              <a:t>179</a:t>
            </a:fld>
            <a:endParaRPr lang="fr-FR" altLang="fr-FR" sz="1200" dirty="0">
              <a:solidFill>
                <a:srgbClr val="898989"/>
              </a:solidFill>
            </a:endParaRPr>
          </a:p>
        </p:txBody>
      </p:sp>
      <p:sp>
        <p:nvSpPr>
          <p:cNvPr id="1515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dirty="0"/>
          </a:p>
        </p:txBody>
      </p:sp>
      <p:sp>
        <p:nvSpPr>
          <p:cNvPr id="151557" name="ZoneTexte 2"/>
          <p:cNvSpPr txBox="1">
            <a:spLocks noChangeArrowheads="1"/>
          </p:cNvSpPr>
          <p:nvPr/>
        </p:nvSpPr>
        <p:spPr bwMode="auto">
          <a:xfrm>
            <a:off x="107950" y="981075"/>
            <a:ext cx="8856663"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b="1" i="1" dirty="0">
                <a:solidFill>
                  <a:srgbClr val="008000"/>
                </a:solidFill>
              </a:rPr>
              <a:t>Acidiphile</a:t>
            </a:r>
            <a:r>
              <a:rPr lang="fr-FR" altLang="fr-FR" sz="1500" dirty="0">
                <a:solidFill>
                  <a:srgbClr val="008000"/>
                </a:solidFill>
              </a:rPr>
              <a:t> : Qualifie une espèce ou une végétation se développant sur des sols acides.</a:t>
            </a:r>
          </a:p>
          <a:p>
            <a:pPr algn="just" eaLnBrk="1" hangingPunct="1">
              <a:spcBef>
                <a:spcPct val="0"/>
              </a:spcBef>
              <a:buFontTx/>
              <a:buNone/>
            </a:pPr>
            <a:r>
              <a:rPr lang="fr-FR" altLang="fr-FR" sz="1500" b="1" i="1" dirty="0">
                <a:solidFill>
                  <a:srgbClr val="008000"/>
                </a:solidFill>
                <a:hlinkClick r:id="rId2" tooltip="Invasion biologique"/>
              </a:rPr>
              <a:t>Allochtone</a:t>
            </a:r>
            <a:r>
              <a:rPr lang="fr-FR" altLang="fr-FR" sz="1500" dirty="0">
                <a:solidFill>
                  <a:srgbClr val="008000"/>
                </a:solidFill>
              </a:rPr>
              <a:t> : désigne des </a:t>
            </a:r>
            <a:r>
              <a:rPr lang="fr-FR" altLang="fr-FR" sz="1500" dirty="0">
                <a:solidFill>
                  <a:srgbClr val="008000"/>
                </a:solidFill>
                <a:hlinkClick r:id="rId3" tooltip="Espèce"/>
              </a:rPr>
              <a:t>espèces</a:t>
            </a:r>
            <a:r>
              <a:rPr lang="fr-FR" altLang="fr-FR" sz="1500" dirty="0">
                <a:solidFill>
                  <a:srgbClr val="008000"/>
                </a:solidFill>
              </a:rPr>
              <a:t> d'origine étrangère au </a:t>
            </a:r>
            <a:r>
              <a:rPr lang="fr-FR" altLang="fr-FR" sz="1500" dirty="0">
                <a:solidFill>
                  <a:srgbClr val="008000"/>
                </a:solidFill>
                <a:hlinkClick r:id="rId4" tooltip="Biome"/>
              </a:rPr>
              <a:t>biome</a:t>
            </a:r>
            <a:r>
              <a:rPr lang="fr-FR" altLang="fr-FR" sz="1500" dirty="0">
                <a:solidFill>
                  <a:srgbClr val="008000"/>
                </a:solidFill>
              </a:rPr>
              <a:t> local. Il s'agit le plus souvent d'organismes introduits par l'homme, soit volontairement, dans une perspective économique ou esthétique, soit accidentellement. Terme opposé à celui d'</a:t>
            </a:r>
            <a:r>
              <a:rPr lang="fr-FR" altLang="fr-FR" sz="1500" dirty="0">
                <a:solidFill>
                  <a:srgbClr val="008000"/>
                </a:solidFill>
                <a:hlinkClick r:id="rId5" tooltip="Indigène"/>
              </a:rPr>
              <a:t>autochtone</a:t>
            </a:r>
            <a:r>
              <a:rPr lang="fr-FR" altLang="fr-FR" sz="1500" dirty="0">
                <a:solidFill>
                  <a:srgbClr val="008000"/>
                </a:solidFill>
              </a:rPr>
              <a:t>.</a:t>
            </a:r>
          </a:p>
          <a:p>
            <a:pPr algn="just" eaLnBrk="1" hangingPunct="1">
              <a:spcBef>
                <a:spcPct val="0"/>
              </a:spcBef>
              <a:buFontTx/>
              <a:buNone/>
            </a:pPr>
            <a:r>
              <a:rPr lang="fr-FR" altLang="fr-FR" sz="1500" b="1" i="1" dirty="0">
                <a:solidFill>
                  <a:srgbClr val="008000"/>
                </a:solidFill>
              </a:rPr>
              <a:t>Anémochore</a:t>
            </a:r>
            <a:r>
              <a:rPr lang="fr-FR" altLang="fr-FR" sz="1500" dirty="0">
                <a:solidFill>
                  <a:srgbClr val="008000"/>
                </a:solidFill>
              </a:rPr>
              <a:t> : Qualifie un mode de </a:t>
            </a:r>
            <a:r>
              <a:rPr lang="fr-FR" altLang="fr-FR" sz="1500" dirty="0">
                <a:solidFill>
                  <a:srgbClr val="008000"/>
                </a:solidFill>
                <a:hlinkClick r:id="rId6" tooltip="dispersion"/>
              </a:rPr>
              <a:t>dispersion</a:t>
            </a:r>
            <a:r>
              <a:rPr lang="fr-FR" altLang="fr-FR" sz="1500" dirty="0">
                <a:solidFill>
                  <a:srgbClr val="008000"/>
                </a:solidFill>
              </a:rPr>
              <a:t> des </a:t>
            </a:r>
            <a:r>
              <a:rPr lang="fr-FR" altLang="fr-FR" sz="1500" dirty="0">
                <a:solidFill>
                  <a:srgbClr val="008000"/>
                </a:solidFill>
                <a:hlinkClick r:id="rId7" tooltip="graine"/>
              </a:rPr>
              <a:t>graines</a:t>
            </a:r>
            <a:r>
              <a:rPr lang="fr-FR" altLang="fr-FR" sz="1500" dirty="0">
                <a:solidFill>
                  <a:srgbClr val="008000"/>
                </a:solidFill>
              </a:rPr>
              <a:t> par le </a:t>
            </a:r>
            <a:r>
              <a:rPr lang="fr-FR" altLang="fr-FR" sz="1500" dirty="0">
                <a:solidFill>
                  <a:srgbClr val="008000"/>
                </a:solidFill>
                <a:hlinkClick r:id="rId8" tooltip="vent"/>
              </a:rPr>
              <a:t>vent</a:t>
            </a:r>
            <a:r>
              <a:rPr lang="fr-FR" altLang="fr-FR" sz="1500" dirty="0">
                <a:solidFill>
                  <a:srgbClr val="008000"/>
                </a:solidFill>
              </a:rPr>
              <a:t> (pissenlit …).</a:t>
            </a:r>
          </a:p>
          <a:p>
            <a:pPr algn="just" eaLnBrk="1" hangingPunct="1">
              <a:spcBef>
                <a:spcPct val="0"/>
              </a:spcBef>
              <a:buFontTx/>
              <a:buNone/>
            </a:pPr>
            <a:r>
              <a:rPr lang="fr-FR" altLang="fr-FR" sz="1500" b="1" i="1" dirty="0">
                <a:solidFill>
                  <a:srgbClr val="008000"/>
                </a:solidFill>
              </a:rPr>
              <a:t>Autochtone</a:t>
            </a:r>
            <a:r>
              <a:rPr lang="fr-FR" altLang="fr-FR" sz="1500" dirty="0">
                <a:solidFill>
                  <a:srgbClr val="008000"/>
                </a:solidFill>
              </a:rPr>
              <a:t> : Au sens courant, autochtone qualifie ce qui habite en son lieu d'origine. Il désigne le caractère local d'une espèce (animale, végétale, fongique…). Equivalent à « </a:t>
            </a:r>
            <a:r>
              <a:rPr lang="fr-FR" altLang="fr-FR" sz="1500" dirty="0">
                <a:solidFill>
                  <a:srgbClr val="008000"/>
                </a:solidFill>
                <a:hlinkClick r:id="rId5" tooltip="Indigène"/>
              </a:rPr>
              <a:t>indigène</a:t>
            </a:r>
            <a:r>
              <a:rPr lang="fr-FR" altLang="fr-FR" sz="1500" dirty="0">
                <a:solidFill>
                  <a:srgbClr val="008000"/>
                </a:solidFill>
              </a:rPr>
              <a:t> ».</a:t>
            </a:r>
          </a:p>
          <a:p>
            <a:pPr algn="just" eaLnBrk="1" hangingPunct="1">
              <a:spcBef>
                <a:spcPct val="0"/>
              </a:spcBef>
              <a:buFontTx/>
              <a:buNone/>
            </a:pPr>
            <a:r>
              <a:rPr lang="fr-FR" altLang="fr-FR" sz="1500" b="1" i="1" dirty="0">
                <a:solidFill>
                  <a:srgbClr val="008000"/>
                </a:solidFill>
              </a:rPr>
              <a:t>Biome</a:t>
            </a:r>
            <a:r>
              <a:rPr lang="fr-FR" altLang="fr-FR" sz="1500" dirty="0">
                <a:solidFill>
                  <a:srgbClr val="008000"/>
                </a:solidFill>
              </a:rPr>
              <a:t> : ensemble d'</a:t>
            </a:r>
            <a:r>
              <a:rPr lang="fr-FR" altLang="fr-FR" sz="1500" dirty="0">
                <a:solidFill>
                  <a:srgbClr val="008000"/>
                </a:solidFill>
                <a:hlinkClick r:id="rId9" tooltip="Écosystème"/>
              </a:rPr>
              <a:t>écosystèmes</a:t>
            </a:r>
            <a:r>
              <a:rPr lang="fr-FR" altLang="fr-FR" sz="1500" dirty="0">
                <a:solidFill>
                  <a:srgbClr val="008000"/>
                </a:solidFill>
              </a:rPr>
              <a:t> caractéristique d'une aire biogéographique et nommé à partir de la </a:t>
            </a:r>
            <a:r>
              <a:rPr lang="fr-FR" altLang="fr-FR" sz="1500" dirty="0">
                <a:solidFill>
                  <a:srgbClr val="008000"/>
                </a:solidFill>
                <a:hlinkClick r:id="rId10" tooltip="Végétation"/>
              </a:rPr>
              <a:t>végétation</a:t>
            </a:r>
            <a:r>
              <a:rPr lang="fr-FR" altLang="fr-FR" sz="1500" dirty="0">
                <a:solidFill>
                  <a:srgbClr val="008000"/>
                </a:solidFill>
              </a:rPr>
              <a:t> et des espèces </a:t>
            </a:r>
            <a:r>
              <a:rPr lang="fr-FR" altLang="fr-FR" sz="1500" dirty="0">
                <a:solidFill>
                  <a:srgbClr val="008000"/>
                </a:solidFill>
                <a:hlinkClick r:id="rId11" tooltip="Animal"/>
              </a:rPr>
              <a:t>animales</a:t>
            </a:r>
            <a:r>
              <a:rPr lang="fr-FR" altLang="fr-FR" sz="1500" dirty="0">
                <a:solidFill>
                  <a:srgbClr val="008000"/>
                </a:solidFill>
              </a:rPr>
              <a:t> qui y prédominent et y sont adaptées (°).</a:t>
            </a:r>
          </a:p>
          <a:p>
            <a:pPr algn="just" eaLnBrk="1" hangingPunct="1">
              <a:spcBef>
                <a:spcPct val="0"/>
              </a:spcBef>
              <a:buFontTx/>
              <a:buNone/>
            </a:pPr>
            <a:r>
              <a:rPr lang="fr-FR" altLang="fr-FR" sz="1500" b="1" i="1" dirty="0">
                <a:solidFill>
                  <a:srgbClr val="008000"/>
                </a:solidFill>
              </a:rPr>
              <a:t>Caduc</a:t>
            </a:r>
            <a:r>
              <a:rPr lang="fr-FR" altLang="fr-FR" sz="1500" i="1" dirty="0">
                <a:solidFill>
                  <a:srgbClr val="008000"/>
                </a:solidFill>
              </a:rPr>
              <a:t> : (Botanique)</a:t>
            </a:r>
            <a:r>
              <a:rPr lang="fr-FR" altLang="fr-FR" sz="1500" dirty="0">
                <a:solidFill>
                  <a:srgbClr val="008000"/>
                </a:solidFill>
              </a:rPr>
              <a:t> Se dit d’un </a:t>
            </a:r>
            <a:r>
              <a:rPr lang="fr-FR" altLang="fr-FR" sz="1500" dirty="0">
                <a:solidFill>
                  <a:srgbClr val="008000"/>
                </a:solidFill>
                <a:hlinkClick r:id="rId12" tooltip="organe"/>
              </a:rPr>
              <a:t>organe</a:t>
            </a:r>
            <a:r>
              <a:rPr lang="fr-FR" altLang="fr-FR" sz="1500" dirty="0">
                <a:solidFill>
                  <a:srgbClr val="008000"/>
                </a:solidFill>
              </a:rPr>
              <a:t> (</a:t>
            </a:r>
            <a:r>
              <a:rPr lang="fr-FR" altLang="fr-FR" sz="1500" dirty="0">
                <a:solidFill>
                  <a:srgbClr val="008000"/>
                </a:solidFill>
                <a:hlinkClick r:id="rId13" tooltip="feuille"/>
              </a:rPr>
              <a:t>feuilles</a:t>
            </a:r>
            <a:r>
              <a:rPr lang="fr-FR" altLang="fr-FR" sz="1500" dirty="0">
                <a:solidFill>
                  <a:srgbClr val="008000"/>
                </a:solidFill>
              </a:rPr>
              <a:t> …) se </a:t>
            </a:r>
            <a:r>
              <a:rPr lang="fr-FR" altLang="fr-FR" sz="1500" dirty="0">
                <a:solidFill>
                  <a:srgbClr val="008000"/>
                </a:solidFill>
                <a:hlinkClick r:id="rId14" tooltip="détachant"/>
              </a:rPr>
              <a:t>détachant</a:t>
            </a:r>
            <a:r>
              <a:rPr lang="fr-FR" altLang="fr-FR" sz="1500" dirty="0">
                <a:solidFill>
                  <a:srgbClr val="008000"/>
                </a:solidFill>
              </a:rPr>
              <a:t> et </a:t>
            </a:r>
            <a:r>
              <a:rPr lang="fr-FR" altLang="fr-FR" sz="1500" dirty="0">
                <a:solidFill>
                  <a:srgbClr val="008000"/>
                </a:solidFill>
                <a:hlinkClick r:id="rId15" tooltip="tombant"/>
              </a:rPr>
              <a:t>tombant</a:t>
            </a:r>
            <a:r>
              <a:rPr lang="fr-FR" altLang="fr-FR" sz="1500" dirty="0">
                <a:solidFill>
                  <a:srgbClr val="008000"/>
                </a:solidFill>
              </a:rPr>
              <a:t> chaque </a:t>
            </a:r>
            <a:r>
              <a:rPr lang="fr-FR" altLang="fr-FR" sz="1500" dirty="0">
                <a:solidFill>
                  <a:srgbClr val="008000"/>
                </a:solidFill>
                <a:hlinkClick r:id="rId16" tooltip="année"/>
              </a:rPr>
              <a:t>année</a:t>
            </a:r>
            <a:r>
              <a:rPr lang="fr-FR" altLang="fr-FR" sz="1500" dirty="0">
                <a:solidFill>
                  <a:srgbClr val="008000"/>
                </a:solidFill>
              </a:rPr>
              <a:t>.</a:t>
            </a:r>
          </a:p>
          <a:p>
            <a:pPr algn="just" eaLnBrk="1" hangingPunct="1">
              <a:spcBef>
                <a:spcPct val="0"/>
              </a:spcBef>
              <a:buFontTx/>
              <a:buNone/>
            </a:pPr>
            <a:r>
              <a:rPr lang="fr-FR" altLang="fr-FR" sz="1500" b="1" i="1" dirty="0">
                <a:solidFill>
                  <a:srgbClr val="008000"/>
                </a:solidFill>
              </a:rPr>
              <a:t>Calcicole</a:t>
            </a:r>
            <a:r>
              <a:rPr lang="fr-FR" altLang="fr-FR" sz="1500" dirty="0">
                <a:solidFill>
                  <a:srgbClr val="008000"/>
                </a:solidFill>
              </a:rPr>
              <a:t> ou </a:t>
            </a:r>
            <a:r>
              <a:rPr lang="fr-FR" altLang="fr-FR" sz="1500" b="1" i="1" dirty="0" err="1">
                <a:solidFill>
                  <a:srgbClr val="008000"/>
                </a:solidFill>
              </a:rPr>
              <a:t>calcicline</a:t>
            </a:r>
            <a:r>
              <a:rPr lang="fr-FR" altLang="fr-FR" sz="1500" dirty="0">
                <a:solidFill>
                  <a:srgbClr val="008000"/>
                </a:solidFill>
              </a:rPr>
              <a:t> ou </a:t>
            </a:r>
            <a:r>
              <a:rPr lang="fr-FR" altLang="fr-FR" sz="1500" b="1" i="1" dirty="0" err="1">
                <a:solidFill>
                  <a:srgbClr val="008000"/>
                </a:solidFill>
              </a:rPr>
              <a:t>calcaricole</a:t>
            </a:r>
            <a:r>
              <a:rPr lang="fr-FR" altLang="fr-FR" sz="1500" dirty="0">
                <a:solidFill>
                  <a:srgbClr val="008000"/>
                </a:solidFill>
              </a:rPr>
              <a:t> : plantes préférant les sols calcaires (Origan …).</a:t>
            </a:r>
          </a:p>
          <a:p>
            <a:pPr algn="just" eaLnBrk="1" hangingPunct="1">
              <a:spcBef>
                <a:spcPct val="0"/>
              </a:spcBef>
              <a:buFontTx/>
              <a:buNone/>
            </a:pPr>
            <a:r>
              <a:rPr lang="fr-FR" altLang="fr-FR" sz="1500" b="1" i="1" dirty="0">
                <a:solidFill>
                  <a:srgbClr val="008000"/>
                </a:solidFill>
              </a:rPr>
              <a:t>Cortège floristique </a:t>
            </a:r>
            <a:r>
              <a:rPr lang="fr-FR" altLang="fr-FR" sz="1500" dirty="0">
                <a:solidFill>
                  <a:srgbClr val="008000"/>
                </a:solidFill>
              </a:rPr>
              <a:t>: Ensemble des espèces de plantes caractérisant un habitat donné. </a:t>
            </a:r>
          </a:p>
          <a:p>
            <a:pPr algn="just" eaLnBrk="1" hangingPunct="1">
              <a:spcBef>
                <a:spcPct val="0"/>
              </a:spcBef>
              <a:buFontTx/>
              <a:buNone/>
            </a:pPr>
            <a:r>
              <a:rPr lang="fr-FR" altLang="fr-FR" sz="1500" b="1" i="1" dirty="0">
                <a:solidFill>
                  <a:srgbClr val="008000"/>
                </a:solidFill>
              </a:rPr>
              <a:t>Décidu</a:t>
            </a:r>
            <a:r>
              <a:rPr lang="fr-FR" altLang="fr-FR" sz="1500" dirty="0">
                <a:solidFill>
                  <a:srgbClr val="008000"/>
                </a:solidFill>
              </a:rPr>
              <a:t> : </a:t>
            </a:r>
            <a:r>
              <a:rPr lang="fr-FR" altLang="fr-FR" sz="1500" i="1" dirty="0">
                <a:solidFill>
                  <a:srgbClr val="008000"/>
                </a:solidFill>
              </a:rPr>
              <a:t>(Botanique)</a:t>
            </a:r>
            <a:r>
              <a:rPr lang="fr-FR" altLang="fr-FR" sz="1500" dirty="0">
                <a:solidFill>
                  <a:srgbClr val="008000"/>
                </a:solidFill>
              </a:rPr>
              <a:t> Synonyme de </a:t>
            </a:r>
            <a:r>
              <a:rPr lang="fr-FR" altLang="fr-FR" sz="1500" dirty="0">
                <a:solidFill>
                  <a:srgbClr val="008000"/>
                </a:solidFill>
                <a:hlinkClick r:id="rId17" tooltip="caduque"/>
              </a:rPr>
              <a:t>caduc</a:t>
            </a:r>
            <a:r>
              <a:rPr lang="fr-FR" altLang="fr-FR" sz="1500" dirty="0">
                <a:solidFill>
                  <a:srgbClr val="008000"/>
                </a:solidFill>
              </a:rPr>
              <a:t>.</a:t>
            </a:r>
          </a:p>
          <a:p>
            <a:pPr algn="just" eaLnBrk="1" hangingPunct="1">
              <a:spcBef>
                <a:spcPct val="0"/>
              </a:spcBef>
              <a:buFontTx/>
              <a:buNone/>
            </a:pPr>
            <a:r>
              <a:rPr lang="fr-FR" altLang="fr-FR" sz="1500" b="1" i="1" dirty="0">
                <a:solidFill>
                  <a:srgbClr val="008000"/>
                </a:solidFill>
              </a:rPr>
              <a:t>Edaphique</a:t>
            </a:r>
            <a:r>
              <a:rPr lang="fr-FR" altLang="fr-FR" sz="1500" dirty="0">
                <a:solidFill>
                  <a:srgbClr val="008000"/>
                </a:solidFill>
              </a:rPr>
              <a:t> : ce qui a trait à un facteur écologique lié au sol (pH, humidité, etc.). </a:t>
            </a:r>
            <a:r>
              <a:rPr lang="fr-FR" altLang="fr-FR" sz="1200" dirty="0">
                <a:solidFill>
                  <a:srgbClr val="008000"/>
                </a:solidFill>
              </a:rPr>
              <a:t>Ce qui se rapporte au sol.</a:t>
            </a:r>
          </a:p>
          <a:p>
            <a:pPr algn="just" eaLnBrk="1" hangingPunct="1">
              <a:spcBef>
                <a:spcPct val="0"/>
              </a:spcBef>
              <a:buFontTx/>
              <a:buNone/>
            </a:pPr>
            <a:r>
              <a:rPr lang="fr-FR" altLang="fr-FR" sz="1500" b="1" i="1" dirty="0" err="1">
                <a:solidFill>
                  <a:srgbClr val="008000"/>
                </a:solidFill>
              </a:rPr>
              <a:t>Euryèce</a:t>
            </a:r>
            <a:r>
              <a:rPr lang="fr-FR" altLang="fr-FR" sz="1500" dirty="0">
                <a:solidFill>
                  <a:srgbClr val="008000"/>
                </a:solidFill>
              </a:rPr>
              <a:t> : plante pouvant supporter d'importantes variations vis-à-vis de facteurs écologiques, tels que la </a:t>
            </a:r>
            <a:r>
              <a:rPr lang="fr-FR" altLang="fr-FR" sz="1500" dirty="0">
                <a:solidFill>
                  <a:srgbClr val="008000"/>
                </a:solidFill>
                <a:hlinkClick r:id="rId18" tooltip="Température"/>
              </a:rPr>
              <a:t>température</a:t>
            </a:r>
            <a:r>
              <a:rPr lang="fr-FR" altLang="fr-FR" sz="1500" dirty="0">
                <a:solidFill>
                  <a:srgbClr val="008000"/>
                </a:solidFill>
              </a:rPr>
              <a:t> (on dit que l'</a:t>
            </a:r>
            <a:r>
              <a:rPr lang="fr-FR" altLang="fr-FR" sz="1500" dirty="0">
                <a:solidFill>
                  <a:srgbClr val="008000"/>
                </a:solidFill>
                <a:hlinkClick r:id="rId3" tooltip="Espèce"/>
              </a:rPr>
              <a:t>espèce</a:t>
            </a:r>
            <a:r>
              <a:rPr lang="fr-FR" altLang="fr-FR" sz="1500" dirty="0">
                <a:solidFill>
                  <a:srgbClr val="008000"/>
                </a:solidFill>
              </a:rPr>
              <a:t> est </a:t>
            </a:r>
            <a:r>
              <a:rPr lang="fr-FR" altLang="fr-FR" sz="1500" i="1" dirty="0">
                <a:solidFill>
                  <a:srgbClr val="008000"/>
                </a:solidFill>
              </a:rPr>
              <a:t>eurytherme</a:t>
            </a:r>
            <a:r>
              <a:rPr lang="fr-FR" altLang="fr-FR" sz="1500" dirty="0">
                <a:solidFill>
                  <a:srgbClr val="008000"/>
                </a:solidFill>
              </a:rPr>
              <a:t>), ou la salinité (</a:t>
            </a:r>
            <a:r>
              <a:rPr lang="fr-FR" altLang="fr-FR" sz="1500" i="1" dirty="0">
                <a:solidFill>
                  <a:srgbClr val="008000"/>
                </a:solidFill>
              </a:rPr>
              <a:t>euryhalin</a:t>
            </a:r>
            <a:r>
              <a:rPr lang="fr-FR" altLang="fr-FR" sz="1500" dirty="0">
                <a:solidFill>
                  <a:srgbClr val="008000"/>
                </a:solidFill>
              </a:rPr>
              <a:t>)...</a:t>
            </a:r>
          </a:p>
          <a:p>
            <a:pPr algn="just" eaLnBrk="1" hangingPunct="1">
              <a:spcBef>
                <a:spcPct val="0"/>
              </a:spcBef>
              <a:buFontTx/>
              <a:buNone/>
            </a:pPr>
            <a:r>
              <a:rPr lang="fr-FR" altLang="fr-FR" sz="1500" b="1" i="1" dirty="0" err="1">
                <a:solidFill>
                  <a:srgbClr val="008000"/>
                </a:solidFill>
              </a:rPr>
              <a:t>Eutrophe</a:t>
            </a:r>
            <a:r>
              <a:rPr lang="fr-FR" altLang="fr-FR" sz="1500" dirty="0">
                <a:solidFill>
                  <a:srgbClr val="008000"/>
                </a:solidFill>
              </a:rPr>
              <a:t> : Milieu riche en éléments nutritifs minéraux.</a:t>
            </a:r>
          </a:p>
          <a:p>
            <a:pPr algn="just" eaLnBrk="1" hangingPunct="1">
              <a:spcBef>
                <a:spcPct val="0"/>
              </a:spcBef>
              <a:buFontTx/>
              <a:buNone/>
            </a:pPr>
            <a:r>
              <a:rPr lang="fr-FR" altLang="fr-FR" sz="1500" b="1" i="1" dirty="0">
                <a:solidFill>
                  <a:srgbClr val="008000"/>
                </a:solidFill>
              </a:rPr>
              <a:t>Exogène</a:t>
            </a:r>
            <a:r>
              <a:rPr lang="fr-FR" altLang="fr-FR" sz="1500" dirty="0">
                <a:solidFill>
                  <a:srgbClr val="008000"/>
                </a:solidFill>
              </a:rPr>
              <a:t> : Qui </a:t>
            </a:r>
            <a:r>
              <a:rPr lang="fr-FR" altLang="fr-FR" sz="1500" dirty="0">
                <a:solidFill>
                  <a:srgbClr val="008000"/>
                </a:solidFill>
                <a:hlinkClick r:id="rId19" tooltip="provenir"/>
              </a:rPr>
              <a:t>provient</a:t>
            </a:r>
            <a:r>
              <a:rPr lang="fr-FR" altLang="fr-FR" sz="1500" dirty="0">
                <a:solidFill>
                  <a:srgbClr val="008000"/>
                </a:solidFill>
              </a:rPr>
              <a:t> de l’</a:t>
            </a:r>
            <a:r>
              <a:rPr lang="fr-FR" altLang="fr-FR" sz="1500" dirty="0">
                <a:solidFill>
                  <a:srgbClr val="008000"/>
                </a:solidFill>
                <a:hlinkClick r:id="rId20" tooltip="extérieur"/>
              </a:rPr>
              <a:t>extérieur</a:t>
            </a:r>
            <a:r>
              <a:rPr lang="fr-FR" altLang="fr-FR" sz="1500" dirty="0">
                <a:solidFill>
                  <a:srgbClr val="008000"/>
                </a:solidFill>
              </a:rPr>
              <a:t>, du dehors (</a:t>
            </a:r>
            <a:r>
              <a:rPr lang="fr-FR" altLang="fr-FR" sz="1500" dirty="0" err="1">
                <a:solidFill>
                  <a:srgbClr val="008000"/>
                </a:solidFill>
              </a:rPr>
              <a:t>Wiktionary</a:t>
            </a:r>
            <a:r>
              <a:rPr lang="fr-FR" altLang="fr-FR" sz="1500" dirty="0">
                <a:solidFill>
                  <a:srgbClr val="008000"/>
                </a:solidFill>
              </a:rPr>
              <a:t>). Le terme exogène est parfois utilisé dans le </a:t>
            </a:r>
            <a:r>
              <a:rPr lang="fr-FR" altLang="fr-FR" sz="1500" dirty="0">
                <a:solidFill>
                  <a:srgbClr val="008000"/>
                </a:solidFill>
                <a:hlinkClick r:id="rId21" tooltip="Registre de langue"/>
              </a:rPr>
              <a:t>langage courant</a:t>
            </a:r>
            <a:r>
              <a:rPr lang="fr-FR" altLang="fr-FR" sz="1500" dirty="0">
                <a:solidFill>
                  <a:srgbClr val="008000"/>
                </a:solidFill>
              </a:rPr>
              <a:t> comme synonyme d'</a:t>
            </a:r>
            <a:r>
              <a:rPr lang="fr-FR" altLang="fr-FR" sz="1500" i="1" dirty="0">
                <a:solidFill>
                  <a:srgbClr val="008000"/>
                </a:solidFill>
              </a:rPr>
              <a:t>étranger</a:t>
            </a:r>
            <a:r>
              <a:rPr lang="fr-FR" altLang="fr-FR" sz="1500" dirty="0">
                <a:solidFill>
                  <a:srgbClr val="008000"/>
                </a:solidFill>
              </a:rPr>
              <a:t>, par opposition à </a:t>
            </a:r>
            <a:r>
              <a:rPr lang="fr-FR" altLang="fr-FR" sz="1500" i="1" dirty="0">
                <a:solidFill>
                  <a:srgbClr val="008000"/>
                </a:solidFill>
                <a:hlinkClick r:id="rId5" tooltip="Indigène"/>
              </a:rPr>
              <a:t>indigène</a:t>
            </a:r>
            <a:r>
              <a:rPr lang="fr-FR" altLang="fr-FR" sz="1500" dirty="0">
                <a:solidFill>
                  <a:srgbClr val="008000"/>
                </a:solidFill>
              </a:rPr>
              <a:t> (</a:t>
            </a:r>
            <a:r>
              <a:rPr lang="fr-FR" altLang="fr-FR" sz="1500" dirty="0" err="1">
                <a:solidFill>
                  <a:srgbClr val="008000"/>
                </a:solidFill>
              </a:rPr>
              <a:t>Wikipedia</a:t>
            </a:r>
            <a:r>
              <a:rPr lang="fr-FR" altLang="fr-FR" sz="1500" dirty="0">
                <a:solidFill>
                  <a:srgbClr val="008000"/>
                </a:solidFill>
              </a:rPr>
              <a:t>).</a:t>
            </a:r>
          </a:p>
          <a:p>
            <a:pPr algn="just" eaLnBrk="1" hangingPunct="1">
              <a:spcBef>
                <a:spcPct val="0"/>
              </a:spcBef>
              <a:buFontTx/>
              <a:buNone/>
            </a:pPr>
            <a:r>
              <a:rPr lang="fr-FR" altLang="fr-FR" sz="1500" b="1" i="1" dirty="0">
                <a:solidFill>
                  <a:srgbClr val="008000"/>
                </a:solidFill>
              </a:rPr>
              <a:t>Halophile</a:t>
            </a:r>
            <a:r>
              <a:rPr lang="fr-FR" altLang="fr-FR" sz="1500" dirty="0">
                <a:solidFill>
                  <a:srgbClr val="008000"/>
                </a:solidFill>
              </a:rPr>
              <a:t>: plante tolérante à l'air marin. Qui pousse naturellement dans les terrains imprégnés de sel.</a:t>
            </a:r>
          </a:p>
          <a:p>
            <a:pPr algn="just" eaLnBrk="1" hangingPunct="1">
              <a:spcBef>
                <a:spcPct val="0"/>
              </a:spcBef>
              <a:buFontTx/>
              <a:buNone/>
            </a:pPr>
            <a:r>
              <a:rPr lang="fr-FR" altLang="fr-FR" sz="1500" b="1" i="1" dirty="0">
                <a:solidFill>
                  <a:srgbClr val="008000"/>
                </a:solidFill>
              </a:rPr>
              <a:t>Héliophile</a:t>
            </a:r>
            <a:r>
              <a:rPr lang="fr-FR" altLang="fr-FR" sz="1500" dirty="0">
                <a:solidFill>
                  <a:srgbClr val="008000"/>
                </a:solidFill>
              </a:rPr>
              <a:t> : plante ayant besoin de lumière. </a:t>
            </a:r>
            <a:r>
              <a:rPr lang="fr-FR" altLang="fr-FR" sz="1500" u="sng" dirty="0">
                <a:solidFill>
                  <a:srgbClr val="008000"/>
                </a:solidFill>
              </a:rPr>
              <a:t>Note</a:t>
            </a:r>
            <a:r>
              <a:rPr lang="fr-FR" altLang="fr-FR" sz="1500" dirty="0">
                <a:solidFill>
                  <a:srgbClr val="008000"/>
                </a:solidFill>
              </a:rPr>
              <a:t> : la plupart des plantes invasives sont </a:t>
            </a:r>
            <a:r>
              <a:rPr lang="fr-FR" altLang="fr-FR" sz="1500" i="1" dirty="0">
                <a:solidFill>
                  <a:srgbClr val="008000"/>
                </a:solidFill>
              </a:rPr>
              <a:t>héliophiles</a:t>
            </a:r>
            <a:r>
              <a:rPr lang="fr-FR" altLang="fr-FR" sz="1500" dirty="0">
                <a:solidFill>
                  <a:srgbClr val="008000"/>
                </a:solidFill>
              </a:rPr>
              <a:t>.</a:t>
            </a:r>
          </a:p>
          <a:p>
            <a:pPr algn="just" eaLnBrk="1" hangingPunct="1">
              <a:spcBef>
                <a:spcPct val="0"/>
              </a:spcBef>
              <a:buFontTx/>
              <a:buNone/>
            </a:pPr>
            <a:r>
              <a:rPr lang="fr-FR" altLang="fr-FR" sz="1500" b="1" i="1" dirty="0">
                <a:solidFill>
                  <a:srgbClr val="008000"/>
                </a:solidFill>
              </a:rPr>
              <a:t>Hygrophile</a:t>
            </a:r>
            <a:r>
              <a:rPr lang="fr-FR" altLang="fr-FR" sz="1500" dirty="0">
                <a:solidFill>
                  <a:srgbClr val="008000"/>
                </a:solidFill>
              </a:rPr>
              <a:t> : plante se développant de préférence dans des milieux humides.</a:t>
            </a:r>
          </a:p>
          <a:p>
            <a:pPr algn="just" eaLnBrk="1" hangingPunct="1">
              <a:spcBef>
                <a:spcPct val="0"/>
              </a:spcBef>
              <a:buFontTx/>
              <a:buNone/>
            </a:pPr>
            <a:endParaRPr lang="fr-FR" altLang="fr-FR" sz="1200" dirty="0">
              <a:solidFill>
                <a:srgbClr val="008000"/>
              </a:solidFill>
            </a:endParaRPr>
          </a:p>
          <a:p>
            <a:pPr algn="just" eaLnBrk="1" hangingPunct="1">
              <a:spcBef>
                <a:spcPct val="0"/>
              </a:spcBef>
              <a:buFontTx/>
              <a:buNone/>
            </a:pPr>
            <a:r>
              <a:rPr lang="fr-FR" altLang="fr-FR" sz="1200" dirty="0">
                <a:solidFill>
                  <a:srgbClr val="008000"/>
                </a:solidFill>
              </a:rPr>
              <a:t>Sources : a) « </a:t>
            </a:r>
            <a:r>
              <a:rPr lang="fr-FR" altLang="fr-FR" sz="1200" i="1" dirty="0">
                <a:solidFill>
                  <a:srgbClr val="008000"/>
                </a:solidFill>
              </a:rPr>
              <a:t>Dictionnaire de sociologie et synécologie végétales </a:t>
            </a:r>
            <a:r>
              <a:rPr lang="fr-FR" altLang="fr-FR" sz="1200" dirty="0">
                <a:solidFill>
                  <a:srgbClr val="008000"/>
                </a:solidFill>
              </a:rPr>
              <a:t>», Jean-Marie </a:t>
            </a:r>
            <a:r>
              <a:rPr lang="fr-FR" altLang="fr-FR" sz="1200" dirty="0" err="1">
                <a:solidFill>
                  <a:srgbClr val="008000"/>
                </a:solidFill>
              </a:rPr>
              <a:t>Géhu</a:t>
            </a:r>
            <a:r>
              <a:rPr lang="fr-FR" altLang="fr-FR" sz="1200" dirty="0">
                <a:solidFill>
                  <a:srgbClr val="008000"/>
                </a:solidFill>
              </a:rPr>
              <a:t>, 2006.</a:t>
            </a:r>
          </a:p>
          <a:p>
            <a:pPr algn="just" eaLnBrk="1" hangingPunct="1">
              <a:spcBef>
                <a:spcPct val="0"/>
              </a:spcBef>
              <a:buFontTx/>
              <a:buNone/>
            </a:pPr>
            <a:r>
              <a:rPr lang="fr-FR" altLang="fr-FR" sz="1200" dirty="0">
                <a:solidFill>
                  <a:srgbClr val="008000"/>
                </a:solidFill>
              </a:rPr>
              <a:t>b) Les sols et l'habitat, les arbres, </a:t>
            </a:r>
            <a:r>
              <a:rPr lang="fr-FR" altLang="fr-FR" sz="1200" dirty="0">
                <a:solidFill>
                  <a:srgbClr val="008000"/>
                </a:solidFill>
                <a:hlinkClick r:id="rId22"/>
              </a:rPr>
              <a:t>http://www.lesarbres.fr/sol.php</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 Il est appelé aussi </a:t>
            </a:r>
            <a:r>
              <a:rPr lang="fr-FR" altLang="fr-FR" sz="1200" dirty="0" err="1">
                <a:solidFill>
                  <a:srgbClr val="008000"/>
                </a:solidFill>
              </a:rPr>
              <a:t>macroécosystème</a:t>
            </a:r>
            <a:r>
              <a:rPr lang="fr-FR" altLang="fr-FR" sz="1200" dirty="0">
                <a:solidFill>
                  <a:srgbClr val="008000"/>
                </a:solidFill>
              </a:rPr>
              <a:t>, aire biotique, </a:t>
            </a:r>
            <a:r>
              <a:rPr lang="fr-FR" altLang="fr-FR" sz="1200" dirty="0" err="1">
                <a:solidFill>
                  <a:srgbClr val="008000"/>
                </a:solidFill>
              </a:rPr>
              <a:t>écozone</a:t>
            </a:r>
            <a:r>
              <a:rPr lang="fr-FR" altLang="fr-FR" sz="1200" dirty="0">
                <a:solidFill>
                  <a:srgbClr val="008000"/>
                </a:solidFill>
              </a:rPr>
              <a:t> ou </a:t>
            </a:r>
            <a:r>
              <a:rPr lang="fr-FR" altLang="fr-FR" sz="1200" dirty="0">
                <a:solidFill>
                  <a:srgbClr val="008000"/>
                </a:solidFill>
                <a:hlinkClick r:id="rId23" tooltip="Écorégion"/>
              </a:rPr>
              <a:t>écorégion</a:t>
            </a:r>
            <a:r>
              <a:rPr lang="fr-FR" altLang="fr-FR" sz="1200" dirty="0">
                <a:solidFill>
                  <a:srgbClr val="008000"/>
                </a:solidFill>
              </a:rPr>
              <a:t>.</a:t>
            </a:r>
          </a:p>
        </p:txBody>
      </p:sp>
      <p:sp>
        <p:nvSpPr>
          <p:cNvPr id="151558" name="ZoneTexte 10"/>
          <p:cNvSpPr txBox="1">
            <a:spLocks noChangeArrowheads="1"/>
          </p:cNvSpPr>
          <p:nvPr/>
        </p:nvSpPr>
        <p:spPr bwMode="auto">
          <a:xfrm>
            <a:off x="179388" y="620713"/>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A1. Lexique botanique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a:spLocks noChangeArrowheads="1"/>
          </p:cNvSpPr>
          <p:nvPr/>
        </p:nvSpPr>
        <p:spPr bwMode="auto">
          <a:xfrm>
            <a:off x="2843808" y="215107"/>
            <a:ext cx="3839369"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77DA1A-7F11-4010-AB9C-BD49021FF982}" type="slidenum">
              <a:rPr lang="fr-FR" altLang="fr-FR" sz="1200" smtClean="0">
                <a:solidFill>
                  <a:srgbClr val="898989"/>
                </a:solidFill>
              </a:rPr>
              <a:pPr>
                <a:spcBef>
                  <a:spcPct val="0"/>
                </a:spcBef>
                <a:buFontTx/>
                <a:buNone/>
              </a:pPr>
              <a:t>18</a:t>
            </a:fld>
            <a:endParaRPr lang="fr-FR" altLang="fr-FR" sz="1200">
              <a:solidFill>
                <a:srgbClr val="898989"/>
              </a:solidFill>
            </a:endParaRPr>
          </a:p>
        </p:txBody>
      </p:sp>
      <p:sp>
        <p:nvSpPr>
          <p:cNvPr id="4" name="Rectangle 2"/>
          <p:cNvSpPr>
            <a:spLocks noChangeArrowheads="1"/>
          </p:cNvSpPr>
          <p:nvPr/>
        </p:nvSpPr>
        <p:spPr bwMode="auto">
          <a:xfrm>
            <a:off x="179388" y="2924175"/>
            <a:ext cx="87852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solidFill>
                  <a:srgbClr val="008000"/>
                </a:solidFill>
                <a:latin typeface="Arial" panose="020B0604020202020204" pitchFamily="34" charset="0"/>
              </a:rPr>
              <a:t>L’aridité se traduit par l’absence d’écoulement superficiel </a:t>
            </a:r>
            <a:r>
              <a:rPr lang="fr-FR" altLang="fr-FR" sz="1400" i="1">
                <a:solidFill>
                  <a:srgbClr val="008000"/>
                </a:solidFill>
                <a:latin typeface="Arial" panose="020B0604020202020204" pitchFamily="34" charset="0"/>
              </a:rPr>
              <a:t>(aréisme)</a:t>
            </a:r>
            <a:r>
              <a:rPr lang="fr-FR" altLang="fr-FR" sz="1400">
                <a:solidFill>
                  <a:srgbClr val="008000"/>
                </a:solidFill>
                <a:latin typeface="Arial" panose="020B0604020202020204" pitchFamily="34" charset="0"/>
              </a:rPr>
              <a:t>, ou par son indigence. Dans ce dernier cas, il y a impossibilité pour les cours d’eau d’atteindre les mers et océans libres </a:t>
            </a:r>
            <a:r>
              <a:rPr lang="fr-FR" altLang="fr-FR" sz="1400" i="1">
                <a:solidFill>
                  <a:srgbClr val="008000"/>
                </a:solidFill>
                <a:latin typeface="Arial" panose="020B0604020202020204" pitchFamily="34" charset="0"/>
              </a:rPr>
              <a:t>(endoréisme)</a:t>
            </a:r>
            <a:r>
              <a:rPr lang="fr-FR" altLang="fr-FR" sz="1400">
                <a:solidFill>
                  <a:srgbClr val="008000"/>
                </a:solidFill>
                <a:latin typeface="Arial" panose="020B0604020202020204" pitchFamily="34" charset="0"/>
              </a:rPr>
              <a:t>. L’aridité impose un paysage minéral dû à l’inexistence ou à la rareté de la végétation, et des formes de relief spécifiques (pédiments et glacis d’érosion, dépressions fermées, dont les sebkhas couvertes de sel en phase d’intense évaporation, surfaces caillouteuses, grandes formations dunaires).</a:t>
            </a:r>
          </a:p>
          <a:p>
            <a:pPr eaLnBrk="1" hangingPunct="1">
              <a:spcBef>
                <a:spcPct val="0"/>
              </a:spcBef>
              <a:buFontTx/>
              <a:buNone/>
            </a:pPr>
            <a:r>
              <a:rPr lang="fr-FR" altLang="fr-FR" sz="1400">
                <a:solidFill>
                  <a:srgbClr val="008000"/>
                </a:solidFill>
              </a:rPr>
              <a:t>Source : </a:t>
            </a:r>
            <a:r>
              <a:rPr lang="fr-FR" altLang="fr-FR" sz="1400">
                <a:solidFill>
                  <a:srgbClr val="008000"/>
                </a:solidFill>
                <a:hlinkClick r:id="rId2"/>
              </a:rPr>
              <a:t>http://www.larousse.fr/archives/grande-encyclopedie/page/1050</a:t>
            </a:r>
            <a:r>
              <a:rPr lang="fr-FR" altLang="fr-FR" sz="1400">
                <a:solidFill>
                  <a:srgbClr val="008000"/>
                </a:solidFill>
              </a:rPr>
              <a:t> </a:t>
            </a:r>
          </a:p>
          <a:p>
            <a:pPr algn="just" eaLnBrk="1" hangingPunct="1">
              <a:spcBef>
                <a:spcPct val="0"/>
              </a:spcBef>
              <a:buFontTx/>
              <a:buNone/>
            </a:pPr>
            <a:r>
              <a:rPr lang="fr-FR" altLang="fr-FR" sz="1400">
                <a:solidFill>
                  <a:srgbClr val="008000"/>
                </a:solidFill>
                <a:latin typeface="Arial" panose="020B0604020202020204" pitchFamily="34" charset="0"/>
              </a:rPr>
              <a:t>L'aridité est une caractéristique permanente du climat, définissable par un déficit pluviométrique structurel par rapport aux besoins en eau de la végétation naturelle et cultivée. Elle est caractéristique des zones pour lesquelles les besoins en eau sont au moins une fois et demie plus élevés que les précipitations. En termes scientifiques, le rapport entre précipitations et évapotranspiration potentielle (P/ETP) est compris entre 0,005 et 0,65. </a:t>
            </a: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3"/>
              </a:rPr>
              <a:t>http://www.cirad.fr/publications-ressources/science-pour-tous/dossiers/la-desertification/ce-qu-il-faut-savoir</a:t>
            </a:r>
            <a:r>
              <a:rPr lang="fr-FR" altLang="fr-FR" sz="1200">
                <a:solidFill>
                  <a:srgbClr val="008000"/>
                </a:solidFill>
                <a:latin typeface="Arial" panose="020B0604020202020204" pitchFamily="34" charset="0"/>
              </a:rPr>
              <a:t> </a:t>
            </a:r>
            <a:endParaRPr lang="fr-FR" altLang="fr-FR" sz="1200">
              <a:solidFill>
                <a:srgbClr val="008000"/>
              </a:solidFill>
            </a:endParaRPr>
          </a:p>
        </p:txBody>
      </p:sp>
      <p:sp>
        <p:nvSpPr>
          <p:cNvPr id="5" name="Rectangle 6"/>
          <p:cNvSpPr>
            <a:spLocks noChangeArrowheads="1"/>
          </p:cNvSpPr>
          <p:nvPr/>
        </p:nvSpPr>
        <p:spPr bwMode="auto">
          <a:xfrm>
            <a:off x="323850" y="692150"/>
            <a:ext cx="1787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1ter. Définition</a:t>
            </a:r>
          </a:p>
        </p:txBody>
      </p:sp>
      <p:pic>
        <p:nvPicPr>
          <p:cNvPr id="6" name="Image 7" descr="aridite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516563"/>
            <a:ext cx="259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aridite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981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p:cNvSpPr txBox="1">
            <a:spLocks noChangeArrowheads="1"/>
          </p:cNvSpPr>
          <p:nvPr/>
        </p:nvSpPr>
        <p:spPr bwMode="auto">
          <a:xfrm>
            <a:off x="250825" y="5445125"/>
            <a:ext cx="5834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b="1">
                <a:solidFill>
                  <a:srgbClr val="008000"/>
                </a:solidFill>
                <a:latin typeface="Arial" panose="020B0604020202020204" pitchFamily="34" charset="0"/>
              </a:rPr>
              <a:t>Désertification</a:t>
            </a:r>
            <a:r>
              <a:rPr lang="fr-FR" altLang="fr-FR" sz="1200">
                <a:solidFill>
                  <a:srgbClr val="008000"/>
                </a:solidFill>
                <a:latin typeface="Arial" panose="020B0604020202020204" pitchFamily="34" charset="0"/>
              </a:rPr>
              <a:t> : </a:t>
            </a:r>
          </a:p>
          <a:p>
            <a:pPr algn="just" eaLnBrk="1" hangingPunct="1">
              <a:spcBef>
                <a:spcPct val="0"/>
              </a:spcBef>
              <a:buFontTx/>
              <a:buNone/>
            </a:pPr>
            <a:r>
              <a:rPr lang="fr-FR" altLang="fr-FR" sz="1200">
                <a:solidFill>
                  <a:srgbClr val="008000"/>
                </a:solidFill>
                <a:latin typeface="Arial" panose="020B0604020202020204" pitchFamily="34" charset="0"/>
              </a:rPr>
              <a:t>Le surpâturage, la coupe des forêts, le changement climatique (lui-même lié aux activités humaines, qui produisent du CO2 …) et le prélèvement excessif de l’eau de la nappe phréatique et des cours d’eau peuvent provoquer la </a:t>
            </a:r>
            <a:r>
              <a:rPr lang="fr-FR" altLang="fr-FR" sz="1200" i="1">
                <a:solidFill>
                  <a:srgbClr val="008000"/>
                </a:solidFill>
                <a:latin typeface="Arial" panose="020B0604020202020204" pitchFamily="34" charset="0"/>
              </a:rPr>
              <a:t>désertification</a:t>
            </a:r>
            <a:r>
              <a:rPr lang="fr-FR" altLang="fr-FR" sz="1200">
                <a:solidFill>
                  <a:srgbClr val="008000"/>
                </a:solidFill>
                <a:latin typeface="Arial" panose="020B0604020202020204" pitchFamily="34" charset="0"/>
              </a:rPr>
              <a:t> d’une région. Pour l’éviter, il faut économiser l’eau, préserver les forêts, gérer d’une façon intelligente toutes les ressources, en général (eau, biodiversité etc. …).</a:t>
            </a:r>
          </a:p>
        </p:txBody>
      </p:sp>
      <p:sp>
        <p:nvSpPr>
          <p:cNvPr id="9" name="ZoneTexte 11"/>
          <p:cNvSpPr txBox="1">
            <a:spLocks noChangeArrowheads="1"/>
          </p:cNvSpPr>
          <p:nvPr/>
        </p:nvSpPr>
        <p:spPr bwMode="auto">
          <a:xfrm>
            <a:off x="250825" y="1196975"/>
            <a:ext cx="61928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Aride</a:t>
            </a:r>
            <a:r>
              <a:rPr lang="fr-FR" altLang="fr-FR" sz="1800">
                <a:solidFill>
                  <a:srgbClr val="008000"/>
                </a:solidFill>
              </a:rPr>
              <a:t> (adjectif) : </a:t>
            </a:r>
          </a:p>
          <a:p>
            <a:pPr eaLnBrk="1" hangingPunct="1">
              <a:spcBef>
                <a:spcPct val="0"/>
              </a:spcBef>
              <a:buFontTx/>
              <a:buNone/>
            </a:pPr>
            <a:r>
              <a:rPr lang="fr-FR" altLang="fr-FR" sz="1800">
                <a:solidFill>
                  <a:srgbClr val="008000"/>
                </a:solidFill>
              </a:rPr>
              <a:t>Sens 1 : </a:t>
            </a:r>
            <a:r>
              <a:rPr lang="fr-FR" altLang="fr-FR" sz="1800">
                <a:solidFill>
                  <a:srgbClr val="008000"/>
                </a:solidFill>
                <a:hlinkClick r:id="rId6"/>
              </a:rPr>
              <a:t>Stérile</a:t>
            </a:r>
            <a:r>
              <a:rPr lang="fr-FR" altLang="fr-FR" sz="1800">
                <a:solidFill>
                  <a:srgbClr val="008000"/>
                </a:solidFill>
              </a:rPr>
              <a:t>, </a:t>
            </a:r>
            <a:r>
              <a:rPr lang="fr-FR" altLang="fr-FR" sz="1800">
                <a:solidFill>
                  <a:srgbClr val="008000"/>
                </a:solidFill>
                <a:hlinkClick r:id="rId7"/>
              </a:rPr>
              <a:t>sec</a:t>
            </a:r>
            <a:r>
              <a:rPr lang="fr-FR" altLang="fr-FR" sz="1800">
                <a:solidFill>
                  <a:srgbClr val="008000"/>
                </a:solidFill>
              </a:rPr>
              <a:t>. Anglais : </a:t>
            </a:r>
            <a:r>
              <a:rPr lang="fr-FR" altLang="fr-FR" sz="1800" i="1">
                <a:solidFill>
                  <a:srgbClr val="008000"/>
                </a:solidFill>
              </a:rPr>
              <a:t>arid</a:t>
            </a:r>
            <a:r>
              <a:rPr lang="fr-FR" altLang="fr-FR" sz="1800">
                <a:solidFill>
                  <a:srgbClr val="008000"/>
                </a:solidFill>
              </a:rPr>
              <a:t>.</a:t>
            </a:r>
          </a:p>
          <a:p>
            <a:pPr eaLnBrk="1" hangingPunct="1">
              <a:spcBef>
                <a:spcPct val="0"/>
              </a:spcBef>
              <a:buFontTx/>
              <a:buNone/>
            </a:pPr>
            <a:r>
              <a:rPr lang="fr-FR" altLang="fr-FR" sz="1800">
                <a:solidFill>
                  <a:srgbClr val="008000"/>
                </a:solidFill>
              </a:rPr>
              <a:t>Sens 2 : </a:t>
            </a:r>
            <a:r>
              <a:rPr lang="fr-FR" altLang="fr-FR" sz="1800">
                <a:solidFill>
                  <a:srgbClr val="008000"/>
                </a:solidFill>
                <a:hlinkClick r:id="rId8"/>
              </a:rPr>
              <a:t>Peu</a:t>
            </a:r>
            <a:r>
              <a:rPr lang="fr-FR" altLang="fr-FR" sz="1800">
                <a:solidFill>
                  <a:srgbClr val="008000"/>
                </a:solidFill>
              </a:rPr>
              <a:t> </a:t>
            </a:r>
            <a:r>
              <a:rPr lang="fr-FR" altLang="fr-FR" sz="1800">
                <a:solidFill>
                  <a:srgbClr val="008000"/>
                </a:solidFill>
                <a:hlinkClick r:id="rId9"/>
              </a:rPr>
              <a:t>attrayant</a:t>
            </a:r>
            <a:r>
              <a:rPr lang="fr-FR" altLang="fr-FR" sz="1800">
                <a:solidFill>
                  <a:srgbClr val="008000"/>
                </a:solidFill>
              </a:rPr>
              <a:t>, </a:t>
            </a:r>
            <a:r>
              <a:rPr lang="fr-FR" altLang="fr-FR" sz="1800">
                <a:solidFill>
                  <a:srgbClr val="008000"/>
                </a:solidFill>
                <a:hlinkClick r:id="rId10"/>
              </a:rPr>
              <a:t>dépourvu</a:t>
            </a:r>
            <a:r>
              <a:rPr lang="fr-FR" altLang="fr-FR" sz="1800">
                <a:solidFill>
                  <a:srgbClr val="008000"/>
                </a:solidFill>
              </a:rPr>
              <a:t> </a:t>
            </a:r>
            <a:r>
              <a:rPr lang="fr-FR" altLang="fr-FR" sz="1800">
                <a:solidFill>
                  <a:srgbClr val="008000"/>
                </a:solidFill>
                <a:hlinkClick r:id="rId11"/>
              </a:rPr>
              <a:t>d</a:t>
            </a:r>
            <a:r>
              <a:rPr lang="fr-FR" altLang="fr-FR" sz="1800">
                <a:solidFill>
                  <a:srgbClr val="008000"/>
                </a:solidFill>
              </a:rPr>
              <a:t>'</a:t>
            </a:r>
            <a:r>
              <a:rPr lang="fr-FR" altLang="fr-FR" sz="1800">
                <a:solidFill>
                  <a:srgbClr val="008000"/>
                </a:solidFill>
                <a:hlinkClick r:id="rId12"/>
              </a:rPr>
              <a:t>intérêt</a:t>
            </a:r>
            <a:r>
              <a:rPr lang="fr-FR" altLang="fr-FR" sz="1800">
                <a:solidFill>
                  <a:srgbClr val="008000"/>
                </a:solidFill>
              </a:rPr>
              <a:t> [sens </a:t>
            </a:r>
            <a:r>
              <a:rPr lang="fr-FR" altLang="fr-FR" sz="1800">
                <a:solidFill>
                  <a:srgbClr val="008000"/>
                </a:solidFill>
                <a:hlinkClick r:id="rId13"/>
              </a:rPr>
              <a:t>figuré</a:t>
            </a:r>
            <a:r>
              <a:rPr lang="fr-FR" altLang="fr-FR" sz="1800">
                <a:solidFill>
                  <a:srgbClr val="008000"/>
                </a:solidFill>
              </a:rPr>
              <a:t>].</a:t>
            </a:r>
          </a:p>
          <a:p>
            <a:pPr eaLnBrk="1" hangingPunct="1">
              <a:spcBef>
                <a:spcPct val="0"/>
              </a:spcBef>
              <a:buFontTx/>
              <a:buNone/>
            </a:pPr>
            <a:r>
              <a:rPr lang="fr-FR" altLang="fr-FR" sz="1800" b="1">
                <a:solidFill>
                  <a:srgbClr val="008000"/>
                </a:solidFill>
              </a:rPr>
              <a:t>Synonymes</a:t>
            </a:r>
            <a:r>
              <a:rPr lang="fr-FR" altLang="fr-FR" sz="1800">
                <a:solidFill>
                  <a:srgbClr val="008000"/>
                </a:solidFill>
              </a:rPr>
              <a:t>:  </a:t>
            </a:r>
            <a:r>
              <a:rPr lang="fr-FR" altLang="fr-FR" sz="1800">
                <a:solidFill>
                  <a:srgbClr val="008000"/>
                </a:solidFill>
                <a:hlinkClick r:id="rId14"/>
              </a:rPr>
              <a:t>désertique</a:t>
            </a:r>
            <a:r>
              <a:rPr lang="fr-FR" altLang="fr-FR" sz="1800">
                <a:solidFill>
                  <a:srgbClr val="008000"/>
                </a:solidFill>
              </a:rPr>
              <a:t>, </a:t>
            </a:r>
            <a:r>
              <a:rPr lang="fr-FR" altLang="fr-FR" sz="1800">
                <a:solidFill>
                  <a:srgbClr val="008000"/>
                </a:solidFill>
                <a:hlinkClick r:id="rId15"/>
              </a:rPr>
              <a:t>déshérité</a:t>
            </a:r>
            <a:r>
              <a:rPr lang="fr-FR" altLang="fr-FR" sz="1800">
                <a:solidFill>
                  <a:srgbClr val="008000"/>
                </a:solidFill>
              </a:rPr>
              <a:t>, </a:t>
            </a:r>
            <a:r>
              <a:rPr lang="fr-FR" altLang="fr-FR" sz="1800">
                <a:solidFill>
                  <a:srgbClr val="008000"/>
                </a:solidFill>
                <a:hlinkClick r:id="rId16"/>
              </a:rPr>
              <a:t>desséché</a:t>
            </a:r>
            <a:r>
              <a:rPr lang="fr-FR" altLang="fr-FR" sz="1800">
                <a:solidFill>
                  <a:srgbClr val="008000"/>
                </a:solidFill>
              </a:rPr>
              <a:t>, </a:t>
            </a:r>
            <a:r>
              <a:rPr lang="fr-FR" altLang="fr-FR" sz="1800">
                <a:solidFill>
                  <a:srgbClr val="008000"/>
                </a:solidFill>
                <a:hlinkClick r:id="rId17"/>
              </a:rPr>
              <a:t>froid</a:t>
            </a:r>
            <a:r>
              <a:rPr lang="fr-FR" altLang="fr-FR" sz="1800">
                <a:solidFill>
                  <a:srgbClr val="008000"/>
                </a:solidFill>
              </a:rPr>
              <a:t>, </a:t>
            </a:r>
            <a:r>
              <a:rPr lang="fr-FR" altLang="fr-FR" sz="1800">
                <a:solidFill>
                  <a:srgbClr val="008000"/>
                </a:solidFill>
                <a:hlinkClick r:id="rId18"/>
              </a:rPr>
              <a:t>incultivable</a:t>
            </a:r>
            <a:r>
              <a:rPr lang="fr-FR" altLang="fr-FR" sz="1800">
                <a:solidFill>
                  <a:srgbClr val="008000"/>
                </a:solidFill>
              </a:rPr>
              <a:t>, </a:t>
            </a:r>
            <a:r>
              <a:rPr lang="fr-FR" altLang="fr-FR" sz="1800">
                <a:solidFill>
                  <a:srgbClr val="008000"/>
                </a:solidFill>
                <a:hlinkClick r:id="rId19"/>
              </a:rPr>
              <a:t>indifférent</a:t>
            </a:r>
            <a:r>
              <a:rPr lang="fr-FR" altLang="fr-FR" sz="1800">
                <a:solidFill>
                  <a:srgbClr val="008000"/>
                </a:solidFill>
              </a:rPr>
              <a:t>, ingrat, </a:t>
            </a:r>
            <a:r>
              <a:rPr lang="fr-FR" altLang="fr-FR" sz="1800">
                <a:solidFill>
                  <a:srgbClr val="008000"/>
                </a:solidFill>
                <a:hlinkClick r:id="rId20"/>
              </a:rPr>
              <a:t>insensible</a:t>
            </a:r>
            <a:r>
              <a:rPr lang="fr-FR" altLang="fr-FR" sz="1800">
                <a:solidFill>
                  <a:srgbClr val="008000"/>
                </a:solidFill>
              </a:rPr>
              <a:t>, </a:t>
            </a:r>
            <a:r>
              <a:rPr lang="fr-FR" altLang="fr-FR" sz="1800">
                <a:solidFill>
                  <a:srgbClr val="008000"/>
                </a:solidFill>
                <a:hlinkClick r:id="rId21"/>
              </a:rPr>
              <a:t>pauvre</a:t>
            </a:r>
            <a:r>
              <a:rPr lang="fr-FR" altLang="fr-FR" sz="1800">
                <a:solidFill>
                  <a:srgbClr val="008000"/>
                </a:solidFill>
              </a:rPr>
              <a:t>, </a:t>
            </a:r>
            <a:r>
              <a:rPr lang="fr-FR" altLang="fr-FR" sz="1800">
                <a:solidFill>
                  <a:srgbClr val="008000"/>
                </a:solidFill>
                <a:hlinkClick r:id="rId22"/>
              </a:rPr>
              <a:t>pelé</a:t>
            </a:r>
            <a:r>
              <a:rPr lang="fr-FR" altLang="fr-FR" sz="1800">
                <a:solidFill>
                  <a:srgbClr val="008000"/>
                </a:solidFill>
              </a:rPr>
              <a:t>, </a:t>
            </a:r>
            <a:r>
              <a:rPr lang="fr-FR" altLang="fr-FR" sz="1800">
                <a:solidFill>
                  <a:srgbClr val="008000"/>
                </a:solidFill>
                <a:hlinkClick r:id="rId23"/>
              </a:rPr>
              <a:t>polaire</a:t>
            </a:r>
            <a:r>
              <a:rPr lang="fr-FR" altLang="fr-FR" sz="1800">
                <a:solidFill>
                  <a:srgbClr val="008000"/>
                </a:solidFill>
              </a:rPr>
              <a:t>, </a:t>
            </a:r>
            <a:r>
              <a:rPr lang="fr-FR" altLang="fr-FR" sz="1800">
                <a:solidFill>
                  <a:srgbClr val="008000"/>
                </a:solidFill>
                <a:hlinkClick r:id="rId24"/>
              </a:rPr>
              <a:t>rébarbatif</a:t>
            </a:r>
            <a:r>
              <a:rPr lang="fr-FR" altLang="fr-FR" sz="1800">
                <a:solidFill>
                  <a:srgbClr val="008000"/>
                </a:solidFill>
              </a:rPr>
              <a:t>, </a:t>
            </a:r>
            <a:r>
              <a:rPr lang="fr-FR" altLang="fr-FR" sz="1800">
                <a:solidFill>
                  <a:srgbClr val="008000"/>
                </a:solidFill>
                <a:hlinkClick r:id="rId25"/>
              </a:rPr>
              <a:t>rebutant</a:t>
            </a:r>
            <a:r>
              <a:rPr lang="fr-FR" altLang="fr-FR" sz="1800">
                <a:solidFill>
                  <a:srgbClr val="008000"/>
                </a:solidFill>
              </a:rPr>
              <a:t>, </a:t>
            </a:r>
            <a:r>
              <a:rPr lang="fr-FR" altLang="fr-FR" sz="1800">
                <a:solidFill>
                  <a:srgbClr val="008000"/>
                </a:solidFill>
                <a:hlinkClick r:id="rId7"/>
              </a:rPr>
              <a:t>sec</a:t>
            </a:r>
            <a:r>
              <a:rPr lang="fr-FR" altLang="fr-FR" sz="1800">
                <a:solidFill>
                  <a:srgbClr val="008000"/>
                </a:solidFill>
              </a:rPr>
              <a:t>, </a:t>
            </a:r>
            <a:r>
              <a:rPr lang="fr-FR" altLang="fr-FR" sz="1800">
                <a:solidFill>
                  <a:srgbClr val="008000"/>
                </a:solidFill>
                <a:hlinkClick r:id="rId26"/>
              </a:rPr>
              <a:t>sévère</a:t>
            </a:r>
            <a:r>
              <a:rPr lang="fr-FR" altLang="fr-FR" sz="1800">
                <a:solidFill>
                  <a:srgbClr val="008000"/>
                </a:solidFill>
              </a:rPr>
              <a:t>, </a:t>
            </a:r>
            <a:r>
              <a:rPr lang="fr-FR" altLang="fr-FR" sz="1800">
                <a:solidFill>
                  <a:srgbClr val="008000"/>
                </a:solidFill>
                <a:hlinkClick r:id="rId6"/>
              </a:rPr>
              <a:t>stérile</a:t>
            </a:r>
            <a:r>
              <a:rPr lang="fr-FR" altLang="fr-FR" sz="1800">
                <a:solidFill>
                  <a:srgbClr val="008000"/>
                </a:solidFill>
              </a:rPr>
              <a:t>, </a:t>
            </a:r>
            <a:r>
              <a:rPr lang="fr-FR" altLang="fr-FR" sz="1800">
                <a:solidFill>
                  <a:srgbClr val="008000"/>
                </a:solidFill>
                <a:hlinkClick r:id="rId27"/>
              </a:rPr>
              <a:t>vide</a:t>
            </a:r>
            <a:r>
              <a:rPr lang="fr-FR" altLang="fr-FR" sz="1800">
                <a:solidFill>
                  <a:srgbClr val="008000"/>
                </a:solidFill>
              </a:rPr>
              <a:t>.</a:t>
            </a:r>
          </a:p>
        </p:txBody>
      </p:sp>
    </p:spTree>
    <p:extLst>
      <p:ext uri="{BB962C8B-B14F-4D97-AF65-F5344CB8AC3E}">
        <p14:creationId xmlns:p14="http://schemas.microsoft.com/office/powerpoint/2010/main" val="1483192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257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57D74D-4B4A-4904-BA36-4F105A98FAA3}" type="slidenum">
              <a:rPr lang="fr-FR" altLang="fr-FR" sz="1200" smtClean="0">
                <a:solidFill>
                  <a:srgbClr val="898989"/>
                </a:solidFill>
              </a:rPr>
              <a:pPr>
                <a:spcBef>
                  <a:spcPct val="0"/>
                </a:spcBef>
                <a:buFontTx/>
                <a:buNone/>
              </a:pPr>
              <a:t>180</a:t>
            </a:fld>
            <a:endParaRPr lang="fr-FR" altLang="fr-FR" sz="1200">
              <a:solidFill>
                <a:srgbClr val="898989"/>
              </a:solidFill>
            </a:endParaRPr>
          </a:p>
        </p:txBody>
      </p:sp>
      <p:sp>
        <p:nvSpPr>
          <p:cNvPr id="15258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2581" name="ZoneTexte 2"/>
          <p:cNvSpPr txBox="1">
            <a:spLocks noChangeArrowheads="1"/>
          </p:cNvSpPr>
          <p:nvPr/>
        </p:nvSpPr>
        <p:spPr bwMode="auto">
          <a:xfrm>
            <a:off x="107950" y="981075"/>
            <a:ext cx="89281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500" b="1" i="1">
                <a:solidFill>
                  <a:srgbClr val="008000"/>
                </a:solidFill>
              </a:rPr>
              <a:t>Indigène</a:t>
            </a:r>
            <a:r>
              <a:rPr lang="fr-FR" altLang="fr-FR" sz="1500">
                <a:solidFill>
                  <a:srgbClr val="008000"/>
                </a:solidFill>
              </a:rPr>
              <a:t> : caractère plus ou moins </a:t>
            </a:r>
            <a:r>
              <a:rPr lang="fr-FR" altLang="fr-FR" sz="1500" i="1">
                <a:solidFill>
                  <a:srgbClr val="008000"/>
                </a:solidFill>
              </a:rPr>
              <a:t>autochtone</a:t>
            </a:r>
            <a:r>
              <a:rPr lang="fr-FR" altLang="fr-FR" sz="1500">
                <a:solidFill>
                  <a:srgbClr val="008000"/>
                </a:solidFill>
              </a:rPr>
              <a:t> ou non d'une espèce ou d'un taxon (genre, famille…). Selon une définition stricte, ne seraient pas indigènes toutes les espèces qui n’auraient jamais pu atteindre la région étudiée, sans les activités humaines (Pyšek, 1995).</a:t>
            </a:r>
          </a:p>
          <a:p>
            <a:pPr algn="just" eaLnBrk="1" hangingPunct="1">
              <a:spcBef>
                <a:spcPct val="0"/>
              </a:spcBef>
              <a:buFontTx/>
              <a:buNone/>
            </a:pPr>
            <a:r>
              <a:rPr lang="fr-FR" altLang="fr-FR" sz="1500" b="1" i="1">
                <a:solidFill>
                  <a:srgbClr val="008000"/>
                </a:solidFill>
              </a:rPr>
              <a:t>Nitrophile</a:t>
            </a:r>
            <a:r>
              <a:rPr lang="fr-FR" altLang="fr-FR" sz="1500">
                <a:solidFill>
                  <a:srgbClr val="008000"/>
                </a:solidFill>
              </a:rPr>
              <a:t> : Qualifie une espèce végétale croissant préférentiellement sur des sols riches en éléments azotés (Ortie …). </a:t>
            </a:r>
          </a:p>
          <a:p>
            <a:pPr algn="just" eaLnBrk="1" hangingPunct="1">
              <a:spcBef>
                <a:spcPct val="0"/>
              </a:spcBef>
              <a:buFontTx/>
              <a:buNone/>
            </a:pPr>
            <a:r>
              <a:rPr lang="fr-FR" altLang="fr-FR" sz="1500" b="1" i="1">
                <a:solidFill>
                  <a:srgbClr val="008000"/>
                </a:solidFill>
              </a:rPr>
              <a:t>Ombrophile</a:t>
            </a:r>
            <a:r>
              <a:rPr lang="fr-FR" altLang="fr-FR" sz="1500">
                <a:solidFill>
                  <a:srgbClr val="008000"/>
                </a:solidFill>
              </a:rPr>
              <a:t> : voir </a:t>
            </a:r>
            <a:r>
              <a:rPr lang="fr-FR" altLang="fr-FR" sz="1500" i="1">
                <a:solidFill>
                  <a:srgbClr val="008000"/>
                </a:solidFill>
              </a:rPr>
              <a:t>sciaphile</a:t>
            </a:r>
            <a:r>
              <a:rPr lang="fr-FR" altLang="fr-FR" sz="1500">
                <a:solidFill>
                  <a:srgbClr val="008000"/>
                </a:solidFill>
              </a:rPr>
              <a:t>.</a:t>
            </a:r>
          </a:p>
          <a:p>
            <a:pPr algn="just" eaLnBrk="1" hangingPunct="1">
              <a:spcBef>
                <a:spcPct val="0"/>
              </a:spcBef>
              <a:buFontTx/>
              <a:buNone/>
            </a:pPr>
            <a:r>
              <a:rPr lang="fr-FR" altLang="fr-FR" sz="1500" b="1" i="1">
                <a:solidFill>
                  <a:srgbClr val="008000"/>
                </a:solidFill>
              </a:rPr>
              <a:t>Pionnière</a:t>
            </a:r>
            <a:r>
              <a:rPr lang="fr-FR" altLang="fr-FR" sz="1500">
                <a:solidFill>
                  <a:srgbClr val="008000"/>
                </a:solidFill>
              </a:rPr>
              <a:t> (</a:t>
            </a:r>
            <a:r>
              <a:rPr lang="fr-FR" altLang="fr-FR" sz="1500" i="1">
                <a:solidFill>
                  <a:srgbClr val="008000"/>
                </a:solidFill>
              </a:rPr>
              <a:t>Espèce</a:t>
            </a:r>
            <a:r>
              <a:rPr lang="fr-FR" altLang="fr-FR" sz="1500">
                <a:solidFill>
                  <a:srgbClr val="008000"/>
                </a:solidFill>
              </a:rPr>
              <a:t>) : espèce capable de coloniser un milieu instable, très pauvre en matière organique et aux conditions édaphiques et climatiques difficiles : sol très fin ou inexistant, absence d’eau, forte chaleur, etc. </a:t>
            </a:r>
            <a:r>
              <a:rPr lang="fr-FR" altLang="fr-FR" sz="1500" u="sng">
                <a:solidFill>
                  <a:srgbClr val="008000"/>
                </a:solidFill>
              </a:rPr>
              <a:t>Note</a:t>
            </a:r>
            <a:r>
              <a:rPr lang="fr-FR" altLang="fr-FR" sz="1500">
                <a:solidFill>
                  <a:srgbClr val="008000"/>
                </a:solidFill>
              </a:rPr>
              <a:t> : Presque toutes les plantes invasives sont </a:t>
            </a:r>
            <a:r>
              <a:rPr lang="fr-FR" altLang="fr-FR" sz="1500" i="1">
                <a:solidFill>
                  <a:srgbClr val="008000"/>
                </a:solidFill>
              </a:rPr>
              <a:t>pionnières</a:t>
            </a:r>
            <a:r>
              <a:rPr lang="fr-FR" altLang="fr-FR" sz="1500">
                <a:solidFill>
                  <a:srgbClr val="008000"/>
                </a:solidFill>
              </a:rPr>
              <a:t>.</a:t>
            </a:r>
          </a:p>
          <a:p>
            <a:pPr algn="just" eaLnBrk="1" hangingPunct="1">
              <a:spcBef>
                <a:spcPct val="0"/>
              </a:spcBef>
              <a:buFontTx/>
              <a:buNone/>
            </a:pPr>
            <a:r>
              <a:rPr lang="fr-FR" altLang="fr-FR" sz="1500" b="1" i="1">
                <a:solidFill>
                  <a:srgbClr val="008000"/>
                </a:solidFill>
              </a:rPr>
              <a:t>Plante parasitaire non-chlorophyllienne</a:t>
            </a:r>
            <a:r>
              <a:rPr lang="fr-FR" altLang="fr-FR" sz="1500">
                <a:solidFill>
                  <a:srgbClr val="008000"/>
                </a:solidFill>
              </a:rPr>
              <a:t> : Qualifie une plante ne produisant pas sa propre matière organique par le biais de la photosynthèse mais parasitant d’autres individus pour la lui fournir. </a:t>
            </a:r>
          </a:p>
          <a:p>
            <a:pPr algn="just" eaLnBrk="1" hangingPunct="1">
              <a:spcBef>
                <a:spcPct val="0"/>
              </a:spcBef>
              <a:buFontTx/>
              <a:buNone/>
            </a:pPr>
            <a:r>
              <a:rPr lang="fr-FR" altLang="fr-FR" sz="1500" b="1" i="1">
                <a:solidFill>
                  <a:srgbClr val="008000"/>
                </a:solidFill>
              </a:rPr>
              <a:t>Sempervirent</a:t>
            </a:r>
            <a:r>
              <a:rPr lang="fr-FR" altLang="fr-FR" sz="1500">
                <a:solidFill>
                  <a:srgbClr val="008000"/>
                </a:solidFill>
              </a:rPr>
              <a:t> : « à feuillage persistant », qui reste toujours vert ou toujours fleuri.</a:t>
            </a:r>
          </a:p>
          <a:p>
            <a:pPr algn="just" eaLnBrk="1" hangingPunct="1">
              <a:spcBef>
                <a:spcPct val="0"/>
              </a:spcBef>
              <a:buFontTx/>
              <a:buNone/>
            </a:pPr>
            <a:r>
              <a:rPr lang="fr-FR" altLang="fr-FR" sz="1500" b="1" i="1">
                <a:solidFill>
                  <a:srgbClr val="008000"/>
                </a:solidFill>
              </a:rPr>
              <a:t>Sciaphile</a:t>
            </a:r>
            <a:r>
              <a:rPr lang="fr-FR" altLang="fr-FR" sz="1500">
                <a:solidFill>
                  <a:srgbClr val="008000"/>
                </a:solidFill>
              </a:rPr>
              <a:t> : plante qui supportent l'ombre.</a:t>
            </a:r>
          </a:p>
          <a:p>
            <a:pPr algn="just" eaLnBrk="1" hangingPunct="1">
              <a:spcBef>
                <a:spcPct val="0"/>
              </a:spcBef>
              <a:buFontTx/>
              <a:buNone/>
            </a:pPr>
            <a:r>
              <a:rPr lang="fr-FR" altLang="fr-FR" sz="1500" b="1" i="1">
                <a:solidFill>
                  <a:srgbClr val="008000"/>
                </a:solidFill>
              </a:rPr>
              <a:t>Syntaxon</a:t>
            </a:r>
            <a:r>
              <a:rPr lang="fr-FR" altLang="fr-FR" sz="1500">
                <a:solidFill>
                  <a:srgbClr val="008000"/>
                </a:solidFill>
              </a:rPr>
              <a:t> : Unité de classification phytosociologique.</a:t>
            </a:r>
          </a:p>
          <a:p>
            <a:pPr algn="just" eaLnBrk="1" hangingPunct="1">
              <a:spcBef>
                <a:spcPct val="0"/>
              </a:spcBef>
              <a:buFontTx/>
              <a:buNone/>
            </a:pPr>
            <a:r>
              <a:rPr lang="fr-FR" altLang="fr-FR" sz="1500" b="1" i="1">
                <a:solidFill>
                  <a:srgbClr val="008000"/>
                </a:solidFill>
              </a:rPr>
              <a:t>Ubiquiste</a:t>
            </a:r>
            <a:r>
              <a:rPr lang="fr-FR" altLang="fr-FR" sz="1500">
                <a:solidFill>
                  <a:srgbClr val="008000"/>
                </a:solidFill>
              </a:rPr>
              <a:t> : Se dit des espèces animales et végétales que l'on rencontre dans des milieux écologiques très différents (Larousse).</a:t>
            </a:r>
          </a:p>
          <a:p>
            <a:pPr algn="just" eaLnBrk="1" hangingPunct="1">
              <a:spcBef>
                <a:spcPct val="0"/>
              </a:spcBef>
              <a:buFontTx/>
              <a:buNone/>
            </a:pPr>
            <a:r>
              <a:rPr lang="fr-FR" altLang="fr-FR" sz="1500" b="1" i="1">
                <a:solidFill>
                  <a:srgbClr val="008000"/>
                </a:solidFill>
              </a:rPr>
              <a:t>Xérophile</a:t>
            </a:r>
            <a:r>
              <a:rPr lang="fr-FR" altLang="fr-FR" sz="1500">
                <a:solidFill>
                  <a:srgbClr val="008000"/>
                </a:solidFill>
              </a:rPr>
              <a:t> : plante adaptée à la sécheresse.</a:t>
            </a:r>
          </a:p>
          <a:p>
            <a:pPr algn="just" eaLnBrk="1" hangingPunct="1">
              <a:spcBef>
                <a:spcPct val="0"/>
              </a:spcBef>
              <a:buFontTx/>
              <a:buNone/>
            </a:pPr>
            <a:endParaRPr lang="fr-FR" altLang="fr-FR" sz="1500">
              <a:solidFill>
                <a:srgbClr val="008000"/>
              </a:solidFill>
            </a:endParaRPr>
          </a:p>
          <a:p>
            <a:pPr algn="just" eaLnBrk="1" hangingPunct="1">
              <a:spcBef>
                <a:spcPct val="0"/>
              </a:spcBef>
              <a:buFontTx/>
              <a:buNone/>
            </a:pPr>
            <a:r>
              <a:rPr lang="fr-FR" altLang="fr-FR" sz="1200">
                <a:solidFill>
                  <a:srgbClr val="008000"/>
                </a:solidFill>
              </a:rPr>
              <a:t>Sources : « </a:t>
            </a:r>
            <a:r>
              <a:rPr lang="fr-FR" altLang="fr-FR" sz="1200" i="1">
                <a:solidFill>
                  <a:srgbClr val="008000"/>
                </a:solidFill>
              </a:rPr>
              <a:t>Dictionnaire de sociologie et synécologie végétales </a:t>
            </a:r>
            <a:r>
              <a:rPr lang="fr-FR" altLang="fr-FR" sz="1200">
                <a:solidFill>
                  <a:srgbClr val="008000"/>
                </a:solidFill>
              </a:rPr>
              <a:t>», Jean-Marie Géhu, 2006.</a:t>
            </a:r>
          </a:p>
          <a:p>
            <a:pPr algn="just" eaLnBrk="1" hangingPunct="1">
              <a:spcBef>
                <a:spcPct val="0"/>
              </a:spcBef>
              <a:buFontTx/>
              <a:buNone/>
            </a:pPr>
            <a:r>
              <a:rPr lang="fr-FR" altLang="fr-FR" sz="1200">
                <a:solidFill>
                  <a:srgbClr val="008000"/>
                </a:solidFill>
              </a:rPr>
              <a:t>Les sols et l'habitat, les arbres, </a:t>
            </a:r>
            <a:r>
              <a:rPr lang="fr-FR" altLang="fr-FR" sz="1200">
                <a:solidFill>
                  <a:srgbClr val="008000"/>
                </a:solidFill>
                <a:hlinkClick r:id="rId2"/>
              </a:rPr>
              <a:t>http://www.lesarbres.fr/sol.php</a:t>
            </a:r>
            <a:r>
              <a:rPr lang="fr-FR" altLang="fr-FR" sz="1200">
                <a:solidFill>
                  <a:srgbClr val="008000"/>
                </a:solidFill>
              </a:rPr>
              <a:t> </a:t>
            </a:r>
          </a:p>
        </p:txBody>
      </p:sp>
      <p:sp>
        <p:nvSpPr>
          <p:cNvPr id="152582" name="ZoneTexte 6"/>
          <p:cNvSpPr txBox="1">
            <a:spLocks noChangeArrowheads="1"/>
          </p:cNvSpPr>
          <p:nvPr/>
        </p:nvSpPr>
        <p:spPr bwMode="auto">
          <a:xfrm>
            <a:off x="179388" y="620713"/>
            <a:ext cx="4427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A1. Lexique botanique (suite et fin)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ChangeArrowheads="1"/>
          </p:cNvSpPr>
          <p:nvPr/>
        </p:nvSpPr>
        <p:spPr bwMode="auto">
          <a:xfrm>
            <a:off x="179388" y="549275"/>
            <a:ext cx="4524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A1bis. </a:t>
            </a:r>
            <a:r>
              <a:rPr lang="fr-FR" altLang="fr-FR" sz="1800" b="1" dirty="0">
                <a:solidFill>
                  <a:srgbClr val="008000"/>
                </a:solidFill>
              </a:rPr>
              <a:t>Glossaire irrigation et stockage de l’eau</a:t>
            </a:r>
          </a:p>
        </p:txBody>
      </p:sp>
      <p:sp>
        <p:nvSpPr>
          <p:cNvPr id="153603" name="ZoneTexte 1"/>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360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5CD740-6278-4381-A358-737169F1E65C}" type="slidenum">
              <a:rPr lang="fr-FR" altLang="fr-FR" sz="1200" smtClean="0">
                <a:solidFill>
                  <a:srgbClr val="898989"/>
                </a:solidFill>
              </a:rPr>
              <a:pPr>
                <a:spcBef>
                  <a:spcPct val="0"/>
                </a:spcBef>
                <a:buFontTx/>
                <a:buNone/>
              </a:pPr>
              <a:t>181</a:t>
            </a:fld>
            <a:endParaRPr lang="fr-FR" altLang="fr-FR" sz="1200">
              <a:solidFill>
                <a:srgbClr val="898989"/>
              </a:solidFill>
            </a:endParaRPr>
          </a:p>
        </p:txBody>
      </p:sp>
      <p:sp>
        <p:nvSpPr>
          <p:cNvPr id="15360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3606" name="ZoneTexte 5"/>
          <p:cNvSpPr txBox="1">
            <a:spLocks noChangeArrowheads="1"/>
          </p:cNvSpPr>
          <p:nvPr/>
        </p:nvSpPr>
        <p:spPr bwMode="auto">
          <a:xfrm>
            <a:off x="107950" y="908050"/>
            <a:ext cx="885666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solidFill>
                  <a:srgbClr val="008000"/>
                </a:solidFill>
              </a:rPr>
              <a:t>Alignement de pierres </a:t>
            </a:r>
            <a:r>
              <a:rPr lang="fr-FR" altLang="fr-FR" sz="1400" dirty="0">
                <a:solidFill>
                  <a:srgbClr val="008000"/>
                </a:solidFill>
              </a:rPr>
              <a:t>: seule rangée de pierres plantées dans le sol pour ralentir le ruissellement, piéger des particules (limon et matière organique) transportées par le ruissellement, ainsi que des sables éoliens.</a:t>
            </a:r>
          </a:p>
          <a:p>
            <a:pPr algn="just" eaLnBrk="1" hangingPunct="1">
              <a:spcBef>
                <a:spcPct val="0"/>
              </a:spcBef>
              <a:buFontTx/>
              <a:buNone/>
            </a:pPr>
            <a:r>
              <a:rPr lang="fr-FR" altLang="fr-FR" sz="1400" b="1" i="1" dirty="0">
                <a:solidFill>
                  <a:srgbClr val="008000"/>
                </a:solidFill>
              </a:rPr>
              <a:t>Banquette </a:t>
            </a:r>
            <a:r>
              <a:rPr lang="fr-FR" altLang="fr-FR" sz="1400" b="1" i="1" dirty="0" err="1">
                <a:solidFill>
                  <a:srgbClr val="008000"/>
                </a:solidFill>
              </a:rPr>
              <a:t>anti-érosive</a:t>
            </a:r>
            <a:r>
              <a:rPr lang="fr-FR" altLang="fr-FR" sz="1400" b="1" i="1" dirty="0">
                <a:solidFill>
                  <a:srgbClr val="008000"/>
                </a:solidFill>
              </a:rPr>
              <a:t> </a:t>
            </a:r>
            <a:r>
              <a:rPr lang="fr-FR" altLang="fr-FR" sz="1400" dirty="0">
                <a:solidFill>
                  <a:srgbClr val="008000"/>
                </a:solidFill>
              </a:rPr>
              <a:t>: très grande demie lune, présentant un bourrelet non franchissable, un gradin et un fossé. La banquette finie mesure 80 ml et 70 cm de profondeur.</a:t>
            </a:r>
          </a:p>
          <a:p>
            <a:pPr algn="just" eaLnBrk="1" hangingPunct="1">
              <a:spcBef>
                <a:spcPct val="0"/>
              </a:spcBef>
              <a:buFontTx/>
              <a:buNone/>
            </a:pPr>
            <a:r>
              <a:rPr lang="fr-FR" altLang="fr-FR" sz="1400" b="1" i="1" dirty="0">
                <a:solidFill>
                  <a:srgbClr val="008000"/>
                </a:solidFill>
              </a:rPr>
              <a:t>Billon</a:t>
            </a:r>
            <a:r>
              <a:rPr lang="fr-FR" altLang="fr-FR" sz="1400" dirty="0">
                <a:solidFill>
                  <a:srgbClr val="008000"/>
                </a:solidFill>
              </a:rPr>
              <a:t> (Agriculture) : Ados plus ou moins large et bombé qu’on forme dans un terrain avec la charrue. Bourrelet de terre.</a:t>
            </a:r>
          </a:p>
          <a:p>
            <a:pPr algn="just" eaLnBrk="1" hangingPunct="1">
              <a:spcBef>
                <a:spcPct val="0"/>
              </a:spcBef>
              <a:buNone/>
            </a:pPr>
            <a:r>
              <a:rPr lang="fr-FR" altLang="fr-FR" sz="1400" b="1" i="1" dirty="0">
                <a:solidFill>
                  <a:srgbClr val="008000"/>
                </a:solidFill>
              </a:rPr>
              <a:t>Citerne</a:t>
            </a:r>
            <a:r>
              <a:rPr lang="fr-FR" altLang="fr-FR" sz="1400" dirty="0">
                <a:solidFill>
                  <a:srgbClr val="008000"/>
                </a:solidFill>
              </a:rPr>
              <a:t> : Une </a:t>
            </a:r>
            <a:r>
              <a:rPr lang="fr-FR" altLang="fr-FR" sz="1400" b="1" dirty="0">
                <a:solidFill>
                  <a:srgbClr val="008000"/>
                </a:solidFill>
              </a:rPr>
              <a:t>citerne</a:t>
            </a:r>
            <a:r>
              <a:rPr lang="fr-FR" altLang="fr-FR" sz="1400" dirty="0">
                <a:solidFill>
                  <a:srgbClr val="008000"/>
                </a:solidFill>
              </a:rPr>
              <a:t> est un aménagement, généralement souterrain, destiné à la collecte des </a:t>
            </a:r>
            <a:r>
              <a:rPr lang="fr-FR" altLang="fr-FR" sz="1400" dirty="0">
                <a:solidFill>
                  <a:srgbClr val="008000"/>
                </a:solidFill>
                <a:hlinkClick r:id="rId2" tooltip="Eaux de pluie"/>
              </a:rPr>
              <a:t>eaux de pluie</a:t>
            </a:r>
            <a:r>
              <a:rPr lang="fr-FR" altLang="fr-FR" sz="1400" dirty="0">
                <a:solidFill>
                  <a:srgbClr val="008000"/>
                </a:solidFill>
              </a:rPr>
              <a:t> et à leur rétention afin d'en permettre une utilisation régulière, quotidienne (bien souvent domestique à l'origine), ou une exploitation plus exceptionnelle en cas de </a:t>
            </a:r>
            <a:r>
              <a:rPr lang="fr-FR" altLang="fr-FR" sz="1400" dirty="0">
                <a:solidFill>
                  <a:srgbClr val="008000"/>
                </a:solidFill>
                <a:hlinkClick r:id="rId3" tooltip="Sécheresse"/>
              </a:rPr>
              <a:t>sécheresse</a:t>
            </a:r>
            <a:r>
              <a:rPr lang="fr-FR" altLang="fr-FR" sz="1400" dirty="0">
                <a:solidFill>
                  <a:srgbClr val="008000"/>
                </a:solidFill>
              </a:rPr>
              <a:t> ou d'incendie. Lorsqu'il est à l'air libre on parle aussi de réservoir.</a:t>
            </a:r>
          </a:p>
          <a:p>
            <a:pPr algn="just" eaLnBrk="1" hangingPunct="1">
              <a:spcBef>
                <a:spcPct val="0"/>
              </a:spcBef>
              <a:buNone/>
            </a:pPr>
            <a:r>
              <a:rPr lang="fr-FR" altLang="fr-FR" sz="1400" b="1" i="1" dirty="0">
                <a:solidFill>
                  <a:srgbClr val="008000"/>
                </a:solidFill>
              </a:rPr>
              <a:t>Cordons pierreux </a:t>
            </a:r>
            <a:r>
              <a:rPr lang="fr-FR" altLang="fr-FR" sz="1400" dirty="0">
                <a:solidFill>
                  <a:srgbClr val="008000"/>
                </a:solidFill>
              </a:rPr>
              <a:t>: petits murets de pierre de 25 cm de haut construits suivant les courbes de niveau de la parcelle.</a:t>
            </a:r>
          </a:p>
          <a:p>
            <a:pPr algn="just" eaLnBrk="1" hangingPunct="1">
              <a:spcBef>
                <a:spcPct val="0"/>
              </a:spcBef>
              <a:buNone/>
            </a:pPr>
            <a:r>
              <a:rPr lang="fr-FR" altLang="fr-FR" sz="1400" b="1" i="1" dirty="0">
                <a:solidFill>
                  <a:srgbClr val="008000"/>
                </a:solidFill>
              </a:rPr>
              <a:t>Déversoir </a:t>
            </a:r>
            <a:r>
              <a:rPr lang="fr-FR" altLang="fr-FR" sz="1400" dirty="0">
                <a:solidFill>
                  <a:srgbClr val="008000"/>
                </a:solidFill>
              </a:rPr>
              <a:t>ou</a:t>
            </a:r>
            <a:r>
              <a:rPr lang="fr-FR" altLang="fr-FR" sz="1400" b="1" i="1" dirty="0">
                <a:solidFill>
                  <a:srgbClr val="008000"/>
                </a:solidFill>
              </a:rPr>
              <a:t> </a:t>
            </a:r>
            <a:r>
              <a:rPr lang="fr-FR" altLang="fr-FR" sz="1400" b="1" i="1" dirty="0">
                <a:hlinkClick r:id="rId4" tooltip="exutoire"/>
              </a:rPr>
              <a:t>Exutoire</a:t>
            </a:r>
            <a:r>
              <a:rPr lang="fr-FR" altLang="fr-FR" sz="1400" dirty="0">
                <a:solidFill>
                  <a:srgbClr val="008000"/>
                </a:solidFill>
              </a:rPr>
              <a:t> : a) </a:t>
            </a:r>
            <a:r>
              <a:rPr lang="fr-FR" altLang="fr-FR" sz="1400" dirty="0">
                <a:solidFill>
                  <a:srgbClr val="008000"/>
                </a:solidFill>
                <a:hlinkClick r:id="rId5" tooltip="orifice"/>
              </a:rPr>
              <a:t>Orifice</a:t>
            </a:r>
            <a:r>
              <a:rPr lang="fr-FR" altLang="fr-FR" sz="1400" dirty="0">
                <a:solidFill>
                  <a:srgbClr val="008000"/>
                </a:solidFill>
              </a:rPr>
              <a:t> par où </a:t>
            </a:r>
            <a:r>
              <a:rPr lang="fr-FR" altLang="fr-FR" sz="1400" dirty="0">
                <a:solidFill>
                  <a:srgbClr val="008000"/>
                </a:solidFill>
                <a:hlinkClick r:id="rId6" tooltip="écouler"/>
              </a:rPr>
              <a:t>s’écoule</a:t>
            </a:r>
            <a:r>
              <a:rPr lang="fr-FR" altLang="fr-FR" sz="1400" dirty="0">
                <a:solidFill>
                  <a:srgbClr val="008000"/>
                </a:solidFill>
              </a:rPr>
              <a:t> le </a:t>
            </a:r>
            <a:r>
              <a:rPr lang="fr-FR" altLang="fr-FR" sz="1400" dirty="0">
                <a:solidFill>
                  <a:srgbClr val="008000"/>
                </a:solidFill>
                <a:hlinkClick r:id="rId7" tooltip="trop-plein"/>
              </a:rPr>
              <a:t>trop-plein</a:t>
            </a:r>
            <a:r>
              <a:rPr lang="fr-FR" altLang="fr-FR" sz="1400" dirty="0">
                <a:solidFill>
                  <a:srgbClr val="008000"/>
                </a:solidFill>
              </a:rPr>
              <a:t> d’une </a:t>
            </a:r>
            <a:r>
              <a:rPr lang="fr-FR" altLang="fr-FR" sz="1400" dirty="0">
                <a:solidFill>
                  <a:srgbClr val="008000"/>
                </a:solidFill>
                <a:hlinkClick r:id="rId8" tooltip="conduite"/>
              </a:rPr>
              <a:t>conduite</a:t>
            </a:r>
            <a:r>
              <a:rPr lang="fr-FR" altLang="fr-FR" sz="1400" dirty="0">
                <a:solidFill>
                  <a:srgbClr val="008000"/>
                </a:solidFill>
              </a:rPr>
              <a:t> ou d’un </a:t>
            </a:r>
            <a:r>
              <a:rPr lang="fr-FR" altLang="fr-FR" sz="1400" dirty="0">
                <a:solidFill>
                  <a:srgbClr val="008000"/>
                </a:solidFill>
                <a:hlinkClick r:id="rId9" tooltip="réservoir"/>
              </a:rPr>
              <a:t>réservoir</a:t>
            </a:r>
            <a:r>
              <a:rPr lang="fr-FR" altLang="fr-FR" sz="1400" dirty="0">
                <a:solidFill>
                  <a:srgbClr val="008000"/>
                </a:solidFill>
              </a:rPr>
              <a:t> d’</a:t>
            </a:r>
            <a:r>
              <a:rPr lang="fr-FR" altLang="fr-FR" sz="1400" dirty="0">
                <a:solidFill>
                  <a:srgbClr val="008000"/>
                </a:solidFill>
                <a:hlinkClick r:id="rId10" tooltip="eau"/>
              </a:rPr>
              <a:t>eau</a:t>
            </a:r>
            <a:r>
              <a:rPr lang="fr-FR" altLang="fr-FR" sz="1400" dirty="0">
                <a:solidFill>
                  <a:srgbClr val="008000"/>
                </a:solidFill>
              </a:rPr>
              <a:t>. b) Tout </a:t>
            </a:r>
            <a:r>
              <a:rPr lang="fr-FR" altLang="fr-FR" sz="1400" dirty="0">
                <a:solidFill>
                  <a:srgbClr val="008000"/>
                </a:solidFill>
                <a:hlinkClick r:id="rId11" tooltip="dispositif"/>
              </a:rPr>
              <a:t>dispositif</a:t>
            </a:r>
            <a:r>
              <a:rPr lang="fr-FR" altLang="fr-FR" sz="1400" dirty="0">
                <a:solidFill>
                  <a:srgbClr val="008000"/>
                </a:solidFill>
              </a:rPr>
              <a:t> qui sert à </a:t>
            </a:r>
            <a:r>
              <a:rPr lang="fr-FR" altLang="fr-FR" sz="1400" dirty="0">
                <a:solidFill>
                  <a:srgbClr val="008000"/>
                </a:solidFill>
                <a:hlinkClick r:id="rId12" tooltip="juguler"/>
              </a:rPr>
              <a:t>juguler</a:t>
            </a:r>
            <a:r>
              <a:rPr lang="fr-FR" altLang="fr-FR" sz="1400" dirty="0">
                <a:solidFill>
                  <a:srgbClr val="008000"/>
                </a:solidFill>
              </a:rPr>
              <a:t> un </a:t>
            </a:r>
            <a:r>
              <a:rPr lang="fr-FR" altLang="fr-FR" sz="1400" dirty="0">
                <a:solidFill>
                  <a:srgbClr val="008000"/>
                </a:solidFill>
                <a:hlinkClick r:id="rId13" tooltip="excédent"/>
              </a:rPr>
              <a:t>excédent</a:t>
            </a:r>
            <a:r>
              <a:rPr lang="fr-FR" altLang="fr-FR" sz="1400" dirty="0">
                <a:solidFill>
                  <a:srgbClr val="008000"/>
                </a:solidFill>
              </a:rPr>
              <a:t>. c) Ouvrage au-dessus duquel s'écoulent les eaux d'un canal, d'un cours d'eau, d'un barrage, etc. (Larousse).</a:t>
            </a:r>
          </a:p>
          <a:p>
            <a:pPr algn="just" eaLnBrk="1" hangingPunct="1">
              <a:spcBef>
                <a:spcPct val="0"/>
              </a:spcBef>
              <a:buNone/>
            </a:pPr>
            <a:r>
              <a:rPr lang="fr-FR" altLang="fr-FR" sz="1400" b="1" i="1" dirty="0">
                <a:solidFill>
                  <a:srgbClr val="008000"/>
                </a:solidFill>
              </a:rPr>
              <a:t>Digues filtrantes </a:t>
            </a:r>
            <a:r>
              <a:rPr lang="fr-FR" altLang="fr-FR" sz="1400" dirty="0">
                <a:solidFill>
                  <a:srgbClr val="008000"/>
                </a:solidFill>
              </a:rPr>
              <a:t>: Ouvrage pierreux, poreux, construit au travers d’une zone de ruissellement fort, permettant l’épandage des crues et la protection des terres situées en aval. </a:t>
            </a:r>
          </a:p>
          <a:p>
            <a:pPr algn="just" eaLnBrk="1" hangingPunct="1">
              <a:spcBef>
                <a:spcPct val="0"/>
              </a:spcBef>
              <a:buFontTx/>
              <a:buNone/>
            </a:pPr>
            <a:r>
              <a:rPr lang="fr-FR" altLang="fr-FR" sz="1400" b="1" i="1" dirty="0">
                <a:solidFill>
                  <a:srgbClr val="008000"/>
                </a:solidFill>
              </a:rPr>
              <a:t>Demi-lune</a:t>
            </a:r>
            <a:r>
              <a:rPr lang="fr-FR" altLang="fr-FR" sz="1400" dirty="0">
                <a:solidFill>
                  <a:srgbClr val="008000"/>
                </a:solidFill>
              </a:rPr>
              <a:t> (demi-cuvette) : diguette en forme de demi-lune (diamètre de 2 m à 6 m) qui permet de concentrer le ruissellement et sa charge en suspension sur des arbustes ou des cultures en poquets. </a:t>
            </a:r>
          </a:p>
          <a:p>
            <a:pPr algn="just" eaLnBrk="1" hangingPunct="1">
              <a:spcBef>
                <a:spcPct val="0"/>
              </a:spcBef>
              <a:buFontTx/>
              <a:buNone/>
            </a:pPr>
            <a:r>
              <a:rPr lang="fr-FR" altLang="fr-FR" sz="1400" b="1" i="1" dirty="0">
                <a:solidFill>
                  <a:srgbClr val="008000"/>
                </a:solidFill>
              </a:rPr>
              <a:t>Foggara</a:t>
            </a:r>
            <a:r>
              <a:rPr lang="fr-FR" altLang="fr-FR" sz="1400" dirty="0">
                <a:solidFill>
                  <a:srgbClr val="008000"/>
                </a:solidFill>
              </a:rPr>
              <a:t> : canalisation souterraine construite pour alimenter les jardins dans les palmeraies, lorsqu’il n’est pas possible de creuser des puits.</a:t>
            </a:r>
          </a:p>
          <a:p>
            <a:pPr algn="just" eaLnBrk="1" hangingPunct="1">
              <a:spcBef>
                <a:spcPct val="0"/>
              </a:spcBef>
              <a:buFontTx/>
              <a:buNone/>
            </a:pPr>
            <a:r>
              <a:rPr lang="fr-FR" altLang="fr-FR" sz="1400" b="1" i="1" dirty="0">
                <a:solidFill>
                  <a:srgbClr val="008000"/>
                </a:solidFill>
              </a:rPr>
              <a:t>Gabions</a:t>
            </a:r>
            <a:r>
              <a:rPr lang="fr-FR" altLang="fr-FR" sz="1400" dirty="0">
                <a:solidFill>
                  <a:srgbClr val="008000"/>
                </a:solidFill>
              </a:rPr>
              <a:t> : cages métalliques remplies de pierres. Le but de cette technique est de combattre l’érosion hydrique en laissant passer à travers ces structures l’eau tout en retenant les matières contenues dans le sol. C’est une barrière semi-perméable qui, placée en aval d’une ravine, empêche l’érosion hydrique. De plus, leur souplesse leur permet d’éviter les cassures.</a:t>
            </a:r>
          </a:p>
          <a:p>
            <a:pPr algn="just" eaLnBrk="1" hangingPunct="1">
              <a:spcBef>
                <a:spcPct val="0"/>
              </a:spcBef>
              <a:buFontTx/>
              <a:buNone/>
            </a:pPr>
            <a:r>
              <a:rPr lang="fr-FR" altLang="fr-FR" sz="1400" b="1" i="1" dirty="0">
                <a:solidFill>
                  <a:srgbClr val="008000"/>
                </a:solidFill>
              </a:rPr>
              <a:t>Impluvium</a:t>
            </a:r>
            <a:r>
              <a:rPr lang="fr-FR" altLang="fr-FR" sz="1400" dirty="0">
                <a:solidFill>
                  <a:srgbClr val="008000"/>
                </a:solidFill>
              </a:rPr>
              <a:t> : système de captage et de stockage des eaux pluviales, composé d'une </a:t>
            </a:r>
            <a:r>
              <a:rPr lang="fr-FR" altLang="fr-FR" sz="1400" i="1" dirty="0">
                <a:solidFill>
                  <a:srgbClr val="008000"/>
                </a:solidFill>
              </a:rPr>
              <a:t>aire de captage</a:t>
            </a:r>
            <a:r>
              <a:rPr lang="fr-FR" altLang="fr-FR" sz="1400" dirty="0">
                <a:solidFill>
                  <a:srgbClr val="008000"/>
                </a:solidFill>
              </a:rPr>
              <a:t>, d'un </a:t>
            </a:r>
            <a:r>
              <a:rPr lang="fr-FR" altLang="fr-FR" sz="1400" i="1" dirty="0">
                <a:solidFill>
                  <a:srgbClr val="008000"/>
                </a:solidFill>
              </a:rPr>
              <a:t>système de transport</a:t>
            </a:r>
            <a:r>
              <a:rPr lang="fr-FR" altLang="fr-FR" sz="1400" dirty="0">
                <a:solidFill>
                  <a:srgbClr val="008000"/>
                </a:solidFill>
              </a:rPr>
              <a:t>, d'une « </a:t>
            </a:r>
            <a:r>
              <a:rPr lang="fr-FR" altLang="fr-FR" sz="1400" i="1" dirty="0">
                <a:solidFill>
                  <a:srgbClr val="008000"/>
                </a:solidFill>
              </a:rPr>
              <a:t>réserve</a:t>
            </a:r>
            <a:r>
              <a:rPr lang="fr-FR" altLang="fr-FR" sz="1400" dirty="0">
                <a:solidFill>
                  <a:srgbClr val="008000"/>
                </a:solidFill>
              </a:rPr>
              <a:t> » enterrée ou hors sol (bassin, réservoir, cuve, citerne, etc.).</a:t>
            </a:r>
          </a:p>
          <a:p>
            <a:pPr algn="just" eaLnBrk="1" hangingPunct="1">
              <a:spcBef>
                <a:spcPct val="0"/>
              </a:spcBef>
              <a:buFontTx/>
              <a:buNone/>
            </a:pPr>
            <a:endParaRPr lang="fr-FR" altLang="fr-FR" sz="1400" dirty="0">
              <a:solidFill>
                <a:srgbClr val="008000"/>
              </a:solidFill>
            </a:endParaRPr>
          </a:p>
        </p:txBody>
      </p:sp>
      <p:pic>
        <p:nvPicPr>
          <p:cNvPr id="153607" name="Picture 7" descr="C:\Users\LISAN\Pictures\plantes-halophytes-xerophiles\Lavogne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113" y="6092825"/>
            <a:ext cx="10207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8" descr="C:\Users\LISAN\Pictures\plantes-halophytes-xerophiles\Lavogne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19700" y="6092825"/>
            <a:ext cx="10207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descr="C:\Users\LISAN\Pictures\plantes-halophytes-xerophiles\Lavogne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188" y="5949950"/>
            <a:ext cx="121126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0" name="Rectangle 9"/>
          <p:cNvSpPr>
            <a:spLocks noChangeArrowheads="1"/>
          </p:cNvSpPr>
          <p:nvPr/>
        </p:nvSpPr>
        <p:spPr bwMode="auto">
          <a:xfrm>
            <a:off x="1979613" y="6308725"/>
            <a:ext cx="1089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Lavognes </a:t>
            </a:r>
            <a:r>
              <a:rPr lang="fr-FR" altLang="fr-FR" sz="1200">
                <a:solidFill>
                  <a:srgbClr val="008000"/>
                </a:solidFill>
              </a:rPr>
              <a:t>→</a:t>
            </a:r>
            <a:r>
              <a:rPr lang="fr-FR" altLang="fr-FR" sz="1200">
                <a:solidFill>
                  <a:srgbClr val="008000"/>
                </a:solidFill>
                <a:latin typeface="Arial" panose="020B0604020202020204" pitchFamily="34" charset="0"/>
              </a:rPr>
              <a:t> </a:t>
            </a:r>
            <a:endParaRPr lang="fr-FR" altLang="fr-FR" sz="1200">
              <a:latin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107950" y="504825"/>
            <a:ext cx="5184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A1bis. </a:t>
            </a:r>
            <a:r>
              <a:rPr lang="fr-FR" altLang="fr-FR" sz="1800" b="1" dirty="0">
                <a:solidFill>
                  <a:srgbClr val="008000"/>
                </a:solidFill>
              </a:rPr>
              <a:t>Glossaire irrigation et stockage de l’eau (suite)</a:t>
            </a:r>
          </a:p>
        </p:txBody>
      </p:sp>
      <p:sp>
        <p:nvSpPr>
          <p:cNvPr id="154627" name="ZoneTexte 1"/>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462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4AF777-80C2-44D4-85F0-83BDB00168CA}" type="slidenum">
              <a:rPr lang="fr-FR" altLang="fr-FR" sz="1200" smtClean="0">
                <a:solidFill>
                  <a:srgbClr val="898989"/>
                </a:solidFill>
              </a:rPr>
              <a:pPr>
                <a:spcBef>
                  <a:spcPct val="0"/>
                </a:spcBef>
                <a:buFontTx/>
                <a:buNone/>
              </a:pPr>
              <a:t>182</a:t>
            </a:fld>
            <a:endParaRPr lang="fr-FR" altLang="fr-FR" sz="1200">
              <a:solidFill>
                <a:srgbClr val="898989"/>
              </a:solidFill>
            </a:endParaRPr>
          </a:p>
        </p:txBody>
      </p:sp>
      <p:sp>
        <p:nvSpPr>
          <p:cNvPr id="15462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4630" name="ZoneTexte 5"/>
          <p:cNvSpPr txBox="1">
            <a:spLocks noChangeArrowheads="1"/>
          </p:cNvSpPr>
          <p:nvPr/>
        </p:nvSpPr>
        <p:spPr bwMode="auto">
          <a:xfrm>
            <a:off x="107950" y="873125"/>
            <a:ext cx="88566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err="1">
                <a:solidFill>
                  <a:srgbClr val="008000"/>
                </a:solidFill>
              </a:rPr>
              <a:t>Jessour</a:t>
            </a:r>
            <a:r>
              <a:rPr lang="fr-FR" altLang="fr-FR" sz="1400" dirty="0">
                <a:solidFill>
                  <a:srgbClr val="008000"/>
                </a:solidFill>
              </a:rPr>
              <a:t> (singulier </a:t>
            </a:r>
            <a:r>
              <a:rPr lang="fr-FR" altLang="fr-FR" sz="1400" i="1" dirty="0" err="1">
                <a:solidFill>
                  <a:srgbClr val="008000"/>
                </a:solidFill>
              </a:rPr>
              <a:t>jesser</a:t>
            </a:r>
            <a:r>
              <a:rPr lang="fr-FR" altLang="fr-FR" sz="1400" dirty="0">
                <a:solidFill>
                  <a:srgbClr val="008000"/>
                </a:solidFill>
              </a:rPr>
              <a:t>) : petites digues en terre (ou en pierre), construites en série dans les vallées secondaires pour capter le ruissellement et sa charge solide. </a:t>
            </a:r>
          </a:p>
          <a:p>
            <a:pPr algn="just" eaLnBrk="1" hangingPunct="1">
              <a:spcBef>
                <a:spcPct val="0"/>
              </a:spcBef>
              <a:buFontTx/>
              <a:buNone/>
            </a:pPr>
            <a:r>
              <a:rPr lang="fr-FR" altLang="fr-FR" sz="1400" b="1" i="1" dirty="0" err="1">
                <a:solidFill>
                  <a:srgbClr val="008000"/>
                </a:solidFill>
              </a:rPr>
              <a:t>Johad</a:t>
            </a:r>
            <a:r>
              <a:rPr lang="fr-FR" altLang="fr-FR" sz="1400" dirty="0">
                <a:solidFill>
                  <a:srgbClr val="008000"/>
                </a:solidFill>
              </a:rPr>
              <a:t> : cuvette de stockage des eaux de pluie, recueillant et stockant l'eau tout au long de l'année, à des fins de consommation par les humains et le bétail. </a:t>
            </a:r>
          </a:p>
          <a:p>
            <a:pPr algn="just" eaLnBrk="1" hangingPunct="1">
              <a:spcBef>
                <a:spcPct val="0"/>
              </a:spcBef>
              <a:buFontTx/>
              <a:buNone/>
            </a:pPr>
            <a:r>
              <a:rPr lang="fr-FR" altLang="fr-FR" sz="1400" b="1" i="1" dirty="0" err="1">
                <a:solidFill>
                  <a:srgbClr val="008000"/>
                </a:solidFill>
              </a:rPr>
              <a:t>Joub</a:t>
            </a:r>
            <a:r>
              <a:rPr lang="fr-FR" altLang="fr-FR" sz="1400" dirty="0">
                <a:solidFill>
                  <a:srgbClr val="008000"/>
                </a:solidFill>
              </a:rPr>
              <a:t> : réservoir souterrain.</a:t>
            </a:r>
          </a:p>
          <a:p>
            <a:pPr algn="just" eaLnBrk="1" hangingPunct="1">
              <a:spcBef>
                <a:spcPct val="0"/>
              </a:spcBef>
              <a:buFontTx/>
              <a:buNone/>
            </a:pPr>
            <a:r>
              <a:rPr lang="fr-FR" altLang="fr-FR" sz="1400" b="1" i="1" dirty="0" err="1">
                <a:solidFill>
                  <a:srgbClr val="008000"/>
                </a:solidFill>
              </a:rPr>
              <a:t>Lavogne</a:t>
            </a:r>
            <a:r>
              <a:rPr lang="fr-FR" altLang="fr-FR" sz="1400" dirty="0">
                <a:solidFill>
                  <a:srgbClr val="008000"/>
                </a:solidFill>
              </a:rPr>
              <a:t> : </a:t>
            </a:r>
            <a:r>
              <a:rPr lang="fr-FR" altLang="fr-FR" sz="1400" dirty="0">
                <a:solidFill>
                  <a:srgbClr val="008000"/>
                </a:solidFill>
                <a:hlinkClick r:id="rId2" tooltip="Dépression (géographie)"/>
              </a:rPr>
              <a:t>dépression</a:t>
            </a:r>
            <a:r>
              <a:rPr lang="fr-FR" altLang="fr-FR" sz="1400" dirty="0">
                <a:solidFill>
                  <a:srgbClr val="008000"/>
                </a:solidFill>
              </a:rPr>
              <a:t> sur les terres de </a:t>
            </a:r>
            <a:r>
              <a:rPr lang="fr-FR" altLang="fr-FR" sz="1400" i="1" dirty="0">
                <a:solidFill>
                  <a:srgbClr val="008000"/>
                </a:solidFill>
                <a:hlinkClick r:id="rId3" tooltip="Causses"/>
              </a:rPr>
              <a:t>causses</a:t>
            </a:r>
            <a:r>
              <a:rPr lang="fr-FR" altLang="fr-FR" sz="1400" dirty="0">
                <a:solidFill>
                  <a:srgbClr val="008000"/>
                </a:solidFill>
              </a:rPr>
              <a:t> (au sens de terres « calcaires ») qui permet de boire aux animaux d'</a:t>
            </a:r>
            <a:r>
              <a:rPr lang="fr-FR" altLang="fr-FR" sz="1400" dirty="0">
                <a:solidFill>
                  <a:srgbClr val="008000"/>
                </a:solidFill>
                <a:hlinkClick r:id="rId4" tooltip="Élevage"/>
              </a:rPr>
              <a:t>élevage</a:t>
            </a:r>
            <a:r>
              <a:rPr lang="fr-FR" altLang="fr-FR" sz="1400" dirty="0">
                <a:solidFill>
                  <a:srgbClr val="008000"/>
                </a:solidFill>
              </a:rPr>
              <a:t>. Ceux-ci ont aménagé des creux naturels (les </a:t>
            </a:r>
            <a:r>
              <a:rPr lang="fr-FR" altLang="fr-FR" sz="1400" i="1" dirty="0">
                <a:solidFill>
                  <a:srgbClr val="008000"/>
                </a:solidFill>
                <a:hlinkClick r:id="rId5" tooltip="Sotch"/>
              </a:rPr>
              <a:t>sotchs</a:t>
            </a:r>
            <a:r>
              <a:rPr lang="fr-FR" altLang="fr-FR" sz="1400" dirty="0">
                <a:solidFill>
                  <a:srgbClr val="008000"/>
                </a:solidFill>
              </a:rPr>
              <a:t>) en les étanchant par un tapis argileux et en les pavant de pierres calcaires pour capter et retenir les eaux de </a:t>
            </a:r>
            <a:r>
              <a:rPr lang="fr-FR" altLang="fr-FR" sz="1400" dirty="0">
                <a:solidFill>
                  <a:srgbClr val="008000"/>
                </a:solidFill>
                <a:hlinkClick r:id="rId6" tooltip="Ruissellement"/>
              </a:rPr>
              <a:t>ruissellement</a:t>
            </a:r>
            <a:r>
              <a:rPr lang="fr-FR" altLang="fr-FR" sz="1400" dirty="0">
                <a:solidFill>
                  <a:srgbClr val="008000"/>
                </a:solidFill>
              </a:rPr>
              <a:t>. </a:t>
            </a:r>
            <a:r>
              <a:rPr lang="fr-FR" altLang="fr-FR" sz="1400" b="1" i="1" dirty="0" err="1">
                <a:solidFill>
                  <a:srgbClr val="008000"/>
                </a:solidFill>
              </a:rPr>
              <a:t>Khettara</a:t>
            </a:r>
            <a:r>
              <a:rPr lang="fr-FR" altLang="fr-FR" sz="1400" dirty="0">
                <a:solidFill>
                  <a:srgbClr val="008000"/>
                </a:solidFill>
              </a:rPr>
              <a:t> : ensemble du dispositif de mobilisation des eaux souterraines (Tunisie …).</a:t>
            </a:r>
          </a:p>
          <a:p>
            <a:pPr algn="just" eaLnBrk="1" hangingPunct="1">
              <a:spcBef>
                <a:spcPct val="0"/>
              </a:spcBef>
              <a:buFont typeface="Arial" panose="020B0604020202020204" pitchFamily="34" charset="0"/>
              <a:buNone/>
            </a:pPr>
            <a:r>
              <a:rPr lang="fr-FR" altLang="fr-FR" sz="1400" b="1" i="1" dirty="0">
                <a:solidFill>
                  <a:srgbClr val="008000"/>
                </a:solidFill>
              </a:rPr>
              <a:t>Liman</a:t>
            </a:r>
            <a:r>
              <a:rPr lang="fr-FR" altLang="fr-FR" sz="1400" dirty="0">
                <a:solidFill>
                  <a:srgbClr val="008000"/>
                </a:solidFill>
              </a:rPr>
              <a:t> (en Israël) : levée (digue) artificielle de terre, souvent en demi-lune, servant à recueillir les eaux de crue d'un oued du désert, équipé d’un déversoir ou exutoire et d'une vanne, régulant le niveau de l'eau. </a:t>
            </a:r>
          </a:p>
          <a:p>
            <a:pPr algn="just" eaLnBrk="1" hangingPunct="1">
              <a:spcBef>
                <a:spcPct val="0"/>
              </a:spcBef>
              <a:buFont typeface="Arial" panose="020B0604020202020204" pitchFamily="34" charset="0"/>
              <a:buNone/>
            </a:pPr>
            <a:r>
              <a:rPr lang="fr-FR" altLang="fr-FR" sz="1400" b="1" i="1" dirty="0" err="1">
                <a:solidFill>
                  <a:srgbClr val="008000"/>
                </a:solidFill>
              </a:rPr>
              <a:t>Mankaa</a:t>
            </a:r>
            <a:r>
              <a:rPr lang="fr-FR" altLang="fr-FR" sz="1400" i="1" dirty="0">
                <a:solidFill>
                  <a:srgbClr val="008000"/>
                </a:solidFill>
              </a:rPr>
              <a:t> </a:t>
            </a:r>
            <a:r>
              <a:rPr lang="fr-FR" altLang="fr-FR" sz="1400" dirty="0">
                <a:solidFill>
                  <a:srgbClr val="008000"/>
                </a:solidFill>
              </a:rPr>
              <a:t> : terrasses de culture.</a:t>
            </a:r>
          </a:p>
          <a:p>
            <a:pPr algn="just" eaLnBrk="1" hangingPunct="1">
              <a:spcBef>
                <a:spcPct val="0"/>
              </a:spcBef>
              <a:buFontTx/>
              <a:buNone/>
            </a:pPr>
            <a:r>
              <a:rPr lang="fr-FR" altLang="fr-FR" sz="1400" b="1" i="1" dirty="0" err="1">
                <a:solidFill>
                  <a:srgbClr val="008000"/>
                </a:solidFill>
              </a:rPr>
              <a:t>Meskat</a:t>
            </a:r>
            <a:r>
              <a:rPr lang="fr-FR" altLang="fr-FR" sz="1400" dirty="0">
                <a:solidFill>
                  <a:srgbClr val="008000"/>
                </a:solidFill>
              </a:rPr>
              <a:t> : système composée de l'impluvium ou "</a:t>
            </a:r>
            <a:r>
              <a:rPr lang="fr-FR" altLang="fr-FR" sz="1400" i="1" dirty="0" err="1">
                <a:solidFill>
                  <a:srgbClr val="008000"/>
                </a:solidFill>
              </a:rPr>
              <a:t>Meskat</a:t>
            </a:r>
            <a:r>
              <a:rPr lang="fr-FR" altLang="fr-FR" sz="1400" dirty="0">
                <a:solidFill>
                  <a:srgbClr val="008000"/>
                </a:solidFill>
              </a:rPr>
              <a:t>", qui récolte l'eau de pluie, la superficie cultivée ou "</a:t>
            </a:r>
            <a:r>
              <a:rPr lang="fr-FR" altLang="fr-FR" sz="1400" dirty="0" err="1">
                <a:solidFill>
                  <a:srgbClr val="008000"/>
                </a:solidFill>
              </a:rPr>
              <a:t>Mankaa</a:t>
            </a:r>
            <a:r>
              <a:rPr lang="fr-FR" altLang="fr-FR" sz="1400" dirty="0">
                <a:solidFill>
                  <a:srgbClr val="008000"/>
                </a:solidFill>
              </a:rPr>
              <a:t>", constituées de terrasses, séparées par des barrages en terre avec déversoirs de pierres.</a:t>
            </a:r>
          </a:p>
          <a:p>
            <a:pPr algn="just" eaLnBrk="1" hangingPunct="1">
              <a:spcBef>
                <a:spcPct val="0"/>
              </a:spcBef>
              <a:buFontTx/>
              <a:buNone/>
            </a:pPr>
            <a:r>
              <a:rPr lang="fr-FR" altLang="fr-FR" sz="1400" b="1" i="1" dirty="0" err="1">
                <a:solidFill>
                  <a:srgbClr val="008000"/>
                </a:solidFill>
              </a:rPr>
              <a:t>Mgoud</a:t>
            </a:r>
            <a:r>
              <a:rPr lang="fr-FR" altLang="fr-FR" sz="1400" dirty="0">
                <a:solidFill>
                  <a:srgbClr val="008000"/>
                </a:solidFill>
              </a:rPr>
              <a:t> : saignée destinée à détourner tout ou une partie des eaux de ruissellement d’un bassin versant vers des champs</a:t>
            </a:r>
          </a:p>
          <a:p>
            <a:pPr algn="just" eaLnBrk="1" hangingPunct="1">
              <a:spcBef>
                <a:spcPct val="0"/>
              </a:spcBef>
              <a:buFontTx/>
              <a:buNone/>
            </a:pPr>
            <a:r>
              <a:rPr lang="fr-FR" altLang="fr-FR" sz="1400" b="1" i="1" dirty="0">
                <a:solidFill>
                  <a:srgbClr val="008000"/>
                </a:solidFill>
              </a:rPr>
              <a:t>Murets</a:t>
            </a:r>
            <a:r>
              <a:rPr lang="fr-FR" altLang="fr-FR" sz="1400" dirty="0">
                <a:solidFill>
                  <a:srgbClr val="008000"/>
                </a:solidFill>
              </a:rPr>
              <a:t> ou </a:t>
            </a:r>
            <a:r>
              <a:rPr lang="fr-FR" altLang="fr-FR" sz="1400" b="1" i="1" dirty="0">
                <a:solidFill>
                  <a:srgbClr val="008000"/>
                </a:solidFill>
              </a:rPr>
              <a:t>murettes</a:t>
            </a:r>
            <a:r>
              <a:rPr lang="fr-FR" altLang="fr-FR" sz="1400" dirty="0">
                <a:solidFill>
                  <a:srgbClr val="008000"/>
                </a:solidFill>
              </a:rPr>
              <a:t> : deux à trois niveaux de pierres solidaires, de 10 à 50 cm de hauteur, disposés en courbe de niveau tous les 10 à 50 m.</a:t>
            </a:r>
          </a:p>
          <a:p>
            <a:pPr algn="just" eaLnBrk="1" hangingPunct="1">
              <a:spcBef>
                <a:spcPct val="0"/>
              </a:spcBef>
              <a:buFontTx/>
              <a:buNone/>
            </a:pPr>
            <a:r>
              <a:rPr lang="fr-FR" altLang="fr-FR" sz="1400" b="1" i="1" dirty="0" err="1">
                <a:solidFill>
                  <a:srgbClr val="008000"/>
                </a:solidFill>
              </a:rPr>
              <a:t>Negarim</a:t>
            </a:r>
            <a:r>
              <a:rPr lang="fr-FR" altLang="fr-FR" sz="1400" dirty="0">
                <a:solidFill>
                  <a:srgbClr val="008000"/>
                </a:solidFill>
              </a:rPr>
              <a:t> : micro-bassins versants, en forme de diamant, fermés par de petites digues de terre, avec un puits d'infiltration dans le coin le plus bas.</a:t>
            </a:r>
          </a:p>
          <a:p>
            <a:pPr algn="just" eaLnBrk="1" hangingPunct="1">
              <a:spcBef>
                <a:spcPct val="0"/>
              </a:spcBef>
              <a:buFontTx/>
              <a:buNone/>
            </a:pPr>
            <a:r>
              <a:rPr lang="fr-FR" altLang="fr-FR" sz="1400" b="1" i="1" dirty="0" err="1">
                <a:solidFill>
                  <a:srgbClr val="008000"/>
                </a:solidFill>
              </a:rPr>
              <a:t>Qanat</a:t>
            </a:r>
            <a:r>
              <a:rPr lang="fr-FR" altLang="fr-FR" sz="1400" dirty="0">
                <a:solidFill>
                  <a:srgbClr val="008000"/>
                </a:solidFill>
              </a:rPr>
              <a:t> : ouvrage (de type minier) destiné à la captation d'une nappe d'eau souterraine et l'adduction d'eau vers l'extérieur.</a:t>
            </a:r>
          </a:p>
          <a:p>
            <a:pPr algn="just" eaLnBrk="1" hangingPunct="1">
              <a:spcBef>
                <a:spcPct val="0"/>
              </a:spcBef>
              <a:buFont typeface="Arial" panose="020B0604020202020204" pitchFamily="34" charset="0"/>
              <a:buNone/>
            </a:pPr>
            <a:r>
              <a:rPr lang="fr-FR" altLang="fr-FR" sz="1400" b="1" i="1" dirty="0">
                <a:solidFill>
                  <a:srgbClr val="008000"/>
                </a:solidFill>
              </a:rPr>
              <a:t>Retenue ou lac collinaire </a:t>
            </a:r>
            <a:r>
              <a:rPr lang="fr-FR" altLang="fr-FR" sz="1400" dirty="0">
                <a:solidFill>
                  <a:srgbClr val="008000"/>
                </a:solidFill>
              </a:rPr>
              <a:t>: Les </a:t>
            </a:r>
            <a:r>
              <a:rPr lang="fr-FR" altLang="fr-FR" sz="1400" b="1" dirty="0">
                <a:solidFill>
                  <a:srgbClr val="008000"/>
                </a:solidFill>
              </a:rPr>
              <a:t>retenues collinaires</a:t>
            </a:r>
            <a:r>
              <a:rPr lang="fr-FR" altLang="fr-FR" sz="1400" dirty="0">
                <a:solidFill>
                  <a:srgbClr val="008000"/>
                </a:solidFill>
              </a:rPr>
              <a:t> sont des ouvrages de stockage de l'eau qui sont remplies par les eaux de surface, les eaux de ruissellement. Elles peuvent être assimilées à des micro-</a:t>
            </a:r>
            <a:r>
              <a:rPr lang="fr-FR" altLang="fr-FR" sz="1400" dirty="0">
                <a:solidFill>
                  <a:srgbClr val="008000"/>
                </a:solidFill>
                <a:hlinkClick r:id="rId7" tooltip="Barrage"/>
              </a:rPr>
              <a:t>barrages</a:t>
            </a:r>
            <a:r>
              <a:rPr lang="fr-FR" altLang="fr-FR" sz="1400" dirty="0">
                <a:solidFill>
                  <a:srgbClr val="008000"/>
                </a:solidFill>
              </a:rPr>
              <a:t>.</a:t>
            </a:r>
            <a:endParaRPr lang="fr-FR" altLang="fr-FR" sz="1400" b="1" i="1" dirty="0">
              <a:solidFill>
                <a:srgbClr val="008000"/>
              </a:solidFill>
            </a:endParaRPr>
          </a:p>
          <a:p>
            <a:pPr algn="just" eaLnBrk="1" hangingPunct="1">
              <a:spcBef>
                <a:spcPct val="0"/>
              </a:spcBef>
              <a:buFontTx/>
              <a:buNone/>
            </a:pPr>
            <a:r>
              <a:rPr lang="fr-FR" altLang="fr-FR" sz="1400" b="1" i="1" dirty="0" err="1">
                <a:solidFill>
                  <a:srgbClr val="008000"/>
                </a:solidFill>
              </a:rPr>
              <a:t>Tabia</a:t>
            </a:r>
            <a:r>
              <a:rPr lang="fr-FR" altLang="fr-FR" sz="1400" dirty="0">
                <a:solidFill>
                  <a:srgbClr val="008000"/>
                </a:solidFill>
              </a:rPr>
              <a:t> : tout type de diguette en terre, construite soit sur les versants, soit dans les ravins et les vallées pour capter le ruissellement et sa charge solide en vue de stabiliser les terres et d'intensifier la production des cultures. Ou barrage (en général en pierre).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107950" y="1514475"/>
            <a:ext cx="626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A1ter. </a:t>
            </a:r>
            <a:r>
              <a:rPr lang="fr-FR" altLang="fr-FR" sz="1800" b="1" dirty="0">
                <a:solidFill>
                  <a:srgbClr val="008000"/>
                </a:solidFill>
              </a:rPr>
              <a:t>Glossaire irrigation et stockage de l’eau (en </a:t>
            </a:r>
            <a:r>
              <a:rPr lang="fr-FR" altLang="fr-FR" sz="1800" b="1" dirty="0" err="1">
                <a:solidFill>
                  <a:srgbClr val="008000"/>
                </a:solidFill>
              </a:rPr>
              <a:t>permaculture</a:t>
            </a:r>
            <a:r>
              <a:rPr lang="fr-FR" altLang="fr-FR" sz="1800" b="1" dirty="0">
                <a:solidFill>
                  <a:srgbClr val="008000"/>
                </a:solidFill>
              </a:rPr>
              <a:t>)</a:t>
            </a:r>
          </a:p>
        </p:txBody>
      </p:sp>
      <p:sp>
        <p:nvSpPr>
          <p:cNvPr id="155651" name="ZoneTexte 1"/>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565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DAB50B-7E27-40EA-9D11-F6274320C491}" type="slidenum">
              <a:rPr lang="fr-FR" altLang="fr-FR" sz="1200" smtClean="0">
                <a:solidFill>
                  <a:srgbClr val="898989"/>
                </a:solidFill>
              </a:rPr>
              <a:pPr>
                <a:spcBef>
                  <a:spcPct val="0"/>
                </a:spcBef>
                <a:buFontTx/>
                <a:buNone/>
              </a:pPr>
              <a:t>183</a:t>
            </a:fld>
            <a:endParaRPr lang="fr-FR" altLang="fr-FR" sz="1200">
              <a:solidFill>
                <a:srgbClr val="898989"/>
              </a:solidFill>
            </a:endParaRPr>
          </a:p>
        </p:txBody>
      </p:sp>
      <p:sp>
        <p:nvSpPr>
          <p:cNvPr id="15565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5654" name="ZoneTexte 5"/>
          <p:cNvSpPr txBox="1">
            <a:spLocks noChangeArrowheads="1"/>
          </p:cNvSpPr>
          <p:nvPr/>
        </p:nvSpPr>
        <p:spPr bwMode="auto">
          <a:xfrm>
            <a:off x="107950" y="1878013"/>
            <a:ext cx="885666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dirty="0">
                <a:solidFill>
                  <a:srgbClr val="008000"/>
                </a:solidFill>
                <a:latin typeface="Arial" panose="020B0604020202020204" pitchFamily="34" charset="0"/>
              </a:rPr>
              <a:t>Baissière</a:t>
            </a:r>
            <a:r>
              <a:rPr lang="fr-FR" altLang="fr-FR" sz="1400" dirty="0">
                <a:solidFill>
                  <a:srgbClr val="008000"/>
                </a:solidFill>
                <a:latin typeface="Arial" panose="020B0604020202020204" pitchFamily="34" charset="0"/>
              </a:rPr>
              <a:t> (ou </a:t>
            </a:r>
            <a:r>
              <a:rPr lang="fr-FR" altLang="fr-FR" sz="1400" dirty="0" err="1">
                <a:solidFill>
                  <a:srgbClr val="008000"/>
                </a:solidFill>
                <a:latin typeface="Arial" panose="020B0604020202020204" pitchFamily="34" charset="0"/>
              </a:rPr>
              <a:t>swale</a:t>
            </a:r>
            <a:r>
              <a:rPr lang="fr-FR" altLang="fr-FR" sz="1400" dirty="0">
                <a:solidFill>
                  <a:srgbClr val="008000"/>
                </a:solidFill>
                <a:latin typeface="Arial" panose="020B0604020202020204" pitchFamily="34" charset="0"/>
              </a:rPr>
              <a:t> ou noue d'infiltration) : sorte de fossé peu profond et large, végétalisé, tracé le long des courbes de niveau et qui recueille provisoirement de l’eau. Cet ouvrage permet de capter les eaux de ruissèlement et de les infiltrer dans le sol progressivement pour les y stocker. Les talus de celles-ci sont plantés d’arbres (forêt fruitière et même quelques légumes) qui bénéficient de la présence d’eau quasi-constante en sous sol. Source : </a:t>
            </a:r>
            <a:r>
              <a:rPr lang="fr-FR" altLang="fr-FR" sz="1400" dirty="0">
                <a:solidFill>
                  <a:srgbClr val="008000"/>
                </a:solidFill>
                <a:latin typeface="Arial" panose="020B0604020202020204" pitchFamily="34" charset="0"/>
                <a:hlinkClick r:id="rId2"/>
              </a:rPr>
              <a:t>https://chemincueillant.wordpress.com/tag/fruitiers/</a:t>
            </a:r>
            <a:r>
              <a:rPr lang="fr-FR" altLang="fr-FR" sz="1400" dirty="0">
                <a:solidFill>
                  <a:srgbClr val="008000"/>
                </a:solidFill>
                <a:latin typeface="Arial" panose="020B0604020202020204" pitchFamily="34" charset="0"/>
              </a:rPr>
              <a:t> </a:t>
            </a:r>
          </a:p>
          <a:p>
            <a:pPr algn="just" eaLnBrk="1" hangingPunct="1">
              <a:spcBef>
                <a:spcPct val="0"/>
              </a:spcBef>
              <a:buFontTx/>
              <a:buNone/>
            </a:pPr>
            <a:r>
              <a:rPr lang="fr-FR" altLang="fr-FR" sz="1400" b="1" i="1" dirty="0">
                <a:solidFill>
                  <a:srgbClr val="008000"/>
                </a:solidFill>
                <a:latin typeface="Arial" panose="020B0604020202020204" pitchFamily="34" charset="0"/>
              </a:rPr>
              <a:t>Noue</a:t>
            </a:r>
            <a:r>
              <a:rPr lang="fr-FR" altLang="fr-FR" sz="1400" dirty="0">
                <a:solidFill>
                  <a:srgbClr val="008000"/>
                </a:solidFill>
                <a:latin typeface="Arial" panose="020B0604020202020204" pitchFamily="34" charset="0"/>
              </a:rPr>
              <a:t> (ou </a:t>
            </a:r>
            <a:r>
              <a:rPr lang="fr-FR" altLang="fr-FR" sz="1400" b="1" i="1" dirty="0">
                <a:solidFill>
                  <a:srgbClr val="008000"/>
                </a:solidFill>
                <a:latin typeface="Arial" panose="020B0604020202020204" pitchFamily="34" charset="0"/>
              </a:rPr>
              <a:t>baissière</a:t>
            </a:r>
            <a:r>
              <a:rPr lang="fr-FR" altLang="fr-FR" sz="1400" dirty="0">
                <a:solidFill>
                  <a:srgbClr val="008000"/>
                </a:solidFill>
                <a:latin typeface="Arial" panose="020B0604020202020204" pitchFamily="34" charset="0"/>
              </a:rPr>
              <a:t> en </a:t>
            </a:r>
            <a:r>
              <a:rPr lang="fr-FR" altLang="fr-FR" sz="1400" dirty="0">
                <a:solidFill>
                  <a:srgbClr val="008000"/>
                </a:solidFill>
                <a:latin typeface="Arial" panose="020B0604020202020204" pitchFamily="34" charset="0"/>
                <a:hlinkClick r:id="rId3" tooltip="Français québécois"/>
              </a:rPr>
              <a:t>québécois</a:t>
            </a:r>
            <a:r>
              <a:rPr lang="fr-FR" altLang="fr-FR" sz="1400" dirty="0">
                <a:solidFill>
                  <a:srgbClr val="008000"/>
                </a:solidFill>
                <a:latin typeface="Arial" panose="020B0604020202020204" pitchFamily="34" charset="0"/>
              </a:rPr>
              <a:t>) : sorte de </a:t>
            </a:r>
            <a:r>
              <a:rPr lang="fr-FR" altLang="fr-FR" sz="1400" dirty="0">
                <a:solidFill>
                  <a:srgbClr val="008000"/>
                </a:solidFill>
                <a:latin typeface="Arial" panose="020B0604020202020204" pitchFamily="34" charset="0"/>
                <a:hlinkClick r:id="rId4" tooltip="Fossé (infrastructure)"/>
              </a:rPr>
              <a:t>fossé</a:t>
            </a:r>
            <a:r>
              <a:rPr lang="fr-FR" altLang="fr-FR" sz="1400" dirty="0">
                <a:solidFill>
                  <a:srgbClr val="008000"/>
                </a:solidFill>
                <a:latin typeface="Arial" panose="020B0604020202020204" pitchFamily="34" charset="0"/>
              </a:rPr>
              <a:t> peu profond et large, végétalisé, qui recueille provisoirement de l'eau, soit pour l'évacuer via un </a:t>
            </a:r>
            <a:r>
              <a:rPr lang="fr-FR" altLang="fr-FR" sz="1400" dirty="0">
                <a:solidFill>
                  <a:srgbClr val="008000"/>
                </a:solidFill>
                <a:latin typeface="Arial" panose="020B0604020202020204" pitchFamily="34" charset="0"/>
                <a:hlinkClick r:id="rId5" tooltip="Trop-plein"/>
              </a:rPr>
              <a:t>trop-plein</a:t>
            </a:r>
            <a:r>
              <a:rPr lang="fr-FR" altLang="fr-FR" sz="1400" dirty="0">
                <a:solidFill>
                  <a:srgbClr val="008000"/>
                </a:solidFill>
                <a:latin typeface="Arial" panose="020B0604020202020204" pitchFamily="34" charset="0"/>
              </a:rPr>
              <a:t>, soit pour l'évaporer (</a:t>
            </a:r>
            <a:r>
              <a:rPr lang="fr-FR" altLang="fr-FR" sz="1400" dirty="0">
                <a:solidFill>
                  <a:srgbClr val="008000"/>
                </a:solidFill>
                <a:latin typeface="Arial" panose="020B0604020202020204" pitchFamily="34" charset="0"/>
                <a:hlinkClick r:id="rId6" tooltip="Évapotranspiration"/>
              </a:rPr>
              <a:t>évapotranspiration</a:t>
            </a:r>
            <a:r>
              <a:rPr lang="fr-FR" altLang="fr-FR" sz="1400" dirty="0">
                <a:solidFill>
                  <a:srgbClr val="008000"/>
                </a:solidFill>
                <a:latin typeface="Arial" panose="020B0604020202020204" pitchFamily="34" charset="0"/>
              </a:rPr>
              <a:t>) ou pour l'infiltrer sur place permettant ainsi la reconstitution les </a:t>
            </a:r>
            <a:r>
              <a:rPr lang="fr-FR" altLang="fr-FR" sz="1400" dirty="0">
                <a:solidFill>
                  <a:srgbClr val="008000"/>
                </a:solidFill>
                <a:latin typeface="Arial" panose="020B0604020202020204" pitchFamily="34" charset="0"/>
                <a:hlinkClick r:id="rId7" tooltip="Nappe phréatique"/>
              </a:rPr>
              <a:t>nappes phréatiques</a:t>
            </a:r>
            <a:r>
              <a:rPr lang="fr-FR" altLang="fr-FR" sz="1400" baseline="30000" dirty="0">
                <a:solidFill>
                  <a:srgbClr val="008000"/>
                </a:solidFill>
                <a:latin typeface="Arial" panose="020B0604020202020204" pitchFamily="34" charset="0"/>
                <a:hlinkClick r:id="rId8"/>
              </a:rPr>
              <a:t>1</a:t>
            </a:r>
            <a:r>
              <a:rPr lang="fr-FR" altLang="fr-FR" sz="14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9"/>
              </a:rPr>
              <a:t>http://fr.wikipedia.org/wiki/Noue_%28foss%C3%A9%29</a:t>
            </a:r>
            <a:r>
              <a:rPr lang="fr-FR" altLang="fr-FR" sz="1200" dirty="0">
                <a:solidFill>
                  <a:srgbClr val="008000"/>
                </a:solidFill>
                <a:latin typeface="Arial" panose="020B0604020202020204" pitchFamily="34" charset="0"/>
              </a:rPr>
              <a:t> </a:t>
            </a:r>
          </a:p>
        </p:txBody>
      </p:sp>
      <p:pic>
        <p:nvPicPr>
          <p:cNvPr id="155655"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3644900"/>
            <a:ext cx="28146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5508625" y="5511800"/>
            <a:ext cx="3635375" cy="1203325"/>
          </a:xfrm>
          <a:prstGeom prst="rect">
            <a:avLst/>
          </a:prstGeom>
          <a:noFill/>
        </p:spPr>
        <p:txBody>
          <a:bodyPr>
            <a:spAutoFit/>
          </a:bodyPr>
          <a:lstStyle/>
          <a:p>
            <a:pPr algn="ctr">
              <a:defRPr/>
            </a:pPr>
            <a:r>
              <a:rPr lang="fr-FR" sz="1200" dirty="0">
                <a:solidFill>
                  <a:srgbClr val="008000"/>
                </a:solidFill>
                <a:latin typeface="+mn-lt"/>
              </a:rPr>
              <a:t>Déversoir : Être attentif à l'eau qui se creuse un chenal sous les descentes enrochées ou autour de celles-ci. Source : </a:t>
            </a:r>
            <a:r>
              <a:rPr lang="fr-FR" sz="1200" i="1" dirty="0">
                <a:solidFill>
                  <a:srgbClr val="008000"/>
                </a:solidFill>
                <a:latin typeface="+mn-lt"/>
              </a:rPr>
              <a:t>PLANIFICATION ET ENTRETIEN DES OUVRAGES DE LUTTE CONTRE L’ÉROSION</a:t>
            </a:r>
            <a:r>
              <a:rPr lang="fr-FR" sz="1200" dirty="0">
                <a:solidFill>
                  <a:srgbClr val="008000"/>
                </a:solidFill>
                <a:latin typeface="+mn-lt"/>
              </a:rPr>
              <a:t>, R. Stone, P. Eng, </a:t>
            </a:r>
            <a:r>
              <a:rPr lang="fr-FR" sz="1200" dirty="0">
                <a:solidFill>
                  <a:srgbClr val="008000"/>
                </a:solidFill>
                <a:latin typeface="+mn-lt"/>
                <a:hlinkClick r:id="rId11"/>
              </a:rPr>
              <a:t>http://www.omafra.gov.on.ca/french/engineer/facts/97-016.pdf</a:t>
            </a:r>
            <a:r>
              <a:rPr lang="fr-FR" sz="1200" dirty="0">
                <a:solidFill>
                  <a:srgbClr val="008000"/>
                </a:solidFill>
                <a:latin typeface="+mn-lt"/>
              </a:rPr>
              <a:t> </a:t>
            </a:r>
          </a:p>
        </p:txBody>
      </p:sp>
      <p:sp>
        <p:nvSpPr>
          <p:cNvPr id="155657" name="Rectangle 1"/>
          <p:cNvSpPr>
            <a:spLocks noChangeArrowheads="1"/>
          </p:cNvSpPr>
          <p:nvPr/>
        </p:nvSpPr>
        <p:spPr bwMode="auto">
          <a:xfrm>
            <a:off x="107950" y="565150"/>
            <a:ext cx="5759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A1bis. </a:t>
            </a:r>
            <a:r>
              <a:rPr lang="fr-FR" altLang="fr-FR" sz="1800" b="1" dirty="0">
                <a:solidFill>
                  <a:srgbClr val="008000"/>
                </a:solidFill>
              </a:rPr>
              <a:t>Glossaire irrigation et stockage de l’eau (suite et fin)</a:t>
            </a:r>
          </a:p>
        </p:txBody>
      </p:sp>
      <p:sp>
        <p:nvSpPr>
          <p:cNvPr id="155658" name="ZoneTexte 3"/>
          <p:cNvSpPr txBox="1">
            <a:spLocks noChangeArrowheads="1"/>
          </p:cNvSpPr>
          <p:nvPr/>
        </p:nvSpPr>
        <p:spPr bwMode="auto">
          <a:xfrm>
            <a:off x="107950" y="933450"/>
            <a:ext cx="875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i="1">
                <a:solidFill>
                  <a:srgbClr val="008000"/>
                </a:solidFill>
                <a:latin typeface="Arial" panose="020B0604020202020204" pitchFamily="34" charset="0"/>
              </a:rPr>
              <a:t>Zaï</a:t>
            </a:r>
            <a:r>
              <a:rPr lang="fr-FR" altLang="fr-FR" sz="1400">
                <a:solidFill>
                  <a:srgbClr val="008000"/>
                </a:solidFill>
                <a:latin typeface="Arial" panose="020B0604020202020204" pitchFamily="34" charset="0"/>
              </a:rPr>
              <a:t> ou </a:t>
            </a:r>
            <a:r>
              <a:rPr lang="fr-FR" altLang="fr-FR" sz="1400" b="1" i="1">
                <a:solidFill>
                  <a:srgbClr val="008000"/>
                </a:solidFill>
                <a:latin typeface="Arial" panose="020B0604020202020204" pitchFamily="34" charset="0"/>
              </a:rPr>
              <a:t>culture en poquets </a:t>
            </a:r>
            <a:r>
              <a:rPr lang="fr-FR" altLang="fr-FR" sz="1400">
                <a:solidFill>
                  <a:srgbClr val="008000"/>
                </a:solidFill>
                <a:latin typeface="Arial" panose="020B0604020202020204" pitchFamily="34" charset="0"/>
              </a:rPr>
              <a:t>: cuvette (20 cm à 40 cm de diamètre et 10 cm à 15 cm de profondeur), captant le ruissellement à partir d’un impluvium de 5 à 20 fois la surface travaillée.</a:t>
            </a:r>
          </a:p>
        </p:txBody>
      </p:sp>
      <p:pic>
        <p:nvPicPr>
          <p:cNvPr id="155659" name="Imag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0663" y="4008438"/>
            <a:ext cx="2016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0" name="ZoneTexte 3"/>
          <p:cNvSpPr txBox="1">
            <a:spLocks noChangeArrowheads="1"/>
          </p:cNvSpPr>
          <p:nvPr/>
        </p:nvSpPr>
        <p:spPr bwMode="auto">
          <a:xfrm>
            <a:off x="107950" y="6103938"/>
            <a:ext cx="22526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a:solidFill>
                  <a:srgbClr val="008000"/>
                </a:solidFill>
              </a:rPr>
              <a:t>Murette. Source : </a:t>
            </a:r>
            <a:r>
              <a:rPr lang="fr-FR" altLang="fr-FR" sz="1200">
                <a:solidFill>
                  <a:srgbClr val="008000"/>
                </a:solidFill>
                <a:hlinkClick r:id="rId13"/>
              </a:rPr>
              <a:t>http://www.ma.auf.org/erosion/chapitre1/VI.Lutte.html</a:t>
            </a:r>
            <a:r>
              <a:rPr lang="fr-FR" altLang="fr-FR" sz="1200">
                <a:solidFill>
                  <a:srgbClr val="008000"/>
                </a:solidFill>
              </a:rPr>
              <a:t> </a:t>
            </a:r>
          </a:p>
        </p:txBody>
      </p:sp>
      <p:sp>
        <p:nvSpPr>
          <p:cNvPr id="155661" name="ZoneTexte 4"/>
          <p:cNvSpPr txBox="1">
            <a:spLocks noChangeArrowheads="1"/>
          </p:cNvSpPr>
          <p:nvPr/>
        </p:nvSpPr>
        <p:spPr bwMode="auto">
          <a:xfrm>
            <a:off x="2411413" y="5783262"/>
            <a:ext cx="2973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solidFill>
                  <a:srgbClr val="008000"/>
                </a:solidFill>
              </a:rPr>
              <a:t>Une baissière fraîchement creusée (elles sont plus adaptées aux régions humides, sauf exception). Source : </a:t>
            </a:r>
            <a:r>
              <a:rPr lang="fr-FR" altLang="fr-FR" sz="1200" dirty="0">
                <a:solidFill>
                  <a:srgbClr val="008000"/>
                </a:solidFill>
                <a:hlinkClick r:id="rId14"/>
              </a:rPr>
              <a:t>https://libertytocreatetomorrow.wordpress.com/lamenagement-des-baissieres/</a:t>
            </a:r>
            <a:r>
              <a:rPr lang="fr-FR" altLang="fr-FR" sz="1200" dirty="0">
                <a:solidFill>
                  <a:srgbClr val="008000"/>
                </a:solidFill>
              </a:rPr>
              <a:t> </a:t>
            </a:r>
          </a:p>
        </p:txBody>
      </p:sp>
      <p:pic>
        <p:nvPicPr>
          <p:cNvPr id="155662" name="Imag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41612" y="3908425"/>
            <a:ext cx="2312987"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oneTexte 1"/>
          <p:cNvSpPr txBox="1">
            <a:spLocks noChangeArrowheads="1"/>
          </p:cNvSpPr>
          <p:nvPr/>
        </p:nvSpPr>
        <p:spPr bwMode="auto">
          <a:xfrm>
            <a:off x="179388" y="681039"/>
            <a:ext cx="87851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A2. Instituts spécialisés et contacts :</a:t>
            </a:r>
          </a:p>
          <a:p>
            <a:pPr eaLnBrk="1" hangingPunct="1">
              <a:spcBef>
                <a:spcPct val="0"/>
              </a:spcBef>
              <a:buFontTx/>
              <a:buNone/>
            </a:pPr>
            <a:endParaRPr lang="fr-FR" altLang="fr-FR" sz="1800" dirty="0">
              <a:solidFill>
                <a:srgbClr val="008000"/>
              </a:solidFill>
            </a:endParaRPr>
          </a:p>
          <a:p>
            <a:pPr eaLnBrk="1" hangingPunct="1">
              <a:spcBef>
                <a:spcPct val="0"/>
              </a:spcBef>
            </a:pPr>
            <a:r>
              <a:rPr lang="en-US" altLang="fr-FR" sz="1400" u="sng" dirty="0">
                <a:solidFill>
                  <a:srgbClr val="008000"/>
                </a:solidFill>
                <a:hlinkClick r:id="rId2"/>
              </a:rPr>
              <a:t> Arid Forest Research Institute</a:t>
            </a:r>
            <a:r>
              <a:rPr lang="en-US" altLang="fr-FR" sz="1400" dirty="0">
                <a:solidFill>
                  <a:srgbClr val="008000"/>
                </a:solidFill>
              </a:rPr>
              <a:t> (AFRI), </a:t>
            </a:r>
            <a:r>
              <a:rPr lang="en-US" altLang="fr-FR" sz="1400" dirty="0">
                <a:solidFill>
                  <a:srgbClr val="008000"/>
                </a:solidFill>
                <a:hlinkClick r:id="rId3"/>
              </a:rPr>
              <a:t>http://afri.res.in</a:t>
            </a:r>
            <a:r>
              <a:rPr lang="en-US" altLang="fr-FR" sz="1400" dirty="0">
                <a:solidFill>
                  <a:srgbClr val="008000"/>
                </a:solidFill>
              </a:rPr>
              <a:t> </a:t>
            </a:r>
          </a:p>
          <a:p>
            <a:pPr eaLnBrk="1" hangingPunct="1">
              <a:spcBef>
                <a:spcPct val="0"/>
              </a:spcBef>
            </a:pPr>
            <a:r>
              <a:rPr lang="fr-FR" altLang="fr-FR" sz="1400" dirty="0">
                <a:solidFill>
                  <a:srgbClr val="008000"/>
                </a:solidFill>
              </a:rPr>
              <a:t> Comité permanent Inter-Etats de Lutte contre la Sécheresse dans le Sahel (CILSS), </a:t>
            </a:r>
            <a:r>
              <a:rPr lang="fr-FR" altLang="fr-FR" sz="1400" dirty="0">
                <a:solidFill>
                  <a:srgbClr val="008000"/>
                </a:solidFill>
                <a:hlinkClick r:id="rId4"/>
              </a:rPr>
              <a:t>http://www.cilss.bf/htm/lcd.htm</a:t>
            </a:r>
            <a:endParaRPr lang="fr-FR" altLang="fr-FR" sz="1400" dirty="0">
              <a:solidFill>
                <a:srgbClr val="008000"/>
              </a:solidFill>
            </a:endParaRPr>
          </a:p>
          <a:p>
            <a:pPr eaLnBrk="1" hangingPunct="1">
              <a:spcBef>
                <a:spcPct val="0"/>
              </a:spcBef>
            </a:pPr>
            <a:r>
              <a:rPr lang="fr-FR" altLang="fr-FR" sz="1400" dirty="0">
                <a:solidFill>
                  <a:srgbClr val="008000"/>
                </a:solidFill>
              </a:rPr>
              <a:t> Jacob </a:t>
            </a:r>
            <a:r>
              <a:rPr lang="fr-FR" altLang="fr-FR" sz="1400" dirty="0" err="1">
                <a:solidFill>
                  <a:srgbClr val="008000"/>
                </a:solidFill>
              </a:rPr>
              <a:t>Blaustein</a:t>
            </a:r>
            <a:r>
              <a:rPr lang="fr-FR" altLang="fr-FR" sz="1400" dirty="0">
                <a:solidFill>
                  <a:srgbClr val="008000"/>
                </a:solidFill>
              </a:rPr>
              <a:t> Institute for </a:t>
            </a:r>
            <a:r>
              <a:rPr lang="fr-FR" altLang="fr-FR" sz="1400" dirty="0" err="1">
                <a:solidFill>
                  <a:srgbClr val="008000"/>
                </a:solidFill>
              </a:rPr>
              <a:t>Desert</a:t>
            </a:r>
            <a:r>
              <a:rPr lang="fr-FR" altLang="fr-FR" sz="1400" dirty="0">
                <a:solidFill>
                  <a:srgbClr val="008000"/>
                </a:solidFill>
              </a:rPr>
              <a:t> </a:t>
            </a:r>
            <a:r>
              <a:rPr lang="fr-FR" altLang="fr-FR" sz="1400" dirty="0" err="1">
                <a:solidFill>
                  <a:srgbClr val="008000"/>
                </a:solidFill>
              </a:rPr>
              <a:t>Research</a:t>
            </a:r>
            <a:r>
              <a:rPr lang="fr-FR" altLang="fr-FR" sz="1400" dirty="0">
                <a:solidFill>
                  <a:srgbClr val="008000"/>
                </a:solidFill>
              </a:rPr>
              <a:t>, </a:t>
            </a:r>
            <a:r>
              <a:rPr lang="fr-FR" altLang="fr-FR" sz="1400" dirty="0">
                <a:solidFill>
                  <a:srgbClr val="008000"/>
                </a:solidFill>
                <a:hlinkClick r:id="rId5"/>
              </a:rPr>
              <a:t>http://in.bgu.ac.il/en/bidr/Pages/default.aspx</a:t>
            </a:r>
            <a:r>
              <a:rPr lang="fr-FR" altLang="fr-FR" sz="1400" dirty="0">
                <a:solidFill>
                  <a:srgbClr val="008000"/>
                </a:solidFill>
              </a:rPr>
              <a:t>  </a:t>
            </a:r>
          </a:p>
          <a:p>
            <a:pPr eaLnBrk="1" hangingPunct="1">
              <a:spcBef>
                <a:spcPct val="0"/>
              </a:spcBef>
            </a:pPr>
            <a:r>
              <a:rPr lang="fr-FR" altLang="fr-FR" sz="1400" dirty="0">
                <a:solidFill>
                  <a:srgbClr val="008000"/>
                </a:solidFill>
              </a:rPr>
              <a:t> Salt </a:t>
            </a:r>
            <a:r>
              <a:rPr lang="fr-FR" altLang="fr-FR" sz="1400" dirty="0" err="1">
                <a:solidFill>
                  <a:srgbClr val="008000"/>
                </a:solidFill>
              </a:rPr>
              <a:t>Farm</a:t>
            </a:r>
            <a:r>
              <a:rPr lang="fr-FR" altLang="fr-FR" sz="1400" dirty="0">
                <a:solidFill>
                  <a:srgbClr val="008000"/>
                </a:solidFill>
              </a:rPr>
              <a:t> Texel, </a:t>
            </a:r>
            <a:r>
              <a:rPr lang="nl-NL" altLang="fr-FR" sz="1400" dirty="0" err="1">
                <a:solidFill>
                  <a:srgbClr val="008000"/>
                </a:solidFill>
              </a:rPr>
              <a:t>Hoornderweg</a:t>
            </a:r>
            <a:r>
              <a:rPr lang="nl-NL" altLang="fr-FR" sz="1400" dirty="0">
                <a:solidFill>
                  <a:srgbClr val="008000"/>
                </a:solidFill>
              </a:rPr>
              <a:t> 42, 1797RA, Den Hoorn, </a:t>
            </a:r>
            <a:r>
              <a:rPr lang="nl-NL" altLang="fr-FR" sz="1400" dirty="0" err="1">
                <a:solidFill>
                  <a:srgbClr val="008000"/>
                </a:solidFill>
              </a:rPr>
              <a:t>Pays</a:t>
            </a:r>
            <a:r>
              <a:rPr lang="nl-NL" altLang="fr-FR" sz="1400" dirty="0">
                <a:solidFill>
                  <a:srgbClr val="008000"/>
                </a:solidFill>
              </a:rPr>
              <a:t>-Bas (The Netherlands). Contact : Arjen de Vos.  Tél. 0031 (0) 6 513 279 51. Email : </a:t>
            </a:r>
            <a:r>
              <a:rPr lang="nl-NL" altLang="fr-FR" sz="1400" dirty="0">
                <a:solidFill>
                  <a:srgbClr val="008000"/>
                </a:solidFill>
                <a:hlinkClick r:id="rId6"/>
              </a:rPr>
              <a:t>info@saltfarmtexel.com</a:t>
            </a:r>
            <a:r>
              <a:rPr lang="nl-NL" altLang="fr-FR" sz="1400" dirty="0">
                <a:solidFill>
                  <a:srgbClr val="008000"/>
                </a:solidFill>
              </a:rPr>
              <a:t>, site : </a:t>
            </a:r>
            <a:r>
              <a:rPr lang="nl-NL" altLang="fr-FR" sz="1400" dirty="0">
                <a:solidFill>
                  <a:srgbClr val="008000"/>
                </a:solidFill>
                <a:hlinkClick r:id="rId7"/>
              </a:rPr>
              <a:t>http://www.saltfarmtexel.com/</a:t>
            </a:r>
            <a:r>
              <a:rPr lang="nl-NL" altLang="fr-FR" sz="1400" dirty="0">
                <a:solidFill>
                  <a:srgbClr val="008000"/>
                </a:solidFill>
              </a:rPr>
              <a:t> </a:t>
            </a:r>
            <a:endParaRPr lang="fr-FR" altLang="fr-FR" sz="1400" dirty="0">
              <a:solidFill>
                <a:srgbClr val="008000"/>
              </a:solidFill>
            </a:endParaRPr>
          </a:p>
        </p:txBody>
      </p:sp>
      <p:sp>
        <p:nvSpPr>
          <p:cNvPr id="15667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667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935CB2-12A9-44EF-A733-24000B1C43AF}" type="slidenum">
              <a:rPr lang="fr-FR" altLang="fr-FR" sz="1200" smtClean="0">
                <a:solidFill>
                  <a:srgbClr val="898989"/>
                </a:solidFill>
              </a:rPr>
              <a:pPr>
                <a:spcBef>
                  <a:spcPct val="0"/>
                </a:spcBef>
                <a:buFontTx/>
                <a:buNone/>
              </a:pPr>
              <a:t>184</a:t>
            </a:fld>
            <a:endParaRPr lang="fr-FR" altLang="fr-FR" sz="1200">
              <a:solidFill>
                <a:srgbClr val="898989"/>
              </a:solidFill>
            </a:endParaRPr>
          </a:p>
        </p:txBody>
      </p:sp>
      <p:sp>
        <p:nvSpPr>
          <p:cNvPr id="15667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56678" name="Picture 4" descr="C:\Users\LISAN\Pictures\plantes-halophytes-xerophiles\Retenue collinaire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52" y="4878138"/>
            <a:ext cx="33210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ZoneTexte 6"/>
          <p:cNvSpPr txBox="1">
            <a:spLocks noChangeArrowheads="1"/>
          </p:cNvSpPr>
          <p:nvPr/>
        </p:nvSpPr>
        <p:spPr bwMode="auto">
          <a:xfrm>
            <a:off x="1035078" y="6468331"/>
            <a:ext cx="1409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Retenue collinaire</a:t>
            </a:r>
          </a:p>
        </p:txBody>
      </p:sp>
      <p:pic>
        <p:nvPicPr>
          <p:cNvPr id="156680" name="Imag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84801" y="2530855"/>
            <a:ext cx="2579687"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1" name="ZoneTexte 2"/>
          <p:cNvSpPr txBox="1">
            <a:spLocks noChangeArrowheads="1"/>
          </p:cNvSpPr>
          <p:nvPr/>
        </p:nvSpPr>
        <p:spPr bwMode="auto">
          <a:xfrm>
            <a:off x="6124802" y="4094542"/>
            <a:ext cx="29030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dirty="0">
                <a:solidFill>
                  <a:srgbClr val="008000"/>
                </a:solidFill>
                <a:latin typeface="Arial" panose="020B0604020202020204" pitchFamily="34" charset="0"/>
              </a:rPr>
              <a:t>Lac collinaire dans la région nord Marocain installé pour contrer le problème d'envasement d'un barrage en aval. Source : Erosion hydrique, </a:t>
            </a:r>
            <a:r>
              <a:rPr lang="fr-FR" altLang="fr-FR" sz="1200" dirty="0">
                <a:solidFill>
                  <a:srgbClr val="008000"/>
                </a:solidFill>
                <a:latin typeface="Arial" panose="020B0604020202020204" pitchFamily="34" charset="0"/>
                <a:hlinkClick r:id="rId10"/>
              </a:rPr>
              <a:t>http://www.ma.auf.org/erosion/chapitre1/VI.Lutte.html</a:t>
            </a:r>
            <a:r>
              <a:rPr lang="fr-FR" altLang="fr-FR" sz="1200" dirty="0">
                <a:solidFill>
                  <a:srgbClr val="008000"/>
                </a:solidFill>
                <a:latin typeface="Arial" panose="020B0604020202020204" pitchFamily="34" charset="0"/>
              </a:rPr>
              <a:t> </a:t>
            </a:r>
          </a:p>
        </p:txBody>
      </p:sp>
      <p:sp>
        <p:nvSpPr>
          <p:cNvPr id="156682" name="Rectangle 1"/>
          <p:cNvSpPr>
            <a:spLocks noChangeArrowheads="1"/>
          </p:cNvSpPr>
          <p:nvPr/>
        </p:nvSpPr>
        <p:spPr bwMode="auto">
          <a:xfrm>
            <a:off x="7386443" y="6538799"/>
            <a:ext cx="1165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dirty="0">
                <a:solidFill>
                  <a:srgbClr val="008000"/>
                </a:solidFill>
              </a:rPr>
              <a:t>série de seuils</a:t>
            </a:r>
          </a:p>
        </p:txBody>
      </p:sp>
      <p:pic>
        <p:nvPicPr>
          <p:cNvPr id="156683" name="Imag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45119" y="5373493"/>
            <a:ext cx="20478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4" name="Imag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98727" y="4067327"/>
            <a:ext cx="17589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5" name="ZoneTexte 4"/>
          <p:cNvSpPr txBox="1">
            <a:spLocks noChangeArrowheads="1"/>
          </p:cNvSpPr>
          <p:nvPr/>
        </p:nvSpPr>
        <p:spPr bwMode="auto">
          <a:xfrm>
            <a:off x="3420703" y="5770715"/>
            <a:ext cx="35244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dirty="0">
                <a:solidFill>
                  <a:srgbClr val="008000"/>
                </a:solidFill>
              </a:rPr>
              <a:t>Ravin aménagé dans un champ de céréale : seuils en pierres sèches. Source : Erosion hydrique, </a:t>
            </a:r>
            <a:r>
              <a:rPr lang="fr-FR" altLang="fr-FR" sz="1200" dirty="0">
                <a:solidFill>
                  <a:srgbClr val="008000"/>
                </a:solidFill>
                <a:hlinkClick r:id="rId10"/>
              </a:rPr>
              <a:t>http://www.ma.auf.org/erosion/chapitre1/VI.Lutte.html</a:t>
            </a:r>
            <a:r>
              <a:rPr lang="fr-FR" altLang="fr-FR" sz="1200" dirty="0">
                <a:solidFill>
                  <a:srgbClr val="008000"/>
                </a:solidFill>
              </a:rPr>
              <a:t>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769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CB41165-F474-4ED1-8EEA-AE5C280444FF}" type="slidenum">
              <a:rPr lang="fr-FR" altLang="fr-FR" sz="1200" smtClean="0">
                <a:solidFill>
                  <a:srgbClr val="898989"/>
                </a:solidFill>
              </a:rPr>
              <a:pPr>
                <a:spcBef>
                  <a:spcPct val="0"/>
                </a:spcBef>
                <a:buFontTx/>
                <a:buNone/>
              </a:pPr>
              <a:t>185</a:t>
            </a:fld>
            <a:endParaRPr lang="fr-FR" altLang="fr-FR" sz="1200">
              <a:solidFill>
                <a:srgbClr val="898989"/>
              </a:solidFill>
            </a:endParaRPr>
          </a:p>
        </p:txBody>
      </p:sp>
      <p:sp>
        <p:nvSpPr>
          <p:cNvPr id="15770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7349" name="ZoneTexte 5"/>
          <p:cNvSpPr txBox="1">
            <a:spLocks noChangeArrowheads="1"/>
          </p:cNvSpPr>
          <p:nvPr/>
        </p:nvSpPr>
        <p:spPr bwMode="auto">
          <a:xfrm>
            <a:off x="179388" y="1557338"/>
            <a:ext cx="8713787" cy="5262562"/>
          </a:xfrm>
          <a:prstGeom prst="rect">
            <a:avLst/>
          </a:prstGeom>
          <a:noFill/>
          <a:ln w="9525">
            <a:noFill/>
            <a:miter lim="800000"/>
            <a:headEnd/>
            <a:tailEnd/>
          </a:ln>
        </p:spPr>
        <p:txBody>
          <a:bodyPr>
            <a:spAutoFit/>
          </a:bodyPr>
          <a:lstStyle/>
          <a:p>
            <a:pPr>
              <a:buFont typeface="Arial" charset="0"/>
              <a:buChar char="•"/>
              <a:defRPr/>
            </a:pPr>
            <a:r>
              <a:rPr lang="fr-FR" sz="1400" i="1" dirty="0">
                <a:solidFill>
                  <a:srgbClr val="008000"/>
                </a:solidFill>
                <a:latin typeface="+mn-lt"/>
                <a:cs typeface="Arial" charset="0"/>
              </a:rPr>
              <a:t> </a:t>
            </a:r>
            <a:r>
              <a:rPr lang="fr-FR" sz="1400" i="1" dirty="0" err="1">
                <a:solidFill>
                  <a:srgbClr val="008000"/>
                </a:solidFill>
                <a:latin typeface="+mn-lt"/>
                <a:cs typeface="Arial" charset="0"/>
              </a:rPr>
              <a:t>Mechanisms</a:t>
            </a:r>
            <a:r>
              <a:rPr lang="fr-FR" sz="1400" i="1" dirty="0">
                <a:solidFill>
                  <a:srgbClr val="008000"/>
                </a:solidFill>
                <a:latin typeface="+mn-lt"/>
                <a:cs typeface="Arial" charset="0"/>
              </a:rPr>
              <a:t> of High </a:t>
            </a:r>
            <a:r>
              <a:rPr lang="fr-FR" sz="1400" i="1" dirty="0" err="1">
                <a:solidFill>
                  <a:srgbClr val="008000"/>
                </a:solidFill>
                <a:latin typeface="+mn-lt"/>
                <a:cs typeface="Arial" charset="0"/>
              </a:rPr>
              <a:t>Salinity</a:t>
            </a:r>
            <a:r>
              <a:rPr lang="fr-FR" sz="1400" i="1" dirty="0">
                <a:solidFill>
                  <a:srgbClr val="008000"/>
                </a:solidFill>
                <a:latin typeface="+mn-lt"/>
                <a:cs typeface="Arial" charset="0"/>
              </a:rPr>
              <a:t> </a:t>
            </a:r>
            <a:r>
              <a:rPr lang="fr-FR" sz="1400" i="1" dirty="0" err="1">
                <a:solidFill>
                  <a:srgbClr val="008000"/>
                </a:solidFill>
                <a:latin typeface="+mn-lt"/>
                <a:cs typeface="Arial" charset="0"/>
              </a:rPr>
              <a:t>Tolerance</a:t>
            </a:r>
            <a:r>
              <a:rPr lang="fr-FR" sz="1400" i="1" dirty="0">
                <a:solidFill>
                  <a:srgbClr val="008000"/>
                </a:solidFill>
                <a:latin typeface="+mn-lt"/>
                <a:cs typeface="Arial" charset="0"/>
              </a:rPr>
              <a:t> in Plants</a:t>
            </a:r>
            <a:r>
              <a:rPr lang="fr-FR" sz="1400" dirty="0">
                <a:solidFill>
                  <a:srgbClr val="008000"/>
                </a:solidFill>
                <a:latin typeface="+mn-lt"/>
                <a:cs typeface="Arial" charset="0"/>
              </a:rPr>
              <a:t>. </a:t>
            </a:r>
            <a:r>
              <a:rPr lang="fr-FR" sz="1400" dirty="0" err="1">
                <a:solidFill>
                  <a:srgbClr val="008000"/>
                </a:solidFill>
                <a:latin typeface="+mn-lt"/>
                <a:cs typeface="Arial" charset="0"/>
              </a:rPr>
              <a:t>Narendra</a:t>
            </a:r>
            <a:r>
              <a:rPr lang="fr-FR" sz="1400" dirty="0">
                <a:solidFill>
                  <a:srgbClr val="008000"/>
                </a:solidFill>
                <a:latin typeface="+mn-lt"/>
                <a:cs typeface="Arial" charset="0"/>
              </a:rPr>
              <a:t> </a:t>
            </a:r>
            <a:r>
              <a:rPr lang="fr-FR" sz="1400" dirty="0" err="1">
                <a:solidFill>
                  <a:srgbClr val="008000"/>
                </a:solidFill>
                <a:latin typeface="+mn-lt"/>
                <a:cs typeface="Arial" charset="0"/>
              </a:rPr>
              <a:t>Tuteja</a:t>
            </a:r>
            <a:r>
              <a:rPr lang="fr-FR" sz="1400" dirty="0">
                <a:solidFill>
                  <a:srgbClr val="008000"/>
                </a:solidFill>
                <a:latin typeface="+mn-lt"/>
                <a:cs typeface="Arial" charset="0"/>
              </a:rPr>
              <a:t>. </a:t>
            </a:r>
            <a:r>
              <a:rPr lang="fr-FR" sz="1400" dirty="0" err="1">
                <a:solidFill>
                  <a:srgbClr val="008000"/>
                </a:solidFill>
                <a:latin typeface="+mn-lt"/>
                <a:cs typeface="Arial" charset="0"/>
              </a:rPr>
              <a:t>Methods</a:t>
            </a:r>
            <a:r>
              <a:rPr lang="fr-FR" sz="1400" dirty="0">
                <a:solidFill>
                  <a:srgbClr val="008000"/>
                </a:solidFill>
                <a:latin typeface="+mn-lt"/>
                <a:cs typeface="Arial" charset="0"/>
              </a:rPr>
              <a:t> in </a:t>
            </a:r>
            <a:r>
              <a:rPr lang="fr-FR" sz="1400" dirty="0" err="1">
                <a:solidFill>
                  <a:srgbClr val="008000"/>
                </a:solidFill>
                <a:latin typeface="+mn-lt"/>
                <a:cs typeface="Arial" charset="0"/>
              </a:rPr>
              <a:t>Enzymology</a:t>
            </a:r>
            <a:r>
              <a:rPr lang="fr-FR" sz="1400" dirty="0">
                <a:solidFill>
                  <a:srgbClr val="008000"/>
                </a:solidFill>
                <a:latin typeface="+mn-lt"/>
                <a:cs typeface="Arial" charset="0"/>
              </a:rPr>
              <a:t>, Volume 428 (2007)</a:t>
            </a:r>
          </a:p>
          <a:p>
            <a:pPr>
              <a:buFont typeface="Arial" charset="0"/>
              <a:buChar char="•"/>
              <a:defRPr/>
            </a:pPr>
            <a:r>
              <a:rPr lang="fr-FR" sz="1400" i="1" dirty="0">
                <a:solidFill>
                  <a:srgbClr val="008000"/>
                </a:solidFill>
                <a:latin typeface="+mn-lt"/>
                <a:cs typeface="Arial" charset="0"/>
              </a:rPr>
              <a:t> </a:t>
            </a:r>
            <a:r>
              <a:rPr lang="fr-FR" sz="1400" i="1" dirty="0" err="1">
                <a:solidFill>
                  <a:srgbClr val="008000"/>
                </a:solidFill>
                <a:latin typeface="+mn-lt"/>
                <a:cs typeface="Arial" charset="0"/>
              </a:rPr>
              <a:t>Roles</a:t>
            </a:r>
            <a:r>
              <a:rPr lang="fr-FR" sz="1400" i="1" dirty="0">
                <a:solidFill>
                  <a:srgbClr val="008000"/>
                </a:solidFill>
                <a:latin typeface="+mn-lt"/>
                <a:cs typeface="Arial" charset="0"/>
              </a:rPr>
              <a:t> of glycine </a:t>
            </a:r>
            <a:r>
              <a:rPr lang="fr-FR" sz="1400" i="1" dirty="0" err="1">
                <a:solidFill>
                  <a:srgbClr val="008000"/>
                </a:solidFill>
                <a:latin typeface="+mn-lt"/>
                <a:cs typeface="Arial" charset="0"/>
              </a:rPr>
              <a:t>betaine</a:t>
            </a:r>
            <a:r>
              <a:rPr lang="fr-FR" sz="1400" i="1" dirty="0">
                <a:solidFill>
                  <a:srgbClr val="008000"/>
                </a:solidFill>
                <a:latin typeface="+mn-lt"/>
                <a:cs typeface="Arial" charset="0"/>
              </a:rPr>
              <a:t> and proline in </a:t>
            </a:r>
            <a:r>
              <a:rPr lang="fr-FR" sz="1400" i="1" dirty="0" err="1">
                <a:solidFill>
                  <a:srgbClr val="008000"/>
                </a:solidFill>
                <a:latin typeface="+mn-lt"/>
                <a:cs typeface="Arial" charset="0"/>
              </a:rPr>
              <a:t>improving</a:t>
            </a:r>
            <a:r>
              <a:rPr lang="fr-FR" sz="1400" i="1" dirty="0">
                <a:solidFill>
                  <a:srgbClr val="008000"/>
                </a:solidFill>
                <a:latin typeface="+mn-lt"/>
                <a:cs typeface="Arial" charset="0"/>
              </a:rPr>
              <a:t> plant </a:t>
            </a:r>
            <a:r>
              <a:rPr lang="fr-FR" sz="1400" i="1" dirty="0" err="1">
                <a:solidFill>
                  <a:srgbClr val="008000"/>
                </a:solidFill>
                <a:latin typeface="+mn-lt"/>
                <a:cs typeface="Arial" charset="0"/>
              </a:rPr>
              <a:t>abiotic</a:t>
            </a:r>
            <a:r>
              <a:rPr lang="fr-FR" sz="1400" i="1" dirty="0">
                <a:solidFill>
                  <a:srgbClr val="008000"/>
                </a:solidFill>
                <a:latin typeface="+mn-lt"/>
                <a:cs typeface="Arial" charset="0"/>
              </a:rPr>
              <a:t> stress </a:t>
            </a:r>
            <a:r>
              <a:rPr lang="fr-FR" sz="1400" i="1" dirty="0" err="1">
                <a:solidFill>
                  <a:srgbClr val="008000"/>
                </a:solidFill>
                <a:latin typeface="+mn-lt"/>
                <a:cs typeface="Arial" charset="0"/>
              </a:rPr>
              <a:t>resistance</a:t>
            </a:r>
            <a:r>
              <a:rPr lang="fr-FR" sz="1400" dirty="0">
                <a:solidFill>
                  <a:srgbClr val="008000"/>
                </a:solidFill>
                <a:latin typeface="+mn-lt"/>
                <a:cs typeface="Arial" charset="0"/>
              </a:rPr>
              <a:t>. M. Ashraf et al.,. </a:t>
            </a:r>
            <a:r>
              <a:rPr lang="fr-FR" sz="1400" dirty="0" err="1">
                <a:solidFill>
                  <a:srgbClr val="008000"/>
                </a:solidFill>
                <a:latin typeface="+mn-lt"/>
                <a:cs typeface="Arial" charset="0"/>
              </a:rPr>
              <a:t>Environmental</a:t>
            </a:r>
            <a:r>
              <a:rPr lang="fr-FR" sz="1400" dirty="0">
                <a:solidFill>
                  <a:srgbClr val="008000"/>
                </a:solidFill>
                <a:latin typeface="+mn-lt"/>
                <a:cs typeface="Arial" charset="0"/>
              </a:rPr>
              <a:t> and </a:t>
            </a:r>
            <a:r>
              <a:rPr lang="fr-FR" sz="1400" dirty="0" err="1">
                <a:solidFill>
                  <a:srgbClr val="008000"/>
                </a:solidFill>
                <a:latin typeface="+mn-lt"/>
                <a:cs typeface="Arial" charset="0"/>
              </a:rPr>
              <a:t>Experimental</a:t>
            </a:r>
            <a:r>
              <a:rPr lang="fr-FR" sz="1400" dirty="0">
                <a:solidFill>
                  <a:srgbClr val="008000"/>
                </a:solidFill>
                <a:latin typeface="+mn-lt"/>
                <a:cs typeface="Arial" charset="0"/>
              </a:rPr>
              <a:t> </a:t>
            </a:r>
            <a:r>
              <a:rPr lang="fr-FR" sz="1400" dirty="0" err="1">
                <a:solidFill>
                  <a:srgbClr val="008000"/>
                </a:solidFill>
                <a:latin typeface="+mn-lt"/>
                <a:cs typeface="Arial" charset="0"/>
              </a:rPr>
              <a:t>Botany</a:t>
            </a:r>
            <a:r>
              <a:rPr lang="fr-FR" sz="1400" dirty="0">
                <a:solidFill>
                  <a:srgbClr val="008000"/>
                </a:solidFill>
                <a:latin typeface="+mn-lt"/>
                <a:cs typeface="Arial" charset="0"/>
              </a:rPr>
              <a:t> 59 (2007) 206–216</a:t>
            </a:r>
          </a:p>
          <a:p>
            <a:pPr>
              <a:buFont typeface="Arial" charset="0"/>
              <a:buChar char="•"/>
              <a:defRPr/>
            </a:pPr>
            <a:r>
              <a:rPr lang="fr-FR" sz="1400" i="1" dirty="0">
                <a:solidFill>
                  <a:srgbClr val="008000"/>
                </a:solidFill>
                <a:latin typeface="+mn-lt"/>
                <a:cs typeface="Arial" charset="0"/>
              </a:rPr>
              <a:t> AtHKT1 </a:t>
            </a:r>
            <a:r>
              <a:rPr lang="fr-FR" sz="1400" i="1" dirty="0" err="1">
                <a:solidFill>
                  <a:srgbClr val="008000"/>
                </a:solidFill>
                <a:latin typeface="+mn-lt"/>
                <a:cs typeface="Arial" charset="0"/>
              </a:rPr>
              <a:t>is</a:t>
            </a:r>
            <a:r>
              <a:rPr lang="fr-FR" sz="1400" i="1" dirty="0">
                <a:solidFill>
                  <a:srgbClr val="008000"/>
                </a:solidFill>
                <a:latin typeface="+mn-lt"/>
                <a:cs typeface="Arial" charset="0"/>
              </a:rPr>
              <a:t> a </a:t>
            </a:r>
            <a:r>
              <a:rPr lang="fr-FR" sz="1400" i="1" dirty="0" err="1">
                <a:solidFill>
                  <a:srgbClr val="008000"/>
                </a:solidFill>
                <a:latin typeface="+mn-lt"/>
                <a:cs typeface="Arial" charset="0"/>
              </a:rPr>
              <a:t>salt</a:t>
            </a:r>
            <a:r>
              <a:rPr lang="fr-FR" sz="1400" i="1" dirty="0">
                <a:solidFill>
                  <a:srgbClr val="008000"/>
                </a:solidFill>
                <a:latin typeface="+mn-lt"/>
                <a:cs typeface="Arial" charset="0"/>
              </a:rPr>
              <a:t> </a:t>
            </a:r>
            <a:r>
              <a:rPr lang="fr-FR" sz="1400" i="1" dirty="0" err="1">
                <a:solidFill>
                  <a:srgbClr val="008000"/>
                </a:solidFill>
                <a:latin typeface="+mn-lt"/>
                <a:cs typeface="Arial" charset="0"/>
              </a:rPr>
              <a:t>tolerance</a:t>
            </a:r>
            <a:r>
              <a:rPr lang="fr-FR" sz="1400" i="1" dirty="0">
                <a:solidFill>
                  <a:srgbClr val="008000"/>
                </a:solidFill>
                <a:latin typeface="+mn-lt"/>
                <a:cs typeface="Arial" charset="0"/>
              </a:rPr>
              <a:t> </a:t>
            </a:r>
            <a:r>
              <a:rPr lang="fr-FR" sz="1400" i="1" dirty="0" err="1">
                <a:solidFill>
                  <a:srgbClr val="008000"/>
                </a:solidFill>
                <a:latin typeface="+mn-lt"/>
                <a:cs typeface="Arial" charset="0"/>
              </a:rPr>
              <a:t>determinant</a:t>
            </a:r>
            <a:r>
              <a:rPr lang="fr-FR" sz="1400" i="1" dirty="0">
                <a:solidFill>
                  <a:srgbClr val="008000"/>
                </a:solidFill>
                <a:latin typeface="+mn-lt"/>
                <a:cs typeface="Arial" charset="0"/>
              </a:rPr>
              <a:t> </a:t>
            </a:r>
            <a:r>
              <a:rPr lang="fr-FR" sz="1400" i="1" dirty="0" err="1">
                <a:solidFill>
                  <a:srgbClr val="008000"/>
                </a:solidFill>
                <a:latin typeface="+mn-lt"/>
                <a:cs typeface="Arial" charset="0"/>
              </a:rPr>
              <a:t>that</a:t>
            </a:r>
            <a:r>
              <a:rPr lang="fr-FR" sz="1400" i="1" dirty="0">
                <a:solidFill>
                  <a:srgbClr val="008000"/>
                </a:solidFill>
                <a:latin typeface="+mn-lt"/>
                <a:cs typeface="Arial" charset="0"/>
              </a:rPr>
              <a:t> </a:t>
            </a:r>
            <a:r>
              <a:rPr lang="fr-FR" sz="1400" i="1" dirty="0" err="1">
                <a:solidFill>
                  <a:srgbClr val="008000"/>
                </a:solidFill>
                <a:latin typeface="+mn-lt"/>
                <a:cs typeface="Arial" charset="0"/>
              </a:rPr>
              <a:t>controls</a:t>
            </a:r>
            <a:r>
              <a:rPr lang="fr-FR" sz="1400" i="1" dirty="0">
                <a:solidFill>
                  <a:srgbClr val="008000"/>
                </a:solidFill>
                <a:latin typeface="+mn-lt"/>
                <a:cs typeface="Arial" charset="0"/>
              </a:rPr>
              <a:t> Na</a:t>
            </a:r>
            <a:r>
              <a:rPr lang="fr-FR" sz="1400" i="1" baseline="30000" dirty="0">
                <a:solidFill>
                  <a:srgbClr val="008000"/>
                </a:solidFill>
                <a:latin typeface="+mn-lt"/>
                <a:cs typeface="Arial" charset="0"/>
              </a:rPr>
              <a:t>+</a:t>
            </a:r>
            <a:r>
              <a:rPr lang="fr-FR" sz="1400" i="1" dirty="0">
                <a:solidFill>
                  <a:srgbClr val="008000"/>
                </a:solidFill>
                <a:latin typeface="+mn-lt"/>
                <a:cs typeface="Arial" charset="0"/>
              </a:rPr>
              <a:t> entry </a:t>
            </a:r>
            <a:r>
              <a:rPr lang="fr-FR" sz="1400" i="1" dirty="0" err="1">
                <a:solidFill>
                  <a:srgbClr val="008000"/>
                </a:solidFill>
                <a:latin typeface="+mn-lt"/>
                <a:cs typeface="Arial" charset="0"/>
              </a:rPr>
              <a:t>into</a:t>
            </a:r>
            <a:r>
              <a:rPr lang="fr-FR" sz="1400" i="1" dirty="0">
                <a:solidFill>
                  <a:srgbClr val="008000"/>
                </a:solidFill>
                <a:latin typeface="+mn-lt"/>
                <a:cs typeface="Arial" charset="0"/>
              </a:rPr>
              <a:t> plant </a:t>
            </a:r>
            <a:r>
              <a:rPr lang="fr-FR" sz="1400" i="1" dirty="0" err="1">
                <a:solidFill>
                  <a:srgbClr val="008000"/>
                </a:solidFill>
                <a:latin typeface="+mn-lt"/>
                <a:cs typeface="Arial" charset="0"/>
              </a:rPr>
              <a:t>roots</a:t>
            </a:r>
            <a:r>
              <a:rPr lang="fr-FR" sz="1400" dirty="0">
                <a:solidFill>
                  <a:srgbClr val="008000"/>
                </a:solidFill>
                <a:latin typeface="+mn-lt"/>
                <a:cs typeface="Arial" charset="0"/>
              </a:rPr>
              <a:t>. Rus et al., PNAS, 2001. vol. 98 no. 24150–14155</a:t>
            </a:r>
          </a:p>
          <a:p>
            <a:pPr>
              <a:buFont typeface="Arial" charset="0"/>
              <a:buChar char="•"/>
              <a:defRPr/>
            </a:pPr>
            <a:r>
              <a:rPr lang="fr-FR" sz="1400" i="1" dirty="0">
                <a:solidFill>
                  <a:srgbClr val="008000"/>
                </a:solidFill>
                <a:latin typeface="+mn-lt"/>
                <a:cs typeface="Arial" charset="0"/>
              </a:rPr>
              <a:t> </a:t>
            </a:r>
            <a:r>
              <a:rPr lang="fr-FR" sz="1400" i="1" dirty="0" err="1">
                <a:solidFill>
                  <a:srgbClr val="008000"/>
                </a:solidFill>
                <a:latin typeface="+mn-lt"/>
                <a:cs typeface="Arial" charset="0"/>
              </a:rPr>
              <a:t>Genes</a:t>
            </a:r>
            <a:r>
              <a:rPr lang="fr-FR" sz="1400" i="1" dirty="0">
                <a:solidFill>
                  <a:srgbClr val="008000"/>
                </a:solidFill>
                <a:latin typeface="+mn-lt"/>
                <a:cs typeface="Arial" charset="0"/>
              </a:rPr>
              <a:t> and </a:t>
            </a:r>
            <a:r>
              <a:rPr lang="fr-FR" sz="1400" i="1" dirty="0" err="1">
                <a:solidFill>
                  <a:srgbClr val="008000"/>
                </a:solidFill>
                <a:latin typeface="+mn-lt"/>
                <a:cs typeface="Arial" charset="0"/>
              </a:rPr>
              <a:t>salt</a:t>
            </a:r>
            <a:r>
              <a:rPr lang="fr-FR" sz="1400" i="1" dirty="0">
                <a:solidFill>
                  <a:srgbClr val="008000"/>
                </a:solidFill>
                <a:latin typeface="+mn-lt"/>
                <a:cs typeface="Arial" charset="0"/>
              </a:rPr>
              <a:t> </a:t>
            </a:r>
            <a:r>
              <a:rPr lang="fr-FR" sz="1400" i="1" dirty="0" err="1">
                <a:solidFill>
                  <a:srgbClr val="008000"/>
                </a:solidFill>
                <a:latin typeface="+mn-lt"/>
                <a:cs typeface="Arial" charset="0"/>
              </a:rPr>
              <a:t>tolerance</a:t>
            </a:r>
            <a:r>
              <a:rPr lang="fr-FR" sz="1400" i="1" dirty="0">
                <a:solidFill>
                  <a:srgbClr val="008000"/>
                </a:solidFill>
                <a:latin typeface="+mn-lt"/>
                <a:cs typeface="Arial" charset="0"/>
              </a:rPr>
              <a:t>: </a:t>
            </a:r>
            <a:r>
              <a:rPr lang="fr-FR" sz="1400" i="1" dirty="0" err="1">
                <a:solidFill>
                  <a:srgbClr val="008000"/>
                </a:solidFill>
                <a:latin typeface="+mn-lt"/>
                <a:cs typeface="Arial" charset="0"/>
              </a:rPr>
              <a:t>bringing</a:t>
            </a:r>
            <a:r>
              <a:rPr lang="fr-FR" sz="1400" i="1" dirty="0">
                <a:solidFill>
                  <a:srgbClr val="008000"/>
                </a:solidFill>
                <a:latin typeface="+mn-lt"/>
                <a:cs typeface="Arial" charset="0"/>
              </a:rPr>
              <a:t> </a:t>
            </a:r>
            <a:r>
              <a:rPr lang="fr-FR" sz="1400" i="1" dirty="0" err="1">
                <a:solidFill>
                  <a:srgbClr val="008000"/>
                </a:solidFill>
                <a:latin typeface="+mn-lt"/>
                <a:cs typeface="Arial" charset="0"/>
              </a:rPr>
              <a:t>them</a:t>
            </a:r>
            <a:r>
              <a:rPr lang="fr-FR" sz="1400" i="1" dirty="0">
                <a:solidFill>
                  <a:srgbClr val="008000"/>
                </a:solidFill>
                <a:latin typeface="+mn-lt"/>
                <a:cs typeface="Arial" charset="0"/>
              </a:rPr>
              <a:t> </a:t>
            </a:r>
            <a:r>
              <a:rPr lang="fr-FR" sz="1400" i="1" dirty="0" err="1">
                <a:solidFill>
                  <a:srgbClr val="008000"/>
                </a:solidFill>
                <a:latin typeface="+mn-lt"/>
                <a:cs typeface="Arial" charset="0"/>
              </a:rPr>
              <a:t>together</a:t>
            </a:r>
            <a:r>
              <a:rPr lang="fr-FR" sz="1400" dirty="0">
                <a:solidFill>
                  <a:srgbClr val="008000"/>
                </a:solidFill>
                <a:latin typeface="+mn-lt"/>
                <a:cs typeface="Arial" charset="0"/>
              </a:rPr>
              <a:t>. Munns et al., 2005. N. </a:t>
            </a:r>
            <a:r>
              <a:rPr lang="fr-FR" sz="1400" dirty="0" err="1">
                <a:solidFill>
                  <a:srgbClr val="008000"/>
                </a:solidFill>
                <a:latin typeface="+mn-lt"/>
                <a:cs typeface="Arial" charset="0"/>
              </a:rPr>
              <a:t>Phytol</a:t>
            </a:r>
            <a:r>
              <a:rPr lang="fr-FR" sz="1400" dirty="0">
                <a:solidFill>
                  <a:srgbClr val="008000"/>
                </a:solidFill>
                <a:latin typeface="+mn-lt"/>
                <a:cs typeface="Arial" charset="0"/>
              </a:rPr>
              <a:t>.167(3):645-63.</a:t>
            </a:r>
          </a:p>
          <a:p>
            <a:pPr>
              <a:buFont typeface="Arial" charset="0"/>
              <a:buChar char="•"/>
              <a:defRPr/>
            </a:pPr>
            <a:r>
              <a:rPr lang="fr-FR" sz="1400" i="1" dirty="0">
                <a:solidFill>
                  <a:srgbClr val="008000"/>
                </a:solidFill>
                <a:latin typeface="+mn-lt"/>
                <a:cs typeface="Arial" charset="0"/>
              </a:rPr>
              <a:t> Expression of OsNHX1 </a:t>
            </a:r>
            <a:r>
              <a:rPr lang="fr-FR" sz="1400" i="1" dirty="0" err="1">
                <a:solidFill>
                  <a:srgbClr val="008000"/>
                </a:solidFill>
                <a:latin typeface="+mn-lt"/>
                <a:cs typeface="Arial" charset="0"/>
              </a:rPr>
              <a:t>gene</a:t>
            </a:r>
            <a:r>
              <a:rPr lang="fr-FR" sz="1400" i="1" dirty="0">
                <a:solidFill>
                  <a:srgbClr val="008000"/>
                </a:solidFill>
                <a:latin typeface="+mn-lt"/>
                <a:cs typeface="Arial" charset="0"/>
              </a:rPr>
              <a:t> in </a:t>
            </a:r>
            <a:r>
              <a:rPr lang="fr-FR" sz="1400" i="1" dirty="0" err="1">
                <a:solidFill>
                  <a:srgbClr val="008000"/>
                </a:solidFill>
                <a:latin typeface="+mn-lt"/>
                <a:cs typeface="Arial" charset="0"/>
              </a:rPr>
              <a:t>maize</a:t>
            </a:r>
            <a:r>
              <a:rPr lang="fr-FR" sz="1400" i="1" dirty="0">
                <a:solidFill>
                  <a:srgbClr val="008000"/>
                </a:solidFill>
                <a:latin typeface="+mn-lt"/>
                <a:cs typeface="Arial" charset="0"/>
              </a:rPr>
              <a:t> </a:t>
            </a:r>
            <a:r>
              <a:rPr lang="fr-FR" sz="1400" i="1" dirty="0" err="1">
                <a:solidFill>
                  <a:srgbClr val="008000"/>
                </a:solidFill>
                <a:latin typeface="+mn-lt"/>
                <a:cs typeface="Arial" charset="0"/>
              </a:rPr>
              <a:t>confers</a:t>
            </a:r>
            <a:r>
              <a:rPr lang="fr-FR" sz="1400" i="1" dirty="0">
                <a:solidFill>
                  <a:srgbClr val="008000"/>
                </a:solidFill>
                <a:latin typeface="+mn-lt"/>
                <a:cs typeface="Arial" charset="0"/>
              </a:rPr>
              <a:t> </a:t>
            </a:r>
            <a:r>
              <a:rPr lang="fr-FR" sz="1400" i="1" dirty="0" err="1">
                <a:solidFill>
                  <a:srgbClr val="008000"/>
                </a:solidFill>
                <a:latin typeface="+mn-lt"/>
                <a:cs typeface="Arial" charset="0"/>
              </a:rPr>
              <a:t>salt</a:t>
            </a:r>
            <a:r>
              <a:rPr lang="fr-FR" sz="1400" i="1" dirty="0">
                <a:solidFill>
                  <a:srgbClr val="008000"/>
                </a:solidFill>
                <a:latin typeface="+mn-lt"/>
                <a:cs typeface="Arial" charset="0"/>
              </a:rPr>
              <a:t> </a:t>
            </a:r>
            <a:r>
              <a:rPr lang="fr-FR" sz="1400" i="1" dirty="0" err="1">
                <a:solidFill>
                  <a:srgbClr val="008000"/>
                </a:solidFill>
                <a:latin typeface="+mn-lt"/>
                <a:cs typeface="Arial" charset="0"/>
              </a:rPr>
              <a:t>tolerance</a:t>
            </a:r>
            <a:r>
              <a:rPr lang="fr-FR" sz="1400" i="1" dirty="0">
                <a:solidFill>
                  <a:srgbClr val="008000"/>
                </a:solidFill>
                <a:latin typeface="+mn-lt"/>
                <a:cs typeface="Arial" charset="0"/>
              </a:rPr>
              <a:t> and </a:t>
            </a:r>
            <a:r>
              <a:rPr lang="fr-FR" sz="1400" i="1" dirty="0" err="1">
                <a:solidFill>
                  <a:srgbClr val="008000"/>
                </a:solidFill>
                <a:latin typeface="+mn-lt"/>
                <a:cs typeface="Arial" charset="0"/>
              </a:rPr>
              <a:t>promotes</a:t>
            </a:r>
            <a:r>
              <a:rPr lang="fr-FR" sz="1400" i="1" dirty="0">
                <a:solidFill>
                  <a:srgbClr val="008000"/>
                </a:solidFill>
                <a:latin typeface="+mn-lt"/>
                <a:cs typeface="Arial" charset="0"/>
              </a:rPr>
              <a:t> plant </a:t>
            </a:r>
            <a:r>
              <a:rPr lang="fr-FR" sz="1400" i="1" dirty="0" err="1">
                <a:solidFill>
                  <a:srgbClr val="008000"/>
                </a:solidFill>
                <a:latin typeface="+mn-lt"/>
                <a:cs typeface="Arial" charset="0"/>
              </a:rPr>
              <a:t>growth</a:t>
            </a:r>
            <a:r>
              <a:rPr lang="fr-FR" sz="1400" i="1" dirty="0">
                <a:solidFill>
                  <a:srgbClr val="008000"/>
                </a:solidFill>
                <a:latin typeface="+mn-lt"/>
                <a:cs typeface="Arial" charset="0"/>
              </a:rPr>
              <a:t> in the </a:t>
            </a:r>
            <a:r>
              <a:rPr lang="fr-FR" sz="1400" i="1" dirty="0" err="1">
                <a:solidFill>
                  <a:srgbClr val="008000"/>
                </a:solidFill>
                <a:latin typeface="+mn-lt"/>
                <a:cs typeface="Arial" charset="0"/>
              </a:rPr>
              <a:t>field</a:t>
            </a:r>
            <a:r>
              <a:rPr lang="fr-FR" sz="1400" dirty="0">
                <a:solidFill>
                  <a:srgbClr val="008000"/>
                </a:solidFill>
                <a:latin typeface="+mn-lt"/>
                <a:cs typeface="Arial" charset="0"/>
              </a:rPr>
              <a:t>. Chen et al., 2007. PLANT SOIL ENVIRON., 53, (11): 490–498.</a:t>
            </a:r>
          </a:p>
          <a:p>
            <a:pPr>
              <a:buFont typeface="Arial"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Effet des contraintes hydrique et saline sur la germination de quelques acacias africains</a:t>
            </a:r>
            <a:r>
              <a:rPr lang="fr-FR" sz="1400" dirty="0">
                <a:solidFill>
                  <a:srgbClr val="008000"/>
                </a:solidFill>
                <a:latin typeface="+mn-lt"/>
                <a:cs typeface="Arial" charset="0"/>
              </a:rPr>
              <a:t>, Paul </a:t>
            </a:r>
            <a:r>
              <a:rPr lang="fr-FR" sz="1400" dirty="0" err="1">
                <a:solidFill>
                  <a:srgbClr val="008000"/>
                </a:solidFill>
                <a:latin typeface="+mn-lt"/>
                <a:cs typeface="Arial" charset="0"/>
              </a:rPr>
              <a:t>Ndour</a:t>
            </a:r>
            <a:r>
              <a:rPr lang="fr-FR" sz="1400" dirty="0">
                <a:solidFill>
                  <a:srgbClr val="008000"/>
                </a:solidFill>
                <a:latin typeface="+mn-lt"/>
                <a:cs typeface="Arial" charset="0"/>
              </a:rPr>
              <a:t>, Pascal </a:t>
            </a:r>
            <a:r>
              <a:rPr lang="fr-FR" sz="1400" dirty="0" err="1">
                <a:solidFill>
                  <a:srgbClr val="008000"/>
                </a:solidFill>
                <a:latin typeface="+mn-lt"/>
                <a:cs typeface="Arial" charset="0"/>
              </a:rPr>
              <a:t>Danthu</a:t>
            </a:r>
            <a:r>
              <a:rPr lang="fr-FR" sz="1400" dirty="0">
                <a:solidFill>
                  <a:srgbClr val="008000"/>
                </a:solidFill>
                <a:latin typeface="+mn-lt"/>
                <a:cs typeface="Arial" charset="0"/>
              </a:rPr>
              <a:t>, </a:t>
            </a:r>
            <a:r>
              <a:rPr lang="fr-FR" sz="1400" dirty="0">
                <a:solidFill>
                  <a:srgbClr val="008000"/>
                </a:solidFill>
                <a:latin typeface="+mn-lt"/>
                <a:cs typeface="Arial" charset="0"/>
                <a:hlinkClick r:id="rId2"/>
              </a:rPr>
              <a:t>http://horizon.documentation.ird.fr/exl-doc/pleins_textes/pleins_textes_7/divers2/010016071.pdf</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Glenn, E. P., et al. (1999). Salt </a:t>
            </a:r>
            <a:r>
              <a:rPr lang="fr-FR" sz="1400" dirty="0" err="1">
                <a:solidFill>
                  <a:srgbClr val="008000"/>
                </a:solidFill>
                <a:latin typeface="+mn-lt"/>
                <a:cs typeface="Arial" charset="0"/>
              </a:rPr>
              <a:t>tolerance</a:t>
            </a:r>
            <a:r>
              <a:rPr lang="fr-FR" sz="1400" dirty="0">
                <a:solidFill>
                  <a:srgbClr val="008000"/>
                </a:solidFill>
                <a:latin typeface="+mn-lt"/>
                <a:cs typeface="Arial" charset="0"/>
              </a:rPr>
              <a:t> and </a:t>
            </a:r>
            <a:r>
              <a:rPr lang="fr-FR" sz="1400" dirty="0" err="1">
                <a:solidFill>
                  <a:srgbClr val="008000"/>
                </a:solidFill>
                <a:latin typeface="+mn-lt"/>
                <a:cs typeface="Arial" charset="0"/>
              </a:rPr>
              <a:t>crop</a:t>
            </a:r>
            <a:r>
              <a:rPr lang="fr-FR" sz="1400" dirty="0">
                <a:solidFill>
                  <a:srgbClr val="008000"/>
                </a:solidFill>
                <a:latin typeface="+mn-lt"/>
                <a:cs typeface="Arial" charset="0"/>
              </a:rPr>
              <a:t> </a:t>
            </a:r>
            <a:r>
              <a:rPr lang="fr-FR" sz="1400" dirty="0" err="1">
                <a:solidFill>
                  <a:srgbClr val="008000"/>
                </a:solidFill>
                <a:latin typeface="+mn-lt"/>
                <a:cs typeface="Arial" charset="0"/>
              </a:rPr>
              <a:t>potential</a:t>
            </a:r>
            <a:r>
              <a:rPr lang="fr-FR" sz="1400" dirty="0">
                <a:solidFill>
                  <a:srgbClr val="008000"/>
                </a:solidFill>
                <a:latin typeface="+mn-lt"/>
                <a:cs typeface="Arial" charset="0"/>
              </a:rPr>
              <a:t> of halophytes. </a:t>
            </a:r>
            <a:r>
              <a:rPr lang="fr-FR" sz="1400" i="1" dirty="0" err="1">
                <a:solidFill>
                  <a:srgbClr val="008000"/>
                </a:solidFill>
                <a:latin typeface="+mn-lt"/>
                <a:cs typeface="Arial" charset="0"/>
              </a:rPr>
              <a:t>Critical</a:t>
            </a:r>
            <a:r>
              <a:rPr lang="fr-FR" sz="1400" i="1" dirty="0">
                <a:solidFill>
                  <a:srgbClr val="008000"/>
                </a:solidFill>
                <a:latin typeface="+mn-lt"/>
                <a:cs typeface="Arial" charset="0"/>
              </a:rPr>
              <a:t> </a:t>
            </a:r>
            <a:r>
              <a:rPr lang="fr-FR" sz="1400" i="1" dirty="0" err="1">
                <a:solidFill>
                  <a:srgbClr val="008000"/>
                </a:solidFill>
                <a:latin typeface="+mn-lt"/>
                <a:cs typeface="Arial" charset="0"/>
              </a:rPr>
              <a:t>Review</a:t>
            </a:r>
            <a:r>
              <a:rPr lang="fr-FR" sz="1400" i="1" dirty="0">
                <a:solidFill>
                  <a:srgbClr val="008000"/>
                </a:solidFill>
                <a:latin typeface="+mn-lt"/>
                <a:cs typeface="Arial" charset="0"/>
              </a:rPr>
              <a:t> in Plant Sciences</a:t>
            </a:r>
            <a:r>
              <a:rPr lang="fr-FR" sz="1400" dirty="0">
                <a:solidFill>
                  <a:srgbClr val="008000"/>
                </a:solidFill>
                <a:latin typeface="+mn-lt"/>
                <a:cs typeface="Arial" charset="0"/>
              </a:rPr>
              <a:t> 18(2), 227-55. </a:t>
            </a:r>
            <a:r>
              <a:rPr lang="fr-FR" sz="1400" dirty="0" err="1">
                <a:solidFill>
                  <a:srgbClr val="008000"/>
                </a:solidFill>
                <a:latin typeface="+mn-lt"/>
                <a:cs typeface="Arial" charset="0"/>
                <a:hlinkClick r:id="rId3" tooltip="Digital object identifier"/>
              </a:rPr>
              <a:t>doi</a:t>
            </a:r>
            <a:r>
              <a:rPr lang="fr-FR" sz="1400" dirty="0">
                <a:solidFill>
                  <a:srgbClr val="008000"/>
                </a:solidFill>
                <a:latin typeface="+mn-lt"/>
                <a:cs typeface="Arial" charset="0"/>
              </a:rPr>
              <a:t>:</a:t>
            </a:r>
            <a:r>
              <a:rPr lang="fr-FR" sz="1400" dirty="0">
                <a:solidFill>
                  <a:srgbClr val="008000"/>
                </a:solidFill>
                <a:latin typeface="+mn-lt"/>
                <a:cs typeface="Arial" charset="0"/>
                <a:hlinkClick r:id="rId4"/>
              </a:rPr>
              <a:t>10.1080/07352689991309207</a:t>
            </a:r>
            <a:endParaRPr lang="fr-FR" sz="1400" dirty="0">
              <a:solidFill>
                <a:srgbClr val="008000"/>
              </a:solidFill>
              <a:latin typeface="+mn-lt"/>
              <a:cs typeface="Arial" charset="0"/>
            </a:endParaRPr>
          </a:p>
          <a:p>
            <a:pPr eaLnBrk="1" hangingPunct="1">
              <a:buFont typeface="Arial" pitchFamily="34" charset="0"/>
              <a:buChar char="•"/>
              <a:defRPr/>
            </a:pPr>
            <a:r>
              <a:rPr lang="fr-FR" sz="1400" dirty="0">
                <a:solidFill>
                  <a:srgbClr val="008000"/>
                </a:solidFill>
                <a:latin typeface="+mn-lt"/>
                <a:cs typeface="Arial" charset="0"/>
              </a:rPr>
              <a:t> Glenn, E. P.; Brown, J. J.; </a:t>
            </a:r>
            <a:r>
              <a:rPr lang="fr-FR" sz="1400" dirty="0" err="1">
                <a:solidFill>
                  <a:srgbClr val="008000"/>
                </a:solidFill>
                <a:latin typeface="+mn-lt"/>
                <a:cs typeface="Arial" charset="0"/>
              </a:rPr>
              <a:t>O'Leary</a:t>
            </a:r>
            <a:r>
              <a:rPr lang="fr-FR" sz="1400" dirty="0">
                <a:solidFill>
                  <a:srgbClr val="008000"/>
                </a:solidFill>
                <a:latin typeface="+mn-lt"/>
                <a:cs typeface="Arial" charset="0"/>
              </a:rPr>
              <a:t>, J. W. (1998). </a:t>
            </a:r>
            <a:r>
              <a:rPr lang="fr-FR" sz="1400" dirty="0">
                <a:solidFill>
                  <a:srgbClr val="008000"/>
                </a:solidFill>
                <a:latin typeface="+mn-lt"/>
                <a:cs typeface="Arial" charset="0"/>
                <a:hlinkClick r:id="rId5"/>
              </a:rPr>
              <a:t>"</a:t>
            </a:r>
            <a:r>
              <a:rPr lang="fr-FR" sz="1400" dirty="0" err="1">
                <a:solidFill>
                  <a:srgbClr val="008000"/>
                </a:solidFill>
                <a:latin typeface="+mn-lt"/>
                <a:cs typeface="Arial" charset="0"/>
                <a:hlinkClick r:id="rId5"/>
              </a:rPr>
              <a:t>Irrigating</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Crops</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with</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Seawater</a:t>
            </a:r>
            <a:r>
              <a:rPr lang="fr-FR" sz="1400" dirty="0">
                <a:solidFill>
                  <a:srgbClr val="008000"/>
                </a:solidFill>
                <a:latin typeface="+mn-lt"/>
                <a:cs typeface="Arial" charset="0"/>
                <a:hlinkClick r:id="rId5"/>
              </a:rPr>
              <a:t>",</a:t>
            </a:r>
            <a:r>
              <a:rPr lang="fr-FR" sz="1400" dirty="0">
                <a:solidFill>
                  <a:srgbClr val="008000"/>
                </a:solidFill>
                <a:latin typeface="+mn-lt"/>
                <a:cs typeface="Arial" charset="0"/>
              </a:rPr>
              <a:t> </a:t>
            </a:r>
            <a:r>
              <a:rPr lang="fr-FR" sz="1400" i="1" dirty="0" err="1">
                <a:solidFill>
                  <a:srgbClr val="008000"/>
                </a:solidFill>
                <a:latin typeface="+mn-lt"/>
                <a:cs typeface="Arial" charset="0"/>
                <a:hlinkClick r:id="rId6"/>
              </a:rPr>
              <a:t>Scientific</a:t>
            </a:r>
            <a:r>
              <a:rPr lang="fr-FR" sz="1400" i="1" dirty="0">
                <a:solidFill>
                  <a:srgbClr val="008000"/>
                </a:solidFill>
                <a:latin typeface="+mn-lt"/>
                <a:cs typeface="Arial" charset="0"/>
                <a:hlinkClick r:id="rId6"/>
              </a:rPr>
              <a:t> American</a:t>
            </a:r>
            <a:r>
              <a:rPr lang="fr-FR" sz="1400" dirty="0">
                <a:solidFill>
                  <a:srgbClr val="008000"/>
                </a:solidFill>
                <a:latin typeface="+mn-lt"/>
                <a:cs typeface="Arial" charset="0"/>
              </a:rPr>
              <a:t>, Vol. 279, no. 8, </a:t>
            </a:r>
            <a:r>
              <a:rPr lang="fr-FR" sz="1400" dirty="0" err="1">
                <a:solidFill>
                  <a:srgbClr val="008000"/>
                </a:solidFill>
                <a:latin typeface="+mn-lt"/>
                <a:cs typeface="Arial" charset="0"/>
              </a:rPr>
              <a:t>Aug</a:t>
            </a:r>
            <a:r>
              <a:rPr lang="fr-FR" sz="1400" dirty="0">
                <a:solidFill>
                  <a:srgbClr val="008000"/>
                </a:solidFill>
                <a:latin typeface="+mn-lt"/>
                <a:cs typeface="Arial" charset="0"/>
              </a:rPr>
              <a:t>. 1998, pp. 56-61.</a:t>
            </a:r>
          </a:p>
          <a:p>
            <a:pPr eaLnBrk="1" hangingPunct="1">
              <a:buFont typeface="Arial" pitchFamily="34" charset="0"/>
              <a:buChar char="•"/>
              <a:defRPr/>
            </a:pPr>
            <a:r>
              <a:rPr lang="fr-FR" sz="1400" dirty="0">
                <a:solidFill>
                  <a:srgbClr val="008000"/>
                </a:solidFill>
                <a:latin typeface="+mn-lt"/>
                <a:cs typeface="Arial" charset="0"/>
              </a:rPr>
              <a:t> Glenn, Edward P.; Brown, J. </a:t>
            </a:r>
            <a:r>
              <a:rPr lang="fr-FR" sz="1400" dirty="0" err="1">
                <a:solidFill>
                  <a:srgbClr val="008000"/>
                </a:solidFill>
                <a:latin typeface="+mn-lt"/>
                <a:cs typeface="Arial" charset="0"/>
              </a:rPr>
              <a:t>Jed</a:t>
            </a:r>
            <a:r>
              <a:rPr lang="fr-FR" sz="1400" dirty="0">
                <a:solidFill>
                  <a:srgbClr val="008000"/>
                </a:solidFill>
                <a:latin typeface="+mn-lt"/>
                <a:cs typeface="Arial" charset="0"/>
              </a:rPr>
              <a:t>; </a:t>
            </a:r>
            <a:r>
              <a:rPr lang="fr-FR" sz="1400" dirty="0" err="1">
                <a:solidFill>
                  <a:srgbClr val="008000"/>
                </a:solidFill>
                <a:latin typeface="+mn-lt"/>
                <a:cs typeface="Arial" charset="0"/>
              </a:rPr>
              <a:t>O'Leary</a:t>
            </a:r>
            <a:r>
              <a:rPr lang="fr-FR" sz="1400" dirty="0">
                <a:solidFill>
                  <a:srgbClr val="008000"/>
                </a:solidFill>
                <a:latin typeface="+mn-lt"/>
                <a:cs typeface="Arial" charset="0"/>
              </a:rPr>
              <a:t>, James W. (August 1998). </a:t>
            </a:r>
            <a:r>
              <a:rPr lang="fr-FR" sz="1400" dirty="0">
                <a:solidFill>
                  <a:srgbClr val="008000"/>
                </a:solidFill>
                <a:latin typeface="+mn-lt"/>
                <a:cs typeface="Arial" charset="0"/>
                <a:hlinkClick r:id="rId5"/>
              </a:rPr>
              <a:t>"</a:t>
            </a:r>
            <a:r>
              <a:rPr lang="fr-FR" sz="1400" dirty="0" err="1">
                <a:solidFill>
                  <a:srgbClr val="008000"/>
                </a:solidFill>
                <a:latin typeface="+mn-lt"/>
                <a:cs typeface="Arial" charset="0"/>
                <a:hlinkClick r:id="rId5"/>
              </a:rPr>
              <a:t>Irrigating</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Crops</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with</a:t>
            </a:r>
            <a:r>
              <a:rPr lang="fr-FR" sz="1400" dirty="0">
                <a:solidFill>
                  <a:srgbClr val="008000"/>
                </a:solidFill>
                <a:latin typeface="+mn-lt"/>
                <a:cs typeface="Arial" charset="0"/>
                <a:hlinkClick r:id="rId5"/>
              </a:rPr>
              <a:t> </a:t>
            </a:r>
            <a:r>
              <a:rPr lang="fr-FR" sz="1400" dirty="0" err="1">
                <a:solidFill>
                  <a:srgbClr val="008000"/>
                </a:solidFill>
                <a:latin typeface="+mn-lt"/>
                <a:cs typeface="Arial" charset="0"/>
                <a:hlinkClick r:id="rId5"/>
              </a:rPr>
              <a:t>Seawater</a:t>
            </a:r>
            <a:r>
              <a:rPr lang="fr-FR" sz="1400" dirty="0">
                <a:solidFill>
                  <a:srgbClr val="008000"/>
                </a:solidFill>
                <a:latin typeface="+mn-lt"/>
                <a:cs typeface="Arial" charset="0"/>
                <a:hlinkClick r:id="rId5"/>
              </a:rPr>
              <a:t>"</a:t>
            </a:r>
            <a:r>
              <a:rPr lang="fr-FR" sz="1400" dirty="0">
                <a:solidFill>
                  <a:srgbClr val="008000"/>
                </a:solidFill>
                <a:latin typeface="+mn-lt"/>
                <a:cs typeface="Arial" charset="0"/>
              </a:rPr>
              <a:t> (PDF). </a:t>
            </a:r>
            <a:r>
              <a:rPr lang="fr-FR" sz="1400" i="1" dirty="0" err="1">
                <a:solidFill>
                  <a:srgbClr val="008000"/>
                </a:solidFill>
                <a:latin typeface="+mn-lt"/>
                <a:cs typeface="Arial" charset="0"/>
                <a:hlinkClick r:id="rId7" tooltip="Scientific American"/>
              </a:rPr>
              <a:t>Scientific</a:t>
            </a:r>
            <a:r>
              <a:rPr lang="fr-FR" sz="1400" i="1" dirty="0">
                <a:solidFill>
                  <a:srgbClr val="008000"/>
                </a:solidFill>
                <a:latin typeface="+mn-lt"/>
                <a:cs typeface="Arial" charset="0"/>
                <a:hlinkClick r:id="rId7" tooltip="Scientific American"/>
              </a:rPr>
              <a:t> American</a:t>
            </a:r>
            <a:r>
              <a:rPr lang="fr-FR" sz="1400" dirty="0">
                <a:solidFill>
                  <a:srgbClr val="008000"/>
                </a:solidFill>
                <a:latin typeface="+mn-lt"/>
                <a:cs typeface="Arial" charset="0"/>
              </a:rPr>
              <a:t> (USA: </a:t>
            </a:r>
            <a:r>
              <a:rPr lang="fr-FR" sz="1400" dirty="0" err="1">
                <a:solidFill>
                  <a:srgbClr val="008000"/>
                </a:solidFill>
                <a:latin typeface="+mn-lt"/>
                <a:cs typeface="Arial" charset="0"/>
              </a:rPr>
              <a:t>Scientific</a:t>
            </a:r>
            <a:r>
              <a:rPr lang="fr-FR" sz="1400" dirty="0">
                <a:solidFill>
                  <a:srgbClr val="008000"/>
                </a:solidFill>
                <a:latin typeface="+mn-lt"/>
                <a:cs typeface="Arial" charset="0"/>
              </a:rPr>
              <a:t> American, Inc.) (August 1998): 76–81 [79]. </a:t>
            </a:r>
            <a:r>
              <a:rPr lang="fr-FR" sz="1400" dirty="0" err="1">
                <a:solidFill>
                  <a:srgbClr val="008000"/>
                </a:solidFill>
                <a:latin typeface="+mn-lt"/>
                <a:cs typeface="Arial" charset="0"/>
              </a:rPr>
              <a:t>Retrieved</a:t>
            </a:r>
            <a:r>
              <a:rPr lang="fr-FR" sz="1400" dirty="0">
                <a:solidFill>
                  <a:srgbClr val="008000"/>
                </a:solidFill>
                <a:latin typeface="+mn-lt"/>
                <a:cs typeface="Arial" charset="0"/>
              </a:rPr>
              <a:t> 2008-11-17.</a:t>
            </a:r>
          </a:p>
          <a:p>
            <a:pPr eaLnBrk="1" hangingPunct="1">
              <a:buFont typeface="Arial" pitchFamily="34" charset="0"/>
              <a:buChar char="•"/>
              <a:defRPr/>
            </a:pPr>
            <a:r>
              <a:rPr lang="fr-FR" sz="1400" dirty="0">
                <a:solidFill>
                  <a:srgbClr val="008000"/>
                </a:solidFill>
                <a:latin typeface="+mn-lt"/>
                <a:cs typeface="Arial" charset="0"/>
              </a:rPr>
              <a:t>  </a:t>
            </a:r>
            <a:r>
              <a:rPr lang="fr-FR" sz="1400" dirty="0">
                <a:solidFill>
                  <a:srgbClr val="008000"/>
                </a:solidFill>
                <a:latin typeface="+mn-lt"/>
                <a:cs typeface="Arial" charset="0"/>
                <a:hlinkClick r:id="rId8"/>
              </a:rPr>
              <a:t>"</a:t>
            </a:r>
            <a:r>
              <a:rPr lang="fr-FR" sz="1400" dirty="0" err="1">
                <a:solidFill>
                  <a:srgbClr val="008000"/>
                </a:solidFill>
                <a:latin typeface="+mn-lt"/>
                <a:cs typeface="Arial" charset="0"/>
                <a:hlinkClick r:id="rId8"/>
              </a:rPr>
              <a:t>Fact</a:t>
            </a:r>
            <a:r>
              <a:rPr lang="fr-FR" sz="1400" dirty="0">
                <a:solidFill>
                  <a:srgbClr val="008000"/>
                </a:solidFill>
                <a:latin typeface="+mn-lt"/>
                <a:cs typeface="Arial" charset="0"/>
                <a:hlinkClick r:id="rId8"/>
              </a:rPr>
              <a:t> </a:t>
            </a:r>
            <a:r>
              <a:rPr lang="fr-FR" sz="1400" dirty="0" err="1">
                <a:solidFill>
                  <a:srgbClr val="008000"/>
                </a:solidFill>
                <a:latin typeface="+mn-lt"/>
                <a:cs typeface="Arial" charset="0"/>
                <a:hlinkClick r:id="rId8"/>
              </a:rPr>
              <a:t>Sheet</a:t>
            </a:r>
            <a:r>
              <a:rPr lang="fr-FR" sz="1400" dirty="0">
                <a:solidFill>
                  <a:srgbClr val="008000"/>
                </a:solidFill>
                <a:latin typeface="+mn-lt"/>
                <a:cs typeface="Arial" charset="0"/>
                <a:hlinkClick r:id="rId8"/>
              </a:rPr>
              <a:t>: Alternative Fuels"</a:t>
            </a:r>
            <a:r>
              <a:rPr lang="fr-FR" sz="1400" dirty="0">
                <a:solidFill>
                  <a:srgbClr val="008000"/>
                </a:solidFill>
                <a:latin typeface="+mn-lt"/>
                <a:cs typeface="Arial" charset="0"/>
              </a:rPr>
              <a:t>. </a:t>
            </a:r>
            <a:r>
              <a:rPr lang="fr-FR" sz="1400" dirty="0">
                <a:solidFill>
                  <a:srgbClr val="008000"/>
                </a:solidFill>
                <a:latin typeface="+mn-lt"/>
                <a:cs typeface="Arial" charset="0"/>
                <a:hlinkClick r:id="rId9" tooltip="IATA"/>
              </a:rPr>
              <a:t>IATA</a:t>
            </a:r>
            <a:r>
              <a:rPr lang="fr-FR" sz="1400" dirty="0">
                <a:solidFill>
                  <a:srgbClr val="008000"/>
                </a:solidFill>
                <a:latin typeface="+mn-lt"/>
                <a:cs typeface="Arial" charset="0"/>
              </a:rPr>
              <a:t>. </a:t>
            </a:r>
            <a:r>
              <a:rPr lang="fr-FR" sz="1400" dirty="0" err="1">
                <a:solidFill>
                  <a:srgbClr val="008000"/>
                </a:solidFill>
                <a:latin typeface="+mn-lt"/>
                <a:cs typeface="Arial" charset="0"/>
              </a:rPr>
              <a:t>December</a:t>
            </a:r>
            <a:r>
              <a:rPr lang="fr-FR" sz="1400" dirty="0">
                <a:solidFill>
                  <a:srgbClr val="008000"/>
                </a:solidFill>
                <a:latin typeface="+mn-lt"/>
                <a:cs typeface="Arial" charset="0"/>
              </a:rPr>
              <a:t> 2013. </a:t>
            </a:r>
            <a:r>
              <a:rPr lang="fr-FR" sz="1400" dirty="0" err="1">
                <a:solidFill>
                  <a:srgbClr val="008000"/>
                </a:solidFill>
                <a:latin typeface="+mn-lt"/>
                <a:cs typeface="Arial" charset="0"/>
              </a:rPr>
              <a:t>Retrieved</a:t>
            </a:r>
            <a:r>
              <a:rPr lang="fr-FR" sz="1400" dirty="0">
                <a:solidFill>
                  <a:srgbClr val="008000"/>
                </a:solidFill>
                <a:latin typeface="+mn-lt"/>
                <a:cs typeface="Arial" charset="0"/>
              </a:rPr>
              <a:t> 2014-01-28.</a:t>
            </a:r>
          </a:p>
          <a:p>
            <a:pPr eaLnBrk="1" hangingPunct="1">
              <a:buFont typeface="Arial" pitchFamily="34" charset="0"/>
              <a:buChar char="•"/>
              <a:defRPr/>
            </a:pPr>
            <a:r>
              <a:rPr lang="fr-FR" sz="1400" dirty="0">
                <a:solidFill>
                  <a:srgbClr val="008000"/>
                </a:solidFill>
                <a:latin typeface="+mn-lt"/>
                <a:cs typeface="Arial" charset="0"/>
              </a:rPr>
              <a:t> </a:t>
            </a:r>
            <a:r>
              <a:rPr lang="en-US" sz="1400" i="1" dirty="0">
                <a:solidFill>
                  <a:srgbClr val="008000"/>
                </a:solidFill>
                <a:latin typeface="+mn-lt"/>
                <a:cs typeface="Arial" charset="0"/>
              </a:rPr>
              <a:t>Plant Responses to drought and Salinity stress : Developments in a post-genomic era</a:t>
            </a:r>
            <a:r>
              <a:rPr lang="en-US" sz="1400" dirty="0">
                <a:solidFill>
                  <a:srgbClr val="008000"/>
                </a:solidFill>
                <a:latin typeface="+mn-lt"/>
                <a:cs typeface="Arial" charset="0"/>
              </a:rPr>
              <a:t>, </a:t>
            </a:r>
            <a:r>
              <a:rPr lang="en-US" sz="1400" dirty="0" err="1">
                <a:solidFill>
                  <a:srgbClr val="008000"/>
                </a:solidFill>
                <a:latin typeface="+mn-lt"/>
                <a:cs typeface="Arial" charset="0"/>
              </a:rPr>
              <a:t>Ismaël</a:t>
            </a:r>
            <a:r>
              <a:rPr lang="en-US" sz="1400" dirty="0">
                <a:solidFill>
                  <a:srgbClr val="008000"/>
                </a:solidFill>
                <a:latin typeface="+mn-lt"/>
                <a:cs typeface="Arial" charset="0"/>
              </a:rPr>
              <a:t> </a:t>
            </a:r>
            <a:r>
              <a:rPr lang="en-US" sz="1400" dirty="0" err="1">
                <a:solidFill>
                  <a:srgbClr val="008000"/>
                </a:solidFill>
                <a:latin typeface="+mn-lt"/>
                <a:cs typeface="Arial" charset="0"/>
              </a:rPr>
              <a:t>Turkan</a:t>
            </a:r>
            <a:r>
              <a:rPr lang="en-US" sz="1400" dirty="0">
                <a:solidFill>
                  <a:srgbClr val="008000"/>
                </a:solidFill>
                <a:latin typeface="+mn-lt"/>
                <a:cs typeface="Arial" charset="0"/>
              </a:rPr>
              <a:t>, Academic Press,</a:t>
            </a:r>
          </a:p>
          <a:p>
            <a:pPr eaLnBrk="1" hangingPunct="1">
              <a:buFont typeface="Arial" pitchFamily="34" charset="0"/>
              <a:buChar char="•"/>
              <a:defRPr/>
            </a:pPr>
            <a:r>
              <a:rPr lang="en-US" sz="1400" dirty="0">
                <a:solidFill>
                  <a:srgbClr val="008000"/>
                </a:solidFill>
                <a:latin typeface="+mn-lt"/>
                <a:cs typeface="Arial" charset="0"/>
              </a:rPr>
              <a:t> </a:t>
            </a:r>
            <a:r>
              <a:rPr lang="en-US" sz="1400" i="1" dirty="0" err="1">
                <a:solidFill>
                  <a:srgbClr val="008000"/>
                </a:solidFill>
                <a:latin typeface="+mn-lt"/>
                <a:cs typeface="Arial" charset="0"/>
              </a:rPr>
              <a:t>Ecophysiology</a:t>
            </a:r>
            <a:r>
              <a:rPr lang="en-US" sz="1400" i="1" dirty="0">
                <a:solidFill>
                  <a:srgbClr val="008000"/>
                </a:solidFill>
                <a:latin typeface="+mn-lt"/>
                <a:cs typeface="Arial" charset="0"/>
              </a:rPr>
              <a:t> of High Salinity Tolerant Plants</a:t>
            </a:r>
            <a:r>
              <a:rPr lang="en-US" sz="1400" dirty="0">
                <a:solidFill>
                  <a:srgbClr val="008000"/>
                </a:solidFill>
                <a:latin typeface="+mn-lt"/>
                <a:cs typeface="Arial" charset="0"/>
              </a:rPr>
              <a:t>, M. </a:t>
            </a:r>
            <a:r>
              <a:rPr lang="en-US" sz="1400" dirty="0" err="1">
                <a:solidFill>
                  <a:srgbClr val="008000"/>
                </a:solidFill>
                <a:latin typeface="+mn-lt"/>
                <a:cs typeface="Arial" charset="0"/>
              </a:rPr>
              <a:t>Ajmal</a:t>
            </a:r>
            <a:r>
              <a:rPr lang="en-US" sz="1400" dirty="0">
                <a:solidFill>
                  <a:srgbClr val="008000"/>
                </a:solidFill>
                <a:latin typeface="+mn-lt"/>
                <a:cs typeface="Arial" charset="0"/>
              </a:rPr>
              <a:t> Khan, ‎Darrell J. Weber, Springer ‎Science, 2006.</a:t>
            </a:r>
          </a:p>
          <a:p>
            <a:pPr eaLnBrk="1" hangingPunct="1">
              <a:buFont typeface="Arial" pitchFamily="34" charset="0"/>
              <a:buChar char="•"/>
              <a:defRPr/>
            </a:pPr>
            <a:r>
              <a:rPr lang="en-US" sz="1400" dirty="0">
                <a:solidFill>
                  <a:srgbClr val="008000"/>
                </a:solidFill>
                <a:latin typeface="+mn-lt"/>
                <a:cs typeface="Arial" charset="0"/>
              </a:rPr>
              <a:t> </a:t>
            </a:r>
            <a:r>
              <a:rPr lang="fr-FR" sz="1400" i="1" dirty="0">
                <a:solidFill>
                  <a:srgbClr val="008000"/>
                </a:solidFill>
                <a:latin typeface="+mn-lt"/>
                <a:cs typeface="Arial" charset="0"/>
              </a:rPr>
              <a:t>Long </a:t>
            </a:r>
            <a:r>
              <a:rPr lang="fr-FR" sz="1400" i="1" dirty="0" err="1">
                <a:solidFill>
                  <a:srgbClr val="008000"/>
                </a:solidFill>
                <a:latin typeface="+mn-lt"/>
                <a:cs typeface="Arial" charset="0"/>
              </a:rPr>
              <a:t>term</a:t>
            </a:r>
            <a:r>
              <a:rPr lang="fr-FR" sz="1400" i="1" dirty="0">
                <a:solidFill>
                  <a:srgbClr val="008000"/>
                </a:solidFill>
                <a:latin typeface="+mn-lt"/>
                <a:cs typeface="Arial" charset="0"/>
              </a:rPr>
              <a:t> </a:t>
            </a:r>
            <a:r>
              <a:rPr lang="fr-FR" sz="1400" i="1" dirty="0" err="1">
                <a:solidFill>
                  <a:srgbClr val="008000"/>
                </a:solidFill>
                <a:latin typeface="+mn-lt"/>
                <a:cs typeface="Arial" charset="0"/>
              </a:rPr>
              <a:t>responses</a:t>
            </a:r>
            <a:r>
              <a:rPr lang="fr-FR" sz="1400" i="1" dirty="0">
                <a:solidFill>
                  <a:srgbClr val="008000"/>
                </a:solidFill>
                <a:latin typeface="+mn-lt"/>
                <a:cs typeface="Arial" charset="0"/>
              </a:rPr>
              <a:t> of olive </a:t>
            </a:r>
            <a:r>
              <a:rPr lang="fr-FR" sz="1400" i="1" dirty="0" err="1">
                <a:solidFill>
                  <a:srgbClr val="008000"/>
                </a:solidFill>
                <a:latin typeface="+mn-lt"/>
                <a:cs typeface="Arial" charset="0"/>
              </a:rPr>
              <a:t>trees</a:t>
            </a:r>
            <a:r>
              <a:rPr lang="fr-FR" sz="1400" i="1" dirty="0">
                <a:solidFill>
                  <a:srgbClr val="008000"/>
                </a:solidFill>
                <a:latin typeface="+mn-lt"/>
                <a:cs typeface="Arial" charset="0"/>
              </a:rPr>
              <a:t> to </a:t>
            </a:r>
            <a:r>
              <a:rPr lang="fr-FR" sz="1400" i="1" dirty="0" err="1">
                <a:solidFill>
                  <a:srgbClr val="008000"/>
                </a:solidFill>
                <a:latin typeface="+mn-lt"/>
                <a:cs typeface="Arial" charset="0"/>
              </a:rPr>
              <a:t>salinity</a:t>
            </a:r>
            <a:r>
              <a:rPr lang="fr-FR" sz="1400" dirty="0">
                <a:solidFill>
                  <a:srgbClr val="008000"/>
                </a:solidFill>
                <a:latin typeface="+mn-lt"/>
                <a:cs typeface="Arial" charset="0"/>
              </a:rPr>
              <a:t>, J.C. </a:t>
            </a:r>
            <a:r>
              <a:rPr lang="fr-FR" sz="1400" dirty="0" err="1">
                <a:solidFill>
                  <a:srgbClr val="008000"/>
                </a:solidFill>
                <a:latin typeface="+mn-lt"/>
                <a:cs typeface="Arial" charset="0"/>
              </a:rPr>
              <a:t>Melgar</a:t>
            </a:r>
            <a:r>
              <a:rPr lang="fr-FR" sz="1400" dirty="0">
                <a:solidFill>
                  <a:srgbClr val="008000"/>
                </a:solidFill>
                <a:latin typeface="+mn-lt"/>
                <a:cs typeface="Arial" charset="0"/>
              </a:rPr>
              <a:t>, Y. Mohamed, N. </a:t>
            </a:r>
            <a:r>
              <a:rPr lang="fr-FR" sz="1400" dirty="0" err="1">
                <a:solidFill>
                  <a:srgbClr val="008000"/>
                </a:solidFill>
                <a:latin typeface="+mn-lt"/>
                <a:cs typeface="Arial" charset="0"/>
              </a:rPr>
              <a:t>Serrano</a:t>
            </a:r>
            <a:r>
              <a:rPr lang="fr-FR" sz="1400" dirty="0">
                <a:solidFill>
                  <a:srgbClr val="008000"/>
                </a:solidFill>
                <a:latin typeface="+mn-lt"/>
                <a:cs typeface="Arial" charset="0"/>
              </a:rPr>
              <a:t>, P.A. García-</a:t>
            </a:r>
            <a:r>
              <a:rPr lang="fr-FR" sz="1400" dirty="0" err="1">
                <a:solidFill>
                  <a:srgbClr val="008000"/>
                </a:solidFill>
                <a:latin typeface="+mn-lt"/>
                <a:cs typeface="Arial" charset="0"/>
              </a:rPr>
              <a:t>Galavís</a:t>
            </a:r>
            <a:r>
              <a:rPr lang="fr-FR" sz="1400" dirty="0">
                <a:solidFill>
                  <a:srgbClr val="008000"/>
                </a:solidFill>
                <a:latin typeface="+mn-lt"/>
                <a:cs typeface="Arial" charset="0"/>
              </a:rPr>
              <a:t>, C. Navarro, M.A. </a:t>
            </a:r>
            <a:r>
              <a:rPr lang="fr-FR" sz="1400" dirty="0" err="1">
                <a:solidFill>
                  <a:srgbClr val="008000"/>
                </a:solidFill>
                <a:latin typeface="+mn-lt"/>
                <a:cs typeface="Arial" charset="0"/>
              </a:rPr>
              <a:t>Parra</a:t>
            </a:r>
            <a:r>
              <a:rPr lang="fr-FR" sz="1400" dirty="0">
                <a:solidFill>
                  <a:srgbClr val="008000"/>
                </a:solidFill>
                <a:latin typeface="+mn-lt"/>
                <a:cs typeface="Arial" charset="0"/>
              </a:rPr>
              <a:t>, M. </a:t>
            </a:r>
            <a:r>
              <a:rPr lang="fr-FR" sz="1400" dirty="0" err="1">
                <a:solidFill>
                  <a:srgbClr val="008000"/>
                </a:solidFill>
                <a:latin typeface="+mn-lt"/>
                <a:cs typeface="Arial" charset="0"/>
              </a:rPr>
              <a:t>Benlloch</a:t>
            </a:r>
            <a:r>
              <a:rPr lang="fr-FR" sz="1400" dirty="0">
                <a:solidFill>
                  <a:srgbClr val="008000"/>
                </a:solidFill>
                <a:latin typeface="+mn-lt"/>
                <a:cs typeface="Arial" charset="0"/>
              </a:rPr>
              <a:t> and R. Fernández-Escobar, </a:t>
            </a:r>
            <a:r>
              <a:rPr lang="fr-FR" sz="1400" u="sng" dirty="0">
                <a:solidFill>
                  <a:srgbClr val="008000"/>
                </a:solidFill>
                <a:latin typeface="+mn-lt"/>
                <a:cs typeface="Arial" charset="0"/>
                <a:hlinkClick r:id="rId10"/>
              </a:rPr>
              <a:t>Agricultural Water Management</a:t>
            </a:r>
            <a:r>
              <a:rPr lang="fr-FR" sz="1400" dirty="0">
                <a:solidFill>
                  <a:srgbClr val="008000"/>
                </a:solidFill>
                <a:latin typeface="+mn-lt"/>
                <a:cs typeface="Arial" charset="0"/>
              </a:rPr>
              <a:t>, 2009, vol. 96, issue 7, pages 1105-1113.</a:t>
            </a:r>
          </a:p>
          <a:p>
            <a:pPr eaLnBrk="1" hangingPunct="1">
              <a:buFont typeface="Arial" pitchFamily="34" charset="0"/>
              <a:buChar char="•"/>
              <a:defRPr/>
            </a:pPr>
            <a:r>
              <a:rPr lang="fr-FR" sz="1400" dirty="0">
                <a:solidFill>
                  <a:srgbClr val="008000"/>
                </a:solidFill>
                <a:latin typeface="+mn-lt"/>
                <a:cs typeface="Arial" charset="0"/>
              </a:rPr>
              <a:t> </a:t>
            </a:r>
            <a:r>
              <a:rPr lang="en-US" sz="1400" i="1" dirty="0">
                <a:solidFill>
                  <a:srgbClr val="008000"/>
                </a:solidFill>
                <a:latin typeface="+mn-lt"/>
                <a:cs typeface="Arial" charset="0"/>
              </a:rPr>
              <a:t>Best Management Practices for Saline and </a:t>
            </a:r>
            <a:r>
              <a:rPr lang="en-US" sz="1400" i="1" dirty="0" err="1">
                <a:solidFill>
                  <a:srgbClr val="008000"/>
                </a:solidFill>
                <a:latin typeface="+mn-lt"/>
                <a:cs typeface="Arial" charset="0"/>
              </a:rPr>
              <a:t>Sodic</a:t>
            </a:r>
            <a:r>
              <a:rPr lang="en-US" sz="1400" i="1" dirty="0">
                <a:solidFill>
                  <a:srgbClr val="008000"/>
                </a:solidFill>
                <a:latin typeface="+mn-lt"/>
                <a:cs typeface="Arial" charset="0"/>
              </a:rPr>
              <a:t> </a:t>
            </a:r>
            <a:r>
              <a:rPr lang="en-US" sz="1400" i="1" dirty="0" err="1">
                <a:solidFill>
                  <a:srgbClr val="008000"/>
                </a:solidFill>
                <a:latin typeface="+mn-lt"/>
                <a:cs typeface="Arial" charset="0"/>
              </a:rPr>
              <a:t>Turfgrass</a:t>
            </a:r>
            <a:r>
              <a:rPr lang="en-US" sz="1400" i="1" dirty="0">
                <a:solidFill>
                  <a:srgbClr val="008000"/>
                </a:solidFill>
                <a:latin typeface="+mn-lt"/>
                <a:cs typeface="Arial" charset="0"/>
              </a:rPr>
              <a:t> Soils: Assessment and reclamation</a:t>
            </a:r>
            <a:r>
              <a:rPr lang="en-US" sz="1400" dirty="0">
                <a:solidFill>
                  <a:srgbClr val="008000"/>
                </a:solidFill>
                <a:latin typeface="+mn-lt"/>
                <a:cs typeface="Arial" charset="0"/>
              </a:rPr>
              <a:t>, Robert N. </a:t>
            </a:r>
            <a:r>
              <a:rPr lang="en-US" sz="1400" dirty="0" err="1">
                <a:solidFill>
                  <a:srgbClr val="008000"/>
                </a:solidFill>
                <a:latin typeface="+mn-lt"/>
                <a:cs typeface="Arial" charset="0"/>
              </a:rPr>
              <a:t>Carrow</a:t>
            </a:r>
            <a:r>
              <a:rPr lang="en-US" sz="1400" dirty="0">
                <a:solidFill>
                  <a:srgbClr val="008000"/>
                </a:solidFill>
                <a:latin typeface="+mn-lt"/>
                <a:cs typeface="Arial" charset="0"/>
              </a:rPr>
              <a:t>, Ronny R. Duncan, CRC Press, 2012. </a:t>
            </a:r>
            <a:endParaRPr lang="fr-FR" sz="1400" dirty="0">
              <a:solidFill>
                <a:srgbClr val="008000"/>
              </a:solidFill>
              <a:latin typeface="+mn-lt"/>
              <a:cs typeface="Arial" charset="0"/>
            </a:endParaRPr>
          </a:p>
        </p:txBody>
      </p:sp>
      <p:sp>
        <p:nvSpPr>
          <p:cNvPr id="157702" name="Rectangle 5"/>
          <p:cNvSpPr>
            <a:spLocks noChangeArrowheads="1"/>
          </p:cNvSpPr>
          <p:nvPr/>
        </p:nvSpPr>
        <p:spPr bwMode="auto">
          <a:xfrm>
            <a:off x="250825" y="6207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u="sng" dirty="0">
                <a:solidFill>
                  <a:srgbClr val="008000"/>
                </a:solidFill>
              </a:rPr>
              <a:t>Etudes sur la résistance des plantes au sel </a:t>
            </a:r>
            <a:r>
              <a:rPr lang="fr-FR" altLang="fr-FR" sz="1800" dirty="0">
                <a:solidFill>
                  <a:srgbClr val="008000"/>
                </a:solidFill>
              </a:rPr>
              <a:t>:</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1557338"/>
            <a:ext cx="8642350" cy="4830762"/>
          </a:xfrm>
          <a:prstGeom prst="rect">
            <a:avLst/>
          </a:prstGeom>
        </p:spPr>
        <p:txBody>
          <a:bodyPr>
            <a:spAutoFit/>
          </a:bodyPr>
          <a:lstStyle/>
          <a:p>
            <a:pPr eaLnBrk="1" hangingPunct="1">
              <a:buFont typeface="Arial" pitchFamily="34" charset="0"/>
              <a:buChar char="•"/>
              <a:defRPr/>
            </a:pPr>
            <a:r>
              <a:rPr lang="fr-FR" sz="1400" dirty="0">
                <a:solidFill>
                  <a:srgbClr val="008000"/>
                </a:solidFill>
                <a:latin typeface="+mn-lt"/>
                <a:cs typeface="Arial" charset="0"/>
              </a:rPr>
              <a:t> </a:t>
            </a:r>
            <a:r>
              <a:rPr lang="fr-FR" sz="1400" dirty="0" err="1">
                <a:solidFill>
                  <a:srgbClr val="008000"/>
                </a:solidFill>
                <a:latin typeface="+mn-lt"/>
                <a:cs typeface="Arial" charset="0"/>
              </a:rPr>
              <a:t>Shalhevet</a:t>
            </a:r>
            <a:r>
              <a:rPr lang="fr-FR" sz="1400" dirty="0">
                <a:solidFill>
                  <a:srgbClr val="008000"/>
                </a:solidFill>
                <a:latin typeface="+mn-lt"/>
                <a:cs typeface="Arial" charset="0"/>
              </a:rPr>
              <a:t>, Joseph, 1994. "</a:t>
            </a:r>
            <a:r>
              <a:rPr lang="fr-FR" sz="1400" i="1" dirty="0" err="1">
                <a:solidFill>
                  <a:srgbClr val="008000"/>
                </a:solidFill>
                <a:latin typeface="+mn-lt"/>
                <a:cs typeface="Arial" charset="0"/>
                <a:hlinkClick r:id="rId2"/>
              </a:rPr>
              <a:t>Using</a:t>
            </a:r>
            <a:r>
              <a:rPr lang="fr-FR" sz="1400" i="1" dirty="0">
                <a:solidFill>
                  <a:srgbClr val="008000"/>
                </a:solidFill>
                <a:latin typeface="+mn-lt"/>
                <a:cs typeface="Arial" charset="0"/>
                <a:hlinkClick r:id="rId2"/>
              </a:rPr>
              <a:t> water of marginal </a:t>
            </a:r>
            <a:r>
              <a:rPr lang="fr-FR" sz="1400" i="1" dirty="0" err="1">
                <a:solidFill>
                  <a:srgbClr val="008000"/>
                </a:solidFill>
                <a:latin typeface="+mn-lt"/>
                <a:cs typeface="Arial" charset="0"/>
                <a:hlinkClick r:id="rId2"/>
              </a:rPr>
              <a:t>quality</a:t>
            </a:r>
            <a:r>
              <a:rPr lang="fr-FR" sz="1400" i="1" dirty="0">
                <a:solidFill>
                  <a:srgbClr val="008000"/>
                </a:solidFill>
                <a:latin typeface="+mn-lt"/>
                <a:cs typeface="Arial" charset="0"/>
                <a:hlinkClick r:id="rId2"/>
              </a:rPr>
              <a:t> for </a:t>
            </a:r>
            <a:r>
              <a:rPr lang="fr-FR" sz="1400" i="1" dirty="0" err="1">
                <a:solidFill>
                  <a:srgbClr val="008000"/>
                </a:solidFill>
                <a:latin typeface="+mn-lt"/>
                <a:cs typeface="Arial" charset="0"/>
                <a:hlinkClick r:id="rId2"/>
              </a:rPr>
              <a:t>crop</a:t>
            </a:r>
            <a:r>
              <a:rPr lang="fr-FR" sz="1400" i="1" dirty="0">
                <a:solidFill>
                  <a:srgbClr val="008000"/>
                </a:solidFill>
                <a:latin typeface="+mn-lt"/>
                <a:cs typeface="Arial" charset="0"/>
                <a:hlinkClick r:id="rId2"/>
              </a:rPr>
              <a:t> production: major issues</a:t>
            </a:r>
            <a:r>
              <a:rPr lang="fr-FR" sz="1400" dirty="0">
                <a:solidFill>
                  <a:srgbClr val="008000"/>
                </a:solidFill>
                <a:latin typeface="+mn-lt"/>
                <a:cs typeface="Arial" charset="0"/>
              </a:rPr>
              <a:t>," </a:t>
            </a:r>
            <a:r>
              <a:rPr lang="fr-FR" sz="1400" dirty="0">
                <a:solidFill>
                  <a:srgbClr val="008000"/>
                </a:solidFill>
                <a:latin typeface="+mn-lt"/>
                <a:cs typeface="Arial" charset="0"/>
                <a:hlinkClick r:id="rId3"/>
              </a:rPr>
              <a:t>Agricultural Water Management</a:t>
            </a:r>
            <a:r>
              <a:rPr lang="fr-FR" sz="1400" dirty="0">
                <a:solidFill>
                  <a:srgbClr val="008000"/>
                </a:solidFill>
                <a:latin typeface="+mn-lt"/>
                <a:cs typeface="Arial" charset="0"/>
              </a:rPr>
              <a:t>, Elsevier, vol. 25(3), pages 233-269, July 901-904 (article payant). </a:t>
            </a:r>
          </a:p>
          <a:p>
            <a:pPr eaLnBrk="1" hangingPunct="1">
              <a:buFont typeface="Arial" pitchFamily="34" charset="0"/>
              <a:buChar char="•"/>
              <a:defRPr/>
            </a:pPr>
            <a:r>
              <a:rPr lang="fr-FR" sz="1400" dirty="0">
                <a:solidFill>
                  <a:srgbClr val="008000"/>
                </a:solidFill>
                <a:latin typeface="+mn-lt"/>
                <a:cs typeface="Arial" charset="0"/>
              </a:rPr>
              <a:t> </a:t>
            </a:r>
            <a:r>
              <a:rPr lang="fr-FR" sz="1400" dirty="0" err="1">
                <a:solidFill>
                  <a:srgbClr val="008000"/>
                </a:solidFill>
                <a:latin typeface="+mn-lt"/>
                <a:cs typeface="Arial" charset="0"/>
              </a:rPr>
              <a:t>Corwin</a:t>
            </a:r>
            <a:r>
              <a:rPr lang="fr-FR" sz="1400" dirty="0">
                <a:solidFill>
                  <a:srgbClr val="008000"/>
                </a:solidFill>
                <a:latin typeface="+mn-lt"/>
                <a:cs typeface="Arial" charset="0"/>
              </a:rPr>
              <a:t>, Dennis L. &amp; </a:t>
            </a:r>
            <a:r>
              <a:rPr lang="fr-FR" sz="1400" dirty="0" err="1">
                <a:solidFill>
                  <a:srgbClr val="008000"/>
                </a:solidFill>
                <a:latin typeface="+mn-lt"/>
                <a:cs typeface="Arial" charset="0"/>
              </a:rPr>
              <a:t>Rhoades</a:t>
            </a:r>
            <a:r>
              <a:rPr lang="fr-FR" sz="1400" dirty="0">
                <a:solidFill>
                  <a:srgbClr val="008000"/>
                </a:solidFill>
                <a:latin typeface="+mn-lt"/>
                <a:cs typeface="Arial" charset="0"/>
              </a:rPr>
              <a:t>, James D. &amp; </a:t>
            </a:r>
            <a:r>
              <a:rPr lang="fr-FR" sz="1400" dirty="0" err="1">
                <a:solidFill>
                  <a:srgbClr val="008000"/>
                </a:solidFill>
                <a:latin typeface="+mn-lt"/>
                <a:cs typeface="Arial" charset="0"/>
              </a:rPr>
              <a:t>Simunek</a:t>
            </a:r>
            <a:r>
              <a:rPr lang="fr-FR" sz="1400" dirty="0">
                <a:solidFill>
                  <a:srgbClr val="008000"/>
                </a:solidFill>
                <a:latin typeface="+mn-lt"/>
                <a:cs typeface="Arial" charset="0"/>
              </a:rPr>
              <a:t>, </a:t>
            </a:r>
            <a:r>
              <a:rPr lang="fr-FR" sz="1400" dirty="0" err="1">
                <a:solidFill>
                  <a:srgbClr val="008000"/>
                </a:solidFill>
                <a:latin typeface="+mn-lt"/>
                <a:cs typeface="Arial" charset="0"/>
              </a:rPr>
              <a:t>Jirka</a:t>
            </a:r>
            <a:r>
              <a:rPr lang="fr-FR" sz="1400" dirty="0">
                <a:solidFill>
                  <a:srgbClr val="008000"/>
                </a:solidFill>
                <a:latin typeface="+mn-lt"/>
                <a:cs typeface="Arial" charset="0"/>
              </a:rPr>
              <a:t>, 2007. "</a:t>
            </a:r>
            <a:r>
              <a:rPr lang="fr-FR" sz="1400" i="1" dirty="0" err="1">
                <a:solidFill>
                  <a:srgbClr val="008000"/>
                </a:solidFill>
                <a:latin typeface="+mn-lt"/>
                <a:cs typeface="Arial" charset="0"/>
                <a:hlinkClick r:id="rId4"/>
              </a:rPr>
              <a:t>Leaching</a:t>
            </a:r>
            <a:r>
              <a:rPr lang="fr-FR" sz="1400" i="1" dirty="0">
                <a:solidFill>
                  <a:srgbClr val="008000"/>
                </a:solidFill>
                <a:latin typeface="+mn-lt"/>
                <a:cs typeface="Arial" charset="0"/>
                <a:hlinkClick r:id="rId4"/>
              </a:rPr>
              <a:t> </a:t>
            </a:r>
            <a:r>
              <a:rPr lang="fr-FR" sz="1400" i="1" dirty="0" err="1">
                <a:solidFill>
                  <a:srgbClr val="008000"/>
                </a:solidFill>
                <a:latin typeface="+mn-lt"/>
                <a:cs typeface="Arial" charset="0"/>
                <a:hlinkClick r:id="rId4"/>
              </a:rPr>
              <a:t>requirement</a:t>
            </a:r>
            <a:r>
              <a:rPr lang="fr-FR" sz="1400" i="1" dirty="0">
                <a:solidFill>
                  <a:srgbClr val="008000"/>
                </a:solidFill>
                <a:latin typeface="+mn-lt"/>
                <a:cs typeface="Arial" charset="0"/>
                <a:hlinkClick r:id="rId4"/>
              </a:rPr>
              <a:t> for </a:t>
            </a:r>
            <a:r>
              <a:rPr lang="fr-FR" sz="1400" i="1" dirty="0" err="1">
                <a:solidFill>
                  <a:srgbClr val="008000"/>
                </a:solidFill>
                <a:latin typeface="+mn-lt"/>
                <a:cs typeface="Arial" charset="0"/>
                <a:hlinkClick r:id="rId4"/>
              </a:rPr>
              <a:t>soil</a:t>
            </a:r>
            <a:r>
              <a:rPr lang="fr-FR" sz="1400" i="1" dirty="0">
                <a:solidFill>
                  <a:srgbClr val="008000"/>
                </a:solidFill>
                <a:latin typeface="+mn-lt"/>
                <a:cs typeface="Arial" charset="0"/>
                <a:hlinkClick r:id="rId4"/>
              </a:rPr>
              <a:t> </a:t>
            </a:r>
            <a:r>
              <a:rPr lang="fr-FR" sz="1400" i="1" dirty="0" err="1">
                <a:solidFill>
                  <a:srgbClr val="008000"/>
                </a:solidFill>
                <a:latin typeface="+mn-lt"/>
                <a:cs typeface="Arial" charset="0"/>
                <a:hlinkClick r:id="rId4"/>
              </a:rPr>
              <a:t>salinity</a:t>
            </a:r>
            <a:r>
              <a:rPr lang="fr-FR" sz="1400" i="1" dirty="0">
                <a:solidFill>
                  <a:srgbClr val="008000"/>
                </a:solidFill>
                <a:latin typeface="+mn-lt"/>
                <a:cs typeface="Arial" charset="0"/>
                <a:hlinkClick r:id="rId4"/>
              </a:rPr>
              <a:t> control: </a:t>
            </a:r>
            <a:r>
              <a:rPr lang="fr-FR" sz="1400" i="1" dirty="0" err="1">
                <a:solidFill>
                  <a:srgbClr val="008000"/>
                </a:solidFill>
                <a:latin typeface="+mn-lt"/>
                <a:cs typeface="Arial" charset="0"/>
                <a:hlinkClick r:id="rId4"/>
              </a:rPr>
              <a:t>Steady</a:t>
            </a:r>
            <a:r>
              <a:rPr lang="fr-FR" sz="1400" i="1" dirty="0">
                <a:solidFill>
                  <a:srgbClr val="008000"/>
                </a:solidFill>
                <a:latin typeface="+mn-lt"/>
                <a:cs typeface="Arial" charset="0"/>
                <a:hlinkClick r:id="rId4"/>
              </a:rPr>
              <a:t>-state versus </a:t>
            </a:r>
            <a:r>
              <a:rPr lang="fr-FR" sz="1400" i="1" dirty="0" err="1">
                <a:solidFill>
                  <a:srgbClr val="008000"/>
                </a:solidFill>
                <a:latin typeface="+mn-lt"/>
                <a:cs typeface="Arial" charset="0"/>
                <a:hlinkClick r:id="rId4"/>
              </a:rPr>
              <a:t>transient</a:t>
            </a:r>
            <a:r>
              <a:rPr lang="fr-FR" sz="1400" i="1" dirty="0">
                <a:solidFill>
                  <a:srgbClr val="008000"/>
                </a:solidFill>
                <a:latin typeface="+mn-lt"/>
                <a:cs typeface="Arial" charset="0"/>
                <a:hlinkClick r:id="rId4"/>
              </a:rPr>
              <a:t> </a:t>
            </a:r>
            <a:r>
              <a:rPr lang="fr-FR" sz="1400" i="1" dirty="0" err="1">
                <a:solidFill>
                  <a:srgbClr val="008000"/>
                </a:solidFill>
                <a:latin typeface="+mn-lt"/>
                <a:cs typeface="Arial" charset="0"/>
                <a:hlinkClick r:id="rId4"/>
              </a:rPr>
              <a:t>models</a:t>
            </a:r>
            <a:r>
              <a:rPr lang="fr-FR" sz="1400" dirty="0">
                <a:solidFill>
                  <a:srgbClr val="008000"/>
                </a:solidFill>
                <a:latin typeface="+mn-lt"/>
                <a:cs typeface="Arial" charset="0"/>
              </a:rPr>
              <a:t>,"</a:t>
            </a:r>
            <a:r>
              <a:rPr lang="fr-FR" sz="1400" dirty="0">
                <a:solidFill>
                  <a:srgbClr val="008000"/>
                </a:solidFill>
                <a:latin typeface="+mn-lt"/>
                <a:cs typeface="Arial" charset="0"/>
                <a:hlinkClick r:id="rId3"/>
              </a:rPr>
              <a:t>Agricultural Water Management</a:t>
            </a:r>
            <a:r>
              <a:rPr lang="fr-FR" sz="1400" dirty="0">
                <a:solidFill>
                  <a:srgbClr val="008000"/>
                </a:solidFill>
                <a:latin typeface="+mn-lt"/>
                <a:cs typeface="Arial" charset="0"/>
              </a:rPr>
              <a:t>, Elsevier, vol. 90(3), pages 165-180, </a:t>
            </a:r>
            <a:r>
              <a:rPr lang="fr-FR" sz="1400" dirty="0" err="1">
                <a:solidFill>
                  <a:srgbClr val="008000"/>
                </a:solidFill>
                <a:latin typeface="+mn-lt"/>
                <a:cs typeface="Arial" charset="0"/>
              </a:rPr>
              <a:t>June</a:t>
            </a:r>
            <a:r>
              <a:rPr lang="fr-FR" sz="1400" dirty="0">
                <a:solidFill>
                  <a:srgbClr val="008000"/>
                </a:solidFill>
                <a:latin typeface="+mn-lt"/>
                <a:cs typeface="Arial" charset="0"/>
              </a:rPr>
              <a:t> 901-904 (article payant). </a:t>
            </a:r>
          </a:p>
          <a:p>
            <a:pPr eaLnBrk="1" hangingPunct="1">
              <a:buFont typeface="Arial" pitchFamily="34" charset="0"/>
              <a:buChar char="•"/>
              <a:defRPr/>
            </a:pPr>
            <a:r>
              <a:rPr lang="fr-FR" sz="1400" dirty="0">
                <a:solidFill>
                  <a:srgbClr val="008000"/>
                </a:solidFill>
                <a:latin typeface="+mn-lt"/>
                <a:cs typeface="Arial" charset="0"/>
              </a:rPr>
              <a:t> </a:t>
            </a:r>
            <a:r>
              <a:rPr lang="fr-FR" sz="1400" dirty="0" err="1">
                <a:solidFill>
                  <a:srgbClr val="008000"/>
                </a:solidFill>
                <a:latin typeface="+mn-lt"/>
                <a:cs typeface="Arial" charset="0"/>
              </a:rPr>
              <a:t>Chartzoulakis</a:t>
            </a:r>
            <a:r>
              <a:rPr lang="fr-FR" sz="1400" dirty="0">
                <a:solidFill>
                  <a:srgbClr val="008000"/>
                </a:solidFill>
                <a:latin typeface="+mn-lt"/>
                <a:cs typeface="Arial" charset="0"/>
              </a:rPr>
              <a:t>, K.S., 2005. "</a:t>
            </a:r>
            <a:r>
              <a:rPr lang="fr-FR" sz="1400" i="1" dirty="0" err="1">
                <a:solidFill>
                  <a:srgbClr val="008000"/>
                </a:solidFill>
                <a:latin typeface="+mn-lt"/>
                <a:cs typeface="Arial" charset="0"/>
                <a:hlinkClick r:id="rId5"/>
              </a:rPr>
              <a:t>Salinity</a:t>
            </a:r>
            <a:r>
              <a:rPr lang="fr-FR" sz="1400" i="1" dirty="0">
                <a:solidFill>
                  <a:srgbClr val="008000"/>
                </a:solidFill>
                <a:latin typeface="+mn-lt"/>
                <a:cs typeface="Arial" charset="0"/>
                <a:hlinkClick r:id="rId5"/>
              </a:rPr>
              <a:t> and olive: </a:t>
            </a:r>
            <a:r>
              <a:rPr lang="fr-FR" sz="1400" i="1" dirty="0" err="1">
                <a:solidFill>
                  <a:srgbClr val="008000"/>
                </a:solidFill>
                <a:latin typeface="+mn-lt"/>
                <a:cs typeface="Arial" charset="0"/>
                <a:hlinkClick r:id="rId5"/>
              </a:rPr>
              <a:t>Growth</a:t>
            </a:r>
            <a:r>
              <a:rPr lang="fr-FR" sz="1400" i="1" dirty="0">
                <a:solidFill>
                  <a:srgbClr val="008000"/>
                </a:solidFill>
                <a:latin typeface="+mn-lt"/>
                <a:cs typeface="Arial" charset="0"/>
                <a:hlinkClick r:id="rId5"/>
              </a:rPr>
              <a:t>, </a:t>
            </a:r>
            <a:r>
              <a:rPr lang="fr-FR" sz="1400" i="1" dirty="0" err="1">
                <a:solidFill>
                  <a:srgbClr val="008000"/>
                </a:solidFill>
                <a:latin typeface="+mn-lt"/>
                <a:cs typeface="Arial" charset="0"/>
                <a:hlinkClick r:id="rId5"/>
              </a:rPr>
              <a:t>salt</a:t>
            </a:r>
            <a:r>
              <a:rPr lang="fr-FR" sz="1400" i="1" dirty="0">
                <a:solidFill>
                  <a:srgbClr val="008000"/>
                </a:solidFill>
                <a:latin typeface="+mn-lt"/>
                <a:cs typeface="Arial" charset="0"/>
                <a:hlinkClick r:id="rId5"/>
              </a:rPr>
              <a:t> </a:t>
            </a:r>
            <a:r>
              <a:rPr lang="fr-FR" sz="1400" i="1" dirty="0" err="1">
                <a:solidFill>
                  <a:srgbClr val="008000"/>
                </a:solidFill>
                <a:latin typeface="+mn-lt"/>
                <a:cs typeface="Arial" charset="0"/>
                <a:hlinkClick r:id="rId5"/>
              </a:rPr>
              <a:t>tolerance</a:t>
            </a:r>
            <a:r>
              <a:rPr lang="fr-FR" sz="1400" i="1" dirty="0">
                <a:solidFill>
                  <a:srgbClr val="008000"/>
                </a:solidFill>
                <a:latin typeface="+mn-lt"/>
                <a:cs typeface="Arial" charset="0"/>
                <a:hlinkClick r:id="rId5"/>
              </a:rPr>
              <a:t>, </a:t>
            </a:r>
            <a:r>
              <a:rPr lang="fr-FR" sz="1400" i="1" dirty="0" err="1">
                <a:solidFill>
                  <a:srgbClr val="008000"/>
                </a:solidFill>
                <a:latin typeface="+mn-lt"/>
                <a:cs typeface="Arial" charset="0"/>
                <a:hlinkClick r:id="rId5"/>
              </a:rPr>
              <a:t>photosynthesis</a:t>
            </a:r>
            <a:r>
              <a:rPr lang="fr-FR" sz="1400" i="1" dirty="0">
                <a:solidFill>
                  <a:srgbClr val="008000"/>
                </a:solidFill>
                <a:latin typeface="+mn-lt"/>
                <a:cs typeface="Arial" charset="0"/>
                <a:hlinkClick r:id="rId5"/>
              </a:rPr>
              <a:t> and </a:t>
            </a:r>
            <a:r>
              <a:rPr lang="fr-FR" sz="1400" i="1" dirty="0" err="1">
                <a:solidFill>
                  <a:srgbClr val="008000"/>
                </a:solidFill>
                <a:latin typeface="+mn-lt"/>
                <a:cs typeface="Arial" charset="0"/>
                <a:hlinkClick r:id="rId5"/>
              </a:rPr>
              <a:t>yield</a:t>
            </a:r>
            <a:r>
              <a:rPr lang="fr-FR" sz="1400" dirty="0">
                <a:solidFill>
                  <a:srgbClr val="008000"/>
                </a:solidFill>
                <a:latin typeface="+mn-lt"/>
                <a:cs typeface="Arial" charset="0"/>
              </a:rPr>
              <a:t>," </a:t>
            </a:r>
            <a:r>
              <a:rPr lang="fr-FR" sz="1400" dirty="0">
                <a:solidFill>
                  <a:srgbClr val="008000"/>
                </a:solidFill>
                <a:latin typeface="+mn-lt"/>
                <a:cs typeface="Arial" charset="0"/>
                <a:hlinkClick r:id="rId3"/>
              </a:rPr>
              <a:t>Agricultural Water Management</a:t>
            </a:r>
            <a:r>
              <a:rPr lang="fr-FR" sz="1400" dirty="0">
                <a:solidFill>
                  <a:srgbClr val="008000"/>
                </a:solidFill>
                <a:latin typeface="+mn-lt"/>
                <a:cs typeface="Arial" charset="0"/>
              </a:rPr>
              <a:t>, Elsevier, vol. 78(1-2), pages 108-121, </a:t>
            </a:r>
            <a:r>
              <a:rPr lang="fr-FR" sz="1400" dirty="0" err="1">
                <a:solidFill>
                  <a:srgbClr val="008000"/>
                </a:solidFill>
                <a:latin typeface="+mn-lt"/>
                <a:cs typeface="Arial" charset="0"/>
              </a:rPr>
              <a:t>September</a:t>
            </a:r>
            <a:r>
              <a:rPr lang="fr-FR" sz="1400" dirty="0">
                <a:solidFill>
                  <a:srgbClr val="008000"/>
                </a:solidFill>
                <a:latin typeface="+mn-lt"/>
                <a:cs typeface="Arial" charset="0"/>
              </a:rPr>
              <a:t> 901-904 (article payant). </a:t>
            </a:r>
          </a:p>
          <a:p>
            <a:pPr eaLnBrk="1" hangingPunct="1">
              <a:buFont typeface="Arial" pitchFamily="34" charset="0"/>
              <a:buChar char="•"/>
              <a:defRPr/>
            </a:pPr>
            <a:r>
              <a:rPr lang="fr-FR" sz="1400" dirty="0">
                <a:solidFill>
                  <a:srgbClr val="008000"/>
                </a:solidFill>
                <a:latin typeface="+mn-lt"/>
                <a:cs typeface="Arial" charset="0"/>
              </a:rPr>
              <a:t> </a:t>
            </a:r>
            <a:r>
              <a:rPr lang="fr-FR" sz="1400" dirty="0" err="1">
                <a:solidFill>
                  <a:srgbClr val="008000"/>
                </a:solidFill>
                <a:latin typeface="+mn-lt"/>
                <a:cs typeface="Arial" charset="0"/>
              </a:rPr>
              <a:t>Ghrab</a:t>
            </a:r>
            <a:r>
              <a:rPr lang="fr-FR" sz="1400" dirty="0">
                <a:solidFill>
                  <a:srgbClr val="008000"/>
                </a:solidFill>
                <a:latin typeface="+mn-lt"/>
                <a:cs typeface="Arial" charset="0"/>
              </a:rPr>
              <a:t>, Mohamed &amp; </a:t>
            </a:r>
            <a:r>
              <a:rPr lang="fr-FR" sz="1400" dirty="0" err="1">
                <a:solidFill>
                  <a:srgbClr val="008000"/>
                </a:solidFill>
                <a:latin typeface="+mn-lt"/>
                <a:cs typeface="Arial" charset="0"/>
              </a:rPr>
              <a:t>Gargouri</a:t>
            </a:r>
            <a:r>
              <a:rPr lang="fr-FR" sz="1400" dirty="0">
                <a:solidFill>
                  <a:srgbClr val="008000"/>
                </a:solidFill>
                <a:latin typeface="+mn-lt"/>
                <a:cs typeface="Arial" charset="0"/>
              </a:rPr>
              <a:t>, Kamel &amp; </a:t>
            </a:r>
            <a:r>
              <a:rPr lang="fr-FR" sz="1400" dirty="0" err="1">
                <a:solidFill>
                  <a:srgbClr val="008000"/>
                </a:solidFill>
                <a:latin typeface="+mn-lt"/>
                <a:cs typeface="Arial" charset="0"/>
              </a:rPr>
              <a:t>Bentaher</a:t>
            </a:r>
            <a:r>
              <a:rPr lang="fr-FR" sz="1400" dirty="0">
                <a:solidFill>
                  <a:srgbClr val="008000"/>
                </a:solidFill>
                <a:latin typeface="+mn-lt"/>
                <a:cs typeface="Arial" charset="0"/>
              </a:rPr>
              <a:t>, Hatem &amp; </a:t>
            </a:r>
            <a:r>
              <a:rPr lang="fr-FR" sz="1400" dirty="0" err="1">
                <a:solidFill>
                  <a:srgbClr val="008000"/>
                </a:solidFill>
                <a:latin typeface="+mn-lt"/>
                <a:cs typeface="Arial" charset="0"/>
              </a:rPr>
              <a:t>Chartzoulakis</a:t>
            </a:r>
            <a:r>
              <a:rPr lang="fr-FR" sz="1400" dirty="0">
                <a:solidFill>
                  <a:srgbClr val="008000"/>
                </a:solidFill>
                <a:latin typeface="+mn-lt"/>
                <a:cs typeface="Arial" charset="0"/>
              </a:rPr>
              <a:t>, </a:t>
            </a:r>
            <a:r>
              <a:rPr lang="fr-FR" sz="1400" dirty="0" err="1">
                <a:solidFill>
                  <a:srgbClr val="008000"/>
                </a:solidFill>
                <a:latin typeface="+mn-lt"/>
                <a:cs typeface="Arial" charset="0"/>
              </a:rPr>
              <a:t>Kostas</a:t>
            </a:r>
            <a:r>
              <a:rPr lang="fr-FR" sz="1400" dirty="0">
                <a:solidFill>
                  <a:srgbClr val="008000"/>
                </a:solidFill>
                <a:latin typeface="+mn-lt"/>
                <a:cs typeface="Arial" charset="0"/>
              </a:rPr>
              <a:t> &amp; </a:t>
            </a:r>
            <a:r>
              <a:rPr lang="fr-FR" sz="1400" dirty="0" err="1">
                <a:solidFill>
                  <a:srgbClr val="008000"/>
                </a:solidFill>
                <a:latin typeface="+mn-lt"/>
                <a:cs typeface="Arial" charset="0"/>
              </a:rPr>
              <a:t>Ayadi</a:t>
            </a:r>
            <a:r>
              <a:rPr lang="fr-FR" sz="1400" dirty="0">
                <a:solidFill>
                  <a:srgbClr val="008000"/>
                </a:solidFill>
                <a:latin typeface="+mn-lt"/>
                <a:cs typeface="Arial" charset="0"/>
              </a:rPr>
              <a:t>, Mohamed &amp; Ben Mimoun, Mehdi &amp; </a:t>
            </a:r>
            <a:r>
              <a:rPr lang="fr-FR" sz="1400" dirty="0" err="1">
                <a:solidFill>
                  <a:srgbClr val="008000"/>
                </a:solidFill>
                <a:latin typeface="+mn-lt"/>
                <a:cs typeface="Arial" charset="0"/>
              </a:rPr>
              <a:t>Masmoudi</a:t>
            </a:r>
            <a:r>
              <a:rPr lang="fr-FR" sz="1400" dirty="0">
                <a:solidFill>
                  <a:srgbClr val="008000"/>
                </a:solidFill>
                <a:latin typeface="+mn-lt"/>
                <a:cs typeface="Arial" charset="0"/>
              </a:rPr>
              <a:t>, Mohamed Moncef &amp; Ben </a:t>
            </a:r>
            <a:r>
              <a:rPr lang="fr-FR" sz="1400" dirty="0" err="1">
                <a:solidFill>
                  <a:srgbClr val="008000"/>
                </a:solidFill>
                <a:latin typeface="+mn-lt"/>
                <a:cs typeface="Arial" charset="0"/>
              </a:rPr>
              <a:t>Mechlia</a:t>
            </a:r>
            <a:r>
              <a:rPr lang="fr-FR" sz="1400" dirty="0">
                <a:solidFill>
                  <a:srgbClr val="008000"/>
                </a:solidFill>
                <a:latin typeface="+mn-lt"/>
                <a:cs typeface="Arial" charset="0"/>
              </a:rPr>
              <a:t>, </a:t>
            </a:r>
            <a:r>
              <a:rPr lang="fr-FR" sz="1400" dirty="0" err="1">
                <a:solidFill>
                  <a:srgbClr val="008000"/>
                </a:solidFill>
                <a:latin typeface="+mn-lt"/>
                <a:cs typeface="Arial" charset="0"/>
              </a:rPr>
              <a:t>Netij</a:t>
            </a:r>
            <a:r>
              <a:rPr lang="fr-FR" sz="1400" dirty="0">
                <a:solidFill>
                  <a:srgbClr val="008000"/>
                </a:solidFill>
                <a:latin typeface="+mn-lt"/>
                <a:cs typeface="Arial" charset="0"/>
              </a:rPr>
              <a:t> &amp; </a:t>
            </a:r>
            <a:r>
              <a:rPr lang="fr-FR" sz="1400" dirty="0" err="1">
                <a:solidFill>
                  <a:srgbClr val="008000"/>
                </a:solidFill>
                <a:latin typeface="+mn-lt"/>
                <a:cs typeface="Arial" charset="0"/>
              </a:rPr>
              <a:t>Psarras</a:t>
            </a:r>
            <a:r>
              <a:rPr lang="fr-FR" sz="1400" dirty="0">
                <a:solidFill>
                  <a:srgbClr val="008000"/>
                </a:solidFill>
                <a:latin typeface="+mn-lt"/>
                <a:cs typeface="Arial" charset="0"/>
              </a:rPr>
              <a:t>, </a:t>
            </a:r>
            <a:r>
              <a:rPr lang="fr-FR" sz="1400" dirty="0" err="1">
                <a:solidFill>
                  <a:srgbClr val="008000"/>
                </a:solidFill>
                <a:latin typeface="+mn-lt"/>
                <a:cs typeface="Arial" charset="0"/>
              </a:rPr>
              <a:t>Georgios</a:t>
            </a:r>
            <a:r>
              <a:rPr lang="fr-FR" sz="1400" dirty="0">
                <a:solidFill>
                  <a:srgbClr val="008000"/>
                </a:solidFill>
                <a:latin typeface="+mn-lt"/>
                <a:cs typeface="Arial" charset="0"/>
              </a:rPr>
              <a:t>, 2013. "</a:t>
            </a:r>
            <a:r>
              <a:rPr lang="fr-FR" sz="1400" i="1" dirty="0">
                <a:solidFill>
                  <a:srgbClr val="008000"/>
                </a:solidFill>
                <a:latin typeface="+mn-lt"/>
                <a:cs typeface="Arial" charset="0"/>
                <a:hlinkClick r:id="rId6"/>
              </a:rPr>
              <a:t>Water relations and </a:t>
            </a:r>
            <a:r>
              <a:rPr lang="fr-FR" sz="1400" i="1" dirty="0" err="1">
                <a:solidFill>
                  <a:srgbClr val="008000"/>
                </a:solidFill>
                <a:latin typeface="+mn-lt"/>
                <a:cs typeface="Arial" charset="0"/>
                <a:hlinkClick r:id="rId6"/>
              </a:rPr>
              <a:t>yield</a:t>
            </a:r>
            <a:r>
              <a:rPr lang="fr-FR" sz="1400" i="1" dirty="0">
                <a:solidFill>
                  <a:srgbClr val="008000"/>
                </a:solidFill>
                <a:latin typeface="+mn-lt"/>
                <a:cs typeface="Arial" charset="0"/>
                <a:hlinkClick r:id="rId6"/>
              </a:rPr>
              <a:t> of olive </a:t>
            </a:r>
            <a:r>
              <a:rPr lang="fr-FR" sz="1400" i="1" dirty="0" err="1">
                <a:solidFill>
                  <a:srgbClr val="008000"/>
                </a:solidFill>
                <a:latin typeface="+mn-lt"/>
                <a:cs typeface="Arial" charset="0"/>
                <a:hlinkClick r:id="rId6"/>
              </a:rPr>
              <a:t>tree</a:t>
            </a:r>
            <a:r>
              <a:rPr lang="fr-FR" sz="1400" i="1" dirty="0">
                <a:solidFill>
                  <a:srgbClr val="008000"/>
                </a:solidFill>
                <a:latin typeface="+mn-lt"/>
                <a:cs typeface="Arial" charset="0"/>
                <a:hlinkClick r:id="rId6"/>
              </a:rPr>
              <a:t> (cv. </a:t>
            </a:r>
            <a:r>
              <a:rPr lang="fr-FR" sz="1400" i="1" dirty="0" err="1">
                <a:solidFill>
                  <a:srgbClr val="008000"/>
                </a:solidFill>
                <a:latin typeface="+mn-lt"/>
                <a:cs typeface="Arial" charset="0"/>
                <a:hlinkClick r:id="rId6"/>
              </a:rPr>
              <a:t>Chemlali</a:t>
            </a:r>
            <a:r>
              <a:rPr lang="fr-FR" sz="1400" i="1" dirty="0">
                <a:solidFill>
                  <a:srgbClr val="008000"/>
                </a:solidFill>
                <a:latin typeface="+mn-lt"/>
                <a:cs typeface="Arial" charset="0"/>
                <a:hlinkClick r:id="rId6"/>
              </a:rPr>
              <a:t>) in </a:t>
            </a:r>
            <a:r>
              <a:rPr lang="fr-FR" sz="1400" i="1" dirty="0" err="1">
                <a:solidFill>
                  <a:srgbClr val="008000"/>
                </a:solidFill>
                <a:latin typeface="+mn-lt"/>
                <a:cs typeface="Arial" charset="0"/>
                <a:hlinkClick r:id="rId6"/>
              </a:rPr>
              <a:t>response</a:t>
            </a:r>
            <a:r>
              <a:rPr lang="fr-FR" sz="1400" i="1" dirty="0">
                <a:solidFill>
                  <a:srgbClr val="008000"/>
                </a:solidFill>
                <a:latin typeface="+mn-lt"/>
                <a:cs typeface="Arial" charset="0"/>
                <a:hlinkClick r:id="rId6"/>
              </a:rPr>
              <a:t> to partial </a:t>
            </a:r>
            <a:r>
              <a:rPr lang="fr-FR" sz="1400" i="1" dirty="0" err="1">
                <a:solidFill>
                  <a:srgbClr val="008000"/>
                </a:solidFill>
                <a:latin typeface="+mn-lt"/>
                <a:cs typeface="Arial" charset="0"/>
                <a:hlinkClick r:id="rId6"/>
              </a:rPr>
              <a:t>root</a:t>
            </a:r>
            <a:r>
              <a:rPr lang="fr-FR" sz="1400" i="1" dirty="0">
                <a:solidFill>
                  <a:srgbClr val="008000"/>
                </a:solidFill>
                <a:latin typeface="+mn-lt"/>
                <a:cs typeface="Arial" charset="0"/>
                <a:hlinkClick r:id="rId6"/>
              </a:rPr>
              <a:t>-zone </a:t>
            </a:r>
            <a:r>
              <a:rPr lang="fr-FR" sz="1400" i="1" dirty="0" err="1">
                <a:solidFill>
                  <a:srgbClr val="008000"/>
                </a:solidFill>
                <a:latin typeface="+mn-lt"/>
                <a:cs typeface="Arial" charset="0"/>
                <a:hlinkClick r:id="rId6"/>
              </a:rPr>
              <a:t>drying</a:t>
            </a:r>
            <a:r>
              <a:rPr lang="fr-FR" sz="1400" i="1" dirty="0">
                <a:solidFill>
                  <a:srgbClr val="008000"/>
                </a:solidFill>
                <a:latin typeface="+mn-lt"/>
                <a:cs typeface="Arial" charset="0"/>
                <a:hlinkClick r:id="rId6"/>
              </a:rPr>
              <a:t> (PRD) irrigation technique and </a:t>
            </a:r>
            <a:r>
              <a:rPr lang="fr-FR" sz="1400" i="1" dirty="0" err="1">
                <a:solidFill>
                  <a:srgbClr val="008000"/>
                </a:solidFill>
                <a:latin typeface="+mn-lt"/>
                <a:cs typeface="Arial" charset="0"/>
                <a:hlinkClick r:id="rId6"/>
              </a:rPr>
              <a:t>salinity</a:t>
            </a:r>
            <a:r>
              <a:rPr lang="fr-FR" sz="1400" i="1" dirty="0">
                <a:solidFill>
                  <a:srgbClr val="008000"/>
                </a:solidFill>
                <a:latin typeface="+mn-lt"/>
                <a:cs typeface="Arial" charset="0"/>
                <a:hlinkClick r:id="rId6"/>
              </a:rPr>
              <a:t> </a:t>
            </a:r>
            <a:r>
              <a:rPr lang="fr-FR" sz="1400" i="1" dirty="0" err="1">
                <a:solidFill>
                  <a:srgbClr val="008000"/>
                </a:solidFill>
                <a:latin typeface="+mn-lt"/>
                <a:cs typeface="Arial" charset="0"/>
                <a:hlinkClick r:id="rId6"/>
              </a:rPr>
              <a:t>under</a:t>
            </a:r>
            <a:r>
              <a:rPr lang="fr-FR" sz="1400" i="1" dirty="0">
                <a:solidFill>
                  <a:srgbClr val="008000"/>
                </a:solidFill>
                <a:latin typeface="+mn-lt"/>
                <a:cs typeface="Arial" charset="0"/>
                <a:hlinkClick r:id="rId6"/>
              </a:rPr>
              <a:t> </a:t>
            </a:r>
            <a:r>
              <a:rPr lang="fr-FR" sz="1400" i="1" dirty="0" err="1">
                <a:solidFill>
                  <a:srgbClr val="008000"/>
                </a:solidFill>
                <a:latin typeface="+mn-lt"/>
                <a:cs typeface="Arial" charset="0"/>
                <a:hlinkClick r:id="rId6"/>
              </a:rPr>
              <a:t>arid</a:t>
            </a:r>
            <a:r>
              <a:rPr lang="fr-FR" sz="1400" i="1" dirty="0">
                <a:solidFill>
                  <a:srgbClr val="008000"/>
                </a:solidFill>
                <a:latin typeface="+mn-lt"/>
                <a:cs typeface="Arial" charset="0"/>
                <a:hlinkClick r:id="rId6"/>
              </a:rPr>
              <a:t> </a:t>
            </a:r>
            <a:r>
              <a:rPr lang="fr-FR" sz="1400" i="1" dirty="0" err="1">
                <a:solidFill>
                  <a:srgbClr val="008000"/>
                </a:solidFill>
                <a:latin typeface="+mn-lt"/>
                <a:cs typeface="Arial" charset="0"/>
                <a:hlinkClick r:id="rId6"/>
              </a:rPr>
              <a:t>climat</a:t>
            </a:r>
            <a:r>
              <a:rPr lang="fr-FR" sz="1400" dirty="0" err="1">
                <a:solidFill>
                  <a:srgbClr val="008000"/>
                </a:solidFill>
                <a:latin typeface="+mn-lt"/>
                <a:cs typeface="Arial" charset="0"/>
                <a:hlinkClick r:id="rId6"/>
              </a:rPr>
              <a:t>e</a:t>
            </a:r>
            <a:r>
              <a:rPr lang="fr-FR" sz="1400" dirty="0">
                <a:solidFill>
                  <a:srgbClr val="008000"/>
                </a:solidFill>
                <a:latin typeface="+mn-lt"/>
                <a:cs typeface="Arial" charset="0"/>
              </a:rPr>
              <a:t>," </a:t>
            </a:r>
            <a:r>
              <a:rPr lang="fr-FR" sz="1400" dirty="0">
                <a:solidFill>
                  <a:srgbClr val="008000"/>
                </a:solidFill>
                <a:latin typeface="+mn-lt"/>
                <a:cs typeface="Arial" charset="0"/>
                <a:hlinkClick r:id="rId3"/>
              </a:rPr>
              <a:t>Agricultural Water Management</a:t>
            </a:r>
            <a:r>
              <a:rPr lang="fr-FR" sz="1400" dirty="0">
                <a:solidFill>
                  <a:srgbClr val="008000"/>
                </a:solidFill>
                <a:latin typeface="+mn-lt"/>
                <a:cs typeface="Arial" charset="0"/>
              </a:rPr>
              <a:t>, Elsevier, vol. 123(C), pages 1-11 901-904 (article payant).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Comparative </a:t>
            </a:r>
            <a:r>
              <a:rPr lang="fr-FR" sz="1400" i="1" dirty="0" err="1">
                <a:solidFill>
                  <a:srgbClr val="008000"/>
                </a:solidFill>
                <a:latin typeface="+mn-lt"/>
                <a:cs typeface="Arial" charset="0"/>
              </a:rPr>
              <a:t>Physiological</a:t>
            </a:r>
            <a:r>
              <a:rPr lang="fr-FR" sz="1400" i="1" dirty="0">
                <a:solidFill>
                  <a:srgbClr val="008000"/>
                </a:solidFill>
                <a:latin typeface="+mn-lt"/>
                <a:cs typeface="Arial" charset="0"/>
              </a:rPr>
              <a:t> </a:t>
            </a:r>
            <a:r>
              <a:rPr lang="fr-FR" sz="1400" i="1" dirty="0" err="1">
                <a:solidFill>
                  <a:srgbClr val="008000"/>
                </a:solidFill>
                <a:latin typeface="+mn-lt"/>
                <a:cs typeface="Arial" charset="0"/>
              </a:rPr>
              <a:t>Analysis</a:t>
            </a:r>
            <a:r>
              <a:rPr lang="fr-FR" sz="1400" i="1" dirty="0">
                <a:solidFill>
                  <a:srgbClr val="008000"/>
                </a:solidFill>
                <a:latin typeface="+mn-lt"/>
                <a:cs typeface="Arial" charset="0"/>
              </a:rPr>
              <a:t> of </a:t>
            </a:r>
            <a:r>
              <a:rPr lang="fr-FR" sz="1400" i="1" dirty="0" err="1">
                <a:solidFill>
                  <a:srgbClr val="008000"/>
                </a:solidFill>
                <a:latin typeface="+mn-lt"/>
                <a:cs typeface="Arial" charset="0"/>
              </a:rPr>
              <a:t>Salinity</a:t>
            </a:r>
            <a:r>
              <a:rPr lang="fr-FR" sz="1400" i="1" dirty="0">
                <a:solidFill>
                  <a:srgbClr val="008000"/>
                </a:solidFill>
                <a:latin typeface="+mn-lt"/>
                <a:cs typeface="Arial" charset="0"/>
              </a:rPr>
              <a:t> </a:t>
            </a:r>
            <a:r>
              <a:rPr lang="fr-FR" sz="1400" i="1" dirty="0" err="1">
                <a:solidFill>
                  <a:srgbClr val="008000"/>
                </a:solidFill>
                <a:latin typeface="+mn-lt"/>
                <a:cs typeface="Arial" charset="0"/>
              </a:rPr>
              <a:t>Effects</a:t>
            </a:r>
            <a:r>
              <a:rPr lang="fr-FR" sz="1400" i="1" dirty="0">
                <a:solidFill>
                  <a:srgbClr val="008000"/>
                </a:solidFill>
                <a:latin typeface="+mn-lt"/>
                <a:cs typeface="Arial" charset="0"/>
              </a:rPr>
              <a:t> in Six n Six Olive </a:t>
            </a:r>
            <a:r>
              <a:rPr lang="fr-FR" sz="1400" i="1" dirty="0" err="1">
                <a:solidFill>
                  <a:srgbClr val="008000"/>
                </a:solidFill>
                <a:latin typeface="+mn-lt"/>
                <a:cs typeface="Arial" charset="0"/>
              </a:rPr>
              <a:t>Genotypes</a:t>
            </a:r>
            <a:r>
              <a:rPr lang="fr-FR" sz="1400" dirty="0">
                <a:solidFill>
                  <a:srgbClr val="008000"/>
                </a:solidFill>
                <a:latin typeface="+mn-lt"/>
                <a:cs typeface="Arial" charset="0"/>
              </a:rPr>
              <a:t>, Carolina </a:t>
            </a:r>
            <a:r>
              <a:rPr lang="fr-FR" sz="1400" dirty="0" err="1">
                <a:solidFill>
                  <a:srgbClr val="008000"/>
                </a:solidFill>
                <a:latin typeface="+mn-lt"/>
                <a:cs typeface="Arial" charset="0"/>
              </a:rPr>
              <a:t>Aparicio</a:t>
            </a:r>
            <a:r>
              <a:rPr lang="fr-FR" sz="1400" dirty="0">
                <a:solidFill>
                  <a:srgbClr val="008000"/>
                </a:solidFill>
                <a:latin typeface="+mn-lt"/>
                <a:cs typeface="Arial" charset="0"/>
              </a:rPr>
              <a:t>, Miguel </a:t>
            </a:r>
            <a:r>
              <a:rPr lang="fr-FR" sz="1400" dirty="0" err="1">
                <a:solidFill>
                  <a:srgbClr val="008000"/>
                </a:solidFill>
                <a:latin typeface="+mn-lt"/>
                <a:cs typeface="Arial" charset="0"/>
              </a:rPr>
              <a:t>Urrestarazu</a:t>
            </a:r>
            <a:r>
              <a:rPr lang="fr-FR" sz="1400" dirty="0">
                <a:solidFill>
                  <a:srgbClr val="008000"/>
                </a:solidFill>
                <a:latin typeface="+mn-lt"/>
                <a:cs typeface="Arial" charset="0"/>
              </a:rPr>
              <a:t>, María </a:t>
            </a:r>
            <a:r>
              <a:rPr lang="fr-FR" sz="1400" dirty="0" err="1">
                <a:solidFill>
                  <a:srgbClr val="008000"/>
                </a:solidFill>
                <a:latin typeface="+mn-lt"/>
                <a:cs typeface="Arial" charset="0"/>
              </a:rPr>
              <a:t>del</a:t>
            </a:r>
            <a:r>
              <a:rPr lang="fr-FR" sz="1400" dirty="0">
                <a:solidFill>
                  <a:srgbClr val="008000"/>
                </a:solidFill>
                <a:latin typeface="+mn-lt"/>
                <a:cs typeface="Arial" charset="0"/>
              </a:rPr>
              <a:t> Pilar </a:t>
            </a:r>
            <a:r>
              <a:rPr lang="fr-FR" sz="1400" dirty="0" err="1">
                <a:solidFill>
                  <a:srgbClr val="008000"/>
                </a:solidFill>
                <a:latin typeface="+mn-lt"/>
                <a:cs typeface="Arial" charset="0"/>
              </a:rPr>
              <a:t>Cordovilla</a:t>
            </a:r>
            <a:r>
              <a:rPr lang="fr-FR" sz="1400" dirty="0">
                <a:solidFill>
                  <a:srgbClr val="008000"/>
                </a:solidFill>
                <a:latin typeface="+mn-lt"/>
                <a:cs typeface="Arial" charset="0"/>
              </a:rPr>
              <a:t>, </a:t>
            </a:r>
            <a:r>
              <a:rPr lang="fr-FR" sz="1400" dirty="0" err="1">
                <a:solidFill>
                  <a:srgbClr val="008000"/>
                </a:solidFill>
                <a:latin typeface="+mn-lt"/>
                <a:cs typeface="Arial" charset="0"/>
              </a:rPr>
              <a:t>HortScience</a:t>
            </a:r>
            <a:r>
              <a:rPr lang="fr-FR" sz="1400" dirty="0">
                <a:solidFill>
                  <a:srgbClr val="008000"/>
                </a:solidFill>
                <a:latin typeface="+mn-lt"/>
                <a:cs typeface="Arial" charset="0"/>
              </a:rPr>
              <a:t> July 2014 vol. 49 no. 7 901-904 (article payant). </a:t>
            </a:r>
            <a:r>
              <a:rPr lang="fr-FR" sz="1400" dirty="0">
                <a:solidFill>
                  <a:srgbClr val="008000"/>
                </a:solidFill>
                <a:latin typeface="+mn-lt"/>
                <a:cs typeface="Arial" charset="0"/>
                <a:hlinkClick r:id="rId7"/>
              </a:rPr>
              <a:t>http://hortsci.ashspublications.org/content/49/7/901.full.pdf+html</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Exploitation durable des tannes nues et des prairies à halophytes : émergence de nouvelles filières alimentaires et non-alimentaires</a:t>
            </a:r>
            <a:r>
              <a:rPr lang="fr-FR" sz="1400" dirty="0">
                <a:solidFill>
                  <a:srgbClr val="008000"/>
                </a:solidFill>
                <a:latin typeface="+mn-lt"/>
                <a:cs typeface="Arial" charset="0"/>
              </a:rPr>
              <a:t>, </a:t>
            </a:r>
            <a:r>
              <a:rPr lang="fr-FR" sz="1400" dirty="0">
                <a:solidFill>
                  <a:srgbClr val="008000"/>
                </a:solidFill>
                <a:latin typeface="+mn-lt"/>
                <a:cs typeface="Arial" charset="0"/>
                <a:hlinkClick r:id="rId8"/>
              </a:rPr>
              <a:t>http://wwz.ifremer.fr/ncal/Biodiversite-et-ressources/Tannes-et-halophytes/Exploitation-durable-des-tannes-et-halophytes</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dirty="0" err="1">
                <a:solidFill>
                  <a:srgbClr val="008000"/>
                </a:solidFill>
                <a:latin typeface="+mn-lt"/>
                <a:cs typeface="Arial" charset="0"/>
              </a:rPr>
              <a:t>Toderich</a:t>
            </a:r>
            <a:r>
              <a:rPr lang="fr-FR" sz="1400" dirty="0">
                <a:solidFill>
                  <a:srgbClr val="008000"/>
                </a:solidFill>
                <a:latin typeface="+mn-lt"/>
                <a:cs typeface="Arial" charset="0"/>
              </a:rPr>
              <a:t>, K.,</a:t>
            </a:r>
            <a:r>
              <a:rPr lang="fr-FR" sz="1400" dirty="0" err="1">
                <a:solidFill>
                  <a:srgbClr val="008000"/>
                </a:solidFill>
                <a:latin typeface="+mn-lt"/>
                <a:cs typeface="Arial" charset="0"/>
              </a:rPr>
              <a:t>Yensen</a:t>
            </a:r>
            <a:r>
              <a:rPr lang="fr-FR" sz="1400" dirty="0">
                <a:solidFill>
                  <a:srgbClr val="008000"/>
                </a:solidFill>
                <a:latin typeface="+mn-lt"/>
                <a:cs typeface="Arial" charset="0"/>
              </a:rPr>
              <a:t>, N., Kawabata, Y., </a:t>
            </a:r>
            <a:r>
              <a:rPr lang="fr-FR" sz="1400" dirty="0" err="1">
                <a:solidFill>
                  <a:srgbClr val="008000"/>
                </a:solidFill>
                <a:latin typeface="+mn-lt"/>
                <a:cs typeface="Arial" charset="0"/>
              </a:rPr>
              <a:t>Grutsinov</a:t>
            </a:r>
            <a:r>
              <a:rPr lang="fr-FR" sz="1400" dirty="0">
                <a:solidFill>
                  <a:srgbClr val="008000"/>
                </a:solidFill>
                <a:latin typeface="+mn-lt"/>
                <a:cs typeface="Arial" charset="0"/>
              </a:rPr>
              <a:t>, V., </a:t>
            </a:r>
            <a:r>
              <a:rPr lang="fr-FR" sz="1400" dirty="0" err="1">
                <a:solidFill>
                  <a:srgbClr val="008000"/>
                </a:solidFill>
                <a:latin typeface="+mn-lt"/>
                <a:cs typeface="Arial" charset="0"/>
              </a:rPr>
              <a:t>Mardanova,G</a:t>
            </a:r>
            <a:r>
              <a:rPr lang="fr-FR" sz="1400" dirty="0">
                <a:solidFill>
                  <a:srgbClr val="008000"/>
                </a:solidFill>
                <a:latin typeface="+mn-lt"/>
                <a:cs typeface="Arial" charset="0"/>
              </a:rPr>
              <a:t>., 2006. </a:t>
            </a:r>
            <a:r>
              <a:rPr lang="fr-FR" sz="1400" dirty="0" err="1">
                <a:solidFill>
                  <a:srgbClr val="008000"/>
                </a:solidFill>
                <a:latin typeface="+mn-lt"/>
                <a:cs typeface="Arial" charset="0"/>
              </a:rPr>
              <a:t>Khujanazarov</a:t>
            </a:r>
            <a:r>
              <a:rPr lang="fr-FR" sz="1400" dirty="0">
                <a:solidFill>
                  <a:srgbClr val="008000"/>
                </a:solidFill>
                <a:latin typeface="+mn-lt"/>
                <a:cs typeface="Arial" charset="0"/>
              </a:rPr>
              <a:t>.,T., </a:t>
            </a:r>
            <a:r>
              <a:rPr lang="fr-FR" sz="1400" dirty="0" err="1">
                <a:solidFill>
                  <a:srgbClr val="008000"/>
                </a:solidFill>
                <a:latin typeface="+mn-lt"/>
                <a:cs typeface="Arial" charset="0"/>
              </a:rPr>
              <a:t>Gismatullina</a:t>
            </a:r>
            <a:r>
              <a:rPr lang="fr-FR" sz="1400" dirty="0">
                <a:solidFill>
                  <a:srgbClr val="008000"/>
                </a:solidFill>
                <a:latin typeface="+mn-lt"/>
                <a:cs typeface="Arial" charset="0"/>
              </a:rPr>
              <a:t>, L.,6. </a:t>
            </a:r>
            <a:r>
              <a:rPr lang="fr-FR" sz="1400" i="1" dirty="0" err="1">
                <a:solidFill>
                  <a:srgbClr val="008000"/>
                </a:solidFill>
                <a:latin typeface="+mn-lt"/>
                <a:cs typeface="Arial" charset="0"/>
              </a:rPr>
              <a:t>Phytoremediation</a:t>
            </a:r>
            <a:r>
              <a:rPr lang="fr-FR" sz="1400" i="1" dirty="0">
                <a:solidFill>
                  <a:srgbClr val="008000"/>
                </a:solidFill>
                <a:latin typeface="+mn-lt"/>
                <a:cs typeface="Arial" charset="0"/>
              </a:rPr>
              <a:t> Technologies: </a:t>
            </a:r>
            <a:r>
              <a:rPr lang="fr-FR" sz="1400" i="1" dirty="0" err="1">
                <a:solidFill>
                  <a:srgbClr val="008000"/>
                </a:solidFill>
                <a:latin typeface="+mn-lt"/>
                <a:cs typeface="Arial" charset="0"/>
              </a:rPr>
              <a:t>using</a:t>
            </a:r>
            <a:r>
              <a:rPr lang="fr-FR" sz="1400" i="1" dirty="0">
                <a:solidFill>
                  <a:srgbClr val="008000"/>
                </a:solidFill>
                <a:latin typeface="+mn-lt"/>
                <a:cs typeface="Arial" charset="0"/>
              </a:rPr>
              <a:t> plants to clean up the </a:t>
            </a:r>
            <a:r>
              <a:rPr lang="fr-FR" sz="1400" i="1" dirty="0" err="1">
                <a:solidFill>
                  <a:srgbClr val="008000"/>
                </a:solidFill>
                <a:latin typeface="+mn-lt"/>
                <a:cs typeface="Arial" charset="0"/>
              </a:rPr>
              <a:t>metal</a:t>
            </a:r>
            <a:r>
              <a:rPr lang="fr-FR" sz="1400" i="1" dirty="0">
                <a:solidFill>
                  <a:srgbClr val="008000"/>
                </a:solidFill>
                <a:latin typeface="+mn-lt"/>
                <a:cs typeface="Arial" charset="0"/>
              </a:rPr>
              <a:t>/</a:t>
            </a:r>
            <a:r>
              <a:rPr lang="fr-FR" sz="1400" i="1" dirty="0" err="1">
                <a:solidFill>
                  <a:srgbClr val="008000"/>
                </a:solidFill>
                <a:latin typeface="+mn-lt"/>
                <a:cs typeface="Arial" charset="0"/>
              </a:rPr>
              <a:t>salt</a:t>
            </a:r>
            <a:r>
              <a:rPr lang="fr-FR" sz="1400" i="1" dirty="0">
                <a:solidFill>
                  <a:srgbClr val="008000"/>
                </a:solidFill>
                <a:latin typeface="+mn-lt"/>
                <a:cs typeface="Arial" charset="0"/>
              </a:rPr>
              <a:t> </a:t>
            </a:r>
            <a:r>
              <a:rPr lang="fr-FR" sz="1400" i="1" dirty="0" err="1">
                <a:solidFill>
                  <a:srgbClr val="008000"/>
                </a:solidFill>
                <a:latin typeface="+mn-lt"/>
                <a:cs typeface="Arial" charset="0"/>
              </a:rPr>
              <a:t>Contaminated</a:t>
            </a:r>
            <a:r>
              <a:rPr lang="fr-FR" sz="1400" i="1" dirty="0">
                <a:solidFill>
                  <a:srgbClr val="008000"/>
                </a:solidFill>
                <a:latin typeface="+mn-lt"/>
                <a:cs typeface="Arial" charset="0"/>
              </a:rPr>
              <a:t> </a:t>
            </a:r>
            <a:r>
              <a:rPr lang="fr-FR" sz="1400" i="1" dirty="0" err="1">
                <a:solidFill>
                  <a:srgbClr val="008000"/>
                </a:solidFill>
                <a:latin typeface="+mn-lt"/>
                <a:cs typeface="Arial" charset="0"/>
              </a:rPr>
              <a:t>Desert</a:t>
            </a:r>
            <a:r>
              <a:rPr lang="fr-FR" sz="1400" i="1" dirty="0">
                <a:solidFill>
                  <a:srgbClr val="008000"/>
                </a:solidFill>
                <a:latin typeface="+mn-lt"/>
                <a:cs typeface="Arial" charset="0"/>
              </a:rPr>
              <a:t> </a:t>
            </a:r>
            <a:r>
              <a:rPr lang="fr-FR" sz="1400" i="1" dirty="0" err="1">
                <a:solidFill>
                  <a:srgbClr val="008000"/>
                </a:solidFill>
                <a:latin typeface="+mn-lt"/>
                <a:cs typeface="Arial" charset="0"/>
              </a:rPr>
              <a:t>Environments</a:t>
            </a:r>
            <a:r>
              <a:rPr lang="fr-FR" sz="1400" dirty="0">
                <a:solidFill>
                  <a:srgbClr val="008000"/>
                </a:solidFill>
                <a:latin typeface="+mn-lt"/>
                <a:cs typeface="Arial" charset="0"/>
              </a:rPr>
              <a:t>. J. </a:t>
            </a:r>
            <a:r>
              <a:rPr lang="fr-FR" sz="1400" dirty="0" err="1">
                <a:solidFill>
                  <a:srgbClr val="008000"/>
                </a:solidFill>
                <a:latin typeface="+mn-lt"/>
                <a:cs typeface="Arial" charset="0"/>
              </a:rPr>
              <a:t>Arid</a:t>
            </a:r>
            <a:r>
              <a:rPr lang="fr-FR" sz="1400" dirty="0">
                <a:solidFill>
                  <a:srgbClr val="008000"/>
                </a:solidFill>
                <a:latin typeface="+mn-lt"/>
                <a:cs typeface="Arial" charset="0"/>
              </a:rPr>
              <a:t> Land </a:t>
            </a:r>
            <a:r>
              <a:rPr lang="fr-FR" sz="1400" dirty="0" err="1">
                <a:solidFill>
                  <a:srgbClr val="008000"/>
                </a:solidFill>
                <a:latin typeface="+mn-lt"/>
                <a:cs typeface="Arial" charset="0"/>
              </a:rPr>
              <a:t>Studies</a:t>
            </a:r>
            <a:r>
              <a:rPr lang="fr-FR" sz="1400" dirty="0">
                <a:solidFill>
                  <a:srgbClr val="008000"/>
                </a:solidFill>
                <a:latin typeface="+mn-lt"/>
                <a:cs typeface="Arial" charset="0"/>
              </a:rPr>
              <a:t>: 15-4, pp. 455-458</a:t>
            </a:r>
          </a:p>
          <a:p>
            <a:pPr eaLnBrk="1" hangingPunct="1">
              <a:buFont typeface="Arial" pitchFamily="34" charset="0"/>
              <a:buChar char="•"/>
              <a:defRPr/>
            </a:pPr>
            <a:r>
              <a:rPr lang="fr-FR" sz="1400" dirty="0">
                <a:solidFill>
                  <a:srgbClr val="008000"/>
                </a:solidFill>
                <a:latin typeface="+mn-lt"/>
                <a:cs typeface="Arial" charset="0"/>
              </a:rPr>
              <a:t> Evaluation of </a:t>
            </a:r>
            <a:r>
              <a:rPr lang="fr-FR" sz="1400" dirty="0" err="1">
                <a:solidFill>
                  <a:srgbClr val="008000"/>
                </a:solidFill>
                <a:latin typeface="+mn-lt"/>
                <a:cs typeface="Arial" charset="0"/>
              </a:rPr>
              <a:t>Salinity</a:t>
            </a:r>
            <a:r>
              <a:rPr lang="fr-FR" sz="1400" dirty="0">
                <a:solidFill>
                  <a:srgbClr val="008000"/>
                </a:solidFill>
                <a:latin typeface="+mn-lt"/>
                <a:cs typeface="Arial" charset="0"/>
              </a:rPr>
              <a:t> </a:t>
            </a:r>
            <a:r>
              <a:rPr lang="fr-FR" sz="1400" dirty="0" err="1">
                <a:solidFill>
                  <a:srgbClr val="008000"/>
                </a:solidFill>
                <a:latin typeface="+mn-lt"/>
                <a:cs typeface="Arial" charset="0"/>
              </a:rPr>
              <a:t>Tolerance</a:t>
            </a:r>
            <a:r>
              <a:rPr lang="fr-FR" sz="1400" dirty="0">
                <a:solidFill>
                  <a:srgbClr val="008000"/>
                </a:solidFill>
                <a:latin typeface="+mn-lt"/>
                <a:cs typeface="Arial" charset="0"/>
              </a:rPr>
              <a:t> and </a:t>
            </a:r>
            <a:r>
              <a:rPr lang="fr-FR" sz="1400" dirty="0" err="1">
                <a:solidFill>
                  <a:srgbClr val="008000"/>
                </a:solidFill>
                <a:latin typeface="+mn-lt"/>
                <a:cs typeface="Arial" charset="0"/>
              </a:rPr>
              <a:t>Genetic</a:t>
            </a:r>
            <a:r>
              <a:rPr lang="fr-FR" sz="1400" dirty="0">
                <a:solidFill>
                  <a:srgbClr val="008000"/>
                </a:solidFill>
                <a:latin typeface="+mn-lt"/>
                <a:cs typeface="Arial" charset="0"/>
              </a:rPr>
              <a:t> </a:t>
            </a:r>
            <a:r>
              <a:rPr lang="fr-FR" sz="1400" dirty="0" err="1">
                <a:solidFill>
                  <a:srgbClr val="008000"/>
                </a:solidFill>
                <a:latin typeface="+mn-lt"/>
                <a:cs typeface="Arial" charset="0"/>
              </a:rPr>
              <a:t>Diversity</a:t>
            </a:r>
            <a:r>
              <a:rPr lang="fr-FR" sz="1400" dirty="0">
                <a:solidFill>
                  <a:srgbClr val="008000"/>
                </a:solidFill>
                <a:latin typeface="+mn-lt"/>
                <a:cs typeface="Arial" charset="0"/>
              </a:rPr>
              <a:t> of </a:t>
            </a:r>
            <a:r>
              <a:rPr lang="fr-FR" sz="1400" dirty="0" err="1">
                <a:solidFill>
                  <a:srgbClr val="008000"/>
                </a:solidFill>
                <a:latin typeface="+mn-lt"/>
                <a:cs typeface="Arial" charset="0"/>
              </a:rPr>
              <a:t>Thirty</a:t>
            </a:r>
            <a:r>
              <a:rPr lang="fr-FR" sz="1400" dirty="0">
                <a:solidFill>
                  <a:srgbClr val="008000"/>
                </a:solidFill>
                <a:latin typeface="+mn-lt"/>
                <a:cs typeface="Arial" charset="0"/>
              </a:rPr>
              <a:t>-</a:t>
            </a:r>
            <a:r>
              <a:rPr lang="fr-FR" sz="1400" dirty="0" err="1">
                <a:solidFill>
                  <a:srgbClr val="008000"/>
                </a:solidFill>
                <a:latin typeface="+mn-lt"/>
                <a:cs typeface="Arial" charset="0"/>
              </a:rPr>
              <a:t>Three</a:t>
            </a:r>
            <a:r>
              <a:rPr lang="fr-FR" sz="1400" dirty="0">
                <a:solidFill>
                  <a:srgbClr val="008000"/>
                </a:solidFill>
                <a:latin typeface="+mn-lt"/>
                <a:cs typeface="Arial" charset="0"/>
              </a:rPr>
              <a:t> </a:t>
            </a:r>
            <a:r>
              <a:rPr lang="fr-FR" sz="1400" dirty="0" err="1">
                <a:solidFill>
                  <a:srgbClr val="008000"/>
                </a:solidFill>
                <a:latin typeface="+mn-lt"/>
                <a:cs typeface="Arial" charset="0"/>
              </a:rPr>
              <a:t>Switchgrass</a:t>
            </a:r>
            <a:r>
              <a:rPr lang="fr-FR" sz="1400" dirty="0">
                <a:solidFill>
                  <a:srgbClr val="008000"/>
                </a:solidFill>
                <a:latin typeface="+mn-lt"/>
                <a:cs typeface="Arial" charset="0"/>
              </a:rPr>
              <a:t> (</a:t>
            </a:r>
            <a:r>
              <a:rPr lang="fr-FR" sz="1400" i="1" dirty="0">
                <a:solidFill>
                  <a:srgbClr val="008000"/>
                </a:solidFill>
                <a:latin typeface="+mn-lt"/>
                <a:cs typeface="Arial" charset="0"/>
              </a:rPr>
              <a:t>Panicum </a:t>
            </a:r>
            <a:r>
              <a:rPr lang="fr-FR" sz="1400" i="1" dirty="0" err="1">
                <a:solidFill>
                  <a:srgbClr val="008000"/>
                </a:solidFill>
                <a:latin typeface="+mn-lt"/>
                <a:cs typeface="Arial" charset="0"/>
              </a:rPr>
              <a:t>virgatum</a:t>
            </a:r>
            <a:r>
              <a:rPr lang="fr-FR" sz="1400" dirty="0">
                <a:solidFill>
                  <a:srgbClr val="008000"/>
                </a:solidFill>
                <a:latin typeface="+mn-lt"/>
                <a:cs typeface="Arial" charset="0"/>
              </a:rPr>
              <a:t>) Populations, </a:t>
            </a:r>
            <a:r>
              <a:rPr lang="fr-FR" sz="1400" dirty="0" err="1">
                <a:solidFill>
                  <a:srgbClr val="008000"/>
                </a:solidFill>
                <a:latin typeface="+mn-lt"/>
                <a:cs typeface="Arial" charset="0"/>
              </a:rPr>
              <a:t>Yiming</a:t>
            </a:r>
            <a:r>
              <a:rPr lang="fr-FR" sz="1400" dirty="0">
                <a:solidFill>
                  <a:srgbClr val="008000"/>
                </a:solidFill>
                <a:latin typeface="+mn-lt"/>
                <a:cs typeface="Arial" charset="0"/>
              </a:rPr>
              <a:t> Liu, </a:t>
            </a:r>
            <a:r>
              <a:rPr lang="fr-FR" sz="1400" dirty="0" err="1">
                <a:solidFill>
                  <a:srgbClr val="008000"/>
                </a:solidFill>
                <a:latin typeface="+mn-lt"/>
                <a:cs typeface="Arial" charset="0"/>
              </a:rPr>
              <a:t>Xunzhong</a:t>
            </a:r>
            <a:r>
              <a:rPr lang="fr-FR" sz="1400" dirty="0">
                <a:solidFill>
                  <a:srgbClr val="008000"/>
                </a:solidFill>
                <a:latin typeface="+mn-lt"/>
                <a:cs typeface="Arial" charset="0"/>
              </a:rPr>
              <a:t> Zhang, </a:t>
            </a:r>
            <a:r>
              <a:rPr lang="fr-FR" sz="1400" dirty="0" err="1">
                <a:solidFill>
                  <a:srgbClr val="008000"/>
                </a:solidFill>
                <a:latin typeface="+mn-lt"/>
                <a:cs typeface="Arial" charset="0"/>
              </a:rPr>
              <a:t>Jiamin</a:t>
            </a:r>
            <a:r>
              <a:rPr lang="fr-FR" sz="1400" dirty="0">
                <a:solidFill>
                  <a:srgbClr val="008000"/>
                </a:solidFill>
                <a:latin typeface="+mn-lt"/>
                <a:cs typeface="Arial" charset="0"/>
              </a:rPr>
              <a:t> Miao, Linkai Huang, Taylor </a:t>
            </a:r>
            <a:r>
              <a:rPr lang="fr-FR" sz="1400" dirty="0" err="1">
                <a:solidFill>
                  <a:srgbClr val="008000"/>
                </a:solidFill>
                <a:latin typeface="+mn-lt"/>
                <a:cs typeface="Arial" charset="0"/>
              </a:rPr>
              <a:t>Frazier</a:t>
            </a:r>
            <a:r>
              <a:rPr lang="fr-FR" sz="1400" dirty="0">
                <a:solidFill>
                  <a:srgbClr val="008000"/>
                </a:solidFill>
                <a:latin typeface="+mn-lt"/>
                <a:cs typeface="Arial" charset="0"/>
              </a:rPr>
              <a:t>, </a:t>
            </a:r>
            <a:r>
              <a:rPr lang="fr-FR" sz="1400" dirty="0" err="1">
                <a:solidFill>
                  <a:srgbClr val="008000"/>
                </a:solidFill>
                <a:latin typeface="+mn-lt"/>
                <a:cs typeface="Arial" charset="0"/>
              </a:rPr>
              <a:t>Bingyu</a:t>
            </a:r>
            <a:r>
              <a:rPr lang="fr-FR" sz="1400" dirty="0">
                <a:solidFill>
                  <a:srgbClr val="008000"/>
                </a:solidFill>
                <a:latin typeface="+mn-lt"/>
                <a:cs typeface="Arial" charset="0"/>
              </a:rPr>
              <a:t> Zhao, </a:t>
            </a:r>
            <a:r>
              <a:rPr lang="fr-FR" sz="1400" dirty="0" err="1">
                <a:solidFill>
                  <a:srgbClr val="008000"/>
                </a:solidFill>
                <a:latin typeface="+mn-lt"/>
                <a:cs typeface="Arial" charset="0"/>
                <a:hlinkClick r:id="rId9"/>
              </a:rPr>
              <a:t>BioEnergy</a:t>
            </a:r>
            <a:r>
              <a:rPr lang="fr-FR" sz="1400" dirty="0">
                <a:solidFill>
                  <a:srgbClr val="008000"/>
                </a:solidFill>
                <a:latin typeface="+mn-lt"/>
                <a:cs typeface="Arial" charset="0"/>
                <a:hlinkClick r:id="rId9"/>
              </a:rPr>
              <a:t> </a:t>
            </a:r>
            <a:r>
              <a:rPr lang="fr-FR" sz="1400" dirty="0" err="1">
                <a:solidFill>
                  <a:srgbClr val="008000"/>
                </a:solidFill>
                <a:latin typeface="+mn-lt"/>
                <a:cs typeface="Arial" charset="0"/>
                <a:hlinkClick r:id="rId9"/>
              </a:rPr>
              <a:t>Research</a:t>
            </a:r>
            <a:r>
              <a:rPr lang="fr-FR" sz="1400" dirty="0">
                <a:solidFill>
                  <a:srgbClr val="008000"/>
                </a:solidFill>
                <a:latin typeface="+mn-lt"/>
                <a:cs typeface="Arial" charset="0"/>
              </a:rPr>
              <a:t>, May 2014.</a:t>
            </a:r>
          </a:p>
        </p:txBody>
      </p:sp>
      <p:sp>
        <p:nvSpPr>
          <p:cNvPr id="15872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872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1E18D7-17B0-4C34-A352-712E68385416}" type="slidenum">
              <a:rPr lang="fr-FR" altLang="fr-FR" sz="1200" smtClean="0">
                <a:solidFill>
                  <a:srgbClr val="898989"/>
                </a:solidFill>
              </a:rPr>
              <a:pPr>
                <a:spcBef>
                  <a:spcPct val="0"/>
                </a:spcBef>
                <a:buFontTx/>
                <a:buNone/>
              </a:pPr>
              <a:t>186</a:t>
            </a:fld>
            <a:endParaRPr lang="fr-FR" altLang="fr-FR" sz="1200">
              <a:solidFill>
                <a:srgbClr val="898989"/>
              </a:solidFill>
            </a:endParaRPr>
          </a:p>
        </p:txBody>
      </p:sp>
      <p:sp>
        <p:nvSpPr>
          <p:cNvPr id="1587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8726" name="Rectangle 5"/>
          <p:cNvSpPr>
            <a:spLocks noChangeArrowheads="1"/>
          </p:cNvSpPr>
          <p:nvPr/>
        </p:nvSpPr>
        <p:spPr bwMode="auto">
          <a:xfrm>
            <a:off x="250825" y="6207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u="sng" dirty="0">
                <a:solidFill>
                  <a:srgbClr val="008000"/>
                </a:solidFill>
              </a:rPr>
              <a:t>Etudes sur la résistance des plantes au sel</a:t>
            </a:r>
            <a:r>
              <a:rPr lang="fr-FR" altLang="fr-FR" sz="1800" dirty="0">
                <a:solidFill>
                  <a:srgbClr val="008000"/>
                </a:solidFill>
              </a:rPr>
              <a:t>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1557338"/>
            <a:ext cx="8642350" cy="5046662"/>
          </a:xfrm>
          <a:prstGeom prst="rect">
            <a:avLst/>
          </a:prstGeom>
        </p:spPr>
        <p:txBody>
          <a:bodyPr>
            <a:spAutoFit/>
          </a:bodyPr>
          <a:lstStyle/>
          <a:p>
            <a:pPr eaLnBrk="1" hangingPunct="1">
              <a:buFont typeface="Arial" pitchFamily="34" charset="0"/>
              <a:buChar char="•"/>
              <a:defRPr/>
            </a:pPr>
            <a:r>
              <a:rPr lang="fr-FR" sz="1400" dirty="0" err="1">
                <a:solidFill>
                  <a:srgbClr val="008000"/>
                </a:solidFill>
                <a:latin typeface="+mn-lt"/>
                <a:cs typeface="Arial" charset="0"/>
              </a:rPr>
              <a:t>Abdelli</a:t>
            </a:r>
            <a:r>
              <a:rPr lang="fr-FR" sz="1400" dirty="0">
                <a:solidFill>
                  <a:srgbClr val="008000"/>
                </a:solidFill>
                <a:latin typeface="+mn-lt"/>
                <a:cs typeface="Arial" charset="0"/>
              </a:rPr>
              <a:t> C., </a:t>
            </a:r>
            <a:r>
              <a:rPr lang="fr-FR" sz="1400" dirty="0" err="1">
                <a:solidFill>
                  <a:srgbClr val="008000"/>
                </a:solidFill>
                <a:latin typeface="+mn-lt"/>
                <a:cs typeface="Arial" charset="0"/>
              </a:rPr>
              <a:t>Oztûrk</a:t>
            </a:r>
            <a:r>
              <a:rPr lang="fr-FR" sz="1400" dirty="0">
                <a:solidFill>
                  <a:srgbClr val="008000"/>
                </a:solidFill>
                <a:latin typeface="+mn-lt"/>
                <a:cs typeface="Arial" charset="0"/>
              </a:rPr>
              <a:t> M., Ashraf M., Grignon C., 2008. </a:t>
            </a:r>
            <a:r>
              <a:rPr lang="fr-FR" sz="1400" i="1" dirty="0" err="1">
                <a:solidFill>
                  <a:srgbClr val="008000"/>
                </a:solidFill>
                <a:latin typeface="+mn-lt"/>
                <a:cs typeface="Arial" charset="0"/>
              </a:rPr>
              <a:t>Biosaline</a:t>
            </a:r>
            <a:r>
              <a:rPr lang="fr-FR" sz="1400" i="1" dirty="0">
                <a:solidFill>
                  <a:srgbClr val="008000"/>
                </a:solidFill>
                <a:latin typeface="+mn-lt"/>
                <a:cs typeface="Arial" charset="0"/>
              </a:rPr>
              <a:t> agriculture and </a:t>
            </a:r>
            <a:r>
              <a:rPr lang="fr-FR" sz="1400" i="1" dirty="0" err="1">
                <a:solidFill>
                  <a:srgbClr val="008000"/>
                </a:solidFill>
                <a:latin typeface="+mn-lt"/>
                <a:cs typeface="Arial" charset="0"/>
              </a:rPr>
              <a:t>high</a:t>
            </a:r>
            <a:r>
              <a:rPr lang="fr-FR" sz="1400" i="1" dirty="0">
                <a:solidFill>
                  <a:srgbClr val="008000"/>
                </a:solidFill>
                <a:latin typeface="+mn-lt"/>
                <a:cs typeface="Arial" charset="0"/>
              </a:rPr>
              <a:t> </a:t>
            </a:r>
            <a:r>
              <a:rPr lang="fr-FR" sz="1400" i="1" dirty="0" err="1">
                <a:solidFill>
                  <a:srgbClr val="008000"/>
                </a:solidFill>
                <a:latin typeface="+mn-lt"/>
                <a:cs typeface="Arial" charset="0"/>
              </a:rPr>
              <a:t>salinity</a:t>
            </a:r>
            <a:r>
              <a:rPr lang="fr-FR" sz="1400" i="1" dirty="0">
                <a:solidFill>
                  <a:srgbClr val="008000"/>
                </a:solidFill>
                <a:latin typeface="+mn-lt"/>
                <a:cs typeface="Arial" charset="0"/>
              </a:rPr>
              <a:t> </a:t>
            </a:r>
            <a:r>
              <a:rPr lang="fr-FR" sz="1400" i="1" dirty="0" err="1">
                <a:solidFill>
                  <a:srgbClr val="008000"/>
                </a:solidFill>
                <a:latin typeface="+mn-lt"/>
                <a:cs typeface="Arial" charset="0"/>
              </a:rPr>
              <a:t>tolerance</a:t>
            </a:r>
            <a:r>
              <a:rPr lang="fr-FR" sz="1400" dirty="0">
                <a:solidFill>
                  <a:srgbClr val="008000"/>
                </a:solidFill>
                <a:latin typeface="+mn-lt"/>
                <a:cs typeface="Arial" charset="0"/>
              </a:rPr>
              <a:t>. </a:t>
            </a:r>
            <a:r>
              <a:rPr lang="fr-FR" sz="1400" dirty="0" err="1">
                <a:solidFill>
                  <a:srgbClr val="008000"/>
                </a:solidFill>
                <a:latin typeface="+mn-lt"/>
                <a:cs typeface="Arial" charset="0"/>
              </a:rPr>
              <a:t>Birkhauser</a:t>
            </a:r>
            <a:r>
              <a:rPr lang="fr-FR" sz="1400" dirty="0">
                <a:solidFill>
                  <a:srgbClr val="008000"/>
                </a:solidFill>
                <a:latin typeface="+mn-lt"/>
                <a:cs typeface="Arial" charset="0"/>
              </a:rPr>
              <a:t> </a:t>
            </a:r>
            <a:r>
              <a:rPr lang="fr-FR" sz="1400" dirty="0" err="1">
                <a:solidFill>
                  <a:srgbClr val="008000"/>
                </a:solidFill>
                <a:latin typeface="+mn-lt"/>
                <a:cs typeface="Arial" charset="0"/>
              </a:rPr>
              <a:t>Verlag</a:t>
            </a:r>
            <a:r>
              <a:rPr lang="fr-FR" sz="1400" dirty="0">
                <a:solidFill>
                  <a:srgbClr val="008000"/>
                </a:solidFill>
                <a:latin typeface="+mn-lt"/>
                <a:cs typeface="Arial" charset="0"/>
              </a:rPr>
              <a:t>. 367p.</a:t>
            </a:r>
          </a:p>
          <a:p>
            <a:pPr eaLnBrk="1" hangingPunct="1">
              <a:buFont typeface="Arial" pitchFamily="34" charset="0"/>
              <a:buChar char="•"/>
              <a:defRPr/>
            </a:pPr>
            <a:r>
              <a:rPr lang="fr-FR" sz="1400" dirty="0" err="1">
                <a:solidFill>
                  <a:srgbClr val="008000"/>
                </a:solidFill>
                <a:latin typeface="+mn-lt"/>
                <a:cs typeface="Arial" charset="0"/>
              </a:rPr>
              <a:t>Chedly,A</a:t>
            </a:r>
            <a:r>
              <a:rPr lang="fr-FR" sz="1400" dirty="0">
                <a:solidFill>
                  <a:srgbClr val="008000"/>
                </a:solidFill>
                <a:latin typeface="+mn-lt"/>
                <a:cs typeface="Arial" charset="0"/>
              </a:rPr>
              <a:t>., </a:t>
            </a:r>
            <a:r>
              <a:rPr lang="fr-FR" sz="1400" dirty="0" err="1">
                <a:solidFill>
                  <a:srgbClr val="008000"/>
                </a:solidFill>
                <a:latin typeface="+mn-lt"/>
                <a:cs typeface="Arial" charset="0"/>
              </a:rPr>
              <a:t>Debez,A</a:t>
            </a:r>
            <a:r>
              <a:rPr lang="fr-FR" sz="1400" dirty="0">
                <a:solidFill>
                  <a:srgbClr val="008000"/>
                </a:solidFill>
                <a:latin typeface="+mn-lt"/>
                <a:cs typeface="Arial" charset="0"/>
              </a:rPr>
              <a:t>., </a:t>
            </a:r>
            <a:r>
              <a:rPr lang="fr-FR" sz="1400" dirty="0" err="1">
                <a:solidFill>
                  <a:srgbClr val="008000"/>
                </a:solidFill>
                <a:latin typeface="+mn-lt"/>
                <a:cs typeface="Arial" charset="0"/>
              </a:rPr>
              <a:t>Slama,Ines</a:t>
            </a:r>
            <a:r>
              <a:rPr lang="fr-FR" sz="1400" dirty="0">
                <a:solidFill>
                  <a:srgbClr val="008000"/>
                </a:solidFill>
                <a:latin typeface="+mn-lt"/>
                <a:cs typeface="Arial" charset="0"/>
              </a:rPr>
              <a:t>., </a:t>
            </a:r>
            <a:r>
              <a:rPr lang="fr-FR" sz="1400" dirty="0" err="1">
                <a:solidFill>
                  <a:srgbClr val="008000"/>
                </a:solidFill>
                <a:latin typeface="+mn-lt"/>
                <a:cs typeface="Arial" charset="0"/>
              </a:rPr>
              <a:t>Ghnaya,T</a:t>
            </a:r>
            <a:r>
              <a:rPr lang="fr-FR" sz="1400" dirty="0">
                <a:solidFill>
                  <a:srgbClr val="008000"/>
                </a:solidFill>
                <a:latin typeface="+mn-lt"/>
                <a:cs typeface="Arial" charset="0"/>
              </a:rPr>
              <a:t>., </a:t>
            </a:r>
            <a:r>
              <a:rPr lang="fr-FR" sz="1400" dirty="0" err="1">
                <a:solidFill>
                  <a:srgbClr val="008000"/>
                </a:solidFill>
                <a:latin typeface="+mn-lt"/>
                <a:cs typeface="Arial" charset="0"/>
              </a:rPr>
              <a:t>Barhoumi,Z</a:t>
            </a:r>
            <a:r>
              <a:rPr lang="fr-FR" sz="1400" dirty="0">
                <a:solidFill>
                  <a:srgbClr val="008000"/>
                </a:solidFill>
                <a:latin typeface="+mn-lt"/>
                <a:cs typeface="Arial" charset="0"/>
              </a:rPr>
              <a:t>., </a:t>
            </a:r>
            <a:r>
              <a:rPr lang="fr-FR" sz="1400" dirty="0" err="1">
                <a:solidFill>
                  <a:srgbClr val="008000"/>
                </a:solidFill>
                <a:latin typeface="+mn-lt"/>
                <a:cs typeface="Arial" charset="0"/>
              </a:rPr>
              <a:t>Grignon,C</a:t>
            </a:r>
            <a:r>
              <a:rPr lang="fr-FR" sz="1400" dirty="0">
                <a:solidFill>
                  <a:srgbClr val="008000"/>
                </a:solidFill>
                <a:latin typeface="+mn-lt"/>
                <a:cs typeface="Arial" charset="0"/>
              </a:rPr>
              <a:t>., 2006. </a:t>
            </a:r>
            <a:r>
              <a:rPr lang="fr-FR" sz="1400" i="1" dirty="0">
                <a:solidFill>
                  <a:srgbClr val="008000"/>
                </a:solidFill>
                <a:latin typeface="+mn-lt"/>
                <a:cs typeface="Arial" charset="0"/>
              </a:rPr>
              <a:t>Halophytes as a Bio Resource for Non </a:t>
            </a:r>
            <a:r>
              <a:rPr lang="fr-FR" sz="1400" i="1" dirty="0" err="1">
                <a:solidFill>
                  <a:srgbClr val="008000"/>
                </a:solidFill>
                <a:latin typeface="+mn-lt"/>
                <a:cs typeface="Arial" charset="0"/>
              </a:rPr>
              <a:t>Conventional</a:t>
            </a:r>
            <a:r>
              <a:rPr lang="fr-FR" sz="1400" i="1" dirty="0">
                <a:solidFill>
                  <a:srgbClr val="008000"/>
                </a:solidFill>
                <a:latin typeface="+mn-lt"/>
                <a:cs typeface="Arial" charset="0"/>
              </a:rPr>
              <a:t> Water Resource Valorisation and Saline Zone </a:t>
            </a:r>
            <a:r>
              <a:rPr lang="fr-FR" sz="1400" i="1" dirty="0" err="1">
                <a:solidFill>
                  <a:srgbClr val="008000"/>
                </a:solidFill>
                <a:latin typeface="+mn-lt"/>
                <a:cs typeface="Arial" charset="0"/>
              </a:rPr>
              <a:t>Rehabilitation</a:t>
            </a:r>
            <a:r>
              <a:rPr lang="fr-FR" sz="1400" dirty="0">
                <a:solidFill>
                  <a:srgbClr val="008000"/>
                </a:solidFill>
                <a:latin typeface="+mn-lt"/>
                <a:cs typeface="Arial" charset="0"/>
              </a:rPr>
              <a:t>. Journal of </a:t>
            </a:r>
            <a:r>
              <a:rPr lang="fr-FR" sz="1400" dirty="0" err="1">
                <a:solidFill>
                  <a:srgbClr val="008000"/>
                </a:solidFill>
                <a:latin typeface="+mn-lt"/>
                <a:cs typeface="Arial" charset="0"/>
              </a:rPr>
              <a:t>Arid</a:t>
            </a:r>
            <a:r>
              <a:rPr lang="fr-FR" sz="1400" dirty="0">
                <a:solidFill>
                  <a:srgbClr val="008000"/>
                </a:solidFill>
                <a:latin typeface="+mn-lt"/>
                <a:cs typeface="Arial" charset="0"/>
              </a:rPr>
              <a:t> Land </a:t>
            </a:r>
            <a:r>
              <a:rPr lang="fr-FR" sz="1400" dirty="0" err="1">
                <a:solidFill>
                  <a:srgbClr val="008000"/>
                </a:solidFill>
                <a:latin typeface="+mn-lt"/>
                <a:cs typeface="Arial" charset="0"/>
              </a:rPr>
              <a:t>Studies</a:t>
            </a:r>
            <a:r>
              <a:rPr lang="fr-FR" sz="1400" dirty="0">
                <a:solidFill>
                  <a:srgbClr val="008000"/>
                </a:solidFill>
                <a:latin typeface="+mn-lt"/>
                <a:cs typeface="Arial" charset="0"/>
              </a:rPr>
              <a:t>. Vol.15;n°4, pp.415-418.</a:t>
            </a:r>
          </a:p>
          <a:p>
            <a:pPr eaLnBrk="1" hangingPunct="1">
              <a:buFont typeface="Arial" pitchFamily="34" charset="0"/>
              <a:buChar char="•"/>
              <a:defRPr/>
            </a:pPr>
            <a:r>
              <a:rPr lang="fr-FR" sz="1400" dirty="0">
                <a:solidFill>
                  <a:srgbClr val="008000"/>
                </a:solidFill>
                <a:latin typeface="+mn-lt"/>
                <a:cs typeface="Arial" charset="0"/>
              </a:rPr>
              <a:t>De la Lanza, G; Rodriguez-Medina, MA; Soto, LA., 1986. </a:t>
            </a:r>
            <a:r>
              <a:rPr lang="fr-FR" sz="1400" dirty="0" err="1">
                <a:solidFill>
                  <a:srgbClr val="008000"/>
                </a:solidFill>
                <a:latin typeface="+mn-lt"/>
                <a:cs typeface="Arial" charset="0"/>
              </a:rPr>
              <a:t>Experimental</a:t>
            </a:r>
            <a:r>
              <a:rPr lang="fr-FR" sz="1400" dirty="0">
                <a:solidFill>
                  <a:srgbClr val="008000"/>
                </a:solidFill>
                <a:latin typeface="+mn-lt"/>
                <a:cs typeface="Arial" charset="0"/>
              </a:rPr>
              <a:t> </a:t>
            </a:r>
            <a:r>
              <a:rPr lang="fr-FR" sz="1400" dirty="0" err="1">
                <a:solidFill>
                  <a:srgbClr val="008000"/>
                </a:solidFill>
                <a:latin typeface="+mn-lt"/>
                <a:cs typeface="Arial" charset="0"/>
              </a:rPr>
              <a:t>essay</a:t>
            </a:r>
            <a:r>
              <a:rPr lang="fr-FR" sz="1400" dirty="0">
                <a:solidFill>
                  <a:srgbClr val="008000"/>
                </a:solidFill>
                <a:latin typeface="+mn-lt"/>
                <a:cs typeface="Arial" charset="0"/>
              </a:rPr>
              <a:t> of </a:t>
            </a:r>
            <a:r>
              <a:rPr lang="fr-FR" sz="1400" dirty="0" err="1">
                <a:solidFill>
                  <a:srgbClr val="008000"/>
                </a:solidFill>
                <a:latin typeface="+mn-lt"/>
                <a:cs typeface="Arial" charset="0"/>
              </a:rPr>
              <a:t>detritus</a:t>
            </a:r>
            <a:r>
              <a:rPr lang="fr-FR" sz="1400" dirty="0">
                <a:solidFill>
                  <a:srgbClr val="008000"/>
                </a:solidFill>
                <a:latin typeface="+mn-lt"/>
                <a:cs typeface="Arial" charset="0"/>
              </a:rPr>
              <a:t> </a:t>
            </a:r>
            <a:r>
              <a:rPr lang="fr-FR" sz="1400" dirty="0" err="1">
                <a:solidFill>
                  <a:srgbClr val="008000"/>
                </a:solidFill>
                <a:latin typeface="+mn-lt"/>
                <a:cs typeface="Arial" charset="0"/>
              </a:rPr>
              <a:t>consumption</a:t>
            </a:r>
            <a:r>
              <a:rPr lang="fr-FR" sz="1400" dirty="0">
                <a:solidFill>
                  <a:srgbClr val="008000"/>
                </a:solidFill>
                <a:latin typeface="+mn-lt"/>
                <a:cs typeface="Arial" charset="0"/>
              </a:rPr>
              <a:t> of halophytes by the </a:t>
            </a:r>
            <a:r>
              <a:rPr lang="fr-FR" sz="1400" dirty="0" err="1">
                <a:solidFill>
                  <a:srgbClr val="008000"/>
                </a:solidFill>
                <a:latin typeface="+mn-lt"/>
                <a:cs typeface="Arial" charset="0"/>
              </a:rPr>
              <a:t>penneids</a:t>
            </a:r>
            <a:r>
              <a:rPr lang="fr-FR" sz="1400" dirty="0">
                <a:solidFill>
                  <a:srgbClr val="008000"/>
                </a:solidFill>
                <a:latin typeface="+mn-lt"/>
                <a:cs typeface="Arial" charset="0"/>
              </a:rPr>
              <a:t> </a:t>
            </a:r>
            <a:r>
              <a:rPr lang="fr-FR" sz="1400" dirty="0" err="1">
                <a:solidFill>
                  <a:srgbClr val="008000"/>
                </a:solidFill>
                <a:latin typeface="+mn-lt"/>
                <a:cs typeface="Arial" charset="0"/>
              </a:rPr>
              <a:t>shrimp</a:t>
            </a:r>
            <a:r>
              <a:rPr lang="fr-FR" sz="1400" dirty="0">
                <a:solidFill>
                  <a:srgbClr val="008000"/>
                </a:solidFill>
                <a:latin typeface="+mn-lt"/>
                <a:cs typeface="Arial" charset="0"/>
              </a:rPr>
              <a:t> </a:t>
            </a:r>
            <a:r>
              <a:rPr lang="fr-FR" sz="1400" i="1" dirty="0" err="1">
                <a:solidFill>
                  <a:srgbClr val="008000"/>
                </a:solidFill>
                <a:latin typeface="+mn-lt"/>
                <a:cs typeface="Arial" charset="0"/>
              </a:rPr>
              <a:t>Penaeus</a:t>
            </a:r>
            <a:r>
              <a:rPr lang="fr-FR" sz="1400" i="1" dirty="0">
                <a:solidFill>
                  <a:srgbClr val="008000"/>
                </a:solidFill>
                <a:latin typeface="+mn-lt"/>
                <a:cs typeface="Arial" charset="0"/>
              </a:rPr>
              <a:t> </a:t>
            </a:r>
            <a:r>
              <a:rPr lang="fr-FR" sz="1400" i="1" dirty="0" err="1">
                <a:solidFill>
                  <a:srgbClr val="008000"/>
                </a:solidFill>
                <a:latin typeface="+mn-lt"/>
                <a:cs typeface="Arial" charset="0"/>
              </a:rPr>
              <a:t>vannamei</a:t>
            </a:r>
            <a:r>
              <a:rPr lang="fr-FR" sz="1400" i="1" dirty="0">
                <a:solidFill>
                  <a:srgbClr val="008000"/>
                </a:solidFill>
                <a:latin typeface="+mn-lt"/>
                <a:cs typeface="Arial" charset="0"/>
              </a:rPr>
              <a:t> </a:t>
            </a:r>
            <a:r>
              <a:rPr lang="fr-FR" sz="1400" dirty="0">
                <a:solidFill>
                  <a:srgbClr val="008000"/>
                </a:solidFill>
                <a:latin typeface="+mn-lt"/>
                <a:cs typeface="Arial" charset="0"/>
              </a:rPr>
              <a:t>and </a:t>
            </a:r>
            <a:r>
              <a:rPr lang="fr-FR" sz="1400" i="1" dirty="0">
                <a:solidFill>
                  <a:srgbClr val="008000"/>
                </a:solidFill>
                <a:latin typeface="+mn-lt"/>
                <a:cs typeface="Arial" charset="0"/>
              </a:rPr>
              <a:t>P. </a:t>
            </a:r>
            <a:r>
              <a:rPr lang="fr-FR" sz="1400" i="1" dirty="0" err="1">
                <a:solidFill>
                  <a:srgbClr val="008000"/>
                </a:solidFill>
                <a:latin typeface="+mn-lt"/>
                <a:cs typeface="Arial" charset="0"/>
              </a:rPr>
              <a:t>stylirostris</a:t>
            </a:r>
            <a:r>
              <a:rPr lang="fr-FR" sz="1400" dirty="0">
                <a:solidFill>
                  <a:srgbClr val="008000"/>
                </a:solidFill>
                <a:latin typeface="+mn-lt"/>
                <a:cs typeface="Arial" charset="0"/>
              </a:rPr>
              <a:t>. Anales </a:t>
            </a:r>
            <a:r>
              <a:rPr lang="fr-FR" sz="1400" dirty="0" err="1">
                <a:solidFill>
                  <a:srgbClr val="008000"/>
                </a:solidFill>
                <a:latin typeface="+mn-lt"/>
                <a:cs typeface="Arial" charset="0"/>
              </a:rPr>
              <a:t>del</a:t>
            </a:r>
            <a:r>
              <a:rPr lang="fr-FR" sz="1400" dirty="0">
                <a:solidFill>
                  <a:srgbClr val="008000"/>
                </a:solidFill>
                <a:latin typeface="+mn-lt"/>
                <a:cs typeface="Arial" charset="0"/>
              </a:rPr>
              <a:t> </a:t>
            </a:r>
            <a:r>
              <a:rPr lang="fr-FR" sz="1400" dirty="0" err="1">
                <a:solidFill>
                  <a:srgbClr val="008000"/>
                </a:solidFill>
                <a:latin typeface="+mn-lt"/>
                <a:cs typeface="Arial" charset="0"/>
              </a:rPr>
              <a:t>Instituto</a:t>
            </a:r>
            <a:r>
              <a:rPr lang="fr-FR" sz="1400" dirty="0">
                <a:solidFill>
                  <a:srgbClr val="008000"/>
                </a:solidFill>
                <a:latin typeface="+mn-lt"/>
                <a:cs typeface="Arial" charset="0"/>
              </a:rPr>
              <a:t> de </a:t>
            </a:r>
            <a:r>
              <a:rPr lang="fr-FR" sz="1400" dirty="0" err="1">
                <a:solidFill>
                  <a:srgbClr val="008000"/>
                </a:solidFill>
                <a:latin typeface="+mn-lt"/>
                <a:cs typeface="Arial" charset="0"/>
              </a:rPr>
              <a:t>Biologia</a:t>
            </a:r>
            <a:r>
              <a:rPr lang="fr-FR" sz="1400" dirty="0">
                <a:solidFill>
                  <a:srgbClr val="008000"/>
                </a:solidFill>
                <a:latin typeface="+mn-lt"/>
                <a:cs typeface="Arial" charset="0"/>
              </a:rPr>
              <a:t>, </a:t>
            </a:r>
            <a:r>
              <a:rPr lang="fr-FR" sz="1400" dirty="0" err="1">
                <a:solidFill>
                  <a:srgbClr val="008000"/>
                </a:solidFill>
                <a:latin typeface="+mn-lt"/>
                <a:cs typeface="Arial" charset="0"/>
              </a:rPr>
              <a:t>Universidad</a:t>
            </a:r>
            <a:r>
              <a:rPr lang="fr-FR" sz="1400" dirty="0">
                <a:solidFill>
                  <a:srgbClr val="008000"/>
                </a:solidFill>
                <a:latin typeface="+mn-lt"/>
                <a:cs typeface="Arial" charset="0"/>
              </a:rPr>
              <a:t> </a:t>
            </a:r>
            <a:r>
              <a:rPr lang="fr-FR" sz="1400" dirty="0" err="1">
                <a:solidFill>
                  <a:srgbClr val="008000"/>
                </a:solidFill>
                <a:latin typeface="+mn-lt"/>
                <a:cs typeface="Arial" charset="0"/>
              </a:rPr>
              <a:t>Nacional</a:t>
            </a:r>
            <a:r>
              <a:rPr lang="fr-FR" sz="1400" dirty="0">
                <a:solidFill>
                  <a:srgbClr val="008000"/>
                </a:solidFill>
                <a:latin typeface="+mn-lt"/>
                <a:cs typeface="Arial" charset="0"/>
              </a:rPr>
              <a:t> </a:t>
            </a:r>
            <a:r>
              <a:rPr lang="fr-FR" sz="1400" dirty="0" err="1">
                <a:solidFill>
                  <a:srgbClr val="008000"/>
                </a:solidFill>
                <a:latin typeface="+mn-lt"/>
                <a:cs typeface="Arial" charset="0"/>
              </a:rPr>
              <a:t>Autonoma</a:t>
            </a:r>
            <a:r>
              <a:rPr lang="fr-FR" sz="1400" dirty="0">
                <a:solidFill>
                  <a:srgbClr val="008000"/>
                </a:solidFill>
                <a:latin typeface="+mn-lt"/>
                <a:cs typeface="Arial" charset="0"/>
              </a:rPr>
              <a:t> de Mexico. </a:t>
            </a:r>
            <a:r>
              <a:rPr lang="fr-FR" sz="1400" dirty="0" err="1">
                <a:solidFill>
                  <a:srgbClr val="008000"/>
                </a:solidFill>
                <a:latin typeface="+mn-lt"/>
                <a:cs typeface="Arial" charset="0"/>
              </a:rPr>
              <a:t>Serie</a:t>
            </a:r>
            <a:r>
              <a:rPr lang="fr-FR" sz="1400" dirty="0">
                <a:solidFill>
                  <a:srgbClr val="008000"/>
                </a:solidFill>
                <a:latin typeface="+mn-lt"/>
                <a:cs typeface="Arial" charset="0"/>
              </a:rPr>
              <a:t> </a:t>
            </a:r>
            <a:r>
              <a:rPr lang="fr-FR" sz="1400" dirty="0" err="1">
                <a:solidFill>
                  <a:srgbClr val="008000"/>
                </a:solidFill>
                <a:latin typeface="+mn-lt"/>
                <a:cs typeface="Arial" charset="0"/>
              </a:rPr>
              <a:t>zoologia</a:t>
            </a:r>
            <a:r>
              <a:rPr lang="fr-FR" sz="1400" dirty="0">
                <a:solidFill>
                  <a:srgbClr val="008000"/>
                </a:solidFill>
                <a:latin typeface="+mn-lt"/>
                <a:cs typeface="Arial" charset="0"/>
              </a:rPr>
              <a:t>. Mexico City. Vol. 57, no. 1, pp. 199-212.</a:t>
            </a:r>
          </a:p>
          <a:p>
            <a:pPr eaLnBrk="1" hangingPunct="1">
              <a:buFont typeface="Arial" pitchFamily="34" charset="0"/>
              <a:buChar char="•"/>
              <a:defRPr/>
            </a:pPr>
            <a:r>
              <a:rPr lang="fr-FR" sz="1400" dirty="0">
                <a:solidFill>
                  <a:srgbClr val="008000"/>
                </a:solidFill>
                <a:latin typeface="+mn-lt"/>
                <a:cs typeface="Arial" charset="0"/>
              </a:rPr>
              <a:t>Glenn, EP, </a:t>
            </a:r>
            <a:r>
              <a:rPr lang="fr-FR" sz="1400" dirty="0" err="1">
                <a:solidFill>
                  <a:srgbClr val="008000"/>
                </a:solidFill>
                <a:latin typeface="+mn-lt"/>
                <a:cs typeface="Arial" charset="0"/>
              </a:rPr>
              <a:t>O'Leary</a:t>
            </a:r>
            <a:r>
              <a:rPr lang="fr-FR" sz="1400" dirty="0">
                <a:solidFill>
                  <a:srgbClr val="008000"/>
                </a:solidFill>
                <a:latin typeface="+mn-lt"/>
                <a:cs typeface="Arial" charset="0"/>
              </a:rPr>
              <a:t>, JW; Watson, MC; Thompson, TL; </a:t>
            </a:r>
            <a:r>
              <a:rPr lang="fr-FR" sz="1400" dirty="0" err="1">
                <a:solidFill>
                  <a:srgbClr val="008000"/>
                </a:solidFill>
                <a:latin typeface="+mn-lt"/>
                <a:cs typeface="Arial" charset="0"/>
              </a:rPr>
              <a:t>Kuehl</a:t>
            </a:r>
            <a:r>
              <a:rPr lang="fr-FR" sz="1400" dirty="0">
                <a:solidFill>
                  <a:srgbClr val="008000"/>
                </a:solidFill>
                <a:latin typeface="+mn-lt"/>
                <a:cs typeface="Arial" charset="0"/>
              </a:rPr>
              <a:t>, RO., 1991. </a:t>
            </a:r>
            <a:r>
              <a:rPr lang="fr-FR" sz="1400" i="1" dirty="0" err="1">
                <a:solidFill>
                  <a:srgbClr val="008000"/>
                </a:solidFill>
                <a:latin typeface="+mn-lt"/>
                <a:cs typeface="Arial" charset="0"/>
              </a:rPr>
              <a:t>Salicornia</a:t>
            </a:r>
            <a:r>
              <a:rPr lang="fr-FR" sz="1400" i="1" dirty="0">
                <a:solidFill>
                  <a:srgbClr val="008000"/>
                </a:solidFill>
                <a:latin typeface="+mn-lt"/>
                <a:cs typeface="Arial" charset="0"/>
              </a:rPr>
              <a:t> </a:t>
            </a:r>
            <a:r>
              <a:rPr lang="fr-FR" sz="1400" i="1" dirty="0" err="1">
                <a:solidFill>
                  <a:srgbClr val="008000"/>
                </a:solidFill>
                <a:latin typeface="+mn-lt"/>
                <a:cs typeface="Arial" charset="0"/>
              </a:rPr>
              <a:t>bigelovii</a:t>
            </a:r>
            <a:r>
              <a:rPr lang="fr-FR" sz="1400" i="1" dirty="0">
                <a:solidFill>
                  <a:srgbClr val="008000"/>
                </a:solidFill>
                <a:latin typeface="+mn-lt"/>
                <a:cs typeface="Arial" charset="0"/>
              </a:rPr>
              <a:t> </a:t>
            </a:r>
            <a:r>
              <a:rPr lang="fr-FR" sz="1400" dirty="0">
                <a:solidFill>
                  <a:srgbClr val="008000"/>
                </a:solidFill>
                <a:latin typeface="+mn-lt"/>
                <a:cs typeface="Arial" charset="0"/>
              </a:rPr>
              <a:t>Torr.: An </a:t>
            </a:r>
            <a:r>
              <a:rPr lang="fr-FR" sz="1400" dirty="0" err="1">
                <a:solidFill>
                  <a:srgbClr val="008000"/>
                </a:solidFill>
                <a:latin typeface="+mn-lt"/>
                <a:cs typeface="Arial" charset="0"/>
              </a:rPr>
              <a:t>oilseed</a:t>
            </a:r>
            <a:r>
              <a:rPr lang="fr-FR" sz="1400" dirty="0">
                <a:solidFill>
                  <a:srgbClr val="008000"/>
                </a:solidFill>
                <a:latin typeface="+mn-lt"/>
                <a:cs typeface="Arial" charset="0"/>
              </a:rPr>
              <a:t> halophyte for </a:t>
            </a:r>
            <a:r>
              <a:rPr lang="fr-FR" sz="1400" dirty="0" err="1">
                <a:solidFill>
                  <a:srgbClr val="008000"/>
                </a:solidFill>
                <a:latin typeface="+mn-lt"/>
                <a:cs typeface="Arial" charset="0"/>
              </a:rPr>
              <a:t>seawater</a:t>
            </a:r>
            <a:r>
              <a:rPr lang="fr-FR" sz="1400" dirty="0">
                <a:solidFill>
                  <a:srgbClr val="008000"/>
                </a:solidFill>
                <a:latin typeface="+mn-lt"/>
                <a:cs typeface="Arial" charset="0"/>
              </a:rPr>
              <a:t> irrigation. Science (Washington). Vol. 251, no. 4997, pp. 1065-1067.</a:t>
            </a:r>
          </a:p>
          <a:p>
            <a:pPr eaLnBrk="1" hangingPunct="1">
              <a:buFont typeface="Arial" pitchFamily="34" charset="0"/>
              <a:buChar char="•"/>
              <a:defRPr/>
            </a:pPr>
            <a:r>
              <a:rPr lang="fr-FR" sz="1400" dirty="0" err="1">
                <a:solidFill>
                  <a:srgbClr val="008000"/>
                </a:solidFill>
                <a:latin typeface="+mn-lt"/>
                <a:cs typeface="Arial" charset="0"/>
              </a:rPr>
              <a:t>Kauffmann</a:t>
            </a:r>
            <a:r>
              <a:rPr lang="fr-FR" sz="1400" dirty="0">
                <a:solidFill>
                  <a:srgbClr val="008000"/>
                </a:solidFill>
                <a:latin typeface="+mn-lt"/>
                <a:cs typeface="Arial" charset="0"/>
              </a:rPr>
              <a:t>, F. 2004. </a:t>
            </a:r>
            <a:r>
              <a:rPr lang="fr-FR" sz="1400" i="1" dirty="0">
                <a:solidFill>
                  <a:srgbClr val="008000"/>
                </a:solidFill>
                <a:latin typeface="+mn-lt"/>
                <a:cs typeface="Arial" charset="0"/>
              </a:rPr>
              <a:t>Le sel de la vie. Partenaires. Dossier eau et agriculture</a:t>
            </a:r>
            <a:r>
              <a:rPr lang="fr-FR" sz="1400" dirty="0">
                <a:solidFill>
                  <a:srgbClr val="008000"/>
                </a:solidFill>
                <a:latin typeface="+mn-lt"/>
                <a:cs typeface="Arial" charset="0"/>
              </a:rPr>
              <a:t>. </a:t>
            </a:r>
            <a:r>
              <a:rPr lang="fr-FR" sz="1400" dirty="0" err="1">
                <a:solidFill>
                  <a:srgbClr val="008000"/>
                </a:solidFill>
                <a:latin typeface="+mn-lt"/>
                <a:cs typeface="Arial" charset="0"/>
              </a:rPr>
              <a:t>Helvetas</a:t>
            </a:r>
            <a:r>
              <a:rPr lang="fr-FR" sz="1400" dirty="0">
                <a:solidFill>
                  <a:srgbClr val="008000"/>
                </a:solidFill>
                <a:latin typeface="+mn-lt"/>
                <a:cs typeface="Arial" charset="0"/>
              </a:rPr>
              <a:t> n°177., pp. 18-21</a:t>
            </a:r>
          </a:p>
          <a:p>
            <a:pPr eaLnBrk="1" hangingPunct="1">
              <a:buFont typeface="Arial" pitchFamily="34" charset="0"/>
              <a:buChar char="•"/>
              <a:defRPr/>
            </a:pPr>
            <a:r>
              <a:rPr lang="fr-FR" sz="1400" dirty="0">
                <a:solidFill>
                  <a:srgbClr val="008000"/>
                </a:solidFill>
                <a:latin typeface="+mn-lt"/>
                <a:cs typeface="Arial" charset="0"/>
              </a:rPr>
              <a:t>Le Goff F., 1999. </a:t>
            </a:r>
            <a:r>
              <a:rPr lang="fr-FR" sz="1400" i="1" dirty="0">
                <a:solidFill>
                  <a:srgbClr val="008000"/>
                </a:solidFill>
                <a:latin typeface="+mn-lt"/>
                <a:cs typeface="Arial" charset="0"/>
              </a:rPr>
              <a:t>Analyse des paramètres biotiques et abiotiques pour une exploitation maîtrisée des </a:t>
            </a:r>
            <a:r>
              <a:rPr lang="fr-FR" sz="1400" b="1" i="1" dirty="0">
                <a:solidFill>
                  <a:srgbClr val="008000"/>
                </a:solidFill>
                <a:latin typeface="+mn-lt"/>
                <a:cs typeface="Arial" charset="0"/>
              </a:rPr>
              <a:t>salicornes</a:t>
            </a:r>
            <a:r>
              <a:rPr lang="fr-FR" sz="1400" i="1" dirty="0">
                <a:solidFill>
                  <a:srgbClr val="008000"/>
                </a:solidFill>
                <a:latin typeface="+mn-lt"/>
                <a:cs typeface="Arial" charset="0"/>
              </a:rPr>
              <a:t> : de la plante sauvage à la plante domestique</a:t>
            </a:r>
            <a:r>
              <a:rPr lang="fr-FR" sz="1400" dirty="0">
                <a:solidFill>
                  <a:srgbClr val="008000"/>
                </a:solidFill>
                <a:latin typeface="+mn-lt"/>
                <a:cs typeface="Arial" charset="0"/>
              </a:rPr>
              <a:t>. Thèse </a:t>
            </a:r>
            <a:r>
              <a:rPr lang="fr-FR" sz="1400" dirty="0" err="1">
                <a:solidFill>
                  <a:srgbClr val="008000"/>
                </a:solidFill>
                <a:latin typeface="+mn-lt"/>
                <a:cs typeface="Arial" charset="0"/>
              </a:rPr>
              <a:t>dr</a:t>
            </a:r>
            <a:r>
              <a:rPr lang="fr-FR" sz="1400" dirty="0">
                <a:solidFill>
                  <a:srgbClr val="008000"/>
                </a:solidFill>
                <a:latin typeface="+mn-lt"/>
                <a:cs typeface="Arial" charset="0"/>
              </a:rPr>
              <a:t>. Université Rennes. 241 p.</a:t>
            </a:r>
          </a:p>
          <a:p>
            <a:pPr eaLnBrk="1" hangingPunct="1">
              <a:buFont typeface="Arial" pitchFamily="34" charset="0"/>
              <a:buChar char="•"/>
              <a:defRPr/>
            </a:pPr>
            <a:r>
              <a:rPr lang="fr-FR" sz="1400" dirty="0">
                <a:solidFill>
                  <a:srgbClr val="008000"/>
                </a:solidFill>
                <a:latin typeface="+mn-lt"/>
                <a:cs typeface="Arial" charset="0"/>
              </a:rPr>
              <a:t>Martinez-</a:t>
            </a:r>
            <a:r>
              <a:rPr lang="fr-FR" sz="1400" dirty="0" err="1">
                <a:solidFill>
                  <a:srgbClr val="008000"/>
                </a:solidFill>
                <a:latin typeface="+mn-lt"/>
                <a:cs typeface="Arial" charset="0"/>
              </a:rPr>
              <a:t>Palacios</a:t>
            </a:r>
            <a:r>
              <a:rPr lang="fr-FR" sz="1400" dirty="0">
                <a:solidFill>
                  <a:srgbClr val="008000"/>
                </a:solidFill>
                <a:latin typeface="+mn-lt"/>
                <a:cs typeface="Arial" charset="0"/>
              </a:rPr>
              <a:t>, CA; </a:t>
            </a:r>
            <a:r>
              <a:rPr lang="fr-FR" sz="1400" dirty="0" err="1">
                <a:solidFill>
                  <a:srgbClr val="008000"/>
                </a:solidFill>
                <a:latin typeface="+mn-lt"/>
                <a:cs typeface="Arial" charset="0"/>
              </a:rPr>
              <a:t>Olvera</a:t>
            </a:r>
            <a:r>
              <a:rPr lang="fr-FR" sz="1400" dirty="0">
                <a:solidFill>
                  <a:srgbClr val="008000"/>
                </a:solidFill>
                <a:latin typeface="+mn-lt"/>
                <a:cs typeface="Arial" charset="0"/>
              </a:rPr>
              <a:t>-</a:t>
            </a:r>
            <a:r>
              <a:rPr lang="fr-FR" sz="1400" dirty="0" err="1">
                <a:solidFill>
                  <a:srgbClr val="008000"/>
                </a:solidFill>
                <a:latin typeface="+mn-lt"/>
                <a:cs typeface="Arial" charset="0"/>
              </a:rPr>
              <a:t>Novoa</a:t>
            </a:r>
            <a:r>
              <a:rPr lang="fr-FR" sz="1400" dirty="0">
                <a:solidFill>
                  <a:srgbClr val="008000"/>
                </a:solidFill>
                <a:latin typeface="+mn-lt"/>
                <a:cs typeface="Arial" charset="0"/>
              </a:rPr>
              <a:t>, MA; </a:t>
            </a:r>
            <a:r>
              <a:rPr lang="fr-FR" sz="1400" dirty="0" err="1">
                <a:solidFill>
                  <a:srgbClr val="008000"/>
                </a:solidFill>
                <a:latin typeface="+mn-lt"/>
                <a:cs typeface="Arial" charset="0"/>
              </a:rPr>
              <a:t>Luz</a:t>
            </a:r>
            <a:r>
              <a:rPr lang="fr-FR" sz="1400" dirty="0">
                <a:solidFill>
                  <a:srgbClr val="008000"/>
                </a:solidFill>
                <a:latin typeface="+mn-lt"/>
                <a:cs typeface="Arial" charset="0"/>
              </a:rPr>
              <a:t> </a:t>
            </a:r>
            <a:r>
              <a:rPr lang="fr-FR" sz="1400" dirty="0" err="1">
                <a:solidFill>
                  <a:srgbClr val="008000"/>
                </a:solidFill>
                <a:latin typeface="+mn-lt"/>
                <a:cs typeface="Arial" charset="0"/>
              </a:rPr>
              <a:t>Vazquez</a:t>
            </a:r>
            <a:r>
              <a:rPr lang="fr-FR" sz="1400" dirty="0">
                <a:solidFill>
                  <a:srgbClr val="008000"/>
                </a:solidFill>
                <a:latin typeface="+mn-lt"/>
                <a:cs typeface="Arial" charset="0"/>
              </a:rPr>
              <a:t>, Made la; </a:t>
            </a:r>
            <a:r>
              <a:rPr lang="fr-FR" sz="1400" dirty="0" err="1">
                <a:solidFill>
                  <a:srgbClr val="008000"/>
                </a:solidFill>
                <a:latin typeface="+mn-lt"/>
                <a:cs typeface="Arial" charset="0"/>
              </a:rPr>
              <a:t>Parra</a:t>
            </a:r>
            <a:r>
              <a:rPr lang="fr-FR" sz="1400" dirty="0">
                <a:solidFill>
                  <a:srgbClr val="008000"/>
                </a:solidFill>
                <a:latin typeface="+mn-lt"/>
                <a:cs typeface="Arial" charset="0"/>
              </a:rPr>
              <a:t>, </a:t>
            </a:r>
            <a:r>
              <a:rPr lang="fr-FR" sz="1400" dirty="0" err="1">
                <a:solidFill>
                  <a:srgbClr val="008000"/>
                </a:solidFill>
                <a:latin typeface="+mn-lt"/>
                <a:cs typeface="Arial" charset="0"/>
              </a:rPr>
              <a:t>IAde</a:t>
            </a:r>
            <a:r>
              <a:rPr lang="fr-FR" sz="1400" dirty="0">
                <a:solidFill>
                  <a:srgbClr val="008000"/>
                </a:solidFill>
                <a:latin typeface="+mn-lt"/>
                <a:cs typeface="Arial" charset="0"/>
              </a:rPr>
              <a:t> la; Chavez-Sanchez, </a:t>
            </a:r>
            <a:r>
              <a:rPr lang="fr-FR" sz="1400" dirty="0" err="1">
                <a:solidFill>
                  <a:srgbClr val="008000"/>
                </a:solidFill>
                <a:latin typeface="+mn-lt"/>
                <a:cs typeface="Arial" charset="0"/>
              </a:rPr>
              <a:t>MaC</a:t>
            </a:r>
            <a:r>
              <a:rPr lang="fr-FR" sz="1400" dirty="0">
                <a:solidFill>
                  <a:srgbClr val="008000"/>
                </a:solidFill>
                <a:latin typeface="+mn-lt"/>
                <a:cs typeface="Arial" charset="0"/>
              </a:rPr>
              <a:t>; Ortega-</a:t>
            </a:r>
            <a:r>
              <a:rPr lang="fr-FR" sz="1400" dirty="0" err="1">
                <a:solidFill>
                  <a:srgbClr val="008000"/>
                </a:solidFill>
                <a:latin typeface="+mn-lt"/>
                <a:cs typeface="Arial" charset="0"/>
              </a:rPr>
              <a:t>Nieblas</a:t>
            </a:r>
            <a:r>
              <a:rPr lang="fr-FR" sz="1400" dirty="0">
                <a:solidFill>
                  <a:srgbClr val="008000"/>
                </a:solidFill>
                <a:latin typeface="+mn-lt"/>
                <a:cs typeface="Arial" charset="0"/>
              </a:rPr>
              <a:t>, M; Ross, LG., 2003. The use of </a:t>
            </a:r>
            <a:r>
              <a:rPr lang="fr-FR" sz="1400" dirty="0" err="1">
                <a:solidFill>
                  <a:srgbClr val="008000"/>
                </a:solidFill>
                <a:latin typeface="+mn-lt"/>
                <a:cs typeface="Arial" charset="0"/>
              </a:rPr>
              <a:t>halophytic</a:t>
            </a:r>
            <a:r>
              <a:rPr lang="fr-FR" sz="1400" dirty="0">
                <a:solidFill>
                  <a:srgbClr val="008000"/>
                </a:solidFill>
                <a:latin typeface="+mn-lt"/>
                <a:cs typeface="Arial" charset="0"/>
              </a:rPr>
              <a:t> </a:t>
            </a:r>
            <a:r>
              <a:rPr lang="fr-FR" sz="1400" dirty="0" err="1">
                <a:solidFill>
                  <a:srgbClr val="008000"/>
                </a:solidFill>
                <a:latin typeface="+mn-lt"/>
                <a:cs typeface="Arial" charset="0"/>
              </a:rPr>
              <a:t>beach</a:t>
            </a:r>
            <a:r>
              <a:rPr lang="fr-FR" sz="1400" dirty="0">
                <a:solidFill>
                  <a:srgbClr val="008000"/>
                </a:solidFill>
                <a:latin typeface="+mn-lt"/>
                <a:cs typeface="Arial" charset="0"/>
              </a:rPr>
              <a:t>-</a:t>
            </a:r>
            <a:r>
              <a:rPr lang="fr-FR" sz="1400" dirty="0" err="1">
                <a:solidFill>
                  <a:srgbClr val="008000"/>
                </a:solidFill>
                <a:latin typeface="+mn-lt"/>
                <a:cs typeface="Arial" charset="0"/>
              </a:rPr>
              <a:t>bean</a:t>
            </a:r>
            <a:r>
              <a:rPr lang="fr-FR" sz="1400" dirty="0">
                <a:solidFill>
                  <a:srgbClr val="008000"/>
                </a:solidFill>
                <a:latin typeface="+mn-lt"/>
                <a:cs typeface="Arial" charset="0"/>
              </a:rPr>
              <a:t> </a:t>
            </a:r>
            <a:r>
              <a:rPr lang="fr-FR" sz="1400" dirty="0" err="1">
                <a:solidFill>
                  <a:srgbClr val="008000"/>
                </a:solidFill>
                <a:latin typeface="+mn-lt"/>
                <a:cs typeface="Arial" charset="0"/>
              </a:rPr>
              <a:t>meal</a:t>
            </a:r>
            <a:r>
              <a:rPr lang="fr-FR" sz="1400" dirty="0">
                <a:solidFill>
                  <a:srgbClr val="008000"/>
                </a:solidFill>
                <a:latin typeface="+mn-lt"/>
                <a:cs typeface="Arial" charset="0"/>
              </a:rPr>
              <a:t> </a:t>
            </a:r>
            <a:r>
              <a:rPr lang="fr-FR" sz="1400" i="1" dirty="0" err="1">
                <a:solidFill>
                  <a:srgbClr val="008000"/>
                </a:solidFill>
                <a:latin typeface="+mn-lt"/>
                <a:cs typeface="Arial" charset="0"/>
              </a:rPr>
              <a:t>Canavalia</a:t>
            </a:r>
            <a:r>
              <a:rPr lang="fr-FR" sz="1400" i="1" dirty="0">
                <a:solidFill>
                  <a:srgbClr val="008000"/>
                </a:solidFill>
                <a:latin typeface="+mn-lt"/>
                <a:cs typeface="Arial" charset="0"/>
              </a:rPr>
              <a:t> </a:t>
            </a:r>
            <a:r>
              <a:rPr lang="fr-FR" sz="1400" i="1" dirty="0" err="1">
                <a:solidFill>
                  <a:srgbClr val="008000"/>
                </a:solidFill>
                <a:latin typeface="+mn-lt"/>
                <a:cs typeface="Arial" charset="0"/>
              </a:rPr>
              <a:t>maritima</a:t>
            </a:r>
            <a:r>
              <a:rPr lang="fr-FR" sz="1400" dirty="0">
                <a:solidFill>
                  <a:srgbClr val="008000"/>
                </a:solidFill>
                <a:latin typeface="+mn-lt"/>
                <a:cs typeface="Arial" charset="0"/>
              </a:rPr>
              <a:t>, as partial replacement for </a:t>
            </a:r>
            <a:r>
              <a:rPr lang="fr-FR" sz="1400" dirty="0" err="1">
                <a:solidFill>
                  <a:srgbClr val="008000"/>
                </a:solidFill>
                <a:latin typeface="+mn-lt"/>
                <a:cs typeface="Arial" charset="0"/>
              </a:rPr>
              <a:t>fishmeal</a:t>
            </a:r>
            <a:r>
              <a:rPr lang="fr-FR" sz="1400" dirty="0">
                <a:solidFill>
                  <a:srgbClr val="008000"/>
                </a:solidFill>
                <a:latin typeface="+mn-lt"/>
                <a:cs typeface="Arial" charset="0"/>
              </a:rPr>
              <a:t> in </a:t>
            </a:r>
            <a:r>
              <a:rPr lang="fr-FR" sz="1400" dirty="0" err="1">
                <a:solidFill>
                  <a:srgbClr val="008000"/>
                </a:solidFill>
                <a:latin typeface="+mn-lt"/>
                <a:cs typeface="Arial" charset="0"/>
              </a:rPr>
              <a:t>diets</a:t>
            </a:r>
            <a:r>
              <a:rPr lang="fr-FR" sz="1400" dirty="0">
                <a:solidFill>
                  <a:srgbClr val="008000"/>
                </a:solidFill>
                <a:latin typeface="+mn-lt"/>
                <a:cs typeface="Arial" charset="0"/>
              </a:rPr>
              <a:t> for </a:t>
            </a:r>
            <a:r>
              <a:rPr lang="fr-FR" sz="1400" dirty="0" err="1">
                <a:solidFill>
                  <a:srgbClr val="008000"/>
                </a:solidFill>
                <a:latin typeface="+mn-lt"/>
                <a:cs typeface="Arial" charset="0"/>
              </a:rPr>
              <a:t>juvenile</a:t>
            </a:r>
            <a:r>
              <a:rPr lang="fr-FR" sz="1400" dirty="0">
                <a:solidFill>
                  <a:srgbClr val="008000"/>
                </a:solidFill>
                <a:latin typeface="+mn-lt"/>
                <a:cs typeface="Arial" charset="0"/>
              </a:rPr>
              <a:t> Nile tilapia </a:t>
            </a:r>
            <a:r>
              <a:rPr lang="fr-FR" sz="1400" i="1" dirty="0" err="1">
                <a:solidFill>
                  <a:srgbClr val="008000"/>
                </a:solidFill>
                <a:latin typeface="+mn-lt"/>
                <a:cs typeface="Arial" charset="0"/>
              </a:rPr>
              <a:t>Oreochromis</a:t>
            </a:r>
            <a:r>
              <a:rPr lang="fr-FR" sz="1400" i="1" dirty="0">
                <a:solidFill>
                  <a:srgbClr val="008000"/>
                </a:solidFill>
                <a:latin typeface="+mn-lt"/>
                <a:cs typeface="Arial" charset="0"/>
              </a:rPr>
              <a:t> </a:t>
            </a:r>
            <a:r>
              <a:rPr lang="fr-FR" sz="1400" i="1" dirty="0" err="1">
                <a:solidFill>
                  <a:srgbClr val="008000"/>
                </a:solidFill>
                <a:latin typeface="+mn-lt"/>
                <a:cs typeface="Arial" charset="0"/>
              </a:rPr>
              <a:t>niloticus</a:t>
            </a:r>
            <a:r>
              <a:rPr lang="fr-FR" sz="1400" dirty="0">
                <a:solidFill>
                  <a:srgbClr val="008000"/>
                </a:solidFill>
                <a:latin typeface="+mn-lt"/>
                <a:cs typeface="Arial" charset="0"/>
              </a:rPr>
              <a:t> (</a:t>
            </a:r>
            <a:r>
              <a:rPr lang="fr-FR" sz="1400" dirty="0" err="1">
                <a:solidFill>
                  <a:srgbClr val="008000"/>
                </a:solidFill>
                <a:latin typeface="+mn-lt"/>
                <a:cs typeface="Arial" charset="0"/>
              </a:rPr>
              <a:t>Linnaeus</a:t>
            </a:r>
            <a:r>
              <a:rPr lang="fr-FR" sz="1400" dirty="0">
                <a:solidFill>
                  <a:srgbClr val="008000"/>
                </a:solidFill>
                <a:latin typeface="+mn-lt"/>
                <a:cs typeface="Arial" charset="0"/>
              </a:rPr>
              <a:t>). Journal of aquaculture in the </a:t>
            </a:r>
            <a:r>
              <a:rPr lang="fr-FR" sz="1400" dirty="0" err="1">
                <a:solidFill>
                  <a:srgbClr val="008000"/>
                </a:solidFill>
                <a:latin typeface="+mn-lt"/>
                <a:cs typeface="Arial" charset="0"/>
              </a:rPr>
              <a:t>tropics</a:t>
            </a:r>
            <a:r>
              <a:rPr lang="fr-FR" sz="1400" dirty="0">
                <a:solidFill>
                  <a:srgbClr val="008000"/>
                </a:solidFill>
                <a:latin typeface="+mn-lt"/>
                <a:cs typeface="Arial" charset="0"/>
              </a:rPr>
              <a:t>. Vol. 18, no. 2, pp. 171-180.</a:t>
            </a:r>
          </a:p>
          <a:p>
            <a:pPr eaLnBrk="1" hangingPunct="1">
              <a:buFont typeface="Arial" pitchFamily="34" charset="0"/>
              <a:buChar char="•"/>
              <a:defRPr/>
            </a:pPr>
            <a:r>
              <a:rPr lang="fr-FR" sz="1400" dirty="0">
                <a:solidFill>
                  <a:srgbClr val="008000"/>
                </a:solidFill>
                <a:latin typeface="+mn-lt"/>
                <a:cs typeface="Arial" charset="0"/>
              </a:rPr>
              <a:t>Masters,D.G., Benes.,S.E., Norman., H.C., 2007. </a:t>
            </a:r>
            <a:r>
              <a:rPr lang="fr-FR" sz="1400" i="1" dirty="0" err="1">
                <a:solidFill>
                  <a:srgbClr val="008000"/>
                </a:solidFill>
                <a:latin typeface="+mn-lt"/>
                <a:cs typeface="Arial" charset="0"/>
              </a:rPr>
              <a:t>Biosaline</a:t>
            </a:r>
            <a:r>
              <a:rPr lang="fr-FR" sz="1400" i="1" dirty="0">
                <a:solidFill>
                  <a:srgbClr val="008000"/>
                </a:solidFill>
                <a:latin typeface="+mn-lt"/>
                <a:cs typeface="Arial" charset="0"/>
              </a:rPr>
              <a:t> agriculture for forage and </a:t>
            </a:r>
            <a:r>
              <a:rPr lang="fr-FR" sz="1400" i="1" dirty="0" err="1">
                <a:solidFill>
                  <a:srgbClr val="008000"/>
                </a:solidFill>
                <a:latin typeface="+mn-lt"/>
                <a:cs typeface="Arial" charset="0"/>
              </a:rPr>
              <a:t>livestock</a:t>
            </a:r>
            <a:r>
              <a:rPr lang="fr-FR" sz="1400" i="1" dirty="0">
                <a:solidFill>
                  <a:srgbClr val="008000"/>
                </a:solidFill>
                <a:latin typeface="+mn-lt"/>
                <a:cs typeface="Arial" charset="0"/>
              </a:rPr>
              <a:t> production</a:t>
            </a:r>
            <a:r>
              <a:rPr lang="fr-FR" sz="1400" dirty="0">
                <a:solidFill>
                  <a:srgbClr val="008000"/>
                </a:solidFill>
                <a:latin typeface="+mn-lt"/>
                <a:cs typeface="Arial" charset="0"/>
              </a:rPr>
              <a:t>. Agriculture, </a:t>
            </a:r>
            <a:r>
              <a:rPr lang="fr-FR" sz="1400" dirty="0" err="1">
                <a:solidFill>
                  <a:srgbClr val="008000"/>
                </a:solidFill>
                <a:latin typeface="+mn-lt"/>
                <a:cs typeface="Arial" charset="0"/>
              </a:rPr>
              <a:t>Ecosystems</a:t>
            </a:r>
            <a:r>
              <a:rPr lang="fr-FR" sz="1400" dirty="0">
                <a:solidFill>
                  <a:srgbClr val="008000"/>
                </a:solidFill>
                <a:latin typeface="+mn-lt"/>
                <a:cs typeface="Arial" charset="0"/>
              </a:rPr>
              <a:t> and </a:t>
            </a:r>
            <a:r>
              <a:rPr lang="fr-FR" sz="1400" dirty="0" err="1">
                <a:solidFill>
                  <a:srgbClr val="008000"/>
                </a:solidFill>
                <a:latin typeface="+mn-lt"/>
                <a:cs typeface="Arial" charset="0"/>
              </a:rPr>
              <a:t>Environments</a:t>
            </a:r>
            <a:r>
              <a:rPr lang="fr-FR" sz="1400" dirty="0">
                <a:solidFill>
                  <a:srgbClr val="008000"/>
                </a:solidFill>
                <a:latin typeface="+mn-lt"/>
                <a:cs typeface="Arial" charset="0"/>
              </a:rPr>
              <a:t> 119: pp . 234-248</a:t>
            </a:r>
          </a:p>
          <a:p>
            <a:pPr eaLnBrk="1" hangingPunct="1">
              <a:buFont typeface="Arial" pitchFamily="34" charset="0"/>
              <a:buChar char="•"/>
              <a:defRPr/>
            </a:pPr>
            <a:r>
              <a:rPr lang="fr-FR" sz="1400" dirty="0">
                <a:solidFill>
                  <a:srgbClr val="008000"/>
                </a:solidFill>
                <a:latin typeface="+mn-lt"/>
                <a:cs typeface="Arial" charset="0"/>
              </a:rPr>
              <a:t>Pei </a:t>
            </a:r>
            <a:r>
              <a:rPr lang="fr-FR" sz="1400" dirty="0" err="1">
                <a:solidFill>
                  <a:srgbClr val="008000"/>
                </a:solidFill>
                <a:latin typeface="+mn-lt"/>
                <a:cs typeface="Arial" charset="0"/>
              </a:rPr>
              <a:t>Qina</a:t>
            </a:r>
            <a:r>
              <a:rPr lang="fr-FR" sz="1400" dirty="0">
                <a:solidFill>
                  <a:srgbClr val="008000"/>
                </a:solidFill>
                <a:latin typeface="+mn-lt"/>
                <a:cs typeface="Arial" charset="0"/>
              </a:rPr>
              <a:t>, Min </a:t>
            </a:r>
            <a:r>
              <a:rPr lang="fr-FR" sz="1400" dirty="0" err="1">
                <a:solidFill>
                  <a:srgbClr val="008000"/>
                </a:solidFill>
                <a:latin typeface="+mn-lt"/>
                <a:cs typeface="Arial" charset="0"/>
              </a:rPr>
              <a:t>Xiea</a:t>
            </a:r>
            <a:r>
              <a:rPr lang="fr-FR" sz="1400" dirty="0">
                <a:solidFill>
                  <a:srgbClr val="008000"/>
                </a:solidFill>
                <a:latin typeface="+mn-lt"/>
                <a:cs typeface="Arial" charset="0"/>
              </a:rPr>
              <a:t> and </a:t>
            </a:r>
            <a:r>
              <a:rPr lang="fr-FR" sz="1400" dirty="0" err="1">
                <a:solidFill>
                  <a:srgbClr val="008000"/>
                </a:solidFill>
                <a:latin typeface="+mn-lt"/>
                <a:cs typeface="Arial" charset="0"/>
              </a:rPr>
              <a:t>Yunsheng</a:t>
            </a:r>
            <a:r>
              <a:rPr lang="fr-FR" sz="1400" dirty="0">
                <a:solidFill>
                  <a:srgbClr val="008000"/>
                </a:solidFill>
                <a:latin typeface="+mn-lt"/>
                <a:cs typeface="Arial" charset="0"/>
              </a:rPr>
              <a:t> </a:t>
            </a:r>
            <a:r>
              <a:rPr lang="fr-FR" sz="1400" dirty="0" err="1">
                <a:solidFill>
                  <a:srgbClr val="008000"/>
                </a:solidFill>
                <a:latin typeface="+mn-lt"/>
                <a:cs typeface="Arial" charset="0"/>
              </a:rPr>
              <a:t>Jiangb</a:t>
            </a:r>
            <a:r>
              <a:rPr lang="fr-FR" sz="1400" dirty="0">
                <a:solidFill>
                  <a:srgbClr val="008000"/>
                </a:solidFill>
                <a:latin typeface="+mn-lt"/>
                <a:cs typeface="Arial" charset="0"/>
              </a:rPr>
              <a:t>, 1998. </a:t>
            </a:r>
            <a:r>
              <a:rPr lang="fr-FR" sz="1400" i="1" dirty="0" err="1">
                <a:solidFill>
                  <a:srgbClr val="008000"/>
                </a:solidFill>
                <a:latin typeface="+mn-lt"/>
                <a:cs typeface="Arial" charset="0"/>
              </a:rPr>
              <a:t>Spartina</a:t>
            </a:r>
            <a:r>
              <a:rPr lang="fr-FR" sz="1400" i="1" dirty="0">
                <a:solidFill>
                  <a:srgbClr val="008000"/>
                </a:solidFill>
                <a:latin typeface="+mn-lt"/>
                <a:cs typeface="Arial" charset="0"/>
              </a:rPr>
              <a:t> green </a:t>
            </a:r>
            <a:r>
              <a:rPr lang="fr-FR" sz="1400" i="1" dirty="0" err="1">
                <a:solidFill>
                  <a:srgbClr val="008000"/>
                </a:solidFill>
                <a:latin typeface="+mn-lt"/>
                <a:cs typeface="Arial" charset="0"/>
              </a:rPr>
              <a:t>food</a:t>
            </a:r>
            <a:r>
              <a:rPr lang="fr-FR" sz="1400" i="1" dirty="0">
                <a:solidFill>
                  <a:srgbClr val="008000"/>
                </a:solidFill>
                <a:latin typeface="+mn-lt"/>
                <a:cs typeface="Arial" charset="0"/>
              </a:rPr>
              <a:t> </a:t>
            </a:r>
            <a:r>
              <a:rPr lang="fr-FR" sz="1400" i="1" dirty="0" err="1">
                <a:solidFill>
                  <a:srgbClr val="008000"/>
                </a:solidFill>
                <a:latin typeface="+mn-lt"/>
                <a:cs typeface="Arial" charset="0"/>
              </a:rPr>
              <a:t>ecological</a:t>
            </a:r>
            <a:r>
              <a:rPr lang="fr-FR" sz="1400" i="1" dirty="0">
                <a:solidFill>
                  <a:srgbClr val="008000"/>
                </a:solidFill>
                <a:latin typeface="+mn-lt"/>
                <a:cs typeface="Arial" charset="0"/>
              </a:rPr>
              <a:t> engineering</a:t>
            </a:r>
            <a:r>
              <a:rPr lang="fr-FR" sz="1400" dirty="0">
                <a:solidFill>
                  <a:srgbClr val="008000"/>
                </a:solidFill>
                <a:latin typeface="+mn-lt"/>
                <a:cs typeface="Arial" charset="0"/>
              </a:rPr>
              <a:t>. </a:t>
            </a:r>
            <a:r>
              <a:rPr lang="fr-FR" sz="1400" dirty="0" err="1">
                <a:solidFill>
                  <a:srgbClr val="008000"/>
                </a:solidFill>
                <a:latin typeface="+mn-lt"/>
                <a:cs typeface="Arial" charset="0"/>
              </a:rPr>
              <a:t>Ecological</a:t>
            </a:r>
            <a:r>
              <a:rPr lang="fr-FR" sz="1400" dirty="0">
                <a:solidFill>
                  <a:srgbClr val="008000"/>
                </a:solidFill>
                <a:latin typeface="+mn-lt"/>
                <a:cs typeface="Arial" charset="0"/>
              </a:rPr>
              <a:t> Engineering, Volume 11, Issues 1-4, pp. 147-156</a:t>
            </a:r>
          </a:p>
          <a:p>
            <a:pPr eaLnBrk="1" hangingPunct="1">
              <a:buFont typeface="Arial" pitchFamily="34" charset="0"/>
              <a:buChar char="•"/>
              <a:defRPr/>
            </a:pPr>
            <a:r>
              <a:rPr lang="fr-FR" sz="1400" dirty="0" err="1">
                <a:solidFill>
                  <a:srgbClr val="008000"/>
                </a:solidFill>
                <a:latin typeface="+mn-lt"/>
                <a:cs typeface="Arial" charset="0"/>
              </a:rPr>
              <a:t>Shaer</a:t>
            </a:r>
            <a:r>
              <a:rPr lang="fr-FR" sz="1400" dirty="0">
                <a:solidFill>
                  <a:srgbClr val="008000"/>
                </a:solidFill>
                <a:latin typeface="+mn-lt"/>
                <a:cs typeface="Arial" charset="0"/>
              </a:rPr>
              <a:t> (El).,H.M., 2006. </a:t>
            </a:r>
            <a:r>
              <a:rPr lang="fr-FR" sz="1400" i="1" dirty="0">
                <a:solidFill>
                  <a:srgbClr val="008000"/>
                </a:solidFill>
                <a:latin typeface="+mn-lt"/>
                <a:cs typeface="Arial" charset="0"/>
              </a:rPr>
              <a:t>Halophytes as cash </a:t>
            </a:r>
            <a:r>
              <a:rPr lang="fr-FR" sz="1400" i="1" dirty="0" err="1">
                <a:solidFill>
                  <a:srgbClr val="008000"/>
                </a:solidFill>
                <a:latin typeface="+mn-lt"/>
                <a:cs typeface="Arial" charset="0"/>
              </a:rPr>
              <a:t>crops</a:t>
            </a:r>
            <a:r>
              <a:rPr lang="fr-FR" sz="1400" i="1" dirty="0">
                <a:solidFill>
                  <a:srgbClr val="008000"/>
                </a:solidFill>
                <a:latin typeface="+mn-lt"/>
                <a:cs typeface="Arial" charset="0"/>
              </a:rPr>
              <a:t> for animal </a:t>
            </a:r>
            <a:r>
              <a:rPr lang="fr-FR" sz="1400" i="1" dirty="0" err="1">
                <a:solidFill>
                  <a:srgbClr val="008000"/>
                </a:solidFill>
                <a:latin typeface="+mn-lt"/>
                <a:cs typeface="Arial" charset="0"/>
              </a:rPr>
              <a:t>feeds</a:t>
            </a:r>
            <a:r>
              <a:rPr lang="fr-FR" sz="1400" i="1" dirty="0">
                <a:solidFill>
                  <a:srgbClr val="008000"/>
                </a:solidFill>
                <a:latin typeface="+mn-lt"/>
                <a:cs typeface="Arial" charset="0"/>
              </a:rPr>
              <a:t> in </a:t>
            </a:r>
            <a:r>
              <a:rPr lang="fr-FR" sz="1400" i="1" dirty="0" err="1">
                <a:solidFill>
                  <a:srgbClr val="008000"/>
                </a:solidFill>
                <a:latin typeface="+mn-lt"/>
                <a:cs typeface="Arial" charset="0"/>
              </a:rPr>
              <a:t>arid</a:t>
            </a:r>
            <a:r>
              <a:rPr lang="fr-FR" sz="1400" i="1" dirty="0">
                <a:solidFill>
                  <a:srgbClr val="008000"/>
                </a:solidFill>
                <a:latin typeface="+mn-lt"/>
                <a:cs typeface="Arial" charset="0"/>
              </a:rPr>
              <a:t> and </a:t>
            </a:r>
            <a:r>
              <a:rPr lang="fr-FR" sz="1400" i="1" dirty="0" err="1">
                <a:solidFill>
                  <a:srgbClr val="008000"/>
                </a:solidFill>
                <a:latin typeface="+mn-lt"/>
                <a:cs typeface="Arial" charset="0"/>
              </a:rPr>
              <a:t>semi-arid</a:t>
            </a:r>
            <a:r>
              <a:rPr lang="fr-FR" sz="1400" i="1" dirty="0">
                <a:solidFill>
                  <a:srgbClr val="008000"/>
                </a:solidFill>
                <a:latin typeface="+mn-lt"/>
                <a:cs typeface="Arial" charset="0"/>
              </a:rPr>
              <a:t> </a:t>
            </a:r>
            <a:r>
              <a:rPr lang="fr-FR" sz="1400" i="1" dirty="0" err="1">
                <a:solidFill>
                  <a:srgbClr val="008000"/>
                </a:solidFill>
                <a:latin typeface="+mn-lt"/>
                <a:cs typeface="Arial" charset="0"/>
              </a:rPr>
              <a:t>regions</a:t>
            </a:r>
            <a:r>
              <a:rPr lang="fr-FR" sz="1400" dirty="0">
                <a:solidFill>
                  <a:srgbClr val="008000"/>
                </a:solidFill>
                <a:latin typeface="+mn-lt"/>
                <a:cs typeface="Arial" charset="0"/>
              </a:rPr>
              <a:t>. In </a:t>
            </a:r>
            <a:r>
              <a:rPr lang="fr-FR" sz="1400" dirty="0" err="1">
                <a:solidFill>
                  <a:srgbClr val="008000"/>
                </a:solidFill>
                <a:latin typeface="+mn-lt"/>
                <a:cs typeface="Arial" charset="0"/>
              </a:rPr>
              <a:t>biosaline</a:t>
            </a:r>
            <a:r>
              <a:rPr lang="fr-FR" sz="1400" dirty="0">
                <a:solidFill>
                  <a:srgbClr val="008000"/>
                </a:solidFill>
                <a:latin typeface="+mn-lt"/>
                <a:cs typeface="Arial" charset="0"/>
              </a:rPr>
              <a:t> agriculture and </a:t>
            </a:r>
            <a:r>
              <a:rPr lang="fr-FR" sz="1400" dirty="0" err="1">
                <a:solidFill>
                  <a:srgbClr val="008000"/>
                </a:solidFill>
                <a:latin typeface="+mn-lt"/>
                <a:cs typeface="Arial" charset="0"/>
              </a:rPr>
              <a:t>salinity</a:t>
            </a:r>
            <a:r>
              <a:rPr lang="fr-FR" sz="1400" dirty="0">
                <a:solidFill>
                  <a:srgbClr val="008000"/>
                </a:solidFill>
                <a:latin typeface="+mn-lt"/>
                <a:cs typeface="Arial" charset="0"/>
              </a:rPr>
              <a:t> </a:t>
            </a:r>
            <a:r>
              <a:rPr lang="fr-FR" sz="1400" dirty="0" err="1">
                <a:solidFill>
                  <a:srgbClr val="008000"/>
                </a:solidFill>
                <a:latin typeface="+mn-lt"/>
                <a:cs typeface="Arial" charset="0"/>
              </a:rPr>
              <a:t>tolerance</a:t>
            </a:r>
            <a:r>
              <a:rPr lang="fr-FR" sz="1400" dirty="0">
                <a:solidFill>
                  <a:srgbClr val="008000"/>
                </a:solidFill>
                <a:latin typeface="+mn-lt"/>
                <a:cs typeface="Arial" charset="0"/>
              </a:rPr>
              <a:t> in plants. Ed. </a:t>
            </a:r>
            <a:r>
              <a:rPr lang="fr-FR" sz="1400" dirty="0" err="1">
                <a:solidFill>
                  <a:srgbClr val="008000"/>
                </a:solidFill>
                <a:latin typeface="+mn-lt"/>
                <a:cs typeface="Arial" charset="0"/>
              </a:rPr>
              <a:t>M.Oztürk</a:t>
            </a:r>
            <a:r>
              <a:rPr lang="fr-FR" sz="1400" dirty="0">
                <a:solidFill>
                  <a:srgbClr val="008000"/>
                </a:solidFill>
                <a:latin typeface="+mn-lt"/>
                <a:cs typeface="Arial" charset="0"/>
              </a:rPr>
              <a:t>, </a:t>
            </a:r>
            <a:r>
              <a:rPr lang="fr-FR" sz="1400" dirty="0" err="1">
                <a:solidFill>
                  <a:srgbClr val="008000"/>
                </a:solidFill>
                <a:latin typeface="+mn-lt"/>
                <a:cs typeface="Arial" charset="0"/>
              </a:rPr>
              <a:t>Y.Waisel</a:t>
            </a:r>
            <a:r>
              <a:rPr lang="fr-FR" sz="1400" dirty="0">
                <a:solidFill>
                  <a:srgbClr val="008000"/>
                </a:solidFill>
                <a:latin typeface="+mn-lt"/>
                <a:cs typeface="Arial" charset="0"/>
              </a:rPr>
              <a:t>, A. Khan &amp; </a:t>
            </a:r>
            <a:r>
              <a:rPr lang="fr-FR" sz="1400" dirty="0" err="1">
                <a:solidFill>
                  <a:srgbClr val="008000"/>
                </a:solidFill>
                <a:latin typeface="+mn-lt"/>
                <a:cs typeface="Arial" charset="0"/>
              </a:rPr>
              <a:t>G.Görk</a:t>
            </a:r>
            <a:r>
              <a:rPr lang="fr-FR" sz="1400" dirty="0">
                <a:solidFill>
                  <a:srgbClr val="008000"/>
                </a:solidFill>
                <a:latin typeface="+mn-lt"/>
                <a:cs typeface="Arial" charset="0"/>
              </a:rPr>
              <a:t>. pp. 89-100.</a:t>
            </a:r>
          </a:p>
        </p:txBody>
      </p:sp>
      <p:sp>
        <p:nvSpPr>
          <p:cNvPr id="159747"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5974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AB4620-A8AC-42CA-937F-73D08B18A852}" type="slidenum">
              <a:rPr lang="fr-FR" altLang="fr-FR" sz="1200" smtClean="0">
                <a:solidFill>
                  <a:srgbClr val="898989"/>
                </a:solidFill>
              </a:rPr>
              <a:pPr>
                <a:spcBef>
                  <a:spcPct val="0"/>
                </a:spcBef>
                <a:buFontTx/>
                <a:buNone/>
              </a:pPr>
              <a:t>187</a:t>
            </a:fld>
            <a:endParaRPr lang="fr-FR" altLang="fr-FR" sz="1200">
              <a:solidFill>
                <a:srgbClr val="898989"/>
              </a:solidFill>
            </a:endParaRPr>
          </a:p>
        </p:txBody>
      </p:sp>
      <p:sp>
        <p:nvSpPr>
          <p:cNvPr id="15974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59750" name="Rectangle 5"/>
          <p:cNvSpPr>
            <a:spLocks noChangeArrowheads="1"/>
          </p:cNvSpPr>
          <p:nvPr/>
        </p:nvSpPr>
        <p:spPr bwMode="auto">
          <a:xfrm>
            <a:off x="250825" y="620713"/>
            <a:ext cx="568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u="sng" dirty="0">
                <a:solidFill>
                  <a:srgbClr val="008000"/>
                </a:solidFill>
              </a:rPr>
              <a:t>Etudes sur la résistance des plantes au sel</a:t>
            </a:r>
            <a:r>
              <a:rPr lang="fr-FR" altLang="fr-FR" sz="1800" dirty="0">
                <a:solidFill>
                  <a:srgbClr val="008000"/>
                </a:solidFill>
              </a:rPr>
              <a:t> (suite)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1557338"/>
            <a:ext cx="8642350" cy="4832350"/>
          </a:xfrm>
          <a:prstGeom prst="rect">
            <a:avLst/>
          </a:prstGeom>
        </p:spPr>
        <p:txBody>
          <a:bodyPr>
            <a:spAutoFit/>
          </a:bodyPr>
          <a:lstStyle/>
          <a:p>
            <a:pPr eaLnBrk="1" hangingPunct="1">
              <a:defRPr/>
            </a:pPr>
            <a:r>
              <a:rPr lang="fr-FR" sz="1400" dirty="0">
                <a:solidFill>
                  <a:srgbClr val="008000"/>
                </a:solidFill>
                <a:latin typeface="+mn-lt"/>
                <a:cs typeface="Arial" charset="0"/>
              </a:rPr>
              <a:t>Utilisation de la bactérie « </a:t>
            </a:r>
            <a:r>
              <a:rPr lang="fr-FR" sz="1400" i="1" dirty="0" err="1">
                <a:solidFill>
                  <a:srgbClr val="008000"/>
                </a:solidFill>
                <a:latin typeface="+mn-lt"/>
                <a:cs typeface="Arial" charset="0"/>
              </a:rPr>
              <a:t>Pseudomonas</a:t>
            </a:r>
            <a:r>
              <a:rPr lang="fr-FR" sz="1400" i="1" dirty="0">
                <a:solidFill>
                  <a:srgbClr val="008000"/>
                </a:solidFill>
                <a:latin typeface="+mn-lt"/>
                <a:cs typeface="Arial" charset="0"/>
              </a:rPr>
              <a:t> </a:t>
            </a:r>
            <a:r>
              <a:rPr lang="fr-FR" sz="1400" i="1" dirty="0" err="1">
                <a:solidFill>
                  <a:srgbClr val="008000"/>
                </a:solidFill>
                <a:latin typeface="+mn-lt"/>
                <a:cs typeface="Arial" charset="0"/>
              </a:rPr>
              <a:t>extremorientalis</a:t>
            </a:r>
            <a:r>
              <a:rPr lang="fr-FR" sz="1400" dirty="0">
                <a:solidFill>
                  <a:srgbClr val="008000"/>
                </a:solidFill>
                <a:latin typeface="+mn-lt"/>
                <a:cs typeface="Arial" charset="0"/>
              </a:rPr>
              <a:t> » pour rendre les plantes alimentaires plus résistantes au sel (travaux de Madame </a:t>
            </a:r>
            <a:r>
              <a:rPr lang="fr-FR" sz="1400" dirty="0" err="1">
                <a:solidFill>
                  <a:srgbClr val="008000"/>
                </a:solidFill>
                <a:latin typeface="+mn-lt"/>
                <a:cs typeface="Arial" charset="0"/>
              </a:rPr>
              <a:t>Dilfuza</a:t>
            </a:r>
            <a:r>
              <a:rPr lang="fr-FR" sz="1400" dirty="0">
                <a:solidFill>
                  <a:srgbClr val="008000"/>
                </a:solidFill>
                <a:latin typeface="+mn-lt"/>
                <a:cs typeface="Arial" charset="0"/>
              </a:rPr>
              <a:t> </a:t>
            </a:r>
            <a:r>
              <a:rPr lang="fr-FR" sz="1400" dirty="0" err="1">
                <a:solidFill>
                  <a:srgbClr val="008000"/>
                </a:solidFill>
                <a:latin typeface="+mn-lt"/>
                <a:cs typeface="Arial" charset="0"/>
              </a:rPr>
              <a:t>Egamberdieva</a:t>
            </a:r>
            <a:r>
              <a:rPr lang="fr-FR" sz="1400" dirty="0">
                <a:solidFill>
                  <a:srgbClr val="008000"/>
                </a:solidFill>
                <a:latin typeface="+mn-lt"/>
                <a:cs typeface="Arial" charset="0"/>
              </a:rPr>
              <a:t> &amp; al.) :</a:t>
            </a:r>
          </a:p>
          <a:p>
            <a:pPr eaLnBrk="1" hangingPunct="1">
              <a:defRPr/>
            </a:pPr>
            <a:endParaRPr lang="fr-FR" sz="1400" dirty="0">
              <a:solidFill>
                <a:srgbClr val="008000"/>
              </a:solidFill>
              <a:latin typeface="+mn-lt"/>
              <a:cs typeface="Arial" charset="0"/>
            </a:endParaRP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Use of Plant </a:t>
            </a:r>
            <a:r>
              <a:rPr lang="fr-FR" sz="1400" i="1" dirty="0" err="1">
                <a:solidFill>
                  <a:srgbClr val="008000"/>
                </a:solidFill>
                <a:latin typeface="+mn-lt"/>
                <a:cs typeface="Arial" charset="0"/>
              </a:rPr>
              <a:t>Growth</a:t>
            </a:r>
            <a:r>
              <a:rPr lang="fr-FR" sz="1400" i="1" dirty="0">
                <a:solidFill>
                  <a:srgbClr val="008000"/>
                </a:solidFill>
                <a:latin typeface="+mn-lt"/>
                <a:cs typeface="Arial" charset="0"/>
              </a:rPr>
              <a:t>-</a:t>
            </a:r>
            <a:r>
              <a:rPr lang="fr-FR" sz="1400" i="1" dirty="0" err="1">
                <a:solidFill>
                  <a:srgbClr val="008000"/>
                </a:solidFill>
                <a:latin typeface="+mn-lt"/>
                <a:cs typeface="Arial" charset="0"/>
              </a:rPr>
              <a:t>Promoting</a:t>
            </a:r>
            <a:r>
              <a:rPr lang="fr-FR" sz="1400" i="1" dirty="0">
                <a:solidFill>
                  <a:srgbClr val="008000"/>
                </a:solidFill>
                <a:latin typeface="+mn-lt"/>
                <a:cs typeface="Arial" charset="0"/>
              </a:rPr>
              <a:t> </a:t>
            </a:r>
            <a:r>
              <a:rPr lang="fr-FR" sz="1400" i="1" dirty="0" err="1">
                <a:solidFill>
                  <a:srgbClr val="008000"/>
                </a:solidFill>
                <a:latin typeface="+mn-lt"/>
                <a:cs typeface="Arial" charset="0"/>
              </a:rPr>
              <a:t>Rhizobacteria</a:t>
            </a:r>
            <a:r>
              <a:rPr lang="fr-FR" sz="1400" i="1" dirty="0">
                <a:solidFill>
                  <a:srgbClr val="008000"/>
                </a:solidFill>
                <a:latin typeface="+mn-lt"/>
                <a:cs typeface="Arial" charset="0"/>
              </a:rPr>
              <a:t> to </a:t>
            </a:r>
            <a:r>
              <a:rPr lang="fr-FR" sz="1400" i="1" dirty="0" err="1">
                <a:solidFill>
                  <a:srgbClr val="008000"/>
                </a:solidFill>
                <a:latin typeface="+mn-lt"/>
                <a:cs typeface="Arial" charset="0"/>
              </a:rPr>
              <a:t>Alleviate</a:t>
            </a:r>
            <a:r>
              <a:rPr lang="fr-FR" sz="1400" i="1" dirty="0">
                <a:solidFill>
                  <a:srgbClr val="008000"/>
                </a:solidFill>
                <a:latin typeface="+mn-lt"/>
                <a:cs typeface="Arial" charset="0"/>
              </a:rPr>
              <a:t> </a:t>
            </a:r>
            <a:r>
              <a:rPr lang="fr-FR" sz="1400" i="1" dirty="0" err="1">
                <a:solidFill>
                  <a:srgbClr val="008000"/>
                </a:solidFill>
                <a:latin typeface="+mn-lt"/>
                <a:cs typeface="Arial" charset="0"/>
              </a:rPr>
              <a:t>Salinity</a:t>
            </a:r>
            <a:r>
              <a:rPr lang="fr-FR" sz="1400" i="1" dirty="0">
                <a:solidFill>
                  <a:srgbClr val="008000"/>
                </a:solidFill>
                <a:latin typeface="+mn-lt"/>
                <a:cs typeface="Arial" charset="0"/>
              </a:rPr>
              <a:t> Stress in Plants</a:t>
            </a:r>
            <a:r>
              <a:rPr lang="fr-FR" sz="1400" dirty="0">
                <a:solidFill>
                  <a:srgbClr val="008000"/>
                </a:solidFill>
                <a:latin typeface="+mn-lt"/>
                <a:cs typeface="Arial" charset="0"/>
              </a:rPr>
              <a:t>, </a:t>
            </a:r>
            <a:r>
              <a:rPr lang="fr-FR" sz="1400" dirty="0" err="1">
                <a:solidFill>
                  <a:srgbClr val="008000"/>
                </a:solidFill>
                <a:latin typeface="+mn-lt"/>
                <a:cs typeface="Arial" charset="0"/>
              </a:rPr>
              <a:t>Dilfuza</a:t>
            </a:r>
            <a:r>
              <a:rPr lang="fr-FR" sz="1400" dirty="0">
                <a:solidFill>
                  <a:srgbClr val="008000"/>
                </a:solidFill>
                <a:latin typeface="+mn-lt"/>
                <a:cs typeface="Arial" charset="0"/>
              </a:rPr>
              <a:t> </a:t>
            </a:r>
            <a:r>
              <a:rPr lang="fr-FR" sz="1400" dirty="0" err="1">
                <a:solidFill>
                  <a:srgbClr val="008000"/>
                </a:solidFill>
                <a:latin typeface="+mn-lt"/>
                <a:cs typeface="Arial" charset="0"/>
              </a:rPr>
              <a:t>Egamberdieva</a:t>
            </a:r>
            <a:r>
              <a:rPr lang="fr-FR" sz="1400" dirty="0">
                <a:solidFill>
                  <a:srgbClr val="008000"/>
                </a:solidFill>
                <a:latin typeface="+mn-lt"/>
                <a:cs typeface="Arial" charset="0"/>
              </a:rPr>
              <a:t> and Ben </a:t>
            </a:r>
            <a:r>
              <a:rPr lang="fr-FR" sz="1400" dirty="0" err="1">
                <a:solidFill>
                  <a:srgbClr val="008000"/>
                </a:solidFill>
                <a:latin typeface="+mn-lt"/>
                <a:cs typeface="Arial" charset="0"/>
              </a:rPr>
              <a:t>Lugtenberg</a:t>
            </a:r>
            <a:r>
              <a:rPr lang="fr-FR" sz="1400" dirty="0">
                <a:solidFill>
                  <a:srgbClr val="008000"/>
                </a:solidFill>
                <a:latin typeface="+mn-lt"/>
                <a:cs typeface="Arial" charset="0"/>
              </a:rPr>
              <a:t>, </a:t>
            </a:r>
            <a:r>
              <a:rPr lang="fr-FR" sz="1400" dirty="0">
                <a:solidFill>
                  <a:srgbClr val="008000"/>
                </a:solidFill>
                <a:latin typeface="+mn-lt"/>
                <a:cs typeface="Arial" charset="0"/>
                <a:hlinkClick r:id="rId2"/>
              </a:rPr>
              <a:t>http://www.academia.edu/attachments/34722450/download_file?st=MTQxMDc1MzU5MSw3OC4xOTMuMS41MCwyMjk3NzU4&amp;s=work_strip&amp;ct=MTQxMDc1Mjg1MCwxNDEwNzUzNzE2LDIyOTc3NTg</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err="1">
                <a:solidFill>
                  <a:srgbClr val="008000"/>
                </a:solidFill>
                <a:latin typeface="+mn-lt"/>
                <a:cs typeface="Arial" charset="0"/>
              </a:rPr>
              <a:t>Alleviation</a:t>
            </a:r>
            <a:r>
              <a:rPr lang="fr-FR" sz="1400" i="1" dirty="0">
                <a:solidFill>
                  <a:srgbClr val="008000"/>
                </a:solidFill>
                <a:latin typeface="+mn-lt"/>
                <a:cs typeface="Arial" charset="0"/>
              </a:rPr>
              <a:t> of Salt Stress in </a:t>
            </a:r>
            <a:r>
              <a:rPr lang="fr-FR" sz="1400" i="1" dirty="0" err="1">
                <a:solidFill>
                  <a:srgbClr val="008000"/>
                </a:solidFill>
                <a:latin typeface="+mn-lt"/>
                <a:cs typeface="Arial" charset="0"/>
              </a:rPr>
              <a:t>Legumes</a:t>
            </a:r>
            <a:r>
              <a:rPr lang="fr-FR" sz="1400" i="1" dirty="0">
                <a:solidFill>
                  <a:srgbClr val="008000"/>
                </a:solidFill>
                <a:latin typeface="+mn-lt"/>
                <a:cs typeface="Arial" charset="0"/>
              </a:rPr>
              <a:t> by Co-inoculation </a:t>
            </a:r>
            <a:r>
              <a:rPr lang="fr-FR" sz="1400" i="1" dirty="0" err="1">
                <a:solidFill>
                  <a:srgbClr val="008000"/>
                </a:solidFill>
                <a:latin typeface="+mn-lt"/>
                <a:cs typeface="Arial" charset="0"/>
              </a:rPr>
              <a:t>with</a:t>
            </a:r>
            <a:r>
              <a:rPr lang="fr-FR" sz="1400" i="1" dirty="0">
                <a:solidFill>
                  <a:srgbClr val="008000"/>
                </a:solidFill>
                <a:latin typeface="+mn-lt"/>
                <a:cs typeface="Arial" charset="0"/>
              </a:rPr>
              <a:t> </a:t>
            </a:r>
            <a:r>
              <a:rPr lang="fr-FR" sz="1400" i="1" dirty="0" err="1">
                <a:solidFill>
                  <a:srgbClr val="008000"/>
                </a:solidFill>
                <a:latin typeface="+mn-lt"/>
                <a:cs typeface="Arial" charset="0"/>
              </a:rPr>
              <a:t>Pseudomonas</a:t>
            </a:r>
            <a:r>
              <a:rPr lang="fr-FR" sz="1400" i="1" dirty="0">
                <a:solidFill>
                  <a:srgbClr val="008000"/>
                </a:solidFill>
                <a:latin typeface="+mn-lt"/>
                <a:cs typeface="Arial" charset="0"/>
              </a:rPr>
              <a:t> and Rhizobium</a:t>
            </a:r>
            <a:r>
              <a:rPr lang="fr-FR" sz="1400" dirty="0">
                <a:solidFill>
                  <a:srgbClr val="008000"/>
                </a:solidFill>
                <a:latin typeface="+mn-lt"/>
                <a:cs typeface="Arial" charset="0"/>
              </a:rPr>
              <a:t>, </a:t>
            </a:r>
            <a:r>
              <a:rPr lang="fr-FR" sz="1400" dirty="0" err="1">
                <a:solidFill>
                  <a:srgbClr val="008000"/>
                </a:solidFill>
                <a:latin typeface="+mn-lt"/>
                <a:cs typeface="Arial" charset="0"/>
              </a:rPr>
              <a:t>Dilfuza</a:t>
            </a:r>
            <a:r>
              <a:rPr lang="fr-FR" sz="1400" dirty="0">
                <a:solidFill>
                  <a:srgbClr val="008000"/>
                </a:solidFill>
                <a:latin typeface="+mn-lt"/>
                <a:cs typeface="Arial" charset="0"/>
              </a:rPr>
              <a:t> </a:t>
            </a:r>
            <a:r>
              <a:rPr lang="fr-FR" sz="1400" dirty="0" err="1">
                <a:solidFill>
                  <a:srgbClr val="008000"/>
                </a:solidFill>
                <a:latin typeface="+mn-lt"/>
                <a:cs typeface="Arial" charset="0"/>
              </a:rPr>
              <a:t>Egamberdieva</a:t>
            </a:r>
            <a:r>
              <a:rPr lang="fr-FR" sz="1400" dirty="0">
                <a:solidFill>
                  <a:srgbClr val="008000"/>
                </a:solidFill>
                <a:latin typeface="+mn-lt"/>
                <a:cs typeface="Arial" charset="0"/>
              </a:rPr>
              <a:t>, </a:t>
            </a:r>
            <a:r>
              <a:rPr lang="fr-FR" sz="1400" dirty="0" err="1">
                <a:solidFill>
                  <a:srgbClr val="008000"/>
                </a:solidFill>
                <a:latin typeface="+mn-lt"/>
                <a:cs typeface="Arial" charset="0"/>
              </a:rPr>
              <a:t>Dilfuza</a:t>
            </a:r>
            <a:r>
              <a:rPr lang="fr-FR" sz="1400" dirty="0">
                <a:solidFill>
                  <a:srgbClr val="008000"/>
                </a:solidFill>
                <a:latin typeface="+mn-lt"/>
                <a:cs typeface="Arial" charset="0"/>
              </a:rPr>
              <a:t> </a:t>
            </a:r>
            <a:r>
              <a:rPr lang="fr-FR" sz="1400" dirty="0" err="1">
                <a:solidFill>
                  <a:srgbClr val="008000"/>
                </a:solidFill>
                <a:latin typeface="+mn-lt"/>
                <a:cs typeface="Arial" charset="0"/>
              </a:rPr>
              <a:t>Jabborova</a:t>
            </a:r>
            <a:r>
              <a:rPr lang="fr-FR" sz="1400" dirty="0">
                <a:solidFill>
                  <a:srgbClr val="008000"/>
                </a:solidFill>
                <a:latin typeface="+mn-lt"/>
                <a:cs typeface="Arial" charset="0"/>
              </a:rPr>
              <a:t> and Stephan </a:t>
            </a:r>
            <a:r>
              <a:rPr lang="fr-FR" sz="1400" dirty="0" err="1">
                <a:solidFill>
                  <a:srgbClr val="008000"/>
                </a:solidFill>
                <a:latin typeface="+mn-lt"/>
                <a:cs typeface="Arial" charset="0"/>
              </a:rPr>
              <a:t>Wirth</a:t>
            </a:r>
            <a:r>
              <a:rPr lang="fr-FR" sz="1400" dirty="0">
                <a:solidFill>
                  <a:srgbClr val="008000"/>
                </a:solidFill>
                <a:latin typeface="+mn-lt"/>
                <a:cs typeface="Arial" charset="0"/>
              </a:rPr>
              <a:t>, </a:t>
            </a:r>
            <a:r>
              <a:rPr lang="fr-FR" sz="1400" dirty="0">
                <a:solidFill>
                  <a:srgbClr val="008000"/>
                </a:solidFill>
                <a:latin typeface="+mn-lt"/>
                <a:cs typeface="Arial" charset="0"/>
                <a:hlinkClick r:id="rId3"/>
              </a:rPr>
              <a:t>http://www.academia.edu/attachments/33108295/download_file?st=MTQxMDc1MzU5MSw3OC4xOTMuMS41MCwyMjk3NzU4&amp;s=work_strip&amp;ct=MTQxMDc1Mjg1MCwxNDEwNzUzODU0LDIyOTc3NTg</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err="1">
                <a:solidFill>
                  <a:srgbClr val="008000"/>
                </a:solidFill>
                <a:latin typeface="+mn-lt"/>
                <a:cs typeface="Arial" charset="0"/>
              </a:rPr>
              <a:t>Growth</a:t>
            </a:r>
            <a:r>
              <a:rPr lang="fr-FR" sz="1400" i="1" dirty="0">
                <a:solidFill>
                  <a:srgbClr val="008000"/>
                </a:solidFill>
                <a:latin typeface="+mn-lt"/>
                <a:cs typeface="Arial" charset="0"/>
              </a:rPr>
              <a:t> and </a:t>
            </a:r>
            <a:r>
              <a:rPr lang="fr-FR" sz="1400" i="1" dirty="0" err="1">
                <a:solidFill>
                  <a:srgbClr val="008000"/>
                </a:solidFill>
                <a:latin typeface="+mn-lt"/>
                <a:cs typeface="Arial" charset="0"/>
              </a:rPr>
              <a:t>Symbiotic</a:t>
            </a:r>
            <a:r>
              <a:rPr lang="fr-FR" sz="1400" i="1" dirty="0">
                <a:solidFill>
                  <a:srgbClr val="008000"/>
                </a:solidFill>
                <a:latin typeface="+mn-lt"/>
                <a:cs typeface="Arial" charset="0"/>
              </a:rPr>
              <a:t> Performance of </a:t>
            </a:r>
            <a:r>
              <a:rPr lang="fr-FR" sz="1400" i="1" dirty="0" err="1">
                <a:solidFill>
                  <a:srgbClr val="008000"/>
                </a:solidFill>
                <a:latin typeface="+mn-lt"/>
                <a:cs typeface="Arial" charset="0"/>
              </a:rPr>
              <a:t>Chickpea</a:t>
            </a:r>
            <a:r>
              <a:rPr lang="fr-FR" sz="1400" i="1" dirty="0">
                <a:solidFill>
                  <a:srgbClr val="008000"/>
                </a:solidFill>
                <a:latin typeface="+mn-lt"/>
                <a:cs typeface="Arial" charset="0"/>
              </a:rPr>
              <a:t> (Cicer </a:t>
            </a:r>
            <a:r>
              <a:rPr lang="fr-FR" sz="1400" i="1" dirty="0" err="1">
                <a:solidFill>
                  <a:srgbClr val="008000"/>
                </a:solidFill>
                <a:latin typeface="+mn-lt"/>
                <a:cs typeface="Arial" charset="0"/>
              </a:rPr>
              <a:t>arietinum</a:t>
            </a:r>
            <a:r>
              <a:rPr lang="fr-FR" sz="1400" i="1" dirty="0">
                <a:solidFill>
                  <a:srgbClr val="008000"/>
                </a:solidFill>
                <a:latin typeface="+mn-lt"/>
                <a:cs typeface="Arial" charset="0"/>
              </a:rPr>
              <a:t>) Cultivars </a:t>
            </a:r>
            <a:r>
              <a:rPr lang="fr-FR" sz="1400" i="1" dirty="0" err="1">
                <a:solidFill>
                  <a:srgbClr val="008000"/>
                </a:solidFill>
                <a:latin typeface="+mn-lt"/>
                <a:cs typeface="Arial" charset="0"/>
              </a:rPr>
              <a:t>under</a:t>
            </a:r>
            <a:r>
              <a:rPr lang="fr-FR" sz="1400" i="1" dirty="0">
                <a:solidFill>
                  <a:srgbClr val="008000"/>
                </a:solidFill>
                <a:latin typeface="+mn-lt"/>
                <a:cs typeface="Arial" charset="0"/>
              </a:rPr>
              <a:t> Saline </a:t>
            </a:r>
            <a:r>
              <a:rPr lang="fr-FR" sz="1400" i="1" dirty="0" err="1">
                <a:solidFill>
                  <a:srgbClr val="008000"/>
                </a:solidFill>
                <a:latin typeface="+mn-lt"/>
                <a:cs typeface="Arial" charset="0"/>
              </a:rPr>
              <a:t>Soil</a:t>
            </a:r>
            <a:r>
              <a:rPr lang="fr-FR" sz="1400" i="1" dirty="0">
                <a:solidFill>
                  <a:srgbClr val="008000"/>
                </a:solidFill>
                <a:latin typeface="+mn-lt"/>
                <a:cs typeface="Arial" charset="0"/>
              </a:rPr>
              <a:t> Conditions</a:t>
            </a:r>
            <a:r>
              <a:rPr lang="fr-FR" sz="1400" dirty="0">
                <a:solidFill>
                  <a:srgbClr val="008000"/>
                </a:solidFill>
                <a:latin typeface="+mn-lt"/>
                <a:cs typeface="Arial" charset="0"/>
              </a:rPr>
              <a:t>, </a:t>
            </a:r>
            <a:r>
              <a:rPr lang="fr-FR" sz="1400" dirty="0" err="1">
                <a:solidFill>
                  <a:srgbClr val="008000"/>
                </a:solidFill>
                <a:latin typeface="+mn-lt"/>
                <a:cs typeface="Arial" charset="0"/>
              </a:rPr>
              <a:t>Dilfuza</a:t>
            </a:r>
            <a:r>
              <a:rPr lang="fr-FR" sz="1400" dirty="0">
                <a:solidFill>
                  <a:srgbClr val="008000"/>
                </a:solidFill>
                <a:latin typeface="+mn-lt"/>
                <a:cs typeface="Arial" charset="0"/>
              </a:rPr>
              <a:t> </a:t>
            </a:r>
            <a:r>
              <a:rPr lang="fr-FR" sz="1400" dirty="0" err="1">
                <a:solidFill>
                  <a:srgbClr val="008000"/>
                </a:solidFill>
                <a:latin typeface="+mn-lt"/>
                <a:cs typeface="Arial" charset="0"/>
              </a:rPr>
              <a:t>Egamberdieva</a:t>
            </a:r>
            <a:r>
              <a:rPr lang="fr-FR" sz="1400" dirty="0">
                <a:solidFill>
                  <a:srgbClr val="008000"/>
                </a:solidFill>
                <a:latin typeface="+mn-lt"/>
                <a:cs typeface="Arial" charset="0"/>
              </a:rPr>
              <a:t>, </a:t>
            </a:r>
            <a:r>
              <a:rPr lang="fr-FR" sz="1400" dirty="0" err="1">
                <a:solidFill>
                  <a:srgbClr val="008000"/>
                </a:solidFill>
                <a:latin typeface="+mn-lt"/>
                <a:cs typeface="Arial" charset="0"/>
              </a:rPr>
              <a:t>Vyacheslav</a:t>
            </a:r>
            <a:r>
              <a:rPr lang="fr-FR" sz="1400" dirty="0">
                <a:solidFill>
                  <a:srgbClr val="008000"/>
                </a:solidFill>
                <a:latin typeface="+mn-lt"/>
                <a:cs typeface="Arial" charset="0"/>
              </a:rPr>
              <a:t> </a:t>
            </a:r>
            <a:r>
              <a:rPr lang="fr-FR" sz="1400" dirty="0" err="1">
                <a:solidFill>
                  <a:srgbClr val="008000"/>
                </a:solidFill>
                <a:latin typeface="+mn-lt"/>
                <a:cs typeface="Arial" charset="0"/>
              </a:rPr>
              <a:t>Shurigin</a:t>
            </a:r>
            <a:r>
              <a:rPr lang="fr-FR" sz="1400" dirty="0">
                <a:solidFill>
                  <a:srgbClr val="008000"/>
                </a:solidFill>
                <a:latin typeface="+mn-lt"/>
                <a:cs typeface="Arial" charset="0"/>
              </a:rPr>
              <a:t>, </a:t>
            </a:r>
            <a:r>
              <a:rPr lang="fr-FR" sz="1400" dirty="0" err="1">
                <a:solidFill>
                  <a:srgbClr val="008000"/>
                </a:solidFill>
                <a:latin typeface="+mn-lt"/>
                <a:cs typeface="Arial" charset="0"/>
              </a:rPr>
              <a:t>Subramaniam</a:t>
            </a:r>
            <a:r>
              <a:rPr lang="fr-FR" sz="1400" dirty="0">
                <a:solidFill>
                  <a:srgbClr val="008000"/>
                </a:solidFill>
                <a:latin typeface="+mn-lt"/>
                <a:cs typeface="Arial" charset="0"/>
              </a:rPr>
              <a:t> </a:t>
            </a:r>
            <a:r>
              <a:rPr lang="fr-FR" sz="1400" dirty="0" err="1">
                <a:solidFill>
                  <a:srgbClr val="008000"/>
                </a:solidFill>
                <a:latin typeface="+mn-lt"/>
                <a:cs typeface="Arial" charset="0"/>
              </a:rPr>
              <a:t>Gopalakrishnan</a:t>
            </a:r>
            <a:r>
              <a:rPr lang="fr-FR" sz="1400" dirty="0">
                <a:solidFill>
                  <a:srgbClr val="008000"/>
                </a:solidFill>
                <a:latin typeface="+mn-lt"/>
                <a:cs typeface="Arial" charset="0"/>
              </a:rPr>
              <a:t> and Ram Sharma, J. </a:t>
            </a:r>
            <a:r>
              <a:rPr lang="fr-FR" sz="1400" dirty="0" err="1">
                <a:solidFill>
                  <a:srgbClr val="008000"/>
                </a:solidFill>
                <a:latin typeface="+mn-lt"/>
                <a:cs typeface="Arial" charset="0"/>
              </a:rPr>
              <a:t>Biol</a:t>
            </a:r>
            <a:r>
              <a:rPr lang="fr-FR" sz="1400" dirty="0">
                <a:solidFill>
                  <a:srgbClr val="008000"/>
                </a:solidFill>
                <a:latin typeface="+mn-lt"/>
                <a:cs typeface="Arial" charset="0"/>
              </a:rPr>
              <a:t>. </a:t>
            </a:r>
            <a:r>
              <a:rPr lang="fr-FR" sz="1400" dirty="0" err="1">
                <a:solidFill>
                  <a:srgbClr val="008000"/>
                </a:solidFill>
                <a:latin typeface="+mn-lt"/>
                <a:cs typeface="Arial" charset="0"/>
              </a:rPr>
              <a:t>Chem</a:t>
            </a:r>
            <a:r>
              <a:rPr lang="fr-FR" sz="1400" dirty="0">
                <a:solidFill>
                  <a:srgbClr val="008000"/>
                </a:solidFill>
                <a:latin typeface="+mn-lt"/>
                <a:cs typeface="Arial" charset="0"/>
              </a:rPr>
              <a:t>. </a:t>
            </a:r>
            <a:r>
              <a:rPr lang="fr-FR" sz="1400" dirty="0" err="1">
                <a:solidFill>
                  <a:srgbClr val="008000"/>
                </a:solidFill>
                <a:latin typeface="+mn-lt"/>
                <a:cs typeface="Arial" charset="0"/>
              </a:rPr>
              <a:t>Research</a:t>
            </a:r>
            <a:r>
              <a:rPr lang="fr-FR" sz="1400" dirty="0">
                <a:solidFill>
                  <a:srgbClr val="008000"/>
                </a:solidFill>
                <a:latin typeface="+mn-lt"/>
                <a:cs typeface="Arial" charset="0"/>
              </a:rPr>
              <a:t>, Volume 31 (1) 2014 Pages No. 333-341, </a:t>
            </a:r>
            <a:r>
              <a:rPr lang="fr-FR" sz="1400" dirty="0">
                <a:solidFill>
                  <a:srgbClr val="008000"/>
                </a:solidFill>
                <a:latin typeface="+mn-lt"/>
                <a:cs typeface="Arial" charset="0"/>
                <a:hlinkClick r:id="rId4"/>
              </a:rPr>
              <a:t>http://www.academia.edu/attachments/33065385/download_file?st=MTQxMDc1MzU5MSw3OC4xOTMuMS41MCwyMjk3NzU4&amp;s=work_strip</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en-US" sz="1400" i="1" dirty="0">
                <a:solidFill>
                  <a:srgbClr val="008000"/>
                </a:solidFill>
                <a:latin typeface="+mn-lt"/>
                <a:cs typeface="Arial" charset="0"/>
              </a:rPr>
              <a:t>Salt-tolerant bacteria improve crop yields</a:t>
            </a:r>
            <a:r>
              <a:rPr lang="en-US" sz="1400" dirty="0">
                <a:solidFill>
                  <a:srgbClr val="008000"/>
                </a:solidFill>
                <a:latin typeface="+mn-lt"/>
                <a:cs typeface="Arial" charset="0"/>
              </a:rPr>
              <a:t>, TWAS, October 6, 2013, </a:t>
            </a:r>
            <a:r>
              <a:rPr lang="en-US" sz="1400" dirty="0">
                <a:solidFill>
                  <a:srgbClr val="008000"/>
                </a:solidFill>
                <a:latin typeface="+mn-lt"/>
                <a:cs typeface="Arial" charset="0"/>
                <a:hlinkClick r:id="rId5"/>
              </a:rPr>
              <a:t>http://www.sciencedaily.com/releases/2013/10/131006142707.htm</a:t>
            </a:r>
            <a:endParaRPr lang="en-US" sz="1400" dirty="0">
              <a:solidFill>
                <a:srgbClr val="008000"/>
              </a:solidFill>
              <a:latin typeface="+mn-lt"/>
              <a:cs typeface="Arial" charset="0"/>
            </a:endParaRPr>
          </a:p>
          <a:p>
            <a:pPr eaLnBrk="1" hangingPunct="1">
              <a:buFont typeface="Arial" pitchFamily="34" charset="0"/>
              <a:buChar char="•"/>
              <a:defRPr/>
            </a:pPr>
            <a:r>
              <a:rPr lang="en-US" sz="1400" dirty="0">
                <a:solidFill>
                  <a:srgbClr val="008000"/>
                </a:solidFill>
                <a:latin typeface="+mn-lt"/>
                <a:cs typeface="Arial" charset="0"/>
              </a:rPr>
              <a:t> </a:t>
            </a:r>
            <a:r>
              <a:rPr lang="en-US" sz="1400" i="1" dirty="0">
                <a:solidFill>
                  <a:srgbClr val="008000"/>
                </a:solidFill>
                <a:latin typeface="+mn-lt"/>
                <a:cs typeface="Arial" charset="0"/>
              </a:rPr>
              <a:t>Survival of Pseudomonas </a:t>
            </a:r>
            <a:r>
              <a:rPr lang="en-US" sz="1400" i="1" dirty="0" err="1">
                <a:solidFill>
                  <a:srgbClr val="008000"/>
                </a:solidFill>
                <a:latin typeface="+mn-lt"/>
                <a:cs typeface="Arial" charset="0"/>
              </a:rPr>
              <a:t>extremorientalis</a:t>
            </a:r>
            <a:r>
              <a:rPr lang="en-US" sz="1400" i="1" dirty="0">
                <a:solidFill>
                  <a:srgbClr val="008000"/>
                </a:solidFill>
                <a:latin typeface="+mn-lt"/>
                <a:cs typeface="Arial" charset="0"/>
              </a:rPr>
              <a:t> TSAU20 and P. </a:t>
            </a:r>
            <a:r>
              <a:rPr lang="en-US" sz="1400" i="1" dirty="0" err="1">
                <a:solidFill>
                  <a:srgbClr val="008000"/>
                </a:solidFill>
                <a:latin typeface="+mn-lt"/>
                <a:cs typeface="Arial" charset="0"/>
              </a:rPr>
              <a:t>chlororaphis</a:t>
            </a:r>
            <a:r>
              <a:rPr lang="en-US" sz="1400" i="1" dirty="0">
                <a:solidFill>
                  <a:srgbClr val="008000"/>
                </a:solidFill>
                <a:latin typeface="+mn-lt"/>
                <a:cs typeface="Arial" charset="0"/>
              </a:rPr>
              <a:t> TSAU13 in the </a:t>
            </a:r>
            <a:r>
              <a:rPr lang="en-US" sz="1400" i="1" dirty="0" err="1">
                <a:solidFill>
                  <a:srgbClr val="008000"/>
                </a:solidFill>
                <a:latin typeface="+mn-lt"/>
                <a:cs typeface="Arial" charset="0"/>
              </a:rPr>
              <a:t>rhizosphere</a:t>
            </a:r>
            <a:r>
              <a:rPr lang="en-US" sz="1400" i="1" dirty="0">
                <a:solidFill>
                  <a:srgbClr val="008000"/>
                </a:solidFill>
                <a:latin typeface="+mn-lt"/>
                <a:cs typeface="Arial" charset="0"/>
              </a:rPr>
              <a:t> of common bean (</a:t>
            </a:r>
            <a:r>
              <a:rPr lang="en-US" sz="1400" i="1" dirty="0" err="1">
                <a:solidFill>
                  <a:srgbClr val="008000"/>
                </a:solidFill>
                <a:latin typeface="+mn-lt"/>
                <a:cs typeface="Arial" charset="0"/>
              </a:rPr>
              <a:t>Phaseolus</a:t>
            </a:r>
            <a:r>
              <a:rPr lang="en-US" sz="1400" i="1" dirty="0">
                <a:solidFill>
                  <a:srgbClr val="008000"/>
                </a:solidFill>
                <a:latin typeface="+mn-lt"/>
                <a:cs typeface="Arial" charset="0"/>
              </a:rPr>
              <a:t> </a:t>
            </a:r>
            <a:r>
              <a:rPr lang="en-US" sz="1400" i="1" dirty="0" err="1">
                <a:solidFill>
                  <a:srgbClr val="008000"/>
                </a:solidFill>
                <a:latin typeface="+mn-lt"/>
                <a:cs typeface="Arial" charset="0"/>
              </a:rPr>
              <a:t>vulgaris</a:t>
            </a:r>
            <a:r>
              <a:rPr lang="en-US" sz="1400" i="1" dirty="0">
                <a:solidFill>
                  <a:srgbClr val="008000"/>
                </a:solidFill>
                <a:latin typeface="+mn-lt"/>
                <a:cs typeface="Arial" charset="0"/>
              </a:rPr>
              <a:t>) under saline conditions</a:t>
            </a:r>
            <a:r>
              <a:rPr lang="en-US" sz="1400" dirty="0">
                <a:solidFill>
                  <a:srgbClr val="008000"/>
                </a:solidFill>
                <a:latin typeface="+mn-lt"/>
                <a:cs typeface="Arial" charset="0"/>
              </a:rPr>
              <a:t>, D. </a:t>
            </a:r>
            <a:r>
              <a:rPr lang="en-US" sz="1400" dirty="0" err="1">
                <a:solidFill>
                  <a:srgbClr val="008000"/>
                </a:solidFill>
                <a:latin typeface="+mn-lt"/>
                <a:cs typeface="Arial" charset="0"/>
              </a:rPr>
              <a:t>Egamberdieva</a:t>
            </a:r>
            <a:r>
              <a:rPr lang="en-US" sz="1400" dirty="0">
                <a:solidFill>
                  <a:srgbClr val="008000"/>
                </a:solidFill>
                <a:latin typeface="+mn-lt"/>
                <a:cs typeface="Arial" charset="0"/>
              </a:rPr>
              <a:t>, </a:t>
            </a:r>
            <a:r>
              <a:rPr lang="en-US" sz="1400" dirty="0">
                <a:solidFill>
                  <a:srgbClr val="008000"/>
                </a:solidFill>
                <a:latin typeface="+mn-lt"/>
                <a:cs typeface="Arial" charset="0"/>
                <a:hlinkClick r:id="rId6"/>
              </a:rPr>
              <a:t>http://www.agriculturejournals.cz/publicFiles/36137.pdf</a:t>
            </a:r>
            <a:r>
              <a:rPr lang="en-US" sz="1400" dirty="0">
                <a:solidFill>
                  <a:srgbClr val="008000"/>
                </a:solidFill>
                <a:latin typeface="+mn-lt"/>
                <a:cs typeface="Arial" charset="0"/>
              </a:rPr>
              <a:t> </a:t>
            </a:r>
          </a:p>
          <a:p>
            <a:pPr eaLnBrk="1" hangingPunct="1">
              <a:buFont typeface="Arial" pitchFamily="34" charset="0"/>
              <a:buChar char="•"/>
              <a:defRPr/>
            </a:pPr>
            <a:r>
              <a:rPr lang="en-US" sz="1400" dirty="0">
                <a:solidFill>
                  <a:srgbClr val="008000"/>
                </a:solidFill>
                <a:latin typeface="+mn-lt"/>
                <a:cs typeface="Arial" charset="0"/>
              </a:rPr>
              <a:t> </a:t>
            </a:r>
            <a:r>
              <a:rPr lang="fr-FR" sz="1400" dirty="0">
                <a:solidFill>
                  <a:srgbClr val="008000"/>
                </a:solidFill>
                <a:latin typeface="+mn-lt"/>
                <a:cs typeface="Arial" charset="0"/>
              </a:rPr>
              <a:t> </a:t>
            </a:r>
            <a:r>
              <a:rPr lang="fr-FR" sz="1400" i="1" dirty="0" err="1">
                <a:solidFill>
                  <a:srgbClr val="008000"/>
                </a:solidFill>
                <a:latin typeface="+mn-lt"/>
                <a:cs typeface="Arial" charset="0"/>
              </a:rPr>
              <a:t>Salinity</a:t>
            </a:r>
            <a:r>
              <a:rPr lang="fr-FR" sz="1400" i="1" dirty="0">
                <a:solidFill>
                  <a:srgbClr val="008000"/>
                </a:solidFill>
                <a:latin typeface="+mn-lt"/>
                <a:cs typeface="Arial" charset="0"/>
              </a:rPr>
              <a:t>: </a:t>
            </a:r>
            <a:r>
              <a:rPr lang="fr-FR" sz="1400" i="1" dirty="0" err="1">
                <a:solidFill>
                  <a:srgbClr val="008000"/>
                </a:solidFill>
                <a:latin typeface="+mn-lt"/>
                <a:cs typeface="Arial" charset="0"/>
              </a:rPr>
              <a:t>Environment</a:t>
            </a:r>
            <a:r>
              <a:rPr lang="fr-FR" sz="1400" i="1" dirty="0">
                <a:solidFill>
                  <a:srgbClr val="008000"/>
                </a:solidFill>
                <a:latin typeface="+mn-lt"/>
                <a:cs typeface="Arial" charset="0"/>
              </a:rPr>
              <a:t> — Plants — </a:t>
            </a:r>
            <a:r>
              <a:rPr lang="fr-FR" sz="1400" i="1" dirty="0" err="1">
                <a:solidFill>
                  <a:srgbClr val="008000"/>
                </a:solidFill>
                <a:latin typeface="+mn-lt"/>
                <a:cs typeface="Arial" charset="0"/>
              </a:rPr>
              <a:t>Molecules</a:t>
            </a:r>
            <a:r>
              <a:rPr lang="fr-FR" sz="1400" dirty="0">
                <a:solidFill>
                  <a:srgbClr val="008000"/>
                </a:solidFill>
                <a:latin typeface="+mn-lt"/>
                <a:cs typeface="Arial" charset="0"/>
              </a:rPr>
              <a:t>, André </a:t>
            </a:r>
            <a:r>
              <a:rPr lang="fr-FR" sz="1400" dirty="0" err="1">
                <a:solidFill>
                  <a:srgbClr val="008000"/>
                </a:solidFill>
                <a:latin typeface="+mn-lt"/>
                <a:cs typeface="Arial" charset="0"/>
              </a:rPr>
              <a:t>Läuchli,Ulrich</a:t>
            </a:r>
            <a:r>
              <a:rPr lang="fr-FR" sz="1400" dirty="0">
                <a:solidFill>
                  <a:srgbClr val="008000"/>
                </a:solidFill>
                <a:latin typeface="+mn-lt"/>
                <a:cs typeface="Arial" charset="0"/>
              </a:rPr>
              <a:t> </a:t>
            </a:r>
            <a:r>
              <a:rPr lang="fr-FR" sz="1400" dirty="0" err="1">
                <a:solidFill>
                  <a:srgbClr val="008000"/>
                </a:solidFill>
                <a:latin typeface="+mn-lt"/>
                <a:cs typeface="Arial" charset="0"/>
              </a:rPr>
              <a:t>Lüttge</a:t>
            </a:r>
            <a:r>
              <a:rPr lang="fr-FR" sz="1400" dirty="0">
                <a:solidFill>
                  <a:srgbClr val="008000"/>
                </a:solidFill>
                <a:latin typeface="+mn-lt"/>
                <a:cs typeface="Arial" charset="0"/>
              </a:rPr>
              <a:t>, Kluwer </a:t>
            </a:r>
            <a:r>
              <a:rPr lang="fr-FR" sz="1400" dirty="0" err="1">
                <a:solidFill>
                  <a:srgbClr val="008000"/>
                </a:solidFill>
                <a:latin typeface="+mn-lt"/>
                <a:cs typeface="Arial" charset="0"/>
              </a:rPr>
              <a:t>Academic</a:t>
            </a:r>
            <a:r>
              <a:rPr lang="fr-FR" sz="1400" dirty="0">
                <a:solidFill>
                  <a:srgbClr val="008000"/>
                </a:solidFill>
                <a:latin typeface="+mn-lt"/>
                <a:cs typeface="Arial" charset="0"/>
              </a:rPr>
              <a:t> </a:t>
            </a:r>
            <a:r>
              <a:rPr lang="fr-FR" sz="1400" dirty="0" err="1">
                <a:solidFill>
                  <a:srgbClr val="008000"/>
                </a:solidFill>
                <a:latin typeface="+mn-lt"/>
                <a:cs typeface="Arial" charset="0"/>
              </a:rPr>
              <a:t>Publishers</a:t>
            </a:r>
            <a:r>
              <a:rPr lang="fr-FR" sz="1400" dirty="0">
                <a:solidFill>
                  <a:srgbClr val="008000"/>
                </a:solidFill>
                <a:latin typeface="+mn-lt"/>
                <a:cs typeface="Arial" charset="0"/>
              </a:rPr>
              <a:t>, 2004.</a:t>
            </a:r>
          </a:p>
        </p:txBody>
      </p:sp>
      <p:sp>
        <p:nvSpPr>
          <p:cNvPr id="160771"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077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B340242-1DD9-42D4-BEFA-6B0C725D46F1}" type="slidenum">
              <a:rPr lang="fr-FR" altLang="fr-FR" sz="1200" smtClean="0">
                <a:solidFill>
                  <a:srgbClr val="898989"/>
                </a:solidFill>
              </a:rPr>
              <a:pPr>
                <a:spcBef>
                  <a:spcPct val="0"/>
                </a:spcBef>
                <a:buFontTx/>
                <a:buNone/>
              </a:pPr>
              <a:t>188</a:t>
            </a:fld>
            <a:endParaRPr lang="fr-FR" altLang="fr-FR" sz="1200">
              <a:solidFill>
                <a:srgbClr val="898989"/>
              </a:solidFill>
            </a:endParaRPr>
          </a:p>
        </p:txBody>
      </p:sp>
      <p:sp>
        <p:nvSpPr>
          <p:cNvPr id="1607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0774" name="Rectangle 5"/>
          <p:cNvSpPr>
            <a:spLocks noChangeArrowheads="1"/>
          </p:cNvSpPr>
          <p:nvPr/>
        </p:nvSpPr>
        <p:spPr bwMode="auto">
          <a:xfrm>
            <a:off x="250825" y="620713"/>
            <a:ext cx="568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u="sng" dirty="0">
                <a:solidFill>
                  <a:srgbClr val="008000"/>
                </a:solidFill>
              </a:rPr>
              <a:t>Etudes sur la résistance des plantes au sel</a:t>
            </a:r>
            <a:r>
              <a:rPr lang="fr-FR" altLang="fr-FR" sz="1800" dirty="0">
                <a:solidFill>
                  <a:srgbClr val="008000"/>
                </a:solidFill>
              </a:rPr>
              <a:t> (suite)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179388" y="1231097"/>
            <a:ext cx="8640762" cy="1169987"/>
          </a:xfrm>
          <a:prstGeom prst="rect">
            <a:avLst/>
          </a:prstGeom>
          <a:noFill/>
          <a:ln w="9525">
            <a:noFill/>
            <a:miter lim="800000"/>
            <a:headEnd/>
            <a:tailEnd/>
          </a:ln>
        </p:spPr>
        <p:txBody>
          <a:bodyPr>
            <a:spAutoFit/>
          </a:bodyPr>
          <a:lstStyle/>
          <a:p>
            <a:pPr eaLnBrk="1" hangingPunct="1">
              <a:buFont typeface="Arial"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La lutte contre la désertification dans les microprojets de développement dans le Sahel - Techniques et coûts associés, techniques d'adaptation aux changements climatiques</a:t>
            </a:r>
            <a:r>
              <a:rPr lang="fr-FR" sz="1400" dirty="0">
                <a:solidFill>
                  <a:srgbClr val="008000"/>
                </a:solidFill>
                <a:latin typeface="+mn-lt"/>
                <a:cs typeface="Arial" charset="0"/>
              </a:rPr>
              <a:t>, B. </a:t>
            </a:r>
            <a:r>
              <a:rPr lang="fr-FR" sz="1400" dirty="0" err="1">
                <a:solidFill>
                  <a:srgbClr val="008000"/>
                </a:solidFill>
                <a:latin typeface="+mn-lt"/>
                <a:cs typeface="Arial" charset="0"/>
              </a:rPr>
              <a:t>Reysset</a:t>
            </a:r>
            <a:r>
              <a:rPr lang="fr-FR" sz="1400" dirty="0">
                <a:solidFill>
                  <a:srgbClr val="008000"/>
                </a:solidFill>
                <a:latin typeface="+mn-lt"/>
                <a:cs typeface="Arial" charset="0"/>
              </a:rPr>
              <a:t> &amp; Ph. </a:t>
            </a:r>
            <a:r>
              <a:rPr lang="fr-FR" sz="1400" dirty="0" err="1">
                <a:solidFill>
                  <a:srgbClr val="008000"/>
                </a:solidFill>
                <a:latin typeface="+mn-lt"/>
                <a:cs typeface="Arial" charset="0"/>
              </a:rPr>
              <a:t>Zoungrana</a:t>
            </a:r>
            <a:r>
              <a:rPr lang="fr-FR" sz="1400" dirty="0">
                <a:solidFill>
                  <a:srgbClr val="008000"/>
                </a:solidFill>
                <a:latin typeface="+mn-lt"/>
                <a:cs typeface="Arial" charset="0"/>
              </a:rPr>
              <a:t>, ILSS/IREMLCD-2008, </a:t>
            </a:r>
            <a:r>
              <a:rPr lang="fr-FR" sz="1400" dirty="0">
                <a:solidFill>
                  <a:srgbClr val="008000"/>
                </a:solidFill>
                <a:latin typeface="+mn-lt"/>
                <a:cs typeface="Arial" charset="0"/>
                <a:hlinkClick r:id="rId2"/>
              </a:rPr>
              <a:t>http://www.cilss.bf/publications/upload/techniquesadaptationchangementsclimatiques.pdf</a:t>
            </a:r>
            <a:r>
              <a:rPr lang="fr-FR" sz="1400" dirty="0">
                <a:solidFill>
                  <a:srgbClr val="008000"/>
                </a:solidFill>
                <a:latin typeface="+mn-lt"/>
                <a:cs typeface="Arial" charset="0"/>
              </a:rPr>
              <a:t> </a:t>
            </a:r>
          </a:p>
          <a:p>
            <a:pPr eaLnBrk="1" hangingPunct="1">
              <a:buFont typeface="Arial" charset="0"/>
              <a:buChar char="•"/>
              <a:defRPr/>
            </a:pPr>
            <a:r>
              <a:rPr lang="fr-FR" sz="1400" dirty="0">
                <a:solidFill>
                  <a:srgbClr val="008000"/>
                </a:solidFill>
                <a:latin typeface="+mn-lt"/>
                <a:cs typeface="Arial" charset="0"/>
              </a:rPr>
              <a:t>Erosion hydrique, </a:t>
            </a:r>
            <a:r>
              <a:rPr lang="fr-FR" sz="1400" dirty="0">
                <a:solidFill>
                  <a:srgbClr val="008000"/>
                </a:solidFill>
                <a:latin typeface="+mn-lt"/>
                <a:cs typeface="Arial" charset="0"/>
                <a:hlinkClick r:id="rId3"/>
              </a:rPr>
              <a:t>http://www.ma.auf.org/erosion/chapitre1/VI.Lutte.html</a:t>
            </a:r>
            <a:r>
              <a:rPr lang="fr-FR" sz="1400" dirty="0">
                <a:solidFill>
                  <a:srgbClr val="008000"/>
                </a:solidFill>
                <a:latin typeface="+mn-lt"/>
                <a:cs typeface="Arial" charset="0"/>
              </a:rPr>
              <a:t> </a:t>
            </a:r>
          </a:p>
          <a:p>
            <a:pPr eaLnBrk="1" hangingPunct="1">
              <a:buFont typeface="Arial" charset="0"/>
              <a:buChar char="•"/>
              <a:defRPr/>
            </a:pPr>
            <a:r>
              <a:rPr lang="fr-FR" sz="1400" dirty="0">
                <a:solidFill>
                  <a:srgbClr val="008000"/>
                </a:solidFill>
                <a:latin typeface="+mn-lt"/>
                <a:cs typeface="Arial" charset="0"/>
              </a:rPr>
              <a:t> </a:t>
            </a:r>
            <a:r>
              <a:rPr lang="fr-FR" sz="1400" dirty="0">
                <a:solidFill>
                  <a:srgbClr val="008000"/>
                </a:solidFill>
                <a:latin typeface="+mn-lt"/>
                <a:cs typeface="Arial" charset="0"/>
                <a:hlinkClick r:id="rId4"/>
              </a:rPr>
              <a:t>http://www.arpentnourricier.org/dimensionnement-dune-noue-swale/</a:t>
            </a:r>
            <a:r>
              <a:rPr lang="fr-FR" sz="1400" dirty="0">
                <a:solidFill>
                  <a:srgbClr val="008000"/>
                </a:solidFill>
                <a:latin typeface="+mn-lt"/>
                <a:cs typeface="Arial" charset="0"/>
              </a:rPr>
              <a:t> </a:t>
            </a:r>
          </a:p>
        </p:txBody>
      </p:sp>
      <p:sp>
        <p:nvSpPr>
          <p:cNvPr id="161795" name="ZoneTexte 1"/>
          <p:cNvSpPr txBox="1">
            <a:spLocks noChangeArrowheads="1"/>
          </p:cNvSpPr>
          <p:nvPr/>
        </p:nvSpPr>
        <p:spPr bwMode="auto">
          <a:xfrm>
            <a:off x="3059832" y="137482"/>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179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FF2A92-1730-4FF7-91AC-C17495436D44}" type="slidenum">
              <a:rPr lang="fr-FR" altLang="fr-FR" sz="1200" smtClean="0">
                <a:solidFill>
                  <a:srgbClr val="898989"/>
                </a:solidFill>
              </a:rPr>
              <a:pPr>
                <a:spcBef>
                  <a:spcPct val="0"/>
                </a:spcBef>
                <a:buFontTx/>
                <a:buNone/>
              </a:pPr>
              <a:t>189</a:t>
            </a:fld>
            <a:endParaRPr lang="fr-FR" altLang="fr-FR" sz="1200">
              <a:solidFill>
                <a:srgbClr val="898989"/>
              </a:solidFill>
            </a:endParaRPr>
          </a:p>
        </p:txBody>
      </p:sp>
      <p:sp>
        <p:nvSpPr>
          <p:cNvPr id="16179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1798" name="Rectangle 5"/>
          <p:cNvSpPr>
            <a:spLocks noChangeArrowheads="1"/>
          </p:cNvSpPr>
          <p:nvPr/>
        </p:nvSpPr>
        <p:spPr bwMode="auto">
          <a:xfrm>
            <a:off x="179388" y="294472"/>
            <a:ext cx="51133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u="sng" dirty="0">
                <a:solidFill>
                  <a:srgbClr val="008000"/>
                </a:solidFill>
              </a:rPr>
              <a:t>Techniques </a:t>
            </a:r>
            <a:r>
              <a:rPr lang="fr-FR" altLang="fr-FR" sz="1800" u="sng" dirty="0" err="1">
                <a:solidFill>
                  <a:srgbClr val="008000"/>
                </a:solidFill>
              </a:rPr>
              <a:t>anti-érosives</a:t>
            </a:r>
            <a:r>
              <a:rPr lang="fr-FR" altLang="fr-FR" sz="1800" dirty="0">
                <a:solidFill>
                  <a:srgbClr val="008000"/>
                </a:solidFill>
              </a:rPr>
              <a:t> :</a:t>
            </a:r>
          </a:p>
        </p:txBody>
      </p:sp>
      <p:sp>
        <p:nvSpPr>
          <p:cNvPr id="7" name="Rectangle 6"/>
          <p:cNvSpPr/>
          <p:nvPr/>
        </p:nvSpPr>
        <p:spPr>
          <a:xfrm>
            <a:off x="179388" y="2417575"/>
            <a:ext cx="8713787" cy="4370427"/>
          </a:xfrm>
          <a:prstGeom prst="rect">
            <a:avLst/>
          </a:prstGeom>
        </p:spPr>
        <p:txBody>
          <a:bodyPr>
            <a:spAutoFit/>
          </a:bodyPr>
          <a:lstStyle/>
          <a:p>
            <a:pPr eaLnBrk="1" hangingPunct="1">
              <a:defRPr/>
            </a:pPr>
            <a:r>
              <a:rPr lang="fr-FR" u="sng" dirty="0">
                <a:solidFill>
                  <a:srgbClr val="008000"/>
                </a:solidFill>
                <a:latin typeface="+mn-lt"/>
                <a:cs typeface="Arial" charset="0"/>
              </a:rPr>
              <a:t>Climats arides </a:t>
            </a:r>
            <a:r>
              <a:rPr lang="fr-FR" dirty="0">
                <a:solidFill>
                  <a:srgbClr val="008000"/>
                </a:solidFill>
                <a:latin typeface="+mn-lt"/>
                <a:cs typeface="Arial" charset="0"/>
              </a:rPr>
              <a:t>:</a:t>
            </a:r>
          </a:p>
          <a:p>
            <a:pPr eaLnBrk="1" hangingPunct="1">
              <a:defRPr/>
            </a:pPr>
            <a:endParaRPr lang="fr-FR" sz="1400" dirty="0">
              <a:solidFill>
                <a:srgbClr val="008000"/>
              </a:solidFill>
              <a:latin typeface="+mn-lt"/>
              <a:cs typeface="Arial" charset="0"/>
            </a:endParaRP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Rôle des acacias dans l'économie rurale des régions sèches d'Afrique</a:t>
            </a:r>
            <a:r>
              <a:rPr lang="fr-FR" sz="1400" dirty="0">
                <a:solidFill>
                  <a:srgbClr val="008000"/>
                </a:solidFill>
                <a:latin typeface="+mn-lt"/>
                <a:cs typeface="Arial" charset="0"/>
              </a:rPr>
              <a:t>, G.E. </a:t>
            </a:r>
            <a:r>
              <a:rPr lang="fr-FR" sz="1400" dirty="0" err="1">
                <a:solidFill>
                  <a:srgbClr val="008000"/>
                </a:solidFill>
                <a:latin typeface="+mn-lt"/>
                <a:cs typeface="Arial" charset="0"/>
              </a:rPr>
              <a:t>Wickens</a:t>
            </a:r>
            <a:r>
              <a:rPr lang="fr-FR" sz="1400" dirty="0">
                <a:solidFill>
                  <a:srgbClr val="008000"/>
                </a:solidFill>
                <a:latin typeface="+mn-lt"/>
                <a:cs typeface="Arial" charset="0"/>
              </a:rPr>
              <a:t> &amp; al., FAO, </a:t>
            </a:r>
            <a:r>
              <a:rPr lang="fr-FR" sz="1400" dirty="0">
                <a:solidFill>
                  <a:srgbClr val="008000"/>
                </a:solidFill>
                <a:latin typeface="+mn-lt"/>
                <a:cs typeface="Arial" charset="0"/>
                <a:hlinkClick r:id="rId5"/>
              </a:rPr>
              <a:t>http://www.fao.org/docrep/v5360f/v5360f00.HTM</a:t>
            </a:r>
            <a:r>
              <a:rPr lang="fr-FR" sz="1400" dirty="0">
                <a:solidFill>
                  <a:srgbClr val="008000"/>
                </a:solidFill>
                <a:latin typeface="+mn-lt"/>
                <a:cs typeface="Arial" charset="0"/>
              </a:rPr>
              <a:t> </a:t>
            </a:r>
          </a:p>
          <a:p>
            <a:pPr eaLnBrk="1" hangingPunct="1">
              <a:buFont typeface="Arial" pitchFamily="34" charset="0"/>
              <a:buChar char="•"/>
              <a:defRPr/>
            </a:pPr>
            <a:r>
              <a:rPr lang="fr-FR" sz="1400" b="1" dirty="0">
                <a:solidFill>
                  <a:srgbClr val="008000"/>
                </a:solidFill>
                <a:latin typeface="+mn-lt"/>
                <a:cs typeface="Arial" charset="0"/>
              </a:rPr>
              <a:t> </a:t>
            </a:r>
            <a:r>
              <a:rPr lang="fr-FR" sz="1400" i="1" dirty="0">
                <a:solidFill>
                  <a:srgbClr val="008000"/>
                </a:solidFill>
                <a:latin typeface="+mn-lt"/>
                <a:cs typeface="Arial" charset="0"/>
              </a:rPr>
              <a:t>REVUE DU FAO : ACACIA (extraits), </a:t>
            </a:r>
            <a:r>
              <a:rPr lang="fr-FR" sz="1400" dirty="0">
                <a:solidFill>
                  <a:srgbClr val="008000"/>
                </a:solidFill>
                <a:latin typeface="+mn-lt"/>
                <a:cs typeface="Arial" charset="0"/>
              </a:rPr>
              <a:t>mercredi 1er mars 2006, </a:t>
            </a:r>
            <a:r>
              <a:rPr lang="fr-FR" sz="1400" dirty="0">
                <a:solidFill>
                  <a:srgbClr val="008000"/>
                </a:solidFill>
                <a:latin typeface="+mn-lt"/>
                <a:cs typeface="Arial" charset="0"/>
                <a:hlinkClick r:id="rId6"/>
              </a:rPr>
              <a:t>Sarah </a:t>
            </a:r>
            <a:r>
              <a:rPr lang="fr-FR" sz="1400" dirty="0" err="1">
                <a:solidFill>
                  <a:srgbClr val="008000"/>
                </a:solidFill>
                <a:latin typeface="+mn-lt"/>
                <a:cs typeface="Arial" charset="0"/>
                <a:hlinkClick r:id="rId6"/>
              </a:rPr>
              <a:t>Toumi</a:t>
            </a:r>
            <a:r>
              <a:rPr lang="fr-FR" sz="1400" dirty="0">
                <a:solidFill>
                  <a:srgbClr val="008000"/>
                </a:solidFill>
                <a:latin typeface="+mn-lt"/>
                <a:cs typeface="Arial" charset="0"/>
              </a:rPr>
              <a:t>, </a:t>
            </a:r>
            <a:r>
              <a:rPr lang="fr-FR" sz="1400" dirty="0">
                <a:solidFill>
                  <a:srgbClr val="008000"/>
                </a:solidFill>
                <a:latin typeface="+mn-lt"/>
                <a:cs typeface="Arial" charset="0"/>
                <a:hlinkClick r:id="rId7"/>
              </a:rPr>
              <a:t>http://satoumix.free.fr/paf/spip.php?article21</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Quelques espèces ligneuses et herbacées utilisées pour la fixation des dunes</a:t>
            </a:r>
            <a:r>
              <a:rPr lang="fr-FR" sz="1400" dirty="0">
                <a:solidFill>
                  <a:srgbClr val="008000"/>
                </a:solidFill>
                <a:latin typeface="+mn-lt"/>
                <a:cs typeface="Arial" charset="0"/>
              </a:rPr>
              <a:t>, </a:t>
            </a:r>
            <a:r>
              <a:rPr lang="fr-FR" sz="1400">
                <a:solidFill>
                  <a:srgbClr val="008000"/>
                </a:solidFill>
                <a:latin typeface="+mn-lt"/>
                <a:cs typeface="Arial" charset="0"/>
              </a:rPr>
              <a:t>FAO, </a:t>
            </a:r>
            <a:r>
              <a:rPr lang="fr-FR" sz="1400">
                <a:solidFill>
                  <a:srgbClr val="008000"/>
                </a:solidFill>
                <a:latin typeface="+mn-lt"/>
                <a:cs typeface="Arial" charset="0"/>
                <a:hlinkClick r:id="rId8"/>
              </a:rPr>
              <a:t>http</a:t>
            </a:r>
            <a:r>
              <a:rPr lang="fr-FR" sz="1400" dirty="0">
                <a:solidFill>
                  <a:srgbClr val="008000"/>
                </a:solidFill>
                <a:latin typeface="+mn-lt"/>
                <a:cs typeface="Arial" charset="0"/>
                <a:hlinkClick r:id="rId8"/>
              </a:rPr>
              <a:t>://www.fao.org/docrep/012/i1488f/i1488f10.pdf</a:t>
            </a:r>
            <a:r>
              <a:rPr lang="fr-FR" sz="1400" dirty="0">
                <a:solidFill>
                  <a:srgbClr val="008000"/>
                </a:solidFill>
                <a:latin typeface="+mn-lt"/>
                <a:cs typeface="Arial" charset="0"/>
              </a:rPr>
              <a:t> </a:t>
            </a:r>
          </a:p>
          <a:p>
            <a:pPr eaLnBrk="1" hangingPunct="1">
              <a:buFont typeface="Arial" pitchFamily="34" charset="0"/>
              <a:buChar char="•"/>
              <a:defRPr/>
            </a:pPr>
            <a:endParaRPr lang="fr-FR" dirty="0">
              <a:solidFill>
                <a:srgbClr val="008000"/>
              </a:solidFill>
              <a:latin typeface="+mn-lt"/>
              <a:cs typeface="Arial" charset="0"/>
            </a:endParaRPr>
          </a:p>
          <a:p>
            <a:pPr eaLnBrk="1" hangingPunct="1">
              <a:defRPr/>
            </a:pPr>
            <a:r>
              <a:rPr lang="fr-FR" u="sng" dirty="0">
                <a:solidFill>
                  <a:srgbClr val="008000"/>
                </a:solidFill>
                <a:latin typeface="+mn-lt"/>
                <a:cs typeface="Arial" charset="0"/>
              </a:rPr>
              <a:t>Bibliographie sur les espèces végétales adaptées aux zones arides</a:t>
            </a:r>
            <a:r>
              <a:rPr lang="fr-FR" dirty="0">
                <a:solidFill>
                  <a:srgbClr val="008000"/>
                </a:solidFill>
                <a:latin typeface="+mn-lt"/>
                <a:cs typeface="Arial" charset="0"/>
              </a:rPr>
              <a:t> : </a:t>
            </a:r>
          </a:p>
          <a:p>
            <a:pPr eaLnBrk="1" hangingPunct="1">
              <a:defRPr/>
            </a:pPr>
            <a:endParaRPr lang="fr-FR" sz="1400" dirty="0">
              <a:solidFill>
                <a:srgbClr val="008000"/>
              </a:solidFill>
              <a:latin typeface="+mn-lt"/>
              <a:cs typeface="Arial" charset="0"/>
            </a:endParaRPr>
          </a:p>
          <a:p>
            <a:pPr eaLnBrk="1" hangingPunct="1">
              <a:defRPr/>
            </a:pPr>
            <a:r>
              <a:rPr lang="fr-FR" sz="1400" dirty="0">
                <a:solidFill>
                  <a:srgbClr val="008000"/>
                </a:solidFill>
                <a:latin typeface="+mn-lt"/>
                <a:cs typeface="Arial" charset="0"/>
              </a:rPr>
              <a:t>1. AUBREVILLE, A. 1950. </a:t>
            </a:r>
            <a:r>
              <a:rPr lang="fr-FR" sz="1400" i="1" dirty="0">
                <a:solidFill>
                  <a:srgbClr val="008000"/>
                </a:solidFill>
                <a:latin typeface="+mn-lt"/>
                <a:cs typeface="Arial" charset="0"/>
              </a:rPr>
              <a:t>Flore Forestière Soudano-Guinéenne</a:t>
            </a:r>
            <a:r>
              <a:rPr lang="fr-FR" sz="1400" dirty="0">
                <a:solidFill>
                  <a:srgbClr val="008000"/>
                </a:solidFill>
                <a:latin typeface="+mn-lt"/>
                <a:cs typeface="Arial" charset="0"/>
              </a:rPr>
              <a:t>. A.O.F. - Cameroun - A.E.F. ORSTOM, 523 p. </a:t>
            </a:r>
          </a:p>
          <a:p>
            <a:pPr eaLnBrk="1" hangingPunct="1">
              <a:defRPr/>
            </a:pPr>
            <a:r>
              <a:rPr lang="fr-FR" sz="1400" dirty="0">
                <a:solidFill>
                  <a:srgbClr val="008000"/>
                </a:solidFill>
                <a:latin typeface="+mn-lt"/>
                <a:cs typeface="Arial" charset="0"/>
              </a:rPr>
              <a:t>2. WHITE, F. 1986. </a:t>
            </a:r>
            <a:r>
              <a:rPr lang="fr-FR" sz="1400" i="1" dirty="0">
                <a:solidFill>
                  <a:srgbClr val="008000"/>
                </a:solidFill>
                <a:latin typeface="+mn-lt"/>
                <a:cs typeface="Arial" charset="0"/>
              </a:rPr>
              <a:t>La végétation de l’Afrique. Mémoire accompagnant la carte de végétation de l’Afrique</a:t>
            </a:r>
            <a:r>
              <a:rPr lang="fr-FR" sz="1400" dirty="0">
                <a:solidFill>
                  <a:srgbClr val="008000"/>
                </a:solidFill>
                <a:latin typeface="+mn-lt"/>
                <a:cs typeface="Arial" charset="0"/>
              </a:rPr>
              <a:t>. UNESCO/AETFAT/UNSO. ORSTOM – UNESCO, 384 p. </a:t>
            </a:r>
          </a:p>
          <a:p>
            <a:pPr eaLnBrk="1" hangingPunct="1">
              <a:defRPr/>
            </a:pPr>
            <a:r>
              <a:rPr lang="fr-FR" sz="1400" dirty="0">
                <a:solidFill>
                  <a:srgbClr val="008000"/>
                </a:solidFill>
                <a:latin typeface="+mn-lt"/>
                <a:cs typeface="Arial" charset="0"/>
              </a:rPr>
              <a:t>3. Von </a:t>
            </a:r>
            <a:r>
              <a:rPr lang="fr-FR" sz="1400" dirty="0" err="1">
                <a:solidFill>
                  <a:srgbClr val="008000"/>
                </a:solidFill>
                <a:latin typeface="+mn-lt"/>
                <a:cs typeface="Arial" charset="0"/>
              </a:rPr>
              <a:t>Maydell</a:t>
            </a:r>
            <a:r>
              <a:rPr lang="fr-FR" sz="1400" dirty="0">
                <a:solidFill>
                  <a:srgbClr val="008000"/>
                </a:solidFill>
                <a:latin typeface="+mn-lt"/>
                <a:cs typeface="Arial" charset="0"/>
              </a:rPr>
              <a:t>, H.-J. 1990. </a:t>
            </a:r>
            <a:r>
              <a:rPr lang="fr-FR" sz="1400" i="1" dirty="0">
                <a:solidFill>
                  <a:srgbClr val="008000"/>
                </a:solidFill>
                <a:latin typeface="+mn-lt"/>
                <a:cs typeface="Arial" charset="0"/>
              </a:rPr>
              <a:t>Arbres et arbustes du Sahel. Leurs caractéristiques et leurs utilisations</a:t>
            </a:r>
            <a:r>
              <a:rPr lang="fr-FR" sz="1400" dirty="0">
                <a:solidFill>
                  <a:srgbClr val="008000"/>
                </a:solidFill>
                <a:latin typeface="+mn-lt"/>
                <a:cs typeface="Arial" charset="0"/>
              </a:rPr>
              <a:t>. </a:t>
            </a:r>
            <a:r>
              <a:rPr lang="fr-FR" sz="1400" dirty="0" err="1">
                <a:solidFill>
                  <a:srgbClr val="008000"/>
                </a:solidFill>
                <a:latin typeface="+mn-lt"/>
                <a:cs typeface="Arial" charset="0"/>
              </a:rPr>
              <a:t>Verlag</a:t>
            </a:r>
            <a:r>
              <a:rPr lang="fr-FR" sz="1400" dirty="0">
                <a:solidFill>
                  <a:srgbClr val="008000"/>
                </a:solidFill>
                <a:latin typeface="+mn-lt"/>
                <a:cs typeface="Arial" charset="0"/>
              </a:rPr>
              <a:t> Josef </a:t>
            </a:r>
            <a:r>
              <a:rPr lang="fr-FR" sz="1400" dirty="0" err="1">
                <a:solidFill>
                  <a:srgbClr val="008000"/>
                </a:solidFill>
                <a:latin typeface="+mn-lt"/>
                <a:cs typeface="Arial" charset="0"/>
              </a:rPr>
              <a:t>Margraf</a:t>
            </a:r>
            <a:r>
              <a:rPr lang="fr-FR" sz="1400" dirty="0">
                <a:solidFill>
                  <a:srgbClr val="008000"/>
                </a:solidFill>
                <a:latin typeface="+mn-lt"/>
                <a:cs typeface="Arial" charset="0"/>
              </a:rPr>
              <a:t>, 531 p. </a:t>
            </a:r>
          </a:p>
          <a:p>
            <a:pPr eaLnBrk="1" hangingPunct="1">
              <a:defRPr/>
            </a:pPr>
            <a:r>
              <a:rPr lang="fr-FR" sz="1400" dirty="0">
                <a:solidFill>
                  <a:srgbClr val="008000"/>
                </a:solidFill>
                <a:latin typeface="+mn-lt"/>
                <a:cs typeface="Arial" charset="0"/>
              </a:rPr>
              <a:t>4. </a:t>
            </a:r>
            <a:r>
              <a:rPr lang="fr-FR" sz="1400" dirty="0" err="1">
                <a:solidFill>
                  <a:srgbClr val="008000"/>
                </a:solidFill>
                <a:latin typeface="+mn-lt"/>
                <a:cs typeface="Arial" charset="0"/>
              </a:rPr>
              <a:t>Thulin</a:t>
            </a:r>
            <a:r>
              <a:rPr lang="fr-FR" sz="1400" dirty="0">
                <a:solidFill>
                  <a:srgbClr val="008000"/>
                </a:solidFill>
                <a:latin typeface="+mn-lt"/>
                <a:cs typeface="Arial" charset="0"/>
              </a:rPr>
              <a:t> M. 1993. </a:t>
            </a:r>
            <a:r>
              <a:rPr lang="fr-FR" sz="1400" i="1" dirty="0">
                <a:solidFill>
                  <a:srgbClr val="008000"/>
                </a:solidFill>
                <a:latin typeface="+mn-lt"/>
                <a:cs typeface="Arial" charset="0"/>
              </a:rPr>
              <a:t>Flora of </a:t>
            </a:r>
            <a:r>
              <a:rPr lang="fr-FR" sz="1400" i="1" dirty="0" err="1">
                <a:solidFill>
                  <a:srgbClr val="008000"/>
                </a:solidFill>
                <a:latin typeface="+mn-lt"/>
                <a:cs typeface="Arial" charset="0"/>
              </a:rPr>
              <a:t>Somalia</a:t>
            </a:r>
            <a:r>
              <a:rPr lang="fr-FR" sz="1400" dirty="0">
                <a:solidFill>
                  <a:srgbClr val="008000"/>
                </a:solidFill>
                <a:latin typeface="+mn-lt"/>
                <a:cs typeface="Arial" charset="0"/>
              </a:rPr>
              <a:t>. Vol. 1. , Royal </a:t>
            </a:r>
            <a:r>
              <a:rPr lang="fr-FR" sz="1400" dirty="0" err="1">
                <a:solidFill>
                  <a:srgbClr val="008000"/>
                </a:solidFill>
                <a:latin typeface="+mn-lt"/>
                <a:cs typeface="Arial" charset="0"/>
              </a:rPr>
              <a:t>Botanical</a:t>
            </a:r>
            <a:r>
              <a:rPr lang="fr-FR" sz="1400" dirty="0">
                <a:solidFill>
                  <a:srgbClr val="008000"/>
                </a:solidFill>
                <a:latin typeface="+mn-lt"/>
                <a:cs typeface="Arial" charset="0"/>
              </a:rPr>
              <a:t> Garden Kew, 493 p.</a:t>
            </a:r>
          </a:p>
          <a:p>
            <a:pPr eaLnBrk="1" hangingPunct="1">
              <a:defRPr/>
            </a:pPr>
            <a:r>
              <a:rPr lang="fr-FR" sz="1400" dirty="0">
                <a:solidFill>
                  <a:srgbClr val="008000"/>
                </a:solidFill>
                <a:latin typeface="+mn-lt"/>
                <a:cs typeface="Arial" charset="0"/>
              </a:rPr>
              <a:t>5. </a:t>
            </a:r>
            <a:r>
              <a:rPr lang="fr-FR" sz="1400" i="1" dirty="0">
                <a:solidFill>
                  <a:srgbClr val="008000"/>
                </a:solidFill>
                <a:latin typeface="+mn-lt"/>
                <a:cs typeface="Arial" charset="0"/>
              </a:rPr>
              <a:t>L'utilisation des eaux salées au Sahara</a:t>
            </a:r>
            <a:r>
              <a:rPr lang="fr-FR" sz="1400" dirty="0">
                <a:solidFill>
                  <a:srgbClr val="008000"/>
                </a:solidFill>
                <a:latin typeface="+mn-lt"/>
                <a:cs typeface="Arial" charset="0"/>
              </a:rPr>
              <a:t>, P. </a:t>
            </a:r>
            <a:r>
              <a:rPr lang="fr-FR" sz="1400" dirty="0" err="1">
                <a:solidFill>
                  <a:srgbClr val="008000"/>
                </a:solidFill>
                <a:latin typeface="+mn-lt"/>
                <a:cs typeface="Arial" charset="0"/>
              </a:rPr>
              <a:t>Simonneau</a:t>
            </a:r>
            <a:r>
              <a:rPr lang="fr-FR" sz="1400" dirty="0">
                <a:solidFill>
                  <a:srgbClr val="008000"/>
                </a:solidFill>
                <a:latin typeface="+mn-lt"/>
                <a:cs typeface="Arial" charset="0"/>
              </a:rPr>
              <a:t>, G. Aubert, Ann. </a:t>
            </a:r>
            <a:r>
              <a:rPr lang="fr-FR" sz="1400" dirty="0" err="1">
                <a:solidFill>
                  <a:srgbClr val="008000"/>
                </a:solidFill>
                <a:latin typeface="+mn-lt"/>
                <a:cs typeface="Arial" charset="0"/>
              </a:rPr>
              <a:t>agron</a:t>
            </a:r>
            <a:r>
              <a:rPr lang="fr-FR" sz="1400" dirty="0">
                <a:solidFill>
                  <a:srgbClr val="008000"/>
                </a:solidFill>
                <a:latin typeface="+mn-lt"/>
                <a:cs typeface="Arial" charset="0"/>
              </a:rPr>
              <a:t>., 1963, 14 (5), 859-872, page 866, </a:t>
            </a:r>
            <a:r>
              <a:rPr lang="fr-FR" sz="1400" dirty="0">
                <a:solidFill>
                  <a:srgbClr val="008000"/>
                </a:solidFill>
                <a:latin typeface="+mn-lt"/>
                <a:cs typeface="Arial" charset="0"/>
                <a:hlinkClick r:id="rId9"/>
              </a:rPr>
              <a:t>http://horizon.documentation.ird.fr/exl-doc/pleins_textes/pleins_textes_5/b_fdi_08-09/11033.pdf</a:t>
            </a:r>
            <a:r>
              <a:rPr lang="fr-FR" sz="1400" dirty="0">
                <a:solidFill>
                  <a:srgbClr val="008000"/>
                </a:solidFill>
                <a:latin typeface="Arial" charset="0"/>
                <a:cs typeface="Arial" charset="0"/>
              </a:rPr>
              <a:t> </a:t>
            </a:r>
            <a:endParaRPr lang="fr-FR" sz="1400" dirty="0">
              <a:solidFill>
                <a:srgbClr val="008000"/>
              </a:solidFill>
              <a:latin typeface="+mn-lt"/>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107950" y="765175"/>
            <a:ext cx="8856663" cy="501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36501" b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008000"/>
                </a:solidFill>
                <a:latin typeface="Arial" panose="020B0604020202020204" pitchFamily="34" charset="0"/>
                <a:cs typeface="Times New Roman" panose="02020603050405020304" pitchFamily="18" charset="0"/>
              </a:rPr>
              <a:t>2. Introduction sur la salinité des sols</a:t>
            </a:r>
            <a:endParaRPr lang="fr-FR" altLang="fr-FR" sz="800" dirty="0">
              <a:solidFill>
                <a:srgbClr val="008000"/>
              </a:solidFill>
              <a:latin typeface="Arial" panose="020B0604020202020204" pitchFamily="34" charset="0"/>
              <a:cs typeface="Times New Roman" panose="02020603050405020304" pitchFamily="18" charset="0"/>
            </a:endParaRPr>
          </a:p>
          <a:p>
            <a:pPr>
              <a:spcBef>
                <a:spcPct val="0"/>
              </a:spcBef>
              <a:buFontTx/>
              <a:buNone/>
            </a:pPr>
            <a:endParaRPr lang="fr-FR" altLang="fr-FR" sz="1600" dirty="0">
              <a:solidFill>
                <a:srgbClr val="008000"/>
              </a:solidFill>
              <a:latin typeface="Arial" panose="020B0604020202020204" pitchFamily="34" charset="0"/>
              <a:cs typeface="Times New Roman" panose="02020603050405020304" pitchFamily="18" charset="0"/>
            </a:endParaRPr>
          </a:p>
          <a:p>
            <a:pPr algn="just">
              <a:spcBef>
                <a:spcPct val="0"/>
              </a:spcBef>
            </a:pPr>
            <a:r>
              <a:rPr lang="fr-FR" altLang="fr-FR" sz="1800" dirty="0">
                <a:solidFill>
                  <a:srgbClr val="FF0000"/>
                </a:solidFill>
                <a:latin typeface="Arial" panose="020B0604020202020204" pitchFamily="34" charset="0"/>
                <a:cs typeface="Times New Roman" panose="02020603050405020304" pitchFamily="18" charset="0"/>
              </a:rPr>
              <a:t> ~20% des terres cultivées, dont ~50% de terres irriguées, sont affectées par la salinité dans le monde (la salinisation) (Au Pakistan, en Australie etc. …).</a:t>
            </a:r>
            <a:endParaRPr lang="fr-FR" altLang="fr-FR" sz="1800" dirty="0">
              <a:solidFill>
                <a:srgbClr val="FF0000"/>
              </a:solidFill>
              <a:latin typeface="Arial" panose="020B0604020202020204" pitchFamily="34" charset="0"/>
            </a:endParaRPr>
          </a:p>
          <a:p>
            <a:pPr algn="just">
              <a:spcBef>
                <a:spcPct val="0"/>
              </a:spcBef>
            </a:pPr>
            <a:r>
              <a:rPr lang="fr-FR" altLang="fr-FR" sz="1800" dirty="0">
                <a:solidFill>
                  <a:srgbClr val="FF0000"/>
                </a:solidFill>
                <a:latin typeface="Arial" panose="020B0604020202020204" pitchFamily="34" charset="0"/>
                <a:cs typeface="Times New Roman" panose="02020603050405020304" pitchFamily="18" charset="0"/>
              </a:rPr>
              <a:t> 10 millions (ha) de terres cultivées abandonnés/an, par accumulation de sels (irrigation).</a:t>
            </a:r>
            <a:endParaRPr lang="fr-FR" altLang="fr-FR" sz="1800" dirty="0">
              <a:solidFill>
                <a:srgbClr val="FF0000"/>
              </a:solidFill>
              <a:latin typeface="Arial" panose="020B0604020202020204" pitchFamily="34" charset="0"/>
            </a:endParaRPr>
          </a:p>
          <a:p>
            <a:pPr algn="just">
              <a:spcBef>
                <a:spcPct val="0"/>
              </a:spcBef>
            </a:pPr>
            <a:r>
              <a:rPr lang="fr-FR" altLang="fr-FR" sz="1800" dirty="0">
                <a:solidFill>
                  <a:srgbClr val="FF0000"/>
                </a:solidFill>
                <a:latin typeface="Arial" panose="020B0604020202020204" pitchFamily="34" charset="0"/>
                <a:cs typeface="Times New Roman" panose="02020603050405020304" pitchFamily="18" charset="0"/>
              </a:rPr>
              <a:t> En Europe, entre 1999 et 2007, 6 à 10 % de la SAU est frappée par la salinité</a:t>
            </a:r>
            <a:r>
              <a:rPr lang="fr-FR" altLang="fr-FR" sz="1800" i="1" dirty="0">
                <a:solidFill>
                  <a:srgbClr val="FF0000"/>
                </a:solidFill>
                <a:latin typeface="Arial" panose="020B0604020202020204" pitchFamily="34" charset="0"/>
                <a:cs typeface="Times New Roman" panose="02020603050405020304" pitchFamily="18" charset="0"/>
              </a:rPr>
              <a:t> (FAO-2007).</a:t>
            </a:r>
            <a:r>
              <a:rPr lang="fr-FR" altLang="fr-FR" sz="1800"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cs typeface="Times New Roman" panose="02020603050405020304" pitchFamily="18" charset="0"/>
              </a:rPr>
              <a:t>Les pays les plus touchés (gros producteurs de maïs irrigué) : l’Espagne, l’Italie et la Hongrie.</a:t>
            </a:r>
            <a:endParaRPr lang="fr-FR" altLang="fr-FR" sz="1800" dirty="0">
              <a:solidFill>
                <a:srgbClr val="FF0000"/>
              </a:solidFill>
              <a:latin typeface="Arial" panose="020B0604020202020204" pitchFamily="34" charset="0"/>
            </a:endParaRPr>
          </a:p>
          <a:p>
            <a:pPr algn="just">
              <a:spcBef>
                <a:spcPct val="0"/>
              </a:spcBef>
            </a:pPr>
            <a:r>
              <a:rPr lang="fr-FR" altLang="fr-FR" sz="1800" dirty="0">
                <a:solidFill>
                  <a:srgbClr val="FF0000"/>
                </a:solidFill>
                <a:latin typeface="Arial" panose="020B0604020202020204" pitchFamily="34" charset="0"/>
                <a:cs typeface="Times New Roman" panose="02020603050405020304" pitchFamily="18" charset="0"/>
              </a:rPr>
              <a:t> 3,8 millions d’hectares de terres trop salines (Problème de la monoculture)</a:t>
            </a:r>
            <a:r>
              <a:rPr lang="fr-FR" altLang="fr-FR" sz="1800" i="1" dirty="0">
                <a:solidFill>
                  <a:srgbClr val="FF0000"/>
                </a:solidFill>
                <a:latin typeface="Arial" panose="020B0604020202020204" pitchFamily="34" charset="0"/>
                <a:cs typeface="Times New Roman" panose="02020603050405020304" pitchFamily="18" charset="0"/>
              </a:rPr>
              <a:t> (CE -2007).</a:t>
            </a:r>
          </a:p>
          <a:p>
            <a:pPr algn="just">
              <a:spcBef>
                <a:spcPct val="0"/>
              </a:spcBef>
            </a:pPr>
            <a:r>
              <a:rPr lang="fr-FR" altLang="fr-FR" sz="1800" i="1" dirty="0">
                <a:solidFill>
                  <a:srgbClr val="FF0000"/>
                </a:solidFill>
                <a:latin typeface="Arial" panose="020B0604020202020204" pitchFamily="34" charset="0"/>
                <a:cs typeface="Times New Roman" panose="02020603050405020304" pitchFamily="18" charset="0"/>
              </a:rPr>
              <a:t> </a:t>
            </a:r>
            <a:r>
              <a:rPr lang="fr-FR" altLang="fr-FR" sz="1800" dirty="0">
                <a:solidFill>
                  <a:srgbClr val="FF0000"/>
                </a:solidFill>
                <a:latin typeface="Arial" panose="020B0604020202020204" pitchFamily="34" charset="0"/>
                <a:cs typeface="Times New Roman" panose="02020603050405020304" pitchFamily="18" charset="0"/>
              </a:rPr>
              <a:t>Les causes de cette salinisation sont diverses : mauvaises techniques d’irrigation, montée du niveau des mer, due au réchauffement climatique … </a:t>
            </a:r>
          </a:p>
          <a:p>
            <a:pPr algn="just">
              <a:spcBef>
                <a:spcPct val="0"/>
              </a:spcBef>
            </a:pPr>
            <a:r>
              <a:rPr lang="fr-FR" altLang="fr-FR" sz="1800" dirty="0">
                <a:solidFill>
                  <a:srgbClr val="008000"/>
                </a:solidFill>
                <a:latin typeface="Arial" panose="020B0604020202020204" pitchFamily="34" charset="0"/>
                <a:cs typeface="Times New Roman" panose="02020603050405020304" pitchFamily="18" charset="0"/>
              </a:rPr>
              <a:t> Variation [Sels] dans la rhizosphère : Insuffisance (Problème nutritionnel) ou </a:t>
            </a:r>
            <a:r>
              <a:rPr lang="fr-FR" altLang="fr-FR" sz="2400" dirty="0">
                <a:solidFill>
                  <a:srgbClr val="008000"/>
                </a:solidFill>
                <a:latin typeface="Arial" panose="020B0604020202020204" pitchFamily="34" charset="0"/>
                <a:cs typeface="Times New Roman" panose="02020603050405020304" pitchFamily="18" charset="0"/>
              </a:rPr>
              <a:t>Excès.</a:t>
            </a:r>
            <a:endParaRPr lang="fr-FR" altLang="fr-FR" sz="2400" dirty="0">
              <a:solidFill>
                <a:srgbClr val="008000"/>
              </a:solidFill>
              <a:latin typeface="Arial" panose="020B0604020202020204" pitchFamily="34" charset="0"/>
            </a:endParaRPr>
          </a:p>
          <a:p>
            <a:pPr algn="just">
              <a:spcBef>
                <a:spcPct val="0"/>
              </a:spcBef>
            </a:pPr>
            <a:r>
              <a:rPr lang="fr-FR" altLang="fr-FR" sz="1800" dirty="0">
                <a:solidFill>
                  <a:srgbClr val="008000"/>
                </a:solidFill>
                <a:latin typeface="Arial" panose="020B0604020202020204" pitchFamily="34" charset="0"/>
                <a:cs typeface="Times New Roman" panose="02020603050405020304" pitchFamily="18" charset="0"/>
              </a:rPr>
              <a:t> Le stress salin s’applique plutôt à un Excès d’ions, en particulier, </a:t>
            </a:r>
            <a:r>
              <a:rPr lang="fr-FR" altLang="fr-FR" sz="1800" u="sng" dirty="0">
                <a:solidFill>
                  <a:srgbClr val="008000"/>
                </a:solidFill>
                <a:latin typeface="Arial" panose="020B0604020202020204" pitchFamily="34" charset="0"/>
                <a:cs typeface="Times New Roman" panose="02020603050405020304" pitchFamily="18" charset="0"/>
              </a:rPr>
              <a:t>mais pas exclusivement,</a:t>
            </a:r>
            <a:r>
              <a:rPr lang="fr-FR" altLang="fr-FR" sz="1800" dirty="0">
                <a:solidFill>
                  <a:srgbClr val="008000"/>
                </a:solidFill>
                <a:latin typeface="Arial" panose="020B0604020202020204" pitchFamily="34" charset="0"/>
                <a:cs typeface="Times New Roman" panose="02020603050405020304" pitchFamily="18" charset="0"/>
              </a:rPr>
              <a:t> aux ions Na</a:t>
            </a:r>
            <a:r>
              <a:rPr lang="fr-FR" altLang="fr-FR" sz="1800" baseline="30000" dirty="0">
                <a:solidFill>
                  <a:srgbClr val="008000"/>
                </a:solidFill>
                <a:latin typeface="Arial" panose="020B0604020202020204" pitchFamily="34" charset="0"/>
                <a:cs typeface="Times New Roman" panose="02020603050405020304" pitchFamily="18" charset="0"/>
              </a:rPr>
              <a:t>+</a:t>
            </a:r>
            <a:r>
              <a:rPr lang="fr-FR" altLang="fr-FR" sz="1800" dirty="0">
                <a:solidFill>
                  <a:srgbClr val="008000"/>
                </a:solidFill>
                <a:latin typeface="Arial" panose="020B0604020202020204" pitchFamily="34" charset="0"/>
                <a:cs typeface="Times New Roman" panose="02020603050405020304" pitchFamily="18" charset="0"/>
              </a:rPr>
              <a:t> et Cl</a:t>
            </a:r>
            <a:r>
              <a:rPr lang="fr-FR" altLang="fr-FR" sz="1800" baseline="30000" dirty="0">
                <a:solidFill>
                  <a:srgbClr val="008000"/>
                </a:solidFill>
                <a:latin typeface="Arial" panose="020B0604020202020204" pitchFamily="34" charset="0"/>
                <a:cs typeface="Times New Roman" panose="02020603050405020304" pitchFamily="18" charset="0"/>
              </a:rPr>
              <a:t>‑</a:t>
            </a:r>
            <a:r>
              <a:rPr lang="fr-FR" altLang="fr-FR" sz="1800" dirty="0">
                <a:solidFill>
                  <a:srgbClr val="008000"/>
                </a:solidFill>
                <a:latin typeface="Arial" panose="020B0604020202020204" pitchFamily="34" charset="0"/>
                <a:cs typeface="Times New Roman" panose="02020603050405020304" pitchFamily="18" charset="0"/>
              </a:rPr>
              <a:t>.</a:t>
            </a:r>
          </a:p>
        </p:txBody>
      </p:sp>
      <p:sp>
        <p:nvSpPr>
          <p:cNvPr id="18435"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43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AC06DE0-5E27-4AB2-846C-6B0C793CAEF1}" type="slidenum">
              <a:rPr lang="fr-FR" altLang="fr-FR" sz="1200" smtClean="0">
                <a:solidFill>
                  <a:srgbClr val="898989"/>
                </a:solidFill>
              </a:rPr>
              <a:pPr>
                <a:spcBef>
                  <a:spcPct val="0"/>
                </a:spcBef>
                <a:buFontTx/>
                <a:buNone/>
              </a:pPr>
              <a:t>19</a:t>
            </a:fld>
            <a:endParaRPr lang="fr-FR" altLang="fr-FR" sz="1200">
              <a:solidFill>
                <a:srgbClr val="898989"/>
              </a:solidFill>
            </a:endParaRPr>
          </a:p>
        </p:txBody>
      </p:sp>
      <p:sp>
        <p:nvSpPr>
          <p:cNvPr id="18437" name="ZoneTexte 4"/>
          <p:cNvSpPr txBox="1">
            <a:spLocks noChangeArrowheads="1"/>
          </p:cNvSpPr>
          <p:nvPr/>
        </p:nvSpPr>
        <p:spPr bwMode="auto">
          <a:xfrm>
            <a:off x="107951" y="6093296"/>
            <a:ext cx="8856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i="1" dirty="0">
                <a:solidFill>
                  <a:srgbClr val="008000"/>
                </a:solidFill>
                <a:latin typeface="Arial" panose="020B0604020202020204" pitchFamily="34" charset="0"/>
              </a:rPr>
              <a:t>Stress Salin, Adaptation des plantes à l'environnement</a:t>
            </a:r>
            <a:r>
              <a:rPr lang="fr-FR" altLang="fr-FR" sz="1200" dirty="0">
                <a:solidFill>
                  <a:srgbClr val="008000"/>
                </a:solidFill>
                <a:latin typeface="Arial" panose="020B0604020202020204" pitchFamily="34" charset="0"/>
              </a:rPr>
              <a:t>, Mehdi JABNOUNE, </a:t>
            </a:r>
            <a:r>
              <a:rPr lang="fr-FR" altLang="fr-FR" sz="1200" dirty="0">
                <a:solidFill>
                  <a:srgbClr val="008000"/>
                </a:solidFill>
                <a:latin typeface="Arial" panose="020B0604020202020204" pitchFamily="34" charset="0"/>
                <a:hlinkClick r:id="rId2"/>
              </a:rPr>
              <a:t>www.supagro.fr/theses/extranet/08-0043_JABNOUNE.pdf</a:t>
            </a:r>
            <a:r>
              <a:rPr lang="fr-FR" altLang="fr-FR" sz="1200" dirty="0">
                <a:solidFill>
                  <a:srgbClr val="008000"/>
                </a:solidFill>
                <a:latin typeface="Arial" panose="020B0604020202020204" pitchFamily="34" charset="0"/>
              </a:rPr>
              <a:t>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281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054D7E-90AF-4BB5-BCDD-880E0EC9BF83}" type="slidenum">
              <a:rPr lang="fr-FR" altLang="fr-FR" sz="1200" smtClean="0">
                <a:solidFill>
                  <a:srgbClr val="898989"/>
                </a:solidFill>
              </a:rPr>
              <a:pPr>
                <a:spcBef>
                  <a:spcPct val="0"/>
                </a:spcBef>
                <a:buFontTx/>
                <a:buNone/>
              </a:pPr>
              <a:t>190</a:t>
            </a:fld>
            <a:endParaRPr lang="fr-FR" altLang="fr-FR" sz="1200">
              <a:solidFill>
                <a:srgbClr val="898989"/>
              </a:solidFill>
            </a:endParaRPr>
          </a:p>
        </p:txBody>
      </p:sp>
      <p:sp>
        <p:nvSpPr>
          <p:cNvPr id="16282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2821" name="Rectangle 5"/>
          <p:cNvSpPr>
            <a:spLocks noChangeArrowheads="1"/>
          </p:cNvSpPr>
          <p:nvPr/>
        </p:nvSpPr>
        <p:spPr bwMode="auto">
          <a:xfrm>
            <a:off x="250825" y="620713"/>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p:txBody>
      </p:sp>
      <p:sp>
        <p:nvSpPr>
          <p:cNvPr id="8" name="ZoneTexte 7"/>
          <p:cNvSpPr txBox="1"/>
          <p:nvPr/>
        </p:nvSpPr>
        <p:spPr>
          <a:xfrm>
            <a:off x="179388" y="1052513"/>
            <a:ext cx="8640762" cy="5621337"/>
          </a:xfrm>
          <a:prstGeom prst="rect">
            <a:avLst/>
          </a:prstGeom>
          <a:noFill/>
        </p:spPr>
        <p:txBody>
          <a:bodyPr>
            <a:spAutoFit/>
          </a:bodyPr>
          <a:lstStyle/>
          <a:p>
            <a:pPr eaLnBrk="1" hangingPunct="1">
              <a:defRPr/>
            </a:pPr>
            <a:r>
              <a:rPr lang="fr-FR" sz="1400" u="sng" dirty="0">
                <a:solidFill>
                  <a:srgbClr val="008000"/>
                </a:solidFill>
                <a:latin typeface="+mn-lt"/>
                <a:cs typeface="Arial" charset="0"/>
              </a:rPr>
              <a:t>Plantes résistantes au sel</a:t>
            </a:r>
            <a:r>
              <a:rPr lang="fr-FR" sz="1400" dirty="0">
                <a:solidFill>
                  <a:srgbClr val="008000"/>
                </a:solidFill>
                <a:latin typeface="+mn-lt"/>
                <a:cs typeface="Arial" charset="0"/>
              </a:rPr>
              <a:t> :</a:t>
            </a:r>
          </a:p>
          <a:p>
            <a:pPr eaLnBrk="1" hangingPunct="1">
              <a:defRPr/>
            </a:pPr>
            <a:endParaRPr lang="fr-FR" sz="1400" dirty="0">
              <a:solidFill>
                <a:srgbClr val="008000"/>
              </a:solidFill>
              <a:latin typeface="+mn-lt"/>
              <a:cs typeface="Arial" charset="0"/>
            </a:endParaRPr>
          </a:p>
          <a:p>
            <a:pPr eaLnBrk="1" hangingPunct="1">
              <a:defRPr/>
            </a:pPr>
            <a:r>
              <a:rPr lang="fr-FR" sz="1400" u="sng" dirty="0">
                <a:solidFill>
                  <a:srgbClr val="008000"/>
                </a:solidFill>
                <a:latin typeface="+mn-lt"/>
                <a:cs typeface="Arial" charset="0"/>
              </a:rPr>
              <a:t>Orge</a:t>
            </a:r>
            <a:r>
              <a:rPr lang="fr-FR" sz="1400" dirty="0">
                <a:solidFill>
                  <a:srgbClr val="008000"/>
                </a:solidFill>
                <a:latin typeface="+mn-lt"/>
                <a:cs typeface="Arial" charset="0"/>
              </a:rPr>
              <a:t> (</a:t>
            </a:r>
            <a:r>
              <a:rPr lang="fr-FR" sz="1400" i="1" dirty="0" err="1">
                <a:solidFill>
                  <a:srgbClr val="008000"/>
                </a:solidFill>
                <a:latin typeface="+mn-lt"/>
                <a:cs typeface="Arial" charset="0"/>
              </a:rPr>
              <a:t>Hordeum</a:t>
            </a:r>
            <a:r>
              <a:rPr lang="fr-FR" sz="1400" i="1" dirty="0">
                <a:solidFill>
                  <a:srgbClr val="008000"/>
                </a:solidFill>
                <a:latin typeface="+mn-lt"/>
                <a:cs typeface="Arial" charset="0"/>
              </a:rPr>
              <a:t> </a:t>
            </a:r>
            <a:r>
              <a:rPr lang="fr-FR" sz="1400" i="1" dirty="0" err="1">
                <a:solidFill>
                  <a:srgbClr val="008000"/>
                </a:solidFill>
                <a:latin typeface="+mn-lt"/>
                <a:cs typeface="Arial" charset="0"/>
              </a:rPr>
              <a:t>vulgare</a:t>
            </a:r>
            <a:r>
              <a:rPr lang="fr-FR" sz="1400" i="1" dirty="0">
                <a:solidFill>
                  <a:srgbClr val="008000"/>
                </a:solidFill>
                <a:latin typeface="+mn-lt"/>
                <a:cs typeface="Arial" charset="0"/>
              </a:rPr>
              <a:t> </a:t>
            </a:r>
            <a:r>
              <a:rPr lang="fr-FR" sz="1400" dirty="0">
                <a:solidFill>
                  <a:srgbClr val="008000"/>
                </a:solidFill>
                <a:latin typeface="+mn-lt"/>
                <a:cs typeface="Arial" charset="0"/>
              </a:rPr>
              <a:t>L.) : </a:t>
            </a:r>
          </a:p>
          <a:p>
            <a:pPr eaLnBrk="1" hangingPunct="1">
              <a:defRPr/>
            </a:pPr>
            <a:endParaRPr lang="fr-FR" sz="1400" dirty="0">
              <a:solidFill>
                <a:srgbClr val="008000"/>
              </a:solidFill>
              <a:latin typeface="+mn-lt"/>
              <a:cs typeface="Arial" charset="0"/>
            </a:endParaRPr>
          </a:p>
          <a:p>
            <a:pPr eaLnBrk="1" hangingPunct="1">
              <a:buFont typeface="Arial" pitchFamily="34" charset="0"/>
              <a:buChar char="•"/>
              <a:defRPr/>
            </a:pPr>
            <a:r>
              <a:rPr lang="fr-FR" sz="1400" dirty="0">
                <a:solidFill>
                  <a:srgbClr val="008000"/>
                </a:solidFill>
                <a:latin typeface="+mn-lt"/>
                <a:cs typeface="Arial" charset="0"/>
              </a:rPr>
              <a:t> Association </a:t>
            </a:r>
            <a:r>
              <a:rPr lang="fr-FR" sz="1400" dirty="0" err="1">
                <a:solidFill>
                  <a:srgbClr val="008000"/>
                </a:solidFill>
                <a:latin typeface="+mn-lt"/>
                <a:cs typeface="Arial" charset="0"/>
              </a:rPr>
              <a:t>mapping</a:t>
            </a:r>
            <a:r>
              <a:rPr lang="fr-FR" sz="1400" dirty="0">
                <a:solidFill>
                  <a:srgbClr val="008000"/>
                </a:solidFill>
                <a:latin typeface="+mn-lt"/>
                <a:cs typeface="Arial" charset="0"/>
              </a:rPr>
              <a:t> of </a:t>
            </a:r>
            <a:r>
              <a:rPr lang="fr-FR" sz="1400" dirty="0" err="1">
                <a:solidFill>
                  <a:srgbClr val="008000"/>
                </a:solidFill>
                <a:latin typeface="+mn-lt"/>
                <a:cs typeface="Arial" charset="0"/>
              </a:rPr>
              <a:t>salt</a:t>
            </a:r>
            <a:r>
              <a:rPr lang="fr-FR" sz="1400" dirty="0">
                <a:solidFill>
                  <a:srgbClr val="008000"/>
                </a:solidFill>
                <a:latin typeface="+mn-lt"/>
                <a:cs typeface="Arial" charset="0"/>
              </a:rPr>
              <a:t> </a:t>
            </a:r>
            <a:r>
              <a:rPr lang="fr-FR" sz="1400" dirty="0" err="1">
                <a:solidFill>
                  <a:srgbClr val="008000"/>
                </a:solidFill>
                <a:latin typeface="+mn-lt"/>
                <a:cs typeface="Arial" charset="0"/>
              </a:rPr>
              <a:t>tolerance</a:t>
            </a:r>
            <a:r>
              <a:rPr lang="fr-FR" sz="1400" dirty="0">
                <a:solidFill>
                  <a:srgbClr val="008000"/>
                </a:solidFill>
                <a:latin typeface="+mn-lt"/>
                <a:cs typeface="Arial" charset="0"/>
              </a:rPr>
              <a:t> in </a:t>
            </a:r>
            <a:r>
              <a:rPr lang="fr-FR" sz="1400" dirty="0" err="1">
                <a:solidFill>
                  <a:srgbClr val="008000"/>
                </a:solidFill>
                <a:latin typeface="+mn-lt"/>
                <a:cs typeface="Arial" charset="0"/>
              </a:rPr>
              <a:t>barley</a:t>
            </a:r>
            <a:r>
              <a:rPr lang="fr-FR" sz="1400" dirty="0">
                <a:solidFill>
                  <a:srgbClr val="008000"/>
                </a:solidFill>
                <a:latin typeface="+mn-lt"/>
                <a:cs typeface="Arial" charset="0"/>
              </a:rPr>
              <a:t> (</a:t>
            </a:r>
            <a:r>
              <a:rPr lang="fr-FR" sz="1400" i="1" dirty="0" err="1">
                <a:solidFill>
                  <a:srgbClr val="008000"/>
                </a:solidFill>
                <a:latin typeface="+mn-lt"/>
                <a:cs typeface="Arial" charset="0"/>
              </a:rPr>
              <a:t>Hordeum</a:t>
            </a:r>
            <a:r>
              <a:rPr lang="fr-FR" sz="1400" i="1" dirty="0">
                <a:solidFill>
                  <a:srgbClr val="008000"/>
                </a:solidFill>
                <a:latin typeface="+mn-lt"/>
                <a:cs typeface="Arial" charset="0"/>
              </a:rPr>
              <a:t> </a:t>
            </a:r>
            <a:r>
              <a:rPr lang="fr-FR" sz="1400" i="1" dirty="0" err="1">
                <a:solidFill>
                  <a:srgbClr val="008000"/>
                </a:solidFill>
                <a:latin typeface="+mn-lt"/>
                <a:cs typeface="Arial" charset="0"/>
              </a:rPr>
              <a:t>vulgare</a:t>
            </a:r>
            <a:r>
              <a:rPr lang="fr-FR" sz="1400" i="1" dirty="0">
                <a:solidFill>
                  <a:srgbClr val="008000"/>
                </a:solidFill>
                <a:latin typeface="+mn-lt"/>
                <a:cs typeface="Arial" charset="0"/>
              </a:rPr>
              <a:t> </a:t>
            </a:r>
            <a:r>
              <a:rPr lang="fr-FR" sz="1400" dirty="0">
                <a:solidFill>
                  <a:srgbClr val="008000"/>
                </a:solidFill>
                <a:latin typeface="+mn-lt"/>
                <a:cs typeface="Arial" charset="0"/>
              </a:rPr>
              <a:t>L.)., </a:t>
            </a:r>
            <a:r>
              <a:rPr lang="fr-FR" sz="1400" u="sng" dirty="0">
                <a:solidFill>
                  <a:srgbClr val="008000"/>
                </a:solidFill>
                <a:latin typeface="+mn-lt"/>
                <a:cs typeface="Arial" charset="0"/>
                <a:hlinkClick r:id="rId2"/>
              </a:rPr>
              <a:t>Long NV</a:t>
            </a:r>
            <a:r>
              <a:rPr lang="fr-FR" sz="1400" baseline="30000" dirty="0">
                <a:solidFill>
                  <a:srgbClr val="008000"/>
                </a:solidFill>
                <a:latin typeface="+mn-lt"/>
                <a:cs typeface="Arial" charset="0"/>
              </a:rPr>
              <a:t>1</a:t>
            </a:r>
            <a:r>
              <a:rPr lang="fr-FR" sz="1400" dirty="0">
                <a:solidFill>
                  <a:srgbClr val="008000"/>
                </a:solidFill>
                <a:latin typeface="+mn-lt"/>
                <a:cs typeface="Arial" charset="0"/>
              </a:rPr>
              <a:t>, </a:t>
            </a:r>
            <a:r>
              <a:rPr lang="fr-FR" sz="1400" u="sng" dirty="0" err="1">
                <a:solidFill>
                  <a:srgbClr val="008000"/>
                </a:solidFill>
                <a:latin typeface="+mn-lt"/>
                <a:cs typeface="Arial" charset="0"/>
                <a:hlinkClick r:id="rId3"/>
              </a:rPr>
              <a:t>Dolstra</a:t>
            </a:r>
            <a:r>
              <a:rPr lang="fr-FR" sz="1400" u="sng" dirty="0">
                <a:solidFill>
                  <a:srgbClr val="008000"/>
                </a:solidFill>
                <a:latin typeface="+mn-lt"/>
                <a:cs typeface="Arial" charset="0"/>
                <a:hlinkClick r:id="rId3"/>
              </a:rPr>
              <a:t> O</a:t>
            </a:r>
            <a:r>
              <a:rPr lang="fr-FR" sz="1400" dirty="0">
                <a:solidFill>
                  <a:srgbClr val="008000"/>
                </a:solidFill>
                <a:latin typeface="+mn-lt"/>
                <a:cs typeface="Arial" charset="0"/>
              </a:rPr>
              <a:t>, </a:t>
            </a:r>
            <a:r>
              <a:rPr lang="fr-FR" sz="1400" u="sng" dirty="0" err="1">
                <a:solidFill>
                  <a:srgbClr val="008000"/>
                </a:solidFill>
                <a:latin typeface="+mn-lt"/>
                <a:cs typeface="Arial" charset="0"/>
                <a:hlinkClick r:id="rId4"/>
              </a:rPr>
              <a:t>Malosetti</a:t>
            </a:r>
            <a:r>
              <a:rPr lang="fr-FR" sz="1400" u="sng" dirty="0">
                <a:solidFill>
                  <a:srgbClr val="008000"/>
                </a:solidFill>
                <a:latin typeface="+mn-lt"/>
                <a:cs typeface="Arial" charset="0"/>
                <a:hlinkClick r:id="rId4"/>
              </a:rPr>
              <a:t> M</a:t>
            </a:r>
            <a:r>
              <a:rPr lang="fr-FR" sz="1400" dirty="0">
                <a:solidFill>
                  <a:srgbClr val="008000"/>
                </a:solidFill>
                <a:latin typeface="+mn-lt"/>
                <a:cs typeface="Arial" charset="0"/>
              </a:rPr>
              <a:t>, </a:t>
            </a:r>
            <a:r>
              <a:rPr lang="fr-FR" sz="1400" u="sng" dirty="0">
                <a:solidFill>
                  <a:srgbClr val="008000"/>
                </a:solidFill>
                <a:latin typeface="+mn-lt"/>
                <a:cs typeface="Arial" charset="0"/>
                <a:hlinkClick r:id="rId5"/>
              </a:rPr>
              <a:t>Kilian B</a:t>
            </a:r>
            <a:r>
              <a:rPr lang="fr-FR" sz="1400" dirty="0">
                <a:solidFill>
                  <a:srgbClr val="008000"/>
                </a:solidFill>
                <a:latin typeface="+mn-lt"/>
                <a:cs typeface="Arial" charset="0"/>
              </a:rPr>
              <a:t>, </a:t>
            </a:r>
            <a:r>
              <a:rPr lang="fr-FR" sz="1400" u="sng" dirty="0">
                <a:solidFill>
                  <a:srgbClr val="008000"/>
                </a:solidFill>
                <a:latin typeface="+mn-lt"/>
                <a:cs typeface="Arial" charset="0"/>
                <a:hlinkClick r:id="rId6"/>
              </a:rPr>
              <a:t>Graner A</a:t>
            </a:r>
            <a:r>
              <a:rPr lang="fr-FR" sz="1400" dirty="0">
                <a:solidFill>
                  <a:srgbClr val="008000"/>
                </a:solidFill>
                <a:latin typeface="+mn-lt"/>
                <a:cs typeface="Arial" charset="0"/>
              </a:rPr>
              <a:t>, </a:t>
            </a:r>
            <a:r>
              <a:rPr lang="fr-FR" sz="1400" u="sng" dirty="0">
                <a:solidFill>
                  <a:srgbClr val="008000"/>
                </a:solidFill>
                <a:latin typeface="+mn-lt"/>
                <a:cs typeface="Arial" charset="0"/>
                <a:hlinkClick r:id="rId7"/>
              </a:rPr>
              <a:t>Visser RG</a:t>
            </a:r>
            <a:r>
              <a:rPr lang="fr-FR" sz="1400" dirty="0">
                <a:solidFill>
                  <a:srgbClr val="008000"/>
                </a:solidFill>
                <a:latin typeface="+mn-lt"/>
                <a:cs typeface="Arial" charset="0"/>
              </a:rPr>
              <a:t>, </a:t>
            </a:r>
            <a:r>
              <a:rPr lang="fr-FR" sz="1400" u="sng" dirty="0">
                <a:solidFill>
                  <a:srgbClr val="008000"/>
                </a:solidFill>
                <a:latin typeface="+mn-lt"/>
                <a:cs typeface="Arial" charset="0"/>
                <a:hlinkClick r:id="rId8"/>
              </a:rPr>
              <a:t>van der Linden CG</a:t>
            </a:r>
            <a:r>
              <a:rPr lang="fr-FR" sz="1400" dirty="0">
                <a:solidFill>
                  <a:srgbClr val="008000"/>
                </a:solidFill>
                <a:latin typeface="+mn-lt"/>
                <a:cs typeface="Arial" charset="0"/>
              </a:rPr>
              <a:t>, </a:t>
            </a:r>
            <a:r>
              <a:rPr lang="fr-FR" sz="1400" u="sng" dirty="0" err="1">
                <a:solidFill>
                  <a:srgbClr val="008000"/>
                </a:solidFill>
                <a:latin typeface="+mn-lt"/>
                <a:cs typeface="Arial" charset="0"/>
                <a:hlinkClick r:id="rId9" tooltip="TAG. Theoretical and applied genetics. Theoretische und angewandte Genetik."/>
              </a:rPr>
              <a:t>Theor</a:t>
            </a:r>
            <a:r>
              <a:rPr lang="fr-FR" sz="1400" u="sng" dirty="0">
                <a:solidFill>
                  <a:srgbClr val="008000"/>
                </a:solidFill>
                <a:latin typeface="+mn-lt"/>
                <a:cs typeface="Arial" charset="0"/>
                <a:hlinkClick r:id="rId9" tooltip="TAG. Theoretical and applied genetics. Theoretische und angewandte Genetik."/>
              </a:rPr>
              <a:t> </a:t>
            </a:r>
            <a:r>
              <a:rPr lang="fr-FR" sz="1400" u="sng" dirty="0" err="1">
                <a:solidFill>
                  <a:srgbClr val="008000"/>
                </a:solidFill>
                <a:latin typeface="+mn-lt"/>
                <a:cs typeface="Arial" charset="0"/>
                <a:hlinkClick r:id="rId9" tooltip="TAG. Theoretical and applied genetics. Theoretische und angewandte Genetik."/>
              </a:rPr>
              <a:t>Appl</a:t>
            </a:r>
            <a:r>
              <a:rPr lang="fr-FR" sz="1400" u="sng" dirty="0">
                <a:solidFill>
                  <a:srgbClr val="008000"/>
                </a:solidFill>
                <a:latin typeface="+mn-lt"/>
                <a:cs typeface="Arial" charset="0"/>
                <a:hlinkClick r:id="rId9" tooltip="TAG. Theoretical and applied genetics. Theoretische und angewandte Genetik."/>
              </a:rPr>
              <a:t> Genet.</a:t>
            </a:r>
            <a:r>
              <a:rPr lang="fr-FR" sz="1400" dirty="0">
                <a:solidFill>
                  <a:srgbClr val="008000"/>
                </a:solidFill>
                <a:latin typeface="+mn-lt"/>
                <a:cs typeface="Arial" charset="0"/>
              </a:rPr>
              <a:t> 2013 Sep;126(9):2335-51 (article payant).</a:t>
            </a:r>
          </a:p>
          <a:p>
            <a:pPr eaLnBrk="1" hangingPunct="1">
              <a:buFont typeface="Arial" pitchFamily="34" charset="0"/>
              <a:buChar char="•"/>
              <a:defRPr/>
            </a:pPr>
            <a:r>
              <a:rPr lang="en-US" sz="1400" dirty="0">
                <a:solidFill>
                  <a:srgbClr val="008000"/>
                </a:solidFill>
                <a:latin typeface="+mn-lt"/>
                <a:cs typeface="Arial" charset="0"/>
              </a:rPr>
              <a:t> The Study of Salt Tolerance of Iranian Barley Genotypes in Seedling Growth Stages, </a:t>
            </a:r>
            <a:r>
              <a:rPr lang="en-US" sz="1400" dirty="0" err="1">
                <a:solidFill>
                  <a:srgbClr val="008000"/>
                </a:solidFill>
                <a:latin typeface="+mn-lt"/>
                <a:cs typeface="Arial" charset="0"/>
              </a:rPr>
              <a:t>Farhad</a:t>
            </a:r>
            <a:r>
              <a:rPr lang="en-US" sz="1400" dirty="0">
                <a:solidFill>
                  <a:srgbClr val="008000"/>
                </a:solidFill>
                <a:latin typeface="+mn-lt"/>
                <a:cs typeface="Arial" charset="0"/>
              </a:rPr>
              <a:t> </a:t>
            </a:r>
            <a:r>
              <a:rPr lang="en-US" sz="1400" dirty="0" err="1">
                <a:solidFill>
                  <a:srgbClr val="008000"/>
                </a:solidFill>
                <a:latin typeface="+mn-lt"/>
                <a:cs typeface="Arial" charset="0"/>
              </a:rPr>
              <a:t>Taghipour</a:t>
            </a:r>
            <a:r>
              <a:rPr lang="en-US" sz="1400" dirty="0">
                <a:solidFill>
                  <a:srgbClr val="008000"/>
                </a:solidFill>
                <a:latin typeface="+mn-lt"/>
                <a:cs typeface="Arial" charset="0"/>
              </a:rPr>
              <a:t> and Mohammad </a:t>
            </a:r>
            <a:r>
              <a:rPr lang="en-US" sz="1400" dirty="0" err="1">
                <a:solidFill>
                  <a:srgbClr val="008000"/>
                </a:solidFill>
                <a:latin typeface="+mn-lt"/>
                <a:cs typeface="Arial" charset="0"/>
              </a:rPr>
              <a:t>Salehi</a:t>
            </a:r>
            <a:r>
              <a:rPr lang="en-US" sz="1400" dirty="0">
                <a:solidFill>
                  <a:srgbClr val="008000"/>
                </a:solidFill>
                <a:latin typeface="+mn-lt"/>
                <a:cs typeface="Arial" charset="0"/>
              </a:rPr>
              <a:t>, American-Eurasian J. Agric. &amp; Environ. Sci., 4 (5): 525-529, 2008, </a:t>
            </a:r>
            <a:r>
              <a:rPr lang="en-US" sz="1400" dirty="0">
                <a:solidFill>
                  <a:srgbClr val="008000"/>
                </a:solidFill>
                <a:latin typeface="+mn-lt"/>
                <a:cs typeface="Arial" charset="0"/>
                <a:hlinkClick r:id="rId10"/>
              </a:rPr>
              <a:t>http://www.idosi.org/aejaes/jaes4(5)/1.pdf</a:t>
            </a:r>
            <a:r>
              <a:rPr lang="en-US" sz="1400" dirty="0">
                <a:solidFill>
                  <a:srgbClr val="008000"/>
                </a:solidFill>
                <a:latin typeface="+mn-lt"/>
                <a:cs typeface="Arial" charset="0"/>
              </a:rPr>
              <a:t> </a:t>
            </a:r>
            <a:r>
              <a:rPr lang="fr-FR" sz="1400" dirty="0">
                <a:solidFill>
                  <a:srgbClr val="008000"/>
                </a:solidFill>
                <a:latin typeface="+mn-lt"/>
                <a:cs typeface="Arial" charset="0"/>
              </a:rPr>
              <a:t> </a:t>
            </a:r>
          </a:p>
          <a:p>
            <a:pPr eaLnBrk="1" hangingPunct="1">
              <a:defRPr/>
            </a:pPr>
            <a:endParaRPr lang="fr-FR" sz="1400" dirty="0">
              <a:solidFill>
                <a:srgbClr val="008000"/>
              </a:solidFill>
              <a:latin typeface="+mn-lt"/>
              <a:cs typeface="Arial" charset="0"/>
            </a:endParaRPr>
          </a:p>
          <a:p>
            <a:pPr eaLnBrk="1" hangingPunct="1">
              <a:defRPr/>
            </a:pPr>
            <a:r>
              <a:rPr lang="fr-FR" sz="1400" u="sng" dirty="0">
                <a:solidFill>
                  <a:srgbClr val="008000"/>
                </a:solidFill>
                <a:latin typeface="+mn-lt"/>
                <a:cs typeface="Arial" charset="0"/>
              </a:rPr>
              <a:t>Méthodes d’irrigation</a:t>
            </a:r>
            <a:r>
              <a:rPr lang="fr-FR" sz="1400" dirty="0">
                <a:solidFill>
                  <a:srgbClr val="008000"/>
                </a:solidFill>
                <a:latin typeface="+mn-lt"/>
                <a:cs typeface="Arial" charset="0"/>
              </a:rPr>
              <a:t> :</a:t>
            </a:r>
          </a:p>
          <a:p>
            <a:pPr eaLnBrk="1" hangingPunct="1">
              <a:defRPr/>
            </a:pPr>
            <a:endParaRPr lang="fr-FR" sz="1400" dirty="0">
              <a:solidFill>
                <a:srgbClr val="008000"/>
              </a:solidFill>
              <a:latin typeface="+mn-lt"/>
              <a:cs typeface="Arial" charset="0"/>
            </a:endParaRPr>
          </a:p>
          <a:p>
            <a:pPr eaLnBrk="1" hangingPunct="1">
              <a:buFont typeface="Arial" pitchFamily="34" charset="0"/>
              <a:buChar char="•"/>
              <a:defRPr/>
            </a:pPr>
            <a:r>
              <a:rPr lang="fr-FR" sz="1400" dirty="0">
                <a:solidFill>
                  <a:srgbClr val="008000"/>
                </a:solidFill>
                <a:latin typeface="+mn-lt"/>
                <a:cs typeface="Arial" charset="0"/>
              </a:rPr>
              <a:t> Irrigation Water Management: Irrigation </a:t>
            </a:r>
            <a:r>
              <a:rPr lang="fr-FR" sz="1400" dirty="0" err="1">
                <a:solidFill>
                  <a:srgbClr val="008000"/>
                </a:solidFill>
                <a:latin typeface="+mn-lt"/>
                <a:cs typeface="Arial" charset="0"/>
              </a:rPr>
              <a:t>Methods</a:t>
            </a:r>
            <a:r>
              <a:rPr lang="fr-FR" sz="1400" dirty="0">
                <a:solidFill>
                  <a:srgbClr val="008000"/>
                </a:solidFill>
                <a:latin typeface="+mn-lt"/>
                <a:cs typeface="Arial" charset="0"/>
              </a:rPr>
              <a:t> [Irrigation gestion de l'eau: méthodes d'irrigation], </a:t>
            </a:r>
            <a:r>
              <a:rPr lang="fr-FR" sz="1400" dirty="0">
                <a:solidFill>
                  <a:srgbClr val="008000"/>
                </a:solidFill>
                <a:latin typeface="+mn-lt"/>
                <a:cs typeface="Arial" charset="0"/>
                <a:hlinkClick r:id="rId11"/>
              </a:rPr>
              <a:t>http://www.fao.org/docrep/s8684e/s8684e00.htm#Contents</a:t>
            </a:r>
            <a:r>
              <a:rPr lang="fr-FR" sz="1400" dirty="0">
                <a:solidFill>
                  <a:srgbClr val="008000"/>
                </a:solidFill>
                <a:latin typeface="+mn-lt"/>
                <a:cs typeface="Arial" charset="0"/>
              </a:rPr>
              <a:t> </a:t>
            </a:r>
          </a:p>
          <a:p>
            <a:pPr eaLnBrk="1" hangingPunct="1">
              <a:buFont typeface="Arial" pitchFamily="34" charset="0"/>
              <a:buChar char="•"/>
              <a:defRPr/>
            </a:pPr>
            <a:r>
              <a:rPr lang="en-US" sz="1400" dirty="0">
                <a:solidFill>
                  <a:srgbClr val="008000"/>
                </a:solidFill>
                <a:latin typeface="+mn-lt"/>
                <a:cs typeface="Arial" charset="0"/>
              </a:rPr>
              <a:t> Runoff farming, vital part of the Tunisian water management system, </a:t>
            </a:r>
            <a:r>
              <a:rPr lang="fr-FR" sz="1400" dirty="0">
                <a:solidFill>
                  <a:srgbClr val="008000"/>
                </a:solidFill>
                <a:latin typeface="+mn-lt"/>
                <a:cs typeface="Arial" charset="0"/>
                <a:hlinkClick r:id="rId12"/>
              </a:rPr>
              <a:t>http://www.agriculturesnetwork.org/magazines/global/dry-land-management/runoff-farming-vital-part-of-the-tunisian-water</a:t>
            </a:r>
            <a:r>
              <a:rPr lang="fr-FR" sz="1400" dirty="0">
                <a:solidFill>
                  <a:srgbClr val="008000"/>
                </a:solidFill>
                <a:latin typeface="+mn-lt"/>
                <a:cs typeface="Arial" charset="0"/>
              </a:rPr>
              <a:t> </a:t>
            </a:r>
          </a:p>
          <a:p>
            <a:pPr eaLnBrk="1" hangingPunct="1">
              <a:buFont typeface="Arial" pitchFamily="34" charset="0"/>
              <a:buChar char="•"/>
              <a:defRPr/>
            </a:pPr>
            <a:r>
              <a:rPr lang="fr-FR" sz="1400" dirty="0">
                <a:solidFill>
                  <a:srgbClr val="008000"/>
                </a:solidFill>
                <a:latin typeface="+mn-lt"/>
                <a:cs typeface="Arial" charset="0"/>
              </a:rPr>
              <a:t> </a:t>
            </a:r>
            <a:r>
              <a:rPr lang="fr-FR" sz="1400" i="1" dirty="0">
                <a:solidFill>
                  <a:srgbClr val="008000"/>
                </a:solidFill>
                <a:latin typeface="+mn-lt"/>
                <a:cs typeface="Arial" charset="0"/>
              </a:rPr>
              <a:t>Les techniques traditionnelles de gestion de l'eau, de la biomasse et de la fertilité des sols</a:t>
            </a:r>
            <a:r>
              <a:rPr lang="fr-FR" sz="1400" dirty="0">
                <a:solidFill>
                  <a:srgbClr val="008000"/>
                </a:solidFill>
                <a:latin typeface="+mn-lt"/>
                <a:cs typeface="Arial" charset="0"/>
              </a:rPr>
              <a:t>, Mohamed Sabir, Éric </a:t>
            </a:r>
            <a:r>
              <a:rPr lang="fr-FR" sz="1400" dirty="0" err="1">
                <a:solidFill>
                  <a:srgbClr val="008000"/>
                </a:solidFill>
                <a:latin typeface="+mn-lt"/>
                <a:cs typeface="Arial" charset="0"/>
              </a:rPr>
              <a:t>Roose</a:t>
            </a:r>
            <a:r>
              <a:rPr lang="fr-FR" sz="1400" dirty="0">
                <a:solidFill>
                  <a:srgbClr val="008000"/>
                </a:solidFill>
                <a:latin typeface="+mn-lt"/>
                <a:cs typeface="Arial" charset="0"/>
              </a:rPr>
              <a:t>, </a:t>
            </a:r>
            <a:r>
              <a:rPr lang="fr-FR" sz="1400" dirty="0" err="1">
                <a:solidFill>
                  <a:srgbClr val="008000"/>
                </a:solidFill>
                <a:latin typeface="+mn-lt"/>
                <a:cs typeface="Arial" charset="0"/>
              </a:rPr>
              <a:t>Jomol</a:t>
            </a:r>
            <a:r>
              <a:rPr lang="fr-FR" sz="1400" dirty="0">
                <a:solidFill>
                  <a:srgbClr val="008000"/>
                </a:solidFill>
                <a:latin typeface="+mn-lt"/>
                <a:cs typeface="Arial" charset="0"/>
              </a:rPr>
              <a:t> Al </a:t>
            </a:r>
            <a:r>
              <a:rPr lang="fr-FR" sz="1400" dirty="0" err="1">
                <a:solidFill>
                  <a:srgbClr val="008000"/>
                </a:solidFill>
                <a:latin typeface="+mn-lt"/>
                <a:cs typeface="Arial" charset="0"/>
              </a:rPr>
              <a:t>Karkouri</a:t>
            </a:r>
            <a:r>
              <a:rPr lang="fr-FR" sz="1400" dirty="0">
                <a:solidFill>
                  <a:srgbClr val="008000"/>
                </a:solidFill>
                <a:latin typeface="+mn-lt"/>
                <a:cs typeface="Arial" charset="0"/>
              </a:rPr>
              <a:t>, in Gestion durable des eaux et des sols au Maroc, IRD, 2010, </a:t>
            </a:r>
            <a:r>
              <a:rPr lang="fr-FR" sz="1400" dirty="0">
                <a:solidFill>
                  <a:srgbClr val="008000"/>
                </a:solidFill>
                <a:latin typeface="+mn-lt"/>
                <a:cs typeface="Arial" charset="0"/>
                <a:hlinkClick r:id="rId13"/>
              </a:rPr>
              <a:t>http://horizon.documentation.ird.fr/exl-doc/pleins_textes/divers12-09/010054917.pdf</a:t>
            </a:r>
            <a:endParaRPr lang="fr-FR" sz="1400" dirty="0">
              <a:solidFill>
                <a:srgbClr val="008000"/>
              </a:solidFill>
              <a:latin typeface="+mn-lt"/>
              <a:cs typeface="Arial" charset="0"/>
            </a:endParaRPr>
          </a:p>
          <a:p>
            <a:pPr eaLnBrk="1" hangingPunct="1">
              <a:defRPr/>
            </a:pPr>
            <a:endParaRPr lang="fr-FR" sz="1400" dirty="0">
              <a:solidFill>
                <a:srgbClr val="008000"/>
              </a:solidFill>
              <a:latin typeface="+mn-lt"/>
              <a:cs typeface="Arial" charset="0"/>
            </a:endParaRPr>
          </a:p>
          <a:p>
            <a:pPr eaLnBrk="1" hangingPunct="1">
              <a:defRPr/>
            </a:pPr>
            <a:r>
              <a:rPr lang="fr-FR" sz="1400" u="sng" dirty="0">
                <a:solidFill>
                  <a:srgbClr val="008000"/>
                </a:solidFill>
                <a:latin typeface="+mn-lt"/>
                <a:cs typeface="Arial" charset="0"/>
              </a:rPr>
              <a:t>Base de données sur les champignons, y compris pour les mycorhizes </a:t>
            </a:r>
            <a:r>
              <a:rPr lang="fr-FR" sz="1400" dirty="0">
                <a:solidFill>
                  <a:srgbClr val="008000"/>
                </a:solidFill>
                <a:latin typeface="+mn-lt"/>
                <a:cs typeface="Arial" charset="0"/>
              </a:rPr>
              <a:t>:</a:t>
            </a:r>
          </a:p>
          <a:p>
            <a:pPr eaLnBrk="1" hangingPunct="1">
              <a:defRPr/>
            </a:pPr>
            <a:endParaRPr lang="fr-FR" sz="1400" dirty="0">
              <a:solidFill>
                <a:srgbClr val="008000"/>
              </a:solidFill>
              <a:latin typeface="+mn-lt"/>
              <a:cs typeface="Arial" charset="0"/>
            </a:endParaRPr>
          </a:p>
          <a:p>
            <a:pPr eaLnBrk="1" hangingPunct="1">
              <a:defRPr/>
            </a:pPr>
            <a:r>
              <a:rPr lang="fr-FR" sz="1400" dirty="0">
                <a:solidFill>
                  <a:srgbClr val="008000"/>
                </a:solidFill>
                <a:latin typeface="+mn-lt"/>
                <a:cs typeface="Arial" charset="0"/>
              </a:rPr>
              <a:t>CBS-KNAW </a:t>
            </a:r>
            <a:r>
              <a:rPr lang="fr-FR" sz="1400" dirty="0" err="1">
                <a:solidFill>
                  <a:srgbClr val="008000"/>
                </a:solidFill>
                <a:latin typeface="+mn-lt"/>
                <a:cs typeface="Arial" charset="0"/>
              </a:rPr>
              <a:t>Fungal</a:t>
            </a:r>
            <a:r>
              <a:rPr lang="fr-FR" sz="1400" dirty="0">
                <a:solidFill>
                  <a:srgbClr val="008000"/>
                </a:solidFill>
                <a:latin typeface="+mn-lt"/>
                <a:cs typeface="Arial" charset="0"/>
              </a:rPr>
              <a:t> </a:t>
            </a:r>
            <a:r>
              <a:rPr lang="fr-FR" sz="1400" dirty="0" err="1">
                <a:solidFill>
                  <a:srgbClr val="008000"/>
                </a:solidFill>
                <a:latin typeface="+mn-lt"/>
                <a:cs typeface="Arial" charset="0"/>
              </a:rPr>
              <a:t>Biodiversity</a:t>
            </a:r>
            <a:r>
              <a:rPr lang="fr-FR" sz="1400" dirty="0">
                <a:solidFill>
                  <a:srgbClr val="008000"/>
                </a:solidFill>
                <a:latin typeface="+mn-lt"/>
                <a:cs typeface="Arial" charset="0"/>
              </a:rPr>
              <a:t> Centre, </a:t>
            </a:r>
            <a:r>
              <a:rPr lang="fr-FR" sz="1400" dirty="0">
                <a:solidFill>
                  <a:srgbClr val="008000"/>
                </a:solidFill>
                <a:latin typeface="+mn-lt"/>
                <a:cs typeface="Arial" charset="0"/>
                <a:hlinkClick r:id="rId14"/>
              </a:rPr>
              <a:t>http://www.cbs.knaw.nl/Collections/BioloMICS.aspx?Table=CBS%20strain%20database&amp;Rec=11092&amp;Fields=All</a:t>
            </a:r>
            <a:r>
              <a:rPr lang="fr-FR" sz="1400" dirty="0">
                <a:solidFill>
                  <a:srgbClr val="008000"/>
                </a:solidFill>
                <a:latin typeface="+mn-lt"/>
                <a:cs typeface="Arial" charset="0"/>
              </a:rPr>
              <a:t>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141495"/>
            <a:ext cx="658416" cy="340147"/>
          </a:xfrm>
        </p:spPr>
        <p:txBody>
          <a:bodyPr/>
          <a:lstStyle/>
          <a:p>
            <a:pPr>
              <a:defRPr/>
            </a:pPr>
            <a:fld id="{B9ECBFA8-A775-4D16-A4B2-417DCD0EBDB4}" type="slidenum">
              <a:rPr lang="fr-FR" altLang="fr-FR" smtClean="0"/>
              <a:pPr>
                <a:defRPr/>
              </a:pPr>
              <a:t>191</a:t>
            </a:fld>
            <a:endParaRPr lang="fr-FR" altLang="fr-FR" dirty="0"/>
          </a:p>
        </p:txBody>
      </p:sp>
      <p:sp>
        <p:nvSpPr>
          <p:cNvPr id="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5"/>
          <p:cNvSpPr>
            <a:spLocks noChangeArrowheads="1"/>
          </p:cNvSpPr>
          <p:nvPr/>
        </p:nvSpPr>
        <p:spPr bwMode="auto">
          <a:xfrm>
            <a:off x="250825" y="620713"/>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p:txBody>
      </p:sp>
      <p:sp>
        <p:nvSpPr>
          <p:cNvPr id="6" name="ZoneTexte 5"/>
          <p:cNvSpPr txBox="1"/>
          <p:nvPr/>
        </p:nvSpPr>
        <p:spPr>
          <a:xfrm>
            <a:off x="179512" y="1124744"/>
            <a:ext cx="8784976" cy="5663089"/>
          </a:xfrm>
          <a:prstGeom prst="rect">
            <a:avLst/>
          </a:prstGeom>
          <a:noFill/>
        </p:spPr>
        <p:txBody>
          <a:bodyPr wrap="square" rtlCol="0">
            <a:spAutoFit/>
          </a:bodyPr>
          <a:lstStyle/>
          <a:p>
            <a:pPr algn="just"/>
            <a:r>
              <a:rPr lang="fr-FR" sz="1400" u="sng" dirty="0">
                <a:solidFill>
                  <a:srgbClr val="008000"/>
                </a:solidFill>
              </a:rPr>
              <a:t>Solutions israéliennes</a:t>
            </a:r>
            <a:r>
              <a:rPr lang="fr-FR" sz="1400" dirty="0">
                <a:solidFill>
                  <a:srgbClr val="008000"/>
                </a:solidFill>
              </a:rPr>
              <a:t> :</a:t>
            </a:r>
          </a:p>
          <a:p>
            <a:endParaRPr lang="fr-FR" sz="1400" dirty="0">
              <a:solidFill>
                <a:srgbClr val="008000"/>
              </a:solidFill>
            </a:endParaRPr>
          </a:p>
          <a:p>
            <a:pPr marL="285750" indent="-285750">
              <a:buFont typeface="Arial" panose="020B0604020202020204" pitchFamily="34" charset="0"/>
              <a:buChar char="•"/>
            </a:pPr>
            <a:r>
              <a:rPr lang="en-US" sz="1400" i="1" dirty="0">
                <a:solidFill>
                  <a:srgbClr val="008000"/>
                </a:solidFill>
                <a:latin typeface="Calibri" panose="020F0502020204030204" pitchFamily="34" charset="0"/>
              </a:rPr>
              <a:t>Water Harvesting in the Negev</a:t>
            </a:r>
            <a:r>
              <a:rPr lang="en-US" sz="1400" dirty="0">
                <a:solidFill>
                  <a:srgbClr val="008000"/>
                </a:solidFill>
                <a:latin typeface="Calibri" panose="020F0502020204030204" pitchFamily="34" charset="0"/>
              </a:rPr>
              <a:t>, </a:t>
            </a:r>
            <a:r>
              <a:rPr lang="en-US" sz="1400" dirty="0" err="1">
                <a:solidFill>
                  <a:srgbClr val="008000"/>
                </a:solidFill>
                <a:latin typeface="Calibri" panose="020F0502020204030204" pitchFamily="34" charset="0"/>
              </a:rPr>
              <a:t>Statler</a:t>
            </a:r>
            <a:r>
              <a:rPr lang="en-US" sz="1400" dirty="0">
                <a:solidFill>
                  <a:srgbClr val="008000"/>
                </a:solidFill>
                <a:latin typeface="Calibri" panose="020F0502020204030204" pitchFamily="34" charset="0"/>
              </a:rPr>
              <a:t> Waldorf, </a:t>
            </a:r>
            <a:r>
              <a:rPr lang="en-US" sz="1400" dirty="0">
                <a:solidFill>
                  <a:srgbClr val="008000"/>
                </a:solidFill>
                <a:latin typeface="Calibri" panose="020F0502020204030204" pitchFamily="34" charset="0"/>
                <a:hlinkClick r:id="rId2"/>
              </a:rPr>
              <a:t>https://www.youtube.com/watch?v=tjBugtV8GHc</a:t>
            </a:r>
            <a:endParaRPr lang="en-US" sz="1400" dirty="0">
              <a:solidFill>
                <a:srgbClr val="008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8000"/>
                </a:solidFill>
                <a:latin typeface="Calibri" panose="020F0502020204030204" pitchFamily="34" charset="0"/>
              </a:rPr>
              <a:t>Growing Forests in the Desert (Fr), </a:t>
            </a:r>
            <a:r>
              <a:rPr lang="en-US" sz="1400" dirty="0" err="1">
                <a:solidFill>
                  <a:srgbClr val="008000"/>
                </a:solidFill>
                <a:latin typeface="Calibri" panose="020F0502020204030204" pitchFamily="34" charset="0"/>
              </a:rPr>
              <a:t>KKLJNFWorldwide</a:t>
            </a:r>
            <a:r>
              <a:rPr lang="en-US" sz="1400" dirty="0">
                <a:solidFill>
                  <a:srgbClr val="008000"/>
                </a:solidFill>
                <a:latin typeface="Calibri" panose="020F0502020204030204" pitchFamily="34" charset="0"/>
              </a:rPr>
              <a:t>, </a:t>
            </a:r>
            <a:r>
              <a:rPr lang="en-US" sz="1400" dirty="0">
                <a:solidFill>
                  <a:srgbClr val="008000"/>
                </a:solidFill>
                <a:latin typeface="Calibri" panose="020F0502020204030204" pitchFamily="34" charset="0"/>
                <a:hlinkClick r:id="rId3"/>
              </a:rPr>
              <a:t>https://www.youtube.com/watch?v=HEOzkiGqK-I</a:t>
            </a:r>
            <a:endParaRPr lang="en-US" sz="1400" dirty="0">
              <a:solidFill>
                <a:srgbClr val="008000"/>
              </a:solidFill>
              <a:latin typeface="Calibri" panose="020F0502020204030204" pitchFamily="34" charset="0"/>
            </a:endParaRPr>
          </a:p>
          <a:p>
            <a:pPr marL="285750" indent="-285750">
              <a:buFont typeface="Arial" panose="020B0604020202020204" pitchFamily="34" charset="0"/>
              <a:buChar char="•"/>
            </a:pPr>
            <a:r>
              <a:rPr lang="en-US" sz="1400" dirty="0">
                <a:solidFill>
                  <a:srgbClr val="008000"/>
                </a:solidFill>
                <a:latin typeface="Calibri" panose="020F0502020204030204" pitchFamily="34" charset="0"/>
              </a:rPr>
              <a:t>Growing Forests in the Desert (English), KKL JNF, </a:t>
            </a:r>
            <a:r>
              <a:rPr lang="en-US" sz="1400" dirty="0">
                <a:solidFill>
                  <a:srgbClr val="008000"/>
                </a:solidFill>
                <a:latin typeface="Calibri" panose="020F0502020204030204" pitchFamily="34" charset="0"/>
                <a:hlinkClick r:id="rId4"/>
              </a:rPr>
              <a:t>https://www.youtube.com/watch?v=eK0nEV5dWBA</a:t>
            </a:r>
            <a:r>
              <a:rPr lang="en-US"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en-US" sz="1400" dirty="0">
                <a:solidFill>
                  <a:srgbClr val="008000"/>
                </a:solidFill>
                <a:latin typeface="Calibri" panose="020F0502020204030204" pitchFamily="34" charset="0"/>
              </a:rPr>
              <a:t>The National Master Plan for Forests and Afforestation, </a:t>
            </a:r>
            <a:r>
              <a:rPr lang="en-US" sz="1400" dirty="0">
                <a:latin typeface="Calibri" panose="020F0502020204030204" pitchFamily="34" charset="0"/>
                <a:hlinkClick r:id="rId5"/>
              </a:rPr>
              <a:t>http://www.kkl.org.il/eng/forestry-and-ecology/afforestation-in-israel/national-master-plan-for-forests-and-afforestation/</a:t>
            </a:r>
            <a:r>
              <a:rPr lang="en-US" sz="1400" dirty="0">
                <a:latin typeface="Calibri" panose="020F0502020204030204" pitchFamily="34" charset="0"/>
              </a:rPr>
              <a:t> </a:t>
            </a:r>
          </a:p>
          <a:p>
            <a:pPr marL="285750" indent="-285750">
              <a:buFont typeface="Arial" panose="020B0604020202020204" pitchFamily="34" charset="0"/>
              <a:buChar char="•"/>
            </a:pPr>
            <a:r>
              <a:rPr lang="fr-FR" sz="1400" dirty="0">
                <a:solidFill>
                  <a:srgbClr val="008000"/>
                </a:solidFill>
                <a:latin typeface="Calibri" panose="020F0502020204030204" pitchFamily="34" charset="0"/>
              </a:rPr>
              <a:t>Plan directeur national (NOP 22),  </a:t>
            </a:r>
            <a:r>
              <a:rPr lang="fr-FR" sz="1400" dirty="0">
                <a:solidFill>
                  <a:srgbClr val="008000"/>
                </a:solidFill>
                <a:latin typeface="Calibri" panose="020F0502020204030204" pitchFamily="34" charset="0"/>
                <a:hlinkClick r:id="rId6"/>
              </a:rPr>
              <a:t>http://www.kkl.org.il/eng/files/forests/tma/TAMA22_eng.pdf</a:t>
            </a:r>
            <a:r>
              <a:rPr lang="fr-FR"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en-US" sz="1400" dirty="0">
                <a:solidFill>
                  <a:srgbClr val="008000"/>
                </a:solidFill>
                <a:latin typeface="Calibri" panose="020F0502020204030204" pitchFamily="34" charset="0"/>
              </a:rPr>
              <a:t>Afforestation in Israel – reclaiming ecosystems and combating desertification, </a:t>
            </a:r>
            <a:r>
              <a:rPr lang="en-US" sz="1400" dirty="0">
                <a:solidFill>
                  <a:srgbClr val="008000"/>
                </a:solidFill>
                <a:latin typeface="Calibri" panose="020F0502020204030204" pitchFamily="34" charset="0"/>
                <a:hlinkClick r:id="rId7"/>
              </a:rPr>
              <a:t>http://www.kkl.org.il/eng/files/forests/afforestation-israel/UNFF-Afforestation-Israel.pdf</a:t>
            </a:r>
            <a:r>
              <a:rPr lang="en-US"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en-US" sz="1400" dirty="0">
                <a:solidFill>
                  <a:srgbClr val="008000"/>
                </a:solidFill>
                <a:latin typeface="Calibri" panose="020F0502020204030204" pitchFamily="34" charset="0"/>
              </a:rPr>
              <a:t>Keren </a:t>
            </a:r>
            <a:r>
              <a:rPr lang="en-US" sz="1400" dirty="0" err="1">
                <a:solidFill>
                  <a:srgbClr val="008000"/>
                </a:solidFill>
                <a:latin typeface="Calibri" panose="020F0502020204030204" pitchFamily="34" charset="0"/>
              </a:rPr>
              <a:t>Kayemeth</a:t>
            </a:r>
            <a:r>
              <a:rPr lang="en-US" sz="1400" dirty="0">
                <a:solidFill>
                  <a:srgbClr val="008000"/>
                </a:solidFill>
                <a:latin typeface="Calibri" panose="020F0502020204030204" pitchFamily="34" charset="0"/>
              </a:rPr>
              <a:t> </a:t>
            </a:r>
            <a:r>
              <a:rPr lang="en-US" sz="1400" dirty="0" err="1">
                <a:solidFill>
                  <a:srgbClr val="008000"/>
                </a:solidFill>
                <a:latin typeface="Calibri" panose="020F0502020204030204" pitchFamily="34" charset="0"/>
              </a:rPr>
              <a:t>LeIsrael</a:t>
            </a:r>
            <a:r>
              <a:rPr lang="en-US" sz="1400" dirty="0">
                <a:solidFill>
                  <a:srgbClr val="008000"/>
                </a:solidFill>
                <a:latin typeface="Calibri" panose="020F0502020204030204" pitchFamily="34" charset="0"/>
              </a:rPr>
              <a:t> (KKL), </a:t>
            </a:r>
            <a:r>
              <a:rPr lang="fr-FR" sz="1400" dirty="0">
                <a:latin typeface="Calibri" panose="020F0502020204030204" pitchFamily="34" charset="0"/>
                <a:hlinkClick r:id="rId8" tooltip="http://www.kkl.org.il/eng/"/>
              </a:rPr>
              <a:t>http://www.kkl.org.il/eng/</a:t>
            </a:r>
            <a:r>
              <a:rPr lang="en-US" sz="1400" dirty="0">
                <a:solidFill>
                  <a:srgbClr val="008000"/>
                </a:solidFill>
                <a:latin typeface="Calibri" panose="020F0502020204030204" pitchFamily="34" charset="0"/>
              </a:rPr>
              <a:t> </a:t>
            </a:r>
            <a:endParaRPr lang="fr-FR" sz="1400" dirty="0">
              <a:solidFill>
                <a:srgbClr val="008000"/>
              </a:solidFill>
              <a:latin typeface="Calibri" panose="020F0502020204030204" pitchFamily="34" charset="0"/>
            </a:endParaRPr>
          </a:p>
          <a:p>
            <a:endParaRPr lang="en-US" sz="1400" dirty="0">
              <a:solidFill>
                <a:srgbClr val="008000"/>
              </a:solidFill>
            </a:endParaRPr>
          </a:p>
          <a:p>
            <a:r>
              <a:rPr lang="fr-FR" sz="1400" u="sng" dirty="0">
                <a:solidFill>
                  <a:srgbClr val="008000"/>
                </a:solidFill>
              </a:rPr>
              <a:t>Des solutions dans d’autres déserts </a:t>
            </a:r>
            <a:r>
              <a:rPr lang="en-US" sz="1400" dirty="0">
                <a:solidFill>
                  <a:srgbClr val="008000"/>
                </a:solidFill>
              </a:rPr>
              <a:t>: </a:t>
            </a:r>
          </a:p>
          <a:p>
            <a:endParaRPr lang="en-US" sz="1400" dirty="0">
              <a:solidFill>
                <a:srgbClr val="008000"/>
              </a:solidFill>
            </a:endParaRPr>
          </a:p>
          <a:p>
            <a:pPr marL="285750" indent="-285750">
              <a:buFont typeface="Arial" panose="020B0604020202020204" pitchFamily="34" charset="0"/>
              <a:buChar char="•"/>
            </a:pPr>
            <a:r>
              <a:rPr lang="en-US" sz="1400" dirty="0">
                <a:solidFill>
                  <a:srgbClr val="008000"/>
                </a:solidFill>
                <a:latin typeface="Calibri" panose="020F0502020204030204" pitchFamily="34" charset="0"/>
              </a:rPr>
              <a:t>Permaculture Greening the Desert, </a:t>
            </a:r>
            <a:r>
              <a:rPr lang="en-US" sz="1400" dirty="0" err="1">
                <a:solidFill>
                  <a:srgbClr val="008000"/>
                </a:solidFill>
                <a:latin typeface="Calibri" panose="020F0502020204030204" pitchFamily="34" charset="0"/>
              </a:rPr>
              <a:t>Désert</a:t>
            </a:r>
            <a:r>
              <a:rPr lang="en-US" sz="1400" dirty="0">
                <a:solidFill>
                  <a:srgbClr val="008000"/>
                </a:solidFill>
                <a:latin typeface="Calibri" panose="020F0502020204030204" pitchFamily="34" charset="0"/>
              </a:rPr>
              <a:t> </a:t>
            </a:r>
            <a:r>
              <a:rPr lang="en-US" sz="1400" dirty="0" err="1">
                <a:solidFill>
                  <a:srgbClr val="008000"/>
                </a:solidFill>
                <a:latin typeface="Calibri" panose="020F0502020204030204" pitchFamily="34" charset="0"/>
              </a:rPr>
              <a:t>Jordanien</a:t>
            </a:r>
            <a:r>
              <a:rPr lang="en-US" sz="1400" dirty="0">
                <a:solidFill>
                  <a:srgbClr val="008000"/>
                </a:solidFill>
                <a:latin typeface="Calibri" panose="020F0502020204030204" pitchFamily="34" charset="0"/>
              </a:rPr>
              <a:t>, </a:t>
            </a:r>
            <a:r>
              <a:rPr lang="en-US" sz="1400" dirty="0">
                <a:solidFill>
                  <a:srgbClr val="008000"/>
                </a:solidFill>
                <a:latin typeface="Calibri" panose="020F0502020204030204" pitchFamily="34" charset="0"/>
                <a:hlinkClick r:id="rId9"/>
              </a:rPr>
              <a:t>https://www.youtube.com/watch?v=K1rKDXuZ8C0</a:t>
            </a:r>
            <a:r>
              <a:rPr lang="en-US"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en-US" sz="1400" dirty="0">
                <a:solidFill>
                  <a:srgbClr val="008000"/>
                </a:solidFill>
                <a:latin typeface="Calibri" panose="020F0502020204030204" pitchFamily="34" charset="0"/>
              </a:rPr>
              <a:t>&amp; </a:t>
            </a:r>
            <a:r>
              <a:rPr lang="fr-FR" sz="1400" dirty="0">
                <a:latin typeface="Calibri" panose="020F0502020204030204" pitchFamily="34" charset="0"/>
                <a:hlinkClick r:id="rId10"/>
              </a:rPr>
              <a:t>http://www.geofflawton.com/fe/62176-desert-oasis</a:t>
            </a:r>
            <a:endParaRPr lang="fr-FR" sz="1400" dirty="0">
              <a:latin typeface="Calibri" panose="020F0502020204030204" pitchFamily="34" charset="0"/>
            </a:endParaRPr>
          </a:p>
          <a:p>
            <a:pPr marL="285750" indent="-285750">
              <a:buFont typeface="Arial" panose="020B0604020202020204" pitchFamily="34" charset="0"/>
              <a:buChar char="•"/>
            </a:pPr>
            <a:r>
              <a:rPr lang="fr-FR" sz="1400" dirty="0" err="1">
                <a:solidFill>
                  <a:srgbClr val="008000"/>
                </a:solidFill>
                <a:latin typeface="Calibri" panose="020F0502020204030204" pitchFamily="34" charset="0"/>
              </a:rPr>
              <a:t>Greening</a:t>
            </a:r>
            <a:r>
              <a:rPr lang="fr-FR" sz="1400" dirty="0">
                <a:solidFill>
                  <a:srgbClr val="008000"/>
                </a:solidFill>
                <a:latin typeface="Calibri" panose="020F0502020204030204" pitchFamily="34" charset="0"/>
              </a:rPr>
              <a:t> Nuweiba </a:t>
            </a:r>
            <a:r>
              <a:rPr lang="fr-FR" sz="1400" dirty="0" err="1">
                <a:solidFill>
                  <a:srgbClr val="008000"/>
                </a:solidFill>
                <a:latin typeface="Calibri" panose="020F0502020204030204" pitchFamily="34" charset="0"/>
              </a:rPr>
              <a:t>desert</a:t>
            </a:r>
            <a:r>
              <a:rPr lang="fr-FR" sz="1400" dirty="0">
                <a:solidFill>
                  <a:srgbClr val="008000"/>
                </a:solidFill>
                <a:latin typeface="Calibri" panose="020F0502020204030204" pitchFamily="34" charset="0"/>
              </a:rPr>
              <a:t> </a:t>
            </a:r>
            <a:r>
              <a:rPr lang="fr-FR" sz="1400" dirty="0" err="1">
                <a:solidFill>
                  <a:srgbClr val="008000"/>
                </a:solidFill>
                <a:latin typeface="Calibri" panose="020F0502020204030204" pitchFamily="34" charset="0"/>
              </a:rPr>
              <a:t>with</a:t>
            </a:r>
            <a:r>
              <a:rPr lang="fr-FR" sz="1400" dirty="0">
                <a:solidFill>
                  <a:srgbClr val="008000"/>
                </a:solidFill>
                <a:latin typeface="Calibri" panose="020F0502020204030204" pitchFamily="34" charset="0"/>
              </a:rPr>
              <a:t> </a:t>
            </a:r>
            <a:r>
              <a:rPr lang="fr-FR" sz="1400" dirty="0" err="1">
                <a:solidFill>
                  <a:srgbClr val="008000"/>
                </a:solidFill>
                <a:latin typeface="Calibri" panose="020F0502020204030204" pitchFamily="34" charset="0"/>
              </a:rPr>
              <a:t>food</a:t>
            </a:r>
            <a:r>
              <a:rPr lang="fr-FR" sz="1400" dirty="0">
                <a:solidFill>
                  <a:srgbClr val="008000"/>
                </a:solidFill>
                <a:latin typeface="Calibri" panose="020F0502020204030204" pitchFamily="34" charset="0"/>
              </a:rPr>
              <a:t> [Reverdir le désert à Nuweiba, Sud du Sinaï, Egypte], </a:t>
            </a:r>
          </a:p>
          <a:p>
            <a:pPr marL="285750" indent="-285750">
              <a:buFont typeface="Arial" panose="020B0604020202020204" pitchFamily="34" charset="0"/>
              <a:buChar char="•"/>
            </a:pPr>
            <a:r>
              <a:rPr lang="fr-FR" sz="1400" dirty="0">
                <a:latin typeface="Calibri" panose="020F0502020204030204" pitchFamily="34" charset="0"/>
                <a:hlinkClick r:id="rId11"/>
              </a:rPr>
              <a:t>https://habibaorganicfarm.wordpress.com/</a:t>
            </a:r>
            <a:r>
              <a:rPr lang="fr-FR" sz="1400" dirty="0">
                <a:latin typeface="Calibri" panose="020F0502020204030204" pitchFamily="34" charset="0"/>
              </a:rPr>
              <a:t> </a:t>
            </a:r>
          </a:p>
          <a:p>
            <a:pPr marL="285750" indent="-285750">
              <a:buFont typeface="Arial" panose="020B0604020202020204" pitchFamily="34" charset="0"/>
              <a:buChar char="•"/>
            </a:pPr>
            <a:r>
              <a:rPr lang="fr-FR" sz="1400" dirty="0" err="1">
                <a:solidFill>
                  <a:srgbClr val="008000"/>
                </a:solidFill>
                <a:latin typeface="Calibri" panose="020F0502020204030204" pitchFamily="34" charset="0"/>
              </a:rPr>
              <a:t>Landscape</a:t>
            </a:r>
            <a:r>
              <a:rPr lang="fr-FR" sz="1400" dirty="0">
                <a:solidFill>
                  <a:srgbClr val="008000"/>
                </a:solidFill>
                <a:latin typeface="Calibri" panose="020F0502020204030204" pitchFamily="34" charset="0"/>
              </a:rPr>
              <a:t> architecture, </a:t>
            </a:r>
            <a:r>
              <a:rPr lang="fr-FR" sz="1400" dirty="0">
                <a:latin typeface="Calibri" panose="020F0502020204030204" pitchFamily="34" charset="0"/>
                <a:hlinkClick r:id="rId12"/>
              </a:rPr>
              <a:t>https://pangeaexpress.wordpress.com/2015/02/13/desert-greening/</a:t>
            </a:r>
            <a:r>
              <a:rPr lang="fr-FR" sz="1400" dirty="0">
                <a:latin typeface="Calibri" panose="020F0502020204030204" pitchFamily="34" charset="0"/>
              </a:rPr>
              <a:t> </a:t>
            </a:r>
          </a:p>
          <a:p>
            <a:endParaRPr lang="fr-FR" sz="1200" dirty="0">
              <a:solidFill>
                <a:srgbClr val="008000"/>
              </a:solidFill>
            </a:endParaRPr>
          </a:p>
          <a:p>
            <a:r>
              <a:rPr lang="fr-FR" sz="1200" u="sng" dirty="0">
                <a:solidFill>
                  <a:srgbClr val="008000"/>
                </a:solidFill>
              </a:rPr>
              <a:t>Filets capteurs de brouillard </a:t>
            </a:r>
            <a:r>
              <a:rPr lang="fr-FR" sz="1200" dirty="0">
                <a:solidFill>
                  <a:srgbClr val="008000"/>
                </a:solidFill>
              </a:rPr>
              <a:t>(de nuages, de rosée) :</a:t>
            </a:r>
          </a:p>
          <a:p>
            <a:endParaRPr lang="fr-FR" sz="1200" dirty="0">
              <a:solidFill>
                <a:srgbClr val="008000"/>
              </a:solidFill>
            </a:endParaRPr>
          </a:p>
          <a:p>
            <a:pPr marL="171450" indent="-171450">
              <a:buFont typeface="Arial" panose="020B0604020202020204" pitchFamily="34" charset="0"/>
              <a:buChar char="•"/>
            </a:pPr>
            <a:r>
              <a:rPr lang="fr-FR" sz="1200" dirty="0">
                <a:solidFill>
                  <a:srgbClr val="008000"/>
                </a:solidFill>
              </a:rPr>
              <a:t>Comment recueillir de l’eau là où il ne pleut jamais ? Arbre fontaine, attrape-brouillard et oasis brumeuses, Alain </a:t>
            </a:r>
            <a:r>
              <a:rPr lang="fr-FR" sz="1200" dirty="0" err="1">
                <a:solidFill>
                  <a:srgbClr val="008000"/>
                </a:solidFill>
              </a:rPr>
              <a:t>Gioda</a:t>
            </a:r>
            <a:r>
              <a:rPr lang="fr-FR" sz="1200" dirty="0">
                <a:solidFill>
                  <a:srgbClr val="008000"/>
                </a:solidFill>
              </a:rPr>
              <a:t> -IRD, Lima, Pérou, http://www.clubdesargonautes.org/faq/arbrefontaine.php</a:t>
            </a:r>
          </a:p>
          <a:p>
            <a:pPr marL="171450" indent="-171450">
              <a:buFont typeface="Arial" panose="020B0604020202020204" pitchFamily="34" charset="0"/>
              <a:buChar char="•"/>
            </a:pPr>
            <a:r>
              <a:rPr lang="fr-FR" sz="1200" dirty="0">
                <a:solidFill>
                  <a:srgbClr val="008000"/>
                </a:solidFill>
              </a:rPr>
              <a:t>EL ARBOL FUENTE, IRD, </a:t>
            </a:r>
            <a:r>
              <a:rPr lang="fr-FR" sz="1200" dirty="0">
                <a:solidFill>
                  <a:srgbClr val="008000"/>
                </a:solidFill>
                <a:hlinkClick r:id="rId13"/>
              </a:rPr>
              <a:t>http://horizon.documentation.ird.fr/exl-doc/pleins_textes/pleins_textes_6/b_fdi_33-34/38215.pdf</a:t>
            </a:r>
            <a:r>
              <a:rPr lang="fr-FR" sz="1200" dirty="0">
                <a:solidFill>
                  <a:srgbClr val="008000"/>
                </a:solidFill>
              </a:rPr>
              <a:t> </a:t>
            </a:r>
          </a:p>
          <a:p>
            <a:pPr marL="171450" indent="-171450">
              <a:buFont typeface="Arial" panose="020B0604020202020204" pitchFamily="34" charset="0"/>
              <a:buChar char="•"/>
            </a:pPr>
            <a:r>
              <a:rPr lang="fr-FR" sz="1200" dirty="0">
                <a:solidFill>
                  <a:srgbClr val="008000"/>
                </a:solidFill>
              </a:rPr>
              <a:t>Des filets à nuages sur la crête d’El </a:t>
            </a:r>
            <a:r>
              <a:rPr lang="fr-FR" sz="1200" dirty="0" err="1">
                <a:solidFill>
                  <a:srgbClr val="008000"/>
                </a:solidFill>
              </a:rPr>
              <a:t>Tofo</a:t>
            </a:r>
            <a:r>
              <a:rPr lang="fr-FR" sz="1200" dirty="0">
                <a:solidFill>
                  <a:srgbClr val="008000"/>
                </a:solidFill>
              </a:rPr>
              <a:t> (Chili) [un mauvais choix], Stephen Dale, IDRC, </a:t>
            </a:r>
            <a:r>
              <a:rPr lang="fr-FR" sz="1200" dirty="0">
                <a:solidFill>
                  <a:srgbClr val="008000"/>
                </a:solidFill>
                <a:hlinkClick r:id="rId14"/>
              </a:rPr>
              <a:t>http://www.idrc.ca/FR/Resources/Publications/Pages/ArticleDetails.aspx?PublicationID=686</a:t>
            </a:r>
            <a:r>
              <a:rPr lang="fr-FR" sz="1200" dirty="0">
                <a:solidFill>
                  <a:srgbClr val="008000"/>
                </a:solidFill>
              </a:rPr>
              <a:t> </a:t>
            </a:r>
          </a:p>
        </p:txBody>
      </p:sp>
    </p:spTree>
    <p:extLst>
      <p:ext uri="{BB962C8B-B14F-4D97-AF65-F5344CB8AC3E}">
        <p14:creationId xmlns:p14="http://schemas.microsoft.com/office/powerpoint/2010/main" val="36899784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141495"/>
            <a:ext cx="658416" cy="340147"/>
          </a:xfrm>
        </p:spPr>
        <p:txBody>
          <a:bodyPr/>
          <a:lstStyle/>
          <a:p>
            <a:pPr>
              <a:defRPr/>
            </a:pPr>
            <a:fld id="{B9ECBFA8-A775-4D16-A4B2-417DCD0EBDB4}" type="slidenum">
              <a:rPr lang="fr-FR" altLang="fr-FR" smtClean="0"/>
              <a:pPr>
                <a:defRPr/>
              </a:pPr>
              <a:t>192</a:t>
            </a:fld>
            <a:endParaRPr lang="fr-FR" altLang="fr-FR" dirty="0"/>
          </a:p>
        </p:txBody>
      </p:sp>
      <p:sp>
        <p:nvSpPr>
          <p:cNvPr id="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5"/>
          <p:cNvSpPr>
            <a:spLocks noChangeArrowheads="1"/>
          </p:cNvSpPr>
          <p:nvPr/>
        </p:nvSpPr>
        <p:spPr bwMode="auto">
          <a:xfrm>
            <a:off x="250825" y="620713"/>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p:txBody>
      </p:sp>
      <p:sp>
        <p:nvSpPr>
          <p:cNvPr id="6" name="ZoneTexte 5"/>
          <p:cNvSpPr txBox="1"/>
          <p:nvPr/>
        </p:nvSpPr>
        <p:spPr>
          <a:xfrm>
            <a:off x="179512" y="1124744"/>
            <a:ext cx="8784976" cy="3293209"/>
          </a:xfrm>
          <a:prstGeom prst="rect">
            <a:avLst/>
          </a:prstGeom>
          <a:noFill/>
        </p:spPr>
        <p:txBody>
          <a:bodyPr wrap="square" rtlCol="0">
            <a:spAutoFit/>
          </a:bodyPr>
          <a:lstStyle/>
          <a:p>
            <a:pPr algn="just"/>
            <a:r>
              <a:rPr lang="fr-FR" sz="1400" u="sng" dirty="0">
                <a:solidFill>
                  <a:srgbClr val="008000"/>
                </a:solidFill>
              </a:rPr>
              <a:t>Sensibilisation à l’économie de l’eau</a:t>
            </a:r>
            <a:r>
              <a:rPr lang="fr-FR" sz="1400" dirty="0">
                <a:solidFill>
                  <a:srgbClr val="008000"/>
                </a:solidFill>
              </a:rPr>
              <a:t> :</a:t>
            </a:r>
          </a:p>
          <a:p>
            <a:endParaRPr lang="fr-FR" sz="1400" dirty="0">
              <a:solidFill>
                <a:srgbClr val="008000"/>
              </a:solidFill>
            </a:endParaRPr>
          </a:p>
          <a:p>
            <a:pPr marL="285750" indent="-285750">
              <a:buFont typeface="Arial" panose="020B0604020202020204" pitchFamily="34" charset="0"/>
              <a:buChar char="•"/>
            </a:pPr>
            <a:r>
              <a:rPr lang="fr-FR" sz="1400" i="1" dirty="0">
                <a:solidFill>
                  <a:srgbClr val="008000"/>
                </a:solidFill>
                <a:latin typeface="Calibri" panose="020F0502020204030204" pitchFamily="34" charset="0"/>
              </a:rPr>
              <a:t>IL ÉTAIT UNE FOIS... NOTRE TERRE, L'eau précieuse du Sahel (2009), </a:t>
            </a:r>
            <a:r>
              <a:rPr lang="fr-FR" sz="1400" dirty="0">
                <a:solidFill>
                  <a:srgbClr val="008000"/>
                </a:solidFill>
                <a:latin typeface="Calibri" panose="020F0502020204030204" pitchFamily="34" charset="0"/>
                <a:hlinkClick r:id="rId2"/>
              </a:rPr>
              <a:t>http://www.dailymotion.com/video/x2vqobj_il-etait-une-fois-notre-terre_tv</a:t>
            </a:r>
            <a:endParaRPr lang="fr-FR" sz="1400" dirty="0">
              <a:solidFill>
                <a:srgbClr val="008000"/>
              </a:solidFill>
              <a:latin typeface="Calibri" panose="020F0502020204030204" pitchFamily="34" charset="0"/>
            </a:endParaRPr>
          </a:p>
          <a:p>
            <a:pPr marL="285750" indent="-285750">
              <a:buFont typeface="Arial" panose="020B0604020202020204" pitchFamily="34" charset="0"/>
              <a:buChar char="•"/>
            </a:pPr>
            <a:r>
              <a:rPr lang="fr-FR" sz="1400" i="1" dirty="0">
                <a:solidFill>
                  <a:srgbClr val="008000"/>
                </a:solidFill>
                <a:latin typeface="Calibri" panose="020F0502020204030204" pitchFamily="34" charset="0"/>
              </a:rPr>
              <a:t>Il était une fois notre Terre. L'Eau précieuse en Inde</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3"/>
              </a:rPr>
              <a:t>http://www.dailymotion.com/video/x1z2kaq_il-etait-une-fois-notre-terre-03-l-eau-precieuse-en-inde_school</a:t>
            </a:r>
            <a:r>
              <a:rPr lang="fr-FR" sz="1400" dirty="0">
                <a:solidFill>
                  <a:srgbClr val="008000"/>
                </a:solidFill>
                <a:latin typeface="Calibri" panose="020F0502020204030204" pitchFamily="34" charset="0"/>
              </a:rPr>
              <a:t>  </a:t>
            </a:r>
          </a:p>
          <a:p>
            <a:endParaRPr lang="fr-FR" sz="1400" dirty="0">
              <a:solidFill>
                <a:srgbClr val="008000"/>
              </a:solidFill>
            </a:endParaRPr>
          </a:p>
          <a:p>
            <a:pPr algn="just"/>
            <a:r>
              <a:rPr lang="fr-FR" sz="1400" u="sng" dirty="0">
                <a:solidFill>
                  <a:srgbClr val="008000"/>
                </a:solidFill>
              </a:rPr>
              <a:t>Les réseaux d’eau anciens</a:t>
            </a:r>
            <a:r>
              <a:rPr lang="fr-FR" sz="1400" dirty="0">
                <a:solidFill>
                  <a:srgbClr val="008000"/>
                </a:solidFill>
              </a:rPr>
              <a:t> :</a:t>
            </a:r>
          </a:p>
          <a:p>
            <a:endParaRPr lang="fr-FR" sz="1200" dirty="0">
              <a:solidFill>
                <a:srgbClr val="008000"/>
              </a:solidFill>
            </a:endParaRPr>
          </a:p>
          <a:p>
            <a:pPr marL="171450" indent="-171450">
              <a:buFont typeface="Arial" panose="020B0604020202020204" pitchFamily="34" charset="0"/>
              <a:buChar char="•"/>
            </a:pPr>
            <a:r>
              <a:rPr lang="fr-FR" sz="1200" i="1" dirty="0">
                <a:solidFill>
                  <a:srgbClr val="008000"/>
                </a:solidFill>
              </a:rPr>
              <a:t>Les réseaux d’eau anciens ressuscitent en Méditerranée</a:t>
            </a:r>
            <a:r>
              <a:rPr lang="fr-FR" sz="1200" dirty="0">
                <a:solidFill>
                  <a:srgbClr val="008000"/>
                </a:solidFill>
              </a:rPr>
              <a:t>, </a:t>
            </a:r>
            <a:r>
              <a:rPr lang="fr-FR" sz="1200" dirty="0">
                <a:solidFill>
                  <a:srgbClr val="008000"/>
                </a:solidFill>
                <a:hlinkClick r:id="rId4"/>
              </a:rPr>
              <a:t>https://www.ird.fr/la-mediatheque/fiches-d-actualite-scientifique/370-les-reseaux-d-eau-anciens-ressuscitent-en-mediterranee</a:t>
            </a:r>
            <a:r>
              <a:rPr lang="fr-FR" sz="1200" dirty="0">
                <a:solidFill>
                  <a:srgbClr val="008000"/>
                </a:solidFill>
              </a:rPr>
              <a:t> </a:t>
            </a:r>
          </a:p>
          <a:p>
            <a:pPr marL="171450" indent="-171450">
              <a:buFont typeface="Arial" panose="020B0604020202020204" pitchFamily="34" charset="0"/>
              <a:buChar char="•"/>
            </a:pPr>
            <a:r>
              <a:rPr lang="fr-FR" sz="1200" i="1" dirty="0">
                <a:solidFill>
                  <a:srgbClr val="008000"/>
                </a:solidFill>
              </a:rPr>
              <a:t>Les Foggara : "UN SYSTÈME D’IRRIGATION ORIGINAL: LES FOGGARA" </a:t>
            </a:r>
            <a:r>
              <a:rPr lang="fr-FR" sz="1200" dirty="0">
                <a:solidFill>
                  <a:srgbClr val="008000"/>
                </a:solidFill>
              </a:rPr>
              <a:t>(d'après </a:t>
            </a:r>
            <a:r>
              <a:rPr lang="fr-FR" sz="1200" dirty="0" err="1">
                <a:solidFill>
                  <a:srgbClr val="008000"/>
                </a:solidFill>
              </a:rPr>
              <a:t>J.Oliel</a:t>
            </a:r>
            <a:r>
              <a:rPr lang="fr-FR" sz="1200" dirty="0">
                <a:solidFill>
                  <a:srgbClr val="008000"/>
                </a:solidFill>
              </a:rPr>
              <a:t> , "Les juifs au </a:t>
            </a:r>
            <a:r>
              <a:rPr lang="fr-FR" sz="1200" dirty="0" err="1">
                <a:solidFill>
                  <a:srgbClr val="008000"/>
                </a:solidFill>
              </a:rPr>
              <a:t>sahara</a:t>
            </a:r>
            <a:r>
              <a:rPr lang="fr-FR" sz="1200" dirty="0">
                <a:solidFill>
                  <a:srgbClr val="008000"/>
                </a:solidFill>
              </a:rPr>
              <a:t> ; le Touat au moyen-âge" , CNRS-histoire, 1994), </a:t>
            </a:r>
            <a:r>
              <a:rPr lang="fr-FR" sz="1200" dirty="0">
                <a:solidFill>
                  <a:srgbClr val="008000"/>
                </a:solidFill>
                <a:hlinkClick r:id="rId5"/>
              </a:rPr>
              <a:t>http://zoumine.free.fr/tt/sahara/donnees_geo_climatiques/foggaras.html</a:t>
            </a:r>
            <a:r>
              <a:rPr lang="fr-FR" sz="1200" dirty="0">
                <a:solidFill>
                  <a:srgbClr val="008000"/>
                </a:solidFill>
              </a:rPr>
              <a:t> </a:t>
            </a:r>
          </a:p>
          <a:p>
            <a:pPr marL="171450" indent="-171450">
              <a:buFont typeface="Arial" panose="020B0604020202020204" pitchFamily="34" charset="0"/>
              <a:buChar char="•"/>
            </a:pPr>
            <a:r>
              <a:rPr lang="fr-FR" sz="1200" i="1" dirty="0" err="1">
                <a:solidFill>
                  <a:srgbClr val="008000"/>
                </a:solidFill>
              </a:rPr>
              <a:t>Khettara</a:t>
            </a:r>
            <a:r>
              <a:rPr lang="fr-FR" sz="1200" dirty="0">
                <a:solidFill>
                  <a:srgbClr val="008000"/>
                </a:solidFill>
              </a:rPr>
              <a:t>, </a:t>
            </a:r>
            <a:r>
              <a:rPr lang="fr-FR" sz="1200" dirty="0">
                <a:solidFill>
                  <a:srgbClr val="008000"/>
                </a:solidFill>
                <a:hlinkClick r:id="rId6"/>
              </a:rPr>
              <a:t>http://www.l-eau-du-desert.com/ledd/khettaras</a:t>
            </a:r>
            <a:r>
              <a:rPr lang="fr-FR" sz="1200" dirty="0">
                <a:solidFill>
                  <a:srgbClr val="008000"/>
                </a:solidFill>
              </a:rPr>
              <a:t> </a:t>
            </a:r>
          </a:p>
          <a:p>
            <a:pPr marL="171450" indent="-171450">
              <a:buFont typeface="Arial" panose="020B0604020202020204" pitchFamily="34" charset="0"/>
              <a:buChar char="•"/>
            </a:pPr>
            <a:r>
              <a:rPr lang="fr-FR" sz="1200" i="1" dirty="0">
                <a:solidFill>
                  <a:srgbClr val="008000"/>
                </a:solidFill>
              </a:rPr>
              <a:t>Système d'irrigation "Les </a:t>
            </a:r>
            <a:r>
              <a:rPr lang="fr-FR" sz="1200" i="1" dirty="0" err="1">
                <a:solidFill>
                  <a:srgbClr val="008000"/>
                </a:solidFill>
              </a:rPr>
              <a:t>khettaras</a:t>
            </a:r>
            <a:r>
              <a:rPr lang="fr-FR" sz="1200" i="1" dirty="0">
                <a:solidFill>
                  <a:srgbClr val="008000"/>
                </a:solidFill>
              </a:rPr>
              <a:t>", </a:t>
            </a:r>
            <a:r>
              <a:rPr lang="fr-FR" sz="1200" dirty="0">
                <a:solidFill>
                  <a:srgbClr val="008000"/>
                </a:solidFill>
                <a:hlinkClick r:id="rId7"/>
              </a:rPr>
              <a:t>http://www.flowersway.com/article/systeme-d-irrigation-les-khettaras-1443</a:t>
            </a:r>
            <a:r>
              <a:rPr lang="fr-FR" sz="1200" dirty="0">
                <a:solidFill>
                  <a:srgbClr val="008000"/>
                </a:solidFill>
              </a:rPr>
              <a:t> </a:t>
            </a:r>
          </a:p>
          <a:p>
            <a:pPr marL="171450" indent="-171450">
              <a:buFont typeface="Arial" panose="020B0604020202020204" pitchFamily="34" charset="0"/>
              <a:buChar char="•"/>
            </a:pPr>
            <a:r>
              <a:rPr lang="fr-FR" sz="1200" i="1" dirty="0" err="1">
                <a:solidFill>
                  <a:srgbClr val="008000"/>
                </a:solidFill>
              </a:rPr>
              <a:t>Qanat</a:t>
            </a:r>
            <a:r>
              <a:rPr lang="fr-FR" sz="1200" dirty="0">
                <a:solidFill>
                  <a:srgbClr val="008000"/>
                </a:solidFill>
              </a:rPr>
              <a:t>, </a:t>
            </a:r>
            <a:r>
              <a:rPr lang="fr-FR" sz="1200" dirty="0">
                <a:solidFill>
                  <a:srgbClr val="008000"/>
                </a:solidFill>
                <a:hlinkClick r:id="rId8"/>
              </a:rPr>
              <a:t>https://fr.wikipedia.org/wiki/Qanat</a:t>
            </a:r>
            <a:r>
              <a:rPr lang="fr-FR" sz="1200" dirty="0">
                <a:solidFill>
                  <a:srgbClr val="008000"/>
                </a:solidFill>
              </a:rPr>
              <a:t>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9992" y="4206452"/>
            <a:ext cx="4449166" cy="2644844"/>
          </a:xfrm>
          <a:prstGeom prst="rect">
            <a:avLst/>
          </a:prstGeom>
        </p:spPr>
      </p:pic>
    </p:spTree>
    <p:extLst>
      <p:ext uri="{BB962C8B-B14F-4D97-AF65-F5344CB8AC3E}">
        <p14:creationId xmlns:p14="http://schemas.microsoft.com/office/powerpoint/2010/main" val="30190210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141495"/>
            <a:ext cx="658416" cy="340147"/>
          </a:xfrm>
        </p:spPr>
        <p:txBody>
          <a:bodyPr/>
          <a:lstStyle/>
          <a:p>
            <a:pPr>
              <a:defRPr/>
            </a:pPr>
            <a:fld id="{B9ECBFA8-A775-4D16-A4B2-417DCD0EBDB4}" type="slidenum">
              <a:rPr lang="fr-FR" altLang="fr-FR" smtClean="0"/>
              <a:pPr>
                <a:defRPr/>
              </a:pPr>
              <a:t>193</a:t>
            </a:fld>
            <a:endParaRPr lang="fr-FR" altLang="fr-FR" dirty="0"/>
          </a:p>
        </p:txBody>
      </p:sp>
      <p:sp>
        <p:nvSpPr>
          <p:cNvPr id="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5"/>
          <p:cNvSpPr>
            <a:spLocks noChangeArrowheads="1"/>
          </p:cNvSpPr>
          <p:nvPr/>
        </p:nvSpPr>
        <p:spPr bwMode="auto">
          <a:xfrm>
            <a:off x="250825" y="620713"/>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a:t>
            </a:r>
          </a:p>
        </p:txBody>
      </p:sp>
      <p:sp>
        <p:nvSpPr>
          <p:cNvPr id="6" name="ZoneTexte 5"/>
          <p:cNvSpPr txBox="1"/>
          <p:nvPr/>
        </p:nvSpPr>
        <p:spPr>
          <a:xfrm>
            <a:off x="179512" y="1124744"/>
            <a:ext cx="8784976" cy="2246769"/>
          </a:xfrm>
          <a:prstGeom prst="rect">
            <a:avLst/>
          </a:prstGeom>
          <a:noFill/>
        </p:spPr>
        <p:txBody>
          <a:bodyPr wrap="square" rtlCol="0">
            <a:spAutoFit/>
          </a:bodyPr>
          <a:lstStyle/>
          <a:p>
            <a:pPr algn="just"/>
            <a:r>
              <a:rPr lang="fr-FR" sz="1400" u="sng" dirty="0">
                <a:solidFill>
                  <a:srgbClr val="008000"/>
                </a:solidFill>
              </a:rPr>
              <a:t>Plantes halophytes</a:t>
            </a:r>
            <a:r>
              <a:rPr lang="fr-FR" sz="1400" dirty="0">
                <a:solidFill>
                  <a:srgbClr val="008000"/>
                </a:solidFill>
              </a:rPr>
              <a:t> :</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latin typeface="Calibri" panose="020F0502020204030204" pitchFamily="34" charset="0"/>
              </a:rPr>
              <a:t>Halophyte </a:t>
            </a:r>
            <a:r>
              <a:rPr lang="fr-FR" sz="1400" dirty="0" err="1">
                <a:solidFill>
                  <a:srgbClr val="008000"/>
                </a:solidFill>
                <a:latin typeface="Calibri" panose="020F0502020204030204" pitchFamily="34" charset="0"/>
              </a:rPr>
              <a:t>Database</a:t>
            </a:r>
            <a:r>
              <a:rPr lang="fr-FR" sz="1400" dirty="0">
                <a:solidFill>
                  <a:srgbClr val="008000"/>
                </a:solidFill>
                <a:latin typeface="Calibri" panose="020F0502020204030204" pitchFamily="34" charset="0"/>
              </a:rPr>
              <a:t> V 2.0 - Springer, </a:t>
            </a:r>
            <a:r>
              <a:rPr lang="fr-FR" sz="1400" dirty="0">
                <a:solidFill>
                  <a:srgbClr val="008000"/>
                </a:solidFill>
                <a:latin typeface="Calibri" panose="020F0502020204030204" pitchFamily="34" charset="0"/>
                <a:hlinkClick r:id="rId2"/>
              </a:rPr>
              <a:t>http://extras.springer.com/2003/978-90-481-6256-7/V2_update.pdf</a:t>
            </a:r>
            <a:r>
              <a:rPr lang="fr-FR"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fr-FR" sz="1400" dirty="0">
                <a:solidFill>
                  <a:srgbClr val="008000"/>
                </a:solidFill>
                <a:latin typeface="Calibri" panose="020F0502020204030204" pitchFamily="34" charset="0"/>
              </a:rPr>
              <a:t>Les arbustes qui supportent un sol salé, </a:t>
            </a:r>
            <a:r>
              <a:rPr lang="fr-FR" sz="1400" dirty="0">
                <a:solidFill>
                  <a:srgbClr val="008000"/>
                </a:solidFill>
                <a:latin typeface="Calibri" panose="020F0502020204030204" pitchFamily="34" charset="0"/>
                <a:hlinkClick r:id="rId3"/>
              </a:rPr>
              <a:t>http://fogeo.free.fr/flore/arbustes_halophiles.pdf</a:t>
            </a:r>
            <a:r>
              <a:rPr lang="fr-FR" sz="1400" dirty="0">
                <a:solidFill>
                  <a:srgbClr val="008000"/>
                </a:solidFill>
                <a:latin typeface="Calibri" panose="020F0502020204030204" pitchFamily="34" charset="0"/>
              </a:rPr>
              <a:t> </a:t>
            </a:r>
          </a:p>
          <a:p>
            <a:endParaRPr lang="fr-FR" sz="1400" dirty="0">
              <a:solidFill>
                <a:srgbClr val="008000"/>
              </a:solidFill>
            </a:endParaRPr>
          </a:p>
          <a:p>
            <a:r>
              <a:rPr lang="fr-FR" sz="1400" u="sng" dirty="0">
                <a:solidFill>
                  <a:srgbClr val="008000"/>
                </a:solidFill>
              </a:rPr>
              <a:t>Plantes xérophytes, de déserts </a:t>
            </a:r>
            <a:r>
              <a:rPr lang="fr-FR" sz="1400" dirty="0">
                <a:solidFill>
                  <a:srgbClr val="008000"/>
                </a:solidFill>
              </a:rPr>
              <a:t>:</a:t>
            </a:r>
          </a:p>
          <a:p>
            <a:endParaRPr lang="fr-FR" sz="1400" dirty="0">
              <a:solidFill>
                <a:srgbClr val="008000"/>
              </a:solidFill>
            </a:endParaRPr>
          </a:p>
          <a:p>
            <a:pPr marL="285750" indent="-285750">
              <a:buFont typeface="Arial" panose="020B0604020202020204" pitchFamily="34" charset="0"/>
              <a:buChar char="•"/>
            </a:pPr>
            <a:r>
              <a:rPr lang="fr-FR" sz="1400" dirty="0">
                <a:solidFill>
                  <a:srgbClr val="008000"/>
                </a:solidFill>
                <a:latin typeface="Calibri" panose="020F0502020204030204" pitchFamily="34" charset="0"/>
              </a:rPr>
              <a:t>Écologie et régime hydrique de deux formations à </a:t>
            </a:r>
            <a:r>
              <a:rPr lang="fr-FR" sz="1400" i="1" dirty="0">
                <a:solidFill>
                  <a:srgbClr val="008000"/>
                </a:solidFill>
                <a:latin typeface="Calibri" panose="020F0502020204030204" pitchFamily="34" charset="0"/>
              </a:rPr>
              <a:t>Acacia </a:t>
            </a:r>
            <a:r>
              <a:rPr lang="fr-FR" sz="1400" i="1" dirty="0" err="1">
                <a:solidFill>
                  <a:srgbClr val="008000"/>
                </a:solidFill>
                <a:latin typeface="Calibri" panose="020F0502020204030204" pitchFamily="34" charset="0"/>
              </a:rPr>
              <a:t>raddiana</a:t>
            </a:r>
            <a:r>
              <a:rPr lang="fr-FR" sz="1400" i="1"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rPr>
              <a:t>au nord et au sud du Sahara (Tunisie, Sénégal), R. </a:t>
            </a:r>
            <a:r>
              <a:rPr lang="fr-FR" sz="1400" dirty="0" err="1">
                <a:solidFill>
                  <a:srgbClr val="008000"/>
                </a:solidFill>
                <a:latin typeface="Calibri" panose="020F0502020204030204" pitchFamily="34" charset="0"/>
              </a:rPr>
              <a:t>Pontanier</a:t>
            </a:r>
            <a:r>
              <a:rPr lang="fr-FR" sz="1400" dirty="0">
                <a:solidFill>
                  <a:srgbClr val="008000"/>
                </a:solidFill>
                <a:latin typeface="Calibri" panose="020F0502020204030204" pitchFamily="34" charset="0"/>
              </a:rPr>
              <a:t>, M. Diouf et M. S. </a:t>
            </a:r>
            <a:r>
              <a:rPr lang="fr-FR" sz="1400" dirty="0" err="1">
                <a:solidFill>
                  <a:srgbClr val="008000"/>
                </a:solidFill>
                <a:latin typeface="Calibri" panose="020F0502020204030204" pitchFamily="34" charset="0"/>
              </a:rPr>
              <a:t>Zaafouri</a:t>
            </a:r>
            <a:r>
              <a:rPr lang="fr-FR" sz="1400" dirty="0">
                <a:solidFill>
                  <a:srgbClr val="008000"/>
                </a:solidFill>
                <a:latin typeface="Calibri" panose="020F0502020204030204" pitchFamily="34" charset="0"/>
              </a:rPr>
              <a:t>, </a:t>
            </a:r>
            <a:r>
              <a:rPr lang="fr-FR" sz="1400" dirty="0">
                <a:solidFill>
                  <a:srgbClr val="008000"/>
                </a:solidFill>
                <a:latin typeface="Calibri" panose="020F0502020204030204" pitchFamily="34" charset="0"/>
                <a:hlinkClick r:id="rId4"/>
              </a:rPr>
              <a:t>http://books.openedition.org/irdeditions/5263?lang=fr</a:t>
            </a:r>
            <a:r>
              <a:rPr lang="fr-FR" sz="1400" dirty="0">
                <a:solidFill>
                  <a:srgbClr val="008000"/>
                </a:solidFill>
                <a:latin typeface="Calibri" panose="020F0502020204030204" pitchFamily="34" charset="0"/>
              </a:rPr>
              <a:t> </a:t>
            </a:r>
          </a:p>
          <a:p>
            <a:pPr marL="285750" indent="-285750">
              <a:buFont typeface="Arial" panose="020B0604020202020204" pitchFamily="34" charset="0"/>
              <a:buChar char="•"/>
            </a:pPr>
            <a:r>
              <a:rPr lang="fr-FR" sz="1400" dirty="0">
                <a:solidFill>
                  <a:srgbClr val="008000"/>
                </a:solidFill>
                <a:latin typeface="Calibri" panose="020F0502020204030204" pitchFamily="34" charset="0"/>
              </a:rPr>
              <a:t>Guide des Habitats Aride et Saharien - nature vivante, </a:t>
            </a:r>
            <a:r>
              <a:rPr lang="fr-FR" sz="1400" dirty="0">
                <a:solidFill>
                  <a:srgbClr val="008000"/>
                </a:solidFill>
                <a:latin typeface="Calibri" panose="020F0502020204030204" pitchFamily="34" charset="0"/>
                <a:hlinkClick r:id="rId5"/>
              </a:rPr>
              <a:t>http://www.naturevivante.org/documents/typologie.pdf</a:t>
            </a:r>
            <a:r>
              <a:rPr lang="fr-FR" sz="1400" dirty="0">
                <a:solidFill>
                  <a:srgbClr val="008000"/>
                </a:solidFill>
                <a:latin typeface="Calibri" panose="020F0502020204030204" pitchFamily="34" charset="0"/>
              </a:rPr>
              <a:t> </a:t>
            </a:r>
          </a:p>
        </p:txBody>
      </p:sp>
      <p:sp>
        <p:nvSpPr>
          <p:cNvPr id="7" name="ZoneTexte 6"/>
          <p:cNvSpPr txBox="1"/>
          <p:nvPr/>
        </p:nvSpPr>
        <p:spPr>
          <a:xfrm>
            <a:off x="250825" y="4869160"/>
            <a:ext cx="8713663" cy="1569660"/>
          </a:xfrm>
          <a:prstGeom prst="rect">
            <a:avLst/>
          </a:prstGeom>
          <a:noFill/>
        </p:spPr>
        <p:txBody>
          <a:bodyPr wrap="square" rtlCol="0">
            <a:spAutoFit/>
          </a:bodyPr>
          <a:lstStyle/>
          <a:p>
            <a:pPr algn="just"/>
            <a:r>
              <a:rPr lang="fr-FR" sz="1200" dirty="0">
                <a:solidFill>
                  <a:srgbClr val="008000"/>
                </a:solidFill>
              </a:rPr>
              <a:t>Selon cet article, ci-dessous, l’hybride </a:t>
            </a:r>
            <a:r>
              <a:rPr lang="fr-FR" sz="1200" i="1" dirty="0">
                <a:solidFill>
                  <a:srgbClr val="008000"/>
                </a:solidFill>
              </a:rPr>
              <a:t>Paulownia </a:t>
            </a:r>
            <a:r>
              <a:rPr lang="fr-FR" sz="1200" i="1" dirty="0" err="1">
                <a:solidFill>
                  <a:srgbClr val="008000"/>
                </a:solidFill>
              </a:rPr>
              <a:t>elongata</a:t>
            </a:r>
            <a:r>
              <a:rPr lang="fr-FR" sz="1200" i="1" dirty="0">
                <a:solidFill>
                  <a:srgbClr val="008000"/>
                </a:solidFill>
              </a:rPr>
              <a:t> x </a:t>
            </a:r>
            <a:r>
              <a:rPr lang="fr-FR" sz="1200" i="1" dirty="0" err="1">
                <a:solidFill>
                  <a:srgbClr val="008000"/>
                </a:solidFill>
              </a:rPr>
              <a:t>fortunei</a:t>
            </a:r>
            <a:r>
              <a:rPr lang="fr-FR" sz="1200" i="1" dirty="0">
                <a:solidFill>
                  <a:srgbClr val="008000"/>
                </a:solidFill>
              </a:rPr>
              <a:t> x </a:t>
            </a:r>
            <a:r>
              <a:rPr lang="fr-FR" sz="1200" i="1" dirty="0" err="1">
                <a:solidFill>
                  <a:srgbClr val="008000"/>
                </a:solidFill>
              </a:rPr>
              <a:t>elongata</a:t>
            </a:r>
            <a:r>
              <a:rPr lang="fr-FR" sz="1200" i="1" dirty="0">
                <a:solidFill>
                  <a:srgbClr val="008000"/>
                </a:solidFill>
              </a:rPr>
              <a:t> </a:t>
            </a:r>
            <a:r>
              <a:rPr lang="fr-FR" sz="1200" dirty="0">
                <a:solidFill>
                  <a:srgbClr val="008000"/>
                </a:solidFill>
              </a:rPr>
              <a:t>serait plus résistant au sel (jusqu’à 6 g / litre), que les espèces classiques de </a:t>
            </a:r>
            <a:r>
              <a:rPr lang="fr-FR" sz="1200" i="1" dirty="0">
                <a:solidFill>
                  <a:srgbClr val="008000"/>
                </a:solidFill>
              </a:rPr>
              <a:t>Paulownia</a:t>
            </a:r>
            <a:r>
              <a:rPr lang="fr-FR" sz="1200" dirty="0">
                <a:solidFill>
                  <a:srgbClr val="008000"/>
                </a:solidFill>
              </a:rPr>
              <a:t> (</a:t>
            </a:r>
            <a:r>
              <a:rPr lang="fr-FR" sz="1200" i="1" dirty="0">
                <a:solidFill>
                  <a:srgbClr val="008000"/>
                </a:solidFill>
              </a:rPr>
              <a:t>Paulownia </a:t>
            </a:r>
            <a:r>
              <a:rPr lang="fr-FR" sz="1200" i="1" dirty="0" err="1">
                <a:solidFill>
                  <a:srgbClr val="008000"/>
                </a:solidFill>
              </a:rPr>
              <a:t>tomentosa</a:t>
            </a:r>
            <a:r>
              <a:rPr lang="fr-FR" sz="1200" i="1" dirty="0">
                <a:solidFill>
                  <a:srgbClr val="008000"/>
                </a:solidFill>
              </a:rPr>
              <a:t>, Paulownia </a:t>
            </a:r>
            <a:r>
              <a:rPr lang="fr-FR" sz="1200" i="1" dirty="0" err="1">
                <a:solidFill>
                  <a:srgbClr val="008000"/>
                </a:solidFill>
              </a:rPr>
              <a:t>fargesii</a:t>
            </a:r>
            <a:r>
              <a:rPr lang="fr-FR" sz="1200" i="1" dirty="0">
                <a:solidFill>
                  <a:srgbClr val="008000"/>
                </a:solidFill>
              </a:rPr>
              <a:t> etc.</a:t>
            </a:r>
            <a:r>
              <a:rPr lang="fr-FR" sz="1200" dirty="0">
                <a:solidFill>
                  <a:srgbClr val="008000"/>
                </a:solidFill>
              </a:rPr>
              <a:t>) ou les autres hybrides (</a:t>
            </a:r>
            <a:r>
              <a:rPr lang="fr-FR" sz="1200" i="1" dirty="0">
                <a:solidFill>
                  <a:srgbClr val="008000"/>
                </a:solidFill>
              </a:rPr>
              <a:t>P. </a:t>
            </a:r>
            <a:r>
              <a:rPr lang="fr-FR" sz="1200" i="1" dirty="0" err="1">
                <a:solidFill>
                  <a:srgbClr val="008000"/>
                </a:solidFill>
              </a:rPr>
              <a:t>elongata</a:t>
            </a:r>
            <a:r>
              <a:rPr lang="fr-FR" sz="1200" i="1" dirty="0">
                <a:solidFill>
                  <a:srgbClr val="008000"/>
                </a:solidFill>
              </a:rPr>
              <a:t> x </a:t>
            </a:r>
            <a:r>
              <a:rPr lang="fr-FR" sz="1200" i="1" dirty="0" err="1">
                <a:solidFill>
                  <a:srgbClr val="008000"/>
                </a:solidFill>
              </a:rPr>
              <a:t>elongata</a:t>
            </a:r>
            <a:r>
              <a:rPr lang="fr-FR" sz="1200" dirty="0">
                <a:solidFill>
                  <a:srgbClr val="008000"/>
                </a:solidFill>
              </a:rPr>
              <a:t>, </a:t>
            </a:r>
            <a:r>
              <a:rPr lang="fr-FR" sz="1200" i="1" dirty="0">
                <a:solidFill>
                  <a:srgbClr val="008000"/>
                </a:solidFill>
              </a:rPr>
              <a:t>P. </a:t>
            </a:r>
            <a:r>
              <a:rPr lang="fr-FR" sz="1200" i="1" dirty="0" err="1">
                <a:solidFill>
                  <a:srgbClr val="008000"/>
                </a:solidFill>
              </a:rPr>
              <a:t>elongata</a:t>
            </a:r>
            <a:r>
              <a:rPr lang="fr-FR" sz="1200" i="1" dirty="0">
                <a:solidFill>
                  <a:srgbClr val="008000"/>
                </a:solidFill>
              </a:rPr>
              <a:t> x </a:t>
            </a:r>
            <a:r>
              <a:rPr lang="fr-FR" sz="1200" i="1" dirty="0" err="1">
                <a:solidFill>
                  <a:srgbClr val="008000"/>
                </a:solidFill>
              </a:rPr>
              <a:t>kawakarnii</a:t>
            </a:r>
            <a:r>
              <a:rPr lang="fr-FR" sz="1200" dirty="0">
                <a:solidFill>
                  <a:srgbClr val="008000"/>
                </a:solidFill>
              </a:rPr>
              <a:t>).</a:t>
            </a:r>
            <a:r>
              <a:rPr lang="fr-FR" sz="1200" dirty="0">
                <a:solidFill>
                  <a:srgbClr val="FF0000"/>
                </a:solidFill>
              </a:rPr>
              <a:t> Cette affirmation est encore à vérifier, parce que normalement </a:t>
            </a:r>
            <a:r>
              <a:rPr lang="fr-FR" sz="1200" b="1" dirty="0">
                <a:solidFill>
                  <a:srgbClr val="FF0000"/>
                </a:solidFill>
              </a:rPr>
              <a:t>les </a:t>
            </a:r>
            <a:r>
              <a:rPr lang="fr-FR" sz="1200" b="1" i="1" dirty="0">
                <a:solidFill>
                  <a:srgbClr val="FF0000"/>
                </a:solidFill>
              </a:rPr>
              <a:t>Paulownia</a:t>
            </a:r>
            <a:r>
              <a:rPr lang="fr-FR" sz="1200" b="1" i="1" dirty="0">
                <a:solidFill>
                  <a:srgbClr val="008000"/>
                </a:solidFill>
              </a:rPr>
              <a:t> </a:t>
            </a:r>
            <a:r>
              <a:rPr lang="fr-FR" sz="1200" b="1" dirty="0">
                <a:solidFill>
                  <a:srgbClr val="FF0000"/>
                </a:solidFill>
              </a:rPr>
              <a:t>ne résistent pas au sel</a:t>
            </a:r>
            <a:r>
              <a:rPr lang="fr-FR" sz="1200" dirty="0">
                <a:solidFill>
                  <a:srgbClr val="FF0000"/>
                </a:solidFill>
              </a:rPr>
              <a:t>, de plus ils consomment beaucoup d’eau. Enfin, elle n’est confirmée que par cet article.</a:t>
            </a:r>
            <a:endParaRPr lang="fr-FR" sz="1200" dirty="0">
              <a:solidFill>
                <a:srgbClr val="008000"/>
              </a:solidFill>
            </a:endParaRPr>
          </a:p>
          <a:p>
            <a:pPr algn="just"/>
            <a:endParaRPr lang="fr-FR" sz="1200" dirty="0">
              <a:solidFill>
                <a:srgbClr val="008000"/>
              </a:solidFill>
            </a:endParaRPr>
          </a:p>
          <a:p>
            <a:pPr algn="just"/>
            <a:r>
              <a:rPr lang="fr-FR" sz="1200" dirty="0">
                <a:solidFill>
                  <a:srgbClr val="008000"/>
                </a:solidFill>
              </a:rPr>
              <a:t>Source : THE SALINITY EFFECT ON MORPHOLOGY AND PIGMENTS CONTENT IN THREE PAULOWNIA CLONES GROWN EX VITRO, K. MILADINOVA, K. IVANOVA, T. GEORGIEVA, M. GENEVA and Y. MARKOVSKA, </a:t>
            </a:r>
            <a:r>
              <a:rPr lang="fr-FR" sz="1200" dirty="0" err="1">
                <a:solidFill>
                  <a:srgbClr val="008000"/>
                </a:solidFill>
              </a:rPr>
              <a:t>Bulgarian</a:t>
            </a:r>
            <a:r>
              <a:rPr lang="fr-FR" sz="1200" dirty="0">
                <a:solidFill>
                  <a:srgbClr val="008000"/>
                </a:solidFill>
              </a:rPr>
              <a:t> Journal of Agricultural Science, 19 (2) 2013, 52–56, </a:t>
            </a:r>
            <a:r>
              <a:rPr lang="fr-FR" sz="1200" dirty="0">
                <a:solidFill>
                  <a:srgbClr val="008000"/>
                </a:solidFill>
                <a:hlinkClick r:id="rId6"/>
              </a:rPr>
              <a:t>http://www.agrojournal.org/19/02-12s.pdf</a:t>
            </a:r>
            <a:r>
              <a:rPr lang="fr-FR" sz="1200" dirty="0">
                <a:solidFill>
                  <a:srgbClr val="008000"/>
                </a:solidFill>
              </a:rPr>
              <a:t> </a:t>
            </a:r>
          </a:p>
        </p:txBody>
      </p:sp>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68" y="3884420"/>
            <a:ext cx="952500" cy="952500"/>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3146" y="3988394"/>
            <a:ext cx="1285875" cy="857250"/>
          </a:xfrm>
          <a:prstGeom prst="rect">
            <a:avLst/>
          </a:prstGeom>
        </p:spPr>
      </p:pic>
    </p:spTree>
    <p:extLst>
      <p:ext uri="{BB962C8B-B14F-4D97-AF65-F5344CB8AC3E}">
        <p14:creationId xmlns:p14="http://schemas.microsoft.com/office/powerpoint/2010/main" val="1882608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054101"/>
            <a:ext cx="8856984" cy="2246769"/>
          </a:xfrm>
          <a:prstGeom prst="rect">
            <a:avLst/>
          </a:prstGeom>
        </p:spPr>
        <p:txBody>
          <a:bodyPr wrap="square">
            <a:spAutoFit/>
          </a:bodyPr>
          <a:lstStyle/>
          <a:p>
            <a:pPr>
              <a:spcAft>
                <a:spcPts val="0"/>
              </a:spcAft>
            </a:pPr>
            <a:r>
              <a:rPr lang="fr-FR" sz="1400" u="sng" dirty="0">
                <a:solidFill>
                  <a:srgbClr val="008000"/>
                </a:solidFill>
                <a:latin typeface="+mn-lt"/>
                <a:ea typeface="Calibri" panose="020F0502020204030204" pitchFamily="34" charset="0"/>
              </a:rPr>
              <a:t>Les techniques de culture de la salicorne </a:t>
            </a:r>
            <a:r>
              <a:rPr lang="fr-FR" sz="1400" dirty="0">
                <a:solidFill>
                  <a:srgbClr val="008000"/>
                </a:solidFill>
                <a:latin typeface="+mn-lt"/>
                <a:ea typeface="Calibri" panose="020F0502020204030204" pitchFamily="34" charset="0"/>
              </a:rPr>
              <a:t>(et autres infos sur la plante) :</a:t>
            </a:r>
          </a:p>
          <a:p>
            <a:pPr marL="285750" indent="-285750">
              <a:spcAft>
                <a:spcPts val="0"/>
              </a:spcAft>
              <a:buFont typeface="Arial" panose="020B0604020202020204" pitchFamily="34" charset="0"/>
              <a:buChar char="•"/>
            </a:pPr>
            <a:r>
              <a:rPr lang="fr-FR" sz="1400" u="sng" dirty="0">
                <a:solidFill>
                  <a:srgbClr val="008000"/>
                </a:solidFill>
                <a:latin typeface="+mn-lt"/>
                <a:ea typeface="Calibri" panose="020F0502020204030204" pitchFamily="34" charset="0"/>
                <a:hlinkClick r:id="rId2"/>
              </a:rPr>
              <a:t>http://jardinage.ooreka.fr/plante/voir/396/salicorne</a:t>
            </a:r>
            <a:endParaRPr lang="fr-FR" sz="1400" dirty="0">
              <a:solidFill>
                <a:srgbClr val="008000"/>
              </a:solidFill>
              <a:latin typeface="+mn-lt"/>
              <a:ea typeface="Calibri" panose="020F0502020204030204" pitchFamily="34" charset="0"/>
            </a:endParaRPr>
          </a:p>
          <a:p>
            <a:pPr marL="285750" indent="-285750">
              <a:spcAft>
                <a:spcPts val="0"/>
              </a:spcAft>
              <a:buFont typeface="Arial" panose="020B0604020202020204" pitchFamily="34" charset="0"/>
              <a:buChar char="•"/>
            </a:pPr>
            <a:r>
              <a:rPr lang="fr-FR" sz="1400" u="sng" dirty="0">
                <a:solidFill>
                  <a:srgbClr val="008000"/>
                </a:solidFill>
                <a:latin typeface="+mn-lt"/>
                <a:ea typeface="Calibri" panose="020F0502020204030204" pitchFamily="34" charset="0"/>
                <a:hlinkClick r:id="rId3"/>
              </a:rPr>
              <a:t>http://algues.pagesperso-orange.fr/salicorne.htm</a:t>
            </a:r>
            <a:endParaRPr lang="fr-FR" sz="1400" dirty="0">
              <a:solidFill>
                <a:srgbClr val="008000"/>
              </a:solidFill>
              <a:latin typeface="+mn-lt"/>
              <a:ea typeface="Calibri" panose="020F0502020204030204" pitchFamily="34" charset="0"/>
            </a:endParaRPr>
          </a:p>
          <a:p>
            <a:pPr marL="285750" indent="-285750">
              <a:spcAft>
                <a:spcPts val="0"/>
              </a:spcAft>
              <a:buFont typeface="Arial" panose="020B0604020202020204" pitchFamily="34" charset="0"/>
              <a:buChar char="•"/>
            </a:pPr>
            <a:r>
              <a:rPr lang="fr-FR" sz="1400" u="sng" dirty="0">
                <a:solidFill>
                  <a:srgbClr val="008000"/>
                </a:solidFill>
                <a:latin typeface="+mn-lt"/>
                <a:ea typeface="Calibri" panose="020F0502020204030204" pitchFamily="34" charset="0"/>
                <a:hlinkClick r:id="rId4"/>
              </a:rPr>
              <a:t>http://www.deco.fr/jardin-jardinage/plante-potagere/salicorne/</a:t>
            </a:r>
            <a:endParaRPr lang="fr-FR" sz="1400" dirty="0">
              <a:solidFill>
                <a:srgbClr val="008000"/>
              </a:solidFill>
              <a:latin typeface="+mn-lt"/>
              <a:ea typeface="Calibri" panose="020F0502020204030204" pitchFamily="34" charset="0"/>
            </a:endParaRPr>
          </a:p>
          <a:p>
            <a:pPr marL="285750" indent="-285750">
              <a:spcAft>
                <a:spcPts val="0"/>
              </a:spcAft>
              <a:buFont typeface="Arial" panose="020B0604020202020204" pitchFamily="34" charset="0"/>
              <a:buChar char="•"/>
            </a:pPr>
            <a:r>
              <a:rPr lang="fr-FR" sz="1400" u="sng" dirty="0">
                <a:solidFill>
                  <a:srgbClr val="008000"/>
                </a:solidFill>
                <a:latin typeface="+mn-lt"/>
                <a:ea typeface="Calibri" panose="020F0502020204030204" pitchFamily="34" charset="0"/>
                <a:hlinkClick r:id="rId5"/>
              </a:rPr>
              <a:t>https://fr.wikipedia.org/wiki/Salicorne</a:t>
            </a:r>
            <a:endParaRPr lang="fr-FR" sz="1400" u="sng" dirty="0">
              <a:solidFill>
                <a:srgbClr val="008000"/>
              </a:solidFill>
              <a:latin typeface="+mn-lt"/>
              <a:ea typeface="Calibri" panose="020F0502020204030204" pitchFamily="34" charset="0"/>
            </a:endParaRPr>
          </a:p>
          <a:p>
            <a:pPr marL="285750" indent="-285750">
              <a:spcAft>
                <a:spcPts val="0"/>
              </a:spcAft>
              <a:buFont typeface="Arial" panose="020B0604020202020204" pitchFamily="34" charset="0"/>
              <a:buChar char="•"/>
            </a:pPr>
            <a:r>
              <a:rPr lang="fr-FR" sz="1400" dirty="0">
                <a:solidFill>
                  <a:srgbClr val="008000"/>
                </a:solidFill>
                <a:latin typeface="+mn-lt"/>
              </a:rPr>
              <a:t>Les Salicornes et leur emploi dans l'alimentation, </a:t>
            </a:r>
            <a:r>
              <a:rPr lang="fr-FR" sz="1400" u="sng" dirty="0">
                <a:solidFill>
                  <a:srgbClr val="008000"/>
                </a:solidFill>
                <a:latin typeface="+mn-lt"/>
                <a:hlinkClick r:id="rId6"/>
              </a:rPr>
              <a:t>http://www.persee.fr/docAsPDF/jatba_0370-3681_1922_num_2_16_1484.pdf</a:t>
            </a:r>
            <a:r>
              <a:rPr lang="fr-FR" sz="1400" dirty="0">
                <a:solidFill>
                  <a:srgbClr val="008000"/>
                </a:solidFill>
                <a:latin typeface="+mn-lt"/>
              </a:rPr>
              <a:t>  (7,3 Mo).</a:t>
            </a:r>
          </a:p>
          <a:p>
            <a:pPr marL="285750" indent="-285750">
              <a:spcAft>
                <a:spcPts val="0"/>
              </a:spcAft>
              <a:buFont typeface="Arial" panose="020B0604020202020204" pitchFamily="34" charset="0"/>
              <a:buChar char="•"/>
            </a:pPr>
            <a:r>
              <a:rPr lang="fr-FR" sz="1400" dirty="0">
                <a:solidFill>
                  <a:srgbClr val="008000"/>
                </a:solidFill>
                <a:latin typeface="+mn-lt"/>
              </a:rPr>
              <a:t>Salicorne, trésor nutritif et diététique, </a:t>
            </a:r>
            <a:r>
              <a:rPr lang="fr-FR" sz="1400" dirty="0">
                <a:solidFill>
                  <a:srgbClr val="008000"/>
                </a:solidFill>
                <a:latin typeface="+mn-lt"/>
                <a:hlinkClick r:id="rId7"/>
              </a:rPr>
              <a:t>http://www.mr-plantes.com/2014/04/tresor-nutritif-et-dietetique/</a:t>
            </a:r>
            <a:r>
              <a:rPr lang="fr-FR" sz="1400" dirty="0">
                <a:solidFill>
                  <a:srgbClr val="008000"/>
                </a:solidFill>
                <a:latin typeface="+mn-lt"/>
              </a:rPr>
              <a:t> </a:t>
            </a:r>
          </a:p>
          <a:p>
            <a:pPr>
              <a:spcAft>
                <a:spcPts val="0"/>
              </a:spcAft>
            </a:pPr>
            <a:endParaRPr lang="fr-FR" sz="1400" dirty="0">
              <a:solidFill>
                <a:srgbClr val="008000"/>
              </a:solidFill>
              <a:latin typeface="+mn-lt"/>
            </a:endParaRPr>
          </a:p>
          <a:p>
            <a:pPr>
              <a:spcAft>
                <a:spcPts val="0"/>
              </a:spcAft>
            </a:pPr>
            <a:endParaRPr lang="fr-FR" sz="1400" dirty="0">
              <a:solidFill>
                <a:srgbClr val="008000"/>
              </a:solidFill>
              <a:latin typeface="+mn-lt"/>
            </a:endParaRPr>
          </a:p>
        </p:txBody>
      </p:sp>
      <p:sp>
        <p:nvSpPr>
          <p:cNvPr id="4" name="Espace réservé du numéro de diapositive 1"/>
          <p:cNvSpPr txBox="1">
            <a:spLocks/>
          </p:cNvSpPr>
          <p:nvPr/>
        </p:nvSpPr>
        <p:spPr>
          <a:xfrm>
            <a:off x="179512" y="141495"/>
            <a:ext cx="658416"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194</a:t>
            </a:fld>
            <a:endParaRPr lang="fr-FR" altLang="fr-FR" dirty="0"/>
          </a:p>
        </p:txBody>
      </p:sp>
      <p:sp>
        <p:nvSpPr>
          <p:cNvPr id="5"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5"/>
          <p:cNvSpPr>
            <a:spLocks noChangeArrowheads="1"/>
          </p:cNvSpPr>
          <p:nvPr/>
        </p:nvSpPr>
        <p:spPr bwMode="auto">
          <a:xfrm>
            <a:off x="250825" y="620713"/>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A3. Bibliographie</a:t>
            </a:r>
            <a:r>
              <a:rPr lang="fr-FR" altLang="fr-FR" sz="1800" dirty="0">
                <a:solidFill>
                  <a:srgbClr val="008000"/>
                </a:solidFill>
              </a:rPr>
              <a:t> (suite et fin) :</a:t>
            </a:r>
          </a:p>
        </p:txBody>
      </p:sp>
      <p:sp>
        <p:nvSpPr>
          <p:cNvPr id="2" name="ZoneTexte 1"/>
          <p:cNvSpPr txBox="1"/>
          <p:nvPr/>
        </p:nvSpPr>
        <p:spPr>
          <a:xfrm>
            <a:off x="23299" y="5401403"/>
            <a:ext cx="5124766" cy="1384995"/>
          </a:xfrm>
          <a:prstGeom prst="rect">
            <a:avLst/>
          </a:prstGeom>
          <a:noFill/>
        </p:spPr>
        <p:txBody>
          <a:bodyPr wrap="square" rtlCol="0">
            <a:spAutoFit/>
          </a:bodyPr>
          <a:lstStyle/>
          <a:p>
            <a:pPr algn="ctr"/>
            <a:r>
              <a:rPr lang="fr-FR" sz="1200" dirty="0">
                <a:solidFill>
                  <a:srgbClr val="008000"/>
                </a:solidFill>
                <a:cs typeface="Arial" charset="0"/>
              </a:rPr>
              <a:t>La </a:t>
            </a:r>
            <a:r>
              <a:rPr lang="fr-FR" sz="1200" dirty="0" err="1">
                <a:solidFill>
                  <a:srgbClr val="008000"/>
                </a:solidFill>
                <a:cs typeface="Arial" charset="0"/>
              </a:rPr>
              <a:t>Criste</a:t>
            </a:r>
            <a:r>
              <a:rPr lang="fr-FR" sz="1200" dirty="0">
                <a:solidFill>
                  <a:srgbClr val="008000"/>
                </a:solidFill>
                <a:cs typeface="Arial" charset="0"/>
              </a:rPr>
              <a:t> marine (</a:t>
            </a:r>
            <a:r>
              <a:rPr lang="pt-BR" sz="1200" i="1" dirty="0">
                <a:solidFill>
                  <a:srgbClr val="008000"/>
                </a:solidFill>
                <a:latin typeface="Calibri" pitchFamily="34" charset="0"/>
                <a:cs typeface="Arial" charset="0"/>
              </a:rPr>
              <a:t>Crithmum maritimum</a:t>
            </a:r>
            <a:r>
              <a:rPr lang="pt-BR" sz="1200" dirty="0">
                <a:solidFill>
                  <a:srgbClr val="008000"/>
                </a:solidFill>
                <a:latin typeface="Calibri" pitchFamily="34" charset="0"/>
                <a:cs typeface="Arial" charset="0"/>
              </a:rPr>
              <a:t>) </a:t>
            </a:r>
            <a:r>
              <a:rPr lang="fr-FR" sz="1200" dirty="0">
                <a:solidFill>
                  <a:srgbClr val="008000"/>
                </a:solidFill>
              </a:rPr>
              <a:t>est utilisée comme condiment, le plus souvent préparée au vinaigre blanc comme les </a:t>
            </a:r>
            <a:r>
              <a:rPr lang="fr-FR" sz="1200" dirty="0">
                <a:solidFill>
                  <a:srgbClr val="008000"/>
                </a:solidFill>
                <a:hlinkClick r:id="rId8" tooltip="Cornichon"/>
              </a:rPr>
              <a:t>cornichons</a:t>
            </a:r>
            <a:r>
              <a:rPr lang="fr-FR" sz="1200" dirty="0">
                <a:solidFill>
                  <a:srgbClr val="008000"/>
                </a:solidFill>
              </a:rPr>
              <a:t>. Ses feuilles aromatiques à saveur légèrement piquante et salée peuvent être consommées fraîches ou en salades ou cuites, comme les épinards. Outre sa résistance au sel, la </a:t>
            </a:r>
            <a:r>
              <a:rPr lang="fr-FR" sz="1200" dirty="0" err="1">
                <a:solidFill>
                  <a:srgbClr val="008000"/>
                </a:solidFill>
              </a:rPr>
              <a:t>Criste</a:t>
            </a:r>
            <a:r>
              <a:rPr lang="fr-FR" sz="1200" dirty="0">
                <a:solidFill>
                  <a:srgbClr val="008000"/>
                </a:solidFill>
              </a:rPr>
              <a:t> de mer est également très résistante à la sécheresse. Sources : a) </a:t>
            </a:r>
            <a:r>
              <a:rPr lang="fr-FR" sz="1200" dirty="0">
                <a:solidFill>
                  <a:srgbClr val="008000"/>
                </a:solidFill>
                <a:hlinkClick r:id="rId9"/>
              </a:rPr>
              <a:t>https://fr.wikipedia.org/wiki/Criste_marine</a:t>
            </a:r>
            <a:r>
              <a:rPr lang="fr-FR" sz="1200" dirty="0">
                <a:solidFill>
                  <a:srgbClr val="008000"/>
                </a:solidFill>
              </a:rPr>
              <a:t>, b) </a:t>
            </a:r>
            <a:r>
              <a:rPr lang="fr-FR" sz="1200" dirty="0">
                <a:solidFill>
                  <a:srgbClr val="008000"/>
                </a:solidFill>
                <a:hlinkClick r:id="rId10"/>
              </a:rPr>
              <a:t>http://nature.jardin.free.fr/vivace/ft_crithmum_mar.html</a:t>
            </a:r>
            <a:r>
              <a:rPr lang="fr-FR" sz="1200" dirty="0">
                <a:solidFill>
                  <a:srgbClr val="008000"/>
                </a:solidFill>
              </a:rPr>
              <a:t>  </a:t>
            </a:r>
            <a:endParaRPr lang="pt-BR" sz="1200" i="1" dirty="0">
              <a:solidFill>
                <a:srgbClr val="008000"/>
              </a:solidFill>
              <a:latin typeface="Calibri" pitchFamily="34" charset="0"/>
              <a:cs typeface="Arial" charset="0"/>
            </a:endParaRP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5833" y="3564216"/>
            <a:ext cx="2476500" cy="1847850"/>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553553"/>
            <a:ext cx="2466975" cy="1847850"/>
          </a:xfrm>
          <a:prstGeom prst="rect">
            <a:avLst/>
          </a:prstGeom>
        </p:spPr>
      </p:pic>
      <p:sp>
        <p:nvSpPr>
          <p:cNvPr id="10" name="ZoneTexte 9"/>
          <p:cNvSpPr txBox="1"/>
          <p:nvPr/>
        </p:nvSpPr>
        <p:spPr>
          <a:xfrm>
            <a:off x="5027228" y="5401403"/>
            <a:ext cx="4009268" cy="1200329"/>
          </a:xfrm>
          <a:prstGeom prst="rect">
            <a:avLst/>
          </a:prstGeom>
          <a:noFill/>
        </p:spPr>
        <p:txBody>
          <a:bodyPr wrap="square" rtlCol="0">
            <a:spAutoFit/>
          </a:bodyPr>
          <a:lstStyle/>
          <a:p>
            <a:pPr algn="ctr"/>
            <a:r>
              <a:rPr lang="fr-FR" sz="1200" dirty="0">
                <a:solidFill>
                  <a:srgbClr val="008000"/>
                </a:solidFill>
              </a:rPr>
              <a:t>Chou marin ou crambé maritime (</a:t>
            </a:r>
            <a:r>
              <a:rPr lang="fr-FR" sz="1200" i="1" dirty="0">
                <a:solidFill>
                  <a:srgbClr val="008000"/>
                </a:solidFill>
              </a:rPr>
              <a:t>Crambe </a:t>
            </a:r>
            <a:r>
              <a:rPr lang="fr-FR" sz="1200" i="1" dirty="0" err="1">
                <a:solidFill>
                  <a:srgbClr val="008000"/>
                </a:solidFill>
              </a:rPr>
              <a:t>maritima</a:t>
            </a:r>
            <a:r>
              <a:rPr lang="fr-FR" sz="1200" dirty="0">
                <a:solidFill>
                  <a:srgbClr val="008000"/>
                </a:solidFill>
              </a:rPr>
              <a:t>). </a:t>
            </a:r>
            <a:r>
              <a:rPr lang="fr-FR" sz="1200" b="1" dirty="0">
                <a:solidFill>
                  <a:srgbClr val="008000"/>
                </a:solidFill>
              </a:rPr>
              <a:t>Toutes les parties du crambé sont comestibles</a:t>
            </a:r>
            <a:r>
              <a:rPr lang="fr-FR" sz="1200" dirty="0">
                <a:solidFill>
                  <a:srgbClr val="008000"/>
                </a:solidFill>
              </a:rPr>
              <a:t>. Les feuilles et les boutons floraux avant éclosion sont consommées crus ou cuits comme le chou et le </a:t>
            </a:r>
            <a:r>
              <a:rPr lang="fr-FR" sz="1200" dirty="0">
                <a:solidFill>
                  <a:srgbClr val="008000"/>
                </a:solidFill>
                <a:hlinkClick r:id="rId13" tooltip="Brocoli"/>
              </a:rPr>
              <a:t>brocoli</a:t>
            </a:r>
            <a:r>
              <a:rPr lang="fr-FR" sz="1200" dirty="0">
                <a:solidFill>
                  <a:srgbClr val="008000"/>
                </a:solidFill>
              </a:rPr>
              <a:t>.</a:t>
            </a:r>
          </a:p>
          <a:p>
            <a:pPr algn="ctr"/>
            <a:r>
              <a:rPr lang="fr-FR" sz="1200" dirty="0">
                <a:solidFill>
                  <a:srgbClr val="008000"/>
                </a:solidFill>
              </a:rPr>
              <a:t>C'est une plante facile à cultiver.</a:t>
            </a:r>
          </a:p>
          <a:p>
            <a:pPr algn="ctr"/>
            <a:r>
              <a:rPr lang="fr-FR" sz="1200" dirty="0">
                <a:solidFill>
                  <a:srgbClr val="008000"/>
                </a:solidFill>
              </a:rPr>
              <a:t>Source : </a:t>
            </a:r>
            <a:r>
              <a:rPr lang="fr-FR" sz="1200" dirty="0">
                <a:solidFill>
                  <a:srgbClr val="008000"/>
                </a:solidFill>
                <a:hlinkClick r:id="rId14"/>
              </a:rPr>
              <a:t>https://fr.wikipedia.org/wiki/Crambe_maritime</a:t>
            </a:r>
            <a:r>
              <a:rPr lang="fr-FR" sz="1200" dirty="0">
                <a:solidFill>
                  <a:srgbClr val="008000"/>
                </a:solidFill>
              </a:rPr>
              <a:t>  </a:t>
            </a:r>
          </a:p>
        </p:txBody>
      </p:sp>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27228" y="3614863"/>
            <a:ext cx="1937888" cy="1757237"/>
          </a:xfrm>
          <a:prstGeom prst="rect">
            <a:avLst/>
          </a:prstGeom>
        </p:spPr>
      </p:pic>
      <p:pic>
        <p:nvPicPr>
          <p:cNvPr id="12" name="Imag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2589" y="3717032"/>
            <a:ext cx="2209601" cy="1655068"/>
          </a:xfrm>
          <a:prstGeom prst="rect">
            <a:avLst/>
          </a:prstGeom>
        </p:spPr>
      </p:pic>
    </p:spTree>
    <p:extLst>
      <p:ext uri="{BB962C8B-B14F-4D97-AF65-F5344CB8AC3E}">
        <p14:creationId xmlns:p14="http://schemas.microsoft.com/office/powerpoint/2010/main" val="3277386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384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B94B5EB-908E-4610-955E-2DE5D7E7F236}" type="slidenum">
              <a:rPr lang="fr-FR" altLang="fr-FR" sz="1200" smtClean="0">
                <a:solidFill>
                  <a:srgbClr val="898989"/>
                </a:solidFill>
              </a:rPr>
              <a:pPr>
                <a:spcBef>
                  <a:spcPct val="0"/>
                </a:spcBef>
                <a:buFontTx/>
                <a:buNone/>
              </a:pPr>
              <a:t>195</a:t>
            </a:fld>
            <a:endParaRPr lang="fr-FR" altLang="fr-FR" sz="1200">
              <a:solidFill>
                <a:srgbClr val="898989"/>
              </a:solidFill>
            </a:endParaRPr>
          </a:p>
        </p:txBody>
      </p:sp>
      <p:sp>
        <p:nvSpPr>
          <p:cNvPr id="16384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0966" name="ZoneTexte 5"/>
          <p:cNvSpPr txBox="1">
            <a:spLocks noChangeArrowheads="1"/>
          </p:cNvSpPr>
          <p:nvPr/>
        </p:nvSpPr>
        <p:spPr bwMode="auto">
          <a:xfrm>
            <a:off x="107950" y="765175"/>
            <a:ext cx="8785225" cy="6186488"/>
          </a:xfrm>
          <a:prstGeom prst="rect">
            <a:avLst/>
          </a:prstGeom>
          <a:noFill/>
          <a:ln w="9525">
            <a:noFill/>
            <a:miter lim="800000"/>
            <a:headEnd/>
            <a:tailEnd/>
          </a:ln>
        </p:spPr>
        <p:txBody>
          <a:bodyPr>
            <a:spAutoFit/>
          </a:bodyPr>
          <a:lstStyle/>
          <a:p>
            <a:pPr eaLnBrk="1" hangingPunct="1">
              <a:defRPr/>
            </a:pPr>
            <a:r>
              <a:rPr lang="fr-FR" dirty="0">
                <a:solidFill>
                  <a:srgbClr val="008000"/>
                </a:solidFill>
                <a:latin typeface="Calibri" pitchFamily="34" charset="0"/>
                <a:cs typeface="Arial" charset="0"/>
              </a:rPr>
              <a:t>A4. </a:t>
            </a:r>
            <a:r>
              <a:rPr lang="fr-FR" b="1" dirty="0">
                <a:solidFill>
                  <a:srgbClr val="008000"/>
                </a:solidFill>
                <a:latin typeface="Calibri" pitchFamily="34" charset="0"/>
                <a:cs typeface="Arial" charset="0"/>
              </a:rPr>
              <a:t>Annexe : Listes de plantes xérophytes et halophytes utiles</a:t>
            </a:r>
          </a:p>
          <a:p>
            <a:pPr eaLnBrk="1" hangingPunct="1">
              <a:defRPr/>
            </a:pPr>
            <a:endParaRPr lang="fr-FR" dirty="0">
              <a:solidFill>
                <a:srgbClr val="008000"/>
              </a:solidFill>
              <a:latin typeface="Calibri" pitchFamily="34" charset="0"/>
              <a:cs typeface="Arial" charset="0"/>
            </a:endParaRPr>
          </a:p>
          <a:p>
            <a:pPr algn="just">
              <a:buFont typeface="Arial" pitchFamily="34" charset="0"/>
              <a:buChar char="•"/>
              <a:defRPr/>
            </a:pPr>
            <a:r>
              <a:rPr lang="pt-BR" dirty="0">
                <a:solidFill>
                  <a:srgbClr val="008000"/>
                </a:solidFill>
                <a:latin typeface="Calibri" pitchFamily="34" charset="0"/>
                <a:cs typeface="Arial" charset="0"/>
              </a:rPr>
              <a:t> </a:t>
            </a:r>
            <a:r>
              <a:rPr lang="fr-FR" dirty="0" err="1">
                <a:solidFill>
                  <a:srgbClr val="008000"/>
                </a:solidFill>
                <a:latin typeface="+mn-lt"/>
                <a:cs typeface="Arial" charset="0"/>
              </a:rPr>
              <a:t>Criste</a:t>
            </a:r>
            <a:r>
              <a:rPr lang="fr-FR" dirty="0">
                <a:solidFill>
                  <a:srgbClr val="008000"/>
                </a:solidFill>
                <a:latin typeface="+mn-lt"/>
                <a:cs typeface="Arial" charset="0"/>
              </a:rPr>
              <a:t> marine (</a:t>
            </a:r>
            <a:r>
              <a:rPr lang="pt-BR" i="1" dirty="0">
                <a:solidFill>
                  <a:srgbClr val="008000"/>
                </a:solidFill>
                <a:latin typeface="Calibri" pitchFamily="34" charset="0"/>
                <a:cs typeface="Arial" charset="0"/>
              </a:rPr>
              <a:t>Crithmum maritimum</a:t>
            </a:r>
            <a:r>
              <a:rPr lang="pt-BR" dirty="0">
                <a:solidFill>
                  <a:srgbClr val="008000"/>
                </a:solidFill>
                <a:latin typeface="Calibri" pitchFamily="34" charset="0"/>
                <a:cs typeface="Arial" charset="0"/>
              </a:rPr>
              <a:t>)</a:t>
            </a:r>
            <a:endParaRPr lang="pt-BR" i="1" dirty="0">
              <a:solidFill>
                <a:srgbClr val="008000"/>
              </a:solidFill>
              <a:latin typeface="Calibri" pitchFamily="34" charset="0"/>
              <a:cs typeface="Arial" charset="0"/>
            </a:endParaRPr>
          </a:p>
          <a:p>
            <a:pPr algn="just">
              <a:buFont typeface="Arial" pitchFamily="34" charset="0"/>
              <a:buChar char="•"/>
              <a:defRPr/>
            </a:pPr>
            <a:r>
              <a:rPr lang="pt-BR" i="1" dirty="0">
                <a:solidFill>
                  <a:srgbClr val="008000"/>
                </a:solidFill>
                <a:latin typeface="Calibri" pitchFamily="34" charset="0"/>
                <a:cs typeface="Arial" charset="0"/>
              </a:rPr>
              <a:t> Salicornia fragilis</a:t>
            </a:r>
            <a:r>
              <a:rPr lang="pt-BR" dirty="0">
                <a:solidFill>
                  <a:srgbClr val="008000"/>
                </a:solidFill>
                <a:latin typeface="Calibri" pitchFamily="34" charset="0"/>
                <a:cs typeface="Arial" charset="0"/>
              </a:rPr>
              <a:t> (climat tempéré)</a:t>
            </a:r>
            <a:endParaRPr lang="pt-BR" i="1" dirty="0">
              <a:solidFill>
                <a:srgbClr val="008000"/>
              </a:solidFill>
              <a:latin typeface="Calibri" pitchFamily="34" charset="0"/>
              <a:cs typeface="Arial" charset="0"/>
            </a:endParaRPr>
          </a:p>
          <a:p>
            <a:pPr algn="just">
              <a:buFont typeface="Arial" pitchFamily="34" charset="0"/>
              <a:buChar char="•"/>
              <a:defRPr/>
            </a:pPr>
            <a:r>
              <a:rPr lang="pt-BR" i="1" dirty="0">
                <a:solidFill>
                  <a:srgbClr val="008000"/>
                </a:solidFill>
                <a:latin typeface="Calibri" pitchFamily="34" charset="0"/>
                <a:cs typeface="Arial" charset="0"/>
              </a:rPr>
              <a:t> Suaeda maritima</a:t>
            </a:r>
            <a:r>
              <a:rPr lang="pt-BR" dirty="0">
                <a:solidFill>
                  <a:srgbClr val="008000"/>
                </a:solidFill>
                <a:latin typeface="Calibri" pitchFamily="34" charset="0"/>
                <a:cs typeface="Arial" charset="0"/>
              </a:rPr>
              <a:t> (climat tempéré)</a:t>
            </a:r>
            <a:endParaRPr lang="pt-BR" i="1" dirty="0">
              <a:solidFill>
                <a:srgbClr val="008000"/>
              </a:solidFill>
              <a:latin typeface="Calibri" pitchFamily="34" charset="0"/>
              <a:cs typeface="Arial" charset="0"/>
            </a:endParaRPr>
          </a:p>
          <a:p>
            <a:pPr algn="just">
              <a:buFont typeface="Arial" pitchFamily="34" charset="0"/>
              <a:buChar char="•"/>
              <a:defRPr/>
            </a:pPr>
            <a:r>
              <a:rPr lang="pt-BR" dirty="0">
                <a:solidFill>
                  <a:srgbClr val="008000"/>
                </a:solidFill>
                <a:latin typeface="Calibri" pitchFamily="34" charset="0"/>
                <a:cs typeface="Arial" charset="0"/>
              </a:rPr>
              <a:t> </a:t>
            </a:r>
            <a:r>
              <a:rPr lang="fr-FR" dirty="0">
                <a:solidFill>
                  <a:srgbClr val="008000"/>
                </a:solidFill>
                <a:latin typeface="+mn-lt"/>
                <a:cs typeface="Arial" charset="0"/>
              </a:rPr>
              <a:t>Obione faux-pourpier (</a:t>
            </a:r>
            <a:r>
              <a:rPr lang="pt-BR" i="1" dirty="0">
                <a:solidFill>
                  <a:srgbClr val="008000"/>
                </a:solidFill>
                <a:latin typeface="Calibri" pitchFamily="34" charset="0"/>
                <a:cs typeface="Arial" charset="0"/>
              </a:rPr>
              <a:t>Atriplex portulacoides</a:t>
            </a:r>
            <a:r>
              <a:rPr lang="pt-BR" dirty="0">
                <a:solidFill>
                  <a:srgbClr val="008000"/>
                </a:solidFill>
                <a:latin typeface="Calibri" pitchFamily="34" charset="0"/>
                <a:cs typeface="Arial" charset="0"/>
              </a:rPr>
              <a:t>)</a:t>
            </a:r>
            <a:endParaRPr lang="pt-BR" i="1" dirty="0">
              <a:solidFill>
                <a:srgbClr val="008000"/>
              </a:solidFill>
              <a:latin typeface="Calibri" pitchFamily="34" charset="0"/>
              <a:cs typeface="Arial" charset="0"/>
            </a:endParaRPr>
          </a:p>
          <a:p>
            <a:pPr algn="just">
              <a:defRPr/>
            </a:pPr>
            <a:endParaRPr lang="pt-BR" dirty="0">
              <a:solidFill>
                <a:srgbClr val="008000"/>
              </a:solidFill>
              <a:latin typeface="Calibri" pitchFamily="34" charset="0"/>
              <a:cs typeface="Arial" charset="0"/>
            </a:endParaRPr>
          </a:p>
          <a:p>
            <a:pPr algn="just">
              <a:buFont typeface="Arial" pitchFamily="34" charset="0"/>
              <a:buChar char="•"/>
              <a:defRPr/>
            </a:pPr>
            <a:r>
              <a:rPr lang="pt-BR" dirty="0">
                <a:solidFill>
                  <a:srgbClr val="008000"/>
                </a:solidFill>
                <a:latin typeface="Calibri" pitchFamily="34" charset="0"/>
                <a:cs typeface="Arial" charset="0"/>
              </a:rPr>
              <a:t> Saxaoul ou saxaul </a:t>
            </a:r>
            <a:r>
              <a:rPr lang="pt-BR" i="1" dirty="0">
                <a:solidFill>
                  <a:srgbClr val="008000"/>
                </a:solidFill>
                <a:latin typeface="Calibri" pitchFamily="34" charset="0"/>
                <a:cs typeface="Arial" charset="0"/>
              </a:rPr>
              <a:t>(Haloxylon ammodendron) </a:t>
            </a:r>
            <a:r>
              <a:rPr lang="pt-BR" dirty="0">
                <a:solidFill>
                  <a:srgbClr val="008000"/>
                </a:solidFill>
                <a:latin typeface="Calibri" pitchFamily="34" charset="0"/>
                <a:cs typeface="Arial" charset="0"/>
              </a:rPr>
              <a:t>: il possède des racines profondes et succulentes lui permettant de prospérer dans des environnements arides, salins ou sablonneux. Sources : </a:t>
            </a:r>
            <a:r>
              <a:rPr lang="pt-BR" dirty="0">
                <a:solidFill>
                  <a:srgbClr val="008000"/>
                </a:solidFill>
                <a:latin typeface="Calibri" pitchFamily="34" charset="0"/>
                <a:cs typeface="Arial" charset="0"/>
                <a:hlinkClick r:id="rId2"/>
              </a:rPr>
              <a:t>http://en.wikipedia.org/wiki/Haloxylon_ammodendron</a:t>
            </a:r>
            <a:r>
              <a:rPr lang="pt-BR" dirty="0">
                <a:solidFill>
                  <a:srgbClr val="008000"/>
                </a:solidFill>
                <a:latin typeface="Calibri" pitchFamily="34" charset="0"/>
                <a:cs typeface="Arial" charset="0"/>
              </a:rPr>
              <a:t>  &amp; </a:t>
            </a:r>
            <a:r>
              <a:rPr lang="pt-BR" dirty="0">
                <a:solidFill>
                  <a:srgbClr val="008000"/>
                </a:solidFill>
                <a:latin typeface="Calibri" pitchFamily="34" charset="0"/>
                <a:cs typeface="Arial" charset="0"/>
                <a:hlinkClick r:id="rId3"/>
              </a:rPr>
              <a:t>http://fr.wikipedia.org/wiki/Haloxylon_ammodendron</a:t>
            </a:r>
            <a:r>
              <a:rPr lang="pt-BR" dirty="0">
                <a:solidFill>
                  <a:srgbClr val="008000"/>
                </a:solidFill>
                <a:latin typeface="Calibri" pitchFamily="34" charset="0"/>
                <a:cs typeface="Arial" charset="0"/>
              </a:rPr>
              <a:t> </a:t>
            </a:r>
          </a:p>
          <a:p>
            <a:pPr algn="just">
              <a:buFont typeface="Arial" pitchFamily="34" charset="0"/>
              <a:buChar char="•"/>
              <a:defRPr/>
            </a:pPr>
            <a:r>
              <a:rPr lang="pt-BR" dirty="0">
                <a:solidFill>
                  <a:srgbClr val="008000"/>
                </a:solidFill>
                <a:latin typeface="Calibri" pitchFamily="34" charset="0"/>
                <a:cs typeface="Arial" charset="0"/>
              </a:rPr>
              <a:t> Saxaoul noir </a:t>
            </a:r>
            <a:r>
              <a:rPr lang="pt-BR" i="1" dirty="0">
                <a:solidFill>
                  <a:srgbClr val="008000"/>
                </a:solidFill>
                <a:latin typeface="Calibri" pitchFamily="34" charset="0"/>
                <a:cs typeface="Arial" charset="0"/>
              </a:rPr>
              <a:t>(Haloxylon aphyllum)</a:t>
            </a:r>
          </a:p>
          <a:p>
            <a:pPr algn="just">
              <a:buFont typeface="Arial" pitchFamily="34" charset="0"/>
              <a:buChar char="•"/>
              <a:defRPr/>
            </a:pPr>
            <a:r>
              <a:rPr lang="pt-BR" dirty="0">
                <a:solidFill>
                  <a:srgbClr val="008000"/>
                </a:solidFill>
                <a:latin typeface="Calibri" pitchFamily="34" charset="0"/>
                <a:cs typeface="Arial" charset="0"/>
              </a:rPr>
              <a:t> Saxaoul blanc </a:t>
            </a:r>
            <a:r>
              <a:rPr lang="pt-BR" i="1" dirty="0">
                <a:solidFill>
                  <a:srgbClr val="008000"/>
                </a:solidFill>
                <a:latin typeface="Calibri" pitchFamily="34" charset="0"/>
                <a:cs typeface="Arial" charset="0"/>
              </a:rPr>
              <a:t>(Haloxylon persicum)</a:t>
            </a:r>
          </a:p>
          <a:p>
            <a:pPr algn="just">
              <a:buFont typeface="Arial" pitchFamily="34" charset="0"/>
              <a:buChar char="•"/>
              <a:defRPr/>
            </a:pPr>
            <a:r>
              <a:rPr lang="pt-BR" i="1" dirty="0">
                <a:solidFill>
                  <a:srgbClr val="008000"/>
                </a:solidFill>
                <a:latin typeface="Calibri" pitchFamily="34" charset="0"/>
                <a:cs typeface="Arial" charset="0"/>
              </a:rPr>
              <a:t> Haloxylon aphyllum </a:t>
            </a:r>
            <a:r>
              <a:rPr lang="pt-BR" dirty="0">
                <a:solidFill>
                  <a:srgbClr val="008000"/>
                </a:solidFill>
                <a:latin typeface="Calibri" pitchFamily="34" charset="0"/>
                <a:cs typeface="Arial" charset="0"/>
              </a:rPr>
              <a:t>Etc.</a:t>
            </a:r>
          </a:p>
          <a:p>
            <a:pPr algn="just">
              <a:defRPr/>
            </a:pPr>
            <a:endParaRPr lang="pt-BR" dirty="0">
              <a:solidFill>
                <a:srgbClr val="008000"/>
              </a:solidFill>
              <a:latin typeface="Calibri" pitchFamily="34" charset="0"/>
              <a:cs typeface="Arial" charset="0"/>
            </a:endParaRPr>
          </a:p>
          <a:p>
            <a:pPr algn="just">
              <a:defRPr/>
            </a:pPr>
            <a:r>
              <a:rPr lang="fr-FR" u="sng" dirty="0">
                <a:solidFill>
                  <a:srgbClr val="008000"/>
                </a:solidFill>
                <a:latin typeface="Calibri" pitchFamily="34" charset="0"/>
                <a:cs typeface="Arial" charset="0"/>
              </a:rPr>
              <a:t>Arbres résistant au sel </a:t>
            </a:r>
            <a:r>
              <a:rPr lang="fr-FR" dirty="0">
                <a:solidFill>
                  <a:srgbClr val="008000"/>
                </a:solidFill>
                <a:latin typeface="Calibri" pitchFamily="34" charset="0"/>
                <a:cs typeface="Arial" charset="0"/>
              </a:rPr>
              <a:t>: </a:t>
            </a:r>
          </a:p>
          <a:p>
            <a:pPr algn="just">
              <a:buFont typeface="Arial" pitchFamily="34" charset="0"/>
              <a:buChar char="•"/>
              <a:defRPr/>
            </a:pPr>
            <a:r>
              <a:rPr lang="fr-FR" dirty="0">
                <a:solidFill>
                  <a:srgbClr val="008000"/>
                </a:solidFill>
                <a:latin typeface="Calibri" pitchFamily="34" charset="0"/>
                <a:cs typeface="Arial" charset="0"/>
              </a:rPr>
              <a:t> Filao (</a:t>
            </a:r>
            <a:r>
              <a:rPr lang="fr-FR" i="1" dirty="0">
                <a:solidFill>
                  <a:srgbClr val="008000"/>
                </a:solidFill>
                <a:latin typeface="Calibri" pitchFamily="34" charset="0"/>
                <a:cs typeface="Arial" charset="0"/>
              </a:rPr>
              <a:t>Casuarina </a:t>
            </a:r>
            <a:r>
              <a:rPr lang="fr-FR" i="1" dirty="0" err="1">
                <a:solidFill>
                  <a:srgbClr val="008000"/>
                </a:solidFill>
                <a:latin typeface="Calibri" pitchFamily="34" charset="0"/>
                <a:cs typeface="Arial" charset="0"/>
              </a:rPr>
              <a:t>equisetifolia</a:t>
            </a:r>
            <a:r>
              <a:rPr lang="fr-FR" dirty="0">
                <a:solidFill>
                  <a:srgbClr val="008000"/>
                </a:solidFill>
                <a:latin typeface="Calibri" pitchFamily="34" charset="0"/>
                <a:cs typeface="Arial" charset="0"/>
              </a:rPr>
              <a:t>) (</a:t>
            </a:r>
            <a:r>
              <a:rPr lang="fr-FR" dirty="0">
                <a:solidFill>
                  <a:srgbClr val="FF0000"/>
                </a:solidFill>
                <a:latin typeface="Calibri" pitchFamily="34" charset="0"/>
                <a:cs typeface="Arial" charset="0"/>
              </a:rPr>
              <a:t>très invasif</a:t>
            </a:r>
            <a:r>
              <a:rPr lang="fr-FR" dirty="0">
                <a:solidFill>
                  <a:srgbClr val="008000"/>
                </a:solidFill>
                <a:latin typeface="Calibri" pitchFamily="34" charset="0"/>
                <a:cs typeface="Arial" charset="0"/>
              </a:rPr>
              <a:t>)</a:t>
            </a:r>
          </a:p>
          <a:p>
            <a:pPr algn="just">
              <a:buFont typeface="Arial" pitchFamily="34" charset="0"/>
              <a:buChar char="•"/>
              <a:defRPr/>
            </a:pPr>
            <a:r>
              <a:rPr lang="fr-FR" dirty="0">
                <a:solidFill>
                  <a:srgbClr val="008000"/>
                </a:solidFill>
                <a:latin typeface="Calibri" pitchFamily="34" charset="0"/>
                <a:cs typeface="Arial" charset="0"/>
              </a:rPr>
              <a:t> Cyprès toujours vers (</a:t>
            </a:r>
            <a:r>
              <a:rPr lang="fr-FR" i="1" dirty="0">
                <a:solidFill>
                  <a:srgbClr val="008000"/>
                </a:solidFill>
                <a:latin typeface="Calibri" pitchFamily="34" charset="0"/>
                <a:cs typeface="Arial" charset="0"/>
              </a:rPr>
              <a:t>Cupressus </a:t>
            </a:r>
            <a:r>
              <a:rPr lang="fr-FR" i="1" dirty="0" err="1">
                <a:solidFill>
                  <a:srgbClr val="008000"/>
                </a:solidFill>
                <a:latin typeface="Calibri" pitchFamily="34" charset="0"/>
                <a:cs typeface="Arial" charset="0"/>
              </a:rPr>
              <a:t>sempervirens</a:t>
            </a:r>
            <a:r>
              <a:rPr lang="fr-FR" dirty="0">
                <a:solidFill>
                  <a:srgbClr val="008000"/>
                </a:solidFill>
                <a:latin typeface="Calibri" pitchFamily="34" charset="0"/>
                <a:cs typeface="Arial" charset="0"/>
              </a:rPr>
              <a:t>) (à vérifier);</a:t>
            </a:r>
          </a:p>
          <a:p>
            <a:pPr algn="just">
              <a:buFont typeface="Arial" pitchFamily="34" charset="0"/>
              <a:buChar char="•"/>
              <a:defRPr/>
            </a:pPr>
            <a:r>
              <a:rPr lang="fr-FR" dirty="0">
                <a:solidFill>
                  <a:srgbClr val="008000"/>
                </a:solidFill>
                <a:latin typeface="Calibri" pitchFamily="34" charset="0"/>
                <a:cs typeface="Arial" charset="0"/>
              </a:rPr>
              <a:t> Cassier (</a:t>
            </a:r>
            <a:r>
              <a:rPr lang="fr-FR" i="1" dirty="0">
                <a:solidFill>
                  <a:srgbClr val="008000"/>
                </a:solidFill>
                <a:latin typeface="Calibri" pitchFamily="34" charset="0"/>
                <a:cs typeface="Arial" charset="0"/>
              </a:rPr>
              <a:t>Acacia </a:t>
            </a:r>
            <a:r>
              <a:rPr lang="fr-FR" i="1" dirty="0" err="1">
                <a:solidFill>
                  <a:srgbClr val="008000"/>
                </a:solidFill>
                <a:latin typeface="Calibri" pitchFamily="34" charset="0"/>
                <a:cs typeface="Arial" charset="0"/>
              </a:rPr>
              <a:t>farnesiana</a:t>
            </a:r>
            <a:r>
              <a:rPr lang="fr-FR" dirty="0">
                <a:solidFill>
                  <a:srgbClr val="008000"/>
                </a:solidFill>
                <a:latin typeface="Calibri" pitchFamily="34" charset="0"/>
                <a:cs typeface="Arial" charset="0"/>
              </a:rPr>
              <a:t>). Peu exigeant en ce qui concerne la nature du sol, cet arbuste préfère les situations ensoleillées et résiste à la sécheresse. Source : </a:t>
            </a:r>
            <a:r>
              <a:rPr lang="fr-FR" dirty="0">
                <a:solidFill>
                  <a:srgbClr val="008000"/>
                </a:solidFill>
                <a:latin typeface="Calibri" pitchFamily="34" charset="0"/>
                <a:cs typeface="Arial" charset="0"/>
                <a:hlinkClick r:id="rId4"/>
              </a:rPr>
              <a:t>http://fr.wikipedia.org/wiki/Cassier</a:t>
            </a:r>
            <a:r>
              <a:rPr lang="fr-FR" dirty="0">
                <a:solidFill>
                  <a:srgbClr val="008000"/>
                </a:solidFill>
                <a:latin typeface="Calibri" pitchFamily="34" charset="0"/>
                <a:cs typeface="Arial" charset="0"/>
              </a:rPr>
              <a:t> </a:t>
            </a:r>
          </a:p>
          <a:p>
            <a:pPr algn="just">
              <a:buFont typeface="Arial" pitchFamily="34" charset="0"/>
              <a:buChar char="•"/>
              <a:defRPr/>
            </a:pPr>
            <a:r>
              <a:rPr lang="fr-FR" dirty="0">
                <a:solidFill>
                  <a:srgbClr val="008000"/>
                </a:solidFill>
                <a:latin typeface="Calibri" pitchFamily="34" charset="0"/>
                <a:cs typeface="Arial" charset="0"/>
              </a:rPr>
              <a:t> Acacia Sénégal.</a:t>
            </a:r>
          </a:p>
        </p:txBody>
      </p:sp>
      <p:sp>
        <p:nvSpPr>
          <p:cNvPr id="7" name="Rectangle 6"/>
          <p:cNvSpPr/>
          <p:nvPr/>
        </p:nvSpPr>
        <p:spPr>
          <a:xfrm>
            <a:off x="4932363" y="1341438"/>
            <a:ext cx="3960812" cy="1200150"/>
          </a:xfrm>
          <a:prstGeom prst="rect">
            <a:avLst/>
          </a:prstGeom>
        </p:spPr>
        <p:txBody>
          <a:bodyPr>
            <a:spAutoFit/>
          </a:bodyPr>
          <a:lstStyle/>
          <a:p>
            <a:pPr eaLnBrk="1" hangingPunct="1">
              <a:buFont typeface="Arial" pitchFamily="34" charset="0"/>
              <a:buChar char="•"/>
              <a:defRPr/>
            </a:pPr>
            <a:r>
              <a:rPr lang="fr-FR" dirty="0">
                <a:solidFill>
                  <a:srgbClr val="008000"/>
                </a:solidFill>
                <a:latin typeface="+mn-lt"/>
                <a:cs typeface="Arial" charset="0"/>
              </a:rPr>
              <a:t> arroche </a:t>
            </a:r>
            <a:r>
              <a:rPr lang="fr-FR" dirty="0" err="1">
                <a:solidFill>
                  <a:srgbClr val="008000"/>
                </a:solidFill>
                <a:latin typeface="+mn-lt"/>
                <a:cs typeface="Arial" charset="0"/>
              </a:rPr>
              <a:t>halime</a:t>
            </a:r>
            <a:r>
              <a:rPr lang="fr-FR" dirty="0">
                <a:solidFill>
                  <a:srgbClr val="008000"/>
                </a:solidFill>
                <a:latin typeface="+mn-lt"/>
                <a:cs typeface="Arial" charset="0"/>
              </a:rPr>
              <a:t> (</a:t>
            </a:r>
            <a:r>
              <a:rPr lang="fr-FR" i="1" dirty="0" err="1">
                <a:solidFill>
                  <a:srgbClr val="008000"/>
                </a:solidFill>
                <a:latin typeface="+mn-lt"/>
                <a:cs typeface="Arial" charset="0"/>
              </a:rPr>
              <a:t>Atriplex</a:t>
            </a:r>
            <a:r>
              <a:rPr lang="fr-FR" i="1" dirty="0">
                <a:solidFill>
                  <a:srgbClr val="008000"/>
                </a:solidFill>
                <a:latin typeface="+mn-lt"/>
                <a:cs typeface="Arial" charset="0"/>
              </a:rPr>
              <a:t> </a:t>
            </a:r>
            <a:r>
              <a:rPr lang="fr-FR" i="1" dirty="0" err="1">
                <a:solidFill>
                  <a:srgbClr val="008000"/>
                </a:solidFill>
                <a:latin typeface="+mn-lt"/>
                <a:cs typeface="Arial" charset="0"/>
              </a:rPr>
              <a:t>halimus</a:t>
            </a:r>
            <a:r>
              <a:rPr lang="fr-FR" dirty="0">
                <a:solidFill>
                  <a:srgbClr val="008000"/>
                </a:solidFill>
                <a:latin typeface="+mn-lt"/>
                <a:cs typeface="Arial" charset="0"/>
              </a:rPr>
              <a:t>)</a:t>
            </a:r>
            <a:endParaRPr lang="fr-FR" i="1"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rPr>
              <a:t> </a:t>
            </a:r>
            <a:r>
              <a:rPr lang="fr-FR" i="1" dirty="0" err="1">
                <a:solidFill>
                  <a:srgbClr val="008000"/>
                </a:solidFill>
                <a:latin typeface="+mn-lt"/>
                <a:cs typeface="Arial" charset="0"/>
              </a:rPr>
              <a:t>Suaeda</a:t>
            </a:r>
            <a:r>
              <a:rPr lang="fr-FR" i="1" dirty="0">
                <a:solidFill>
                  <a:srgbClr val="008000"/>
                </a:solidFill>
                <a:latin typeface="+mn-lt"/>
                <a:cs typeface="Arial" charset="0"/>
              </a:rPr>
              <a:t> mollis</a:t>
            </a:r>
          </a:p>
          <a:p>
            <a:pPr eaLnBrk="1" hangingPunct="1">
              <a:buFont typeface="Arial" pitchFamily="34" charset="0"/>
              <a:buChar char="•"/>
              <a:defRPr/>
            </a:pPr>
            <a:r>
              <a:rPr lang="fr-FR" i="1" dirty="0">
                <a:solidFill>
                  <a:srgbClr val="008000"/>
                </a:solidFill>
                <a:latin typeface="+mn-lt"/>
                <a:cs typeface="Arial" charset="0"/>
              </a:rPr>
              <a:t> </a:t>
            </a:r>
            <a:r>
              <a:rPr lang="fr-FR" dirty="0" err="1">
                <a:solidFill>
                  <a:srgbClr val="008000"/>
                </a:solidFill>
                <a:latin typeface="+mn-lt"/>
                <a:cs typeface="Arial" charset="0"/>
              </a:rPr>
              <a:t>Terahit</a:t>
            </a:r>
            <a:r>
              <a:rPr lang="fr-FR" i="1" dirty="0">
                <a:solidFill>
                  <a:srgbClr val="008000"/>
                </a:solidFill>
                <a:latin typeface="+mn-lt"/>
                <a:cs typeface="Arial" charset="0"/>
              </a:rPr>
              <a:t> </a:t>
            </a:r>
            <a:r>
              <a:rPr lang="fr-FR" dirty="0">
                <a:solidFill>
                  <a:srgbClr val="008000"/>
                </a:solidFill>
                <a:latin typeface="+mn-lt"/>
                <a:cs typeface="Arial" charset="0"/>
              </a:rPr>
              <a:t>(</a:t>
            </a:r>
            <a:r>
              <a:rPr lang="fr-FR" i="1" dirty="0" err="1">
                <a:solidFill>
                  <a:srgbClr val="008000"/>
                </a:solidFill>
                <a:latin typeface="+mn-lt"/>
                <a:cs typeface="Arial" charset="0"/>
              </a:rPr>
              <a:t>Traganum</a:t>
            </a:r>
            <a:r>
              <a:rPr lang="fr-FR" i="1" dirty="0">
                <a:solidFill>
                  <a:srgbClr val="008000"/>
                </a:solidFill>
                <a:latin typeface="+mn-lt"/>
                <a:cs typeface="Arial" charset="0"/>
              </a:rPr>
              <a:t> </a:t>
            </a:r>
            <a:r>
              <a:rPr lang="fr-FR" i="1" dirty="0" err="1">
                <a:solidFill>
                  <a:srgbClr val="008000"/>
                </a:solidFill>
                <a:latin typeface="+mn-lt"/>
                <a:cs typeface="Arial" charset="0"/>
              </a:rPr>
              <a:t>nudatum</a:t>
            </a:r>
            <a:r>
              <a:rPr lang="fr-FR" dirty="0">
                <a:solidFill>
                  <a:srgbClr val="008000"/>
                </a:solidFill>
                <a:latin typeface="+mn-lt"/>
                <a:cs typeface="Arial" charset="0"/>
              </a:rPr>
              <a:t>)</a:t>
            </a:r>
            <a:endParaRPr lang="fr-FR" i="1"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rPr>
              <a:t> </a:t>
            </a:r>
            <a:r>
              <a:rPr lang="fr-FR" dirty="0" err="1">
                <a:solidFill>
                  <a:srgbClr val="008000"/>
                </a:solidFill>
                <a:latin typeface="+mn-lt"/>
                <a:cs typeface="Arial" charset="0"/>
              </a:rPr>
              <a:t>Élurope</a:t>
            </a:r>
            <a:r>
              <a:rPr lang="fr-FR" dirty="0">
                <a:solidFill>
                  <a:srgbClr val="008000"/>
                </a:solidFill>
                <a:latin typeface="+mn-lt"/>
                <a:cs typeface="Arial" charset="0"/>
              </a:rPr>
              <a:t> du littoral (</a:t>
            </a:r>
            <a:r>
              <a:rPr lang="fr-FR" i="1" dirty="0" err="1">
                <a:solidFill>
                  <a:srgbClr val="008000"/>
                </a:solidFill>
                <a:latin typeface="+mn-lt"/>
                <a:cs typeface="Arial" charset="0"/>
              </a:rPr>
              <a:t>Aeluropus</a:t>
            </a:r>
            <a:r>
              <a:rPr lang="fr-FR" i="1" dirty="0">
                <a:solidFill>
                  <a:srgbClr val="008000"/>
                </a:solidFill>
                <a:latin typeface="+mn-lt"/>
                <a:cs typeface="Arial" charset="0"/>
              </a:rPr>
              <a:t> </a:t>
            </a:r>
            <a:r>
              <a:rPr lang="fr-FR" i="1" dirty="0" err="1">
                <a:solidFill>
                  <a:srgbClr val="008000"/>
                </a:solidFill>
                <a:latin typeface="+mn-lt"/>
                <a:cs typeface="Arial" charset="0"/>
              </a:rPr>
              <a:t>littoralis</a:t>
            </a:r>
            <a:r>
              <a:rPr lang="fr-FR" dirty="0">
                <a:solidFill>
                  <a:srgbClr val="008000"/>
                </a:solidFill>
                <a:latin typeface="+mn-lt"/>
                <a:cs typeface="Arial" charset="0"/>
              </a:rPr>
              <a:t>)</a:t>
            </a:r>
            <a:endParaRPr lang="fr-FR" i="1" dirty="0">
              <a:solidFill>
                <a:srgbClr val="008000"/>
              </a:solidFill>
              <a:latin typeface="+mn-lt"/>
              <a:cs typeface="Arial" charset="0"/>
            </a:endParaRPr>
          </a:p>
        </p:txBody>
      </p:sp>
      <p:sp>
        <p:nvSpPr>
          <p:cNvPr id="8" name="Rectangle 7"/>
          <p:cNvSpPr/>
          <p:nvPr/>
        </p:nvSpPr>
        <p:spPr>
          <a:xfrm>
            <a:off x="3708400" y="3860800"/>
            <a:ext cx="5435600" cy="1223963"/>
          </a:xfrm>
          <a:prstGeom prst="rect">
            <a:avLst/>
          </a:prstGeom>
        </p:spPr>
        <p:txBody>
          <a:bodyPr>
            <a:spAutoFit/>
          </a:bodyPr>
          <a:lstStyle/>
          <a:p>
            <a:pPr eaLnBrk="1" hangingPunct="1">
              <a:buFont typeface="Arial" pitchFamily="34" charset="0"/>
              <a:buChar char="•"/>
              <a:defRPr/>
            </a:pPr>
            <a:r>
              <a:rPr lang="fr-FR" dirty="0">
                <a:solidFill>
                  <a:srgbClr val="008000"/>
                </a:solidFill>
                <a:latin typeface="+mn-lt"/>
                <a:cs typeface="Arial" charset="0"/>
              </a:rPr>
              <a:t> Le Tamaris commun (</a:t>
            </a:r>
            <a:r>
              <a:rPr lang="fr-FR" i="1" dirty="0">
                <a:solidFill>
                  <a:srgbClr val="008000"/>
                </a:solidFill>
                <a:latin typeface="+mn-lt"/>
                <a:cs typeface="Arial" charset="0"/>
              </a:rPr>
              <a:t>Tamarix </a:t>
            </a:r>
            <a:r>
              <a:rPr lang="fr-FR" i="1" dirty="0" err="1">
                <a:solidFill>
                  <a:srgbClr val="008000"/>
                </a:solidFill>
                <a:latin typeface="+mn-lt"/>
                <a:cs typeface="Arial" charset="0"/>
              </a:rPr>
              <a:t>gallica</a:t>
            </a:r>
            <a:r>
              <a:rPr lang="fr-FR" dirty="0">
                <a:solidFill>
                  <a:srgbClr val="008000"/>
                </a:solidFill>
                <a:latin typeface="+mn-lt"/>
                <a:cs typeface="Arial" charset="0"/>
              </a:rPr>
              <a:t>) (</a:t>
            </a:r>
            <a:r>
              <a:rPr lang="fr-FR" dirty="0">
                <a:solidFill>
                  <a:srgbClr val="FF0000"/>
                </a:solidFill>
                <a:latin typeface="+mn-lt"/>
                <a:cs typeface="Arial" charset="0"/>
              </a:rPr>
              <a:t>invasif</a:t>
            </a:r>
            <a:r>
              <a:rPr lang="fr-FR" dirty="0">
                <a:solidFill>
                  <a:srgbClr val="008000"/>
                </a:solidFill>
                <a:latin typeface="+mn-lt"/>
                <a:cs typeface="Arial" charset="0"/>
              </a:rPr>
              <a:t>), </a:t>
            </a:r>
          </a:p>
          <a:p>
            <a:pPr eaLnBrk="1" hangingPunct="1">
              <a:buFont typeface="Arial" pitchFamily="34" charset="0"/>
              <a:buChar char="•"/>
              <a:defRPr/>
            </a:pPr>
            <a:r>
              <a:rPr lang="fr-FR" dirty="0">
                <a:solidFill>
                  <a:srgbClr val="008000"/>
                </a:solidFill>
                <a:latin typeface="+mn-lt"/>
                <a:cs typeface="Arial" charset="0"/>
              </a:rPr>
              <a:t> Chardon-Marie (</a:t>
            </a:r>
            <a:r>
              <a:rPr lang="fr-FR" i="1" dirty="0" err="1">
                <a:solidFill>
                  <a:srgbClr val="008000"/>
                </a:solidFill>
                <a:latin typeface="+mn-lt"/>
                <a:cs typeface="Arial" charset="0"/>
              </a:rPr>
              <a:t>Silybum</a:t>
            </a:r>
            <a:r>
              <a:rPr lang="fr-FR" i="1" dirty="0">
                <a:solidFill>
                  <a:srgbClr val="008000"/>
                </a:solidFill>
                <a:latin typeface="+mn-lt"/>
                <a:cs typeface="Arial" charset="0"/>
              </a:rPr>
              <a:t> </a:t>
            </a:r>
            <a:r>
              <a:rPr lang="fr-FR" i="1" dirty="0" err="1">
                <a:solidFill>
                  <a:srgbClr val="008000"/>
                </a:solidFill>
                <a:latin typeface="+mn-lt"/>
                <a:cs typeface="Arial" charset="0"/>
              </a:rPr>
              <a:t>marianum</a:t>
            </a:r>
            <a:r>
              <a:rPr lang="fr-FR" dirty="0">
                <a:solidFill>
                  <a:srgbClr val="008000"/>
                </a:solidFill>
                <a:latin typeface="+mn-lt"/>
                <a:cs typeface="Arial" charset="0"/>
              </a:rPr>
              <a:t>), </a:t>
            </a:r>
          </a:p>
          <a:p>
            <a:pPr eaLnBrk="1" hangingPunct="1">
              <a:buFont typeface="Arial" pitchFamily="34" charset="0"/>
              <a:buChar char="•"/>
              <a:defRPr/>
            </a:pPr>
            <a:r>
              <a:rPr lang="fr-FR" dirty="0">
                <a:solidFill>
                  <a:srgbClr val="008000"/>
                </a:solidFill>
                <a:latin typeface="+mn-lt"/>
                <a:cs typeface="Arial" charset="0"/>
              </a:rPr>
              <a:t> Luzerne du littoral (</a:t>
            </a:r>
            <a:r>
              <a:rPr lang="fr-FR" i="1" dirty="0" err="1">
                <a:solidFill>
                  <a:srgbClr val="008000"/>
                </a:solidFill>
                <a:latin typeface="+mn-lt"/>
                <a:cs typeface="Arial" charset="0"/>
              </a:rPr>
              <a:t>Medicago</a:t>
            </a:r>
            <a:r>
              <a:rPr lang="fr-FR" i="1" dirty="0">
                <a:solidFill>
                  <a:srgbClr val="008000"/>
                </a:solidFill>
                <a:latin typeface="+mn-lt"/>
                <a:cs typeface="Arial" charset="0"/>
              </a:rPr>
              <a:t> </a:t>
            </a:r>
            <a:r>
              <a:rPr lang="fr-FR" i="1" dirty="0" err="1">
                <a:solidFill>
                  <a:srgbClr val="008000"/>
                </a:solidFill>
                <a:latin typeface="+mn-lt"/>
                <a:cs typeface="Arial" charset="0"/>
              </a:rPr>
              <a:t>littoralis</a:t>
            </a:r>
            <a:r>
              <a:rPr lang="fr-FR" dirty="0">
                <a:solidFill>
                  <a:srgbClr val="008000"/>
                </a:solidFill>
                <a:latin typeface="+mn-lt"/>
                <a:cs typeface="Arial" charset="0"/>
              </a:rPr>
              <a:t>), </a:t>
            </a:r>
          </a:p>
          <a:p>
            <a:pPr eaLnBrk="1" hangingPunct="1">
              <a:buFont typeface="Arial" pitchFamily="34" charset="0"/>
              <a:buChar char="•"/>
              <a:defRPr/>
            </a:pPr>
            <a:r>
              <a:rPr lang="fr-FR" dirty="0">
                <a:solidFill>
                  <a:srgbClr val="008000"/>
                </a:solidFill>
                <a:latin typeface="+mn-lt"/>
                <a:cs typeface="Arial" charset="0"/>
              </a:rPr>
              <a:t> Figuier de Barbarie (</a:t>
            </a:r>
            <a:r>
              <a:rPr lang="fr-FR" i="1" dirty="0">
                <a:solidFill>
                  <a:srgbClr val="008000"/>
                </a:solidFill>
                <a:latin typeface="+mn-lt"/>
                <a:cs typeface="Arial" charset="0"/>
              </a:rPr>
              <a:t>Opuntia ficus-</a:t>
            </a:r>
            <a:r>
              <a:rPr lang="fr-FR" i="1" dirty="0" err="1">
                <a:solidFill>
                  <a:srgbClr val="008000"/>
                </a:solidFill>
                <a:latin typeface="+mn-lt"/>
                <a:cs typeface="Arial" charset="0"/>
              </a:rPr>
              <a:t>indica</a:t>
            </a:r>
            <a:r>
              <a:rPr lang="fr-FR" dirty="0">
                <a:solidFill>
                  <a:srgbClr val="008000"/>
                </a:solidFill>
                <a:latin typeface="+mn-lt"/>
                <a:cs typeface="Arial" charset="0"/>
              </a:rPr>
              <a:t>) </a:t>
            </a:r>
            <a:r>
              <a:rPr lang="fr-FR" dirty="0">
                <a:solidFill>
                  <a:srgbClr val="008000"/>
                </a:solidFill>
                <a:latin typeface="Calibri" pitchFamily="34" charset="0"/>
                <a:cs typeface="Arial" charset="0"/>
              </a:rPr>
              <a:t>(</a:t>
            </a:r>
            <a:r>
              <a:rPr lang="fr-FR" dirty="0">
                <a:solidFill>
                  <a:srgbClr val="FF0000"/>
                </a:solidFill>
                <a:latin typeface="Calibri" pitchFamily="34" charset="0"/>
                <a:cs typeface="Arial" charset="0"/>
              </a:rPr>
              <a:t>très invasif</a:t>
            </a:r>
            <a:r>
              <a:rPr lang="fr-FR" dirty="0">
                <a:solidFill>
                  <a:srgbClr val="008000"/>
                </a:solidFill>
                <a:latin typeface="Calibri" pitchFamily="34" charset="0"/>
                <a:cs typeface="Arial" charset="0"/>
              </a:rPr>
              <a:t>)</a:t>
            </a:r>
            <a:endParaRPr lang="fr-FR" dirty="0">
              <a:solidFill>
                <a:srgbClr val="008000"/>
              </a:solidFill>
              <a:latin typeface="+mn-lt"/>
              <a:cs typeface="Arial" charset="0"/>
            </a:endParaRPr>
          </a:p>
        </p:txBody>
      </p:sp>
      <p:pic>
        <p:nvPicPr>
          <p:cNvPr id="163848"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350" y="37893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350" y="50133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50133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125538"/>
            <a:ext cx="8713787" cy="5354637"/>
          </a:xfrm>
          <a:prstGeom prst="rect">
            <a:avLst/>
          </a:prstGeom>
        </p:spPr>
        <p:txBody>
          <a:bodyPr>
            <a:spAutoFit/>
          </a:bodyPr>
          <a:lstStyle/>
          <a:p>
            <a:pPr eaLnBrk="1" hangingPunct="1">
              <a:buFont typeface="Arial" pitchFamily="34" charset="0"/>
              <a:buChar char="•"/>
              <a:defRPr/>
            </a:pPr>
            <a:r>
              <a:rPr lang="fr-FR" i="1" dirty="0">
                <a:solidFill>
                  <a:srgbClr val="008000"/>
                </a:solidFill>
                <a:latin typeface="+mn-lt"/>
                <a:cs typeface="Arial" charset="0"/>
              </a:rPr>
              <a:t> Acacia </a:t>
            </a:r>
            <a:r>
              <a:rPr lang="fr-FR" i="1" dirty="0" err="1">
                <a:solidFill>
                  <a:srgbClr val="008000"/>
                </a:solidFill>
                <a:latin typeface="+mn-lt"/>
                <a:cs typeface="Arial" charset="0"/>
              </a:rPr>
              <a:t>seyal</a:t>
            </a:r>
            <a:endParaRPr lang="fr-FR" i="1"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rPr>
              <a:t> Prosopis </a:t>
            </a:r>
            <a:r>
              <a:rPr lang="fr-FR" i="1" dirty="0" err="1">
                <a:solidFill>
                  <a:srgbClr val="008000"/>
                </a:solidFill>
                <a:latin typeface="+mn-lt"/>
                <a:cs typeface="Arial" charset="0"/>
              </a:rPr>
              <a:t>juliflora</a:t>
            </a:r>
            <a:r>
              <a:rPr lang="fr-FR" i="1" dirty="0">
                <a:solidFill>
                  <a:srgbClr val="008000"/>
                </a:solidFill>
                <a:latin typeface="+mn-lt"/>
                <a:cs typeface="Arial" charset="0"/>
              </a:rPr>
              <a:t>  </a:t>
            </a:r>
            <a:r>
              <a:rPr lang="fr-FR" dirty="0">
                <a:solidFill>
                  <a:srgbClr val="008000"/>
                </a:solidFill>
                <a:latin typeface="+mn-lt"/>
                <a:cs typeface="Arial" charset="0"/>
              </a:rPr>
              <a:t>et</a:t>
            </a:r>
            <a:r>
              <a:rPr lang="fr-FR" i="1" dirty="0">
                <a:solidFill>
                  <a:srgbClr val="008000"/>
                </a:solidFill>
                <a:latin typeface="+mn-lt"/>
                <a:cs typeface="Arial" charset="0"/>
              </a:rPr>
              <a:t> Prosopis </a:t>
            </a:r>
            <a:r>
              <a:rPr lang="fr-FR" i="1" dirty="0" err="1">
                <a:solidFill>
                  <a:srgbClr val="008000"/>
                </a:solidFill>
                <a:latin typeface="+mn-lt"/>
                <a:cs typeface="Arial" charset="0"/>
              </a:rPr>
              <a:t>chilensis</a:t>
            </a:r>
            <a:r>
              <a:rPr lang="fr-FR" dirty="0">
                <a:solidFill>
                  <a:srgbClr val="008000"/>
                </a:solidFill>
                <a:latin typeface="+mn-lt"/>
                <a:cs typeface="Arial" charset="0"/>
              </a:rPr>
              <a:t> </a:t>
            </a:r>
            <a:r>
              <a:rPr lang="fr-FR" dirty="0">
                <a:solidFill>
                  <a:srgbClr val="008000"/>
                </a:solidFill>
                <a:latin typeface="Calibri" pitchFamily="34" charset="0"/>
                <a:cs typeface="Arial" charset="0"/>
              </a:rPr>
              <a:t>(</a:t>
            </a:r>
            <a:r>
              <a:rPr lang="fr-FR" dirty="0">
                <a:solidFill>
                  <a:srgbClr val="FF0000"/>
                </a:solidFill>
                <a:latin typeface="Calibri" pitchFamily="34" charset="0"/>
                <a:cs typeface="Arial" charset="0"/>
              </a:rPr>
              <a:t>très invasifs</a:t>
            </a:r>
            <a:r>
              <a:rPr lang="fr-FR" dirty="0">
                <a:solidFill>
                  <a:srgbClr val="008000"/>
                </a:solidFill>
                <a:latin typeface="Calibri" pitchFamily="34" charset="0"/>
                <a:cs typeface="Arial" charset="0"/>
              </a:rPr>
              <a:t>)</a:t>
            </a:r>
          </a:p>
          <a:p>
            <a:pPr eaLnBrk="1" hangingPunct="1">
              <a:buFont typeface="Arial" pitchFamily="34" charset="0"/>
              <a:buChar char="•"/>
              <a:defRPr/>
            </a:pPr>
            <a:r>
              <a:rPr lang="fr-FR" i="1" dirty="0">
                <a:solidFill>
                  <a:srgbClr val="008000"/>
                </a:solidFill>
                <a:latin typeface="Calibri" pitchFamily="34" charset="0"/>
                <a:cs typeface="Arial" charset="0"/>
              </a:rPr>
              <a:t> </a:t>
            </a:r>
            <a:r>
              <a:rPr lang="fr-FR" i="1" dirty="0" err="1">
                <a:solidFill>
                  <a:srgbClr val="008000"/>
                </a:solidFill>
                <a:latin typeface="+mn-lt"/>
                <a:cs typeface="Arial" charset="0"/>
                <a:hlinkClick r:id="rId2" tooltip="Anemopsis californica"/>
              </a:rPr>
              <a:t>Anemopsis</a:t>
            </a:r>
            <a:r>
              <a:rPr lang="fr-FR" i="1" dirty="0">
                <a:solidFill>
                  <a:srgbClr val="008000"/>
                </a:solidFill>
                <a:latin typeface="+mn-lt"/>
                <a:cs typeface="Arial" charset="0"/>
                <a:hlinkClick r:id="rId2" tooltip="Anemopsis californica"/>
              </a:rPr>
              <a:t> </a:t>
            </a:r>
            <a:r>
              <a:rPr lang="fr-FR" i="1" dirty="0" err="1">
                <a:solidFill>
                  <a:srgbClr val="008000"/>
                </a:solidFill>
                <a:latin typeface="+mn-lt"/>
                <a:cs typeface="Arial" charset="0"/>
                <a:hlinkClick r:id="rId2" tooltip="Anemopsis californica"/>
              </a:rPr>
              <a:t>californica</a:t>
            </a:r>
            <a:r>
              <a:rPr lang="fr-FR" dirty="0">
                <a:solidFill>
                  <a:srgbClr val="008000"/>
                </a:solidFill>
                <a:latin typeface="+mn-lt"/>
                <a:cs typeface="Arial" charset="0"/>
              </a:rPr>
              <a:t> (</a:t>
            </a:r>
            <a:r>
              <a:rPr lang="fr-FR" dirty="0" err="1">
                <a:solidFill>
                  <a:srgbClr val="008000"/>
                </a:solidFill>
                <a:latin typeface="+mn-lt"/>
                <a:cs typeface="Arial" charset="0"/>
              </a:rPr>
              <a:t>Yerba</a:t>
            </a:r>
            <a:r>
              <a:rPr lang="fr-FR" dirty="0">
                <a:solidFill>
                  <a:srgbClr val="008000"/>
                </a:solidFill>
                <a:latin typeface="+mn-lt"/>
                <a:cs typeface="Arial" charset="0"/>
              </a:rPr>
              <a:t> mansa, lézard queue)</a:t>
            </a:r>
          </a:p>
          <a:p>
            <a:pPr eaLnBrk="1" hangingPunct="1">
              <a:buFont typeface="Arial" pitchFamily="34" charset="0"/>
              <a:buChar char="•"/>
              <a:defRPr/>
            </a:pPr>
            <a:r>
              <a:rPr lang="fr-FR" i="1" dirty="0">
                <a:solidFill>
                  <a:srgbClr val="008000"/>
                </a:solidFill>
                <a:latin typeface="+mn-lt"/>
                <a:cs typeface="Arial" charset="0"/>
                <a:hlinkClick r:id="rId3" tooltip="Atriplex"/>
              </a:rPr>
              <a:t> </a:t>
            </a:r>
            <a:r>
              <a:rPr lang="fr-FR" i="1" dirty="0" err="1">
                <a:solidFill>
                  <a:srgbClr val="008000"/>
                </a:solidFill>
                <a:latin typeface="+mn-lt"/>
                <a:cs typeface="Arial" charset="0"/>
                <a:hlinkClick r:id="rId3" tooltip="Atriplex"/>
              </a:rPr>
              <a:t>Atriplex</a:t>
            </a:r>
            <a:r>
              <a:rPr lang="fr-FR" dirty="0">
                <a:solidFill>
                  <a:srgbClr val="008000"/>
                </a:solidFill>
                <a:latin typeface="+mn-lt"/>
                <a:cs typeface="Arial" charset="0"/>
              </a:rPr>
              <a:t> (arroche) : </a:t>
            </a:r>
            <a:r>
              <a:rPr lang="fr-FR" i="1" dirty="0" err="1">
                <a:solidFill>
                  <a:srgbClr val="008000"/>
                </a:solidFill>
                <a:latin typeface="+mn-lt"/>
                <a:cs typeface="Arial" charset="0"/>
              </a:rPr>
              <a:t>Atriplex</a:t>
            </a:r>
            <a:r>
              <a:rPr lang="fr-FR" i="1" dirty="0">
                <a:solidFill>
                  <a:srgbClr val="008000"/>
                </a:solidFill>
                <a:latin typeface="+mn-lt"/>
                <a:cs typeface="Arial" charset="0"/>
              </a:rPr>
              <a:t> </a:t>
            </a:r>
            <a:r>
              <a:rPr lang="fr-FR" i="1" dirty="0" err="1">
                <a:solidFill>
                  <a:srgbClr val="008000"/>
                </a:solidFill>
                <a:latin typeface="+mn-lt"/>
                <a:cs typeface="Arial" charset="0"/>
              </a:rPr>
              <a:t>nummularia</a:t>
            </a:r>
            <a:r>
              <a:rPr lang="fr-FR" i="1" dirty="0">
                <a:solidFill>
                  <a:srgbClr val="008000"/>
                </a:solidFill>
                <a:latin typeface="+mn-lt"/>
                <a:cs typeface="Arial" charset="0"/>
              </a:rPr>
              <a:t> </a:t>
            </a:r>
            <a:r>
              <a:rPr lang="fr-FR" dirty="0">
                <a:solidFill>
                  <a:srgbClr val="008000"/>
                </a:solidFill>
                <a:latin typeface="+mn-lt"/>
                <a:cs typeface="Arial" charset="0"/>
              </a:rPr>
              <a:t>…</a:t>
            </a:r>
          </a:p>
          <a:p>
            <a:pPr eaLnBrk="1" hangingPunct="1">
              <a:buFont typeface="Arial" pitchFamily="34" charset="0"/>
              <a:buChar char="•"/>
              <a:defRPr/>
            </a:pPr>
            <a:r>
              <a:rPr lang="fr-FR" i="1" dirty="0">
                <a:solidFill>
                  <a:srgbClr val="008000"/>
                </a:solidFill>
                <a:latin typeface="+mn-lt"/>
                <a:cs typeface="Arial" charset="0"/>
                <a:hlinkClick r:id="rId4" tooltip="Attalea speciosa"/>
              </a:rPr>
              <a:t> Attalea </a:t>
            </a:r>
            <a:r>
              <a:rPr lang="fr-FR" i="1" dirty="0" err="1">
                <a:solidFill>
                  <a:srgbClr val="008000"/>
                </a:solidFill>
                <a:latin typeface="+mn-lt"/>
                <a:cs typeface="Arial" charset="0"/>
                <a:hlinkClick r:id="rId4" tooltip="Attalea speciosa"/>
              </a:rPr>
              <a:t>speciosa</a:t>
            </a:r>
            <a:r>
              <a:rPr lang="fr-FR" dirty="0">
                <a:solidFill>
                  <a:srgbClr val="008000"/>
                </a:solidFill>
                <a:latin typeface="+mn-lt"/>
                <a:cs typeface="Arial" charset="0"/>
              </a:rPr>
              <a:t> (</a:t>
            </a:r>
            <a:r>
              <a:rPr lang="fr-FR" dirty="0" err="1">
                <a:solidFill>
                  <a:srgbClr val="008000"/>
                </a:solidFill>
                <a:latin typeface="+mn-lt"/>
                <a:cs typeface="Arial" charset="0"/>
              </a:rPr>
              <a:t>babassu</a:t>
            </a:r>
            <a:r>
              <a:rPr lang="fr-FR" dirty="0">
                <a:solidFill>
                  <a:srgbClr val="008000"/>
                </a:solidFill>
                <a:latin typeface="+mn-lt"/>
                <a:cs typeface="Arial" charset="0"/>
              </a:rPr>
              <a:t>)</a:t>
            </a:r>
          </a:p>
          <a:p>
            <a:pPr eaLnBrk="1" hangingPunct="1">
              <a:buFont typeface="Arial" pitchFamily="34" charset="0"/>
              <a:buChar char="•"/>
              <a:defRPr/>
            </a:pPr>
            <a:r>
              <a:rPr lang="fr-FR" i="1" dirty="0">
                <a:solidFill>
                  <a:srgbClr val="008000"/>
                </a:solidFill>
                <a:latin typeface="+mn-lt"/>
                <a:cs typeface="Arial" charset="0"/>
                <a:hlinkClick r:id="rId5" tooltip="Panicum virgatum"/>
              </a:rPr>
              <a:t> Panicum </a:t>
            </a:r>
            <a:r>
              <a:rPr lang="fr-FR" i="1" dirty="0" err="1">
                <a:solidFill>
                  <a:srgbClr val="008000"/>
                </a:solidFill>
                <a:latin typeface="+mn-lt"/>
                <a:cs typeface="Arial" charset="0"/>
                <a:hlinkClick r:id="rId5" tooltip="Panicum virgatum"/>
              </a:rPr>
              <a:t>virgatum</a:t>
            </a:r>
            <a:r>
              <a:rPr lang="fr-FR" dirty="0">
                <a:solidFill>
                  <a:srgbClr val="008000"/>
                </a:solidFill>
                <a:latin typeface="+mn-lt"/>
                <a:cs typeface="Arial" charset="0"/>
              </a:rPr>
              <a:t> (panic érigé, </a:t>
            </a:r>
            <a:r>
              <a:rPr lang="fr-FR" dirty="0" err="1">
                <a:solidFill>
                  <a:srgbClr val="008000"/>
                </a:solidFill>
                <a:latin typeface="+mn-lt"/>
                <a:cs typeface="Arial" charset="0"/>
              </a:rPr>
              <a:t>switchgrass</a:t>
            </a:r>
            <a:r>
              <a:rPr lang="fr-FR" dirty="0">
                <a:solidFill>
                  <a:srgbClr val="008000"/>
                </a:solidFill>
                <a:latin typeface="+mn-lt"/>
                <a:cs typeface="Arial" charset="0"/>
              </a:rPr>
              <a:t>)</a:t>
            </a:r>
          </a:p>
          <a:p>
            <a:pPr eaLnBrk="1" hangingPunct="1">
              <a:buFont typeface="Arial" pitchFamily="34" charset="0"/>
              <a:buChar char="•"/>
              <a:defRPr/>
            </a:pPr>
            <a:r>
              <a:rPr lang="fr-FR" i="1" dirty="0">
                <a:solidFill>
                  <a:srgbClr val="008000"/>
                </a:solidFill>
                <a:latin typeface="+mn-lt"/>
                <a:cs typeface="Arial" charset="0"/>
                <a:hlinkClick r:id="rId6" tooltip="La salicorne"/>
              </a:rPr>
              <a:t> </a:t>
            </a:r>
            <a:r>
              <a:rPr lang="fr-FR" i="1" dirty="0" err="1">
                <a:solidFill>
                  <a:srgbClr val="008000"/>
                </a:solidFill>
                <a:latin typeface="+mn-lt"/>
                <a:cs typeface="Arial" charset="0"/>
                <a:hlinkClick r:id="rId6" tooltip="La salicorne"/>
              </a:rPr>
              <a:t>Salicornia</a:t>
            </a:r>
            <a:r>
              <a:rPr lang="fr-FR" i="1" dirty="0">
                <a:solidFill>
                  <a:srgbClr val="008000"/>
                </a:solidFill>
                <a:latin typeface="+mn-lt"/>
                <a:cs typeface="Arial" charset="0"/>
              </a:rPr>
              <a:t> </a:t>
            </a:r>
            <a:r>
              <a:rPr lang="fr-FR" i="1" dirty="0" err="1">
                <a:solidFill>
                  <a:srgbClr val="008000"/>
                </a:solidFill>
                <a:latin typeface="+mn-lt"/>
                <a:cs typeface="Arial" charset="0"/>
              </a:rPr>
              <a:t>bigelovii</a:t>
            </a:r>
            <a:r>
              <a:rPr lang="fr-FR" dirty="0">
                <a:solidFill>
                  <a:srgbClr val="008000"/>
                </a:solidFill>
                <a:latin typeface="+mn-lt"/>
                <a:cs typeface="Arial" charset="0"/>
              </a:rPr>
              <a:t> (salicorne naine)</a:t>
            </a:r>
          </a:p>
          <a:p>
            <a:pPr eaLnBrk="1" hangingPunct="1">
              <a:buFont typeface="Arial" pitchFamily="34" charset="0"/>
              <a:buChar char="•"/>
              <a:defRPr/>
            </a:pPr>
            <a:r>
              <a:rPr lang="fr-FR" i="1" dirty="0">
                <a:solidFill>
                  <a:srgbClr val="008000"/>
                </a:solidFill>
                <a:latin typeface="+mn-lt"/>
                <a:cs typeface="Arial" charset="0"/>
                <a:hlinkClick r:id="rId7" tooltip="Alterniflora spartine"/>
              </a:rPr>
              <a:t> </a:t>
            </a:r>
            <a:r>
              <a:rPr lang="fr-FR" i="1" dirty="0" err="1">
                <a:solidFill>
                  <a:srgbClr val="008000"/>
                </a:solidFill>
                <a:latin typeface="+mn-lt"/>
                <a:cs typeface="Arial" charset="0"/>
                <a:hlinkClick r:id="rId7" tooltip="Alterniflora spartine"/>
              </a:rPr>
              <a:t>Spartina</a:t>
            </a:r>
            <a:r>
              <a:rPr lang="fr-FR" i="1" dirty="0">
                <a:solidFill>
                  <a:srgbClr val="008000"/>
                </a:solidFill>
                <a:latin typeface="+mn-lt"/>
                <a:cs typeface="Arial" charset="0"/>
                <a:hlinkClick r:id="rId7" tooltip="Alterniflora spartine"/>
              </a:rPr>
              <a:t> </a:t>
            </a:r>
            <a:r>
              <a:rPr lang="fr-FR" i="1" dirty="0" err="1">
                <a:solidFill>
                  <a:srgbClr val="008000"/>
                </a:solidFill>
                <a:latin typeface="+mn-lt"/>
                <a:cs typeface="Arial" charset="0"/>
                <a:hlinkClick r:id="rId7" tooltip="Alterniflora spartine"/>
              </a:rPr>
              <a:t>alternifolia</a:t>
            </a:r>
            <a:r>
              <a:rPr lang="fr-FR" dirty="0">
                <a:solidFill>
                  <a:srgbClr val="008000"/>
                </a:solidFill>
                <a:latin typeface="+mn-lt"/>
                <a:cs typeface="Arial" charset="0"/>
              </a:rPr>
              <a:t> (</a:t>
            </a:r>
            <a:r>
              <a:rPr lang="fr-FR" dirty="0" err="1">
                <a:solidFill>
                  <a:srgbClr val="008000"/>
                </a:solidFill>
                <a:latin typeface="+mn-lt"/>
                <a:cs typeface="Arial" charset="0"/>
              </a:rPr>
              <a:t>spartine</a:t>
            </a:r>
            <a:r>
              <a:rPr lang="fr-FR" dirty="0">
                <a:solidFill>
                  <a:srgbClr val="008000"/>
                </a:solidFill>
                <a:latin typeface="+mn-lt"/>
                <a:cs typeface="Arial" charset="0"/>
              </a:rPr>
              <a:t> lisse)</a:t>
            </a:r>
          </a:p>
          <a:p>
            <a:pPr eaLnBrk="1" hangingPunct="1">
              <a:buFont typeface="Arial" pitchFamily="34" charset="0"/>
              <a:buChar char="•"/>
              <a:defRPr/>
            </a:pPr>
            <a:r>
              <a:rPr lang="fr-FR" i="1" dirty="0">
                <a:solidFill>
                  <a:srgbClr val="008000"/>
                </a:solidFill>
                <a:latin typeface="+mn-lt"/>
                <a:cs typeface="Arial" charset="0"/>
              </a:rPr>
              <a:t> </a:t>
            </a:r>
            <a:r>
              <a:rPr lang="fr-FR" i="1" dirty="0" err="1">
                <a:latin typeface="+mn-lt"/>
                <a:cs typeface="Arial" charset="0"/>
                <a:hlinkClick r:id="rId8" tooltip="Tetragonia tetragonoides"/>
              </a:rPr>
              <a:t>Tetragonia</a:t>
            </a:r>
            <a:r>
              <a:rPr lang="fr-FR" i="1" dirty="0">
                <a:latin typeface="+mn-lt"/>
                <a:cs typeface="Arial" charset="0"/>
                <a:hlinkClick r:id="rId8" tooltip="Tetragonia tetragonoides"/>
              </a:rPr>
              <a:t> </a:t>
            </a:r>
            <a:r>
              <a:rPr lang="fr-FR" i="1" dirty="0" err="1">
                <a:latin typeface="+mn-lt"/>
                <a:cs typeface="Arial" charset="0"/>
                <a:hlinkClick r:id="rId8" tooltip="Tetragonia tetragonoides"/>
              </a:rPr>
              <a:t>tetragonoides</a:t>
            </a:r>
            <a:r>
              <a:rPr lang="fr-FR" dirty="0">
                <a:solidFill>
                  <a:srgbClr val="008000"/>
                </a:solidFill>
                <a:latin typeface="+mn-lt"/>
                <a:cs typeface="Arial" charset="0"/>
              </a:rPr>
              <a:t> (</a:t>
            </a:r>
            <a:r>
              <a:rPr lang="fr-FR" dirty="0" err="1">
                <a:solidFill>
                  <a:srgbClr val="008000"/>
                </a:solidFill>
                <a:latin typeface="+mn-lt"/>
                <a:cs typeface="Arial" charset="0"/>
              </a:rPr>
              <a:t>Warrigal</a:t>
            </a:r>
            <a:r>
              <a:rPr lang="fr-FR" dirty="0">
                <a:solidFill>
                  <a:srgbClr val="008000"/>
                </a:solidFill>
                <a:latin typeface="+mn-lt"/>
                <a:cs typeface="Arial" charset="0"/>
              </a:rPr>
              <a:t> vert, </a:t>
            </a:r>
            <a:r>
              <a:rPr lang="fr-FR" dirty="0" err="1">
                <a:solidFill>
                  <a:srgbClr val="008000"/>
                </a:solidFill>
                <a:latin typeface="+mn-lt"/>
                <a:cs typeface="Arial" charset="0"/>
              </a:rPr>
              <a:t>kōkihi</a:t>
            </a:r>
            <a:r>
              <a:rPr lang="fr-FR" dirty="0">
                <a:solidFill>
                  <a:srgbClr val="008000"/>
                </a:solidFill>
                <a:latin typeface="+mn-lt"/>
                <a:cs typeface="Arial" charset="0"/>
              </a:rPr>
              <a:t>, épinards de mer).</a:t>
            </a:r>
          </a:p>
          <a:p>
            <a:pPr eaLnBrk="1" hangingPunct="1">
              <a:buFont typeface="Arial" pitchFamily="34" charset="0"/>
              <a:buChar char="•"/>
              <a:defRPr/>
            </a:pPr>
            <a:r>
              <a:rPr lang="fr-FR" dirty="0">
                <a:solidFill>
                  <a:srgbClr val="008000"/>
                </a:solidFill>
                <a:latin typeface="+mn-lt"/>
                <a:cs typeface="Arial" charset="0"/>
              </a:rPr>
              <a:t> Solidage toujours vert (</a:t>
            </a:r>
            <a:r>
              <a:rPr lang="fr-FR" i="1" dirty="0">
                <a:solidFill>
                  <a:srgbClr val="008000"/>
                </a:solidFill>
                <a:latin typeface="+mn-lt"/>
                <a:cs typeface="Arial" charset="0"/>
              </a:rPr>
              <a:t>Solidago </a:t>
            </a:r>
            <a:r>
              <a:rPr lang="fr-FR" i="1" dirty="0" err="1">
                <a:solidFill>
                  <a:srgbClr val="008000"/>
                </a:solidFill>
                <a:latin typeface="+mn-lt"/>
                <a:cs typeface="Arial" charset="0"/>
              </a:rPr>
              <a:t>sempervirens</a:t>
            </a:r>
            <a:r>
              <a:rPr lang="fr-FR" dirty="0">
                <a:solidFill>
                  <a:srgbClr val="008000"/>
                </a:solidFill>
                <a:latin typeface="+mn-lt"/>
                <a:cs typeface="Arial" charset="0"/>
              </a:rPr>
              <a:t>) (</a:t>
            </a:r>
            <a:r>
              <a:rPr lang="fr-FR" dirty="0">
                <a:solidFill>
                  <a:srgbClr val="FF0000"/>
                </a:solidFill>
                <a:latin typeface="+mn-lt"/>
                <a:cs typeface="Arial" charset="0"/>
              </a:rPr>
              <a:t>invasif</a:t>
            </a:r>
            <a:r>
              <a:rPr lang="fr-FR" dirty="0">
                <a:solidFill>
                  <a:srgbClr val="008000"/>
                </a:solidFill>
                <a:latin typeface="+mn-lt"/>
                <a:cs typeface="Arial" charset="0"/>
              </a:rPr>
              <a:t>)</a:t>
            </a:r>
          </a:p>
          <a:p>
            <a:pPr eaLnBrk="1" hangingPunct="1">
              <a:buFont typeface="Arial" pitchFamily="34" charset="0"/>
              <a:buChar char="•"/>
              <a:defRPr/>
            </a:pPr>
            <a:r>
              <a:rPr lang="fr-FR" dirty="0">
                <a:solidFill>
                  <a:srgbClr val="008000"/>
                </a:solidFill>
                <a:latin typeface="+mn-lt"/>
                <a:cs typeface="Arial" charset="0"/>
              </a:rPr>
              <a:t> Ray-grass d'Italie (</a:t>
            </a:r>
            <a:r>
              <a:rPr lang="fr-FR" i="1" dirty="0" err="1">
                <a:solidFill>
                  <a:srgbClr val="008000"/>
                </a:solidFill>
                <a:latin typeface="+mn-lt"/>
                <a:cs typeface="Arial" charset="0"/>
              </a:rPr>
              <a:t>Lolium</a:t>
            </a:r>
            <a:r>
              <a:rPr lang="fr-FR" i="1" dirty="0">
                <a:solidFill>
                  <a:srgbClr val="008000"/>
                </a:solidFill>
                <a:latin typeface="+mn-lt"/>
                <a:cs typeface="Arial" charset="0"/>
              </a:rPr>
              <a:t> </a:t>
            </a:r>
            <a:r>
              <a:rPr lang="fr-FR" i="1" dirty="0" err="1">
                <a:solidFill>
                  <a:srgbClr val="008000"/>
                </a:solidFill>
                <a:latin typeface="+mn-lt"/>
                <a:cs typeface="Arial" charset="0"/>
              </a:rPr>
              <a:t>multiflorum</a:t>
            </a:r>
            <a:r>
              <a:rPr lang="fr-FR" dirty="0">
                <a:solidFill>
                  <a:srgbClr val="008000"/>
                </a:solidFill>
                <a:latin typeface="+mn-lt"/>
                <a:cs typeface="Arial" charset="0"/>
              </a:rPr>
              <a:t>), couramment cultivée comme plante fourragère. </a:t>
            </a:r>
          </a:p>
          <a:p>
            <a:pPr eaLnBrk="1" hangingPunct="1">
              <a:buFont typeface="Arial" pitchFamily="34" charset="0"/>
              <a:buChar char="•"/>
              <a:defRPr/>
            </a:pPr>
            <a:r>
              <a:rPr lang="fr-FR" dirty="0">
                <a:solidFill>
                  <a:srgbClr val="008000"/>
                </a:solidFill>
                <a:latin typeface="+mn-lt"/>
                <a:cs typeface="Arial" charset="0"/>
              </a:rPr>
              <a:t> Glycérie à épillets (</a:t>
            </a:r>
            <a:r>
              <a:rPr lang="fr-FR" i="1" dirty="0" err="1">
                <a:solidFill>
                  <a:srgbClr val="008000"/>
                </a:solidFill>
                <a:latin typeface="+mn-lt"/>
                <a:cs typeface="Arial" charset="0"/>
              </a:rPr>
              <a:t>Puccinellia</a:t>
            </a:r>
            <a:r>
              <a:rPr lang="fr-FR" i="1" dirty="0">
                <a:solidFill>
                  <a:srgbClr val="008000"/>
                </a:solidFill>
                <a:latin typeface="+mn-lt"/>
                <a:cs typeface="Arial" charset="0"/>
              </a:rPr>
              <a:t> </a:t>
            </a:r>
            <a:r>
              <a:rPr lang="fr-FR" i="1" dirty="0" err="1">
                <a:solidFill>
                  <a:srgbClr val="008000"/>
                </a:solidFill>
                <a:latin typeface="+mn-lt"/>
                <a:cs typeface="Arial" charset="0"/>
              </a:rPr>
              <a:t>distans</a:t>
            </a:r>
            <a:r>
              <a:rPr lang="fr-FR" dirty="0">
                <a:solidFill>
                  <a:srgbClr val="008000"/>
                </a:solidFill>
                <a:latin typeface="+mn-lt"/>
                <a:cs typeface="Arial" charset="0"/>
              </a:rPr>
              <a:t>).</a:t>
            </a:r>
          </a:p>
          <a:p>
            <a:pPr eaLnBrk="1" hangingPunct="1">
              <a:defRPr/>
            </a:pPr>
            <a:r>
              <a:rPr lang="fr-FR" i="1" dirty="0">
                <a:solidFill>
                  <a:srgbClr val="008000"/>
                </a:solidFill>
                <a:latin typeface="+mn-lt"/>
                <a:cs typeface="Arial" charset="0"/>
              </a:rPr>
              <a:t> </a:t>
            </a:r>
          </a:p>
          <a:p>
            <a:pPr eaLnBrk="1" hangingPunct="1">
              <a:defRPr/>
            </a:pPr>
            <a:r>
              <a:rPr lang="fr-FR" dirty="0">
                <a:solidFill>
                  <a:srgbClr val="008000"/>
                </a:solidFill>
                <a:latin typeface="Arial" charset="0"/>
                <a:cs typeface="Arial" charset="0"/>
              </a:rPr>
              <a:t>Espèces végétales intéressantes des zones arides : </a:t>
            </a:r>
          </a:p>
          <a:p>
            <a:pPr eaLnBrk="1" hangingPunct="1">
              <a:defRPr/>
            </a:pPr>
            <a:endParaRPr lang="fr-FR" i="1"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hlinkClick r:id="rId9" tooltip="Jatropha curcas"/>
              </a:rPr>
              <a:t> </a:t>
            </a:r>
            <a:r>
              <a:rPr lang="fr-FR" i="1" dirty="0" err="1">
                <a:solidFill>
                  <a:srgbClr val="008000"/>
                </a:solidFill>
                <a:latin typeface="+mn-lt"/>
                <a:cs typeface="Arial" charset="0"/>
                <a:hlinkClick r:id="rId9" tooltip="Jatropha curcas"/>
              </a:rPr>
              <a:t>Jatropha</a:t>
            </a:r>
            <a:r>
              <a:rPr lang="fr-FR" i="1" dirty="0">
                <a:solidFill>
                  <a:srgbClr val="008000"/>
                </a:solidFill>
                <a:latin typeface="+mn-lt"/>
                <a:cs typeface="Arial" charset="0"/>
                <a:hlinkClick r:id="rId9" tooltip="Jatropha curcas"/>
              </a:rPr>
              <a:t> </a:t>
            </a:r>
            <a:r>
              <a:rPr lang="fr-FR" i="1" dirty="0" err="1">
                <a:solidFill>
                  <a:srgbClr val="008000"/>
                </a:solidFill>
                <a:latin typeface="+mn-lt"/>
                <a:cs typeface="Arial" charset="0"/>
                <a:hlinkClick r:id="rId9" tooltip="Jatropha curcas"/>
              </a:rPr>
              <a:t>curcas</a:t>
            </a:r>
            <a:endParaRPr lang="fr-FR"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hlinkClick r:id="rId10" tooltip="Cleome viscosa"/>
              </a:rPr>
              <a:t> </a:t>
            </a:r>
            <a:r>
              <a:rPr lang="fr-FR" i="1" dirty="0" err="1">
                <a:solidFill>
                  <a:srgbClr val="008000"/>
                </a:solidFill>
                <a:latin typeface="+mn-lt"/>
                <a:cs typeface="Arial" charset="0"/>
                <a:hlinkClick r:id="rId10" tooltip="Cleome viscosa"/>
              </a:rPr>
              <a:t>Cleome</a:t>
            </a:r>
            <a:r>
              <a:rPr lang="fr-FR" i="1" dirty="0">
                <a:solidFill>
                  <a:srgbClr val="008000"/>
                </a:solidFill>
                <a:latin typeface="+mn-lt"/>
                <a:cs typeface="Arial" charset="0"/>
                <a:hlinkClick r:id="rId10" tooltip="Cleome viscosa"/>
              </a:rPr>
              <a:t> </a:t>
            </a:r>
            <a:r>
              <a:rPr lang="fr-FR" i="1" dirty="0" err="1">
                <a:solidFill>
                  <a:srgbClr val="008000"/>
                </a:solidFill>
                <a:latin typeface="+mn-lt"/>
                <a:cs typeface="Arial" charset="0"/>
                <a:hlinkClick r:id="rId10" tooltip="Cleome viscosa"/>
              </a:rPr>
              <a:t>viscosa</a:t>
            </a:r>
            <a:endParaRPr lang="fr-FR"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hlinkClick r:id="rId11" tooltip="Madhuca longifolia"/>
              </a:rPr>
              <a:t> </a:t>
            </a:r>
            <a:r>
              <a:rPr lang="fr-FR" i="1" dirty="0" err="1">
                <a:solidFill>
                  <a:srgbClr val="008000"/>
                </a:solidFill>
                <a:latin typeface="+mn-lt"/>
                <a:cs typeface="Arial" charset="0"/>
                <a:hlinkClick r:id="rId11" tooltip="Madhuca longifolia"/>
              </a:rPr>
              <a:t>Madhuca</a:t>
            </a:r>
            <a:r>
              <a:rPr lang="fr-FR" i="1" dirty="0">
                <a:solidFill>
                  <a:srgbClr val="008000"/>
                </a:solidFill>
                <a:latin typeface="+mn-lt"/>
                <a:cs typeface="Arial" charset="0"/>
                <a:hlinkClick r:id="rId11" tooltip="Madhuca longifolia"/>
              </a:rPr>
              <a:t> </a:t>
            </a:r>
            <a:r>
              <a:rPr lang="fr-FR" i="1" dirty="0" err="1">
                <a:solidFill>
                  <a:srgbClr val="008000"/>
                </a:solidFill>
                <a:latin typeface="+mn-lt"/>
                <a:cs typeface="Arial" charset="0"/>
                <a:hlinkClick r:id="rId11" tooltip="Madhuca longifolia"/>
              </a:rPr>
              <a:t>longifolia</a:t>
            </a:r>
            <a:endParaRPr lang="fr-FR" dirty="0">
              <a:solidFill>
                <a:srgbClr val="008000"/>
              </a:solidFill>
              <a:latin typeface="+mn-lt"/>
              <a:cs typeface="Arial" charset="0"/>
            </a:endParaRPr>
          </a:p>
          <a:p>
            <a:pPr eaLnBrk="1" hangingPunct="1">
              <a:buFont typeface="Arial" pitchFamily="34" charset="0"/>
              <a:buChar char="•"/>
              <a:defRPr/>
            </a:pPr>
            <a:r>
              <a:rPr lang="fr-FR" i="1" dirty="0">
                <a:solidFill>
                  <a:srgbClr val="008000"/>
                </a:solidFill>
                <a:latin typeface="+mn-lt"/>
                <a:cs typeface="Arial" charset="0"/>
                <a:hlinkClick r:id="rId12" tooltip="Moringa oleifera"/>
              </a:rPr>
              <a:t> </a:t>
            </a:r>
            <a:r>
              <a:rPr lang="fr-FR" i="1" dirty="0" err="1">
                <a:solidFill>
                  <a:srgbClr val="008000"/>
                </a:solidFill>
                <a:latin typeface="+mn-lt"/>
                <a:cs typeface="Arial" charset="0"/>
                <a:hlinkClick r:id="rId12" tooltip="Moringa oleifera"/>
              </a:rPr>
              <a:t>Moringa</a:t>
            </a:r>
            <a:r>
              <a:rPr lang="fr-FR" i="1" dirty="0">
                <a:solidFill>
                  <a:srgbClr val="008000"/>
                </a:solidFill>
                <a:latin typeface="+mn-lt"/>
                <a:cs typeface="Arial" charset="0"/>
                <a:hlinkClick r:id="rId12" tooltip="Moringa oleifera"/>
              </a:rPr>
              <a:t> </a:t>
            </a:r>
            <a:r>
              <a:rPr lang="fr-FR" i="1" dirty="0" err="1">
                <a:solidFill>
                  <a:srgbClr val="008000"/>
                </a:solidFill>
                <a:latin typeface="+mn-lt"/>
                <a:cs typeface="Arial" charset="0"/>
                <a:hlinkClick r:id="rId12" tooltip="Moringa oleifera"/>
              </a:rPr>
              <a:t>oleifera</a:t>
            </a:r>
            <a:endParaRPr lang="fr-FR" dirty="0">
              <a:solidFill>
                <a:srgbClr val="008000"/>
              </a:solidFill>
              <a:latin typeface="+mn-lt"/>
              <a:cs typeface="Arial" charset="0"/>
            </a:endParaRPr>
          </a:p>
        </p:txBody>
      </p:sp>
      <p:sp>
        <p:nvSpPr>
          <p:cNvPr id="164867"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486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43265A-DC7D-4E76-BAF2-FE84E3C5EEC0}" type="slidenum">
              <a:rPr lang="fr-FR" altLang="fr-FR" sz="1200" smtClean="0">
                <a:solidFill>
                  <a:srgbClr val="898989"/>
                </a:solidFill>
              </a:rPr>
              <a:pPr>
                <a:spcBef>
                  <a:spcPct val="0"/>
                </a:spcBef>
                <a:buFontTx/>
                <a:buNone/>
              </a:pPr>
              <a:t>196</a:t>
            </a:fld>
            <a:endParaRPr lang="fr-FR" altLang="fr-FR" sz="1200">
              <a:solidFill>
                <a:srgbClr val="898989"/>
              </a:solidFill>
            </a:endParaRPr>
          </a:p>
        </p:txBody>
      </p:sp>
      <p:sp>
        <p:nvSpPr>
          <p:cNvPr id="16486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4870" name="Rectangle 6"/>
          <p:cNvSpPr>
            <a:spLocks noChangeArrowheads="1"/>
          </p:cNvSpPr>
          <p:nvPr/>
        </p:nvSpPr>
        <p:spPr bwMode="auto">
          <a:xfrm>
            <a:off x="250825" y="692150"/>
            <a:ext cx="8208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A4. </a:t>
            </a:r>
            <a:r>
              <a:rPr lang="fr-FR" altLang="fr-FR" sz="1800" b="1" dirty="0">
                <a:solidFill>
                  <a:srgbClr val="008000"/>
                </a:solidFill>
              </a:rPr>
              <a:t>Listes de plantes xérophytes et halophytes utiles (suite)</a:t>
            </a:r>
          </a:p>
          <a:p>
            <a:pPr eaLnBrk="1" hangingPunct="1">
              <a:spcBef>
                <a:spcPct val="0"/>
              </a:spcBef>
              <a:buFontTx/>
              <a:buNone/>
            </a:pPr>
            <a:endParaRPr lang="fr-FR" altLang="fr-FR" sz="1800" dirty="0">
              <a:solidFill>
                <a:srgbClr val="008000"/>
              </a:solidFill>
            </a:endParaRPr>
          </a:p>
        </p:txBody>
      </p:sp>
      <p:pic>
        <p:nvPicPr>
          <p:cNvPr id="164871" name="Picture 16" descr="C:\Users\LISAN\Pictures\Plantes fourragères\logo invasive plants5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588" y="3429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16" descr="C:\Users\LISAN\Pictures\Plantes fourragères\logo invasive plants5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4163" y="12684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589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79E251-DECB-4BFA-A4C9-61262EDD7518}" type="slidenum">
              <a:rPr lang="fr-FR" altLang="fr-FR" sz="1200" smtClean="0">
                <a:solidFill>
                  <a:srgbClr val="898989"/>
                </a:solidFill>
              </a:rPr>
              <a:pPr>
                <a:spcBef>
                  <a:spcPct val="0"/>
                </a:spcBef>
                <a:buFontTx/>
                <a:buNone/>
              </a:pPr>
              <a:t>197</a:t>
            </a:fld>
            <a:endParaRPr lang="fr-FR" altLang="fr-FR" sz="1200">
              <a:solidFill>
                <a:srgbClr val="898989"/>
              </a:solidFill>
            </a:endParaRPr>
          </a:p>
        </p:txBody>
      </p:sp>
      <p:sp>
        <p:nvSpPr>
          <p:cNvPr id="1658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5893" name="ZoneTexte 5"/>
          <p:cNvSpPr txBox="1">
            <a:spLocks noChangeArrowheads="1"/>
          </p:cNvSpPr>
          <p:nvPr/>
        </p:nvSpPr>
        <p:spPr bwMode="auto">
          <a:xfrm>
            <a:off x="107950" y="765175"/>
            <a:ext cx="87852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A4. </a:t>
            </a:r>
            <a:r>
              <a:rPr lang="fr-FR" altLang="fr-FR" sz="1800" b="1" dirty="0">
                <a:solidFill>
                  <a:srgbClr val="008000"/>
                </a:solidFill>
              </a:rPr>
              <a:t>Listes de plantes xérophytes et halophytes utiles (suite)</a:t>
            </a:r>
          </a:p>
          <a:p>
            <a:pPr eaLnBrk="1" hangingPunct="1">
              <a:spcBef>
                <a:spcPct val="0"/>
              </a:spcBef>
              <a:buFontTx/>
              <a:buNone/>
            </a:pPr>
            <a:endParaRPr lang="fr-FR" altLang="fr-FR" sz="1800" dirty="0">
              <a:solidFill>
                <a:srgbClr val="008000"/>
              </a:solidFill>
            </a:endParaRPr>
          </a:p>
          <a:p>
            <a:pPr algn="just">
              <a:spcBef>
                <a:spcPct val="0"/>
              </a:spcBef>
              <a:buFontTx/>
              <a:buNone/>
            </a:pPr>
            <a:r>
              <a:rPr lang="fr-FR" altLang="fr-FR" sz="1800" dirty="0">
                <a:solidFill>
                  <a:srgbClr val="008000"/>
                </a:solidFill>
              </a:rPr>
              <a:t>1) </a:t>
            </a:r>
            <a:r>
              <a:rPr lang="fr-FR" altLang="fr-FR" sz="1800" u="sng" dirty="0">
                <a:solidFill>
                  <a:srgbClr val="008000"/>
                </a:solidFill>
              </a:rPr>
              <a:t>Plantes ayant une résistance élevée au sel</a:t>
            </a:r>
            <a:r>
              <a:rPr lang="fr-FR" altLang="fr-FR" sz="1800" dirty="0">
                <a:solidFill>
                  <a:srgbClr val="008000"/>
                </a:solidFill>
              </a:rPr>
              <a:t>, supportant des concentrations salines comprises entre 6 et 8 g de chlorures totaux par litre : </a:t>
            </a:r>
            <a:r>
              <a:rPr lang="fr-FR" altLang="fr-FR" sz="1800" b="1" dirty="0">
                <a:solidFill>
                  <a:srgbClr val="008000"/>
                </a:solidFill>
              </a:rPr>
              <a:t>Aubergine, Artichaut, Carde, Chou, Chou-fleur, Carotte, Navet, Bette, Épinard, Piment, Poivron, Pomme de terre, Tomate, Maïs, Fève, Pois chiche</a:t>
            </a:r>
            <a:r>
              <a:rPr lang="fr-FR" altLang="fr-FR" sz="1800" dirty="0">
                <a:solidFill>
                  <a:srgbClr val="008000"/>
                </a:solidFill>
              </a:rPr>
              <a:t>.</a:t>
            </a:r>
          </a:p>
          <a:p>
            <a:pPr algn="just">
              <a:spcBef>
                <a:spcPct val="0"/>
              </a:spcBef>
              <a:buFontTx/>
              <a:buNone/>
            </a:pPr>
            <a:r>
              <a:rPr lang="fr-FR" altLang="fr-FR" sz="1800" dirty="0">
                <a:solidFill>
                  <a:srgbClr val="008000"/>
                </a:solidFill>
              </a:rPr>
              <a:t>2) </a:t>
            </a:r>
            <a:r>
              <a:rPr lang="fr-FR" altLang="fr-FR" sz="1800" u="sng" dirty="0">
                <a:solidFill>
                  <a:srgbClr val="008000"/>
                </a:solidFill>
              </a:rPr>
              <a:t>Plantes très résistantes au salant </a:t>
            </a:r>
            <a:r>
              <a:rPr lang="fr-FR" altLang="fr-FR" sz="1800" dirty="0">
                <a:solidFill>
                  <a:srgbClr val="008000"/>
                </a:solidFill>
              </a:rPr>
              <a:t>et tolérantes, quoique assez mal, à des concentrations salines variant de 9 à 11 g de chlorures totaux par litre : </a:t>
            </a:r>
            <a:r>
              <a:rPr lang="fr-FR" altLang="fr-FR" sz="1800" b="1" dirty="0">
                <a:solidFill>
                  <a:srgbClr val="008000"/>
                </a:solidFill>
              </a:rPr>
              <a:t>Asperge, Betterave rouge, Ail, Oignon, Radis, Poireau</a:t>
            </a:r>
            <a:r>
              <a:rPr lang="fr-FR" altLang="fr-FR" sz="1800" dirty="0">
                <a:solidFill>
                  <a:srgbClr val="008000"/>
                </a:solidFill>
              </a:rPr>
              <a:t>.</a:t>
            </a:r>
          </a:p>
          <a:p>
            <a:pPr algn="just">
              <a:spcBef>
                <a:spcPct val="0"/>
              </a:spcBef>
              <a:buFontTx/>
              <a:buNone/>
            </a:pPr>
            <a:r>
              <a:rPr lang="fr-FR" altLang="fr-FR" sz="1800" dirty="0">
                <a:solidFill>
                  <a:srgbClr val="008000"/>
                </a:solidFill>
              </a:rPr>
              <a:t>Au Sahara, il semble que les arbres fruitiers puissent être classés ainsi par ordre décroissant de tolérance aux sels : </a:t>
            </a:r>
            <a:r>
              <a:rPr lang="fr-FR" altLang="fr-FR" sz="1800" b="1" dirty="0">
                <a:solidFill>
                  <a:srgbClr val="008000"/>
                </a:solidFill>
              </a:rPr>
              <a:t>Palmier-dattier, Grenadier, Figuier, Olivier </a:t>
            </a:r>
            <a:r>
              <a:rPr lang="fr-FR" altLang="fr-FR" sz="1800" dirty="0">
                <a:solidFill>
                  <a:srgbClr val="008000"/>
                </a:solidFill>
              </a:rPr>
              <a:t>...</a:t>
            </a:r>
          </a:p>
          <a:p>
            <a:pPr algn="just">
              <a:spcBef>
                <a:spcPct val="0"/>
              </a:spcBef>
              <a:buFontTx/>
              <a:buNone/>
            </a:pPr>
            <a:r>
              <a:rPr lang="fr-FR" altLang="fr-FR" sz="1800" dirty="0">
                <a:solidFill>
                  <a:srgbClr val="008000"/>
                </a:solidFill>
              </a:rPr>
              <a:t>En particulier, le palmier-dattier supporte des salures élevées, mais le rendement et la qualité des fruits — dans le cas de la variété </a:t>
            </a:r>
            <a:r>
              <a:rPr lang="fr-FR" altLang="fr-FR" sz="1800" i="1" dirty="0" err="1">
                <a:solidFill>
                  <a:srgbClr val="008000"/>
                </a:solidFill>
              </a:rPr>
              <a:t>Deglet</a:t>
            </a:r>
            <a:r>
              <a:rPr lang="fr-FR" altLang="fr-FR" sz="1800" i="1" dirty="0">
                <a:solidFill>
                  <a:srgbClr val="008000"/>
                </a:solidFill>
              </a:rPr>
              <a:t> </a:t>
            </a:r>
            <a:r>
              <a:rPr lang="fr-FR" altLang="fr-FR" sz="1800" i="1" dirty="0" err="1">
                <a:solidFill>
                  <a:srgbClr val="008000"/>
                </a:solidFill>
              </a:rPr>
              <a:t>Nour</a:t>
            </a:r>
            <a:r>
              <a:rPr lang="fr-FR" altLang="fr-FR" sz="1800" i="1" dirty="0">
                <a:solidFill>
                  <a:srgbClr val="008000"/>
                </a:solidFill>
              </a:rPr>
              <a:t> </a:t>
            </a:r>
            <a:r>
              <a:rPr lang="fr-FR" altLang="fr-FR" sz="1800" dirty="0">
                <a:solidFill>
                  <a:srgbClr val="008000"/>
                </a:solidFill>
              </a:rPr>
              <a:t>— diminuent déjà lorsqu'en terrain sableux il est irrigué avec des eaux à 5 g de résidu sec ; l'olivier est assez résistant (3 à 5 g de résidu sec dans la solution du sol en surface, et un peu plus en profondeur).</a:t>
            </a:r>
          </a:p>
          <a:p>
            <a:pPr algn="just">
              <a:spcBef>
                <a:spcPct val="0"/>
              </a:spcBef>
              <a:buFontTx/>
              <a:buNone/>
            </a:pPr>
            <a:endParaRPr lang="fr-FR" altLang="fr-FR" sz="1800" dirty="0">
              <a:solidFill>
                <a:srgbClr val="008000"/>
              </a:solidFill>
            </a:endParaRPr>
          </a:p>
          <a:p>
            <a:pPr algn="just" eaLnBrk="1" hangingPunct="1">
              <a:spcBef>
                <a:spcPct val="0"/>
              </a:spcBef>
              <a:buFontTx/>
              <a:buNone/>
            </a:pPr>
            <a:r>
              <a:rPr lang="fr-FR" altLang="fr-FR" sz="1200" dirty="0">
                <a:solidFill>
                  <a:srgbClr val="008000"/>
                </a:solidFill>
                <a:latin typeface="Arial" panose="020B0604020202020204" pitchFamily="34" charset="0"/>
              </a:rPr>
              <a:t>Observées dans les cultures locales et dans les Centres d’Etudes d’irrigation, elles ont été classées ainsi par ordre décroissant de tolérance aux sels : Mélilot </a:t>
            </a:r>
            <a:r>
              <a:rPr lang="fr-FR" altLang="fr-FR" sz="1200" i="1" dirty="0">
                <a:solidFill>
                  <a:srgbClr val="008000"/>
                </a:solidFill>
                <a:latin typeface="Arial" panose="020B0604020202020204" pitchFamily="34" charset="0"/>
              </a:rPr>
              <a:t>(</a:t>
            </a:r>
            <a:r>
              <a:rPr lang="fr-FR" altLang="fr-FR" sz="1200" i="1" dirty="0" err="1">
                <a:solidFill>
                  <a:srgbClr val="008000"/>
                </a:solidFill>
                <a:latin typeface="Arial" panose="020B0604020202020204" pitchFamily="34" charset="0"/>
              </a:rPr>
              <a:t>Melilotus</a:t>
            </a:r>
            <a:r>
              <a:rPr lang="fr-FR" altLang="fr-FR" sz="1200" i="1" dirty="0">
                <a:solidFill>
                  <a:srgbClr val="008000"/>
                </a:solidFill>
                <a:latin typeface="Arial" panose="020B0604020202020204" pitchFamily="34" charset="0"/>
              </a:rPr>
              <a:t> alba </a:t>
            </a:r>
            <a:r>
              <a:rPr lang="fr-FR" altLang="fr-FR" sz="1200" i="1" dirty="0" err="1">
                <a:solidFill>
                  <a:srgbClr val="008000"/>
                </a:solidFill>
                <a:latin typeface="Arial" panose="020B0604020202020204" pitchFamily="34" charset="0"/>
              </a:rPr>
              <a:t>amua</a:t>
            </a:r>
            <a:r>
              <a:rPr lang="fr-FR" altLang="fr-FR" sz="1200" i="1" dirty="0">
                <a:solidFill>
                  <a:srgbClr val="008000"/>
                </a:solidFill>
                <a:latin typeface="Arial" panose="020B0604020202020204" pitchFamily="34" charset="0"/>
              </a:rPr>
              <a:t>), Luzerne (</a:t>
            </a:r>
            <a:r>
              <a:rPr lang="fr-FR" altLang="fr-FR" sz="1200" i="1" dirty="0" err="1">
                <a:solidFill>
                  <a:srgbClr val="008000"/>
                </a:solidFill>
                <a:latin typeface="Arial" panose="020B0604020202020204" pitchFamily="34" charset="0"/>
              </a:rPr>
              <a:t>Medicngo</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sativa</a:t>
            </a:r>
            <a:r>
              <a:rPr lang="fr-FR" altLang="fr-FR" sz="1200" i="1" dirty="0">
                <a:solidFill>
                  <a:srgbClr val="008000"/>
                </a:solidFill>
                <a:latin typeface="Arial" panose="020B0604020202020204" pitchFamily="34" charset="0"/>
              </a:rPr>
              <a:t>), Cotonnier, Blé, Orge, Sorgho.</a:t>
            </a:r>
          </a:p>
          <a:p>
            <a:pPr algn="just" eaLnBrk="1" hangingPunct="1">
              <a:spcBef>
                <a:spcPct val="0"/>
              </a:spcBef>
              <a:buFontTx/>
              <a:buNone/>
            </a:pPr>
            <a:r>
              <a:rPr lang="fr-FR" altLang="fr-FR" sz="1200" dirty="0">
                <a:solidFill>
                  <a:srgbClr val="008000"/>
                </a:solidFill>
                <a:latin typeface="Arial" panose="020B0604020202020204" pitchFamily="34" charset="0"/>
              </a:rPr>
              <a:t>Les espèces introduites </a:t>
            </a:r>
            <a:r>
              <a:rPr lang="fr-FR" altLang="fr-FR" sz="1200" i="1" dirty="0" err="1">
                <a:solidFill>
                  <a:srgbClr val="008000"/>
                </a:solidFill>
                <a:latin typeface="Arial" panose="020B0604020202020204" pitchFamily="34" charset="0"/>
              </a:rPr>
              <a:t>Haloxylon</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aphyllum</a:t>
            </a:r>
            <a:r>
              <a:rPr lang="fr-FR" altLang="fr-FR" sz="1200" i="1" dirty="0">
                <a:solidFill>
                  <a:srgbClr val="008000"/>
                </a:solidFill>
                <a:latin typeface="Arial" panose="020B0604020202020204" pitchFamily="34" charset="0"/>
              </a:rPr>
              <a:t>, Eucalyptus </a:t>
            </a:r>
            <a:r>
              <a:rPr lang="fr-FR" altLang="fr-FR" sz="1200" i="1" dirty="0" err="1">
                <a:solidFill>
                  <a:srgbClr val="008000"/>
                </a:solidFill>
                <a:latin typeface="Arial" panose="020B0604020202020204" pitchFamily="34" charset="0"/>
              </a:rPr>
              <a:t>occidedalis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Eleagnus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angustifolius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Salsola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Richteri</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Parkinsonia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aculeata</a:t>
            </a:r>
            <a:r>
              <a:rPr lang="fr-FR" altLang="fr-FR" sz="1200" dirty="0">
                <a:solidFill>
                  <a:srgbClr val="008000"/>
                </a:solidFill>
                <a:latin typeface="Arial" panose="020B0604020202020204" pitchFamily="34" charset="0"/>
              </a:rPr>
              <a:t>, expérimentées à </a:t>
            </a:r>
            <a:r>
              <a:rPr lang="fr-FR" altLang="fr-FR" sz="1200" dirty="0" err="1">
                <a:solidFill>
                  <a:srgbClr val="008000"/>
                </a:solidFill>
                <a:latin typeface="Arial" panose="020B0604020202020204" pitchFamily="34" charset="0"/>
              </a:rPr>
              <a:t>Igli</a:t>
            </a:r>
            <a:r>
              <a:rPr lang="fr-FR" altLang="fr-FR" sz="1200" dirty="0">
                <a:solidFill>
                  <a:srgbClr val="008000"/>
                </a:solidFill>
                <a:latin typeface="Arial" panose="020B0604020202020204" pitchFamily="34" charset="0"/>
              </a:rPr>
              <a:t> et à Adrar, ces essences ont germé et évolué normalement sur des sols salins sableux irrigués avec des eaux renfermant jusqu’à 7 g de chlorures par litre (Cl exprimé en </a:t>
            </a:r>
            <a:r>
              <a:rPr lang="fr-FR" altLang="fr-FR" sz="1200" dirty="0" err="1">
                <a:solidFill>
                  <a:srgbClr val="008000"/>
                </a:solidFill>
                <a:latin typeface="Arial" panose="020B0604020202020204" pitchFamily="34" charset="0"/>
              </a:rPr>
              <a:t>NaCl</a:t>
            </a:r>
            <a:r>
              <a:rPr lang="fr-FR" altLang="fr-FR" sz="1200" dirty="0">
                <a:solidFill>
                  <a:srgbClr val="008000"/>
                </a:solidFill>
                <a:latin typeface="Arial" panose="020B0604020202020204" pitchFamily="34" charset="0"/>
              </a:rPr>
              <a:t>).</a:t>
            </a:r>
            <a:endParaRPr lang="fr-FR" altLang="fr-FR" sz="1200" dirty="0">
              <a:solidFill>
                <a:srgbClr val="008000"/>
              </a:solidFill>
            </a:endParaRPr>
          </a:p>
          <a:p>
            <a:pPr>
              <a:spcBef>
                <a:spcPct val="0"/>
              </a:spcBef>
              <a:buFontTx/>
              <a:buNone/>
            </a:pPr>
            <a:endParaRPr lang="fr-FR" altLang="fr-FR" sz="1200" dirty="0">
              <a:solidFill>
                <a:srgbClr val="008000"/>
              </a:solidFill>
            </a:endParaRPr>
          </a:p>
          <a:p>
            <a:pPr>
              <a:spcBef>
                <a:spcPct val="0"/>
              </a:spcBef>
              <a:buFontTx/>
              <a:buNone/>
            </a:pPr>
            <a:r>
              <a:rPr lang="fr-FR" altLang="fr-FR" sz="1200" dirty="0">
                <a:solidFill>
                  <a:srgbClr val="008000"/>
                </a:solidFill>
              </a:rPr>
              <a:t>Source : </a:t>
            </a:r>
            <a:r>
              <a:rPr lang="fr-FR" altLang="fr-FR" sz="1200" i="1" dirty="0">
                <a:solidFill>
                  <a:srgbClr val="008000"/>
                </a:solidFill>
              </a:rPr>
              <a:t>L'utilisation des eaux salées au Sahara</a:t>
            </a:r>
            <a:r>
              <a:rPr lang="fr-FR" altLang="fr-FR" sz="1200" dirty="0">
                <a:solidFill>
                  <a:srgbClr val="008000"/>
                </a:solidFill>
              </a:rPr>
              <a:t>, P. </a:t>
            </a:r>
            <a:r>
              <a:rPr lang="fr-FR" altLang="fr-FR" sz="1200" dirty="0" err="1">
                <a:solidFill>
                  <a:srgbClr val="008000"/>
                </a:solidFill>
              </a:rPr>
              <a:t>Simonneau</a:t>
            </a:r>
            <a:r>
              <a:rPr lang="fr-FR" altLang="fr-FR" sz="1200" dirty="0">
                <a:solidFill>
                  <a:srgbClr val="008000"/>
                </a:solidFill>
              </a:rPr>
              <a:t>, G. Aubert, </a:t>
            </a:r>
            <a:r>
              <a:rPr lang="fr-FR" altLang="fr-FR" sz="1200" dirty="0" err="1">
                <a:solidFill>
                  <a:srgbClr val="008000"/>
                </a:solidFill>
              </a:rPr>
              <a:t>agron</a:t>
            </a:r>
            <a:r>
              <a:rPr lang="fr-FR" altLang="fr-FR" sz="1200" dirty="0">
                <a:solidFill>
                  <a:srgbClr val="008000"/>
                </a:solidFill>
              </a:rPr>
              <a:t>., 1963, 14 (5), 859-872, </a:t>
            </a:r>
            <a:r>
              <a:rPr lang="fr-FR" altLang="fr-FR" sz="1200" dirty="0">
                <a:solidFill>
                  <a:srgbClr val="008000"/>
                </a:solidFill>
                <a:hlinkClick r:id="rId2"/>
              </a:rPr>
              <a:t>http://horizon.documentation.ird.fr/exl-doc/pleins_textes/pleins_textes_5/b_fdi_08-09/11033.pdf</a:t>
            </a:r>
            <a:r>
              <a:rPr lang="fr-FR" altLang="fr-FR" sz="1200" dirty="0">
                <a:solidFill>
                  <a:srgbClr val="008000"/>
                </a:solidFill>
              </a:rPr>
              <a:t>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691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D4C5EC-3E2E-4E6E-A484-84F783FC6374}" type="slidenum">
              <a:rPr lang="fr-FR" altLang="fr-FR" sz="1200" smtClean="0">
                <a:solidFill>
                  <a:srgbClr val="898989"/>
                </a:solidFill>
              </a:rPr>
              <a:pPr>
                <a:spcBef>
                  <a:spcPct val="0"/>
                </a:spcBef>
                <a:buFontTx/>
                <a:buNone/>
              </a:pPr>
              <a:t>198</a:t>
            </a:fld>
            <a:endParaRPr lang="fr-FR" altLang="fr-FR" sz="1200">
              <a:solidFill>
                <a:srgbClr val="898989"/>
              </a:solidFill>
            </a:endParaRPr>
          </a:p>
        </p:txBody>
      </p:sp>
      <p:sp>
        <p:nvSpPr>
          <p:cNvPr id="1669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6917" name="ZoneTexte 4"/>
          <p:cNvSpPr txBox="1">
            <a:spLocks noChangeArrowheads="1"/>
          </p:cNvSpPr>
          <p:nvPr/>
        </p:nvSpPr>
        <p:spPr bwMode="auto">
          <a:xfrm>
            <a:off x="179388" y="836613"/>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A5. </a:t>
            </a:r>
            <a:r>
              <a:rPr lang="fr-FR" altLang="fr-FR" sz="1800" b="1" dirty="0">
                <a:solidFill>
                  <a:srgbClr val="008000"/>
                </a:solidFill>
                <a:latin typeface="Arial" panose="020B0604020202020204" pitchFamily="34" charset="0"/>
              </a:rPr>
              <a:t>Maladies</a:t>
            </a:r>
            <a:endParaRPr lang="fr-FR" altLang="fr-FR" sz="1800" dirty="0">
              <a:solidFill>
                <a:srgbClr val="008000"/>
              </a:solidFill>
              <a:latin typeface="Arial" panose="020B0604020202020204" pitchFamily="34" charset="0"/>
            </a:endParaRPr>
          </a:p>
        </p:txBody>
      </p:sp>
      <p:sp>
        <p:nvSpPr>
          <p:cNvPr id="166918" name="ZoneTexte 5"/>
          <p:cNvSpPr txBox="1">
            <a:spLocks noChangeArrowheads="1"/>
          </p:cNvSpPr>
          <p:nvPr/>
        </p:nvSpPr>
        <p:spPr bwMode="auto">
          <a:xfrm>
            <a:off x="250825" y="1484313"/>
            <a:ext cx="662463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b="1">
                <a:solidFill>
                  <a:srgbClr val="008000"/>
                </a:solidFill>
                <a:latin typeface="Arial" panose="020B0604020202020204" pitchFamily="34" charset="0"/>
              </a:rPr>
              <a:t>Fonte des semis</a:t>
            </a:r>
            <a:endParaRPr lang="fr-FR" altLang="fr-FR" sz="1400">
              <a:solidFill>
                <a:srgbClr val="008000"/>
              </a:solidFill>
              <a:latin typeface="Arial" panose="020B0604020202020204" pitchFamily="34" charset="0"/>
            </a:endParaRPr>
          </a:p>
          <a:p>
            <a:pPr algn="just">
              <a:spcBef>
                <a:spcPct val="0"/>
              </a:spcBef>
              <a:buFontTx/>
              <a:buNone/>
            </a:pPr>
            <a:r>
              <a:rPr lang="fr-FR" altLang="fr-FR" sz="1400">
                <a:solidFill>
                  <a:srgbClr val="008000"/>
                </a:solidFill>
                <a:latin typeface="Arial" panose="020B0604020202020204" pitchFamily="34" charset="0"/>
              </a:rPr>
              <a:t>C’est probablement la maladie de pépinière la plus connue, qui est causée par plusieurs espèces de champignons, particulièrement le </a:t>
            </a:r>
            <a:r>
              <a:rPr lang="fr-FR" altLang="fr-FR" sz="1400" i="1">
                <a:solidFill>
                  <a:srgbClr val="008000"/>
                </a:solidFill>
                <a:latin typeface="Arial" panose="020B0604020202020204" pitchFamily="34" charset="0"/>
              </a:rPr>
              <a:t>Pythium</a:t>
            </a:r>
            <a:r>
              <a:rPr lang="fr-FR" altLang="fr-FR" sz="1400">
                <a:solidFill>
                  <a:srgbClr val="008000"/>
                </a:solidFill>
                <a:latin typeface="Arial" panose="020B0604020202020204" pitchFamily="34" charset="0"/>
              </a:rPr>
              <a:t>, les </a:t>
            </a:r>
            <a:r>
              <a:rPr lang="fr-FR" altLang="fr-FR" sz="1400" i="1">
                <a:solidFill>
                  <a:srgbClr val="008000"/>
                </a:solidFill>
                <a:latin typeface="Arial" panose="020B0604020202020204" pitchFamily="34" charset="0"/>
              </a:rPr>
              <a:t>Rhizoctonia</a:t>
            </a:r>
            <a:r>
              <a:rPr lang="fr-FR" altLang="fr-FR" sz="1400">
                <a:solidFill>
                  <a:srgbClr val="008000"/>
                </a:solidFill>
                <a:latin typeface="Arial" panose="020B0604020202020204" pitchFamily="34" charset="0"/>
              </a:rPr>
              <a:t>, les </a:t>
            </a:r>
            <a:r>
              <a:rPr lang="fr-FR" altLang="fr-FR" sz="1400" i="1">
                <a:solidFill>
                  <a:srgbClr val="008000"/>
                </a:solidFill>
                <a:latin typeface="Arial" panose="020B0604020202020204" pitchFamily="34" charset="0"/>
              </a:rPr>
              <a:t>Phytophthora </a:t>
            </a:r>
            <a:r>
              <a:rPr lang="fr-FR" altLang="fr-FR" sz="1400">
                <a:solidFill>
                  <a:srgbClr val="008000"/>
                </a:solidFill>
                <a:latin typeface="Arial" panose="020B0604020202020204" pitchFamily="34" charset="0"/>
              </a:rPr>
              <a:t>et le </a:t>
            </a:r>
            <a:r>
              <a:rPr lang="fr-FR" altLang="fr-FR" sz="1400" i="1">
                <a:solidFill>
                  <a:srgbClr val="008000"/>
                </a:solidFill>
                <a:latin typeface="Arial" panose="020B0604020202020204" pitchFamily="34" charset="0"/>
              </a:rPr>
              <a:t>Fusarium</a:t>
            </a:r>
            <a:r>
              <a:rPr lang="fr-FR" altLang="fr-FR" sz="1400">
                <a:solidFill>
                  <a:srgbClr val="008000"/>
                </a:solidFill>
                <a:latin typeface="Arial" panose="020B0604020202020204" pitchFamily="34" charset="0"/>
              </a:rPr>
              <a:t>. La fonte des semis peut apparaître sur la graine avant la germination ou sur les jeunes plants.</a:t>
            </a:r>
          </a:p>
          <a:p>
            <a:pPr algn="just">
              <a:spcBef>
                <a:spcPct val="0"/>
              </a:spcBef>
              <a:buFontTx/>
              <a:buNone/>
            </a:pPr>
            <a:r>
              <a:rPr lang="fr-FR" altLang="fr-FR" sz="1400">
                <a:solidFill>
                  <a:srgbClr val="008000"/>
                </a:solidFill>
                <a:latin typeface="Arial" panose="020B0604020202020204" pitchFamily="34" charset="0"/>
              </a:rPr>
              <a:t>Quand cela se produit, la tige de la plantule est réduite juste au-dessus de la surface du substrat de germination ; alors, la plantule tombe et meurt. (Des fois ceci peut se passer sans qu’il y ait présence d’un champignon, par exemple, avec des températures élevées du milieu de propagation). Il y a souvent (mais pas toujours) dommage à la plante en dessous de la surface du sol.</a:t>
            </a:r>
          </a:p>
          <a:p>
            <a:pPr algn="just">
              <a:spcBef>
                <a:spcPct val="0"/>
              </a:spcBef>
              <a:buFontTx/>
              <a:buNone/>
            </a:pPr>
            <a:r>
              <a:rPr lang="fr-FR" altLang="fr-FR" sz="1400">
                <a:solidFill>
                  <a:srgbClr val="008000"/>
                </a:solidFill>
                <a:latin typeface="Arial" panose="020B0604020202020204" pitchFamily="34" charset="0"/>
              </a:rPr>
              <a:t>La raison des symptômes apparaissant à la surface du sol n’est pas bien connue, mais ceci peut être lié au point où les plants commencent à photosynthétiser ou peut-être dû aux conditions aérobiques et/ou anaérobiques conduisant aux stages les plus virulents du cycle de vie du champignon.</a:t>
            </a:r>
          </a:p>
          <a:p>
            <a:pPr algn="just" eaLnBrk="1" hangingPunct="1">
              <a:spcBef>
                <a:spcPct val="0"/>
              </a:spcBef>
              <a:buFontTx/>
              <a:buNone/>
            </a:pPr>
            <a:r>
              <a:rPr lang="fr-FR" altLang="fr-FR" sz="1400">
                <a:solidFill>
                  <a:srgbClr val="008000"/>
                </a:solidFill>
                <a:latin typeface="Arial" panose="020B0604020202020204" pitchFamily="34" charset="0"/>
              </a:rPr>
              <a:t>Les pathogènes qui causent la fonte des semis, particu­lièrement le </a:t>
            </a:r>
            <a:r>
              <a:rPr lang="fr-FR" altLang="fr-FR" sz="1400" i="1">
                <a:solidFill>
                  <a:srgbClr val="008000"/>
                </a:solidFill>
                <a:latin typeface="Arial" panose="020B0604020202020204" pitchFamily="34" charset="0"/>
              </a:rPr>
              <a:t>Pythium</a:t>
            </a:r>
            <a:r>
              <a:rPr lang="fr-FR" altLang="fr-FR" sz="1400">
                <a:solidFill>
                  <a:srgbClr val="008000"/>
                </a:solidFill>
                <a:latin typeface="Arial" panose="020B0604020202020204" pitchFamily="34" charset="0"/>
              </a:rPr>
              <a:t>, les </a:t>
            </a:r>
            <a:r>
              <a:rPr lang="fr-FR" altLang="fr-FR" sz="1400" i="1">
                <a:solidFill>
                  <a:srgbClr val="008000"/>
                </a:solidFill>
                <a:latin typeface="Arial" panose="020B0604020202020204" pitchFamily="34" charset="0"/>
              </a:rPr>
              <a:t>Rhizoctonia </a:t>
            </a:r>
            <a:r>
              <a:rPr lang="fr-FR" altLang="fr-FR" sz="1400">
                <a:solidFill>
                  <a:srgbClr val="008000"/>
                </a:solidFill>
                <a:latin typeface="Arial" panose="020B0604020202020204" pitchFamily="34" charset="0"/>
              </a:rPr>
              <a:t>et les </a:t>
            </a:r>
            <a:r>
              <a:rPr lang="fr-FR" altLang="fr-FR" sz="1400" i="1">
                <a:solidFill>
                  <a:srgbClr val="008000"/>
                </a:solidFill>
                <a:latin typeface="Arial" panose="020B0604020202020204" pitchFamily="34" charset="0"/>
              </a:rPr>
              <a:t>Phy­tophthora</a:t>
            </a:r>
            <a:r>
              <a:rPr lang="fr-FR" altLang="fr-FR" sz="1400">
                <a:solidFill>
                  <a:srgbClr val="008000"/>
                </a:solidFill>
                <a:latin typeface="Arial" panose="020B0604020202020204" pitchFamily="34" charset="0"/>
              </a:rPr>
              <a:t>, peuvent se répandre dans l’eau d’irrigation</a:t>
            </a:r>
            <a:r>
              <a:rPr lang="fr-FR" altLang="fr-FR" sz="1400">
                <a:latin typeface="Arial" panose="020B0604020202020204" pitchFamily="34" charset="0"/>
              </a:rPr>
              <a:t>. </a:t>
            </a:r>
            <a:r>
              <a:rPr lang="fr-FR" altLang="fr-FR" sz="1400">
                <a:solidFill>
                  <a:srgbClr val="FF0000"/>
                </a:solidFill>
                <a:latin typeface="Arial" panose="020B0604020202020204" pitchFamily="34" charset="0"/>
              </a:rPr>
              <a:t>La densité élevée des plantes, l’excès d’arrosage et l’excès d’ombrage favorisent la propagation de la maladie et doivent être évités.</a:t>
            </a:r>
          </a:p>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i="1">
                <a:solidFill>
                  <a:srgbClr val="008000"/>
                </a:solidFill>
                <a:latin typeface="Arial" panose="020B0604020202020204" pitchFamily="34" charset="0"/>
              </a:rPr>
              <a:t>Bonnes pratiques de culture en pépinière forestière. Directives pratiques pour les pépinières de recherche</a:t>
            </a:r>
            <a:r>
              <a:rPr lang="fr-FR" altLang="fr-FR" sz="1200">
                <a:solidFill>
                  <a:srgbClr val="008000"/>
                </a:solidFill>
                <a:latin typeface="Arial" panose="020B0604020202020204" pitchFamily="34" charset="0"/>
              </a:rPr>
              <a:t>. MANUEL TECHNIQUE n°3,  Hannah JAENICKE, WORLD AGROFORESTRY CENTRE (ICRAF), </a:t>
            </a:r>
            <a:r>
              <a:rPr lang="fr-FR" altLang="fr-FR" sz="1200">
                <a:solidFill>
                  <a:srgbClr val="008000"/>
                </a:solidFill>
                <a:latin typeface="Arial" panose="020B0604020202020204" pitchFamily="34" charset="0"/>
                <a:hlinkClick r:id="rId2"/>
              </a:rPr>
              <a:t>http://www.worldagroforestry.org/downloads/publications/PDFs/mn14474.pd</a:t>
            </a:r>
            <a:r>
              <a:rPr lang="fr-FR" altLang="fr-FR" sz="1400">
                <a:latin typeface="Arial" panose="020B0604020202020204" pitchFamily="34" charset="0"/>
                <a:hlinkClick r:id="rId2"/>
              </a:rPr>
              <a:t>f</a:t>
            </a:r>
            <a:r>
              <a:rPr lang="fr-FR" altLang="fr-FR" sz="1400">
                <a:latin typeface="Arial" panose="020B0604020202020204" pitchFamily="34" charset="0"/>
              </a:rPr>
              <a:t> </a:t>
            </a:r>
          </a:p>
        </p:txBody>
      </p:sp>
      <p:pic>
        <p:nvPicPr>
          <p:cNvPr id="166919" name="Image 9" descr="fonte-des-semis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6263" y="2205038"/>
            <a:ext cx="22177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793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B417F54-8D48-4D9E-B634-DA02088C10D8}" type="slidenum">
              <a:rPr lang="fr-FR" altLang="fr-FR" sz="1200" smtClean="0">
                <a:solidFill>
                  <a:srgbClr val="898989"/>
                </a:solidFill>
              </a:rPr>
              <a:pPr>
                <a:spcBef>
                  <a:spcPct val="0"/>
                </a:spcBef>
                <a:buFontTx/>
                <a:buNone/>
              </a:pPr>
              <a:t>199</a:t>
            </a:fld>
            <a:endParaRPr lang="fr-FR" altLang="fr-FR" sz="1200">
              <a:solidFill>
                <a:srgbClr val="898989"/>
              </a:solidFill>
            </a:endParaRPr>
          </a:p>
        </p:txBody>
      </p:sp>
      <p:sp>
        <p:nvSpPr>
          <p:cNvPr id="16794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7941" name="ZoneTexte 4"/>
          <p:cNvSpPr txBox="1">
            <a:spLocks noChangeArrowheads="1"/>
          </p:cNvSpPr>
          <p:nvPr/>
        </p:nvSpPr>
        <p:spPr bwMode="auto">
          <a:xfrm>
            <a:off x="179388" y="836613"/>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A5. </a:t>
            </a:r>
            <a:r>
              <a:rPr lang="fr-FR" altLang="fr-FR" sz="1800" b="1" dirty="0">
                <a:solidFill>
                  <a:srgbClr val="008000"/>
                </a:solidFill>
                <a:latin typeface="Arial" panose="020B0604020202020204" pitchFamily="34" charset="0"/>
              </a:rPr>
              <a:t>Maladies </a:t>
            </a:r>
            <a:r>
              <a:rPr lang="fr-FR" altLang="fr-FR" sz="1800" dirty="0">
                <a:solidFill>
                  <a:srgbClr val="008000"/>
                </a:solidFill>
                <a:latin typeface="Arial" panose="020B0604020202020204" pitchFamily="34" charset="0"/>
              </a:rPr>
              <a:t>(suite et fin)</a:t>
            </a:r>
          </a:p>
        </p:txBody>
      </p:sp>
      <p:sp>
        <p:nvSpPr>
          <p:cNvPr id="167942" name="ZoneTexte 5"/>
          <p:cNvSpPr txBox="1">
            <a:spLocks noChangeArrowheads="1"/>
          </p:cNvSpPr>
          <p:nvPr/>
        </p:nvSpPr>
        <p:spPr bwMode="auto">
          <a:xfrm>
            <a:off x="250825" y="1484313"/>
            <a:ext cx="86423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a:solidFill>
                  <a:srgbClr val="008000"/>
                </a:solidFill>
                <a:latin typeface="Arial" panose="020B0604020202020204" pitchFamily="34" charset="0"/>
              </a:rPr>
              <a:t>Eau d’arrosage</a:t>
            </a:r>
          </a:p>
          <a:p>
            <a:pPr algn="just">
              <a:spcBef>
                <a:spcPct val="0"/>
              </a:spcBef>
              <a:buFontTx/>
              <a:buNone/>
            </a:pPr>
            <a:r>
              <a:rPr lang="fr-FR" altLang="fr-FR" sz="1400">
                <a:solidFill>
                  <a:srgbClr val="008000"/>
                </a:solidFill>
                <a:latin typeface="Arial" panose="020B0604020202020204" pitchFamily="34" charset="0"/>
              </a:rPr>
              <a:t>L’eau pour l’arrosage en pépinière vient souvent d’un barrage, un puits ou une citerne remplie d’eau de pluie. Ces réservoirs où l’eau stagne offrent des conditions excellentes pour le développement de champignons de moisissure d’eau, comme les espèces de Pythium et de Phytophthora, qui sont souvent associées à la fonte des semis. </a:t>
            </a:r>
          </a:p>
          <a:p>
            <a:pPr algn="just">
              <a:spcBef>
                <a:spcPct val="0"/>
              </a:spcBef>
              <a:buFontTx/>
              <a:buNone/>
            </a:pPr>
            <a:r>
              <a:rPr lang="fr-FR" altLang="fr-FR" sz="1400">
                <a:solidFill>
                  <a:srgbClr val="008000"/>
                </a:solidFill>
                <a:latin typeface="Arial" panose="020B0604020202020204" pitchFamily="34" charset="0"/>
              </a:rPr>
              <a:t>Une petite quantité de chlore pour obtenir une concentration de 1 ppm pendant au moins 30 minutes peut être ajoutée à l’eau d’arrosage pour contrôler les champignons. (L’eau de piscine a une concentration maximale de 8 ppm de chlore disponible).</a:t>
            </a:r>
          </a:p>
          <a:p>
            <a:pPr algn="just">
              <a:spcBef>
                <a:spcPct val="0"/>
              </a:spcBef>
              <a:buFontTx/>
              <a:buNone/>
            </a:pPr>
            <a:endParaRPr lang="fr-FR" altLang="fr-FR" sz="1400">
              <a:solidFill>
                <a:srgbClr val="008000"/>
              </a:solidFill>
              <a:latin typeface="Arial" panose="020B0604020202020204" pitchFamily="34" charset="0"/>
            </a:endParaRPr>
          </a:p>
          <a:p>
            <a:pPr>
              <a:spcBef>
                <a:spcPct val="0"/>
              </a:spcBef>
              <a:buFontTx/>
              <a:buNone/>
            </a:pPr>
            <a:r>
              <a:rPr lang="fr-FR" altLang="fr-FR" sz="1400" b="1">
                <a:solidFill>
                  <a:srgbClr val="008000"/>
                </a:solidFill>
                <a:latin typeface="Arial" panose="020B0604020202020204" pitchFamily="34" charset="0"/>
              </a:rPr>
              <a:t>Désinfecter l’eau d’arrosage</a:t>
            </a:r>
            <a:endParaRPr lang="fr-FR" altLang="fr-FR" sz="1400">
              <a:solidFill>
                <a:srgbClr val="008000"/>
              </a:solidFill>
              <a:latin typeface="Arial" panose="020B0604020202020204" pitchFamily="34" charset="0"/>
            </a:endParaRPr>
          </a:p>
          <a:p>
            <a:pPr algn="just" eaLnBrk="1" hangingPunct="1">
              <a:spcBef>
                <a:spcPct val="0"/>
              </a:spcBef>
              <a:buFontTx/>
              <a:buNone/>
            </a:pPr>
            <a:r>
              <a:rPr lang="fr-FR" altLang="fr-FR" sz="1400">
                <a:solidFill>
                  <a:srgbClr val="008000"/>
                </a:solidFill>
                <a:latin typeface="Arial" panose="020B0604020202020204" pitchFamily="34" charset="0"/>
              </a:rPr>
              <a:t>L’eau de javel a habituellement une concentration de 3,5 %, soit 35 000 ppm de NaOCL. Elle contient 24 000 ppm de chlore (Cl</a:t>
            </a:r>
            <a:r>
              <a:rPr lang="fr-FR" altLang="fr-FR" sz="1400" baseline="-25000">
                <a:solidFill>
                  <a:srgbClr val="008000"/>
                </a:solidFill>
                <a:latin typeface="Arial" panose="020B0604020202020204" pitchFamily="34" charset="0"/>
              </a:rPr>
              <a:t>2</a:t>
            </a:r>
            <a:r>
              <a:rPr lang="fr-FR" altLang="fr-FR" sz="1400">
                <a:solidFill>
                  <a:srgbClr val="008000"/>
                </a:solidFill>
                <a:latin typeface="Arial" panose="020B0604020202020204" pitchFamily="34" charset="0"/>
              </a:rPr>
              <a:t>). Pour faire 1L de dilution de 1 ppm de Cl</a:t>
            </a:r>
            <a:r>
              <a:rPr lang="fr-FR" altLang="fr-FR" sz="1400" baseline="-25000">
                <a:solidFill>
                  <a:srgbClr val="008000"/>
                </a:solidFill>
                <a:latin typeface="Arial" panose="020B0604020202020204" pitchFamily="34" charset="0"/>
              </a:rPr>
              <a:t>2</a:t>
            </a:r>
            <a:r>
              <a:rPr lang="fr-FR" altLang="fr-FR" sz="1400">
                <a:solidFill>
                  <a:srgbClr val="008000"/>
                </a:solidFill>
                <a:latin typeface="Arial" panose="020B0604020202020204" pitchFamily="34" charset="0"/>
              </a:rPr>
              <a:t>, on a besoin de 0,042 ml (ou 42 ml) d’eau de javel ménagère. Pour un seau de 20 L, il faut 20 x 0, 042 = 0, 84 ml. Une citerne de 10 000 litres aura besoin de 420 ml. Si l’eau contient beaucoup de sédiments ou d’autres particules sales, on aura besoin du double d’eau de javel ménagère. Dans tous les cas, la quantité dont on a besoin pour traiter l’eau d’arrosage pour contrôler les maladies comme la fonte des semis est très faible, ce qui rend l’hygiène de la pépinière peu coûteuse et simple.</a:t>
            </a:r>
          </a:p>
          <a:p>
            <a:pPr eaLnBrk="1" hangingPunct="1">
              <a:spcBef>
                <a:spcPct val="0"/>
              </a:spcBef>
              <a:buFontTx/>
              <a:buNone/>
            </a:pPr>
            <a:endParaRPr lang="fr-FR" altLang="fr-FR" sz="1400">
              <a:solidFill>
                <a:srgbClr val="008000"/>
              </a:solidFill>
              <a:latin typeface="Arial" panose="020B0604020202020204" pitchFamily="34" charset="0"/>
            </a:endParaRPr>
          </a:p>
          <a:p>
            <a:pPr eaLnBrk="1" hangingPunct="1">
              <a:spcBef>
                <a:spcPct val="0"/>
              </a:spcBef>
              <a:buFontTx/>
              <a:buNone/>
            </a:pPr>
            <a:r>
              <a:rPr lang="fr-FR" altLang="fr-FR" sz="1400">
                <a:solidFill>
                  <a:srgbClr val="008000"/>
                </a:solidFill>
                <a:latin typeface="Arial" panose="020B0604020202020204" pitchFamily="34" charset="0"/>
              </a:rPr>
              <a:t>Source : </a:t>
            </a:r>
            <a:r>
              <a:rPr lang="fr-FR" altLang="fr-FR" sz="1400" i="1">
                <a:solidFill>
                  <a:srgbClr val="008000"/>
                </a:solidFill>
                <a:latin typeface="Arial" panose="020B0604020202020204" pitchFamily="34" charset="0"/>
              </a:rPr>
              <a:t>Bonnes pratiques de culture en pépinière forestière. Directives pratiques pour les pépinières de recherche</a:t>
            </a:r>
            <a:r>
              <a:rPr lang="fr-FR" altLang="fr-FR" sz="1400">
                <a:solidFill>
                  <a:srgbClr val="008000"/>
                </a:solidFill>
                <a:latin typeface="Arial" panose="020B0604020202020204" pitchFamily="34" charset="0"/>
              </a:rPr>
              <a:t>. MANUEL TECHNIQUE n°3,  Hannah JAENICKE, WORLD AGROFORESTRY CENTRE (ICRAF), </a:t>
            </a:r>
            <a:r>
              <a:rPr lang="fr-FR" altLang="fr-FR" sz="1400">
                <a:solidFill>
                  <a:srgbClr val="008000"/>
                </a:solidFill>
                <a:latin typeface="Arial" panose="020B0604020202020204" pitchFamily="34" charset="0"/>
                <a:hlinkClick r:id="rId2"/>
              </a:rPr>
              <a:t>http://www.worldagroforestry.org/downloads/publications/PDFs/mn14474.pdf</a:t>
            </a:r>
            <a:r>
              <a:rPr lang="fr-FR" altLang="fr-FR" sz="1400">
                <a:solidFill>
                  <a:srgbClr val="008000"/>
                </a:solidFill>
                <a:latin typeface="Arial" panose="020B060402020202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09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EE43E02-6C2C-4C15-BCEC-C6F9261F1E01}" type="slidenum">
              <a:rPr lang="fr-FR" altLang="fr-FR" sz="1200" smtClean="0">
                <a:solidFill>
                  <a:srgbClr val="898989"/>
                </a:solidFill>
              </a:rPr>
              <a:pPr>
                <a:spcBef>
                  <a:spcPct val="0"/>
                </a:spcBef>
                <a:buFontTx/>
                <a:buNone/>
              </a:pPr>
              <a:t>2</a:t>
            </a:fld>
            <a:endParaRPr lang="fr-FR" altLang="fr-FR" sz="1200">
              <a:solidFill>
                <a:srgbClr val="898989"/>
              </a:solidFill>
            </a:endParaRPr>
          </a:p>
        </p:txBody>
      </p:sp>
      <p:sp>
        <p:nvSpPr>
          <p:cNvPr id="4100" name="ZoneTexte 4"/>
          <p:cNvSpPr txBox="1">
            <a:spLocks noChangeArrowheads="1"/>
          </p:cNvSpPr>
          <p:nvPr/>
        </p:nvSpPr>
        <p:spPr bwMode="auto">
          <a:xfrm>
            <a:off x="179388" y="476250"/>
            <a:ext cx="856932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0. Sommaire</a:t>
            </a:r>
          </a:p>
          <a:p>
            <a:pPr eaLnBrk="1" hangingPunct="1">
              <a:spcBef>
                <a:spcPct val="0"/>
              </a:spcBef>
              <a:buFontTx/>
              <a:buNone/>
            </a:pPr>
            <a:endParaRPr lang="fr-FR" altLang="fr-FR" sz="1800" dirty="0">
              <a:solidFill>
                <a:srgbClr val="008000"/>
              </a:solidFill>
            </a:endParaRPr>
          </a:p>
          <a:p>
            <a:pPr eaLnBrk="1" hangingPunct="1">
              <a:spcBef>
                <a:spcPct val="0"/>
              </a:spcBef>
              <a:buNone/>
            </a:pPr>
            <a:r>
              <a:rPr lang="fr-FR" altLang="fr-FR" sz="1800" dirty="0">
                <a:solidFill>
                  <a:srgbClr val="008000"/>
                </a:solidFill>
              </a:rPr>
              <a:t>0bis. Avertissements</a:t>
            </a:r>
          </a:p>
          <a:p>
            <a:pPr eaLnBrk="1" hangingPunct="1">
              <a:spcBef>
                <a:spcPct val="0"/>
              </a:spcBef>
              <a:buNone/>
            </a:pPr>
            <a:r>
              <a:rPr lang="fr-FR" altLang="fr-FR" sz="1800" dirty="0">
                <a:solidFill>
                  <a:srgbClr val="008000"/>
                </a:solidFill>
              </a:rPr>
              <a:t>1. Introduction</a:t>
            </a:r>
          </a:p>
          <a:p>
            <a:pPr eaLnBrk="1" hangingPunct="1">
              <a:spcBef>
                <a:spcPct val="0"/>
              </a:spcBef>
              <a:buFontTx/>
              <a:buNone/>
            </a:pPr>
            <a:r>
              <a:rPr lang="fr-FR" altLang="fr-FR" sz="1800" dirty="0">
                <a:solidFill>
                  <a:srgbClr val="008000"/>
                </a:solidFill>
              </a:rPr>
              <a:t>1bis. Cartes des zones arides dans le monde</a:t>
            </a:r>
          </a:p>
          <a:p>
            <a:pPr eaLnBrk="1" hangingPunct="1">
              <a:spcBef>
                <a:spcPct val="0"/>
              </a:spcBef>
              <a:buNone/>
            </a:pPr>
            <a:r>
              <a:rPr lang="fr-FR" altLang="fr-FR" sz="1800" dirty="0">
                <a:solidFill>
                  <a:srgbClr val="008000"/>
                </a:solidFill>
              </a:rPr>
              <a:t>1ter. Définition</a:t>
            </a:r>
          </a:p>
          <a:p>
            <a:pPr eaLnBrk="1" hangingPunct="1">
              <a:spcBef>
                <a:spcPct val="0"/>
              </a:spcBef>
              <a:buFontTx/>
              <a:buNone/>
            </a:pPr>
            <a:r>
              <a:rPr lang="fr-FR" altLang="fr-FR" sz="1800" dirty="0">
                <a:solidFill>
                  <a:srgbClr val="008000"/>
                </a:solidFill>
              </a:rPr>
              <a:t>2. Introduction sur la salinité des sols </a:t>
            </a:r>
          </a:p>
          <a:p>
            <a:pPr eaLnBrk="1" hangingPunct="1">
              <a:spcBef>
                <a:spcPct val="0"/>
              </a:spcBef>
              <a:buFontTx/>
              <a:buNone/>
            </a:pPr>
            <a:r>
              <a:rPr lang="fr-FR" altLang="fr-FR" sz="1800" dirty="0">
                <a:solidFill>
                  <a:srgbClr val="008000"/>
                </a:solidFill>
              </a:rPr>
              <a:t>3. Exemples de plantes halophytes </a:t>
            </a:r>
          </a:p>
          <a:p>
            <a:pPr eaLnBrk="1" hangingPunct="1">
              <a:spcBef>
                <a:spcPct val="0"/>
              </a:spcBef>
              <a:buFontTx/>
              <a:buNone/>
            </a:pPr>
            <a:r>
              <a:rPr lang="fr-FR" altLang="fr-FR" sz="1800" dirty="0">
                <a:solidFill>
                  <a:srgbClr val="008000"/>
                </a:solidFill>
              </a:rPr>
              <a:t>4. Exemples de plantes xérophiles</a:t>
            </a:r>
          </a:p>
          <a:p>
            <a:pPr eaLnBrk="1" hangingPunct="1">
              <a:spcBef>
                <a:spcPct val="0"/>
              </a:spcBef>
              <a:buFontTx/>
              <a:buNone/>
            </a:pPr>
            <a:endParaRPr lang="fr-FR" altLang="fr-FR" sz="1800" dirty="0">
              <a:solidFill>
                <a:srgbClr val="008000"/>
              </a:solidFill>
            </a:endParaRPr>
          </a:p>
          <a:p>
            <a:pPr eaLnBrk="1" hangingPunct="1">
              <a:spcBef>
                <a:spcPct val="0"/>
              </a:spcBef>
              <a:buFontTx/>
              <a:buNone/>
            </a:pPr>
            <a:r>
              <a:rPr lang="fr-FR" altLang="fr-FR" sz="1800" dirty="0">
                <a:solidFill>
                  <a:srgbClr val="008000"/>
                </a:solidFill>
              </a:rPr>
              <a:t>5. Exemples d’arbres fruitiers résistants au sel et/ou à l’aridité</a:t>
            </a:r>
          </a:p>
          <a:p>
            <a:pPr eaLnBrk="1" hangingPunct="1">
              <a:spcBef>
                <a:spcPct val="0"/>
              </a:spcBef>
              <a:buFontTx/>
              <a:buNone/>
            </a:pPr>
            <a:r>
              <a:rPr lang="fr-FR" altLang="fr-FR" sz="1800" dirty="0">
                <a:solidFill>
                  <a:srgbClr val="008000"/>
                </a:solidFill>
              </a:rPr>
              <a:t>5.1. Jujubier commun (</a:t>
            </a:r>
            <a:r>
              <a:rPr lang="fr-FR" altLang="fr-FR" sz="1800" i="1" dirty="0" err="1">
                <a:solidFill>
                  <a:srgbClr val="008000"/>
                </a:solidFill>
              </a:rPr>
              <a:t>Ziziphus</a:t>
            </a:r>
            <a:r>
              <a:rPr lang="fr-FR" altLang="fr-FR" sz="1800" i="1" dirty="0">
                <a:solidFill>
                  <a:srgbClr val="008000"/>
                </a:solidFill>
              </a:rPr>
              <a:t> </a:t>
            </a:r>
            <a:r>
              <a:rPr lang="fr-FR" altLang="fr-FR" sz="1800" i="1" dirty="0" err="1">
                <a:solidFill>
                  <a:srgbClr val="008000"/>
                </a:solidFill>
              </a:rPr>
              <a:t>jujuba</a:t>
            </a:r>
            <a:r>
              <a:rPr lang="fr-FR" altLang="fr-FR" sz="1800" dirty="0">
                <a:solidFill>
                  <a:srgbClr val="008000"/>
                </a:solidFill>
              </a:rPr>
              <a:t>) (arbre)</a:t>
            </a:r>
          </a:p>
          <a:p>
            <a:pPr eaLnBrk="1" hangingPunct="1">
              <a:spcBef>
                <a:spcPct val="0"/>
              </a:spcBef>
              <a:buFontTx/>
              <a:buNone/>
            </a:pPr>
            <a:r>
              <a:rPr lang="fr-FR" altLang="fr-FR" sz="1800" dirty="0">
                <a:solidFill>
                  <a:srgbClr val="008000"/>
                </a:solidFill>
              </a:rPr>
              <a:t>5.2. Jujubier épine du Christ (</a:t>
            </a:r>
            <a:r>
              <a:rPr lang="fr-FR" altLang="fr-FR" sz="1800" i="1" dirty="0" err="1">
                <a:solidFill>
                  <a:srgbClr val="008000"/>
                </a:solidFill>
              </a:rPr>
              <a:t>Ziziphus</a:t>
            </a:r>
            <a:r>
              <a:rPr lang="fr-FR" altLang="fr-FR" sz="1800" i="1" dirty="0">
                <a:solidFill>
                  <a:srgbClr val="008000"/>
                </a:solidFill>
              </a:rPr>
              <a:t> spina-</a:t>
            </a:r>
            <a:r>
              <a:rPr lang="fr-FR" altLang="fr-FR" sz="1800" i="1" dirty="0" err="1">
                <a:solidFill>
                  <a:srgbClr val="008000"/>
                </a:solidFill>
              </a:rPr>
              <a:t>christi</a:t>
            </a:r>
            <a:r>
              <a:rPr lang="fr-FR" altLang="fr-FR" sz="1800" dirty="0">
                <a:solidFill>
                  <a:srgbClr val="008000"/>
                </a:solidFill>
              </a:rPr>
              <a:t>) (arbre)</a:t>
            </a:r>
          </a:p>
          <a:p>
            <a:pPr eaLnBrk="1" hangingPunct="1">
              <a:spcBef>
                <a:spcPct val="0"/>
              </a:spcBef>
              <a:buFontTx/>
              <a:buNone/>
            </a:pPr>
            <a:r>
              <a:rPr lang="fr-FR" altLang="fr-FR" sz="1800" dirty="0">
                <a:solidFill>
                  <a:srgbClr val="008000"/>
                </a:solidFill>
              </a:rPr>
              <a:t>5.3. Tamarinier (</a:t>
            </a:r>
            <a:r>
              <a:rPr lang="fr-FR" altLang="fr-FR" sz="1800" i="1" dirty="0" err="1">
                <a:solidFill>
                  <a:srgbClr val="008000"/>
                </a:solidFill>
              </a:rPr>
              <a:t>Tamaridus</a:t>
            </a:r>
            <a:r>
              <a:rPr lang="fr-FR" altLang="fr-FR" sz="1800" i="1" dirty="0">
                <a:solidFill>
                  <a:srgbClr val="008000"/>
                </a:solidFill>
              </a:rPr>
              <a:t> </a:t>
            </a:r>
            <a:r>
              <a:rPr lang="fr-FR" altLang="fr-FR" sz="1800" i="1" dirty="0" err="1">
                <a:solidFill>
                  <a:srgbClr val="008000"/>
                </a:solidFill>
              </a:rPr>
              <a:t>indica</a:t>
            </a:r>
            <a:r>
              <a:rPr lang="fr-FR" altLang="fr-FR" sz="1800" dirty="0">
                <a:solidFill>
                  <a:srgbClr val="008000"/>
                </a:solidFill>
              </a:rPr>
              <a:t>) (arbre)</a:t>
            </a:r>
          </a:p>
          <a:p>
            <a:pPr eaLnBrk="1" hangingPunct="1">
              <a:spcBef>
                <a:spcPct val="0"/>
              </a:spcBef>
              <a:buFontTx/>
              <a:buNone/>
            </a:pPr>
            <a:r>
              <a:rPr lang="fr-FR" altLang="fr-FR" sz="1800" dirty="0">
                <a:solidFill>
                  <a:srgbClr val="008000"/>
                </a:solidFill>
              </a:rPr>
              <a:t>5.4. Caroubier (</a:t>
            </a:r>
            <a:r>
              <a:rPr lang="fr-FR" altLang="fr-FR" sz="1800" i="1" dirty="0" err="1">
                <a:solidFill>
                  <a:srgbClr val="008000"/>
                </a:solidFill>
              </a:rPr>
              <a:t>Ceratonia</a:t>
            </a:r>
            <a:r>
              <a:rPr lang="fr-FR" altLang="fr-FR" sz="1800" i="1" dirty="0">
                <a:solidFill>
                  <a:srgbClr val="008000"/>
                </a:solidFill>
              </a:rPr>
              <a:t> </a:t>
            </a:r>
            <a:r>
              <a:rPr lang="fr-FR" altLang="fr-FR" sz="1800" i="1" dirty="0" err="1">
                <a:solidFill>
                  <a:srgbClr val="008000"/>
                </a:solidFill>
              </a:rPr>
              <a:t>siliqua</a:t>
            </a:r>
            <a:r>
              <a:rPr lang="fr-FR" altLang="fr-FR" sz="1800" dirty="0">
                <a:solidFill>
                  <a:srgbClr val="008000"/>
                </a:solidFill>
              </a:rPr>
              <a:t>) (arbre)</a:t>
            </a:r>
          </a:p>
          <a:p>
            <a:pPr eaLnBrk="1" hangingPunct="1">
              <a:spcBef>
                <a:spcPct val="0"/>
              </a:spcBef>
              <a:buFontTx/>
              <a:buNone/>
            </a:pPr>
            <a:r>
              <a:rPr lang="fr-FR" altLang="fr-FR" sz="1800" dirty="0">
                <a:solidFill>
                  <a:srgbClr val="008000"/>
                </a:solidFill>
              </a:rPr>
              <a:t>5.4. Pistachier commun ou pistachier vrai (</a:t>
            </a:r>
            <a:r>
              <a:rPr lang="fr-FR" altLang="fr-FR" sz="1800" i="1" dirty="0" err="1">
                <a:solidFill>
                  <a:srgbClr val="008000"/>
                </a:solidFill>
              </a:rPr>
              <a:t>Pistacia</a:t>
            </a:r>
            <a:r>
              <a:rPr lang="fr-FR" altLang="fr-FR" sz="1800" i="1" dirty="0">
                <a:solidFill>
                  <a:srgbClr val="008000"/>
                </a:solidFill>
              </a:rPr>
              <a:t> </a:t>
            </a:r>
            <a:r>
              <a:rPr lang="fr-FR" altLang="fr-FR" sz="1800" i="1" dirty="0" err="1">
                <a:solidFill>
                  <a:srgbClr val="008000"/>
                </a:solidFill>
              </a:rPr>
              <a:t>vera</a:t>
            </a:r>
            <a:r>
              <a:rPr lang="fr-FR" altLang="fr-FR" sz="1800" i="1" dirty="0">
                <a:solidFill>
                  <a:srgbClr val="008000"/>
                </a:solidFill>
              </a:rPr>
              <a:t> </a:t>
            </a:r>
            <a:r>
              <a:rPr lang="fr-FR" altLang="fr-FR" sz="1800" dirty="0">
                <a:solidFill>
                  <a:srgbClr val="008000"/>
                </a:solidFill>
              </a:rPr>
              <a:t>L.) (arbre ou arbuste)</a:t>
            </a:r>
          </a:p>
          <a:p>
            <a:pPr eaLnBrk="1" hangingPunct="1">
              <a:spcBef>
                <a:spcPct val="0"/>
              </a:spcBef>
              <a:buFontTx/>
              <a:buNone/>
            </a:pPr>
            <a:r>
              <a:rPr lang="fr-FR" altLang="fr-FR" sz="1800" dirty="0">
                <a:solidFill>
                  <a:srgbClr val="008000"/>
                </a:solidFill>
              </a:rPr>
              <a:t>5.4bis. Pistachier lentisque (</a:t>
            </a:r>
            <a:r>
              <a:rPr lang="fr-FR" altLang="fr-FR" sz="1800" i="1" dirty="0" err="1">
                <a:solidFill>
                  <a:srgbClr val="008000"/>
                </a:solidFill>
              </a:rPr>
              <a:t>Pistacia</a:t>
            </a:r>
            <a:r>
              <a:rPr lang="fr-FR" altLang="fr-FR" sz="1800" i="1" dirty="0">
                <a:solidFill>
                  <a:srgbClr val="008000"/>
                </a:solidFill>
              </a:rPr>
              <a:t> </a:t>
            </a:r>
            <a:r>
              <a:rPr lang="fr-FR" altLang="fr-FR" sz="1800" i="1" dirty="0" err="1">
                <a:solidFill>
                  <a:srgbClr val="008000"/>
                </a:solidFill>
              </a:rPr>
              <a:t>lentiscus</a:t>
            </a:r>
            <a:r>
              <a:rPr lang="fr-FR" altLang="fr-FR" sz="1800" dirty="0">
                <a:solidFill>
                  <a:srgbClr val="008000"/>
                </a:solidFill>
              </a:rPr>
              <a:t>) (arbuste)</a:t>
            </a:r>
          </a:p>
          <a:p>
            <a:pPr eaLnBrk="1" hangingPunct="1">
              <a:spcBef>
                <a:spcPct val="0"/>
              </a:spcBef>
              <a:buFontTx/>
              <a:buNone/>
            </a:pPr>
            <a:r>
              <a:rPr lang="fr-FR" altLang="fr-FR" sz="1800" dirty="0">
                <a:solidFill>
                  <a:srgbClr val="008000"/>
                </a:solidFill>
              </a:rPr>
              <a:t>5.4ter. Pistachier térébinthe (</a:t>
            </a:r>
            <a:r>
              <a:rPr lang="fr-FR" altLang="fr-FR" sz="1800" i="1" dirty="0" err="1">
                <a:solidFill>
                  <a:srgbClr val="008000"/>
                </a:solidFill>
              </a:rPr>
              <a:t>Pistacia</a:t>
            </a:r>
            <a:r>
              <a:rPr lang="fr-FR" altLang="fr-FR" sz="1800" i="1" dirty="0">
                <a:solidFill>
                  <a:srgbClr val="008000"/>
                </a:solidFill>
              </a:rPr>
              <a:t> </a:t>
            </a:r>
            <a:r>
              <a:rPr lang="fr-FR" altLang="fr-FR" sz="1800" i="1" dirty="0" err="1">
                <a:solidFill>
                  <a:srgbClr val="008000"/>
                </a:solidFill>
              </a:rPr>
              <a:t>terebinthus</a:t>
            </a:r>
            <a:r>
              <a:rPr lang="fr-FR" altLang="fr-FR" sz="1800" dirty="0">
                <a:solidFill>
                  <a:srgbClr val="008000"/>
                </a:solidFill>
              </a:rPr>
              <a:t>) (arbuste)</a:t>
            </a:r>
          </a:p>
          <a:p>
            <a:pPr eaLnBrk="1" hangingPunct="1">
              <a:spcBef>
                <a:spcPct val="0"/>
              </a:spcBef>
              <a:buFontTx/>
              <a:buNone/>
            </a:pPr>
            <a:r>
              <a:rPr lang="fr-FR" altLang="fr-FR" sz="1800" dirty="0">
                <a:solidFill>
                  <a:srgbClr val="008000"/>
                </a:solidFill>
              </a:rPr>
              <a:t>5.5. Grenadier commun (</a:t>
            </a:r>
            <a:r>
              <a:rPr lang="fr-FR" altLang="fr-FR" sz="1800" i="1" dirty="0" err="1">
                <a:solidFill>
                  <a:srgbClr val="008000"/>
                </a:solidFill>
              </a:rPr>
              <a:t>Punica</a:t>
            </a:r>
            <a:r>
              <a:rPr lang="fr-FR" altLang="fr-FR" sz="1800" i="1" dirty="0">
                <a:solidFill>
                  <a:srgbClr val="008000"/>
                </a:solidFill>
              </a:rPr>
              <a:t> </a:t>
            </a:r>
            <a:r>
              <a:rPr lang="fr-FR" altLang="fr-FR" sz="1800" i="1" dirty="0" err="1">
                <a:solidFill>
                  <a:srgbClr val="008000"/>
                </a:solidFill>
              </a:rPr>
              <a:t>granatum</a:t>
            </a:r>
            <a:r>
              <a:rPr lang="fr-FR" altLang="fr-FR" sz="1800" dirty="0">
                <a:solidFill>
                  <a:srgbClr val="008000"/>
                </a:solidFill>
              </a:rPr>
              <a:t>) (arbre)</a:t>
            </a:r>
          </a:p>
          <a:p>
            <a:pPr eaLnBrk="1" hangingPunct="1">
              <a:spcBef>
                <a:spcPct val="0"/>
              </a:spcBef>
              <a:buFontTx/>
              <a:buNone/>
            </a:pPr>
            <a:r>
              <a:rPr lang="fr-FR" altLang="fr-FR" sz="1800" dirty="0">
                <a:solidFill>
                  <a:srgbClr val="008000"/>
                </a:solidFill>
              </a:rPr>
              <a:t>5.5bis. Grenadier de </a:t>
            </a:r>
            <a:r>
              <a:rPr lang="fr-FR" altLang="fr-FR" sz="1800" dirty="0">
                <a:solidFill>
                  <a:srgbClr val="008000"/>
                </a:solidFill>
                <a:hlinkClick r:id="rId2" tooltip="Socotra"/>
              </a:rPr>
              <a:t>Socotra</a:t>
            </a:r>
            <a:r>
              <a:rPr lang="fr-FR" altLang="fr-FR" sz="1800" dirty="0">
                <a:solidFill>
                  <a:srgbClr val="008000"/>
                </a:solidFill>
              </a:rPr>
              <a:t> (</a:t>
            </a:r>
            <a:r>
              <a:rPr lang="fr-FR" altLang="fr-FR" sz="1800" i="1" dirty="0" err="1">
                <a:solidFill>
                  <a:srgbClr val="008000"/>
                </a:solidFill>
                <a:hlinkClick r:id="rId3" tooltip="Punica protopunica"/>
              </a:rPr>
              <a:t>Punica</a:t>
            </a:r>
            <a:r>
              <a:rPr lang="fr-FR" altLang="fr-FR" sz="1800" i="1" dirty="0">
                <a:solidFill>
                  <a:srgbClr val="008000"/>
                </a:solidFill>
                <a:hlinkClick r:id="rId3" tooltip="Punica protopunica"/>
              </a:rPr>
              <a:t> </a:t>
            </a:r>
            <a:r>
              <a:rPr lang="fr-FR" altLang="fr-FR" sz="1800" i="1" dirty="0" err="1">
                <a:solidFill>
                  <a:srgbClr val="008000"/>
                </a:solidFill>
                <a:hlinkClick r:id="rId3" tooltip="Punica protopunica"/>
              </a:rPr>
              <a:t>protopunica</a:t>
            </a:r>
            <a:r>
              <a:rPr lang="fr-FR" altLang="fr-FR" sz="1800" dirty="0">
                <a:solidFill>
                  <a:srgbClr val="008000"/>
                </a:solidFill>
              </a:rPr>
              <a:t>) (arbre ou arbuste)</a:t>
            </a:r>
          </a:p>
          <a:p>
            <a:pPr eaLnBrk="1" hangingPunct="1">
              <a:spcBef>
                <a:spcPct val="0"/>
              </a:spcBef>
              <a:buFontTx/>
              <a:buNone/>
            </a:pPr>
            <a:r>
              <a:rPr lang="fr-FR" altLang="fr-FR" sz="1800" dirty="0">
                <a:solidFill>
                  <a:srgbClr val="008000"/>
                </a:solidFill>
              </a:rPr>
              <a:t>5.6. Arganier (</a:t>
            </a:r>
            <a:r>
              <a:rPr lang="fr-FR" altLang="fr-FR" sz="1800" i="1" dirty="0" err="1">
                <a:solidFill>
                  <a:srgbClr val="008000"/>
                </a:solidFill>
              </a:rPr>
              <a:t>Argania</a:t>
            </a:r>
            <a:r>
              <a:rPr lang="fr-FR" altLang="fr-FR" sz="1800" i="1" dirty="0">
                <a:solidFill>
                  <a:srgbClr val="008000"/>
                </a:solidFill>
              </a:rPr>
              <a:t> </a:t>
            </a:r>
            <a:r>
              <a:rPr lang="fr-FR" altLang="fr-FR" sz="1800" i="1" dirty="0" err="1">
                <a:solidFill>
                  <a:srgbClr val="008000"/>
                </a:solidFill>
              </a:rPr>
              <a:t>spinosa</a:t>
            </a:r>
            <a:r>
              <a:rPr lang="fr-FR" altLang="fr-FR" sz="1800" dirty="0">
                <a:solidFill>
                  <a:srgbClr val="008000"/>
                </a:solidFill>
              </a:rPr>
              <a:t>) (arbre)</a:t>
            </a:r>
          </a:p>
        </p:txBody>
      </p:sp>
      <p:pic>
        <p:nvPicPr>
          <p:cNvPr id="4101" name="Picture 5" descr="C:\Users\LISAN\Documents\DVD-DevDurable\eau\eau-Potabilisation-GestionDeLEau-Irrigation\irrigation-stockage-eau\images\Educational material published by W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981075"/>
            <a:ext cx="2265362"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7437" y="5733256"/>
            <a:ext cx="1038225" cy="8477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07950" y="765175"/>
            <a:ext cx="8856663"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36501" bIns="108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008000"/>
                </a:solidFill>
                <a:latin typeface="Arial" panose="020B0604020202020204" pitchFamily="34" charset="0"/>
                <a:cs typeface="Times New Roman" panose="02020603050405020304" pitchFamily="18" charset="0"/>
              </a:rPr>
              <a:t>2. Introduction sur la salinité des sols (suite)</a:t>
            </a:r>
            <a:endParaRPr lang="fr-FR" altLang="fr-FR" sz="800" dirty="0">
              <a:solidFill>
                <a:srgbClr val="008000"/>
              </a:solidFill>
              <a:latin typeface="Arial" panose="020B0604020202020204" pitchFamily="34" charset="0"/>
              <a:cs typeface="Times New Roman" panose="02020603050405020304" pitchFamily="18" charset="0"/>
            </a:endParaRPr>
          </a:p>
          <a:p>
            <a:pPr>
              <a:spcBef>
                <a:spcPct val="0"/>
              </a:spcBef>
              <a:buFontTx/>
              <a:buNone/>
            </a:pPr>
            <a:endParaRPr lang="fr-FR" altLang="fr-FR" sz="1600" dirty="0">
              <a:latin typeface="Arial" panose="020B0604020202020204" pitchFamily="34" charset="0"/>
              <a:cs typeface="Times New Roman" panose="02020603050405020304" pitchFamily="18" charset="0"/>
            </a:endParaRPr>
          </a:p>
          <a:p>
            <a:pPr algn="just">
              <a:spcBef>
                <a:spcPct val="0"/>
              </a:spcBef>
            </a:pPr>
            <a:r>
              <a:rPr lang="fr-FR" altLang="fr-FR" sz="1800" dirty="0">
                <a:solidFill>
                  <a:srgbClr val="050505"/>
                </a:solidFill>
                <a:latin typeface="Arial" panose="020B0604020202020204" pitchFamily="34" charset="0"/>
              </a:rPr>
              <a:t> Aujourd’hui dans le monde, près de 20 % des cultures sont irriguées avec l’eau saumâtre. </a:t>
            </a:r>
          </a:p>
          <a:p>
            <a:pPr algn="just">
              <a:spcBef>
                <a:spcPct val="0"/>
              </a:spcBef>
            </a:pPr>
            <a:r>
              <a:rPr lang="fr-FR" altLang="fr-FR" sz="1800" dirty="0">
                <a:solidFill>
                  <a:srgbClr val="050505"/>
                </a:solidFill>
                <a:latin typeface="Arial" panose="020B0604020202020204" pitchFamily="34" charset="0"/>
              </a:rPr>
              <a:t> </a:t>
            </a:r>
            <a:r>
              <a:rPr lang="fr-FR" altLang="fr-FR" sz="1800" b="1" dirty="0">
                <a:solidFill>
                  <a:srgbClr val="008000"/>
                </a:solidFill>
                <a:latin typeface="Arial" panose="020B0604020202020204" pitchFamily="34" charset="0"/>
              </a:rPr>
              <a:t>Si certaines cultures comme la betterave ou l’asperge s’accommodent fort bien d’un sol salé</a:t>
            </a:r>
            <a:r>
              <a:rPr lang="fr-FR" altLang="fr-FR" sz="1800" dirty="0">
                <a:solidFill>
                  <a:srgbClr val="008000"/>
                </a:solidFill>
                <a:latin typeface="Arial" panose="020B0604020202020204" pitchFamily="34" charset="0"/>
              </a:rPr>
              <a:t>,</a:t>
            </a:r>
            <a:r>
              <a:rPr lang="fr-FR" altLang="fr-FR" sz="1800" dirty="0">
                <a:solidFill>
                  <a:srgbClr val="050505"/>
                </a:solidFill>
                <a:latin typeface="Arial" panose="020B0604020202020204" pitchFamily="34" charset="0"/>
              </a:rPr>
              <a:t> </a:t>
            </a:r>
            <a:r>
              <a:rPr lang="fr-FR" altLang="fr-FR" sz="1800" dirty="0">
                <a:solidFill>
                  <a:srgbClr val="FF0000"/>
                </a:solidFill>
                <a:latin typeface="Arial" panose="020B0604020202020204" pitchFamily="34" charset="0"/>
              </a:rPr>
              <a:t>il n’en est pas de même pour d’autres cultures comme les agrumes ou certaines légumineuses.</a:t>
            </a:r>
          </a:p>
          <a:p>
            <a:pPr algn="just">
              <a:spcBef>
                <a:spcPct val="0"/>
              </a:spcBef>
            </a:pPr>
            <a:r>
              <a:rPr lang="fr-FR" altLang="fr-FR" sz="1800" dirty="0">
                <a:solidFill>
                  <a:srgbClr val="FF0000"/>
                </a:solidFill>
                <a:latin typeface="Arial" panose="020B0604020202020204" pitchFamily="34" charset="0"/>
              </a:rPr>
              <a:t> Les ressources en eau douce menacent donc de diminuer dans les prochaines décennies.</a:t>
            </a:r>
          </a:p>
          <a:p>
            <a:pPr algn="just">
              <a:spcBef>
                <a:spcPct val="0"/>
              </a:spcBef>
            </a:pPr>
            <a:r>
              <a:rPr lang="fr-FR" altLang="fr-FR" sz="1800" dirty="0">
                <a:solidFill>
                  <a:srgbClr val="FF0000"/>
                </a:solidFill>
                <a:latin typeface="Arial" panose="020B0604020202020204" pitchFamily="34" charset="0"/>
              </a:rPr>
              <a:t>  Plus de la moitiés des terres d’Irak sont salines. La salinisation des terres survient en Egypte, Pakistan, Tunisie, Turquie etc.</a:t>
            </a:r>
          </a:p>
        </p:txBody>
      </p:sp>
      <p:sp>
        <p:nvSpPr>
          <p:cNvPr id="19459"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46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60EDC0-8744-460F-BF6C-15D2803BEF2A}" type="slidenum">
              <a:rPr lang="fr-FR" altLang="fr-FR" sz="1200" smtClean="0">
                <a:solidFill>
                  <a:srgbClr val="898989"/>
                </a:solidFill>
              </a:rPr>
              <a:pPr>
                <a:spcBef>
                  <a:spcPct val="0"/>
                </a:spcBef>
                <a:buFontTx/>
                <a:buNone/>
              </a:pPr>
              <a:t>20</a:t>
            </a:fld>
            <a:endParaRPr lang="fr-FR" altLang="fr-FR" sz="1200">
              <a:solidFill>
                <a:srgbClr val="898989"/>
              </a:solidFill>
            </a:endParaRPr>
          </a:p>
        </p:txBody>
      </p:sp>
      <p:pic>
        <p:nvPicPr>
          <p:cNvPr id="19461" name="Image 4" descr="Acanthus ilicifoli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42386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 5" descr="Acanthus_ilicifolius_fru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6775" y="3806825"/>
            <a:ext cx="15128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6"/>
          <p:cNvSpPr>
            <a:spLocks noChangeArrowheads="1"/>
          </p:cNvSpPr>
          <p:nvPr/>
        </p:nvSpPr>
        <p:spPr bwMode="auto">
          <a:xfrm>
            <a:off x="4408487" y="6111875"/>
            <a:ext cx="4824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solidFill>
                  <a:srgbClr val="008000"/>
                </a:solidFill>
              </a:rPr>
              <a:t>Acanthus ilicifolius</a:t>
            </a:r>
            <a:r>
              <a:rPr lang="fr-FR" altLang="fr-FR" sz="1200">
                <a:solidFill>
                  <a:srgbClr val="008000"/>
                </a:solidFill>
              </a:rPr>
              <a:t> (</a:t>
            </a:r>
            <a:r>
              <a:rPr lang="fr-FR" altLang="fr-FR" sz="1200">
                <a:solidFill>
                  <a:srgbClr val="008000"/>
                </a:solidFill>
                <a:hlinkClick r:id="rId4" tooltip="Inde"/>
              </a:rPr>
              <a:t>Inde</a:t>
            </a:r>
            <a:r>
              <a:rPr lang="fr-FR" altLang="fr-FR" sz="1200">
                <a:solidFill>
                  <a:srgbClr val="008000"/>
                </a:solidFill>
              </a:rPr>
              <a:t>, </a:t>
            </a:r>
            <a:r>
              <a:rPr lang="fr-FR" altLang="fr-FR" sz="1200">
                <a:solidFill>
                  <a:srgbClr val="008000"/>
                </a:solidFill>
                <a:hlinkClick r:id="rId5" tooltip="Sri Lanka"/>
              </a:rPr>
              <a:t>Sri Lanka</a:t>
            </a:r>
            <a:r>
              <a:rPr lang="fr-FR" altLang="fr-FR" sz="1200">
                <a:solidFill>
                  <a:srgbClr val="008000"/>
                </a:solidFill>
              </a:rPr>
              <a:t>, Asie, </a:t>
            </a:r>
            <a:r>
              <a:rPr lang="fr-FR" altLang="fr-FR" sz="1200">
                <a:solidFill>
                  <a:srgbClr val="008000"/>
                </a:solidFill>
                <a:hlinkClick r:id="rId6" tooltip="Malaisie"/>
              </a:rPr>
              <a:t>Malaisie</a:t>
            </a:r>
            <a:r>
              <a:rPr lang="fr-FR" altLang="fr-FR" sz="1200">
                <a:solidFill>
                  <a:srgbClr val="008000"/>
                </a:solidFill>
              </a:rPr>
              <a:t>, Australie et les îles du Pacifique). Petit arbuste qui pousse le long des lacs et des marais et des rivages.  Source :  </a:t>
            </a:r>
            <a:r>
              <a:rPr lang="fr-FR" altLang="fr-FR" sz="1200">
                <a:solidFill>
                  <a:srgbClr val="008000"/>
                </a:solidFill>
                <a:hlinkClick r:id="rId7"/>
              </a:rPr>
              <a:t>http://en.wikipedia.org/wiki/Acanthus_ilicifolius</a:t>
            </a:r>
            <a:r>
              <a:rPr lang="fr-FR" altLang="fr-FR" sz="1200">
                <a:solidFill>
                  <a:srgbClr val="008000"/>
                </a:solidFill>
              </a:rPr>
              <a:t>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896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C5290EC-00F9-4511-BCAB-A07FDC9EBC26}" type="slidenum">
              <a:rPr lang="fr-FR" altLang="fr-FR" sz="1200" smtClean="0">
                <a:solidFill>
                  <a:srgbClr val="898989"/>
                </a:solidFill>
              </a:rPr>
              <a:pPr>
                <a:spcBef>
                  <a:spcPct val="0"/>
                </a:spcBef>
                <a:buFontTx/>
                <a:buNone/>
              </a:pPr>
              <a:t>200</a:t>
            </a:fld>
            <a:endParaRPr lang="fr-FR" altLang="fr-FR" sz="1200">
              <a:solidFill>
                <a:srgbClr val="898989"/>
              </a:solidFill>
            </a:endParaRPr>
          </a:p>
        </p:txBody>
      </p:sp>
      <p:sp>
        <p:nvSpPr>
          <p:cNvPr id="16896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graphicFrame>
        <p:nvGraphicFramePr>
          <p:cNvPr id="7" name="Tableau 6"/>
          <p:cNvGraphicFramePr>
            <a:graphicFrameLocks noGrp="1"/>
          </p:cNvGraphicFramePr>
          <p:nvPr/>
        </p:nvGraphicFramePr>
        <p:xfrm>
          <a:off x="1116013" y="1196975"/>
          <a:ext cx="6096000" cy="1927860"/>
        </p:xfrm>
        <a:graphic>
          <a:graphicData uri="http://schemas.openxmlformats.org/drawingml/2006/table">
            <a:tbl>
              <a:tblPr/>
              <a:tblGrid>
                <a:gridCol w="1523713">
                  <a:extLst>
                    <a:ext uri="{9D8B030D-6E8A-4147-A177-3AD203B41FA5}">
                      <a16:colId xmlns:a16="http://schemas.microsoft.com/office/drawing/2014/main" val="20000"/>
                    </a:ext>
                  </a:extLst>
                </a:gridCol>
                <a:gridCol w="1523713">
                  <a:extLst>
                    <a:ext uri="{9D8B030D-6E8A-4147-A177-3AD203B41FA5}">
                      <a16:colId xmlns:a16="http://schemas.microsoft.com/office/drawing/2014/main" val="20001"/>
                    </a:ext>
                  </a:extLst>
                </a:gridCol>
                <a:gridCol w="1524287">
                  <a:extLst>
                    <a:ext uri="{9D8B030D-6E8A-4147-A177-3AD203B41FA5}">
                      <a16:colId xmlns:a16="http://schemas.microsoft.com/office/drawing/2014/main" val="20002"/>
                    </a:ext>
                  </a:extLst>
                </a:gridCol>
                <a:gridCol w="1524287">
                  <a:extLst>
                    <a:ext uri="{9D8B030D-6E8A-4147-A177-3AD203B41FA5}">
                      <a16:colId xmlns:a16="http://schemas.microsoft.com/office/drawing/2014/main" val="20003"/>
                    </a:ext>
                  </a:extLst>
                </a:gridCol>
              </a:tblGrid>
              <a:tr h="175202">
                <a:tc>
                  <a:txBody>
                    <a:bodyPr/>
                    <a:lstStyle/>
                    <a:p>
                      <a:pPr algn="ctr">
                        <a:lnSpc>
                          <a:spcPct val="115000"/>
                        </a:lnSpc>
                        <a:spcAft>
                          <a:spcPts val="0"/>
                        </a:spcAft>
                      </a:pPr>
                      <a:endParaRPr lang="fr-FR" sz="1000"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b="1">
                          <a:latin typeface="Calibri"/>
                          <a:ea typeface="Calibri"/>
                          <a:cs typeface="Times New Roman"/>
                        </a:rPr>
                        <a:t>Tolérance mesurée</a:t>
                      </a:r>
                      <a:endParaRPr lang="fr-FR" sz="1000">
                        <a:latin typeface="Calibri"/>
                        <a:ea typeface="Calibri"/>
                        <a:cs typeface="Times New Roman"/>
                      </a:endParaRPr>
                    </a:p>
                  </a:txBody>
                  <a:tcPr marL="62075" marR="6207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5202">
                <a:tc>
                  <a:txBody>
                    <a:bodyPr/>
                    <a:lstStyle/>
                    <a:p>
                      <a:pPr algn="ctr">
                        <a:lnSpc>
                          <a:spcPct val="115000"/>
                        </a:lnSpc>
                        <a:spcAft>
                          <a:spcPts val="0"/>
                        </a:spcAft>
                      </a:pPr>
                      <a:r>
                        <a:rPr lang="fr-FR" sz="1000" b="1">
                          <a:latin typeface="Calibri"/>
                          <a:ea typeface="Calibri"/>
                          <a:cs typeface="Times New Roman"/>
                        </a:rPr>
                        <a:t>Contrainte</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b="1">
                          <a:latin typeface="Calibri"/>
                          <a:ea typeface="Calibri"/>
                          <a:cs typeface="Times New Roman"/>
                        </a:rPr>
                        <a:t>Élevée</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b="1">
                          <a:latin typeface="Calibri"/>
                          <a:ea typeface="Calibri"/>
                          <a:cs typeface="Times New Roman"/>
                        </a:rPr>
                        <a:t>Moyenne</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b="1">
                          <a:latin typeface="Calibri"/>
                          <a:ea typeface="Calibri"/>
                          <a:cs typeface="Times New Roman"/>
                        </a:rPr>
                        <a:t>Faible</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5202">
                <a:tc>
                  <a:txBody>
                    <a:bodyPr/>
                    <a:lstStyle/>
                    <a:p>
                      <a:pPr algn="ctr">
                        <a:lnSpc>
                          <a:spcPct val="115000"/>
                        </a:lnSpc>
                        <a:spcAft>
                          <a:spcPts val="0"/>
                        </a:spcAft>
                      </a:pPr>
                      <a:r>
                        <a:rPr lang="fr-FR" sz="1000" b="1">
                          <a:latin typeface="Calibri"/>
                          <a:ea typeface="Calibri"/>
                          <a:cs typeface="Times New Roman"/>
                        </a:rPr>
                        <a:t>Sel</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FR" sz="1000" i="1" dirty="0">
                          <a:latin typeface="Calibri"/>
                          <a:ea typeface="Calibri"/>
                          <a:cs typeface="Times New Roman"/>
                        </a:rPr>
                        <a:t>A. </a:t>
                      </a:r>
                      <a:r>
                        <a:rPr lang="fr-FR" sz="1000" i="1" dirty="0" err="1">
                          <a:latin typeface="Calibri"/>
                          <a:ea typeface="Calibri"/>
                          <a:cs typeface="Times New Roman"/>
                        </a:rPr>
                        <a:t>albida</a:t>
                      </a:r>
                      <a:endParaRPr lang="fr-FR" sz="1000"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sieberiana</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nilotica adansonii</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1000" i="1" dirty="0">
                          <a:latin typeface="Calibri"/>
                          <a:ea typeface="Calibri"/>
                          <a:cs typeface="Times New Roman"/>
                        </a:rPr>
                        <a:t>A. </a:t>
                      </a:r>
                      <a:r>
                        <a:rPr lang="fr-FR" sz="1000" i="1" dirty="0" err="1">
                          <a:latin typeface="Calibri"/>
                          <a:ea typeface="Calibri"/>
                          <a:cs typeface="Times New Roman"/>
                        </a:rPr>
                        <a:t>dugeoni</a:t>
                      </a:r>
                      <a:endParaRPr lang="fr-FR" sz="1000"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seyal</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nilotica tomentosa</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1000" i="1" dirty="0">
                          <a:latin typeface="Calibri"/>
                          <a:ea typeface="Calibri"/>
                          <a:cs typeface="Times New Roman"/>
                        </a:rPr>
                        <a:t>A. </a:t>
                      </a:r>
                      <a:r>
                        <a:rPr lang="fr-FR" sz="1000" i="1" dirty="0" err="1">
                          <a:latin typeface="Calibri"/>
                          <a:ea typeface="Calibri"/>
                          <a:cs typeface="Times New Roman"/>
                        </a:rPr>
                        <a:t>erhenbegiana</a:t>
                      </a:r>
                      <a:endParaRPr lang="fr-FR" sz="1000"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1000" b="1" i="1" dirty="0">
                          <a:latin typeface="Calibri"/>
                          <a:ea typeface="Calibri"/>
                          <a:cs typeface="Times New Roman"/>
                        </a:rPr>
                        <a:t>A. </a:t>
                      </a:r>
                      <a:r>
                        <a:rPr lang="fr-FR" sz="1000" b="1" i="1" dirty="0" err="1">
                          <a:latin typeface="Calibri"/>
                          <a:ea typeface="Calibri"/>
                          <a:cs typeface="Times New Roman"/>
                        </a:rPr>
                        <a:t>raddiana</a:t>
                      </a:r>
                      <a:endParaRPr lang="fr-FR" sz="1000" b="1"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b="1" i="1" dirty="0">
                          <a:latin typeface="Calibri"/>
                          <a:ea typeface="Calibri"/>
                          <a:cs typeface="Times New Roman"/>
                        </a:rPr>
                        <a:t>A. </a:t>
                      </a:r>
                      <a:r>
                        <a:rPr lang="fr-FR" sz="1000" b="1" i="1" dirty="0" err="1">
                          <a:latin typeface="Calibri"/>
                          <a:ea typeface="Calibri"/>
                          <a:cs typeface="Times New Roman"/>
                        </a:rPr>
                        <a:t>senegal</a:t>
                      </a:r>
                      <a:endParaRPr lang="fr-FR" sz="1000" b="1"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5202">
                <a:tc>
                  <a:txBody>
                    <a:bodyPr/>
                    <a:lstStyle/>
                    <a:p>
                      <a:pPr algn="ctr">
                        <a:lnSpc>
                          <a:spcPct val="115000"/>
                        </a:lnSpc>
                        <a:spcAft>
                          <a:spcPts val="0"/>
                        </a:spcAft>
                      </a:pPr>
                      <a:r>
                        <a:rPr lang="fr-FR" sz="1000" b="1">
                          <a:latin typeface="Calibri"/>
                          <a:ea typeface="Calibri"/>
                          <a:cs typeface="Times New Roman"/>
                        </a:rPr>
                        <a:t>Naturelle (in situ)</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FR" sz="1000" b="1" i="1" dirty="0">
                          <a:latin typeface="Calibri"/>
                          <a:ea typeface="Calibri"/>
                          <a:cs typeface="Times New Roman"/>
                        </a:rPr>
                        <a:t>A. </a:t>
                      </a:r>
                      <a:r>
                        <a:rPr lang="fr-FR" sz="1000" b="1" i="1" dirty="0" err="1">
                          <a:latin typeface="Calibri"/>
                          <a:ea typeface="Calibri"/>
                          <a:cs typeface="Times New Roman"/>
                        </a:rPr>
                        <a:t>erhenbergiana</a:t>
                      </a:r>
                      <a:endParaRPr lang="fr-FR" sz="1000" b="1"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albida</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dudgeoni</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fr-FR" sz="1000" b="1" i="1" dirty="0">
                          <a:latin typeface="Calibri"/>
                          <a:ea typeface="Calibri"/>
                          <a:cs typeface="Times New Roman"/>
                        </a:rPr>
                        <a:t>A. </a:t>
                      </a:r>
                      <a:r>
                        <a:rPr lang="fr-FR" sz="1000" b="1" i="1" dirty="0" err="1">
                          <a:latin typeface="Calibri"/>
                          <a:ea typeface="Calibri"/>
                          <a:cs typeface="Times New Roman"/>
                        </a:rPr>
                        <a:t>raddiana</a:t>
                      </a:r>
                      <a:endParaRPr lang="fr-FR" sz="1000" b="1"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nilotica adansonii</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sieberiana</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nilotica tomentosa</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5202">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i="1">
                          <a:latin typeface="Calibri"/>
                          <a:ea typeface="Calibri"/>
                          <a:cs typeface="Times New Roman"/>
                        </a:rPr>
                        <a:t>A. senegal</a:t>
                      </a:r>
                      <a:endParaRPr lang="fr-FR" sz="100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dirty="0">
                        <a:latin typeface="Calibri"/>
                        <a:ea typeface="Calibri"/>
                        <a:cs typeface="Times New Roman"/>
                      </a:endParaRPr>
                    </a:p>
                  </a:txBody>
                  <a:tcPr marL="62075" marR="62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69027" name="Rectangle 7"/>
          <p:cNvSpPr>
            <a:spLocks noChangeArrowheads="1"/>
          </p:cNvSpPr>
          <p:nvPr/>
        </p:nvSpPr>
        <p:spPr bwMode="auto">
          <a:xfrm>
            <a:off x="323850" y="692150"/>
            <a:ext cx="6092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A6. Annexe : Résistance au sels de certaines variétés d’acacias </a:t>
            </a:r>
            <a:endParaRPr lang="fr-FR" altLang="fr-FR" sz="1800" dirty="0">
              <a:latin typeface="Arial" panose="020B0604020202020204" pitchFamily="34" charset="0"/>
            </a:endParaRPr>
          </a:p>
        </p:txBody>
      </p:sp>
      <p:sp>
        <p:nvSpPr>
          <p:cNvPr id="169028" name="Rectangle 1"/>
          <p:cNvSpPr>
            <a:spLocks noChangeArrowheads="1"/>
          </p:cNvSpPr>
          <p:nvPr/>
        </p:nvSpPr>
        <p:spPr bwMode="auto">
          <a:xfrm>
            <a:off x="250825" y="3213100"/>
            <a:ext cx="85693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400">
                <a:latin typeface="Arial" panose="020B0604020202020204" pitchFamily="34" charset="0"/>
              </a:rPr>
              <a:t>Tableau du classement des différentes espèces d'acacia en fonction de leur faculté à germer sous une contrainte hydrique ou saline simulée et de leur écologie (résistance à la sécheresse in situ). </a:t>
            </a:r>
          </a:p>
          <a:p>
            <a:pPr>
              <a:spcBef>
                <a:spcPct val="0"/>
              </a:spcBef>
              <a:buFontTx/>
              <a:buNone/>
            </a:pP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Les espèces d’acacias les plus tolérantes au sel : </a:t>
            </a:r>
            <a:r>
              <a:rPr lang="fr-FR" altLang="fr-FR" sz="1400" i="1">
                <a:latin typeface="Arial" panose="020B0604020202020204" pitchFamily="34" charset="0"/>
              </a:rPr>
              <a:t>A. raddiana, A. senegal et A. sieberiana.</a:t>
            </a: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Les espèces de sensibilité intermédiaire : A. </a:t>
            </a:r>
            <a:r>
              <a:rPr lang="fr-FR" altLang="fr-FR" sz="1400" i="1">
                <a:latin typeface="Arial" panose="020B0604020202020204" pitchFamily="34" charset="0"/>
              </a:rPr>
              <a:t>albida, A. dudgeoni, A. erhenbergiana </a:t>
            </a:r>
            <a:r>
              <a:rPr lang="fr-FR" altLang="fr-FR" sz="1400">
                <a:latin typeface="Arial" panose="020B0604020202020204" pitchFamily="34" charset="0"/>
              </a:rPr>
              <a:t>et A. </a:t>
            </a:r>
            <a:r>
              <a:rPr lang="fr-FR" altLang="fr-FR" sz="1400" i="1">
                <a:latin typeface="Arial" panose="020B0604020202020204" pitchFamily="34" charset="0"/>
              </a:rPr>
              <a:t>seyal.</a:t>
            </a:r>
            <a:endParaRPr lang="fr-FR" altLang="fr-FR" sz="1400">
              <a:latin typeface="Arial" panose="020B0604020202020204" pitchFamily="34" charset="0"/>
            </a:endParaRPr>
          </a:p>
          <a:p>
            <a:pPr>
              <a:spcBef>
                <a:spcPct val="0"/>
              </a:spcBef>
              <a:buFontTx/>
              <a:buNone/>
            </a:pP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Certaines de leurs graines parviennent même à germer en présence d'une solution saline de concentration proche de celle de l'eau de mer (35 g.1</a:t>
            </a:r>
            <a:r>
              <a:rPr lang="fr-FR" altLang="fr-FR" sz="1400" baseline="30000">
                <a:latin typeface="Arial" panose="020B0604020202020204" pitchFamily="34" charset="0"/>
              </a:rPr>
              <a:t>-1</a:t>
            </a:r>
            <a:r>
              <a:rPr lang="fr-FR" altLang="fr-FR" sz="1400">
                <a:latin typeface="Arial" panose="020B0604020202020204" pitchFamily="34" charset="0"/>
              </a:rPr>
              <a:t>, soit -2,1 MPa) : 1 % des graines d'A. </a:t>
            </a:r>
            <a:r>
              <a:rPr lang="fr-FR" altLang="fr-FR" sz="1400" i="1">
                <a:latin typeface="Arial" panose="020B0604020202020204" pitchFamily="34" charset="0"/>
              </a:rPr>
              <a:t>raddiana </a:t>
            </a:r>
            <a:r>
              <a:rPr lang="fr-FR" altLang="fr-FR" sz="1400">
                <a:latin typeface="Arial" panose="020B0604020202020204" pitchFamily="34" charset="0"/>
              </a:rPr>
              <a:t>et 3 % des graines d'A. </a:t>
            </a:r>
            <a:r>
              <a:rPr lang="fr-FR" altLang="fr-FR" sz="1400" i="1">
                <a:latin typeface="Arial" panose="020B0604020202020204" pitchFamily="34" charset="0"/>
              </a:rPr>
              <a:t>senegal.</a:t>
            </a:r>
            <a:endParaRPr lang="fr-FR" altLang="fr-FR" sz="1400">
              <a:latin typeface="Arial" panose="020B0604020202020204" pitchFamily="34" charset="0"/>
            </a:endParaRPr>
          </a:p>
          <a:p>
            <a:pPr>
              <a:spcBef>
                <a:spcPct val="0"/>
              </a:spcBef>
              <a:buFontTx/>
              <a:buNone/>
            </a:pPr>
            <a:r>
              <a:rPr lang="fr-FR" altLang="fr-FR" sz="1400">
                <a:latin typeface="Arial" panose="020B0604020202020204" pitchFamily="34" charset="0"/>
              </a:rPr>
              <a:t>Les valeurs limites sont très supérieures à celles publiées par Totey </a:t>
            </a:r>
            <a:r>
              <a:rPr lang="fr-FR" altLang="fr-FR" sz="1400" i="1">
                <a:latin typeface="Arial" panose="020B0604020202020204" pitchFamily="34" charset="0"/>
              </a:rPr>
              <a:t>et al. </a:t>
            </a:r>
            <a:r>
              <a:rPr lang="fr-FR" altLang="fr-FR" sz="1400">
                <a:latin typeface="Arial" panose="020B0604020202020204" pitchFamily="34" charset="0"/>
              </a:rPr>
              <a:t>(1987) pour </a:t>
            </a:r>
            <a:r>
              <a:rPr lang="fr-FR" altLang="fr-FR" sz="1400" i="1">
                <a:latin typeface="Arial" panose="020B0604020202020204" pitchFamily="34" charset="0"/>
              </a:rPr>
              <a:t>Acacia auriculiformis </a:t>
            </a:r>
            <a:r>
              <a:rPr lang="fr-FR" altLang="fr-FR" sz="1400">
                <a:latin typeface="Arial" panose="020B0604020202020204" pitchFamily="34" charset="0"/>
              </a:rPr>
              <a:t>(dont la germination est réduite dès que la concentration saline atteint 4,6 g.1</a:t>
            </a:r>
            <a:r>
              <a:rPr lang="fr-FR" altLang="fr-FR" sz="1400" baseline="30000">
                <a:latin typeface="Arial" panose="020B0604020202020204" pitchFamily="34" charset="0"/>
              </a:rPr>
              <a:t>-1</a:t>
            </a:r>
            <a:r>
              <a:rPr lang="fr-FR" altLang="fr-FR" sz="1400">
                <a:latin typeface="Arial" panose="020B0604020202020204" pitchFamily="34" charset="0"/>
              </a:rPr>
              <a:t>), par Kayani </a:t>
            </a:r>
            <a:r>
              <a:rPr lang="fr-FR" altLang="fr-FR" sz="1400" i="1">
                <a:latin typeface="Arial" panose="020B0604020202020204" pitchFamily="34" charset="0"/>
              </a:rPr>
              <a:t>et al. </a:t>
            </a:r>
            <a:r>
              <a:rPr lang="fr-FR" altLang="fr-FR" sz="1400">
                <a:latin typeface="Arial" panose="020B0604020202020204" pitchFamily="34" charset="0"/>
              </a:rPr>
              <a:t>(1990) pour le jojoba (réduction de 50 % de la capacité germinative à 5 g.1</a:t>
            </a:r>
            <a:r>
              <a:rPr lang="fr-FR" altLang="fr-FR" sz="1400" baseline="30000">
                <a:latin typeface="Arial" panose="020B0604020202020204" pitchFamily="34" charset="0"/>
              </a:rPr>
              <a:t>-1</a:t>
            </a:r>
            <a:r>
              <a:rPr lang="fr-FR" altLang="fr-FR" sz="1400">
                <a:latin typeface="Arial" panose="020B0604020202020204" pitchFamily="34" charset="0"/>
              </a:rPr>
              <a:t>).</a:t>
            </a:r>
          </a:p>
          <a:p>
            <a:pPr>
              <a:spcBef>
                <a:spcPct val="0"/>
              </a:spcBef>
              <a:buFontTx/>
              <a:buNone/>
            </a:pPr>
            <a:endParaRPr lang="fr-FR" altLang="fr-FR" sz="1400">
              <a:latin typeface="Arial" panose="020B0604020202020204" pitchFamily="34" charset="0"/>
            </a:endParaRPr>
          </a:p>
          <a:p>
            <a:pPr>
              <a:spcBef>
                <a:spcPct val="0"/>
              </a:spcBef>
              <a:buFontTx/>
              <a:buNone/>
            </a:pPr>
            <a:r>
              <a:rPr lang="fr-FR" altLang="fr-FR" sz="1200">
                <a:latin typeface="Arial" panose="020B0604020202020204" pitchFamily="34" charset="0"/>
              </a:rPr>
              <a:t>Source : </a:t>
            </a:r>
            <a:r>
              <a:rPr lang="fr-FR" altLang="fr-FR" sz="1200" i="1">
                <a:latin typeface="Arial" panose="020B0604020202020204" pitchFamily="34" charset="0"/>
              </a:rPr>
              <a:t>Effet des contraintes hydrique et saline sur la germination de quelques acacias africains</a:t>
            </a:r>
            <a:r>
              <a:rPr lang="fr-FR" altLang="fr-FR" sz="1200">
                <a:latin typeface="Arial" panose="020B0604020202020204" pitchFamily="34" charset="0"/>
              </a:rPr>
              <a:t>, Paul Ndour, Pascal Danthu, </a:t>
            </a:r>
            <a:r>
              <a:rPr lang="fr-FR" altLang="fr-FR" sz="1200">
                <a:latin typeface="Arial" panose="020B0604020202020204" pitchFamily="34" charset="0"/>
                <a:hlinkClick r:id="rId2"/>
              </a:rPr>
              <a:t>http://horizon.documentation.ird.fr/exl-doc/pleins_textes/pleins_textes_7/divers2/010016071.pdf</a:t>
            </a:r>
            <a:r>
              <a:rPr lang="fr-FR" altLang="fr-FR" sz="1200">
                <a:latin typeface="Arial" panose="020B0604020202020204" pitchFamily="34" charset="0"/>
              </a:rPr>
              <a:t> </a:t>
            </a:r>
          </a:p>
        </p:txBody>
      </p:sp>
      <p:sp>
        <p:nvSpPr>
          <p:cNvPr id="16902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903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69031" name="Image 9"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032" name="Image 10"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a:spLocks noChangeArrowheads="1"/>
          </p:cNvSpPr>
          <p:nvPr/>
        </p:nvSpPr>
        <p:spPr bwMode="auto">
          <a:xfrm>
            <a:off x="250825" y="620713"/>
            <a:ext cx="660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FF0000"/>
                </a:solidFill>
              </a:rPr>
              <a:t>A7. Annexe : plantes invasives à surtout ne pas planter.</a:t>
            </a:r>
          </a:p>
        </p:txBody>
      </p:sp>
      <p:sp>
        <p:nvSpPr>
          <p:cNvPr id="169987"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6998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24DA8A5-F9B8-41FD-BB59-3833A9A005A1}" type="slidenum">
              <a:rPr lang="fr-FR" altLang="fr-FR" sz="1200" smtClean="0">
                <a:solidFill>
                  <a:srgbClr val="898989"/>
                </a:solidFill>
              </a:rPr>
              <a:pPr>
                <a:spcBef>
                  <a:spcPct val="0"/>
                </a:spcBef>
                <a:buFontTx/>
                <a:buNone/>
              </a:pPr>
              <a:t>201</a:t>
            </a:fld>
            <a:endParaRPr lang="fr-FR" altLang="fr-FR" sz="1200">
              <a:solidFill>
                <a:srgbClr val="898989"/>
              </a:solidFill>
            </a:endParaRPr>
          </a:p>
        </p:txBody>
      </p:sp>
      <p:sp>
        <p:nvSpPr>
          <p:cNvPr id="1699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69990" name="ZoneTexte 6"/>
          <p:cNvSpPr txBox="1">
            <a:spLocks noChangeArrowheads="1"/>
          </p:cNvSpPr>
          <p:nvPr/>
        </p:nvSpPr>
        <p:spPr bwMode="auto">
          <a:xfrm>
            <a:off x="179389" y="1125538"/>
            <a:ext cx="7056908"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dirty="0">
                <a:solidFill>
                  <a:srgbClr val="FF0000"/>
                </a:solidFill>
                <a:latin typeface="Arial" panose="020B0604020202020204" pitchFamily="34" charset="0"/>
              </a:rPr>
              <a:t>A7.1. Figuier de Barbarie (</a:t>
            </a:r>
            <a:r>
              <a:rPr lang="fr-FR" altLang="fr-FR" sz="1600" i="1" dirty="0">
                <a:solidFill>
                  <a:srgbClr val="FF0000"/>
                </a:solidFill>
                <a:latin typeface="Arial" panose="020B0604020202020204" pitchFamily="34" charset="0"/>
              </a:rPr>
              <a:t>Opuntia ficus-</a:t>
            </a:r>
            <a:r>
              <a:rPr lang="fr-FR" altLang="fr-FR" sz="1600" i="1" dirty="0" err="1">
                <a:solidFill>
                  <a:srgbClr val="FF0000"/>
                </a:solidFill>
                <a:latin typeface="Arial" panose="020B0604020202020204" pitchFamily="34" charset="0"/>
              </a:rPr>
              <a:t>indica</a:t>
            </a:r>
            <a:r>
              <a:rPr lang="fr-FR" altLang="fr-FR" sz="1600" i="1" dirty="0">
                <a:solidFill>
                  <a:srgbClr val="FF0000"/>
                </a:solidFill>
                <a:latin typeface="Arial" panose="020B0604020202020204" pitchFamily="34" charset="0"/>
              </a:rPr>
              <a:t> etc.</a:t>
            </a:r>
            <a:r>
              <a:rPr lang="fr-FR" altLang="fr-FR" sz="1600" dirty="0">
                <a:solidFill>
                  <a:srgbClr val="FF0000"/>
                </a:solidFill>
                <a:latin typeface="Arial" panose="020B0604020202020204" pitchFamily="34" charset="0"/>
              </a:rPr>
              <a:t>) (cactée arbustif)</a:t>
            </a:r>
          </a:p>
          <a:p>
            <a:pPr eaLnBrk="1" hangingPunct="1">
              <a:spcBef>
                <a:spcPct val="0"/>
              </a:spcBef>
              <a:buFontTx/>
              <a:buNone/>
            </a:pPr>
            <a:r>
              <a:rPr lang="fr-FR" altLang="fr-FR" sz="1600" dirty="0">
                <a:solidFill>
                  <a:srgbClr val="FF0000"/>
                </a:solidFill>
                <a:latin typeface="Arial" panose="020B0604020202020204" pitchFamily="34" charset="0"/>
              </a:rPr>
              <a:t>A7.2. Agave sisal (</a:t>
            </a:r>
            <a:r>
              <a:rPr lang="fr-FR" altLang="fr-FR" sz="1600" i="1" dirty="0">
                <a:solidFill>
                  <a:srgbClr val="FF0000"/>
                </a:solidFill>
                <a:latin typeface="Arial" panose="020B0604020202020204" pitchFamily="34" charset="0"/>
                <a:hlinkClick r:id="rId2"/>
              </a:rPr>
              <a:t>Agave </a:t>
            </a:r>
            <a:r>
              <a:rPr lang="fr-FR" altLang="fr-FR" sz="1600" i="1" dirty="0" err="1">
                <a:solidFill>
                  <a:srgbClr val="FF0000"/>
                </a:solidFill>
                <a:latin typeface="Arial" panose="020B0604020202020204" pitchFamily="34" charset="0"/>
                <a:hlinkClick r:id="rId2"/>
              </a:rPr>
              <a:t>sisalana</a:t>
            </a:r>
            <a:r>
              <a:rPr lang="en-US" altLang="fr-FR" sz="1600" dirty="0">
                <a:solidFill>
                  <a:srgbClr val="FF0000"/>
                </a:solidFill>
                <a:latin typeface="Arial" panose="020B0604020202020204" pitchFamily="34" charset="0"/>
              </a:rPr>
              <a:t>, </a:t>
            </a:r>
            <a:r>
              <a:rPr lang="en-US" altLang="fr-FR" sz="1600" i="1" dirty="0">
                <a:solidFill>
                  <a:srgbClr val="FF0000"/>
                </a:solidFill>
                <a:latin typeface="Arial" panose="020B0604020202020204" pitchFamily="34" charset="0"/>
              </a:rPr>
              <a:t>Agave </a:t>
            </a:r>
            <a:r>
              <a:rPr lang="en-US" altLang="fr-FR" sz="1600" i="1" dirty="0" err="1">
                <a:solidFill>
                  <a:srgbClr val="FF0000"/>
                </a:solidFill>
                <a:latin typeface="Arial" panose="020B0604020202020204" pitchFamily="34" charset="0"/>
              </a:rPr>
              <a:t>ixtli</a:t>
            </a:r>
            <a:r>
              <a:rPr lang="en-US" altLang="fr-FR" sz="1600" i="1" dirty="0">
                <a:solidFill>
                  <a:srgbClr val="FF0000"/>
                </a:solidFill>
                <a:latin typeface="Arial" panose="020B0604020202020204" pitchFamily="34" charset="0"/>
              </a:rPr>
              <a:t> </a:t>
            </a:r>
            <a:r>
              <a:rPr lang="en-US" altLang="fr-FR" sz="1600" dirty="0">
                <a:solidFill>
                  <a:srgbClr val="FF0000"/>
                </a:solidFill>
                <a:latin typeface="Arial" panose="020B0604020202020204" pitchFamily="34" charset="0"/>
              </a:rPr>
              <a:t>etc.</a:t>
            </a:r>
            <a:r>
              <a:rPr lang="fr-FR" altLang="fr-FR" sz="1600" dirty="0">
                <a:solidFill>
                  <a:srgbClr val="FF0000"/>
                </a:solidFill>
                <a:latin typeface="Arial" panose="020B0604020202020204" pitchFamily="34" charset="0"/>
              </a:rPr>
              <a:t>) (cactée arbustif)</a:t>
            </a:r>
          </a:p>
          <a:p>
            <a:pPr eaLnBrk="1" hangingPunct="1">
              <a:spcBef>
                <a:spcPct val="0"/>
              </a:spcBef>
              <a:buFontTx/>
              <a:buNone/>
            </a:pPr>
            <a:r>
              <a:rPr lang="fr-FR" altLang="fr-FR" sz="1600" dirty="0">
                <a:solidFill>
                  <a:srgbClr val="FF0000"/>
                </a:solidFill>
                <a:latin typeface="Arial" panose="020B0604020202020204" pitchFamily="34" charset="0"/>
              </a:rPr>
              <a:t>A7.3. Acacia auriculé (</a:t>
            </a:r>
            <a:r>
              <a:rPr lang="fr-FR" altLang="fr-FR" sz="1600" i="1" dirty="0">
                <a:solidFill>
                  <a:srgbClr val="FF0000"/>
                </a:solidFill>
                <a:latin typeface="Arial" panose="020B0604020202020204" pitchFamily="34" charset="0"/>
              </a:rPr>
              <a:t>Acacia </a:t>
            </a:r>
            <a:r>
              <a:rPr lang="fr-FR" altLang="fr-FR" sz="1600" i="1" dirty="0" err="1">
                <a:solidFill>
                  <a:srgbClr val="FF0000"/>
                </a:solidFill>
                <a:latin typeface="Arial" panose="020B0604020202020204" pitchFamily="34" charset="0"/>
              </a:rPr>
              <a:t>auriculiformis</a:t>
            </a:r>
            <a:r>
              <a:rPr lang="fr-FR" altLang="fr-FR" sz="1600" dirty="0">
                <a:solidFill>
                  <a:srgbClr val="FF0000"/>
                </a:solidFill>
                <a:latin typeface="Arial" panose="020B0604020202020204" pitchFamily="34" charset="0"/>
              </a:rPr>
              <a:t>) (arbre)</a:t>
            </a:r>
          </a:p>
          <a:p>
            <a:pPr eaLnBrk="1" hangingPunct="1">
              <a:spcBef>
                <a:spcPct val="0"/>
              </a:spcBef>
              <a:buFontTx/>
              <a:buNone/>
            </a:pPr>
            <a:r>
              <a:rPr lang="fr-FR" altLang="fr-FR" sz="1600" dirty="0">
                <a:solidFill>
                  <a:srgbClr val="FF0000"/>
                </a:solidFill>
                <a:latin typeface="Arial" panose="020B0604020202020204" pitchFamily="34" charset="0"/>
              </a:rPr>
              <a:t>A7.4. Bois de fer des marais (</a:t>
            </a:r>
            <a:r>
              <a:rPr lang="fr-FR" altLang="fr-FR" sz="1600" i="1" dirty="0">
                <a:solidFill>
                  <a:srgbClr val="FF0000"/>
                </a:solidFill>
                <a:latin typeface="Arial" panose="020B0604020202020204" pitchFamily="34" charset="0"/>
              </a:rPr>
              <a:t>Casuarina </a:t>
            </a:r>
            <a:r>
              <a:rPr lang="fr-FR" altLang="fr-FR" sz="1600" i="1" dirty="0" err="1">
                <a:solidFill>
                  <a:srgbClr val="FF0000"/>
                </a:solidFill>
                <a:latin typeface="Arial" panose="020B0604020202020204" pitchFamily="34" charset="0"/>
              </a:rPr>
              <a:t>glauca</a:t>
            </a:r>
            <a:r>
              <a:rPr lang="fr-FR" altLang="fr-FR" sz="1600" dirty="0">
                <a:solidFill>
                  <a:srgbClr val="FF0000"/>
                </a:solidFill>
                <a:latin typeface="Arial" panose="020B0604020202020204" pitchFamily="34" charset="0"/>
              </a:rPr>
              <a:t>) (arbre, buisson)</a:t>
            </a:r>
          </a:p>
          <a:p>
            <a:pPr eaLnBrk="1" hangingPunct="1">
              <a:spcBef>
                <a:spcPct val="0"/>
              </a:spcBef>
              <a:buFontTx/>
              <a:buNone/>
            </a:pPr>
            <a:r>
              <a:rPr lang="pt-BR" altLang="fr-FR" sz="1600" dirty="0">
                <a:solidFill>
                  <a:srgbClr val="FF0000"/>
                </a:solidFill>
                <a:latin typeface="Arial" panose="020B0604020202020204" pitchFamily="34" charset="0"/>
              </a:rPr>
              <a:t>A7.5. Filao (</a:t>
            </a:r>
            <a:r>
              <a:rPr lang="pt-BR" altLang="fr-FR" sz="1600" i="1" dirty="0">
                <a:solidFill>
                  <a:srgbClr val="FF0000"/>
                </a:solidFill>
                <a:latin typeface="Arial" panose="020B0604020202020204" pitchFamily="34" charset="0"/>
              </a:rPr>
              <a:t>Casuarina equisetifolia</a:t>
            </a:r>
            <a:r>
              <a:rPr lang="pt-BR" altLang="fr-FR" sz="1600" dirty="0">
                <a:solidFill>
                  <a:srgbClr val="FF0000"/>
                </a:solidFill>
                <a:latin typeface="Arial" panose="020B0604020202020204" pitchFamily="34" charset="0"/>
              </a:rPr>
              <a:t>) (arbre)</a:t>
            </a:r>
            <a:endParaRPr lang="fr-FR" altLang="fr-FR" sz="1600" dirty="0">
              <a:solidFill>
                <a:srgbClr val="FF0000"/>
              </a:solidFill>
              <a:latin typeface="Arial" panose="020B0604020202020204" pitchFamily="34" charset="0"/>
            </a:endParaRPr>
          </a:p>
          <a:p>
            <a:pPr eaLnBrk="1" hangingPunct="1">
              <a:spcBef>
                <a:spcPct val="0"/>
              </a:spcBef>
              <a:buFontTx/>
              <a:buNone/>
            </a:pPr>
            <a:r>
              <a:rPr lang="fr-FR" altLang="fr-FR" sz="1600" dirty="0">
                <a:solidFill>
                  <a:srgbClr val="FF0000"/>
                </a:solidFill>
                <a:latin typeface="Arial" panose="020B0604020202020204" pitchFamily="34" charset="0"/>
              </a:rPr>
              <a:t>A7.6. Acacia à bois noir ou Mimosa à bois noir (</a:t>
            </a:r>
            <a:r>
              <a:rPr lang="fr-FR" altLang="fr-FR" sz="1600" i="1" dirty="0">
                <a:solidFill>
                  <a:srgbClr val="FF0000"/>
                </a:solidFill>
                <a:latin typeface="Arial" panose="020B0604020202020204" pitchFamily="34" charset="0"/>
              </a:rPr>
              <a:t>Acacia </a:t>
            </a:r>
            <a:r>
              <a:rPr lang="fr-FR" altLang="fr-FR" sz="1600" i="1" dirty="0" err="1">
                <a:solidFill>
                  <a:srgbClr val="FF0000"/>
                </a:solidFill>
                <a:latin typeface="Arial" panose="020B0604020202020204" pitchFamily="34" charset="0"/>
              </a:rPr>
              <a:t>melanoxylon</a:t>
            </a:r>
            <a:r>
              <a:rPr lang="fr-FR" altLang="fr-FR" sz="1600" dirty="0">
                <a:solidFill>
                  <a:srgbClr val="FF0000"/>
                </a:solidFill>
                <a:latin typeface="Arial" panose="020B0604020202020204" pitchFamily="34" charset="0"/>
              </a:rPr>
              <a:t>) (arbre)</a:t>
            </a:r>
          </a:p>
          <a:p>
            <a:pPr eaLnBrk="1" hangingPunct="1">
              <a:spcBef>
                <a:spcPct val="0"/>
              </a:spcBef>
              <a:buFontTx/>
              <a:buNone/>
            </a:pPr>
            <a:r>
              <a:rPr lang="fr-FR" altLang="fr-FR" sz="1600" dirty="0">
                <a:solidFill>
                  <a:srgbClr val="FF0000"/>
                </a:solidFill>
                <a:latin typeface="Arial" panose="020B0604020202020204" pitchFamily="34" charset="0"/>
              </a:rPr>
              <a:t>A7.7. « </a:t>
            </a:r>
            <a:r>
              <a:rPr lang="fr-FR" altLang="fr-FR" sz="1600" dirty="0" err="1">
                <a:solidFill>
                  <a:srgbClr val="FF0000"/>
                </a:solidFill>
                <a:latin typeface="Arial" panose="020B0604020202020204" pitchFamily="34" charset="0"/>
              </a:rPr>
              <a:t>Mesquite</a:t>
            </a:r>
            <a:r>
              <a:rPr lang="fr-FR" altLang="fr-FR" sz="1600" dirty="0">
                <a:solidFill>
                  <a:srgbClr val="FF0000"/>
                </a:solidFill>
                <a:latin typeface="Arial" panose="020B0604020202020204" pitchFamily="34" charset="0"/>
              </a:rPr>
              <a:t> » (</a:t>
            </a:r>
            <a:r>
              <a:rPr lang="fr-FR" altLang="fr-FR" sz="1600" i="1" dirty="0">
                <a:solidFill>
                  <a:srgbClr val="FF0000"/>
                </a:solidFill>
                <a:latin typeface="Arial" panose="020B0604020202020204" pitchFamily="34" charset="0"/>
              </a:rPr>
              <a:t>Prosopis </a:t>
            </a:r>
            <a:r>
              <a:rPr lang="fr-FR" altLang="fr-FR" sz="1600" i="1" dirty="0" err="1">
                <a:solidFill>
                  <a:srgbClr val="FF0000"/>
                </a:solidFill>
                <a:latin typeface="Arial" panose="020B0604020202020204" pitchFamily="34" charset="0"/>
              </a:rPr>
              <a:t>juliflora</a:t>
            </a:r>
            <a:r>
              <a:rPr lang="fr-FR" altLang="fr-FR" sz="1600" dirty="0">
                <a:solidFill>
                  <a:srgbClr val="FF0000"/>
                </a:solidFill>
                <a:latin typeface="Arial" panose="020B0604020202020204" pitchFamily="34" charset="0"/>
              </a:rPr>
              <a:t>)</a:t>
            </a:r>
          </a:p>
          <a:p>
            <a:pPr eaLnBrk="1" hangingPunct="1">
              <a:spcBef>
                <a:spcPct val="0"/>
              </a:spcBef>
              <a:buFontTx/>
              <a:buNone/>
            </a:pPr>
            <a:r>
              <a:rPr lang="fr-FR" altLang="fr-FR" sz="1600" dirty="0">
                <a:solidFill>
                  <a:srgbClr val="FF0000"/>
                </a:solidFill>
                <a:latin typeface="Arial" panose="020B0604020202020204" pitchFamily="34" charset="0"/>
              </a:rPr>
              <a:t>A7.8. Texas </a:t>
            </a:r>
            <a:r>
              <a:rPr lang="fr-FR" altLang="fr-FR" sz="1600" dirty="0" err="1">
                <a:solidFill>
                  <a:srgbClr val="FF0000"/>
                </a:solidFill>
                <a:latin typeface="Arial" panose="020B0604020202020204" pitchFamily="34" charset="0"/>
              </a:rPr>
              <a:t>blueweed</a:t>
            </a:r>
            <a:r>
              <a:rPr lang="fr-FR" altLang="fr-FR" sz="1600" dirty="0">
                <a:solidFill>
                  <a:srgbClr val="FF0000"/>
                </a:solidFill>
                <a:latin typeface="Arial" panose="020B0604020202020204" pitchFamily="34" charset="0"/>
              </a:rPr>
              <a:t> (Texas vipérine) ou </a:t>
            </a:r>
            <a:r>
              <a:rPr lang="fr-FR" altLang="fr-FR" sz="1600" dirty="0" err="1">
                <a:solidFill>
                  <a:srgbClr val="FF0000"/>
                </a:solidFill>
                <a:latin typeface="Arial" panose="020B0604020202020204" pitchFamily="34" charset="0"/>
              </a:rPr>
              <a:t>yerba</a:t>
            </a:r>
            <a:r>
              <a:rPr lang="fr-FR" altLang="fr-FR" sz="1600" dirty="0">
                <a:solidFill>
                  <a:srgbClr val="FF0000"/>
                </a:solidFill>
                <a:latin typeface="Arial" panose="020B0604020202020204" pitchFamily="34" charset="0"/>
              </a:rPr>
              <a:t> </a:t>
            </a:r>
            <a:r>
              <a:rPr lang="fr-FR" altLang="fr-FR" sz="1600" dirty="0" err="1">
                <a:solidFill>
                  <a:srgbClr val="FF0000"/>
                </a:solidFill>
                <a:latin typeface="Arial" panose="020B0604020202020204" pitchFamily="34" charset="0"/>
              </a:rPr>
              <a:t>parda</a:t>
            </a:r>
            <a:r>
              <a:rPr lang="fr-FR" altLang="fr-FR" sz="1600" dirty="0">
                <a:solidFill>
                  <a:srgbClr val="FF0000"/>
                </a:solidFill>
                <a:latin typeface="Arial" panose="020B0604020202020204" pitchFamily="34" charset="0"/>
              </a:rPr>
              <a:t> (</a:t>
            </a:r>
            <a:r>
              <a:rPr lang="fr-FR" altLang="fr-FR" sz="1600" i="1" dirty="0" err="1">
                <a:solidFill>
                  <a:srgbClr val="FF0000"/>
                </a:solidFill>
                <a:latin typeface="Arial" panose="020B0604020202020204" pitchFamily="34" charset="0"/>
              </a:rPr>
              <a:t>Helianthus</a:t>
            </a:r>
            <a:r>
              <a:rPr lang="fr-FR" altLang="fr-FR" sz="1600" i="1" dirty="0">
                <a:solidFill>
                  <a:srgbClr val="FF0000"/>
                </a:solidFill>
                <a:latin typeface="Arial" panose="020B0604020202020204" pitchFamily="34" charset="0"/>
              </a:rPr>
              <a:t> </a:t>
            </a:r>
            <a:r>
              <a:rPr lang="fr-FR" altLang="fr-FR" sz="1600" i="1" dirty="0" err="1">
                <a:solidFill>
                  <a:srgbClr val="FF0000"/>
                </a:solidFill>
                <a:latin typeface="Arial" panose="020B0604020202020204" pitchFamily="34" charset="0"/>
              </a:rPr>
              <a:t>ciliaris</a:t>
            </a:r>
            <a:r>
              <a:rPr lang="fr-FR" altLang="fr-FR" sz="1600" dirty="0">
                <a:solidFill>
                  <a:srgbClr val="FF0000"/>
                </a:solidFill>
                <a:latin typeface="Arial" panose="020B0604020202020204" pitchFamily="34" charset="0"/>
              </a:rPr>
              <a:t>)</a:t>
            </a:r>
          </a:p>
          <a:p>
            <a:pPr eaLnBrk="1" hangingPunct="1">
              <a:spcBef>
                <a:spcPct val="0"/>
              </a:spcBef>
              <a:buFontTx/>
              <a:buNone/>
            </a:pPr>
            <a:r>
              <a:rPr lang="fr-FR" altLang="fr-FR" sz="1600" dirty="0">
                <a:solidFill>
                  <a:srgbClr val="FF0000"/>
                </a:solidFill>
                <a:latin typeface="Arial" panose="020B0604020202020204" pitchFamily="34" charset="0"/>
              </a:rPr>
              <a:t>A7.9. </a:t>
            </a:r>
            <a:r>
              <a:rPr lang="fr-FR" altLang="fr-FR" sz="1600" i="1" dirty="0" err="1">
                <a:solidFill>
                  <a:srgbClr val="FF0000"/>
                </a:solidFill>
                <a:latin typeface="Arial" panose="020B0604020202020204" pitchFamily="34" charset="0"/>
              </a:rPr>
              <a:t>Atriplex</a:t>
            </a:r>
            <a:r>
              <a:rPr lang="fr-FR" altLang="fr-FR" sz="1600" i="1" dirty="0">
                <a:solidFill>
                  <a:srgbClr val="FF0000"/>
                </a:solidFill>
                <a:latin typeface="Arial" panose="020B0604020202020204" pitchFamily="34" charset="0"/>
              </a:rPr>
              <a:t> </a:t>
            </a:r>
            <a:r>
              <a:rPr lang="fr-FR" altLang="fr-FR" sz="1600" i="1" dirty="0" err="1">
                <a:solidFill>
                  <a:srgbClr val="FF0000"/>
                </a:solidFill>
                <a:latin typeface="Arial" panose="020B0604020202020204" pitchFamily="34" charset="0"/>
              </a:rPr>
              <a:t>sp</a:t>
            </a:r>
            <a:r>
              <a:rPr lang="fr-FR" altLang="fr-FR" sz="1600" i="1" dirty="0">
                <a:solidFill>
                  <a:srgbClr val="FF0000"/>
                </a:solidFill>
                <a:latin typeface="Arial" panose="020B0604020202020204" pitchFamily="34" charset="0"/>
              </a:rPr>
              <a:t>.</a:t>
            </a:r>
          </a:p>
          <a:p>
            <a:pPr eaLnBrk="1" hangingPunct="1">
              <a:spcBef>
                <a:spcPct val="0"/>
              </a:spcBef>
              <a:buFontTx/>
              <a:buNone/>
            </a:pPr>
            <a:r>
              <a:rPr lang="fr-FR" altLang="fr-FR" sz="1600" dirty="0">
                <a:solidFill>
                  <a:srgbClr val="FF0000"/>
                </a:solidFill>
                <a:latin typeface="Arial" panose="020B0604020202020204" pitchFamily="34" charset="0"/>
              </a:rPr>
              <a:t>A7.10. </a:t>
            </a:r>
            <a:r>
              <a:rPr lang="fr-FR" altLang="fr-FR" sz="1600" i="1" dirty="0">
                <a:solidFill>
                  <a:srgbClr val="FF0000"/>
                </a:solidFill>
                <a:latin typeface="Arial" panose="020B0604020202020204" pitchFamily="34" charset="0"/>
              </a:rPr>
              <a:t>Tamarix </a:t>
            </a:r>
            <a:r>
              <a:rPr lang="fr-FR" altLang="fr-FR" sz="1600" i="1" dirty="0" err="1">
                <a:solidFill>
                  <a:srgbClr val="FF0000"/>
                </a:solidFill>
                <a:latin typeface="Arial" panose="020B0604020202020204" pitchFamily="34" charset="0"/>
              </a:rPr>
              <a:t>sp</a:t>
            </a:r>
            <a:r>
              <a:rPr lang="fr-FR" altLang="fr-FR" sz="1600" i="1" dirty="0">
                <a:solidFill>
                  <a:srgbClr val="FF0000"/>
                </a:solidFill>
                <a:latin typeface="Arial" panose="020B0604020202020204" pitchFamily="34" charset="0"/>
              </a:rPr>
              <a:t>.</a:t>
            </a:r>
          </a:p>
          <a:p>
            <a:pPr eaLnBrk="1" hangingPunct="1">
              <a:spcBef>
                <a:spcPct val="0"/>
              </a:spcBef>
              <a:buFontTx/>
              <a:buNone/>
            </a:pPr>
            <a:r>
              <a:rPr lang="fr-FR" altLang="fr-FR" sz="1600" dirty="0">
                <a:solidFill>
                  <a:srgbClr val="FF0000"/>
                </a:solidFill>
                <a:latin typeface="Arial" panose="020B0604020202020204" pitchFamily="34" charset="0"/>
              </a:rPr>
              <a:t>A7.10b.</a:t>
            </a:r>
            <a:r>
              <a:rPr lang="fr-FR" altLang="fr-FR" sz="1600" i="1" dirty="0">
                <a:solidFill>
                  <a:srgbClr val="FF0000"/>
                </a:solidFill>
                <a:latin typeface="Arial" panose="020B0604020202020204" pitchFamily="34" charset="0"/>
              </a:rPr>
              <a:t> </a:t>
            </a:r>
            <a:r>
              <a:rPr lang="fr-FR" altLang="fr-FR" sz="1600" dirty="0">
                <a:solidFill>
                  <a:srgbClr val="FF0000"/>
                </a:solidFill>
                <a:latin typeface="Arial" panose="020B0604020202020204" pitchFamily="34" charset="0"/>
              </a:rPr>
              <a:t>Tamaris d'Afrique </a:t>
            </a:r>
            <a:r>
              <a:rPr lang="fr-FR" altLang="fr-FR" sz="1600" i="1" dirty="0">
                <a:solidFill>
                  <a:srgbClr val="FF0000"/>
                </a:solidFill>
                <a:latin typeface="Arial" panose="020B0604020202020204" pitchFamily="34" charset="0"/>
              </a:rPr>
              <a:t>(Tamarix </a:t>
            </a:r>
            <a:r>
              <a:rPr lang="fr-FR" altLang="fr-FR" sz="1600" i="1" dirty="0" err="1">
                <a:solidFill>
                  <a:srgbClr val="FF0000"/>
                </a:solidFill>
                <a:latin typeface="Arial" panose="020B0604020202020204" pitchFamily="34" charset="0"/>
              </a:rPr>
              <a:t>africana</a:t>
            </a:r>
            <a:r>
              <a:rPr lang="fr-FR" altLang="fr-FR" sz="1600" i="1" dirty="0">
                <a:solidFill>
                  <a:srgbClr val="FF0000"/>
                </a:solidFill>
                <a:latin typeface="Arial" panose="020B0604020202020204" pitchFamily="34" charset="0"/>
              </a:rPr>
              <a:t>) </a:t>
            </a:r>
          </a:p>
          <a:p>
            <a:pPr eaLnBrk="1" hangingPunct="1">
              <a:spcBef>
                <a:spcPct val="0"/>
              </a:spcBef>
              <a:buFontTx/>
              <a:buNone/>
            </a:pPr>
            <a:r>
              <a:rPr lang="fr-FR" altLang="fr-FR" sz="1800" dirty="0">
                <a:solidFill>
                  <a:srgbClr val="FF0000"/>
                </a:solidFill>
                <a:latin typeface="Arial" panose="020B0604020202020204" pitchFamily="34" charset="0"/>
              </a:rPr>
              <a:t>A7.11. Tamaris </a:t>
            </a:r>
            <a:r>
              <a:rPr lang="fr-FR" altLang="fr-FR" sz="1800" dirty="0" err="1">
                <a:solidFill>
                  <a:srgbClr val="FF0000"/>
                </a:solidFill>
                <a:latin typeface="Arial" panose="020B0604020202020204" pitchFamily="34" charset="0"/>
              </a:rPr>
              <a:t>Athel</a:t>
            </a:r>
            <a:r>
              <a:rPr lang="fr-FR" altLang="fr-FR" sz="1800" dirty="0">
                <a:solidFill>
                  <a:srgbClr val="FF0000"/>
                </a:solidFill>
                <a:latin typeface="Arial" panose="020B0604020202020204" pitchFamily="34" charset="0"/>
              </a:rPr>
              <a:t> (</a:t>
            </a:r>
            <a:r>
              <a:rPr lang="fr-FR" altLang="fr-FR" sz="1800" i="1" dirty="0">
                <a:solidFill>
                  <a:srgbClr val="FF0000"/>
                </a:solidFill>
                <a:latin typeface="Arial" panose="020B0604020202020204" pitchFamily="34" charset="0"/>
              </a:rPr>
              <a:t>Tamarix </a:t>
            </a:r>
            <a:r>
              <a:rPr lang="fr-FR" altLang="fr-FR" sz="1800" i="1" dirty="0" err="1">
                <a:solidFill>
                  <a:srgbClr val="FF0000"/>
                </a:solidFill>
                <a:latin typeface="Arial" panose="020B0604020202020204" pitchFamily="34" charset="0"/>
              </a:rPr>
              <a:t>aphylla</a:t>
            </a:r>
            <a:r>
              <a:rPr lang="fr-FR" altLang="fr-FR" sz="1800" i="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ou </a:t>
            </a:r>
            <a:r>
              <a:rPr lang="fr-FR" altLang="fr-FR" sz="1800" i="1" dirty="0">
                <a:solidFill>
                  <a:srgbClr val="FF0000"/>
                </a:solidFill>
                <a:latin typeface="Arial" panose="020B0604020202020204" pitchFamily="34" charset="0"/>
              </a:rPr>
              <a:t>Tamarix </a:t>
            </a:r>
            <a:r>
              <a:rPr lang="fr-FR" altLang="fr-FR" sz="1800" i="1" dirty="0" err="1">
                <a:solidFill>
                  <a:srgbClr val="FF0000"/>
                </a:solidFill>
                <a:latin typeface="Arial" panose="020B0604020202020204" pitchFamily="34" charset="0"/>
              </a:rPr>
              <a:t>articulata</a:t>
            </a:r>
            <a:r>
              <a:rPr lang="fr-FR" altLang="fr-FR" sz="1800" dirty="0">
                <a:solidFill>
                  <a:srgbClr val="FF0000"/>
                </a:solidFill>
                <a:latin typeface="Arial" panose="020B0604020202020204" pitchFamily="34" charset="0"/>
              </a:rPr>
              <a:t>)</a:t>
            </a:r>
            <a:endParaRPr lang="fr-FR" altLang="fr-FR" sz="1600" i="1" dirty="0">
              <a:solidFill>
                <a:srgbClr val="FF0000"/>
              </a:solidFill>
              <a:latin typeface="Arial" panose="020B0604020202020204" pitchFamily="34" charset="0"/>
            </a:endParaRPr>
          </a:p>
          <a:p>
            <a:pPr eaLnBrk="1" hangingPunct="1">
              <a:spcBef>
                <a:spcPct val="0"/>
              </a:spcBef>
              <a:buFontTx/>
              <a:buNone/>
            </a:pPr>
            <a:r>
              <a:rPr lang="fr-FR" altLang="fr-FR" sz="1600" dirty="0">
                <a:solidFill>
                  <a:srgbClr val="FF0000"/>
                </a:solidFill>
                <a:latin typeface="Arial" panose="020B0604020202020204" pitchFamily="34" charset="0"/>
              </a:rPr>
              <a:t>A7.12. kikuyu </a:t>
            </a:r>
            <a:r>
              <a:rPr lang="fr-FR" altLang="fr-FR" sz="1600" dirty="0" err="1">
                <a:solidFill>
                  <a:srgbClr val="FF0000"/>
                </a:solidFill>
                <a:latin typeface="Arial" panose="020B0604020202020204" pitchFamily="34" charset="0"/>
              </a:rPr>
              <a:t>grass</a:t>
            </a:r>
            <a:r>
              <a:rPr lang="fr-FR" altLang="fr-FR" sz="1600" dirty="0">
                <a:solidFill>
                  <a:srgbClr val="FF0000"/>
                </a:solidFill>
                <a:latin typeface="Arial" panose="020B0604020202020204" pitchFamily="34" charset="0"/>
              </a:rPr>
              <a:t> ou herbe kikuyu (</a:t>
            </a:r>
            <a:r>
              <a:rPr lang="fr-FR" altLang="fr-FR" sz="1600" i="1" dirty="0" err="1">
                <a:solidFill>
                  <a:srgbClr val="FF0000"/>
                </a:solidFill>
                <a:latin typeface="Arial" panose="020B0604020202020204" pitchFamily="34" charset="0"/>
              </a:rPr>
              <a:t>Pennisetum</a:t>
            </a:r>
            <a:r>
              <a:rPr lang="fr-FR" altLang="fr-FR" sz="1600" i="1" dirty="0">
                <a:solidFill>
                  <a:srgbClr val="FF0000"/>
                </a:solidFill>
                <a:latin typeface="Arial" panose="020B0604020202020204" pitchFamily="34" charset="0"/>
              </a:rPr>
              <a:t> </a:t>
            </a:r>
            <a:r>
              <a:rPr lang="fr-FR" altLang="fr-FR" sz="1600" i="1" dirty="0" err="1">
                <a:solidFill>
                  <a:srgbClr val="FF0000"/>
                </a:solidFill>
                <a:latin typeface="Arial" panose="020B0604020202020204" pitchFamily="34" charset="0"/>
              </a:rPr>
              <a:t>clandestinum</a:t>
            </a:r>
            <a:r>
              <a:rPr lang="fr-FR" altLang="fr-FR" sz="1600" dirty="0">
                <a:solidFill>
                  <a:srgbClr val="FF0000"/>
                </a:solidFill>
                <a:latin typeface="Arial" panose="020B0604020202020204" pitchFamily="34" charset="0"/>
              </a:rPr>
              <a:t>)</a:t>
            </a:r>
          </a:p>
          <a:p>
            <a:pPr eaLnBrk="1" hangingPunct="1">
              <a:spcBef>
                <a:spcPct val="0"/>
              </a:spcBef>
              <a:buFontTx/>
              <a:buNone/>
            </a:pPr>
            <a:r>
              <a:rPr lang="fr-FR" altLang="fr-FR" sz="1600" dirty="0">
                <a:solidFill>
                  <a:srgbClr val="FF0000"/>
                </a:solidFill>
                <a:latin typeface="Arial" panose="020B0604020202020204" pitchFamily="34" charset="0"/>
              </a:rPr>
              <a:t>A7.13. Genêt blanc ou </a:t>
            </a:r>
            <a:r>
              <a:rPr lang="fr-FR" altLang="fr-FR" sz="1600" dirty="0" err="1">
                <a:solidFill>
                  <a:srgbClr val="FF0000"/>
                </a:solidFill>
                <a:latin typeface="Arial" panose="020B0604020202020204" pitchFamily="34" charset="0"/>
              </a:rPr>
              <a:t>Retam</a:t>
            </a:r>
            <a:r>
              <a:rPr lang="fr-FR" altLang="fr-FR" sz="1600" dirty="0">
                <a:solidFill>
                  <a:srgbClr val="FF0000"/>
                </a:solidFill>
                <a:latin typeface="Arial" panose="020B0604020202020204" pitchFamily="34" charset="0"/>
              </a:rPr>
              <a:t> blanc (</a:t>
            </a:r>
            <a:r>
              <a:rPr lang="fr-FR" altLang="fr-FR" sz="1600" i="1" dirty="0" err="1">
                <a:solidFill>
                  <a:srgbClr val="FF0000"/>
                </a:solidFill>
                <a:latin typeface="Arial" panose="020B0604020202020204" pitchFamily="34" charset="0"/>
              </a:rPr>
              <a:t>Retama</a:t>
            </a:r>
            <a:r>
              <a:rPr lang="fr-FR" altLang="fr-FR" sz="1600" i="1" dirty="0">
                <a:solidFill>
                  <a:srgbClr val="FF0000"/>
                </a:solidFill>
                <a:latin typeface="Arial" panose="020B0604020202020204" pitchFamily="34" charset="0"/>
              </a:rPr>
              <a:t> </a:t>
            </a:r>
            <a:r>
              <a:rPr lang="fr-FR" altLang="fr-FR" sz="1600" i="1" dirty="0" err="1">
                <a:solidFill>
                  <a:srgbClr val="FF0000"/>
                </a:solidFill>
                <a:latin typeface="Arial" panose="020B0604020202020204" pitchFamily="34" charset="0"/>
              </a:rPr>
              <a:t>monosperma</a:t>
            </a:r>
            <a:r>
              <a:rPr lang="fr-FR" altLang="fr-FR" sz="1600" dirty="0">
                <a:solidFill>
                  <a:srgbClr val="FF0000"/>
                </a:solidFill>
                <a:latin typeface="Arial" panose="020B0604020202020204" pitchFamily="34" charset="0"/>
              </a:rPr>
              <a:t>).</a:t>
            </a:r>
          </a:p>
          <a:p>
            <a:pPr lvl="0" eaLnBrk="1" hangingPunct="1">
              <a:spcBef>
                <a:spcPct val="0"/>
              </a:spcBef>
              <a:buNone/>
              <a:defRPr/>
            </a:pPr>
            <a:r>
              <a:rPr lang="fr-FR" sz="1600" dirty="0">
                <a:solidFill>
                  <a:srgbClr val="FF0000"/>
                </a:solidFill>
                <a:latin typeface="Arial" panose="020B0604020202020204" pitchFamily="34" charset="0"/>
              </a:rPr>
              <a:t>A7.14. Réutilisation du </a:t>
            </a:r>
            <a:r>
              <a:rPr lang="fr-FR" sz="1600" i="1" dirty="0">
                <a:solidFill>
                  <a:srgbClr val="FF0000"/>
                </a:solidFill>
                <a:latin typeface="Arial" panose="020B0604020202020204" pitchFamily="34" charset="0"/>
              </a:rPr>
              <a:t>Typha</a:t>
            </a:r>
            <a:r>
              <a:rPr lang="fr-FR" sz="1600" dirty="0">
                <a:solidFill>
                  <a:srgbClr val="FF0000"/>
                </a:solidFill>
                <a:latin typeface="Arial" panose="020B0604020202020204" pitchFamily="34" charset="0"/>
              </a:rPr>
              <a:t>.</a:t>
            </a:r>
          </a:p>
        </p:txBody>
      </p:sp>
      <p:sp>
        <p:nvSpPr>
          <p:cNvPr id="169991" name="ZoneTexte 6"/>
          <p:cNvSpPr txBox="1">
            <a:spLocks noChangeArrowheads="1"/>
          </p:cNvSpPr>
          <p:nvPr/>
        </p:nvSpPr>
        <p:spPr bwMode="auto">
          <a:xfrm>
            <a:off x="80517" y="4832905"/>
            <a:ext cx="6651723" cy="37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Plantes trop invasives, malgré leurs qualité, pour être retenues.</a:t>
            </a:r>
          </a:p>
        </p:txBody>
      </p:sp>
      <p:pic>
        <p:nvPicPr>
          <p:cNvPr id="169992" name="Picture 16" descr="C:\Users\LISAN\Pictures\Plantes fourragères\logo invasive plants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611"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3" name="Picture 16" descr="C:\Users\LISAN\Pictures\Plantes fourragères\logo invasive plants5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68053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80517" y="5208037"/>
            <a:ext cx="8883971" cy="1487029"/>
          </a:xfrm>
          <a:prstGeom prst="rect">
            <a:avLst/>
          </a:prstGeom>
          <a:noFill/>
        </p:spPr>
        <p:txBody>
          <a:bodyPr wrap="square" rtlCol="0">
            <a:spAutoFit/>
          </a:bodyPr>
          <a:lstStyle/>
          <a:p>
            <a:r>
              <a:rPr lang="fr-FR" dirty="0">
                <a:solidFill>
                  <a:srgbClr val="FF0000"/>
                </a:solidFill>
              </a:rPr>
              <a:t>Tous les </a:t>
            </a:r>
            <a:r>
              <a:rPr lang="fr-FR" i="1" dirty="0">
                <a:solidFill>
                  <a:srgbClr val="FF0000"/>
                </a:solidFill>
              </a:rPr>
              <a:t>Prosopis</a:t>
            </a:r>
            <a:r>
              <a:rPr lang="fr-FR" dirty="0">
                <a:solidFill>
                  <a:srgbClr val="FF0000"/>
                </a:solidFill>
              </a:rPr>
              <a:t> (P</a:t>
            </a:r>
            <a:r>
              <a:rPr lang="fr-FR" i="1" dirty="0">
                <a:solidFill>
                  <a:srgbClr val="FF0000"/>
                </a:solidFill>
              </a:rPr>
              <a:t>. alba, P. </a:t>
            </a:r>
            <a:r>
              <a:rPr lang="fr-FR" i="1" dirty="0" err="1">
                <a:solidFill>
                  <a:srgbClr val="FF0000"/>
                </a:solidFill>
              </a:rPr>
              <a:t>nigra</a:t>
            </a:r>
            <a:r>
              <a:rPr lang="fr-FR" i="1" dirty="0">
                <a:solidFill>
                  <a:srgbClr val="FF0000"/>
                </a:solidFill>
              </a:rPr>
              <a:t>, P. </a:t>
            </a:r>
            <a:r>
              <a:rPr lang="fr-FR" i="1" dirty="0" err="1">
                <a:solidFill>
                  <a:srgbClr val="FF0000"/>
                </a:solidFill>
              </a:rPr>
              <a:t>pallida</a:t>
            </a:r>
            <a:r>
              <a:rPr lang="fr-FR" i="1" dirty="0">
                <a:solidFill>
                  <a:srgbClr val="FF0000"/>
                </a:solidFill>
              </a:rPr>
              <a:t>, P. </a:t>
            </a:r>
            <a:r>
              <a:rPr lang="fr-FR" i="1" dirty="0" err="1">
                <a:solidFill>
                  <a:srgbClr val="FF0000"/>
                </a:solidFill>
              </a:rPr>
              <a:t>chilensis</a:t>
            </a:r>
            <a:r>
              <a:rPr lang="fr-FR" i="1" dirty="0">
                <a:solidFill>
                  <a:srgbClr val="FF0000"/>
                </a:solidFill>
              </a:rPr>
              <a:t>, P. </a:t>
            </a:r>
            <a:r>
              <a:rPr lang="fr-FR" i="1" dirty="0" err="1">
                <a:solidFill>
                  <a:srgbClr val="FF0000"/>
                </a:solidFill>
              </a:rPr>
              <a:t>juliflora</a:t>
            </a:r>
            <a:r>
              <a:rPr lang="fr-FR" i="1" dirty="0">
                <a:solidFill>
                  <a:srgbClr val="FF0000"/>
                </a:solidFill>
              </a:rPr>
              <a:t>, P. </a:t>
            </a:r>
            <a:r>
              <a:rPr lang="fr-FR" i="1" dirty="0" err="1">
                <a:solidFill>
                  <a:srgbClr val="FF0000"/>
                </a:solidFill>
              </a:rPr>
              <a:t>glandulosa</a:t>
            </a:r>
            <a:r>
              <a:rPr lang="fr-FR" i="1" dirty="0">
                <a:solidFill>
                  <a:srgbClr val="FF0000"/>
                </a:solidFill>
              </a:rPr>
              <a:t> </a:t>
            </a:r>
            <a:r>
              <a:rPr lang="fr-FR" dirty="0">
                <a:solidFill>
                  <a:srgbClr val="FF0000"/>
                </a:solidFill>
              </a:rPr>
              <a:t>et …) </a:t>
            </a:r>
            <a:r>
              <a:rPr lang="fr-FR" dirty="0">
                <a:solidFill>
                  <a:srgbClr val="008000"/>
                </a:solidFill>
              </a:rPr>
              <a:t>peuvent résister à un niveau élevé en sel </a:t>
            </a:r>
            <a:r>
              <a:rPr lang="fr-FR" b="1" dirty="0">
                <a:solidFill>
                  <a:srgbClr val="FF0000"/>
                </a:solidFill>
              </a:rPr>
              <a:t>mais possèdent un potentiel invasif</a:t>
            </a:r>
            <a:r>
              <a:rPr lang="fr-FR" dirty="0">
                <a:solidFill>
                  <a:srgbClr val="FF0000"/>
                </a:solidFill>
              </a:rPr>
              <a:t>.</a:t>
            </a:r>
          </a:p>
          <a:p>
            <a:r>
              <a:rPr lang="fr-FR" dirty="0">
                <a:solidFill>
                  <a:srgbClr val="FF0000"/>
                </a:solidFill>
              </a:rPr>
              <a:t>Idem pour tous les </a:t>
            </a:r>
            <a:r>
              <a:rPr lang="fr-FR" i="1" dirty="0" err="1">
                <a:solidFill>
                  <a:srgbClr val="FF0000"/>
                </a:solidFill>
              </a:rPr>
              <a:t>Atriplex</a:t>
            </a:r>
            <a:r>
              <a:rPr lang="fr-FR" dirty="0">
                <a:solidFill>
                  <a:srgbClr val="FF0000"/>
                </a:solidFill>
              </a:rPr>
              <a:t> (A</a:t>
            </a:r>
            <a:r>
              <a:rPr lang="fr-FR" i="1" dirty="0">
                <a:solidFill>
                  <a:srgbClr val="FF0000"/>
                </a:solidFill>
              </a:rPr>
              <a:t>. </a:t>
            </a:r>
            <a:r>
              <a:rPr lang="fr-FR" i="1" dirty="0" err="1">
                <a:solidFill>
                  <a:srgbClr val="FF0000"/>
                </a:solidFill>
              </a:rPr>
              <a:t>halimus</a:t>
            </a:r>
            <a:r>
              <a:rPr lang="fr-FR" i="1" dirty="0">
                <a:solidFill>
                  <a:srgbClr val="FF0000"/>
                </a:solidFill>
              </a:rPr>
              <a:t>, A. </a:t>
            </a:r>
            <a:r>
              <a:rPr lang="fr-FR" i="1" dirty="0" err="1">
                <a:solidFill>
                  <a:srgbClr val="FF0000"/>
                </a:solidFill>
              </a:rPr>
              <a:t>semibaccata</a:t>
            </a:r>
            <a:r>
              <a:rPr lang="fr-FR" dirty="0">
                <a:solidFill>
                  <a:srgbClr val="FF0000"/>
                </a:solidFill>
              </a:rPr>
              <a:t>, etc.) (°).</a:t>
            </a:r>
          </a:p>
          <a:p>
            <a:endParaRPr lang="fr-FR" sz="1200" dirty="0">
              <a:solidFill>
                <a:srgbClr val="FF0000"/>
              </a:solidFill>
            </a:endParaRPr>
          </a:p>
          <a:p>
            <a:r>
              <a:rPr lang="fr-FR" sz="1200" dirty="0">
                <a:solidFill>
                  <a:srgbClr val="FF0000"/>
                </a:solidFill>
              </a:rPr>
              <a:t>(°) Par exemple, </a:t>
            </a:r>
            <a:r>
              <a:rPr lang="fr-FR" sz="1200" i="1" dirty="0" err="1">
                <a:solidFill>
                  <a:srgbClr val="FF0000"/>
                </a:solidFill>
              </a:rPr>
              <a:t>Atriplex</a:t>
            </a:r>
            <a:r>
              <a:rPr lang="fr-FR" sz="1200" i="1" dirty="0">
                <a:solidFill>
                  <a:srgbClr val="FF0000"/>
                </a:solidFill>
              </a:rPr>
              <a:t> </a:t>
            </a:r>
            <a:r>
              <a:rPr lang="fr-FR" sz="1200" i="1" dirty="0" err="1">
                <a:solidFill>
                  <a:srgbClr val="FF0000"/>
                </a:solidFill>
              </a:rPr>
              <a:t>semibaccata</a:t>
            </a:r>
            <a:r>
              <a:rPr lang="fr-FR" sz="1200" dirty="0">
                <a:solidFill>
                  <a:srgbClr val="FF0000"/>
                </a:solidFill>
              </a:rPr>
              <a:t> est tolérant au sel et aux conditions sèches, ce qui fait qu’il est couramment utilisé pour l’</a:t>
            </a:r>
            <a:r>
              <a:rPr lang="fr-FR" sz="1200" dirty="0">
                <a:solidFill>
                  <a:srgbClr val="FF0000"/>
                </a:solidFill>
                <a:hlinkClick r:id="rId4" tooltip="Aliments composés"/>
              </a:rPr>
              <a:t>alimentation animale</a:t>
            </a:r>
            <a:r>
              <a:rPr lang="fr-FR" sz="1200" dirty="0">
                <a:solidFill>
                  <a:srgbClr val="FF0000"/>
                </a:solidFill>
              </a:rPr>
              <a:t>, dans les zones agricoles les plus pauvres. Source : </a:t>
            </a:r>
            <a:r>
              <a:rPr lang="fr-FR" sz="1200" dirty="0">
                <a:solidFill>
                  <a:srgbClr val="FF0000"/>
                </a:solidFill>
                <a:hlinkClick r:id="rId5"/>
              </a:rPr>
              <a:t>http://en.wikipedia.org/wiki/Atriplex_semibaccata</a:t>
            </a:r>
            <a:r>
              <a:rPr lang="fr-FR" sz="1200" dirty="0">
                <a:solidFill>
                  <a:srgbClr val="FF0000"/>
                </a:solidFill>
              </a:rPr>
              <a:t>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17101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B0B6DCE-9D6F-48C7-91D1-B9C31783719B}" type="slidenum">
              <a:rPr lang="fr-FR" altLang="fr-FR" sz="1200" smtClean="0">
                <a:solidFill>
                  <a:srgbClr val="898989"/>
                </a:solidFill>
              </a:rPr>
              <a:pPr>
                <a:spcBef>
                  <a:spcPct val="0"/>
                </a:spcBef>
                <a:buFontTx/>
                <a:buNone/>
              </a:pPr>
              <a:t>202</a:t>
            </a:fld>
            <a:endParaRPr lang="fr-FR" altLang="fr-FR" sz="1200">
              <a:solidFill>
                <a:srgbClr val="898989"/>
              </a:solidFill>
            </a:endParaRPr>
          </a:p>
        </p:txBody>
      </p:sp>
      <p:sp>
        <p:nvSpPr>
          <p:cNvPr id="17101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1013" name="ZoneTexte 6"/>
          <p:cNvSpPr txBox="1">
            <a:spLocks noChangeArrowheads="1"/>
          </p:cNvSpPr>
          <p:nvPr/>
        </p:nvSpPr>
        <p:spPr bwMode="auto">
          <a:xfrm>
            <a:off x="179388" y="765175"/>
            <a:ext cx="8713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A7.1. </a:t>
            </a:r>
            <a:r>
              <a:rPr lang="fr-FR" altLang="fr-FR" sz="1400" b="1" dirty="0">
                <a:solidFill>
                  <a:srgbClr val="FF0000"/>
                </a:solidFill>
                <a:latin typeface="Arial" panose="020B0604020202020204" pitchFamily="34" charset="0"/>
              </a:rPr>
              <a:t>Figuier de Barbarie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Opuntia ficus-</a:t>
            </a:r>
            <a:r>
              <a:rPr lang="fr-FR" altLang="fr-FR" sz="1400" i="1" dirty="0" err="1">
                <a:solidFill>
                  <a:srgbClr val="FF0000"/>
                </a:solidFill>
                <a:latin typeface="Arial" panose="020B0604020202020204" pitchFamily="34" charset="0"/>
              </a:rPr>
              <a:t>indica</a:t>
            </a:r>
            <a:r>
              <a:rPr lang="fr-FR" altLang="fr-FR" sz="1400" i="1" dirty="0">
                <a:solidFill>
                  <a:srgbClr val="FF0000"/>
                </a:solidFill>
                <a:latin typeface="Arial" panose="020B0604020202020204" pitchFamily="34" charset="0"/>
              </a:rPr>
              <a:t> etc.</a:t>
            </a:r>
            <a:r>
              <a:rPr lang="fr-FR" altLang="fr-FR" sz="1400" dirty="0">
                <a:solidFill>
                  <a:srgbClr val="FF0000"/>
                </a:solidFill>
                <a:latin typeface="Arial" panose="020B0604020202020204" pitchFamily="34" charset="0"/>
              </a:rPr>
              <a:t>)</a:t>
            </a:r>
          </a:p>
          <a:p>
            <a:pPr algn="r" eaLnBrk="1" hangingPunct="1">
              <a:spcBef>
                <a:spcPct val="0"/>
              </a:spcBef>
              <a:buFontTx/>
              <a:buNone/>
            </a:pPr>
            <a:r>
              <a:rPr lang="fr-FR" altLang="fr-FR" sz="1400" b="1" dirty="0">
                <a:solidFill>
                  <a:srgbClr val="FF0000"/>
                </a:solidFill>
                <a:latin typeface="Arial" panose="020B0604020202020204" pitchFamily="34" charset="0"/>
              </a:rPr>
              <a:t>A rejeter, score: 20 (°)</a:t>
            </a:r>
          </a:p>
        </p:txBody>
      </p:sp>
      <p:sp>
        <p:nvSpPr>
          <p:cNvPr id="8" name="ZoneTexte 6"/>
          <p:cNvSpPr txBox="1">
            <a:spLocks noChangeArrowheads="1"/>
          </p:cNvSpPr>
          <p:nvPr/>
        </p:nvSpPr>
        <p:spPr bwMode="auto">
          <a:xfrm>
            <a:off x="179388" y="1341438"/>
            <a:ext cx="8856662" cy="2862262"/>
          </a:xfrm>
          <a:prstGeom prst="rect">
            <a:avLst/>
          </a:prstGeom>
          <a:noFill/>
          <a:ln w="9525">
            <a:noFill/>
            <a:miter lim="800000"/>
            <a:headEnd/>
            <a:tailEnd/>
          </a:ln>
        </p:spPr>
        <p:txBody>
          <a:bodyPr>
            <a:spAutoFit/>
          </a:bodyPr>
          <a:lstStyle/>
          <a:p>
            <a:pPr algn="just" eaLnBrk="1" hangingPunct="1">
              <a:buFont typeface="Arial" pitchFamily="34" charset="0"/>
              <a:buChar char="•"/>
              <a:defRPr/>
            </a:pPr>
            <a:r>
              <a:rPr lang="fr-FR" dirty="0">
                <a:solidFill>
                  <a:srgbClr val="008000"/>
                </a:solidFill>
                <a:latin typeface="+mn-lt"/>
                <a:cs typeface="Arial" charset="0"/>
              </a:rPr>
              <a:t> Le figuier de Barbarie ou Oponce préfère les zones arides sèches et supporte des périodes de sécheresse longues de 6 à 10 mois et des précipitations de 100 mm-300 mm.</a:t>
            </a:r>
          </a:p>
          <a:p>
            <a:pPr algn="just" eaLnBrk="1" hangingPunct="1">
              <a:buFont typeface="Arial" pitchFamily="34" charset="0"/>
              <a:buChar char="•"/>
              <a:defRPr/>
            </a:pPr>
            <a:r>
              <a:rPr lang="fr-FR" dirty="0">
                <a:solidFill>
                  <a:srgbClr val="008000"/>
                </a:solidFill>
                <a:latin typeface="+mn-lt"/>
                <a:cs typeface="Arial" charset="0"/>
              </a:rPr>
              <a:t> « </a:t>
            </a:r>
            <a:r>
              <a:rPr lang="fr-FR" i="1" dirty="0">
                <a:solidFill>
                  <a:srgbClr val="008000"/>
                </a:solidFill>
                <a:latin typeface="+mn-lt"/>
                <a:cs typeface="Arial" charset="0"/>
              </a:rPr>
              <a:t>Il se propage par graines et par voie végétative. Des fragments de souches délogés prennent facilement racine et régénèrent de nouvelles plantes. Un segment de tige unique est capable de construire un fourré dense. Les graines sont dispersées par les animaux</a:t>
            </a:r>
            <a:r>
              <a:rPr lang="fr-FR" dirty="0">
                <a:solidFill>
                  <a:srgbClr val="008000"/>
                </a:solidFill>
                <a:latin typeface="+mn-lt"/>
                <a:cs typeface="Arial" charset="0"/>
              </a:rPr>
              <a:t> ».</a:t>
            </a:r>
          </a:p>
          <a:p>
            <a:pPr algn="just" eaLnBrk="1" hangingPunct="1">
              <a:defRPr/>
            </a:pPr>
            <a:r>
              <a:rPr lang="fr-FR" sz="1200" dirty="0">
                <a:solidFill>
                  <a:srgbClr val="008000"/>
                </a:solidFill>
                <a:latin typeface="+mn-lt"/>
                <a:cs typeface="Arial" charset="0"/>
              </a:rPr>
              <a:t>Sources : a) </a:t>
            </a:r>
            <a:r>
              <a:rPr lang="fr-FR" sz="1200" dirty="0">
                <a:solidFill>
                  <a:srgbClr val="008000"/>
                </a:solidFill>
                <a:latin typeface="+mn-lt"/>
                <a:cs typeface="Arial" charset="0"/>
                <a:hlinkClick r:id="rId2"/>
              </a:rPr>
              <a:t>http://www.hear.org/pier/species/opuntia_ficus_indica.htm</a:t>
            </a:r>
            <a:r>
              <a:rPr lang="fr-FR" sz="1200" dirty="0">
                <a:solidFill>
                  <a:srgbClr val="008000"/>
                </a:solidFill>
                <a:latin typeface="+mn-lt"/>
                <a:cs typeface="Arial" charset="0"/>
              </a:rPr>
              <a:t>  </a:t>
            </a:r>
          </a:p>
          <a:p>
            <a:pPr algn="just" eaLnBrk="1" hangingPunct="1">
              <a:defRPr/>
            </a:pPr>
            <a:r>
              <a:rPr lang="fr-FR" sz="1200" dirty="0">
                <a:solidFill>
                  <a:srgbClr val="008000"/>
                </a:solidFill>
                <a:latin typeface="+mn-lt"/>
                <a:cs typeface="Arial" charset="0"/>
              </a:rPr>
              <a:t>b) </a:t>
            </a:r>
            <a:r>
              <a:rPr lang="en-US" sz="1200" dirty="0">
                <a:solidFill>
                  <a:srgbClr val="008000"/>
                </a:solidFill>
                <a:latin typeface="Arial" charset="0"/>
                <a:cs typeface="Arial" charset="0"/>
                <a:hlinkClick r:id="rId3"/>
              </a:rPr>
              <a:t>Weber, </a:t>
            </a:r>
            <a:r>
              <a:rPr lang="en-US" sz="1200" dirty="0" err="1">
                <a:solidFill>
                  <a:srgbClr val="008000"/>
                </a:solidFill>
                <a:latin typeface="Arial" charset="0"/>
                <a:cs typeface="Arial" charset="0"/>
                <a:hlinkClick r:id="rId3"/>
              </a:rPr>
              <a:t>Ewald</a:t>
            </a:r>
            <a:r>
              <a:rPr lang="en-US" sz="1200" dirty="0">
                <a:solidFill>
                  <a:srgbClr val="008000"/>
                </a:solidFill>
                <a:latin typeface="Arial" charset="0"/>
                <a:cs typeface="Arial" charset="0"/>
                <a:hlinkClick r:id="rId3"/>
              </a:rPr>
              <a:t>. 2003.</a:t>
            </a:r>
            <a:r>
              <a:rPr lang="en-US" sz="1200" dirty="0">
                <a:solidFill>
                  <a:srgbClr val="008000"/>
                </a:solidFill>
                <a:latin typeface="Arial" charset="0"/>
                <a:cs typeface="Arial" charset="0"/>
              </a:rPr>
              <a:t> Invasive plants of the World. CABI Publishing, CAB International, Wallingford, UK., page 290 (548 pp.).</a:t>
            </a:r>
            <a:endParaRPr lang="fr-FR" sz="1200" dirty="0">
              <a:solidFill>
                <a:srgbClr val="008000"/>
              </a:solidFill>
              <a:latin typeface="+mn-lt"/>
              <a:cs typeface="Arial" charset="0"/>
            </a:endParaRPr>
          </a:p>
          <a:p>
            <a:pPr algn="just" eaLnBrk="1" hangingPunct="1">
              <a:buFont typeface="Arial" pitchFamily="34" charset="0"/>
              <a:buChar char="•"/>
              <a:defRPr/>
            </a:pPr>
            <a:r>
              <a:rPr lang="fr-FR" dirty="0">
                <a:solidFill>
                  <a:srgbClr val="FF0000"/>
                </a:solidFill>
                <a:latin typeface="+mn-lt"/>
                <a:cs typeface="Arial" charset="0"/>
              </a:rPr>
              <a:t> L'invasion la plus spectaculaire à Madagascar est représentée par plusieurs espèces d'Opuntias, introduites dès le 18° siècles par les Européens. </a:t>
            </a:r>
          </a:p>
          <a:p>
            <a:pPr algn="just" eaLnBrk="1" hangingPunct="1">
              <a:defRPr/>
            </a:pPr>
            <a:r>
              <a:rPr lang="fr-FR" sz="1200" dirty="0">
                <a:solidFill>
                  <a:srgbClr val="008000"/>
                </a:solidFill>
                <a:latin typeface="+mn-lt"/>
                <a:cs typeface="Arial" charset="0"/>
              </a:rPr>
              <a:t>Source : Évaluation préliminaire des risques dinvasion par les essences forestières introduites à Madagascar.  </a:t>
            </a:r>
            <a:r>
              <a:rPr lang="fr-FR" sz="1200" dirty="0">
                <a:solidFill>
                  <a:srgbClr val="008000"/>
                </a:solidFill>
                <a:latin typeface="+mn-lt"/>
                <a:cs typeface="Arial" charset="0"/>
                <a:hlinkClick r:id="rId4"/>
              </a:rPr>
              <a:t>http://bft.revuesonline.com/gratuit/BFT63_299_3PtsTas299.pdf</a:t>
            </a:r>
            <a:r>
              <a:rPr lang="fr-FR" sz="1200" dirty="0">
                <a:solidFill>
                  <a:srgbClr val="008000"/>
                </a:solidFill>
                <a:latin typeface="+mn-lt"/>
                <a:cs typeface="Arial" charset="0"/>
              </a:rPr>
              <a:t> </a:t>
            </a:r>
          </a:p>
        </p:txBody>
      </p:sp>
      <p:pic>
        <p:nvPicPr>
          <p:cNvPr id="171015" name="Picture 2" descr="C:\Users\LISAN\Pictures\plantes invasives de Madagascar\Opuntia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292600"/>
            <a:ext cx="20859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Picture 8" descr="C:\Users\LISAN\Pictures\plantes invasives de Madagascar\Opuntia spp_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5661025"/>
            <a:ext cx="15335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7" name="Rectangle 8"/>
          <p:cNvSpPr>
            <a:spLocks noChangeArrowheads="1"/>
          </p:cNvSpPr>
          <p:nvPr/>
        </p:nvSpPr>
        <p:spPr bwMode="auto">
          <a:xfrm>
            <a:off x="7451725" y="6453188"/>
            <a:ext cx="1225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Photo J. Tassin</a:t>
            </a:r>
            <a:endParaRPr lang="fr-FR" altLang="fr-FR" sz="1200">
              <a:latin typeface="Arial" panose="020B0604020202020204" pitchFamily="34" charset="0"/>
            </a:endParaRPr>
          </a:p>
        </p:txBody>
      </p:sp>
      <p:pic>
        <p:nvPicPr>
          <p:cNvPr id="171018" name="Picture 9" descr="C:\Users\LISAN\Pictures\plantes invasives de Madagascar\opuntia_ficus-indic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5732463"/>
            <a:ext cx="1339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9" name="ZoneTexte 10"/>
          <p:cNvSpPr txBox="1">
            <a:spLocks noChangeArrowheads="1"/>
          </p:cNvSpPr>
          <p:nvPr/>
        </p:nvSpPr>
        <p:spPr bwMode="auto">
          <a:xfrm>
            <a:off x="179388" y="4221163"/>
            <a:ext cx="64087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i="1">
                <a:solidFill>
                  <a:srgbClr val="FF0000"/>
                </a:solidFill>
                <a:latin typeface="Arial" panose="020B0604020202020204" pitchFamily="34" charset="0"/>
              </a:rPr>
              <a:t> Opuntia stricta</a:t>
            </a:r>
            <a:r>
              <a:rPr lang="fr-FR" altLang="fr-FR" sz="1800">
                <a:solidFill>
                  <a:srgbClr val="FF0000"/>
                </a:solidFill>
                <a:latin typeface="Arial" panose="020B0604020202020204" pitchFamily="34" charset="0"/>
              </a:rPr>
              <a:t> envahit les herbages et les zones arbustives, les sites perturbés.  "</a:t>
            </a:r>
            <a:r>
              <a:rPr lang="fr-FR" altLang="fr-FR" sz="1800" i="1">
                <a:solidFill>
                  <a:srgbClr val="FF0000"/>
                </a:solidFill>
                <a:latin typeface="Arial" panose="020B0604020202020204" pitchFamily="34" charset="0"/>
              </a:rPr>
              <a:t>La plante se propage rapidement en de vastes bosquets épineuses, entravant la faune et remplacent la végétation indigène</a:t>
            </a:r>
            <a:r>
              <a:rPr lang="fr-FR" altLang="fr-FR" sz="1800">
                <a:solidFill>
                  <a:srgbClr val="FF0000"/>
                </a:solidFill>
                <a:latin typeface="Arial" panose="020B0604020202020204" pitchFamily="34" charset="0"/>
              </a:rPr>
              <a:t>" (Weber, 2003, P 291).</a:t>
            </a:r>
            <a:r>
              <a:rPr lang="fr-FR" altLang="fr-FR" sz="1200">
                <a:solidFill>
                  <a:srgbClr val="FF0000"/>
                </a:solidFill>
                <a:latin typeface="Arial" panose="020B0604020202020204" pitchFamily="34" charset="0"/>
              </a:rPr>
              <a:t> </a:t>
            </a:r>
            <a:r>
              <a:rPr lang="fr-FR" altLang="fr-FR" sz="1200">
                <a:solidFill>
                  <a:srgbClr val="008000"/>
                </a:solidFill>
                <a:latin typeface="Arial" panose="020B0604020202020204" pitchFamily="34" charset="0"/>
              </a:rPr>
              <a:t>Source: </a:t>
            </a:r>
            <a:r>
              <a:rPr lang="fr-FR" altLang="fr-FR" sz="1200">
                <a:solidFill>
                  <a:srgbClr val="008000"/>
                </a:solidFill>
                <a:latin typeface="Arial" panose="020B0604020202020204" pitchFamily="34" charset="0"/>
                <a:hlinkClick r:id="rId8"/>
              </a:rPr>
              <a:t>http://www.hear.org/pier/species/opuntia_stricta.htm</a:t>
            </a:r>
            <a:r>
              <a:rPr lang="fr-FR" altLang="fr-FR" sz="1200">
                <a:solidFill>
                  <a:srgbClr val="008000"/>
                </a:solidFill>
                <a:latin typeface="Arial" panose="020B0604020202020204" pitchFamily="34" charset="0"/>
              </a:rPr>
              <a:t> </a:t>
            </a:r>
            <a:endParaRPr lang="fr-FR" altLang="fr-FR" sz="1800">
              <a:solidFill>
                <a:srgbClr val="008000"/>
              </a:solidFill>
              <a:latin typeface="Arial" panose="020B0604020202020204" pitchFamily="34" charset="0"/>
            </a:endParaRPr>
          </a:p>
        </p:txBody>
      </p:sp>
      <p:sp>
        <p:nvSpPr>
          <p:cNvPr id="171020" name="ZoneTexte 11"/>
          <p:cNvSpPr txBox="1">
            <a:spLocks noChangeArrowheads="1"/>
          </p:cNvSpPr>
          <p:nvPr/>
        </p:nvSpPr>
        <p:spPr bwMode="auto">
          <a:xfrm>
            <a:off x="107950" y="5805488"/>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a:solidFill>
                  <a:srgbClr val="FF0000"/>
                </a:solidFill>
                <a:latin typeface="Arial" panose="020B0604020202020204" pitchFamily="34" charset="0"/>
              </a:rPr>
              <a:t>(°) Le score indiqué, est celui fourni par la base PIER pour </a:t>
            </a:r>
            <a:r>
              <a:rPr lang="fr-FR" altLang="fr-FR" sz="1200" i="1">
                <a:solidFill>
                  <a:srgbClr val="FF0000"/>
                </a:solidFill>
                <a:latin typeface="Arial" panose="020B0604020202020204" pitchFamily="34" charset="0"/>
              </a:rPr>
              <a:t>Opuntia stricta</a:t>
            </a:r>
            <a:r>
              <a:rPr lang="fr-FR" altLang="fr-FR" sz="1200">
                <a:solidFill>
                  <a:srgbClr val="FF0000"/>
                </a:solidFill>
                <a:latin typeface="Arial" panose="020B0604020202020204" pitchFamily="34" charset="0"/>
              </a:rPr>
              <a:t>, alors qu’elle n’a donné aucun score pour </a:t>
            </a:r>
            <a:r>
              <a:rPr lang="fr-FR" altLang="fr-FR" sz="1200" i="1">
                <a:solidFill>
                  <a:srgbClr val="FF0000"/>
                </a:solidFill>
                <a:latin typeface="Arial" panose="020B0604020202020204" pitchFamily="34" charset="0"/>
              </a:rPr>
              <a:t>Opuntia ficus-indica, </a:t>
            </a:r>
            <a:r>
              <a:rPr lang="fr-FR" altLang="fr-FR" sz="1200">
                <a:solidFill>
                  <a:srgbClr val="FF0000"/>
                </a:solidFill>
                <a:latin typeface="Arial" panose="020B0604020202020204" pitchFamily="34" charset="0"/>
              </a:rPr>
              <a:t>quoique très invasive.</a:t>
            </a:r>
          </a:p>
        </p:txBody>
      </p:sp>
      <p:sp>
        <p:nvSpPr>
          <p:cNvPr id="17102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102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1023" name="Image 14" descr="logo aride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4" name="Image 15" descr="logo salinisation2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25" name="Rectangle 16"/>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1026" name="Picture 16" descr="C:\Users\LISAN\Pictures\Plantes fourragères\logo invasive plants5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203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00E216-38A4-49C8-856D-B279D7E80D01}" type="slidenum">
              <a:rPr lang="fr-FR" altLang="fr-FR" sz="1200" smtClean="0">
                <a:solidFill>
                  <a:srgbClr val="898989"/>
                </a:solidFill>
              </a:rPr>
              <a:pPr>
                <a:spcBef>
                  <a:spcPct val="0"/>
                </a:spcBef>
                <a:buFontTx/>
                <a:buNone/>
              </a:pPr>
              <a:t>203</a:t>
            </a:fld>
            <a:endParaRPr lang="fr-FR" altLang="fr-FR" sz="1200">
              <a:solidFill>
                <a:srgbClr val="898989"/>
              </a:solidFill>
            </a:endParaRPr>
          </a:p>
        </p:txBody>
      </p:sp>
      <p:sp>
        <p:nvSpPr>
          <p:cNvPr id="17203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2037" name="ZoneTexte 7"/>
          <p:cNvSpPr txBox="1">
            <a:spLocks noChangeArrowheads="1"/>
          </p:cNvSpPr>
          <p:nvPr/>
        </p:nvSpPr>
        <p:spPr bwMode="auto">
          <a:xfrm>
            <a:off x="179388" y="765175"/>
            <a:ext cx="8713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A7.1. </a:t>
            </a:r>
            <a:r>
              <a:rPr lang="fr-FR" altLang="fr-FR" sz="1400" b="1" dirty="0">
                <a:solidFill>
                  <a:srgbClr val="FF0000"/>
                </a:solidFill>
                <a:latin typeface="Arial" panose="020B0604020202020204" pitchFamily="34" charset="0"/>
              </a:rPr>
              <a:t>Figuier de Barbarie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Opuntia ficus-</a:t>
            </a:r>
            <a:r>
              <a:rPr lang="fr-FR" altLang="fr-FR" sz="1400" i="1" dirty="0" err="1">
                <a:solidFill>
                  <a:srgbClr val="FF0000"/>
                </a:solidFill>
                <a:latin typeface="Arial" panose="020B0604020202020204" pitchFamily="34" charset="0"/>
              </a:rPr>
              <a:t>indica</a:t>
            </a:r>
            <a:r>
              <a:rPr lang="fr-FR" altLang="fr-FR" sz="1400" i="1" dirty="0">
                <a:solidFill>
                  <a:srgbClr val="FF0000"/>
                </a:solidFill>
                <a:latin typeface="Arial" panose="020B0604020202020204" pitchFamily="34" charset="0"/>
              </a:rPr>
              <a:t> etc.</a:t>
            </a:r>
            <a:r>
              <a:rPr lang="fr-FR" altLang="fr-FR" sz="1400" dirty="0">
                <a:solidFill>
                  <a:srgbClr val="FF0000"/>
                </a:solidFill>
                <a:latin typeface="Arial" panose="020B0604020202020204" pitchFamily="34" charset="0"/>
              </a:rPr>
              <a:t>) (suite)</a:t>
            </a:r>
          </a:p>
          <a:p>
            <a:pPr algn="r" eaLnBrk="1" hangingPunct="1">
              <a:spcBef>
                <a:spcPct val="0"/>
              </a:spcBef>
              <a:buFontTx/>
              <a:buNone/>
            </a:pPr>
            <a:r>
              <a:rPr lang="fr-FR" altLang="fr-FR" sz="1400" b="1" dirty="0">
                <a:solidFill>
                  <a:srgbClr val="FF0000"/>
                </a:solidFill>
                <a:latin typeface="Arial" panose="020B0604020202020204" pitchFamily="34" charset="0"/>
              </a:rPr>
              <a:t>A rejeter, score: 20 (°)</a:t>
            </a:r>
          </a:p>
        </p:txBody>
      </p:sp>
      <p:sp>
        <p:nvSpPr>
          <p:cNvPr id="172038" name="ZoneTexte 6"/>
          <p:cNvSpPr txBox="1">
            <a:spLocks noChangeArrowheads="1"/>
          </p:cNvSpPr>
          <p:nvPr/>
        </p:nvSpPr>
        <p:spPr bwMode="auto">
          <a:xfrm>
            <a:off x="179388" y="1412875"/>
            <a:ext cx="88566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Diverses espèces </a:t>
            </a:r>
            <a:r>
              <a:rPr lang="fr-FR" altLang="fr-FR" sz="1800" i="1" dirty="0">
                <a:solidFill>
                  <a:srgbClr val="008000"/>
                </a:solidFill>
                <a:latin typeface="Arial" panose="020B0604020202020204" pitchFamily="34" charset="0"/>
              </a:rPr>
              <a:t>d’Opuntias</a:t>
            </a:r>
            <a:r>
              <a:rPr lang="fr-FR" altLang="fr-FR" sz="1800" dirty="0">
                <a:solidFill>
                  <a:srgbClr val="008000"/>
                </a:solidFill>
                <a:latin typeface="Arial" panose="020B0604020202020204" pitchFamily="34" charset="0"/>
              </a:rPr>
              <a:t> invasives : </a:t>
            </a:r>
            <a:r>
              <a:rPr lang="fr-FR" altLang="fr-FR" sz="1800" i="1" dirty="0">
                <a:solidFill>
                  <a:srgbClr val="008000"/>
                </a:solidFill>
                <a:latin typeface="Arial" panose="020B0604020202020204" pitchFamily="34" charset="0"/>
              </a:rPr>
              <a:t>O. ficus-</a:t>
            </a:r>
            <a:r>
              <a:rPr lang="fr-FR" altLang="fr-FR" sz="1800" i="1" dirty="0" err="1">
                <a:solidFill>
                  <a:srgbClr val="008000"/>
                </a:solidFill>
                <a:latin typeface="Arial" panose="020B0604020202020204" pitchFamily="34" charset="0"/>
              </a:rPr>
              <a:t>indica,O</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stricta</a:t>
            </a:r>
            <a:r>
              <a:rPr lang="fr-FR" altLang="fr-FR" sz="1800" dirty="0">
                <a:solidFill>
                  <a:srgbClr val="008000"/>
                </a:solidFill>
                <a:latin typeface="Arial" panose="020B0604020202020204" pitchFamily="34" charset="0"/>
              </a:rPr>
              <a:t> …</a:t>
            </a:r>
          </a:p>
          <a:p>
            <a:pPr algn="just" eaLnBrk="1" hangingPunct="1">
              <a:spcBef>
                <a:spcPct val="0"/>
              </a:spcBef>
            </a:pPr>
            <a:r>
              <a:rPr lang="fr-FR" altLang="fr-FR" sz="1800" dirty="0">
                <a:solidFill>
                  <a:srgbClr val="008000"/>
                </a:solidFill>
                <a:latin typeface="Arial" panose="020B0604020202020204" pitchFamily="34" charset="0"/>
              </a:rPr>
              <a:t> Tous les </a:t>
            </a:r>
            <a:r>
              <a:rPr lang="fr-FR" altLang="fr-FR" sz="1800" i="1" dirty="0">
                <a:solidFill>
                  <a:srgbClr val="008000"/>
                </a:solidFill>
                <a:latin typeface="Arial" panose="020B0604020202020204" pitchFamily="34" charset="0"/>
              </a:rPr>
              <a:t>Opuntias (+) </a:t>
            </a:r>
            <a:r>
              <a:rPr lang="fr-FR" altLang="fr-FR" sz="1800" dirty="0">
                <a:solidFill>
                  <a:srgbClr val="008000"/>
                </a:solidFill>
                <a:latin typeface="Arial" panose="020B0604020202020204" pitchFamily="34" charset="0"/>
              </a:rPr>
              <a:t>produisent de fruits comestibles (figues de barbarie).</a:t>
            </a:r>
          </a:p>
          <a:p>
            <a:pPr algn="just" eaLnBrk="1" hangingPunct="1">
              <a:spcBef>
                <a:spcPct val="0"/>
              </a:spcBef>
            </a:pPr>
            <a:r>
              <a:rPr lang="fr-FR" altLang="fr-FR" sz="1800" dirty="0">
                <a:solidFill>
                  <a:srgbClr val="008000"/>
                </a:solidFill>
                <a:latin typeface="Arial" panose="020B0604020202020204" pitchFamily="34" charset="0"/>
              </a:rPr>
              <a:t> Ils sont tous sources d’eau et de nourriture pour les animaux.</a:t>
            </a:r>
          </a:p>
          <a:p>
            <a:pPr algn="just" eaLnBrk="1" hangingPunct="1">
              <a:spcBef>
                <a:spcPct val="0"/>
              </a:spcBef>
            </a:pPr>
            <a:r>
              <a:rPr lang="fr-FR" altLang="fr-FR" sz="1800" dirty="0">
                <a:solidFill>
                  <a:srgbClr val="008000"/>
                </a:solidFill>
                <a:latin typeface="Arial" panose="020B0604020202020204" pitchFamily="34" charset="0"/>
              </a:rPr>
              <a:t> Ils permettent de construire des haies vives défensives.</a:t>
            </a:r>
            <a:endParaRPr lang="fr-FR" altLang="fr-FR" sz="1800" i="1" dirty="0">
              <a:solidFill>
                <a:srgbClr val="008000"/>
              </a:solidFill>
              <a:latin typeface="Arial" panose="020B0604020202020204" pitchFamily="34" charset="0"/>
            </a:endParaRPr>
          </a:p>
          <a:p>
            <a:pPr algn="just" eaLnBrk="1" hangingPunct="1">
              <a:spcBef>
                <a:spcPct val="0"/>
              </a:spcBef>
            </a:pPr>
            <a:r>
              <a:rPr lang="fr-FR" altLang="fr-FR" sz="1800" dirty="0">
                <a:solidFill>
                  <a:srgbClr val="008000"/>
                </a:solidFill>
                <a:latin typeface="Arial" panose="020B0604020202020204" pitchFamily="34" charset="0"/>
              </a:rPr>
              <a:t> </a:t>
            </a:r>
            <a:r>
              <a:rPr lang="fr-FR" altLang="fr-FR" sz="1800" dirty="0">
                <a:solidFill>
                  <a:srgbClr val="FF0000"/>
                </a:solidFill>
                <a:latin typeface="Arial" panose="020B0604020202020204" pitchFamily="34" charset="0"/>
              </a:rPr>
              <a:t>Envahissement des régions arides, par des fourrés épineux d’</a:t>
            </a:r>
            <a:r>
              <a:rPr lang="fr-FR" altLang="fr-FR" sz="1800" i="1" dirty="0">
                <a:solidFill>
                  <a:srgbClr val="FF0000"/>
                </a:solidFill>
                <a:latin typeface="Arial" panose="020B0604020202020204" pitchFamily="34" charset="0"/>
              </a:rPr>
              <a:t>Opuntia </a:t>
            </a:r>
            <a:r>
              <a:rPr lang="fr-FR" altLang="fr-FR" sz="1800" i="1" dirty="0" err="1">
                <a:solidFill>
                  <a:srgbClr val="FF0000"/>
                </a:solidFill>
                <a:latin typeface="Arial" panose="020B0604020202020204" pitchFamily="34" charset="0"/>
              </a:rPr>
              <a:t>spp</a:t>
            </a:r>
            <a:r>
              <a:rPr lang="fr-FR" altLang="fr-FR" sz="1800" dirty="0">
                <a:solidFill>
                  <a:srgbClr val="FF0000"/>
                </a:solidFill>
                <a:latin typeface="Arial" panose="020B0604020202020204" pitchFamily="34" charset="0"/>
              </a:rPr>
              <a:t>.</a:t>
            </a: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Sources: a) </a:t>
            </a:r>
            <a:r>
              <a:rPr lang="fr-FR" altLang="fr-FR" sz="1200" dirty="0">
                <a:solidFill>
                  <a:srgbClr val="008000"/>
                </a:solidFill>
                <a:latin typeface="Arial" panose="020B0604020202020204" pitchFamily="34" charset="0"/>
                <a:hlinkClick r:id="rId2"/>
              </a:rPr>
              <a:t>http://fr.wikipedia.org/wiki/Figuier_de_Barbarie</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b) </a:t>
            </a:r>
            <a:r>
              <a:rPr lang="fr-FR" altLang="fr-FR" sz="1200" i="1" dirty="0">
                <a:solidFill>
                  <a:srgbClr val="008000"/>
                </a:solidFill>
                <a:latin typeface="Arial" panose="020B0604020202020204" pitchFamily="34" charset="0"/>
              </a:rPr>
              <a:t>Evaluation préliminaire des risques d’invasion par les essences forestières introduites à Madagasca</a:t>
            </a:r>
            <a:r>
              <a:rPr lang="fr-FR" altLang="fr-FR" sz="1200" dirty="0">
                <a:solidFill>
                  <a:srgbClr val="008000"/>
                </a:solidFill>
                <a:latin typeface="Arial" panose="020B0604020202020204" pitchFamily="34" charset="0"/>
              </a:rPr>
              <a:t>r, Jacques Tassin, Ronald Bellefontaine, Edmond Roger, Christian </a:t>
            </a:r>
            <a:r>
              <a:rPr lang="fr-FR" altLang="fr-FR" sz="1200" dirty="0" err="1">
                <a:solidFill>
                  <a:srgbClr val="008000"/>
                </a:solidFill>
                <a:latin typeface="Arial" panose="020B0604020202020204" pitchFamily="34" charset="0"/>
              </a:rPr>
              <a:t>Kull</a:t>
            </a:r>
            <a:r>
              <a:rPr lang="fr-FR" altLang="fr-FR" sz="1200" dirty="0">
                <a:solidFill>
                  <a:srgbClr val="008000"/>
                </a:solidFill>
                <a:latin typeface="Arial" panose="020B0604020202020204" pitchFamily="34" charset="0"/>
              </a:rPr>
              <a:t>, Bois et forêts des tropiques.</a:t>
            </a:r>
          </a:p>
          <a:p>
            <a:pPr algn="just" eaLnBrk="1" hangingPunct="1">
              <a:spcBef>
                <a:spcPct val="0"/>
              </a:spcBef>
              <a:buFontTx/>
              <a:buNone/>
            </a:pPr>
            <a:r>
              <a:rPr lang="fr-FR" altLang="fr-FR" sz="1200" dirty="0">
                <a:solidFill>
                  <a:srgbClr val="FF0000"/>
                </a:solidFill>
                <a:latin typeface="Arial" panose="020B0604020202020204" pitchFamily="34" charset="0"/>
              </a:rPr>
              <a:t>(°) Score établi pour </a:t>
            </a:r>
            <a:r>
              <a:rPr lang="fr-FR" altLang="fr-FR" sz="1200" i="1" dirty="0">
                <a:solidFill>
                  <a:srgbClr val="FF0000"/>
                </a:solidFill>
                <a:latin typeface="Arial" panose="020B0604020202020204" pitchFamily="34" charset="0"/>
              </a:rPr>
              <a:t>Opuntia </a:t>
            </a:r>
            <a:r>
              <a:rPr lang="fr-FR" altLang="fr-FR" sz="1200" i="1" dirty="0" err="1">
                <a:solidFill>
                  <a:srgbClr val="FF0000"/>
                </a:solidFill>
                <a:latin typeface="Arial" panose="020B0604020202020204" pitchFamily="34" charset="0"/>
              </a:rPr>
              <a:t>stricta</a:t>
            </a:r>
            <a:r>
              <a:rPr lang="fr-FR" altLang="fr-FR" sz="1200" dirty="0">
                <a:solidFill>
                  <a:srgbClr val="FF0000"/>
                </a:solidFill>
                <a:latin typeface="Arial" panose="020B0604020202020204" pitchFamily="34" charset="0"/>
              </a:rPr>
              <a:t>, par PIER.</a:t>
            </a:r>
          </a:p>
          <a:p>
            <a:pPr algn="just" eaLnBrk="1" hangingPunct="1">
              <a:spcBef>
                <a:spcPct val="0"/>
              </a:spcBef>
              <a:buFontTx/>
              <a:buNone/>
            </a:pPr>
            <a:r>
              <a:rPr lang="fr-FR" altLang="fr-FR" sz="1200" dirty="0">
                <a:solidFill>
                  <a:srgbClr val="FF0000"/>
                </a:solidFill>
                <a:latin typeface="Arial" panose="020B0604020202020204" pitchFamily="34" charset="0"/>
              </a:rPr>
              <a:t>(+) Ce que l’on désigne sous le terme générique de </a:t>
            </a:r>
            <a:r>
              <a:rPr lang="fr-FR" altLang="fr-FR" sz="1200" i="1" dirty="0">
                <a:solidFill>
                  <a:srgbClr val="FF0000"/>
                </a:solidFill>
                <a:latin typeface="Arial" panose="020B0604020202020204" pitchFamily="34" charset="0"/>
              </a:rPr>
              <a:t>Opuntia </a:t>
            </a:r>
            <a:r>
              <a:rPr lang="fr-FR" altLang="fr-FR" sz="1200" i="1" dirty="0" err="1">
                <a:solidFill>
                  <a:srgbClr val="FF0000"/>
                </a:solidFill>
                <a:latin typeface="Arial" panose="020B0604020202020204" pitchFamily="34" charset="0"/>
              </a:rPr>
              <a:t>spp</a:t>
            </a:r>
            <a:r>
              <a:rPr lang="fr-FR" altLang="fr-FR" sz="1200" i="1" dirty="0">
                <a:solidFill>
                  <a:srgbClr val="FF0000"/>
                </a:solidFill>
                <a:latin typeface="Arial" panose="020B0604020202020204" pitchFamily="34" charset="0"/>
              </a:rPr>
              <a:t>.</a:t>
            </a:r>
            <a:endParaRPr lang="fr-FR" altLang="fr-FR" sz="1200" dirty="0">
              <a:solidFill>
                <a:srgbClr val="FF0000"/>
              </a:solidFill>
              <a:latin typeface="Arial" panose="020B0604020202020204" pitchFamily="34" charset="0"/>
            </a:endParaRPr>
          </a:p>
        </p:txBody>
      </p:sp>
      <p:pic>
        <p:nvPicPr>
          <p:cNvPr id="172039" name="Picture 7" descr="C:\Users\LISAN\Pictures\plantes invasives de Madagascar\Opuntia ficus-indic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8" descr="C:\Users\LISAN\Pictures\plantes invasives de Madagascar\Opuntia ficus-indic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4868863"/>
            <a:ext cx="2403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9" descr="C:\Users\LISAN\Pictures\plantes invasives de Madagascar\Opuntia ficus-indic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4724400"/>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2" name="Picture 10" descr="C:\Users\LISAN\Pictures\plantes invasives de Madagascar\Opuntia_monacantha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3429000"/>
            <a:ext cx="1296987"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3" name="ZoneTexte 10"/>
          <p:cNvSpPr txBox="1">
            <a:spLocks noChangeArrowheads="1"/>
          </p:cNvSpPr>
          <p:nvPr/>
        </p:nvSpPr>
        <p:spPr bwMode="auto">
          <a:xfrm>
            <a:off x="6840538" y="4364038"/>
            <a:ext cx="18716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solidFill>
                  <a:srgbClr val="FF0000"/>
                </a:solidFill>
                <a:latin typeface="Arial" panose="020B0604020202020204" pitchFamily="34" charset="0"/>
              </a:rPr>
              <a:t>Opuntias monacantha</a:t>
            </a:r>
          </a:p>
        </p:txBody>
      </p:sp>
      <p:sp>
        <p:nvSpPr>
          <p:cNvPr id="172044" name="ZoneTexte 11"/>
          <p:cNvSpPr txBox="1">
            <a:spLocks noChangeArrowheads="1"/>
          </p:cNvSpPr>
          <p:nvPr/>
        </p:nvSpPr>
        <p:spPr bwMode="auto">
          <a:xfrm>
            <a:off x="3995738" y="6453188"/>
            <a:ext cx="15303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008000"/>
                </a:solidFill>
                <a:latin typeface="Arial" panose="020B0604020202020204" pitchFamily="34" charset="0"/>
              </a:rPr>
              <a:t>Opuntia ficus-indica</a:t>
            </a:r>
            <a:endParaRPr lang="fr-FR" altLang="fr-FR" sz="1200" i="1">
              <a:solidFill>
                <a:srgbClr val="FF0000"/>
              </a:solidFill>
              <a:latin typeface="Arial" panose="020B0604020202020204" pitchFamily="34" charset="0"/>
            </a:endParaRPr>
          </a:p>
        </p:txBody>
      </p:sp>
      <p:sp>
        <p:nvSpPr>
          <p:cNvPr id="17204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204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2047" name="Image 14" descr="logo aride_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Image 15" descr="logo salinisation2_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9" name="Rectangle 16"/>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2050" name="Picture 16" descr="C:\Users\LISAN\Pictures\Plantes fourragères\logo invasive plants5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305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C94C0DA-2A5F-4845-B9D5-5ED7D0A689AC}" type="slidenum">
              <a:rPr lang="fr-FR" altLang="fr-FR" sz="1200" smtClean="0">
                <a:solidFill>
                  <a:srgbClr val="898989"/>
                </a:solidFill>
              </a:rPr>
              <a:pPr>
                <a:spcBef>
                  <a:spcPct val="0"/>
                </a:spcBef>
                <a:buFontTx/>
                <a:buNone/>
              </a:pPr>
              <a:t>204</a:t>
            </a:fld>
            <a:endParaRPr lang="fr-FR" altLang="fr-FR" sz="1200">
              <a:solidFill>
                <a:srgbClr val="898989"/>
              </a:solidFill>
            </a:endParaRPr>
          </a:p>
        </p:txBody>
      </p:sp>
      <p:sp>
        <p:nvSpPr>
          <p:cNvPr id="17306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3061" name="ZoneTexte 7"/>
          <p:cNvSpPr txBox="1">
            <a:spLocks noChangeArrowheads="1"/>
          </p:cNvSpPr>
          <p:nvPr/>
        </p:nvSpPr>
        <p:spPr bwMode="auto">
          <a:xfrm>
            <a:off x="179388" y="765175"/>
            <a:ext cx="87137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A7.1. </a:t>
            </a:r>
            <a:r>
              <a:rPr lang="fr-FR" altLang="fr-FR" sz="1400" b="1" dirty="0">
                <a:solidFill>
                  <a:srgbClr val="FF0000"/>
                </a:solidFill>
                <a:latin typeface="Arial" panose="020B0604020202020204" pitchFamily="34" charset="0"/>
              </a:rPr>
              <a:t>Figuier de Barbarie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Opuntia ficus-</a:t>
            </a:r>
            <a:r>
              <a:rPr lang="fr-FR" altLang="fr-FR" sz="1400" i="1" dirty="0" err="1">
                <a:solidFill>
                  <a:srgbClr val="FF0000"/>
                </a:solidFill>
                <a:latin typeface="Arial" panose="020B0604020202020204" pitchFamily="34" charset="0"/>
              </a:rPr>
              <a:t>indica</a:t>
            </a:r>
            <a:r>
              <a:rPr lang="fr-FR" altLang="fr-FR" sz="1400" i="1" dirty="0">
                <a:solidFill>
                  <a:srgbClr val="FF0000"/>
                </a:solidFill>
                <a:latin typeface="Arial" panose="020B0604020202020204" pitchFamily="34" charset="0"/>
              </a:rPr>
              <a:t> etc.</a:t>
            </a:r>
            <a:r>
              <a:rPr lang="fr-FR" altLang="fr-FR" sz="1400" dirty="0">
                <a:solidFill>
                  <a:srgbClr val="FF0000"/>
                </a:solidFill>
                <a:latin typeface="Arial" panose="020B0604020202020204" pitchFamily="34" charset="0"/>
              </a:rPr>
              <a:t>) (suite et fin)</a:t>
            </a:r>
          </a:p>
          <a:p>
            <a:pPr algn="r" eaLnBrk="1" hangingPunct="1">
              <a:spcBef>
                <a:spcPct val="0"/>
              </a:spcBef>
              <a:buFontTx/>
              <a:buNone/>
            </a:pPr>
            <a:r>
              <a:rPr lang="fr-FR" altLang="fr-FR" sz="1400" b="1" dirty="0">
                <a:solidFill>
                  <a:srgbClr val="FF0000"/>
                </a:solidFill>
                <a:latin typeface="Arial" panose="020B0604020202020204" pitchFamily="34" charset="0"/>
              </a:rPr>
              <a:t>A rejeter, score: 20 (°)</a:t>
            </a:r>
          </a:p>
        </p:txBody>
      </p:sp>
      <p:pic>
        <p:nvPicPr>
          <p:cNvPr id="173062" name="Picture 2" descr="C:\Users\LISAN\Pictures\plantes invasives de Madagascar\opuntia_ficus_indica_03_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357563"/>
            <a:ext cx="30956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Rectangle 7"/>
          <p:cNvSpPr>
            <a:spLocks noChangeArrowheads="1"/>
          </p:cNvSpPr>
          <p:nvPr/>
        </p:nvSpPr>
        <p:spPr bwMode="auto">
          <a:xfrm>
            <a:off x="2844800" y="5661025"/>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i="1">
                <a:solidFill>
                  <a:srgbClr val="008000"/>
                </a:solidFill>
                <a:latin typeface="Arial" panose="020B0604020202020204" pitchFamily="34" charset="0"/>
              </a:rPr>
              <a:t>Opuntia ficus-indica</a:t>
            </a:r>
            <a:r>
              <a:rPr lang="fr-FR" altLang="fr-FR" sz="1200">
                <a:solidFill>
                  <a:srgbClr val="008000"/>
                </a:solidFill>
                <a:latin typeface="Arial" panose="020B0604020202020204" pitchFamily="34" charset="0"/>
              </a:rPr>
              <a:t>, le figuier de barbarie inquiéta l'Australie au début du XXème siècle. Un exemple de plante ornementale et utile dans plusieurs domaines </a:t>
            </a:r>
            <a:r>
              <a:rPr lang="fr-FR" altLang="fr-FR" sz="1200">
                <a:solidFill>
                  <a:srgbClr val="FF0000"/>
                </a:solidFill>
                <a:latin typeface="Arial" panose="020B0604020202020204" pitchFamily="34" charset="0"/>
              </a:rPr>
              <a:t>mais qui se révéla fortement envahissante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3"/>
              </a:rPr>
              <a:t>http://www.gardicam.com/invasives.php</a:t>
            </a:r>
            <a:r>
              <a:rPr lang="fr-FR" altLang="fr-FR" sz="1200">
                <a:solidFill>
                  <a:srgbClr val="008000"/>
                </a:solidFill>
                <a:latin typeface="Arial" panose="020B0604020202020204" pitchFamily="34" charset="0"/>
              </a:rPr>
              <a:t> </a:t>
            </a:r>
          </a:p>
        </p:txBody>
      </p:sp>
      <p:sp>
        <p:nvSpPr>
          <p:cNvPr id="173064" name="ZoneTexte 8"/>
          <p:cNvSpPr txBox="1">
            <a:spLocks noChangeArrowheads="1"/>
          </p:cNvSpPr>
          <p:nvPr/>
        </p:nvSpPr>
        <p:spPr bwMode="auto">
          <a:xfrm>
            <a:off x="179388" y="1628775"/>
            <a:ext cx="4537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0">
                <a:solidFill>
                  <a:srgbClr val="008000"/>
                </a:solidFill>
                <a:latin typeface="Arial" panose="020B0604020202020204" pitchFamily="34" charset="0"/>
              </a:rPr>
              <a:t>Score des risques invasifs pour les </a:t>
            </a:r>
            <a:r>
              <a:rPr lang="fr-FR" altLang="fr-FR" sz="1700" i="1">
                <a:solidFill>
                  <a:srgbClr val="008000"/>
                </a:solidFill>
                <a:latin typeface="Arial" panose="020B0604020202020204" pitchFamily="34" charset="0"/>
              </a:rPr>
              <a:t>oponces</a:t>
            </a:r>
            <a:r>
              <a:rPr lang="fr-FR" altLang="fr-FR" sz="1700">
                <a:solidFill>
                  <a:srgbClr val="008000"/>
                </a:solidFill>
                <a:latin typeface="Arial" panose="020B0604020202020204" pitchFamily="34" charset="0"/>
              </a:rPr>
              <a:t> :</a:t>
            </a:r>
          </a:p>
          <a:p>
            <a:pPr eaLnBrk="1" hangingPunct="1">
              <a:spcBef>
                <a:spcPct val="0"/>
              </a:spcBef>
              <a:buFontTx/>
              <a:buNone/>
            </a:pPr>
            <a:endParaRPr lang="fr-FR" altLang="fr-FR" sz="1700">
              <a:solidFill>
                <a:srgbClr val="008000"/>
              </a:solidFill>
              <a:latin typeface="Arial" panose="020B0604020202020204" pitchFamily="34" charset="0"/>
            </a:endParaRPr>
          </a:p>
          <a:p>
            <a:pPr eaLnBrk="1" hangingPunct="1">
              <a:spcBef>
                <a:spcPct val="0"/>
              </a:spcBef>
              <a:buFontTx/>
              <a:buNone/>
            </a:pPr>
            <a:r>
              <a:rPr lang="fr-FR" altLang="fr-FR" sz="1700" i="1">
                <a:solidFill>
                  <a:srgbClr val="008000"/>
                </a:solidFill>
                <a:latin typeface="Arial" panose="020B0604020202020204" pitchFamily="34" charset="0"/>
                <a:hlinkClick r:id="rId4"/>
              </a:rPr>
              <a:t>Opuntia ficus-indica</a:t>
            </a:r>
            <a:r>
              <a:rPr lang="fr-FR" altLang="fr-FR" sz="1700">
                <a:solidFill>
                  <a:srgbClr val="008000"/>
                </a:solidFill>
                <a:latin typeface="Arial" panose="020B0604020202020204" pitchFamily="34" charset="0"/>
              </a:rPr>
              <a:t>  : </a:t>
            </a:r>
            <a:r>
              <a:rPr lang="fr-FR" altLang="fr-FR" sz="1700">
                <a:solidFill>
                  <a:srgbClr val="FF0000"/>
                </a:solidFill>
                <a:latin typeface="Arial" panose="020B0604020202020204" pitchFamily="34" charset="0"/>
              </a:rPr>
              <a:t>?</a:t>
            </a:r>
          </a:p>
          <a:p>
            <a:pPr eaLnBrk="1" hangingPunct="1">
              <a:spcBef>
                <a:spcPct val="0"/>
              </a:spcBef>
              <a:buFontTx/>
              <a:buNone/>
            </a:pPr>
            <a:r>
              <a:rPr lang="fr-FR" altLang="fr-FR" sz="1700" i="1">
                <a:solidFill>
                  <a:srgbClr val="008000"/>
                </a:solidFill>
                <a:latin typeface="Arial" panose="020B0604020202020204" pitchFamily="34" charset="0"/>
                <a:hlinkClick r:id="rId5"/>
              </a:rPr>
              <a:t>Opuntia monacantha</a:t>
            </a:r>
            <a:r>
              <a:rPr lang="fr-FR" altLang="fr-FR" sz="1700">
                <a:solidFill>
                  <a:srgbClr val="008000"/>
                </a:solidFill>
                <a:latin typeface="Arial" panose="020B0604020202020204" pitchFamily="34" charset="0"/>
              </a:rPr>
              <a:t> : </a:t>
            </a:r>
            <a:r>
              <a:rPr lang="fr-FR" altLang="fr-FR" sz="1700">
                <a:solidFill>
                  <a:srgbClr val="FF0000"/>
                </a:solidFill>
                <a:latin typeface="Arial" panose="020B0604020202020204" pitchFamily="34" charset="0"/>
              </a:rPr>
              <a:t>à rejeter, score: 22.</a:t>
            </a:r>
          </a:p>
          <a:p>
            <a:pPr eaLnBrk="1" hangingPunct="1">
              <a:spcBef>
                <a:spcPct val="0"/>
              </a:spcBef>
              <a:buFontTx/>
              <a:buNone/>
            </a:pPr>
            <a:r>
              <a:rPr lang="fr-FR" altLang="fr-FR" sz="1700" i="1">
                <a:latin typeface="Arial" panose="020B0604020202020204" pitchFamily="34" charset="0"/>
                <a:hlinkClick r:id="rId6"/>
              </a:rPr>
              <a:t>Opuntia stricta</a:t>
            </a:r>
            <a:r>
              <a:rPr lang="fr-FR" altLang="fr-FR" sz="1700" i="1">
                <a:solidFill>
                  <a:srgbClr val="008000"/>
                </a:solidFill>
                <a:latin typeface="Arial" panose="020B0604020202020204" pitchFamily="34" charset="0"/>
              </a:rPr>
              <a:t> </a:t>
            </a:r>
            <a:r>
              <a:rPr lang="fr-FR" altLang="fr-FR" sz="1700">
                <a:solidFill>
                  <a:srgbClr val="008000"/>
                </a:solidFill>
                <a:latin typeface="Arial" panose="020B0604020202020204" pitchFamily="34" charset="0"/>
              </a:rPr>
              <a:t>: </a:t>
            </a:r>
            <a:r>
              <a:rPr lang="fr-FR" altLang="fr-FR" sz="1700">
                <a:solidFill>
                  <a:srgbClr val="FF0000"/>
                </a:solidFill>
                <a:latin typeface="Arial" panose="020B0604020202020204" pitchFamily="34" charset="0"/>
              </a:rPr>
              <a:t>à rejeter, score: 20.</a:t>
            </a:r>
          </a:p>
        </p:txBody>
      </p:sp>
      <p:pic>
        <p:nvPicPr>
          <p:cNvPr id="173065" name="Picture 9" descr="C:\Users\LISAN\Pictures\plantes invasives de Madagascar\Opuntia strict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463" y="3357563"/>
            <a:ext cx="3048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6" name="Rectangle 10"/>
          <p:cNvSpPr>
            <a:spLocks noChangeArrowheads="1"/>
          </p:cNvSpPr>
          <p:nvPr/>
        </p:nvSpPr>
        <p:spPr bwMode="auto">
          <a:xfrm>
            <a:off x="971550" y="5589588"/>
            <a:ext cx="1176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008000"/>
                </a:solidFill>
                <a:latin typeface="Arial" panose="020B0604020202020204" pitchFamily="34" charset="0"/>
              </a:rPr>
              <a:t>Opuntia stricta</a:t>
            </a:r>
          </a:p>
        </p:txBody>
      </p:sp>
      <p:sp>
        <p:nvSpPr>
          <p:cNvPr id="173067" name="Rectangle 12"/>
          <p:cNvSpPr>
            <a:spLocks noChangeArrowheads="1"/>
          </p:cNvSpPr>
          <p:nvPr/>
        </p:nvSpPr>
        <p:spPr bwMode="auto">
          <a:xfrm>
            <a:off x="4859338" y="2995613"/>
            <a:ext cx="160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008000"/>
                </a:solidFill>
                <a:latin typeface="Arial" panose="020B0604020202020204" pitchFamily="34" charset="0"/>
              </a:rPr>
              <a:t>Opuntia monacantha</a:t>
            </a:r>
          </a:p>
        </p:txBody>
      </p:sp>
      <p:pic>
        <p:nvPicPr>
          <p:cNvPr id="173068" name="Picture 14" descr="C:\Users\LISAN\Pictures\plantes invasives de Madagascar\Opuntia monacantha2_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1555750"/>
            <a:ext cx="200501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9" name="Rectangle 12"/>
          <p:cNvSpPr>
            <a:spLocks noChangeArrowheads="1"/>
          </p:cNvSpPr>
          <p:nvPr/>
        </p:nvSpPr>
        <p:spPr bwMode="auto">
          <a:xfrm>
            <a:off x="7091363" y="3068638"/>
            <a:ext cx="1608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008000"/>
                </a:solidFill>
                <a:latin typeface="Arial" panose="020B0604020202020204" pitchFamily="34" charset="0"/>
              </a:rPr>
              <a:t>Opuntia monacantha</a:t>
            </a:r>
          </a:p>
        </p:txBody>
      </p:sp>
      <p:pic>
        <p:nvPicPr>
          <p:cNvPr id="173070" name="Image 14" descr="Opuntia_Madagascar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9925" y="3429000"/>
            <a:ext cx="19446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1" name="Picture 15" descr="C:\Users\LISAN\Pictures\plantes invasives de Madagascar\Opuntia monacantha_s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1916113"/>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2" name="ZoneTexte 16"/>
          <p:cNvSpPr txBox="1">
            <a:spLocks noChangeArrowheads="1"/>
          </p:cNvSpPr>
          <p:nvPr/>
        </p:nvSpPr>
        <p:spPr bwMode="auto">
          <a:xfrm>
            <a:off x="7019925" y="6021388"/>
            <a:ext cx="1874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solidFill>
                  <a:srgbClr val="008000"/>
                </a:solidFill>
                <a:latin typeface="Arial" panose="020B0604020202020204" pitchFamily="34" charset="0"/>
              </a:rPr>
              <a:t>Opuntia spp</a:t>
            </a:r>
            <a:r>
              <a:rPr lang="fr-FR" altLang="fr-FR" sz="1200">
                <a:solidFill>
                  <a:srgbClr val="008000"/>
                </a:solidFill>
                <a:latin typeface="Arial" panose="020B0604020202020204" pitchFamily="34" charset="0"/>
              </a:rPr>
              <a:t>. dans le sud de Madagascar. © Per Larsson.</a:t>
            </a:r>
          </a:p>
        </p:txBody>
      </p:sp>
      <p:sp>
        <p:nvSpPr>
          <p:cNvPr id="1730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307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3075" name="Image 18" descr="logo aride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76" name="Image 19" descr="logo salinisation2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Rectangle 20"/>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3078" name="Picture 16" descr="C:\Users\LISAN\Pictures\Plantes fourragères\logo invasive plants5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408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BF4E148-6E47-4124-BE06-2ABC0C9E4620}" type="slidenum">
              <a:rPr lang="fr-FR" altLang="fr-FR" sz="1200" smtClean="0">
                <a:solidFill>
                  <a:srgbClr val="898989"/>
                </a:solidFill>
              </a:rPr>
              <a:pPr>
                <a:spcBef>
                  <a:spcPct val="0"/>
                </a:spcBef>
                <a:buFontTx/>
                <a:buNone/>
              </a:pPr>
              <a:t>205</a:t>
            </a:fld>
            <a:endParaRPr lang="fr-FR" altLang="fr-FR" sz="1200">
              <a:solidFill>
                <a:srgbClr val="898989"/>
              </a:solidFill>
            </a:endParaRPr>
          </a:p>
        </p:txBody>
      </p:sp>
      <p:sp>
        <p:nvSpPr>
          <p:cNvPr id="17408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4085" name="ZoneTexte 6"/>
          <p:cNvSpPr txBox="1">
            <a:spLocks noChangeArrowheads="1"/>
          </p:cNvSpPr>
          <p:nvPr/>
        </p:nvSpPr>
        <p:spPr bwMode="auto">
          <a:xfrm>
            <a:off x="179388" y="765175"/>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A7.2. </a:t>
            </a:r>
            <a:r>
              <a:rPr lang="fr-FR" altLang="fr-FR" sz="1400" b="1" dirty="0">
                <a:solidFill>
                  <a:srgbClr val="FF0000"/>
                </a:solidFill>
                <a:latin typeface="Arial" panose="020B0604020202020204" pitchFamily="34" charset="0"/>
              </a:rPr>
              <a:t>Agave sisal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hlinkClick r:id="rId2"/>
              </a:rPr>
              <a:t>Agave </a:t>
            </a:r>
            <a:r>
              <a:rPr lang="fr-FR" altLang="fr-FR" sz="1400" i="1" dirty="0" err="1">
                <a:solidFill>
                  <a:srgbClr val="FF0000"/>
                </a:solidFill>
                <a:latin typeface="Arial" panose="020B0604020202020204" pitchFamily="34" charset="0"/>
                <a:hlinkClick r:id="rId2"/>
              </a:rPr>
              <a:t>sisalana</a:t>
            </a:r>
            <a:r>
              <a:rPr lang="en-US" altLang="fr-FR" sz="1400" dirty="0">
                <a:solidFill>
                  <a:srgbClr val="FF0000"/>
                </a:solidFill>
                <a:latin typeface="Arial" panose="020B0604020202020204" pitchFamily="34" charset="0"/>
              </a:rPr>
              <a:t>, </a:t>
            </a:r>
            <a:r>
              <a:rPr lang="en-US" altLang="fr-FR" sz="1400" i="1" dirty="0">
                <a:solidFill>
                  <a:srgbClr val="FF0000"/>
                </a:solidFill>
                <a:latin typeface="Arial" panose="020B0604020202020204" pitchFamily="34" charset="0"/>
              </a:rPr>
              <a:t>Agave </a:t>
            </a:r>
            <a:r>
              <a:rPr lang="en-US" altLang="fr-FR" sz="1400" i="1" dirty="0" err="1">
                <a:solidFill>
                  <a:srgbClr val="FF0000"/>
                </a:solidFill>
                <a:latin typeface="Arial" panose="020B0604020202020204" pitchFamily="34" charset="0"/>
              </a:rPr>
              <a:t>ixtli</a:t>
            </a:r>
            <a:r>
              <a:rPr lang="en-US" altLang="fr-FR" sz="1400" i="1" dirty="0">
                <a:solidFill>
                  <a:srgbClr val="FF0000"/>
                </a:solidFill>
                <a:latin typeface="Arial" panose="020B0604020202020204" pitchFamily="34" charset="0"/>
              </a:rPr>
              <a:t> </a:t>
            </a:r>
            <a:r>
              <a:rPr lang="en-US" altLang="fr-FR" sz="1400" dirty="0">
                <a:solidFill>
                  <a:srgbClr val="FF0000"/>
                </a:solidFill>
                <a:latin typeface="Arial" panose="020B0604020202020204" pitchFamily="34" charset="0"/>
              </a:rPr>
              <a:t>etc.</a:t>
            </a:r>
            <a:r>
              <a:rPr lang="fr-FR" altLang="fr-FR" sz="1400" dirty="0">
                <a:solidFill>
                  <a:srgbClr val="FF0000"/>
                </a:solidFill>
                <a:latin typeface="Arial" panose="020B0604020202020204" pitchFamily="34" charset="0"/>
              </a:rPr>
              <a:t>)                                                        </a:t>
            </a:r>
            <a:r>
              <a:rPr lang="fr-FR" altLang="fr-FR" sz="1400" b="1" dirty="0">
                <a:solidFill>
                  <a:srgbClr val="FF0000"/>
                </a:solidFill>
                <a:latin typeface="Arial" panose="020B0604020202020204" pitchFamily="34" charset="0"/>
              </a:rPr>
              <a:t>A rejeter, score: 14</a:t>
            </a:r>
            <a:endParaRPr lang="fr-FR" altLang="fr-FR" sz="1400" dirty="0">
              <a:solidFill>
                <a:srgbClr val="FF0000"/>
              </a:solidFill>
              <a:latin typeface="Arial" panose="020B0604020202020204" pitchFamily="34" charset="0"/>
            </a:endParaRPr>
          </a:p>
        </p:txBody>
      </p:sp>
      <p:sp>
        <p:nvSpPr>
          <p:cNvPr id="174086" name="ZoneTexte 5"/>
          <p:cNvSpPr txBox="1">
            <a:spLocks noChangeArrowheads="1"/>
          </p:cNvSpPr>
          <p:nvPr/>
        </p:nvSpPr>
        <p:spPr bwMode="auto">
          <a:xfrm>
            <a:off x="179388" y="1196975"/>
            <a:ext cx="88566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solidFill>
                  <a:srgbClr val="008000"/>
                </a:solidFill>
                <a:latin typeface="Arial" panose="020B0604020202020204" pitchFamily="34" charset="0"/>
              </a:rPr>
              <a:t> Originaire de l'est du </a:t>
            </a:r>
            <a:r>
              <a:rPr lang="fr-FR" altLang="fr-FR" sz="1800">
                <a:solidFill>
                  <a:srgbClr val="008000"/>
                </a:solidFill>
                <a:latin typeface="Arial" panose="020B0604020202020204" pitchFamily="34" charset="0"/>
                <a:hlinkClick r:id="rId3" tooltip="Mexique"/>
              </a:rPr>
              <a:t>Mexique</a:t>
            </a:r>
            <a:r>
              <a:rPr lang="fr-FR" altLang="fr-FR" sz="1800">
                <a:solidFill>
                  <a:srgbClr val="008000"/>
                </a:solidFill>
                <a:latin typeface="Arial" panose="020B0604020202020204" pitchFamily="34" charset="0"/>
              </a:rPr>
              <a:t>, est une plante succulente vivace (famille des </a:t>
            </a:r>
            <a:r>
              <a:rPr lang="fr-FR" altLang="fr-FR" sz="1800" i="1">
                <a:solidFill>
                  <a:srgbClr val="008000"/>
                </a:solidFill>
                <a:latin typeface="Arial" panose="020B0604020202020204" pitchFamily="34" charset="0"/>
                <a:hlinkClick r:id="rId4" tooltip="Agavaceae"/>
              </a:rPr>
              <a:t>Agavaceae</a:t>
            </a:r>
            <a:r>
              <a:rPr lang="fr-FR" altLang="fr-FR" sz="1800">
                <a:solidFill>
                  <a:srgbClr val="008000"/>
                </a:solidFill>
                <a:latin typeface="Arial" panose="020B0604020202020204" pitchFamily="34" charset="0"/>
              </a:rPr>
              <a:t>), à rhizome, aimant les endroits secs, désormais présente dans de nombreux pays tropicaux et subtropicaux.</a:t>
            </a:r>
            <a:r>
              <a:rPr lang="fr-FR" altLang="fr-FR" sz="1200">
                <a:solidFill>
                  <a:srgbClr val="008000"/>
                </a:solidFill>
                <a:latin typeface="Arial" panose="020B0604020202020204" pitchFamily="34" charset="0"/>
              </a:rPr>
              <a:t> Source : </a:t>
            </a:r>
            <a:r>
              <a:rPr lang="fr-FR" altLang="fr-FR" sz="1200">
                <a:solidFill>
                  <a:srgbClr val="008000"/>
                </a:solidFill>
                <a:latin typeface="Arial" panose="020B0604020202020204" pitchFamily="34" charset="0"/>
                <a:hlinkClick r:id="rId5"/>
              </a:rPr>
              <a:t>http://en.wikipedia.org/wiki/Sisal</a:t>
            </a:r>
            <a:r>
              <a:rPr lang="fr-FR" altLang="fr-FR" sz="1200">
                <a:solidFill>
                  <a:srgbClr val="008000"/>
                </a:solidFill>
                <a:latin typeface="Arial" panose="020B0604020202020204" pitchFamily="34" charset="0"/>
              </a:rPr>
              <a:t> </a:t>
            </a:r>
            <a:endParaRPr lang="fr-FR" altLang="fr-FR" sz="1800">
              <a:solidFill>
                <a:srgbClr val="008000"/>
              </a:solidFill>
              <a:latin typeface="Arial" panose="020B0604020202020204" pitchFamily="34" charset="0"/>
            </a:endParaRPr>
          </a:p>
          <a:p>
            <a:pPr algn="just" eaLnBrk="1" hangingPunct="1">
              <a:spcBef>
                <a:spcPct val="0"/>
              </a:spcBef>
            </a:pPr>
            <a:r>
              <a:rPr lang="fr-FR" altLang="fr-FR" sz="1800">
                <a:solidFill>
                  <a:srgbClr val="008000"/>
                </a:solidFill>
                <a:latin typeface="Arial" panose="020B0604020202020204" pitchFamily="34" charset="0"/>
              </a:rPr>
              <a:t> De ses feuilles de laquelle est extrait la </a:t>
            </a:r>
            <a:r>
              <a:rPr lang="fr-FR" altLang="fr-FR" sz="1800">
                <a:solidFill>
                  <a:srgbClr val="008000"/>
                </a:solidFill>
                <a:latin typeface="Arial" panose="020B0604020202020204" pitchFamily="34" charset="0"/>
                <a:hlinkClick r:id="rId6" tooltip="Fibre"/>
              </a:rPr>
              <a:t>fibre</a:t>
            </a:r>
            <a:r>
              <a:rPr lang="fr-FR" altLang="fr-FR" sz="1800">
                <a:solidFill>
                  <a:srgbClr val="008000"/>
                </a:solidFill>
                <a:latin typeface="Arial" panose="020B0604020202020204" pitchFamily="34" charset="0"/>
              </a:rPr>
              <a:t> résistante, nommée </a:t>
            </a:r>
            <a:r>
              <a:rPr lang="fr-FR" altLang="fr-FR" sz="1800" i="1">
                <a:solidFill>
                  <a:srgbClr val="008000"/>
                </a:solidFill>
                <a:latin typeface="Arial" panose="020B0604020202020204" pitchFamily="34" charset="0"/>
              </a:rPr>
              <a:t>sisal</a:t>
            </a:r>
            <a:r>
              <a:rPr lang="fr-FR" altLang="fr-FR" sz="1800">
                <a:solidFill>
                  <a:srgbClr val="008000"/>
                </a:solidFill>
                <a:latin typeface="Arial" panose="020B0604020202020204" pitchFamily="34" charset="0"/>
              </a:rPr>
              <a:t>, servant à la fabrication de cordage, de </a:t>
            </a:r>
            <a:r>
              <a:rPr lang="fr-FR" altLang="fr-FR" sz="1800">
                <a:solidFill>
                  <a:srgbClr val="008000"/>
                </a:solidFill>
                <a:latin typeface="Arial" panose="020B0604020202020204" pitchFamily="34" charset="0"/>
                <a:hlinkClick r:id="rId7" tooltip="Textile"/>
              </a:rPr>
              <a:t>tissus</a:t>
            </a:r>
            <a:r>
              <a:rPr lang="fr-FR" altLang="fr-FR" sz="1800">
                <a:solidFill>
                  <a:srgbClr val="008000"/>
                </a:solidFill>
                <a:latin typeface="Arial" panose="020B0604020202020204" pitchFamily="34" charset="0"/>
              </a:rPr>
              <a:t> grossiers et de </a:t>
            </a:r>
            <a:r>
              <a:rPr lang="fr-FR" altLang="fr-FR" sz="1800">
                <a:solidFill>
                  <a:srgbClr val="008000"/>
                </a:solidFill>
                <a:latin typeface="Arial" panose="020B0604020202020204" pitchFamily="34" charset="0"/>
                <a:hlinkClick r:id="rId8" tooltip="Tapis"/>
              </a:rPr>
              <a:t>tapis</a:t>
            </a:r>
            <a:r>
              <a:rPr lang="fr-FR" altLang="fr-FR" sz="1800">
                <a:solidFill>
                  <a:srgbClr val="008000"/>
                </a:solidFill>
                <a:latin typeface="Arial" panose="020B0604020202020204" pitchFamily="34" charset="0"/>
              </a:rPr>
              <a:t>. Le sisal occupe la 6</a:t>
            </a:r>
            <a:r>
              <a:rPr lang="fr-FR" altLang="fr-FR" sz="1800" baseline="30000">
                <a:solidFill>
                  <a:srgbClr val="008000"/>
                </a:solidFill>
                <a:latin typeface="Arial" panose="020B0604020202020204" pitchFamily="34" charset="0"/>
              </a:rPr>
              <a:t>e</a:t>
            </a:r>
            <a:r>
              <a:rPr lang="fr-FR" altLang="fr-FR" sz="1800">
                <a:solidFill>
                  <a:srgbClr val="008000"/>
                </a:solidFill>
                <a:latin typeface="Arial" panose="020B0604020202020204" pitchFamily="34" charset="0"/>
              </a:rPr>
              <a:t> place parmi les plantes à fibres, soit 2% de la production mondiale de fibres végétales.</a:t>
            </a:r>
          </a:p>
          <a:p>
            <a:pPr algn="just" eaLnBrk="1" hangingPunct="1">
              <a:spcBef>
                <a:spcPct val="0"/>
              </a:spcBef>
            </a:pPr>
            <a:r>
              <a:rPr lang="fr-FR" altLang="fr-FR" sz="1800">
                <a:solidFill>
                  <a:srgbClr val="008000"/>
                </a:solidFill>
                <a:latin typeface="Arial" panose="020B0604020202020204" pitchFamily="34" charset="0"/>
              </a:rPr>
              <a:t> Le sisal se multiplie par voie végétative grâce à des bulbilles ou des drageons.</a:t>
            </a:r>
            <a:endParaRPr lang="fr-FR" altLang="fr-FR" sz="1200">
              <a:solidFill>
                <a:srgbClr val="008000"/>
              </a:solidFill>
              <a:latin typeface="Arial" panose="020B0604020202020204" pitchFamily="34" charset="0"/>
            </a:endParaRPr>
          </a:p>
          <a:p>
            <a:pPr algn="just" eaLnBrk="1" hangingPunct="1">
              <a:spcBef>
                <a:spcPct val="0"/>
              </a:spcBef>
            </a:pPr>
            <a:r>
              <a:rPr lang="fr-FR" altLang="fr-FR" sz="1200">
                <a:solidFill>
                  <a:srgbClr val="008000"/>
                </a:solidFill>
                <a:latin typeface="Arial" panose="020B0604020202020204" pitchFamily="34" charset="0"/>
              </a:rPr>
              <a:t>Sources : </a:t>
            </a:r>
            <a:r>
              <a:rPr lang="fr-FR" altLang="fr-FR" sz="1200">
                <a:solidFill>
                  <a:srgbClr val="008000"/>
                </a:solidFill>
                <a:latin typeface="Arial" panose="020B0604020202020204" pitchFamily="34" charset="0"/>
                <a:hlinkClick r:id="rId9"/>
              </a:rPr>
              <a:t>http://www.prota4u.org/protav8.asp?fr=1&amp;g=pe&amp;p=Agave+sisalana+Perrine</a:t>
            </a:r>
            <a:r>
              <a:rPr lang="fr-FR" altLang="fr-FR" sz="1200">
                <a:solidFill>
                  <a:srgbClr val="008000"/>
                </a:solidFill>
                <a:latin typeface="Arial" panose="020B0604020202020204" pitchFamily="34" charset="0"/>
              </a:rPr>
              <a:t> </a:t>
            </a:r>
            <a:endParaRPr lang="fr-FR" altLang="fr-FR" sz="1800">
              <a:solidFill>
                <a:srgbClr val="008000"/>
              </a:solidFill>
              <a:latin typeface="Arial" panose="020B0604020202020204" pitchFamily="34" charset="0"/>
            </a:endParaRPr>
          </a:p>
          <a:p>
            <a:pPr algn="just" eaLnBrk="1" hangingPunct="1">
              <a:spcBef>
                <a:spcPct val="0"/>
              </a:spcBef>
            </a:pP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A. sisalana </a:t>
            </a:r>
            <a:r>
              <a:rPr lang="fr-FR" altLang="fr-FR" sz="1800">
                <a:solidFill>
                  <a:srgbClr val="008000"/>
                </a:solidFill>
                <a:latin typeface="Arial" panose="020B0604020202020204" pitchFamily="34" charset="0"/>
              </a:rPr>
              <a:t>s'adapte grande variété d'habitats. </a:t>
            </a:r>
          </a:p>
          <a:p>
            <a:pPr algn="just" eaLnBrk="1" hangingPunct="1">
              <a:spcBef>
                <a:spcPct val="0"/>
              </a:spcBef>
            </a:pPr>
            <a:r>
              <a:rPr lang="fr-FR" altLang="fr-FR" sz="1800">
                <a:solidFill>
                  <a:srgbClr val="FF0000"/>
                </a:solidFill>
                <a:latin typeface="Arial" panose="020B0604020202020204" pitchFamily="34" charset="0"/>
              </a:rPr>
              <a:t> Dans l’état du Queensland, en Australie, l’</a:t>
            </a:r>
            <a:r>
              <a:rPr lang="fr-FR" altLang="fr-FR" sz="1800" i="1">
                <a:solidFill>
                  <a:srgbClr val="FF0000"/>
                </a:solidFill>
                <a:latin typeface="Arial" panose="020B0604020202020204" pitchFamily="34" charset="0"/>
              </a:rPr>
              <a:t>A. sisalana </a:t>
            </a:r>
            <a:r>
              <a:rPr lang="fr-FR" altLang="fr-FR" sz="1800">
                <a:solidFill>
                  <a:srgbClr val="FF0000"/>
                </a:solidFill>
                <a:latin typeface="Arial" panose="020B0604020202020204" pitchFamily="34" charset="0"/>
              </a:rPr>
              <a:t>est considéré comme l'une des 35 plantes invasives les plus nuisibles. </a:t>
            </a:r>
            <a:r>
              <a:rPr lang="fr-FR" altLang="fr-FR" sz="1200">
                <a:solidFill>
                  <a:srgbClr val="FF0000"/>
                </a:solidFill>
                <a:latin typeface="Arial" panose="020B0604020202020204" pitchFamily="34" charset="0"/>
              </a:rPr>
              <a:t>Source : </a:t>
            </a:r>
            <a:r>
              <a:rPr lang="fr-FR" altLang="fr-FR" sz="1200">
                <a:solidFill>
                  <a:srgbClr val="FF0000"/>
                </a:solidFill>
                <a:latin typeface="Arial" panose="020B0604020202020204" pitchFamily="34" charset="0"/>
                <a:hlinkClick r:id="rId10"/>
              </a:rPr>
              <a:t>http://www.cabi.org/isc/datasheet/3855</a:t>
            </a:r>
            <a:r>
              <a:rPr lang="fr-FR" altLang="fr-FR" sz="1200">
                <a:solidFill>
                  <a:srgbClr val="FF0000"/>
                </a:solidFill>
                <a:latin typeface="Arial" panose="020B0604020202020204" pitchFamily="34" charset="0"/>
              </a:rPr>
              <a:t> </a:t>
            </a:r>
          </a:p>
        </p:txBody>
      </p:sp>
      <p:pic>
        <p:nvPicPr>
          <p:cNvPr id="174087" name="Picture 7" descr="C:\Users\LISAN\Pictures\plantes invasives de Madagascar\Agave sisalana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838" y="422116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8" descr="C:\Users\LISAN\Pictures\plantes invasives de Madagascar\Agave sisalana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825" y="4868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C:\Users\LISAN\Pictures\plantes invasives de Madagascar\Agave sisalana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6325" y="4868863"/>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0" name="ZoneTexte 9"/>
          <p:cNvSpPr txBox="1">
            <a:spLocks noChangeArrowheads="1"/>
          </p:cNvSpPr>
          <p:nvPr/>
        </p:nvSpPr>
        <p:spPr bwMode="auto">
          <a:xfrm>
            <a:off x="179388" y="4365625"/>
            <a:ext cx="36718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a:solidFill>
                  <a:srgbClr val="FF0000"/>
                </a:solidFill>
                <a:latin typeface="Arial" panose="020B0604020202020204" pitchFamily="34" charset="0"/>
              </a:rPr>
              <a:t>Note</a:t>
            </a:r>
            <a:r>
              <a:rPr lang="fr-FR" altLang="fr-FR" sz="1200">
                <a:solidFill>
                  <a:srgbClr val="FF0000"/>
                </a:solidFill>
                <a:latin typeface="Arial" panose="020B0604020202020204" pitchFamily="34" charset="0"/>
              </a:rPr>
              <a:t> : </a:t>
            </a:r>
            <a:r>
              <a:rPr lang="fr-FR" altLang="fr-FR" sz="1200" i="1">
                <a:solidFill>
                  <a:srgbClr val="FF0000"/>
                </a:solidFill>
                <a:latin typeface="Arial" panose="020B0604020202020204" pitchFamily="34" charset="0"/>
              </a:rPr>
              <a:t>Agave Vivipara est </a:t>
            </a:r>
            <a:r>
              <a:rPr lang="fr-FR" altLang="fr-FR" sz="1200">
                <a:solidFill>
                  <a:srgbClr val="FF0000"/>
                </a:solidFill>
                <a:latin typeface="Arial" panose="020B0604020202020204" pitchFamily="34" charset="0"/>
              </a:rPr>
              <a:t>synonyme de </a:t>
            </a:r>
            <a:r>
              <a:rPr lang="fr-FR" altLang="fr-FR" sz="1200" i="1">
                <a:solidFill>
                  <a:srgbClr val="FF0000"/>
                </a:solidFill>
                <a:latin typeface="Arial" panose="020B0604020202020204" pitchFamily="34" charset="0"/>
              </a:rPr>
              <a:t>Agave ixtli</a:t>
            </a:r>
            <a:r>
              <a:rPr lang="fr-FR" altLang="fr-FR" sz="1200">
                <a:solidFill>
                  <a:srgbClr val="FF0000"/>
                </a:solidFill>
                <a:latin typeface="Arial" panose="020B0604020202020204" pitchFamily="34" charset="0"/>
              </a:rPr>
              <a:t>.</a:t>
            </a:r>
          </a:p>
        </p:txBody>
      </p:sp>
      <p:sp>
        <p:nvSpPr>
          <p:cNvPr id="17409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40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4093" name="Image 12" descr="logo aride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4" name="Image 13" descr="logo salinisation2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5" name="Rectangle 14"/>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4096" name="Picture 16" descr="C:\Users\LISAN\Pictures\Plantes fourragères\logo invasive plants5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5107" name="Espace réservé du numéro de diapositive 2"/>
          <p:cNvSpPr>
            <a:spLocks noGrp="1"/>
          </p:cNvSpPr>
          <p:nvPr>
            <p:ph type="sldNum" sz="quarter" idx="12"/>
          </p:nvPr>
        </p:nvSpPr>
        <p:spPr bwMode="auto">
          <a:xfrm>
            <a:off x="8459788" y="188913"/>
            <a:ext cx="5508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9CBA15-3AB8-4E01-A4EA-33D23392D7C3}" type="slidenum">
              <a:rPr lang="fr-FR" altLang="fr-FR" sz="1200" smtClean="0">
                <a:solidFill>
                  <a:srgbClr val="898989"/>
                </a:solidFill>
              </a:rPr>
              <a:pPr>
                <a:spcBef>
                  <a:spcPct val="0"/>
                </a:spcBef>
                <a:buFontTx/>
                <a:buNone/>
              </a:pPr>
              <a:t>206</a:t>
            </a:fld>
            <a:endParaRPr lang="fr-FR" altLang="fr-FR" sz="1200">
              <a:solidFill>
                <a:srgbClr val="898989"/>
              </a:solidFill>
            </a:endParaRPr>
          </a:p>
        </p:txBody>
      </p:sp>
      <p:sp>
        <p:nvSpPr>
          <p:cNvPr id="17510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5109" name="ZoneTexte 6"/>
          <p:cNvSpPr txBox="1">
            <a:spLocks noChangeArrowheads="1"/>
          </p:cNvSpPr>
          <p:nvPr/>
        </p:nvSpPr>
        <p:spPr bwMode="auto">
          <a:xfrm>
            <a:off x="179388" y="692150"/>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A7.3. </a:t>
            </a:r>
            <a:r>
              <a:rPr lang="fr-FR" altLang="fr-FR" sz="1400" b="1" dirty="0">
                <a:solidFill>
                  <a:srgbClr val="FF0000"/>
                </a:solidFill>
                <a:latin typeface="Arial" panose="020B0604020202020204" pitchFamily="34" charset="0"/>
              </a:rPr>
              <a:t>Acacia auriculé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Acacia </a:t>
            </a:r>
            <a:r>
              <a:rPr lang="fr-FR" altLang="fr-FR" sz="1400" i="1" dirty="0" err="1">
                <a:solidFill>
                  <a:srgbClr val="FF0000"/>
                </a:solidFill>
                <a:latin typeface="Arial" panose="020B0604020202020204" pitchFamily="34" charset="0"/>
              </a:rPr>
              <a:t>auriculiformis</a:t>
            </a:r>
            <a:r>
              <a:rPr lang="fr-FR" altLang="fr-FR" sz="1400" dirty="0">
                <a:solidFill>
                  <a:srgbClr val="FF0000"/>
                </a:solidFill>
                <a:latin typeface="Arial" panose="020B0604020202020204" pitchFamily="34" charset="0"/>
              </a:rPr>
              <a:t>) (arbre)                                               </a:t>
            </a:r>
            <a:r>
              <a:rPr lang="fr-FR" altLang="fr-FR" sz="1400" b="1" dirty="0">
                <a:solidFill>
                  <a:srgbClr val="FF0000"/>
                </a:solidFill>
                <a:latin typeface="Arial" panose="020B0604020202020204" pitchFamily="34" charset="0"/>
              </a:rPr>
              <a:t>Risque élevé, score 13</a:t>
            </a:r>
          </a:p>
        </p:txBody>
      </p:sp>
      <p:sp>
        <p:nvSpPr>
          <p:cNvPr id="175110" name="ZoneTexte 8"/>
          <p:cNvSpPr txBox="1">
            <a:spLocks noChangeArrowheads="1"/>
          </p:cNvSpPr>
          <p:nvPr/>
        </p:nvSpPr>
        <p:spPr bwMode="auto">
          <a:xfrm>
            <a:off x="179388" y="1125538"/>
            <a:ext cx="87852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solidFill>
                  <a:srgbClr val="008000"/>
                </a:solidFill>
                <a:latin typeface="Arial" panose="020B0604020202020204" pitchFamily="34" charset="0"/>
              </a:rPr>
              <a:t>Originaire d'</a:t>
            </a:r>
            <a:r>
              <a:rPr lang="fr-FR" altLang="fr-FR" sz="1800">
                <a:solidFill>
                  <a:srgbClr val="008000"/>
                </a:solidFill>
                <a:latin typeface="Arial" panose="020B0604020202020204" pitchFamily="34" charset="0"/>
                <a:hlinkClick r:id="rId2" tooltip="Australie"/>
              </a:rPr>
              <a:t>Australie</a:t>
            </a:r>
            <a:r>
              <a:rPr lang="fr-FR" altLang="fr-FR" sz="1800">
                <a:solidFill>
                  <a:srgbClr val="008000"/>
                </a:solidFill>
                <a:latin typeface="Arial" panose="020B0604020202020204" pitchFamily="34" charset="0"/>
              </a:rPr>
              <a:t>, d’</a:t>
            </a:r>
            <a:r>
              <a:rPr lang="fr-FR" altLang="fr-FR" sz="1800">
                <a:solidFill>
                  <a:srgbClr val="008000"/>
                </a:solidFill>
                <a:latin typeface="Arial" panose="020B0604020202020204" pitchFamily="34" charset="0"/>
                <a:hlinkClick r:id="rId3" tooltip="Indonésie"/>
              </a:rPr>
              <a:t>Indonésie</a:t>
            </a:r>
            <a:r>
              <a:rPr lang="fr-FR" altLang="fr-FR" sz="1800">
                <a:solidFill>
                  <a:srgbClr val="008000"/>
                </a:solidFill>
                <a:latin typeface="Arial" panose="020B0604020202020204" pitchFamily="34" charset="0"/>
              </a:rPr>
              <a:t> et de </a:t>
            </a:r>
            <a:r>
              <a:rPr lang="fr-FR" altLang="fr-FR" sz="1800">
                <a:solidFill>
                  <a:srgbClr val="008000"/>
                </a:solidFill>
                <a:latin typeface="Arial" panose="020B0604020202020204" pitchFamily="34" charset="0"/>
                <a:hlinkClick r:id="rId4" tooltip="Papouasie-Nouvelle-Guinée"/>
              </a:rPr>
              <a:t>Papouasie-Nouvelle-Guinée</a:t>
            </a:r>
            <a:r>
              <a:rPr lang="fr-FR" altLang="fr-FR" sz="1800">
                <a:solidFill>
                  <a:srgbClr val="008000"/>
                </a:solidFill>
                <a:latin typeface="Arial" panose="020B0604020202020204" pitchFamily="34" charset="0"/>
              </a:rPr>
              <a:t>, cet arbre forestier, largement plantée, </a:t>
            </a:r>
            <a:r>
              <a:rPr lang="fr-FR" altLang="fr-FR" sz="1800" i="1">
                <a:solidFill>
                  <a:srgbClr val="008000"/>
                </a:solidFill>
                <a:latin typeface="Arial" panose="020B0604020202020204" pitchFamily="34" charset="0"/>
              </a:rPr>
              <a:t>à croissance rapide</a:t>
            </a:r>
            <a:r>
              <a:rPr lang="fr-FR" altLang="fr-FR" sz="1800">
                <a:solidFill>
                  <a:srgbClr val="008000"/>
                </a:solidFill>
                <a:latin typeface="Arial" panose="020B0604020202020204" pitchFamily="34" charset="0"/>
              </a:rPr>
              <a:t>, pousse jusqu'à 30m de haut</a:t>
            </a:r>
            <a:r>
              <a:rPr lang="fr-FR" altLang="fr-FR" sz="1800" baseline="30000">
                <a:solidFill>
                  <a:srgbClr val="008000"/>
                </a:solidFill>
                <a:latin typeface="Arial" panose="020B0604020202020204" pitchFamily="34" charset="0"/>
                <a:hlinkClick r:id="rId5"/>
              </a:rPr>
              <a:t>2]</a:t>
            </a:r>
            <a:r>
              <a:rPr lang="fr-FR" altLang="fr-FR" sz="1800">
                <a:solidFill>
                  <a:srgbClr val="008000"/>
                </a:solidFill>
                <a:latin typeface="Arial" panose="020B0604020202020204" pitchFamily="34" charset="0"/>
              </a:rPr>
              <a:t>. </a:t>
            </a:r>
          </a:p>
          <a:p>
            <a:pPr algn="just" eaLnBrk="1" hangingPunct="1">
              <a:spcBef>
                <a:spcPct val="0"/>
              </a:spcBef>
            </a:pPr>
            <a:r>
              <a:rPr lang="fr-FR" altLang="fr-FR" sz="1800">
                <a:solidFill>
                  <a:srgbClr val="008000"/>
                </a:solidFill>
                <a:latin typeface="Arial" panose="020B0604020202020204" pitchFamily="34" charset="0"/>
              </a:rPr>
              <a:t> Son bois a une densité élevée (500-650 kg/m³), ​​un grain fin, un joli poli et finition.</a:t>
            </a:r>
          </a:p>
          <a:p>
            <a:pPr algn="just" eaLnBrk="1" hangingPunct="1">
              <a:spcBef>
                <a:spcPct val="0"/>
              </a:spcBef>
            </a:pPr>
            <a:r>
              <a:rPr lang="fr-FR" altLang="fr-FR" sz="1800">
                <a:solidFill>
                  <a:srgbClr val="008000"/>
                </a:solidFill>
                <a:latin typeface="Arial" panose="020B0604020202020204" pitchFamily="34" charset="0"/>
              </a:rPr>
              <a:t> Son bois est largement utilisé pour la pâte à papier.</a:t>
            </a:r>
          </a:p>
          <a:p>
            <a:pPr algn="just" eaLnBrk="1" hangingPunct="1">
              <a:spcBef>
                <a:spcPct val="0"/>
              </a:spcBef>
            </a:pPr>
            <a:r>
              <a:rPr lang="fr-FR" altLang="fr-FR" sz="1800">
                <a:solidFill>
                  <a:srgbClr val="008000"/>
                </a:solidFill>
                <a:latin typeface="Arial" panose="020B0604020202020204" pitchFamily="34" charset="0"/>
              </a:rPr>
              <a:t> Son charbon de bois, brulant sans fumée et étincelle, est de bonne qualité.</a:t>
            </a:r>
          </a:p>
          <a:p>
            <a:pPr algn="just" eaLnBrk="1" hangingPunct="1">
              <a:spcBef>
                <a:spcPct val="0"/>
              </a:spcBef>
            </a:pPr>
            <a:r>
              <a:rPr lang="fr-FR" altLang="fr-FR" sz="1800">
                <a:solidFill>
                  <a:srgbClr val="008000"/>
                </a:solidFill>
                <a:latin typeface="Arial" panose="020B0604020202020204" pitchFamily="34" charset="0"/>
              </a:rPr>
              <a:t>Son système racinaire superficiel, dense, étendu, emmêlé, sa croissance rapide même sur les terres stériles, </a:t>
            </a:r>
            <a:r>
              <a:rPr lang="fr-FR" altLang="fr-FR" sz="1800" i="1">
                <a:solidFill>
                  <a:srgbClr val="008000"/>
                </a:solidFill>
                <a:latin typeface="Arial" panose="020B0604020202020204" pitchFamily="34" charset="0"/>
              </a:rPr>
              <a:t>le rend approprié pour stabiliser les terres érodées</a:t>
            </a:r>
            <a:r>
              <a:rPr lang="fr-FR" altLang="fr-FR" sz="1800">
                <a:solidFill>
                  <a:srgbClr val="008000"/>
                </a:solidFill>
                <a:latin typeface="Arial" panose="020B0604020202020204" pitchFamily="34" charset="0"/>
              </a:rPr>
              <a:t>.</a:t>
            </a:r>
          </a:p>
          <a:p>
            <a:pPr algn="just" eaLnBrk="1" hangingPunct="1">
              <a:spcBef>
                <a:spcPct val="0"/>
              </a:spcBef>
            </a:pPr>
            <a:r>
              <a:rPr lang="fr-FR" altLang="fr-FR" sz="1800">
                <a:solidFill>
                  <a:srgbClr val="FF0000"/>
                </a:solidFill>
                <a:latin typeface="Arial" panose="020B0604020202020204" pitchFamily="34" charset="0"/>
              </a:rPr>
              <a:t> Il est considéré comme envahissant en Floride (Hammer, 1996. P 24), à Hawaï, dans les Tonga, Bahamas, au Bangladesh, Singapour ... </a:t>
            </a:r>
            <a:endParaRPr lang="fr-FR" altLang="fr-FR" sz="1200">
              <a:solidFill>
                <a:srgbClr val="FF0000"/>
              </a:solidFill>
              <a:latin typeface="Arial" panose="020B0604020202020204" pitchFamily="34" charset="0"/>
            </a:endParaRPr>
          </a:p>
          <a:p>
            <a:pPr algn="just" eaLnBrk="1" hangingPunct="1">
              <a:spcBef>
                <a:spcPct val="0"/>
              </a:spcBef>
            </a:pPr>
            <a:r>
              <a:rPr lang="fr-FR" altLang="fr-FR" sz="1200">
                <a:solidFill>
                  <a:srgbClr val="008000"/>
                </a:solidFill>
                <a:latin typeface="Arial" panose="020B0604020202020204" pitchFamily="34" charset="0"/>
              </a:rPr>
              <a:t> Son feuillage dense, vert foncé, qui le reste tout au long de la saison sèche, en font un excellent arbre d'ombrage. </a:t>
            </a:r>
          </a:p>
          <a:p>
            <a:pPr algn="just" eaLnBrk="1" hangingPunct="1">
              <a:spcBef>
                <a:spcPct val="0"/>
              </a:spcBef>
            </a:pPr>
            <a:r>
              <a:rPr lang="fr-FR" altLang="fr-FR" sz="1200">
                <a:solidFill>
                  <a:srgbClr val="008000"/>
                </a:solidFill>
                <a:latin typeface="Arial" panose="020B0604020202020204" pitchFamily="34" charset="0"/>
              </a:rPr>
              <a:t> Il se multiple par semences. Il produit beaucoup de semences. Dans un kg de graines, il y a ~ 47.000 graines</a:t>
            </a:r>
            <a:r>
              <a:rPr lang="fr-FR" altLang="fr-FR" sz="1200" baseline="30000">
                <a:solidFill>
                  <a:srgbClr val="008000"/>
                </a:solidFill>
                <a:latin typeface="Arial" panose="020B0604020202020204" pitchFamily="34" charset="0"/>
                <a:hlinkClick r:id="rId6"/>
              </a:rPr>
              <a:t>[3]</a:t>
            </a:r>
            <a:r>
              <a:rPr lang="fr-FR" altLang="fr-FR" sz="1200">
                <a:solidFill>
                  <a:srgbClr val="008000"/>
                </a:solidFill>
                <a:latin typeface="Arial" panose="020B0604020202020204" pitchFamily="34" charset="0"/>
              </a:rPr>
              <a:t>.</a:t>
            </a:r>
          </a:p>
          <a:p>
            <a:pPr algn="just" eaLnBrk="1" hangingPunct="1">
              <a:spcBef>
                <a:spcPct val="0"/>
              </a:spcBef>
            </a:pPr>
            <a:r>
              <a:rPr lang="fr-FR" altLang="fr-FR" sz="1200">
                <a:solidFill>
                  <a:srgbClr val="008000"/>
                </a:solidFill>
                <a:latin typeface="Arial" panose="020B0604020202020204" pitchFamily="34" charset="0"/>
              </a:rPr>
              <a:t> Cet arbre améliore la fertilité des sols. Sa germination est réduite dès que la concentration saline atteint 4,6 g.l</a:t>
            </a:r>
            <a:r>
              <a:rPr lang="fr-FR" altLang="fr-FR" sz="1200" baseline="30000">
                <a:solidFill>
                  <a:srgbClr val="008000"/>
                </a:solidFill>
                <a:latin typeface="Arial" panose="020B0604020202020204" pitchFamily="34" charset="0"/>
              </a:rPr>
              <a:t>-1</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6"/>
              </a:rPr>
              <a:t>http://en.wikipedia.org/wiki/Acacia_auriculiformis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7"/>
              </a:rPr>
              <a:t>http://www.cabi.org/isc/datasheet/2157</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8"/>
              </a:rPr>
              <a:t>http://www.hear.org/pier/species/acacia_auriculiformis.htm</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 Effet des contraintes hydrique et saline sur la germination de quelques acacias africains, </a:t>
            </a:r>
            <a:r>
              <a:rPr lang="fr-FR" altLang="fr-FR" sz="1200">
                <a:solidFill>
                  <a:srgbClr val="008000"/>
                </a:solidFill>
                <a:latin typeface="Arial" panose="020B0604020202020204" pitchFamily="34" charset="0"/>
                <a:hlinkClick r:id="rId9"/>
              </a:rPr>
              <a:t>http://horizon.documentation.ird.fr/exl-doc/pleins_textes/pleins_textes_7/divers2/010016071.pdf</a:t>
            </a:r>
            <a:r>
              <a:rPr lang="fr-FR" altLang="fr-FR" sz="1200">
                <a:solidFill>
                  <a:srgbClr val="008000"/>
                </a:solidFill>
                <a:latin typeface="Arial" panose="020B0604020202020204" pitchFamily="34" charset="0"/>
              </a:rPr>
              <a:t> </a:t>
            </a:r>
          </a:p>
        </p:txBody>
      </p:sp>
      <p:pic>
        <p:nvPicPr>
          <p:cNvPr id="175111" name="Picture 2" descr="C:\Users\LISAN\Pictures\plantes invasives de Madagascar\Acacia auriculiformis4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4941888"/>
            <a:ext cx="13081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2" name="Picture 3" descr="C:\Users\LISAN\Pictures\plantes invasives de Madagascar\Acacia auriculiformis_Flowers_&amp;_leave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4941888"/>
            <a:ext cx="1397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4" descr="C:\Users\LISAN\Pictures\plantes invasives de Madagascar\Acacia auriculiformis_graines_bis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4941888"/>
            <a:ext cx="11525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4" name="Picture 5" descr="C:\Users\LISAN\Pictures\plantes invasives de Madagascar\Acacia auriculiformis0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4450" y="5013325"/>
            <a:ext cx="16367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5" name="Picture 6" descr="C:\Users\LISAN\Pictures\plantes invasives de Madagascar\Acacia auriculiformis1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9925" y="48688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6" name="ZoneTexte 14"/>
          <p:cNvSpPr txBox="1">
            <a:spLocks noChangeArrowheads="1"/>
          </p:cNvSpPr>
          <p:nvPr/>
        </p:nvSpPr>
        <p:spPr bwMode="auto">
          <a:xfrm>
            <a:off x="1835150" y="6237288"/>
            <a:ext cx="558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sp>
        <p:nvSpPr>
          <p:cNvPr id="175117" name="ZoneTexte 15"/>
          <p:cNvSpPr txBox="1">
            <a:spLocks noChangeArrowheads="1"/>
          </p:cNvSpPr>
          <p:nvPr/>
        </p:nvSpPr>
        <p:spPr bwMode="auto">
          <a:xfrm>
            <a:off x="2771775" y="6237288"/>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Gousses spiralées (comme celles d’</a:t>
            </a:r>
            <a:r>
              <a:rPr lang="fr-FR" altLang="fr-FR" sz="1200" i="1">
                <a:solidFill>
                  <a:srgbClr val="008000"/>
                </a:solidFill>
                <a:latin typeface="Arial" panose="020B0604020202020204" pitchFamily="34" charset="0"/>
              </a:rPr>
              <a:t>A. mangium</a:t>
            </a:r>
            <a:r>
              <a:rPr lang="fr-FR" altLang="fr-FR" sz="1200">
                <a:solidFill>
                  <a:srgbClr val="008000"/>
                </a:solidFill>
                <a:latin typeface="Arial" panose="020B0604020202020204" pitchFamily="34" charset="0"/>
              </a:rPr>
              <a:t>).</a:t>
            </a:r>
          </a:p>
        </p:txBody>
      </p:sp>
      <p:sp>
        <p:nvSpPr>
          <p:cNvPr id="175118" name="Rectangle 16"/>
          <p:cNvSpPr>
            <a:spLocks noChangeArrowheads="1"/>
          </p:cNvSpPr>
          <p:nvPr/>
        </p:nvSpPr>
        <p:spPr bwMode="auto">
          <a:xfrm>
            <a:off x="4932363" y="6237288"/>
            <a:ext cx="403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solidFill>
                  <a:srgbClr val="008000"/>
                </a:solidFill>
                <a:latin typeface="Arial" panose="020B0604020202020204" pitchFamily="34" charset="0"/>
              </a:rPr>
              <a:t>A. auriculiformis </a:t>
            </a:r>
            <a:r>
              <a:rPr lang="fr-FR" altLang="fr-FR" sz="1200">
                <a:solidFill>
                  <a:srgbClr val="008000"/>
                </a:solidFill>
                <a:latin typeface="Arial" panose="020B0604020202020204" pitchFamily="34" charset="0"/>
              </a:rPr>
              <a:t>devenant envahissant à Tsarasoa (Andringitra, Fianarantsoa), Madagascar © Gilles Gautier</a:t>
            </a:r>
          </a:p>
        </p:txBody>
      </p:sp>
      <p:sp>
        <p:nvSpPr>
          <p:cNvPr id="175119" name="Rectangle 15"/>
          <p:cNvSpPr>
            <a:spLocks noChangeArrowheads="1"/>
          </p:cNvSpPr>
          <p:nvPr/>
        </p:nvSpPr>
        <p:spPr bwMode="auto">
          <a:xfrm>
            <a:off x="75247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latin typeface="Arial" panose="020B0604020202020204" pitchFamily="34" charset="0"/>
              </a:rPr>
              <a:t>U</a:t>
            </a:r>
          </a:p>
        </p:txBody>
      </p:sp>
      <p:sp>
        <p:nvSpPr>
          <p:cNvPr id="17512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512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5122" name="Image 17" descr="logo aride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50825"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3" name="Image 18" descr="logo salinisation2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319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ZoneTexte 19"/>
          <p:cNvSpPr txBox="1">
            <a:spLocks noChangeArrowheads="1"/>
          </p:cNvSpPr>
          <p:nvPr/>
        </p:nvSpPr>
        <p:spPr bwMode="auto">
          <a:xfrm>
            <a:off x="755650"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75125" name="Rectangle 20"/>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5126" name="Picture 16" descr="C:\Users\LISAN\Pictures\Plantes fourragères\logo invasive plants5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1013" y="1158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613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E6FDBE-9431-4E24-B09F-1B8C0918E046}" type="slidenum">
              <a:rPr lang="fr-FR" altLang="fr-FR" sz="1200" smtClean="0">
                <a:solidFill>
                  <a:srgbClr val="898989"/>
                </a:solidFill>
              </a:rPr>
              <a:pPr>
                <a:spcBef>
                  <a:spcPct val="0"/>
                </a:spcBef>
                <a:buFontTx/>
                <a:buNone/>
              </a:pPr>
              <a:t>207</a:t>
            </a:fld>
            <a:endParaRPr lang="fr-FR" altLang="fr-FR" sz="1200">
              <a:solidFill>
                <a:srgbClr val="898989"/>
              </a:solidFill>
            </a:endParaRPr>
          </a:p>
        </p:txBody>
      </p:sp>
      <p:sp>
        <p:nvSpPr>
          <p:cNvPr id="17613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6133" name="ZoneTexte 6"/>
          <p:cNvSpPr txBox="1">
            <a:spLocks noChangeArrowheads="1"/>
          </p:cNvSpPr>
          <p:nvPr/>
        </p:nvSpPr>
        <p:spPr bwMode="auto">
          <a:xfrm>
            <a:off x="179388" y="765175"/>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A7.4. </a:t>
            </a:r>
            <a:r>
              <a:rPr lang="fr-FR" altLang="fr-FR" sz="1400" b="1" dirty="0">
                <a:solidFill>
                  <a:srgbClr val="FF0000"/>
                </a:solidFill>
                <a:latin typeface="Arial" panose="020B0604020202020204" pitchFamily="34" charset="0"/>
              </a:rPr>
              <a:t>Bois de fer des marais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Casuarina </a:t>
            </a:r>
            <a:r>
              <a:rPr lang="fr-FR" altLang="fr-FR" sz="1400" i="1" dirty="0" err="1">
                <a:solidFill>
                  <a:srgbClr val="FF0000"/>
                </a:solidFill>
                <a:latin typeface="Arial" panose="020B0604020202020204" pitchFamily="34" charset="0"/>
              </a:rPr>
              <a:t>glauca</a:t>
            </a:r>
            <a:r>
              <a:rPr lang="fr-FR" altLang="fr-FR" sz="1400" dirty="0">
                <a:solidFill>
                  <a:srgbClr val="FF0000"/>
                </a:solidFill>
                <a:latin typeface="Arial" panose="020B0604020202020204" pitchFamily="34" charset="0"/>
              </a:rPr>
              <a:t>)                                                      </a:t>
            </a:r>
            <a:r>
              <a:rPr lang="fr-FR" altLang="fr-FR" sz="1400" b="1" dirty="0">
                <a:solidFill>
                  <a:srgbClr val="FF0000"/>
                </a:solidFill>
                <a:latin typeface="Arial" panose="020B0604020202020204" pitchFamily="34" charset="0"/>
              </a:rPr>
              <a:t>Risque élevé, score: 20</a:t>
            </a:r>
            <a:endParaRPr lang="fr-FR" altLang="fr-FR" sz="1400" dirty="0">
              <a:solidFill>
                <a:srgbClr val="FF0000"/>
              </a:solidFill>
              <a:latin typeface="Arial" panose="020B0604020202020204" pitchFamily="34" charset="0"/>
            </a:endParaRPr>
          </a:p>
        </p:txBody>
      </p:sp>
      <p:sp>
        <p:nvSpPr>
          <p:cNvPr id="8" name="Rectangle 7"/>
          <p:cNvSpPr>
            <a:spLocks noChangeArrowheads="1"/>
          </p:cNvSpPr>
          <p:nvPr/>
        </p:nvSpPr>
        <p:spPr bwMode="auto">
          <a:xfrm>
            <a:off x="6372225" y="6453188"/>
            <a:ext cx="2627313" cy="277812"/>
          </a:xfrm>
          <a:prstGeom prst="rect">
            <a:avLst/>
          </a:prstGeom>
          <a:noFill/>
          <a:ln w="9525">
            <a:noFill/>
            <a:miter lim="800000"/>
            <a:headEnd/>
            <a:tailEnd/>
          </a:ln>
        </p:spPr>
        <p:txBody>
          <a:bodyPr>
            <a:spAutoFit/>
          </a:bodyPr>
          <a:lstStyle/>
          <a:p>
            <a:pPr algn="ctr" eaLnBrk="1" hangingPunct="1">
              <a:defRPr/>
            </a:pPr>
            <a:r>
              <a:rPr lang="fr-FR" sz="1200" dirty="0">
                <a:solidFill>
                  <a:srgbClr val="008000"/>
                </a:solidFill>
                <a:latin typeface="+mn-lt"/>
                <a:cs typeface="Arial" charset="0"/>
              </a:rPr>
              <a:t> Invasion de </a:t>
            </a:r>
            <a:r>
              <a:rPr lang="fr-FR" sz="1200" i="1" dirty="0">
                <a:solidFill>
                  <a:srgbClr val="008000"/>
                </a:solidFill>
                <a:latin typeface="+mn-lt"/>
                <a:cs typeface="Arial" charset="0"/>
              </a:rPr>
              <a:t>Casuarina </a:t>
            </a:r>
            <a:r>
              <a:rPr lang="fr-FR" sz="1200" i="1" dirty="0" err="1">
                <a:solidFill>
                  <a:srgbClr val="008000"/>
                </a:solidFill>
                <a:latin typeface="+mn-lt"/>
                <a:cs typeface="Arial" charset="0"/>
              </a:rPr>
              <a:t>glauca</a:t>
            </a:r>
            <a:r>
              <a:rPr lang="fr-FR" sz="1200" i="1" dirty="0">
                <a:solidFill>
                  <a:srgbClr val="008000"/>
                </a:solidFill>
                <a:latin typeface="+mn-lt"/>
                <a:cs typeface="Arial" charset="0"/>
              </a:rPr>
              <a:t> </a:t>
            </a:r>
            <a:r>
              <a:rPr lang="fr-FR" sz="1200" dirty="0">
                <a:solidFill>
                  <a:srgbClr val="008000"/>
                </a:solidFill>
                <a:latin typeface="+mn-lt"/>
                <a:cs typeface="Arial" charset="0"/>
              </a:rPr>
              <a:t>à Hawaï.</a:t>
            </a:r>
          </a:p>
        </p:txBody>
      </p:sp>
      <p:pic>
        <p:nvPicPr>
          <p:cNvPr id="176135" name="Picture 2" descr="C:\Users\LISAN\Pictures\plantes invasives de Madagascar\Casuarina glauc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5815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3" descr="C:\Users\LISAN\Pictures\plantes invasives de Madagascar\Casuarina glau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956175"/>
            <a:ext cx="129698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Picture 4" descr="C:\Users\LISAN\Pictures\plantes invasives de Madagascar\Casuarina glauc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941888"/>
            <a:ext cx="22748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5" descr="C:\Users\LISAN\Pictures\plantes invasives de Madagascar\Casuarina glauc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300663"/>
            <a:ext cx="20748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ZoneTexte 10"/>
          <p:cNvSpPr txBox="1">
            <a:spLocks noChangeArrowheads="1"/>
          </p:cNvSpPr>
          <p:nvPr/>
        </p:nvSpPr>
        <p:spPr bwMode="auto">
          <a:xfrm>
            <a:off x="179388" y="1125538"/>
            <a:ext cx="88566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solidFill>
                  <a:srgbClr val="008000"/>
                </a:solidFill>
                <a:latin typeface="Arial" panose="020B0604020202020204" pitchFamily="34" charset="0"/>
              </a:rPr>
              <a:t> Communément appelé le </a:t>
            </a:r>
            <a:r>
              <a:rPr lang="fr-FR" altLang="fr-FR" sz="1800" b="1">
                <a:solidFill>
                  <a:srgbClr val="008000"/>
                </a:solidFill>
                <a:latin typeface="Arial" panose="020B0604020202020204" pitchFamily="34" charset="0"/>
              </a:rPr>
              <a:t>chêne des marais, chêne gris</a:t>
            </a:r>
            <a:r>
              <a:rPr lang="fr-FR" altLang="fr-FR" sz="1800">
                <a:solidFill>
                  <a:srgbClr val="008000"/>
                </a:solidFill>
                <a:latin typeface="Arial" panose="020B0604020202020204" pitchFamily="34" charset="0"/>
              </a:rPr>
              <a:t> ou</a:t>
            </a:r>
            <a:r>
              <a:rPr lang="fr-FR" altLang="fr-FR" sz="1800" b="1">
                <a:solidFill>
                  <a:srgbClr val="008000"/>
                </a:solidFill>
                <a:latin typeface="Arial" panose="020B0604020202020204" pitchFamily="34" charset="0"/>
              </a:rPr>
              <a:t> chêne</a:t>
            </a:r>
            <a:r>
              <a:rPr lang="fr-FR" altLang="fr-FR" sz="1800">
                <a:solidFill>
                  <a:srgbClr val="008000"/>
                </a:solidFill>
                <a:latin typeface="Arial" panose="020B0604020202020204" pitchFamily="34" charset="0"/>
              </a:rPr>
              <a:t> </a:t>
            </a:r>
            <a:r>
              <a:rPr lang="fr-FR" altLang="fr-FR" sz="1800" b="1">
                <a:solidFill>
                  <a:srgbClr val="008000"/>
                </a:solidFill>
                <a:latin typeface="Arial" panose="020B0604020202020204" pitchFamily="34" charset="0"/>
              </a:rPr>
              <a:t>de rivière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6"/>
              </a:rPr>
              <a:t>[1]</a:t>
            </a:r>
            <a:r>
              <a:rPr lang="fr-FR" altLang="fr-FR" sz="1800">
                <a:solidFill>
                  <a:srgbClr val="008000"/>
                </a:solidFill>
                <a:latin typeface="Arial" panose="020B0604020202020204" pitchFamily="34" charset="0"/>
              </a:rPr>
              <a:t>, originaire de la côte est de l'Australie, cette espèce (famille des </a:t>
            </a:r>
            <a:r>
              <a:rPr lang="fr-FR" altLang="fr-FR" sz="1800" i="1">
                <a:solidFill>
                  <a:srgbClr val="008000"/>
                </a:solidFill>
                <a:latin typeface="Arial" panose="020B0604020202020204" pitchFamily="34" charset="0"/>
                <a:hlinkClick r:id="rId7" tooltip="Casuarina"/>
              </a:rPr>
              <a:t>Casuarina</a:t>
            </a:r>
            <a:r>
              <a:rPr lang="fr-FR" altLang="fr-FR" sz="1800">
                <a:solidFill>
                  <a:srgbClr val="008000"/>
                </a:solidFill>
                <a:latin typeface="Arial" panose="020B0604020202020204" pitchFamily="34" charset="0"/>
              </a:rPr>
              <a:t>  (°)) s'est naturalisé dans les </a:t>
            </a:r>
            <a:r>
              <a:rPr lang="fr-FR" altLang="fr-FR" sz="1800">
                <a:solidFill>
                  <a:srgbClr val="008000"/>
                </a:solidFill>
                <a:latin typeface="Arial" panose="020B0604020202020204" pitchFamily="34" charset="0"/>
                <a:hlinkClick r:id="rId8" tooltip="Everglades"/>
              </a:rPr>
              <a:t>Everglades</a:t>
            </a:r>
            <a:r>
              <a:rPr lang="fr-FR" altLang="fr-FR" sz="1800">
                <a:solidFill>
                  <a:srgbClr val="008000"/>
                </a:solidFill>
                <a:latin typeface="Arial" panose="020B0604020202020204" pitchFamily="34" charset="0"/>
              </a:rPr>
              <a:t> en Floride, </a:t>
            </a:r>
            <a:r>
              <a:rPr lang="fr-FR" altLang="fr-FR" sz="1800">
                <a:solidFill>
                  <a:srgbClr val="FF0000"/>
                </a:solidFill>
                <a:latin typeface="Arial" panose="020B0604020202020204" pitchFamily="34" charset="0"/>
              </a:rPr>
              <a:t>où il est considéré comme une mauvaise herbe </a:t>
            </a:r>
            <a:r>
              <a:rPr lang="fr-FR" altLang="fr-FR" sz="1800" baseline="30000">
                <a:solidFill>
                  <a:srgbClr val="FF0000"/>
                </a:solidFill>
                <a:latin typeface="Arial" panose="020B0604020202020204" pitchFamily="34" charset="0"/>
                <a:hlinkClick r:id="rId9"/>
              </a:rPr>
              <a:t>[2]</a:t>
            </a:r>
            <a:r>
              <a:rPr lang="fr-FR" altLang="fr-FR" sz="1800">
                <a:solidFill>
                  <a:srgbClr val="FF0000"/>
                </a:solidFill>
                <a:latin typeface="Arial" panose="020B0604020202020204" pitchFamily="34" charset="0"/>
              </a:rPr>
              <a:t>.</a:t>
            </a:r>
            <a:endParaRPr lang="fr-FR" altLang="fr-FR" sz="1800">
              <a:solidFill>
                <a:srgbClr val="008000"/>
              </a:solidFill>
              <a:latin typeface="Arial" panose="020B0604020202020204" pitchFamily="34" charset="0"/>
            </a:endParaRPr>
          </a:p>
          <a:p>
            <a:pPr algn="just" eaLnBrk="1" hangingPunct="1">
              <a:spcBef>
                <a:spcPct val="0"/>
              </a:spcBef>
            </a:pPr>
            <a:r>
              <a:rPr lang="fr-FR" altLang="fr-FR" sz="1800">
                <a:solidFill>
                  <a:srgbClr val="008000"/>
                </a:solidFill>
                <a:latin typeface="Arial" panose="020B0604020202020204" pitchFamily="34" charset="0"/>
              </a:rPr>
              <a:t> Il se présente soit sous forme d'arbre, soit sous forme de buisson, soit sous forme de plante rampante.</a:t>
            </a:r>
          </a:p>
          <a:p>
            <a:pPr algn="just" eaLnBrk="1" hangingPunct="1">
              <a:spcBef>
                <a:spcPct val="0"/>
              </a:spcBef>
            </a:pPr>
            <a:r>
              <a:rPr lang="fr-FR" altLang="fr-FR" sz="1200" b="1">
                <a:solidFill>
                  <a:srgbClr val="FF0000"/>
                </a:solidFill>
                <a:latin typeface="Arial" panose="020B0604020202020204" pitchFamily="34" charset="0"/>
              </a:rPr>
              <a:t> Habitat / écologie:</a:t>
            </a:r>
            <a:r>
              <a:rPr lang="fr-FR" altLang="fr-FR" sz="1200">
                <a:solidFill>
                  <a:srgbClr val="FF0000"/>
                </a:solidFill>
                <a:latin typeface="Arial" panose="020B0604020202020204" pitchFamily="34" charset="0"/>
              </a:rPr>
              <a:t>   Cette espèce est très semblable à </a:t>
            </a:r>
            <a:r>
              <a:rPr lang="fr-FR" altLang="fr-FR" sz="1200" i="1">
                <a:solidFill>
                  <a:srgbClr val="FF0000"/>
                </a:solidFill>
                <a:latin typeface="Arial" panose="020B0604020202020204" pitchFamily="34" charset="0"/>
                <a:hlinkClick r:id="rId10"/>
              </a:rPr>
              <a:t>Casuarina equisetifolia</a:t>
            </a:r>
            <a:r>
              <a:rPr lang="fr-FR" altLang="fr-FR" sz="1200">
                <a:solidFill>
                  <a:srgbClr val="FF0000"/>
                </a:solidFill>
                <a:latin typeface="Arial" panose="020B0604020202020204" pitchFamily="34" charset="0"/>
              </a:rPr>
              <a:t> (Filao). Cependant, il forme des stolons prolifiques, produisant des peuplements denses. C'est le « bois de fer » le plus agressif à Hawaii (Smith, 1985;. P 187).</a:t>
            </a:r>
          </a:p>
          <a:p>
            <a:pPr algn="just" eaLnBrk="1" hangingPunct="1">
              <a:spcBef>
                <a:spcPct val="0"/>
              </a:spcBef>
            </a:pPr>
            <a:r>
              <a:rPr lang="fr-FR" altLang="fr-FR" sz="1200">
                <a:solidFill>
                  <a:srgbClr val="FF0000"/>
                </a:solidFill>
                <a:latin typeface="Arial" panose="020B0604020202020204" pitchFamily="34" charset="0"/>
              </a:rPr>
              <a:t>« Plages côtières, bancs de sable. Dans la zone d'origine, cet arbre se reproduit dans les zones salines marécageuses, les plaines inondables des estuaires, les forêts des zones humides et le long de marais salants. L'arbre fixe l'azote mais n’est pas si tolérante au sel comme </a:t>
            </a:r>
            <a:r>
              <a:rPr lang="fr-FR" altLang="fr-FR" sz="1200" i="1">
                <a:solidFill>
                  <a:srgbClr val="FF0000"/>
                </a:solidFill>
                <a:latin typeface="Arial" panose="020B0604020202020204" pitchFamily="34" charset="0"/>
              </a:rPr>
              <a:t>Casuarina equisetifolia</a:t>
            </a:r>
            <a:r>
              <a:rPr lang="fr-FR" altLang="fr-FR" sz="1200">
                <a:solidFill>
                  <a:srgbClr val="FF0000"/>
                </a:solidFill>
                <a:latin typeface="Arial" panose="020B0604020202020204" pitchFamily="34" charset="0"/>
              </a:rPr>
              <a:t>. L'arbre produit une litière épaisse [en grande quantité] qui empêchent la croissance et la création d'espèces indigènes »(Weber, 2003;. p 89).</a:t>
            </a:r>
          </a:p>
          <a:p>
            <a:pPr algn="just" eaLnBrk="1" hangingPunct="1">
              <a:spcBef>
                <a:spcPct val="0"/>
              </a:spcBef>
            </a:pPr>
            <a:r>
              <a:rPr lang="fr-FR" altLang="fr-FR" sz="1200" b="1">
                <a:solidFill>
                  <a:srgbClr val="FF0000"/>
                </a:solidFill>
                <a:latin typeface="Arial" panose="020B0604020202020204" pitchFamily="34" charset="0"/>
              </a:rPr>
              <a:t> Propagation:</a:t>
            </a:r>
            <a:r>
              <a:rPr lang="fr-FR" altLang="fr-FR" sz="1200">
                <a:solidFill>
                  <a:srgbClr val="FF0000"/>
                </a:solidFill>
                <a:latin typeface="Arial" panose="020B0604020202020204" pitchFamily="34" charset="0"/>
              </a:rPr>
              <a:t>  graines portés par le vent et stolons à profusion.</a:t>
            </a:r>
          </a:p>
          <a:p>
            <a:pPr eaLnBrk="1" hangingPunct="1">
              <a:spcBef>
                <a:spcPct val="0"/>
              </a:spcBef>
              <a:buFontTx/>
              <a:buNone/>
            </a:pP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a:solidFill>
                  <a:srgbClr val="008000"/>
                </a:solidFill>
                <a:latin typeface="Arial" panose="020B0604020202020204" pitchFamily="34" charset="0"/>
              </a:rPr>
              <a:t>(°) De la même famille que le Filao (</a:t>
            </a:r>
            <a:r>
              <a:rPr lang="fr-FR" altLang="fr-FR" sz="1200" i="1">
                <a:solidFill>
                  <a:srgbClr val="008000"/>
                </a:solidFill>
                <a:latin typeface="Arial" panose="020B0604020202020204" pitchFamily="34" charset="0"/>
                <a:hlinkClick r:id="rId11" tooltip="Casuarina"/>
              </a:rPr>
              <a:t>Casuarina</a:t>
            </a:r>
            <a:r>
              <a:rPr lang="fr-FR" altLang="fr-FR" sz="1200" i="1">
                <a:solidFill>
                  <a:srgbClr val="008000"/>
                </a:solidFill>
                <a:latin typeface="Arial" panose="020B0604020202020204" pitchFamily="34" charset="0"/>
              </a:rPr>
              <a:t> equisetifolia</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2"/>
              </a:rPr>
              <a:t>http://en.wikipedia.org/wiki/Casuarina_glauca</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b) </a:t>
            </a:r>
            <a:r>
              <a:rPr lang="fr-FR" altLang="fr-FR" sz="1200">
                <a:solidFill>
                  <a:srgbClr val="008000"/>
                </a:solidFill>
                <a:latin typeface="Arial" panose="020B0604020202020204" pitchFamily="34" charset="0"/>
                <a:hlinkClick r:id="rId13"/>
              </a:rPr>
              <a:t>http://www.hear.org/pier/species/casuarina_glauca.htm</a:t>
            </a:r>
            <a:r>
              <a:rPr lang="fr-FR" altLang="fr-FR" sz="1200">
                <a:solidFill>
                  <a:srgbClr val="008000"/>
                </a:solidFill>
                <a:latin typeface="Arial" panose="020B0604020202020204" pitchFamily="34" charset="0"/>
              </a:rPr>
              <a:t> </a:t>
            </a:r>
          </a:p>
        </p:txBody>
      </p:sp>
      <p:pic>
        <p:nvPicPr>
          <p:cNvPr id="176140" name="Picture 11" descr="C:\Users\LISAN\Pictures\plantes invasives de Madagascar\Casuarina_glauca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3438" y="4149725"/>
            <a:ext cx="1397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1" name="ZoneTexte 13"/>
          <p:cNvSpPr txBox="1">
            <a:spLocks noChangeArrowheads="1"/>
          </p:cNvSpPr>
          <p:nvPr/>
        </p:nvSpPr>
        <p:spPr bwMode="auto">
          <a:xfrm>
            <a:off x="6156325" y="3860800"/>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Ses racines possèdent des nodules fixateurs d'azote (actinorhizes) qui, en symbiose avec une bactérie du sol (Frankia), assimilent l’azote de l’air.</a:t>
            </a:r>
          </a:p>
        </p:txBody>
      </p:sp>
      <p:sp>
        <p:nvSpPr>
          <p:cNvPr id="1761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614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6144" name="Image 15" descr="logo aride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5" name="Image 16" descr="logo salinisation2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58888" y="0"/>
            <a:ext cx="46513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6" name="ZoneTexte 17"/>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76147" name="Rectangle 18"/>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6148" name="Picture 16" descr="C:\Users\LISAN\Pictures\Plantes fourragères\logo invasive plants5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715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12C3CEF-D1F0-4770-B4BE-F28DE4FC3F8B}" type="slidenum">
              <a:rPr lang="fr-FR" altLang="fr-FR" sz="1200" smtClean="0">
                <a:solidFill>
                  <a:srgbClr val="898989"/>
                </a:solidFill>
              </a:rPr>
              <a:pPr>
                <a:spcBef>
                  <a:spcPct val="0"/>
                </a:spcBef>
                <a:buFontTx/>
                <a:buNone/>
              </a:pPr>
              <a:t>208</a:t>
            </a:fld>
            <a:endParaRPr lang="fr-FR" altLang="fr-FR" sz="1200">
              <a:solidFill>
                <a:srgbClr val="898989"/>
              </a:solidFill>
            </a:endParaRPr>
          </a:p>
        </p:txBody>
      </p:sp>
      <p:sp>
        <p:nvSpPr>
          <p:cNvPr id="1771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7157" name="ZoneTexte 6"/>
          <p:cNvSpPr txBox="1">
            <a:spLocks noChangeArrowheads="1"/>
          </p:cNvSpPr>
          <p:nvPr/>
        </p:nvSpPr>
        <p:spPr bwMode="auto">
          <a:xfrm>
            <a:off x="179388" y="765175"/>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fr-FR" sz="1400" dirty="0">
                <a:solidFill>
                  <a:srgbClr val="FF0000"/>
                </a:solidFill>
                <a:latin typeface="Arial" panose="020B0604020202020204" pitchFamily="34" charset="0"/>
              </a:rPr>
              <a:t>A7.5. </a:t>
            </a:r>
            <a:r>
              <a:rPr lang="pt-BR" altLang="fr-FR" sz="1400" b="1" dirty="0">
                <a:solidFill>
                  <a:srgbClr val="FF0000"/>
                </a:solidFill>
                <a:latin typeface="Arial" panose="020B0604020202020204" pitchFamily="34" charset="0"/>
              </a:rPr>
              <a:t>Filao</a:t>
            </a:r>
            <a:r>
              <a:rPr lang="pt-BR" altLang="fr-FR" sz="1400" dirty="0">
                <a:solidFill>
                  <a:srgbClr val="FF0000"/>
                </a:solidFill>
                <a:latin typeface="Arial" panose="020B0604020202020204" pitchFamily="34" charset="0"/>
              </a:rPr>
              <a:t> (</a:t>
            </a:r>
            <a:r>
              <a:rPr lang="pt-BR" altLang="fr-FR" sz="1400" i="1" dirty="0">
                <a:solidFill>
                  <a:srgbClr val="FF0000"/>
                </a:solidFill>
                <a:latin typeface="Arial" panose="020B0604020202020204" pitchFamily="34" charset="0"/>
              </a:rPr>
              <a:t>Casuarina equisetifolia</a:t>
            </a:r>
            <a:r>
              <a:rPr lang="pt-BR" altLang="fr-FR" sz="1400" dirty="0">
                <a:solidFill>
                  <a:srgbClr val="FF0000"/>
                </a:solidFill>
                <a:latin typeface="Arial" panose="020B0604020202020204" pitchFamily="34" charset="0"/>
              </a:rPr>
              <a:t>)                                                                           </a:t>
            </a:r>
            <a:r>
              <a:rPr lang="fr-FR" altLang="fr-FR" sz="1400" b="1" dirty="0">
                <a:solidFill>
                  <a:srgbClr val="FF0000"/>
                </a:solidFill>
                <a:latin typeface="Arial" panose="020B0604020202020204" pitchFamily="34" charset="0"/>
              </a:rPr>
              <a:t>Risque élevé, score: 21</a:t>
            </a:r>
            <a:endParaRPr lang="fr-FR" altLang="fr-FR" sz="1400" dirty="0">
              <a:solidFill>
                <a:srgbClr val="FF0000"/>
              </a:solidFill>
              <a:latin typeface="Arial" panose="020B0604020202020204" pitchFamily="34" charset="0"/>
            </a:endParaRPr>
          </a:p>
        </p:txBody>
      </p:sp>
      <p:sp>
        <p:nvSpPr>
          <p:cNvPr id="177158" name="ZoneTexte 8"/>
          <p:cNvSpPr txBox="1">
            <a:spLocks noChangeArrowheads="1"/>
          </p:cNvSpPr>
          <p:nvPr/>
        </p:nvSpPr>
        <p:spPr bwMode="auto">
          <a:xfrm>
            <a:off x="179388" y="1125538"/>
            <a:ext cx="8713787"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700">
                <a:solidFill>
                  <a:srgbClr val="008000"/>
                </a:solidFill>
                <a:latin typeface="Arial" panose="020B0604020202020204" pitchFamily="34" charset="0"/>
              </a:rPr>
              <a:t> Le </a:t>
            </a:r>
            <a:r>
              <a:rPr lang="fr-FR" altLang="fr-FR" sz="1700" b="1">
                <a:solidFill>
                  <a:srgbClr val="008000"/>
                </a:solidFill>
                <a:latin typeface="Arial" panose="020B0604020202020204" pitchFamily="34" charset="0"/>
              </a:rPr>
              <a:t>Filao </a:t>
            </a:r>
            <a:r>
              <a:rPr lang="fr-FR" altLang="fr-FR" sz="1700">
                <a:solidFill>
                  <a:srgbClr val="008000"/>
                </a:solidFill>
                <a:latin typeface="Arial" panose="020B0604020202020204" pitchFamily="34" charset="0"/>
              </a:rPr>
              <a:t>ou </a:t>
            </a:r>
            <a:r>
              <a:rPr lang="fr-FR" altLang="fr-FR" sz="1700" b="1">
                <a:solidFill>
                  <a:srgbClr val="008000"/>
                </a:solidFill>
                <a:latin typeface="Arial" panose="020B0604020202020204" pitchFamily="34" charset="0"/>
              </a:rPr>
              <a:t>bois de fer</a:t>
            </a:r>
            <a:r>
              <a:rPr lang="fr-FR" altLang="fr-FR" sz="1700">
                <a:solidFill>
                  <a:srgbClr val="008000"/>
                </a:solidFill>
                <a:latin typeface="Arial" panose="020B0604020202020204" pitchFamily="34" charset="0"/>
              </a:rPr>
              <a:t>, à cause de la dureté de son bois difficile à travailler, est un arbre d'origine </a:t>
            </a:r>
            <a:r>
              <a:rPr lang="fr-FR" altLang="fr-FR" sz="1700">
                <a:solidFill>
                  <a:srgbClr val="008000"/>
                </a:solidFill>
                <a:latin typeface="Arial" panose="020B0604020202020204" pitchFamily="34" charset="0"/>
                <a:hlinkClick r:id="rId2" tooltip="Australie"/>
              </a:rPr>
              <a:t>australienne</a:t>
            </a:r>
            <a:r>
              <a:rPr lang="fr-FR" altLang="fr-FR" sz="1700">
                <a:solidFill>
                  <a:srgbClr val="008000"/>
                </a:solidFill>
                <a:latin typeface="Arial" panose="020B0604020202020204" pitchFamily="34" charset="0"/>
              </a:rPr>
              <a:t> (famille des </a:t>
            </a:r>
            <a:r>
              <a:rPr lang="fr-FR" altLang="fr-FR" sz="1700" i="1">
                <a:solidFill>
                  <a:srgbClr val="008000"/>
                </a:solidFill>
                <a:latin typeface="Arial" panose="020B0604020202020204" pitchFamily="34" charset="0"/>
                <a:hlinkClick r:id="rId3" tooltip="Casuarinacée"/>
              </a:rPr>
              <a:t>Casuarinacées</a:t>
            </a:r>
            <a:r>
              <a:rPr lang="fr-FR" altLang="fr-FR" sz="1700">
                <a:solidFill>
                  <a:srgbClr val="008000"/>
                </a:solidFill>
                <a:latin typeface="Arial" panose="020B0604020202020204" pitchFamily="34" charset="0"/>
              </a:rPr>
              <a:t>), présent également sur les côtes d'</a:t>
            </a:r>
            <a:r>
              <a:rPr lang="fr-FR" altLang="fr-FR" sz="1700">
                <a:solidFill>
                  <a:srgbClr val="008000"/>
                </a:solidFill>
                <a:latin typeface="Arial" panose="020B0604020202020204" pitchFamily="34" charset="0"/>
                <a:hlinkClick r:id="rId4" tooltip="Indonésie"/>
              </a:rPr>
              <a:t>Indonésie</a:t>
            </a:r>
            <a:r>
              <a:rPr lang="fr-FR" altLang="fr-FR" sz="1700">
                <a:solidFill>
                  <a:srgbClr val="008000"/>
                </a:solidFill>
                <a:latin typeface="Arial" panose="020B0604020202020204" pitchFamily="34" charset="0"/>
              </a:rPr>
              <a:t>, de </a:t>
            </a:r>
            <a:r>
              <a:rPr lang="fr-FR" altLang="fr-FR" sz="1700">
                <a:solidFill>
                  <a:srgbClr val="008000"/>
                </a:solidFill>
                <a:latin typeface="Arial" panose="020B0604020202020204" pitchFamily="34" charset="0"/>
                <a:hlinkClick r:id="rId5" tooltip="Malaisie"/>
              </a:rPr>
              <a:t>Malaisie</a:t>
            </a:r>
            <a:r>
              <a:rPr lang="fr-FR" altLang="fr-FR" sz="1700">
                <a:solidFill>
                  <a:srgbClr val="008000"/>
                </a:solidFill>
                <a:latin typeface="Arial" panose="020B0604020202020204" pitchFamily="34" charset="0"/>
              </a:rPr>
              <a:t>, des îles du </a:t>
            </a:r>
            <a:r>
              <a:rPr lang="fr-FR" altLang="fr-FR" sz="1700">
                <a:solidFill>
                  <a:srgbClr val="008000"/>
                </a:solidFill>
                <a:latin typeface="Arial" panose="020B0604020202020204" pitchFamily="34" charset="0"/>
                <a:hlinkClick r:id="rId6" tooltip="Pacifique"/>
              </a:rPr>
              <a:t>Pacifique</a:t>
            </a:r>
            <a:r>
              <a:rPr lang="fr-FR" altLang="fr-FR" sz="1700">
                <a:solidFill>
                  <a:srgbClr val="008000"/>
                </a:solidFill>
                <a:latin typeface="Arial" panose="020B0604020202020204" pitchFamily="34" charset="0"/>
              </a:rPr>
              <a:t> et des </a:t>
            </a:r>
            <a:r>
              <a:rPr lang="fr-FR" altLang="fr-FR" sz="1700">
                <a:solidFill>
                  <a:srgbClr val="008000"/>
                </a:solidFill>
                <a:latin typeface="Arial" panose="020B0604020202020204" pitchFamily="34" charset="0"/>
                <a:hlinkClick r:id="rId7" tooltip="Mascareignes"/>
              </a:rPr>
              <a:t>Mascareignes</a:t>
            </a:r>
            <a:r>
              <a:rPr lang="fr-FR" altLang="fr-FR" sz="1700">
                <a:solidFill>
                  <a:srgbClr val="008000"/>
                </a:solidFill>
                <a:latin typeface="Arial" panose="020B0604020202020204" pitchFamily="34" charset="0"/>
              </a:rPr>
              <a:t> ainsi qu'aux </a:t>
            </a:r>
            <a:r>
              <a:rPr lang="fr-FR" altLang="fr-FR" sz="1700">
                <a:solidFill>
                  <a:srgbClr val="008000"/>
                </a:solidFill>
                <a:latin typeface="Arial" panose="020B0604020202020204" pitchFamily="34" charset="0"/>
                <a:hlinkClick r:id="rId8" tooltip="Antilles"/>
              </a:rPr>
              <a:t>Antilles</a:t>
            </a:r>
            <a:r>
              <a:rPr lang="fr-FR" altLang="fr-FR" sz="1700">
                <a:solidFill>
                  <a:srgbClr val="008000"/>
                </a:solidFill>
                <a:latin typeface="Arial" panose="020B0604020202020204" pitchFamily="34" charset="0"/>
              </a:rPr>
              <a:t>. On le trouve aussi au </a:t>
            </a:r>
            <a:r>
              <a:rPr lang="fr-FR" altLang="fr-FR" sz="1700">
                <a:solidFill>
                  <a:srgbClr val="008000"/>
                </a:solidFill>
                <a:latin typeface="Arial" panose="020B0604020202020204" pitchFamily="34" charset="0"/>
                <a:hlinkClick r:id="rId9" tooltip="Sénégal"/>
              </a:rPr>
              <a:t>Sénégal</a:t>
            </a:r>
            <a:r>
              <a:rPr lang="fr-FR" altLang="fr-FR" sz="1700">
                <a:solidFill>
                  <a:srgbClr val="008000"/>
                </a:solidFill>
                <a:latin typeface="Arial" panose="020B0604020202020204" pitchFamily="34" charset="0"/>
              </a:rPr>
              <a:t>, notamment en bord de mer.</a:t>
            </a:r>
          </a:p>
          <a:p>
            <a:pPr algn="just" eaLnBrk="1" hangingPunct="1">
              <a:spcBef>
                <a:spcPct val="0"/>
              </a:spcBef>
            </a:pPr>
            <a:r>
              <a:rPr lang="fr-FR" altLang="fr-FR" sz="1700">
                <a:solidFill>
                  <a:srgbClr val="008000"/>
                </a:solidFill>
                <a:latin typeface="Arial" panose="020B0604020202020204" pitchFamily="34" charset="0"/>
              </a:rPr>
              <a:t> Il peut atteindre plus de trente mètres de hauteur pour les vieux spécimens.</a:t>
            </a:r>
          </a:p>
          <a:p>
            <a:pPr algn="just" eaLnBrk="1" hangingPunct="1">
              <a:spcBef>
                <a:spcPct val="0"/>
              </a:spcBef>
            </a:pPr>
            <a:r>
              <a:rPr lang="fr-FR" altLang="fr-FR" sz="1700">
                <a:solidFill>
                  <a:srgbClr val="008000"/>
                </a:solidFill>
                <a:latin typeface="Arial" panose="020B0604020202020204" pitchFamily="34" charset="0"/>
              </a:rPr>
              <a:t> Le filao est un </a:t>
            </a:r>
            <a:r>
              <a:rPr lang="fr-FR" altLang="fr-FR" sz="1700" i="1">
                <a:solidFill>
                  <a:srgbClr val="008000"/>
                </a:solidFill>
                <a:latin typeface="Arial" panose="020B0604020202020204" pitchFamily="34" charset="0"/>
              </a:rPr>
              <a:t>arbre pionnier</a:t>
            </a:r>
            <a:r>
              <a:rPr lang="fr-FR" altLang="fr-FR" sz="1700">
                <a:solidFill>
                  <a:srgbClr val="008000"/>
                </a:solidFill>
                <a:latin typeface="Arial" panose="020B0604020202020204" pitchFamily="34" charset="0"/>
              </a:rPr>
              <a:t>, capable de coloniser des sols très pauvres en éléments minéraux. Dans les zones salines, il évacue le surplus salé par ses feuilles, </a:t>
            </a:r>
            <a:r>
              <a:rPr lang="fr-FR" altLang="fr-FR" sz="1700">
                <a:solidFill>
                  <a:srgbClr val="FF0000"/>
                </a:solidFill>
                <a:latin typeface="Arial" panose="020B0604020202020204" pitchFamily="34" charset="0"/>
              </a:rPr>
              <a:t>rendant le sol à son pied infertile pour les autres espèces.</a:t>
            </a:r>
          </a:p>
          <a:p>
            <a:pPr algn="just" eaLnBrk="1" hangingPunct="1">
              <a:spcBef>
                <a:spcPct val="0"/>
              </a:spcBef>
            </a:pPr>
            <a:r>
              <a:rPr lang="fr-FR" altLang="fr-FR" sz="1700">
                <a:solidFill>
                  <a:srgbClr val="008000"/>
                </a:solidFill>
                <a:latin typeface="Arial" panose="020B0604020202020204" pitchFamily="34" charset="0"/>
              </a:rPr>
              <a:t>Il est très utilisé comme bois de feu ou pour fabriquer du charbon de bois.</a:t>
            </a:r>
          </a:p>
          <a:p>
            <a:pPr algn="just" eaLnBrk="1" hangingPunct="1">
              <a:spcBef>
                <a:spcPct val="0"/>
              </a:spcBef>
            </a:pPr>
            <a:r>
              <a:rPr lang="fr-FR" altLang="fr-FR" sz="1700">
                <a:solidFill>
                  <a:srgbClr val="008000"/>
                </a:solidFill>
                <a:latin typeface="Arial" panose="020B0604020202020204" pitchFamily="34" charset="0"/>
              </a:rPr>
              <a:t> Il est résistant au feu.</a:t>
            </a:r>
          </a:p>
          <a:p>
            <a:pPr algn="just" eaLnBrk="1" hangingPunct="1">
              <a:spcBef>
                <a:spcPct val="0"/>
              </a:spcBef>
            </a:pPr>
            <a:r>
              <a:rPr lang="fr-FR" altLang="fr-FR" sz="1600">
                <a:solidFill>
                  <a:srgbClr val="FF0000"/>
                </a:solidFill>
                <a:latin typeface="Arial" panose="020B0604020202020204" pitchFamily="34" charset="0"/>
              </a:rPr>
              <a:t> Là où il est invasif, il forme des peuplements mono-spécifiques, excluant les autres espèces.</a:t>
            </a:r>
          </a:p>
          <a:p>
            <a:pPr algn="just" eaLnBrk="1" hangingPunct="1">
              <a:spcBef>
                <a:spcPct val="0"/>
              </a:spcBef>
            </a:pPr>
            <a:r>
              <a:rPr lang="fr-FR" altLang="fr-FR" sz="1200">
                <a:solidFill>
                  <a:srgbClr val="FF0000"/>
                </a:solidFill>
                <a:latin typeface="Arial" panose="020B0604020202020204" pitchFamily="34" charset="0"/>
              </a:rPr>
              <a:t>Dans les basses terres arides des îles Galápagos « </a:t>
            </a:r>
            <a:r>
              <a:rPr lang="fr-FR" altLang="fr-FR" sz="1200" i="1">
                <a:solidFill>
                  <a:srgbClr val="FF0000"/>
                </a:solidFill>
                <a:latin typeface="Arial" panose="020B0604020202020204" pitchFamily="34" charset="0"/>
              </a:rPr>
              <a:t>il supprime la croissance des autres plantes sous son couvert</a:t>
            </a:r>
            <a:r>
              <a:rPr lang="fr-FR" altLang="fr-FR" sz="1200">
                <a:solidFill>
                  <a:srgbClr val="FF0000"/>
                </a:solidFill>
                <a:latin typeface="Arial" panose="020B0604020202020204" pitchFamily="34" charset="0"/>
              </a:rPr>
              <a:t> » (Motooka </a:t>
            </a:r>
            <a:r>
              <a:rPr lang="fr-FR" altLang="fr-FR" sz="1200" i="1">
                <a:solidFill>
                  <a:srgbClr val="FF0000"/>
                </a:solidFill>
                <a:latin typeface="Arial" panose="020B0604020202020204" pitchFamily="34" charset="0"/>
              </a:rPr>
              <a:t>et al</a:t>
            </a:r>
            <a:r>
              <a:rPr lang="fr-FR" altLang="fr-FR" sz="1200">
                <a:solidFill>
                  <a:srgbClr val="FF0000"/>
                </a:solidFill>
                <a:latin typeface="Arial" panose="020B0604020202020204" pitchFamily="34" charset="0"/>
              </a:rPr>
              <a:t> ., 2003) (McMullen, 1999, p 95.).</a:t>
            </a:r>
          </a:p>
          <a:p>
            <a:pPr algn="just" eaLnBrk="1" hangingPunct="1">
              <a:spcBef>
                <a:spcPct val="0"/>
              </a:spcBef>
            </a:pPr>
            <a:r>
              <a:rPr lang="fr-FR" altLang="fr-FR" sz="1200">
                <a:solidFill>
                  <a:srgbClr val="008000"/>
                </a:solidFill>
                <a:latin typeface="Arial" panose="020B0604020202020204" pitchFamily="34" charset="0"/>
              </a:rPr>
              <a:t> Ses racines possèdent des nodules fixateurs d'azote (actinorhizes) qui, en symbiose avec une bactérie du sol (Frankia), assimilent l’azote de l’air.</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0"/>
              </a:rPr>
              <a:t>http://fr.wikipedia.org/wiki/Filao</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1"/>
              </a:rPr>
              <a:t>http://en.wikipedia.org/wiki/Casuarina_equisetifolia</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2"/>
              </a:rPr>
              <a:t>http://www.hear.org/pier/species/casuarina_equisetifolia.htm</a:t>
            </a:r>
            <a:r>
              <a:rPr lang="fr-FR" altLang="fr-FR" sz="1200">
                <a:solidFill>
                  <a:srgbClr val="008000"/>
                </a:solidFill>
                <a:latin typeface="Arial" panose="020B0604020202020204" pitchFamily="34" charset="0"/>
              </a:rPr>
              <a:t> </a:t>
            </a:r>
          </a:p>
        </p:txBody>
      </p:sp>
      <p:pic>
        <p:nvPicPr>
          <p:cNvPr id="177159" name="Picture 5" descr="C:\Users\LISAN\Pictures\plantes invasives de Madagascar\Casuarina equisetifolia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8888" y="5229225"/>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6" descr="C:\Users\LISAN\Pictures\plantes invasives de Madagascar\Casuarina equisetifoli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9838" y="5172075"/>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7" descr="C:\Users\LISAN\Pictures\plantes invasives de Madagascar\Casuarina equisetifolia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8388" y="5013325"/>
            <a:ext cx="13811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2" name="Picture 8" descr="C:\Users\LISAN\Pictures\plantes invasives de Madagascar\Casuarina equisetifolia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9525" y="4581525"/>
            <a:ext cx="15144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3" name="Picture 10" descr="C:\Users\LISAN\Pictures\plantes invasives de Madagascar\Casuarina_equisetifolia_leave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53340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71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7166" name="Image 13" descr="logo aride_s.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0825"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7" name="Image 14" descr="logo salinisation2_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258888" y="0"/>
            <a:ext cx="46513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ZoneTexte 15"/>
          <p:cNvSpPr txBox="1">
            <a:spLocks noChangeArrowheads="1"/>
          </p:cNvSpPr>
          <p:nvPr/>
        </p:nvSpPr>
        <p:spPr bwMode="auto">
          <a:xfrm>
            <a:off x="755650"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77169" name="Rectangle 16"/>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7170" name="Picture 16" descr="C:\Users\LISAN\Pictures\Plantes fourragères\logo invasive plants5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817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2EA04A-58AC-4E55-A2D5-F561D877FB7E}" type="slidenum">
              <a:rPr lang="fr-FR" altLang="fr-FR" sz="1200" smtClean="0">
                <a:solidFill>
                  <a:srgbClr val="898989"/>
                </a:solidFill>
              </a:rPr>
              <a:pPr>
                <a:spcBef>
                  <a:spcPct val="0"/>
                </a:spcBef>
                <a:buFontTx/>
                <a:buNone/>
              </a:pPr>
              <a:t>209</a:t>
            </a:fld>
            <a:endParaRPr lang="fr-FR" altLang="fr-FR" sz="1200">
              <a:solidFill>
                <a:srgbClr val="898989"/>
              </a:solidFill>
            </a:endParaRPr>
          </a:p>
        </p:txBody>
      </p:sp>
      <p:sp>
        <p:nvSpPr>
          <p:cNvPr id="17818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8181" name="ZoneTexte 6"/>
          <p:cNvSpPr txBox="1">
            <a:spLocks noChangeArrowheads="1"/>
          </p:cNvSpPr>
          <p:nvPr/>
        </p:nvSpPr>
        <p:spPr bwMode="auto">
          <a:xfrm>
            <a:off x="179388" y="692150"/>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A7.6. </a:t>
            </a:r>
            <a:r>
              <a:rPr lang="fr-FR" altLang="fr-FR" sz="1400" b="1" dirty="0">
                <a:solidFill>
                  <a:srgbClr val="FF0000"/>
                </a:solidFill>
                <a:latin typeface="Arial" panose="020B0604020202020204" pitchFamily="34" charset="0"/>
              </a:rPr>
              <a:t>Acacia à bois noir </a:t>
            </a:r>
            <a:r>
              <a:rPr lang="fr-FR" altLang="fr-FR" sz="1400" dirty="0">
                <a:solidFill>
                  <a:srgbClr val="FF0000"/>
                </a:solidFill>
                <a:latin typeface="Arial" panose="020B0604020202020204" pitchFamily="34" charset="0"/>
              </a:rPr>
              <a:t>ou </a:t>
            </a:r>
            <a:r>
              <a:rPr lang="fr-FR" altLang="fr-FR" sz="1400" b="1" dirty="0">
                <a:solidFill>
                  <a:srgbClr val="FF0000"/>
                </a:solidFill>
                <a:latin typeface="Arial" panose="020B0604020202020204" pitchFamily="34" charset="0"/>
              </a:rPr>
              <a:t>Mimosa à bois noir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Acacia </a:t>
            </a:r>
            <a:r>
              <a:rPr lang="fr-FR" altLang="fr-FR" sz="1400" i="1" dirty="0" err="1">
                <a:solidFill>
                  <a:srgbClr val="FF0000"/>
                </a:solidFill>
                <a:latin typeface="Arial" panose="020B0604020202020204" pitchFamily="34" charset="0"/>
              </a:rPr>
              <a:t>melanoxylon</a:t>
            </a:r>
            <a:r>
              <a:rPr lang="fr-FR" altLang="fr-FR" sz="1400" dirty="0">
                <a:solidFill>
                  <a:srgbClr val="FF0000"/>
                </a:solidFill>
                <a:latin typeface="Arial" panose="020B0604020202020204" pitchFamily="34" charset="0"/>
              </a:rPr>
              <a:t>) (arbre)        Risque élevé, score: 12</a:t>
            </a:r>
            <a:endParaRPr lang="fr-FR" altLang="fr-FR" sz="1400" dirty="0">
              <a:latin typeface="Arial" panose="020B0604020202020204" pitchFamily="34" charset="0"/>
            </a:endParaRPr>
          </a:p>
        </p:txBody>
      </p:sp>
      <p:sp>
        <p:nvSpPr>
          <p:cNvPr id="178182" name="ZoneTexte 6"/>
          <p:cNvSpPr txBox="1">
            <a:spLocks noChangeArrowheads="1"/>
          </p:cNvSpPr>
          <p:nvPr/>
        </p:nvSpPr>
        <p:spPr bwMode="auto">
          <a:xfrm>
            <a:off x="179388" y="1125538"/>
            <a:ext cx="8713787"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600">
                <a:solidFill>
                  <a:srgbClr val="008000"/>
                </a:solidFill>
                <a:latin typeface="Arial" panose="020B0604020202020204" pitchFamily="34" charset="0"/>
              </a:rPr>
              <a:t> Originaire de l'est de l'</a:t>
            </a:r>
            <a:r>
              <a:rPr lang="fr-FR" altLang="fr-FR" sz="1600">
                <a:solidFill>
                  <a:srgbClr val="008000"/>
                </a:solidFill>
                <a:latin typeface="Arial" panose="020B0604020202020204" pitchFamily="34" charset="0"/>
                <a:hlinkClick r:id="rId2" tooltip="Australie"/>
              </a:rPr>
              <a:t>Australie</a:t>
            </a:r>
            <a:r>
              <a:rPr lang="fr-FR" altLang="fr-FR" sz="1600">
                <a:solidFill>
                  <a:srgbClr val="008000"/>
                </a:solidFill>
                <a:latin typeface="Arial" panose="020B0604020202020204" pitchFamily="34" charset="0"/>
              </a:rPr>
              <a:t>, c'est un arbre (famille des </a:t>
            </a:r>
            <a:r>
              <a:rPr lang="fr-FR" altLang="fr-FR" sz="1600" i="1">
                <a:solidFill>
                  <a:srgbClr val="008000"/>
                </a:solidFill>
                <a:latin typeface="Arial" panose="020B0604020202020204" pitchFamily="34" charset="0"/>
                <a:hlinkClick r:id="rId3" tooltip="Mimosaceae"/>
              </a:rPr>
              <a:t>Mimosaceae</a:t>
            </a:r>
            <a:r>
              <a:rPr lang="fr-FR" altLang="fr-FR" sz="1600">
                <a:solidFill>
                  <a:srgbClr val="008000"/>
                </a:solidFill>
                <a:latin typeface="Arial" panose="020B0604020202020204" pitchFamily="34" charset="0"/>
              </a:rPr>
              <a:t>, ou des </a:t>
            </a:r>
            <a:r>
              <a:rPr lang="fr-FR" altLang="fr-FR" sz="1600" i="1">
                <a:solidFill>
                  <a:srgbClr val="008000"/>
                </a:solidFill>
                <a:latin typeface="Arial" panose="020B0604020202020204" pitchFamily="34" charset="0"/>
                <a:hlinkClick r:id="rId4" tooltip="Fabaceae"/>
              </a:rPr>
              <a:t>Fabaceae</a:t>
            </a:r>
            <a:r>
              <a:rPr lang="fr-FR" altLang="fr-FR" sz="1600">
                <a:solidFill>
                  <a:srgbClr val="008000"/>
                </a:solidFill>
                <a:latin typeface="Arial" panose="020B0604020202020204" pitchFamily="34" charset="0"/>
              </a:rPr>
              <a:t> selon la classification phylogénétique), à croissance rapide, pouvant atteindre 45 mètres de haut. </a:t>
            </a:r>
          </a:p>
          <a:p>
            <a:pPr algn="just" eaLnBrk="1" hangingPunct="1">
              <a:spcBef>
                <a:spcPct val="0"/>
              </a:spcBef>
            </a:pPr>
            <a:r>
              <a:rPr lang="fr-FR" altLang="fr-FR" sz="1600">
                <a:solidFill>
                  <a:srgbClr val="008000"/>
                </a:solidFill>
                <a:latin typeface="Arial" panose="020B0604020202020204" pitchFamily="34" charset="0"/>
              </a:rPr>
              <a:t> Le tronc droit a une couronne dense, pyramidale à cylindrique, voire étalée.</a:t>
            </a:r>
          </a:p>
          <a:p>
            <a:pPr algn="just" eaLnBrk="1" hangingPunct="1">
              <a:spcBef>
                <a:spcPct val="0"/>
              </a:spcBef>
            </a:pPr>
            <a:r>
              <a:rPr lang="fr-FR" altLang="fr-FR" sz="1600">
                <a:solidFill>
                  <a:srgbClr val="008000"/>
                </a:solidFill>
                <a:latin typeface="Arial" panose="020B0604020202020204" pitchFamily="34" charset="0"/>
              </a:rPr>
              <a:t> Il possède un système radiculaire superficiel dense. Il s'adapte à de nombreux milieux et de climats, mais il préfère les climats frais. </a:t>
            </a:r>
            <a:r>
              <a:rPr lang="fr-FR" altLang="fr-FR" sz="1600" b="1">
                <a:solidFill>
                  <a:srgbClr val="008000"/>
                </a:solidFill>
                <a:latin typeface="Arial" panose="020B0604020202020204" pitchFamily="34" charset="0"/>
              </a:rPr>
              <a:t>Il tolère la sécheresse</a:t>
            </a:r>
            <a:r>
              <a:rPr lang="fr-FR" altLang="fr-FR" sz="1600">
                <a:solidFill>
                  <a:srgbClr val="008000"/>
                </a:solidFill>
                <a:latin typeface="Arial" panose="020B0604020202020204" pitchFamily="34" charset="0"/>
              </a:rPr>
              <a:t>, un mauvais drainage, tous les sols, </a:t>
            </a:r>
            <a:r>
              <a:rPr lang="fr-FR" altLang="fr-FR" sz="1600" b="1">
                <a:solidFill>
                  <a:srgbClr val="008000"/>
                </a:solidFill>
                <a:latin typeface="Arial" panose="020B0604020202020204" pitchFamily="34" charset="0"/>
              </a:rPr>
              <a:t>l'air salin</a:t>
            </a:r>
            <a:r>
              <a:rPr lang="fr-FR" altLang="fr-FR" sz="1600">
                <a:solidFill>
                  <a:srgbClr val="008000"/>
                </a:solidFill>
                <a:latin typeface="Arial" panose="020B0604020202020204" pitchFamily="34" charset="0"/>
              </a:rPr>
              <a:t>, les rafales, les vents froids, le brouillard, les températures extrêmes, le soleil ou l’ombre. Il se reproduit dans les estuaires, forêts naturelles, plantations forestières, plages, savanes, prairies, zones </a:t>
            </a:r>
            <a:r>
              <a:rPr lang="fr-FR" altLang="fr-FR" sz="1600">
                <a:solidFill>
                  <a:srgbClr val="008000"/>
                </a:solidFill>
                <a:latin typeface="Arial" panose="020B0604020202020204" pitchFamily="34" charset="0"/>
                <a:hlinkClick r:id="rId5" tooltip="Zones humides"/>
              </a:rPr>
              <a:t>humides</a:t>
            </a:r>
            <a:r>
              <a:rPr lang="fr-FR" altLang="fr-FR" sz="1600">
                <a:solidFill>
                  <a:srgbClr val="008000"/>
                </a:solidFill>
                <a:latin typeface="Arial" panose="020B0604020202020204" pitchFamily="34" charset="0"/>
              </a:rPr>
              <a:t>, </a:t>
            </a:r>
            <a:r>
              <a:rPr lang="fr-FR" altLang="fr-FR" sz="1600">
                <a:solidFill>
                  <a:srgbClr val="008000"/>
                </a:solidFill>
                <a:latin typeface="Arial" panose="020B0604020202020204" pitchFamily="34" charset="0"/>
                <a:hlinkClick r:id="rId6" tooltip="Riverain"/>
              </a:rPr>
              <a:t>riveraines</a:t>
            </a:r>
            <a:r>
              <a:rPr lang="fr-FR" altLang="fr-FR" sz="1600">
                <a:solidFill>
                  <a:srgbClr val="008000"/>
                </a:solidFill>
                <a:latin typeface="Arial" panose="020B0604020202020204" pitchFamily="34" charset="0"/>
              </a:rPr>
              <a:t>, côtières, agricoles, urbaines, perturbées …</a:t>
            </a:r>
          </a:p>
          <a:p>
            <a:pPr algn="just" eaLnBrk="1" hangingPunct="1">
              <a:spcBef>
                <a:spcPct val="0"/>
              </a:spcBef>
            </a:pPr>
            <a:r>
              <a:rPr lang="fr-FR" altLang="fr-FR" sz="1600">
                <a:solidFill>
                  <a:srgbClr val="FF0000"/>
                </a:solidFill>
                <a:latin typeface="Arial" panose="020B0604020202020204" pitchFamily="34" charset="0"/>
              </a:rPr>
              <a:t> Le contrôle de sa prolifération dans les exploitations forestières est très onéreux</a:t>
            </a:r>
            <a:r>
              <a:rPr lang="fr-FR" altLang="fr-FR" sz="1600">
                <a:solidFill>
                  <a:srgbClr val="008000"/>
                </a:solidFill>
                <a:latin typeface="Arial" panose="020B0604020202020204" pitchFamily="34" charset="0"/>
              </a:rPr>
              <a:t>, mais la valeur de son bois, sa facilité de culture et de mise en valeur sont par contre un avantage important.</a:t>
            </a: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7"/>
              </a:rPr>
              <a:t>http://fr.wikipedia.org/wiki/Mimosa_%C3%A0_bois_noir</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http://en.wikipedia.org/wiki/Acacia_melanoxylon</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9"/>
              </a:rPr>
              <a:t>http://www.hear.org/pier/species/acacia_melanoxylon.htm</a:t>
            </a:r>
            <a:r>
              <a:rPr lang="fr-FR" altLang="fr-FR" sz="1200">
                <a:solidFill>
                  <a:srgbClr val="008000"/>
                </a:solidFill>
                <a:latin typeface="Arial" panose="020B0604020202020204" pitchFamily="34" charset="0"/>
              </a:rPr>
              <a:t> </a:t>
            </a:r>
          </a:p>
        </p:txBody>
      </p:sp>
      <p:pic>
        <p:nvPicPr>
          <p:cNvPr id="178183" name="Picture 2" descr="C:\Users\LISAN\Pictures\plantes invasives de Madagascar\Acacia melanoxylon-bar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5300663"/>
            <a:ext cx="7921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4" descr="C:\Users\LISAN\Pictures\plantes invasives de Madagascar\Acacia melanoxylon_(Flower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75" y="5157788"/>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5" descr="C:\Users\LISAN\Pictures\plantes invasives de Madagascar\Acacia melanoxylon_branch.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75" y="55165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Picture 6" descr="C:\Users\LISAN\Pictures\plantes invasives de Madagascar\Acacia melanoxylon_fleur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3700" y="5589588"/>
            <a:ext cx="16462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7" name="Picture 7" descr="C:\Users\LISAN\Pictures\plantes invasives de Madagascar\Acacia melanoxylon_gousse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35825" y="5589588"/>
            <a:ext cx="169068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8" name="Picture 8" descr="C:\Users\LISAN\Pictures\plantes invasives de Madagascar\Acacia melanoxylon_seeds_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0650" y="4652963"/>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9" name="Picture 9" descr="C:\Users\LISAN\Pictures\plantes invasives de Madagascar\Acacia melanoxylon bis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013" y="5157788"/>
            <a:ext cx="13335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90" name="ZoneTexte 14"/>
          <p:cNvSpPr txBox="1">
            <a:spLocks noChangeArrowheads="1"/>
          </p:cNvSpPr>
          <p:nvPr/>
        </p:nvSpPr>
        <p:spPr bwMode="auto">
          <a:xfrm>
            <a:off x="4356100" y="5229225"/>
            <a:ext cx="560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fleurs</a:t>
            </a:r>
          </a:p>
        </p:txBody>
      </p:sp>
      <p:sp>
        <p:nvSpPr>
          <p:cNvPr id="178191" name="ZoneTexte 15"/>
          <p:cNvSpPr txBox="1">
            <a:spLocks noChangeArrowheads="1"/>
          </p:cNvSpPr>
          <p:nvPr/>
        </p:nvSpPr>
        <p:spPr bwMode="auto">
          <a:xfrm>
            <a:off x="7019925" y="5084763"/>
            <a:ext cx="755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gousses</a:t>
            </a:r>
          </a:p>
        </p:txBody>
      </p:sp>
      <p:sp>
        <p:nvSpPr>
          <p:cNvPr id="1781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819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8194" name="Image 17" descr="logo aride_s.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5" name="Image 18" descr="logo salinisation2_s.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96" name="Rectangle 19"/>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8197" name="Picture 16" descr="C:\Users\LISAN\Pictures\Plantes fourragères\logo invasive plants5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oneTexte 1"/>
          <p:cNvSpPr txBox="1">
            <a:spLocks noChangeArrowheads="1"/>
          </p:cNvSpPr>
          <p:nvPr/>
        </p:nvSpPr>
        <p:spPr bwMode="auto">
          <a:xfrm>
            <a:off x="1602640" y="166965"/>
            <a:ext cx="381652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483" name="Espace réservé du numéro de diapositive 2"/>
          <p:cNvSpPr>
            <a:spLocks noGrp="1"/>
          </p:cNvSpPr>
          <p:nvPr>
            <p:ph type="sldNum" sz="quarter" idx="12"/>
          </p:nvPr>
        </p:nvSpPr>
        <p:spPr bwMode="auto">
          <a:xfrm>
            <a:off x="251520" y="153602"/>
            <a:ext cx="549772" cy="3651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115824-8624-4926-A8B1-B1E77CD0E6C7}" type="slidenum">
              <a:rPr lang="fr-FR" altLang="fr-FR" sz="1200" smtClean="0">
                <a:solidFill>
                  <a:srgbClr val="898989"/>
                </a:solidFill>
              </a:rPr>
              <a:pPr>
                <a:spcBef>
                  <a:spcPct val="0"/>
                </a:spcBef>
                <a:buFontTx/>
                <a:buNone/>
              </a:pPr>
              <a:t>21</a:t>
            </a:fld>
            <a:endParaRPr lang="fr-FR" altLang="fr-FR" sz="1200">
              <a:solidFill>
                <a:srgbClr val="898989"/>
              </a:solidFill>
            </a:endParaRPr>
          </a:p>
        </p:txBody>
      </p:sp>
      <p:sp>
        <p:nvSpPr>
          <p:cNvPr id="204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494" name="Rectangle 13"/>
          <p:cNvSpPr>
            <a:spLocks noChangeArrowheads="1"/>
          </p:cNvSpPr>
          <p:nvPr/>
        </p:nvSpPr>
        <p:spPr bwMode="auto">
          <a:xfrm>
            <a:off x="40694" y="689272"/>
            <a:ext cx="5815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cs typeface="Times New Roman" panose="02020603050405020304" pitchFamily="18" charset="0"/>
              </a:rPr>
              <a:t>2. Introduction sur la salinité des sols (suite et fin)</a:t>
            </a:r>
            <a:endParaRPr lang="fr-FR" altLang="fr-FR" sz="700" dirty="0">
              <a:solidFill>
                <a:srgbClr val="008000"/>
              </a:solidFill>
              <a:latin typeface="Arial" panose="020B0604020202020204" pitchFamily="34" charset="0"/>
              <a:cs typeface="Times New Roman" panose="02020603050405020304" pitchFamily="18" charset="0"/>
            </a:endParaRPr>
          </a:p>
        </p:txBody>
      </p:sp>
      <p:sp>
        <p:nvSpPr>
          <p:cNvPr id="26" name="ZoneTexte 25"/>
          <p:cNvSpPr txBox="1"/>
          <p:nvPr/>
        </p:nvSpPr>
        <p:spPr>
          <a:xfrm>
            <a:off x="4269113" y="2700801"/>
            <a:ext cx="4874887" cy="4154984"/>
          </a:xfrm>
          <a:prstGeom prst="rect">
            <a:avLst/>
          </a:prstGeom>
          <a:noFill/>
        </p:spPr>
        <p:txBody>
          <a:bodyPr wrap="square" rtlCol="0">
            <a:spAutoFit/>
          </a:bodyPr>
          <a:lstStyle/>
          <a:p>
            <a:pPr algn="just"/>
            <a:r>
              <a:rPr lang="fr-FR" sz="1200" dirty="0" err="1">
                <a:solidFill>
                  <a:srgbClr val="008000"/>
                </a:solidFill>
              </a:rPr>
              <a:t>Saligne</a:t>
            </a:r>
            <a:r>
              <a:rPr lang="fr-FR" sz="1200" dirty="0">
                <a:solidFill>
                  <a:srgbClr val="008000"/>
                </a:solidFill>
              </a:rPr>
              <a:t> à balai (</a:t>
            </a:r>
            <a:r>
              <a:rPr lang="fr-FR" sz="1200" i="1" dirty="0" err="1">
                <a:solidFill>
                  <a:srgbClr val="008000"/>
                </a:solidFill>
              </a:rPr>
              <a:t>Haloxylon</a:t>
            </a:r>
            <a:r>
              <a:rPr lang="fr-FR" sz="1200" i="1" dirty="0">
                <a:solidFill>
                  <a:srgbClr val="008000"/>
                </a:solidFill>
              </a:rPr>
              <a:t> </a:t>
            </a:r>
            <a:r>
              <a:rPr lang="fr-FR" sz="1200" i="1" dirty="0" err="1">
                <a:solidFill>
                  <a:srgbClr val="008000"/>
                </a:solidFill>
              </a:rPr>
              <a:t>scoparium</a:t>
            </a:r>
            <a:r>
              <a:rPr lang="fr-FR" sz="1200" i="1" dirty="0">
                <a:solidFill>
                  <a:srgbClr val="008000"/>
                </a:solidFill>
              </a:rPr>
              <a:t> </a:t>
            </a:r>
            <a:r>
              <a:rPr lang="fr-FR" sz="1200" dirty="0">
                <a:solidFill>
                  <a:srgbClr val="008000"/>
                </a:solidFill>
              </a:rPr>
              <a:t>ou </a:t>
            </a:r>
            <a:r>
              <a:rPr lang="fr-FR" sz="1200" i="1" dirty="0" err="1">
                <a:solidFill>
                  <a:srgbClr val="008000"/>
                </a:solidFill>
              </a:rPr>
              <a:t>Hammada</a:t>
            </a:r>
            <a:r>
              <a:rPr lang="fr-FR" sz="1200" i="1" dirty="0">
                <a:solidFill>
                  <a:srgbClr val="008000"/>
                </a:solidFill>
              </a:rPr>
              <a:t> </a:t>
            </a:r>
            <a:r>
              <a:rPr lang="fr-FR" sz="1200" i="1" dirty="0" err="1">
                <a:solidFill>
                  <a:srgbClr val="008000"/>
                </a:solidFill>
              </a:rPr>
              <a:t>scoparia</a:t>
            </a:r>
            <a:r>
              <a:rPr lang="fr-FR" sz="1200" dirty="0">
                <a:solidFill>
                  <a:srgbClr val="008000"/>
                </a:solidFill>
              </a:rPr>
              <a:t>). Distribution : Afrique subtropicale (Sahara, très commune au Sahara Septentrional jusqu'au Tademaït, Egypte), Asie tempérée et subtropicale (</a:t>
            </a:r>
            <a:r>
              <a:rPr lang="fr-FR" sz="1200" dirty="0" err="1">
                <a:solidFill>
                  <a:srgbClr val="008000"/>
                </a:solidFill>
              </a:rPr>
              <a:t>Israel</a:t>
            </a:r>
            <a:r>
              <a:rPr lang="fr-FR" sz="1200" dirty="0">
                <a:solidFill>
                  <a:srgbClr val="008000"/>
                </a:solidFill>
              </a:rPr>
              <a:t>, Arabie, Jordanie, Irak). Déserts, steppes.</a:t>
            </a:r>
            <a:r>
              <a:rPr lang="fr-FR" sz="1200" i="1" dirty="0">
                <a:solidFill>
                  <a:srgbClr val="008000"/>
                </a:solidFill>
              </a:rPr>
              <a:t> </a:t>
            </a:r>
            <a:r>
              <a:rPr lang="fr-FR" sz="1200" dirty="0">
                <a:solidFill>
                  <a:srgbClr val="008000"/>
                </a:solidFill>
              </a:rPr>
              <a:t>Ce buisson pérenne, de 20 à 40 cm, composé de branches ramifiées, épineuses, dont les feuilles opposées sont réduites à des écailles, aux fleurs dépourvues de pétales et disposées en</a:t>
            </a:r>
            <a:r>
              <a:rPr lang="fr-FR" sz="1200" dirty="0"/>
              <a:t> </a:t>
            </a:r>
            <a:r>
              <a:rPr lang="fr-FR" sz="1200" dirty="0">
                <a:hlinkClick r:id="rId3" tooltip="Épi (botanique)"/>
              </a:rPr>
              <a:t>épi</a:t>
            </a:r>
            <a:r>
              <a:rPr lang="fr-FR" sz="1200" dirty="0"/>
              <a:t> </a:t>
            </a:r>
            <a:r>
              <a:rPr lang="fr-FR" sz="1200" dirty="0">
                <a:solidFill>
                  <a:srgbClr val="008000"/>
                </a:solidFill>
              </a:rPr>
              <a:t>terminal dense, est utilisé comme </a:t>
            </a:r>
            <a:r>
              <a:rPr lang="fr-FR" sz="1200" b="1" dirty="0">
                <a:solidFill>
                  <a:srgbClr val="008000"/>
                </a:solidFill>
              </a:rPr>
              <a:t>plante médicinale </a:t>
            </a:r>
            <a:r>
              <a:rPr lang="fr-FR" sz="1200" dirty="0">
                <a:solidFill>
                  <a:srgbClr val="008000"/>
                </a:solidFill>
              </a:rPr>
              <a:t>en Afrique du Nord et au Moyen-Orient et dans la pharmacopée marocaine traditionnelle pour </a:t>
            </a:r>
            <a:r>
              <a:rPr lang="fr-FR" sz="1200" b="1" dirty="0">
                <a:solidFill>
                  <a:srgbClr val="008000"/>
                </a:solidFill>
              </a:rPr>
              <a:t>l’hypertension</a:t>
            </a:r>
            <a:r>
              <a:rPr lang="fr-FR" sz="1200" dirty="0">
                <a:solidFill>
                  <a:srgbClr val="008000"/>
                </a:solidFill>
              </a:rPr>
              <a:t>. Plante aux rameaux grêles et charnus, articulés, dressés, très nombreux. Les rameaux foncent et noircissent en séchant. Les rameaux âgés sont gris-brun et les rameaux nouveaux sont d'un vert légèrement blanchâtre. Feuilles opposées très petites en triangle. Les fleurs sont généralement solitaires à l'aisselle des feuilles, elles donnent un fruit entouré de 4 à 6 ailes de taille identique généralement vivement coloré (jaune, rose ou rouge). Les cendres de cette plantes mélangées à de l’huile d’olive permet de fabriquer un </a:t>
            </a:r>
            <a:r>
              <a:rPr lang="fr-FR" sz="1200" b="1" dirty="0">
                <a:solidFill>
                  <a:srgbClr val="008000"/>
                </a:solidFill>
              </a:rPr>
              <a:t>savon</a:t>
            </a:r>
            <a:r>
              <a:rPr lang="fr-FR" sz="1200" dirty="0">
                <a:solidFill>
                  <a:srgbClr val="008000"/>
                </a:solidFill>
              </a:rPr>
              <a:t>.  Sources : a) </a:t>
            </a:r>
            <a:r>
              <a:rPr lang="fr-FR" sz="1200" dirty="0">
                <a:solidFill>
                  <a:srgbClr val="008000"/>
                </a:solidFill>
                <a:hlinkClick r:id="rId4"/>
              </a:rPr>
              <a:t>http://www.plantarium.ru/page/view/item/48340.html</a:t>
            </a:r>
            <a:r>
              <a:rPr lang="fr-FR" sz="1200" dirty="0">
                <a:solidFill>
                  <a:srgbClr val="008000"/>
                </a:solidFill>
              </a:rPr>
              <a:t>, b) </a:t>
            </a:r>
            <a:r>
              <a:rPr lang="fr-FR" sz="1200" dirty="0">
                <a:solidFill>
                  <a:srgbClr val="008000"/>
                </a:solidFill>
                <a:hlinkClick r:id="rId5"/>
              </a:rPr>
              <a:t>https://pl.wikipedia.org/wiki/Haloxylon_scoparium</a:t>
            </a:r>
            <a:r>
              <a:rPr lang="fr-FR" sz="1200" dirty="0">
                <a:solidFill>
                  <a:srgbClr val="008000"/>
                </a:solidFill>
              </a:rPr>
              <a:t>, </a:t>
            </a:r>
          </a:p>
          <a:p>
            <a:pPr algn="r"/>
            <a:r>
              <a:rPr lang="fr-FR" sz="1200" dirty="0">
                <a:solidFill>
                  <a:srgbClr val="008000"/>
                </a:solidFill>
              </a:rPr>
              <a:t>c) </a:t>
            </a:r>
            <a:r>
              <a:rPr lang="fr-FR" sz="1200" dirty="0">
                <a:solidFill>
                  <a:srgbClr val="008000"/>
                </a:solidFill>
                <a:hlinkClick r:id="rId6"/>
              </a:rPr>
              <a:t>http://www.ethnopharmacologia.org/recherche-dans-prelude/?plant_id=6553</a:t>
            </a:r>
            <a:r>
              <a:rPr lang="fr-FR" sz="1200" dirty="0">
                <a:solidFill>
                  <a:srgbClr val="008000"/>
                </a:solidFill>
              </a:rPr>
              <a:t> </a:t>
            </a:r>
          </a:p>
        </p:txBody>
      </p:sp>
      <p:pic>
        <p:nvPicPr>
          <p:cNvPr id="27" name="Imag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272" y="1190649"/>
            <a:ext cx="2013534" cy="1510151"/>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509" y="1170831"/>
            <a:ext cx="2204955" cy="1529969"/>
          </a:xfrm>
          <a:prstGeom prst="rect">
            <a:avLst/>
          </a:prstGeom>
        </p:spPr>
      </p:pic>
      <p:pic>
        <p:nvPicPr>
          <p:cNvPr id="29" name="Imag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1672" y="15311"/>
            <a:ext cx="1112134" cy="1105183"/>
          </a:xfrm>
          <a:prstGeom prst="rect">
            <a:avLst/>
          </a:prstGeom>
        </p:spPr>
      </p:pic>
      <p:pic>
        <p:nvPicPr>
          <p:cNvPr id="30" name="Imag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840" y="1230204"/>
            <a:ext cx="1371600" cy="1666875"/>
          </a:xfrm>
          <a:prstGeom prst="rect">
            <a:avLst/>
          </a:prstGeom>
        </p:spPr>
      </p:pic>
      <p:pic>
        <p:nvPicPr>
          <p:cNvPr id="31" name="Imag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7712" y="23653"/>
            <a:ext cx="1464340" cy="1096841"/>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Espace réservé du numéro de diapositive 2"/>
          <p:cNvSpPr txBox="1">
            <a:spLocks/>
          </p:cNvSpPr>
          <p:nvPr/>
        </p:nvSpPr>
        <p:spPr bwMode="auto">
          <a:xfrm>
            <a:off x="7956550" y="188913"/>
            <a:ext cx="9096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062EA04A-58AC-4E55-A2D5-F561D877FB7E}" type="slidenum">
              <a:rPr lang="fr-FR" altLang="fr-FR" sz="1200" smtClean="0">
                <a:solidFill>
                  <a:srgbClr val="898989"/>
                </a:solidFill>
              </a:rPr>
              <a:pPr>
                <a:spcBef>
                  <a:spcPct val="0"/>
                </a:spcBef>
                <a:buFontTx/>
                <a:buNone/>
              </a:pPr>
              <a:t>210</a:t>
            </a:fld>
            <a:endParaRPr lang="fr-FR" altLang="fr-FR" sz="1200">
              <a:solidFill>
                <a:srgbClr val="898989"/>
              </a:solidFill>
            </a:endParaRP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ZoneTexte 6"/>
          <p:cNvSpPr txBox="1">
            <a:spLocks noChangeArrowheads="1"/>
          </p:cNvSpPr>
          <p:nvPr/>
        </p:nvSpPr>
        <p:spPr bwMode="auto">
          <a:xfrm>
            <a:off x="179388" y="692151"/>
            <a:ext cx="8911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A7.6. </a:t>
            </a:r>
            <a:r>
              <a:rPr lang="en-US" altLang="fr-FR" sz="1800" b="1" dirty="0" err="1">
                <a:solidFill>
                  <a:srgbClr val="FF0000"/>
                </a:solidFill>
              </a:rPr>
              <a:t>C</a:t>
            </a:r>
            <a:r>
              <a:rPr lang="en-US" sz="1800" b="1" dirty="0" err="1">
                <a:solidFill>
                  <a:srgbClr val="FF0000"/>
                </a:solidFill>
              </a:rPr>
              <a:t>oojong</a:t>
            </a:r>
            <a:r>
              <a:rPr lang="en-US" sz="1400" b="1" dirty="0">
                <a:solidFill>
                  <a:srgbClr val="008000"/>
                </a:solidFill>
              </a:rPr>
              <a:t> </a:t>
            </a:r>
            <a:r>
              <a:rPr lang="fr-FR" altLang="fr-FR" sz="1400" dirty="0">
                <a:solidFill>
                  <a:srgbClr val="FF0000"/>
                </a:solidFill>
                <a:latin typeface="Arial" panose="020B0604020202020204" pitchFamily="34" charset="0"/>
              </a:rPr>
              <a:t>(</a:t>
            </a:r>
            <a:r>
              <a:rPr lang="fr-FR" altLang="fr-FR" sz="1400" i="1" dirty="0">
                <a:solidFill>
                  <a:srgbClr val="FF0000"/>
                </a:solidFill>
                <a:latin typeface="Arial" panose="020B0604020202020204" pitchFamily="34" charset="0"/>
              </a:rPr>
              <a:t>Acacia </a:t>
            </a:r>
            <a:r>
              <a:rPr lang="fr-FR" altLang="fr-FR" sz="1400" i="1" dirty="0" err="1">
                <a:solidFill>
                  <a:srgbClr val="FF0000"/>
                </a:solidFill>
                <a:latin typeface="Arial" panose="020B0604020202020204" pitchFamily="34" charset="0"/>
              </a:rPr>
              <a:t>saligna</a:t>
            </a:r>
            <a:r>
              <a:rPr lang="fr-FR" altLang="fr-FR" sz="1400" dirty="0">
                <a:solidFill>
                  <a:srgbClr val="FF0000"/>
                </a:solidFill>
                <a:latin typeface="Arial" panose="020B0604020202020204" pitchFamily="34" charset="0"/>
              </a:rPr>
              <a:t>) (arbre) (famille des </a:t>
            </a:r>
            <a:r>
              <a:rPr lang="fr-FR" sz="1800" i="1" u="sng" dirty="0" err="1">
                <a:hlinkClick r:id="rId2" tooltip="Fabaceae"/>
              </a:rPr>
              <a:t>Fabaceae</a:t>
            </a:r>
            <a:r>
              <a:rPr lang="fr-FR" altLang="fr-FR" sz="1400" dirty="0">
                <a:solidFill>
                  <a:srgbClr val="FF0000"/>
                </a:solidFill>
                <a:latin typeface="Arial" panose="020B0604020202020204" pitchFamily="34" charset="0"/>
              </a:rPr>
              <a:t>)        Risque élevé, score: </a:t>
            </a:r>
            <a:r>
              <a:rPr lang="fr-FR" altLang="fr-FR" sz="1400" b="1" dirty="0">
                <a:solidFill>
                  <a:srgbClr val="FF0000"/>
                </a:solidFill>
                <a:latin typeface="Arial" panose="020B0604020202020204" pitchFamily="34" charset="0"/>
              </a:rPr>
              <a:t>17</a:t>
            </a:r>
            <a:r>
              <a:rPr lang="fr-FR" altLang="fr-FR" sz="1400" dirty="0">
                <a:solidFill>
                  <a:srgbClr val="FF0000"/>
                </a:solidFill>
                <a:latin typeface="Arial" panose="020B0604020202020204" pitchFamily="34" charset="0"/>
              </a:rPr>
              <a:t> (source HEAR)</a:t>
            </a:r>
            <a:endParaRPr lang="fr-FR" altLang="fr-FR" sz="1400" dirty="0">
              <a:latin typeface="Arial" panose="020B0604020202020204" pitchFamily="34" charset="0"/>
            </a:endParaRPr>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 name="Image 17"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8"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9"/>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2" name="Picture 16" descr="C:\Users\LISAN\Pictures\Plantes fourragères\logo invasive plants5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79388" y="1000125"/>
            <a:ext cx="8785100" cy="2677656"/>
          </a:xfrm>
          <a:prstGeom prst="rect">
            <a:avLst/>
          </a:prstGeom>
          <a:noFill/>
        </p:spPr>
        <p:txBody>
          <a:bodyPr wrap="square" rtlCol="0">
            <a:spAutoFit/>
          </a:bodyPr>
          <a:lstStyle/>
          <a:p>
            <a:pPr algn="just"/>
            <a:r>
              <a:rPr lang="fr-FR" i="1" dirty="0">
                <a:solidFill>
                  <a:srgbClr val="008000"/>
                </a:solidFill>
              </a:rPr>
              <a:t>Acacia </a:t>
            </a:r>
            <a:r>
              <a:rPr lang="fr-FR" i="1" dirty="0" err="1">
                <a:solidFill>
                  <a:srgbClr val="008000"/>
                </a:solidFill>
              </a:rPr>
              <a:t>saligna</a:t>
            </a:r>
            <a:r>
              <a:rPr lang="fr-FR" i="1" dirty="0">
                <a:solidFill>
                  <a:srgbClr val="008000"/>
                </a:solidFill>
              </a:rPr>
              <a:t> </a:t>
            </a:r>
            <a:r>
              <a:rPr lang="fr-FR" dirty="0">
                <a:solidFill>
                  <a:srgbClr val="008000"/>
                </a:solidFill>
              </a:rPr>
              <a:t>est un petit arbre, originaire d'Australie,</a:t>
            </a:r>
            <a:r>
              <a:rPr lang="fr-FR" dirty="0"/>
              <a:t> </a:t>
            </a:r>
            <a:r>
              <a:rPr lang="fr-FR" dirty="0">
                <a:solidFill>
                  <a:srgbClr val="008000"/>
                </a:solidFill>
              </a:rPr>
              <a:t>au port retombant (pleureur) décoratif et très dense, atteignant jusqu'à 8 m de hauteur.</a:t>
            </a:r>
          </a:p>
          <a:p>
            <a:pPr algn="just"/>
            <a:r>
              <a:rPr lang="fr-FR" sz="1200" dirty="0">
                <a:solidFill>
                  <a:srgbClr val="008000"/>
                </a:solidFill>
              </a:rPr>
              <a:t>Il a une floraison abondante de gros glomérules jaune </a:t>
            </a:r>
            <a:r>
              <a:rPr lang="fr-FR" sz="1200" dirty="0" err="1">
                <a:solidFill>
                  <a:srgbClr val="008000"/>
                </a:solidFill>
              </a:rPr>
              <a:t>souffré</a:t>
            </a:r>
            <a:r>
              <a:rPr lang="fr-FR" sz="1200" dirty="0">
                <a:solidFill>
                  <a:srgbClr val="008000"/>
                </a:solidFill>
              </a:rPr>
              <a:t> à orangé. Multiplication par semis et drageons. Croissance très rapide. Résistant au calcaire, </a:t>
            </a:r>
            <a:r>
              <a:rPr lang="fr-FR" sz="1200" b="1" dirty="0">
                <a:solidFill>
                  <a:srgbClr val="008000"/>
                </a:solidFill>
              </a:rPr>
              <a:t>il supporte très bien la proximité de la mer et des embruns marins</a:t>
            </a:r>
            <a:r>
              <a:rPr lang="fr-FR" sz="1200" dirty="0">
                <a:solidFill>
                  <a:srgbClr val="008000"/>
                </a:solidFill>
              </a:rPr>
              <a:t>. A la base de chaque </a:t>
            </a:r>
            <a:r>
              <a:rPr lang="fr-FR" sz="1200" dirty="0" err="1">
                <a:solidFill>
                  <a:srgbClr val="008000"/>
                </a:solidFill>
                <a:hlinkClick r:id="rId6"/>
              </a:rPr>
              <a:t>phyllode</a:t>
            </a:r>
            <a:r>
              <a:rPr lang="fr-FR" sz="1200" dirty="0">
                <a:solidFill>
                  <a:srgbClr val="008000"/>
                </a:solidFill>
              </a:rPr>
              <a:t>,  il y a un </a:t>
            </a:r>
            <a:r>
              <a:rPr lang="fr-FR" sz="1200" dirty="0">
                <a:solidFill>
                  <a:srgbClr val="008000"/>
                </a:solidFill>
                <a:hlinkClick r:id="rId7" tooltip="nectaire"/>
              </a:rPr>
              <a:t>nectaire</a:t>
            </a:r>
            <a:r>
              <a:rPr lang="fr-FR" sz="1200" dirty="0">
                <a:solidFill>
                  <a:srgbClr val="008000"/>
                </a:solidFill>
              </a:rPr>
              <a:t> </a:t>
            </a:r>
            <a:r>
              <a:rPr lang="fr-FR" sz="1200" dirty="0">
                <a:solidFill>
                  <a:srgbClr val="008000"/>
                </a:solidFill>
                <a:hlinkClick r:id="rId8" tooltip="Glande"/>
              </a:rPr>
              <a:t>glande</a:t>
            </a:r>
            <a:r>
              <a:rPr lang="fr-FR" sz="1200" dirty="0">
                <a:solidFill>
                  <a:srgbClr val="008000"/>
                </a:solidFill>
              </a:rPr>
              <a:t> qui sécrète un liquide sucré, attirant les </a:t>
            </a:r>
            <a:r>
              <a:rPr lang="fr-FR" sz="1200" u="sng" dirty="0">
                <a:solidFill>
                  <a:srgbClr val="008000"/>
                </a:solidFill>
                <a:hlinkClick r:id="rId9" tooltip="Fourmis"/>
              </a:rPr>
              <a:t>fourmis</a:t>
            </a:r>
            <a:r>
              <a:rPr lang="fr-FR" sz="1200" dirty="0">
                <a:solidFill>
                  <a:srgbClr val="008000"/>
                </a:solidFill>
              </a:rPr>
              <a:t>. Le </a:t>
            </a:r>
            <a:r>
              <a:rPr lang="fr-FR" sz="1200" dirty="0" err="1">
                <a:solidFill>
                  <a:srgbClr val="008000"/>
                </a:solidFill>
              </a:rPr>
              <a:t>Coojong</a:t>
            </a:r>
            <a:r>
              <a:rPr lang="fr-FR" sz="1200" dirty="0">
                <a:solidFill>
                  <a:srgbClr val="008000"/>
                </a:solidFill>
              </a:rPr>
              <a:t> a tendance à croître partout où le sol a été perturbé, aux côtés de nouvelles routes … Il est extrêmement vigoureux quand il est jeune, croissant souvent de plus d'un mètre, par an (jusqu’à 3 m). Il a été utilisé pour le tannage, la végétalisation, le fourrage pour les animaux, la réhabilitation des sites miniers, le bois de chauffage, le </a:t>
            </a:r>
            <a:r>
              <a:rPr lang="fr-FR" sz="1200" dirty="0">
                <a:solidFill>
                  <a:srgbClr val="008000"/>
                </a:solidFill>
                <a:hlinkClick r:id="rId10" tooltip="Paillis"/>
              </a:rPr>
              <a:t>paillis</a:t>
            </a:r>
            <a:r>
              <a:rPr lang="fr-FR" sz="1200" dirty="0">
                <a:solidFill>
                  <a:srgbClr val="008000"/>
                </a:solidFill>
              </a:rPr>
              <a:t>, l'agroforesterie et comme arbre décoratif. Il a été planté abondamment dans les zones semi-arides de l'Afrique, l'Amérique du Sud et au Moyen-Orient comme </a:t>
            </a:r>
            <a:r>
              <a:rPr lang="fr-FR" sz="1200" dirty="0">
                <a:solidFill>
                  <a:srgbClr val="008000"/>
                </a:solidFill>
                <a:hlinkClick r:id="rId11" tooltip="coupe-vent"/>
              </a:rPr>
              <a:t>brise</a:t>
            </a:r>
            <a:r>
              <a:rPr lang="fr-FR" sz="1200" dirty="0">
                <a:solidFill>
                  <a:srgbClr val="008000"/>
                </a:solidFill>
              </a:rPr>
              <a:t>-</a:t>
            </a:r>
            <a:r>
              <a:rPr lang="fr-FR" sz="1200" dirty="0">
                <a:solidFill>
                  <a:srgbClr val="008000"/>
                </a:solidFill>
                <a:hlinkClick r:id="rId11" tooltip="coupe-vent"/>
              </a:rPr>
              <a:t>vent</a:t>
            </a:r>
            <a:r>
              <a:rPr lang="fr-FR" sz="1200" dirty="0">
                <a:solidFill>
                  <a:srgbClr val="008000"/>
                </a:solidFill>
              </a:rPr>
              <a:t> et pour la stabilisation des dunes de sable ou pour lutter contre l'érosion. </a:t>
            </a:r>
            <a:r>
              <a:rPr lang="fr-FR" sz="1200" b="1" dirty="0">
                <a:solidFill>
                  <a:srgbClr val="008000"/>
                </a:solidFill>
              </a:rPr>
              <a:t>Il fixe l’azote</a:t>
            </a:r>
            <a:r>
              <a:rPr lang="fr-FR" sz="1200" dirty="0">
                <a:solidFill>
                  <a:srgbClr val="008000"/>
                </a:solidFill>
              </a:rPr>
              <a:t>. Il a un système racinaire étendu. Ses semences, </a:t>
            </a:r>
            <a:r>
              <a:rPr lang="fr-FR" sz="1200" i="1" dirty="0">
                <a:solidFill>
                  <a:srgbClr val="008000"/>
                </a:solidFill>
              </a:rPr>
              <a:t>très abondantes</a:t>
            </a:r>
            <a:r>
              <a:rPr lang="fr-FR" sz="1200" dirty="0">
                <a:solidFill>
                  <a:srgbClr val="008000"/>
                </a:solidFill>
              </a:rPr>
              <a:t>, survivent au feu. </a:t>
            </a:r>
            <a:r>
              <a:rPr lang="fr-FR" sz="1200" dirty="0">
                <a:solidFill>
                  <a:srgbClr val="FF0000"/>
                </a:solidFill>
              </a:rPr>
              <a:t>Il est devenu une </a:t>
            </a:r>
            <a:r>
              <a:rPr lang="fr-FR" sz="1200" b="1" dirty="0">
                <a:solidFill>
                  <a:srgbClr val="FF0000"/>
                </a:solidFill>
              </a:rPr>
              <a:t>espèce envahissante </a:t>
            </a:r>
            <a:r>
              <a:rPr lang="fr-FR" sz="1200" dirty="0">
                <a:solidFill>
                  <a:srgbClr val="FF0000"/>
                </a:solidFill>
              </a:rPr>
              <a:t>en dehors de son aire de répartition naturelle (Afrique du Sud …)</a:t>
            </a:r>
            <a:r>
              <a:rPr lang="fr-FR" sz="1200" dirty="0">
                <a:solidFill>
                  <a:srgbClr val="008000"/>
                </a:solidFill>
              </a:rPr>
              <a:t>. </a:t>
            </a:r>
            <a:r>
              <a:rPr lang="fr-FR" sz="1200" u="sng" dirty="0">
                <a:solidFill>
                  <a:srgbClr val="008000"/>
                </a:solidFill>
              </a:rPr>
              <a:t>Noms anglais </a:t>
            </a:r>
            <a:r>
              <a:rPr lang="fr-FR" sz="1200" dirty="0">
                <a:solidFill>
                  <a:srgbClr val="008000"/>
                </a:solidFill>
              </a:rPr>
              <a:t>: </a:t>
            </a:r>
            <a:r>
              <a:rPr lang="en-US" sz="1200" b="1" dirty="0" err="1">
                <a:solidFill>
                  <a:srgbClr val="008000"/>
                </a:solidFill>
              </a:rPr>
              <a:t>coojong</a:t>
            </a:r>
            <a:r>
              <a:rPr lang="en-US" sz="1200" dirty="0">
                <a:solidFill>
                  <a:srgbClr val="008000"/>
                </a:solidFill>
              </a:rPr>
              <a:t>, </a:t>
            </a:r>
            <a:r>
              <a:rPr lang="en-US" sz="1200" b="1" dirty="0">
                <a:solidFill>
                  <a:srgbClr val="008000"/>
                </a:solidFill>
              </a:rPr>
              <a:t>golden wreath wattle</a:t>
            </a:r>
            <a:r>
              <a:rPr lang="en-US" sz="1200" dirty="0">
                <a:solidFill>
                  <a:srgbClr val="008000"/>
                </a:solidFill>
              </a:rPr>
              <a:t>, </a:t>
            </a:r>
            <a:r>
              <a:rPr lang="en-US" sz="1200" b="1" dirty="0">
                <a:solidFill>
                  <a:srgbClr val="008000"/>
                </a:solidFill>
              </a:rPr>
              <a:t>orange wattle</a:t>
            </a:r>
            <a:r>
              <a:rPr lang="en-US" sz="1200" dirty="0">
                <a:solidFill>
                  <a:srgbClr val="008000"/>
                </a:solidFill>
              </a:rPr>
              <a:t>, </a:t>
            </a:r>
            <a:r>
              <a:rPr lang="en-US" sz="1200" b="1" dirty="0">
                <a:solidFill>
                  <a:srgbClr val="008000"/>
                </a:solidFill>
              </a:rPr>
              <a:t>blue-leafed wattle</a:t>
            </a:r>
            <a:r>
              <a:rPr lang="en-US" sz="1200" dirty="0">
                <a:solidFill>
                  <a:srgbClr val="008000"/>
                </a:solidFill>
              </a:rPr>
              <a:t>, </a:t>
            </a:r>
            <a:r>
              <a:rPr lang="en-US" sz="1200" b="1" dirty="0">
                <a:solidFill>
                  <a:srgbClr val="008000"/>
                </a:solidFill>
              </a:rPr>
              <a:t>Western Australian golden wattle</a:t>
            </a:r>
            <a:r>
              <a:rPr lang="en-US" sz="1200" dirty="0">
                <a:solidFill>
                  <a:srgbClr val="008000"/>
                </a:solidFill>
              </a:rPr>
              <a:t>, et </a:t>
            </a:r>
            <a:r>
              <a:rPr lang="en-US" sz="1200" dirty="0" err="1">
                <a:solidFill>
                  <a:srgbClr val="008000"/>
                </a:solidFill>
              </a:rPr>
              <a:t>en</a:t>
            </a:r>
            <a:r>
              <a:rPr lang="en-US" sz="1200" dirty="0">
                <a:solidFill>
                  <a:srgbClr val="008000"/>
                </a:solidFill>
              </a:rPr>
              <a:t> </a:t>
            </a:r>
            <a:r>
              <a:rPr lang="en-US" sz="1200" dirty="0" err="1">
                <a:solidFill>
                  <a:srgbClr val="008000"/>
                </a:solidFill>
              </a:rPr>
              <a:t>Afrique</a:t>
            </a:r>
            <a:r>
              <a:rPr lang="en-US" sz="1200" dirty="0">
                <a:solidFill>
                  <a:srgbClr val="008000"/>
                </a:solidFill>
              </a:rPr>
              <a:t>, </a:t>
            </a:r>
            <a:r>
              <a:rPr lang="en-US" sz="1200" b="1" dirty="0">
                <a:solidFill>
                  <a:srgbClr val="008000"/>
                </a:solidFill>
              </a:rPr>
              <a:t>Port Jackson willow. </a:t>
            </a:r>
            <a:r>
              <a:rPr lang="en-US" sz="1200" dirty="0">
                <a:solidFill>
                  <a:srgbClr val="008000"/>
                </a:solidFill>
              </a:rPr>
              <a:t>Source : </a:t>
            </a:r>
            <a:r>
              <a:rPr lang="en-US" sz="1200" dirty="0">
                <a:solidFill>
                  <a:srgbClr val="008000"/>
                </a:solidFill>
                <a:hlinkClick r:id="rId12"/>
              </a:rPr>
              <a:t>https://en.wikipedia.org/wiki/Acacia_saligna</a:t>
            </a:r>
            <a:r>
              <a:rPr lang="en-US" sz="1200" dirty="0">
                <a:solidFill>
                  <a:srgbClr val="008000"/>
                </a:solidFill>
              </a:rPr>
              <a:t> </a:t>
            </a:r>
            <a:endParaRPr lang="fr-FR" sz="1200" dirty="0">
              <a:solidFill>
                <a:srgbClr val="008000"/>
              </a:solidFill>
            </a:endParaRPr>
          </a:p>
        </p:txBody>
      </p:sp>
      <p:pic>
        <p:nvPicPr>
          <p:cNvPr id="14" name="Imag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187" y="3675467"/>
            <a:ext cx="1015138" cy="1224136"/>
          </a:xfrm>
          <a:prstGeom prst="rect">
            <a:avLst/>
          </a:prstGeom>
        </p:spPr>
      </p:pic>
      <p:pic>
        <p:nvPicPr>
          <p:cNvPr id="16" name="Imag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0339" y="4852023"/>
            <a:ext cx="2390775" cy="1914525"/>
          </a:xfrm>
          <a:prstGeom prst="rect">
            <a:avLst/>
          </a:prstGeom>
        </p:spPr>
      </p:pic>
      <p:pic>
        <p:nvPicPr>
          <p:cNvPr id="17" name="Imag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388" y="5005205"/>
            <a:ext cx="2619375" cy="1743075"/>
          </a:xfrm>
          <a:prstGeom prst="rect">
            <a:avLst/>
          </a:prstGeom>
        </p:spPr>
      </p:pic>
      <p:pic>
        <p:nvPicPr>
          <p:cNvPr id="18" name="Imag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26667" y="4108354"/>
            <a:ext cx="3564365" cy="2673274"/>
          </a:xfrm>
          <a:prstGeom prst="rect">
            <a:avLst/>
          </a:prstGeom>
        </p:spPr>
      </p:pic>
      <p:sp>
        <p:nvSpPr>
          <p:cNvPr id="19" name="ZoneTexte 18"/>
          <p:cNvSpPr txBox="1"/>
          <p:nvPr/>
        </p:nvSpPr>
        <p:spPr>
          <a:xfrm>
            <a:off x="1203325" y="3602773"/>
            <a:ext cx="2360563" cy="1384995"/>
          </a:xfrm>
          <a:prstGeom prst="rect">
            <a:avLst/>
          </a:prstGeom>
          <a:noFill/>
        </p:spPr>
        <p:txBody>
          <a:bodyPr wrap="square" rtlCol="0">
            <a:spAutoFit/>
          </a:bodyPr>
          <a:lstStyle/>
          <a:p>
            <a:r>
              <a:rPr lang="fr-FR" sz="1200" dirty="0">
                <a:solidFill>
                  <a:srgbClr val="008000"/>
                </a:solidFill>
              </a:rPr>
              <a:t>On peut lutter contre sa prolifération, par un champignon de type galle (</a:t>
            </a:r>
            <a:r>
              <a:rPr lang="fr-FR" sz="1200" i="1" dirty="0" err="1">
                <a:hlinkClick r:id="rId17" tooltip="Uromycladium tepperianum"/>
              </a:rPr>
              <a:t>Uromycladium</a:t>
            </a:r>
            <a:r>
              <a:rPr lang="fr-FR" sz="1200" i="1" dirty="0">
                <a:hlinkClick r:id="rId17" tooltip="Uromycladium tepperianum"/>
              </a:rPr>
              <a:t> </a:t>
            </a:r>
            <a:r>
              <a:rPr lang="fr-FR" sz="1200" i="1" dirty="0" err="1">
                <a:hlinkClick r:id="rId17" tooltip="Uromycladium tepperianum"/>
              </a:rPr>
              <a:t>tepperianum</a:t>
            </a:r>
            <a:r>
              <a:rPr lang="fr-FR" sz="1200" dirty="0">
                <a:solidFill>
                  <a:srgbClr val="008000"/>
                </a:solidFill>
              </a:rPr>
              <a:t>) </a:t>
            </a:r>
            <a:r>
              <a:rPr lang="fr-FR" sz="1200" dirty="0">
                <a:solidFill>
                  <a:srgbClr val="008000"/>
                </a:solidFill>
                <a:sym typeface="Wingdings" panose="05000000000000000000" pitchFamily="2" charset="2"/>
              </a:rPr>
              <a:t></a:t>
            </a:r>
            <a:r>
              <a:rPr lang="fr-FR" sz="1200" dirty="0">
                <a:solidFill>
                  <a:srgbClr val="008000"/>
                </a:solidFill>
              </a:rPr>
              <a:t> et par un charançon (</a:t>
            </a:r>
            <a:r>
              <a:rPr lang="fr-FR" sz="1200" dirty="0" err="1">
                <a:solidFill>
                  <a:srgbClr val="008000"/>
                </a:solidFill>
              </a:rPr>
              <a:t>curcu</a:t>
            </a:r>
            <a:r>
              <a:rPr lang="fr-FR" sz="1200" dirty="0">
                <a:solidFill>
                  <a:srgbClr val="008000"/>
                </a:solidFill>
              </a:rPr>
              <a:t> …) qui s’attaque à sa graine (</a:t>
            </a:r>
            <a:r>
              <a:rPr lang="fr-FR" sz="1200" i="1" dirty="0" err="1">
                <a:hlinkClick r:id="rId18" tooltip="Melanterius (page n'existe pas)"/>
              </a:rPr>
              <a:t>Melanterius</a:t>
            </a:r>
            <a:r>
              <a:rPr lang="fr-FR" sz="1200" dirty="0"/>
              <a:t> </a:t>
            </a:r>
            <a:r>
              <a:rPr lang="fr-FR" sz="1200" i="1" dirty="0" err="1">
                <a:solidFill>
                  <a:srgbClr val="008000"/>
                </a:solidFill>
              </a:rPr>
              <a:t>sp</a:t>
            </a:r>
            <a:r>
              <a:rPr lang="fr-FR" sz="1200" i="1" dirty="0">
                <a:solidFill>
                  <a:srgbClr val="008000"/>
                </a:solidFill>
              </a:rPr>
              <a:t>.</a:t>
            </a:r>
            <a:r>
              <a:rPr lang="fr-FR" sz="1200" dirty="0">
                <a:solidFill>
                  <a:srgbClr val="008000"/>
                </a:solidFill>
              </a:rPr>
              <a:t>) </a:t>
            </a:r>
            <a:r>
              <a:rPr lang="fr-FR" sz="1200" dirty="0">
                <a:solidFill>
                  <a:srgbClr val="008000"/>
                </a:solidFill>
                <a:latin typeface="Calibri" panose="020F0502020204030204" pitchFamily="34" charset="0"/>
              </a:rPr>
              <a:t>↗</a:t>
            </a:r>
            <a:endParaRPr lang="fr-FR" sz="1200" dirty="0">
              <a:solidFill>
                <a:srgbClr val="008000"/>
              </a:solidFill>
            </a:endParaRPr>
          </a:p>
        </p:txBody>
      </p:sp>
      <p:pic>
        <p:nvPicPr>
          <p:cNvPr id="20" name="Imag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72761" y="3858910"/>
            <a:ext cx="1143000" cy="857250"/>
          </a:xfrm>
          <a:prstGeom prst="rect">
            <a:avLst/>
          </a:prstGeom>
        </p:spPr>
      </p:pic>
      <p:pic>
        <p:nvPicPr>
          <p:cNvPr id="21" name="Imag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6600" y="4072153"/>
            <a:ext cx="893412" cy="702817"/>
          </a:xfrm>
          <a:prstGeom prst="rect">
            <a:avLst/>
          </a:prstGeom>
        </p:spPr>
      </p:pic>
    </p:spTree>
    <p:extLst>
      <p:ext uri="{BB962C8B-B14F-4D97-AF65-F5344CB8AC3E}">
        <p14:creationId xmlns:p14="http://schemas.microsoft.com/office/powerpoint/2010/main" val="7100249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7920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AEE2A6-6963-4BA1-BDD4-D252A3FF757D}" type="slidenum">
              <a:rPr lang="fr-FR" altLang="fr-FR" sz="1200" smtClean="0">
                <a:solidFill>
                  <a:srgbClr val="898989"/>
                </a:solidFill>
              </a:rPr>
              <a:pPr>
                <a:spcBef>
                  <a:spcPct val="0"/>
                </a:spcBef>
                <a:buFontTx/>
                <a:buNone/>
              </a:pPr>
              <a:t>211</a:t>
            </a:fld>
            <a:endParaRPr lang="fr-FR" altLang="fr-FR" sz="1200">
              <a:solidFill>
                <a:srgbClr val="898989"/>
              </a:solidFill>
            </a:endParaRPr>
          </a:p>
        </p:txBody>
      </p:sp>
      <p:sp>
        <p:nvSpPr>
          <p:cNvPr id="17920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9205" name="ZoneTexte 6"/>
          <p:cNvSpPr txBox="1">
            <a:spLocks noChangeArrowheads="1"/>
          </p:cNvSpPr>
          <p:nvPr/>
        </p:nvSpPr>
        <p:spPr bwMode="auto">
          <a:xfrm>
            <a:off x="179388" y="620713"/>
            <a:ext cx="871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FF0000"/>
                </a:solidFill>
                <a:latin typeface="Arial" panose="020B0604020202020204" pitchFamily="34" charset="0"/>
              </a:rPr>
              <a:t>A7.7. « </a:t>
            </a:r>
            <a:r>
              <a:rPr lang="fr-FR" altLang="fr-FR" sz="1400" b="1" dirty="0" err="1">
                <a:solidFill>
                  <a:srgbClr val="FF0000"/>
                </a:solidFill>
                <a:latin typeface="Arial" panose="020B0604020202020204" pitchFamily="34" charset="0"/>
              </a:rPr>
              <a:t>Mesquite</a:t>
            </a:r>
            <a:r>
              <a:rPr lang="fr-FR" altLang="fr-FR" sz="1400" dirty="0">
                <a:solidFill>
                  <a:srgbClr val="FF0000"/>
                </a:solidFill>
                <a:latin typeface="Arial" panose="020B0604020202020204" pitchFamily="34" charset="0"/>
              </a:rPr>
              <a:t> » (</a:t>
            </a:r>
            <a:r>
              <a:rPr lang="fr-FR" altLang="fr-FR" sz="1400" i="1" dirty="0">
                <a:solidFill>
                  <a:srgbClr val="FF0000"/>
                </a:solidFill>
                <a:latin typeface="Arial" panose="020B0604020202020204" pitchFamily="34" charset="0"/>
              </a:rPr>
              <a:t>Prosopis </a:t>
            </a:r>
            <a:r>
              <a:rPr lang="fr-FR" altLang="fr-FR" sz="1400" i="1" dirty="0" err="1">
                <a:solidFill>
                  <a:srgbClr val="FF0000"/>
                </a:solidFill>
                <a:latin typeface="Arial" panose="020B0604020202020204" pitchFamily="34" charset="0"/>
              </a:rPr>
              <a:t>juliflora</a:t>
            </a:r>
            <a:r>
              <a:rPr lang="fr-FR" altLang="fr-FR" sz="1400" dirty="0">
                <a:solidFill>
                  <a:srgbClr val="FF0000"/>
                </a:solidFill>
                <a:latin typeface="Arial" panose="020B0604020202020204" pitchFamily="34" charset="0"/>
              </a:rPr>
              <a:t>)                                                         </a:t>
            </a:r>
            <a:r>
              <a:rPr lang="fr-FR" altLang="fr-FR" sz="1400" b="1" dirty="0">
                <a:solidFill>
                  <a:srgbClr val="FF0000"/>
                </a:solidFill>
                <a:latin typeface="Arial" panose="020B0604020202020204" pitchFamily="34" charset="0"/>
              </a:rPr>
              <a:t>Risque élevé, à rejeter score: 19</a:t>
            </a:r>
            <a:endParaRPr lang="fr-FR" altLang="fr-FR" sz="1400" dirty="0">
              <a:solidFill>
                <a:srgbClr val="FF0000"/>
              </a:solidFill>
              <a:latin typeface="Arial" panose="020B0604020202020204" pitchFamily="34" charset="0"/>
            </a:endParaRPr>
          </a:p>
        </p:txBody>
      </p:sp>
      <p:sp>
        <p:nvSpPr>
          <p:cNvPr id="179206" name="ZoneTexte 6"/>
          <p:cNvSpPr txBox="1">
            <a:spLocks noChangeArrowheads="1"/>
          </p:cNvSpPr>
          <p:nvPr/>
        </p:nvSpPr>
        <p:spPr bwMode="auto">
          <a:xfrm>
            <a:off x="107950" y="908050"/>
            <a:ext cx="885666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solidFill>
                  <a:srgbClr val="008000"/>
                </a:solidFill>
                <a:latin typeface="Arial" panose="020B0604020202020204" pitchFamily="34" charset="0"/>
              </a:rPr>
              <a:t> Arbuste ou arbre (famille des </a:t>
            </a:r>
            <a:r>
              <a:rPr lang="fr-FR" altLang="fr-FR" sz="1800" i="1">
                <a:solidFill>
                  <a:srgbClr val="008000"/>
                </a:solidFill>
                <a:latin typeface="Arial" panose="020B0604020202020204" pitchFamily="34" charset="0"/>
                <a:hlinkClick r:id="rId2" tooltip="Fabaceae"/>
              </a:rPr>
              <a:t>Fabaceae</a:t>
            </a:r>
            <a:r>
              <a:rPr lang="fr-FR" altLang="fr-FR" sz="1800">
                <a:solidFill>
                  <a:srgbClr val="008000"/>
                </a:solidFill>
                <a:latin typeface="Arial" panose="020B0604020202020204" pitchFamily="34" charset="0"/>
              </a:rPr>
              <a:t> ou des </a:t>
            </a:r>
            <a:r>
              <a:rPr lang="fr-FR" altLang="fr-FR" sz="1800" i="1">
                <a:solidFill>
                  <a:srgbClr val="008000"/>
                </a:solidFill>
                <a:latin typeface="Arial" panose="020B0604020202020204" pitchFamily="34" charset="0"/>
                <a:hlinkClick r:id="rId3" tooltip="Mimosoideae"/>
              </a:rPr>
              <a:t>Mimosoideae</a:t>
            </a:r>
            <a:r>
              <a:rPr lang="fr-FR" altLang="fr-FR" sz="1800" i="1">
                <a:solidFill>
                  <a:srgbClr val="008000"/>
                </a:solidFill>
                <a:latin typeface="Arial" panose="020B0604020202020204" pitchFamily="34" charset="0"/>
              </a:rPr>
              <a:t>, </a:t>
            </a:r>
            <a:r>
              <a:rPr lang="fr-FR" altLang="fr-FR" sz="1800">
                <a:solidFill>
                  <a:srgbClr val="008000"/>
                </a:solidFill>
                <a:latin typeface="Arial" panose="020B0604020202020204" pitchFamily="34" charset="0"/>
              </a:rPr>
              <a:t>selon la classification choisie) originaire du </a:t>
            </a:r>
            <a:r>
              <a:rPr lang="fr-FR" altLang="fr-FR" sz="1800">
                <a:solidFill>
                  <a:srgbClr val="008000"/>
                </a:solidFill>
                <a:latin typeface="Arial" panose="020B0604020202020204" pitchFamily="34" charset="0"/>
                <a:hlinkClick r:id="rId4" tooltip="Mexique"/>
              </a:rPr>
              <a:t>Mexique</a:t>
            </a:r>
            <a:r>
              <a:rPr lang="fr-FR" altLang="fr-FR" sz="1800">
                <a:solidFill>
                  <a:srgbClr val="008000"/>
                </a:solidFill>
                <a:latin typeface="Arial" panose="020B0604020202020204" pitchFamily="34" charset="0"/>
              </a:rPr>
              <a:t>, d'</a:t>
            </a:r>
            <a:r>
              <a:rPr lang="fr-FR" altLang="fr-FR" sz="1800">
                <a:solidFill>
                  <a:srgbClr val="008000"/>
                </a:solidFill>
                <a:latin typeface="Arial" panose="020B0604020202020204" pitchFamily="34" charset="0"/>
                <a:hlinkClick r:id="rId5" tooltip="Amérique du Sud"/>
              </a:rPr>
              <a:t>Amérique du Sud</a:t>
            </a:r>
            <a:r>
              <a:rPr lang="fr-FR" altLang="fr-FR" sz="1800">
                <a:solidFill>
                  <a:srgbClr val="008000"/>
                </a:solidFill>
                <a:latin typeface="Arial" panose="020B0604020202020204" pitchFamily="34" charset="0"/>
              </a:rPr>
              <a:t> et des </a:t>
            </a:r>
            <a:r>
              <a:rPr lang="fr-FR" altLang="fr-FR" sz="1800">
                <a:solidFill>
                  <a:srgbClr val="008000"/>
                </a:solidFill>
                <a:latin typeface="Arial" panose="020B0604020202020204" pitchFamily="34" charset="0"/>
                <a:hlinkClick r:id="rId6" tooltip="Espace Caraïbe"/>
              </a:rPr>
              <a:t>Caraïbes</a:t>
            </a:r>
            <a:r>
              <a:rPr lang="fr-FR" altLang="fr-FR" sz="1800">
                <a:solidFill>
                  <a:srgbClr val="008000"/>
                </a:solidFill>
                <a:latin typeface="Arial" panose="020B0604020202020204" pitchFamily="34" charset="0"/>
              </a:rPr>
              <a:t>, il peut atteindre une hauteur de 12 m et son tronc peut atteindre un diamètre supérieur à 1,2 m</a:t>
            </a:r>
            <a:r>
              <a:rPr lang="fr-FR" altLang="fr-FR" sz="1800" baseline="30000">
                <a:solidFill>
                  <a:srgbClr val="008000"/>
                </a:solidFill>
                <a:latin typeface="Arial" panose="020B0604020202020204" pitchFamily="34" charset="0"/>
                <a:hlinkClick r:id="rId7"/>
              </a:rPr>
              <a:t>2</a:t>
            </a:r>
            <a:r>
              <a:rPr lang="fr-FR" altLang="fr-FR" sz="1800">
                <a:solidFill>
                  <a:srgbClr val="008000"/>
                </a:solidFill>
                <a:latin typeface="Arial" panose="020B0604020202020204" pitchFamily="34" charset="0"/>
              </a:rPr>
              <a:t> (°).</a:t>
            </a:r>
          </a:p>
          <a:p>
            <a:pPr algn="just" eaLnBrk="1" hangingPunct="1">
              <a:spcBef>
                <a:spcPct val="0"/>
              </a:spcBef>
            </a:pPr>
            <a:r>
              <a:rPr lang="fr-FR" altLang="fr-FR" sz="1800">
                <a:solidFill>
                  <a:srgbClr val="008000"/>
                </a:solidFill>
                <a:latin typeface="Arial" panose="020B0604020202020204" pitchFamily="34" charset="0"/>
              </a:rPr>
              <a:t> Il est source de fourrage, de bois et utilisé pour fixer les dunes et fertiliser les sols</a:t>
            </a:r>
            <a:r>
              <a:rPr lang="fr-FR" altLang="fr-FR" sz="1200" baseline="30000">
                <a:solidFill>
                  <a:srgbClr val="008000"/>
                </a:solidFill>
                <a:latin typeface="Arial" panose="020B0604020202020204" pitchFamily="34" charset="0"/>
                <a:hlinkClick r:id="rId8"/>
              </a:rPr>
              <a:t>1</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9"/>
              </a:rPr>
              <a:t>[5]</a:t>
            </a:r>
            <a:r>
              <a:rPr lang="fr-FR" altLang="fr-FR" sz="1800">
                <a:solidFill>
                  <a:srgbClr val="008000"/>
                </a:solidFill>
                <a:latin typeface="Arial" panose="020B0604020202020204" pitchFamily="34" charset="0"/>
              </a:rPr>
              <a:t>.</a:t>
            </a:r>
          </a:p>
          <a:p>
            <a:pPr algn="just" eaLnBrk="1" hangingPunct="1">
              <a:spcBef>
                <a:spcPct val="0"/>
              </a:spcBef>
            </a:pPr>
            <a:r>
              <a:rPr lang="fr-FR" altLang="fr-FR" sz="1800">
                <a:solidFill>
                  <a:srgbClr val="FF0000"/>
                </a:solidFill>
                <a:latin typeface="Arial" panose="020B0604020202020204" pitchFamily="34" charset="0"/>
              </a:rPr>
              <a:t> Il est devenu une </a:t>
            </a:r>
            <a:r>
              <a:rPr lang="fr-FR" altLang="fr-FR" sz="1800">
                <a:solidFill>
                  <a:srgbClr val="FF0000"/>
                </a:solidFill>
                <a:latin typeface="Arial" panose="020B0604020202020204" pitchFamily="34" charset="0"/>
                <a:hlinkClick r:id="rId10" tooltip="Mauvaises herbes envahissantes"/>
              </a:rPr>
              <a:t>plante envahissante</a:t>
            </a:r>
            <a:r>
              <a:rPr lang="fr-FR" altLang="fr-FR" sz="1800">
                <a:solidFill>
                  <a:srgbClr val="FF0000"/>
                </a:solidFill>
                <a:latin typeface="Arial" panose="020B0604020202020204" pitchFamily="34" charset="0"/>
              </a:rPr>
              <a:t> en </a:t>
            </a:r>
            <a:r>
              <a:rPr lang="fr-FR" altLang="fr-FR" sz="1800">
                <a:solidFill>
                  <a:srgbClr val="FF0000"/>
                </a:solidFill>
                <a:latin typeface="Arial" panose="020B0604020202020204" pitchFamily="34" charset="0"/>
                <a:hlinkClick r:id="rId11" tooltip="Afrique"/>
              </a:rPr>
              <a:t>Afrique</a:t>
            </a:r>
            <a:r>
              <a:rPr lang="fr-FR" altLang="fr-FR" sz="1800">
                <a:solidFill>
                  <a:srgbClr val="FF0000"/>
                </a:solidFill>
                <a:latin typeface="Arial" panose="020B0604020202020204" pitchFamily="34" charset="0"/>
              </a:rPr>
              <a:t>, </a:t>
            </a:r>
            <a:r>
              <a:rPr lang="fr-FR" altLang="fr-FR" sz="1800">
                <a:solidFill>
                  <a:srgbClr val="FF0000"/>
                </a:solidFill>
                <a:latin typeface="Arial" panose="020B0604020202020204" pitchFamily="34" charset="0"/>
                <a:hlinkClick r:id="rId12" tooltip="Asie"/>
              </a:rPr>
              <a:t>Asie</a:t>
            </a:r>
            <a:r>
              <a:rPr lang="fr-FR" altLang="fr-FR" sz="1800">
                <a:solidFill>
                  <a:srgbClr val="FF0000"/>
                </a:solidFill>
                <a:latin typeface="Arial" panose="020B0604020202020204" pitchFamily="34" charset="0"/>
              </a:rPr>
              <a:t>, </a:t>
            </a:r>
            <a:r>
              <a:rPr lang="fr-FR" altLang="fr-FR" sz="1800">
                <a:solidFill>
                  <a:srgbClr val="FF0000"/>
                </a:solidFill>
                <a:latin typeface="Arial" panose="020B0604020202020204" pitchFamily="34" charset="0"/>
                <a:hlinkClick r:id="rId13" tooltip="Australie"/>
              </a:rPr>
              <a:t>Australie</a:t>
            </a:r>
            <a:r>
              <a:rPr lang="fr-FR" altLang="fr-FR" sz="1800">
                <a:solidFill>
                  <a:srgbClr val="FF0000"/>
                </a:solidFill>
                <a:latin typeface="Arial" panose="020B0604020202020204" pitchFamily="34" charset="0"/>
              </a:rPr>
              <a:t> et ailleurs </a:t>
            </a:r>
            <a:r>
              <a:rPr lang="fr-FR" altLang="fr-FR" sz="1800" baseline="30000">
                <a:solidFill>
                  <a:srgbClr val="FF0000"/>
                </a:solidFill>
                <a:latin typeface="Arial" panose="020B0604020202020204" pitchFamily="34" charset="0"/>
                <a:hlinkClick r:id="rId14"/>
              </a:rPr>
              <a:t>[1]</a:t>
            </a:r>
            <a:r>
              <a:rPr lang="fr-FR" altLang="fr-FR" sz="1800">
                <a:solidFill>
                  <a:srgbClr val="FF0000"/>
                </a:solidFill>
                <a:latin typeface="Arial" panose="020B0604020202020204" pitchFamily="34" charset="0"/>
              </a:rPr>
              <a:t>.</a:t>
            </a:r>
          </a:p>
          <a:p>
            <a:pPr algn="just" eaLnBrk="1" hangingPunct="1">
              <a:spcBef>
                <a:spcPct val="0"/>
              </a:spcBef>
            </a:pPr>
            <a:r>
              <a:rPr lang="fr-FR" altLang="fr-FR" sz="1200">
                <a:solidFill>
                  <a:srgbClr val="FF0000"/>
                </a:solidFill>
                <a:latin typeface="Arial" panose="020B0604020202020204" pitchFamily="34" charset="0"/>
              </a:rPr>
              <a:t> La prolifération des « </a:t>
            </a:r>
            <a:r>
              <a:rPr lang="fr-FR" altLang="fr-FR" sz="1200" i="1">
                <a:solidFill>
                  <a:srgbClr val="FF0000"/>
                </a:solidFill>
                <a:latin typeface="Arial" panose="020B0604020202020204" pitchFamily="34" charset="0"/>
              </a:rPr>
              <a:t>mesquites</a:t>
            </a:r>
            <a:r>
              <a:rPr lang="fr-FR" altLang="fr-FR" sz="1200">
                <a:solidFill>
                  <a:srgbClr val="FF0000"/>
                </a:solidFill>
                <a:latin typeface="Arial" panose="020B0604020202020204" pitchFamily="34" charset="0"/>
              </a:rPr>
              <a:t> » est accusée de contribuer à l’abaissement du niveau de la </a:t>
            </a:r>
            <a:r>
              <a:rPr lang="fr-FR" altLang="fr-FR" sz="1200">
                <a:solidFill>
                  <a:srgbClr val="FF0000"/>
                </a:solidFill>
                <a:latin typeface="Arial" panose="020B0604020202020204" pitchFamily="34" charset="0"/>
                <a:hlinkClick r:id="rId15" tooltip="Les eaux souterraines"/>
              </a:rPr>
              <a:t>nappe phréatique</a:t>
            </a:r>
            <a:r>
              <a:rPr lang="fr-FR" altLang="fr-FR" sz="1200">
                <a:solidFill>
                  <a:srgbClr val="FF0000"/>
                </a:solidFill>
                <a:latin typeface="Arial" panose="020B0604020202020204" pitchFamily="34" charset="0"/>
              </a:rPr>
              <a:t>. Pour cette raison, un procédé de gestion de la perte de l’eau, dans les zones arides, est l'élimination des « </a:t>
            </a:r>
            <a:r>
              <a:rPr lang="fr-FR" altLang="fr-FR" sz="1200" i="1">
                <a:solidFill>
                  <a:srgbClr val="FF0000"/>
                </a:solidFill>
                <a:latin typeface="Arial" panose="020B0604020202020204" pitchFamily="34" charset="0"/>
              </a:rPr>
              <a:t>mesquites</a:t>
            </a:r>
            <a:r>
              <a:rPr lang="fr-FR" altLang="fr-FR" sz="1200">
                <a:solidFill>
                  <a:srgbClr val="FF0000"/>
                </a:solidFill>
                <a:latin typeface="Arial" panose="020B0604020202020204" pitchFamily="34" charset="0"/>
              </a:rPr>
              <a:t> » </a:t>
            </a:r>
            <a:r>
              <a:rPr lang="fr-FR" altLang="fr-FR" sz="1200" baseline="30000">
                <a:solidFill>
                  <a:srgbClr val="FF0000"/>
                </a:solidFill>
                <a:latin typeface="Arial" panose="020B0604020202020204" pitchFamily="34" charset="0"/>
                <a:hlinkClick r:id="rId16"/>
              </a:rPr>
              <a:t>[6]</a:t>
            </a:r>
            <a:r>
              <a:rPr lang="fr-FR" altLang="fr-FR" sz="1200">
                <a:solidFill>
                  <a:srgbClr val="FF0000"/>
                </a:solidFill>
                <a:latin typeface="Arial" panose="020B0604020202020204" pitchFamily="34" charset="0"/>
              </a:rPr>
              <a:t>.</a:t>
            </a:r>
          </a:p>
          <a:p>
            <a:pPr algn="just" eaLnBrk="1" hangingPunct="1">
              <a:spcBef>
                <a:spcPct val="0"/>
              </a:spcBef>
            </a:pPr>
            <a:r>
              <a:rPr lang="fr-FR" altLang="fr-FR" sz="1200">
                <a:solidFill>
                  <a:srgbClr val="008000"/>
                </a:solidFill>
                <a:latin typeface="Arial" panose="020B0604020202020204" pitchFamily="34" charset="0"/>
              </a:rPr>
              <a:t>Le « </a:t>
            </a:r>
            <a:r>
              <a:rPr lang="fr-FR" altLang="fr-FR" sz="1200" i="1">
                <a:solidFill>
                  <a:srgbClr val="008000"/>
                </a:solidFill>
                <a:latin typeface="Arial" panose="020B0604020202020204" pitchFamily="34" charset="0"/>
              </a:rPr>
              <a:t>mesquite</a:t>
            </a:r>
            <a:r>
              <a:rPr lang="fr-FR" altLang="fr-FR" sz="1200">
                <a:solidFill>
                  <a:srgbClr val="008000"/>
                </a:solidFill>
                <a:latin typeface="Arial" panose="020B0604020202020204" pitchFamily="34" charset="0"/>
              </a:rPr>
              <a:t> » est extrêmement robuste. Il est tolérant à la </a:t>
            </a:r>
            <a:r>
              <a:rPr lang="fr-FR" altLang="fr-FR" sz="1200">
                <a:solidFill>
                  <a:srgbClr val="008000"/>
                </a:solidFill>
                <a:latin typeface="Arial" panose="020B0604020202020204" pitchFamily="34" charset="0"/>
                <a:hlinkClick r:id="rId17" tooltip="Sécheresse"/>
              </a:rPr>
              <a:t>sécheresse</a:t>
            </a:r>
            <a:r>
              <a:rPr lang="fr-FR" altLang="fr-FR" sz="1200">
                <a:solidFill>
                  <a:srgbClr val="008000"/>
                </a:solidFill>
                <a:latin typeface="Arial" panose="020B0604020202020204" pitchFamily="34" charset="0"/>
              </a:rPr>
              <a:t>, pouvant tirer </a:t>
            </a:r>
            <a:r>
              <a:rPr lang="fr-FR" altLang="fr-FR" sz="1200">
                <a:solidFill>
                  <a:srgbClr val="008000"/>
                </a:solidFill>
                <a:latin typeface="Arial" panose="020B0604020202020204" pitchFamily="34" charset="0"/>
                <a:hlinkClick r:id="rId18" tooltip="Eau"/>
              </a:rPr>
              <a:t>l'eau</a:t>
            </a:r>
            <a:r>
              <a:rPr lang="fr-FR" altLang="fr-FR" sz="1200">
                <a:solidFill>
                  <a:srgbClr val="008000"/>
                </a:solidFill>
                <a:latin typeface="Arial" panose="020B0604020202020204" pitchFamily="34" charset="0"/>
              </a:rPr>
              <a:t> de la </a:t>
            </a:r>
            <a:r>
              <a:rPr lang="fr-FR" altLang="fr-FR" sz="1200">
                <a:solidFill>
                  <a:srgbClr val="008000"/>
                </a:solidFill>
                <a:latin typeface="Arial" panose="020B0604020202020204" pitchFamily="34" charset="0"/>
                <a:hlinkClick r:id="rId19" tooltip="Nappe phréatique"/>
              </a:rPr>
              <a:t>nappe phréatique</a:t>
            </a:r>
            <a:r>
              <a:rPr lang="fr-FR" altLang="fr-FR" sz="1200">
                <a:solidFill>
                  <a:srgbClr val="008000"/>
                </a:solidFill>
                <a:latin typeface="Arial" panose="020B0604020202020204" pitchFamily="34" charset="0"/>
              </a:rPr>
              <a:t> (</a:t>
            </a:r>
            <a:r>
              <a:rPr lang="fr-FR" altLang="fr-FR" sz="1200">
                <a:latin typeface="Arial" panose="020B0604020202020204" pitchFamily="34" charset="0"/>
                <a:hlinkClick r:id="rId20" tooltip="Phreatophyte"/>
              </a:rPr>
              <a:t>phreatophyte</a:t>
            </a:r>
            <a:r>
              <a:rPr lang="fr-FR" altLang="fr-FR" sz="1200">
                <a:solidFill>
                  <a:srgbClr val="008000"/>
                </a:solidFill>
                <a:latin typeface="Arial" panose="020B0604020202020204" pitchFamily="34" charset="0"/>
              </a:rPr>
              <a:t>) grâce à sa longue </a:t>
            </a:r>
            <a:r>
              <a:rPr lang="fr-FR" altLang="fr-FR" sz="1200">
                <a:solidFill>
                  <a:srgbClr val="008000"/>
                </a:solidFill>
                <a:latin typeface="Arial" panose="020B0604020202020204" pitchFamily="34" charset="0"/>
                <a:hlinkClick r:id="rId21" tooltip="Racine pivotante"/>
              </a:rPr>
              <a:t>racine pivotante</a:t>
            </a:r>
            <a:r>
              <a:rPr lang="fr-FR" altLang="fr-FR" sz="1200">
                <a:solidFill>
                  <a:srgbClr val="008000"/>
                </a:solidFill>
                <a:latin typeface="Arial" panose="020B0604020202020204" pitchFamily="34" charset="0"/>
              </a:rPr>
              <a:t> (enregistré jusqu'à 58 m de profondeur). Il peut également utiliser de l'eau dans la partie supérieure du sol, en fonction de sa disponibilité et peut facilement passer d'une source d'eau à l'autre.</a:t>
            </a:r>
          </a:p>
          <a:p>
            <a:pPr algn="just" eaLnBrk="1" hangingPunct="1">
              <a:spcBef>
                <a:spcPct val="0"/>
              </a:spcBef>
            </a:pPr>
            <a:r>
              <a:rPr lang="fr-FR" altLang="fr-FR" sz="1200">
                <a:solidFill>
                  <a:srgbClr val="008000"/>
                </a:solidFill>
                <a:latin typeface="Arial" panose="020B0604020202020204" pitchFamily="34" charset="0"/>
              </a:rPr>
              <a:t> Ses fleurs fournissent une </a:t>
            </a:r>
            <a:r>
              <a:rPr lang="fr-FR" altLang="fr-FR" sz="1200">
                <a:solidFill>
                  <a:srgbClr val="008000"/>
                </a:solidFill>
                <a:latin typeface="Arial" panose="020B0604020202020204" pitchFamily="34" charset="0"/>
                <a:hlinkClick r:id="rId22" tooltip="Source de nectar"/>
              </a:rPr>
              <a:t>source de nectar</a:t>
            </a:r>
            <a:r>
              <a:rPr lang="fr-FR" altLang="fr-FR" sz="1200">
                <a:solidFill>
                  <a:srgbClr val="008000"/>
                </a:solidFill>
                <a:latin typeface="Arial" panose="020B0604020202020204" pitchFamily="34" charset="0"/>
              </a:rPr>
              <a:t> avec lequel les abeilles font le </a:t>
            </a:r>
            <a:r>
              <a:rPr lang="fr-FR" altLang="fr-FR" sz="1200" i="1">
                <a:solidFill>
                  <a:srgbClr val="008000"/>
                </a:solidFill>
                <a:latin typeface="Arial" panose="020B0604020202020204" pitchFamily="34" charset="0"/>
              </a:rPr>
              <a:t>miel de mesquite</a:t>
            </a:r>
            <a:r>
              <a:rPr lang="fr-FR" altLang="fr-FR" sz="1200">
                <a:solidFill>
                  <a:srgbClr val="008000"/>
                </a:solidFill>
                <a:latin typeface="Arial" panose="020B0604020202020204" pitchFamily="34" charset="0"/>
              </a:rPr>
              <a:t>, à la saveur caractéristique </a:t>
            </a:r>
            <a:r>
              <a:rPr lang="fr-FR" altLang="fr-FR" sz="1200" baseline="30000">
                <a:solidFill>
                  <a:srgbClr val="008000"/>
                </a:solidFill>
                <a:latin typeface="Arial" panose="020B0604020202020204" pitchFamily="34" charset="0"/>
                <a:hlinkClick r:id="rId23"/>
              </a:rPr>
              <a:t>[4]</a:t>
            </a:r>
            <a:r>
              <a:rPr lang="fr-FR" altLang="fr-FR" sz="1200">
                <a:solidFill>
                  <a:srgbClr val="008000"/>
                </a:solidFill>
                <a:latin typeface="Arial" panose="020B0604020202020204" pitchFamily="34" charset="0"/>
              </a:rPr>
              <a:t>.</a:t>
            </a:r>
          </a:p>
          <a:p>
            <a:pPr algn="just" eaLnBrk="1" hangingPunct="1">
              <a:spcBef>
                <a:spcPct val="0"/>
              </a:spcBef>
            </a:pPr>
            <a:r>
              <a:rPr lang="fr-FR" altLang="fr-FR" sz="1200">
                <a:solidFill>
                  <a:srgbClr val="008000"/>
                </a:solidFill>
                <a:latin typeface="Arial" panose="020B0604020202020204" pitchFamily="34" charset="0"/>
              </a:rPr>
              <a:t> </a:t>
            </a:r>
            <a:r>
              <a:rPr lang="fr-FR" altLang="fr-FR" sz="1200" b="1">
                <a:solidFill>
                  <a:srgbClr val="008000"/>
                </a:solidFill>
                <a:latin typeface="Arial" panose="020B0604020202020204" pitchFamily="34" charset="0"/>
              </a:rPr>
              <a:t>Habitat / écologie:</a:t>
            </a: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prairies, zones arbustives, forêts sèches. Cet arbre, résistant à la sécheresse, aux sols gorgés d'eau, et au sel, fixe l'azote. Il a des racines profondes. </a:t>
            </a:r>
            <a:r>
              <a:rPr lang="fr-FR" altLang="fr-FR" sz="1200" i="1">
                <a:solidFill>
                  <a:srgbClr val="FF0000"/>
                </a:solidFill>
                <a:latin typeface="Arial" panose="020B0604020202020204" pitchFamily="34" charset="0"/>
              </a:rPr>
              <a:t>Il forme rapidement des fourrés épineux denses qui réduisent la richesse des espèces indigènes. Il envahit les prairies qui sont transformées en forêts et espaces boisés. La perte de la couverture herbeuse sous son couvert peut favoriser l'érosion des sols. </a:t>
            </a:r>
            <a:r>
              <a:rPr lang="fr-FR" altLang="fr-FR" sz="1200" i="1">
                <a:solidFill>
                  <a:srgbClr val="008000"/>
                </a:solidFill>
                <a:latin typeface="Arial" panose="020B0604020202020204" pitchFamily="34" charset="0"/>
              </a:rPr>
              <a:t>Il supporte bien les dommages [résiste à la mutilation] </a:t>
            </a:r>
            <a:r>
              <a:rPr lang="fr-FR" altLang="fr-FR" sz="1200">
                <a:solidFill>
                  <a:srgbClr val="008000"/>
                </a:solidFill>
                <a:latin typeface="Arial" panose="020B0604020202020204" pitchFamily="34" charset="0"/>
              </a:rPr>
              <a:t>»(Weber, 2003;. p 344).</a:t>
            </a:r>
          </a:p>
          <a:p>
            <a:pPr algn="just" eaLnBrk="1" hangingPunct="1">
              <a:spcBef>
                <a:spcPct val="0"/>
              </a:spcBef>
            </a:pP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Producteur prolifique de semences, ses graines sont dispersées par l'eau et les animaux</a:t>
            </a:r>
            <a:r>
              <a:rPr lang="fr-FR" altLang="fr-FR" sz="1200">
                <a:solidFill>
                  <a:srgbClr val="008000"/>
                </a:solidFill>
                <a:latin typeface="Arial" panose="020B0604020202020204" pitchFamily="34" charset="0"/>
              </a:rPr>
              <a:t> » (Weber, 2003; p. 344).</a:t>
            </a:r>
          </a:p>
          <a:p>
            <a:pPr algn="just" eaLnBrk="1" hangingPunct="1">
              <a:spcBef>
                <a:spcPct val="0"/>
              </a:spcBef>
            </a:pPr>
            <a:r>
              <a:rPr lang="fr-FR" altLang="fr-FR" sz="1200">
                <a:solidFill>
                  <a:srgbClr val="FF0000"/>
                </a:solidFill>
                <a:latin typeface="Arial" panose="020B0604020202020204" pitchFamily="34" charset="0"/>
              </a:rPr>
              <a:t>  Le verger à graines de Mitsinjo, région Sud Ouest de Madagascar, possède du </a:t>
            </a:r>
            <a:r>
              <a:rPr lang="fr-FR" altLang="fr-FR" sz="1200" i="1">
                <a:solidFill>
                  <a:srgbClr val="FF0000"/>
                </a:solidFill>
                <a:latin typeface="Arial" panose="020B0604020202020204" pitchFamily="34" charset="0"/>
              </a:rPr>
              <a:t>Prosopis juliflora</a:t>
            </a:r>
            <a:r>
              <a:rPr lang="fr-FR" altLang="fr-FR" sz="1200">
                <a:solidFill>
                  <a:srgbClr val="FF0000"/>
                </a:solidFill>
                <a:latin typeface="Arial" panose="020B0604020202020204" pitchFamily="34" charset="0"/>
              </a:rPr>
              <a:t> (source : FOFIFA).</a:t>
            </a:r>
          </a:p>
          <a:p>
            <a:pPr algn="just" eaLnBrk="1" hangingPunct="1">
              <a:spcBef>
                <a:spcPct val="0"/>
              </a:spcBef>
              <a:buFontTx/>
              <a:buNone/>
            </a:pPr>
            <a:r>
              <a:rPr lang="fr-FR" altLang="fr-FR" sz="1200">
                <a:solidFill>
                  <a:srgbClr val="008000"/>
                </a:solidFill>
                <a:latin typeface="Arial" panose="020B0604020202020204" pitchFamily="34" charset="0"/>
              </a:rPr>
              <a:t>(°) Appelé en </a:t>
            </a:r>
            <a:r>
              <a:rPr lang="fr-FR" altLang="fr-FR" sz="1200">
                <a:solidFill>
                  <a:srgbClr val="008000"/>
                </a:solidFill>
                <a:latin typeface="Arial" panose="020B0604020202020204" pitchFamily="34" charset="0"/>
                <a:hlinkClick r:id="rId24" tooltip="Langue espagnole"/>
              </a:rPr>
              <a:t>espagnol</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bayahonda blanca</a:t>
            </a:r>
            <a:r>
              <a:rPr lang="fr-FR" altLang="fr-FR" sz="1200">
                <a:solidFill>
                  <a:srgbClr val="008000"/>
                </a:solidFill>
                <a:latin typeface="Arial" panose="020B0604020202020204" pitchFamily="34" charset="0"/>
              </a:rPr>
              <a:t> ou </a:t>
            </a:r>
            <a:r>
              <a:rPr lang="fr-FR" altLang="fr-FR" sz="1200">
                <a:solidFill>
                  <a:srgbClr val="008000"/>
                </a:solidFill>
                <a:latin typeface="Arial" panose="020B0604020202020204" pitchFamily="34" charset="0"/>
                <a:hlinkClick r:id="rId25" tooltip="Mesquite"/>
              </a:rPr>
              <a:t>mesquite</a:t>
            </a:r>
            <a:r>
              <a:rPr lang="fr-FR" altLang="fr-FR" sz="1200">
                <a:solidFill>
                  <a:srgbClr val="008000"/>
                </a:solidFill>
                <a:latin typeface="Arial" panose="020B0604020202020204" pitchFamily="34" charset="0"/>
              </a:rPr>
              <a:t> (nom pour plusieurs espèces de plantes </a:t>
            </a:r>
            <a:r>
              <a:rPr lang="fr-FR" altLang="fr-FR" sz="1200">
                <a:solidFill>
                  <a:srgbClr val="008000"/>
                </a:solidFill>
                <a:latin typeface="Arial" panose="020B0604020202020204" pitchFamily="34" charset="0"/>
                <a:hlinkClick r:id="rId26" tooltip="Légumineuse"/>
              </a:rPr>
              <a:t>légumineuses</a:t>
            </a:r>
            <a:r>
              <a:rPr lang="fr-FR" altLang="fr-FR" sz="1200">
                <a:solidFill>
                  <a:srgbClr val="008000"/>
                </a:solidFill>
                <a:latin typeface="Arial" panose="020B0604020202020204" pitchFamily="34" charset="0"/>
              </a:rPr>
              <a:t> du genre </a:t>
            </a:r>
            <a:r>
              <a:rPr lang="fr-FR" altLang="fr-FR" sz="1200" i="1">
                <a:solidFill>
                  <a:srgbClr val="008000"/>
                </a:solidFill>
                <a:latin typeface="Arial" panose="020B0604020202020204" pitchFamily="34" charset="0"/>
                <a:hlinkClick r:id="rId27" tooltip="Prosopis"/>
              </a:rPr>
              <a:t>Prosopis</a:t>
            </a:r>
            <a:r>
              <a:rPr lang="fr-FR" altLang="fr-FR" sz="1200" i="1">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des</a:t>
            </a:r>
            <a:r>
              <a:rPr lang="fr-FR" altLang="fr-FR" sz="1200" i="1">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zones arides et semi-arides du sud des USA et du Mexique et du sud et de l'ouest de </a:t>
            </a:r>
            <a:r>
              <a:rPr lang="fr-FR" altLang="fr-FR" sz="1200">
                <a:solidFill>
                  <a:srgbClr val="008000"/>
                </a:solidFill>
                <a:latin typeface="Arial" panose="020B0604020202020204" pitchFamily="34" charset="0"/>
                <a:hlinkClick r:id="rId28" tooltip="Amérique du Sud"/>
              </a:rPr>
              <a:t>l'Amérique du Sud</a:t>
            </a:r>
            <a:r>
              <a:rPr lang="fr-FR" altLang="fr-FR" sz="1200">
                <a:solidFill>
                  <a:srgbClr val="008000"/>
                </a:solidFill>
                <a:latin typeface="Arial" panose="020B0604020202020204" pitchFamily="34" charset="0"/>
              </a:rPr>
              <a:t>)</a:t>
            </a:r>
            <a:r>
              <a:rPr lang="fr-FR" altLang="fr-FR" sz="1200" i="1">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000">
                <a:solidFill>
                  <a:srgbClr val="008000"/>
                </a:solidFill>
                <a:latin typeface="Arial" panose="020B0604020202020204" pitchFamily="34" charset="0"/>
              </a:rPr>
              <a:t>Sources : a) </a:t>
            </a:r>
            <a:r>
              <a:rPr lang="fr-FR" altLang="fr-FR" sz="1000">
                <a:solidFill>
                  <a:srgbClr val="008000"/>
                </a:solidFill>
                <a:latin typeface="Arial" panose="020B0604020202020204" pitchFamily="34" charset="0"/>
                <a:hlinkClick r:id="rId29"/>
              </a:rPr>
              <a:t>http://fr.wikipedia.org/wiki/Prosopis_juliflora</a:t>
            </a:r>
            <a:r>
              <a:rPr lang="fr-FR" altLang="fr-FR" sz="1000">
                <a:solidFill>
                  <a:srgbClr val="008000"/>
                </a:solidFill>
                <a:latin typeface="Arial" panose="020B0604020202020204" pitchFamily="34" charset="0"/>
              </a:rPr>
              <a:t>, b) </a:t>
            </a:r>
            <a:r>
              <a:rPr lang="fr-FR" altLang="fr-FR" sz="1000">
                <a:solidFill>
                  <a:srgbClr val="008000"/>
                </a:solidFill>
                <a:latin typeface="Arial" panose="020B0604020202020204" pitchFamily="34" charset="0"/>
                <a:hlinkClick r:id="rId30"/>
              </a:rPr>
              <a:t>http://en.wikipedia.org/wiki/Prosopis_juliflora</a:t>
            </a:r>
            <a:r>
              <a:rPr lang="fr-FR" altLang="fr-FR" sz="1000">
                <a:solidFill>
                  <a:srgbClr val="008000"/>
                </a:solidFill>
                <a:latin typeface="Arial" panose="020B0604020202020204" pitchFamily="34" charset="0"/>
              </a:rPr>
              <a:t> , c) </a:t>
            </a:r>
            <a:r>
              <a:rPr lang="fr-FR" altLang="fr-FR" sz="1000">
                <a:solidFill>
                  <a:srgbClr val="008000"/>
                </a:solidFill>
                <a:latin typeface="Arial" panose="020B0604020202020204" pitchFamily="34" charset="0"/>
                <a:hlinkClick r:id="rId31"/>
              </a:rPr>
              <a:t>http://www.fofifa.mg/presentation_drfp.php</a:t>
            </a:r>
            <a:r>
              <a:rPr lang="fr-FR" altLang="fr-FR" sz="1000">
                <a:solidFill>
                  <a:srgbClr val="008000"/>
                </a:solidFill>
                <a:latin typeface="Arial" panose="020B0604020202020204" pitchFamily="34" charset="0"/>
              </a:rPr>
              <a:t>,</a:t>
            </a:r>
          </a:p>
          <a:p>
            <a:pPr algn="just" eaLnBrk="1" hangingPunct="1">
              <a:spcBef>
                <a:spcPct val="0"/>
              </a:spcBef>
              <a:buFontTx/>
              <a:buNone/>
            </a:pPr>
            <a:r>
              <a:rPr lang="fr-FR" altLang="fr-FR" sz="1000">
                <a:solidFill>
                  <a:srgbClr val="008000"/>
                </a:solidFill>
                <a:latin typeface="Arial" panose="020B0604020202020204" pitchFamily="34" charset="0"/>
              </a:rPr>
              <a:t>d) </a:t>
            </a:r>
            <a:r>
              <a:rPr lang="fr-FR" altLang="fr-FR" sz="1000">
                <a:solidFill>
                  <a:srgbClr val="008000"/>
                </a:solidFill>
                <a:latin typeface="Arial" panose="020B0604020202020204" pitchFamily="34" charset="0"/>
                <a:hlinkClick r:id="rId32"/>
              </a:rPr>
              <a:t>http://www.fao.org/docrep/006/ad317e/AD317E02.htm</a:t>
            </a:r>
            <a:r>
              <a:rPr lang="fr-FR" altLang="fr-FR" sz="1000">
                <a:solidFill>
                  <a:srgbClr val="008000"/>
                </a:solidFill>
                <a:latin typeface="Arial" panose="020B0604020202020204" pitchFamily="34" charset="0"/>
              </a:rPr>
              <a:t>  e) </a:t>
            </a:r>
            <a:r>
              <a:rPr lang="fr-FR" altLang="fr-FR" sz="1000">
                <a:solidFill>
                  <a:srgbClr val="008000"/>
                </a:solidFill>
                <a:latin typeface="Arial" panose="020B0604020202020204" pitchFamily="34" charset="0"/>
                <a:hlinkClick r:id="rId33"/>
              </a:rPr>
              <a:t>http://www.hear.org/pier/species/prosopis_juliflora.htm</a:t>
            </a:r>
            <a:r>
              <a:rPr lang="fr-FR" altLang="fr-FR" sz="1000">
                <a:solidFill>
                  <a:srgbClr val="008000"/>
                </a:solidFill>
                <a:latin typeface="Arial" panose="020B0604020202020204" pitchFamily="34" charset="0"/>
              </a:rPr>
              <a:t>, f) </a:t>
            </a:r>
            <a:r>
              <a:rPr lang="fr-FR" altLang="fr-FR" sz="1000">
                <a:solidFill>
                  <a:srgbClr val="008000"/>
                </a:solidFill>
                <a:latin typeface="Arial" panose="020B0604020202020204" pitchFamily="34" charset="0"/>
                <a:hlinkClick r:id="rId34"/>
              </a:rPr>
              <a:t>http://en.wikipedia.org/wiki/Mesquite</a:t>
            </a:r>
            <a:endParaRPr lang="fr-FR" altLang="fr-FR" sz="1000">
              <a:solidFill>
                <a:srgbClr val="008000"/>
              </a:solidFill>
              <a:latin typeface="Arial" panose="020B0604020202020204" pitchFamily="34" charset="0"/>
            </a:endParaRPr>
          </a:p>
        </p:txBody>
      </p:sp>
      <p:pic>
        <p:nvPicPr>
          <p:cNvPr id="179207" name="Picture 3" descr="C:\Users\LISAN\Pictures\plantes invasives de Madagascar\prosopis juliflora_invasion2.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5324475"/>
            <a:ext cx="25558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4" descr="C:\Users\LISAN\Pictures\plantes invasives de Madagascar\Prosopis_juliflora_invasion.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627313" y="5327650"/>
            <a:ext cx="203993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9" name="Picture 5" descr="C:\Users\LISAN\Pictures\plantes invasives de Madagascar\Prosopis_juliflora-gousses.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787900" y="5353050"/>
            <a:ext cx="11271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10" name="Picture 6" descr="C:\Users\LISAN\Pictures\plantes invasives de Madagascar\Prosopis_juliflora-inflorescence2.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011863" y="5334000"/>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11" name="Picture 7" descr="C:\Users\LISAN\Pictures\plantes invasives de Madagascar\Mesquite_epines.jp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993063" y="5300663"/>
            <a:ext cx="115093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792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79214" name="Image 13" descr="logo aride_s.jpg"/>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15" name="Image 14" descr="logo salinisation2_s.jp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6" name="Rectangle 15"/>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79217" name="Picture 16" descr="C:\Users\LISAN\Pictures\Plantes fourragères\logo invasive plants5_s.jp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885113" y="1158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022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10B5A1-BC7D-4959-83F3-0F776DB36F2F}" type="slidenum">
              <a:rPr lang="fr-FR" altLang="fr-FR" sz="1200" smtClean="0">
                <a:solidFill>
                  <a:srgbClr val="898989"/>
                </a:solidFill>
              </a:rPr>
              <a:pPr>
                <a:spcBef>
                  <a:spcPct val="0"/>
                </a:spcBef>
                <a:buFontTx/>
                <a:buNone/>
              </a:pPr>
              <a:t>212</a:t>
            </a:fld>
            <a:endParaRPr lang="fr-FR" altLang="fr-FR" sz="1200">
              <a:solidFill>
                <a:srgbClr val="898989"/>
              </a:solidFill>
            </a:endParaRPr>
          </a:p>
        </p:txBody>
      </p:sp>
      <p:sp>
        <p:nvSpPr>
          <p:cNvPr id="18022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0229" name="ZoneTexte 6"/>
          <p:cNvSpPr txBox="1">
            <a:spLocks noChangeArrowheads="1"/>
          </p:cNvSpPr>
          <p:nvPr/>
        </p:nvSpPr>
        <p:spPr bwMode="auto">
          <a:xfrm>
            <a:off x="107950" y="765175"/>
            <a:ext cx="892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A7.7bis. </a:t>
            </a:r>
            <a:r>
              <a:rPr lang="fr-FR" altLang="fr-FR" sz="1800" i="1" dirty="0">
                <a:solidFill>
                  <a:srgbClr val="FF0000"/>
                </a:solidFill>
                <a:latin typeface="Arial" panose="020B0604020202020204" pitchFamily="34" charset="0"/>
              </a:rPr>
              <a:t>Prosopis </a:t>
            </a:r>
            <a:r>
              <a:rPr lang="fr-FR" altLang="fr-FR" sz="1800" i="1" dirty="0" err="1">
                <a:solidFill>
                  <a:srgbClr val="FF0000"/>
                </a:solidFill>
                <a:latin typeface="Arial" panose="020B0604020202020204" pitchFamily="34" charset="0"/>
              </a:rPr>
              <a:t>chilensis</a:t>
            </a:r>
            <a:r>
              <a:rPr lang="fr-FR" altLang="fr-FR" sz="1800" i="1" dirty="0">
                <a:solidFill>
                  <a:srgbClr val="FF0000"/>
                </a:solidFill>
                <a:latin typeface="Arial" panose="020B0604020202020204" pitchFamily="34" charset="0"/>
              </a:rPr>
              <a:t>                                                                   </a:t>
            </a:r>
            <a:r>
              <a:rPr lang="fr-FR" altLang="fr-FR" sz="1800" b="1" dirty="0">
                <a:solidFill>
                  <a:srgbClr val="FF0000"/>
                </a:solidFill>
                <a:latin typeface="Arial" panose="020B0604020202020204" pitchFamily="34" charset="0"/>
              </a:rPr>
              <a:t>Risque élevé</a:t>
            </a:r>
            <a:endParaRPr lang="fr-FR" altLang="fr-FR" sz="1800" dirty="0">
              <a:solidFill>
                <a:srgbClr val="FF0000"/>
              </a:solidFill>
              <a:latin typeface="Arial" panose="020B0604020202020204" pitchFamily="34" charset="0"/>
            </a:endParaRPr>
          </a:p>
        </p:txBody>
      </p:sp>
      <p:sp>
        <p:nvSpPr>
          <p:cNvPr id="180230" name="ZoneTexte 6"/>
          <p:cNvSpPr txBox="1">
            <a:spLocks noChangeArrowheads="1"/>
          </p:cNvSpPr>
          <p:nvPr/>
        </p:nvSpPr>
        <p:spPr bwMode="auto">
          <a:xfrm>
            <a:off x="179388" y="1268413"/>
            <a:ext cx="88566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i="1">
                <a:solidFill>
                  <a:srgbClr val="FF0000"/>
                </a:solidFill>
                <a:latin typeface="Arial" panose="020B0604020202020204" pitchFamily="34" charset="0"/>
              </a:rPr>
              <a:t>Prosopis chilensis</a:t>
            </a:r>
            <a:r>
              <a:rPr lang="fr-FR" altLang="fr-FR" sz="1800">
                <a:solidFill>
                  <a:srgbClr val="FF0000"/>
                </a:solidFill>
                <a:latin typeface="Arial" panose="020B0604020202020204" pitchFamily="34" charset="0"/>
              </a:rPr>
              <a:t>, </a:t>
            </a:r>
            <a:r>
              <a:rPr lang="fr-FR" altLang="fr-FR" sz="1800" i="1">
                <a:solidFill>
                  <a:srgbClr val="FF0000"/>
                </a:solidFill>
                <a:latin typeface="Arial" panose="020B0604020202020204" pitchFamily="34" charset="0"/>
              </a:rPr>
              <a:t>Prosopis juliflora</a:t>
            </a:r>
            <a:r>
              <a:rPr lang="fr-FR" altLang="fr-FR" sz="1800">
                <a:solidFill>
                  <a:srgbClr val="FF0000"/>
                </a:solidFill>
                <a:latin typeface="Arial" panose="020B0604020202020204" pitchFamily="34" charset="0"/>
              </a:rPr>
              <a:t> et </a:t>
            </a:r>
            <a:r>
              <a:rPr lang="fr-FR" altLang="fr-FR" sz="1800" i="1">
                <a:solidFill>
                  <a:srgbClr val="FF0000"/>
                </a:solidFill>
                <a:latin typeface="Arial" panose="020B0604020202020204" pitchFamily="34" charset="0"/>
              </a:rPr>
              <a:t>Prosopis pallida</a:t>
            </a:r>
            <a:r>
              <a:rPr lang="fr-FR" altLang="fr-FR" sz="1800">
                <a:solidFill>
                  <a:srgbClr val="FF0000"/>
                </a:solidFill>
                <a:latin typeface="Arial" panose="020B0604020202020204" pitchFamily="34" charset="0"/>
              </a:rPr>
              <a:t> ont été largement introduit dans les zones arides tropicales, où ils sont devenus naturalisés et envahissants.</a:t>
            </a:r>
            <a:endParaRPr lang="fr-FR" altLang="fr-FR" sz="1800" i="1">
              <a:solidFill>
                <a:srgbClr val="FF0000"/>
              </a:solidFill>
              <a:latin typeface="Arial" panose="020B0604020202020204" pitchFamily="34" charset="0"/>
            </a:endParaRPr>
          </a:p>
          <a:p>
            <a:pPr algn="just" eaLnBrk="1" hangingPunct="1">
              <a:spcBef>
                <a:spcPct val="0"/>
              </a:spcBef>
              <a:buFontTx/>
              <a:buNone/>
            </a:pPr>
            <a:r>
              <a:rPr lang="fr-FR" altLang="fr-FR" sz="1200" i="1">
                <a:solidFill>
                  <a:srgbClr val="FF0000"/>
                </a:solidFill>
                <a:latin typeface="Arial" panose="020B0604020202020204" pitchFamily="34" charset="0"/>
              </a:rPr>
              <a:t>Prosopis chilensis</a:t>
            </a:r>
            <a:r>
              <a:rPr lang="fr-FR" altLang="fr-FR" sz="1200">
                <a:solidFill>
                  <a:srgbClr val="FF0000"/>
                </a:solidFill>
                <a:latin typeface="Arial" panose="020B0604020202020204" pitchFamily="34" charset="0"/>
              </a:rPr>
              <a:t>, atteignant 18 m, peut croître de 3 mètres de haut par an et tend à rapidement coloniser toutes les plaines du Nord au Sud de la </a:t>
            </a:r>
            <a:r>
              <a:rPr lang="fr-FR" altLang="fr-FR" sz="1200">
                <a:solidFill>
                  <a:srgbClr val="FF0000"/>
                </a:solidFill>
                <a:latin typeface="Arial" panose="020B0604020202020204" pitchFamily="34" charset="0"/>
                <a:hlinkClick r:id="rId2" tooltip="Corne de l'Afrique"/>
              </a:rPr>
              <a:t>Corne de l'Afrique</a:t>
            </a:r>
            <a:r>
              <a:rPr lang="fr-FR" altLang="fr-FR" sz="1200">
                <a:solidFill>
                  <a:srgbClr val="FF0000"/>
                </a:solidFill>
                <a:latin typeface="Arial" panose="020B0604020202020204" pitchFamily="34" charset="0"/>
              </a:rPr>
              <a:t>, menaçant en une vingtaine d'années les activités </a:t>
            </a:r>
            <a:r>
              <a:rPr lang="fr-FR" altLang="fr-FR" sz="1200">
                <a:solidFill>
                  <a:srgbClr val="FF0000"/>
                </a:solidFill>
                <a:latin typeface="Arial" panose="020B0604020202020204" pitchFamily="34" charset="0"/>
                <a:hlinkClick r:id="rId3" tooltip="Nomadisme"/>
              </a:rPr>
              <a:t>nomades</a:t>
            </a:r>
            <a:r>
              <a:rPr lang="fr-FR" altLang="fr-FR" sz="1200">
                <a:solidFill>
                  <a:srgbClr val="FF0000"/>
                </a:solidFill>
                <a:latin typeface="Arial" panose="020B0604020202020204" pitchFamily="34" charset="0"/>
              </a:rPr>
              <a:t> et </a:t>
            </a:r>
            <a:r>
              <a:rPr lang="fr-FR" altLang="fr-FR" sz="1200">
                <a:solidFill>
                  <a:srgbClr val="FF0000"/>
                </a:solidFill>
                <a:latin typeface="Arial" panose="020B0604020202020204" pitchFamily="34" charset="0"/>
                <a:hlinkClick r:id="rId4" tooltip="Maraîchage"/>
              </a:rPr>
              <a:t>maraîchères</a:t>
            </a:r>
            <a:r>
              <a:rPr lang="fr-FR" altLang="fr-FR" sz="1200">
                <a:solidFill>
                  <a:srgbClr val="FF0000"/>
                </a:solidFill>
                <a:latin typeface="Arial" panose="020B0604020202020204" pitchFamily="34" charset="0"/>
              </a:rPr>
              <a:t>. Certains plants visant à freiner </a:t>
            </a:r>
            <a:r>
              <a:rPr lang="fr-FR" altLang="fr-FR" sz="1200">
                <a:solidFill>
                  <a:srgbClr val="FF0000"/>
                </a:solidFill>
                <a:latin typeface="Arial" panose="020B0604020202020204" pitchFamily="34" charset="0"/>
                <a:hlinkClick r:id="rId5" tooltip="Désertification"/>
              </a:rPr>
              <a:t>l'avancée du désert</a:t>
            </a:r>
            <a:r>
              <a:rPr lang="fr-FR" altLang="fr-FR" sz="1200">
                <a:solidFill>
                  <a:srgbClr val="FF0000"/>
                </a:solidFill>
                <a:latin typeface="Arial" panose="020B0604020202020204" pitchFamily="34" charset="0"/>
              </a:rPr>
              <a:t> ont été importés du Chili (à </a:t>
            </a:r>
            <a:r>
              <a:rPr lang="fr-FR" altLang="fr-FR" sz="1200">
                <a:solidFill>
                  <a:srgbClr val="FF0000"/>
                </a:solidFill>
                <a:latin typeface="Arial" panose="020B0604020202020204" pitchFamily="34" charset="0"/>
                <a:hlinkClick r:id="rId6" tooltip="Hanlé (page inexistante)"/>
              </a:rPr>
              <a:t>Hanlé</a:t>
            </a:r>
            <a:r>
              <a:rPr lang="fr-FR" altLang="fr-FR" sz="1200">
                <a:solidFill>
                  <a:srgbClr val="FF0000"/>
                </a:solidFill>
                <a:latin typeface="Arial" panose="020B0604020202020204" pitchFamily="34" charset="0"/>
              </a:rPr>
              <a:t> à </a:t>
            </a:r>
            <a:r>
              <a:rPr lang="fr-FR" altLang="fr-FR" sz="1200">
                <a:solidFill>
                  <a:srgbClr val="FF0000"/>
                </a:solidFill>
                <a:latin typeface="Arial" panose="020B0604020202020204" pitchFamily="34" charset="0"/>
                <a:hlinkClick r:id="rId7" tooltip="Djibouti"/>
              </a:rPr>
              <a:t>Djibouti</a:t>
            </a:r>
            <a:r>
              <a:rPr lang="fr-FR" altLang="fr-FR" sz="1200">
                <a:solidFill>
                  <a:srgbClr val="FF0000"/>
                </a:solidFill>
                <a:latin typeface="Arial" panose="020B0604020202020204" pitchFamily="34" charset="0"/>
              </a:rPr>
              <a:t> par exemple). Cette espèce progresse depuis rapidement en Afrique de l'Est, au détriment de l'</a:t>
            </a:r>
            <a:r>
              <a:rPr lang="fr-FR" altLang="fr-FR" sz="1200">
                <a:solidFill>
                  <a:srgbClr val="FF0000"/>
                </a:solidFill>
                <a:latin typeface="Arial" panose="020B0604020202020204" pitchFamily="34" charset="0"/>
                <a:hlinkClick r:id="rId8" tooltip="Acacia"/>
              </a:rPr>
              <a:t>acacia</a:t>
            </a:r>
            <a:r>
              <a:rPr lang="fr-FR" altLang="fr-FR" sz="1200">
                <a:solidFill>
                  <a:srgbClr val="FF0000"/>
                </a:solidFill>
                <a:latin typeface="Arial" panose="020B0604020202020204" pitchFamily="34" charset="0"/>
              </a:rPr>
              <a:t> qui abritait une partie importante de la </a:t>
            </a:r>
            <a:r>
              <a:rPr lang="fr-FR" altLang="fr-FR" sz="1200">
                <a:solidFill>
                  <a:srgbClr val="FF0000"/>
                </a:solidFill>
                <a:latin typeface="Arial" panose="020B0604020202020204" pitchFamily="34" charset="0"/>
                <a:hlinkClick r:id="rId9" tooltip="Biodiversité"/>
              </a:rPr>
              <a:t>biodiversité</a:t>
            </a:r>
            <a:r>
              <a:rPr lang="fr-FR" altLang="fr-FR" sz="1200">
                <a:solidFill>
                  <a:srgbClr val="FF0000"/>
                </a:solidFill>
                <a:latin typeface="Arial" panose="020B0604020202020204" pitchFamily="34" charset="0"/>
              </a:rPr>
              <a:t> de ces régions. </a:t>
            </a:r>
            <a:r>
              <a:rPr lang="fr-FR" altLang="fr-FR" sz="1200">
                <a:solidFill>
                  <a:srgbClr val="008000"/>
                </a:solidFill>
                <a:latin typeface="Arial" panose="020B0604020202020204" pitchFamily="34" charset="0"/>
              </a:rPr>
              <a:t>Les ONG </a:t>
            </a:r>
            <a:r>
              <a:rPr lang="fr-FR" altLang="fr-FR" sz="1200">
                <a:solidFill>
                  <a:srgbClr val="008000"/>
                </a:solidFill>
                <a:latin typeface="Arial" panose="020B0604020202020204" pitchFamily="34" charset="0"/>
                <a:hlinkClick r:id="rId10" tooltip="Djibouti Nature (page inexistante)"/>
              </a:rPr>
              <a:t>Djibouti Nature</a:t>
            </a:r>
            <a:r>
              <a:rPr lang="fr-FR" altLang="fr-FR" sz="1200">
                <a:solidFill>
                  <a:srgbClr val="008000"/>
                </a:solidFill>
                <a:latin typeface="Arial" panose="020B0604020202020204" pitchFamily="34" charset="0"/>
              </a:rPr>
              <a:t> et </a:t>
            </a:r>
            <a:r>
              <a:rPr lang="fr-FR" altLang="fr-FR" sz="1200">
                <a:solidFill>
                  <a:srgbClr val="008000"/>
                </a:solidFill>
                <a:latin typeface="Arial" panose="020B0604020202020204" pitchFamily="34" charset="0"/>
                <a:hlinkClick r:id="rId11" tooltip="Decan"/>
              </a:rPr>
              <a:t>Decan</a:t>
            </a:r>
            <a:r>
              <a:rPr lang="fr-FR" altLang="fr-FR" sz="1200">
                <a:solidFill>
                  <a:srgbClr val="008000"/>
                </a:solidFill>
                <a:latin typeface="Arial" panose="020B0604020202020204" pitchFamily="34" charset="0"/>
              </a:rPr>
              <a:t> tentent d'en abattre de grandes quantités pour en faire du charbon de bois. Il produit des fruits dans les années de sécheresse. Son fruit est sucré et riche en </a:t>
            </a:r>
            <a:r>
              <a:rPr lang="fr-FR" altLang="fr-FR" sz="1200">
                <a:solidFill>
                  <a:srgbClr val="008000"/>
                </a:solidFill>
                <a:latin typeface="Arial" panose="020B0604020202020204" pitchFamily="34" charset="0"/>
                <a:hlinkClick r:id="rId12" tooltip="Vitamine"/>
              </a:rPr>
              <a:t>vitamines</a:t>
            </a:r>
            <a:r>
              <a:rPr lang="fr-FR" altLang="fr-FR" sz="1200">
                <a:solidFill>
                  <a:srgbClr val="008000"/>
                </a:solidFill>
                <a:latin typeface="Arial" panose="020B0604020202020204" pitchFamily="34" charset="0"/>
              </a:rPr>
              <a:t>, mais n'est pas ou mal digéré en l'état par les herbivores en raison de sa cuticule résistante. Il est question d'en faire une </a:t>
            </a:r>
            <a:r>
              <a:rPr lang="fr-FR" altLang="fr-FR" sz="1200">
                <a:solidFill>
                  <a:srgbClr val="008000"/>
                </a:solidFill>
                <a:latin typeface="Arial" panose="020B0604020202020204" pitchFamily="34" charset="0"/>
                <a:hlinkClick r:id="rId13" tooltip="Farine"/>
              </a:rPr>
              <a:t>farine</a:t>
            </a:r>
            <a:r>
              <a:rPr lang="fr-FR" altLang="fr-FR" sz="1200">
                <a:solidFill>
                  <a:srgbClr val="008000"/>
                </a:solidFill>
                <a:latin typeface="Arial" panose="020B0604020202020204" pitchFamily="34" charset="0"/>
              </a:rPr>
              <a:t> pour l'</a:t>
            </a:r>
            <a:r>
              <a:rPr lang="fr-FR" altLang="fr-FR" sz="1200">
                <a:solidFill>
                  <a:srgbClr val="008000"/>
                </a:solidFill>
                <a:latin typeface="Arial" panose="020B0604020202020204" pitchFamily="34" charset="0"/>
                <a:hlinkClick r:id="rId14" tooltip="Alimentation"/>
              </a:rPr>
              <a:t>alimentation</a:t>
            </a:r>
            <a:r>
              <a:rPr lang="fr-FR" altLang="fr-FR" sz="1200">
                <a:solidFill>
                  <a:srgbClr val="008000"/>
                </a:solidFill>
                <a:latin typeface="Arial" panose="020B0604020202020204" pitchFamily="34" charset="0"/>
              </a:rPr>
              <a:t> humaine. L'</a:t>
            </a:r>
            <a:r>
              <a:rPr lang="fr-FR" altLang="fr-FR" sz="1200">
                <a:solidFill>
                  <a:srgbClr val="008000"/>
                </a:solidFill>
                <a:latin typeface="Arial" panose="020B0604020202020204" pitchFamily="34" charset="0"/>
                <a:hlinkClick r:id="rId15" tooltip="Éthiopie"/>
              </a:rPr>
              <a:t>Éthiopie</a:t>
            </a:r>
            <a:r>
              <a:rPr lang="fr-FR" altLang="fr-FR" sz="1200">
                <a:solidFill>
                  <a:srgbClr val="008000"/>
                </a:solidFill>
                <a:latin typeface="Arial" panose="020B0604020202020204" pitchFamily="34" charset="0"/>
              </a:rPr>
              <a:t> envisage de le tester comme </a:t>
            </a:r>
            <a:r>
              <a:rPr lang="fr-FR" altLang="fr-FR" sz="1200">
                <a:solidFill>
                  <a:srgbClr val="008000"/>
                </a:solidFill>
                <a:latin typeface="Arial" panose="020B0604020202020204" pitchFamily="34" charset="0"/>
                <a:hlinkClick r:id="rId16" tooltip="Agrocarburant"/>
              </a:rPr>
              <a:t>agrocarburant</a:t>
            </a:r>
            <a:r>
              <a:rPr lang="fr-FR" altLang="fr-FR" sz="1200" baseline="30000">
                <a:solidFill>
                  <a:srgbClr val="008000"/>
                </a:solidFill>
                <a:latin typeface="Arial" panose="020B0604020202020204" pitchFamily="34" charset="0"/>
                <a:hlinkClick r:id="rId17"/>
              </a:rPr>
              <a:t>2</a:t>
            </a:r>
            <a:r>
              <a:rPr lang="fr-FR" altLang="fr-FR" sz="1200">
                <a:solidFill>
                  <a:srgbClr val="008000"/>
                </a:solidFill>
                <a:latin typeface="Arial" panose="020B0604020202020204" pitchFamily="34" charset="0"/>
              </a:rPr>
              <a:t>. Son </a:t>
            </a:r>
            <a:r>
              <a:rPr lang="fr-FR" altLang="fr-FR" sz="1200">
                <a:solidFill>
                  <a:srgbClr val="008000"/>
                </a:solidFill>
                <a:latin typeface="Arial" panose="020B0604020202020204" pitchFamily="34" charset="0"/>
                <a:hlinkClick r:id="rId18" tooltip="Bois"/>
              </a:rPr>
              <a:t>bois</a:t>
            </a:r>
            <a:r>
              <a:rPr lang="fr-FR" altLang="fr-FR" sz="1200">
                <a:solidFill>
                  <a:srgbClr val="008000"/>
                </a:solidFill>
                <a:latin typeface="Arial" panose="020B0604020202020204" pitchFamily="34" charset="0"/>
              </a:rPr>
              <a:t> dense (</a:t>
            </a:r>
            <a:r>
              <a:rPr lang="fr-FR" altLang="fr-FR" sz="1200">
                <a:solidFill>
                  <a:srgbClr val="008000"/>
                </a:solidFill>
                <a:latin typeface="Arial" panose="020B0604020202020204" pitchFamily="34" charset="0"/>
                <a:hlinkClick r:id="rId19" tooltip="Densité"/>
              </a:rPr>
              <a:t>densité</a:t>
            </a:r>
            <a:r>
              <a:rPr lang="fr-FR" altLang="fr-FR" sz="1200">
                <a:solidFill>
                  <a:srgbClr val="008000"/>
                </a:solidFill>
                <a:latin typeface="Arial" panose="020B0604020202020204" pitchFamily="34" charset="0"/>
              </a:rPr>
              <a:t> = 0,76), difficile à travailler, est utilisé pour les portes et les planchers. On fait de farine avec ses fruits. On fait du sirop et des boissons alcoolisées, avec ses fruits écrasé.</a:t>
            </a:r>
          </a:p>
          <a:p>
            <a:pPr algn="just" eaLnBrk="1" hangingPunct="1">
              <a:spcBef>
                <a:spcPct val="0"/>
              </a:spcBef>
              <a:buFontTx/>
              <a:buNone/>
            </a:pPr>
            <a:r>
              <a:rPr lang="fr-FR" altLang="fr-FR" sz="1200">
                <a:solidFill>
                  <a:srgbClr val="FF0000"/>
                </a:solidFill>
                <a:latin typeface="Arial" panose="020B0604020202020204" pitchFamily="34" charset="0"/>
              </a:rPr>
              <a:t>Il ne toléré pas bien le </a:t>
            </a:r>
            <a:r>
              <a:rPr lang="fr-FR" altLang="fr-FR" sz="1200">
                <a:solidFill>
                  <a:srgbClr val="FF0000"/>
                </a:solidFill>
                <a:latin typeface="Arial" panose="020B0604020202020204" pitchFamily="34" charset="0"/>
                <a:hlinkClick r:id="rId20" tooltip="Gel"/>
              </a:rPr>
              <a:t>gel</a:t>
            </a:r>
            <a:r>
              <a:rPr lang="fr-FR" altLang="fr-FR" sz="1200">
                <a:solidFill>
                  <a:srgbClr val="FF0000"/>
                </a:solidFill>
                <a:latin typeface="Arial" panose="020B0604020202020204" pitchFamily="34" charset="0"/>
              </a:rPr>
              <a:t>.</a:t>
            </a:r>
          </a:p>
          <a:p>
            <a:pPr algn="just" eaLnBrk="1" hangingPunct="1">
              <a:spcBef>
                <a:spcPct val="0"/>
              </a:spcBef>
              <a:buFontTx/>
              <a:buNone/>
            </a:pPr>
            <a:r>
              <a:rPr lang="fr-FR" altLang="fr-FR" sz="1200" u="sng">
                <a:solidFill>
                  <a:srgbClr val="008000"/>
                </a:solidFill>
                <a:latin typeface="Arial" panose="020B0604020202020204" pitchFamily="34" charset="0"/>
              </a:rPr>
              <a:t>Note</a:t>
            </a:r>
            <a:r>
              <a:rPr lang="fr-FR" altLang="fr-FR" sz="1200">
                <a:solidFill>
                  <a:srgbClr val="008000"/>
                </a:solidFill>
                <a:latin typeface="Arial" panose="020B0604020202020204" pitchFamily="34" charset="0"/>
              </a:rPr>
              <a:t> : En Amérique du Sud, il est souvent appelé « caroubier » (algarrobo), en raison de sa ressemblance avec ce dernier, alors que ces deux espèces sont bien distinctes.</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1"/>
              </a:rPr>
              <a:t>http://fr.wikipedia.org/wiki/Prosopis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2"/>
              </a:rPr>
              <a:t>http://es.wikipedia.org/wiki/Prosopis_chilensis</a:t>
            </a:r>
            <a:r>
              <a:rPr lang="fr-FR" altLang="fr-FR" sz="1200">
                <a:solidFill>
                  <a:srgbClr val="008000"/>
                </a:solidFill>
                <a:latin typeface="Arial" panose="020B0604020202020204" pitchFamily="34" charset="0"/>
              </a:rPr>
              <a:t> </a:t>
            </a:r>
          </a:p>
          <a:p>
            <a:pPr algn="just" eaLnBrk="1" hangingPunct="1">
              <a:spcBef>
                <a:spcPct val="0"/>
              </a:spcBef>
              <a:buFontTx/>
              <a:buNone/>
            </a:pPr>
            <a:endParaRPr lang="fr-FR" altLang="fr-FR" sz="1000">
              <a:solidFill>
                <a:srgbClr val="008000"/>
              </a:solidFill>
              <a:latin typeface="Arial" panose="020B0604020202020204" pitchFamily="34" charset="0"/>
            </a:endParaRPr>
          </a:p>
        </p:txBody>
      </p:sp>
      <p:sp>
        <p:nvSpPr>
          <p:cNvPr id="18023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023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0233" name="Image 13" descr="logo aride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4" name="Image 14" descr="logo salinisation2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5" name="Picture 2" descr="C:\Users\LISAN\Pictures\plantes-halophytes-xerophiles\Prosopis chilensis5.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95738" y="5133975"/>
            <a:ext cx="12319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6" name="Picture 3" descr="C:\Users\LISAN\Pictures\plantes-halophytes-xerophiles\Prosopis chilensis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35600" y="5084763"/>
            <a:ext cx="20891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7" name="Picture 4" descr="C:\Users\LISAN\Pictures\plantes-halophytes-xerophiles\Prosopis chilensis3_s.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40650" y="4724400"/>
            <a:ext cx="10795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8" name="Picture 5" descr="C:\Users\LISAN\Pictures\plantes-halophytes-xerophiles\Prosopis chilensis4.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409825" y="5157788"/>
            <a:ext cx="1370013"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9" name="Rectangle 21"/>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80240" name="Picture 16" descr="C:\Users\LISAN\Pictures\Plantes fourragères\logo invasive plants5_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812088"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125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ED551B-72D3-45BD-B3E5-427860A41BFC}" type="slidenum">
              <a:rPr lang="fr-FR" altLang="fr-FR" sz="1200" smtClean="0">
                <a:solidFill>
                  <a:srgbClr val="898989"/>
                </a:solidFill>
              </a:rPr>
              <a:pPr>
                <a:spcBef>
                  <a:spcPct val="0"/>
                </a:spcBef>
                <a:buFontTx/>
                <a:buNone/>
              </a:pPr>
              <a:t>213</a:t>
            </a:fld>
            <a:endParaRPr lang="fr-FR" altLang="fr-FR" sz="1200">
              <a:solidFill>
                <a:srgbClr val="898989"/>
              </a:solidFill>
            </a:endParaRPr>
          </a:p>
        </p:txBody>
      </p:sp>
      <p:sp>
        <p:nvSpPr>
          <p:cNvPr id="18125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1253" name="ZoneTexte 6"/>
          <p:cNvSpPr txBox="1">
            <a:spLocks noChangeArrowheads="1"/>
          </p:cNvSpPr>
          <p:nvPr/>
        </p:nvSpPr>
        <p:spPr bwMode="auto">
          <a:xfrm>
            <a:off x="107950" y="765175"/>
            <a:ext cx="8928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A7.7ter. </a:t>
            </a:r>
            <a:r>
              <a:rPr lang="fr-FR" altLang="fr-FR" sz="1800" i="1" dirty="0">
                <a:solidFill>
                  <a:srgbClr val="FF0000"/>
                </a:solidFill>
                <a:latin typeface="Arial" panose="020B0604020202020204" pitchFamily="34" charset="0"/>
              </a:rPr>
              <a:t>Prosopis </a:t>
            </a:r>
            <a:r>
              <a:rPr lang="fr-FR" altLang="fr-FR" sz="1800" i="1" dirty="0" err="1">
                <a:solidFill>
                  <a:srgbClr val="FF0000"/>
                </a:solidFill>
                <a:latin typeface="Arial" panose="020B0604020202020204" pitchFamily="34" charset="0"/>
              </a:rPr>
              <a:t>pallida</a:t>
            </a:r>
            <a:r>
              <a:rPr lang="fr-FR" altLang="fr-FR" sz="1800" i="1" dirty="0">
                <a:solidFill>
                  <a:srgbClr val="FF0000"/>
                </a:solidFill>
                <a:latin typeface="Arial" panose="020B0604020202020204" pitchFamily="34" charset="0"/>
              </a:rPr>
              <a:t>                                        </a:t>
            </a:r>
            <a:r>
              <a:rPr lang="fr-FR" altLang="fr-FR" sz="1800" b="1" dirty="0">
                <a:solidFill>
                  <a:srgbClr val="FF0000"/>
                </a:solidFill>
                <a:latin typeface="Arial" panose="020B0604020202020204" pitchFamily="34" charset="0"/>
              </a:rPr>
              <a:t>Risque élevé, à rejeter, score: 20</a:t>
            </a:r>
            <a:endParaRPr lang="fr-FR" altLang="fr-FR" sz="1800" dirty="0">
              <a:solidFill>
                <a:srgbClr val="FF0000"/>
              </a:solidFill>
              <a:latin typeface="Arial" panose="020B0604020202020204" pitchFamily="34" charset="0"/>
            </a:endParaRPr>
          </a:p>
        </p:txBody>
      </p:sp>
      <p:sp>
        <p:nvSpPr>
          <p:cNvPr id="181254" name="ZoneTexte 6"/>
          <p:cNvSpPr txBox="1">
            <a:spLocks noChangeArrowheads="1"/>
          </p:cNvSpPr>
          <p:nvPr/>
        </p:nvSpPr>
        <p:spPr bwMode="auto">
          <a:xfrm>
            <a:off x="107950" y="1196975"/>
            <a:ext cx="885666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Arbre épineux des zones les plus sèches, proches la côte Sud Américaine. </a:t>
            </a:r>
          </a:p>
          <a:p>
            <a:pPr algn="just" eaLnBrk="1" hangingPunct="1">
              <a:spcBef>
                <a:spcPct val="0"/>
              </a:spcBef>
              <a:buFontTx/>
              <a:buNone/>
            </a:pPr>
            <a:r>
              <a:rPr lang="fr-FR" altLang="fr-FR" sz="1200" i="1">
                <a:solidFill>
                  <a:srgbClr val="008000"/>
                </a:solidFill>
                <a:latin typeface="Arial" panose="020B0604020202020204" pitchFamily="34" charset="0"/>
              </a:rPr>
              <a:t>Prosopis pallida </a:t>
            </a:r>
            <a:r>
              <a:rPr lang="fr-FR" altLang="fr-FR" sz="1200">
                <a:solidFill>
                  <a:srgbClr val="008000"/>
                </a:solidFill>
                <a:latin typeface="Arial" panose="020B0604020202020204" pitchFamily="34" charset="0"/>
              </a:rPr>
              <a:t>est une bonne plante apicole. Son bois est utilisable comme matériau, ainsi que dans la fabrication de charbon de bois. Les fruits très nutritifs et sucrés, permettent la fabrication d'un sirop, appelé </a:t>
            </a:r>
            <a:r>
              <a:rPr lang="fr-FR" altLang="fr-FR" sz="1200">
                <a:solidFill>
                  <a:srgbClr val="008000"/>
                </a:solidFill>
                <a:latin typeface="Arial" panose="020B0604020202020204" pitchFamily="34" charset="0"/>
                <a:hlinkClick r:id="rId2" tooltip="Algarrobina"/>
              </a:rPr>
              <a:t>algarrobina</a:t>
            </a:r>
            <a:r>
              <a:rPr lang="fr-FR" altLang="fr-FR" sz="1200" baseline="30000">
                <a:solidFill>
                  <a:srgbClr val="008000"/>
                </a:solidFill>
                <a:latin typeface="Arial" panose="020B0604020202020204" pitchFamily="34" charset="0"/>
                <a:hlinkClick r:id="rId3"/>
              </a:rPr>
              <a:t>1</a:t>
            </a:r>
            <a:r>
              <a:rPr lang="fr-FR" altLang="fr-FR" sz="1200">
                <a:solidFill>
                  <a:srgbClr val="008000"/>
                </a:solidFill>
                <a:latin typeface="Arial" panose="020B0604020202020204" pitchFamily="34" charset="0"/>
              </a:rPr>
              <a:t>, utilisé dans la cuisine Péruvienne. Son feuillage peut servir de fourrage pour le bétail. Comme beaucoup d'espèces du genre </a:t>
            </a:r>
            <a:r>
              <a:rPr lang="fr-FR" altLang="fr-FR" sz="1200" i="1">
                <a:solidFill>
                  <a:srgbClr val="008000"/>
                </a:solidFill>
                <a:latin typeface="Arial" panose="020B0604020202020204" pitchFamily="34" charset="0"/>
                <a:hlinkClick r:id="rId4" tooltip="Prosopis"/>
              </a:rPr>
              <a:t>Prosopis</a:t>
            </a:r>
            <a:r>
              <a:rPr lang="fr-FR" altLang="fr-FR" sz="1200">
                <a:solidFill>
                  <a:srgbClr val="008000"/>
                </a:solidFill>
                <a:latin typeface="Arial" panose="020B0604020202020204" pitchFamily="34" charset="0"/>
              </a:rPr>
              <a:t>, cette espèce pousse vite et facilement et peut vivre pendant plus d'un millénaire. Elle permet de repeupler un milieu. Il fait un bon arbre d'ombrage, et son bois dur est une source de bois de chauffage et de </a:t>
            </a:r>
            <a:r>
              <a:rPr lang="fr-FR" altLang="fr-FR" sz="1200">
                <a:solidFill>
                  <a:srgbClr val="008000"/>
                </a:solidFill>
                <a:latin typeface="Arial" panose="020B0604020202020204" pitchFamily="34" charset="0"/>
                <a:hlinkClick r:id="rId5" tooltip="Charbon de bois"/>
              </a:rPr>
              <a:t>charbon de bois</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6"/>
              </a:rPr>
              <a:t>[2]</a:t>
            </a:r>
            <a:r>
              <a:rPr lang="fr-FR" altLang="fr-FR" sz="1200">
                <a:solidFill>
                  <a:srgbClr val="008000"/>
                </a:solidFill>
                <a:latin typeface="Arial" panose="020B0604020202020204" pitchFamily="34" charset="0"/>
              </a:rPr>
              <a:t>. Ses gousses peuvent être utilisés comme fourrage par le </a:t>
            </a:r>
            <a:r>
              <a:rPr lang="fr-FR" altLang="fr-FR" sz="1200">
                <a:solidFill>
                  <a:srgbClr val="008000"/>
                </a:solidFill>
                <a:latin typeface="Arial" panose="020B0604020202020204" pitchFamily="34" charset="0"/>
                <a:hlinkClick r:id="rId7" tooltip="Bétail"/>
              </a:rPr>
              <a:t>bétail</a:t>
            </a:r>
            <a:r>
              <a:rPr lang="fr-FR" altLang="fr-FR" sz="1200">
                <a:solidFill>
                  <a:srgbClr val="008000"/>
                </a:solidFill>
                <a:latin typeface="Arial" panose="020B0604020202020204" pitchFamily="34" charset="0"/>
              </a:rPr>
              <a:t>, farine ou être transformées en </a:t>
            </a:r>
            <a:r>
              <a:rPr lang="fr-FR" altLang="fr-FR" sz="1200">
                <a:solidFill>
                  <a:srgbClr val="008000"/>
                </a:solidFill>
                <a:latin typeface="Arial" panose="020B0604020202020204" pitchFamily="34" charset="0"/>
                <a:hlinkClick r:id="rId8" tooltip="Mélasse"/>
              </a:rPr>
              <a:t>mélasse</a:t>
            </a:r>
            <a:r>
              <a:rPr lang="fr-FR" altLang="fr-FR" sz="1200">
                <a:solidFill>
                  <a:srgbClr val="008000"/>
                </a:solidFill>
                <a:latin typeface="Arial" panose="020B0604020202020204" pitchFamily="34" charset="0"/>
              </a:rPr>
              <a:t> ou utilisés pour faire de la </a:t>
            </a:r>
            <a:r>
              <a:rPr lang="fr-FR" altLang="fr-FR" sz="1200">
                <a:solidFill>
                  <a:srgbClr val="008000"/>
                </a:solidFill>
                <a:latin typeface="Arial" panose="020B0604020202020204" pitchFamily="34" charset="0"/>
                <a:hlinkClick r:id="rId9" tooltip="Bière"/>
              </a:rPr>
              <a:t>bière</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6"/>
              </a:rPr>
              <a:t>[2]</a:t>
            </a:r>
            <a:r>
              <a:rPr lang="fr-FR" altLang="fr-FR" sz="1200">
                <a:solidFill>
                  <a:srgbClr val="008000"/>
                </a:solidFill>
                <a:latin typeface="Arial" panose="020B0604020202020204" pitchFamily="34" charset="0"/>
              </a:rPr>
              <a:t>. Ses fleurs jaunes lumineuses attirent </a:t>
            </a:r>
            <a:r>
              <a:rPr lang="fr-FR" altLang="fr-FR" sz="1200">
                <a:solidFill>
                  <a:srgbClr val="008000"/>
                </a:solidFill>
                <a:latin typeface="Arial" panose="020B0604020202020204" pitchFamily="34" charset="0"/>
                <a:hlinkClick r:id="rId10" tooltip="Abeille"/>
              </a:rPr>
              <a:t>les abeilles</a:t>
            </a:r>
            <a:r>
              <a:rPr lang="fr-FR" altLang="fr-FR" sz="1200">
                <a:solidFill>
                  <a:srgbClr val="008000"/>
                </a:solidFill>
                <a:latin typeface="Arial" panose="020B0604020202020204" pitchFamily="34" charset="0"/>
              </a:rPr>
              <a:t>, qui produisent un </a:t>
            </a:r>
            <a:r>
              <a:rPr lang="fr-FR" altLang="fr-FR" sz="1200">
                <a:solidFill>
                  <a:srgbClr val="008000"/>
                </a:solidFill>
                <a:latin typeface="Arial" panose="020B0604020202020204" pitchFamily="34" charset="0"/>
                <a:hlinkClick r:id="rId11" tooltip="Miel"/>
              </a:rPr>
              <a:t>miel</a:t>
            </a:r>
            <a:r>
              <a:rPr lang="fr-FR" altLang="fr-FR" sz="1200">
                <a:solidFill>
                  <a:srgbClr val="008000"/>
                </a:solidFill>
                <a:latin typeface="Arial" panose="020B0604020202020204" pitchFamily="34" charset="0"/>
              </a:rPr>
              <a:t> blanc convoité </a:t>
            </a:r>
            <a:r>
              <a:rPr lang="fr-FR" altLang="fr-FR" sz="1200" baseline="30000">
                <a:solidFill>
                  <a:srgbClr val="008000"/>
                </a:solidFill>
                <a:latin typeface="Arial" panose="020B0604020202020204" pitchFamily="34" charset="0"/>
                <a:hlinkClick r:id="rId12"/>
              </a:rPr>
              <a:t>[3]</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FF0000"/>
                </a:solidFill>
                <a:latin typeface="Arial" panose="020B0604020202020204" pitchFamily="34" charset="0"/>
              </a:rPr>
              <a:t>"</a:t>
            </a:r>
            <a:r>
              <a:rPr lang="fr-FR" altLang="fr-FR" sz="1200" i="1">
                <a:solidFill>
                  <a:srgbClr val="FF0000"/>
                </a:solidFill>
                <a:latin typeface="Arial" panose="020B0604020202020204" pitchFamily="34" charset="0"/>
              </a:rPr>
              <a:t>Par ses épines et de ses branches tombantes, P. pallida peuvent aussi bloquer physiquement le passage des personnes et des animaux. Ses racines profondes privent d'eau, les plantes à racines peu profondes</a:t>
            </a:r>
            <a:r>
              <a:rPr lang="fr-FR" altLang="fr-FR" sz="1200">
                <a:solidFill>
                  <a:srgbClr val="FF0000"/>
                </a:solidFill>
                <a:latin typeface="Arial" panose="020B0604020202020204" pitchFamily="34" charset="0"/>
              </a:rPr>
              <a:t>" (Motooka </a:t>
            </a:r>
            <a:r>
              <a:rPr lang="fr-FR" altLang="fr-FR" sz="1200" i="1">
                <a:solidFill>
                  <a:srgbClr val="FF0000"/>
                </a:solidFill>
                <a:latin typeface="Arial" panose="020B0604020202020204" pitchFamily="34" charset="0"/>
              </a:rPr>
              <a:t>et al</a:t>
            </a:r>
            <a:r>
              <a:rPr lang="fr-FR" altLang="fr-FR" sz="1200">
                <a:solidFill>
                  <a:srgbClr val="FF0000"/>
                </a:solidFill>
                <a:latin typeface="Arial" panose="020B0604020202020204" pitchFamily="34" charset="0"/>
              </a:rPr>
              <a:t> ., 2003 ). C’est un producteur prolifique de semences. P</a:t>
            </a:r>
            <a:r>
              <a:rPr lang="fr-FR" altLang="fr-FR" sz="1200" i="1">
                <a:solidFill>
                  <a:srgbClr val="FF0000"/>
                </a:solidFill>
                <a:latin typeface="Arial" panose="020B0604020202020204" pitchFamily="34" charset="0"/>
              </a:rPr>
              <a:t>. pallida </a:t>
            </a:r>
            <a:r>
              <a:rPr lang="fr-FR" altLang="fr-FR" sz="1200">
                <a:solidFill>
                  <a:srgbClr val="FF0000"/>
                </a:solidFill>
                <a:latin typeface="Arial" panose="020B0604020202020204" pitchFamily="34" charset="0"/>
              </a:rPr>
              <a:t>est une </a:t>
            </a:r>
            <a:r>
              <a:rPr lang="fr-FR" altLang="fr-FR" sz="1200">
                <a:solidFill>
                  <a:srgbClr val="FF0000"/>
                </a:solidFill>
                <a:latin typeface="Arial" panose="020B0604020202020204" pitchFamily="34" charset="0"/>
                <a:hlinkClick r:id="rId13" tooltip="Plante envahissante"/>
              </a:rPr>
              <a:t>plante envahissante</a:t>
            </a:r>
            <a:r>
              <a:rPr lang="fr-FR" altLang="fr-FR" sz="1200">
                <a:solidFill>
                  <a:srgbClr val="FF0000"/>
                </a:solidFill>
                <a:latin typeface="Arial" panose="020B0604020202020204" pitchFamily="34" charset="0"/>
              </a:rPr>
              <a:t>, dans plusieurs endroits dans le monde (en particulier en Afrique).</a:t>
            </a:r>
          </a:p>
          <a:p>
            <a:pPr algn="just" eaLnBrk="1" hangingPunct="1">
              <a:spcBef>
                <a:spcPct val="0"/>
              </a:spcBef>
              <a:buFontTx/>
              <a:buNone/>
            </a:pPr>
            <a:r>
              <a:rPr lang="fr-FR" altLang="fr-FR" sz="1200">
                <a:solidFill>
                  <a:srgbClr val="008000"/>
                </a:solidFill>
                <a:latin typeface="Arial" panose="020B0604020202020204" pitchFamily="34" charset="0"/>
              </a:rPr>
              <a:t>Autres noms : </a:t>
            </a:r>
            <a:r>
              <a:rPr lang="fr-FR" altLang="fr-FR" sz="1200" b="1">
                <a:solidFill>
                  <a:srgbClr val="008000"/>
                </a:solidFill>
                <a:latin typeface="Arial" panose="020B0604020202020204" pitchFamily="34" charset="0"/>
              </a:rPr>
              <a:t>kiawe</a:t>
            </a:r>
            <a:r>
              <a:rPr lang="fr-FR" altLang="fr-FR" sz="1200">
                <a:solidFill>
                  <a:srgbClr val="008000"/>
                </a:solidFill>
                <a:latin typeface="Arial" panose="020B0604020202020204" pitchFamily="34" charset="0"/>
              </a:rPr>
              <a:t> commun, </a:t>
            </a:r>
            <a:r>
              <a:rPr lang="fr-FR" altLang="fr-FR" sz="1200" b="1">
                <a:solidFill>
                  <a:srgbClr val="008000"/>
                </a:solidFill>
                <a:latin typeface="Arial" panose="020B0604020202020204" pitchFamily="34" charset="0"/>
              </a:rPr>
              <a:t>caroube huarango</a:t>
            </a:r>
            <a:r>
              <a:rPr lang="fr-FR" altLang="fr-FR" sz="1200">
                <a:solidFill>
                  <a:srgbClr val="008000"/>
                </a:solidFill>
                <a:latin typeface="Arial" panose="020B0604020202020204" pitchFamily="34" charset="0"/>
              </a:rPr>
              <a:t> et </a:t>
            </a:r>
            <a:r>
              <a:rPr lang="fr-FR" altLang="fr-FR" sz="1200" b="1">
                <a:solidFill>
                  <a:srgbClr val="008000"/>
                </a:solidFill>
                <a:latin typeface="Arial" panose="020B0604020202020204" pitchFamily="34" charset="0"/>
              </a:rPr>
              <a:t> caroube américain.</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4"/>
              </a:rPr>
              <a:t>http://www.hear.org/pier/species/prosopis_pallida.htm</a:t>
            </a:r>
            <a:r>
              <a:rPr lang="fr-FR" altLang="fr-FR" sz="1200">
                <a:solidFill>
                  <a:srgbClr val="008000"/>
                </a:solidFill>
                <a:latin typeface="Arial" panose="020B0604020202020204" pitchFamily="34" charset="0"/>
              </a:rPr>
              <a:t> , b) </a:t>
            </a:r>
            <a:r>
              <a:rPr lang="fr-FR" altLang="fr-FR" sz="1200">
                <a:solidFill>
                  <a:srgbClr val="008000"/>
                </a:solidFill>
                <a:latin typeface="Arial" panose="020B0604020202020204" pitchFamily="34" charset="0"/>
                <a:hlinkClick r:id="rId15"/>
              </a:rPr>
              <a:t>http://fr.wikipedia.org/wiki/Prosopis_pallida</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6"/>
              </a:rPr>
              <a:t>http://en.wikipedia.org/wiki/Prosopis_pallida</a:t>
            </a:r>
            <a:r>
              <a:rPr lang="fr-FR" altLang="fr-FR" sz="1200">
                <a:solidFill>
                  <a:srgbClr val="008000"/>
                </a:solidFill>
                <a:latin typeface="Arial" panose="020B0604020202020204" pitchFamily="34" charset="0"/>
              </a:rPr>
              <a:t> </a:t>
            </a:r>
          </a:p>
        </p:txBody>
      </p:sp>
      <p:sp>
        <p:nvSpPr>
          <p:cNvPr id="18125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12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1257" name="Image 13" descr="logo aride_s.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8" name="Image 14" descr="logo salinisation2_s.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9" name="Picture 2" descr="C:\Users\LISAN\Pictures\plantes-halophytes-xerophiles\Prosopis pallida8.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87825" y="3933825"/>
            <a:ext cx="19319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0" name="Picture 3" descr="C:\Users\LISAN\Pictures\plantes-halophytes-xerophiles\Prosopis pallid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4005263"/>
            <a:ext cx="17637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1" name="Picture 4" descr="C:\Users\LISAN\Pictures\plantes-halophytes-xerophiles\Prosopis pallida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11638" y="54292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2" name="Picture 5" descr="C:\Users\LISAN\Pictures\plantes-halophytes-xerophiles\Prosopis pallida3.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75463" y="3716338"/>
            <a:ext cx="178276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3" name="Picture 6" descr="C:\Users\LISAN\Pictures\plantes-halophytes-xerophiles\Prosopis pallida4.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5373688"/>
            <a:ext cx="20764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4" name="Picture 7" descr="C:\Users\LISAN\Pictures\plantes-halophytes-xerophiles\Prosopis pallida6.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24075" y="5399088"/>
            <a:ext cx="201612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5" name="Picture 8" descr="C:\Users\LISAN\Pictures\plantes-halophytes-xerophiles\Prosopis pallida7.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53150" y="5334000"/>
            <a:ext cx="2990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66" name="ZoneTexte 21"/>
          <p:cNvSpPr txBox="1">
            <a:spLocks noChangeArrowheads="1"/>
          </p:cNvSpPr>
          <p:nvPr/>
        </p:nvSpPr>
        <p:spPr bwMode="auto">
          <a:xfrm>
            <a:off x="2411413" y="3933825"/>
            <a:ext cx="182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solidFill>
                  <a:srgbClr val="008000"/>
                </a:solidFill>
                <a:latin typeface="Arial" panose="020B0604020202020204" pitchFamily="34" charset="0"/>
              </a:rPr>
              <a:t>Grumes de </a:t>
            </a:r>
            <a:r>
              <a:rPr lang="fr-FR" altLang="fr-FR" sz="1200" i="1">
                <a:solidFill>
                  <a:srgbClr val="008000"/>
                </a:solidFill>
                <a:latin typeface="Arial" panose="020B0604020202020204" pitchFamily="34" charset="0"/>
              </a:rPr>
              <a:t>P. palluda </a:t>
            </a:r>
            <a:r>
              <a:rPr lang="fr-FR" altLang="fr-FR" sz="1200">
                <a:solidFill>
                  <a:srgbClr val="008000"/>
                </a:solidFill>
                <a:latin typeface="Arial" panose="020B0604020202020204" pitchFamily="34" charset="0"/>
              </a:rPr>
              <a:t>(Pérou) </a:t>
            </a:r>
            <a:r>
              <a:rPr lang="fr-FR" altLang="fr-FR" sz="1200">
                <a:solidFill>
                  <a:srgbClr val="008000"/>
                </a:solidFill>
              </a:rPr>
              <a:t>→</a:t>
            </a:r>
            <a:endParaRPr lang="fr-FR" altLang="fr-FR" sz="1200">
              <a:solidFill>
                <a:srgbClr val="008000"/>
              </a:solidFill>
              <a:latin typeface="Arial" panose="020B0604020202020204" pitchFamily="34" charset="0"/>
            </a:endParaRPr>
          </a:p>
        </p:txBody>
      </p:sp>
      <p:sp>
        <p:nvSpPr>
          <p:cNvPr id="181267" name="Rectangle 22"/>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81268" name="ZoneTexte 19"/>
          <p:cNvSpPr txBox="1">
            <a:spLocks noChangeArrowheads="1"/>
          </p:cNvSpPr>
          <p:nvPr/>
        </p:nvSpPr>
        <p:spPr bwMode="auto">
          <a:xfrm>
            <a:off x="1835150" y="4365625"/>
            <a:ext cx="23050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u="sng">
                <a:solidFill>
                  <a:srgbClr val="008000"/>
                </a:solidFill>
                <a:latin typeface="Arial" panose="020B0604020202020204" pitchFamily="34" charset="0"/>
              </a:rPr>
              <a:t>Note</a:t>
            </a:r>
            <a:r>
              <a:rPr lang="fr-FR" altLang="fr-FR" sz="1000">
                <a:solidFill>
                  <a:srgbClr val="008000"/>
                </a:solidFill>
                <a:latin typeface="Arial" panose="020B0604020202020204" pitchFamily="34" charset="0"/>
              </a:rPr>
              <a:t> : En Amérique du Sud, il est souvent appelé « caroubier » (algarrobo), en raison de sa ressemblance avec ce dernier, alors que ces deux espèces sont bien distinctes.</a:t>
            </a:r>
          </a:p>
        </p:txBody>
      </p:sp>
      <p:pic>
        <p:nvPicPr>
          <p:cNvPr id="181269" name="Picture 16" descr="C:\Users\LISAN\Pictures\Plantes fourragères\logo invasive plants5_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85113" y="1889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227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E26952C-52DE-4033-A8DF-66BA633ED0A0}" type="slidenum">
              <a:rPr lang="fr-FR" altLang="fr-FR" sz="1200" smtClean="0">
                <a:solidFill>
                  <a:srgbClr val="898989"/>
                </a:solidFill>
              </a:rPr>
              <a:pPr>
                <a:spcBef>
                  <a:spcPct val="0"/>
                </a:spcBef>
                <a:buFontTx/>
                <a:buNone/>
              </a:pPr>
              <a:t>214</a:t>
            </a:fld>
            <a:endParaRPr lang="fr-FR" altLang="fr-FR" sz="1200">
              <a:solidFill>
                <a:srgbClr val="898989"/>
              </a:solidFill>
            </a:endParaRPr>
          </a:p>
        </p:txBody>
      </p:sp>
      <p:sp>
        <p:nvSpPr>
          <p:cNvPr id="18227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2277" name="Rectangle 4"/>
          <p:cNvSpPr>
            <a:spLocks noChangeArrowheads="1"/>
          </p:cNvSpPr>
          <p:nvPr/>
        </p:nvSpPr>
        <p:spPr bwMode="auto">
          <a:xfrm>
            <a:off x="179388"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rPr>
              <a:t>A7.8. </a:t>
            </a:r>
            <a:r>
              <a:rPr lang="fr-FR" altLang="fr-FR" sz="1800" b="1" dirty="0">
                <a:solidFill>
                  <a:srgbClr val="FF0000"/>
                </a:solidFill>
                <a:latin typeface="Arial" panose="020B0604020202020204" pitchFamily="34" charset="0"/>
              </a:rPr>
              <a:t>Texas </a:t>
            </a:r>
            <a:r>
              <a:rPr lang="fr-FR" altLang="fr-FR" sz="1800" b="1" dirty="0" err="1">
                <a:solidFill>
                  <a:srgbClr val="FF0000"/>
                </a:solidFill>
                <a:latin typeface="Arial" panose="020B0604020202020204" pitchFamily="34" charset="0"/>
              </a:rPr>
              <a:t>blueweed</a:t>
            </a:r>
            <a:r>
              <a:rPr lang="fr-FR" altLang="fr-FR" sz="1800" b="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(Texas vipérine) ou </a:t>
            </a:r>
            <a:r>
              <a:rPr lang="fr-FR" altLang="fr-FR" sz="1800" b="1" dirty="0" err="1">
                <a:solidFill>
                  <a:srgbClr val="FF0000"/>
                </a:solidFill>
                <a:latin typeface="Arial" panose="020B0604020202020204" pitchFamily="34" charset="0"/>
              </a:rPr>
              <a:t>yerba</a:t>
            </a:r>
            <a:r>
              <a:rPr lang="fr-FR" altLang="fr-FR" sz="1800" b="1" dirty="0">
                <a:solidFill>
                  <a:srgbClr val="FF0000"/>
                </a:solidFill>
                <a:latin typeface="Arial" panose="020B0604020202020204" pitchFamily="34" charset="0"/>
              </a:rPr>
              <a:t> </a:t>
            </a:r>
            <a:r>
              <a:rPr lang="fr-FR" altLang="fr-FR" sz="1800" b="1" dirty="0" err="1">
                <a:solidFill>
                  <a:srgbClr val="FF0000"/>
                </a:solidFill>
                <a:latin typeface="Arial" panose="020B0604020202020204" pitchFamily="34" charset="0"/>
              </a:rPr>
              <a:t>parda</a:t>
            </a:r>
            <a:r>
              <a:rPr lang="fr-FR" altLang="fr-FR" sz="1800" dirty="0">
                <a:solidFill>
                  <a:srgbClr val="FF0000"/>
                </a:solidFill>
                <a:latin typeface="Arial" panose="020B0604020202020204" pitchFamily="34" charset="0"/>
              </a:rPr>
              <a:t> (</a:t>
            </a:r>
            <a:r>
              <a:rPr lang="fr-FR" altLang="fr-FR" sz="1800" i="1" dirty="0" err="1">
                <a:solidFill>
                  <a:srgbClr val="FF0000"/>
                </a:solidFill>
                <a:latin typeface="Arial" panose="020B0604020202020204" pitchFamily="34" charset="0"/>
              </a:rPr>
              <a:t>Helianthus</a:t>
            </a:r>
            <a:r>
              <a:rPr lang="fr-FR" altLang="fr-FR" sz="1800" i="1" dirty="0">
                <a:solidFill>
                  <a:srgbClr val="FF0000"/>
                </a:solidFill>
                <a:latin typeface="Arial" panose="020B0604020202020204" pitchFamily="34" charset="0"/>
              </a:rPr>
              <a:t> </a:t>
            </a:r>
            <a:r>
              <a:rPr lang="fr-FR" altLang="fr-FR" sz="1800" i="1" dirty="0" err="1">
                <a:solidFill>
                  <a:srgbClr val="FF0000"/>
                </a:solidFill>
                <a:latin typeface="Arial" panose="020B0604020202020204" pitchFamily="34" charset="0"/>
              </a:rPr>
              <a:t>ciliaris</a:t>
            </a:r>
            <a:r>
              <a:rPr lang="fr-FR" altLang="fr-FR" sz="1800" dirty="0">
                <a:solidFill>
                  <a:srgbClr val="FF0000"/>
                </a:solidFill>
                <a:latin typeface="Arial" panose="020B0604020202020204" pitchFamily="34" charset="0"/>
              </a:rPr>
              <a:t>)</a:t>
            </a:r>
          </a:p>
        </p:txBody>
      </p:sp>
      <p:sp>
        <p:nvSpPr>
          <p:cNvPr id="182278" name="ZoneTexte 5"/>
          <p:cNvSpPr txBox="1">
            <a:spLocks noChangeArrowheads="1"/>
          </p:cNvSpPr>
          <p:nvPr/>
        </p:nvSpPr>
        <p:spPr bwMode="auto">
          <a:xfrm>
            <a:off x="107950" y="1125538"/>
            <a:ext cx="8856663"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a:solidFill>
                  <a:srgbClr val="008000"/>
                </a:solidFill>
                <a:latin typeface="Arial" panose="020B0604020202020204" pitchFamily="34" charset="0"/>
              </a:rPr>
              <a:t>Herbacée érigée, vivace, à rhizome, de 0,7 m de haut, avec un feuillage bleu-vert et racines traçantes. Les nouvelles pousses de bourgeons racinaires créent souvent des taches denses de plantes.</a:t>
            </a:r>
          </a:p>
          <a:p>
            <a:pPr algn="just" eaLnBrk="1" hangingPunct="1">
              <a:spcBef>
                <a:spcPct val="0"/>
              </a:spcBef>
              <a:buFontTx/>
              <a:buNone/>
            </a:pPr>
            <a:r>
              <a:rPr lang="fr-FR" altLang="fr-FR" sz="1400">
                <a:solidFill>
                  <a:srgbClr val="FF0000"/>
                </a:solidFill>
                <a:latin typeface="Arial" panose="020B0604020202020204" pitchFamily="34" charset="0"/>
              </a:rPr>
              <a:t>C’est souvent une </a:t>
            </a:r>
            <a:r>
              <a:rPr lang="fr-FR" altLang="fr-FR" sz="1400">
                <a:solidFill>
                  <a:srgbClr val="FF0000"/>
                </a:solidFill>
                <a:latin typeface="Arial" panose="020B0604020202020204" pitchFamily="34" charset="0"/>
                <a:hlinkClick r:id="rId2" tooltip="Mauvaises herbes nuisibles"/>
              </a:rPr>
              <a:t>mauvaise herbe nuisible</a:t>
            </a:r>
            <a:r>
              <a:rPr lang="fr-FR" altLang="fr-FR" sz="1400">
                <a:solidFill>
                  <a:srgbClr val="FF0000"/>
                </a:solidFill>
                <a:latin typeface="Arial" panose="020B0604020202020204" pitchFamily="34" charset="0"/>
              </a:rPr>
              <a:t>, un tournesol agressif, </a:t>
            </a:r>
            <a:r>
              <a:rPr lang="fr-FR" altLang="fr-FR" sz="1400">
                <a:solidFill>
                  <a:srgbClr val="008000"/>
                </a:solidFill>
                <a:latin typeface="Arial" panose="020B0604020202020204" pitchFamily="34" charset="0"/>
              </a:rPr>
              <a:t>même dans une grande partie de son aire d'origine _  prairies du centre-sud des États-Unis et nord du Mexique. </a:t>
            </a:r>
          </a:p>
          <a:p>
            <a:pPr algn="just" eaLnBrk="1" hangingPunct="1">
              <a:spcBef>
                <a:spcPct val="0"/>
              </a:spcBef>
              <a:buFontTx/>
              <a:buNone/>
            </a:pPr>
            <a:r>
              <a:rPr lang="fr-FR" altLang="fr-FR" sz="1400">
                <a:solidFill>
                  <a:srgbClr val="FF0000"/>
                </a:solidFill>
                <a:latin typeface="Arial" panose="020B0604020202020204" pitchFamily="34" charset="0"/>
              </a:rPr>
              <a:t>La « vipérine » est très concurrentielle dans plusieurs cultures et systèmes de culture y compris le coton, le blé et le sorgho. Texas vipérine est une classe A de mauvaises herbes nuisibles en Californie.</a:t>
            </a:r>
          </a:p>
          <a:p>
            <a:pPr algn="just" eaLnBrk="1" hangingPunct="1">
              <a:spcBef>
                <a:spcPct val="0"/>
              </a:spcBef>
              <a:buFontTx/>
              <a:buNone/>
            </a:pPr>
            <a:r>
              <a:rPr lang="fr-FR" altLang="fr-FR" sz="1400" u="sng">
                <a:solidFill>
                  <a:srgbClr val="008000"/>
                </a:solidFill>
                <a:latin typeface="Arial" panose="020B0604020202020204" pitchFamily="34" charset="0"/>
              </a:rPr>
              <a:t>Habitats</a:t>
            </a:r>
            <a:r>
              <a:rPr lang="fr-FR" altLang="fr-FR" sz="1400">
                <a:solidFill>
                  <a:srgbClr val="008000"/>
                </a:solidFill>
                <a:latin typeface="Arial" panose="020B0604020202020204" pitchFamily="34" charset="0"/>
              </a:rPr>
              <a:t> : bords des routes, champs irrigués, cours d'eau, zones humides, fossés de drainage. Il pousse le mieux sur les sols cultivés et </a:t>
            </a:r>
            <a:r>
              <a:rPr lang="fr-FR" altLang="fr-FR" sz="1400" b="1">
                <a:solidFill>
                  <a:srgbClr val="008000"/>
                </a:solidFill>
                <a:latin typeface="Arial" panose="020B0604020202020204" pitchFamily="34" charset="0"/>
              </a:rPr>
              <a:t>infeste souvent les sols alcalins ou salins</a:t>
            </a:r>
            <a:r>
              <a:rPr lang="fr-FR" altLang="fr-FR" sz="1400">
                <a:solidFill>
                  <a:srgbClr val="008000"/>
                </a:solidFill>
                <a:latin typeface="Arial" panose="020B0604020202020204" pitchFamily="34" charset="0"/>
              </a:rPr>
              <a:t>, poussant plus facilement dans les zones perturbées, sur les terres cultivées, et le long de la route. Il persiste naturellement en faibles densités dans les prairies indigènes, </a:t>
            </a:r>
            <a:r>
              <a:rPr lang="fr-FR" altLang="fr-FR" sz="1400" b="1">
                <a:solidFill>
                  <a:srgbClr val="008000"/>
                </a:solidFill>
                <a:latin typeface="Arial" panose="020B0604020202020204" pitchFamily="34" charset="0"/>
              </a:rPr>
              <a:t>mais se développe dans les zones cultivées ou fortement perturbés</a:t>
            </a:r>
            <a:r>
              <a:rPr lang="fr-FR" altLang="fr-FR" sz="1400">
                <a:solidFill>
                  <a:srgbClr val="008000"/>
                </a:solidFill>
                <a:latin typeface="Arial" panose="020B0604020202020204" pitchFamily="34" charset="0"/>
              </a:rPr>
              <a:t>. </a:t>
            </a:r>
          </a:p>
          <a:p>
            <a:pPr algn="just" eaLnBrk="1" hangingPunct="1">
              <a:spcBef>
                <a:spcPct val="0"/>
              </a:spcBef>
              <a:buFontTx/>
              <a:buNone/>
            </a:pPr>
            <a:r>
              <a:rPr lang="fr-FR" altLang="fr-FR" sz="1400" u="sng">
                <a:solidFill>
                  <a:srgbClr val="008000"/>
                </a:solidFill>
                <a:latin typeface="Arial" panose="020B0604020202020204" pitchFamily="34" charset="0"/>
              </a:rPr>
              <a:t>Reproduction</a:t>
            </a:r>
            <a:r>
              <a:rPr lang="fr-FR" altLang="fr-FR" sz="1400">
                <a:solidFill>
                  <a:srgbClr val="008000"/>
                </a:solidFill>
                <a:latin typeface="Arial" panose="020B0604020202020204" pitchFamily="34" charset="0"/>
              </a:rPr>
              <a:t> : Sa stratégie de reproduction est principalement végétative, par des bourgeons racinaires sur les racines latérales. Les études de semences du Texas ont montré moins de 1% du total des graines produites sont viables. Néanmoins, les semences vipérine ont peut-être atteint la Californie, via des luzernes et de l’avoine contaminées, cultivées au Texas. </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u="sng">
                <a:solidFill>
                  <a:srgbClr val="008000"/>
                </a:solidFill>
                <a:latin typeface="Arial" panose="020B0604020202020204" pitchFamily="34" charset="0"/>
                <a:hlinkClick r:id="rId3"/>
              </a:rPr>
              <a:t>http://en.wikipedia.org/wiki/Helianthus_ciliaris</a:t>
            </a:r>
            <a:r>
              <a:rPr lang="fr-FR" altLang="fr-FR" sz="1200">
                <a:solidFill>
                  <a:srgbClr val="008000"/>
                </a:solidFill>
                <a:latin typeface="Arial" panose="020B0604020202020204" pitchFamily="34" charset="0"/>
              </a:rPr>
              <a:t>, b) </a:t>
            </a:r>
            <a:r>
              <a:rPr lang="fr-FR" altLang="fr-FR" sz="1200" u="sng">
                <a:solidFill>
                  <a:srgbClr val="008000"/>
                </a:solidFill>
                <a:latin typeface="Arial" panose="020B0604020202020204" pitchFamily="34" charset="0"/>
                <a:hlinkClick r:id="rId4"/>
              </a:rPr>
              <a:t>http://www.cdfa.ca.gov/plant/ipc/weedinfo/helianthus.htm</a:t>
            </a:r>
            <a:r>
              <a:rPr lang="fr-FR" altLang="fr-FR" sz="1200" u="sng">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5"/>
              </a:rPr>
              <a:t>http://www.cabi.org/isc/datasheet/26715</a:t>
            </a:r>
            <a:r>
              <a:rPr lang="fr-FR" altLang="fr-FR" sz="1200">
                <a:solidFill>
                  <a:srgbClr val="008000"/>
                </a:solidFill>
                <a:latin typeface="Arial" panose="020B0604020202020204" pitchFamily="34" charset="0"/>
              </a:rPr>
              <a:t> </a:t>
            </a:r>
            <a:endParaRPr lang="fr-FR" altLang="fr-FR" sz="1800">
              <a:latin typeface="Arial" panose="020B0604020202020204" pitchFamily="34" charset="0"/>
            </a:endParaRPr>
          </a:p>
        </p:txBody>
      </p:sp>
      <p:pic>
        <p:nvPicPr>
          <p:cNvPr id="182279" name="Picture 2" descr="C:\Users\LISAN\Pictures\plantes-halophytes-xerophiles\Helianthus ciliaris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4797425"/>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0" name="Picture 3" descr="C:\Users\LISAN\Pictures\plantes-halophytes-xerophiles\Helianthus ciliar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419600"/>
            <a:ext cx="15922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1" name="Picture 4" descr="C:\Users\LISAN\Pictures\plantes-halophytes-xerophiles\Helianthus ciliaris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5689600"/>
            <a:ext cx="17557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2" name="Picture 5" descr="C:\Users\LISAN\Pictures\plantes-halophytes-xerophiles\Helianthus ciliaris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0" y="5373688"/>
            <a:ext cx="25923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3" name="Picture 6" descr="C:\Users\LISAN\Pictures\plantes-halophytes-xerophiles\Helianthus ciliaris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4438650"/>
            <a:ext cx="18859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4" name="Picture 7" descr="C:\Users\LISAN\Pictures\plantes-halophytes-xerophiles\Helianthus ciliaris_graines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4581525"/>
            <a:ext cx="11858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5" name="ZoneTexte 12"/>
          <p:cNvSpPr txBox="1">
            <a:spLocks noChangeArrowheads="1"/>
          </p:cNvSpPr>
          <p:nvPr/>
        </p:nvSpPr>
        <p:spPr bwMode="auto">
          <a:xfrm>
            <a:off x="1476375" y="4797425"/>
            <a:ext cx="860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graines</a:t>
            </a:r>
          </a:p>
        </p:txBody>
      </p:sp>
      <p:sp>
        <p:nvSpPr>
          <p:cNvPr id="18228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22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2288" name="Image 15" descr="logo aride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9" name="Image 16" descr="logo salinisation2_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0" name="Rectangle 17"/>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82291" name="Picture 16" descr="C:\Users\LISAN\Pictures\Plantes fourragères\logo invasive plants5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7988" y="6207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oneTexte 1"/>
          <p:cNvSpPr txBox="1">
            <a:spLocks noChangeArrowheads="1"/>
          </p:cNvSpPr>
          <p:nvPr/>
        </p:nvSpPr>
        <p:spPr bwMode="auto">
          <a:xfrm>
            <a:off x="179388" y="1196975"/>
            <a:ext cx="87852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i="1"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rPr>
              <a:t>La plupart des espèces d’</a:t>
            </a:r>
            <a:r>
              <a:rPr lang="fr-FR" altLang="fr-FR" sz="1400" i="1" dirty="0" err="1">
                <a:solidFill>
                  <a:srgbClr val="008000"/>
                </a:solidFill>
                <a:latin typeface="Arial" panose="020B0604020202020204" pitchFamily="34" charset="0"/>
              </a:rPr>
              <a:t>Atriplex</a:t>
            </a:r>
            <a:r>
              <a:rPr lang="fr-FR" altLang="fr-FR" sz="1400" dirty="0">
                <a:solidFill>
                  <a:srgbClr val="008000"/>
                </a:solidFill>
                <a:latin typeface="Arial" panose="020B0604020202020204" pitchFamily="34" charset="0"/>
              </a:rPr>
              <a:t> résistent à la sècheresse et à la salinité, mais </a:t>
            </a:r>
            <a:r>
              <a:rPr lang="fr-FR" altLang="fr-FR" sz="1400" dirty="0">
                <a:solidFill>
                  <a:srgbClr val="FF0000"/>
                </a:solidFill>
                <a:latin typeface="Arial" panose="020B0604020202020204" pitchFamily="34" charset="0"/>
              </a:rPr>
              <a:t>beaucoup sont invasives</a:t>
            </a:r>
            <a:r>
              <a:rPr lang="fr-FR" altLang="fr-FR" sz="1400" dirty="0">
                <a:solidFill>
                  <a:srgbClr val="008000"/>
                </a:solidFill>
                <a:latin typeface="Arial" panose="020B0604020202020204" pitchFamily="34" charset="0"/>
              </a:rPr>
              <a:t>, comme celles-ci-dessous. </a:t>
            </a:r>
            <a:r>
              <a:rPr lang="fr-FR" altLang="fr-FR" sz="1400" dirty="0">
                <a:solidFill>
                  <a:srgbClr val="FF0000"/>
                </a:solidFill>
                <a:latin typeface="Arial" panose="020B0604020202020204" pitchFamily="34" charset="0"/>
              </a:rPr>
              <a:t>Et donc elles ne sont pas ou ne seraient pas à recommander </a:t>
            </a:r>
            <a:r>
              <a:rPr lang="fr-FR" altLang="fr-FR" sz="1400" dirty="0">
                <a:solidFill>
                  <a:srgbClr val="008000"/>
                </a:solidFill>
                <a:latin typeface="Arial" panose="020B0604020202020204" pitchFamily="34" charset="0"/>
              </a:rPr>
              <a:t>:</a:t>
            </a:r>
          </a:p>
          <a:p>
            <a:pPr eaLnBrk="1" hangingPunct="1">
              <a:spcBef>
                <a:spcPct val="0"/>
              </a:spcBef>
              <a:buFontTx/>
              <a:buNone/>
            </a:pPr>
            <a:endParaRPr lang="fr-FR" altLang="fr-FR" sz="14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hlinkClick r:id="rId2"/>
              </a:rPr>
              <a:t> </a:t>
            </a:r>
            <a:r>
              <a:rPr lang="fr-FR" altLang="fr-FR" sz="1200" i="1" dirty="0" err="1">
                <a:solidFill>
                  <a:srgbClr val="008000"/>
                </a:solidFill>
                <a:latin typeface="Arial" panose="020B0604020202020204" pitchFamily="34" charset="0"/>
                <a:hlinkClick r:id="rId2"/>
              </a:rPr>
              <a:t>Atriplex</a:t>
            </a:r>
            <a:r>
              <a:rPr lang="fr-FR" altLang="fr-FR" sz="1200" i="1" dirty="0">
                <a:solidFill>
                  <a:srgbClr val="008000"/>
                </a:solidFill>
                <a:latin typeface="Arial" panose="020B0604020202020204" pitchFamily="34" charset="0"/>
                <a:hlinkClick r:id="rId2"/>
              </a:rPr>
              <a:t> </a:t>
            </a:r>
            <a:r>
              <a:rPr lang="fr-FR" altLang="fr-FR" sz="1200" i="1" dirty="0" err="1">
                <a:solidFill>
                  <a:srgbClr val="008000"/>
                </a:solidFill>
                <a:latin typeface="Arial" panose="020B0604020202020204" pitchFamily="34" charset="0"/>
                <a:hlinkClick r:id="rId2"/>
              </a:rPr>
              <a:t>aucheri</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3"/>
              </a:rPr>
              <a:t>Atriplex</a:t>
            </a:r>
            <a:r>
              <a:rPr lang="fr-FR" altLang="fr-FR" sz="1200" i="1" dirty="0">
                <a:solidFill>
                  <a:srgbClr val="008000"/>
                </a:solidFill>
                <a:latin typeface="Arial" panose="020B0604020202020204" pitchFamily="34" charset="0"/>
                <a:hlinkClick r:id="rId3"/>
              </a:rPr>
              <a:t> </a:t>
            </a:r>
            <a:r>
              <a:rPr lang="fr-FR" altLang="fr-FR" sz="1200" i="1" dirty="0" err="1">
                <a:solidFill>
                  <a:srgbClr val="008000"/>
                </a:solidFill>
                <a:latin typeface="Arial" panose="020B0604020202020204" pitchFamily="34" charset="0"/>
                <a:hlinkClick r:id="rId3"/>
              </a:rPr>
              <a:t>centralasiatica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4"/>
              </a:rPr>
              <a:t>Atriplex</a:t>
            </a:r>
            <a:r>
              <a:rPr lang="fr-FR" altLang="fr-FR" sz="1200" i="1" dirty="0">
                <a:solidFill>
                  <a:srgbClr val="008000"/>
                </a:solidFill>
                <a:latin typeface="Arial" panose="020B0604020202020204" pitchFamily="34" charset="0"/>
                <a:hlinkClick r:id="rId4"/>
              </a:rPr>
              <a:t> </a:t>
            </a:r>
            <a:r>
              <a:rPr lang="fr-FR" altLang="fr-FR" sz="1200" i="1" dirty="0" err="1">
                <a:solidFill>
                  <a:srgbClr val="008000"/>
                </a:solidFill>
                <a:latin typeface="Arial" panose="020B0604020202020204" pitchFamily="34" charset="0"/>
                <a:hlinkClick r:id="rId4"/>
              </a:rPr>
              <a:t>dimorphostegia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5"/>
              </a:rPr>
              <a:t>Atriplex</a:t>
            </a:r>
            <a:r>
              <a:rPr lang="fr-FR" altLang="fr-FR" sz="1200" i="1" dirty="0">
                <a:solidFill>
                  <a:srgbClr val="008000"/>
                </a:solidFill>
                <a:latin typeface="Arial" panose="020B0604020202020204" pitchFamily="34" charset="0"/>
                <a:hlinkClick r:id="rId5"/>
              </a:rPr>
              <a:t> </a:t>
            </a:r>
            <a:r>
              <a:rPr lang="fr-FR" altLang="fr-FR" sz="1200" i="1" dirty="0" err="1">
                <a:solidFill>
                  <a:srgbClr val="008000"/>
                </a:solidFill>
                <a:latin typeface="Arial" panose="020B0604020202020204" pitchFamily="34" charset="0"/>
                <a:hlinkClick r:id="rId5"/>
              </a:rPr>
              <a:t>eardleyae</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6"/>
              </a:rPr>
              <a:t>Atriplex</a:t>
            </a:r>
            <a:r>
              <a:rPr lang="fr-FR" altLang="fr-FR" sz="1200" i="1" dirty="0">
                <a:solidFill>
                  <a:srgbClr val="008000"/>
                </a:solidFill>
                <a:latin typeface="Arial" panose="020B0604020202020204" pitchFamily="34" charset="0"/>
                <a:hlinkClick r:id="rId6"/>
              </a:rPr>
              <a:t> fera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7"/>
              </a:rPr>
              <a:t>Atriplex</a:t>
            </a:r>
            <a:r>
              <a:rPr lang="fr-FR" altLang="fr-FR" sz="1200" i="1" dirty="0">
                <a:solidFill>
                  <a:srgbClr val="008000"/>
                </a:solidFill>
                <a:latin typeface="Arial" panose="020B0604020202020204" pitchFamily="34" charset="0"/>
                <a:hlinkClick r:id="rId7"/>
              </a:rPr>
              <a:t> </a:t>
            </a:r>
            <a:r>
              <a:rPr lang="fr-FR" altLang="fr-FR" sz="1200" i="1" dirty="0" err="1">
                <a:solidFill>
                  <a:srgbClr val="008000"/>
                </a:solidFill>
                <a:latin typeface="Arial" panose="020B0604020202020204" pitchFamily="34" charset="0"/>
                <a:hlinkClick r:id="rId7"/>
              </a:rPr>
              <a:t>holocarpa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8"/>
              </a:rPr>
              <a:t>Atriplex</a:t>
            </a:r>
            <a:r>
              <a:rPr lang="fr-FR" altLang="fr-FR" sz="1200" i="1" dirty="0">
                <a:solidFill>
                  <a:srgbClr val="008000"/>
                </a:solidFill>
                <a:latin typeface="Arial" panose="020B0604020202020204" pitchFamily="34" charset="0"/>
                <a:hlinkClick r:id="rId8"/>
              </a:rPr>
              <a:t> </a:t>
            </a:r>
            <a:r>
              <a:rPr lang="fr-FR" altLang="fr-FR" sz="1200" i="1" dirty="0" err="1">
                <a:solidFill>
                  <a:srgbClr val="008000"/>
                </a:solidFill>
                <a:latin typeface="Arial" panose="020B0604020202020204" pitchFamily="34" charset="0"/>
                <a:hlinkClick r:id="rId8"/>
              </a:rPr>
              <a:t>hortense</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9"/>
              </a:rPr>
              <a:t>Atriplex</a:t>
            </a:r>
            <a:r>
              <a:rPr lang="fr-FR" altLang="fr-FR" sz="1200" i="1" dirty="0">
                <a:solidFill>
                  <a:srgbClr val="008000"/>
                </a:solidFill>
                <a:latin typeface="Arial" panose="020B0604020202020204" pitchFamily="34" charset="0"/>
                <a:hlinkClick r:id="rId9"/>
              </a:rPr>
              <a:t> </a:t>
            </a:r>
            <a:r>
              <a:rPr lang="fr-FR" altLang="fr-FR" sz="1200" i="1" dirty="0" err="1">
                <a:solidFill>
                  <a:srgbClr val="008000"/>
                </a:solidFill>
                <a:latin typeface="Arial" panose="020B0604020202020204" pitchFamily="34" charset="0"/>
                <a:hlinkClick r:id="rId9"/>
              </a:rPr>
              <a:t>leptocarpa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0"/>
              </a:rPr>
              <a:t>Atriplex</a:t>
            </a:r>
            <a:r>
              <a:rPr lang="fr-FR" altLang="fr-FR" sz="1200" i="1" dirty="0">
                <a:solidFill>
                  <a:srgbClr val="008000"/>
                </a:solidFill>
                <a:latin typeface="Arial" panose="020B0604020202020204" pitchFamily="34" charset="0"/>
                <a:hlinkClick r:id="rId10"/>
              </a:rPr>
              <a:t> </a:t>
            </a:r>
            <a:r>
              <a:rPr lang="fr-FR" altLang="fr-FR" sz="1200" i="1" dirty="0" err="1">
                <a:solidFill>
                  <a:srgbClr val="008000"/>
                </a:solidFill>
                <a:latin typeface="Arial" panose="020B0604020202020204" pitchFamily="34" charset="0"/>
                <a:hlinkClick r:id="rId10"/>
              </a:rPr>
              <a:t>micrantha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1"/>
              </a:rPr>
              <a:t>Atriplex</a:t>
            </a:r>
            <a:r>
              <a:rPr lang="fr-FR" altLang="fr-FR" sz="1200" i="1" dirty="0">
                <a:solidFill>
                  <a:srgbClr val="008000"/>
                </a:solidFill>
                <a:latin typeface="Arial" panose="020B0604020202020204" pitchFamily="34" charset="0"/>
                <a:hlinkClick r:id="rId11"/>
              </a:rPr>
              <a:t> </a:t>
            </a:r>
            <a:r>
              <a:rPr lang="fr-FR" altLang="fr-FR" sz="1200" i="1" dirty="0" err="1">
                <a:solidFill>
                  <a:srgbClr val="008000"/>
                </a:solidFill>
                <a:latin typeface="Arial" panose="020B0604020202020204" pitchFamily="34" charset="0"/>
                <a:hlinkClick r:id="rId11"/>
              </a:rPr>
              <a:t>muelleri</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2"/>
              </a:rPr>
              <a:t>Atriplex</a:t>
            </a:r>
            <a:r>
              <a:rPr lang="fr-FR" altLang="fr-FR" sz="1200" i="1" dirty="0">
                <a:solidFill>
                  <a:srgbClr val="008000"/>
                </a:solidFill>
                <a:latin typeface="Arial" panose="020B0604020202020204" pitchFamily="34" charset="0"/>
                <a:hlinkClick r:id="rId12"/>
              </a:rPr>
              <a:t> </a:t>
            </a:r>
            <a:r>
              <a:rPr lang="fr-FR" altLang="fr-FR" sz="1200" i="1" dirty="0" err="1">
                <a:solidFill>
                  <a:srgbClr val="008000"/>
                </a:solidFill>
                <a:latin typeface="Arial" panose="020B0604020202020204" pitchFamily="34" charset="0"/>
                <a:hlinkClick r:id="rId12"/>
              </a:rPr>
              <a:t>oblongifolia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3"/>
              </a:rPr>
              <a:t>Atriplex</a:t>
            </a:r>
            <a:r>
              <a:rPr lang="fr-FR" altLang="fr-FR" sz="1200" i="1" dirty="0">
                <a:solidFill>
                  <a:srgbClr val="008000"/>
                </a:solidFill>
                <a:latin typeface="Arial" panose="020B0604020202020204" pitchFamily="34" charset="0"/>
                <a:hlinkClick r:id="rId13"/>
              </a:rPr>
              <a:t> patens</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4"/>
              </a:rPr>
              <a:t>Atriplex</a:t>
            </a:r>
            <a:r>
              <a:rPr lang="fr-FR" altLang="fr-FR" sz="1200" i="1" dirty="0">
                <a:solidFill>
                  <a:srgbClr val="008000"/>
                </a:solidFill>
                <a:latin typeface="Arial" panose="020B0604020202020204" pitchFamily="34" charset="0"/>
                <a:hlinkClick r:id="rId14"/>
              </a:rPr>
              <a:t> </a:t>
            </a:r>
            <a:r>
              <a:rPr lang="fr-FR" altLang="fr-FR" sz="1200" i="1" dirty="0" err="1">
                <a:solidFill>
                  <a:srgbClr val="008000"/>
                </a:solidFill>
                <a:latin typeface="Arial" panose="020B0604020202020204" pitchFamily="34" charset="0"/>
                <a:hlinkClick r:id="rId14"/>
              </a:rPr>
              <a:t>polonica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5"/>
              </a:rPr>
              <a:t>Atriplex</a:t>
            </a:r>
            <a:r>
              <a:rPr lang="fr-FR" altLang="fr-FR" sz="1200" i="1" dirty="0">
                <a:solidFill>
                  <a:srgbClr val="008000"/>
                </a:solidFill>
                <a:latin typeface="Arial" panose="020B0604020202020204" pitchFamily="34" charset="0"/>
                <a:hlinkClick r:id="rId15"/>
              </a:rPr>
              <a:t> </a:t>
            </a:r>
            <a:r>
              <a:rPr lang="fr-FR" altLang="fr-FR" sz="1200" i="1" dirty="0" err="1">
                <a:solidFill>
                  <a:srgbClr val="008000"/>
                </a:solidFill>
                <a:latin typeface="Arial" panose="020B0604020202020204" pitchFamily="34" charset="0"/>
                <a:hlinkClick r:id="rId15"/>
              </a:rPr>
              <a:t>portulacoides</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6"/>
              </a:rPr>
              <a:t>Atriplex</a:t>
            </a:r>
            <a:r>
              <a:rPr lang="fr-FR" altLang="fr-FR" sz="1200" i="1" dirty="0">
                <a:solidFill>
                  <a:srgbClr val="008000"/>
                </a:solidFill>
                <a:latin typeface="Arial" panose="020B0604020202020204" pitchFamily="34" charset="0"/>
                <a:hlinkClick r:id="rId16"/>
              </a:rPr>
              <a:t> </a:t>
            </a:r>
            <a:r>
              <a:rPr lang="fr-FR" altLang="fr-FR" sz="1200" i="1" dirty="0" err="1">
                <a:solidFill>
                  <a:srgbClr val="008000"/>
                </a:solidFill>
                <a:latin typeface="Arial" panose="020B0604020202020204" pitchFamily="34" charset="0"/>
                <a:hlinkClick r:id="rId16"/>
              </a:rPr>
              <a:t>prostrata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7"/>
              </a:rPr>
              <a:t>Atriplex</a:t>
            </a:r>
            <a:r>
              <a:rPr lang="fr-FR" altLang="fr-FR" sz="1200" i="1" dirty="0">
                <a:solidFill>
                  <a:srgbClr val="008000"/>
                </a:solidFill>
                <a:latin typeface="Arial" panose="020B0604020202020204" pitchFamily="34" charset="0"/>
                <a:hlinkClick r:id="rId17"/>
              </a:rPr>
              <a:t> </a:t>
            </a:r>
            <a:r>
              <a:rPr lang="fr-FR" altLang="fr-FR" sz="1200" i="1" dirty="0" err="1">
                <a:solidFill>
                  <a:srgbClr val="008000"/>
                </a:solidFill>
                <a:latin typeface="Arial" panose="020B0604020202020204" pitchFamily="34" charset="0"/>
                <a:hlinkClick r:id="rId17"/>
              </a:rPr>
              <a:t>pseudocampanulata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8"/>
              </a:rPr>
              <a:t>Atriplex</a:t>
            </a:r>
            <a:r>
              <a:rPr lang="fr-FR" altLang="fr-FR" sz="1200" i="1" dirty="0">
                <a:solidFill>
                  <a:srgbClr val="008000"/>
                </a:solidFill>
                <a:latin typeface="Arial" panose="020B0604020202020204" pitchFamily="34" charset="0"/>
                <a:hlinkClick r:id="rId18"/>
              </a:rPr>
              <a:t> </a:t>
            </a:r>
            <a:r>
              <a:rPr lang="fr-FR" altLang="fr-FR" sz="1200" i="1" dirty="0" err="1">
                <a:solidFill>
                  <a:srgbClr val="008000"/>
                </a:solidFill>
                <a:latin typeface="Arial" panose="020B0604020202020204" pitchFamily="34" charset="0"/>
                <a:hlinkClick r:id="rId18"/>
              </a:rPr>
              <a:t>rosea</a:t>
            </a:r>
            <a:r>
              <a:rPr lang="fr-FR" altLang="fr-FR" sz="1200" i="1" dirty="0">
                <a:solidFill>
                  <a:srgbClr val="008000"/>
                </a:solidFill>
                <a:latin typeface="Arial" panose="020B0604020202020204" pitchFamily="34" charset="0"/>
                <a:hlinkClick r:id="rId18"/>
              </a:rPr>
              <a:t> </a:t>
            </a:r>
            <a:r>
              <a:rPr lang="fr-FR" altLang="fr-FR" sz="1200" i="1" dirty="0">
                <a:solidFill>
                  <a:srgbClr val="008000"/>
                </a:solidFill>
                <a:latin typeface="Arial" panose="020B0604020202020204" pitchFamily="34" charset="0"/>
              </a:rPr>
              <a:t>(arroche rouge)</a:t>
            </a: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9"/>
              </a:rPr>
              <a:t>Atriplex</a:t>
            </a:r>
            <a:r>
              <a:rPr lang="fr-FR" altLang="fr-FR" sz="1200" i="1" dirty="0">
                <a:solidFill>
                  <a:srgbClr val="008000"/>
                </a:solidFill>
                <a:latin typeface="Arial" panose="020B0604020202020204" pitchFamily="34" charset="0"/>
                <a:hlinkClick r:id="rId19"/>
              </a:rPr>
              <a:t> </a:t>
            </a:r>
            <a:r>
              <a:rPr lang="fr-FR" altLang="fr-FR" sz="1200" i="1" dirty="0" err="1">
                <a:solidFill>
                  <a:srgbClr val="008000"/>
                </a:solidFill>
                <a:latin typeface="Arial" panose="020B0604020202020204" pitchFamily="34" charset="0"/>
                <a:hlinkClick r:id="rId19"/>
              </a:rPr>
              <a:t>schugnanica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0"/>
              </a:rPr>
              <a:t>Atriplex</a:t>
            </a:r>
            <a:r>
              <a:rPr lang="fr-FR" altLang="fr-FR" sz="1200" i="1" dirty="0">
                <a:solidFill>
                  <a:srgbClr val="008000"/>
                </a:solidFill>
                <a:latin typeface="Arial" panose="020B0604020202020204" pitchFamily="34" charset="0"/>
                <a:hlinkClick r:id="rId20"/>
              </a:rPr>
              <a:t> </a:t>
            </a:r>
            <a:r>
              <a:rPr lang="fr-FR" altLang="fr-FR" sz="1200" i="1" dirty="0" err="1">
                <a:solidFill>
                  <a:srgbClr val="008000"/>
                </a:solidFill>
                <a:latin typeface="Arial" panose="020B0604020202020204" pitchFamily="34" charset="0"/>
                <a:hlinkClick r:id="rId20"/>
              </a:rPr>
              <a:t>semilunaris</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1"/>
              </a:rPr>
              <a:t>Atriplex</a:t>
            </a:r>
            <a:r>
              <a:rPr lang="fr-FR" altLang="fr-FR" sz="1200" i="1" dirty="0">
                <a:solidFill>
                  <a:srgbClr val="008000"/>
                </a:solidFill>
                <a:latin typeface="Arial" panose="020B0604020202020204" pitchFamily="34" charset="0"/>
                <a:hlinkClick r:id="rId21"/>
              </a:rPr>
              <a:t> </a:t>
            </a:r>
            <a:r>
              <a:rPr lang="fr-FR" altLang="fr-FR" sz="1200" i="1" dirty="0" err="1">
                <a:solidFill>
                  <a:srgbClr val="008000"/>
                </a:solidFill>
                <a:latin typeface="Arial" panose="020B0604020202020204" pitchFamily="34" charset="0"/>
                <a:hlinkClick r:id="rId21"/>
              </a:rPr>
              <a:t>sibirica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2"/>
              </a:rPr>
              <a:t>Atriplex</a:t>
            </a:r>
            <a:r>
              <a:rPr lang="fr-FR" altLang="fr-FR" sz="1200" i="1" dirty="0">
                <a:solidFill>
                  <a:srgbClr val="008000"/>
                </a:solidFill>
                <a:latin typeface="Arial" panose="020B0604020202020204" pitchFamily="34" charset="0"/>
                <a:hlinkClick r:id="rId22"/>
              </a:rPr>
              <a:t> </a:t>
            </a:r>
            <a:r>
              <a:rPr lang="fr-FR" altLang="fr-FR" sz="1200" i="1" dirty="0" err="1">
                <a:solidFill>
                  <a:srgbClr val="008000"/>
                </a:solidFill>
                <a:latin typeface="Arial" panose="020B0604020202020204" pitchFamily="34" charset="0"/>
                <a:hlinkClick r:id="rId22"/>
              </a:rPr>
              <a:t>sphaeromorpha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3"/>
              </a:rPr>
              <a:t>Atriplex</a:t>
            </a:r>
            <a:r>
              <a:rPr lang="fr-FR" altLang="fr-FR" sz="1200" i="1" dirty="0">
                <a:solidFill>
                  <a:srgbClr val="008000"/>
                </a:solidFill>
                <a:latin typeface="Arial" panose="020B0604020202020204" pitchFamily="34" charset="0"/>
                <a:hlinkClick r:id="rId23"/>
              </a:rPr>
              <a:t> </a:t>
            </a:r>
            <a:r>
              <a:rPr lang="fr-FR" altLang="fr-FR" sz="1200" i="1" dirty="0" err="1">
                <a:solidFill>
                  <a:srgbClr val="008000"/>
                </a:solidFill>
                <a:latin typeface="Arial" panose="020B0604020202020204" pitchFamily="34" charset="0"/>
                <a:hlinkClick r:id="rId23"/>
              </a:rPr>
              <a:t>suberecta</a:t>
            </a:r>
            <a:r>
              <a:rPr lang="fr-FR" altLang="fr-FR" sz="1200" i="1" dirty="0">
                <a:solidFill>
                  <a:srgbClr val="008000"/>
                </a:solidFill>
                <a:latin typeface="Arial" panose="020B0604020202020204" pitchFamily="34" charset="0"/>
                <a:hlinkClick r:id="rId23"/>
              </a:rPr>
              <a:t> (</a:t>
            </a:r>
            <a:r>
              <a:rPr lang="fr-FR" altLang="fr-FR" sz="1200" i="1" dirty="0" err="1">
                <a:solidFill>
                  <a:srgbClr val="008000"/>
                </a:solidFill>
                <a:latin typeface="Arial" panose="020B0604020202020204" pitchFamily="34" charset="0"/>
                <a:hlinkClick r:id="rId23"/>
              </a:rPr>
              <a:t>peregrine</a:t>
            </a:r>
            <a:r>
              <a:rPr lang="fr-FR" altLang="fr-FR" sz="1200" i="1" dirty="0">
                <a:solidFill>
                  <a:srgbClr val="008000"/>
                </a:solidFill>
                <a:latin typeface="Arial" panose="020B0604020202020204" pitchFamily="34" charset="0"/>
                <a:hlinkClick r:id="rId23"/>
              </a:rPr>
              <a:t> </a:t>
            </a:r>
            <a:r>
              <a:rPr lang="fr-FR" altLang="fr-FR" sz="1200" i="1" dirty="0" err="1">
                <a:solidFill>
                  <a:srgbClr val="008000"/>
                </a:solidFill>
                <a:latin typeface="Arial" panose="020B0604020202020204" pitchFamily="34" charset="0"/>
                <a:hlinkClick r:id="rId23"/>
              </a:rPr>
              <a:t>saltbush</a:t>
            </a:r>
            <a:r>
              <a:rPr lang="fr-FR" altLang="fr-FR" sz="1200" i="1" dirty="0">
                <a:solidFill>
                  <a:srgbClr val="008000"/>
                </a:solidFill>
                <a:latin typeface="Arial" panose="020B0604020202020204" pitchFamily="34" charset="0"/>
                <a:hlinkClick r:id="rId23"/>
              </a:rPr>
              <a:t>)</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4"/>
              </a:rPr>
              <a:t>Atriplex</a:t>
            </a:r>
            <a:r>
              <a:rPr lang="fr-FR" altLang="fr-FR" sz="1200" i="1" dirty="0">
                <a:solidFill>
                  <a:srgbClr val="008000"/>
                </a:solidFill>
                <a:latin typeface="Arial" panose="020B0604020202020204" pitchFamily="34" charset="0"/>
                <a:hlinkClick r:id="rId24"/>
              </a:rPr>
              <a:t> </a:t>
            </a:r>
            <a:r>
              <a:rPr lang="fr-FR" altLang="fr-FR" sz="1200" i="1" dirty="0" err="1">
                <a:solidFill>
                  <a:srgbClr val="008000"/>
                </a:solidFill>
                <a:latin typeface="Arial" panose="020B0604020202020204" pitchFamily="34" charset="0"/>
                <a:hlinkClick r:id="rId24"/>
              </a:rPr>
              <a:t>sagittata</a:t>
            </a:r>
            <a:endParaRPr lang="fr-FR" altLang="fr-FR" sz="1200" i="1" dirty="0">
              <a:solidFill>
                <a:srgbClr val="008000"/>
              </a:solidFill>
              <a:latin typeface="Arial" panose="020B0604020202020204" pitchFamily="34" charset="0"/>
            </a:endParaRPr>
          </a:p>
          <a:p>
            <a:pPr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25"/>
              </a:rPr>
              <a:t>Atriplex</a:t>
            </a:r>
            <a:r>
              <a:rPr lang="fr-FR" altLang="fr-FR" sz="1200" i="1" dirty="0">
                <a:solidFill>
                  <a:srgbClr val="008000"/>
                </a:solidFill>
                <a:latin typeface="Arial" panose="020B0604020202020204" pitchFamily="34" charset="0"/>
                <a:hlinkClick r:id="rId25"/>
              </a:rPr>
              <a:t> </a:t>
            </a:r>
            <a:r>
              <a:rPr lang="fr-FR" altLang="fr-FR" sz="1200" i="1" dirty="0" err="1">
                <a:solidFill>
                  <a:srgbClr val="008000"/>
                </a:solidFill>
                <a:latin typeface="Arial" panose="020B0604020202020204" pitchFamily="34" charset="0"/>
                <a:hlinkClick r:id="rId25"/>
              </a:rPr>
              <a:t>tatarica</a:t>
            </a:r>
            <a:endParaRPr lang="fr-FR" altLang="fr-FR" sz="1200" i="1" dirty="0">
              <a:solidFill>
                <a:srgbClr val="008000"/>
              </a:solidFill>
              <a:latin typeface="Arial" panose="020B0604020202020204" pitchFamily="34" charset="0"/>
            </a:endParaRPr>
          </a:p>
          <a:p>
            <a:pPr eaLnBrk="1" hangingPunct="1">
              <a:spcBef>
                <a:spcPct val="0"/>
              </a:spcBef>
              <a:buFontTx/>
              <a:buNone/>
            </a:pPr>
            <a:endParaRPr lang="fr-FR"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26"/>
              </a:rPr>
              <a:t>http://www.cabi.org/isc/search/?q=Atriplex&amp;page=3&amp;s0=0&amp;s1=10</a:t>
            </a:r>
            <a:endParaRPr lang="fr-FR" altLang="fr-FR" sz="1200" dirty="0">
              <a:solidFill>
                <a:srgbClr val="008000"/>
              </a:solidFill>
              <a:latin typeface="Arial" panose="020B0604020202020204" pitchFamily="34" charset="0"/>
            </a:endParaRPr>
          </a:p>
          <a:p>
            <a:pPr eaLnBrk="1" hangingPunct="1">
              <a:spcBef>
                <a:spcPct val="0"/>
              </a:spcBef>
              <a:buFontTx/>
              <a:buNone/>
            </a:pPr>
            <a:endParaRPr lang="fr-FR" altLang="fr-FR" sz="1400" dirty="0">
              <a:latin typeface="Arial" panose="020B0604020202020204" pitchFamily="34" charset="0"/>
            </a:endParaRPr>
          </a:p>
        </p:txBody>
      </p:sp>
      <p:sp>
        <p:nvSpPr>
          <p:cNvPr id="183299"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3300" name="Espace réservé du numéro de diapositive 2"/>
          <p:cNvSpPr>
            <a:spLocks noGrp="1"/>
          </p:cNvSpPr>
          <p:nvPr>
            <p:ph type="sldNum" sz="quarter" idx="12"/>
          </p:nvPr>
        </p:nvSpPr>
        <p:spPr bwMode="auto">
          <a:xfrm>
            <a:off x="8459788" y="188913"/>
            <a:ext cx="576262"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CACEEB2-40CC-429F-A994-1E121AD502C7}" type="slidenum">
              <a:rPr lang="fr-FR" altLang="fr-FR" sz="1200" smtClean="0">
                <a:solidFill>
                  <a:srgbClr val="898989"/>
                </a:solidFill>
              </a:rPr>
              <a:pPr>
                <a:spcBef>
                  <a:spcPct val="0"/>
                </a:spcBef>
                <a:buFontTx/>
                <a:buNone/>
              </a:pPr>
              <a:t>215</a:t>
            </a:fld>
            <a:endParaRPr lang="fr-FR" altLang="fr-FR" sz="1200">
              <a:solidFill>
                <a:srgbClr val="898989"/>
              </a:solidFill>
            </a:endParaRPr>
          </a:p>
        </p:txBody>
      </p:sp>
      <p:sp>
        <p:nvSpPr>
          <p:cNvPr id="18330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330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330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3304" name="Image 15" descr="logo aride_s.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5" name="Image 16" descr="logo salinisation2_s.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Rectangle 4"/>
          <p:cNvSpPr>
            <a:spLocks noChangeArrowheads="1"/>
          </p:cNvSpPr>
          <p:nvPr/>
        </p:nvSpPr>
        <p:spPr bwMode="auto">
          <a:xfrm>
            <a:off x="179388"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rPr>
              <a:t>A7.9. </a:t>
            </a:r>
            <a:r>
              <a:rPr lang="fr-FR" altLang="fr-FR" sz="1800" b="1" i="1" dirty="0" err="1">
                <a:solidFill>
                  <a:srgbClr val="FF0000"/>
                </a:solidFill>
                <a:latin typeface="Arial" panose="020B0604020202020204" pitchFamily="34" charset="0"/>
              </a:rPr>
              <a:t>Atriplex</a:t>
            </a:r>
            <a:r>
              <a:rPr lang="fr-FR" altLang="fr-FR" sz="1800" b="1" i="1" dirty="0">
                <a:solidFill>
                  <a:srgbClr val="FF0000"/>
                </a:solidFill>
                <a:latin typeface="Arial" panose="020B0604020202020204" pitchFamily="34" charset="0"/>
              </a:rPr>
              <a:t> </a:t>
            </a:r>
            <a:r>
              <a:rPr lang="fr-FR" altLang="fr-FR" sz="1800" b="1" i="1" dirty="0" err="1">
                <a:solidFill>
                  <a:srgbClr val="FF0000"/>
                </a:solidFill>
                <a:latin typeface="Arial" panose="020B0604020202020204" pitchFamily="34" charset="0"/>
              </a:rPr>
              <a:t>sp</a:t>
            </a:r>
            <a:r>
              <a:rPr lang="fr-FR" altLang="fr-FR" sz="1800" b="1" i="1" dirty="0">
                <a:solidFill>
                  <a:srgbClr val="FF0000"/>
                </a:solidFill>
                <a:latin typeface="Arial" panose="020B0604020202020204" pitchFamily="34" charset="0"/>
              </a:rPr>
              <a:t>.</a:t>
            </a:r>
            <a:endParaRPr lang="fr-FR" altLang="fr-FR" sz="1800" i="1" dirty="0">
              <a:solidFill>
                <a:srgbClr val="FF0000"/>
              </a:solidFill>
              <a:latin typeface="Arial" panose="020B0604020202020204" pitchFamily="34" charset="0"/>
            </a:endParaRPr>
          </a:p>
        </p:txBody>
      </p:sp>
      <p:sp>
        <p:nvSpPr>
          <p:cNvPr id="183307" name="Rectangle 10"/>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83308" name="Picture 12" descr="C:\Users\LISAN\Documents\DVD-DevDurable\eau\eau-Potabilisation-GestionDeLEau-Irrigation\irrigation-stockage-eau\images\Semi-circular bunds planted with Atriplex halimus collected additional water_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183312" y="2978506"/>
            <a:ext cx="2628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9" name="ZoneTexte 12"/>
          <p:cNvSpPr txBox="1">
            <a:spLocks noChangeArrowheads="1"/>
          </p:cNvSpPr>
          <p:nvPr/>
        </p:nvSpPr>
        <p:spPr bwMode="auto">
          <a:xfrm>
            <a:off x="5008642" y="4449275"/>
            <a:ext cx="4103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Cuvettes semi-circulaires plantées </a:t>
            </a:r>
            <a:r>
              <a:rPr lang="fr-FR" altLang="fr-FR" sz="1200" i="1" dirty="0">
                <a:solidFill>
                  <a:srgbClr val="008000"/>
                </a:solidFill>
                <a:latin typeface="Arial" panose="020B0604020202020204" pitchFamily="34" charset="0"/>
              </a:rPr>
              <a:t>d’</a:t>
            </a:r>
            <a:r>
              <a:rPr lang="fr-FR" altLang="fr-FR" sz="1200" i="1" dirty="0" err="1">
                <a:solidFill>
                  <a:srgbClr val="008000"/>
                </a:solidFill>
                <a:latin typeface="Arial" panose="020B0604020202020204" pitchFamily="34" charset="0"/>
              </a:rPr>
              <a:t>Atriplex</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halimus</a:t>
            </a:r>
            <a:r>
              <a:rPr lang="fr-FR" altLang="fr-FR" sz="1200" dirty="0">
                <a:solidFill>
                  <a:srgbClr val="008000"/>
                </a:solidFill>
                <a:latin typeface="Arial" panose="020B0604020202020204" pitchFamily="34" charset="0"/>
              </a:rPr>
              <a:t>.</a:t>
            </a:r>
          </a:p>
        </p:txBody>
      </p:sp>
      <p:pic>
        <p:nvPicPr>
          <p:cNvPr id="183310" name="Picture 16" descr="C:\Users\LISAN\Pictures\Plantes fourragères\logo invasive plants5_s.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902575" y="17381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298989" y="2618707"/>
            <a:ext cx="1643399" cy="276999"/>
          </a:xfrm>
          <a:prstGeom prst="rect">
            <a:avLst/>
          </a:prstGeom>
        </p:spPr>
        <p:txBody>
          <a:bodyPr wrap="none">
            <a:spAutoFit/>
          </a:bodyPr>
          <a:lstStyle/>
          <a:p>
            <a:pPr algn="ctr"/>
            <a:r>
              <a:rPr lang="fr-FR" sz="1200" i="1" dirty="0" err="1">
                <a:solidFill>
                  <a:srgbClr val="FF0000"/>
                </a:solidFill>
              </a:rPr>
              <a:t>Atriplex</a:t>
            </a:r>
            <a:r>
              <a:rPr lang="fr-FR" sz="1200" i="1" dirty="0">
                <a:solidFill>
                  <a:srgbClr val="FF0000"/>
                </a:solidFill>
              </a:rPr>
              <a:t> </a:t>
            </a:r>
            <a:r>
              <a:rPr lang="fr-FR" sz="1200" i="1" dirty="0" err="1">
                <a:solidFill>
                  <a:srgbClr val="FF0000"/>
                </a:solidFill>
              </a:rPr>
              <a:t>semibaccata</a:t>
            </a:r>
            <a:r>
              <a:rPr lang="fr-FR" sz="1200" dirty="0">
                <a:solidFill>
                  <a:srgbClr val="FF0000"/>
                </a:solidFill>
              </a:rPr>
              <a:t> </a:t>
            </a:r>
            <a:endParaRPr lang="fr-FR" sz="1200" dirty="0"/>
          </a:p>
        </p:txBody>
      </p:sp>
      <p:pic>
        <p:nvPicPr>
          <p:cNvPr id="16" name="Picture 2" descr="D:\Users\blisan\Pictures\perso\plantes halophytes milieux salins\Atriplex semibaccata.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549189" y="1761457"/>
            <a:ext cx="1143000"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ZoneTexte 1"/>
          <p:cNvSpPr txBox="1">
            <a:spLocks noChangeArrowheads="1"/>
          </p:cNvSpPr>
          <p:nvPr/>
        </p:nvSpPr>
        <p:spPr bwMode="auto">
          <a:xfrm>
            <a:off x="107504" y="1196419"/>
            <a:ext cx="8857109" cy="498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i="1"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rPr>
              <a:t>La plupart des espèces de </a:t>
            </a:r>
            <a:r>
              <a:rPr lang="fr-FR" altLang="fr-FR" sz="1400" i="1" dirty="0">
                <a:solidFill>
                  <a:srgbClr val="008000"/>
                </a:solidFill>
                <a:latin typeface="Arial" panose="020B0604020202020204" pitchFamily="34" charset="0"/>
              </a:rPr>
              <a:t>Tamarix</a:t>
            </a:r>
            <a:r>
              <a:rPr lang="fr-FR" altLang="fr-FR" sz="1400" dirty="0">
                <a:solidFill>
                  <a:srgbClr val="008000"/>
                </a:solidFill>
                <a:latin typeface="Arial" panose="020B0604020202020204" pitchFamily="34" charset="0"/>
              </a:rPr>
              <a:t> résistent à la sècheresse et à la salinité, mais </a:t>
            </a:r>
            <a:r>
              <a:rPr lang="fr-FR" altLang="fr-FR" sz="1400" dirty="0">
                <a:solidFill>
                  <a:srgbClr val="FF0000"/>
                </a:solidFill>
                <a:latin typeface="Arial" panose="020B0604020202020204" pitchFamily="34" charset="0"/>
              </a:rPr>
              <a:t>beaucoup sont invasives</a:t>
            </a:r>
            <a:r>
              <a:rPr lang="fr-FR" altLang="fr-FR" sz="1400" dirty="0">
                <a:solidFill>
                  <a:srgbClr val="008000"/>
                </a:solidFill>
                <a:latin typeface="Arial" panose="020B0604020202020204" pitchFamily="34" charset="0"/>
              </a:rPr>
              <a:t>, comme celles-ci-dessous. </a:t>
            </a:r>
            <a:r>
              <a:rPr lang="fr-FR" altLang="fr-FR" sz="1400" dirty="0">
                <a:solidFill>
                  <a:srgbClr val="FF0000"/>
                </a:solidFill>
                <a:latin typeface="Arial" panose="020B0604020202020204" pitchFamily="34" charset="0"/>
              </a:rPr>
              <a:t>Et donc elles ne sont pas ou ne seraient pas à recommander </a:t>
            </a:r>
            <a:r>
              <a:rPr lang="fr-FR" altLang="fr-FR" sz="1400" dirty="0">
                <a:solidFill>
                  <a:srgbClr val="008000"/>
                </a:solidFill>
                <a:latin typeface="Arial" panose="020B0604020202020204" pitchFamily="34" charset="0"/>
              </a:rPr>
              <a:t>:</a:t>
            </a:r>
          </a:p>
          <a:p>
            <a:pPr eaLnBrk="1" hangingPunct="1">
              <a:spcBef>
                <a:spcPct val="0"/>
              </a:spcBef>
              <a:buFontTx/>
              <a:buNone/>
            </a:pPr>
            <a:endParaRPr lang="fr-FR" altLang="fr-FR" sz="1400" i="1" dirty="0">
              <a:solidFill>
                <a:srgbClr val="008000"/>
              </a:solidFill>
              <a:latin typeface="Arial" panose="020B0604020202020204" pitchFamily="34" charset="0"/>
            </a:endParaRP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3"/>
              </a:rPr>
              <a:t>Tamarix </a:t>
            </a:r>
            <a:r>
              <a:rPr lang="fr-FR" altLang="fr-FR" sz="1400" i="1" dirty="0" err="1">
                <a:solidFill>
                  <a:srgbClr val="008000"/>
                </a:solidFill>
                <a:latin typeface="Arial" panose="020B0604020202020204" pitchFamily="34" charset="0"/>
                <a:hlinkClick r:id="rId3"/>
              </a:rPr>
              <a:t>parviflora</a:t>
            </a:r>
            <a:r>
              <a:rPr lang="fr-FR" altLang="fr-FR" sz="1400" i="1" dirty="0">
                <a:solidFill>
                  <a:srgbClr val="008000"/>
                </a:solidFill>
                <a:latin typeface="Arial" panose="020B0604020202020204" pitchFamily="34" charset="0"/>
                <a:hlinkClick r:id="rId3"/>
              </a:rPr>
              <a:t> (tamaris </a:t>
            </a:r>
            <a:r>
              <a:rPr lang="fr-FR" altLang="fr-FR" sz="1400" i="1" dirty="0">
                <a:solidFill>
                  <a:srgbClr val="008000"/>
                </a:solidFill>
                <a:latin typeface="Arial" panose="020B0604020202020204" pitchFamily="34" charset="0"/>
              </a:rPr>
              <a:t>à </a:t>
            </a:r>
            <a:r>
              <a:rPr lang="fr-FR" altLang="fr-FR" sz="1400" i="1" dirty="0">
                <a:solidFill>
                  <a:srgbClr val="008000"/>
                </a:solidFill>
                <a:latin typeface="Arial" panose="020B0604020202020204" pitchFamily="34" charset="0"/>
                <a:hlinkClick r:id="rId3"/>
              </a:rPr>
              <a:t>petite fleur)</a:t>
            </a:r>
            <a:endParaRPr lang="fr-FR" altLang="fr-FR" sz="1400" i="1" dirty="0">
              <a:solidFill>
                <a:srgbClr val="008000"/>
              </a:solidFill>
              <a:latin typeface="Arial" panose="020B0604020202020204" pitchFamily="34" charset="0"/>
            </a:endParaRP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4"/>
              </a:rPr>
              <a:t>Tamarix </a:t>
            </a:r>
            <a:r>
              <a:rPr lang="fr-FR" altLang="fr-FR" sz="1400" i="1" dirty="0" err="1">
                <a:solidFill>
                  <a:srgbClr val="008000"/>
                </a:solidFill>
                <a:latin typeface="Arial" panose="020B0604020202020204" pitchFamily="34" charset="0"/>
                <a:hlinkClick r:id="rId4"/>
              </a:rPr>
              <a:t>canariensis</a:t>
            </a:r>
            <a:r>
              <a:rPr lang="fr-FR" altLang="fr-FR" sz="1400" i="1" dirty="0">
                <a:solidFill>
                  <a:srgbClr val="008000"/>
                </a:solidFill>
                <a:latin typeface="Arial" panose="020B0604020202020204" pitchFamily="34" charset="0"/>
                <a:hlinkClick r:id="rId4"/>
              </a:rPr>
              <a:t> (tamaris </a:t>
            </a:r>
            <a:r>
              <a:rPr lang="fr-FR" altLang="fr-FR" sz="1400" i="1" dirty="0">
                <a:solidFill>
                  <a:srgbClr val="008000"/>
                </a:solidFill>
                <a:latin typeface="Arial" panose="020B0604020202020204" pitchFamily="34" charset="0"/>
              </a:rPr>
              <a:t>des </a:t>
            </a:r>
            <a:r>
              <a:rPr lang="fr-FR" altLang="fr-FR" sz="1400" i="1" dirty="0">
                <a:solidFill>
                  <a:srgbClr val="008000"/>
                </a:solidFill>
                <a:latin typeface="Arial" panose="020B0604020202020204" pitchFamily="34" charset="0"/>
                <a:hlinkClick r:id="rId4"/>
              </a:rPr>
              <a:t>Iles Canaries)</a:t>
            </a:r>
            <a:endParaRPr lang="fr-FR" altLang="fr-FR" sz="1400" i="1" dirty="0">
              <a:solidFill>
                <a:srgbClr val="008000"/>
              </a:solidFill>
              <a:latin typeface="Arial" panose="020B0604020202020204" pitchFamily="34" charset="0"/>
            </a:endParaRP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5"/>
              </a:rPr>
              <a:t>Tamarix </a:t>
            </a:r>
            <a:r>
              <a:rPr lang="fr-FR" altLang="fr-FR" sz="1400" i="1" dirty="0" err="1">
                <a:solidFill>
                  <a:srgbClr val="008000"/>
                </a:solidFill>
                <a:latin typeface="Arial" panose="020B0604020202020204" pitchFamily="34" charset="0"/>
                <a:hlinkClick r:id="rId5"/>
              </a:rPr>
              <a:t>gallica</a:t>
            </a:r>
            <a:r>
              <a:rPr lang="fr-FR" altLang="fr-FR" sz="1400" i="1" dirty="0">
                <a:solidFill>
                  <a:srgbClr val="008000"/>
                </a:solidFill>
                <a:latin typeface="Arial" panose="020B0604020202020204" pitchFamily="34" charset="0"/>
                <a:hlinkClick r:id="rId5"/>
              </a:rPr>
              <a:t> (tamaris commun)</a:t>
            </a:r>
            <a:r>
              <a:rPr lang="fr-FR" altLang="fr-FR" sz="1400" i="1" dirty="0">
                <a:solidFill>
                  <a:srgbClr val="008000"/>
                </a:solidFill>
                <a:latin typeface="Arial" panose="020B0604020202020204" pitchFamily="34" charset="0"/>
              </a:rPr>
              <a:t> (°)</a:t>
            </a: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6"/>
              </a:rPr>
              <a:t>Tamarix </a:t>
            </a:r>
            <a:r>
              <a:rPr lang="fr-FR" altLang="fr-FR" sz="1400" i="1" dirty="0" err="1">
                <a:solidFill>
                  <a:srgbClr val="008000"/>
                </a:solidFill>
                <a:latin typeface="Arial" panose="020B0604020202020204" pitchFamily="34" charset="0"/>
                <a:hlinkClick r:id="rId6"/>
              </a:rPr>
              <a:t>chinensis</a:t>
            </a:r>
            <a:r>
              <a:rPr lang="fr-FR" altLang="fr-FR" sz="1400" i="1" dirty="0">
                <a:solidFill>
                  <a:srgbClr val="008000"/>
                </a:solidFill>
                <a:latin typeface="Arial" panose="020B0604020202020204" pitchFamily="34" charset="0"/>
                <a:hlinkClick r:id="rId6"/>
              </a:rPr>
              <a:t> (tamaris </a:t>
            </a:r>
            <a:r>
              <a:rPr lang="fr-FR" altLang="fr-FR" sz="1400" i="1" dirty="0">
                <a:solidFill>
                  <a:srgbClr val="008000"/>
                </a:solidFill>
                <a:latin typeface="Arial" panose="020B0604020202020204" pitchFamily="34" charset="0"/>
              </a:rPr>
              <a:t>à </a:t>
            </a:r>
            <a:r>
              <a:rPr lang="fr-FR" altLang="fr-FR" sz="1400" i="1" dirty="0">
                <a:solidFill>
                  <a:srgbClr val="008000"/>
                </a:solidFill>
                <a:latin typeface="Arial" panose="020B0604020202020204" pitchFamily="34" charset="0"/>
                <a:hlinkClick r:id="rId6"/>
              </a:rPr>
              <a:t>cinq étamines)</a:t>
            </a:r>
            <a:endParaRPr lang="fr-FR" altLang="fr-FR" sz="1400" i="1" dirty="0">
              <a:solidFill>
                <a:srgbClr val="008000"/>
              </a:solidFill>
              <a:latin typeface="Arial" panose="020B0604020202020204" pitchFamily="34" charset="0"/>
            </a:endParaRP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7"/>
              </a:rPr>
              <a:t>Tamarix </a:t>
            </a:r>
            <a:r>
              <a:rPr lang="fr-FR" altLang="fr-FR" sz="1400" i="1" dirty="0" err="1">
                <a:solidFill>
                  <a:srgbClr val="008000"/>
                </a:solidFill>
                <a:latin typeface="Arial" panose="020B0604020202020204" pitchFamily="34" charset="0"/>
                <a:hlinkClick r:id="rId7"/>
              </a:rPr>
              <a:t>ramosissima</a:t>
            </a:r>
            <a:r>
              <a:rPr lang="fr-FR" altLang="fr-FR" sz="1400" i="1" dirty="0">
                <a:solidFill>
                  <a:srgbClr val="008000"/>
                </a:solidFill>
                <a:latin typeface="Arial" panose="020B0604020202020204" pitchFamily="34" charset="0"/>
                <a:hlinkClick r:id="rId7"/>
              </a:rPr>
              <a:t> (</a:t>
            </a:r>
            <a:r>
              <a:rPr lang="fr-FR" altLang="fr-FR" sz="1400" i="1" dirty="0" err="1">
                <a:solidFill>
                  <a:srgbClr val="008000"/>
                </a:solidFill>
                <a:latin typeface="Arial" panose="020B0604020202020204" pitchFamily="34" charset="0"/>
                <a:hlinkClick r:id="rId7"/>
              </a:rPr>
              <a:t>Saltcedar</a:t>
            </a:r>
            <a:r>
              <a:rPr lang="fr-FR" altLang="fr-FR" sz="1400" i="1" dirty="0">
                <a:solidFill>
                  <a:srgbClr val="008000"/>
                </a:solidFill>
                <a:latin typeface="Arial" panose="020B0604020202020204" pitchFamily="34" charset="0"/>
                <a:hlinkClick r:id="rId7"/>
              </a:rPr>
              <a:t>)</a:t>
            </a:r>
            <a:r>
              <a:rPr lang="fr-FR" altLang="fr-FR" sz="1400" i="1" dirty="0">
                <a:solidFill>
                  <a:srgbClr val="008000"/>
                </a:solidFill>
                <a:latin typeface="Arial" panose="020B0604020202020204" pitchFamily="34" charset="0"/>
              </a:rPr>
              <a:t> (Tamaris d’été).</a:t>
            </a:r>
          </a:p>
          <a:p>
            <a:pPr eaLnBrk="1" hangingPunct="1">
              <a:spcBef>
                <a:spcPct val="0"/>
              </a:spcBef>
            </a:pPr>
            <a:r>
              <a:rPr lang="fr-FR" altLang="fr-FR" sz="1400" i="1" dirty="0">
                <a:solidFill>
                  <a:srgbClr val="008000"/>
                </a:solidFill>
                <a:latin typeface="Arial" panose="020B0604020202020204" pitchFamily="34" charset="0"/>
              </a:rPr>
              <a:t> </a:t>
            </a:r>
            <a:r>
              <a:rPr lang="fr-FR" altLang="fr-FR" sz="1400" i="1" dirty="0">
                <a:solidFill>
                  <a:srgbClr val="008000"/>
                </a:solidFill>
                <a:latin typeface="Arial" panose="020B0604020202020204" pitchFamily="34" charset="0"/>
                <a:hlinkClick r:id="rId8"/>
              </a:rPr>
              <a:t>Tamarix </a:t>
            </a:r>
            <a:r>
              <a:rPr lang="fr-FR" altLang="fr-FR" sz="1400" i="1" dirty="0" err="1">
                <a:solidFill>
                  <a:srgbClr val="008000"/>
                </a:solidFill>
                <a:latin typeface="Arial" panose="020B0604020202020204" pitchFamily="34" charset="0"/>
                <a:hlinkClick r:id="rId8"/>
              </a:rPr>
              <a:t>aphylla</a:t>
            </a:r>
            <a:r>
              <a:rPr lang="fr-FR" altLang="fr-FR" sz="1400" i="1" dirty="0">
                <a:solidFill>
                  <a:srgbClr val="008000"/>
                </a:solidFill>
                <a:latin typeface="Arial" panose="020B0604020202020204" pitchFamily="34" charset="0"/>
                <a:hlinkClick r:id="rId8"/>
              </a:rPr>
              <a:t> (</a:t>
            </a:r>
            <a:r>
              <a:rPr lang="fr-FR" altLang="fr-FR" sz="1400" i="1" dirty="0" err="1">
                <a:solidFill>
                  <a:srgbClr val="008000"/>
                </a:solidFill>
                <a:latin typeface="Arial" panose="020B0604020202020204" pitchFamily="34" charset="0"/>
                <a:hlinkClick r:id="rId8"/>
              </a:rPr>
              <a:t>Athel</a:t>
            </a:r>
            <a:r>
              <a:rPr lang="fr-FR" altLang="fr-FR" sz="1400" i="1" dirty="0">
                <a:solidFill>
                  <a:srgbClr val="008000"/>
                </a:solidFill>
                <a:latin typeface="Arial" panose="020B0604020202020204" pitchFamily="34" charset="0"/>
                <a:hlinkClick r:id="rId8"/>
              </a:rPr>
              <a:t>)</a:t>
            </a:r>
            <a:r>
              <a:rPr lang="fr-FR" altLang="fr-FR" sz="1400" dirty="0">
                <a:solidFill>
                  <a:srgbClr val="008000"/>
                </a:solidFill>
                <a:latin typeface="Arial" panose="020B0604020202020204" pitchFamily="34" charset="0"/>
              </a:rPr>
              <a:t> (voir page suivante).</a:t>
            </a:r>
            <a:endParaRPr lang="fr-FR" altLang="fr-FR" sz="1400" i="1" dirty="0">
              <a:solidFill>
                <a:srgbClr val="008000"/>
              </a:solidFill>
              <a:latin typeface="Arial" panose="020B0604020202020204" pitchFamily="34" charset="0"/>
            </a:endParaRPr>
          </a:p>
          <a:p>
            <a:pPr eaLnBrk="1" hangingPunct="1">
              <a:spcBef>
                <a:spcPct val="0"/>
              </a:spcBef>
              <a:buFontTx/>
              <a:buNone/>
            </a:pPr>
            <a:endParaRPr lang="fr-FR"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9"/>
              </a:rPr>
              <a:t>http://www.cabi.org/isc/search/?q=Tamarix</a:t>
            </a:r>
            <a:r>
              <a:rPr lang="fr-FR" altLang="fr-FR" sz="1200" dirty="0">
                <a:solidFill>
                  <a:srgbClr val="008000"/>
                </a:solidFill>
                <a:latin typeface="Arial" panose="020B0604020202020204" pitchFamily="34" charset="0"/>
              </a:rPr>
              <a:t> </a:t>
            </a:r>
          </a:p>
          <a:p>
            <a:pPr eaLnBrk="1" hangingPunct="1">
              <a:spcBef>
                <a:spcPct val="0"/>
              </a:spcBef>
              <a:buFontTx/>
              <a:buNone/>
            </a:pPr>
            <a:endParaRPr lang="fr-FR" altLang="fr-FR" sz="1400" dirty="0">
              <a:solidFill>
                <a:srgbClr val="008000"/>
              </a:solidFill>
              <a:latin typeface="Arial" panose="020B0604020202020204" pitchFamily="34" charset="0"/>
            </a:endParaRPr>
          </a:p>
          <a:p>
            <a:pPr eaLnBrk="1" hangingPunct="1">
              <a:spcBef>
                <a:spcPct val="0"/>
              </a:spcBef>
              <a:buFontTx/>
              <a:buNone/>
            </a:pPr>
            <a:r>
              <a:rPr lang="fr-FR" altLang="fr-FR" sz="1400" dirty="0">
                <a:solidFill>
                  <a:srgbClr val="008000"/>
                </a:solidFill>
                <a:latin typeface="Arial" panose="020B0604020202020204" pitchFamily="34" charset="0"/>
              </a:rPr>
              <a:t>(°) On peut trouver le </a:t>
            </a:r>
            <a:r>
              <a:rPr lang="fr-FR" altLang="fr-FR" sz="1400" i="1" dirty="0">
                <a:solidFill>
                  <a:srgbClr val="008000"/>
                </a:solidFill>
                <a:latin typeface="Arial" panose="020B0604020202020204" pitchFamily="34" charset="0"/>
              </a:rPr>
              <a:t>Tamarix </a:t>
            </a:r>
            <a:r>
              <a:rPr lang="fr-FR" altLang="fr-FR" sz="1400" i="1" dirty="0" err="1">
                <a:solidFill>
                  <a:srgbClr val="008000"/>
                </a:solidFill>
                <a:latin typeface="Arial" panose="020B0604020202020204" pitchFamily="34" charset="0"/>
              </a:rPr>
              <a:t>galica</a:t>
            </a:r>
            <a:r>
              <a:rPr lang="fr-FR" altLang="fr-FR" sz="1400" dirty="0">
                <a:solidFill>
                  <a:srgbClr val="008000"/>
                </a:solidFill>
                <a:latin typeface="Arial" panose="020B0604020202020204" pitchFamily="34" charset="0"/>
              </a:rPr>
              <a:t>, avec ses fleurs blanches, au bords des oueds (en Algérie etc.).</a:t>
            </a:r>
          </a:p>
          <a:p>
            <a:pPr eaLnBrk="1" hangingPunct="1">
              <a:spcBef>
                <a:spcPct val="0"/>
              </a:spcBef>
              <a:buFontTx/>
              <a:buNone/>
            </a:pPr>
            <a:endParaRPr lang="fr-FR" altLang="fr-FR" sz="1400" dirty="0">
              <a:solidFill>
                <a:srgbClr val="008000"/>
              </a:solidFill>
              <a:latin typeface="Arial" panose="020B0604020202020204" pitchFamily="34" charset="0"/>
            </a:endParaRPr>
          </a:p>
          <a:p>
            <a:pPr algn="just" eaLnBrk="1" hangingPunct="1">
              <a:spcBef>
                <a:spcPct val="0"/>
              </a:spcBef>
              <a:buFontTx/>
              <a:buNone/>
            </a:pPr>
            <a:r>
              <a:rPr lang="fr-FR" altLang="fr-FR" sz="1400" u="sng" dirty="0">
                <a:solidFill>
                  <a:srgbClr val="008000"/>
                </a:solidFill>
                <a:latin typeface="Arial" panose="020B0604020202020204" pitchFamily="34" charset="0"/>
              </a:rPr>
              <a:t>Note</a:t>
            </a:r>
            <a:r>
              <a:rPr lang="fr-FR" altLang="fr-FR" sz="1400" dirty="0">
                <a:solidFill>
                  <a:srgbClr val="008000"/>
                </a:solidFill>
                <a:latin typeface="Arial" panose="020B0604020202020204" pitchFamily="34" charset="0"/>
              </a:rPr>
              <a:t> : Les espèces suivantes </a:t>
            </a:r>
            <a:r>
              <a:rPr lang="fr-FR" altLang="fr-FR" sz="1400" i="1" dirty="0">
                <a:solidFill>
                  <a:srgbClr val="008000"/>
                </a:solidFill>
                <a:latin typeface="Arial" panose="020B0604020202020204" pitchFamily="34" charset="0"/>
              </a:rPr>
              <a:t>Tamarix </a:t>
            </a:r>
            <a:r>
              <a:rPr lang="fr-FR" altLang="fr-FR" sz="1400" i="1" dirty="0" err="1">
                <a:solidFill>
                  <a:srgbClr val="008000"/>
                </a:solidFill>
                <a:latin typeface="Arial" panose="020B0604020202020204" pitchFamily="34" charset="0"/>
              </a:rPr>
              <a:t>balansae</a:t>
            </a:r>
            <a:r>
              <a:rPr lang="fr-FR" altLang="fr-FR" sz="1400" i="1" dirty="0">
                <a:solidFill>
                  <a:srgbClr val="008000"/>
                </a:solidFill>
                <a:latin typeface="Arial" panose="020B0604020202020204" pitchFamily="34" charset="0"/>
              </a:rPr>
              <a:t>, Tamarix </a:t>
            </a:r>
            <a:r>
              <a:rPr lang="fr-FR" altLang="fr-FR" sz="1400" i="1" dirty="0" err="1">
                <a:solidFill>
                  <a:srgbClr val="008000"/>
                </a:solidFill>
                <a:latin typeface="Arial" panose="020B0604020202020204" pitchFamily="34" charset="0"/>
              </a:rPr>
              <a:t>pauciovulata</a:t>
            </a:r>
            <a:r>
              <a:rPr lang="fr-FR" altLang="fr-FR" sz="1400" i="1" dirty="0">
                <a:solidFill>
                  <a:srgbClr val="008000"/>
                </a:solidFill>
                <a:latin typeface="Arial" panose="020B0604020202020204" pitchFamily="34" charset="0"/>
              </a:rPr>
              <a:t>, Tamarix </a:t>
            </a:r>
            <a:r>
              <a:rPr lang="fr-FR" altLang="fr-FR" sz="1400" i="1" dirty="0" err="1">
                <a:solidFill>
                  <a:srgbClr val="008000"/>
                </a:solidFill>
                <a:latin typeface="Arial" panose="020B0604020202020204" pitchFamily="34" charset="0"/>
              </a:rPr>
              <a:t>articulata</a:t>
            </a:r>
            <a:r>
              <a:rPr lang="fr-FR" altLang="fr-FR" sz="1400" i="1" dirty="0">
                <a:solidFill>
                  <a:srgbClr val="008000"/>
                </a:solidFill>
                <a:latin typeface="Arial" panose="020B0604020202020204" pitchFamily="34" charset="0"/>
              </a:rPr>
              <a:t>, </a:t>
            </a:r>
            <a:r>
              <a:rPr lang="fr-FR" altLang="fr-FR" sz="1400" i="1" dirty="0">
                <a:solidFill>
                  <a:srgbClr val="FF0000"/>
                </a:solidFill>
                <a:latin typeface="Arial" panose="020B0604020202020204" pitchFamily="34" charset="0"/>
              </a:rPr>
              <a:t>Tamarix </a:t>
            </a:r>
            <a:r>
              <a:rPr lang="fr-FR" altLang="fr-FR" sz="1400" i="1" dirty="0" err="1">
                <a:solidFill>
                  <a:srgbClr val="FF0000"/>
                </a:solidFill>
                <a:latin typeface="Arial" panose="020B0604020202020204" pitchFamily="34" charset="0"/>
              </a:rPr>
              <a:t>gallica</a:t>
            </a:r>
            <a:r>
              <a:rPr lang="fr-FR" altLang="fr-FR" sz="1400" i="1" dirty="0">
                <a:solidFill>
                  <a:srgbClr val="FF0000"/>
                </a:solidFill>
                <a:latin typeface="Arial" panose="020B0604020202020204" pitchFamily="34" charset="0"/>
              </a:rPr>
              <a:t> </a:t>
            </a:r>
            <a:r>
              <a:rPr lang="fr-FR" altLang="fr-FR" sz="1400" i="1" dirty="0" err="1">
                <a:solidFill>
                  <a:srgbClr val="FF0000"/>
                </a:solidFill>
                <a:latin typeface="Arial" panose="020B0604020202020204" pitchFamily="34" charset="0"/>
              </a:rPr>
              <a:t>ssp</a:t>
            </a:r>
            <a:r>
              <a:rPr lang="fr-FR" altLang="fr-FR" sz="1400" i="1" dirty="0">
                <a:solidFill>
                  <a:srgbClr val="FF0000"/>
                </a:solidFill>
                <a:latin typeface="Arial" panose="020B0604020202020204" pitchFamily="34" charset="0"/>
              </a:rPr>
              <a:t>. </a:t>
            </a:r>
            <a:r>
              <a:rPr lang="fr-FR" altLang="fr-FR" sz="1400" i="1" dirty="0" err="1">
                <a:solidFill>
                  <a:srgbClr val="FF0000"/>
                </a:solidFill>
                <a:latin typeface="Arial" panose="020B0604020202020204" pitchFamily="34" charset="0"/>
              </a:rPr>
              <a:t>nilotica</a:t>
            </a:r>
            <a:r>
              <a:rPr lang="fr-FR" altLang="fr-FR" sz="1400" i="1" dirty="0">
                <a:solidFill>
                  <a:srgbClr val="008000"/>
                </a:solidFill>
                <a:latin typeface="Arial" panose="020B0604020202020204" pitchFamily="34" charset="0"/>
              </a:rPr>
              <a:t>,</a:t>
            </a:r>
            <a:r>
              <a:rPr lang="fr-FR" altLang="fr-FR" sz="1400" dirty="0">
                <a:solidFill>
                  <a:srgbClr val="008000"/>
                </a:solidFill>
                <a:latin typeface="Arial" panose="020B0604020202020204" pitchFamily="34" charset="0"/>
              </a:rPr>
              <a:t> à l'état adulte, </a:t>
            </a:r>
            <a:r>
              <a:rPr lang="fr-FR" altLang="fr-FR" sz="1400" b="1" dirty="0">
                <a:solidFill>
                  <a:srgbClr val="008000"/>
                </a:solidFill>
                <a:latin typeface="Arial" panose="020B0604020202020204" pitchFamily="34" charset="0"/>
              </a:rPr>
              <a:t>supportent, sur des sols sableux, des eaux présentant une teneur en Cl correspondant à 10 gr </a:t>
            </a:r>
            <a:r>
              <a:rPr lang="fr-FR" altLang="fr-FR" sz="1400" b="1" dirty="0" err="1">
                <a:solidFill>
                  <a:srgbClr val="008000"/>
                </a:solidFill>
                <a:latin typeface="Arial" panose="020B0604020202020204" pitchFamily="34" charset="0"/>
              </a:rPr>
              <a:t>ClNa</a:t>
            </a:r>
            <a:r>
              <a:rPr lang="fr-FR" altLang="fr-FR" sz="1400" b="1" dirty="0">
                <a:solidFill>
                  <a:srgbClr val="008000"/>
                </a:solidFill>
                <a:latin typeface="Arial" panose="020B0604020202020204" pitchFamily="34" charset="0"/>
              </a:rPr>
              <a:t>/litre</a:t>
            </a:r>
            <a:r>
              <a:rPr lang="fr-FR" altLang="fr-FR" sz="1400" dirty="0">
                <a:solidFill>
                  <a:srgbClr val="008000"/>
                </a:solidFill>
                <a:latin typeface="Arial" panose="020B0604020202020204" pitchFamily="34" charset="0"/>
              </a:rPr>
              <a:t>.</a:t>
            </a:r>
          </a:p>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i="1" dirty="0">
                <a:solidFill>
                  <a:srgbClr val="008000"/>
                </a:solidFill>
                <a:latin typeface="Arial" panose="020B0604020202020204" pitchFamily="34" charset="0"/>
              </a:rPr>
              <a:t>L’utilisation des eaux salées au Sahara</a:t>
            </a:r>
            <a:r>
              <a:rPr lang="fr-FR" altLang="fr-FR" sz="1200" dirty="0">
                <a:solidFill>
                  <a:srgbClr val="008000"/>
                </a:solidFill>
                <a:latin typeface="Arial" panose="020B0604020202020204" pitchFamily="34" charset="0"/>
              </a:rPr>
              <a:t>, P. </a:t>
            </a:r>
            <a:r>
              <a:rPr lang="fr-FR" altLang="fr-FR" sz="1200" dirty="0" err="1">
                <a:solidFill>
                  <a:srgbClr val="008000"/>
                </a:solidFill>
                <a:latin typeface="Arial" panose="020B0604020202020204" pitchFamily="34" charset="0"/>
              </a:rPr>
              <a:t>Simonneau</a:t>
            </a:r>
            <a:r>
              <a:rPr lang="fr-FR" altLang="fr-FR" sz="1200" dirty="0">
                <a:solidFill>
                  <a:srgbClr val="008000"/>
                </a:solidFill>
                <a:latin typeface="Arial" panose="020B0604020202020204" pitchFamily="34" charset="0"/>
              </a:rPr>
              <a:t>, G. Aubert, Ann. </a:t>
            </a:r>
            <a:r>
              <a:rPr lang="fr-FR" altLang="fr-FR" sz="1200" dirty="0" err="1">
                <a:solidFill>
                  <a:srgbClr val="008000"/>
                </a:solidFill>
                <a:latin typeface="Arial" panose="020B0604020202020204" pitchFamily="34" charset="0"/>
              </a:rPr>
              <a:t>agron</a:t>
            </a:r>
            <a:r>
              <a:rPr lang="fr-FR" altLang="fr-FR" sz="1200" dirty="0">
                <a:solidFill>
                  <a:srgbClr val="008000"/>
                </a:solidFill>
                <a:latin typeface="Arial" panose="020B0604020202020204" pitchFamily="34" charset="0"/>
              </a:rPr>
              <a:t>., 1963, 14 (5), 859-872, page 866, </a:t>
            </a:r>
            <a:r>
              <a:rPr lang="fr-FR" altLang="fr-FR" sz="1200" dirty="0">
                <a:solidFill>
                  <a:srgbClr val="008000"/>
                </a:solidFill>
                <a:latin typeface="Arial" panose="020B0604020202020204" pitchFamily="34" charset="0"/>
                <a:hlinkClick r:id="rId10"/>
              </a:rPr>
              <a:t>http://horizon.documentation.ird.fr/exl-doc/pleins_textes/pleins_textes_5/b_fdi_08-09/11033.pdf</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La plupart des espèces de </a:t>
            </a:r>
            <a:r>
              <a:rPr lang="fr-FR" altLang="fr-FR" sz="1200" i="1" dirty="0">
                <a:solidFill>
                  <a:srgbClr val="008000"/>
                </a:solidFill>
                <a:latin typeface="Arial" panose="020B0604020202020204" pitchFamily="34" charset="0"/>
              </a:rPr>
              <a:t>Tamarix </a:t>
            </a:r>
            <a:r>
              <a:rPr lang="fr-FR" altLang="fr-FR" sz="1200" i="1" dirty="0" err="1">
                <a:solidFill>
                  <a:srgbClr val="008000"/>
                </a:solidFill>
                <a:latin typeface="Arial" panose="020B0604020202020204" pitchFamily="34" charset="0"/>
              </a:rPr>
              <a:t>sp</a:t>
            </a:r>
            <a:r>
              <a:rPr lang="fr-FR" altLang="fr-FR" sz="1200" i="1" dirty="0">
                <a:solidFill>
                  <a:srgbClr val="008000"/>
                </a:solidFill>
                <a:latin typeface="Arial" panose="020B0604020202020204" pitchFamily="34" charset="0"/>
              </a:rPr>
              <a:t>. </a:t>
            </a:r>
            <a:r>
              <a:rPr lang="fr-FR" sz="1200" b="1" dirty="0">
                <a:solidFill>
                  <a:srgbClr val="008000"/>
                </a:solidFill>
                <a:latin typeface="Arial" panose="020B0604020202020204" pitchFamily="34" charset="0"/>
                <a:ea typeface="Calibri" panose="020F0502020204030204" pitchFamily="34" charset="0"/>
              </a:rPr>
              <a:t>résistent au vent, brouillard salin, et coup de sable</a:t>
            </a:r>
            <a:r>
              <a:rPr lang="fr-FR" sz="1200" dirty="0">
                <a:solidFill>
                  <a:srgbClr val="008000"/>
                </a:solidFill>
                <a:latin typeface="Arial" panose="020B0604020202020204" pitchFamily="34" charset="0"/>
                <a:ea typeface="Calibri" panose="020F0502020204030204" pitchFamily="34" charset="0"/>
              </a:rPr>
              <a:t>, et peuvent servir comme un </a:t>
            </a:r>
            <a:r>
              <a:rPr lang="fr-FR" sz="1200" b="1" dirty="0">
                <a:solidFill>
                  <a:srgbClr val="008000"/>
                </a:solidFill>
                <a:latin typeface="Arial" panose="020B0604020202020204" pitchFamily="34" charset="0"/>
                <a:ea typeface="Calibri" panose="020F0502020204030204" pitchFamily="34" charset="0"/>
              </a:rPr>
              <a:t>brise-vent efficace</a:t>
            </a:r>
            <a:r>
              <a:rPr lang="fr-FR" sz="1200" dirty="0">
                <a:solidFill>
                  <a:srgbClr val="008000"/>
                </a:solidFill>
                <a:latin typeface="Arial" panose="020B0604020202020204" pitchFamily="34" charset="0"/>
                <a:ea typeface="Calibri" panose="020F0502020204030204" pitchFamily="34" charset="0"/>
              </a:rPr>
              <a:t>. Source : </a:t>
            </a:r>
            <a:r>
              <a:rPr lang="fr-FR" sz="1200" dirty="0">
                <a:solidFill>
                  <a:prstClr val="black"/>
                </a:solidFill>
                <a:ea typeface="Calibri" panose="020F0502020204030204" pitchFamily="34" charset="0"/>
                <a:cs typeface="Times New Roman" panose="02020603050405020304" pitchFamily="18" charset="0"/>
              </a:rPr>
              <a:t>: </a:t>
            </a:r>
            <a:r>
              <a:rPr lang="fr-FR" sz="1200" i="1" dirty="0" err="1">
                <a:solidFill>
                  <a:srgbClr val="008000"/>
                </a:solidFill>
                <a:latin typeface="Arial" panose="020B0604020202020204" pitchFamily="34" charset="0"/>
                <a:ea typeface="Calibri" panose="020F0502020204030204" pitchFamily="34" charset="0"/>
              </a:rPr>
              <a:t>Biology</a:t>
            </a:r>
            <a:r>
              <a:rPr lang="fr-FR" sz="1200" i="1" dirty="0">
                <a:solidFill>
                  <a:srgbClr val="008000"/>
                </a:solidFill>
                <a:latin typeface="Arial" panose="020B0604020202020204" pitchFamily="34" charset="0"/>
                <a:ea typeface="Calibri" panose="020F0502020204030204" pitchFamily="34" charset="0"/>
              </a:rPr>
              <a:t> of halophytes</a:t>
            </a:r>
            <a:r>
              <a:rPr lang="fr-FR" sz="1200" dirty="0">
                <a:solidFill>
                  <a:srgbClr val="008000"/>
                </a:solidFill>
                <a:latin typeface="Arial" panose="020B0604020202020204" pitchFamily="34" charset="0"/>
                <a:ea typeface="Calibri" panose="020F0502020204030204" pitchFamily="34" charset="0"/>
              </a:rPr>
              <a:t>, </a:t>
            </a:r>
            <a:r>
              <a:rPr lang="fr-FR" sz="1200" dirty="0" err="1">
                <a:solidFill>
                  <a:srgbClr val="008000"/>
                </a:solidFill>
                <a:latin typeface="Arial" panose="020B0604020202020204" pitchFamily="34" charset="0"/>
                <a:ea typeface="Calibri" panose="020F0502020204030204" pitchFamily="34" charset="0"/>
              </a:rPr>
              <a:t>Yoav</a:t>
            </a:r>
            <a:r>
              <a:rPr lang="fr-FR" sz="1200" dirty="0">
                <a:solidFill>
                  <a:srgbClr val="008000"/>
                </a:solidFill>
                <a:latin typeface="Arial" panose="020B0604020202020204" pitchFamily="34" charset="0"/>
                <a:ea typeface="Calibri" panose="020F0502020204030204" pitchFamily="34" charset="0"/>
              </a:rPr>
              <a:t> </a:t>
            </a:r>
            <a:r>
              <a:rPr lang="fr-FR" sz="1200" dirty="0" err="1">
                <a:solidFill>
                  <a:srgbClr val="008000"/>
                </a:solidFill>
                <a:latin typeface="Arial" panose="020B0604020202020204" pitchFamily="34" charset="0"/>
                <a:ea typeface="Calibri" panose="020F0502020204030204" pitchFamily="34" charset="0"/>
              </a:rPr>
              <a:t>Waisel</a:t>
            </a:r>
            <a:r>
              <a:rPr lang="fr-FR" sz="1200" dirty="0">
                <a:solidFill>
                  <a:srgbClr val="008000"/>
                </a:solidFill>
                <a:latin typeface="Arial" panose="020B0604020202020204" pitchFamily="34" charset="0"/>
                <a:ea typeface="Calibri" panose="020F0502020204030204" pitchFamily="34" charset="0"/>
              </a:rPr>
              <a:t>, </a:t>
            </a:r>
            <a:r>
              <a:rPr lang="fr-FR" sz="1200" dirty="0" err="1">
                <a:solidFill>
                  <a:srgbClr val="008000"/>
                </a:solidFill>
                <a:latin typeface="Arial" panose="020B0604020202020204" pitchFamily="34" charset="0"/>
                <a:ea typeface="Calibri" panose="020F0502020204030204" pitchFamily="34" charset="0"/>
              </a:rPr>
              <a:t>Academic</a:t>
            </a:r>
            <a:r>
              <a:rPr lang="fr-FR" sz="1200" dirty="0">
                <a:solidFill>
                  <a:srgbClr val="008000"/>
                </a:solidFill>
                <a:latin typeface="Arial" panose="020B0604020202020204" pitchFamily="34" charset="0"/>
                <a:ea typeface="Calibri" panose="020F0502020204030204" pitchFamily="34" charset="0"/>
              </a:rPr>
              <a:t> </a:t>
            </a:r>
            <a:r>
              <a:rPr lang="fr-FR" sz="1200" dirty="0" err="1">
                <a:solidFill>
                  <a:srgbClr val="008000"/>
                </a:solidFill>
                <a:latin typeface="Arial" panose="020B0604020202020204" pitchFamily="34" charset="0"/>
                <a:ea typeface="Calibri" panose="020F0502020204030204" pitchFamily="34" charset="0"/>
              </a:rPr>
              <a:t>Press</a:t>
            </a:r>
            <a:r>
              <a:rPr lang="fr-FR" sz="1200" dirty="0">
                <a:solidFill>
                  <a:srgbClr val="008000"/>
                </a:solidFill>
                <a:latin typeface="Arial" panose="020B0604020202020204" pitchFamily="34" charset="0"/>
                <a:ea typeface="Calibri" panose="020F0502020204030204" pitchFamily="34" charset="0"/>
              </a:rPr>
              <a:t>, 1972. </a:t>
            </a:r>
          </a:p>
          <a:p>
            <a:pPr>
              <a:spcAft>
                <a:spcPts val="0"/>
              </a:spcAft>
              <a:buNone/>
            </a:pPr>
            <a:r>
              <a:rPr lang="fr-FR" sz="1200" dirty="0">
                <a:solidFill>
                  <a:srgbClr val="008000"/>
                </a:solidFill>
                <a:latin typeface="Arial" panose="020B0604020202020204" pitchFamily="34" charset="0"/>
                <a:ea typeface="Calibri" panose="020F0502020204030204" pitchFamily="34" charset="0"/>
              </a:rPr>
              <a:t>Ils fournissent un </a:t>
            </a:r>
            <a:r>
              <a:rPr lang="fr-FR" sz="1200" b="1" dirty="0">
                <a:solidFill>
                  <a:srgbClr val="008000"/>
                </a:solidFill>
                <a:latin typeface="Arial" panose="020B0604020202020204" pitchFamily="34" charset="0"/>
                <a:ea typeface="Calibri" panose="020F0502020204030204" pitchFamily="34" charset="0"/>
              </a:rPr>
              <a:t>bon bois de feu</a:t>
            </a:r>
            <a:r>
              <a:rPr lang="fr-FR" sz="1200" dirty="0">
                <a:solidFill>
                  <a:srgbClr val="008000"/>
                </a:solidFill>
                <a:latin typeface="Arial" panose="020B0604020202020204" pitchFamily="34" charset="0"/>
                <a:ea typeface="Calibri" panose="020F0502020204030204" pitchFamily="34" charset="0"/>
              </a:rPr>
              <a:t>. Il suffit de les tailler régulièrement. Il faut une bonne gestion du bois de feu, avec une rotation des coupes pour faire durer la ressource en bois (la rendre durable). </a:t>
            </a:r>
            <a:endParaRPr lang="fr-FR" altLang="fr-FR" sz="1200" dirty="0">
              <a:solidFill>
                <a:srgbClr val="008000"/>
              </a:solidFill>
              <a:latin typeface="Arial" panose="020B0604020202020204" pitchFamily="34" charset="0"/>
            </a:endParaRPr>
          </a:p>
        </p:txBody>
      </p:sp>
      <p:sp>
        <p:nvSpPr>
          <p:cNvPr id="18432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432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A42A0F-6957-4AD2-88A7-443F8CD19149}" type="slidenum">
              <a:rPr lang="fr-FR" altLang="fr-FR" sz="1200" smtClean="0">
                <a:solidFill>
                  <a:srgbClr val="898989"/>
                </a:solidFill>
              </a:rPr>
              <a:pPr>
                <a:spcBef>
                  <a:spcPct val="0"/>
                </a:spcBef>
                <a:buFontTx/>
                <a:buNone/>
              </a:pPr>
              <a:t>216</a:t>
            </a:fld>
            <a:endParaRPr lang="fr-FR" altLang="fr-FR" sz="1200">
              <a:solidFill>
                <a:srgbClr val="898989"/>
              </a:solidFill>
            </a:endParaRPr>
          </a:p>
        </p:txBody>
      </p:sp>
      <p:sp>
        <p:nvSpPr>
          <p:cNvPr id="1843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432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432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4328" name="Image 15" descr="logo aride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9" name="Image 16" descr="logo salinisation2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0" name="Rectangle 4"/>
          <p:cNvSpPr>
            <a:spLocks noChangeArrowheads="1"/>
          </p:cNvSpPr>
          <p:nvPr/>
        </p:nvSpPr>
        <p:spPr bwMode="auto">
          <a:xfrm>
            <a:off x="179389" y="692150"/>
            <a:ext cx="38165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A7.10. </a:t>
            </a:r>
            <a:r>
              <a:rPr lang="fr-FR" altLang="fr-FR" sz="1800" b="1" i="1" dirty="0">
                <a:solidFill>
                  <a:srgbClr val="FF0000"/>
                </a:solidFill>
                <a:latin typeface="Arial" panose="020B0604020202020204" pitchFamily="34" charset="0"/>
              </a:rPr>
              <a:t>Tamarix </a:t>
            </a:r>
            <a:r>
              <a:rPr lang="fr-FR" altLang="fr-FR" sz="1800" b="1" i="1" dirty="0" err="1">
                <a:solidFill>
                  <a:srgbClr val="FF0000"/>
                </a:solidFill>
                <a:latin typeface="Arial" panose="020B0604020202020204" pitchFamily="34" charset="0"/>
              </a:rPr>
              <a:t>sp</a:t>
            </a:r>
            <a:r>
              <a:rPr lang="fr-FR" altLang="fr-FR" sz="1800" b="1" i="1" dirty="0">
                <a:solidFill>
                  <a:srgbClr val="FF0000"/>
                </a:solidFill>
                <a:latin typeface="Arial" panose="020B0604020202020204" pitchFamily="34" charset="0"/>
              </a:rPr>
              <a:t>.</a:t>
            </a:r>
          </a:p>
        </p:txBody>
      </p:sp>
      <p:sp>
        <p:nvSpPr>
          <p:cNvPr id="184331" name="Rectangle 10"/>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84332" name="Picture 16" descr="C:\Users\LISAN\Pictures\Plantes fourragères\logo invasive plants5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7950" y="1428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228928" y="2952434"/>
            <a:ext cx="2998044" cy="646331"/>
          </a:xfrm>
          <a:prstGeom prst="rect">
            <a:avLst/>
          </a:prstGeom>
          <a:noFill/>
        </p:spPr>
        <p:txBody>
          <a:bodyPr wrap="square" rtlCol="0">
            <a:spAutoFit/>
          </a:bodyPr>
          <a:lstStyle/>
          <a:p>
            <a:pPr algn="ctr"/>
            <a:r>
              <a:rPr lang="fr-FR" sz="1200" dirty="0">
                <a:solidFill>
                  <a:srgbClr val="008000"/>
                </a:solidFill>
              </a:rPr>
              <a:t>Un </a:t>
            </a:r>
            <a:r>
              <a:rPr lang="fr-FR" sz="1200" i="1" dirty="0">
                <a:solidFill>
                  <a:srgbClr val="008000"/>
                </a:solidFill>
                <a:hlinkClick r:id="rId14" tooltip="Tamarix aphylla"/>
              </a:rPr>
              <a:t>Tamarix </a:t>
            </a:r>
            <a:r>
              <a:rPr lang="fr-FR" sz="1200" i="1" dirty="0" err="1">
                <a:solidFill>
                  <a:srgbClr val="008000"/>
                </a:solidFill>
                <a:hlinkClick r:id="rId14" tooltip="Tamarix aphylla"/>
              </a:rPr>
              <a:t>aphylla</a:t>
            </a:r>
            <a:r>
              <a:rPr lang="fr-FR" sz="1200" dirty="0">
                <a:solidFill>
                  <a:srgbClr val="008000"/>
                </a:solidFill>
              </a:rPr>
              <a:t>  dans son habitat naturel en </a:t>
            </a:r>
            <a:r>
              <a:rPr lang="fr-FR" sz="1200" dirty="0">
                <a:solidFill>
                  <a:srgbClr val="008000"/>
                </a:solidFill>
                <a:hlinkClick r:id="rId15" tooltip="Algérie"/>
              </a:rPr>
              <a:t>Algérie</a:t>
            </a:r>
            <a:r>
              <a:rPr lang="fr-FR" sz="1200" dirty="0">
                <a:solidFill>
                  <a:srgbClr val="008000"/>
                </a:solidFill>
              </a:rPr>
              <a:t>. Source : </a:t>
            </a:r>
            <a:r>
              <a:rPr lang="fr-FR" sz="1200" dirty="0">
                <a:solidFill>
                  <a:srgbClr val="008000"/>
                </a:solidFill>
                <a:hlinkClick r:id="rId16"/>
              </a:rPr>
              <a:t>https://en.wikipedia.org/wiki/Tamarix</a:t>
            </a:r>
            <a:r>
              <a:rPr lang="fr-FR" sz="1200" dirty="0">
                <a:solidFill>
                  <a:srgbClr val="008000"/>
                </a:solidFill>
              </a:rPr>
              <a:t> </a:t>
            </a:r>
          </a:p>
        </p:txBody>
      </p:sp>
      <p:pic>
        <p:nvPicPr>
          <p:cNvPr id="4" name="Imag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6888" y="1797509"/>
            <a:ext cx="2152650" cy="1162050"/>
          </a:xfrm>
          <a:prstGeom prst="rect">
            <a:avLst/>
          </a:prstGeom>
        </p:spPr>
      </p:pic>
      <p:pic>
        <p:nvPicPr>
          <p:cNvPr id="18" name="Imag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80081" y="1823948"/>
            <a:ext cx="1729928" cy="1297446"/>
          </a:xfrm>
          <a:prstGeom prst="rect">
            <a:avLst/>
          </a:prstGeom>
        </p:spPr>
      </p:pic>
      <p:sp>
        <p:nvSpPr>
          <p:cNvPr id="19" name="Rectangle 18"/>
          <p:cNvSpPr/>
          <p:nvPr/>
        </p:nvSpPr>
        <p:spPr>
          <a:xfrm>
            <a:off x="4429405" y="3117831"/>
            <a:ext cx="1686414" cy="461665"/>
          </a:xfrm>
          <a:prstGeom prst="rect">
            <a:avLst/>
          </a:prstGeom>
        </p:spPr>
        <p:txBody>
          <a:bodyPr wrap="square">
            <a:spAutoFit/>
          </a:bodyPr>
          <a:lstStyle/>
          <a:p>
            <a:pPr algn="ctr"/>
            <a:r>
              <a:rPr lang="fr-FR" sz="1200" i="1" dirty="0">
                <a:solidFill>
                  <a:srgbClr val="008000"/>
                </a:solidFill>
                <a:latin typeface="Calibri"/>
              </a:rPr>
              <a:t>Tamarix </a:t>
            </a:r>
            <a:r>
              <a:rPr lang="fr-FR" sz="1200" i="1" dirty="0" err="1">
                <a:solidFill>
                  <a:srgbClr val="008000"/>
                </a:solidFill>
                <a:latin typeface="Calibri"/>
              </a:rPr>
              <a:t>gallica</a:t>
            </a:r>
            <a:r>
              <a:rPr lang="fr-FR" sz="1200" dirty="0">
                <a:solidFill>
                  <a:srgbClr val="008000"/>
                </a:solidFill>
                <a:latin typeface="Calibri"/>
              </a:rPr>
              <a:t> en fleur.</a:t>
            </a:r>
          </a:p>
          <a:p>
            <a:pPr algn="ctr"/>
            <a:r>
              <a:rPr lang="fr-FR" sz="1200" dirty="0">
                <a:solidFill>
                  <a:srgbClr val="008000"/>
                </a:solidFill>
                <a:latin typeface="Calibri"/>
              </a:rPr>
              <a:t>Source : Wikipedia </a:t>
            </a:r>
            <a:endParaRPr lang="fr-FR"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460431" y="187744"/>
            <a:ext cx="602431" cy="369469"/>
          </a:xfrm>
        </p:spPr>
        <p:txBody>
          <a:bodyPr/>
          <a:lstStyle/>
          <a:p>
            <a:pPr>
              <a:defRPr/>
            </a:pPr>
            <a:fld id="{B9ECBFA8-A775-4D16-A4B2-417DCD0EBDB4}" type="slidenum">
              <a:rPr lang="fr-FR" altLang="fr-FR" smtClean="0"/>
              <a:pPr>
                <a:defRPr/>
              </a:pPr>
              <a:t>217</a:t>
            </a:fld>
            <a:endParaRPr lang="fr-FR" alt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137" y="4217957"/>
            <a:ext cx="6181725" cy="2324100"/>
          </a:xfrm>
          <a:prstGeom prst="rect">
            <a:avLst/>
          </a:prstGeom>
        </p:spPr>
      </p:pic>
      <p:sp>
        <p:nvSpPr>
          <p:cNvPr id="4" name="ZoneTexte 3"/>
          <p:cNvSpPr txBox="1"/>
          <p:nvPr/>
        </p:nvSpPr>
        <p:spPr>
          <a:xfrm>
            <a:off x="3039311" y="6558789"/>
            <a:ext cx="5850979" cy="276999"/>
          </a:xfrm>
          <a:prstGeom prst="rect">
            <a:avLst/>
          </a:prstGeom>
          <a:noFill/>
        </p:spPr>
        <p:txBody>
          <a:bodyPr wrap="square" rtlCol="0">
            <a:spAutoFit/>
          </a:bodyPr>
          <a:lstStyle/>
          <a:p>
            <a:pPr algn="ctr"/>
            <a:r>
              <a:rPr lang="fr-FR" sz="1200" i="1" dirty="0">
                <a:solidFill>
                  <a:srgbClr val="008000"/>
                </a:solidFill>
              </a:rPr>
              <a:t>Tamarix </a:t>
            </a:r>
            <a:r>
              <a:rPr lang="fr-FR" sz="1200" i="1" dirty="0" err="1">
                <a:solidFill>
                  <a:srgbClr val="008000"/>
                </a:solidFill>
              </a:rPr>
              <a:t>africa</a:t>
            </a:r>
            <a:r>
              <a:rPr lang="fr-FR" sz="1200" i="1" dirty="0">
                <a:solidFill>
                  <a:srgbClr val="008000"/>
                </a:solidFill>
              </a:rPr>
              <a:t> </a:t>
            </a:r>
            <a:r>
              <a:rPr lang="fr-FR" sz="1200" dirty="0">
                <a:solidFill>
                  <a:srgbClr val="008000"/>
                </a:solidFill>
              </a:rPr>
              <a:t>(?) situé à </a:t>
            </a:r>
            <a:r>
              <a:rPr lang="fr-FR" sz="1200" dirty="0" err="1">
                <a:solidFill>
                  <a:srgbClr val="008000"/>
                </a:solidFill>
              </a:rPr>
              <a:t>Diama</a:t>
            </a:r>
            <a:r>
              <a:rPr lang="fr-FR" sz="1200" dirty="0">
                <a:solidFill>
                  <a:srgbClr val="008000"/>
                </a:solidFill>
              </a:rPr>
              <a:t> à St-Louis, au Sénégal, sur un milieu aride et sec.</a:t>
            </a:r>
          </a:p>
        </p:txBody>
      </p:sp>
      <p:sp>
        <p:nvSpPr>
          <p:cNvPr id="5"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 name="Image 15"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6"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2" name="Rectangle 4"/>
          <p:cNvSpPr>
            <a:spLocks noChangeArrowheads="1"/>
          </p:cNvSpPr>
          <p:nvPr/>
        </p:nvSpPr>
        <p:spPr bwMode="auto">
          <a:xfrm>
            <a:off x="179389" y="692150"/>
            <a:ext cx="7507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A7.10b. </a:t>
            </a:r>
            <a:r>
              <a:rPr lang="fr-FR" altLang="fr-FR" sz="1800" b="1" dirty="0">
                <a:solidFill>
                  <a:srgbClr val="FF0000"/>
                </a:solidFill>
                <a:latin typeface="Arial" panose="020B0604020202020204" pitchFamily="34" charset="0"/>
              </a:rPr>
              <a:t>Tamaris d'Afrique </a:t>
            </a:r>
            <a:r>
              <a:rPr lang="fr-FR" altLang="fr-FR" sz="1800" dirty="0">
                <a:solidFill>
                  <a:srgbClr val="FF0000"/>
                </a:solidFill>
                <a:latin typeface="Arial" panose="020B0604020202020204" pitchFamily="34" charset="0"/>
              </a:rPr>
              <a:t>(</a:t>
            </a:r>
            <a:r>
              <a:rPr lang="fr-FR" altLang="fr-FR" sz="1800" i="1" dirty="0">
                <a:solidFill>
                  <a:srgbClr val="FF0000"/>
                </a:solidFill>
                <a:latin typeface="Arial" panose="020B0604020202020204" pitchFamily="34" charset="0"/>
              </a:rPr>
              <a:t>Tamarix </a:t>
            </a:r>
            <a:r>
              <a:rPr lang="fr-FR" altLang="fr-FR" sz="1800" i="1" dirty="0" err="1">
                <a:solidFill>
                  <a:srgbClr val="FF0000"/>
                </a:solidFill>
                <a:latin typeface="Arial" panose="020B0604020202020204" pitchFamily="34" charset="0"/>
              </a:rPr>
              <a:t>africana</a:t>
            </a:r>
            <a:r>
              <a:rPr lang="fr-FR" altLang="fr-FR" sz="1800" dirty="0">
                <a:solidFill>
                  <a:srgbClr val="FF0000"/>
                </a:solidFill>
                <a:latin typeface="Arial" panose="020B0604020202020204" pitchFamily="34" charset="0"/>
              </a:rPr>
              <a:t>) (Famille </a:t>
            </a:r>
            <a:r>
              <a:rPr lang="fr-FR" altLang="fr-FR" sz="1800" i="1" dirty="0" err="1">
                <a:solidFill>
                  <a:srgbClr val="FF0000"/>
                </a:solidFill>
                <a:latin typeface="Arial" panose="020B0604020202020204" pitchFamily="34" charset="0"/>
              </a:rPr>
              <a:t>Tamaricaceae</a:t>
            </a:r>
            <a:r>
              <a:rPr lang="fr-FR" altLang="fr-FR" sz="1800" dirty="0">
                <a:solidFill>
                  <a:srgbClr val="FF0000"/>
                </a:solidFill>
                <a:latin typeface="Arial" panose="020B0604020202020204" pitchFamily="34" charset="0"/>
              </a:rPr>
              <a:t>)</a:t>
            </a:r>
            <a:endParaRPr lang="fr-FR" altLang="fr-FR" sz="1800" b="1" i="1" dirty="0">
              <a:solidFill>
                <a:srgbClr val="FF0000"/>
              </a:solidFill>
              <a:latin typeface="Arial" panose="020B0604020202020204" pitchFamily="34" charset="0"/>
            </a:endParaRPr>
          </a:p>
        </p:txBody>
      </p:sp>
      <p:sp>
        <p:nvSpPr>
          <p:cNvPr id="13" name="ZoneTexte 12"/>
          <p:cNvSpPr txBox="1"/>
          <p:nvPr/>
        </p:nvSpPr>
        <p:spPr>
          <a:xfrm>
            <a:off x="179389" y="1061482"/>
            <a:ext cx="4536627" cy="3139321"/>
          </a:xfrm>
          <a:prstGeom prst="rect">
            <a:avLst/>
          </a:prstGeom>
          <a:noFill/>
        </p:spPr>
        <p:txBody>
          <a:bodyPr wrap="square" rtlCol="0">
            <a:spAutoFit/>
          </a:bodyPr>
          <a:lstStyle/>
          <a:p>
            <a:pPr algn="just"/>
            <a:r>
              <a:rPr lang="fr-FR" dirty="0">
                <a:solidFill>
                  <a:srgbClr val="FF0000"/>
                </a:solidFill>
                <a:latin typeface="+mn-lt"/>
              </a:rPr>
              <a:t>Synonyme : </a:t>
            </a:r>
            <a:r>
              <a:rPr lang="fr-FR" i="1" dirty="0">
                <a:solidFill>
                  <a:srgbClr val="FF0000"/>
                </a:solidFill>
                <a:latin typeface="+mn-lt"/>
                <a:ea typeface="Calibri" panose="020F0502020204030204" pitchFamily="34" charset="0"/>
                <a:cs typeface="Times New Roman" panose="02020603050405020304" pitchFamily="18" charset="0"/>
              </a:rPr>
              <a:t>Tamarix </a:t>
            </a:r>
            <a:r>
              <a:rPr lang="fr-FR" i="1" dirty="0" err="1">
                <a:solidFill>
                  <a:srgbClr val="FF0000"/>
                </a:solidFill>
                <a:latin typeface="+mn-lt"/>
                <a:ea typeface="Calibri" panose="020F0502020204030204" pitchFamily="34" charset="0"/>
                <a:cs typeface="Times New Roman" panose="02020603050405020304" pitchFamily="18" charset="0"/>
              </a:rPr>
              <a:t>gallica</a:t>
            </a:r>
            <a:r>
              <a:rPr lang="fr-FR" i="1" dirty="0">
                <a:solidFill>
                  <a:srgbClr val="FF0000"/>
                </a:solidFill>
                <a:latin typeface="+mn-lt"/>
                <a:ea typeface="Calibri" panose="020F0502020204030204" pitchFamily="34" charset="0"/>
                <a:cs typeface="Times New Roman" panose="02020603050405020304" pitchFamily="18" charset="0"/>
              </a:rPr>
              <a:t> </a:t>
            </a:r>
            <a:r>
              <a:rPr lang="fr-FR" i="1" dirty="0" err="1">
                <a:solidFill>
                  <a:srgbClr val="FF0000"/>
                </a:solidFill>
                <a:latin typeface="+mn-lt"/>
                <a:ea typeface="Calibri" panose="020F0502020204030204" pitchFamily="34" charset="0"/>
                <a:cs typeface="Times New Roman" panose="02020603050405020304" pitchFamily="18" charset="0"/>
              </a:rPr>
              <a:t>ssp</a:t>
            </a:r>
            <a:r>
              <a:rPr lang="fr-FR" i="1" dirty="0">
                <a:solidFill>
                  <a:srgbClr val="FF0000"/>
                </a:solidFill>
                <a:latin typeface="+mn-lt"/>
                <a:ea typeface="Calibri" panose="020F0502020204030204" pitchFamily="34" charset="0"/>
                <a:cs typeface="Times New Roman" panose="02020603050405020304" pitchFamily="18" charset="0"/>
              </a:rPr>
              <a:t>. </a:t>
            </a:r>
            <a:r>
              <a:rPr lang="fr-FR" i="1" dirty="0" err="1">
                <a:solidFill>
                  <a:srgbClr val="FF0000"/>
                </a:solidFill>
                <a:latin typeface="+mn-lt"/>
                <a:ea typeface="Calibri" panose="020F0502020204030204" pitchFamily="34" charset="0"/>
                <a:cs typeface="Times New Roman" panose="02020603050405020304" pitchFamily="18" charset="0"/>
              </a:rPr>
              <a:t>Nilotica</a:t>
            </a:r>
            <a:r>
              <a:rPr lang="fr-FR" dirty="0">
                <a:solidFill>
                  <a:srgbClr val="FF0000"/>
                </a:solidFill>
                <a:latin typeface="+mn-lt"/>
                <a:ea typeface="Calibri" panose="020F0502020204030204" pitchFamily="34" charset="0"/>
                <a:cs typeface="Times New Roman" panose="02020603050405020304" pitchFamily="18" charset="0"/>
              </a:rPr>
              <a:t> </a:t>
            </a:r>
            <a:endParaRPr lang="fr-FR" dirty="0">
              <a:solidFill>
                <a:srgbClr val="FF0000"/>
              </a:solidFill>
              <a:latin typeface="+mn-lt"/>
            </a:endParaRPr>
          </a:p>
          <a:p>
            <a:pPr algn="just"/>
            <a:r>
              <a:rPr lang="fr-FR" dirty="0">
                <a:solidFill>
                  <a:srgbClr val="FF0000"/>
                </a:solidFill>
                <a:latin typeface="+mn-lt"/>
              </a:rPr>
              <a:t>Il supporte le sel, les sols pauvres et </a:t>
            </a:r>
            <a:r>
              <a:rPr lang="fr-FR" dirty="0" err="1">
                <a:solidFill>
                  <a:srgbClr val="FF0000"/>
                </a:solidFill>
                <a:latin typeface="+mn-lt"/>
              </a:rPr>
              <a:t>sabloneux</a:t>
            </a:r>
            <a:r>
              <a:rPr lang="fr-FR" dirty="0">
                <a:solidFill>
                  <a:srgbClr val="FF0000"/>
                </a:solidFill>
                <a:latin typeface="+mn-lt"/>
              </a:rPr>
              <a:t>.</a:t>
            </a:r>
          </a:p>
          <a:p>
            <a:pPr algn="just"/>
            <a:r>
              <a:rPr lang="fr-FR" sz="1200" dirty="0">
                <a:solidFill>
                  <a:srgbClr val="FF0000"/>
                </a:solidFill>
              </a:rPr>
              <a:t>Sources : a) </a:t>
            </a:r>
            <a:r>
              <a:rPr lang="fr-FR" sz="1200" dirty="0">
                <a:solidFill>
                  <a:srgbClr val="FF0000"/>
                </a:solidFill>
                <a:hlinkClick r:id="rId5"/>
              </a:rPr>
              <a:t>http://nature.jardin.free.fr/arbuste/ft_tamarix_af.html</a:t>
            </a:r>
            <a:r>
              <a:rPr lang="fr-FR" sz="1200" dirty="0">
                <a:solidFill>
                  <a:srgbClr val="FF0000"/>
                </a:solidFill>
              </a:rPr>
              <a:t> </a:t>
            </a:r>
          </a:p>
          <a:p>
            <a:pPr lvl="0" algn="just"/>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Une population de chacune des deux espèces, </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aphylla</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et </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meyeri</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et des plantes provenant de cinq spécimens de T</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gallica</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réussis ont été comparés. . Les taux de croissance et la capacité de survie d'un clone de </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Tamarix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gallica</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étaient plus élevés que dans les autres clones tous testés (Fig. 16.5). La hauteur moyenne des plantes du clone de celle-ci était d'environ 60% supérieure à celle des autres clones. </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Tamarix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gallica</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comprenait également des variétés avec une capacité de survie plus élevé. Trois ans après la plantation, </a:t>
            </a:r>
            <a:r>
              <a:rPr lang="fr-FR" sz="1200" dirty="0">
                <a:solidFill>
                  <a:srgbClr val="008000"/>
                </a:solidFill>
                <a:latin typeface="Calibri" panose="020F0502020204030204" pitchFamily="34" charset="0"/>
                <a:ea typeface="Calibri" panose="020F0502020204030204" pitchFamily="34" charset="0"/>
                <a:cs typeface="Times New Roman" panose="02020603050405020304" pitchFamily="18" charset="0"/>
              </a:rPr>
              <a:t>73% des plantes de l'un de ses clones ont survécu</a:t>
            </a:r>
            <a:r>
              <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alors que la survie des autres clones tous se situait entre 23,1 et 46,2%. Source : </a:t>
            </a:r>
            <a:r>
              <a:rPr lang="fr-FR" sz="1200"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Biology</a:t>
            </a:r>
            <a:r>
              <a:rPr lang="fr-FR" sz="1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of halophytes</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Yoav</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Waisel</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Academic</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Press</a:t>
            </a:r>
            <a:r>
              <a:rPr lang="fr-F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1972. </a:t>
            </a:r>
            <a:endParaRPr lang="fr-FR" sz="1200" dirty="0">
              <a:solidFill>
                <a:srgbClr val="FF0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412" y="4217957"/>
            <a:ext cx="2619375" cy="1743075"/>
          </a:xfrm>
          <a:prstGeom prst="rect">
            <a:avLst/>
          </a:prstGeom>
        </p:spPr>
      </p:pic>
      <p:sp>
        <p:nvSpPr>
          <p:cNvPr id="15" name="ZoneTexte 14"/>
          <p:cNvSpPr txBox="1"/>
          <p:nvPr/>
        </p:nvSpPr>
        <p:spPr>
          <a:xfrm>
            <a:off x="125412" y="6093296"/>
            <a:ext cx="2755725" cy="646331"/>
          </a:xfrm>
          <a:prstGeom prst="rect">
            <a:avLst/>
          </a:prstGeom>
          <a:noFill/>
        </p:spPr>
        <p:txBody>
          <a:bodyPr wrap="square" rtlCol="0">
            <a:spAutoFit/>
          </a:bodyPr>
          <a:lstStyle/>
          <a:p>
            <a:pPr algn="ctr"/>
            <a:r>
              <a:rPr lang="fr-FR" sz="1200" dirty="0">
                <a:solidFill>
                  <a:srgbClr val="008000"/>
                </a:solidFill>
                <a:latin typeface="+mn-lt"/>
              </a:rPr>
              <a:t>Source : </a:t>
            </a:r>
            <a:r>
              <a:rPr lang="fr-FR" sz="1200" i="1" dirty="0">
                <a:solidFill>
                  <a:srgbClr val="008000"/>
                </a:solidFill>
                <a:latin typeface="+mn-lt"/>
              </a:rPr>
              <a:t>Tamarix </a:t>
            </a:r>
            <a:r>
              <a:rPr lang="fr-FR" sz="1200" i="1" dirty="0" err="1">
                <a:solidFill>
                  <a:srgbClr val="008000"/>
                </a:solidFill>
                <a:latin typeface="+mn-lt"/>
              </a:rPr>
              <a:t>africa</a:t>
            </a:r>
            <a:r>
              <a:rPr lang="fr-FR" sz="1200" dirty="0">
                <a:solidFill>
                  <a:srgbClr val="008000"/>
                </a:solidFill>
                <a:latin typeface="+mn-lt"/>
              </a:rPr>
              <a:t>  </a:t>
            </a:r>
            <a:r>
              <a:rPr lang="fr-FR" sz="1200" dirty="0">
                <a:solidFill>
                  <a:srgbClr val="008000"/>
                </a:solidFill>
                <a:latin typeface="+mn-lt"/>
                <a:hlinkClick r:id="rId7"/>
              </a:rPr>
              <a:t>http://canope.ac-besancon.fr/flore/especes/tamarix_africana.htm</a:t>
            </a:r>
            <a:r>
              <a:rPr lang="fr-FR" sz="1200" dirty="0">
                <a:solidFill>
                  <a:srgbClr val="008000"/>
                </a:solidFill>
                <a:latin typeface="+mn-lt"/>
              </a:rPr>
              <a:t> </a:t>
            </a:r>
          </a:p>
        </p:txBody>
      </p:sp>
      <p:pic>
        <p:nvPicPr>
          <p:cNvPr id="16" name="Picture 16" descr="C:\Users\LISAN\Pictures\Plantes fourragères\logo invasive plants5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495" y="14387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3082" y="1025797"/>
            <a:ext cx="2028825" cy="2428875"/>
          </a:xfrm>
          <a:prstGeom prst="rect">
            <a:avLst/>
          </a:prstGeom>
        </p:spPr>
      </p:pic>
      <p:sp>
        <p:nvSpPr>
          <p:cNvPr id="19" name="Rectangle 18"/>
          <p:cNvSpPr/>
          <p:nvPr/>
        </p:nvSpPr>
        <p:spPr>
          <a:xfrm>
            <a:off x="6833495" y="3465153"/>
            <a:ext cx="2252606" cy="646331"/>
          </a:xfrm>
          <a:prstGeom prst="rect">
            <a:avLst/>
          </a:prstGeom>
        </p:spPr>
        <p:txBody>
          <a:bodyPr wrap="square">
            <a:spAutoFit/>
          </a:bodyPr>
          <a:lstStyle/>
          <a:p>
            <a:pPr algn="ctr"/>
            <a:r>
              <a:rPr lang="fr-FR" sz="1200" i="1" dirty="0">
                <a:solidFill>
                  <a:srgbClr val="008000"/>
                </a:solidFill>
                <a:latin typeface="Calibri"/>
              </a:rPr>
              <a:t>Tamarix </a:t>
            </a:r>
            <a:r>
              <a:rPr lang="fr-FR" sz="1200" i="1" dirty="0" err="1">
                <a:solidFill>
                  <a:srgbClr val="008000"/>
                </a:solidFill>
                <a:latin typeface="Calibri"/>
              </a:rPr>
              <a:t>africa</a:t>
            </a:r>
            <a:r>
              <a:rPr lang="fr-FR" sz="1200" dirty="0">
                <a:solidFill>
                  <a:srgbClr val="008000"/>
                </a:solidFill>
                <a:latin typeface="Calibri"/>
              </a:rPr>
              <a:t> en fleur. Source : </a:t>
            </a:r>
            <a:r>
              <a:rPr lang="fr-FR" sz="1200" dirty="0">
                <a:solidFill>
                  <a:srgbClr val="FF0000"/>
                </a:solidFill>
                <a:latin typeface="+mn-lt"/>
                <a:hlinkClick r:id="rId5"/>
              </a:rPr>
              <a:t>http://nature.jardin.free.fr/arbuste/ft_tamarix_af.html</a:t>
            </a:r>
            <a:r>
              <a:rPr lang="fr-FR" sz="1200" dirty="0">
                <a:solidFill>
                  <a:srgbClr val="FF0000"/>
                </a:solidFill>
                <a:latin typeface="+mn-lt"/>
              </a:rPr>
              <a:t> </a:t>
            </a:r>
            <a:r>
              <a:rPr lang="fr-FR" sz="1200" dirty="0">
                <a:solidFill>
                  <a:srgbClr val="008000"/>
                </a:solidFill>
                <a:latin typeface="+mn-lt"/>
              </a:rPr>
              <a:t> </a:t>
            </a:r>
            <a:endParaRPr lang="fr-FR" dirty="0">
              <a:latin typeface="+mn-lt"/>
            </a:endParaRPr>
          </a:p>
        </p:txBody>
      </p:sp>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0343" y="1086882"/>
            <a:ext cx="2028825" cy="2857500"/>
          </a:xfrm>
          <a:prstGeom prst="rect">
            <a:avLst/>
          </a:prstGeom>
        </p:spPr>
      </p:pic>
      <p:sp>
        <p:nvSpPr>
          <p:cNvPr id="22" name="ZoneTexte 21"/>
          <p:cNvSpPr txBox="1"/>
          <p:nvPr/>
        </p:nvSpPr>
        <p:spPr>
          <a:xfrm>
            <a:off x="4713283" y="3907176"/>
            <a:ext cx="2122945" cy="276999"/>
          </a:xfrm>
          <a:prstGeom prst="rect">
            <a:avLst/>
          </a:prstGeom>
          <a:noFill/>
        </p:spPr>
        <p:txBody>
          <a:bodyPr wrap="square" rtlCol="0">
            <a:spAutoFit/>
          </a:bodyPr>
          <a:lstStyle/>
          <a:p>
            <a:pPr algn="ctr"/>
            <a:r>
              <a:rPr lang="fr-FR" sz="1200" dirty="0">
                <a:solidFill>
                  <a:srgbClr val="008000"/>
                </a:solidFill>
                <a:latin typeface="+mn-lt"/>
              </a:rPr>
              <a:t>Même source.</a:t>
            </a:r>
          </a:p>
        </p:txBody>
      </p:sp>
    </p:spTree>
    <p:extLst>
      <p:ext uri="{BB962C8B-B14F-4D97-AF65-F5344CB8AC3E}">
        <p14:creationId xmlns:p14="http://schemas.microsoft.com/office/powerpoint/2010/main" val="80237976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oneTexte 17"/>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5347" name="Espace réservé du numéro de diapositive 2"/>
          <p:cNvSpPr>
            <a:spLocks noGrp="1"/>
          </p:cNvSpPr>
          <p:nvPr>
            <p:ph type="sldNum" sz="quarter" idx="12"/>
          </p:nvPr>
        </p:nvSpPr>
        <p:spPr bwMode="auto">
          <a:xfrm>
            <a:off x="0" y="188913"/>
            <a:ext cx="477838"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58E1D4-AC88-478B-B9FA-071B3D0C12B9}" type="slidenum">
              <a:rPr lang="fr-FR" altLang="fr-FR" sz="1200" smtClean="0">
                <a:solidFill>
                  <a:srgbClr val="898989"/>
                </a:solidFill>
              </a:rPr>
              <a:pPr>
                <a:spcBef>
                  <a:spcPct val="0"/>
                </a:spcBef>
                <a:buFontTx/>
                <a:buNone/>
              </a:pPr>
              <a:t>218</a:t>
            </a:fld>
            <a:endParaRPr lang="fr-FR" altLang="fr-FR" sz="1200">
              <a:solidFill>
                <a:srgbClr val="898989"/>
              </a:solidFill>
            </a:endParaRPr>
          </a:p>
        </p:txBody>
      </p:sp>
      <p:sp>
        <p:nvSpPr>
          <p:cNvPr id="18534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534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535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5351" name="Image 15"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Image 16"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3" name="Rectangle 4"/>
          <p:cNvSpPr>
            <a:spLocks noChangeArrowheads="1"/>
          </p:cNvSpPr>
          <p:nvPr/>
        </p:nvSpPr>
        <p:spPr bwMode="auto">
          <a:xfrm>
            <a:off x="107950" y="692150"/>
            <a:ext cx="885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A7.11. </a:t>
            </a:r>
            <a:r>
              <a:rPr lang="fr-FR" altLang="fr-FR" sz="1800" b="1" dirty="0">
                <a:solidFill>
                  <a:srgbClr val="FF0000"/>
                </a:solidFill>
                <a:latin typeface="Arial" panose="020B0604020202020204" pitchFamily="34" charset="0"/>
              </a:rPr>
              <a:t>Tamaris </a:t>
            </a:r>
            <a:r>
              <a:rPr lang="fr-FR" altLang="fr-FR" sz="1800" b="1" dirty="0" err="1">
                <a:solidFill>
                  <a:srgbClr val="FF0000"/>
                </a:solidFill>
                <a:latin typeface="Arial" panose="020B0604020202020204" pitchFamily="34" charset="0"/>
              </a:rPr>
              <a:t>Athel</a:t>
            </a:r>
            <a:r>
              <a:rPr lang="fr-FR" altLang="fr-FR" sz="1800" b="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a:t>
            </a:r>
            <a:r>
              <a:rPr lang="fr-FR" altLang="fr-FR" sz="1800" i="1" dirty="0">
                <a:solidFill>
                  <a:srgbClr val="FF0000"/>
                </a:solidFill>
                <a:latin typeface="Arial" panose="020B0604020202020204" pitchFamily="34" charset="0"/>
              </a:rPr>
              <a:t>Tamarix </a:t>
            </a:r>
            <a:r>
              <a:rPr lang="fr-FR" altLang="fr-FR" sz="1800" i="1" dirty="0" err="1">
                <a:solidFill>
                  <a:srgbClr val="FF0000"/>
                </a:solidFill>
                <a:latin typeface="Arial" panose="020B0604020202020204" pitchFamily="34" charset="0"/>
              </a:rPr>
              <a:t>aphylla</a:t>
            </a:r>
            <a:r>
              <a:rPr lang="fr-FR" altLang="fr-FR" sz="1800" i="1" dirty="0">
                <a:solidFill>
                  <a:srgbClr val="FF0000"/>
                </a:solidFill>
                <a:latin typeface="Arial" panose="020B0604020202020204" pitchFamily="34" charset="0"/>
              </a:rPr>
              <a:t> </a:t>
            </a:r>
            <a:r>
              <a:rPr lang="fr-FR" altLang="fr-FR" sz="1800" dirty="0">
                <a:solidFill>
                  <a:srgbClr val="FF0000"/>
                </a:solidFill>
                <a:latin typeface="Arial" panose="020B0604020202020204" pitchFamily="34" charset="0"/>
              </a:rPr>
              <a:t>ou </a:t>
            </a:r>
            <a:r>
              <a:rPr lang="fr-FR" altLang="fr-FR" sz="1800" i="1" dirty="0">
                <a:solidFill>
                  <a:srgbClr val="FF0000"/>
                </a:solidFill>
                <a:latin typeface="Arial" panose="020B0604020202020204" pitchFamily="34" charset="0"/>
              </a:rPr>
              <a:t>Tamarix </a:t>
            </a:r>
            <a:r>
              <a:rPr lang="fr-FR" altLang="fr-FR" sz="1800" i="1" dirty="0" err="1">
                <a:solidFill>
                  <a:srgbClr val="FF0000"/>
                </a:solidFill>
                <a:latin typeface="Arial" panose="020B0604020202020204" pitchFamily="34" charset="0"/>
              </a:rPr>
              <a:t>articulata</a:t>
            </a:r>
            <a:r>
              <a:rPr lang="fr-FR" altLang="fr-FR" sz="1800" dirty="0">
                <a:solidFill>
                  <a:srgbClr val="FF0000"/>
                </a:solidFill>
                <a:latin typeface="Arial" panose="020B0604020202020204" pitchFamily="34" charset="0"/>
              </a:rPr>
              <a:t>) Risque élevé, score: 13</a:t>
            </a:r>
            <a:endParaRPr lang="fr-FR" altLang="fr-FR" sz="1800" i="1" dirty="0">
              <a:solidFill>
                <a:srgbClr val="FF0000"/>
              </a:solidFill>
              <a:latin typeface="Arial" panose="020B0604020202020204" pitchFamily="34" charset="0"/>
            </a:endParaRPr>
          </a:p>
        </p:txBody>
      </p:sp>
      <p:sp>
        <p:nvSpPr>
          <p:cNvPr id="185354" name="Rectangle 10"/>
          <p:cNvSpPr>
            <a:spLocks noChangeArrowheads="1"/>
          </p:cNvSpPr>
          <p:nvPr/>
        </p:nvSpPr>
        <p:spPr bwMode="auto">
          <a:xfrm>
            <a:off x="1547813"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85355" name="ZoneTexte 26"/>
          <p:cNvSpPr txBox="1">
            <a:spLocks noChangeArrowheads="1"/>
          </p:cNvSpPr>
          <p:nvPr/>
        </p:nvSpPr>
        <p:spPr bwMode="auto">
          <a:xfrm>
            <a:off x="179388" y="1052513"/>
            <a:ext cx="87852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C’est un arbre à feuilles persistantes, à couronne étalée dense, 8 - 12 mètres de haut, voire 18 m (</a:t>
            </a:r>
            <a:r>
              <a:rPr lang="fr-FR" altLang="fr-FR" sz="1800">
                <a:solidFill>
                  <a:srgbClr val="008000"/>
                </a:solidFill>
                <a:latin typeface="Arial" panose="020B0604020202020204" pitchFamily="34" charset="0"/>
                <a:hlinkClick r:id="rId4" tooltip="Genre (biologie)"/>
              </a:rPr>
              <a:t>genre</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5" tooltip="Tamarix"/>
              </a:rPr>
              <a:t>Tamarix</a:t>
            </a:r>
            <a:r>
              <a:rPr lang="fr-FR" altLang="fr-FR" sz="1800">
                <a:solidFill>
                  <a:srgbClr val="008000"/>
                </a:solidFill>
                <a:latin typeface="Arial" panose="020B0604020202020204" pitchFamily="34" charset="0"/>
              </a:rPr>
              <a:t> et famille des </a:t>
            </a:r>
            <a:r>
              <a:rPr lang="fr-FR" altLang="fr-FR" sz="1800" i="1">
                <a:solidFill>
                  <a:srgbClr val="008000"/>
                </a:solidFill>
                <a:latin typeface="Arial" panose="020B0604020202020204" pitchFamily="34" charset="0"/>
                <a:hlinkClick r:id="rId6" tooltip="Tamaricaceae"/>
              </a:rPr>
              <a:t>tamaricacées</a:t>
            </a:r>
            <a:r>
              <a:rPr lang="fr-FR" altLang="fr-FR" sz="1800">
                <a:solidFill>
                  <a:srgbClr val="008000"/>
                </a:solidFill>
                <a:latin typeface="Arial" panose="020B0604020202020204" pitchFamily="34" charset="0"/>
              </a:rPr>
              <a:t>). Son tronc peut avoir  60 - 80 cm de diamètre.</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L’arbre, à l'état sauvage, est récoltée pour la nourriture, la médecine, les tanins et le bois, utilisés localement. Il est parfois cultivé pour fournir un abri près de la côte et également comme plante ornementale. Il peut servir de pare-feu.</a:t>
            </a:r>
          </a:p>
          <a:p>
            <a:pPr algn="just" eaLnBrk="1" hangingPunct="1">
              <a:spcBef>
                <a:spcPct val="0"/>
              </a:spcBef>
              <a:buFontTx/>
              <a:buNone/>
            </a:pPr>
            <a:r>
              <a:rPr lang="fr-FR" altLang="fr-FR" sz="1200">
                <a:solidFill>
                  <a:srgbClr val="008000"/>
                </a:solidFill>
                <a:latin typeface="Arial" panose="020B0604020202020204" pitchFamily="34" charset="0"/>
              </a:rPr>
              <a:t>Il est répandu en Afrique, dans les zones plus sèches de la Mauritanie et du Sénégal à travers l'Afrique du Nord à la Somalie et au Kenya. Mais aussi dans la Péninsule arabique, au Pakistan et en Inde. </a:t>
            </a:r>
          </a:p>
          <a:p>
            <a:pPr algn="just" eaLnBrk="1" hangingPunct="1">
              <a:spcBef>
                <a:spcPct val="0"/>
              </a:spcBef>
              <a:buFontTx/>
              <a:buNone/>
            </a:pPr>
            <a:r>
              <a:rPr lang="fr-FR" altLang="fr-FR" sz="1200" u="sng">
                <a:solidFill>
                  <a:srgbClr val="008000"/>
                </a:solidFill>
                <a:latin typeface="Arial" panose="020B0604020202020204" pitchFamily="34" charset="0"/>
              </a:rPr>
              <a:t>Habitats</a:t>
            </a:r>
            <a:r>
              <a:rPr lang="fr-FR" altLang="fr-FR" sz="1200">
                <a:solidFill>
                  <a:srgbClr val="008000"/>
                </a:solidFill>
                <a:latin typeface="Arial" panose="020B0604020202020204" pitchFamily="34" charset="0"/>
              </a:rPr>
              <a:t> : Garrigue côtière dans des </a:t>
            </a:r>
            <a:r>
              <a:rPr lang="fr-FR" altLang="fr-FR" sz="1200" b="1">
                <a:solidFill>
                  <a:srgbClr val="008000"/>
                </a:solidFill>
                <a:latin typeface="Arial" panose="020B0604020202020204" pitchFamily="34" charset="0"/>
              </a:rPr>
              <a:t>sols salins</a:t>
            </a:r>
            <a:r>
              <a:rPr lang="fr-FR" altLang="fr-FR" sz="1200">
                <a:solidFill>
                  <a:srgbClr val="008000"/>
                </a:solidFill>
                <a:latin typeface="Arial" panose="020B0604020202020204" pitchFamily="34" charset="0"/>
              </a:rPr>
              <a:t>. Oueds dans les régions désertiques chaudes, dans les </a:t>
            </a:r>
            <a:r>
              <a:rPr lang="fr-FR" altLang="fr-FR" sz="1200" b="1">
                <a:solidFill>
                  <a:srgbClr val="008000"/>
                </a:solidFill>
                <a:latin typeface="Arial" panose="020B0604020202020204" pitchFamily="34" charset="0"/>
              </a:rPr>
              <a:t>habitats salés </a:t>
            </a:r>
            <a:r>
              <a:rPr lang="fr-FR" altLang="fr-FR" sz="1200">
                <a:solidFill>
                  <a:srgbClr val="008000"/>
                </a:solidFill>
                <a:latin typeface="Arial" panose="020B0604020202020204" pitchFamily="34" charset="0"/>
              </a:rPr>
              <a:t>et non salés. Sol et dunes de sable, sebkha, canaux, bords de rivières, </a:t>
            </a:r>
            <a:r>
              <a:rPr lang="fr-FR" altLang="fr-FR" sz="1200" b="1">
                <a:solidFill>
                  <a:srgbClr val="008000"/>
                </a:solidFill>
                <a:latin typeface="Arial" panose="020B0604020202020204" pitchFamily="34" charset="0"/>
              </a:rPr>
              <a:t>désert salé</a:t>
            </a:r>
            <a:r>
              <a:rPr lang="fr-FR" altLang="fr-FR" sz="1200">
                <a:solidFill>
                  <a:srgbClr val="008000"/>
                </a:solidFill>
                <a:latin typeface="Arial" panose="020B0604020202020204" pitchFamily="34" charset="0"/>
              </a:rPr>
              <a:t>, champs, à des altitudes de 200 à 400 mètres. </a:t>
            </a:r>
          </a:p>
          <a:p>
            <a:pPr algn="just" eaLnBrk="1" hangingPunct="1">
              <a:spcBef>
                <a:spcPct val="0"/>
              </a:spcBef>
              <a:buFontTx/>
              <a:buNone/>
            </a:pPr>
            <a:r>
              <a:rPr lang="fr-FR" altLang="fr-FR" sz="1200">
                <a:solidFill>
                  <a:srgbClr val="008000"/>
                </a:solidFill>
                <a:latin typeface="Arial" panose="020B0604020202020204" pitchFamily="34" charset="0"/>
              </a:rPr>
              <a:t>Un arbre des régions tropicales et subtropicales arides et semi-arides, où il se trouve jusqu'à une altitude de 1400 mètres. Il pousse mieux dans les régions où les températures diurnes annuelles vont de 27 à 40 °C, mais il peut tolérer 8-50 °C.</a:t>
            </a:r>
          </a:p>
          <a:p>
            <a:pPr algn="just" eaLnBrk="1" hangingPunct="1">
              <a:spcBef>
                <a:spcPct val="0"/>
              </a:spcBef>
              <a:buFontTx/>
              <a:buNone/>
            </a:pPr>
            <a:r>
              <a:rPr lang="fr-FR" altLang="fr-FR" sz="1200">
                <a:solidFill>
                  <a:srgbClr val="008000"/>
                </a:solidFill>
                <a:latin typeface="Arial" panose="020B0604020202020204" pitchFamily="34" charset="0"/>
              </a:rPr>
              <a:t>Les jeunes pousses peuvent être gravement endommagé à -1 °C. Il préfère une pluviométrie annuelle moyenne de l'ordre de 300 - 400 mm, mais tolère 200 - 500 mm. Il préfère un pH dans la gamme 6.5 à 7.5, mais il tolère 6 à 8,5. Ces arbres produisent un système racinaire profond et étendu, allant d'environ 10 mètres de profondeur et 34 mètres horizontalement.</a:t>
            </a:r>
          </a:p>
          <a:p>
            <a:pPr algn="just" eaLnBrk="1" hangingPunct="1">
              <a:spcBef>
                <a:spcPct val="0"/>
              </a:spcBef>
              <a:buFontTx/>
              <a:buNone/>
            </a:pPr>
            <a:r>
              <a:rPr lang="fr-FR" altLang="fr-FR" sz="1200">
                <a:solidFill>
                  <a:srgbClr val="008000"/>
                </a:solidFill>
                <a:latin typeface="Arial" panose="020B0604020202020204" pitchFamily="34" charset="0"/>
              </a:rPr>
              <a:t>Il pousse bien dans les sols argileux lourds ainsi que dans les sables et même dans les galets. Il pousse plus vigoureusement sur des terres exposées aux inondations occasionnelles, que sur les terres jamais inondées. </a:t>
            </a:r>
            <a:r>
              <a:rPr lang="fr-FR" altLang="fr-FR" sz="1200" b="1">
                <a:solidFill>
                  <a:srgbClr val="008000"/>
                </a:solidFill>
                <a:latin typeface="Arial" panose="020B0604020202020204" pitchFamily="34" charset="0"/>
              </a:rPr>
              <a:t>Il résiste au feu</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T. aphylla </a:t>
            </a:r>
            <a:r>
              <a:rPr lang="fr-FR" altLang="fr-FR" sz="1200">
                <a:solidFill>
                  <a:srgbClr val="008000"/>
                </a:solidFill>
                <a:latin typeface="Arial" panose="020B0604020202020204" pitchFamily="34" charset="0"/>
              </a:rPr>
              <a:t>peut produire de nombreuses graines qui peuvent se propager sur une grande étendue, par le vent et l'eau. </a:t>
            </a:r>
          </a:p>
          <a:p>
            <a:pPr algn="just" eaLnBrk="1" hangingPunct="1">
              <a:spcBef>
                <a:spcPct val="0"/>
              </a:spcBef>
              <a:buFontTx/>
              <a:buNone/>
            </a:pPr>
            <a:r>
              <a:rPr lang="fr-FR" altLang="fr-FR" sz="1200">
                <a:solidFill>
                  <a:srgbClr val="FF0000"/>
                </a:solidFill>
                <a:latin typeface="Arial" panose="020B0604020202020204" pitchFamily="34" charset="0"/>
              </a:rPr>
              <a:t>Il peut se propager rapidement et former des fourrés étendus et denses. Il peut évincer les espèces riveraines indigènes, diminuer l'habitat de début de succession, et réduire les nappes phréatiques et interférer avec le processus hydrologique.</a:t>
            </a:r>
          </a:p>
          <a:p>
            <a:pPr algn="just" eaLnBrk="1" hangingPunct="1">
              <a:spcBef>
                <a:spcPct val="0"/>
              </a:spcBef>
              <a:buFontTx/>
              <a:buNone/>
            </a:pPr>
            <a:r>
              <a:rPr lang="fr-FR" altLang="fr-FR" sz="1200">
                <a:solidFill>
                  <a:srgbClr val="FF0000"/>
                </a:solidFill>
                <a:latin typeface="Arial" panose="020B0604020202020204" pitchFamily="34" charset="0"/>
              </a:rPr>
              <a:t>Il excrète du sel qui élimine les plantes indigènes sous les peuplements de cet arbre. Très invasif en Australie.</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7"/>
              </a:rPr>
              <a:t>http://tropical.theferns.info/viewtropical.php?id=Tamarix+aphylla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http://www.cabi.org/isc/datasheet/52483</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9"/>
              </a:rPr>
              <a:t>http://www.hear.org/pier/species/tamarix_aphylla.htm</a:t>
            </a:r>
            <a:r>
              <a:rPr lang="fr-FR" altLang="fr-FR" sz="1200">
                <a:solidFill>
                  <a:srgbClr val="008000"/>
                </a:solidFill>
                <a:latin typeface="Arial" panose="020B0604020202020204" pitchFamily="34" charset="0"/>
              </a:rPr>
              <a:t>, d) </a:t>
            </a:r>
            <a:r>
              <a:rPr lang="fr-FR" altLang="fr-FR" sz="1200">
                <a:solidFill>
                  <a:srgbClr val="008000"/>
                </a:solidFill>
                <a:latin typeface="Arial" panose="020B0604020202020204" pitchFamily="34" charset="0"/>
                <a:hlinkClick r:id="rId10"/>
              </a:rPr>
              <a:t>http://en.wikipedia.org/wiki/Tamarix_aphylla</a:t>
            </a:r>
            <a:r>
              <a:rPr lang="fr-FR" altLang="fr-FR" sz="1200">
                <a:solidFill>
                  <a:srgbClr val="008000"/>
                </a:solidFill>
                <a:latin typeface="Arial" panose="020B0604020202020204" pitchFamily="34" charset="0"/>
              </a:rPr>
              <a:t> </a:t>
            </a:r>
          </a:p>
        </p:txBody>
      </p:sp>
      <p:pic>
        <p:nvPicPr>
          <p:cNvPr id="185356" name="Picture 2" descr="C:\Users\LISAN\Pictures\plantes-halophytes-xerophiles\Tamarix_articulat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4713" y="5445125"/>
            <a:ext cx="18780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7" name="Picture 3" descr="C:\Users\LISAN\Pictures\plantes-halophytes-xerophiles\Tamarix aphylla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4300" y="5441950"/>
            <a:ext cx="189071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8" name="Picture 4" descr="C:\Users\LISAN\Pictures\plantes-halophytes-xerophiles\Tamarix aphylla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56550" y="5272088"/>
            <a:ext cx="11874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9" name="Picture 5" descr="C:\Users\LISAN\Pictures\plantes-halophytes-xerophiles\Tamarix aphylla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5150" y="5443538"/>
            <a:ext cx="201612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62" name="Picture 7" descr="C:\Users\LISAN\Pictures\plantes-halophytes-xerophiles\tamaph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27988" y="0"/>
            <a:ext cx="11160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63" name="Picture 16" descr="C:\Users\LISAN\Pictures\Plantes fourragères\logo invasive plants5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08850" y="1158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6371" name="Espace réservé du numéro de diapositive 2"/>
          <p:cNvSpPr>
            <a:spLocks noGrp="1"/>
          </p:cNvSpPr>
          <p:nvPr>
            <p:ph type="sldNum" sz="quarter" idx="12"/>
          </p:nvPr>
        </p:nvSpPr>
        <p:spPr bwMode="auto">
          <a:xfrm>
            <a:off x="8532813" y="188913"/>
            <a:ext cx="477837"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5BBCD5A-AD8B-4721-8F09-07B4EFD923CC}" type="slidenum">
              <a:rPr lang="fr-FR" altLang="fr-FR" sz="1200" smtClean="0">
                <a:solidFill>
                  <a:srgbClr val="898989"/>
                </a:solidFill>
              </a:rPr>
              <a:pPr>
                <a:spcBef>
                  <a:spcPct val="0"/>
                </a:spcBef>
                <a:buFontTx/>
                <a:buNone/>
              </a:pPr>
              <a:t>219</a:t>
            </a:fld>
            <a:endParaRPr lang="fr-FR" altLang="fr-FR" sz="1200">
              <a:solidFill>
                <a:srgbClr val="898989"/>
              </a:solidFill>
            </a:endParaRPr>
          </a:p>
        </p:txBody>
      </p:sp>
      <p:sp>
        <p:nvSpPr>
          <p:cNvPr id="18637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63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637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6375" name="Image 15"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Image 16"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7" name="Rectangle 4"/>
          <p:cNvSpPr>
            <a:spLocks noChangeArrowheads="1"/>
          </p:cNvSpPr>
          <p:nvPr/>
        </p:nvSpPr>
        <p:spPr bwMode="auto">
          <a:xfrm>
            <a:off x="179388"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rPr>
              <a:t>A7.12. </a:t>
            </a:r>
            <a:r>
              <a:rPr lang="fr-FR" altLang="fr-FR" sz="1800" b="1" dirty="0">
                <a:solidFill>
                  <a:srgbClr val="FF0000"/>
                </a:solidFill>
                <a:latin typeface="Arial" panose="020B0604020202020204" pitchFamily="34" charset="0"/>
              </a:rPr>
              <a:t>kikuyu </a:t>
            </a:r>
            <a:r>
              <a:rPr lang="fr-FR" altLang="fr-FR" sz="1800" b="1" dirty="0" err="1">
                <a:solidFill>
                  <a:srgbClr val="FF0000"/>
                </a:solidFill>
                <a:latin typeface="Arial" panose="020B0604020202020204" pitchFamily="34" charset="0"/>
              </a:rPr>
              <a:t>grass</a:t>
            </a:r>
            <a:r>
              <a:rPr lang="fr-FR" altLang="fr-FR" sz="1800" dirty="0">
                <a:solidFill>
                  <a:srgbClr val="FF0000"/>
                </a:solidFill>
                <a:latin typeface="Arial" panose="020B0604020202020204" pitchFamily="34" charset="0"/>
              </a:rPr>
              <a:t> ou </a:t>
            </a:r>
            <a:r>
              <a:rPr lang="fr-FR" altLang="fr-FR" sz="1800" b="1" dirty="0">
                <a:solidFill>
                  <a:srgbClr val="FF0000"/>
                </a:solidFill>
                <a:latin typeface="Arial" panose="020B0604020202020204" pitchFamily="34" charset="0"/>
              </a:rPr>
              <a:t>herbe kikuyu </a:t>
            </a:r>
            <a:r>
              <a:rPr lang="fr-FR" altLang="fr-FR" sz="1800" dirty="0">
                <a:solidFill>
                  <a:srgbClr val="FF0000"/>
                </a:solidFill>
                <a:latin typeface="Arial" panose="020B0604020202020204" pitchFamily="34" charset="0"/>
              </a:rPr>
              <a:t>(</a:t>
            </a:r>
            <a:r>
              <a:rPr lang="fr-FR" altLang="fr-FR" sz="1800" i="1" dirty="0" err="1">
                <a:solidFill>
                  <a:srgbClr val="FF0000"/>
                </a:solidFill>
                <a:latin typeface="Arial" panose="020B0604020202020204" pitchFamily="34" charset="0"/>
              </a:rPr>
              <a:t>Pennisetum</a:t>
            </a:r>
            <a:r>
              <a:rPr lang="fr-FR" altLang="fr-FR" sz="1800" i="1" dirty="0">
                <a:solidFill>
                  <a:srgbClr val="FF0000"/>
                </a:solidFill>
                <a:latin typeface="Arial" panose="020B0604020202020204" pitchFamily="34" charset="0"/>
              </a:rPr>
              <a:t> </a:t>
            </a:r>
            <a:r>
              <a:rPr lang="fr-FR" altLang="fr-FR" sz="1800" i="1" dirty="0" err="1">
                <a:solidFill>
                  <a:srgbClr val="FF0000"/>
                </a:solidFill>
                <a:latin typeface="Arial" panose="020B0604020202020204" pitchFamily="34" charset="0"/>
              </a:rPr>
              <a:t>clandestinum</a:t>
            </a:r>
            <a:r>
              <a:rPr lang="fr-FR" altLang="fr-FR" sz="1800" dirty="0">
                <a:solidFill>
                  <a:srgbClr val="FF0000"/>
                </a:solidFill>
                <a:latin typeface="Arial" panose="020B0604020202020204" pitchFamily="34" charset="0"/>
              </a:rPr>
              <a:t>)</a:t>
            </a:r>
          </a:p>
        </p:txBody>
      </p:sp>
      <p:sp>
        <p:nvSpPr>
          <p:cNvPr id="186378" name="Rectangle 10"/>
          <p:cNvSpPr>
            <a:spLocks noChangeArrowheads="1"/>
          </p:cNvSpPr>
          <p:nvPr/>
        </p:nvSpPr>
        <p:spPr bwMode="auto">
          <a:xfrm>
            <a:off x="1476375"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86379" name="ZoneTexte 10"/>
          <p:cNvSpPr txBox="1">
            <a:spLocks noChangeArrowheads="1"/>
          </p:cNvSpPr>
          <p:nvPr/>
        </p:nvSpPr>
        <p:spPr bwMode="auto">
          <a:xfrm>
            <a:off x="107950" y="1196975"/>
            <a:ext cx="88566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Originaire des hautes terres de </a:t>
            </a:r>
            <a:r>
              <a:rPr lang="fr-FR" altLang="fr-FR" sz="1800">
                <a:solidFill>
                  <a:srgbClr val="008000"/>
                </a:solidFill>
                <a:latin typeface="Arial" panose="020B0604020202020204" pitchFamily="34" charset="0"/>
                <a:hlinkClick r:id="rId4" tooltip="Afrique de l'Est"/>
              </a:rPr>
              <a:t>l'Afrique orientale</a:t>
            </a:r>
            <a:r>
              <a:rPr lang="fr-FR" altLang="fr-FR" sz="1800">
                <a:solidFill>
                  <a:srgbClr val="008000"/>
                </a:solidFill>
                <a:latin typeface="Arial" panose="020B0604020202020204" pitchFamily="34" charset="0"/>
              </a:rPr>
              <a:t>, cette espèce vivace de graminée  tropicale est connue sous le nom d’</a:t>
            </a:r>
            <a:r>
              <a:rPr lang="fr-FR" altLang="fr-FR" sz="1800" b="1">
                <a:solidFill>
                  <a:srgbClr val="008000"/>
                </a:solidFill>
                <a:latin typeface="Arial" panose="020B0604020202020204" pitchFamily="34" charset="0"/>
              </a:rPr>
              <a:t>herbe</a:t>
            </a:r>
            <a:r>
              <a:rPr lang="fr-FR" altLang="fr-FR" sz="1800">
                <a:solidFill>
                  <a:srgbClr val="008000"/>
                </a:solidFill>
                <a:latin typeface="Arial" panose="020B0604020202020204" pitchFamily="34" charset="0"/>
              </a:rPr>
              <a:t> </a:t>
            </a:r>
            <a:r>
              <a:rPr lang="fr-FR" altLang="fr-FR" sz="1800" b="1">
                <a:solidFill>
                  <a:srgbClr val="008000"/>
                </a:solidFill>
                <a:latin typeface="Arial" panose="020B0604020202020204" pitchFamily="34" charset="0"/>
              </a:rPr>
              <a:t>kikuyu</a:t>
            </a:r>
            <a:r>
              <a:rPr lang="fr-FR" altLang="fr-FR" sz="1800">
                <a:solidFill>
                  <a:srgbClr val="008000"/>
                </a:solidFill>
                <a:latin typeface="Arial" panose="020B0604020202020204" pitchFamily="34" charset="0"/>
              </a:rPr>
              <a:t> (famille des </a:t>
            </a:r>
            <a:r>
              <a:rPr lang="fr-FR" altLang="fr-FR" sz="1800" i="1">
                <a:solidFill>
                  <a:srgbClr val="008000"/>
                </a:solidFill>
                <a:latin typeface="Arial" panose="020B0604020202020204" pitchFamily="34" charset="0"/>
                <a:hlinkClick r:id="rId5" tooltip="Poaceae"/>
              </a:rPr>
              <a:t>Poaceae</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Elle forme un tapis vert, doux et dense. </a:t>
            </a:r>
            <a:r>
              <a:rPr lang="fr-FR" altLang="fr-FR" sz="1200">
                <a:solidFill>
                  <a:srgbClr val="FF0000"/>
                </a:solidFill>
                <a:latin typeface="Arial" panose="020B0604020202020204" pitchFamily="34" charset="0"/>
              </a:rPr>
              <a:t>En raison de sa croissance rapide et de sa nature agressive, elle est classée comme une </a:t>
            </a:r>
            <a:r>
              <a:rPr lang="fr-FR" altLang="fr-FR" sz="1200">
                <a:solidFill>
                  <a:srgbClr val="FF0000"/>
                </a:solidFill>
                <a:latin typeface="Arial" panose="020B0604020202020204" pitchFamily="34" charset="0"/>
                <a:hlinkClick r:id="rId6" tooltip="Mauvaises herbes nuisibles"/>
              </a:rPr>
              <a:t>mauvaise herbe nuisible</a:t>
            </a:r>
            <a:r>
              <a:rPr lang="fr-FR" altLang="fr-FR" sz="1200">
                <a:solidFill>
                  <a:srgbClr val="FF0000"/>
                </a:solidFill>
                <a:latin typeface="Arial" panose="020B0604020202020204" pitchFamily="34" charset="0"/>
              </a:rPr>
              <a:t> dans certaines régions (Hawaï …) </a:t>
            </a:r>
            <a:r>
              <a:rPr lang="fr-FR" altLang="fr-FR" sz="1200" baseline="30000">
                <a:solidFill>
                  <a:srgbClr val="FF0000"/>
                </a:solidFill>
                <a:latin typeface="Arial" panose="020B0604020202020204" pitchFamily="34" charset="0"/>
                <a:hlinkClick r:id="rId7"/>
              </a:rPr>
              <a:t>[1]</a:t>
            </a:r>
            <a:r>
              <a:rPr lang="fr-FR" altLang="fr-FR" sz="1200">
                <a:solidFill>
                  <a:srgbClr val="FF0000"/>
                </a:solidFill>
                <a:latin typeface="Arial" panose="020B0604020202020204" pitchFamily="34" charset="0"/>
              </a:rPr>
              <a:t> </a:t>
            </a:r>
            <a:r>
              <a:rPr lang="fr-FR" altLang="fr-FR" sz="1200" baseline="30000">
                <a:solidFill>
                  <a:srgbClr val="FF0000"/>
                </a:solidFill>
                <a:latin typeface="Arial" panose="020B0604020202020204" pitchFamily="34" charset="0"/>
                <a:hlinkClick r:id="rId8"/>
              </a:rPr>
              <a:t>[2]</a:t>
            </a:r>
            <a:r>
              <a:rPr lang="fr-FR" altLang="fr-FR" sz="1200">
                <a:solidFill>
                  <a:srgbClr val="FF0000"/>
                </a:solidFill>
                <a:latin typeface="Arial" panose="020B0604020202020204" pitchFamily="34" charset="0"/>
              </a:rPr>
              <a:t>. </a:t>
            </a:r>
            <a:r>
              <a:rPr lang="fr-FR" altLang="fr-FR" sz="1200">
                <a:solidFill>
                  <a:srgbClr val="008000"/>
                </a:solidFill>
                <a:latin typeface="Arial" panose="020B0604020202020204" pitchFamily="34" charset="0"/>
              </a:rPr>
              <a:t>Cependant, elle est aussi populaire pour les </a:t>
            </a:r>
            <a:r>
              <a:rPr lang="fr-FR" altLang="fr-FR" sz="1200">
                <a:solidFill>
                  <a:srgbClr val="008000"/>
                </a:solidFill>
                <a:latin typeface="Arial" panose="020B0604020202020204" pitchFamily="34" charset="0"/>
                <a:hlinkClick r:id="rId9" tooltip="Pelouse"/>
              </a:rPr>
              <a:t>pelouses</a:t>
            </a:r>
            <a:r>
              <a:rPr lang="fr-FR" altLang="fr-FR" sz="1200">
                <a:solidFill>
                  <a:srgbClr val="008000"/>
                </a:solidFill>
                <a:latin typeface="Arial" panose="020B0604020202020204" pitchFamily="34" charset="0"/>
              </a:rPr>
              <a:t> de jardin en </a:t>
            </a:r>
            <a:r>
              <a:rPr lang="fr-FR" altLang="fr-FR" sz="1200">
                <a:solidFill>
                  <a:srgbClr val="008000"/>
                </a:solidFill>
                <a:latin typeface="Arial" panose="020B0604020202020204" pitchFamily="34" charset="0"/>
                <a:hlinkClick r:id="rId10" tooltip="Australie"/>
              </a:rPr>
              <a:t>Australie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1" tooltip="Afrique du Sud"/>
              </a:rPr>
              <a:t>Afrique du Sud</a:t>
            </a:r>
            <a:r>
              <a:rPr lang="fr-FR" altLang="fr-FR" sz="1200">
                <a:solidFill>
                  <a:srgbClr val="008000"/>
                </a:solidFill>
                <a:latin typeface="Arial" panose="020B0604020202020204" pitchFamily="34" charset="0"/>
              </a:rPr>
              <a:t> et en Californie du Sud, car </a:t>
            </a:r>
            <a:r>
              <a:rPr lang="fr-FR" altLang="fr-FR" sz="1200" b="1">
                <a:solidFill>
                  <a:srgbClr val="008000"/>
                </a:solidFill>
                <a:latin typeface="Arial" panose="020B0604020202020204" pitchFamily="34" charset="0"/>
              </a:rPr>
              <a:t>elle est bon marché et tolérant à la sécheresse</a:t>
            </a:r>
            <a:r>
              <a:rPr lang="fr-FR" altLang="fr-FR" sz="1200">
                <a:solidFill>
                  <a:srgbClr val="008000"/>
                </a:solidFill>
                <a:latin typeface="Arial" panose="020B0604020202020204" pitchFamily="34" charset="0"/>
              </a:rPr>
              <a:t>. Elle est très utilisée comme </a:t>
            </a:r>
            <a:r>
              <a:rPr lang="fr-FR" altLang="fr-FR" sz="1200">
                <a:solidFill>
                  <a:srgbClr val="008000"/>
                </a:solidFill>
                <a:latin typeface="Arial" panose="020B0604020202020204" pitchFamily="34" charset="0"/>
                <a:hlinkClick r:id="rId12" tooltip="Gazon"/>
              </a:rPr>
              <a:t>gazon</a:t>
            </a:r>
            <a:r>
              <a:rPr lang="fr-FR" altLang="fr-FR" sz="1200">
                <a:solidFill>
                  <a:srgbClr val="008000"/>
                </a:solidFill>
                <a:latin typeface="Arial" panose="020B0604020202020204" pitchFamily="34" charset="0"/>
              </a:rPr>
              <a:t> dans la région </a:t>
            </a:r>
            <a:r>
              <a:rPr lang="fr-FR" altLang="fr-FR" sz="1200">
                <a:solidFill>
                  <a:srgbClr val="008000"/>
                </a:solidFill>
                <a:latin typeface="Arial" panose="020B0604020202020204" pitchFamily="34" charset="0"/>
                <a:hlinkClick r:id="rId13" tooltip="Méditerranée"/>
              </a:rPr>
              <a:t>méditerranéenne</a:t>
            </a:r>
            <a:r>
              <a:rPr lang="fr-FR" altLang="fr-FR" sz="1200">
                <a:solidFill>
                  <a:srgbClr val="008000"/>
                </a:solidFill>
                <a:latin typeface="Arial" panose="020B0604020202020204" pitchFamily="34" charset="0"/>
              </a:rPr>
              <a:t>. En outre, elle est utile comme fourrage d’excellente qualité pour le bétail et sert de source de nourriture pour de nombreuses espèces d'oiseaux, dont l</a:t>
            </a:r>
            <a:r>
              <a:rPr lang="fr-FR" altLang="fr-FR" sz="1200">
                <a:solidFill>
                  <a:srgbClr val="008000"/>
                </a:solidFill>
                <a:latin typeface="Arial" panose="020B0604020202020204" pitchFamily="34" charset="0"/>
                <a:hlinkClick r:id="rId14"/>
              </a:rPr>
              <a:t>’</a:t>
            </a:r>
            <a:r>
              <a:rPr lang="fr-FR" altLang="fr-FR" sz="1200">
                <a:latin typeface="Arial" panose="020B0604020202020204" pitchFamily="34" charset="0"/>
                <a:hlinkClick r:id="rId14"/>
              </a:rPr>
              <a:t>Euplecte à longue queue</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5"/>
              </a:rPr>
              <a:t>[3]</a:t>
            </a:r>
            <a:r>
              <a:rPr lang="fr-FR" altLang="fr-FR" sz="1200">
                <a:solidFill>
                  <a:srgbClr val="008000"/>
                </a:solidFill>
                <a:latin typeface="Arial" panose="020B0604020202020204" pitchFamily="34" charset="0"/>
              </a:rPr>
              <a:t>. Les tiges de fleurs sont très courtes et « cachées » dans les feuilles, ce qui explique qu’on a donné, à cette espèce, son épithète spécifique</a:t>
            </a:r>
            <a:r>
              <a:rPr lang="fr-FR" altLang="fr-FR" sz="1200" i="1">
                <a:solidFill>
                  <a:srgbClr val="008000"/>
                </a:solidFill>
                <a:latin typeface="Arial" panose="020B0604020202020204" pitchFamily="34" charset="0"/>
              </a:rPr>
              <a:t> (clandestinum</a:t>
            </a:r>
            <a:r>
              <a:rPr lang="fr-FR" altLang="fr-FR" sz="1200">
                <a:solidFill>
                  <a:srgbClr val="008000"/>
                </a:solidFill>
                <a:latin typeface="Arial" panose="020B0604020202020204" pitchFamily="34" charset="0"/>
              </a:rPr>
              <a:t>). </a:t>
            </a:r>
            <a:r>
              <a:rPr lang="fr-FR" altLang="fr-FR" sz="1200">
                <a:solidFill>
                  <a:srgbClr val="FF0000"/>
                </a:solidFill>
                <a:latin typeface="Arial" panose="020B0604020202020204" pitchFamily="34" charset="0"/>
              </a:rPr>
              <a:t>L’important système racinaire de cette plante, la propagation par ses puissants </a:t>
            </a:r>
            <a:r>
              <a:rPr lang="fr-FR" altLang="fr-FR" sz="1200">
                <a:solidFill>
                  <a:srgbClr val="008000"/>
                </a:solidFill>
                <a:latin typeface="Arial" panose="020B0604020202020204" pitchFamily="34" charset="0"/>
                <a:hlinkClick r:id="rId16" tooltip="Rhizome"/>
              </a:rPr>
              <a:t>rhizomes</a:t>
            </a:r>
            <a:r>
              <a:rPr lang="fr-FR" altLang="fr-FR" sz="1200">
                <a:solidFill>
                  <a:srgbClr val="FF0000"/>
                </a:solidFill>
                <a:latin typeface="Arial" panose="020B0604020202020204" pitchFamily="34" charset="0"/>
              </a:rPr>
              <a:t> sous terre, en particulier par de longs stolons sous le sol, et par ses graines la rend très envahissante</a:t>
            </a:r>
            <a:r>
              <a:rPr lang="fr-FR" altLang="fr-FR" sz="1200">
                <a:solidFill>
                  <a:srgbClr val="008000"/>
                </a:solidFill>
                <a:latin typeface="Arial" panose="020B0604020202020204" pitchFamily="34" charset="0"/>
              </a:rPr>
              <a:t>, mais très utile pour la fixation des sols et permet aussi le bouturage. Sa pousse est lente la première année, ce qui favorise le développement des mauvaises </a:t>
            </a:r>
            <a:r>
              <a:rPr lang="fr-FR" altLang="fr-FR" sz="1200">
                <a:solidFill>
                  <a:srgbClr val="008000"/>
                </a:solidFill>
                <a:latin typeface="Arial" panose="020B0604020202020204" pitchFamily="34" charset="0"/>
                <a:hlinkClick r:id="rId17" tooltip="Herbe"/>
              </a:rPr>
              <a:t>herbes</a:t>
            </a:r>
            <a:r>
              <a:rPr lang="fr-FR" altLang="fr-FR" sz="1200">
                <a:solidFill>
                  <a:srgbClr val="008000"/>
                </a:solidFill>
                <a:latin typeface="Arial" panose="020B0604020202020204" pitchFamily="34" charset="0"/>
              </a:rPr>
              <a:t>, </a:t>
            </a:r>
            <a:r>
              <a:rPr lang="fr-FR" altLang="fr-FR" sz="1200">
                <a:solidFill>
                  <a:srgbClr val="FF0000"/>
                </a:solidFill>
                <a:latin typeface="Arial" panose="020B0604020202020204" pitchFamily="34" charset="0"/>
              </a:rPr>
              <a:t>mais une fois installée, elle monopolise la totalité du terrain et devient envahissante, surtout quand elle se plait sur un terrain. </a:t>
            </a:r>
            <a:r>
              <a:rPr lang="fr-FR" altLang="fr-FR" sz="1200">
                <a:solidFill>
                  <a:srgbClr val="008000"/>
                </a:solidFill>
                <a:latin typeface="Arial" panose="020B0604020202020204" pitchFamily="34" charset="0"/>
              </a:rPr>
              <a:t>Sa </a:t>
            </a:r>
            <a:r>
              <a:rPr lang="fr-FR" altLang="fr-FR" sz="1200">
                <a:solidFill>
                  <a:srgbClr val="008000"/>
                </a:solidFill>
                <a:latin typeface="Arial" panose="020B0604020202020204" pitchFamily="34" charset="0"/>
                <a:hlinkClick r:id="rId18" tooltip="Dormance"/>
              </a:rPr>
              <a:t>dormance</a:t>
            </a:r>
            <a:r>
              <a:rPr lang="fr-FR" altLang="fr-FR" sz="1200">
                <a:solidFill>
                  <a:srgbClr val="008000"/>
                </a:solidFill>
                <a:latin typeface="Arial" panose="020B0604020202020204" pitchFamily="34" charset="0"/>
              </a:rPr>
              <a:t> hivernale lui donne une apparence de </a:t>
            </a:r>
            <a:r>
              <a:rPr lang="fr-FR" altLang="fr-FR" sz="1200">
                <a:solidFill>
                  <a:srgbClr val="008000"/>
                </a:solidFill>
                <a:latin typeface="Arial" panose="020B0604020202020204" pitchFamily="34" charset="0"/>
                <a:hlinkClick r:id="rId19" tooltip="Paille"/>
              </a:rPr>
              <a:t>paille</a:t>
            </a:r>
            <a:r>
              <a:rPr lang="fr-FR" altLang="fr-FR" sz="1200">
                <a:solidFill>
                  <a:srgbClr val="008000"/>
                </a:solidFill>
                <a:latin typeface="Arial" panose="020B0604020202020204" pitchFamily="34" charset="0"/>
              </a:rPr>
              <a:t> séchée (jaunit l'hiver).</a:t>
            </a:r>
            <a:r>
              <a:rPr lang="fr-FR" altLang="fr-FR" sz="1200">
                <a:latin typeface="Arial" panose="020B0604020202020204" pitchFamily="34" charset="0"/>
              </a:rPr>
              <a:t> </a:t>
            </a:r>
            <a:r>
              <a:rPr lang="fr-FR" altLang="fr-FR" sz="1200">
                <a:solidFill>
                  <a:srgbClr val="008000"/>
                </a:solidFill>
                <a:latin typeface="Arial" panose="020B0604020202020204" pitchFamily="34" charset="0"/>
              </a:rPr>
              <a:t>Apparenté au </a:t>
            </a:r>
            <a:r>
              <a:rPr lang="fr-FR" altLang="fr-FR" sz="1200">
                <a:solidFill>
                  <a:srgbClr val="008000"/>
                </a:solidFill>
                <a:latin typeface="Arial" panose="020B0604020202020204" pitchFamily="34" charset="0"/>
                <a:hlinkClick r:id="rId20" tooltip="Chiendent"/>
              </a:rPr>
              <a:t>chiendent</a:t>
            </a:r>
            <a:r>
              <a:rPr lang="fr-FR" altLang="fr-FR" sz="1200">
                <a:solidFill>
                  <a:srgbClr val="008000"/>
                </a:solidFill>
                <a:latin typeface="Arial" panose="020B0604020202020204" pitchFamily="34" charset="0"/>
              </a:rPr>
              <a:t>, il ne pousse que dans les régions où la température estivale est élevée. Elle s'adapte très bien en bordure de mer et </a:t>
            </a:r>
            <a:r>
              <a:rPr lang="fr-FR" altLang="fr-FR" sz="1200" b="1">
                <a:solidFill>
                  <a:srgbClr val="008000"/>
                </a:solidFill>
                <a:latin typeface="Arial" panose="020B0604020202020204" pitchFamily="34" charset="0"/>
              </a:rPr>
              <a:t>supporte une ambiance saline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000">
                <a:solidFill>
                  <a:srgbClr val="FF0000"/>
                </a:solidFill>
                <a:latin typeface="Arial" panose="020B0604020202020204" pitchFamily="34" charset="0"/>
              </a:rPr>
              <a:t>À Hawaii "</a:t>
            </a:r>
            <a:r>
              <a:rPr lang="fr-FR" altLang="fr-FR" sz="1000" i="1">
                <a:solidFill>
                  <a:srgbClr val="FF0000"/>
                </a:solidFill>
                <a:latin typeface="Arial" panose="020B0604020202020204" pitchFamily="34" charset="0"/>
              </a:rPr>
              <a:t>son étouffement, sa croissance dense, empêche pratiquement tout nouvel établissement de semis</a:t>
            </a:r>
            <a:r>
              <a:rPr lang="fr-FR" altLang="fr-FR" sz="1000">
                <a:solidFill>
                  <a:srgbClr val="FF0000"/>
                </a:solidFill>
                <a:latin typeface="Arial" panose="020B0604020202020204" pitchFamily="34" charset="0"/>
              </a:rPr>
              <a:t>" (Wagner et al , 1999;. pp. 1578-1579).</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1"/>
              </a:rPr>
              <a:t>http://fr.wikipedia.org/wiki/Pennisetum_clandestinum</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2"/>
              </a:rPr>
              <a:t>http://en.wikipedia.org/wiki/Pennisetum_clandestinum</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3"/>
              </a:rPr>
              <a:t>http://www.cabi.org/isc/datasheet/39765</a:t>
            </a:r>
            <a:r>
              <a:rPr lang="fr-FR" altLang="fr-FR" sz="1200">
                <a:solidFill>
                  <a:srgbClr val="008000"/>
                </a:solidFill>
                <a:latin typeface="Arial" panose="020B0604020202020204" pitchFamily="34" charset="0"/>
              </a:rPr>
              <a:t>, d) </a:t>
            </a:r>
            <a:r>
              <a:rPr lang="fr-FR" altLang="fr-FR" sz="1200">
                <a:solidFill>
                  <a:srgbClr val="008000"/>
                </a:solidFill>
                <a:latin typeface="Arial" panose="020B0604020202020204" pitchFamily="34" charset="0"/>
                <a:hlinkClick r:id="rId24"/>
              </a:rPr>
              <a:t>http://www.hear.org/pier/species/pennisetum_clandestinum.htm</a:t>
            </a:r>
            <a:r>
              <a:rPr lang="fr-FR" altLang="fr-FR" sz="1200">
                <a:solidFill>
                  <a:srgbClr val="008000"/>
                </a:solidFill>
                <a:latin typeface="Arial" panose="020B0604020202020204" pitchFamily="34" charset="0"/>
              </a:rPr>
              <a:t>, e) </a:t>
            </a:r>
            <a:r>
              <a:rPr lang="fr-FR" altLang="fr-FR" sz="1000">
                <a:solidFill>
                  <a:srgbClr val="008000"/>
                </a:solidFill>
                <a:latin typeface="Arial" panose="020B0604020202020204" pitchFamily="34" charset="0"/>
                <a:hlinkClick r:id="rId25"/>
              </a:rPr>
              <a:t>http://agroecologie.cirad.fr/content/download/7957/40543/file/Fiche%20technique%20GSDM%20342%20kikuyu%20v%202012%2004%2025%20finale.pdf</a:t>
            </a:r>
            <a:r>
              <a:rPr lang="fr-FR" altLang="fr-FR" sz="1000">
                <a:solidFill>
                  <a:srgbClr val="008000"/>
                </a:solidFill>
                <a:latin typeface="Arial" panose="020B0604020202020204" pitchFamily="34" charset="0"/>
              </a:rPr>
              <a:t>  </a:t>
            </a:r>
          </a:p>
        </p:txBody>
      </p:sp>
      <p:pic>
        <p:nvPicPr>
          <p:cNvPr id="186380" name="Picture 3" descr="C:\Users\LISAN\Pictures\plantes-halophytes-xerophiles\Pennisetum clandestinum3_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92950" y="4797425"/>
            <a:ext cx="18859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1" name="Picture 4" descr="C:\Users\LISAN\Pictures\plantes-halophytes-xerophiles\Pennisetum_clandestinum.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950" y="4786313"/>
            <a:ext cx="251936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2" name="Picture 5" descr="C:\Users\LISAN\Pictures\plantes-halophytes-xerophiles\Pennisetum clandestinum2_s.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00338" y="4797425"/>
            <a:ext cx="2476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3" name="Picture 6" descr="C:\Users\LISAN\Pictures\plantes-halophytes-xerophiles\Pennisetum clandestinum4_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308850" y="0"/>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4" name="Picture 7" descr="C:\Users\LISAN\Pictures\plantes-halophytes-xerophiles\Soja sur couverture vive de kikuyu.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292725" y="4797425"/>
            <a:ext cx="1655763"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5" name="Rectangle 17"/>
          <p:cNvSpPr>
            <a:spLocks noChangeArrowheads="1"/>
          </p:cNvSpPr>
          <p:nvPr/>
        </p:nvSpPr>
        <p:spPr bwMode="auto">
          <a:xfrm>
            <a:off x="5219700" y="6453188"/>
            <a:ext cx="2697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Soja sur couverture vive de kikuyu</a:t>
            </a:r>
          </a:p>
        </p:txBody>
      </p:sp>
      <p:pic>
        <p:nvPicPr>
          <p:cNvPr id="186386" name="Picture 16" descr="C:\Users\LISAN\Pictures\Plantes fourragères\logo invasive plants5_s.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686800" y="6207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50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90282C-4931-4CB8-82AB-7CCCA7A3CC6D}" type="slidenum">
              <a:rPr lang="fr-FR" altLang="fr-FR" sz="1200" smtClean="0">
                <a:solidFill>
                  <a:srgbClr val="898989"/>
                </a:solidFill>
              </a:rPr>
              <a:pPr>
                <a:spcBef>
                  <a:spcPct val="0"/>
                </a:spcBef>
                <a:buFontTx/>
                <a:buNone/>
              </a:pPr>
              <a:t>22</a:t>
            </a:fld>
            <a:endParaRPr lang="fr-FR" altLang="fr-FR" sz="1200">
              <a:solidFill>
                <a:srgbClr val="898989"/>
              </a:solidFill>
            </a:endParaRPr>
          </a:p>
        </p:txBody>
      </p:sp>
      <p:sp>
        <p:nvSpPr>
          <p:cNvPr id="21508"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5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510" name="Rectangle 1"/>
          <p:cNvSpPr>
            <a:spLocks noChangeArrowheads="1"/>
          </p:cNvSpPr>
          <p:nvPr/>
        </p:nvSpPr>
        <p:spPr bwMode="auto">
          <a:xfrm>
            <a:off x="179388" y="692150"/>
            <a:ext cx="86534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cs typeface="Times New Roman" panose="02020603050405020304" pitchFamily="18" charset="0"/>
              </a:rPr>
              <a:t>3. Exemples de plantes halophytes (résistantes au sel - climats tempérés ou tropicaux)</a:t>
            </a:r>
            <a:endParaRPr lang="fr-FR" altLang="fr-FR" sz="1800" dirty="0">
              <a:latin typeface="Arial" panose="020B0604020202020204" pitchFamily="34" charset="0"/>
              <a:cs typeface="Times New Roman" panose="02020603050405020304" pitchFamily="18" charset="0"/>
            </a:endParaRPr>
          </a:p>
        </p:txBody>
      </p:sp>
      <p:sp>
        <p:nvSpPr>
          <p:cNvPr id="21511" name="Rectangle 7"/>
          <p:cNvSpPr>
            <a:spLocks noChangeArrowheads="1"/>
          </p:cNvSpPr>
          <p:nvPr/>
        </p:nvSpPr>
        <p:spPr bwMode="auto">
          <a:xfrm>
            <a:off x="431800" y="3068638"/>
            <a:ext cx="2484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t>genre </a:t>
            </a:r>
            <a:r>
              <a:rPr lang="fr-FR" altLang="fr-FR" sz="1200" i="1" dirty="0" err="1"/>
              <a:t>Salicornia</a:t>
            </a:r>
            <a:r>
              <a:rPr lang="fr-FR" altLang="fr-FR" sz="1200" i="1" dirty="0"/>
              <a:t> </a:t>
            </a:r>
            <a:r>
              <a:rPr lang="fr-FR" altLang="fr-FR" sz="1200" dirty="0"/>
              <a:t>: la salicorne (comestible) (climats tempérés et tropicaux)</a:t>
            </a:r>
          </a:p>
        </p:txBody>
      </p:sp>
      <p:sp>
        <p:nvSpPr>
          <p:cNvPr id="21512" name="Rectangle 8"/>
          <p:cNvSpPr>
            <a:spLocks noChangeArrowheads="1"/>
          </p:cNvSpPr>
          <p:nvPr/>
        </p:nvSpPr>
        <p:spPr bwMode="auto">
          <a:xfrm>
            <a:off x="3490913" y="3716338"/>
            <a:ext cx="201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t>Le palétuvier (climat tropical)</a:t>
            </a:r>
          </a:p>
          <a:p>
            <a:pPr algn="ctr" eaLnBrk="1" hangingPunct="1">
              <a:spcBef>
                <a:spcPct val="0"/>
              </a:spcBef>
              <a:buFontTx/>
              <a:buNone/>
            </a:pPr>
            <a:r>
              <a:rPr lang="fr-FR" altLang="fr-FR" sz="1200"/>
              <a:t>Au moins 14 espèces.</a:t>
            </a:r>
          </a:p>
        </p:txBody>
      </p:sp>
      <p:sp>
        <p:nvSpPr>
          <p:cNvPr id="21513" name="Rectangle 9"/>
          <p:cNvSpPr>
            <a:spLocks noChangeArrowheads="1"/>
          </p:cNvSpPr>
          <p:nvPr/>
        </p:nvSpPr>
        <p:spPr bwMode="auto">
          <a:xfrm>
            <a:off x="5651500" y="3860800"/>
            <a:ext cx="3097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t>Le genre </a:t>
            </a:r>
            <a:r>
              <a:rPr lang="fr-FR" altLang="fr-FR" sz="1200" i="1"/>
              <a:t>Suaeda </a:t>
            </a:r>
            <a:r>
              <a:rPr lang="fr-FR" altLang="fr-FR" sz="1200"/>
              <a:t>: la soude. Exemple : </a:t>
            </a:r>
            <a:r>
              <a:rPr lang="fr-FR" altLang="fr-FR" sz="1200" i="1">
                <a:hlinkClick r:id="rId2" tooltip="Suaeda maritima"/>
              </a:rPr>
              <a:t>Suaeda maritima</a:t>
            </a:r>
            <a:r>
              <a:rPr lang="fr-FR" altLang="fr-FR" sz="1200"/>
              <a:t> (L.) Dumort. - Soude maritime</a:t>
            </a:r>
          </a:p>
          <a:p>
            <a:pPr algn="ctr" eaLnBrk="1" hangingPunct="1">
              <a:spcBef>
                <a:spcPct val="0"/>
              </a:spcBef>
              <a:buFontTx/>
              <a:buNone/>
            </a:pPr>
            <a:r>
              <a:rPr lang="fr-FR" altLang="fr-FR" sz="1200"/>
              <a:t>(climat tempéré)</a:t>
            </a:r>
          </a:p>
        </p:txBody>
      </p:sp>
      <p:sp>
        <p:nvSpPr>
          <p:cNvPr id="21514" name="Rectangle 11"/>
          <p:cNvSpPr>
            <a:spLocks noChangeArrowheads="1"/>
          </p:cNvSpPr>
          <p:nvPr/>
        </p:nvSpPr>
        <p:spPr bwMode="auto">
          <a:xfrm>
            <a:off x="179388" y="6092825"/>
            <a:ext cx="374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t>Cakile maritima </a:t>
            </a:r>
            <a:r>
              <a:rPr lang="fr-FR" altLang="fr-FR" sz="1200"/>
              <a:t>: cakilier maritime ou Roquette de mer (climat tempéré et méditerranéen) (comestible). Source : </a:t>
            </a:r>
            <a:r>
              <a:rPr lang="fr-FR" altLang="fr-FR" sz="1200">
                <a:hlinkClick r:id="rId3"/>
              </a:rPr>
              <a:t>http://fr.wikipedia.org/wiki/Roquette_de_mer</a:t>
            </a:r>
            <a:r>
              <a:rPr lang="fr-FR" altLang="fr-FR" sz="1200"/>
              <a:t> </a:t>
            </a:r>
          </a:p>
        </p:txBody>
      </p:sp>
      <p:sp>
        <p:nvSpPr>
          <p:cNvPr id="21515" name="Rectangle 12"/>
          <p:cNvSpPr>
            <a:spLocks noChangeArrowheads="1"/>
          </p:cNvSpPr>
          <p:nvPr/>
        </p:nvSpPr>
        <p:spPr bwMode="auto">
          <a:xfrm>
            <a:off x="4356100" y="6092825"/>
            <a:ext cx="367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a-Latn" altLang="fr-FR" sz="1200" i="1"/>
              <a:t>↑</a:t>
            </a:r>
            <a:r>
              <a:rPr lang="fr-FR" altLang="fr-FR" sz="1200" i="1"/>
              <a:t> </a:t>
            </a:r>
            <a:r>
              <a:rPr lang="la-Latn" altLang="fr-FR" sz="1200" i="1"/>
              <a:t>Spartina maritima</a:t>
            </a:r>
            <a:r>
              <a:rPr lang="fr-FR" altLang="fr-FR" sz="1200"/>
              <a:t>.  Elle contribue à fixer la vase.</a:t>
            </a:r>
          </a:p>
          <a:p>
            <a:pPr eaLnBrk="1" hangingPunct="1">
              <a:spcBef>
                <a:spcPct val="0"/>
              </a:spcBef>
              <a:buFontTx/>
              <a:buNone/>
            </a:pPr>
            <a:r>
              <a:rPr lang="fr-FR" altLang="fr-FR" sz="1200"/>
              <a:t>Source : </a:t>
            </a:r>
            <a:r>
              <a:rPr lang="fr-FR" altLang="fr-FR" sz="1200">
                <a:hlinkClick r:id="rId4"/>
              </a:rPr>
              <a:t>http://fr.wikipedia.org/wiki/Spartina_maritima</a:t>
            </a:r>
            <a:r>
              <a:rPr lang="fr-FR" altLang="fr-FR" sz="1200"/>
              <a:t> </a:t>
            </a:r>
          </a:p>
          <a:p>
            <a:pPr eaLnBrk="1" hangingPunct="1">
              <a:spcBef>
                <a:spcPct val="0"/>
              </a:spcBef>
              <a:buFontTx/>
              <a:buNone/>
            </a:pPr>
            <a:r>
              <a:rPr lang="fr-FR" altLang="fr-FR" sz="1200"/>
              <a:t>genre </a:t>
            </a:r>
            <a:r>
              <a:rPr lang="fr-FR" altLang="fr-FR" sz="1200" i="1"/>
              <a:t>Spartina </a:t>
            </a:r>
            <a:r>
              <a:rPr lang="fr-FR" altLang="fr-FR" sz="1200"/>
              <a:t>: les spartines (climat tempéré) </a:t>
            </a:r>
          </a:p>
        </p:txBody>
      </p:sp>
      <p:pic>
        <p:nvPicPr>
          <p:cNvPr id="21516" name="Image 13" descr="paletuvi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052513"/>
            <a:ext cx="20288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Image 15" descr="salicorn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196975"/>
            <a:ext cx="2457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Image 16" descr="soud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1196975"/>
            <a:ext cx="20288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Image 18" descr="Cakile maritim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1550" y="41497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Image 19" descr="Spartina maritim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4292600"/>
            <a:ext cx="130968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ChangeArrowheads="1"/>
          </p:cNvSpPr>
          <p:nvPr/>
        </p:nvSpPr>
        <p:spPr bwMode="auto">
          <a:xfrm>
            <a:off x="179388" y="765175"/>
            <a:ext cx="6678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FF0000"/>
                </a:solidFill>
                <a:latin typeface="Arial" panose="020B0604020202020204" pitchFamily="34" charset="0"/>
              </a:rPr>
              <a:t>A7.13. </a:t>
            </a:r>
            <a:r>
              <a:rPr lang="fr-FR" altLang="fr-FR" sz="1800" b="1" dirty="0">
                <a:solidFill>
                  <a:srgbClr val="FF0000"/>
                </a:solidFill>
                <a:latin typeface="Arial" panose="020B0604020202020204" pitchFamily="34" charset="0"/>
              </a:rPr>
              <a:t>Genêt blanc ou </a:t>
            </a:r>
            <a:r>
              <a:rPr lang="fr-FR" altLang="fr-FR" sz="1800" b="1" dirty="0" err="1">
                <a:solidFill>
                  <a:srgbClr val="FF0000"/>
                </a:solidFill>
                <a:latin typeface="Arial" panose="020B0604020202020204" pitchFamily="34" charset="0"/>
              </a:rPr>
              <a:t>Retam</a:t>
            </a:r>
            <a:r>
              <a:rPr lang="fr-FR" altLang="fr-FR" sz="1800" b="1" dirty="0">
                <a:solidFill>
                  <a:srgbClr val="FF0000"/>
                </a:solidFill>
                <a:latin typeface="Arial" panose="020B0604020202020204" pitchFamily="34" charset="0"/>
              </a:rPr>
              <a:t> blanc </a:t>
            </a:r>
            <a:r>
              <a:rPr lang="fr-FR" altLang="fr-FR" sz="1800" dirty="0">
                <a:solidFill>
                  <a:srgbClr val="FF0000"/>
                </a:solidFill>
                <a:latin typeface="Arial" panose="020B0604020202020204" pitchFamily="34" charset="0"/>
              </a:rPr>
              <a:t>(</a:t>
            </a:r>
            <a:r>
              <a:rPr lang="fr-FR" altLang="fr-FR" sz="1800" i="1" dirty="0" err="1">
                <a:solidFill>
                  <a:srgbClr val="FF0000"/>
                </a:solidFill>
                <a:latin typeface="Arial" panose="020B0604020202020204" pitchFamily="34" charset="0"/>
              </a:rPr>
              <a:t>Retama</a:t>
            </a:r>
            <a:r>
              <a:rPr lang="fr-FR" altLang="fr-FR" sz="1800" i="1" dirty="0">
                <a:solidFill>
                  <a:srgbClr val="FF0000"/>
                </a:solidFill>
                <a:latin typeface="Arial" panose="020B0604020202020204" pitchFamily="34" charset="0"/>
              </a:rPr>
              <a:t> </a:t>
            </a:r>
            <a:r>
              <a:rPr lang="fr-FR" altLang="fr-FR" sz="1800" i="1" dirty="0" err="1">
                <a:solidFill>
                  <a:srgbClr val="FF0000"/>
                </a:solidFill>
                <a:latin typeface="Arial" panose="020B0604020202020204" pitchFamily="34" charset="0"/>
              </a:rPr>
              <a:t>monosperma</a:t>
            </a:r>
            <a:r>
              <a:rPr lang="fr-FR" altLang="fr-FR" sz="1800" dirty="0">
                <a:solidFill>
                  <a:srgbClr val="FF0000"/>
                </a:solidFill>
                <a:latin typeface="Arial" panose="020B0604020202020204" pitchFamily="34" charset="0"/>
              </a:rPr>
              <a:t>)</a:t>
            </a:r>
          </a:p>
        </p:txBody>
      </p:sp>
      <p:sp>
        <p:nvSpPr>
          <p:cNvPr id="187395"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739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739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739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87399" name="Image 15"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Image 16"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1" name="Rectangle 10"/>
          <p:cNvSpPr>
            <a:spLocks noChangeArrowheads="1"/>
          </p:cNvSpPr>
          <p:nvPr/>
        </p:nvSpPr>
        <p:spPr bwMode="auto">
          <a:xfrm>
            <a:off x="1116013"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87402" name="Espace réservé du numéro de diapositive 2"/>
          <p:cNvSpPr>
            <a:spLocks noGrp="1"/>
          </p:cNvSpPr>
          <p:nvPr>
            <p:ph type="sldNum" sz="quarter" idx="12"/>
          </p:nvPr>
        </p:nvSpPr>
        <p:spPr bwMode="auto">
          <a:xfrm>
            <a:off x="8532813" y="1341438"/>
            <a:ext cx="477837" cy="29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4E6AF2-5B80-4064-B8B5-E296F009AED9}" type="slidenum">
              <a:rPr lang="fr-FR" altLang="fr-FR" sz="1200" smtClean="0">
                <a:solidFill>
                  <a:srgbClr val="898989"/>
                </a:solidFill>
              </a:rPr>
              <a:pPr>
                <a:spcBef>
                  <a:spcPct val="0"/>
                </a:spcBef>
                <a:buFontTx/>
                <a:buNone/>
              </a:pPr>
              <a:t>220</a:t>
            </a:fld>
            <a:endParaRPr lang="fr-FR" altLang="fr-FR" sz="1200">
              <a:solidFill>
                <a:srgbClr val="898989"/>
              </a:solidFill>
            </a:endParaRPr>
          </a:p>
        </p:txBody>
      </p:sp>
      <p:pic>
        <p:nvPicPr>
          <p:cNvPr id="187403" name="Picture 16" descr="C:\Users\LISAN\Pictures\Plantes fourragères\logo invasive plants5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6921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4" name="ZoneTexte 11"/>
          <p:cNvSpPr txBox="1">
            <a:spLocks noChangeArrowheads="1"/>
          </p:cNvSpPr>
          <p:nvPr/>
        </p:nvSpPr>
        <p:spPr bwMode="auto">
          <a:xfrm>
            <a:off x="179388" y="1196975"/>
            <a:ext cx="87852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ou </a:t>
            </a:r>
            <a:r>
              <a:rPr lang="fr-FR" altLang="fr-FR" sz="1800" b="1" i="1">
                <a:solidFill>
                  <a:srgbClr val="008000"/>
                </a:solidFill>
                <a:latin typeface="Arial" panose="020B0604020202020204" pitchFamily="34" charset="0"/>
              </a:rPr>
              <a:t>Rtem</a:t>
            </a:r>
            <a:r>
              <a:rPr lang="fr-FR" altLang="fr-FR" sz="1800">
                <a:solidFill>
                  <a:srgbClr val="008000"/>
                </a:solidFill>
                <a:latin typeface="Arial" panose="020B0604020202020204" pitchFamily="34" charset="0"/>
              </a:rPr>
              <a:t> (en arabe) est un arbuste monoïque pouvant former d'épais buissons et atteindre 6 m de haut (</a:t>
            </a:r>
            <a:r>
              <a:rPr lang="fr-FR" altLang="fr-FR" sz="1800">
                <a:latin typeface="Arial" panose="020B0604020202020204" pitchFamily="34" charset="0"/>
                <a:hlinkClick r:id="rId5" tooltip="Famille (biologie)"/>
              </a:rPr>
              <a:t>famille</a:t>
            </a:r>
            <a:r>
              <a:rPr lang="fr-FR" altLang="fr-FR" sz="1800">
                <a:latin typeface="Arial" panose="020B0604020202020204" pitchFamily="34" charset="0"/>
              </a:rPr>
              <a:t> </a:t>
            </a:r>
            <a:r>
              <a:rPr lang="fr-FR" altLang="fr-FR" sz="1800">
                <a:solidFill>
                  <a:srgbClr val="008000"/>
                </a:solidFill>
                <a:latin typeface="Arial" panose="020B0604020202020204" pitchFamily="34" charset="0"/>
              </a:rPr>
              <a:t>des</a:t>
            </a:r>
            <a:r>
              <a:rPr lang="fr-FR" altLang="fr-FR" sz="1800">
                <a:latin typeface="Arial" panose="020B0604020202020204" pitchFamily="34" charset="0"/>
              </a:rPr>
              <a:t> </a:t>
            </a:r>
            <a:r>
              <a:rPr lang="fr-FR" altLang="fr-FR" sz="1800" i="1">
                <a:latin typeface="Arial" panose="020B0604020202020204" pitchFamily="34" charset="0"/>
                <a:hlinkClick r:id="rId6" tooltip="Fabaceae"/>
              </a:rPr>
              <a:t>Fabaceae</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Les jeunes sont soyeux d'un vert argenté à gris argenté. Une nuée de minuscules fleurs blanches (+ ou -1cm) semblables à des fleurs de pois sont réparties sur de courts </a:t>
            </a:r>
            <a:r>
              <a:rPr lang="fr-FR" altLang="fr-FR" sz="1200">
                <a:solidFill>
                  <a:srgbClr val="008000"/>
                </a:solidFill>
                <a:latin typeface="Arial" panose="020B0604020202020204" pitchFamily="34" charset="0"/>
                <a:hlinkClick r:id="rId7" tooltip="Racèmes"/>
              </a:rPr>
              <a:t>racèmes</a:t>
            </a:r>
            <a:r>
              <a:rPr lang="fr-FR" altLang="fr-FR" sz="1200">
                <a:solidFill>
                  <a:srgbClr val="008000"/>
                </a:solidFill>
                <a:latin typeface="Arial" panose="020B0604020202020204" pitchFamily="34" charset="0"/>
              </a:rPr>
              <a:t> (grappes). La floraison est longue : elle va de la fin hiver à début du printemps selon le climat (et le lieu), très parfumée. Le fruit est un petit légume (une </a:t>
            </a:r>
            <a:r>
              <a:rPr lang="fr-FR" altLang="fr-FR" sz="1200">
                <a:solidFill>
                  <a:srgbClr val="008000"/>
                </a:solidFill>
                <a:latin typeface="Arial" panose="020B0604020202020204" pitchFamily="34" charset="0"/>
                <a:hlinkClick r:id="rId8" tooltip="Gousse"/>
              </a:rPr>
              <a:t>gousse</a:t>
            </a:r>
            <a:r>
              <a:rPr lang="fr-FR" altLang="fr-FR" sz="1200">
                <a:solidFill>
                  <a:srgbClr val="008000"/>
                </a:solidFill>
                <a:latin typeface="Arial" panose="020B0604020202020204" pitchFamily="34" charset="0"/>
              </a:rPr>
              <a:t>) court, contenant une graine </a:t>
            </a:r>
            <a:r>
              <a:rPr lang="fr-FR" altLang="fr-FR" sz="1200">
                <a:solidFill>
                  <a:srgbClr val="FF0000"/>
                </a:solidFill>
                <a:latin typeface="Arial" panose="020B0604020202020204" pitchFamily="34" charset="0"/>
              </a:rPr>
              <a:t>toxique</a:t>
            </a:r>
            <a:r>
              <a:rPr lang="fr-FR" altLang="fr-FR" sz="1200">
                <a:solidFill>
                  <a:srgbClr val="008000"/>
                </a:solidFill>
                <a:latin typeface="Arial" panose="020B0604020202020204" pitchFamily="34" charset="0"/>
              </a:rPr>
              <a:t>, parfois deux. </a:t>
            </a:r>
            <a:r>
              <a:rPr lang="fr-FR" altLang="fr-FR" sz="1200">
                <a:solidFill>
                  <a:srgbClr val="FF0000"/>
                </a:solidFill>
                <a:latin typeface="Arial" panose="020B0604020202020204" pitchFamily="34" charset="0"/>
              </a:rPr>
              <a:t>Elles contiennent de la </a:t>
            </a:r>
            <a:r>
              <a:rPr lang="fr-FR" altLang="fr-FR" sz="1200">
                <a:solidFill>
                  <a:srgbClr val="FF0000"/>
                </a:solidFill>
                <a:latin typeface="Arial" panose="020B0604020202020204" pitchFamily="34" charset="0"/>
                <a:hlinkClick r:id="rId9" tooltip="Cytisine"/>
              </a:rPr>
              <a:t>cytisine</a:t>
            </a:r>
            <a:r>
              <a:rPr lang="fr-FR" altLang="fr-FR" sz="1200">
                <a:solidFill>
                  <a:srgbClr val="FF0000"/>
                </a:solidFill>
                <a:latin typeface="Arial" panose="020B0604020202020204" pitchFamily="34" charset="0"/>
              </a:rPr>
              <a:t>, un </a:t>
            </a:r>
            <a:r>
              <a:rPr lang="fr-FR" altLang="fr-FR" sz="1200">
                <a:solidFill>
                  <a:srgbClr val="FF0000"/>
                </a:solidFill>
                <a:latin typeface="Arial" panose="020B0604020202020204" pitchFamily="34" charset="0"/>
                <a:hlinkClick r:id="rId10" tooltip="Alcaloïde"/>
              </a:rPr>
              <a:t>alcaloïde</a:t>
            </a:r>
            <a:r>
              <a:rPr lang="fr-FR" altLang="fr-FR" sz="1200">
                <a:solidFill>
                  <a:srgbClr val="FF0000"/>
                </a:solidFill>
                <a:latin typeface="Arial" panose="020B0604020202020204" pitchFamily="34" charset="0"/>
              </a:rPr>
              <a:t> toxique.</a:t>
            </a:r>
          </a:p>
          <a:p>
            <a:pPr eaLnBrk="1" hangingPunct="1">
              <a:spcBef>
                <a:spcPct val="0"/>
              </a:spcBef>
              <a:buFontTx/>
              <a:buNone/>
            </a:pPr>
            <a:r>
              <a:rPr lang="fr-FR" altLang="fr-FR" sz="1200">
                <a:solidFill>
                  <a:srgbClr val="FF0000"/>
                </a:solidFill>
                <a:latin typeface="Arial" panose="020B0604020202020204" pitchFamily="34" charset="0"/>
              </a:rPr>
              <a:t>Hors de son aire méditerranéenne, c'est une </a:t>
            </a:r>
            <a:r>
              <a:rPr lang="fr-FR" altLang="fr-FR" sz="1200">
                <a:solidFill>
                  <a:srgbClr val="FF0000"/>
                </a:solidFill>
                <a:latin typeface="Arial" panose="020B0604020202020204" pitchFamily="34" charset="0"/>
                <a:hlinkClick r:id="rId11" tooltip="Espèce envahissante"/>
              </a:rPr>
              <a:t>espèce envahissante</a:t>
            </a:r>
            <a:r>
              <a:rPr lang="fr-FR" altLang="fr-FR" sz="1200">
                <a:solidFill>
                  <a:srgbClr val="FF0000"/>
                </a:solidFill>
                <a:latin typeface="Arial" panose="020B0604020202020204" pitchFamily="34" charset="0"/>
              </a:rPr>
              <a:t> qui est interdite dans certains pays (Australie, Etats-Unis).</a:t>
            </a:r>
          </a:p>
          <a:p>
            <a:pPr algn="just" eaLnBrk="1" hangingPunct="1">
              <a:spcBef>
                <a:spcPct val="0"/>
              </a:spcBef>
              <a:buFontTx/>
              <a:buNone/>
            </a:pPr>
            <a:r>
              <a:rPr lang="fr-FR" altLang="fr-FR" sz="1200">
                <a:solidFill>
                  <a:srgbClr val="008000"/>
                </a:solidFill>
                <a:latin typeface="Arial" panose="020B0604020202020204" pitchFamily="34" charset="0"/>
              </a:rPr>
              <a:t>Il affectionne les sols pauvres (grâce aux nodosités à Rhizobium, il synthétise des composés azotés). Il demande un sol surtout très bien drainé même sablonneux </a:t>
            </a:r>
            <a:r>
              <a:rPr lang="fr-FR" altLang="fr-FR" sz="1200" b="1">
                <a:solidFill>
                  <a:srgbClr val="008000"/>
                </a:solidFill>
                <a:latin typeface="Arial" panose="020B0604020202020204" pitchFamily="34" charset="0"/>
              </a:rPr>
              <a:t>à forte salinité</a:t>
            </a:r>
            <a:r>
              <a:rPr lang="fr-FR" altLang="fr-FR" sz="1200">
                <a:solidFill>
                  <a:srgbClr val="008000"/>
                </a:solidFill>
                <a:latin typeface="Arial" panose="020B0604020202020204" pitchFamily="34" charset="0"/>
              </a:rPr>
              <a:t>. C'est un végétal couramment utilisé pour fixer les dunes. C'est une plante de soleil, voire de mi-ombre. </a:t>
            </a:r>
            <a:r>
              <a:rPr lang="fr-FR" altLang="fr-FR" sz="1200">
                <a:solidFill>
                  <a:srgbClr val="FF0000"/>
                </a:solidFill>
                <a:latin typeface="Arial" panose="020B0604020202020204" pitchFamily="34" charset="0"/>
              </a:rPr>
              <a:t>Cette plante ne tolère pas le gel</a:t>
            </a:r>
            <a:r>
              <a:rPr lang="fr-FR" altLang="fr-FR" sz="1200">
                <a:solidFill>
                  <a:srgbClr val="008000"/>
                </a:solidFill>
                <a:latin typeface="Arial" panose="020B0604020202020204" pitchFamily="34" charset="0"/>
              </a:rPr>
              <a:t>, sauf de courtes expositions ne dépassant pas - 6 °C. Ceci l'exclut de la région méditerranéenne française comme plante fixatrice de dunes de sable. </a:t>
            </a:r>
          </a:p>
          <a:p>
            <a:pPr algn="just" eaLnBrk="1" hangingPunct="1">
              <a:spcBef>
                <a:spcPct val="0"/>
              </a:spcBef>
              <a:buFontTx/>
              <a:buNone/>
            </a:pPr>
            <a:r>
              <a:rPr lang="fr-FR" altLang="fr-FR" sz="1200">
                <a:solidFill>
                  <a:srgbClr val="008000"/>
                </a:solidFill>
                <a:latin typeface="Arial" panose="020B0604020202020204" pitchFamily="34" charset="0"/>
              </a:rPr>
              <a:t>Ses belles fleurs blanches en ont fait un arbre recherché par les fleuristes. Il faut chercher là l'origine de sa dispersion mondiale et de son introduction comme plante d'ornement. Plante adaptée aux jardins secs.</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2"/>
              </a:rPr>
              <a:t>http://fr.wikipedia.org/wiki/Retama_monosperma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3"/>
              </a:rPr>
              <a:t>https://www6.sophia.inra.fr/jardin_thuret/Visite-virtuelle/Parcours-Plantes-aromatiques/Plantes-a-parfum/Retama-monosperma</a:t>
            </a:r>
            <a:r>
              <a:rPr lang="fr-FR" altLang="fr-FR" sz="1200">
                <a:solidFill>
                  <a:srgbClr val="008000"/>
                </a:solidFill>
                <a:latin typeface="Arial" panose="020B0604020202020204" pitchFamily="34" charset="0"/>
              </a:rPr>
              <a:t>  </a:t>
            </a:r>
          </a:p>
        </p:txBody>
      </p:sp>
      <p:pic>
        <p:nvPicPr>
          <p:cNvPr id="187405" name="Picture 2" descr="C:\Users\LISAN\Pictures\Plantes fourragères\Retama monosperma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51725" y="0"/>
            <a:ext cx="169227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6" name="Picture 3" descr="C:\Users\LISAN\Pictures\Plantes fourragères\Retama monosperma1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0200" y="4221163"/>
            <a:ext cx="13684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7" name="Picture 4" descr="C:\Users\LISAN\Pictures\Plantes fourragères\Retama monosperma9.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24525" y="4076700"/>
            <a:ext cx="164623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8" name="Picture 5" descr="C:\Users\LISAN\Pictures\Plantes fourragères\Retama monosperma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08175" y="4230688"/>
            <a:ext cx="1511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9" name="Picture 6" descr="C:\Users\LISAN\Pictures\Plantes fourragères\Retama monosperma7.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652963"/>
            <a:ext cx="178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0" name="Picture 8" descr="C:\Users\LISAN\Pictures\Plantes fourragères\Retama monosperma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74838" y="5300663"/>
            <a:ext cx="2068512"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1" name="Picture 9" descr="C:\Users\LISAN\Pictures\Plantes fourragères\Retama monosperma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40200" y="5186363"/>
            <a:ext cx="223202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2" name="Picture 10" descr="C:\Users\LISAN\Pictures\Plantes fourragères\Retama monosperma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27913" y="4005263"/>
            <a:ext cx="15414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3" name="Picture 11" descr="C:\Users\LISAN\Pictures\Plantes fourragères\Retama monosperma2.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34150" y="5226050"/>
            <a:ext cx="24304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4" name="Picture 2" descr="toxic-2s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47813" y="188913"/>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96430" y="145058"/>
            <a:ext cx="658416" cy="412155"/>
          </a:xfrm>
        </p:spPr>
        <p:txBody>
          <a:bodyPr/>
          <a:lstStyle/>
          <a:p>
            <a:pPr>
              <a:defRPr/>
            </a:pPr>
            <a:fld id="{B9ECBFA8-A775-4D16-A4B2-417DCD0EBDB4}" type="slidenum">
              <a:rPr lang="fr-FR" altLang="fr-FR" smtClean="0"/>
              <a:pPr>
                <a:defRPr/>
              </a:pPr>
              <a:t>221</a:t>
            </a:fld>
            <a:endParaRPr lang="fr-FR" altLang="fr-FR" dirty="0"/>
          </a:p>
        </p:txBody>
      </p:sp>
      <p:sp>
        <p:nvSpPr>
          <p:cNvPr id="3" name="Rectangle 2"/>
          <p:cNvSpPr/>
          <p:nvPr/>
        </p:nvSpPr>
        <p:spPr>
          <a:xfrm>
            <a:off x="107950" y="724198"/>
            <a:ext cx="4684809" cy="369332"/>
          </a:xfrm>
          <a:prstGeom prst="rect">
            <a:avLst/>
          </a:prstGeom>
        </p:spPr>
        <p:txBody>
          <a:bodyPr wrap="none">
            <a:spAutoFit/>
          </a:bodyPr>
          <a:lstStyle/>
          <a:p>
            <a:pPr lvl="0" eaLnBrk="1" hangingPunct="1">
              <a:defRPr/>
            </a:pPr>
            <a:r>
              <a:rPr lang="fr-FR" dirty="0">
                <a:solidFill>
                  <a:srgbClr val="FF0000"/>
                </a:solidFill>
                <a:latin typeface="+mn-lt"/>
              </a:rPr>
              <a:t>A7.14. </a:t>
            </a:r>
            <a:r>
              <a:rPr lang="fr-FR" b="1" dirty="0">
                <a:solidFill>
                  <a:srgbClr val="FF0000"/>
                </a:solidFill>
                <a:latin typeface="+mn-lt"/>
              </a:rPr>
              <a:t>Réutilisation du </a:t>
            </a:r>
            <a:r>
              <a:rPr lang="fr-FR" b="1" i="1" dirty="0">
                <a:solidFill>
                  <a:srgbClr val="FF0000"/>
                </a:solidFill>
                <a:latin typeface="+mn-lt"/>
              </a:rPr>
              <a:t>Typha </a:t>
            </a:r>
            <a:r>
              <a:rPr lang="fr-FR" b="1" i="1" dirty="0" err="1">
                <a:solidFill>
                  <a:srgbClr val="FF0000"/>
                </a:solidFill>
                <a:latin typeface="+mn-lt"/>
              </a:rPr>
              <a:t>sp</a:t>
            </a:r>
            <a:r>
              <a:rPr lang="fr-FR" dirty="0">
                <a:solidFill>
                  <a:srgbClr val="FF0000"/>
                </a:solidFill>
                <a:latin typeface="+mn-lt"/>
              </a:rPr>
              <a:t>. (« massette »)</a:t>
            </a:r>
          </a:p>
        </p:txBody>
      </p:sp>
      <p:sp>
        <p:nvSpPr>
          <p:cNvPr id="4" name="ZoneTexte 1"/>
          <p:cNvSpPr txBox="1">
            <a:spLocks noChangeArrowheads="1"/>
          </p:cNvSpPr>
          <p:nvPr/>
        </p:nvSpPr>
        <p:spPr bwMode="auto">
          <a:xfrm>
            <a:off x="2529185" y="166985"/>
            <a:ext cx="3816523"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5"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6"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116013"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12" name="Picture 16" descr="C:\Users\LISAN\Pictures\Plantes fourragères\logo invasive plants5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94" y="12253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07950" y="1046939"/>
            <a:ext cx="8928546" cy="3877985"/>
          </a:xfrm>
          <a:prstGeom prst="rect">
            <a:avLst/>
          </a:prstGeom>
          <a:noFill/>
        </p:spPr>
        <p:txBody>
          <a:bodyPr wrap="square" rtlCol="0">
            <a:spAutoFit/>
          </a:bodyPr>
          <a:lstStyle/>
          <a:p>
            <a:pPr algn="just"/>
            <a:r>
              <a:rPr lang="fr-FR" dirty="0">
                <a:solidFill>
                  <a:srgbClr val="FF0000"/>
                </a:solidFill>
              </a:rPr>
              <a:t>La </a:t>
            </a:r>
            <a:r>
              <a:rPr lang="fr-FR" i="1" dirty="0">
                <a:solidFill>
                  <a:srgbClr val="FF0000"/>
                </a:solidFill>
              </a:rPr>
              <a:t>typha</a:t>
            </a:r>
            <a:r>
              <a:rPr lang="fr-FR" dirty="0">
                <a:solidFill>
                  <a:srgbClr val="FF0000"/>
                </a:solidFill>
              </a:rPr>
              <a:t> est un roseau qui pousse en abondance sur les rives de certains fleuves africains (au point de devenir invasif). </a:t>
            </a:r>
          </a:p>
          <a:p>
            <a:pPr algn="just">
              <a:spcAft>
                <a:spcPts val="0"/>
              </a:spcAft>
            </a:pPr>
            <a:r>
              <a:rPr lang="fr-FR" sz="1200" dirty="0">
                <a:solidFill>
                  <a:srgbClr val="008000"/>
                </a:solidFill>
                <a:latin typeface="+mn-lt"/>
                <a:ea typeface="Calibri" panose="020F0502020204030204" pitchFamily="34" charset="0"/>
              </a:rPr>
              <a:t>A Saint-Louis, le </a:t>
            </a:r>
            <a:r>
              <a:rPr lang="fr-FR" sz="1200" b="1" dirty="0">
                <a:solidFill>
                  <a:srgbClr val="008000"/>
                </a:solidFill>
                <a:latin typeface="+mn-lt"/>
                <a:ea typeface="Calibri" panose="020F0502020204030204" pitchFamily="34" charset="0"/>
              </a:rPr>
              <a:t>Bureau de Recherche et d’Action pour le Développement Solidaire</a:t>
            </a:r>
            <a:r>
              <a:rPr lang="fr-FR" sz="1200" dirty="0">
                <a:solidFill>
                  <a:srgbClr val="008000"/>
                </a:solidFill>
                <a:latin typeface="+mn-lt"/>
                <a:ea typeface="Calibri" panose="020F0502020204030204" pitchFamily="34" charset="0"/>
              </a:rPr>
              <a:t> (</a:t>
            </a:r>
            <a:r>
              <a:rPr lang="fr-FR" sz="1200" b="1" dirty="0">
                <a:solidFill>
                  <a:srgbClr val="008000"/>
                </a:solidFill>
                <a:latin typeface="+mn-lt"/>
                <a:ea typeface="Calibri" panose="020F0502020204030204" pitchFamily="34" charset="0"/>
              </a:rPr>
              <a:t>BRADES</a:t>
            </a:r>
            <a:r>
              <a:rPr lang="fr-FR" sz="1200" dirty="0">
                <a:solidFill>
                  <a:srgbClr val="008000"/>
                </a:solidFill>
                <a:latin typeface="+mn-lt"/>
                <a:ea typeface="Calibri" panose="020F0502020204030204" pitchFamily="34" charset="0"/>
              </a:rPr>
              <a:t>), développe un projet de fabrication de briquettes de </a:t>
            </a:r>
            <a:r>
              <a:rPr lang="fr-FR" sz="1200" b="1" dirty="0" err="1">
                <a:solidFill>
                  <a:srgbClr val="008000"/>
                </a:solidFill>
                <a:latin typeface="+mn-lt"/>
                <a:ea typeface="Calibri" panose="020F0502020204030204" pitchFamily="34" charset="0"/>
              </a:rPr>
              <a:t>biocharbon</a:t>
            </a:r>
            <a:r>
              <a:rPr lang="fr-FR" sz="1200" dirty="0">
                <a:solidFill>
                  <a:srgbClr val="008000"/>
                </a:solidFill>
                <a:latin typeface="+mn-lt"/>
                <a:ea typeface="Calibri" panose="020F0502020204030204" pitchFamily="34" charset="0"/>
              </a:rPr>
              <a:t> à partir de Typha. Celle-ci est ramassé puis brûlé et réduit en poussière de charbon.</a:t>
            </a:r>
            <a:r>
              <a:rPr lang="fr-FR" sz="1400" dirty="0">
                <a:solidFill>
                  <a:srgbClr val="008000"/>
                </a:solidFill>
                <a:latin typeface="+mn-lt"/>
                <a:ea typeface="Calibri" panose="020F0502020204030204" pitchFamily="34" charset="0"/>
              </a:rPr>
              <a:t> </a:t>
            </a:r>
            <a:r>
              <a:rPr lang="fr-FR" sz="1200" dirty="0">
                <a:solidFill>
                  <a:srgbClr val="008000"/>
                </a:solidFill>
                <a:latin typeface="+mn-lt"/>
                <a:ea typeface="Calibri" panose="020F0502020204030204" pitchFamily="34" charset="0"/>
              </a:rPr>
              <a:t>Cette poussière de charbon est ensuite mélangée avec un rotor à de l’eau et à de l’argile, pour en faire un combustible qui ressemble en tous points à du charbon de bois. Après avoir séché durant deux à trois jours, il est ensuite vendu par des associations de femmes de Saint-Louis sur les marchés.</a:t>
            </a:r>
            <a:endParaRPr lang="fr-FR" sz="1400" dirty="0">
              <a:solidFill>
                <a:srgbClr val="008000"/>
              </a:solidFill>
              <a:latin typeface="+mn-lt"/>
              <a:ea typeface="Calibri" panose="020F0502020204030204" pitchFamily="34" charset="0"/>
            </a:endParaRPr>
          </a:p>
          <a:p>
            <a:pPr algn="just">
              <a:spcAft>
                <a:spcPts val="0"/>
              </a:spcAft>
            </a:pPr>
            <a:r>
              <a:rPr lang="fr-FR" sz="1200" dirty="0">
                <a:solidFill>
                  <a:srgbClr val="008000"/>
                </a:solidFill>
                <a:latin typeface="+mn-lt"/>
                <a:ea typeface="Calibri" panose="020F0502020204030204" pitchFamily="34" charset="0"/>
              </a:rPr>
              <a:t>A l’achat, ce </a:t>
            </a:r>
            <a:r>
              <a:rPr lang="fr-FR" sz="1200" dirty="0" err="1">
                <a:solidFill>
                  <a:srgbClr val="008000"/>
                </a:solidFill>
                <a:latin typeface="+mn-lt"/>
                <a:ea typeface="Calibri" panose="020F0502020204030204" pitchFamily="34" charset="0"/>
              </a:rPr>
              <a:t>biocharbon</a:t>
            </a:r>
            <a:r>
              <a:rPr lang="fr-FR" sz="1200" dirty="0">
                <a:solidFill>
                  <a:srgbClr val="008000"/>
                </a:solidFill>
                <a:latin typeface="+mn-lt"/>
                <a:ea typeface="Calibri" panose="020F0502020204030204" pitchFamily="34" charset="0"/>
              </a:rPr>
              <a:t> est deux fois moins cher que le charbon de bois. Il coûte 150 francs CFA, soit 0,23 € le kilo. Sa combustion est plus longue que celle du charbon conventionnel. Mais la population éprouve encore quelques réserves sur ce nouveau produit, commercialisé depuis novembre dernier : plus difficile à allumer que son prédécesseur, le </a:t>
            </a:r>
            <a:r>
              <a:rPr lang="fr-FR" sz="1200" dirty="0" err="1">
                <a:solidFill>
                  <a:srgbClr val="008000"/>
                </a:solidFill>
                <a:latin typeface="+mn-lt"/>
                <a:ea typeface="Calibri" panose="020F0502020204030204" pitchFamily="34" charset="0"/>
              </a:rPr>
              <a:t>biocharbon</a:t>
            </a:r>
            <a:r>
              <a:rPr lang="fr-FR" sz="1200" dirty="0">
                <a:solidFill>
                  <a:srgbClr val="008000"/>
                </a:solidFill>
                <a:latin typeface="+mn-lt"/>
                <a:ea typeface="Calibri" panose="020F0502020204030204" pitchFamily="34" charset="0"/>
              </a:rPr>
              <a:t> ne fait pas encore l’unanimité. Des campagnes d’informations seront donc lancées au cours de l’année 2009.  La </a:t>
            </a:r>
            <a:r>
              <a:rPr lang="fr-FR" sz="1200" i="1" dirty="0">
                <a:solidFill>
                  <a:srgbClr val="008000"/>
                </a:solidFill>
                <a:latin typeface="+mn-lt"/>
                <a:ea typeface="Calibri" panose="020F0502020204030204" pitchFamily="34" charset="0"/>
              </a:rPr>
              <a:t>typha</a:t>
            </a:r>
            <a:r>
              <a:rPr lang="fr-FR" sz="1200" dirty="0">
                <a:solidFill>
                  <a:srgbClr val="008000"/>
                </a:solidFill>
                <a:latin typeface="+mn-lt"/>
                <a:ea typeface="Calibri" panose="020F0502020204030204" pitchFamily="34" charset="0"/>
              </a:rPr>
              <a:t> peut aussi servir de </a:t>
            </a:r>
            <a:r>
              <a:rPr lang="fr-FR" sz="1200" b="1" dirty="0">
                <a:solidFill>
                  <a:srgbClr val="008000"/>
                </a:solidFill>
                <a:latin typeface="+mn-lt"/>
                <a:ea typeface="Calibri" panose="020F0502020204030204" pitchFamily="34" charset="0"/>
              </a:rPr>
              <a:t>matériau d’isolation</a:t>
            </a:r>
            <a:r>
              <a:rPr lang="fr-FR" sz="1200" dirty="0">
                <a:solidFill>
                  <a:srgbClr val="008000"/>
                </a:solidFill>
                <a:latin typeface="+mn-lt"/>
                <a:ea typeface="Calibri" panose="020F0502020204030204" pitchFamily="34" charset="0"/>
              </a:rPr>
              <a:t>.</a:t>
            </a:r>
          </a:p>
          <a:p>
            <a:pPr algn="just">
              <a:spcAft>
                <a:spcPts val="0"/>
              </a:spcAft>
            </a:pPr>
            <a:r>
              <a:rPr lang="fr-FR" sz="1400" dirty="0">
                <a:solidFill>
                  <a:srgbClr val="008000"/>
                </a:solidFill>
                <a:latin typeface="Calibri" panose="020F0502020204030204" pitchFamily="34" charset="0"/>
                <a:ea typeface="Calibri" panose="020F0502020204030204" pitchFamily="34" charset="0"/>
                <a:cs typeface="Times New Roman" panose="02020603050405020304" pitchFamily="18" charset="0"/>
              </a:rPr>
              <a:t>En plus, le </a:t>
            </a:r>
            <a:r>
              <a:rPr lang="fr-FR" sz="1400" b="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biochar</a:t>
            </a:r>
            <a:r>
              <a:rPr lang="fr-FR" sz="14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(le charbon vert ou </a:t>
            </a:r>
            <a:r>
              <a:rPr lang="fr-FR" sz="1200" dirty="0" err="1">
                <a:solidFill>
                  <a:srgbClr val="008000"/>
                </a:solidFill>
                <a:latin typeface="+mn-lt"/>
                <a:ea typeface="Calibri" panose="020F0502020204030204" pitchFamily="34" charset="0"/>
              </a:rPr>
              <a:t>biocharbon</a:t>
            </a:r>
            <a:r>
              <a:rPr lang="fr-FR" sz="14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sz="1400"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peut aider à fertiliser les sols</a:t>
            </a:r>
            <a:r>
              <a:rPr lang="fr-FR" sz="1400" dirty="0">
                <a:solidFill>
                  <a:srgbClr val="008000"/>
                </a:solidFill>
                <a:latin typeface="Calibri" panose="020F0502020204030204" pitchFamily="34" charset="0"/>
                <a:ea typeface="Calibri" panose="020F0502020204030204" pitchFamily="34" charset="0"/>
                <a:cs typeface="Times New Roman" panose="02020603050405020304" pitchFamily="18" charset="0"/>
              </a:rPr>
              <a:t> (quand il est mélangé à la terre).</a:t>
            </a:r>
            <a:endParaRPr lang="fr-FR" sz="1400" dirty="0">
              <a:solidFill>
                <a:srgbClr val="008000"/>
              </a:solidFill>
              <a:latin typeface="+mn-lt"/>
              <a:ea typeface="Calibri" panose="020F0502020204030204" pitchFamily="34" charset="0"/>
            </a:endParaRPr>
          </a:p>
          <a:p>
            <a:pPr algn="just">
              <a:spcAft>
                <a:spcPts val="0"/>
              </a:spcAft>
            </a:pPr>
            <a:r>
              <a:rPr lang="fr-FR" sz="1200" dirty="0">
                <a:solidFill>
                  <a:srgbClr val="008000"/>
                </a:solidFill>
                <a:latin typeface="+mn-lt"/>
                <a:ea typeface="Calibri" panose="020F0502020204030204" pitchFamily="34" charset="0"/>
              </a:rPr>
              <a:t> Adresse de </a:t>
            </a:r>
            <a:r>
              <a:rPr lang="fr-FR" sz="1200" b="1" dirty="0">
                <a:solidFill>
                  <a:srgbClr val="008000"/>
                </a:solidFill>
                <a:latin typeface="+mn-lt"/>
                <a:ea typeface="Calibri" panose="020F0502020204030204" pitchFamily="34" charset="0"/>
              </a:rPr>
              <a:t>BRADES</a:t>
            </a:r>
            <a:r>
              <a:rPr lang="fr-FR" sz="1200" dirty="0">
                <a:solidFill>
                  <a:srgbClr val="008000"/>
                </a:solidFill>
                <a:latin typeface="+mn-lt"/>
                <a:ea typeface="Calibri" panose="020F0502020204030204" pitchFamily="34" charset="0"/>
              </a:rPr>
              <a:t>, directeur Mr </a:t>
            </a:r>
            <a:r>
              <a:rPr lang="fr-FR" sz="1200" b="1" dirty="0" err="1">
                <a:solidFill>
                  <a:srgbClr val="008000"/>
                </a:solidFill>
                <a:latin typeface="+mn-lt"/>
                <a:ea typeface="Calibri" panose="020F0502020204030204" pitchFamily="34" charset="0"/>
              </a:rPr>
              <a:t>Nthié</a:t>
            </a:r>
            <a:r>
              <a:rPr lang="fr-FR" sz="1200" b="1" dirty="0">
                <a:solidFill>
                  <a:srgbClr val="008000"/>
                </a:solidFill>
                <a:latin typeface="+mn-lt"/>
                <a:ea typeface="Calibri" panose="020F0502020204030204" pitchFamily="34" charset="0"/>
              </a:rPr>
              <a:t> DIARRA</a:t>
            </a:r>
            <a:r>
              <a:rPr lang="fr-FR" sz="1200" dirty="0">
                <a:solidFill>
                  <a:srgbClr val="008000"/>
                </a:solidFill>
                <a:latin typeface="+mn-lt"/>
                <a:ea typeface="Calibri" panose="020F0502020204030204" pitchFamily="34" charset="0"/>
              </a:rPr>
              <a:t>, Quartier </a:t>
            </a:r>
            <a:r>
              <a:rPr lang="fr-FR" sz="1200" dirty="0" err="1">
                <a:solidFill>
                  <a:srgbClr val="008000"/>
                </a:solidFill>
                <a:latin typeface="+mn-lt"/>
                <a:ea typeface="Calibri" panose="020F0502020204030204" pitchFamily="34" charset="0"/>
              </a:rPr>
              <a:t>Ndiolofène</a:t>
            </a:r>
            <a:r>
              <a:rPr lang="fr-FR" sz="1200" dirty="0">
                <a:solidFill>
                  <a:srgbClr val="008000"/>
                </a:solidFill>
                <a:latin typeface="+mn-lt"/>
                <a:ea typeface="Calibri" panose="020F0502020204030204" pitchFamily="34" charset="0"/>
              </a:rPr>
              <a:t> </a:t>
            </a:r>
            <a:r>
              <a:rPr lang="fr-FR" sz="1200" dirty="0" err="1">
                <a:solidFill>
                  <a:srgbClr val="008000"/>
                </a:solidFill>
                <a:latin typeface="+mn-lt"/>
                <a:ea typeface="Calibri" panose="020F0502020204030204" pitchFamily="34" charset="0"/>
              </a:rPr>
              <a:t>Sor</a:t>
            </a:r>
            <a:r>
              <a:rPr lang="fr-FR" sz="1200" dirty="0">
                <a:solidFill>
                  <a:srgbClr val="008000"/>
                </a:solidFill>
                <a:latin typeface="+mn-lt"/>
                <a:ea typeface="Calibri" panose="020F0502020204030204" pitchFamily="34" charset="0"/>
              </a:rPr>
              <a:t>, Saint- Louis, Tel : 776412149. Email : </a:t>
            </a:r>
            <a:r>
              <a:rPr lang="fr-FR" sz="1200" u="sng" dirty="0">
                <a:solidFill>
                  <a:srgbClr val="008000"/>
                </a:solidFill>
                <a:latin typeface="+mn-lt"/>
                <a:ea typeface="Calibri" panose="020F0502020204030204" pitchFamily="34" charset="0"/>
                <a:hlinkClick r:id="rId5"/>
              </a:rPr>
              <a:t>bradesenegal@yahoo.fr</a:t>
            </a:r>
            <a:r>
              <a:rPr lang="fr-FR" sz="1200" dirty="0">
                <a:solidFill>
                  <a:srgbClr val="008000"/>
                </a:solidFill>
                <a:latin typeface="+mn-lt"/>
                <a:ea typeface="Calibri" panose="020F0502020204030204" pitchFamily="34" charset="0"/>
              </a:rPr>
              <a:t> </a:t>
            </a:r>
            <a:endParaRPr lang="fr-FR" sz="1400" dirty="0">
              <a:solidFill>
                <a:srgbClr val="008000"/>
              </a:solidFill>
              <a:latin typeface="+mn-lt"/>
              <a:ea typeface="Calibri" panose="020F0502020204030204" pitchFamily="34" charset="0"/>
            </a:endParaRPr>
          </a:p>
          <a:p>
            <a:pPr algn="just"/>
            <a:r>
              <a:rPr lang="fr-FR" sz="1200" dirty="0">
                <a:solidFill>
                  <a:srgbClr val="FF0000"/>
                </a:solidFill>
              </a:rPr>
              <a:t>Note : Deux </a:t>
            </a:r>
            <a:r>
              <a:rPr lang="fr-FR" sz="1200" i="1" dirty="0">
                <a:solidFill>
                  <a:srgbClr val="FF0000"/>
                </a:solidFill>
              </a:rPr>
              <a:t>Typha</a:t>
            </a:r>
            <a:r>
              <a:rPr lang="fr-FR" sz="1200" dirty="0">
                <a:solidFill>
                  <a:srgbClr val="FF0000"/>
                </a:solidFill>
              </a:rPr>
              <a:t> résistent bien au sel : </a:t>
            </a:r>
            <a:r>
              <a:rPr lang="fr-FR" sz="1200" i="1" dirty="0">
                <a:solidFill>
                  <a:srgbClr val="FF0000"/>
                </a:solidFill>
              </a:rPr>
              <a:t>Typha </a:t>
            </a:r>
            <a:r>
              <a:rPr lang="fr-FR" sz="1200" i="1" dirty="0" err="1">
                <a:solidFill>
                  <a:srgbClr val="FF0000"/>
                </a:solidFill>
              </a:rPr>
              <a:t>angustifolia</a:t>
            </a:r>
            <a:r>
              <a:rPr lang="fr-FR" sz="1200" dirty="0">
                <a:solidFill>
                  <a:srgbClr val="FF0000"/>
                </a:solidFill>
              </a:rPr>
              <a:t> et </a:t>
            </a:r>
            <a:r>
              <a:rPr lang="fr-FR" sz="1200" i="1" dirty="0">
                <a:solidFill>
                  <a:srgbClr val="FF0000"/>
                </a:solidFill>
              </a:rPr>
              <a:t>Typha </a:t>
            </a:r>
            <a:r>
              <a:rPr lang="fr-FR" sz="1200" i="1" dirty="0" err="1">
                <a:solidFill>
                  <a:srgbClr val="FF0000"/>
                </a:solidFill>
              </a:rPr>
              <a:t>latifolia</a:t>
            </a:r>
            <a:r>
              <a:rPr lang="fr-FR" sz="1200" i="1" dirty="0">
                <a:solidFill>
                  <a:srgbClr val="FF0000"/>
                </a:solidFill>
              </a:rPr>
              <a:t>.</a:t>
            </a:r>
          </a:p>
          <a:p>
            <a:pPr>
              <a:spcAft>
                <a:spcPts val="0"/>
              </a:spcAft>
            </a:pPr>
            <a:r>
              <a:rPr lang="fr-FR" sz="1200" dirty="0">
                <a:solidFill>
                  <a:srgbClr val="FF0000"/>
                </a:solidFill>
              </a:rPr>
              <a:t>Sources : </a:t>
            </a:r>
            <a:r>
              <a:rPr lang="fr-FR" sz="1200" dirty="0">
                <a:solidFill>
                  <a:srgbClr val="FF0000"/>
                </a:solidFill>
                <a:latin typeface="Calibri" panose="020F0502020204030204" pitchFamily="34" charset="0"/>
                <a:ea typeface="Calibri" panose="020F0502020204030204" pitchFamily="34" charset="0"/>
              </a:rPr>
              <a:t>a) </a:t>
            </a:r>
            <a:r>
              <a:rPr lang="fr-FR" sz="1200" u="sng" dirty="0">
                <a:solidFill>
                  <a:srgbClr val="FF0000"/>
                </a:solidFill>
                <a:latin typeface="Calibri" panose="020F0502020204030204" pitchFamily="34" charset="0"/>
                <a:ea typeface="Calibri" panose="020F0502020204030204" pitchFamily="34" charset="0"/>
                <a:hlinkClick r:id="rId6"/>
              </a:rPr>
              <a:t>http://www.transition-energie.com/senegal-du-charbon-vert-a-partir-dun-roseau/</a:t>
            </a:r>
            <a:r>
              <a:rPr lang="fr-FR" sz="1200" dirty="0">
                <a:solidFill>
                  <a:srgbClr val="FF0000"/>
                </a:solidFill>
                <a:latin typeface="Calibri" panose="020F0502020204030204" pitchFamily="34" charset="0"/>
                <a:ea typeface="Calibri" panose="020F0502020204030204" pitchFamily="34" charset="0"/>
              </a:rPr>
              <a:t> </a:t>
            </a:r>
            <a:endParaRPr lang="fr-FR" sz="1400" dirty="0">
              <a:solidFill>
                <a:srgbClr val="FF0000"/>
              </a:solidFill>
              <a:latin typeface="Times New Roman" panose="02020603050405020304" pitchFamily="18" charset="0"/>
              <a:ea typeface="Calibri" panose="020F0502020204030204" pitchFamily="34" charset="0"/>
            </a:endParaRPr>
          </a:p>
          <a:p>
            <a:pPr>
              <a:spcAft>
                <a:spcPts val="0"/>
              </a:spcAft>
            </a:pPr>
            <a:r>
              <a:rPr lang="fr-FR" sz="1200" dirty="0">
                <a:solidFill>
                  <a:srgbClr val="FF0000"/>
                </a:solidFill>
                <a:latin typeface="Calibri" panose="020F0502020204030204" pitchFamily="34" charset="0"/>
                <a:ea typeface="Calibri" panose="020F0502020204030204" pitchFamily="34" charset="0"/>
              </a:rPr>
              <a:t>b) </a:t>
            </a:r>
            <a:r>
              <a:rPr lang="fr-FR" sz="1200" u="sng" dirty="0">
                <a:solidFill>
                  <a:srgbClr val="FF0000"/>
                </a:solidFill>
                <a:latin typeface="Calibri" panose="020F0502020204030204" pitchFamily="34" charset="0"/>
                <a:ea typeface="Calibri" panose="020F0502020204030204" pitchFamily="34" charset="0"/>
                <a:hlinkClick r:id="rId7"/>
              </a:rPr>
              <a:t>http://www.lemonde.fr/planete/article/2015/09/09/en-mauritanie-une-plante-nuisible-devient-source-d-energie_4750054_3244.html</a:t>
            </a:r>
            <a:r>
              <a:rPr lang="fr-FR" sz="1200" dirty="0">
                <a:solidFill>
                  <a:srgbClr val="FF0000"/>
                </a:solidFill>
                <a:latin typeface="Calibri" panose="020F0502020204030204" pitchFamily="34" charset="0"/>
                <a:ea typeface="Calibri" panose="020F0502020204030204" pitchFamily="34" charset="0"/>
              </a:rPr>
              <a:t> </a:t>
            </a:r>
          </a:p>
          <a:p>
            <a:pPr>
              <a:spcAft>
                <a:spcPts val="0"/>
              </a:spcAft>
            </a:pPr>
            <a:r>
              <a:rPr lang="fr-FR" sz="1200" dirty="0">
                <a:solidFill>
                  <a:srgbClr val="FF0000"/>
                </a:solidFill>
                <a:latin typeface="Calibri" panose="020F0502020204030204" pitchFamily="34" charset="0"/>
                <a:ea typeface="Calibri" panose="020F0502020204030204" pitchFamily="34" charset="0"/>
              </a:rPr>
              <a:t>c) </a:t>
            </a:r>
            <a:r>
              <a:rPr lang="fr-FR" sz="1200" dirty="0">
                <a:solidFill>
                  <a:srgbClr val="FF0000"/>
                </a:solidFill>
                <a:latin typeface="Calibri" panose="020F0502020204030204" pitchFamily="34" charset="0"/>
                <a:ea typeface="Calibri" panose="020F0502020204030204" pitchFamily="34" charset="0"/>
                <a:hlinkClick r:id="rId8"/>
              </a:rPr>
              <a:t>http://www.agenceecofin.com/innovation/1208-31313-senegal-vers-un-destin-dans-le-batiment-pour-3-milliards-de-tonnes-de-typha</a:t>
            </a:r>
            <a:r>
              <a:rPr lang="fr-FR" sz="1200" dirty="0">
                <a:solidFill>
                  <a:srgbClr val="FF0000"/>
                </a:solidFill>
                <a:latin typeface="Calibri" panose="020F0502020204030204" pitchFamily="34" charset="0"/>
                <a:ea typeface="Calibri" panose="020F0502020204030204" pitchFamily="34" charset="0"/>
              </a:rPr>
              <a:t> </a:t>
            </a:r>
            <a:endParaRPr lang="fr-FR" sz="1400" dirty="0">
              <a:solidFill>
                <a:srgbClr val="FF0000"/>
              </a:solidFill>
              <a:latin typeface="Times New Roman" panose="02020603050405020304" pitchFamily="18" charset="0"/>
              <a:ea typeface="Calibri" panose="020F0502020204030204" pitchFamily="34" charset="0"/>
            </a:endParaRPr>
          </a:p>
          <a:p>
            <a:pPr>
              <a:spcAft>
                <a:spcPts val="0"/>
              </a:spcAft>
            </a:pPr>
            <a:r>
              <a:rPr lang="fr-FR" sz="1200" dirty="0">
                <a:solidFill>
                  <a:srgbClr val="FF0000"/>
                </a:solidFill>
                <a:latin typeface="Calibri" panose="020F0502020204030204" pitchFamily="34" charset="0"/>
                <a:ea typeface="Calibri" panose="020F0502020204030204" pitchFamily="34" charset="0"/>
              </a:rPr>
              <a:t>d) </a:t>
            </a:r>
            <a:r>
              <a:rPr lang="fr-FR" sz="1200" u="sng" dirty="0">
                <a:solidFill>
                  <a:srgbClr val="FF0000"/>
                </a:solidFill>
                <a:latin typeface="Calibri" panose="020F0502020204030204" pitchFamily="34" charset="0"/>
                <a:ea typeface="Calibri" panose="020F0502020204030204" pitchFamily="34" charset="0"/>
                <a:hlinkClick r:id="rId9"/>
              </a:rPr>
              <a:t>http://www1.rfi.fr/sciencefr/articles/115/article_82336.asp</a:t>
            </a:r>
            <a:r>
              <a:rPr lang="fr-FR" sz="1200" dirty="0">
                <a:solidFill>
                  <a:srgbClr val="FF0000"/>
                </a:solidFill>
                <a:latin typeface="Calibri" panose="020F0502020204030204" pitchFamily="34" charset="0"/>
                <a:ea typeface="Calibri" panose="020F0502020204030204" pitchFamily="34" charset="0"/>
              </a:rPr>
              <a:t> </a:t>
            </a:r>
            <a:endParaRPr lang="fr-FR" sz="1400" dirty="0">
              <a:solidFill>
                <a:srgbClr val="FF0000"/>
              </a:solidFill>
              <a:latin typeface="Times New Roman" panose="02020603050405020304" pitchFamily="18" charset="0"/>
              <a:ea typeface="Calibri" panose="020F0502020204030204" pitchFamily="34" charset="0"/>
            </a:endParaRPr>
          </a:p>
          <a:p>
            <a:pPr>
              <a:spcAft>
                <a:spcPts val="0"/>
              </a:spcAft>
            </a:pPr>
            <a:r>
              <a:rPr lang="fr-FR" sz="1200" dirty="0">
                <a:solidFill>
                  <a:srgbClr val="FF0000"/>
                </a:solidFill>
                <a:latin typeface="Calibri" panose="020F0502020204030204" pitchFamily="34" charset="0"/>
                <a:ea typeface="Calibri" panose="020F0502020204030204" pitchFamily="34" charset="0"/>
              </a:rPr>
              <a:t>e) </a:t>
            </a:r>
            <a:r>
              <a:rPr lang="fr-FR" sz="1200" u="sng" dirty="0">
                <a:solidFill>
                  <a:srgbClr val="FF0000"/>
                </a:solidFill>
                <a:latin typeface="Calibri" panose="020F0502020204030204" pitchFamily="34" charset="0"/>
                <a:ea typeface="Calibri" panose="020F0502020204030204" pitchFamily="34" charset="0"/>
                <a:hlinkClick r:id="rId10"/>
              </a:rPr>
              <a:t>http://www.peracod.sn/?Le-BRADES-entreprise-basee-a-Saint</a:t>
            </a:r>
            <a:r>
              <a:rPr lang="fr-FR" sz="1200" dirty="0">
                <a:solidFill>
                  <a:srgbClr val="FF0000"/>
                </a:solidFill>
                <a:latin typeface="Calibri" panose="020F0502020204030204" pitchFamily="34" charset="0"/>
                <a:ea typeface="Calibri" panose="020F0502020204030204" pitchFamily="34" charset="0"/>
              </a:rPr>
              <a:t> </a:t>
            </a:r>
            <a:endParaRPr lang="fr-FR" sz="1400" dirty="0">
              <a:solidFill>
                <a:srgbClr val="FF0000"/>
              </a:solidFill>
              <a:latin typeface="Times New Roman" panose="02020603050405020304" pitchFamily="18" charset="0"/>
              <a:ea typeface="Calibri" panose="020F0502020204030204" pitchFamily="34" charset="0"/>
            </a:endParaRPr>
          </a:p>
          <a:p>
            <a:pPr>
              <a:spcAft>
                <a:spcPts val="0"/>
              </a:spcAft>
            </a:pPr>
            <a:r>
              <a:rPr lang="fr-FR" sz="1200" dirty="0">
                <a:solidFill>
                  <a:srgbClr val="FF0000"/>
                </a:solidFill>
                <a:latin typeface="Calibri" panose="020F0502020204030204" pitchFamily="34" charset="0"/>
                <a:ea typeface="Calibri" panose="020F0502020204030204" pitchFamily="34" charset="0"/>
              </a:rPr>
              <a:t>f) </a:t>
            </a:r>
            <a:r>
              <a:rPr lang="fr-FR" sz="1200" u="sng" dirty="0">
                <a:solidFill>
                  <a:srgbClr val="FF0000"/>
                </a:solidFill>
                <a:latin typeface="Calibri" panose="020F0502020204030204" pitchFamily="34" charset="0"/>
                <a:ea typeface="Calibri" panose="020F0502020204030204" pitchFamily="34" charset="0"/>
                <a:hlinkClick r:id="rId11"/>
              </a:rPr>
              <a:t>http://www.nepad.org/system/files/BRADES.pdf</a:t>
            </a:r>
            <a:r>
              <a:rPr lang="fr-FR" sz="1200" dirty="0">
                <a:solidFill>
                  <a:srgbClr val="FF0000"/>
                </a:solidFill>
                <a:latin typeface="Calibri" panose="020F0502020204030204" pitchFamily="34" charset="0"/>
                <a:ea typeface="Calibri" panose="020F0502020204030204" pitchFamily="34" charset="0"/>
              </a:rPr>
              <a:t>  (taille 991 Ko).</a:t>
            </a:r>
            <a:endParaRPr lang="fr-FR" sz="1400" dirty="0">
              <a:solidFill>
                <a:srgbClr val="FF0000"/>
              </a:solidFill>
              <a:latin typeface="Times New Roman" panose="02020603050405020304" pitchFamily="18" charset="0"/>
              <a:ea typeface="Calibri" panose="020F0502020204030204" pitchFamily="34" charset="0"/>
            </a:endParaRPr>
          </a:p>
        </p:txBody>
      </p:sp>
      <p:pic>
        <p:nvPicPr>
          <p:cNvPr id="14" name="Imag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11943" y="4477203"/>
            <a:ext cx="2619375" cy="1743075"/>
          </a:xfrm>
          <a:prstGeom prst="rect">
            <a:avLst/>
          </a:prstGeom>
        </p:spPr>
      </p:pic>
      <p:sp>
        <p:nvSpPr>
          <p:cNvPr id="15" name="ZoneTexte 14"/>
          <p:cNvSpPr txBox="1"/>
          <p:nvPr/>
        </p:nvSpPr>
        <p:spPr>
          <a:xfrm>
            <a:off x="6250061" y="6220278"/>
            <a:ext cx="2748158" cy="646331"/>
          </a:xfrm>
          <a:prstGeom prst="rect">
            <a:avLst/>
          </a:prstGeom>
          <a:noFill/>
        </p:spPr>
        <p:txBody>
          <a:bodyPr wrap="square" rtlCol="0">
            <a:spAutoFit/>
          </a:bodyPr>
          <a:lstStyle/>
          <a:p>
            <a:pPr algn="ctr"/>
            <a:r>
              <a:rPr lang="fr-FR" sz="1200" dirty="0">
                <a:solidFill>
                  <a:srgbClr val="FF0000"/>
                </a:solidFill>
                <a:latin typeface="+mn-lt"/>
              </a:rPr>
              <a:t>Invasion du typha, depuis la mise en service, en 1986, du barrage sur le fleuve Sénégal.</a:t>
            </a:r>
          </a:p>
        </p:txBody>
      </p:sp>
      <p:sp>
        <p:nvSpPr>
          <p:cNvPr id="18" name="ZoneTexte 17"/>
          <p:cNvSpPr txBox="1"/>
          <p:nvPr/>
        </p:nvSpPr>
        <p:spPr>
          <a:xfrm>
            <a:off x="4272693" y="6208336"/>
            <a:ext cx="2153301" cy="646331"/>
          </a:xfrm>
          <a:prstGeom prst="rect">
            <a:avLst/>
          </a:prstGeom>
          <a:noFill/>
        </p:spPr>
        <p:txBody>
          <a:bodyPr wrap="square" rtlCol="0">
            <a:spAutoFit/>
          </a:bodyPr>
          <a:lstStyle/>
          <a:p>
            <a:pPr algn="ctr"/>
            <a:r>
              <a:rPr lang="fr-FR" sz="1200" dirty="0">
                <a:solidFill>
                  <a:srgbClr val="FF0000"/>
                </a:solidFill>
                <a:latin typeface="+mn-lt"/>
              </a:rPr>
              <a:t>Production du </a:t>
            </a:r>
            <a:r>
              <a:rPr lang="fr-FR" sz="1200" dirty="0" err="1">
                <a:solidFill>
                  <a:srgbClr val="FF0000"/>
                </a:solidFill>
                <a:latin typeface="+mn-lt"/>
              </a:rPr>
              <a:t>biocharbon</a:t>
            </a:r>
            <a:r>
              <a:rPr lang="fr-FR" sz="1200" dirty="0">
                <a:solidFill>
                  <a:srgbClr val="FF0000"/>
                </a:solidFill>
                <a:latin typeface="+mn-lt"/>
              </a:rPr>
              <a:t> avec le Rotor </a:t>
            </a:r>
            <a:r>
              <a:rPr lang="fr-FR" sz="1200" dirty="0" err="1">
                <a:solidFill>
                  <a:srgbClr val="FF0000"/>
                </a:solidFill>
                <a:latin typeface="+mn-lt"/>
              </a:rPr>
              <a:t>Presstype</a:t>
            </a:r>
            <a:r>
              <a:rPr lang="fr-FR" sz="1200" dirty="0">
                <a:solidFill>
                  <a:srgbClr val="FF0000"/>
                </a:solidFill>
                <a:latin typeface="+mn-lt"/>
              </a:rPr>
              <a:t> (© Brades)</a:t>
            </a:r>
          </a:p>
          <a:p>
            <a:pPr algn="ctr"/>
            <a:r>
              <a:rPr lang="fr-FR" sz="1200" dirty="0">
                <a:solidFill>
                  <a:srgbClr val="FF0000"/>
                </a:solidFill>
                <a:latin typeface="+mn-lt"/>
              </a:rPr>
              <a:t>(un compacteur ou presse).</a:t>
            </a:r>
          </a:p>
        </p:txBody>
      </p:sp>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97832" y="4288097"/>
            <a:ext cx="2047875" cy="1924050"/>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0852" y="4953979"/>
            <a:ext cx="3733800" cy="1600200"/>
          </a:xfrm>
          <a:prstGeom prst="rect">
            <a:avLst/>
          </a:prstGeom>
        </p:spPr>
      </p:pic>
      <p:sp>
        <p:nvSpPr>
          <p:cNvPr id="22" name="ZoneTexte 21"/>
          <p:cNvSpPr txBox="1"/>
          <p:nvPr/>
        </p:nvSpPr>
        <p:spPr>
          <a:xfrm>
            <a:off x="154596" y="6531501"/>
            <a:ext cx="3910319" cy="276999"/>
          </a:xfrm>
          <a:prstGeom prst="rect">
            <a:avLst/>
          </a:prstGeom>
          <a:noFill/>
        </p:spPr>
        <p:txBody>
          <a:bodyPr wrap="square" rtlCol="0">
            <a:spAutoFit/>
          </a:bodyPr>
          <a:lstStyle/>
          <a:p>
            <a:pPr algn="ctr"/>
            <a:r>
              <a:rPr lang="fr-FR" sz="1200" dirty="0">
                <a:solidFill>
                  <a:srgbClr val="FF0000"/>
                </a:solidFill>
                <a:latin typeface="+mn-lt"/>
              </a:rPr>
              <a:t>Deux technologies pour la pyrolyse. © ARTI-TZ</a:t>
            </a:r>
          </a:p>
        </p:txBody>
      </p:sp>
      <p:pic>
        <p:nvPicPr>
          <p:cNvPr id="23" name="Imag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40352" y="0"/>
            <a:ext cx="1469181" cy="1104059"/>
          </a:xfrm>
          <a:prstGeom prst="rect">
            <a:avLst/>
          </a:prstGeom>
        </p:spPr>
      </p:pic>
    </p:spTree>
    <p:extLst>
      <p:ext uri="{BB962C8B-B14F-4D97-AF65-F5344CB8AC3E}">
        <p14:creationId xmlns:p14="http://schemas.microsoft.com/office/powerpoint/2010/main" val="61753702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oneTexte 1"/>
          <p:cNvSpPr txBox="1">
            <a:spLocks noChangeArrowheads="1"/>
          </p:cNvSpPr>
          <p:nvPr/>
        </p:nvSpPr>
        <p:spPr bwMode="auto">
          <a:xfrm>
            <a:off x="107504" y="1412875"/>
            <a:ext cx="89289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000" b="1" dirty="0">
                <a:solidFill>
                  <a:srgbClr val="008000"/>
                </a:solidFill>
              </a:rPr>
              <a:t>A8. Annexe : Palétuviers.</a:t>
            </a:r>
          </a:p>
          <a:p>
            <a:pPr algn="ctr" eaLnBrk="1" hangingPunct="1">
              <a:spcBef>
                <a:spcPct val="0"/>
              </a:spcBef>
              <a:buFontTx/>
              <a:buNone/>
            </a:pPr>
            <a:endParaRPr lang="fr-FR" altLang="fr-FR" sz="2000" b="1" dirty="0">
              <a:solidFill>
                <a:srgbClr val="008000"/>
              </a:solidFill>
            </a:endParaRPr>
          </a:p>
          <a:p>
            <a:pPr algn="ctr" eaLnBrk="1" hangingPunct="1">
              <a:spcBef>
                <a:spcPct val="0"/>
              </a:spcBef>
              <a:buFontTx/>
              <a:buNone/>
            </a:pPr>
            <a:r>
              <a:rPr lang="fr-FR" altLang="fr-FR" sz="2000" dirty="0">
                <a:solidFill>
                  <a:srgbClr val="008000"/>
                </a:solidFill>
              </a:rPr>
              <a:t>(Plantes ne résistant pas normalement à la sècheresse, mais poussant dans l’eau salée).</a:t>
            </a:r>
          </a:p>
        </p:txBody>
      </p:sp>
      <p:sp>
        <p:nvSpPr>
          <p:cNvPr id="18841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8842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EB9741-133D-433F-BD4A-28EADEC625E6}" type="slidenum">
              <a:rPr lang="fr-FR" altLang="fr-FR" sz="1200" smtClean="0">
                <a:solidFill>
                  <a:srgbClr val="898989"/>
                </a:solidFill>
              </a:rPr>
              <a:pPr>
                <a:spcBef>
                  <a:spcPct val="0"/>
                </a:spcBef>
                <a:buFontTx/>
                <a:buNone/>
              </a:pPr>
              <a:t>222</a:t>
            </a:fld>
            <a:endParaRPr lang="fr-FR" altLang="fr-FR" sz="1200">
              <a:solidFill>
                <a:srgbClr val="898989"/>
              </a:solidFill>
            </a:endParaRPr>
          </a:p>
        </p:txBody>
      </p:sp>
      <p:sp>
        <p:nvSpPr>
          <p:cNvPr id="18842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88423" name="Rectangle 9"/>
          <p:cNvSpPr>
            <a:spLocks noChangeArrowheads="1"/>
          </p:cNvSpPr>
          <p:nvPr/>
        </p:nvSpPr>
        <p:spPr bwMode="auto">
          <a:xfrm>
            <a:off x="4355480" y="4940622"/>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Mangrove</a:t>
            </a:r>
            <a:endParaRPr lang="fr-FR" altLang="fr-FR" sz="1200">
              <a:solidFill>
                <a:srgbClr val="008000"/>
              </a:solidFill>
              <a:latin typeface="Arial" panose="020B0604020202020204" pitchFamily="34" charset="0"/>
            </a:endParaRPr>
          </a:p>
        </p:txBody>
      </p:sp>
      <p:pic>
        <p:nvPicPr>
          <p:cNvPr id="188425" name="Image 11" descr="Mangro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068960"/>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a:spLocks noChangeArrowheads="1"/>
          </p:cNvSpPr>
          <p:nvPr/>
        </p:nvSpPr>
        <p:spPr bwMode="auto">
          <a:xfrm>
            <a:off x="179388" y="744537"/>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A8. </a:t>
            </a:r>
            <a:r>
              <a:rPr lang="fr-FR" altLang="fr-FR" sz="1800" b="1" dirty="0">
                <a:solidFill>
                  <a:srgbClr val="008000"/>
                </a:solidFill>
                <a:latin typeface="Arial" panose="020B0604020202020204" pitchFamily="34" charset="0"/>
              </a:rPr>
              <a:t>Palétuviers (suite)</a:t>
            </a:r>
          </a:p>
        </p:txBody>
      </p:sp>
      <p:sp>
        <p:nvSpPr>
          <p:cNvPr id="19046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046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779005-4820-4519-A3AB-8FE3E2F5E68B}" type="slidenum">
              <a:rPr lang="fr-FR" altLang="fr-FR" sz="1200" smtClean="0">
                <a:solidFill>
                  <a:srgbClr val="898989"/>
                </a:solidFill>
              </a:rPr>
              <a:pPr>
                <a:spcBef>
                  <a:spcPct val="0"/>
                </a:spcBef>
                <a:buFontTx/>
                <a:buNone/>
              </a:pPr>
              <a:t>223</a:t>
            </a:fld>
            <a:endParaRPr lang="fr-FR" altLang="fr-FR" sz="1200">
              <a:solidFill>
                <a:srgbClr val="898989"/>
              </a:solidFill>
            </a:endParaRPr>
          </a:p>
        </p:txBody>
      </p:sp>
      <p:sp>
        <p:nvSpPr>
          <p:cNvPr id="19046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
          <p:cNvSpPr>
            <a:spLocks noChangeArrowheads="1"/>
          </p:cNvSpPr>
          <p:nvPr/>
        </p:nvSpPr>
        <p:spPr bwMode="auto">
          <a:xfrm>
            <a:off x="179388" y="1196975"/>
            <a:ext cx="8856662" cy="4247317"/>
          </a:xfrm>
          <a:prstGeom prst="rect">
            <a:avLst/>
          </a:prstGeom>
          <a:noFill/>
          <a:ln w="9525">
            <a:noFill/>
            <a:miter lim="800000"/>
            <a:headEnd/>
            <a:tailEnd/>
          </a:ln>
        </p:spPr>
        <p:txBody>
          <a:bodyPr>
            <a:spAutoFit/>
          </a:bodyPr>
          <a:lstStyle/>
          <a:p>
            <a:pPr eaLnBrk="1" hangingPunct="1">
              <a:defRPr/>
            </a:pPr>
            <a:r>
              <a:rPr lang="fr-FR" dirty="0">
                <a:solidFill>
                  <a:srgbClr val="008000"/>
                </a:solidFill>
                <a:latin typeface="+mn-lt"/>
                <a:cs typeface="Arial" charset="0"/>
              </a:rPr>
              <a:t>A8.1. Palétuvier (</a:t>
            </a:r>
            <a:r>
              <a:rPr lang="fr-FR" i="1" dirty="0" err="1">
                <a:solidFill>
                  <a:srgbClr val="008000"/>
                </a:solidFill>
                <a:latin typeface="+mn-lt"/>
                <a:cs typeface="Arial" charset="0"/>
                <a:hlinkClick r:id="rId2" tooltip="Pterocarpus officinalis"/>
              </a:rPr>
              <a:t>Pterocarpus</a:t>
            </a:r>
            <a:r>
              <a:rPr lang="fr-FR" i="1" dirty="0">
                <a:solidFill>
                  <a:srgbClr val="008000"/>
                </a:solidFill>
                <a:latin typeface="+mn-lt"/>
                <a:cs typeface="Arial" charset="0"/>
                <a:hlinkClick r:id="rId2" tooltip="Pterocarpus officinalis"/>
              </a:rPr>
              <a:t> </a:t>
            </a:r>
            <a:r>
              <a:rPr lang="fr-FR" i="1" dirty="0" err="1">
                <a:solidFill>
                  <a:srgbClr val="008000"/>
                </a:solidFill>
                <a:latin typeface="+mn-lt"/>
                <a:cs typeface="Arial" charset="0"/>
                <a:hlinkClick r:id="rId2" tooltip="Pterocarpus officinalis"/>
              </a:rPr>
              <a:t>officinalis</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3" tooltip="Fabaceae"/>
              </a:rPr>
              <a:t>Fabaceae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A8.2. </a:t>
            </a:r>
            <a:r>
              <a:rPr lang="fr-FR" dirty="0">
                <a:solidFill>
                  <a:srgbClr val="008000"/>
                </a:solidFill>
                <a:latin typeface="+mn-lt"/>
                <a:cs typeface="Arial" charset="0"/>
                <a:hlinkClick r:id="rId4" tooltip="Palétuvier grand bois (page inexistante)"/>
              </a:rPr>
              <a:t>Palétuvier grand bois</a:t>
            </a:r>
            <a:r>
              <a:rPr lang="fr-FR" dirty="0">
                <a:solidFill>
                  <a:srgbClr val="008000"/>
                </a:solidFill>
                <a:latin typeface="+mn-lt"/>
                <a:cs typeface="Arial" charset="0"/>
              </a:rPr>
              <a:t> (</a:t>
            </a:r>
            <a:r>
              <a:rPr lang="fr-FR" i="1" dirty="0" err="1">
                <a:solidFill>
                  <a:srgbClr val="008000"/>
                </a:solidFill>
                <a:latin typeface="+mn-lt"/>
                <a:cs typeface="Arial" charset="0"/>
                <a:hlinkClick r:id="rId5" tooltip="Tovomita plumieri (page inexistante)"/>
              </a:rPr>
              <a:t>Tovomita</a:t>
            </a:r>
            <a:r>
              <a:rPr lang="fr-FR" i="1" dirty="0">
                <a:solidFill>
                  <a:srgbClr val="008000"/>
                </a:solidFill>
                <a:latin typeface="+mn-lt"/>
                <a:cs typeface="Arial" charset="0"/>
                <a:hlinkClick r:id="rId5" tooltip="Tovomita plumieri (page inexistante)"/>
              </a:rPr>
              <a:t> </a:t>
            </a:r>
            <a:r>
              <a:rPr lang="fr-FR" i="1" dirty="0" err="1">
                <a:solidFill>
                  <a:srgbClr val="008000"/>
                </a:solidFill>
                <a:latin typeface="+mn-lt"/>
                <a:cs typeface="Arial" charset="0"/>
                <a:hlinkClick r:id="rId5" tooltip="Tovomita plumieri (page inexistante)"/>
              </a:rPr>
              <a:t>plumieri</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6" tooltip="Clusiaceae"/>
              </a:rPr>
              <a:t>Clusiaceae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A8.3. </a:t>
            </a:r>
            <a:r>
              <a:rPr lang="fr-FR" dirty="0">
                <a:solidFill>
                  <a:srgbClr val="008000"/>
                </a:solidFill>
                <a:latin typeface="+mn-lt"/>
                <a:cs typeface="Arial" charset="0"/>
                <a:hlinkClick r:id="rId7" tooltip="Palétuvier gris"/>
              </a:rPr>
              <a:t>Palétuvier gris</a:t>
            </a:r>
            <a:r>
              <a:rPr lang="fr-FR" dirty="0">
                <a:solidFill>
                  <a:srgbClr val="008000"/>
                </a:solidFill>
                <a:latin typeface="+mn-lt"/>
                <a:cs typeface="Arial" charset="0"/>
              </a:rPr>
              <a:t> (</a:t>
            </a:r>
            <a:r>
              <a:rPr lang="fr-FR" i="1" dirty="0" err="1">
                <a:solidFill>
                  <a:srgbClr val="008000"/>
                </a:solidFill>
                <a:latin typeface="+mn-lt"/>
                <a:cs typeface="Arial" charset="0"/>
                <a:hlinkClick r:id="rId8" tooltip="Avicennia schaueriana (page inexistante)"/>
              </a:rPr>
              <a:t>Avicennia</a:t>
            </a:r>
            <a:r>
              <a:rPr lang="fr-FR" i="1" dirty="0">
                <a:solidFill>
                  <a:srgbClr val="008000"/>
                </a:solidFill>
                <a:latin typeface="+mn-lt"/>
                <a:cs typeface="Arial" charset="0"/>
                <a:hlinkClick r:id="rId8" tooltip="Avicennia schaueriana (page inexistante)"/>
              </a:rPr>
              <a:t> </a:t>
            </a:r>
            <a:r>
              <a:rPr lang="fr-FR" i="1" dirty="0" err="1">
                <a:solidFill>
                  <a:srgbClr val="008000"/>
                </a:solidFill>
                <a:latin typeface="+mn-lt"/>
                <a:cs typeface="Arial" charset="0"/>
                <a:hlinkClick r:id="rId8" tooltip="Avicennia schaueriana (page inexistante)"/>
              </a:rPr>
              <a:t>schaueriana</a:t>
            </a:r>
            <a:r>
              <a:rPr lang="fr-FR" dirty="0">
                <a:solidFill>
                  <a:srgbClr val="008000"/>
                </a:solidFill>
                <a:latin typeface="+mn-lt"/>
                <a:cs typeface="Arial" charset="0"/>
              </a:rPr>
              <a:t>) </a:t>
            </a:r>
            <a:r>
              <a:rPr lang="fr-FR" sz="1200" dirty="0">
                <a:solidFill>
                  <a:srgbClr val="008000"/>
                </a:solidFill>
                <a:latin typeface="+mn-lt"/>
                <a:cs typeface="Arial" charset="0"/>
              </a:rPr>
              <a:t>(famille classique </a:t>
            </a:r>
            <a:r>
              <a:rPr lang="fr-FR" sz="1200" i="1" dirty="0" err="1">
                <a:solidFill>
                  <a:srgbClr val="008000"/>
                </a:solidFill>
                <a:latin typeface="+mn-lt"/>
                <a:cs typeface="Arial" charset="0"/>
                <a:hlinkClick r:id="rId9" tooltip="Verbenaceae"/>
              </a:rPr>
              <a:t>Verbenaceae</a:t>
            </a:r>
            <a:r>
              <a:rPr lang="fr-FR" sz="1200" dirty="0">
                <a:solidFill>
                  <a:srgbClr val="008000"/>
                </a:solidFill>
                <a:latin typeface="+mn-lt"/>
                <a:cs typeface="Arial" charset="0"/>
              </a:rPr>
              <a:t> et phylogénétique </a:t>
            </a:r>
            <a:r>
              <a:rPr lang="fr-FR" sz="1200" i="1" dirty="0" err="1">
                <a:solidFill>
                  <a:srgbClr val="008000"/>
                </a:solidFill>
                <a:latin typeface="+mn-lt"/>
                <a:cs typeface="Arial" charset="0"/>
                <a:hlinkClick r:id="rId10" tooltip="Avicenniaceae"/>
              </a:rPr>
              <a:t>Avicenniaceae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A8.4. </a:t>
            </a:r>
            <a:r>
              <a:rPr lang="fr-FR" dirty="0">
                <a:solidFill>
                  <a:srgbClr val="008000"/>
                </a:solidFill>
                <a:latin typeface="+mn-lt"/>
                <a:cs typeface="Arial" charset="0"/>
                <a:hlinkClick r:id="rId7" tooltip="Palétuvier gris"/>
              </a:rPr>
              <a:t>Palétuvier gris</a:t>
            </a:r>
            <a:r>
              <a:rPr lang="fr-FR" dirty="0">
                <a:solidFill>
                  <a:srgbClr val="008000"/>
                </a:solidFill>
                <a:latin typeface="+mn-lt"/>
                <a:cs typeface="Arial" charset="0"/>
              </a:rPr>
              <a:t> (</a:t>
            </a:r>
            <a:r>
              <a:rPr lang="fr-FR" i="1" dirty="0" err="1">
                <a:solidFill>
                  <a:srgbClr val="008000"/>
                </a:solidFill>
                <a:latin typeface="+mn-lt"/>
                <a:cs typeface="Arial" charset="0"/>
                <a:hlinkClick r:id="rId11" tooltip="Avicennia germinans"/>
              </a:rPr>
              <a:t>Avicennia</a:t>
            </a:r>
            <a:r>
              <a:rPr lang="fr-FR" i="1" dirty="0">
                <a:solidFill>
                  <a:srgbClr val="008000"/>
                </a:solidFill>
                <a:latin typeface="+mn-lt"/>
                <a:cs typeface="Arial" charset="0"/>
                <a:hlinkClick r:id="rId11" tooltip="Avicennia germinans"/>
              </a:rPr>
              <a:t> </a:t>
            </a:r>
            <a:r>
              <a:rPr lang="fr-FR" i="1" dirty="0" err="1">
                <a:solidFill>
                  <a:srgbClr val="008000"/>
                </a:solidFill>
                <a:latin typeface="+mn-lt"/>
                <a:cs typeface="Arial" charset="0"/>
                <a:hlinkClick r:id="rId11" tooltip="Avicennia germinans"/>
              </a:rPr>
              <a:t>germinans</a:t>
            </a:r>
            <a:r>
              <a:rPr lang="fr-FR" dirty="0">
                <a:solidFill>
                  <a:srgbClr val="008000"/>
                </a:solidFill>
                <a:latin typeface="+mn-lt"/>
                <a:cs typeface="Arial" charset="0"/>
              </a:rPr>
              <a:t>) </a:t>
            </a:r>
            <a:r>
              <a:rPr lang="fr-FR" sz="1200" dirty="0">
                <a:solidFill>
                  <a:srgbClr val="008000"/>
                </a:solidFill>
                <a:latin typeface="+mn-lt"/>
                <a:cs typeface="Arial" charset="0"/>
              </a:rPr>
              <a:t>(famille classique </a:t>
            </a:r>
            <a:r>
              <a:rPr lang="fr-FR" sz="1200" i="1" dirty="0" err="1">
                <a:solidFill>
                  <a:srgbClr val="008000"/>
                </a:solidFill>
                <a:latin typeface="+mn-lt"/>
                <a:cs typeface="Arial" charset="0"/>
                <a:hlinkClick r:id="rId9" tooltip="Verbenaceae"/>
              </a:rPr>
              <a:t>Verbenaceae</a:t>
            </a:r>
            <a:r>
              <a:rPr lang="fr-FR" sz="1200" dirty="0">
                <a:solidFill>
                  <a:srgbClr val="008000"/>
                </a:solidFill>
                <a:latin typeface="+mn-lt"/>
                <a:cs typeface="Arial" charset="0"/>
              </a:rPr>
              <a:t> et phylogénétique </a:t>
            </a:r>
            <a:r>
              <a:rPr lang="fr-FR" sz="1200" i="1" dirty="0" err="1">
                <a:solidFill>
                  <a:srgbClr val="008000"/>
                </a:solidFill>
                <a:latin typeface="+mn-lt"/>
                <a:cs typeface="Arial" charset="0"/>
                <a:hlinkClick r:id="rId10" tooltip="Avicenniaceae"/>
              </a:rPr>
              <a:t>Avicenniaceae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A8.5. </a:t>
            </a:r>
            <a:r>
              <a:rPr lang="fr-FR" dirty="0">
                <a:solidFill>
                  <a:srgbClr val="008000"/>
                </a:solidFill>
                <a:latin typeface="+mn-lt"/>
                <a:cs typeface="Arial" charset="0"/>
                <a:hlinkClick r:id="rId7" tooltip="Palétuvier gris"/>
              </a:rPr>
              <a:t>Palétuvier gris</a:t>
            </a:r>
            <a:r>
              <a:rPr lang="fr-FR" dirty="0">
                <a:solidFill>
                  <a:srgbClr val="008000"/>
                </a:solidFill>
                <a:latin typeface="+mn-lt"/>
                <a:cs typeface="Arial" charset="0"/>
              </a:rPr>
              <a:t> (</a:t>
            </a:r>
            <a:r>
              <a:rPr lang="fr-FR" i="1" dirty="0" err="1">
                <a:solidFill>
                  <a:srgbClr val="008000"/>
                </a:solidFill>
                <a:latin typeface="+mn-lt"/>
                <a:cs typeface="Arial" charset="0"/>
                <a:hlinkClick r:id="rId12" tooltip="Conocarpus erectus"/>
              </a:rPr>
              <a:t>Conocarpus</a:t>
            </a:r>
            <a:r>
              <a:rPr lang="fr-FR" i="1" dirty="0">
                <a:solidFill>
                  <a:srgbClr val="008000"/>
                </a:solidFill>
                <a:latin typeface="+mn-lt"/>
                <a:cs typeface="Arial" charset="0"/>
                <a:hlinkClick r:id="rId12" tooltip="Conocarpus erectus"/>
              </a:rPr>
              <a:t> erectus</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13" tooltip="Combretaceae"/>
              </a:rPr>
              <a:t>Combretaceae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A8.6. </a:t>
            </a:r>
            <a:r>
              <a:rPr lang="fr-FR" dirty="0">
                <a:solidFill>
                  <a:srgbClr val="008000"/>
                </a:solidFill>
                <a:latin typeface="+mn-lt"/>
                <a:cs typeface="Arial" charset="0"/>
                <a:hlinkClick r:id="rId14" tooltip="Palétuvier gris montagne (page inexistante)"/>
              </a:rPr>
              <a:t>Palétuvier gris montagne</a:t>
            </a:r>
            <a:r>
              <a:rPr lang="fr-FR" dirty="0">
                <a:solidFill>
                  <a:srgbClr val="008000"/>
                </a:solidFill>
                <a:latin typeface="+mn-lt"/>
                <a:cs typeface="Arial" charset="0"/>
              </a:rPr>
              <a:t> (</a:t>
            </a:r>
            <a:r>
              <a:rPr lang="fr-FR" i="1" dirty="0" err="1">
                <a:solidFill>
                  <a:srgbClr val="008000"/>
                </a:solidFill>
                <a:latin typeface="+mn-lt"/>
                <a:cs typeface="Arial" charset="0"/>
                <a:hlinkClick r:id="rId15" tooltip="Amanoa caribaea (page inexistante)"/>
              </a:rPr>
              <a:t>Amanoa</a:t>
            </a:r>
            <a:r>
              <a:rPr lang="fr-FR" i="1" dirty="0">
                <a:solidFill>
                  <a:srgbClr val="008000"/>
                </a:solidFill>
                <a:latin typeface="+mn-lt"/>
                <a:cs typeface="Arial" charset="0"/>
                <a:hlinkClick r:id="rId15" tooltip="Amanoa caribaea (page inexistante)"/>
              </a:rPr>
              <a:t> </a:t>
            </a:r>
            <a:r>
              <a:rPr lang="fr-FR" i="1" dirty="0" err="1">
                <a:solidFill>
                  <a:srgbClr val="008000"/>
                </a:solidFill>
                <a:latin typeface="+mn-lt"/>
                <a:cs typeface="Arial" charset="0"/>
                <a:hlinkClick r:id="rId15" tooltip="Amanoa caribaea (page inexistante)"/>
              </a:rPr>
              <a:t>caribaea</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16" tooltip="Phyllanthaceae"/>
              </a:rPr>
              <a:t>Phyllanthaceae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A8.7. </a:t>
            </a:r>
            <a:r>
              <a:rPr lang="fr-FR" dirty="0">
                <a:solidFill>
                  <a:srgbClr val="008000"/>
                </a:solidFill>
                <a:latin typeface="+mn-lt"/>
                <a:cs typeface="Arial" charset="0"/>
                <a:hlinkClick r:id="rId17" tooltip="Palétuvier jaune (page inexistante)"/>
              </a:rPr>
              <a:t>Palétuvier jaune</a:t>
            </a:r>
            <a:r>
              <a:rPr lang="fr-FR" dirty="0">
                <a:solidFill>
                  <a:srgbClr val="008000"/>
                </a:solidFill>
                <a:latin typeface="+mn-lt"/>
                <a:cs typeface="Arial" charset="0"/>
              </a:rPr>
              <a:t> (</a:t>
            </a:r>
            <a:r>
              <a:rPr lang="fr-FR" i="1" dirty="0" err="1">
                <a:solidFill>
                  <a:srgbClr val="008000"/>
                </a:solidFill>
                <a:latin typeface="+mn-lt"/>
                <a:cs typeface="Arial" charset="0"/>
                <a:hlinkClick r:id="rId18" tooltip="Symphonia globulifera"/>
              </a:rPr>
              <a:t>Symphonia</a:t>
            </a:r>
            <a:r>
              <a:rPr lang="fr-FR" i="1" dirty="0">
                <a:solidFill>
                  <a:srgbClr val="008000"/>
                </a:solidFill>
                <a:latin typeface="+mn-lt"/>
                <a:cs typeface="Arial" charset="0"/>
                <a:hlinkClick r:id="rId18" tooltip="Symphonia globulifera"/>
              </a:rPr>
              <a:t> </a:t>
            </a:r>
            <a:r>
              <a:rPr lang="fr-FR" i="1" dirty="0" err="1">
                <a:solidFill>
                  <a:srgbClr val="008000"/>
                </a:solidFill>
                <a:latin typeface="+mn-lt"/>
                <a:cs typeface="Arial" charset="0"/>
                <a:hlinkClick r:id="rId18" tooltip="Symphonia globulifera"/>
              </a:rPr>
              <a:t>globulifera</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6" tooltip="Clusiaceae"/>
              </a:rPr>
              <a:t>Clusiaceae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A8.8. </a:t>
            </a:r>
            <a:r>
              <a:rPr lang="fr-FR" dirty="0">
                <a:solidFill>
                  <a:srgbClr val="008000"/>
                </a:solidFill>
                <a:latin typeface="+mn-lt"/>
                <a:cs typeface="Arial" charset="0"/>
                <a:hlinkClick r:id="rId19" tooltip="Palétuvier montagne (page inexistante)"/>
              </a:rPr>
              <a:t>Palétuvier montagne</a:t>
            </a:r>
            <a:r>
              <a:rPr lang="fr-FR" dirty="0">
                <a:solidFill>
                  <a:srgbClr val="008000"/>
                </a:solidFill>
                <a:latin typeface="+mn-lt"/>
                <a:cs typeface="Arial" charset="0"/>
              </a:rPr>
              <a:t> (</a:t>
            </a:r>
            <a:r>
              <a:rPr lang="fr-FR" i="1" dirty="0" err="1">
                <a:solidFill>
                  <a:srgbClr val="008000"/>
                </a:solidFill>
                <a:latin typeface="+mn-lt"/>
                <a:cs typeface="Arial" charset="0"/>
                <a:hlinkClick r:id="rId20" tooltip="Clusia mangle"/>
              </a:rPr>
              <a:t>Clusia</a:t>
            </a:r>
            <a:r>
              <a:rPr lang="fr-FR" i="1" dirty="0">
                <a:solidFill>
                  <a:srgbClr val="008000"/>
                </a:solidFill>
                <a:latin typeface="+mn-lt"/>
                <a:cs typeface="Arial" charset="0"/>
                <a:hlinkClick r:id="rId20" tooltip="Clusia mangle"/>
              </a:rPr>
              <a:t> mangle</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6" tooltip="Clusiaceae"/>
              </a:rPr>
              <a:t>Clusiaceae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A8.9. </a:t>
            </a:r>
            <a:r>
              <a:rPr lang="fr-FR" dirty="0">
                <a:solidFill>
                  <a:srgbClr val="008000"/>
                </a:solidFill>
                <a:latin typeface="+mn-lt"/>
                <a:cs typeface="Arial" charset="0"/>
                <a:hlinkClick r:id="rId21" tooltip="Palétuvier noir"/>
              </a:rPr>
              <a:t>Palétuvier noir</a:t>
            </a:r>
            <a:r>
              <a:rPr lang="fr-FR" dirty="0">
                <a:solidFill>
                  <a:srgbClr val="008000"/>
                </a:solidFill>
                <a:latin typeface="+mn-lt"/>
                <a:cs typeface="Arial" charset="0"/>
              </a:rPr>
              <a:t> (</a:t>
            </a:r>
            <a:r>
              <a:rPr lang="fr-FR" i="1" dirty="0">
                <a:solidFill>
                  <a:srgbClr val="008000"/>
                </a:solidFill>
                <a:latin typeface="+mn-lt"/>
                <a:cs typeface="Arial" charset="0"/>
                <a:hlinkClick r:id="rId22" tooltip="Rhizophora mangle"/>
              </a:rPr>
              <a:t>Rhizophora mangle</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23" tooltip="Rhizophoraceae"/>
              </a:rPr>
              <a:t>Rhizophoraceae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A8.10. </a:t>
            </a:r>
            <a:r>
              <a:rPr lang="fr-FR" dirty="0">
                <a:solidFill>
                  <a:srgbClr val="008000"/>
                </a:solidFill>
                <a:latin typeface="+mn-lt"/>
                <a:cs typeface="Arial" charset="0"/>
                <a:hlinkClick r:id="rId21" tooltip="Palétuvier noir"/>
              </a:rPr>
              <a:t>Palétuvier noir</a:t>
            </a:r>
            <a:r>
              <a:rPr lang="fr-FR" dirty="0">
                <a:solidFill>
                  <a:srgbClr val="008000"/>
                </a:solidFill>
                <a:latin typeface="+mn-lt"/>
                <a:cs typeface="Arial" charset="0"/>
              </a:rPr>
              <a:t> (</a:t>
            </a:r>
            <a:r>
              <a:rPr lang="fr-FR" i="1" dirty="0" err="1">
                <a:solidFill>
                  <a:srgbClr val="008000"/>
                </a:solidFill>
                <a:latin typeface="+mn-lt"/>
                <a:cs typeface="Arial" charset="0"/>
                <a:hlinkClick r:id="rId24" tooltip="Avicennia vitida (page inexistante)"/>
              </a:rPr>
              <a:t>Avicennia</a:t>
            </a:r>
            <a:r>
              <a:rPr lang="fr-FR" i="1" dirty="0">
                <a:solidFill>
                  <a:srgbClr val="008000"/>
                </a:solidFill>
                <a:latin typeface="+mn-lt"/>
                <a:cs typeface="Arial" charset="0"/>
                <a:hlinkClick r:id="rId24" tooltip="Avicennia vitida (page inexistante)"/>
              </a:rPr>
              <a:t> </a:t>
            </a:r>
            <a:r>
              <a:rPr lang="fr-FR" i="1" dirty="0" err="1">
                <a:solidFill>
                  <a:srgbClr val="008000"/>
                </a:solidFill>
                <a:latin typeface="+mn-lt"/>
                <a:cs typeface="Arial" charset="0"/>
                <a:hlinkClick r:id="rId24" tooltip="Avicennia vitida (page inexistante)"/>
              </a:rPr>
              <a:t>vitida</a:t>
            </a:r>
            <a:r>
              <a:rPr lang="fr-FR" dirty="0">
                <a:solidFill>
                  <a:srgbClr val="008000"/>
                </a:solidFill>
                <a:latin typeface="+mn-lt"/>
                <a:cs typeface="Arial" charset="0"/>
              </a:rPr>
              <a:t>) </a:t>
            </a:r>
            <a:r>
              <a:rPr lang="fr-FR" sz="1200" dirty="0">
                <a:solidFill>
                  <a:srgbClr val="008000"/>
                </a:solidFill>
                <a:latin typeface="+mn-lt"/>
                <a:cs typeface="Arial" charset="0"/>
              </a:rPr>
              <a:t>(famille classique </a:t>
            </a:r>
            <a:r>
              <a:rPr lang="fr-FR" sz="1200" i="1" dirty="0" err="1">
                <a:solidFill>
                  <a:srgbClr val="008000"/>
                </a:solidFill>
                <a:latin typeface="+mn-lt"/>
                <a:cs typeface="Arial" charset="0"/>
                <a:hlinkClick r:id="rId9" tooltip="Verbenaceae"/>
              </a:rPr>
              <a:t>Verbenaceae</a:t>
            </a:r>
            <a:r>
              <a:rPr lang="fr-FR" sz="1200" dirty="0">
                <a:solidFill>
                  <a:srgbClr val="008000"/>
                </a:solidFill>
                <a:latin typeface="+mn-lt"/>
                <a:cs typeface="Arial" charset="0"/>
              </a:rPr>
              <a:t> et phylogénétique </a:t>
            </a:r>
            <a:r>
              <a:rPr lang="fr-FR" sz="1200" i="1" dirty="0" err="1">
                <a:solidFill>
                  <a:srgbClr val="008000"/>
                </a:solidFill>
                <a:latin typeface="+mn-lt"/>
                <a:cs typeface="Arial" charset="0"/>
                <a:hlinkClick r:id="rId10" tooltip="Avicenniaceae"/>
              </a:rPr>
              <a:t>Avicenniaceae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A8.11. </a:t>
            </a:r>
            <a:r>
              <a:rPr lang="fr-FR" dirty="0">
                <a:solidFill>
                  <a:srgbClr val="008000"/>
                </a:solidFill>
                <a:latin typeface="+mn-lt"/>
                <a:cs typeface="Arial" charset="0"/>
                <a:hlinkClick r:id="rId21" tooltip="Palétuvier noir"/>
              </a:rPr>
              <a:t>Palétuvier noir</a:t>
            </a:r>
            <a:r>
              <a:rPr lang="fr-FR" dirty="0">
                <a:solidFill>
                  <a:srgbClr val="008000"/>
                </a:solidFill>
                <a:latin typeface="+mn-lt"/>
                <a:cs typeface="Arial" charset="0"/>
              </a:rPr>
              <a:t> (</a:t>
            </a:r>
            <a:r>
              <a:rPr lang="fr-FR" i="1" dirty="0" err="1">
                <a:solidFill>
                  <a:srgbClr val="008000"/>
                </a:solidFill>
                <a:latin typeface="+mn-lt"/>
                <a:cs typeface="Arial" charset="0"/>
                <a:hlinkClick r:id="rId11" tooltip="Avicennia germinans"/>
              </a:rPr>
              <a:t>Avicennia</a:t>
            </a:r>
            <a:r>
              <a:rPr lang="fr-FR" i="1" dirty="0">
                <a:solidFill>
                  <a:srgbClr val="008000"/>
                </a:solidFill>
                <a:latin typeface="+mn-lt"/>
                <a:cs typeface="Arial" charset="0"/>
                <a:hlinkClick r:id="rId11" tooltip="Avicennia germinans"/>
              </a:rPr>
              <a:t> </a:t>
            </a:r>
            <a:r>
              <a:rPr lang="fr-FR" i="1" dirty="0" err="1">
                <a:solidFill>
                  <a:srgbClr val="008000"/>
                </a:solidFill>
                <a:latin typeface="+mn-lt"/>
                <a:cs typeface="Arial" charset="0"/>
                <a:hlinkClick r:id="rId11" tooltip="Avicennia germinans"/>
              </a:rPr>
              <a:t>germinans</a:t>
            </a:r>
            <a:r>
              <a:rPr lang="fr-FR" dirty="0">
                <a:solidFill>
                  <a:srgbClr val="008000"/>
                </a:solidFill>
                <a:latin typeface="+mn-lt"/>
                <a:cs typeface="Arial" charset="0"/>
              </a:rPr>
              <a:t>) </a:t>
            </a:r>
            <a:r>
              <a:rPr lang="fr-FR" sz="1200" dirty="0">
                <a:solidFill>
                  <a:srgbClr val="008000"/>
                </a:solidFill>
                <a:latin typeface="+mn-lt"/>
                <a:cs typeface="Arial" charset="0"/>
              </a:rPr>
              <a:t>(famille classique </a:t>
            </a:r>
            <a:r>
              <a:rPr lang="fr-FR" sz="1200" i="1" dirty="0" err="1">
                <a:solidFill>
                  <a:srgbClr val="008000"/>
                </a:solidFill>
                <a:latin typeface="+mn-lt"/>
                <a:cs typeface="Arial" charset="0"/>
                <a:hlinkClick r:id="rId9" tooltip="Verbenaceae"/>
              </a:rPr>
              <a:t>Verbenaceae</a:t>
            </a:r>
            <a:r>
              <a:rPr lang="fr-FR" sz="1200" dirty="0">
                <a:solidFill>
                  <a:srgbClr val="008000"/>
                </a:solidFill>
                <a:latin typeface="+mn-lt"/>
                <a:cs typeface="Arial" charset="0"/>
              </a:rPr>
              <a:t> et phylogénétique </a:t>
            </a:r>
            <a:r>
              <a:rPr lang="fr-FR" sz="1200" i="1" dirty="0" err="1">
                <a:solidFill>
                  <a:srgbClr val="008000"/>
                </a:solidFill>
                <a:latin typeface="+mn-lt"/>
                <a:cs typeface="Arial" charset="0"/>
                <a:hlinkClick r:id="rId10" tooltip="Avicenniaceae"/>
              </a:rPr>
              <a:t>Avicenniaceae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A8.12. </a:t>
            </a:r>
            <a:r>
              <a:rPr lang="fr-FR" dirty="0">
                <a:solidFill>
                  <a:srgbClr val="008000"/>
                </a:solidFill>
                <a:latin typeface="+mn-lt"/>
                <a:cs typeface="Arial" charset="0"/>
                <a:hlinkClick r:id="rId25" tooltip="Palétuvier rouge"/>
              </a:rPr>
              <a:t>Palétuvier rouge</a:t>
            </a:r>
            <a:r>
              <a:rPr lang="fr-FR" dirty="0">
                <a:solidFill>
                  <a:srgbClr val="008000"/>
                </a:solidFill>
                <a:latin typeface="+mn-lt"/>
                <a:cs typeface="Arial" charset="0"/>
              </a:rPr>
              <a:t> (</a:t>
            </a:r>
            <a:r>
              <a:rPr lang="fr-FR" i="1" dirty="0">
                <a:solidFill>
                  <a:srgbClr val="008000"/>
                </a:solidFill>
                <a:latin typeface="+mn-lt"/>
                <a:cs typeface="Arial" charset="0"/>
                <a:hlinkClick r:id="rId22" tooltip="Rhizophora mangle"/>
              </a:rPr>
              <a:t>Rhizophora mangle</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23" tooltip="Rhizophoraceae"/>
              </a:rPr>
              <a:t>Rhizophoraceae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A8.13. </a:t>
            </a:r>
            <a:r>
              <a:rPr lang="fr-FR" dirty="0">
                <a:solidFill>
                  <a:srgbClr val="008000"/>
                </a:solidFill>
                <a:latin typeface="+mn-lt"/>
                <a:cs typeface="Arial" charset="0"/>
                <a:hlinkClick r:id="rId26" tooltip="Palétuvier blanc"/>
              </a:rPr>
              <a:t>Palétuvier blanc</a:t>
            </a:r>
            <a:r>
              <a:rPr lang="fr-FR" dirty="0">
                <a:solidFill>
                  <a:srgbClr val="008000"/>
                </a:solidFill>
                <a:latin typeface="+mn-lt"/>
                <a:cs typeface="Arial" charset="0"/>
              </a:rPr>
              <a:t> (</a:t>
            </a:r>
            <a:r>
              <a:rPr lang="fr-FR" i="1" dirty="0" err="1">
                <a:solidFill>
                  <a:srgbClr val="008000"/>
                </a:solidFill>
                <a:latin typeface="+mn-lt"/>
                <a:cs typeface="Arial" charset="0"/>
                <a:hlinkClick r:id="rId27" tooltip="Laguncularia racemosa"/>
              </a:rPr>
              <a:t>Laguncularia</a:t>
            </a:r>
            <a:r>
              <a:rPr lang="fr-FR" i="1" dirty="0">
                <a:solidFill>
                  <a:srgbClr val="008000"/>
                </a:solidFill>
                <a:latin typeface="+mn-lt"/>
                <a:cs typeface="Arial" charset="0"/>
                <a:hlinkClick r:id="rId27" tooltip="Laguncularia racemosa"/>
              </a:rPr>
              <a:t> </a:t>
            </a:r>
            <a:r>
              <a:rPr lang="fr-FR" i="1" dirty="0" err="1">
                <a:solidFill>
                  <a:srgbClr val="008000"/>
                </a:solidFill>
                <a:latin typeface="+mn-lt"/>
                <a:cs typeface="Arial" charset="0"/>
                <a:hlinkClick r:id="rId27" tooltip="Laguncularia racemosa"/>
              </a:rPr>
              <a:t>racemosa</a:t>
            </a:r>
            <a:r>
              <a:rPr lang="fr-FR" dirty="0">
                <a:solidFill>
                  <a:srgbClr val="008000"/>
                </a:solidFill>
                <a:latin typeface="+mn-lt"/>
                <a:cs typeface="Arial" charset="0"/>
              </a:rPr>
              <a:t>) </a:t>
            </a:r>
            <a:r>
              <a:rPr lang="fr-FR" sz="1200" dirty="0">
                <a:solidFill>
                  <a:srgbClr val="008000"/>
                </a:solidFill>
                <a:latin typeface="+mn-lt"/>
                <a:cs typeface="Arial" charset="0"/>
              </a:rPr>
              <a:t>(famille </a:t>
            </a:r>
            <a:r>
              <a:rPr lang="fr-FR" sz="1200" i="1" dirty="0" err="1">
                <a:solidFill>
                  <a:srgbClr val="008000"/>
                </a:solidFill>
                <a:latin typeface="+mn-lt"/>
                <a:cs typeface="Arial" charset="0"/>
                <a:hlinkClick r:id="rId13" tooltip="Combretaceae"/>
              </a:rPr>
              <a:t>Combretaceae</a:t>
            </a:r>
            <a:r>
              <a:rPr lang="fr-FR" sz="1200" dirty="0">
                <a:solidFill>
                  <a:srgbClr val="008000"/>
                </a:solidFill>
                <a:latin typeface="+mn-lt"/>
                <a:cs typeface="Arial" charset="0"/>
              </a:rPr>
              <a:t>)</a:t>
            </a:r>
          </a:p>
          <a:p>
            <a:pPr eaLnBrk="1" hangingPunct="1">
              <a:defRPr/>
            </a:pPr>
            <a:r>
              <a:rPr lang="fr-FR" dirty="0">
                <a:solidFill>
                  <a:srgbClr val="008000"/>
                </a:solidFill>
                <a:latin typeface="+mn-lt"/>
                <a:cs typeface="Arial" charset="0"/>
              </a:rPr>
              <a:t>A8.14. Palétuvier noir (</a:t>
            </a:r>
            <a:r>
              <a:rPr lang="fr-FR" i="1" dirty="0" err="1">
                <a:solidFill>
                  <a:srgbClr val="008000"/>
                </a:solidFill>
                <a:latin typeface="+mn-lt"/>
                <a:cs typeface="Arial" charset="0"/>
              </a:rPr>
              <a:t>Bruguiera</a:t>
            </a:r>
            <a:r>
              <a:rPr lang="fr-FR" i="1" dirty="0">
                <a:solidFill>
                  <a:srgbClr val="008000"/>
                </a:solidFill>
                <a:latin typeface="+mn-lt"/>
                <a:cs typeface="Arial" charset="0"/>
              </a:rPr>
              <a:t> </a:t>
            </a:r>
            <a:r>
              <a:rPr lang="fr-FR" i="1" dirty="0" err="1">
                <a:solidFill>
                  <a:srgbClr val="008000"/>
                </a:solidFill>
                <a:latin typeface="+mn-lt"/>
                <a:cs typeface="Arial" charset="0"/>
              </a:rPr>
              <a:t>gymnorrhiza</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A8.15. </a:t>
            </a:r>
            <a:r>
              <a:rPr lang="fr-FR" dirty="0">
                <a:solidFill>
                  <a:srgbClr val="008000"/>
                </a:solidFill>
                <a:latin typeface="+mn-lt"/>
              </a:rPr>
              <a:t>Toto margot (</a:t>
            </a:r>
            <a:r>
              <a:rPr lang="fr-FR" i="1" dirty="0" err="1">
                <a:solidFill>
                  <a:srgbClr val="008000"/>
                </a:solidFill>
                <a:latin typeface="+mn-lt"/>
              </a:rPr>
              <a:t>Heritiera</a:t>
            </a:r>
            <a:r>
              <a:rPr lang="fr-FR" i="1" dirty="0">
                <a:solidFill>
                  <a:srgbClr val="008000"/>
                </a:solidFill>
                <a:latin typeface="+mn-lt"/>
              </a:rPr>
              <a:t> </a:t>
            </a:r>
            <a:r>
              <a:rPr lang="fr-FR" i="1" dirty="0" err="1">
                <a:solidFill>
                  <a:srgbClr val="008000"/>
                </a:solidFill>
                <a:latin typeface="+mn-lt"/>
              </a:rPr>
              <a:t>littoralis</a:t>
            </a:r>
            <a:r>
              <a:rPr lang="fr-FR" dirty="0">
                <a:solidFill>
                  <a:srgbClr val="008000"/>
                </a:solidFill>
                <a:latin typeface="+mn-lt"/>
              </a:rPr>
              <a:t>)</a:t>
            </a:r>
            <a:endParaRPr lang="fr-FR" dirty="0">
              <a:solidFill>
                <a:srgbClr val="008000"/>
              </a:solidFill>
              <a:latin typeface="+mn-lt"/>
              <a:cs typeface="Arial" charset="0"/>
            </a:endParaRPr>
          </a:p>
        </p:txBody>
      </p:sp>
      <p:sp>
        <p:nvSpPr>
          <p:cNvPr id="19047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047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04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0474" name="Image 14" descr="logo salinisation2_s.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72400" y="147123"/>
            <a:ext cx="693440" cy="410090"/>
          </a:xfrm>
        </p:spPr>
        <p:txBody>
          <a:bodyPr/>
          <a:lstStyle/>
          <a:p>
            <a:pPr>
              <a:defRPr/>
            </a:pPr>
            <a:fld id="{B9ECBFA8-A775-4D16-A4B2-417DCD0EBDB4}" type="slidenum">
              <a:rPr lang="fr-FR" altLang="fr-FR" smtClean="0"/>
              <a:pPr>
                <a:defRPr/>
              </a:pPr>
              <a:t>224</a:t>
            </a:fld>
            <a:endParaRPr lang="fr-FR" altLang="fr-FR" dirty="0"/>
          </a:p>
        </p:txBody>
      </p:sp>
      <p:graphicFrame>
        <p:nvGraphicFramePr>
          <p:cNvPr id="3" name="Tableau 2"/>
          <p:cNvGraphicFramePr>
            <a:graphicFrameLocks noGrp="1"/>
          </p:cNvGraphicFramePr>
          <p:nvPr>
            <p:extLst>
              <p:ext uri="{D42A27DB-BD31-4B8C-83A1-F6EECF244321}">
                <p14:modId xmlns:p14="http://schemas.microsoft.com/office/powerpoint/2010/main" val="1357218642"/>
              </p:ext>
            </p:extLst>
          </p:nvPr>
        </p:nvGraphicFramePr>
        <p:xfrm>
          <a:off x="219037" y="1220435"/>
          <a:ext cx="8840969" cy="3303066"/>
        </p:xfrm>
        <a:graphic>
          <a:graphicData uri="http://schemas.openxmlformats.org/drawingml/2006/table">
            <a:tbl>
              <a:tblPr>
                <a:tableStyleId>{5C22544A-7EE6-4342-B048-85BDC9FD1C3A}</a:tableStyleId>
              </a:tblPr>
              <a:tblGrid>
                <a:gridCol w="367240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3224345">
                  <a:extLst>
                    <a:ext uri="{9D8B030D-6E8A-4147-A177-3AD203B41FA5}">
                      <a16:colId xmlns:a16="http://schemas.microsoft.com/office/drawing/2014/main" val="20002"/>
                    </a:ext>
                  </a:extLst>
                </a:gridCol>
              </a:tblGrid>
              <a:tr h="656924">
                <a:tc>
                  <a:txBody>
                    <a:bodyPr/>
                    <a:lstStyle/>
                    <a:p>
                      <a:pPr marL="88265" eaLnBrk="0" fontAlgn="base" hangingPunct="0">
                        <a:lnSpc>
                          <a:spcPct val="100000"/>
                        </a:lnSpc>
                        <a:spcBef>
                          <a:spcPts val="0"/>
                        </a:spcBef>
                        <a:spcAft>
                          <a:spcPts val="0"/>
                        </a:spcAft>
                      </a:pPr>
                      <a:r>
                        <a:rPr lang="fr-FR" sz="1600" spc="-20" dirty="0">
                          <a:solidFill>
                            <a:srgbClr val="008000"/>
                          </a:solidFill>
                          <a:effectLst/>
                        </a:rPr>
                        <a:t>Espèces</a:t>
                      </a:r>
                      <a:r>
                        <a:rPr lang="fr-FR" sz="1600" spc="-20" baseline="0" dirty="0">
                          <a:solidFill>
                            <a:srgbClr val="008000"/>
                          </a:solidFill>
                          <a:effectLst/>
                        </a:rPr>
                        <a:t> de la m</a:t>
                      </a:r>
                      <a:r>
                        <a:rPr lang="fr-FR" sz="1600" spc="-20" dirty="0">
                          <a:solidFill>
                            <a:srgbClr val="008000"/>
                          </a:solidFill>
                          <a:effectLst/>
                        </a:rPr>
                        <a:t>angrove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8580" marR="457200" eaLnBrk="0" fontAlgn="base" hangingPunct="0">
                        <a:lnSpc>
                          <a:spcPct val="100000"/>
                        </a:lnSpc>
                        <a:spcBef>
                          <a:spcPts val="0"/>
                        </a:spcBef>
                        <a:spcAft>
                          <a:spcPts val="0"/>
                        </a:spcAft>
                      </a:pPr>
                      <a:r>
                        <a:rPr lang="fr-FR" sz="1600" spc="-30" dirty="0">
                          <a:solidFill>
                            <a:srgbClr val="008000"/>
                          </a:solidFill>
                          <a:effectLst/>
                        </a:rPr>
                        <a:t>Matériel de</a:t>
                      </a:r>
                      <a:r>
                        <a:rPr lang="fr-FR" sz="1600" spc="-30" baseline="0" dirty="0">
                          <a:solidFill>
                            <a:srgbClr val="008000"/>
                          </a:solidFill>
                          <a:effectLst/>
                        </a:rPr>
                        <a:t> plantation</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0960" eaLnBrk="0" fontAlgn="base" hangingPunct="0">
                        <a:lnSpc>
                          <a:spcPct val="100000"/>
                        </a:lnSpc>
                        <a:spcBef>
                          <a:spcPts val="0"/>
                        </a:spcBef>
                        <a:spcAft>
                          <a:spcPts val="0"/>
                        </a:spcAft>
                      </a:pPr>
                      <a:r>
                        <a:rPr lang="fr-FR" sz="1600" spc="-25" dirty="0">
                          <a:solidFill>
                            <a:srgbClr val="008000"/>
                          </a:solidFill>
                          <a:effectLst/>
                        </a:rPr>
                        <a:t>Usage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41886">
                <a:tc>
                  <a:txBody>
                    <a:bodyPr/>
                    <a:lstStyle/>
                    <a:p>
                      <a:pPr marL="88265" eaLnBrk="0" fontAlgn="base" hangingPunct="0">
                        <a:lnSpc>
                          <a:spcPct val="100000"/>
                        </a:lnSpc>
                        <a:spcBef>
                          <a:spcPts val="0"/>
                        </a:spcBef>
                        <a:spcAft>
                          <a:spcPts val="0"/>
                        </a:spcAft>
                      </a:pPr>
                      <a:r>
                        <a:rPr lang="fr-FR" sz="1600" i="1" spc="-15" dirty="0" err="1">
                          <a:solidFill>
                            <a:srgbClr val="008000"/>
                          </a:solidFill>
                          <a:effectLst/>
                        </a:rPr>
                        <a:t>Avicennia</a:t>
                      </a:r>
                      <a:r>
                        <a:rPr lang="fr-FR" sz="1600" i="1" spc="-15" dirty="0">
                          <a:solidFill>
                            <a:srgbClr val="008000"/>
                          </a:solidFill>
                          <a:effectLst/>
                        </a:rPr>
                        <a:t> marina </a:t>
                      </a:r>
                      <a:r>
                        <a:rPr lang="fr-FR" sz="1600" spc="-15" dirty="0">
                          <a:solidFill>
                            <a:srgbClr val="008000"/>
                          </a:solidFill>
                          <a:effectLst/>
                        </a:rPr>
                        <a:t>(</a:t>
                      </a:r>
                      <a:r>
                        <a:rPr lang="fr-FR" sz="1600" spc="-15" dirty="0" err="1">
                          <a:solidFill>
                            <a:srgbClr val="008000"/>
                          </a:solidFill>
                          <a:effectLst/>
                        </a:rPr>
                        <a:t>Forsk</a:t>
                      </a:r>
                      <a:r>
                        <a:rPr lang="fr-FR" sz="1600" spc="-15" dirty="0">
                          <a:solidFill>
                            <a:srgbClr val="008000"/>
                          </a:solidFill>
                          <a:effectLst/>
                        </a:rPr>
                        <a:t>.) </a:t>
                      </a:r>
                      <a:r>
                        <a:rPr lang="fr-FR" sz="1600" spc="-15" dirty="0" err="1">
                          <a:solidFill>
                            <a:srgbClr val="008000"/>
                          </a:solidFill>
                          <a:effectLst/>
                        </a:rPr>
                        <a:t>Vierh</a:t>
                      </a:r>
                      <a:r>
                        <a:rPr lang="fr-FR" sz="1600" spc="-15" dirty="0">
                          <a:solidFill>
                            <a:srgbClr val="008000"/>
                          </a:solidFill>
                          <a:effectLst/>
                        </a:rPr>
                        <a:t>.</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a:solidFill>
                            <a:srgbClr val="008000"/>
                          </a:solidFill>
                          <a:effectLst/>
                        </a:rPr>
                        <a:t>Fruits</a:t>
                      </a:r>
                      <a:endParaRPr lang="fr-FR" sz="160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dans les zones dégradées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8032">
                <a:tc>
                  <a:txBody>
                    <a:bodyPr/>
                    <a:lstStyle/>
                    <a:p>
                      <a:pPr marL="88265" eaLnBrk="0" fontAlgn="base" hangingPunct="0">
                        <a:lnSpc>
                          <a:spcPct val="100000"/>
                        </a:lnSpc>
                        <a:spcBef>
                          <a:spcPts val="0"/>
                        </a:spcBef>
                        <a:spcAft>
                          <a:spcPts val="0"/>
                        </a:spcAft>
                      </a:pPr>
                      <a:r>
                        <a:rPr lang="fr-FR" sz="1600" i="1" spc="-15" dirty="0" err="1">
                          <a:solidFill>
                            <a:srgbClr val="008000"/>
                          </a:solidFill>
                          <a:effectLst/>
                        </a:rPr>
                        <a:t>Avicennia</a:t>
                      </a:r>
                      <a:r>
                        <a:rPr lang="fr-FR" sz="1600" i="1" spc="-15" dirty="0">
                          <a:solidFill>
                            <a:srgbClr val="008000"/>
                          </a:solidFill>
                          <a:effectLst/>
                        </a:rPr>
                        <a:t> </a:t>
                      </a:r>
                      <a:r>
                        <a:rPr lang="fr-FR" sz="1600" spc="-15" dirty="0">
                          <a:solidFill>
                            <a:srgbClr val="008000"/>
                          </a:solidFill>
                          <a:effectLst/>
                        </a:rPr>
                        <a:t> </a:t>
                      </a:r>
                      <a:r>
                        <a:rPr lang="fr-FR" sz="1600" i="1" spc="-15" dirty="0" err="1">
                          <a:solidFill>
                            <a:srgbClr val="008000"/>
                          </a:solidFill>
                          <a:effectLst/>
                        </a:rPr>
                        <a:t>officinalis</a:t>
                      </a:r>
                      <a:r>
                        <a:rPr lang="fr-FR" sz="1600" spc="-15" dirty="0">
                          <a:solidFill>
                            <a:srgbClr val="008000"/>
                          </a:solidFill>
                          <a:effectLst/>
                        </a:rPr>
                        <a:t> L.</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Fruits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dans les zones dégradées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32">
                <a:tc>
                  <a:txBody>
                    <a:bodyPr/>
                    <a:lstStyle/>
                    <a:p>
                      <a:pPr marL="88265" eaLnBrk="0" fontAlgn="base" hangingPunct="0">
                        <a:lnSpc>
                          <a:spcPct val="100000"/>
                        </a:lnSpc>
                        <a:spcBef>
                          <a:spcPts val="0"/>
                        </a:spcBef>
                        <a:spcAft>
                          <a:spcPts val="0"/>
                        </a:spcAft>
                      </a:pPr>
                      <a:r>
                        <a:rPr lang="fr-FR" sz="1600" i="1" spc="-20" dirty="0" err="1">
                          <a:solidFill>
                            <a:srgbClr val="008000"/>
                          </a:solidFill>
                          <a:effectLst/>
                        </a:rPr>
                        <a:t>Excoecaria</a:t>
                      </a:r>
                      <a:r>
                        <a:rPr lang="fr-FR" sz="1600" i="1" spc="-20" dirty="0">
                          <a:solidFill>
                            <a:srgbClr val="008000"/>
                          </a:solidFill>
                          <a:effectLst/>
                        </a:rPr>
                        <a:t> </a:t>
                      </a:r>
                      <a:r>
                        <a:rPr lang="fr-FR" sz="1600" i="1" spc="-20" dirty="0" err="1">
                          <a:solidFill>
                            <a:srgbClr val="008000"/>
                          </a:solidFill>
                          <a:effectLst/>
                        </a:rPr>
                        <a:t>agallocha</a:t>
                      </a:r>
                      <a:r>
                        <a:rPr lang="fr-FR" sz="1600" i="1" spc="-20" dirty="0">
                          <a:solidFill>
                            <a:srgbClr val="008000"/>
                          </a:solidFill>
                          <a:effectLst/>
                        </a:rPr>
                        <a:t> </a:t>
                      </a:r>
                      <a:r>
                        <a:rPr lang="fr-FR" sz="1600" spc="-20" dirty="0">
                          <a:solidFill>
                            <a:srgbClr val="008000"/>
                          </a:solidFill>
                          <a:effectLst/>
                        </a:rPr>
                        <a:t>L.</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15" dirty="0">
                          <a:solidFill>
                            <a:srgbClr val="008000"/>
                          </a:solidFill>
                          <a:effectLst/>
                        </a:rPr>
                        <a:t>Jeunes plants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dans les zones dégradées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6024">
                <a:tc>
                  <a:txBody>
                    <a:bodyPr/>
                    <a:lstStyle/>
                    <a:p>
                      <a:pPr marL="91440" marR="342900" eaLnBrk="0" fontAlgn="base" hangingPunct="0">
                        <a:lnSpc>
                          <a:spcPct val="100000"/>
                        </a:lnSpc>
                        <a:spcBef>
                          <a:spcPts val="0"/>
                        </a:spcBef>
                        <a:spcAft>
                          <a:spcPts val="0"/>
                        </a:spcAft>
                      </a:pPr>
                      <a:r>
                        <a:rPr lang="fr-FR" sz="1600" i="1" dirty="0" err="1">
                          <a:solidFill>
                            <a:srgbClr val="008000"/>
                          </a:solidFill>
                          <a:effectLst/>
                        </a:rPr>
                        <a:t>Aegiceras</a:t>
                      </a:r>
                      <a:r>
                        <a:rPr lang="fr-FR" sz="1600" i="1" dirty="0">
                          <a:solidFill>
                            <a:srgbClr val="008000"/>
                          </a:solidFill>
                          <a:effectLst/>
                        </a:rPr>
                        <a:t> </a:t>
                      </a:r>
                      <a:r>
                        <a:rPr lang="fr-FR" sz="1600" i="1" dirty="0" err="1">
                          <a:solidFill>
                            <a:srgbClr val="008000"/>
                          </a:solidFill>
                          <a:effectLst/>
                        </a:rPr>
                        <a:t>comiculatum</a:t>
                      </a:r>
                      <a:r>
                        <a:rPr lang="fr-FR" sz="1600" i="1" dirty="0">
                          <a:solidFill>
                            <a:srgbClr val="008000"/>
                          </a:solidFill>
                          <a:effectLst/>
                        </a:rPr>
                        <a:t> </a:t>
                      </a:r>
                      <a:r>
                        <a:rPr lang="fr-FR" sz="1600" dirty="0">
                          <a:solidFill>
                            <a:srgbClr val="008000"/>
                          </a:solidFill>
                          <a:effectLst/>
                        </a:rPr>
                        <a:t>(L.) </a:t>
                      </a:r>
                      <a:r>
                        <a:rPr lang="fr-FR" sz="1600" dirty="0" err="1">
                          <a:solidFill>
                            <a:srgbClr val="008000"/>
                          </a:solidFill>
                          <a:effectLst/>
                        </a:rPr>
                        <a:t>Blanto</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Propagules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dans les zones dégradées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2224">
                <a:tc>
                  <a:txBody>
                    <a:bodyPr/>
                    <a:lstStyle/>
                    <a:p>
                      <a:pPr marL="91440" eaLnBrk="0" fontAlgn="base" hangingPunct="0">
                        <a:lnSpc>
                          <a:spcPct val="100000"/>
                        </a:lnSpc>
                        <a:spcBef>
                          <a:spcPts val="0"/>
                        </a:spcBef>
                        <a:spcAft>
                          <a:spcPts val="0"/>
                        </a:spcAft>
                      </a:pPr>
                      <a:r>
                        <a:rPr lang="fr-FR" sz="1600" i="1" dirty="0" err="1">
                          <a:solidFill>
                            <a:srgbClr val="008000"/>
                          </a:solidFill>
                          <a:effectLst/>
                        </a:rPr>
                        <a:t>Bruguiera</a:t>
                      </a:r>
                      <a:r>
                        <a:rPr lang="fr-FR" sz="1600" i="1" dirty="0">
                          <a:solidFill>
                            <a:srgbClr val="008000"/>
                          </a:solidFill>
                          <a:effectLst/>
                        </a:rPr>
                        <a:t> </a:t>
                      </a:r>
                      <a:r>
                        <a:rPr lang="fr-FR" sz="1600" i="1" dirty="0" err="1">
                          <a:solidFill>
                            <a:srgbClr val="008000"/>
                          </a:solidFill>
                          <a:effectLst/>
                        </a:rPr>
                        <a:t>gymnorrhiza</a:t>
                      </a:r>
                      <a:r>
                        <a:rPr lang="fr-FR" sz="1600" i="1" dirty="0">
                          <a:solidFill>
                            <a:srgbClr val="008000"/>
                          </a:solidFill>
                          <a:effectLst/>
                        </a:rPr>
                        <a:t> </a:t>
                      </a:r>
                      <a:r>
                        <a:rPr lang="fr-FR" sz="1600" dirty="0">
                          <a:solidFill>
                            <a:srgbClr val="008000"/>
                          </a:solidFill>
                          <a:effectLst/>
                        </a:rPr>
                        <a:t>(L.) Savigny</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Propagules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pour la diversité génétique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8032">
                <a:tc>
                  <a:txBody>
                    <a:bodyPr/>
                    <a:lstStyle/>
                    <a:p>
                      <a:pPr marL="88265" eaLnBrk="0" fontAlgn="base" hangingPunct="0">
                        <a:lnSpc>
                          <a:spcPct val="100000"/>
                        </a:lnSpc>
                        <a:spcBef>
                          <a:spcPts val="0"/>
                        </a:spcBef>
                        <a:spcAft>
                          <a:spcPts val="0"/>
                        </a:spcAft>
                      </a:pPr>
                      <a:r>
                        <a:rPr lang="fr-FR" sz="1600" i="1" spc="-20" dirty="0">
                          <a:solidFill>
                            <a:srgbClr val="008000"/>
                          </a:solidFill>
                          <a:effectLst/>
                        </a:rPr>
                        <a:t>Rhizophora </a:t>
                      </a:r>
                      <a:r>
                        <a:rPr lang="fr-FR" sz="1600" i="1" spc="-20" dirty="0" err="1">
                          <a:solidFill>
                            <a:srgbClr val="008000"/>
                          </a:solidFill>
                          <a:effectLst/>
                        </a:rPr>
                        <a:t>apiculata</a:t>
                      </a:r>
                      <a:r>
                        <a:rPr lang="fr-FR" sz="1600" i="1" spc="-20" dirty="0">
                          <a:solidFill>
                            <a:srgbClr val="008000"/>
                          </a:solidFill>
                          <a:effectLst/>
                        </a:rPr>
                        <a:t> </a:t>
                      </a:r>
                      <a:r>
                        <a:rPr lang="fr-FR" sz="1600" spc="-20" dirty="0">
                          <a:solidFill>
                            <a:srgbClr val="008000"/>
                          </a:solidFill>
                          <a:effectLst/>
                        </a:rPr>
                        <a:t>BI.</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Propagules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pour la diversité génétique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8032">
                <a:tc>
                  <a:txBody>
                    <a:bodyPr/>
                    <a:lstStyle/>
                    <a:p>
                      <a:pPr marL="88265" eaLnBrk="0" fontAlgn="base" hangingPunct="0">
                        <a:lnSpc>
                          <a:spcPct val="100000"/>
                        </a:lnSpc>
                        <a:spcBef>
                          <a:spcPts val="0"/>
                        </a:spcBef>
                        <a:spcAft>
                          <a:spcPts val="0"/>
                        </a:spcAft>
                      </a:pPr>
                      <a:r>
                        <a:rPr lang="fr-FR" sz="1600" i="1" spc="-20" dirty="0">
                          <a:solidFill>
                            <a:srgbClr val="008000"/>
                          </a:solidFill>
                          <a:effectLst/>
                        </a:rPr>
                        <a:t>Rhizophora </a:t>
                      </a:r>
                      <a:r>
                        <a:rPr lang="fr-FR" sz="1600" spc="-20" dirty="0">
                          <a:solidFill>
                            <a:srgbClr val="008000"/>
                          </a:solidFill>
                          <a:effectLst/>
                        </a:rPr>
                        <a:t> </a:t>
                      </a:r>
                      <a:r>
                        <a:rPr lang="fr-FR" sz="1600" i="1" spc="-20" dirty="0" err="1">
                          <a:solidFill>
                            <a:srgbClr val="008000"/>
                          </a:solidFill>
                          <a:effectLst/>
                        </a:rPr>
                        <a:t>mucronata</a:t>
                      </a:r>
                      <a:r>
                        <a:rPr lang="fr-FR" sz="1600" spc="-20" dirty="0">
                          <a:solidFill>
                            <a:srgbClr val="008000"/>
                          </a:solidFill>
                          <a:effectLst/>
                        </a:rPr>
                        <a:t> </a:t>
                      </a:r>
                      <a:r>
                        <a:rPr lang="fr-FR" sz="1600" spc="-20" dirty="0" err="1">
                          <a:solidFill>
                            <a:srgbClr val="008000"/>
                          </a:solidFill>
                          <a:effectLst/>
                        </a:rPr>
                        <a:t>Lamk</a:t>
                      </a:r>
                      <a:r>
                        <a:rPr lang="fr-FR" sz="1600" spc="-20" dirty="0">
                          <a:solidFill>
                            <a:srgbClr val="008000"/>
                          </a:solidFill>
                          <a:effectLst/>
                        </a:rPr>
                        <a:t>.</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Propagules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pour la diversité génétique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6024">
                <a:tc>
                  <a:txBody>
                    <a:bodyPr/>
                    <a:lstStyle/>
                    <a:p>
                      <a:pPr marL="88265" eaLnBrk="0" fontAlgn="base" hangingPunct="0">
                        <a:lnSpc>
                          <a:spcPct val="100000"/>
                        </a:lnSpc>
                        <a:spcBef>
                          <a:spcPts val="0"/>
                        </a:spcBef>
                        <a:spcAft>
                          <a:spcPts val="0"/>
                        </a:spcAft>
                      </a:pPr>
                      <a:r>
                        <a:rPr lang="fr-FR" sz="1600" i="1" spc="-20" dirty="0" err="1">
                          <a:solidFill>
                            <a:srgbClr val="008000"/>
                          </a:solidFill>
                          <a:effectLst/>
                        </a:rPr>
                        <a:t>Sonneratia</a:t>
                      </a:r>
                      <a:r>
                        <a:rPr lang="fr-FR" sz="1600" i="1" spc="-20" dirty="0">
                          <a:solidFill>
                            <a:srgbClr val="008000"/>
                          </a:solidFill>
                          <a:effectLst/>
                        </a:rPr>
                        <a:t> </a:t>
                      </a:r>
                      <a:r>
                        <a:rPr lang="fr-FR" sz="1600" i="1" spc="-20" dirty="0" err="1">
                          <a:solidFill>
                            <a:srgbClr val="008000"/>
                          </a:solidFill>
                          <a:effectLst/>
                        </a:rPr>
                        <a:t>apetala</a:t>
                      </a:r>
                      <a:r>
                        <a:rPr lang="fr-FR" sz="1600" i="1" spc="-20" dirty="0">
                          <a:solidFill>
                            <a:srgbClr val="008000"/>
                          </a:solidFill>
                          <a:effectLst/>
                        </a:rPr>
                        <a:t> </a:t>
                      </a:r>
                      <a:r>
                        <a:rPr lang="fr-FR" sz="1600" spc="-20" dirty="0" err="1">
                          <a:solidFill>
                            <a:srgbClr val="008000"/>
                          </a:solidFill>
                          <a:effectLst/>
                        </a:rPr>
                        <a:t>Buch</a:t>
                      </a:r>
                      <a:r>
                        <a:rPr lang="fr-FR" sz="1600" spc="-20" dirty="0">
                          <a:solidFill>
                            <a:srgbClr val="008000"/>
                          </a:solidFill>
                          <a:effectLst/>
                        </a:rPr>
                        <a:t>.-Ham.</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graines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pour la diversité génétique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2224">
                <a:tc>
                  <a:txBody>
                    <a:bodyPr/>
                    <a:lstStyle/>
                    <a:p>
                      <a:pPr marL="91440" eaLnBrk="0" fontAlgn="base" hangingPunct="0">
                        <a:lnSpc>
                          <a:spcPct val="100000"/>
                        </a:lnSpc>
                        <a:spcBef>
                          <a:spcPts val="0"/>
                        </a:spcBef>
                        <a:spcAft>
                          <a:spcPts val="0"/>
                        </a:spcAft>
                      </a:pPr>
                      <a:r>
                        <a:rPr lang="fr-FR" sz="1600" i="1" dirty="0" err="1">
                          <a:solidFill>
                            <a:srgbClr val="008000"/>
                          </a:solidFill>
                          <a:effectLst/>
                        </a:rPr>
                        <a:t>Xylocarpus</a:t>
                      </a:r>
                      <a:r>
                        <a:rPr lang="fr-FR" sz="1600" i="1" dirty="0">
                          <a:solidFill>
                            <a:srgbClr val="008000"/>
                          </a:solidFill>
                          <a:effectLst/>
                        </a:rPr>
                        <a:t> </a:t>
                      </a:r>
                      <a:r>
                        <a:rPr lang="fr-FR" sz="1600" i="1" dirty="0" err="1">
                          <a:solidFill>
                            <a:srgbClr val="008000"/>
                          </a:solidFill>
                          <a:effectLst/>
                        </a:rPr>
                        <a:t>moluccensis</a:t>
                      </a:r>
                      <a:r>
                        <a:rPr lang="fr-FR" sz="1600" i="1" dirty="0">
                          <a:solidFill>
                            <a:srgbClr val="008000"/>
                          </a:solidFill>
                          <a:effectLst/>
                        </a:rPr>
                        <a:t> </a:t>
                      </a:r>
                      <a:r>
                        <a:rPr lang="fr-FR" sz="1600" dirty="0">
                          <a:solidFill>
                            <a:srgbClr val="008000"/>
                          </a:solidFill>
                          <a:effectLst/>
                        </a:rPr>
                        <a:t>(</a:t>
                      </a:r>
                      <a:r>
                        <a:rPr lang="fr-FR" sz="1600" dirty="0" err="1">
                          <a:solidFill>
                            <a:srgbClr val="008000"/>
                          </a:solidFill>
                          <a:effectLst/>
                        </a:rPr>
                        <a:t>Lamk</a:t>
                      </a:r>
                      <a:r>
                        <a:rPr lang="fr-FR" sz="1600" dirty="0">
                          <a:solidFill>
                            <a:srgbClr val="008000"/>
                          </a:solidFill>
                          <a:effectLst/>
                        </a:rPr>
                        <a:t>.) </a:t>
                      </a:r>
                      <a:r>
                        <a:rPr lang="fr-FR" sz="1600" dirty="0" err="1">
                          <a:solidFill>
                            <a:srgbClr val="008000"/>
                          </a:solidFill>
                          <a:effectLst/>
                        </a:rPr>
                        <a:t>M.Roem</a:t>
                      </a:r>
                      <a:r>
                        <a:rPr lang="fr-FR" sz="1600" dirty="0">
                          <a:solidFill>
                            <a:srgbClr val="008000"/>
                          </a:solidFill>
                          <a:effectLst/>
                        </a:rPr>
                        <a:t>.</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4135" eaLnBrk="0" fontAlgn="base" hangingPunct="0">
                        <a:lnSpc>
                          <a:spcPct val="100000"/>
                        </a:lnSpc>
                        <a:spcBef>
                          <a:spcPts val="0"/>
                        </a:spcBef>
                        <a:spcAft>
                          <a:spcPts val="0"/>
                        </a:spcAft>
                      </a:pPr>
                      <a:r>
                        <a:rPr lang="fr-FR" sz="1600" spc="-20" dirty="0">
                          <a:solidFill>
                            <a:srgbClr val="008000"/>
                          </a:solidFill>
                          <a:effectLst/>
                        </a:rPr>
                        <a:t>graines</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eaLnBrk="0" fontAlgn="base" hangingPunct="0">
                        <a:lnSpc>
                          <a:spcPct val="100000"/>
                        </a:lnSpc>
                        <a:spcBef>
                          <a:spcPts val="0"/>
                        </a:spcBef>
                        <a:spcAft>
                          <a:spcPts val="0"/>
                        </a:spcAft>
                      </a:pPr>
                      <a:r>
                        <a:rPr lang="fr-FR" sz="1600" dirty="0">
                          <a:solidFill>
                            <a:srgbClr val="008000"/>
                          </a:solidFill>
                          <a:effectLst/>
                        </a:rPr>
                        <a:t>plantation pour la diversité génétique</a:t>
                      </a:r>
                      <a:endParaRPr lang="fr-FR" sz="1600" dirty="0">
                        <a:solidFill>
                          <a:srgbClr val="008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ZoneTexte 3"/>
          <p:cNvSpPr txBox="1"/>
          <p:nvPr/>
        </p:nvSpPr>
        <p:spPr>
          <a:xfrm>
            <a:off x="1589658" y="4543088"/>
            <a:ext cx="6099725" cy="461665"/>
          </a:xfrm>
          <a:prstGeom prst="rect">
            <a:avLst/>
          </a:prstGeom>
          <a:noFill/>
        </p:spPr>
        <p:txBody>
          <a:bodyPr wrap="square" rtlCol="0">
            <a:spAutoFit/>
          </a:bodyPr>
          <a:lstStyle/>
          <a:p>
            <a:pPr algn="ctr"/>
            <a:r>
              <a:rPr lang="fr-FR" sz="1200" dirty="0">
                <a:solidFill>
                  <a:srgbClr val="008000"/>
                </a:solidFill>
              </a:rPr>
              <a:t>Détails sur les espèces de palétuviers et le matériel de plantation. Source : </a:t>
            </a:r>
            <a:r>
              <a:rPr lang="fr-FR" sz="1200" dirty="0">
                <a:solidFill>
                  <a:srgbClr val="008000"/>
                </a:solidFill>
                <a:hlinkClick r:id="rId2"/>
              </a:rPr>
              <a:t>http://www.drcsc.org/VET/library/Nursery/Mangrove_Nursery_manual_HR.pdf</a:t>
            </a:r>
            <a:r>
              <a:rPr lang="fr-FR" sz="1200" dirty="0">
                <a:solidFill>
                  <a:srgbClr val="008000"/>
                </a:solidFill>
              </a:rPr>
              <a:t> </a:t>
            </a:r>
          </a:p>
        </p:txBody>
      </p:sp>
      <p:sp>
        <p:nvSpPr>
          <p:cNvPr id="5" name="Rectangle 1"/>
          <p:cNvSpPr>
            <a:spLocks noChangeArrowheads="1"/>
          </p:cNvSpPr>
          <p:nvPr/>
        </p:nvSpPr>
        <p:spPr bwMode="auto">
          <a:xfrm>
            <a:off x="101812" y="6815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A8. </a:t>
            </a:r>
            <a:r>
              <a:rPr lang="fr-FR" altLang="fr-FR" sz="1800" b="1" dirty="0">
                <a:solidFill>
                  <a:srgbClr val="008000"/>
                </a:solidFill>
                <a:latin typeface="Arial" panose="020B0604020202020204" pitchFamily="34" charset="0"/>
              </a:rPr>
              <a:t>Palétuviers (suite)</a:t>
            </a:r>
          </a:p>
        </p:txBody>
      </p:sp>
      <p:sp>
        <p:nvSpPr>
          <p:cNvPr id="6"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1" name="Image 14"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3331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149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012E8E8-3377-42EF-9C30-588E730B41F6}" type="slidenum">
              <a:rPr lang="fr-FR" altLang="fr-FR" sz="1200" smtClean="0">
                <a:solidFill>
                  <a:srgbClr val="898989"/>
                </a:solidFill>
              </a:rPr>
              <a:pPr>
                <a:spcBef>
                  <a:spcPct val="0"/>
                </a:spcBef>
                <a:buFontTx/>
                <a:buNone/>
              </a:pPr>
              <a:t>225</a:t>
            </a:fld>
            <a:endParaRPr lang="fr-FR" altLang="fr-FR" sz="1200">
              <a:solidFill>
                <a:srgbClr val="898989"/>
              </a:solidFill>
            </a:endParaRPr>
          </a:p>
        </p:txBody>
      </p:sp>
      <p:sp>
        <p:nvSpPr>
          <p:cNvPr id="1914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149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149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149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1496"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Rectangle 1"/>
          <p:cNvSpPr>
            <a:spLocks noChangeArrowheads="1"/>
          </p:cNvSpPr>
          <p:nvPr/>
        </p:nvSpPr>
        <p:spPr bwMode="auto">
          <a:xfrm>
            <a:off x="228061" y="1205945"/>
            <a:ext cx="8785225" cy="548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Char char="•"/>
            </a:pPr>
            <a:r>
              <a:rPr lang="fr-FR" altLang="fr-FR" sz="1400" dirty="0">
                <a:solidFill>
                  <a:srgbClr val="008000"/>
                </a:solidFill>
                <a:latin typeface="Arial" panose="020B0604020202020204" pitchFamily="34" charset="0"/>
                <a:cs typeface="Times New Roman" panose="02020603050405020304" pitchFamily="18" charset="0"/>
              </a:rPr>
              <a:t> La mangrove est l'ensemble des formations végétales, arborescentes ou buissonnantes, colonisant des atterrissements intertidaux marins ou fluviaux, périodiquement submergés par la marée saline (</a:t>
            </a:r>
            <a:r>
              <a:rPr lang="fr-FR" altLang="fr-FR" sz="1400" dirty="0" err="1">
                <a:solidFill>
                  <a:srgbClr val="008000"/>
                </a:solidFill>
                <a:latin typeface="Arial" panose="020B0604020202020204" pitchFamily="34" charset="0"/>
                <a:cs typeface="Times New Roman" panose="02020603050405020304" pitchFamily="18" charset="0"/>
              </a:rPr>
              <a:t>Guilcher</a:t>
            </a:r>
            <a:r>
              <a:rPr lang="fr-FR" altLang="fr-FR" sz="1400" dirty="0">
                <a:solidFill>
                  <a:srgbClr val="008000"/>
                </a:solidFill>
                <a:latin typeface="Arial" panose="020B0604020202020204" pitchFamily="34" charset="0"/>
                <a:cs typeface="Times New Roman" panose="02020603050405020304" pitchFamily="18" charset="0"/>
              </a:rPr>
              <a:t> 1954).</a:t>
            </a:r>
            <a:endParaRPr lang="fr-FR" altLang="fr-FR" sz="1400" dirty="0">
              <a:solidFill>
                <a:srgbClr val="008000"/>
              </a:solidFill>
              <a:latin typeface="Arial" panose="020B0604020202020204" pitchFamily="34" charset="0"/>
            </a:endParaRPr>
          </a:p>
          <a:p>
            <a:pPr algn="just">
              <a:spcBef>
                <a:spcPct val="0"/>
              </a:spcBef>
              <a:buFontTx/>
              <a:buChar char="•"/>
            </a:pPr>
            <a:r>
              <a:rPr lang="fr-FR" altLang="fr-FR" sz="1400" dirty="0">
                <a:solidFill>
                  <a:srgbClr val="008000"/>
                </a:solidFill>
                <a:latin typeface="Arial" panose="020B0604020202020204" pitchFamily="34" charset="0"/>
                <a:cs typeface="Times New Roman" panose="02020603050405020304" pitchFamily="18" charset="0"/>
              </a:rPr>
              <a:t> La mangrove est une zone baignée périodiquement par les eaux très salées (</a:t>
            </a:r>
            <a:r>
              <a:rPr lang="fr-FR" altLang="fr-FR" sz="1400" dirty="0" err="1">
                <a:solidFill>
                  <a:srgbClr val="008000"/>
                </a:solidFill>
                <a:latin typeface="Arial" panose="020B0604020202020204" pitchFamily="34" charset="0"/>
                <a:cs typeface="Times New Roman" panose="02020603050405020304" pitchFamily="18" charset="0"/>
              </a:rPr>
              <a:t>Kiener</a:t>
            </a:r>
            <a:r>
              <a:rPr lang="fr-FR" altLang="fr-FR" sz="1400" dirty="0">
                <a:solidFill>
                  <a:srgbClr val="008000"/>
                </a:solidFill>
                <a:latin typeface="Arial" panose="020B0604020202020204" pitchFamily="34" charset="0"/>
                <a:cs typeface="Times New Roman" panose="02020603050405020304" pitchFamily="18" charset="0"/>
              </a:rPr>
              <a:t> 1978)</a:t>
            </a:r>
          </a:p>
          <a:p>
            <a:pPr algn="just">
              <a:spcBef>
                <a:spcPct val="0"/>
              </a:spcBef>
              <a:buFontTx/>
              <a:buChar char="•"/>
            </a:pPr>
            <a:r>
              <a:rPr lang="fr-FR" altLang="fr-FR" sz="1400" dirty="0">
                <a:solidFill>
                  <a:srgbClr val="008000"/>
                </a:solidFill>
                <a:latin typeface="Arial" panose="020B0604020202020204" pitchFamily="34" charset="0"/>
                <a:cs typeface="Times New Roman" panose="02020603050405020304" pitchFamily="18" charset="0"/>
              </a:rPr>
              <a:t> La mangrove est un écosystème intertropical, littoral des basses côtes (Conard (1993). </a:t>
            </a:r>
          </a:p>
          <a:p>
            <a:pPr algn="just">
              <a:spcBef>
                <a:spcPct val="0"/>
              </a:spcBef>
              <a:buFontTx/>
              <a:buChar char="•"/>
            </a:pPr>
            <a:r>
              <a:rPr lang="fr-FR" altLang="fr-FR" sz="1400" dirty="0">
                <a:solidFill>
                  <a:srgbClr val="008000"/>
                </a:solidFill>
                <a:latin typeface="Arial" panose="020B0604020202020204" pitchFamily="34" charset="0"/>
              </a:rPr>
              <a:t> écosystème incluant un groupement de végétaux principalement ligneux spécifique, ne se développant que dans la zone de balancement des marées appelée « estran » des côtes basses des régions tropicales (souvent à l’embouchure des fleuves).</a:t>
            </a:r>
          </a:p>
          <a:p>
            <a:pPr algn="just">
              <a:spcBef>
                <a:spcPct val="0"/>
              </a:spcBef>
              <a:buFontTx/>
              <a:buChar char="•"/>
            </a:pPr>
            <a:endParaRPr lang="fr-FR" altLang="fr-FR" sz="1400" dirty="0">
              <a:solidFill>
                <a:srgbClr val="008000"/>
              </a:solidFill>
              <a:latin typeface="Arial" panose="020B0604020202020204" pitchFamily="34" charset="0"/>
            </a:endParaRPr>
          </a:p>
          <a:p>
            <a:pPr algn="just">
              <a:spcBef>
                <a:spcPct val="0"/>
              </a:spcBef>
              <a:buNone/>
            </a:pPr>
            <a:r>
              <a:rPr lang="fr-FR" altLang="fr-FR" sz="1800" dirty="0">
                <a:solidFill>
                  <a:srgbClr val="008000"/>
                </a:solidFill>
                <a:latin typeface="Arial" panose="020B0604020202020204" pitchFamily="34" charset="0"/>
                <a:cs typeface="Times New Roman" panose="02020603050405020304" pitchFamily="18" charset="0"/>
              </a:rPr>
              <a:t>A8.0b. </a:t>
            </a:r>
            <a:r>
              <a:rPr lang="fr-FR" altLang="fr-FR" sz="1800" b="1" dirty="0">
                <a:solidFill>
                  <a:srgbClr val="008000"/>
                </a:solidFill>
                <a:latin typeface="Arial" panose="020B0604020202020204" pitchFamily="34" charset="0"/>
              </a:rPr>
              <a:t>Rôles de la mangrove</a:t>
            </a:r>
            <a:endParaRPr lang="fr-FR" altLang="fr-FR" sz="1800" dirty="0">
              <a:solidFill>
                <a:srgbClr val="008000"/>
              </a:solidFill>
              <a:latin typeface="Arial" panose="020B0604020202020204" pitchFamily="34" charset="0"/>
            </a:endParaRPr>
          </a:p>
          <a:p>
            <a:pPr algn="just">
              <a:spcAft>
                <a:spcPts val="0"/>
              </a:spcAft>
              <a:buNone/>
            </a:pPr>
            <a:r>
              <a:rPr lang="fr-FR" sz="1400" dirty="0">
                <a:solidFill>
                  <a:srgbClr val="008000"/>
                </a:solidFill>
                <a:latin typeface="Arial" panose="020B0604020202020204" pitchFamily="34" charset="0"/>
                <a:ea typeface="Calibri" panose="020F0502020204030204" pitchFamily="34" charset="0"/>
              </a:rPr>
              <a:t>Les palétuviers, il joue un rôle important de nurserie et de fixation des littoraux vaseux ou </a:t>
            </a:r>
            <a:r>
              <a:rPr lang="fr-FR" sz="1400" dirty="0" err="1">
                <a:solidFill>
                  <a:srgbClr val="008000"/>
                </a:solidFill>
                <a:latin typeface="Arial" panose="020B0604020202020204" pitchFamily="34" charset="0"/>
                <a:ea typeface="Calibri" panose="020F0502020204030204" pitchFamily="34" charset="0"/>
              </a:rPr>
              <a:t>vaso</a:t>
            </a:r>
            <a:r>
              <a:rPr lang="fr-FR" sz="1400" dirty="0">
                <a:solidFill>
                  <a:srgbClr val="008000"/>
                </a:solidFill>
                <a:latin typeface="Arial" panose="020B0604020202020204" pitchFamily="34" charset="0"/>
                <a:ea typeface="Calibri" panose="020F0502020204030204" pitchFamily="34" charset="0"/>
              </a:rPr>
              <a:t>-sableux. En première ligne lors des tempêtes, il peut en souffrir durement, mais les </a:t>
            </a:r>
            <a:r>
              <a:rPr lang="fr-FR" sz="1400" dirty="0">
                <a:solidFill>
                  <a:srgbClr val="008000"/>
                </a:solidFill>
                <a:latin typeface="Arial" panose="020B0604020202020204" pitchFamily="34" charset="0"/>
                <a:ea typeface="Calibri" panose="020F0502020204030204" pitchFamily="34" charset="0"/>
                <a:hlinkClick r:id="rId3" tooltip="Mangrove"/>
              </a:rPr>
              <a:t>mangroves</a:t>
            </a:r>
            <a:r>
              <a:rPr lang="fr-FR" sz="1400" dirty="0">
                <a:solidFill>
                  <a:srgbClr val="008000"/>
                </a:solidFill>
                <a:latin typeface="Arial" panose="020B0604020202020204" pitchFamily="34" charset="0"/>
                <a:ea typeface="Calibri" panose="020F0502020204030204" pitchFamily="34" charset="0"/>
              </a:rPr>
              <a:t> qu'il constitue semblent augmenter la </a:t>
            </a:r>
            <a:r>
              <a:rPr lang="fr-FR" sz="1400" dirty="0">
                <a:solidFill>
                  <a:srgbClr val="008000"/>
                </a:solidFill>
                <a:latin typeface="Arial" panose="020B0604020202020204" pitchFamily="34" charset="0"/>
                <a:ea typeface="Calibri" panose="020F0502020204030204" pitchFamily="34" charset="0"/>
                <a:hlinkClick r:id="rId4" tooltip="Résilience écologique"/>
              </a:rPr>
              <a:t>résilience</a:t>
            </a:r>
            <a:r>
              <a:rPr lang="fr-FR" sz="1400" dirty="0">
                <a:solidFill>
                  <a:srgbClr val="008000"/>
                </a:solidFill>
                <a:latin typeface="Arial" panose="020B0604020202020204" pitchFamily="34" charset="0"/>
                <a:ea typeface="Calibri" panose="020F0502020204030204" pitchFamily="34" charset="0"/>
              </a:rPr>
              <a:t> </a:t>
            </a:r>
            <a:r>
              <a:rPr lang="fr-FR" sz="1400" b="1" dirty="0">
                <a:solidFill>
                  <a:srgbClr val="008000"/>
                </a:solidFill>
                <a:latin typeface="Arial" panose="020B0604020202020204" pitchFamily="34" charset="0"/>
                <a:ea typeface="Calibri" panose="020F0502020204030204" pitchFamily="34" charset="0"/>
              </a:rPr>
              <a:t>des écosystèmes littoraux et leur résistance face à certains aléas </a:t>
            </a:r>
            <a:r>
              <a:rPr lang="fr-FR" sz="1400" b="1" dirty="0" err="1">
                <a:solidFill>
                  <a:srgbClr val="008000"/>
                </a:solidFill>
                <a:latin typeface="Arial" panose="020B0604020202020204" pitchFamily="34" charset="0"/>
                <a:ea typeface="Calibri" panose="020F0502020204030204" pitchFamily="34" charset="0"/>
              </a:rPr>
              <a:t>géoclimatiques</a:t>
            </a:r>
            <a:r>
              <a:rPr lang="fr-FR" sz="1400" dirty="0">
                <a:solidFill>
                  <a:srgbClr val="008000"/>
                </a:solidFill>
                <a:latin typeface="Arial" panose="020B0604020202020204" pitchFamily="34" charset="0"/>
                <a:ea typeface="Calibri" panose="020F0502020204030204" pitchFamily="34" charset="0"/>
              </a:rPr>
              <a:t> (</a:t>
            </a:r>
            <a:r>
              <a:rPr lang="fr-FR" sz="1400" dirty="0">
                <a:solidFill>
                  <a:srgbClr val="008000"/>
                </a:solidFill>
                <a:latin typeface="Arial" panose="020B0604020202020204" pitchFamily="34" charset="0"/>
                <a:ea typeface="Calibri" panose="020F0502020204030204" pitchFamily="34" charset="0"/>
                <a:hlinkClick r:id="rId5" tooltip="Cyclone"/>
              </a:rPr>
              <a:t>cyclones</a:t>
            </a:r>
            <a:r>
              <a:rPr lang="fr-FR" sz="1400" dirty="0">
                <a:solidFill>
                  <a:srgbClr val="008000"/>
                </a:solidFill>
                <a:latin typeface="Arial" panose="020B0604020202020204" pitchFamily="34" charset="0"/>
                <a:ea typeface="Calibri" panose="020F0502020204030204" pitchFamily="34" charset="0"/>
              </a:rPr>
              <a:t>, </a:t>
            </a:r>
            <a:r>
              <a:rPr lang="fr-FR" sz="1400" dirty="0">
                <a:solidFill>
                  <a:srgbClr val="008000"/>
                </a:solidFill>
                <a:latin typeface="Arial" panose="020B0604020202020204" pitchFamily="34" charset="0"/>
                <a:ea typeface="Calibri" panose="020F0502020204030204" pitchFamily="34" charset="0"/>
                <a:hlinkClick r:id="rId6" tooltip="Tsunami"/>
              </a:rPr>
              <a:t>tsunami</a:t>
            </a:r>
            <a:r>
              <a:rPr lang="fr-FR" sz="1400" dirty="0">
                <a:solidFill>
                  <a:srgbClr val="008000"/>
                </a:solidFill>
                <a:latin typeface="Arial" panose="020B0604020202020204" pitchFamily="34" charset="0"/>
                <a:ea typeface="Calibri" panose="020F0502020204030204" pitchFamily="34" charset="0"/>
              </a:rPr>
              <a:t>). Leurs bois sont souvent utilisés pour le chauffage, comme bois de charpente, pour la construction de radeaux, de pilotis et de poteaux devant séjourner dans l'humidité ou dans l'eau. Le bois du palétuvier est souvent très dur, coriace, imputrescible, renfermant beaucoup de tannin. L'écorce riche en tanin, de certains palétuviers, servent à tanner les peaux.</a:t>
            </a:r>
          </a:p>
          <a:p>
            <a:pPr algn="just">
              <a:spcAft>
                <a:spcPts val="0"/>
              </a:spcAft>
              <a:buNone/>
            </a:pPr>
            <a:r>
              <a:rPr lang="fr-FR" sz="1400" dirty="0">
                <a:solidFill>
                  <a:srgbClr val="008000"/>
                </a:solidFill>
                <a:latin typeface="Arial" panose="020B0604020202020204" pitchFamily="34" charset="0"/>
                <a:ea typeface="Calibri" panose="020F0502020204030204" pitchFamily="34" charset="0"/>
              </a:rPr>
              <a:t>Le fruit de certains palétuviers, le </a:t>
            </a:r>
            <a:r>
              <a:rPr lang="fr-FR" sz="1400" i="1" dirty="0">
                <a:solidFill>
                  <a:srgbClr val="008000"/>
                </a:solidFill>
                <a:latin typeface="Arial" panose="020B0604020202020204" pitchFamily="34" charset="0"/>
                <a:ea typeface="Calibri" panose="020F0502020204030204" pitchFamily="34" charset="0"/>
              </a:rPr>
              <a:t>mangle</a:t>
            </a:r>
            <a:r>
              <a:rPr lang="fr-FR" sz="1400" dirty="0">
                <a:solidFill>
                  <a:srgbClr val="008000"/>
                </a:solidFill>
                <a:latin typeface="Arial" panose="020B0604020202020204" pitchFamily="34" charset="0"/>
                <a:ea typeface="Calibri" panose="020F0502020204030204" pitchFamily="34" charset="0"/>
              </a:rPr>
              <a:t>, est comestible.</a:t>
            </a:r>
          </a:p>
          <a:p>
            <a:pPr algn="just">
              <a:spcAft>
                <a:spcPts val="0"/>
              </a:spcAft>
              <a:buNone/>
            </a:pPr>
            <a:r>
              <a:rPr lang="fr-FR" sz="1400" dirty="0">
                <a:solidFill>
                  <a:srgbClr val="008000"/>
                </a:solidFill>
                <a:latin typeface="Arial" panose="020B0604020202020204" pitchFamily="34" charset="0"/>
                <a:ea typeface="Calibri" panose="020F0502020204030204" pitchFamily="34" charset="0"/>
              </a:rPr>
              <a:t>La </a:t>
            </a:r>
            <a:r>
              <a:rPr lang="fr-FR" sz="1400" b="1" dirty="0">
                <a:solidFill>
                  <a:srgbClr val="008000"/>
                </a:solidFill>
                <a:latin typeface="Arial" panose="020B0604020202020204" pitchFamily="34" charset="0"/>
                <a:ea typeface="Calibri" panose="020F0502020204030204" pitchFamily="34" charset="0"/>
              </a:rPr>
              <a:t>mangrove sert de </a:t>
            </a:r>
            <a:r>
              <a:rPr lang="fr-FR" altLang="fr-FR" sz="1400" b="1" dirty="0">
                <a:solidFill>
                  <a:srgbClr val="008000"/>
                </a:solidFill>
                <a:latin typeface="Arial" panose="020B0604020202020204" pitchFamily="34" charset="0"/>
              </a:rPr>
              <a:t>nurserie</a:t>
            </a:r>
            <a:r>
              <a:rPr lang="fr-FR" altLang="fr-FR" sz="1400" dirty="0">
                <a:solidFill>
                  <a:srgbClr val="008000"/>
                </a:solidFill>
                <a:latin typeface="Arial" panose="020B0604020202020204" pitchFamily="34" charset="0"/>
              </a:rPr>
              <a:t> aux alevins, crabes, crevettes, mollusques, huitres, etc.</a:t>
            </a:r>
            <a:endParaRPr lang="fr-FR" altLang="fr-FR" sz="1200" dirty="0">
              <a:solidFill>
                <a:srgbClr val="008000"/>
              </a:solidFill>
              <a:latin typeface="Arial" panose="020B0604020202020204" pitchFamily="34" charset="0"/>
            </a:endParaRPr>
          </a:p>
          <a:p>
            <a:pPr>
              <a:spcAft>
                <a:spcPts val="0"/>
              </a:spcAft>
              <a:buNone/>
            </a:pPr>
            <a:endParaRPr lang="fr-FR" sz="1200" dirty="0">
              <a:solidFill>
                <a:srgbClr val="008000"/>
              </a:solidFill>
              <a:latin typeface="Arial" panose="020B0604020202020204" pitchFamily="34" charset="0"/>
              <a:ea typeface="Calibri" panose="020F0502020204030204" pitchFamily="34" charset="0"/>
            </a:endParaRPr>
          </a:p>
          <a:p>
            <a:pPr>
              <a:spcAft>
                <a:spcPts val="0"/>
              </a:spcAft>
              <a:buNone/>
            </a:pPr>
            <a:r>
              <a:rPr lang="fr-FR" sz="1200" dirty="0">
                <a:solidFill>
                  <a:srgbClr val="008000"/>
                </a:solidFill>
                <a:latin typeface="Arial" panose="020B0604020202020204" pitchFamily="34" charset="0"/>
                <a:ea typeface="Calibri" panose="020F0502020204030204" pitchFamily="34" charset="0"/>
              </a:rPr>
              <a:t>Sources : a) </a:t>
            </a:r>
            <a:r>
              <a:rPr lang="fr-FR" sz="1200" u="sng" dirty="0">
                <a:solidFill>
                  <a:srgbClr val="008000"/>
                </a:solidFill>
                <a:latin typeface="Arial" panose="020B0604020202020204" pitchFamily="34" charset="0"/>
                <a:ea typeface="Calibri" panose="020F0502020204030204" pitchFamily="34" charset="0"/>
                <a:hlinkClick r:id="rId7"/>
              </a:rPr>
              <a:t>http://www.bio-et-naturel.re/fiches-plantes/P/paletuvier.html</a:t>
            </a:r>
            <a:r>
              <a:rPr lang="fr-FR" sz="1200" dirty="0">
                <a:solidFill>
                  <a:srgbClr val="008000"/>
                </a:solidFill>
                <a:latin typeface="Arial" panose="020B0604020202020204" pitchFamily="34" charset="0"/>
                <a:ea typeface="Calibri" panose="020F0502020204030204" pitchFamily="34" charset="0"/>
              </a:rPr>
              <a:t> </a:t>
            </a:r>
          </a:p>
          <a:p>
            <a:pPr>
              <a:spcAft>
                <a:spcPts val="0"/>
              </a:spcAft>
              <a:buNone/>
            </a:pPr>
            <a:r>
              <a:rPr lang="fr-FR" sz="1200" dirty="0">
                <a:solidFill>
                  <a:srgbClr val="008000"/>
                </a:solidFill>
                <a:latin typeface="Arial" panose="020B0604020202020204" pitchFamily="34" charset="0"/>
                <a:ea typeface="Calibri" panose="020F0502020204030204" pitchFamily="34" charset="0"/>
              </a:rPr>
              <a:t>b) </a:t>
            </a:r>
            <a:r>
              <a:rPr lang="fr-FR" sz="1200" u="sng" dirty="0">
                <a:solidFill>
                  <a:srgbClr val="008000"/>
                </a:solidFill>
                <a:latin typeface="Arial" panose="020B0604020202020204" pitchFamily="34" charset="0"/>
                <a:ea typeface="Calibri" panose="020F0502020204030204" pitchFamily="34" charset="0"/>
                <a:hlinkClick r:id="rId8"/>
              </a:rPr>
              <a:t>http://ntbg.org/plants/plant_details.php?plantid=1970</a:t>
            </a:r>
            <a:r>
              <a:rPr lang="fr-FR" sz="1200" dirty="0">
                <a:solidFill>
                  <a:srgbClr val="008000"/>
                </a:solidFill>
                <a:latin typeface="Arial" panose="020B0604020202020204" pitchFamily="34" charset="0"/>
                <a:ea typeface="Calibri" panose="020F0502020204030204" pitchFamily="34" charset="0"/>
              </a:rPr>
              <a:t> </a:t>
            </a:r>
          </a:p>
          <a:p>
            <a:pPr>
              <a:spcAft>
                <a:spcPts val="0"/>
              </a:spcAft>
              <a:buNone/>
            </a:pPr>
            <a:r>
              <a:rPr lang="fr-FR" sz="1200" dirty="0">
                <a:solidFill>
                  <a:srgbClr val="008000"/>
                </a:solidFill>
                <a:latin typeface="Arial" panose="020B0604020202020204" pitchFamily="34" charset="0"/>
                <a:ea typeface="Calibri" panose="020F0502020204030204" pitchFamily="34" charset="0"/>
              </a:rPr>
              <a:t>c) </a:t>
            </a:r>
            <a:r>
              <a:rPr lang="fr-FR" sz="1200" u="sng" dirty="0">
                <a:solidFill>
                  <a:srgbClr val="008000"/>
                </a:solidFill>
                <a:latin typeface="Arial" panose="020B0604020202020204" pitchFamily="34" charset="0"/>
                <a:ea typeface="Calibri" panose="020F0502020204030204" pitchFamily="34" charset="0"/>
                <a:hlinkClick r:id="rId9"/>
              </a:rPr>
              <a:t>https://fr.wikipedia.org/wiki/Rhizophora_mangle</a:t>
            </a:r>
            <a:r>
              <a:rPr lang="fr-FR" sz="1200" dirty="0">
                <a:solidFill>
                  <a:srgbClr val="008000"/>
                </a:solidFill>
                <a:latin typeface="Arial" panose="020B0604020202020204" pitchFamily="34" charset="0"/>
                <a:ea typeface="Calibri" panose="020F0502020204030204" pitchFamily="34" charset="0"/>
              </a:rPr>
              <a:t> </a:t>
            </a:r>
          </a:p>
          <a:p>
            <a:pPr>
              <a:spcAft>
                <a:spcPts val="0"/>
              </a:spcAft>
              <a:buNone/>
            </a:pPr>
            <a:r>
              <a:rPr lang="fr-FR" sz="1200" dirty="0">
                <a:solidFill>
                  <a:srgbClr val="008000"/>
                </a:solidFill>
                <a:latin typeface="Arial" panose="020B0604020202020204" pitchFamily="34" charset="0"/>
                <a:ea typeface="Calibri" panose="020F0502020204030204" pitchFamily="34" charset="0"/>
              </a:rPr>
              <a:t>d) </a:t>
            </a:r>
            <a:r>
              <a:rPr lang="fr-FR" sz="1200" u="sng" dirty="0">
                <a:solidFill>
                  <a:srgbClr val="008000"/>
                </a:solidFill>
                <a:latin typeface="Arial" panose="020B0604020202020204" pitchFamily="34" charset="0"/>
                <a:ea typeface="Calibri" panose="020F0502020204030204" pitchFamily="34" charset="0"/>
                <a:hlinkClick r:id="rId10"/>
              </a:rPr>
              <a:t>http://www.aquaportail.com/fiche-plante-2801-rhizophora-mangle.html</a:t>
            </a:r>
            <a:r>
              <a:rPr lang="fr-FR" sz="1200" dirty="0">
                <a:solidFill>
                  <a:srgbClr val="008000"/>
                </a:solidFill>
                <a:latin typeface="Arial" panose="020B0604020202020204" pitchFamily="34" charset="0"/>
                <a:ea typeface="Calibri" panose="020F0502020204030204" pitchFamily="34" charset="0"/>
              </a:rPr>
              <a:t> </a:t>
            </a:r>
          </a:p>
        </p:txBody>
      </p:sp>
      <p:sp>
        <p:nvSpPr>
          <p:cNvPr id="191498" name="Rectangle 9"/>
          <p:cNvSpPr>
            <a:spLocks noChangeArrowheads="1"/>
          </p:cNvSpPr>
          <p:nvPr/>
        </p:nvSpPr>
        <p:spPr bwMode="auto">
          <a:xfrm>
            <a:off x="232761" y="790576"/>
            <a:ext cx="3852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A8.0. </a:t>
            </a:r>
            <a:r>
              <a:rPr lang="fr-FR" altLang="fr-FR" sz="1800" b="1" dirty="0">
                <a:solidFill>
                  <a:srgbClr val="008000"/>
                </a:solidFill>
                <a:latin typeface="Arial" panose="020B0604020202020204" pitchFamily="34" charset="0"/>
                <a:cs typeface="Times New Roman" panose="02020603050405020304" pitchFamily="18" charset="0"/>
              </a:rPr>
              <a:t>Définitions de la Mangrove</a:t>
            </a:r>
            <a:endParaRPr lang="fr-FR" altLang="fr-FR" sz="1800" dirty="0">
              <a:solidFill>
                <a:srgbClr val="008000"/>
              </a:solidFill>
              <a:latin typeface="Arial" panose="020B0604020202020204" pitchFamily="34" charset="0"/>
              <a:cs typeface="Times New Roman" panose="02020603050405020304" pitchFamily="18"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251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A3E545-3992-43B1-A590-C1A6D76B03BF}" type="slidenum">
              <a:rPr lang="fr-FR" altLang="fr-FR" sz="1200" smtClean="0">
                <a:solidFill>
                  <a:srgbClr val="898989"/>
                </a:solidFill>
              </a:rPr>
              <a:pPr>
                <a:spcBef>
                  <a:spcPct val="0"/>
                </a:spcBef>
                <a:buFontTx/>
                <a:buNone/>
              </a:pPr>
              <a:t>226</a:t>
            </a:fld>
            <a:endParaRPr lang="fr-FR" altLang="fr-FR" sz="1200">
              <a:solidFill>
                <a:srgbClr val="898989"/>
              </a:solidFill>
            </a:endParaRPr>
          </a:p>
        </p:txBody>
      </p:sp>
      <p:sp>
        <p:nvSpPr>
          <p:cNvPr id="1925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251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251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251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2520"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Rectangle 9"/>
          <p:cNvSpPr>
            <a:spLocks noChangeArrowheads="1"/>
          </p:cNvSpPr>
          <p:nvPr/>
        </p:nvSpPr>
        <p:spPr bwMode="auto">
          <a:xfrm>
            <a:off x="107950" y="683181"/>
            <a:ext cx="5233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A8.1. </a:t>
            </a:r>
            <a:r>
              <a:rPr lang="fr-FR" altLang="fr-FR" sz="1800" b="1" dirty="0">
                <a:solidFill>
                  <a:srgbClr val="008000"/>
                </a:solidFill>
                <a:latin typeface="Arial" panose="020B0604020202020204" pitchFamily="34" charset="0"/>
              </a:rPr>
              <a:t>Vocabulaire spécifique aux mangroves</a:t>
            </a:r>
            <a:r>
              <a:rPr lang="fr-FR" altLang="fr-FR" sz="18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192522" name="ZoneTexte 10"/>
          <p:cNvSpPr txBox="1">
            <a:spLocks noChangeArrowheads="1"/>
          </p:cNvSpPr>
          <p:nvPr/>
        </p:nvSpPr>
        <p:spPr bwMode="auto">
          <a:xfrm>
            <a:off x="107950" y="1052513"/>
            <a:ext cx="8856663"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b="1" i="1">
                <a:solidFill>
                  <a:srgbClr val="008000"/>
                </a:solidFill>
                <a:latin typeface="Arial" panose="020B0604020202020204" pitchFamily="34" charset="0"/>
              </a:rPr>
              <a:t>Chenier</a:t>
            </a:r>
            <a:r>
              <a:rPr lang="fr-FR" altLang="fr-FR" sz="1400">
                <a:solidFill>
                  <a:srgbClr val="008000"/>
                </a:solidFill>
                <a:latin typeface="Arial" panose="020B0604020202020204" pitchFamily="34" charset="0"/>
              </a:rPr>
              <a:t> : type de cordon littoral mobile se présentant comme une accumulation de sable à la surface d'un marais. </a:t>
            </a:r>
          </a:p>
          <a:p>
            <a:pPr algn="just" eaLnBrk="1" hangingPunct="1">
              <a:spcBef>
                <a:spcPct val="0"/>
              </a:spcBef>
              <a:buFontTx/>
              <a:buNone/>
            </a:pPr>
            <a:r>
              <a:rPr lang="fr-FR" altLang="fr-FR" sz="1400" b="1" i="1">
                <a:solidFill>
                  <a:srgbClr val="008000"/>
                </a:solidFill>
                <a:latin typeface="Arial" panose="020B0604020202020204" pitchFamily="34" charset="0"/>
              </a:rPr>
              <a:t>Mangal</a:t>
            </a:r>
            <a:r>
              <a:rPr lang="fr-FR" altLang="fr-FR" sz="1400" b="1">
                <a:solidFill>
                  <a:srgbClr val="008000"/>
                </a:solidFill>
                <a:latin typeface="Arial" panose="020B0604020202020204" pitchFamily="34" charset="0"/>
              </a:rPr>
              <a:t> </a:t>
            </a:r>
            <a:r>
              <a:rPr lang="fr-FR" altLang="fr-FR" sz="1400">
                <a:solidFill>
                  <a:srgbClr val="008000"/>
                </a:solidFill>
                <a:latin typeface="Arial" panose="020B0604020202020204" pitchFamily="34" charset="0"/>
              </a:rPr>
              <a:t>: terme désignant, en anglais, la mangrove sans faire de contre-sens, mangrove, en anglais, désignant en même temps les palétuviers et la mangrove.</a:t>
            </a:r>
          </a:p>
          <a:p>
            <a:pPr algn="just" eaLnBrk="1" hangingPunct="1">
              <a:spcBef>
                <a:spcPct val="0"/>
              </a:spcBef>
              <a:buFontTx/>
              <a:buNone/>
            </a:pPr>
            <a:r>
              <a:rPr lang="fr-FR" altLang="fr-FR" sz="1400" b="1" i="1">
                <a:solidFill>
                  <a:srgbClr val="008000"/>
                </a:solidFill>
                <a:latin typeface="Arial" panose="020B0604020202020204" pitchFamily="34" charset="0"/>
              </a:rPr>
              <a:t>Pneumatophore</a:t>
            </a:r>
            <a:r>
              <a:rPr lang="fr-FR" altLang="fr-FR" sz="1400" b="1">
                <a:solidFill>
                  <a:srgbClr val="008000"/>
                </a:solidFill>
                <a:latin typeface="Arial" panose="020B0604020202020204" pitchFamily="34" charset="0"/>
              </a:rPr>
              <a:t> </a:t>
            </a:r>
            <a:r>
              <a:rPr lang="fr-FR" altLang="fr-FR" sz="1400">
                <a:solidFill>
                  <a:srgbClr val="008000"/>
                </a:solidFill>
                <a:latin typeface="Arial" panose="020B0604020202020204" pitchFamily="34" charset="0"/>
              </a:rPr>
              <a:t>: organes aérifères propres à certains palétuviers et à certains arbres des forêts marécageuses continentales.</a:t>
            </a:r>
          </a:p>
          <a:p>
            <a:pPr algn="just" eaLnBrk="1" hangingPunct="1">
              <a:spcBef>
                <a:spcPct val="0"/>
              </a:spcBef>
              <a:buFontTx/>
              <a:buNone/>
            </a:pPr>
            <a:r>
              <a:rPr lang="fr-FR" altLang="fr-FR" sz="1400" b="1" i="1">
                <a:solidFill>
                  <a:srgbClr val="008000"/>
                </a:solidFill>
                <a:latin typeface="Arial" panose="020B0604020202020204" pitchFamily="34" charset="0"/>
              </a:rPr>
              <a:t>Propagules</a:t>
            </a:r>
            <a:r>
              <a:rPr lang="fr-FR" altLang="fr-FR" sz="1400" b="1">
                <a:solidFill>
                  <a:srgbClr val="008000"/>
                </a:solidFill>
                <a:latin typeface="Arial" panose="020B0604020202020204" pitchFamily="34" charset="0"/>
              </a:rPr>
              <a:t> </a:t>
            </a:r>
            <a:r>
              <a:rPr lang="fr-FR" altLang="fr-FR" sz="1400">
                <a:solidFill>
                  <a:srgbClr val="008000"/>
                </a:solidFill>
                <a:latin typeface="Arial" panose="020B0604020202020204" pitchFamily="34" charset="0"/>
              </a:rPr>
              <a:t>(appelées également "plantules" ou "hypocotyles") : Beaucoup de palétuviers sont vivipares c'est-à-dire que leurs graines germent sur l'arbre parent avant de tomber. Quand la propagule est mûr, il chute dans l'eau où il peut être transporté sur grandes distances. Il peut survivre à la dessiccation et rester dormant durant des semaines, des mois, ou même une année jusqu'à ce qu'il arrive dans un environnement approprié. Une fois qu'une propagule est prêt à s'enraciner, il changera sa densité de sorte qu'au lieu de faire un système racinaire horizontal favorisant la flottaison, il produit un système racinaire vertical. En cette position, il est prêt s'enraciner dans la boue.</a:t>
            </a:r>
          </a:p>
          <a:p>
            <a:pPr algn="just" eaLnBrk="1" hangingPunct="1">
              <a:spcBef>
                <a:spcPct val="0"/>
              </a:spcBef>
              <a:buFontTx/>
              <a:buNone/>
            </a:pPr>
            <a:r>
              <a:rPr lang="fr-FR" altLang="fr-FR" sz="1400" b="1" i="1">
                <a:solidFill>
                  <a:srgbClr val="008000"/>
                </a:solidFill>
                <a:latin typeface="Arial" panose="020B0604020202020204" pitchFamily="34" charset="0"/>
              </a:rPr>
              <a:t>Racines échasses </a:t>
            </a:r>
            <a:r>
              <a:rPr lang="fr-FR" altLang="fr-FR" sz="1400">
                <a:solidFill>
                  <a:srgbClr val="008000"/>
                </a:solidFill>
                <a:latin typeface="Arial" panose="020B0604020202020204" pitchFamily="34" charset="0"/>
              </a:rPr>
              <a:t>: parmi les palétuviers les plus communs, seul le genre </a:t>
            </a:r>
            <a:r>
              <a:rPr lang="fr-FR" altLang="fr-FR" sz="1400" i="1">
                <a:solidFill>
                  <a:srgbClr val="008000"/>
                </a:solidFill>
                <a:latin typeface="Arial" panose="020B0604020202020204" pitchFamily="34" charset="0"/>
              </a:rPr>
              <a:t>Rhizophora </a:t>
            </a:r>
            <a:r>
              <a:rPr lang="fr-FR" altLang="fr-FR" sz="1400">
                <a:solidFill>
                  <a:srgbClr val="008000"/>
                </a:solidFill>
                <a:latin typeface="Arial" panose="020B0604020202020204" pitchFamily="34" charset="0"/>
              </a:rPr>
              <a:t>possède des racines échasses (celles qui partent du tronc) et des racines aériennes (celles qui partent des branches parfois appelées cordages) partant des branches.</a:t>
            </a:r>
          </a:p>
          <a:p>
            <a:pPr algn="just" eaLnBrk="1" hangingPunct="1">
              <a:spcBef>
                <a:spcPct val="0"/>
              </a:spcBef>
              <a:buFontTx/>
              <a:buNone/>
            </a:pPr>
            <a:r>
              <a:rPr lang="fr-FR" altLang="fr-FR" sz="1400" b="1" i="1">
                <a:solidFill>
                  <a:srgbClr val="008000"/>
                </a:solidFill>
                <a:latin typeface="Arial" panose="020B0604020202020204" pitchFamily="34" charset="0"/>
              </a:rPr>
              <a:t>Régénération</a:t>
            </a:r>
            <a:r>
              <a:rPr lang="fr-FR" altLang="fr-FR" sz="1400" b="1">
                <a:solidFill>
                  <a:srgbClr val="008000"/>
                </a:solidFill>
                <a:latin typeface="Arial" panose="020B0604020202020204" pitchFamily="34" charset="0"/>
              </a:rPr>
              <a:t> : </a:t>
            </a:r>
            <a:r>
              <a:rPr lang="fr-FR" altLang="fr-FR" sz="1400">
                <a:solidFill>
                  <a:srgbClr val="008000"/>
                </a:solidFill>
                <a:latin typeface="Arial" panose="020B0604020202020204" pitchFamily="34" charset="0"/>
              </a:rPr>
              <a:t>au</a:t>
            </a:r>
            <a:r>
              <a:rPr lang="fr-FR" altLang="fr-FR" sz="1400" b="1">
                <a:solidFill>
                  <a:srgbClr val="008000"/>
                </a:solidFill>
                <a:latin typeface="Arial" panose="020B0604020202020204" pitchFamily="34" charset="0"/>
              </a:rPr>
              <a:t> </a:t>
            </a:r>
            <a:r>
              <a:rPr lang="fr-FR" altLang="fr-FR" sz="1400">
                <a:solidFill>
                  <a:srgbClr val="008000"/>
                </a:solidFill>
                <a:latin typeface="Arial" panose="020B0604020202020204" pitchFamily="34" charset="0"/>
              </a:rPr>
              <a:t>travers l'observation d'une bonne régénération, l'on peut juger du bon état de santé d'un peuplement de palétuviers. Elle s'exprime par une densité de plantules et de jeunes arbres dans le sous-bois.</a:t>
            </a:r>
          </a:p>
          <a:p>
            <a:pPr algn="just" eaLnBrk="1" hangingPunct="1">
              <a:spcBef>
                <a:spcPct val="0"/>
              </a:spcBef>
              <a:buFontTx/>
              <a:buNone/>
            </a:pPr>
            <a:r>
              <a:rPr lang="fr-FR" altLang="fr-FR" sz="1400" b="1">
                <a:solidFill>
                  <a:srgbClr val="008000"/>
                </a:solidFill>
                <a:latin typeface="Arial" panose="020B0604020202020204" pitchFamily="34" charset="0"/>
              </a:rPr>
              <a:t>Tanne herbacée </a:t>
            </a:r>
            <a:r>
              <a:rPr lang="fr-FR" altLang="fr-FR" sz="1400">
                <a:solidFill>
                  <a:srgbClr val="008000"/>
                </a:solidFill>
                <a:latin typeface="Arial" panose="020B0604020202020204" pitchFamily="34" charset="0"/>
              </a:rPr>
              <a:t>: étendue de sol couverte d'halophytes de petite taille (salicornes, </a:t>
            </a:r>
            <a:r>
              <a:rPr lang="fr-FR" altLang="fr-FR" sz="1400" i="1">
                <a:solidFill>
                  <a:srgbClr val="008000"/>
                </a:solidFill>
                <a:latin typeface="Arial" panose="020B0604020202020204" pitchFamily="34" charset="0"/>
              </a:rPr>
              <a:t>Sesuvium portulacastrum, Cressa creica, Sporobolus </a:t>
            </a:r>
            <a:r>
              <a:rPr lang="fr-FR" altLang="fr-FR" sz="1400">
                <a:solidFill>
                  <a:srgbClr val="008000"/>
                </a:solidFill>
                <a:latin typeface="Arial" panose="020B0604020202020204" pitchFamily="34" charset="0"/>
              </a:rPr>
              <a:t>spp., etc.) se développant aux dépens de la mangrove. La surface des tannes herbeuses est moins salée que celle des tannes vives (zones brunes) ce qui explique la présence d'herbacées ou de tout petits ligneux.</a:t>
            </a:r>
          </a:p>
          <a:p>
            <a:pPr algn="just" eaLnBrk="1" hangingPunct="1">
              <a:spcBef>
                <a:spcPct val="0"/>
              </a:spcBef>
              <a:buFontTx/>
              <a:buNone/>
            </a:pPr>
            <a:r>
              <a:rPr lang="fr-FR" altLang="fr-FR" sz="1400" b="1" i="1">
                <a:solidFill>
                  <a:srgbClr val="008000"/>
                </a:solidFill>
                <a:latin typeface="Arial" panose="020B0604020202020204" pitchFamily="34" charset="0"/>
              </a:rPr>
              <a:t>Tanne vive </a:t>
            </a:r>
            <a:r>
              <a:rPr lang="fr-FR" altLang="fr-FR" sz="1400">
                <a:solidFill>
                  <a:srgbClr val="008000"/>
                </a:solidFill>
                <a:latin typeface="Arial" panose="020B0604020202020204" pitchFamily="34" charset="0"/>
              </a:rPr>
              <a:t>: on appelle tanne vive une étendue de sol nu se développant aux dépens de la mangrove. Il existe deux origines au phénomène de « tannification » : la salinisation et parfois l'acidification. Une diminution de la salinité ou de l'acidité des nappes et des sols peut conduire à une re-colonisation partielle et souvent temporaire des tannes par les palétuviers.</a:t>
            </a:r>
          </a:p>
          <a:p>
            <a:pPr eaLnBrk="1" hangingPunct="1">
              <a:spcBef>
                <a:spcPct val="0"/>
              </a:spcBef>
              <a:buFontTx/>
              <a:buNone/>
            </a:pPr>
            <a:r>
              <a:rPr lang="fr-FR" altLang="fr-FR" sz="1200">
                <a:solidFill>
                  <a:srgbClr val="008000"/>
                </a:solidFill>
                <a:latin typeface="Arial" panose="020B0604020202020204" pitchFamily="34" charset="0"/>
              </a:rPr>
              <a:t>Source :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353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553DCA-F2A2-4675-AB4D-98C64B5D2268}" type="slidenum">
              <a:rPr lang="fr-FR" altLang="fr-FR" sz="1200" smtClean="0">
                <a:solidFill>
                  <a:srgbClr val="898989"/>
                </a:solidFill>
              </a:rPr>
              <a:pPr>
                <a:spcBef>
                  <a:spcPct val="0"/>
                </a:spcBef>
                <a:buFontTx/>
                <a:buNone/>
              </a:pPr>
              <a:t>227</a:t>
            </a:fld>
            <a:endParaRPr lang="fr-FR" altLang="fr-FR" sz="1200">
              <a:solidFill>
                <a:srgbClr val="898989"/>
              </a:solidFill>
            </a:endParaRPr>
          </a:p>
        </p:txBody>
      </p:sp>
      <p:sp>
        <p:nvSpPr>
          <p:cNvPr id="19354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35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35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354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3544"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Rectangle 9"/>
          <p:cNvSpPr>
            <a:spLocks noChangeArrowheads="1"/>
          </p:cNvSpPr>
          <p:nvPr/>
        </p:nvSpPr>
        <p:spPr bwMode="auto">
          <a:xfrm>
            <a:off x="107950" y="688215"/>
            <a:ext cx="3476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A8.1. </a:t>
            </a:r>
            <a:r>
              <a:rPr lang="fr-FR" altLang="fr-FR" sz="1800" b="1" dirty="0">
                <a:solidFill>
                  <a:srgbClr val="008000"/>
                </a:solidFill>
                <a:latin typeface="Arial" panose="020B0604020202020204" pitchFamily="34" charset="0"/>
              </a:rPr>
              <a:t>Vocabulaire spécifique</a:t>
            </a:r>
            <a:r>
              <a:rPr lang="fr-FR" altLang="fr-FR" sz="1800"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193546" name="ZoneTexte 10"/>
          <p:cNvSpPr txBox="1">
            <a:spLocks noChangeArrowheads="1"/>
          </p:cNvSpPr>
          <p:nvPr/>
        </p:nvSpPr>
        <p:spPr bwMode="auto">
          <a:xfrm>
            <a:off x="107950" y="1052513"/>
            <a:ext cx="8856663"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400" b="1" i="1">
                <a:solidFill>
                  <a:srgbClr val="008000"/>
                </a:solidFill>
                <a:latin typeface="Arial" panose="020B0604020202020204" pitchFamily="34" charset="0"/>
              </a:rPr>
              <a:t>Voile algaire </a:t>
            </a:r>
            <a:r>
              <a:rPr lang="fr-FR" altLang="fr-FR" sz="1400">
                <a:solidFill>
                  <a:srgbClr val="008000"/>
                </a:solidFill>
                <a:latin typeface="Arial" panose="020B0604020202020204" pitchFamily="34" charset="0"/>
              </a:rPr>
              <a:t>: c'est une pellicule organique fibreuse de quelques millimètres d'épaisseur, d'aspect cartonneux lors des périodes sèches, couvrant des dépressions à la surface des tannes ; il est formé par des </a:t>
            </a:r>
            <a:r>
              <a:rPr lang="fr-FR" altLang="fr-FR" sz="1400" i="1">
                <a:solidFill>
                  <a:srgbClr val="008000"/>
                </a:solidFill>
                <a:latin typeface="Arial" panose="020B0604020202020204" pitchFamily="34" charset="0"/>
              </a:rPr>
              <a:t>Cyanophycées</a:t>
            </a:r>
            <a:r>
              <a:rPr lang="fr-FR" altLang="fr-FR" sz="1400">
                <a:solidFill>
                  <a:srgbClr val="008000"/>
                </a:solidFill>
                <a:latin typeface="Arial" panose="020B0604020202020204" pitchFamily="34" charset="0"/>
              </a:rPr>
              <a:t>. Sa couleur varie considérablement. Si l'absence de précipitations correspond à des marées de morte-eau, le voile peut se dessécher, se détacher de la surface du sol et être emporté par le vent.</a:t>
            </a:r>
          </a:p>
          <a:p>
            <a:pPr algn="just" eaLnBrk="1" hangingPunct="1">
              <a:spcBef>
                <a:spcPct val="0"/>
              </a:spcBef>
              <a:buFontTx/>
              <a:buNone/>
            </a:pPr>
            <a:r>
              <a:rPr lang="fr-FR" altLang="fr-FR" sz="1400" b="1" i="1">
                <a:solidFill>
                  <a:srgbClr val="008000"/>
                </a:solidFill>
                <a:latin typeface="Arial" panose="020B0604020202020204" pitchFamily="34" charset="0"/>
              </a:rPr>
              <a:t>Zonation végétale </a:t>
            </a:r>
            <a:r>
              <a:rPr lang="fr-FR" altLang="fr-FR" sz="1400">
                <a:solidFill>
                  <a:srgbClr val="008000"/>
                </a:solidFill>
                <a:latin typeface="Arial" panose="020B0604020202020204" pitchFamily="34" charset="0"/>
              </a:rPr>
              <a:t>:au sein d'une mangrove, la zonation végétale s'exprime par des peuplements d'espèces différentes de palétuviers s'organisant en bandes grossièrement parallèles. Cette zonation est dépendante de la topographie, aussi subtile soit-elle, qui influe elle-même sur la durée de l'inondation par les marées.</a:t>
            </a:r>
          </a:p>
          <a:p>
            <a:pP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latin typeface="Arial" panose="020B0604020202020204" pitchFamily="34" charset="0"/>
                <a:hlinkClick r:id="rId3"/>
              </a:rPr>
              <a:t>http://mangrove.mangals.over-blog.com/categorie-10994492.html</a:t>
            </a:r>
            <a:r>
              <a:rPr lang="fr-FR" altLang="fr-FR" sz="1200">
                <a:latin typeface="Arial" panose="020B0604020202020204" pitchFamily="34" charset="0"/>
              </a:rPr>
              <a:t>   </a:t>
            </a:r>
            <a:endParaRPr lang="fr-FR" altLang="fr-FR" sz="1200">
              <a:solidFill>
                <a:srgbClr val="008000"/>
              </a:solidFill>
              <a:latin typeface="Arial" panose="020B0604020202020204" pitchFamily="34" charset="0"/>
            </a:endParaRPr>
          </a:p>
        </p:txBody>
      </p:sp>
      <p:sp>
        <p:nvSpPr>
          <p:cNvPr id="193547" name="Rectangle 11"/>
          <p:cNvSpPr>
            <a:spLocks noChangeArrowheads="1"/>
          </p:cNvSpPr>
          <p:nvPr/>
        </p:nvSpPr>
        <p:spPr bwMode="auto">
          <a:xfrm>
            <a:off x="421481" y="4500629"/>
            <a:ext cx="1944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Tanne à salicornes en Nouvelle-Calédonie</a:t>
            </a:r>
          </a:p>
        </p:txBody>
      </p:sp>
      <p:pic>
        <p:nvPicPr>
          <p:cNvPr id="193548" name="Picture 2" descr="C:\Users\LISAN\Pictures\plantes-halophytes-xerophiles\Voile algaire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8" y="2694266"/>
            <a:ext cx="2514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9" name="Rectangle 12"/>
          <p:cNvSpPr>
            <a:spLocks noChangeArrowheads="1"/>
          </p:cNvSpPr>
          <p:nvPr/>
        </p:nvSpPr>
        <p:spPr bwMode="auto">
          <a:xfrm>
            <a:off x="2607493" y="4540250"/>
            <a:ext cx="2547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Tanne à </a:t>
            </a:r>
            <a:r>
              <a:rPr lang="fr-FR" altLang="fr-FR" sz="1200" i="1">
                <a:solidFill>
                  <a:srgbClr val="008000"/>
                </a:solidFill>
                <a:latin typeface="Arial" panose="020B0604020202020204" pitchFamily="34" charset="0"/>
              </a:rPr>
              <a:t>Sesuvium portulacastrum </a:t>
            </a:r>
            <a:endParaRPr lang="fr-FR" altLang="fr-FR" sz="1200">
              <a:solidFill>
                <a:srgbClr val="008000"/>
              </a:solidFill>
              <a:latin typeface="Arial" panose="020B0604020202020204" pitchFamily="34" charset="0"/>
            </a:endParaRPr>
          </a:p>
        </p:txBody>
      </p:sp>
      <p:sp>
        <p:nvSpPr>
          <p:cNvPr id="193550" name="ZoneTexte 13"/>
          <p:cNvSpPr txBox="1">
            <a:spLocks noChangeArrowheads="1"/>
          </p:cNvSpPr>
          <p:nvPr/>
        </p:nvSpPr>
        <p:spPr bwMode="auto">
          <a:xfrm>
            <a:off x="7236296" y="4656556"/>
            <a:ext cx="1017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Voile </a:t>
            </a:r>
            <a:r>
              <a:rPr lang="fr-FR" altLang="fr-FR" sz="1200" dirty="0" err="1">
                <a:solidFill>
                  <a:srgbClr val="008000"/>
                </a:solidFill>
                <a:latin typeface="Arial" panose="020B0604020202020204" pitchFamily="34" charset="0"/>
              </a:rPr>
              <a:t>algaire</a:t>
            </a:r>
            <a:endParaRPr lang="fr-FR" altLang="fr-FR" sz="1200" dirty="0">
              <a:solidFill>
                <a:srgbClr val="008000"/>
              </a:solidFill>
              <a:latin typeface="Arial" panose="020B0604020202020204" pitchFamily="34" charset="0"/>
            </a:endParaRPr>
          </a:p>
        </p:txBody>
      </p:sp>
      <p:pic>
        <p:nvPicPr>
          <p:cNvPr id="193551" name="Picture 3" descr="C:\Users\LISAN\Pictures\plantes-halophytes-xerophiles\tanne herbac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864677"/>
            <a:ext cx="2286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4" descr="C:\Users\LISAN\Pictures\plantes-halophytes-xerophiles\tanne viv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854325"/>
            <a:ext cx="22193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456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94E062-14C3-4208-9CB9-C754F443A1F9}" type="slidenum">
              <a:rPr lang="fr-FR" altLang="fr-FR" sz="1200" smtClean="0">
                <a:solidFill>
                  <a:srgbClr val="898989"/>
                </a:solidFill>
              </a:rPr>
              <a:pPr>
                <a:spcBef>
                  <a:spcPct val="0"/>
                </a:spcBef>
                <a:buFontTx/>
                <a:buNone/>
              </a:pPr>
              <a:t>228</a:t>
            </a:fld>
            <a:endParaRPr lang="fr-FR" altLang="fr-FR" sz="1200">
              <a:solidFill>
                <a:srgbClr val="898989"/>
              </a:solidFill>
            </a:endParaRPr>
          </a:p>
        </p:txBody>
      </p:sp>
      <p:sp>
        <p:nvSpPr>
          <p:cNvPr id="19456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456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456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456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4568"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Rectangle 8"/>
          <p:cNvSpPr>
            <a:spLocks noChangeArrowheads="1"/>
          </p:cNvSpPr>
          <p:nvPr/>
        </p:nvSpPr>
        <p:spPr bwMode="auto">
          <a:xfrm>
            <a:off x="179388" y="765175"/>
            <a:ext cx="382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A8.2. </a:t>
            </a:r>
            <a:r>
              <a:rPr lang="fr-FR" altLang="fr-FR" sz="1800" b="1" dirty="0">
                <a:solidFill>
                  <a:srgbClr val="008000"/>
                </a:solidFill>
                <a:latin typeface="Arial" panose="020B0604020202020204" pitchFamily="34" charset="0"/>
                <a:cs typeface="Times New Roman" panose="02020603050405020304" pitchFamily="18" charset="0"/>
              </a:rPr>
              <a:t>Ecologie de la Mangrove</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194570" name="ZoneTexte 9"/>
          <p:cNvSpPr txBox="1">
            <a:spLocks noChangeArrowheads="1"/>
          </p:cNvSpPr>
          <p:nvPr/>
        </p:nvSpPr>
        <p:spPr bwMode="auto">
          <a:xfrm>
            <a:off x="179388" y="1268413"/>
            <a:ext cx="87137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dirty="0">
                <a:solidFill>
                  <a:srgbClr val="008000"/>
                </a:solidFill>
                <a:latin typeface="Arial" panose="020B0604020202020204" pitchFamily="34" charset="0"/>
              </a:rPr>
              <a:t>Les plantes se développant dans la mangrove (palétuviers, badamier …) sont adaptées à un milieu hostile, ayant ces caractéristiques :</a:t>
            </a:r>
          </a:p>
          <a:p>
            <a:pPr>
              <a:spcBef>
                <a:spcPct val="0"/>
              </a:spcBef>
              <a:buFontTx/>
              <a:buNone/>
            </a:pPr>
            <a:endParaRPr lang="fr-FR" altLang="fr-FR" sz="1800" dirty="0">
              <a:solidFill>
                <a:srgbClr val="008000"/>
              </a:solidFill>
              <a:latin typeface="Arial" panose="020B0604020202020204" pitchFamily="34" charset="0"/>
            </a:endParaRPr>
          </a:p>
          <a:p>
            <a:pPr>
              <a:spcBef>
                <a:spcPct val="0"/>
              </a:spcBef>
              <a:buFontTx/>
              <a:buNone/>
            </a:pPr>
            <a:r>
              <a:rPr lang="fr-FR" altLang="fr-FR" sz="1800" dirty="0">
                <a:solidFill>
                  <a:srgbClr val="008000"/>
                </a:solidFill>
                <a:latin typeface="Arial" panose="020B0604020202020204" pitchFamily="34" charset="0"/>
              </a:rPr>
              <a:t>* Une salinité élevée,</a:t>
            </a:r>
          </a:p>
          <a:p>
            <a:pPr>
              <a:spcBef>
                <a:spcPct val="0"/>
              </a:spcBef>
              <a:buFontTx/>
              <a:buNone/>
            </a:pPr>
            <a:r>
              <a:rPr lang="fr-FR" altLang="fr-FR" sz="1800" dirty="0">
                <a:solidFill>
                  <a:srgbClr val="008000"/>
                </a:solidFill>
                <a:latin typeface="Arial" panose="020B0604020202020204" pitchFamily="34" charset="0"/>
              </a:rPr>
              <a:t>* Des racines immergées,</a:t>
            </a:r>
          </a:p>
          <a:p>
            <a:pPr>
              <a:spcBef>
                <a:spcPct val="0"/>
              </a:spcBef>
              <a:buFontTx/>
              <a:buNone/>
            </a:pPr>
            <a:r>
              <a:rPr lang="fr-FR" altLang="fr-FR" sz="1800" dirty="0">
                <a:solidFill>
                  <a:srgbClr val="008000"/>
                </a:solidFill>
                <a:latin typeface="Arial" panose="020B0604020202020204" pitchFamily="34" charset="0"/>
              </a:rPr>
              <a:t>* Une faible oxygénation du sol due à la vase,</a:t>
            </a:r>
          </a:p>
          <a:p>
            <a:pPr>
              <a:spcBef>
                <a:spcPct val="0"/>
              </a:spcBef>
              <a:buFontTx/>
              <a:buNone/>
            </a:pPr>
            <a:r>
              <a:rPr lang="fr-FR" altLang="fr-FR" sz="1800" dirty="0">
                <a:solidFill>
                  <a:srgbClr val="008000"/>
                </a:solidFill>
                <a:latin typeface="Arial" panose="020B0604020202020204" pitchFamily="34" charset="0"/>
              </a:rPr>
              <a:t>* Un sol instable,</a:t>
            </a:r>
          </a:p>
          <a:p>
            <a:pPr>
              <a:spcBef>
                <a:spcPct val="0"/>
              </a:spcBef>
              <a:buFontTx/>
              <a:buNone/>
            </a:pPr>
            <a:r>
              <a:rPr lang="fr-FR" altLang="fr-FR" sz="1800" dirty="0">
                <a:solidFill>
                  <a:srgbClr val="008000"/>
                </a:solidFill>
                <a:latin typeface="Arial" panose="020B0604020202020204" pitchFamily="34" charset="0"/>
              </a:rPr>
              <a:t>* Des eaux chaudes (Wikipedia 2010).</a:t>
            </a:r>
          </a:p>
          <a:p>
            <a:pPr algn="just" eaLnBrk="1" hangingPunct="1">
              <a:spcBef>
                <a:spcPct val="0"/>
              </a:spcBef>
              <a:buFontTx/>
              <a:buNone/>
            </a:pP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800" dirty="0">
                <a:solidFill>
                  <a:srgbClr val="008000"/>
                </a:solidFill>
                <a:latin typeface="Arial" panose="020B0604020202020204" pitchFamily="34" charset="0"/>
              </a:rPr>
              <a:t>La mangrove héberge des animaux : crabes (crabes violonistes …), poissons (périophtalmes …), ses crustacés, fameuses huîtres et délicieux mollusques.  Elle sert de nurserie aux alevins. </a:t>
            </a:r>
          </a:p>
        </p:txBody>
      </p:sp>
      <p:sp>
        <p:nvSpPr>
          <p:cNvPr id="194571" name="ZoneTexte 10"/>
          <p:cNvSpPr txBox="1">
            <a:spLocks noChangeArrowheads="1"/>
          </p:cNvSpPr>
          <p:nvPr/>
        </p:nvSpPr>
        <p:spPr bwMode="auto">
          <a:xfrm>
            <a:off x="179388" y="4797425"/>
            <a:ext cx="8713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3"/>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9558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558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86E491-2B84-47BF-92F0-25D4E34328EB}" type="slidenum">
              <a:rPr lang="fr-FR" altLang="fr-FR" sz="1200" smtClean="0">
                <a:solidFill>
                  <a:srgbClr val="898989"/>
                </a:solidFill>
              </a:rPr>
              <a:pPr>
                <a:spcBef>
                  <a:spcPct val="0"/>
                </a:spcBef>
                <a:buFontTx/>
                <a:buNone/>
              </a:pPr>
              <a:t>229</a:t>
            </a:fld>
            <a:endParaRPr lang="fr-FR" altLang="fr-FR" sz="1200">
              <a:solidFill>
                <a:srgbClr val="898989"/>
              </a:solidFill>
            </a:endParaRPr>
          </a:p>
        </p:txBody>
      </p:sp>
      <p:sp>
        <p:nvSpPr>
          <p:cNvPr id="1955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559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559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55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5593"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4" name="Rectangle 9"/>
          <p:cNvSpPr>
            <a:spLocks noChangeArrowheads="1"/>
          </p:cNvSpPr>
          <p:nvPr/>
        </p:nvSpPr>
        <p:spPr bwMode="auto">
          <a:xfrm>
            <a:off x="179388" y="765175"/>
            <a:ext cx="382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A8.2. </a:t>
            </a:r>
            <a:r>
              <a:rPr lang="fr-FR" altLang="fr-FR" sz="1800" b="1" dirty="0">
                <a:solidFill>
                  <a:srgbClr val="008000"/>
                </a:solidFill>
                <a:latin typeface="Arial" panose="020B0604020202020204" pitchFamily="34" charset="0"/>
                <a:cs typeface="Times New Roman" panose="02020603050405020304" pitchFamily="18" charset="0"/>
              </a:rPr>
              <a:t>Ecologie de la Mangrove</a:t>
            </a:r>
            <a:endParaRPr lang="fr-FR" altLang="fr-FR" sz="1800" dirty="0">
              <a:solidFill>
                <a:srgbClr val="008000"/>
              </a:solidFill>
              <a:latin typeface="Arial" panose="020B0604020202020204" pitchFamily="34" charset="0"/>
              <a:cs typeface="Times New Roman" panose="02020603050405020304" pitchFamily="18" charset="0"/>
            </a:endParaRPr>
          </a:p>
        </p:txBody>
      </p:sp>
      <p:pic>
        <p:nvPicPr>
          <p:cNvPr id="195595" name="Image 10" descr="sequences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052513"/>
            <a:ext cx="54483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6" name="ZoneTexte 11"/>
          <p:cNvSpPr txBox="1">
            <a:spLocks noChangeArrowheads="1"/>
          </p:cNvSpPr>
          <p:nvPr/>
        </p:nvSpPr>
        <p:spPr bwMode="auto">
          <a:xfrm>
            <a:off x="250825" y="3068638"/>
            <a:ext cx="8642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latin typeface="Arial" panose="020B0604020202020204" pitchFamily="34" charset="0"/>
              </a:rPr>
              <a:t>Séquence de </a:t>
            </a:r>
            <a:r>
              <a:rPr lang="fr-FR" altLang="fr-FR" sz="1200" dirty="0" err="1">
                <a:solidFill>
                  <a:srgbClr val="008000"/>
                </a:solidFill>
                <a:latin typeface="Arial" panose="020B0604020202020204" pitchFamily="34" charset="0"/>
              </a:rPr>
              <a:t>Tsinjoriaka</a:t>
            </a:r>
            <a:r>
              <a:rPr lang="fr-FR" altLang="fr-FR" sz="1200" dirty="0">
                <a:solidFill>
                  <a:srgbClr val="008000"/>
                </a:solidFill>
                <a:latin typeface="Arial" panose="020B0604020202020204" pitchFamily="34" charset="0"/>
              </a:rPr>
              <a:t> (sud de </a:t>
            </a:r>
            <a:r>
              <a:rPr lang="fr-FR" altLang="fr-FR" sz="1200" dirty="0" err="1">
                <a:solidFill>
                  <a:srgbClr val="008000"/>
                </a:solidFill>
                <a:latin typeface="Arial" panose="020B0604020202020204" pitchFamily="34" charset="0"/>
              </a:rPr>
              <a:t>Morombe</a:t>
            </a:r>
            <a:r>
              <a:rPr lang="fr-FR" altLang="fr-FR" sz="1200" dirty="0">
                <a:solidFill>
                  <a:srgbClr val="008000"/>
                </a:solidFill>
                <a:latin typeface="Arial" panose="020B0604020202020204" pitchFamily="34" charset="0"/>
              </a:rPr>
              <a:t>, Madagascar). a : </a:t>
            </a:r>
            <a:r>
              <a:rPr lang="fr-FR" altLang="fr-FR" sz="1200" i="1" dirty="0" err="1">
                <a:solidFill>
                  <a:srgbClr val="008000"/>
                </a:solidFill>
                <a:latin typeface="Arial" panose="020B0604020202020204" pitchFamily="34" charset="0"/>
              </a:rPr>
              <a:t>Avicennia</a:t>
            </a:r>
            <a:r>
              <a:rPr lang="fr-FR" altLang="fr-FR" sz="1200" i="1" dirty="0">
                <a:solidFill>
                  <a:srgbClr val="008000"/>
                </a:solidFill>
                <a:latin typeface="Arial" panose="020B0604020202020204" pitchFamily="34" charset="0"/>
              </a:rPr>
              <a:t> marina</a:t>
            </a:r>
            <a:r>
              <a:rPr lang="fr-FR" altLang="fr-FR" sz="1200" dirty="0">
                <a:solidFill>
                  <a:srgbClr val="008000"/>
                </a:solidFill>
                <a:latin typeface="Arial" panose="020B0604020202020204" pitchFamily="34" charset="0"/>
              </a:rPr>
              <a:t>, c : </a:t>
            </a:r>
            <a:r>
              <a:rPr lang="fr-FR" altLang="fr-FR" sz="1200" i="1" dirty="0" err="1">
                <a:solidFill>
                  <a:srgbClr val="008000"/>
                </a:solidFill>
                <a:latin typeface="Arial" panose="020B0604020202020204" pitchFamily="34" charset="0"/>
              </a:rPr>
              <a:t>Ceriops</a:t>
            </a:r>
            <a:r>
              <a:rPr lang="fr-FR" altLang="fr-FR" sz="1200" i="1" dirty="0">
                <a:solidFill>
                  <a:srgbClr val="008000"/>
                </a:solidFill>
                <a:latin typeface="Arial" panose="020B0604020202020204" pitchFamily="34" charset="0"/>
              </a:rPr>
              <a:t> tagal</a:t>
            </a:r>
            <a:r>
              <a:rPr lang="fr-FR" altLang="fr-FR" sz="1200" dirty="0">
                <a:solidFill>
                  <a:srgbClr val="008000"/>
                </a:solidFill>
                <a:latin typeface="Arial" panose="020B0604020202020204" pitchFamily="34" charset="0"/>
              </a:rPr>
              <a:t>, l : </a:t>
            </a:r>
            <a:r>
              <a:rPr lang="fr-FR" altLang="fr-FR" sz="1200" i="1" dirty="0" err="1">
                <a:solidFill>
                  <a:srgbClr val="008000"/>
                </a:solidFill>
                <a:latin typeface="Arial" panose="020B0604020202020204" pitchFamily="34" charset="0"/>
              </a:rPr>
              <a:t>Lumnitzera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acemosa</a:t>
            </a:r>
            <a:r>
              <a:rPr lang="fr-FR" altLang="fr-FR" sz="1200" dirty="0">
                <a:solidFill>
                  <a:srgbClr val="008000"/>
                </a:solidFill>
                <a:latin typeface="Arial" panose="020B0604020202020204" pitchFamily="34" charset="0"/>
              </a:rPr>
              <a:t>, r : </a:t>
            </a:r>
            <a:r>
              <a:rPr lang="fr-FR" altLang="fr-FR" sz="1200" i="1" dirty="0">
                <a:solidFill>
                  <a:srgbClr val="008000"/>
                </a:solidFill>
                <a:latin typeface="Arial" panose="020B0604020202020204" pitchFamily="34" charset="0"/>
              </a:rPr>
              <a:t>Rhizophora </a:t>
            </a:r>
            <a:r>
              <a:rPr lang="fr-FR" altLang="fr-FR" sz="1200" i="1" dirty="0" err="1">
                <a:solidFill>
                  <a:srgbClr val="008000"/>
                </a:solidFill>
                <a:latin typeface="Arial" panose="020B0604020202020204" pitchFamily="34" charset="0"/>
              </a:rPr>
              <a:t>mucronata</a:t>
            </a:r>
            <a:r>
              <a:rPr lang="fr-FR" altLang="fr-FR" sz="1200" dirty="0">
                <a:solidFill>
                  <a:srgbClr val="008000"/>
                </a:solidFill>
                <a:latin typeface="Arial" panose="020B0604020202020204" pitchFamily="34" charset="0"/>
              </a:rPr>
              <a:t>, s : </a:t>
            </a:r>
            <a:r>
              <a:rPr lang="fr-FR" altLang="fr-FR" sz="1200" i="1" dirty="0" err="1">
                <a:solidFill>
                  <a:srgbClr val="008000"/>
                </a:solidFill>
                <a:latin typeface="Arial" panose="020B0604020202020204" pitchFamily="34" charset="0"/>
              </a:rPr>
              <a:t>Sonneratia</a:t>
            </a:r>
            <a:r>
              <a:rPr lang="fr-FR" altLang="fr-FR" sz="1200" i="1" dirty="0">
                <a:solidFill>
                  <a:srgbClr val="008000"/>
                </a:solidFill>
                <a:latin typeface="Arial" panose="020B0604020202020204" pitchFamily="34" charset="0"/>
              </a:rPr>
              <a:t> alba</a:t>
            </a:r>
            <a:r>
              <a:rPr lang="fr-FR" altLang="fr-FR" sz="1200" dirty="0">
                <a:solidFill>
                  <a:srgbClr val="008000"/>
                </a:solidFill>
                <a:latin typeface="Arial" panose="020B0604020202020204" pitchFamily="34" charset="0"/>
              </a:rPr>
              <a:t>, t : </a:t>
            </a:r>
            <a:r>
              <a:rPr lang="fr-FR" altLang="fr-FR" sz="1200" i="1" dirty="0">
                <a:solidFill>
                  <a:srgbClr val="008000"/>
                </a:solidFill>
                <a:latin typeface="Arial" panose="020B0604020202020204" pitchFamily="34" charset="0"/>
              </a:rPr>
              <a:t>Typha </a:t>
            </a:r>
            <a:r>
              <a:rPr lang="fr-FR" altLang="fr-FR" sz="1200" i="1" dirty="0" err="1">
                <a:solidFill>
                  <a:srgbClr val="008000"/>
                </a:solidFill>
                <a:latin typeface="Arial" panose="020B0604020202020204" pitchFamily="34" charset="0"/>
              </a:rPr>
              <a:t>augustifolia</a:t>
            </a:r>
            <a:r>
              <a:rPr lang="fr-FR" altLang="fr-FR" sz="1200" dirty="0">
                <a:solidFill>
                  <a:srgbClr val="008000"/>
                </a:solidFill>
                <a:latin typeface="Arial" panose="020B0604020202020204" pitchFamily="34" charset="0"/>
              </a:rPr>
              <a:t>, h : </a:t>
            </a:r>
            <a:r>
              <a:rPr lang="fr-FR" altLang="fr-FR" sz="1200" i="1" dirty="0">
                <a:solidFill>
                  <a:srgbClr val="008000"/>
                </a:solidFill>
                <a:latin typeface="Arial" panose="020B0604020202020204" pitchFamily="34" charset="0"/>
              </a:rPr>
              <a:t>Hibiscus </a:t>
            </a:r>
            <a:r>
              <a:rPr lang="fr-FR" altLang="fr-FR" sz="1200" i="1" dirty="0" err="1">
                <a:solidFill>
                  <a:srgbClr val="008000"/>
                </a:solidFill>
                <a:latin typeface="Arial" panose="020B0604020202020204" pitchFamily="34" charset="0"/>
              </a:rPr>
              <a:t>tiliaceus</a:t>
            </a:r>
            <a:r>
              <a:rPr lang="fr-FR" altLang="fr-FR" sz="1200" dirty="0">
                <a:solidFill>
                  <a:srgbClr val="008000"/>
                </a:solidFill>
                <a:latin typeface="Arial" panose="020B0604020202020204" pitchFamily="34" charset="0"/>
              </a:rPr>
              <a:t>.</a:t>
            </a:r>
          </a:p>
        </p:txBody>
      </p:sp>
      <p:sp>
        <p:nvSpPr>
          <p:cNvPr id="195597" name="ZoneTexte 12"/>
          <p:cNvSpPr txBox="1">
            <a:spLocks noChangeArrowheads="1"/>
          </p:cNvSpPr>
          <p:nvPr/>
        </p:nvSpPr>
        <p:spPr bwMode="auto">
          <a:xfrm>
            <a:off x="250825" y="3575050"/>
            <a:ext cx="8713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4"/>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253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6DA6675-9297-46DC-A390-E3E3A22E31D1}" type="slidenum">
              <a:rPr lang="fr-FR" altLang="fr-FR" sz="1200" smtClean="0">
                <a:solidFill>
                  <a:srgbClr val="898989"/>
                </a:solidFill>
              </a:rPr>
              <a:pPr>
                <a:spcBef>
                  <a:spcPct val="0"/>
                </a:spcBef>
                <a:buFontTx/>
                <a:buNone/>
              </a:pPr>
              <a:t>23</a:t>
            </a:fld>
            <a:endParaRPr lang="fr-FR" altLang="fr-FR" sz="1200">
              <a:solidFill>
                <a:srgbClr val="898989"/>
              </a:solidFill>
            </a:endParaRPr>
          </a:p>
        </p:txBody>
      </p:sp>
      <p:sp>
        <p:nvSpPr>
          <p:cNvPr id="22532"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25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2534" name="Rectangle 1"/>
          <p:cNvSpPr>
            <a:spLocks noChangeArrowheads="1"/>
          </p:cNvSpPr>
          <p:nvPr/>
        </p:nvSpPr>
        <p:spPr bwMode="auto">
          <a:xfrm>
            <a:off x="179388" y="692150"/>
            <a:ext cx="57673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a:latin typeface="Arial" panose="020B0604020202020204" pitchFamily="34" charset="0"/>
                <a:cs typeface="Times New Roman" panose="02020603050405020304" pitchFamily="18" charset="0"/>
              </a:rPr>
              <a:t>4. Exemples de plantes xérophiles (résistantes à l’aridité)</a:t>
            </a:r>
            <a:endParaRPr lang="fr-FR" altLang="fr-FR" sz="1800">
              <a:latin typeface="Arial" panose="020B0604020202020204" pitchFamily="34" charset="0"/>
              <a:cs typeface="Times New Roman" panose="02020603050405020304" pitchFamily="18" charset="0"/>
            </a:endParaRPr>
          </a:p>
        </p:txBody>
      </p:sp>
      <p:sp>
        <p:nvSpPr>
          <p:cNvPr id="22535" name="Rectangle 6"/>
          <p:cNvSpPr>
            <a:spLocks noChangeArrowheads="1"/>
          </p:cNvSpPr>
          <p:nvPr/>
        </p:nvSpPr>
        <p:spPr bwMode="auto">
          <a:xfrm>
            <a:off x="179388" y="3213100"/>
            <a:ext cx="2736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t>Plante de la résurrection</a:t>
            </a:r>
          </a:p>
          <a:p>
            <a:pPr algn="ctr" eaLnBrk="1" hangingPunct="1">
              <a:spcBef>
                <a:spcPct val="0"/>
              </a:spcBef>
              <a:buFontTx/>
              <a:buNone/>
            </a:pPr>
            <a:r>
              <a:rPr lang="fr-FR" altLang="fr-FR" sz="1200" i="1"/>
              <a:t>Craterostigma plantagineum</a:t>
            </a:r>
            <a:endParaRPr lang="fr-FR" altLang="fr-FR" sz="1200"/>
          </a:p>
          <a:p>
            <a:pPr algn="ctr" eaLnBrk="1" hangingPunct="1">
              <a:spcBef>
                <a:spcPct val="0"/>
              </a:spcBef>
              <a:buFontTx/>
              <a:buNone/>
            </a:pPr>
            <a:r>
              <a:rPr lang="fr-FR" altLang="fr-FR" sz="1200"/>
              <a:t>plante reviviscente. Source : </a:t>
            </a:r>
            <a:r>
              <a:rPr lang="fr-FR" altLang="fr-FR" sz="1200">
                <a:hlinkClick r:id="rId2"/>
              </a:rPr>
              <a:t>http://www.zimbabweflora.co.zw/speciesdata/species.php?species_id=151360</a:t>
            </a:r>
            <a:r>
              <a:rPr lang="fr-FR" altLang="fr-FR" sz="1200"/>
              <a:t> </a:t>
            </a:r>
          </a:p>
        </p:txBody>
      </p:sp>
      <p:pic>
        <p:nvPicPr>
          <p:cNvPr id="22536" name="Image 7" descr="Craterostigma plantagine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2324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Image 8" descr="Xerophyta viscos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25538"/>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9"/>
          <p:cNvSpPr>
            <a:spLocks noChangeArrowheads="1"/>
          </p:cNvSpPr>
          <p:nvPr/>
        </p:nvSpPr>
        <p:spPr bwMode="auto">
          <a:xfrm>
            <a:off x="2843213" y="3284538"/>
            <a:ext cx="2881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t>Xerophyta viscosa</a:t>
            </a:r>
            <a:r>
              <a:rPr lang="fr-FR" altLang="fr-FR" sz="1200"/>
              <a:t>. Certaines espèces de ce genre sont des plantes poikilochlorophylles et tolèrent la dessiccation. </a:t>
            </a:r>
            <a:endParaRPr lang="fr-FR" altLang="fr-FR" sz="1200" i="1"/>
          </a:p>
        </p:txBody>
      </p:sp>
      <p:pic>
        <p:nvPicPr>
          <p:cNvPr id="22539" name="Image 10" descr="Xerophyta_retinervis bi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765175"/>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Rectangle 11"/>
          <p:cNvSpPr>
            <a:spLocks noChangeArrowheads="1"/>
          </p:cNvSpPr>
          <p:nvPr/>
        </p:nvSpPr>
        <p:spPr bwMode="auto">
          <a:xfrm>
            <a:off x="6011863" y="3429000"/>
            <a:ext cx="208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t>Xerophyta_retinervis. </a:t>
            </a:r>
            <a:r>
              <a:rPr lang="fr-FR" altLang="fr-FR" sz="1200"/>
              <a:t>Source : </a:t>
            </a:r>
            <a:r>
              <a:rPr lang="fr-FR" altLang="fr-FR" sz="1200">
                <a:hlinkClick r:id="rId6"/>
              </a:rPr>
              <a:t>http://en.wikipedia.org/wiki/Xerophyta_retinervis</a:t>
            </a:r>
            <a:r>
              <a:rPr lang="fr-FR" altLang="fr-FR" sz="1200"/>
              <a:t> </a:t>
            </a:r>
            <a:endParaRPr lang="fr-FR" altLang="fr-FR" sz="1200" i="1"/>
          </a:p>
        </p:txBody>
      </p:sp>
      <p:sp>
        <p:nvSpPr>
          <p:cNvPr id="22541" name="Rectangle 12"/>
          <p:cNvSpPr>
            <a:spLocks noChangeArrowheads="1"/>
          </p:cNvSpPr>
          <p:nvPr/>
        </p:nvSpPr>
        <p:spPr bwMode="auto">
          <a:xfrm>
            <a:off x="107950" y="6237288"/>
            <a:ext cx="892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t>« Plante de la résurrection » ou « fleur de rocher », sélaginelle (</a:t>
            </a:r>
            <a:r>
              <a:rPr lang="fr-FR" altLang="fr-FR" sz="1200" i="1"/>
              <a:t>Selaginella lepidophylla</a:t>
            </a:r>
            <a:r>
              <a:rPr lang="fr-FR" altLang="fr-FR" sz="1200"/>
              <a:t>). Plante douée de la capacité de </a:t>
            </a:r>
            <a:r>
              <a:rPr lang="fr-FR" altLang="fr-FR" sz="1200">
                <a:hlinkClick r:id="rId7" tooltip="Glossaire botanique"/>
              </a:rPr>
              <a:t>reviviscence</a:t>
            </a:r>
            <a:r>
              <a:rPr lang="fr-FR" altLang="fr-FR" sz="1200"/>
              <a:t>. Cette capacité lui permet dans son milieu naturel de reprendre sa croissance en se réhydratant après une longue période de sécheresse ↑</a:t>
            </a:r>
          </a:p>
          <a:p>
            <a:pPr algn="r" eaLnBrk="1" hangingPunct="1">
              <a:spcBef>
                <a:spcPct val="0"/>
              </a:spcBef>
              <a:buFontTx/>
              <a:buNone/>
            </a:pPr>
            <a:r>
              <a:rPr lang="fr-FR" altLang="fr-FR" sz="1200"/>
              <a:t>Source : </a:t>
            </a:r>
            <a:r>
              <a:rPr lang="fr-FR" altLang="fr-FR" sz="1200">
                <a:hlinkClick r:id="rId8"/>
              </a:rPr>
              <a:t>http://fr.wikipedia.org/wiki/Selaginella_lepidophylla</a:t>
            </a:r>
            <a:endParaRPr lang="fr-FR" altLang="fr-FR" sz="1200"/>
          </a:p>
        </p:txBody>
      </p:sp>
      <p:pic>
        <p:nvPicPr>
          <p:cNvPr id="22542" name="Image 13" descr="Selaginella_lepidophyll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43656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14"/>
          <p:cNvSpPr>
            <a:spLocks noChangeArrowheads="1"/>
          </p:cNvSpPr>
          <p:nvPr/>
        </p:nvSpPr>
        <p:spPr bwMode="auto">
          <a:xfrm>
            <a:off x="2124075" y="5732463"/>
            <a:ext cx="4176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t>Anastatique (</a:t>
            </a:r>
            <a:r>
              <a:rPr lang="fr-FR" altLang="fr-FR" sz="1200" i="1"/>
              <a:t>Anastatica hierochuntica</a:t>
            </a:r>
            <a:r>
              <a:rPr lang="fr-FR" altLang="fr-FR" sz="1200"/>
              <a:t>) ou </a:t>
            </a:r>
            <a:r>
              <a:rPr lang="fr-FR" altLang="fr-FR" sz="1200">
                <a:hlinkClick r:id="rId10" tooltip="Rose de Jéricho"/>
              </a:rPr>
              <a:t>Rose de Jéricho</a:t>
            </a:r>
            <a:endParaRPr lang="fr-FR" altLang="fr-FR" sz="1200"/>
          </a:p>
          <a:p>
            <a:pPr eaLnBrk="1" hangingPunct="1">
              <a:spcBef>
                <a:spcPct val="0"/>
              </a:spcBef>
              <a:buFontTx/>
              <a:buNone/>
            </a:pPr>
            <a:r>
              <a:rPr lang="fr-FR" altLang="fr-FR" sz="1200"/>
              <a:t>Source : </a:t>
            </a:r>
            <a:r>
              <a:rPr lang="fr-FR" altLang="fr-FR" sz="1200">
                <a:hlinkClick r:id="rId11"/>
              </a:rPr>
              <a:t>http://fr.wikipedia.org/wiki/Anastatica_hierochuntica</a:t>
            </a:r>
            <a:r>
              <a:rPr lang="fr-FR" altLang="fr-FR" sz="1200"/>
              <a:t> </a:t>
            </a:r>
          </a:p>
        </p:txBody>
      </p:sp>
      <p:pic>
        <p:nvPicPr>
          <p:cNvPr id="22544" name="Image 15" descr="Anastatica hierochuntica.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40052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oneTexte 1"/>
          <p:cNvSpPr txBox="1">
            <a:spLocks noChangeArrowheads="1"/>
          </p:cNvSpPr>
          <p:nvPr/>
        </p:nvSpPr>
        <p:spPr bwMode="auto">
          <a:xfrm>
            <a:off x="250825" y="1196975"/>
            <a:ext cx="61928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dirty="0">
                <a:solidFill>
                  <a:srgbClr val="008000"/>
                </a:solidFill>
                <a:latin typeface="Arial" panose="020B0604020202020204" pitchFamily="34" charset="0"/>
              </a:rPr>
              <a:t>Famille</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rPr>
              <a:t>Acanthaceae</a:t>
            </a:r>
            <a:r>
              <a:rPr lang="fr-FR" altLang="fr-FR" sz="1200" dirty="0">
                <a:solidFill>
                  <a:srgbClr val="008000"/>
                </a:solidFill>
                <a:latin typeface="Arial" panose="020B0604020202020204" pitchFamily="34" charset="0"/>
              </a:rPr>
              <a:t> (ex </a:t>
            </a:r>
            <a:r>
              <a:rPr lang="fr-FR" altLang="fr-FR" sz="1200" i="1" dirty="0" err="1">
                <a:solidFill>
                  <a:srgbClr val="008000"/>
                </a:solidFill>
                <a:latin typeface="Arial" panose="020B0604020202020204" pitchFamily="34" charset="0"/>
              </a:rPr>
              <a:t>Aviceniaceae</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u="sng" dirty="0">
                <a:solidFill>
                  <a:srgbClr val="008000"/>
                </a:solidFill>
                <a:latin typeface="Arial" panose="020B0604020202020204" pitchFamily="34" charset="0"/>
              </a:rPr>
              <a:t>Synonyme</a:t>
            </a:r>
            <a:r>
              <a:rPr lang="fr-FR" altLang="fr-FR" sz="1200" dirty="0">
                <a:solidFill>
                  <a:srgbClr val="008000"/>
                </a:solidFill>
                <a:latin typeface="Arial" panose="020B0604020202020204" pitchFamily="34" charset="0"/>
              </a:rPr>
              <a:t> : palétuvier gris.</a:t>
            </a:r>
          </a:p>
          <a:p>
            <a:pPr eaLnBrk="1" hangingPunct="1">
              <a:spcBef>
                <a:spcPct val="0"/>
              </a:spcBef>
              <a:buFontTx/>
              <a:buNone/>
            </a:pPr>
            <a:r>
              <a:rPr lang="fr-FR" altLang="fr-FR" sz="1200" u="sng" dirty="0">
                <a:solidFill>
                  <a:srgbClr val="008000"/>
                </a:solidFill>
                <a:latin typeface="Arial" panose="020B0604020202020204" pitchFamily="34" charset="0"/>
              </a:rPr>
              <a:t>Écologie</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PH</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Zonation</a:t>
            </a:r>
            <a:r>
              <a:rPr lang="fr-FR" altLang="fr-FR" sz="1200" dirty="0">
                <a:solidFill>
                  <a:srgbClr val="008000"/>
                </a:solidFill>
                <a:latin typeface="Arial" panose="020B0604020202020204" pitchFamily="34" charset="0"/>
              </a:rPr>
              <a:t> : immersion quotidienne (zone </a:t>
            </a:r>
            <a:r>
              <a:rPr lang="fr-FR" altLang="fr-FR" sz="1200" dirty="0" err="1">
                <a:solidFill>
                  <a:srgbClr val="008000"/>
                </a:solidFill>
                <a:latin typeface="Arial" panose="020B0604020202020204" pitchFamily="34" charset="0"/>
              </a:rPr>
              <a:t>inertidal</a:t>
            </a:r>
            <a:r>
              <a:rPr lang="fr-FR" altLang="fr-FR" sz="1200" dirty="0">
                <a:solidFill>
                  <a:srgbClr val="008000"/>
                </a:solidFill>
                <a:latin typeface="Arial" panose="020B0604020202020204" pitchFamily="34" charset="0"/>
              </a:rPr>
              <a:t>), immersion à forte marée, atterrissements vaseux, immersion aux grandes marées d'équinoxe (chenaux des marées) ;</a:t>
            </a:r>
          </a:p>
          <a:p>
            <a:pPr eaLnBrk="1" hangingPunct="1">
              <a:spcBef>
                <a:spcPct val="0"/>
              </a:spcBef>
              <a:buFontTx/>
              <a:buNone/>
            </a:pPr>
            <a:r>
              <a:rPr lang="fr-FR" altLang="fr-FR" sz="1200" u="sng" dirty="0">
                <a:solidFill>
                  <a:srgbClr val="008000"/>
                </a:solidFill>
                <a:latin typeface="Arial" panose="020B0604020202020204" pitchFamily="34" charset="0"/>
              </a:rPr>
              <a:t>Plantule</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Plante</a:t>
            </a:r>
            <a:r>
              <a:rPr lang="fr-FR" altLang="fr-FR" sz="1200" dirty="0">
                <a:solidFill>
                  <a:srgbClr val="008000"/>
                </a:solidFill>
                <a:latin typeface="Arial" panose="020B0604020202020204" pitchFamily="34" charset="0"/>
              </a:rPr>
              <a:t> : 4-10 m de hauteur.</a:t>
            </a:r>
          </a:p>
          <a:p>
            <a:pPr eaLnBrk="1" hangingPunct="1">
              <a:spcBef>
                <a:spcPct val="0"/>
              </a:spcBef>
              <a:buFontTx/>
              <a:buNone/>
            </a:pPr>
            <a:r>
              <a:rPr lang="fr-FR" altLang="fr-FR" sz="1200" u="sng" dirty="0">
                <a:solidFill>
                  <a:srgbClr val="008000"/>
                </a:solidFill>
                <a:latin typeface="Arial" panose="020B0604020202020204" pitchFamily="34" charset="0"/>
              </a:rPr>
              <a:t>Tronc</a:t>
            </a:r>
            <a:r>
              <a:rPr lang="fr-FR" altLang="fr-FR" sz="1200" dirty="0">
                <a:solidFill>
                  <a:srgbClr val="008000"/>
                </a:solidFill>
                <a:latin typeface="Arial" panose="020B0604020202020204" pitchFamily="34" charset="0"/>
              </a:rPr>
              <a:t> : écorce jaunâtre, circonférence 35-57 cm</a:t>
            </a:r>
          </a:p>
          <a:p>
            <a:pPr eaLnBrk="1" hangingPunct="1">
              <a:spcBef>
                <a:spcPct val="0"/>
              </a:spcBef>
              <a:buFontTx/>
              <a:buNone/>
            </a:pPr>
            <a:r>
              <a:rPr lang="fr-FR" altLang="fr-FR" sz="1200" u="sng" dirty="0">
                <a:solidFill>
                  <a:srgbClr val="008000"/>
                </a:solidFill>
                <a:latin typeface="Arial" panose="020B0604020202020204" pitchFamily="34" charset="0"/>
              </a:rPr>
              <a:t>Feuilles</a:t>
            </a:r>
            <a:r>
              <a:rPr lang="fr-FR" altLang="fr-FR" sz="1200" dirty="0">
                <a:solidFill>
                  <a:srgbClr val="008000"/>
                </a:solidFill>
                <a:latin typeface="Arial" panose="020B0604020202020204" pitchFamily="34" charset="0"/>
              </a:rPr>
              <a:t> : opposées décussées, ovale, allongée, épaisse, une seule nervure centrale apparente en relief sur la face inférieure, face inférieure vert-clair, </a:t>
            </a:r>
            <a:r>
              <a:rPr lang="fr-FR" altLang="fr-FR" sz="1200" dirty="0" err="1">
                <a:solidFill>
                  <a:srgbClr val="008000"/>
                </a:solidFill>
                <a:latin typeface="Arial" panose="020B0604020202020204" pitchFamily="34" charset="0"/>
              </a:rPr>
              <a:t>exudats</a:t>
            </a:r>
            <a:r>
              <a:rPr lang="fr-FR" altLang="fr-FR" sz="1200" dirty="0">
                <a:solidFill>
                  <a:srgbClr val="008000"/>
                </a:solidFill>
                <a:latin typeface="Arial" panose="020B0604020202020204" pitchFamily="34" charset="0"/>
              </a:rPr>
              <a:t> de sel</a:t>
            </a:r>
          </a:p>
          <a:p>
            <a:pPr eaLnBrk="1" hangingPunct="1">
              <a:spcBef>
                <a:spcPct val="0"/>
              </a:spcBef>
              <a:buFontTx/>
              <a:buNone/>
            </a:pPr>
            <a:r>
              <a:rPr lang="fr-FR" altLang="fr-FR" sz="1200" u="sng" dirty="0">
                <a:solidFill>
                  <a:srgbClr val="008000"/>
                </a:solidFill>
                <a:latin typeface="Arial" panose="020B0604020202020204" pitchFamily="34" charset="0"/>
              </a:rPr>
              <a:t>Racines</a:t>
            </a:r>
            <a:r>
              <a:rPr lang="fr-FR" altLang="fr-FR" sz="1200" dirty="0">
                <a:solidFill>
                  <a:srgbClr val="008000"/>
                </a:solidFill>
                <a:latin typeface="Arial" panose="020B0604020202020204" pitchFamily="34" charset="0"/>
              </a:rPr>
              <a:t> : à pneumatophores de 6 à 30 cm (95 à 525 par m2 ou 41 à 492)</a:t>
            </a:r>
          </a:p>
          <a:p>
            <a:pPr eaLnBrk="1" hangingPunct="1">
              <a:spcBef>
                <a:spcPct val="0"/>
              </a:spcBef>
              <a:buFontTx/>
              <a:buNone/>
            </a:pPr>
            <a:r>
              <a:rPr lang="fr-FR" altLang="fr-FR" sz="1200" dirty="0">
                <a:solidFill>
                  <a:srgbClr val="008000"/>
                </a:solidFill>
                <a:latin typeface="Arial" panose="020B0604020202020204" pitchFamily="34" charset="0"/>
              </a:rPr>
              <a:t>Inflorescences : débute mi septembre</a:t>
            </a:r>
          </a:p>
          <a:p>
            <a:pPr eaLnBrk="1" hangingPunct="1">
              <a:spcBef>
                <a:spcPct val="0"/>
              </a:spcBef>
              <a:buFontTx/>
              <a:buNone/>
            </a:pPr>
            <a:r>
              <a:rPr lang="fr-FR" altLang="fr-FR" sz="1200" u="sng" dirty="0">
                <a:solidFill>
                  <a:srgbClr val="008000"/>
                </a:solidFill>
                <a:latin typeface="Arial" panose="020B0604020202020204" pitchFamily="34" charset="0"/>
              </a:rPr>
              <a:t>Fruits</a:t>
            </a:r>
            <a:r>
              <a:rPr lang="fr-FR" altLang="fr-FR" sz="1200" dirty="0">
                <a:solidFill>
                  <a:srgbClr val="008000"/>
                </a:solidFill>
                <a:latin typeface="Arial" panose="020B0604020202020204" pitchFamily="34" charset="0"/>
              </a:rPr>
              <a:t> : rond avec une pointe, jaunâtre à vert clair, écorce duveteuse. Deux gros cotylédons.</a:t>
            </a:r>
          </a:p>
          <a:p>
            <a:pPr eaLnBrk="1" hangingPunct="1">
              <a:spcBef>
                <a:spcPct val="0"/>
              </a:spcBef>
              <a:buFontTx/>
              <a:buNone/>
            </a:pPr>
            <a:r>
              <a:rPr lang="fr-FR" altLang="fr-FR" sz="1200" u="sng" dirty="0">
                <a:solidFill>
                  <a:srgbClr val="008000"/>
                </a:solidFill>
                <a:latin typeface="Arial" panose="020B0604020202020204" pitchFamily="34" charset="0"/>
              </a:rPr>
              <a:t>Période de collecte des fruits </a:t>
            </a:r>
            <a:r>
              <a:rPr lang="fr-FR" altLang="fr-FR" sz="1200" dirty="0">
                <a:solidFill>
                  <a:srgbClr val="008000"/>
                </a:solidFill>
                <a:latin typeface="Arial" panose="020B0604020202020204" pitchFamily="34" charset="0"/>
              </a:rPr>
              <a:t>: mars (à Madagascar)</a:t>
            </a:r>
          </a:p>
          <a:p>
            <a:pPr eaLnBrk="1" hangingPunct="1">
              <a:spcBef>
                <a:spcPct val="0"/>
              </a:spcBef>
              <a:buFontTx/>
              <a:buNone/>
            </a:pPr>
            <a:r>
              <a:rPr lang="fr-FR" altLang="fr-FR" sz="1200" u="sng" dirty="0">
                <a:solidFill>
                  <a:srgbClr val="008000"/>
                </a:solidFill>
                <a:latin typeface="Arial" panose="020B0604020202020204" pitchFamily="34" charset="0"/>
              </a:rPr>
              <a:t>Utilisation</a:t>
            </a:r>
            <a:r>
              <a:rPr lang="fr-FR" altLang="fr-FR" sz="1200" dirty="0">
                <a:solidFill>
                  <a:srgbClr val="008000"/>
                </a:solidFill>
                <a:latin typeface="Arial" panose="020B0604020202020204" pitchFamily="34" charset="0"/>
              </a:rPr>
              <a:t> : les fruits sont mangés par les zébus et les chèvres, cercueil, clôture, médicament (feuille séchée ou verte contre maux de ventre et jaunisse), roue de charrette, chaux.</a:t>
            </a:r>
          </a:p>
          <a:p>
            <a:pPr eaLnBrk="1" hangingPunct="1">
              <a:spcBef>
                <a:spcPct val="0"/>
              </a:spcBef>
              <a:buFontTx/>
              <a:buNone/>
            </a:pPr>
            <a:r>
              <a:rPr lang="fr-FR" altLang="fr-FR" sz="1200" u="sng" dirty="0">
                <a:solidFill>
                  <a:srgbClr val="008000"/>
                </a:solidFill>
                <a:latin typeface="Arial" panose="020B0604020202020204" pitchFamily="34" charset="0"/>
              </a:rPr>
              <a:t>Conservation :des graines </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Multiplication</a:t>
            </a:r>
            <a:r>
              <a:rPr lang="fr-FR" altLang="fr-FR" sz="1200" dirty="0">
                <a:solidFill>
                  <a:srgbClr val="008000"/>
                </a:solidFill>
                <a:latin typeface="Arial" panose="020B0604020202020204" pitchFamily="34" charset="0"/>
              </a:rPr>
              <a:t> : par graine</a:t>
            </a:r>
          </a:p>
        </p:txBody>
      </p:sp>
      <p:sp>
        <p:nvSpPr>
          <p:cNvPr id="19661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661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7AE1F5-6740-4513-9ED5-26C8A96CCA30}" type="slidenum">
              <a:rPr lang="fr-FR" altLang="fr-FR" sz="1200" smtClean="0">
                <a:solidFill>
                  <a:srgbClr val="898989"/>
                </a:solidFill>
              </a:rPr>
              <a:pPr>
                <a:spcBef>
                  <a:spcPct val="0"/>
                </a:spcBef>
                <a:buFontTx/>
                <a:buNone/>
              </a:pPr>
              <a:t>230</a:t>
            </a:fld>
            <a:endParaRPr lang="fr-FR" altLang="fr-FR" sz="1200">
              <a:solidFill>
                <a:srgbClr val="898989"/>
              </a:solidFill>
            </a:endParaRPr>
          </a:p>
        </p:txBody>
      </p:sp>
      <p:sp>
        <p:nvSpPr>
          <p:cNvPr id="1966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661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661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66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6617"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Rectangle 9"/>
          <p:cNvSpPr>
            <a:spLocks noChangeArrowheads="1"/>
          </p:cNvSpPr>
          <p:nvPr/>
        </p:nvSpPr>
        <p:spPr bwMode="auto">
          <a:xfrm>
            <a:off x="179388" y="765175"/>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A8.3. </a:t>
            </a:r>
            <a:r>
              <a:rPr lang="fr-FR" altLang="fr-FR" sz="1800" b="1" dirty="0">
                <a:solidFill>
                  <a:srgbClr val="008000"/>
                </a:solidFill>
                <a:latin typeface="Arial" panose="020B0604020202020204" pitchFamily="34" charset="0"/>
              </a:rPr>
              <a:t>palétuvier gris </a:t>
            </a:r>
            <a:r>
              <a:rPr lang="fr-FR" altLang="fr-FR" sz="1800" dirty="0">
                <a:solidFill>
                  <a:srgbClr val="008000"/>
                </a:solidFill>
                <a:latin typeface="Arial" panose="020B0604020202020204" pitchFamily="34" charset="0"/>
              </a:rPr>
              <a:t>(</a:t>
            </a:r>
            <a:r>
              <a:rPr lang="fr-FR" altLang="fr-FR" sz="1800" i="1" dirty="0" err="1">
                <a:solidFill>
                  <a:srgbClr val="008000"/>
                </a:solidFill>
                <a:latin typeface="Arial" panose="020B0604020202020204" pitchFamily="34" charset="0"/>
              </a:rPr>
              <a:t>Avicennia</a:t>
            </a:r>
            <a:r>
              <a:rPr lang="fr-FR" altLang="fr-FR" sz="1800" i="1" dirty="0">
                <a:solidFill>
                  <a:srgbClr val="008000"/>
                </a:solidFill>
                <a:latin typeface="Arial" panose="020B0604020202020204" pitchFamily="34" charset="0"/>
              </a:rPr>
              <a:t> marina</a:t>
            </a:r>
            <a:r>
              <a:rPr lang="fr-FR" altLang="fr-FR" sz="1800" dirty="0">
                <a:solidFill>
                  <a:srgbClr val="008000"/>
                </a:solidFill>
                <a:latin typeface="Arial" panose="020B0604020202020204" pitchFamily="34" charset="0"/>
              </a:rPr>
              <a:t>)</a:t>
            </a:r>
            <a:endParaRPr lang="fr-FR" altLang="fr-FR" sz="1800" dirty="0">
              <a:solidFill>
                <a:srgbClr val="008000"/>
              </a:solidFill>
              <a:latin typeface="Arial" panose="020B0604020202020204" pitchFamily="34" charset="0"/>
              <a:cs typeface="Times New Roman" panose="02020603050405020304" pitchFamily="18" charset="0"/>
            </a:endParaRPr>
          </a:p>
        </p:txBody>
      </p:sp>
      <p:pic>
        <p:nvPicPr>
          <p:cNvPr id="196619" name="Image 10" descr="Avicennia marina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052513"/>
            <a:ext cx="2667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2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96621" name="Text Box 1"/>
          <p:cNvSpPr txBox="1">
            <a:spLocks noChangeArrowheads="1"/>
          </p:cNvSpPr>
          <p:nvPr/>
        </p:nvSpPr>
        <p:spPr bwMode="auto">
          <a:xfrm>
            <a:off x="3659188" y="10258425"/>
            <a:ext cx="260350" cy="1778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a:latin typeface="Arial" panose="020B0604020202020204" pitchFamily="34" charset="0"/>
                <a:cs typeface="Times New Roman" panose="02020603050405020304" pitchFamily="18" charset="0"/>
              </a:rPr>
              <a:t>14</a:t>
            </a:r>
            <a:endParaRPr lang="fr-FR" altLang="fr-FR" sz="1800">
              <a:latin typeface="Arial" panose="020B0604020202020204" pitchFamily="34" charset="0"/>
            </a:endParaRPr>
          </a:p>
        </p:txBody>
      </p:sp>
      <p:sp>
        <p:nvSpPr>
          <p:cNvPr id="196622" name="Rectangle 4"/>
          <p:cNvSpPr>
            <a:spLocks noChangeArrowheads="1"/>
          </p:cNvSpPr>
          <p:nvPr/>
        </p:nvSpPr>
        <p:spPr bwMode="auto">
          <a:xfrm>
            <a:off x="6588125" y="5013325"/>
            <a:ext cx="2355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1200" i="1">
                <a:solidFill>
                  <a:srgbClr val="008000"/>
                </a:solidFill>
                <a:latin typeface="Arial" panose="020B0604020202020204" pitchFamily="34" charset="0"/>
                <a:cs typeface="Times New Roman" panose="02020603050405020304" pitchFamily="18" charset="0"/>
              </a:rPr>
              <a:t>Avicennia marina </a:t>
            </a:r>
            <a:r>
              <a:rPr lang="fr-FR" altLang="fr-FR" sz="1200">
                <a:solidFill>
                  <a:srgbClr val="008000"/>
                </a:solidFill>
                <a:latin typeface="Arial" panose="020B0604020202020204" pitchFamily="34" charset="0"/>
                <a:cs typeface="Times New Roman" panose="02020603050405020304" pitchFamily="18" charset="0"/>
              </a:rPr>
              <a:t>(Schatz 2001)</a:t>
            </a:r>
            <a:endParaRPr lang="fr-FR" altLang="fr-FR" sz="1800">
              <a:solidFill>
                <a:srgbClr val="008000"/>
              </a:solidFill>
              <a:latin typeface="Arial" panose="020B0604020202020204" pitchFamily="34" charset="0"/>
            </a:endParaRPr>
          </a:p>
        </p:txBody>
      </p:sp>
      <p:pic>
        <p:nvPicPr>
          <p:cNvPr id="196623" name="Image 14" descr="Avicennia marina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5373688"/>
            <a:ext cx="14573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24" name="Image 15" descr="Avicennia marina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25" name="ZoneTexte 16"/>
          <p:cNvSpPr txBox="1">
            <a:spLocks noChangeArrowheads="1"/>
          </p:cNvSpPr>
          <p:nvPr/>
        </p:nvSpPr>
        <p:spPr bwMode="auto">
          <a:xfrm>
            <a:off x="179388" y="5661025"/>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6"/>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763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FF6551-0593-4B58-895E-4C14B6866957}" type="slidenum">
              <a:rPr lang="fr-FR" altLang="fr-FR" sz="1200" smtClean="0">
                <a:solidFill>
                  <a:srgbClr val="898989"/>
                </a:solidFill>
              </a:rPr>
              <a:pPr>
                <a:spcBef>
                  <a:spcPct val="0"/>
                </a:spcBef>
                <a:buFontTx/>
                <a:buNone/>
              </a:pPr>
              <a:t>231</a:t>
            </a:fld>
            <a:endParaRPr lang="fr-FR" altLang="fr-FR" sz="1200">
              <a:solidFill>
                <a:srgbClr val="898989"/>
              </a:solidFill>
            </a:endParaRPr>
          </a:p>
        </p:txBody>
      </p:sp>
      <p:sp>
        <p:nvSpPr>
          <p:cNvPr id="19763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7637" name="Rectangle 1"/>
          <p:cNvSpPr>
            <a:spLocks noChangeArrowheads="1"/>
          </p:cNvSpPr>
          <p:nvPr/>
        </p:nvSpPr>
        <p:spPr bwMode="auto">
          <a:xfrm>
            <a:off x="179388" y="765175"/>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A8.4. </a:t>
            </a:r>
            <a:r>
              <a:rPr lang="fr-FR" altLang="fr-FR" sz="1800" b="1" dirty="0">
                <a:solidFill>
                  <a:srgbClr val="008000"/>
                </a:solidFill>
              </a:rPr>
              <a:t>Palétuvier noir </a:t>
            </a:r>
            <a:r>
              <a:rPr lang="fr-FR" altLang="fr-FR" sz="1800" dirty="0">
                <a:solidFill>
                  <a:srgbClr val="008000"/>
                </a:solidFill>
              </a:rPr>
              <a:t>ou </a:t>
            </a:r>
            <a:r>
              <a:rPr lang="fr-FR" altLang="fr-FR" sz="1800" b="1" dirty="0">
                <a:solidFill>
                  <a:srgbClr val="008000"/>
                </a:solidFill>
              </a:rPr>
              <a:t> orange </a:t>
            </a:r>
            <a:r>
              <a:rPr lang="fr-FR" altLang="fr-FR" sz="1800" dirty="0">
                <a:solidFill>
                  <a:srgbClr val="008000"/>
                </a:solidFill>
              </a:rPr>
              <a:t>(</a:t>
            </a:r>
            <a:r>
              <a:rPr lang="fr-FR" altLang="fr-FR" sz="1800" i="1" dirty="0" err="1">
                <a:solidFill>
                  <a:srgbClr val="008000"/>
                </a:solidFill>
              </a:rPr>
              <a:t>Bruguiera</a:t>
            </a:r>
            <a:r>
              <a:rPr lang="fr-FR" altLang="fr-FR" sz="1800" i="1" dirty="0">
                <a:solidFill>
                  <a:srgbClr val="008000"/>
                </a:solidFill>
              </a:rPr>
              <a:t> </a:t>
            </a:r>
            <a:r>
              <a:rPr lang="fr-FR" altLang="fr-FR" sz="1800" i="1" dirty="0" err="1">
                <a:solidFill>
                  <a:srgbClr val="008000"/>
                </a:solidFill>
              </a:rPr>
              <a:t>gymnorrhiza</a:t>
            </a:r>
            <a:r>
              <a:rPr lang="fr-FR" altLang="fr-FR" sz="1800" dirty="0">
                <a:solidFill>
                  <a:srgbClr val="008000"/>
                </a:solidFill>
              </a:rPr>
              <a:t>)</a:t>
            </a:r>
          </a:p>
        </p:txBody>
      </p:sp>
      <p:sp>
        <p:nvSpPr>
          <p:cNvPr id="19763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7639" name="Image 7" descr="Bruguiera_gymnorrhiz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00526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0" name="ZoneTexte 6"/>
          <p:cNvSpPr txBox="1">
            <a:spLocks noChangeArrowheads="1"/>
          </p:cNvSpPr>
          <p:nvPr/>
        </p:nvSpPr>
        <p:spPr bwMode="auto">
          <a:xfrm>
            <a:off x="4140200" y="6237288"/>
            <a:ext cx="4824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Les propagules ou gousses vertes sont consommées comme légume cuit.</a:t>
            </a:r>
          </a:p>
          <a:p>
            <a:pPr eaLnBrk="1" hangingPunct="1">
              <a:spcBef>
                <a:spcPct val="0"/>
              </a:spcBef>
              <a:buFontTx/>
              <a:buNone/>
            </a:pPr>
            <a:r>
              <a:rPr lang="fr-FR" altLang="fr-FR" sz="1200">
                <a:solidFill>
                  <a:srgbClr val="008000"/>
                </a:solidFill>
              </a:rPr>
              <a:t>Source : </a:t>
            </a:r>
            <a:r>
              <a:rPr lang="fr-FR" altLang="fr-FR" sz="1200">
                <a:solidFill>
                  <a:srgbClr val="008000"/>
                </a:solidFill>
                <a:hlinkClick r:id="rId3"/>
              </a:rPr>
              <a:t>http://en.wikipedia.org/wiki/Bruguiera_gymnorrhiza</a:t>
            </a:r>
            <a:r>
              <a:rPr lang="fr-FR" altLang="fr-FR" sz="1200">
                <a:solidFill>
                  <a:srgbClr val="008000"/>
                </a:solidFill>
              </a:rPr>
              <a:t> </a:t>
            </a:r>
          </a:p>
        </p:txBody>
      </p:sp>
      <p:sp>
        <p:nvSpPr>
          <p:cNvPr id="1976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76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7643" name="Image 12"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4" name="ZoneTexte 11"/>
          <p:cNvSpPr txBox="1">
            <a:spLocks noChangeArrowheads="1"/>
          </p:cNvSpPr>
          <p:nvPr/>
        </p:nvSpPr>
        <p:spPr bwMode="auto">
          <a:xfrm>
            <a:off x="179388" y="1268413"/>
            <a:ext cx="67691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dirty="0">
                <a:solidFill>
                  <a:srgbClr val="008000"/>
                </a:solidFill>
                <a:latin typeface="Arial" panose="020B0604020202020204" pitchFamily="34" charset="0"/>
              </a:rPr>
              <a:t>Famille</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rPr>
              <a:t>Rhizophoraceae</a:t>
            </a:r>
            <a:r>
              <a:rPr lang="fr-FR" altLang="fr-FR" sz="1200" i="1"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Synonyme</a:t>
            </a:r>
            <a:r>
              <a:rPr lang="fr-FR" altLang="fr-FR" sz="1200" dirty="0">
                <a:solidFill>
                  <a:srgbClr val="008000"/>
                </a:solidFill>
                <a:latin typeface="Arial" panose="020B0604020202020204" pitchFamily="34" charset="0"/>
              </a:rPr>
              <a:t> : palétuvier orange.</a:t>
            </a:r>
          </a:p>
          <a:p>
            <a:pPr>
              <a:spcBef>
                <a:spcPct val="0"/>
              </a:spcBef>
              <a:buFontTx/>
              <a:buNone/>
            </a:pPr>
            <a:r>
              <a:rPr lang="fr-FR" altLang="fr-FR" sz="1200" u="sng" dirty="0">
                <a:solidFill>
                  <a:srgbClr val="008000"/>
                </a:solidFill>
                <a:latin typeface="Arial" panose="020B0604020202020204" pitchFamily="34" charset="0"/>
              </a:rPr>
              <a:t>Écologie</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PH</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Zonation</a:t>
            </a:r>
            <a:r>
              <a:rPr lang="fr-FR" altLang="fr-FR" sz="1200" dirty="0">
                <a:solidFill>
                  <a:srgbClr val="008000"/>
                </a:solidFill>
                <a:latin typeface="Arial" panose="020B0604020202020204" pitchFamily="34" charset="0"/>
              </a:rPr>
              <a:t> : immersion quotidienne (zone intertidale)</a:t>
            </a:r>
          </a:p>
          <a:p>
            <a:pPr>
              <a:spcBef>
                <a:spcPct val="0"/>
              </a:spcBef>
              <a:buFontTx/>
              <a:buNone/>
            </a:pPr>
            <a:r>
              <a:rPr lang="fr-FR" altLang="fr-FR" sz="1200" u="sng" dirty="0">
                <a:solidFill>
                  <a:srgbClr val="008000"/>
                </a:solidFill>
                <a:latin typeface="Arial" panose="020B0604020202020204" pitchFamily="34" charset="0"/>
              </a:rPr>
              <a:t>Plantule</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Plante</a:t>
            </a:r>
            <a:r>
              <a:rPr lang="fr-FR" altLang="fr-FR" sz="1200" dirty="0">
                <a:solidFill>
                  <a:srgbClr val="008000"/>
                </a:solidFill>
                <a:latin typeface="Arial" panose="020B0604020202020204" pitchFamily="34" charset="0"/>
              </a:rPr>
              <a:t> : environ 10 à 14 m de hauteur</a:t>
            </a:r>
          </a:p>
          <a:p>
            <a:pPr>
              <a:spcBef>
                <a:spcPct val="0"/>
              </a:spcBef>
              <a:buFontTx/>
              <a:buNone/>
            </a:pPr>
            <a:r>
              <a:rPr lang="fr-FR" altLang="fr-FR" sz="1200" u="sng" dirty="0">
                <a:solidFill>
                  <a:srgbClr val="008000"/>
                </a:solidFill>
                <a:latin typeface="Arial" panose="020B0604020202020204" pitchFamily="34" charset="0"/>
              </a:rPr>
              <a:t>Tronc</a:t>
            </a:r>
            <a:r>
              <a:rPr lang="fr-FR" altLang="fr-FR" sz="1200" dirty="0">
                <a:solidFill>
                  <a:srgbClr val="008000"/>
                </a:solidFill>
                <a:latin typeface="Arial" panose="020B0604020202020204" pitchFamily="34" charset="0"/>
              </a:rPr>
              <a:t> : rouge. Tige rougeâtre avec traces des pétioles</a:t>
            </a:r>
          </a:p>
          <a:p>
            <a:pPr>
              <a:spcBef>
                <a:spcPct val="0"/>
              </a:spcBef>
              <a:buFontTx/>
              <a:buNone/>
            </a:pPr>
            <a:r>
              <a:rPr lang="fr-FR" altLang="fr-FR" sz="1200" u="sng" dirty="0">
                <a:solidFill>
                  <a:srgbClr val="008000"/>
                </a:solidFill>
                <a:latin typeface="Arial" panose="020B0604020202020204" pitchFamily="34" charset="0"/>
              </a:rPr>
              <a:t>Pneumatophores</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Feuilles</a:t>
            </a:r>
            <a:r>
              <a:rPr lang="fr-FR" altLang="fr-FR" sz="1200" dirty="0">
                <a:solidFill>
                  <a:srgbClr val="008000"/>
                </a:solidFill>
                <a:latin typeface="Arial" panose="020B0604020202020204" pitchFamily="34" charset="0"/>
              </a:rPr>
              <a:t> : ovales pointus, en verticille à l'apex alternes. Pétiole rouge sur une courte distance</a:t>
            </a:r>
          </a:p>
          <a:p>
            <a:pPr>
              <a:spcBef>
                <a:spcPct val="0"/>
              </a:spcBef>
              <a:buFontTx/>
              <a:buNone/>
            </a:pPr>
            <a:r>
              <a:rPr lang="fr-FR" altLang="fr-FR" sz="1200" u="sng" dirty="0">
                <a:solidFill>
                  <a:srgbClr val="008000"/>
                </a:solidFill>
                <a:latin typeface="Arial" panose="020B0604020202020204" pitchFamily="34" charset="0"/>
              </a:rPr>
              <a:t>Racines</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Inflorescences</a:t>
            </a:r>
            <a:r>
              <a:rPr lang="fr-FR" altLang="fr-FR" sz="1200" dirty="0">
                <a:solidFill>
                  <a:srgbClr val="008000"/>
                </a:solidFill>
                <a:latin typeface="Arial" panose="020B0604020202020204" pitchFamily="34" charset="0"/>
              </a:rPr>
              <a:t> : rougeâtres sépales en pointe</a:t>
            </a:r>
          </a:p>
          <a:p>
            <a:pPr>
              <a:spcBef>
                <a:spcPct val="0"/>
              </a:spcBef>
              <a:buFontTx/>
              <a:buNone/>
            </a:pPr>
            <a:r>
              <a:rPr lang="fr-FR" altLang="fr-FR" sz="1200" u="sng" dirty="0">
                <a:solidFill>
                  <a:srgbClr val="008000"/>
                </a:solidFill>
                <a:latin typeface="Arial" panose="020B0604020202020204" pitchFamily="34" charset="0"/>
              </a:rPr>
              <a:t>Fruits</a:t>
            </a:r>
            <a:r>
              <a:rPr lang="fr-FR" altLang="fr-FR" sz="1200" dirty="0">
                <a:solidFill>
                  <a:srgbClr val="008000"/>
                </a:solidFill>
                <a:latin typeface="Arial" panose="020B0604020202020204" pitchFamily="34" charset="0"/>
              </a:rPr>
              <a:t> : graines germées sur l'arbre (propagules)</a:t>
            </a:r>
          </a:p>
          <a:p>
            <a:pPr>
              <a:spcBef>
                <a:spcPct val="0"/>
              </a:spcBef>
              <a:buFontTx/>
              <a:buNone/>
            </a:pPr>
            <a:r>
              <a:rPr lang="fr-FR" altLang="fr-FR" sz="1200" u="sng" dirty="0">
                <a:solidFill>
                  <a:srgbClr val="008000"/>
                </a:solidFill>
                <a:latin typeface="Arial" panose="020B0604020202020204" pitchFamily="34" charset="0"/>
              </a:rPr>
              <a:t>Période de collecte des </a:t>
            </a:r>
            <a:r>
              <a:rPr lang="fr-FR" altLang="fr-FR" sz="1200" u="sng" dirty="0" err="1">
                <a:solidFill>
                  <a:srgbClr val="008000"/>
                </a:solidFill>
                <a:latin typeface="Arial" panose="020B0604020202020204" pitchFamily="34" charset="0"/>
              </a:rPr>
              <a:t>prop</a:t>
            </a:r>
            <a:r>
              <a:rPr lang="fr-FR" altLang="fr-FR" sz="1200" u="sng"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 mars (à Madagascar)</a:t>
            </a:r>
          </a:p>
          <a:p>
            <a:pPr>
              <a:spcBef>
                <a:spcPct val="0"/>
              </a:spcBef>
              <a:buFontTx/>
              <a:buNone/>
            </a:pPr>
            <a:r>
              <a:rPr lang="fr-FR" altLang="fr-FR" sz="1200" u="sng" dirty="0">
                <a:solidFill>
                  <a:srgbClr val="008000"/>
                </a:solidFill>
                <a:latin typeface="Arial" panose="020B0604020202020204" pitchFamily="34" charset="0"/>
              </a:rPr>
              <a:t>Utilisation</a:t>
            </a:r>
            <a:r>
              <a:rPr lang="fr-FR" altLang="fr-FR" sz="1200" dirty="0">
                <a:solidFill>
                  <a:srgbClr val="008000"/>
                </a:solidFill>
                <a:latin typeface="Arial" panose="020B0604020202020204" pitchFamily="34" charset="0"/>
              </a:rPr>
              <a:t> : bois de chauffe. </a:t>
            </a:r>
            <a:r>
              <a:rPr lang="fr-FR" altLang="fr-FR" sz="1200" i="1" dirty="0">
                <a:solidFill>
                  <a:srgbClr val="008000"/>
                </a:solidFill>
                <a:latin typeface="Arial" panose="020B0604020202020204" pitchFamily="34" charset="0"/>
              </a:rPr>
              <a:t>Pour être mangés, les propagules doivent être pelés, lavés,</a:t>
            </a:r>
          </a:p>
          <a:p>
            <a:pPr>
              <a:spcBef>
                <a:spcPct val="0"/>
              </a:spcBef>
              <a:buFontTx/>
              <a:buNone/>
            </a:pPr>
            <a:r>
              <a:rPr lang="fr-FR" altLang="fr-FR" sz="1200" i="1" dirty="0">
                <a:solidFill>
                  <a:srgbClr val="008000"/>
                </a:solidFill>
                <a:latin typeface="Arial" panose="020B0604020202020204" pitchFamily="34" charset="0"/>
              </a:rPr>
              <a:t>éventuellement macérés (dans la vase), râpés et longuement cuits</a:t>
            </a:r>
            <a:r>
              <a:rPr lang="fr-FR" altLang="fr-FR" sz="1200" dirty="0">
                <a:solidFill>
                  <a:srgbClr val="008000"/>
                </a:solidFill>
                <a:latin typeface="Arial" panose="020B0604020202020204" pitchFamily="34" charset="0"/>
              </a:rPr>
              <a:t>. On relève parfois un goût amer que l'on fait disparaître à Guam en les faisant bouillir avec de la cendre. Aux Antilles, les "Nègres marrons" n'en consommaient que la "pulpe" centrale. Dans l'île de Biak qui fait partie de l'actuel Papua indonésien, on fabrique à partir des propagules une pâte riche en protéines.</a:t>
            </a:r>
          </a:p>
          <a:p>
            <a:pPr>
              <a:spcBef>
                <a:spcPct val="0"/>
              </a:spcBef>
              <a:buFontTx/>
              <a:buNone/>
            </a:pPr>
            <a:r>
              <a:rPr lang="fr-FR" altLang="fr-FR" sz="1200" u="sng" dirty="0">
                <a:solidFill>
                  <a:srgbClr val="008000"/>
                </a:solidFill>
                <a:latin typeface="Arial" panose="020B0604020202020204" pitchFamily="34" charset="0"/>
              </a:rPr>
              <a:t>Conservation :des graines </a:t>
            </a:r>
            <a:r>
              <a:rPr lang="fr-FR" altLang="fr-FR" sz="1200" dirty="0">
                <a:solidFill>
                  <a:srgbClr val="008000"/>
                </a:solidFill>
                <a:latin typeface="Arial" panose="020B0604020202020204" pitchFamily="34" charset="0"/>
              </a:rPr>
              <a:t>: ?</a:t>
            </a:r>
          </a:p>
          <a:p>
            <a:pPr>
              <a:spcBef>
                <a:spcPct val="0"/>
              </a:spcBef>
              <a:buFontTx/>
              <a:buNone/>
            </a:pPr>
            <a:r>
              <a:rPr lang="fr-FR" altLang="fr-FR" sz="1200" u="sng" dirty="0">
                <a:solidFill>
                  <a:srgbClr val="008000"/>
                </a:solidFill>
                <a:latin typeface="Arial" panose="020B0604020202020204" pitchFamily="34" charset="0"/>
              </a:rPr>
              <a:t>Multiplication</a:t>
            </a:r>
            <a:r>
              <a:rPr lang="fr-FR" altLang="fr-FR" sz="1200" dirty="0">
                <a:solidFill>
                  <a:srgbClr val="008000"/>
                </a:solidFill>
                <a:latin typeface="Arial" panose="020B0604020202020204" pitchFamily="34" charset="0"/>
              </a:rPr>
              <a:t> : propagules très fines</a:t>
            </a:r>
          </a:p>
        </p:txBody>
      </p:sp>
      <p:pic>
        <p:nvPicPr>
          <p:cNvPr id="197645" name="Image 12" descr="Bruguiera gymnorhiza_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412875"/>
            <a:ext cx="19621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6" name="ZoneTexte 13"/>
          <p:cNvSpPr txBox="1">
            <a:spLocks noChangeArrowheads="1"/>
          </p:cNvSpPr>
          <p:nvPr/>
        </p:nvSpPr>
        <p:spPr bwMode="auto">
          <a:xfrm>
            <a:off x="179388" y="5661025"/>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6"/>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865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203B91A-D2F1-4762-B083-3FBF70859137}" type="slidenum">
              <a:rPr lang="fr-FR" altLang="fr-FR" sz="1200" smtClean="0">
                <a:solidFill>
                  <a:srgbClr val="898989"/>
                </a:solidFill>
              </a:rPr>
              <a:pPr>
                <a:spcBef>
                  <a:spcPct val="0"/>
                </a:spcBef>
                <a:buFontTx/>
                <a:buNone/>
              </a:pPr>
              <a:t>232</a:t>
            </a:fld>
            <a:endParaRPr lang="fr-FR" altLang="fr-FR" sz="1200">
              <a:solidFill>
                <a:srgbClr val="898989"/>
              </a:solidFill>
            </a:endParaRPr>
          </a:p>
        </p:txBody>
      </p:sp>
      <p:sp>
        <p:nvSpPr>
          <p:cNvPr id="19866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86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866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866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8664"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Rectangle 8"/>
          <p:cNvSpPr>
            <a:spLocks noChangeArrowheads="1"/>
          </p:cNvSpPr>
          <p:nvPr/>
        </p:nvSpPr>
        <p:spPr bwMode="auto">
          <a:xfrm>
            <a:off x="179388" y="765175"/>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A8.5. </a:t>
            </a:r>
            <a:r>
              <a:rPr lang="fr-FR" altLang="fr-FR" sz="1800" b="1" dirty="0">
                <a:solidFill>
                  <a:srgbClr val="008000"/>
                </a:solidFill>
                <a:latin typeface="Arial" panose="020B0604020202020204" pitchFamily="34" charset="0"/>
              </a:rPr>
              <a:t>palétuvier jaune </a:t>
            </a:r>
            <a:r>
              <a:rPr lang="fr-FR" altLang="fr-FR" sz="1800" dirty="0">
                <a:solidFill>
                  <a:srgbClr val="008000"/>
                </a:solidFill>
                <a:latin typeface="Arial" panose="020B0604020202020204" pitchFamily="34" charset="0"/>
                <a:cs typeface="Times New Roman" panose="02020603050405020304" pitchFamily="18" charset="0"/>
              </a:rPr>
              <a:t>(</a:t>
            </a:r>
            <a:r>
              <a:rPr lang="fr-FR" altLang="fr-FR" sz="1800" i="1" dirty="0" err="1">
                <a:solidFill>
                  <a:srgbClr val="008000"/>
                </a:solidFill>
                <a:latin typeface="Arial" panose="020B0604020202020204" pitchFamily="34" charset="0"/>
              </a:rPr>
              <a:t>Ceriops</a:t>
            </a:r>
            <a:r>
              <a:rPr lang="fr-FR" altLang="fr-FR" sz="1800" i="1" dirty="0">
                <a:solidFill>
                  <a:srgbClr val="008000"/>
                </a:solidFill>
                <a:latin typeface="Arial" panose="020B0604020202020204" pitchFamily="34" charset="0"/>
              </a:rPr>
              <a:t> tagal</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19866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98667" name="ZoneTexte 10"/>
          <p:cNvSpPr txBox="1">
            <a:spLocks noChangeArrowheads="1"/>
          </p:cNvSpPr>
          <p:nvPr/>
        </p:nvSpPr>
        <p:spPr bwMode="auto">
          <a:xfrm>
            <a:off x="179388" y="1268413"/>
            <a:ext cx="7056437"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dirty="0">
                <a:solidFill>
                  <a:srgbClr val="008000"/>
                </a:solidFill>
                <a:latin typeface="Arial" panose="020B0604020202020204" pitchFamily="34" charset="0"/>
              </a:rPr>
              <a:t>Famille</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rPr>
              <a:t>Rhizophoraceae</a:t>
            </a:r>
            <a:endParaRPr lang="fr-FR" altLang="fr-FR" sz="1200" i="1" dirty="0">
              <a:solidFill>
                <a:srgbClr val="008000"/>
              </a:solidFill>
              <a:latin typeface="Arial" panose="020B0604020202020204" pitchFamily="34" charset="0"/>
            </a:endParaRPr>
          </a:p>
          <a:p>
            <a:pPr eaLnBrk="1" hangingPunct="1">
              <a:spcBef>
                <a:spcPct val="0"/>
              </a:spcBef>
              <a:buFontTx/>
              <a:buNone/>
            </a:pPr>
            <a:r>
              <a:rPr lang="fr-FR" altLang="fr-FR" sz="1200" u="sng" dirty="0">
                <a:solidFill>
                  <a:srgbClr val="008000"/>
                </a:solidFill>
                <a:latin typeface="Arial" panose="020B0604020202020204" pitchFamily="34" charset="0"/>
              </a:rPr>
              <a:t>Synonyme</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rPr>
              <a:t>Ceriops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condolleana</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ou </a:t>
            </a:r>
            <a:r>
              <a:rPr lang="fr-FR" altLang="fr-FR" sz="1200" i="1" dirty="0" err="1">
                <a:solidFill>
                  <a:srgbClr val="008000"/>
                </a:solidFill>
                <a:latin typeface="Arial" panose="020B0604020202020204" pitchFamily="34" charset="0"/>
              </a:rPr>
              <a:t>Ceriops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boviniana</a:t>
            </a:r>
            <a:r>
              <a:rPr lang="fr-FR" altLang="fr-FR" sz="1200" dirty="0">
                <a:solidFill>
                  <a:srgbClr val="008000"/>
                </a:solidFill>
                <a:latin typeface="Arial" panose="020B0604020202020204" pitchFamily="34" charset="0"/>
              </a:rPr>
              <a:t>, palétuvier jaune.</a:t>
            </a:r>
          </a:p>
          <a:p>
            <a:pPr eaLnBrk="1" hangingPunct="1">
              <a:spcBef>
                <a:spcPct val="0"/>
              </a:spcBef>
              <a:buFontTx/>
              <a:buNone/>
            </a:pPr>
            <a:r>
              <a:rPr lang="fr-FR" altLang="fr-FR" sz="1200" u="sng" dirty="0">
                <a:solidFill>
                  <a:srgbClr val="008000"/>
                </a:solidFill>
                <a:latin typeface="Arial" panose="020B0604020202020204" pitchFamily="34" charset="0"/>
              </a:rPr>
              <a:t>Écologie</a:t>
            </a:r>
            <a:r>
              <a:rPr lang="fr-FR" altLang="fr-FR" sz="1200" dirty="0">
                <a:solidFill>
                  <a:srgbClr val="008000"/>
                </a:solidFill>
                <a:latin typeface="Arial" panose="020B0604020202020204" pitchFamily="34" charset="0"/>
              </a:rPr>
              <a:t> : résiste à la sécheresse</a:t>
            </a:r>
          </a:p>
          <a:p>
            <a:pPr eaLnBrk="1" hangingPunct="1">
              <a:spcBef>
                <a:spcPct val="0"/>
              </a:spcBef>
              <a:buFontTx/>
              <a:buNone/>
            </a:pPr>
            <a:r>
              <a:rPr lang="fr-FR" altLang="fr-FR" sz="1200" u="sng"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PH</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Zonation</a:t>
            </a:r>
            <a:r>
              <a:rPr lang="fr-FR" altLang="fr-FR" sz="1200" dirty="0">
                <a:solidFill>
                  <a:srgbClr val="008000"/>
                </a:solidFill>
                <a:latin typeface="Arial" panose="020B0604020202020204" pitchFamily="34" charset="0"/>
              </a:rPr>
              <a:t> : immersion quotidienne (zone intertidale), immersion à forte marée avec atterrissements</a:t>
            </a:r>
          </a:p>
          <a:p>
            <a:pPr eaLnBrk="1" hangingPunct="1">
              <a:spcBef>
                <a:spcPct val="0"/>
              </a:spcBef>
              <a:buFontTx/>
              <a:buNone/>
            </a:pPr>
            <a:r>
              <a:rPr lang="fr-FR" altLang="fr-FR" sz="1200" dirty="0">
                <a:solidFill>
                  <a:srgbClr val="008000"/>
                </a:solidFill>
                <a:latin typeface="Arial" panose="020B0604020202020204" pitchFamily="34" charset="0"/>
              </a:rPr>
              <a:t>vaseux</a:t>
            </a:r>
          </a:p>
          <a:p>
            <a:pPr eaLnBrk="1" hangingPunct="1">
              <a:spcBef>
                <a:spcPct val="0"/>
              </a:spcBef>
              <a:buFontTx/>
              <a:buNone/>
            </a:pPr>
            <a:r>
              <a:rPr lang="fr-FR" altLang="fr-FR" sz="1200" u="sng" dirty="0">
                <a:solidFill>
                  <a:srgbClr val="008000"/>
                </a:solidFill>
                <a:latin typeface="Arial" panose="020B0604020202020204" pitchFamily="34" charset="0"/>
              </a:rPr>
              <a:t>Plantule</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Plante</a:t>
            </a:r>
            <a:r>
              <a:rPr lang="fr-FR" altLang="fr-FR" sz="1200" dirty="0">
                <a:solidFill>
                  <a:srgbClr val="008000"/>
                </a:solidFill>
                <a:latin typeface="Arial" panose="020B0604020202020204" pitchFamily="34" charset="0"/>
              </a:rPr>
              <a:t> : 6 à 8 m de hauteur.</a:t>
            </a:r>
          </a:p>
          <a:p>
            <a:pPr eaLnBrk="1" hangingPunct="1">
              <a:spcBef>
                <a:spcPct val="0"/>
              </a:spcBef>
              <a:buFontTx/>
              <a:buNone/>
            </a:pPr>
            <a:r>
              <a:rPr lang="fr-FR" altLang="fr-FR" sz="1200" u="sng" dirty="0">
                <a:solidFill>
                  <a:srgbClr val="008000"/>
                </a:solidFill>
                <a:latin typeface="Arial" panose="020B0604020202020204" pitchFamily="34" charset="0"/>
              </a:rPr>
              <a:t>Tronc</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Pneumatophores</a:t>
            </a:r>
            <a:r>
              <a:rPr lang="fr-FR" altLang="fr-FR" sz="1200" dirty="0">
                <a:solidFill>
                  <a:srgbClr val="008000"/>
                </a:solidFill>
                <a:latin typeface="Arial" panose="020B0604020202020204" pitchFamily="34" charset="0"/>
              </a:rPr>
              <a:t> : coudés</a:t>
            </a:r>
          </a:p>
          <a:p>
            <a:pPr eaLnBrk="1" hangingPunct="1">
              <a:spcBef>
                <a:spcPct val="0"/>
              </a:spcBef>
              <a:buFontTx/>
              <a:buNone/>
            </a:pPr>
            <a:r>
              <a:rPr lang="fr-FR" altLang="fr-FR" sz="1200" u="sng" dirty="0">
                <a:solidFill>
                  <a:srgbClr val="008000"/>
                </a:solidFill>
                <a:latin typeface="Arial" panose="020B0604020202020204" pitchFamily="34" charset="0"/>
              </a:rPr>
              <a:t>Feuilles</a:t>
            </a:r>
            <a:r>
              <a:rPr lang="fr-FR" altLang="fr-FR" sz="1200" dirty="0">
                <a:solidFill>
                  <a:srgbClr val="008000"/>
                </a:solidFill>
                <a:latin typeface="Arial" panose="020B0604020202020204" pitchFamily="34" charset="0"/>
              </a:rPr>
              <a:t> : ovales plus ou moins allongé</a:t>
            </a:r>
          </a:p>
          <a:p>
            <a:pPr eaLnBrk="1" hangingPunct="1">
              <a:spcBef>
                <a:spcPct val="0"/>
              </a:spcBef>
              <a:buFontTx/>
              <a:buNone/>
            </a:pPr>
            <a:r>
              <a:rPr lang="fr-FR" altLang="fr-FR" sz="1200" u="sng" dirty="0">
                <a:solidFill>
                  <a:srgbClr val="008000"/>
                </a:solidFill>
                <a:latin typeface="Arial" panose="020B0604020202020204" pitchFamily="34" charset="0"/>
              </a:rPr>
              <a:t>Racines</a:t>
            </a:r>
            <a:r>
              <a:rPr lang="fr-FR" altLang="fr-FR" sz="1200" dirty="0">
                <a:solidFill>
                  <a:srgbClr val="008000"/>
                </a:solidFill>
                <a:latin typeface="Arial" panose="020B0604020202020204" pitchFamily="34" charset="0"/>
              </a:rPr>
              <a:t> : longue radicule, grêle et verruqueuse</a:t>
            </a:r>
          </a:p>
          <a:p>
            <a:pPr eaLnBrk="1" hangingPunct="1">
              <a:spcBef>
                <a:spcPct val="0"/>
              </a:spcBef>
              <a:buFontTx/>
              <a:buNone/>
            </a:pPr>
            <a:r>
              <a:rPr lang="fr-FR" altLang="fr-FR" sz="1200" u="sng" dirty="0">
                <a:solidFill>
                  <a:srgbClr val="008000"/>
                </a:solidFill>
                <a:latin typeface="Arial" panose="020B0604020202020204" pitchFamily="34" charset="0"/>
              </a:rPr>
              <a:t>Inflorescences</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Fruits</a:t>
            </a:r>
            <a:r>
              <a:rPr lang="fr-FR" altLang="fr-FR" sz="1200" dirty="0">
                <a:solidFill>
                  <a:srgbClr val="008000"/>
                </a:solidFill>
                <a:latin typeface="Arial" panose="020B0604020202020204" pitchFamily="34" charset="0"/>
              </a:rPr>
              <a:t> : graines germées sur l'arbre (propagules)</a:t>
            </a:r>
          </a:p>
          <a:p>
            <a:pPr eaLnBrk="1" hangingPunct="1">
              <a:spcBef>
                <a:spcPct val="0"/>
              </a:spcBef>
              <a:buFontTx/>
              <a:buNone/>
            </a:pPr>
            <a:r>
              <a:rPr lang="fr-FR" altLang="fr-FR" sz="1200" u="sng" dirty="0">
                <a:solidFill>
                  <a:srgbClr val="008000"/>
                </a:solidFill>
                <a:latin typeface="Arial" panose="020B0604020202020204" pitchFamily="34" charset="0"/>
              </a:rPr>
              <a:t>Période de collecte des fruits </a:t>
            </a:r>
            <a:r>
              <a:rPr lang="fr-FR" altLang="fr-FR" sz="1200" dirty="0">
                <a:solidFill>
                  <a:srgbClr val="008000"/>
                </a:solidFill>
                <a:latin typeface="Arial" panose="020B0604020202020204" pitchFamily="34" charset="0"/>
              </a:rPr>
              <a:t>: février-mars</a:t>
            </a:r>
          </a:p>
          <a:p>
            <a:pPr eaLnBrk="1" hangingPunct="1">
              <a:spcBef>
                <a:spcPct val="0"/>
              </a:spcBef>
              <a:buFontTx/>
              <a:buNone/>
            </a:pPr>
            <a:r>
              <a:rPr lang="fr-FR" altLang="fr-FR" sz="1200" u="sng" dirty="0">
                <a:solidFill>
                  <a:srgbClr val="008000"/>
                </a:solidFill>
                <a:latin typeface="Arial" panose="020B0604020202020204" pitchFamily="34" charset="0"/>
              </a:rPr>
              <a:t>Utilisation</a:t>
            </a:r>
            <a:r>
              <a:rPr lang="fr-FR" altLang="fr-FR" sz="1200" dirty="0">
                <a:solidFill>
                  <a:srgbClr val="008000"/>
                </a:solidFill>
                <a:latin typeface="Arial" panose="020B0604020202020204" pitchFamily="34" charset="0"/>
              </a:rPr>
              <a:t> : mât de pirogue, maison, chaise, table, lit, charbon, clôture, bois de chauffe, chaux.</a:t>
            </a:r>
          </a:p>
          <a:p>
            <a:pPr eaLnBrk="1" hangingPunct="1">
              <a:spcBef>
                <a:spcPct val="0"/>
              </a:spcBef>
              <a:buFontTx/>
              <a:buNone/>
            </a:pPr>
            <a:r>
              <a:rPr lang="fr-FR" altLang="fr-FR" sz="1200" u="sng" dirty="0">
                <a:solidFill>
                  <a:srgbClr val="008000"/>
                </a:solidFill>
                <a:latin typeface="Arial" panose="020B0604020202020204" pitchFamily="34" charset="0"/>
              </a:rPr>
              <a:t>Conservation des graines </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u="sng" dirty="0">
                <a:solidFill>
                  <a:srgbClr val="008000"/>
                </a:solidFill>
                <a:latin typeface="Arial" panose="020B0604020202020204" pitchFamily="34" charset="0"/>
              </a:rPr>
              <a:t>Multiplication</a:t>
            </a:r>
            <a:r>
              <a:rPr lang="fr-FR" altLang="fr-FR" sz="1200" dirty="0">
                <a:solidFill>
                  <a:srgbClr val="008000"/>
                </a:solidFill>
                <a:latin typeface="Arial" panose="020B0604020202020204" pitchFamily="34" charset="0"/>
              </a:rPr>
              <a:t> : propagules à grosses côtes</a:t>
            </a:r>
          </a:p>
        </p:txBody>
      </p:sp>
      <p:pic>
        <p:nvPicPr>
          <p:cNvPr id="198668" name="Image 11" descr="Ceriops tag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205038"/>
            <a:ext cx="18669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9" name="Picture 2" descr="C:\Users\LISAN\Pictures\plantes-halophytes-xerophiles\Ceriops taga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70" name="Picture 3" descr="C:\Users\LISAN\Pictures\plantes-halophytes-xerophiles\Ceriops taga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4941888"/>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71" name="Picture 4" descr="C:\Users\LISAN\Pictures\plantes-halophytes-xerophiles\Ceriops tagal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868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72" name="ZoneTexte 15"/>
          <p:cNvSpPr txBox="1">
            <a:spLocks noChangeArrowheads="1"/>
          </p:cNvSpPr>
          <p:nvPr/>
        </p:nvSpPr>
        <p:spPr bwMode="auto">
          <a:xfrm>
            <a:off x="5795963" y="908050"/>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7"/>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1"/>
          <p:cNvSpPr txBox="1">
            <a:spLocks noChangeArrowheads="1"/>
          </p:cNvSpPr>
          <p:nvPr/>
        </p:nvSpPr>
        <p:spPr bwMode="auto">
          <a:xfrm>
            <a:off x="3686175" y="10258425"/>
            <a:ext cx="193675" cy="1746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200">
                <a:latin typeface="Arial" panose="020B0604020202020204" pitchFamily="34" charset="0"/>
                <a:cs typeface="Times New Roman" panose="02020603050405020304" pitchFamily="18" charset="0"/>
              </a:rPr>
              <a:t>6</a:t>
            </a:r>
            <a:endParaRPr lang="fr-FR" altLang="fr-FR" sz="1800">
              <a:latin typeface="Arial" panose="020B0604020202020204" pitchFamily="34" charset="0"/>
            </a:endParaRPr>
          </a:p>
        </p:txBody>
      </p:sp>
      <p:sp>
        <p:nvSpPr>
          <p:cNvPr id="199683" name="ZoneTexte 15"/>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19968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EA78D2-40C5-4606-854C-FA3D5AA54526}" type="slidenum">
              <a:rPr lang="fr-FR" altLang="fr-FR" sz="1200" smtClean="0">
                <a:solidFill>
                  <a:srgbClr val="898989"/>
                </a:solidFill>
              </a:rPr>
              <a:pPr>
                <a:spcBef>
                  <a:spcPct val="0"/>
                </a:spcBef>
                <a:buFontTx/>
                <a:buNone/>
              </a:pPr>
              <a:t>233</a:t>
            </a:fld>
            <a:endParaRPr lang="fr-FR" altLang="fr-FR" sz="1200">
              <a:solidFill>
                <a:srgbClr val="898989"/>
              </a:solidFill>
            </a:endParaRPr>
          </a:p>
        </p:txBody>
      </p:sp>
      <p:sp>
        <p:nvSpPr>
          <p:cNvPr id="1996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968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96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1996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99689"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Rectangle 22"/>
          <p:cNvSpPr>
            <a:spLocks noChangeArrowheads="1"/>
          </p:cNvSpPr>
          <p:nvPr/>
        </p:nvSpPr>
        <p:spPr bwMode="auto">
          <a:xfrm>
            <a:off x="179388" y="765175"/>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A8.6. </a:t>
            </a:r>
            <a:r>
              <a:rPr lang="fr-FR" altLang="fr-FR" sz="1800" b="1" i="1" dirty="0" err="1">
                <a:solidFill>
                  <a:srgbClr val="008000"/>
                </a:solidFill>
                <a:latin typeface="Arial" panose="020B0604020202020204" pitchFamily="34" charset="0"/>
              </a:rPr>
              <a:t>Lumnitzera</a:t>
            </a:r>
            <a:r>
              <a:rPr lang="fr-FR" altLang="fr-FR" sz="1800" b="1" i="1" dirty="0">
                <a:solidFill>
                  <a:srgbClr val="008000"/>
                </a:solidFill>
                <a:latin typeface="Arial" panose="020B0604020202020204" pitchFamily="34" charset="0"/>
              </a:rPr>
              <a:t> </a:t>
            </a:r>
            <a:r>
              <a:rPr lang="fr-FR" altLang="fr-FR" sz="1800" b="1" i="1" dirty="0" err="1">
                <a:solidFill>
                  <a:srgbClr val="008000"/>
                </a:solidFill>
                <a:latin typeface="Arial" panose="020B0604020202020204" pitchFamily="34" charset="0"/>
              </a:rPr>
              <a:t>racemosa</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199691"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199692" name="ZoneTexte 24"/>
          <p:cNvSpPr txBox="1">
            <a:spLocks noChangeArrowheads="1"/>
          </p:cNvSpPr>
          <p:nvPr/>
        </p:nvSpPr>
        <p:spPr bwMode="auto">
          <a:xfrm>
            <a:off x="250825" y="1268413"/>
            <a:ext cx="67691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a:solidFill>
                  <a:srgbClr val="008000"/>
                </a:solidFill>
                <a:latin typeface="Arial" panose="020B0604020202020204" pitchFamily="34" charset="0"/>
              </a:rPr>
              <a:t>Famille</a:t>
            </a: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Meliaceae</a:t>
            </a:r>
          </a:p>
          <a:p>
            <a:pPr eaLnBrk="1" hangingPunct="1">
              <a:spcBef>
                <a:spcPct val="0"/>
              </a:spcBef>
              <a:buFontTx/>
              <a:buNone/>
            </a:pPr>
            <a:r>
              <a:rPr lang="fr-FR" altLang="fr-FR" sz="1200">
                <a:solidFill>
                  <a:srgbClr val="008000"/>
                </a:solidFill>
                <a:latin typeface="Arial" panose="020B0604020202020204" pitchFamily="34" charset="0"/>
              </a:rPr>
              <a:t>Synonyme : Roneho, Sahiranko.</a:t>
            </a:r>
          </a:p>
          <a:p>
            <a:pPr eaLnBrk="1" hangingPunct="1">
              <a:spcBef>
                <a:spcPct val="0"/>
              </a:spcBef>
              <a:buFontTx/>
              <a:buNone/>
            </a:pPr>
            <a:r>
              <a:rPr lang="fr-FR" altLang="fr-FR" sz="1200" u="sng">
                <a:solidFill>
                  <a:srgbClr val="008000"/>
                </a:solidFill>
                <a:latin typeface="Arial" panose="020B0604020202020204" pitchFamily="34" charset="0"/>
              </a:rPr>
              <a:t>Écologie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Salinité</a:t>
            </a:r>
            <a:r>
              <a:rPr lang="fr-FR" altLang="fr-FR" sz="1200">
                <a:solidFill>
                  <a:srgbClr val="008000"/>
                </a:solidFill>
                <a:latin typeface="Arial" panose="020B0604020202020204" pitchFamily="34" charset="0"/>
              </a:rPr>
              <a:t> : 2,625 g à 43,021 g / l</a:t>
            </a:r>
          </a:p>
          <a:p>
            <a:pPr eaLnBrk="1" hangingPunct="1">
              <a:spcBef>
                <a:spcPct val="0"/>
              </a:spcBef>
              <a:buFontTx/>
              <a:buNone/>
            </a:pPr>
            <a:r>
              <a:rPr lang="fr-FR" altLang="fr-FR" sz="1200" u="sng">
                <a:solidFill>
                  <a:srgbClr val="008000"/>
                </a:solidFill>
                <a:latin typeface="Arial" panose="020B0604020202020204" pitchFamily="34" charset="0"/>
              </a:rPr>
              <a:t>PH</a:t>
            </a:r>
            <a:r>
              <a:rPr lang="fr-FR" altLang="fr-FR" sz="1200">
                <a:solidFill>
                  <a:srgbClr val="008000"/>
                </a:solidFill>
                <a:latin typeface="Arial" panose="020B0604020202020204" pitchFamily="34" charset="0"/>
              </a:rPr>
              <a:t> : 6,7-7,7</a:t>
            </a:r>
          </a:p>
          <a:p>
            <a:pPr eaLnBrk="1" hangingPunct="1">
              <a:spcBef>
                <a:spcPct val="0"/>
              </a:spcBef>
              <a:buFontTx/>
              <a:buNone/>
            </a:pPr>
            <a:r>
              <a:rPr lang="fr-FR" altLang="fr-FR" sz="1200" u="sng">
                <a:solidFill>
                  <a:srgbClr val="008000"/>
                </a:solidFill>
                <a:latin typeface="Arial" panose="020B0604020202020204" pitchFamily="34" charset="0"/>
              </a:rPr>
              <a:t>Zonation</a:t>
            </a:r>
            <a:r>
              <a:rPr lang="fr-FR" altLang="fr-FR" sz="1200">
                <a:solidFill>
                  <a:srgbClr val="008000"/>
                </a:solidFill>
                <a:latin typeface="Arial" panose="020B0604020202020204" pitchFamily="34" charset="0"/>
              </a:rPr>
              <a:t> : immersion à forte marée avec atterrissements vaseux, immersion à grandes marées</a:t>
            </a:r>
          </a:p>
          <a:p>
            <a:pPr eaLnBrk="1" hangingPunct="1">
              <a:spcBef>
                <a:spcPct val="0"/>
              </a:spcBef>
              <a:buFontTx/>
              <a:buNone/>
            </a:pPr>
            <a:r>
              <a:rPr lang="fr-FR" altLang="fr-FR" sz="1200">
                <a:solidFill>
                  <a:srgbClr val="008000"/>
                </a:solidFill>
                <a:latin typeface="Arial" panose="020B0604020202020204" pitchFamily="34" charset="0"/>
              </a:rPr>
              <a:t>d'équinoxe et chenaux des marées, sols salés des chenaux marins, terres fermes peu salées, tannes</a:t>
            </a:r>
          </a:p>
          <a:p>
            <a:pPr eaLnBrk="1" hangingPunct="1">
              <a:spcBef>
                <a:spcPct val="0"/>
              </a:spcBef>
              <a:buFontTx/>
              <a:buNone/>
            </a:pPr>
            <a:r>
              <a:rPr lang="fr-FR" altLang="fr-FR" sz="1200" u="sng">
                <a:solidFill>
                  <a:srgbClr val="008000"/>
                </a:solidFill>
                <a:latin typeface="Arial" panose="020B0604020202020204" pitchFamily="34" charset="0"/>
              </a:rPr>
              <a:t>Plantule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Plante</a:t>
            </a:r>
            <a:r>
              <a:rPr lang="fr-FR" altLang="fr-FR" sz="1200">
                <a:solidFill>
                  <a:srgbClr val="008000"/>
                </a:solidFill>
                <a:latin typeface="Arial" panose="020B0604020202020204" pitchFamily="34" charset="0"/>
              </a:rPr>
              <a:t> : 1,5 m à 2 m de hauteur.</a:t>
            </a:r>
          </a:p>
          <a:p>
            <a:pPr eaLnBrk="1" hangingPunct="1">
              <a:spcBef>
                <a:spcPct val="0"/>
              </a:spcBef>
              <a:buFontTx/>
              <a:buNone/>
            </a:pPr>
            <a:r>
              <a:rPr lang="fr-FR" altLang="fr-FR" sz="1200" u="sng">
                <a:solidFill>
                  <a:srgbClr val="008000"/>
                </a:solidFill>
                <a:latin typeface="Arial" panose="020B0604020202020204" pitchFamily="34" charset="0"/>
              </a:rPr>
              <a:t>Tronc</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Pneumatophores</a:t>
            </a:r>
            <a:r>
              <a:rPr lang="fr-FR" altLang="fr-FR" sz="1200">
                <a:solidFill>
                  <a:srgbClr val="008000"/>
                </a:solidFill>
                <a:latin typeface="Arial" panose="020B0604020202020204" pitchFamily="34" charset="0"/>
              </a:rPr>
              <a:t> : coudés ?</a:t>
            </a:r>
          </a:p>
          <a:p>
            <a:pPr eaLnBrk="1" hangingPunct="1">
              <a:spcBef>
                <a:spcPct val="0"/>
              </a:spcBef>
              <a:buFontTx/>
              <a:buNone/>
            </a:pPr>
            <a:r>
              <a:rPr lang="fr-FR" altLang="fr-FR" sz="1200" u="sng">
                <a:solidFill>
                  <a:srgbClr val="008000"/>
                </a:solidFill>
                <a:latin typeface="Arial" panose="020B0604020202020204" pitchFamily="34" charset="0"/>
              </a:rPr>
              <a:t>Feuilles</a:t>
            </a:r>
            <a:r>
              <a:rPr lang="fr-FR" altLang="fr-FR" sz="1200">
                <a:solidFill>
                  <a:srgbClr val="008000"/>
                </a:solidFill>
                <a:latin typeface="Arial" panose="020B0604020202020204" pitchFamily="34" charset="0"/>
              </a:rPr>
              <a:t> : ovale, opposées décussées avec quelques échancrures, nervure centrale peu apparente, épaisse, sans pointe</a:t>
            </a:r>
          </a:p>
          <a:p>
            <a:pPr eaLnBrk="1" hangingPunct="1">
              <a:spcBef>
                <a:spcPct val="0"/>
              </a:spcBef>
              <a:buFontTx/>
              <a:buNone/>
            </a:pPr>
            <a:r>
              <a:rPr lang="fr-FR" altLang="fr-FR" sz="1200" u="sng">
                <a:solidFill>
                  <a:srgbClr val="008000"/>
                </a:solidFill>
                <a:latin typeface="Arial" panose="020B0604020202020204" pitchFamily="34" charset="0"/>
              </a:rPr>
              <a:t>Inflorescences</a:t>
            </a:r>
            <a:r>
              <a:rPr lang="fr-FR" altLang="fr-FR" sz="1200">
                <a:solidFill>
                  <a:srgbClr val="008000"/>
                </a:solidFill>
                <a:latin typeface="Arial" panose="020B0604020202020204" pitchFamily="34" charset="0"/>
              </a:rPr>
              <a:t> : très petites fleurs blanches</a:t>
            </a:r>
          </a:p>
          <a:p>
            <a:pPr eaLnBrk="1" hangingPunct="1">
              <a:spcBef>
                <a:spcPct val="0"/>
              </a:spcBef>
              <a:buFontTx/>
              <a:buNone/>
            </a:pPr>
            <a:r>
              <a:rPr lang="fr-FR" altLang="fr-FR" sz="1200" u="sng">
                <a:solidFill>
                  <a:srgbClr val="008000"/>
                </a:solidFill>
                <a:latin typeface="Arial" panose="020B0604020202020204" pitchFamily="34" charset="0"/>
              </a:rPr>
              <a:t>Fruits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Période de collecte des fruits </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Utilisation</a:t>
            </a:r>
            <a:r>
              <a:rPr lang="fr-FR" altLang="fr-FR" sz="1200">
                <a:solidFill>
                  <a:srgbClr val="008000"/>
                </a:solidFill>
                <a:latin typeface="Arial" panose="020B0604020202020204" pitchFamily="34" charset="0"/>
              </a:rPr>
              <a:t> : bois de chauffe, maison, bétail</a:t>
            </a:r>
          </a:p>
          <a:p>
            <a:pPr eaLnBrk="1" hangingPunct="1">
              <a:spcBef>
                <a:spcPct val="0"/>
              </a:spcBef>
              <a:buFontTx/>
              <a:buNone/>
            </a:pPr>
            <a:r>
              <a:rPr lang="fr-FR" altLang="fr-FR" sz="1200" u="sng">
                <a:solidFill>
                  <a:srgbClr val="008000"/>
                </a:solidFill>
                <a:latin typeface="Arial" panose="020B0604020202020204" pitchFamily="34" charset="0"/>
              </a:rPr>
              <a:t>Conservation :des graines </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Multiplication</a:t>
            </a:r>
            <a:r>
              <a:rPr lang="fr-FR" altLang="fr-FR" sz="1200">
                <a:solidFill>
                  <a:srgbClr val="008000"/>
                </a:solidFill>
                <a:latin typeface="Arial" panose="020B0604020202020204" pitchFamily="34" charset="0"/>
              </a:rPr>
              <a:t> : propagules très fines</a:t>
            </a:r>
          </a:p>
        </p:txBody>
      </p:sp>
      <p:pic>
        <p:nvPicPr>
          <p:cNvPr id="199693" name="Picture 5" descr="C:\Users\LISAN\Pictures\plantes-halophytes-xerophiles\Lumnitzera racemos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4" name="Picture 6" descr="C:\Users\LISAN\Pictures\plantes-halophytes-xerophiles\Lumnitzera racemo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1700213"/>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5" name="Picture 7" descr="C:\Users\LISAN\Pictures\plantes-halophytes-xerophiles\Lumnitzera racemos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6" name="Picture 8" descr="C:\Users\LISAN\Pictures\plantes-halophytes-xerophiles\Lumnitzera racemosa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1149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7" name="ZoneTexte 29"/>
          <p:cNvSpPr txBox="1">
            <a:spLocks noChangeArrowheads="1"/>
          </p:cNvSpPr>
          <p:nvPr/>
        </p:nvSpPr>
        <p:spPr bwMode="auto">
          <a:xfrm>
            <a:off x="5795963" y="3860800"/>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7"/>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070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7C0979-2FAF-48F4-A4C9-CF36C2FD0527}" type="slidenum">
              <a:rPr lang="fr-FR" altLang="fr-FR" sz="1200" smtClean="0">
                <a:solidFill>
                  <a:srgbClr val="898989"/>
                </a:solidFill>
              </a:rPr>
              <a:pPr>
                <a:spcBef>
                  <a:spcPct val="0"/>
                </a:spcBef>
                <a:buFontTx/>
                <a:buNone/>
              </a:pPr>
              <a:t>234</a:t>
            </a:fld>
            <a:endParaRPr lang="fr-FR" altLang="fr-FR" sz="1200">
              <a:solidFill>
                <a:srgbClr val="898989"/>
              </a:solidFill>
            </a:endParaRPr>
          </a:p>
        </p:txBody>
      </p:sp>
      <p:sp>
        <p:nvSpPr>
          <p:cNvPr id="20070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07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071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071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0712"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3" name="Rectangle 8"/>
          <p:cNvSpPr>
            <a:spLocks noChangeArrowheads="1"/>
          </p:cNvSpPr>
          <p:nvPr/>
        </p:nvSpPr>
        <p:spPr bwMode="auto">
          <a:xfrm>
            <a:off x="179388" y="765175"/>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A8.7. </a:t>
            </a:r>
            <a:r>
              <a:rPr lang="fr-FR" altLang="fr-FR" sz="1800" b="1" dirty="0">
                <a:solidFill>
                  <a:srgbClr val="008000"/>
                </a:solidFill>
                <a:latin typeface="Arial" panose="020B0604020202020204" pitchFamily="34" charset="0"/>
              </a:rPr>
              <a:t>palétuvier rouge </a:t>
            </a:r>
            <a:r>
              <a:rPr lang="fr-FR" altLang="fr-FR" sz="1800" dirty="0">
                <a:solidFill>
                  <a:srgbClr val="008000"/>
                </a:solidFill>
                <a:latin typeface="Arial" panose="020B0604020202020204" pitchFamily="34" charset="0"/>
                <a:cs typeface="Times New Roman" panose="02020603050405020304" pitchFamily="18" charset="0"/>
              </a:rPr>
              <a:t>(</a:t>
            </a:r>
            <a:r>
              <a:rPr lang="fr-FR" altLang="fr-FR" sz="1800" i="1" dirty="0">
                <a:solidFill>
                  <a:srgbClr val="008000"/>
                </a:solidFill>
                <a:latin typeface="Arial" panose="020B0604020202020204" pitchFamily="34" charset="0"/>
              </a:rPr>
              <a:t>Rhizophora </a:t>
            </a:r>
            <a:r>
              <a:rPr lang="fr-FR" altLang="fr-FR" sz="1800" i="1" dirty="0" err="1">
                <a:solidFill>
                  <a:srgbClr val="008000"/>
                </a:solidFill>
                <a:latin typeface="Arial" panose="020B0604020202020204" pitchFamily="34" charset="0"/>
              </a:rPr>
              <a:t>mucronata</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200714"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00715" name="ZoneTexte 10"/>
          <p:cNvSpPr txBox="1">
            <a:spLocks noChangeArrowheads="1"/>
          </p:cNvSpPr>
          <p:nvPr/>
        </p:nvSpPr>
        <p:spPr bwMode="auto">
          <a:xfrm>
            <a:off x="250825" y="1125538"/>
            <a:ext cx="6192838"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dirty="0">
                <a:solidFill>
                  <a:srgbClr val="008000"/>
                </a:solidFill>
                <a:latin typeface="Arial" panose="020B0604020202020204" pitchFamily="34" charset="0"/>
              </a:rPr>
              <a:t>Famille</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rPr>
              <a:t>Rhizophoraceae</a:t>
            </a:r>
            <a:endParaRPr lang="fr-FR" altLang="fr-FR" sz="1200" i="1" dirty="0">
              <a:solidFill>
                <a:srgbClr val="008000"/>
              </a:solidFill>
              <a:latin typeface="Arial" panose="020B0604020202020204" pitchFamily="34" charset="0"/>
            </a:endParaRPr>
          </a:p>
          <a:p>
            <a:pPr eaLnBrk="1" hangingPunct="1">
              <a:spcBef>
                <a:spcPct val="0"/>
              </a:spcBef>
              <a:buFontTx/>
              <a:buNone/>
            </a:pPr>
            <a:r>
              <a:rPr lang="fr-FR" altLang="fr-FR" sz="1200" u="sng" dirty="0">
                <a:solidFill>
                  <a:srgbClr val="008000"/>
                </a:solidFill>
                <a:latin typeface="Arial" panose="020B0604020202020204" pitchFamily="34" charset="0"/>
              </a:rPr>
              <a:t>Synonyme</a:t>
            </a:r>
            <a:r>
              <a:rPr lang="fr-FR" altLang="fr-FR" sz="1200" dirty="0">
                <a:solidFill>
                  <a:srgbClr val="008000"/>
                </a:solidFill>
                <a:latin typeface="Arial" panose="020B0604020202020204" pitchFamily="34" charset="0"/>
              </a:rPr>
              <a:t> : Tanga </a:t>
            </a:r>
            <a:r>
              <a:rPr lang="fr-FR" altLang="fr-FR" sz="1200" dirty="0" err="1">
                <a:solidFill>
                  <a:srgbClr val="008000"/>
                </a:solidFill>
                <a:latin typeface="Arial" panose="020B0604020202020204" pitchFamily="34" charset="0"/>
              </a:rPr>
              <a:t>marotagna</a:t>
            </a:r>
            <a:r>
              <a:rPr lang="fr-FR" altLang="fr-FR" sz="1200" dirty="0">
                <a:solidFill>
                  <a:srgbClr val="008000"/>
                </a:solidFill>
                <a:latin typeface="Arial" panose="020B0604020202020204" pitchFamily="34" charset="0"/>
              </a:rPr>
              <a:t>, palétuvier rouge.</a:t>
            </a:r>
          </a:p>
          <a:p>
            <a:pPr eaLnBrk="1" hangingPunct="1">
              <a:spcBef>
                <a:spcPct val="0"/>
              </a:spcBef>
              <a:buFontTx/>
              <a:buNone/>
            </a:pPr>
            <a:r>
              <a:rPr lang="fr-FR" altLang="fr-FR" sz="1200" u="sng" dirty="0">
                <a:solidFill>
                  <a:srgbClr val="008000"/>
                </a:solidFill>
                <a:latin typeface="Arial" panose="020B0604020202020204" pitchFamily="34" charset="0"/>
              </a:rPr>
              <a:t>Écologie</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 7,753 g à 42,410 g / l</a:t>
            </a:r>
          </a:p>
          <a:p>
            <a:pPr eaLnBrk="1" hangingPunct="1">
              <a:spcBef>
                <a:spcPct val="0"/>
              </a:spcBef>
              <a:buFontTx/>
              <a:buNone/>
            </a:pPr>
            <a:r>
              <a:rPr lang="fr-FR" altLang="fr-FR" sz="1200" u="sng" dirty="0">
                <a:solidFill>
                  <a:srgbClr val="008000"/>
                </a:solidFill>
                <a:latin typeface="Arial" panose="020B0604020202020204" pitchFamily="34" charset="0"/>
              </a:rPr>
              <a:t>PH</a:t>
            </a:r>
            <a:r>
              <a:rPr lang="fr-FR" altLang="fr-FR" sz="1200" dirty="0">
                <a:solidFill>
                  <a:srgbClr val="008000"/>
                </a:solidFill>
                <a:latin typeface="Arial" panose="020B0604020202020204" pitchFamily="34" charset="0"/>
              </a:rPr>
              <a:t> : 6,6-7,7</a:t>
            </a:r>
          </a:p>
          <a:p>
            <a:pPr eaLnBrk="1" hangingPunct="1">
              <a:spcBef>
                <a:spcPct val="0"/>
              </a:spcBef>
              <a:buFontTx/>
              <a:buNone/>
            </a:pPr>
            <a:r>
              <a:rPr lang="fr-FR" altLang="fr-FR" sz="1200" u="sng" dirty="0">
                <a:solidFill>
                  <a:srgbClr val="008000"/>
                </a:solidFill>
                <a:latin typeface="Arial" panose="020B0604020202020204" pitchFamily="34" charset="0"/>
              </a:rPr>
              <a:t>Zonation</a:t>
            </a:r>
            <a:r>
              <a:rPr lang="fr-FR" altLang="fr-FR" sz="1200" dirty="0">
                <a:solidFill>
                  <a:srgbClr val="008000"/>
                </a:solidFill>
                <a:latin typeface="Arial" panose="020B0604020202020204" pitchFamily="34" charset="0"/>
              </a:rPr>
              <a:t> : immersion quo</a:t>
            </a:r>
          </a:p>
          <a:p>
            <a:pPr eaLnBrk="1" hangingPunct="1">
              <a:spcBef>
                <a:spcPct val="0"/>
              </a:spcBef>
              <a:buFontTx/>
              <a:buNone/>
            </a:pPr>
            <a:r>
              <a:rPr lang="fr-FR" altLang="fr-FR" sz="1200" u="sng" dirty="0">
                <a:solidFill>
                  <a:srgbClr val="008000"/>
                </a:solidFill>
                <a:latin typeface="Arial" panose="020B0604020202020204" pitchFamily="34" charset="0"/>
              </a:rPr>
              <a:t>Plantule</a:t>
            </a:r>
            <a:r>
              <a:rPr lang="fr-FR" altLang="fr-FR" sz="1200" dirty="0">
                <a:solidFill>
                  <a:srgbClr val="008000"/>
                </a:solidFill>
                <a:latin typeface="Arial" panose="020B0604020202020204" pitchFamily="34" charset="0"/>
              </a:rPr>
              <a:t> : propagule germée</a:t>
            </a:r>
          </a:p>
          <a:p>
            <a:pPr eaLnBrk="1" hangingPunct="1">
              <a:spcBef>
                <a:spcPct val="0"/>
              </a:spcBef>
              <a:buFontTx/>
              <a:buNone/>
            </a:pPr>
            <a:r>
              <a:rPr lang="fr-FR" altLang="fr-FR" sz="1200" u="sng" dirty="0">
                <a:solidFill>
                  <a:srgbClr val="008000"/>
                </a:solidFill>
                <a:latin typeface="Arial" panose="020B0604020202020204" pitchFamily="34" charset="0"/>
              </a:rPr>
              <a:t>Plante</a:t>
            </a:r>
            <a:r>
              <a:rPr lang="fr-FR" altLang="fr-FR" sz="1200" dirty="0">
                <a:solidFill>
                  <a:srgbClr val="008000"/>
                </a:solidFill>
                <a:latin typeface="Arial" panose="020B0604020202020204" pitchFamily="34" charset="0"/>
              </a:rPr>
              <a:t> : 10-12 m de hauteur.</a:t>
            </a:r>
          </a:p>
          <a:p>
            <a:pPr eaLnBrk="1" hangingPunct="1">
              <a:spcBef>
                <a:spcPct val="0"/>
              </a:spcBef>
              <a:buFontTx/>
              <a:buNone/>
            </a:pPr>
            <a:r>
              <a:rPr lang="fr-FR" altLang="fr-FR" sz="1200" u="sng" dirty="0">
                <a:solidFill>
                  <a:srgbClr val="008000"/>
                </a:solidFill>
                <a:latin typeface="Arial" panose="020B0604020202020204" pitchFamily="34" charset="0"/>
              </a:rPr>
              <a:t>Tronc</a:t>
            </a:r>
            <a:r>
              <a:rPr lang="fr-FR" altLang="fr-FR" sz="1200" dirty="0">
                <a:solidFill>
                  <a:srgbClr val="008000"/>
                </a:solidFill>
                <a:latin typeface="Arial" panose="020B0604020202020204" pitchFamily="34" charset="0"/>
              </a:rPr>
              <a:t> : rugueux</a:t>
            </a:r>
          </a:p>
          <a:p>
            <a:pPr eaLnBrk="1" hangingPunct="1">
              <a:spcBef>
                <a:spcPct val="0"/>
              </a:spcBef>
              <a:buFontTx/>
              <a:buNone/>
            </a:pPr>
            <a:r>
              <a:rPr lang="fr-FR" altLang="fr-FR" sz="1200" u="sng" dirty="0">
                <a:solidFill>
                  <a:srgbClr val="008000"/>
                </a:solidFill>
                <a:latin typeface="Arial" panose="020B0604020202020204" pitchFamily="34" charset="0"/>
              </a:rPr>
              <a:t>Racines</a:t>
            </a:r>
            <a:r>
              <a:rPr lang="fr-FR" altLang="fr-FR" sz="1200" dirty="0">
                <a:solidFill>
                  <a:srgbClr val="008000"/>
                </a:solidFill>
                <a:latin typeface="Arial" panose="020B0604020202020204" pitchFamily="34" charset="0"/>
              </a:rPr>
              <a:t> : en échasses au dessus du sol</a:t>
            </a:r>
          </a:p>
          <a:p>
            <a:pPr eaLnBrk="1" hangingPunct="1">
              <a:spcBef>
                <a:spcPct val="0"/>
              </a:spcBef>
              <a:buFontTx/>
              <a:buNone/>
            </a:pPr>
            <a:r>
              <a:rPr lang="fr-FR" altLang="fr-FR" sz="1200" u="sng" dirty="0">
                <a:solidFill>
                  <a:srgbClr val="008000"/>
                </a:solidFill>
                <a:latin typeface="Arial" panose="020B0604020202020204" pitchFamily="34" charset="0"/>
              </a:rPr>
              <a:t>Pneumatophores</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u="sng" dirty="0">
                <a:solidFill>
                  <a:srgbClr val="008000"/>
                </a:solidFill>
                <a:latin typeface="Arial" panose="020B0604020202020204" pitchFamily="34" charset="0"/>
              </a:rPr>
              <a:t>Feuilles</a:t>
            </a:r>
            <a:r>
              <a:rPr lang="fr-FR" altLang="fr-FR" sz="1200" dirty="0">
                <a:solidFill>
                  <a:srgbClr val="008000"/>
                </a:solidFill>
                <a:latin typeface="Arial" panose="020B0604020202020204" pitchFamily="34" charset="0"/>
              </a:rPr>
              <a:t> : grandes feuilles ovales allongées, opposées, nervure centrale très apparente en relief sur la face inférieure, épaisses, vertes</a:t>
            </a:r>
          </a:p>
          <a:p>
            <a:pPr eaLnBrk="1" hangingPunct="1">
              <a:spcBef>
                <a:spcPct val="0"/>
              </a:spcBef>
              <a:buFontTx/>
              <a:buNone/>
            </a:pPr>
            <a:r>
              <a:rPr lang="fr-FR" altLang="fr-FR" sz="1200" u="sng" dirty="0">
                <a:solidFill>
                  <a:srgbClr val="008000"/>
                </a:solidFill>
                <a:latin typeface="Arial" panose="020B0604020202020204" pitchFamily="34" charset="0"/>
              </a:rPr>
              <a:t>Inflorescences</a:t>
            </a:r>
            <a:r>
              <a:rPr lang="fr-FR" altLang="fr-FR" sz="1200" dirty="0">
                <a:solidFill>
                  <a:srgbClr val="008000"/>
                </a:solidFill>
                <a:latin typeface="Arial" panose="020B0604020202020204" pitchFamily="34" charset="0"/>
              </a:rPr>
              <a:t> : petites fleurs jaunes à 4 sépales et 4 pétales</a:t>
            </a:r>
          </a:p>
          <a:p>
            <a:pPr eaLnBrk="1" hangingPunct="1">
              <a:spcBef>
                <a:spcPct val="0"/>
              </a:spcBef>
              <a:buFontTx/>
              <a:buNone/>
            </a:pPr>
            <a:r>
              <a:rPr lang="fr-FR" altLang="fr-FR" sz="1200" u="sng" dirty="0">
                <a:solidFill>
                  <a:srgbClr val="008000"/>
                </a:solidFill>
                <a:latin typeface="Arial" panose="020B0604020202020204" pitchFamily="34" charset="0"/>
              </a:rPr>
              <a:t>Fruits</a:t>
            </a:r>
            <a:r>
              <a:rPr lang="fr-FR" altLang="fr-FR" sz="1200" dirty="0">
                <a:solidFill>
                  <a:srgbClr val="008000"/>
                </a:solidFill>
                <a:latin typeface="Arial" panose="020B0604020202020204" pitchFamily="34" charset="0"/>
              </a:rPr>
              <a:t> : vivipare, les graines germent sur l'arbre formant des propagules</a:t>
            </a:r>
          </a:p>
          <a:p>
            <a:pPr eaLnBrk="1" hangingPunct="1">
              <a:spcBef>
                <a:spcPct val="0"/>
              </a:spcBef>
              <a:buFontTx/>
              <a:buNone/>
            </a:pPr>
            <a:r>
              <a:rPr lang="fr-FR" altLang="fr-FR" sz="1200" u="sng" dirty="0">
                <a:solidFill>
                  <a:srgbClr val="008000"/>
                </a:solidFill>
                <a:latin typeface="Arial" panose="020B0604020202020204" pitchFamily="34" charset="0"/>
              </a:rPr>
              <a:t>Période de collecte des propagules </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u="sng" dirty="0">
                <a:solidFill>
                  <a:srgbClr val="008000"/>
                </a:solidFill>
                <a:latin typeface="Arial" panose="020B0604020202020204" pitchFamily="34" charset="0"/>
              </a:rPr>
              <a:t>Utilisation</a:t>
            </a:r>
            <a:r>
              <a:rPr lang="fr-FR" altLang="fr-FR" sz="1200" dirty="0">
                <a:solidFill>
                  <a:srgbClr val="008000"/>
                </a:solidFill>
                <a:latin typeface="Arial" panose="020B0604020202020204" pitchFamily="34" charset="0"/>
              </a:rPr>
              <a:t> : bois de chauffe, mât de pirogue, maison, chaise, table, clôture, roue de charrette, bois de chauffe. </a:t>
            </a:r>
            <a:r>
              <a:rPr lang="fr-FR" altLang="fr-FR" sz="1200" i="1" dirty="0">
                <a:solidFill>
                  <a:srgbClr val="008000"/>
                </a:solidFill>
                <a:latin typeface="Arial" panose="020B0604020202020204" pitchFamily="34" charset="0"/>
              </a:rPr>
              <a:t>Les jeunes feuilles de Rhizophora sont susceptibles soit d'être mangées bien cuites, soit de servir à donner un goût original à un plat</a:t>
            </a:r>
            <a:r>
              <a:rPr lang="fr-FR" altLang="fr-FR" sz="1200" dirty="0">
                <a:solidFill>
                  <a:srgbClr val="008000"/>
                </a:solidFill>
                <a:latin typeface="Arial" panose="020B0604020202020204" pitchFamily="34" charset="0"/>
              </a:rPr>
              <a:t>. Elles sont réputées riches en acides aminés, thiamine, riboflavine, acide folique et choline. En Floride on utilise les feuilles de Rhizophora mangle préalablement séchées pour fabriquer le "Maritime </a:t>
            </a:r>
            <a:r>
              <a:rPr lang="fr-FR" altLang="fr-FR" sz="1200" dirty="0" err="1">
                <a:solidFill>
                  <a:srgbClr val="008000"/>
                </a:solidFill>
                <a:latin typeface="Arial" panose="020B0604020202020204" pitchFamily="34" charset="0"/>
              </a:rPr>
              <a:t>Tea</a:t>
            </a:r>
            <a:r>
              <a:rPr lang="fr-FR" altLang="fr-FR" sz="1200" dirty="0">
                <a:solidFill>
                  <a:srgbClr val="008000"/>
                </a:solidFill>
                <a:latin typeface="Arial" panose="020B0604020202020204" pitchFamily="34" charset="0"/>
              </a:rPr>
              <a:t>". Des tablettes protéinées sont élaborées à partir de ces mêmes feuilles (blog </a:t>
            </a:r>
            <a:r>
              <a:rPr lang="fr-FR" altLang="fr-FR" sz="1200" dirty="0" err="1">
                <a:solidFill>
                  <a:srgbClr val="008000"/>
                </a:solidFill>
                <a:latin typeface="Arial" panose="020B0604020202020204" pitchFamily="34" charset="0"/>
              </a:rPr>
              <a:t>Lebigre</a:t>
            </a:r>
            <a:r>
              <a:rPr lang="fr-FR" altLang="fr-FR" sz="1200" dirty="0">
                <a:solidFill>
                  <a:srgbClr val="008000"/>
                </a:solidFill>
                <a:latin typeface="Arial" panose="020B0604020202020204" pitchFamily="34" charset="0"/>
              </a:rPr>
              <a:t> 2009).</a:t>
            </a:r>
          </a:p>
          <a:p>
            <a:pPr eaLnBrk="1" hangingPunct="1">
              <a:spcBef>
                <a:spcPct val="0"/>
              </a:spcBef>
              <a:buFontTx/>
              <a:buNone/>
            </a:pPr>
            <a:r>
              <a:rPr lang="fr-FR" altLang="fr-FR" sz="1200" u="sng" dirty="0">
                <a:solidFill>
                  <a:srgbClr val="008000"/>
                </a:solidFill>
                <a:latin typeface="Arial" panose="020B0604020202020204" pitchFamily="34" charset="0"/>
              </a:rPr>
              <a:t>Multiplication</a:t>
            </a:r>
            <a:r>
              <a:rPr lang="fr-FR" altLang="fr-FR" sz="1200" dirty="0">
                <a:solidFill>
                  <a:srgbClr val="008000"/>
                </a:solidFill>
                <a:latin typeface="Arial" panose="020B0604020202020204" pitchFamily="34" charset="0"/>
              </a:rPr>
              <a:t> : grandes propagules sans côtes</a:t>
            </a:r>
          </a:p>
        </p:txBody>
      </p:sp>
      <p:pic>
        <p:nvPicPr>
          <p:cNvPr id="200716" name="Picture 2" descr="C:\Users\LISAN\Pictures\plantes-halophytes-xerophiles\Rhizophora mucronat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43910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7" name="Picture 3" descr="C:\Users\LISAN\Pictures\plantes-halophytes-xerophiles\Rhizophora mucrona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5226050"/>
            <a:ext cx="1484312"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8" name="Picture 4" descr="C:\Users\LISAN\Pictures\plantes-halophytes-xerophiles\Rhizophora mucronat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4923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9" name="Picture 5" descr="C:\Users\LISAN\Pictures\plantes-halophytes-xerophiles\Rhizophora mucronata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6207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20" name="ZoneTexte 15"/>
          <p:cNvSpPr txBox="1">
            <a:spLocks noChangeArrowheads="1"/>
          </p:cNvSpPr>
          <p:nvPr/>
        </p:nvSpPr>
        <p:spPr bwMode="auto">
          <a:xfrm>
            <a:off x="179388" y="5661025"/>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7"/>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ZoneTexte 14"/>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173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A8CE7B-5CDE-460C-AA98-9DB89D7CBDD8}" type="slidenum">
              <a:rPr lang="fr-FR" altLang="fr-FR" sz="1200" smtClean="0">
                <a:solidFill>
                  <a:srgbClr val="898989"/>
                </a:solidFill>
              </a:rPr>
              <a:pPr>
                <a:spcBef>
                  <a:spcPct val="0"/>
                </a:spcBef>
                <a:buFontTx/>
                <a:buNone/>
              </a:pPr>
              <a:t>235</a:t>
            </a:fld>
            <a:endParaRPr lang="fr-FR" altLang="fr-FR" sz="1200">
              <a:solidFill>
                <a:srgbClr val="898989"/>
              </a:solidFill>
            </a:endParaRPr>
          </a:p>
        </p:txBody>
      </p:sp>
      <p:sp>
        <p:nvSpPr>
          <p:cNvPr id="20173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17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173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173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1736"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7" name="Rectangle 21"/>
          <p:cNvSpPr>
            <a:spLocks noChangeArrowheads="1"/>
          </p:cNvSpPr>
          <p:nvPr/>
        </p:nvSpPr>
        <p:spPr bwMode="auto">
          <a:xfrm>
            <a:off x="179388" y="765175"/>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A8.8. </a:t>
            </a:r>
            <a:r>
              <a:rPr lang="fr-FR" altLang="fr-FR" sz="1800" i="1" dirty="0" err="1">
                <a:solidFill>
                  <a:srgbClr val="008000"/>
                </a:solidFill>
                <a:latin typeface="Arial" panose="020B0604020202020204" pitchFamily="34" charset="0"/>
              </a:rPr>
              <a:t>Sonneratia</a:t>
            </a:r>
            <a:r>
              <a:rPr lang="fr-FR" altLang="fr-FR" sz="1800" i="1" dirty="0">
                <a:solidFill>
                  <a:srgbClr val="008000"/>
                </a:solidFill>
                <a:latin typeface="Arial" panose="020B0604020202020204" pitchFamily="34" charset="0"/>
              </a:rPr>
              <a:t> alba </a:t>
            </a:r>
            <a:endParaRPr lang="fr-FR" altLang="fr-FR" sz="1800" dirty="0">
              <a:solidFill>
                <a:srgbClr val="008000"/>
              </a:solidFill>
              <a:latin typeface="Arial" panose="020B0604020202020204" pitchFamily="34" charset="0"/>
              <a:cs typeface="Times New Roman" panose="02020603050405020304" pitchFamily="18" charset="0"/>
            </a:endParaRPr>
          </a:p>
        </p:txBody>
      </p:sp>
      <p:sp>
        <p:nvSpPr>
          <p:cNvPr id="201738"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01739" name="ZoneTexte 23"/>
          <p:cNvSpPr txBox="1">
            <a:spLocks noChangeArrowheads="1"/>
          </p:cNvSpPr>
          <p:nvPr/>
        </p:nvSpPr>
        <p:spPr bwMode="auto">
          <a:xfrm>
            <a:off x="323850" y="1268413"/>
            <a:ext cx="6264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a:solidFill>
                  <a:srgbClr val="008000"/>
                </a:solidFill>
                <a:latin typeface="Arial" panose="020B0604020202020204" pitchFamily="34" charset="0"/>
              </a:rPr>
              <a:t>Famille</a:t>
            </a:r>
            <a:r>
              <a:rPr lang="fr-FR" altLang="fr-FR" sz="1200">
                <a:solidFill>
                  <a:srgbClr val="008000"/>
                </a:solidFill>
                <a:latin typeface="Arial" panose="020B0604020202020204" pitchFamily="34" charset="0"/>
              </a:rPr>
              <a:t> : Lythraceae</a:t>
            </a:r>
          </a:p>
          <a:p>
            <a:pPr eaLnBrk="1" hangingPunct="1">
              <a:spcBef>
                <a:spcPct val="0"/>
              </a:spcBef>
              <a:buFontTx/>
              <a:buNone/>
            </a:pPr>
            <a:r>
              <a:rPr lang="fr-FR" altLang="fr-FR" sz="1200">
                <a:solidFill>
                  <a:srgbClr val="008000"/>
                </a:solidFill>
                <a:latin typeface="Arial" panose="020B0604020202020204" pitchFamily="34" charset="0"/>
              </a:rPr>
              <a:t>Synonyme : Songery.</a:t>
            </a:r>
          </a:p>
          <a:p>
            <a:pPr eaLnBrk="1" hangingPunct="1">
              <a:spcBef>
                <a:spcPct val="0"/>
              </a:spcBef>
              <a:buFontTx/>
              <a:buNone/>
            </a:pPr>
            <a:r>
              <a:rPr lang="fr-FR" altLang="fr-FR" sz="1200" u="sng">
                <a:solidFill>
                  <a:srgbClr val="008000"/>
                </a:solidFill>
                <a:latin typeface="Arial" panose="020B0604020202020204" pitchFamily="34" charset="0"/>
              </a:rPr>
              <a:t>Écologie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Salinité</a:t>
            </a:r>
            <a:r>
              <a:rPr lang="fr-FR" altLang="fr-FR" sz="1200">
                <a:solidFill>
                  <a:srgbClr val="008000"/>
                </a:solidFill>
                <a:latin typeface="Arial" panose="020B0604020202020204" pitchFamily="34" charset="0"/>
              </a:rPr>
              <a:t> : 13,920 g à 35,190 g / l</a:t>
            </a:r>
          </a:p>
          <a:p>
            <a:pPr eaLnBrk="1" hangingPunct="1">
              <a:spcBef>
                <a:spcPct val="0"/>
              </a:spcBef>
              <a:buFontTx/>
              <a:buNone/>
            </a:pPr>
            <a:r>
              <a:rPr lang="fr-FR" altLang="fr-FR" sz="1200" u="sng">
                <a:solidFill>
                  <a:srgbClr val="008000"/>
                </a:solidFill>
                <a:latin typeface="Arial" panose="020B0604020202020204" pitchFamily="34" charset="0"/>
              </a:rPr>
              <a:t>PH</a:t>
            </a:r>
            <a:r>
              <a:rPr lang="fr-FR" altLang="fr-FR" sz="1200">
                <a:solidFill>
                  <a:srgbClr val="008000"/>
                </a:solidFill>
                <a:latin typeface="Arial" panose="020B0604020202020204" pitchFamily="34" charset="0"/>
              </a:rPr>
              <a:t> : 6,7-8,2</a:t>
            </a:r>
          </a:p>
          <a:p>
            <a:pPr eaLnBrk="1" hangingPunct="1">
              <a:spcBef>
                <a:spcPct val="0"/>
              </a:spcBef>
              <a:buFontTx/>
              <a:buNone/>
            </a:pPr>
            <a:r>
              <a:rPr lang="fr-FR" altLang="fr-FR" sz="1200" u="sng">
                <a:solidFill>
                  <a:srgbClr val="008000"/>
                </a:solidFill>
                <a:latin typeface="Arial" panose="020B0604020202020204" pitchFamily="34" charset="0"/>
              </a:rPr>
              <a:t>Zonation</a:t>
            </a:r>
            <a:r>
              <a:rPr lang="fr-FR" altLang="fr-FR" sz="1200">
                <a:solidFill>
                  <a:srgbClr val="008000"/>
                </a:solidFill>
                <a:latin typeface="Arial" panose="020B0604020202020204" pitchFamily="34" charset="0"/>
              </a:rPr>
              <a:t> : immersion quotidienne (zone intertidale)</a:t>
            </a:r>
          </a:p>
          <a:p>
            <a:pPr eaLnBrk="1" hangingPunct="1">
              <a:spcBef>
                <a:spcPct val="0"/>
              </a:spcBef>
              <a:buFontTx/>
              <a:buNone/>
            </a:pPr>
            <a:r>
              <a:rPr lang="fr-FR" altLang="fr-FR" sz="1200" u="sng">
                <a:solidFill>
                  <a:srgbClr val="008000"/>
                </a:solidFill>
                <a:latin typeface="Arial" panose="020B0604020202020204" pitchFamily="34" charset="0"/>
              </a:rPr>
              <a:t>Plantule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Plante</a:t>
            </a:r>
            <a:r>
              <a:rPr lang="fr-FR" altLang="fr-FR" sz="1200">
                <a:solidFill>
                  <a:srgbClr val="008000"/>
                </a:solidFill>
                <a:latin typeface="Arial" panose="020B0604020202020204" pitchFamily="34" charset="0"/>
              </a:rPr>
              <a:t> : 5 – 6 m à 8-10 m de hauteur.</a:t>
            </a:r>
          </a:p>
          <a:p>
            <a:pPr eaLnBrk="1" hangingPunct="1">
              <a:spcBef>
                <a:spcPct val="0"/>
              </a:spcBef>
              <a:buFontTx/>
              <a:buNone/>
            </a:pPr>
            <a:r>
              <a:rPr lang="fr-FR" altLang="fr-FR" sz="1200" u="sng">
                <a:solidFill>
                  <a:srgbClr val="008000"/>
                </a:solidFill>
                <a:latin typeface="Arial" panose="020B0604020202020204" pitchFamily="34" charset="0"/>
              </a:rPr>
              <a:t>Tronc</a:t>
            </a:r>
            <a:r>
              <a:rPr lang="fr-FR" altLang="fr-FR" sz="1200">
                <a:solidFill>
                  <a:srgbClr val="008000"/>
                </a:solidFill>
                <a:latin typeface="Arial" panose="020B0604020202020204" pitchFamily="34" charset="0"/>
              </a:rPr>
              <a:t> : 90 à 118 cm de diamètre</a:t>
            </a:r>
          </a:p>
          <a:p>
            <a:pPr eaLnBrk="1" hangingPunct="1">
              <a:spcBef>
                <a:spcPct val="0"/>
              </a:spcBef>
              <a:buFontTx/>
              <a:buNone/>
            </a:pPr>
            <a:r>
              <a:rPr lang="fr-FR" altLang="fr-FR" sz="1200" u="sng">
                <a:solidFill>
                  <a:srgbClr val="008000"/>
                </a:solidFill>
                <a:latin typeface="Arial" panose="020B0604020202020204" pitchFamily="34" charset="0"/>
              </a:rPr>
              <a:t>Pneumatophores</a:t>
            </a:r>
            <a:r>
              <a:rPr lang="fr-FR" altLang="fr-FR" sz="1200">
                <a:solidFill>
                  <a:srgbClr val="008000"/>
                </a:solidFill>
                <a:latin typeface="Arial" panose="020B0604020202020204" pitchFamily="34" charset="0"/>
              </a:rPr>
              <a:t> : droits ou coudés, gros en forme de cône, 49 à 247 par m2</a:t>
            </a:r>
          </a:p>
          <a:p>
            <a:pPr eaLnBrk="1" hangingPunct="1">
              <a:spcBef>
                <a:spcPct val="0"/>
              </a:spcBef>
              <a:buFontTx/>
              <a:buNone/>
            </a:pPr>
            <a:r>
              <a:rPr lang="fr-FR" altLang="fr-FR" sz="1200" u="sng">
                <a:solidFill>
                  <a:srgbClr val="008000"/>
                </a:solidFill>
                <a:latin typeface="Arial" panose="020B0604020202020204" pitchFamily="34" charset="0"/>
              </a:rPr>
              <a:t>Racines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Feuille</a:t>
            </a:r>
            <a:r>
              <a:rPr lang="fr-FR" altLang="fr-FR" sz="1200">
                <a:solidFill>
                  <a:srgbClr val="008000"/>
                </a:solidFill>
                <a:latin typeface="Arial" panose="020B0604020202020204" pitchFamily="34" charset="0"/>
              </a:rPr>
              <a:t> : épaisse, large, arrondie</a:t>
            </a:r>
          </a:p>
          <a:p>
            <a:pPr eaLnBrk="1" hangingPunct="1">
              <a:spcBef>
                <a:spcPct val="0"/>
              </a:spcBef>
              <a:buFontTx/>
              <a:buNone/>
            </a:pPr>
            <a:r>
              <a:rPr lang="fr-FR" altLang="fr-FR" sz="1200" u="sng">
                <a:solidFill>
                  <a:srgbClr val="008000"/>
                </a:solidFill>
                <a:latin typeface="Arial" panose="020B0604020202020204" pitchFamily="34" charset="0"/>
              </a:rPr>
              <a:t>Inflorescences</a:t>
            </a:r>
            <a:r>
              <a:rPr lang="fr-FR" altLang="fr-FR" sz="1200">
                <a:solidFill>
                  <a:srgbClr val="008000"/>
                </a:solidFill>
                <a:latin typeface="Arial" panose="020B0604020202020204" pitchFamily="34" charset="0"/>
              </a:rPr>
              <a:t> : beaucoup d'étamines</a:t>
            </a:r>
          </a:p>
          <a:p>
            <a:pPr eaLnBrk="1" hangingPunct="1">
              <a:spcBef>
                <a:spcPct val="0"/>
              </a:spcBef>
              <a:buFontTx/>
              <a:buNone/>
            </a:pPr>
            <a:r>
              <a:rPr lang="fr-FR" altLang="fr-FR" sz="1200" u="sng">
                <a:solidFill>
                  <a:srgbClr val="008000"/>
                </a:solidFill>
                <a:latin typeface="Arial" panose="020B0604020202020204" pitchFamily="34" charset="0"/>
              </a:rPr>
              <a:t>Fruits</a:t>
            </a:r>
            <a:r>
              <a:rPr lang="fr-FR" altLang="fr-FR" sz="1200">
                <a:solidFill>
                  <a:srgbClr val="008000"/>
                </a:solidFill>
                <a:latin typeface="Arial" panose="020B0604020202020204" pitchFamily="34" charset="0"/>
              </a:rPr>
              <a:t> : ronds, graines difficiles à faire germer en pépinière), pas de dormance</a:t>
            </a:r>
          </a:p>
          <a:p>
            <a:pPr eaLnBrk="1" hangingPunct="1">
              <a:spcBef>
                <a:spcPct val="0"/>
              </a:spcBef>
              <a:buFontTx/>
              <a:buNone/>
            </a:pPr>
            <a:r>
              <a:rPr lang="fr-FR" altLang="fr-FR" sz="1200" u="sng">
                <a:solidFill>
                  <a:srgbClr val="008000"/>
                </a:solidFill>
                <a:latin typeface="Arial" panose="020B0604020202020204" pitchFamily="34" charset="0"/>
              </a:rPr>
              <a:t>Période de collecte des fruits </a:t>
            </a:r>
            <a:r>
              <a:rPr lang="fr-FR" altLang="fr-FR" sz="1200">
                <a:solidFill>
                  <a:srgbClr val="008000"/>
                </a:solidFill>
                <a:latin typeface="Arial" panose="020B0604020202020204" pitchFamily="34" charset="0"/>
              </a:rPr>
              <a:t>: tardifs, mai</a:t>
            </a:r>
          </a:p>
          <a:p>
            <a:pPr eaLnBrk="1" hangingPunct="1">
              <a:spcBef>
                <a:spcPct val="0"/>
              </a:spcBef>
              <a:buFontTx/>
              <a:buNone/>
            </a:pPr>
            <a:r>
              <a:rPr lang="fr-FR" altLang="fr-FR" sz="1200" u="sng">
                <a:solidFill>
                  <a:srgbClr val="008000"/>
                </a:solidFill>
                <a:latin typeface="Arial" panose="020B0604020202020204" pitchFamily="34" charset="0"/>
              </a:rPr>
              <a:t>Utilisation</a:t>
            </a:r>
            <a:r>
              <a:rPr lang="fr-FR" altLang="fr-FR" sz="1200">
                <a:solidFill>
                  <a:srgbClr val="008000"/>
                </a:solidFill>
                <a:latin typeface="Arial" panose="020B0604020202020204" pitchFamily="34" charset="0"/>
              </a:rPr>
              <a:t> : bétail, charbon, chaux, cercueil, bois de chauffe</a:t>
            </a:r>
          </a:p>
          <a:p>
            <a:pPr eaLnBrk="1" hangingPunct="1">
              <a:spcBef>
                <a:spcPct val="0"/>
              </a:spcBef>
              <a:buFontTx/>
              <a:buNone/>
            </a:pPr>
            <a:r>
              <a:rPr lang="fr-FR" altLang="fr-FR" sz="1200" u="sng">
                <a:solidFill>
                  <a:srgbClr val="008000"/>
                </a:solidFill>
                <a:latin typeface="Arial" panose="020B0604020202020204" pitchFamily="34" charset="0"/>
              </a:rPr>
              <a:t>Conservation :des graines </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Multiplication</a:t>
            </a:r>
            <a:r>
              <a:rPr lang="fr-FR" altLang="fr-FR" sz="1200">
                <a:solidFill>
                  <a:srgbClr val="008000"/>
                </a:solidFill>
                <a:latin typeface="Arial" panose="020B0604020202020204" pitchFamily="34" charset="0"/>
              </a:rPr>
              <a:t> : par graines</a:t>
            </a:r>
          </a:p>
        </p:txBody>
      </p:sp>
      <p:pic>
        <p:nvPicPr>
          <p:cNvPr id="201740" name="Picture 13" descr="C:\Users\LISAN\Pictures\plantes-halophytes-xerophiles\Sonneratia alb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724400"/>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4" descr="C:\Users\LISAN\Pictures\plantes-halophytes-xerophiles\Sonneratia al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652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5" descr="C:\Users\LISAN\Pictures\plantes-halophytes-xerophiles\Sonneratia alb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765175"/>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6" descr="C:\Users\LISAN\Pictures\plantes-halophytes-xerophiles\Sonneratia alba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26368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7" descr="C:\Users\LISAN\Pictures\plantes-halophytes-xerophiles\Sonneratia alb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692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45" name="ZoneTexte 29"/>
          <p:cNvSpPr txBox="1">
            <a:spLocks noChangeArrowheads="1"/>
          </p:cNvSpPr>
          <p:nvPr/>
        </p:nvSpPr>
        <p:spPr bwMode="auto">
          <a:xfrm>
            <a:off x="684213" y="5949950"/>
            <a:ext cx="251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 sec contenant de très nombreuses petites graines (elles germent difficilement en pépinière)</a:t>
            </a:r>
          </a:p>
        </p:txBody>
      </p:sp>
      <p:pic>
        <p:nvPicPr>
          <p:cNvPr id="201746" name="Picture 18" descr="C:\Users\LISAN\Pictures\plantes-halophytes-xerophiles\Sonneratia alba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3933825"/>
            <a:ext cx="9620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C:\Users\LISAN\Pictures\plantes-halophytes-xerophiles\Sonneratia alba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49418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oneTexte 2"/>
          <p:cNvSpPr txBox="1">
            <a:spLocks noChangeArrowheads="1"/>
          </p:cNvSpPr>
          <p:nvPr/>
        </p:nvSpPr>
        <p:spPr bwMode="auto">
          <a:xfrm>
            <a:off x="2406650" y="177663"/>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275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8C2A0B5-93F7-4959-ADCD-5E90901AA0DD}" type="slidenum">
              <a:rPr lang="fr-FR" altLang="fr-FR" sz="1200" smtClean="0">
                <a:solidFill>
                  <a:srgbClr val="898989"/>
                </a:solidFill>
              </a:rPr>
              <a:pPr>
                <a:spcBef>
                  <a:spcPct val="0"/>
                </a:spcBef>
                <a:buFontTx/>
                <a:buNone/>
              </a:pPr>
              <a:t>236</a:t>
            </a:fld>
            <a:endParaRPr lang="fr-FR" altLang="fr-FR" sz="1200">
              <a:solidFill>
                <a:srgbClr val="898989"/>
              </a:solidFill>
            </a:endParaRPr>
          </a:p>
        </p:txBody>
      </p:sp>
      <p:sp>
        <p:nvSpPr>
          <p:cNvPr id="2027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275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275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275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2760"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1" name="Rectangle 9"/>
          <p:cNvSpPr>
            <a:spLocks noChangeArrowheads="1"/>
          </p:cNvSpPr>
          <p:nvPr/>
        </p:nvSpPr>
        <p:spPr bwMode="auto">
          <a:xfrm>
            <a:off x="179388" y="765175"/>
            <a:ext cx="669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cs typeface="Times New Roman" panose="02020603050405020304" pitchFamily="18" charset="0"/>
              </a:rPr>
              <a:t>A8.8. </a:t>
            </a:r>
            <a:r>
              <a:rPr lang="fr-FR" altLang="fr-FR" sz="1800" b="1" dirty="0">
                <a:solidFill>
                  <a:srgbClr val="008000"/>
                </a:solidFill>
                <a:latin typeface="Arial" panose="020B0604020202020204" pitchFamily="34" charset="0"/>
              </a:rPr>
              <a:t>palétuvier casse-tête </a:t>
            </a:r>
            <a:r>
              <a:rPr lang="fr-FR" altLang="fr-FR" sz="1800" dirty="0">
                <a:solidFill>
                  <a:srgbClr val="008000"/>
                </a:solidFill>
                <a:latin typeface="Arial" panose="020B0604020202020204" pitchFamily="34" charset="0"/>
                <a:cs typeface="Times New Roman" panose="02020603050405020304" pitchFamily="18" charset="0"/>
              </a:rPr>
              <a:t>(</a:t>
            </a:r>
            <a:r>
              <a:rPr lang="fr-FR" altLang="fr-FR" sz="1800" i="1" dirty="0" err="1">
                <a:solidFill>
                  <a:srgbClr val="008000"/>
                </a:solidFill>
                <a:latin typeface="Arial" panose="020B0604020202020204" pitchFamily="34" charset="0"/>
              </a:rPr>
              <a:t>Xylocarpus</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granatum</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 </a:t>
            </a:r>
            <a:endParaRPr lang="fr-FR" altLang="fr-FR" sz="1800" dirty="0">
              <a:solidFill>
                <a:srgbClr val="008000"/>
              </a:solidFill>
              <a:latin typeface="Arial" panose="020B0604020202020204" pitchFamily="34" charset="0"/>
            </a:endParaRPr>
          </a:p>
        </p:txBody>
      </p:sp>
      <p:sp>
        <p:nvSpPr>
          <p:cNvPr id="20276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202763" name="ZoneTexte 11"/>
          <p:cNvSpPr txBox="1">
            <a:spLocks noChangeArrowheads="1"/>
          </p:cNvSpPr>
          <p:nvPr/>
        </p:nvSpPr>
        <p:spPr bwMode="auto">
          <a:xfrm>
            <a:off x="250825" y="1268413"/>
            <a:ext cx="496887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u="sng">
                <a:solidFill>
                  <a:srgbClr val="008000"/>
                </a:solidFill>
                <a:latin typeface="Arial" panose="020B0604020202020204" pitchFamily="34" charset="0"/>
              </a:rPr>
              <a:t>Famille</a:t>
            </a: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Meliaceae</a:t>
            </a:r>
            <a:r>
              <a:rPr lang="fr-FR" altLang="fr-FR" sz="1200">
                <a:solidFill>
                  <a:srgbClr val="008000"/>
                </a:solidFill>
                <a:latin typeface="Arial" panose="020B0604020202020204" pitchFamily="34" charset="0"/>
              </a:rPr>
              <a:t> (ex </a:t>
            </a:r>
            <a:r>
              <a:rPr lang="fr-FR" altLang="fr-FR" sz="1200" i="1">
                <a:solidFill>
                  <a:srgbClr val="008000"/>
                </a:solidFill>
                <a:latin typeface="Arial" panose="020B0604020202020204" pitchFamily="34" charset="0"/>
              </a:rPr>
              <a:t>Combretaceae</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Synonyme</a:t>
            </a:r>
            <a:r>
              <a:rPr lang="fr-FR" altLang="fr-FR" sz="1200">
                <a:solidFill>
                  <a:srgbClr val="008000"/>
                </a:solidFill>
                <a:latin typeface="Arial" panose="020B0604020202020204" pitchFamily="34" charset="0"/>
              </a:rPr>
              <a:t> : Carapa obovata, palétuvier casse-tête.</a:t>
            </a:r>
          </a:p>
          <a:p>
            <a:pPr eaLnBrk="1" hangingPunct="1">
              <a:spcBef>
                <a:spcPct val="0"/>
              </a:spcBef>
              <a:buFontTx/>
              <a:buNone/>
            </a:pPr>
            <a:r>
              <a:rPr lang="fr-FR" altLang="fr-FR" sz="1200" u="sng">
                <a:solidFill>
                  <a:srgbClr val="008000"/>
                </a:solidFill>
                <a:latin typeface="Arial" panose="020B0604020202020204" pitchFamily="34" charset="0"/>
              </a:rPr>
              <a:t>Noms vernaculaires </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Écologie</a:t>
            </a:r>
            <a:r>
              <a:rPr lang="fr-FR" altLang="fr-FR" sz="1200">
                <a:solidFill>
                  <a:srgbClr val="008000"/>
                </a:solidFill>
                <a:latin typeface="Arial" panose="020B0604020202020204" pitchFamily="34" charset="0"/>
              </a:rPr>
              <a:t> : milieu peu salé</a:t>
            </a:r>
          </a:p>
          <a:p>
            <a:pPr eaLnBrk="1" hangingPunct="1">
              <a:spcBef>
                <a:spcPct val="0"/>
              </a:spcBef>
              <a:buFontTx/>
              <a:buNone/>
            </a:pPr>
            <a:r>
              <a:rPr lang="fr-FR" altLang="fr-FR" sz="1200" u="sng">
                <a:solidFill>
                  <a:srgbClr val="008000"/>
                </a:solidFill>
                <a:latin typeface="Arial" panose="020B0604020202020204" pitchFamily="34" charset="0"/>
              </a:rPr>
              <a:t>Salinité</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PH</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Zonation</a:t>
            </a:r>
            <a:r>
              <a:rPr lang="fr-FR" altLang="fr-FR" sz="1200">
                <a:solidFill>
                  <a:srgbClr val="008000"/>
                </a:solidFill>
                <a:latin typeface="Arial" panose="020B0604020202020204" pitchFamily="34" charset="0"/>
              </a:rPr>
              <a:t> : immersion quotidienne (zone intertidale), immersion à forte marée, atterrissements</a:t>
            </a:r>
          </a:p>
          <a:p>
            <a:pPr eaLnBrk="1" hangingPunct="1">
              <a:spcBef>
                <a:spcPct val="0"/>
              </a:spcBef>
              <a:buFontTx/>
              <a:buNone/>
            </a:pPr>
            <a:r>
              <a:rPr lang="fr-FR" altLang="fr-FR" sz="1200">
                <a:solidFill>
                  <a:srgbClr val="008000"/>
                </a:solidFill>
                <a:latin typeface="Arial" panose="020B0604020202020204" pitchFamily="34" charset="0"/>
              </a:rPr>
              <a:t>vaseux, immersion à grande marée d'équinoxe et chenaux des marées, sol salé des chenaux marins</a:t>
            </a:r>
          </a:p>
          <a:p>
            <a:pPr eaLnBrk="1" hangingPunct="1">
              <a:spcBef>
                <a:spcPct val="0"/>
              </a:spcBef>
              <a:buFontTx/>
              <a:buNone/>
            </a:pPr>
            <a:r>
              <a:rPr lang="fr-FR" altLang="fr-FR" sz="1200" u="sng">
                <a:solidFill>
                  <a:srgbClr val="008000"/>
                </a:solidFill>
                <a:latin typeface="Arial" panose="020B0604020202020204" pitchFamily="34" charset="0"/>
              </a:rPr>
              <a:t>Plantule</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Plante</a:t>
            </a:r>
            <a:r>
              <a:rPr lang="fr-FR" altLang="fr-FR" sz="1200">
                <a:solidFill>
                  <a:srgbClr val="008000"/>
                </a:solidFill>
                <a:latin typeface="Arial" panose="020B0604020202020204" pitchFamily="34" charset="0"/>
              </a:rPr>
              <a:t> : 6-9 m de haut ; 65 à 75 cm</a:t>
            </a:r>
          </a:p>
          <a:p>
            <a:pPr eaLnBrk="1" hangingPunct="1">
              <a:spcBef>
                <a:spcPct val="0"/>
              </a:spcBef>
              <a:buFontTx/>
              <a:buNone/>
            </a:pPr>
            <a:r>
              <a:rPr lang="fr-FR" altLang="fr-FR" sz="1200" u="sng">
                <a:solidFill>
                  <a:srgbClr val="008000"/>
                </a:solidFill>
                <a:latin typeface="Arial" panose="020B0604020202020204" pitchFamily="34" charset="0"/>
              </a:rPr>
              <a:t>Tronc</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Racines</a:t>
            </a:r>
            <a:r>
              <a:rPr lang="fr-FR" altLang="fr-FR" sz="1200">
                <a:solidFill>
                  <a:srgbClr val="008000"/>
                </a:solidFill>
                <a:latin typeface="Arial" panose="020B0604020202020204" pitchFamily="34" charset="0"/>
              </a:rPr>
              <a:t> : à contrefort</a:t>
            </a:r>
          </a:p>
          <a:p>
            <a:pPr eaLnBrk="1" hangingPunct="1">
              <a:spcBef>
                <a:spcPct val="0"/>
              </a:spcBef>
              <a:buFontTx/>
              <a:buNone/>
            </a:pPr>
            <a:r>
              <a:rPr lang="fr-FR" altLang="fr-FR" sz="1200" u="sng">
                <a:solidFill>
                  <a:srgbClr val="008000"/>
                </a:solidFill>
                <a:latin typeface="Arial" panose="020B0604020202020204" pitchFamily="34" charset="0"/>
              </a:rPr>
              <a:t>Pneumatophores</a:t>
            </a:r>
            <a:r>
              <a:rPr lang="fr-FR" altLang="fr-FR" sz="1200">
                <a:solidFill>
                  <a:srgbClr val="008000"/>
                </a:solidFill>
                <a:latin typeface="Arial" panose="020B0604020202020204" pitchFamily="34" charset="0"/>
              </a:rPr>
              <a:t> : absents</a:t>
            </a:r>
          </a:p>
          <a:p>
            <a:pPr eaLnBrk="1" hangingPunct="1">
              <a:spcBef>
                <a:spcPct val="0"/>
              </a:spcBef>
              <a:buFontTx/>
              <a:buNone/>
            </a:pPr>
            <a:r>
              <a:rPr lang="fr-FR" altLang="fr-FR" sz="1200" u="sng">
                <a:solidFill>
                  <a:srgbClr val="008000"/>
                </a:solidFill>
                <a:latin typeface="Arial" panose="020B0604020202020204" pitchFamily="34" charset="0"/>
              </a:rPr>
              <a:t>Feuilles</a:t>
            </a:r>
            <a:r>
              <a:rPr lang="fr-FR" altLang="fr-FR" sz="1200">
                <a:solidFill>
                  <a:srgbClr val="008000"/>
                </a:solidFill>
                <a:latin typeface="Arial" panose="020B0604020202020204" pitchFamily="34" charset="0"/>
              </a:rPr>
              <a:t> : composées folioles en nombre pairs, ovale, vert clair</a:t>
            </a:r>
          </a:p>
          <a:p>
            <a:pPr eaLnBrk="1" hangingPunct="1">
              <a:spcBef>
                <a:spcPct val="0"/>
              </a:spcBef>
              <a:buFontTx/>
              <a:buNone/>
            </a:pPr>
            <a:r>
              <a:rPr lang="fr-FR" altLang="fr-FR" sz="1200" u="sng">
                <a:solidFill>
                  <a:srgbClr val="008000"/>
                </a:solidFill>
                <a:latin typeface="Arial" panose="020B0604020202020204" pitchFamily="34" charset="0"/>
              </a:rPr>
              <a:t>Inflorescences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u="sng">
                <a:solidFill>
                  <a:srgbClr val="008000"/>
                </a:solidFill>
                <a:latin typeface="Arial" panose="020B0604020202020204" pitchFamily="34" charset="0"/>
              </a:rPr>
              <a:t>Fruits</a:t>
            </a:r>
            <a:r>
              <a:rPr lang="fr-FR" altLang="fr-FR" sz="1200">
                <a:solidFill>
                  <a:srgbClr val="008000"/>
                </a:solidFill>
                <a:latin typeface="Arial" panose="020B0604020202020204" pitchFamily="34" charset="0"/>
              </a:rPr>
              <a:t> : très gros fruits sphériques, légers,</a:t>
            </a:r>
          </a:p>
          <a:p>
            <a:pPr eaLnBrk="1" hangingPunct="1">
              <a:spcBef>
                <a:spcPct val="0"/>
              </a:spcBef>
              <a:buFontTx/>
              <a:buNone/>
            </a:pPr>
            <a:r>
              <a:rPr lang="fr-FR" altLang="fr-FR" sz="1200" u="sng">
                <a:solidFill>
                  <a:srgbClr val="008000"/>
                </a:solidFill>
                <a:latin typeface="Arial" panose="020B0604020202020204" pitchFamily="34" charset="0"/>
              </a:rPr>
              <a:t>Période de collecte des fruits </a:t>
            </a:r>
            <a:r>
              <a:rPr lang="fr-FR" altLang="fr-FR" sz="1200">
                <a:solidFill>
                  <a:srgbClr val="008000"/>
                </a:solidFill>
                <a:latin typeface="Arial" panose="020B0604020202020204" pitchFamily="34" charset="0"/>
              </a:rPr>
              <a:t>: mai (à Madagascar)</a:t>
            </a:r>
          </a:p>
          <a:p>
            <a:pPr eaLnBrk="1" hangingPunct="1">
              <a:spcBef>
                <a:spcPct val="0"/>
              </a:spcBef>
              <a:buFontTx/>
              <a:buNone/>
            </a:pPr>
            <a:r>
              <a:rPr lang="fr-FR" altLang="fr-FR" sz="1200" u="sng">
                <a:solidFill>
                  <a:srgbClr val="008000"/>
                </a:solidFill>
                <a:latin typeface="Arial" panose="020B0604020202020204" pitchFamily="34" charset="0"/>
              </a:rPr>
              <a:t>Utilisation</a:t>
            </a:r>
            <a:r>
              <a:rPr lang="fr-FR" altLang="fr-FR" sz="1200">
                <a:solidFill>
                  <a:srgbClr val="008000"/>
                </a:solidFill>
                <a:latin typeface="Arial" panose="020B0604020202020204" pitchFamily="34" charset="0"/>
              </a:rPr>
              <a:t> : bois de chauffe</a:t>
            </a:r>
          </a:p>
          <a:p>
            <a:pPr eaLnBrk="1" hangingPunct="1">
              <a:spcBef>
                <a:spcPct val="0"/>
              </a:spcBef>
              <a:buFontTx/>
              <a:buNone/>
            </a:pPr>
            <a:r>
              <a:rPr lang="fr-FR" altLang="fr-FR" sz="1200" u="sng">
                <a:solidFill>
                  <a:srgbClr val="008000"/>
                </a:solidFill>
                <a:latin typeface="Arial" panose="020B0604020202020204" pitchFamily="34" charset="0"/>
              </a:rPr>
              <a:t>Conservation :des graines </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Dormance</a:t>
            </a:r>
            <a:r>
              <a:rPr lang="fr-FR" altLang="fr-FR" sz="1200">
                <a:solidFill>
                  <a:srgbClr val="008000"/>
                </a:solidFill>
                <a:latin typeface="Arial" panose="020B0604020202020204" pitchFamily="34" charset="0"/>
              </a:rPr>
              <a:t> : pas de dormance</a:t>
            </a:r>
          </a:p>
          <a:p>
            <a:pPr eaLnBrk="1" hangingPunct="1">
              <a:spcBef>
                <a:spcPct val="0"/>
              </a:spcBef>
              <a:buFontTx/>
              <a:buNone/>
            </a:pPr>
            <a:r>
              <a:rPr lang="fr-FR" altLang="fr-FR" sz="1200" u="sng">
                <a:solidFill>
                  <a:srgbClr val="008000"/>
                </a:solidFill>
                <a:latin typeface="Arial" panose="020B0604020202020204" pitchFamily="34" charset="0"/>
              </a:rPr>
              <a:t>Multiplication</a:t>
            </a:r>
            <a:r>
              <a:rPr lang="fr-FR" altLang="fr-FR" sz="1200">
                <a:solidFill>
                  <a:srgbClr val="008000"/>
                </a:solidFill>
                <a:latin typeface="Arial" panose="020B0604020202020204" pitchFamily="34" charset="0"/>
              </a:rPr>
              <a:t> : par graines</a:t>
            </a:r>
          </a:p>
        </p:txBody>
      </p:sp>
      <p:pic>
        <p:nvPicPr>
          <p:cNvPr id="202764" name="Picture 2" descr="C:\Users\LISAN\Pictures\plantes-halophytes-xerophiles\Xylocarpus granatum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6368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5" name="Picture 3" descr="C:\Users\LISAN\Pictures\plantes-halophytes-xerophiles\Xylocarpus granatu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97200"/>
            <a:ext cx="187166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6" name="Picture 4" descr="C:\Users\LISAN\Pictures\plantes-halophytes-xerophiles\Xylocarpus granatu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868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7" name="Picture 5" descr="C:\Users\LISAN\Pictures\plantes-halophytes-xerophiles\Xylocarpus granatum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868863"/>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8" name="Picture 6" descr="C:\Users\LISAN\Pictures\plantes-halophytes-xerophiles\Xylocarpus granatum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692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9" name="ZoneTexte 17"/>
          <p:cNvSpPr txBox="1">
            <a:spLocks noChangeArrowheads="1"/>
          </p:cNvSpPr>
          <p:nvPr/>
        </p:nvSpPr>
        <p:spPr bwMode="auto">
          <a:xfrm>
            <a:off x="179388" y="5661025"/>
            <a:ext cx="3168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Espèces de palétuviers dans les mangroves de Toliara, Serge Tostain, FORMAD Environnement, Toliara, juin 2010, </a:t>
            </a:r>
            <a:r>
              <a:rPr lang="fr-FR" altLang="fr-FR" sz="1200">
                <a:solidFill>
                  <a:srgbClr val="008000"/>
                </a:solidFill>
                <a:latin typeface="Arial" panose="020B0604020202020204" pitchFamily="34" charset="0"/>
                <a:hlinkClick r:id="rId8"/>
              </a:rPr>
              <a:t>http://www.formad-environnement.org/paletuviers_29dec11.pdf</a:t>
            </a:r>
            <a:r>
              <a:rPr lang="fr-FR" altLang="fr-FR" sz="1200">
                <a:solidFill>
                  <a:srgbClr val="008000"/>
                </a:solidFill>
                <a:latin typeface="Arial" panose="020B0604020202020204" pitchFamily="34" charset="0"/>
              </a:rPr>
              <a:t> </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804248" y="148431"/>
            <a:ext cx="2133600" cy="365125"/>
          </a:xfrm>
        </p:spPr>
        <p:txBody>
          <a:bodyPr/>
          <a:lstStyle/>
          <a:p>
            <a:pPr>
              <a:defRPr/>
            </a:pPr>
            <a:fld id="{B9ECBFA8-A775-4D16-A4B2-417DCD0EBDB4}" type="slidenum">
              <a:rPr lang="fr-FR" altLang="fr-FR" smtClean="0"/>
              <a:pPr>
                <a:defRPr/>
              </a:pPr>
              <a:t>237</a:t>
            </a:fld>
            <a:endParaRPr lang="fr-FR" altLang="fr-FR" dirty="0"/>
          </a:p>
        </p:txBody>
      </p:sp>
      <p:sp>
        <p:nvSpPr>
          <p:cNvPr id="3" name="ZoneTexte 2"/>
          <p:cNvSpPr txBox="1">
            <a:spLocks noChangeArrowheads="1"/>
          </p:cNvSpPr>
          <p:nvPr/>
        </p:nvSpPr>
        <p:spPr bwMode="auto">
          <a:xfrm>
            <a:off x="2406650" y="177663"/>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4"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0923" y="4022991"/>
            <a:ext cx="20002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1706" y="4272106"/>
            <a:ext cx="185261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6539" y="2852478"/>
            <a:ext cx="168751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3"/>
          <p:cNvSpPr txBox="1">
            <a:spLocks noChangeArrowheads="1"/>
          </p:cNvSpPr>
          <p:nvPr/>
        </p:nvSpPr>
        <p:spPr bwMode="auto">
          <a:xfrm>
            <a:off x="139131" y="1293457"/>
            <a:ext cx="76732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i="1" dirty="0" err="1">
                <a:solidFill>
                  <a:srgbClr val="008000"/>
                </a:solidFill>
              </a:rPr>
              <a:t>Ceriops</a:t>
            </a:r>
            <a:r>
              <a:rPr lang="fr-FR" altLang="fr-FR" sz="1400" i="1" dirty="0">
                <a:solidFill>
                  <a:srgbClr val="008000"/>
                </a:solidFill>
              </a:rPr>
              <a:t> tagal </a:t>
            </a:r>
            <a:r>
              <a:rPr lang="fr-FR" altLang="fr-FR" sz="1400" dirty="0">
                <a:solidFill>
                  <a:srgbClr val="008000"/>
                </a:solidFill>
              </a:rPr>
              <a:t>Arn. (malgache </a:t>
            </a:r>
            <a:r>
              <a:rPr lang="fr-FR" altLang="fr-FR" sz="1400" dirty="0" err="1">
                <a:solidFill>
                  <a:srgbClr val="008000"/>
                </a:solidFill>
              </a:rPr>
              <a:t>Tangalahy</a:t>
            </a:r>
            <a:r>
              <a:rPr lang="fr-FR" altLang="fr-FR" sz="1400" dirty="0">
                <a:solidFill>
                  <a:srgbClr val="008000"/>
                </a:solidFill>
              </a:rPr>
              <a:t>)</a:t>
            </a:r>
          </a:p>
          <a:p>
            <a:pPr eaLnBrk="1" hangingPunct="1">
              <a:lnSpc>
                <a:spcPct val="100000"/>
              </a:lnSpc>
              <a:spcBef>
                <a:spcPct val="0"/>
              </a:spcBef>
              <a:buFontTx/>
              <a:buNone/>
            </a:pPr>
            <a:r>
              <a:rPr lang="fr-FR" altLang="fr-FR" sz="1400" u="sng" dirty="0">
                <a:solidFill>
                  <a:srgbClr val="008000"/>
                </a:solidFill>
              </a:rPr>
              <a:t>Famille</a:t>
            </a:r>
            <a:r>
              <a:rPr lang="fr-FR" altLang="fr-FR" sz="1400" dirty="0">
                <a:solidFill>
                  <a:srgbClr val="008000"/>
                </a:solidFill>
              </a:rPr>
              <a:t> : </a:t>
            </a:r>
            <a:r>
              <a:rPr lang="fr-FR" altLang="fr-FR" sz="1400" dirty="0" err="1">
                <a:solidFill>
                  <a:srgbClr val="008000"/>
                </a:solidFill>
              </a:rPr>
              <a:t>Rhizophoraceae</a:t>
            </a:r>
            <a:endParaRPr lang="fr-FR" altLang="fr-FR" sz="1400" dirty="0">
              <a:solidFill>
                <a:srgbClr val="008000"/>
              </a:solidFill>
            </a:endParaRPr>
          </a:p>
          <a:p>
            <a:pPr eaLnBrk="1" hangingPunct="1">
              <a:lnSpc>
                <a:spcPct val="100000"/>
              </a:lnSpc>
              <a:spcBef>
                <a:spcPct val="0"/>
              </a:spcBef>
              <a:buFontTx/>
              <a:buNone/>
            </a:pPr>
            <a:r>
              <a:rPr lang="fr-FR" altLang="fr-FR" sz="1400" u="sng" dirty="0">
                <a:solidFill>
                  <a:srgbClr val="008000"/>
                </a:solidFill>
              </a:rPr>
              <a:t>Synonyme</a:t>
            </a:r>
            <a:r>
              <a:rPr lang="fr-FR" altLang="fr-FR" sz="1400" dirty="0">
                <a:solidFill>
                  <a:srgbClr val="008000"/>
                </a:solidFill>
              </a:rPr>
              <a:t> : </a:t>
            </a:r>
            <a:r>
              <a:rPr lang="fr-FR" altLang="fr-FR" sz="1400" i="1" dirty="0" err="1">
                <a:solidFill>
                  <a:srgbClr val="008000"/>
                </a:solidFill>
              </a:rPr>
              <a:t>Ceriops</a:t>
            </a:r>
            <a:r>
              <a:rPr lang="fr-FR" altLang="fr-FR" sz="1400" i="1" dirty="0">
                <a:solidFill>
                  <a:srgbClr val="008000"/>
                </a:solidFill>
              </a:rPr>
              <a:t> </a:t>
            </a:r>
            <a:r>
              <a:rPr lang="fr-FR" altLang="fr-FR" sz="1400" i="1" dirty="0" err="1">
                <a:solidFill>
                  <a:srgbClr val="008000"/>
                </a:solidFill>
              </a:rPr>
              <a:t>condolleana</a:t>
            </a:r>
            <a:r>
              <a:rPr lang="fr-FR" altLang="fr-FR" sz="1400" i="1" dirty="0">
                <a:solidFill>
                  <a:srgbClr val="008000"/>
                </a:solidFill>
              </a:rPr>
              <a:t> </a:t>
            </a:r>
            <a:r>
              <a:rPr lang="fr-FR" altLang="fr-FR" sz="1400" dirty="0">
                <a:solidFill>
                  <a:srgbClr val="008000"/>
                </a:solidFill>
              </a:rPr>
              <a:t>ou </a:t>
            </a:r>
            <a:r>
              <a:rPr lang="fr-FR" altLang="fr-FR" sz="1400" i="1" dirty="0" err="1">
                <a:solidFill>
                  <a:srgbClr val="008000"/>
                </a:solidFill>
              </a:rPr>
              <a:t>Ceriops</a:t>
            </a:r>
            <a:r>
              <a:rPr lang="fr-FR" altLang="fr-FR" sz="1400" i="1" dirty="0">
                <a:solidFill>
                  <a:srgbClr val="008000"/>
                </a:solidFill>
              </a:rPr>
              <a:t> </a:t>
            </a:r>
            <a:r>
              <a:rPr lang="fr-FR" altLang="fr-FR" sz="1400" i="1" dirty="0" err="1">
                <a:solidFill>
                  <a:srgbClr val="008000"/>
                </a:solidFill>
              </a:rPr>
              <a:t>boviniana</a:t>
            </a:r>
            <a:r>
              <a:rPr lang="fr-FR" altLang="fr-FR" sz="1400" dirty="0">
                <a:solidFill>
                  <a:srgbClr val="008000"/>
                </a:solidFill>
              </a:rPr>
              <a:t>, palétuvier jaune.</a:t>
            </a:r>
          </a:p>
          <a:p>
            <a:pPr eaLnBrk="1" hangingPunct="1">
              <a:lnSpc>
                <a:spcPct val="100000"/>
              </a:lnSpc>
              <a:spcBef>
                <a:spcPct val="0"/>
              </a:spcBef>
              <a:buFontTx/>
              <a:buNone/>
            </a:pPr>
            <a:r>
              <a:rPr lang="fr-FR" altLang="fr-FR" sz="1400" u="sng" dirty="0">
                <a:solidFill>
                  <a:srgbClr val="008000"/>
                </a:solidFill>
              </a:rPr>
              <a:t>Écologie</a:t>
            </a:r>
            <a:r>
              <a:rPr lang="fr-FR" altLang="fr-FR" sz="1400" dirty="0">
                <a:solidFill>
                  <a:srgbClr val="008000"/>
                </a:solidFill>
              </a:rPr>
              <a:t> : </a:t>
            </a:r>
            <a:r>
              <a:rPr lang="fr-FR" altLang="fr-FR" sz="1400" b="1" dirty="0">
                <a:solidFill>
                  <a:srgbClr val="008000"/>
                </a:solidFill>
              </a:rPr>
              <a:t>résiste à la sécheresse</a:t>
            </a:r>
          </a:p>
          <a:p>
            <a:pPr eaLnBrk="1" hangingPunct="1">
              <a:lnSpc>
                <a:spcPct val="100000"/>
              </a:lnSpc>
              <a:spcBef>
                <a:spcPct val="0"/>
              </a:spcBef>
              <a:buFontTx/>
              <a:buNone/>
            </a:pPr>
            <a:r>
              <a:rPr lang="fr-FR" altLang="fr-FR" sz="1400" u="sng" dirty="0">
                <a:solidFill>
                  <a:srgbClr val="008000"/>
                </a:solidFill>
              </a:rPr>
              <a:t>Pneumatophores</a:t>
            </a:r>
            <a:r>
              <a:rPr lang="fr-FR" altLang="fr-FR" sz="1400" dirty="0">
                <a:solidFill>
                  <a:srgbClr val="008000"/>
                </a:solidFill>
              </a:rPr>
              <a:t> : coudés</a:t>
            </a:r>
          </a:p>
          <a:p>
            <a:pPr eaLnBrk="1" hangingPunct="1">
              <a:lnSpc>
                <a:spcPct val="100000"/>
              </a:lnSpc>
              <a:spcBef>
                <a:spcPct val="0"/>
              </a:spcBef>
              <a:buFontTx/>
              <a:buNone/>
            </a:pPr>
            <a:r>
              <a:rPr lang="fr-FR" altLang="fr-FR" sz="1400" u="sng" dirty="0">
                <a:solidFill>
                  <a:srgbClr val="008000"/>
                </a:solidFill>
              </a:rPr>
              <a:t>Utilisation</a:t>
            </a:r>
            <a:r>
              <a:rPr lang="fr-FR" altLang="fr-FR" sz="1400" dirty="0">
                <a:solidFill>
                  <a:srgbClr val="008000"/>
                </a:solidFill>
              </a:rPr>
              <a:t> : mât de pirogue, maison, chaise, table, lit, charbon, clôture, bois de chauffe, chaux.</a:t>
            </a:r>
          </a:p>
        </p:txBody>
      </p:sp>
      <p:pic>
        <p:nvPicPr>
          <p:cNvPr id="13" name="Imag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26756" y="4951847"/>
            <a:ext cx="15049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1138" y="4941168"/>
            <a:ext cx="17049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0"/>
          <p:cNvSpPr txBox="1">
            <a:spLocks noChangeArrowheads="1"/>
          </p:cNvSpPr>
          <p:nvPr/>
        </p:nvSpPr>
        <p:spPr bwMode="auto">
          <a:xfrm>
            <a:off x="453233" y="6347260"/>
            <a:ext cx="1220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Propagules</a:t>
            </a:r>
          </a:p>
        </p:txBody>
      </p:sp>
      <p:sp>
        <p:nvSpPr>
          <p:cNvPr id="16" name="ZoneTexte 21"/>
          <p:cNvSpPr txBox="1">
            <a:spLocks noChangeArrowheads="1"/>
          </p:cNvSpPr>
          <p:nvPr/>
        </p:nvSpPr>
        <p:spPr bwMode="auto">
          <a:xfrm>
            <a:off x="2343945" y="6371073"/>
            <a:ext cx="1220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Feuilles</a:t>
            </a:r>
          </a:p>
        </p:txBody>
      </p:sp>
      <p:sp>
        <p:nvSpPr>
          <p:cNvPr id="17" name="ZoneTexte 16"/>
          <p:cNvSpPr txBox="1"/>
          <p:nvPr/>
        </p:nvSpPr>
        <p:spPr>
          <a:xfrm>
            <a:off x="211138" y="820873"/>
            <a:ext cx="4703985" cy="369332"/>
          </a:xfrm>
          <a:prstGeom prst="rect">
            <a:avLst/>
          </a:prstGeom>
          <a:noFill/>
        </p:spPr>
        <p:txBody>
          <a:bodyPr wrap="square" rtlCol="0">
            <a:spAutoFit/>
          </a:bodyPr>
          <a:lstStyle/>
          <a:p>
            <a:r>
              <a:rPr lang="fr-FR" altLang="fr-FR" dirty="0">
                <a:solidFill>
                  <a:srgbClr val="008000"/>
                </a:solidFill>
                <a:cs typeface="Times New Roman" panose="02020603050405020304" pitchFamily="18" charset="0"/>
              </a:rPr>
              <a:t>A8.9. </a:t>
            </a:r>
            <a:r>
              <a:rPr lang="fr-FR" altLang="fr-FR" i="1" dirty="0">
                <a:solidFill>
                  <a:srgbClr val="008000"/>
                </a:solidFill>
              </a:rPr>
              <a:t>Palétuvier </a:t>
            </a:r>
            <a:r>
              <a:rPr lang="fr-FR" altLang="fr-FR" i="1" dirty="0" err="1">
                <a:solidFill>
                  <a:srgbClr val="008000"/>
                </a:solidFill>
              </a:rPr>
              <a:t>Ceriops</a:t>
            </a:r>
            <a:r>
              <a:rPr lang="fr-FR" altLang="fr-FR" i="1" dirty="0">
                <a:solidFill>
                  <a:srgbClr val="008000"/>
                </a:solidFill>
              </a:rPr>
              <a:t> tagal</a:t>
            </a:r>
            <a:endParaRPr lang="fr-FR" dirty="0">
              <a:solidFill>
                <a:srgbClr val="008000"/>
              </a:solidFill>
            </a:endParaRPr>
          </a:p>
        </p:txBody>
      </p:sp>
    </p:spTree>
    <p:extLst>
      <p:ext uri="{BB962C8B-B14F-4D97-AF65-F5344CB8AC3E}">
        <p14:creationId xmlns:p14="http://schemas.microsoft.com/office/powerpoint/2010/main" val="184428504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88424" y="148431"/>
            <a:ext cx="693440" cy="398564"/>
          </a:xfrm>
        </p:spPr>
        <p:txBody>
          <a:bodyPr/>
          <a:lstStyle/>
          <a:p>
            <a:pPr>
              <a:defRPr/>
            </a:pPr>
            <a:fld id="{B9ECBFA8-A775-4D16-A4B2-417DCD0EBDB4}" type="slidenum">
              <a:rPr lang="fr-FR" altLang="fr-FR" smtClean="0"/>
              <a:pPr>
                <a:defRPr/>
              </a:pPr>
              <a:t>238</a:t>
            </a:fld>
            <a:endParaRPr lang="fr-FR" altLang="fr-FR" dirty="0"/>
          </a:p>
        </p:txBody>
      </p:sp>
      <p:sp>
        <p:nvSpPr>
          <p:cNvPr id="3" name="ZoneTexte 2"/>
          <p:cNvSpPr txBox="1">
            <a:spLocks noChangeArrowheads="1"/>
          </p:cNvSpPr>
          <p:nvPr/>
        </p:nvSpPr>
        <p:spPr bwMode="auto">
          <a:xfrm>
            <a:off x="2406650" y="177663"/>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3111" y="3014662"/>
            <a:ext cx="11906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6"/>
          <p:cNvSpPr txBox="1">
            <a:spLocks noChangeArrowheads="1"/>
          </p:cNvSpPr>
          <p:nvPr/>
        </p:nvSpPr>
        <p:spPr bwMode="auto">
          <a:xfrm>
            <a:off x="211138" y="1283684"/>
            <a:ext cx="49641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i="1" dirty="0" err="1">
                <a:solidFill>
                  <a:srgbClr val="008000"/>
                </a:solidFill>
              </a:rPr>
              <a:t>Lumnitzera</a:t>
            </a:r>
            <a:r>
              <a:rPr lang="fr-FR" altLang="fr-FR" sz="1400" i="1" dirty="0">
                <a:solidFill>
                  <a:srgbClr val="008000"/>
                </a:solidFill>
              </a:rPr>
              <a:t> </a:t>
            </a:r>
            <a:r>
              <a:rPr lang="fr-FR" altLang="fr-FR" sz="1400" i="1" dirty="0" err="1">
                <a:solidFill>
                  <a:srgbClr val="008000"/>
                </a:solidFill>
              </a:rPr>
              <a:t>racemosa</a:t>
            </a:r>
            <a:r>
              <a:rPr lang="fr-FR" altLang="fr-FR" sz="1400" i="1" dirty="0">
                <a:solidFill>
                  <a:srgbClr val="008000"/>
                </a:solidFill>
              </a:rPr>
              <a:t> </a:t>
            </a:r>
            <a:r>
              <a:rPr lang="fr-FR" altLang="fr-FR" sz="1400" dirty="0" err="1">
                <a:solidFill>
                  <a:srgbClr val="008000"/>
                </a:solidFill>
              </a:rPr>
              <a:t>Willd</a:t>
            </a:r>
            <a:r>
              <a:rPr lang="fr-FR" altLang="fr-FR" sz="1400" dirty="0">
                <a:solidFill>
                  <a:srgbClr val="008000"/>
                </a:solidFill>
              </a:rPr>
              <a:t>. (malgache </a:t>
            </a:r>
            <a:r>
              <a:rPr lang="fr-FR" altLang="fr-FR" sz="1400" dirty="0" err="1">
                <a:solidFill>
                  <a:srgbClr val="008000"/>
                </a:solidFill>
              </a:rPr>
              <a:t>Rogno</a:t>
            </a:r>
            <a:r>
              <a:rPr lang="fr-FR" altLang="fr-FR" sz="1400" dirty="0">
                <a:solidFill>
                  <a:srgbClr val="008000"/>
                </a:solidFill>
              </a:rPr>
              <a:t>)</a:t>
            </a:r>
          </a:p>
          <a:p>
            <a:pPr eaLnBrk="1" hangingPunct="1">
              <a:lnSpc>
                <a:spcPct val="100000"/>
              </a:lnSpc>
              <a:spcBef>
                <a:spcPct val="0"/>
              </a:spcBef>
              <a:buFontTx/>
              <a:buNone/>
            </a:pPr>
            <a:r>
              <a:rPr lang="fr-FR" altLang="fr-FR" sz="1400" u="sng" dirty="0">
                <a:solidFill>
                  <a:srgbClr val="008000"/>
                </a:solidFill>
              </a:rPr>
              <a:t>Famille</a:t>
            </a:r>
            <a:r>
              <a:rPr lang="fr-FR" altLang="fr-FR" sz="1400" dirty="0">
                <a:solidFill>
                  <a:srgbClr val="008000"/>
                </a:solidFill>
              </a:rPr>
              <a:t> : </a:t>
            </a:r>
            <a:r>
              <a:rPr lang="fr-FR" altLang="fr-FR" sz="1400" dirty="0" err="1">
                <a:solidFill>
                  <a:srgbClr val="008000"/>
                </a:solidFill>
              </a:rPr>
              <a:t>Meliaceae</a:t>
            </a:r>
            <a:endParaRPr lang="fr-FR" altLang="fr-FR" sz="1400" dirty="0">
              <a:solidFill>
                <a:srgbClr val="008000"/>
              </a:solidFill>
            </a:endParaRPr>
          </a:p>
          <a:p>
            <a:pPr eaLnBrk="1" hangingPunct="1">
              <a:lnSpc>
                <a:spcPct val="100000"/>
              </a:lnSpc>
              <a:spcBef>
                <a:spcPct val="0"/>
              </a:spcBef>
              <a:buFontTx/>
              <a:buNone/>
            </a:pPr>
            <a:r>
              <a:rPr lang="fr-FR" altLang="fr-FR" sz="1400" u="sng" dirty="0">
                <a:solidFill>
                  <a:srgbClr val="008000"/>
                </a:solidFill>
              </a:rPr>
              <a:t>Synonyme</a:t>
            </a:r>
            <a:r>
              <a:rPr lang="fr-FR" altLang="fr-FR" sz="1400" dirty="0">
                <a:solidFill>
                  <a:srgbClr val="008000"/>
                </a:solidFill>
              </a:rPr>
              <a:t> : </a:t>
            </a:r>
            <a:r>
              <a:rPr lang="fr-FR" altLang="fr-FR" sz="1400" dirty="0" err="1">
                <a:solidFill>
                  <a:srgbClr val="008000"/>
                </a:solidFill>
              </a:rPr>
              <a:t>Roneho</a:t>
            </a:r>
            <a:r>
              <a:rPr lang="fr-FR" altLang="fr-FR" sz="1400" dirty="0">
                <a:solidFill>
                  <a:srgbClr val="008000"/>
                </a:solidFill>
              </a:rPr>
              <a:t>, </a:t>
            </a:r>
            <a:r>
              <a:rPr lang="fr-FR" altLang="fr-FR" sz="1400" dirty="0" err="1">
                <a:solidFill>
                  <a:srgbClr val="008000"/>
                </a:solidFill>
              </a:rPr>
              <a:t>Sahiranko</a:t>
            </a:r>
            <a:r>
              <a:rPr lang="fr-FR" altLang="fr-FR" sz="1400" dirty="0">
                <a:solidFill>
                  <a:srgbClr val="008000"/>
                </a:solidFill>
              </a:rPr>
              <a:t>.</a:t>
            </a:r>
          </a:p>
          <a:p>
            <a:pPr eaLnBrk="1" hangingPunct="1">
              <a:lnSpc>
                <a:spcPct val="100000"/>
              </a:lnSpc>
              <a:spcBef>
                <a:spcPct val="0"/>
              </a:spcBef>
              <a:buFontTx/>
              <a:buNone/>
            </a:pPr>
            <a:r>
              <a:rPr lang="fr-FR" altLang="fr-FR" sz="1400" dirty="0">
                <a:solidFill>
                  <a:srgbClr val="008000"/>
                </a:solidFill>
              </a:rPr>
              <a:t>Salinité : 2,625 g à 43,021 g / l</a:t>
            </a:r>
          </a:p>
          <a:p>
            <a:pPr eaLnBrk="1" hangingPunct="1">
              <a:lnSpc>
                <a:spcPct val="100000"/>
              </a:lnSpc>
              <a:spcBef>
                <a:spcPct val="0"/>
              </a:spcBef>
              <a:buFontTx/>
              <a:buNone/>
            </a:pPr>
            <a:r>
              <a:rPr lang="fr-FR" altLang="fr-FR" sz="1400" dirty="0">
                <a:solidFill>
                  <a:srgbClr val="008000"/>
                </a:solidFill>
              </a:rPr>
              <a:t>1,5 m à 2 m de hauteur</a:t>
            </a:r>
          </a:p>
          <a:p>
            <a:pPr eaLnBrk="1" hangingPunct="1">
              <a:lnSpc>
                <a:spcPct val="100000"/>
              </a:lnSpc>
              <a:spcBef>
                <a:spcPct val="0"/>
              </a:spcBef>
              <a:buFontTx/>
              <a:buNone/>
            </a:pPr>
            <a:r>
              <a:rPr lang="fr-FR" altLang="fr-FR" sz="1400" u="sng" dirty="0">
                <a:solidFill>
                  <a:srgbClr val="008000"/>
                </a:solidFill>
              </a:rPr>
              <a:t>Pneumatophores</a:t>
            </a:r>
            <a:r>
              <a:rPr lang="fr-FR" altLang="fr-FR" sz="1400" dirty="0">
                <a:solidFill>
                  <a:srgbClr val="008000"/>
                </a:solidFill>
              </a:rPr>
              <a:t> : coudés ?</a:t>
            </a:r>
          </a:p>
          <a:p>
            <a:pPr eaLnBrk="1" hangingPunct="1">
              <a:lnSpc>
                <a:spcPct val="100000"/>
              </a:lnSpc>
              <a:spcBef>
                <a:spcPct val="0"/>
              </a:spcBef>
              <a:buFontTx/>
              <a:buNone/>
            </a:pPr>
            <a:r>
              <a:rPr lang="fr-FR" altLang="fr-FR" sz="1400" u="sng" dirty="0">
                <a:solidFill>
                  <a:srgbClr val="008000"/>
                </a:solidFill>
              </a:rPr>
              <a:t>Utilisation</a:t>
            </a:r>
            <a:r>
              <a:rPr lang="fr-FR" altLang="fr-FR" sz="1400" dirty="0">
                <a:solidFill>
                  <a:srgbClr val="008000"/>
                </a:solidFill>
              </a:rPr>
              <a:t> : bois de chauffe, maison, bétail</a:t>
            </a:r>
          </a:p>
          <a:p>
            <a:pPr eaLnBrk="1" hangingPunct="1">
              <a:lnSpc>
                <a:spcPct val="100000"/>
              </a:lnSpc>
              <a:spcBef>
                <a:spcPct val="0"/>
              </a:spcBef>
              <a:buFontTx/>
              <a:buNone/>
            </a:pPr>
            <a:r>
              <a:rPr lang="fr-FR" altLang="fr-FR" sz="1400" u="sng" dirty="0">
                <a:solidFill>
                  <a:srgbClr val="008000"/>
                </a:solidFill>
              </a:rPr>
              <a:t>Multiplications</a:t>
            </a:r>
            <a:r>
              <a:rPr lang="fr-FR" altLang="fr-FR" sz="1400" dirty="0">
                <a:solidFill>
                  <a:srgbClr val="008000"/>
                </a:solidFill>
              </a:rPr>
              <a:t> : propagules très fines</a:t>
            </a:r>
          </a:p>
        </p:txBody>
      </p:sp>
      <p:pic>
        <p:nvPicPr>
          <p:cNvPr id="11" name="Imag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3762" y="5011921"/>
            <a:ext cx="1524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9529" y="5167584"/>
            <a:ext cx="14287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6562" y="5011921"/>
            <a:ext cx="1524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2"/>
          <p:cNvSpPr txBox="1">
            <a:spLocks noChangeArrowheads="1"/>
          </p:cNvSpPr>
          <p:nvPr/>
        </p:nvSpPr>
        <p:spPr bwMode="auto">
          <a:xfrm>
            <a:off x="5528717" y="6355034"/>
            <a:ext cx="1627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Petites fleurs blanches</a:t>
            </a:r>
          </a:p>
        </p:txBody>
      </p:sp>
      <p:sp>
        <p:nvSpPr>
          <p:cNvPr id="15" name="ZoneTexte 23"/>
          <p:cNvSpPr txBox="1">
            <a:spLocks noChangeArrowheads="1"/>
          </p:cNvSpPr>
          <p:nvPr/>
        </p:nvSpPr>
        <p:spPr bwMode="auto">
          <a:xfrm>
            <a:off x="2838575" y="6474008"/>
            <a:ext cx="1627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Feuilles</a:t>
            </a:r>
          </a:p>
        </p:txBody>
      </p:sp>
      <p:pic>
        <p:nvPicPr>
          <p:cNvPr id="16" name="Imag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6037" y="5202421"/>
            <a:ext cx="1524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25"/>
          <p:cNvSpPr txBox="1">
            <a:spLocks noChangeArrowheads="1"/>
          </p:cNvSpPr>
          <p:nvPr/>
        </p:nvSpPr>
        <p:spPr bwMode="auto">
          <a:xfrm>
            <a:off x="179512" y="6581775"/>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Fruits verts caduques</a:t>
            </a:r>
          </a:p>
        </p:txBody>
      </p:sp>
      <p:sp>
        <p:nvSpPr>
          <p:cNvPr id="18" name="ZoneTexte 17"/>
          <p:cNvSpPr txBox="1"/>
          <p:nvPr/>
        </p:nvSpPr>
        <p:spPr>
          <a:xfrm>
            <a:off x="211138" y="820873"/>
            <a:ext cx="4703985" cy="369332"/>
          </a:xfrm>
          <a:prstGeom prst="rect">
            <a:avLst/>
          </a:prstGeom>
          <a:noFill/>
        </p:spPr>
        <p:txBody>
          <a:bodyPr wrap="square" rtlCol="0">
            <a:spAutoFit/>
          </a:bodyPr>
          <a:lstStyle/>
          <a:p>
            <a:r>
              <a:rPr lang="fr-FR" altLang="fr-FR" dirty="0">
                <a:solidFill>
                  <a:srgbClr val="008000"/>
                </a:solidFill>
                <a:cs typeface="Times New Roman" panose="02020603050405020304" pitchFamily="18" charset="0"/>
              </a:rPr>
              <a:t>A8.10. </a:t>
            </a:r>
            <a:r>
              <a:rPr lang="fr-FR" altLang="fr-FR" b="1" dirty="0">
                <a:solidFill>
                  <a:srgbClr val="008000"/>
                </a:solidFill>
              </a:rPr>
              <a:t>Palétuvier</a:t>
            </a:r>
            <a:r>
              <a:rPr lang="fr-FR" altLang="fr-FR" i="1" dirty="0">
                <a:solidFill>
                  <a:srgbClr val="008000"/>
                </a:solidFill>
              </a:rPr>
              <a:t> </a:t>
            </a:r>
            <a:r>
              <a:rPr lang="fr-FR" altLang="fr-FR" i="1" dirty="0" err="1">
                <a:solidFill>
                  <a:srgbClr val="008000"/>
                </a:solidFill>
              </a:rPr>
              <a:t>Lumnitzera</a:t>
            </a:r>
            <a:r>
              <a:rPr lang="fr-FR" altLang="fr-FR" i="1" dirty="0">
                <a:solidFill>
                  <a:srgbClr val="008000"/>
                </a:solidFill>
              </a:rPr>
              <a:t> </a:t>
            </a:r>
            <a:r>
              <a:rPr lang="fr-FR" altLang="fr-FR" i="1" dirty="0" err="1">
                <a:solidFill>
                  <a:srgbClr val="008000"/>
                </a:solidFill>
              </a:rPr>
              <a:t>racemosa</a:t>
            </a:r>
            <a:endParaRPr lang="fr-FR" dirty="0">
              <a:solidFill>
                <a:srgbClr val="008000"/>
              </a:solidFill>
            </a:endParaRPr>
          </a:p>
        </p:txBody>
      </p:sp>
    </p:spTree>
    <p:extLst>
      <p:ext uri="{BB962C8B-B14F-4D97-AF65-F5344CB8AC3E}">
        <p14:creationId xmlns:p14="http://schemas.microsoft.com/office/powerpoint/2010/main" val="179143314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16416" y="177663"/>
            <a:ext cx="621432" cy="369332"/>
          </a:xfrm>
        </p:spPr>
        <p:txBody>
          <a:bodyPr/>
          <a:lstStyle/>
          <a:p>
            <a:pPr>
              <a:defRPr/>
            </a:pPr>
            <a:fld id="{B9ECBFA8-A775-4D16-A4B2-417DCD0EBDB4}" type="slidenum">
              <a:rPr lang="fr-FR" altLang="fr-FR" smtClean="0"/>
              <a:pPr>
                <a:defRPr/>
              </a:pPr>
              <a:t>239</a:t>
            </a:fld>
            <a:endParaRPr lang="fr-FR" altLang="fr-FR" dirty="0"/>
          </a:p>
        </p:txBody>
      </p:sp>
      <p:sp>
        <p:nvSpPr>
          <p:cNvPr id="3" name="ZoneTexte 2"/>
          <p:cNvSpPr txBox="1">
            <a:spLocks noChangeArrowheads="1"/>
          </p:cNvSpPr>
          <p:nvPr/>
        </p:nvSpPr>
        <p:spPr bwMode="auto">
          <a:xfrm>
            <a:off x="2406650" y="177663"/>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179512" y="764704"/>
            <a:ext cx="4703985" cy="369332"/>
          </a:xfrm>
          <a:prstGeom prst="rect">
            <a:avLst/>
          </a:prstGeom>
          <a:noFill/>
        </p:spPr>
        <p:txBody>
          <a:bodyPr wrap="square" rtlCol="0">
            <a:spAutoFit/>
          </a:bodyPr>
          <a:lstStyle/>
          <a:p>
            <a:r>
              <a:rPr lang="fr-FR" altLang="fr-FR" dirty="0">
                <a:solidFill>
                  <a:srgbClr val="008000"/>
                </a:solidFill>
                <a:cs typeface="Times New Roman" panose="02020603050405020304" pitchFamily="18" charset="0"/>
              </a:rPr>
              <a:t>A8.11. </a:t>
            </a:r>
            <a:r>
              <a:rPr lang="fr-FR" altLang="fr-FR" b="1" dirty="0">
                <a:solidFill>
                  <a:srgbClr val="008000"/>
                </a:solidFill>
              </a:rPr>
              <a:t>Palétuvier</a:t>
            </a:r>
            <a:r>
              <a:rPr lang="fr-FR" altLang="fr-FR" i="1" dirty="0">
                <a:solidFill>
                  <a:srgbClr val="008000"/>
                </a:solidFill>
              </a:rPr>
              <a:t> </a:t>
            </a:r>
            <a:r>
              <a:rPr lang="fr-FR" altLang="fr-FR" i="1" dirty="0" err="1">
                <a:solidFill>
                  <a:srgbClr val="008000"/>
                </a:solidFill>
              </a:rPr>
              <a:t>Sonneratia</a:t>
            </a:r>
            <a:r>
              <a:rPr lang="fr-FR" altLang="fr-FR" i="1" dirty="0">
                <a:solidFill>
                  <a:srgbClr val="008000"/>
                </a:solidFill>
              </a:rPr>
              <a:t> alba</a:t>
            </a:r>
            <a:endParaRPr lang="fr-FR" dirty="0">
              <a:solidFill>
                <a:srgbClr val="008000"/>
              </a:solidFill>
            </a:endParaRPr>
          </a:p>
        </p:txBody>
      </p:sp>
      <p:sp>
        <p:nvSpPr>
          <p:cNvPr id="10" name="ZoneTexte 22"/>
          <p:cNvSpPr txBox="1">
            <a:spLocks noChangeArrowheads="1"/>
          </p:cNvSpPr>
          <p:nvPr/>
        </p:nvSpPr>
        <p:spPr bwMode="auto">
          <a:xfrm>
            <a:off x="179512" y="1153692"/>
            <a:ext cx="59046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i="1" dirty="0" err="1">
                <a:solidFill>
                  <a:srgbClr val="008000"/>
                </a:solidFill>
              </a:rPr>
              <a:t>Sonneratia</a:t>
            </a:r>
            <a:r>
              <a:rPr lang="fr-FR" altLang="fr-FR" sz="1400" i="1" dirty="0">
                <a:solidFill>
                  <a:srgbClr val="008000"/>
                </a:solidFill>
              </a:rPr>
              <a:t> alba </a:t>
            </a:r>
            <a:r>
              <a:rPr lang="fr-FR" altLang="fr-FR" sz="1400" dirty="0">
                <a:solidFill>
                  <a:srgbClr val="008000"/>
                </a:solidFill>
              </a:rPr>
              <a:t>L. </a:t>
            </a:r>
            <a:r>
              <a:rPr lang="fr-FR" altLang="fr-FR" sz="1400" dirty="0" err="1">
                <a:solidFill>
                  <a:srgbClr val="008000"/>
                </a:solidFill>
              </a:rPr>
              <a:t>Sm</a:t>
            </a:r>
            <a:r>
              <a:rPr lang="fr-FR" altLang="fr-FR" sz="1400" dirty="0">
                <a:solidFill>
                  <a:srgbClr val="008000"/>
                </a:solidFill>
              </a:rPr>
              <a:t>. (malgache </a:t>
            </a:r>
            <a:r>
              <a:rPr lang="fr-FR" altLang="fr-FR" sz="1400" dirty="0" err="1">
                <a:solidFill>
                  <a:srgbClr val="008000"/>
                </a:solidFill>
              </a:rPr>
              <a:t>Songere</a:t>
            </a:r>
            <a:r>
              <a:rPr lang="fr-FR" altLang="fr-FR" sz="1400" dirty="0">
                <a:solidFill>
                  <a:srgbClr val="008000"/>
                </a:solidFill>
              </a:rPr>
              <a:t>)</a:t>
            </a:r>
          </a:p>
          <a:p>
            <a:pPr eaLnBrk="1" hangingPunct="1">
              <a:lnSpc>
                <a:spcPct val="100000"/>
              </a:lnSpc>
              <a:spcBef>
                <a:spcPct val="0"/>
              </a:spcBef>
              <a:buFontTx/>
              <a:buNone/>
            </a:pPr>
            <a:r>
              <a:rPr lang="fr-FR" altLang="fr-FR" sz="1400" u="sng" dirty="0">
                <a:solidFill>
                  <a:srgbClr val="008000"/>
                </a:solidFill>
              </a:rPr>
              <a:t>Famille</a:t>
            </a:r>
            <a:r>
              <a:rPr lang="fr-FR" altLang="fr-FR" sz="1400" dirty="0">
                <a:solidFill>
                  <a:srgbClr val="008000"/>
                </a:solidFill>
              </a:rPr>
              <a:t> : </a:t>
            </a:r>
            <a:r>
              <a:rPr lang="fr-FR" altLang="fr-FR" sz="1400" dirty="0" err="1">
                <a:solidFill>
                  <a:srgbClr val="008000"/>
                </a:solidFill>
              </a:rPr>
              <a:t>Lythraceae</a:t>
            </a:r>
            <a:endParaRPr lang="fr-FR" altLang="fr-FR" sz="1400" dirty="0">
              <a:solidFill>
                <a:srgbClr val="008000"/>
              </a:solidFill>
            </a:endParaRPr>
          </a:p>
          <a:p>
            <a:pPr eaLnBrk="1" hangingPunct="1">
              <a:lnSpc>
                <a:spcPct val="100000"/>
              </a:lnSpc>
              <a:spcBef>
                <a:spcPct val="0"/>
              </a:spcBef>
              <a:buFontTx/>
              <a:buNone/>
            </a:pPr>
            <a:r>
              <a:rPr lang="fr-FR" altLang="fr-FR" sz="1400" u="sng" dirty="0">
                <a:solidFill>
                  <a:srgbClr val="008000"/>
                </a:solidFill>
              </a:rPr>
              <a:t>Synonyme</a:t>
            </a:r>
            <a:r>
              <a:rPr lang="fr-FR" altLang="fr-FR" sz="1400" dirty="0">
                <a:solidFill>
                  <a:srgbClr val="008000"/>
                </a:solidFill>
              </a:rPr>
              <a:t> : </a:t>
            </a:r>
            <a:r>
              <a:rPr lang="fr-FR" altLang="fr-FR" sz="1400" dirty="0" err="1">
                <a:solidFill>
                  <a:srgbClr val="008000"/>
                </a:solidFill>
              </a:rPr>
              <a:t>Songery</a:t>
            </a:r>
            <a:r>
              <a:rPr lang="fr-FR" altLang="fr-FR" sz="1400" dirty="0">
                <a:solidFill>
                  <a:srgbClr val="008000"/>
                </a:solidFill>
              </a:rPr>
              <a:t>.</a:t>
            </a:r>
          </a:p>
          <a:p>
            <a:pPr eaLnBrk="1" hangingPunct="1">
              <a:lnSpc>
                <a:spcPct val="100000"/>
              </a:lnSpc>
              <a:spcBef>
                <a:spcPct val="0"/>
              </a:spcBef>
              <a:buFontTx/>
              <a:buNone/>
            </a:pPr>
            <a:r>
              <a:rPr lang="fr-FR" altLang="fr-FR" sz="1400" u="sng" dirty="0">
                <a:solidFill>
                  <a:srgbClr val="008000"/>
                </a:solidFill>
              </a:rPr>
              <a:t>Salinité</a:t>
            </a:r>
            <a:r>
              <a:rPr lang="fr-FR" altLang="fr-FR" sz="1400" dirty="0">
                <a:solidFill>
                  <a:srgbClr val="008000"/>
                </a:solidFill>
              </a:rPr>
              <a:t> : 13,920 g à 35,190 g / l</a:t>
            </a:r>
          </a:p>
          <a:p>
            <a:pPr eaLnBrk="1" hangingPunct="1">
              <a:lnSpc>
                <a:spcPct val="100000"/>
              </a:lnSpc>
              <a:spcBef>
                <a:spcPct val="0"/>
              </a:spcBef>
              <a:buFontTx/>
              <a:buNone/>
            </a:pPr>
            <a:r>
              <a:rPr lang="fr-FR" altLang="fr-FR" sz="1400" dirty="0">
                <a:solidFill>
                  <a:srgbClr val="008000"/>
                </a:solidFill>
              </a:rPr>
              <a:t>6 m à 8-10 m de hauteur.</a:t>
            </a:r>
          </a:p>
          <a:p>
            <a:pPr eaLnBrk="1" hangingPunct="1">
              <a:lnSpc>
                <a:spcPct val="100000"/>
              </a:lnSpc>
              <a:spcBef>
                <a:spcPct val="0"/>
              </a:spcBef>
              <a:buFontTx/>
              <a:buNone/>
            </a:pPr>
            <a:r>
              <a:rPr lang="fr-FR" altLang="fr-FR" sz="1400" u="sng" dirty="0">
                <a:solidFill>
                  <a:srgbClr val="008000"/>
                </a:solidFill>
              </a:rPr>
              <a:t>Tronc</a:t>
            </a:r>
            <a:r>
              <a:rPr lang="fr-FR" altLang="fr-FR" sz="1400" dirty="0">
                <a:solidFill>
                  <a:srgbClr val="008000"/>
                </a:solidFill>
              </a:rPr>
              <a:t> : 90 à 118 cm de diamètre</a:t>
            </a:r>
          </a:p>
          <a:p>
            <a:pPr eaLnBrk="1" hangingPunct="1">
              <a:lnSpc>
                <a:spcPct val="100000"/>
              </a:lnSpc>
              <a:spcBef>
                <a:spcPct val="0"/>
              </a:spcBef>
              <a:buFontTx/>
              <a:buNone/>
            </a:pPr>
            <a:r>
              <a:rPr lang="fr-FR" altLang="fr-FR" sz="1400" u="sng" dirty="0">
                <a:solidFill>
                  <a:srgbClr val="008000"/>
                </a:solidFill>
              </a:rPr>
              <a:t>Pneumatophores</a:t>
            </a:r>
            <a:r>
              <a:rPr lang="fr-FR" altLang="fr-FR" sz="1400" dirty="0">
                <a:solidFill>
                  <a:srgbClr val="008000"/>
                </a:solidFill>
              </a:rPr>
              <a:t> : droits ou coudés, gros en forme de cône, 49 à 247 par m²</a:t>
            </a:r>
          </a:p>
          <a:p>
            <a:pPr eaLnBrk="1" hangingPunct="1">
              <a:lnSpc>
                <a:spcPct val="100000"/>
              </a:lnSpc>
              <a:spcBef>
                <a:spcPct val="0"/>
              </a:spcBef>
              <a:buFontTx/>
              <a:buNone/>
            </a:pPr>
            <a:r>
              <a:rPr lang="fr-FR" altLang="fr-FR" sz="1400" u="sng" dirty="0">
                <a:solidFill>
                  <a:srgbClr val="008000"/>
                </a:solidFill>
              </a:rPr>
              <a:t>Fruits</a:t>
            </a:r>
            <a:r>
              <a:rPr lang="fr-FR" altLang="fr-FR" sz="1400" dirty="0">
                <a:solidFill>
                  <a:srgbClr val="008000"/>
                </a:solidFill>
              </a:rPr>
              <a:t> : ronds, graines difficiles à faire germer en pépinière, pas de dormance</a:t>
            </a:r>
          </a:p>
          <a:p>
            <a:pPr eaLnBrk="1" hangingPunct="1">
              <a:lnSpc>
                <a:spcPct val="100000"/>
              </a:lnSpc>
              <a:spcBef>
                <a:spcPct val="0"/>
              </a:spcBef>
              <a:buFontTx/>
              <a:buNone/>
            </a:pPr>
            <a:r>
              <a:rPr lang="fr-FR" altLang="fr-FR" sz="1400" u="sng" dirty="0">
                <a:solidFill>
                  <a:srgbClr val="008000"/>
                </a:solidFill>
              </a:rPr>
              <a:t>Utilisation</a:t>
            </a:r>
            <a:r>
              <a:rPr lang="fr-FR" altLang="fr-FR" sz="1400" dirty="0">
                <a:solidFill>
                  <a:srgbClr val="008000"/>
                </a:solidFill>
              </a:rPr>
              <a:t> : bétail, charbon, chaux, cercueil, bois de chauffe.</a:t>
            </a:r>
          </a:p>
        </p:txBody>
      </p:sp>
      <p:pic>
        <p:nvPicPr>
          <p:cNvPr id="1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7" y="4149079"/>
            <a:ext cx="256381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2378" y="4565025"/>
            <a:ext cx="18192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0947" y="4865515"/>
            <a:ext cx="1938338"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9329" y="4600722"/>
            <a:ext cx="216852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3"/>
          <p:cNvSpPr txBox="1">
            <a:spLocks noChangeArrowheads="1"/>
          </p:cNvSpPr>
          <p:nvPr/>
        </p:nvSpPr>
        <p:spPr bwMode="auto">
          <a:xfrm>
            <a:off x="3302311" y="6504929"/>
            <a:ext cx="1162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Port de l’arbre</a:t>
            </a:r>
          </a:p>
        </p:txBody>
      </p:sp>
      <p:sp>
        <p:nvSpPr>
          <p:cNvPr id="16" name="ZoneTexte 20"/>
          <p:cNvSpPr txBox="1">
            <a:spLocks noChangeArrowheads="1"/>
          </p:cNvSpPr>
          <p:nvPr/>
        </p:nvSpPr>
        <p:spPr bwMode="auto">
          <a:xfrm>
            <a:off x="7231062" y="5957565"/>
            <a:ext cx="1912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Fruit sec contenant de très nombreuses petites graines (elles germent difficilement en pépinière)</a:t>
            </a:r>
          </a:p>
        </p:txBody>
      </p:sp>
      <p:sp>
        <p:nvSpPr>
          <p:cNvPr id="17" name="ZoneTexte 21"/>
          <p:cNvSpPr txBox="1">
            <a:spLocks noChangeArrowheads="1"/>
          </p:cNvSpPr>
          <p:nvPr/>
        </p:nvSpPr>
        <p:spPr bwMode="auto">
          <a:xfrm>
            <a:off x="4716138" y="6378664"/>
            <a:ext cx="2398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Pneumatophores droits ou coudés</a:t>
            </a:r>
          </a:p>
        </p:txBody>
      </p:sp>
      <p:pic>
        <p:nvPicPr>
          <p:cNvPr id="18"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68332" y="3339004"/>
            <a:ext cx="12382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58582" y="3335829"/>
            <a:ext cx="134461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59832" y="3256454"/>
            <a:ext cx="12922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56845" y="3386629"/>
            <a:ext cx="1114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4"/>
          <p:cNvSpPr>
            <a:spLocks noChangeArrowheads="1"/>
          </p:cNvSpPr>
          <p:nvPr/>
        </p:nvSpPr>
        <p:spPr bwMode="auto">
          <a:xfrm>
            <a:off x="3972645" y="4235942"/>
            <a:ext cx="1465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Fruits en formation</a:t>
            </a:r>
            <a:endParaRPr lang="fr-FR" altLang="fr-FR" sz="1200">
              <a:solidFill>
                <a:srgbClr val="008000"/>
              </a:solidFill>
            </a:endParaRPr>
          </a:p>
        </p:txBody>
      </p:sp>
      <p:sp>
        <p:nvSpPr>
          <p:cNvPr id="23" name="Rectangle 15"/>
          <p:cNvSpPr>
            <a:spLocks noChangeArrowheads="1"/>
          </p:cNvSpPr>
          <p:nvPr/>
        </p:nvSpPr>
        <p:spPr bwMode="auto">
          <a:xfrm>
            <a:off x="6103070" y="4197842"/>
            <a:ext cx="569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Fruits</a:t>
            </a:r>
            <a:endParaRPr lang="fr-FR" altLang="fr-FR" sz="1200">
              <a:solidFill>
                <a:srgbClr val="008000"/>
              </a:solidFill>
            </a:endParaRPr>
          </a:p>
        </p:txBody>
      </p:sp>
      <p:sp>
        <p:nvSpPr>
          <p:cNvPr id="24" name="Rectangle 18"/>
          <p:cNvSpPr>
            <a:spLocks noChangeArrowheads="1"/>
          </p:cNvSpPr>
          <p:nvPr/>
        </p:nvSpPr>
        <p:spPr bwMode="auto">
          <a:xfrm>
            <a:off x="7728670" y="4270867"/>
            <a:ext cx="711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Feuilles</a:t>
            </a:r>
            <a:endParaRPr lang="fr-FR" altLang="fr-FR" sz="1200">
              <a:solidFill>
                <a:srgbClr val="008000"/>
              </a:solidFill>
            </a:endParaRPr>
          </a:p>
        </p:txBody>
      </p:sp>
      <p:pic>
        <p:nvPicPr>
          <p:cNvPr id="25" name="Imag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47845" y="763831"/>
            <a:ext cx="161448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9"/>
          <p:cNvSpPr>
            <a:spLocks noChangeArrowheads="1"/>
          </p:cNvSpPr>
          <p:nvPr/>
        </p:nvSpPr>
        <p:spPr bwMode="auto">
          <a:xfrm>
            <a:off x="5114057" y="1991574"/>
            <a:ext cx="611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latin typeface="TimesNewRomanPSMT"/>
              </a:rPr>
              <a:t>Fleurs</a:t>
            </a:r>
            <a:endParaRPr lang="fr-FR" altLang="fr-FR" sz="1200" dirty="0">
              <a:solidFill>
                <a:srgbClr val="008000"/>
              </a:solidFill>
            </a:endParaRPr>
          </a:p>
        </p:txBody>
      </p:sp>
      <p:pic>
        <p:nvPicPr>
          <p:cNvPr id="27" name="Imag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0498" y="752692"/>
            <a:ext cx="2171700" cy="1809750"/>
          </a:xfrm>
          <a:prstGeom prst="rect">
            <a:avLst/>
          </a:prstGeom>
        </p:spPr>
      </p:pic>
      <p:sp>
        <p:nvSpPr>
          <p:cNvPr id="28" name="ZoneTexte 27"/>
          <p:cNvSpPr txBox="1"/>
          <p:nvPr/>
        </p:nvSpPr>
        <p:spPr>
          <a:xfrm>
            <a:off x="6196489" y="2562442"/>
            <a:ext cx="2735411" cy="461665"/>
          </a:xfrm>
          <a:prstGeom prst="rect">
            <a:avLst/>
          </a:prstGeom>
          <a:noFill/>
        </p:spPr>
        <p:txBody>
          <a:bodyPr wrap="square" rtlCol="0">
            <a:spAutoFit/>
          </a:bodyPr>
          <a:lstStyle/>
          <a:p>
            <a:pPr algn="ctr"/>
            <a:r>
              <a:rPr lang="fr-FR" sz="1200" dirty="0">
                <a:solidFill>
                  <a:srgbClr val="008000"/>
                </a:solidFill>
              </a:rPr>
              <a:t>↑ Photos </a:t>
            </a:r>
            <a:r>
              <a:rPr lang="fr-FR" sz="1200" dirty="0" err="1">
                <a:solidFill>
                  <a:srgbClr val="008000"/>
                </a:solidFill>
              </a:rPr>
              <a:t>Bemahafaly</a:t>
            </a:r>
            <a:r>
              <a:rPr lang="fr-FR" sz="1200" dirty="0">
                <a:solidFill>
                  <a:srgbClr val="008000"/>
                </a:solidFill>
              </a:rPr>
              <a:t> </a:t>
            </a:r>
            <a:r>
              <a:rPr lang="fr-FR" sz="1200" dirty="0" err="1">
                <a:solidFill>
                  <a:srgbClr val="008000"/>
                </a:solidFill>
              </a:rPr>
              <a:t>Randriamanantsoa</a:t>
            </a:r>
            <a:r>
              <a:rPr lang="fr-FR" sz="1200" dirty="0">
                <a:solidFill>
                  <a:srgbClr val="008000"/>
                </a:solidFill>
              </a:rPr>
              <a:t> ©</a:t>
            </a:r>
          </a:p>
        </p:txBody>
      </p:sp>
    </p:spTree>
    <p:extLst>
      <p:ext uri="{BB962C8B-B14F-4D97-AF65-F5344CB8AC3E}">
        <p14:creationId xmlns:p14="http://schemas.microsoft.com/office/powerpoint/2010/main" val="1383739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971550" y="1125538"/>
            <a:ext cx="6570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latin typeface="Arial" panose="020B0604020202020204" pitchFamily="34" charset="0"/>
                <a:cs typeface="Times New Roman" panose="02020603050405020304" pitchFamily="18" charset="0"/>
              </a:rPr>
              <a:t>5. Exemples d’arbres fruitiers résistants au sel et à l’aridité</a:t>
            </a:r>
            <a:endParaRPr lang="fr-FR" altLang="fr-FR" sz="1800">
              <a:solidFill>
                <a:srgbClr val="008000"/>
              </a:solidFill>
              <a:latin typeface="Arial" panose="020B0604020202020204" pitchFamily="34" charset="0"/>
              <a:cs typeface="Times New Roman" panose="02020603050405020304" pitchFamily="18" charset="0"/>
            </a:endParaRPr>
          </a:p>
        </p:txBody>
      </p:sp>
      <p:sp>
        <p:nvSpPr>
          <p:cNvPr id="2355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355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C4D5222-C354-4403-B281-5C7C4BE332B4}" type="slidenum">
              <a:rPr lang="fr-FR" altLang="fr-FR" sz="1200" smtClean="0">
                <a:solidFill>
                  <a:srgbClr val="898989"/>
                </a:solidFill>
              </a:rPr>
              <a:pPr>
                <a:spcBef>
                  <a:spcPct val="0"/>
                </a:spcBef>
                <a:buFontTx/>
                <a:buNone/>
              </a:pPr>
              <a:t>24</a:t>
            </a:fld>
            <a:endParaRPr lang="fr-FR" altLang="fr-FR" sz="1200">
              <a:solidFill>
                <a:srgbClr val="898989"/>
              </a:solidFill>
            </a:endParaRPr>
          </a:p>
        </p:txBody>
      </p:sp>
      <p:sp>
        <p:nvSpPr>
          <p:cNvPr id="23557"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355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3559" name="Image 6" descr="Ceratonia siliqua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060575"/>
            <a:ext cx="3209925"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7"/>
          <p:cNvSpPr>
            <a:spLocks noChangeArrowheads="1"/>
          </p:cNvSpPr>
          <p:nvPr/>
        </p:nvSpPr>
        <p:spPr bwMode="auto">
          <a:xfrm>
            <a:off x="2484438" y="4437063"/>
            <a:ext cx="3527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Caroubier (</a:t>
            </a:r>
            <a:r>
              <a:rPr lang="fr-FR" altLang="fr-FR" sz="1200" i="1">
                <a:solidFill>
                  <a:srgbClr val="008000"/>
                </a:solidFill>
                <a:latin typeface="Arial" panose="020B0604020202020204" pitchFamily="34" charset="0"/>
              </a:rPr>
              <a:t>Ceratonia siliqua</a:t>
            </a:r>
            <a:r>
              <a:rPr lang="fr-FR" altLang="fr-FR" sz="1200">
                <a:solidFill>
                  <a:srgbClr val="008000"/>
                </a:solidFill>
                <a:latin typeface="Arial" panose="020B0604020202020204" pitchFamily="34" charset="0"/>
              </a:rPr>
              <a:t>). Sud-ouest du Maroc. Source : </a:t>
            </a:r>
            <a:r>
              <a:rPr lang="fr-FR" altLang="fr-FR" sz="1200">
                <a:solidFill>
                  <a:srgbClr val="008000"/>
                </a:solidFill>
                <a:latin typeface="Arial" panose="020B0604020202020204" pitchFamily="34" charset="0"/>
                <a:hlinkClick r:id="rId3"/>
              </a:rPr>
              <a:t>http://www.teline.fr/fre/Photographies/Toutes-les-familles/Fabaceae/Ceratonia-siliqua</a:t>
            </a:r>
            <a:r>
              <a:rPr lang="fr-FR" altLang="fr-FR" sz="1200">
                <a:solidFill>
                  <a:srgbClr val="008000"/>
                </a:solidFill>
                <a:latin typeface="Arial" panose="020B0604020202020204" pitchFamily="34" charset="0"/>
              </a:rPr>
              <a:t> </a:t>
            </a:r>
          </a:p>
        </p:txBody>
      </p:sp>
      <p:pic>
        <p:nvPicPr>
          <p:cNvPr id="23561" name="Image 8" descr="Yucca_brevifolia_seeds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4724400"/>
            <a:ext cx="173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Rectangle 9"/>
          <p:cNvSpPr>
            <a:spLocks noChangeArrowheads="1"/>
          </p:cNvSpPr>
          <p:nvPr/>
        </p:nvSpPr>
        <p:spPr bwMode="auto">
          <a:xfrm>
            <a:off x="6372225" y="5949950"/>
            <a:ext cx="2771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Graines d’arbre  de Josué (</a:t>
            </a:r>
            <a:r>
              <a:rPr lang="fr-FR" altLang="fr-FR" sz="1200" i="1">
                <a:solidFill>
                  <a:srgbClr val="008000"/>
                </a:solidFill>
                <a:latin typeface="Arial" panose="020B0604020202020204" pitchFamily="34" charset="0"/>
              </a:rPr>
              <a:t>Yucca brevifolia</a:t>
            </a:r>
            <a:r>
              <a:rPr lang="fr-FR" altLang="fr-FR" sz="1200">
                <a:solidFill>
                  <a:srgbClr val="008000"/>
                </a:solidFill>
                <a:latin typeface="Arial" panose="020B0604020202020204" pitchFamily="34" charset="0"/>
              </a:rPr>
              <a:t>)</a:t>
            </a:r>
          </a:p>
        </p:txBody>
      </p:sp>
      <p:sp>
        <p:nvSpPr>
          <p:cNvPr id="2" name="ZoneTexte 1"/>
          <p:cNvSpPr txBox="1"/>
          <p:nvPr/>
        </p:nvSpPr>
        <p:spPr>
          <a:xfrm>
            <a:off x="1423742" y="6398275"/>
            <a:ext cx="5763116" cy="369332"/>
          </a:xfrm>
          <a:prstGeom prst="rect">
            <a:avLst/>
          </a:prstGeom>
          <a:noFill/>
        </p:spPr>
        <p:txBody>
          <a:bodyPr wrap="none" rtlCol="0">
            <a:spAutoFit/>
          </a:bodyPr>
          <a:lstStyle/>
          <a:p>
            <a:r>
              <a:rPr lang="fr-FR" dirty="0">
                <a:solidFill>
                  <a:srgbClr val="008000"/>
                </a:solidFill>
              </a:rPr>
              <a:t>Les plantes pouvant apporter la prospérité …. </a:t>
            </a:r>
            <a:r>
              <a:rPr lang="fr-FR" dirty="0">
                <a:solidFill>
                  <a:srgbClr val="008000"/>
                </a:solidFill>
                <a:latin typeface="Calibri" panose="020F0502020204030204" pitchFamily="34" charset="0"/>
              </a:rPr>
              <a:t>→→→→</a:t>
            </a:r>
            <a:endParaRPr lang="fr-FR" dirty="0">
              <a:solidFill>
                <a:srgbClr val="008000"/>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515" y="146902"/>
            <a:ext cx="621432" cy="400093"/>
          </a:xfrm>
        </p:spPr>
        <p:txBody>
          <a:bodyPr/>
          <a:lstStyle/>
          <a:p>
            <a:pPr>
              <a:defRPr/>
            </a:pPr>
            <a:fld id="{B9ECBFA8-A775-4D16-A4B2-417DCD0EBDB4}" type="slidenum">
              <a:rPr lang="fr-FR" altLang="fr-FR" smtClean="0"/>
              <a:pPr>
                <a:defRPr/>
              </a:pPr>
              <a:t>240</a:t>
            </a:fld>
            <a:endParaRPr lang="fr-FR" altLang="fr-FR" dirty="0"/>
          </a:p>
        </p:txBody>
      </p:sp>
      <p:sp>
        <p:nvSpPr>
          <p:cNvPr id="3" name="ZoneTexte 2"/>
          <p:cNvSpPr txBox="1">
            <a:spLocks noChangeArrowheads="1"/>
          </p:cNvSpPr>
          <p:nvPr/>
        </p:nvSpPr>
        <p:spPr bwMode="auto">
          <a:xfrm>
            <a:off x="2402133" y="74324"/>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77309" y="697155"/>
            <a:ext cx="4703985" cy="369332"/>
          </a:xfrm>
          <a:prstGeom prst="rect">
            <a:avLst/>
          </a:prstGeom>
          <a:noFill/>
        </p:spPr>
        <p:txBody>
          <a:bodyPr wrap="square" rtlCol="0">
            <a:spAutoFit/>
          </a:bodyPr>
          <a:lstStyle/>
          <a:p>
            <a:r>
              <a:rPr lang="fr-FR" altLang="fr-FR" dirty="0">
                <a:solidFill>
                  <a:srgbClr val="008000"/>
                </a:solidFill>
                <a:cs typeface="Times New Roman" panose="02020603050405020304" pitchFamily="18" charset="0"/>
              </a:rPr>
              <a:t>A8.12. </a:t>
            </a:r>
            <a:r>
              <a:rPr lang="fr-FR" altLang="fr-FR" b="1" dirty="0">
                <a:solidFill>
                  <a:srgbClr val="008000"/>
                </a:solidFill>
              </a:rPr>
              <a:t>Palétuvier</a:t>
            </a:r>
            <a:r>
              <a:rPr lang="fr-FR" altLang="fr-FR" i="1" dirty="0">
                <a:solidFill>
                  <a:srgbClr val="008000"/>
                </a:solidFill>
              </a:rPr>
              <a:t> </a:t>
            </a:r>
            <a:r>
              <a:rPr lang="fr-FR" altLang="fr-FR" i="1" dirty="0" err="1">
                <a:solidFill>
                  <a:srgbClr val="008000"/>
                </a:solidFill>
              </a:rPr>
              <a:t>Xylocarpus</a:t>
            </a:r>
            <a:r>
              <a:rPr lang="fr-FR" altLang="fr-FR" i="1" dirty="0">
                <a:solidFill>
                  <a:srgbClr val="008000"/>
                </a:solidFill>
              </a:rPr>
              <a:t> </a:t>
            </a:r>
            <a:r>
              <a:rPr lang="fr-FR" altLang="fr-FR" i="1" dirty="0" err="1">
                <a:solidFill>
                  <a:srgbClr val="008000"/>
                </a:solidFill>
              </a:rPr>
              <a:t>granatum</a:t>
            </a:r>
            <a:endParaRPr lang="fr-FR" dirty="0">
              <a:solidFill>
                <a:srgbClr val="008000"/>
              </a:solidFill>
            </a:endParaRPr>
          </a:p>
        </p:txBody>
      </p:sp>
      <p:pic>
        <p:nvPicPr>
          <p:cNvPr id="11"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985" y="4739387"/>
            <a:ext cx="18764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4093" y="3229131"/>
            <a:ext cx="23050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8835" y="5074350"/>
            <a:ext cx="14779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9460" y="5074350"/>
            <a:ext cx="197643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18935" y="5061650"/>
            <a:ext cx="16287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21960" y="3483432"/>
            <a:ext cx="1707485" cy="128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67622" y="2932813"/>
            <a:ext cx="13843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97872" y="5102925"/>
            <a:ext cx="10985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5395" y="2918696"/>
            <a:ext cx="2135188"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24"/>
          <p:cNvSpPr txBox="1">
            <a:spLocks noChangeArrowheads="1"/>
          </p:cNvSpPr>
          <p:nvPr/>
        </p:nvSpPr>
        <p:spPr bwMode="auto">
          <a:xfrm>
            <a:off x="1874574" y="4547641"/>
            <a:ext cx="55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rPr>
              <a:t>Fleurs</a:t>
            </a:r>
          </a:p>
        </p:txBody>
      </p:sp>
      <p:sp>
        <p:nvSpPr>
          <p:cNvPr id="21" name="ZoneTexte 25"/>
          <p:cNvSpPr txBox="1">
            <a:spLocks noChangeArrowheads="1"/>
          </p:cNvSpPr>
          <p:nvPr/>
        </p:nvSpPr>
        <p:spPr bwMode="auto">
          <a:xfrm>
            <a:off x="8293199" y="1846768"/>
            <a:ext cx="447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rPr>
              <a:t>Port</a:t>
            </a:r>
          </a:p>
        </p:txBody>
      </p:sp>
      <p:sp>
        <p:nvSpPr>
          <p:cNvPr id="22" name="Rectangle 26"/>
          <p:cNvSpPr>
            <a:spLocks noChangeArrowheads="1"/>
          </p:cNvSpPr>
          <p:nvPr/>
        </p:nvSpPr>
        <p:spPr bwMode="auto">
          <a:xfrm>
            <a:off x="4504970" y="4735940"/>
            <a:ext cx="1541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latin typeface="TimesNewRomanPSMT"/>
              </a:rPr>
              <a:t>Fruits sur les arbres</a:t>
            </a:r>
            <a:endParaRPr lang="fr-FR" altLang="fr-FR" sz="1200" dirty="0">
              <a:solidFill>
                <a:srgbClr val="008000"/>
              </a:solidFill>
            </a:endParaRPr>
          </a:p>
        </p:txBody>
      </p:sp>
      <p:sp>
        <p:nvSpPr>
          <p:cNvPr id="23" name="Rectangle 27"/>
          <p:cNvSpPr>
            <a:spLocks noChangeArrowheads="1"/>
          </p:cNvSpPr>
          <p:nvPr/>
        </p:nvSpPr>
        <p:spPr bwMode="auto">
          <a:xfrm>
            <a:off x="4807722" y="6557075"/>
            <a:ext cx="1541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Fruits sur les arbres</a:t>
            </a:r>
            <a:endParaRPr lang="fr-FR" altLang="fr-FR" sz="1200">
              <a:solidFill>
                <a:srgbClr val="008000"/>
              </a:solidFill>
            </a:endParaRPr>
          </a:p>
        </p:txBody>
      </p:sp>
      <p:sp>
        <p:nvSpPr>
          <p:cNvPr id="24" name="Rectangle 28"/>
          <p:cNvSpPr>
            <a:spLocks noChangeArrowheads="1"/>
          </p:cNvSpPr>
          <p:nvPr/>
        </p:nvSpPr>
        <p:spPr bwMode="auto">
          <a:xfrm>
            <a:off x="2423297" y="6576125"/>
            <a:ext cx="73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Plantule</a:t>
            </a:r>
            <a:endParaRPr lang="fr-FR" altLang="fr-FR" sz="1200">
              <a:solidFill>
                <a:srgbClr val="008000"/>
              </a:solidFill>
            </a:endParaRPr>
          </a:p>
        </p:txBody>
      </p:sp>
      <p:sp>
        <p:nvSpPr>
          <p:cNvPr id="25" name="Rectangle 29"/>
          <p:cNvSpPr>
            <a:spLocks noChangeArrowheads="1"/>
          </p:cNvSpPr>
          <p:nvPr/>
        </p:nvSpPr>
        <p:spPr bwMode="auto">
          <a:xfrm>
            <a:off x="515122" y="6587237"/>
            <a:ext cx="1096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Graine sèche</a:t>
            </a:r>
            <a:endParaRPr lang="fr-FR" altLang="fr-FR" sz="1200">
              <a:solidFill>
                <a:srgbClr val="008000"/>
              </a:solidFill>
            </a:endParaRPr>
          </a:p>
        </p:txBody>
      </p:sp>
      <p:sp>
        <p:nvSpPr>
          <p:cNvPr id="29" name="ZoneTexte 31"/>
          <p:cNvSpPr txBox="1">
            <a:spLocks noChangeArrowheads="1"/>
          </p:cNvSpPr>
          <p:nvPr/>
        </p:nvSpPr>
        <p:spPr bwMode="auto">
          <a:xfrm>
            <a:off x="102543" y="1089939"/>
            <a:ext cx="3366917" cy="12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dirty="0" err="1">
                <a:solidFill>
                  <a:srgbClr val="008000"/>
                </a:solidFill>
              </a:rPr>
              <a:t>Xylocarpus</a:t>
            </a:r>
            <a:r>
              <a:rPr lang="fr-FR" altLang="fr-FR" sz="1200" i="1" dirty="0">
                <a:solidFill>
                  <a:srgbClr val="008000"/>
                </a:solidFill>
              </a:rPr>
              <a:t> </a:t>
            </a:r>
            <a:r>
              <a:rPr lang="fr-FR" altLang="fr-FR" sz="1200" i="1" dirty="0" err="1">
                <a:solidFill>
                  <a:srgbClr val="008000"/>
                </a:solidFill>
              </a:rPr>
              <a:t>granatum</a:t>
            </a:r>
            <a:r>
              <a:rPr lang="fr-FR" altLang="fr-FR" sz="1200" i="1" dirty="0">
                <a:solidFill>
                  <a:srgbClr val="008000"/>
                </a:solidFill>
              </a:rPr>
              <a:t> </a:t>
            </a:r>
            <a:r>
              <a:rPr lang="fr-FR" altLang="fr-FR" sz="1200" dirty="0">
                <a:solidFill>
                  <a:srgbClr val="008000"/>
                </a:solidFill>
              </a:rPr>
              <a:t>J. </a:t>
            </a:r>
            <a:r>
              <a:rPr lang="fr-FR" altLang="fr-FR" sz="1200" dirty="0" err="1">
                <a:solidFill>
                  <a:srgbClr val="008000"/>
                </a:solidFill>
              </a:rPr>
              <a:t>Kônig</a:t>
            </a:r>
            <a:r>
              <a:rPr lang="fr-FR" altLang="fr-FR" sz="1200" dirty="0">
                <a:solidFill>
                  <a:srgbClr val="008000"/>
                </a:solidFill>
              </a:rPr>
              <a:t> (malgache </a:t>
            </a:r>
            <a:r>
              <a:rPr lang="fr-FR" altLang="fr-FR" sz="1200" dirty="0" err="1">
                <a:solidFill>
                  <a:srgbClr val="008000"/>
                </a:solidFill>
              </a:rPr>
              <a:t>Fobo</a:t>
            </a:r>
            <a:r>
              <a:rPr lang="fr-FR" altLang="fr-FR" sz="1200" dirty="0">
                <a:solidFill>
                  <a:srgbClr val="008000"/>
                </a:solidFill>
              </a:rPr>
              <a:t>)</a:t>
            </a:r>
          </a:p>
          <a:p>
            <a:pPr eaLnBrk="1" hangingPunct="1">
              <a:lnSpc>
                <a:spcPct val="100000"/>
              </a:lnSpc>
              <a:spcBef>
                <a:spcPct val="0"/>
              </a:spcBef>
              <a:buFontTx/>
              <a:buNone/>
            </a:pPr>
            <a:r>
              <a:rPr lang="fr-FR" altLang="fr-FR" sz="1200" u="sng" dirty="0">
                <a:solidFill>
                  <a:srgbClr val="008000"/>
                </a:solidFill>
              </a:rPr>
              <a:t>Famille</a:t>
            </a:r>
            <a:r>
              <a:rPr lang="fr-FR" altLang="fr-FR" sz="1200" dirty="0">
                <a:solidFill>
                  <a:srgbClr val="008000"/>
                </a:solidFill>
              </a:rPr>
              <a:t> : </a:t>
            </a:r>
            <a:r>
              <a:rPr lang="fr-FR" altLang="fr-FR" sz="1200" i="1" dirty="0" err="1">
                <a:solidFill>
                  <a:srgbClr val="008000"/>
                </a:solidFill>
              </a:rPr>
              <a:t>Meliaceae</a:t>
            </a:r>
            <a:r>
              <a:rPr lang="fr-FR" altLang="fr-FR" sz="1200" dirty="0">
                <a:solidFill>
                  <a:srgbClr val="008000"/>
                </a:solidFill>
              </a:rPr>
              <a:t> (ex </a:t>
            </a:r>
            <a:r>
              <a:rPr lang="fr-FR" altLang="fr-FR" sz="1200" i="1" dirty="0" err="1">
                <a:solidFill>
                  <a:srgbClr val="008000"/>
                </a:solidFill>
              </a:rPr>
              <a:t>Combretaceae</a:t>
            </a:r>
            <a:r>
              <a:rPr lang="fr-FR" altLang="fr-FR" sz="1200" dirty="0">
                <a:solidFill>
                  <a:srgbClr val="008000"/>
                </a:solidFill>
              </a:rPr>
              <a:t>)</a:t>
            </a:r>
          </a:p>
          <a:p>
            <a:pPr eaLnBrk="1" hangingPunct="1">
              <a:lnSpc>
                <a:spcPct val="100000"/>
              </a:lnSpc>
              <a:spcBef>
                <a:spcPct val="0"/>
              </a:spcBef>
              <a:buFontTx/>
              <a:buNone/>
            </a:pPr>
            <a:r>
              <a:rPr lang="fr-FR" altLang="fr-FR" sz="1200" u="sng" dirty="0">
                <a:solidFill>
                  <a:srgbClr val="008000"/>
                </a:solidFill>
              </a:rPr>
              <a:t>Synonyme</a:t>
            </a:r>
            <a:r>
              <a:rPr lang="fr-FR" altLang="fr-FR" sz="1200" dirty="0">
                <a:solidFill>
                  <a:srgbClr val="008000"/>
                </a:solidFill>
              </a:rPr>
              <a:t> : </a:t>
            </a:r>
            <a:r>
              <a:rPr lang="fr-FR" altLang="fr-FR" sz="1200" i="1" dirty="0" err="1">
                <a:solidFill>
                  <a:srgbClr val="008000"/>
                </a:solidFill>
              </a:rPr>
              <a:t>Carapa</a:t>
            </a:r>
            <a:r>
              <a:rPr lang="fr-FR" altLang="fr-FR" sz="1200" i="1" dirty="0">
                <a:solidFill>
                  <a:srgbClr val="008000"/>
                </a:solidFill>
              </a:rPr>
              <a:t> </a:t>
            </a:r>
            <a:r>
              <a:rPr lang="fr-FR" altLang="fr-FR" sz="1200" i="1" dirty="0" err="1">
                <a:solidFill>
                  <a:srgbClr val="008000"/>
                </a:solidFill>
              </a:rPr>
              <a:t>obovata</a:t>
            </a:r>
            <a:r>
              <a:rPr lang="fr-FR" altLang="fr-FR" sz="1200" dirty="0">
                <a:solidFill>
                  <a:srgbClr val="008000"/>
                </a:solidFill>
              </a:rPr>
              <a:t>, palétuvier casse-tête.</a:t>
            </a:r>
          </a:p>
          <a:p>
            <a:pPr eaLnBrk="1" hangingPunct="1">
              <a:lnSpc>
                <a:spcPct val="100000"/>
              </a:lnSpc>
              <a:spcBef>
                <a:spcPct val="0"/>
              </a:spcBef>
              <a:buFontTx/>
              <a:buNone/>
            </a:pPr>
            <a:r>
              <a:rPr lang="fr-FR" altLang="fr-FR" sz="1200" dirty="0">
                <a:solidFill>
                  <a:srgbClr val="008000"/>
                </a:solidFill>
              </a:rPr>
              <a:t>6-9 m de haut ; 65 à 75 cm</a:t>
            </a:r>
          </a:p>
          <a:p>
            <a:pPr eaLnBrk="1" hangingPunct="1">
              <a:lnSpc>
                <a:spcPct val="100000"/>
              </a:lnSpc>
              <a:spcBef>
                <a:spcPct val="0"/>
              </a:spcBef>
              <a:buFontTx/>
              <a:buNone/>
            </a:pPr>
            <a:r>
              <a:rPr lang="fr-FR" altLang="fr-FR" sz="1200" u="sng" dirty="0">
                <a:solidFill>
                  <a:srgbClr val="008000"/>
                </a:solidFill>
              </a:rPr>
              <a:t>Racines</a:t>
            </a:r>
            <a:r>
              <a:rPr lang="fr-FR" altLang="fr-FR" sz="1200" i="1" dirty="0">
                <a:solidFill>
                  <a:srgbClr val="008000"/>
                </a:solidFill>
              </a:rPr>
              <a:t> : à contrefort</a:t>
            </a:r>
          </a:p>
          <a:p>
            <a:pPr eaLnBrk="1" hangingPunct="1">
              <a:lnSpc>
                <a:spcPct val="100000"/>
              </a:lnSpc>
              <a:spcBef>
                <a:spcPct val="0"/>
              </a:spcBef>
              <a:buFontTx/>
              <a:buNone/>
            </a:pPr>
            <a:r>
              <a:rPr lang="fr-FR" altLang="fr-FR" sz="1200" u="sng" dirty="0">
                <a:solidFill>
                  <a:srgbClr val="008000"/>
                </a:solidFill>
              </a:rPr>
              <a:t>Pneumatophores</a:t>
            </a:r>
            <a:r>
              <a:rPr lang="fr-FR" altLang="fr-FR" sz="1200" i="1" dirty="0">
                <a:solidFill>
                  <a:srgbClr val="008000"/>
                </a:solidFill>
              </a:rPr>
              <a:t> : absents</a:t>
            </a:r>
          </a:p>
        </p:txBody>
      </p:sp>
      <p:sp>
        <p:nvSpPr>
          <p:cNvPr id="31" name="Rectangle 33"/>
          <p:cNvSpPr>
            <a:spLocks noChangeArrowheads="1"/>
          </p:cNvSpPr>
          <p:nvPr/>
        </p:nvSpPr>
        <p:spPr bwMode="auto">
          <a:xfrm>
            <a:off x="77309" y="2223201"/>
            <a:ext cx="2917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u="sng" dirty="0">
                <a:solidFill>
                  <a:srgbClr val="008000"/>
                </a:solidFill>
              </a:rPr>
              <a:t>Fruits</a:t>
            </a:r>
            <a:r>
              <a:rPr lang="fr-FR" altLang="fr-FR" sz="1200" i="1" dirty="0">
                <a:solidFill>
                  <a:srgbClr val="008000"/>
                </a:solidFill>
              </a:rPr>
              <a:t> : très gros fruits sphériques, légers</a:t>
            </a:r>
          </a:p>
          <a:p>
            <a:pPr algn="ctr" eaLnBrk="1" hangingPunct="1">
              <a:lnSpc>
                <a:spcPct val="100000"/>
              </a:lnSpc>
              <a:spcBef>
                <a:spcPct val="0"/>
              </a:spcBef>
              <a:buFontTx/>
              <a:buNone/>
            </a:pPr>
            <a:r>
              <a:rPr lang="fr-FR" altLang="fr-FR" sz="1200" u="sng" dirty="0">
                <a:solidFill>
                  <a:srgbClr val="008000"/>
                </a:solidFill>
              </a:rPr>
              <a:t>Utilisation</a:t>
            </a:r>
            <a:r>
              <a:rPr lang="fr-FR" altLang="fr-FR" sz="1200" i="1" dirty="0">
                <a:solidFill>
                  <a:srgbClr val="008000"/>
                </a:solidFill>
              </a:rPr>
              <a:t> : bois de chauffe</a:t>
            </a:r>
          </a:p>
          <a:p>
            <a:pPr algn="ctr" eaLnBrk="1" hangingPunct="1">
              <a:lnSpc>
                <a:spcPct val="100000"/>
              </a:lnSpc>
              <a:spcBef>
                <a:spcPct val="0"/>
              </a:spcBef>
              <a:buFontTx/>
              <a:buNone/>
            </a:pPr>
            <a:r>
              <a:rPr lang="fr-FR" altLang="fr-FR" sz="1200" u="sng" dirty="0">
                <a:solidFill>
                  <a:srgbClr val="008000"/>
                </a:solidFill>
              </a:rPr>
              <a:t>Dormance</a:t>
            </a:r>
            <a:r>
              <a:rPr lang="fr-FR" altLang="fr-FR" sz="1200" i="1" dirty="0">
                <a:solidFill>
                  <a:srgbClr val="008000"/>
                </a:solidFill>
              </a:rPr>
              <a:t> : pas de dormance</a:t>
            </a:r>
            <a:endParaRPr lang="fr-FR" altLang="fr-FR" sz="1200" dirty="0">
              <a:solidFill>
                <a:srgbClr val="008000"/>
              </a:solidFill>
            </a:endParaRPr>
          </a:p>
        </p:txBody>
      </p:sp>
      <p:pic>
        <p:nvPicPr>
          <p:cNvPr id="32"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97816" y="19962"/>
            <a:ext cx="9128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76210" y="166574"/>
            <a:ext cx="11430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2"/>
          <p:cNvSpPr>
            <a:spLocks noChangeArrowheads="1"/>
          </p:cNvSpPr>
          <p:nvPr/>
        </p:nvSpPr>
        <p:spPr bwMode="auto">
          <a:xfrm>
            <a:off x="6131802" y="1788954"/>
            <a:ext cx="2161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008000"/>
                </a:solidFill>
                <a:latin typeface="TimesNewRomanPSMT"/>
              </a:rPr>
              <a:t>Contreforts et racines</a:t>
            </a:r>
            <a:endParaRPr lang="fr-FR" altLang="fr-FR" sz="1200" dirty="0">
              <a:solidFill>
                <a:srgbClr val="008000"/>
              </a:solidFill>
            </a:endParaRPr>
          </a:p>
        </p:txBody>
      </p:sp>
      <p:pic>
        <p:nvPicPr>
          <p:cNvPr id="39" name="Imag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49185" y="2096373"/>
            <a:ext cx="11239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59181" y="2156929"/>
            <a:ext cx="11525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3"/>
          <p:cNvSpPr>
            <a:spLocks noChangeArrowheads="1"/>
          </p:cNvSpPr>
          <p:nvPr/>
        </p:nvSpPr>
        <p:spPr bwMode="auto">
          <a:xfrm>
            <a:off x="6889244" y="2900866"/>
            <a:ext cx="153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008000"/>
                </a:solidFill>
                <a:latin typeface="TimesNewRomanPSMT"/>
              </a:rPr>
              <a:t>Feuilles composées</a:t>
            </a:r>
            <a:endParaRPr lang="fr-FR" altLang="fr-FR" sz="1200">
              <a:solidFill>
                <a:srgbClr val="008000"/>
              </a:solidFill>
            </a:endParaRPr>
          </a:p>
        </p:txBody>
      </p:sp>
      <p:pic>
        <p:nvPicPr>
          <p:cNvPr id="42" name="Imag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9990" y="505841"/>
            <a:ext cx="2057400" cy="2886075"/>
          </a:xfrm>
          <a:prstGeom prst="rect">
            <a:avLst/>
          </a:prstGeom>
        </p:spPr>
      </p:pic>
    </p:spTree>
    <p:extLst>
      <p:ext uri="{BB962C8B-B14F-4D97-AF65-F5344CB8AC3E}">
        <p14:creationId xmlns:p14="http://schemas.microsoft.com/office/powerpoint/2010/main" val="356330362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7515" y="146902"/>
            <a:ext cx="621432" cy="400093"/>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241</a:t>
            </a:fld>
            <a:endParaRPr lang="fr-FR" altLang="fr-FR" dirty="0"/>
          </a:p>
        </p:txBody>
      </p:sp>
      <p:sp>
        <p:nvSpPr>
          <p:cNvPr id="4" name="ZoneTexte 3"/>
          <p:cNvSpPr txBox="1">
            <a:spLocks noChangeArrowheads="1"/>
          </p:cNvSpPr>
          <p:nvPr/>
        </p:nvSpPr>
        <p:spPr bwMode="auto">
          <a:xfrm>
            <a:off x="2402133" y="74324"/>
            <a:ext cx="4105126"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 name="Image 14"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77309" y="697155"/>
            <a:ext cx="5502803" cy="369332"/>
          </a:xfrm>
          <a:prstGeom prst="rect">
            <a:avLst/>
          </a:prstGeom>
          <a:noFill/>
        </p:spPr>
        <p:txBody>
          <a:bodyPr wrap="square" rtlCol="0">
            <a:spAutoFit/>
          </a:bodyPr>
          <a:lstStyle/>
          <a:p>
            <a:r>
              <a:rPr lang="fr-FR" altLang="fr-FR" dirty="0">
                <a:solidFill>
                  <a:srgbClr val="008000"/>
                </a:solidFill>
                <a:cs typeface="Times New Roman" panose="02020603050405020304" pitchFamily="18" charset="0"/>
              </a:rPr>
              <a:t>A8.13. </a:t>
            </a:r>
            <a:r>
              <a:rPr lang="fr-FR" altLang="fr-FR" b="1" dirty="0">
                <a:solidFill>
                  <a:srgbClr val="008000"/>
                </a:solidFill>
              </a:rPr>
              <a:t>Palétuvier</a:t>
            </a:r>
            <a:r>
              <a:rPr lang="fr-FR" altLang="fr-FR" i="1" dirty="0">
                <a:solidFill>
                  <a:srgbClr val="008000"/>
                </a:solidFill>
              </a:rPr>
              <a:t> </a:t>
            </a:r>
            <a:r>
              <a:rPr lang="fr-FR" b="1" dirty="0">
                <a:solidFill>
                  <a:srgbClr val="008000"/>
                </a:solidFill>
              </a:rPr>
              <a:t>Toto margot</a:t>
            </a:r>
            <a:r>
              <a:rPr lang="fr-FR" dirty="0">
                <a:solidFill>
                  <a:srgbClr val="008000"/>
                </a:solidFill>
              </a:rPr>
              <a:t> (</a:t>
            </a:r>
            <a:r>
              <a:rPr lang="fr-FR" i="1" dirty="0" err="1">
                <a:solidFill>
                  <a:srgbClr val="008000"/>
                </a:solidFill>
              </a:rPr>
              <a:t>Heritiera</a:t>
            </a:r>
            <a:r>
              <a:rPr lang="fr-FR" i="1" dirty="0">
                <a:solidFill>
                  <a:srgbClr val="008000"/>
                </a:solidFill>
              </a:rPr>
              <a:t> </a:t>
            </a:r>
            <a:r>
              <a:rPr lang="fr-FR" i="1" dirty="0" err="1">
                <a:solidFill>
                  <a:srgbClr val="008000"/>
                </a:solidFill>
              </a:rPr>
              <a:t>littoralis</a:t>
            </a:r>
            <a:r>
              <a:rPr lang="fr-FR" dirty="0">
                <a:solidFill>
                  <a:srgbClr val="008000"/>
                </a:solidFill>
              </a:rPr>
              <a:t>) </a:t>
            </a:r>
          </a:p>
        </p:txBody>
      </p:sp>
      <p:sp>
        <p:nvSpPr>
          <p:cNvPr id="11" name="ZoneTexte 10"/>
          <p:cNvSpPr txBox="1"/>
          <p:nvPr/>
        </p:nvSpPr>
        <p:spPr>
          <a:xfrm>
            <a:off x="77309" y="1066487"/>
            <a:ext cx="8887179" cy="4469915"/>
          </a:xfrm>
          <a:prstGeom prst="rect">
            <a:avLst/>
          </a:prstGeom>
          <a:noFill/>
        </p:spPr>
        <p:txBody>
          <a:bodyPr wrap="square" rtlCol="0">
            <a:spAutoFit/>
          </a:bodyPr>
          <a:lstStyle/>
          <a:p>
            <a:pPr algn="just">
              <a:spcAft>
                <a:spcPts val="0"/>
              </a:spcAft>
            </a:pPr>
            <a:r>
              <a:rPr lang="fr-FR" dirty="0">
                <a:solidFill>
                  <a:srgbClr val="008000"/>
                </a:solidFill>
                <a:latin typeface="Calibri" panose="020F0502020204030204" pitchFamily="34" charset="0"/>
                <a:ea typeface="Calibri" panose="020F0502020204030204" pitchFamily="34" charset="0"/>
              </a:rPr>
              <a:t>Le </a:t>
            </a:r>
            <a:r>
              <a:rPr lang="fr-FR" b="1" dirty="0">
                <a:solidFill>
                  <a:srgbClr val="008000"/>
                </a:solidFill>
                <a:latin typeface="Calibri" panose="020F0502020204030204" pitchFamily="34" charset="0"/>
                <a:ea typeface="Calibri" panose="020F0502020204030204" pitchFamily="34" charset="0"/>
              </a:rPr>
              <a:t>Toto margot</a:t>
            </a:r>
            <a:r>
              <a:rPr lang="fr-FR" dirty="0">
                <a:solidFill>
                  <a:srgbClr val="008000"/>
                </a:solidFill>
                <a:latin typeface="Calibri" panose="020F0502020204030204" pitchFamily="34" charset="0"/>
                <a:ea typeface="Calibri" panose="020F0502020204030204" pitchFamily="34" charset="0"/>
              </a:rPr>
              <a:t> (</a:t>
            </a:r>
            <a:r>
              <a:rPr lang="fr-FR" i="1" dirty="0" err="1">
                <a:solidFill>
                  <a:srgbClr val="008000"/>
                </a:solidFill>
                <a:latin typeface="Calibri" panose="020F0502020204030204" pitchFamily="34" charset="0"/>
                <a:ea typeface="Calibri" panose="020F0502020204030204" pitchFamily="34" charset="0"/>
              </a:rPr>
              <a:t>Heritiera</a:t>
            </a:r>
            <a:r>
              <a:rPr lang="fr-FR" i="1" dirty="0">
                <a:solidFill>
                  <a:srgbClr val="008000"/>
                </a:solidFill>
                <a:latin typeface="Calibri" panose="020F0502020204030204" pitchFamily="34" charset="0"/>
                <a:ea typeface="Calibri" panose="020F0502020204030204" pitchFamily="34" charset="0"/>
              </a:rPr>
              <a:t> </a:t>
            </a:r>
            <a:r>
              <a:rPr lang="fr-FR" i="1" dirty="0" err="1">
                <a:solidFill>
                  <a:srgbClr val="008000"/>
                </a:solidFill>
                <a:latin typeface="Calibri" panose="020F0502020204030204" pitchFamily="34" charset="0"/>
                <a:ea typeface="Calibri" panose="020F0502020204030204" pitchFamily="34" charset="0"/>
              </a:rPr>
              <a:t>littoralis</a:t>
            </a:r>
            <a:r>
              <a:rPr lang="fr-FR" dirty="0">
                <a:solidFill>
                  <a:srgbClr val="008000"/>
                </a:solidFill>
                <a:latin typeface="Calibri" panose="020F0502020204030204" pitchFamily="34" charset="0"/>
                <a:ea typeface="Calibri" panose="020F0502020204030204" pitchFamily="34" charset="0"/>
              </a:rPr>
              <a:t>) est un arbre de mangrove et de </a:t>
            </a:r>
            <a:r>
              <a:rPr lang="fr-FR" dirty="0" err="1">
                <a:solidFill>
                  <a:srgbClr val="008000"/>
                </a:solidFill>
                <a:latin typeface="Calibri" panose="020F0502020204030204" pitchFamily="34" charset="0"/>
                <a:ea typeface="Calibri" panose="020F0502020204030204" pitchFamily="34" charset="0"/>
              </a:rPr>
              <a:t>submangrove</a:t>
            </a:r>
            <a:r>
              <a:rPr lang="fr-FR" dirty="0">
                <a:solidFill>
                  <a:srgbClr val="008000"/>
                </a:solidFill>
                <a:latin typeface="Calibri" panose="020F0502020204030204" pitchFamily="34" charset="0"/>
                <a:ea typeface="Calibri" panose="020F0502020204030204" pitchFamily="34" charset="0"/>
              </a:rPr>
              <a:t> de la famille du </a:t>
            </a:r>
            <a:r>
              <a:rPr lang="fr-FR" i="1" dirty="0">
                <a:solidFill>
                  <a:srgbClr val="008000"/>
                </a:solidFill>
                <a:latin typeface="Calibri" panose="020F0502020204030204" pitchFamily="34" charset="0"/>
                <a:ea typeface="Calibri" panose="020F0502020204030204" pitchFamily="34" charset="0"/>
              </a:rPr>
              <a:t>cacaoyer</a:t>
            </a:r>
            <a:r>
              <a:rPr lang="fr-FR" dirty="0">
                <a:solidFill>
                  <a:srgbClr val="008000"/>
                </a:solidFill>
                <a:latin typeface="Calibri" panose="020F0502020204030204" pitchFamily="34" charset="0"/>
                <a:ea typeface="Calibri" panose="020F0502020204030204" pitchFamily="34" charset="0"/>
              </a:rPr>
              <a:t>, poussant le long des côtes de l’Inde, de l’Asie du sud et de l’Afrique tropicale. Il est reconnaissable par ses feuilles argentées et par sa graine bien caractéristique, insubmersible qui est dispersée par les courants marins.</a:t>
            </a:r>
            <a:endParaRPr lang="fr-FR" sz="2000" dirty="0">
              <a:solidFill>
                <a:srgbClr val="008000"/>
              </a:solidFill>
              <a:latin typeface="Times New Roman" panose="02020603050405020304" pitchFamily="18" charset="0"/>
              <a:ea typeface="Calibri" panose="020F0502020204030204" pitchFamily="34" charset="0"/>
            </a:endParaRPr>
          </a:p>
          <a:p>
            <a:pPr algn="just">
              <a:spcAft>
                <a:spcPts val="0"/>
              </a:spcAft>
            </a:pPr>
            <a:r>
              <a:rPr lang="fr-FR" dirty="0">
                <a:solidFill>
                  <a:srgbClr val="008000"/>
                </a:solidFill>
                <a:latin typeface="Calibri" panose="020F0502020204030204" pitchFamily="34" charset="0"/>
                <a:ea typeface="Calibri" panose="020F0502020204030204" pitchFamily="34" charset="0"/>
              </a:rPr>
              <a:t>C’est un arbre de taille moyenne, de 5 à 15 m de hauteur, toujours vert à l’écorce grise rosâtre, lisse sur les sujets jeunes et plus écailleuse sur les arbres plus âgés. Les feuilles de l’ </a:t>
            </a:r>
            <a:r>
              <a:rPr lang="fr-FR" dirty="0" err="1">
                <a:solidFill>
                  <a:srgbClr val="008000"/>
                </a:solidFill>
                <a:latin typeface="Calibri" panose="020F0502020204030204" pitchFamily="34" charset="0"/>
                <a:ea typeface="Calibri" panose="020F0502020204030204" pitchFamily="34" charset="0"/>
              </a:rPr>
              <a:t>Heritiera</a:t>
            </a:r>
            <a:r>
              <a:rPr lang="fr-FR" dirty="0">
                <a:solidFill>
                  <a:srgbClr val="008000"/>
                </a:solidFill>
                <a:latin typeface="Calibri" panose="020F0502020204030204" pitchFamily="34" charset="0"/>
                <a:ea typeface="Calibri" panose="020F0502020204030204" pitchFamily="34" charset="0"/>
              </a:rPr>
              <a:t> </a:t>
            </a:r>
            <a:r>
              <a:rPr lang="fr-FR" dirty="0" err="1">
                <a:solidFill>
                  <a:srgbClr val="008000"/>
                </a:solidFill>
                <a:latin typeface="Calibri" panose="020F0502020204030204" pitchFamily="34" charset="0"/>
                <a:ea typeface="Calibri" panose="020F0502020204030204" pitchFamily="34" charset="0"/>
              </a:rPr>
              <a:t>littoralis</a:t>
            </a:r>
            <a:r>
              <a:rPr lang="fr-FR" dirty="0">
                <a:solidFill>
                  <a:srgbClr val="008000"/>
                </a:solidFill>
                <a:latin typeface="Calibri" panose="020F0502020204030204" pitchFamily="34" charset="0"/>
                <a:ea typeface="Calibri" panose="020F0502020204030204" pitchFamily="34" charset="0"/>
              </a:rPr>
              <a:t> sont oblongues, ovales à elliptiques, avec une extrémité pointue, de 10 à 20 cm de longueur. Elles sont vert foncé sur la face supérieure et très blanche à argentée sur la face inférieure. Le fruit est une graine boisée elliptique d’environ 6 cm de long et 4 cm de large, de couleur pourpre à marron, brillante avec une quille raide sur un côté bien caractéristique. </a:t>
            </a:r>
            <a:r>
              <a:rPr lang="fr-FR" b="1" dirty="0">
                <a:solidFill>
                  <a:srgbClr val="008000"/>
                </a:solidFill>
                <a:latin typeface="Calibri" panose="020F0502020204030204" pitchFamily="34" charset="0"/>
                <a:ea typeface="Calibri" panose="020F0502020204030204" pitchFamily="34" charset="0"/>
              </a:rPr>
              <a:t>Le fruit grillé est comestible</a:t>
            </a:r>
            <a:r>
              <a:rPr lang="fr-FR" dirty="0">
                <a:solidFill>
                  <a:srgbClr val="008000"/>
                </a:solidFill>
                <a:latin typeface="Calibri" panose="020F0502020204030204" pitchFamily="34" charset="0"/>
                <a:ea typeface="Calibri" panose="020F0502020204030204" pitchFamily="34" charset="0"/>
              </a:rPr>
              <a:t>. Un extrait de la graine est utilisé pour traiter  la diarrhée et la dysenterie. L’écorce aurait des vertus anti-inflammatoires.</a:t>
            </a:r>
            <a:endParaRPr lang="fr-FR" sz="2000" dirty="0">
              <a:solidFill>
                <a:srgbClr val="008000"/>
              </a:solidFill>
              <a:latin typeface="Times New Roman" panose="02020603050405020304" pitchFamily="18" charset="0"/>
              <a:ea typeface="Calibri" panose="020F0502020204030204" pitchFamily="34" charset="0"/>
            </a:endParaRPr>
          </a:p>
          <a:p>
            <a:pPr algn="just">
              <a:spcAft>
                <a:spcPts val="0"/>
              </a:spcAft>
            </a:pPr>
            <a:r>
              <a:rPr lang="fr-FR" b="1" dirty="0">
                <a:solidFill>
                  <a:srgbClr val="008000"/>
                </a:solidFill>
                <a:latin typeface="Calibri" panose="020F0502020204030204" pitchFamily="34" charset="0"/>
                <a:ea typeface="Calibri" panose="020F0502020204030204" pitchFamily="34" charset="0"/>
              </a:rPr>
              <a:t>Le bois dur est utilisé pour la construction de canoës, de mâts, de poteaux pour les maisons, pour les charpentes de bateaux. Les brindilles sont utilisées aux philippines comme brosse à dent</a:t>
            </a:r>
            <a:r>
              <a:rPr lang="fr-FR" dirty="0">
                <a:solidFill>
                  <a:srgbClr val="008000"/>
                </a:solidFill>
                <a:latin typeface="Calibri" panose="020F0502020204030204" pitchFamily="34" charset="0"/>
                <a:ea typeface="Calibri" panose="020F0502020204030204" pitchFamily="34" charset="0"/>
              </a:rPr>
              <a:t>. </a:t>
            </a:r>
            <a:r>
              <a:rPr lang="fr-FR" sz="1200" dirty="0">
                <a:solidFill>
                  <a:srgbClr val="008000"/>
                </a:solidFill>
                <a:latin typeface="Calibri" panose="020F0502020204030204" pitchFamily="34" charset="0"/>
                <a:ea typeface="Calibri" panose="020F0502020204030204" pitchFamily="34" charset="0"/>
              </a:rPr>
              <a:t>Source : </a:t>
            </a:r>
            <a:r>
              <a:rPr lang="fr-FR" sz="1200" u="sng" dirty="0">
                <a:solidFill>
                  <a:srgbClr val="008000"/>
                </a:solidFill>
                <a:latin typeface="Calibri" panose="020F0502020204030204" pitchFamily="34" charset="0"/>
                <a:ea typeface="Calibri" panose="020F0502020204030204" pitchFamily="34" charset="0"/>
                <a:hlinkClick r:id="rId3"/>
              </a:rPr>
              <a:t>http://www.tahitiheritage.pf/toto-margot-heritiera-littoralis/</a:t>
            </a:r>
            <a:r>
              <a:rPr lang="fr-FR" sz="1200" dirty="0">
                <a:solidFill>
                  <a:srgbClr val="008000"/>
                </a:solidFill>
                <a:latin typeface="Calibri" panose="020F0502020204030204" pitchFamily="34" charset="0"/>
                <a:ea typeface="Calibri" panose="020F0502020204030204" pitchFamily="34" charset="0"/>
              </a:rPr>
              <a:t> </a:t>
            </a:r>
            <a:endParaRPr lang="fr-FR" sz="1200" dirty="0">
              <a:solidFill>
                <a:srgbClr val="008000"/>
              </a:solidFill>
              <a:effectLst/>
              <a:latin typeface="Times New Roman" panose="02020603050405020304" pitchFamily="18" charset="0"/>
              <a:ea typeface="Calibri" panose="020F0502020204030204" pitchFamily="34" charset="0"/>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5044978"/>
            <a:ext cx="2232248" cy="1672031"/>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654" y="5568683"/>
            <a:ext cx="1571625" cy="1181100"/>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3962" y="5201674"/>
            <a:ext cx="1653353" cy="1537618"/>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372" y="5362809"/>
            <a:ext cx="1805600" cy="135420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84" y="5362809"/>
            <a:ext cx="1154656" cy="1357018"/>
          </a:xfrm>
          <a:prstGeom prst="rect">
            <a:avLst/>
          </a:prstGeom>
        </p:spPr>
      </p:pic>
    </p:spTree>
    <p:extLst>
      <p:ext uri="{BB962C8B-B14F-4D97-AF65-F5344CB8AC3E}">
        <p14:creationId xmlns:p14="http://schemas.microsoft.com/office/powerpoint/2010/main" val="290324604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
          <p:cNvSpPr>
            <a:spLocks noChangeArrowheads="1"/>
          </p:cNvSpPr>
          <p:nvPr/>
        </p:nvSpPr>
        <p:spPr bwMode="auto">
          <a:xfrm>
            <a:off x="179388" y="692150"/>
            <a:ext cx="3567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A9. </a:t>
            </a:r>
            <a:r>
              <a:rPr lang="fr-FR" altLang="fr-FR" sz="1800" b="1" dirty="0">
                <a:solidFill>
                  <a:srgbClr val="008000"/>
                </a:solidFill>
              </a:rPr>
              <a:t>Halophyte : définition</a:t>
            </a:r>
          </a:p>
        </p:txBody>
      </p:sp>
      <p:sp>
        <p:nvSpPr>
          <p:cNvPr id="20377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378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E785F0-5B2B-4DFE-92B8-F6BF491B06CC}" type="slidenum">
              <a:rPr lang="fr-FR" altLang="fr-FR" sz="1200" smtClean="0">
                <a:solidFill>
                  <a:srgbClr val="898989"/>
                </a:solidFill>
              </a:rPr>
              <a:pPr>
                <a:spcBef>
                  <a:spcPct val="0"/>
                </a:spcBef>
                <a:buFontTx/>
                <a:buNone/>
              </a:pPr>
              <a:t>242</a:t>
            </a:fld>
            <a:endParaRPr lang="fr-FR" altLang="fr-FR" sz="1200">
              <a:solidFill>
                <a:srgbClr val="898989"/>
              </a:solidFill>
            </a:endParaRPr>
          </a:p>
        </p:txBody>
      </p:sp>
      <p:sp>
        <p:nvSpPr>
          <p:cNvPr id="2037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378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3783" name="ZoneTexte 6"/>
          <p:cNvSpPr txBox="1">
            <a:spLocks noChangeArrowheads="1"/>
          </p:cNvSpPr>
          <p:nvPr/>
        </p:nvSpPr>
        <p:spPr bwMode="auto">
          <a:xfrm>
            <a:off x="179388" y="1052513"/>
            <a:ext cx="8713787"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Une </a:t>
            </a:r>
            <a:r>
              <a:rPr lang="fr-FR" altLang="fr-FR" sz="1800" b="1">
                <a:solidFill>
                  <a:srgbClr val="008000"/>
                </a:solidFill>
                <a:latin typeface="Arial" panose="020B0604020202020204" pitchFamily="34" charset="0"/>
              </a:rPr>
              <a:t>halophyte</a:t>
            </a:r>
            <a:r>
              <a:rPr lang="fr-FR" altLang="fr-FR" sz="1800">
                <a:solidFill>
                  <a:srgbClr val="008000"/>
                </a:solidFill>
                <a:latin typeface="Arial" panose="020B0604020202020204" pitchFamily="34" charset="0"/>
              </a:rPr>
              <a:t> est une </a:t>
            </a:r>
            <a:r>
              <a:rPr lang="fr-FR" altLang="fr-FR" sz="1800">
                <a:solidFill>
                  <a:srgbClr val="008000"/>
                </a:solidFill>
                <a:latin typeface="Arial" panose="020B0604020202020204" pitchFamily="34" charset="0"/>
                <a:hlinkClick r:id="rId2" tooltip="Usine"/>
              </a:rPr>
              <a:t>plante</a:t>
            </a:r>
            <a:r>
              <a:rPr lang="fr-FR" altLang="fr-FR" sz="1800">
                <a:solidFill>
                  <a:srgbClr val="008000"/>
                </a:solidFill>
                <a:latin typeface="Arial" panose="020B0604020202020204" pitchFamily="34" charset="0"/>
              </a:rPr>
              <a:t> qui pousse dans les eaux de haute </a:t>
            </a:r>
            <a:r>
              <a:rPr lang="fr-FR" altLang="fr-FR" sz="1800">
                <a:solidFill>
                  <a:srgbClr val="008000"/>
                </a:solidFill>
                <a:latin typeface="Arial" panose="020B0604020202020204" pitchFamily="34" charset="0"/>
                <a:hlinkClick r:id="rId3" tooltip="Salinité"/>
              </a:rPr>
              <a:t>salinité</a:t>
            </a:r>
            <a:r>
              <a:rPr lang="fr-FR" altLang="fr-FR" sz="1800">
                <a:solidFill>
                  <a:srgbClr val="008000"/>
                </a:solidFill>
                <a:latin typeface="Arial" panose="020B0604020202020204" pitchFamily="34" charset="0"/>
              </a:rPr>
              <a:t> , entrer en contact avec de l'eau salée à travers ses racines ou par brouillard salin, comme dans les semi-déserts salés, les mangroves, les marais et les marécages, et rivages. Relativement peu d'espèces de plantes halophytes sont - peut-être seulement 2% de toutes les espèces végétales.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La grande majorité des espèces végétales sont </a:t>
            </a:r>
            <a:r>
              <a:rPr lang="fr-FR" altLang="fr-FR" sz="1200" b="1">
                <a:solidFill>
                  <a:srgbClr val="008000"/>
                </a:solidFill>
                <a:latin typeface="Arial" panose="020B0604020202020204" pitchFamily="34" charset="0"/>
              </a:rPr>
              <a:t>glycophytes</a:t>
            </a:r>
            <a:r>
              <a:rPr lang="fr-FR" altLang="fr-FR" sz="1200">
                <a:solidFill>
                  <a:srgbClr val="008000"/>
                </a:solidFill>
                <a:latin typeface="Arial" panose="020B0604020202020204" pitchFamily="34" charset="0"/>
              </a:rPr>
              <a:t>, des plantes qui ne sont pas tolérantes au sel, et sont assez facilement endommagé par une forte salinité </a:t>
            </a:r>
            <a:r>
              <a:rPr lang="fr-FR" altLang="fr-FR" sz="1200" baseline="30000">
                <a:solidFill>
                  <a:srgbClr val="008000"/>
                </a:solidFill>
                <a:latin typeface="Arial" panose="020B0604020202020204" pitchFamily="34" charset="0"/>
                <a:hlinkClick r:id="rId4"/>
              </a:rPr>
              <a:t>[1]</a:t>
            </a:r>
            <a:r>
              <a:rPr lang="fr-FR" altLang="fr-FR" sz="1200">
                <a:solidFill>
                  <a:srgbClr val="008000"/>
                </a:solidFill>
                <a:latin typeface="Arial" panose="020B0604020202020204" pitchFamily="34" charset="0"/>
              </a:rPr>
              <a:t>. Le </a:t>
            </a:r>
            <a:r>
              <a:rPr lang="fr-FR" altLang="fr-FR" sz="1200">
                <a:solidFill>
                  <a:srgbClr val="008000"/>
                </a:solidFill>
                <a:latin typeface="Arial" panose="020B0604020202020204" pitchFamily="34" charset="0"/>
                <a:hlinkClick r:id="rId5" tooltip="Haricots"/>
              </a:rPr>
              <a:t>haricot</a:t>
            </a:r>
            <a:r>
              <a:rPr lang="fr-FR" altLang="fr-FR" sz="1200">
                <a:solidFill>
                  <a:srgbClr val="008000"/>
                </a:solidFill>
                <a:latin typeface="Arial" panose="020B0604020202020204" pitchFamily="34" charset="0"/>
              </a:rPr>
              <a:t> et le </a:t>
            </a:r>
            <a:r>
              <a:rPr lang="fr-FR" altLang="fr-FR" sz="1200">
                <a:solidFill>
                  <a:srgbClr val="008000"/>
                </a:solidFill>
                <a:latin typeface="Arial" panose="020B0604020202020204" pitchFamily="34" charset="0"/>
                <a:hlinkClick r:id="rId6" tooltip="Riz"/>
              </a:rPr>
              <a:t>riz</a:t>
            </a:r>
            <a:r>
              <a:rPr lang="fr-FR" altLang="fr-FR" sz="1200">
                <a:solidFill>
                  <a:srgbClr val="008000"/>
                </a:solidFill>
                <a:latin typeface="Arial" panose="020B0604020202020204" pitchFamily="34" charset="0"/>
              </a:rPr>
              <a:t> peuvent tolérer environ 1-3 g/l, et sont considérés comme glycophytes (comme la plupart des plantes cultivées). Des plantes telles que l'orge (</a:t>
            </a:r>
            <a:r>
              <a:rPr lang="fr-FR" altLang="fr-FR" sz="1200" i="1">
                <a:solidFill>
                  <a:srgbClr val="008000"/>
                </a:solidFill>
                <a:latin typeface="Arial" panose="020B0604020202020204" pitchFamily="34" charset="0"/>
                <a:hlinkClick r:id="rId7" tooltip="Hordeum vulgare"/>
              </a:rPr>
              <a:t>Hordeum vulgare</a:t>
            </a:r>
            <a:r>
              <a:rPr lang="fr-FR" altLang="fr-FR" sz="1200">
                <a:solidFill>
                  <a:srgbClr val="008000"/>
                </a:solidFill>
                <a:latin typeface="Arial" panose="020B0604020202020204" pitchFamily="34" charset="0"/>
              </a:rPr>
              <a:t>) et le palmier dattier (</a:t>
            </a:r>
            <a:r>
              <a:rPr lang="fr-FR" altLang="fr-FR" sz="1200" i="1">
                <a:solidFill>
                  <a:srgbClr val="008000"/>
                </a:solidFill>
                <a:latin typeface="Arial" panose="020B0604020202020204" pitchFamily="34" charset="0"/>
                <a:hlinkClick r:id="rId8" tooltip="Phoenix dactylifera"/>
              </a:rPr>
              <a:t>Phoenix dactylifera</a:t>
            </a:r>
            <a:r>
              <a:rPr lang="fr-FR" altLang="fr-FR" sz="1200">
                <a:solidFill>
                  <a:srgbClr val="008000"/>
                </a:solidFill>
                <a:latin typeface="Arial" panose="020B0604020202020204" pitchFamily="34" charset="0"/>
              </a:rPr>
              <a:t>) peut tolérer environ 5 g/l, et peut être considéré comme halophytes marginales </a:t>
            </a:r>
            <a:r>
              <a:rPr lang="fr-FR" altLang="fr-FR" sz="1200" baseline="30000">
                <a:solidFill>
                  <a:srgbClr val="008000"/>
                </a:solidFill>
                <a:latin typeface="Arial" panose="020B0604020202020204" pitchFamily="34" charset="0"/>
                <a:hlinkClick r:id="rId4"/>
              </a:rPr>
              <a:t>[1]</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L’adaptation aux milieux salins par halophytes peut prendre la forme de la tolérance au sel (voir </a:t>
            </a:r>
            <a:r>
              <a:rPr lang="fr-FR" altLang="fr-FR" sz="1200">
                <a:solidFill>
                  <a:srgbClr val="008000"/>
                </a:solidFill>
                <a:latin typeface="Arial" panose="020B0604020202020204" pitchFamily="34" charset="0"/>
                <a:hlinkClick r:id="rId9" tooltip="Halotolerance"/>
              </a:rPr>
              <a:t>halotolerance</a:t>
            </a:r>
            <a:r>
              <a:rPr lang="fr-FR" altLang="fr-FR" sz="1200">
                <a:solidFill>
                  <a:srgbClr val="008000"/>
                </a:solidFill>
                <a:latin typeface="Arial" panose="020B0604020202020204" pitchFamily="34" charset="0"/>
              </a:rPr>
              <a:t>) ou d'évitement de sel. Les plantes qui évitent les effets de la forte teneur en sel, même s'ils vivent dans un milieu salin, peuvent être considérées comme </a:t>
            </a:r>
            <a:r>
              <a:rPr lang="fr-FR" altLang="fr-FR" sz="1200" i="1">
                <a:solidFill>
                  <a:srgbClr val="008000"/>
                </a:solidFill>
                <a:latin typeface="Arial" panose="020B0604020202020204" pitchFamily="34" charset="0"/>
              </a:rPr>
              <a:t>halophytes facultatives </a:t>
            </a:r>
            <a:r>
              <a:rPr lang="fr-FR" altLang="fr-FR" sz="1200">
                <a:solidFill>
                  <a:srgbClr val="008000"/>
                </a:solidFill>
                <a:latin typeface="Arial" panose="020B0604020202020204" pitchFamily="34" charset="0"/>
              </a:rPr>
              <a:t>plutôt que comme </a:t>
            </a:r>
            <a:r>
              <a:rPr lang="fr-FR" altLang="fr-FR" sz="1200" i="1">
                <a:solidFill>
                  <a:srgbClr val="008000"/>
                </a:solidFill>
                <a:latin typeface="Arial" panose="020B0604020202020204" pitchFamily="34" charset="0"/>
              </a:rPr>
              <a:t>halophytes «vrais» ou obligatoires</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Par exemple, une plante, de courte durée, qui complète son cycle de vie pendant les périodes de reproduction (comme durant la saison des pluies) lorsque la concentration de sel est faible, le fera en évitant le sel plutôt que de le tolérer. Ou bien une espèce de plante peuvent maintenir une concentration «normale» interne de sel, en excrétant le sel en excès par ses feuilles, au moyen [par le biais] d'un </a:t>
            </a:r>
            <a:r>
              <a:rPr lang="fr-FR" altLang="fr-FR" sz="1200">
                <a:solidFill>
                  <a:srgbClr val="008000"/>
                </a:solidFill>
                <a:latin typeface="Arial" panose="020B0604020202020204" pitchFamily="34" charset="0"/>
                <a:hlinkClick r:id="rId10" tooltip="Hydathode"/>
              </a:rPr>
              <a:t>hydathode</a:t>
            </a:r>
            <a:r>
              <a:rPr lang="fr-FR" altLang="fr-FR" sz="1200">
                <a:solidFill>
                  <a:srgbClr val="008000"/>
                </a:solidFill>
                <a:latin typeface="Arial" panose="020B0604020202020204" pitchFamily="34" charset="0"/>
              </a:rPr>
              <a:t>, ou en concentrant les sels dans les feuilles qui meurent et tombent plus tard.</a:t>
            </a:r>
          </a:p>
          <a:p>
            <a:pPr algn="just" eaLnBrk="1" hangingPunct="1">
              <a:spcBef>
                <a:spcPct val="0"/>
              </a:spcBef>
              <a:buFontTx/>
              <a:buNone/>
            </a:pPr>
            <a:r>
              <a:rPr lang="fr-FR" altLang="fr-FR" sz="1200">
                <a:solidFill>
                  <a:srgbClr val="008000"/>
                </a:solidFill>
                <a:latin typeface="Arial" panose="020B0604020202020204" pitchFamily="34" charset="0"/>
              </a:rPr>
              <a:t>Certains halophytes sont à l'étude pour une utilisation en tant que précurseurs de biocarburants "3ème génération". Des halophytes tels que </a:t>
            </a:r>
            <a:r>
              <a:rPr lang="fr-FR" altLang="fr-FR" sz="1200" i="1">
                <a:solidFill>
                  <a:srgbClr val="008000"/>
                </a:solidFill>
                <a:latin typeface="Arial" panose="020B0604020202020204" pitchFamily="34" charset="0"/>
                <a:hlinkClick r:id="rId11" tooltip="Salicornia bigelovii"/>
              </a:rPr>
              <a:t>Salicornia bigelovii</a:t>
            </a:r>
            <a:r>
              <a:rPr lang="fr-FR" altLang="fr-FR" sz="1200">
                <a:solidFill>
                  <a:srgbClr val="008000"/>
                </a:solidFill>
                <a:latin typeface="Arial" panose="020B0604020202020204" pitchFamily="34" charset="0"/>
              </a:rPr>
              <a:t> peuvent être cultivées dans des environnements difficiles </a:t>
            </a:r>
            <a:r>
              <a:rPr lang="fr-FR" altLang="fr-FR" sz="1200" baseline="30000">
                <a:solidFill>
                  <a:srgbClr val="008000"/>
                </a:solidFill>
                <a:latin typeface="Arial" panose="020B0604020202020204" pitchFamily="34" charset="0"/>
                <a:hlinkClick r:id="rId12"/>
              </a:rPr>
              <a:t>[3]</a:t>
            </a:r>
            <a:r>
              <a:rPr lang="fr-FR" altLang="fr-FR" sz="1200">
                <a:solidFill>
                  <a:srgbClr val="008000"/>
                </a:solidFill>
                <a:latin typeface="Arial" panose="020B0604020202020204" pitchFamily="34" charset="0"/>
              </a:rPr>
              <a:t> et, généralement, ne sont pas en concurrence avec les cultures vivrières pour les ressources, ce qui les rend sources prometteuses de </a:t>
            </a:r>
            <a:r>
              <a:rPr lang="fr-FR" altLang="fr-FR" sz="1200">
                <a:solidFill>
                  <a:srgbClr val="008000"/>
                </a:solidFill>
                <a:latin typeface="Arial" panose="020B0604020202020204" pitchFamily="34" charset="0"/>
                <a:hlinkClick r:id="rId13" tooltip="Le biodiesel"/>
              </a:rPr>
              <a:t>biodiesel </a:t>
            </a:r>
            <a:r>
              <a:rPr lang="fr-FR" altLang="fr-FR" sz="1200" baseline="30000">
                <a:solidFill>
                  <a:srgbClr val="008000"/>
                </a:solidFill>
                <a:latin typeface="Arial" panose="020B0604020202020204" pitchFamily="34" charset="0"/>
                <a:hlinkClick r:id="rId14"/>
              </a:rPr>
              <a:t>[4]</a:t>
            </a:r>
            <a:r>
              <a:rPr lang="fr-FR" altLang="fr-FR" sz="1200">
                <a:solidFill>
                  <a:srgbClr val="008000"/>
                </a:solidFill>
                <a:latin typeface="Arial" panose="020B0604020202020204" pitchFamily="34" charset="0"/>
              </a:rPr>
              <a:t> ou de </a:t>
            </a:r>
            <a:r>
              <a:rPr lang="fr-FR" altLang="fr-FR" sz="1200">
                <a:solidFill>
                  <a:srgbClr val="008000"/>
                </a:solidFill>
                <a:latin typeface="Arial" panose="020B0604020202020204" pitchFamily="34" charset="0"/>
                <a:hlinkClick r:id="rId15" tooltip="Bioalcohol"/>
              </a:rPr>
              <a:t>bio-alcool</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Le </a:t>
            </a:r>
            <a:r>
              <a:rPr lang="fr-FR" altLang="fr-FR" sz="1200" b="1">
                <a:solidFill>
                  <a:srgbClr val="008000"/>
                </a:solidFill>
                <a:latin typeface="Arial" panose="020B0604020202020204" pitchFamily="34" charset="0"/>
              </a:rPr>
              <a:t>panic érigé</a:t>
            </a:r>
            <a:r>
              <a:rPr lang="fr-FR" altLang="fr-FR" sz="1200">
                <a:solidFill>
                  <a:srgbClr val="008000"/>
                </a:solidFill>
                <a:latin typeface="Arial" panose="020B0604020202020204" pitchFamily="34" charset="0"/>
              </a:rPr>
              <a:t> (</a:t>
            </a:r>
            <a:r>
              <a:rPr lang="fr-FR" altLang="fr-FR" sz="1200" b="1" i="1">
                <a:solidFill>
                  <a:srgbClr val="008000"/>
                </a:solidFill>
                <a:latin typeface="Arial" panose="020B0604020202020204" pitchFamily="34" charset="0"/>
              </a:rPr>
              <a:t>Panicum virgatum</a:t>
            </a:r>
            <a:r>
              <a:rPr lang="fr-FR" altLang="fr-FR" sz="1200">
                <a:solidFill>
                  <a:srgbClr val="008000"/>
                </a:solidFill>
                <a:latin typeface="Arial" panose="020B0604020202020204" pitchFamily="34" charset="0"/>
              </a:rPr>
              <a:t>) est une espèce de </a:t>
            </a:r>
            <a:r>
              <a:rPr lang="fr-FR" altLang="fr-FR" sz="1200">
                <a:solidFill>
                  <a:srgbClr val="008000"/>
                </a:solidFill>
                <a:latin typeface="Arial" panose="020B0604020202020204" pitchFamily="34" charset="0"/>
                <a:hlinkClick r:id="rId16" tooltip="Céréale"/>
              </a:rPr>
              <a:t>céréale</a:t>
            </a:r>
            <a:r>
              <a:rPr lang="fr-FR" altLang="fr-FR" sz="1200">
                <a:solidFill>
                  <a:srgbClr val="008000"/>
                </a:solidFill>
                <a:latin typeface="Arial" panose="020B0604020202020204" pitchFamily="34" charset="0"/>
              </a:rPr>
              <a:t> sauvage (</a:t>
            </a:r>
            <a:r>
              <a:rPr lang="fr-FR" altLang="fr-FR" sz="1200">
                <a:solidFill>
                  <a:srgbClr val="008000"/>
                </a:solidFill>
                <a:latin typeface="Arial" panose="020B0604020202020204" pitchFamily="34" charset="0"/>
                <a:hlinkClick r:id="rId17" tooltip="Famille (biologie)"/>
              </a:rPr>
              <a:t>famille</a:t>
            </a:r>
            <a:r>
              <a:rPr lang="fr-FR" altLang="fr-FR" sz="1200">
                <a:solidFill>
                  <a:srgbClr val="008000"/>
                </a:solidFill>
                <a:latin typeface="Arial" panose="020B0604020202020204" pitchFamily="34" charset="0"/>
              </a:rPr>
              <a:t> des </a:t>
            </a:r>
            <a:r>
              <a:rPr lang="fr-FR" altLang="fr-FR" sz="1200" i="1">
                <a:solidFill>
                  <a:srgbClr val="008000"/>
                </a:solidFill>
                <a:latin typeface="Arial" panose="020B0604020202020204" pitchFamily="34" charset="0"/>
                <a:hlinkClick r:id="rId18" tooltip="Poaceae"/>
              </a:rPr>
              <a:t>Poaceae</a:t>
            </a:r>
            <a:r>
              <a:rPr lang="fr-FR" altLang="fr-FR" sz="1200">
                <a:solidFill>
                  <a:srgbClr val="008000"/>
                </a:solidFill>
                <a:latin typeface="Arial" panose="020B0604020202020204" pitchFamily="34" charset="0"/>
              </a:rPr>
              <a:t>) autrefois très répandue aux </a:t>
            </a:r>
            <a:r>
              <a:rPr lang="fr-FR" altLang="fr-FR" sz="1200">
                <a:solidFill>
                  <a:srgbClr val="008000"/>
                </a:solidFill>
                <a:latin typeface="Arial" panose="020B0604020202020204" pitchFamily="34" charset="0"/>
                <a:hlinkClick r:id="rId19" tooltip="États-Unis"/>
              </a:rPr>
              <a:t>États-Unis</a:t>
            </a:r>
            <a:r>
              <a:rPr lang="fr-FR" altLang="fr-FR" sz="1200">
                <a:solidFill>
                  <a:srgbClr val="008000"/>
                </a:solidFill>
                <a:latin typeface="Arial" panose="020B0604020202020204" pitchFamily="34" charset="0"/>
              </a:rPr>
              <a:t>, présente sur tout le territoire (sauf sur la frange </a:t>
            </a:r>
            <a:r>
              <a:rPr lang="fr-FR" altLang="fr-FR" sz="1200">
                <a:solidFill>
                  <a:srgbClr val="008000"/>
                </a:solidFill>
                <a:latin typeface="Arial" panose="020B0604020202020204" pitchFamily="34" charset="0"/>
                <a:hlinkClick r:id="rId20" tooltip="Littoral"/>
              </a:rPr>
              <a:t>littorale</a:t>
            </a:r>
            <a:r>
              <a:rPr lang="fr-FR" altLang="fr-FR" sz="1200">
                <a:solidFill>
                  <a:srgbClr val="008000"/>
                </a:solidFill>
                <a:latin typeface="Arial" panose="020B0604020202020204" pitchFamily="34" charset="0"/>
              </a:rPr>
              <a:t> du </a:t>
            </a:r>
            <a:r>
              <a:rPr lang="fr-FR" altLang="fr-FR" sz="1200">
                <a:solidFill>
                  <a:srgbClr val="008000"/>
                </a:solidFill>
                <a:latin typeface="Arial" panose="020B0604020202020204" pitchFamily="34" charset="0"/>
                <a:hlinkClick r:id="rId21" tooltip="Pacifique"/>
              </a:rPr>
              <a:t>Pacifique</a:t>
            </a:r>
            <a:r>
              <a:rPr lang="fr-FR" altLang="fr-FR" sz="1200">
                <a:solidFill>
                  <a:srgbClr val="008000"/>
                </a:solidFill>
                <a:latin typeface="Arial" panose="020B0604020202020204" pitchFamily="34" charset="0"/>
              </a:rPr>
              <a:t>). Le Gouvernement des États-Unis la considère</a:t>
            </a:r>
            <a:r>
              <a:rPr lang="fr-FR" altLang="fr-FR" sz="1200" baseline="30000">
                <a:solidFill>
                  <a:srgbClr val="008000"/>
                </a:solidFill>
                <a:latin typeface="Arial" panose="020B0604020202020204" pitchFamily="34" charset="0"/>
                <a:hlinkClick r:id="rId22"/>
              </a:rPr>
              <a:t>1</a:t>
            </a:r>
            <a:r>
              <a:rPr lang="fr-FR" altLang="fr-FR" sz="1200">
                <a:solidFill>
                  <a:srgbClr val="008000"/>
                </a:solidFill>
                <a:latin typeface="Arial" panose="020B0604020202020204" pitchFamily="34" charset="0"/>
              </a:rPr>
              <a:t> depuis 2006 comme une source potentielle d'agrocarburant, plus respectueuse de l'environnement que d’autres, et qui pourraient réduire la dépendance des États-Unis à l'égard du </a:t>
            </a:r>
            <a:r>
              <a:rPr lang="fr-FR" altLang="fr-FR" sz="1200" u="sng">
                <a:solidFill>
                  <a:srgbClr val="008000"/>
                </a:solidFill>
                <a:latin typeface="Arial" panose="020B0604020202020204" pitchFamily="34" charset="0"/>
                <a:hlinkClick r:id="rId23" tooltip="Pétrole"/>
              </a:rPr>
              <a:t>pétrole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Sources : a) Halophyte, </a:t>
            </a:r>
            <a:r>
              <a:rPr lang="fr-FR" altLang="fr-FR" sz="1200">
                <a:solidFill>
                  <a:srgbClr val="008000"/>
                </a:solidFill>
                <a:latin typeface="Arial" panose="020B0604020202020204" pitchFamily="34" charset="0"/>
                <a:hlinkClick r:id="rId24"/>
              </a:rPr>
              <a:t>http://en.wikipedia.org/wiki/Halophyte</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5"/>
              </a:rPr>
              <a:t>http://www.universalis.fr/encyclopedie/halophytes/</a:t>
            </a:r>
            <a:r>
              <a:rPr lang="fr-FR" altLang="fr-FR" sz="1200">
                <a:solidFill>
                  <a:srgbClr val="008000"/>
                </a:solidFill>
                <a:latin typeface="Arial" panose="020B0604020202020204" pitchFamily="34" charset="0"/>
              </a:rPr>
              <a:t> (article payant). </a:t>
            </a:r>
          </a:p>
          <a:p>
            <a:pPr algn="just" eaLnBrk="1" hangingPunct="1">
              <a:spcBef>
                <a:spcPct val="0"/>
              </a:spcBef>
              <a:buFontTx/>
              <a:buNone/>
            </a:pPr>
            <a:endParaRPr lang="fr-FR" altLang="fr-FR" sz="1200">
              <a:latin typeface="Arial" panose="020B0604020202020204"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
          <p:cNvSpPr>
            <a:spLocks noChangeArrowheads="1"/>
          </p:cNvSpPr>
          <p:nvPr/>
        </p:nvSpPr>
        <p:spPr bwMode="auto">
          <a:xfrm>
            <a:off x="179388" y="692150"/>
            <a:ext cx="8280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A10. La sélection des cultures </a:t>
            </a:r>
          </a:p>
          <a:p>
            <a:pPr eaLnBrk="1" hangingPunct="1">
              <a:spcBef>
                <a:spcPct val="0"/>
              </a:spcBef>
              <a:buFontTx/>
              <a:buNone/>
            </a:pPr>
            <a:endParaRPr lang="fr-FR" altLang="fr-FR" sz="1800" dirty="0">
              <a:solidFill>
                <a:srgbClr val="008000"/>
              </a:solidFill>
              <a:latin typeface="Arial" panose="020B0604020202020204" pitchFamily="34" charset="0"/>
            </a:endParaRPr>
          </a:p>
          <a:p>
            <a:pPr eaLnBrk="1" hangingPunct="1">
              <a:spcBef>
                <a:spcPct val="0"/>
              </a:spcBef>
              <a:buFontTx/>
              <a:buNone/>
            </a:pPr>
            <a:r>
              <a:rPr lang="fr-FR" altLang="fr-FR" sz="1800" u="sng" dirty="0">
                <a:solidFill>
                  <a:srgbClr val="008000"/>
                </a:solidFill>
                <a:latin typeface="Arial" panose="020B0604020202020204" pitchFamily="34" charset="0"/>
              </a:rPr>
              <a:t>critères</a:t>
            </a:r>
            <a:r>
              <a:rPr lang="fr-FR" altLang="fr-FR" sz="1800" dirty="0">
                <a:solidFill>
                  <a:srgbClr val="008000"/>
                </a:solidFill>
                <a:latin typeface="Arial" panose="020B0604020202020204" pitchFamily="34" charset="0"/>
              </a:rPr>
              <a:t>: </a:t>
            </a:r>
          </a:p>
          <a:p>
            <a:pPr eaLnBrk="1" hangingPunct="1">
              <a:spcBef>
                <a:spcPct val="0"/>
              </a:spcBef>
            </a:pPr>
            <a:r>
              <a:rPr lang="fr-FR" altLang="fr-FR" sz="1800" dirty="0">
                <a:solidFill>
                  <a:srgbClr val="008000"/>
                </a:solidFill>
                <a:latin typeface="Arial" panose="020B0604020202020204" pitchFamily="34" charset="0"/>
              </a:rPr>
              <a:t> valeur nutritive </a:t>
            </a:r>
          </a:p>
          <a:p>
            <a:pPr eaLnBrk="1" hangingPunct="1">
              <a:spcBef>
                <a:spcPct val="0"/>
              </a:spcBef>
            </a:pPr>
            <a:r>
              <a:rPr lang="fr-FR" altLang="fr-FR" sz="1800" dirty="0">
                <a:solidFill>
                  <a:srgbClr val="008000"/>
                </a:solidFill>
                <a:latin typeface="Arial" panose="020B0604020202020204" pitchFamily="34" charset="0"/>
              </a:rPr>
              <a:t> Résistance aux conditions arides </a:t>
            </a:r>
          </a:p>
          <a:p>
            <a:pPr eaLnBrk="1" hangingPunct="1">
              <a:spcBef>
                <a:spcPct val="0"/>
              </a:spcBef>
            </a:pPr>
            <a:r>
              <a:rPr lang="fr-FR" altLang="fr-FR" sz="1800" dirty="0">
                <a:solidFill>
                  <a:srgbClr val="008000"/>
                </a:solidFill>
                <a:latin typeface="Arial" panose="020B0604020202020204" pitchFamily="34" charset="0"/>
              </a:rPr>
              <a:t> Bon prix de marché </a:t>
            </a:r>
          </a:p>
          <a:p>
            <a:pPr eaLnBrk="1" hangingPunct="1">
              <a:spcBef>
                <a:spcPct val="0"/>
              </a:spcBef>
            </a:pPr>
            <a:r>
              <a:rPr lang="fr-FR" altLang="fr-FR" sz="1800" dirty="0">
                <a:solidFill>
                  <a:srgbClr val="008000"/>
                </a:solidFill>
                <a:latin typeface="Arial" panose="020B0604020202020204" pitchFamily="34" charset="0"/>
              </a:rPr>
              <a:t> Résilience face aux aléas de transport  (à voir)</a:t>
            </a:r>
          </a:p>
          <a:p>
            <a:pPr eaLnBrk="1" hangingPunct="1">
              <a:spcBef>
                <a:spcPct val="0"/>
              </a:spcBef>
            </a:pPr>
            <a:r>
              <a:rPr lang="fr-FR" altLang="fr-FR" sz="1800" dirty="0">
                <a:solidFill>
                  <a:srgbClr val="008000"/>
                </a:solidFill>
                <a:latin typeface="Arial" panose="020B0604020202020204" pitchFamily="34" charset="0"/>
              </a:rPr>
              <a:t> Favorise la biodiversité</a:t>
            </a:r>
          </a:p>
          <a:p>
            <a:pPr eaLnBrk="1" hangingPunct="1">
              <a:spcBef>
                <a:spcPct val="0"/>
              </a:spcBef>
              <a:buFontTx/>
              <a:buNone/>
            </a:pPr>
            <a:endParaRPr lang="fr-FR" altLang="fr-FR" sz="1800" dirty="0">
              <a:solidFill>
                <a:srgbClr val="008000"/>
              </a:solidFill>
              <a:latin typeface="Arial" panose="020B0604020202020204" pitchFamily="34" charset="0"/>
            </a:endParaRPr>
          </a:p>
          <a:p>
            <a:pPr eaLnBrk="1" hangingPunct="1">
              <a:spcBef>
                <a:spcPct val="0"/>
              </a:spcBef>
              <a:buFontTx/>
              <a:buNone/>
            </a:pPr>
            <a:r>
              <a:rPr lang="fr-FR" altLang="fr-FR" sz="1800" dirty="0">
                <a:solidFill>
                  <a:srgbClr val="008000"/>
                </a:solidFill>
                <a:latin typeface="Arial" panose="020B0604020202020204" pitchFamily="34" charset="0"/>
              </a:rPr>
              <a:t>Exemples: </a:t>
            </a:r>
          </a:p>
          <a:p>
            <a:pPr eaLnBrk="1" hangingPunct="1">
              <a:spcBef>
                <a:spcPct val="0"/>
              </a:spcBef>
              <a:buFontTx/>
              <a:buNone/>
            </a:pPr>
            <a:r>
              <a:rPr lang="fr-FR" altLang="fr-FR" sz="1800" dirty="0">
                <a:solidFill>
                  <a:srgbClr val="008000"/>
                </a:solidFill>
                <a:latin typeface="Arial" panose="020B0604020202020204" pitchFamily="34" charset="0"/>
              </a:rPr>
              <a:t>Tomates, gombo, oignon, ail, melon, pastèque, </a:t>
            </a:r>
          </a:p>
          <a:p>
            <a:pPr eaLnBrk="1" hangingPunct="1">
              <a:spcBef>
                <a:spcPct val="0"/>
              </a:spcBef>
              <a:buFontTx/>
              <a:buNone/>
            </a:pPr>
            <a:r>
              <a:rPr lang="fr-FR" altLang="fr-FR" sz="1800" dirty="0">
                <a:solidFill>
                  <a:srgbClr val="008000"/>
                </a:solidFill>
                <a:latin typeface="Arial" panose="020B0604020202020204" pitchFamily="34" charset="0"/>
              </a:rPr>
              <a:t>sorgho, tournesol (pour la consommation </a:t>
            </a:r>
          </a:p>
          <a:p>
            <a:pPr eaLnBrk="1" hangingPunct="1">
              <a:spcBef>
                <a:spcPct val="0"/>
              </a:spcBef>
              <a:buFontTx/>
              <a:buNone/>
            </a:pPr>
            <a:r>
              <a:rPr lang="fr-FR" altLang="fr-FR" sz="1800" dirty="0">
                <a:solidFill>
                  <a:srgbClr val="008000"/>
                </a:solidFill>
                <a:latin typeface="Arial" panose="020B0604020202020204" pitchFamily="34" charset="0"/>
              </a:rPr>
              <a:t>humaine et comme fourrage) </a:t>
            </a:r>
          </a:p>
          <a:p>
            <a:pPr eaLnBrk="1" hangingPunct="1">
              <a:spcBef>
                <a:spcPct val="0"/>
              </a:spcBef>
              <a:buFontTx/>
              <a:buNone/>
            </a:pPr>
            <a:r>
              <a:rPr lang="fr-FR" altLang="fr-FR" sz="1800" dirty="0">
                <a:solidFill>
                  <a:srgbClr val="008000"/>
                </a:solidFill>
                <a:latin typeface="Arial" panose="020B0604020202020204" pitchFamily="34" charset="0"/>
              </a:rPr>
              <a:t>Dattes, grenades (plantations communautaires ?)</a:t>
            </a:r>
          </a:p>
        </p:txBody>
      </p:sp>
      <p:sp>
        <p:nvSpPr>
          <p:cNvPr id="20480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480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EF7A152-D282-4316-8070-DFFB40E07E9D}" type="slidenum">
              <a:rPr lang="fr-FR" altLang="fr-FR" sz="1200" smtClean="0">
                <a:solidFill>
                  <a:srgbClr val="898989"/>
                </a:solidFill>
              </a:rPr>
              <a:pPr>
                <a:spcBef>
                  <a:spcPct val="0"/>
                </a:spcBef>
                <a:buFontTx/>
                <a:buNone/>
              </a:pPr>
              <a:t>243</a:t>
            </a:fld>
            <a:endParaRPr lang="fr-FR" altLang="fr-FR" sz="1200">
              <a:solidFill>
                <a:srgbClr val="898989"/>
              </a:solidFill>
            </a:endParaRPr>
          </a:p>
        </p:txBody>
      </p:sp>
      <p:sp>
        <p:nvSpPr>
          <p:cNvPr id="20480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480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4807" name="Picture 18" descr="january 201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908050"/>
            <a:ext cx="312102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21" descr="january 201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4656138"/>
            <a:ext cx="31321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
          <p:cNvSpPr>
            <a:spLocks noChangeArrowheads="1"/>
          </p:cNvSpPr>
          <p:nvPr/>
        </p:nvSpPr>
        <p:spPr bwMode="auto">
          <a:xfrm>
            <a:off x="179388" y="765175"/>
            <a:ext cx="84248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A11. Pratiques appropriées dans toutes les étapes du cycle de culture </a:t>
            </a:r>
          </a:p>
          <a:p>
            <a:pPr eaLnBrk="1" hangingPunct="1">
              <a:spcBef>
                <a:spcPct val="0"/>
              </a:spcBef>
              <a:buFontTx/>
              <a:buNone/>
            </a:pPr>
            <a:endParaRPr lang="fr-FR" altLang="fr-FR" sz="1800" dirty="0">
              <a:solidFill>
                <a:srgbClr val="008000"/>
              </a:solidFill>
              <a:latin typeface="Arial" panose="020B0604020202020204" pitchFamily="34" charset="0"/>
            </a:endParaRPr>
          </a:p>
          <a:p>
            <a:pPr eaLnBrk="1" hangingPunct="1">
              <a:spcBef>
                <a:spcPct val="0"/>
              </a:spcBef>
              <a:buFontTx/>
              <a:buNone/>
            </a:pPr>
            <a:r>
              <a:rPr lang="fr-FR" altLang="fr-FR" sz="1800" b="1" dirty="0">
                <a:solidFill>
                  <a:srgbClr val="008000"/>
                </a:solidFill>
                <a:latin typeface="Arial" panose="020B0604020202020204" pitchFamily="34" charset="0"/>
              </a:rPr>
              <a:t>Programme de Formation </a:t>
            </a:r>
          </a:p>
          <a:p>
            <a:pPr eaLnBrk="1" hangingPunct="1">
              <a:spcBef>
                <a:spcPct val="0"/>
              </a:spcBef>
              <a:buFontTx/>
              <a:buNone/>
            </a:pPr>
            <a:endParaRPr lang="fr-FR" altLang="fr-FR" sz="1800" dirty="0">
              <a:solidFill>
                <a:srgbClr val="008000"/>
              </a:solidFill>
              <a:latin typeface="Arial" panose="020B0604020202020204" pitchFamily="34" charset="0"/>
            </a:endParaRPr>
          </a:p>
          <a:p>
            <a:pPr eaLnBrk="1" hangingPunct="1">
              <a:spcBef>
                <a:spcPct val="0"/>
              </a:spcBef>
            </a:pPr>
            <a:r>
              <a:rPr lang="fr-FR" altLang="fr-FR" sz="1800" dirty="0">
                <a:solidFill>
                  <a:srgbClr val="008000"/>
                </a:solidFill>
                <a:latin typeface="Arial" panose="020B0604020202020204" pitchFamily="34" charset="0"/>
              </a:rPr>
              <a:t> Préparation de compost </a:t>
            </a:r>
          </a:p>
          <a:p>
            <a:pPr eaLnBrk="1" hangingPunct="1">
              <a:spcBef>
                <a:spcPct val="0"/>
              </a:spcBef>
            </a:pPr>
            <a:r>
              <a:rPr lang="fr-FR" altLang="fr-FR" sz="1800" dirty="0">
                <a:solidFill>
                  <a:srgbClr val="008000"/>
                </a:solidFill>
                <a:latin typeface="Arial" panose="020B0604020202020204" pitchFamily="34" charset="0"/>
              </a:rPr>
              <a:t> La préparation du sol </a:t>
            </a:r>
          </a:p>
          <a:p>
            <a:pPr eaLnBrk="1" hangingPunct="1">
              <a:spcBef>
                <a:spcPct val="0"/>
              </a:spcBef>
            </a:pPr>
            <a:r>
              <a:rPr lang="fr-FR" altLang="fr-FR" sz="1800" dirty="0">
                <a:solidFill>
                  <a:srgbClr val="008000"/>
                </a:solidFill>
                <a:latin typeface="Arial" panose="020B0604020202020204" pitchFamily="34" charset="0"/>
              </a:rPr>
              <a:t> Planification de la plantation </a:t>
            </a:r>
          </a:p>
          <a:p>
            <a:pPr eaLnBrk="1" hangingPunct="1">
              <a:spcBef>
                <a:spcPct val="0"/>
              </a:spcBef>
            </a:pPr>
            <a:r>
              <a:rPr lang="fr-FR" altLang="fr-FR" sz="1800" dirty="0">
                <a:solidFill>
                  <a:srgbClr val="008000"/>
                </a:solidFill>
                <a:latin typeface="Arial" panose="020B0604020202020204" pitchFamily="34" charset="0"/>
              </a:rPr>
              <a:t> Pépinière </a:t>
            </a:r>
          </a:p>
          <a:p>
            <a:pPr eaLnBrk="1" hangingPunct="1">
              <a:spcBef>
                <a:spcPct val="0"/>
              </a:spcBef>
            </a:pPr>
            <a:r>
              <a:rPr lang="fr-FR" altLang="fr-FR" sz="1800" dirty="0">
                <a:solidFill>
                  <a:srgbClr val="008000"/>
                </a:solidFill>
                <a:latin typeface="Arial" panose="020B0604020202020204" pitchFamily="34" charset="0"/>
              </a:rPr>
              <a:t> Irrigation </a:t>
            </a:r>
          </a:p>
          <a:p>
            <a:pPr eaLnBrk="1" hangingPunct="1">
              <a:spcBef>
                <a:spcPct val="0"/>
              </a:spcBef>
            </a:pPr>
            <a:r>
              <a:rPr lang="fr-FR" altLang="fr-FR" sz="1800" dirty="0">
                <a:solidFill>
                  <a:srgbClr val="008000"/>
                </a:solidFill>
                <a:latin typeface="Arial" panose="020B0604020202020204" pitchFamily="34" charset="0"/>
              </a:rPr>
              <a:t> Système de surveillance de la protection des plantes </a:t>
            </a:r>
          </a:p>
          <a:p>
            <a:pPr eaLnBrk="1" hangingPunct="1">
              <a:spcBef>
                <a:spcPct val="0"/>
              </a:spcBef>
            </a:pPr>
            <a:r>
              <a:rPr lang="fr-FR" altLang="fr-FR" sz="1800" dirty="0">
                <a:solidFill>
                  <a:srgbClr val="008000"/>
                </a:solidFill>
                <a:latin typeface="Arial" panose="020B0604020202020204" pitchFamily="34" charset="0"/>
              </a:rPr>
              <a:t> Contrôle des mauvaises herbes </a:t>
            </a:r>
          </a:p>
          <a:p>
            <a:pPr eaLnBrk="1" hangingPunct="1">
              <a:spcBef>
                <a:spcPct val="0"/>
              </a:spcBef>
            </a:pPr>
            <a:r>
              <a:rPr lang="fr-FR" altLang="fr-FR" sz="1800" dirty="0">
                <a:solidFill>
                  <a:srgbClr val="008000"/>
                </a:solidFill>
                <a:latin typeface="Arial" panose="020B0604020202020204" pitchFamily="34" charset="0"/>
              </a:rPr>
              <a:t> Gestion des cultures </a:t>
            </a:r>
          </a:p>
          <a:p>
            <a:pPr eaLnBrk="1" hangingPunct="1">
              <a:spcBef>
                <a:spcPct val="0"/>
              </a:spcBef>
            </a:pPr>
            <a:r>
              <a:rPr lang="fr-FR" altLang="fr-FR" sz="1800" dirty="0">
                <a:solidFill>
                  <a:srgbClr val="008000"/>
                </a:solidFill>
                <a:latin typeface="Arial" panose="020B0604020202020204" pitchFamily="34" charset="0"/>
              </a:rPr>
              <a:t> Post-récolte, stockage, conservation </a:t>
            </a:r>
          </a:p>
          <a:p>
            <a:pPr eaLnBrk="1" hangingPunct="1">
              <a:spcBef>
                <a:spcPct val="0"/>
              </a:spcBef>
            </a:pPr>
            <a:r>
              <a:rPr lang="fr-FR" altLang="fr-FR" sz="1800" dirty="0">
                <a:solidFill>
                  <a:srgbClr val="008000"/>
                </a:solidFill>
                <a:latin typeface="Arial" panose="020B0604020202020204" pitchFamily="34" charset="0"/>
              </a:rPr>
              <a:t> Tenue des registres, de la comptabilité.</a:t>
            </a:r>
          </a:p>
        </p:txBody>
      </p:sp>
      <p:sp>
        <p:nvSpPr>
          <p:cNvPr id="20582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582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6A337DE-9E08-44FF-AC2A-AC493F612BC8}" type="slidenum">
              <a:rPr lang="fr-FR" altLang="fr-FR" sz="1200" smtClean="0">
                <a:solidFill>
                  <a:srgbClr val="898989"/>
                </a:solidFill>
              </a:rPr>
              <a:pPr>
                <a:spcBef>
                  <a:spcPct val="0"/>
                </a:spcBef>
                <a:buFontTx/>
                <a:buNone/>
              </a:pPr>
              <a:t>244</a:t>
            </a:fld>
            <a:endParaRPr lang="fr-FR" altLang="fr-FR" sz="1200">
              <a:solidFill>
                <a:srgbClr val="898989"/>
              </a:solidFill>
            </a:endParaRPr>
          </a:p>
        </p:txBody>
      </p:sp>
      <p:sp>
        <p:nvSpPr>
          <p:cNvPr id="20582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583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697" y="1505608"/>
            <a:ext cx="2009775" cy="188595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256" y="4203329"/>
            <a:ext cx="3362325" cy="1895475"/>
          </a:xfrm>
          <a:prstGeom prst="rect">
            <a:avLst/>
          </a:prstGeom>
        </p:spPr>
      </p:pic>
      <p:sp>
        <p:nvSpPr>
          <p:cNvPr id="5" name="ZoneTexte 4"/>
          <p:cNvSpPr txBox="1"/>
          <p:nvPr/>
        </p:nvSpPr>
        <p:spPr>
          <a:xfrm>
            <a:off x="6012159" y="3429000"/>
            <a:ext cx="3106853" cy="646331"/>
          </a:xfrm>
          <a:prstGeom prst="rect">
            <a:avLst/>
          </a:prstGeom>
          <a:noFill/>
        </p:spPr>
        <p:txBody>
          <a:bodyPr wrap="square" rtlCol="0">
            <a:spAutoFit/>
          </a:bodyPr>
          <a:lstStyle/>
          <a:p>
            <a:pPr algn="ctr"/>
            <a:r>
              <a:rPr lang="fr-FR" sz="1200" dirty="0">
                <a:solidFill>
                  <a:srgbClr val="008000"/>
                </a:solidFill>
              </a:rPr>
              <a:t>Récolte de carottes résistantes au sel à un taux de salinité de 12 </a:t>
            </a:r>
            <a:r>
              <a:rPr lang="fr-FR" sz="1200" dirty="0" err="1">
                <a:solidFill>
                  <a:srgbClr val="008000"/>
                </a:solidFill>
              </a:rPr>
              <a:t>dS</a:t>
            </a:r>
            <a:r>
              <a:rPr lang="fr-FR" sz="1200" dirty="0">
                <a:solidFill>
                  <a:srgbClr val="008000"/>
                </a:solidFill>
              </a:rPr>
              <a:t>/m. Source : </a:t>
            </a:r>
            <a:r>
              <a:rPr lang="fr-FR" sz="1200" dirty="0">
                <a:solidFill>
                  <a:srgbClr val="008000"/>
                </a:solidFill>
                <a:hlinkClick r:id="rId4"/>
              </a:rPr>
              <a:t>https://twitter.com/SaltFarmTexel</a:t>
            </a:r>
            <a:r>
              <a:rPr lang="fr-FR" sz="1200" dirty="0">
                <a:solidFill>
                  <a:srgbClr val="008000"/>
                </a:solidFill>
              </a:rPr>
              <a:t> </a:t>
            </a:r>
          </a:p>
        </p:txBody>
      </p:sp>
      <p:sp>
        <p:nvSpPr>
          <p:cNvPr id="11" name="ZoneTexte 10"/>
          <p:cNvSpPr txBox="1"/>
          <p:nvPr/>
        </p:nvSpPr>
        <p:spPr>
          <a:xfrm>
            <a:off x="5228456" y="6173688"/>
            <a:ext cx="3672408" cy="461665"/>
          </a:xfrm>
          <a:prstGeom prst="rect">
            <a:avLst/>
          </a:prstGeom>
          <a:noFill/>
        </p:spPr>
        <p:txBody>
          <a:bodyPr wrap="square" rtlCol="0">
            <a:spAutoFit/>
          </a:bodyPr>
          <a:lstStyle/>
          <a:p>
            <a:pPr algn="ctr"/>
            <a:r>
              <a:rPr lang="fr-FR" sz="1200" dirty="0">
                <a:solidFill>
                  <a:srgbClr val="008000"/>
                </a:solidFill>
              </a:rPr>
              <a:t>Récolte de pommes de terre résistantes au sel au Pakistan. Source : </a:t>
            </a:r>
            <a:r>
              <a:rPr lang="fr-FR" sz="1200" dirty="0">
                <a:solidFill>
                  <a:srgbClr val="008000"/>
                </a:solidFill>
                <a:hlinkClick r:id="rId4"/>
              </a:rPr>
              <a:t>https://twitter.com/SaltFarmTexel</a:t>
            </a:r>
            <a:r>
              <a:rPr lang="fr-FR" sz="1200" dirty="0">
                <a:solidFill>
                  <a:srgbClr val="008000"/>
                </a:solidFill>
              </a:rPr>
              <a:t>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
          <p:cNvSpPr>
            <a:spLocks noChangeArrowheads="1"/>
          </p:cNvSpPr>
          <p:nvPr/>
        </p:nvSpPr>
        <p:spPr bwMode="auto">
          <a:xfrm>
            <a:off x="6227763" y="5876925"/>
            <a:ext cx="273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a:solidFill>
                  <a:srgbClr val="008000"/>
                </a:solidFill>
                <a:latin typeface="Arial" panose="020B0604020202020204" pitchFamily="34" charset="0"/>
              </a:rPr>
              <a:t>Pseudomonas extremorientalis </a:t>
            </a:r>
            <a:r>
              <a:rPr lang="fr-FR" altLang="fr-FR" sz="1200">
                <a:solidFill>
                  <a:srgbClr val="008000"/>
                </a:solidFill>
                <a:latin typeface="Arial" panose="020B0604020202020204" pitchFamily="34" charset="0"/>
              </a:rPr>
              <a:t>est semblable à cette bactérie (ici photo de </a:t>
            </a:r>
            <a:r>
              <a:rPr lang="fr-FR" altLang="fr-FR" sz="1200" i="1">
                <a:solidFill>
                  <a:srgbClr val="008000"/>
                </a:solidFill>
                <a:latin typeface="Arial" panose="020B0604020202020204" pitchFamily="34" charset="0"/>
              </a:rPr>
              <a:t>Pseudomonas aeruginosa</a:t>
            </a:r>
            <a:r>
              <a:rPr lang="fr-FR" altLang="fr-FR" sz="1200">
                <a:solidFill>
                  <a:srgbClr val="008000"/>
                </a:solidFill>
                <a:latin typeface="Arial" panose="020B0604020202020204" pitchFamily="34" charset="0"/>
              </a:rPr>
              <a:t>)</a:t>
            </a:r>
          </a:p>
        </p:txBody>
      </p:sp>
      <p:pic>
        <p:nvPicPr>
          <p:cNvPr id="206851" name="Image 2" descr="Pseudomonas extremoriental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4076700"/>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Rectangle 3"/>
          <p:cNvSpPr>
            <a:spLocks noChangeArrowheads="1"/>
          </p:cNvSpPr>
          <p:nvPr/>
        </p:nvSpPr>
        <p:spPr bwMode="auto">
          <a:xfrm>
            <a:off x="179388" y="765175"/>
            <a:ext cx="8713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A12. Utilisation de la bactérie </a:t>
            </a:r>
            <a:r>
              <a:rPr lang="fr-FR" altLang="fr-FR" sz="1800" i="1" dirty="0">
                <a:solidFill>
                  <a:srgbClr val="008000"/>
                </a:solidFill>
                <a:latin typeface="Arial" panose="020B0604020202020204" pitchFamily="34" charset="0"/>
              </a:rPr>
              <a:t>Pseudomonas </a:t>
            </a:r>
            <a:r>
              <a:rPr lang="fr-FR" altLang="fr-FR" sz="1800" i="1" dirty="0" err="1">
                <a:solidFill>
                  <a:srgbClr val="008000"/>
                </a:solidFill>
                <a:latin typeface="Arial" panose="020B0604020202020204" pitchFamily="34" charset="0"/>
              </a:rPr>
              <a:t>extremorientalis</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pour améliorer la résistance des plantes au sel</a:t>
            </a:r>
          </a:p>
        </p:txBody>
      </p:sp>
      <p:sp>
        <p:nvSpPr>
          <p:cNvPr id="20685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685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0E1E42-3CDC-4C75-8A73-D64B0F3B597E}" type="slidenum">
              <a:rPr lang="fr-FR" altLang="fr-FR" sz="1200" smtClean="0">
                <a:solidFill>
                  <a:srgbClr val="898989"/>
                </a:solidFill>
              </a:rPr>
              <a:pPr>
                <a:spcBef>
                  <a:spcPct val="0"/>
                </a:spcBef>
                <a:buFontTx/>
                <a:buNone/>
              </a:pPr>
              <a:t>245</a:t>
            </a:fld>
            <a:endParaRPr lang="fr-FR" altLang="fr-FR" sz="1200">
              <a:solidFill>
                <a:srgbClr val="898989"/>
              </a:solidFill>
            </a:endParaRPr>
          </a:p>
        </p:txBody>
      </p:sp>
      <p:sp>
        <p:nvSpPr>
          <p:cNvPr id="20685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68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6857" name="ZoneTexte 8"/>
          <p:cNvSpPr txBox="1">
            <a:spLocks noChangeArrowheads="1"/>
          </p:cNvSpPr>
          <p:nvPr/>
        </p:nvSpPr>
        <p:spPr bwMode="auto">
          <a:xfrm>
            <a:off x="107950" y="1484313"/>
            <a:ext cx="60483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400" dirty="0">
                <a:solidFill>
                  <a:srgbClr val="008000"/>
                </a:solidFill>
                <a:latin typeface="Arial" panose="020B0604020202020204" pitchFamily="34" charset="0"/>
              </a:rPr>
              <a:t>La microbiologiste ouzbek </a:t>
            </a:r>
            <a:r>
              <a:rPr lang="fr-FR" altLang="fr-FR" sz="1400" dirty="0" err="1">
                <a:solidFill>
                  <a:srgbClr val="008000"/>
                </a:solidFill>
                <a:latin typeface="Arial" panose="020B0604020202020204" pitchFamily="34" charset="0"/>
              </a:rPr>
              <a:t>Dilfuza</a:t>
            </a:r>
            <a:r>
              <a:rPr lang="fr-FR" altLang="fr-FR" sz="1400" dirty="0">
                <a:solidFill>
                  <a:srgbClr val="008000"/>
                </a:solidFill>
                <a:latin typeface="Arial" panose="020B0604020202020204" pitchFamily="34" charset="0"/>
              </a:rPr>
              <a:t>  </a:t>
            </a:r>
            <a:r>
              <a:rPr lang="fr-FR" altLang="fr-FR" sz="1400" dirty="0" err="1">
                <a:solidFill>
                  <a:srgbClr val="008000"/>
                </a:solidFill>
                <a:latin typeface="Arial" panose="020B0604020202020204" pitchFamily="34" charset="0"/>
              </a:rPr>
              <a:t>Egamberdieva</a:t>
            </a:r>
            <a:r>
              <a:rPr lang="fr-FR" altLang="fr-FR" sz="1400" dirty="0">
                <a:solidFill>
                  <a:srgbClr val="008000"/>
                </a:solidFill>
                <a:latin typeface="Arial" panose="020B0604020202020204" pitchFamily="34" charset="0"/>
              </a:rPr>
              <a:t>, chef de groupe à l'Université nationale de l'Ouzbékistan, à Tachkent, a isolé des souches bactériennes résistantes au sel qui vivent dans les sols salins-dégradé, où ils aident le processus d'enracinement des plantes. Dans son enquête, </a:t>
            </a:r>
            <a:r>
              <a:rPr lang="fr-FR" altLang="fr-FR" sz="1400" dirty="0" err="1">
                <a:solidFill>
                  <a:srgbClr val="008000"/>
                </a:solidFill>
                <a:latin typeface="Arial" panose="020B0604020202020204" pitchFamily="34" charset="0"/>
              </a:rPr>
              <a:t>Egamberdieva</a:t>
            </a:r>
            <a:r>
              <a:rPr lang="fr-FR" altLang="fr-FR" sz="1400" dirty="0">
                <a:solidFill>
                  <a:srgbClr val="008000"/>
                </a:solidFill>
                <a:latin typeface="Arial" panose="020B0604020202020204" pitchFamily="34" charset="0"/>
              </a:rPr>
              <a:t> a repéré des bactéries résistantes au sel, bénéfiques pour le sol, aidant les plantes à mieux pousser, ne nuisant pas aux hommes. Ces bactéries se retrouvent autour des racines des plantes. «Nous avons constaté que les bactéries de la famille des </a:t>
            </a:r>
            <a:r>
              <a:rPr lang="fr-FR" altLang="fr-FR" sz="1400" i="1" dirty="0">
                <a:solidFill>
                  <a:srgbClr val="008000"/>
                </a:solidFill>
                <a:latin typeface="Arial" panose="020B0604020202020204" pitchFamily="34" charset="0"/>
              </a:rPr>
              <a:t>Pseudomonas</a:t>
            </a:r>
            <a:r>
              <a:rPr lang="fr-FR" altLang="fr-FR" sz="1400" dirty="0">
                <a:solidFill>
                  <a:srgbClr val="008000"/>
                </a:solidFill>
                <a:latin typeface="Arial" panose="020B0604020202020204" pitchFamily="34" charset="0"/>
              </a:rPr>
              <a:t>, en particulier </a:t>
            </a:r>
            <a:r>
              <a:rPr lang="fr-FR" altLang="fr-FR" sz="1400" b="1" i="1" dirty="0">
                <a:solidFill>
                  <a:srgbClr val="008000"/>
                </a:solidFill>
                <a:latin typeface="Arial" panose="020B0604020202020204" pitchFamily="34" charset="0"/>
              </a:rPr>
              <a:t>Pseudomonas </a:t>
            </a:r>
            <a:r>
              <a:rPr lang="fr-FR" altLang="fr-FR" sz="1400" b="1" i="1" dirty="0" err="1">
                <a:solidFill>
                  <a:srgbClr val="008000"/>
                </a:solidFill>
                <a:latin typeface="Arial" panose="020B0604020202020204" pitchFamily="34" charset="0"/>
              </a:rPr>
              <a:t>extremorientalis</a:t>
            </a:r>
            <a:r>
              <a:rPr lang="fr-FR" altLang="fr-FR" sz="1400" dirty="0">
                <a:solidFill>
                  <a:srgbClr val="008000"/>
                </a:solidFill>
                <a:latin typeface="Arial" panose="020B0604020202020204" pitchFamily="34" charset="0"/>
              </a:rPr>
              <a:t>, sont résistantes au sel et poussent à proximité des racines, où elles sont en concurrence avec d'autres bactéries, pour la colonisation. Au contraire, les bactéries pathogènes peuvent pas coloniser activement les racines des plantes. Alors que les </a:t>
            </a:r>
            <a:r>
              <a:rPr lang="fr-FR" altLang="fr-FR" sz="1400" i="1" dirty="0">
                <a:solidFill>
                  <a:srgbClr val="008000"/>
                </a:solidFill>
                <a:latin typeface="Arial" panose="020B0604020202020204" pitchFamily="34" charset="0"/>
              </a:rPr>
              <a:t>Pseudomonas</a:t>
            </a:r>
            <a:r>
              <a:rPr lang="fr-FR" altLang="fr-FR" sz="1400" dirty="0">
                <a:solidFill>
                  <a:srgbClr val="008000"/>
                </a:solidFill>
                <a:latin typeface="Arial" panose="020B0604020202020204" pitchFamily="34" charset="0"/>
              </a:rPr>
              <a:t> produisent des antibiotiques que les plantes utilisent pour se défendre contre les champignons, déclenchant le processus d'enracinement et produisant des facteurs de promotion de la nodulation, donnant ainsi à la végétation de meilleures chances de fixer l'azote et de grandir ensemble ». En échange de ces faveurs, les plantes sécrètent des exsudats utiles pour les bactéries.</a:t>
            </a:r>
          </a:p>
          <a:p>
            <a:pPr algn="just" eaLnBrk="1" hangingPunct="1">
              <a:spcBef>
                <a:spcPct val="0"/>
              </a:spcBef>
              <a:buFontTx/>
              <a:buNone/>
            </a:pPr>
            <a:r>
              <a:rPr lang="fr-FR" altLang="fr-FR" sz="1400" u="sng" dirty="0">
                <a:solidFill>
                  <a:srgbClr val="008000"/>
                </a:solidFill>
                <a:latin typeface="Arial" panose="020B0604020202020204" pitchFamily="34" charset="0"/>
              </a:rPr>
              <a:t>Note</a:t>
            </a:r>
            <a:r>
              <a:rPr lang="fr-FR" altLang="fr-FR" sz="1400" dirty="0">
                <a:solidFill>
                  <a:srgbClr val="008000"/>
                </a:solidFill>
                <a:latin typeface="Arial" panose="020B0604020202020204" pitchFamily="34" charset="0"/>
              </a:rPr>
              <a:t> : Elle a fait l’essai avec le haricot commun (</a:t>
            </a:r>
            <a:r>
              <a:rPr lang="fr-FR" altLang="fr-FR" sz="1400" i="1" dirty="0" err="1">
                <a:solidFill>
                  <a:srgbClr val="008000"/>
                </a:solidFill>
                <a:latin typeface="Arial" panose="020B0604020202020204" pitchFamily="34" charset="0"/>
              </a:rPr>
              <a:t>Phaseolus</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vulgaris</a:t>
            </a:r>
            <a:r>
              <a:rPr lang="fr-FR" altLang="fr-FR" sz="1400" dirty="0">
                <a:solidFill>
                  <a:srgbClr val="008000"/>
                </a:solidFill>
                <a:latin typeface="Arial" panose="020B0604020202020204" pitchFamily="34" charset="0"/>
              </a:rPr>
              <a:t>), avec le chardon-marie (</a:t>
            </a:r>
            <a:r>
              <a:rPr lang="fr-FR" altLang="fr-FR" sz="1400" i="1" dirty="0" err="1">
                <a:solidFill>
                  <a:srgbClr val="008000"/>
                </a:solidFill>
                <a:latin typeface="Arial" panose="020B0604020202020204" pitchFamily="34" charset="0"/>
              </a:rPr>
              <a:t>Silybum</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marianum</a:t>
            </a:r>
            <a:r>
              <a:rPr lang="fr-FR" altLang="fr-FR" sz="1400" dirty="0">
                <a:solidFill>
                  <a:srgbClr val="008000"/>
                </a:solidFill>
                <a:latin typeface="Arial" panose="020B0604020202020204" pitchFamily="34" charset="0"/>
              </a:rPr>
              <a:t>) (une plante médicinale).</a:t>
            </a:r>
          </a:p>
          <a:p>
            <a:pPr algn="just" eaLnBrk="1" hangingPunct="1">
              <a:spcBef>
                <a:spcPct val="0"/>
              </a:spcBef>
              <a:buFontTx/>
              <a:buNone/>
            </a:pPr>
            <a:r>
              <a:rPr lang="fr-FR" altLang="fr-FR" sz="1400" dirty="0">
                <a:solidFill>
                  <a:srgbClr val="008000"/>
                </a:solidFill>
                <a:latin typeface="Arial" panose="020B0604020202020204" pitchFamily="34" charset="0"/>
              </a:rPr>
              <a:t>Source : </a:t>
            </a:r>
            <a:r>
              <a:rPr lang="fr-FR" altLang="fr-FR" sz="1400" i="1" dirty="0">
                <a:solidFill>
                  <a:srgbClr val="008000"/>
                </a:solidFill>
                <a:latin typeface="Arial" panose="020B0604020202020204" pitchFamily="34" charset="0"/>
              </a:rPr>
              <a:t>Salt-</a:t>
            </a:r>
            <a:r>
              <a:rPr lang="fr-FR" altLang="fr-FR" sz="1400" i="1" dirty="0" err="1">
                <a:solidFill>
                  <a:srgbClr val="008000"/>
                </a:solidFill>
                <a:latin typeface="Arial" panose="020B0604020202020204" pitchFamily="34" charset="0"/>
              </a:rPr>
              <a:t>tolerant</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bacteria</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improve</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crop</a:t>
            </a:r>
            <a:r>
              <a:rPr lang="fr-FR" altLang="fr-FR" sz="1400" i="1" dirty="0">
                <a:solidFill>
                  <a:srgbClr val="008000"/>
                </a:solidFill>
                <a:latin typeface="Arial" panose="020B0604020202020204" pitchFamily="34" charset="0"/>
              </a:rPr>
              <a:t> </a:t>
            </a:r>
            <a:r>
              <a:rPr lang="fr-FR" altLang="fr-FR" sz="1400" i="1" dirty="0" err="1">
                <a:solidFill>
                  <a:srgbClr val="008000"/>
                </a:solidFill>
                <a:latin typeface="Arial" panose="020B0604020202020204" pitchFamily="34" charset="0"/>
              </a:rPr>
              <a:t>yields</a:t>
            </a:r>
            <a:r>
              <a:rPr lang="fr-FR" altLang="fr-FR" sz="1400" dirty="0">
                <a:solidFill>
                  <a:srgbClr val="008000"/>
                </a:solidFill>
                <a:latin typeface="Arial" panose="020B0604020202020204" pitchFamily="34" charset="0"/>
              </a:rPr>
              <a:t>, TWAS, </a:t>
            </a:r>
            <a:r>
              <a:rPr lang="fr-FR" altLang="fr-FR" sz="1400" dirty="0" err="1">
                <a:solidFill>
                  <a:srgbClr val="008000"/>
                </a:solidFill>
                <a:latin typeface="Arial" panose="020B0604020202020204" pitchFamily="34" charset="0"/>
              </a:rPr>
              <a:t>October</a:t>
            </a:r>
            <a:r>
              <a:rPr lang="fr-FR" altLang="fr-FR" sz="1400" dirty="0">
                <a:solidFill>
                  <a:srgbClr val="008000"/>
                </a:solidFill>
                <a:latin typeface="Arial" panose="020B0604020202020204" pitchFamily="34" charset="0"/>
              </a:rPr>
              <a:t> 6, 2013, </a:t>
            </a:r>
            <a:r>
              <a:rPr lang="fr-FR" altLang="fr-FR" sz="1400" dirty="0">
                <a:solidFill>
                  <a:srgbClr val="008000"/>
                </a:solidFill>
                <a:latin typeface="Arial" panose="020B0604020202020204" pitchFamily="34" charset="0"/>
                <a:hlinkClick r:id="rId3"/>
              </a:rPr>
              <a:t>http://www.sciencedaily.com/releases/2013/10/131006142707.htm</a:t>
            </a:r>
            <a:r>
              <a:rPr lang="fr-FR" altLang="fr-FR" sz="1400" dirty="0">
                <a:solidFill>
                  <a:srgbClr val="008000"/>
                </a:solidFill>
                <a:latin typeface="Arial" panose="020B0604020202020204" pitchFamily="34" charset="0"/>
              </a:rPr>
              <a:t>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787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425EFE-7FA2-4895-9CA3-24594B3767AA}" type="slidenum">
              <a:rPr lang="fr-FR" altLang="fr-FR" sz="1200" smtClean="0">
                <a:solidFill>
                  <a:srgbClr val="898989"/>
                </a:solidFill>
              </a:rPr>
              <a:pPr>
                <a:spcBef>
                  <a:spcPct val="0"/>
                </a:spcBef>
                <a:buFontTx/>
                <a:buNone/>
              </a:pPr>
              <a:t>246</a:t>
            </a:fld>
            <a:endParaRPr lang="fr-FR" altLang="fr-FR" sz="1200">
              <a:solidFill>
                <a:srgbClr val="898989"/>
              </a:solidFill>
            </a:endParaRPr>
          </a:p>
        </p:txBody>
      </p:sp>
      <p:sp>
        <p:nvSpPr>
          <p:cNvPr id="20787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787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7878" name="Picture 6" descr="CarteMondialeTerresArrid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000625"/>
            <a:ext cx="13811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9" name="Picture 7" descr="CarteMondialeTerresAr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813593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0" name="Text Box 8"/>
          <p:cNvSpPr txBox="1">
            <a:spLocks noChangeArrowheads="1"/>
          </p:cNvSpPr>
          <p:nvPr/>
        </p:nvSpPr>
        <p:spPr bwMode="auto">
          <a:xfrm>
            <a:off x="2555875" y="4797425"/>
            <a:ext cx="5688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fr-FR" altLang="fr-FR" sz="1800">
              <a:latin typeface="Arial" panose="020B0604020202020204" pitchFamily="34" charset="0"/>
            </a:endParaRPr>
          </a:p>
        </p:txBody>
      </p:sp>
      <p:sp>
        <p:nvSpPr>
          <p:cNvPr id="207881" name="Text Box 9"/>
          <p:cNvSpPr txBox="1">
            <a:spLocks noChangeArrowheads="1"/>
          </p:cNvSpPr>
          <p:nvPr/>
        </p:nvSpPr>
        <p:spPr bwMode="auto">
          <a:xfrm>
            <a:off x="3203575" y="5157788"/>
            <a:ext cx="3024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Carte mondiale des terres arides</a:t>
            </a:r>
          </a:p>
          <a:p>
            <a:pPr algn="ctr" eaLnBrk="1" hangingPunct="1">
              <a:spcBef>
                <a:spcPct val="0"/>
              </a:spcBef>
              <a:buFontTx/>
              <a:buNone/>
            </a:pPr>
            <a:r>
              <a:rPr lang="fr-FR" altLang="fr-FR" sz="1200">
                <a:solidFill>
                  <a:srgbClr val="008000"/>
                </a:solidFill>
                <a:latin typeface="Arial" panose="020B0604020202020204" pitchFamily="34" charset="0"/>
              </a:rPr>
              <a:t>Source: UNEP/GRID 1991 dans WRI.</a:t>
            </a:r>
          </a:p>
        </p:txBody>
      </p:sp>
      <p:sp>
        <p:nvSpPr>
          <p:cNvPr id="207882" name="ZoneTexte 7"/>
          <p:cNvSpPr txBox="1">
            <a:spLocks noChangeArrowheads="1"/>
          </p:cNvSpPr>
          <p:nvPr/>
        </p:nvSpPr>
        <p:spPr bwMode="auto">
          <a:xfrm>
            <a:off x="1763713" y="5589588"/>
            <a:ext cx="71437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600">
                <a:solidFill>
                  <a:srgbClr val="008000"/>
                </a:solidFill>
                <a:latin typeface="Arial" panose="020B0604020202020204" pitchFamily="34" charset="0"/>
              </a:rPr>
              <a:t>L'</a:t>
            </a:r>
            <a:r>
              <a:rPr lang="fr-FR" altLang="fr-FR" sz="1600">
                <a:solidFill>
                  <a:srgbClr val="008000"/>
                </a:solidFill>
                <a:latin typeface="Arial" panose="020B0604020202020204" pitchFamily="34" charset="0"/>
                <a:hlinkClick r:id="rId4" tooltip="Organisation des Nations unies"/>
              </a:rPr>
              <a:t>ONU</a:t>
            </a:r>
            <a:r>
              <a:rPr lang="fr-FR" altLang="fr-FR" sz="1600">
                <a:solidFill>
                  <a:srgbClr val="008000"/>
                </a:solidFill>
                <a:latin typeface="Arial" panose="020B0604020202020204" pitchFamily="34" charset="0"/>
              </a:rPr>
              <a:t> et la </a:t>
            </a:r>
            <a:r>
              <a:rPr lang="fr-FR" altLang="fr-FR" sz="1600">
                <a:solidFill>
                  <a:srgbClr val="008000"/>
                </a:solidFill>
                <a:latin typeface="Arial" panose="020B0604020202020204" pitchFamily="34" charset="0"/>
                <a:hlinkClick r:id="rId5" tooltip="Organisation des Nations unies pour l'alimentation et &#10;l'agriculture"/>
              </a:rPr>
              <a:t>FAO</a:t>
            </a:r>
            <a:r>
              <a:rPr lang="fr-FR" altLang="fr-FR" sz="1600">
                <a:solidFill>
                  <a:srgbClr val="008000"/>
                </a:solidFill>
                <a:latin typeface="Arial" panose="020B0604020202020204" pitchFamily="34" charset="0"/>
              </a:rPr>
              <a:t> alertent depuis plusieurs décennies sur la dégradation de nombreux sols tropicaux, avec notamment de graves phénomènes de désertification et de salinisation (voir chapitre « chiffres » à la fin de ce document).</a:t>
            </a:r>
          </a:p>
        </p:txBody>
      </p:sp>
      <p:sp>
        <p:nvSpPr>
          <p:cNvPr id="207883" name="Rectangle 10"/>
          <p:cNvSpPr>
            <a:spLocks noChangeArrowheads="1"/>
          </p:cNvSpPr>
          <p:nvPr/>
        </p:nvSpPr>
        <p:spPr bwMode="auto">
          <a:xfrm>
            <a:off x="590962" y="692150"/>
            <a:ext cx="4314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008000"/>
                </a:solidFill>
                <a:latin typeface="Arial" panose="020B0604020202020204" pitchFamily="34" charset="0"/>
              </a:rPr>
              <a:t>A13. Carte mondiale des terres arides</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4"/>
          <p:cNvSpPr txBox="1">
            <a:spLocks noChangeArrowheads="1"/>
          </p:cNvSpPr>
          <p:nvPr/>
        </p:nvSpPr>
        <p:spPr bwMode="auto">
          <a:xfrm>
            <a:off x="250825" y="692150"/>
            <a:ext cx="878522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6600CC"/>
                </a:solidFill>
                <a:latin typeface="Arial" panose="020B0604020202020204" pitchFamily="34" charset="0"/>
              </a:rPr>
              <a:t>A14. Processus de salinisation des sols</a:t>
            </a:r>
            <a:r>
              <a:rPr lang="fr-FR" altLang="fr-FR" sz="1400" dirty="0">
                <a:solidFill>
                  <a:srgbClr val="6600CC"/>
                </a:solidFill>
                <a:latin typeface="Arial" panose="020B0604020202020204" pitchFamily="34" charset="0"/>
              </a:rPr>
              <a:t> :</a:t>
            </a:r>
          </a:p>
          <a:p>
            <a:pPr algn="just" eaLnBrk="1" hangingPunct="1">
              <a:spcBef>
                <a:spcPct val="0"/>
              </a:spcBef>
              <a:buFontTx/>
              <a:buNone/>
            </a:pPr>
            <a:endParaRPr lang="fr-FR" altLang="fr-FR" sz="1400" dirty="0">
              <a:solidFill>
                <a:srgbClr val="6600CC"/>
              </a:solidFill>
              <a:latin typeface="Arial" panose="020B0604020202020204" pitchFamily="34" charset="0"/>
            </a:endParaRPr>
          </a:p>
          <a:p>
            <a:pPr algn="just" eaLnBrk="1" hangingPunct="1">
              <a:spcBef>
                <a:spcPct val="0"/>
              </a:spcBef>
              <a:buFontTx/>
              <a:buNone/>
            </a:pPr>
            <a:r>
              <a:rPr lang="fr-FR" altLang="fr-FR" sz="1400" dirty="0">
                <a:solidFill>
                  <a:srgbClr val="6600CC"/>
                </a:solidFill>
                <a:latin typeface="Arial" panose="020B0604020202020204" pitchFamily="34" charset="0"/>
              </a:rPr>
              <a:t>De vastes régions dans le monde contiennent beaucoup de sel dans le sol, du fait de la brise marine salée, parce que ce sont d’anciens bassins océanique ou des lacs asséchés. Très peu de plantes peuvent tolérer des sols salés. Si le sel, enfoui sous les racines, y demeurait, le problème serait moindre. Mais deux processus peuvent le conduire à la surface : la salinisation par irrigation et la salinisation des terres sèches.</a:t>
            </a:r>
          </a:p>
          <a:p>
            <a:pPr algn="just" eaLnBrk="1" hangingPunct="1">
              <a:spcBef>
                <a:spcPct val="0"/>
              </a:spcBef>
              <a:buFontTx/>
              <a:buNone/>
            </a:pPr>
            <a:r>
              <a:rPr lang="fr-FR" altLang="fr-FR" sz="1400" dirty="0">
                <a:solidFill>
                  <a:srgbClr val="6600CC"/>
                </a:solidFill>
                <a:latin typeface="Arial" panose="020B0604020202020204" pitchFamily="34" charset="0"/>
              </a:rPr>
              <a:t>Le sol est considéré comme salé si la concentration en sel dépasse 1 à 2 %, dans ses 20 cm supérieurs.</a:t>
            </a:r>
          </a:p>
          <a:p>
            <a:pPr algn="just" eaLnBrk="1" hangingPunct="1">
              <a:spcBef>
                <a:spcPct val="0"/>
              </a:spcBef>
              <a:buFontTx/>
              <a:buNone/>
            </a:pPr>
            <a:endParaRPr lang="fr-FR" altLang="fr-FR" sz="1400" dirty="0">
              <a:solidFill>
                <a:srgbClr val="6600CC"/>
              </a:solidFill>
              <a:latin typeface="Arial" panose="020B0604020202020204" pitchFamily="34" charset="0"/>
            </a:endParaRPr>
          </a:p>
          <a:p>
            <a:pPr algn="just" eaLnBrk="1" hangingPunct="1">
              <a:spcBef>
                <a:spcPct val="0"/>
              </a:spcBef>
              <a:buFontTx/>
              <a:buNone/>
            </a:pPr>
            <a:r>
              <a:rPr lang="fr-FR" altLang="fr-FR" sz="1400" u="sng" dirty="0">
                <a:solidFill>
                  <a:srgbClr val="6600CC"/>
                </a:solidFill>
                <a:latin typeface="Arial" panose="020B0604020202020204" pitchFamily="34" charset="0"/>
              </a:rPr>
              <a:t>Salinisation par irrigation</a:t>
            </a:r>
            <a:r>
              <a:rPr lang="fr-FR" altLang="fr-FR" sz="1400" dirty="0">
                <a:solidFill>
                  <a:srgbClr val="6600CC"/>
                </a:solidFill>
                <a:latin typeface="Arial" panose="020B0604020202020204" pitchFamily="34" charset="0"/>
              </a:rPr>
              <a:t> :</a:t>
            </a:r>
          </a:p>
          <a:p>
            <a:pPr algn="just" eaLnBrk="1" hangingPunct="1">
              <a:spcBef>
                <a:spcPct val="0"/>
              </a:spcBef>
              <a:buFontTx/>
              <a:buChar char="•"/>
            </a:pPr>
            <a:r>
              <a:rPr lang="fr-FR" altLang="fr-FR" sz="1400" dirty="0">
                <a:solidFill>
                  <a:srgbClr val="6600CC"/>
                </a:solidFill>
                <a:latin typeface="Arial" panose="020B0604020202020204" pitchFamily="34" charset="0"/>
              </a:rPr>
              <a:t>La salinisation par irrigation peut survenir dans les régions sèches ou les pluies sont trop faibles ou trop peu fiables pour l’agriculture ; l’irrigation y est nécessaire.</a:t>
            </a:r>
          </a:p>
          <a:p>
            <a:pPr algn="just" eaLnBrk="1" hangingPunct="1">
              <a:spcBef>
                <a:spcPct val="0"/>
              </a:spcBef>
              <a:buFontTx/>
              <a:buChar char="•"/>
            </a:pPr>
            <a:r>
              <a:rPr lang="fr-FR" altLang="fr-FR" sz="1400" dirty="0">
                <a:solidFill>
                  <a:srgbClr val="6600CC"/>
                </a:solidFill>
                <a:latin typeface="Arial" panose="020B0604020202020204" pitchFamily="34" charset="0"/>
              </a:rPr>
              <a:t>Si un agriculteur pratique le « goutte à goutte »,  de sorte que coule seulement l’eau que l’arbre ou les racines de la culture peuvent absorber, l’eau est peu gaspillée, sans effet néfaste.</a:t>
            </a:r>
          </a:p>
          <a:p>
            <a:pPr algn="just" eaLnBrk="1" hangingPunct="1">
              <a:spcBef>
                <a:spcPct val="0"/>
              </a:spcBef>
              <a:buFontTx/>
              <a:buChar char="•"/>
            </a:pPr>
            <a:r>
              <a:rPr lang="fr-FR" altLang="fr-FR" sz="1400" dirty="0">
                <a:solidFill>
                  <a:srgbClr val="6600CC"/>
                </a:solidFill>
                <a:latin typeface="Arial" panose="020B0604020202020204" pitchFamily="34" charset="0"/>
              </a:rPr>
              <a:t>Mais si l’agriculture suit la pratique courante de « l’irrigation par émission », c’est à dire noie la terre ou utilise un tourniquet qui diffuse l’eau sur une vaste zone, le sol est vite saturé du fait qu’il reçoit plus d’eau que les racines n’en peuvent absorber. L’eau excès s’infiltre vers la couche plus profonde de sol salé, ce qui crée une colonne continue de sol humide [capillarité] par laquelle le sel situé en profondeur peut remonter jusqu’aux racines et à la surface, interdisant la croissance de plantes autres que celles qui tolèrent le sel, ou bien encore descendre vers les eaux souterraines, et passer de là dans les rivières.</a:t>
            </a:r>
          </a:p>
          <a:p>
            <a:pPr algn="just" eaLnBrk="1" hangingPunct="1">
              <a:spcBef>
                <a:spcPct val="0"/>
              </a:spcBef>
              <a:buFontTx/>
              <a:buNone/>
            </a:pPr>
            <a:endParaRPr lang="fr-FR" altLang="fr-FR" sz="1400" dirty="0">
              <a:solidFill>
                <a:srgbClr val="6600CC"/>
              </a:solidFill>
              <a:latin typeface="Arial" panose="020B0604020202020204" pitchFamily="34" charset="0"/>
            </a:endParaRPr>
          </a:p>
          <a:p>
            <a:pPr algn="just" eaLnBrk="1" hangingPunct="1">
              <a:spcBef>
                <a:spcPct val="0"/>
              </a:spcBef>
              <a:buFontTx/>
              <a:buNone/>
            </a:pPr>
            <a:r>
              <a:rPr lang="fr-FR" altLang="fr-FR" sz="1400" u="sng" dirty="0">
                <a:solidFill>
                  <a:srgbClr val="6600CC"/>
                </a:solidFill>
                <a:latin typeface="Arial" panose="020B0604020202020204" pitchFamily="34" charset="0"/>
              </a:rPr>
              <a:t>Salinisation par assèchement des sols</a:t>
            </a:r>
            <a:r>
              <a:rPr lang="fr-FR" altLang="fr-FR" sz="1400" dirty="0">
                <a:solidFill>
                  <a:srgbClr val="6600CC"/>
                </a:solidFill>
                <a:latin typeface="Arial" panose="020B0604020202020204" pitchFamily="34" charset="0"/>
              </a:rPr>
              <a:t> :</a:t>
            </a:r>
          </a:p>
          <a:p>
            <a:pPr algn="just" eaLnBrk="1" hangingPunct="1">
              <a:spcBef>
                <a:spcPct val="0"/>
              </a:spcBef>
              <a:buFontTx/>
              <a:buChar char="•"/>
            </a:pPr>
            <a:r>
              <a:rPr lang="fr-FR" altLang="fr-FR" sz="1400" dirty="0">
                <a:solidFill>
                  <a:srgbClr val="6600CC"/>
                </a:solidFill>
                <a:latin typeface="Arial" panose="020B0604020202020204" pitchFamily="34" charset="0"/>
              </a:rPr>
              <a:t>Elle apparaît dans les zones où les pluies sont suffisantes pour l’agriculture. Tant que le sol reste recouvert par la végétation primitive et permanente, les racines des plantes absorbent la plus grande partie de la pluie en sorte qu’une faible quantité s’infiltre à travers le sol jusqu’aux couches salées profondes. </a:t>
            </a:r>
          </a:p>
          <a:p>
            <a:pPr algn="just" eaLnBrk="1" hangingPunct="1">
              <a:spcBef>
                <a:spcPct val="0"/>
              </a:spcBef>
              <a:buFontTx/>
              <a:buChar char="•"/>
            </a:pPr>
            <a:r>
              <a:rPr lang="fr-FR" altLang="fr-FR" sz="1400" dirty="0">
                <a:solidFill>
                  <a:srgbClr val="6600CC"/>
                </a:solidFill>
                <a:latin typeface="Arial" panose="020B0604020202020204" pitchFamily="34" charset="0"/>
              </a:rPr>
              <a:t>Si l’agriculture défriche cette végétation et la remplace par des cultures récoltées à certaines saisons, cela laisse le sol à nu une partie de l’année : la pluie qui trempe le sol nu pénètre jusqu’au sel en profondeur, lequel en retour, se diffuse à la surface. Source : </a:t>
            </a:r>
            <a:r>
              <a:rPr lang="fr-FR" altLang="fr-FR" sz="1400" i="1" dirty="0">
                <a:solidFill>
                  <a:srgbClr val="6600CC"/>
                </a:solidFill>
                <a:latin typeface="Arial" panose="020B0604020202020204" pitchFamily="34" charset="0"/>
              </a:rPr>
              <a:t>Effondrements</a:t>
            </a:r>
            <a:r>
              <a:rPr lang="fr-FR" altLang="fr-FR" sz="1400" dirty="0">
                <a:solidFill>
                  <a:srgbClr val="6600CC"/>
                </a:solidFill>
                <a:latin typeface="Arial" panose="020B0604020202020204" pitchFamily="34" charset="0"/>
              </a:rPr>
              <a:t>, J. </a:t>
            </a:r>
            <a:r>
              <a:rPr lang="fr-FR" altLang="fr-FR" sz="1400" dirty="0" err="1">
                <a:solidFill>
                  <a:srgbClr val="6600CC"/>
                </a:solidFill>
                <a:latin typeface="Arial" panose="020B0604020202020204" pitchFamily="34" charset="0"/>
              </a:rPr>
              <a:t>Diamond</a:t>
            </a:r>
            <a:r>
              <a:rPr lang="fr-FR" altLang="fr-FR" sz="1400" dirty="0">
                <a:solidFill>
                  <a:srgbClr val="6600CC"/>
                </a:solidFill>
                <a:latin typeface="Arial" panose="020B0604020202020204" pitchFamily="34" charset="0"/>
              </a:rPr>
              <a:t>, Gallimard, 2006, page 459.</a:t>
            </a:r>
          </a:p>
        </p:txBody>
      </p:sp>
      <p:sp>
        <p:nvSpPr>
          <p:cNvPr id="20889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890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52E67B-940F-4F0E-A034-0D17CFD54A23}" type="slidenum">
              <a:rPr lang="fr-FR" altLang="fr-FR" sz="1200" smtClean="0">
                <a:solidFill>
                  <a:srgbClr val="898989"/>
                </a:solidFill>
              </a:rPr>
              <a:pPr>
                <a:spcBef>
                  <a:spcPct val="0"/>
                </a:spcBef>
                <a:buFontTx/>
                <a:buNone/>
              </a:pPr>
              <a:t>247</a:t>
            </a:fld>
            <a:endParaRPr lang="fr-FR" altLang="fr-FR" sz="1200">
              <a:solidFill>
                <a:srgbClr val="898989"/>
              </a:solidFill>
            </a:endParaRPr>
          </a:p>
        </p:txBody>
      </p:sp>
      <p:sp>
        <p:nvSpPr>
          <p:cNvPr id="20890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890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0992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0BB201F-3CE3-4883-AA57-6C40491C9E26}" type="slidenum">
              <a:rPr lang="fr-FR" altLang="fr-FR" sz="1200" smtClean="0">
                <a:solidFill>
                  <a:srgbClr val="898989"/>
                </a:solidFill>
              </a:rPr>
              <a:pPr>
                <a:spcBef>
                  <a:spcPct val="0"/>
                </a:spcBef>
                <a:buFontTx/>
                <a:buNone/>
              </a:pPr>
              <a:t>248</a:t>
            </a:fld>
            <a:endParaRPr lang="fr-FR" altLang="fr-FR" sz="1200">
              <a:solidFill>
                <a:srgbClr val="898989"/>
              </a:solidFill>
            </a:endParaRPr>
          </a:p>
        </p:txBody>
      </p:sp>
      <p:sp>
        <p:nvSpPr>
          <p:cNvPr id="20992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099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09926" name="Picture 6" descr="salinisatio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313" y="1357313"/>
            <a:ext cx="15128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salinis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96975"/>
            <a:ext cx="36004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8" name="Text Box 8"/>
          <p:cNvSpPr txBox="1">
            <a:spLocks noChangeArrowheads="1"/>
          </p:cNvSpPr>
          <p:nvPr/>
        </p:nvSpPr>
        <p:spPr bwMode="auto">
          <a:xfrm>
            <a:off x="4427538" y="3860800"/>
            <a:ext cx="45180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6600CC"/>
                </a:solidFill>
                <a:latin typeface="Arial" panose="020B0604020202020204" pitchFamily="34" charset="0"/>
              </a:rPr>
              <a:t>↑</a:t>
            </a:r>
            <a:r>
              <a:rPr lang="fr-FR" altLang="fr-FR" sz="1800">
                <a:latin typeface="Arial" panose="020B0604020202020204" pitchFamily="34" charset="0"/>
              </a:rPr>
              <a:t> </a:t>
            </a:r>
            <a:r>
              <a:rPr lang="fr-FR" altLang="fr-FR" sz="1200">
                <a:solidFill>
                  <a:srgbClr val="6600CC"/>
                </a:solidFill>
                <a:latin typeface="Arial" panose="020B0604020202020204" pitchFamily="34" charset="0"/>
              </a:rPr>
              <a:t>Efflorescence de sels, à la surface du sol (remontée de sels).</a:t>
            </a:r>
          </a:p>
          <a:p>
            <a:pPr eaLnBrk="1" hangingPunct="1">
              <a:spcBef>
                <a:spcPct val="0"/>
              </a:spcBef>
              <a:buFontTx/>
              <a:buNone/>
            </a:pPr>
            <a:r>
              <a:rPr lang="fr-FR" altLang="fr-FR" sz="1200">
                <a:solidFill>
                  <a:srgbClr val="6600CC"/>
                </a:solidFill>
                <a:latin typeface="Arial" panose="020B0604020202020204" pitchFamily="34" charset="0"/>
              </a:rPr>
              <a:t>© AGRIRESEAU, Canada.</a:t>
            </a:r>
          </a:p>
        </p:txBody>
      </p:sp>
      <p:sp>
        <p:nvSpPr>
          <p:cNvPr id="209929" name="Text Box 9"/>
          <p:cNvSpPr txBox="1">
            <a:spLocks noChangeArrowheads="1"/>
          </p:cNvSpPr>
          <p:nvPr/>
        </p:nvSpPr>
        <p:spPr bwMode="auto">
          <a:xfrm>
            <a:off x="250825" y="4437063"/>
            <a:ext cx="8712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Char char="•"/>
            </a:pPr>
            <a:r>
              <a:rPr lang="fr-FR" altLang="fr-FR" sz="1400">
                <a:solidFill>
                  <a:srgbClr val="6600CC"/>
                </a:solidFill>
                <a:latin typeface="Arial" panose="020B0604020202020204" pitchFamily="34" charset="0"/>
              </a:rPr>
              <a:t>Les terres peuvent aussi se saliner, si l’on pompe dans une nappe aquifère </a:t>
            </a:r>
            <a:r>
              <a:rPr lang="fr-FR" altLang="fr-FR" sz="1400" i="1">
                <a:solidFill>
                  <a:srgbClr val="6600CC"/>
                </a:solidFill>
                <a:latin typeface="Arial" panose="020B0604020202020204" pitchFamily="34" charset="0"/>
              </a:rPr>
              <a:t>trop proche de la mer (ce qui attirera l’eau salée dans la nappe phréatique)</a:t>
            </a:r>
            <a:r>
              <a:rPr lang="fr-FR" altLang="fr-FR" sz="1400">
                <a:solidFill>
                  <a:srgbClr val="6600CC"/>
                </a:solidFill>
                <a:latin typeface="Arial" panose="020B0604020202020204" pitchFamily="34" charset="0"/>
              </a:rPr>
              <a:t>.</a:t>
            </a:r>
          </a:p>
          <a:p>
            <a:pPr algn="just" eaLnBrk="1" hangingPunct="1">
              <a:spcBef>
                <a:spcPct val="0"/>
              </a:spcBef>
              <a:buFontTx/>
              <a:buChar char="•"/>
            </a:pPr>
            <a:r>
              <a:rPr lang="fr-FR" altLang="fr-FR" sz="1400">
                <a:solidFill>
                  <a:srgbClr val="6600CC"/>
                </a:solidFill>
                <a:latin typeface="Arial" panose="020B0604020202020204" pitchFamily="34" charset="0"/>
              </a:rPr>
              <a:t>Le monde perd en moyenne 10 hectares de terres cultivables par minute dont 3 ha (</a:t>
            </a:r>
            <a:r>
              <a:rPr lang="fr-FR" altLang="fr-FR" sz="1400" b="1">
                <a:solidFill>
                  <a:srgbClr val="6600CC"/>
                </a:solidFill>
                <a:latin typeface="Arial" panose="020B0604020202020204" pitchFamily="34" charset="0"/>
              </a:rPr>
              <a:t>plus de 1,5 Mha par ans</a:t>
            </a:r>
            <a:r>
              <a:rPr lang="fr-FR" altLang="fr-FR" sz="1400">
                <a:solidFill>
                  <a:srgbClr val="6600CC"/>
                </a:solidFill>
                <a:latin typeface="Arial" panose="020B0604020202020204" pitchFamily="34" charset="0"/>
              </a:rPr>
              <a:t>) à cause de la salinisation (Kovda, 1983). </a:t>
            </a:r>
          </a:p>
          <a:p>
            <a:pPr algn="just" eaLnBrk="1" hangingPunct="1">
              <a:spcBef>
                <a:spcPct val="0"/>
              </a:spcBef>
              <a:buFontTx/>
              <a:buChar char="•"/>
            </a:pPr>
            <a:r>
              <a:rPr lang="fr-FR" altLang="fr-FR" sz="1400">
                <a:solidFill>
                  <a:srgbClr val="6600CC"/>
                </a:solidFill>
                <a:latin typeface="Arial" panose="020B0604020202020204" pitchFamily="34" charset="0"/>
              </a:rPr>
              <a:t>Aujourd’hui, on estime à près de </a:t>
            </a:r>
            <a:r>
              <a:rPr lang="fr-FR" altLang="fr-FR" sz="1400" b="1">
                <a:solidFill>
                  <a:srgbClr val="6600CC"/>
                </a:solidFill>
                <a:latin typeface="Arial" panose="020B0604020202020204" pitchFamily="34" charset="0"/>
              </a:rPr>
              <a:t>400 Mha</a:t>
            </a:r>
            <a:r>
              <a:rPr lang="fr-FR" altLang="fr-FR" sz="1400">
                <a:solidFill>
                  <a:srgbClr val="6600CC"/>
                </a:solidFill>
                <a:latin typeface="Arial" panose="020B0604020202020204" pitchFamily="34" charset="0"/>
              </a:rPr>
              <a:t> les terres affectées par la salinisation (Bot, Nachtergaele &amp; Young, 2000).</a:t>
            </a:r>
          </a:p>
          <a:p>
            <a:pPr algn="just" eaLnBrk="1" hangingPunct="1">
              <a:spcBef>
                <a:spcPct val="0"/>
              </a:spcBef>
              <a:buFontTx/>
              <a:buChar char="•"/>
            </a:pPr>
            <a:r>
              <a:rPr lang="fr-FR" altLang="fr-FR" sz="1400" u="sng">
                <a:solidFill>
                  <a:srgbClr val="6600CC"/>
                </a:solidFill>
                <a:latin typeface="Arial" panose="020B0604020202020204" pitchFamily="34" charset="0"/>
              </a:rPr>
              <a:t>En Afrique</a:t>
            </a:r>
            <a:r>
              <a:rPr lang="fr-FR" altLang="fr-FR" sz="1400">
                <a:solidFill>
                  <a:srgbClr val="6600CC"/>
                </a:solidFill>
                <a:latin typeface="Arial" panose="020B0604020202020204" pitchFamily="34" charset="0"/>
              </a:rPr>
              <a:t>: Près de 40 Mha sont affectés par la salinisation, soit près de 2% de la surface totale.</a:t>
            </a:r>
          </a:p>
          <a:p>
            <a:pPr algn="just" eaLnBrk="1" hangingPunct="1">
              <a:spcBef>
                <a:spcPct val="0"/>
              </a:spcBef>
              <a:buFontTx/>
              <a:buChar char="•"/>
            </a:pPr>
            <a:r>
              <a:rPr lang="fr-FR" altLang="fr-FR" sz="1400" u="sng">
                <a:solidFill>
                  <a:srgbClr val="6600CC"/>
                </a:solidFill>
                <a:latin typeface="Arial" panose="020B0604020202020204" pitchFamily="34" charset="0"/>
              </a:rPr>
              <a:t>Au Proche-Orient</a:t>
            </a:r>
            <a:r>
              <a:rPr lang="fr-FR" altLang="fr-FR" sz="1400">
                <a:solidFill>
                  <a:srgbClr val="6600CC"/>
                </a:solidFill>
                <a:latin typeface="Arial" panose="020B0604020202020204" pitchFamily="34" charset="0"/>
              </a:rPr>
              <a:t>: Près de 92 Mha sont affectés par la salinisation, soit environ 5% de la surface totale.</a:t>
            </a:r>
          </a:p>
          <a:p>
            <a:pPr eaLnBrk="1" hangingPunct="1">
              <a:spcBef>
                <a:spcPct val="0"/>
              </a:spcBef>
              <a:buFontTx/>
              <a:buNone/>
            </a:pPr>
            <a:r>
              <a:rPr lang="fr-FR" altLang="fr-FR" sz="1400">
                <a:solidFill>
                  <a:srgbClr val="6600CC"/>
                </a:solidFill>
                <a:latin typeface="Arial" panose="020B0604020202020204" pitchFamily="34" charset="0"/>
              </a:rPr>
              <a:t>Source : </a:t>
            </a:r>
            <a:r>
              <a:rPr lang="fr-FR" altLang="fr-FR" sz="1400">
                <a:solidFill>
                  <a:srgbClr val="6600CC"/>
                </a:solidFill>
                <a:latin typeface="Arial" panose="020B0604020202020204" pitchFamily="34" charset="0"/>
                <a:hlinkClick r:id="rId4"/>
              </a:rPr>
              <a:t>http://www.agrireseau.qc.ca/agroenvironnement/documents/Salinisation_irrigation.pdf</a:t>
            </a:r>
            <a:r>
              <a:rPr lang="fr-FR" altLang="fr-FR" sz="1400">
                <a:solidFill>
                  <a:srgbClr val="6600CC"/>
                </a:solidFill>
                <a:latin typeface="Arial" panose="020B0604020202020204" pitchFamily="34" charset="0"/>
              </a:rPr>
              <a:t> </a:t>
            </a:r>
            <a:r>
              <a:rPr lang="fr-FR" altLang="fr-FR" sz="1800">
                <a:latin typeface="Arial" panose="020B0604020202020204" pitchFamily="34" charset="0"/>
              </a:rPr>
              <a:t> </a:t>
            </a:r>
          </a:p>
        </p:txBody>
      </p:sp>
      <p:pic>
        <p:nvPicPr>
          <p:cNvPr id="209930" name="Picture 10" descr="salinisation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242093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1" descr="salinisatio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2420938"/>
            <a:ext cx="194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2" name="Text Box 12"/>
          <p:cNvSpPr txBox="1">
            <a:spLocks noChangeArrowheads="1"/>
          </p:cNvSpPr>
          <p:nvPr/>
        </p:nvSpPr>
        <p:spPr bwMode="auto">
          <a:xfrm>
            <a:off x="179388" y="3716338"/>
            <a:ext cx="3887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6600CC"/>
                </a:solidFill>
                <a:latin typeface="Arial" panose="020B0604020202020204" pitchFamily="34" charset="0"/>
              </a:rPr>
              <a:t>↑ Mécanisme de salinisation des sols des terres basses (en bas de pente), due à une irrigation excessive © Claire König, </a:t>
            </a:r>
            <a:r>
              <a:rPr lang="fr-FR" altLang="fr-FR" sz="1200">
                <a:solidFill>
                  <a:srgbClr val="6600CC"/>
                </a:solidFill>
                <a:latin typeface="Arial" panose="020B0604020202020204" pitchFamily="34" charset="0"/>
                <a:hlinkClick r:id="rId7"/>
              </a:rPr>
              <a:t>www.futura-sciences.com</a:t>
            </a:r>
            <a:r>
              <a:rPr lang="fr-FR" altLang="fr-FR" sz="1200">
                <a:solidFill>
                  <a:srgbClr val="6600CC"/>
                </a:solidFill>
                <a:latin typeface="Arial" panose="020B0604020202020204" pitchFamily="34" charset="0"/>
              </a:rPr>
              <a:t> </a:t>
            </a:r>
          </a:p>
        </p:txBody>
      </p:sp>
      <p:sp>
        <p:nvSpPr>
          <p:cNvPr id="209933" name="Text Box 13"/>
          <p:cNvSpPr txBox="1">
            <a:spLocks noChangeArrowheads="1"/>
          </p:cNvSpPr>
          <p:nvPr/>
        </p:nvSpPr>
        <p:spPr bwMode="auto">
          <a:xfrm>
            <a:off x="250825" y="692150"/>
            <a:ext cx="5262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6600CC"/>
                </a:solidFill>
                <a:latin typeface="Arial" panose="020B0604020202020204" pitchFamily="34" charset="0"/>
              </a:rPr>
              <a:t>A14. Processus de salinisation des sols</a:t>
            </a:r>
            <a:r>
              <a:rPr lang="fr-FR" altLang="fr-FR" sz="1800" dirty="0">
                <a:solidFill>
                  <a:srgbClr val="6600CC"/>
                </a:solidFill>
                <a:latin typeface="Arial" panose="020B0604020202020204" pitchFamily="34" charset="0"/>
              </a:rPr>
              <a:t> (suite)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094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06E6EC-AE10-4CDE-9E1D-2F18846D9F6D}" type="slidenum">
              <a:rPr lang="fr-FR" altLang="fr-FR" sz="1200" smtClean="0">
                <a:solidFill>
                  <a:srgbClr val="898989"/>
                </a:solidFill>
              </a:rPr>
              <a:pPr>
                <a:spcBef>
                  <a:spcPct val="0"/>
                </a:spcBef>
                <a:buFontTx/>
                <a:buNone/>
              </a:pPr>
              <a:t>249</a:t>
            </a:fld>
            <a:endParaRPr lang="fr-FR" altLang="fr-FR" sz="1200">
              <a:solidFill>
                <a:srgbClr val="898989"/>
              </a:solidFill>
            </a:endParaRPr>
          </a:p>
        </p:txBody>
      </p:sp>
      <p:sp>
        <p:nvSpPr>
          <p:cNvPr id="21094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094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0950" name="Text Box 13"/>
          <p:cNvSpPr txBox="1">
            <a:spLocks noChangeArrowheads="1"/>
          </p:cNvSpPr>
          <p:nvPr/>
        </p:nvSpPr>
        <p:spPr bwMode="auto">
          <a:xfrm>
            <a:off x="179388" y="692150"/>
            <a:ext cx="87503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u="sng" dirty="0">
                <a:solidFill>
                  <a:srgbClr val="6600CC"/>
                </a:solidFill>
                <a:latin typeface="Arial" panose="020B0604020202020204" pitchFamily="34" charset="0"/>
              </a:rPr>
              <a:t>A14. Processus de salinisation des sols</a:t>
            </a:r>
            <a:r>
              <a:rPr lang="fr-FR" altLang="fr-FR" sz="1800" dirty="0">
                <a:solidFill>
                  <a:srgbClr val="6600CC"/>
                </a:solidFill>
                <a:latin typeface="Arial" panose="020B0604020202020204" pitchFamily="34" charset="0"/>
              </a:rPr>
              <a:t> (suite et fin)</a:t>
            </a:r>
          </a:p>
          <a:p>
            <a:pPr eaLnBrk="1" hangingPunct="1">
              <a:spcBef>
                <a:spcPct val="0"/>
              </a:spcBef>
              <a:buFontTx/>
              <a:buNone/>
            </a:pPr>
            <a:endParaRPr lang="fr-FR" altLang="fr-FR" sz="1800" dirty="0">
              <a:solidFill>
                <a:srgbClr val="6600CC"/>
              </a:solidFill>
              <a:latin typeface="Arial" panose="020B0604020202020204" pitchFamily="34" charset="0"/>
            </a:endParaRPr>
          </a:p>
          <a:p>
            <a:pPr eaLnBrk="1" hangingPunct="1">
              <a:spcBef>
                <a:spcPct val="0"/>
              </a:spcBef>
              <a:buFontTx/>
              <a:buNone/>
            </a:pPr>
            <a:r>
              <a:rPr lang="fr-FR" altLang="fr-FR" sz="1400" b="1" dirty="0">
                <a:solidFill>
                  <a:srgbClr val="6600CC"/>
                </a:solidFill>
                <a:latin typeface="Arial" panose="020B0604020202020204" pitchFamily="34" charset="0"/>
              </a:rPr>
              <a:t>Solutions au problème de la salinisation  (cours d'</a:t>
            </a:r>
            <a:r>
              <a:rPr lang="fr-FR" altLang="fr-FR" sz="1400" b="1" u="sng" dirty="0">
                <a:solidFill>
                  <a:srgbClr val="6600CC"/>
                </a:solidFill>
                <a:latin typeface="Arial" panose="020B0604020202020204" pitchFamily="34" charset="0"/>
                <a:hlinkClick r:id="rId2"/>
              </a:rPr>
              <a:t>hydrologie</a:t>
            </a:r>
            <a:r>
              <a:rPr lang="fr-FR" altLang="fr-FR" sz="1400" b="1" dirty="0">
                <a:solidFill>
                  <a:srgbClr val="6600CC"/>
                </a:solidFill>
                <a:latin typeface="Arial" panose="020B0604020202020204" pitchFamily="34" charset="0"/>
              </a:rPr>
              <a:t> du Prof. </a:t>
            </a:r>
            <a:r>
              <a:rPr lang="fr-FR" altLang="fr-FR" sz="1400" b="1" dirty="0" err="1">
                <a:solidFill>
                  <a:srgbClr val="6600CC"/>
                </a:solidFill>
                <a:latin typeface="Arial" panose="020B0604020202020204" pitchFamily="34" charset="0"/>
              </a:rPr>
              <a:t>Musy</a:t>
            </a:r>
            <a:r>
              <a:rPr lang="fr-FR" altLang="fr-FR" sz="1400" b="1" dirty="0">
                <a:solidFill>
                  <a:srgbClr val="6600CC"/>
                </a:solidFill>
                <a:latin typeface="Arial" panose="020B0604020202020204" pitchFamily="34" charset="0"/>
              </a:rPr>
              <a:t>, EPFL, Lausanne (°))</a:t>
            </a:r>
            <a:endParaRPr lang="fr-FR" altLang="fr-FR" sz="1400" dirty="0">
              <a:solidFill>
                <a:srgbClr val="6600CC"/>
              </a:solidFill>
              <a:latin typeface="Arial" panose="020B0604020202020204" pitchFamily="34" charset="0"/>
            </a:endParaRPr>
          </a:p>
          <a:p>
            <a:pPr eaLnBrk="1" hangingPunct="1">
              <a:spcBef>
                <a:spcPct val="0"/>
              </a:spcBef>
              <a:buFontTx/>
              <a:buNone/>
            </a:pPr>
            <a:endParaRPr lang="fr-FR" altLang="fr-FR" sz="1400" b="1" dirty="0">
              <a:solidFill>
                <a:srgbClr val="6600CC"/>
              </a:solidFill>
              <a:latin typeface="Arial" panose="020B0604020202020204" pitchFamily="34" charset="0"/>
            </a:endParaRPr>
          </a:p>
          <a:p>
            <a:pPr algn="just" eaLnBrk="1" hangingPunct="1">
              <a:spcBef>
                <a:spcPct val="0"/>
              </a:spcBef>
              <a:buFontTx/>
              <a:buNone/>
            </a:pPr>
            <a:r>
              <a:rPr lang="fr-FR" altLang="fr-FR" sz="1200" b="1" dirty="0">
                <a:solidFill>
                  <a:srgbClr val="6600CC"/>
                </a:solidFill>
                <a:latin typeface="Arial" panose="020B0604020202020204" pitchFamily="34" charset="0"/>
              </a:rPr>
              <a:t>1) Bonne gestion des eaux et des écoulements</a:t>
            </a:r>
            <a:r>
              <a:rPr lang="fr-FR" altLang="fr-FR" sz="1200" dirty="0">
                <a:solidFill>
                  <a:srgbClr val="6600CC"/>
                </a:solidFill>
                <a:latin typeface="Arial" panose="020B0604020202020204" pitchFamily="34" charset="0"/>
              </a:rPr>
              <a:t> </a:t>
            </a:r>
          </a:p>
          <a:p>
            <a:pPr algn="just" eaLnBrk="1" hangingPunct="1">
              <a:spcBef>
                <a:spcPct val="0"/>
              </a:spcBef>
            </a:pPr>
            <a:r>
              <a:rPr lang="fr-FR" altLang="fr-FR" sz="1200" dirty="0">
                <a:solidFill>
                  <a:srgbClr val="6600CC"/>
                </a:solidFill>
                <a:latin typeface="Arial" panose="020B0604020202020204" pitchFamily="34" charset="0"/>
              </a:rPr>
              <a:t>Une bonne gestion des ressources en eau implique à la fois que l'on empêche l'eau reçue dans les aires d'alimentation de percoler (diffuser) dans les eaux souterraines et que l'on maintienne à un niveau bas et sûr la nappe phréatique dans la zone d'émergence.</a:t>
            </a:r>
          </a:p>
          <a:p>
            <a:pPr algn="just" eaLnBrk="1" hangingPunct="1">
              <a:spcBef>
                <a:spcPct val="0"/>
              </a:spcBef>
            </a:pPr>
            <a:r>
              <a:rPr lang="fr-FR" altLang="fr-FR" sz="1200" dirty="0">
                <a:solidFill>
                  <a:srgbClr val="6600CC"/>
                </a:solidFill>
                <a:latin typeface="Arial" panose="020B0604020202020204" pitchFamily="34" charset="0"/>
              </a:rPr>
              <a:t>Les coûteuses solutions mécaniques, tel l'aménagement de réseaux de drainage souterrains, doivent être réservées aux terrains les plus touchés.</a:t>
            </a:r>
          </a:p>
          <a:p>
            <a:pPr algn="just" eaLnBrk="1" hangingPunct="1">
              <a:spcBef>
                <a:spcPct val="0"/>
              </a:spcBef>
              <a:buFontTx/>
              <a:buNone/>
            </a:pPr>
            <a:r>
              <a:rPr lang="fr-FR" altLang="fr-FR" sz="1200" dirty="0">
                <a:solidFill>
                  <a:srgbClr val="6600CC"/>
                </a:solidFill>
                <a:latin typeface="Arial" panose="020B0604020202020204" pitchFamily="34" charset="0"/>
              </a:rPr>
              <a:t> </a:t>
            </a:r>
          </a:p>
          <a:p>
            <a:pPr algn="just" eaLnBrk="1" hangingPunct="1">
              <a:spcBef>
                <a:spcPct val="0"/>
              </a:spcBef>
              <a:buFontTx/>
              <a:buNone/>
            </a:pPr>
            <a:r>
              <a:rPr lang="fr-FR" altLang="fr-FR" sz="1200" b="1" dirty="0">
                <a:solidFill>
                  <a:srgbClr val="6600CC"/>
                </a:solidFill>
                <a:latin typeface="Arial" panose="020B0604020202020204" pitchFamily="34" charset="0"/>
              </a:rPr>
              <a:t>2) Bonnes</a:t>
            </a:r>
            <a:r>
              <a:rPr lang="fr-FR" altLang="fr-FR" sz="1200" dirty="0">
                <a:solidFill>
                  <a:srgbClr val="6600CC"/>
                </a:solidFill>
                <a:latin typeface="Arial" panose="020B0604020202020204" pitchFamily="34" charset="0"/>
              </a:rPr>
              <a:t> </a:t>
            </a:r>
            <a:r>
              <a:rPr lang="fr-FR" altLang="fr-FR" sz="1200" b="1" dirty="0">
                <a:solidFill>
                  <a:srgbClr val="6600CC"/>
                </a:solidFill>
                <a:latin typeface="Arial" panose="020B0604020202020204" pitchFamily="34" charset="0"/>
              </a:rPr>
              <a:t>techniques culturales</a:t>
            </a:r>
            <a:r>
              <a:rPr lang="fr-FR" altLang="fr-FR" sz="1200" dirty="0">
                <a:solidFill>
                  <a:srgbClr val="6600CC"/>
                </a:solidFill>
                <a:latin typeface="Arial" panose="020B0604020202020204" pitchFamily="34" charset="0"/>
              </a:rPr>
              <a:t> </a:t>
            </a:r>
          </a:p>
          <a:p>
            <a:pPr algn="just" eaLnBrk="1" hangingPunct="1">
              <a:spcBef>
                <a:spcPct val="0"/>
              </a:spcBef>
              <a:buFontTx/>
              <a:buNone/>
            </a:pPr>
            <a:r>
              <a:rPr lang="fr-FR" altLang="fr-FR" sz="1200" dirty="0">
                <a:solidFill>
                  <a:srgbClr val="6600CC"/>
                </a:solidFill>
                <a:latin typeface="Arial" panose="020B0604020202020204" pitchFamily="34" charset="0"/>
              </a:rPr>
              <a:t>Le choix de </a:t>
            </a:r>
            <a:r>
              <a:rPr lang="fr-FR" altLang="fr-FR" sz="1200" b="1" dirty="0">
                <a:solidFill>
                  <a:srgbClr val="6600CC"/>
                </a:solidFill>
                <a:latin typeface="Arial" panose="020B0604020202020204" pitchFamily="34" charset="0"/>
              </a:rPr>
              <a:t>méthodes culturales,</a:t>
            </a:r>
            <a:r>
              <a:rPr lang="fr-FR" altLang="fr-FR" sz="1200" dirty="0">
                <a:solidFill>
                  <a:srgbClr val="6600CC"/>
                </a:solidFill>
                <a:latin typeface="Arial" panose="020B0604020202020204" pitchFamily="34" charset="0"/>
              </a:rPr>
              <a:t> visant la restauration de sols salinisés, dépend de la gravité de la salinisation, de son étendue et des caractéristiques locales. Il faut généralement privilégier</a:t>
            </a:r>
            <a:r>
              <a:rPr lang="fr-FR" altLang="fr-FR" sz="1200" b="1" dirty="0">
                <a:solidFill>
                  <a:srgbClr val="6600CC"/>
                </a:solidFill>
                <a:latin typeface="Arial" panose="020B0604020202020204" pitchFamily="34" charset="0"/>
              </a:rPr>
              <a:t> une approche biologique</a:t>
            </a:r>
            <a:r>
              <a:rPr lang="fr-FR" altLang="fr-FR" sz="1200" dirty="0">
                <a:solidFill>
                  <a:srgbClr val="6600CC"/>
                </a:solidFill>
                <a:latin typeface="Arial" panose="020B0604020202020204" pitchFamily="34" charset="0"/>
              </a:rPr>
              <a:t>, en faisant appel à des régimes particuliers d'assolement et de travail du sol. </a:t>
            </a:r>
          </a:p>
          <a:p>
            <a:pPr algn="just" eaLnBrk="1" hangingPunct="1">
              <a:spcBef>
                <a:spcPct val="0"/>
              </a:spcBef>
              <a:buFontTx/>
              <a:buNone/>
            </a:pPr>
            <a:r>
              <a:rPr lang="fr-FR" altLang="fr-FR" sz="1200" dirty="0">
                <a:solidFill>
                  <a:srgbClr val="6600CC"/>
                </a:solidFill>
                <a:latin typeface="Arial" panose="020B0604020202020204" pitchFamily="34" charset="0"/>
              </a:rPr>
              <a:t>On peut empêcher l'eau de s'infiltrer dans le sol des zones d'émergence en dérivant l'eau de surface vers des étangs situés au bas des pentes. </a:t>
            </a:r>
            <a:r>
              <a:rPr lang="fr-FR" altLang="fr-FR" sz="1200" b="1" dirty="0">
                <a:solidFill>
                  <a:srgbClr val="6600CC"/>
                </a:solidFill>
                <a:latin typeface="Arial" panose="020B0604020202020204" pitchFamily="34" charset="0"/>
              </a:rPr>
              <a:t>Les cultures fourragères et les plantes vivaces, la luzerne,</a:t>
            </a:r>
            <a:r>
              <a:rPr lang="fr-FR" altLang="fr-FR" sz="1200" dirty="0">
                <a:solidFill>
                  <a:srgbClr val="6600CC"/>
                </a:solidFill>
                <a:latin typeface="Arial" panose="020B0604020202020204" pitchFamily="34" charset="0"/>
              </a:rPr>
              <a:t> peuvent jouer un rôle utile, en raison de leur saison de croissance plus longue et de leur capacité d'absorber une plus grande quantité d'eau que les plantes annuelles et ce, à une plus grande profondeur. Ainsi, les cultures fourragères empêchent l'accumulation d'eau souterraine, abaissent la nappe phréatique et assèchent le sous-sol. En outre, elles accroissent la teneur en matière organique du sol et en améliorent la structure, ce qui réduit le risque d'érosion.</a:t>
            </a:r>
          </a:p>
          <a:p>
            <a:pPr algn="just" eaLnBrk="1" hangingPunct="1">
              <a:spcBef>
                <a:spcPct val="0"/>
              </a:spcBef>
              <a:buFontTx/>
              <a:buNone/>
            </a:pPr>
            <a:r>
              <a:rPr lang="fr-FR" altLang="fr-FR" sz="1200" dirty="0">
                <a:solidFill>
                  <a:srgbClr val="6600CC"/>
                </a:solidFill>
                <a:latin typeface="Arial" panose="020B0604020202020204" pitchFamily="34" charset="0"/>
              </a:rPr>
              <a:t>Ensemencer des cultures tolérantes au sel dans les terrains ou la gravité de la salinisation est raisonnable.</a:t>
            </a:r>
          </a:p>
          <a:p>
            <a:pPr algn="just" eaLnBrk="1" hangingPunct="1">
              <a:spcBef>
                <a:spcPct val="0"/>
              </a:spcBef>
              <a:buFontTx/>
              <a:buNone/>
            </a:pPr>
            <a:r>
              <a:rPr lang="fr-FR" altLang="fr-FR" sz="1200" dirty="0">
                <a:solidFill>
                  <a:srgbClr val="6600CC"/>
                </a:solidFill>
                <a:latin typeface="Arial" panose="020B0604020202020204" pitchFamily="34" charset="0"/>
              </a:rPr>
              <a:t>Réduire la mise en jachère par </a:t>
            </a:r>
            <a:r>
              <a:rPr lang="fr-FR" altLang="fr-FR" sz="1200" b="1" dirty="0">
                <a:solidFill>
                  <a:srgbClr val="6600CC"/>
                </a:solidFill>
                <a:latin typeface="Arial" panose="020B0604020202020204" pitchFamily="34" charset="0"/>
              </a:rPr>
              <a:t>la culture continue </a:t>
            </a:r>
            <a:r>
              <a:rPr lang="fr-FR" altLang="fr-FR" sz="1200" dirty="0">
                <a:solidFill>
                  <a:srgbClr val="6600CC"/>
                </a:solidFill>
                <a:latin typeface="Arial" panose="020B0604020202020204" pitchFamily="34" charset="0"/>
              </a:rPr>
              <a:t>(terrains peu salins) ou par l'établissement d'une couverture végétale permanente et de cultures tolérantes au sel (secteurs à risque élevé ou salinisation grave). Réduire le travail profond du sol par </a:t>
            </a:r>
            <a:r>
              <a:rPr lang="fr-FR" altLang="fr-FR" sz="1200" b="1" dirty="0">
                <a:solidFill>
                  <a:srgbClr val="6600CC"/>
                </a:solidFill>
                <a:latin typeface="Arial" panose="020B0604020202020204" pitchFamily="34" charset="0"/>
              </a:rPr>
              <a:t>l'adoption de non-labour.</a:t>
            </a:r>
            <a:r>
              <a:rPr lang="fr-FR" altLang="fr-FR" sz="1200" dirty="0">
                <a:solidFill>
                  <a:srgbClr val="6600CC"/>
                </a:solidFill>
                <a:latin typeface="Arial" panose="020B0604020202020204" pitchFamily="34" charset="0"/>
              </a:rPr>
              <a:t> Planter des </a:t>
            </a:r>
            <a:r>
              <a:rPr lang="fr-FR" altLang="fr-FR" sz="1200" b="1" dirty="0">
                <a:solidFill>
                  <a:srgbClr val="6600CC"/>
                </a:solidFill>
                <a:latin typeface="Arial" panose="020B0604020202020204" pitchFamily="34" charset="0"/>
              </a:rPr>
              <a:t>cultures fourragères</a:t>
            </a:r>
            <a:r>
              <a:rPr lang="fr-FR" altLang="fr-FR" sz="1200" dirty="0">
                <a:solidFill>
                  <a:srgbClr val="6600CC"/>
                </a:solidFill>
                <a:latin typeface="Arial" panose="020B0604020202020204" pitchFamily="34" charset="0"/>
              </a:rPr>
              <a:t> ou des </a:t>
            </a:r>
            <a:r>
              <a:rPr lang="fr-FR" altLang="fr-FR" sz="1200" b="1" dirty="0">
                <a:solidFill>
                  <a:srgbClr val="6600CC"/>
                </a:solidFill>
                <a:latin typeface="Arial" panose="020B0604020202020204" pitchFamily="34" charset="0"/>
              </a:rPr>
              <a:t>arbres</a:t>
            </a:r>
            <a:r>
              <a:rPr lang="fr-FR" altLang="fr-FR" sz="1200" dirty="0">
                <a:solidFill>
                  <a:srgbClr val="6600CC"/>
                </a:solidFill>
                <a:latin typeface="Arial" panose="020B0604020202020204" pitchFamily="34" charset="0"/>
              </a:rPr>
              <a:t> près des plans d'eau pour favoriser l'absorption de l'eau du sol. Retourner au sol le fumier et les résidus de culture : </a:t>
            </a:r>
            <a:r>
              <a:rPr lang="fr-FR" altLang="fr-FR" sz="1200" b="1" dirty="0">
                <a:solidFill>
                  <a:srgbClr val="6600CC"/>
                </a:solidFill>
                <a:latin typeface="Arial" panose="020B0604020202020204" pitchFamily="34" charset="0"/>
              </a:rPr>
              <a:t>un sol riche en matière organique pourra retenir davantage d'eau.</a:t>
            </a:r>
            <a:r>
              <a:rPr lang="fr-FR" altLang="fr-FR" sz="1200" dirty="0">
                <a:solidFill>
                  <a:srgbClr val="6600CC"/>
                </a:solidFill>
                <a:latin typeface="Arial" panose="020B0604020202020204" pitchFamily="34" charset="0"/>
              </a:rPr>
              <a:t> Prévenir la formation de flaques au printemps. Installer des réseaux de drainage artificiels en certains endroits si nécessaire. Eliminer les infiltrations d'eau dues aux canaux d'irrigation, aux mares artificielles et aux étangs. Inciter les agriculteurs à établir un couvert végétal permanent sur leurs terres marginales ou à transformer ces dernières en habitats pour la faune.                        (°) Source : </a:t>
            </a:r>
            <a:r>
              <a:rPr lang="fr-FR" altLang="fr-FR" sz="1200" u="sng" dirty="0">
                <a:latin typeface="Arial" panose="020B0604020202020204" pitchFamily="34" charset="0"/>
                <a:hlinkClick r:id="rId3"/>
              </a:rPr>
              <a:t>http://echo2.epfl.ch/e-drologie/general/tdmchapitres.html</a:t>
            </a:r>
            <a:endParaRPr lang="fr-FR" altLang="fr-FR" sz="1200" dirty="0">
              <a:solidFill>
                <a:srgbClr val="6600CC"/>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457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3DC568-CECA-4862-911D-3FD3A0EE49CC}" type="slidenum">
              <a:rPr lang="fr-FR" altLang="fr-FR" sz="1200" smtClean="0">
                <a:solidFill>
                  <a:srgbClr val="898989"/>
                </a:solidFill>
              </a:rPr>
              <a:pPr>
                <a:spcBef>
                  <a:spcPct val="0"/>
                </a:spcBef>
                <a:buFontTx/>
                <a:buNone/>
              </a:pPr>
              <a:t>25</a:t>
            </a:fld>
            <a:endParaRPr lang="fr-FR" altLang="fr-FR" sz="1200">
              <a:solidFill>
                <a:srgbClr val="898989"/>
              </a:solidFill>
            </a:endParaRPr>
          </a:p>
        </p:txBody>
      </p:sp>
      <p:sp>
        <p:nvSpPr>
          <p:cNvPr id="24580"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45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4582" name="ZoneTexte 4"/>
          <p:cNvSpPr txBox="1">
            <a:spLocks noChangeArrowheads="1"/>
          </p:cNvSpPr>
          <p:nvPr/>
        </p:nvSpPr>
        <p:spPr bwMode="auto">
          <a:xfrm>
            <a:off x="179388" y="6207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5.1. Jujubier commun</a:t>
            </a:r>
            <a:r>
              <a:rPr lang="fr-FR" altLang="fr-FR" sz="1800" dirty="0"/>
              <a:t> </a:t>
            </a:r>
            <a:r>
              <a:rPr lang="fr-FR" altLang="fr-FR" sz="1800" dirty="0">
                <a:solidFill>
                  <a:srgbClr val="008000"/>
                </a:solidFill>
              </a:rPr>
              <a:t>(</a:t>
            </a:r>
            <a:r>
              <a:rPr lang="fr-FR" altLang="fr-FR" sz="1800" i="1" dirty="0">
                <a:solidFill>
                  <a:srgbClr val="008000"/>
                </a:solidFill>
              </a:rPr>
              <a:t>Ziziphus </a:t>
            </a:r>
            <a:r>
              <a:rPr lang="fr-FR" altLang="fr-FR" sz="1800" i="1" dirty="0" err="1">
                <a:solidFill>
                  <a:srgbClr val="008000"/>
                </a:solidFill>
              </a:rPr>
              <a:t>jujuba</a:t>
            </a:r>
            <a:r>
              <a:rPr lang="fr-FR" altLang="fr-FR" sz="1800" dirty="0">
                <a:solidFill>
                  <a:srgbClr val="008000"/>
                </a:solidFill>
              </a:rPr>
              <a:t>)</a:t>
            </a:r>
            <a:r>
              <a:rPr lang="fr-FR" altLang="fr-FR" sz="1800" dirty="0">
                <a:solidFill>
                  <a:srgbClr val="FF0000"/>
                </a:solidFill>
              </a:rPr>
              <a:t>                           Risque invasif élevé, score inconnu ?</a:t>
            </a:r>
            <a:endParaRPr lang="fr-FR" altLang="fr-FR" sz="1800" dirty="0">
              <a:solidFill>
                <a:srgbClr val="008000"/>
              </a:solidFill>
            </a:endParaRPr>
          </a:p>
        </p:txBody>
      </p:sp>
      <p:sp>
        <p:nvSpPr>
          <p:cNvPr id="24583" name="ZoneTexte 6"/>
          <p:cNvSpPr txBox="1">
            <a:spLocks noChangeArrowheads="1"/>
          </p:cNvSpPr>
          <p:nvPr/>
        </p:nvSpPr>
        <p:spPr bwMode="auto">
          <a:xfrm>
            <a:off x="179388" y="1052513"/>
            <a:ext cx="88566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rPr>
              <a:t> Originaire de </a:t>
            </a:r>
            <a:r>
              <a:rPr lang="fr-FR" altLang="fr-FR" sz="1800" dirty="0">
                <a:solidFill>
                  <a:srgbClr val="008000"/>
                </a:solidFill>
                <a:hlinkClick r:id="rId2" tooltip="Chine"/>
              </a:rPr>
              <a:t>Chine</a:t>
            </a:r>
            <a:r>
              <a:rPr lang="fr-FR" altLang="fr-FR" sz="1800" dirty="0">
                <a:solidFill>
                  <a:srgbClr val="008000"/>
                </a:solidFill>
              </a:rPr>
              <a:t> et répandu dans les régions </a:t>
            </a:r>
            <a:r>
              <a:rPr lang="fr-FR" altLang="fr-FR" sz="1800" dirty="0">
                <a:solidFill>
                  <a:srgbClr val="008000"/>
                </a:solidFill>
                <a:hlinkClick r:id="rId3" tooltip="Méditerranée"/>
              </a:rPr>
              <a:t>méditerranéennes</a:t>
            </a:r>
            <a:r>
              <a:rPr lang="fr-FR" altLang="fr-FR" sz="1800" dirty="0">
                <a:solidFill>
                  <a:srgbClr val="008000"/>
                </a:solidFill>
              </a:rPr>
              <a:t>, c’est un </a:t>
            </a:r>
            <a:r>
              <a:rPr lang="fr-FR" altLang="fr-FR" sz="1800" dirty="0">
                <a:solidFill>
                  <a:srgbClr val="008000"/>
                </a:solidFill>
                <a:hlinkClick r:id="rId4" tooltip="Arbuste"/>
              </a:rPr>
              <a:t>arbuste</a:t>
            </a:r>
            <a:r>
              <a:rPr lang="fr-FR" altLang="fr-FR" sz="1800" dirty="0">
                <a:solidFill>
                  <a:srgbClr val="008000"/>
                </a:solidFill>
              </a:rPr>
              <a:t> épineux, aux feuilles luisantes et caduques, de 6 à 10 m de haut.</a:t>
            </a:r>
          </a:p>
          <a:p>
            <a:pPr algn="just" eaLnBrk="1" hangingPunct="1">
              <a:spcBef>
                <a:spcPct val="0"/>
              </a:spcBef>
            </a:pPr>
            <a:r>
              <a:rPr lang="fr-FR" altLang="fr-FR" sz="1800" dirty="0">
                <a:solidFill>
                  <a:srgbClr val="008000"/>
                </a:solidFill>
              </a:rPr>
              <a:t> </a:t>
            </a:r>
            <a:r>
              <a:rPr lang="fr-FR" altLang="fr-FR" sz="1400" dirty="0">
                <a:solidFill>
                  <a:srgbClr val="008000"/>
                </a:solidFill>
              </a:rPr>
              <a:t>Le jujubier a été domestiqué en </a:t>
            </a:r>
            <a:r>
              <a:rPr lang="fr-FR" altLang="fr-FR" sz="1400" dirty="0">
                <a:solidFill>
                  <a:srgbClr val="008000"/>
                </a:solidFill>
                <a:hlinkClick r:id="rId5" tooltip="Asie du Sud"/>
              </a:rPr>
              <a:t>Asie du Sud</a:t>
            </a:r>
            <a:r>
              <a:rPr lang="fr-FR" altLang="fr-FR" sz="1400" dirty="0">
                <a:solidFill>
                  <a:srgbClr val="008000"/>
                </a:solidFill>
              </a:rPr>
              <a:t>, depuis 9000 AJC.</a:t>
            </a:r>
          </a:p>
          <a:p>
            <a:pPr algn="just" eaLnBrk="1" hangingPunct="1">
              <a:spcBef>
                <a:spcPct val="0"/>
              </a:spcBef>
            </a:pPr>
            <a:r>
              <a:rPr lang="fr-FR" altLang="fr-FR" sz="1400" dirty="0">
                <a:solidFill>
                  <a:srgbClr val="008000"/>
                </a:solidFill>
              </a:rPr>
              <a:t> Plus de 400 </a:t>
            </a:r>
            <a:r>
              <a:rPr lang="fr-FR" altLang="fr-FR" sz="1400" dirty="0">
                <a:solidFill>
                  <a:srgbClr val="008000"/>
                </a:solidFill>
                <a:hlinkClick r:id="rId6" tooltip="Cultivar"/>
              </a:rPr>
              <a:t>cultivars</a:t>
            </a:r>
            <a:r>
              <a:rPr lang="fr-FR" altLang="fr-FR" sz="1400" dirty="0">
                <a:solidFill>
                  <a:srgbClr val="008000"/>
                </a:solidFill>
              </a:rPr>
              <a:t> ont été sélectionnés.</a:t>
            </a:r>
          </a:p>
          <a:p>
            <a:pPr algn="just" eaLnBrk="1" hangingPunct="1">
              <a:spcBef>
                <a:spcPct val="0"/>
              </a:spcBef>
            </a:pPr>
            <a:r>
              <a:rPr lang="fr-FR" altLang="fr-FR" sz="1800" dirty="0">
                <a:solidFill>
                  <a:srgbClr val="008000"/>
                </a:solidFill>
              </a:rPr>
              <a:t> Son </a:t>
            </a:r>
            <a:r>
              <a:rPr lang="fr-FR" altLang="fr-FR" sz="1800" dirty="0">
                <a:solidFill>
                  <a:srgbClr val="008000"/>
                </a:solidFill>
                <a:hlinkClick r:id="rId7" tooltip="Fruit (botanique)"/>
              </a:rPr>
              <a:t>fruit</a:t>
            </a:r>
            <a:r>
              <a:rPr lang="fr-FR" altLang="fr-FR" sz="1800" dirty="0">
                <a:solidFill>
                  <a:srgbClr val="008000"/>
                </a:solidFill>
              </a:rPr>
              <a:t> comestible, riche en </a:t>
            </a:r>
            <a:r>
              <a:rPr lang="fr-FR" altLang="fr-FR" sz="1800" dirty="0">
                <a:solidFill>
                  <a:srgbClr val="008000"/>
                </a:solidFill>
                <a:hlinkClick r:id="rId8" tooltip="Vitamine"/>
              </a:rPr>
              <a:t>vitamines</a:t>
            </a:r>
            <a:r>
              <a:rPr lang="fr-FR" altLang="fr-FR" sz="1800" dirty="0">
                <a:solidFill>
                  <a:srgbClr val="008000"/>
                </a:solidFill>
              </a:rPr>
              <a:t> </a:t>
            </a:r>
            <a:r>
              <a:rPr lang="fr-FR" altLang="fr-FR" sz="1800" dirty="0">
                <a:solidFill>
                  <a:srgbClr val="008000"/>
                </a:solidFill>
                <a:hlinkClick r:id="rId9" tooltip="Vitamine A"/>
              </a:rPr>
              <a:t>A</a:t>
            </a:r>
            <a:r>
              <a:rPr lang="fr-FR" altLang="fr-FR" sz="1800" dirty="0">
                <a:solidFill>
                  <a:srgbClr val="008000"/>
                </a:solidFill>
              </a:rPr>
              <a:t> et </a:t>
            </a:r>
            <a:r>
              <a:rPr lang="fr-FR" altLang="fr-FR" sz="1800" dirty="0">
                <a:solidFill>
                  <a:srgbClr val="008000"/>
                </a:solidFill>
                <a:hlinkClick r:id="rId10" tooltip="Vitamine C"/>
              </a:rPr>
              <a:t>C</a:t>
            </a:r>
            <a:r>
              <a:rPr lang="fr-FR" altLang="fr-FR" sz="1800" dirty="0">
                <a:solidFill>
                  <a:srgbClr val="008000"/>
                </a:solidFill>
              </a:rPr>
              <a:t>, ayant la consistance et le goût d'une </a:t>
            </a:r>
            <a:r>
              <a:rPr lang="fr-FR" altLang="fr-FR" sz="1800" dirty="0">
                <a:solidFill>
                  <a:srgbClr val="008000"/>
                </a:solidFill>
                <a:hlinkClick r:id="rId11" tooltip="Pomme"/>
              </a:rPr>
              <a:t>pomme</a:t>
            </a:r>
            <a:r>
              <a:rPr lang="fr-FR" altLang="fr-FR" sz="1800" dirty="0">
                <a:solidFill>
                  <a:srgbClr val="008000"/>
                </a:solidFill>
              </a:rPr>
              <a:t>, entrant dans diverses préparations médicinales, est appelé </a:t>
            </a:r>
            <a:r>
              <a:rPr lang="fr-FR" altLang="fr-FR" sz="1800" dirty="0">
                <a:solidFill>
                  <a:srgbClr val="008000"/>
                </a:solidFill>
                <a:hlinkClick r:id="rId12" tooltip="Jujube (fruit)"/>
              </a:rPr>
              <a:t>jujube</a:t>
            </a:r>
            <a:r>
              <a:rPr lang="fr-FR" altLang="fr-FR" sz="1800" dirty="0">
                <a:solidFill>
                  <a:srgbClr val="008000"/>
                </a:solidFill>
              </a:rPr>
              <a:t> (°).</a:t>
            </a:r>
          </a:p>
          <a:p>
            <a:pPr algn="just" eaLnBrk="1" hangingPunct="1">
              <a:spcBef>
                <a:spcPct val="0"/>
              </a:spcBef>
            </a:pPr>
            <a:r>
              <a:rPr lang="fr-FR" altLang="fr-FR" sz="1800" dirty="0">
                <a:solidFill>
                  <a:srgbClr val="008000"/>
                </a:solidFill>
              </a:rPr>
              <a:t> Le </a:t>
            </a:r>
            <a:r>
              <a:rPr lang="fr-FR" altLang="fr-FR" sz="1800" dirty="0">
                <a:solidFill>
                  <a:srgbClr val="008000"/>
                </a:solidFill>
                <a:hlinkClick r:id="rId13" tooltip="Miel"/>
              </a:rPr>
              <a:t>miel </a:t>
            </a:r>
            <a:r>
              <a:rPr lang="fr-FR" altLang="fr-FR" sz="1800" dirty="0">
                <a:solidFill>
                  <a:srgbClr val="008000"/>
                </a:solidFill>
              </a:rPr>
              <a:t>de jujubier, réputé au </a:t>
            </a:r>
            <a:r>
              <a:rPr lang="fr-FR" altLang="fr-FR" sz="1800" dirty="0">
                <a:solidFill>
                  <a:srgbClr val="008000"/>
                </a:solidFill>
                <a:hlinkClick r:id="rId14" tooltip="Yémen"/>
              </a:rPr>
              <a:t>Yémen</a:t>
            </a:r>
            <a:r>
              <a:rPr lang="fr-FR" altLang="fr-FR" sz="1800" dirty="0">
                <a:solidFill>
                  <a:srgbClr val="008000"/>
                </a:solidFill>
              </a:rPr>
              <a:t>, est censé avoir des vertus médicinales.</a:t>
            </a:r>
          </a:p>
          <a:p>
            <a:pPr algn="just" eaLnBrk="1" hangingPunct="1">
              <a:spcBef>
                <a:spcPct val="0"/>
              </a:spcBef>
            </a:pPr>
            <a:r>
              <a:rPr lang="fr-FR" altLang="fr-FR" sz="1800" dirty="0">
                <a:solidFill>
                  <a:srgbClr val="008000"/>
                </a:solidFill>
              </a:rPr>
              <a:t> Les jujubiers fournissent un bon bois pour le charbon de bois.</a:t>
            </a:r>
          </a:p>
          <a:p>
            <a:pPr algn="just" eaLnBrk="1" hangingPunct="1">
              <a:spcBef>
                <a:spcPct val="0"/>
              </a:spcBef>
            </a:pPr>
            <a:r>
              <a:rPr lang="fr-FR" altLang="fr-FR" sz="1800" dirty="0">
                <a:solidFill>
                  <a:srgbClr val="008000"/>
                </a:solidFill>
              </a:rPr>
              <a:t> Cet arbre se développe, </a:t>
            </a:r>
            <a:r>
              <a:rPr lang="fr-FR" altLang="fr-FR" sz="1800" i="1" dirty="0">
                <a:solidFill>
                  <a:srgbClr val="008000"/>
                </a:solidFill>
              </a:rPr>
              <a:t>à la faveur des feux de brousses.</a:t>
            </a:r>
          </a:p>
          <a:p>
            <a:pPr algn="just" eaLnBrk="1" hangingPunct="1">
              <a:spcBef>
                <a:spcPct val="0"/>
              </a:spcBef>
            </a:pPr>
            <a:r>
              <a:rPr lang="fr-FR" altLang="fr-FR" sz="1800" b="1" i="1" dirty="0">
                <a:solidFill>
                  <a:srgbClr val="008000"/>
                </a:solidFill>
              </a:rPr>
              <a:t> </a:t>
            </a:r>
            <a:r>
              <a:rPr lang="fr-FR" altLang="fr-FR" sz="1800" b="1" dirty="0">
                <a:solidFill>
                  <a:srgbClr val="008000"/>
                </a:solidFill>
              </a:rPr>
              <a:t>Il possède une bonne résistance au feu.</a:t>
            </a:r>
            <a:endParaRPr lang="fr-FR" altLang="fr-FR" sz="1200" b="1" i="1" dirty="0">
              <a:solidFill>
                <a:srgbClr val="008000"/>
              </a:solidFill>
            </a:endParaRPr>
          </a:p>
          <a:p>
            <a:pPr algn="just" eaLnBrk="1" hangingPunct="1">
              <a:spcBef>
                <a:spcPct val="0"/>
              </a:spcBef>
              <a:buFontTx/>
              <a:buNone/>
            </a:pPr>
            <a:r>
              <a:rPr lang="fr-FR" altLang="fr-FR" sz="1200" dirty="0">
                <a:solidFill>
                  <a:srgbClr val="008000"/>
                </a:solidFill>
              </a:rPr>
              <a:t>Sources : a) </a:t>
            </a:r>
            <a:r>
              <a:rPr lang="fr-FR" altLang="fr-FR" sz="1200" dirty="0">
                <a:solidFill>
                  <a:srgbClr val="008000"/>
                </a:solidFill>
                <a:hlinkClick r:id="rId15"/>
              </a:rPr>
              <a:t>http://fr.wikipedia.org/wiki/Jujubier_commun</a:t>
            </a:r>
            <a:r>
              <a:rPr lang="fr-FR" altLang="fr-FR" sz="1200" dirty="0">
                <a:solidFill>
                  <a:srgbClr val="008000"/>
                </a:solidFill>
              </a:rPr>
              <a:t>, b) </a:t>
            </a:r>
            <a:r>
              <a:rPr lang="fr-FR" altLang="fr-FR" sz="1200" dirty="0">
                <a:solidFill>
                  <a:srgbClr val="008000"/>
                </a:solidFill>
                <a:hlinkClick r:id="rId16"/>
              </a:rPr>
              <a:t>http://en.wikipedia.org/wiki/Jujube</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c) </a:t>
            </a:r>
            <a:r>
              <a:rPr lang="fr-FR" altLang="fr-FR" sz="1200" dirty="0">
                <a:solidFill>
                  <a:srgbClr val="008000"/>
                </a:solidFill>
                <a:hlinkClick r:id="rId17"/>
              </a:rPr>
              <a:t>http://edis.ifas.ufl.edu/st680</a:t>
            </a:r>
            <a:r>
              <a:rPr lang="fr-FR" altLang="fr-FR" sz="1200" dirty="0">
                <a:solidFill>
                  <a:srgbClr val="008000"/>
                </a:solidFill>
              </a:rPr>
              <a:t>, d) </a:t>
            </a:r>
            <a:r>
              <a:rPr lang="fr-FR" altLang="fr-FR" sz="1200" dirty="0">
                <a:solidFill>
                  <a:srgbClr val="008000"/>
                </a:solidFill>
                <a:hlinkClick r:id="rId18"/>
              </a:rPr>
              <a:t>http://selectree.calpoly.edu/treedetail.lasso?rid=1483</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e) </a:t>
            </a:r>
            <a:r>
              <a:rPr lang="fr-FR" altLang="fr-FR" sz="1200" dirty="0">
                <a:solidFill>
                  <a:srgbClr val="008000"/>
                </a:solidFill>
                <a:hlinkClick r:id="rId19"/>
              </a:rPr>
              <a:t>http://www.hear.org/pier/species/ziziphus_jujuba.htm</a:t>
            </a:r>
            <a:r>
              <a:rPr lang="fr-FR" altLang="fr-FR" sz="1200" dirty="0">
                <a:solidFill>
                  <a:srgbClr val="008000"/>
                </a:solidFill>
              </a:rPr>
              <a:t> </a:t>
            </a:r>
          </a:p>
          <a:p>
            <a:pPr algn="just" eaLnBrk="1" hangingPunct="1">
              <a:spcBef>
                <a:spcPct val="0"/>
              </a:spcBef>
              <a:buFontTx/>
              <a:buNone/>
            </a:pPr>
            <a:r>
              <a:rPr lang="fr-FR" altLang="fr-FR" sz="1200" dirty="0">
                <a:solidFill>
                  <a:srgbClr val="008000"/>
                </a:solidFill>
              </a:rPr>
              <a:t>(°) La couleur des fruits vont de vert à rouge brun.</a:t>
            </a:r>
            <a:endParaRPr lang="fr-FR" altLang="fr-FR" sz="1800" dirty="0"/>
          </a:p>
        </p:txBody>
      </p:sp>
      <p:pic>
        <p:nvPicPr>
          <p:cNvPr id="24584" name="Picture 2" descr="C:\Users\LISAN\Pictures\plantes invasives de Madagascar\Ziziphus jujuba fruit.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84438" y="5516563"/>
            <a:ext cx="191611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descr="C:\Users\LISAN\Pictures\plantes invasives de Madagascar\Ziziphus jujuba_fruits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76825" y="5300663"/>
            <a:ext cx="1928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descr="C:\Users\LISAN\Pictures\plantes invasives de Madagascar\Ziziphus jujuba_arbre.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388" y="4652963"/>
            <a:ext cx="21812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7" descr="C:\Users\LISAN\Pictures\plantes invasives de Madagascar\Ziziphus jujuba_fruits&amp;feuille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64388" y="413226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ZoneTexte 13"/>
          <p:cNvSpPr txBox="1">
            <a:spLocks noChangeArrowheads="1"/>
          </p:cNvSpPr>
          <p:nvPr/>
        </p:nvSpPr>
        <p:spPr bwMode="auto">
          <a:xfrm>
            <a:off x="4500563" y="6092825"/>
            <a:ext cx="569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Fruits</a:t>
            </a:r>
          </a:p>
        </p:txBody>
      </p:sp>
      <p:sp>
        <p:nvSpPr>
          <p:cNvPr id="24589" name="ZoneTexte 14"/>
          <p:cNvSpPr txBox="1">
            <a:spLocks noChangeArrowheads="1"/>
          </p:cNvSpPr>
          <p:nvPr/>
        </p:nvSpPr>
        <p:spPr bwMode="auto">
          <a:xfrm>
            <a:off x="7467600" y="6580188"/>
            <a:ext cx="1258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Fruits et feuilles</a:t>
            </a:r>
          </a:p>
        </p:txBody>
      </p:sp>
      <p:sp>
        <p:nvSpPr>
          <p:cNvPr id="24590" name="ZoneTexte 12"/>
          <p:cNvSpPr txBox="1">
            <a:spLocks noChangeArrowheads="1"/>
          </p:cNvSpPr>
          <p:nvPr/>
        </p:nvSpPr>
        <p:spPr bwMode="auto">
          <a:xfrm>
            <a:off x="2411413" y="4652963"/>
            <a:ext cx="4752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rPr>
              <a:t>Selon certains auteurs (voir bibliographie),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jujuba</a:t>
            </a:r>
            <a:r>
              <a:rPr lang="fr-FR" altLang="fr-FR" sz="1200" i="1" dirty="0">
                <a:solidFill>
                  <a:srgbClr val="008000"/>
                </a:solidFill>
              </a:rPr>
              <a:t> </a:t>
            </a:r>
            <a:r>
              <a:rPr lang="fr-FR" altLang="fr-FR" sz="1200" dirty="0">
                <a:solidFill>
                  <a:srgbClr val="008000"/>
                </a:solidFill>
              </a:rPr>
              <a:t>et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seraient des synonymes (sur le </a:t>
            </a:r>
            <a:r>
              <a:rPr lang="fr-FR" altLang="fr-FR" sz="1200" i="1" dirty="0" err="1">
                <a:solidFill>
                  <a:srgbClr val="008000"/>
                </a:solidFill>
              </a:rPr>
              <a:t>Ziziphus</a:t>
            </a:r>
            <a:r>
              <a:rPr lang="fr-FR" altLang="fr-FR" sz="1200" i="1" dirty="0">
                <a:solidFill>
                  <a:srgbClr val="008000"/>
                </a:solidFill>
              </a:rPr>
              <a:t> </a:t>
            </a:r>
            <a:r>
              <a:rPr lang="fr-FR" altLang="fr-FR" sz="1200" i="1" dirty="0" err="1">
                <a:solidFill>
                  <a:srgbClr val="008000"/>
                </a:solidFill>
              </a:rPr>
              <a:t>mauritania</a:t>
            </a:r>
            <a:r>
              <a:rPr lang="fr-FR" altLang="fr-FR" sz="1200" i="1" dirty="0">
                <a:solidFill>
                  <a:srgbClr val="008000"/>
                </a:solidFill>
              </a:rPr>
              <a:t>, </a:t>
            </a:r>
            <a:r>
              <a:rPr lang="fr-FR" altLang="fr-FR" sz="1200" dirty="0">
                <a:solidFill>
                  <a:srgbClr val="008000"/>
                </a:solidFill>
              </a:rPr>
              <a:t>voir page suivante).</a:t>
            </a:r>
          </a:p>
        </p:txBody>
      </p:sp>
      <p:sp>
        <p:nvSpPr>
          <p:cNvPr id="24591" name="Rectangle 15"/>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pic>
        <p:nvPicPr>
          <p:cNvPr id="24592" name="Image 15" descr="logo aride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238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Image 16" descr="logo salinisation2_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001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7"/>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 name="Rectangle 1"/>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197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89CFA3E-7B68-48F3-90C5-3E40B9FBE42A}" type="slidenum">
              <a:rPr lang="fr-FR" altLang="fr-FR" sz="1200" smtClean="0">
                <a:solidFill>
                  <a:srgbClr val="898989"/>
                </a:solidFill>
              </a:rPr>
              <a:pPr>
                <a:spcBef>
                  <a:spcPct val="0"/>
                </a:spcBef>
                <a:buFontTx/>
                <a:buNone/>
              </a:pPr>
              <a:t>250</a:t>
            </a:fld>
            <a:endParaRPr lang="fr-FR" altLang="fr-FR" sz="1200">
              <a:solidFill>
                <a:srgbClr val="898989"/>
              </a:solidFill>
            </a:endParaRPr>
          </a:p>
        </p:txBody>
      </p:sp>
      <p:sp>
        <p:nvSpPr>
          <p:cNvPr id="21197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197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ZoneTexte 6"/>
          <p:cNvSpPr txBox="1"/>
          <p:nvPr/>
        </p:nvSpPr>
        <p:spPr>
          <a:xfrm>
            <a:off x="250825" y="692150"/>
            <a:ext cx="4105275" cy="4873625"/>
          </a:xfrm>
          <a:prstGeom prst="rect">
            <a:avLst/>
          </a:prstGeom>
          <a:noFill/>
        </p:spPr>
        <p:txBody>
          <a:bodyPr>
            <a:spAutoFit/>
          </a:bodyPr>
          <a:lstStyle/>
          <a:p>
            <a:pPr eaLnBrk="1" hangingPunct="1">
              <a:defRPr/>
            </a:pPr>
            <a:r>
              <a:rPr lang="fr-FR" b="1" dirty="0">
                <a:solidFill>
                  <a:srgbClr val="008000"/>
                </a:solidFill>
                <a:latin typeface="Arial" charset="0"/>
                <a:cs typeface="Arial" charset="0"/>
              </a:rPr>
              <a:t>A15. Plantes recommandées pour la fixation biologique des dunes mobiles </a:t>
            </a:r>
            <a:r>
              <a:rPr lang="fr-FR" sz="1400" dirty="0">
                <a:solidFill>
                  <a:srgbClr val="008000"/>
                </a:solidFill>
                <a:latin typeface="Arial" charset="0"/>
                <a:cs typeface="Arial" charset="0"/>
              </a:rPr>
              <a:t>:</a:t>
            </a:r>
          </a:p>
          <a:p>
            <a:pPr eaLnBrk="1" hangingPunct="1">
              <a:defRPr/>
            </a:pPr>
            <a:endParaRPr lang="fr-FR" sz="1400"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Acacia </a:t>
            </a:r>
            <a:r>
              <a:rPr lang="fr-FR" sz="1400" i="1" dirty="0" err="1">
                <a:solidFill>
                  <a:srgbClr val="008000"/>
                </a:solidFill>
                <a:latin typeface="Arial" charset="0"/>
                <a:cs typeface="Arial" charset="0"/>
              </a:rPr>
              <a:t>cyanophylla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Acacia cyclops</a:t>
            </a:r>
          </a:p>
          <a:p>
            <a:pPr marL="342900" indent="-342900" eaLnBrk="1" hangingPunct="1">
              <a:buFont typeface="+mj-lt"/>
              <a:buAutoNum type="arabicPeriod"/>
              <a:defRPr/>
            </a:pPr>
            <a:r>
              <a:rPr lang="fr-FR" sz="1400" i="1" dirty="0">
                <a:solidFill>
                  <a:srgbClr val="008000"/>
                </a:solidFill>
                <a:latin typeface="Arial" charset="0"/>
                <a:cs typeface="Arial" charset="0"/>
              </a:rPr>
              <a:t>Acacia </a:t>
            </a:r>
            <a:r>
              <a:rPr lang="fr-FR" sz="1400" i="1" dirty="0" err="1">
                <a:solidFill>
                  <a:srgbClr val="008000"/>
                </a:solidFill>
                <a:latin typeface="Arial" charset="0"/>
                <a:cs typeface="Arial" charset="0"/>
              </a:rPr>
              <a:t>salicina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Acacia </a:t>
            </a:r>
            <a:r>
              <a:rPr lang="fr-FR" sz="1400" i="1" dirty="0" err="1">
                <a:solidFill>
                  <a:srgbClr val="008000"/>
                </a:solidFill>
                <a:latin typeface="Arial" charset="0"/>
                <a:cs typeface="Arial" charset="0"/>
              </a:rPr>
              <a:t>ligulata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Acacia </a:t>
            </a:r>
            <a:r>
              <a:rPr lang="fr-FR" sz="1400" i="1" dirty="0" err="1">
                <a:solidFill>
                  <a:srgbClr val="008000"/>
                </a:solidFill>
                <a:latin typeface="Arial" charset="0"/>
                <a:cs typeface="Arial" charset="0"/>
              </a:rPr>
              <a:t>horrida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Acacia </a:t>
            </a:r>
            <a:r>
              <a:rPr lang="fr-FR" sz="1400" i="1" dirty="0" err="1">
                <a:solidFill>
                  <a:srgbClr val="008000"/>
                </a:solidFill>
                <a:latin typeface="Arial" charset="0"/>
                <a:cs typeface="Arial" charset="0"/>
              </a:rPr>
              <a:t>tortilis</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Lycium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arabicum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Retama</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raetam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Rhus</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tripartitum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Calligonum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azel</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Prosopis </a:t>
            </a:r>
            <a:r>
              <a:rPr lang="fr-FR" sz="1400" i="1" dirty="0" err="1">
                <a:solidFill>
                  <a:srgbClr val="008000"/>
                </a:solidFill>
                <a:latin typeface="Arial" charset="0"/>
                <a:cs typeface="Arial" charset="0"/>
              </a:rPr>
              <a:t>juliflora</a:t>
            </a:r>
            <a:r>
              <a:rPr lang="fr-FR" sz="1400" i="1" dirty="0">
                <a:solidFill>
                  <a:srgbClr val="008000"/>
                </a:solidFill>
                <a:latin typeface="Arial" charset="0"/>
                <a:cs typeface="Arial" charset="0"/>
              </a:rPr>
              <a:t> </a:t>
            </a:r>
            <a:r>
              <a:rPr lang="fr-FR" sz="1400" dirty="0">
                <a:solidFill>
                  <a:srgbClr val="008000"/>
                </a:solidFill>
                <a:latin typeface="Arial" charset="0"/>
                <a:cs typeface="Arial" charset="0"/>
              </a:rPr>
              <a:t>(</a:t>
            </a:r>
            <a:r>
              <a:rPr lang="fr-FR" sz="1400" dirty="0">
                <a:solidFill>
                  <a:srgbClr val="FF0000"/>
                </a:solidFill>
                <a:latin typeface="Arial" charset="0"/>
                <a:cs typeface="Arial" charset="0"/>
              </a:rPr>
              <a:t>arbre très invasif</a:t>
            </a:r>
            <a:r>
              <a:rPr lang="fr-FR" sz="1400" dirty="0">
                <a:solidFill>
                  <a:srgbClr val="008000"/>
                </a:solidFill>
                <a:latin typeface="Arial" charset="0"/>
                <a:cs typeface="Arial" charset="0"/>
              </a:rPr>
              <a:t>).</a:t>
            </a:r>
          </a:p>
          <a:p>
            <a:pPr marL="342900" indent="-342900" eaLnBrk="1" hangingPunct="1">
              <a:buFont typeface="+mj-lt"/>
              <a:buAutoNum type="arabicPeriod"/>
              <a:defRPr/>
            </a:pPr>
            <a:r>
              <a:rPr lang="fr-FR" sz="1400" i="1" dirty="0" err="1">
                <a:solidFill>
                  <a:srgbClr val="008000"/>
                </a:solidFill>
                <a:latin typeface="Arial" charset="0"/>
                <a:cs typeface="Arial" charset="0"/>
              </a:rPr>
              <a:t>Parkinsonia</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aculeata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Eucalyptus </a:t>
            </a:r>
            <a:r>
              <a:rPr lang="fr-FR" sz="1400" i="1" dirty="0" err="1">
                <a:solidFill>
                  <a:srgbClr val="008000"/>
                </a:solidFill>
                <a:latin typeface="Arial" charset="0"/>
                <a:cs typeface="Arial" charset="0"/>
              </a:rPr>
              <a:t>occidentallis</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Eucalyptus </a:t>
            </a:r>
            <a:r>
              <a:rPr lang="fr-FR" sz="1400" i="1" dirty="0" err="1">
                <a:solidFill>
                  <a:srgbClr val="008000"/>
                </a:solidFill>
                <a:latin typeface="Arial" charset="0"/>
                <a:cs typeface="Arial" charset="0"/>
              </a:rPr>
              <a:t>torquata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Eucalyptus </a:t>
            </a:r>
            <a:r>
              <a:rPr lang="fr-FR" sz="1400" i="1" dirty="0" err="1">
                <a:solidFill>
                  <a:srgbClr val="008000"/>
                </a:solidFill>
                <a:latin typeface="Arial" charset="0"/>
                <a:cs typeface="Arial" charset="0"/>
              </a:rPr>
              <a:t>astringina</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Atriplex</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halimus</a:t>
            </a:r>
            <a:r>
              <a:rPr lang="fr-FR" sz="1400" dirty="0">
                <a:solidFill>
                  <a:srgbClr val="008000"/>
                </a:solidFill>
                <a:latin typeface="Arial" charset="0"/>
                <a:cs typeface="Arial" charset="0"/>
              </a:rPr>
              <a:t> (arroche </a:t>
            </a:r>
            <a:r>
              <a:rPr lang="fr-FR" sz="1400" dirty="0" err="1">
                <a:solidFill>
                  <a:srgbClr val="008000"/>
                </a:solidFill>
                <a:latin typeface="Arial" charset="0"/>
                <a:cs typeface="Arial" charset="0"/>
              </a:rPr>
              <a:t>halime</a:t>
            </a:r>
            <a:r>
              <a:rPr lang="fr-FR" sz="1400" dirty="0">
                <a:solidFill>
                  <a:srgbClr val="008000"/>
                </a:solidFill>
                <a:latin typeface="Arial" charset="0"/>
                <a:cs typeface="Arial" charset="0"/>
              </a:rPr>
              <a:t>)</a:t>
            </a:r>
          </a:p>
          <a:p>
            <a:pPr marL="342900" indent="-342900" eaLnBrk="1" hangingPunct="1">
              <a:buFont typeface="+mj-lt"/>
              <a:buAutoNum type="arabicPeriod"/>
              <a:defRPr/>
            </a:pPr>
            <a:r>
              <a:rPr lang="fr-FR" sz="1400" i="1" dirty="0" err="1">
                <a:solidFill>
                  <a:srgbClr val="008000"/>
                </a:solidFill>
                <a:latin typeface="Arial" charset="0"/>
                <a:cs typeface="Arial" charset="0"/>
              </a:rPr>
              <a:t>Euphorbia</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basalmifera</a:t>
            </a:r>
            <a:endParaRPr lang="fr-FR" sz="1400" i="1" dirty="0">
              <a:solidFill>
                <a:srgbClr val="008000"/>
              </a:solidFill>
              <a:latin typeface="Arial" charset="0"/>
              <a:cs typeface="Arial" charset="0"/>
            </a:endParaRPr>
          </a:p>
        </p:txBody>
      </p:sp>
      <p:sp>
        <p:nvSpPr>
          <p:cNvPr id="8" name="ZoneTexte 7"/>
          <p:cNvSpPr txBox="1"/>
          <p:nvPr/>
        </p:nvSpPr>
        <p:spPr>
          <a:xfrm>
            <a:off x="4643438" y="692150"/>
            <a:ext cx="4105275" cy="3898900"/>
          </a:xfrm>
          <a:prstGeom prst="rect">
            <a:avLst/>
          </a:prstGeom>
          <a:noFill/>
        </p:spPr>
        <p:txBody>
          <a:bodyPr>
            <a:spAutoFit/>
          </a:bodyPr>
          <a:lstStyle/>
          <a:p>
            <a:pPr eaLnBrk="1" hangingPunct="1">
              <a:defRPr/>
            </a:pPr>
            <a:r>
              <a:rPr lang="fr-FR" b="1" dirty="0">
                <a:solidFill>
                  <a:srgbClr val="008000"/>
                </a:solidFill>
                <a:latin typeface="Arial" charset="0"/>
                <a:cs typeface="Arial" charset="0"/>
              </a:rPr>
              <a:t>A16. Espèces pastorales recommandées pour le rétablissement des parcours en milieux arides </a:t>
            </a:r>
            <a:r>
              <a:rPr lang="fr-FR" dirty="0">
                <a:solidFill>
                  <a:srgbClr val="008000"/>
                </a:solidFill>
                <a:latin typeface="Arial" charset="0"/>
                <a:cs typeface="Arial" charset="0"/>
              </a:rPr>
              <a:t>:</a:t>
            </a:r>
          </a:p>
          <a:p>
            <a:pPr eaLnBrk="1" hangingPunct="1">
              <a:defRPr/>
            </a:pPr>
            <a:endParaRPr lang="fr-FR"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Argyrolobium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uniflorum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Hedysarum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coronarium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Hedysarum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carnosum</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a:solidFill>
                  <a:srgbClr val="008000"/>
                </a:solidFill>
                <a:latin typeface="Arial" charset="0"/>
                <a:cs typeface="Arial" charset="0"/>
              </a:rPr>
              <a:t>Stipa </a:t>
            </a:r>
            <a:r>
              <a:rPr lang="fr-FR" sz="1400" i="1" dirty="0" err="1">
                <a:solidFill>
                  <a:srgbClr val="008000"/>
                </a:solidFill>
                <a:latin typeface="Arial" charset="0"/>
                <a:cs typeface="Arial" charset="0"/>
              </a:rPr>
              <a:t>lagascae</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Plantago</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albicans</a:t>
            </a:r>
            <a:r>
              <a:rPr lang="fr-FR" sz="1400" i="1" dirty="0">
                <a:solidFill>
                  <a:srgbClr val="008000"/>
                </a:solidFill>
                <a:latin typeface="Arial" charset="0"/>
                <a:cs typeface="Arial" charset="0"/>
              </a:rPr>
              <a:t> </a:t>
            </a:r>
            <a:r>
              <a:rPr lang="fr-FR" sz="1400" dirty="0">
                <a:solidFill>
                  <a:srgbClr val="008000"/>
                </a:solidFill>
                <a:latin typeface="Arial" charset="0"/>
                <a:cs typeface="Arial" charset="0"/>
              </a:rPr>
              <a:t>(Plantain blanchissant)</a:t>
            </a:r>
          </a:p>
          <a:p>
            <a:pPr marL="342900" indent="-342900" eaLnBrk="1" hangingPunct="1">
              <a:buFont typeface="+mj-lt"/>
              <a:buAutoNum type="arabicPeriod"/>
              <a:defRPr/>
            </a:pPr>
            <a:r>
              <a:rPr lang="fr-FR" sz="1400" i="1" dirty="0" err="1">
                <a:solidFill>
                  <a:srgbClr val="008000"/>
                </a:solidFill>
                <a:latin typeface="Arial" charset="0"/>
                <a:cs typeface="Arial" charset="0"/>
              </a:rPr>
              <a:t>Rhanterium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suaveolens</a:t>
            </a:r>
            <a:endParaRPr lang="fr-FR" sz="1400" i="1" dirty="0">
              <a:solidFill>
                <a:srgbClr val="008000"/>
              </a:solidFill>
              <a:latin typeface="Arial" charset="0"/>
              <a:cs typeface="Arial" charset="0"/>
            </a:endParaRPr>
          </a:p>
          <a:p>
            <a:pPr marL="342900" indent="-342900" eaLnBrk="1" hangingPunct="1">
              <a:buFont typeface="+mj-lt"/>
              <a:buAutoNum type="arabicPeriod"/>
              <a:defRPr/>
            </a:pPr>
            <a:r>
              <a:rPr lang="fr-FR" sz="1400" i="1" dirty="0" err="1">
                <a:solidFill>
                  <a:srgbClr val="008000"/>
                </a:solidFill>
                <a:latin typeface="Arial" charset="0"/>
                <a:cs typeface="Arial" charset="0"/>
              </a:rPr>
              <a:t>Peganum</a:t>
            </a:r>
            <a:r>
              <a:rPr lang="fr-FR" sz="1400" i="1" dirty="0">
                <a:solidFill>
                  <a:srgbClr val="008000"/>
                </a:solidFill>
                <a:latin typeface="Arial" charset="0"/>
                <a:cs typeface="Arial" charset="0"/>
              </a:rPr>
              <a:t> </a:t>
            </a:r>
            <a:r>
              <a:rPr lang="fr-FR" sz="1400" i="1" dirty="0" err="1">
                <a:solidFill>
                  <a:srgbClr val="008000"/>
                </a:solidFill>
                <a:latin typeface="Arial" charset="0"/>
                <a:cs typeface="Arial" charset="0"/>
              </a:rPr>
              <a:t>harmal</a:t>
            </a:r>
            <a:r>
              <a:rPr lang="fr-FR" sz="1400" i="1" dirty="0">
                <a:solidFill>
                  <a:srgbClr val="008000"/>
                </a:solidFill>
                <a:latin typeface="Arial" charset="0"/>
                <a:cs typeface="Arial" charset="0"/>
              </a:rPr>
              <a:t>  ? </a:t>
            </a:r>
            <a:r>
              <a:rPr lang="fr-FR" sz="1400" dirty="0">
                <a:solidFill>
                  <a:srgbClr val="008000"/>
                </a:solidFill>
                <a:latin typeface="Arial" charset="0"/>
                <a:cs typeface="Arial" charset="0"/>
              </a:rPr>
              <a:t>(</a:t>
            </a:r>
            <a:r>
              <a:rPr lang="fr-FR" sz="1400" dirty="0" err="1">
                <a:solidFill>
                  <a:srgbClr val="008000"/>
                </a:solidFill>
                <a:latin typeface="Arial" charset="0"/>
                <a:cs typeface="Arial" charset="0"/>
              </a:rPr>
              <a:t>harmal</a:t>
            </a:r>
            <a:r>
              <a:rPr lang="fr-FR" sz="1400" dirty="0">
                <a:solidFill>
                  <a:srgbClr val="008000"/>
                </a:solidFill>
                <a:latin typeface="Arial" charset="0"/>
                <a:cs typeface="Arial" charset="0"/>
              </a:rPr>
              <a:t> ou rue de Syrie). </a:t>
            </a:r>
            <a:r>
              <a:rPr lang="fr-FR" sz="1200" dirty="0">
                <a:solidFill>
                  <a:srgbClr val="FF0000"/>
                </a:solidFill>
                <a:latin typeface="Arial" charset="0"/>
                <a:cs typeface="Arial" charset="0"/>
              </a:rPr>
              <a:t>Plante stupéfiante _ ses graines renferment 3-4 % d'alcaloïdes psychotropes (</a:t>
            </a:r>
            <a:r>
              <a:rPr lang="fr-FR" sz="1200" dirty="0" err="1">
                <a:solidFill>
                  <a:srgbClr val="FF0000"/>
                </a:solidFill>
                <a:latin typeface="Arial" charset="0"/>
                <a:cs typeface="Arial" charset="0"/>
              </a:rPr>
              <a:t>harmine</a:t>
            </a:r>
            <a:r>
              <a:rPr lang="fr-FR" sz="1200" dirty="0">
                <a:solidFill>
                  <a:srgbClr val="FF0000"/>
                </a:solidFill>
                <a:latin typeface="Arial" charset="0"/>
                <a:cs typeface="Arial" charset="0"/>
              </a:rPr>
              <a:t>, </a:t>
            </a:r>
            <a:r>
              <a:rPr lang="fr-FR" sz="1200" dirty="0" err="1">
                <a:solidFill>
                  <a:srgbClr val="FF0000"/>
                </a:solidFill>
                <a:latin typeface="Arial" charset="0"/>
                <a:cs typeface="Arial" charset="0"/>
              </a:rPr>
              <a:t>harmol</a:t>
            </a:r>
            <a:r>
              <a:rPr lang="fr-FR" sz="1200" dirty="0">
                <a:solidFill>
                  <a:srgbClr val="FF0000"/>
                </a:solidFill>
                <a:latin typeface="Arial" charset="0"/>
                <a:cs typeface="Arial" charset="0"/>
              </a:rPr>
              <a:t>, harmaline et dérivés voisins) _ et pouvant être toxique pour certains animaux</a:t>
            </a:r>
            <a:r>
              <a:rPr lang="fr-FR" sz="1400" dirty="0">
                <a:solidFill>
                  <a:srgbClr val="FF0000"/>
                </a:solidFill>
                <a:latin typeface="Arial" charset="0"/>
                <a:cs typeface="Arial" charset="0"/>
              </a:rPr>
              <a:t>.</a:t>
            </a:r>
          </a:p>
        </p:txBody>
      </p:sp>
      <p:sp>
        <p:nvSpPr>
          <p:cNvPr id="211976" name="Rectangle 8"/>
          <p:cNvSpPr>
            <a:spLocks noChangeArrowheads="1"/>
          </p:cNvSpPr>
          <p:nvPr/>
        </p:nvSpPr>
        <p:spPr bwMode="auto">
          <a:xfrm>
            <a:off x="5508625" y="6453188"/>
            <a:ext cx="34559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Fixation des dunes avec </a:t>
            </a:r>
            <a:r>
              <a:rPr lang="fr-FR" altLang="fr-FR" sz="1200" i="1">
                <a:solidFill>
                  <a:srgbClr val="008000"/>
                </a:solidFill>
                <a:latin typeface="Arial" panose="020B0604020202020204" pitchFamily="34" charset="0"/>
              </a:rPr>
              <a:t>Euphorbia basalmifera</a:t>
            </a:r>
          </a:p>
        </p:txBody>
      </p:sp>
      <p:pic>
        <p:nvPicPr>
          <p:cNvPr id="211977" name="Picture 2" descr="C:\Users\LISAN\Documents\DVD-DevDurable\eau\eau-Potabilisation-GestionDeLEau-Irrigation\irrigation-stockage-eau\images\Fixation des dunes avec Euphorbia basalmifera_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4581525"/>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8" name="ZoneTexte 9"/>
          <p:cNvSpPr txBox="1">
            <a:spLocks noChangeArrowheads="1"/>
          </p:cNvSpPr>
          <p:nvPr/>
        </p:nvSpPr>
        <p:spPr bwMode="auto">
          <a:xfrm>
            <a:off x="107950" y="5516563"/>
            <a:ext cx="50403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Source : GESTION DURABLE DES TERRES EN TUNISIE BONNES PRATIQUES AGRICOLES, TAAMALLAH Houcine, avec la contribution de OULED BELGACEM Azaiez, HAMROUNI Hédi, NAGAZ Kameleddine, OUCHI Hammouda, LAKHDHAR Hichem, Juin 2010, </a:t>
            </a:r>
            <a:r>
              <a:rPr lang="fr-FR" altLang="fr-FR" sz="1200">
                <a:solidFill>
                  <a:srgbClr val="008000"/>
                </a:solidFill>
                <a:latin typeface="Arial" panose="020B0604020202020204" pitchFamily="34" charset="0"/>
                <a:hlinkClick r:id="rId3"/>
              </a:rPr>
              <a:t>https://www.wocat.net/fileadmin/user_upload/documents/Books/Best_Practices_Tunisia.pdf</a:t>
            </a:r>
            <a:r>
              <a:rPr lang="fr-FR" altLang="fr-FR" sz="1200">
                <a:solidFill>
                  <a:srgbClr val="008000"/>
                </a:solidFill>
                <a:latin typeface="Arial" panose="020B0604020202020204" pitchFamily="34" charset="0"/>
              </a:rPr>
              <a:t> </a:t>
            </a:r>
          </a:p>
        </p:txBody>
      </p:sp>
      <p:pic>
        <p:nvPicPr>
          <p:cNvPr id="211979" name="Picture 16" descr="C:\Users\LISAN\Pictures\Plantes fourragères\logo invasive plants5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7893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ZoneTexte 1"/>
          <p:cNvSpPr txBox="1">
            <a:spLocks noChangeArrowheads="1"/>
          </p:cNvSpPr>
          <p:nvPr/>
        </p:nvSpPr>
        <p:spPr bwMode="auto">
          <a:xfrm>
            <a:off x="17637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2995" name="Espace réservé du numéro de diapositive 2"/>
          <p:cNvSpPr>
            <a:spLocks noGrp="1"/>
          </p:cNvSpPr>
          <p:nvPr>
            <p:ph type="sldNum" sz="quarter" idx="12"/>
          </p:nvPr>
        </p:nvSpPr>
        <p:spPr bwMode="auto">
          <a:xfrm>
            <a:off x="250825"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D64C2D-A735-4414-ABAD-99305A9EF5B0}" type="slidenum">
              <a:rPr lang="fr-FR" altLang="fr-FR" sz="1200" smtClean="0">
                <a:solidFill>
                  <a:srgbClr val="898989"/>
                </a:solidFill>
              </a:rPr>
              <a:pPr>
                <a:spcBef>
                  <a:spcPct val="0"/>
                </a:spcBef>
                <a:buFontTx/>
                <a:buNone/>
              </a:pPr>
              <a:t>251</a:t>
            </a:fld>
            <a:endParaRPr lang="fr-FR" altLang="fr-FR" sz="1200">
              <a:solidFill>
                <a:srgbClr val="898989"/>
              </a:solidFill>
            </a:endParaRPr>
          </a:p>
        </p:txBody>
      </p:sp>
      <p:sp>
        <p:nvSpPr>
          <p:cNvPr id="21299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299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2998" name="Rectangle 5"/>
          <p:cNvSpPr>
            <a:spLocks noChangeArrowheads="1"/>
          </p:cNvSpPr>
          <p:nvPr/>
        </p:nvSpPr>
        <p:spPr bwMode="auto">
          <a:xfrm>
            <a:off x="250825" y="765175"/>
            <a:ext cx="5888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A17. </a:t>
            </a:r>
            <a:r>
              <a:rPr lang="sv-SE" altLang="fr-FR" sz="1800" b="1" dirty="0">
                <a:solidFill>
                  <a:srgbClr val="008000"/>
                </a:solidFill>
                <a:latin typeface="Arial" panose="020B0604020202020204" pitchFamily="34" charset="0"/>
              </a:rPr>
              <a:t>Système Vallerini ou VALLERANI SYSTEM (VS)</a:t>
            </a:r>
            <a:endParaRPr lang="fr-FR" altLang="fr-FR" sz="1800" dirty="0">
              <a:latin typeface="Arial" panose="020B0604020202020204" pitchFamily="34" charset="0"/>
            </a:endParaRPr>
          </a:p>
        </p:txBody>
      </p:sp>
      <p:sp>
        <p:nvSpPr>
          <p:cNvPr id="212999" name="ZoneTexte 6"/>
          <p:cNvSpPr txBox="1">
            <a:spLocks noChangeArrowheads="1"/>
          </p:cNvSpPr>
          <p:nvPr/>
        </p:nvSpPr>
        <p:spPr bwMode="auto">
          <a:xfrm>
            <a:off x="179388" y="1341438"/>
            <a:ext cx="88566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sv-SE" altLang="fr-FR" sz="1800" b="1">
                <a:solidFill>
                  <a:srgbClr val="008000"/>
                </a:solidFill>
                <a:latin typeface="Arial" panose="020B0604020202020204" pitchFamily="34" charset="0"/>
              </a:rPr>
              <a:t>Système Vallerini (</a:t>
            </a:r>
            <a:r>
              <a:rPr lang="fr-FR" altLang="fr-FR" sz="1800">
                <a:solidFill>
                  <a:srgbClr val="008000"/>
                </a:solidFill>
                <a:latin typeface="Arial" panose="020B0604020202020204" pitchFamily="34" charset="0"/>
              </a:rPr>
              <a:t>VS) utilise la charrue Delfino inventées et brevetées par le Dr. Venanzio Vallerani avec le fabricant Nardi. La charrue crée dans le sol un système de micro-bassins et de sacs enterrés pour recueillir l’eau de pluie autant que d’autres ressources disponibles (terre fine, matière organique, semences, etc.). Le VS adopte le semis direct de plantes indigènes (éventuellement intégré par la transplantation d’espèces provenant de pépinière) dont la germination et la croissance sont dues à l’eau recueillie dans les micro-bassins. </a:t>
            </a:r>
          </a:p>
          <a:p>
            <a:pPr algn="just" eaLnBrk="1" hangingPunct="1">
              <a:spcBef>
                <a:spcPct val="0"/>
              </a:spcBef>
              <a:buFontTx/>
              <a:buNone/>
            </a:pPr>
            <a:r>
              <a:rPr lang="fr-FR" altLang="fr-FR" sz="1400">
                <a:solidFill>
                  <a:srgbClr val="008000"/>
                </a:solidFill>
                <a:latin typeface="Arial" panose="020B0604020202020204" pitchFamily="34" charset="0"/>
              </a:rPr>
              <a:t>Source : </a:t>
            </a:r>
            <a:r>
              <a:rPr lang="fr-FR" altLang="fr-FR" sz="1400">
                <a:solidFill>
                  <a:srgbClr val="008000"/>
                </a:solidFill>
                <a:latin typeface="Arial" panose="020B0604020202020204" pitchFamily="34" charset="0"/>
                <a:hlinkClick r:id="rId2"/>
              </a:rPr>
              <a:t>http://www.vallerani.com/</a:t>
            </a:r>
            <a:r>
              <a:rPr lang="fr-FR" altLang="fr-FR" sz="1400">
                <a:solidFill>
                  <a:srgbClr val="008000"/>
                </a:solidFill>
                <a:latin typeface="Arial" panose="020B0604020202020204" pitchFamily="34" charset="0"/>
              </a:rPr>
              <a:t> </a:t>
            </a:r>
          </a:p>
        </p:txBody>
      </p:sp>
      <p:pic>
        <p:nvPicPr>
          <p:cNvPr id="213000" name="Picture 2" descr="C:\Users\LISAN\Documents\DVD-DevDurable\eau\eau-Potabilisation-GestionDeLEau-Irrigation\irrigation-stockage-eau\images\Système Vallerani8_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191125"/>
            <a:ext cx="27368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1" name="Picture 3" descr="C:\Users\LISAN\Documents\DVD-DevDurable\eau\eau-Potabilisation-GestionDeLEau-Irrigation\irrigation-stockage-eau\images\Système Vallerani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292600"/>
            <a:ext cx="13239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2" name="Picture 4" descr="C:\Users\LISAN\Documents\DVD-DevDurable\eau\eau-Potabilisation-GestionDeLEau-Irrigation\irrigation-stockage-eau\images\Système Vallerani2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3357563"/>
            <a:ext cx="15144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3" name="Picture 5" descr="C:\Users\LISAN\Documents\DVD-DevDurable\eau\eau-Potabilisation-GestionDeLEau-Irrigation\irrigation-stockage-eau\images\Système Vallerani3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4508500"/>
            <a:ext cx="1219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4" name="Picture 6" descr="C:\Users\LISAN\Documents\DVD-DevDurable\eau\eau-Potabilisation-GestionDeLEau-Irrigation\irrigation-stockage-eau\images\Système Vallerani5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750" y="3284538"/>
            <a:ext cx="14478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5" name="Picture 7" descr="C:\Users\LISAN\Documents\DVD-DevDurable\eau\eau-Potabilisation-GestionDeLEau-Irrigation\irrigation-stockage-eau\images\Système Vallerani6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4749800"/>
            <a:ext cx="178911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6" name="Picture 8" descr="C:\Users\LISAN\Documents\DVD-DevDurable\eau\eau-Potabilisation-GestionDeLEau-Irrigation\irrigation-stockage-eau\images\Système Vallerani7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3716338"/>
            <a:ext cx="1943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7" name="Picture 9" descr="C:\Users\LISAN\Documents\DVD-DevDurable\eau\eau-Potabilisation-GestionDeLEau-Irrigation\irrigation-stockage-eau\images\Ridger in action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0" y="0"/>
            <a:ext cx="20955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ChangeArrowheads="1"/>
          </p:cNvSpPr>
          <p:nvPr/>
        </p:nvSpPr>
        <p:spPr bwMode="auto">
          <a:xfrm>
            <a:off x="107950" y="549275"/>
            <a:ext cx="5976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A18. </a:t>
            </a:r>
            <a:r>
              <a:rPr lang="fr-FR" altLang="fr-FR" sz="1800" b="1" dirty="0">
                <a:solidFill>
                  <a:srgbClr val="008000"/>
                </a:solidFill>
                <a:latin typeface="Arial" panose="020B0604020202020204" pitchFamily="34" charset="0"/>
              </a:rPr>
              <a:t>Les ressources en sols du monde (carte FAO)</a:t>
            </a:r>
          </a:p>
        </p:txBody>
      </p:sp>
      <p:sp>
        <p:nvSpPr>
          <p:cNvPr id="214019"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4020" name="Espace réservé du numéro de diapositive 2"/>
          <p:cNvSpPr>
            <a:spLocks noGrp="1"/>
          </p:cNvSpPr>
          <p:nvPr>
            <p:ph type="sldNum" sz="quarter" idx="12"/>
          </p:nvPr>
        </p:nvSpPr>
        <p:spPr bwMode="auto">
          <a:xfrm>
            <a:off x="250825" y="115888"/>
            <a:ext cx="884238"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E04743-A6EF-4329-8AAD-290994C01F2A}" type="slidenum">
              <a:rPr lang="fr-FR" altLang="fr-FR" sz="1200" smtClean="0">
                <a:solidFill>
                  <a:srgbClr val="898989"/>
                </a:solidFill>
              </a:rPr>
              <a:pPr>
                <a:spcBef>
                  <a:spcPct val="0"/>
                </a:spcBef>
                <a:buFontTx/>
                <a:buNone/>
              </a:pPr>
              <a:t>252</a:t>
            </a:fld>
            <a:endParaRPr lang="fr-FR" altLang="fr-FR" sz="1200">
              <a:solidFill>
                <a:srgbClr val="898989"/>
              </a:solidFill>
            </a:endParaRPr>
          </a:p>
        </p:txBody>
      </p:sp>
      <p:sp>
        <p:nvSpPr>
          <p:cNvPr id="214021"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4022"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14023" name="Picture 2" descr="C:\Users\LISAN\Pictures\plantes-halophytes-xerophiles\saline soil 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052513"/>
            <a:ext cx="903922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539750" y="5589588"/>
            <a:ext cx="5970588" cy="830262"/>
          </a:xfrm>
          <a:prstGeom prst="rect">
            <a:avLst/>
          </a:prstGeom>
          <a:noFill/>
        </p:spPr>
        <p:txBody>
          <a:bodyPr wrap="none">
            <a:spAutoFit/>
          </a:bodyPr>
          <a:lstStyle/>
          <a:p>
            <a:pPr eaLnBrk="1" hangingPunct="1">
              <a:defRPr/>
            </a:pPr>
            <a:r>
              <a:rPr lang="fr-FR" sz="1200" dirty="0">
                <a:solidFill>
                  <a:srgbClr val="008000"/>
                </a:solidFill>
                <a:latin typeface="Arial" charset="0"/>
                <a:cs typeface="Arial" charset="0"/>
              </a:rPr>
              <a:t>En </a:t>
            </a:r>
            <a:r>
              <a:rPr lang="fr-FR" sz="1200" b="1" dirty="0">
                <a:solidFill>
                  <a:schemeClr val="bg1">
                    <a:lumMod val="50000"/>
                  </a:schemeClr>
                </a:solidFill>
                <a:latin typeface="Arial" charset="0"/>
                <a:cs typeface="Arial" charset="0"/>
              </a:rPr>
              <a:t>gris foncé</a:t>
            </a:r>
            <a:r>
              <a:rPr lang="fr-FR" sz="1200" dirty="0">
                <a:solidFill>
                  <a:srgbClr val="008000"/>
                </a:solidFill>
                <a:latin typeface="Arial" charset="0"/>
                <a:cs typeface="Arial" charset="0"/>
              </a:rPr>
              <a:t>, apparaissent les sols salins </a:t>
            </a:r>
            <a:r>
              <a:rPr lang="fr-FR" sz="1200" dirty="0">
                <a:solidFill>
                  <a:srgbClr val="008000"/>
                </a:solidFill>
                <a:latin typeface="Calibri"/>
                <a:cs typeface="Arial" charset="0"/>
              </a:rPr>
              <a:t>↑</a:t>
            </a:r>
            <a:endParaRPr lang="fr-FR" sz="1200" dirty="0">
              <a:solidFill>
                <a:srgbClr val="008000"/>
              </a:solidFill>
              <a:latin typeface="Arial" charset="0"/>
              <a:cs typeface="Arial" charset="0"/>
            </a:endParaRPr>
          </a:p>
          <a:p>
            <a:pPr eaLnBrk="1" hangingPunct="1">
              <a:defRPr/>
            </a:pPr>
            <a:endParaRPr lang="fr-FR" sz="1200" dirty="0">
              <a:solidFill>
                <a:srgbClr val="008000"/>
              </a:solidFill>
              <a:latin typeface="Arial" charset="0"/>
              <a:cs typeface="Arial" charset="0"/>
            </a:endParaRPr>
          </a:p>
          <a:p>
            <a:pPr eaLnBrk="1" hangingPunct="1">
              <a:defRPr/>
            </a:pPr>
            <a:r>
              <a:rPr lang="fr-FR" sz="1200" dirty="0">
                <a:solidFill>
                  <a:srgbClr val="008000"/>
                </a:solidFill>
                <a:latin typeface="Arial" charset="0"/>
                <a:cs typeface="Arial" charset="0"/>
              </a:rPr>
              <a:t>Source de la carte : The </a:t>
            </a:r>
            <a:r>
              <a:rPr lang="fr-FR" sz="1200" dirty="0" err="1">
                <a:solidFill>
                  <a:srgbClr val="008000"/>
                </a:solidFill>
                <a:latin typeface="Arial" charset="0"/>
                <a:cs typeface="Arial" charset="0"/>
              </a:rPr>
              <a:t>soils</a:t>
            </a:r>
            <a:r>
              <a:rPr lang="fr-FR" sz="1200" dirty="0">
                <a:solidFill>
                  <a:srgbClr val="008000"/>
                </a:solidFill>
                <a:latin typeface="Arial" charset="0"/>
                <a:cs typeface="Arial" charset="0"/>
              </a:rPr>
              <a:t>, FAO, </a:t>
            </a:r>
            <a:r>
              <a:rPr lang="fr-FR" sz="1200" dirty="0">
                <a:solidFill>
                  <a:srgbClr val="008000"/>
                </a:solidFill>
                <a:latin typeface="Arial" charset="0"/>
                <a:cs typeface="Arial" charset="0"/>
                <a:hlinkClick r:id="rId3"/>
              </a:rPr>
              <a:t>http://www.fao.org/docrep/u8480e/u8480e0b.htm</a:t>
            </a:r>
            <a:endParaRPr lang="fr-FR" sz="1200" dirty="0">
              <a:solidFill>
                <a:srgbClr val="008000"/>
              </a:solidFill>
              <a:latin typeface="Arial" charset="0"/>
              <a:cs typeface="Arial" charset="0"/>
            </a:endParaRPr>
          </a:p>
          <a:p>
            <a:pPr eaLnBrk="1" hangingPunct="1">
              <a:defRPr/>
            </a:pPr>
            <a:r>
              <a:rPr lang="fr-FR" sz="1200" dirty="0">
                <a:solidFill>
                  <a:srgbClr val="008000"/>
                </a:solidFill>
                <a:latin typeface="Arial" charset="0"/>
                <a:cs typeface="Arial" charset="0"/>
                <a:hlinkClick r:id="rId4"/>
              </a:rPr>
              <a:t>http://www.fao.org/docrep/u8480e/U8480E3f.jpg</a:t>
            </a:r>
            <a:r>
              <a:rPr lang="fr-FR" sz="1200" dirty="0">
                <a:solidFill>
                  <a:srgbClr val="008000"/>
                </a:solidFill>
                <a:latin typeface="Arial" charset="0"/>
                <a:cs typeface="Arial" charset="0"/>
              </a:rPr>
              <a:t>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ChangeArrowheads="1"/>
          </p:cNvSpPr>
          <p:nvPr/>
        </p:nvSpPr>
        <p:spPr bwMode="auto">
          <a:xfrm>
            <a:off x="107950" y="549275"/>
            <a:ext cx="597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sz="1800" dirty="0">
                <a:solidFill>
                  <a:srgbClr val="008000"/>
                </a:solidFill>
                <a:cs typeface="Arial" charset="0"/>
              </a:rPr>
              <a:t>A19. </a:t>
            </a:r>
            <a:r>
              <a:rPr lang="fr-FR" sz="1800" b="1" dirty="0">
                <a:solidFill>
                  <a:srgbClr val="008000"/>
                </a:solidFill>
                <a:cs typeface="Arial" charset="0"/>
              </a:rPr>
              <a:t>Dispositions agroforestières</a:t>
            </a:r>
            <a:endParaRPr lang="fr-FR" altLang="fr-FR" sz="1800" b="1" dirty="0">
              <a:solidFill>
                <a:srgbClr val="008000"/>
              </a:solidFill>
              <a:latin typeface="Arial" panose="020B0604020202020204" pitchFamily="34" charset="0"/>
            </a:endParaRPr>
          </a:p>
        </p:txBody>
      </p:sp>
      <p:sp>
        <p:nvSpPr>
          <p:cNvPr id="214019"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4020" name="Espace réservé du numéro de diapositive 2"/>
          <p:cNvSpPr>
            <a:spLocks noGrp="1"/>
          </p:cNvSpPr>
          <p:nvPr>
            <p:ph type="sldNum" sz="quarter" idx="12"/>
          </p:nvPr>
        </p:nvSpPr>
        <p:spPr bwMode="auto">
          <a:xfrm>
            <a:off x="250825" y="115888"/>
            <a:ext cx="884238"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E04743-A6EF-4329-8AAD-290994C01F2A}" type="slidenum">
              <a:rPr lang="fr-FR" altLang="fr-FR" sz="1200" smtClean="0">
                <a:solidFill>
                  <a:srgbClr val="898989"/>
                </a:solidFill>
              </a:rPr>
              <a:pPr>
                <a:spcBef>
                  <a:spcPct val="0"/>
                </a:spcBef>
                <a:buFontTx/>
                <a:buNone/>
              </a:pPr>
              <a:t>253</a:t>
            </a:fld>
            <a:endParaRPr lang="fr-FR" altLang="fr-FR" sz="1200">
              <a:solidFill>
                <a:srgbClr val="898989"/>
              </a:solidFill>
            </a:endParaRPr>
          </a:p>
        </p:txBody>
      </p:sp>
      <p:sp>
        <p:nvSpPr>
          <p:cNvPr id="214021"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4022"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 name="Rectangle 1"/>
          <p:cNvSpPr/>
          <p:nvPr/>
        </p:nvSpPr>
        <p:spPr>
          <a:xfrm>
            <a:off x="2051720" y="927744"/>
            <a:ext cx="1661032" cy="276999"/>
          </a:xfrm>
          <a:prstGeom prst="rect">
            <a:avLst/>
          </a:prstGeom>
        </p:spPr>
        <p:txBody>
          <a:bodyPr wrap="none">
            <a:spAutoFit/>
          </a:bodyPr>
          <a:lstStyle/>
          <a:p>
            <a:r>
              <a:rPr lang="fr-FR" sz="1200" dirty="0">
                <a:latin typeface="Calibri" panose="020F0502020204030204" pitchFamily="34" charset="0"/>
              </a:rPr>
              <a:t>↙ </a:t>
            </a:r>
            <a:r>
              <a:rPr lang="fr-FR" sz="1200" dirty="0"/>
              <a:t>palmiers dattiers </a:t>
            </a:r>
            <a:r>
              <a:rPr lang="fr-FR" sz="1200" dirty="0">
                <a:latin typeface="Calibri" panose="020F0502020204030204" pitchFamily="34" charset="0"/>
              </a:rPr>
              <a:t>↘</a:t>
            </a:r>
            <a:endParaRPr lang="fr-FR" sz="1200"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01" y="1213880"/>
            <a:ext cx="6394916" cy="2744377"/>
          </a:xfrm>
          <a:prstGeom prst="rect">
            <a:avLst/>
          </a:prstGeom>
        </p:spPr>
      </p:pic>
      <p:sp>
        <p:nvSpPr>
          <p:cNvPr id="4" name="ZoneTexte 3"/>
          <p:cNvSpPr txBox="1"/>
          <p:nvPr/>
        </p:nvSpPr>
        <p:spPr>
          <a:xfrm>
            <a:off x="23019" y="3930364"/>
            <a:ext cx="6709569" cy="650764"/>
          </a:xfrm>
          <a:prstGeom prst="rect">
            <a:avLst/>
          </a:prstGeom>
          <a:noFill/>
        </p:spPr>
        <p:txBody>
          <a:bodyPr wrap="square" rtlCol="0">
            <a:spAutoFit/>
          </a:bodyPr>
          <a:lstStyle/>
          <a:p>
            <a:pPr algn="ctr"/>
            <a:r>
              <a:rPr lang="fr-FR" sz="1200" i="1" dirty="0">
                <a:solidFill>
                  <a:srgbClr val="008000"/>
                </a:solidFill>
                <a:latin typeface="Calibri" panose="020F0502020204030204" pitchFamily="34" charset="0"/>
              </a:rPr>
              <a:t>↑ </a:t>
            </a:r>
            <a:r>
              <a:rPr lang="fr-FR" sz="1200" dirty="0">
                <a:solidFill>
                  <a:srgbClr val="008000"/>
                </a:solidFill>
              </a:rPr>
              <a:t>Les palmiers procurent de l'ombre aux autres arbres (figuier, olivier, grenadier …) et cultures (blé, artichauts …). Source : Source : </a:t>
            </a:r>
            <a:r>
              <a:rPr lang="fr-FR" sz="1200" i="1" dirty="0">
                <a:solidFill>
                  <a:srgbClr val="008000"/>
                </a:solidFill>
              </a:rPr>
              <a:t>Introduction à la </a:t>
            </a:r>
            <a:r>
              <a:rPr lang="fr-FR" sz="1200" i="1" dirty="0" err="1">
                <a:solidFill>
                  <a:srgbClr val="008000"/>
                </a:solidFill>
              </a:rPr>
              <a:t>permaculture</a:t>
            </a:r>
            <a:r>
              <a:rPr lang="fr-FR" sz="1200" dirty="0">
                <a:solidFill>
                  <a:srgbClr val="008000"/>
                </a:solidFill>
              </a:rPr>
              <a:t>, Bill </a:t>
            </a:r>
            <a:r>
              <a:rPr lang="fr-FR" sz="1200" dirty="0" err="1">
                <a:solidFill>
                  <a:srgbClr val="008000"/>
                </a:solidFill>
              </a:rPr>
              <a:t>Mollison</a:t>
            </a:r>
            <a:r>
              <a:rPr lang="fr-FR" sz="1200" dirty="0">
                <a:solidFill>
                  <a:srgbClr val="008000"/>
                </a:solidFill>
              </a:rPr>
              <a:t>, Ed. Passerelle </a:t>
            </a:r>
            <a:r>
              <a:rPr lang="fr-FR" sz="1200" dirty="0" err="1">
                <a:solidFill>
                  <a:srgbClr val="008000"/>
                </a:solidFill>
              </a:rPr>
              <a:t>eco</a:t>
            </a:r>
            <a:r>
              <a:rPr lang="fr-FR" sz="1200" dirty="0">
                <a:solidFill>
                  <a:srgbClr val="008000"/>
                </a:solidFill>
              </a:rPr>
              <a:t>, 2012, page 152.</a:t>
            </a:r>
          </a:p>
        </p:txBody>
      </p:sp>
      <p:sp>
        <p:nvSpPr>
          <p:cNvPr id="5" name="ZoneTexte 4"/>
          <p:cNvSpPr txBox="1"/>
          <p:nvPr/>
        </p:nvSpPr>
        <p:spPr>
          <a:xfrm>
            <a:off x="107479" y="4649332"/>
            <a:ext cx="8856538" cy="923330"/>
          </a:xfrm>
          <a:prstGeom prst="rect">
            <a:avLst/>
          </a:prstGeom>
          <a:noFill/>
        </p:spPr>
        <p:txBody>
          <a:bodyPr wrap="square" rtlCol="0">
            <a:spAutoFit/>
          </a:bodyPr>
          <a:lstStyle/>
          <a:p>
            <a:pPr algn="just" eaLnBrk="1" hangingPunct="1"/>
            <a:r>
              <a:rPr lang="fr-FR" altLang="fr-FR" b="1" i="1" dirty="0">
                <a:solidFill>
                  <a:srgbClr val="008000"/>
                </a:solidFill>
              </a:rPr>
              <a:t>Agroforesterie</a:t>
            </a:r>
            <a:r>
              <a:rPr lang="fr-FR" altLang="fr-FR" dirty="0">
                <a:solidFill>
                  <a:srgbClr val="008000"/>
                </a:solidFill>
              </a:rPr>
              <a:t> : 1) mode d’exploitation des terres agricoles associant des plantations d'arbres dans des cultures ou des pâturages. 2) Association d'arbres et de cultures ou d'animaux sur une même parcelle. </a:t>
            </a:r>
          </a:p>
        </p:txBody>
      </p:sp>
    </p:spTree>
    <p:extLst>
      <p:ext uri="{BB962C8B-B14F-4D97-AF65-F5344CB8AC3E}">
        <p14:creationId xmlns:p14="http://schemas.microsoft.com/office/powerpoint/2010/main" val="80072564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ChangeArrowheads="1"/>
          </p:cNvSpPr>
          <p:nvPr/>
        </p:nvSpPr>
        <p:spPr bwMode="auto">
          <a:xfrm>
            <a:off x="107950" y="549275"/>
            <a:ext cx="597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sz="1800" dirty="0">
                <a:solidFill>
                  <a:srgbClr val="008000"/>
                </a:solidFill>
                <a:cs typeface="Arial" charset="0"/>
              </a:rPr>
              <a:t>A19. </a:t>
            </a:r>
            <a:r>
              <a:rPr lang="fr-FR" sz="1800" b="1" dirty="0">
                <a:solidFill>
                  <a:srgbClr val="008000"/>
                </a:solidFill>
                <a:cs typeface="Arial" charset="0"/>
              </a:rPr>
              <a:t>Dispositions agroforestières (suite)</a:t>
            </a:r>
            <a:endParaRPr lang="fr-FR" altLang="fr-FR" sz="1800" b="1" dirty="0">
              <a:solidFill>
                <a:srgbClr val="008000"/>
              </a:solidFill>
              <a:latin typeface="Arial" panose="020B0604020202020204" pitchFamily="34" charset="0"/>
            </a:endParaRPr>
          </a:p>
        </p:txBody>
      </p:sp>
      <p:sp>
        <p:nvSpPr>
          <p:cNvPr id="214019"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4020" name="Espace réservé du numéro de diapositive 2"/>
          <p:cNvSpPr>
            <a:spLocks noGrp="1"/>
          </p:cNvSpPr>
          <p:nvPr>
            <p:ph type="sldNum" sz="quarter" idx="12"/>
          </p:nvPr>
        </p:nvSpPr>
        <p:spPr bwMode="auto">
          <a:xfrm>
            <a:off x="250825" y="115888"/>
            <a:ext cx="884238"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E04743-A6EF-4329-8AAD-290994C01F2A}" type="slidenum">
              <a:rPr lang="fr-FR" altLang="fr-FR" sz="1200" smtClean="0">
                <a:solidFill>
                  <a:srgbClr val="898989"/>
                </a:solidFill>
              </a:rPr>
              <a:pPr>
                <a:spcBef>
                  <a:spcPct val="0"/>
                </a:spcBef>
                <a:buFontTx/>
                <a:buNone/>
              </a:pPr>
              <a:t>254</a:t>
            </a:fld>
            <a:endParaRPr lang="fr-FR" altLang="fr-FR" sz="1200">
              <a:solidFill>
                <a:srgbClr val="898989"/>
              </a:solidFill>
            </a:endParaRPr>
          </a:p>
        </p:txBody>
      </p:sp>
      <p:sp>
        <p:nvSpPr>
          <p:cNvPr id="214021"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4022"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 name="ZoneTexte 3"/>
          <p:cNvSpPr txBox="1"/>
          <p:nvPr/>
        </p:nvSpPr>
        <p:spPr>
          <a:xfrm>
            <a:off x="191690" y="3841452"/>
            <a:ext cx="6625431" cy="461665"/>
          </a:xfrm>
          <a:prstGeom prst="rect">
            <a:avLst/>
          </a:prstGeom>
          <a:noFill/>
        </p:spPr>
        <p:txBody>
          <a:bodyPr wrap="square" rtlCol="0">
            <a:spAutoFit/>
          </a:bodyPr>
          <a:lstStyle/>
          <a:p>
            <a:pPr algn="ctr"/>
            <a:r>
              <a:rPr lang="fr-FR" sz="1200" i="1" dirty="0">
                <a:solidFill>
                  <a:srgbClr val="008000"/>
                </a:solidFill>
                <a:latin typeface="Calibri" panose="020F0502020204030204" pitchFamily="34" charset="0"/>
              </a:rPr>
              <a:t>↑ </a:t>
            </a:r>
            <a:r>
              <a:rPr lang="fr-FR" sz="1200" i="1" dirty="0">
                <a:solidFill>
                  <a:srgbClr val="008000"/>
                </a:solidFill>
              </a:rPr>
              <a:t>Une suite de plantations sur le littoral [climat tropical sec à méditerranéen, sans gel]. </a:t>
            </a:r>
            <a:r>
              <a:rPr lang="fr-FR" sz="1200" dirty="0">
                <a:solidFill>
                  <a:srgbClr val="008000"/>
                </a:solidFill>
              </a:rPr>
              <a:t>Source : Source : </a:t>
            </a:r>
            <a:r>
              <a:rPr lang="fr-FR" sz="1200" i="1" dirty="0">
                <a:solidFill>
                  <a:srgbClr val="008000"/>
                </a:solidFill>
              </a:rPr>
              <a:t>Introduction à la </a:t>
            </a:r>
            <a:r>
              <a:rPr lang="fr-FR" sz="1200" i="1" dirty="0" err="1">
                <a:solidFill>
                  <a:srgbClr val="008000"/>
                </a:solidFill>
              </a:rPr>
              <a:t>permaculture</a:t>
            </a:r>
            <a:r>
              <a:rPr lang="fr-FR" sz="1200" dirty="0">
                <a:solidFill>
                  <a:srgbClr val="008000"/>
                </a:solidFill>
              </a:rPr>
              <a:t>, Bill </a:t>
            </a:r>
            <a:r>
              <a:rPr lang="fr-FR" sz="1200" dirty="0" err="1">
                <a:solidFill>
                  <a:srgbClr val="008000"/>
                </a:solidFill>
              </a:rPr>
              <a:t>Mollison</a:t>
            </a:r>
            <a:r>
              <a:rPr lang="fr-FR" sz="1200" dirty="0">
                <a:solidFill>
                  <a:srgbClr val="008000"/>
                </a:solidFill>
              </a:rPr>
              <a:t>, Ed. Passerelle </a:t>
            </a:r>
            <a:r>
              <a:rPr lang="fr-FR" sz="1200" dirty="0" err="1">
                <a:solidFill>
                  <a:srgbClr val="008000"/>
                </a:solidFill>
              </a:rPr>
              <a:t>eco</a:t>
            </a:r>
            <a:r>
              <a:rPr lang="fr-FR" sz="1200" dirty="0">
                <a:solidFill>
                  <a:srgbClr val="008000"/>
                </a:solidFill>
              </a:rPr>
              <a:t>, 2012, page 64.</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90" y="992690"/>
            <a:ext cx="6972598" cy="2879539"/>
          </a:xfrm>
          <a:prstGeom prst="rect">
            <a:avLst/>
          </a:prstGeom>
        </p:spPr>
      </p:pic>
      <p:sp>
        <p:nvSpPr>
          <p:cNvPr id="6" name="ZoneTexte 5"/>
          <p:cNvSpPr txBox="1"/>
          <p:nvPr/>
        </p:nvSpPr>
        <p:spPr>
          <a:xfrm>
            <a:off x="107950" y="4437112"/>
            <a:ext cx="8856538" cy="2031325"/>
          </a:xfrm>
          <a:prstGeom prst="rect">
            <a:avLst/>
          </a:prstGeom>
          <a:noFill/>
        </p:spPr>
        <p:txBody>
          <a:bodyPr wrap="square" rtlCol="0">
            <a:spAutoFit/>
          </a:bodyPr>
          <a:lstStyle/>
          <a:p>
            <a:pPr algn="just"/>
            <a:r>
              <a:rPr lang="fr-FR" altLang="fr-FR" b="1" i="1" dirty="0" err="1">
                <a:solidFill>
                  <a:srgbClr val="008000"/>
                </a:solidFill>
              </a:rPr>
              <a:t>Agroforêt</a:t>
            </a:r>
            <a:r>
              <a:rPr lang="fr-FR" altLang="fr-FR" dirty="0">
                <a:solidFill>
                  <a:srgbClr val="008000"/>
                </a:solidFill>
              </a:rPr>
              <a:t> ou « </a:t>
            </a:r>
            <a:r>
              <a:rPr lang="fr-FR" altLang="fr-FR" b="1" i="1" dirty="0">
                <a:solidFill>
                  <a:srgbClr val="008000"/>
                </a:solidFill>
              </a:rPr>
              <a:t>système agroforestier</a:t>
            </a:r>
            <a:r>
              <a:rPr lang="fr-FR" altLang="fr-FR" dirty="0">
                <a:solidFill>
                  <a:srgbClr val="008000"/>
                </a:solidFill>
              </a:rPr>
              <a:t> » : Il s'agit d'une </a:t>
            </a:r>
            <a:r>
              <a:rPr lang="fr-FR" altLang="fr-FR" dirty="0">
                <a:solidFill>
                  <a:srgbClr val="008000"/>
                </a:solidFill>
                <a:hlinkClick r:id="rId3" tooltip="Forêt"/>
              </a:rPr>
              <a:t>forêt</a:t>
            </a:r>
            <a:r>
              <a:rPr lang="fr-FR" altLang="fr-FR" dirty="0">
                <a:solidFill>
                  <a:srgbClr val="008000"/>
                </a:solidFill>
              </a:rPr>
              <a:t> dont la composition </a:t>
            </a:r>
            <a:r>
              <a:rPr lang="fr-FR" altLang="fr-FR" dirty="0">
                <a:solidFill>
                  <a:srgbClr val="008000"/>
                </a:solidFill>
                <a:hlinkClick r:id="rId4" tooltip="Faune (biologie)"/>
              </a:rPr>
              <a:t>faunistique</a:t>
            </a:r>
            <a:r>
              <a:rPr lang="fr-FR" altLang="fr-FR" dirty="0">
                <a:solidFill>
                  <a:srgbClr val="008000"/>
                </a:solidFill>
              </a:rPr>
              <a:t> et </a:t>
            </a:r>
            <a:r>
              <a:rPr lang="fr-FR" altLang="fr-FR" dirty="0">
                <a:solidFill>
                  <a:srgbClr val="008000"/>
                </a:solidFill>
                <a:hlinkClick r:id="rId5" tooltip="Flore"/>
              </a:rPr>
              <a:t>floristique</a:t>
            </a:r>
            <a:r>
              <a:rPr lang="fr-FR" altLang="fr-FR" dirty="0">
                <a:solidFill>
                  <a:srgbClr val="008000"/>
                </a:solidFill>
              </a:rPr>
              <a:t> sont le fruit d'une gestion par la ou les populations locales. L'intérêt de ces populations est la constitution d'un cadre de vie satisfaisant leurs divers besoins, en termes d'alimentation, de matériaux de construction, d'artisanats variés, d'énergie, de produits médicinaux, et toutes activités sociales. Les écosystèmes désignés comme </a:t>
            </a:r>
            <a:r>
              <a:rPr lang="fr-FR" altLang="fr-FR" i="1" dirty="0" err="1">
                <a:solidFill>
                  <a:srgbClr val="008000"/>
                </a:solidFill>
              </a:rPr>
              <a:t>agroforêts</a:t>
            </a:r>
            <a:r>
              <a:rPr lang="fr-FR" altLang="fr-FR" dirty="0">
                <a:solidFill>
                  <a:srgbClr val="008000"/>
                </a:solidFill>
              </a:rPr>
              <a:t> sont en général situées en zone intertropicale.</a:t>
            </a:r>
          </a:p>
        </p:txBody>
      </p:sp>
    </p:spTree>
    <p:extLst>
      <p:ext uri="{BB962C8B-B14F-4D97-AF65-F5344CB8AC3E}">
        <p14:creationId xmlns:p14="http://schemas.microsoft.com/office/powerpoint/2010/main" val="354126092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ChangeArrowheads="1"/>
          </p:cNvSpPr>
          <p:nvPr/>
        </p:nvSpPr>
        <p:spPr bwMode="auto">
          <a:xfrm>
            <a:off x="107950" y="549275"/>
            <a:ext cx="597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sz="1800" dirty="0">
                <a:solidFill>
                  <a:srgbClr val="008000"/>
                </a:solidFill>
                <a:cs typeface="Arial" charset="0"/>
              </a:rPr>
              <a:t>A19. </a:t>
            </a:r>
            <a:r>
              <a:rPr lang="fr-FR" sz="1800" b="1" dirty="0">
                <a:solidFill>
                  <a:srgbClr val="008000"/>
                </a:solidFill>
                <a:cs typeface="Arial" charset="0"/>
              </a:rPr>
              <a:t>Dispositions agroforestières (suite)</a:t>
            </a:r>
            <a:endParaRPr lang="fr-FR" altLang="fr-FR" sz="1800" b="1" dirty="0">
              <a:solidFill>
                <a:srgbClr val="008000"/>
              </a:solidFill>
              <a:latin typeface="Arial" panose="020B0604020202020204" pitchFamily="34" charset="0"/>
            </a:endParaRPr>
          </a:p>
        </p:txBody>
      </p:sp>
      <p:sp>
        <p:nvSpPr>
          <p:cNvPr id="214019"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4020" name="Espace réservé du numéro de diapositive 2"/>
          <p:cNvSpPr>
            <a:spLocks noGrp="1"/>
          </p:cNvSpPr>
          <p:nvPr>
            <p:ph type="sldNum" sz="quarter" idx="12"/>
          </p:nvPr>
        </p:nvSpPr>
        <p:spPr bwMode="auto">
          <a:xfrm>
            <a:off x="250825" y="115888"/>
            <a:ext cx="884238"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E04743-A6EF-4329-8AAD-290994C01F2A}" type="slidenum">
              <a:rPr lang="fr-FR" altLang="fr-FR" sz="1200" smtClean="0">
                <a:solidFill>
                  <a:srgbClr val="898989"/>
                </a:solidFill>
              </a:rPr>
              <a:pPr>
                <a:spcBef>
                  <a:spcPct val="0"/>
                </a:spcBef>
                <a:buFontTx/>
                <a:buNone/>
              </a:pPr>
              <a:t>255</a:t>
            </a:fld>
            <a:endParaRPr lang="fr-FR" altLang="fr-FR" sz="1200">
              <a:solidFill>
                <a:srgbClr val="898989"/>
              </a:solidFill>
            </a:endParaRPr>
          </a:p>
        </p:txBody>
      </p:sp>
      <p:sp>
        <p:nvSpPr>
          <p:cNvPr id="214021"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4022"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 name="ZoneTexte 3"/>
          <p:cNvSpPr txBox="1"/>
          <p:nvPr/>
        </p:nvSpPr>
        <p:spPr>
          <a:xfrm>
            <a:off x="199658" y="4192270"/>
            <a:ext cx="6324526" cy="461665"/>
          </a:xfrm>
          <a:prstGeom prst="rect">
            <a:avLst/>
          </a:prstGeom>
          <a:noFill/>
        </p:spPr>
        <p:txBody>
          <a:bodyPr wrap="square" rtlCol="0">
            <a:spAutoFit/>
          </a:bodyPr>
          <a:lstStyle/>
          <a:p>
            <a:pPr algn="ctr"/>
            <a:r>
              <a:rPr lang="fr-FR" sz="1200" i="1" dirty="0">
                <a:solidFill>
                  <a:srgbClr val="008000"/>
                </a:solidFill>
                <a:latin typeface="Calibri" panose="020F0502020204030204" pitchFamily="34" charset="0"/>
              </a:rPr>
              <a:t>↑ </a:t>
            </a:r>
            <a:r>
              <a:rPr lang="fr-FR" sz="1200" i="1" dirty="0">
                <a:solidFill>
                  <a:srgbClr val="008000"/>
                </a:solidFill>
              </a:rPr>
              <a:t>Défense contre les incendies, avec plantations et animaux, pour petite ville ou hameau.</a:t>
            </a:r>
            <a:r>
              <a:rPr lang="fr-FR" sz="1200" dirty="0">
                <a:solidFill>
                  <a:srgbClr val="008000"/>
                </a:solidFill>
              </a:rPr>
              <a:t> Source : </a:t>
            </a:r>
            <a:r>
              <a:rPr lang="fr-FR" sz="1200" i="1" dirty="0">
                <a:solidFill>
                  <a:srgbClr val="008000"/>
                </a:solidFill>
              </a:rPr>
              <a:t>Introduction à la </a:t>
            </a:r>
            <a:r>
              <a:rPr lang="fr-FR" sz="1200" i="1" dirty="0" err="1">
                <a:solidFill>
                  <a:srgbClr val="008000"/>
                </a:solidFill>
              </a:rPr>
              <a:t>permaculture</a:t>
            </a:r>
            <a:r>
              <a:rPr lang="fr-FR" sz="1200" dirty="0">
                <a:solidFill>
                  <a:srgbClr val="008000"/>
                </a:solidFill>
              </a:rPr>
              <a:t>, Bill </a:t>
            </a:r>
            <a:r>
              <a:rPr lang="fr-FR" sz="1200" dirty="0" err="1">
                <a:solidFill>
                  <a:srgbClr val="008000"/>
                </a:solidFill>
              </a:rPr>
              <a:t>Mollison</a:t>
            </a:r>
            <a:r>
              <a:rPr lang="fr-FR" sz="1200" dirty="0">
                <a:solidFill>
                  <a:srgbClr val="008000"/>
                </a:solidFill>
              </a:rPr>
              <a:t>, Ed. Passerelle </a:t>
            </a:r>
            <a:r>
              <a:rPr lang="fr-FR" sz="1200" dirty="0" err="1">
                <a:solidFill>
                  <a:srgbClr val="008000"/>
                </a:solidFill>
              </a:rPr>
              <a:t>eco</a:t>
            </a:r>
            <a:r>
              <a:rPr lang="fr-FR" sz="1200" dirty="0">
                <a:solidFill>
                  <a:srgbClr val="008000"/>
                </a:solidFill>
              </a:rPr>
              <a:t>, 2012, page 82.</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1268760"/>
            <a:ext cx="6324600" cy="2924175"/>
          </a:xfrm>
          <a:prstGeom prst="rect">
            <a:avLst/>
          </a:prstGeom>
        </p:spPr>
      </p:pic>
      <p:sp>
        <p:nvSpPr>
          <p:cNvPr id="10" name="Rectangle 9"/>
          <p:cNvSpPr/>
          <p:nvPr/>
        </p:nvSpPr>
        <p:spPr>
          <a:xfrm>
            <a:off x="2483768" y="973934"/>
            <a:ext cx="1656184" cy="276999"/>
          </a:xfrm>
          <a:prstGeom prst="rect">
            <a:avLst/>
          </a:prstGeom>
        </p:spPr>
        <p:txBody>
          <a:bodyPr wrap="square">
            <a:spAutoFit/>
          </a:bodyPr>
          <a:lstStyle/>
          <a:p>
            <a:r>
              <a:rPr lang="fr-FR" sz="1200" dirty="0">
                <a:latin typeface="Calibri" panose="020F0502020204030204" pitchFamily="34" charset="0"/>
              </a:rPr>
              <a:t>↓ </a:t>
            </a:r>
            <a:r>
              <a:rPr lang="fr-FR" sz="1200" dirty="0"/>
              <a:t>mûrier, mimosa </a:t>
            </a:r>
            <a:r>
              <a:rPr lang="fr-FR" sz="1200" dirty="0">
                <a:latin typeface="Calibri" panose="020F0502020204030204" pitchFamily="34" charset="0"/>
              </a:rPr>
              <a:t>↓</a:t>
            </a:r>
            <a:endParaRPr lang="fr-FR" sz="1200" dirty="0"/>
          </a:p>
        </p:txBody>
      </p:sp>
      <p:sp>
        <p:nvSpPr>
          <p:cNvPr id="3" name="ZoneTexte 2"/>
          <p:cNvSpPr txBox="1"/>
          <p:nvPr/>
        </p:nvSpPr>
        <p:spPr>
          <a:xfrm>
            <a:off x="129708" y="4725145"/>
            <a:ext cx="8906787" cy="2031325"/>
          </a:xfrm>
          <a:prstGeom prst="rect">
            <a:avLst/>
          </a:prstGeom>
          <a:noFill/>
        </p:spPr>
        <p:txBody>
          <a:bodyPr wrap="square" rtlCol="0">
            <a:spAutoFit/>
          </a:bodyPr>
          <a:lstStyle/>
          <a:p>
            <a:pPr algn="just"/>
            <a:r>
              <a:rPr lang="fr-FR" altLang="fr-FR" b="1" i="1" dirty="0">
                <a:solidFill>
                  <a:srgbClr val="008000"/>
                </a:solidFill>
              </a:rPr>
              <a:t>Jardin-forêt </a:t>
            </a:r>
            <a:r>
              <a:rPr lang="fr-FR" altLang="fr-FR" dirty="0">
                <a:solidFill>
                  <a:srgbClr val="008000"/>
                </a:solidFill>
              </a:rPr>
              <a:t>: Un mélange d’arbres, arbustes, arbrisseaux, plantes grimpantes, légumes annuels, biannuels et vivaces, de champignons cultivés, qui produisent fruits, légumes, plantes aromatiques et médicinales, bois de chauffage etc.</a:t>
            </a:r>
          </a:p>
          <a:p>
            <a:pPr algn="just"/>
            <a:r>
              <a:rPr lang="fr-FR" altLang="fr-FR" b="1" i="1" dirty="0">
                <a:solidFill>
                  <a:srgbClr val="008000"/>
                </a:solidFill>
              </a:rPr>
              <a:t>Jardin-verger</a:t>
            </a:r>
            <a:r>
              <a:rPr lang="fr-FR" altLang="fr-FR" dirty="0">
                <a:solidFill>
                  <a:srgbClr val="008000"/>
                </a:solidFill>
              </a:rPr>
              <a:t> : endroit créé et préservé par l’homme, source de vie et de bien-être, et constitué d’un ensemble </a:t>
            </a:r>
            <a:r>
              <a:rPr lang="fr-FR" altLang="fr-FR" dirty="0" err="1">
                <a:solidFill>
                  <a:srgbClr val="008000"/>
                </a:solidFill>
              </a:rPr>
              <a:t>multi-étagé</a:t>
            </a:r>
            <a:r>
              <a:rPr lang="fr-FR" altLang="fr-FR" dirty="0">
                <a:solidFill>
                  <a:srgbClr val="008000"/>
                </a:solidFill>
              </a:rPr>
              <a:t> d’espèces végétales utiles principalement pour l’alimentation. Il existe différentes dénominations pour parler de jardin-verger comme jardin-forêt, forêt-jardin, forêt fruitière, forêt comestible, etc. </a:t>
            </a:r>
          </a:p>
        </p:txBody>
      </p:sp>
    </p:spTree>
    <p:extLst>
      <p:ext uri="{BB962C8B-B14F-4D97-AF65-F5344CB8AC3E}">
        <p14:creationId xmlns:p14="http://schemas.microsoft.com/office/powerpoint/2010/main" val="48645675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
          <p:cNvSpPr>
            <a:spLocks noChangeArrowheads="1"/>
          </p:cNvSpPr>
          <p:nvPr/>
        </p:nvSpPr>
        <p:spPr bwMode="auto">
          <a:xfrm>
            <a:off x="107950" y="549275"/>
            <a:ext cx="597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sz="1800" dirty="0">
                <a:solidFill>
                  <a:srgbClr val="008000"/>
                </a:solidFill>
                <a:cs typeface="Arial" charset="0"/>
              </a:rPr>
              <a:t>A19. </a:t>
            </a:r>
            <a:r>
              <a:rPr lang="fr-FR" sz="1800" b="1" dirty="0">
                <a:solidFill>
                  <a:srgbClr val="008000"/>
                </a:solidFill>
                <a:cs typeface="Arial" charset="0"/>
              </a:rPr>
              <a:t>Dispositions agroforestières (suite et fin)</a:t>
            </a:r>
            <a:endParaRPr lang="fr-FR" altLang="fr-FR" sz="1800" b="1" dirty="0">
              <a:solidFill>
                <a:srgbClr val="008000"/>
              </a:solidFill>
              <a:latin typeface="Arial" panose="020B0604020202020204" pitchFamily="34" charset="0"/>
            </a:endParaRPr>
          </a:p>
        </p:txBody>
      </p:sp>
      <p:sp>
        <p:nvSpPr>
          <p:cNvPr id="214019"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14020" name="Espace réservé du numéro de diapositive 2"/>
          <p:cNvSpPr>
            <a:spLocks noGrp="1"/>
          </p:cNvSpPr>
          <p:nvPr>
            <p:ph type="sldNum" sz="quarter" idx="12"/>
          </p:nvPr>
        </p:nvSpPr>
        <p:spPr bwMode="auto">
          <a:xfrm>
            <a:off x="250825" y="115888"/>
            <a:ext cx="884238"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E04743-A6EF-4329-8AAD-290994C01F2A}" type="slidenum">
              <a:rPr lang="fr-FR" altLang="fr-FR" sz="1200" smtClean="0">
                <a:solidFill>
                  <a:srgbClr val="898989"/>
                </a:solidFill>
              </a:rPr>
              <a:pPr>
                <a:spcBef>
                  <a:spcPct val="0"/>
                </a:spcBef>
                <a:buFontTx/>
                <a:buNone/>
              </a:pPr>
              <a:t>256</a:t>
            </a:fld>
            <a:endParaRPr lang="fr-FR" altLang="fr-FR" sz="1200">
              <a:solidFill>
                <a:srgbClr val="898989"/>
              </a:solidFill>
            </a:endParaRPr>
          </a:p>
        </p:txBody>
      </p:sp>
      <p:sp>
        <p:nvSpPr>
          <p:cNvPr id="214021"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14022" name="Rectangle 13"/>
          <p:cNvSpPr>
            <a:spLocks noChangeArrowheads="1"/>
          </p:cNvSpPr>
          <p:nvPr/>
        </p:nvSpPr>
        <p:spPr bwMode="auto">
          <a:xfrm>
            <a:off x="0" y="384175"/>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 name="ZoneTexte 3"/>
          <p:cNvSpPr txBox="1"/>
          <p:nvPr/>
        </p:nvSpPr>
        <p:spPr>
          <a:xfrm>
            <a:off x="23019" y="4624266"/>
            <a:ext cx="6676598" cy="646331"/>
          </a:xfrm>
          <a:prstGeom prst="rect">
            <a:avLst/>
          </a:prstGeom>
          <a:noFill/>
        </p:spPr>
        <p:txBody>
          <a:bodyPr wrap="square" rtlCol="0">
            <a:spAutoFit/>
          </a:bodyPr>
          <a:lstStyle/>
          <a:p>
            <a:pPr algn="ctr"/>
            <a:r>
              <a:rPr lang="fr-FR" sz="1200" i="1" dirty="0">
                <a:solidFill>
                  <a:srgbClr val="008000"/>
                </a:solidFill>
                <a:latin typeface="Calibri" panose="020F0502020204030204" pitchFamily="34" charset="0"/>
              </a:rPr>
              <a:t>↑ </a:t>
            </a:r>
            <a:r>
              <a:rPr lang="fr-FR" sz="1200" i="1" dirty="0">
                <a:solidFill>
                  <a:srgbClr val="008000"/>
                </a:solidFill>
              </a:rPr>
              <a:t>Une maison en climat aride, avec des murs épais, des cours intérieures et des tonnelles de plantes grimpantes.</a:t>
            </a:r>
            <a:r>
              <a:rPr lang="fr-FR" sz="1200" dirty="0">
                <a:solidFill>
                  <a:srgbClr val="008000"/>
                </a:solidFill>
              </a:rPr>
              <a:t> Source : </a:t>
            </a:r>
            <a:r>
              <a:rPr lang="fr-FR" sz="1200" i="1" dirty="0">
                <a:solidFill>
                  <a:srgbClr val="008000"/>
                </a:solidFill>
              </a:rPr>
              <a:t>Introduction à la </a:t>
            </a:r>
            <a:r>
              <a:rPr lang="fr-FR" sz="1200" i="1" dirty="0" err="1">
                <a:solidFill>
                  <a:srgbClr val="008000"/>
                </a:solidFill>
              </a:rPr>
              <a:t>permaculture</a:t>
            </a:r>
            <a:r>
              <a:rPr lang="fr-FR" sz="1200" dirty="0">
                <a:solidFill>
                  <a:srgbClr val="008000"/>
                </a:solidFill>
              </a:rPr>
              <a:t>, Bill </a:t>
            </a:r>
            <a:r>
              <a:rPr lang="fr-FR" sz="1200" dirty="0" err="1">
                <a:solidFill>
                  <a:srgbClr val="008000"/>
                </a:solidFill>
              </a:rPr>
              <a:t>Mollison</a:t>
            </a:r>
            <a:r>
              <a:rPr lang="fr-FR" sz="1200" dirty="0">
                <a:solidFill>
                  <a:srgbClr val="008000"/>
                </a:solidFill>
              </a:rPr>
              <a:t>, Ed. Passerelle </a:t>
            </a:r>
            <a:r>
              <a:rPr lang="fr-FR" sz="1200" dirty="0" err="1">
                <a:solidFill>
                  <a:srgbClr val="008000"/>
                </a:solidFill>
              </a:rPr>
              <a:t>eco</a:t>
            </a:r>
            <a:r>
              <a:rPr lang="fr-FR" sz="1200" dirty="0">
                <a:solidFill>
                  <a:srgbClr val="008000"/>
                </a:solidFill>
              </a:rPr>
              <a:t>, 2012, page 104.</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50" y="982108"/>
            <a:ext cx="5587572" cy="3532788"/>
          </a:xfrm>
          <a:prstGeom prst="rect">
            <a:avLst/>
          </a:prstGeom>
        </p:spPr>
      </p:pic>
      <p:sp>
        <p:nvSpPr>
          <p:cNvPr id="5" name="ZoneTexte 4"/>
          <p:cNvSpPr txBox="1"/>
          <p:nvPr/>
        </p:nvSpPr>
        <p:spPr>
          <a:xfrm>
            <a:off x="112456" y="5319199"/>
            <a:ext cx="8713663" cy="1384995"/>
          </a:xfrm>
          <a:prstGeom prst="rect">
            <a:avLst/>
          </a:prstGeom>
          <a:noFill/>
        </p:spPr>
        <p:txBody>
          <a:bodyPr wrap="square" rtlCol="0">
            <a:spAutoFit/>
          </a:bodyPr>
          <a:lstStyle/>
          <a:p>
            <a:pPr algn="just"/>
            <a:r>
              <a:rPr lang="fr-FR" altLang="fr-FR" sz="1200" b="1" i="1" dirty="0" err="1">
                <a:solidFill>
                  <a:srgbClr val="008000"/>
                </a:solidFill>
              </a:rPr>
              <a:t>Permaculture</a:t>
            </a:r>
            <a:r>
              <a:rPr lang="fr-FR" altLang="fr-FR" sz="1200" dirty="0">
                <a:solidFill>
                  <a:srgbClr val="008000"/>
                </a:solidFill>
              </a:rPr>
              <a:t> : Forme d’</a:t>
            </a:r>
            <a:r>
              <a:rPr lang="fr-FR" altLang="fr-FR" sz="1200" dirty="0">
                <a:solidFill>
                  <a:srgbClr val="008000"/>
                </a:solidFill>
                <a:hlinkClick r:id="rId3" tooltip="agriculture"/>
              </a:rPr>
              <a:t>agriculture</a:t>
            </a:r>
            <a:r>
              <a:rPr lang="fr-FR" altLang="fr-FR" sz="1200" dirty="0">
                <a:solidFill>
                  <a:srgbClr val="008000"/>
                </a:solidFill>
              </a:rPr>
              <a:t>, créée dans les années soixante-dix en Australie par Bill </a:t>
            </a:r>
            <a:r>
              <a:rPr lang="fr-FR" altLang="fr-FR" sz="1200" dirty="0" err="1">
                <a:solidFill>
                  <a:srgbClr val="008000"/>
                </a:solidFill>
              </a:rPr>
              <a:t>Molisson</a:t>
            </a:r>
            <a:r>
              <a:rPr lang="fr-FR" altLang="fr-FR" sz="1200" dirty="0">
                <a:solidFill>
                  <a:srgbClr val="008000"/>
                </a:solidFill>
              </a:rPr>
              <a:t> et David </a:t>
            </a:r>
            <a:r>
              <a:rPr lang="fr-FR" altLang="fr-FR" sz="1200" dirty="0" err="1">
                <a:solidFill>
                  <a:srgbClr val="008000"/>
                </a:solidFill>
              </a:rPr>
              <a:t>Holmgren</a:t>
            </a:r>
            <a:r>
              <a:rPr lang="fr-FR" altLang="fr-FR" sz="1200" dirty="0">
                <a:solidFill>
                  <a:srgbClr val="008000"/>
                </a:solidFill>
              </a:rPr>
              <a:t>,  nécessitant peu d’</a:t>
            </a:r>
            <a:r>
              <a:rPr lang="fr-FR" altLang="fr-FR" sz="1200" dirty="0">
                <a:solidFill>
                  <a:srgbClr val="008000"/>
                </a:solidFill>
                <a:hlinkClick r:id="rId4" tooltip="entretien"/>
              </a:rPr>
              <a:t>entretien</a:t>
            </a:r>
            <a:r>
              <a:rPr lang="fr-FR" altLang="fr-FR" sz="1200" dirty="0">
                <a:solidFill>
                  <a:srgbClr val="008000"/>
                </a:solidFill>
              </a:rPr>
              <a:t>, grâce à l’</a:t>
            </a:r>
            <a:r>
              <a:rPr lang="fr-FR" altLang="fr-FR" sz="1200" dirty="0">
                <a:solidFill>
                  <a:srgbClr val="008000"/>
                </a:solidFill>
                <a:hlinkClick r:id="rId5" tooltip="utilisation"/>
              </a:rPr>
              <a:t>utilisation</a:t>
            </a:r>
            <a:r>
              <a:rPr lang="fr-FR" altLang="fr-FR" sz="1200" dirty="0">
                <a:solidFill>
                  <a:srgbClr val="008000"/>
                </a:solidFill>
              </a:rPr>
              <a:t> de nombreuses </a:t>
            </a:r>
            <a:r>
              <a:rPr lang="fr-FR" altLang="fr-FR" sz="1200" dirty="0">
                <a:solidFill>
                  <a:srgbClr val="008000"/>
                </a:solidFill>
                <a:hlinkClick r:id="rId6" tooltip="espèce"/>
              </a:rPr>
              <a:t>espèces</a:t>
            </a:r>
            <a:r>
              <a:rPr lang="fr-FR" altLang="fr-FR" sz="1200" dirty="0">
                <a:solidFill>
                  <a:srgbClr val="008000"/>
                </a:solidFill>
              </a:rPr>
              <a:t> de </a:t>
            </a:r>
            <a:r>
              <a:rPr lang="fr-FR" altLang="fr-FR" sz="1200" dirty="0">
                <a:solidFill>
                  <a:srgbClr val="008000"/>
                </a:solidFill>
                <a:hlinkClick r:id="rId7" tooltip="plante"/>
              </a:rPr>
              <a:t>plantes</a:t>
            </a:r>
            <a:r>
              <a:rPr lang="fr-FR" altLang="fr-FR" sz="1200" dirty="0">
                <a:solidFill>
                  <a:srgbClr val="008000"/>
                </a:solidFill>
              </a:rPr>
              <a:t> </a:t>
            </a:r>
            <a:r>
              <a:rPr lang="fr-FR" altLang="fr-FR" sz="1200" dirty="0">
                <a:solidFill>
                  <a:srgbClr val="008000"/>
                </a:solidFill>
                <a:hlinkClick r:id="rId8" tooltip="complémentaire"/>
              </a:rPr>
              <a:t>complémentaires</a:t>
            </a:r>
            <a:r>
              <a:rPr lang="fr-FR" altLang="fr-FR" sz="1200" dirty="0">
                <a:solidFill>
                  <a:srgbClr val="008000"/>
                </a:solidFill>
              </a:rPr>
              <a:t> et à l’aide des animaux sauvages, pour reconstituer un </a:t>
            </a:r>
            <a:r>
              <a:rPr lang="fr-FR" altLang="fr-FR" sz="1200" dirty="0">
                <a:solidFill>
                  <a:srgbClr val="008000"/>
                </a:solidFill>
                <a:hlinkClick r:id="rId9" tooltip="écosystème"/>
              </a:rPr>
              <a:t>écosystème</a:t>
            </a:r>
            <a:r>
              <a:rPr lang="fr-FR" altLang="fr-FR" sz="1200" dirty="0">
                <a:solidFill>
                  <a:srgbClr val="008000"/>
                </a:solidFill>
              </a:rPr>
              <a:t> gérable à échelle humaine. Elle signifie culture permanente et durable. Elle est un ensemble de pratiques et de principes visant à créer une production agricole </a:t>
            </a:r>
            <a:r>
              <a:rPr lang="fr-FR" altLang="fr-FR" sz="1200" dirty="0">
                <a:solidFill>
                  <a:srgbClr val="008000"/>
                </a:solidFill>
                <a:hlinkClick r:id="rId10" tooltip="Soutenable"/>
              </a:rPr>
              <a:t>durable</a:t>
            </a:r>
            <a:r>
              <a:rPr lang="fr-FR" altLang="fr-FR" sz="1200" dirty="0">
                <a:solidFill>
                  <a:srgbClr val="008000"/>
                </a:solidFill>
              </a:rPr>
              <a:t>, prenant en considération la biodiversité des écosystèmes</a:t>
            </a:r>
            <a:r>
              <a:rPr lang="fr-FR" altLang="fr-FR" sz="1200" baseline="30000" dirty="0">
                <a:solidFill>
                  <a:srgbClr val="008000"/>
                </a:solidFill>
                <a:hlinkClick r:id="rId11"/>
              </a:rPr>
              <a:t>1</a:t>
            </a:r>
            <a:r>
              <a:rPr lang="fr-FR" altLang="fr-FR" sz="1200" baseline="30000" dirty="0">
                <a:solidFill>
                  <a:srgbClr val="008000"/>
                </a:solidFill>
              </a:rPr>
              <a:t>,</a:t>
            </a:r>
            <a:r>
              <a:rPr lang="fr-FR" altLang="fr-FR" sz="1200" baseline="30000" dirty="0">
                <a:solidFill>
                  <a:srgbClr val="008000"/>
                </a:solidFill>
                <a:hlinkClick r:id="rId12"/>
              </a:rPr>
              <a:t>2</a:t>
            </a:r>
            <a:r>
              <a:rPr lang="fr-FR" altLang="fr-FR" sz="1200" dirty="0">
                <a:solidFill>
                  <a:srgbClr val="008000"/>
                </a:solidFill>
              </a:rPr>
              <a:t>, respectueuse des êtres vivants et de leurs relations réciproques. Elle vise à créer un écosystème productif en nourriture ainsi qu'en d'autres ressources utiles, tout en laissant à la nature « sauvage » le plus de place possible.</a:t>
            </a:r>
            <a:endParaRPr lang="fr-FR" sz="1200" dirty="0">
              <a:solidFill>
                <a:srgbClr val="008000"/>
              </a:solidFill>
            </a:endParaRPr>
          </a:p>
        </p:txBody>
      </p:sp>
    </p:spTree>
    <p:extLst>
      <p:ext uri="{BB962C8B-B14F-4D97-AF65-F5344CB8AC3E}">
        <p14:creationId xmlns:p14="http://schemas.microsoft.com/office/powerpoint/2010/main" val="55649108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9512" y="145628"/>
            <a:ext cx="586408" cy="340147"/>
          </a:xfrm>
        </p:spPr>
        <p:txBody>
          <a:bodyPr/>
          <a:lstStyle/>
          <a:p>
            <a:pPr>
              <a:defRPr/>
            </a:pPr>
            <a:fld id="{B9ECBFA8-A775-4D16-A4B2-417DCD0EBDB4}" type="slidenum">
              <a:rPr lang="fr-FR" altLang="fr-FR" smtClean="0"/>
              <a:pPr>
                <a:defRPr/>
              </a:pPr>
              <a:t>257</a:t>
            </a:fld>
            <a:endParaRPr lang="fr-FR" altLang="fr-FR" dirty="0"/>
          </a:p>
        </p:txBody>
      </p:sp>
      <p:sp>
        <p:nvSpPr>
          <p:cNvPr id="3" name="Rectangle 2"/>
          <p:cNvSpPr/>
          <p:nvPr/>
        </p:nvSpPr>
        <p:spPr>
          <a:xfrm>
            <a:off x="179511" y="620688"/>
            <a:ext cx="7057441" cy="369332"/>
          </a:xfrm>
          <a:prstGeom prst="rect">
            <a:avLst/>
          </a:prstGeom>
        </p:spPr>
        <p:txBody>
          <a:bodyPr wrap="square">
            <a:spAutoFit/>
          </a:bodyPr>
          <a:lstStyle/>
          <a:p>
            <a:pPr eaLnBrk="1" hangingPunct="1">
              <a:defRPr/>
            </a:pPr>
            <a:r>
              <a:rPr lang="fr-FR" dirty="0">
                <a:solidFill>
                  <a:srgbClr val="008000"/>
                </a:solidFill>
                <a:cs typeface="Arial" charset="0"/>
              </a:rPr>
              <a:t>A20. </a:t>
            </a:r>
            <a:r>
              <a:rPr lang="fr-FR" b="1" dirty="0">
                <a:solidFill>
                  <a:srgbClr val="008000"/>
                </a:solidFill>
                <a:cs typeface="Arial" charset="0"/>
              </a:rPr>
              <a:t>Filets capteur de brouillard (ou filets à nuages ou à rosée)</a:t>
            </a:r>
          </a:p>
        </p:txBody>
      </p:sp>
      <p:sp>
        <p:nvSpPr>
          <p:cNvPr id="4" name="ZoneTexte 1"/>
          <p:cNvSpPr txBox="1">
            <a:spLocks noChangeArrowheads="1"/>
          </p:cNvSpPr>
          <p:nvPr/>
        </p:nvSpPr>
        <p:spPr bwMode="auto">
          <a:xfrm>
            <a:off x="1999914" y="144346"/>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ZoneTexte 4"/>
          <p:cNvSpPr txBox="1"/>
          <p:nvPr/>
        </p:nvSpPr>
        <p:spPr>
          <a:xfrm>
            <a:off x="179512" y="990020"/>
            <a:ext cx="8784976" cy="2492990"/>
          </a:xfrm>
          <a:prstGeom prst="rect">
            <a:avLst/>
          </a:prstGeom>
          <a:noFill/>
        </p:spPr>
        <p:txBody>
          <a:bodyPr wrap="square" rtlCol="0">
            <a:spAutoFit/>
          </a:bodyPr>
          <a:lstStyle/>
          <a:p>
            <a:pPr algn="just"/>
            <a:r>
              <a:rPr lang="fr-FR" dirty="0">
                <a:solidFill>
                  <a:srgbClr val="008000"/>
                </a:solidFill>
              </a:rPr>
              <a:t>Un </a:t>
            </a:r>
            <a:r>
              <a:rPr lang="fr-FR" b="1" dirty="0">
                <a:solidFill>
                  <a:srgbClr val="008000"/>
                </a:solidFill>
              </a:rPr>
              <a:t>filet capteur de brouillard</a:t>
            </a:r>
            <a:r>
              <a:rPr lang="fr-FR" dirty="0">
                <a:solidFill>
                  <a:srgbClr val="008000"/>
                </a:solidFill>
              </a:rPr>
              <a:t> consiste à récupérer les fines gouttelettes d'</a:t>
            </a:r>
            <a:r>
              <a:rPr lang="fr-FR" dirty="0">
                <a:solidFill>
                  <a:srgbClr val="008000"/>
                </a:solidFill>
                <a:hlinkClick r:id="rId2" tooltip="Eau"/>
              </a:rPr>
              <a:t>eau</a:t>
            </a:r>
            <a:r>
              <a:rPr lang="fr-FR" dirty="0">
                <a:solidFill>
                  <a:srgbClr val="008000"/>
                </a:solidFill>
              </a:rPr>
              <a:t> contenues dans les nuages et la brume grâce à un long filet constitué de mailles très fines. </a:t>
            </a:r>
            <a:r>
              <a:rPr lang="fr-FR" sz="1200" dirty="0">
                <a:solidFill>
                  <a:srgbClr val="008000"/>
                </a:solidFill>
              </a:rPr>
              <a:t>Cette méthode est expérimentée pour le moment surtout dans des pays comme le Chili et le Pérou, où l'accès à l'eau potable demeure difficile et le brouillard, venant de la mer, régulier (Elle pourrait être expérimentée le long de la Côte des Squelettes en Namibie). Un filet de polypropylène, possédant une résistance aux rayonnements ultra-violets, est tendu horizontalement et maintenu en place par deux montants verticaux fixés au sol, devant intercepter le vent dominant. Lorsque les nuages rencontrent des capteurs de brouillard sur leur passage, les gouttelettes d'eau qu'ils contiennent se déposent sur les mailles du filet. L'eau est ensuite acheminée dans des canalisations, par l'intermédiaire de gouttières placées en dessous du filet, avant d'être stockée dans un réservoir. Les mailles de polypropylène des filets parviennent, en moyenne, à capter 30% de l'humidité du brouillard, ce qui équivaut à un volume de 17 à 42 litres d'eau par mètre carré de filet installé et par jour. Sources : a) </a:t>
            </a:r>
            <a:r>
              <a:rPr lang="fr-FR" sz="1200" dirty="0">
                <a:solidFill>
                  <a:srgbClr val="008000"/>
                </a:solidFill>
                <a:hlinkClick r:id="rId3"/>
              </a:rPr>
              <a:t>http://fr.ekopedia.org/Filet_capteur_de_brouillard</a:t>
            </a:r>
            <a:r>
              <a:rPr lang="fr-FR" sz="1200" dirty="0">
                <a:solidFill>
                  <a:srgbClr val="008000"/>
                </a:solidFill>
              </a:rPr>
              <a:t>, b) </a:t>
            </a:r>
            <a:r>
              <a:rPr lang="fr-FR" sz="1200" dirty="0">
                <a:hlinkClick r:id="rId4"/>
              </a:rPr>
              <a:t>www.naturalaqua.es</a:t>
            </a:r>
            <a:r>
              <a:rPr lang="fr-FR" sz="1200" b="1" dirty="0"/>
              <a:t> </a:t>
            </a:r>
            <a:r>
              <a:rPr lang="fr-FR" sz="1200" dirty="0">
                <a:solidFill>
                  <a:srgbClr val="008000"/>
                </a:solidFill>
              </a:rPr>
              <a:t>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31" y="3390677"/>
            <a:ext cx="2381250" cy="1762125"/>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4365" y="3381812"/>
            <a:ext cx="2381250" cy="1457325"/>
          </a:xfrm>
          <a:prstGeom prst="rect">
            <a:avLst/>
          </a:prstGeom>
        </p:spPr>
      </p:pic>
      <p:sp>
        <p:nvSpPr>
          <p:cNvPr id="8" name="ZoneTexte 7"/>
          <p:cNvSpPr txBox="1"/>
          <p:nvPr/>
        </p:nvSpPr>
        <p:spPr>
          <a:xfrm>
            <a:off x="132505" y="5139567"/>
            <a:ext cx="2627784" cy="261610"/>
          </a:xfrm>
          <a:prstGeom prst="rect">
            <a:avLst/>
          </a:prstGeom>
          <a:noFill/>
        </p:spPr>
        <p:txBody>
          <a:bodyPr wrap="square" rtlCol="0">
            <a:spAutoFit/>
          </a:bodyPr>
          <a:lstStyle/>
          <a:p>
            <a:pPr algn="ctr"/>
            <a:r>
              <a:rPr lang="fr-FR" sz="1100" dirty="0">
                <a:solidFill>
                  <a:srgbClr val="008000"/>
                </a:solidFill>
              </a:rPr>
              <a:t>Des capteurs de brouillard au Pérou.</a:t>
            </a:r>
          </a:p>
        </p:txBody>
      </p:sp>
      <p:sp>
        <p:nvSpPr>
          <p:cNvPr id="9" name="ZoneTexte 8"/>
          <p:cNvSpPr txBox="1"/>
          <p:nvPr/>
        </p:nvSpPr>
        <p:spPr>
          <a:xfrm>
            <a:off x="2513755" y="4839139"/>
            <a:ext cx="2823656" cy="1015663"/>
          </a:xfrm>
          <a:prstGeom prst="rect">
            <a:avLst/>
          </a:prstGeom>
          <a:noFill/>
        </p:spPr>
        <p:txBody>
          <a:bodyPr wrap="square" rtlCol="0">
            <a:spAutoFit/>
          </a:bodyPr>
          <a:lstStyle/>
          <a:p>
            <a:pPr algn="ctr"/>
            <a:r>
              <a:rPr lang="fr-FR" sz="1200" dirty="0">
                <a:solidFill>
                  <a:srgbClr val="008000"/>
                </a:solidFill>
              </a:rPr>
              <a:t>Un filet à brouillard installé dans le village de </a:t>
            </a:r>
            <a:r>
              <a:rPr lang="fr-FR" sz="1200" dirty="0" err="1">
                <a:solidFill>
                  <a:srgbClr val="008000"/>
                </a:solidFill>
              </a:rPr>
              <a:t>Danda</a:t>
            </a:r>
            <a:r>
              <a:rPr lang="fr-FR" sz="1200" dirty="0">
                <a:solidFill>
                  <a:srgbClr val="008000"/>
                </a:solidFill>
              </a:rPr>
              <a:t> </a:t>
            </a:r>
            <a:r>
              <a:rPr lang="fr-FR" sz="1200" dirty="0" err="1">
                <a:solidFill>
                  <a:srgbClr val="008000"/>
                </a:solidFill>
              </a:rPr>
              <a:t>Bazzar</a:t>
            </a:r>
            <a:r>
              <a:rPr lang="fr-FR" sz="1200" dirty="0">
                <a:solidFill>
                  <a:srgbClr val="008000"/>
                </a:solidFill>
              </a:rPr>
              <a:t> (Népal), à 2130 mètres d'altitude. Les filets alimentent trois réservoirs de 1000 litres.</a:t>
            </a:r>
          </a:p>
        </p:txBody>
      </p:sp>
      <p:sp>
        <p:nvSpPr>
          <p:cNvPr id="10" name="ZoneTexte 9"/>
          <p:cNvSpPr txBox="1"/>
          <p:nvPr/>
        </p:nvSpPr>
        <p:spPr>
          <a:xfrm>
            <a:off x="5453611" y="5014302"/>
            <a:ext cx="1655181" cy="276999"/>
          </a:xfrm>
          <a:prstGeom prst="rect">
            <a:avLst/>
          </a:prstGeom>
          <a:noFill/>
        </p:spPr>
        <p:txBody>
          <a:bodyPr wrap="square" rtlCol="0">
            <a:spAutoFit/>
          </a:bodyPr>
          <a:lstStyle/>
          <a:p>
            <a:pPr algn="ctr"/>
            <a:r>
              <a:rPr lang="fr-FR" sz="1200" dirty="0">
                <a:solidFill>
                  <a:srgbClr val="008000"/>
                </a:solidFill>
              </a:rPr>
              <a:t>Filet a nuage au Chili</a:t>
            </a:r>
          </a:p>
        </p:txBody>
      </p:sp>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7653" y="3318851"/>
            <a:ext cx="2019300" cy="1695450"/>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8792" y="5033599"/>
            <a:ext cx="1969107" cy="1764177"/>
          </a:xfrm>
          <a:prstGeom prst="rect">
            <a:avLst/>
          </a:prstGeom>
        </p:spPr>
      </p:pic>
      <p:sp>
        <p:nvSpPr>
          <p:cNvPr id="13" name="ZoneTexte 12"/>
          <p:cNvSpPr txBox="1"/>
          <p:nvPr/>
        </p:nvSpPr>
        <p:spPr>
          <a:xfrm>
            <a:off x="4355976" y="5874099"/>
            <a:ext cx="2752816" cy="830997"/>
          </a:xfrm>
          <a:prstGeom prst="rect">
            <a:avLst/>
          </a:prstGeom>
          <a:noFill/>
        </p:spPr>
        <p:txBody>
          <a:bodyPr wrap="square" rtlCol="0">
            <a:spAutoFit/>
          </a:bodyPr>
          <a:lstStyle/>
          <a:p>
            <a:pPr algn="r"/>
            <a:r>
              <a:rPr lang="fr-FR" sz="1200" dirty="0">
                <a:solidFill>
                  <a:srgbClr val="008000"/>
                </a:solidFill>
              </a:rPr>
              <a:t>La gouttière ou goulotte permettant de récolter l’eau gouttant le long du filet, </a:t>
            </a:r>
            <a:r>
              <a:rPr lang="fr-FR" sz="1200" dirty="0">
                <a:solidFill>
                  <a:srgbClr val="008000"/>
                </a:solidFill>
                <a:hlinkClick r:id="rId9"/>
              </a:rPr>
              <a:t>http://creatingwater.nl/fotos-tacna-project/</a:t>
            </a:r>
            <a:r>
              <a:rPr lang="fr-FR" sz="1200" dirty="0">
                <a:solidFill>
                  <a:srgbClr val="008000"/>
                </a:solidFill>
              </a:rPr>
              <a:t> </a:t>
            </a:r>
            <a:r>
              <a:rPr lang="fr-FR" sz="1200" dirty="0">
                <a:solidFill>
                  <a:srgbClr val="008000"/>
                </a:solidFill>
                <a:latin typeface="Calibri" panose="020F0502020204030204" pitchFamily="34" charset="0"/>
              </a:rPr>
              <a:t>→</a:t>
            </a:r>
            <a:r>
              <a:rPr lang="fr-FR" sz="1200" dirty="0">
                <a:solidFill>
                  <a:srgbClr val="008000"/>
                </a:solidFill>
              </a:rPr>
              <a:t> </a:t>
            </a:r>
          </a:p>
        </p:txBody>
      </p:sp>
      <p:sp>
        <p:nvSpPr>
          <p:cNvPr id="14" name="ZoneTexte 13"/>
          <p:cNvSpPr txBox="1"/>
          <p:nvPr/>
        </p:nvSpPr>
        <p:spPr>
          <a:xfrm>
            <a:off x="179512" y="6342663"/>
            <a:ext cx="2088232" cy="461665"/>
          </a:xfrm>
          <a:prstGeom prst="rect">
            <a:avLst/>
          </a:prstGeom>
          <a:noFill/>
        </p:spPr>
        <p:txBody>
          <a:bodyPr wrap="square" rtlCol="0">
            <a:spAutoFit/>
          </a:bodyPr>
          <a:lstStyle/>
          <a:p>
            <a:pPr algn="ctr"/>
            <a:r>
              <a:rPr lang="fr-FR" sz="1200" dirty="0">
                <a:solidFill>
                  <a:srgbClr val="008000"/>
                </a:solidFill>
              </a:rPr>
              <a:t>Vue de la goulotte qui recueille l’eau condensée.</a:t>
            </a:r>
          </a:p>
        </p:txBody>
      </p:sp>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903" y="5539085"/>
            <a:ext cx="1438275" cy="857250"/>
          </a:xfrm>
          <a:prstGeom prst="rect">
            <a:avLst/>
          </a:prstGeom>
        </p:spPr>
      </p:pic>
    </p:spTree>
    <p:extLst>
      <p:ext uri="{BB962C8B-B14F-4D97-AF65-F5344CB8AC3E}">
        <p14:creationId xmlns:p14="http://schemas.microsoft.com/office/powerpoint/2010/main" val="198874728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68941"/>
            <a:ext cx="658416" cy="340147"/>
          </a:xfrm>
        </p:spPr>
        <p:txBody>
          <a:bodyPr/>
          <a:lstStyle/>
          <a:p>
            <a:pPr>
              <a:defRPr/>
            </a:pPr>
            <a:fld id="{B9ECBFA8-A775-4D16-A4B2-417DCD0EBDB4}" type="slidenum">
              <a:rPr lang="fr-FR" altLang="fr-FR" smtClean="0"/>
              <a:pPr>
                <a:defRPr/>
              </a:pPr>
              <a:t>258</a:t>
            </a:fld>
            <a:endParaRPr lang="fr-FR" altLang="fr-FR" dirty="0"/>
          </a:p>
        </p:txBody>
      </p:sp>
      <p:sp>
        <p:nvSpPr>
          <p:cNvPr id="4" name="Rectangle 3"/>
          <p:cNvSpPr/>
          <p:nvPr/>
        </p:nvSpPr>
        <p:spPr>
          <a:xfrm>
            <a:off x="179511" y="620688"/>
            <a:ext cx="8726511" cy="369332"/>
          </a:xfrm>
          <a:prstGeom prst="rect">
            <a:avLst/>
          </a:prstGeom>
        </p:spPr>
        <p:txBody>
          <a:bodyPr wrap="square">
            <a:spAutoFit/>
          </a:bodyPr>
          <a:lstStyle/>
          <a:p>
            <a:pPr eaLnBrk="1" hangingPunct="1">
              <a:defRPr/>
            </a:pPr>
            <a:r>
              <a:rPr lang="fr-FR" dirty="0">
                <a:solidFill>
                  <a:srgbClr val="008000"/>
                </a:solidFill>
                <a:cs typeface="Arial" charset="0"/>
              </a:rPr>
              <a:t>A20. </a:t>
            </a:r>
            <a:r>
              <a:rPr lang="fr-FR" b="1" dirty="0">
                <a:solidFill>
                  <a:srgbClr val="008000"/>
                </a:solidFill>
                <a:cs typeface="Arial" charset="0"/>
              </a:rPr>
              <a:t>Filets capteur de brouillard (ou filets à nuages ou à rosée) (suite et fin)</a:t>
            </a:r>
          </a:p>
        </p:txBody>
      </p:sp>
      <p:sp>
        <p:nvSpPr>
          <p:cNvPr id="5" name="ZoneTexte 1"/>
          <p:cNvSpPr txBox="1">
            <a:spLocks noChangeArrowheads="1"/>
          </p:cNvSpPr>
          <p:nvPr/>
        </p:nvSpPr>
        <p:spPr bwMode="auto">
          <a:xfrm>
            <a:off x="1999914" y="144346"/>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99" y="1063039"/>
            <a:ext cx="2581275" cy="1971675"/>
          </a:xfrm>
          <a:prstGeom prst="rect">
            <a:avLst/>
          </a:prstGeom>
        </p:spPr>
      </p:pic>
      <p:sp>
        <p:nvSpPr>
          <p:cNvPr id="7" name="ZoneTexte 6"/>
          <p:cNvSpPr txBox="1"/>
          <p:nvPr/>
        </p:nvSpPr>
        <p:spPr>
          <a:xfrm>
            <a:off x="192644" y="3069311"/>
            <a:ext cx="2867187" cy="830997"/>
          </a:xfrm>
          <a:prstGeom prst="rect">
            <a:avLst/>
          </a:prstGeom>
          <a:noFill/>
        </p:spPr>
        <p:txBody>
          <a:bodyPr wrap="square" rtlCol="0">
            <a:spAutoFit/>
          </a:bodyPr>
          <a:lstStyle/>
          <a:p>
            <a:pPr algn="ctr"/>
            <a:r>
              <a:rPr lang="fr-FR" sz="1200" dirty="0">
                <a:solidFill>
                  <a:srgbClr val="008000"/>
                </a:solidFill>
              </a:rPr>
              <a:t>La gouttière ou goulotte (grise) récoltant l’eau gouttant du filet, </a:t>
            </a:r>
            <a:r>
              <a:rPr lang="fr-FR" sz="1200" dirty="0">
                <a:solidFill>
                  <a:srgbClr val="008000"/>
                </a:solidFill>
                <a:hlinkClick r:id="rId3"/>
              </a:rPr>
              <a:t>http://creatingwater.nl/fotos-tacna-project/</a:t>
            </a:r>
            <a:endParaRPr lang="fr-FR" sz="1200" dirty="0">
              <a:solidFill>
                <a:srgbClr val="008000"/>
              </a:solidFill>
            </a:endParaRPr>
          </a:p>
        </p:txBody>
      </p:sp>
      <p:sp>
        <p:nvSpPr>
          <p:cNvPr id="8" name="ZoneTexte 7"/>
          <p:cNvSpPr txBox="1"/>
          <p:nvPr/>
        </p:nvSpPr>
        <p:spPr>
          <a:xfrm>
            <a:off x="2923111" y="2806114"/>
            <a:ext cx="3548917" cy="1015663"/>
          </a:xfrm>
          <a:prstGeom prst="rect">
            <a:avLst/>
          </a:prstGeom>
          <a:noFill/>
        </p:spPr>
        <p:txBody>
          <a:bodyPr wrap="square" rtlCol="0">
            <a:spAutoFit/>
          </a:bodyPr>
          <a:lstStyle/>
          <a:p>
            <a:pPr algn="ctr"/>
            <a:r>
              <a:rPr lang="fr-FR" sz="1200" dirty="0">
                <a:solidFill>
                  <a:srgbClr val="008000"/>
                </a:solidFill>
              </a:rPr>
              <a:t>© Association Dar Si </a:t>
            </a:r>
            <a:r>
              <a:rPr lang="fr-FR" sz="1200" dirty="0" err="1">
                <a:solidFill>
                  <a:srgbClr val="008000"/>
                </a:solidFill>
              </a:rPr>
              <a:t>Hmad</a:t>
            </a:r>
            <a:r>
              <a:rPr lang="fr-FR" sz="1200" dirty="0">
                <a:solidFill>
                  <a:srgbClr val="008000"/>
                </a:solidFill>
              </a:rPr>
              <a:t> pour le développement, l’éducation et la culture (Maroc), </a:t>
            </a:r>
            <a:r>
              <a:rPr lang="fr-FR" sz="1200" dirty="0">
                <a:solidFill>
                  <a:srgbClr val="008000"/>
                </a:solidFill>
                <a:hlinkClick r:id="rId4"/>
              </a:rPr>
              <a:t>https://terriermichel.wordpress.com/2014/05/07/visite-aujourdhui-dune-installation-experimentale-de-recuperation-deau-du-brouillard/</a:t>
            </a:r>
            <a:r>
              <a:rPr lang="fr-FR" sz="1200" dirty="0">
                <a:solidFill>
                  <a:srgbClr val="008000"/>
                </a:solidFill>
              </a:rPr>
              <a:t> </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881" y="1063039"/>
            <a:ext cx="2619375" cy="17430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648" y="1150590"/>
            <a:ext cx="2619375" cy="1743075"/>
          </a:xfrm>
          <a:prstGeom prst="rect">
            <a:avLst/>
          </a:prstGeom>
        </p:spPr>
      </p:pic>
      <p:sp>
        <p:nvSpPr>
          <p:cNvPr id="11" name="ZoneTexte 10"/>
          <p:cNvSpPr txBox="1"/>
          <p:nvPr/>
        </p:nvSpPr>
        <p:spPr>
          <a:xfrm>
            <a:off x="6472027" y="2891270"/>
            <a:ext cx="2433995" cy="1015663"/>
          </a:xfrm>
          <a:prstGeom prst="rect">
            <a:avLst/>
          </a:prstGeom>
          <a:noFill/>
        </p:spPr>
        <p:txBody>
          <a:bodyPr wrap="square" rtlCol="0">
            <a:spAutoFit/>
          </a:bodyPr>
          <a:lstStyle/>
          <a:p>
            <a:pPr algn="ctr"/>
            <a:r>
              <a:rPr lang="fr-FR" sz="1200" dirty="0">
                <a:solidFill>
                  <a:srgbClr val="008000"/>
                </a:solidFill>
              </a:rPr>
              <a:t>Attrape-brouillard à Tenerife, pour l’alimentation en eau d’une étable, Source image : </a:t>
            </a:r>
            <a:r>
              <a:rPr lang="fr-FR" sz="1200" dirty="0">
                <a:solidFill>
                  <a:srgbClr val="008000"/>
                </a:solidFill>
                <a:hlinkClick r:id="rId7"/>
              </a:rPr>
              <a:t>http://www.clubdesargonautes.org/faq/arbrefontaine.php</a:t>
            </a:r>
            <a:r>
              <a:rPr lang="fr-FR" sz="1200" dirty="0">
                <a:solidFill>
                  <a:srgbClr val="008000"/>
                </a:solidFill>
              </a:rPr>
              <a:t> </a:t>
            </a:r>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136" y="4015796"/>
            <a:ext cx="2362200" cy="1933575"/>
          </a:xfrm>
          <a:prstGeom prst="rect">
            <a:avLst/>
          </a:prstGeom>
        </p:spPr>
      </p:pic>
      <p:sp>
        <p:nvSpPr>
          <p:cNvPr id="13" name="ZoneTexte 12"/>
          <p:cNvSpPr txBox="1"/>
          <p:nvPr/>
        </p:nvSpPr>
        <p:spPr>
          <a:xfrm>
            <a:off x="179511" y="5921902"/>
            <a:ext cx="2867187" cy="830997"/>
          </a:xfrm>
          <a:prstGeom prst="rect">
            <a:avLst/>
          </a:prstGeom>
          <a:noFill/>
        </p:spPr>
        <p:txBody>
          <a:bodyPr wrap="square" rtlCol="0">
            <a:spAutoFit/>
          </a:bodyPr>
          <a:lstStyle/>
          <a:p>
            <a:pPr algn="ctr"/>
            <a:r>
              <a:rPr lang="fr-FR" sz="1200" dirty="0">
                <a:solidFill>
                  <a:srgbClr val="008000"/>
                </a:solidFill>
              </a:rPr>
              <a:t>Source : Natural Aqua (Canaries), </a:t>
            </a:r>
            <a:r>
              <a:rPr lang="fr-FR" sz="1200" dirty="0">
                <a:solidFill>
                  <a:srgbClr val="008000"/>
                </a:solidFill>
                <a:hlinkClick r:id="rId9"/>
              </a:rPr>
              <a:t>http://www.econostrum.info/Natural-Aqua-se-lance-dans-les-panneaux-attrape-rosee_a215.html</a:t>
            </a:r>
            <a:r>
              <a:rPr lang="fr-FR" sz="1200" dirty="0">
                <a:solidFill>
                  <a:srgbClr val="008000"/>
                </a:solidFill>
              </a:rPr>
              <a:t> </a:t>
            </a:r>
          </a:p>
        </p:txBody>
      </p:sp>
      <p:sp>
        <p:nvSpPr>
          <p:cNvPr id="14" name="ZoneTexte 13"/>
          <p:cNvSpPr txBox="1"/>
          <p:nvPr/>
        </p:nvSpPr>
        <p:spPr>
          <a:xfrm>
            <a:off x="2916874" y="5477301"/>
            <a:ext cx="3815366" cy="1384995"/>
          </a:xfrm>
          <a:prstGeom prst="rect">
            <a:avLst/>
          </a:prstGeom>
          <a:noFill/>
        </p:spPr>
        <p:txBody>
          <a:bodyPr wrap="square" rtlCol="0">
            <a:spAutoFit/>
          </a:bodyPr>
          <a:lstStyle/>
          <a:p>
            <a:pPr algn="ctr"/>
            <a:r>
              <a:rPr lang="fr-FR" sz="1200" dirty="0">
                <a:solidFill>
                  <a:srgbClr val="008000"/>
                </a:solidFill>
              </a:rPr>
              <a:t>Le projet est composé de 600 m² de filets capteurs, deux citernes de 500 m3, un puits de forage, 9.000 m de canalisation et 20 branchements domestiques, au sommet du </a:t>
            </a:r>
            <a:r>
              <a:rPr lang="fr-FR" sz="1200" dirty="0" err="1">
                <a:solidFill>
                  <a:srgbClr val="008000"/>
                </a:solidFill>
              </a:rPr>
              <a:t>Boutmezguida</a:t>
            </a:r>
            <a:r>
              <a:rPr lang="fr-FR" sz="1200" dirty="0">
                <a:solidFill>
                  <a:srgbClr val="008000"/>
                </a:solidFill>
              </a:rPr>
              <a:t> (Maroc). Source : </a:t>
            </a:r>
            <a:r>
              <a:rPr lang="fr-FR" sz="1200" dirty="0">
                <a:hlinkClick r:id="rId10"/>
              </a:rPr>
              <a:t>http://www.lematin.ma/journal/2015/pour-remedier-au-manque-d-eau_sidi-ifni--moissonne--le-brouillard/226280.html</a:t>
            </a:r>
            <a:endParaRPr lang="fr-FR" sz="1200" dirty="0">
              <a:solidFill>
                <a:srgbClr val="008000"/>
              </a:solidFill>
            </a:endParaRPr>
          </a:p>
        </p:txBody>
      </p:sp>
      <p:pic>
        <p:nvPicPr>
          <p:cNvPr id="15" name="Imag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4804" y="3865613"/>
            <a:ext cx="2762250" cy="1657350"/>
          </a:xfrm>
          <a:prstGeom prst="rect">
            <a:avLst/>
          </a:prstGeom>
        </p:spPr>
      </p:pic>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46024" y="3968733"/>
            <a:ext cx="2286000" cy="990600"/>
          </a:xfrm>
          <a:prstGeom prst="rect">
            <a:avLst/>
          </a:prstGeom>
        </p:spPr>
      </p:pic>
      <p:sp>
        <p:nvSpPr>
          <p:cNvPr id="17" name="ZoneTexte 16"/>
          <p:cNvSpPr txBox="1"/>
          <p:nvPr/>
        </p:nvSpPr>
        <p:spPr>
          <a:xfrm>
            <a:off x="6732240" y="5085184"/>
            <a:ext cx="2304256" cy="1523494"/>
          </a:xfrm>
          <a:prstGeom prst="rect">
            <a:avLst/>
          </a:prstGeom>
          <a:noFill/>
        </p:spPr>
        <p:txBody>
          <a:bodyPr wrap="square" rtlCol="0">
            <a:spAutoFit/>
          </a:bodyPr>
          <a:lstStyle/>
          <a:p>
            <a:pPr algn="ctr"/>
            <a:r>
              <a:rPr lang="fr-FR" sz="1200" dirty="0">
                <a:solidFill>
                  <a:srgbClr val="008000"/>
                </a:solidFill>
              </a:rPr>
              <a:t>Il faut que les filets soient solidement arrimés au sol.</a:t>
            </a:r>
          </a:p>
          <a:p>
            <a:pPr algn="ctr"/>
            <a:r>
              <a:rPr lang="fr-FR" sz="1200" i="1" dirty="0">
                <a:solidFill>
                  <a:srgbClr val="008000"/>
                </a:solidFill>
              </a:rPr>
              <a:t>Des filets à nuages sur la crête d’El </a:t>
            </a:r>
            <a:r>
              <a:rPr lang="fr-FR" sz="1200" i="1" dirty="0" err="1">
                <a:solidFill>
                  <a:srgbClr val="008000"/>
                </a:solidFill>
              </a:rPr>
              <a:t>Tofo</a:t>
            </a:r>
            <a:r>
              <a:rPr lang="fr-FR" sz="1200" dirty="0">
                <a:solidFill>
                  <a:srgbClr val="008000"/>
                </a:solidFill>
              </a:rPr>
              <a:t> (Chili) [un mauvais choix], Stephen Dale, IDRC</a:t>
            </a:r>
            <a:r>
              <a:rPr lang="fr-FR" sz="1100" dirty="0">
                <a:solidFill>
                  <a:srgbClr val="008000"/>
                </a:solidFill>
              </a:rPr>
              <a:t>, </a:t>
            </a:r>
            <a:r>
              <a:rPr lang="fr-FR" sz="1100" dirty="0">
                <a:solidFill>
                  <a:srgbClr val="008000"/>
                </a:solidFill>
                <a:hlinkClick r:id="rId13"/>
              </a:rPr>
              <a:t>http://www.idrc.ca/FR/Resources/Publications/Pages/ArticleDetails.aspx?PublicationID=686</a:t>
            </a:r>
            <a:r>
              <a:rPr lang="fr-FR" sz="1100" dirty="0">
                <a:solidFill>
                  <a:srgbClr val="008000"/>
                </a:solidFill>
              </a:rPr>
              <a:t> </a:t>
            </a:r>
          </a:p>
        </p:txBody>
      </p:sp>
    </p:spTree>
    <p:extLst>
      <p:ext uri="{BB962C8B-B14F-4D97-AF65-F5344CB8AC3E}">
        <p14:creationId xmlns:p14="http://schemas.microsoft.com/office/powerpoint/2010/main" val="26161259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20689"/>
            <a:ext cx="6157292" cy="369331"/>
          </a:xfrm>
          <a:prstGeom prst="rect">
            <a:avLst/>
          </a:prstGeom>
        </p:spPr>
        <p:txBody>
          <a:bodyPr wrap="square">
            <a:spAutoFit/>
          </a:bodyPr>
          <a:lstStyle/>
          <a:p>
            <a:pPr eaLnBrk="1" hangingPunct="1">
              <a:defRPr/>
            </a:pPr>
            <a:r>
              <a:rPr lang="fr-FR" dirty="0">
                <a:solidFill>
                  <a:srgbClr val="008000"/>
                </a:solidFill>
                <a:cs typeface="Arial" charset="0"/>
              </a:rPr>
              <a:t>A21. </a:t>
            </a:r>
            <a:r>
              <a:rPr lang="fr-FR" b="1" dirty="0">
                <a:solidFill>
                  <a:srgbClr val="008000"/>
                </a:solidFill>
                <a:cs typeface="Arial" charset="0"/>
              </a:rPr>
              <a:t>Les projets contribuant à reverdir les déserts</a:t>
            </a:r>
            <a:endParaRPr lang="fr-FR" dirty="0">
              <a:solidFill>
                <a:srgbClr val="008000"/>
              </a:solidFill>
              <a:cs typeface="Arial" charset="0"/>
            </a:endParaRPr>
          </a:p>
        </p:txBody>
      </p:sp>
      <p:sp>
        <p:nvSpPr>
          <p:cNvPr id="3"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Espace réservé du numéro de diapositive 4"/>
          <p:cNvSpPr>
            <a:spLocks noGrp="1"/>
          </p:cNvSpPr>
          <p:nvPr>
            <p:ph type="sldNum" sz="quarter" idx="12"/>
          </p:nvPr>
        </p:nvSpPr>
        <p:spPr>
          <a:xfrm>
            <a:off x="107504" y="145628"/>
            <a:ext cx="586408" cy="340147"/>
          </a:xfrm>
        </p:spPr>
        <p:txBody>
          <a:bodyPr/>
          <a:lstStyle/>
          <a:p>
            <a:pPr>
              <a:defRPr/>
            </a:pPr>
            <a:fld id="{B9ECBFA8-A775-4D16-A4B2-417DCD0EBDB4}" type="slidenum">
              <a:rPr lang="fr-FR" altLang="fr-FR" smtClean="0"/>
              <a:pPr>
                <a:defRPr/>
              </a:pPr>
              <a:t>259</a:t>
            </a:fld>
            <a:endParaRPr lang="fr-FR" altLang="fr-FR"/>
          </a:p>
        </p:txBody>
      </p:sp>
      <p:sp>
        <p:nvSpPr>
          <p:cNvPr id="6" name="ZoneTexte 5"/>
          <p:cNvSpPr txBox="1"/>
          <p:nvPr/>
        </p:nvSpPr>
        <p:spPr>
          <a:xfrm>
            <a:off x="183221" y="990020"/>
            <a:ext cx="8712968" cy="646331"/>
          </a:xfrm>
          <a:prstGeom prst="rect">
            <a:avLst/>
          </a:prstGeom>
          <a:noFill/>
        </p:spPr>
        <p:txBody>
          <a:bodyPr wrap="square" rtlCol="0">
            <a:spAutoFit/>
          </a:bodyPr>
          <a:lstStyle/>
          <a:p>
            <a:pPr algn="just"/>
            <a:r>
              <a:rPr lang="fr-FR" dirty="0">
                <a:solidFill>
                  <a:srgbClr val="008000"/>
                </a:solidFill>
              </a:rPr>
              <a:t>Parmi les plus beaux projets de reforestation du désert, sources d’inspirations, sont ceux du désert du Néguev (</a:t>
            </a:r>
            <a:r>
              <a:rPr lang="fr-FR" i="1" dirty="0">
                <a:solidFill>
                  <a:srgbClr val="FF0000"/>
                </a:solidFill>
              </a:rPr>
              <a:t>à condition de ne pas épuiser les ressources en eau</a:t>
            </a:r>
            <a:r>
              <a:rPr lang="fr-FR" dirty="0">
                <a:solidFill>
                  <a:srgbClr val="008000"/>
                </a:solidFill>
              </a:rPr>
              <a:t>).</a:t>
            </a:r>
          </a:p>
        </p:txBody>
      </p:sp>
      <p:sp>
        <p:nvSpPr>
          <p:cNvPr id="7" name="ZoneTexte 6"/>
          <p:cNvSpPr txBox="1"/>
          <p:nvPr/>
        </p:nvSpPr>
        <p:spPr>
          <a:xfrm>
            <a:off x="156819" y="3804599"/>
            <a:ext cx="3381375" cy="830997"/>
          </a:xfrm>
          <a:prstGeom prst="rect">
            <a:avLst/>
          </a:prstGeom>
          <a:noFill/>
        </p:spPr>
        <p:txBody>
          <a:bodyPr wrap="square" rtlCol="0">
            <a:spAutoFit/>
          </a:bodyPr>
          <a:lstStyle/>
          <a:p>
            <a:pPr algn="ctr"/>
            <a:r>
              <a:rPr lang="fr-FR" sz="1200" dirty="0">
                <a:solidFill>
                  <a:srgbClr val="008000"/>
                </a:solidFill>
              </a:rPr>
              <a:t>Reverdissement du désert du Néguev, en Israël. Source : </a:t>
            </a:r>
            <a:r>
              <a:rPr lang="fr-FR" sz="1200" dirty="0">
                <a:solidFill>
                  <a:srgbClr val="008000"/>
                </a:solidFill>
                <a:hlinkClick r:id="rId3"/>
              </a:rPr>
              <a:t>http://www.fotothing.com/hs/photo/1cfd323a8ed9d8a67ce21cd14aa00085/</a:t>
            </a:r>
            <a:r>
              <a:rPr lang="fr-FR" sz="1200" dirty="0">
                <a:solidFill>
                  <a:srgbClr val="008000"/>
                </a:solidFill>
              </a:rPr>
              <a:t> </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00" y="2332916"/>
            <a:ext cx="3381375" cy="1352550"/>
          </a:xfrm>
          <a:prstGeom prst="rect">
            <a:avLst/>
          </a:prstGeom>
        </p:spPr>
      </p:pic>
      <p:sp>
        <p:nvSpPr>
          <p:cNvPr id="9" name="ZoneTexte 8"/>
          <p:cNvSpPr txBox="1"/>
          <p:nvPr/>
        </p:nvSpPr>
        <p:spPr>
          <a:xfrm>
            <a:off x="3741861" y="3359323"/>
            <a:ext cx="2741960" cy="923330"/>
          </a:xfrm>
          <a:prstGeom prst="rect">
            <a:avLst/>
          </a:prstGeom>
          <a:noFill/>
        </p:spPr>
        <p:txBody>
          <a:bodyPr wrap="square" rtlCol="0">
            <a:spAutoFit/>
          </a:bodyPr>
          <a:lstStyle/>
          <a:p>
            <a:pPr algn="ctr"/>
            <a:r>
              <a:rPr lang="fr-FR" sz="1200" dirty="0">
                <a:solidFill>
                  <a:srgbClr val="008000"/>
                </a:solidFill>
              </a:rPr>
              <a:t>Le réservoir de </a:t>
            </a:r>
            <a:r>
              <a:rPr lang="fr-FR" sz="1200" dirty="0" err="1">
                <a:solidFill>
                  <a:srgbClr val="008000"/>
                </a:solidFill>
              </a:rPr>
              <a:t>Yatir</a:t>
            </a:r>
            <a:r>
              <a:rPr lang="fr-FR" sz="1200" dirty="0">
                <a:solidFill>
                  <a:srgbClr val="008000"/>
                </a:solidFill>
              </a:rPr>
              <a:t>. Photo: </a:t>
            </a:r>
            <a:r>
              <a:rPr lang="fr-FR" sz="1200" dirty="0" err="1">
                <a:solidFill>
                  <a:srgbClr val="008000"/>
                </a:solidFill>
              </a:rPr>
              <a:t>Albetros</a:t>
            </a:r>
            <a:r>
              <a:rPr lang="fr-FR" sz="1200" dirty="0">
                <a:solidFill>
                  <a:srgbClr val="008000"/>
                </a:solidFill>
              </a:rPr>
              <a:t>, KKL-JNF Photo Archive. Source : </a:t>
            </a:r>
            <a:r>
              <a:rPr lang="fr-FR" sz="1000" dirty="0">
                <a:solidFill>
                  <a:srgbClr val="008000"/>
                </a:solidFill>
                <a:hlinkClick r:id="rId5"/>
              </a:rPr>
              <a:t>http://www.kkl.org.il/eng/forestry-and-ecology/afforestation-in-israel/turning-the-desert-green/</a:t>
            </a:r>
            <a:r>
              <a:rPr lang="fr-FR" sz="1000" dirty="0">
                <a:solidFill>
                  <a:srgbClr val="008000"/>
                </a:solidFill>
              </a:rPr>
              <a:t> </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7904" y="1616247"/>
            <a:ext cx="2628900" cy="17430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20" y="4572064"/>
            <a:ext cx="3562350" cy="1285875"/>
          </a:xfrm>
          <a:prstGeom prst="rect">
            <a:avLst/>
          </a:prstGeom>
        </p:spPr>
      </p:pic>
      <p:sp>
        <p:nvSpPr>
          <p:cNvPr id="12" name="ZoneTexte 11"/>
          <p:cNvSpPr txBox="1"/>
          <p:nvPr/>
        </p:nvSpPr>
        <p:spPr>
          <a:xfrm>
            <a:off x="74132" y="5882739"/>
            <a:ext cx="3921804" cy="830997"/>
          </a:xfrm>
          <a:prstGeom prst="rect">
            <a:avLst/>
          </a:prstGeom>
          <a:noFill/>
        </p:spPr>
        <p:txBody>
          <a:bodyPr wrap="square" rtlCol="0">
            <a:spAutoFit/>
          </a:bodyPr>
          <a:lstStyle/>
          <a:p>
            <a:pPr algn="ctr"/>
            <a:r>
              <a:rPr lang="fr-FR" sz="1200" dirty="0">
                <a:solidFill>
                  <a:srgbClr val="008000"/>
                </a:solidFill>
              </a:rPr>
              <a:t>La forêt de </a:t>
            </a:r>
            <a:r>
              <a:rPr lang="fr-FR" sz="1200" dirty="0" err="1">
                <a:solidFill>
                  <a:srgbClr val="008000"/>
                </a:solidFill>
              </a:rPr>
              <a:t>Yatir</a:t>
            </a:r>
            <a:r>
              <a:rPr lang="fr-FR" sz="1200" dirty="0">
                <a:solidFill>
                  <a:srgbClr val="008000"/>
                </a:solidFill>
              </a:rPr>
              <a:t>, la plus grande forêt en Israël, à la limite du désert du Néguev. Source : </a:t>
            </a:r>
            <a:r>
              <a:rPr lang="fr-FR" sz="1200" dirty="0">
                <a:solidFill>
                  <a:srgbClr val="008000"/>
                </a:solidFill>
                <a:hlinkClick r:id="rId5"/>
              </a:rPr>
              <a:t>http://www.kkl.org.il/eng/forestry-and-ecology/afforestation-in-israel/turning-the-desert-green</a:t>
            </a:r>
            <a:endParaRPr lang="fr-FR" sz="1200" dirty="0">
              <a:solidFill>
                <a:srgbClr val="008000"/>
              </a:solidFill>
            </a:endParaRPr>
          </a:p>
        </p:txBody>
      </p:sp>
      <p:sp>
        <p:nvSpPr>
          <p:cNvPr id="13" name="ZoneTexte 12"/>
          <p:cNvSpPr txBox="1"/>
          <p:nvPr/>
        </p:nvSpPr>
        <p:spPr>
          <a:xfrm>
            <a:off x="6483821" y="3479811"/>
            <a:ext cx="2552675" cy="646331"/>
          </a:xfrm>
          <a:prstGeom prst="rect">
            <a:avLst/>
          </a:prstGeom>
          <a:noFill/>
        </p:spPr>
        <p:txBody>
          <a:bodyPr wrap="square" rtlCol="0">
            <a:spAutoFit/>
          </a:bodyPr>
          <a:lstStyle/>
          <a:p>
            <a:pPr algn="ctr"/>
            <a:r>
              <a:rPr lang="en-US" sz="1200" dirty="0">
                <a:solidFill>
                  <a:srgbClr val="008000"/>
                </a:solidFill>
              </a:rPr>
              <a:t>Water Harvesting in the Negev, </a:t>
            </a:r>
            <a:r>
              <a:rPr lang="en-US" sz="1200" dirty="0">
                <a:solidFill>
                  <a:srgbClr val="008000"/>
                </a:solidFill>
                <a:hlinkClick r:id="rId8"/>
              </a:rPr>
              <a:t>https://www.youtube.com/watch?v=tjBugtV8GHc</a:t>
            </a:r>
            <a:r>
              <a:rPr lang="en-US" sz="1200" dirty="0">
                <a:solidFill>
                  <a:srgbClr val="008000"/>
                </a:solidFill>
              </a:rPr>
              <a:t> </a:t>
            </a:r>
            <a:endParaRPr lang="fr-FR" sz="1200" dirty="0">
              <a:solidFill>
                <a:srgbClr val="008000"/>
              </a:solidFill>
            </a:endParaRPr>
          </a:p>
        </p:txBody>
      </p:sp>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2722" y="1612071"/>
            <a:ext cx="2466975" cy="1847850"/>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7450" y="4296627"/>
            <a:ext cx="2407609" cy="1622519"/>
          </a:xfrm>
          <a:prstGeom prst="rect">
            <a:avLst/>
          </a:prstGeom>
        </p:spPr>
      </p:pic>
      <p:sp>
        <p:nvSpPr>
          <p:cNvPr id="16" name="ZoneTexte 15"/>
          <p:cNvSpPr txBox="1"/>
          <p:nvPr/>
        </p:nvSpPr>
        <p:spPr>
          <a:xfrm>
            <a:off x="3789299" y="5919146"/>
            <a:ext cx="2503910" cy="830997"/>
          </a:xfrm>
          <a:prstGeom prst="rect">
            <a:avLst/>
          </a:prstGeom>
          <a:noFill/>
        </p:spPr>
        <p:txBody>
          <a:bodyPr wrap="square" rtlCol="0">
            <a:spAutoFit/>
          </a:bodyPr>
          <a:lstStyle/>
          <a:p>
            <a:pPr algn="ctr"/>
            <a:r>
              <a:rPr lang="fr-FR" sz="1200" dirty="0">
                <a:solidFill>
                  <a:srgbClr val="008000"/>
                </a:solidFill>
              </a:rPr>
              <a:t>Niveau d’eau maximum derrière les digues après la crue.</a:t>
            </a:r>
          </a:p>
          <a:p>
            <a:pPr algn="ctr"/>
            <a:r>
              <a:rPr lang="fr-FR" sz="1200" dirty="0">
                <a:solidFill>
                  <a:srgbClr val="008000"/>
                </a:solidFill>
              </a:rPr>
              <a:t>(système des limans israéliens).</a:t>
            </a:r>
            <a:endParaRPr lang="fr-FR" sz="1000" dirty="0">
              <a:solidFill>
                <a:srgbClr val="008000"/>
              </a:solidFill>
            </a:endParaRPr>
          </a:p>
          <a:p>
            <a:pPr algn="ctr"/>
            <a:r>
              <a:rPr lang="fr-FR" sz="1000" dirty="0">
                <a:solidFill>
                  <a:srgbClr val="008000"/>
                </a:solidFill>
              </a:rPr>
              <a:t>Vidéo </a:t>
            </a:r>
            <a:r>
              <a:rPr lang="en-US" sz="1000" dirty="0">
                <a:solidFill>
                  <a:srgbClr val="008000"/>
                </a:solidFill>
              </a:rPr>
              <a:t>Water Harvesting in the Negev.</a:t>
            </a:r>
            <a:endParaRPr lang="fr-FR" sz="1200" dirty="0">
              <a:solidFill>
                <a:srgbClr val="008000"/>
              </a:solidFill>
            </a:endParaRPr>
          </a:p>
        </p:txBody>
      </p:sp>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396" y="4280957"/>
            <a:ext cx="2333625" cy="1609725"/>
          </a:xfrm>
          <a:prstGeom prst="rect">
            <a:avLst/>
          </a:prstGeom>
        </p:spPr>
      </p:pic>
      <p:sp>
        <p:nvSpPr>
          <p:cNvPr id="18" name="ZoneTexte 17"/>
          <p:cNvSpPr txBox="1"/>
          <p:nvPr/>
        </p:nvSpPr>
        <p:spPr>
          <a:xfrm>
            <a:off x="6502722" y="5919146"/>
            <a:ext cx="2503910" cy="800219"/>
          </a:xfrm>
          <a:prstGeom prst="rect">
            <a:avLst/>
          </a:prstGeom>
          <a:noFill/>
        </p:spPr>
        <p:txBody>
          <a:bodyPr wrap="square" rtlCol="0">
            <a:spAutoFit/>
          </a:bodyPr>
          <a:lstStyle/>
          <a:p>
            <a:pPr algn="ctr"/>
            <a:r>
              <a:rPr lang="fr-FR" sz="1200" dirty="0">
                <a:solidFill>
                  <a:srgbClr val="008000"/>
                </a:solidFill>
              </a:rPr>
              <a:t>L’eau de la crue s’infiltre progressivement dans le sol.</a:t>
            </a:r>
          </a:p>
          <a:p>
            <a:pPr algn="ctr"/>
            <a:r>
              <a:rPr lang="fr-FR" sz="1200" dirty="0">
                <a:solidFill>
                  <a:srgbClr val="008000"/>
                </a:solidFill>
              </a:rPr>
              <a:t>(système des limans israéliens)</a:t>
            </a:r>
            <a:endParaRPr lang="fr-FR" sz="1000" dirty="0">
              <a:solidFill>
                <a:srgbClr val="008000"/>
              </a:solidFill>
            </a:endParaRPr>
          </a:p>
          <a:p>
            <a:pPr algn="ctr"/>
            <a:r>
              <a:rPr lang="fr-FR" sz="1000" dirty="0">
                <a:solidFill>
                  <a:srgbClr val="008000"/>
                </a:solidFill>
              </a:rPr>
              <a:t>Vidéo </a:t>
            </a:r>
            <a:r>
              <a:rPr lang="en-US" sz="1000" dirty="0">
                <a:solidFill>
                  <a:srgbClr val="008000"/>
                </a:solidFill>
              </a:rPr>
              <a:t>Water Harvesting in the Negev.</a:t>
            </a:r>
            <a:endParaRPr lang="fr-FR" sz="1000" dirty="0">
              <a:solidFill>
                <a:srgbClr val="008000"/>
              </a:solidFill>
            </a:endParaRPr>
          </a:p>
        </p:txBody>
      </p:sp>
      <p:sp>
        <p:nvSpPr>
          <p:cNvPr id="19" name="ZoneTexte 18"/>
          <p:cNvSpPr txBox="1"/>
          <p:nvPr/>
        </p:nvSpPr>
        <p:spPr>
          <a:xfrm>
            <a:off x="107504" y="1612071"/>
            <a:ext cx="3430690" cy="646331"/>
          </a:xfrm>
          <a:prstGeom prst="rect">
            <a:avLst/>
          </a:prstGeom>
          <a:noFill/>
        </p:spPr>
        <p:txBody>
          <a:bodyPr wrap="square" rtlCol="0">
            <a:spAutoFit/>
          </a:bodyPr>
          <a:lstStyle/>
          <a:p>
            <a:r>
              <a:rPr lang="fr-FR" u="sng" dirty="0">
                <a:solidFill>
                  <a:srgbClr val="008000"/>
                </a:solidFill>
              </a:rPr>
              <a:t>Reverdir le désert du Néguev</a:t>
            </a:r>
            <a:r>
              <a:rPr lang="fr-FR" dirty="0">
                <a:solidFill>
                  <a:srgbClr val="008000"/>
                </a:solidFill>
              </a:rPr>
              <a:t> :</a:t>
            </a:r>
          </a:p>
          <a:p>
            <a:r>
              <a:rPr lang="fr-FR" u="sng" dirty="0">
                <a:solidFill>
                  <a:srgbClr val="008000"/>
                </a:solidFill>
              </a:rPr>
              <a:t>(Israël)</a:t>
            </a:r>
          </a:p>
        </p:txBody>
      </p:sp>
    </p:spTree>
    <p:extLst>
      <p:ext uri="{BB962C8B-B14F-4D97-AF65-F5344CB8AC3E}">
        <p14:creationId xmlns:p14="http://schemas.microsoft.com/office/powerpoint/2010/main" val="675432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560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66F0638-7ED2-4144-BFFA-24066288EF68}" type="slidenum">
              <a:rPr lang="fr-FR" altLang="fr-FR" sz="1200" smtClean="0">
                <a:solidFill>
                  <a:srgbClr val="898989"/>
                </a:solidFill>
              </a:rPr>
              <a:pPr>
                <a:spcBef>
                  <a:spcPct val="0"/>
                </a:spcBef>
                <a:buFontTx/>
                <a:buNone/>
              </a:pPr>
              <a:t>26</a:t>
            </a:fld>
            <a:endParaRPr lang="fr-FR" altLang="fr-FR" sz="1200">
              <a:solidFill>
                <a:srgbClr val="898989"/>
              </a:solidFill>
            </a:endParaRPr>
          </a:p>
        </p:txBody>
      </p:sp>
      <p:sp>
        <p:nvSpPr>
          <p:cNvPr id="25604"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560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5606" name="ZoneTexte 4"/>
          <p:cNvSpPr txBox="1">
            <a:spLocks noChangeArrowheads="1"/>
          </p:cNvSpPr>
          <p:nvPr/>
        </p:nvSpPr>
        <p:spPr bwMode="auto">
          <a:xfrm>
            <a:off x="179388" y="6207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5.1bis. Jujubier commun</a:t>
            </a:r>
            <a:r>
              <a:rPr lang="fr-FR" altLang="fr-FR" sz="1800" dirty="0"/>
              <a:t> </a:t>
            </a:r>
            <a:r>
              <a:rPr lang="fr-FR" altLang="fr-FR" sz="1800" dirty="0">
                <a:solidFill>
                  <a:srgbClr val="008000"/>
                </a:solidFill>
              </a:rPr>
              <a:t>(</a:t>
            </a:r>
            <a:r>
              <a:rPr lang="fr-FR" altLang="fr-FR" sz="1800" i="1" dirty="0">
                <a:solidFill>
                  <a:srgbClr val="008000"/>
                </a:solidFill>
              </a:rPr>
              <a:t>Ziziphus </a:t>
            </a:r>
            <a:r>
              <a:rPr lang="fr-FR" altLang="fr-FR" sz="1800" i="1" dirty="0" err="1">
                <a:solidFill>
                  <a:srgbClr val="008000"/>
                </a:solidFill>
              </a:rPr>
              <a:t>mauritania</a:t>
            </a:r>
            <a:r>
              <a:rPr lang="fr-FR" altLang="fr-FR" sz="1800" dirty="0">
                <a:solidFill>
                  <a:srgbClr val="008000"/>
                </a:solidFill>
              </a:rPr>
              <a:t>)</a:t>
            </a:r>
            <a:r>
              <a:rPr lang="fr-FR" altLang="fr-FR" sz="1800" dirty="0">
                <a:solidFill>
                  <a:srgbClr val="FF0000"/>
                </a:solidFill>
              </a:rPr>
              <a:t>  </a:t>
            </a:r>
            <a:r>
              <a:rPr lang="fr-FR" altLang="fr-FR" sz="1800" dirty="0">
                <a:solidFill>
                  <a:srgbClr val="008000"/>
                </a:solidFill>
              </a:rPr>
              <a:t>(suite)    </a:t>
            </a:r>
            <a:r>
              <a:rPr lang="fr-FR" altLang="fr-FR" sz="1800" dirty="0">
                <a:solidFill>
                  <a:srgbClr val="FF0000"/>
                </a:solidFill>
              </a:rPr>
              <a:t>                   Risque élevé, score 9,5</a:t>
            </a:r>
            <a:endParaRPr lang="fr-FR" altLang="fr-FR" sz="1800" dirty="0">
              <a:solidFill>
                <a:srgbClr val="008000"/>
              </a:solidFill>
            </a:endParaRPr>
          </a:p>
        </p:txBody>
      </p:sp>
      <p:pic>
        <p:nvPicPr>
          <p:cNvPr id="25607" name="Picture 2" descr="C:\Users\LISAN\Pictures\plantes invasives de Madagascar\Ziziphus maurita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5299075"/>
            <a:ext cx="21542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LISAN\Pictures\plantes invasives de Madagascar\Ziziphus mauritani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5229225"/>
            <a:ext cx="16811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5" descr="C:\Users\LISAN\Pictures\plantes invasives de Madagascar\Ziziphus mauritani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218113"/>
            <a:ext cx="2011362"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descr="C:\Users\LISAN\Pictures\plantes invasives de Madagascar\Ziziphus jujuba_fruit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157788"/>
            <a:ext cx="20970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6"/>
          <p:cNvSpPr txBox="1">
            <a:spLocks noChangeArrowheads="1"/>
          </p:cNvSpPr>
          <p:nvPr/>
        </p:nvSpPr>
        <p:spPr bwMode="auto">
          <a:xfrm>
            <a:off x="107950" y="1125538"/>
            <a:ext cx="8856663" cy="4308475"/>
          </a:xfrm>
          <a:prstGeom prst="rect">
            <a:avLst/>
          </a:prstGeom>
          <a:noFill/>
          <a:ln w="9525">
            <a:noFill/>
            <a:miter lim="800000"/>
            <a:headEnd/>
            <a:tailEnd/>
          </a:ln>
        </p:spPr>
        <p:txBody>
          <a:bodyPr>
            <a:spAutoFit/>
          </a:bodyPr>
          <a:lstStyle/>
          <a:p>
            <a:pPr algn="just" eaLnBrk="1" hangingPunct="1">
              <a:buFont typeface="Arial" charset="0"/>
              <a:buChar char="•"/>
              <a:defRPr/>
            </a:pPr>
            <a:r>
              <a:rPr lang="fr-FR" sz="1700" dirty="0">
                <a:solidFill>
                  <a:srgbClr val="008000"/>
                </a:solidFill>
                <a:latin typeface="Calibri" pitchFamily="34" charset="0"/>
                <a:cs typeface="Arial" charset="0"/>
              </a:rPr>
              <a:t> Ce petit arbre, atteignant 15 m de haut, avec un tronc de 40 cm de diamètre ou plus, en ombrelle (cime étalée), produit des fruits comestibles, les jujubes. </a:t>
            </a:r>
          </a:p>
          <a:p>
            <a:pPr algn="just" eaLnBrk="1" hangingPunct="1">
              <a:buFont typeface="Arial" charset="0"/>
              <a:buChar char="•"/>
              <a:defRPr/>
            </a:pPr>
            <a:r>
              <a:rPr lang="fr-FR" sz="1700" dirty="0">
                <a:solidFill>
                  <a:srgbClr val="008000"/>
                </a:solidFill>
                <a:latin typeface="Calibri" pitchFamily="34" charset="0"/>
                <a:cs typeface="Arial" charset="0"/>
              </a:rPr>
              <a:t> Le fruit est de forme et de taille variable. Il peut être ovale, </a:t>
            </a:r>
            <a:r>
              <a:rPr lang="fr-FR" sz="1700" dirty="0" err="1">
                <a:solidFill>
                  <a:srgbClr val="008000"/>
                </a:solidFill>
                <a:latin typeface="Calibri" pitchFamily="34" charset="0"/>
                <a:cs typeface="Arial" charset="0"/>
              </a:rPr>
              <a:t>obovale</a:t>
            </a:r>
            <a:r>
              <a:rPr lang="fr-FR" sz="1700" dirty="0">
                <a:solidFill>
                  <a:srgbClr val="008000"/>
                </a:solidFill>
                <a:latin typeface="Calibri" pitchFamily="34" charset="0"/>
                <a:cs typeface="Arial" charset="0"/>
              </a:rPr>
              <a:t>, oblongue ou ronde, et peut être 1 à 2,5  cm  (2.5 à 6.25 cm) de long, selon la variété. La chair est blanche et croquante. Ce fruit est un peu juteux et a une odeur agréable.</a:t>
            </a:r>
          </a:p>
          <a:p>
            <a:pPr algn="just" eaLnBrk="1" hangingPunct="1">
              <a:buFont typeface="Arial" charset="0"/>
              <a:buChar char="•"/>
              <a:defRPr/>
            </a:pPr>
            <a:r>
              <a:rPr lang="fr-FR" sz="1700" b="1" dirty="0">
                <a:solidFill>
                  <a:srgbClr val="008000"/>
                </a:solidFill>
                <a:latin typeface="Calibri" pitchFamily="34" charset="0"/>
                <a:cs typeface="Arial" charset="0"/>
              </a:rPr>
              <a:t> Cet arbre rustique se développe dans des conditions plutôt sèches et une pluviométrie annuelle de 300 à 500 mm (150 à 2225 mm). </a:t>
            </a:r>
          </a:p>
          <a:p>
            <a:pPr algn="just" eaLnBrk="1" hangingPunct="1">
              <a:buFont typeface="Arial" charset="0"/>
              <a:buChar char="•"/>
              <a:defRPr/>
            </a:pPr>
            <a:r>
              <a:rPr lang="fr-FR" sz="1700" b="1" dirty="0">
                <a:solidFill>
                  <a:srgbClr val="008000"/>
                </a:solidFill>
                <a:latin typeface="Calibri" pitchFamily="34" charset="0"/>
                <a:cs typeface="Arial" charset="0"/>
              </a:rPr>
              <a:t> En Inde, sa température minimum de survie est 7-13 ° et la t. maximale est de 50 °C. </a:t>
            </a:r>
          </a:p>
          <a:p>
            <a:pPr algn="just" eaLnBrk="1" hangingPunct="1">
              <a:buFont typeface="Arial" charset="0"/>
              <a:buChar char="•"/>
              <a:defRPr/>
            </a:pPr>
            <a:r>
              <a:rPr lang="fr-FR" sz="1700" dirty="0">
                <a:solidFill>
                  <a:srgbClr val="008000"/>
                </a:solidFill>
                <a:latin typeface="Calibri" pitchFamily="34" charset="0"/>
                <a:cs typeface="Arial" charset="0"/>
              </a:rPr>
              <a:t> Des études indiquent que cette espèce prospère dans les sols alcalins avec un pH plus élevé que 9,2. Les sols limoneux avec un pH neutre ou légèrement alcalin sont considérés comme optimale pour la croissance. </a:t>
            </a:r>
            <a:r>
              <a:rPr lang="fr-FR" sz="1700" baseline="30000" dirty="0">
                <a:solidFill>
                  <a:srgbClr val="008000"/>
                </a:solidFill>
                <a:latin typeface="Calibri" pitchFamily="34" charset="0"/>
                <a:cs typeface="Arial" charset="0"/>
                <a:hlinkClick r:id="rId6"/>
              </a:rPr>
              <a:t>[6]</a:t>
            </a:r>
            <a:endParaRPr lang="fr-FR" sz="1700" dirty="0">
              <a:solidFill>
                <a:srgbClr val="008000"/>
              </a:solidFill>
              <a:latin typeface="Calibri" pitchFamily="34" charset="0"/>
              <a:cs typeface="Arial" charset="0"/>
            </a:endParaRPr>
          </a:p>
          <a:p>
            <a:pPr algn="just" eaLnBrk="1" hangingPunct="1">
              <a:buFont typeface="Arial" charset="0"/>
              <a:buChar char="•"/>
              <a:defRPr/>
            </a:pPr>
            <a:r>
              <a:rPr lang="fr-FR" sz="1700" b="1" dirty="0">
                <a:solidFill>
                  <a:srgbClr val="008000"/>
                </a:solidFill>
                <a:latin typeface="Calibri" pitchFamily="34" charset="0"/>
                <a:cs typeface="Arial" charset="0"/>
              </a:rPr>
              <a:t> L'arbre a une grande tolérance à la fois à l'engorgement et à la sécheresse.</a:t>
            </a:r>
          </a:p>
          <a:p>
            <a:pPr algn="just" eaLnBrk="1" hangingPunct="1">
              <a:buFont typeface="Arial" charset="0"/>
              <a:buChar char="•"/>
              <a:defRPr/>
            </a:pPr>
            <a:r>
              <a:rPr lang="fr-FR" b="1" dirty="0">
                <a:solidFill>
                  <a:srgbClr val="008000"/>
                </a:solidFill>
                <a:latin typeface="+mn-lt"/>
                <a:cs typeface="Arial" charset="0"/>
              </a:rPr>
              <a:t> Il résiste bien aux feux. </a:t>
            </a:r>
            <a:r>
              <a:rPr lang="fr-FR" dirty="0">
                <a:solidFill>
                  <a:srgbClr val="008000"/>
                </a:solidFill>
                <a:latin typeface="+mn-lt"/>
                <a:cs typeface="Arial" charset="0"/>
              </a:rPr>
              <a:t> « </a:t>
            </a:r>
            <a:r>
              <a:rPr lang="fr-FR" i="1" dirty="0">
                <a:solidFill>
                  <a:srgbClr val="008000"/>
                </a:solidFill>
                <a:latin typeface="+mn-lt"/>
                <a:cs typeface="Arial" charset="0"/>
              </a:rPr>
              <a:t>Il rejette des pousses après les incendies </a:t>
            </a:r>
            <a:r>
              <a:rPr lang="fr-FR" dirty="0">
                <a:solidFill>
                  <a:srgbClr val="008000"/>
                </a:solidFill>
                <a:latin typeface="+mn-lt"/>
                <a:cs typeface="Arial" charset="0"/>
              </a:rPr>
              <a:t>» (Weber, 2003;. p 460).</a:t>
            </a:r>
            <a:endParaRPr lang="fr-FR" b="1" dirty="0">
              <a:solidFill>
                <a:srgbClr val="008000"/>
              </a:solidFill>
              <a:latin typeface="+mn-lt"/>
              <a:cs typeface="Arial" charset="0"/>
            </a:endParaRPr>
          </a:p>
          <a:p>
            <a:pPr algn="just" eaLnBrk="1" hangingPunct="1">
              <a:buFont typeface="Arial" charset="0"/>
              <a:buChar char="•"/>
              <a:defRPr/>
            </a:pPr>
            <a:r>
              <a:rPr lang="fr-FR" sz="1200" dirty="0">
                <a:solidFill>
                  <a:srgbClr val="008000"/>
                </a:solidFill>
                <a:latin typeface="Calibri" pitchFamily="34" charset="0"/>
                <a:cs typeface="Arial" charset="0"/>
              </a:rPr>
              <a:t> Habitat : bords de rivières, oueds, sources, plaines alluviales, sites côtiers …</a:t>
            </a:r>
            <a:endParaRPr lang="fr-FR" sz="1200" dirty="0">
              <a:solidFill>
                <a:srgbClr val="008000"/>
              </a:solidFill>
              <a:latin typeface="+mn-lt"/>
              <a:cs typeface="Arial" charset="0"/>
            </a:endParaRPr>
          </a:p>
          <a:p>
            <a:pPr algn="just" eaLnBrk="1" hangingPunct="1">
              <a:buFont typeface="Arial" charset="0"/>
              <a:buChar char="•"/>
              <a:defRPr/>
            </a:pPr>
            <a:r>
              <a:rPr lang="fr-FR" sz="1200" dirty="0">
                <a:solidFill>
                  <a:srgbClr val="008000"/>
                </a:solidFill>
                <a:latin typeface="Calibri" pitchFamily="34" charset="0"/>
                <a:cs typeface="Arial" charset="0"/>
              </a:rPr>
              <a:t> Multiplication : semences dispersés par animaux, oiseaux, humains. </a:t>
            </a:r>
            <a:r>
              <a:rPr lang="fr-FR" sz="1200" dirty="0">
                <a:solidFill>
                  <a:srgbClr val="008000"/>
                </a:solidFill>
                <a:latin typeface="+mn-lt"/>
                <a:cs typeface="Arial" charset="0"/>
              </a:rPr>
              <a:t>Une espèce très variables avec de nombreuses variétés et cultivars.</a:t>
            </a:r>
          </a:p>
          <a:p>
            <a:pPr algn="just" eaLnBrk="1" hangingPunct="1">
              <a:defRPr/>
            </a:pPr>
            <a:r>
              <a:rPr lang="fr-FR" sz="1200" dirty="0">
                <a:solidFill>
                  <a:srgbClr val="008000"/>
                </a:solidFill>
                <a:latin typeface="Calibri" pitchFamily="34" charset="0"/>
                <a:cs typeface="Arial" charset="0"/>
              </a:rPr>
              <a:t>Sources : a) </a:t>
            </a:r>
            <a:r>
              <a:rPr lang="fr-FR" sz="1200" dirty="0">
                <a:solidFill>
                  <a:srgbClr val="008000"/>
                </a:solidFill>
                <a:latin typeface="Calibri" pitchFamily="34" charset="0"/>
                <a:cs typeface="Arial" charset="0"/>
                <a:hlinkClick r:id="rId7"/>
              </a:rPr>
              <a:t>http://en.wikipedia.org/wiki/Ziziphus_mauritiana</a:t>
            </a:r>
            <a:r>
              <a:rPr lang="fr-FR" sz="1200" dirty="0">
                <a:solidFill>
                  <a:srgbClr val="008000"/>
                </a:solidFill>
                <a:latin typeface="Calibri" pitchFamily="34" charset="0"/>
                <a:cs typeface="Arial" charset="0"/>
              </a:rPr>
              <a:t>, b) Plantes de Madagascar (Atlas), Lucile Allorge, </a:t>
            </a:r>
            <a:r>
              <a:rPr lang="fr-FR" sz="1200" dirty="0" err="1">
                <a:solidFill>
                  <a:srgbClr val="008000"/>
                </a:solidFill>
                <a:latin typeface="Calibri" pitchFamily="34" charset="0"/>
                <a:cs typeface="Arial" charset="0"/>
              </a:rPr>
              <a:t>Ulmer</a:t>
            </a:r>
            <a:r>
              <a:rPr lang="fr-FR" sz="1200" dirty="0">
                <a:solidFill>
                  <a:srgbClr val="008000"/>
                </a:solidFill>
                <a:latin typeface="Calibri" pitchFamily="34" charset="0"/>
                <a:cs typeface="Arial" charset="0"/>
              </a:rPr>
              <a:t>, 2008.</a:t>
            </a:r>
          </a:p>
          <a:p>
            <a:pPr algn="just" eaLnBrk="1" hangingPunct="1">
              <a:defRPr/>
            </a:pPr>
            <a:r>
              <a:rPr lang="fr-FR" sz="1200" dirty="0">
                <a:solidFill>
                  <a:srgbClr val="008000"/>
                </a:solidFill>
                <a:latin typeface="Calibri" pitchFamily="34" charset="0"/>
                <a:cs typeface="Arial" charset="0"/>
                <a:hlinkClick r:id="rId8"/>
              </a:rPr>
              <a:t>http://www.hear.org/pier/species/ziziphus_mauritiana.htm</a:t>
            </a:r>
            <a:r>
              <a:rPr lang="fr-FR" sz="1200" dirty="0">
                <a:solidFill>
                  <a:srgbClr val="008000"/>
                </a:solidFill>
                <a:latin typeface="Calibri" pitchFamily="34" charset="0"/>
                <a:cs typeface="Arial" charset="0"/>
              </a:rPr>
              <a:t> </a:t>
            </a:r>
          </a:p>
        </p:txBody>
      </p:sp>
      <p:pic>
        <p:nvPicPr>
          <p:cNvPr id="25612" name="Image 12" descr="logo aride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Image 13" descr="logo salinisation2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5615"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16" name="Rectangle 15"/>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620689"/>
            <a:ext cx="5976664" cy="369332"/>
          </a:xfrm>
          <a:prstGeom prst="rect">
            <a:avLst/>
          </a:prstGeom>
        </p:spPr>
        <p:txBody>
          <a:bodyPr wrap="square">
            <a:spAutoFit/>
          </a:bodyPr>
          <a:lstStyle/>
          <a:p>
            <a:pPr eaLnBrk="1" hangingPunct="1">
              <a:defRPr/>
            </a:pPr>
            <a:r>
              <a:rPr lang="fr-FR" dirty="0">
                <a:solidFill>
                  <a:srgbClr val="008000"/>
                </a:solidFill>
                <a:cs typeface="Arial" charset="0"/>
              </a:rPr>
              <a:t>A21. </a:t>
            </a:r>
            <a:r>
              <a:rPr lang="fr-FR" b="1" dirty="0">
                <a:solidFill>
                  <a:srgbClr val="008000"/>
                </a:solidFill>
                <a:cs typeface="Arial" charset="0"/>
              </a:rPr>
              <a:t>Les projets reverdissant les déserts (suite)</a:t>
            </a:r>
            <a:endParaRPr lang="fr-FR" dirty="0">
              <a:solidFill>
                <a:srgbClr val="008000"/>
              </a:solidFill>
              <a:cs typeface="Arial" charset="0"/>
            </a:endParaRPr>
          </a:p>
        </p:txBody>
      </p:sp>
      <p:sp>
        <p:nvSpPr>
          <p:cNvPr id="4" name="ZoneTexte 1"/>
          <p:cNvSpPr txBox="1">
            <a:spLocks noChangeArrowheads="1"/>
          </p:cNvSpPr>
          <p:nvPr/>
        </p:nvSpPr>
        <p:spPr bwMode="auto">
          <a:xfrm>
            <a:off x="1763713" y="115888"/>
            <a:ext cx="496887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Espace réservé du numéro de diapositive 5"/>
          <p:cNvSpPr>
            <a:spLocks noGrp="1"/>
          </p:cNvSpPr>
          <p:nvPr>
            <p:ph type="sldNum" sz="quarter" idx="12"/>
          </p:nvPr>
        </p:nvSpPr>
        <p:spPr>
          <a:xfrm>
            <a:off x="251520" y="145628"/>
            <a:ext cx="586408" cy="340147"/>
          </a:xfrm>
        </p:spPr>
        <p:txBody>
          <a:bodyPr/>
          <a:lstStyle/>
          <a:p>
            <a:pPr>
              <a:defRPr/>
            </a:pPr>
            <a:fld id="{B9ECBFA8-A775-4D16-A4B2-417DCD0EBDB4}" type="slidenum">
              <a:rPr lang="fr-FR" altLang="fr-FR" smtClean="0"/>
              <a:pPr>
                <a:defRPr/>
              </a:pPr>
              <a:t>260</a:t>
            </a:fld>
            <a:endParaRPr lang="fr-FR" alt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3" y="1484784"/>
            <a:ext cx="2088232" cy="1365817"/>
          </a:xfrm>
          <a:prstGeom prst="rect">
            <a:avLst/>
          </a:prstGeom>
        </p:spPr>
      </p:pic>
      <p:sp>
        <p:nvSpPr>
          <p:cNvPr id="8" name="ZoneTexte 7"/>
          <p:cNvSpPr txBox="1"/>
          <p:nvPr/>
        </p:nvSpPr>
        <p:spPr>
          <a:xfrm>
            <a:off x="82206" y="2850601"/>
            <a:ext cx="2434419" cy="646331"/>
          </a:xfrm>
          <a:prstGeom prst="rect">
            <a:avLst/>
          </a:prstGeom>
          <a:noFill/>
        </p:spPr>
        <p:txBody>
          <a:bodyPr wrap="square" rtlCol="0">
            <a:spAutoFit/>
          </a:bodyPr>
          <a:lstStyle/>
          <a:p>
            <a:pPr algn="ctr"/>
            <a:r>
              <a:rPr lang="fr-FR" sz="1200" dirty="0">
                <a:solidFill>
                  <a:srgbClr val="008000"/>
                </a:solidFill>
              </a:rPr>
              <a:t>Système des limans israéliens. Vidéo « </a:t>
            </a:r>
            <a:r>
              <a:rPr lang="en-US" sz="1200" i="1" dirty="0">
                <a:solidFill>
                  <a:srgbClr val="008000"/>
                </a:solidFill>
              </a:rPr>
              <a:t>Growing Forests in the Desert</a:t>
            </a:r>
            <a:r>
              <a:rPr lang="fr-FR" sz="1200" dirty="0">
                <a:solidFill>
                  <a:srgbClr val="008000"/>
                </a:solidFill>
              </a:rPr>
              <a:t> »</a:t>
            </a:r>
            <a:r>
              <a:rPr lang="en-US" sz="1200" dirty="0">
                <a:solidFill>
                  <a:srgbClr val="008000"/>
                </a:solidFill>
              </a:rPr>
              <a:t> </a:t>
            </a:r>
            <a:r>
              <a:rPr lang="en-US" sz="1200" dirty="0" err="1">
                <a:solidFill>
                  <a:srgbClr val="008000"/>
                </a:solidFill>
              </a:rPr>
              <a:t>sur</a:t>
            </a:r>
            <a:r>
              <a:rPr lang="en-US" sz="1200" dirty="0">
                <a:solidFill>
                  <a:srgbClr val="008000"/>
                </a:solidFill>
              </a:rPr>
              <a:t> </a:t>
            </a:r>
            <a:r>
              <a:rPr lang="en-US" sz="1200" dirty="0" err="1">
                <a:solidFill>
                  <a:srgbClr val="008000"/>
                </a:solidFill>
              </a:rPr>
              <a:t>Youtube</a:t>
            </a:r>
            <a:endParaRPr lang="fr-FR" sz="1200" dirty="0">
              <a:solidFill>
                <a:srgbClr val="008000"/>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758" y="1506950"/>
            <a:ext cx="1914525" cy="1390650"/>
          </a:xfrm>
          <a:prstGeom prst="rect">
            <a:avLst/>
          </a:prstGeom>
        </p:spPr>
      </p:pic>
      <p:sp>
        <p:nvSpPr>
          <p:cNvPr id="10" name="ZoneTexte 9"/>
          <p:cNvSpPr txBox="1"/>
          <p:nvPr/>
        </p:nvSpPr>
        <p:spPr>
          <a:xfrm>
            <a:off x="2337888" y="2871348"/>
            <a:ext cx="2376264" cy="646331"/>
          </a:xfrm>
          <a:prstGeom prst="rect">
            <a:avLst/>
          </a:prstGeom>
          <a:noFill/>
        </p:spPr>
        <p:txBody>
          <a:bodyPr wrap="square" rtlCol="0">
            <a:spAutoFit/>
          </a:bodyPr>
          <a:lstStyle/>
          <a:p>
            <a:pPr algn="ctr"/>
            <a:r>
              <a:rPr lang="fr-FR" sz="1200" dirty="0">
                <a:solidFill>
                  <a:srgbClr val="008000"/>
                </a:solidFill>
              </a:rPr>
              <a:t>Système des limans israéliens.</a:t>
            </a:r>
          </a:p>
          <a:p>
            <a:pPr algn="ctr"/>
            <a:r>
              <a:rPr lang="fr-FR" sz="1200" dirty="0">
                <a:solidFill>
                  <a:srgbClr val="008000"/>
                </a:solidFill>
              </a:rPr>
              <a:t>Vidéo « </a:t>
            </a:r>
            <a:r>
              <a:rPr lang="en-US" sz="1200" i="1" dirty="0">
                <a:solidFill>
                  <a:srgbClr val="008000"/>
                </a:solidFill>
              </a:rPr>
              <a:t>Growing Forests in the Desert</a:t>
            </a:r>
            <a:r>
              <a:rPr lang="fr-FR" sz="1200" dirty="0">
                <a:solidFill>
                  <a:srgbClr val="008000"/>
                </a:solidFill>
              </a:rPr>
              <a:t> »</a:t>
            </a:r>
            <a:r>
              <a:rPr lang="en-US" sz="1200" dirty="0">
                <a:solidFill>
                  <a:srgbClr val="008000"/>
                </a:solidFill>
              </a:rPr>
              <a:t> </a:t>
            </a:r>
            <a:r>
              <a:rPr lang="en-US" sz="1200" dirty="0" err="1">
                <a:solidFill>
                  <a:srgbClr val="008000"/>
                </a:solidFill>
              </a:rPr>
              <a:t>sur</a:t>
            </a:r>
            <a:r>
              <a:rPr lang="en-US" sz="1200" dirty="0">
                <a:solidFill>
                  <a:srgbClr val="008000"/>
                </a:solidFill>
              </a:rPr>
              <a:t> </a:t>
            </a:r>
            <a:r>
              <a:rPr lang="en-US" sz="1200" dirty="0" err="1">
                <a:solidFill>
                  <a:srgbClr val="008000"/>
                </a:solidFill>
              </a:rPr>
              <a:t>Youtube</a:t>
            </a:r>
            <a:endParaRPr lang="fr-FR" sz="1200" dirty="0">
              <a:solidFill>
                <a:srgbClr val="008000"/>
              </a:solidFill>
            </a:endParaRP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527" y="526288"/>
            <a:ext cx="3238500" cy="1238250"/>
          </a:xfrm>
          <a:prstGeom prst="rect">
            <a:avLst/>
          </a:prstGeom>
        </p:spPr>
      </p:pic>
      <p:sp>
        <p:nvSpPr>
          <p:cNvPr id="12" name="ZoneTexte 11"/>
          <p:cNvSpPr txBox="1"/>
          <p:nvPr/>
        </p:nvSpPr>
        <p:spPr>
          <a:xfrm>
            <a:off x="5128312" y="1770242"/>
            <a:ext cx="3907254" cy="276999"/>
          </a:xfrm>
          <a:prstGeom prst="rect">
            <a:avLst/>
          </a:prstGeom>
          <a:noFill/>
        </p:spPr>
        <p:txBody>
          <a:bodyPr wrap="square" rtlCol="0">
            <a:spAutoFit/>
          </a:bodyPr>
          <a:lstStyle/>
          <a:p>
            <a:pPr algn="ctr"/>
            <a:r>
              <a:rPr lang="fr-FR" sz="1200" dirty="0">
                <a:solidFill>
                  <a:srgbClr val="008000"/>
                </a:solidFill>
              </a:rPr>
              <a:t>Vidéo « </a:t>
            </a:r>
            <a:r>
              <a:rPr lang="en-US" sz="1200" i="1" dirty="0">
                <a:solidFill>
                  <a:srgbClr val="008000"/>
                </a:solidFill>
              </a:rPr>
              <a:t>Growing Forests in the Desert</a:t>
            </a:r>
            <a:r>
              <a:rPr lang="fr-FR" sz="1200" dirty="0">
                <a:solidFill>
                  <a:srgbClr val="008000"/>
                </a:solidFill>
              </a:rPr>
              <a:t> »</a:t>
            </a:r>
            <a:r>
              <a:rPr lang="en-US" sz="1200" dirty="0">
                <a:solidFill>
                  <a:srgbClr val="008000"/>
                </a:solidFill>
              </a:rPr>
              <a:t> </a:t>
            </a:r>
            <a:r>
              <a:rPr lang="en-US" sz="1200" dirty="0" err="1">
                <a:solidFill>
                  <a:srgbClr val="008000"/>
                </a:solidFill>
              </a:rPr>
              <a:t>sur</a:t>
            </a:r>
            <a:r>
              <a:rPr lang="en-US" sz="1200" dirty="0">
                <a:solidFill>
                  <a:srgbClr val="008000"/>
                </a:solidFill>
              </a:rPr>
              <a:t> </a:t>
            </a:r>
            <a:r>
              <a:rPr lang="en-US" sz="1200" dirty="0" err="1">
                <a:solidFill>
                  <a:srgbClr val="008000"/>
                </a:solidFill>
              </a:rPr>
              <a:t>Youtube</a:t>
            </a:r>
            <a:endParaRPr lang="fr-FR" sz="1200" dirty="0">
              <a:solidFill>
                <a:srgbClr val="008000"/>
              </a:solidFill>
            </a:endParaRPr>
          </a:p>
        </p:txBody>
      </p:sp>
      <p:sp>
        <p:nvSpPr>
          <p:cNvPr id="13" name="ZoneTexte 12"/>
          <p:cNvSpPr txBox="1"/>
          <p:nvPr/>
        </p:nvSpPr>
        <p:spPr>
          <a:xfrm>
            <a:off x="179512" y="992262"/>
            <a:ext cx="5142812" cy="369332"/>
          </a:xfrm>
          <a:prstGeom prst="rect">
            <a:avLst/>
          </a:prstGeom>
          <a:noFill/>
        </p:spPr>
        <p:txBody>
          <a:bodyPr wrap="square" rtlCol="0">
            <a:spAutoFit/>
          </a:bodyPr>
          <a:lstStyle/>
          <a:p>
            <a:r>
              <a:rPr lang="fr-FR" u="sng" dirty="0">
                <a:solidFill>
                  <a:srgbClr val="008000"/>
                </a:solidFill>
              </a:rPr>
              <a:t>Reverdir le désert du Néguev (Israël)</a:t>
            </a:r>
            <a:r>
              <a:rPr lang="fr-FR" dirty="0">
                <a:solidFill>
                  <a:srgbClr val="008000"/>
                </a:solidFill>
              </a:rPr>
              <a:t> (suite) :</a:t>
            </a:r>
            <a:endParaRPr lang="fr-FR" u="sng" dirty="0">
              <a:solidFill>
                <a:srgbClr val="008000"/>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747" y="2092777"/>
            <a:ext cx="2838450" cy="1466850"/>
          </a:xfrm>
          <a:prstGeom prst="rect">
            <a:avLst/>
          </a:prstGeom>
        </p:spPr>
      </p:pic>
      <p:sp>
        <p:nvSpPr>
          <p:cNvPr id="15" name="ZoneTexte 14"/>
          <p:cNvSpPr txBox="1"/>
          <p:nvPr/>
        </p:nvSpPr>
        <p:spPr>
          <a:xfrm>
            <a:off x="5462689" y="3604401"/>
            <a:ext cx="2201277" cy="1015663"/>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 ↗ </a:t>
            </a:r>
            <a:r>
              <a:rPr lang="fr-FR" sz="1200" dirty="0">
                <a:solidFill>
                  <a:srgbClr val="008000"/>
                </a:solidFill>
              </a:rPr>
              <a:t>Systèmes de demi-lunes pour retenir l’eau des crues dans le désert. Vidéo « </a:t>
            </a:r>
            <a:r>
              <a:rPr lang="en-US" sz="1200" i="1" dirty="0">
                <a:solidFill>
                  <a:srgbClr val="008000"/>
                </a:solidFill>
              </a:rPr>
              <a:t>Growing Forests in the Desert</a:t>
            </a:r>
            <a:r>
              <a:rPr lang="fr-FR" sz="1200" dirty="0">
                <a:solidFill>
                  <a:srgbClr val="008000"/>
                </a:solidFill>
              </a:rPr>
              <a:t> »</a:t>
            </a:r>
            <a:r>
              <a:rPr lang="en-US" sz="1200" dirty="0">
                <a:solidFill>
                  <a:srgbClr val="008000"/>
                </a:solidFill>
              </a:rPr>
              <a:t> </a:t>
            </a:r>
            <a:r>
              <a:rPr lang="en-US" sz="1200" dirty="0" err="1">
                <a:solidFill>
                  <a:srgbClr val="008000"/>
                </a:solidFill>
              </a:rPr>
              <a:t>sur</a:t>
            </a:r>
            <a:r>
              <a:rPr lang="en-US" sz="1200" dirty="0">
                <a:solidFill>
                  <a:srgbClr val="008000"/>
                </a:solidFill>
              </a:rPr>
              <a:t> </a:t>
            </a:r>
            <a:r>
              <a:rPr lang="en-US" sz="1200" dirty="0" err="1">
                <a:solidFill>
                  <a:srgbClr val="008000"/>
                </a:solidFill>
              </a:rPr>
              <a:t>Youtube</a:t>
            </a:r>
            <a:r>
              <a:rPr lang="fr-FR" sz="1200" dirty="0">
                <a:solidFill>
                  <a:srgbClr val="008000"/>
                </a:solidFill>
              </a:rPr>
              <a:t>.</a:t>
            </a:r>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51" y="3572915"/>
            <a:ext cx="2428875" cy="1257300"/>
          </a:xfrm>
          <a:prstGeom prst="rect">
            <a:avLst/>
          </a:prstGeom>
        </p:spPr>
      </p:pic>
      <p:sp>
        <p:nvSpPr>
          <p:cNvPr id="17" name="ZoneTexte 16"/>
          <p:cNvSpPr txBox="1"/>
          <p:nvPr/>
        </p:nvSpPr>
        <p:spPr>
          <a:xfrm>
            <a:off x="41925" y="4831090"/>
            <a:ext cx="2526833" cy="461665"/>
          </a:xfrm>
          <a:prstGeom prst="rect">
            <a:avLst/>
          </a:prstGeom>
          <a:noFill/>
        </p:spPr>
        <p:txBody>
          <a:bodyPr wrap="square" rtlCol="0">
            <a:spAutoFit/>
          </a:bodyPr>
          <a:lstStyle/>
          <a:p>
            <a:pPr algn="ctr"/>
            <a:r>
              <a:rPr lang="fr-FR" sz="1200" dirty="0">
                <a:solidFill>
                  <a:srgbClr val="008000"/>
                </a:solidFill>
              </a:rPr>
              <a:t>Vidéo « </a:t>
            </a:r>
            <a:r>
              <a:rPr lang="en-US" sz="1200" i="1" dirty="0">
                <a:solidFill>
                  <a:srgbClr val="008000"/>
                </a:solidFill>
              </a:rPr>
              <a:t>Growing Forests in the Desert</a:t>
            </a:r>
            <a:r>
              <a:rPr lang="fr-FR" sz="1200" dirty="0">
                <a:solidFill>
                  <a:srgbClr val="008000"/>
                </a:solidFill>
              </a:rPr>
              <a:t> »</a:t>
            </a:r>
            <a:r>
              <a:rPr lang="en-US" sz="1200" dirty="0">
                <a:solidFill>
                  <a:srgbClr val="008000"/>
                </a:solidFill>
              </a:rPr>
              <a:t> </a:t>
            </a:r>
            <a:r>
              <a:rPr lang="en-US" sz="1200" dirty="0" err="1">
                <a:solidFill>
                  <a:srgbClr val="008000"/>
                </a:solidFill>
              </a:rPr>
              <a:t>sur</a:t>
            </a:r>
            <a:r>
              <a:rPr lang="en-US" sz="1200" dirty="0">
                <a:solidFill>
                  <a:srgbClr val="008000"/>
                </a:solidFill>
              </a:rPr>
              <a:t> </a:t>
            </a:r>
            <a:r>
              <a:rPr lang="en-US" sz="1200" dirty="0" err="1">
                <a:solidFill>
                  <a:srgbClr val="008000"/>
                </a:solidFill>
              </a:rPr>
              <a:t>Youtube</a:t>
            </a:r>
            <a:endParaRPr lang="fr-FR" sz="1200" dirty="0">
              <a:solidFill>
                <a:srgbClr val="008000"/>
              </a:solidFill>
            </a:endParaRPr>
          </a:p>
        </p:txBody>
      </p:sp>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3394" y="3595072"/>
            <a:ext cx="2838450" cy="1466850"/>
          </a:xfrm>
          <a:prstGeom prst="rect">
            <a:avLst/>
          </a:prstGeom>
        </p:spPr>
      </p:pic>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3444" y="2122016"/>
            <a:ext cx="1371600" cy="3476625"/>
          </a:xfrm>
          <a:prstGeom prst="rect">
            <a:avLst/>
          </a:prstGeom>
        </p:spPr>
      </p:pic>
      <p:sp>
        <p:nvSpPr>
          <p:cNvPr id="21" name="ZoneTexte 20"/>
          <p:cNvSpPr txBox="1"/>
          <p:nvPr/>
        </p:nvSpPr>
        <p:spPr>
          <a:xfrm>
            <a:off x="7537196" y="5607970"/>
            <a:ext cx="1606803" cy="1200329"/>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 </a:t>
            </a:r>
            <a:r>
              <a:rPr lang="fr-FR" sz="1200" dirty="0">
                <a:solidFill>
                  <a:srgbClr val="008000"/>
                </a:solidFill>
              </a:rPr>
              <a:t>Forêts plantées (en </a:t>
            </a:r>
            <a:r>
              <a:rPr lang="fr-FR" sz="1200" b="1" dirty="0">
                <a:solidFill>
                  <a:srgbClr val="003300"/>
                </a:solidFill>
              </a:rPr>
              <a:t>vert foncé</a:t>
            </a:r>
            <a:r>
              <a:rPr lang="fr-FR" sz="1200" dirty="0">
                <a:solidFill>
                  <a:srgbClr val="008000"/>
                </a:solidFill>
              </a:rPr>
              <a:t>) et corridors écologiques (</a:t>
            </a:r>
            <a:r>
              <a:rPr lang="fr-FR" sz="1200" b="1" dirty="0">
                <a:solidFill>
                  <a:schemeClr val="accent3">
                    <a:lumMod val="75000"/>
                  </a:schemeClr>
                </a:solidFill>
              </a:rPr>
              <a:t>en vert clair</a:t>
            </a:r>
            <a:r>
              <a:rPr lang="fr-FR" sz="1200" dirty="0">
                <a:solidFill>
                  <a:srgbClr val="008000"/>
                </a:solidFill>
              </a:rPr>
              <a:t>) créés en Israël (projet NOP 22).</a:t>
            </a:r>
          </a:p>
        </p:txBody>
      </p:sp>
      <p:pic>
        <p:nvPicPr>
          <p:cNvPr id="22" name="Imag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0839" y="4719899"/>
            <a:ext cx="1895475" cy="1457325"/>
          </a:xfrm>
          <a:prstGeom prst="rect">
            <a:avLst/>
          </a:prstGeom>
        </p:spPr>
      </p:pic>
      <p:sp>
        <p:nvSpPr>
          <p:cNvPr id="23" name="ZoneTexte 22"/>
          <p:cNvSpPr txBox="1"/>
          <p:nvPr/>
        </p:nvSpPr>
        <p:spPr>
          <a:xfrm>
            <a:off x="5481844" y="6186553"/>
            <a:ext cx="2181600" cy="461665"/>
          </a:xfrm>
          <a:prstGeom prst="rect">
            <a:avLst/>
          </a:prstGeom>
          <a:noFill/>
        </p:spPr>
        <p:txBody>
          <a:bodyPr wrap="square" rtlCol="0">
            <a:spAutoFit/>
          </a:bodyPr>
          <a:lstStyle/>
          <a:p>
            <a:pPr algn="ctr"/>
            <a:r>
              <a:rPr lang="fr-FR" sz="1200" dirty="0">
                <a:solidFill>
                  <a:srgbClr val="008000"/>
                </a:solidFill>
              </a:rPr>
              <a:t>Plantations à feuilles larges, terrasses à </a:t>
            </a:r>
            <a:r>
              <a:rPr lang="fr-FR" sz="1200" dirty="0" err="1">
                <a:solidFill>
                  <a:srgbClr val="008000"/>
                </a:solidFill>
              </a:rPr>
              <a:t>Yatir</a:t>
            </a:r>
            <a:r>
              <a:rPr lang="fr-FR" sz="1200" dirty="0">
                <a:solidFill>
                  <a:srgbClr val="008000"/>
                </a:solidFill>
              </a:rPr>
              <a:t>.</a:t>
            </a:r>
          </a:p>
        </p:txBody>
      </p:sp>
      <p:pic>
        <p:nvPicPr>
          <p:cNvPr id="24" name="Imag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3692" y="5139315"/>
            <a:ext cx="2070857" cy="1383547"/>
          </a:xfrm>
          <a:prstGeom prst="rect">
            <a:avLst/>
          </a:prstGeom>
        </p:spPr>
      </p:pic>
      <p:sp>
        <p:nvSpPr>
          <p:cNvPr id="25" name="ZoneTexte 24"/>
          <p:cNvSpPr txBox="1"/>
          <p:nvPr/>
        </p:nvSpPr>
        <p:spPr>
          <a:xfrm>
            <a:off x="2875916" y="6565264"/>
            <a:ext cx="2446408" cy="276999"/>
          </a:xfrm>
          <a:prstGeom prst="rect">
            <a:avLst/>
          </a:prstGeom>
          <a:noFill/>
        </p:spPr>
        <p:txBody>
          <a:bodyPr wrap="square" rtlCol="0">
            <a:spAutoFit/>
          </a:bodyPr>
          <a:lstStyle/>
          <a:p>
            <a:pPr algn="ctr"/>
            <a:r>
              <a:rPr lang="fr-FR" sz="1200" dirty="0">
                <a:solidFill>
                  <a:srgbClr val="008000"/>
                </a:solidFill>
              </a:rPr>
              <a:t>Forêt plantée et terres agricoles</a:t>
            </a:r>
          </a:p>
        </p:txBody>
      </p:sp>
      <p:pic>
        <p:nvPicPr>
          <p:cNvPr id="26" name="Imag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904" y="5322712"/>
            <a:ext cx="1847850" cy="1200150"/>
          </a:xfrm>
          <a:prstGeom prst="rect">
            <a:avLst/>
          </a:prstGeom>
        </p:spPr>
      </p:pic>
      <p:sp>
        <p:nvSpPr>
          <p:cNvPr id="27" name="ZoneTexte 26"/>
          <p:cNvSpPr txBox="1"/>
          <p:nvPr/>
        </p:nvSpPr>
        <p:spPr>
          <a:xfrm>
            <a:off x="544374" y="6522862"/>
            <a:ext cx="1701974" cy="276999"/>
          </a:xfrm>
          <a:prstGeom prst="rect">
            <a:avLst/>
          </a:prstGeom>
          <a:noFill/>
        </p:spPr>
        <p:txBody>
          <a:bodyPr wrap="square" rtlCol="0">
            <a:spAutoFit/>
          </a:bodyPr>
          <a:lstStyle/>
          <a:p>
            <a:pPr algn="ctr"/>
            <a:r>
              <a:rPr lang="fr-FR" sz="1200" dirty="0">
                <a:solidFill>
                  <a:srgbClr val="008000"/>
                </a:solidFill>
              </a:rPr>
              <a:t>Collines de </a:t>
            </a:r>
            <a:r>
              <a:rPr lang="fr-FR" sz="1200" dirty="0" err="1">
                <a:solidFill>
                  <a:srgbClr val="008000"/>
                </a:solidFill>
              </a:rPr>
              <a:t>Ruhama</a:t>
            </a:r>
            <a:endParaRPr lang="fr-FR" sz="1200" dirty="0">
              <a:solidFill>
                <a:srgbClr val="008000"/>
              </a:solidFill>
            </a:endParaRPr>
          </a:p>
        </p:txBody>
      </p:sp>
    </p:spTree>
    <p:extLst>
      <p:ext uri="{BB962C8B-B14F-4D97-AF65-F5344CB8AC3E}">
        <p14:creationId xmlns:p14="http://schemas.microsoft.com/office/powerpoint/2010/main" val="19337709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0447" y="281359"/>
            <a:ext cx="658416" cy="268139"/>
          </a:xfrm>
        </p:spPr>
        <p:txBody>
          <a:bodyPr/>
          <a:lstStyle/>
          <a:p>
            <a:pPr>
              <a:defRPr/>
            </a:pPr>
            <a:fld id="{B9ECBFA8-A775-4D16-A4B2-417DCD0EBDB4}" type="slidenum">
              <a:rPr lang="fr-FR" altLang="fr-FR" smtClean="0"/>
              <a:pPr>
                <a:defRPr/>
              </a:pPr>
              <a:t>261</a:t>
            </a:fld>
            <a:endParaRPr lang="fr-FR" altLang="fr-FR"/>
          </a:p>
        </p:txBody>
      </p:sp>
      <p:sp>
        <p:nvSpPr>
          <p:cNvPr id="3" name="Rectangle 2"/>
          <p:cNvSpPr/>
          <p:nvPr/>
        </p:nvSpPr>
        <p:spPr>
          <a:xfrm>
            <a:off x="179512" y="620688"/>
            <a:ext cx="5400600" cy="369332"/>
          </a:xfrm>
          <a:prstGeom prst="rect">
            <a:avLst/>
          </a:prstGeom>
        </p:spPr>
        <p:txBody>
          <a:bodyPr wrap="square">
            <a:spAutoFit/>
          </a:bodyPr>
          <a:lstStyle/>
          <a:p>
            <a:pPr eaLnBrk="1" hangingPunct="1">
              <a:defRPr/>
            </a:pPr>
            <a:r>
              <a:rPr lang="fr-FR" dirty="0">
                <a:solidFill>
                  <a:srgbClr val="008000"/>
                </a:solidFill>
                <a:cs typeface="Arial" charset="0"/>
              </a:rPr>
              <a:t>A21. </a:t>
            </a:r>
            <a:r>
              <a:rPr lang="fr-FR" b="1" dirty="0">
                <a:solidFill>
                  <a:srgbClr val="008000"/>
                </a:solidFill>
                <a:cs typeface="Arial" charset="0"/>
              </a:rPr>
              <a:t>Les projets reverdissant les déserts (suite)</a:t>
            </a:r>
            <a:endParaRPr lang="fr-FR" dirty="0">
              <a:solidFill>
                <a:srgbClr val="008000"/>
              </a:solidFill>
              <a:cs typeface="Arial" charset="0"/>
            </a:endParaRPr>
          </a:p>
        </p:txBody>
      </p:sp>
      <p:sp>
        <p:nvSpPr>
          <p:cNvPr id="4" name="ZoneTexte 1"/>
          <p:cNvSpPr txBox="1">
            <a:spLocks noChangeArrowheads="1"/>
          </p:cNvSpPr>
          <p:nvPr/>
        </p:nvSpPr>
        <p:spPr bwMode="auto">
          <a:xfrm>
            <a:off x="1763713" y="115888"/>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ZoneTexte 5"/>
          <p:cNvSpPr txBox="1"/>
          <p:nvPr/>
        </p:nvSpPr>
        <p:spPr>
          <a:xfrm>
            <a:off x="179512" y="992263"/>
            <a:ext cx="5760640" cy="369332"/>
          </a:xfrm>
          <a:prstGeom prst="rect">
            <a:avLst/>
          </a:prstGeom>
          <a:noFill/>
        </p:spPr>
        <p:txBody>
          <a:bodyPr wrap="square" rtlCol="0">
            <a:spAutoFit/>
          </a:bodyPr>
          <a:lstStyle/>
          <a:p>
            <a:r>
              <a:rPr lang="fr-FR" u="sng" dirty="0">
                <a:solidFill>
                  <a:srgbClr val="008000"/>
                </a:solidFill>
              </a:rPr>
              <a:t>Reverdir le désert du Néguev (Israël)</a:t>
            </a:r>
            <a:r>
              <a:rPr lang="fr-FR" dirty="0">
                <a:solidFill>
                  <a:srgbClr val="008000"/>
                </a:solidFill>
              </a:rPr>
              <a:t> (suite et fin) :</a:t>
            </a:r>
            <a:endParaRPr lang="fr-FR" u="sng" dirty="0">
              <a:solidFill>
                <a:srgbClr val="008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409" y="2301572"/>
            <a:ext cx="2619375" cy="1743075"/>
          </a:xfrm>
          <a:prstGeom prst="rect">
            <a:avLst/>
          </a:prstGeom>
        </p:spPr>
      </p:pic>
      <p:sp>
        <p:nvSpPr>
          <p:cNvPr id="8" name="ZoneTexte 7"/>
          <p:cNvSpPr txBox="1"/>
          <p:nvPr/>
        </p:nvSpPr>
        <p:spPr>
          <a:xfrm>
            <a:off x="5652120" y="4101089"/>
            <a:ext cx="3433962" cy="796761"/>
          </a:xfrm>
          <a:prstGeom prst="rect">
            <a:avLst/>
          </a:prstGeom>
          <a:noFill/>
        </p:spPr>
        <p:txBody>
          <a:bodyPr wrap="square" rtlCol="0">
            <a:spAutoFit/>
          </a:bodyPr>
          <a:lstStyle/>
          <a:p>
            <a:pPr algn="ctr"/>
            <a:r>
              <a:rPr lang="fr-FR" sz="1100" dirty="0">
                <a:solidFill>
                  <a:srgbClr val="008000"/>
                </a:solidFill>
              </a:rPr>
              <a:t>La forêt de </a:t>
            </a:r>
            <a:r>
              <a:rPr lang="fr-FR" sz="1100" dirty="0" err="1">
                <a:solidFill>
                  <a:srgbClr val="008000"/>
                </a:solidFill>
              </a:rPr>
              <a:t>Lahav</a:t>
            </a:r>
            <a:r>
              <a:rPr lang="fr-FR" sz="1100" dirty="0">
                <a:solidFill>
                  <a:srgbClr val="008000"/>
                </a:solidFill>
              </a:rPr>
              <a:t> (sud d’Israël) au printemps. Photo: Tania </a:t>
            </a:r>
            <a:r>
              <a:rPr lang="fr-FR" sz="1100" dirty="0" err="1">
                <a:solidFill>
                  <a:srgbClr val="008000"/>
                </a:solidFill>
              </a:rPr>
              <a:t>Susskind</a:t>
            </a:r>
            <a:endParaRPr lang="fr-FR" sz="1100" dirty="0">
              <a:solidFill>
                <a:srgbClr val="008000"/>
              </a:solidFill>
            </a:endParaRPr>
          </a:p>
          <a:p>
            <a:pPr algn="ctr"/>
            <a:r>
              <a:rPr lang="fr-FR" sz="1100" dirty="0">
                <a:solidFill>
                  <a:srgbClr val="008000"/>
                </a:solidFill>
                <a:hlinkClick r:id="rId3"/>
              </a:rPr>
              <a:t>http://www.kkl.org.il/eng/about-kkl-jnf/green-israel-news/march-2013/german-states-forest-lehavim/</a:t>
            </a:r>
            <a:r>
              <a:rPr lang="fr-FR" sz="1100" dirty="0">
                <a:solidFill>
                  <a:srgbClr val="008000"/>
                </a:solidFill>
              </a:rPr>
              <a:t> </a:t>
            </a:r>
          </a:p>
        </p:txBody>
      </p:sp>
      <p:sp>
        <p:nvSpPr>
          <p:cNvPr id="9" name="ZoneTexte 8"/>
          <p:cNvSpPr txBox="1"/>
          <p:nvPr/>
        </p:nvSpPr>
        <p:spPr>
          <a:xfrm>
            <a:off x="28917" y="3212976"/>
            <a:ext cx="3102924" cy="648072"/>
          </a:xfrm>
          <a:prstGeom prst="rect">
            <a:avLst/>
          </a:prstGeom>
          <a:noFill/>
        </p:spPr>
        <p:txBody>
          <a:bodyPr wrap="square" rtlCol="0">
            <a:spAutoFit/>
          </a:bodyPr>
          <a:lstStyle/>
          <a:p>
            <a:pPr algn="ctr"/>
            <a:r>
              <a:rPr lang="fr-FR" sz="1200" dirty="0">
                <a:solidFill>
                  <a:srgbClr val="008000"/>
                </a:solidFill>
              </a:rPr>
              <a:t>Vigne en plein désert du Néguev. Source : </a:t>
            </a:r>
            <a:r>
              <a:rPr lang="fr-FR" sz="1200" dirty="0">
                <a:solidFill>
                  <a:srgbClr val="008000"/>
                </a:solidFill>
                <a:hlinkClick r:id="rId4"/>
              </a:rPr>
              <a:t>http://www.greenprophet.com/2012/03/climate-change-wine/</a:t>
            </a:r>
            <a:r>
              <a:rPr lang="fr-FR" sz="1200" dirty="0">
                <a:solidFill>
                  <a:srgbClr val="008000"/>
                </a:solidFill>
              </a:rPr>
              <a:t>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891" y="1365126"/>
            <a:ext cx="2466975" cy="1847850"/>
          </a:xfrm>
          <a:prstGeom prst="rect">
            <a:avLst/>
          </a:prstGeom>
        </p:spPr>
      </p:pic>
      <p:sp>
        <p:nvSpPr>
          <p:cNvPr id="11" name="ZoneTexte 10"/>
          <p:cNvSpPr txBox="1"/>
          <p:nvPr/>
        </p:nvSpPr>
        <p:spPr>
          <a:xfrm>
            <a:off x="3038800" y="3211449"/>
            <a:ext cx="2901352" cy="1009639"/>
          </a:xfrm>
          <a:prstGeom prst="rect">
            <a:avLst/>
          </a:prstGeom>
          <a:noFill/>
        </p:spPr>
        <p:txBody>
          <a:bodyPr wrap="square" rtlCol="0">
            <a:spAutoFit/>
          </a:bodyPr>
          <a:lstStyle/>
          <a:p>
            <a:pPr algn="ctr"/>
            <a:r>
              <a:rPr lang="fr-FR" sz="1200" dirty="0">
                <a:solidFill>
                  <a:srgbClr val="008000"/>
                </a:solidFill>
              </a:rPr>
              <a:t>Arbres du FNJ (</a:t>
            </a:r>
            <a:r>
              <a:rPr lang="fr-FR" sz="1200" dirty="0" err="1">
                <a:solidFill>
                  <a:srgbClr val="008000"/>
                </a:solidFill>
              </a:rPr>
              <a:t>Jewish</a:t>
            </a:r>
            <a:r>
              <a:rPr lang="fr-FR" sz="1200" dirty="0">
                <a:solidFill>
                  <a:srgbClr val="008000"/>
                </a:solidFill>
              </a:rPr>
              <a:t> National </a:t>
            </a:r>
            <a:r>
              <a:rPr lang="fr-FR" sz="1200" dirty="0" err="1">
                <a:solidFill>
                  <a:srgbClr val="008000"/>
                </a:solidFill>
              </a:rPr>
              <a:t>Fund</a:t>
            </a:r>
            <a:r>
              <a:rPr lang="fr-FR" sz="1200" dirty="0">
                <a:solidFill>
                  <a:srgbClr val="008000"/>
                </a:solidFill>
              </a:rPr>
              <a:t>) dans un liman du Néguev. Source: David </a:t>
            </a:r>
            <a:r>
              <a:rPr lang="fr-FR" sz="1200" dirty="0" err="1">
                <a:solidFill>
                  <a:srgbClr val="008000"/>
                </a:solidFill>
              </a:rPr>
              <a:t>Shankbone</a:t>
            </a:r>
            <a:r>
              <a:rPr lang="fr-FR" sz="1200" dirty="0">
                <a:solidFill>
                  <a:srgbClr val="008000"/>
                </a:solidFill>
              </a:rPr>
              <a:t> / </a:t>
            </a:r>
            <a:r>
              <a:rPr lang="fr-FR" sz="1200" dirty="0" err="1">
                <a:solidFill>
                  <a:srgbClr val="008000"/>
                </a:solidFill>
              </a:rPr>
              <a:t>Wikimedia</a:t>
            </a:r>
            <a:r>
              <a:rPr lang="fr-FR" sz="1200" dirty="0">
                <a:solidFill>
                  <a:srgbClr val="008000"/>
                </a:solidFill>
              </a:rPr>
              <a:t>. </a:t>
            </a:r>
            <a:r>
              <a:rPr lang="fr-FR" sz="1200" dirty="0">
                <a:solidFill>
                  <a:srgbClr val="008000"/>
                </a:solidFill>
                <a:hlinkClick r:id="rId6"/>
              </a:rPr>
              <a:t>http://revolve.media/blueprint-negev-and-the-prawer-plan/</a:t>
            </a:r>
            <a:r>
              <a:rPr lang="fr-FR" sz="1200" dirty="0">
                <a:solidFill>
                  <a:srgbClr val="008000"/>
                </a:solidFill>
              </a:rPr>
              <a:t> </a:t>
            </a: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33" y="1401460"/>
            <a:ext cx="2581275" cy="177165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512" y="4512783"/>
            <a:ext cx="2339485" cy="1846296"/>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9792" y="4374069"/>
            <a:ext cx="2311313" cy="1985010"/>
          </a:xfrm>
          <a:prstGeom prst="rect">
            <a:avLst/>
          </a:prstGeom>
        </p:spPr>
      </p:pic>
      <p:sp>
        <p:nvSpPr>
          <p:cNvPr id="15" name="ZoneTexte 14"/>
          <p:cNvSpPr txBox="1"/>
          <p:nvPr/>
        </p:nvSpPr>
        <p:spPr>
          <a:xfrm>
            <a:off x="28917" y="6359079"/>
            <a:ext cx="5335171" cy="430887"/>
          </a:xfrm>
          <a:prstGeom prst="rect">
            <a:avLst/>
          </a:prstGeom>
          <a:noFill/>
        </p:spPr>
        <p:txBody>
          <a:bodyPr wrap="square" rtlCol="0">
            <a:spAutoFit/>
          </a:bodyPr>
          <a:lstStyle/>
          <a:p>
            <a:pPr algn="ctr"/>
            <a:r>
              <a:rPr lang="fr-FR" sz="1200" dirty="0">
                <a:solidFill>
                  <a:srgbClr val="008000"/>
                </a:solidFill>
              </a:rPr>
              <a:t>Boisement dans la zone semi-aride de la Forêt de </a:t>
            </a:r>
            <a:r>
              <a:rPr lang="fr-FR" sz="1200" dirty="0" err="1">
                <a:solidFill>
                  <a:srgbClr val="008000"/>
                </a:solidFill>
              </a:rPr>
              <a:t>Hiran</a:t>
            </a:r>
            <a:r>
              <a:rPr lang="fr-FR" sz="1200" dirty="0">
                <a:solidFill>
                  <a:srgbClr val="008000"/>
                </a:solidFill>
              </a:rPr>
              <a:t> entre 1998 et 2008</a:t>
            </a:r>
          </a:p>
          <a:p>
            <a:pPr algn="ctr"/>
            <a:r>
              <a:rPr lang="fr-FR" sz="1000" dirty="0">
                <a:solidFill>
                  <a:srgbClr val="008000"/>
                </a:solidFill>
                <a:hlinkClick r:id="rId10"/>
              </a:rPr>
              <a:t>http://www.kkl.org.il/eng/files/forests/afforestation-israel/UNFF-Afforestation-Israel.pdf</a:t>
            </a:r>
            <a:r>
              <a:rPr lang="fr-FR" sz="1000" dirty="0">
                <a:solidFill>
                  <a:srgbClr val="008000"/>
                </a:solidFill>
              </a:rPr>
              <a:t> </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6053" y="4852094"/>
            <a:ext cx="3905250" cy="1009650"/>
          </a:xfrm>
          <a:prstGeom prst="rect">
            <a:avLst/>
          </a:prstGeom>
        </p:spPr>
      </p:pic>
      <p:sp>
        <p:nvSpPr>
          <p:cNvPr id="17" name="ZoneTexte 16"/>
          <p:cNvSpPr txBox="1"/>
          <p:nvPr/>
        </p:nvSpPr>
        <p:spPr>
          <a:xfrm>
            <a:off x="5364088" y="5780073"/>
            <a:ext cx="3657215" cy="984885"/>
          </a:xfrm>
          <a:prstGeom prst="rect">
            <a:avLst/>
          </a:prstGeom>
          <a:noFill/>
        </p:spPr>
        <p:txBody>
          <a:bodyPr wrap="square" rtlCol="0">
            <a:spAutoFit/>
          </a:bodyPr>
          <a:lstStyle/>
          <a:p>
            <a:pPr algn="ctr"/>
            <a:r>
              <a:rPr lang="fr-FR" sz="1200" dirty="0">
                <a:solidFill>
                  <a:srgbClr val="008000"/>
                </a:solidFill>
              </a:rPr>
              <a:t>Un liman israélien.</a:t>
            </a:r>
          </a:p>
          <a:p>
            <a:pPr algn="ctr"/>
            <a:r>
              <a:rPr lang="fr-FR" sz="1200" dirty="0">
                <a:solidFill>
                  <a:srgbClr val="008000"/>
                </a:solidFill>
              </a:rPr>
              <a:t>Les oasis et les oueds sont un gîte pour des bosquets d'arbres qui fournissent une ombre bienvenue aux personnes et aux animaux, </a:t>
            </a:r>
            <a:r>
              <a:rPr lang="fr-FR" sz="1000" dirty="0">
                <a:solidFill>
                  <a:srgbClr val="008000"/>
                </a:solidFill>
                <a:hlinkClick r:id="rId12"/>
              </a:rPr>
              <a:t>http://www.kkl.org.il/eng/files/forests/tma/TAMA22_eng.pdf</a:t>
            </a:r>
            <a:r>
              <a:rPr lang="fr-FR" sz="1000" dirty="0">
                <a:solidFill>
                  <a:srgbClr val="008000"/>
                </a:solidFill>
              </a:rPr>
              <a:t> </a:t>
            </a:r>
          </a:p>
        </p:txBody>
      </p:sp>
      <p:sp>
        <p:nvSpPr>
          <p:cNvPr id="18" name="ZoneTexte 17"/>
          <p:cNvSpPr txBox="1"/>
          <p:nvPr/>
        </p:nvSpPr>
        <p:spPr>
          <a:xfrm>
            <a:off x="5940152" y="1847570"/>
            <a:ext cx="3111834" cy="430887"/>
          </a:xfrm>
          <a:prstGeom prst="rect">
            <a:avLst/>
          </a:prstGeom>
          <a:noFill/>
        </p:spPr>
        <p:txBody>
          <a:bodyPr wrap="square" rtlCol="0">
            <a:spAutoFit/>
          </a:bodyPr>
          <a:lstStyle/>
          <a:p>
            <a:pPr algn="ctr"/>
            <a:r>
              <a:rPr lang="fr-FR" sz="1200" dirty="0">
                <a:solidFill>
                  <a:srgbClr val="008000"/>
                </a:solidFill>
              </a:rPr>
              <a:t>Oryx au </a:t>
            </a:r>
            <a:r>
              <a:rPr lang="fr-FR" sz="1200" dirty="0" err="1">
                <a:solidFill>
                  <a:srgbClr val="008000"/>
                </a:solidFill>
              </a:rPr>
              <a:t>kibbutz</a:t>
            </a:r>
            <a:r>
              <a:rPr lang="fr-FR" sz="1200" dirty="0">
                <a:solidFill>
                  <a:srgbClr val="008000"/>
                </a:solidFill>
              </a:rPr>
              <a:t> </a:t>
            </a:r>
            <a:r>
              <a:rPr lang="fr-FR" sz="1200" dirty="0" err="1">
                <a:solidFill>
                  <a:srgbClr val="008000"/>
                </a:solidFill>
              </a:rPr>
              <a:t>Yotvata</a:t>
            </a:r>
            <a:r>
              <a:rPr lang="fr-FR" sz="1200" dirty="0">
                <a:solidFill>
                  <a:srgbClr val="008000"/>
                </a:solidFill>
              </a:rPr>
              <a:t>, désert du Néguev.</a:t>
            </a:r>
            <a:endParaRPr lang="fr-FR" sz="1000" dirty="0">
              <a:solidFill>
                <a:srgbClr val="008000"/>
              </a:solidFill>
            </a:endParaRPr>
          </a:p>
          <a:p>
            <a:pPr algn="ctr"/>
            <a:r>
              <a:rPr lang="fr-FR" sz="1000" dirty="0">
                <a:solidFill>
                  <a:srgbClr val="008000"/>
                </a:solidFill>
                <a:hlinkClick r:id="rId13"/>
              </a:rPr>
              <a:t>http://www.fotosearch.fr/ICN003/f0026834/</a:t>
            </a:r>
            <a:r>
              <a:rPr lang="fr-FR" sz="1000" dirty="0">
                <a:solidFill>
                  <a:srgbClr val="008000"/>
                </a:solidFill>
              </a:rPr>
              <a:t> </a:t>
            </a:r>
          </a:p>
        </p:txBody>
      </p:sp>
      <p:pic>
        <p:nvPicPr>
          <p:cNvPr id="19" name="Imag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94208" y="58977"/>
            <a:ext cx="2524125" cy="1809750"/>
          </a:xfrm>
          <a:prstGeom prst="rect">
            <a:avLst/>
          </a:prstGeom>
        </p:spPr>
      </p:pic>
      <p:sp>
        <p:nvSpPr>
          <p:cNvPr id="20" name="ZoneTexte 19"/>
          <p:cNvSpPr txBox="1"/>
          <p:nvPr/>
        </p:nvSpPr>
        <p:spPr>
          <a:xfrm>
            <a:off x="39659" y="3877888"/>
            <a:ext cx="2894193" cy="523220"/>
          </a:xfrm>
          <a:prstGeom prst="rect">
            <a:avLst/>
          </a:prstGeom>
          <a:noFill/>
        </p:spPr>
        <p:txBody>
          <a:bodyPr wrap="square" rtlCol="0">
            <a:spAutoFit/>
          </a:bodyPr>
          <a:lstStyle/>
          <a:p>
            <a:r>
              <a:rPr lang="fr-FR" sz="1400" dirty="0">
                <a:solidFill>
                  <a:srgbClr val="008000"/>
                </a:solidFill>
              </a:rPr>
              <a:t>Plus de 400 limans ont été créés dans le désert du Néguev.</a:t>
            </a:r>
          </a:p>
        </p:txBody>
      </p:sp>
    </p:spTree>
    <p:extLst>
      <p:ext uri="{BB962C8B-B14F-4D97-AF65-F5344CB8AC3E}">
        <p14:creationId xmlns:p14="http://schemas.microsoft.com/office/powerpoint/2010/main" val="366219351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732" y="2733884"/>
            <a:ext cx="2561353" cy="769441"/>
          </a:xfrm>
          <a:prstGeom prst="rect">
            <a:avLst/>
          </a:prstGeom>
        </p:spPr>
        <p:txBody>
          <a:bodyPr wrap="square">
            <a:spAutoFit/>
          </a:bodyPr>
          <a:lstStyle/>
          <a:p>
            <a:pPr algn="ctr"/>
            <a:r>
              <a:rPr lang="fr-FR" sz="1200" dirty="0">
                <a:solidFill>
                  <a:srgbClr val="008000"/>
                </a:solidFill>
                <a:latin typeface="Roboto"/>
              </a:rPr>
              <a:t>Désert de </a:t>
            </a:r>
            <a:r>
              <a:rPr lang="fr-FR" sz="1200" dirty="0" err="1">
                <a:solidFill>
                  <a:srgbClr val="008000"/>
                </a:solidFill>
                <a:latin typeface="Roboto"/>
              </a:rPr>
              <a:t>Kubuqi</a:t>
            </a:r>
            <a:r>
              <a:rPr lang="fr-FR" sz="1200" dirty="0">
                <a:solidFill>
                  <a:srgbClr val="008000"/>
                </a:solidFill>
                <a:latin typeface="Roboto"/>
              </a:rPr>
              <a:t> dans le nord de la Chine. </a:t>
            </a:r>
            <a:r>
              <a:rPr lang="fr-FR" sz="1000" dirty="0">
                <a:solidFill>
                  <a:srgbClr val="008000"/>
                </a:solidFill>
                <a:latin typeface="Roboto"/>
                <a:hlinkClick r:id="rId2"/>
              </a:rPr>
              <a:t>http://www.panoramio.com/user/4733352?photo_page=11&amp;comment_page=1</a:t>
            </a:r>
            <a:r>
              <a:rPr lang="fr-FR" sz="1000" dirty="0">
                <a:solidFill>
                  <a:srgbClr val="008000"/>
                </a:solidFill>
                <a:latin typeface="Roboto"/>
              </a:rPr>
              <a:t> </a:t>
            </a:r>
            <a:endParaRPr lang="fr-FR" sz="1000" dirty="0">
              <a:solidFill>
                <a:srgbClr val="008000"/>
              </a:solidFill>
            </a:endParaRPr>
          </a:p>
        </p:txBody>
      </p:sp>
      <p:sp>
        <p:nvSpPr>
          <p:cNvPr id="4" name="Espace réservé du numéro de diapositive 1"/>
          <p:cNvSpPr txBox="1">
            <a:spLocks/>
          </p:cNvSpPr>
          <p:nvPr/>
        </p:nvSpPr>
        <p:spPr>
          <a:xfrm>
            <a:off x="210447" y="281359"/>
            <a:ext cx="658416" cy="268139"/>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262</a:t>
            </a:fld>
            <a:endParaRPr lang="fr-FR" altLang="fr-FR"/>
          </a:p>
        </p:txBody>
      </p:sp>
      <p:sp>
        <p:nvSpPr>
          <p:cNvPr id="5" name="Rectangle 4"/>
          <p:cNvSpPr/>
          <p:nvPr/>
        </p:nvSpPr>
        <p:spPr>
          <a:xfrm>
            <a:off x="179511" y="620689"/>
            <a:ext cx="6127821" cy="369332"/>
          </a:xfrm>
          <a:prstGeom prst="rect">
            <a:avLst/>
          </a:prstGeom>
        </p:spPr>
        <p:txBody>
          <a:bodyPr wrap="square">
            <a:spAutoFit/>
          </a:bodyPr>
          <a:lstStyle/>
          <a:p>
            <a:pPr eaLnBrk="1" hangingPunct="1">
              <a:defRPr/>
            </a:pPr>
            <a:r>
              <a:rPr lang="fr-FR" dirty="0">
                <a:solidFill>
                  <a:srgbClr val="008000"/>
                </a:solidFill>
                <a:cs typeface="Arial" charset="0"/>
              </a:rPr>
              <a:t>A21. </a:t>
            </a:r>
            <a:r>
              <a:rPr lang="fr-FR" b="1" dirty="0">
                <a:solidFill>
                  <a:srgbClr val="008000"/>
                </a:solidFill>
                <a:cs typeface="Arial" charset="0"/>
              </a:rPr>
              <a:t>Les projets reverdissant les déserts (suite et fin)</a:t>
            </a:r>
            <a:endParaRPr lang="fr-FR" dirty="0">
              <a:solidFill>
                <a:srgbClr val="008000"/>
              </a:solidFill>
              <a:cs typeface="Arial" charset="0"/>
            </a:endParaRPr>
          </a:p>
        </p:txBody>
      </p:sp>
      <p:sp>
        <p:nvSpPr>
          <p:cNvPr id="6" name="ZoneTexte 1"/>
          <p:cNvSpPr txBox="1">
            <a:spLocks noChangeArrowheads="1"/>
          </p:cNvSpPr>
          <p:nvPr/>
        </p:nvSpPr>
        <p:spPr bwMode="auto">
          <a:xfrm>
            <a:off x="1763713" y="115888"/>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 name="ZoneTexte 6"/>
          <p:cNvSpPr txBox="1"/>
          <p:nvPr/>
        </p:nvSpPr>
        <p:spPr>
          <a:xfrm>
            <a:off x="210447" y="1124744"/>
            <a:ext cx="2057297" cy="369332"/>
          </a:xfrm>
          <a:prstGeom prst="rect">
            <a:avLst/>
          </a:prstGeom>
          <a:noFill/>
        </p:spPr>
        <p:txBody>
          <a:bodyPr wrap="square" rtlCol="0">
            <a:spAutoFit/>
          </a:bodyPr>
          <a:lstStyle/>
          <a:p>
            <a:r>
              <a:rPr lang="fr-FR" u="sng" dirty="0">
                <a:solidFill>
                  <a:srgbClr val="008000"/>
                </a:solidFill>
              </a:rPr>
              <a:t>Autres déserts</a:t>
            </a:r>
            <a:r>
              <a:rPr lang="fr-FR" dirty="0">
                <a:solidFill>
                  <a:srgbClr val="008000"/>
                </a:solidFill>
              </a:rPr>
              <a:t> : </a:t>
            </a:r>
            <a:endParaRPr lang="fr-FR" u="sng" dirty="0">
              <a:solidFill>
                <a:srgbClr val="008000"/>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47" y="1484220"/>
            <a:ext cx="2447925" cy="1266825"/>
          </a:xfrm>
          <a:prstGeom prst="rect">
            <a:avLst/>
          </a:prstGeom>
        </p:spPr>
      </p:pic>
      <p:sp>
        <p:nvSpPr>
          <p:cNvPr id="10" name="ZoneTexte 9"/>
          <p:cNvSpPr txBox="1"/>
          <p:nvPr/>
        </p:nvSpPr>
        <p:spPr>
          <a:xfrm>
            <a:off x="3108238" y="2632835"/>
            <a:ext cx="3096344" cy="830997"/>
          </a:xfrm>
          <a:prstGeom prst="rect">
            <a:avLst/>
          </a:prstGeom>
          <a:noFill/>
        </p:spPr>
        <p:txBody>
          <a:bodyPr wrap="square" rtlCol="0">
            <a:spAutoFit/>
          </a:bodyPr>
          <a:lstStyle/>
          <a:p>
            <a:pPr algn="ctr"/>
            <a:r>
              <a:rPr lang="fr-FR" sz="1200" dirty="0">
                <a:solidFill>
                  <a:srgbClr val="008000"/>
                </a:solidFill>
              </a:rPr>
              <a:t>Reforestation sur le plateau de Lœss (Chine), </a:t>
            </a:r>
            <a:r>
              <a:rPr lang="fr-FR" sz="1200" dirty="0">
                <a:solidFill>
                  <a:srgbClr val="008000"/>
                </a:solidFill>
                <a:hlinkClick r:id="rId4"/>
              </a:rPr>
              <a:t>http://www.virgin.com/unite/news/battling-encroaching-desert-part-2</a:t>
            </a:r>
            <a:r>
              <a:rPr lang="fr-FR" sz="1200" dirty="0">
                <a:solidFill>
                  <a:srgbClr val="008000"/>
                </a:solidFill>
              </a:rPr>
              <a:t>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1061210"/>
            <a:ext cx="2905125" cy="1571625"/>
          </a:xfrm>
          <a:prstGeom prst="rect">
            <a:avLst/>
          </a:prstGeom>
        </p:spPr>
      </p:pic>
      <p:sp>
        <p:nvSpPr>
          <p:cNvPr id="12" name="ZoneTexte 11"/>
          <p:cNvSpPr txBox="1"/>
          <p:nvPr/>
        </p:nvSpPr>
        <p:spPr>
          <a:xfrm>
            <a:off x="6515420" y="4797152"/>
            <a:ext cx="2411288" cy="1200329"/>
          </a:xfrm>
          <a:prstGeom prst="rect">
            <a:avLst/>
          </a:prstGeom>
          <a:noFill/>
        </p:spPr>
        <p:txBody>
          <a:bodyPr wrap="square" rtlCol="0">
            <a:spAutoFit/>
          </a:bodyPr>
          <a:lstStyle/>
          <a:p>
            <a:pPr algn="ctr"/>
            <a:r>
              <a:rPr lang="fr-FR" sz="1200" dirty="0">
                <a:solidFill>
                  <a:srgbClr val="008000"/>
                </a:solidFill>
              </a:rPr>
              <a:t>Plantation d'asperges bio à </a:t>
            </a:r>
            <a:r>
              <a:rPr lang="fr-FR" sz="1200" b="1" dirty="0" err="1">
                <a:solidFill>
                  <a:srgbClr val="008000"/>
                </a:solidFill>
              </a:rPr>
              <a:t>Fundo</a:t>
            </a:r>
            <a:r>
              <a:rPr lang="fr-FR" sz="1200" b="1" dirty="0">
                <a:solidFill>
                  <a:srgbClr val="008000"/>
                </a:solidFill>
              </a:rPr>
              <a:t> </a:t>
            </a:r>
            <a:r>
              <a:rPr lang="fr-FR" sz="1200" b="1" dirty="0" err="1">
                <a:solidFill>
                  <a:srgbClr val="008000"/>
                </a:solidFill>
              </a:rPr>
              <a:t>Fangelica</a:t>
            </a:r>
            <a:r>
              <a:rPr lang="fr-FR" sz="1200" b="1" dirty="0">
                <a:solidFill>
                  <a:srgbClr val="008000"/>
                </a:solidFill>
              </a:rPr>
              <a:t> </a:t>
            </a:r>
            <a:r>
              <a:rPr lang="fr-FR" sz="1200" dirty="0">
                <a:solidFill>
                  <a:srgbClr val="008000"/>
                </a:solidFill>
              </a:rPr>
              <a:t>près de </a:t>
            </a:r>
            <a:r>
              <a:rPr lang="fr-FR" sz="1200" b="1" dirty="0" err="1">
                <a:solidFill>
                  <a:srgbClr val="008000"/>
                </a:solidFill>
              </a:rPr>
              <a:t>Chincha</a:t>
            </a:r>
            <a:r>
              <a:rPr lang="fr-FR" sz="1200" dirty="0">
                <a:solidFill>
                  <a:srgbClr val="008000"/>
                </a:solidFill>
              </a:rPr>
              <a:t> (Pérou), </a:t>
            </a:r>
            <a:r>
              <a:rPr lang="fr-FR" sz="1200" dirty="0">
                <a:solidFill>
                  <a:srgbClr val="008000"/>
                </a:solidFill>
                <a:hlinkClick r:id="rId6"/>
              </a:rPr>
              <a:t>http://www.advanceconsulting.nl/news/1542/2012/09/greening-the-peruvian-desert</a:t>
            </a:r>
            <a:r>
              <a:rPr lang="fr-FR" sz="1200" dirty="0">
                <a:solidFill>
                  <a:srgbClr val="008000"/>
                </a:solidFill>
              </a:rPr>
              <a:t> </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0208" y="200819"/>
            <a:ext cx="2476500" cy="1847850"/>
          </a:xfrm>
          <a:prstGeom prst="rect">
            <a:avLst/>
          </a:prstGeom>
        </p:spPr>
      </p:pic>
      <p:sp>
        <p:nvSpPr>
          <p:cNvPr id="14" name="ZoneTexte 13"/>
          <p:cNvSpPr txBox="1"/>
          <p:nvPr/>
        </p:nvSpPr>
        <p:spPr>
          <a:xfrm>
            <a:off x="6450208" y="2101690"/>
            <a:ext cx="2476500" cy="830997"/>
          </a:xfrm>
          <a:prstGeom prst="rect">
            <a:avLst/>
          </a:prstGeom>
          <a:noFill/>
        </p:spPr>
        <p:txBody>
          <a:bodyPr wrap="square" rtlCol="0">
            <a:spAutoFit/>
          </a:bodyPr>
          <a:lstStyle/>
          <a:p>
            <a:pPr algn="ctr"/>
            <a:r>
              <a:rPr lang="fr-FR" sz="1200" dirty="0">
                <a:solidFill>
                  <a:srgbClr val="008000"/>
                </a:solidFill>
              </a:rPr>
              <a:t>Reverdir le désert à Nuweiba, Sud  du Sinaï, Egypte, </a:t>
            </a:r>
            <a:r>
              <a:rPr lang="fr-FR" sz="1200" dirty="0">
                <a:solidFill>
                  <a:srgbClr val="008000"/>
                </a:solidFill>
                <a:hlinkClick r:id="rId8"/>
              </a:rPr>
              <a:t>https://habibaorganicfarm.wordpress.com/</a:t>
            </a:r>
            <a:r>
              <a:rPr lang="fr-FR" sz="1200" dirty="0">
                <a:solidFill>
                  <a:srgbClr val="008000"/>
                </a:solidFill>
              </a:rPr>
              <a:t> </a:t>
            </a: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7333" y="3054077"/>
            <a:ext cx="2619375" cy="174307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4551" y="3484444"/>
            <a:ext cx="2839313" cy="3178335"/>
          </a:xfrm>
          <a:prstGeom prst="rect">
            <a:avLst/>
          </a:prstGeom>
        </p:spPr>
      </p:pic>
      <p:sp>
        <p:nvSpPr>
          <p:cNvPr id="17" name="ZoneTexte 16"/>
          <p:cNvSpPr txBox="1"/>
          <p:nvPr/>
        </p:nvSpPr>
        <p:spPr>
          <a:xfrm>
            <a:off x="5713864" y="5958256"/>
            <a:ext cx="3439230" cy="830997"/>
          </a:xfrm>
          <a:prstGeom prst="rect">
            <a:avLst/>
          </a:prstGeom>
          <a:noFill/>
        </p:spPr>
        <p:txBody>
          <a:bodyPr wrap="square" rtlCol="0">
            <a:spAutoFit/>
          </a:bodyPr>
          <a:lstStyle/>
          <a:p>
            <a:r>
              <a:rPr lang="fr-FR" sz="1200" dirty="0">
                <a:solidFill>
                  <a:srgbClr val="008000"/>
                </a:solidFill>
                <a:latin typeface="Calibri" panose="020F0502020204030204" pitchFamily="34" charset="0"/>
              </a:rPr>
              <a:t>← </a:t>
            </a:r>
            <a:r>
              <a:rPr lang="fr-FR" sz="1200" dirty="0">
                <a:solidFill>
                  <a:srgbClr val="008000"/>
                </a:solidFill>
              </a:rPr>
              <a:t>Photos Avant/Après : terre aride récupérée par le contrôlé du pâturage des troupeaux, </a:t>
            </a:r>
            <a:r>
              <a:rPr lang="fr-FR" sz="1200" dirty="0">
                <a:solidFill>
                  <a:srgbClr val="008000"/>
                </a:solidFill>
                <a:hlinkClick r:id="rId11"/>
              </a:rPr>
              <a:t>http://science-pope.com/2013/03/reverse-climate-change-with-mobile-desert-meat/</a:t>
            </a:r>
            <a:r>
              <a:rPr lang="fr-FR" sz="1200" dirty="0">
                <a:solidFill>
                  <a:srgbClr val="008000"/>
                </a:solidFill>
              </a:rPr>
              <a:t> </a:t>
            </a:r>
          </a:p>
        </p:txBody>
      </p:sp>
      <p:sp>
        <p:nvSpPr>
          <p:cNvPr id="18" name="ZoneTexte 17"/>
          <p:cNvSpPr txBox="1"/>
          <p:nvPr/>
        </p:nvSpPr>
        <p:spPr>
          <a:xfrm>
            <a:off x="0" y="5385350"/>
            <a:ext cx="2695039" cy="1384995"/>
          </a:xfrm>
          <a:prstGeom prst="rect">
            <a:avLst/>
          </a:prstGeom>
          <a:noFill/>
        </p:spPr>
        <p:txBody>
          <a:bodyPr wrap="square" rtlCol="0">
            <a:spAutoFit/>
          </a:bodyPr>
          <a:lstStyle/>
          <a:p>
            <a:pPr algn="ctr"/>
            <a:r>
              <a:rPr lang="fr-FR" sz="1200" dirty="0">
                <a:solidFill>
                  <a:srgbClr val="008000"/>
                </a:solidFill>
              </a:rPr>
              <a:t>Projet de </a:t>
            </a:r>
            <a:r>
              <a:rPr lang="fr-FR" sz="1200" dirty="0" err="1">
                <a:solidFill>
                  <a:srgbClr val="008000"/>
                </a:solidFill>
              </a:rPr>
              <a:t>Permaculture</a:t>
            </a:r>
            <a:r>
              <a:rPr lang="fr-FR" sz="1200" dirty="0">
                <a:solidFill>
                  <a:srgbClr val="008000"/>
                </a:solidFill>
              </a:rPr>
              <a:t> dans la vallée du Jourdain (alias "</a:t>
            </a:r>
            <a:r>
              <a:rPr lang="fr-FR" sz="1200" dirty="0" err="1">
                <a:solidFill>
                  <a:srgbClr val="008000"/>
                </a:solidFill>
              </a:rPr>
              <a:t>Greening</a:t>
            </a:r>
            <a:r>
              <a:rPr lang="fr-FR" sz="1200" dirty="0">
                <a:solidFill>
                  <a:srgbClr val="008000"/>
                </a:solidFill>
              </a:rPr>
              <a:t> the </a:t>
            </a:r>
            <a:r>
              <a:rPr lang="fr-FR" sz="1200" dirty="0" err="1">
                <a:solidFill>
                  <a:srgbClr val="008000"/>
                </a:solidFill>
              </a:rPr>
              <a:t>Desert</a:t>
            </a:r>
            <a:r>
              <a:rPr lang="fr-FR" sz="1200" dirty="0">
                <a:solidFill>
                  <a:srgbClr val="008000"/>
                </a:solidFill>
              </a:rPr>
              <a:t>«  (les séquelles)), </a:t>
            </a:r>
            <a:r>
              <a:rPr lang="fr-FR" sz="1200" dirty="0">
                <a:solidFill>
                  <a:srgbClr val="008000"/>
                </a:solidFill>
                <a:hlinkClick r:id="rId12"/>
              </a:rPr>
              <a:t>http://permaculturenews.org/2011/05/04/dispatch-from-the-jordan-valley-permaculture-project-aka-greening-the-desert-the-sequel-april-2011/</a:t>
            </a:r>
            <a:r>
              <a:rPr lang="fr-FR" sz="1200" dirty="0">
                <a:solidFill>
                  <a:srgbClr val="008000"/>
                </a:solidFill>
              </a:rPr>
              <a:t> </a:t>
            </a:r>
          </a:p>
        </p:txBody>
      </p:sp>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732" y="3566221"/>
            <a:ext cx="2457450" cy="1857375"/>
          </a:xfrm>
          <a:prstGeom prst="rect">
            <a:avLst/>
          </a:prstGeom>
        </p:spPr>
      </p:pic>
    </p:spTree>
    <p:extLst>
      <p:ext uri="{BB962C8B-B14F-4D97-AF65-F5344CB8AC3E}">
        <p14:creationId xmlns:p14="http://schemas.microsoft.com/office/powerpoint/2010/main" val="316132346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03" y="160187"/>
            <a:ext cx="536775" cy="323967"/>
          </a:xfrm>
        </p:spPr>
        <p:txBody>
          <a:bodyPr/>
          <a:lstStyle/>
          <a:p>
            <a:pPr>
              <a:defRPr/>
            </a:pPr>
            <a:fld id="{B9ECBFA8-A775-4D16-A4B2-417DCD0EBDB4}" type="slidenum">
              <a:rPr lang="fr-FR" altLang="fr-FR" smtClean="0"/>
              <a:pPr>
                <a:defRPr/>
              </a:pPr>
              <a:t>263</a:t>
            </a:fld>
            <a:endParaRPr lang="fr-FR" altLang="fr-FR" dirty="0"/>
          </a:p>
        </p:txBody>
      </p:sp>
      <p:sp>
        <p:nvSpPr>
          <p:cNvPr id="3" name="Rectangle 2"/>
          <p:cNvSpPr/>
          <p:nvPr/>
        </p:nvSpPr>
        <p:spPr>
          <a:xfrm>
            <a:off x="323528" y="620688"/>
            <a:ext cx="5560433" cy="369332"/>
          </a:xfrm>
          <a:prstGeom prst="rect">
            <a:avLst/>
          </a:prstGeom>
        </p:spPr>
        <p:txBody>
          <a:bodyPr wrap="none">
            <a:spAutoFit/>
          </a:bodyPr>
          <a:lstStyle/>
          <a:p>
            <a:pPr eaLnBrk="1" hangingPunct="1">
              <a:defRPr/>
            </a:pPr>
            <a:r>
              <a:rPr lang="fr-FR" dirty="0">
                <a:solidFill>
                  <a:srgbClr val="008000"/>
                </a:solidFill>
                <a:latin typeface="Calibri" panose="020F0502020204030204" pitchFamily="34" charset="0"/>
                <a:cs typeface="Arial" charset="0"/>
              </a:rPr>
              <a:t>A22. </a:t>
            </a:r>
            <a:r>
              <a:rPr lang="fr-FR" b="1" dirty="0">
                <a:solidFill>
                  <a:srgbClr val="008000"/>
                </a:solidFill>
                <a:latin typeface="Calibri" panose="020F0502020204030204" pitchFamily="34" charset="0"/>
                <a:cs typeface="Arial" charset="0"/>
              </a:rPr>
              <a:t>Création de variétés alimentaires résistantes au sels</a:t>
            </a:r>
          </a:p>
        </p:txBody>
      </p:sp>
      <p:sp>
        <p:nvSpPr>
          <p:cNvPr id="4" name="ZoneTexte 1"/>
          <p:cNvSpPr txBox="1">
            <a:spLocks noChangeArrowheads="1"/>
          </p:cNvSpPr>
          <p:nvPr/>
        </p:nvSpPr>
        <p:spPr bwMode="auto">
          <a:xfrm>
            <a:off x="1979712" y="160187"/>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ZoneTexte 4"/>
          <p:cNvSpPr txBox="1"/>
          <p:nvPr/>
        </p:nvSpPr>
        <p:spPr>
          <a:xfrm>
            <a:off x="107504" y="990020"/>
            <a:ext cx="8856984" cy="1200329"/>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008000"/>
                </a:solidFill>
              </a:rPr>
              <a:t>Des instituts comme « </a:t>
            </a:r>
            <a:r>
              <a:rPr lang="fr-FR" b="1" dirty="0">
                <a:solidFill>
                  <a:srgbClr val="008000"/>
                </a:solidFill>
              </a:rPr>
              <a:t>Salt </a:t>
            </a:r>
            <a:r>
              <a:rPr lang="fr-FR" b="1" dirty="0" err="1">
                <a:solidFill>
                  <a:srgbClr val="008000"/>
                </a:solidFill>
              </a:rPr>
              <a:t>Farm</a:t>
            </a:r>
            <a:r>
              <a:rPr lang="fr-FR" b="1" dirty="0">
                <a:solidFill>
                  <a:srgbClr val="008000"/>
                </a:solidFill>
              </a:rPr>
              <a:t> Texel</a:t>
            </a:r>
            <a:r>
              <a:rPr lang="fr-FR" dirty="0">
                <a:solidFill>
                  <a:srgbClr val="008000"/>
                </a:solidFill>
              </a:rPr>
              <a:t> », au Pays-Bas, etc. essayent de créer des variétés résistantes au sel : pommes de terre, carottes, betteraves, tomates … </a:t>
            </a:r>
          </a:p>
          <a:p>
            <a:pPr marL="285750" indent="-285750">
              <a:buFont typeface="Arial" panose="020B0604020202020204" pitchFamily="34" charset="0"/>
              <a:buChar char="•"/>
            </a:pPr>
            <a:r>
              <a:rPr lang="fr-FR" dirty="0">
                <a:solidFill>
                  <a:srgbClr val="FF0000"/>
                </a:solidFill>
              </a:rPr>
              <a:t>On peut, malgré tout, s’attendre à des rendements plus faible qu’en agriculture conventionnelle.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652" y="2058069"/>
            <a:ext cx="4067175" cy="4410075"/>
          </a:xfrm>
          <a:prstGeom prst="rect">
            <a:avLst/>
          </a:prstGeom>
        </p:spPr>
      </p:pic>
      <p:sp>
        <p:nvSpPr>
          <p:cNvPr id="10" name="ZoneTexte 9"/>
          <p:cNvSpPr txBox="1"/>
          <p:nvPr/>
        </p:nvSpPr>
        <p:spPr>
          <a:xfrm>
            <a:off x="251520" y="6237312"/>
            <a:ext cx="4423712" cy="461665"/>
          </a:xfrm>
          <a:prstGeom prst="rect">
            <a:avLst/>
          </a:prstGeom>
          <a:noFill/>
        </p:spPr>
        <p:txBody>
          <a:bodyPr wrap="square" rtlCol="0">
            <a:spAutoFit/>
          </a:bodyPr>
          <a:lstStyle/>
          <a:p>
            <a:pPr algn="ctr"/>
            <a:r>
              <a:rPr lang="fr-FR" sz="1200" dirty="0">
                <a:solidFill>
                  <a:srgbClr val="008000"/>
                </a:solidFill>
              </a:rPr>
              <a:t>Essais de variétés de pommes de terre résistantes au sel,  au Pakistan. Source : </a:t>
            </a:r>
            <a:r>
              <a:rPr lang="fr-FR" sz="1200" dirty="0">
                <a:solidFill>
                  <a:srgbClr val="008000"/>
                </a:solidFill>
                <a:hlinkClick r:id="rId3"/>
              </a:rPr>
              <a:t>https://twitter.com/SaltFarmTexel</a:t>
            </a:r>
            <a:r>
              <a:rPr lang="fr-FR" sz="1200" dirty="0">
                <a:solidFill>
                  <a:srgbClr val="008000"/>
                </a:solidFill>
              </a:rPr>
              <a:t> </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091" y="4257526"/>
            <a:ext cx="3394853" cy="1915046"/>
          </a:xfrm>
          <a:prstGeom prst="rect">
            <a:avLst/>
          </a:prstGeom>
        </p:spPr>
      </p:pic>
      <p:sp>
        <p:nvSpPr>
          <p:cNvPr id="12" name="ZoneTexte 11"/>
          <p:cNvSpPr txBox="1"/>
          <p:nvPr/>
        </p:nvSpPr>
        <p:spPr>
          <a:xfrm>
            <a:off x="4698652" y="6468144"/>
            <a:ext cx="4265836" cy="276999"/>
          </a:xfrm>
          <a:prstGeom prst="rect">
            <a:avLst/>
          </a:prstGeom>
          <a:noFill/>
        </p:spPr>
        <p:txBody>
          <a:bodyPr wrap="square" rtlCol="0">
            <a:spAutoFit/>
          </a:bodyPr>
          <a:lstStyle/>
          <a:p>
            <a:pPr algn="ctr"/>
            <a:r>
              <a:rPr lang="fr-FR" sz="1200" dirty="0">
                <a:solidFill>
                  <a:srgbClr val="008000"/>
                </a:solidFill>
              </a:rPr>
              <a:t>Source : </a:t>
            </a:r>
            <a:r>
              <a:rPr lang="fr-FR" sz="1200" dirty="0">
                <a:solidFill>
                  <a:srgbClr val="008000"/>
                </a:solidFill>
                <a:hlinkClick r:id="rId3"/>
              </a:rPr>
              <a:t>https://twitter.com/SaltFarmTexel</a:t>
            </a:r>
            <a:r>
              <a:rPr lang="fr-FR" sz="1200" dirty="0">
                <a:solidFill>
                  <a:srgbClr val="008000"/>
                </a:solidFill>
              </a:rPr>
              <a:t> </a:t>
            </a:r>
          </a:p>
        </p:txBody>
      </p:sp>
      <p:sp>
        <p:nvSpPr>
          <p:cNvPr id="13" name="ZoneTexte 12"/>
          <p:cNvSpPr txBox="1"/>
          <p:nvPr/>
        </p:nvSpPr>
        <p:spPr>
          <a:xfrm>
            <a:off x="67361" y="2156960"/>
            <a:ext cx="4320480" cy="646331"/>
          </a:xfrm>
          <a:prstGeom prst="rect">
            <a:avLst/>
          </a:prstGeom>
          <a:noFill/>
        </p:spPr>
        <p:txBody>
          <a:bodyPr wrap="square" rtlCol="0">
            <a:spAutoFit/>
          </a:bodyPr>
          <a:lstStyle/>
          <a:p>
            <a:r>
              <a:rPr lang="fr-FR" sz="1200" dirty="0">
                <a:solidFill>
                  <a:srgbClr val="008000"/>
                </a:solidFill>
              </a:rPr>
              <a:t>Sources : a) </a:t>
            </a:r>
            <a:r>
              <a:rPr lang="fr-FR" sz="1200" dirty="0">
                <a:solidFill>
                  <a:srgbClr val="008000"/>
                </a:solidFill>
                <a:hlinkClick r:id="rId5"/>
              </a:rPr>
              <a:t>http://www.saltfarmtexel.com/</a:t>
            </a:r>
            <a:r>
              <a:rPr lang="fr-FR" sz="1200" dirty="0">
                <a:solidFill>
                  <a:srgbClr val="008000"/>
                </a:solidFill>
              </a:rPr>
              <a:t>, b) </a:t>
            </a:r>
            <a:r>
              <a:rPr lang="fr-FR" sz="1200" dirty="0">
                <a:solidFill>
                  <a:srgbClr val="008000"/>
                </a:solidFill>
                <a:hlinkClick r:id="rId3"/>
              </a:rPr>
              <a:t>https://twitter.com/SaltFarmTexel</a:t>
            </a:r>
            <a:r>
              <a:rPr lang="fr-FR" sz="1200" dirty="0">
                <a:solidFill>
                  <a:srgbClr val="008000"/>
                </a:solidFill>
              </a:rPr>
              <a:t>, c) Emission </a:t>
            </a:r>
            <a:r>
              <a:rPr lang="fr-FR" sz="1200" dirty="0" err="1">
                <a:solidFill>
                  <a:srgbClr val="008000"/>
                </a:solidFill>
              </a:rPr>
              <a:t>Xenus</a:t>
            </a:r>
            <a:r>
              <a:rPr lang="fr-FR" sz="1200" dirty="0">
                <a:solidFill>
                  <a:srgbClr val="008000"/>
                </a:solidFill>
              </a:rPr>
              <a:t>, Que faire contre la faim dans le monde ?, ARTE-WDR, 2015.</a:t>
            </a:r>
          </a:p>
        </p:txBody>
      </p:sp>
      <p:pic>
        <p:nvPicPr>
          <p:cNvPr id="14" name="Image 13"/>
          <p:cNvPicPr>
            <a:picLocks noChangeAspect="1"/>
          </p:cNvPicPr>
          <p:nvPr/>
        </p:nvPicPr>
        <p:blipFill>
          <a:blip r:embed="rId6"/>
          <a:stretch>
            <a:fillRect/>
          </a:stretch>
        </p:blipFill>
        <p:spPr>
          <a:xfrm>
            <a:off x="125178" y="2940321"/>
            <a:ext cx="1524000" cy="1066800"/>
          </a:xfrm>
          <a:prstGeom prst="rect">
            <a:avLst/>
          </a:prstGeom>
        </p:spPr>
      </p:pic>
      <p:pic>
        <p:nvPicPr>
          <p:cNvPr id="15" name="Image 14"/>
          <p:cNvPicPr>
            <a:picLocks noChangeAspect="1"/>
          </p:cNvPicPr>
          <p:nvPr/>
        </p:nvPicPr>
        <p:blipFill>
          <a:blip r:embed="rId7"/>
          <a:stretch>
            <a:fillRect/>
          </a:stretch>
        </p:blipFill>
        <p:spPr>
          <a:xfrm>
            <a:off x="3046599" y="2962236"/>
            <a:ext cx="1504950" cy="1028700"/>
          </a:xfrm>
          <a:prstGeom prst="rect">
            <a:avLst/>
          </a:prstGeom>
        </p:spPr>
      </p:pic>
      <p:sp>
        <p:nvSpPr>
          <p:cNvPr id="16" name="ZoneTexte 15"/>
          <p:cNvSpPr txBox="1"/>
          <p:nvPr/>
        </p:nvSpPr>
        <p:spPr>
          <a:xfrm>
            <a:off x="76258" y="4023306"/>
            <a:ext cx="4468635" cy="276999"/>
          </a:xfrm>
          <a:prstGeom prst="rect">
            <a:avLst/>
          </a:prstGeom>
          <a:noFill/>
        </p:spPr>
        <p:txBody>
          <a:bodyPr wrap="square" rtlCol="0">
            <a:spAutoFit/>
          </a:bodyPr>
          <a:lstStyle/>
          <a:p>
            <a:pPr algn="r"/>
            <a:r>
              <a:rPr lang="fr-FR" sz="1200" dirty="0">
                <a:solidFill>
                  <a:srgbClr val="008000"/>
                </a:solidFill>
              </a:rPr>
              <a:t>Carottes poussant avec un taux de salinité de 12 </a:t>
            </a:r>
            <a:r>
              <a:rPr lang="fr-FR" sz="1200" dirty="0" err="1">
                <a:solidFill>
                  <a:srgbClr val="008000"/>
                </a:solidFill>
              </a:rPr>
              <a:t>dS</a:t>
            </a:r>
            <a:r>
              <a:rPr lang="fr-FR" sz="1200" dirty="0">
                <a:solidFill>
                  <a:srgbClr val="008000"/>
                </a:solidFill>
              </a:rPr>
              <a:t>/m ↑</a:t>
            </a: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6062" y="-6912"/>
            <a:ext cx="1437612" cy="982131"/>
          </a:xfrm>
          <a:prstGeom prst="rect">
            <a:avLst/>
          </a:prstGeom>
        </p:spPr>
      </p:pic>
    </p:spTree>
    <p:extLst>
      <p:ext uri="{BB962C8B-B14F-4D97-AF65-F5344CB8AC3E}">
        <p14:creationId xmlns:p14="http://schemas.microsoft.com/office/powerpoint/2010/main" val="169989908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04" y="138775"/>
            <a:ext cx="514400" cy="412155"/>
          </a:xfrm>
        </p:spPr>
        <p:txBody>
          <a:bodyPr/>
          <a:lstStyle/>
          <a:p>
            <a:pPr>
              <a:defRPr/>
            </a:pPr>
            <a:fld id="{B9ECBFA8-A775-4D16-A4B2-417DCD0EBDB4}" type="slidenum">
              <a:rPr lang="fr-FR" altLang="fr-FR" smtClean="0"/>
              <a:pPr>
                <a:defRPr/>
              </a:pPr>
              <a:t>264</a:t>
            </a:fld>
            <a:endParaRPr lang="fr-FR" altLang="fr-FR" dirty="0"/>
          </a:p>
        </p:txBody>
      </p:sp>
      <p:sp>
        <p:nvSpPr>
          <p:cNvPr id="3" name="Rectangle 2"/>
          <p:cNvSpPr/>
          <p:nvPr/>
        </p:nvSpPr>
        <p:spPr>
          <a:xfrm>
            <a:off x="52075" y="596426"/>
            <a:ext cx="6678488" cy="369332"/>
          </a:xfrm>
          <a:prstGeom prst="rect">
            <a:avLst/>
          </a:prstGeom>
        </p:spPr>
        <p:txBody>
          <a:bodyPr wrap="square">
            <a:spAutoFit/>
          </a:bodyPr>
          <a:lstStyle/>
          <a:p>
            <a:pPr eaLnBrk="1" hangingPunct="1">
              <a:defRPr/>
            </a:pPr>
            <a:r>
              <a:rPr lang="fr-FR" dirty="0">
                <a:solidFill>
                  <a:srgbClr val="008000"/>
                </a:solidFill>
                <a:latin typeface="Calibri" panose="020F0502020204030204" pitchFamily="34" charset="0"/>
                <a:cs typeface="Arial" charset="0"/>
              </a:rPr>
              <a:t>A23. </a:t>
            </a:r>
            <a:r>
              <a:rPr lang="fr-FR" b="1" dirty="0">
                <a:solidFill>
                  <a:srgbClr val="008000"/>
                </a:solidFill>
                <a:latin typeface="Calibri" panose="020F0502020204030204" pitchFamily="34" charset="0"/>
                <a:cs typeface="Arial" charset="0"/>
              </a:rPr>
              <a:t>Projet </a:t>
            </a:r>
            <a:r>
              <a:rPr lang="fr-FR" b="1" dirty="0" err="1">
                <a:solidFill>
                  <a:srgbClr val="008000"/>
                </a:solidFill>
                <a:latin typeface="Calibri" panose="020F0502020204030204" pitchFamily="34" charset="0"/>
                <a:cs typeface="Arial" charset="0"/>
              </a:rPr>
              <a:t>Watershed</a:t>
            </a:r>
            <a:r>
              <a:rPr lang="fr-FR" b="1" dirty="0">
                <a:solidFill>
                  <a:srgbClr val="008000"/>
                </a:solidFill>
                <a:latin typeface="Calibri" panose="020F0502020204030204" pitchFamily="34" charset="0"/>
                <a:cs typeface="Arial" charset="0"/>
              </a:rPr>
              <a:t> </a:t>
            </a:r>
            <a:r>
              <a:rPr lang="fr-FR" b="1" dirty="0" err="1">
                <a:solidFill>
                  <a:srgbClr val="008000"/>
                </a:solidFill>
                <a:latin typeface="Calibri" panose="020F0502020204030204" pitchFamily="34" charset="0"/>
                <a:cs typeface="Arial" charset="0"/>
              </a:rPr>
              <a:t>Organization</a:t>
            </a:r>
            <a:r>
              <a:rPr lang="fr-FR" b="1" dirty="0">
                <a:solidFill>
                  <a:srgbClr val="008000"/>
                </a:solidFill>
                <a:latin typeface="Calibri" panose="020F0502020204030204" pitchFamily="34" charset="0"/>
                <a:cs typeface="Arial" charset="0"/>
              </a:rPr>
              <a:t> Trust (WOTR) (Inde)</a:t>
            </a:r>
          </a:p>
        </p:txBody>
      </p:sp>
      <p:sp>
        <p:nvSpPr>
          <p:cNvPr id="4" name="ZoneTexte 1"/>
          <p:cNvSpPr txBox="1">
            <a:spLocks noChangeArrowheads="1"/>
          </p:cNvSpPr>
          <p:nvPr/>
        </p:nvSpPr>
        <p:spPr bwMode="auto">
          <a:xfrm>
            <a:off x="2425926" y="138775"/>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4"/>
          <p:cNvSpPr/>
          <p:nvPr/>
        </p:nvSpPr>
        <p:spPr>
          <a:xfrm>
            <a:off x="52075" y="947020"/>
            <a:ext cx="8640960" cy="1846659"/>
          </a:xfrm>
          <a:prstGeom prst="rect">
            <a:avLst/>
          </a:prstGeom>
        </p:spPr>
        <p:txBody>
          <a:bodyPr wrap="square">
            <a:spAutoFit/>
          </a:bodyPr>
          <a:lstStyle/>
          <a:p>
            <a:r>
              <a:rPr lang="fr-FR" dirty="0">
                <a:solidFill>
                  <a:srgbClr val="008000"/>
                </a:solidFill>
              </a:rPr>
              <a:t>Lieu d'</a:t>
            </a:r>
            <a:r>
              <a:rPr lang="fr-FR" dirty="0" err="1">
                <a:solidFill>
                  <a:srgbClr val="008000"/>
                </a:solidFill>
              </a:rPr>
              <a:t>implatation</a:t>
            </a:r>
            <a:r>
              <a:rPr lang="fr-FR" dirty="0">
                <a:solidFill>
                  <a:srgbClr val="008000"/>
                </a:solidFill>
              </a:rPr>
              <a:t> : </a:t>
            </a:r>
            <a:r>
              <a:rPr lang="fr-FR" dirty="0" err="1">
                <a:solidFill>
                  <a:srgbClr val="008000"/>
                </a:solidFill>
              </a:rPr>
              <a:t>Javele</a:t>
            </a:r>
            <a:r>
              <a:rPr lang="fr-FR" dirty="0">
                <a:solidFill>
                  <a:srgbClr val="008000"/>
                </a:solidFill>
              </a:rPr>
              <a:t> </a:t>
            </a:r>
            <a:r>
              <a:rPr lang="fr-FR" dirty="0" err="1">
                <a:solidFill>
                  <a:srgbClr val="008000"/>
                </a:solidFill>
              </a:rPr>
              <a:t>Baleshawar</a:t>
            </a:r>
            <a:r>
              <a:rPr lang="fr-FR" dirty="0">
                <a:solidFill>
                  <a:srgbClr val="008000"/>
                </a:solidFill>
              </a:rPr>
              <a:t> (38 familles, 330 ha), Peter </a:t>
            </a:r>
            <a:r>
              <a:rPr lang="fr-FR" dirty="0" err="1">
                <a:solidFill>
                  <a:srgbClr val="008000"/>
                </a:solidFill>
              </a:rPr>
              <a:t>Weinert</a:t>
            </a:r>
            <a:r>
              <a:rPr lang="fr-FR" dirty="0">
                <a:solidFill>
                  <a:srgbClr val="008000"/>
                </a:solidFill>
              </a:rPr>
              <a:t>, Sangar </a:t>
            </a:r>
            <a:r>
              <a:rPr lang="fr-FR" dirty="0" err="1">
                <a:solidFill>
                  <a:srgbClr val="008000"/>
                </a:solidFill>
              </a:rPr>
              <a:t>Jao</a:t>
            </a:r>
            <a:r>
              <a:rPr lang="fr-FR" dirty="0">
                <a:solidFill>
                  <a:srgbClr val="008000"/>
                </a:solidFill>
              </a:rPr>
              <a:t> </a:t>
            </a:r>
            <a:r>
              <a:rPr lang="fr-FR" dirty="0" err="1">
                <a:solidFill>
                  <a:srgbClr val="008000"/>
                </a:solidFill>
              </a:rPr>
              <a:t>Jodai</a:t>
            </a:r>
            <a:r>
              <a:rPr lang="fr-FR" dirty="0">
                <a:solidFill>
                  <a:srgbClr val="008000"/>
                </a:solidFill>
              </a:rPr>
              <a:t> et </a:t>
            </a:r>
            <a:r>
              <a:rPr lang="fr-FR" dirty="0" err="1">
                <a:solidFill>
                  <a:srgbClr val="008000"/>
                </a:solidFill>
              </a:rPr>
              <a:t>Usar</a:t>
            </a:r>
            <a:r>
              <a:rPr lang="fr-FR" dirty="0">
                <a:solidFill>
                  <a:srgbClr val="008000"/>
                </a:solidFill>
              </a:rPr>
              <a:t> ou Ivar Bazar, 240 familles, 900 ha, Inde, centre ouest.</a:t>
            </a:r>
          </a:p>
          <a:p>
            <a:r>
              <a:rPr lang="fr-FR" dirty="0" err="1">
                <a:solidFill>
                  <a:srgbClr val="008000"/>
                </a:solidFill>
              </a:rPr>
              <a:t>Watershed</a:t>
            </a:r>
            <a:r>
              <a:rPr lang="fr-FR" dirty="0">
                <a:solidFill>
                  <a:srgbClr val="008000"/>
                </a:solidFill>
              </a:rPr>
              <a:t> </a:t>
            </a:r>
            <a:r>
              <a:rPr lang="fr-FR" dirty="0" err="1">
                <a:solidFill>
                  <a:srgbClr val="008000"/>
                </a:solidFill>
              </a:rPr>
              <a:t>Organization</a:t>
            </a:r>
            <a:r>
              <a:rPr lang="fr-FR" dirty="0">
                <a:solidFill>
                  <a:srgbClr val="008000"/>
                </a:solidFill>
              </a:rPr>
              <a:t> Trust (WOTR), </a:t>
            </a:r>
            <a:r>
              <a:rPr lang="fr-FR" dirty="0" err="1">
                <a:solidFill>
                  <a:srgbClr val="008000"/>
                </a:solidFill>
              </a:rPr>
              <a:t>Chrispino</a:t>
            </a:r>
            <a:r>
              <a:rPr lang="fr-FR" dirty="0">
                <a:solidFill>
                  <a:srgbClr val="008000"/>
                </a:solidFill>
              </a:rPr>
              <a:t> Labo, président de WOTR. </a:t>
            </a:r>
          </a:p>
          <a:p>
            <a:endParaRPr lang="fr-FR" sz="1200" dirty="0">
              <a:solidFill>
                <a:srgbClr val="008000"/>
              </a:solidFill>
            </a:endParaRPr>
          </a:p>
          <a:p>
            <a:r>
              <a:rPr lang="fr-FR" sz="1200" dirty="0">
                <a:solidFill>
                  <a:srgbClr val="008000"/>
                </a:solidFill>
              </a:rPr>
              <a:t>Source : a) </a:t>
            </a:r>
            <a:r>
              <a:rPr lang="fr-FR" sz="1200" dirty="0">
                <a:solidFill>
                  <a:srgbClr val="008000"/>
                </a:solidFill>
                <a:hlinkClick r:id="rId2"/>
              </a:rPr>
              <a:t>http://www.wotr.org/</a:t>
            </a:r>
            <a:r>
              <a:rPr lang="fr-FR" sz="1200" dirty="0">
                <a:solidFill>
                  <a:srgbClr val="008000"/>
                </a:solidFill>
              </a:rPr>
              <a:t>, b) </a:t>
            </a:r>
            <a:r>
              <a:rPr lang="fr-FR" sz="1200" dirty="0">
                <a:solidFill>
                  <a:srgbClr val="008000"/>
                </a:solidFill>
                <a:hlinkClick r:id="rId3"/>
              </a:rPr>
              <a:t>http://www.3sat.de/page/?source=/ard/themenwochen/178089/index.html</a:t>
            </a:r>
            <a:r>
              <a:rPr lang="fr-FR" sz="1200" dirty="0">
                <a:solidFill>
                  <a:srgbClr val="008000"/>
                </a:solidFill>
              </a:rPr>
              <a:t> </a:t>
            </a:r>
          </a:p>
          <a:p>
            <a:r>
              <a:rPr lang="fr-FR" sz="1200" dirty="0">
                <a:solidFill>
                  <a:srgbClr val="008000"/>
                </a:solidFill>
              </a:rPr>
              <a:t>c) </a:t>
            </a:r>
            <a:r>
              <a:rPr lang="fr-FR" sz="1200" i="1" dirty="0">
                <a:solidFill>
                  <a:srgbClr val="008000"/>
                </a:solidFill>
              </a:rPr>
              <a:t>Vidéo sur le projet :  Pluie bénie, Des villages indiens face à la sécheresse</a:t>
            </a:r>
            <a:r>
              <a:rPr lang="fr-FR" sz="1200" dirty="0">
                <a:solidFill>
                  <a:srgbClr val="008000"/>
                </a:solidFill>
              </a:rPr>
              <a:t>, Documentaire - 44 min, Réalisation : Peter </a:t>
            </a:r>
            <a:r>
              <a:rPr lang="fr-FR" sz="1200" dirty="0" err="1">
                <a:solidFill>
                  <a:srgbClr val="008000"/>
                </a:solidFill>
              </a:rPr>
              <a:t>Weinert</a:t>
            </a:r>
            <a:r>
              <a:rPr lang="fr-FR" sz="1200" dirty="0">
                <a:solidFill>
                  <a:srgbClr val="008000"/>
                </a:solidFill>
              </a:rPr>
              <a:t>, </a:t>
            </a:r>
            <a:r>
              <a:rPr lang="fr-FR" sz="1200" dirty="0">
                <a:solidFill>
                  <a:srgbClr val="008000"/>
                </a:solidFill>
                <a:hlinkClick r:id="rId4"/>
              </a:rPr>
              <a:t>http://www.arte.tv/guide/fr/045948-000-A/pluie-benie</a:t>
            </a:r>
            <a:r>
              <a:rPr lang="fr-FR" sz="1200" dirty="0">
                <a:solidFill>
                  <a:srgbClr val="008000"/>
                </a:solidFill>
              </a:rPr>
              <a:t> </a:t>
            </a:r>
          </a:p>
          <a:p>
            <a:endParaRPr lang="fr-FR" sz="1200" dirty="0">
              <a:solidFill>
                <a:srgbClr val="008000"/>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61" y="2627304"/>
            <a:ext cx="3752850" cy="208597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2627304"/>
            <a:ext cx="3752850" cy="209550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97" y="4745299"/>
            <a:ext cx="3714750" cy="203835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0108" y="4810752"/>
            <a:ext cx="3009900" cy="1657350"/>
          </a:xfrm>
          <a:prstGeom prst="rect">
            <a:avLst/>
          </a:prstGeom>
        </p:spPr>
      </p:pic>
      <p:sp>
        <p:nvSpPr>
          <p:cNvPr id="11" name="ZoneTexte 10"/>
          <p:cNvSpPr txBox="1"/>
          <p:nvPr/>
        </p:nvSpPr>
        <p:spPr>
          <a:xfrm>
            <a:off x="6930008" y="4941168"/>
            <a:ext cx="2106488" cy="646331"/>
          </a:xfrm>
          <a:prstGeom prst="rect">
            <a:avLst/>
          </a:prstGeom>
          <a:noFill/>
        </p:spPr>
        <p:txBody>
          <a:bodyPr wrap="square" rtlCol="0">
            <a:spAutoFit/>
          </a:bodyPr>
          <a:lstStyle/>
          <a:p>
            <a:pPr algn="just"/>
            <a:r>
              <a:rPr lang="fr-FR" dirty="0">
                <a:solidFill>
                  <a:srgbClr val="008000"/>
                </a:solidFill>
                <a:latin typeface="Calibri" panose="020F0502020204030204" pitchFamily="34" charset="0"/>
                <a:cs typeface="Calibri" panose="020F0502020204030204" pitchFamily="34" charset="0"/>
                <a:sym typeface="Wingdings" panose="05000000000000000000" pitchFamily="2" charset="2"/>
              </a:rPr>
              <a:t> </a:t>
            </a:r>
            <a:r>
              <a:rPr lang="fr-FR" dirty="0">
                <a:solidFill>
                  <a:srgbClr val="008000"/>
                </a:solidFill>
                <a:latin typeface="Calibri" panose="020F0502020204030204" pitchFamily="34" charset="0"/>
                <a:cs typeface="Calibri" panose="020F0502020204030204" pitchFamily="34" charset="0"/>
              </a:rPr>
              <a:t>↖ </a:t>
            </a:r>
            <a:r>
              <a:rPr lang="fr-FR" dirty="0">
                <a:solidFill>
                  <a:srgbClr val="008000"/>
                </a:solidFill>
              </a:rPr>
              <a:t>Préparation du projet  </a:t>
            </a:r>
            <a:r>
              <a:rPr lang="fr-FR" dirty="0">
                <a:solidFill>
                  <a:srgbClr val="008000"/>
                </a:solidFill>
                <a:latin typeface="Calibri" panose="020F0502020204030204" pitchFamily="34" charset="0"/>
                <a:cs typeface="Calibri" panose="020F0502020204030204" pitchFamily="34" charset="0"/>
              </a:rPr>
              <a:t>↓</a:t>
            </a:r>
            <a:endParaRPr lang="fr-FR" dirty="0">
              <a:solidFill>
                <a:srgbClr val="008000"/>
              </a:solidFill>
            </a:endParaRPr>
          </a:p>
        </p:txBody>
      </p:sp>
      <p:sp>
        <p:nvSpPr>
          <p:cNvPr id="12" name="Rectangle 11"/>
          <p:cNvSpPr/>
          <p:nvPr/>
        </p:nvSpPr>
        <p:spPr>
          <a:xfrm>
            <a:off x="4334126" y="6484873"/>
            <a:ext cx="2488182" cy="276999"/>
          </a:xfrm>
          <a:prstGeom prst="rect">
            <a:avLst/>
          </a:prstGeom>
        </p:spPr>
        <p:txBody>
          <a:bodyPr wrap="none">
            <a:spAutoFit/>
          </a:bodyPr>
          <a:lstStyle/>
          <a:p>
            <a:pPr algn="ctr"/>
            <a:r>
              <a:rPr lang="fr-FR" sz="1200" dirty="0">
                <a:solidFill>
                  <a:srgbClr val="008000"/>
                </a:solidFill>
              </a:rPr>
              <a:t>Enclos de pierre et blocs en vracs</a:t>
            </a:r>
          </a:p>
        </p:txBody>
      </p:sp>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2280" y="5764474"/>
            <a:ext cx="1724025" cy="933450"/>
          </a:xfrm>
          <a:prstGeom prst="rect">
            <a:avLst/>
          </a:prstGeom>
        </p:spPr>
      </p:pic>
    </p:spTree>
    <p:extLst>
      <p:ext uri="{BB962C8B-B14F-4D97-AF65-F5344CB8AC3E}">
        <p14:creationId xmlns:p14="http://schemas.microsoft.com/office/powerpoint/2010/main" val="180865585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04" y="138775"/>
            <a:ext cx="514400" cy="412155"/>
          </a:xfrm>
        </p:spPr>
        <p:txBody>
          <a:bodyPr/>
          <a:lstStyle/>
          <a:p>
            <a:pPr>
              <a:defRPr/>
            </a:pPr>
            <a:fld id="{B9ECBFA8-A775-4D16-A4B2-417DCD0EBDB4}" type="slidenum">
              <a:rPr lang="fr-FR" altLang="fr-FR" smtClean="0"/>
              <a:pPr>
                <a:defRPr/>
              </a:pPr>
              <a:t>265</a:t>
            </a:fld>
            <a:endParaRPr lang="fr-FR" altLang="fr-FR" dirty="0"/>
          </a:p>
        </p:txBody>
      </p:sp>
      <p:sp>
        <p:nvSpPr>
          <p:cNvPr id="3" name="Rectangle 2"/>
          <p:cNvSpPr/>
          <p:nvPr/>
        </p:nvSpPr>
        <p:spPr>
          <a:xfrm>
            <a:off x="88421" y="692696"/>
            <a:ext cx="6678488" cy="369332"/>
          </a:xfrm>
          <a:prstGeom prst="rect">
            <a:avLst/>
          </a:prstGeom>
        </p:spPr>
        <p:txBody>
          <a:bodyPr wrap="square">
            <a:spAutoFit/>
          </a:bodyPr>
          <a:lstStyle/>
          <a:p>
            <a:pPr eaLnBrk="1" hangingPunct="1">
              <a:defRPr/>
            </a:pPr>
            <a:r>
              <a:rPr lang="fr-FR" dirty="0">
                <a:solidFill>
                  <a:srgbClr val="008000"/>
                </a:solidFill>
                <a:latin typeface="Calibri" panose="020F0502020204030204" pitchFamily="34" charset="0"/>
                <a:cs typeface="Arial" charset="0"/>
              </a:rPr>
              <a:t>A23. </a:t>
            </a:r>
            <a:r>
              <a:rPr lang="fr-FR" b="1" dirty="0">
                <a:solidFill>
                  <a:srgbClr val="008000"/>
                </a:solidFill>
                <a:latin typeface="Calibri" panose="020F0502020204030204" pitchFamily="34" charset="0"/>
                <a:cs typeface="Arial" charset="0"/>
              </a:rPr>
              <a:t>Projet </a:t>
            </a:r>
            <a:r>
              <a:rPr lang="fr-FR" b="1" dirty="0" err="1">
                <a:solidFill>
                  <a:srgbClr val="008000"/>
                </a:solidFill>
                <a:latin typeface="Calibri" panose="020F0502020204030204" pitchFamily="34" charset="0"/>
                <a:cs typeface="Arial" charset="0"/>
              </a:rPr>
              <a:t>Watershed</a:t>
            </a:r>
            <a:r>
              <a:rPr lang="fr-FR" b="1" dirty="0">
                <a:solidFill>
                  <a:srgbClr val="008000"/>
                </a:solidFill>
                <a:latin typeface="Calibri" panose="020F0502020204030204" pitchFamily="34" charset="0"/>
                <a:cs typeface="Arial" charset="0"/>
              </a:rPr>
              <a:t> </a:t>
            </a:r>
            <a:r>
              <a:rPr lang="fr-FR" b="1" dirty="0" err="1">
                <a:solidFill>
                  <a:srgbClr val="008000"/>
                </a:solidFill>
                <a:latin typeface="Calibri" panose="020F0502020204030204" pitchFamily="34" charset="0"/>
                <a:cs typeface="Arial" charset="0"/>
              </a:rPr>
              <a:t>Organization</a:t>
            </a:r>
            <a:r>
              <a:rPr lang="fr-FR" b="1" dirty="0">
                <a:solidFill>
                  <a:srgbClr val="008000"/>
                </a:solidFill>
                <a:latin typeface="Calibri" panose="020F0502020204030204" pitchFamily="34" charset="0"/>
                <a:cs typeface="Arial" charset="0"/>
              </a:rPr>
              <a:t> Trust (WOTR) (Inde) (suite)</a:t>
            </a:r>
          </a:p>
        </p:txBody>
      </p:sp>
      <p:sp>
        <p:nvSpPr>
          <p:cNvPr id="4" name="ZoneTexte 1"/>
          <p:cNvSpPr txBox="1">
            <a:spLocks noChangeArrowheads="1"/>
          </p:cNvSpPr>
          <p:nvPr/>
        </p:nvSpPr>
        <p:spPr bwMode="auto">
          <a:xfrm>
            <a:off x="2570382" y="160186"/>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4"/>
          <p:cNvSpPr/>
          <p:nvPr/>
        </p:nvSpPr>
        <p:spPr>
          <a:xfrm>
            <a:off x="107504" y="1062028"/>
            <a:ext cx="8856984" cy="2031325"/>
          </a:xfrm>
          <a:prstGeom prst="rect">
            <a:avLst/>
          </a:prstGeom>
        </p:spPr>
        <p:txBody>
          <a:bodyPr wrap="square">
            <a:spAutoFit/>
          </a:bodyPr>
          <a:lstStyle/>
          <a:p>
            <a:r>
              <a:rPr lang="fr-FR" dirty="0">
                <a:solidFill>
                  <a:srgbClr val="008000"/>
                </a:solidFill>
              </a:rPr>
              <a:t>Le creusement d’un puits coûte environ 3000 €. Les paysans, cultivant le millet </a:t>
            </a:r>
            <a:r>
              <a:rPr lang="fr-FR" dirty="0" err="1">
                <a:solidFill>
                  <a:srgbClr val="008000"/>
                </a:solidFill>
              </a:rPr>
              <a:t>etc</a:t>
            </a:r>
            <a:r>
              <a:rPr lang="fr-FR" dirty="0">
                <a:solidFill>
                  <a:srgbClr val="008000"/>
                </a:solidFill>
              </a:rPr>
              <a:t>, ne souffrent plus de la faim, grâce aux excédents de récolte.</a:t>
            </a:r>
          </a:p>
          <a:p>
            <a:r>
              <a:rPr lang="fr-FR" dirty="0">
                <a:solidFill>
                  <a:srgbClr val="008000"/>
                </a:solidFill>
              </a:rPr>
              <a:t>Grâce au projet, la profondeur de la nappe phréatique est repassée de -25 m à -10 m. Grâce au projet et à l'argent que les récoltes abondante ont généré, tous les enfants vont à l'école, avec pourtant une région avec une pluviométrie de 300 à 400 mm/an. </a:t>
            </a:r>
            <a:r>
              <a:rPr lang="fr-FR" dirty="0" err="1">
                <a:solidFill>
                  <a:srgbClr val="008000"/>
                </a:solidFill>
              </a:rPr>
              <a:t>Usar</a:t>
            </a:r>
            <a:r>
              <a:rPr lang="fr-FR" dirty="0">
                <a:solidFill>
                  <a:srgbClr val="008000"/>
                </a:solidFill>
              </a:rPr>
              <a:t> ou Ivar Bazar : 240 familles, 900 ha, 1 millions arbres, 50 barrages.</a:t>
            </a:r>
          </a:p>
          <a:p>
            <a:r>
              <a:rPr lang="fr-FR" dirty="0">
                <a:solidFill>
                  <a:srgbClr val="008000"/>
                </a:solidFill>
              </a:rPr>
              <a:t>Parmi la diversification des cultures : Champs de fleurs, vergers de grenadiers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3101607"/>
            <a:ext cx="2257425" cy="12573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163" y="3114384"/>
            <a:ext cx="3743325" cy="2085975"/>
          </a:xfrm>
          <a:prstGeom prst="rect">
            <a:avLst/>
          </a:prstGeom>
        </p:spPr>
      </p:pic>
      <p:sp>
        <p:nvSpPr>
          <p:cNvPr id="10" name="ZoneTexte 9"/>
          <p:cNvSpPr txBox="1"/>
          <p:nvPr/>
        </p:nvSpPr>
        <p:spPr>
          <a:xfrm>
            <a:off x="2839651" y="4367161"/>
            <a:ext cx="2257425" cy="646331"/>
          </a:xfrm>
          <a:prstGeom prst="rect">
            <a:avLst/>
          </a:prstGeom>
          <a:noFill/>
        </p:spPr>
        <p:txBody>
          <a:bodyPr wrap="square" rtlCol="0">
            <a:spAutoFit/>
          </a:bodyPr>
          <a:lstStyle/>
          <a:p>
            <a:pPr algn="ctr"/>
            <a:r>
              <a:rPr lang="fr-FR" sz="1200" dirty="0">
                <a:solidFill>
                  <a:srgbClr val="008000"/>
                </a:solidFill>
                <a:sym typeface="Wingdings" panose="05000000000000000000" pitchFamily="2" charset="2"/>
              </a:rPr>
              <a:t> </a:t>
            </a:r>
            <a:r>
              <a:rPr lang="fr-FR" sz="1200" dirty="0">
                <a:solidFill>
                  <a:srgbClr val="008000"/>
                </a:solidFill>
              </a:rPr>
              <a:t>Plan de la préparation du terrain : baissières, réservoirs, canaux d’irrigation etc. </a:t>
            </a:r>
            <a:r>
              <a:rPr lang="fr-FR" sz="1200" dirty="0">
                <a:solidFill>
                  <a:srgbClr val="008000"/>
                </a:solidFill>
                <a:sym typeface="Wingdings" panose="05000000000000000000" pitchFamily="2" charset="2"/>
              </a:rPr>
              <a:t></a:t>
            </a:r>
            <a:endParaRPr lang="fr-FR" sz="1200" dirty="0">
              <a:solidFill>
                <a:srgbClr val="008000"/>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89" y="3125113"/>
            <a:ext cx="2209800" cy="1247775"/>
          </a:xfrm>
          <a:prstGeom prst="rect">
            <a:avLst/>
          </a:prstGeom>
        </p:spPr>
      </p:pic>
      <p:sp>
        <p:nvSpPr>
          <p:cNvPr id="12" name="ZoneTexte 11"/>
          <p:cNvSpPr txBox="1"/>
          <p:nvPr/>
        </p:nvSpPr>
        <p:spPr>
          <a:xfrm>
            <a:off x="348089" y="4437112"/>
            <a:ext cx="2209800" cy="461665"/>
          </a:xfrm>
          <a:prstGeom prst="rect">
            <a:avLst/>
          </a:prstGeom>
          <a:noFill/>
        </p:spPr>
        <p:txBody>
          <a:bodyPr wrap="square" rtlCol="0">
            <a:spAutoFit/>
          </a:bodyPr>
          <a:lstStyle/>
          <a:p>
            <a:pPr algn="ctr"/>
            <a:r>
              <a:rPr lang="fr-FR" sz="1200" dirty="0">
                <a:solidFill>
                  <a:srgbClr val="008000"/>
                </a:solidFill>
              </a:rPr>
              <a:t>Creusement de sortes de baissières. </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36" y="4938255"/>
            <a:ext cx="2219325" cy="1247775"/>
          </a:xfrm>
          <a:prstGeom prst="rect">
            <a:avLst/>
          </a:prstGeom>
        </p:spPr>
      </p:pic>
      <p:sp>
        <p:nvSpPr>
          <p:cNvPr id="14" name="ZoneTexte 13"/>
          <p:cNvSpPr txBox="1"/>
          <p:nvPr/>
        </p:nvSpPr>
        <p:spPr>
          <a:xfrm>
            <a:off x="289461" y="6157494"/>
            <a:ext cx="2209800" cy="461665"/>
          </a:xfrm>
          <a:prstGeom prst="rect">
            <a:avLst/>
          </a:prstGeom>
          <a:noFill/>
        </p:spPr>
        <p:txBody>
          <a:bodyPr wrap="square" rtlCol="0">
            <a:spAutoFit/>
          </a:bodyPr>
          <a:lstStyle/>
          <a:p>
            <a:pPr algn="ctr"/>
            <a:r>
              <a:rPr lang="fr-FR" sz="1200" dirty="0">
                <a:solidFill>
                  <a:srgbClr val="008000"/>
                </a:solidFill>
              </a:rPr>
              <a:t>Remplissage des baissières à la saison des pluies. </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889" y="5172075"/>
            <a:ext cx="3009900" cy="1685925"/>
          </a:xfrm>
          <a:prstGeom prst="rect">
            <a:avLst/>
          </a:prstGeom>
        </p:spPr>
      </p:pic>
      <p:sp>
        <p:nvSpPr>
          <p:cNvPr id="17" name="ZoneTexte 16"/>
          <p:cNvSpPr txBox="1"/>
          <p:nvPr/>
        </p:nvSpPr>
        <p:spPr>
          <a:xfrm>
            <a:off x="5567789" y="5972827"/>
            <a:ext cx="3396699" cy="830997"/>
          </a:xfrm>
          <a:prstGeom prst="rect">
            <a:avLst/>
          </a:prstGeom>
          <a:noFill/>
        </p:spPr>
        <p:txBody>
          <a:bodyPr wrap="square" rtlCol="0">
            <a:spAutoFit/>
          </a:bodyPr>
          <a:lstStyle/>
          <a:p>
            <a:r>
              <a:rPr lang="fr-FR" sz="1200" dirty="0">
                <a:solidFill>
                  <a:srgbClr val="008000"/>
                </a:solidFill>
                <a:sym typeface="Wingdings" panose="05000000000000000000" pitchFamily="2" charset="2"/>
              </a:rPr>
              <a:t> </a:t>
            </a:r>
            <a:r>
              <a:rPr lang="fr-FR" sz="1200" dirty="0">
                <a:solidFill>
                  <a:srgbClr val="008000"/>
                </a:solidFill>
              </a:rPr>
              <a:t>Dessin des barrages (</a:t>
            </a:r>
            <a:r>
              <a:rPr lang="fr-FR" sz="1200" dirty="0" err="1">
                <a:solidFill>
                  <a:srgbClr val="008000"/>
                </a:solidFill>
              </a:rPr>
              <a:t>johads</a:t>
            </a:r>
            <a:r>
              <a:rPr lang="fr-FR" sz="1200" dirty="0">
                <a:solidFill>
                  <a:srgbClr val="008000"/>
                </a:solidFill>
              </a:rPr>
              <a:t>, retenues …), des gabions (casier constitué de solides fils de fer tressés et rempli de pierres, pour construire des murs de soutènement,</a:t>
            </a:r>
          </a:p>
        </p:txBody>
      </p:sp>
    </p:spTree>
    <p:extLst>
      <p:ext uri="{BB962C8B-B14F-4D97-AF65-F5344CB8AC3E}">
        <p14:creationId xmlns:p14="http://schemas.microsoft.com/office/powerpoint/2010/main" val="14493481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04" y="138775"/>
            <a:ext cx="514400" cy="412155"/>
          </a:xfrm>
        </p:spPr>
        <p:txBody>
          <a:bodyPr/>
          <a:lstStyle/>
          <a:p>
            <a:pPr>
              <a:defRPr/>
            </a:pPr>
            <a:fld id="{B9ECBFA8-A775-4D16-A4B2-417DCD0EBDB4}" type="slidenum">
              <a:rPr lang="fr-FR" altLang="fr-FR" smtClean="0"/>
              <a:pPr>
                <a:defRPr/>
              </a:pPr>
              <a:t>266</a:t>
            </a:fld>
            <a:endParaRPr lang="fr-FR" altLang="fr-FR" dirty="0"/>
          </a:p>
        </p:txBody>
      </p:sp>
      <p:sp>
        <p:nvSpPr>
          <p:cNvPr id="4" name="ZoneTexte 1"/>
          <p:cNvSpPr txBox="1">
            <a:spLocks noChangeArrowheads="1"/>
          </p:cNvSpPr>
          <p:nvPr/>
        </p:nvSpPr>
        <p:spPr bwMode="auto">
          <a:xfrm>
            <a:off x="1979712" y="160187"/>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4"/>
          <p:cNvSpPr/>
          <p:nvPr/>
        </p:nvSpPr>
        <p:spPr>
          <a:xfrm>
            <a:off x="88421" y="692696"/>
            <a:ext cx="6678488" cy="369332"/>
          </a:xfrm>
          <a:prstGeom prst="rect">
            <a:avLst/>
          </a:prstGeom>
        </p:spPr>
        <p:txBody>
          <a:bodyPr wrap="square">
            <a:spAutoFit/>
          </a:bodyPr>
          <a:lstStyle/>
          <a:p>
            <a:pPr eaLnBrk="1" hangingPunct="1">
              <a:defRPr/>
            </a:pPr>
            <a:r>
              <a:rPr lang="fr-FR" dirty="0">
                <a:solidFill>
                  <a:srgbClr val="008000"/>
                </a:solidFill>
                <a:latin typeface="Calibri" panose="020F0502020204030204" pitchFamily="34" charset="0"/>
                <a:cs typeface="Arial" charset="0"/>
              </a:rPr>
              <a:t>A23. </a:t>
            </a:r>
            <a:r>
              <a:rPr lang="fr-FR" b="1" dirty="0">
                <a:solidFill>
                  <a:srgbClr val="008000"/>
                </a:solidFill>
                <a:latin typeface="Calibri" panose="020F0502020204030204" pitchFamily="34" charset="0"/>
                <a:cs typeface="Arial" charset="0"/>
              </a:rPr>
              <a:t>Projet </a:t>
            </a:r>
            <a:r>
              <a:rPr lang="fr-FR" b="1" dirty="0" err="1">
                <a:solidFill>
                  <a:srgbClr val="008000"/>
                </a:solidFill>
                <a:latin typeface="Calibri" panose="020F0502020204030204" pitchFamily="34" charset="0"/>
                <a:cs typeface="Arial" charset="0"/>
              </a:rPr>
              <a:t>Watershed</a:t>
            </a:r>
            <a:r>
              <a:rPr lang="fr-FR" b="1" dirty="0">
                <a:solidFill>
                  <a:srgbClr val="008000"/>
                </a:solidFill>
                <a:latin typeface="Calibri" panose="020F0502020204030204" pitchFamily="34" charset="0"/>
                <a:cs typeface="Arial" charset="0"/>
              </a:rPr>
              <a:t> </a:t>
            </a:r>
            <a:r>
              <a:rPr lang="fr-FR" b="1" dirty="0" err="1">
                <a:solidFill>
                  <a:srgbClr val="008000"/>
                </a:solidFill>
                <a:latin typeface="Calibri" panose="020F0502020204030204" pitchFamily="34" charset="0"/>
                <a:cs typeface="Arial" charset="0"/>
              </a:rPr>
              <a:t>Organization</a:t>
            </a:r>
            <a:r>
              <a:rPr lang="fr-FR" b="1" dirty="0">
                <a:solidFill>
                  <a:srgbClr val="008000"/>
                </a:solidFill>
                <a:latin typeface="Calibri" panose="020F0502020204030204" pitchFamily="34" charset="0"/>
                <a:cs typeface="Arial" charset="0"/>
              </a:rPr>
              <a:t> Trust (WOTR) (Inde)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909" y="99736"/>
            <a:ext cx="2228850" cy="1209675"/>
          </a:xfrm>
          <a:prstGeom prst="rect">
            <a:avLst/>
          </a:prstGeom>
        </p:spPr>
      </p:pic>
      <p:sp>
        <p:nvSpPr>
          <p:cNvPr id="7" name="Rectangle 6"/>
          <p:cNvSpPr/>
          <p:nvPr/>
        </p:nvSpPr>
        <p:spPr>
          <a:xfrm>
            <a:off x="84477" y="1629257"/>
            <a:ext cx="8856984" cy="2031325"/>
          </a:xfrm>
          <a:prstGeom prst="rect">
            <a:avLst/>
          </a:prstGeom>
        </p:spPr>
        <p:txBody>
          <a:bodyPr wrap="square">
            <a:spAutoFit/>
          </a:bodyPr>
          <a:lstStyle/>
          <a:p>
            <a:r>
              <a:rPr lang="fr-FR" dirty="0">
                <a:solidFill>
                  <a:srgbClr val="008000"/>
                </a:solidFill>
              </a:rPr>
              <a:t>Questions à poser aux agriculteurs intéressés à participer au projet :</a:t>
            </a:r>
          </a:p>
          <a:p>
            <a:r>
              <a:rPr lang="fr-FR" dirty="0">
                <a:solidFill>
                  <a:srgbClr val="008000"/>
                </a:solidFill>
              </a:rPr>
              <a:t>Superficie exploitation, caractéristiques, emplacement alimentée en eau nappe phréatique, nombre animaux, espèces élevés, composition famille.</a:t>
            </a:r>
          </a:p>
          <a:p>
            <a:endParaRPr lang="fr-FR" dirty="0">
              <a:solidFill>
                <a:srgbClr val="008000"/>
              </a:solidFill>
            </a:endParaRPr>
          </a:p>
          <a:p>
            <a:r>
              <a:rPr lang="fr-FR" dirty="0">
                <a:solidFill>
                  <a:srgbClr val="008000"/>
                </a:solidFill>
              </a:rPr>
              <a:t>Lors de l'élaboration du projet, l'ONG, qui apporte ses conseils, ne doit pas imposer des décisions unilatéralement aux paysans. La règle : chercher à convaincre les agriculteurs.</a:t>
            </a:r>
          </a:p>
        </p:txBody>
      </p:sp>
      <p:sp>
        <p:nvSpPr>
          <p:cNvPr id="8" name="ZoneTexte 7"/>
          <p:cNvSpPr txBox="1"/>
          <p:nvPr/>
        </p:nvSpPr>
        <p:spPr>
          <a:xfrm>
            <a:off x="6672420" y="1343709"/>
            <a:ext cx="2323339" cy="276999"/>
          </a:xfrm>
          <a:prstGeom prst="rect">
            <a:avLst/>
          </a:prstGeom>
          <a:noFill/>
        </p:spPr>
        <p:txBody>
          <a:bodyPr wrap="square" rtlCol="0">
            <a:spAutoFit/>
          </a:bodyPr>
          <a:lstStyle/>
          <a:p>
            <a:pPr algn="ctr"/>
            <a:r>
              <a:rPr lang="fr-FR" sz="1200" dirty="0">
                <a:solidFill>
                  <a:srgbClr val="008000"/>
                </a:solidFill>
              </a:rPr>
              <a:t>Succession de petits barrages</a:t>
            </a:r>
          </a:p>
        </p:txBody>
      </p:sp>
      <p:sp>
        <p:nvSpPr>
          <p:cNvPr id="9" name="Rectangle 8"/>
          <p:cNvSpPr/>
          <p:nvPr/>
        </p:nvSpPr>
        <p:spPr>
          <a:xfrm>
            <a:off x="107504" y="3669131"/>
            <a:ext cx="4572000" cy="923330"/>
          </a:xfrm>
          <a:prstGeom prst="rect">
            <a:avLst/>
          </a:prstGeom>
        </p:spPr>
        <p:txBody>
          <a:bodyPr>
            <a:spAutoFit/>
          </a:bodyPr>
          <a:lstStyle/>
          <a:p>
            <a:r>
              <a:rPr lang="fr-FR" dirty="0">
                <a:solidFill>
                  <a:srgbClr val="008000"/>
                </a:solidFill>
              </a:rPr>
              <a:t>Construction de de puits, de réservoirs, barrages en pierre consolidé et mortier, nécessitant la présence d’experts. </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777" y="3389611"/>
            <a:ext cx="2981325" cy="1676400"/>
          </a:xfrm>
          <a:prstGeom prst="rect">
            <a:avLst/>
          </a:prstGeom>
        </p:spPr>
      </p:pic>
      <p:sp>
        <p:nvSpPr>
          <p:cNvPr id="11" name="ZoneTexte 10"/>
          <p:cNvSpPr txBox="1"/>
          <p:nvPr/>
        </p:nvSpPr>
        <p:spPr>
          <a:xfrm>
            <a:off x="6588224" y="5066011"/>
            <a:ext cx="1819283" cy="276999"/>
          </a:xfrm>
          <a:prstGeom prst="rect">
            <a:avLst/>
          </a:prstGeom>
          <a:noFill/>
        </p:spPr>
        <p:txBody>
          <a:bodyPr wrap="square" rtlCol="0">
            <a:spAutoFit/>
          </a:bodyPr>
          <a:lstStyle/>
          <a:p>
            <a:pPr algn="ctr"/>
            <a:r>
              <a:rPr lang="fr-FR" sz="1200" dirty="0">
                <a:solidFill>
                  <a:srgbClr val="008000"/>
                </a:solidFill>
              </a:rPr>
              <a:t>Vérification du barrage.</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824471"/>
            <a:ext cx="2962275" cy="1676400"/>
          </a:xfrm>
          <a:prstGeom prst="rect">
            <a:avLst/>
          </a:prstGeom>
        </p:spPr>
      </p:pic>
      <p:sp>
        <p:nvSpPr>
          <p:cNvPr id="13" name="ZoneTexte 12"/>
          <p:cNvSpPr txBox="1"/>
          <p:nvPr/>
        </p:nvSpPr>
        <p:spPr>
          <a:xfrm>
            <a:off x="971600" y="6502129"/>
            <a:ext cx="712416" cy="276999"/>
          </a:xfrm>
          <a:prstGeom prst="rect">
            <a:avLst/>
          </a:prstGeom>
          <a:noFill/>
        </p:spPr>
        <p:txBody>
          <a:bodyPr wrap="square" rtlCol="0">
            <a:spAutoFit/>
          </a:bodyPr>
          <a:lstStyle/>
          <a:p>
            <a:pPr algn="ctr"/>
            <a:r>
              <a:rPr lang="fr-FR" sz="1200" dirty="0">
                <a:solidFill>
                  <a:srgbClr val="008000"/>
                </a:solidFill>
              </a:rPr>
              <a:t>Citerne</a:t>
            </a:r>
          </a:p>
        </p:txBody>
      </p:sp>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373" y="5420936"/>
            <a:ext cx="2219325" cy="1257300"/>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298" y="4824471"/>
            <a:ext cx="2641321" cy="1481510"/>
          </a:xfrm>
          <a:prstGeom prst="rect">
            <a:avLst/>
          </a:prstGeom>
        </p:spPr>
      </p:pic>
      <p:sp>
        <p:nvSpPr>
          <p:cNvPr id="17" name="ZoneTexte 16"/>
          <p:cNvSpPr txBox="1"/>
          <p:nvPr/>
        </p:nvSpPr>
        <p:spPr>
          <a:xfrm>
            <a:off x="4138750" y="6305981"/>
            <a:ext cx="712416" cy="276999"/>
          </a:xfrm>
          <a:prstGeom prst="rect">
            <a:avLst/>
          </a:prstGeom>
          <a:noFill/>
        </p:spPr>
        <p:txBody>
          <a:bodyPr wrap="square" rtlCol="0">
            <a:spAutoFit/>
          </a:bodyPr>
          <a:lstStyle/>
          <a:p>
            <a:pPr algn="ctr"/>
            <a:r>
              <a:rPr lang="fr-FR" sz="1200" dirty="0">
                <a:solidFill>
                  <a:srgbClr val="008000"/>
                </a:solidFill>
              </a:rPr>
              <a:t>Puits</a:t>
            </a:r>
          </a:p>
        </p:txBody>
      </p:sp>
      <p:sp>
        <p:nvSpPr>
          <p:cNvPr id="18" name="ZoneTexte 17"/>
          <p:cNvSpPr txBox="1"/>
          <p:nvPr/>
        </p:nvSpPr>
        <p:spPr>
          <a:xfrm>
            <a:off x="6082675" y="5610185"/>
            <a:ext cx="712416" cy="1015663"/>
          </a:xfrm>
          <a:prstGeom prst="rect">
            <a:avLst/>
          </a:prstGeom>
          <a:noFill/>
        </p:spPr>
        <p:txBody>
          <a:bodyPr wrap="square" rtlCol="0">
            <a:spAutoFit/>
          </a:bodyPr>
          <a:lstStyle/>
          <a:p>
            <a:pPr algn="ctr"/>
            <a:r>
              <a:rPr lang="fr-FR" sz="1200" dirty="0" err="1">
                <a:solidFill>
                  <a:srgbClr val="008000"/>
                </a:solidFill>
              </a:rPr>
              <a:t>Johad</a:t>
            </a:r>
            <a:r>
              <a:rPr lang="fr-FR" sz="1200" dirty="0">
                <a:solidFill>
                  <a:srgbClr val="008000"/>
                </a:solidFill>
              </a:rPr>
              <a:t> (levée de terre) </a:t>
            </a:r>
            <a:r>
              <a:rPr lang="fr-FR" sz="1200" dirty="0">
                <a:solidFill>
                  <a:srgbClr val="008000"/>
                </a:solidFill>
                <a:sym typeface="Wingdings" panose="05000000000000000000" pitchFamily="2" charset="2"/>
              </a:rPr>
              <a:t></a:t>
            </a:r>
            <a:endParaRPr lang="fr-FR" sz="1200" dirty="0">
              <a:solidFill>
                <a:srgbClr val="008000"/>
              </a:solidFill>
            </a:endParaRPr>
          </a:p>
        </p:txBody>
      </p:sp>
    </p:spTree>
    <p:extLst>
      <p:ext uri="{BB962C8B-B14F-4D97-AF65-F5344CB8AC3E}">
        <p14:creationId xmlns:p14="http://schemas.microsoft.com/office/powerpoint/2010/main" val="273597650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7504" y="138775"/>
            <a:ext cx="514400" cy="412155"/>
          </a:xfrm>
        </p:spPr>
        <p:txBody>
          <a:bodyPr/>
          <a:lstStyle/>
          <a:p>
            <a:pPr>
              <a:defRPr/>
            </a:pPr>
            <a:fld id="{B9ECBFA8-A775-4D16-A4B2-417DCD0EBDB4}" type="slidenum">
              <a:rPr lang="fr-FR" altLang="fr-FR" smtClean="0"/>
              <a:pPr>
                <a:defRPr/>
              </a:pPr>
              <a:t>267</a:t>
            </a:fld>
            <a:endParaRPr lang="fr-FR" altLang="fr-FR" dirty="0"/>
          </a:p>
        </p:txBody>
      </p:sp>
      <p:sp>
        <p:nvSpPr>
          <p:cNvPr id="4" name="ZoneTexte 1"/>
          <p:cNvSpPr txBox="1">
            <a:spLocks noChangeArrowheads="1"/>
          </p:cNvSpPr>
          <p:nvPr/>
        </p:nvSpPr>
        <p:spPr bwMode="auto">
          <a:xfrm>
            <a:off x="2524953" y="137536"/>
            <a:ext cx="381639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4"/>
          <p:cNvSpPr/>
          <p:nvPr/>
        </p:nvSpPr>
        <p:spPr>
          <a:xfrm>
            <a:off x="88420" y="692697"/>
            <a:ext cx="7003859" cy="369332"/>
          </a:xfrm>
          <a:prstGeom prst="rect">
            <a:avLst/>
          </a:prstGeom>
        </p:spPr>
        <p:txBody>
          <a:bodyPr wrap="square">
            <a:spAutoFit/>
          </a:bodyPr>
          <a:lstStyle/>
          <a:p>
            <a:pPr eaLnBrk="1" hangingPunct="1">
              <a:defRPr/>
            </a:pPr>
            <a:r>
              <a:rPr lang="fr-FR" dirty="0">
                <a:solidFill>
                  <a:srgbClr val="008000"/>
                </a:solidFill>
                <a:latin typeface="Calibri" panose="020F0502020204030204" pitchFamily="34" charset="0"/>
                <a:cs typeface="Arial" charset="0"/>
              </a:rPr>
              <a:t>A23. </a:t>
            </a:r>
            <a:r>
              <a:rPr lang="fr-FR" b="1" dirty="0">
                <a:solidFill>
                  <a:srgbClr val="008000"/>
                </a:solidFill>
                <a:latin typeface="Calibri" panose="020F0502020204030204" pitchFamily="34" charset="0"/>
                <a:cs typeface="Arial" charset="0"/>
              </a:rPr>
              <a:t>Projet </a:t>
            </a:r>
            <a:r>
              <a:rPr lang="fr-FR" b="1" dirty="0" err="1">
                <a:solidFill>
                  <a:srgbClr val="008000"/>
                </a:solidFill>
                <a:latin typeface="Calibri" panose="020F0502020204030204" pitchFamily="34" charset="0"/>
                <a:cs typeface="Arial" charset="0"/>
              </a:rPr>
              <a:t>Watershed</a:t>
            </a:r>
            <a:r>
              <a:rPr lang="fr-FR" b="1" dirty="0">
                <a:solidFill>
                  <a:srgbClr val="008000"/>
                </a:solidFill>
                <a:latin typeface="Calibri" panose="020F0502020204030204" pitchFamily="34" charset="0"/>
                <a:cs typeface="Arial" charset="0"/>
              </a:rPr>
              <a:t> </a:t>
            </a:r>
            <a:r>
              <a:rPr lang="fr-FR" b="1" dirty="0" err="1">
                <a:solidFill>
                  <a:srgbClr val="008000"/>
                </a:solidFill>
                <a:latin typeface="Calibri" panose="020F0502020204030204" pitchFamily="34" charset="0"/>
                <a:cs typeface="Arial" charset="0"/>
              </a:rPr>
              <a:t>Organization</a:t>
            </a:r>
            <a:r>
              <a:rPr lang="fr-FR" b="1" dirty="0">
                <a:solidFill>
                  <a:srgbClr val="008000"/>
                </a:solidFill>
                <a:latin typeface="Calibri" panose="020F0502020204030204" pitchFamily="34" charset="0"/>
                <a:cs typeface="Arial" charset="0"/>
              </a:rPr>
              <a:t> Trust (WOTR) (Inde) (suite et fin)</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71" y="1081914"/>
            <a:ext cx="2219325" cy="18669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452" y="1064355"/>
            <a:ext cx="3771900" cy="2114550"/>
          </a:xfrm>
          <a:prstGeom prst="rect">
            <a:avLst/>
          </a:prstGeom>
        </p:spPr>
      </p:pic>
      <p:sp>
        <p:nvSpPr>
          <p:cNvPr id="8" name="ZoneTexte 7"/>
          <p:cNvSpPr txBox="1"/>
          <p:nvPr/>
        </p:nvSpPr>
        <p:spPr>
          <a:xfrm>
            <a:off x="134894" y="3198790"/>
            <a:ext cx="6187941" cy="646331"/>
          </a:xfrm>
          <a:prstGeom prst="rect">
            <a:avLst/>
          </a:prstGeom>
          <a:noFill/>
        </p:spPr>
        <p:txBody>
          <a:bodyPr wrap="square" rtlCol="0">
            <a:spAutoFit/>
          </a:bodyPr>
          <a:lstStyle/>
          <a:p>
            <a:pPr algn="ctr"/>
            <a:r>
              <a:rPr lang="fr-FR" sz="1200" dirty="0">
                <a:solidFill>
                  <a:srgbClr val="008000"/>
                </a:solidFill>
              </a:rPr>
              <a:t>Sans lunette ou jumelle de chantier, on peut mesurer l’altimétrie et la planimétrie pour les ouvrages à réaliser (baissières, canal d’irrigation …) avec ce dispositif simple (à niveau d’eau et vases communicants (?)). On pourrait aussi le réaliser avec le compas égyptien.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1067803"/>
            <a:ext cx="2238375" cy="1247775"/>
          </a:xfrm>
          <a:prstGeom prst="rect">
            <a:avLst/>
          </a:prstGeom>
        </p:spPr>
      </p:pic>
      <p:sp>
        <p:nvSpPr>
          <p:cNvPr id="10" name="ZoneTexte 9"/>
          <p:cNvSpPr txBox="1"/>
          <p:nvPr/>
        </p:nvSpPr>
        <p:spPr>
          <a:xfrm>
            <a:off x="6660232" y="2315578"/>
            <a:ext cx="2310383" cy="461665"/>
          </a:xfrm>
          <a:prstGeom prst="rect">
            <a:avLst/>
          </a:prstGeom>
          <a:noFill/>
        </p:spPr>
        <p:txBody>
          <a:bodyPr wrap="square" rtlCol="0">
            <a:spAutoFit/>
          </a:bodyPr>
          <a:lstStyle/>
          <a:p>
            <a:pPr algn="ctr"/>
            <a:r>
              <a:rPr lang="fr-FR" sz="1200" dirty="0">
                <a:solidFill>
                  <a:srgbClr val="008000"/>
                </a:solidFill>
              </a:rPr>
              <a:t>Creusement de la baissière ou du canal.</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3692" y="2817481"/>
            <a:ext cx="2600325" cy="103822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429" y="4102838"/>
            <a:ext cx="2228850" cy="1238250"/>
          </a:xfrm>
          <a:prstGeom prst="rect">
            <a:avLst/>
          </a:prstGeom>
        </p:spPr>
      </p:pic>
      <p:sp>
        <p:nvSpPr>
          <p:cNvPr id="13" name="ZoneTexte 12"/>
          <p:cNvSpPr txBox="1"/>
          <p:nvPr/>
        </p:nvSpPr>
        <p:spPr>
          <a:xfrm>
            <a:off x="6582434" y="3845121"/>
            <a:ext cx="2310383" cy="276999"/>
          </a:xfrm>
          <a:prstGeom prst="rect">
            <a:avLst/>
          </a:prstGeom>
          <a:noFill/>
        </p:spPr>
        <p:txBody>
          <a:bodyPr wrap="square" rtlCol="0">
            <a:spAutoFit/>
          </a:bodyPr>
          <a:lstStyle/>
          <a:p>
            <a:pPr algn="ctr"/>
            <a:r>
              <a:rPr lang="fr-FR" sz="1200" dirty="0">
                <a:solidFill>
                  <a:srgbClr val="008000"/>
                </a:solidFill>
              </a:rPr>
              <a:t>Plantation des arbres</a:t>
            </a:r>
          </a:p>
        </p:txBody>
      </p:sp>
      <p:sp>
        <p:nvSpPr>
          <p:cNvPr id="14" name="ZoneTexte 13"/>
          <p:cNvSpPr txBox="1"/>
          <p:nvPr/>
        </p:nvSpPr>
        <p:spPr>
          <a:xfrm>
            <a:off x="6503986" y="5380108"/>
            <a:ext cx="2310383" cy="276999"/>
          </a:xfrm>
          <a:prstGeom prst="rect">
            <a:avLst/>
          </a:prstGeom>
          <a:noFill/>
        </p:spPr>
        <p:txBody>
          <a:bodyPr wrap="square" rtlCol="0">
            <a:spAutoFit/>
          </a:bodyPr>
          <a:lstStyle/>
          <a:p>
            <a:pPr algn="ctr"/>
            <a:r>
              <a:rPr lang="fr-FR" sz="1200" dirty="0">
                <a:solidFill>
                  <a:srgbClr val="008000"/>
                </a:solidFill>
              </a:rPr>
              <a:t>Plantation des arbres</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1895" y="3865006"/>
            <a:ext cx="2971800" cy="1190625"/>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215" y="3902608"/>
            <a:ext cx="2124075" cy="1238250"/>
          </a:xfrm>
          <a:prstGeom prst="rect">
            <a:avLst/>
          </a:prstGeom>
        </p:spPr>
      </p:pic>
      <p:sp>
        <p:nvSpPr>
          <p:cNvPr id="18" name="ZoneTexte 17"/>
          <p:cNvSpPr txBox="1"/>
          <p:nvPr/>
        </p:nvSpPr>
        <p:spPr>
          <a:xfrm>
            <a:off x="5937087" y="6414193"/>
            <a:ext cx="2310383" cy="276999"/>
          </a:xfrm>
          <a:prstGeom prst="rect">
            <a:avLst/>
          </a:prstGeom>
          <a:noFill/>
        </p:spPr>
        <p:txBody>
          <a:bodyPr wrap="square" rtlCol="0">
            <a:spAutoFit/>
          </a:bodyPr>
          <a:lstStyle/>
          <a:p>
            <a:r>
              <a:rPr lang="fr-FR" sz="1200" dirty="0">
                <a:solidFill>
                  <a:srgbClr val="008000"/>
                </a:solidFill>
                <a:sym typeface="Wingdings" panose="05000000000000000000" pitchFamily="2" charset="2"/>
              </a:rPr>
              <a:t> </a:t>
            </a:r>
            <a:r>
              <a:rPr lang="fr-FR" sz="1200" dirty="0">
                <a:solidFill>
                  <a:srgbClr val="008000"/>
                </a:solidFill>
              </a:rPr>
              <a:t>Plantation de grenadiers</a:t>
            </a:r>
          </a:p>
        </p:txBody>
      </p:sp>
      <p:sp>
        <p:nvSpPr>
          <p:cNvPr id="19" name="ZoneTexte 18"/>
          <p:cNvSpPr txBox="1"/>
          <p:nvPr/>
        </p:nvSpPr>
        <p:spPr>
          <a:xfrm>
            <a:off x="10517" y="5159161"/>
            <a:ext cx="2481031" cy="276999"/>
          </a:xfrm>
          <a:prstGeom prst="rect">
            <a:avLst/>
          </a:prstGeom>
          <a:noFill/>
        </p:spPr>
        <p:txBody>
          <a:bodyPr wrap="square" rtlCol="0">
            <a:spAutoFit/>
          </a:bodyPr>
          <a:lstStyle/>
          <a:p>
            <a:pPr algn="ctr"/>
            <a:r>
              <a:rPr lang="fr-FR" sz="1200" dirty="0">
                <a:solidFill>
                  <a:srgbClr val="008000"/>
                </a:solidFill>
              </a:rPr>
              <a:t>Irrigation par le goutte à goutte.</a:t>
            </a:r>
          </a:p>
        </p:txBody>
      </p:sp>
      <p:pic>
        <p:nvPicPr>
          <p:cNvPr id="20" name="Imag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1895" y="5177019"/>
            <a:ext cx="2971800" cy="1609725"/>
          </a:xfrm>
          <a:prstGeom prst="rect">
            <a:avLst/>
          </a:prstGeom>
        </p:spPr>
      </p:pic>
    </p:spTree>
    <p:extLst>
      <p:ext uri="{BB962C8B-B14F-4D97-AF65-F5344CB8AC3E}">
        <p14:creationId xmlns:p14="http://schemas.microsoft.com/office/powerpoint/2010/main" val="316128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662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9143864-B4B7-43C3-8DF2-E5FD4B73154E}" type="slidenum">
              <a:rPr lang="fr-FR" altLang="fr-FR" sz="1200" smtClean="0">
                <a:solidFill>
                  <a:srgbClr val="898989"/>
                </a:solidFill>
              </a:rPr>
              <a:pPr>
                <a:spcBef>
                  <a:spcPct val="0"/>
                </a:spcBef>
                <a:buFontTx/>
                <a:buNone/>
              </a:pPr>
              <a:t>27</a:t>
            </a:fld>
            <a:endParaRPr lang="fr-FR" altLang="fr-FR" sz="1200">
              <a:solidFill>
                <a:srgbClr val="898989"/>
              </a:solidFill>
            </a:endParaRPr>
          </a:p>
        </p:txBody>
      </p:sp>
      <p:sp>
        <p:nvSpPr>
          <p:cNvPr id="26628"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662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6630" name="ZoneTexte 4"/>
          <p:cNvSpPr txBox="1">
            <a:spLocks noChangeArrowheads="1"/>
          </p:cNvSpPr>
          <p:nvPr/>
        </p:nvSpPr>
        <p:spPr bwMode="auto">
          <a:xfrm>
            <a:off x="179388" y="620713"/>
            <a:ext cx="8785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5.2. Jujubier épine du Christ</a:t>
            </a:r>
            <a:r>
              <a:rPr lang="fr-FR" altLang="fr-FR" sz="1800" dirty="0"/>
              <a:t> </a:t>
            </a:r>
            <a:r>
              <a:rPr lang="fr-FR" altLang="fr-FR" sz="1800" dirty="0">
                <a:solidFill>
                  <a:srgbClr val="008000"/>
                </a:solidFill>
              </a:rPr>
              <a:t>(</a:t>
            </a:r>
            <a:r>
              <a:rPr lang="fr-FR" altLang="fr-FR" sz="1800" i="1" dirty="0">
                <a:solidFill>
                  <a:srgbClr val="008000"/>
                </a:solidFill>
              </a:rPr>
              <a:t>Ziziphus spina-</a:t>
            </a:r>
            <a:r>
              <a:rPr lang="fr-FR" altLang="fr-FR" sz="1800" i="1" dirty="0" err="1">
                <a:solidFill>
                  <a:srgbClr val="008000"/>
                </a:solidFill>
              </a:rPr>
              <a:t>christi</a:t>
            </a:r>
            <a:r>
              <a:rPr lang="fr-FR" altLang="fr-FR" sz="1800" dirty="0">
                <a:solidFill>
                  <a:srgbClr val="008000"/>
                </a:solidFill>
              </a:rPr>
              <a:t>)</a:t>
            </a:r>
            <a:r>
              <a:rPr lang="fr-FR" altLang="fr-FR" sz="1800" dirty="0">
                <a:solidFill>
                  <a:srgbClr val="FF0000"/>
                </a:solidFill>
              </a:rPr>
              <a:t>           Risque invasif élevé, score inconnu ?</a:t>
            </a:r>
            <a:endParaRPr lang="fr-FR" altLang="fr-FR" sz="1800" dirty="0">
              <a:solidFill>
                <a:srgbClr val="008000"/>
              </a:solidFill>
            </a:endParaRPr>
          </a:p>
        </p:txBody>
      </p:sp>
      <p:sp>
        <p:nvSpPr>
          <p:cNvPr id="26631"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26632" name="ZoneTexte 7"/>
          <p:cNvSpPr txBox="1">
            <a:spLocks noChangeArrowheads="1"/>
          </p:cNvSpPr>
          <p:nvPr/>
        </p:nvSpPr>
        <p:spPr bwMode="auto">
          <a:xfrm>
            <a:off x="179388" y="981075"/>
            <a:ext cx="88566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Le </a:t>
            </a:r>
            <a:r>
              <a:rPr lang="fr-FR" altLang="fr-FR" sz="1800" b="1" dirty="0">
                <a:solidFill>
                  <a:srgbClr val="008000"/>
                </a:solidFill>
                <a:latin typeface="Arial" panose="020B0604020202020204" pitchFamily="34" charset="0"/>
              </a:rPr>
              <a:t>Jujubier épine du Christ,</a:t>
            </a:r>
            <a:r>
              <a:rPr lang="fr-FR" altLang="fr-FR" sz="1800" dirty="0">
                <a:solidFill>
                  <a:srgbClr val="008000"/>
                </a:solidFill>
                <a:latin typeface="Arial" panose="020B0604020202020204" pitchFamily="34" charset="0"/>
              </a:rPr>
              <a:t> est un arbre à feuilles persistantes, atteignant 20 m de haut, originaire de l'Afrique du Nord, tropicale et australe et </a:t>
            </a:r>
            <a:r>
              <a:rPr lang="fr-FR" altLang="fr-FR" sz="1800" dirty="0">
                <a:solidFill>
                  <a:srgbClr val="008000"/>
                </a:solidFill>
                <a:latin typeface="Arial" panose="020B0604020202020204" pitchFamily="34" charset="0"/>
                <a:hlinkClick r:id="rId2" tooltip="Asie de l'Ouest"/>
              </a:rPr>
              <a:t>l'Asie occidentale</a:t>
            </a:r>
            <a:r>
              <a:rPr lang="fr-FR" altLang="fr-FR" sz="1800" dirty="0">
                <a:solidFill>
                  <a:srgbClr val="008000"/>
                </a:solidFill>
                <a:latin typeface="Arial" panose="020B0604020202020204" pitchFamily="34" charset="0"/>
              </a:rPr>
              <a:t>. </a:t>
            </a:r>
          </a:p>
          <a:p>
            <a:pPr algn="just" eaLnBrk="1" hangingPunct="1">
              <a:spcBef>
                <a:spcPct val="0"/>
              </a:spcBef>
            </a:pPr>
            <a:r>
              <a:rPr lang="fr-FR" altLang="fr-FR" sz="1800" dirty="0">
                <a:solidFill>
                  <a:srgbClr val="008000"/>
                </a:solidFill>
                <a:latin typeface="Arial" panose="020B0604020202020204" pitchFamily="34" charset="0"/>
              </a:rPr>
              <a:t> Il est largement cultivée pour ses fruits agréables au goût et son ombre </a:t>
            </a:r>
            <a:r>
              <a:rPr lang="fr-FR" altLang="fr-FR" sz="1800" baseline="30000" dirty="0">
                <a:solidFill>
                  <a:srgbClr val="008000"/>
                </a:solidFill>
                <a:latin typeface="Arial" panose="020B0604020202020204" pitchFamily="34" charset="0"/>
                <a:hlinkClick r:id="rId3"/>
              </a:rPr>
              <a:t>[3]</a:t>
            </a:r>
            <a:r>
              <a:rPr lang="fr-FR" altLang="fr-FR" sz="1800" dirty="0">
                <a:solidFill>
                  <a:srgbClr val="008000"/>
                </a:solidFill>
                <a:latin typeface="Arial" panose="020B0604020202020204" pitchFamily="34" charset="0"/>
              </a:rPr>
              <a:t>. Ses fleurs sont une source importante de miel en </a:t>
            </a:r>
            <a:r>
              <a:rPr lang="fr-FR" altLang="fr-FR" sz="1800" dirty="0">
                <a:solidFill>
                  <a:srgbClr val="008000"/>
                </a:solidFill>
                <a:latin typeface="Arial" panose="020B0604020202020204" pitchFamily="34" charset="0"/>
                <a:hlinkClick r:id="rId4" tooltip="Erythrée"/>
              </a:rPr>
              <a:t>Erythrée</a:t>
            </a:r>
            <a:r>
              <a:rPr lang="fr-FR" altLang="fr-FR" sz="1800" dirty="0">
                <a:solidFill>
                  <a:srgbClr val="008000"/>
                </a:solidFill>
                <a:latin typeface="Arial" panose="020B0604020202020204" pitchFamily="34" charset="0"/>
              </a:rPr>
              <a:t> et </a:t>
            </a:r>
            <a:r>
              <a:rPr lang="fr-FR" altLang="fr-FR" sz="1800" dirty="0">
                <a:solidFill>
                  <a:srgbClr val="008000"/>
                </a:solidFill>
                <a:latin typeface="Arial" panose="020B0604020202020204" pitchFamily="34" charset="0"/>
                <a:hlinkClick r:id="rId5" tooltip="Yémen"/>
              </a:rPr>
              <a:t>le Yémen</a:t>
            </a:r>
            <a:r>
              <a:rPr lang="fr-FR" altLang="fr-FR" sz="1800" dirty="0">
                <a:solidFill>
                  <a:srgbClr val="008000"/>
                </a:solidFill>
                <a:latin typeface="Arial" panose="020B0604020202020204" pitchFamily="34" charset="0"/>
              </a:rPr>
              <a:t> </a:t>
            </a:r>
            <a:r>
              <a:rPr lang="fr-FR" altLang="fr-FR" sz="1800" baseline="30000" dirty="0">
                <a:solidFill>
                  <a:srgbClr val="008000"/>
                </a:solidFill>
                <a:latin typeface="Arial" panose="020B0604020202020204" pitchFamily="34" charset="0"/>
                <a:hlinkClick r:id="rId6"/>
              </a:rPr>
              <a:t>[4]</a:t>
            </a:r>
            <a:r>
              <a:rPr lang="fr-FR" altLang="fr-FR" sz="1800" dirty="0">
                <a:solidFill>
                  <a:srgbClr val="008000"/>
                </a:solidFill>
                <a:latin typeface="Arial" panose="020B0604020202020204" pitchFamily="34" charset="0"/>
              </a:rPr>
              <a:t> . </a:t>
            </a:r>
            <a:endParaRPr lang="fr-FR" altLang="fr-FR" sz="1200" dirty="0">
              <a:solidFill>
                <a:srgbClr val="008000"/>
              </a:solidFill>
              <a:latin typeface="Arial" panose="020B0604020202020204" pitchFamily="34" charset="0"/>
            </a:endParaRPr>
          </a:p>
          <a:p>
            <a:pPr algn="just" eaLnBrk="1" hangingPunct="1">
              <a:spcBef>
                <a:spcPct val="0"/>
              </a:spcBef>
            </a:pPr>
            <a:r>
              <a:rPr lang="fr-FR" altLang="fr-FR" sz="1800" dirty="0">
                <a:solidFill>
                  <a:srgbClr val="008000"/>
                </a:solidFill>
                <a:latin typeface="Arial" panose="020B0604020202020204" pitchFamily="34" charset="0"/>
              </a:rPr>
              <a:t> Habitat : oueds du désert …</a:t>
            </a:r>
          </a:p>
          <a:p>
            <a:pPr algn="just" eaLnBrk="1" hangingPunct="1">
              <a:spcBef>
                <a:spcPct val="0"/>
              </a:spcBef>
              <a:buFontTx/>
              <a:buNone/>
            </a:pPr>
            <a:r>
              <a:rPr lang="fr-FR" altLang="fr-FR" sz="1200" u="sng" dirty="0">
                <a:solidFill>
                  <a:srgbClr val="FF0000"/>
                </a:solidFill>
                <a:latin typeface="Arial" panose="020B0604020202020204" pitchFamily="34" charset="0"/>
              </a:rPr>
              <a:t>Maladie</a:t>
            </a:r>
            <a:r>
              <a:rPr lang="fr-FR" altLang="fr-FR" sz="1200" dirty="0">
                <a:solidFill>
                  <a:srgbClr val="FF0000"/>
                </a:solidFill>
                <a:latin typeface="Arial" panose="020B0604020202020204" pitchFamily="34" charset="0"/>
              </a:rPr>
              <a:t> : Il est parasité par le gui hémiparasite </a:t>
            </a:r>
            <a:r>
              <a:rPr lang="fr-FR" altLang="fr-FR" sz="1200" i="1" dirty="0" err="1">
                <a:solidFill>
                  <a:srgbClr val="FF0000"/>
                </a:solidFill>
                <a:latin typeface="Arial" panose="020B0604020202020204" pitchFamily="34" charset="0"/>
              </a:rPr>
              <a:t>Plicosepalus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acaciae</a:t>
            </a:r>
            <a:r>
              <a:rPr lang="fr-FR" altLang="fr-FR" sz="1200" i="1" dirty="0">
                <a:solidFill>
                  <a:srgbClr val="FF0000"/>
                </a:solidFill>
                <a:latin typeface="Arial" panose="020B0604020202020204" pitchFamily="34" charset="0"/>
              </a:rPr>
              <a:t>.</a:t>
            </a:r>
            <a:r>
              <a:rPr lang="fr-FR" altLang="fr-FR" sz="1200" dirty="0">
                <a:solidFill>
                  <a:srgbClr val="FF0000"/>
                </a:solidFill>
                <a:latin typeface="Arial" panose="020B0604020202020204" pitchFamily="34" charset="0"/>
              </a:rPr>
              <a:t> Source : </a:t>
            </a:r>
            <a:r>
              <a:rPr lang="fr-FR" altLang="fr-FR" sz="1200" dirty="0">
                <a:solidFill>
                  <a:srgbClr val="FF0000"/>
                </a:solidFill>
                <a:latin typeface="Arial" panose="020B0604020202020204" pitchFamily="34" charset="0"/>
                <a:hlinkClick r:id="rId7"/>
              </a:rPr>
              <a:t>http://www.cabi.org/isc/abstract/20073185345</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err="1">
                <a:solidFill>
                  <a:srgbClr val="008000"/>
                </a:solidFill>
                <a:latin typeface="Arial" panose="020B0604020202020204" pitchFamily="34" charset="0"/>
              </a:rPr>
              <a:t>Zohary</a:t>
            </a:r>
            <a:r>
              <a:rPr lang="fr-FR" altLang="fr-FR" sz="1200" dirty="0">
                <a:solidFill>
                  <a:srgbClr val="008000"/>
                </a:solidFill>
                <a:latin typeface="Arial" panose="020B0604020202020204" pitchFamily="34" charset="0"/>
              </a:rPr>
              <a:t> M. Flora </a:t>
            </a:r>
            <a:r>
              <a:rPr lang="fr-FR" altLang="fr-FR" sz="1200" dirty="0" err="1">
                <a:solidFill>
                  <a:srgbClr val="008000"/>
                </a:solidFill>
                <a:latin typeface="Arial" panose="020B0604020202020204" pitchFamily="34" charset="0"/>
              </a:rPr>
              <a:t>Palaestina</a:t>
            </a:r>
            <a:r>
              <a:rPr lang="fr-FR" altLang="fr-FR" sz="1200" dirty="0">
                <a:solidFill>
                  <a:srgbClr val="008000"/>
                </a:solidFill>
                <a:latin typeface="Arial" panose="020B0604020202020204" pitchFamily="34" charset="0"/>
              </a:rPr>
              <a:t>. II. </a:t>
            </a:r>
            <a:r>
              <a:rPr lang="fr-FR" altLang="fr-FR" sz="1200" dirty="0" err="1">
                <a:solidFill>
                  <a:srgbClr val="008000"/>
                </a:solidFill>
                <a:latin typeface="Arial" panose="020B0604020202020204" pitchFamily="34" charset="0"/>
              </a:rPr>
              <a:t>Jerusalem</a:t>
            </a:r>
            <a:r>
              <a:rPr lang="fr-FR" altLang="fr-FR" sz="1200" dirty="0">
                <a:solidFill>
                  <a:srgbClr val="008000"/>
                </a:solidFill>
                <a:latin typeface="Arial" panose="020B0604020202020204" pitchFamily="34" charset="0"/>
              </a:rPr>
              <a:t>: The </a:t>
            </a:r>
            <a:r>
              <a:rPr lang="fr-FR" altLang="fr-FR" sz="1200"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Academy</a:t>
            </a:r>
            <a:r>
              <a:rPr lang="fr-FR" altLang="fr-FR" sz="1200" dirty="0">
                <a:solidFill>
                  <a:srgbClr val="008000"/>
                </a:solidFill>
                <a:latin typeface="Arial" panose="020B0604020202020204" pitchFamily="34" charset="0"/>
              </a:rPr>
              <a:t> of Science and </a:t>
            </a:r>
            <a:r>
              <a:rPr lang="fr-FR" altLang="fr-FR" sz="1200" dirty="0" err="1">
                <a:solidFill>
                  <a:srgbClr val="008000"/>
                </a:solidFill>
                <a:latin typeface="Arial" panose="020B0604020202020204" pitchFamily="34" charset="0"/>
              </a:rPr>
              <a:t>Humanities</a:t>
            </a:r>
            <a:r>
              <a:rPr lang="fr-FR" altLang="fr-FR" sz="1200" dirty="0">
                <a:solidFill>
                  <a:srgbClr val="008000"/>
                </a:solidFill>
                <a:latin typeface="Arial" panose="020B0604020202020204" pitchFamily="34" charset="0"/>
              </a:rPr>
              <a:t>; 1972. pp. 307–308 </a:t>
            </a:r>
            <a:r>
              <a:rPr lang="fr-FR" altLang="fr-FR" sz="1200" dirty="0" err="1">
                <a:solidFill>
                  <a:srgbClr val="008000"/>
                </a:solidFill>
                <a:latin typeface="Arial" panose="020B0604020202020204" pitchFamily="34" charset="0"/>
              </a:rPr>
              <a:t>cited</a:t>
            </a:r>
            <a:r>
              <a:rPr lang="fr-FR" altLang="fr-FR" sz="1200" dirty="0">
                <a:solidFill>
                  <a:srgbClr val="008000"/>
                </a:solidFill>
                <a:latin typeface="Arial" panose="020B0604020202020204" pitchFamily="34" charset="0"/>
              </a:rPr>
              <a:t> in </a:t>
            </a:r>
            <a:r>
              <a:rPr lang="fr-FR" altLang="fr-FR" sz="1200" dirty="0" err="1">
                <a:solidFill>
                  <a:srgbClr val="008000"/>
                </a:solidFill>
                <a:latin typeface="Arial" panose="020B0604020202020204" pitchFamily="34" charset="0"/>
              </a:rPr>
              <a:t>Amots</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Dafni</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Shay</a:t>
            </a:r>
            <a:r>
              <a:rPr lang="fr-FR" altLang="fr-FR" sz="1200" dirty="0">
                <a:solidFill>
                  <a:srgbClr val="008000"/>
                </a:solidFill>
                <a:latin typeface="Arial" panose="020B0604020202020204" pitchFamily="34" charset="0"/>
              </a:rPr>
              <a:t> Levy, and </a:t>
            </a:r>
            <a:r>
              <a:rPr lang="fr-FR" altLang="fr-FR" sz="1200" dirty="0" err="1">
                <a:solidFill>
                  <a:srgbClr val="008000"/>
                </a:solidFill>
                <a:latin typeface="Arial" panose="020B0604020202020204" pitchFamily="34" charset="0"/>
              </a:rPr>
              <a:t>Efraim</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Lev,</a:t>
            </a:r>
            <a:r>
              <a:rPr lang="fr-FR" altLang="fr-FR" sz="1200" i="1" dirty="0" err="1">
                <a:solidFill>
                  <a:srgbClr val="008000"/>
                </a:solidFill>
                <a:latin typeface="Arial" panose="020B0604020202020204" pitchFamily="34" charset="0"/>
              </a:rPr>
              <a:t>The</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ethnobotany</a:t>
            </a:r>
            <a:r>
              <a:rPr lang="fr-FR" altLang="fr-FR" sz="1200" i="1" dirty="0">
                <a:solidFill>
                  <a:srgbClr val="008000"/>
                </a:solidFill>
                <a:latin typeface="Arial" panose="020B0604020202020204" pitchFamily="34" charset="0"/>
              </a:rPr>
              <a:t> of </a:t>
            </a:r>
            <a:r>
              <a:rPr lang="fr-FR" altLang="fr-FR" sz="1200" i="1" dirty="0" err="1">
                <a:solidFill>
                  <a:srgbClr val="008000"/>
                </a:solidFill>
                <a:latin typeface="Arial" panose="020B0604020202020204" pitchFamily="34" charset="0"/>
              </a:rPr>
              <a:t>Christ's</a:t>
            </a:r>
            <a:r>
              <a:rPr lang="fr-FR" altLang="fr-FR" sz="1200" i="1" dirty="0">
                <a:solidFill>
                  <a:srgbClr val="008000"/>
                </a:solidFill>
                <a:latin typeface="Arial" panose="020B0604020202020204" pitchFamily="34" charset="0"/>
              </a:rPr>
              <a:t> Thorn Jujube (Ziziphus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in </a:t>
            </a:r>
            <a:r>
              <a:rPr lang="fr-FR" altLang="fr-FR" sz="1200" i="1" dirty="0" err="1">
                <a:solidFill>
                  <a:srgbClr val="008000"/>
                </a:solidFill>
                <a:latin typeface="Arial" panose="020B0604020202020204" pitchFamily="34" charset="0"/>
              </a:rPr>
              <a:t>Israel</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8" tooltip="Digital object identifier"/>
              </a:rPr>
              <a:t>doi</a:t>
            </a:r>
            <a:r>
              <a:rPr lang="fr-FR" altLang="fr-FR" sz="1200"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hlinkClick r:id="rId9"/>
              </a:rPr>
              <a:t>10.1186/1746-4269-1-8</a:t>
            </a:r>
            <a:r>
              <a:rPr lang="fr-FR" altLang="fr-FR" sz="1200" dirty="0">
                <a:solidFill>
                  <a:srgbClr val="008000"/>
                </a:solidFill>
                <a:latin typeface="Arial" panose="020B0604020202020204" pitchFamily="34" charset="0"/>
              </a:rPr>
              <a:t> &amp; </a:t>
            </a:r>
            <a:r>
              <a:rPr lang="fr-FR" altLang="fr-FR" sz="1200" dirty="0">
                <a:solidFill>
                  <a:srgbClr val="008000"/>
                </a:solidFill>
                <a:latin typeface="Arial" panose="020B0604020202020204" pitchFamily="34" charset="0"/>
                <a:hlinkClick r:id="rId10"/>
              </a:rPr>
              <a:t>http://www.ncbi.nlm.nih.gov/pmc/articles/PMC1277088/?tool=pubmed</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b) Eden </a:t>
            </a:r>
            <a:r>
              <a:rPr lang="fr-FR" altLang="fr-FR" sz="1200" dirty="0" err="1">
                <a:solidFill>
                  <a:srgbClr val="008000"/>
                </a:solidFill>
                <a:latin typeface="Arial" panose="020B0604020202020204" pitchFamily="34" charset="0"/>
              </a:rPr>
              <a:t>Foundation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1"/>
              </a:rPr>
              <a:t>"</a:t>
            </a:r>
            <a:r>
              <a:rPr lang="fr-FR" altLang="fr-FR" sz="1200" dirty="0" err="1">
                <a:solidFill>
                  <a:srgbClr val="008000"/>
                </a:solidFill>
                <a:latin typeface="Arial" panose="020B0604020202020204" pitchFamily="34" charset="0"/>
                <a:hlinkClick r:id="rId11"/>
              </a:rPr>
              <a:t>Nutritional</a:t>
            </a:r>
            <a:r>
              <a:rPr lang="fr-FR" altLang="fr-FR" sz="1200" dirty="0">
                <a:solidFill>
                  <a:srgbClr val="008000"/>
                </a:solidFill>
                <a:latin typeface="Arial" panose="020B0604020202020204" pitchFamily="34" charset="0"/>
                <a:hlinkClick r:id="rId11"/>
              </a:rPr>
              <a:t> </a:t>
            </a:r>
            <a:r>
              <a:rPr lang="fr-FR" altLang="fr-FR" sz="1200" dirty="0" err="1">
                <a:solidFill>
                  <a:srgbClr val="008000"/>
                </a:solidFill>
                <a:latin typeface="Arial" panose="020B0604020202020204" pitchFamily="34" charset="0"/>
                <a:hlinkClick r:id="rId11"/>
              </a:rPr>
              <a:t>study</a:t>
            </a:r>
            <a:r>
              <a:rPr lang="fr-FR" altLang="fr-FR" sz="1200" dirty="0">
                <a:solidFill>
                  <a:srgbClr val="008000"/>
                </a:solidFill>
                <a:latin typeface="Arial" panose="020B0604020202020204" pitchFamily="34" charset="0"/>
                <a:hlinkClick r:id="rId11"/>
              </a:rPr>
              <a:t> on Ziziphus spina-</a:t>
            </a:r>
            <a:r>
              <a:rPr lang="fr-FR" altLang="fr-FR" sz="1200" dirty="0" err="1">
                <a:solidFill>
                  <a:srgbClr val="008000"/>
                </a:solidFill>
                <a:latin typeface="Arial" panose="020B0604020202020204" pitchFamily="34" charset="0"/>
                <a:hlinkClick r:id="rId11"/>
              </a:rPr>
              <a:t>christi</a:t>
            </a:r>
            <a:r>
              <a:rPr lang="fr-FR" altLang="fr-FR" sz="1200" dirty="0">
                <a:solidFill>
                  <a:srgbClr val="008000"/>
                </a:solidFill>
                <a:latin typeface="Arial" panose="020B0604020202020204" pitchFamily="34" charset="0"/>
                <a:hlinkClick r:id="rId11"/>
              </a:rPr>
              <a:t>"</a:t>
            </a:r>
            <a:r>
              <a:rPr lang="fr-FR" altLang="fr-FR" sz="1200" dirty="0">
                <a:solidFill>
                  <a:srgbClr val="008000"/>
                </a:solidFill>
                <a:latin typeface="Arial" panose="020B0604020202020204" pitchFamily="34" charset="0"/>
              </a:rPr>
              <a:t>. eden-foundation.org.</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2"/>
              </a:rPr>
              <a:t>http://www.worldagroforestry.org/treedb/AFTPDFS/Zizyphus_spina-christi.pdf</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d) </a:t>
            </a:r>
            <a:r>
              <a:rPr lang="fr-FR" altLang="fr-FR" sz="1200" dirty="0">
                <a:solidFill>
                  <a:srgbClr val="008000"/>
                </a:solidFill>
                <a:latin typeface="Arial" panose="020B0604020202020204" pitchFamily="34" charset="0"/>
                <a:hlinkClick r:id="rId13"/>
              </a:rPr>
              <a:t>http://www.beesfordevelopment.org/info/info/flora/christs-thorn-ziziphus-sp.shtml</a:t>
            </a:r>
            <a:endParaRPr lang="fr-FR" altLang="fr-FR" sz="1200" dirty="0">
              <a:solidFill>
                <a:srgbClr val="008000"/>
              </a:solidFill>
              <a:latin typeface="Arial" panose="020B0604020202020204" pitchFamily="34" charset="0"/>
            </a:endParaRPr>
          </a:p>
        </p:txBody>
      </p:sp>
      <p:pic>
        <p:nvPicPr>
          <p:cNvPr id="26633" name="Picture 8" descr="C:\Users\LISAN\Pictures\plantes-halophytes-xerophiles\ziziphus spina-christi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588" y="5084763"/>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9" descr="C:\Users\LISAN\Pictures\plantes-halophytes-xerophiles\ziziphus spina-christi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50" y="3692525"/>
            <a:ext cx="22320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0" descr="C:\Users\LISAN\Pictures\plantes-halophytes-xerophiles\ziziphus spina-christi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5246688"/>
            <a:ext cx="21605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1" descr="C:\Users\LISAN\Pictures\plantes-halophytes-xerophiles\ziziphus spina-christi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59563" y="3357563"/>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2" descr="C:\Users\LISAN\Pictures\plantes-halophytes-xerophiles\ziziphus spina-christi4.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11413" y="5229225"/>
            <a:ext cx="20161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3" descr="C:\Users\LISAN\Pictures\plantes-halophytes-xerophiles\Ziziphus spina-christi7.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43438" y="3716338"/>
            <a:ext cx="19446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4" descr="C:\Users\LISAN\Pictures\plantes-halophytes-xerophiles\Ziziphus spina-christi8.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55875" y="3789363"/>
            <a:ext cx="18716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5" descr="C:\Users\LISAN\Pictures\plantes-halophytes-xerophiles\ziziphus spina-christi6.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43438" y="5229225"/>
            <a:ext cx="19875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6642" name="Image 17" descr="logo aride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Image 18" descr="logo salinisation2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Rectangle 19"/>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1" name="Rectangle 20"/>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765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392B6B-C26C-4646-9F8D-FF5AAA4EF64D}" type="slidenum">
              <a:rPr lang="fr-FR" altLang="fr-FR" sz="1200" smtClean="0">
                <a:solidFill>
                  <a:srgbClr val="898989"/>
                </a:solidFill>
              </a:rPr>
              <a:pPr>
                <a:spcBef>
                  <a:spcPct val="0"/>
                </a:spcBef>
                <a:buFontTx/>
                <a:buNone/>
              </a:pPr>
              <a:t>28</a:t>
            </a:fld>
            <a:endParaRPr lang="fr-FR" altLang="fr-FR" sz="1200">
              <a:solidFill>
                <a:srgbClr val="898989"/>
              </a:solidFill>
            </a:endParaRPr>
          </a:p>
        </p:txBody>
      </p:sp>
      <p:sp>
        <p:nvSpPr>
          <p:cNvPr id="2765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7653" name="ZoneTexte 4"/>
          <p:cNvSpPr txBox="1">
            <a:spLocks noChangeArrowheads="1"/>
          </p:cNvSpPr>
          <p:nvPr/>
        </p:nvSpPr>
        <p:spPr bwMode="auto">
          <a:xfrm>
            <a:off x="179388" y="6207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5.2. Jujubier épine du Christ</a:t>
            </a:r>
            <a:r>
              <a:rPr lang="fr-FR" altLang="fr-FR" sz="1800"/>
              <a:t> </a:t>
            </a:r>
            <a:r>
              <a:rPr lang="fr-FR" altLang="fr-FR" sz="1800">
                <a:solidFill>
                  <a:srgbClr val="008000"/>
                </a:solidFill>
              </a:rPr>
              <a:t>(</a:t>
            </a:r>
            <a:r>
              <a:rPr lang="fr-FR" altLang="fr-FR" sz="1800" i="1">
                <a:solidFill>
                  <a:srgbClr val="008000"/>
                </a:solidFill>
              </a:rPr>
              <a:t>Ziziphus spina-christi</a:t>
            </a:r>
            <a:r>
              <a:rPr lang="fr-FR" altLang="fr-FR" sz="1800">
                <a:solidFill>
                  <a:srgbClr val="008000"/>
                </a:solidFill>
              </a:rPr>
              <a:t>) (suite et fin)       </a:t>
            </a:r>
            <a:r>
              <a:rPr lang="fr-FR" altLang="fr-FR" sz="1800">
                <a:solidFill>
                  <a:srgbClr val="FF0000"/>
                </a:solidFill>
              </a:rPr>
              <a:t>Risque invasif inconnu ?</a:t>
            </a:r>
            <a:endParaRPr lang="fr-FR" altLang="fr-FR" sz="1800">
              <a:solidFill>
                <a:srgbClr val="008000"/>
              </a:solidFill>
            </a:endParaRPr>
          </a:p>
        </p:txBody>
      </p:sp>
      <p:sp>
        <p:nvSpPr>
          <p:cNvPr id="27654" name="ZoneTexte 5"/>
          <p:cNvSpPr txBox="1">
            <a:spLocks noChangeArrowheads="1"/>
          </p:cNvSpPr>
          <p:nvPr/>
        </p:nvSpPr>
        <p:spPr bwMode="auto">
          <a:xfrm>
            <a:off x="107950" y="1125538"/>
            <a:ext cx="885666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Il est </a:t>
            </a:r>
            <a:r>
              <a:rPr lang="fr-FR" altLang="fr-FR" sz="1800" b="1" dirty="0">
                <a:solidFill>
                  <a:srgbClr val="008000"/>
                </a:solidFill>
                <a:latin typeface="Arial" panose="020B0604020202020204" pitchFamily="34" charset="0"/>
              </a:rPr>
              <a:t>très robuste, très résistant à la chaleur et peut être trouvé dans les zones désertiques, même avec 100 mm précipitations par an. </a:t>
            </a:r>
            <a:r>
              <a:rPr lang="fr-FR" altLang="fr-FR" sz="1800" dirty="0">
                <a:solidFill>
                  <a:srgbClr val="008000"/>
                </a:solidFill>
                <a:latin typeface="Arial" panose="020B0604020202020204" pitchFamily="34" charset="0"/>
              </a:rPr>
              <a:t>Il préfère les bords des étangs, rivière et les rives ses oueds (</a:t>
            </a:r>
            <a:r>
              <a:rPr lang="fr-FR" altLang="fr-FR" sz="1800" dirty="0" err="1">
                <a:solidFill>
                  <a:srgbClr val="008000"/>
                </a:solidFill>
                <a:latin typeface="Arial" panose="020B0604020202020204" pitchFamily="34" charset="0"/>
              </a:rPr>
              <a:t>wadi</a:t>
            </a:r>
            <a:r>
              <a:rPr lang="fr-FR" altLang="fr-FR" sz="1800" dirty="0">
                <a:solidFill>
                  <a:srgbClr val="008000"/>
                </a:solidFill>
                <a:latin typeface="Arial" panose="020B0604020202020204" pitchFamily="34" charset="0"/>
              </a:rPr>
              <a:t>), où l'eau souterraine est disponible. </a:t>
            </a:r>
            <a:r>
              <a:rPr lang="fr-FR" altLang="fr-FR" sz="1800" dirty="0">
                <a:solidFill>
                  <a:srgbClr val="FF0000"/>
                </a:solidFill>
                <a:latin typeface="Arial" panose="020B0604020202020204" pitchFamily="34" charset="0"/>
              </a:rPr>
              <a:t>L'arbre est sensible au gel. </a:t>
            </a:r>
            <a:r>
              <a:rPr lang="fr-FR" altLang="fr-FR" sz="1800" dirty="0">
                <a:solidFill>
                  <a:srgbClr val="008000"/>
                </a:solidFill>
                <a:latin typeface="Arial" panose="020B0604020202020204" pitchFamily="34" charset="0"/>
              </a:rPr>
              <a:t>Il peut résister à un engorgement d'eau pour un maximum de 2 mois et à </a:t>
            </a:r>
            <a:r>
              <a:rPr lang="fr-FR" altLang="fr-FR" sz="1800" b="1" dirty="0">
                <a:solidFill>
                  <a:srgbClr val="008000"/>
                </a:solidFill>
                <a:latin typeface="Arial" panose="020B0604020202020204" pitchFamily="34" charset="0"/>
              </a:rPr>
              <a:t>8-10 mois de saison sèche. </a:t>
            </a:r>
          </a:p>
          <a:p>
            <a:pPr algn="just" eaLnBrk="1" hangingPunct="1">
              <a:spcBef>
                <a:spcPct val="0"/>
              </a:spcBef>
              <a:buFontTx/>
              <a:buNone/>
            </a:pPr>
            <a:r>
              <a:rPr lang="fr-FR" altLang="fr-FR" sz="1800" dirty="0">
                <a:solidFill>
                  <a:srgbClr val="FF0000"/>
                </a:solidFill>
                <a:latin typeface="Arial" panose="020B0604020202020204" pitchFamily="34" charset="0"/>
              </a:rPr>
              <a:t>C'est un colonisateur agressif, formant fourrés épineux impénétrables.</a:t>
            </a:r>
            <a:endParaRPr lang="fr-FR" altLang="fr-FR" sz="1200" dirty="0">
              <a:solidFill>
                <a:srgbClr val="FF0000"/>
              </a:solidFill>
              <a:latin typeface="Arial" panose="020B0604020202020204" pitchFamily="34" charset="0"/>
            </a:endParaRPr>
          </a:p>
          <a:p>
            <a:pPr eaLnBrk="1" hangingPunct="1">
              <a:spcBef>
                <a:spcPct val="0"/>
              </a:spcBef>
              <a:buFontTx/>
              <a:buNone/>
            </a:pPr>
            <a:r>
              <a:rPr lang="fr-FR" altLang="fr-FR" sz="1200" u="sng" dirty="0">
                <a:solidFill>
                  <a:srgbClr val="008000"/>
                </a:solidFill>
                <a:latin typeface="Arial" panose="020B0604020202020204" pitchFamily="34" charset="0"/>
              </a:rPr>
              <a:t>Limites biophysiques </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b="1" dirty="0">
                <a:solidFill>
                  <a:srgbClr val="008000"/>
                </a:solidFill>
                <a:latin typeface="Arial" panose="020B0604020202020204" pitchFamily="34" charset="0"/>
              </a:rPr>
              <a:t>Altitude</a:t>
            </a:r>
            <a:r>
              <a:rPr lang="fr-FR" altLang="fr-FR" sz="1200" dirty="0">
                <a:solidFill>
                  <a:srgbClr val="008000"/>
                </a:solidFill>
                <a:latin typeface="Arial" panose="020B0604020202020204" pitchFamily="34" charset="0"/>
              </a:rPr>
              <a:t>: 0-2 000 m. </a:t>
            </a:r>
          </a:p>
          <a:p>
            <a:pPr eaLnBrk="1" hangingPunct="1">
              <a:spcBef>
                <a:spcPct val="0"/>
              </a:spcBef>
              <a:buFontTx/>
              <a:buNone/>
            </a:pPr>
            <a:r>
              <a:rPr lang="fr-FR" altLang="fr-FR" sz="1200" b="1" dirty="0">
                <a:solidFill>
                  <a:srgbClr val="008000"/>
                </a:solidFill>
                <a:latin typeface="Arial" panose="020B0604020202020204" pitchFamily="34" charset="0"/>
              </a:rPr>
              <a:t>Température moyenne annuelle</a:t>
            </a:r>
            <a:r>
              <a:rPr lang="fr-FR" altLang="fr-FR" sz="1200" dirty="0">
                <a:solidFill>
                  <a:srgbClr val="008000"/>
                </a:solidFill>
                <a:latin typeface="Arial" panose="020B0604020202020204" pitchFamily="34" charset="0"/>
              </a:rPr>
              <a:t>: 19-28 °C </a:t>
            </a:r>
          </a:p>
          <a:p>
            <a:pPr eaLnBrk="1" hangingPunct="1">
              <a:spcBef>
                <a:spcPct val="0"/>
              </a:spcBef>
              <a:buFontTx/>
              <a:buNone/>
            </a:pPr>
            <a:r>
              <a:rPr lang="fr-FR" altLang="fr-FR" sz="1200" b="1" dirty="0">
                <a:solidFill>
                  <a:srgbClr val="008000"/>
                </a:solidFill>
                <a:latin typeface="Arial" panose="020B0604020202020204" pitchFamily="34" charset="0"/>
              </a:rPr>
              <a:t>Pluviométrie annuelle moyenne</a:t>
            </a:r>
            <a:r>
              <a:rPr lang="fr-FR" altLang="fr-FR" sz="1200" dirty="0">
                <a:solidFill>
                  <a:srgbClr val="008000"/>
                </a:solidFill>
                <a:latin typeface="Arial" panose="020B0604020202020204" pitchFamily="34" charset="0"/>
              </a:rPr>
              <a:t>: 100-500 mm </a:t>
            </a:r>
          </a:p>
          <a:p>
            <a:pPr eaLnBrk="1" hangingPunct="1">
              <a:spcBef>
                <a:spcPct val="0"/>
              </a:spcBef>
              <a:buFontTx/>
              <a:buNone/>
            </a:pPr>
            <a:r>
              <a:rPr lang="fr-FR" altLang="fr-FR" sz="1200" b="1" dirty="0">
                <a:solidFill>
                  <a:srgbClr val="008000"/>
                </a:solidFill>
                <a:latin typeface="Arial" panose="020B0604020202020204" pitchFamily="34" charset="0"/>
              </a:rPr>
              <a:t>Type de sol</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Z. spina-</a:t>
            </a:r>
            <a:r>
              <a:rPr lang="fr-FR" altLang="fr-FR" sz="1200" i="1" dirty="0" err="1">
                <a:solidFill>
                  <a:srgbClr val="008000"/>
                </a:solidFill>
                <a:latin typeface="Arial" panose="020B0604020202020204" pitchFamily="34" charset="0"/>
              </a:rPr>
              <a:t>christi</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préfère les plaines alluviales avec des sols profonds, mais il peut aussi se développer sur des terres argileuses [</a:t>
            </a:r>
            <a:r>
              <a:rPr lang="fr-FR" altLang="fr-FR" sz="1200" dirty="0" err="1">
                <a:solidFill>
                  <a:srgbClr val="008000"/>
                </a:solidFill>
                <a:latin typeface="Arial" panose="020B0604020202020204" pitchFamily="34" charset="0"/>
              </a:rPr>
              <a:t>clay</a:t>
            </a:r>
            <a:r>
              <a:rPr lang="fr-FR" altLang="fr-FR" sz="1200" dirty="0">
                <a:solidFill>
                  <a:srgbClr val="008000"/>
                </a:solidFill>
                <a:latin typeface="Arial" panose="020B0604020202020204" pitchFamily="34" charset="0"/>
              </a:rPr>
              <a:t>]; où l'eau est disponible, et sur les sols salins.</a:t>
            </a:r>
          </a:p>
          <a:p>
            <a:pPr eaLnBrk="1" hangingPunct="1">
              <a:spcBef>
                <a:spcPct val="0"/>
              </a:spcBef>
              <a:buFontTx/>
              <a:buNone/>
            </a:pPr>
            <a:r>
              <a:rPr lang="fr-FR" altLang="fr-FR" sz="1200" b="1" dirty="0">
                <a:solidFill>
                  <a:srgbClr val="008000"/>
                </a:solidFill>
                <a:latin typeface="Arial" panose="020B0604020202020204" pitchFamily="34" charset="0"/>
              </a:rPr>
              <a:t>Nom vernaculaire arabe </a:t>
            </a:r>
            <a:r>
              <a:rPr lang="fr-FR" altLang="fr-FR" sz="1200" dirty="0">
                <a:solidFill>
                  <a:srgbClr val="008000"/>
                </a:solidFill>
                <a:latin typeface="Arial" panose="020B0604020202020204" pitchFamily="34" charset="0"/>
              </a:rPr>
              <a:t>: « </a:t>
            </a:r>
            <a:r>
              <a:rPr lang="fr-FR" altLang="fr-FR" sz="1200" dirty="0" err="1">
                <a:solidFill>
                  <a:srgbClr val="008000"/>
                </a:solidFill>
                <a:latin typeface="Arial" panose="020B0604020202020204" pitchFamily="34" charset="0"/>
              </a:rPr>
              <a:t>Zizouf</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Source : </a:t>
            </a:r>
            <a:r>
              <a:rPr lang="fr-FR" altLang="fr-FR" sz="1200" dirty="0">
                <a:solidFill>
                  <a:srgbClr val="008000"/>
                </a:solidFill>
                <a:latin typeface="Arial" panose="020B0604020202020204" pitchFamily="34" charset="0"/>
                <a:hlinkClick r:id="rId2"/>
              </a:rPr>
              <a:t>http://www.worldagroforestry.org/treedb2/AFTPDFS/Zizyphus_spina-christi.pdf</a:t>
            </a:r>
            <a:r>
              <a:rPr lang="fr-FR" altLang="fr-FR" sz="1200" dirty="0">
                <a:solidFill>
                  <a:srgbClr val="008000"/>
                </a:solidFill>
                <a:latin typeface="Arial" panose="020B0604020202020204" pitchFamily="34" charset="0"/>
              </a:rPr>
              <a:t> </a:t>
            </a:r>
          </a:p>
        </p:txBody>
      </p:sp>
      <p:pic>
        <p:nvPicPr>
          <p:cNvPr id="27655" name="Picture 2" descr="C:\Users\LISAN\Pictures\plantes-halophytes-xerophiles\ziziphus spina-christi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652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LISAN\Pictures\plantes-halophytes-xerophiles\ziziphus spina-christi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79742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C:\Users\LISAN\Pictures\plantes-halophytes-xerophiles\ziziphus spina-christi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4868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7659" name="Image 10" descr="logo aride_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Image 11" descr="logo salinisation2_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12"/>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7662"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15" name="Rectangle 14"/>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867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A1231F-D779-4A09-A84D-4F24C23F7299}" type="slidenum">
              <a:rPr lang="fr-FR" altLang="fr-FR" sz="1200" smtClean="0">
                <a:solidFill>
                  <a:srgbClr val="898989"/>
                </a:solidFill>
              </a:rPr>
              <a:pPr>
                <a:spcBef>
                  <a:spcPct val="0"/>
                </a:spcBef>
                <a:buFontTx/>
                <a:buNone/>
              </a:pPr>
              <a:t>29</a:t>
            </a:fld>
            <a:endParaRPr lang="fr-FR" altLang="fr-FR" sz="1200">
              <a:solidFill>
                <a:srgbClr val="898989"/>
              </a:solidFill>
            </a:endParaRPr>
          </a:p>
        </p:txBody>
      </p:sp>
      <p:sp>
        <p:nvSpPr>
          <p:cNvPr id="2867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8677" name="ZoneTexte 4"/>
          <p:cNvSpPr txBox="1">
            <a:spLocks noChangeArrowheads="1"/>
          </p:cNvSpPr>
          <p:nvPr/>
        </p:nvSpPr>
        <p:spPr bwMode="auto">
          <a:xfrm>
            <a:off x="179388" y="6207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5.3. Tamarinier</a:t>
            </a:r>
            <a:r>
              <a:rPr lang="fr-FR" altLang="fr-FR" sz="1800" dirty="0"/>
              <a:t> </a:t>
            </a:r>
            <a:r>
              <a:rPr lang="fr-FR" altLang="fr-FR" sz="1800" dirty="0">
                <a:solidFill>
                  <a:srgbClr val="008000"/>
                </a:solidFill>
              </a:rPr>
              <a:t>(</a:t>
            </a:r>
            <a:r>
              <a:rPr lang="fr-FR" altLang="fr-FR" sz="1800" i="1" dirty="0" err="1">
                <a:solidFill>
                  <a:srgbClr val="008000"/>
                </a:solidFill>
              </a:rPr>
              <a:t>Tamaridus</a:t>
            </a:r>
            <a:r>
              <a:rPr lang="fr-FR" altLang="fr-FR" sz="1800" i="1" dirty="0">
                <a:solidFill>
                  <a:srgbClr val="008000"/>
                </a:solidFill>
              </a:rPr>
              <a:t> </a:t>
            </a:r>
            <a:r>
              <a:rPr lang="fr-FR" altLang="fr-FR" sz="1800" i="1" dirty="0" err="1">
                <a:solidFill>
                  <a:srgbClr val="008000"/>
                </a:solidFill>
              </a:rPr>
              <a:t>indica</a:t>
            </a:r>
            <a:r>
              <a:rPr lang="fr-FR" altLang="fr-FR" sz="1800" dirty="0">
                <a:solidFill>
                  <a:srgbClr val="008000"/>
                </a:solidFill>
              </a:rPr>
              <a:t>)</a:t>
            </a:r>
          </a:p>
        </p:txBody>
      </p:sp>
      <p:sp>
        <p:nvSpPr>
          <p:cNvPr id="28678"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28679" name="ZoneTexte 7"/>
          <p:cNvSpPr txBox="1">
            <a:spLocks noChangeArrowheads="1"/>
          </p:cNvSpPr>
          <p:nvPr/>
        </p:nvSpPr>
        <p:spPr bwMode="auto">
          <a:xfrm>
            <a:off x="250825" y="1052513"/>
            <a:ext cx="871378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Originaire des régions tropicales sèches de l'</a:t>
            </a:r>
            <a:r>
              <a:rPr lang="fr-FR" altLang="fr-FR" sz="1800" dirty="0">
                <a:solidFill>
                  <a:srgbClr val="008000"/>
                </a:solidFill>
                <a:latin typeface="Arial" panose="020B0604020202020204" pitchFamily="34" charset="0"/>
                <a:hlinkClick r:id="rId2" tooltip="Afrique de l'Est"/>
              </a:rPr>
              <a:t>Afrique de l'Est</a:t>
            </a:r>
            <a:r>
              <a:rPr lang="fr-FR" altLang="fr-FR" sz="1800" dirty="0">
                <a:solidFill>
                  <a:srgbClr val="008000"/>
                </a:solidFill>
                <a:latin typeface="Arial" panose="020B0604020202020204" pitchFamily="34" charset="0"/>
              </a:rPr>
              <a:t>, cet arbre (famille des </a:t>
            </a:r>
            <a:r>
              <a:rPr lang="fr-FR" altLang="fr-FR" sz="1800" i="1" dirty="0">
                <a:solidFill>
                  <a:srgbClr val="008000"/>
                </a:solidFill>
                <a:latin typeface="Arial" panose="020B0604020202020204" pitchFamily="34" charset="0"/>
                <a:hlinkClick r:id="rId3" tooltip="Fabacée"/>
              </a:rPr>
              <a:t>Fabacées</a:t>
            </a:r>
            <a:r>
              <a:rPr lang="fr-FR" altLang="fr-FR" sz="1800" i="1" dirty="0">
                <a:solidFill>
                  <a:srgbClr val="008000"/>
                </a:solidFill>
                <a:latin typeface="Arial" panose="020B0604020202020204" pitchFamily="34" charset="0"/>
              </a:rPr>
              <a:t>,</a:t>
            </a:r>
            <a:r>
              <a:rPr lang="fr-FR" altLang="fr-FR" sz="1800" dirty="0">
                <a:solidFill>
                  <a:srgbClr val="008000"/>
                </a:solidFill>
                <a:latin typeface="Arial" panose="020B0604020202020204" pitchFamily="34" charset="0"/>
              </a:rPr>
              <a:t> sous-famille des </a:t>
            </a:r>
            <a:r>
              <a:rPr lang="fr-FR" altLang="fr-FR" sz="1800" i="1" dirty="0" err="1">
                <a:solidFill>
                  <a:srgbClr val="008000"/>
                </a:solidFill>
                <a:latin typeface="Arial" panose="020B0604020202020204" pitchFamily="34" charset="0"/>
              </a:rPr>
              <a:t>Caesalpinioidées</a:t>
            </a:r>
            <a:r>
              <a:rPr lang="fr-FR" altLang="fr-FR" sz="1800" dirty="0">
                <a:solidFill>
                  <a:srgbClr val="008000"/>
                </a:solidFill>
                <a:latin typeface="Arial" panose="020B0604020202020204" pitchFamily="34" charset="0"/>
              </a:rPr>
              <a:t>), atteignant 20 m de haut, </a:t>
            </a:r>
            <a:r>
              <a:rPr lang="fr-FR" altLang="fr-FR" sz="1800" i="1" dirty="0">
                <a:solidFill>
                  <a:srgbClr val="008000"/>
                </a:solidFill>
                <a:latin typeface="Arial" panose="020B0604020202020204" pitchFamily="34" charset="0"/>
              </a:rPr>
              <a:t>à croissance lente</a:t>
            </a:r>
            <a:r>
              <a:rPr lang="fr-FR" altLang="fr-FR" sz="1800" dirty="0">
                <a:solidFill>
                  <a:srgbClr val="008000"/>
                </a:solidFill>
                <a:latin typeface="Arial" panose="020B0604020202020204" pitchFamily="34" charset="0"/>
              </a:rPr>
              <a:t> et à longue durée de vie, a été diffusé dans toutes les régions tropicales et subtropicales, en raison des nombreuses utilisations du tamarinier _ gousses comestibles, usages médicinaux et culinaires, ombre, bois  …</a:t>
            </a:r>
          </a:p>
          <a:p>
            <a:pPr algn="just" eaLnBrk="1" hangingPunct="1">
              <a:spcBef>
                <a:spcPct val="0"/>
              </a:spcBef>
              <a:buFontTx/>
              <a:buNone/>
            </a:pPr>
            <a:r>
              <a:rPr lang="fr-FR" altLang="fr-FR" sz="1200" dirty="0">
                <a:solidFill>
                  <a:srgbClr val="FF0000"/>
                </a:solidFill>
                <a:latin typeface="Arial" panose="020B0604020202020204" pitchFamily="34" charset="0"/>
              </a:rPr>
              <a:t>Le tamarinier est sensible au gel </a:t>
            </a:r>
            <a:r>
              <a:rPr lang="fr-FR" altLang="fr-FR" sz="1200" dirty="0">
                <a:solidFill>
                  <a:srgbClr val="008000"/>
                </a:solidFill>
                <a:latin typeface="Arial" panose="020B0604020202020204" pitchFamily="34" charset="0"/>
              </a:rPr>
              <a:t>mais peut supporter de brèves températures proches de 0°C. Lors de sécheresses, il perd une partie de son feuillage. Le tamarinier Il ne pénètre pas dans la forêt tropicale. Son système racinaire étendu contribue à sa résistance  à la sécheresse et au vent. est bien adapté à des conditions semi-arides tropicales, de faible altitude (Climat chaud et sec). Il préfère les zones semi-arides et les savanes boisées, et peut également être trouvée de plus en plus le long du ruisseau et des rives.  </a:t>
            </a:r>
            <a:r>
              <a:rPr lang="fr-FR" altLang="fr-FR" sz="1200" b="1" dirty="0">
                <a:solidFill>
                  <a:srgbClr val="008000"/>
                </a:solidFill>
                <a:latin typeface="Arial" panose="020B0604020202020204" pitchFamily="34" charset="0"/>
              </a:rPr>
              <a:t>Il tolère également de l'air et du brouillard salin dans les régions côtières</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Ces arbres donnent habituellement des fruits au bout de trois à quatre ans, si les conditions de croissance sont optimales.</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4"/>
              </a:rPr>
              <a:t>http://fr.wikipedia.org/wiki/Tamarinier</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5"/>
              </a:rPr>
              <a:t>http://en.wikipedia.org/wiki/Tamarind</a:t>
            </a:r>
            <a:r>
              <a:rPr lang="fr-FR" altLang="fr-FR" sz="1200" dirty="0">
                <a:solidFill>
                  <a:srgbClr val="008000"/>
                </a:solidFill>
                <a:latin typeface="Arial" panose="020B0604020202020204" pitchFamily="34" charset="0"/>
              </a:rPr>
              <a:t>, c) </a:t>
            </a:r>
            <a:r>
              <a:rPr lang="fr-FR" altLang="fr-FR" sz="1200" dirty="0">
                <a:solidFill>
                  <a:srgbClr val="008000"/>
                </a:solidFill>
                <a:latin typeface="Arial" panose="020B0604020202020204" pitchFamily="34" charset="0"/>
                <a:hlinkClick r:id="rId6"/>
              </a:rPr>
              <a:t>http://fr.wikipedia.org/wiki/Tamarin_(fruit)</a:t>
            </a:r>
            <a:r>
              <a:rPr lang="fr-FR" altLang="fr-FR" sz="1200" dirty="0">
                <a:solidFill>
                  <a:srgbClr val="008000"/>
                </a:solidFill>
                <a:latin typeface="Arial" panose="020B0604020202020204" pitchFamily="34" charset="0"/>
              </a:rPr>
              <a:t>, d) </a:t>
            </a:r>
            <a:r>
              <a:rPr lang="fr-FR" altLang="fr-FR" sz="1200" dirty="0">
                <a:solidFill>
                  <a:srgbClr val="008000"/>
                </a:solidFill>
                <a:latin typeface="Arial" panose="020B0604020202020204" pitchFamily="34" charset="0"/>
                <a:hlinkClick r:id="rId7"/>
              </a:rPr>
              <a:t>http://benjamin.lisan.free.fr/projetsreforestation/Fiche-presentation-tamarinier.pdf</a:t>
            </a:r>
            <a:r>
              <a:rPr lang="fr-FR" altLang="fr-FR" sz="1200" dirty="0">
                <a:solidFill>
                  <a:srgbClr val="008000"/>
                </a:solidFill>
                <a:latin typeface="Arial" panose="020B0604020202020204" pitchFamily="34" charset="0"/>
              </a:rPr>
              <a:t> </a:t>
            </a:r>
          </a:p>
        </p:txBody>
      </p:sp>
      <p:pic>
        <p:nvPicPr>
          <p:cNvPr id="28680" name="Picture 8" descr="C:\Users\LISAN\Pictures\plantes-halophytes-xerophiles\Tamarindus_indica-flower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541963"/>
            <a:ext cx="2011363"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descr="C:\Users\LISAN\Pictures\plantes-halophytes-xerophiles\Tamarindus indica fruit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475" y="4076700"/>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0" descr="C:\Users\LISAN\Pictures\plantes-halophytes-xerophiles\Tamarindus indic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7625" y="4005263"/>
            <a:ext cx="13620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1" descr="C:\Users\LISAN\Pictures\plantes-halophytes-xerophiles\Tamarindus indica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4076700"/>
            <a:ext cx="19256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descr="C:\Users\LISAN\Pictures\plantes-halophytes-xerophiles\Tamarindus indica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5600" y="4005263"/>
            <a:ext cx="21161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3" descr="C:\Users\LISAN\Pictures\plantes-halophytes-xerophiles\Tamarindus_indica_pod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 y="4005263"/>
            <a:ext cx="10795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8687" name="Image 14" descr="logo aride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Image 15" descr="logo salinisation2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12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04424D-F61E-4035-AB46-3D6E9268E3C1}"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
        <p:nvSpPr>
          <p:cNvPr id="3076" name="ZoneTexte 4"/>
          <p:cNvSpPr txBox="1">
            <a:spLocks noChangeArrowheads="1"/>
          </p:cNvSpPr>
          <p:nvPr/>
        </p:nvSpPr>
        <p:spPr bwMode="auto">
          <a:xfrm>
            <a:off x="179388" y="692150"/>
            <a:ext cx="8569325" cy="3693319"/>
          </a:xfrm>
          <a:prstGeom prst="rect">
            <a:avLst/>
          </a:prstGeom>
          <a:noFill/>
          <a:ln w="9525">
            <a:noFill/>
            <a:miter lim="800000"/>
            <a:headEnd/>
            <a:tailEnd/>
          </a:ln>
        </p:spPr>
        <p:txBody>
          <a:bodyPr>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5. Exemples d’arbres fruitiers résistants au sel et/ou à l’aridité (suite)</a:t>
            </a:r>
          </a:p>
          <a:p>
            <a:pPr eaLnBrk="1" hangingPunct="1">
              <a:defRPr/>
            </a:pPr>
            <a:endParaRPr lang="fr-FR" dirty="0">
              <a:solidFill>
                <a:srgbClr val="008000"/>
              </a:solidFill>
              <a:latin typeface="Calibri" pitchFamily="34" charset="0"/>
              <a:cs typeface="Arial" charset="0"/>
            </a:endParaRPr>
          </a:p>
          <a:p>
            <a:pPr eaLnBrk="1" hangingPunct="1">
              <a:defRPr/>
            </a:pPr>
            <a:r>
              <a:rPr lang="fr-FR" altLang="fr-FR" dirty="0">
                <a:solidFill>
                  <a:srgbClr val="008000"/>
                </a:solidFill>
                <a:latin typeface="+mn-lt"/>
              </a:rPr>
              <a:t>5.7. Palmier-dattier (</a:t>
            </a:r>
            <a:r>
              <a:rPr lang="fr-FR" altLang="fr-FR" i="1" dirty="0">
                <a:solidFill>
                  <a:srgbClr val="008000"/>
                </a:solidFill>
                <a:latin typeface="+mn-lt"/>
              </a:rPr>
              <a:t>Phoenix </a:t>
            </a:r>
            <a:r>
              <a:rPr lang="fr-FR" altLang="fr-FR" i="1" dirty="0" err="1">
                <a:solidFill>
                  <a:srgbClr val="008000"/>
                </a:solidFill>
                <a:latin typeface="+mn-lt"/>
              </a:rPr>
              <a:t>dactylifera</a:t>
            </a:r>
            <a:r>
              <a:rPr lang="fr-FR" altLang="fr-FR" dirty="0">
                <a:solidFill>
                  <a:srgbClr val="008000"/>
                </a:solidFill>
                <a:latin typeface="+mn-lt"/>
              </a:rPr>
              <a:t>) (arbre ?)</a:t>
            </a:r>
          </a:p>
          <a:p>
            <a:pPr eaLnBrk="1" hangingPunct="1">
              <a:defRPr/>
            </a:pPr>
            <a:r>
              <a:rPr lang="fr-FR" altLang="fr-FR" dirty="0">
                <a:solidFill>
                  <a:srgbClr val="008000"/>
                </a:solidFill>
                <a:latin typeface="+mn-lt"/>
              </a:rPr>
              <a:t>5.8. Arbre de Josué ou Joshua </a:t>
            </a:r>
            <a:r>
              <a:rPr lang="fr-FR" altLang="fr-FR" dirty="0" err="1">
                <a:solidFill>
                  <a:srgbClr val="008000"/>
                </a:solidFill>
                <a:latin typeface="+mn-lt"/>
              </a:rPr>
              <a:t>tree</a:t>
            </a:r>
            <a:r>
              <a:rPr lang="fr-FR" altLang="fr-FR" dirty="0">
                <a:solidFill>
                  <a:srgbClr val="008000"/>
                </a:solidFill>
                <a:latin typeface="+mn-lt"/>
              </a:rPr>
              <a:t> (</a:t>
            </a:r>
            <a:r>
              <a:rPr lang="fr-FR" altLang="fr-FR" i="1" dirty="0">
                <a:solidFill>
                  <a:srgbClr val="008000"/>
                </a:solidFill>
                <a:latin typeface="+mn-lt"/>
              </a:rPr>
              <a:t>Yucca </a:t>
            </a:r>
            <a:r>
              <a:rPr lang="fr-FR" altLang="fr-FR" i="1" dirty="0" err="1">
                <a:solidFill>
                  <a:srgbClr val="008000"/>
                </a:solidFill>
                <a:latin typeface="+mn-lt"/>
              </a:rPr>
              <a:t>brevifolia</a:t>
            </a:r>
            <a:r>
              <a:rPr lang="fr-FR" altLang="fr-FR" dirty="0">
                <a:solidFill>
                  <a:srgbClr val="008000"/>
                </a:solidFill>
                <a:latin typeface="+mn-lt"/>
              </a:rPr>
              <a:t>) (arbre ?)</a:t>
            </a:r>
          </a:p>
          <a:p>
            <a:pPr eaLnBrk="1" hangingPunct="1">
              <a:defRPr/>
            </a:pPr>
            <a:r>
              <a:rPr lang="fr-FR" dirty="0">
                <a:solidFill>
                  <a:srgbClr val="008000"/>
                </a:solidFill>
                <a:latin typeface="Calibri" pitchFamily="34" charset="0"/>
                <a:cs typeface="Arial" charset="0"/>
              </a:rPr>
              <a:t>5.9. "Palmier porcelaine" (</a:t>
            </a:r>
            <a:r>
              <a:rPr lang="fr-FR" i="1" dirty="0">
                <a:solidFill>
                  <a:srgbClr val="008000"/>
                </a:solidFill>
                <a:latin typeface="Calibri" pitchFamily="34" charset="0"/>
                <a:cs typeface="Arial" charset="0"/>
              </a:rPr>
              <a:t>Yucca </a:t>
            </a:r>
            <a:r>
              <a:rPr lang="fr-FR" i="1" dirty="0" err="1">
                <a:solidFill>
                  <a:srgbClr val="008000"/>
                </a:solidFill>
                <a:latin typeface="Calibri" pitchFamily="34" charset="0"/>
                <a:cs typeface="Arial" charset="0"/>
              </a:rPr>
              <a:t>filifera</a:t>
            </a:r>
            <a:r>
              <a:rPr lang="fr-FR" dirty="0">
                <a:solidFill>
                  <a:srgbClr val="008000"/>
                </a:solidFill>
                <a:latin typeface="Calibri" pitchFamily="34" charset="0"/>
                <a:cs typeface="Arial" charset="0"/>
              </a:rPr>
              <a:t>) (arbre ?)</a:t>
            </a:r>
          </a:p>
          <a:p>
            <a:pPr eaLnBrk="1" hangingPunct="1">
              <a:defRPr/>
            </a:pPr>
            <a:r>
              <a:rPr lang="fr-FR" dirty="0">
                <a:solidFill>
                  <a:srgbClr val="008000"/>
                </a:solidFill>
                <a:latin typeface="Calibri" pitchFamily="34" charset="0"/>
                <a:cs typeface="Arial" charset="0"/>
              </a:rPr>
              <a:t>5.9bis. </a:t>
            </a:r>
            <a:r>
              <a:rPr lang="fr-FR" i="1" dirty="0">
                <a:solidFill>
                  <a:srgbClr val="008000"/>
                </a:solidFill>
                <a:latin typeface="Calibri" pitchFamily="34" charset="0"/>
                <a:cs typeface="Arial" charset="0"/>
              </a:rPr>
              <a:t>Washingtonia </a:t>
            </a:r>
            <a:r>
              <a:rPr lang="fr-FR" i="1" dirty="0" err="1">
                <a:solidFill>
                  <a:srgbClr val="008000"/>
                </a:solidFill>
                <a:latin typeface="Calibri" pitchFamily="34" charset="0"/>
                <a:cs typeface="Arial" charset="0"/>
              </a:rPr>
              <a:t>sp</a:t>
            </a:r>
            <a:r>
              <a:rPr lang="fr-FR" dirty="0">
                <a:solidFill>
                  <a:srgbClr val="008000"/>
                </a:solidFill>
                <a:latin typeface="Calibri" pitchFamily="34" charset="0"/>
                <a:cs typeface="Arial" charset="0"/>
              </a:rPr>
              <a:t>. (arbre).</a:t>
            </a:r>
          </a:p>
          <a:p>
            <a:pPr eaLnBrk="1" hangingPunct="1">
              <a:defRPr/>
            </a:pPr>
            <a:r>
              <a:rPr lang="fr-FR" dirty="0">
                <a:solidFill>
                  <a:srgbClr val="008000"/>
                </a:solidFill>
                <a:latin typeface="+mn-lt"/>
                <a:cs typeface="Arial" charset="0"/>
              </a:rPr>
              <a:t>5.10. Olivier (</a:t>
            </a:r>
            <a:r>
              <a:rPr lang="fr-FR" i="1" dirty="0" err="1">
                <a:solidFill>
                  <a:srgbClr val="008000"/>
                </a:solidFill>
                <a:latin typeface="+mn-lt"/>
                <a:cs typeface="Arial" charset="0"/>
              </a:rPr>
              <a:t>Olea</a:t>
            </a:r>
            <a:r>
              <a:rPr lang="fr-FR" i="1" dirty="0">
                <a:solidFill>
                  <a:srgbClr val="008000"/>
                </a:solidFill>
                <a:latin typeface="+mn-lt"/>
                <a:cs typeface="Arial" charset="0"/>
              </a:rPr>
              <a:t> </a:t>
            </a:r>
            <a:r>
              <a:rPr lang="fr-FR" i="1" dirty="0" err="1">
                <a:solidFill>
                  <a:srgbClr val="008000"/>
                </a:solidFill>
                <a:latin typeface="+mn-lt"/>
                <a:cs typeface="Arial" charset="0"/>
              </a:rPr>
              <a:t>europaea</a:t>
            </a:r>
            <a:r>
              <a:rPr lang="fr-FR" dirty="0">
                <a:solidFill>
                  <a:srgbClr val="008000"/>
                </a:solidFill>
                <a:latin typeface="+mn-lt"/>
                <a:cs typeface="Arial" charset="0"/>
              </a:rPr>
              <a:t>) (arbre)</a:t>
            </a:r>
          </a:p>
          <a:p>
            <a:pPr eaLnBrk="1" hangingPunct="1">
              <a:defRPr/>
            </a:pPr>
            <a:r>
              <a:rPr lang="fr-FR" dirty="0">
                <a:solidFill>
                  <a:srgbClr val="008000"/>
                </a:solidFill>
                <a:latin typeface="Calibri" pitchFamily="34" charset="0"/>
                <a:cs typeface="Arial" charset="0"/>
              </a:rPr>
              <a:t>5.11. Amandier (</a:t>
            </a:r>
            <a:r>
              <a:rPr lang="fr-FR" i="1" dirty="0">
                <a:solidFill>
                  <a:srgbClr val="008000"/>
                </a:solidFill>
                <a:latin typeface="Calibri" pitchFamily="34" charset="0"/>
                <a:cs typeface="Arial" charset="0"/>
              </a:rPr>
              <a:t>Prunus </a:t>
            </a:r>
            <a:r>
              <a:rPr lang="fr-FR" i="1" dirty="0" err="1">
                <a:solidFill>
                  <a:srgbClr val="008000"/>
                </a:solidFill>
                <a:latin typeface="Calibri" pitchFamily="34" charset="0"/>
                <a:cs typeface="Arial" charset="0"/>
              </a:rPr>
              <a:t>dulcis</a:t>
            </a:r>
            <a:r>
              <a:rPr lang="fr-FR" dirty="0">
                <a:solidFill>
                  <a:srgbClr val="008000"/>
                </a:solidFill>
                <a:latin typeface="Calibri" pitchFamily="34" charset="0"/>
                <a:cs typeface="Arial" charset="0"/>
              </a:rPr>
              <a:t>) (arbre)</a:t>
            </a:r>
          </a:p>
          <a:p>
            <a:pPr eaLnBrk="1" hangingPunct="1">
              <a:defRPr/>
            </a:pPr>
            <a:r>
              <a:rPr lang="fr-FR" dirty="0">
                <a:solidFill>
                  <a:srgbClr val="008000"/>
                </a:solidFill>
                <a:latin typeface="Calibri" pitchFamily="34" charset="0"/>
                <a:cs typeface="Arial" charset="0"/>
              </a:rPr>
              <a:t>5.12.  Figuier commun (</a:t>
            </a:r>
            <a:r>
              <a:rPr lang="fr-FR" i="1" dirty="0">
                <a:solidFill>
                  <a:srgbClr val="008000"/>
                </a:solidFill>
                <a:latin typeface="+mn-lt"/>
                <a:cs typeface="Arial" charset="0"/>
              </a:rPr>
              <a:t>Ficus </a:t>
            </a:r>
            <a:r>
              <a:rPr lang="fr-FR" i="1" dirty="0" err="1">
                <a:solidFill>
                  <a:srgbClr val="008000"/>
                </a:solidFill>
                <a:latin typeface="+mn-lt"/>
                <a:cs typeface="Arial" charset="0"/>
              </a:rPr>
              <a:t>carica</a:t>
            </a:r>
            <a:r>
              <a:rPr lang="fr-FR" dirty="0">
                <a:solidFill>
                  <a:srgbClr val="008000"/>
                </a:solidFill>
                <a:latin typeface="Calibri" pitchFamily="34" charset="0"/>
                <a:cs typeface="Arial" charset="0"/>
              </a:rPr>
              <a:t>) (arbre)</a:t>
            </a:r>
          </a:p>
          <a:p>
            <a:pPr eaLnBrk="1" hangingPunct="1">
              <a:defRPr/>
            </a:pPr>
            <a:r>
              <a:rPr lang="fr-FR" dirty="0">
                <a:solidFill>
                  <a:srgbClr val="008000"/>
                </a:solidFill>
                <a:latin typeface="Calibri" pitchFamily="34" charset="0"/>
                <a:cs typeface="Arial" charset="0"/>
              </a:rPr>
              <a:t>5.12bis.  Figuier Sycomore (</a:t>
            </a:r>
            <a:r>
              <a:rPr lang="fr-FR" i="1" dirty="0">
                <a:solidFill>
                  <a:srgbClr val="008000"/>
                </a:solidFill>
                <a:latin typeface="Calibri" pitchFamily="34" charset="0"/>
                <a:cs typeface="Arial" charset="0"/>
              </a:rPr>
              <a:t>Ficus </a:t>
            </a:r>
            <a:r>
              <a:rPr lang="fr-FR" i="1" dirty="0" err="1">
                <a:solidFill>
                  <a:srgbClr val="008000"/>
                </a:solidFill>
                <a:latin typeface="Calibri" pitchFamily="34" charset="0"/>
                <a:cs typeface="Arial" charset="0"/>
              </a:rPr>
              <a:t>sycomorus</a:t>
            </a:r>
            <a:r>
              <a:rPr lang="fr-FR" dirty="0">
                <a:solidFill>
                  <a:srgbClr val="008000"/>
                </a:solidFill>
                <a:latin typeface="Calibri" pitchFamily="34" charset="0"/>
                <a:cs typeface="Arial" charset="0"/>
              </a:rPr>
              <a:t>) (arbre)</a:t>
            </a:r>
          </a:p>
          <a:p>
            <a:pPr eaLnBrk="1" hangingPunct="1">
              <a:defRPr/>
            </a:pPr>
            <a:r>
              <a:rPr lang="fr-FR" dirty="0">
                <a:solidFill>
                  <a:srgbClr val="008000"/>
                </a:solidFill>
                <a:latin typeface="Calibri" pitchFamily="34" charset="0"/>
                <a:cs typeface="Arial" charset="0"/>
              </a:rPr>
              <a:t>5.13. Dattier du désert (</a:t>
            </a:r>
            <a:r>
              <a:rPr lang="fr-FR" i="1" dirty="0">
                <a:solidFill>
                  <a:srgbClr val="008000"/>
                </a:solidFill>
                <a:latin typeface="Calibri" pitchFamily="34" charset="0"/>
                <a:cs typeface="Arial" charset="0"/>
              </a:rPr>
              <a:t>Balanites </a:t>
            </a:r>
            <a:r>
              <a:rPr lang="fr-FR" i="1" dirty="0" err="1">
                <a:solidFill>
                  <a:srgbClr val="008000"/>
                </a:solidFill>
                <a:latin typeface="Calibri" pitchFamily="34" charset="0"/>
                <a:cs typeface="Arial" charset="0"/>
              </a:rPr>
              <a:t>aegyptiaca</a:t>
            </a:r>
            <a:r>
              <a:rPr lang="fr-FR" dirty="0">
                <a:solidFill>
                  <a:srgbClr val="008000"/>
                </a:solidFill>
                <a:latin typeface="Calibri" pitchFamily="34" charset="0"/>
                <a:cs typeface="Arial" charset="0"/>
              </a:rPr>
              <a:t>) (arbre)</a:t>
            </a:r>
          </a:p>
        </p:txBody>
      </p:sp>
      <p:sp>
        <p:nvSpPr>
          <p:cNvPr id="5125" name="Rectangle 8"/>
          <p:cNvSpPr>
            <a:spLocks noChangeArrowheads="1"/>
          </p:cNvSpPr>
          <p:nvPr/>
        </p:nvSpPr>
        <p:spPr bwMode="auto">
          <a:xfrm>
            <a:off x="756841" y="6327245"/>
            <a:ext cx="3240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 tooltip="Sépale"/>
              </a:rPr>
              <a:t>Sépales</a:t>
            </a:r>
            <a:r>
              <a:rPr lang="fr-FR" altLang="fr-FR" sz="1200">
                <a:solidFill>
                  <a:srgbClr val="008000"/>
                </a:solidFill>
                <a:latin typeface="Arial" panose="020B0604020202020204" pitchFamily="34" charset="0"/>
              </a:rPr>
              <a:t> de grenadier et </a:t>
            </a:r>
            <a:r>
              <a:rPr lang="fr-FR" altLang="fr-FR" sz="1200">
                <a:solidFill>
                  <a:srgbClr val="008000"/>
                </a:solidFill>
                <a:latin typeface="Arial" panose="020B0604020202020204" pitchFamily="34" charset="0"/>
                <a:hlinkClick r:id="rId3" tooltip="Étamine"/>
              </a:rPr>
              <a:t>étamines</a:t>
            </a:r>
            <a:r>
              <a:rPr lang="fr-FR" altLang="fr-FR" sz="1200">
                <a:solidFill>
                  <a:srgbClr val="008000"/>
                </a:solidFill>
                <a:latin typeface="Arial" panose="020B0604020202020204" pitchFamily="34" charset="0"/>
              </a:rPr>
              <a:t> sèches après la fécondation et la chute des pétales</a:t>
            </a:r>
          </a:p>
        </p:txBody>
      </p:sp>
      <p:pic>
        <p:nvPicPr>
          <p:cNvPr id="5126" name="Image 5" descr="Punica granatum_fleurs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419070"/>
            <a:ext cx="25463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6" descr="Punica granatum_fleurs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1754" y="4382557"/>
            <a:ext cx="25923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7"/>
          <p:cNvSpPr>
            <a:spLocks noChangeArrowheads="1"/>
          </p:cNvSpPr>
          <p:nvPr/>
        </p:nvSpPr>
        <p:spPr bwMode="auto">
          <a:xfrm>
            <a:off x="4182666" y="6327245"/>
            <a:ext cx="3297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 de grenadier avant la chute des pétales</a:t>
            </a: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0579" y="5726257"/>
            <a:ext cx="1038225" cy="8477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LISAN\Pictures\plantes-halophytes-xerophiles\Tamarindus indica_vieux_tronc_s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341438"/>
            <a:ext cx="30765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Users\LISAN\Pictures\plantes-halophytes-xerophiles\Tamarindus indica_vieil_arbre_s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31337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2970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80EC89-784D-4D8E-8025-D8C5560293F6}" type="slidenum">
              <a:rPr lang="fr-FR" altLang="fr-FR" sz="1200" smtClean="0">
                <a:solidFill>
                  <a:srgbClr val="898989"/>
                </a:solidFill>
              </a:rPr>
              <a:pPr>
                <a:spcBef>
                  <a:spcPct val="0"/>
                </a:spcBef>
                <a:buFontTx/>
                <a:buNone/>
              </a:pPr>
              <a:t>30</a:t>
            </a:fld>
            <a:endParaRPr lang="fr-FR" altLang="fr-FR" sz="1200">
              <a:solidFill>
                <a:srgbClr val="898989"/>
              </a:solidFill>
            </a:endParaRPr>
          </a:p>
        </p:txBody>
      </p:sp>
      <p:sp>
        <p:nvSpPr>
          <p:cNvPr id="2970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29703" name="ZoneTexte 4"/>
          <p:cNvSpPr txBox="1">
            <a:spLocks noChangeArrowheads="1"/>
          </p:cNvSpPr>
          <p:nvPr/>
        </p:nvSpPr>
        <p:spPr bwMode="auto">
          <a:xfrm>
            <a:off x="201612" y="812800"/>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5.3. Tamarinier</a:t>
            </a:r>
            <a:r>
              <a:rPr lang="fr-FR" altLang="fr-FR" sz="1800" dirty="0"/>
              <a:t> </a:t>
            </a:r>
            <a:r>
              <a:rPr lang="fr-FR" altLang="fr-FR" sz="1800" dirty="0">
                <a:solidFill>
                  <a:srgbClr val="008000"/>
                </a:solidFill>
              </a:rPr>
              <a:t>(</a:t>
            </a:r>
            <a:r>
              <a:rPr lang="fr-FR" altLang="fr-FR" sz="1800" i="1" dirty="0" err="1">
                <a:solidFill>
                  <a:srgbClr val="008000"/>
                </a:solidFill>
              </a:rPr>
              <a:t>Tamaridus</a:t>
            </a:r>
            <a:r>
              <a:rPr lang="fr-FR" altLang="fr-FR" sz="1800" i="1" dirty="0">
                <a:solidFill>
                  <a:srgbClr val="008000"/>
                </a:solidFill>
              </a:rPr>
              <a:t> </a:t>
            </a:r>
            <a:r>
              <a:rPr lang="fr-FR" altLang="fr-FR" sz="1800" i="1" dirty="0" err="1">
                <a:solidFill>
                  <a:srgbClr val="008000"/>
                </a:solidFill>
              </a:rPr>
              <a:t>indica</a:t>
            </a:r>
            <a:r>
              <a:rPr lang="fr-FR" altLang="fr-FR" sz="1800" dirty="0">
                <a:solidFill>
                  <a:srgbClr val="008000"/>
                </a:solidFill>
              </a:rPr>
              <a:t>) (suite et fin)</a:t>
            </a:r>
          </a:p>
        </p:txBody>
      </p:sp>
      <p:sp>
        <p:nvSpPr>
          <p:cNvPr id="29704"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29705" name="ZoneTexte 9"/>
          <p:cNvSpPr txBox="1">
            <a:spLocks noChangeArrowheads="1"/>
          </p:cNvSpPr>
          <p:nvPr/>
        </p:nvSpPr>
        <p:spPr bwMode="auto">
          <a:xfrm>
            <a:off x="1673225" y="3789363"/>
            <a:ext cx="584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Vieux tamarinier (village près de Morombe, côte ouest de Madagascar) © B. LISAN</a:t>
            </a:r>
          </a:p>
        </p:txBody>
      </p:sp>
      <p:sp>
        <p:nvSpPr>
          <p:cNvPr id="2970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29707" name="Image 10" descr="logo aride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Image 11" descr="logo salinisation2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072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4DDB60-5428-4D21-ACD7-1E42DBFDBFEB}" type="slidenum">
              <a:rPr lang="fr-FR" altLang="fr-FR" sz="1200" smtClean="0">
                <a:solidFill>
                  <a:srgbClr val="898989"/>
                </a:solidFill>
              </a:rPr>
              <a:pPr>
                <a:spcBef>
                  <a:spcPct val="0"/>
                </a:spcBef>
                <a:buFontTx/>
                <a:buNone/>
              </a:pPr>
              <a:t>31</a:t>
            </a:fld>
            <a:endParaRPr lang="fr-FR" altLang="fr-FR" sz="1200">
              <a:solidFill>
                <a:srgbClr val="898989"/>
              </a:solidFill>
            </a:endParaRPr>
          </a:p>
        </p:txBody>
      </p:sp>
      <p:sp>
        <p:nvSpPr>
          <p:cNvPr id="3072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0725" name="ZoneTexte 4"/>
          <p:cNvSpPr txBox="1">
            <a:spLocks noChangeArrowheads="1"/>
          </p:cNvSpPr>
          <p:nvPr/>
        </p:nvSpPr>
        <p:spPr bwMode="auto">
          <a:xfrm>
            <a:off x="182228" y="741861"/>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 Caroubier</a:t>
            </a:r>
            <a:r>
              <a:rPr lang="fr-FR" altLang="fr-FR" sz="1800" dirty="0"/>
              <a:t> </a:t>
            </a:r>
            <a:r>
              <a:rPr lang="fr-FR" altLang="fr-FR" sz="1800" dirty="0">
                <a:solidFill>
                  <a:srgbClr val="008000"/>
                </a:solidFill>
              </a:rPr>
              <a:t>(</a:t>
            </a:r>
            <a:r>
              <a:rPr lang="fr-FR" altLang="fr-FR" sz="1800" i="1" dirty="0" err="1">
                <a:solidFill>
                  <a:srgbClr val="008000"/>
                </a:solidFill>
              </a:rPr>
              <a:t>Ceratonia</a:t>
            </a:r>
            <a:r>
              <a:rPr lang="fr-FR" altLang="fr-FR" sz="1800" i="1" dirty="0">
                <a:solidFill>
                  <a:srgbClr val="008000"/>
                </a:solidFill>
              </a:rPr>
              <a:t> </a:t>
            </a:r>
            <a:r>
              <a:rPr lang="fr-FR" altLang="fr-FR" sz="1800" i="1" dirty="0" err="1">
                <a:solidFill>
                  <a:srgbClr val="008000"/>
                </a:solidFill>
              </a:rPr>
              <a:t>siliqua</a:t>
            </a:r>
            <a:r>
              <a:rPr lang="fr-FR" altLang="fr-FR" sz="1800" dirty="0">
                <a:solidFill>
                  <a:srgbClr val="008000"/>
                </a:solidFill>
              </a:rPr>
              <a:t>)</a:t>
            </a:r>
          </a:p>
        </p:txBody>
      </p:sp>
      <p:sp>
        <p:nvSpPr>
          <p:cNvPr id="30726"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0727" name="ZoneTexte 7"/>
          <p:cNvSpPr txBox="1">
            <a:spLocks noChangeArrowheads="1"/>
          </p:cNvSpPr>
          <p:nvPr/>
        </p:nvSpPr>
        <p:spPr bwMode="auto">
          <a:xfrm>
            <a:off x="179388" y="1125538"/>
            <a:ext cx="871378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Originaire des régions </a:t>
            </a:r>
            <a:r>
              <a:rPr lang="fr-FR" altLang="fr-FR" sz="1800" dirty="0">
                <a:solidFill>
                  <a:srgbClr val="008000"/>
                </a:solidFill>
                <a:latin typeface="Arial" panose="020B0604020202020204" pitchFamily="34" charset="0"/>
                <a:hlinkClick r:id="rId2" tooltip="Méditerranée"/>
              </a:rPr>
              <a:t>méditerranéennes</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3" tooltip="Afrique du Nord"/>
              </a:rPr>
              <a:t>Afrique du Nord</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4" tooltip="Proche-Orient"/>
              </a:rPr>
              <a:t>Proche-Orient</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5" tooltip="Europe"/>
              </a:rPr>
              <a:t>Europe méridionale</a:t>
            </a:r>
            <a:r>
              <a:rPr lang="fr-FR" altLang="fr-FR" sz="1800" dirty="0">
                <a:solidFill>
                  <a:srgbClr val="008000"/>
                </a:solidFill>
                <a:latin typeface="Arial" panose="020B0604020202020204" pitchFamily="34" charset="0"/>
              </a:rPr>
              <a:t>, cet arbre </a:t>
            </a:r>
            <a:r>
              <a:rPr lang="fr-FR" altLang="fr-FR" sz="1800" dirty="0">
                <a:solidFill>
                  <a:srgbClr val="008000"/>
                </a:solidFill>
                <a:latin typeface="Arial" panose="020B0604020202020204" pitchFamily="34" charset="0"/>
                <a:hlinkClick r:id="rId6" tooltip="Thermophile"/>
              </a:rPr>
              <a:t>thermophile</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7" tooltip="Famille (biologie)"/>
              </a:rPr>
              <a:t>famille</a:t>
            </a:r>
            <a:r>
              <a:rPr lang="fr-FR" altLang="fr-FR" sz="1800" dirty="0">
                <a:solidFill>
                  <a:srgbClr val="008000"/>
                </a:solidFill>
                <a:latin typeface="Arial" panose="020B0604020202020204" pitchFamily="34" charset="0"/>
              </a:rPr>
              <a:t> des </a:t>
            </a:r>
            <a:r>
              <a:rPr lang="fr-FR" altLang="fr-FR" sz="1800" dirty="0">
                <a:solidFill>
                  <a:srgbClr val="008000"/>
                </a:solidFill>
                <a:latin typeface="Arial" panose="020B0604020202020204" pitchFamily="34" charset="0"/>
                <a:hlinkClick r:id="rId8" tooltip="Fabaceae"/>
              </a:rPr>
              <a:t>fabacées</a:t>
            </a:r>
            <a:r>
              <a:rPr lang="fr-FR" altLang="fr-FR" sz="1800" dirty="0">
                <a:solidFill>
                  <a:srgbClr val="008000"/>
                </a:solidFill>
                <a:latin typeface="Arial" panose="020B0604020202020204" pitchFamily="34" charset="0"/>
              </a:rPr>
              <a:t>) a été largement répandu, car cultivé pour son </a:t>
            </a:r>
            <a:r>
              <a:rPr lang="fr-FR" altLang="fr-FR" sz="1800" dirty="0">
                <a:solidFill>
                  <a:srgbClr val="008000"/>
                </a:solidFill>
                <a:latin typeface="Arial" panose="020B0604020202020204" pitchFamily="34" charset="0"/>
                <a:hlinkClick r:id="rId9" tooltip="Fruit (botanique)"/>
              </a:rPr>
              <a:t>fruit</a:t>
            </a:r>
            <a:r>
              <a:rPr lang="fr-FR" altLang="fr-FR" sz="1800" dirty="0">
                <a:solidFill>
                  <a:srgbClr val="008000"/>
                </a:solidFill>
                <a:latin typeface="Arial" panose="020B0604020202020204" pitchFamily="34" charset="0"/>
              </a:rPr>
              <a:t>, la </a:t>
            </a:r>
            <a:r>
              <a:rPr lang="fr-FR" altLang="fr-FR" sz="1800" b="1" i="1" dirty="0">
                <a:solidFill>
                  <a:srgbClr val="008000"/>
                </a:solidFill>
                <a:latin typeface="Arial" panose="020B0604020202020204" pitchFamily="34" charset="0"/>
              </a:rPr>
              <a:t>caroube</a:t>
            </a:r>
            <a:r>
              <a:rPr lang="fr-FR" altLang="fr-FR" sz="1800" dirty="0">
                <a:solidFill>
                  <a:srgbClr val="008000"/>
                </a:solidFill>
                <a:latin typeface="Arial" panose="020B0604020202020204" pitchFamily="34" charset="0"/>
              </a:rPr>
              <a:t>, et se plaît sur des pentes arides.</a:t>
            </a:r>
            <a:endParaRPr lang="fr-FR"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Il est adaptable à une large gamme de sols, sols sablonneux et pauvres, coteaux  rocheux, les sols profonds. Préfère les terreaux [en Anglais « loams »] sableux bien drainés. Les sols calcaires à haute  teneur en chaux conviennent également</a:t>
            </a:r>
            <a:r>
              <a:rPr lang="fr-FR" altLang="fr-FR" sz="1200" b="1" dirty="0">
                <a:solidFill>
                  <a:srgbClr val="008000"/>
                </a:solidFill>
                <a:latin typeface="Arial" panose="020B0604020202020204" pitchFamily="34" charset="0"/>
              </a:rPr>
              <a:t>. Il semble bien tolérer la salinité</a:t>
            </a:r>
            <a:r>
              <a:rPr lang="fr-FR" altLang="fr-FR" sz="1200" dirty="0">
                <a:solidFill>
                  <a:srgbClr val="008000"/>
                </a:solidFill>
                <a:latin typeface="Arial" panose="020B0604020202020204" pitchFamily="34" charset="0"/>
              </a:rPr>
              <a:t> (Source : World </a:t>
            </a:r>
            <a:r>
              <a:rPr lang="fr-FR" altLang="fr-FR" sz="1200" dirty="0" err="1">
                <a:solidFill>
                  <a:srgbClr val="008000"/>
                </a:solidFill>
                <a:latin typeface="Arial" panose="020B0604020202020204" pitchFamily="34" charset="0"/>
              </a:rPr>
              <a:t>Agroforestry</a:t>
            </a:r>
            <a:r>
              <a:rPr lang="fr-FR" altLang="fr-FR" sz="1200" dirty="0">
                <a:solidFill>
                  <a:srgbClr val="008000"/>
                </a:solidFill>
                <a:latin typeface="Arial" panose="020B0604020202020204" pitchFamily="34" charset="0"/>
              </a:rPr>
              <a:t> Centre). </a:t>
            </a:r>
            <a:r>
              <a:rPr lang="fr-FR" altLang="fr-FR" sz="1200" dirty="0">
                <a:solidFill>
                  <a:srgbClr val="FF0000"/>
                </a:solidFill>
                <a:latin typeface="Arial" panose="020B0604020202020204" pitchFamily="34" charset="0"/>
              </a:rPr>
              <a:t>Il ne tolère pas les sols gorgés d’eau.</a:t>
            </a:r>
          </a:p>
          <a:p>
            <a:pPr eaLnBrk="1" hangingPunct="1">
              <a:spcBef>
                <a:spcPct val="0"/>
              </a:spcBef>
              <a:buFontTx/>
              <a:buNone/>
            </a:pPr>
            <a:r>
              <a:rPr lang="fr-FR" altLang="fr-FR" sz="1200" dirty="0">
                <a:solidFill>
                  <a:srgbClr val="FF0000"/>
                </a:solidFill>
                <a:latin typeface="Arial" panose="020B0604020202020204" pitchFamily="34" charset="0"/>
              </a:rPr>
              <a:t>Le caroubier ne résiste que très peu au froid (environ - 5 °). </a:t>
            </a:r>
            <a:r>
              <a:rPr lang="fr-FR" altLang="fr-FR" sz="1200" dirty="0">
                <a:solidFill>
                  <a:srgbClr val="008000"/>
                </a:solidFill>
                <a:latin typeface="Arial" panose="020B0604020202020204" pitchFamily="34" charset="0"/>
              </a:rPr>
              <a:t>Un arbre peut fournir entre 300 et 800 kg de caroubes par an.</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0"/>
              </a:rPr>
              <a:t>http://fr.wikipedia.org/wiki/Caroubier</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1"/>
              </a:rPr>
              <a:t>http://en.wikipedia.org/wiki/Ceratonia_siliqua</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2"/>
              </a:rPr>
              <a:t>http://benjamin.lisan.free.fr/projetsreforestation/Fiche-presentation-caroubier.pdf</a:t>
            </a:r>
            <a:r>
              <a:rPr lang="fr-FR" altLang="fr-FR" sz="1200" dirty="0">
                <a:solidFill>
                  <a:srgbClr val="008000"/>
                </a:solidFill>
                <a:latin typeface="Arial" panose="020B0604020202020204" pitchFamily="34" charset="0"/>
              </a:rPr>
              <a:t> </a:t>
            </a:r>
          </a:p>
        </p:txBody>
      </p:sp>
      <p:pic>
        <p:nvPicPr>
          <p:cNvPr id="30728" name="Picture 8" descr="C:\Users\LISAN\Pictures\plantes-halophytes-xerophiles\Ceratonia_siliqua_flowe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50" y="5157788"/>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Users\LISAN\Pictures\plantes-halophytes-xerophiles\Ceratonia siliqua_gouss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2225" y="2997200"/>
            <a:ext cx="25749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C:\Users\LISAN\Pictures\plantes-halophytes-xerophiles\Ceratonia siliqua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850" y="321310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C:\Users\LISAN\Pictures\plantes-halophytes-xerophiles\Ceratonia siliqua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4388" y="5013325"/>
            <a:ext cx="1701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ZoneTexte 12"/>
          <p:cNvSpPr txBox="1">
            <a:spLocks noChangeArrowheads="1"/>
          </p:cNvSpPr>
          <p:nvPr/>
        </p:nvSpPr>
        <p:spPr bwMode="auto">
          <a:xfrm>
            <a:off x="179388" y="6453188"/>
            <a:ext cx="2211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Fleurs mâles </a:t>
            </a:r>
            <a:r>
              <a:rPr lang="fr-FR" altLang="fr-FR" sz="1200">
                <a:solidFill>
                  <a:srgbClr val="008000"/>
                </a:solidFill>
              </a:rPr>
              <a:t>↑</a:t>
            </a:r>
            <a:r>
              <a:rPr lang="fr-FR" altLang="fr-FR" sz="1200">
                <a:solidFill>
                  <a:srgbClr val="008000"/>
                </a:solidFill>
                <a:latin typeface="Arial" panose="020B0604020202020204" pitchFamily="34" charset="0"/>
              </a:rPr>
              <a:t> et femelles </a:t>
            </a:r>
            <a:r>
              <a:rPr lang="fr-FR" altLang="fr-FR" sz="1200">
                <a:solidFill>
                  <a:srgbClr val="008000"/>
                </a:solidFill>
              </a:rPr>
              <a:t>↗</a:t>
            </a:r>
            <a:endParaRPr lang="fr-FR" altLang="fr-FR" sz="1200">
              <a:solidFill>
                <a:srgbClr val="008000"/>
              </a:solidFill>
              <a:latin typeface="Arial" panose="020B0604020202020204" pitchFamily="34" charset="0"/>
            </a:endParaRPr>
          </a:p>
        </p:txBody>
      </p:sp>
      <p:sp>
        <p:nvSpPr>
          <p:cNvPr id="30733" name="ZoneTexte 13"/>
          <p:cNvSpPr txBox="1">
            <a:spLocks noChangeArrowheads="1"/>
          </p:cNvSpPr>
          <p:nvPr/>
        </p:nvSpPr>
        <p:spPr bwMode="auto">
          <a:xfrm>
            <a:off x="7092950" y="6381750"/>
            <a:ext cx="181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Gousses verte et mûres</a:t>
            </a:r>
          </a:p>
        </p:txBody>
      </p:sp>
      <p:pic>
        <p:nvPicPr>
          <p:cNvPr id="30734" name="Picture 12" descr="C:\Users\LISAN\Pictures\plantes-halophytes-xerophiles\Carob_tree_leaf.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0425" y="5876925"/>
            <a:ext cx="107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13" descr="C:\Users\LISAN\Pictures\plantes-halophytes-xerophiles\Ceratonia_siliqua_female_flower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39975" y="5084763"/>
            <a:ext cx="901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14" descr="C:\Users\LISAN\Pictures\plantes-halophytes-xerophiles\Ceratonia siliqua4.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48038" y="3141663"/>
            <a:ext cx="28829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ZoneTexte 17"/>
          <p:cNvSpPr txBox="1">
            <a:spLocks noChangeArrowheads="1"/>
          </p:cNvSpPr>
          <p:nvPr/>
        </p:nvSpPr>
        <p:spPr bwMode="auto">
          <a:xfrm>
            <a:off x="3419475" y="5445125"/>
            <a:ext cx="2520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Forme basse de ramification naturelle de l'arbre dans l'habitat naturel à </a:t>
            </a:r>
            <a:r>
              <a:rPr lang="fr-FR" altLang="fr-FR" sz="1200">
                <a:solidFill>
                  <a:srgbClr val="008000"/>
                </a:solidFill>
                <a:latin typeface="Arial" panose="020B0604020202020204" pitchFamily="34" charset="0"/>
                <a:hlinkClick r:id="rId20" tooltip="Oasis WWF de Monte Arcosu (page n'existe pas)"/>
              </a:rPr>
              <a:t>l'Oasis WWF</a:t>
            </a:r>
            <a:r>
              <a:rPr lang="fr-FR" altLang="fr-FR" sz="1200">
                <a:solidFill>
                  <a:srgbClr val="008000"/>
                </a:solidFill>
                <a:latin typeface="Arial" panose="020B0604020202020204" pitchFamily="34" charset="0"/>
              </a:rPr>
              <a:t> de </a:t>
            </a:r>
            <a:r>
              <a:rPr lang="fr-FR" altLang="fr-FR" sz="1200">
                <a:solidFill>
                  <a:srgbClr val="008000"/>
                </a:solidFill>
                <a:latin typeface="Arial" panose="020B0604020202020204" pitchFamily="34" charset="0"/>
                <a:hlinkClick r:id="rId21" tooltip="Monte Arcosu"/>
              </a:rPr>
              <a:t>Monte Arcosu</a:t>
            </a:r>
            <a:r>
              <a:rPr lang="fr-FR" altLang="fr-FR" sz="1200">
                <a:solidFill>
                  <a:srgbClr val="008000"/>
                </a:solidFill>
                <a:latin typeface="Arial" panose="020B0604020202020204" pitchFamily="34" charset="0"/>
              </a:rPr>
              <a:t> , </a:t>
            </a:r>
            <a:r>
              <a:rPr lang="fr-FR" altLang="fr-FR" sz="1200">
                <a:solidFill>
                  <a:srgbClr val="008000"/>
                </a:solidFill>
                <a:latin typeface="Arial" panose="020B0604020202020204" pitchFamily="34" charset="0"/>
                <a:hlinkClick r:id="rId22" tooltip="Sardaigne"/>
              </a:rPr>
              <a:t>Sardaigne</a:t>
            </a:r>
            <a:r>
              <a:rPr lang="fr-FR" altLang="fr-FR" sz="1200">
                <a:solidFill>
                  <a:srgbClr val="008000"/>
                </a:solidFill>
                <a:latin typeface="Arial" panose="020B0604020202020204" pitchFamily="34" charset="0"/>
              </a:rPr>
              <a:t> , Italie.</a:t>
            </a:r>
          </a:p>
          <a:p>
            <a:pPr algn="ctr" eaLnBrk="1" hangingPunct="1">
              <a:spcBef>
                <a:spcPct val="0"/>
              </a:spcBef>
              <a:buFontTx/>
              <a:buNone/>
            </a:pPr>
            <a:r>
              <a:rPr lang="fr-FR" altLang="fr-FR" sz="1200">
                <a:solidFill>
                  <a:srgbClr val="008000"/>
                </a:solidFill>
                <a:latin typeface="Arial" panose="020B0604020202020204" pitchFamily="34" charset="0"/>
              </a:rPr>
              <a:t>Source : Wikipedia En.</a:t>
            </a:r>
          </a:p>
        </p:txBody>
      </p:sp>
      <p:sp>
        <p:nvSpPr>
          <p:cNvPr id="3073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0739" name="Image 18" descr="logo aride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Image 19" descr="logo salinisation2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174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D9C3F92-D172-4E9F-A94C-F00BC5B335EE}" type="slidenum">
              <a:rPr lang="fr-FR" altLang="fr-FR" sz="1200" smtClean="0">
                <a:solidFill>
                  <a:srgbClr val="898989"/>
                </a:solidFill>
              </a:rPr>
              <a:pPr>
                <a:spcBef>
                  <a:spcPct val="0"/>
                </a:spcBef>
                <a:buFontTx/>
                <a:buNone/>
              </a:pPr>
              <a:t>32</a:t>
            </a:fld>
            <a:endParaRPr lang="fr-FR" altLang="fr-FR" sz="1200">
              <a:solidFill>
                <a:srgbClr val="898989"/>
              </a:solidFill>
            </a:endParaRPr>
          </a:p>
        </p:txBody>
      </p:sp>
      <p:sp>
        <p:nvSpPr>
          <p:cNvPr id="3174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1749" name="ZoneTexte 4"/>
          <p:cNvSpPr txBox="1">
            <a:spLocks noChangeArrowheads="1"/>
          </p:cNvSpPr>
          <p:nvPr/>
        </p:nvSpPr>
        <p:spPr bwMode="auto">
          <a:xfrm>
            <a:off x="179388" y="719828"/>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 Pistachier commun</a:t>
            </a:r>
            <a:r>
              <a:rPr lang="fr-FR" altLang="fr-FR" sz="1800" dirty="0"/>
              <a:t> </a:t>
            </a:r>
            <a:r>
              <a:rPr lang="fr-FR" altLang="fr-FR" sz="1800" dirty="0">
                <a:solidFill>
                  <a:srgbClr val="008000"/>
                </a:solidFill>
              </a:rPr>
              <a:t>ou</a:t>
            </a:r>
            <a:r>
              <a:rPr lang="it-IT" altLang="fr-FR" sz="1800" dirty="0">
                <a:solidFill>
                  <a:srgbClr val="008000"/>
                </a:solidFill>
              </a:rPr>
              <a:t> </a:t>
            </a:r>
            <a:r>
              <a:rPr lang="it-IT" altLang="fr-FR" sz="1800" b="1" dirty="0">
                <a:solidFill>
                  <a:srgbClr val="008000"/>
                </a:solidFill>
              </a:rPr>
              <a:t>pistachier vrai </a:t>
            </a:r>
            <a:r>
              <a:rPr lang="it-IT" altLang="fr-FR" sz="1800" dirty="0">
                <a:solidFill>
                  <a:srgbClr val="008000"/>
                </a:solidFill>
              </a:rPr>
              <a:t>(</a:t>
            </a:r>
            <a:r>
              <a:rPr lang="it-IT" altLang="fr-FR" sz="1800" i="1" dirty="0">
                <a:solidFill>
                  <a:srgbClr val="008000"/>
                </a:solidFill>
              </a:rPr>
              <a:t>Pistacia vera L</a:t>
            </a:r>
            <a:r>
              <a:rPr lang="it-IT" altLang="fr-FR" sz="1800" dirty="0">
                <a:solidFill>
                  <a:srgbClr val="008000"/>
                </a:solidFill>
              </a:rPr>
              <a:t>.)</a:t>
            </a:r>
            <a:endParaRPr lang="fr-FR" altLang="fr-FR" sz="1800" dirty="0">
              <a:solidFill>
                <a:srgbClr val="008000"/>
              </a:solidFill>
            </a:endParaRPr>
          </a:p>
        </p:txBody>
      </p:sp>
      <p:sp>
        <p:nvSpPr>
          <p:cNvPr id="31750"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1751" name="ZoneTexte 7"/>
          <p:cNvSpPr txBox="1">
            <a:spLocks noChangeArrowheads="1"/>
          </p:cNvSpPr>
          <p:nvPr/>
        </p:nvSpPr>
        <p:spPr bwMode="auto">
          <a:xfrm>
            <a:off x="107950" y="1052513"/>
            <a:ext cx="88566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Le </a:t>
            </a:r>
            <a:r>
              <a:rPr lang="fr-FR" altLang="fr-FR" sz="1800" b="1" dirty="0">
                <a:solidFill>
                  <a:srgbClr val="008000"/>
                </a:solidFill>
                <a:latin typeface="Arial" panose="020B0604020202020204" pitchFamily="34" charset="0"/>
              </a:rPr>
              <a:t>pistachier cultivé</a:t>
            </a:r>
            <a:r>
              <a:rPr lang="fr-FR" altLang="fr-FR" sz="1800" dirty="0">
                <a:solidFill>
                  <a:srgbClr val="008000"/>
                </a:solidFill>
                <a:latin typeface="Arial" panose="020B0604020202020204" pitchFamily="34" charset="0"/>
              </a:rPr>
              <a:t> (famille des </a:t>
            </a:r>
            <a:r>
              <a:rPr lang="fr-FR" altLang="fr-FR" sz="1800" i="1" dirty="0" err="1">
                <a:solidFill>
                  <a:srgbClr val="008000"/>
                </a:solidFill>
                <a:latin typeface="Arial" panose="020B0604020202020204" pitchFamily="34" charset="0"/>
                <a:hlinkClick r:id="rId2" tooltip="Anacardiaceae"/>
              </a:rPr>
              <a:t>Anacardiaceae</a:t>
            </a:r>
            <a:r>
              <a:rPr lang="fr-FR" altLang="fr-FR" sz="1800" dirty="0">
                <a:solidFill>
                  <a:srgbClr val="008000"/>
                </a:solidFill>
                <a:latin typeface="Arial" panose="020B0604020202020204" pitchFamily="34" charset="0"/>
              </a:rPr>
              <a:t>) est un arbuste de 3 à 10 mètres, qui pousse dans les </a:t>
            </a:r>
            <a:r>
              <a:rPr lang="fr-FR" altLang="fr-FR" sz="1800" dirty="0">
                <a:solidFill>
                  <a:srgbClr val="008000"/>
                </a:solidFill>
                <a:latin typeface="Arial" panose="020B0604020202020204" pitchFamily="34" charset="0"/>
                <a:hlinkClick r:id="rId3" tooltip="Garrigue"/>
              </a:rPr>
              <a:t>garrigues</a:t>
            </a:r>
            <a:r>
              <a:rPr lang="fr-FR" altLang="fr-FR" sz="1800" dirty="0">
                <a:solidFill>
                  <a:srgbClr val="008000"/>
                </a:solidFill>
                <a:latin typeface="Arial" panose="020B0604020202020204" pitchFamily="34" charset="0"/>
              </a:rPr>
              <a:t> et surtout dans les </a:t>
            </a:r>
            <a:r>
              <a:rPr lang="fr-FR" altLang="fr-FR" sz="1800" dirty="0">
                <a:solidFill>
                  <a:srgbClr val="008000"/>
                </a:solidFill>
                <a:latin typeface="Arial" panose="020B0604020202020204" pitchFamily="34" charset="0"/>
                <a:hlinkClick r:id="rId4" tooltip="Maquis (botanique)"/>
              </a:rPr>
              <a:t>maquis</a:t>
            </a:r>
            <a:r>
              <a:rPr lang="fr-FR" altLang="fr-FR" sz="1800" dirty="0">
                <a:solidFill>
                  <a:srgbClr val="008000"/>
                </a:solidFill>
                <a:latin typeface="Arial" panose="020B0604020202020204" pitchFamily="34" charset="0"/>
              </a:rPr>
              <a:t> au climat méditerranéen.</a:t>
            </a:r>
          </a:p>
          <a:p>
            <a:pPr algn="just" eaLnBrk="1" hangingPunct="1">
              <a:spcBef>
                <a:spcPct val="0"/>
              </a:spcBef>
            </a:pPr>
            <a:r>
              <a:rPr lang="fr-FR" altLang="fr-FR" sz="1400" dirty="0">
                <a:solidFill>
                  <a:srgbClr val="008000"/>
                </a:solidFill>
                <a:latin typeface="Arial" panose="020B0604020202020204" pitchFamily="34" charset="0"/>
              </a:rPr>
              <a:t> Le pistachier est une plante du désert et est très tolérant au </a:t>
            </a:r>
            <a:r>
              <a:rPr lang="fr-FR" altLang="fr-FR" sz="1400" dirty="0">
                <a:solidFill>
                  <a:srgbClr val="008000"/>
                </a:solidFill>
                <a:latin typeface="Arial" panose="020B0604020202020204" pitchFamily="34" charset="0"/>
                <a:hlinkClick r:id="rId5" tooltip="La salinité du sol"/>
              </a:rPr>
              <a:t>sol salin</a:t>
            </a:r>
            <a:r>
              <a:rPr lang="fr-FR" altLang="fr-FR" sz="1400" dirty="0">
                <a:solidFill>
                  <a:srgbClr val="008000"/>
                </a:solidFill>
                <a:latin typeface="Arial" panose="020B0604020202020204" pitchFamily="34" charset="0"/>
              </a:rPr>
              <a:t>. Il a été rapporté bien grandir lorsqu'il est irrigué avec de l'eau ayant 3000-4000 ppm de sels solubles </a:t>
            </a:r>
            <a:r>
              <a:rPr lang="fr-FR" altLang="fr-FR" sz="1400" baseline="30000" dirty="0">
                <a:solidFill>
                  <a:srgbClr val="008000"/>
                </a:solidFill>
                <a:latin typeface="Arial" panose="020B0604020202020204" pitchFamily="34" charset="0"/>
                <a:hlinkClick r:id="rId6"/>
              </a:rPr>
              <a:t>[7]</a:t>
            </a:r>
            <a:r>
              <a:rPr lang="fr-FR" altLang="fr-FR" sz="1400" dirty="0">
                <a:solidFill>
                  <a:srgbClr val="008000"/>
                </a:solidFill>
                <a:latin typeface="Arial" panose="020B0604020202020204" pitchFamily="34" charset="0"/>
              </a:rPr>
              <a:t>. Les pistachiers sont assez robustes dans de bonnes conditions, et peuvent survivre à des températures comprises entre -10 ° C (14 ° F) en hiver et 48 ° C (118 ° F) en été. Ils ont besoin d'une situation ensoleillée et d’un sol bien drainé. </a:t>
            </a:r>
          </a:p>
          <a:p>
            <a:pPr algn="just" eaLnBrk="1" hangingPunct="1">
              <a:spcBef>
                <a:spcPct val="0"/>
              </a:spcBef>
            </a:pPr>
            <a:r>
              <a:rPr lang="fr-FR" altLang="fr-FR" sz="1400" dirty="0">
                <a:solidFill>
                  <a:srgbClr val="FF0000"/>
                </a:solidFill>
                <a:latin typeface="Arial" panose="020B0604020202020204" pitchFamily="34" charset="0"/>
              </a:rPr>
              <a:t> Les pistachiers deviennent maladifs dans des conditions de forte humidité, et sont sensibles à la pourriture des racines, en hiver, si ils ont trop d'eau et si le sol n'est pas suffisamment drainé. </a:t>
            </a:r>
            <a:r>
              <a:rPr lang="fr-FR" altLang="fr-FR" sz="1400" dirty="0">
                <a:solidFill>
                  <a:srgbClr val="008000"/>
                </a:solidFill>
                <a:latin typeface="Arial" panose="020B0604020202020204" pitchFamily="34" charset="0"/>
              </a:rPr>
              <a:t>Des étés longs et chauds sont nécessaires pour le bon mûrissement du fruit.</a:t>
            </a:r>
          </a:p>
          <a:p>
            <a:pPr algn="just" eaLnBrk="1" hangingPunct="1">
              <a:spcBef>
                <a:spcPct val="0"/>
              </a:spcBef>
            </a:pPr>
            <a:r>
              <a:rPr lang="fr-FR" altLang="fr-FR" sz="1400" dirty="0">
                <a:solidFill>
                  <a:srgbClr val="FF0000"/>
                </a:solidFill>
                <a:latin typeface="Arial" panose="020B0604020202020204" pitchFamily="34" charset="0"/>
              </a:rPr>
              <a:t> Les pistachiers sont vulnérables à une grande variété de maladies (°). Parmi ceux-ci est l'infection par le champignon </a:t>
            </a:r>
            <a:r>
              <a:rPr lang="fr-FR" altLang="fr-FR" sz="1400" i="1" dirty="0" err="1">
                <a:solidFill>
                  <a:srgbClr val="FF0000"/>
                </a:solidFill>
                <a:latin typeface="Arial" panose="020B0604020202020204" pitchFamily="34" charset="0"/>
              </a:rPr>
              <a:t>Botryosphaeria</a:t>
            </a:r>
            <a:r>
              <a:rPr lang="fr-FR" altLang="fr-FR" sz="1400" i="1" dirty="0">
                <a:solidFill>
                  <a:srgbClr val="FF0000"/>
                </a:solidFill>
                <a:latin typeface="Arial" panose="020B0604020202020204" pitchFamily="34" charset="0"/>
              </a:rPr>
              <a:t>,</a:t>
            </a:r>
            <a:r>
              <a:rPr lang="fr-FR" altLang="fr-FR" sz="1400" dirty="0">
                <a:solidFill>
                  <a:srgbClr val="FF0000"/>
                </a:solidFill>
                <a:latin typeface="Arial" panose="020B0604020202020204" pitchFamily="34" charset="0"/>
              </a:rPr>
              <a:t> ce qui provoque la panicule et la brûlure des pousses </a:t>
            </a:r>
            <a:r>
              <a:rPr lang="fr-FR" altLang="fr-FR" sz="1400" i="1" dirty="0">
                <a:solidFill>
                  <a:srgbClr val="FF0000"/>
                </a:solidFill>
                <a:latin typeface="Arial" panose="020B0604020202020204" pitchFamily="34" charset="0"/>
              </a:rPr>
              <a:t>(</a:t>
            </a:r>
            <a:r>
              <a:rPr lang="fr-FR" altLang="fr-FR" sz="1400" dirty="0">
                <a:solidFill>
                  <a:srgbClr val="FF0000"/>
                </a:solidFill>
                <a:latin typeface="Arial" panose="020B0604020202020204" pitchFamily="34" charset="0"/>
              </a:rPr>
              <a:t>c’est-à-dire qu’il tue les fleurs et les jeunes pousses), et peut endommager des vergers entiers de pistachiers.</a:t>
            </a:r>
          </a:p>
          <a:p>
            <a:pPr algn="just" eaLnBrk="1" hangingPunct="1">
              <a:spcBef>
                <a:spcPct val="0"/>
              </a:spcBef>
            </a:pP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Pistacia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vera</a:t>
            </a:r>
            <a:r>
              <a:rPr lang="fr-FR" altLang="fr-FR" sz="1200" dirty="0">
                <a:solidFill>
                  <a:srgbClr val="008000"/>
                </a:solidFill>
                <a:latin typeface="Arial" panose="020B0604020202020204" pitchFamily="34" charset="0"/>
              </a:rPr>
              <a:t> est souvent confondue avec d'autres espèces du genre </a:t>
            </a:r>
            <a:r>
              <a:rPr lang="fr-FR" altLang="fr-FR" sz="1200" i="1" dirty="0" err="1">
                <a:solidFill>
                  <a:srgbClr val="008000"/>
                </a:solidFill>
                <a:latin typeface="Arial" panose="020B0604020202020204" pitchFamily="34" charset="0"/>
                <a:hlinkClick r:id="rId7" tooltip="Pistacia"/>
              </a:rPr>
              <a:t>Pistacia</a:t>
            </a:r>
            <a:r>
              <a:rPr lang="fr-FR" altLang="fr-FR" sz="1200" dirty="0">
                <a:solidFill>
                  <a:srgbClr val="008000"/>
                </a:solidFill>
                <a:latin typeface="Arial" panose="020B0604020202020204" pitchFamily="34" charset="0"/>
              </a:rPr>
              <a:t> qui sont également connue sous le nom de pistachier. Ces espèces peuvent être </a:t>
            </a:r>
            <a:r>
              <a:rPr lang="fr-FR" altLang="fr-FR" sz="1200" dirty="0">
                <a:solidFill>
                  <a:srgbClr val="008000"/>
                </a:solidFill>
                <a:latin typeface="Arial" panose="020B0604020202020204" pitchFamily="34" charset="0"/>
                <a:hlinkClick r:id="rId8" tooltip="Le diagnostic différentiel"/>
              </a:rPr>
              <a:t>distinguées</a:t>
            </a:r>
            <a:r>
              <a:rPr lang="fr-FR" altLang="fr-FR" sz="1200" dirty="0">
                <a:solidFill>
                  <a:srgbClr val="008000"/>
                </a:solidFill>
                <a:latin typeface="Arial" panose="020B0604020202020204" pitchFamily="34" charset="0"/>
              </a:rPr>
              <a:t> de </a:t>
            </a:r>
            <a:r>
              <a:rPr lang="fr-FR" altLang="fr-FR" sz="1200" i="1" dirty="0">
                <a:solidFill>
                  <a:srgbClr val="008000"/>
                </a:solidFill>
                <a:latin typeface="Arial" panose="020B0604020202020204" pitchFamily="34" charset="0"/>
              </a:rPr>
              <a:t>P.</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vera</a:t>
            </a:r>
            <a:r>
              <a:rPr lang="fr-FR" altLang="fr-FR" sz="1200" dirty="0">
                <a:solidFill>
                  <a:srgbClr val="008000"/>
                </a:solidFill>
                <a:latin typeface="Arial" panose="020B0604020202020204" pitchFamily="34" charset="0"/>
              </a:rPr>
              <a:t> par leurs distributions géographiques (dans la nature), et leurs graines qui sont beaucoup plus petites et ont une coque plus fine. Il se reproduit par semis.</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9"/>
              </a:rPr>
              <a:t>http://fr.wikipedia.org/wiki/Pistacia_vera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0"/>
              </a:rPr>
              <a:t>http://en.wikipedia.org/wiki/Pistachio</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New </a:t>
            </a:r>
            <a:r>
              <a:rPr lang="fr-FR" altLang="fr-FR" sz="1200" dirty="0" err="1">
                <a:solidFill>
                  <a:srgbClr val="008000"/>
                </a:solidFill>
                <a:latin typeface="Arial" panose="020B0604020202020204" pitchFamily="34" charset="0"/>
              </a:rPr>
              <a:t>pistachio</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varieties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1"/>
              </a:rPr>
              <a:t>http://californiaagriculture.ucanr.edu/landingpage.cfm?article=ca.v063n01p18&amp;fulltext=yes</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 </a:t>
            </a:r>
            <a:r>
              <a:rPr lang="fr-FR" altLang="fr-FR" sz="1200" dirty="0">
                <a:latin typeface="Arial" panose="020B0604020202020204" pitchFamily="34" charset="0"/>
                <a:hlinkClick r:id="rId12" tooltip="Liste des maladies de pistaches"/>
              </a:rPr>
              <a:t>Liste des maladies des pistachiers</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13"/>
              </a:rPr>
              <a:t>http://en.wikipedia.org/wiki/List_of_pistachio_diseases</a:t>
            </a:r>
            <a:r>
              <a:rPr lang="fr-FR" altLang="fr-FR" sz="1200" dirty="0">
                <a:solidFill>
                  <a:srgbClr val="008000"/>
                </a:solidFill>
                <a:latin typeface="Arial" panose="020B0604020202020204" pitchFamily="34" charset="0"/>
              </a:rPr>
              <a:t> </a:t>
            </a:r>
          </a:p>
        </p:txBody>
      </p:sp>
      <p:pic>
        <p:nvPicPr>
          <p:cNvPr id="31752" name="Image 9" descr="Pistachios_th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5013325"/>
            <a:ext cx="12700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Image 10" descr="Pistacia vera.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24525" y="4941888"/>
            <a:ext cx="1809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descr="C:\Users\LISAN\Pictures\plantes-halophytes-xerophiles\Pistachier_fleurs_mâles-Jardin_alpin_Jardin_des_plantes_Muséum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43813" y="4724400"/>
            <a:ext cx="13493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Image 12" descr="pistacia vera_arbre2.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7950" y="5084763"/>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Image 13" descr="pistacia vera flower.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411413" y="5013325"/>
            <a:ext cx="18732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2627313" y="6381750"/>
            <a:ext cx="1612900" cy="276225"/>
          </a:xfrm>
          <a:prstGeom prst="rect">
            <a:avLst/>
          </a:prstGeom>
          <a:noFill/>
        </p:spPr>
        <p:txBody>
          <a:bodyPr wrap="none">
            <a:spAutoFit/>
          </a:bodyPr>
          <a:lstStyle/>
          <a:p>
            <a:pPr eaLnBrk="1" hangingPunct="1">
              <a:defRPr/>
            </a:pPr>
            <a:r>
              <a:rPr lang="fr-FR" sz="1200" dirty="0">
                <a:solidFill>
                  <a:srgbClr val="008000"/>
                </a:solidFill>
                <a:latin typeface="+mn-lt"/>
                <a:cs typeface="Arial" charset="0"/>
              </a:rPr>
              <a:t>Fleurs ↑ et graines ↗</a:t>
            </a:r>
          </a:p>
        </p:txBody>
      </p:sp>
      <p:sp>
        <p:nvSpPr>
          <p:cNvPr id="3175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1759" name="Image 15" descr="logo aride_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Image 16" descr="logo salinisation2_s.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277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764360-41FA-48A9-8C68-E3A7922E7B0E}" type="slidenum">
              <a:rPr lang="fr-FR" altLang="fr-FR" sz="1200" smtClean="0">
                <a:solidFill>
                  <a:srgbClr val="898989"/>
                </a:solidFill>
              </a:rPr>
              <a:pPr>
                <a:spcBef>
                  <a:spcPct val="0"/>
                </a:spcBef>
                <a:buFontTx/>
                <a:buNone/>
              </a:pPr>
              <a:t>33</a:t>
            </a:fld>
            <a:endParaRPr lang="fr-FR" altLang="fr-FR" sz="1200">
              <a:solidFill>
                <a:srgbClr val="898989"/>
              </a:solidFill>
            </a:endParaRPr>
          </a:p>
        </p:txBody>
      </p:sp>
      <p:sp>
        <p:nvSpPr>
          <p:cNvPr id="3277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2773" name="ZoneTexte 4"/>
          <p:cNvSpPr txBox="1">
            <a:spLocks noChangeArrowheads="1"/>
          </p:cNvSpPr>
          <p:nvPr/>
        </p:nvSpPr>
        <p:spPr bwMode="auto">
          <a:xfrm>
            <a:off x="153987" y="708819"/>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 Pistachier commun</a:t>
            </a:r>
            <a:r>
              <a:rPr lang="fr-FR" altLang="fr-FR" sz="1800" dirty="0"/>
              <a:t> </a:t>
            </a:r>
            <a:r>
              <a:rPr lang="fr-FR" altLang="fr-FR" sz="1800" dirty="0">
                <a:solidFill>
                  <a:srgbClr val="008000"/>
                </a:solidFill>
              </a:rPr>
              <a:t>ou</a:t>
            </a:r>
            <a:r>
              <a:rPr lang="it-IT" altLang="fr-FR" sz="1800" dirty="0">
                <a:solidFill>
                  <a:srgbClr val="008000"/>
                </a:solidFill>
              </a:rPr>
              <a:t> </a:t>
            </a:r>
            <a:r>
              <a:rPr lang="it-IT" altLang="fr-FR" sz="1800" b="1" dirty="0">
                <a:solidFill>
                  <a:srgbClr val="008000"/>
                </a:solidFill>
              </a:rPr>
              <a:t>pistachier vrai </a:t>
            </a:r>
            <a:r>
              <a:rPr lang="it-IT" altLang="fr-FR" sz="1800" dirty="0">
                <a:solidFill>
                  <a:srgbClr val="008000"/>
                </a:solidFill>
              </a:rPr>
              <a:t>(</a:t>
            </a:r>
            <a:r>
              <a:rPr lang="it-IT" altLang="fr-FR" sz="1800" i="1" dirty="0">
                <a:solidFill>
                  <a:srgbClr val="008000"/>
                </a:solidFill>
              </a:rPr>
              <a:t>Pistacia vera L</a:t>
            </a:r>
            <a:r>
              <a:rPr lang="it-IT" altLang="fr-FR" sz="1800" dirty="0">
                <a:solidFill>
                  <a:srgbClr val="008000"/>
                </a:solidFill>
              </a:rPr>
              <a:t>.) (suite)</a:t>
            </a:r>
            <a:endParaRPr lang="fr-FR" altLang="fr-FR" sz="1800" dirty="0">
              <a:solidFill>
                <a:srgbClr val="008000"/>
              </a:solidFill>
            </a:endParaRPr>
          </a:p>
        </p:txBody>
      </p:sp>
      <p:sp>
        <p:nvSpPr>
          <p:cNvPr id="32774"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pic>
        <p:nvPicPr>
          <p:cNvPr id="32775" name="Picture 2" descr="C:\Users\LISAN\Pictures\plantes-halophytes-xerophiles\Pistacia vera_pl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52513"/>
            <a:ext cx="67183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 descr="C:\Users\LISAN\Pictures\plantes-halophytes-xerophiles\Pistacia vera_Gal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5284788"/>
            <a:ext cx="12477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ZoneTexte 9"/>
          <p:cNvSpPr txBox="1">
            <a:spLocks noChangeArrowheads="1"/>
          </p:cNvSpPr>
          <p:nvPr/>
        </p:nvSpPr>
        <p:spPr bwMode="auto">
          <a:xfrm>
            <a:off x="3475038" y="6581775"/>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FF0000"/>
                </a:solidFill>
                <a:latin typeface="Arial" panose="020B0604020202020204" pitchFamily="34" charset="0"/>
              </a:rPr>
              <a:t>Galle (maladie)</a:t>
            </a:r>
          </a:p>
        </p:txBody>
      </p:sp>
      <p:pic>
        <p:nvPicPr>
          <p:cNvPr id="32778" name="Image 11" descr="Pistacia vera arb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3575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Image 12" descr="pistacia vera_arb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284538"/>
            <a:ext cx="22479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Image 13" descr="Pistacia vera arbre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3213100"/>
            <a:ext cx="2400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ZoneTexte 14"/>
          <p:cNvSpPr txBox="1">
            <a:spLocks noChangeArrowheads="1"/>
          </p:cNvSpPr>
          <p:nvPr/>
        </p:nvSpPr>
        <p:spPr bwMode="auto">
          <a:xfrm>
            <a:off x="5580063" y="5157788"/>
            <a:ext cx="2808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L'industrie de la pistache Californienne a toujours été dominée par une seule variété femelle, 'Kerman'. Source : </a:t>
            </a:r>
            <a:r>
              <a:rPr lang="fr-FR" altLang="fr-FR" sz="1200">
                <a:solidFill>
                  <a:srgbClr val="008000"/>
                </a:solidFill>
                <a:latin typeface="Arial" panose="020B0604020202020204" pitchFamily="34" charset="0"/>
                <a:hlinkClick r:id="rId7"/>
              </a:rPr>
              <a:t>http://californiaagriculture.ucanr.edu/landingpage.cfm?article=ca.v063n01p18&amp;fulltext=yes</a:t>
            </a:r>
            <a:r>
              <a:rPr lang="fr-FR" altLang="fr-FR" sz="1200">
                <a:solidFill>
                  <a:srgbClr val="008000"/>
                </a:solidFill>
                <a:latin typeface="Arial" panose="020B0604020202020204" pitchFamily="34" charset="0"/>
              </a:rPr>
              <a:t> </a:t>
            </a:r>
          </a:p>
        </p:txBody>
      </p:sp>
      <p:pic>
        <p:nvPicPr>
          <p:cNvPr id="32782" name="Image 15" descr="Pistacia vera_fruits_s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445125"/>
            <a:ext cx="18383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2784" name="Image 15" descr="logo aride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Image 16" descr="logo salinisation2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379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1D6EF6-0E1D-4E09-A13B-12B6506DBDB4}" type="slidenum">
              <a:rPr lang="fr-FR" altLang="fr-FR" sz="1200" smtClean="0">
                <a:solidFill>
                  <a:srgbClr val="898989"/>
                </a:solidFill>
              </a:rPr>
              <a:pPr>
                <a:spcBef>
                  <a:spcPct val="0"/>
                </a:spcBef>
                <a:buFontTx/>
                <a:buNone/>
              </a:pPr>
              <a:t>34</a:t>
            </a:fld>
            <a:endParaRPr lang="fr-FR" altLang="fr-FR" sz="1200">
              <a:solidFill>
                <a:srgbClr val="898989"/>
              </a:solidFill>
            </a:endParaRPr>
          </a:p>
        </p:txBody>
      </p:sp>
      <p:sp>
        <p:nvSpPr>
          <p:cNvPr id="3379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3797" name="ZoneTexte 4"/>
          <p:cNvSpPr txBox="1">
            <a:spLocks noChangeArrowheads="1"/>
          </p:cNvSpPr>
          <p:nvPr/>
        </p:nvSpPr>
        <p:spPr bwMode="auto">
          <a:xfrm>
            <a:off x="143668" y="786607"/>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5.4bis. Pistachier lentisque </a:t>
            </a:r>
            <a:r>
              <a:rPr lang="it-IT" altLang="fr-FR" sz="1800" dirty="0">
                <a:solidFill>
                  <a:srgbClr val="008000"/>
                </a:solidFill>
              </a:rPr>
              <a:t>(</a:t>
            </a:r>
            <a:r>
              <a:rPr lang="it-IT" altLang="fr-FR" sz="1800" i="1" dirty="0">
                <a:solidFill>
                  <a:srgbClr val="008000"/>
                </a:solidFill>
              </a:rPr>
              <a:t>Pistacia </a:t>
            </a:r>
            <a:r>
              <a:rPr lang="fr-FR" altLang="fr-FR" sz="1800" i="1" dirty="0" err="1">
                <a:solidFill>
                  <a:srgbClr val="008000"/>
                </a:solidFill>
              </a:rPr>
              <a:t>lentiscus</a:t>
            </a:r>
            <a:r>
              <a:rPr lang="it-IT" altLang="fr-FR" sz="1800" dirty="0">
                <a:solidFill>
                  <a:srgbClr val="008000"/>
                </a:solidFill>
              </a:rPr>
              <a:t>)</a:t>
            </a:r>
            <a:endParaRPr lang="fr-FR" altLang="fr-FR" sz="1800" dirty="0">
              <a:solidFill>
                <a:srgbClr val="008000"/>
              </a:solidFill>
            </a:endParaRPr>
          </a:p>
        </p:txBody>
      </p:sp>
      <p:sp>
        <p:nvSpPr>
          <p:cNvPr id="33798"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3799" name="ZoneTexte 7"/>
          <p:cNvSpPr txBox="1">
            <a:spLocks noChangeArrowheads="1"/>
          </p:cNvSpPr>
          <p:nvPr/>
        </p:nvSpPr>
        <p:spPr bwMode="auto">
          <a:xfrm>
            <a:off x="107950" y="1125538"/>
            <a:ext cx="8785225"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L’</a:t>
            </a:r>
            <a:r>
              <a:rPr lang="fr-FR" altLang="fr-FR" sz="1800" b="1" dirty="0">
                <a:solidFill>
                  <a:srgbClr val="008000"/>
                </a:solidFill>
                <a:latin typeface="Arial" panose="020B0604020202020204" pitchFamily="34" charset="0"/>
              </a:rPr>
              <a:t>arbre au mastic</a:t>
            </a:r>
            <a:r>
              <a:rPr lang="fr-FR" altLang="fr-FR" sz="1800" dirty="0">
                <a:solidFill>
                  <a:srgbClr val="008000"/>
                </a:solidFill>
                <a:latin typeface="Arial" panose="020B0604020202020204" pitchFamily="34" charset="0"/>
              </a:rPr>
              <a:t> est un arbuste (famille des </a:t>
            </a:r>
            <a:r>
              <a:rPr lang="fr-FR" altLang="fr-FR" sz="1800" i="1" dirty="0" err="1">
                <a:solidFill>
                  <a:srgbClr val="008000"/>
                </a:solidFill>
                <a:latin typeface="Arial" panose="020B0604020202020204" pitchFamily="34" charset="0"/>
                <a:hlinkClick r:id="rId2" tooltip="Anacardiaceae"/>
              </a:rPr>
              <a:t>Anacardiaceae</a:t>
            </a:r>
            <a:r>
              <a:rPr lang="fr-FR" altLang="fr-FR" sz="1800" dirty="0">
                <a:solidFill>
                  <a:srgbClr val="008000"/>
                </a:solidFill>
                <a:latin typeface="Arial" panose="020B0604020202020204" pitchFamily="34" charset="0"/>
              </a:rPr>
              <a:t>), ne dépassant pas 6 mètres, à feuillage persistant, poussant dans les </a:t>
            </a:r>
            <a:r>
              <a:rPr lang="fr-FR" altLang="fr-FR" sz="1800" dirty="0">
                <a:solidFill>
                  <a:srgbClr val="008000"/>
                </a:solidFill>
                <a:latin typeface="Arial" panose="020B0604020202020204" pitchFamily="34" charset="0"/>
                <a:hlinkClick r:id="rId3" tooltip="Garrigue"/>
              </a:rPr>
              <a:t>garrigues</a:t>
            </a:r>
            <a:r>
              <a:rPr lang="fr-FR" altLang="fr-FR" sz="1800" dirty="0">
                <a:solidFill>
                  <a:srgbClr val="008000"/>
                </a:solidFill>
                <a:latin typeface="Arial" panose="020B0604020202020204" pitchFamily="34" charset="0"/>
              </a:rPr>
              <a:t> et les </a:t>
            </a:r>
            <a:r>
              <a:rPr lang="fr-FR" altLang="fr-FR" sz="1800" dirty="0">
                <a:solidFill>
                  <a:srgbClr val="008000"/>
                </a:solidFill>
                <a:latin typeface="Arial" panose="020B0604020202020204" pitchFamily="34" charset="0"/>
                <a:hlinkClick r:id="rId4" tooltip="Maquis (botanique)"/>
              </a:rPr>
              <a:t>maquis</a:t>
            </a:r>
            <a:r>
              <a:rPr lang="fr-FR" altLang="fr-FR" sz="1800" dirty="0">
                <a:solidFill>
                  <a:srgbClr val="008000"/>
                </a:solidFill>
                <a:latin typeface="Arial" panose="020B0604020202020204" pitchFamily="34" charset="0"/>
              </a:rPr>
              <a:t> des climats méditerranéens. Il donne des fruits, d'abord rouges, puis noirs.</a:t>
            </a:r>
            <a:endParaRPr lang="fr-FR" altLang="fr-FR" sz="1200" dirty="0">
              <a:solidFill>
                <a:srgbClr val="008000"/>
              </a:solidFill>
              <a:latin typeface="Arial" panose="020B0604020202020204" pitchFamily="34" charset="0"/>
            </a:endParaRPr>
          </a:p>
          <a:p>
            <a:pPr algn="just" eaLnBrk="1" hangingPunct="1">
              <a:spcBef>
                <a:spcPct val="0"/>
              </a:spcBef>
            </a:pPr>
            <a:r>
              <a:rPr lang="fr-FR" altLang="fr-FR" sz="1200" dirty="0">
                <a:solidFill>
                  <a:srgbClr val="FF0000"/>
                </a:solidFill>
                <a:latin typeface="Arial" panose="020B0604020202020204" pitchFamily="34" charset="0"/>
              </a:rPr>
              <a:t> Il est courant d'observer des </a:t>
            </a:r>
            <a:r>
              <a:rPr lang="fr-FR" altLang="fr-FR" sz="1200" dirty="0">
                <a:solidFill>
                  <a:srgbClr val="FF0000"/>
                </a:solidFill>
                <a:latin typeface="Arial" panose="020B0604020202020204" pitchFamily="34" charset="0"/>
                <a:hlinkClick r:id="rId5" tooltip="Galle (botanique)"/>
              </a:rPr>
              <a:t>galles</a:t>
            </a:r>
            <a:r>
              <a:rPr lang="fr-FR" altLang="fr-FR" sz="1200" dirty="0">
                <a:solidFill>
                  <a:srgbClr val="FF0000"/>
                </a:solidFill>
                <a:latin typeface="Arial" panose="020B0604020202020204" pitchFamily="34" charset="0"/>
              </a:rPr>
              <a:t> formées aux dépens du </a:t>
            </a:r>
            <a:r>
              <a:rPr lang="fr-FR" altLang="fr-FR" sz="1200" dirty="0">
                <a:solidFill>
                  <a:srgbClr val="FF0000"/>
                </a:solidFill>
                <a:latin typeface="Arial" panose="020B0604020202020204" pitchFamily="34" charset="0"/>
                <a:hlinkClick r:id="rId6" tooltip="Limbe foliaire"/>
              </a:rPr>
              <a:t>limbe foliaire</a:t>
            </a:r>
            <a:r>
              <a:rPr lang="fr-FR" altLang="fr-FR" sz="1200" dirty="0">
                <a:solidFill>
                  <a:srgbClr val="FF0000"/>
                </a:solidFill>
                <a:latin typeface="Arial" panose="020B0604020202020204" pitchFamily="34" charset="0"/>
              </a:rPr>
              <a:t> du pistachier lentisque. Les parasites qui induisent la production de ces galles, et s'en nourrissent ensuite, sont l'</a:t>
            </a:r>
            <a:r>
              <a:rPr lang="fr-FR" altLang="fr-FR" sz="1200" dirty="0">
                <a:solidFill>
                  <a:srgbClr val="FF0000"/>
                </a:solidFill>
                <a:latin typeface="Arial" panose="020B0604020202020204" pitchFamily="34" charset="0"/>
                <a:hlinkClick r:id="rId7" tooltip="Acarien"/>
              </a:rPr>
              <a:t>acarien</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hlinkClick r:id="rId8" tooltip="Eriophyes stefanii (page inexistante)"/>
              </a:rPr>
              <a:t>Eriophyes</a:t>
            </a:r>
            <a:r>
              <a:rPr lang="fr-FR" altLang="fr-FR" sz="1200" i="1" dirty="0">
                <a:solidFill>
                  <a:srgbClr val="FF0000"/>
                </a:solidFill>
                <a:latin typeface="Arial" panose="020B0604020202020204" pitchFamily="34" charset="0"/>
                <a:hlinkClick r:id="rId8" tooltip="Eriophyes stefanii (page inexistante)"/>
              </a:rPr>
              <a:t> </a:t>
            </a:r>
            <a:r>
              <a:rPr lang="fr-FR" altLang="fr-FR" sz="1200" i="1" dirty="0" err="1">
                <a:solidFill>
                  <a:srgbClr val="FF0000"/>
                </a:solidFill>
                <a:latin typeface="Arial" panose="020B0604020202020204" pitchFamily="34" charset="0"/>
                <a:hlinkClick r:id="rId8" tooltip="Eriophyes stefanii (page inexistante)"/>
              </a:rPr>
              <a:t>stefanii</a:t>
            </a:r>
            <a:r>
              <a:rPr lang="fr-FR" altLang="fr-FR" sz="1200" dirty="0">
                <a:solidFill>
                  <a:srgbClr val="FF0000"/>
                </a:solidFill>
                <a:latin typeface="Arial" panose="020B0604020202020204" pitchFamily="34" charset="0"/>
              </a:rPr>
              <a:t> (galle par enroulement marginal serré par en haut) et surtout le </a:t>
            </a:r>
            <a:r>
              <a:rPr lang="fr-FR" altLang="fr-FR" sz="1200" dirty="0">
                <a:solidFill>
                  <a:srgbClr val="FF0000"/>
                </a:solidFill>
                <a:latin typeface="Arial" panose="020B0604020202020204" pitchFamily="34" charset="0"/>
                <a:hlinkClick r:id="rId9" tooltip="Aphidoidea"/>
              </a:rPr>
              <a:t>puceron</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hlinkClick r:id="rId10" tooltip="Anopleura lentisci (page inexistante)"/>
              </a:rPr>
              <a:t>Anopleura</a:t>
            </a:r>
            <a:r>
              <a:rPr lang="fr-FR" altLang="fr-FR" sz="1200" i="1" dirty="0">
                <a:solidFill>
                  <a:srgbClr val="FF0000"/>
                </a:solidFill>
                <a:latin typeface="Arial" panose="020B0604020202020204" pitchFamily="34" charset="0"/>
                <a:hlinkClick r:id="rId10" tooltip="Anopleura lentisci (page inexistante)"/>
              </a:rPr>
              <a:t> </a:t>
            </a:r>
            <a:r>
              <a:rPr lang="fr-FR" altLang="fr-FR" sz="1200" i="1" dirty="0" err="1">
                <a:solidFill>
                  <a:srgbClr val="FF0000"/>
                </a:solidFill>
                <a:latin typeface="Arial" panose="020B0604020202020204" pitchFamily="34" charset="0"/>
                <a:hlinkClick r:id="rId10" tooltip="Anopleura lentisci (page inexistante)"/>
              </a:rPr>
              <a:t>lentisci</a:t>
            </a:r>
            <a:r>
              <a:rPr lang="fr-FR" altLang="fr-FR" sz="1200" dirty="0">
                <a:solidFill>
                  <a:srgbClr val="FF0000"/>
                </a:solidFill>
                <a:latin typeface="Arial" panose="020B0604020202020204" pitchFamily="34" charset="0"/>
              </a:rPr>
              <a:t>(galle réniforme)</a:t>
            </a:r>
            <a:r>
              <a:rPr lang="fr-FR" altLang="fr-FR" sz="1200" baseline="30000" dirty="0">
                <a:solidFill>
                  <a:srgbClr val="FF0000"/>
                </a:solidFill>
                <a:latin typeface="Arial" panose="020B0604020202020204" pitchFamily="34" charset="0"/>
                <a:hlinkClick r:id="rId11"/>
              </a:rPr>
              <a:t>3</a:t>
            </a:r>
            <a:r>
              <a:rPr lang="fr-FR" altLang="fr-FR" sz="1200" dirty="0">
                <a:solidFill>
                  <a:srgbClr val="FF0000"/>
                </a:solidFill>
                <a:latin typeface="Arial" panose="020B0604020202020204" pitchFamily="34" charset="0"/>
              </a:rPr>
              <a:t>.</a:t>
            </a:r>
          </a:p>
          <a:p>
            <a:pPr algn="just" eaLnBrk="1" hangingPunct="1">
              <a:spcBef>
                <a:spcPct val="0"/>
              </a:spcBef>
            </a:pPr>
            <a:r>
              <a:rPr lang="fr-FR" altLang="fr-FR" sz="1200" dirty="0">
                <a:solidFill>
                  <a:srgbClr val="008000"/>
                </a:solidFill>
                <a:latin typeface="Arial" panose="020B0604020202020204" pitchFamily="34" charset="0"/>
              </a:rPr>
              <a:t> Habitat : </a:t>
            </a:r>
            <a:r>
              <a:rPr lang="fr-FR" altLang="fr-FR" sz="1200" dirty="0">
                <a:solidFill>
                  <a:srgbClr val="008000"/>
                </a:solidFill>
                <a:latin typeface="Arial" panose="020B0604020202020204" pitchFamily="34" charset="0"/>
                <a:hlinkClick r:id="rId12" tooltip="Fruticée"/>
              </a:rPr>
              <a:t>fruticées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3" tooltip="Formation végétale"/>
              </a:rPr>
              <a:t>formation végétale</a:t>
            </a:r>
            <a:r>
              <a:rPr lang="fr-FR" altLang="fr-FR" sz="1200" dirty="0">
                <a:solidFill>
                  <a:srgbClr val="008000"/>
                </a:solidFill>
                <a:latin typeface="Arial" panose="020B0604020202020204" pitchFamily="34" charset="0"/>
              </a:rPr>
              <a:t> formée d'arbustes ou d'arbrisseaux] et forêts </a:t>
            </a:r>
            <a:r>
              <a:rPr lang="fr-FR" altLang="fr-FR" sz="1200" dirty="0">
                <a:solidFill>
                  <a:srgbClr val="008000"/>
                </a:solidFill>
                <a:latin typeface="Arial" panose="020B0604020202020204" pitchFamily="34" charset="0"/>
                <a:hlinkClick r:id="rId14" tooltip="Sclérophylle"/>
              </a:rPr>
              <a:t>sclérophylles</a:t>
            </a:r>
            <a:r>
              <a:rPr lang="fr-FR" altLang="fr-FR" sz="1200" dirty="0">
                <a:solidFill>
                  <a:srgbClr val="008000"/>
                </a:solidFill>
                <a:latin typeface="Arial" panose="020B0604020202020204" pitchFamily="34" charset="0"/>
              </a:rPr>
              <a:t>.</a:t>
            </a:r>
          </a:p>
          <a:p>
            <a:pPr algn="just" eaLnBrk="1" hangingPunct="1">
              <a:spcBef>
                <a:spcPct val="0"/>
              </a:spcBef>
            </a:pP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Il résiste bien aux feux</a:t>
            </a:r>
            <a:r>
              <a:rPr lang="fr-FR" altLang="fr-FR" sz="1200" dirty="0">
                <a:solidFill>
                  <a:srgbClr val="008000"/>
                </a:solidFill>
                <a:latin typeface="Arial" panose="020B0604020202020204" pitchFamily="34" charset="0"/>
              </a:rPr>
              <a:t>. Il est considéré comme un arbre écologiquement important. Il se reproduit par semis.</a:t>
            </a:r>
          </a:p>
          <a:p>
            <a:pPr algn="just" eaLnBrk="1" hangingPunct="1">
              <a:spcBef>
                <a:spcPct val="0"/>
              </a:spcBef>
            </a:pPr>
            <a:r>
              <a:rPr lang="fr-FR" altLang="fr-FR" sz="1200" dirty="0">
                <a:solidFill>
                  <a:srgbClr val="008000"/>
                </a:solidFill>
                <a:latin typeface="Arial" panose="020B0604020202020204" pitchFamily="34" charset="0"/>
              </a:rPr>
              <a:t> La graine est identique aux pistaches et peut être préparée en la faisant bouillir avec des petites fèves, du blé et des pois chiches, à la cuisson, arrosée légèrement avec de l'huile d'olive. Cette préparation est très appréciée dans l'Est Algérien.</a:t>
            </a:r>
          </a:p>
          <a:p>
            <a:pPr algn="just" eaLnBrk="1" hangingPunct="1">
              <a:spcBef>
                <a:spcPct val="0"/>
              </a:spcBef>
            </a:pPr>
            <a:r>
              <a:rPr lang="fr-FR" altLang="fr-FR" sz="1200" dirty="0">
                <a:solidFill>
                  <a:srgbClr val="008000"/>
                </a:solidFill>
                <a:latin typeface="Arial" panose="020B0604020202020204" pitchFamily="34" charset="0"/>
              </a:rPr>
              <a:t> En médecine traditionnelle, on utilise la résine aromatique de pistachier lentisque afin de combattre les ulcères d'estomac.</a:t>
            </a:r>
          </a:p>
          <a:p>
            <a:pPr algn="just" eaLnBrk="1" hangingPunct="1">
              <a:spcBef>
                <a:spcPct val="0"/>
              </a:spcBef>
            </a:pPr>
            <a:r>
              <a:rPr lang="fr-FR" altLang="fr-FR" sz="1200" dirty="0">
                <a:solidFill>
                  <a:srgbClr val="008000"/>
                </a:solidFill>
                <a:latin typeface="Arial" panose="020B0604020202020204" pitchFamily="34" charset="0"/>
              </a:rPr>
              <a:t> Les indications principales de son </a:t>
            </a:r>
            <a:r>
              <a:rPr lang="fr-FR" altLang="fr-FR" sz="1200" dirty="0">
                <a:solidFill>
                  <a:srgbClr val="008000"/>
                </a:solidFill>
                <a:latin typeface="Arial" panose="020B0604020202020204" pitchFamily="34" charset="0"/>
                <a:hlinkClick r:id="rId15" tooltip="Huile essentielle"/>
              </a:rPr>
              <a:t>huile essentielle</a:t>
            </a:r>
            <a:r>
              <a:rPr lang="fr-FR" altLang="fr-FR" sz="1200" dirty="0">
                <a:solidFill>
                  <a:srgbClr val="008000"/>
                </a:solidFill>
                <a:latin typeface="Arial" panose="020B0604020202020204" pitchFamily="34" charset="0"/>
              </a:rPr>
              <a:t> sont  les problèmes des systèmes veineux et lymphatique.</a:t>
            </a:r>
          </a:p>
          <a:p>
            <a:pPr algn="just" eaLnBrk="1" hangingPunct="1">
              <a:spcBef>
                <a:spcPct val="0"/>
              </a:spcBef>
            </a:pPr>
            <a:r>
              <a:rPr lang="fr-FR" altLang="fr-FR" sz="1200" dirty="0">
                <a:solidFill>
                  <a:srgbClr val="008000"/>
                </a:solidFill>
                <a:latin typeface="Arial" panose="020B0604020202020204" pitchFamily="34" charset="0"/>
              </a:rPr>
              <a:t> L'huile de lentisque est utilisée contre la bronchite, l'asthme, la sinusite, l'eczéma (psoriasis et lichen plan) et les brûlures.</a:t>
            </a:r>
          </a:p>
          <a:p>
            <a:pPr algn="just" eaLnBrk="1" hangingPunct="1">
              <a:spcBef>
                <a:spcPct val="0"/>
              </a:spcBef>
            </a:pPr>
            <a:r>
              <a:rPr lang="fr-FR" altLang="fr-FR" sz="1200" dirty="0">
                <a:solidFill>
                  <a:srgbClr val="008000"/>
                </a:solidFill>
                <a:latin typeface="Arial" panose="020B0604020202020204" pitchFamily="34" charset="0"/>
              </a:rPr>
              <a:t> Une tisane, préparées avec ses feuilles, agirait contre les problèmes de l'appareil digestif (ulcère, colopathie, parasites).</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6"/>
              </a:rPr>
              <a:t>http://fr.wikipedia.org/wiki/Pistacia_lentiscus</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7"/>
              </a:rPr>
              <a:t>http://en.wikipedia.org/wiki/Pistacia_lentiscus</a:t>
            </a:r>
            <a:r>
              <a:rPr lang="fr-FR" altLang="fr-FR" sz="1200" dirty="0">
                <a:solidFill>
                  <a:srgbClr val="008000"/>
                </a:solidFill>
                <a:latin typeface="Arial" panose="020B0604020202020204" pitchFamily="34" charset="0"/>
              </a:rPr>
              <a:t> </a:t>
            </a:r>
          </a:p>
        </p:txBody>
      </p:sp>
      <p:pic>
        <p:nvPicPr>
          <p:cNvPr id="33800" name="Picture 8" descr="C:\Users\LISAN\Pictures\plantes-halophytes-xerophiles\Pistacia_lentiscus_fruit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35375" y="4292600"/>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C:\Users\LISAN\Pictures\plantes-halophytes-xerophiles\Pistacia lentiscus_fleurs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3713" y="4276725"/>
            <a:ext cx="14001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2" descr="C:\Users\LISAN\Pictures\plantes-halophytes-xerophiles\Pistacia_lentiscus_flower.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0825" y="4276725"/>
            <a:ext cx="1397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ZoneTexte 13"/>
          <p:cNvSpPr txBox="1">
            <a:spLocks noChangeArrowheads="1"/>
          </p:cNvSpPr>
          <p:nvPr/>
        </p:nvSpPr>
        <p:spPr bwMode="auto">
          <a:xfrm>
            <a:off x="2484438" y="6165850"/>
            <a:ext cx="611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sp>
        <p:nvSpPr>
          <p:cNvPr id="33804" name="ZoneTexte 14"/>
          <p:cNvSpPr txBox="1">
            <a:spLocks noChangeArrowheads="1"/>
          </p:cNvSpPr>
          <p:nvPr/>
        </p:nvSpPr>
        <p:spPr bwMode="auto">
          <a:xfrm>
            <a:off x="4664075" y="6381750"/>
            <a:ext cx="56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Fruits</a:t>
            </a:r>
          </a:p>
        </p:txBody>
      </p:sp>
      <p:pic>
        <p:nvPicPr>
          <p:cNvPr id="33805" name="Picture 13" descr="C:\Users\LISAN\Pictures\plantes-halophytes-xerophiles\Pistacia lentiscus_Mastic_s.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48488" y="4437063"/>
            <a:ext cx="1947862"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C:\Users\LISAN\Pictures\plantes-halophytes-xerophiles\Pistacia lentiscus_Gale_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0825" y="5572125"/>
            <a:ext cx="1397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ZoneTexte 17"/>
          <p:cNvSpPr txBox="1">
            <a:spLocks noChangeArrowheads="1"/>
          </p:cNvSpPr>
          <p:nvPr/>
        </p:nvSpPr>
        <p:spPr bwMode="auto">
          <a:xfrm>
            <a:off x="323850" y="6581775"/>
            <a:ext cx="1222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FF0000"/>
                </a:solidFill>
                <a:latin typeface="Arial" panose="020B0604020202020204" pitchFamily="34" charset="0"/>
              </a:rPr>
              <a:t>Galle (maladie)</a:t>
            </a:r>
          </a:p>
        </p:txBody>
      </p:sp>
      <p:sp>
        <p:nvSpPr>
          <p:cNvPr id="33808" name="ZoneTexte 18"/>
          <p:cNvSpPr txBox="1">
            <a:spLocks noChangeArrowheads="1"/>
          </p:cNvSpPr>
          <p:nvPr/>
        </p:nvSpPr>
        <p:spPr bwMode="auto">
          <a:xfrm>
            <a:off x="7524750" y="5949950"/>
            <a:ext cx="628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Mastic</a:t>
            </a:r>
          </a:p>
        </p:txBody>
      </p:sp>
      <p:sp>
        <p:nvSpPr>
          <p:cNvPr id="338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3810" name="Image 17" descr="logo aride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Image 18" descr="logo salinisation2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481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5E97F1-FF66-4E5F-B2FF-349988F7CAFA}" type="slidenum">
              <a:rPr lang="fr-FR" altLang="fr-FR" sz="1200" smtClean="0">
                <a:solidFill>
                  <a:srgbClr val="898989"/>
                </a:solidFill>
              </a:rPr>
              <a:pPr>
                <a:spcBef>
                  <a:spcPct val="0"/>
                </a:spcBef>
                <a:buFontTx/>
                <a:buNone/>
              </a:pPr>
              <a:t>35</a:t>
            </a:fld>
            <a:endParaRPr lang="fr-FR" altLang="fr-FR" sz="1200">
              <a:solidFill>
                <a:srgbClr val="898989"/>
              </a:solidFill>
            </a:endParaRPr>
          </a:p>
        </p:txBody>
      </p:sp>
      <p:sp>
        <p:nvSpPr>
          <p:cNvPr id="3482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4821" name="ZoneTexte 4"/>
          <p:cNvSpPr txBox="1">
            <a:spLocks noChangeArrowheads="1"/>
          </p:cNvSpPr>
          <p:nvPr/>
        </p:nvSpPr>
        <p:spPr bwMode="auto">
          <a:xfrm>
            <a:off x="179388" y="695325"/>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5.4bis. Pistachier lentisque </a:t>
            </a:r>
            <a:r>
              <a:rPr lang="it-IT" altLang="fr-FR" sz="1800" dirty="0">
                <a:solidFill>
                  <a:srgbClr val="008000"/>
                </a:solidFill>
              </a:rPr>
              <a:t>(</a:t>
            </a:r>
            <a:r>
              <a:rPr lang="it-IT" altLang="fr-FR" sz="1800" i="1" dirty="0">
                <a:solidFill>
                  <a:srgbClr val="008000"/>
                </a:solidFill>
              </a:rPr>
              <a:t>Pistacia </a:t>
            </a:r>
            <a:r>
              <a:rPr lang="fr-FR" altLang="fr-FR" sz="1800" i="1" dirty="0" err="1">
                <a:solidFill>
                  <a:srgbClr val="008000"/>
                </a:solidFill>
              </a:rPr>
              <a:t>lentiscus</a:t>
            </a:r>
            <a:r>
              <a:rPr lang="it-IT" altLang="fr-FR" sz="1800" dirty="0">
                <a:solidFill>
                  <a:srgbClr val="008000"/>
                </a:solidFill>
              </a:rPr>
              <a:t>)</a:t>
            </a:r>
            <a:endParaRPr lang="fr-FR" altLang="fr-FR" sz="1800" dirty="0">
              <a:solidFill>
                <a:srgbClr val="008000"/>
              </a:solidFill>
            </a:endParaRPr>
          </a:p>
        </p:txBody>
      </p:sp>
      <p:sp>
        <p:nvSpPr>
          <p:cNvPr id="34822"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4823" name="Rectangle 7"/>
          <p:cNvSpPr>
            <a:spLocks noChangeArrowheads="1"/>
          </p:cNvSpPr>
          <p:nvPr/>
        </p:nvSpPr>
        <p:spPr bwMode="auto">
          <a:xfrm>
            <a:off x="6227763" y="2781300"/>
            <a:ext cx="2574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Un vieux pistachier lentisque dans le parc de Fenerbahçe à </a:t>
            </a:r>
            <a:r>
              <a:rPr lang="fr-FR" altLang="fr-FR" sz="1200">
                <a:solidFill>
                  <a:srgbClr val="008000"/>
                </a:solidFill>
                <a:latin typeface="Arial" panose="020B0604020202020204" pitchFamily="34" charset="0"/>
                <a:hlinkClick r:id="rId2" tooltip="İstanbul"/>
              </a:rPr>
              <a:t>İstanbul</a:t>
            </a:r>
            <a:endParaRPr lang="fr-FR" altLang="fr-FR" sz="1200">
              <a:solidFill>
                <a:srgbClr val="008000"/>
              </a:solidFill>
              <a:latin typeface="Arial" panose="020B0604020202020204" pitchFamily="34" charset="0"/>
            </a:endParaRPr>
          </a:p>
        </p:txBody>
      </p:sp>
      <p:pic>
        <p:nvPicPr>
          <p:cNvPr id="34824" name="Picture 3" descr="C:\Users\LISAN\Pictures\plantes-halophytes-xerophiles\Pistacia_lentiscus_arbr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052513"/>
            <a:ext cx="1941513"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 descr="C:\Users\LISAN\Pictures\plantes-halophytes-xerophiles\Pistacia_lentiscus-Sakız_Ağacı.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981075"/>
            <a:ext cx="254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ZoneTexte 11"/>
          <p:cNvSpPr txBox="1">
            <a:spLocks noChangeArrowheads="1"/>
          </p:cNvSpPr>
          <p:nvPr/>
        </p:nvSpPr>
        <p:spPr bwMode="auto">
          <a:xfrm>
            <a:off x="1331913" y="3716338"/>
            <a:ext cx="611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pic>
        <p:nvPicPr>
          <p:cNvPr id="34827" name="Picture 5" descr="C:\Users\LISAN\Pictures\plantes-halophytes-xerophiles\pistacia lentiscus_fleur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26841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6" descr="C:\Users\LISAN\Pictures\plantes-halophytes-xerophiles\pistacia lentiscus_arbust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38608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Rectangle 14"/>
          <p:cNvSpPr>
            <a:spLocks noChangeArrowheads="1"/>
          </p:cNvSpPr>
          <p:nvPr/>
        </p:nvSpPr>
        <p:spPr bwMode="auto">
          <a:xfrm>
            <a:off x="2987675" y="6308725"/>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Pistachier lentisque (Sant Tomás à Minorque) </a:t>
            </a:r>
          </a:p>
        </p:txBody>
      </p:sp>
      <p:pic>
        <p:nvPicPr>
          <p:cNvPr id="34830" name="Image 15" descr="Pistacia lentiscus_maqui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3429000"/>
            <a:ext cx="28797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Image 16" descr="pistacia lentiscus_arbuste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650" y="4076700"/>
            <a:ext cx="1781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2" name="ZoneTexte 17"/>
          <p:cNvSpPr txBox="1">
            <a:spLocks noChangeArrowheads="1"/>
          </p:cNvSpPr>
          <p:nvPr/>
        </p:nvSpPr>
        <p:spPr bwMode="auto">
          <a:xfrm>
            <a:off x="5795963" y="5373688"/>
            <a:ext cx="3168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Maquis à pistachiers lentisques (</a:t>
            </a:r>
            <a:r>
              <a:rPr lang="fr-FR" altLang="fr-FR" sz="1200">
                <a:latin typeface="Arial" panose="020B0604020202020204" pitchFamily="34" charset="0"/>
                <a:hlinkClick r:id="rId9"/>
              </a:rPr>
              <a:t>Sabaudia</a:t>
            </a:r>
            <a:r>
              <a:rPr lang="fr-FR" altLang="fr-FR" sz="1200">
                <a:solidFill>
                  <a:srgbClr val="008000"/>
                </a:solidFill>
                <a:latin typeface="Arial" panose="020B0604020202020204" pitchFamily="34" charset="0"/>
              </a:rPr>
              <a:t>, Italie). Le sol présent sous les buissons de cette espèce est considérée comme un bon substrat pour le jardinage. Source : </a:t>
            </a:r>
            <a:r>
              <a:rPr lang="fr-FR" altLang="fr-FR" sz="1200">
                <a:solidFill>
                  <a:srgbClr val="008000"/>
                </a:solidFill>
                <a:latin typeface="Arial" panose="020B0604020202020204" pitchFamily="34" charset="0"/>
                <a:hlinkClick r:id="rId9"/>
              </a:rPr>
              <a:t>http://www.flickriver.com/photos/luigistrano/3848000774/</a:t>
            </a:r>
            <a:r>
              <a:rPr lang="fr-FR" altLang="fr-FR" sz="1200">
                <a:solidFill>
                  <a:srgbClr val="008000"/>
                </a:solidFill>
                <a:latin typeface="Arial" panose="020B0604020202020204" pitchFamily="34" charset="0"/>
              </a:rPr>
              <a:t> </a:t>
            </a:r>
          </a:p>
        </p:txBody>
      </p:sp>
      <p:sp>
        <p:nvSpPr>
          <p:cNvPr id="34833" name="ZoneTexte 18"/>
          <p:cNvSpPr txBox="1">
            <a:spLocks noChangeArrowheads="1"/>
          </p:cNvSpPr>
          <p:nvPr/>
        </p:nvSpPr>
        <p:spPr bwMode="auto">
          <a:xfrm>
            <a:off x="2555875" y="5013325"/>
            <a:ext cx="56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Fruits</a:t>
            </a:r>
          </a:p>
        </p:txBody>
      </p:sp>
      <p:sp>
        <p:nvSpPr>
          <p:cNvPr id="3483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4835" name="Image 18" descr="logo aride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Image 19" descr="logo salinisation2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584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32B23D-8C94-4892-BCB9-DAABE27E8191}" type="slidenum">
              <a:rPr lang="fr-FR" altLang="fr-FR" sz="1200" smtClean="0">
                <a:solidFill>
                  <a:srgbClr val="898989"/>
                </a:solidFill>
              </a:rPr>
              <a:pPr>
                <a:spcBef>
                  <a:spcPct val="0"/>
                </a:spcBef>
                <a:buFontTx/>
                <a:buNone/>
              </a:pPr>
              <a:t>36</a:t>
            </a:fld>
            <a:endParaRPr lang="fr-FR" altLang="fr-FR" sz="1200">
              <a:solidFill>
                <a:srgbClr val="898989"/>
              </a:solidFill>
            </a:endParaRPr>
          </a:p>
        </p:txBody>
      </p:sp>
      <p:sp>
        <p:nvSpPr>
          <p:cNvPr id="3584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5845" name="ZoneTexte 4"/>
          <p:cNvSpPr txBox="1">
            <a:spLocks noChangeArrowheads="1"/>
          </p:cNvSpPr>
          <p:nvPr/>
        </p:nvSpPr>
        <p:spPr bwMode="auto">
          <a:xfrm>
            <a:off x="174625" y="697706"/>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5.4ter. Pistachier térébinthe</a:t>
            </a:r>
            <a:r>
              <a:rPr lang="fr-FR" altLang="fr-FR" sz="1800" dirty="0">
                <a:solidFill>
                  <a:srgbClr val="008000"/>
                </a:solidFill>
              </a:rPr>
              <a:t> (</a:t>
            </a:r>
            <a:r>
              <a:rPr lang="fr-FR" altLang="fr-FR" sz="1800" i="1" dirty="0" err="1">
                <a:solidFill>
                  <a:srgbClr val="008000"/>
                </a:solidFill>
              </a:rPr>
              <a:t>Pistacia</a:t>
            </a:r>
            <a:r>
              <a:rPr lang="fr-FR" altLang="fr-FR" sz="1800" i="1" dirty="0">
                <a:solidFill>
                  <a:srgbClr val="008000"/>
                </a:solidFill>
              </a:rPr>
              <a:t> </a:t>
            </a:r>
            <a:r>
              <a:rPr lang="fr-FR" altLang="fr-FR" sz="1800" i="1" dirty="0" err="1">
                <a:solidFill>
                  <a:srgbClr val="008000"/>
                </a:solidFill>
              </a:rPr>
              <a:t>terebinthus</a:t>
            </a:r>
            <a:r>
              <a:rPr lang="fr-FR" altLang="fr-FR" sz="1800" dirty="0">
                <a:solidFill>
                  <a:srgbClr val="008000"/>
                </a:solidFill>
              </a:rPr>
              <a:t>)</a:t>
            </a:r>
          </a:p>
        </p:txBody>
      </p:sp>
      <p:sp>
        <p:nvSpPr>
          <p:cNvPr id="35846"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5847" name="ZoneTexte 7"/>
          <p:cNvSpPr txBox="1">
            <a:spLocks noChangeArrowheads="1"/>
          </p:cNvSpPr>
          <p:nvPr/>
        </p:nvSpPr>
        <p:spPr bwMode="auto">
          <a:xfrm>
            <a:off x="250825" y="1125538"/>
            <a:ext cx="85693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Le « Térébinthe » est un arbuste (famille des </a:t>
            </a:r>
            <a:r>
              <a:rPr lang="fr-FR" altLang="fr-FR" sz="1800" i="1" dirty="0">
                <a:solidFill>
                  <a:srgbClr val="008000"/>
                </a:solidFill>
                <a:latin typeface="Arial" panose="020B0604020202020204" pitchFamily="34" charset="0"/>
                <a:hlinkClick r:id="rId2" tooltip="Anacardiacée"/>
              </a:rPr>
              <a:t>Anacardiacées</a:t>
            </a:r>
            <a:r>
              <a:rPr lang="fr-FR" altLang="fr-FR" sz="1800" dirty="0">
                <a:solidFill>
                  <a:srgbClr val="008000"/>
                </a:solidFill>
                <a:latin typeface="Arial" panose="020B0604020202020204" pitchFamily="34" charset="0"/>
              </a:rPr>
              <a:t>), atteignant 10 mètres de haut, à feuillage caduc, poussant dans la </a:t>
            </a:r>
            <a:r>
              <a:rPr lang="fr-FR" altLang="fr-FR" sz="1800" dirty="0">
                <a:solidFill>
                  <a:srgbClr val="008000"/>
                </a:solidFill>
                <a:latin typeface="Arial" panose="020B0604020202020204" pitchFamily="34" charset="0"/>
                <a:hlinkClick r:id="rId3" tooltip="Garrigue"/>
              </a:rPr>
              <a:t>garrigue</a:t>
            </a:r>
            <a:r>
              <a:rPr lang="fr-FR" altLang="fr-FR" sz="1800" dirty="0">
                <a:solidFill>
                  <a:srgbClr val="008000"/>
                </a:solidFill>
                <a:latin typeface="Arial" panose="020B0604020202020204" pitchFamily="34" charset="0"/>
              </a:rPr>
              <a:t> et le </a:t>
            </a:r>
            <a:r>
              <a:rPr lang="fr-FR" altLang="fr-FR" sz="1800" dirty="0">
                <a:solidFill>
                  <a:srgbClr val="008000"/>
                </a:solidFill>
                <a:latin typeface="Arial" panose="020B0604020202020204" pitchFamily="34" charset="0"/>
                <a:hlinkClick r:id="rId4" tooltip="Maquis (botanique)"/>
              </a:rPr>
              <a:t>maquis</a:t>
            </a:r>
            <a:r>
              <a:rPr lang="fr-FR" altLang="fr-FR" sz="1800" dirty="0">
                <a:solidFill>
                  <a:srgbClr val="008000"/>
                </a:solidFill>
                <a:latin typeface="Arial" panose="020B0604020202020204" pitchFamily="34" charset="0"/>
              </a:rPr>
              <a:t>, commun dans tout le </a:t>
            </a:r>
            <a:r>
              <a:rPr lang="fr-FR" altLang="fr-FR" sz="1800" dirty="0">
                <a:solidFill>
                  <a:srgbClr val="008000"/>
                </a:solidFill>
                <a:latin typeface="Arial" panose="020B0604020202020204" pitchFamily="34" charset="0"/>
                <a:hlinkClick r:id="rId5" tooltip="Bassin méditerranéen"/>
              </a:rPr>
              <a:t>bassin méditerranéen</a:t>
            </a:r>
            <a:r>
              <a:rPr lang="fr-FR" altLang="fr-FR" sz="1800" dirty="0">
                <a:solidFill>
                  <a:srgbClr val="008000"/>
                </a:solidFill>
                <a:latin typeface="Arial" panose="020B0604020202020204" pitchFamily="34" charset="0"/>
              </a:rPr>
              <a:t> (sauf la Corse).</a:t>
            </a:r>
          </a:p>
          <a:p>
            <a:pPr algn="just" eaLnBrk="1" hangingPunct="1">
              <a:spcBef>
                <a:spcPct val="0"/>
              </a:spcBef>
            </a:pPr>
            <a:r>
              <a:rPr lang="fr-FR" altLang="fr-FR" sz="1800" dirty="0">
                <a:solidFill>
                  <a:srgbClr val="008000"/>
                </a:solidFill>
                <a:latin typeface="Arial" panose="020B0604020202020204" pitchFamily="34" charset="0"/>
              </a:rPr>
              <a:t> L'</a:t>
            </a:r>
            <a:r>
              <a:rPr lang="fr-FR" altLang="fr-FR" sz="1800" b="1" dirty="0">
                <a:solidFill>
                  <a:srgbClr val="008000"/>
                </a:solidFill>
                <a:latin typeface="Arial" panose="020B0604020202020204" pitchFamily="34" charset="0"/>
                <a:hlinkClick r:id="rId6" tooltip="Essence de térébenthine"/>
              </a:rPr>
              <a:t>essence de térébenthine</a:t>
            </a:r>
            <a:r>
              <a:rPr lang="fr-FR" altLang="fr-FR" sz="1800" dirty="0">
                <a:solidFill>
                  <a:srgbClr val="008000"/>
                </a:solidFill>
                <a:latin typeface="Arial" panose="020B0604020202020204" pitchFamily="34" charset="0"/>
              </a:rPr>
              <a:t> était à l'origine fabriquée avec la </a:t>
            </a:r>
            <a:r>
              <a:rPr lang="fr-FR" altLang="fr-FR" sz="1800" dirty="0">
                <a:solidFill>
                  <a:srgbClr val="008000"/>
                </a:solidFill>
                <a:latin typeface="Arial" panose="020B0604020202020204" pitchFamily="34" charset="0"/>
                <a:hlinkClick r:id="rId7" tooltip="Sève"/>
              </a:rPr>
              <a:t>sève</a:t>
            </a:r>
            <a:r>
              <a:rPr lang="fr-FR" altLang="fr-FR" sz="1800" dirty="0">
                <a:solidFill>
                  <a:srgbClr val="008000"/>
                </a:solidFill>
                <a:latin typeface="Arial" panose="020B0604020202020204" pitchFamily="34" charset="0"/>
              </a:rPr>
              <a:t> de cet arbre.</a:t>
            </a:r>
          </a:p>
          <a:p>
            <a:pPr algn="just" eaLnBrk="1" hangingPunct="1">
              <a:spcBef>
                <a:spcPct val="0"/>
              </a:spcBef>
            </a:pPr>
            <a:r>
              <a:rPr lang="fr-FR" altLang="fr-FR" sz="1200" dirty="0">
                <a:solidFill>
                  <a:srgbClr val="008000"/>
                </a:solidFill>
                <a:latin typeface="Arial" panose="020B0604020202020204" pitchFamily="34" charset="0"/>
              </a:rPr>
              <a:t> </a:t>
            </a:r>
            <a:r>
              <a:rPr lang="fr-FR" altLang="fr-FR" sz="1200" u="sng" dirty="0">
                <a:solidFill>
                  <a:srgbClr val="008000"/>
                </a:solidFill>
                <a:latin typeface="Arial" panose="020B0604020202020204" pitchFamily="34" charset="0"/>
              </a:rPr>
              <a:t>Habitat</a:t>
            </a:r>
            <a:r>
              <a:rPr lang="fr-FR" altLang="fr-FR" sz="1200" dirty="0">
                <a:solidFill>
                  <a:srgbClr val="008000"/>
                </a:solidFill>
                <a:latin typeface="Arial" panose="020B0604020202020204" pitchFamily="34" charset="0"/>
              </a:rPr>
              <a:t> : Le pistachier térébinthe est rustique et tolérant à la sécheresse. Plante des garrigues, il nécessite un sol parfaitement drainé, </a:t>
            </a:r>
            <a:r>
              <a:rPr lang="fr-FR" altLang="fr-FR" sz="1200" i="1" dirty="0">
                <a:solidFill>
                  <a:srgbClr val="008000"/>
                </a:solidFill>
                <a:latin typeface="Arial" panose="020B0604020202020204" pitchFamily="34" charset="0"/>
              </a:rPr>
              <a:t>souvent calcaire</a:t>
            </a:r>
            <a:r>
              <a:rPr lang="fr-FR" altLang="fr-FR" sz="1200" dirty="0">
                <a:solidFill>
                  <a:srgbClr val="008000"/>
                </a:solidFill>
                <a:latin typeface="Arial" panose="020B0604020202020204" pitchFamily="34" charset="0"/>
              </a:rPr>
              <a:t>, et se plaira là où pousse le chêne vert, une exposition abritée (du vent) et ensoleillée. Jusqu'à une altitude de 500 m. Source : </a:t>
            </a:r>
            <a:r>
              <a:rPr lang="fr-FR" altLang="fr-FR" sz="1200" dirty="0">
                <a:solidFill>
                  <a:srgbClr val="008000"/>
                </a:solidFill>
                <a:latin typeface="Arial" panose="020B0604020202020204" pitchFamily="34" charset="0"/>
                <a:hlinkClick r:id="rId8"/>
              </a:rPr>
              <a:t>http://gardenbreizh.org/modules/gbdb/plante-1071-pistacia-terebinthus.html</a:t>
            </a:r>
            <a:r>
              <a:rPr lang="fr-FR" altLang="fr-FR" sz="1200" dirty="0">
                <a:solidFill>
                  <a:srgbClr val="008000"/>
                </a:solidFill>
                <a:latin typeface="Arial" panose="020B0604020202020204" pitchFamily="34" charset="0"/>
              </a:rPr>
              <a:t> </a:t>
            </a:r>
          </a:p>
          <a:p>
            <a:pPr algn="just" eaLnBrk="1" hangingPunct="1">
              <a:spcBef>
                <a:spcPct val="0"/>
              </a:spcBef>
            </a:pPr>
            <a:r>
              <a:rPr lang="fr-FR" altLang="fr-FR" sz="1200" dirty="0">
                <a:solidFill>
                  <a:srgbClr val="008000"/>
                </a:solidFill>
                <a:latin typeface="Arial" panose="020B0604020202020204" pitchFamily="34" charset="0"/>
              </a:rPr>
              <a:t>  </a:t>
            </a:r>
            <a:r>
              <a:rPr lang="fr-FR" altLang="fr-FR" sz="1200" dirty="0">
                <a:solidFill>
                  <a:srgbClr val="FF0000"/>
                </a:solidFill>
                <a:latin typeface="Arial" panose="020B0604020202020204" pitchFamily="34" charset="0"/>
              </a:rPr>
              <a:t>Il est plus exigeant en humidité </a:t>
            </a:r>
            <a:r>
              <a:rPr lang="fr-FR" altLang="fr-FR" sz="1200" dirty="0">
                <a:solidFill>
                  <a:srgbClr val="008000"/>
                </a:solidFill>
                <a:latin typeface="Arial" panose="020B0604020202020204" pitchFamily="34" charset="0"/>
              </a:rPr>
              <a:t>et plus résistant au froid (au gel) que le pistachier lentisque.</a:t>
            </a:r>
          </a:p>
          <a:p>
            <a:pPr algn="just" eaLnBrk="1" hangingPunct="1">
              <a:spcBef>
                <a:spcPct val="0"/>
              </a:spcBef>
            </a:pPr>
            <a:r>
              <a:rPr lang="fr-FR" altLang="fr-FR" sz="1200" dirty="0">
                <a:solidFill>
                  <a:srgbClr val="008000"/>
                </a:solidFill>
                <a:latin typeface="Arial" panose="020B0604020202020204" pitchFamily="34" charset="0"/>
              </a:rPr>
              <a:t> La résine, qu’on peut mâcher, peut être utilisée comme antiseptique et à la fabrication de vernis et de friandises.</a:t>
            </a:r>
          </a:p>
          <a:p>
            <a:pPr algn="just" eaLnBrk="1" hangingPunct="1">
              <a:spcBef>
                <a:spcPct val="0"/>
              </a:spcBef>
            </a:pPr>
            <a:r>
              <a:rPr lang="fr-FR" altLang="fr-FR" sz="1200" dirty="0">
                <a:solidFill>
                  <a:srgbClr val="008000"/>
                </a:solidFill>
                <a:latin typeface="Arial" panose="020B0604020202020204" pitchFamily="34" charset="0"/>
              </a:rPr>
              <a:t> Les graines, comestibles mais aigrelettes, peuvent être utilisées pour produire une huile comestible.</a:t>
            </a:r>
          </a:p>
          <a:p>
            <a:pPr algn="just" eaLnBrk="1" hangingPunct="1">
              <a:spcBef>
                <a:spcPct val="0"/>
              </a:spcBef>
            </a:pPr>
            <a:r>
              <a:rPr lang="fr-FR" altLang="fr-FR" sz="1200" dirty="0">
                <a:solidFill>
                  <a:srgbClr val="FF0000"/>
                </a:solidFill>
                <a:latin typeface="Arial" panose="020B0604020202020204" pitchFamily="34" charset="0"/>
              </a:rPr>
              <a:t> La </a:t>
            </a:r>
            <a:r>
              <a:rPr lang="fr-FR" altLang="fr-FR" sz="1200" dirty="0">
                <a:solidFill>
                  <a:srgbClr val="FF0000"/>
                </a:solidFill>
                <a:latin typeface="Arial" panose="020B0604020202020204" pitchFamily="34" charset="0"/>
                <a:hlinkClick r:id="rId9" tooltip="Galle (botanique)"/>
              </a:rPr>
              <a:t>galle</a:t>
            </a:r>
            <a:r>
              <a:rPr lang="fr-FR" altLang="fr-FR" sz="1200" dirty="0">
                <a:solidFill>
                  <a:srgbClr val="FF0000"/>
                </a:solidFill>
                <a:latin typeface="Arial" panose="020B0604020202020204" pitchFamily="34" charset="0"/>
              </a:rPr>
              <a:t> du pistachier térébinthe amène la feuille à subir une mutation pour contenir les œufs de son </a:t>
            </a:r>
            <a:r>
              <a:rPr lang="fr-FR" altLang="fr-FR" sz="1200" dirty="0">
                <a:solidFill>
                  <a:srgbClr val="FF0000"/>
                </a:solidFill>
                <a:latin typeface="Arial" panose="020B0604020202020204" pitchFamily="34" charset="0"/>
                <a:hlinkClick r:id="rId10" tooltip="Parasitisme"/>
              </a:rPr>
              <a:t>parasite</a:t>
            </a:r>
            <a:r>
              <a:rPr lang="fr-FR" altLang="fr-FR" sz="1200" dirty="0">
                <a:solidFill>
                  <a:srgbClr val="FF0000"/>
                </a:solidFill>
                <a:latin typeface="Arial" panose="020B0604020202020204" pitchFamily="34" charset="0"/>
              </a:rPr>
              <a:t>. Les galles les plus courantes sur cette espèces sont causées par les </a:t>
            </a:r>
            <a:r>
              <a:rPr lang="fr-FR" altLang="fr-FR" sz="1200" dirty="0">
                <a:solidFill>
                  <a:srgbClr val="FF0000"/>
                </a:solidFill>
                <a:latin typeface="Arial" panose="020B0604020202020204" pitchFamily="34" charset="0"/>
                <a:hlinkClick r:id="rId11" tooltip="Aphidoidea"/>
              </a:rPr>
              <a:t>pucerons</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hlinkClick r:id="rId12" tooltip="Forda marginata (page inexistante)"/>
              </a:rPr>
              <a:t>Forda</a:t>
            </a:r>
            <a:r>
              <a:rPr lang="fr-FR" altLang="fr-FR" sz="1200" i="1" dirty="0">
                <a:solidFill>
                  <a:srgbClr val="FF0000"/>
                </a:solidFill>
                <a:latin typeface="Arial" panose="020B0604020202020204" pitchFamily="34" charset="0"/>
                <a:hlinkClick r:id="rId12" tooltip="Forda marginata (page inexistante)"/>
              </a:rPr>
              <a:t> </a:t>
            </a:r>
            <a:r>
              <a:rPr lang="fr-FR" altLang="fr-FR" sz="1200" i="1" dirty="0" err="1">
                <a:solidFill>
                  <a:srgbClr val="FF0000"/>
                </a:solidFill>
                <a:latin typeface="Arial" panose="020B0604020202020204" pitchFamily="34" charset="0"/>
                <a:hlinkClick r:id="rId12" tooltip="Forda marginata (page inexistante)"/>
              </a:rPr>
              <a:t>marginata</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hlinkClick r:id="rId13" tooltip="Forda formicaria (page inexistante)"/>
              </a:rPr>
              <a:t>Forda</a:t>
            </a:r>
            <a:r>
              <a:rPr lang="fr-FR" altLang="fr-FR" sz="1200" i="1" dirty="0">
                <a:solidFill>
                  <a:srgbClr val="FF0000"/>
                </a:solidFill>
                <a:latin typeface="Arial" panose="020B0604020202020204" pitchFamily="34" charset="0"/>
                <a:hlinkClick r:id="rId13" tooltip="Forda formicaria (page inexistante)"/>
              </a:rPr>
              <a:t> </a:t>
            </a:r>
            <a:r>
              <a:rPr lang="fr-FR" altLang="fr-FR" sz="1200" i="1" dirty="0" err="1">
                <a:solidFill>
                  <a:srgbClr val="FF0000"/>
                </a:solidFill>
                <a:latin typeface="Arial" panose="020B0604020202020204" pitchFamily="34" charset="0"/>
                <a:hlinkClick r:id="rId13" tooltip="Forda formicaria (page inexistante)"/>
              </a:rPr>
              <a:t>formicaria</a:t>
            </a:r>
            <a:r>
              <a:rPr lang="fr-FR" altLang="fr-FR" sz="1200" dirty="0">
                <a:solidFill>
                  <a:srgbClr val="FF0000"/>
                </a:solidFill>
                <a:latin typeface="Arial" panose="020B0604020202020204" pitchFamily="34" charset="0"/>
              </a:rPr>
              <a:t> et </a:t>
            </a:r>
            <a:r>
              <a:rPr lang="fr-FR" altLang="fr-FR" sz="1200" i="1" dirty="0" err="1">
                <a:solidFill>
                  <a:srgbClr val="FF0000"/>
                </a:solidFill>
                <a:latin typeface="Arial" panose="020B0604020202020204" pitchFamily="34" charset="0"/>
                <a:hlinkClick r:id="rId14" tooltip="Baizongia pistaciae (page inexistante)"/>
              </a:rPr>
              <a:t>Baizongia</a:t>
            </a:r>
            <a:r>
              <a:rPr lang="fr-FR" altLang="fr-FR" sz="1200" i="1" dirty="0">
                <a:solidFill>
                  <a:srgbClr val="FF0000"/>
                </a:solidFill>
                <a:latin typeface="Arial" panose="020B0604020202020204" pitchFamily="34" charset="0"/>
                <a:hlinkClick r:id="rId14" tooltip="Baizongia pistaciae (page inexistante)"/>
              </a:rPr>
              <a:t> </a:t>
            </a:r>
            <a:r>
              <a:rPr lang="fr-FR" altLang="fr-FR" sz="1200" i="1" dirty="0" err="1">
                <a:solidFill>
                  <a:srgbClr val="FF0000"/>
                </a:solidFill>
                <a:latin typeface="Arial" panose="020B0604020202020204" pitchFamily="34" charset="0"/>
                <a:hlinkClick r:id="rId14" tooltip="Baizongia pistaciae (page inexistante)"/>
              </a:rPr>
              <a:t>pistaciae</a:t>
            </a:r>
            <a:r>
              <a:rPr lang="fr-FR" altLang="fr-FR" sz="1200" dirty="0">
                <a:solidFill>
                  <a:srgbClr val="FF0000"/>
                </a:solidFill>
                <a:latin typeface="Arial" panose="020B0604020202020204" pitchFamily="34" charset="0"/>
              </a:rPr>
              <a:t> (feuille transformée en énorme « corne » atteignant20 cm de long)</a:t>
            </a:r>
            <a:r>
              <a:rPr lang="fr-FR" altLang="fr-FR" sz="1200" baseline="30000" dirty="0">
                <a:solidFill>
                  <a:srgbClr val="FF0000"/>
                </a:solidFill>
                <a:latin typeface="Arial" panose="020B0604020202020204" pitchFamily="34" charset="0"/>
                <a:hlinkClick r:id="rId15"/>
              </a:rPr>
              <a:t>3</a:t>
            </a:r>
            <a:r>
              <a:rPr lang="fr-FR" altLang="fr-FR" sz="1200" dirty="0">
                <a:solidFill>
                  <a:srgbClr val="FF0000"/>
                </a:solidFill>
                <a:latin typeface="Arial" panose="020B0604020202020204" pitchFamily="34" charset="0"/>
              </a:rPr>
              <a:t>. Très sensible aux pucerons parasites, utilisant ses feuilles pour y abriter leurs larves, ils présentent très souvent des galles rougeâtre ourlant leurs feuilles ou proliférant en forme de cornes brun rougeâtre atteignant 20 cm de long (</a:t>
            </a:r>
            <a:r>
              <a:rPr lang="fr-FR" altLang="fr-FR" sz="1200" i="1" dirty="0" err="1">
                <a:solidFill>
                  <a:srgbClr val="FF0000"/>
                </a:solidFill>
                <a:latin typeface="Arial" panose="020B0604020202020204" pitchFamily="34" charset="0"/>
              </a:rPr>
              <a:t>Baizongia</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pistaciae</a:t>
            </a:r>
            <a:r>
              <a:rPr lang="fr-FR" altLang="fr-FR" sz="1200" dirty="0">
                <a:solidFill>
                  <a:srgbClr val="FF0000"/>
                </a:solidFill>
                <a:latin typeface="Arial" panose="020B0604020202020204" pitchFamily="34" charset="0"/>
              </a:rPr>
              <a:t>) ne mettant pas en péril le végétal.</a:t>
            </a:r>
          </a:p>
          <a:p>
            <a:pPr algn="just" eaLnBrk="1" hangingPunct="1">
              <a:spcBef>
                <a:spcPct val="0"/>
              </a:spcBef>
            </a:pPr>
            <a:r>
              <a:rPr lang="fr-FR" altLang="fr-FR" sz="1200" dirty="0">
                <a:solidFill>
                  <a:srgbClr val="008000"/>
                </a:solidFill>
                <a:latin typeface="Arial" panose="020B0604020202020204" pitchFamily="34" charset="0"/>
              </a:rPr>
              <a:t> Il est utilisé comme </a:t>
            </a:r>
            <a:r>
              <a:rPr lang="fr-FR" altLang="fr-FR" sz="1200" dirty="0">
                <a:solidFill>
                  <a:srgbClr val="008000"/>
                </a:solidFill>
                <a:latin typeface="Arial" panose="020B0604020202020204" pitchFamily="34" charset="0"/>
                <a:hlinkClick r:id="rId16" tooltip="Porte-greffe"/>
              </a:rPr>
              <a:t>porte-greffe</a:t>
            </a:r>
            <a:r>
              <a:rPr lang="fr-FR" altLang="fr-FR" sz="1200" dirty="0">
                <a:solidFill>
                  <a:srgbClr val="008000"/>
                </a:solidFill>
                <a:latin typeface="Arial" panose="020B0604020202020204" pitchFamily="34" charset="0"/>
              </a:rPr>
              <a:t> pour le </a:t>
            </a:r>
            <a:r>
              <a:rPr lang="fr-FR" altLang="fr-FR" sz="1200" dirty="0">
                <a:solidFill>
                  <a:srgbClr val="008000"/>
                </a:solidFill>
                <a:latin typeface="Arial" panose="020B0604020202020204" pitchFamily="34" charset="0"/>
                <a:hlinkClick r:id="rId17" tooltip="Pistachier vrai"/>
              </a:rPr>
              <a:t>pistachier vrai</a:t>
            </a:r>
            <a:r>
              <a:rPr lang="fr-FR" altLang="fr-FR" sz="1200" dirty="0">
                <a:solidFill>
                  <a:srgbClr val="008000"/>
                </a:solidFill>
                <a:latin typeface="Arial" panose="020B0604020202020204" pitchFamily="34" charset="0"/>
              </a:rPr>
              <a:t>. Il se reproduit par semis.</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8"/>
              </a:rPr>
              <a:t>http://fr.wikipedia.org/wiki/Pistachier_t%C3%A9r%C3%A9binthe</a:t>
            </a:r>
            <a:r>
              <a:rPr lang="fr-FR" altLang="fr-FR" sz="1200" dirty="0">
                <a:solidFill>
                  <a:srgbClr val="008000"/>
                </a:solidFill>
                <a:latin typeface="Arial" panose="020B0604020202020204" pitchFamily="34" charset="0"/>
              </a:rPr>
              <a:t> , b) </a:t>
            </a:r>
            <a:r>
              <a:rPr lang="fr-FR" altLang="fr-FR" sz="1200" dirty="0">
                <a:solidFill>
                  <a:srgbClr val="008000"/>
                </a:solidFill>
                <a:latin typeface="Arial" panose="020B0604020202020204" pitchFamily="34" charset="0"/>
                <a:hlinkClick r:id="rId19"/>
              </a:rPr>
              <a:t>http://en.wikipedia.org/wiki/Pistacia_terebinthus</a:t>
            </a:r>
            <a:r>
              <a:rPr lang="fr-FR" altLang="fr-FR" sz="1200" dirty="0">
                <a:solidFill>
                  <a:srgbClr val="008000"/>
                </a:solidFill>
                <a:latin typeface="Arial" panose="020B0604020202020204" pitchFamily="34" charset="0"/>
              </a:rPr>
              <a:t> </a:t>
            </a:r>
            <a:endParaRPr lang="fr-FR" altLang="fr-FR" sz="1200" dirty="0">
              <a:solidFill>
                <a:srgbClr val="FF0000"/>
              </a:solidFill>
              <a:latin typeface="Arial" panose="020B0604020202020204" pitchFamily="34" charset="0"/>
            </a:endParaRPr>
          </a:p>
        </p:txBody>
      </p:sp>
      <p:pic>
        <p:nvPicPr>
          <p:cNvPr id="35848" name="Picture 8" descr="C:\Users\LISAN\Pictures\plantes-halophytes-xerophiles\Pistacia_terebinthus_Baizongia_pistaciae_Gall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48488" y="4797425"/>
            <a:ext cx="201136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C:\Users\LISAN\Pictures\plantes-halophytes-xerophiles\Pistacia_terebinthus_jeunes_fruits_s.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1050" y="5084763"/>
            <a:ext cx="18240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C:\Users\LISAN\Pictures\plantes-halophytes-xerophiles\Pistacia terebinthus_fleurs_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950" y="5084763"/>
            <a:ext cx="18065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Rectangle 11"/>
          <p:cNvSpPr>
            <a:spLocks noChangeArrowheads="1"/>
          </p:cNvSpPr>
          <p:nvPr/>
        </p:nvSpPr>
        <p:spPr bwMode="auto">
          <a:xfrm>
            <a:off x="6897688" y="6381750"/>
            <a:ext cx="2246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Galles par </a:t>
            </a:r>
            <a:r>
              <a:rPr lang="fr-FR" altLang="fr-FR" sz="1200" i="1">
                <a:solidFill>
                  <a:srgbClr val="008000"/>
                </a:solidFill>
                <a:latin typeface="Arial" panose="020B0604020202020204" pitchFamily="34" charset="0"/>
              </a:rPr>
              <a:t>Baizongia pistaciae</a:t>
            </a:r>
            <a:endParaRPr lang="fr-FR" altLang="fr-FR" sz="1200">
              <a:solidFill>
                <a:srgbClr val="008000"/>
              </a:solidFill>
              <a:latin typeface="Arial" panose="020B0604020202020204" pitchFamily="34" charset="0"/>
            </a:endParaRPr>
          </a:p>
        </p:txBody>
      </p:sp>
      <p:sp>
        <p:nvSpPr>
          <p:cNvPr id="35852" name="ZoneTexte 12"/>
          <p:cNvSpPr txBox="1">
            <a:spLocks noChangeArrowheads="1"/>
          </p:cNvSpPr>
          <p:nvPr/>
        </p:nvSpPr>
        <p:spPr bwMode="auto">
          <a:xfrm>
            <a:off x="827088" y="6453188"/>
            <a:ext cx="611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sp>
        <p:nvSpPr>
          <p:cNvPr id="35853" name="ZoneTexte 13"/>
          <p:cNvSpPr txBox="1">
            <a:spLocks noChangeArrowheads="1"/>
          </p:cNvSpPr>
          <p:nvPr/>
        </p:nvSpPr>
        <p:spPr bwMode="auto">
          <a:xfrm>
            <a:off x="2627313" y="6453188"/>
            <a:ext cx="569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Fruits</a:t>
            </a:r>
          </a:p>
        </p:txBody>
      </p:sp>
      <p:pic>
        <p:nvPicPr>
          <p:cNvPr id="35854" name="Image 14" descr="pistacia terebinthus_arbre.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067175" y="4797425"/>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Rectangle 15"/>
          <p:cNvSpPr>
            <a:spLocks noChangeArrowheads="1"/>
          </p:cNvSpPr>
          <p:nvPr/>
        </p:nvSpPr>
        <p:spPr bwMode="auto">
          <a:xfrm>
            <a:off x="4332288" y="6453188"/>
            <a:ext cx="2044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gorges du Gardon (France)</a:t>
            </a:r>
          </a:p>
        </p:txBody>
      </p:sp>
      <p:sp>
        <p:nvSpPr>
          <p:cNvPr id="3585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5857" name="Image 16" descr="logo aride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Image 17" descr="logo salinisation2_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686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D2F620-19A3-49BE-AD2E-943308FC87E4}" type="slidenum">
              <a:rPr lang="fr-FR" altLang="fr-FR" sz="1200" smtClean="0">
                <a:solidFill>
                  <a:srgbClr val="898989"/>
                </a:solidFill>
              </a:rPr>
              <a:pPr>
                <a:spcBef>
                  <a:spcPct val="0"/>
                </a:spcBef>
                <a:buFontTx/>
                <a:buNone/>
              </a:pPr>
              <a:t>37</a:t>
            </a:fld>
            <a:endParaRPr lang="fr-FR" altLang="fr-FR" sz="1200">
              <a:solidFill>
                <a:srgbClr val="898989"/>
              </a:solidFill>
            </a:endParaRPr>
          </a:p>
        </p:txBody>
      </p:sp>
      <p:sp>
        <p:nvSpPr>
          <p:cNvPr id="3686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6869" name="ZoneTexte 4"/>
          <p:cNvSpPr txBox="1">
            <a:spLocks noChangeArrowheads="1"/>
          </p:cNvSpPr>
          <p:nvPr/>
        </p:nvSpPr>
        <p:spPr bwMode="auto">
          <a:xfrm>
            <a:off x="179388" y="722313"/>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5.5. Grenadier commun</a:t>
            </a:r>
            <a:r>
              <a:rPr lang="fr-FR" altLang="fr-FR" sz="1800" dirty="0">
                <a:solidFill>
                  <a:srgbClr val="008000"/>
                </a:solidFill>
              </a:rPr>
              <a:t> (</a:t>
            </a:r>
            <a:r>
              <a:rPr lang="fr-FR" altLang="fr-FR" sz="1800" i="1" dirty="0" err="1">
                <a:solidFill>
                  <a:srgbClr val="008000"/>
                </a:solidFill>
              </a:rPr>
              <a:t>Punica</a:t>
            </a:r>
            <a:r>
              <a:rPr lang="fr-FR" altLang="fr-FR" sz="1800" i="1" dirty="0">
                <a:solidFill>
                  <a:srgbClr val="008000"/>
                </a:solidFill>
              </a:rPr>
              <a:t> </a:t>
            </a:r>
            <a:r>
              <a:rPr lang="fr-FR" altLang="fr-FR" sz="1800" i="1" dirty="0" err="1">
                <a:solidFill>
                  <a:srgbClr val="008000"/>
                </a:solidFill>
              </a:rPr>
              <a:t>granatum</a:t>
            </a:r>
            <a:r>
              <a:rPr lang="fr-FR" altLang="fr-FR" sz="1800" dirty="0">
                <a:solidFill>
                  <a:srgbClr val="008000"/>
                </a:solidFill>
              </a:rPr>
              <a:t>)</a:t>
            </a:r>
          </a:p>
        </p:txBody>
      </p:sp>
      <p:sp>
        <p:nvSpPr>
          <p:cNvPr id="36870" name="Rectangle 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6871" name="ZoneTexte 7"/>
          <p:cNvSpPr txBox="1">
            <a:spLocks noChangeArrowheads="1"/>
          </p:cNvSpPr>
          <p:nvPr/>
        </p:nvSpPr>
        <p:spPr bwMode="auto">
          <a:xfrm>
            <a:off x="107950" y="1196975"/>
            <a:ext cx="88566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Cet </a:t>
            </a:r>
            <a:r>
              <a:rPr lang="fr-FR" altLang="fr-FR" sz="1800" dirty="0">
                <a:solidFill>
                  <a:srgbClr val="008000"/>
                </a:solidFill>
                <a:latin typeface="Arial" panose="020B0604020202020204" pitchFamily="34" charset="0"/>
                <a:hlinkClick r:id="rId2" tooltip="Arbre fruitier"/>
              </a:rPr>
              <a:t>arbre fruitier</a:t>
            </a:r>
            <a:r>
              <a:rPr lang="fr-FR" altLang="fr-FR" sz="1800" dirty="0">
                <a:solidFill>
                  <a:srgbClr val="008000"/>
                </a:solidFill>
                <a:latin typeface="Arial" panose="020B0604020202020204" pitchFamily="34" charset="0"/>
              </a:rPr>
              <a:t> (famille des </a:t>
            </a:r>
            <a:r>
              <a:rPr lang="fr-FR" altLang="fr-FR" sz="1800" i="1" dirty="0">
                <a:solidFill>
                  <a:srgbClr val="008000"/>
                </a:solidFill>
                <a:latin typeface="Arial" panose="020B0604020202020204" pitchFamily="34" charset="0"/>
                <a:hlinkClick r:id="rId3" tooltip="Lythraceae"/>
              </a:rPr>
              <a:t>Lythracées</a:t>
            </a:r>
            <a:r>
              <a:rPr lang="fr-FR" altLang="fr-FR" sz="1800" dirty="0">
                <a:solidFill>
                  <a:srgbClr val="008000"/>
                </a:solidFill>
                <a:latin typeface="Arial" panose="020B0604020202020204" pitchFamily="34" charset="0"/>
              </a:rPr>
              <a:t>) </a:t>
            </a:r>
            <a:r>
              <a:rPr lang="fr-FR" altLang="fr-FR" sz="1800" dirty="0" err="1">
                <a:solidFill>
                  <a:srgbClr val="008000"/>
                </a:solidFill>
                <a:latin typeface="Arial" panose="020B0604020202020204" pitchFamily="34" charset="0"/>
              </a:rPr>
              <a:t>autofertile</a:t>
            </a:r>
            <a:r>
              <a:rPr lang="fr-FR" altLang="fr-FR" sz="1800" dirty="0">
                <a:solidFill>
                  <a:srgbClr val="008000"/>
                </a:solidFill>
                <a:latin typeface="Arial" panose="020B0604020202020204" pitchFamily="34" charset="0"/>
              </a:rPr>
              <a:t>, pouvant vivre 200 ans, est cultivé pour ses </a:t>
            </a:r>
            <a:r>
              <a:rPr lang="fr-FR" altLang="fr-FR" sz="1800" dirty="0">
                <a:solidFill>
                  <a:srgbClr val="008000"/>
                </a:solidFill>
                <a:latin typeface="Arial" panose="020B0604020202020204" pitchFamily="34" charset="0"/>
                <a:hlinkClick r:id="rId4" tooltip="Fruit (botanique)"/>
              </a:rPr>
              <a:t>fruits</a:t>
            </a:r>
            <a:r>
              <a:rPr lang="fr-FR" altLang="fr-FR" sz="1800" dirty="0">
                <a:solidFill>
                  <a:srgbClr val="008000"/>
                </a:solidFill>
                <a:latin typeface="Arial" panose="020B0604020202020204" pitchFamily="34" charset="0"/>
              </a:rPr>
              <a:t> comestibles (les </a:t>
            </a:r>
            <a:r>
              <a:rPr lang="fr-FR" altLang="fr-FR" sz="1800" dirty="0">
                <a:solidFill>
                  <a:srgbClr val="008000"/>
                </a:solidFill>
                <a:latin typeface="Arial" panose="020B0604020202020204" pitchFamily="34" charset="0"/>
                <a:hlinkClick r:id="rId5" tooltip="Grenade (fruit)"/>
              </a:rPr>
              <a:t>grenades</a:t>
            </a:r>
            <a:r>
              <a:rPr lang="fr-FR" altLang="fr-FR" sz="1800" dirty="0">
                <a:solidFill>
                  <a:srgbClr val="008000"/>
                </a:solidFill>
                <a:latin typeface="Arial" panose="020B0604020202020204" pitchFamily="34" charset="0"/>
              </a:rPr>
              <a:t>) et pour les qualités ornementales de ses grandes fleurs.</a:t>
            </a:r>
          </a:p>
          <a:p>
            <a:pPr algn="just" eaLnBrk="1" hangingPunct="1">
              <a:spcBef>
                <a:spcPct val="0"/>
              </a:spcBef>
            </a:pPr>
            <a:r>
              <a:rPr lang="fr-FR" altLang="fr-FR" sz="1200" dirty="0">
                <a:solidFill>
                  <a:srgbClr val="008000"/>
                </a:solidFill>
                <a:latin typeface="Arial" panose="020B0604020202020204" pitchFamily="34" charset="0"/>
              </a:rPr>
              <a:t> L'espèce tolère bien les sols calcaires et </a:t>
            </a:r>
            <a:r>
              <a:rPr lang="fr-FR" altLang="fr-FR" sz="1200" b="1" dirty="0">
                <a:solidFill>
                  <a:srgbClr val="008000"/>
                </a:solidFill>
                <a:latin typeface="Arial" panose="020B0604020202020204" pitchFamily="34" charset="0"/>
              </a:rPr>
              <a:t>salins</a:t>
            </a:r>
            <a:r>
              <a:rPr lang="fr-FR" altLang="fr-FR" sz="1200" dirty="0">
                <a:solidFill>
                  <a:srgbClr val="008000"/>
                </a:solidFill>
                <a:latin typeface="Arial" panose="020B0604020202020204" pitchFamily="34" charset="0"/>
              </a:rPr>
              <a:t>, une légère </a:t>
            </a:r>
            <a:r>
              <a:rPr lang="fr-FR" altLang="fr-FR" sz="1200" dirty="0">
                <a:solidFill>
                  <a:srgbClr val="008000"/>
                </a:solidFill>
                <a:latin typeface="Arial" panose="020B0604020202020204" pitchFamily="34" charset="0"/>
                <a:hlinkClick r:id="rId6" tooltip="Sècheresse"/>
              </a:rPr>
              <a:t>sècheresse</a:t>
            </a:r>
            <a:r>
              <a:rPr lang="fr-FR" altLang="fr-FR" sz="1200" dirty="0">
                <a:solidFill>
                  <a:srgbClr val="008000"/>
                </a:solidFill>
                <a:latin typeface="Arial" panose="020B0604020202020204" pitchFamily="34" charset="0"/>
              </a:rPr>
              <a:t> (qui pourra modifier la qualité des fruits) et peut supporter de courtes périodes de gel (jusqu'à -15 °C). Il préfère les climats secs. Il se reproduit par boutures et mal par semis. Les oiseaux sont friands des fruits murs.</a:t>
            </a:r>
          </a:p>
          <a:p>
            <a:pPr algn="just" eaLnBrk="1" hangingPunct="1">
              <a:spcBef>
                <a:spcPct val="0"/>
              </a:spcBef>
            </a:pPr>
            <a:r>
              <a:rPr lang="fr-FR" altLang="fr-FR" sz="1200" dirty="0">
                <a:solidFill>
                  <a:srgbClr val="FF0000"/>
                </a:solidFill>
                <a:latin typeface="Arial" panose="020B0604020202020204" pitchFamily="34" charset="0"/>
              </a:rPr>
              <a:t> En zone humide, le grenadier a du mal à fructifier _  car il a besoin de fortes chaleurs pendant toute la période de fructification _ sinon il est attaqué par des maladies fongiques dont il ne se remet pas.</a:t>
            </a:r>
          </a:p>
          <a:p>
            <a:pPr algn="just" eaLnBrk="1" hangingPunct="1">
              <a:spcBef>
                <a:spcPct val="0"/>
              </a:spcBef>
            </a:pPr>
            <a:r>
              <a:rPr lang="fr-FR" altLang="fr-FR" sz="1200" dirty="0">
                <a:solidFill>
                  <a:srgbClr val="008000"/>
                </a:solidFill>
                <a:latin typeface="Arial" panose="020B0604020202020204" pitchFamily="34" charset="0"/>
              </a:rPr>
              <a:t> Le grenadier est un arbre robuste qui ne nécessite que peu de soins</a:t>
            </a:r>
            <a:r>
              <a:rPr lang="fr-FR" altLang="fr-FR" sz="1200" dirty="0">
                <a:solidFill>
                  <a:srgbClr val="FF0000"/>
                </a:solidFill>
                <a:latin typeface="Arial" panose="020B0604020202020204" pitchFamily="34" charset="0"/>
              </a:rPr>
              <a:t>, mais il peut tout de même être attaqué par un puceron  s'attaquant aux jeunes pousses et provoquant la </a:t>
            </a:r>
            <a:r>
              <a:rPr lang="fr-FR" altLang="fr-FR" sz="1200" dirty="0">
                <a:solidFill>
                  <a:srgbClr val="FF0000"/>
                </a:solidFill>
                <a:latin typeface="Arial" panose="020B0604020202020204" pitchFamily="34" charset="0"/>
                <a:hlinkClick r:id="rId7" tooltip="Fumagine"/>
              </a:rPr>
              <a:t>fumagine</a:t>
            </a:r>
            <a:r>
              <a:rPr lang="fr-FR" altLang="fr-FR" sz="1200" dirty="0">
                <a:solidFill>
                  <a:srgbClr val="FF0000"/>
                </a:solidFill>
                <a:latin typeface="Arial" panose="020B0604020202020204" pitchFamily="34" charset="0"/>
              </a:rPr>
              <a:t>, le papillon </a:t>
            </a:r>
            <a:r>
              <a:rPr lang="fr-FR" altLang="fr-FR" sz="1200" i="1" u="sng" dirty="0" err="1">
                <a:latin typeface="Arial" panose="020B0604020202020204" pitchFamily="34" charset="0"/>
                <a:hlinkClick r:id="rId8"/>
              </a:rPr>
              <a:t>Virachola</a:t>
            </a:r>
            <a:r>
              <a:rPr lang="fr-FR" altLang="fr-FR" sz="1200" i="1" u="sng" dirty="0">
                <a:latin typeface="Arial" panose="020B0604020202020204" pitchFamily="34" charset="0"/>
                <a:hlinkClick r:id="rId8"/>
              </a:rPr>
              <a:t> </a:t>
            </a:r>
            <a:r>
              <a:rPr lang="fr-FR" altLang="fr-FR" sz="1200" i="1" u="sng" dirty="0" err="1">
                <a:latin typeface="Arial" panose="020B0604020202020204" pitchFamily="34" charset="0"/>
                <a:hlinkClick r:id="rId8"/>
              </a:rPr>
              <a:t>isocrates</a:t>
            </a:r>
            <a:r>
              <a:rPr lang="fr-FR" altLang="fr-FR" sz="1200" dirty="0">
                <a:solidFill>
                  <a:srgbClr val="FF0000"/>
                </a:solidFill>
                <a:latin typeface="Arial" panose="020B0604020202020204" pitchFamily="34" charset="0"/>
              </a:rPr>
              <a:t>, la punaise</a:t>
            </a:r>
            <a:r>
              <a:rPr lang="fr-FR" altLang="fr-FR" sz="1200" dirty="0">
                <a:latin typeface="Arial" panose="020B0604020202020204" pitchFamily="34" charset="0"/>
              </a:rPr>
              <a:t> </a:t>
            </a:r>
            <a:r>
              <a:rPr lang="fr-FR" altLang="fr-FR" sz="1200" i="1" u="sng" dirty="0" err="1">
                <a:latin typeface="Arial" panose="020B0604020202020204" pitchFamily="34" charset="0"/>
                <a:hlinkClick r:id="rId9"/>
              </a:rPr>
              <a:t>Leptoglossus</a:t>
            </a:r>
            <a:r>
              <a:rPr lang="fr-FR" altLang="fr-FR" sz="1200" i="1" u="sng" dirty="0">
                <a:latin typeface="Arial" panose="020B0604020202020204" pitchFamily="34" charset="0"/>
                <a:hlinkClick r:id="rId9"/>
              </a:rPr>
              <a:t> </a:t>
            </a:r>
            <a:r>
              <a:rPr lang="fr-FR" altLang="fr-FR" sz="1200" i="1" u="sng" dirty="0" err="1">
                <a:latin typeface="Arial" panose="020B0604020202020204" pitchFamily="34" charset="0"/>
                <a:hlinkClick r:id="rId9"/>
              </a:rPr>
              <a:t>zonatus</a:t>
            </a:r>
            <a:r>
              <a:rPr lang="fr-FR" altLang="fr-FR" sz="1200" dirty="0">
                <a:solidFill>
                  <a:srgbClr val="FF0000"/>
                </a:solidFill>
                <a:latin typeface="Arial" panose="020B0604020202020204" pitchFamily="34" charset="0"/>
              </a:rPr>
              <a:t>, le  </a:t>
            </a:r>
            <a:r>
              <a:rPr lang="fr-FR" altLang="fr-FR" sz="1200" dirty="0">
                <a:solidFill>
                  <a:srgbClr val="FF0000"/>
                </a:solidFill>
                <a:latin typeface="Arial" panose="020B0604020202020204" pitchFamily="34" charset="0"/>
                <a:hlinkClick r:id="rId10" tooltip="Coléoptères"/>
              </a:rPr>
              <a:t>coléoptère</a:t>
            </a:r>
            <a:r>
              <a:rPr lang="fr-FR" altLang="fr-FR" sz="1200" dirty="0">
                <a:solidFill>
                  <a:srgbClr val="FF0000"/>
                </a:solidFill>
                <a:latin typeface="Arial" panose="020B0604020202020204" pitchFamily="34" charset="0"/>
              </a:rPr>
              <a:t> xylophage </a:t>
            </a:r>
            <a:r>
              <a:rPr lang="fr-FR" altLang="fr-FR" sz="1200" dirty="0" err="1">
                <a:solidFill>
                  <a:srgbClr val="FF0000"/>
                </a:solidFill>
                <a:latin typeface="Arial" panose="020B0604020202020204" pitchFamily="34" charset="0"/>
                <a:hlinkClick r:id="rId11" tooltip="Xylébore"/>
              </a:rPr>
              <a:t>Xylébore</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hlinkClick r:id="rId12"/>
              </a:rPr>
              <a:t>Xyleborus</a:t>
            </a:r>
            <a:r>
              <a:rPr lang="fr-FR" altLang="fr-FR" sz="1200" i="1" dirty="0">
                <a:solidFill>
                  <a:srgbClr val="FF0000"/>
                </a:solidFill>
                <a:latin typeface="Arial" panose="020B0604020202020204" pitchFamily="34" charset="0"/>
                <a:hlinkClick r:id="rId12"/>
              </a:rPr>
              <a:t> </a:t>
            </a:r>
            <a:r>
              <a:rPr lang="fr-FR" altLang="fr-FR" sz="1200" i="1" dirty="0" err="1">
                <a:solidFill>
                  <a:srgbClr val="FF0000"/>
                </a:solidFill>
                <a:latin typeface="Arial" panose="020B0604020202020204" pitchFamily="34" charset="0"/>
                <a:hlinkClick r:id="rId12"/>
              </a:rPr>
              <a:t>dispar</a:t>
            </a:r>
            <a:r>
              <a:rPr lang="fr-FR" altLang="fr-FR" sz="1200" i="1"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rPr>
              <a:t>), le </a:t>
            </a:r>
            <a:r>
              <a:rPr lang="fr-FR" altLang="fr-FR" sz="1200" dirty="0">
                <a:solidFill>
                  <a:srgbClr val="FF0000"/>
                </a:solidFill>
                <a:latin typeface="Arial" panose="020B0604020202020204" pitchFamily="34" charset="0"/>
                <a:hlinkClick r:id="rId13" tooltip="Zeuzère"/>
              </a:rPr>
              <a:t>zeuzère</a:t>
            </a:r>
            <a:r>
              <a:rPr lang="fr-FR" altLang="fr-FR" sz="1200"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Zeuzera</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pyrina</a:t>
            </a:r>
            <a:r>
              <a:rPr lang="fr-FR" altLang="fr-FR" sz="1200" i="1"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rPr>
              <a:t>...), la mouche du fruit (</a:t>
            </a:r>
            <a:r>
              <a:rPr lang="fr-FR" altLang="fr-FR" sz="1200" i="1" dirty="0" err="1">
                <a:solidFill>
                  <a:srgbClr val="FF0000"/>
                </a:solidFill>
                <a:latin typeface="Arial" panose="020B0604020202020204" pitchFamily="34" charset="0"/>
                <a:hlinkClick r:id="rId14" tooltip="Ceratitis capitata"/>
              </a:rPr>
              <a:t>Ceratitis</a:t>
            </a:r>
            <a:r>
              <a:rPr lang="fr-FR" altLang="fr-FR" sz="1200" i="1" dirty="0">
                <a:solidFill>
                  <a:srgbClr val="FF0000"/>
                </a:solidFill>
                <a:latin typeface="Arial" panose="020B0604020202020204" pitchFamily="34" charset="0"/>
                <a:hlinkClick r:id="rId14" tooltip="Ceratitis capitata"/>
              </a:rPr>
              <a:t> </a:t>
            </a:r>
            <a:r>
              <a:rPr lang="fr-FR" altLang="fr-FR" sz="1200" i="1" dirty="0" err="1">
                <a:solidFill>
                  <a:srgbClr val="FF0000"/>
                </a:solidFill>
                <a:latin typeface="Arial" panose="020B0604020202020204" pitchFamily="34" charset="0"/>
                <a:hlinkClick r:id="rId14" tooltip="Ceratitis capitata"/>
              </a:rPr>
              <a:t>capitata</a:t>
            </a:r>
            <a:r>
              <a:rPr lang="fr-FR" altLang="fr-FR" sz="1200" dirty="0">
                <a:solidFill>
                  <a:srgbClr val="FF0000"/>
                </a:solidFill>
                <a:latin typeface="Arial" panose="020B0604020202020204" pitchFamily="34" charset="0"/>
              </a:rPr>
              <a:t>), un parasite moins courant, ne sévissant que par temps très chaud en zone méditerranéenne, une </a:t>
            </a:r>
            <a:r>
              <a:rPr lang="fr-FR" altLang="fr-FR" sz="1200" dirty="0">
                <a:solidFill>
                  <a:srgbClr val="FF0000"/>
                </a:solidFill>
                <a:latin typeface="Arial" panose="020B0604020202020204" pitchFamily="34" charset="0"/>
                <a:hlinkClick r:id="rId15" tooltip="Maladie fongique"/>
              </a:rPr>
              <a:t>maladie fongique</a:t>
            </a:r>
            <a:r>
              <a:rPr lang="fr-FR" altLang="fr-FR" sz="1200" dirty="0">
                <a:solidFill>
                  <a:srgbClr val="FF0000"/>
                </a:solidFill>
                <a:latin typeface="Arial" panose="020B0604020202020204" pitchFamily="34" charset="0"/>
              </a:rPr>
              <a:t> (</a:t>
            </a:r>
            <a:r>
              <a:rPr lang="fr-FR" altLang="fr-FR" sz="1200" i="1" dirty="0">
                <a:solidFill>
                  <a:srgbClr val="FF0000"/>
                </a:solidFill>
                <a:latin typeface="Arial" panose="020B0604020202020204" pitchFamily="34" charset="0"/>
                <a:hlinkClick r:id="rId16" tooltip="Aspergillus"/>
              </a:rPr>
              <a:t>Aspergillus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castaros</a:t>
            </a:r>
            <a:r>
              <a:rPr lang="fr-FR" altLang="fr-FR" sz="1200" dirty="0">
                <a:solidFill>
                  <a:srgbClr val="FF0000"/>
                </a:solidFill>
                <a:latin typeface="Arial" panose="020B0604020202020204" pitchFamily="34" charset="0"/>
              </a:rPr>
              <a:t>), </a:t>
            </a:r>
            <a:r>
              <a:rPr lang="fr-FR" altLang="fr-FR" sz="1200" i="1" dirty="0">
                <a:solidFill>
                  <a:srgbClr val="FF0000"/>
                </a:solidFill>
                <a:latin typeface="Arial" panose="020B0604020202020204" pitchFamily="34" charset="0"/>
              </a:rPr>
              <a:t>en zone humide</a:t>
            </a:r>
            <a:r>
              <a:rPr lang="fr-FR" altLang="fr-FR" sz="1200" dirty="0">
                <a:solidFill>
                  <a:srgbClr val="FF0000"/>
                </a:solidFill>
                <a:latin typeface="Arial" panose="020B0604020202020204" pitchFamily="34" charset="0"/>
              </a:rPr>
              <a:t>, pourrissant les fruits de l'intérieur (à traiter par </a:t>
            </a:r>
            <a:r>
              <a:rPr lang="fr-FR" altLang="fr-FR" sz="1200" u="sng" dirty="0">
                <a:latin typeface="Arial" panose="020B0604020202020204" pitchFamily="34" charset="0"/>
                <a:hlinkClick r:id="rId17" tooltip="Bouillie bordelaise"/>
              </a:rPr>
              <a:t>bouillie bordelaise</a:t>
            </a:r>
            <a:r>
              <a:rPr lang="fr-FR" altLang="fr-FR" sz="1200" dirty="0">
                <a:solidFill>
                  <a:srgbClr val="FF0000"/>
                </a:solidFill>
                <a:latin typeface="Arial" panose="020B0604020202020204" pitchFamily="34" charset="0"/>
              </a:rPr>
              <a:t> en préventif). </a:t>
            </a:r>
            <a:endParaRPr lang="fr-FR" altLang="fr-FR" sz="1200" dirty="0">
              <a:solidFill>
                <a:srgbClr val="008000"/>
              </a:solidFill>
              <a:latin typeface="Arial" panose="020B0604020202020204" pitchFamily="34" charset="0"/>
            </a:endParaRPr>
          </a:p>
          <a:p>
            <a:pPr algn="just" eaLnBrk="1" hangingPunct="1">
              <a:spcBef>
                <a:spcPct val="0"/>
              </a:spcBef>
            </a:pPr>
            <a:r>
              <a:rPr lang="fr-FR" altLang="fr-FR" sz="1200" dirty="0">
                <a:solidFill>
                  <a:srgbClr val="008000"/>
                </a:solidFill>
                <a:latin typeface="Arial" panose="020B0604020202020204" pitchFamily="34" charset="0"/>
              </a:rPr>
              <a:t> L'écorce du fruit est utilisée contre la </a:t>
            </a:r>
            <a:r>
              <a:rPr lang="fr-FR" altLang="fr-FR" sz="1200" dirty="0">
                <a:solidFill>
                  <a:srgbClr val="008000"/>
                </a:solidFill>
                <a:latin typeface="Arial" panose="020B0604020202020204" pitchFamily="34" charset="0"/>
                <a:hlinkClick r:id="rId18" tooltip="Dysenterie"/>
              </a:rPr>
              <a:t>dysenterie</a:t>
            </a:r>
            <a:r>
              <a:rPr lang="fr-FR" altLang="fr-FR" sz="1200" dirty="0">
                <a:solidFill>
                  <a:srgbClr val="008000"/>
                </a:solidFill>
                <a:latin typeface="Arial" panose="020B0604020202020204" pitchFamily="34" charset="0"/>
              </a:rPr>
              <a:t>. Les fleurs fraîches du grenadier sont utilisées en infusion contre l'</a:t>
            </a:r>
            <a:r>
              <a:rPr lang="fr-FR" altLang="fr-FR" sz="1200" dirty="0">
                <a:solidFill>
                  <a:srgbClr val="008000"/>
                </a:solidFill>
                <a:latin typeface="Arial" panose="020B0604020202020204" pitchFamily="34" charset="0"/>
                <a:hlinkClick r:id="rId19" tooltip="Asthme"/>
              </a:rPr>
              <a:t>asthme</a:t>
            </a:r>
            <a:r>
              <a:rPr lang="fr-FR" altLang="fr-FR" sz="1200" dirty="0">
                <a:solidFill>
                  <a:srgbClr val="008000"/>
                </a:solidFill>
                <a:latin typeface="Arial" panose="020B0604020202020204" pitchFamily="34" charset="0"/>
              </a:rPr>
              <a:t>.</a:t>
            </a:r>
          </a:p>
          <a:p>
            <a:pPr algn="just" eaLnBrk="1" hangingPunct="1">
              <a:spcBef>
                <a:spcPct val="0"/>
              </a:spcBef>
            </a:pPr>
            <a:r>
              <a:rPr lang="fr-FR" altLang="fr-FR" sz="1200" dirty="0">
                <a:solidFill>
                  <a:srgbClr val="008000"/>
                </a:solidFill>
                <a:latin typeface="Arial" panose="020B0604020202020204" pitchFamily="34" charset="0"/>
              </a:rPr>
              <a:t> Sources : a) </a:t>
            </a:r>
            <a:r>
              <a:rPr lang="fr-FR" altLang="fr-FR" sz="1200" dirty="0">
                <a:solidFill>
                  <a:srgbClr val="008000"/>
                </a:solidFill>
                <a:latin typeface="Arial" panose="020B0604020202020204" pitchFamily="34" charset="0"/>
                <a:hlinkClick r:id="rId20"/>
              </a:rPr>
              <a:t>http://fr.wikipedia.org/wiki/Grenadier_commun</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b) </a:t>
            </a:r>
            <a:r>
              <a:rPr lang="fr-FR" altLang="fr-FR" sz="1200" dirty="0">
                <a:solidFill>
                  <a:srgbClr val="008000"/>
                </a:solidFill>
                <a:latin typeface="Arial" panose="020B0604020202020204" pitchFamily="34" charset="0"/>
                <a:hlinkClick r:id="rId21"/>
              </a:rPr>
              <a:t>http://en.wikipedia.org/wiki/Pomegranate</a:t>
            </a:r>
            <a:r>
              <a:rPr lang="fr-FR" altLang="fr-FR" sz="1200" dirty="0">
                <a:solidFill>
                  <a:srgbClr val="008000"/>
                </a:solidFill>
                <a:latin typeface="Arial" panose="020B0604020202020204" pitchFamily="34" charset="0"/>
              </a:rPr>
              <a:t> </a:t>
            </a:r>
          </a:p>
        </p:txBody>
      </p:sp>
      <p:pic>
        <p:nvPicPr>
          <p:cNvPr id="36872" name="Picture 8" descr="C:\Users\LISAN\Pictures\plantes-halophytes-xerophiles\Punica_granatum_fleurs_(Jardin_des_plante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388" y="45085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9" descr="C:\Users\LISAN\Pictures\plantes-halophytes-xerophiles\Punica granatum_cultivé_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46613" y="4221163"/>
            <a:ext cx="16732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0" descr="C:\Users\LISAN\Pictures\plantes-halophytes-xerophiles\Punica_granatum_fleurs&amp;fruit_Tunisia_201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3663" y="4221163"/>
            <a:ext cx="25066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ZoneTexte 11"/>
          <p:cNvSpPr txBox="1">
            <a:spLocks noChangeArrowheads="1"/>
          </p:cNvSpPr>
          <p:nvPr/>
        </p:nvSpPr>
        <p:spPr bwMode="auto">
          <a:xfrm>
            <a:off x="6875463" y="6453188"/>
            <a:ext cx="1793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 et fruits (Tunisie)</a:t>
            </a:r>
          </a:p>
        </p:txBody>
      </p:sp>
      <p:sp>
        <p:nvSpPr>
          <p:cNvPr id="36876" name="ZoneTexte 12"/>
          <p:cNvSpPr txBox="1">
            <a:spLocks noChangeArrowheads="1"/>
          </p:cNvSpPr>
          <p:nvPr/>
        </p:nvSpPr>
        <p:spPr bwMode="auto">
          <a:xfrm>
            <a:off x="971550" y="6453188"/>
            <a:ext cx="6111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pic>
        <p:nvPicPr>
          <p:cNvPr id="36877" name="Picture 11" descr="C:\Users\LISAN\Pictures\plantes-halophytes-xerophiles\Punica granatum_fruits2_bis_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03575" y="4581525"/>
            <a:ext cx="13049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6879" name="Image 14" descr="logo aride_s.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Image 15" descr="logo salinisation2_s.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44114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789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5931441-956B-4971-A023-CB173AC9D93B}" type="slidenum">
              <a:rPr lang="fr-FR" altLang="fr-FR" sz="1200" smtClean="0">
                <a:solidFill>
                  <a:srgbClr val="898989"/>
                </a:solidFill>
              </a:rPr>
              <a:pPr>
                <a:spcBef>
                  <a:spcPct val="0"/>
                </a:spcBef>
                <a:buFontTx/>
                <a:buNone/>
              </a:pPr>
              <a:t>38</a:t>
            </a:fld>
            <a:endParaRPr lang="fr-FR" altLang="fr-FR" sz="1200">
              <a:solidFill>
                <a:srgbClr val="898989"/>
              </a:solidFill>
            </a:endParaRPr>
          </a:p>
        </p:txBody>
      </p:sp>
      <p:sp>
        <p:nvSpPr>
          <p:cNvPr id="3789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7893" name="ZoneTexte 4"/>
          <p:cNvSpPr txBox="1">
            <a:spLocks noChangeArrowheads="1"/>
          </p:cNvSpPr>
          <p:nvPr/>
        </p:nvSpPr>
        <p:spPr bwMode="auto">
          <a:xfrm>
            <a:off x="139700" y="753165"/>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5.5. Grenadier de Socotra</a:t>
            </a:r>
            <a:r>
              <a:rPr lang="fr-FR" altLang="fr-FR" sz="1800" dirty="0">
                <a:solidFill>
                  <a:srgbClr val="008000"/>
                </a:solidFill>
              </a:rPr>
              <a:t> (</a:t>
            </a:r>
            <a:r>
              <a:rPr lang="fr-FR" altLang="fr-FR" sz="1800" i="1" dirty="0" err="1">
                <a:solidFill>
                  <a:srgbClr val="008000"/>
                </a:solidFill>
              </a:rPr>
              <a:t>Punica</a:t>
            </a:r>
            <a:r>
              <a:rPr lang="fr-FR" altLang="fr-FR" sz="1800" i="1" dirty="0">
                <a:solidFill>
                  <a:srgbClr val="008000"/>
                </a:solidFill>
              </a:rPr>
              <a:t> </a:t>
            </a:r>
            <a:r>
              <a:rPr lang="fr-FR" altLang="fr-FR" sz="1800" i="1" dirty="0" err="1">
                <a:solidFill>
                  <a:srgbClr val="008000"/>
                </a:solidFill>
              </a:rPr>
              <a:t>protopunica</a:t>
            </a:r>
            <a:r>
              <a:rPr lang="fr-FR" altLang="fr-FR" sz="1800" dirty="0">
                <a:solidFill>
                  <a:srgbClr val="008000"/>
                </a:solidFill>
              </a:rPr>
              <a:t>)</a:t>
            </a:r>
          </a:p>
        </p:txBody>
      </p:sp>
      <p:sp>
        <p:nvSpPr>
          <p:cNvPr id="37894" name="ZoneTexte 7"/>
          <p:cNvSpPr txBox="1">
            <a:spLocks noChangeArrowheads="1"/>
          </p:cNvSpPr>
          <p:nvPr/>
        </p:nvSpPr>
        <p:spPr bwMode="auto">
          <a:xfrm>
            <a:off x="107950" y="1125538"/>
            <a:ext cx="89281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Arbuste de 2 m à 4,5 m de haut aux feuilles persistantes, </a:t>
            </a:r>
            <a:r>
              <a:rPr lang="fr-FR" altLang="fr-FR" sz="1800">
                <a:solidFill>
                  <a:srgbClr val="008000"/>
                </a:solidFill>
                <a:latin typeface="Arial" panose="020B0604020202020204" pitchFamily="34" charset="0"/>
                <a:hlinkClick r:id="rId2" tooltip="Endémisme"/>
              </a:rPr>
              <a:t>endémique</a:t>
            </a:r>
            <a:r>
              <a:rPr lang="fr-FR" altLang="fr-FR" sz="1800">
                <a:solidFill>
                  <a:srgbClr val="008000"/>
                </a:solidFill>
                <a:latin typeface="Arial" panose="020B0604020202020204" pitchFamily="34" charset="0"/>
              </a:rPr>
              <a:t> de l'île de </a:t>
            </a:r>
            <a:r>
              <a:rPr lang="fr-FR" altLang="fr-FR" sz="1800">
                <a:solidFill>
                  <a:srgbClr val="008000"/>
                </a:solidFill>
                <a:latin typeface="Arial" panose="020B0604020202020204" pitchFamily="34" charset="0"/>
                <a:hlinkClick r:id="rId3" tooltip="Socotra"/>
              </a:rPr>
              <a:t>Socotra</a:t>
            </a:r>
            <a:r>
              <a:rPr lang="fr-FR" altLang="fr-FR" sz="1800">
                <a:solidFill>
                  <a:srgbClr val="008000"/>
                </a:solidFill>
                <a:latin typeface="Arial" panose="020B0604020202020204" pitchFamily="34" charset="0"/>
              </a:rPr>
              <a:t>, près de la </a:t>
            </a:r>
            <a:r>
              <a:rPr lang="fr-FR" altLang="fr-FR" sz="1800">
                <a:solidFill>
                  <a:srgbClr val="008000"/>
                </a:solidFill>
                <a:latin typeface="Arial" panose="020B0604020202020204" pitchFamily="34" charset="0"/>
                <a:hlinkClick r:id="rId4" tooltip="Corne de l'Afrique"/>
              </a:rPr>
              <a:t>corne africaine</a:t>
            </a:r>
            <a:r>
              <a:rPr lang="fr-FR" altLang="fr-FR" sz="1800">
                <a:solidFill>
                  <a:srgbClr val="008000"/>
                </a:solidFill>
                <a:latin typeface="Arial" panose="020B0604020202020204" pitchFamily="34" charset="0"/>
              </a:rPr>
              <a:t> de </a:t>
            </a:r>
            <a:r>
              <a:rPr lang="fr-FR" altLang="fr-FR" sz="1800">
                <a:solidFill>
                  <a:srgbClr val="008000"/>
                </a:solidFill>
                <a:latin typeface="Arial" panose="020B0604020202020204" pitchFamily="34" charset="0"/>
                <a:hlinkClick r:id="rId5" tooltip="Somalie"/>
              </a:rPr>
              <a:t>Somalie</a:t>
            </a:r>
            <a:r>
              <a:rPr lang="fr-FR" altLang="fr-FR" sz="1800">
                <a:solidFill>
                  <a:srgbClr val="008000"/>
                </a:solidFill>
                <a:latin typeface="Arial" panose="020B0604020202020204" pitchFamily="34" charset="0"/>
              </a:rPr>
              <a:t> (</a:t>
            </a:r>
            <a:r>
              <a:rPr lang="fr-FR" altLang="fr-FR" sz="1800">
                <a:solidFill>
                  <a:srgbClr val="008000"/>
                </a:solidFill>
                <a:latin typeface="Arial" panose="020B0604020202020204" pitchFamily="34" charset="0"/>
                <a:hlinkClick r:id="rId6" tooltip="Genre (biologie)"/>
              </a:rPr>
              <a:t>genre</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7" tooltip="Punica"/>
              </a:rPr>
              <a:t>Punica</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800">
                <a:solidFill>
                  <a:srgbClr val="FF0000"/>
                </a:solidFill>
                <a:latin typeface="Arial" panose="020B0604020202020204" pitchFamily="34" charset="0"/>
              </a:rPr>
              <a:t>Le feuillage n'est pas brouté par les animaux, le bois ne présente aucun intérêt économique, ni comme source énergétique, ni comme matériaux technologique. Le fruits est très acide et âpre et n'est consommé ni par les humains ni par le bétail</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Aire de répartition : Son aire total de répartition occupe une zone d'une centaines de kilomètres carrés sur des terrains humides calcaires ou granitiques à une altitude de 300-1 200 m parmi les bosquets de crotons. Les implantations sont très fragmentés est présentent différentes sous-populations par exemple sur les plateaux les plus hauts il a un port prostré alors qu'il est érigé au altitude plus basses. Dans certaines zones, il est très commun et la population se régénère normalement </a:t>
            </a:r>
            <a:r>
              <a:rPr lang="fr-FR" altLang="fr-FR" sz="1200">
                <a:solidFill>
                  <a:srgbClr val="FF0000"/>
                </a:solidFill>
                <a:latin typeface="Arial" panose="020B0604020202020204" pitchFamily="34" charset="0"/>
              </a:rPr>
              <a:t>alors qu'ailleurs, l'arbre peu pour des raisons inconnus avoir disparu ou ne présenter que quelques individus reliquaire.</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8"/>
              </a:rPr>
              <a:t>http://fr.wikipedia.org/wiki/Punica_protopunica</a:t>
            </a:r>
            <a:r>
              <a:rPr lang="fr-FR" altLang="fr-FR" sz="1200">
                <a:solidFill>
                  <a:srgbClr val="008000"/>
                </a:solidFill>
                <a:latin typeface="Arial" panose="020B0604020202020204" pitchFamily="34" charset="0"/>
              </a:rPr>
              <a:t>,  </a:t>
            </a:r>
          </a:p>
        </p:txBody>
      </p:sp>
      <p:pic>
        <p:nvPicPr>
          <p:cNvPr id="3789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188" y="260350"/>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3" descr="C:\Users\LISAN\Pictures\plantes-halophytes-xerophiles\Punica protopunica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45085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descr="C:\Users\LISAN\Pictures\plantes-halophytes-xerophiles\Punica protopunic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33575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5" descr="C:\Users\LISAN\Pictures\plantes-halophytes-xerophiles\Punica protopunica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563" y="4941888"/>
            <a:ext cx="20812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6" descr="C:\Users\LISAN\Pictures\plantes-halophytes-xerophiles\Punica protopunica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588" y="4868863"/>
            <a:ext cx="2178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Rectangle 13"/>
          <p:cNvSpPr>
            <a:spLocks noChangeArrowheads="1"/>
          </p:cNvSpPr>
          <p:nvPr/>
        </p:nvSpPr>
        <p:spPr bwMode="auto">
          <a:xfrm>
            <a:off x="4500563" y="6453188"/>
            <a:ext cx="4427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Sources : </a:t>
            </a:r>
            <a:r>
              <a:rPr lang="fr-FR" altLang="fr-FR" sz="1000">
                <a:latin typeface="Arial" panose="020B0604020202020204" pitchFamily="34" charset="0"/>
                <a:hlinkClick r:id="rId14"/>
              </a:rPr>
              <a:t>https://www.flickr.com/photos/dweickhoff/8101484247/</a:t>
            </a:r>
            <a:endParaRPr lang="fr-FR" altLang="fr-FR" sz="1000">
              <a:latin typeface="Arial" panose="020B0604020202020204" pitchFamily="34" charset="0"/>
            </a:endParaRPr>
          </a:p>
          <a:p>
            <a:pPr algn="ctr" eaLnBrk="1" hangingPunct="1">
              <a:spcBef>
                <a:spcPct val="0"/>
              </a:spcBef>
              <a:buFontTx/>
              <a:buNone/>
            </a:pPr>
            <a:r>
              <a:rPr lang="fr-FR" altLang="fr-FR" sz="1000">
                <a:latin typeface="Arial" panose="020B0604020202020204" pitchFamily="34" charset="0"/>
                <a:hlinkClick r:id="rId15"/>
              </a:rPr>
              <a:t>https://www.flickr.com/photos/ayra_j2/galleries/72157623117840237/</a:t>
            </a:r>
            <a:r>
              <a:rPr lang="fr-FR" altLang="fr-FR" sz="1000">
                <a:latin typeface="Arial" panose="020B0604020202020204" pitchFamily="34" charset="0"/>
              </a:rPr>
              <a:t>  </a:t>
            </a:r>
          </a:p>
        </p:txBody>
      </p:sp>
      <p:sp>
        <p:nvSpPr>
          <p:cNvPr id="37901" name="Rectangle 14"/>
          <p:cNvSpPr>
            <a:spLocks noChangeArrowheads="1"/>
          </p:cNvSpPr>
          <p:nvPr/>
        </p:nvSpPr>
        <p:spPr bwMode="auto">
          <a:xfrm>
            <a:off x="0" y="6303963"/>
            <a:ext cx="3348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16"/>
              </a:rPr>
              <a:t>http://www.viaggio-vacanza.it/tour_a_socotra_yemen/04_trekking_a_socotra_monte_skand_wadi_ayhaft.htm</a:t>
            </a:r>
            <a:r>
              <a:rPr lang="fr-FR" altLang="fr-FR" sz="1000">
                <a:latin typeface="Arial" panose="020B0604020202020204" pitchFamily="34" charset="0"/>
              </a:rPr>
              <a:t> </a:t>
            </a:r>
          </a:p>
        </p:txBody>
      </p:sp>
      <p:sp>
        <p:nvSpPr>
          <p:cNvPr id="37902" name="Rectangle 15"/>
          <p:cNvSpPr>
            <a:spLocks noChangeArrowheads="1"/>
          </p:cNvSpPr>
          <p:nvPr/>
        </p:nvSpPr>
        <p:spPr bwMode="auto">
          <a:xfrm>
            <a:off x="250825" y="4149725"/>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a:latin typeface="Arial" panose="020B0604020202020204" pitchFamily="34" charset="0"/>
              </a:rPr>
              <a:t>Source : </a:t>
            </a:r>
            <a:r>
              <a:rPr lang="fr-FR" altLang="fr-FR" sz="1000">
                <a:latin typeface="Arial" panose="020B0604020202020204" pitchFamily="34" charset="0"/>
                <a:hlinkClick r:id="rId17"/>
              </a:rPr>
              <a:t>http://www.israelimages.com/see_image_details.php?idi=1087</a:t>
            </a:r>
            <a:r>
              <a:rPr lang="fr-FR" altLang="fr-FR" sz="1000">
                <a:latin typeface="Arial" panose="020B0604020202020204" pitchFamily="34" charset="0"/>
              </a:rPr>
              <a:t> </a:t>
            </a:r>
            <a:r>
              <a:rPr lang="fr-FR" altLang="fr-FR" sz="1000"/>
              <a:t>→</a:t>
            </a:r>
            <a:endParaRPr lang="fr-FR" altLang="fr-FR" sz="1000">
              <a:latin typeface="Arial" panose="020B0604020202020204" pitchFamily="34" charset="0"/>
            </a:endParaRPr>
          </a:p>
        </p:txBody>
      </p:sp>
      <p:pic>
        <p:nvPicPr>
          <p:cNvPr id="37903" name="Picture 7" descr="C:\Users\LISAN\Pictures\plantes-halophytes-xerophiles\punica protopunica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3500438"/>
            <a:ext cx="19954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7905" name="Image 16" descr="logo aride_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Image 17" descr="logo salinisation2_s.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oneTexte 11"/>
          <p:cNvSpPr txBox="1">
            <a:spLocks noChangeArrowheads="1"/>
          </p:cNvSpPr>
          <p:nvPr/>
        </p:nvSpPr>
        <p:spPr bwMode="auto">
          <a:xfrm>
            <a:off x="2346325"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891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037C4F-5B5E-4BAB-A2F3-AA92D888C591}" type="slidenum">
              <a:rPr lang="fr-FR" altLang="fr-FR" sz="1200" smtClean="0">
                <a:solidFill>
                  <a:srgbClr val="898989"/>
                </a:solidFill>
              </a:rPr>
              <a:pPr>
                <a:spcBef>
                  <a:spcPct val="0"/>
                </a:spcBef>
                <a:buFontTx/>
                <a:buNone/>
              </a:pPr>
              <a:t>39</a:t>
            </a:fld>
            <a:endParaRPr lang="fr-FR" altLang="fr-FR" sz="1200">
              <a:solidFill>
                <a:srgbClr val="898989"/>
              </a:solidFill>
            </a:endParaRPr>
          </a:p>
        </p:txBody>
      </p:sp>
      <p:sp>
        <p:nvSpPr>
          <p:cNvPr id="389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8917" name="ZoneTexte 4"/>
          <p:cNvSpPr txBox="1">
            <a:spLocks noChangeArrowheads="1"/>
          </p:cNvSpPr>
          <p:nvPr/>
        </p:nvSpPr>
        <p:spPr bwMode="auto">
          <a:xfrm>
            <a:off x="143668" y="718336"/>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5.6. Arganier</a:t>
            </a:r>
            <a:r>
              <a:rPr lang="fr-FR" altLang="fr-FR" sz="1800" dirty="0">
                <a:solidFill>
                  <a:srgbClr val="008000"/>
                </a:solidFill>
              </a:rPr>
              <a:t> (</a:t>
            </a:r>
            <a:r>
              <a:rPr lang="fr-FR" altLang="fr-FR" sz="1800" i="1" dirty="0" err="1">
                <a:solidFill>
                  <a:srgbClr val="008000"/>
                </a:solidFill>
              </a:rPr>
              <a:t>Argania</a:t>
            </a:r>
            <a:r>
              <a:rPr lang="fr-FR" altLang="fr-FR" sz="1800" i="1" dirty="0">
                <a:solidFill>
                  <a:srgbClr val="008000"/>
                </a:solidFill>
              </a:rPr>
              <a:t> </a:t>
            </a:r>
            <a:r>
              <a:rPr lang="fr-FR" altLang="fr-FR" sz="1800" i="1" dirty="0" err="1">
                <a:solidFill>
                  <a:srgbClr val="008000"/>
                </a:solidFill>
              </a:rPr>
              <a:t>spinosa</a:t>
            </a:r>
            <a:r>
              <a:rPr lang="fr-FR" altLang="fr-FR" sz="1800" dirty="0">
                <a:solidFill>
                  <a:srgbClr val="008000"/>
                </a:solidFill>
              </a:rPr>
              <a:t>)</a:t>
            </a:r>
          </a:p>
        </p:txBody>
      </p:sp>
      <p:sp>
        <p:nvSpPr>
          <p:cNvPr id="38918"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8919" name="ZoneTexte 7"/>
          <p:cNvSpPr txBox="1">
            <a:spLocks noChangeArrowheads="1"/>
          </p:cNvSpPr>
          <p:nvPr/>
        </p:nvSpPr>
        <p:spPr bwMode="auto">
          <a:xfrm>
            <a:off x="107950" y="1052513"/>
            <a:ext cx="88566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2" tooltip="Arbre"/>
              </a:rPr>
              <a:t>Arbre</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3" tooltip="Endémisme"/>
              </a:rPr>
              <a:t>endémique</a:t>
            </a:r>
            <a:r>
              <a:rPr lang="fr-FR" altLang="fr-FR" sz="1800" dirty="0">
                <a:solidFill>
                  <a:srgbClr val="008000"/>
                </a:solidFill>
                <a:latin typeface="Arial" panose="020B0604020202020204" pitchFamily="34" charset="0"/>
              </a:rPr>
              <a:t> du </a:t>
            </a:r>
            <a:r>
              <a:rPr lang="fr-FR" altLang="fr-FR" sz="1800" dirty="0">
                <a:solidFill>
                  <a:srgbClr val="008000"/>
                </a:solidFill>
                <a:latin typeface="Arial" panose="020B0604020202020204" pitchFamily="34" charset="0"/>
                <a:hlinkClick r:id="rId4" tooltip="Maroc"/>
              </a:rPr>
              <a:t>Maroc</a:t>
            </a:r>
            <a:r>
              <a:rPr lang="fr-FR" altLang="fr-FR" sz="1800" dirty="0">
                <a:solidFill>
                  <a:srgbClr val="008000"/>
                </a:solidFill>
                <a:latin typeface="Arial" panose="020B0604020202020204" pitchFamily="34" charset="0"/>
              </a:rPr>
              <a:t> (dans la région du Sud-Ouest et en particulier la plaine du </a:t>
            </a:r>
            <a:r>
              <a:rPr lang="fr-FR" altLang="fr-FR" sz="1800" dirty="0" err="1">
                <a:solidFill>
                  <a:srgbClr val="008000"/>
                </a:solidFill>
                <a:latin typeface="Arial" panose="020B0604020202020204" pitchFamily="34" charset="0"/>
                <a:hlinkClick r:id="rId5" tooltip="Souss"/>
              </a:rPr>
              <a:t>Souss</a:t>
            </a:r>
            <a:r>
              <a:rPr lang="fr-FR" altLang="fr-FR" sz="1800" dirty="0">
                <a:solidFill>
                  <a:srgbClr val="008000"/>
                </a:solidFill>
                <a:latin typeface="Arial" panose="020B0604020202020204" pitchFamily="34" charset="0"/>
              </a:rPr>
              <a:t>) </a:t>
            </a:r>
            <a:r>
              <a:rPr lang="fr-FR" altLang="fr-FR" sz="1800" baseline="30000" dirty="0">
                <a:solidFill>
                  <a:srgbClr val="008000"/>
                </a:solidFill>
                <a:latin typeface="Arial" panose="020B0604020202020204" pitchFamily="34" charset="0"/>
                <a:hlinkClick r:id="rId6"/>
              </a:rPr>
              <a:t>1</a:t>
            </a:r>
            <a:r>
              <a:rPr lang="fr-FR" altLang="fr-FR" sz="1800" dirty="0">
                <a:solidFill>
                  <a:srgbClr val="008000"/>
                </a:solidFill>
                <a:latin typeface="Arial" panose="020B0604020202020204" pitchFamily="34" charset="0"/>
              </a:rPr>
              <a:t> et de la région de </a:t>
            </a:r>
            <a:r>
              <a:rPr lang="fr-FR" altLang="fr-FR" sz="1800" dirty="0">
                <a:solidFill>
                  <a:srgbClr val="008000"/>
                </a:solidFill>
                <a:latin typeface="Arial" panose="020B0604020202020204" pitchFamily="34" charset="0"/>
                <a:hlinkClick r:id="rId7" tooltip="Tindouf"/>
              </a:rPr>
              <a:t>Tindouf</a:t>
            </a:r>
            <a:r>
              <a:rPr lang="fr-FR" altLang="fr-FR" sz="1800" dirty="0">
                <a:solidFill>
                  <a:srgbClr val="008000"/>
                </a:solidFill>
                <a:latin typeface="Arial" panose="020B0604020202020204" pitchFamily="34" charset="0"/>
              </a:rPr>
              <a:t> en </a:t>
            </a:r>
            <a:r>
              <a:rPr lang="fr-FR" altLang="fr-FR" sz="1800" dirty="0">
                <a:solidFill>
                  <a:srgbClr val="008000"/>
                </a:solidFill>
                <a:latin typeface="Arial" panose="020B0604020202020204" pitchFamily="34" charset="0"/>
                <a:hlinkClick r:id="rId8" tooltip="Algérie"/>
              </a:rPr>
              <a:t>Algérie</a:t>
            </a:r>
            <a:r>
              <a:rPr lang="fr-FR" altLang="fr-FR" sz="1800" baseline="30000" dirty="0">
                <a:solidFill>
                  <a:srgbClr val="008000"/>
                </a:solidFill>
                <a:latin typeface="Arial" panose="020B0604020202020204" pitchFamily="34" charset="0"/>
                <a:hlinkClick r:id="rId9"/>
              </a:rPr>
              <a:t>2</a:t>
            </a:r>
            <a:r>
              <a:rPr lang="fr-FR" altLang="fr-FR" sz="1800" dirty="0">
                <a:solidFill>
                  <a:srgbClr val="008000"/>
                </a:solidFill>
                <a:latin typeface="Arial" panose="020B0604020202020204" pitchFamily="34" charset="0"/>
              </a:rPr>
              <a:t> (famille des </a:t>
            </a:r>
            <a:r>
              <a:rPr lang="fr-FR" altLang="fr-FR" sz="1800" i="1" dirty="0" err="1">
                <a:solidFill>
                  <a:srgbClr val="008000"/>
                </a:solidFill>
                <a:latin typeface="Arial" panose="020B0604020202020204" pitchFamily="34" charset="0"/>
                <a:hlinkClick r:id="rId10" tooltip="Sapotaceae"/>
              </a:rPr>
              <a:t>Sapotaceae</a:t>
            </a:r>
            <a:r>
              <a:rPr lang="fr-FR" altLang="fr-FR" sz="1800" dirty="0">
                <a:solidFill>
                  <a:srgbClr val="008000"/>
                </a:solidFill>
                <a:latin typeface="Arial" panose="020B0604020202020204" pitchFamily="34" charset="0"/>
              </a:rPr>
              <a:t>),  aux rameaux épineux, de 8 à 10 m de haut, vivant jusqu'à 150-200 ans, il fournit l’huile d’argan, extraite de ses amandes.</a:t>
            </a:r>
            <a:endParaRPr lang="fr-FR" altLang="fr-FR" sz="1200" dirty="0">
              <a:solidFill>
                <a:srgbClr val="008000"/>
              </a:solidFill>
              <a:latin typeface="Arial" panose="020B0604020202020204" pitchFamily="34" charset="0"/>
            </a:endParaRPr>
          </a:p>
          <a:p>
            <a:pPr algn="just" eaLnBrk="1" hangingPunct="1">
              <a:spcBef>
                <a:spcPct val="0"/>
              </a:spcBef>
            </a:pPr>
            <a:r>
              <a:rPr lang="fr-FR" altLang="fr-FR" sz="1200" dirty="0">
                <a:solidFill>
                  <a:srgbClr val="008000"/>
                </a:solidFill>
                <a:latin typeface="Arial" panose="020B0604020202020204" pitchFamily="34" charset="0"/>
              </a:rPr>
              <a:t>Son fruit jaune-brun à maturité contient une noix très dure abritant deux ou trois </a:t>
            </a:r>
            <a:r>
              <a:rPr lang="fr-FR" altLang="fr-FR" sz="1200" dirty="0" err="1">
                <a:solidFill>
                  <a:srgbClr val="008000"/>
                </a:solidFill>
                <a:latin typeface="Arial" panose="020B0604020202020204" pitchFamily="34" charset="0"/>
              </a:rPr>
              <a:t>amandons</a:t>
            </a:r>
            <a:r>
              <a:rPr lang="fr-FR" altLang="fr-FR" sz="1200" dirty="0">
                <a:solidFill>
                  <a:srgbClr val="008000"/>
                </a:solidFill>
                <a:latin typeface="Arial" panose="020B0604020202020204" pitchFamily="34" charset="0"/>
              </a:rPr>
              <a:t>. </a:t>
            </a:r>
          </a:p>
          <a:p>
            <a:pPr eaLnBrk="1" hangingPunct="1">
              <a:spcBef>
                <a:spcPct val="0"/>
              </a:spcBef>
            </a:pPr>
            <a:r>
              <a:rPr lang="fr-FR" altLang="fr-FR" sz="1200" dirty="0">
                <a:solidFill>
                  <a:srgbClr val="008000"/>
                </a:solidFill>
                <a:latin typeface="Arial" panose="020B0604020202020204" pitchFamily="34" charset="0"/>
              </a:rPr>
              <a:t> Un arbre produit, chaque année, de 10 kg à 30 kg de fruits environ</a:t>
            </a:r>
            <a:r>
              <a:rPr lang="fr-FR" altLang="fr-FR" sz="1200" baseline="30000" dirty="0">
                <a:solidFill>
                  <a:srgbClr val="008000"/>
                </a:solidFill>
                <a:latin typeface="Arial" panose="020B0604020202020204" pitchFamily="34" charset="0"/>
                <a:hlinkClick r:id="rId11"/>
              </a:rPr>
              <a:t>17</a:t>
            </a:r>
            <a:r>
              <a:rPr lang="fr-FR" altLang="fr-FR" sz="1200" dirty="0">
                <a:solidFill>
                  <a:srgbClr val="008000"/>
                </a:solidFill>
                <a:latin typeface="Arial" panose="020B0604020202020204" pitchFamily="34" charset="0"/>
              </a:rPr>
              <a:t>. Il a besoin de soleil.</a:t>
            </a:r>
          </a:p>
          <a:p>
            <a:pPr eaLnBrk="1" hangingPunct="1">
              <a:spcBef>
                <a:spcPct val="0"/>
              </a:spcBef>
            </a:pPr>
            <a:r>
              <a:rPr lang="fr-FR" altLang="fr-FR" sz="1200" dirty="0">
                <a:solidFill>
                  <a:srgbClr val="008000"/>
                </a:solidFill>
                <a:latin typeface="Arial" panose="020B0604020202020204" pitchFamily="34" charset="0"/>
              </a:rPr>
              <a:t> Il faut environ 38 kg de fruits (</a:t>
            </a:r>
            <a:r>
              <a:rPr lang="fr-FR" altLang="fr-FR" sz="1200" dirty="0" err="1">
                <a:solidFill>
                  <a:srgbClr val="008000"/>
                </a:solidFill>
                <a:latin typeface="Arial" panose="020B0604020202020204" pitchFamily="34" charset="0"/>
              </a:rPr>
              <a:t>affiache</a:t>
            </a:r>
            <a:r>
              <a:rPr lang="fr-FR" altLang="fr-FR" sz="1200" dirty="0">
                <a:solidFill>
                  <a:srgbClr val="008000"/>
                </a:solidFill>
                <a:latin typeface="Arial" panose="020B0604020202020204" pitchFamily="34" charset="0"/>
              </a:rPr>
              <a:t>) ou bien 2,6 kg d'</a:t>
            </a:r>
            <a:r>
              <a:rPr lang="fr-FR" altLang="fr-FR" sz="1200" dirty="0" err="1">
                <a:solidFill>
                  <a:srgbClr val="008000"/>
                </a:solidFill>
                <a:latin typeface="Arial" panose="020B0604020202020204" pitchFamily="34" charset="0"/>
                <a:hlinkClick r:id="rId12" tooltip="Amande (homonymie)"/>
              </a:rPr>
              <a:t>amandons</a:t>
            </a:r>
            <a:r>
              <a:rPr lang="fr-FR" altLang="fr-FR" sz="1200" dirty="0">
                <a:solidFill>
                  <a:srgbClr val="008000"/>
                </a:solidFill>
                <a:latin typeface="Arial" panose="020B0604020202020204" pitchFamily="34" charset="0"/>
              </a:rPr>
              <a:t> pour produire 1 litre d'huile</a:t>
            </a:r>
            <a:r>
              <a:rPr lang="fr-FR" altLang="fr-FR" sz="1200" baseline="30000" dirty="0">
                <a:solidFill>
                  <a:srgbClr val="008000"/>
                </a:solidFill>
                <a:latin typeface="Arial" panose="020B0604020202020204" pitchFamily="34" charset="0"/>
                <a:hlinkClick r:id="rId13"/>
              </a:rPr>
              <a:t>9</a:t>
            </a:r>
            <a:r>
              <a:rPr lang="fr-FR" altLang="fr-FR" sz="1200" dirty="0">
                <a:solidFill>
                  <a:srgbClr val="008000"/>
                </a:solidFill>
                <a:latin typeface="Arial" panose="020B0604020202020204" pitchFamily="34" charset="0"/>
              </a:rPr>
              <a:t>.</a:t>
            </a:r>
          </a:p>
          <a:p>
            <a:pPr algn="just" eaLnBrk="1" hangingPunct="1">
              <a:spcBef>
                <a:spcPct val="0"/>
              </a:spcBef>
            </a:pPr>
            <a:r>
              <a:rPr lang="fr-FR" altLang="fr-FR" sz="1200" dirty="0">
                <a:solidFill>
                  <a:srgbClr val="008000"/>
                </a:solidFill>
                <a:latin typeface="Arial" panose="020B0604020202020204" pitchFamily="34" charset="0"/>
              </a:rPr>
              <a:t>Son système racinaire particulièrement profond est dépourvu de poils absorbants. Il profite d'une </a:t>
            </a:r>
            <a:r>
              <a:rPr lang="fr-FR" altLang="fr-FR" sz="1200" dirty="0">
                <a:solidFill>
                  <a:srgbClr val="008000"/>
                </a:solidFill>
                <a:latin typeface="Arial" panose="020B0604020202020204" pitchFamily="34" charset="0"/>
                <a:hlinkClick r:id="rId14" tooltip="Symbiose"/>
              </a:rPr>
              <a:t>symbiose</a:t>
            </a:r>
            <a:r>
              <a:rPr lang="fr-FR" altLang="fr-FR" sz="1200" dirty="0">
                <a:solidFill>
                  <a:srgbClr val="008000"/>
                </a:solidFill>
                <a:latin typeface="Arial" panose="020B0604020202020204" pitchFamily="34" charset="0"/>
              </a:rPr>
              <a:t> avec différents types de champignons pour pallier cette déficience, seuls ces derniers pouvant apporter les différents nutriments à l'arbre. La reproduction artificielle et la mise en culture de celui-ci nécessite ainsi l'inoculation de plusieurs espèces de champignons au niveau de ses racines</a:t>
            </a:r>
            <a:r>
              <a:rPr lang="fr-FR" altLang="fr-FR" sz="1200" baseline="30000" dirty="0">
                <a:solidFill>
                  <a:srgbClr val="008000"/>
                </a:solidFill>
                <a:latin typeface="Arial" panose="020B0604020202020204" pitchFamily="34" charset="0"/>
                <a:hlinkClick r:id="rId15"/>
              </a:rPr>
              <a:t>4</a:t>
            </a:r>
            <a:r>
              <a:rPr lang="fr-FR" altLang="fr-FR" sz="1200" dirty="0">
                <a:solidFill>
                  <a:srgbClr val="008000"/>
                </a:solidFill>
                <a:latin typeface="Arial" panose="020B0604020202020204" pitchFamily="34" charset="0"/>
              </a:rPr>
              <a:t>. L'aire géographique de l'arganier bénéficie d'une forte humidité, tant par les précipitations saisonnières que par une fraîcheur relative, que l'arganier piège et restitue au sol</a:t>
            </a:r>
            <a:r>
              <a:rPr lang="fr-FR" altLang="fr-FR" sz="1200" baseline="30000" dirty="0">
                <a:solidFill>
                  <a:srgbClr val="008000"/>
                </a:solidFill>
                <a:latin typeface="Arial" panose="020B0604020202020204" pitchFamily="34" charset="0"/>
                <a:hlinkClick r:id="rId16"/>
              </a:rPr>
              <a:t>5</a:t>
            </a:r>
            <a:r>
              <a:rPr lang="fr-FR" altLang="fr-FR" sz="1200" dirty="0">
                <a:solidFill>
                  <a:srgbClr val="008000"/>
                </a:solidFill>
                <a:latin typeface="Arial" panose="020B0604020202020204" pitchFamily="34" charset="0"/>
              </a:rPr>
              <a:t>. Peu exigeant en eau (climat aride à semi-aride). </a:t>
            </a:r>
          </a:p>
          <a:p>
            <a:pPr algn="just" eaLnBrk="1" hangingPunct="1">
              <a:spcBef>
                <a:spcPct val="0"/>
              </a:spcBef>
            </a:pPr>
            <a:r>
              <a:rPr lang="fr-FR" altLang="fr-FR" sz="1200" dirty="0">
                <a:solidFill>
                  <a:srgbClr val="008000"/>
                </a:solidFill>
                <a:latin typeface="Arial" panose="020B0604020202020204" pitchFamily="34" charset="0"/>
              </a:rPr>
              <a:t>S'il est peu exigeant en matière de sol, il semble apprécier l'air humide (influence océanique).</a:t>
            </a:r>
          </a:p>
          <a:p>
            <a:pPr algn="just" eaLnBrk="1" hangingPunct="1">
              <a:spcBef>
                <a:spcPct val="0"/>
              </a:spcBef>
            </a:pPr>
            <a:r>
              <a:rPr lang="fr-FR" altLang="fr-FR" sz="1200" dirty="0">
                <a:solidFill>
                  <a:srgbClr val="008000"/>
                </a:solidFill>
                <a:latin typeface="Arial" panose="020B0604020202020204" pitchFamily="34" charset="0"/>
              </a:rPr>
              <a:t> Pluviométrie annuelle : 150 à 250 mm en plaine; 200 à 450 mm en montagne. Source : </a:t>
            </a:r>
            <a:r>
              <a:rPr lang="fr-FR" altLang="fr-FR" sz="1200" dirty="0">
                <a:solidFill>
                  <a:srgbClr val="008000"/>
                </a:solidFill>
                <a:latin typeface="Arial" panose="020B0604020202020204" pitchFamily="34" charset="0"/>
                <a:hlinkClick r:id="rId17"/>
              </a:rPr>
              <a:t>http://ma.chm-cbd.net</a:t>
            </a:r>
            <a:r>
              <a:rPr lang="fr-FR" altLang="fr-FR" sz="1200" dirty="0">
                <a:solidFill>
                  <a:srgbClr val="008000"/>
                </a:solidFill>
                <a:latin typeface="Arial" panose="020B0604020202020204" pitchFamily="34" charset="0"/>
              </a:rPr>
              <a:t>  </a:t>
            </a:r>
          </a:p>
          <a:p>
            <a:pPr algn="just" eaLnBrk="1" hangingPunct="1">
              <a:spcBef>
                <a:spcPct val="0"/>
              </a:spcBef>
            </a:pPr>
            <a:r>
              <a:rPr lang="fr-FR" altLang="fr-FR" sz="1200" dirty="0">
                <a:solidFill>
                  <a:srgbClr val="008000"/>
                </a:solidFill>
                <a:latin typeface="Arial" panose="020B0604020202020204" pitchFamily="34" charset="0"/>
              </a:rPr>
              <a:t> L'arganier supporte les températures élevées (50°C à Taroudant), mais pas les basses temp. On l’a vu résister à 7°C à Agadir.</a:t>
            </a:r>
          </a:p>
          <a:p>
            <a:pPr algn="just" eaLnBrk="1" hangingPunct="1">
              <a:spcBef>
                <a:spcPct val="0"/>
              </a:spcBef>
            </a:pPr>
            <a:r>
              <a:rPr lang="fr-FR" altLang="fr-FR" sz="1200" dirty="0">
                <a:solidFill>
                  <a:srgbClr val="008000"/>
                </a:solidFill>
                <a:latin typeface="Arial" panose="020B0604020202020204" pitchFamily="34" charset="0"/>
              </a:rPr>
              <a:t>Les feuilles, vert sombre et coriaces, sont consommées par les </a:t>
            </a:r>
            <a:r>
              <a:rPr lang="fr-FR" altLang="fr-FR" sz="1200" dirty="0">
                <a:solidFill>
                  <a:srgbClr val="008000"/>
                </a:solidFill>
                <a:latin typeface="Arial" panose="020B0604020202020204" pitchFamily="34" charset="0"/>
                <a:hlinkClick r:id="rId18" tooltip="Dromadaire"/>
              </a:rPr>
              <a:t>dromadaires</a:t>
            </a:r>
            <a:r>
              <a:rPr lang="fr-FR" altLang="fr-FR" sz="1200" dirty="0">
                <a:solidFill>
                  <a:srgbClr val="008000"/>
                </a:solidFill>
                <a:latin typeface="Arial" panose="020B0604020202020204" pitchFamily="34" charset="0"/>
              </a:rPr>
              <a:t> et les </a:t>
            </a:r>
            <a:r>
              <a:rPr lang="fr-FR" altLang="fr-FR" sz="1200" dirty="0">
                <a:solidFill>
                  <a:srgbClr val="008000"/>
                </a:solidFill>
                <a:latin typeface="Arial" panose="020B0604020202020204" pitchFamily="34" charset="0"/>
                <a:hlinkClick r:id="rId19" tooltip="Chèvre"/>
              </a:rPr>
              <a:t>chèvres</a:t>
            </a:r>
            <a:r>
              <a:rPr lang="fr-FR" altLang="fr-FR" sz="1200" dirty="0">
                <a:solidFill>
                  <a:srgbClr val="008000"/>
                </a:solidFill>
                <a:latin typeface="Arial" panose="020B0604020202020204" pitchFamily="34" charset="0"/>
              </a:rPr>
              <a:t>.</a:t>
            </a:r>
          </a:p>
          <a:p>
            <a:pPr algn="just" eaLnBrk="1" hangingPunct="1">
              <a:spcBef>
                <a:spcPct val="0"/>
              </a:spcBef>
            </a:pPr>
            <a:r>
              <a:rPr lang="fr-FR" altLang="fr-FR" sz="1200" dirty="0">
                <a:solidFill>
                  <a:srgbClr val="FF0000"/>
                </a:solidFill>
                <a:latin typeface="Arial" panose="020B0604020202020204" pitchFamily="34" charset="0"/>
              </a:rPr>
              <a:t>S. </a:t>
            </a:r>
            <a:r>
              <a:rPr lang="fr-FR" altLang="fr-FR" sz="1200" dirty="0" err="1">
                <a:solidFill>
                  <a:srgbClr val="FF0000"/>
                </a:solidFill>
                <a:latin typeface="Arial" panose="020B0604020202020204" pitchFamily="34" charset="0"/>
              </a:rPr>
              <a:t>Aziki</a:t>
            </a:r>
            <a:r>
              <a:rPr lang="fr-FR" altLang="fr-FR" sz="1200" dirty="0">
                <a:solidFill>
                  <a:srgbClr val="FF0000"/>
                </a:solidFill>
                <a:latin typeface="Arial" panose="020B0604020202020204" pitchFamily="34" charset="0"/>
              </a:rPr>
              <a:t> estime que des forêts d'arganiers plus vastes et denses existaient autrefois mais qu'elles ont été dégradées par l'homme et ses troupeaux domestiques </a:t>
            </a:r>
            <a:r>
              <a:rPr lang="fr-FR" altLang="fr-FR" sz="1200" baseline="30000" dirty="0">
                <a:solidFill>
                  <a:srgbClr val="FF0000"/>
                </a:solidFill>
                <a:latin typeface="Arial" panose="020B0604020202020204" pitchFamily="34" charset="0"/>
                <a:hlinkClick r:id="rId20"/>
              </a:rPr>
              <a:t>6</a:t>
            </a:r>
            <a:r>
              <a:rPr lang="fr-FR" altLang="fr-FR" sz="1200" dirty="0">
                <a:solidFill>
                  <a:srgbClr val="FF0000"/>
                </a:solidFill>
                <a:latin typeface="Arial" panose="020B0604020202020204" pitchFamily="34" charset="0"/>
              </a:rPr>
              <a:t>.</a:t>
            </a:r>
            <a:r>
              <a:rPr lang="fr-FR" altLang="fr-FR" sz="1200" dirty="0">
                <a:solidFill>
                  <a:srgbClr val="008000"/>
                </a:solidFill>
                <a:latin typeface="Arial" panose="020B0604020202020204" pitchFamily="34" charset="0"/>
              </a:rPr>
              <a:t> Les semences peuvent être conservées au sec, plus de 8 ans.</a:t>
            </a:r>
            <a:endParaRPr lang="fr-FR" altLang="fr-FR" sz="1200" dirty="0">
              <a:solidFill>
                <a:srgbClr val="FF0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1"/>
              </a:rPr>
              <a:t>http://fr.wikipedia.org/wiki/Arganier</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2"/>
              </a:rPr>
              <a:t>http://en.wikipedia.org/wiki/Argania</a:t>
            </a:r>
            <a:r>
              <a:rPr lang="fr-FR" altLang="fr-FR" sz="1200" dirty="0">
                <a:solidFill>
                  <a:srgbClr val="008000"/>
                </a:solidFill>
                <a:latin typeface="Arial" panose="020B0604020202020204" pitchFamily="34" charset="0"/>
              </a:rPr>
              <a:t>, c) </a:t>
            </a:r>
            <a:r>
              <a:rPr lang="fr-FR" altLang="fr-FR" sz="1200" dirty="0">
                <a:solidFill>
                  <a:srgbClr val="008000"/>
                </a:solidFill>
                <a:latin typeface="Arial" panose="020B0604020202020204" pitchFamily="34" charset="0"/>
                <a:hlinkClick r:id="rId23"/>
              </a:rPr>
              <a:t>http://www.vulgarisation.net/bul95.htm</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d) </a:t>
            </a:r>
            <a:r>
              <a:rPr lang="fr-FR" altLang="fr-FR" sz="1200" dirty="0">
                <a:solidFill>
                  <a:srgbClr val="008000"/>
                </a:solidFill>
                <a:latin typeface="Arial" panose="020B0604020202020204" pitchFamily="34" charset="0"/>
                <a:hlinkClick r:id="rId24"/>
              </a:rPr>
              <a:t>http://benjamin.lisan.free.fr/projetsreforestation/Fiche-presentation-arbre-arganier.pdf</a:t>
            </a:r>
            <a:r>
              <a:rPr lang="fr-FR" altLang="fr-FR" sz="1200" dirty="0">
                <a:solidFill>
                  <a:srgbClr val="008000"/>
                </a:solidFill>
                <a:latin typeface="Arial" panose="020B0604020202020204" pitchFamily="34" charset="0"/>
              </a:rPr>
              <a:t>, e) Multiplication végétative de l’arganier au Maroc (projet John </a:t>
            </a:r>
            <a:r>
              <a:rPr lang="fr-FR" altLang="fr-FR" sz="1200" dirty="0" err="1">
                <a:solidFill>
                  <a:srgbClr val="008000"/>
                </a:solidFill>
                <a:latin typeface="Arial" panose="020B0604020202020204" pitchFamily="34" charset="0"/>
              </a:rPr>
              <a:t>Goelet</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5"/>
              </a:rPr>
              <a:t>http://bft.revuesonline.com/gratuit/BFT64_304_5BellefonMonte304.pdf</a:t>
            </a:r>
            <a:r>
              <a:rPr lang="fr-FR" altLang="fr-FR" sz="1200" dirty="0">
                <a:solidFill>
                  <a:srgbClr val="008000"/>
                </a:solidFill>
                <a:latin typeface="Arial" panose="020B0604020202020204" pitchFamily="34" charset="0"/>
              </a:rPr>
              <a:t> </a:t>
            </a:r>
          </a:p>
        </p:txBody>
      </p:sp>
      <p:pic>
        <p:nvPicPr>
          <p:cNvPr id="38920" name="Picture 8" descr="C:\Users\LISAN\Pictures\plantes-halophytes-xerophiles\Argania_spinosa_graine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76825" y="5373688"/>
            <a:ext cx="19431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C:\Users\LISAN\Pictures\plantes-halophytes-xerophiles\Argania spinosa_chevres.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48038" y="5445125"/>
            <a:ext cx="1655762"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C:\Users\LISAN\Pictures\plantes-halophytes-xerophiles\Argania spinosa_Essaouira_arbres.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08175" y="5445125"/>
            <a:ext cx="130968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C:\Users\LISAN\Pictures\plantes-halophytes-xerophiles\Argania spinosa_Tafraoute.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208838" y="5229225"/>
            <a:ext cx="1790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2" descr="C:\Users\LISAN\Pictures\plantes-halophytes-xerophiles\Argania spinosa-Essaouira_fruit.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9388" y="5373688"/>
            <a:ext cx="16319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8926" name="Image 14" descr="logo aride_s.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Image 15" descr="logo salinisation2_s.jp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ZoneTexte 16"/>
          <p:cNvSpPr txBox="1">
            <a:spLocks noChangeArrowheads="1"/>
          </p:cNvSpPr>
          <p:nvPr/>
        </p:nvSpPr>
        <p:spPr bwMode="auto">
          <a:xfrm>
            <a:off x="1403350"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7" name="Rectangle 16"/>
          <p:cNvSpPr/>
          <p:nvPr/>
        </p:nvSpPr>
        <p:spPr>
          <a:xfrm>
            <a:off x="1776412" y="159183"/>
            <a:ext cx="44114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p:cNvSpPr txBox="1">
            <a:spLocks noChangeArrowheads="1"/>
          </p:cNvSpPr>
          <p:nvPr/>
        </p:nvSpPr>
        <p:spPr bwMode="auto">
          <a:xfrm>
            <a:off x="2771800" y="136809"/>
            <a:ext cx="3817094"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14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4E7714-47B4-46D1-8AA2-58E474C7BFB7}"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sp>
        <p:nvSpPr>
          <p:cNvPr id="3076" name="ZoneTexte 4"/>
          <p:cNvSpPr txBox="1">
            <a:spLocks noChangeArrowheads="1"/>
          </p:cNvSpPr>
          <p:nvPr/>
        </p:nvSpPr>
        <p:spPr bwMode="auto">
          <a:xfrm>
            <a:off x="178227" y="423158"/>
            <a:ext cx="8569325" cy="6186309"/>
          </a:xfrm>
          <a:prstGeom prst="rect">
            <a:avLst/>
          </a:prstGeom>
          <a:noFill/>
          <a:ln w="9525">
            <a:noFill/>
            <a:miter lim="800000"/>
            <a:headEnd/>
            <a:tailEnd/>
          </a:ln>
        </p:spPr>
        <p:txBody>
          <a:bodyPr>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6. Exemples d’arbres utiles pour le fourrage, le bois et d’autres usages</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mn-lt"/>
              </a:rPr>
              <a:t>6.1. </a:t>
            </a:r>
            <a:r>
              <a:rPr lang="fr-FR" dirty="0" err="1">
                <a:solidFill>
                  <a:srgbClr val="008000"/>
                </a:solidFill>
                <a:latin typeface="+mn-lt"/>
              </a:rPr>
              <a:t>Khejri</a:t>
            </a:r>
            <a:r>
              <a:rPr lang="fr-FR" dirty="0">
                <a:solidFill>
                  <a:srgbClr val="008000"/>
                </a:solidFill>
                <a:latin typeface="+mn-lt"/>
              </a:rPr>
              <a:t> ou </a:t>
            </a:r>
            <a:r>
              <a:rPr lang="fr-FR" dirty="0" err="1">
                <a:solidFill>
                  <a:srgbClr val="008000"/>
                </a:solidFill>
                <a:latin typeface="+mn-lt"/>
              </a:rPr>
              <a:t>Ghaf</a:t>
            </a:r>
            <a:r>
              <a:rPr lang="fr-FR" dirty="0">
                <a:solidFill>
                  <a:srgbClr val="008000"/>
                </a:solidFill>
                <a:latin typeface="+mn-lt"/>
              </a:rPr>
              <a:t> (</a:t>
            </a:r>
            <a:r>
              <a:rPr lang="fr-FR" i="1" dirty="0">
                <a:solidFill>
                  <a:srgbClr val="008000"/>
                </a:solidFill>
                <a:latin typeface="+mn-lt"/>
              </a:rPr>
              <a:t>Prosopis </a:t>
            </a:r>
            <a:r>
              <a:rPr lang="fr-FR" i="1" dirty="0" err="1">
                <a:solidFill>
                  <a:srgbClr val="008000"/>
                </a:solidFill>
                <a:latin typeface="+mn-lt"/>
              </a:rPr>
              <a:t>cineraria</a:t>
            </a:r>
            <a:r>
              <a:rPr lang="fr-FR" dirty="0">
                <a:solidFill>
                  <a:srgbClr val="008000"/>
                </a:solidFill>
                <a:latin typeface="+mn-lt"/>
              </a:rPr>
              <a:t>) (arbre)</a:t>
            </a:r>
          </a:p>
          <a:p>
            <a:pPr eaLnBrk="1" hangingPunct="1">
              <a:defRPr/>
            </a:pPr>
            <a:r>
              <a:rPr lang="fr-FR" dirty="0">
                <a:solidFill>
                  <a:srgbClr val="008000"/>
                </a:solidFill>
                <a:latin typeface="Calibri" panose="020F0502020204030204" pitchFamily="34" charset="0"/>
              </a:rPr>
              <a:t>6.1bis. </a:t>
            </a:r>
            <a:r>
              <a:rPr lang="fr-FR" i="1" dirty="0" err="1">
                <a:solidFill>
                  <a:srgbClr val="008000"/>
                </a:solidFill>
                <a:latin typeface="Calibri" panose="020F0502020204030204" pitchFamily="34" charset="0"/>
              </a:rPr>
              <a:t>Callitris</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tuberculata</a:t>
            </a:r>
            <a:r>
              <a:rPr lang="fr-FR" i="1" dirty="0">
                <a:solidFill>
                  <a:srgbClr val="008000"/>
                </a:solidFill>
                <a:latin typeface="Calibri" panose="020F0502020204030204" pitchFamily="34" charset="0"/>
              </a:rPr>
              <a:t> </a:t>
            </a:r>
            <a:r>
              <a:rPr lang="fr-FR" dirty="0">
                <a:solidFill>
                  <a:srgbClr val="008000"/>
                </a:solidFill>
                <a:latin typeface="Calibri" panose="020F0502020204030204" pitchFamily="34" charset="0"/>
              </a:rPr>
              <a:t>ou</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Callitris</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preissii</a:t>
            </a:r>
            <a:r>
              <a:rPr lang="fr-FR" i="1" dirty="0">
                <a:solidFill>
                  <a:srgbClr val="008000"/>
                </a:solidFill>
                <a:latin typeface="Calibri" panose="020F0502020204030204" pitchFamily="34" charset="0"/>
              </a:rPr>
              <a:t> </a:t>
            </a:r>
            <a:r>
              <a:rPr lang="fr-FR" dirty="0">
                <a:solidFill>
                  <a:srgbClr val="008000"/>
                </a:solidFill>
                <a:latin typeface="Calibri" panose="020F0502020204030204" pitchFamily="34" charset="0"/>
              </a:rPr>
              <a:t>(?)</a:t>
            </a:r>
            <a:r>
              <a:rPr lang="fr-FR" i="1" dirty="0">
                <a:solidFill>
                  <a:srgbClr val="008000"/>
                </a:solidFill>
                <a:latin typeface="Calibri" panose="020F0502020204030204" pitchFamily="34" charset="0"/>
              </a:rPr>
              <a:t> </a:t>
            </a:r>
          </a:p>
          <a:p>
            <a:pPr eaLnBrk="1" hangingPunct="1">
              <a:defRPr/>
            </a:pPr>
            <a:r>
              <a:rPr lang="fr-FR" dirty="0">
                <a:solidFill>
                  <a:srgbClr val="008000"/>
                </a:solidFill>
                <a:latin typeface="+mn-lt"/>
              </a:rPr>
              <a:t>6.2. </a:t>
            </a:r>
            <a:r>
              <a:rPr lang="fr-FR" dirty="0" err="1">
                <a:solidFill>
                  <a:srgbClr val="008000"/>
                </a:solidFill>
                <a:latin typeface="+mn-lt"/>
              </a:rPr>
              <a:t>Lebbeck</a:t>
            </a:r>
            <a:r>
              <a:rPr lang="fr-FR" dirty="0">
                <a:solidFill>
                  <a:srgbClr val="008000"/>
                </a:solidFill>
                <a:latin typeface="+mn-lt"/>
              </a:rPr>
              <a:t> ou bois noir (</a:t>
            </a:r>
            <a:r>
              <a:rPr lang="fr-FR" i="1" dirty="0" err="1">
                <a:solidFill>
                  <a:srgbClr val="008000"/>
                </a:solidFill>
                <a:latin typeface="+mn-lt"/>
              </a:rPr>
              <a:t>Albizia</a:t>
            </a:r>
            <a:r>
              <a:rPr lang="fr-FR" i="1" dirty="0">
                <a:solidFill>
                  <a:srgbClr val="008000"/>
                </a:solidFill>
                <a:latin typeface="+mn-lt"/>
              </a:rPr>
              <a:t> </a:t>
            </a:r>
            <a:r>
              <a:rPr lang="fr-FR" i="1" dirty="0" err="1">
                <a:solidFill>
                  <a:srgbClr val="008000"/>
                </a:solidFill>
                <a:latin typeface="+mn-lt"/>
              </a:rPr>
              <a:t>lebbeck</a:t>
            </a:r>
            <a:r>
              <a:rPr lang="fr-FR" dirty="0">
                <a:solidFill>
                  <a:srgbClr val="008000"/>
                </a:solidFill>
                <a:latin typeface="+mn-lt"/>
              </a:rPr>
              <a:t>) (arbre)</a:t>
            </a:r>
          </a:p>
          <a:p>
            <a:pPr eaLnBrk="1" hangingPunct="1">
              <a:defRPr/>
            </a:pPr>
            <a:r>
              <a:rPr lang="fr-FR" dirty="0">
                <a:solidFill>
                  <a:srgbClr val="008000"/>
                </a:solidFill>
                <a:latin typeface="+mn-lt"/>
              </a:rPr>
              <a:t>6.3. Cassier (</a:t>
            </a:r>
            <a:r>
              <a:rPr lang="fr-FR" i="1" dirty="0">
                <a:solidFill>
                  <a:srgbClr val="008000"/>
                </a:solidFill>
                <a:latin typeface="+mn-lt"/>
              </a:rPr>
              <a:t>Acacia </a:t>
            </a:r>
            <a:r>
              <a:rPr lang="fr-FR" i="1" dirty="0" err="1">
                <a:solidFill>
                  <a:srgbClr val="008000"/>
                </a:solidFill>
                <a:latin typeface="+mn-lt"/>
              </a:rPr>
              <a:t>farnesiana</a:t>
            </a:r>
            <a:r>
              <a:rPr lang="fr-FR" dirty="0">
                <a:solidFill>
                  <a:srgbClr val="008000"/>
                </a:solidFill>
                <a:latin typeface="+mn-lt"/>
              </a:rPr>
              <a:t>) (arbre)</a:t>
            </a:r>
          </a:p>
          <a:p>
            <a:pPr eaLnBrk="1" hangingPunct="1">
              <a:defRPr/>
            </a:pPr>
            <a:r>
              <a:rPr lang="fr-FR" dirty="0">
                <a:solidFill>
                  <a:srgbClr val="008000"/>
                </a:solidFill>
                <a:latin typeface="+mn-lt"/>
              </a:rPr>
              <a:t>6.4. </a:t>
            </a:r>
            <a:r>
              <a:rPr lang="fr-FR" i="1" dirty="0">
                <a:solidFill>
                  <a:srgbClr val="008000"/>
                </a:solidFill>
                <a:latin typeface="+mn-lt"/>
              </a:rPr>
              <a:t>Acacia </a:t>
            </a:r>
            <a:r>
              <a:rPr lang="fr-FR" i="1" dirty="0" err="1">
                <a:solidFill>
                  <a:srgbClr val="008000"/>
                </a:solidFill>
                <a:latin typeface="+mn-lt"/>
              </a:rPr>
              <a:t>seyal</a:t>
            </a:r>
            <a:r>
              <a:rPr lang="fr-FR" i="1" dirty="0">
                <a:solidFill>
                  <a:srgbClr val="008000"/>
                </a:solidFill>
                <a:latin typeface="+mn-lt"/>
              </a:rPr>
              <a:t> </a:t>
            </a:r>
            <a:r>
              <a:rPr lang="fr-FR" dirty="0">
                <a:solidFill>
                  <a:srgbClr val="008000"/>
                </a:solidFill>
                <a:latin typeface="+mn-lt"/>
              </a:rPr>
              <a:t>(arbre)</a:t>
            </a:r>
            <a:endParaRPr lang="fr-FR" i="1" dirty="0">
              <a:solidFill>
                <a:srgbClr val="008000"/>
              </a:solidFill>
              <a:latin typeface="+mn-lt"/>
            </a:endParaRPr>
          </a:p>
          <a:p>
            <a:pPr eaLnBrk="1" hangingPunct="1">
              <a:defRPr/>
            </a:pPr>
            <a:r>
              <a:rPr lang="fr-FR" dirty="0">
                <a:solidFill>
                  <a:srgbClr val="008000"/>
                </a:solidFill>
                <a:latin typeface="+mn-lt"/>
              </a:rPr>
              <a:t>6.5. </a:t>
            </a:r>
            <a:r>
              <a:rPr lang="fr-FR" i="1" dirty="0" err="1">
                <a:solidFill>
                  <a:srgbClr val="008000"/>
                </a:solidFill>
                <a:latin typeface="+mn-lt"/>
              </a:rPr>
              <a:t>Faidherbia</a:t>
            </a:r>
            <a:r>
              <a:rPr lang="fr-FR" i="1" dirty="0">
                <a:solidFill>
                  <a:srgbClr val="008000"/>
                </a:solidFill>
                <a:latin typeface="+mn-lt"/>
              </a:rPr>
              <a:t> </a:t>
            </a:r>
            <a:r>
              <a:rPr lang="fr-FR" i="1" dirty="0" err="1">
                <a:solidFill>
                  <a:srgbClr val="008000"/>
                </a:solidFill>
                <a:latin typeface="+mn-lt"/>
              </a:rPr>
              <a:t>albida</a:t>
            </a:r>
            <a:r>
              <a:rPr lang="fr-FR" dirty="0">
                <a:solidFill>
                  <a:srgbClr val="008000"/>
                </a:solidFill>
                <a:latin typeface="+mn-lt"/>
              </a:rPr>
              <a:t> (</a:t>
            </a:r>
            <a:r>
              <a:rPr lang="fr-FR" dirty="0" err="1">
                <a:solidFill>
                  <a:srgbClr val="008000"/>
                </a:solidFill>
                <a:latin typeface="+mn-lt"/>
              </a:rPr>
              <a:t>syn</a:t>
            </a:r>
            <a:r>
              <a:rPr lang="fr-FR" dirty="0">
                <a:solidFill>
                  <a:srgbClr val="008000"/>
                </a:solidFill>
                <a:latin typeface="+mn-lt"/>
              </a:rPr>
              <a:t> </a:t>
            </a:r>
            <a:r>
              <a:rPr lang="fr-FR" i="1" dirty="0">
                <a:solidFill>
                  <a:srgbClr val="008000"/>
                </a:solidFill>
                <a:latin typeface="+mn-lt"/>
              </a:rPr>
              <a:t>Acacia </a:t>
            </a:r>
            <a:r>
              <a:rPr lang="fr-FR" i="1" dirty="0" err="1">
                <a:solidFill>
                  <a:srgbClr val="008000"/>
                </a:solidFill>
                <a:latin typeface="+mn-lt"/>
              </a:rPr>
              <a:t>albida</a:t>
            </a:r>
            <a:r>
              <a:rPr lang="fr-FR" dirty="0">
                <a:solidFill>
                  <a:srgbClr val="008000"/>
                </a:solidFill>
                <a:latin typeface="+mn-lt"/>
              </a:rPr>
              <a:t>)</a:t>
            </a:r>
            <a:r>
              <a:rPr lang="fr-FR" dirty="0">
                <a:latin typeface="+mn-lt"/>
              </a:rPr>
              <a:t> </a:t>
            </a:r>
            <a:r>
              <a:rPr lang="fr-FR" dirty="0">
                <a:solidFill>
                  <a:srgbClr val="008000"/>
                </a:solidFill>
                <a:latin typeface="+mn-lt"/>
              </a:rPr>
              <a:t>(arbre)</a:t>
            </a:r>
          </a:p>
          <a:p>
            <a:pPr eaLnBrk="1" hangingPunct="1">
              <a:defRPr/>
            </a:pPr>
            <a:r>
              <a:rPr lang="fr-FR" dirty="0">
                <a:solidFill>
                  <a:srgbClr val="008000"/>
                </a:solidFill>
                <a:latin typeface="+mn-lt"/>
              </a:rPr>
              <a:t>6.6. </a:t>
            </a:r>
            <a:r>
              <a:rPr lang="fr-FR" i="1" dirty="0">
                <a:solidFill>
                  <a:srgbClr val="008000"/>
                </a:solidFill>
                <a:latin typeface="+mn-lt"/>
              </a:rPr>
              <a:t>Acacia </a:t>
            </a:r>
            <a:r>
              <a:rPr lang="fr-FR" i="1" dirty="0" err="1">
                <a:solidFill>
                  <a:srgbClr val="008000"/>
                </a:solidFill>
                <a:latin typeface="+mn-lt"/>
              </a:rPr>
              <a:t>dugeoni</a:t>
            </a:r>
            <a:r>
              <a:rPr lang="fr-FR" i="1" dirty="0">
                <a:solidFill>
                  <a:srgbClr val="008000"/>
                </a:solidFill>
                <a:latin typeface="+mn-lt"/>
              </a:rPr>
              <a:t> </a:t>
            </a:r>
            <a:r>
              <a:rPr lang="fr-FR" dirty="0">
                <a:solidFill>
                  <a:srgbClr val="008000"/>
                </a:solidFill>
                <a:latin typeface="+mn-lt"/>
              </a:rPr>
              <a:t>(arbre)</a:t>
            </a:r>
            <a:endParaRPr lang="fr-FR" i="1" dirty="0">
              <a:solidFill>
                <a:srgbClr val="008000"/>
              </a:solidFill>
              <a:latin typeface="+mn-lt"/>
            </a:endParaRPr>
          </a:p>
          <a:p>
            <a:pPr eaLnBrk="1" hangingPunct="1">
              <a:defRPr/>
            </a:pPr>
            <a:r>
              <a:rPr lang="fr-FR" dirty="0">
                <a:solidFill>
                  <a:srgbClr val="008000"/>
                </a:solidFill>
                <a:latin typeface="+mn-lt"/>
              </a:rPr>
              <a:t>6.7. </a:t>
            </a:r>
            <a:r>
              <a:rPr lang="fr-FR" i="1" dirty="0">
                <a:solidFill>
                  <a:srgbClr val="008000"/>
                </a:solidFill>
                <a:latin typeface="+mn-lt"/>
              </a:rPr>
              <a:t>Acacia </a:t>
            </a:r>
            <a:r>
              <a:rPr lang="fr-FR" i="1" dirty="0" err="1">
                <a:solidFill>
                  <a:srgbClr val="008000"/>
                </a:solidFill>
                <a:latin typeface="+mn-lt"/>
              </a:rPr>
              <a:t>senegal</a:t>
            </a:r>
            <a:r>
              <a:rPr lang="fr-FR" dirty="0">
                <a:solidFill>
                  <a:srgbClr val="008000"/>
                </a:solidFill>
                <a:latin typeface="+mn-lt"/>
              </a:rPr>
              <a:t> ou </a:t>
            </a:r>
            <a:r>
              <a:rPr lang="fr-FR" i="1" dirty="0" err="1">
                <a:solidFill>
                  <a:srgbClr val="008000"/>
                </a:solidFill>
                <a:latin typeface="+mn-lt"/>
              </a:rPr>
              <a:t>Senegalia</a:t>
            </a:r>
            <a:r>
              <a:rPr lang="fr-FR" i="1" dirty="0">
                <a:solidFill>
                  <a:srgbClr val="008000"/>
                </a:solidFill>
                <a:latin typeface="+mn-lt"/>
              </a:rPr>
              <a:t> </a:t>
            </a:r>
            <a:r>
              <a:rPr lang="fr-FR" i="1" dirty="0" err="1">
                <a:solidFill>
                  <a:srgbClr val="008000"/>
                </a:solidFill>
                <a:latin typeface="+mn-lt"/>
              </a:rPr>
              <a:t>senegal</a:t>
            </a:r>
            <a:r>
              <a:rPr lang="fr-FR" i="1" dirty="0">
                <a:solidFill>
                  <a:srgbClr val="008000"/>
                </a:solidFill>
                <a:latin typeface="+mn-lt"/>
              </a:rPr>
              <a:t> </a:t>
            </a:r>
            <a:r>
              <a:rPr lang="fr-FR" dirty="0">
                <a:solidFill>
                  <a:srgbClr val="008000"/>
                </a:solidFill>
                <a:latin typeface="+mn-lt"/>
              </a:rPr>
              <a:t>(arbre)</a:t>
            </a:r>
            <a:endParaRPr lang="fr-FR" i="1" dirty="0">
              <a:solidFill>
                <a:srgbClr val="008000"/>
              </a:solidFill>
              <a:latin typeface="+mn-lt"/>
            </a:endParaRPr>
          </a:p>
          <a:p>
            <a:pPr eaLnBrk="1" hangingPunct="1">
              <a:defRPr/>
            </a:pPr>
            <a:r>
              <a:rPr lang="fr-FR" dirty="0">
                <a:solidFill>
                  <a:srgbClr val="008000"/>
                </a:solidFill>
                <a:latin typeface="+mn-lt"/>
              </a:rPr>
              <a:t>6.8. Arbre Salam (</a:t>
            </a:r>
            <a:r>
              <a:rPr lang="fr-FR" i="1" dirty="0">
                <a:solidFill>
                  <a:srgbClr val="008000"/>
                </a:solidFill>
                <a:latin typeface="+mn-lt"/>
              </a:rPr>
              <a:t>Acacia </a:t>
            </a:r>
            <a:r>
              <a:rPr lang="fr-FR" i="1" dirty="0" err="1">
                <a:solidFill>
                  <a:srgbClr val="008000"/>
                </a:solidFill>
                <a:latin typeface="+mn-lt"/>
              </a:rPr>
              <a:t>ehrenbergiana</a:t>
            </a:r>
            <a:r>
              <a:rPr lang="fr-FR" dirty="0">
                <a:solidFill>
                  <a:srgbClr val="008000"/>
                </a:solidFill>
                <a:latin typeface="+mn-lt"/>
              </a:rPr>
              <a:t>) (arbre)</a:t>
            </a:r>
            <a:endParaRPr lang="fr-FR" i="1" dirty="0">
              <a:solidFill>
                <a:srgbClr val="008000"/>
              </a:solidFill>
              <a:latin typeface="+mn-lt"/>
            </a:endParaRPr>
          </a:p>
          <a:p>
            <a:pPr eaLnBrk="1" hangingPunct="1">
              <a:defRPr/>
            </a:pPr>
            <a:r>
              <a:rPr lang="fr-FR" dirty="0">
                <a:solidFill>
                  <a:srgbClr val="008000"/>
                </a:solidFill>
                <a:latin typeface="+mn-lt"/>
              </a:rPr>
              <a:t>6.9. Acacia </a:t>
            </a:r>
            <a:r>
              <a:rPr lang="fr-FR" dirty="0" err="1">
                <a:solidFill>
                  <a:srgbClr val="008000"/>
                </a:solidFill>
                <a:latin typeface="+mn-lt"/>
              </a:rPr>
              <a:t>raddiana</a:t>
            </a:r>
            <a:r>
              <a:rPr lang="fr-FR" dirty="0">
                <a:solidFill>
                  <a:srgbClr val="008000"/>
                </a:solidFill>
                <a:latin typeface="+mn-lt"/>
              </a:rPr>
              <a:t> (</a:t>
            </a:r>
            <a:r>
              <a:rPr lang="fr-FR" i="1" dirty="0">
                <a:solidFill>
                  <a:srgbClr val="008000"/>
                </a:solidFill>
                <a:latin typeface="+mn-lt"/>
              </a:rPr>
              <a:t>Acacia </a:t>
            </a:r>
            <a:r>
              <a:rPr lang="fr-FR" i="1" dirty="0" err="1">
                <a:solidFill>
                  <a:srgbClr val="008000"/>
                </a:solidFill>
                <a:latin typeface="+mn-lt"/>
              </a:rPr>
              <a:t>tortilis</a:t>
            </a:r>
            <a:r>
              <a:rPr lang="fr-FR" i="1" dirty="0">
                <a:solidFill>
                  <a:srgbClr val="008000"/>
                </a:solidFill>
                <a:latin typeface="+mn-lt"/>
              </a:rPr>
              <a:t> </a:t>
            </a:r>
            <a:r>
              <a:rPr lang="fr-FR" dirty="0" err="1">
                <a:solidFill>
                  <a:srgbClr val="008000"/>
                </a:solidFill>
                <a:latin typeface="+mn-lt"/>
              </a:rPr>
              <a:t>subsp</a:t>
            </a:r>
            <a:r>
              <a:rPr lang="fr-FR" dirty="0">
                <a:solidFill>
                  <a:srgbClr val="008000"/>
                </a:solidFill>
                <a:latin typeface="+mn-lt"/>
              </a:rPr>
              <a:t>. </a:t>
            </a:r>
            <a:r>
              <a:rPr lang="fr-FR" i="1" dirty="0" err="1">
                <a:solidFill>
                  <a:srgbClr val="008000"/>
                </a:solidFill>
                <a:latin typeface="+mn-lt"/>
              </a:rPr>
              <a:t>raddiana</a:t>
            </a:r>
            <a:r>
              <a:rPr lang="fr-FR" dirty="0">
                <a:solidFill>
                  <a:srgbClr val="008000"/>
                </a:solidFill>
                <a:latin typeface="+mn-lt"/>
              </a:rPr>
              <a:t>) (arbre)</a:t>
            </a:r>
          </a:p>
          <a:p>
            <a:pPr eaLnBrk="1" hangingPunct="1">
              <a:defRPr/>
            </a:pPr>
            <a:r>
              <a:rPr lang="fr-FR" dirty="0">
                <a:solidFill>
                  <a:srgbClr val="008000"/>
                </a:solidFill>
                <a:latin typeface="+mn-lt"/>
              </a:rPr>
              <a:t>6.10. </a:t>
            </a:r>
            <a:r>
              <a:rPr lang="fr-FR" i="1" dirty="0">
                <a:solidFill>
                  <a:srgbClr val="008000"/>
                </a:solidFill>
                <a:latin typeface="+mn-lt"/>
              </a:rPr>
              <a:t>Acacia </a:t>
            </a:r>
            <a:r>
              <a:rPr lang="fr-FR" i="1" dirty="0" err="1">
                <a:solidFill>
                  <a:srgbClr val="008000"/>
                </a:solidFill>
                <a:latin typeface="+mn-lt"/>
              </a:rPr>
              <a:t>ampliceps</a:t>
            </a:r>
            <a:r>
              <a:rPr lang="fr-FR" i="1" dirty="0">
                <a:solidFill>
                  <a:srgbClr val="008000"/>
                </a:solidFill>
                <a:latin typeface="+mn-lt"/>
              </a:rPr>
              <a:t> </a:t>
            </a:r>
            <a:r>
              <a:rPr lang="fr-FR" dirty="0">
                <a:solidFill>
                  <a:srgbClr val="008000"/>
                </a:solidFill>
                <a:latin typeface="+mn-lt"/>
              </a:rPr>
              <a:t>(arbre)</a:t>
            </a:r>
            <a:endParaRPr lang="fr-FR" i="1" dirty="0">
              <a:solidFill>
                <a:srgbClr val="008000"/>
              </a:solidFill>
              <a:latin typeface="+mn-lt"/>
            </a:endParaRPr>
          </a:p>
          <a:p>
            <a:pPr eaLnBrk="1" hangingPunct="1">
              <a:defRPr/>
            </a:pPr>
            <a:r>
              <a:rPr lang="fr-FR" dirty="0">
                <a:solidFill>
                  <a:srgbClr val="008000"/>
                </a:solidFill>
                <a:latin typeface="+mn-lt"/>
              </a:rPr>
              <a:t>6.11. </a:t>
            </a:r>
            <a:r>
              <a:rPr lang="fr-FR" i="1" dirty="0">
                <a:solidFill>
                  <a:srgbClr val="008000"/>
                </a:solidFill>
                <a:latin typeface="+mn-lt"/>
              </a:rPr>
              <a:t>Acacia </a:t>
            </a:r>
            <a:r>
              <a:rPr lang="fr-FR" i="1" dirty="0" err="1">
                <a:solidFill>
                  <a:srgbClr val="008000"/>
                </a:solidFill>
                <a:latin typeface="+mn-lt"/>
              </a:rPr>
              <a:t>nilotica</a:t>
            </a:r>
            <a:r>
              <a:rPr lang="fr-FR" dirty="0">
                <a:solidFill>
                  <a:srgbClr val="008000"/>
                </a:solidFill>
                <a:latin typeface="+mn-lt"/>
              </a:rPr>
              <a:t> (arbre)</a:t>
            </a:r>
            <a:endParaRPr lang="fr-FR" i="1" dirty="0">
              <a:solidFill>
                <a:srgbClr val="008000"/>
              </a:solidFill>
              <a:latin typeface="+mn-lt"/>
            </a:endParaRPr>
          </a:p>
          <a:p>
            <a:pPr eaLnBrk="1" hangingPunct="1">
              <a:defRPr/>
            </a:pPr>
            <a:r>
              <a:rPr lang="fr-FR" dirty="0">
                <a:solidFill>
                  <a:srgbClr val="008000"/>
                </a:solidFill>
                <a:latin typeface="+mn-lt"/>
              </a:rPr>
              <a:t>6.12. </a:t>
            </a:r>
            <a:r>
              <a:rPr lang="fr-FR" i="1" dirty="0">
                <a:solidFill>
                  <a:srgbClr val="008000"/>
                </a:solidFill>
                <a:latin typeface="+mn-lt"/>
              </a:rPr>
              <a:t>Bauhinia </a:t>
            </a:r>
            <a:r>
              <a:rPr lang="fr-FR" i="1" dirty="0" err="1">
                <a:solidFill>
                  <a:srgbClr val="008000"/>
                </a:solidFill>
                <a:latin typeface="+mn-lt"/>
              </a:rPr>
              <a:t>rufescens</a:t>
            </a:r>
            <a:r>
              <a:rPr lang="fr-FR" i="1" dirty="0">
                <a:solidFill>
                  <a:srgbClr val="008000"/>
                </a:solidFill>
                <a:latin typeface="+mn-lt"/>
              </a:rPr>
              <a:t> </a:t>
            </a:r>
            <a:r>
              <a:rPr lang="fr-FR" dirty="0">
                <a:solidFill>
                  <a:srgbClr val="008000"/>
                </a:solidFill>
                <a:latin typeface="+mn-lt"/>
              </a:rPr>
              <a:t>(arbre ou arbuste)</a:t>
            </a:r>
          </a:p>
          <a:p>
            <a:pPr eaLnBrk="1" hangingPunct="1">
              <a:defRPr/>
            </a:pPr>
            <a:r>
              <a:rPr lang="fr-FR" dirty="0">
                <a:solidFill>
                  <a:srgbClr val="008000"/>
                </a:solidFill>
                <a:latin typeface="+mn-lt"/>
              </a:rPr>
              <a:t>6.13. Arbre pilon ou Casse du Sénégal (</a:t>
            </a:r>
            <a:r>
              <a:rPr lang="fr-FR" i="1" dirty="0">
                <a:solidFill>
                  <a:srgbClr val="008000"/>
                </a:solidFill>
                <a:latin typeface="+mn-lt"/>
              </a:rPr>
              <a:t>Cassia </a:t>
            </a:r>
            <a:r>
              <a:rPr lang="fr-FR" i="1" dirty="0" err="1">
                <a:solidFill>
                  <a:srgbClr val="008000"/>
                </a:solidFill>
                <a:latin typeface="+mn-lt"/>
              </a:rPr>
              <a:t>sieberiana</a:t>
            </a:r>
            <a:r>
              <a:rPr lang="fr-FR" dirty="0">
                <a:solidFill>
                  <a:srgbClr val="008000"/>
                </a:solidFill>
                <a:latin typeface="+mn-lt"/>
              </a:rPr>
              <a:t>) </a:t>
            </a:r>
          </a:p>
          <a:p>
            <a:pPr eaLnBrk="1" hangingPunct="1">
              <a:defRPr/>
            </a:pPr>
            <a:r>
              <a:rPr lang="fr-FR" dirty="0">
                <a:solidFill>
                  <a:srgbClr val="008000"/>
                </a:solidFill>
                <a:latin typeface="+mn-lt"/>
              </a:rPr>
              <a:t>6.14. </a:t>
            </a:r>
            <a:r>
              <a:rPr lang="fr-FR" dirty="0" err="1">
                <a:solidFill>
                  <a:srgbClr val="008000"/>
                </a:solidFill>
                <a:latin typeface="+mn-lt"/>
              </a:rPr>
              <a:t>Mopane</a:t>
            </a:r>
            <a:r>
              <a:rPr lang="fr-FR" dirty="0">
                <a:solidFill>
                  <a:srgbClr val="008000"/>
                </a:solidFill>
                <a:latin typeface="+mn-lt"/>
              </a:rPr>
              <a:t> ou </a:t>
            </a:r>
            <a:r>
              <a:rPr lang="fr-FR" dirty="0" err="1">
                <a:solidFill>
                  <a:srgbClr val="008000"/>
                </a:solidFill>
                <a:latin typeface="+mn-lt"/>
              </a:rPr>
              <a:t>Mopani</a:t>
            </a:r>
            <a:r>
              <a:rPr lang="fr-FR" dirty="0">
                <a:solidFill>
                  <a:srgbClr val="008000"/>
                </a:solidFill>
                <a:latin typeface="+mn-lt"/>
              </a:rPr>
              <a:t> (</a:t>
            </a:r>
            <a:r>
              <a:rPr lang="fr-FR" i="1" dirty="0" err="1">
                <a:solidFill>
                  <a:srgbClr val="008000"/>
                </a:solidFill>
                <a:latin typeface="+mn-lt"/>
              </a:rPr>
              <a:t>Colophospermum</a:t>
            </a:r>
            <a:r>
              <a:rPr lang="fr-FR" i="1" dirty="0">
                <a:solidFill>
                  <a:srgbClr val="008000"/>
                </a:solidFill>
                <a:latin typeface="+mn-lt"/>
              </a:rPr>
              <a:t> </a:t>
            </a:r>
            <a:r>
              <a:rPr lang="fr-FR" i="1" dirty="0" err="1">
                <a:solidFill>
                  <a:srgbClr val="008000"/>
                </a:solidFill>
                <a:latin typeface="+mn-lt"/>
              </a:rPr>
              <a:t>mopane</a:t>
            </a:r>
            <a:r>
              <a:rPr lang="fr-FR" dirty="0">
                <a:solidFill>
                  <a:srgbClr val="008000"/>
                </a:solidFill>
                <a:latin typeface="+mn-lt"/>
              </a:rPr>
              <a:t>) (arbre)</a:t>
            </a:r>
          </a:p>
          <a:p>
            <a:pPr eaLnBrk="1" hangingPunct="1">
              <a:defRPr/>
            </a:pPr>
            <a:r>
              <a:rPr lang="fr-FR" dirty="0">
                <a:solidFill>
                  <a:srgbClr val="008000"/>
                </a:solidFill>
                <a:latin typeface="+mn-lt"/>
                <a:cs typeface="Arial" charset="0"/>
              </a:rPr>
              <a:t>6.15. </a:t>
            </a:r>
            <a:r>
              <a:rPr lang="fr-FR" dirty="0" err="1">
                <a:solidFill>
                  <a:srgbClr val="008000"/>
                </a:solidFill>
                <a:latin typeface="+mn-lt"/>
                <a:cs typeface="Arial" charset="0"/>
              </a:rPr>
              <a:t>Karanj</a:t>
            </a:r>
            <a:r>
              <a:rPr lang="fr-FR" dirty="0">
                <a:solidFill>
                  <a:srgbClr val="008000"/>
                </a:solidFill>
                <a:latin typeface="+mn-lt"/>
                <a:cs typeface="Arial" charset="0"/>
              </a:rPr>
              <a:t> ou arbre de </a:t>
            </a:r>
            <a:r>
              <a:rPr lang="fr-FR" dirty="0" err="1">
                <a:solidFill>
                  <a:srgbClr val="008000"/>
                </a:solidFill>
                <a:latin typeface="+mn-lt"/>
                <a:cs typeface="Arial" charset="0"/>
              </a:rPr>
              <a:t>pongolote</a:t>
            </a:r>
            <a:r>
              <a:rPr lang="fr-FR" dirty="0">
                <a:solidFill>
                  <a:srgbClr val="008000"/>
                </a:solidFill>
                <a:latin typeface="+mn-lt"/>
                <a:cs typeface="Arial" charset="0"/>
              </a:rPr>
              <a:t> (</a:t>
            </a:r>
            <a:r>
              <a:rPr lang="fr-FR" i="1" dirty="0" err="1">
                <a:solidFill>
                  <a:srgbClr val="008000"/>
                </a:solidFill>
                <a:latin typeface="+mn-lt"/>
                <a:cs typeface="Arial" charset="0"/>
              </a:rPr>
              <a:t>Millettia</a:t>
            </a:r>
            <a:r>
              <a:rPr lang="fr-FR" i="1" dirty="0">
                <a:solidFill>
                  <a:srgbClr val="008000"/>
                </a:solidFill>
                <a:latin typeface="+mn-lt"/>
                <a:cs typeface="Arial" charset="0"/>
              </a:rPr>
              <a:t> </a:t>
            </a:r>
            <a:r>
              <a:rPr lang="fr-FR" i="1" dirty="0" err="1">
                <a:solidFill>
                  <a:srgbClr val="008000"/>
                </a:solidFill>
                <a:latin typeface="+mn-lt"/>
                <a:cs typeface="Arial" charset="0"/>
              </a:rPr>
              <a:t>pinnata</a:t>
            </a:r>
            <a:r>
              <a:rPr lang="fr-FR" dirty="0">
                <a:solidFill>
                  <a:srgbClr val="008000"/>
                </a:solidFill>
                <a:latin typeface="+mn-lt"/>
                <a:cs typeface="Arial" charset="0"/>
              </a:rPr>
              <a:t>) (arbre)</a:t>
            </a:r>
          </a:p>
          <a:p>
            <a:pPr eaLnBrk="1" hangingPunct="1">
              <a:defRPr/>
            </a:pPr>
            <a:r>
              <a:rPr lang="fr-FR" dirty="0">
                <a:solidFill>
                  <a:srgbClr val="008000"/>
                </a:solidFill>
                <a:latin typeface="+mn-lt"/>
                <a:cs typeface="Arial" charset="0"/>
              </a:rPr>
              <a:t>6.16. Arroche </a:t>
            </a:r>
            <a:r>
              <a:rPr lang="fr-FR" dirty="0" err="1">
                <a:solidFill>
                  <a:srgbClr val="008000"/>
                </a:solidFill>
                <a:latin typeface="+mn-lt"/>
                <a:cs typeface="Arial" charset="0"/>
              </a:rPr>
              <a:t>halime</a:t>
            </a:r>
            <a:r>
              <a:rPr lang="fr-FR" dirty="0">
                <a:solidFill>
                  <a:srgbClr val="008000"/>
                </a:solidFill>
                <a:latin typeface="+mn-lt"/>
                <a:cs typeface="Arial" charset="0"/>
              </a:rPr>
              <a:t>, pourpier de mer ou arroche marine (</a:t>
            </a:r>
            <a:r>
              <a:rPr lang="fr-FR" i="1" dirty="0" err="1">
                <a:solidFill>
                  <a:srgbClr val="008000"/>
                </a:solidFill>
                <a:latin typeface="+mn-lt"/>
                <a:cs typeface="Arial" charset="0"/>
              </a:rPr>
              <a:t>Atriplex</a:t>
            </a:r>
            <a:r>
              <a:rPr lang="fr-FR" i="1" dirty="0">
                <a:solidFill>
                  <a:srgbClr val="008000"/>
                </a:solidFill>
                <a:latin typeface="+mn-lt"/>
                <a:cs typeface="Arial" charset="0"/>
              </a:rPr>
              <a:t> </a:t>
            </a:r>
            <a:r>
              <a:rPr lang="fr-FR" i="1" dirty="0" err="1">
                <a:solidFill>
                  <a:srgbClr val="008000"/>
                </a:solidFill>
                <a:latin typeface="+mn-lt"/>
                <a:cs typeface="Arial" charset="0"/>
              </a:rPr>
              <a:t>halimus</a:t>
            </a:r>
            <a:r>
              <a:rPr lang="fr-FR" dirty="0">
                <a:solidFill>
                  <a:srgbClr val="008000"/>
                </a:solidFill>
                <a:latin typeface="+mn-lt"/>
                <a:cs typeface="Arial" charset="0"/>
              </a:rPr>
              <a:t>) (arbuste)</a:t>
            </a:r>
          </a:p>
          <a:p>
            <a:pPr eaLnBrk="1" hangingPunct="1">
              <a:defRPr/>
            </a:pPr>
            <a:r>
              <a:rPr lang="fr-FR" dirty="0">
                <a:solidFill>
                  <a:srgbClr val="008000"/>
                </a:solidFill>
                <a:latin typeface="+mn-lt"/>
                <a:cs typeface="Arial" charset="0"/>
              </a:rPr>
              <a:t>6.16bis. Grande arroche (</a:t>
            </a:r>
            <a:r>
              <a:rPr lang="fr-FR" i="1" dirty="0" err="1">
                <a:solidFill>
                  <a:srgbClr val="008000"/>
                </a:solidFill>
                <a:latin typeface="+mn-lt"/>
                <a:cs typeface="Arial" charset="0"/>
              </a:rPr>
              <a:t>Atriplex</a:t>
            </a:r>
            <a:r>
              <a:rPr lang="fr-FR" i="1" dirty="0">
                <a:solidFill>
                  <a:srgbClr val="008000"/>
                </a:solidFill>
                <a:latin typeface="+mn-lt"/>
                <a:cs typeface="Arial" charset="0"/>
              </a:rPr>
              <a:t> </a:t>
            </a:r>
            <a:r>
              <a:rPr lang="fr-FR" i="1" dirty="0" err="1">
                <a:solidFill>
                  <a:srgbClr val="008000"/>
                </a:solidFill>
                <a:latin typeface="+mn-lt"/>
                <a:cs typeface="Arial" charset="0"/>
              </a:rPr>
              <a:t>lentiformis</a:t>
            </a:r>
            <a:r>
              <a:rPr lang="fr-FR" dirty="0">
                <a:solidFill>
                  <a:srgbClr val="008000"/>
                </a:solidFill>
                <a:latin typeface="+mn-lt"/>
                <a:cs typeface="Arial" charset="0"/>
              </a:rPr>
              <a:t>) (arbuste)</a:t>
            </a:r>
          </a:p>
        </p:txBody>
      </p:sp>
      <p:pic>
        <p:nvPicPr>
          <p:cNvPr id="6149" name="Picture 5" descr="C:\Users\LISAN\Documents\DVD-DevDurable\eau\eau-Potabilisation-GestionDeLEau-Irrigation\irrigation-stockage-eau\images\Traditional water harvesting cistern in Yemen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9161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ZoneTexte 5"/>
          <p:cNvSpPr txBox="1">
            <a:spLocks noChangeArrowheads="1"/>
          </p:cNvSpPr>
          <p:nvPr/>
        </p:nvSpPr>
        <p:spPr bwMode="auto">
          <a:xfrm>
            <a:off x="6372225" y="3500438"/>
            <a:ext cx="2312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Citerne traditionnelle au Yémen</a:t>
            </a:r>
          </a:p>
        </p:txBody>
      </p:sp>
      <p:pic>
        <p:nvPicPr>
          <p:cNvPr id="6151" name="Picture 6" descr="C:\Users\LISAN\Documents\DVD-DevDurable\eau\eau-Potabilisation-GestionDeLEau-Irrigation\irrigation-stockage-eau\images\citern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3860800"/>
            <a:ext cx="24574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ZoneTexte 7"/>
          <p:cNvSpPr txBox="1">
            <a:spLocks noChangeArrowheads="1"/>
          </p:cNvSpPr>
          <p:nvPr/>
        </p:nvSpPr>
        <p:spPr bwMode="auto">
          <a:xfrm>
            <a:off x="6243638" y="5156200"/>
            <a:ext cx="2570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Construction d’une citerne en Syrie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oneTexte 11"/>
          <p:cNvSpPr txBox="1">
            <a:spLocks noChangeArrowheads="1"/>
          </p:cNvSpPr>
          <p:nvPr/>
        </p:nvSpPr>
        <p:spPr bwMode="auto">
          <a:xfrm>
            <a:off x="2401852"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3993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79EFFB-5BB0-42D9-8549-D6E53CCF0A0F}" type="slidenum">
              <a:rPr lang="fr-FR" altLang="fr-FR" sz="1200" smtClean="0">
                <a:solidFill>
                  <a:srgbClr val="898989"/>
                </a:solidFill>
              </a:rPr>
              <a:pPr>
                <a:spcBef>
                  <a:spcPct val="0"/>
                </a:spcBef>
                <a:buFontTx/>
                <a:buNone/>
              </a:pPr>
              <a:t>40</a:t>
            </a:fld>
            <a:endParaRPr lang="fr-FR" altLang="fr-FR" sz="1200">
              <a:solidFill>
                <a:srgbClr val="898989"/>
              </a:solidFill>
            </a:endParaRPr>
          </a:p>
        </p:txBody>
      </p:sp>
      <p:sp>
        <p:nvSpPr>
          <p:cNvPr id="3994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39941" name="ZoneTexte 4"/>
          <p:cNvSpPr txBox="1">
            <a:spLocks noChangeArrowheads="1"/>
          </p:cNvSpPr>
          <p:nvPr/>
        </p:nvSpPr>
        <p:spPr bwMode="auto">
          <a:xfrm>
            <a:off x="127287" y="775485"/>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5.7. </a:t>
            </a:r>
            <a:r>
              <a:rPr lang="fr-FR" altLang="fr-FR" sz="1800" b="1" dirty="0">
                <a:solidFill>
                  <a:srgbClr val="008000"/>
                </a:solidFill>
                <a:latin typeface="Arial" panose="020B0604020202020204" pitchFamily="34" charset="0"/>
              </a:rPr>
              <a:t>Palmier-dattier</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Phoenix </a:t>
            </a:r>
            <a:r>
              <a:rPr lang="fr-FR" altLang="fr-FR" sz="1800" i="1" dirty="0" err="1">
                <a:solidFill>
                  <a:srgbClr val="008000"/>
                </a:solidFill>
                <a:latin typeface="Arial" panose="020B0604020202020204" pitchFamily="34" charset="0"/>
              </a:rPr>
              <a:t>dactylifera</a:t>
            </a:r>
            <a:r>
              <a:rPr lang="fr-FR" altLang="fr-FR" sz="1800" dirty="0">
                <a:solidFill>
                  <a:srgbClr val="008000"/>
                </a:solidFill>
                <a:latin typeface="Arial" panose="020B0604020202020204" pitchFamily="34" charset="0"/>
              </a:rPr>
              <a:t>)</a:t>
            </a:r>
          </a:p>
        </p:txBody>
      </p:sp>
      <p:sp>
        <p:nvSpPr>
          <p:cNvPr id="39942"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39943" name="ZoneTexte 7"/>
          <p:cNvSpPr txBox="1">
            <a:spLocks noChangeArrowheads="1"/>
          </p:cNvSpPr>
          <p:nvPr/>
        </p:nvSpPr>
        <p:spPr bwMode="auto">
          <a:xfrm>
            <a:off x="107950" y="1125538"/>
            <a:ext cx="87852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C’une plante (famille des </a:t>
            </a:r>
            <a:r>
              <a:rPr lang="fr-FR" altLang="fr-FR" sz="1800" i="1">
                <a:solidFill>
                  <a:srgbClr val="008000"/>
                </a:solidFill>
                <a:latin typeface="Arial" panose="020B0604020202020204" pitchFamily="34" charset="0"/>
                <a:hlinkClick r:id="rId2" tooltip="Arécacée"/>
              </a:rPr>
              <a:t>Arécacées</a:t>
            </a:r>
            <a:r>
              <a:rPr lang="fr-FR" altLang="fr-FR" sz="1800">
                <a:solidFill>
                  <a:srgbClr val="008000"/>
                </a:solidFill>
                <a:latin typeface="Arial" panose="020B0604020202020204" pitchFamily="34" charset="0"/>
              </a:rPr>
              <a:t> / Palmiers, sous-famille des </a:t>
            </a:r>
            <a:r>
              <a:rPr lang="fr-FR" altLang="fr-FR" sz="1800" i="1">
                <a:solidFill>
                  <a:srgbClr val="008000"/>
                </a:solidFill>
                <a:latin typeface="Arial" panose="020B0604020202020204" pitchFamily="34" charset="0"/>
              </a:rPr>
              <a:t>Coryphoideae</a:t>
            </a:r>
            <a:r>
              <a:rPr lang="fr-FR" altLang="fr-FR" sz="1800">
                <a:solidFill>
                  <a:srgbClr val="008000"/>
                </a:solidFill>
                <a:latin typeface="Arial" panose="020B0604020202020204" pitchFamily="34" charset="0"/>
              </a:rPr>
              <a:t>), de 15 à 30 m de haut,</a:t>
            </a:r>
            <a:r>
              <a:rPr lang="fr-FR" altLang="fr-FR" sz="1800">
                <a:latin typeface="Arial" panose="020B0604020202020204" pitchFamily="34" charset="0"/>
              </a:rPr>
              <a:t> </a:t>
            </a:r>
            <a:r>
              <a:rPr lang="fr-FR" altLang="fr-FR" sz="1800">
                <a:solidFill>
                  <a:srgbClr val="008000"/>
                </a:solidFill>
                <a:latin typeface="Arial" panose="020B0604020202020204" pitchFamily="34" charset="0"/>
              </a:rPr>
              <a:t>largement cultivé pour ses </a:t>
            </a:r>
            <a:r>
              <a:rPr lang="fr-FR" altLang="fr-FR" sz="1800">
                <a:solidFill>
                  <a:srgbClr val="008000"/>
                </a:solidFill>
                <a:latin typeface="Arial" panose="020B0604020202020204" pitchFamily="34" charset="0"/>
                <a:hlinkClick r:id="rId3" tooltip="Fruit (botanique)"/>
              </a:rPr>
              <a:t>fruits</a:t>
            </a:r>
            <a:r>
              <a:rPr lang="fr-FR" altLang="fr-FR" sz="1800">
                <a:solidFill>
                  <a:srgbClr val="008000"/>
                </a:solidFill>
                <a:latin typeface="Arial" panose="020B0604020202020204" pitchFamily="34" charset="0"/>
              </a:rPr>
              <a:t> : les </a:t>
            </a:r>
            <a:r>
              <a:rPr lang="fr-FR" altLang="fr-FR" sz="1800">
                <a:solidFill>
                  <a:srgbClr val="008000"/>
                </a:solidFill>
                <a:latin typeface="Arial" panose="020B0604020202020204" pitchFamily="34" charset="0"/>
                <a:hlinkClick r:id="rId4" tooltip="Datte"/>
              </a:rPr>
              <a:t>dattes</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800">
                <a:solidFill>
                  <a:srgbClr val="008000"/>
                </a:solidFill>
                <a:latin typeface="Arial" panose="020B0604020202020204" pitchFamily="34" charset="0"/>
              </a:rPr>
              <a:t>Dans l'agriculture d'</a:t>
            </a:r>
            <a:r>
              <a:rPr lang="fr-FR" altLang="fr-FR" sz="1800">
                <a:solidFill>
                  <a:srgbClr val="008000"/>
                </a:solidFill>
                <a:latin typeface="Arial" panose="020B0604020202020204" pitchFamily="34" charset="0"/>
                <a:hlinkClick r:id="rId5" tooltip="Oasis"/>
              </a:rPr>
              <a:t>oasis</a:t>
            </a:r>
            <a:r>
              <a:rPr lang="fr-FR" altLang="fr-FR" sz="1800">
                <a:solidFill>
                  <a:srgbClr val="008000"/>
                </a:solidFill>
                <a:latin typeface="Arial" panose="020B0604020202020204" pitchFamily="34" charset="0"/>
              </a:rPr>
              <a:t> </a:t>
            </a:r>
            <a:r>
              <a:rPr lang="fr-FR" altLang="fr-FR" sz="1800">
                <a:solidFill>
                  <a:srgbClr val="008000"/>
                </a:solidFill>
                <a:latin typeface="Arial" panose="020B0604020202020204" pitchFamily="34" charset="0"/>
                <a:hlinkClick r:id="rId6" tooltip="Sahara"/>
              </a:rPr>
              <a:t>saharienne</a:t>
            </a:r>
            <a:r>
              <a:rPr lang="fr-FR" altLang="fr-FR" sz="1800">
                <a:solidFill>
                  <a:srgbClr val="008000"/>
                </a:solidFill>
                <a:latin typeface="Arial" panose="020B0604020202020204" pitchFamily="34" charset="0"/>
              </a:rPr>
              <a:t>, c'est la plante (et non pas un arbre, au sens botanique, car ne produisant pas de vrai </a:t>
            </a:r>
            <a:r>
              <a:rPr lang="fr-FR" altLang="fr-FR" sz="1800">
                <a:solidFill>
                  <a:srgbClr val="008000"/>
                </a:solidFill>
                <a:latin typeface="Arial" panose="020B0604020202020204" pitchFamily="34" charset="0"/>
                <a:hlinkClick r:id="rId7" tooltip="Bois"/>
              </a:rPr>
              <a:t>bois</a:t>
            </a:r>
            <a:r>
              <a:rPr lang="fr-FR" altLang="fr-FR" sz="1800">
                <a:solidFill>
                  <a:srgbClr val="008000"/>
                </a:solidFill>
                <a:latin typeface="Arial" panose="020B0604020202020204" pitchFamily="34" charset="0"/>
              </a:rPr>
              <a:t>), dominant la </a:t>
            </a:r>
            <a:r>
              <a:rPr lang="fr-FR" altLang="fr-FR" sz="1800">
                <a:solidFill>
                  <a:srgbClr val="008000"/>
                </a:solidFill>
                <a:latin typeface="Arial" panose="020B0604020202020204" pitchFamily="34" charset="0"/>
                <a:hlinkClick r:id="rId8" tooltip="Strate (botanique)"/>
              </a:rPr>
              <a:t>strate</a:t>
            </a:r>
            <a:r>
              <a:rPr lang="fr-FR" altLang="fr-FR" sz="1800">
                <a:solidFill>
                  <a:srgbClr val="008000"/>
                </a:solidFill>
                <a:latin typeface="Arial" panose="020B0604020202020204" pitchFamily="34" charset="0"/>
              </a:rPr>
              <a:t> arborée des arbres fruitiers, poussant à son ombre et couvrant cultures maraîchères, fourragères, voire céréalières.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Le palmier dattier résiste à un grand écart de température (-5 à 50 °C), a un optimum de croissance entre 32 et 38 °C et ne pousse plus en dessous de 7 °C. L'activité végétative se réduit dès 40 °C et cesse autour de 45 °C. </a:t>
            </a:r>
            <a:r>
              <a:rPr lang="fr-FR" altLang="fr-FR" sz="1200">
                <a:solidFill>
                  <a:srgbClr val="FF0000"/>
                </a:solidFill>
                <a:latin typeface="Arial" panose="020B0604020202020204" pitchFamily="34" charset="0"/>
              </a:rPr>
              <a:t>Le givre fait des dégâts.</a:t>
            </a:r>
          </a:p>
          <a:p>
            <a:pPr algn="just" eaLnBrk="1" hangingPunct="1">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9" tooltip="Pollinisation"/>
              </a:rPr>
              <a:t>pollinisation</a:t>
            </a:r>
            <a:r>
              <a:rPr lang="fr-FR" altLang="fr-FR" sz="1200">
                <a:solidFill>
                  <a:srgbClr val="008000"/>
                </a:solidFill>
                <a:latin typeface="Arial" panose="020B0604020202020204" pitchFamily="34" charset="0"/>
              </a:rPr>
              <a:t> se fait normalement par le vent. Le plus souvent à la main. </a:t>
            </a:r>
          </a:p>
          <a:p>
            <a:pPr algn="just" eaLnBrk="1" hangingPunct="1">
              <a:spcBef>
                <a:spcPct val="0"/>
              </a:spcBef>
              <a:buFontTx/>
              <a:buNone/>
            </a:pPr>
            <a:r>
              <a:rPr lang="fr-FR" altLang="fr-FR" sz="1200">
                <a:solidFill>
                  <a:srgbClr val="008000"/>
                </a:solidFill>
                <a:latin typeface="Arial" panose="020B0604020202020204" pitchFamily="34" charset="0"/>
              </a:rPr>
              <a:t>La propagation des palmiers dattiers se fait par </a:t>
            </a:r>
            <a:r>
              <a:rPr lang="fr-FR" altLang="fr-FR" sz="1200">
                <a:solidFill>
                  <a:srgbClr val="008000"/>
                </a:solidFill>
                <a:latin typeface="Arial" panose="020B0604020202020204" pitchFamily="34" charset="0"/>
                <a:hlinkClick r:id="rId10" tooltip="Clonage"/>
              </a:rPr>
              <a:t>clonage</a:t>
            </a:r>
            <a:r>
              <a:rPr lang="fr-FR" altLang="fr-FR" sz="1200">
                <a:solidFill>
                  <a:srgbClr val="008000"/>
                </a:solidFill>
                <a:latin typeface="Arial" panose="020B0604020202020204" pitchFamily="34" charset="0"/>
              </a:rPr>
              <a:t>, soit par prélèvement de </a:t>
            </a:r>
            <a:r>
              <a:rPr lang="fr-FR" altLang="fr-FR" sz="1200">
                <a:solidFill>
                  <a:srgbClr val="008000"/>
                </a:solidFill>
                <a:latin typeface="Arial" panose="020B0604020202020204" pitchFamily="34" charset="0"/>
                <a:hlinkClick r:id="rId11" tooltip="Drageon"/>
              </a:rPr>
              <a:t>drageons</a:t>
            </a:r>
            <a:r>
              <a:rPr lang="fr-FR" altLang="fr-FR" sz="1200">
                <a:solidFill>
                  <a:srgbClr val="008000"/>
                </a:solidFill>
                <a:latin typeface="Arial" panose="020B0604020202020204" pitchFamily="34" charset="0"/>
              </a:rPr>
              <a:t> ou rejets, soit par culture </a:t>
            </a:r>
            <a:r>
              <a:rPr lang="fr-FR" altLang="fr-FR" sz="1200" i="1">
                <a:solidFill>
                  <a:srgbClr val="008000"/>
                </a:solidFill>
                <a:latin typeface="Arial" panose="020B0604020202020204" pitchFamily="34" charset="0"/>
              </a:rPr>
              <a:t>in vitro.</a:t>
            </a:r>
          </a:p>
          <a:p>
            <a:pPr algn="just" eaLnBrk="1" hangingPunct="1">
              <a:spcBef>
                <a:spcPct val="0"/>
              </a:spcBef>
              <a:buFontTx/>
              <a:buNone/>
            </a:pPr>
            <a:r>
              <a:rPr lang="fr-FR" altLang="fr-FR" sz="1200">
                <a:solidFill>
                  <a:srgbClr val="008000"/>
                </a:solidFill>
                <a:latin typeface="Arial" panose="020B0604020202020204" pitchFamily="34" charset="0"/>
              </a:rPr>
              <a:t>En Tunisie, on compte plus de 300 variétés</a:t>
            </a:r>
            <a:r>
              <a:rPr lang="fr-FR" altLang="fr-FR" sz="1200" baseline="30000">
                <a:solidFill>
                  <a:srgbClr val="008000"/>
                </a:solidFill>
                <a:latin typeface="Arial" panose="020B0604020202020204" pitchFamily="34" charset="0"/>
                <a:hlinkClick r:id="rId12"/>
              </a:rPr>
              <a:t>2</a:t>
            </a:r>
            <a:r>
              <a:rPr lang="fr-FR" altLang="fr-FR" sz="1200" baseline="30000">
                <a:solidFill>
                  <a:srgbClr val="008000"/>
                </a:solidFill>
                <a:latin typeface="Arial" panose="020B0604020202020204" pitchFamily="34" charset="0"/>
              </a:rPr>
              <a:t>,</a:t>
            </a:r>
            <a:r>
              <a:rPr lang="fr-FR" altLang="fr-FR" sz="1200" baseline="30000">
                <a:solidFill>
                  <a:srgbClr val="008000"/>
                </a:solidFill>
                <a:latin typeface="Arial" panose="020B0604020202020204" pitchFamily="34" charset="0"/>
                <a:hlinkClick r:id="rId13"/>
              </a:rPr>
              <a:t>3</a:t>
            </a:r>
            <a:r>
              <a:rPr lang="fr-FR" altLang="fr-FR" sz="1200">
                <a:solidFill>
                  <a:srgbClr val="008000"/>
                </a:solidFill>
                <a:latin typeface="Arial" panose="020B0604020202020204" pitchFamily="34" charset="0"/>
              </a:rPr>
              <a:t>, au Maroc, environ 150. En </a:t>
            </a:r>
            <a:r>
              <a:rPr lang="fr-FR" altLang="fr-FR" sz="1200">
                <a:solidFill>
                  <a:srgbClr val="008000"/>
                </a:solidFill>
                <a:latin typeface="Arial" panose="020B0604020202020204" pitchFamily="34" charset="0"/>
                <a:hlinkClick r:id="rId14" tooltip="Algérie"/>
              </a:rPr>
              <a:t>Algérie</a:t>
            </a:r>
            <a:r>
              <a:rPr lang="fr-FR" altLang="fr-FR" sz="1200">
                <a:solidFill>
                  <a:srgbClr val="008000"/>
                </a:solidFill>
                <a:latin typeface="Arial" panose="020B0604020202020204" pitchFamily="34" charset="0"/>
              </a:rPr>
              <a:t>, plus de 1160 </a:t>
            </a:r>
            <a:r>
              <a:rPr lang="fr-FR" altLang="fr-FR" sz="1200">
                <a:solidFill>
                  <a:srgbClr val="008000"/>
                </a:solidFill>
                <a:latin typeface="Arial" panose="020B0604020202020204" pitchFamily="34" charset="0"/>
                <a:hlinkClick r:id="rId15" tooltip="Cultivars"/>
              </a:rPr>
              <a:t>cultivars</a:t>
            </a:r>
            <a:r>
              <a:rPr lang="fr-FR" altLang="fr-FR" sz="1200">
                <a:solidFill>
                  <a:srgbClr val="008000"/>
                </a:solidFill>
                <a:latin typeface="Arial" panose="020B0604020202020204" pitchFamily="34" charset="0"/>
              </a:rPr>
              <a:t> sont recensés.</a:t>
            </a:r>
          </a:p>
          <a:p>
            <a:pPr algn="just" eaLnBrk="1" hangingPunct="1">
              <a:spcBef>
                <a:spcPct val="0"/>
              </a:spcBef>
              <a:buFontTx/>
              <a:buNone/>
            </a:pPr>
            <a:r>
              <a:rPr lang="fr-FR" altLang="fr-FR" sz="1200">
                <a:solidFill>
                  <a:srgbClr val="008000"/>
                </a:solidFill>
                <a:latin typeface="Arial" panose="020B0604020202020204" pitchFamily="34" charset="0"/>
              </a:rPr>
              <a:t>Toutes les parties de l'arbre sont utilisés, pour faire des cordes, des paniers, des </a:t>
            </a:r>
            <a:r>
              <a:rPr lang="fr-FR" altLang="fr-FR" sz="1200">
                <a:solidFill>
                  <a:srgbClr val="008000"/>
                </a:solidFill>
                <a:latin typeface="Arial" panose="020B0604020202020204" pitchFamily="34" charset="0"/>
                <a:hlinkClick r:id="rId16" tooltip="Beehive (apiculture)"/>
              </a:rPr>
              <a:t>ruches</a:t>
            </a:r>
            <a:r>
              <a:rPr lang="fr-FR" altLang="fr-FR" sz="1200">
                <a:solidFill>
                  <a:srgbClr val="008000"/>
                </a:solidFill>
                <a:latin typeface="Arial" panose="020B0604020202020204" pitchFamily="34" charset="0"/>
              </a:rPr>
              <a:t>, comme poutres pour les maisons …</a:t>
            </a:r>
          </a:p>
          <a:p>
            <a:pPr algn="just" eaLnBrk="1" hangingPunct="1">
              <a:spcBef>
                <a:spcPct val="0"/>
              </a:spcBef>
              <a:buFontTx/>
              <a:buNone/>
            </a:pPr>
            <a:r>
              <a:rPr lang="fr-FR" altLang="fr-FR" sz="1200">
                <a:solidFill>
                  <a:srgbClr val="FF0000"/>
                </a:solidFill>
                <a:latin typeface="Arial" panose="020B0604020202020204" pitchFamily="34" charset="0"/>
              </a:rPr>
              <a:t>Il est sujet à de nombreuses maladies dont le </a:t>
            </a:r>
            <a:r>
              <a:rPr lang="fr-FR" altLang="fr-FR" sz="1200">
                <a:solidFill>
                  <a:srgbClr val="FF0000"/>
                </a:solidFill>
                <a:latin typeface="Arial" panose="020B0604020202020204" pitchFamily="34" charset="0"/>
                <a:hlinkClick r:id="rId17" tooltip="Bayoud du palmier dattier"/>
              </a:rPr>
              <a:t>bayoud</a:t>
            </a:r>
            <a:r>
              <a:rPr lang="fr-FR" altLang="fr-FR" sz="1200">
                <a:solidFill>
                  <a:srgbClr val="FF0000"/>
                </a:solidFill>
                <a:latin typeface="Arial" panose="020B0604020202020204" pitchFamily="34" charset="0"/>
              </a:rPr>
              <a:t> (</a:t>
            </a:r>
            <a:r>
              <a:rPr lang="fr-FR" altLang="fr-FR" sz="1200">
                <a:solidFill>
                  <a:srgbClr val="FF0000"/>
                </a:solidFill>
                <a:latin typeface="Arial" panose="020B0604020202020204" pitchFamily="34" charset="0"/>
                <a:hlinkClick r:id="rId18" tooltip="Fusariose"/>
              </a:rPr>
              <a:t>fusariose</a:t>
            </a:r>
            <a:r>
              <a:rPr lang="fr-FR" altLang="fr-FR" sz="1200">
                <a:solidFill>
                  <a:srgbClr val="FF0000"/>
                </a:solidFill>
                <a:latin typeface="Arial" panose="020B0604020202020204" pitchFamily="34" charset="0"/>
              </a:rPr>
              <a:t>, </a:t>
            </a:r>
            <a:r>
              <a:rPr lang="fr-FR" altLang="fr-FR" sz="1200">
                <a:solidFill>
                  <a:srgbClr val="FF0000"/>
                </a:solidFill>
                <a:latin typeface="Arial" panose="020B0604020202020204" pitchFamily="34" charset="0"/>
                <a:hlinkClick r:id="rId19" tooltip="Fongus"/>
              </a:rPr>
              <a:t>champignon</a:t>
            </a:r>
            <a:r>
              <a:rPr lang="fr-FR" altLang="fr-FR" sz="1200">
                <a:solidFill>
                  <a:srgbClr val="FF0000"/>
                </a:solidFill>
                <a:latin typeface="Arial" panose="020B0604020202020204" pitchFamily="34" charset="0"/>
              </a:rPr>
              <a:t> </a:t>
            </a:r>
            <a:r>
              <a:rPr lang="fr-FR" altLang="fr-FR" sz="1200" i="1">
                <a:solidFill>
                  <a:srgbClr val="FF0000"/>
                </a:solidFill>
                <a:latin typeface="Arial" panose="020B0604020202020204" pitchFamily="34" charset="0"/>
                <a:hlinkClick r:id="rId20" tooltip="Fusarium oxysporum"/>
              </a:rPr>
              <a:t>Fusarium oxysporum</a:t>
            </a:r>
            <a:r>
              <a:rPr lang="fr-FR" altLang="fr-FR" sz="1200">
                <a:solidFill>
                  <a:srgbClr val="FF0000"/>
                </a:solidFill>
                <a:latin typeface="Arial" panose="020B0604020202020204" pitchFamily="34" charset="0"/>
              </a:rPr>
              <a:t>) etc.</a:t>
            </a:r>
          </a:p>
          <a:p>
            <a:pPr algn="just" eaLnBrk="1" hangingPunct="1">
              <a:spcBef>
                <a:spcPct val="0"/>
              </a:spcBef>
              <a:buFontTx/>
              <a:buNone/>
            </a:pPr>
            <a:r>
              <a:rPr lang="fr-FR" altLang="fr-FR" sz="1200">
                <a:solidFill>
                  <a:srgbClr val="008000"/>
                </a:solidFill>
                <a:latin typeface="Arial" panose="020B0604020202020204" pitchFamily="34" charset="0"/>
              </a:rPr>
              <a:t>Ses graines ou semences [et leur pouvoir germinatif] se conservent très longtemps.</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1"/>
              </a:rPr>
              <a:t>http://fr.wikipedia.org/wiki/Phoenix_dactylifera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2"/>
              </a:rPr>
              <a:t>http://en.wikipedia.org/wiki/Date_palm</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c) Date Palm Cultivation, FAO, </a:t>
            </a:r>
            <a:r>
              <a:rPr lang="fr-FR" altLang="fr-FR" sz="1200">
                <a:solidFill>
                  <a:srgbClr val="008000"/>
                </a:solidFill>
                <a:latin typeface="Arial" panose="020B0604020202020204" pitchFamily="34" charset="0"/>
                <a:hlinkClick r:id="rId23"/>
              </a:rPr>
              <a:t>http://www.fao.org/docrep/006/Y4360E/Y4360E00.HTM</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d) </a:t>
            </a:r>
            <a:r>
              <a:rPr lang="fr-FR" altLang="fr-FR" sz="1200">
                <a:solidFill>
                  <a:srgbClr val="008000"/>
                </a:solidFill>
                <a:latin typeface="Arial" panose="020B0604020202020204" pitchFamily="34" charset="0"/>
                <a:hlinkClick r:id="rId24"/>
              </a:rPr>
              <a:t>http://en.wikipedia.org/wiki/List_of_date_palm_diseases</a:t>
            </a:r>
            <a:r>
              <a:rPr lang="fr-FR" altLang="fr-FR" sz="1200">
                <a:solidFill>
                  <a:srgbClr val="008000"/>
                </a:solidFill>
                <a:latin typeface="Arial" panose="020B0604020202020204" pitchFamily="34" charset="0"/>
              </a:rPr>
              <a:t>  </a:t>
            </a:r>
          </a:p>
        </p:txBody>
      </p:sp>
      <p:pic>
        <p:nvPicPr>
          <p:cNvPr id="39944" name="Image 9" descr="Phoenix dactylifera-Aurès_avant cueillett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356100" y="4797425"/>
            <a:ext cx="21558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Image 10" descr="Phoenix dactylifera-Dates_on_date_palm.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588125" y="4724400"/>
            <a:ext cx="113665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Image 12" descr="Phoenix dactylifera1_s.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885113" y="4652963"/>
            <a:ext cx="11049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Rectangle 13"/>
          <p:cNvSpPr>
            <a:spLocks noChangeArrowheads="1"/>
          </p:cNvSpPr>
          <p:nvPr/>
        </p:nvSpPr>
        <p:spPr bwMode="auto">
          <a:xfrm>
            <a:off x="2411413" y="6381750"/>
            <a:ext cx="1414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hlinkClick r:id="rId28" tooltip="Palmeraie d'Elche"/>
              </a:rPr>
              <a:t>Palmeraie d'Elche</a:t>
            </a:r>
            <a:endParaRPr lang="fr-FR" altLang="fr-FR" sz="1200">
              <a:latin typeface="Arial" panose="020B0604020202020204" pitchFamily="34" charset="0"/>
            </a:endParaRPr>
          </a:p>
        </p:txBody>
      </p:sp>
      <p:sp>
        <p:nvSpPr>
          <p:cNvPr id="39948" name="Rectangle 14"/>
          <p:cNvSpPr>
            <a:spLocks noChangeArrowheads="1"/>
          </p:cNvSpPr>
          <p:nvPr/>
        </p:nvSpPr>
        <p:spPr bwMode="auto">
          <a:xfrm>
            <a:off x="4356100" y="6237288"/>
            <a:ext cx="208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Avant la cueillette à </a:t>
            </a:r>
            <a:r>
              <a:rPr lang="fr-FR" altLang="fr-FR" sz="1200">
                <a:solidFill>
                  <a:srgbClr val="008000"/>
                </a:solidFill>
                <a:latin typeface="Arial" panose="020B0604020202020204" pitchFamily="34" charset="0"/>
                <a:hlinkClick r:id="rId29" tooltip="Tolga (Algérie)"/>
              </a:rPr>
              <a:t>Tolga</a:t>
            </a:r>
            <a:r>
              <a:rPr lang="fr-FR" altLang="fr-FR" sz="1200">
                <a:solidFill>
                  <a:srgbClr val="008000"/>
                </a:solidFill>
                <a:latin typeface="Arial" panose="020B0604020202020204" pitchFamily="34" charset="0"/>
              </a:rPr>
              <a:t> (Aurès, </a:t>
            </a:r>
            <a:r>
              <a:rPr lang="fr-FR" altLang="fr-FR" sz="1200">
                <a:solidFill>
                  <a:srgbClr val="008000"/>
                </a:solidFill>
                <a:latin typeface="Arial" panose="020B0604020202020204" pitchFamily="34" charset="0"/>
                <a:hlinkClick r:id="rId14" tooltip="Algérie"/>
              </a:rPr>
              <a:t>Algérie</a:t>
            </a:r>
            <a:r>
              <a:rPr lang="fr-FR" altLang="fr-FR" sz="1200">
                <a:solidFill>
                  <a:srgbClr val="008000"/>
                </a:solidFill>
                <a:latin typeface="Arial" panose="020B0604020202020204" pitchFamily="34" charset="0"/>
              </a:rPr>
              <a:t>)</a:t>
            </a:r>
          </a:p>
        </p:txBody>
      </p:sp>
      <p:sp>
        <p:nvSpPr>
          <p:cNvPr id="39949" name="ZoneTexte 15"/>
          <p:cNvSpPr txBox="1">
            <a:spLocks noChangeArrowheads="1"/>
          </p:cNvSpPr>
          <p:nvPr/>
        </p:nvSpPr>
        <p:spPr bwMode="auto">
          <a:xfrm>
            <a:off x="6491288" y="6453188"/>
            <a:ext cx="1387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Régime de dattes</a:t>
            </a:r>
          </a:p>
        </p:txBody>
      </p:sp>
      <p:pic>
        <p:nvPicPr>
          <p:cNvPr id="39950" name="Image 16" descr="Phoenix dactylifera-Arcoiris_en_el_Palmeral_de_Elche_bis.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908175" y="5373688"/>
            <a:ext cx="23526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ZoneTexte 17"/>
          <p:cNvSpPr txBox="1">
            <a:spLocks noChangeArrowheads="1"/>
          </p:cNvSpPr>
          <p:nvPr/>
        </p:nvSpPr>
        <p:spPr bwMode="auto">
          <a:xfrm>
            <a:off x="179388" y="5229225"/>
            <a:ext cx="158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latin typeface="Arial" panose="020B0604020202020204" pitchFamily="34" charset="0"/>
              </a:rPr>
              <a:t>Le palmier dattier (</a:t>
            </a:r>
            <a:r>
              <a:rPr lang="fr-FR" altLang="fr-FR" sz="1200" i="1" dirty="0">
                <a:solidFill>
                  <a:srgbClr val="008000"/>
                </a:solidFill>
                <a:latin typeface="Arial" panose="020B0604020202020204" pitchFamily="34" charset="0"/>
                <a:hlinkClick r:id="rId31" tooltip="Phoenix dactylifera"/>
              </a:rPr>
              <a:t>Phoenix </a:t>
            </a:r>
            <a:r>
              <a:rPr lang="fr-FR" altLang="fr-FR" sz="1200" i="1" dirty="0" err="1">
                <a:solidFill>
                  <a:srgbClr val="008000"/>
                </a:solidFill>
                <a:latin typeface="Arial" panose="020B0604020202020204" pitchFamily="34" charset="0"/>
                <a:hlinkClick r:id="rId31" tooltip="Phoenix dactylifera"/>
              </a:rPr>
              <a:t>dactylifera</a:t>
            </a:r>
            <a:r>
              <a:rPr lang="fr-FR" altLang="fr-FR" sz="1200" dirty="0">
                <a:solidFill>
                  <a:srgbClr val="008000"/>
                </a:solidFill>
                <a:latin typeface="Arial" panose="020B0604020202020204" pitchFamily="34" charset="0"/>
              </a:rPr>
              <a:t>) peut tolérer environ 5 g/l de sel. Source: </a:t>
            </a:r>
            <a:r>
              <a:rPr lang="fr-FR" altLang="fr-FR" sz="1200" dirty="0">
                <a:solidFill>
                  <a:srgbClr val="008000"/>
                </a:solidFill>
                <a:latin typeface="Arial" panose="020B0604020202020204" pitchFamily="34" charset="0"/>
                <a:hlinkClick r:id="rId32"/>
              </a:rPr>
              <a:t>http://en.wikipedia.org/wiki/Halophyte</a:t>
            </a:r>
            <a:r>
              <a:rPr lang="fr-FR" altLang="fr-FR" sz="1200" dirty="0">
                <a:solidFill>
                  <a:srgbClr val="008000"/>
                </a:solidFill>
                <a:latin typeface="Arial" panose="020B0604020202020204" pitchFamily="34" charset="0"/>
              </a:rPr>
              <a:t> </a:t>
            </a:r>
          </a:p>
        </p:txBody>
      </p:sp>
      <p:sp>
        <p:nvSpPr>
          <p:cNvPr id="3995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39953" name="Image 16" descr="logo aride_s.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238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Image 17" descr="logo salinisation2_s.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1096169" y="23018"/>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ZoneTexte 18"/>
          <p:cNvSpPr txBox="1">
            <a:spLocks noChangeArrowheads="1"/>
          </p:cNvSpPr>
          <p:nvPr/>
        </p:nvSpPr>
        <p:spPr bwMode="auto">
          <a:xfrm>
            <a:off x="827088"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20" name="Rectangle 19"/>
          <p:cNvSpPr/>
          <p:nvPr/>
        </p:nvSpPr>
        <p:spPr>
          <a:xfrm>
            <a:off x="1787650" y="148709"/>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11"/>
          <p:cNvSpPr txBox="1">
            <a:spLocks noChangeArrowheads="1"/>
          </p:cNvSpPr>
          <p:nvPr/>
        </p:nvSpPr>
        <p:spPr bwMode="auto">
          <a:xfrm>
            <a:off x="2267744" y="1666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0963"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CD623E-5542-4125-B714-0EB67F85AB9F}" type="slidenum">
              <a:rPr lang="fr-FR" altLang="fr-FR" sz="1200" smtClean="0">
                <a:solidFill>
                  <a:srgbClr val="898989"/>
                </a:solidFill>
              </a:rPr>
              <a:pPr>
                <a:spcBef>
                  <a:spcPct val="0"/>
                </a:spcBef>
                <a:buFontTx/>
                <a:buNone/>
              </a:pPr>
              <a:t>41</a:t>
            </a:fld>
            <a:endParaRPr lang="fr-FR" altLang="fr-FR" sz="1200">
              <a:solidFill>
                <a:srgbClr val="898989"/>
              </a:solidFill>
            </a:endParaRPr>
          </a:p>
        </p:txBody>
      </p:sp>
      <p:sp>
        <p:nvSpPr>
          <p:cNvPr id="4096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0965" name="ZoneTexte 4"/>
          <p:cNvSpPr txBox="1">
            <a:spLocks noChangeArrowheads="1"/>
          </p:cNvSpPr>
          <p:nvPr/>
        </p:nvSpPr>
        <p:spPr bwMode="auto">
          <a:xfrm>
            <a:off x="107950" y="742951"/>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5.8. </a:t>
            </a:r>
            <a:r>
              <a:rPr lang="fr-FR" altLang="fr-FR" sz="1800" b="1" dirty="0">
                <a:solidFill>
                  <a:srgbClr val="008000"/>
                </a:solidFill>
                <a:latin typeface="Arial" panose="020B0604020202020204" pitchFamily="34" charset="0"/>
              </a:rPr>
              <a:t>Arbre de Josué ou Joshua </a:t>
            </a:r>
            <a:r>
              <a:rPr lang="fr-FR" altLang="fr-FR" sz="1800" b="1" dirty="0" err="1">
                <a:solidFill>
                  <a:srgbClr val="008000"/>
                </a:solidFill>
                <a:latin typeface="Arial" panose="020B0604020202020204" pitchFamily="34" charset="0"/>
              </a:rPr>
              <a:t>tree</a:t>
            </a:r>
            <a:r>
              <a:rPr lang="fr-FR" altLang="fr-FR" sz="1800" b="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Yucca </a:t>
            </a:r>
            <a:r>
              <a:rPr lang="fr-FR" altLang="fr-FR" sz="1800" i="1" dirty="0" err="1">
                <a:solidFill>
                  <a:srgbClr val="008000"/>
                </a:solidFill>
                <a:latin typeface="Arial" panose="020B0604020202020204" pitchFamily="34" charset="0"/>
              </a:rPr>
              <a:t>brevifolia</a:t>
            </a:r>
            <a:r>
              <a:rPr lang="fr-FR" altLang="fr-FR" sz="1800" dirty="0">
                <a:solidFill>
                  <a:srgbClr val="008000"/>
                </a:solidFill>
                <a:latin typeface="Arial" panose="020B0604020202020204" pitchFamily="34" charset="0"/>
              </a:rPr>
              <a:t>)</a:t>
            </a:r>
          </a:p>
        </p:txBody>
      </p:sp>
      <p:sp>
        <p:nvSpPr>
          <p:cNvPr id="40966"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40967" name="ZoneTexte 7"/>
          <p:cNvSpPr txBox="1">
            <a:spLocks noChangeArrowheads="1"/>
          </p:cNvSpPr>
          <p:nvPr/>
        </p:nvSpPr>
        <p:spPr bwMode="auto">
          <a:xfrm>
            <a:off x="107950" y="1125538"/>
            <a:ext cx="88566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0" dirty="0">
                <a:solidFill>
                  <a:srgbClr val="008000"/>
                </a:solidFill>
                <a:latin typeface="Arial" panose="020B0604020202020204" pitchFamily="34" charset="0"/>
              </a:rPr>
              <a:t>Originaire du sud-ouest </a:t>
            </a:r>
            <a:r>
              <a:rPr lang="fr-FR" altLang="fr-FR" sz="1700" dirty="0">
                <a:solidFill>
                  <a:srgbClr val="008000"/>
                </a:solidFill>
                <a:latin typeface="Arial" panose="020B0604020202020204" pitchFamily="34" charset="0"/>
                <a:hlinkClick r:id="rId2" tooltip="Amérique du Nord"/>
              </a:rPr>
              <a:t>d'Amérique du Nord</a:t>
            </a:r>
            <a:r>
              <a:rPr lang="fr-FR" altLang="fr-FR" sz="1700" dirty="0">
                <a:solidFill>
                  <a:srgbClr val="008000"/>
                </a:solidFill>
                <a:latin typeface="Arial" panose="020B0604020202020204" pitchFamily="34" charset="0"/>
              </a:rPr>
              <a:t>, de </a:t>
            </a:r>
            <a:r>
              <a:rPr lang="fr-FR" altLang="fr-FR" sz="1700" dirty="0">
                <a:solidFill>
                  <a:srgbClr val="008000"/>
                </a:solidFill>
                <a:latin typeface="Arial" panose="020B0604020202020204" pitchFamily="34" charset="0"/>
                <a:hlinkClick r:id="rId3" tooltip="Californie"/>
              </a:rPr>
              <a:t>Californie</a:t>
            </a:r>
            <a:r>
              <a:rPr lang="fr-FR" altLang="fr-FR" sz="1700" dirty="0">
                <a:solidFill>
                  <a:srgbClr val="008000"/>
                </a:solidFill>
                <a:latin typeface="Arial" panose="020B0604020202020204" pitchFamily="34" charset="0"/>
              </a:rPr>
              <a:t>, </a:t>
            </a:r>
            <a:r>
              <a:rPr lang="fr-FR" altLang="fr-FR" sz="1700" dirty="0">
                <a:solidFill>
                  <a:srgbClr val="008000"/>
                </a:solidFill>
                <a:latin typeface="Arial" panose="020B0604020202020204" pitchFamily="34" charset="0"/>
                <a:hlinkClick r:id="rId4" tooltip="Arizona"/>
              </a:rPr>
              <a:t>Arizona</a:t>
            </a:r>
            <a:r>
              <a:rPr lang="fr-FR" altLang="fr-FR" sz="1700" dirty="0">
                <a:solidFill>
                  <a:srgbClr val="008000"/>
                </a:solidFill>
                <a:latin typeface="Arial" panose="020B0604020202020204" pitchFamily="34" charset="0"/>
              </a:rPr>
              <a:t>, </a:t>
            </a:r>
            <a:r>
              <a:rPr lang="fr-FR" altLang="fr-FR" sz="1700" dirty="0">
                <a:solidFill>
                  <a:srgbClr val="008000"/>
                </a:solidFill>
                <a:latin typeface="Arial" panose="020B0604020202020204" pitchFamily="34" charset="0"/>
                <a:hlinkClick r:id="rId5" tooltip="Utah"/>
              </a:rPr>
              <a:t>Utah</a:t>
            </a:r>
            <a:r>
              <a:rPr lang="fr-FR" altLang="fr-FR" sz="1700" dirty="0">
                <a:solidFill>
                  <a:srgbClr val="008000"/>
                </a:solidFill>
                <a:latin typeface="Arial" panose="020B0604020202020204" pitchFamily="34" charset="0"/>
              </a:rPr>
              <a:t> et </a:t>
            </a:r>
            <a:r>
              <a:rPr lang="fr-FR" altLang="fr-FR" sz="1700" dirty="0">
                <a:solidFill>
                  <a:srgbClr val="008000"/>
                </a:solidFill>
                <a:latin typeface="Arial" panose="020B0604020202020204" pitchFamily="34" charset="0"/>
                <a:hlinkClick r:id="rId6" tooltip="Nevada"/>
              </a:rPr>
              <a:t>Nevada</a:t>
            </a:r>
            <a:r>
              <a:rPr lang="fr-FR" altLang="fr-FR" sz="1700" dirty="0">
                <a:solidFill>
                  <a:srgbClr val="008000"/>
                </a:solidFill>
                <a:latin typeface="Arial" panose="020B0604020202020204" pitchFamily="34" charset="0"/>
              </a:rPr>
              <a:t>, cet arbre (famille des </a:t>
            </a:r>
            <a:r>
              <a:rPr lang="fr-FR" altLang="fr-FR" sz="1700" i="1" dirty="0" err="1">
                <a:solidFill>
                  <a:srgbClr val="008000"/>
                </a:solidFill>
                <a:latin typeface="Arial" panose="020B0604020202020204" pitchFamily="34" charset="0"/>
                <a:hlinkClick r:id="rId7" tooltip="Asparagacées"/>
              </a:rPr>
              <a:t>Asparagacées</a:t>
            </a:r>
            <a:r>
              <a:rPr lang="fr-FR" altLang="fr-FR" sz="1700" dirty="0">
                <a:solidFill>
                  <a:srgbClr val="008000"/>
                </a:solidFill>
                <a:latin typeface="Arial" panose="020B0604020202020204" pitchFamily="34" charset="0"/>
              </a:rPr>
              <a:t>) est à croissance rapide pour le désert; les nouveaux plants peuvent croître à un taux moyen de 7,6 cm (3,0 po) par année, dans leurs dix premières années, puis que croître d'environ 3,8 cm (1,5 po) par an par la suite </a:t>
            </a:r>
            <a:r>
              <a:rPr lang="fr-FR" altLang="fr-FR" sz="1700" u="sng" baseline="30000" dirty="0">
                <a:solidFill>
                  <a:srgbClr val="008000"/>
                </a:solidFill>
                <a:latin typeface="Arial" panose="020B0604020202020204" pitchFamily="34" charset="0"/>
                <a:hlinkClick r:id="rId8"/>
              </a:rPr>
              <a:t>[16]</a:t>
            </a:r>
            <a:r>
              <a:rPr lang="fr-FR" altLang="fr-FR" sz="1700" dirty="0">
                <a:solidFill>
                  <a:srgbClr val="008000"/>
                </a:solidFill>
                <a:latin typeface="Arial" panose="020B0604020202020204" pitchFamily="34" charset="0"/>
              </a:rPr>
              <a:t>. Il tolère les sols pauvres, alcalins et salins. Il résiste à des températures entre 4 &amp; 46°C.</a:t>
            </a:r>
          </a:p>
          <a:p>
            <a:pPr algn="just" eaLnBrk="1" hangingPunct="1">
              <a:spcBef>
                <a:spcPct val="0"/>
              </a:spcBef>
              <a:buFontTx/>
              <a:buNone/>
            </a:pPr>
            <a:r>
              <a:rPr lang="fr-FR" altLang="fr-FR" sz="1200" dirty="0">
                <a:solidFill>
                  <a:srgbClr val="008000"/>
                </a:solidFill>
                <a:latin typeface="Arial" panose="020B0604020202020204" pitchFamily="34" charset="0"/>
              </a:rPr>
              <a:t>Les </a:t>
            </a:r>
            <a:r>
              <a:rPr lang="fr-FR" altLang="fr-FR" sz="1200" dirty="0">
                <a:solidFill>
                  <a:srgbClr val="008000"/>
                </a:solidFill>
                <a:latin typeface="Arial" panose="020B0604020202020204" pitchFamily="34" charset="0"/>
                <a:hlinkClick r:id="rId9" tooltip="Fleur"/>
              </a:rPr>
              <a:t>fleurs</a:t>
            </a:r>
            <a:r>
              <a:rPr lang="fr-FR" altLang="fr-FR" sz="1200" dirty="0">
                <a:solidFill>
                  <a:srgbClr val="008000"/>
                </a:solidFill>
                <a:latin typeface="Arial" panose="020B0604020202020204" pitchFamily="34" charset="0"/>
              </a:rPr>
              <a:t> sont produites au printemps, en </a:t>
            </a:r>
            <a:r>
              <a:rPr lang="fr-FR" altLang="fr-FR" sz="1200" dirty="0">
                <a:solidFill>
                  <a:srgbClr val="008000"/>
                </a:solidFill>
                <a:latin typeface="Arial" panose="020B0604020202020204" pitchFamily="34" charset="0"/>
                <a:hlinkClick r:id="rId10" tooltip="Panicule"/>
              </a:rPr>
              <a:t>panicules</a:t>
            </a:r>
            <a:r>
              <a:rPr lang="fr-FR" altLang="fr-FR" sz="1200" dirty="0">
                <a:solidFill>
                  <a:srgbClr val="008000"/>
                </a:solidFill>
                <a:latin typeface="Arial" panose="020B0604020202020204" pitchFamily="34" charset="0"/>
              </a:rPr>
              <a:t> de 30-55 cm de hauteur et 30-38 cm de large.</a:t>
            </a:r>
          </a:p>
          <a:p>
            <a:pPr algn="just" eaLnBrk="1" hangingPunct="1">
              <a:spcBef>
                <a:spcPct val="0"/>
              </a:spcBef>
              <a:buFontTx/>
              <a:buNone/>
            </a:pPr>
            <a:r>
              <a:rPr lang="fr-FR" altLang="fr-FR" sz="1200" dirty="0">
                <a:solidFill>
                  <a:srgbClr val="008000"/>
                </a:solidFill>
                <a:latin typeface="Arial" panose="020B0604020202020204" pitchFamily="34" charset="0"/>
              </a:rPr>
              <a:t>Les amérindiens ont utilisé les feuilles de </a:t>
            </a:r>
            <a:r>
              <a:rPr lang="fr-FR" altLang="fr-FR" sz="1200" i="1" dirty="0">
                <a:solidFill>
                  <a:srgbClr val="008000"/>
                </a:solidFill>
                <a:latin typeface="Arial" panose="020B0604020202020204" pitchFamily="34" charset="0"/>
              </a:rPr>
              <a:t>Y. </a:t>
            </a:r>
            <a:r>
              <a:rPr lang="fr-FR" altLang="fr-FR" sz="1200" i="1" dirty="0" err="1">
                <a:solidFill>
                  <a:srgbClr val="008000"/>
                </a:solidFill>
                <a:latin typeface="Arial" panose="020B0604020202020204" pitchFamily="34" charset="0"/>
              </a:rPr>
              <a:t>brevifolia</a:t>
            </a:r>
            <a:r>
              <a:rPr lang="fr-FR" altLang="fr-FR" sz="1200" dirty="0">
                <a:solidFill>
                  <a:srgbClr val="008000"/>
                </a:solidFill>
                <a:latin typeface="Arial" panose="020B0604020202020204" pitchFamily="34" charset="0"/>
              </a:rPr>
              <a:t> pour tisser des sandales et des paniers et ont récolté les graines et boutons floraux pour se nourrir. Les racines de ce yucca contiennent des </a:t>
            </a:r>
            <a:r>
              <a:rPr lang="fr-FR" altLang="fr-FR" sz="1200" dirty="0">
                <a:solidFill>
                  <a:srgbClr val="008000"/>
                </a:solidFill>
                <a:latin typeface="Arial" panose="020B0604020202020204" pitchFamily="34" charset="0"/>
                <a:hlinkClick r:id="rId11" tooltip="Glycoside"/>
              </a:rPr>
              <a:t>glycosides de saponine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2"/>
              </a:rPr>
              <a:t>[ 22 ]</a:t>
            </a:r>
            <a:r>
              <a:rPr lang="fr-FR" altLang="fr-FR" sz="1200" dirty="0">
                <a:solidFill>
                  <a:srgbClr val="008000"/>
                </a:solidFill>
                <a:latin typeface="Arial" panose="020B0604020202020204" pitchFamily="34" charset="0"/>
              </a:rPr>
              <a:t> (toxiques). </a:t>
            </a:r>
          </a:p>
          <a:p>
            <a:pPr algn="just" eaLnBrk="1" hangingPunct="1">
              <a:spcBef>
                <a:spcPct val="0"/>
              </a:spcBef>
              <a:buFontTx/>
              <a:buNone/>
            </a:pPr>
            <a:r>
              <a:rPr lang="fr-FR" altLang="fr-FR" sz="1200" dirty="0">
                <a:solidFill>
                  <a:srgbClr val="008000"/>
                </a:solidFill>
                <a:latin typeface="Arial" panose="020B0604020202020204" pitchFamily="34" charset="0"/>
              </a:rPr>
              <a:t>Comme la plupart des plantes du désert, leur épanouissement floral est tributaire de la pluviométrie au bon moment. </a:t>
            </a:r>
            <a:r>
              <a:rPr lang="fr-FR" altLang="fr-FR" sz="1200" dirty="0">
                <a:solidFill>
                  <a:srgbClr val="FF0000"/>
                </a:solidFill>
                <a:latin typeface="Arial" panose="020B0604020202020204" pitchFamily="34" charset="0"/>
              </a:rPr>
              <a:t>Ils ont également besoin d'un gel de l'hiver avant de pouvoir fleurir.</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3"/>
              </a:rPr>
              <a:t>http://fr.wikipedia.org/wiki/Yucca_brevifolia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4"/>
              </a:rPr>
              <a:t>http://en.wikipedia.org/wiki/Yucca_brevifolia</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i="1" dirty="0">
                <a:solidFill>
                  <a:srgbClr val="008000"/>
                </a:solidFill>
                <a:latin typeface="Arial" panose="020B0604020202020204" pitchFamily="34" charset="0"/>
              </a:rPr>
              <a:t>Yucca </a:t>
            </a:r>
            <a:r>
              <a:rPr lang="fr-FR" altLang="fr-FR" sz="1200" i="1" dirty="0" err="1">
                <a:solidFill>
                  <a:srgbClr val="008000"/>
                </a:solidFill>
                <a:latin typeface="Arial" panose="020B0604020202020204" pitchFamily="34" charset="0"/>
              </a:rPr>
              <a:t>brevifolia</a:t>
            </a:r>
            <a:r>
              <a:rPr lang="fr-FR" altLang="fr-FR" sz="1200" dirty="0">
                <a:solidFill>
                  <a:srgbClr val="008000"/>
                </a:solidFill>
                <a:latin typeface="Arial" panose="020B0604020202020204" pitchFamily="34" charset="0"/>
              </a:rPr>
              <a:t>, </a:t>
            </a:r>
            <a:r>
              <a:rPr lang="fr-FR" altLang="fr-FR" sz="1200" u="sng" dirty="0">
                <a:solidFill>
                  <a:srgbClr val="008000"/>
                </a:solidFill>
                <a:latin typeface="Arial" panose="020B0604020202020204" pitchFamily="34" charset="0"/>
                <a:hlinkClick r:id="rId15"/>
              </a:rPr>
              <a:t>http://www.fs.fed.us/database/feis/plants/tree/yucbre/all.html#94</a:t>
            </a:r>
            <a:r>
              <a:rPr lang="fr-FR" altLang="fr-FR" sz="1200" dirty="0">
                <a:solidFill>
                  <a:srgbClr val="008000"/>
                </a:solidFill>
                <a:latin typeface="Arial" panose="020B0604020202020204" pitchFamily="34" charset="0"/>
              </a:rPr>
              <a:t>    </a:t>
            </a:r>
          </a:p>
        </p:txBody>
      </p:sp>
      <p:pic>
        <p:nvPicPr>
          <p:cNvPr id="40968" name="Image 8" descr="Yucca_brevifolia_floraison.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08175" y="3860800"/>
            <a:ext cx="17494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Image 9" descr="Yucca_brevifolia_flower.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39338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Image 10" descr="Yucca_brevifolia_fruits.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5445125"/>
            <a:ext cx="1524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Image 11" descr="Yucca_brevifolia_Joshua_Tree_Panicle_1.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851275" y="3860800"/>
            <a:ext cx="2984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Image 12" descr="Yucca_brevifolia_JoshuaTreeFruit.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051050" y="5516563"/>
            <a:ext cx="14922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Image 13" descr="Yucca_brevifolia-Kaktus-drzewiasty.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048500" y="3860800"/>
            <a:ext cx="2095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0975" name="Image 14" descr="logo aride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Image 15" descr="logo salinisation2_s.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oneTexte 1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1987"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9797A3-64D4-4564-A702-1FA1F2C838EE}" type="slidenum">
              <a:rPr lang="fr-FR" altLang="fr-FR" sz="1200" smtClean="0">
                <a:solidFill>
                  <a:srgbClr val="898989"/>
                </a:solidFill>
              </a:rPr>
              <a:pPr>
                <a:spcBef>
                  <a:spcPct val="0"/>
                </a:spcBef>
                <a:buFontTx/>
                <a:buNone/>
              </a:pPr>
              <a:t>42</a:t>
            </a:fld>
            <a:endParaRPr lang="fr-FR" altLang="fr-FR" sz="1200">
              <a:solidFill>
                <a:srgbClr val="898989"/>
              </a:solidFill>
            </a:endParaRPr>
          </a:p>
        </p:txBody>
      </p:sp>
      <p:sp>
        <p:nvSpPr>
          <p:cNvPr id="4198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1989" name="ZoneTexte 4"/>
          <p:cNvSpPr txBox="1">
            <a:spLocks noChangeArrowheads="1"/>
          </p:cNvSpPr>
          <p:nvPr/>
        </p:nvSpPr>
        <p:spPr bwMode="auto">
          <a:xfrm>
            <a:off x="143668" y="752475"/>
            <a:ext cx="878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5.9. </a:t>
            </a:r>
            <a:r>
              <a:rPr lang="fr-FR" altLang="fr-FR" sz="1800" b="1" dirty="0">
                <a:solidFill>
                  <a:srgbClr val="008000"/>
                </a:solidFill>
                <a:latin typeface="Arial" panose="020B0604020202020204" pitchFamily="34" charset="0"/>
              </a:rPr>
              <a:t>"Palmier porcelaine"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Yucca </a:t>
            </a:r>
            <a:r>
              <a:rPr lang="fr-FR" altLang="fr-FR" sz="1800" i="1" dirty="0" err="1">
                <a:solidFill>
                  <a:srgbClr val="008000"/>
                </a:solidFill>
                <a:latin typeface="Arial" panose="020B0604020202020204" pitchFamily="34" charset="0"/>
              </a:rPr>
              <a:t>filifera</a:t>
            </a:r>
            <a:r>
              <a:rPr lang="fr-FR" altLang="fr-FR" sz="1800" dirty="0">
                <a:solidFill>
                  <a:srgbClr val="008000"/>
                </a:solidFill>
                <a:latin typeface="Arial" panose="020B0604020202020204" pitchFamily="34" charset="0"/>
              </a:rPr>
              <a:t>)</a:t>
            </a:r>
          </a:p>
        </p:txBody>
      </p:sp>
      <p:sp>
        <p:nvSpPr>
          <p:cNvPr id="41990"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41991" name="ZoneTexte 7"/>
          <p:cNvSpPr txBox="1">
            <a:spLocks noChangeArrowheads="1"/>
          </p:cNvSpPr>
          <p:nvPr/>
        </p:nvSpPr>
        <p:spPr bwMode="auto">
          <a:xfrm>
            <a:off x="179388" y="1125538"/>
            <a:ext cx="8713787"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Originaire des zones arides du Nord-est du Mexique, ce Yucca, très ramifié, aux feuilles droites ensiformes, se développant en </a:t>
            </a:r>
            <a:r>
              <a:rPr lang="fr-FR" altLang="fr-FR" sz="1800" dirty="0">
                <a:solidFill>
                  <a:srgbClr val="008000"/>
                </a:solidFill>
                <a:latin typeface="Arial" panose="020B0604020202020204" pitchFamily="34" charset="0"/>
                <a:hlinkClick r:id="rId2" tooltip="Rosette (botanique)"/>
              </a:rPr>
              <a:t>rosettes</a:t>
            </a:r>
            <a:r>
              <a:rPr lang="fr-FR" altLang="fr-FR" sz="1800" dirty="0">
                <a:solidFill>
                  <a:srgbClr val="008000"/>
                </a:solidFill>
                <a:latin typeface="Arial" panose="020B0604020202020204" pitchFamily="34" charset="0"/>
              </a:rPr>
              <a:t> en forme de grappes à la fin de chaque branche, peut atteindre 15 m de hauteur </a:t>
            </a:r>
            <a:r>
              <a:rPr lang="fr-FR" altLang="fr-FR" sz="1800" baseline="30000" dirty="0">
                <a:solidFill>
                  <a:srgbClr val="008000"/>
                </a:solidFill>
                <a:latin typeface="Arial" panose="020B0604020202020204" pitchFamily="34" charset="0"/>
                <a:hlinkClick r:id="rId3"/>
              </a:rPr>
              <a:t>[2]</a:t>
            </a:r>
            <a:r>
              <a:rPr lang="fr-FR" altLang="fr-FR" sz="1800" dirty="0">
                <a:solidFill>
                  <a:srgbClr val="008000"/>
                </a:solidFill>
                <a:latin typeface="Arial" panose="020B0604020202020204" pitchFamily="34" charset="0"/>
              </a:rPr>
              <a:t>. On le distingue des autres </a:t>
            </a:r>
            <a:r>
              <a:rPr lang="fr-FR" altLang="fr-FR" sz="1800" dirty="0">
                <a:solidFill>
                  <a:srgbClr val="008000"/>
                </a:solidFill>
                <a:latin typeface="Arial" panose="020B0604020202020204" pitchFamily="34" charset="0"/>
                <a:hlinkClick r:id="rId4" tooltip="Yucca"/>
              </a:rPr>
              <a:t>yuccas</a:t>
            </a:r>
            <a:r>
              <a:rPr lang="fr-FR" altLang="fr-FR" sz="1800" dirty="0">
                <a:solidFill>
                  <a:srgbClr val="008000"/>
                </a:solidFill>
                <a:latin typeface="Arial" panose="020B0604020202020204" pitchFamily="34" charset="0"/>
              </a:rPr>
              <a:t> par son </a:t>
            </a:r>
            <a:r>
              <a:rPr lang="fr-FR" altLang="fr-FR" sz="1800" dirty="0">
                <a:solidFill>
                  <a:srgbClr val="008000"/>
                </a:solidFill>
                <a:latin typeface="Arial" panose="020B0604020202020204" pitchFamily="34" charset="0"/>
                <a:hlinkClick r:id="rId5" tooltip="Inflorescence"/>
              </a:rPr>
              <a:t>inflorescence</a:t>
            </a:r>
            <a:r>
              <a:rPr lang="fr-FR" altLang="fr-FR" sz="1800" dirty="0">
                <a:solidFill>
                  <a:srgbClr val="008000"/>
                </a:solidFill>
                <a:latin typeface="Arial" panose="020B0604020202020204" pitchFamily="34" charset="0"/>
              </a:rPr>
              <a:t>  de fleurs blanches, en </a:t>
            </a:r>
            <a:r>
              <a:rPr lang="fr-FR" altLang="fr-FR" sz="1800" dirty="0">
                <a:solidFill>
                  <a:srgbClr val="008000"/>
                </a:solidFill>
                <a:latin typeface="Arial" panose="020B0604020202020204" pitchFamily="34" charset="0"/>
                <a:hlinkClick r:id="rId6" tooltip="Grappe"/>
              </a:rPr>
              <a:t>grappe</a:t>
            </a:r>
            <a:r>
              <a:rPr lang="fr-FR" altLang="fr-FR" sz="1800" dirty="0">
                <a:solidFill>
                  <a:srgbClr val="008000"/>
                </a:solidFill>
                <a:latin typeface="Arial" panose="020B0604020202020204" pitchFamily="34" charset="0"/>
              </a:rPr>
              <a:t> retombante </a:t>
            </a:r>
            <a:r>
              <a:rPr lang="fr-FR" altLang="fr-FR" sz="1800" baseline="30000" dirty="0">
                <a:solidFill>
                  <a:srgbClr val="008000"/>
                </a:solidFill>
                <a:latin typeface="Arial" panose="020B0604020202020204" pitchFamily="34" charset="0"/>
                <a:hlinkClick r:id="rId3"/>
              </a:rPr>
              <a:t>[2]</a:t>
            </a:r>
            <a:r>
              <a:rPr lang="fr-FR" altLang="fr-FR" sz="18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Ses fleurs et ses feuilles sont utilisées au Mexique pour l’</a:t>
            </a:r>
            <a:r>
              <a:rPr lang="fr-FR" altLang="fr-FR" sz="1200" dirty="0">
                <a:solidFill>
                  <a:srgbClr val="008000"/>
                </a:solidFill>
                <a:latin typeface="Arial" panose="020B0604020202020204" pitchFamily="34" charset="0"/>
                <a:hlinkClick r:id="rId7" tooltip="Alimentation humaine"/>
              </a:rPr>
              <a:t>alimentation humaine</a:t>
            </a:r>
            <a:r>
              <a:rPr lang="fr-FR" altLang="fr-FR" sz="1200" dirty="0">
                <a:solidFill>
                  <a:srgbClr val="008000"/>
                </a:solidFill>
                <a:latin typeface="Arial" panose="020B0604020202020204" pitchFamily="34" charset="0"/>
              </a:rPr>
              <a:t>. Dans l'</a:t>
            </a:r>
            <a:r>
              <a:rPr lang="fr-FR" altLang="fr-FR" sz="1200" dirty="0">
                <a:solidFill>
                  <a:srgbClr val="008000"/>
                </a:solidFill>
                <a:latin typeface="Arial" panose="020B0604020202020204" pitchFamily="34" charset="0"/>
                <a:hlinkClick r:id="rId8" tooltip="Agro-industrie"/>
              </a:rPr>
              <a:t>agro-industrie</a:t>
            </a:r>
            <a:r>
              <a:rPr lang="fr-FR" altLang="fr-FR" sz="1200" dirty="0">
                <a:solidFill>
                  <a:srgbClr val="008000"/>
                </a:solidFill>
                <a:latin typeface="Arial" panose="020B0604020202020204" pitchFamily="34" charset="0"/>
              </a:rPr>
              <a:t>, ses fibres servent à la fabrication du papier ou pour certains combustibles. </a:t>
            </a:r>
            <a:r>
              <a:rPr lang="fr-FR" altLang="fr-FR" sz="1200" dirty="0">
                <a:solidFill>
                  <a:srgbClr val="FF0000"/>
                </a:solidFill>
                <a:latin typeface="Arial" panose="020B0604020202020204" pitchFamily="34" charset="0"/>
              </a:rPr>
              <a:t>La saponine extraite du tronc ou est utilisée dans l'</a:t>
            </a:r>
            <a:r>
              <a:rPr lang="fr-FR" altLang="fr-FR" sz="1200" dirty="0">
                <a:solidFill>
                  <a:srgbClr val="FF0000"/>
                </a:solidFill>
                <a:latin typeface="Arial" panose="020B0604020202020204" pitchFamily="34" charset="0"/>
                <a:hlinkClick r:id="rId9" tooltip="Industrie pharmaceutique"/>
              </a:rPr>
              <a:t>industrie pharmaceutique</a:t>
            </a:r>
            <a:r>
              <a:rPr lang="fr-FR" altLang="fr-FR" sz="1200" dirty="0">
                <a:solidFill>
                  <a:srgbClr val="FF0000"/>
                </a:solidFill>
                <a:latin typeface="Arial" panose="020B0604020202020204" pitchFamily="34" charset="0"/>
              </a:rPr>
              <a:t> et comme </a:t>
            </a:r>
            <a:r>
              <a:rPr lang="fr-FR" altLang="fr-FR" sz="1200" dirty="0">
                <a:solidFill>
                  <a:srgbClr val="FF0000"/>
                </a:solidFill>
                <a:latin typeface="Arial" panose="020B0604020202020204" pitchFamily="34" charset="0"/>
                <a:hlinkClick r:id="rId10" tooltip="Alicament"/>
              </a:rPr>
              <a:t>nutraceutique</a:t>
            </a:r>
            <a:r>
              <a:rPr lang="fr-FR" altLang="fr-FR" sz="1200" dirty="0">
                <a:solidFill>
                  <a:srgbClr val="FF0000"/>
                </a:solidFill>
                <a:latin typeface="Arial" panose="020B0604020202020204" pitchFamily="34" charset="0"/>
              </a:rPr>
              <a:t> dans l'</a:t>
            </a:r>
            <a:r>
              <a:rPr lang="fr-FR" altLang="fr-FR" sz="1200" dirty="0">
                <a:solidFill>
                  <a:srgbClr val="FF0000"/>
                </a:solidFill>
                <a:latin typeface="Arial" panose="020B0604020202020204" pitchFamily="34" charset="0"/>
                <a:hlinkClick r:id="rId11" tooltip="Élevage"/>
              </a:rPr>
              <a:t>élevage</a:t>
            </a:r>
            <a:r>
              <a:rPr lang="fr-FR" altLang="fr-FR" sz="1200" dirty="0">
                <a:solidFill>
                  <a:srgbClr val="FF0000"/>
                </a:solidFill>
                <a:latin typeface="Arial" panose="020B0604020202020204" pitchFamily="34" charset="0"/>
              </a:rPr>
              <a:t>. La saponine extraite des racines est toxique.</a:t>
            </a:r>
          </a:p>
          <a:p>
            <a:pPr algn="just" eaLnBrk="1" hangingPunct="1">
              <a:spcBef>
                <a:spcPct val="0"/>
              </a:spcBef>
              <a:buFontTx/>
              <a:buNone/>
            </a:pPr>
            <a:r>
              <a:rPr lang="fr-FR" altLang="fr-FR" sz="1200" dirty="0">
                <a:solidFill>
                  <a:srgbClr val="008000"/>
                </a:solidFill>
                <a:latin typeface="Arial" panose="020B0604020202020204" pitchFamily="34" charset="0"/>
              </a:rPr>
              <a:t>Cette plante est </a:t>
            </a:r>
            <a:r>
              <a:rPr lang="fr-FR" altLang="fr-FR" sz="1200" dirty="0">
                <a:solidFill>
                  <a:srgbClr val="008000"/>
                </a:solidFill>
                <a:latin typeface="Arial" panose="020B0604020202020204" pitchFamily="34" charset="0"/>
                <a:hlinkClick r:id="rId12" tooltip="Pollinisation"/>
              </a:rPr>
              <a:t>pollinisée</a:t>
            </a:r>
            <a:r>
              <a:rPr lang="fr-FR" altLang="fr-FR" sz="1200" dirty="0">
                <a:solidFill>
                  <a:srgbClr val="008000"/>
                </a:solidFill>
                <a:latin typeface="Arial" panose="020B0604020202020204" pitchFamily="34" charset="0"/>
              </a:rPr>
              <a:t> par un </a:t>
            </a:r>
            <a:r>
              <a:rPr lang="fr-FR" altLang="fr-FR" sz="1200" dirty="0">
                <a:solidFill>
                  <a:srgbClr val="008000"/>
                </a:solidFill>
                <a:latin typeface="Arial" panose="020B0604020202020204" pitchFamily="34" charset="0"/>
                <a:hlinkClick r:id="rId13" tooltip="Hétérocères"/>
              </a:rPr>
              <a:t>papillon de nuit</a:t>
            </a:r>
            <a:r>
              <a:rPr lang="fr-FR" altLang="fr-FR" sz="1200" dirty="0">
                <a:solidFill>
                  <a:srgbClr val="008000"/>
                </a:solidFill>
                <a:latin typeface="Arial" panose="020B0604020202020204" pitchFamily="34" charset="0"/>
              </a:rPr>
              <a:t> (</a:t>
            </a:r>
            <a:r>
              <a:rPr lang="la-Latn" altLang="fr-FR" sz="1200" i="1" dirty="0">
                <a:latin typeface="Arial" panose="020B0604020202020204" pitchFamily="34" charset="0"/>
                <a:hlinkClick r:id="rId14" tooltip="Tegiticula yuccasella (page inexistante)"/>
              </a:rPr>
              <a:t>Tegiticula yuccasella</a:t>
            </a:r>
            <a:r>
              <a:rPr lang="fr-FR" altLang="fr-FR" sz="1200" i="1" dirty="0">
                <a:latin typeface="Arial" panose="020B0604020202020204" pitchFamily="34" charset="0"/>
              </a:rPr>
              <a:t> </a:t>
            </a:r>
            <a:r>
              <a:rPr lang="la-Latn" altLang="fr-FR" sz="1200" baseline="30000" dirty="0">
                <a:latin typeface="Arial" panose="020B0604020202020204" pitchFamily="34" charset="0"/>
                <a:hlinkClick r:id="rId15"/>
              </a:rPr>
              <a:t>10</a:t>
            </a:r>
            <a:r>
              <a:rPr lang="la-Latn" altLang="fr-FR" sz="1200" baseline="30000" dirty="0">
                <a:latin typeface="Arial" panose="020B0604020202020204" pitchFamily="34" charset="0"/>
              </a:rPr>
              <a:t>,</a:t>
            </a:r>
            <a:r>
              <a:rPr lang="la-Latn" altLang="fr-FR" sz="1200" baseline="30000" dirty="0">
                <a:latin typeface="Arial" panose="020B0604020202020204" pitchFamily="34" charset="0"/>
                <a:hlinkClick r:id="rId16"/>
              </a:rPr>
              <a:t>11</a:t>
            </a:r>
            <a:r>
              <a:rPr lang="fr-FR" altLang="fr-FR" sz="1200" dirty="0">
                <a:solidFill>
                  <a:srgbClr val="008000"/>
                </a:solidFill>
                <a:latin typeface="Arial" panose="020B0604020202020204" pitchFamily="34" charset="0"/>
              </a:rPr>
              <a:t>) qui ne se trouve que dans son habitat naturel, ailleurs l'intervention de l'homme est nécessaire pour obtenir une </a:t>
            </a:r>
            <a:r>
              <a:rPr lang="fr-FR" altLang="fr-FR" sz="1200" dirty="0">
                <a:solidFill>
                  <a:srgbClr val="008000"/>
                </a:solidFill>
                <a:latin typeface="Arial" panose="020B0604020202020204" pitchFamily="34" charset="0"/>
                <a:hlinkClick r:id="rId17" tooltip="Fructification"/>
              </a:rPr>
              <a:t>fructification</a:t>
            </a:r>
            <a:r>
              <a:rPr lang="fr-FR" altLang="fr-FR" sz="1200" dirty="0">
                <a:solidFill>
                  <a:srgbClr val="008000"/>
                </a:solidFill>
                <a:latin typeface="Arial" panose="020B0604020202020204" pitchFamily="34" charset="0"/>
              </a:rPr>
              <a:t>. Il prospère dans des régions sèches et semi-arides _ les précipitations annuelles moyennes sont de 250 mm, et les températures varient de 40 °C à –30 °C _ au climat subtropical tempéré par la continentalité et l’altitude (l’essentiel de cette région se trouve entre 1 000 et 1 500 m d’altitude) et dont les sols drainant sont sableux ou pierreux. Les gelées sont occasionnelles dans son aire de répartition naturelle, notamment dans la partie mexicaine du </a:t>
            </a:r>
            <a:r>
              <a:rPr lang="fr-FR" altLang="fr-FR" sz="1200" dirty="0">
                <a:solidFill>
                  <a:srgbClr val="008000"/>
                </a:solidFill>
                <a:latin typeface="Arial" panose="020B0604020202020204" pitchFamily="34" charset="0"/>
                <a:hlinkClick r:id="rId18" tooltip="Désert de Chihuahua"/>
              </a:rPr>
              <a:t>désert de Chihuahua</a:t>
            </a:r>
            <a:r>
              <a:rPr lang="fr-FR" altLang="fr-FR" sz="1200" dirty="0">
                <a:solidFill>
                  <a:srgbClr val="008000"/>
                </a:solidFill>
                <a:latin typeface="Arial" panose="020B0604020202020204" pitchFamily="34" charset="0"/>
              </a:rPr>
              <a:t> et il peut supporter des températures minimales de –15 °C </a:t>
            </a:r>
            <a:r>
              <a:rPr lang="fr-FR" altLang="fr-FR" sz="1200" baseline="30000" dirty="0">
                <a:solidFill>
                  <a:srgbClr val="008000"/>
                </a:solidFill>
                <a:latin typeface="Arial" panose="020B0604020202020204" pitchFamily="34" charset="0"/>
                <a:hlinkClick r:id="rId19"/>
              </a:rPr>
              <a:t>15</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0"/>
              </a:rPr>
              <a:t>http://fr.wikipedia.org/wiki/Yucca_filifera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1"/>
              </a:rPr>
              <a:t>http://en.wikipedia.org/wiki/Yucca_filifera</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2"/>
              </a:rPr>
              <a:t>http://es.wikipedia.org/wiki/Yucca_filifera</a:t>
            </a:r>
            <a:r>
              <a:rPr lang="fr-FR" altLang="fr-FR" sz="1200" dirty="0">
                <a:solidFill>
                  <a:srgbClr val="008000"/>
                </a:solidFill>
                <a:latin typeface="Arial" panose="020B0604020202020204" pitchFamily="34" charset="0"/>
              </a:rPr>
              <a:t> </a:t>
            </a:r>
          </a:p>
        </p:txBody>
      </p:sp>
      <p:pic>
        <p:nvPicPr>
          <p:cNvPr id="41992" name="Picture 9" descr="C:\Users\LISAN\Pictures\plantes-halophytes-xerophiles\YuccaFiliferaJBUNAM.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00563" y="5445125"/>
            <a:ext cx="187166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0" descr="C:\Users\LISAN\Pictures\plantes-halophytes-xerophiles\Yucca_filifera_fh_045_MEX_B.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43213" y="4437063"/>
            <a:ext cx="15494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1" descr="C:\Users\LISAN\Pictures\plantes-halophytes-xerophiles\Yucca_filifera_fh_0344_MEX_B.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00563" y="4127500"/>
            <a:ext cx="18716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2" descr="C:\Users\LISAN\Pictures\plantes-halophytes-xerophiles\Yucca_filifera_fh_0345_BB.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9388" y="4910138"/>
            <a:ext cx="11525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3" descr="C:\Users\LISAN\Pictures\plantes-halophytes-xerophiles\Yucca_filifera_MEX_B.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92950" y="4059238"/>
            <a:ext cx="1865313"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4" descr="C:\Users\LISAN\Pictures\plantes-halophytes-xerophiles\Yucca_filifera_Phoenix,_Desert_Botanical_Garden.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76375" y="4835525"/>
            <a:ext cx="12239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1999" name="Image 14" descr="logo aride_s.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Image 15" descr="logo salinisation2_s.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429575" y="217066"/>
            <a:ext cx="514400" cy="340147"/>
          </a:xfrm>
        </p:spPr>
        <p:txBody>
          <a:bodyPr/>
          <a:lstStyle/>
          <a:p>
            <a:pPr>
              <a:defRPr/>
            </a:pPr>
            <a:fld id="{B9ECBFA8-A775-4D16-A4B2-417DCD0EBDB4}" type="slidenum">
              <a:rPr lang="fr-FR" altLang="fr-FR" smtClean="0"/>
              <a:pPr>
                <a:defRPr/>
              </a:pPr>
              <a:t>43</a:t>
            </a:fld>
            <a:endParaRPr lang="fr-FR" altLang="fr-FR" dirty="0"/>
          </a:p>
        </p:txBody>
      </p:sp>
      <p:sp>
        <p:nvSpPr>
          <p:cNvPr id="3" name="Rectangle 2"/>
          <p:cNvSpPr/>
          <p:nvPr/>
        </p:nvSpPr>
        <p:spPr>
          <a:xfrm>
            <a:off x="175332" y="764704"/>
            <a:ext cx="2567241" cy="369332"/>
          </a:xfrm>
          <a:prstGeom prst="rect">
            <a:avLst/>
          </a:prstGeom>
        </p:spPr>
        <p:txBody>
          <a:bodyPr wrap="none">
            <a:spAutoFit/>
          </a:bodyPr>
          <a:lstStyle/>
          <a:p>
            <a:r>
              <a:rPr lang="fr-FR" dirty="0">
                <a:solidFill>
                  <a:srgbClr val="008000"/>
                </a:solidFill>
                <a:latin typeface="Calibri" pitchFamily="34" charset="0"/>
                <a:cs typeface="Arial" charset="0"/>
              </a:rPr>
              <a:t>5.9bis. </a:t>
            </a:r>
            <a:r>
              <a:rPr lang="fr-FR" b="1" i="1" dirty="0">
                <a:solidFill>
                  <a:srgbClr val="008000"/>
                </a:solidFill>
                <a:latin typeface="Calibri" pitchFamily="34" charset="0"/>
                <a:cs typeface="Arial" charset="0"/>
              </a:rPr>
              <a:t>Washingtonia </a:t>
            </a:r>
            <a:r>
              <a:rPr lang="fr-FR" b="1" i="1" dirty="0" err="1">
                <a:solidFill>
                  <a:srgbClr val="008000"/>
                </a:solidFill>
                <a:latin typeface="Calibri" pitchFamily="34" charset="0"/>
                <a:cs typeface="Arial" charset="0"/>
              </a:rPr>
              <a:t>sp</a:t>
            </a:r>
            <a:r>
              <a:rPr lang="fr-FR" b="1" dirty="0">
                <a:solidFill>
                  <a:srgbClr val="008000"/>
                </a:solidFill>
                <a:latin typeface="Calibri" pitchFamily="34" charset="0"/>
                <a:cs typeface="Arial" charset="0"/>
              </a:rPr>
              <a:t>. </a:t>
            </a:r>
            <a:endParaRPr lang="fr-FR" b="1" dirty="0"/>
          </a:p>
        </p:txBody>
      </p:sp>
      <p:sp>
        <p:nvSpPr>
          <p:cNvPr id="4" name="ZoneTexte 1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4"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5"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75332" y="1134036"/>
            <a:ext cx="8861164" cy="3508653"/>
          </a:xfrm>
          <a:prstGeom prst="rect">
            <a:avLst/>
          </a:prstGeom>
          <a:noFill/>
        </p:spPr>
        <p:txBody>
          <a:bodyPr wrap="square" rtlCol="0">
            <a:spAutoFit/>
          </a:bodyPr>
          <a:lstStyle/>
          <a:p>
            <a:pPr algn="just"/>
            <a:r>
              <a:rPr lang="fr-FR" b="1" i="1" dirty="0">
                <a:solidFill>
                  <a:srgbClr val="008000"/>
                </a:solidFill>
              </a:rPr>
              <a:t>Washingtonia</a:t>
            </a:r>
            <a:r>
              <a:rPr lang="fr-FR" dirty="0">
                <a:solidFill>
                  <a:srgbClr val="008000"/>
                </a:solidFill>
              </a:rPr>
              <a:t> est un </a:t>
            </a:r>
            <a:r>
              <a:rPr lang="fr-FR" dirty="0">
                <a:solidFill>
                  <a:srgbClr val="008000"/>
                </a:solidFill>
                <a:hlinkClick r:id="rId4" tooltip="Genre (biologie)"/>
              </a:rPr>
              <a:t>genre</a:t>
            </a:r>
            <a:r>
              <a:rPr lang="fr-FR" dirty="0">
                <a:solidFill>
                  <a:srgbClr val="008000"/>
                </a:solidFill>
              </a:rPr>
              <a:t> de la </a:t>
            </a:r>
            <a:r>
              <a:rPr lang="fr-FR" dirty="0">
                <a:solidFill>
                  <a:srgbClr val="008000"/>
                </a:solidFill>
                <a:hlinkClick r:id="rId5" tooltip="Famille (biologie)"/>
              </a:rPr>
              <a:t>famille</a:t>
            </a:r>
            <a:r>
              <a:rPr lang="fr-FR" dirty="0">
                <a:solidFill>
                  <a:srgbClr val="008000"/>
                </a:solidFill>
              </a:rPr>
              <a:t> des </a:t>
            </a:r>
            <a:r>
              <a:rPr lang="fr-FR" dirty="0" err="1">
                <a:solidFill>
                  <a:srgbClr val="008000"/>
                </a:solidFill>
                <a:hlinkClick r:id="rId6" tooltip="Arecaceae"/>
              </a:rPr>
              <a:t>Arécacées</a:t>
            </a:r>
            <a:r>
              <a:rPr lang="fr-FR" dirty="0">
                <a:solidFill>
                  <a:srgbClr val="008000"/>
                </a:solidFill>
              </a:rPr>
              <a:t> (Palmiers).Originaire du Sud-Ouest des </a:t>
            </a:r>
            <a:r>
              <a:rPr lang="fr-FR" dirty="0">
                <a:solidFill>
                  <a:srgbClr val="008000"/>
                </a:solidFill>
                <a:hlinkClick r:id="rId7" tooltip="États-Unis"/>
              </a:rPr>
              <a:t>États-Unis</a:t>
            </a:r>
            <a:r>
              <a:rPr lang="fr-FR" dirty="0">
                <a:solidFill>
                  <a:srgbClr val="008000"/>
                </a:solidFill>
              </a:rPr>
              <a:t> (</a:t>
            </a:r>
            <a:r>
              <a:rPr lang="fr-FR" dirty="0">
                <a:solidFill>
                  <a:srgbClr val="008000"/>
                </a:solidFill>
                <a:hlinkClick r:id="rId8" tooltip="Californie"/>
              </a:rPr>
              <a:t>Californie</a:t>
            </a:r>
            <a:r>
              <a:rPr lang="fr-FR" dirty="0">
                <a:solidFill>
                  <a:srgbClr val="008000"/>
                </a:solidFill>
              </a:rPr>
              <a:t>, du sud-ouest de l'</a:t>
            </a:r>
            <a:r>
              <a:rPr lang="fr-FR" dirty="0">
                <a:solidFill>
                  <a:srgbClr val="008000"/>
                </a:solidFill>
                <a:hlinkClick r:id="rId9" tooltip="Arizona"/>
              </a:rPr>
              <a:t>Arizona</a:t>
            </a:r>
            <a:r>
              <a:rPr lang="fr-FR" dirty="0">
                <a:solidFill>
                  <a:srgbClr val="008000"/>
                </a:solidFill>
              </a:rPr>
              <a:t>) et du nord-ouest du </a:t>
            </a:r>
            <a:r>
              <a:rPr lang="fr-FR" dirty="0">
                <a:solidFill>
                  <a:srgbClr val="008000"/>
                </a:solidFill>
                <a:hlinkClick r:id="rId10" tooltip="Mexique"/>
              </a:rPr>
              <a:t>Mexique</a:t>
            </a:r>
            <a:r>
              <a:rPr lang="fr-FR" dirty="0">
                <a:solidFill>
                  <a:srgbClr val="008000"/>
                </a:solidFill>
              </a:rPr>
              <a:t>, il se développe en colonies, dans les gorges et les canyons humides des régions arides. Les deux espèces (</a:t>
            </a:r>
            <a:r>
              <a:rPr lang="fr-FR" i="1" u="sng" dirty="0">
                <a:solidFill>
                  <a:srgbClr val="008000"/>
                </a:solidFill>
                <a:hlinkClick r:id="rId11" tooltip="Washingtonia filifera"/>
              </a:rPr>
              <a:t>Washingtonia </a:t>
            </a:r>
            <a:r>
              <a:rPr lang="fr-FR" i="1" u="sng" dirty="0" err="1">
                <a:solidFill>
                  <a:srgbClr val="008000"/>
                </a:solidFill>
                <a:hlinkClick r:id="rId11" tooltip="Washingtonia filifera"/>
              </a:rPr>
              <a:t>filifera</a:t>
            </a:r>
            <a:r>
              <a:rPr lang="fr-FR" dirty="0">
                <a:solidFill>
                  <a:srgbClr val="008000"/>
                </a:solidFill>
              </a:rPr>
              <a:t>, </a:t>
            </a:r>
            <a:r>
              <a:rPr lang="fr-FR" i="1" u="sng" dirty="0">
                <a:solidFill>
                  <a:srgbClr val="008000"/>
                </a:solidFill>
                <a:hlinkClick r:id="rId12" tooltip="Washingtonia robusta"/>
              </a:rPr>
              <a:t>Washingtonia robusta</a:t>
            </a:r>
            <a:r>
              <a:rPr lang="fr-FR" dirty="0">
                <a:solidFill>
                  <a:srgbClr val="008000"/>
                </a:solidFill>
              </a:rPr>
              <a:t>) sont très cultivées en dehors de leur habitat naturel, notamment dans les pays tempérés, pour leur bonne résistance au froid qui avoisine les - 10°/-12°C. Elles ont de plus une croissance très rapide. Les </a:t>
            </a:r>
            <a:r>
              <a:rPr lang="fr-FR" dirty="0">
                <a:solidFill>
                  <a:srgbClr val="008000"/>
                </a:solidFill>
                <a:hlinkClick r:id="rId13" tooltip="Amérindiens"/>
              </a:rPr>
              <a:t>Amérindiens</a:t>
            </a:r>
            <a:r>
              <a:rPr lang="fr-FR" dirty="0">
                <a:solidFill>
                  <a:srgbClr val="008000"/>
                </a:solidFill>
              </a:rPr>
              <a:t> utilisaient leurs feuilles comme </a:t>
            </a:r>
            <a:r>
              <a:rPr lang="fr-FR" dirty="0">
                <a:solidFill>
                  <a:srgbClr val="008000"/>
                </a:solidFill>
                <a:hlinkClick r:id="rId14" tooltip="Toit de chaume"/>
              </a:rPr>
              <a:t>chaume</a:t>
            </a:r>
            <a:r>
              <a:rPr lang="fr-FR" dirty="0">
                <a:solidFill>
                  <a:srgbClr val="008000"/>
                </a:solidFill>
              </a:rPr>
              <a:t> et faisaient de la farine avec les fruits du </a:t>
            </a:r>
            <a:r>
              <a:rPr lang="fr-FR" i="1" dirty="0">
                <a:solidFill>
                  <a:srgbClr val="008000"/>
                </a:solidFill>
              </a:rPr>
              <a:t>Washingtonia </a:t>
            </a:r>
            <a:r>
              <a:rPr lang="fr-FR" i="1" dirty="0" err="1">
                <a:solidFill>
                  <a:srgbClr val="008000"/>
                </a:solidFill>
              </a:rPr>
              <a:t>filifera</a:t>
            </a:r>
            <a:r>
              <a:rPr lang="fr-FR" dirty="0">
                <a:solidFill>
                  <a:srgbClr val="008000"/>
                </a:solidFill>
              </a:rPr>
              <a:t>, qui sont comestibles et présentent de bonnes qualités nutritives. les fruits sont des </a:t>
            </a:r>
            <a:r>
              <a:rPr lang="fr-FR" dirty="0">
                <a:solidFill>
                  <a:srgbClr val="008000"/>
                </a:solidFill>
                <a:hlinkClick r:id="rId15" tooltip="Drupe"/>
              </a:rPr>
              <a:t>drupes</a:t>
            </a:r>
            <a:r>
              <a:rPr lang="fr-FR" dirty="0">
                <a:solidFill>
                  <a:srgbClr val="008000"/>
                </a:solidFill>
              </a:rPr>
              <a:t>. Parvenus à maturité, ils prennent une couleur marron-noir. Ils mesurent de 6 à 10 mm de diamètre.</a:t>
            </a:r>
            <a:r>
              <a:rPr lang="fr-FR" sz="1200" dirty="0">
                <a:solidFill>
                  <a:srgbClr val="008000"/>
                </a:solidFill>
              </a:rPr>
              <a:t> Le palmier jupon mesure jusqu'à 23 m de hauteur. </a:t>
            </a:r>
            <a:r>
              <a:rPr lang="fr-FR" sz="1200" dirty="0">
                <a:solidFill>
                  <a:srgbClr val="FF0000"/>
                </a:solidFill>
              </a:rPr>
              <a:t>Le palmier à jupon ou palmier de Californie (</a:t>
            </a:r>
            <a:r>
              <a:rPr lang="fr-FR" sz="1200" i="1" dirty="0">
                <a:solidFill>
                  <a:srgbClr val="FF0000"/>
                </a:solidFill>
              </a:rPr>
              <a:t>Washingtonia </a:t>
            </a:r>
            <a:r>
              <a:rPr lang="fr-FR" sz="1200" i="1" dirty="0" err="1">
                <a:solidFill>
                  <a:srgbClr val="FF0000"/>
                </a:solidFill>
              </a:rPr>
              <a:t>filifera</a:t>
            </a:r>
            <a:r>
              <a:rPr lang="fr-FR" sz="1200" dirty="0">
                <a:solidFill>
                  <a:srgbClr val="FF0000"/>
                </a:solidFill>
              </a:rPr>
              <a:t>) est considéré comme envahissant à Hawaii et en Australie dans la région de Perth</a:t>
            </a:r>
            <a:r>
              <a:rPr lang="fr-FR" sz="1200" dirty="0">
                <a:solidFill>
                  <a:srgbClr val="008000"/>
                </a:solidFill>
              </a:rPr>
              <a:t>. </a:t>
            </a:r>
          </a:p>
          <a:p>
            <a:pPr algn="just"/>
            <a:r>
              <a:rPr lang="fr-FR" sz="1200" dirty="0">
                <a:solidFill>
                  <a:srgbClr val="008000"/>
                </a:solidFill>
              </a:rPr>
              <a:t>Sources : a) </a:t>
            </a:r>
            <a:r>
              <a:rPr lang="fr-FR" sz="1200" dirty="0">
                <a:solidFill>
                  <a:srgbClr val="008000"/>
                </a:solidFill>
                <a:hlinkClick r:id="rId16"/>
              </a:rPr>
              <a:t>https://fr.wikipedia.org/wiki/Washingtonia</a:t>
            </a:r>
            <a:r>
              <a:rPr lang="fr-FR" sz="1200" dirty="0">
                <a:solidFill>
                  <a:srgbClr val="008000"/>
                </a:solidFill>
              </a:rPr>
              <a:t>, b) </a:t>
            </a:r>
            <a:r>
              <a:rPr lang="fr-FR" sz="1200" dirty="0">
                <a:solidFill>
                  <a:srgbClr val="008000"/>
                </a:solidFill>
                <a:hlinkClick r:id="rId11"/>
              </a:rPr>
              <a:t>https://fr.wikipedia.org/wiki/Washingtonia_filifera</a:t>
            </a:r>
            <a:r>
              <a:rPr lang="fr-FR" sz="1200" dirty="0">
                <a:solidFill>
                  <a:srgbClr val="008000"/>
                </a:solidFill>
              </a:rPr>
              <a:t> </a:t>
            </a:r>
            <a:endParaRPr lang="fr-FR" dirty="0">
              <a:solidFill>
                <a:srgbClr val="008000"/>
              </a:solidFill>
            </a:endParaRPr>
          </a:p>
        </p:txBody>
      </p:sp>
      <p:sp>
        <p:nvSpPr>
          <p:cNvPr id="11" name="ZoneTexte 10"/>
          <p:cNvSpPr txBox="1"/>
          <p:nvPr/>
        </p:nvSpPr>
        <p:spPr>
          <a:xfrm>
            <a:off x="139481" y="6374123"/>
            <a:ext cx="2920351" cy="457757"/>
          </a:xfrm>
          <a:prstGeom prst="rect">
            <a:avLst/>
          </a:prstGeom>
          <a:noFill/>
        </p:spPr>
        <p:txBody>
          <a:bodyPr wrap="square" rtlCol="0">
            <a:spAutoFit/>
          </a:bodyPr>
          <a:lstStyle/>
          <a:p>
            <a:r>
              <a:rPr lang="fr-FR" sz="1200" i="1" dirty="0">
                <a:solidFill>
                  <a:srgbClr val="008000"/>
                </a:solidFill>
              </a:rPr>
              <a:t>Washingtonia </a:t>
            </a:r>
            <a:r>
              <a:rPr lang="fr-FR" sz="1200" i="1" dirty="0" err="1">
                <a:solidFill>
                  <a:srgbClr val="008000"/>
                </a:solidFill>
              </a:rPr>
              <a:t>filifera</a:t>
            </a:r>
            <a:r>
              <a:rPr lang="fr-FR" sz="1200" i="1" dirty="0">
                <a:solidFill>
                  <a:srgbClr val="008000"/>
                </a:solidFill>
              </a:rPr>
              <a:t> </a:t>
            </a:r>
            <a:r>
              <a:rPr lang="fr-FR" sz="1200" dirty="0">
                <a:solidFill>
                  <a:srgbClr val="008000"/>
                </a:solidFill>
              </a:rPr>
              <a:t>dans son habitat naturel (Palm Cayon, USA).</a:t>
            </a:r>
          </a:p>
        </p:txBody>
      </p:sp>
      <p:sp>
        <p:nvSpPr>
          <p:cNvPr id="12" name="Rectangle 11"/>
          <p:cNvSpPr/>
          <p:nvPr/>
        </p:nvSpPr>
        <p:spPr>
          <a:xfrm>
            <a:off x="4309050" y="6355183"/>
            <a:ext cx="2887864" cy="461665"/>
          </a:xfrm>
          <a:prstGeom prst="rect">
            <a:avLst/>
          </a:prstGeom>
        </p:spPr>
        <p:txBody>
          <a:bodyPr wrap="square">
            <a:spAutoFit/>
          </a:bodyPr>
          <a:lstStyle/>
          <a:p>
            <a:pPr algn="ctr"/>
            <a:r>
              <a:rPr lang="fr-FR" sz="1200" dirty="0">
                <a:solidFill>
                  <a:srgbClr val="008000"/>
                </a:solidFill>
              </a:rPr>
              <a:t>Palmiers </a:t>
            </a:r>
            <a:r>
              <a:rPr lang="fr-FR" sz="1200" i="1" dirty="0">
                <a:solidFill>
                  <a:srgbClr val="008000"/>
                </a:solidFill>
              </a:rPr>
              <a:t>Washingtonia </a:t>
            </a:r>
            <a:r>
              <a:rPr lang="fr-FR" sz="1200" i="1" dirty="0" err="1">
                <a:solidFill>
                  <a:srgbClr val="008000"/>
                </a:solidFill>
              </a:rPr>
              <a:t>filifera</a:t>
            </a:r>
            <a:r>
              <a:rPr lang="fr-FR" sz="1200" dirty="0">
                <a:solidFill>
                  <a:srgbClr val="008000"/>
                </a:solidFill>
              </a:rPr>
              <a:t> dans le </a:t>
            </a:r>
            <a:r>
              <a:rPr lang="fr-FR" sz="1200" dirty="0">
                <a:solidFill>
                  <a:srgbClr val="008000"/>
                </a:solidFill>
                <a:hlinkClick r:id="rId17" tooltip="Parc d'État d'Anza-Borrego Desert"/>
              </a:rPr>
              <a:t>Parc d'État d'</a:t>
            </a:r>
            <a:r>
              <a:rPr lang="fr-FR" sz="1200" dirty="0" err="1">
                <a:solidFill>
                  <a:srgbClr val="008000"/>
                </a:solidFill>
                <a:hlinkClick r:id="rId17" tooltip="Parc d'État d'Anza-Borrego Desert"/>
              </a:rPr>
              <a:t>Anza-Borrego</a:t>
            </a:r>
            <a:r>
              <a:rPr lang="fr-FR" sz="1200" dirty="0">
                <a:solidFill>
                  <a:srgbClr val="008000"/>
                </a:solidFill>
                <a:hlinkClick r:id="rId17" tooltip="Parc d'État d'Anza-Borrego Desert"/>
              </a:rPr>
              <a:t> </a:t>
            </a:r>
            <a:r>
              <a:rPr lang="fr-FR" sz="1200" dirty="0" err="1">
                <a:solidFill>
                  <a:srgbClr val="008000"/>
                </a:solidFill>
                <a:hlinkClick r:id="rId17" tooltip="Parc d'État d'Anza-Borrego Desert"/>
              </a:rPr>
              <a:t>Desert</a:t>
            </a:r>
            <a:endParaRPr lang="fr-FR" sz="1200" dirty="0">
              <a:solidFill>
                <a:srgbClr val="008000"/>
              </a:solidFill>
            </a:endParaRPr>
          </a:p>
        </p:txBody>
      </p:sp>
      <p:pic>
        <p:nvPicPr>
          <p:cNvPr id="13" name="Imag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5200" y="4613345"/>
            <a:ext cx="2417564" cy="1817341"/>
          </a:xfrm>
          <a:prstGeom prst="rect">
            <a:avLst/>
          </a:prstGeom>
        </p:spPr>
      </p:pic>
      <p:pic>
        <p:nvPicPr>
          <p:cNvPr id="14" name="Imag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36281" y="4613381"/>
            <a:ext cx="2606779" cy="1741802"/>
          </a:xfrm>
          <a:prstGeom prst="rect">
            <a:avLst/>
          </a:prstGeom>
        </p:spPr>
      </p:pic>
      <p:pic>
        <p:nvPicPr>
          <p:cNvPr id="15" name="Imag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32631" y="4613345"/>
            <a:ext cx="1567399" cy="2092557"/>
          </a:xfrm>
          <a:prstGeom prst="rect">
            <a:avLst/>
          </a:prstGeom>
        </p:spPr>
      </p:pic>
      <p:pic>
        <p:nvPicPr>
          <p:cNvPr id="16" name="Imag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95062" y="4613345"/>
            <a:ext cx="1743075" cy="2286000"/>
          </a:xfrm>
          <a:prstGeom prst="rect">
            <a:avLst/>
          </a:prstGeom>
        </p:spPr>
      </p:pic>
    </p:spTree>
    <p:extLst>
      <p:ext uri="{BB962C8B-B14F-4D97-AF65-F5344CB8AC3E}">
        <p14:creationId xmlns:p14="http://schemas.microsoft.com/office/powerpoint/2010/main" val="2353784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179388" y="549275"/>
            <a:ext cx="626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fr-FR" sz="1800" dirty="0">
                <a:solidFill>
                  <a:srgbClr val="008000"/>
                </a:solidFill>
                <a:latin typeface="Arial" panose="020B0604020202020204" pitchFamily="34" charset="0"/>
              </a:rPr>
              <a:t>5.10. </a:t>
            </a:r>
            <a:r>
              <a:rPr lang="es-ES" altLang="fr-FR" sz="1800" b="1" dirty="0">
                <a:solidFill>
                  <a:srgbClr val="008000"/>
                </a:solidFill>
                <a:latin typeface="Arial" panose="020B0604020202020204" pitchFamily="34" charset="0"/>
              </a:rPr>
              <a:t>Olivier </a:t>
            </a:r>
            <a:r>
              <a:rPr lang="es-ES" altLang="fr-FR" sz="1800" dirty="0">
                <a:solidFill>
                  <a:srgbClr val="008000"/>
                </a:solidFill>
                <a:latin typeface="Arial" panose="020B0604020202020204" pitchFamily="34" charset="0"/>
              </a:rPr>
              <a:t>(</a:t>
            </a:r>
            <a:r>
              <a:rPr lang="es-ES" altLang="fr-FR" sz="1800" i="1" dirty="0">
                <a:solidFill>
                  <a:srgbClr val="008000"/>
                </a:solidFill>
                <a:latin typeface="Arial" panose="020B0604020202020204" pitchFamily="34" charset="0"/>
              </a:rPr>
              <a:t>Olea </a:t>
            </a:r>
            <a:r>
              <a:rPr lang="es-ES" altLang="fr-FR" sz="1800" i="1" dirty="0" err="1">
                <a:solidFill>
                  <a:srgbClr val="008000"/>
                </a:solidFill>
                <a:latin typeface="Arial" panose="020B0604020202020204" pitchFamily="34" charset="0"/>
              </a:rPr>
              <a:t>europaea</a:t>
            </a:r>
            <a:r>
              <a:rPr lang="es-ES" altLang="fr-FR" sz="1800" dirty="0">
                <a:solidFill>
                  <a:srgbClr val="008000"/>
                </a:solidFill>
                <a:latin typeface="Arial" panose="020B0604020202020204" pitchFamily="34" charset="0"/>
              </a:rPr>
              <a:t>) (</a:t>
            </a:r>
            <a:r>
              <a:rPr lang="es-ES" altLang="fr-FR" sz="1800" dirty="0" err="1">
                <a:solidFill>
                  <a:srgbClr val="008000"/>
                </a:solidFill>
                <a:latin typeface="Arial" panose="020B0604020202020204" pitchFamily="34" charset="0"/>
              </a:rPr>
              <a:t>arbre</a:t>
            </a:r>
            <a:r>
              <a:rPr lang="es-ES" altLang="fr-FR" sz="1800" dirty="0">
                <a:solidFill>
                  <a:srgbClr val="008000"/>
                </a:solidFill>
                <a:latin typeface="Arial" panose="020B0604020202020204" pitchFamily="34" charset="0"/>
              </a:rPr>
              <a:t>)</a:t>
            </a:r>
            <a:endParaRPr lang="fr-FR" altLang="fr-FR" sz="1800" dirty="0">
              <a:solidFill>
                <a:srgbClr val="008000"/>
              </a:solidFill>
              <a:latin typeface="Arial" panose="020B0604020202020204" pitchFamily="34" charset="0"/>
            </a:endParaRPr>
          </a:p>
        </p:txBody>
      </p:sp>
      <p:sp>
        <p:nvSpPr>
          <p:cNvPr id="43011" name="ZoneTexte 11"/>
          <p:cNvSpPr txBox="1">
            <a:spLocks noChangeArrowheads="1"/>
          </p:cNvSpPr>
          <p:nvPr/>
        </p:nvSpPr>
        <p:spPr bwMode="auto">
          <a:xfrm>
            <a:off x="2051050"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301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EAD647D-F8F6-4710-84F6-AFF515044C4D}" type="slidenum">
              <a:rPr lang="fr-FR" altLang="fr-FR" sz="1200" smtClean="0">
                <a:solidFill>
                  <a:srgbClr val="898989"/>
                </a:solidFill>
              </a:rPr>
              <a:pPr>
                <a:spcBef>
                  <a:spcPct val="0"/>
                </a:spcBef>
                <a:buFontTx/>
                <a:buNone/>
              </a:pPr>
              <a:t>44</a:t>
            </a:fld>
            <a:endParaRPr lang="fr-FR" altLang="fr-FR" sz="1200">
              <a:solidFill>
                <a:srgbClr val="898989"/>
              </a:solidFill>
            </a:endParaRPr>
          </a:p>
        </p:txBody>
      </p:sp>
      <p:sp>
        <p:nvSpPr>
          <p:cNvPr id="4301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3014"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43015" name="ZoneTexte 7"/>
          <p:cNvSpPr txBox="1">
            <a:spLocks noChangeArrowheads="1"/>
          </p:cNvSpPr>
          <p:nvPr/>
        </p:nvSpPr>
        <p:spPr bwMode="auto">
          <a:xfrm>
            <a:off x="107950" y="836613"/>
            <a:ext cx="89281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Variété, domestiquée depuis plusieurs millénaires et cultivée dans les régions de </a:t>
            </a:r>
            <a:r>
              <a:rPr lang="fr-FR" altLang="fr-FR" sz="1800" dirty="0">
                <a:solidFill>
                  <a:srgbClr val="008000"/>
                </a:solidFill>
                <a:latin typeface="Arial" panose="020B0604020202020204" pitchFamily="34" charset="0"/>
                <a:hlinkClick r:id="rId2" tooltip="Climat méditerranéen"/>
              </a:rPr>
              <a:t>climat méditerranéen</a:t>
            </a:r>
            <a:r>
              <a:rPr lang="fr-FR" altLang="fr-FR" sz="1800" dirty="0">
                <a:solidFill>
                  <a:srgbClr val="008000"/>
                </a:solidFill>
                <a:latin typeface="Arial" panose="020B0604020202020204" pitchFamily="34" charset="0"/>
              </a:rPr>
              <a:t>, de l'une des sous-espèces d'</a:t>
            </a:r>
            <a:r>
              <a:rPr lang="fr-FR" altLang="fr-FR" sz="1800" dirty="0">
                <a:solidFill>
                  <a:srgbClr val="008000"/>
                </a:solidFill>
                <a:latin typeface="Arial" panose="020B0604020202020204" pitchFamily="34" charset="0"/>
                <a:hlinkClick r:id="rId3" tooltip="Arbre fruitier"/>
              </a:rPr>
              <a:t>arbre fruitier</a:t>
            </a:r>
            <a:r>
              <a:rPr lang="fr-FR" altLang="fr-FR" sz="1800" dirty="0">
                <a:solidFill>
                  <a:srgbClr val="008000"/>
                </a:solidFill>
                <a:latin typeface="Arial" panose="020B0604020202020204" pitchFamily="34" charset="0"/>
              </a:rPr>
              <a:t> toujours verts de </a:t>
            </a:r>
            <a:r>
              <a:rPr lang="fr-FR" altLang="fr-FR" sz="1800" i="1" dirty="0">
                <a:solidFill>
                  <a:srgbClr val="008000"/>
                </a:solidFill>
                <a:latin typeface="Arial" panose="020B0604020202020204" pitchFamily="34" charset="0"/>
                <a:hlinkClick r:id="rId4" tooltip="Olea europaea"/>
              </a:rPr>
              <a:t>Olea </a:t>
            </a:r>
            <a:r>
              <a:rPr lang="fr-FR" altLang="fr-FR" sz="1800" i="1" dirty="0" err="1">
                <a:solidFill>
                  <a:srgbClr val="008000"/>
                </a:solidFill>
                <a:latin typeface="Arial" panose="020B0604020202020204" pitchFamily="34" charset="0"/>
                <a:hlinkClick r:id="rId4" tooltip="Olea europaea"/>
              </a:rPr>
              <a:t>europaea</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(famille des </a:t>
            </a:r>
            <a:r>
              <a:rPr lang="fr-FR" altLang="fr-FR" sz="1800" dirty="0">
                <a:solidFill>
                  <a:srgbClr val="008000"/>
                </a:solidFill>
                <a:latin typeface="Arial" panose="020B0604020202020204" pitchFamily="34" charset="0"/>
                <a:hlinkClick r:id="rId5" tooltip="Oleaceae"/>
              </a:rPr>
              <a:t>Oléacées</a:t>
            </a:r>
            <a:r>
              <a:rPr lang="fr-FR" altLang="fr-FR" sz="1800" dirty="0">
                <a:solidFill>
                  <a:srgbClr val="008000"/>
                </a:solidFill>
                <a:latin typeface="Arial" panose="020B0604020202020204" pitchFamily="34" charset="0"/>
              </a:rPr>
              <a:t>), produisant les </a:t>
            </a:r>
            <a:r>
              <a:rPr lang="fr-FR" altLang="fr-FR" sz="1800" dirty="0">
                <a:solidFill>
                  <a:srgbClr val="008000"/>
                </a:solidFill>
                <a:latin typeface="Arial" panose="020B0604020202020204" pitchFamily="34" charset="0"/>
                <a:hlinkClick r:id="rId6" tooltip="Olive"/>
              </a:rPr>
              <a:t>olives</a:t>
            </a:r>
            <a:r>
              <a:rPr lang="fr-FR" altLang="fr-FR" sz="1800" dirty="0">
                <a:solidFill>
                  <a:srgbClr val="008000"/>
                </a:solidFill>
                <a:latin typeface="Arial" panose="020B0604020202020204" pitchFamily="34" charset="0"/>
              </a:rPr>
              <a:t>, un </a:t>
            </a:r>
            <a:r>
              <a:rPr lang="fr-FR" altLang="fr-FR" sz="1800" dirty="0">
                <a:solidFill>
                  <a:srgbClr val="008000"/>
                </a:solidFill>
                <a:latin typeface="Arial" panose="020B0604020202020204" pitchFamily="34" charset="0"/>
                <a:hlinkClick r:id="rId7" tooltip="Fruit (botanique)"/>
              </a:rPr>
              <a:t>fruit</a:t>
            </a:r>
            <a:r>
              <a:rPr lang="fr-FR" altLang="fr-FR" sz="1800" dirty="0">
                <a:solidFill>
                  <a:srgbClr val="008000"/>
                </a:solidFill>
                <a:latin typeface="Arial" panose="020B0604020202020204" pitchFamily="34" charset="0"/>
              </a:rPr>
              <a:t> consommé sous diverses formes et dont on extrait une </a:t>
            </a:r>
            <a:r>
              <a:rPr lang="fr-FR" altLang="fr-FR" sz="1800" dirty="0">
                <a:solidFill>
                  <a:srgbClr val="008000"/>
                </a:solidFill>
                <a:latin typeface="Arial" panose="020B0604020202020204" pitchFamily="34" charset="0"/>
                <a:hlinkClick r:id="rId8" tooltip="Huile alimentaire"/>
              </a:rPr>
              <a:t>huile alimentaire</a:t>
            </a:r>
            <a:r>
              <a:rPr lang="fr-FR" altLang="fr-FR" sz="1800" dirty="0">
                <a:solidFill>
                  <a:srgbClr val="008000"/>
                </a:solidFill>
                <a:latin typeface="Arial" panose="020B0604020202020204" pitchFamily="34" charset="0"/>
              </a:rPr>
              <a:t>, l'</a:t>
            </a:r>
            <a:r>
              <a:rPr lang="fr-FR" altLang="fr-FR" sz="1800" dirty="0">
                <a:solidFill>
                  <a:srgbClr val="008000"/>
                </a:solidFill>
                <a:latin typeface="Arial" panose="020B0604020202020204" pitchFamily="34" charset="0"/>
                <a:hlinkClick r:id="rId9" tooltip="Huile d'olive"/>
              </a:rPr>
              <a:t>huile d'olive</a:t>
            </a:r>
            <a:r>
              <a:rPr lang="fr-FR" altLang="fr-FR" sz="1800" dirty="0">
                <a:solidFill>
                  <a:srgbClr val="008000"/>
                </a:solidFill>
                <a:latin typeface="Arial" panose="020B0604020202020204" pitchFamily="34" charset="0"/>
              </a:rPr>
              <a:t>.</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u="sng" dirty="0">
                <a:solidFill>
                  <a:srgbClr val="008000"/>
                </a:solidFill>
                <a:latin typeface="Arial" panose="020B0604020202020204" pitchFamily="34" charset="0"/>
              </a:rPr>
              <a:t>Résistance à la sècheresse </a:t>
            </a:r>
            <a:r>
              <a:rPr lang="fr-FR" altLang="fr-FR" sz="1200" dirty="0">
                <a:solidFill>
                  <a:srgbClr val="008000"/>
                </a:solidFill>
                <a:latin typeface="Arial" panose="020B0604020202020204" pitchFamily="34" charset="0"/>
              </a:rPr>
              <a:t>: En cas de sécheresse, les feuilles sont capables de perdre jusqu'à 60 % de leur eau, de réduire fortement la </a:t>
            </a:r>
            <a:r>
              <a:rPr lang="fr-FR" altLang="fr-FR" sz="1200" dirty="0">
                <a:solidFill>
                  <a:srgbClr val="008000"/>
                </a:solidFill>
                <a:latin typeface="Arial" panose="020B0604020202020204" pitchFamily="34" charset="0"/>
                <a:hlinkClick r:id="rId10" tooltip="Photosynthèse"/>
              </a:rPr>
              <a:t>photosynthèse</a:t>
            </a:r>
            <a:r>
              <a:rPr lang="fr-FR" altLang="fr-FR" sz="1200" dirty="0">
                <a:solidFill>
                  <a:srgbClr val="008000"/>
                </a:solidFill>
                <a:latin typeface="Arial" panose="020B0604020202020204" pitchFamily="34" charset="0"/>
              </a:rPr>
              <a:t> et de fermer les </a:t>
            </a:r>
            <a:r>
              <a:rPr lang="fr-FR" altLang="fr-FR" sz="1200" dirty="0">
                <a:solidFill>
                  <a:srgbClr val="008000"/>
                </a:solidFill>
                <a:latin typeface="Arial" panose="020B0604020202020204" pitchFamily="34" charset="0"/>
                <a:hlinkClick r:id="rId11" tooltip="Stomate"/>
              </a:rPr>
              <a:t>stomates</a:t>
            </a:r>
            <a:r>
              <a:rPr lang="fr-FR" altLang="fr-FR" sz="1200" dirty="0">
                <a:solidFill>
                  <a:srgbClr val="008000"/>
                </a:solidFill>
                <a:latin typeface="Arial" panose="020B0604020202020204" pitchFamily="34" charset="0"/>
              </a:rPr>
              <a:t> permettant les échanges gazeux pour réduire les pertes en eau par </a:t>
            </a:r>
            <a:r>
              <a:rPr lang="fr-FR" altLang="fr-FR" sz="1200" dirty="0">
                <a:solidFill>
                  <a:srgbClr val="008000"/>
                </a:solidFill>
                <a:latin typeface="Arial" panose="020B0604020202020204" pitchFamily="34" charset="0"/>
                <a:hlinkClick r:id="rId12" tooltip="Évapotranspiration"/>
              </a:rPr>
              <a:t>évapotranspiration</a:t>
            </a:r>
            <a:r>
              <a:rPr lang="fr-FR" altLang="fr-FR" sz="1200" dirty="0">
                <a:solidFill>
                  <a:srgbClr val="008000"/>
                </a:solidFill>
                <a:latin typeface="Arial" panose="020B0604020202020204" pitchFamily="34" charset="0"/>
              </a:rPr>
              <a:t>, permettant ainsi la survie de l'arbre au détriment de la production </a:t>
            </a:r>
            <a:r>
              <a:rPr lang="fr-FR" altLang="fr-FR" sz="1200" dirty="0" err="1">
                <a:solidFill>
                  <a:srgbClr val="008000"/>
                </a:solidFill>
                <a:latin typeface="Arial" panose="020B0604020202020204" pitchFamily="34" charset="0"/>
              </a:rPr>
              <a:t>fructi</a:t>
            </a:r>
            <a:r>
              <a:rPr lang="fr-FR" altLang="fr-FR" sz="1200" dirty="0">
                <a:solidFill>
                  <a:srgbClr val="008000"/>
                </a:solidFill>
                <a:latin typeface="Arial" panose="020B0604020202020204" pitchFamily="34" charset="0"/>
              </a:rPr>
              <a:t>-florale. C'est grâce à sa feuille que l'olivier peut survivre en milieu aride. Quand il pleut, les cellules foliaires s'allongent pour emmagasiner l'eau. Et, en cas de sécheresse, les feuilles se rétractent et bloquent l'activité de photosynthèse au détriment des fruits.</a:t>
            </a:r>
          </a:p>
          <a:p>
            <a:pPr algn="just" eaLnBrk="1" hangingPunct="1">
              <a:spcBef>
                <a:spcPct val="0"/>
              </a:spcBef>
              <a:buFontTx/>
              <a:buNone/>
            </a:pPr>
            <a:r>
              <a:rPr lang="fr-FR" altLang="fr-FR" sz="1200" u="sng" dirty="0">
                <a:solidFill>
                  <a:srgbClr val="008000"/>
                </a:solidFill>
                <a:latin typeface="Arial" panose="020B0604020202020204" pitchFamily="34" charset="0"/>
              </a:rPr>
              <a:t>Racines</a:t>
            </a:r>
            <a:r>
              <a:rPr lang="fr-FR" altLang="fr-FR" sz="1200" dirty="0">
                <a:solidFill>
                  <a:srgbClr val="008000"/>
                </a:solidFill>
                <a:latin typeface="Arial" panose="020B0604020202020204" pitchFamily="34" charset="0"/>
              </a:rPr>
              <a:t> : Lors de la </a:t>
            </a:r>
            <a:r>
              <a:rPr lang="fr-FR" altLang="fr-FR" sz="1200" dirty="0">
                <a:solidFill>
                  <a:srgbClr val="008000"/>
                </a:solidFill>
                <a:latin typeface="Arial" panose="020B0604020202020204" pitchFamily="34" charset="0"/>
                <a:hlinkClick r:id="rId13" tooltip="Germination"/>
              </a:rPr>
              <a:t>germination</a:t>
            </a:r>
            <a:r>
              <a:rPr lang="fr-FR" altLang="fr-FR" sz="1200" dirty="0">
                <a:solidFill>
                  <a:srgbClr val="008000"/>
                </a:solidFill>
                <a:latin typeface="Arial" panose="020B0604020202020204" pitchFamily="34" charset="0"/>
              </a:rPr>
              <a:t> du noyau, le jeune plant développe une </a:t>
            </a:r>
            <a:r>
              <a:rPr lang="fr-FR" altLang="fr-FR" sz="1200" dirty="0">
                <a:solidFill>
                  <a:srgbClr val="008000"/>
                </a:solidFill>
                <a:latin typeface="Arial" panose="020B0604020202020204" pitchFamily="34" charset="0"/>
                <a:hlinkClick r:id="rId14" tooltip="Racine (botanique)"/>
              </a:rPr>
              <a:t>racine pivotante</a:t>
            </a:r>
            <a:r>
              <a:rPr lang="fr-FR" altLang="fr-FR" sz="1200" dirty="0">
                <a:solidFill>
                  <a:srgbClr val="008000"/>
                </a:solidFill>
                <a:latin typeface="Arial" panose="020B0604020202020204" pitchFamily="34" charset="0"/>
              </a:rPr>
              <a:t>. Puis en croissant, l'olivier développe un système racinaire essentiellement peu profond 60 à 100 cm à développement latéral, dont les racines principales débordent peu l’aplomb du feuillage, alors que les racines secondaires et les radicelles peuvent explorer une surface de sol considérable. Le </a:t>
            </a:r>
            <a:r>
              <a:rPr lang="fr-FR" altLang="fr-FR" sz="1200" dirty="0">
                <a:solidFill>
                  <a:srgbClr val="008000"/>
                </a:solidFill>
                <a:latin typeface="Arial" panose="020B0604020202020204" pitchFamily="34" charset="0"/>
                <a:hlinkClick r:id="rId15" tooltip="Chevelu racinaire (page inexistante)"/>
              </a:rPr>
              <a:t>chevelu racinaire</a:t>
            </a:r>
            <a:r>
              <a:rPr lang="fr-FR" altLang="fr-FR" sz="1200" dirty="0">
                <a:solidFill>
                  <a:srgbClr val="008000"/>
                </a:solidFill>
                <a:latin typeface="Arial" panose="020B0604020202020204" pitchFamily="34" charset="0"/>
              </a:rPr>
              <a:t> se limite en général au premier mètre de sol et est particulièrement développé dans les zones plus humides. Au-delà du premier mètre poussent des racines permettant l'alimentation de l'arbre en cas de sécheresse. Seules les radicelles émises au cours de l'année permettent l'absorption de l'eau. Les racines de l'olivier sont capables d'extraire de l'eau en exerçant une importante force de succion de l'ordre de - 25 bars sur le sol, contre - 15 bars en général pour les autres espèces fruitières, lui permettant de prospérer là où d'autres se flétriraient. Pour limiter la concurrence hydrique entre les oliviers, l'espacement entre les arbres doit tenir compte des ressources en eau : la plantation sera plus rapprochée dans les oliveraies irriguées et plus espacée dans les vergers en culture pluviale soumis à la sécheresse.</a:t>
            </a:r>
          </a:p>
          <a:p>
            <a:pPr algn="just" eaLnBrk="1" hangingPunct="1">
              <a:spcBef>
                <a:spcPct val="0"/>
              </a:spcBef>
              <a:buFontTx/>
              <a:buNone/>
            </a:pPr>
            <a:r>
              <a:rPr lang="fr-FR" altLang="fr-FR" sz="1200" dirty="0">
                <a:solidFill>
                  <a:srgbClr val="008000"/>
                </a:solidFill>
                <a:latin typeface="Arial" panose="020B0604020202020204" pitchFamily="34" charset="0"/>
              </a:rPr>
              <a:t>L'Olivier cultivé (</a:t>
            </a:r>
            <a:r>
              <a:rPr lang="fr-FR" altLang="fr-FR" sz="1200" i="1" dirty="0">
                <a:solidFill>
                  <a:srgbClr val="008000"/>
                </a:solidFill>
                <a:latin typeface="Arial" panose="020B0604020202020204" pitchFamily="34" charset="0"/>
              </a:rPr>
              <a:t>Olea </a:t>
            </a:r>
            <a:r>
              <a:rPr lang="fr-FR" altLang="fr-FR" sz="1200" i="1" dirty="0" err="1">
                <a:solidFill>
                  <a:srgbClr val="008000"/>
                </a:solidFill>
                <a:latin typeface="Arial" panose="020B0604020202020204" pitchFamily="34" charset="0"/>
              </a:rPr>
              <a:t>europaea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europaea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europaea</a:t>
            </a:r>
            <a:r>
              <a:rPr lang="fr-FR" altLang="fr-FR" sz="1200" dirty="0">
                <a:solidFill>
                  <a:srgbClr val="008000"/>
                </a:solidFill>
                <a:latin typeface="Arial" panose="020B0604020202020204" pitchFamily="34" charset="0"/>
              </a:rPr>
              <a:t>) descend de l'</a:t>
            </a:r>
            <a:r>
              <a:rPr lang="fr-FR" altLang="fr-FR" sz="1200" dirty="0">
                <a:solidFill>
                  <a:srgbClr val="008000"/>
                </a:solidFill>
                <a:latin typeface="Arial" panose="020B0604020202020204" pitchFamily="34" charset="0"/>
                <a:hlinkClick r:id="rId16" tooltip="Oléastre"/>
              </a:rPr>
              <a:t>oléastre</a:t>
            </a:r>
            <a:r>
              <a:rPr lang="fr-FR" altLang="fr-FR" sz="1200" dirty="0">
                <a:solidFill>
                  <a:srgbClr val="008000"/>
                </a:solidFill>
                <a:latin typeface="Arial" panose="020B0604020202020204" pitchFamily="34" charset="0"/>
              </a:rPr>
              <a:t>, l’olivier sauvage </a:t>
            </a:r>
            <a:r>
              <a:rPr lang="fr-FR" altLang="fr-FR" sz="1200" i="1" dirty="0">
                <a:solidFill>
                  <a:srgbClr val="008000"/>
                </a:solidFill>
                <a:latin typeface="Arial" panose="020B0604020202020204" pitchFamily="34" charset="0"/>
              </a:rPr>
              <a:t>(Olea </a:t>
            </a:r>
            <a:r>
              <a:rPr lang="fr-FR" altLang="fr-FR" sz="1200" i="1" dirty="0" err="1">
                <a:solidFill>
                  <a:srgbClr val="008000"/>
                </a:solidFill>
                <a:latin typeface="Arial" panose="020B0604020202020204" pitchFamily="34" charset="0"/>
              </a:rPr>
              <a:t>europaea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europaea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silvestris</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u="sng" dirty="0">
                <a:solidFill>
                  <a:srgbClr val="008000"/>
                </a:solidFill>
                <a:latin typeface="Arial" panose="020B0604020202020204" pitchFamily="34" charset="0"/>
              </a:rPr>
              <a:t>Multiplication</a:t>
            </a:r>
            <a:r>
              <a:rPr lang="fr-FR" altLang="fr-FR" sz="1200" dirty="0">
                <a:solidFill>
                  <a:srgbClr val="008000"/>
                </a:solidFill>
                <a:latin typeface="Arial" panose="020B0604020202020204" pitchFamily="34" charset="0"/>
              </a:rPr>
              <a:t> : L'olivier peut être multiplié par différentes méthodes : noyaux d'olives (méthode hasardeuse), morceaux de souche et rejets (</a:t>
            </a:r>
            <a:r>
              <a:rPr lang="fr-FR" altLang="fr-FR" sz="1200" dirty="0" err="1">
                <a:solidFill>
                  <a:srgbClr val="008000"/>
                </a:solidFill>
                <a:latin typeface="Arial" panose="020B0604020202020204" pitchFamily="34" charset="0"/>
              </a:rPr>
              <a:t>souquets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7" tooltip="Greffe (botanique)"/>
              </a:rPr>
              <a:t>greffes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18" tooltip="Bouturage"/>
              </a:rPr>
              <a:t>bouturage</a:t>
            </a:r>
            <a:r>
              <a:rPr lang="fr-FR" altLang="fr-FR" sz="1200" dirty="0">
                <a:solidFill>
                  <a:srgbClr val="008000"/>
                </a:solidFill>
                <a:latin typeface="Arial" panose="020B0604020202020204" pitchFamily="34" charset="0"/>
              </a:rPr>
              <a:t> herbacé.</a:t>
            </a:r>
          </a:p>
          <a:p>
            <a:pPr algn="just" eaLnBrk="1" hangingPunct="1">
              <a:spcBef>
                <a:spcPct val="0"/>
              </a:spcBef>
              <a:buFontTx/>
              <a:buNone/>
            </a:pPr>
            <a:r>
              <a:rPr lang="fr-FR" altLang="fr-FR" sz="1200" u="sng" dirty="0">
                <a:solidFill>
                  <a:srgbClr val="008000"/>
                </a:solidFill>
                <a:latin typeface="Arial" panose="020B0604020202020204" pitchFamily="34" charset="0"/>
              </a:rPr>
              <a:t>Maladie</a:t>
            </a:r>
            <a:r>
              <a:rPr lang="fr-FR" altLang="fr-FR" sz="1200" dirty="0">
                <a:solidFill>
                  <a:srgbClr val="008000"/>
                </a:solidFill>
                <a:latin typeface="Arial" panose="020B0604020202020204" pitchFamily="34" charset="0"/>
              </a:rPr>
              <a:t> : une seule maladie est réellement mortelle pour l'arbre, le </a:t>
            </a:r>
            <a:r>
              <a:rPr lang="fr-FR" altLang="fr-FR" sz="1200" dirty="0">
                <a:solidFill>
                  <a:srgbClr val="008000"/>
                </a:solidFill>
                <a:latin typeface="Arial" panose="020B0604020202020204" pitchFamily="34" charset="0"/>
                <a:hlinkClick r:id="rId19" tooltip="Pourridié"/>
              </a:rPr>
              <a:t>pourridié</a:t>
            </a:r>
            <a:r>
              <a:rPr lang="fr-FR" altLang="fr-FR" sz="1200" dirty="0">
                <a:solidFill>
                  <a:srgbClr val="008000"/>
                </a:solidFill>
                <a:latin typeface="Arial" panose="020B0604020202020204" pitchFamily="34" charset="0"/>
              </a:rPr>
              <a:t> (</a:t>
            </a:r>
            <a:r>
              <a:rPr lang="fr-FR" altLang="fr-FR" sz="1200" i="1" dirty="0" err="1">
                <a:latin typeface="Arial" panose="020B0604020202020204" pitchFamily="34" charset="0"/>
                <a:hlinkClick r:id="rId20" tooltip="Armillaria mellea"/>
              </a:rPr>
              <a:t>Armillaria</a:t>
            </a:r>
            <a:r>
              <a:rPr lang="fr-FR" altLang="fr-FR" sz="1200" i="1" dirty="0">
                <a:latin typeface="Arial" panose="020B0604020202020204" pitchFamily="34" charset="0"/>
                <a:hlinkClick r:id="rId20" tooltip="Armillaria mellea"/>
              </a:rPr>
              <a:t> </a:t>
            </a:r>
            <a:r>
              <a:rPr lang="fr-FR" altLang="fr-FR" sz="1200" i="1" dirty="0" err="1">
                <a:latin typeface="Arial" panose="020B0604020202020204" pitchFamily="34" charset="0"/>
                <a:hlinkClick r:id="rId20" tooltip="Armillaria mellea"/>
              </a:rPr>
              <a:t>mellea</a:t>
            </a:r>
            <a:r>
              <a:rPr lang="fr-FR" altLang="fr-FR" sz="1200" dirty="0">
                <a:solidFill>
                  <a:srgbClr val="008000"/>
                </a:solidFill>
                <a:latin typeface="Arial" panose="020B0604020202020204" pitchFamily="34" charset="0"/>
              </a:rPr>
              <a:t>). Autres maladies : Chancre ou « rogne » ou Tuberculose de l'olivier (</a:t>
            </a:r>
            <a:r>
              <a:rPr lang="fr-FR" altLang="fr-FR" sz="1200" i="1" dirty="0">
                <a:solidFill>
                  <a:srgbClr val="008000"/>
                </a:solidFill>
                <a:latin typeface="Arial" panose="020B0604020202020204" pitchFamily="34" charset="0"/>
              </a:rPr>
              <a:t>Pseudomonas </a:t>
            </a:r>
            <a:r>
              <a:rPr lang="fr-FR" altLang="fr-FR" sz="1200" i="1" dirty="0" err="1">
                <a:solidFill>
                  <a:srgbClr val="008000"/>
                </a:solidFill>
                <a:latin typeface="Arial" panose="020B0604020202020204" pitchFamily="34" charset="0"/>
              </a:rPr>
              <a:t>savastanoi</a:t>
            </a:r>
            <a:r>
              <a:rPr lang="fr-FR" altLang="fr-FR" sz="1200" dirty="0">
                <a:solidFill>
                  <a:srgbClr val="008000"/>
                </a:solidFill>
                <a:latin typeface="Arial" panose="020B0604020202020204" pitchFamily="34" charset="0"/>
              </a:rPr>
              <a:t>), </a:t>
            </a:r>
            <a:r>
              <a:rPr lang="fr-FR" altLang="fr-FR" sz="1200" dirty="0">
                <a:latin typeface="Arial" panose="020B0604020202020204" pitchFamily="34" charset="0"/>
                <a:hlinkClick r:id="rId21" tooltip="Fumagine"/>
              </a:rPr>
              <a:t>fumagine</a:t>
            </a:r>
            <a:r>
              <a:rPr lang="fr-FR" altLang="fr-FR" sz="1200" dirty="0">
                <a:solidFill>
                  <a:srgbClr val="008000"/>
                </a:solidFill>
                <a:latin typeface="Arial" panose="020B0604020202020204" pitchFamily="34" charset="0"/>
              </a:rPr>
              <a:t> (</a:t>
            </a:r>
            <a:r>
              <a:rPr lang="pt-BR" altLang="fr-FR" sz="1200" i="1" dirty="0">
                <a:solidFill>
                  <a:srgbClr val="008000"/>
                </a:solidFill>
                <a:latin typeface="Arial" panose="020B0604020202020204" pitchFamily="34" charset="0"/>
              </a:rPr>
              <a:t>Capnodium oleaginum</a:t>
            </a:r>
            <a:r>
              <a:rPr lang="pt-BR" altLang="fr-FR" sz="1200" dirty="0">
                <a:solidFill>
                  <a:srgbClr val="008000"/>
                </a:solidFill>
                <a:latin typeface="Arial" panose="020B0604020202020204" pitchFamily="34" charset="0"/>
              </a:rPr>
              <a:t> ou </a:t>
            </a:r>
            <a:r>
              <a:rPr lang="pt-BR" altLang="fr-FR" sz="1200" i="1" dirty="0">
                <a:solidFill>
                  <a:srgbClr val="008000"/>
                </a:solidFill>
                <a:latin typeface="Arial" panose="020B0604020202020204" pitchFamily="34" charset="0"/>
              </a:rPr>
              <a:t>Fumago salicina</a:t>
            </a:r>
            <a:r>
              <a:rPr lang="fr-FR" altLang="fr-FR" sz="1200" dirty="0">
                <a:solidFill>
                  <a:srgbClr val="008000"/>
                </a:solidFill>
                <a:latin typeface="Arial" panose="020B0604020202020204" pitchFamily="34" charset="0"/>
              </a:rPr>
              <a:t>) etc.</a:t>
            </a:r>
          </a:p>
          <a:p>
            <a:pPr algn="just" eaLnBrk="1" hangingPunct="1">
              <a:spcBef>
                <a:spcPct val="0"/>
              </a:spcBef>
              <a:buFontTx/>
              <a:buNone/>
            </a:pPr>
            <a:r>
              <a:rPr lang="fr-FR" altLang="fr-FR" sz="1200" u="sng" dirty="0">
                <a:solidFill>
                  <a:srgbClr val="008000"/>
                </a:solidFill>
                <a:latin typeface="Arial" panose="020B0604020202020204" pitchFamily="34" charset="0"/>
              </a:rPr>
              <a:t>Insectes</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22" tooltip="Cochenille noire de l'olivier"/>
              </a:rPr>
              <a:t>cochenille noire de l'olivier</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Saissetia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oleae</a:t>
            </a:r>
            <a:r>
              <a:rPr lang="fr-FR" altLang="fr-FR" sz="1200" dirty="0">
                <a:solidFill>
                  <a:srgbClr val="008000"/>
                </a:solidFill>
                <a:latin typeface="Arial" panose="020B0604020202020204" pitchFamily="34" charset="0"/>
              </a:rPr>
              <a:t>), </a:t>
            </a:r>
            <a:r>
              <a:rPr lang="pt-BR" altLang="fr-FR" sz="1200" dirty="0">
                <a:solidFill>
                  <a:srgbClr val="008000"/>
                </a:solidFill>
                <a:latin typeface="Arial" panose="020B0604020202020204" pitchFamily="34" charset="0"/>
                <a:hlinkClick r:id="rId23" tooltip="Mouche de l'olive"/>
              </a:rPr>
              <a:t>mouche de l'olive</a:t>
            </a:r>
            <a:r>
              <a:rPr lang="pt-BR" altLang="fr-FR" sz="1200" dirty="0">
                <a:solidFill>
                  <a:srgbClr val="008000"/>
                </a:solidFill>
                <a:latin typeface="Arial" panose="020B0604020202020204" pitchFamily="34" charset="0"/>
              </a:rPr>
              <a:t> (</a:t>
            </a:r>
            <a:r>
              <a:rPr lang="pt-BR" altLang="fr-FR" sz="1200" i="1" dirty="0">
                <a:solidFill>
                  <a:srgbClr val="008000"/>
                </a:solidFill>
                <a:latin typeface="Arial" panose="020B0604020202020204" pitchFamily="34" charset="0"/>
              </a:rPr>
              <a:t>Bactrocera oleae</a:t>
            </a:r>
            <a:r>
              <a:rPr lang="pt-B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4" tooltip="Teigne de l'olivier"/>
              </a:rPr>
              <a:t>teigne de l'olivier</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Prays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oleae</a:t>
            </a:r>
            <a:r>
              <a:rPr lang="fr-FR" altLang="fr-FR" sz="1200" i="1"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5" tooltip="Hylésine de l'olivier"/>
              </a:rPr>
              <a:t>hylésine de l'olivier</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Hylesinus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oleiperda</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6" tooltip="Zeuzère du poirier"/>
              </a:rPr>
              <a:t>zeuzère du poirier</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Zeuzera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pyrina</a:t>
            </a:r>
            <a:r>
              <a:rPr lang="fr-FR" altLang="fr-FR" sz="1200" dirty="0">
                <a:solidFill>
                  <a:srgbClr val="008000"/>
                </a:solidFill>
                <a:latin typeface="Arial" panose="020B0604020202020204" pitchFamily="34" charset="0"/>
              </a:rPr>
              <a:t>), </a:t>
            </a:r>
            <a:r>
              <a:rPr lang="fr-FR" altLang="fr-FR" sz="1200" dirty="0" err="1">
                <a:latin typeface="Arial" panose="020B0604020202020204" pitchFamily="34" charset="0"/>
                <a:hlinkClick r:id="rId27" tooltip="Otiorhynque de l'olivier"/>
              </a:rPr>
              <a:t>otiorhynque</a:t>
            </a:r>
            <a:r>
              <a:rPr lang="fr-FR" altLang="fr-FR" sz="1200" dirty="0">
                <a:latin typeface="Arial" panose="020B0604020202020204" pitchFamily="34" charset="0"/>
                <a:hlinkClick r:id="rId27" tooltip="Otiorhynque de l'olivier"/>
              </a:rPr>
              <a:t> de l'olivier</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a:t>
            </a:r>
            <a:r>
              <a:rPr lang="fr-FR" altLang="fr-FR" sz="1200" i="1" dirty="0" err="1">
                <a:solidFill>
                  <a:srgbClr val="008000"/>
                </a:solidFill>
                <a:latin typeface="Arial" panose="020B0604020202020204" pitchFamily="34" charset="0"/>
              </a:rPr>
              <a:t>Otiorhyncus</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cribricolis</a:t>
            </a:r>
            <a:r>
              <a:rPr lang="fr-FR" altLang="fr-FR" sz="1200" dirty="0">
                <a:solidFill>
                  <a:srgbClr val="008000"/>
                </a:solidFill>
                <a:latin typeface="Arial" panose="020B0604020202020204" pitchFamily="34" charset="0"/>
              </a:rPr>
              <a:t>) etc.</a:t>
            </a:r>
          </a:p>
          <a:p>
            <a:pPr algn="just" eaLnBrk="1" hangingPunct="1">
              <a:spcBef>
                <a:spcPct val="0"/>
              </a:spcBef>
              <a:buFontTx/>
              <a:buNone/>
            </a:pPr>
            <a:r>
              <a:rPr lang="fr-FR" altLang="fr-FR" sz="1200" dirty="0">
                <a:solidFill>
                  <a:srgbClr val="008000"/>
                </a:solidFill>
                <a:latin typeface="Arial" panose="020B0604020202020204" pitchFamily="34" charset="0"/>
              </a:rPr>
              <a:t>L’olivier cultivar </a:t>
            </a:r>
            <a:r>
              <a:rPr lang="fr-FR" altLang="fr-FR" sz="1200" b="1" dirty="0">
                <a:solidFill>
                  <a:srgbClr val="008000"/>
                </a:solidFill>
                <a:latin typeface="Arial" panose="020B0604020202020204" pitchFamily="34" charset="0"/>
              </a:rPr>
              <a:t>'</a:t>
            </a:r>
            <a:r>
              <a:rPr lang="fr-FR" altLang="fr-FR" sz="1200" b="1" dirty="0" err="1">
                <a:solidFill>
                  <a:srgbClr val="008000"/>
                </a:solidFill>
                <a:latin typeface="Arial" panose="020B0604020202020204" pitchFamily="34" charset="0"/>
              </a:rPr>
              <a:t>Picual</a:t>
            </a:r>
            <a:r>
              <a:rPr lang="fr-FR" altLang="fr-FR" sz="1200" b="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originaire d'Espagne, est </a:t>
            </a:r>
            <a:r>
              <a:rPr lang="fr-FR" altLang="fr-FR" sz="1200" dirty="0" err="1">
                <a:solidFill>
                  <a:srgbClr val="008000"/>
                </a:solidFill>
                <a:latin typeface="Arial" panose="020B0604020202020204" pitchFamily="34" charset="0"/>
              </a:rPr>
              <a:t>autofertile</a:t>
            </a:r>
            <a:r>
              <a:rPr lang="fr-FR" altLang="fr-FR" sz="1200" dirty="0">
                <a:solidFill>
                  <a:srgbClr val="008000"/>
                </a:solidFill>
                <a:latin typeface="Arial" panose="020B0604020202020204" pitchFamily="34" charset="0"/>
              </a:rPr>
              <a:t>, vigoureux, précoce, et s'adapte bien aux sols secs et </a:t>
            </a:r>
            <a:r>
              <a:rPr lang="fr-FR" altLang="fr-FR" sz="1200" b="1" dirty="0">
                <a:solidFill>
                  <a:srgbClr val="008000"/>
                </a:solidFill>
                <a:latin typeface="Arial" panose="020B0604020202020204" pitchFamily="34" charset="0"/>
              </a:rPr>
              <a:t>est résistant au sel </a:t>
            </a:r>
            <a:r>
              <a:rPr lang="fr-FR" altLang="fr-FR" sz="1200" dirty="0">
                <a:solidFill>
                  <a:srgbClr val="008000"/>
                </a:solidFill>
                <a:latin typeface="Arial" panose="020B0604020202020204" pitchFamily="34" charset="0"/>
              </a:rPr>
              <a:t>(jusqu'à 10dSm-1). Sources : a) </a:t>
            </a:r>
            <a:r>
              <a:rPr lang="fr-FR" altLang="fr-FR" sz="1200" dirty="0">
                <a:solidFill>
                  <a:srgbClr val="008000"/>
                </a:solidFill>
                <a:latin typeface="Arial" panose="020B0604020202020204" pitchFamily="34" charset="0"/>
                <a:hlinkClick r:id="rId28"/>
              </a:rPr>
              <a:t>http://gardenbreizh.org/modules/gbdb/plante-275-olea-europaea.html</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b) Long </a:t>
            </a:r>
            <a:r>
              <a:rPr lang="fr-FR" altLang="fr-FR" sz="1200" dirty="0" err="1">
                <a:solidFill>
                  <a:srgbClr val="008000"/>
                </a:solidFill>
                <a:latin typeface="Arial" panose="020B0604020202020204" pitchFamily="34" charset="0"/>
              </a:rPr>
              <a:t>term</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responses</a:t>
            </a:r>
            <a:r>
              <a:rPr lang="fr-FR" altLang="fr-FR" sz="1200" dirty="0">
                <a:solidFill>
                  <a:srgbClr val="008000"/>
                </a:solidFill>
                <a:latin typeface="Arial" panose="020B0604020202020204" pitchFamily="34" charset="0"/>
              </a:rPr>
              <a:t> of olive </a:t>
            </a:r>
            <a:r>
              <a:rPr lang="fr-FR" altLang="fr-FR" sz="1200" dirty="0" err="1">
                <a:solidFill>
                  <a:srgbClr val="008000"/>
                </a:solidFill>
                <a:latin typeface="Arial" panose="020B0604020202020204" pitchFamily="34" charset="0"/>
              </a:rPr>
              <a:t>trees</a:t>
            </a:r>
            <a:r>
              <a:rPr lang="fr-FR" altLang="fr-FR" sz="1200" dirty="0">
                <a:solidFill>
                  <a:srgbClr val="008000"/>
                </a:solidFill>
                <a:latin typeface="Arial" panose="020B0604020202020204" pitchFamily="34" charset="0"/>
              </a:rPr>
              <a:t> to </a:t>
            </a:r>
            <a:r>
              <a:rPr lang="fr-FR" altLang="fr-FR" sz="1200" dirty="0" err="1">
                <a:solidFill>
                  <a:srgbClr val="008000"/>
                </a:solidFill>
                <a:latin typeface="Arial" panose="020B0604020202020204" pitchFamily="34" charset="0"/>
              </a:rPr>
              <a:t>salinity</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9" tooltip="Go to Agricultural Water Management on ScienceDirect"/>
              </a:rPr>
              <a:t>Agricultural Water Management</a:t>
            </a:r>
            <a:r>
              <a:rPr lang="fr-FR" altLang="fr-FR" sz="1200" dirty="0">
                <a:solidFill>
                  <a:srgbClr val="008000"/>
                </a:solidFill>
                <a:latin typeface="Arial" panose="020B0604020202020204" pitchFamily="34" charset="0"/>
              </a:rPr>
              <a:t>, </a:t>
            </a:r>
            <a:r>
              <a:rPr lang="en-US" altLang="fr-FR" sz="1200" dirty="0">
                <a:solidFill>
                  <a:srgbClr val="008000"/>
                </a:solidFill>
                <a:latin typeface="Arial" panose="020B0604020202020204" pitchFamily="34" charset="0"/>
                <a:hlinkClick r:id="rId30" tooltip="Go to table of contents for this volume/issue"/>
              </a:rPr>
              <a:t>Volume 96, Issue 7</a:t>
            </a:r>
            <a:r>
              <a:rPr lang="en-US" altLang="fr-FR" sz="1200" dirty="0">
                <a:solidFill>
                  <a:srgbClr val="008000"/>
                </a:solidFill>
                <a:latin typeface="Arial" panose="020B0604020202020204" pitchFamily="34" charset="0"/>
              </a:rPr>
              <a:t>, July 2009, Pages 1105–1113.</a:t>
            </a:r>
            <a:endParaRPr lang="fr-FR" altLang="fr-FR" sz="1200" dirty="0">
              <a:solidFill>
                <a:srgbClr val="008000"/>
              </a:solidFill>
              <a:latin typeface="Arial" panose="020B0604020202020204" pitchFamily="34" charset="0"/>
            </a:endParaRPr>
          </a:p>
        </p:txBody>
      </p:sp>
      <p:sp>
        <p:nvSpPr>
          <p:cNvPr id="430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3017" name="Image 8" descr="logo aride_s.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95288" y="0"/>
            <a:ext cx="431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age 9" descr="logo salinisation2_s.jp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971550" y="0"/>
            <a:ext cx="384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179388" y="476250"/>
            <a:ext cx="626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fr-FR" sz="1800">
                <a:solidFill>
                  <a:srgbClr val="008000"/>
                </a:solidFill>
                <a:latin typeface="Arial" panose="020B0604020202020204" pitchFamily="34" charset="0"/>
              </a:rPr>
              <a:t>5.10. </a:t>
            </a:r>
            <a:r>
              <a:rPr lang="es-ES" altLang="fr-FR" sz="1800" b="1">
                <a:solidFill>
                  <a:srgbClr val="008000"/>
                </a:solidFill>
                <a:latin typeface="Arial" panose="020B0604020202020204" pitchFamily="34" charset="0"/>
              </a:rPr>
              <a:t>Olivier </a:t>
            </a:r>
            <a:r>
              <a:rPr lang="es-ES" altLang="fr-FR" sz="1800">
                <a:solidFill>
                  <a:srgbClr val="008000"/>
                </a:solidFill>
                <a:latin typeface="Arial" panose="020B0604020202020204" pitchFamily="34" charset="0"/>
              </a:rPr>
              <a:t>(</a:t>
            </a:r>
            <a:r>
              <a:rPr lang="es-ES" altLang="fr-FR" sz="1800" i="1">
                <a:solidFill>
                  <a:srgbClr val="008000"/>
                </a:solidFill>
                <a:latin typeface="Arial" panose="020B0604020202020204" pitchFamily="34" charset="0"/>
              </a:rPr>
              <a:t>Olea europaea</a:t>
            </a:r>
            <a:r>
              <a:rPr lang="es-ES" altLang="fr-FR" sz="1800">
                <a:solidFill>
                  <a:srgbClr val="008000"/>
                </a:solidFill>
                <a:latin typeface="Arial" panose="020B0604020202020204" pitchFamily="34" charset="0"/>
              </a:rPr>
              <a:t>) (arbre) (suite)</a:t>
            </a:r>
            <a:endParaRPr lang="fr-FR" altLang="fr-FR" sz="1800">
              <a:solidFill>
                <a:srgbClr val="008000"/>
              </a:solidFill>
              <a:latin typeface="Arial" panose="020B0604020202020204" pitchFamily="34" charset="0"/>
            </a:endParaRPr>
          </a:p>
        </p:txBody>
      </p:sp>
      <p:sp>
        <p:nvSpPr>
          <p:cNvPr id="44035"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403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C3585D3-455A-4AE6-913B-B3316080FE90}" type="slidenum">
              <a:rPr lang="fr-FR" altLang="fr-FR" sz="1200" smtClean="0">
                <a:solidFill>
                  <a:srgbClr val="898989"/>
                </a:solidFill>
              </a:rPr>
              <a:pPr>
                <a:spcBef>
                  <a:spcPct val="0"/>
                </a:spcBef>
                <a:buFontTx/>
                <a:buNone/>
              </a:pPr>
              <a:t>45</a:t>
            </a:fld>
            <a:endParaRPr lang="fr-FR" altLang="fr-FR" sz="1200">
              <a:solidFill>
                <a:srgbClr val="898989"/>
              </a:solidFill>
            </a:endParaRPr>
          </a:p>
        </p:txBody>
      </p:sp>
      <p:sp>
        <p:nvSpPr>
          <p:cNvPr id="4403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4038"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44039" name="ZoneTexte 7"/>
          <p:cNvSpPr txBox="1">
            <a:spLocks noChangeArrowheads="1"/>
          </p:cNvSpPr>
          <p:nvPr/>
        </p:nvSpPr>
        <p:spPr bwMode="auto">
          <a:xfrm>
            <a:off x="179388" y="836613"/>
            <a:ext cx="87852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Il existe cinq autres sous-espèces d’</a:t>
            </a:r>
            <a:r>
              <a:rPr lang="fr-FR" altLang="fr-FR" sz="1800" i="1" dirty="0">
                <a:solidFill>
                  <a:srgbClr val="008000"/>
                </a:solidFill>
                <a:latin typeface="Arial" panose="020B0604020202020204" pitchFamily="34" charset="0"/>
              </a:rPr>
              <a:t>Olea europaea</a:t>
            </a:r>
            <a:r>
              <a:rPr lang="fr-FR" altLang="fr-FR" sz="1800" baseline="30000" dirty="0">
                <a:solidFill>
                  <a:srgbClr val="008000"/>
                </a:solidFill>
                <a:latin typeface="Arial" panose="020B0604020202020204" pitchFamily="34" charset="0"/>
                <a:hlinkClick r:id="rId2"/>
              </a:rPr>
              <a:t>3</a:t>
            </a:r>
            <a:r>
              <a:rPr lang="fr-FR" altLang="fr-FR" sz="1800" dirty="0">
                <a:solidFill>
                  <a:srgbClr val="008000"/>
                </a:solidFill>
                <a:latin typeface="Arial" panose="020B0604020202020204" pitchFamily="34" charset="0"/>
              </a:rPr>
              <a:t> :</a:t>
            </a:r>
          </a:p>
          <a:p>
            <a:pPr eaLnBrk="1" hangingPunct="1">
              <a:spcBef>
                <a:spcPct val="0"/>
              </a:spcBef>
            </a:pPr>
            <a:r>
              <a:rPr lang="fr-FR" altLang="fr-FR" sz="1400" i="1" dirty="0">
                <a:solidFill>
                  <a:srgbClr val="008000"/>
                </a:solidFill>
                <a:latin typeface="Arial" panose="020B0604020202020204" pitchFamily="34" charset="0"/>
                <a:hlinkClick r:id="rId3" tooltip="Olea europaea subsp. cerasiformis"/>
              </a:rPr>
              <a:t> Olea </a:t>
            </a:r>
            <a:r>
              <a:rPr lang="fr-FR" altLang="fr-FR" sz="1400" i="1" dirty="0" err="1">
                <a:solidFill>
                  <a:srgbClr val="008000"/>
                </a:solidFill>
                <a:latin typeface="Arial" panose="020B0604020202020204" pitchFamily="34" charset="0"/>
                <a:hlinkClick r:id="rId3" tooltip="Olea europaea subsp. cerasiformis"/>
              </a:rPr>
              <a:t>europaea</a:t>
            </a:r>
            <a:r>
              <a:rPr lang="fr-FR" altLang="fr-FR" sz="1400" i="1" dirty="0">
                <a:solidFill>
                  <a:srgbClr val="008000"/>
                </a:solidFill>
                <a:latin typeface="Arial" panose="020B0604020202020204" pitchFamily="34" charset="0"/>
                <a:hlinkClick r:id="rId3" tooltip="Olea europaea subsp. cerasiformis"/>
              </a:rPr>
              <a:t> </a:t>
            </a:r>
            <a:r>
              <a:rPr lang="fr-FR" altLang="fr-FR" sz="1400" i="1" dirty="0" err="1">
                <a:solidFill>
                  <a:srgbClr val="008000"/>
                </a:solidFill>
                <a:latin typeface="Arial" panose="020B0604020202020204" pitchFamily="34" charset="0"/>
                <a:hlinkClick r:id="rId3" tooltip="Olea europaea subsp. cerasiformis"/>
              </a:rPr>
              <a:t>subsp</a:t>
            </a:r>
            <a:r>
              <a:rPr lang="fr-FR" altLang="fr-FR" sz="1400" i="1" dirty="0">
                <a:solidFill>
                  <a:srgbClr val="008000"/>
                </a:solidFill>
                <a:latin typeface="Arial" panose="020B0604020202020204" pitchFamily="34" charset="0"/>
                <a:hlinkClick r:id="rId3" tooltip="Olea europaea subsp. cerasiformis"/>
              </a:rPr>
              <a:t>. </a:t>
            </a:r>
            <a:r>
              <a:rPr lang="fr-FR" altLang="fr-FR" sz="1400" i="1" dirty="0" err="1">
                <a:solidFill>
                  <a:srgbClr val="008000"/>
                </a:solidFill>
                <a:latin typeface="Arial" panose="020B0604020202020204" pitchFamily="34" charset="0"/>
                <a:hlinkClick r:id="rId3" tooltip="Olea europaea subsp. cerasiformis"/>
              </a:rPr>
              <a:t>cerasiformis</a:t>
            </a:r>
            <a:r>
              <a:rPr lang="fr-FR" altLang="fr-FR" sz="1400"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hlinkClick r:id="rId4" tooltip="Madère"/>
              </a:rPr>
              <a:t>Madère</a:t>
            </a:r>
            <a:r>
              <a:rPr lang="fr-FR" altLang="fr-FR" sz="1400" dirty="0">
                <a:solidFill>
                  <a:srgbClr val="008000"/>
                </a:solidFill>
                <a:latin typeface="Arial" panose="020B0604020202020204" pitchFamily="34" charset="0"/>
              </a:rPr>
              <a:t> ; sous-espèce </a:t>
            </a:r>
            <a:r>
              <a:rPr lang="fr-FR" altLang="fr-FR" sz="1400" dirty="0" err="1">
                <a:solidFill>
                  <a:srgbClr val="008000"/>
                </a:solidFill>
                <a:latin typeface="Arial" panose="020B0604020202020204" pitchFamily="34" charset="0"/>
              </a:rPr>
              <a:t>tetraploïde</a:t>
            </a:r>
            <a:r>
              <a:rPr lang="fr-FR" altLang="fr-FR" sz="1400" dirty="0">
                <a:solidFill>
                  <a:srgbClr val="008000"/>
                </a:solidFill>
                <a:latin typeface="Arial" panose="020B0604020202020204" pitchFamily="34" charset="0"/>
              </a:rPr>
              <a:t>),</a:t>
            </a:r>
          </a:p>
          <a:p>
            <a:pPr eaLnBrk="1" hangingPunct="1">
              <a:spcBef>
                <a:spcPct val="0"/>
              </a:spcBef>
            </a:pPr>
            <a:r>
              <a:rPr lang="fr-FR" altLang="fr-FR" sz="1400" i="1" dirty="0">
                <a:solidFill>
                  <a:srgbClr val="008000"/>
                </a:solidFill>
                <a:latin typeface="Arial" panose="020B0604020202020204" pitchFamily="34" charset="0"/>
                <a:hlinkClick r:id="rId5" tooltip="Olea europaea subsp. cuspidata"/>
              </a:rPr>
              <a:t> Olea </a:t>
            </a:r>
            <a:r>
              <a:rPr lang="fr-FR" altLang="fr-FR" sz="1400" i="1" dirty="0" err="1">
                <a:solidFill>
                  <a:srgbClr val="008000"/>
                </a:solidFill>
                <a:latin typeface="Arial" panose="020B0604020202020204" pitchFamily="34" charset="0"/>
                <a:hlinkClick r:id="rId5" tooltip="Olea europaea subsp. cuspidata"/>
              </a:rPr>
              <a:t>europaea</a:t>
            </a:r>
            <a:r>
              <a:rPr lang="fr-FR" altLang="fr-FR" sz="1400" i="1" dirty="0">
                <a:solidFill>
                  <a:srgbClr val="008000"/>
                </a:solidFill>
                <a:latin typeface="Arial" panose="020B0604020202020204" pitchFamily="34" charset="0"/>
                <a:hlinkClick r:id="rId5" tooltip="Olea europaea subsp. cuspidata"/>
              </a:rPr>
              <a:t> </a:t>
            </a:r>
            <a:r>
              <a:rPr lang="fr-FR" altLang="fr-FR" sz="1400" i="1" dirty="0" err="1">
                <a:solidFill>
                  <a:srgbClr val="008000"/>
                </a:solidFill>
                <a:latin typeface="Arial" panose="020B0604020202020204" pitchFamily="34" charset="0"/>
                <a:hlinkClick r:id="rId5" tooltip="Olea europaea subsp. cuspidata"/>
              </a:rPr>
              <a:t>subsp</a:t>
            </a:r>
            <a:r>
              <a:rPr lang="fr-FR" altLang="fr-FR" sz="1400" i="1" dirty="0">
                <a:solidFill>
                  <a:srgbClr val="008000"/>
                </a:solidFill>
                <a:latin typeface="Arial" panose="020B0604020202020204" pitchFamily="34" charset="0"/>
                <a:hlinkClick r:id="rId5" tooltip="Olea europaea subsp. cuspidata"/>
              </a:rPr>
              <a:t>. </a:t>
            </a:r>
            <a:r>
              <a:rPr lang="fr-FR" altLang="fr-FR" sz="1400" i="1" dirty="0" err="1">
                <a:solidFill>
                  <a:srgbClr val="008000"/>
                </a:solidFill>
                <a:latin typeface="Arial" panose="020B0604020202020204" pitchFamily="34" charset="0"/>
                <a:hlinkClick r:id="rId5" tooltip="Olea europaea subsp. cuspidata"/>
              </a:rPr>
              <a:t>cuspidata</a:t>
            </a:r>
            <a:r>
              <a:rPr lang="fr-FR" altLang="fr-FR" sz="1400" dirty="0">
                <a:solidFill>
                  <a:srgbClr val="008000"/>
                </a:solidFill>
                <a:latin typeface="Arial" panose="020B0604020202020204" pitchFamily="34" charset="0"/>
              </a:rPr>
              <a:t> (la sous-espèce la plus largement répandue dans le monde : </a:t>
            </a:r>
            <a:r>
              <a:rPr lang="fr-FR" altLang="fr-FR" sz="1400" dirty="0">
                <a:solidFill>
                  <a:srgbClr val="008000"/>
                </a:solidFill>
                <a:latin typeface="Arial" panose="020B0604020202020204" pitchFamily="34" charset="0"/>
                <a:hlinkClick r:id="rId6" tooltip="Afrique du Sud"/>
              </a:rPr>
              <a:t>Afrique du Sud</a:t>
            </a:r>
            <a:r>
              <a:rPr lang="fr-FR" altLang="fr-FR" sz="1400" dirty="0">
                <a:solidFill>
                  <a:srgbClr val="008000"/>
                </a:solidFill>
                <a:latin typeface="Arial" panose="020B0604020202020204" pitchFamily="34" charset="0"/>
              </a:rPr>
              <a:t> jusqu'au Sud de </a:t>
            </a:r>
            <a:r>
              <a:rPr lang="fr-FR" altLang="fr-FR" sz="1400" dirty="0">
                <a:solidFill>
                  <a:srgbClr val="008000"/>
                </a:solidFill>
                <a:latin typeface="Arial" panose="020B0604020202020204" pitchFamily="34" charset="0"/>
                <a:hlinkClick r:id="rId7" tooltip="Égypte"/>
              </a:rPr>
              <a:t>Égypte</a:t>
            </a:r>
            <a:r>
              <a:rPr lang="fr-FR" altLang="fr-FR" sz="1400" dirty="0">
                <a:solidFill>
                  <a:srgbClr val="008000"/>
                </a:solidFill>
                <a:latin typeface="Arial" panose="020B0604020202020204" pitchFamily="34" charset="0"/>
              </a:rPr>
              <a:t>, et du Sud de l'</a:t>
            </a:r>
            <a:r>
              <a:rPr lang="fr-FR" altLang="fr-FR" sz="1400" dirty="0">
                <a:solidFill>
                  <a:srgbClr val="008000"/>
                </a:solidFill>
                <a:latin typeface="Arial" panose="020B0604020202020204" pitchFamily="34" charset="0"/>
                <a:hlinkClick r:id="rId8" tooltip="Arabie"/>
              </a:rPr>
              <a:t>Arabie</a:t>
            </a:r>
            <a:r>
              <a:rPr lang="fr-FR" altLang="fr-FR" sz="1400" dirty="0">
                <a:solidFill>
                  <a:srgbClr val="008000"/>
                </a:solidFill>
                <a:latin typeface="Arial" panose="020B0604020202020204" pitchFamily="34" charset="0"/>
              </a:rPr>
              <a:t> jusqu'en </a:t>
            </a:r>
            <a:r>
              <a:rPr lang="fr-FR" altLang="fr-FR" sz="1400" dirty="0">
                <a:solidFill>
                  <a:srgbClr val="008000"/>
                </a:solidFill>
                <a:latin typeface="Arial" panose="020B0604020202020204" pitchFamily="34" charset="0"/>
                <a:hlinkClick r:id="rId9" tooltip="République populaire de Chine"/>
              </a:rPr>
              <a:t>Chine</a:t>
            </a:r>
            <a:r>
              <a:rPr lang="fr-FR" altLang="fr-FR" sz="1400" dirty="0">
                <a:solidFill>
                  <a:srgbClr val="008000"/>
                </a:solidFill>
                <a:latin typeface="Arial" panose="020B0604020202020204" pitchFamily="34" charset="0"/>
              </a:rPr>
              <a:t>, régions sèches d'</a:t>
            </a:r>
            <a:r>
              <a:rPr lang="fr-FR" altLang="fr-FR" sz="1400" u="sng" dirty="0">
                <a:solidFill>
                  <a:srgbClr val="008000"/>
                </a:solidFill>
                <a:latin typeface="Arial" panose="020B0604020202020204" pitchFamily="34" charset="0"/>
                <a:hlinkClick r:id="rId10" tooltip="Asie"/>
              </a:rPr>
              <a:t>Asie</a:t>
            </a:r>
            <a:r>
              <a:rPr lang="fr-FR" altLang="fr-FR" sz="1400" dirty="0">
                <a:solidFill>
                  <a:srgbClr val="008000"/>
                </a:solidFill>
                <a:latin typeface="Arial" panose="020B0604020202020204" pitchFamily="34" charset="0"/>
              </a:rPr>
              <a:t> …),</a:t>
            </a:r>
          </a:p>
          <a:p>
            <a:pPr eaLnBrk="1" hangingPunct="1">
              <a:spcBef>
                <a:spcPct val="0"/>
              </a:spcBef>
            </a:pPr>
            <a:r>
              <a:rPr lang="fr-FR" altLang="fr-FR" sz="1400" i="1" dirty="0">
                <a:solidFill>
                  <a:srgbClr val="008000"/>
                </a:solidFill>
                <a:latin typeface="Arial" panose="020B0604020202020204" pitchFamily="34" charset="0"/>
                <a:hlinkClick r:id="rId11" tooltip="Olea europaea subsp. guanchica"/>
              </a:rPr>
              <a:t> Olea </a:t>
            </a:r>
            <a:r>
              <a:rPr lang="fr-FR" altLang="fr-FR" sz="1400" i="1" dirty="0" err="1">
                <a:solidFill>
                  <a:srgbClr val="008000"/>
                </a:solidFill>
                <a:latin typeface="Arial" panose="020B0604020202020204" pitchFamily="34" charset="0"/>
                <a:hlinkClick r:id="rId11" tooltip="Olea europaea subsp. guanchica"/>
              </a:rPr>
              <a:t>europaea</a:t>
            </a:r>
            <a:r>
              <a:rPr lang="fr-FR" altLang="fr-FR" sz="1400" i="1" dirty="0">
                <a:solidFill>
                  <a:srgbClr val="008000"/>
                </a:solidFill>
                <a:latin typeface="Arial" panose="020B0604020202020204" pitchFamily="34" charset="0"/>
                <a:hlinkClick r:id="rId11" tooltip="Olea europaea subsp. guanchica"/>
              </a:rPr>
              <a:t> </a:t>
            </a:r>
            <a:r>
              <a:rPr lang="fr-FR" altLang="fr-FR" sz="1400" i="1" dirty="0" err="1">
                <a:solidFill>
                  <a:srgbClr val="008000"/>
                </a:solidFill>
                <a:latin typeface="Arial" panose="020B0604020202020204" pitchFamily="34" charset="0"/>
                <a:hlinkClick r:id="rId11" tooltip="Olea europaea subsp. guanchica"/>
              </a:rPr>
              <a:t>subsp</a:t>
            </a:r>
            <a:r>
              <a:rPr lang="fr-FR" altLang="fr-FR" sz="1400" i="1" dirty="0">
                <a:solidFill>
                  <a:srgbClr val="008000"/>
                </a:solidFill>
                <a:latin typeface="Arial" panose="020B0604020202020204" pitchFamily="34" charset="0"/>
                <a:hlinkClick r:id="rId11" tooltip="Olea europaea subsp. guanchica"/>
              </a:rPr>
              <a:t>. </a:t>
            </a:r>
            <a:r>
              <a:rPr lang="fr-FR" altLang="fr-FR" sz="1400" i="1" dirty="0" err="1">
                <a:solidFill>
                  <a:srgbClr val="008000"/>
                </a:solidFill>
                <a:latin typeface="Arial" panose="020B0604020202020204" pitchFamily="34" charset="0"/>
                <a:hlinkClick r:id="rId11" tooltip="Olea europaea subsp. guanchica"/>
              </a:rPr>
              <a:t>guanchica</a:t>
            </a:r>
            <a:r>
              <a:rPr lang="fr-FR" altLang="fr-FR" sz="1400"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hlinkClick r:id="rId12" tooltip="Îles Canaries"/>
              </a:rPr>
              <a:t>îles Canaries</a:t>
            </a:r>
            <a:r>
              <a:rPr lang="fr-FR" altLang="fr-FR" sz="1400" dirty="0">
                <a:solidFill>
                  <a:srgbClr val="008000"/>
                </a:solidFill>
                <a:latin typeface="Arial" panose="020B0604020202020204" pitchFamily="34" charset="0"/>
              </a:rPr>
              <a:t>),</a:t>
            </a:r>
          </a:p>
          <a:p>
            <a:pPr eaLnBrk="1" hangingPunct="1">
              <a:spcBef>
                <a:spcPct val="0"/>
              </a:spcBef>
            </a:pPr>
            <a:r>
              <a:rPr lang="fr-FR" altLang="fr-FR" sz="1400" i="1" dirty="0">
                <a:solidFill>
                  <a:srgbClr val="008000"/>
                </a:solidFill>
                <a:latin typeface="Arial" panose="020B0604020202020204" pitchFamily="34" charset="0"/>
                <a:hlinkClick r:id="rId13" tooltip="Olea europaea subsp. laperrinei"/>
              </a:rPr>
              <a:t> Olea </a:t>
            </a:r>
            <a:r>
              <a:rPr lang="fr-FR" altLang="fr-FR" sz="1400" i="1" dirty="0" err="1">
                <a:solidFill>
                  <a:srgbClr val="008000"/>
                </a:solidFill>
                <a:latin typeface="Arial" panose="020B0604020202020204" pitchFamily="34" charset="0"/>
                <a:hlinkClick r:id="rId13" tooltip="Olea europaea subsp. laperrinei"/>
              </a:rPr>
              <a:t>europaea</a:t>
            </a:r>
            <a:r>
              <a:rPr lang="fr-FR" altLang="fr-FR" sz="1400" i="1" dirty="0">
                <a:solidFill>
                  <a:srgbClr val="008000"/>
                </a:solidFill>
                <a:latin typeface="Arial" panose="020B0604020202020204" pitchFamily="34" charset="0"/>
                <a:hlinkClick r:id="rId13" tooltip="Olea europaea subsp. laperrinei"/>
              </a:rPr>
              <a:t> </a:t>
            </a:r>
            <a:r>
              <a:rPr lang="fr-FR" altLang="fr-FR" sz="1400" i="1" dirty="0" err="1">
                <a:solidFill>
                  <a:srgbClr val="008000"/>
                </a:solidFill>
                <a:latin typeface="Arial" panose="020B0604020202020204" pitchFamily="34" charset="0"/>
                <a:hlinkClick r:id="rId13" tooltip="Olea europaea subsp. laperrinei"/>
              </a:rPr>
              <a:t>subsp</a:t>
            </a:r>
            <a:r>
              <a:rPr lang="fr-FR" altLang="fr-FR" sz="1400" i="1" dirty="0">
                <a:solidFill>
                  <a:srgbClr val="008000"/>
                </a:solidFill>
                <a:latin typeface="Arial" panose="020B0604020202020204" pitchFamily="34" charset="0"/>
                <a:hlinkClick r:id="rId13" tooltip="Olea europaea subsp. laperrinei"/>
              </a:rPr>
              <a:t>. </a:t>
            </a:r>
            <a:r>
              <a:rPr lang="fr-FR" altLang="fr-FR" sz="1400" i="1" dirty="0" err="1">
                <a:solidFill>
                  <a:srgbClr val="008000"/>
                </a:solidFill>
                <a:latin typeface="Arial" panose="020B0604020202020204" pitchFamily="34" charset="0"/>
                <a:hlinkClick r:id="rId13" tooltip="Olea europaea subsp. laperrinei"/>
              </a:rPr>
              <a:t>laperrinei</a:t>
            </a:r>
            <a:r>
              <a:rPr lang="fr-FR" altLang="fr-FR" sz="1400" dirty="0">
                <a:solidFill>
                  <a:srgbClr val="008000"/>
                </a:solidFill>
                <a:latin typeface="Arial" panose="020B0604020202020204" pitchFamily="34" charset="0"/>
              </a:rPr>
              <a:t> (Massifs montagneux du Sahara : Hoggar (</a:t>
            </a:r>
            <a:r>
              <a:rPr lang="fr-FR" altLang="fr-FR" sz="1400" dirty="0">
                <a:solidFill>
                  <a:srgbClr val="008000"/>
                </a:solidFill>
                <a:latin typeface="Arial" panose="020B0604020202020204" pitchFamily="34" charset="0"/>
                <a:hlinkClick r:id="rId14" tooltip="Algérie"/>
              </a:rPr>
              <a:t>Algérie</a:t>
            </a:r>
            <a:r>
              <a:rPr lang="fr-FR" altLang="fr-FR" sz="1400" dirty="0">
                <a:solidFill>
                  <a:srgbClr val="008000"/>
                </a:solidFill>
                <a:latin typeface="Arial" panose="020B0604020202020204" pitchFamily="34" charset="0"/>
              </a:rPr>
              <a:t>), Aïr (</a:t>
            </a:r>
            <a:r>
              <a:rPr lang="fr-FR" altLang="fr-FR" sz="1400" dirty="0">
                <a:solidFill>
                  <a:srgbClr val="008000"/>
                </a:solidFill>
                <a:latin typeface="Arial" panose="020B0604020202020204" pitchFamily="34" charset="0"/>
                <a:hlinkClick r:id="rId15" tooltip="Niger"/>
              </a:rPr>
              <a:t>Niger</a:t>
            </a:r>
            <a:r>
              <a:rPr lang="fr-FR" altLang="fr-FR" sz="1400" dirty="0">
                <a:solidFill>
                  <a:srgbClr val="008000"/>
                </a:solidFill>
                <a:latin typeface="Arial" panose="020B0604020202020204" pitchFamily="34" charset="0"/>
              </a:rPr>
              <a:t>), et Jebel Marra (</a:t>
            </a:r>
            <a:r>
              <a:rPr lang="fr-FR" altLang="fr-FR" sz="1400" dirty="0">
                <a:solidFill>
                  <a:srgbClr val="008000"/>
                </a:solidFill>
                <a:latin typeface="Arial" panose="020B0604020202020204" pitchFamily="34" charset="0"/>
                <a:hlinkClick r:id="rId16" tooltip="Soudan"/>
              </a:rPr>
              <a:t>Soudan</a:t>
            </a:r>
            <a:r>
              <a:rPr lang="fr-FR" altLang="fr-FR" sz="1400" dirty="0">
                <a:solidFill>
                  <a:srgbClr val="008000"/>
                </a:solidFill>
                <a:latin typeface="Arial" panose="020B0604020202020204" pitchFamily="34" charset="0"/>
              </a:rPr>
              <a:t>)),</a:t>
            </a:r>
          </a:p>
          <a:p>
            <a:pPr eaLnBrk="1" hangingPunct="1">
              <a:spcBef>
                <a:spcPct val="0"/>
              </a:spcBef>
            </a:pPr>
            <a:r>
              <a:rPr lang="fr-FR" altLang="fr-FR" sz="1400" i="1" dirty="0">
                <a:solidFill>
                  <a:srgbClr val="008000"/>
                </a:solidFill>
                <a:latin typeface="Arial" panose="020B0604020202020204" pitchFamily="34" charset="0"/>
                <a:hlinkClick r:id="rId17" tooltip="Olea europaea subsp. maroccana"/>
              </a:rPr>
              <a:t> Olea </a:t>
            </a:r>
            <a:r>
              <a:rPr lang="fr-FR" altLang="fr-FR" sz="1400" i="1" dirty="0" err="1">
                <a:solidFill>
                  <a:srgbClr val="008000"/>
                </a:solidFill>
                <a:latin typeface="Arial" panose="020B0604020202020204" pitchFamily="34" charset="0"/>
                <a:hlinkClick r:id="rId17" tooltip="Olea europaea subsp. maroccana"/>
              </a:rPr>
              <a:t>europaea</a:t>
            </a:r>
            <a:r>
              <a:rPr lang="fr-FR" altLang="fr-FR" sz="1400" i="1" dirty="0">
                <a:solidFill>
                  <a:srgbClr val="008000"/>
                </a:solidFill>
                <a:latin typeface="Arial" panose="020B0604020202020204" pitchFamily="34" charset="0"/>
                <a:hlinkClick r:id="rId17" tooltip="Olea europaea subsp. maroccana"/>
              </a:rPr>
              <a:t> </a:t>
            </a:r>
            <a:r>
              <a:rPr lang="fr-FR" altLang="fr-FR" sz="1400" i="1" dirty="0" err="1">
                <a:solidFill>
                  <a:srgbClr val="008000"/>
                </a:solidFill>
                <a:latin typeface="Arial" panose="020B0604020202020204" pitchFamily="34" charset="0"/>
                <a:hlinkClick r:id="rId17" tooltip="Olea europaea subsp. maroccana"/>
              </a:rPr>
              <a:t>subsp</a:t>
            </a:r>
            <a:r>
              <a:rPr lang="fr-FR" altLang="fr-FR" sz="1400" i="1" dirty="0">
                <a:solidFill>
                  <a:srgbClr val="008000"/>
                </a:solidFill>
                <a:latin typeface="Arial" panose="020B0604020202020204" pitchFamily="34" charset="0"/>
                <a:hlinkClick r:id="rId17" tooltip="Olea europaea subsp. maroccana"/>
              </a:rPr>
              <a:t>. </a:t>
            </a:r>
            <a:r>
              <a:rPr lang="fr-FR" altLang="fr-FR" sz="1400" i="1" dirty="0" err="1">
                <a:solidFill>
                  <a:srgbClr val="008000"/>
                </a:solidFill>
                <a:latin typeface="Arial" panose="020B0604020202020204" pitchFamily="34" charset="0"/>
                <a:hlinkClick r:id="rId17" tooltip="Olea europaea subsp. maroccana"/>
              </a:rPr>
              <a:t>maroccana</a:t>
            </a:r>
            <a:r>
              <a:rPr lang="fr-FR" altLang="fr-FR" sz="1400" dirty="0">
                <a:solidFill>
                  <a:srgbClr val="008000"/>
                </a:solidFill>
                <a:latin typeface="Arial" panose="020B0604020202020204" pitchFamily="34" charset="0"/>
              </a:rPr>
              <a:t> (Haut Atlas (</a:t>
            </a:r>
            <a:r>
              <a:rPr lang="fr-FR" altLang="fr-FR" sz="1400" dirty="0">
                <a:solidFill>
                  <a:srgbClr val="008000"/>
                </a:solidFill>
                <a:latin typeface="Arial" panose="020B0604020202020204" pitchFamily="34" charset="0"/>
                <a:hlinkClick r:id="rId18" tooltip="Maroc"/>
              </a:rPr>
              <a:t>Maroc</a:t>
            </a:r>
            <a:r>
              <a:rPr lang="fr-FR" altLang="fr-FR" sz="1400" dirty="0">
                <a:solidFill>
                  <a:srgbClr val="008000"/>
                </a:solidFill>
                <a:latin typeface="Arial" panose="020B0604020202020204" pitchFamily="34" charset="0"/>
              </a:rPr>
              <a:t>) ; sous-espèce </a:t>
            </a:r>
            <a:r>
              <a:rPr lang="fr-FR" altLang="fr-FR" sz="1400" dirty="0" err="1">
                <a:solidFill>
                  <a:srgbClr val="008000"/>
                </a:solidFill>
                <a:latin typeface="Arial" panose="020B0604020202020204" pitchFamily="34" charset="0"/>
              </a:rPr>
              <a:t>hexaploïde</a:t>
            </a:r>
            <a:r>
              <a:rPr lang="fr-FR" altLang="fr-FR" sz="1400" dirty="0">
                <a:solidFill>
                  <a:srgbClr val="008000"/>
                </a:solidFill>
                <a:latin typeface="Arial" panose="020B0604020202020204" pitchFamily="34" charset="0"/>
              </a:rPr>
              <a:t>).</a:t>
            </a:r>
          </a:p>
          <a:p>
            <a:pPr algn="just" eaLnBrk="1" hangingPunct="1">
              <a:spcBef>
                <a:spcPct val="0"/>
              </a:spcBef>
              <a:buFontTx/>
              <a:buNone/>
            </a:pPr>
            <a:r>
              <a:rPr lang="fr-FR" altLang="fr-FR" sz="1200" u="sng" dirty="0">
                <a:solidFill>
                  <a:srgbClr val="008000"/>
                </a:solidFill>
                <a:latin typeface="Arial" panose="020B0604020202020204" pitchFamily="34" charset="0"/>
              </a:rPr>
              <a:t>Production</a:t>
            </a:r>
            <a:r>
              <a:rPr lang="fr-FR" altLang="fr-FR" sz="1200" dirty="0">
                <a:solidFill>
                  <a:srgbClr val="008000"/>
                </a:solidFill>
                <a:latin typeface="Arial" panose="020B0604020202020204" pitchFamily="34" charset="0"/>
              </a:rPr>
              <a:t> : L'olivier ne produit naturellement qu'une année sur deux en l'absence de taille, et la production s'installe lentement, progressivement, mais durablement : entre 1 et 7 ans, c'est la période d'installation improductive, dont la durée peut doubler en cas de sécheresse ; jusqu'à 35 ans, l'arbre se développe et connaît une augmentation progressive de la production ; entre 35 ans et150 ans, l'olivier atteint sa pleine maturité et sa production optimale. Au-delà de 150 ans, il vieillit et ses rendements deviennent aléatoires.</a:t>
            </a:r>
          </a:p>
          <a:p>
            <a:pPr algn="just" eaLnBrk="1" hangingPunct="1">
              <a:spcBef>
                <a:spcPct val="0"/>
              </a:spcBef>
              <a:buFontTx/>
              <a:buNone/>
            </a:pPr>
            <a:r>
              <a:rPr lang="fr-FR" altLang="fr-FR" sz="1200" dirty="0">
                <a:solidFill>
                  <a:srgbClr val="008000"/>
                </a:solidFill>
                <a:latin typeface="Arial" panose="020B0604020202020204" pitchFamily="34" charset="0"/>
              </a:rPr>
              <a:t>Sa longévité est exceptionnelle, peut-être plus de 3000 ans. Il peut atteindre jusqu'à15 m de hauteur. </a:t>
            </a:r>
          </a:p>
          <a:p>
            <a:pPr algn="just" eaLnBrk="1" hangingPunct="1">
              <a:spcBef>
                <a:spcPct val="0"/>
              </a:spcBef>
              <a:buFontTx/>
              <a:buNone/>
            </a:pPr>
            <a:r>
              <a:rPr lang="fr-FR" altLang="fr-FR" sz="1200" dirty="0">
                <a:solidFill>
                  <a:srgbClr val="008000"/>
                </a:solidFill>
                <a:latin typeface="Arial" panose="020B0604020202020204" pitchFamily="34" charset="0"/>
              </a:rPr>
              <a:t>Par ailleurs, des populations envahissantes ont été signalées en Australie et dans certaines îles du Pacifique. Les analyses génétiques ont démontré que ces populations ont deux origines distinctes, l'une à partir de formes cultivées méditerranéennes (Sud Australie) et l'autre à partir de formes sauvages de la sous-espèce </a:t>
            </a:r>
            <a:r>
              <a:rPr lang="fr-FR" altLang="fr-FR" sz="1200" i="1" dirty="0" err="1">
                <a:solidFill>
                  <a:srgbClr val="008000"/>
                </a:solidFill>
                <a:latin typeface="Arial" panose="020B0604020202020204" pitchFamily="34" charset="0"/>
              </a:rPr>
              <a:t>cuspidata</a:t>
            </a:r>
            <a:r>
              <a:rPr lang="fr-FR" altLang="fr-FR" sz="1200" dirty="0">
                <a:solidFill>
                  <a:srgbClr val="008000"/>
                </a:solidFill>
                <a:latin typeface="Arial" panose="020B0604020202020204" pitchFamily="34" charset="0"/>
              </a:rPr>
              <a:t> du Sud de l'Afrique (e.g. Est Australie, Hawaï). Une possibilité d'hybridation entre ces deux formes a également été rapportée</a:t>
            </a:r>
            <a:r>
              <a:rPr lang="fr-FR" altLang="fr-FR" sz="1200" baseline="30000" dirty="0">
                <a:solidFill>
                  <a:srgbClr val="008000"/>
                </a:solidFill>
                <a:latin typeface="Arial" panose="020B0604020202020204" pitchFamily="34" charset="0"/>
                <a:hlinkClick r:id="rId19"/>
              </a:rPr>
              <a:t>4</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u="sng" dirty="0">
                <a:solidFill>
                  <a:srgbClr val="008000"/>
                </a:solidFill>
                <a:latin typeface="Arial" panose="020B0604020202020204" pitchFamily="34" charset="0"/>
              </a:rPr>
              <a:t>Climat et pluviométrie </a:t>
            </a:r>
            <a:r>
              <a:rPr lang="fr-FR" altLang="fr-FR" sz="1200" dirty="0">
                <a:solidFill>
                  <a:srgbClr val="008000"/>
                </a:solidFill>
                <a:latin typeface="Arial" panose="020B0604020202020204" pitchFamily="34" charset="0"/>
              </a:rPr>
              <a:t>: L'olivier exige un climat doux, lumineux, et supporte tout à fait bien la sécheresse. Il craint plutôt le trop d'eau et donc les excès d'arrosage (apport de trente à quarante litres d'eau, une à deux fois en juillet et août, et seulement la première année après la plantation). Avec six-cents millimètres de pluie bien répartis sur l'année, l'olivier se développe et produit normalement. Entre 450 et 600 mm/an, la production est possible, à condition que le sol ait des capacités de rétention en eau suffisantes, ou que la densité de la plantation soit plus faible. Dans le sud de la Tunisie, où la pluviométrie peut être inférieure à 100 mm par an, la plupart des plantations comportent moins de vingt arbres par hectare. </a:t>
            </a:r>
          </a:p>
          <a:p>
            <a:pPr algn="just" eaLnBrk="1" hangingPunct="1">
              <a:spcBef>
                <a:spcPct val="0"/>
              </a:spcBef>
              <a:buFontTx/>
              <a:buNone/>
            </a:pPr>
            <a:r>
              <a:rPr lang="fr-FR" altLang="fr-FR" sz="1200" dirty="0">
                <a:solidFill>
                  <a:srgbClr val="008000"/>
                </a:solidFill>
                <a:latin typeface="Arial" panose="020B0604020202020204" pitchFamily="34" charset="0"/>
              </a:rPr>
              <a:t>L'olivier ne résiste pas en général à une température inférieure à -15 °C sauf pour certaines rares variétés (</a:t>
            </a:r>
            <a:r>
              <a:rPr lang="fr-FR" altLang="fr-FR" sz="1200" dirty="0" err="1">
                <a:solidFill>
                  <a:srgbClr val="008000"/>
                </a:solidFill>
                <a:latin typeface="Arial" panose="020B0604020202020204" pitchFamily="34" charset="0"/>
              </a:rPr>
              <a:t>Mouflal</a:t>
            </a:r>
            <a:r>
              <a:rPr lang="fr-FR" altLang="fr-FR" sz="1200" dirty="0">
                <a:solidFill>
                  <a:srgbClr val="008000"/>
                </a:solidFill>
                <a:latin typeface="Arial" panose="020B0604020202020204" pitchFamily="34" charset="0"/>
              </a:rPr>
              <a:t> −25 °C). De 35 à 38 °C, la croissance végétative s'arrête et à 40 °C et plus, des brûlures endommagent l'appareil foliacé, pouvant provoquer la chute des fruits, surtout si l'irrigation est insuffisante.</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0"/>
              </a:rPr>
              <a:t>http://fr.wikipedia.org/wiki/Olivier</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1"/>
              </a:rPr>
              <a:t>http://en.wikipedia.org/wiki/Olive</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2"/>
              </a:rPr>
              <a:t>http://fr.wikipedia.org/wiki/Olea_europaea</a:t>
            </a:r>
            <a:r>
              <a:rPr lang="fr-FR" altLang="fr-FR" sz="1200" dirty="0">
                <a:solidFill>
                  <a:srgbClr val="008000"/>
                </a:solidFill>
                <a:latin typeface="Arial" panose="020B0604020202020204" pitchFamily="34" charset="0"/>
              </a:rPr>
              <a:t>,  d) </a:t>
            </a:r>
            <a:r>
              <a:rPr lang="fr-FR" altLang="fr-FR" sz="1200" i="1" dirty="0" err="1">
                <a:solidFill>
                  <a:srgbClr val="008000"/>
                </a:solidFill>
                <a:latin typeface="Arial" panose="020B0604020202020204" pitchFamily="34" charset="0"/>
              </a:rPr>
              <a:t>Oela</a:t>
            </a:r>
            <a:r>
              <a:rPr lang="fr-FR" altLang="fr-FR" sz="1200" dirty="0">
                <a:solidFill>
                  <a:srgbClr val="008000"/>
                </a:solidFill>
                <a:latin typeface="Arial" panose="020B0604020202020204" pitchFamily="34" charset="0"/>
              </a:rPr>
              <a:t> (genre), </a:t>
            </a:r>
            <a:r>
              <a:rPr lang="fr-FR" altLang="fr-FR" sz="1200" dirty="0">
                <a:solidFill>
                  <a:srgbClr val="008000"/>
                </a:solidFill>
                <a:latin typeface="Arial" panose="020B0604020202020204" pitchFamily="34" charset="0"/>
                <a:hlinkClick r:id="rId23"/>
              </a:rPr>
              <a:t>http://fr.wikipedia.org/wiki/Olea</a:t>
            </a:r>
            <a:r>
              <a:rPr lang="fr-FR" altLang="fr-FR" sz="1200" dirty="0">
                <a:solidFill>
                  <a:srgbClr val="008000"/>
                </a:solidFill>
                <a:latin typeface="Arial" panose="020B0604020202020204" pitchFamily="34" charset="0"/>
              </a:rPr>
              <a:t>  </a:t>
            </a:r>
          </a:p>
        </p:txBody>
      </p:sp>
      <p:sp>
        <p:nvSpPr>
          <p:cNvPr id="44040" name="Rectangle 8"/>
          <p:cNvSpPr>
            <a:spLocks noChangeArrowheads="1"/>
          </p:cNvSpPr>
          <p:nvPr/>
        </p:nvSpPr>
        <p:spPr bwMode="auto">
          <a:xfrm>
            <a:off x="6588125" y="6021388"/>
            <a:ext cx="1301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Fleurs jeunes </a:t>
            </a:r>
            <a:r>
              <a:rPr lang="fr-FR" altLang="fr-FR" sz="1200">
                <a:solidFill>
                  <a:srgbClr val="008000"/>
                </a:solidFill>
              </a:rPr>
              <a:t>→</a:t>
            </a:r>
            <a:endParaRPr lang="fr-FR" altLang="fr-FR" sz="1200">
              <a:solidFill>
                <a:srgbClr val="008000"/>
              </a:solidFill>
              <a:latin typeface="Arial" panose="020B0604020202020204" pitchFamily="34" charset="0"/>
            </a:endParaRPr>
          </a:p>
        </p:txBody>
      </p:sp>
      <p:pic>
        <p:nvPicPr>
          <p:cNvPr id="44041" name="Picture 2" descr="C:\Users\LISAN\Pictures\plantes-halophytes-xerophiles\Olivier-Fleurs jeunes.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812088" y="5984875"/>
            <a:ext cx="1163637"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13"/>
          <p:cNvSpPr>
            <a:spLocks noChangeArrowheads="1"/>
          </p:cNvSpPr>
          <p:nvPr/>
        </p:nvSpPr>
        <p:spPr bwMode="auto">
          <a:xfrm>
            <a:off x="0" y="457200"/>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4043" name="Image 10" descr="logo aride_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95288" y="0"/>
            <a:ext cx="384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ge 11" descr="logo salinisation2_s.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971550" y="0"/>
            <a:ext cx="3603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179388" y="476250"/>
            <a:ext cx="626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fr-FR" sz="1800">
                <a:solidFill>
                  <a:srgbClr val="008000"/>
                </a:solidFill>
                <a:latin typeface="Arial" panose="020B0604020202020204" pitchFamily="34" charset="0"/>
              </a:rPr>
              <a:t>5.10. </a:t>
            </a:r>
            <a:r>
              <a:rPr lang="es-ES" altLang="fr-FR" sz="1800" b="1">
                <a:solidFill>
                  <a:srgbClr val="008000"/>
                </a:solidFill>
                <a:latin typeface="Arial" panose="020B0604020202020204" pitchFamily="34" charset="0"/>
              </a:rPr>
              <a:t>Olivier </a:t>
            </a:r>
            <a:r>
              <a:rPr lang="es-ES" altLang="fr-FR" sz="1800">
                <a:solidFill>
                  <a:srgbClr val="008000"/>
                </a:solidFill>
                <a:latin typeface="Arial" panose="020B0604020202020204" pitchFamily="34" charset="0"/>
              </a:rPr>
              <a:t>(</a:t>
            </a:r>
            <a:r>
              <a:rPr lang="es-ES" altLang="fr-FR" sz="1800" i="1">
                <a:solidFill>
                  <a:srgbClr val="008000"/>
                </a:solidFill>
                <a:latin typeface="Arial" panose="020B0604020202020204" pitchFamily="34" charset="0"/>
              </a:rPr>
              <a:t>Olea europaea</a:t>
            </a:r>
            <a:r>
              <a:rPr lang="es-ES" altLang="fr-FR" sz="1800">
                <a:solidFill>
                  <a:srgbClr val="008000"/>
                </a:solidFill>
                <a:latin typeface="Arial" panose="020B0604020202020204" pitchFamily="34" charset="0"/>
              </a:rPr>
              <a:t>) (arbre) (suite et fin)</a:t>
            </a:r>
            <a:endParaRPr lang="fr-FR" altLang="fr-FR" sz="1800">
              <a:solidFill>
                <a:srgbClr val="008000"/>
              </a:solidFill>
              <a:latin typeface="Arial" panose="020B0604020202020204" pitchFamily="34" charset="0"/>
            </a:endParaRPr>
          </a:p>
        </p:txBody>
      </p:sp>
      <p:sp>
        <p:nvSpPr>
          <p:cNvPr id="45059"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506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1AEDE6-E265-4E9B-99B1-29CEB741FBD5}" type="slidenum">
              <a:rPr lang="fr-FR" altLang="fr-FR" sz="1200" smtClean="0">
                <a:solidFill>
                  <a:srgbClr val="898989"/>
                </a:solidFill>
              </a:rPr>
              <a:pPr>
                <a:spcBef>
                  <a:spcPct val="0"/>
                </a:spcBef>
                <a:buFontTx/>
                <a:buNone/>
              </a:pPr>
              <a:t>46</a:t>
            </a:fld>
            <a:endParaRPr lang="fr-FR" altLang="fr-FR" sz="1200">
              <a:solidFill>
                <a:srgbClr val="898989"/>
              </a:solidFill>
            </a:endParaRPr>
          </a:p>
        </p:txBody>
      </p:sp>
      <p:sp>
        <p:nvSpPr>
          <p:cNvPr id="450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5062"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pic>
        <p:nvPicPr>
          <p:cNvPr id="45063" name="Picture 2" descr="C:\Users\LISAN\Pictures\plantes-halophytes-xerophiles\Olivi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3" descr="C:\Users\LISAN\Pictures\plantes-halophytes-xerophiles\Olea_europaea_var_sylvestris_oléast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652963"/>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4" descr="C:\Users\LISAN\Pictures\plantes-halophytes-xerophiles\Olive_vertes_z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1336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5" descr="C:\Users\LISAN\Pictures\plantes-halophytes-xerophiles\Olivenblüt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908050"/>
            <a:ext cx="169386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6" descr="C:\Users\LISAN\Pictures\plantes-halophytes-xerophiles\Olives_mu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708275"/>
            <a:ext cx="1473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7" descr="C:\Users\LISAN\Pictures\plantes-halophytes-xerophiles\Olive-tree-trunk-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88" y="765175"/>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8" descr="C:\Users\LISAN\Pictures\plantes-halophytes-xerophiles\Olivier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9080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ZoneTexte 14"/>
          <p:cNvSpPr txBox="1">
            <a:spLocks noChangeArrowheads="1"/>
          </p:cNvSpPr>
          <p:nvPr/>
        </p:nvSpPr>
        <p:spPr bwMode="auto">
          <a:xfrm>
            <a:off x="6227763" y="3284538"/>
            <a:ext cx="946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Fruits verts</a:t>
            </a:r>
          </a:p>
        </p:txBody>
      </p:sp>
      <p:sp>
        <p:nvSpPr>
          <p:cNvPr id="45071" name="ZoneTexte 15"/>
          <p:cNvSpPr txBox="1">
            <a:spLocks noChangeArrowheads="1"/>
          </p:cNvSpPr>
          <p:nvPr/>
        </p:nvSpPr>
        <p:spPr bwMode="auto">
          <a:xfrm>
            <a:off x="7808913" y="4292600"/>
            <a:ext cx="9540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Fruits mûrs</a:t>
            </a:r>
          </a:p>
        </p:txBody>
      </p:sp>
      <p:sp>
        <p:nvSpPr>
          <p:cNvPr id="45072" name="ZoneTexte 16"/>
          <p:cNvSpPr txBox="1">
            <a:spLocks noChangeArrowheads="1"/>
          </p:cNvSpPr>
          <p:nvPr/>
        </p:nvSpPr>
        <p:spPr bwMode="auto">
          <a:xfrm>
            <a:off x="5219700" y="2060575"/>
            <a:ext cx="611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Fleurs</a:t>
            </a:r>
          </a:p>
        </p:txBody>
      </p:sp>
      <p:sp>
        <p:nvSpPr>
          <p:cNvPr id="45073" name="ZoneTexte 17"/>
          <p:cNvSpPr txBox="1">
            <a:spLocks noChangeArrowheads="1"/>
          </p:cNvSpPr>
          <p:nvPr/>
        </p:nvSpPr>
        <p:spPr bwMode="auto">
          <a:xfrm>
            <a:off x="8070850" y="2276475"/>
            <a:ext cx="525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tronc</a:t>
            </a:r>
          </a:p>
        </p:txBody>
      </p:sp>
      <p:pic>
        <p:nvPicPr>
          <p:cNvPr id="45074" name="Picture 9" descr="C:\Users\LISAN\Pictures\plantes-halophytes-xerophiles\Olea_europaea_-_Köhler–s_Medizinal-Pflanzen-22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616200"/>
            <a:ext cx="3683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5" name="Rectangle 19"/>
          <p:cNvSpPr>
            <a:spLocks noChangeArrowheads="1"/>
          </p:cNvSpPr>
          <p:nvPr/>
        </p:nvSpPr>
        <p:spPr bwMode="auto">
          <a:xfrm>
            <a:off x="3635375" y="5805488"/>
            <a:ext cx="2089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Planche d’illustration d’</a:t>
            </a:r>
            <a:r>
              <a:rPr lang="fr-FR" altLang="fr-FR" sz="1200" i="1">
                <a:solidFill>
                  <a:srgbClr val="008000"/>
                </a:solidFill>
                <a:latin typeface="Arial" panose="020B0604020202020204" pitchFamily="34" charset="0"/>
              </a:rPr>
              <a:t>Olea europaea</a:t>
            </a:r>
            <a:r>
              <a:rPr lang="fr-FR" altLang="fr-FR" sz="1200">
                <a:solidFill>
                  <a:srgbClr val="008000"/>
                </a:solidFill>
                <a:latin typeface="Arial" panose="020B0604020202020204" pitchFamily="34" charset="0"/>
              </a:rPr>
              <a:t> par </a:t>
            </a:r>
            <a:r>
              <a:rPr lang="fr-FR" altLang="fr-FR" sz="1200">
                <a:solidFill>
                  <a:srgbClr val="008000"/>
                </a:solidFill>
                <a:latin typeface="Arial" panose="020B0604020202020204" pitchFamily="34" charset="0"/>
                <a:hlinkClick r:id="rId10" tooltip="Franz Eugen Köhler (page inexistante)"/>
              </a:rPr>
              <a:t>Franz Eugen Köhler</a:t>
            </a:r>
            <a:r>
              <a:rPr lang="fr-FR" altLang="fr-FR" sz="1200">
                <a:solidFill>
                  <a:srgbClr val="008000"/>
                </a:solidFill>
                <a:latin typeface="Arial" panose="020B0604020202020204" pitchFamily="34" charset="0"/>
              </a:rPr>
              <a:t> dans </a:t>
            </a:r>
            <a:r>
              <a:rPr lang="fr-FR" altLang="fr-FR" sz="1200" i="1">
                <a:solidFill>
                  <a:srgbClr val="008000"/>
                </a:solidFill>
                <a:latin typeface="Arial" panose="020B0604020202020204" pitchFamily="34" charset="0"/>
                <a:hlinkClick r:id="rId11" tooltip="Plantes médicinales de Köhler"/>
              </a:rPr>
              <a:t>Plantes médicinales de Köhler</a:t>
            </a:r>
            <a:r>
              <a:rPr lang="fr-FR" altLang="fr-FR" sz="1200">
                <a:solidFill>
                  <a:srgbClr val="008000"/>
                </a:solidFill>
                <a:latin typeface="Arial" panose="020B0604020202020204" pitchFamily="34" charset="0"/>
              </a:rPr>
              <a:t>.</a:t>
            </a:r>
          </a:p>
        </p:txBody>
      </p:sp>
      <p:sp>
        <p:nvSpPr>
          <p:cNvPr id="45076" name="Rectangle 20"/>
          <p:cNvSpPr>
            <a:spLocks noChangeArrowheads="1"/>
          </p:cNvSpPr>
          <p:nvPr/>
        </p:nvSpPr>
        <p:spPr bwMode="auto">
          <a:xfrm>
            <a:off x="4284663" y="4652963"/>
            <a:ext cx="1781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a-Latn" altLang="fr-FR" sz="1200" i="1">
                <a:solidFill>
                  <a:srgbClr val="008000"/>
                </a:solidFill>
                <a:latin typeface="Arial" panose="020B0604020202020204" pitchFamily="34" charset="0"/>
              </a:rPr>
              <a:t>Olea europaea ssp. sylvestris</a:t>
            </a:r>
            <a:r>
              <a:rPr lang="la-Latn" altLang="fr-FR" sz="1200">
                <a:solidFill>
                  <a:srgbClr val="008000"/>
                </a:solidFill>
                <a:latin typeface="Arial" panose="020B0604020202020204" pitchFamily="34" charset="0"/>
              </a:rPr>
              <a:t>(oléastre) à Majorque</a:t>
            </a:r>
            <a:r>
              <a:rPr lang="fr-FR" altLang="fr-FR" sz="1200">
                <a:solidFill>
                  <a:srgbClr val="008000"/>
                </a:solidFill>
                <a:latin typeface="Arial" panose="020B0604020202020204" pitchFamily="34" charset="0"/>
              </a:rPr>
              <a:t> </a:t>
            </a:r>
            <a:r>
              <a:rPr lang="fr-FR" altLang="fr-FR" sz="1200">
                <a:solidFill>
                  <a:srgbClr val="008000"/>
                </a:solidFill>
              </a:rPr>
              <a:t>→</a:t>
            </a:r>
            <a:endParaRPr lang="fr-FR" altLang="fr-FR" sz="1200">
              <a:solidFill>
                <a:srgbClr val="008000"/>
              </a:solidFill>
              <a:latin typeface="Arial" panose="020B0604020202020204" pitchFamily="34" charset="0"/>
            </a:endParaRPr>
          </a:p>
        </p:txBody>
      </p:sp>
      <p:sp>
        <p:nvSpPr>
          <p:cNvPr id="45077" name="Rectangle 21"/>
          <p:cNvSpPr>
            <a:spLocks noChangeArrowheads="1"/>
          </p:cNvSpPr>
          <p:nvPr/>
        </p:nvSpPr>
        <p:spPr bwMode="auto">
          <a:xfrm>
            <a:off x="3492500" y="4292600"/>
            <a:ext cx="3509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Oliviers envahissants, </a:t>
            </a:r>
            <a:r>
              <a:rPr lang="fr-FR" altLang="fr-FR" sz="1200">
                <a:solidFill>
                  <a:srgbClr val="008000"/>
                </a:solidFill>
                <a:latin typeface="Arial" panose="020B0604020202020204" pitchFamily="34" charset="0"/>
                <a:hlinkClick r:id="rId12" tooltip="Adelaide Hills"/>
              </a:rPr>
              <a:t>Adelaide Hills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3" tooltip="Australie"/>
              </a:rPr>
              <a:t>Australie</a:t>
            </a:r>
            <a:endParaRPr lang="fr-FR" altLang="fr-FR" sz="1200">
              <a:solidFill>
                <a:srgbClr val="008000"/>
              </a:solidFill>
              <a:latin typeface="Arial" panose="020B0604020202020204" pitchFamily="34" charset="0"/>
            </a:endParaRPr>
          </a:p>
        </p:txBody>
      </p:sp>
      <p:pic>
        <p:nvPicPr>
          <p:cNvPr id="45078" name="Picture 10" descr="C:\Users\LISAN\Pictures\plantes-halophytes-xerophiles\Olivier-Invasive_weeds_in_the_adelaide_hill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35375" y="2708275"/>
            <a:ext cx="216535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9" name="Rectangle 13"/>
          <p:cNvSpPr>
            <a:spLocks noChangeArrowheads="1"/>
          </p:cNvSpPr>
          <p:nvPr/>
        </p:nvSpPr>
        <p:spPr bwMode="auto">
          <a:xfrm>
            <a:off x="0" y="457200"/>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5080" name="Image 23" descr="logo aride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5288" y="0"/>
            <a:ext cx="384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Image 24" descr="logo salinisation2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1550" y="0"/>
            <a:ext cx="3603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3"/>
          <p:cNvSpPr txBox="1">
            <a:spLocks noChangeArrowheads="1"/>
          </p:cNvSpPr>
          <p:nvPr/>
        </p:nvSpPr>
        <p:spPr bwMode="auto">
          <a:xfrm>
            <a:off x="160337" y="659606"/>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5.11. </a:t>
            </a:r>
            <a:r>
              <a:rPr lang="fr-FR" altLang="fr-FR" sz="1800" b="1" dirty="0">
                <a:solidFill>
                  <a:srgbClr val="008000"/>
                </a:solidFill>
                <a:latin typeface="Arial" panose="020B0604020202020204" pitchFamily="34" charset="0"/>
              </a:rPr>
              <a:t>Amandier</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Prunus </a:t>
            </a:r>
            <a:r>
              <a:rPr lang="fr-FR" altLang="fr-FR" sz="1800" i="1" dirty="0" err="1">
                <a:solidFill>
                  <a:srgbClr val="008000"/>
                </a:solidFill>
                <a:latin typeface="Arial" panose="020B0604020202020204" pitchFamily="34" charset="0"/>
              </a:rPr>
              <a:t>dulcis</a:t>
            </a:r>
            <a:r>
              <a:rPr lang="fr-FR" altLang="fr-FR" sz="1800" dirty="0">
                <a:solidFill>
                  <a:srgbClr val="008000"/>
                </a:solidFill>
                <a:latin typeface="Arial" panose="020B0604020202020204" pitchFamily="34" charset="0"/>
              </a:rPr>
              <a:t>)</a:t>
            </a:r>
          </a:p>
        </p:txBody>
      </p:sp>
      <p:sp>
        <p:nvSpPr>
          <p:cNvPr id="46083" name="ZoneTexte 4"/>
          <p:cNvSpPr txBox="1">
            <a:spLocks noChangeArrowheads="1"/>
          </p:cNvSpPr>
          <p:nvPr/>
        </p:nvSpPr>
        <p:spPr bwMode="auto">
          <a:xfrm>
            <a:off x="179388" y="981075"/>
            <a:ext cx="87852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Arbre (famille des </a:t>
            </a:r>
            <a:r>
              <a:rPr lang="fr-FR" altLang="fr-FR" sz="1800" i="1" dirty="0" err="1">
                <a:solidFill>
                  <a:srgbClr val="008000"/>
                </a:solidFill>
                <a:latin typeface="Arial" panose="020B0604020202020204" pitchFamily="34" charset="0"/>
                <a:hlinkClick r:id="rId2" tooltip="Rosaceae"/>
              </a:rPr>
              <a:t>Rosaceae</a:t>
            </a:r>
            <a:r>
              <a:rPr lang="fr-FR" altLang="fr-FR" sz="1800" dirty="0">
                <a:solidFill>
                  <a:srgbClr val="008000"/>
                </a:solidFill>
                <a:latin typeface="Arial" panose="020B0604020202020204" pitchFamily="34" charset="0"/>
              </a:rPr>
              <a:t>), dont les fleurs d'un blanc rosé, apparaissent avant les feuilles. C'est le premier arbre fruitier à fleurir à la fin de l'</a:t>
            </a:r>
            <a:r>
              <a:rPr lang="fr-FR" altLang="fr-FR" sz="1800" dirty="0">
                <a:solidFill>
                  <a:srgbClr val="008000"/>
                </a:solidFill>
                <a:latin typeface="Arial" panose="020B0604020202020204" pitchFamily="34" charset="0"/>
                <a:hlinkClick r:id="rId3" tooltip="Hiver"/>
              </a:rPr>
              <a:t>hiver</a:t>
            </a:r>
            <a:r>
              <a:rPr lang="fr-FR" altLang="fr-FR" sz="1800" dirty="0">
                <a:solidFill>
                  <a:srgbClr val="008000"/>
                </a:solidFill>
                <a:latin typeface="Arial" panose="020B0604020202020204" pitchFamily="34" charset="0"/>
              </a:rPr>
              <a:t>.</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peut atteindre 6 à 12 mètres de haut. Il vit en moyenne plus de 100 ans et se multiplie par </a:t>
            </a:r>
            <a:r>
              <a:rPr lang="fr-FR" altLang="fr-FR" sz="1200" dirty="0">
                <a:solidFill>
                  <a:srgbClr val="008000"/>
                </a:solidFill>
                <a:latin typeface="Arial" panose="020B0604020202020204" pitchFamily="34" charset="0"/>
                <a:hlinkClick r:id="rId4" tooltip="Semi"/>
              </a:rPr>
              <a:t>semis</a:t>
            </a:r>
            <a:r>
              <a:rPr lang="fr-FR" altLang="fr-FR" sz="1200" dirty="0">
                <a:solidFill>
                  <a:srgbClr val="008000"/>
                </a:solidFill>
                <a:latin typeface="Arial" panose="020B0604020202020204" pitchFamily="34" charset="0"/>
              </a:rPr>
              <a:t> ou par </a:t>
            </a:r>
            <a:r>
              <a:rPr lang="fr-FR" altLang="fr-FR" sz="1200" dirty="0">
                <a:solidFill>
                  <a:srgbClr val="008000"/>
                </a:solidFill>
                <a:latin typeface="Arial" panose="020B0604020202020204" pitchFamily="34" charset="0"/>
                <a:hlinkClick r:id="rId5" tooltip="Greffe (botanique)"/>
              </a:rPr>
              <a:t>greffes</a:t>
            </a:r>
            <a:r>
              <a:rPr lang="fr-FR" altLang="fr-FR" sz="1200" dirty="0">
                <a:solidFill>
                  <a:srgbClr val="008000"/>
                </a:solidFill>
                <a:latin typeface="Arial" panose="020B0604020202020204" pitchFamily="34" charset="0"/>
              </a:rPr>
              <a:t>. Son bois, de bonne qualité, s'utilise en </a:t>
            </a:r>
            <a:r>
              <a:rPr lang="fr-FR" altLang="fr-FR" sz="1200" dirty="0">
                <a:solidFill>
                  <a:srgbClr val="008000"/>
                </a:solidFill>
                <a:latin typeface="Arial" panose="020B0604020202020204" pitchFamily="34" charset="0"/>
                <a:hlinkClick r:id="rId6" tooltip="Ébénisterie"/>
              </a:rPr>
              <a:t>ébénisterie</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Il valorise les terres pauvres car il peut pousser sur des </a:t>
            </a:r>
            <a:r>
              <a:rPr lang="fr-FR" altLang="fr-FR" sz="1200" dirty="0">
                <a:solidFill>
                  <a:srgbClr val="008000"/>
                </a:solidFill>
                <a:latin typeface="Arial" panose="020B0604020202020204" pitchFamily="34" charset="0"/>
                <a:hlinkClick r:id="rId7" tooltip="Sol"/>
              </a:rPr>
              <a:t>sols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8" tooltip="Dolomie"/>
              </a:rPr>
              <a:t>dolomitiques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9" tooltip="Caillou"/>
              </a:rPr>
              <a:t>caillouteux</a:t>
            </a:r>
            <a:r>
              <a:rPr lang="fr-FR" altLang="fr-FR" sz="1200" dirty="0">
                <a:solidFill>
                  <a:srgbClr val="008000"/>
                </a:solidFill>
                <a:latin typeface="Arial" panose="020B0604020202020204" pitchFamily="34" charset="0"/>
              </a:rPr>
              <a:t>, secs, pauvre en </a:t>
            </a:r>
            <a:r>
              <a:rPr lang="fr-FR" altLang="fr-FR" sz="1200" dirty="0">
                <a:solidFill>
                  <a:srgbClr val="008000"/>
                </a:solidFill>
                <a:latin typeface="Arial" panose="020B0604020202020204" pitchFamily="34" charset="0"/>
                <a:hlinkClick r:id="rId10" tooltip="Matière organique"/>
              </a:rPr>
              <a:t>matière organique</a:t>
            </a:r>
            <a:r>
              <a:rPr lang="fr-FR" altLang="fr-FR" sz="1200" dirty="0">
                <a:solidFill>
                  <a:srgbClr val="008000"/>
                </a:solidFill>
                <a:latin typeface="Arial" panose="020B0604020202020204" pitchFamily="34" charset="0"/>
              </a:rPr>
              <a:t>. Il a très peu d'exigences </a:t>
            </a:r>
            <a:r>
              <a:rPr lang="fr-FR" altLang="fr-FR" sz="1200" i="1" dirty="0">
                <a:solidFill>
                  <a:srgbClr val="008000"/>
                </a:solidFill>
                <a:latin typeface="Arial" panose="020B0604020202020204" pitchFamily="34" charset="0"/>
              </a:rPr>
              <a:t>sauf un sol profond et perméable</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Il s'accommode même des sols légèrement salés </a:t>
            </a:r>
            <a:r>
              <a:rPr lang="fr-FR" altLang="fr-FR" sz="1200" dirty="0">
                <a:solidFill>
                  <a:srgbClr val="008000"/>
                </a:solidFill>
                <a:latin typeface="Arial" panose="020B0604020202020204" pitchFamily="34" charset="0"/>
              </a:rPr>
              <a:t>et se plaît sur les sols calcaires. L'amandier qui préfère un </a:t>
            </a:r>
            <a:r>
              <a:rPr lang="fr-FR" altLang="fr-FR" sz="1200" i="1" dirty="0">
                <a:solidFill>
                  <a:srgbClr val="008000"/>
                </a:solidFill>
                <a:latin typeface="Arial" panose="020B0604020202020204" pitchFamily="34" charset="0"/>
              </a:rPr>
              <a:t>sol calcaire et sec </a:t>
            </a:r>
            <a:r>
              <a:rPr lang="fr-FR" altLang="fr-FR" sz="1200" dirty="0">
                <a:solidFill>
                  <a:srgbClr val="008000"/>
                </a:solidFill>
                <a:latin typeface="Arial" panose="020B0604020202020204" pitchFamily="34" charset="0"/>
              </a:rPr>
              <a:t>(ph 7,5), </a:t>
            </a:r>
            <a:r>
              <a:rPr lang="fr-FR" altLang="fr-FR" sz="1200" i="1" dirty="0">
                <a:solidFill>
                  <a:srgbClr val="008000"/>
                </a:solidFill>
                <a:latin typeface="Arial" panose="020B0604020202020204" pitchFamily="34" charset="0"/>
              </a:rPr>
              <a:t>très perméable </a:t>
            </a:r>
            <a:r>
              <a:rPr lang="fr-FR" altLang="fr-FR" sz="1200" dirty="0">
                <a:solidFill>
                  <a:srgbClr val="008000"/>
                </a:solidFill>
                <a:latin typeface="Arial" panose="020B0604020202020204" pitchFamily="34" charset="0"/>
              </a:rPr>
              <a:t>pour évacuer les excès d'eau. </a:t>
            </a:r>
            <a:r>
              <a:rPr lang="fr-FR" altLang="fr-FR" sz="1200" dirty="0">
                <a:solidFill>
                  <a:srgbClr val="FF0000"/>
                </a:solidFill>
                <a:latin typeface="Arial" panose="020B0604020202020204" pitchFamily="34" charset="0"/>
              </a:rPr>
              <a:t>Il craint la pluie quand cela dure trop longtemps, surtout si le sol est lourd et non drainé.</a:t>
            </a:r>
          </a:p>
          <a:p>
            <a:pPr algn="just" eaLnBrk="1" hangingPunct="1">
              <a:spcBef>
                <a:spcPct val="0"/>
              </a:spcBef>
              <a:buFontTx/>
              <a:buNone/>
            </a:pPr>
            <a:r>
              <a:rPr lang="fr-FR" altLang="fr-FR" sz="1200" dirty="0">
                <a:solidFill>
                  <a:srgbClr val="008000"/>
                </a:solidFill>
                <a:latin typeface="Arial" panose="020B0604020202020204" pitchFamily="34" charset="0"/>
              </a:rPr>
              <a:t>Les fleurs de l'amandier sont très sensibles au froid et cet arbre a besoin de lumière, de soleil et d'air sec. La pollinisation dépend essentiellement des abeilles. La récolte d'amandes fraîches (en vert) se fait manuellement en mai et juin.</a:t>
            </a:r>
            <a:br>
              <a:rPr lang="fr-FR" altLang="fr-FR" sz="1200" dirty="0">
                <a:solidFill>
                  <a:srgbClr val="008000"/>
                </a:solidFill>
                <a:latin typeface="Arial" panose="020B0604020202020204" pitchFamily="34" charset="0"/>
              </a:rPr>
            </a:br>
            <a:r>
              <a:rPr lang="fr-FR" altLang="fr-FR" sz="1200" dirty="0">
                <a:solidFill>
                  <a:srgbClr val="008000"/>
                </a:solidFill>
                <a:latin typeface="Arial" panose="020B0604020202020204" pitchFamily="34" charset="0"/>
              </a:rPr>
              <a:t>La récolte d'amandes sèches a lieu en septembre, octobre, lorsque l'écale (la partie verte qui entoure la coque) est bien ouverte et sèche. Il aime le soleil, </a:t>
            </a:r>
            <a:r>
              <a:rPr lang="fr-FR" altLang="fr-FR" sz="1200" b="1" dirty="0">
                <a:solidFill>
                  <a:srgbClr val="008000"/>
                </a:solidFill>
                <a:latin typeface="Arial" panose="020B0604020202020204" pitchFamily="34" charset="0"/>
              </a:rPr>
              <a:t>il résiste bien à la sécheresse </a:t>
            </a:r>
            <a:r>
              <a:rPr lang="fr-FR" altLang="fr-FR" sz="1200" dirty="0">
                <a:solidFill>
                  <a:srgbClr val="008000"/>
                </a:solidFill>
                <a:latin typeface="Arial" panose="020B0604020202020204" pitchFamily="34" charset="0"/>
              </a:rPr>
              <a:t>(50 à 60 mm d'</a:t>
            </a:r>
            <a:r>
              <a:rPr lang="fr-FR" altLang="fr-FR" sz="1200" i="1" dirty="0">
                <a:solidFill>
                  <a:srgbClr val="008000"/>
                </a:solidFill>
                <a:latin typeface="Arial" panose="020B0604020202020204" pitchFamily="34" charset="0"/>
              </a:rPr>
              <a:t>eau</a:t>
            </a:r>
            <a:r>
              <a:rPr lang="fr-FR" altLang="fr-FR" sz="1200" dirty="0">
                <a:solidFill>
                  <a:srgbClr val="008000"/>
                </a:solidFill>
                <a:latin typeface="Arial" panose="020B0604020202020204" pitchFamily="34" charset="0"/>
              </a:rPr>
              <a:t> par mois pour se développer / 800 à 850 mm/an).</a:t>
            </a:r>
          </a:p>
          <a:p>
            <a:pPr algn="just" eaLnBrk="1" hangingPunct="1">
              <a:spcBef>
                <a:spcPct val="0"/>
              </a:spcBef>
              <a:buFontTx/>
              <a:buNone/>
            </a:pPr>
            <a:r>
              <a:rPr lang="fr-FR" altLang="fr-FR" sz="1200" dirty="0">
                <a:solidFill>
                  <a:srgbClr val="008000"/>
                </a:solidFill>
                <a:latin typeface="Arial" panose="020B0604020202020204" pitchFamily="34" charset="0"/>
              </a:rPr>
              <a:t>Son fruit est l'</a:t>
            </a:r>
            <a:r>
              <a:rPr lang="fr-FR" altLang="fr-FR" sz="1200" dirty="0">
                <a:solidFill>
                  <a:srgbClr val="008000"/>
                </a:solidFill>
                <a:latin typeface="Arial" panose="020B0604020202020204" pitchFamily="34" charset="0"/>
                <a:hlinkClick r:id="rId11" tooltip="Amande"/>
              </a:rPr>
              <a:t>amande</a:t>
            </a:r>
            <a:r>
              <a:rPr lang="fr-FR" altLang="fr-FR" sz="1200" dirty="0">
                <a:solidFill>
                  <a:srgbClr val="008000"/>
                </a:solidFill>
                <a:latin typeface="Arial" panose="020B0604020202020204" pitchFamily="34" charset="0"/>
              </a:rPr>
              <a:t> et est consommable par l'Homme. L'amande est très riche en </a:t>
            </a:r>
            <a:r>
              <a:rPr lang="fr-FR" altLang="fr-FR" sz="1200" dirty="0">
                <a:solidFill>
                  <a:srgbClr val="008000"/>
                </a:solidFill>
                <a:latin typeface="Arial" panose="020B0604020202020204" pitchFamily="34" charset="0"/>
                <a:hlinkClick r:id="rId12" tooltip="Huile"/>
              </a:rPr>
              <a:t>huile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3" tooltip="Protéine"/>
              </a:rPr>
              <a:t>protéines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4" tooltip="Glucide"/>
              </a:rPr>
              <a:t>glucides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15" tooltip="Vitamine"/>
              </a:rPr>
              <a:t>vitamines</a:t>
            </a:r>
            <a:r>
              <a:rPr lang="fr-FR" altLang="fr-FR" sz="1200" dirty="0">
                <a:solidFill>
                  <a:srgbClr val="008000"/>
                </a:solidFill>
                <a:latin typeface="Arial" panose="020B0604020202020204" pitchFamily="34" charset="0"/>
              </a:rPr>
              <a:t>. Elle contient 50 % de </a:t>
            </a:r>
            <a:r>
              <a:rPr lang="fr-FR" altLang="fr-FR" sz="1200" dirty="0">
                <a:solidFill>
                  <a:srgbClr val="008000"/>
                </a:solidFill>
                <a:latin typeface="Arial" panose="020B0604020202020204" pitchFamily="34" charset="0"/>
                <a:hlinkClick r:id="rId16" tooltip="Lipide"/>
              </a:rPr>
              <a:t>lipides</a:t>
            </a:r>
            <a:r>
              <a:rPr lang="fr-FR" altLang="fr-FR" sz="1200" dirty="0">
                <a:solidFill>
                  <a:srgbClr val="008000"/>
                </a:solidFill>
                <a:latin typeface="Arial" panose="020B0604020202020204" pitchFamily="34" charset="0"/>
              </a:rPr>
              <a:t> avec en majorité des </a:t>
            </a:r>
            <a:r>
              <a:rPr lang="fr-FR" altLang="fr-FR" sz="1200" dirty="0">
                <a:solidFill>
                  <a:srgbClr val="008000"/>
                </a:solidFill>
                <a:latin typeface="Arial" panose="020B0604020202020204" pitchFamily="34" charset="0"/>
                <a:hlinkClick r:id="rId17" tooltip="Acides gras"/>
              </a:rPr>
              <a:t>acides gras</a:t>
            </a:r>
            <a:r>
              <a:rPr lang="fr-FR" altLang="fr-FR" sz="1200" dirty="0">
                <a:solidFill>
                  <a:srgbClr val="008000"/>
                </a:solidFill>
                <a:latin typeface="Arial" panose="020B0604020202020204" pitchFamily="34" charset="0"/>
              </a:rPr>
              <a:t>, soit en moyenne : 75 % d'</a:t>
            </a:r>
            <a:r>
              <a:rPr lang="fr-FR" altLang="fr-FR" sz="1200" dirty="0">
                <a:solidFill>
                  <a:srgbClr val="008000"/>
                </a:solidFill>
                <a:latin typeface="Arial" panose="020B0604020202020204" pitchFamily="34" charset="0"/>
                <a:hlinkClick r:id="rId18" tooltip="Acide oléique"/>
              </a:rPr>
              <a:t>acide oléique</a:t>
            </a:r>
            <a:r>
              <a:rPr lang="fr-FR" altLang="fr-FR" sz="1200" dirty="0">
                <a:solidFill>
                  <a:srgbClr val="008000"/>
                </a:solidFill>
                <a:latin typeface="Arial" panose="020B0604020202020204" pitchFamily="34" charset="0"/>
              </a:rPr>
              <a:t>, 18 % d'</a:t>
            </a:r>
            <a:r>
              <a:rPr lang="fr-FR" altLang="fr-FR" sz="1200" dirty="0">
                <a:solidFill>
                  <a:srgbClr val="008000"/>
                </a:solidFill>
                <a:latin typeface="Arial" panose="020B0604020202020204" pitchFamily="34" charset="0"/>
                <a:hlinkClick r:id="rId19" tooltip="Acide linoléique"/>
              </a:rPr>
              <a:t>acide linoléique</a:t>
            </a:r>
            <a:r>
              <a:rPr lang="fr-FR" altLang="fr-FR" sz="1200" dirty="0">
                <a:solidFill>
                  <a:srgbClr val="008000"/>
                </a:solidFill>
                <a:latin typeface="Arial" panose="020B0604020202020204" pitchFamily="34" charset="0"/>
              </a:rPr>
              <a:t> et 7 % d'</a:t>
            </a:r>
            <a:r>
              <a:rPr lang="fr-FR" altLang="fr-FR" sz="1200" dirty="0">
                <a:solidFill>
                  <a:srgbClr val="008000"/>
                </a:solidFill>
                <a:latin typeface="Arial" panose="020B0604020202020204" pitchFamily="34" charset="0"/>
                <a:hlinkClick r:id="rId20" tooltip="Acide palmitique"/>
              </a:rPr>
              <a:t>acide palmitique</a:t>
            </a:r>
            <a:r>
              <a:rPr lang="fr-FR" altLang="fr-FR" sz="1200" dirty="0">
                <a:solidFill>
                  <a:srgbClr val="008000"/>
                </a:solidFill>
                <a:latin typeface="Arial" panose="020B0604020202020204" pitchFamily="34" charset="0"/>
              </a:rPr>
              <a:t>. Elle se mange telle quelle ou </a:t>
            </a:r>
            <a:r>
              <a:rPr lang="fr-FR" altLang="fr-FR" sz="1200" dirty="0">
                <a:solidFill>
                  <a:srgbClr val="008000"/>
                </a:solidFill>
                <a:latin typeface="Arial" panose="020B0604020202020204" pitchFamily="34" charset="0"/>
                <a:hlinkClick r:id="rId21" tooltip="Fruit sec"/>
              </a:rPr>
              <a:t>séchée</a:t>
            </a:r>
            <a:r>
              <a:rPr lang="fr-FR" altLang="fr-FR" sz="1200" dirty="0">
                <a:solidFill>
                  <a:srgbClr val="008000"/>
                </a:solidFill>
                <a:latin typeface="Arial" panose="020B0604020202020204" pitchFamily="34" charset="0"/>
              </a:rPr>
              <a:t>. L'huile d'amande amère extraite du noyau est, depuis l'</a:t>
            </a:r>
            <a:r>
              <a:rPr lang="fr-FR" altLang="fr-FR" sz="1200" dirty="0">
                <a:solidFill>
                  <a:srgbClr val="008000"/>
                </a:solidFill>
                <a:latin typeface="Arial" panose="020B0604020202020204" pitchFamily="34" charset="0"/>
                <a:hlinkClick r:id="rId22" tooltip="Antiquité"/>
              </a:rPr>
              <a:t>Antiquité</a:t>
            </a:r>
            <a:r>
              <a:rPr lang="fr-FR" altLang="fr-FR" sz="1200" dirty="0">
                <a:solidFill>
                  <a:srgbClr val="008000"/>
                </a:solidFill>
                <a:latin typeface="Arial" panose="020B0604020202020204" pitchFamily="34" charset="0"/>
              </a:rPr>
              <a:t>, très utilisée pour ses propriétés cosmétiques, adoucissantes et hydratantes en cas d'inflammation cutanée (cicatrisante et anti-inflammatoire en </a:t>
            </a:r>
            <a:r>
              <a:rPr lang="fr-FR" altLang="fr-FR" sz="1200" dirty="0">
                <a:solidFill>
                  <a:srgbClr val="008000"/>
                </a:solidFill>
                <a:latin typeface="Arial" panose="020B0604020202020204" pitchFamily="34" charset="0"/>
                <a:hlinkClick r:id="rId23" tooltip="Cosmétologie"/>
              </a:rPr>
              <a:t>cosmétologie</a:t>
            </a:r>
            <a:r>
              <a:rPr lang="fr-FR" altLang="fr-FR" sz="1200" dirty="0">
                <a:solidFill>
                  <a:srgbClr val="008000"/>
                </a:solidFill>
                <a:latin typeface="Arial" panose="020B0604020202020204" pitchFamily="34" charset="0"/>
              </a:rPr>
              <a:t>). Elle adoucit et tonifie la peau et est utilisée en </a:t>
            </a:r>
            <a:r>
              <a:rPr lang="fr-FR" altLang="fr-FR" sz="1200" dirty="0">
                <a:solidFill>
                  <a:srgbClr val="008000"/>
                </a:solidFill>
                <a:latin typeface="Arial" panose="020B0604020202020204" pitchFamily="34" charset="0"/>
                <a:hlinkClick r:id="rId24" tooltip="Dermatologie"/>
              </a:rPr>
              <a:t>dermatologie</a:t>
            </a:r>
            <a:r>
              <a:rPr lang="fr-FR" altLang="fr-FR" sz="1200" dirty="0">
                <a:solidFill>
                  <a:srgbClr val="008000"/>
                </a:solidFill>
                <a:latin typeface="Arial" panose="020B0604020202020204" pitchFamily="34" charset="0"/>
              </a:rPr>
              <a:t>. Elle est aussi </a:t>
            </a:r>
            <a:r>
              <a:rPr lang="fr-FR" altLang="fr-FR" sz="1200" dirty="0">
                <a:solidFill>
                  <a:srgbClr val="008000"/>
                </a:solidFill>
                <a:latin typeface="Arial" panose="020B0604020202020204" pitchFamily="34" charset="0"/>
                <a:hlinkClick r:id="rId25" tooltip="Laxatif"/>
              </a:rPr>
              <a:t>laxative</a:t>
            </a:r>
            <a:r>
              <a:rPr lang="fr-FR" altLang="fr-FR" sz="1200" dirty="0">
                <a:solidFill>
                  <a:srgbClr val="008000"/>
                </a:solidFill>
                <a:latin typeface="Arial" panose="020B0604020202020204" pitchFamily="34" charset="0"/>
              </a:rPr>
              <a:t>, utilisée par les </a:t>
            </a:r>
            <a:r>
              <a:rPr lang="fr-FR" altLang="fr-FR" sz="1200" dirty="0">
                <a:solidFill>
                  <a:srgbClr val="008000"/>
                </a:solidFill>
                <a:latin typeface="Arial" panose="020B0604020202020204" pitchFamily="34" charset="0"/>
                <a:hlinkClick r:id="rId26" tooltip="Éleveur"/>
              </a:rPr>
              <a:t>éleveurs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27" tooltip="Vétérinaire"/>
              </a:rPr>
              <a:t>vétérinaires</a:t>
            </a:r>
            <a:r>
              <a:rPr lang="fr-FR" altLang="fr-FR" sz="1200" dirty="0">
                <a:solidFill>
                  <a:srgbClr val="008000"/>
                </a:solidFill>
                <a:latin typeface="Arial" panose="020B0604020202020204" pitchFamily="34" charset="0"/>
              </a:rPr>
              <a:t> comme purgatif pour le </a:t>
            </a:r>
            <a:r>
              <a:rPr lang="fr-FR" altLang="fr-FR" sz="1200" dirty="0">
                <a:solidFill>
                  <a:srgbClr val="008000"/>
                </a:solidFill>
                <a:latin typeface="Arial" panose="020B0604020202020204" pitchFamily="34" charset="0"/>
                <a:hlinkClick r:id="rId28" tooltip="Bétail"/>
              </a:rPr>
              <a:t>bétail</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b="1" dirty="0">
                <a:solidFill>
                  <a:srgbClr val="FF0000"/>
                </a:solidFill>
                <a:latin typeface="Arial" panose="020B0604020202020204" pitchFamily="34" charset="0"/>
              </a:rPr>
              <a:t>Les espèces d'amandiers sauvages (</a:t>
            </a:r>
            <a:r>
              <a:rPr lang="fr-FR" altLang="fr-FR" sz="1200" i="1" dirty="0">
                <a:solidFill>
                  <a:srgbClr val="FF0000"/>
                </a:solidFill>
                <a:latin typeface="Arial" panose="020B0604020202020204" pitchFamily="34" charset="0"/>
              </a:rPr>
              <a:t>Prunus </a:t>
            </a:r>
            <a:r>
              <a:rPr lang="fr-FR" altLang="fr-FR" sz="1200" i="1" dirty="0" err="1">
                <a:solidFill>
                  <a:srgbClr val="FF0000"/>
                </a:solidFill>
                <a:latin typeface="Arial" panose="020B0604020202020204" pitchFamily="34" charset="0"/>
              </a:rPr>
              <a:t>dulcis</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amara</a:t>
            </a:r>
            <a:r>
              <a:rPr lang="fr-FR" altLang="fr-FR" sz="1200" b="1" dirty="0">
                <a:solidFill>
                  <a:srgbClr val="FF0000"/>
                </a:solidFill>
                <a:latin typeface="Arial" panose="020B0604020202020204" pitchFamily="34" charset="0"/>
              </a:rPr>
              <a:t>) sont toxiques</a:t>
            </a:r>
            <a:r>
              <a:rPr lang="fr-FR" altLang="fr-FR" sz="1200" dirty="0">
                <a:solidFill>
                  <a:srgbClr val="008000"/>
                </a:solidFill>
                <a:latin typeface="Arial" panose="020B0604020202020204" pitchFamily="34" charset="0"/>
              </a:rPr>
              <a:t>, alors que les amandes domestiques ne le sont pas. </a:t>
            </a:r>
            <a:r>
              <a:rPr lang="fr-FR" altLang="fr-FR" sz="1200" dirty="0">
                <a:solidFill>
                  <a:srgbClr val="FF0000"/>
                </a:solidFill>
                <a:latin typeface="Arial" panose="020B0604020202020204" pitchFamily="34" charset="0"/>
              </a:rPr>
              <a:t>L'amande </a:t>
            </a:r>
            <a:r>
              <a:rPr lang="fr-FR" altLang="fr-FR" sz="1200" dirty="0">
                <a:solidFill>
                  <a:srgbClr val="FF0000"/>
                </a:solidFill>
                <a:latin typeface="Arial" panose="020B0604020202020204" pitchFamily="34" charset="0"/>
                <a:hlinkClick r:id="rId29" tooltip="Amertume"/>
              </a:rPr>
              <a:t>amère</a:t>
            </a:r>
            <a:r>
              <a:rPr lang="fr-FR" altLang="fr-FR" sz="1200" dirty="0">
                <a:solidFill>
                  <a:srgbClr val="FF0000"/>
                </a:solidFill>
                <a:latin typeface="Arial" panose="020B0604020202020204" pitchFamily="34" charset="0"/>
              </a:rPr>
              <a:t> (fruit de l'amandier sauvage), est toxique pour l'homme et peut être mortelle à certaines doses car elle contient un glycoside </a:t>
            </a:r>
            <a:r>
              <a:rPr lang="fr-FR" altLang="fr-FR" sz="1200" dirty="0" err="1">
                <a:solidFill>
                  <a:srgbClr val="FF0000"/>
                </a:solidFill>
                <a:latin typeface="Arial" panose="020B0604020202020204" pitchFamily="34" charset="0"/>
              </a:rPr>
              <a:t>cyanogénique</a:t>
            </a:r>
            <a:r>
              <a:rPr lang="fr-FR" altLang="fr-FR" sz="1200" dirty="0">
                <a:solidFill>
                  <a:srgbClr val="FF0000"/>
                </a:solidFill>
                <a:latin typeface="Arial" panose="020B0604020202020204" pitchFamily="34" charset="0"/>
              </a:rPr>
              <a:t> (</a:t>
            </a:r>
            <a:r>
              <a:rPr lang="fr-FR" altLang="fr-FR" sz="1200" dirty="0">
                <a:solidFill>
                  <a:srgbClr val="FF0000"/>
                </a:solidFill>
                <a:latin typeface="Arial" panose="020B0604020202020204" pitchFamily="34" charset="0"/>
                <a:hlinkClick r:id="rId30" tooltip="Amygdaline"/>
              </a:rPr>
              <a:t>amygdaline</a:t>
            </a:r>
            <a:r>
              <a:rPr lang="fr-FR" altLang="fr-FR" sz="1200" dirty="0">
                <a:solidFill>
                  <a:srgbClr val="FF0000"/>
                </a:solidFill>
                <a:latin typeface="Arial" panose="020B0604020202020204" pitchFamily="34" charset="0"/>
              </a:rPr>
              <a:t>), qui donne par hydrolyse de l'</a:t>
            </a:r>
            <a:r>
              <a:rPr lang="fr-FR" altLang="fr-FR" sz="1200" dirty="0">
                <a:solidFill>
                  <a:srgbClr val="FF0000"/>
                </a:solidFill>
                <a:latin typeface="Arial" panose="020B0604020202020204" pitchFamily="34" charset="0"/>
                <a:hlinkClick r:id="rId31" tooltip="Acide cyanhydrique"/>
              </a:rPr>
              <a:t>acide cyanhydrique</a:t>
            </a:r>
            <a:r>
              <a:rPr lang="fr-FR" altLang="fr-FR" sz="1200" dirty="0">
                <a:solidFill>
                  <a:srgbClr val="FF0000"/>
                </a:solidFill>
                <a:latin typeface="Arial" panose="020B0604020202020204" pitchFamily="34" charset="0"/>
              </a:rPr>
              <a:t> lors de la consommation (°). </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32"/>
              </a:rPr>
              <a:t>http://fr.wikipedia.org/wiki/Amandier</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33"/>
              </a:rPr>
              <a:t>http://en.wikipedia.org/wiki/Almond</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34"/>
              </a:rPr>
              <a:t>http://frutales.files.wordpress.com/2011/05/manual_cultivo_almendro.pdf</a:t>
            </a:r>
            <a:r>
              <a:rPr lang="fr-FR" altLang="fr-FR" sz="1200" dirty="0">
                <a:solidFill>
                  <a:srgbClr val="008000"/>
                </a:solidFill>
                <a:latin typeface="Arial" panose="020B0604020202020204" pitchFamily="34" charset="0"/>
              </a:rPr>
              <a:t> </a:t>
            </a:r>
          </a:p>
        </p:txBody>
      </p:sp>
      <p:pic>
        <p:nvPicPr>
          <p:cNvPr id="46084" name="Image 7"/>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2717800" y="5541963"/>
            <a:ext cx="17272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Image 8"/>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4643438" y="5541963"/>
            <a:ext cx="187166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Image 9"/>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732588" y="5116513"/>
            <a:ext cx="22320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ZoneTexte 1"/>
          <p:cNvSpPr txBox="1">
            <a:spLocks noChangeArrowheads="1"/>
          </p:cNvSpPr>
          <p:nvPr/>
        </p:nvSpPr>
        <p:spPr bwMode="auto">
          <a:xfrm>
            <a:off x="107950" y="5505450"/>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mais elle est utilisée dans la composition de certains médicaments.</a:t>
            </a:r>
          </a:p>
        </p:txBody>
      </p:sp>
      <p:sp>
        <p:nvSpPr>
          <p:cNvPr id="46088"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608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39458C7-AD37-44B8-8EFA-01FA18D590DA}" type="slidenum">
              <a:rPr lang="fr-FR" altLang="fr-FR" sz="1200" smtClean="0">
                <a:solidFill>
                  <a:srgbClr val="898989"/>
                </a:solidFill>
              </a:rPr>
              <a:pPr>
                <a:spcBef>
                  <a:spcPct val="0"/>
                </a:spcBef>
                <a:buFontTx/>
                <a:buNone/>
              </a:pPr>
              <a:t>47</a:t>
            </a:fld>
            <a:endParaRPr lang="fr-FR" altLang="fr-FR" sz="1200">
              <a:solidFill>
                <a:srgbClr val="898989"/>
              </a:solidFill>
            </a:endParaRPr>
          </a:p>
        </p:txBody>
      </p:sp>
      <p:sp>
        <p:nvSpPr>
          <p:cNvPr id="4609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6091" name="Rectangle 16"/>
          <p:cNvSpPr>
            <a:spLocks noChangeArrowheads="1"/>
          </p:cNvSpPr>
          <p:nvPr/>
        </p:nvSpPr>
        <p:spPr bwMode="auto">
          <a:xfrm>
            <a:off x="7740650" y="0"/>
            <a:ext cx="55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a:solidFill>
                  <a:srgbClr val="008000"/>
                </a:solidFill>
              </a:rPr>
              <a:t>U</a:t>
            </a:r>
          </a:p>
        </p:txBody>
      </p:sp>
      <p:sp>
        <p:nvSpPr>
          <p:cNvPr id="46092" name="ZoneTexte 11"/>
          <p:cNvSpPr txBox="1">
            <a:spLocks noChangeArrowheads="1"/>
          </p:cNvSpPr>
          <p:nvPr/>
        </p:nvSpPr>
        <p:spPr bwMode="auto">
          <a:xfrm>
            <a:off x="179388" y="6165850"/>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On pourrait le faire pousser dans les </a:t>
            </a:r>
            <a:r>
              <a:rPr lang="fr-FR" altLang="fr-FR" sz="1200" b="1" dirty="0">
                <a:solidFill>
                  <a:srgbClr val="008000"/>
                </a:solidFill>
                <a:latin typeface="Arial" panose="020B0604020202020204" pitchFamily="34" charset="0"/>
              </a:rPr>
              <a:t>limans</a:t>
            </a:r>
            <a:r>
              <a:rPr lang="fr-FR" altLang="fr-FR" sz="1200" dirty="0">
                <a:solidFill>
                  <a:srgbClr val="008000"/>
                </a:solidFill>
                <a:latin typeface="Arial" panose="020B0604020202020204" pitchFamily="34" charset="0"/>
              </a:rPr>
              <a:t> (voir plus loin dans ce document).</a:t>
            </a:r>
          </a:p>
        </p:txBody>
      </p:sp>
      <p:sp>
        <p:nvSpPr>
          <p:cNvPr id="46093" name="Rectangle 13"/>
          <p:cNvSpPr>
            <a:spLocks noChangeArrowheads="1"/>
          </p:cNvSpPr>
          <p:nvPr/>
        </p:nvSpPr>
        <p:spPr bwMode="auto">
          <a:xfrm>
            <a:off x="0" y="457200"/>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6094" name="Image 13" descr="logo aride_s.jpg"/>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395288" y="0"/>
            <a:ext cx="411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Image 14" descr="logo salinisation2_s.jpg"/>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971550" y="0"/>
            <a:ext cx="384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2300" y="5229225"/>
            <a:ext cx="1979613"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716338"/>
            <a:ext cx="172878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5375" y="5229225"/>
            <a:ext cx="19065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938" y="5300663"/>
            <a:ext cx="18240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006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ag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3716338"/>
            <a:ext cx="189071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ZoneTexte 3"/>
          <p:cNvSpPr txBox="1">
            <a:spLocks noChangeArrowheads="1"/>
          </p:cNvSpPr>
          <p:nvPr/>
        </p:nvSpPr>
        <p:spPr bwMode="auto">
          <a:xfrm>
            <a:off x="179388" y="620713"/>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5.11. </a:t>
            </a:r>
            <a:r>
              <a:rPr lang="fr-FR" altLang="fr-FR" sz="1800" b="1" dirty="0">
                <a:solidFill>
                  <a:srgbClr val="008000"/>
                </a:solidFill>
                <a:latin typeface="Arial" panose="020B0604020202020204" pitchFamily="34" charset="0"/>
              </a:rPr>
              <a:t>Amandier</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Prunus </a:t>
            </a:r>
            <a:r>
              <a:rPr lang="fr-FR" altLang="fr-FR" sz="1800" i="1" dirty="0" err="1">
                <a:solidFill>
                  <a:srgbClr val="008000"/>
                </a:solidFill>
                <a:latin typeface="Arial" panose="020B0604020202020204" pitchFamily="34" charset="0"/>
              </a:rPr>
              <a:t>dulcis</a:t>
            </a:r>
            <a:r>
              <a:rPr lang="fr-FR" altLang="fr-FR" sz="1800" dirty="0">
                <a:solidFill>
                  <a:srgbClr val="008000"/>
                </a:solidFill>
                <a:latin typeface="Arial" panose="020B0604020202020204" pitchFamily="34" charset="0"/>
              </a:rPr>
              <a:t>) (suite et fin)</a:t>
            </a:r>
          </a:p>
        </p:txBody>
      </p:sp>
      <p:sp>
        <p:nvSpPr>
          <p:cNvPr id="47113" name="ZoneTexte 1"/>
          <p:cNvSpPr txBox="1">
            <a:spLocks noChangeArrowheads="1"/>
          </p:cNvSpPr>
          <p:nvPr/>
        </p:nvSpPr>
        <p:spPr bwMode="auto">
          <a:xfrm>
            <a:off x="179388" y="981075"/>
            <a:ext cx="88042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Cet arbre fruitier, à feuilles caduques, peut se multiplier par semis ou par greffes. </a:t>
            </a:r>
          </a:p>
          <a:p>
            <a:pPr eaLnBrk="1" hangingPunct="1">
              <a:spcBef>
                <a:spcPct val="0"/>
              </a:spcBef>
              <a:buFontTx/>
              <a:buNone/>
            </a:pPr>
            <a:r>
              <a:rPr lang="fr-FR" altLang="fr-FR" sz="1200" u="sng">
                <a:solidFill>
                  <a:srgbClr val="008000"/>
                </a:solidFill>
                <a:latin typeface="Arial" panose="020B0604020202020204" pitchFamily="34" charset="0"/>
              </a:rPr>
              <a:t>Maladies</a:t>
            </a:r>
            <a:r>
              <a:rPr lang="fr-FR" altLang="fr-FR" sz="1200">
                <a:solidFill>
                  <a:srgbClr val="008000"/>
                </a:solidFill>
                <a:latin typeface="Arial" panose="020B0604020202020204" pitchFamily="34" charset="0"/>
              </a:rPr>
              <a:t> : Les maladies cryptogamiques comme la moniliose, l'anthracnose, le </a:t>
            </a:r>
            <a:r>
              <a:rPr lang="fr-FR" altLang="fr-FR" sz="1200" i="1">
                <a:solidFill>
                  <a:srgbClr val="008000"/>
                </a:solidFill>
                <a:latin typeface="Arial" panose="020B0604020202020204" pitchFamily="34" charset="0"/>
              </a:rPr>
              <a:t>coryneum</a:t>
            </a:r>
            <a:r>
              <a:rPr lang="fr-FR" altLang="fr-FR" sz="1200">
                <a:solidFill>
                  <a:srgbClr val="008000"/>
                </a:solidFill>
                <a:latin typeface="Arial" panose="020B0604020202020204" pitchFamily="34" charset="0"/>
              </a:rPr>
              <a:t> et plus récemment le </a:t>
            </a:r>
            <a:r>
              <a:rPr lang="fr-FR" altLang="fr-FR" sz="1200" i="1">
                <a:solidFill>
                  <a:srgbClr val="008000"/>
                </a:solidFill>
                <a:latin typeface="Arial" panose="020B0604020202020204" pitchFamily="34" charset="0"/>
              </a:rPr>
              <a:t>verticillium</a:t>
            </a:r>
            <a:r>
              <a:rPr lang="fr-FR" altLang="fr-FR" sz="1200">
                <a:solidFill>
                  <a:srgbClr val="008000"/>
                </a:solidFill>
                <a:latin typeface="Arial" panose="020B0604020202020204" pitchFamily="34" charset="0"/>
              </a:rPr>
              <a:t> ainsi que les ravageurs tels que les pucerons, les scolytes, les acariens et le capnode sont les principaux agents biotiques qui compromettent la production et la longévité des amandiers. Il existe des différences de sensibilité variétale. </a:t>
            </a:r>
          </a:p>
          <a:p>
            <a:pPr eaLnBrk="1" hangingPunct="1">
              <a:spcBef>
                <a:spcPct val="0"/>
              </a:spcBef>
              <a:buFontTx/>
              <a:buNone/>
            </a:pPr>
            <a:r>
              <a:rPr lang="fr-FR" altLang="fr-FR" sz="1200">
                <a:solidFill>
                  <a:srgbClr val="008000"/>
                </a:solidFill>
                <a:latin typeface="Arial" panose="020B0604020202020204" pitchFamily="34" charset="0"/>
              </a:rPr>
              <a:t>Des observations sur le terrain et l'intervention des services de la protection des végétaux permettent d'établir un calendrier de traitements en fonction des conditions climatiques locales et des cycles des parasites. </a:t>
            </a:r>
          </a:p>
          <a:p>
            <a:pPr eaLnBrk="1" hangingPunct="1">
              <a:spcBef>
                <a:spcPct val="0"/>
              </a:spcBef>
              <a:buFontTx/>
              <a:buNone/>
            </a:pPr>
            <a:r>
              <a:rPr lang="fr-FR" altLang="fr-FR" sz="1200">
                <a:solidFill>
                  <a:srgbClr val="008000"/>
                </a:solidFill>
                <a:latin typeface="Arial" panose="020B0604020202020204" pitchFamily="34" charset="0"/>
              </a:rPr>
              <a:t>On cultive généralement l’amande douce </a:t>
            </a:r>
            <a:r>
              <a:rPr lang="fr-FR" altLang="fr-FR" sz="1200" i="1">
                <a:solidFill>
                  <a:srgbClr val="008000"/>
                </a:solidFill>
                <a:latin typeface="Arial" panose="020B0604020202020204" pitchFamily="34" charset="0"/>
              </a:rPr>
              <a:t>Prunus dulcis var. dulcis</a:t>
            </a:r>
            <a:r>
              <a:rPr lang="fr-FR" altLang="fr-FR" sz="1200">
                <a:solidFill>
                  <a:srgbClr val="008000"/>
                </a:solidFill>
                <a:latin typeface="Arial" panose="020B0604020202020204" pitchFamily="34" charset="0"/>
              </a:rPr>
              <a:t> à coque épaisse et dure, dont on se sert en pâtisserie surtout pour fabriquer la pâte d’amande. L’amande à coque tendre (</a:t>
            </a:r>
            <a:r>
              <a:rPr lang="fr-FR" altLang="fr-FR" sz="1200" i="1">
                <a:solidFill>
                  <a:srgbClr val="008000"/>
                </a:solidFill>
                <a:latin typeface="Arial" panose="020B0604020202020204" pitchFamily="34" charset="0"/>
              </a:rPr>
              <a:t>Prunus dulcis var. fragilis</a:t>
            </a:r>
            <a:r>
              <a:rPr lang="fr-FR" altLang="fr-FR" sz="1200">
                <a:solidFill>
                  <a:srgbClr val="008000"/>
                </a:solidFill>
                <a:latin typeface="Arial" panose="020B0604020202020204" pitchFamily="34" charset="0"/>
              </a:rPr>
              <a:t>) est aussi comestible et très appréciée pour la table à l’état frais, moins par l’industrie, car la coque très mince se brise facilement.</a:t>
            </a:r>
          </a:p>
          <a:p>
            <a:pPr eaLnBrk="1" hangingPunct="1">
              <a:spcBef>
                <a:spcPct val="0"/>
              </a:spcBef>
              <a:buFontTx/>
              <a:buNone/>
            </a:pPr>
            <a:r>
              <a:rPr lang="fr-FR" altLang="fr-FR" sz="1200">
                <a:solidFill>
                  <a:srgbClr val="008000"/>
                </a:solidFill>
                <a:latin typeface="Arial" panose="020B0604020202020204" pitchFamily="34" charset="0"/>
              </a:rPr>
              <a:t>Même autofertile, l’amandier sera bien productif s’il est en présence d’une autre variété pollinisatrice.</a:t>
            </a:r>
          </a:p>
          <a:p>
            <a:pPr eaLnBrk="1" hangingPunct="1">
              <a:spcBef>
                <a:spcPct val="0"/>
              </a:spcBef>
              <a:buFontTx/>
              <a:buNone/>
            </a:pPr>
            <a:r>
              <a:rPr lang="fr-FR" altLang="fr-FR" sz="1200">
                <a:solidFill>
                  <a:srgbClr val="008000"/>
                </a:solidFill>
                <a:latin typeface="Arial" panose="020B0604020202020204" pitchFamily="34" charset="0"/>
              </a:rPr>
              <a:t>L’amandier n’est généralement pas autofertile ce qui implique la proximité d’un second arbre fleuri en même temps.</a:t>
            </a:r>
          </a:p>
          <a:p>
            <a:pPr eaLnBrk="1" hangingPunct="1">
              <a:spcBef>
                <a:spcPct val="0"/>
              </a:spcBef>
              <a:buFontTx/>
              <a:buNone/>
            </a:pPr>
            <a:r>
              <a:rPr lang="fr-FR" altLang="fr-FR" sz="1200" u="sng">
                <a:solidFill>
                  <a:srgbClr val="008000"/>
                </a:solidFill>
                <a:latin typeface="Arial" panose="020B0604020202020204" pitchFamily="34" charset="0"/>
              </a:rPr>
              <a:t>Noms Scientifiques</a:t>
            </a: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Prunus amygdalus var. dulcis. </a:t>
            </a:r>
            <a:r>
              <a:rPr lang="fr-FR" altLang="fr-FR" sz="1200" u="sng">
                <a:solidFill>
                  <a:srgbClr val="008000"/>
                </a:solidFill>
                <a:latin typeface="Arial" panose="020B0604020202020204" pitchFamily="34" charset="0"/>
              </a:rPr>
              <a:t>Synonymes</a:t>
            </a:r>
            <a:r>
              <a:rPr lang="fr-FR" altLang="fr-FR" sz="1200" i="1">
                <a:solidFill>
                  <a:srgbClr val="008000"/>
                </a:solidFill>
                <a:latin typeface="Arial" panose="020B0604020202020204" pitchFamily="34" charset="0"/>
              </a:rPr>
              <a:t> : Amygdalus communis var. dulcis, Prunus amygdalus var. sativa, Prunus communis var. sativa, Prunus dulcis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latin typeface="Arial" panose="020B0604020202020204" pitchFamily="34" charset="0"/>
              </a:rPr>
              <a:t> </a:t>
            </a: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8"/>
              </a:rPr>
              <a:t>http://www.legume-fruit-maroc.com/amandier.php</a:t>
            </a:r>
            <a:r>
              <a:rPr lang="fr-FR" altLang="fr-FR" sz="1200">
                <a:solidFill>
                  <a:srgbClr val="008000"/>
                </a:solidFill>
                <a:latin typeface="Arial" panose="020B0604020202020204" pitchFamily="34" charset="0"/>
              </a:rPr>
              <a:t>, b) Maladies amandiers, </a:t>
            </a:r>
            <a:r>
              <a:rPr lang="fr-FR" altLang="fr-FR" sz="1200" u="sng">
                <a:solidFill>
                  <a:srgbClr val="008000"/>
                </a:solidFill>
                <a:latin typeface="Arial" panose="020B0604020202020204" pitchFamily="34" charset="0"/>
                <a:hlinkClick r:id="rId9"/>
              </a:rPr>
              <a:t>http://www.agrimaroc.net/87.pdf</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0"/>
              </a:rPr>
              <a:t>http://www.jardiner-malin.fr/fiche/amandier-taille-plantation.html</a:t>
            </a:r>
            <a:r>
              <a:rPr lang="fr-FR" altLang="fr-FR" sz="1200">
                <a:solidFill>
                  <a:srgbClr val="008000"/>
                </a:solidFill>
                <a:latin typeface="Arial" panose="020B0604020202020204" pitchFamily="34" charset="0"/>
              </a:rPr>
              <a:t> </a:t>
            </a:r>
          </a:p>
        </p:txBody>
      </p:sp>
      <p:sp>
        <p:nvSpPr>
          <p:cNvPr id="47114"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711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9CBB5CE-06B9-44DD-AB98-213C497A0A2D}" type="slidenum">
              <a:rPr lang="fr-FR" altLang="fr-FR" sz="1200" smtClean="0">
                <a:solidFill>
                  <a:srgbClr val="898989"/>
                </a:solidFill>
              </a:rPr>
              <a:pPr>
                <a:spcBef>
                  <a:spcPct val="0"/>
                </a:spcBef>
                <a:buFontTx/>
                <a:buNone/>
              </a:pPr>
              <a:t>48</a:t>
            </a:fld>
            <a:endParaRPr lang="fr-FR" altLang="fr-FR" sz="1200">
              <a:solidFill>
                <a:srgbClr val="898989"/>
              </a:solidFill>
            </a:endParaRPr>
          </a:p>
        </p:txBody>
      </p:sp>
      <p:sp>
        <p:nvSpPr>
          <p:cNvPr id="4711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7117" name="ZoneTexte 12"/>
          <p:cNvSpPr txBox="1">
            <a:spLocks noChangeArrowheads="1"/>
          </p:cNvSpPr>
          <p:nvPr/>
        </p:nvSpPr>
        <p:spPr bwMode="auto">
          <a:xfrm>
            <a:off x="179388" y="3789363"/>
            <a:ext cx="50403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a:solidFill>
                  <a:srgbClr val="008000"/>
                </a:solidFill>
                <a:latin typeface="Arial" panose="020B0604020202020204" pitchFamily="34" charset="0"/>
              </a:rPr>
              <a:t>La moniliose (due à </a:t>
            </a:r>
            <a:r>
              <a:rPr lang="fr-FR" altLang="fr-FR" sz="1000" i="1">
                <a:solidFill>
                  <a:srgbClr val="008000"/>
                </a:solidFill>
                <a:latin typeface="Arial" panose="020B0604020202020204" pitchFamily="34" charset="0"/>
              </a:rPr>
              <a:t>Monilia taxa</a:t>
            </a:r>
            <a:r>
              <a:rPr lang="fr-FR" altLang="fr-FR" sz="1000">
                <a:solidFill>
                  <a:srgbClr val="008000"/>
                </a:solidFill>
                <a:latin typeface="Arial" panose="020B0604020202020204" pitchFamily="34" charset="0"/>
              </a:rPr>
              <a:t>) provoque le dessèchement des bouquets floraux. Puis des chancres se développent sur les rameaux, causant la mort des parties situées au-dessus. La criblure (due à </a:t>
            </a:r>
            <a:r>
              <a:rPr lang="fr-FR" altLang="fr-FR" sz="1000" i="1">
                <a:solidFill>
                  <a:srgbClr val="008000"/>
                </a:solidFill>
                <a:latin typeface="Arial" panose="020B0604020202020204" pitchFamily="34" charset="0"/>
              </a:rPr>
              <a:t>Coryneum bejerinckii</a:t>
            </a:r>
            <a:r>
              <a:rPr lang="fr-FR" altLang="fr-FR" sz="1000">
                <a:solidFill>
                  <a:srgbClr val="008000"/>
                </a:solidFill>
                <a:latin typeface="Arial" panose="020B0604020202020204" pitchFamily="34" charset="0"/>
              </a:rPr>
              <a:t>) se manifeste par la formation de taches circulaires brunâtres sur les feuilles, taches qui se perforent facilement. En outre, sur les rameaux naissent de petites lésions circulaires qui laissent exsuder de la gomme. Pour lutter dans les deux cas, commencer par couper les rameaux malades. Pulvériser des fongicides à base de cuivre (bouillie bordelaise), ou à base de captafol et de thirame pour la criblure. En cas d'attaques de pucerons ou de cochenilles au cours de l'été, traiter avec des insecticides spécifiques.</a:t>
            </a:r>
          </a:p>
        </p:txBody>
      </p:sp>
      <p:sp>
        <p:nvSpPr>
          <p:cNvPr id="4711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7119" name="Image 14" descr="logo aride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Image 15" descr="logo salinisation2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oneTexte 3"/>
          <p:cNvSpPr txBox="1">
            <a:spLocks noChangeArrowheads="1"/>
          </p:cNvSpPr>
          <p:nvPr/>
        </p:nvSpPr>
        <p:spPr bwMode="auto">
          <a:xfrm>
            <a:off x="107950" y="56863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5.12. </a:t>
            </a:r>
            <a:r>
              <a:rPr lang="fr-FR" altLang="fr-FR" sz="1800" b="1" dirty="0">
                <a:solidFill>
                  <a:srgbClr val="008000"/>
                </a:solidFill>
                <a:latin typeface="Arial" panose="020B0604020202020204" pitchFamily="34" charset="0"/>
              </a:rPr>
              <a:t>Figuier commun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Ficus </a:t>
            </a:r>
            <a:r>
              <a:rPr lang="fr-FR" altLang="fr-FR" sz="1800" i="1" dirty="0" err="1">
                <a:solidFill>
                  <a:srgbClr val="008000"/>
                </a:solidFill>
                <a:latin typeface="Arial" panose="020B0604020202020204" pitchFamily="34" charset="0"/>
              </a:rPr>
              <a:t>carica</a:t>
            </a:r>
            <a:r>
              <a:rPr lang="fr-FR" altLang="fr-FR" sz="1800" dirty="0">
                <a:solidFill>
                  <a:srgbClr val="008000"/>
                </a:solidFill>
                <a:latin typeface="Arial" panose="020B0604020202020204" pitchFamily="34" charset="0"/>
              </a:rPr>
              <a:t>)</a:t>
            </a:r>
          </a:p>
        </p:txBody>
      </p:sp>
      <p:sp>
        <p:nvSpPr>
          <p:cNvPr id="48131"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813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AE46BD-7B6A-40B1-82BB-F6B1ECBCEA08}" type="slidenum">
              <a:rPr lang="fr-FR" altLang="fr-FR" sz="1200" smtClean="0">
                <a:solidFill>
                  <a:srgbClr val="898989"/>
                </a:solidFill>
              </a:rPr>
              <a:pPr>
                <a:spcBef>
                  <a:spcPct val="0"/>
                </a:spcBef>
                <a:buFontTx/>
                <a:buNone/>
              </a:pPr>
              <a:t>49</a:t>
            </a:fld>
            <a:endParaRPr lang="fr-FR" altLang="fr-FR" sz="1200">
              <a:solidFill>
                <a:srgbClr val="898989"/>
              </a:solidFill>
            </a:endParaRPr>
          </a:p>
        </p:txBody>
      </p:sp>
      <p:sp>
        <p:nvSpPr>
          <p:cNvPr id="481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8134" name="ZoneTexte 5"/>
          <p:cNvSpPr txBox="1">
            <a:spLocks noChangeArrowheads="1"/>
          </p:cNvSpPr>
          <p:nvPr/>
        </p:nvSpPr>
        <p:spPr bwMode="auto">
          <a:xfrm>
            <a:off x="107950" y="908050"/>
            <a:ext cx="885666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Figuier comestible</a:t>
            </a:r>
            <a:r>
              <a:rPr lang="fr-FR" altLang="fr-FR" sz="1800" baseline="30000">
                <a:solidFill>
                  <a:srgbClr val="008000"/>
                </a:solidFill>
                <a:latin typeface="Arial" panose="020B0604020202020204" pitchFamily="34" charset="0"/>
                <a:hlinkClick r:id="rId2"/>
              </a:rPr>
              <a:t>1</a:t>
            </a:r>
            <a:r>
              <a:rPr lang="fr-FR" altLang="fr-FR" sz="1800">
                <a:solidFill>
                  <a:srgbClr val="008000"/>
                </a:solidFill>
                <a:latin typeface="Arial" panose="020B0604020202020204" pitchFamily="34" charset="0"/>
              </a:rPr>
              <a:t> ou </a:t>
            </a:r>
            <a:r>
              <a:rPr lang="fr-FR" altLang="fr-FR" sz="1800" b="1">
                <a:solidFill>
                  <a:srgbClr val="008000"/>
                </a:solidFill>
                <a:latin typeface="Arial" panose="020B0604020202020204" pitchFamily="34" charset="0"/>
              </a:rPr>
              <a:t>Figuier commun</a:t>
            </a:r>
            <a:r>
              <a:rPr lang="fr-FR" altLang="fr-FR" sz="1800" baseline="30000">
                <a:solidFill>
                  <a:srgbClr val="008000"/>
                </a:solidFill>
                <a:latin typeface="Arial" panose="020B0604020202020204" pitchFamily="34" charset="0"/>
                <a:hlinkClick r:id="rId3"/>
              </a:rPr>
              <a:t>2</a:t>
            </a:r>
            <a:r>
              <a:rPr lang="fr-FR" altLang="fr-FR" sz="1800">
                <a:solidFill>
                  <a:srgbClr val="008000"/>
                </a:solidFill>
                <a:latin typeface="Arial" panose="020B0604020202020204" pitchFamily="34" charset="0"/>
              </a:rPr>
              <a:t>, est un </a:t>
            </a:r>
            <a:r>
              <a:rPr lang="fr-FR" altLang="fr-FR" sz="1800">
                <a:solidFill>
                  <a:srgbClr val="008000"/>
                </a:solidFill>
                <a:latin typeface="Arial" panose="020B0604020202020204" pitchFamily="34" charset="0"/>
                <a:hlinkClick r:id="rId4" tooltip="Arbre fruitier"/>
              </a:rPr>
              <a:t>arbre fruitier</a:t>
            </a:r>
            <a:r>
              <a:rPr lang="fr-FR" altLang="fr-FR" sz="1800">
                <a:solidFill>
                  <a:srgbClr val="008000"/>
                </a:solidFill>
                <a:latin typeface="Arial" panose="020B0604020202020204" pitchFamily="34" charset="0"/>
              </a:rPr>
              <a:t> caduque, dioïque (famille des </a:t>
            </a:r>
            <a:r>
              <a:rPr lang="fr-FR" altLang="fr-FR" sz="1800">
                <a:solidFill>
                  <a:srgbClr val="008000"/>
                </a:solidFill>
                <a:latin typeface="Arial" panose="020B0604020202020204" pitchFamily="34" charset="0"/>
                <a:hlinkClick r:id="rId5" tooltip="Moracée"/>
              </a:rPr>
              <a:t>Moracées</a:t>
            </a:r>
            <a:r>
              <a:rPr lang="fr-FR" altLang="fr-FR" sz="1800">
                <a:solidFill>
                  <a:srgbClr val="008000"/>
                </a:solidFill>
                <a:latin typeface="Arial" panose="020B0604020202020204" pitchFamily="34" charset="0"/>
              </a:rPr>
              <a:t>) donnant des fruits comestibles appelés </a:t>
            </a:r>
            <a:r>
              <a:rPr lang="fr-FR" altLang="fr-FR" sz="1800">
                <a:solidFill>
                  <a:srgbClr val="008000"/>
                </a:solidFill>
                <a:latin typeface="Arial" panose="020B0604020202020204" pitchFamily="34" charset="0"/>
                <a:hlinkClick r:id="rId6" tooltip="Figue"/>
              </a:rPr>
              <a:t>figues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C'est le seul représentant européen du genre Figuier qui représente près de 600 espèces, la plupart tropicales.</a:t>
            </a:r>
          </a:p>
          <a:p>
            <a:pPr algn="just" eaLnBrk="1" hangingPunct="1">
              <a:spcBef>
                <a:spcPct val="0"/>
              </a:spcBef>
              <a:buFontTx/>
              <a:buNone/>
            </a:pPr>
            <a:r>
              <a:rPr lang="fr-FR" altLang="fr-FR" sz="1200">
                <a:solidFill>
                  <a:srgbClr val="008000"/>
                </a:solidFill>
                <a:latin typeface="Arial" panose="020B0604020202020204" pitchFamily="34" charset="0"/>
              </a:rPr>
              <a:t>Le figuier mâle qui ne donne pas de fruits comestibles, est aussi appelé « Caprifiguier » (c'est-à-dire « Figuier de bouc »).</a:t>
            </a:r>
          </a:p>
          <a:p>
            <a:pPr algn="just" eaLnBrk="1" hangingPunct="1">
              <a:spcBef>
                <a:spcPct val="0"/>
              </a:spcBef>
              <a:buFontTx/>
              <a:buNone/>
            </a:pPr>
            <a:r>
              <a:rPr lang="fr-FR" altLang="fr-FR" sz="1200">
                <a:solidFill>
                  <a:srgbClr val="008000"/>
                </a:solidFill>
                <a:latin typeface="Arial" panose="020B0604020202020204" pitchFamily="34" charset="0"/>
              </a:rPr>
              <a:t>Il semble originaire d'une zone de climat tempéré chaud, englobant le pourtour du bassin </a:t>
            </a:r>
            <a:r>
              <a:rPr lang="fr-FR" altLang="fr-FR" sz="1200">
                <a:solidFill>
                  <a:srgbClr val="008000"/>
                </a:solidFill>
                <a:latin typeface="Arial" panose="020B0604020202020204" pitchFamily="34" charset="0"/>
                <a:hlinkClick r:id="rId7" tooltip="Méditerranée"/>
              </a:rPr>
              <a:t>méditerranéen</a:t>
            </a:r>
            <a:r>
              <a:rPr lang="fr-FR" altLang="fr-FR" sz="1200">
                <a:solidFill>
                  <a:srgbClr val="008000"/>
                </a:solidFill>
                <a:latin typeface="Arial" panose="020B0604020202020204" pitchFamily="34" charset="0"/>
              </a:rPr>
              <a:t> jusqu'à l'</a:t>
            </a:r>
            <a:r>
              <a:rPr lang="fr-FR" altLang="fr-FR" sz="1200">
                <a:solidFill>
                  <a:srgbClr val="008000"/>
                </a:solidFill>
                <a:latin typeface="Arial" panose="020B0604020202020204" pitchFamily="34" charset="0"/>
                <a:hlinkClick r:id="rId8" tooltip="Asie centrale"/>
              </a:rPr>
              <a:t>Asie centrale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Certaines variétés peuvent cependant atteindre 8 mètres de hauteur pour dix mètres de périmètre en conditions favorables (zone peu gélive, sol frais et fertile) - au </a:t>
            </a:r>
            <a:r>
              <a:rPr lang="fr-FR" altLang="fr-FR" sz="1200">
                <a:solidFill>
                  <a:srgbClr val="008000"/>
                </a:solidFill>
                <a:latin typeface="Arial" panose="020B0604020202020204" pitchFamily="34" charset="0"/>
                <a:hlinkClick r:id="rId9" tooltip="Tronc (botanique)"/>
              </a:rPr>
              <a:t>tronc</a:t>
            </a:r>
            <a:r>
              <a:rPr lang="fr-FR" altLang="fr-FR" sz="1200">
                <a:solidFill>
                  <a:srgbClr val="008000"/>
                </a:solidFill>
                <a:latin typeface="Arial" panose="020B0604020202020204" pitchFamily="34" charset="0"/>
              </a:rPr>
              <a:t> souvent tortueux, au port souvent buissonnant. </a:t>
            </a:r>
            <a:r>
              <a:rPr lang="fr-FR" altLang="fr-FR" sz="1200">
                <a:solidFill>
                  <a:srgbClr val="FF0000"/>
                </a:solidFill>
                <a:latin typeface="Arial" panose="020B0604020202020204" pitchFamily="34" charset="0"/>
              </a:rPr>
              <a:t>Toutes les parties de la plante (rameaux, feuilles, fruits) contiennent un </a:t>
            </a:r>
            <a:r>
              <a:rPr lang="fr-FR" altLang="fr-FR" sz="1200">
                <a:solidFill>
                  <a:srgbClr val="FF0000"/>
                </a:solidFill>
                <a:latin typeface="Arial" panose="020B0604020202020204" pitchFamily="34" charset="0"/>
                <a:hlinkClick r:id="rId10" tooltip="Latex (botanique)"/>
              </a:rPr>
              <a:t>latex</a:t>
            </a:r>
            <a:r>
              <a:rPr lang="fr-FR" altLang="fr-FR" sz="1200">
                <a:solidFill>
                  <a:srgbClr val="FF0000"/>
                </a:solidFill>
                <a:latin typeface="Arial" panose="020B0604020202020204" pitchFamily="34" charset="0"/>
              </a:rPr>
              <a:t> blanc et irritant.</a:t>
            </a:r>
          </a:p>
          <a:p>
            <a:pPr algn="just" eaLnBrk="1" hangingPunct="1">
              <a:spcBef>
                <a:spcPct val="0"/>
              </a:spcBef>
              <a:buFontTx/>
              <a:buNone/>
            </a:pPr>
            <a:r>
              <a:rPr lang="fr-FR" altLang="fr-FR" sz="1200">
                <a:solidFill>
                  <a:srgbClr val="008000"/>
                </a:solidFill>
                <a:latin typeface="Arial" panose="020B0604020202020204" pitchFamily="34" charset="0"/>
              </a:rPr>
              <a:t>Les figuiers sauvages ont pour particularité d'avoir une reproduction dépendant d'une </a:t>
            </a:r>
            <a:r>
              <a:rPr lang="fr-FR" altLang="fr-FR" sz="1200">
                <a:solidFill>
                  <a:srgbClr val="008000"/>
                </a:solidFill>
                <a:latin typeface="Arial" panose="020B0604020202020204" pitchFamily="34" charset="0"/>
                <a:hlinkClick r:id="rId11" tooltip="Symbiose"/>
              </a:rPr>
              <a:t>symbiose</a:t>
            </a:r>
            <a:r>
              <a:rPr lang="fr-FR" altLang="fr-FR" sz="1200">
                <a:solidFill>
                  <a:srgbClr val="008000"/>
                </a:solidFill>
                <a:latin typeface="Arial" panose="020B0604020202020204" pitchFamily="34" charset="0"/>
              </a:rPr>
              <a:t> avec un insecte : le </a:t>
            </a:r>
            <a:r>
              <a:rPr lang="fr-FR" altLang="fr-FR" sz="1200">
                <a:solidFill>
                  <a:srgbClr val="008000"/>
                </a:solidFill>
                <a:latin typeface="Arial" panose="020B0604020202020204" pitchFamily="34" charset="0"/>
                <a:hlinkClick r:id="rId12" tooltip="Blastophage"/>
              </a:rPr>
              <a:t>blastophage</a:t>
            </a:r>
            <a:r>
              <a:rPr lang="fr-FR" altLang="fr-FR" sz="1200">
                <a:solidFill>
                  <a:srgbClr val="008000"/>
                </a:solidFill>
                <a:latin typeface="Arial" panose="020B0604020202020204" pitchFamily="34" charset="0"/>
              </a:rPr>
              <a:t> (sauf pour les variétés parthénocarpiques dites autofertiles). Cet insecte assure la </a:t>
            </a:r>
            <a:r>
              <a:rPr lang="fr-FR" altLang="fr-FR" sz="1200">
                <a:solidFill>
                  <a:srgbClr val="008000"/>
                </a:solidFill>
                <a:latin typeface="Arial" panose="020B0604020202020204" pitchFamily="34" charset="0"/>
                <a:hlinkClick r:id="rId13" tooltip="Pollinisation"/>
              </a:rPr>
              <a:t>pollinisation</a:t>
            </a:r>
            <a:r>
              <a:rPr lang="fr-FR" altLang="fr-FR" sz="1200">
                <a:solidFill>
                  <a:srgbClr val="008000"/>
                </a:solidFill>
                <a:latin typeface="Arial" panose="020B0604020202020204" pitchFamily="34" charset="0"/>
              </a:rPr>
              <a:t> des fleurs femelles. En retour, le figuier abrite et nourrit l'insecte, dont le cycle se déroule quasi entièrement dans la plante. L'hiver, les ovaires, transformés en </a:t>
            </a:r>
            <a:r>
              <a:rPr lang="fr-FR" altLang="fr-FR" sz="1200">
                <a:solidFill>
                  <a:srgbClr val="008000"/>
                </a:solidFill>
                <a:latin typeface="Arial" panose="020B0604020202020204" pitchFamily="34" charset="0"/>
                <a:hlinkClick r:id="rId14" tooltip="Galle (botanique)"/>
              </a:rPr>
              <a:t>galles</a:t>
            </a:r>
            <a:r>
              <a:rPr lang="fr-FR" altLang="fr-FR" sz="1200">
                <a:solidFill>
                  <a:srgbClr val="008000"/>
                </a:solidFill>
                <a:latin typeface="Arial" panose="020B0604020202020204" pitchFamily="34" charset="0"/>
              </a:rPr>
              <a:t>, des fleurs femelles des figues-</a:t>
            </a:r>
            <a:r>
              <a:rPr lang="fr-FR" altLang="fr-FR" sz="1200">
                <a:solidFill>
                  <a:srgbClr val="008000"/>
                </a:solidFill>
                <a:latin typeface="Arial" panose="020B0604020202020204" pitchFamily="34" charset="0"/>
                <a:hlinkClick r:id="rId15" tooltip="wikt:mamme"/>
              </a:rPr>
              <a:t>mammes</a:t>
            </a:r>
            <a:r>
              <a:rPr lang="fr-FR" altLang="fr-FR" sz="1200">
                <a:solidFill>
                  <a:srgbClr val="008000"/>
                </a:solidFill>
                <a:latin typeface="Arial" panose="020B0604020202020204" pitchFamily="34" charset="0"/>
              </a:rPr>
              <a:t> (des plants mâles) contiennent leurs larves .</a:t>
            </a:r>
          </a:p>
          <a:p>
            <a:pPr algn="just" eaLnBrk="1" hangingPunct="1">
              <a:spcBef>
                <a:spcPct val="0"/>
              </a:spcBef>
              <a:buFontTx/>
              <a:buNone/>
            </a:pPr>
            <a:r>
              <a:rPr lang="fr-FR" altLang="fr-FR" sz="1200">
                <a:solidFill>
                  <a:srgbClr val="008000"/>
                </a:solidFill>
                <a:latin typeface="Arial" panose="020B0604020202020204" pitchFamily="34" charset="0"/>
              </a:rPr>
              <a:t>Peu exigeant, le figuier est robuste, nécessitant peu voire pas de traitements, et peut produire très longtemps.</a:t>
            </a:r>
          </a:p>
          <a:p>
            <a:pPr algn="just" eaLnBrk="1" hangingPunct="1">
              <a:spcBef>
                <a:spcPct val="0"/>
              </a:spcBef>
              <a:buFontTx/>
              <a:buNone/>
            </a:pPr>
            <a:r>
              <a:rPr lang="fr-FR" altLang="fr-FR" sz="1200">
                <a:solidFill>
                  <a:srgbClr val="FF0000"/>
                </a:solidFill>
                <a:latin typeface="Arial" panose="020B0604020202020204" pitchFamily="34" charset="0"/>
              </a:rPr>
              <a:t>Le </a:t>
            </a:r>
            <a:r>
              <a:rPr lang="fr-FR" altLang="fr-FR" sz="1200">
                <a:solidFill>
                  <a:srgbClr val="FF0000"/>
                </a:solidFill>
                <a:latin typeface="Arial" panose="020B0604020202020204" pitchFamily="34" charset="0"/>
                <a:hlinkClick r:id="rId16" tooltip="Chancre du figuier (page inexistante)"/>
              </a:rPr>
              <a:t>chancre du figuier</a:t>
            </a:r>
            <a:r>
              <a:rPr lang="fr-FR" altLang="fr-FR" sz="1200">
                <a:solidFill>
                  <a:srgbClr val="FF0000"/>
                </a:solidFill>
                <a:latin typeface="Arial" panose="020B0604020202020204" pitchFamily="34" charset="0"/>
              </a:rPr>
              <a:t> (</a:t>
            </a:r>
            <a:r>
              <a:rPr lang="fr-FR" altLang="fr-FR" sz="1200" i="1">
                <a:solidFill>
                  <a:srgbClr val="FF0000"/>
                </a:solidFill>
                <a:latin typeface="Arial" panose="020B0604020202020204" pitchFamily="34" charset="0"/>
              </a:rPr>
              <a:t>Diaporthe cinerescens</a:t>
            </a:r>
            <a:r>
              <a:rPr lang="fr-FR" altLang="fr-FR" sz="1200">
                <a:solidFill>
                  <a:srgbClr val="FF0000"/>
                </a:solidFill>
                <a:latin typeface="Arial" panose="020B0604020202020204" pitchFamily="34" charset="0"/>
              </a:rPr>
              <a:t>), est la seule maladie ayant une incidence économique.</a:t>
            </a:r>
          </a:p>
          <a:p>
            <a:pPr algn="just" eaLnBrk="1" hangingPunct="1">
              <a:spcBef>
                <a:spcPct val="0"/>
              </a:spcBef>
              <a:buFontTx/>
              <a:buNone/>
            </a:pPr>
            <a:r>
              <a:rPr lang="fr-FR" altLang="fr-FR" sz="1200">
                <a:solidFill>
                  <a:srgbClr val="008000"/>
                </a:solidFill>
                <a:latin typeface="Arial" panose="020B0604020202020204" pitchFamily="34" charset="0"/>
              </a:rPr>
              <a:t>Le figuier peut être cultivé sur une large gamme de sols, sable aride et pauvre, riche limon, argile lourde ou calcaire, pourvu qu'il y ait suffisamment de profondeur, de drainage et de nourriture. Le sol sablonneux demi-sec contenant une bonne dose de chaux est idéal lorsque la récolte est destinée au séchage. Les sols très acides ne sont pas adaptés. Le pH doit être compris entre 6,0 et 6,5. </a:t>
            </a:r>
            <a:r>
              <a:rPr lang="fr-FR" altLang="fr-FR" sz="1200" b="1">
                <a:solidFill>
                  <a:srgbClr val="008000"/>
                </a:solidFill>
                <a:latin typeface="Arial" panose="020B0604020202020204" pitchFamily="34" charset="0"/>
              </a:rPr>
              <a:t>L'arbre est assez tolérant à une salinité modérée</a:t>
            </a:r>
            <a:r>
              <a:rPr lang="fr-FR" altLang="fr-FR" sz="1200" b="1" baseline="30000">
                <a:solidFill>
                  <a:srgbClr val="008000"/>
                </a:solidFill>
                <a:latin typeface="Arial" panose="020B0604020202020204" pitchFamily="34" charset="0"/>
                <a:hlinkClick r:id="rId17"/>
              </a:rPr>
              <a:t>7</a:t>
            </a:r>
            <a:r>
              <a:rPr lang="fr-FR" altLang="fr-FR" sz="1200" b="1">
                <a:solidFill>
                  <a:srgbClr val="008000"/>
                </a:solidFill>
                <a:latin typeface="Arial" panose="020B0604020202020204" pitchFamily="34" charset="0"/>
              </a:rPr>
              <a:t>. </a:t>
            </a:r>
            <a:r>
              <a:rPr lang="fr-FR" altLang="fr-FR" sz="1200">
                <a:solidFill>
                  <a:srgbClr val="008000"/>
                </a:solidFill>
                <a:latin typeface="Arial" panose="020B0604020202020204" pitchFamily="34" charset="0"/>
              </a:rPr>
              <a:t>Il se développe sauvage dans les zones sèches et ensoleillées, avec des sols profonds et frais, également dans les zones rocheuses, du niveau de la mer à 1.700 mètres</a:t>
            </a:r>
            <a:r>
              <a:rPr lang="fr-FR" altLang="fr-FR" sz="1200">
                <a:latin typeface="Arial" panose="020B0604020202020204" pitchFamily="34" charset="0"/>
              </a:rPr>
              <a:t>.</a:t>
            </a:r>
            <a:endParaRPr lang="fr-FR" altLang="fr-FR" sz="1200" b="1">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Les racines du figuier étant souvent peu profondes, il faut éviter de travailler le sol au pied de l'arbre et procéder à un </a:t>
            </a:r>
            <a:r>
              <a:rPr lang="fr-FR" altLang="fr-FR" sz="1200">
                <a:solidFill>
                  <a:srgbClr val="008000"/>
                </a:solidFill>
                <a:latin typeface="Arial" panose="020B0604020202020204" pitchFamily="34" charset="0"/>
                <a:hlinkClick r:id="rId18" tooltip="Paillage"/>
              </a:rPr>
              <a:t>paillage</a:t>
            </a:r>
            <a:r>
              <a:rPr lang="fr-FR" altLang="fr-FR" sz="1200">
                <a:solidFill>
                  <a:srgbClr val="008000"/>
                </a:solidFill>
                <a:latin typeface="Arial" panose="020B0604020202020204" pitchFamily="34" charset="0"/>
              </a:rPr>
              <a:t> en été pour conserver l'humidité du sol. Le paillage permet également de réduire la sensibilité aux </a:t>
            </a:r>
            <a:r>
              <a:rPr lang="fr-FR" altLang="fr-FR" sz="1200">
                <a:solidFill>
                  <a:srgbClr val="008000"/>
                </a:solidFill>
                <a:latin typeface="Arial" panose="020B0604020202020204" pitchFamily="34" charset="0"/>
                <a:hlinkClick r:id="rId19" tooltip="Nématode"/>
              </a:rPr>
              <a:t>nématodes</a:t>
            </a:r>
            <a:r>
              <a:rPr lang="fr-FR" altLang="fr-FR" sz="1200" baseline="30000">
                <a:solidFill>
                  <a:srgbClr val="008000"/>
                </a:solidFill>
                <a:latin typeface="Arial" panose="020B0604020202020204" pitchFamily="34" charset="0"/>
                <a:hlinkClick r:id="rId20"/>
              </a:rPr>
              <a:t>9</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Le figuier commun se </a:t>
            </a:r>
            <a:r>
              <a:rPr lang="fr-FR" altLang="fr-FR" sz="1200">
                <a:solidFill>
                  <a:srgbClr val="008000"/>
                </a:solidFill>
                <a:latin typeface="Arial" panose="020B0604020202020204" pitchFamily="34" charset="0"/>
                <a:hlinkClick r:id="rId21" tooltip="Bouture"/>
              </a:rPr>
              <a:t>bouture</a:t>
            </a:r>
            <a:r>
              <a:rPr lang="fr-FR" altLang="fr-FR" sz="1200">
                <a:solidFill>
                  <a:srgbClr val="008000"/>
                </a:solidFill>
                <a:latin typeface="Arial" panose="020B0604020202020204" pitchFamily="34" charset="0"/>
              </a:rPr>
              <a:t> très facilement en prélevant durant l'hiver des rameaux d'une vingtaine de cm de long de 2 ou 3 ans d'âge soit environ 1 cm de diamètre (ou à défaut un rameau avec bourgeon terminal intact mais le taux de réussite sera alors plus faible) qu'on plante tel quel dans un substrat maintenu humide et au chaud</a:t>
            </a:r>
            <a:r>
              <a:rPr lang="fr-FR" altLang="fr-FR" sz="1200" baseline="30000">
                <a:solidFill>
                  <a:srgbClr val="008000"/>
                </a:solidFill>
                <a:latin typeface="Arial" panose="020B0604020202020204" pitchFamily="34" charset="0"/>
                <a:hlinkClick r:id="rId22"/>
              </a:rPr>
              <a:t>12</a:t>
            </a:r>
            <a:r>
              <a:rPr lang="fr-FR" altLang="fr-FR" sz="1200">
                <a:solidFill>
                  <a:srgbClr val="008000"/>
                </a:solidFill>
                <a:latin typeface="Arial" panose="020B0604020202020204" pitchFamily="34" charset="0"/>
              </a:rPr>
              <a:t>. On peut aussi le multiplier par </a:t>
            </a:r>
            <a:r>
              <a:rPr lang="fr-FR" altLang="fr-FR" sz="1200">
                <a:solidFill>
                  <a:srgbClr val="008000"/>
                </a:solidFill>
                <a:latin typeface="Arial" panose="020B0604020202020204" pitchFamily="34" charset="0"/>
                <a:hlinkClick r:id="rId23" tooltip="Semis"/>
              </a:rPr>
              <a:t>semis</a:t>
            </a:r>
            <a:r>
              <a:rPr lang="fr-FR" altLang="fr-FR" sz="1200">
                <a:solidFill>
                  <a:srgbClr val="008000"/>
                </a:solidFill>
                <a:latin typeface="Arial" panose="020B0604020202020204" pitchFamily="34" charset="0"/>
              </a:rPr>
              <a:t>.</a:t>
            </a:r>
            <a:endParaRPr lang="fr-FR" altLang="fr-FR" sz="1200" b="1">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4"/>
              </a:rPr>
              <a:t>http://fr.wikipedia.org/wiki/Ficus_carica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5"/>
              </a:rPr>
              <a:t>http://en.wikipedia.org/wiki/Common_fig</a:t>
            </a:r>
            <a:r>
              <a:rPr lang="fr-FR" altLang="fr-FR" sz="1200">
                <a:solidFill>
                  <a:srgbClr val="008000"/>
                </a:solidFill>
                <a:latin typeface="Arial" panose="020B0604020202020204" pitchFamily="34" charset="0"/>
              </a:rPr>
              <a:t> </a:t>
            </a:r>
          </a:p>
        </p:txBody>
      </p:sp>
      <p:pic>
        <p:nvPicPr>
          <p:cNvPr id="48135" name="Picture 6" descr="C:\Users\LISAN\Pictures\plantes-halophytes-xerophiles\ficus carica4.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39975" y="5753100"/>
            <a:ext cx="147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C:\Users\LISAN\Pictures\plantes-halophytes-xerophiles\ficus carica.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40200" y="5765800"/>
            <a:ext cx="1458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C:\Users\LISAN\Pictures\plantes-halophytes-xerophiles\ficus carica2.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95963" y="5753100"/>
            <a:ext cx="103346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9" descr="C:\Users\LISAN\Pictures\plantes-halophytes-xerophiles\ficus carica3.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235825" y="5549900"/>
            <a:ext cx="17478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ZoneTexte 10"/>
          <p:cNvSpPr txBox="1">
            <a:spLocks noChangeArrowheads="1"/>
          </p:cNvSpPr>
          <p:nvPr/>
        </p:nvSpPr>
        <p:spPr bwMode="auto">
          <a:xfrm>
            <a:off x="107950" y="5805488"/>
            <a:ext cx="2087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 genre Figuier (</a:t>
            </a:r>
            <a:r>
              <a:rPr lang="fr-FR" altLang="fr-FR" sz="1200" i="1">
                <a:solidFill>
                  <a:srgbClr val="008000"/>
                </a:solidFill>
                <a:latin typeface="Arial" panose="020B0604020202020204" pitchFamily="34" charset="0"/>
              </a:rPr>
              <a:t>Ficus</a:t>
            </a:r>
            <a:r>
              <a:rPr lang="fr-FR" altLang="fr-FR" sz="1200">
                <a:solidFill>
                  <a:srgbClr val="008000"/>
                </a:solidFill>
                <a:latin typeface="Arial" panose="020B0604020202020204" pitchFamily="34" charset="0"/>
              </a:rPr>
              <a:t>) représente près de 600 espèces, la plupart tropicales.</a:t>
            </a:r>
          </a:p>
        </p:txBody>
      </p:sp>
      <p:sp>
        <p:nvSpPr>
          <p:cNvPr id="4814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8141" name="Image 13" descr="logo salinisation2_s.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71550" y="0"/>
            <a:ext cx="384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16416" y="188640"/>
            <a:ext cx="514400" cy="412155"/>
          </a:xfrm>
        </p:spPr>
        <p:txBody>
          <a:bodyPr/>
          <a:lstStyle/>
          <a:p>
            <a:pPr>
              <a:defRPr/>
            </a:pPr>
            <a:fld id="{B9ECBFA8-A775-4D16-A4B2-417DCD0EBDB4}" type="slidenum">
              <a:rPr lang="fr-FR" altLang="fr-FR" smtClean="0"/>
              <a:pPr>
                <a:defRPr/>
              </a:pPr>
              <a:t>5</a:t>
            </a:fld>
            <a:endParaRPr lang="fr-FR" altLang="fr-FR" dirty="0"/>
          </a:p>
        </p:txBody>
      </p:sp>
      <p:sp>
        <p:nvSpPr>
          <p:cNvPr id="3" name="Rectangle 2"/>
          <p:cNvSpPr/>
          <p:nvPr/>
        </p:nvSpPr>
        <p:spPr>
          <a:xfrm>
            <a:off x="210474" y="416471"/>
            <a:ext cx="8579296" cy="2862322"/>
          </a:xfrm>
          <a:prstGeom prst="rect">
            <a:avLst/>
          </a:prstGeom>
        </p:spPr>
        <p:txBody>
          <a:bodyPr wrap="square">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6. Exemples d’arbres utiles pour le fourrage, le bois et d’autres usages (suite)</a:t>
            </a:r>
          </a:p>
          <a:p>
            <a:pPr eaLnBrk="1" hangingPunct="1">
              <a:defRPr/>
            </a:pPr>
            <a:endParaRPr lang="fr-FR" dirty="0">
              <a:solidFill>
                <a:srgbClr val="008000"/>
              </a:solidFill>
              <a:latin typeface="Calibri" pitchFamily="34" charset="0"/>
              <a:cs typeface="Arial" charset="0"/>
            </a:endParaRPr>
          </a:p>
          <a:p>
            <a:pPr eaLnBrk="1" hangingPunct="1">
              <a:defRPr/>
            </a:pPr>
            <a:r>
              <a:rPr lang="it-IT" dirty="0">
                <a:solidFill>
                  <a:srgbClr val="008000"/>
                </a:solidFill>
                <a:latin typeface="Calibri" panose="020F0502020204030204" pitchFamily="34" charset="0"/>
                <a:cs typeface="Arial" charset="0"/>
              </a:rPr>
              <a:t>6.17. Les soudes (genre </a:t>
            </a:r>
            <a:r>
              <a:rPr lang="fr-FR" i="1" dirty="0" err="1">
                <a:solidFill>
                  <a:srgbClr val="008000"/>
                </a:solidFill>
                <a:latin typeface="Calibri" panose="020F0502020204030204" pitchFamily="34" charset="0"/>
                <a:cs typeface="Arial" charset="0"/>
              </a:rPr>
              <a:t>Salsola</a:t>
            </a:r>
            <a:r>
              <a:rPr lang="it-IT" dirty="0">
                <a:solidFill>
                  <a:srgbClr val="008000"/>
                </a:solidFill>
                <a:latin typeface="Calibri" panose="020F0502020204030204" pitchFamily="34" charset="0"/>
                <a:cs typeface="Arial" charset="0"/>
              </a:rPr>
              <a:t>)</a:t>
            </a:r>
          </a:p>
          <a:p>
            <a:pPr eaLnBrk="1" hangingPunct="1">
              <a:defRPr/>
            </a:pPr>
            <a:r>
              <a:rPr lang="it-IT" dirty="0">
                <a:solidFill>
                  <a:srgbClr val="008000"/>
                </a:solidFill>
                <a:latin typeface="Calibri" panose="020F0502020204030204" pitchFamily="34" charset="0"/>
                <a:cs typeface="Arial" charset="0"/>
              </a:rPr>
              <a:t>6.18. genre </a:t>
            </a:r>
            <a:r>
              <a:rPr lang="fr-FR" i="1" dirty="0" err="1">
                <a:solidFill>
                  <a:srgbClr val="008000"/>
                </a:solidFill>
                <a:latin typeface="Calibri" panose="020F0502020204030204" pitchFamily="34" charset="0"/>
                <a:cs typeface="Arial" charset="0"/>
              </a:rPr>
              <a:t>Nitraria</a:t>
            </a:r>
            <a:r>
              <a:rPr lang="fr-FR" dirty="0">
                <a:latin typeface="Calibri" panose="020F0502020204030204" pitchFamily="34" charset="0"/>
                <a:cs typeface="Arial" charset="0"/>
              </a:rPr>
              <a:t> </a:t>
            </a:r>
            <a:r>
              <a:rPr lang="fr-FR" i="1" dirty="0" err="1">
                <a:solidFill>
                  <a:srgbClr val="008000"/>
                </a:solidFill>
                <a:latin typeface="Calibri" panose="020F0502020204030204" pitchFamily="34" charset="0"/>
                <a:cs typeface="Arial" charset="0"/>
              </a:rPr>
              <a:t>sp</a:t>
            </a:r>
            <a:r>
              <a:rPr lang="fr-FR" i="1" dirty="0">
                <a:solidFill>
                  <a:srgbClr val="008000"/>
                </a:solidFill>
                <a:latin typeface="Calibri" panose="020F0502020204030204" pitchFamily="34" charset="0"/>
                <a:cs typeface="Arial" charset="0"/>
              </a:rPr>
              <a:t>. </a:t>
            </a:r>
            <a:r>
              <a:rPr lang="fr-FR" dirty="0">
                <a:solidFill>
                  <a:srgbClr val="008000"/>
                </a:solidFill>
                <a:latin typeface="Calibri" panose="020F0502020204030204" pitchFamily="34" charset="0"/>
                <a:cs typeface="Arial" charset="0"/>
              </a:rPr>
              <a:t>(arbuste)</a:t>
            </a:r>
          </a:p>
          <a:p>
            <a:pPr eaLnBrk="1" hangingPunct="1">
              <a:defRPr/>
            </a:pPr>
            <a:r>
              <a:rPr lang="fr-FR" i="1" dirty="0">
                <a:solidFill>
                  <a:srgbClr val="008000"/>
                </a:solidFill>
                <a:latin typeface="Calibri" panose="020F0502020204030204" pitchFamily="34" charset="0"/>
                <a:cs typeface="Arial" charset="0"/>
              </a:rPr>
              <a:t>6.18bis. </a:t>
            </a:r>
            <a:r>
              <a:rPr lang="fr-FR" i="1" dirty="0" err="1">
                <a:solidFill>
                  <a:srgbClr val="008000"/>
                </a:solidFill>
                <a:latin typeface="Calibri" panose="020F0502020204030204" pitchFamily="34" charset="0"/>
                <a:cs typeface="Arial" charset="0"/>
              </a:rPr>
              <a:t>Nitraria</a:t>
            </a:r>
            <a:r>
              <a:rPr lang="fr-FR" dirty="0">
                <a:latin typeface="Calibri" panose="020F0502020204030204" pitchFamily="34" charset="0"/>
                <a:cs typeface="Arial" charset="0"/>
              </a:rPr>
              <a:t> </a:t>
            </a:r>
            <a:r>
              <a:rPr lang="fr-FR" i="1" dirty="0" err="1">
                <a:solidFill>
                  <a:srgbClr val="008000"/>
                </a:solidFill>
                <a:latin typeface="Calibri" panose="020F0502020204030204" pitchFamily="34" charset="0"/>
              </a:rPr>
              <a:t>retusa</a:t>
            </a:r>
            <a:r>
              <a:rPr lang="fr-FR" b="1" dirty="0">
                <a:solidFill>
                  <a:srgbClr val="008000"/>
                </a:solidFill>
              </a:rPr>
              <a:t> </a:t>
            </a:r>
            <a:r>
              <a:rPr lang="fr-FR" dirty="0">
                <a:solidFill>
                  <a:srgbClr val="008000"/>
                </a:solidFill>
                <a:latin typeface="Calibri" panose="020F0502020204030204" pitchFamily="34" charset="0"/>
                <a:cs typeface="Arial" charset="0"/>
              </a:rPr>
              <a:t>(arbuste)</a:t>
            </a:r>
            <a:endParaRPr lang="fr-FR" i="1" dirty="0">
              <a:solidFill>
                <a:srgbClr val="008000"/>
              </a:solidFill>
              <a:latin typeface="Calibri" panose="020F0502020204030204" pitchFamily="34" charset="0"/>
              <a:cs typeface="Arial" charset="0"/>
            </a:endParaRPr>
          </a:p>
          <a:p>
            <a:pPr eaLnBrk="1" hangingPunct="1">
              <a:defRPr/>
            </a:pPr>
            <a:r>
              <a:rPr lang="it-IT" dirty="0">
                <a:solidFill>
                  <a:srgbClr val="008000"/>
                </a:solidFill>
                <a:latin typeface="Calibri" panose="020F0502020204030204" pitchFamily="34" charset="0"/>
                <a:cs typeface="Arial" charset="0"/>
              </a:rPr>
              <a:t>6.19. </a:t>
            </a:r>
            <a:r>
              <a:rPr lang="fr-FR" dirty="0" err="1">
                <a:solidFill>
                  <a:srgbClr val="008000"/>
                </a:solidFill>
                <a:latin typeface="Calibri" panose="020F0502020204030204" pitchFamily="34" charset="0"/>
                <a:cs typeface="Arial" charset="0"/>
              </a:rPr>
              <a:t>Saxaoul</a:t>
            </a:r>
            <a:r>
              <a:rPr lang="fr-FR" dirty="0">
                <a:solidFill>
                  <a:srgbClr val="008000"/>
                </a:solidFill>
                <a:latin typeface="Calibri" panose="020F0502020204030204" pitchFamily="34" charset="0"/>
                <a:cs typeface="Arial" charset="0"/>
              </a:rPr>
              <a:t> ou </a:t>
            </a:r>
            <a:r>
              <a:rPr lang="fr-FR" dirty="0" err="1">
                <a:solidFill>
                  <a:srgbClr val="008000"/>
                </a:solidFill>
                <a:latin typeface="Calibri" panose="020F0502020204030204" pitchFamily="34" charset="0"/>
                <a:cs typeface="Arial" charset="0"/>
              </a:rPr>
              <a:t>saxaul</a:t>
            </a:r>
            <a:r>
              <a:rPr lang="fr-FR" dirty="0">
                <a:solidFill>
                  <a:srgbClr val="008000"/>
                </a:solidFill>
                <a:latin typeface="Calibri" panose="020F0502020204030204" pitchFamily="34" charset="0"/>
                <a:cs typeface="Arial" charset="0"/>
              </a:rPr>
              <a:t> (</a:t>
            </a:r>
            <a:r>
              <a:rPr lang="fr-FR" i="1" dirty="0" err="1">
                <a:solidFill>
                  <a:srgbClr val="008000"/>
                </a:solidFill>
                <a:latin typeface="Calibri" panose="020F0502020204030204" pitchFamily="34" charset="0"/>
                <a:cs typeface="Arial" charset="0"/>
              </a:rPr>
              <a:t>Haloxylon</a:t>
            </a:r>
            <a:r>
              <a:rPr lang="fr-FR" i="1" dirty="0">
                <a:solidFill>
                  <a:srgbClr val="008000"/>
                </a:solidFill>
                <a:latin typeface="Calibri" panose="020F0502020204030204" pitchFamily="34" charset="0"/>
                <a:cs typeface="Arial" charset="0"/>
              </a:rPr>
              <a:t> </a:t>
            </a:r>
            <a:r>
              <a:rPr lang="fr-FR" i="1" dirty="0" err="1">
                <a:solidFill>
                  <a:srgbClr val="008000"/>
                </a:solidFill>
                <a:latin typeface="Calibri" panose="020F0502020204030204" pitchFamily="34" charset="0"/>
                <a:cs typeface="Arial" charset="0"/>
              </a:rPr>
              <a:t>ammodendron</a:t>
            </a:r>
            <a:r>
              <a:rPr lang="fr-FR" dirty="0">
                <a:solidFill>
                  <a:srgbClr val="008000"/>
                </a:solidFill>
                <a:latin typeface="Calibri" panose="020F0502020204030204" pitchFamily="34" charset="0"/>
                <a:cs typeface="Arial" charset="0"/>
              </a:rPr>
              <a:t>) (arbuste)</a:t>
            </a:r>
          </a:p>
          <a:p>
            <a:pPr eaLnBrk="1" hangingPunct="1">
              <a:defRPr/>
            </a:pPr>
            <a:r>
              <a:rPr lang="fr-FR" altLang="fr-FR" dirty="0">
                <a:solidFill>
                  <a:srgbClr val="008000"/>
                </a:solidFill>
                <a:latin typeface="Calibri" panose="020F0502020204030204" pitchFamily="34" charset="0"/>
              </a:rPr>
              <a:t>6.20. </a:t>
            </a:r>
            <a:r>
              <a:rPr lang="fr-FR" altLang="fr-FR" dirty="0" err="1">
                <a:solidFill>
                  <a:srgbClr val="008000"/>
                </a:solidFill>
                <a:latin typeface="Calibri" panose="020F0502020204030204" pitchFamily="34" charset="0"/>
              </a:rPr>
              <a:t>Taupata</a:t>
            </a:r>
            <a:r>
              <a:rPr lang="fr-FR" altLang="fr-FR" dirty="0">
                <a:solidFill>
                  <a:srgbClr val="008000"/>
                </a:solidFill>
                <a:latin typeface="Calibri" panose="020F0502020204030204" pitchFamily="34" charset="0"/>
              </a:rPr>
              <a:t> ou buisson miroir (</a:t>
            </a:r>
            <a:r>
              <a:rPr lang="fr-FR" altLang="fr-FR" i="1" dirty="0" err="1">
                <a:solidFill>
                  <a:srgbClr val="008000"/>
                </a:solidFill>
                <a:latin typeface="Calibri" panose="020F0502020204030204" pitchFamily="34" charset="0"/>
              </a:rPr>
              <a:t>Coprosma</a:t>
            </a:r>
            <a:r>
              <a:rPr lang="fr-FR" altLang="fr-FR" i="1" dirty="0">
                <a:solidFill>
                  <a:srgbClr val="008000"/>
                </a:solidFill>
                <a:latin typeface="Calibri" panose="020F0502020204030204" pitchFamily="34" charset="0"/>
              </a:rPr>
              <a:t> repens</a:t>
            </a:r>
            <a:r>
              <a:rPr lang="fr-FR" altLang="fr-FR" dirty="0">
                <a:solidFill>
                  <a:srgbClr val="008000"/>
                </a:solidFill>
                <a:latin typeface="Calibri" panose="020F0502020204030204" pitchFamily="34" charset="0"/>
              </a:rPr>
              <a:t>).</a:t>
            </a:r>
          </a:p>
          <a:p>
            <a:pPr eaLnBrk="1" hangingPunct="1">
              <a:defRPr/>
            </a:pPr>
            <a:r>
              <a:rPr lang="fr-FR" altLang="fr-FR" dirty="0">
                <a:solidFill>
                  <a:srgbClr val="008000"/>
                </a:solidFill>
                <a:latin typeface="Calibri" panose="020F0502020204030204" pitchFamily="34" charset="0"/>
              </a:rPr>
              <a:t>6.21. </a:t>
            </a:r>
            <a:r>
              <a:rPr lang="fr-FR" altLang="fr-FR" i="1" dirty="0" err="1">
                <a:solidFill>
                  <a:srgbClr val="008000"/>
                </a:solidFill>
                <a:latin typeface="Calibri" panose="020F0502020204030204" pitchFamily="34" charset="0"/>
              </a:rPr>
              <a:t>Eleagnus</a:t>
            </a:r>
            <a:r>
              <a:rPr lang="fr-FR" altLang="fr-FR" i="1" dirty="0">
                <a:solidFill>
                  <a:srgbClr val="008000"/>
                </a:solidFill>
                <a:latin typeface="Calibri" panose="020F0502020204030204" pitchFamily="34" charset="0"/>
              </a:rPr>
              <a:t> </a:t>
            </a:r>
            <a:r>
              <a:rPr lang="fr-FR" altLang="fr-FR" i="1" dirty="0" err="1">
                <a:solidFill>
                  <a:srgbClr val="008000"/>
                </a:solidFill>
                <a:latin typeface="Calibri" panose="020F0502020204030204" pitchFamily="34" charset="0"/>
              </a:rPr>
              <a:t>sp</a:t>
            </a:r>
            <a:r>
              <a:rPr lang="fr-FR" altLang="fr-FR" dirty="0">
                <a:solidFill>
                  <a:srgbClr val="008000"/>
                </a:solidFill>
                <a:latin typeface="Calibri" panose="020F0502020204030204" pitchFamily="34" charset="0"/>
              </a:rPr>
              <a:t>.</a:t>
            </a:r>
          </a:p>
        </p:txBody>
      </p:sp>
      <p:sp>
        <p:nvSpPr>
          <p:cNvPr id="4" name="ZoneTexte 1"/>
          <p:cNvSpPr txBox="1">
            <a:spLocks noChangeArrowheads="1"/>
          </p:cNvSpPr>
          <p:nvPr/>
        </p:nvSpPr>
        <p:spPr bwMode="auto">
          <a:xfrm>
            <a:off x="2771800" y="136809"/>
            <a:ext cx="3817094"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 name="ZoneTexte 6"/>
          <p:cNvSpPr txBox="1"/>
          <p:nvPr/>
        </p:nvSpPr>
        <p:spPr>
          <a:xfrm>
            <a:off x="605768" y="5973481"/>
            <a:ext cx="8430727" cy="1052237"/>
          </a:xfrm>
          <a:prstGeom prst="rect">
            <a:avLst/>
          </a:prstGeom>
          <a:noFill/>
        </p:spPr>
        <p:txBody>
          <a:bodyPr wrap="square" rtlCol="0">
            <a:spAutoFit/>
          </a:bodyPr>
          <a:lstStyle/>
          <a:p>
            <a:pPr algn="ctr"/>
            <a:r>
              <a:rPr lang="fr-FR" sz="1200" b="1" dirty="0">
                <a:solidFill>
                  <a:srgbClr val="008000"/>
                </a:solidFill>
              </a:rPr>
              <a:t>L'Aster maritime</a:t>
            </a:r>
            <a:r>
              <a:rPr lang="fr-FR" sz="1200" dirty="0">
                <a:solidFill>
                  <a:srgbClr val="008000"/>
                </a:solidFill>
              </a:rPr>
              <a:t> ou </a:t>
            </a:r>
            <a:r>
              <a:rPr lang="fr-FR" sz="1200" b="1" dirty="0">
                <a:solidFill>
                  <a:srgbClr val="008000"/>
                </a:solidFill>
              </a:rPr>
              <a:t>oreille de cochon </a:t>
            </a:r>
            <a:r>
              <a:rPr lang="fr-FR" sz="1200" dirty="0">
                <a:solidFill>
                  <a:srgbClr val="008000"/>
                </a:solidFill>
              </a:rPr>
              <a:t>(</a:t>
            </a:r>
            <a:r>
              <a:rPr lang="fr-FR" sz="1200" i="1" dirty="0">
                <a:solidFill>
                  <a:srgbClr val="008000"/>
                </a:solidFill>
              </a:rPr>
              <a:t>Aster </a:t>
            </a:r>
            <a:r>
              <a:rPr lang="fr-FR" sz="1200" i="1" dirty="0" err="1">
                <a:solidFill>
                  <a:srgbClr val="008000"/>
                </a:solidFill>
              </a:rPr>
              <a:t>tripolium</a:t>
            </a:r>
            <a:r>
              <a:rPr lang="fr-FR" sz="1200" dirty="0">
                <a:solidFill>
                  <a:srgbClr val="008000"/>
                </a:solidFill>
              </a:rPr>
              <a:t> L.) (Synonymes : </a:t>
            </a:r>
            <a:r>
              <a:rPr lang="pt-BR" sz="1200" i="1" dirty="0">
                <a:solidFill>
                  <a:srgbClr val="008000"/>
                </a:solidFill>
              </a:rPr>
              <a:t>Tripolium pannonicum </a:t>
            </a:r>
            <a:r>
              <a:rPr lang="pt-BR" sz="1200" dirty="0">
                <a:solidFill>
                  <a:srgbClr val="008000"/>
                </a:solidFill>
              </a:rPr>
              <a:t>ou </a:t>
            </a:r>
            <a:r>
              <a:rPr lang="pt-BR" sz="1200" i="1" dirty="0">
                <a:solidFill>
                  <a:srgbClr val="008000"/>
                </a:solidFill>
              </a:rPr>
              <a:t>Tripolium vulgare</a:t>
            </a:r>
            <a:r>
              <a:rPr lang="pt-BR" sz="1200" dirty="0">
                <a:solidFill>
                  <a:srgbClr val="008000"/>
                </a:solidFill>
              </a:rPr>
              <a:t>)</a:t>
            </a:r>
            <a:r>
              <a:rPr lang="fr-FR" sz="1200" dirty="0">
                <a:solidFill>
                  <a:srgbClr val="008000"/>
                </a:solidFill>
              </a:rPr>
              <a:t> (famille des </a:t>
            </a:r>
            <a:r>
              <a:rPr lang="fr-FR" sz="1200" dirty="0">
                <a:solidFill>
                  <a:srgbClr val="008000"/>
                </a:solidFill>
                <a:hlinkClick r:id="rId2" tooltip="Asteraceae"/>
              </a:rPr>
              <a:t>Astéracées</a:t>
            </a:r>
            <a:r>
              <a:rPr lang="fr-FR" sz="1200" dirty="0">
                <a:solidFill>
                  <a:srgbClr val="008000"/>
                </a:solidFill>
              </a:rPr>
              <a:t> ou Composées). C'est une plante à fleur bisannuelle </a:t>
            </a:r>
            <a:r>
              <a:rPr lang="fr-FR" sz="1200" dirty="0">
                <a:solidFill>
                  <a:srgbClr val="008000"/>
                </a:solidFill>
                <a:hlinkClick r:id="rId3" tooltip="Halophile"/>
              </a:rPr>
              <a:t>halophile</a:t>
            </a:r>
            <a:r>
              <a:rPr lang="fr-FR" sz="1200" dirty="0">
                <a:solidFill>
                  <a:srgbClr val="008000"/>
                </a:solidFill>
              </a:rPr>
              <a:t> typique des marais salés de 20 à 60 cm de haut. La plante pousse au bord de la mer, dans les </a:t>
            </a:r>
            <a:r>
              <a:rPr lang="fr-FR" sz="1200" dirty="0">
                <a:solidFill>
                  <a:srgbClr val="008000"/>
                </a:solidFill>
                <a:hlinkClick r:id="rId4" tooltip="Marais salant"/>
              </a:rPr>
              <a:t>marais salants</a:t>
            </a:r>
            <a:r>
              <a:rPr lang="fr-FR" sz="1200" dirty="0">
                <a:solidFill>
                  <a:srgbClr val="008000"/>
                </a:solidFill>
              </a:rPr>
              <a:t>. Elle est </a:t>
            </a:r>
            <a:r>
              <a:rPr lang="fr-FR" sz="1200" b="1" dirty="0">
                <a:solidFill>
                  <a:srgbClr val="008000"/>
                </a:solidFill>
              </a:rPr>
              <a:t>comestible</a:t>
            </a:r>
            <a:r>
              <a:rPr lang="fr-FR" sz="1200" dirty="0">
                <a:solidFill>
                  <a:srgbClr val="008000"/>
                </a:solidFill>
              </a:rPr>
              <a:t> crue ou cuite surtout en période juvénile (taille de la feuille de 5 à 20 mm). Elle se cuisine très facilement et se marie avec toutes viandes et poissons.</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347" y="4031915"/>
            <a:ext cx="2466975" cy="184785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5955" y="3344473"/>
            <a:ext cx="1752600" cy="2600325"/>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672" y="4156938"/>
            <a:ext cx="2619375" cy="1743075"/>
          </a:xfrm>
          <a:prstGeom prst="rect">
            <a:avLst/>
          </a:prstGeom>
        </p:spPr>
      </p:pic>
    </p:spTree>
    <p:extLst>
      <p:ext uri="{BB962C8B-B14F-4D97-AF65-F5344CB8AC3E}">
        <p14:creationId xmlns:p14="http://schemas.microsoft.com/office/powerpoint/2010/main" val="3395060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3"/>
          <p:cNvSpPr txBox="1">
            <a:spLocks noChangeArrowheads="1"/>
          </p:cNvSpPr>
          <p:nvPr/>
        </p:nvSpPr>
        <p:spPr bwMode="auto">
          <a:xfrm>
            <a:off x="144157" y="653152"/>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5.12bis. </a:t>
            </a:r>
            <a:r>
              <a:rPr lang="fr-FR" altLang="fr-FR" sz="1800" b="1" dirty="0">
                <a:solidFill>
                  <a:srgbClr val="008000"/>
                </a:solidFill>
                <a:latin typeface="Arial" panose="020B0604020202020204" pitchFamily="34" charset="0"/>
              </a:rPr>
              <a:t>Figuier sycomore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Ficus </a:t>
            </a:r>
            <a:r>
              <a:rPr lang="fr-FR" altLang="fr-FR" sz="1800" i="1" dirty="0" err="1">
                <a:solidFill>
                  <a:srgbClr val="008000"/>
                </a:solidFill>
                <a:latin typeface="Arial" panose="020B0604020202020204" pitchFamily="34" charset="0"/>
              </a:rPr>
              <a:t>sycomorus</a:t>
            </a:r>
            <a:r>
              <a:rPr lang="fr-FR" altLang="fr-FR" sz="1800" dirty="0">
                <a:solidFill>
                  <a:srgbClr val="008000"/>
                </a:solidFill>
                <a:latin typeface="Arial" panose="020B0604020202020204" pitchFamily="34" charset="0"/>
              </a:rPr>
              <a:t>)</a:t>
            </a:r>
          </a:p>
        </p:txBody>
      </p:sp>
      <p:sp>
        <p:nvSpPr>
          <p:cNvPr id="49155"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915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DD5D05C-A194-433F-AE8E-358BA7343FAD}" type="slidenum">
              <a:rPr lang="fr-FR" altLang="fr-FR" sz="1200" smtClean="0">
                <a:solidFill>
                  <a:srgbClr val="898989"/>
                </a:solidFill>
              </a:rPr>
              <a:pPr>
                <a:spcBef>
                  <a:spcPct val="0"/>
                </a:spcBef>
                <a:buFontTx/>
                <a:buNone/>
              </a:pPr>
              <a:t>50</a:t>
            </a:fld>
            <a:endParaRPr lang="fr-FR" altLang="fr-FR" sz="1200">
              <a:solidFill>
                <a:srgbClr val="898989"/>
              </a:solidFill>
            </a:endParaRPr>
          </a:p>
        </p:txBody>
      </p:sp>
      <p:sp>
        <p:nvSpPr>
          <p:cNvPr id="4915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49158" name="ZoneTexte 5"/>
          <p:cNvSpPr txBox="1">
            <a:spLocks noChangeArrowheads="1"/>
          </p:cNvSpPr>
          <p:nvPr/>
        </p:nvSpPr>
        <p:spPr bwMode="auto">
          <a:xfrm>
            <a:off x="179388" y="981075"/>
            <a:ext cx="87852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 arbre (famille des </a:t>
            </a:r>
            <a:r>
              <a:rPr lang="fr-FR" altLang="fr-FR" sz="1800" i="1">
                <a:solidFill>
                  <a:srgbClr val="008000"/>
                </a:solidFill>
                <a:latin typeface="Arial" panose="020B0604020202020204" pitchFamily="34" charset="0"/>
                <a:hlinkClick r:id="rId2" tooltip="Moraceae"/>
              </a:rPr>
              <a:t>moracées</a:t>
            </a:r>
            <a:r>
              <a:rPr lang="fr-FR" altLang="fr-FR" sz="1800">
                <a:solidFill>
                  <a:srgbClr val="008000"/>
                </a:solidFill>
                <a:latin typeface="Arial" panose="020B0604020202020204" pitchFamily="34" charset="0"/>
              </a:rPr>
              <a:t>), mesurant jusqu'à 20 m de haut et 6 m de large, pousse du </a:t>
            </a:r>
            <a:r>
              <a:rPr lang="fr-FR" altLang="fr-FR" sz="1800">
                <a:solidFill>
                  <a:srgbClr val="008000"/>
                </a:solidFill>
                <a:latin typeface="Arial" panose="020B0604020202020204" pitchFamily="34" charset="0"/>
                <a:hlinkClick r:id="rId3" tooltip="Sénégal"/>
              </a:rPr>
              <a:t>Sénégal</a:t>
            </a:r>
            <a:r>
              <a:rPr lang="fr-FR" altLang="fr-FR" sz="1800">
                <a:solidFill>
                  <a:srgbClr val="008000"/>
                </a:solidFill>
                <a:latin typeface="Arial" panose="020B0604020202020204" pitchFamily="34" charset="0"/>
              </a:rPr>
              <a:t> au Nord Est de l'</a:t>
            </a:r>
            <a:r>
              <a:rPr lang="fr-FR" altLang="fr-FR" sz="1800" u="sng">
                <a:solidFill>
                  <a:srgbClr val="008000"/>
                </a:solidFill>
                <a:latin typeface="Arial" panose="020B0604020202020204" pitchFamily="34" charset="0"/>
                <a:hlinkClick r:id="rId4" tooltip="Afrique du Sud"/>
              </a:rPr>
              <a:t>Afrique du Sud</a:t>
            </a:r>
            <a:r>
              <a:rPr lang="fr-FR" altLang="fr-FR" sz="1800">
                <a:solidFill>
                  <a:srgbClr val="008000"/>
                </a:solidFill>
                <a:latin typeface="Arial" panose="020B0604020202020204" pitchFamily="34" charset="0"/>
              </a:rPr>
              <a:t>, dans la </a:t>
            </a:r>
            <a:r>
              <a:rPr lang="fr-FR" altLang="fr-FR" sz="1800" u="sng">
                <a:solidFill>
                  <a:srgbClr val="008000"/>
                </a:solidFill>
                <a:latin typeface="Arial" panose="020B0604020202020204" pitchFamily="34" charset="0"/>
                <a:hlinkClick r:id="rId5" tooltip="Péninsule Arabique"/>
              </a:rPr>
              <a:t>péninsule Arabique</a:t>
            </a:r>
            <a:r>
              <a:rPr lang="fr-FR" altLang="fr-FR" sz="1800">
                <a:solidFill>
                  <a:srgbClr val="008000"/>
                </a:solidFill>
                <a:latin typeface="Arial" panose="020B0604020202020204" pitchFamily="34" charset="0"/>
              </a:rPr>
              <a:t> et certaines régions de </a:t>
            </a:r>
            <a:r>
              <a:rPr lang="fr-FR" altLang="fr-FR" sz="1800">
                <a:solidFill>
                  <a:srgbClr val="008000"/>
                </a:solidFill>
                <a:latin typeface="Arial" panose="020B0604020202020204" pitchFamily="34" charset="0"/>
                <a:hlinkClick r:id="rId6" tooltip="Madagascar"/>
              </a:rPr>
              <a:t>Madagascar</a:t>
            </a:r>
            <a:r>
              <a:rPr lang="fr-FR" altLang="fr-FR" sz="1800">
                <a:solidFill>
                  <a:srgbClr val="008000"/>
                </a:solidFill>
                <a:latin typeface="Arial" panose="020B0604020202020204" pitchFamily="34" charset="0"/>
              </a:rPr>
              <a:t>, à l'exclusion des régions </a:t>
            </a:r>
            <a:r>
              <a:rPr lang="fr-FR" altLang="fr-FR" sz="1800">
                <a:solidFill>
                  <a:srgbClr val="008000"/>
                </a:solidFill>
                <a:latin typeface="Arial" panose="020B0604020202020204" pitchFamily="34" charset="0"/>
                <a:hlinkClick r:id="rId7" tooltip="Forêt tropicale humide"/>
              </a:rPr>
              <a:t>tropicales humides</a:t>
            </a:r>
            <a:r>
              <a:rPr lang="fr-FR" altLang="fr-FR" sz="1800">
                <a:solidFill>
                  <a:srgbClr val="008000"/>
                </a:solidFill>
                <a:latin typeface="Arial" panose="020B0604020202020204" pitchFamily="34" charset="0"/>
              </a:rPr>
              <a:t>. </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Ses </a:t>
            </a:r>
            <a:r>
              <a:rPr lang="fr-FR" altLang="fr-FR" sz="1200">
                <a:solidFill>
                  <a:srgbClr val="008000"/>
                </a:solidFill>
                <a:latin typeface="Arial" panose="020B0604020202020204" pitchFamily="34" charset="0"/>
                <a:hlinkClick r:id="rId8" tooltip="Figue"/>
              </a:rPr>
              <a:t>figues</a:t>
            </a:r>
            <a:r>
              <a:rPr lang="fr-FR" altLang="fr-FR" sz="1200">
                <a:solidFill>
                  <a:srgbClr val="008000"/>
                </a:solidFill>
                <a:latin typeface="Arial" panose="020B0604020202020204" pitchFamily="34" charset="0"/>
              </a:rPr>
              <a:t> comestibles, de 2 à 3 cm de diamètre, passant du vert au jaune rosé, poussent en grappe tout au long de l'année.  Mais elles sont souvent rempli d'</a:t>
            </a:r>
            <a:r>
              <a:rPr lang="fr-FR" altLang="fr-FR" sz="1200">
                <a:solidFill>
                  <a:srgbClr val="008000"/>
                </a:solidFill>
                <a:latin typeface="Arial" panose="020B0604020202020204" pitchFamily="34" charset="0"/>
                <a:hlinkClick r:id="rId9" tooltip="Insecte"/>
              </a:rPr>
              <a:t>insectes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Une </a:t>
            </a:r>
            <a:r>
              <a:rPr lang="fr-FR" altLang="fr-FR" sz="1200">
                <a:solidFill>
                  <a:srgbClr val="008000"/>
                </a:solidFill>
                <a:latin typeface="Arial" panose="020B0604020202020204" pitchFamily="34" charset="0"/>
                <a:hlinkClick r:id="rId10" tooltip="Guêpe"/>
              </a:rPr>
              <a:t>guêpe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hlinkClick r:id="rId11" tooltip="Ceratosolen arabicus (page n'existe pas)"/>
              </a:rPr>
              <a:t>Ceratosolen arabicus</a:t>
            </a:r>
            <a:r>
              <a:rPr lang="fr-FR" altLang="fr-FR" sz="1200">
                <a:solidFill>
                  <a:srgbClr val="008000"/>
                </a:solidFill>
                <a:latin typeface="Arial" panose="020B0604020202020204" pitchFamily="34" charset="0"/>
              </a:rPr>
              <a:t>, vivant en </a:t>
            </a:r>
            <a:r>
              <a:rPr lang="fr-FR" altLang="fr-FR" sz="1200">
                <a:solidFill>
                  <a:srgbClr val="008000"/>
                </a:solidFill>
                <a:latin typeface="Arial" panose="020B0604020202020204" pitchFamily="34" charset="0"/>
                <a:hlinkClick r:id="rId12" tooltip="Symbiotique"/>
              </a:rPr>
              <a:t>symbiose</a:t>
            </a:r>
            <a:r>
              <a:rPr lang="fr-FR" altLang="fr-FR" sz="1200">
                <a:solidFill>
                  <a:srgbClr val="008000"/>
                </a:solidFill>
                <a:latin typeface="Arial" panose="020B0604020202020204" pitchFamily="34" charset="0"/>
              </a:rPr>
              <a:t> dans son fruit, l’aide à se reproduire sexuellement. Dans les zones tropicales, où la guêpe est commune, des mini-écosystèmes complexes, impliquant la guêpe, les nématodes, les autres guêpes parasites, et divers grands prédateurs, tournent autour du cycle de vie de la figue.</a:t>
            </a:r>
          </a:p>
          <a:p>
            <a:pPr algn="just" eaLnBrk="1" hangingPunct="1">
              <a:spcBef>
                <a:spcPct val="0"/>
              </a:spcBef>
              <a:buFontTx/>
              <a:buNone/>
            </a:pPr>
            <a:r>
              <a:rPr lang="fr-FR" altLang="fr-FR" sz="1200">
                <a:solidFill>
                  <a:srgbClr val="008000"/>
                </a:solidFill>
                <a:latin typeface="Arial" panose="020B0604020202020204" pitchFamily="34" charset="0"/>
              </a:rPr>
              <a:t>Les fruits comme les feuilles peuvent servir d'alimentation pour le bétail en améliorant la production de </a:t>
            </a:r>
            <a:r>
              <a:rPr lang="fr-FR" altLang="fr-FR" sz="1200">
                <a:solidFill>
                  <a:srgbClr val="008000"/>
                </a:solidFill>
                <a:latin typeface="Arial" panose="020B0604020202020204" pitchFamily="34" charset="0"/>
                <a:hlinkClick r:id="rId13" tooltip="Lait"/>
              </a:rPr>
              <a:t>lait</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Il a un port étalé donnant une ombre appréciée dans les pays chauds. </a:t>
            </a:r>
          </a:p>
          <a:p>
            <a:pPr algn="just" eaLnBrk="1" hangingPunct="1">
              <a:spcBef>
                <a:spcPct val="0"/>
              </a:spcBef>
              <a:buFontTx/>
              <a:buNone/>
            </a:pPr>
            <a:r>
              <a:rPr lang="fr-FR" altLang="fr-FR" sz="1200">
                <a:solidFill>
                  <a:srgbClr val="008000"/>
                </a:solidFill>
                <a:latin typeface="Arial" panose="020B0604020202020204" pitchFamily="34" charset="0"/>
              </a:rPr>
              <a:t>Le figuier sycomore se propage bien par </a:t>
            </a:r>
            <a:r>
              <a:rPr lang="fr-FR" altLang="fr-FR" sz="1200">
                <a:solidFill>
                  <a:srgbClr val="008000"/>
                </a:solidFill>
                <a:latin typeface="Arial" panose="020B0604020202020204" pitchFamily="34" charset="0"/>
                <a:hlinkClick r:id="rId14" tooltip="Bouture"/>
              </a:rPr>
              <a:t>bouture</a:t>
            </a:r>
            <a:r>
              <a:rPr lang="fr-FR" altLang="fr-FR" sz="1200">
                <a:solidFill>
                  <a:srgbClr val="008000"/>
                </a:solidFill>
                <a:latin typeface="Arial" panose="020B0604020202020204" pitchFamily="34" charset="0"/>
              </a:rPr>
              <a:t> classique ou même par large tronçon.</a:t>
            </a:r>
          </a:p>
          <a:p>
            <a:pPr algn="just" eaLnBrk="1" hangingPunct="1">
              <a:spcBef>
                <a:spcPct val="0"/>
              </a:spcBef>
              <a:buFontTx/>
              <a:buNone/>
            </a:pPr>
            <a:r>
              <a:rPr lang="fr-FR" altLang="fr-FR" sz="1200">
                <a:solidFill>
                  <a:srgbClr val="008000"/>
                </a:solidFill>
                <a:latin typeface="Arial" panose="020B0604020202020204" pitchFamily="34" charset="0"/>
              </a:rPr>
              <a:t>Dans son habitat d’origine, l’arbre pousse généralement sur des sols riches, le long des rivières et dans les forêts mixtes.</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5"/>
              </a:rPr>
              <a:t>http://fr.wikipedia.org/wiki/Figuier_sycomore</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6"/>
              </a:rPr>
              <a:t>http://en.wikipedia.org/wiki/Ficus_sycomorus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7"/>
              </a:rPr>
              <a:t>http://www.worldagroforestry.org/treedb2/AFTPDFS/Ficus_sycomorus.pdf</a:t>
            </a:r>
            <a:r>
              <a:rPr lang="fr-FR" altLang="fr-FR" sz="1200">
                <a:solidFill>
                  <a:srgbClr val="008000"/>
                </a:solidFill>
                <a:latin typeface="Arial" panose="020B0604020202020204" pitchFamily="34" charset="0"/>
              </a:rPr>
              <a:t> </a:t>
            </a:r>
          </a:p>
        </p:txBody>
      </p:sp>
      <p:pic>
        <p:nvPicPr>
          <p:cNvPr id="49159" name="Picture 6" descr="C:\Users\LISAN\Pictures\plantes-halophytes-xerophiles\Ficus sycomorus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16688" y="3789363"/>
            <a:ext cx="207803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Users\LISAN\Pictures\plantes-halophytes-xerophiles\Ficus sycomorus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63938" y="3989388"/>
            <a:ext cx="20875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Users\LISAN\Pictures\plantes-halophytes-xerophiles\Ficus sycomorus3.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11638" y="5387975"/>
            <a:ext cx="19637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Users\LISAN\Pictures\plantes-halophytes-xerophiles\Ficus sycomorus4.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88125" y="5300663"/>
            <a:ext cx="19446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Users\LISAN\Pictures\plantes-halophytes-xerophiles\Ficus-Sycomorus_in_Ethiopia.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388" y="3933825"/>
            <a:ext cx="2376487"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Users\LISAN\Pictures\plantes-halophytes-xerophiles\Ficus-Sycamorus_fruit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43213" y="5416550"/>
            <a:ext cx="10795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ZoneTexte 13"/>
          <p:cNvSpPr txBox="1">
            <a:spLocks noChangeArrowheads="1"/>
          </p:cNvSpPr>
          <p:nvPr/>
        </p:nvSpPr>
        <p:spPr bwMode="auto">
          <a:xfrm>
            <a:off x="179388" y="5661025"/>
            <a:ext cx="1260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Pas d’indication dans la littérature sur sa résistance au sel (?). </a:t>
            </a:r>
          </a:p>
        </p:txBody>
      </p:sp>
      <p:sp>
        <p:nvSpPr>
          <p:cNvPr id="49166" name="ZoneTexte 14"/>
          <p:cNvSpPr txBox="1">
            <a:spLocks noChangeArrowheads="1"/>
          </p:cNvSpPr>
          <p:nvPr/>
        </p:nvSpPr>
        <p:spPr bwMode="auto">
          <a:xfrm>
            <a:off x="1547813" y="5661025"/>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On pourrait faire pousser les figuiers dans les limans.</a:t>
            </a:r>
          </a:p>
        </p:txBody>
      </p:sp>
      <p:sp>
        <p:nvSpPr>
          <p:cNvPr id="4916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49168" name="Image 15" descr="logo aride_s.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238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Image 16" descr="logo salinisation2_s.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3319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0" name="ZoneTexte 17"/>
          <p:cNvSpPr txBox="1">
            <a:spLocks noChangeArrowheads="1"/>
          </p:cNvSpPr>
          <p:nvPr/>
        </p:nvSpPr>
        <p:spPr bwMode="auto">
          <a:xfrm>
            <a:off x="827088"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oneTexte 3"/>
          <p:cNvSpPr txBox="1">
            <a:spLocks noChangeArrowheads="1"/>
          </p:cNvSpPr>
          <p:nvPr/>
        </p:nvSpPr>
        <p:spPr bwMode="auto">
          <a:xfrm>
            <a:off x="179388" y="620713"/>
            <a:ext cx="856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5.13. </a:t>
            </a:r>
            <a:r>
              <a:rPr lang="fr-FR" altLang="fr-FR" sz="1800" b="1" dirty="0">
                <a:solidFill>
                  <a:srgbClr val="008000"/>
                </a:solidFill>
                <a:latin typeface="Arial" panose="020B0604020202020204" pitchFamily="34" charset="0"/>
              </a:rPr>
              <a:t>Dattier du désert </a:t>
            </a:r>
            <a:r>
              <a:rPr lang="fr-FR" altLang="fr-FR" sz="1800" dirty="0">
                <a:solidFill>
                  <a:srgbClr val="008000"/>
                </a:solidFill>
                <a:latin typeface="Arial" panose="020B0604020202020204" pitchFamily="34" charset="0"/>
              </a:rPr>
              <a:t>(</a:t>
            </a:r>
            <a:r>
              <a:rPr lang="fr-FR" altLang="fr-FR" sz="1800" i="1" dirty="0">
                <a:solidFill>
                  <a:srgbClr val="008000"/>
                </a:solidFill>
                <a:latin typeface="Arial" panose="020B0604020202020204" pitchFamily="34" charset="0"/>
              </a:rPr>
              <a:t>Balanites </a:t>
            </a:r>
            <a:r>
              <a:rPr lang="fr-FR" altLang="fr-FR" sz="1800" i="1" dirty="0" err="1">
                <a:solidFill>
                  <a:srgbClr val="008000"/>
                </a:solidFill>
                <a:latin typeface="Arial" panose="020B0604020202020204" pitchFamily="34" charset="0"/>
              </a:rPr>
              <a:t>aegyptiaca</a:t>
            </a:r>
            <a:r>
              <a:rPr lang="fr-FR" altLang="fr-FR" sz="1800" dirty="0">
                <a:solidFill>
                  <a:srgbClr val="008000"/>
                </a:solidFill>
                <a:latin typeface="Arial" panose="020B0604020202020204" pitchFamily="34" charset="0"/>
              </a:rPr>
              <a:t>)</a:t>
            </a:r>
          </a:p>
        </p:txBody>
      </p:sp>
      <p:sp>
        <p:nvSpPr>
          <p:cNvPr id="50179" name="ZoneTexte 11"/>
          <p:cNvSpPr txBox="1">
            <a:spLocks noChangeArrowheads="1"/>
          </p:cNvSpPr>
          <p:nvPr/>
        </p:nvSpPr>
        <p:spPr bwMode="auto">
          <a:xfrm>
            <a:off x="2124075" y="115888"/>
            <a:ext cx="5113338"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018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8D4DDCE-1F09-4BB4-B410-5617BF1347ED}" type="slidenum">
              <a:rPr lang="fr-FR" altLang="fr-FR" sz="1200" smtClean="0">
                <a:solidFill>
                  <a:srgbClr val="898989"/>
                </a:solidFill>
              </a:rPr>
              <a:pPr>
                <a:spcBef>
                  <a:spcPct val="0"/>
                </a:spcBef>
                <a:buFontTx/>
                <a:buNone/>
              </a:pPr>
              <a:t>51</a:t>
            </a:fld>
            <a:endParaRPr lang="fr-FR" altLang="fr-FR" sz="1200">
              <a:solidFill>
                <a:srgbClr val="898989"/>
              </a:solidFill>
            </a:endParaRPr>
          </a:p>
        </p:txBody>
      </p:sp>
      <p:sp>
        <p:nvSpPr>
          <p:cNvPr id="501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0182" name="ZoneTexte 5"/>
          <p:cNvSpPr txBox="1">
            <a:spLocks noChangeArrowheads="1"/>
          </p:cNvSpPr>
          <p:nvPr/>
        </p:nvSpPr>
        <p:spPr bwMode="auto">
          <a:xfrm>
            <a:off x="107950" y="981075"/>
            <a:ext cx="88566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Cet </a:t>
            </a:r>
            <a:r>
              <a:rPr lang="fr-FR" altLang="fr-FR" sz="1800" dirty="0">
                <a:solidFill>
                  <a:srgbClr val="008000"/>
                </a:solidFill>
                <a:latin typeface="Arial" panose="020B0604020202020204" pitchFamily="34" charset="0"/>
                <a:hlinkClick r:id="rId2" tooltip="Arbre"/>
              </a:rPr>
              <a:t>Arbre</a:t>
            </a:r>
            <a:r>
              <a:rPr lang="fr-FR" altLang="fr-FR" sz="1800" dirty="0">
                <a:solidFill>
                  <a:srgbClr val="008000"/>
                </a:solidFill>
                <a:latin typeface="Arial" panose="020B0604020202020204" pitchFamily="34" charset="0"/>
              </a:rPr>
              <a:t> à </a:t>
            </a:r>
            <a:r>
              <a:rPr lang="fr-FR" altLang="fr-FR" sz="1800" dirty="0">
                <a:solidFill>
                  <a:srgbClr val="008000"/>
                </a:solidFill>
                <a:latin typeface="Arial" panose="020B0604020202020204" pitchFamily="34" charset="0"/>
                <a:hlinkClick r:id="rId3" tooltip="Feuille caduque"/>
              </a:rPr>
              <a:t>feuilles caduques</a:t>
            </a:r>
            <a:r>
              <a:rPr lang="fr-FR" altLang="fr-FR" sz="1800" dirty="0">
                <a:solidFill>
                  <a:srgbClr val="008000"/>
                </a:solidFill>
                <a:latin typeface="Arial" panose="020B0604020202020204" pitchFamily="34" charset="0"/>
              </a:rPr>
              <a:t>, fixateur d’azote, très épineux, atteignant 8 m de haut, aux branches nombreuses, très ramifiées, est utilisé en agroforesterie.  </a:t>
            </a:r>
          </a:p>
          <a:p>
            <a:pPr algn="just" eaLnBrk="1" hangingPunct="1">
              <a:spcBef>
                <a:spcPct val="0"/>
              </a:spcBef>
              <a:buFontTx/>
              <a:buNone/>
            </a:pPr>
            <a:r>
              <a:rPr lang="fr-FR" altLang="fr-FR" sz="1200" dirty="0">
                <a:solidFill>
                  <a:srgbClr val="008000"/>
                </a:solidFill>
                <a:latin typeface="Arial" panose="020B0604020202020204" pitchFamily="34" charset="0"/>
              </a:rPr>
              <a:t>Il présente des </a:t>
            </a:r>
            <a:r>
              <a:rPr lang="fr-FR" altLang="fr-FR" sz="1200" dirty="0">
                <a:solidFill>
                  <a:srgbClr val="008000"/>
                </a:solidFill>
                <a:latin typeface="Arial" panose="020B0604020202020204" pitchFamily="34" charset="0"/>
                <a:hlinkClick r:id="rId4" tooltip="Adaptation (biologie)"/>
              </a:rPr>
              <a:t>adaptations</a:t>
            </a:r>
            <a:r>
              <a:rPr lang="fr-FR" altLang="fr-FR" sz="1200" dirty="0">
                <a:solidFill>
                  <a:srgbClr val="008000"/>
                </a:solidFill>
                <a:latin typeface="Arial" panose="020B0604020202020204" pitchFamily="34" charset="0"/>
              </a:rPr>
              <a:t> morphologiques à la </a:t>
            </a:r>
            <a:r>
              <a:rPr lang="fr-FR" altLang="fr-FR" sz="1200" u="sng" dirty="0">
                <a:solidFill>
                  <a:srgbClr val="008000"/>
                </a:solidFill>
                <a:latin typeface="Arial" panose="020B0604020202020204" pitchFamily="34" charset="0"/>
                <a:hlinkClick r:id="rId5" tooltip="Sécheresse"/>
              </a:rPr>
              <a:t>sécheresse</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6" tooltip="Pubescence (page inexistante)"/>
              </a:rPr>
              <a:t>pubescence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7" tooltip="Sclérenchyme"/>
              </a:rPr>
              <a:t>sclérification</a:t>
            </a:r>
            <a:r>
              <a:rPr lang="fr-FR" altLang="fr-FR" sz="1200" dirty="0">
                <a:solidFill>
                  <a:srgbClr val="008000"/>
                </a:solidFill>
                <a:latin typeface="Arial" panose="020B0604020202020204" pitchFamily="34" charset="0"/>
              </a:rPr>
              <a:t>, feuilles coriaces, </a:t>
            </a:r>
            <a:r>
              <a:rPr lang="fr-FR" altLang="fr-FR" sz="1200" dirty="0">
                <a:solidFill>
                  <a:srgbClr val="008000"/>
                </a:solidFill>
                <a:latin typeface="Arial" panose="020B0604020202020204" pitchFamily="34" charset="0"/>
                <a:hlinkClick r:id="rId8" tooltip="wikt:rameau"/>
              </a:rPr>
              <a:t>rameaux</a:t>
            </a:r>
            <a:r>
              <a:rPr lang="fr-FR" altLang="fr-FR" sz="1200" dirty="0">
                <a:solidFill>
                  <a:srgbClr val="008000"/>
                </a:solidFill>
                <a:latin typeface="Arial" panose="020B0604020202020204" pitchFamily="34" charset="0"/>
              </a:rPr>
              <a:t> chlorophylliens réduit à l'état d'</a:t>
            </a:r>
            <a:r>
              <a:rPr lang="fr-FR" altLang="fr-FR" sz="1200" dirty="0">
                <a:solidFill>
                  <a:srgbClr val="008000"/>
                </a:solidFill>
                <a:latin typeface="Arial" panose="020B0604020202020204" pitchFamily="34" charset="0"/>
                <a:hlinkClick r:id="rId9" tooltip="Épine"/>
              </a:rPr>
              <a:t>épines</a:t>
            </a:r>
            <a:r>
              <a:rPr lang="fr-FR" altLang="fr-FR" sz="1200" dirty="0">
                <a:solidFill>
                  <a:srgbClr val="008000"/>
                </a:solidFill>
                <a:latin typeface="Arial" panose="020B0604020202020204" pitchFamily="34" charset="0"/>
              </a:rPr>
              <a:t> de 2 à 7 cm, </a:t>
            </a:r>
            <a:r>
              <a:rPr lang="fr-FR" altLang="fr-FR" sz="1200" dirty="0">
                <a:solidFill>
                  <a:srgbClr val="008000"/>
                </a:solidFill>
                <a:latin typeface="Arial" panose="020B0604020202020204" pitchFamily="34" charset="0"/>
                <a:hlinkClick r:id="rId10" tooltip="Racine (botanique)"/>
              </a:rPr>
              <a:t>système racinaire double</a:t>
            </a:r>
            <a:r>
              <a:rPr lang="fr-FR" altLang="fr-FR" sz="1200" dirty="0">
                <a:solidFill>
                  <a:srgbClr val="008000"/>
                </a:solidFill>
                <a:latin typeface="Arial" panose="020B0604020202020204" pitchFamily="34" charset="0"/>
              </a:rPr>
              <a:t> (un appareil racinaire superficiel étendu capte de manière très performante l'eau immédiatement après les précipitations dans un rayon de 20 mètres et un appareil racinaire profond puise dans les réserves du sol jusqu'à 7 mètres)</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Il peut survivre à de grandes sécheresses, telles celles de 1972-1973 et 1984-1985</a:t>
            </a:r>
            <a:r>
              <a:rPr lang="fr-FR" altLang="fr-FR" sz="1200" baseline="30000" dirty="0">
                <a:solidFill>
                  <a:srgbClr val="008000"/>
                </a:solidFill>
                <a:latin typeface="Arial" panose="020B0604020202020204" pitchFamily="34" charset="0"/>
                <a:hlinkClick r:id="rId12"/>
              </a:rPr>
              <a:t>7</a:t>
            </a:r>
            <a:r>
              <a:rPr lang="fr-FR" altLang="fr-FR" sz="1200" dirty="0">
                <a:solidFill>
                  <a:srgbClr val="008000"/>
                </a:solidFill>
                <a:latin typeface="Arial" panose="020B0604020202020204" pitchFamily="34" charset="0"/>
              </a:rPr>
              <a:t>, jusqu'à deux ans en l'absence de précipitations</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Il pousse lentement. Il sert aux haies vives.</a:t>
            </a:r>
          </a:p>
          <a:p>
            <a:pPr algn="just" eaLnBrk="1" hangingPunct="1">
              <a:spcBef>
                <a:spcPct val="0"/>
              </a:spcBef>
              <a:buFontTx/>
              <a:buNone/>
            </a:pPr>
            <a:r>
              <a:rPr lang="fr-FR" altLang="fr-FR" sz="1200" dirty="0">
                <a:solidFill>
                  <a:srgbClr val="008000"/>
                </a:solidFill>
                <a:latin typeface="Arial" panose="020B0604020202020204" pitchFamily="34" charset="0"/>
              </a:rPr>
              <a:t>L'homme le cultive au </a:t>
            </a:r>
            <a:r>
              <a:rPr lang="fr-FR" altLang="fr-FR" sz="1200" dirty="0">
                <a:solidFill>
                  <a:srgbClr val="008000"/>
                </a:solidFill>
                <a:latin typeface="Arial" panose="020B0604020202020204" pitchFamily="34" charset="0"/>
                <a:hlinkClick r:id="rId13" tooltip="Sahel africain"/>
              </a:rPr>
              <a:t>Sahel</a:t>
            </a:r>
            <a:r>
              <a:rPr lang="fr-FR" altLang="fr-FR" sz="1200" dirty="0">
                <a:solidFill>
                  <a:srgbClr val="008000"/>
                </a:solidFill>
                <a:latin typeface="Arial" panose="020B0604020202020204" pitchFamily="34" charset="0"/>
              </a:rPr>
              <a:t>, en Égypte, au </a:t>
            </a:r>
            <a:r>
              <a:rPr lang="fr-FR" altLang="fr-FR" sz="1200" dirty="0">
                <a:solidFill>
                  <a:srgbClr val="008000"/>
                </a:solidFill>
                <a:latin typeface="Arial" panose="020B0604020202020204" pitchFamily="34" charset="0"/>
                <a:hlinkClick r:id="rId14" tooltip="Soudan"/>
              </a:rPr>
              <a:t>Soudan</a:t>
            </a: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15" tooltip="Arabie"/>
              </a:rPr>
              <a:t>Arabie</a:t>
            </a:r>
            <a:r>
              <a:rPr lang="fr-FR" altLang="fr-FR" sz="1200" dirty="0">
                <a:solidFill>
                  <a:srgbClr val="008000"/>
                </a:solidFill>
                <a:latin typeface="Arial" panose="020B0604020202020204" pitchFamily="34" charset="0"/>
              </a:rPr>
              <a:t> et en </a:t>
            </a:r>
            <a:r>
              <a:rPr lang="fr-FR" altLang="fr-FR" sz="1200" dirty="0">
                <a:solidFill>
                  <a:srgbClr val="008000"/>
                </a:solidFill>
                <a:latin typeface="Arial" panose="020B0604020202020204" pitchFamily="34" charset="0"/>
                <a:hlinkClick r:id="rId16" tooltip="Inde"/>
              </a:rPr>
              <a:t>Inde</a:t>
            </a:r>
            <a:r>
              <a:rPr lang="fr-FR" altLang="fr-FR" sz="1200" baseline="30000" dirty="0">
                <a:solidFill>
                  <a:srgbClr val="008000"/>
                </a:solidFill>
                <a:latin typeface="Arial" panose="020B0604020202020204" pitchFamily="34" charset="0"/>
                <a:hlinkClick r:id="rId17"/>
              </a:rPr>
              <a:t>4</a:t>
            </a:r>
            <a:r>
              <a:rPr lang="fr-FR" altLang="fr-FR" sz="1200" dirty="0">
                <a:solidFill>
                  <a:srgbClr val="008000"/>
                </a:solidFill>
                <a:latin typeface="Arial" panose="020B0604020202020204" pitchFamily="34" charset="0"/>
              </a:rPr>
              <a:t>. Il est commun au </a:t>
            </a:r>
            <a:r>
              <a:rPr lang="fr-FR" altLang="fr-FR" sz="1000" dirty="0">
                <a:latin typeface="Arial" panose="020B0604020202020204" pitchFamily="34" charset="0"/>
              </a:rPr>
              <a:t> </a:t>
            </a:r>
            <a:r>
              <a:rPr lang="fr-FR" altLang="fr-FR" sz="1200" dirty="0">
                <a:solidFill>
                  <a:srgbClr val="008000"/>
                </a:solidFill>
                <a:latin typeface="Arial" panose="020B0604020202020204" pitchFamily="34" charset="0"/>
                <a:hlinkClick r:id="rId18" tooltip="Sénégal"/>
              </a:rPr>
              <a:t>Sénégal</a:t>
            </a:r>
            <a:r>
              <a:rPr lang="fr-FR" altLang="fr-FR" sz="1200" dirty="0">
                <a:solidFill>
                  <a:srgbClr val="008000"/>
                </a:solidFill>
                <a:latin typeface="Arial" panose="020B0604020202020204" pitchFamily="34" charset="0"/>
              </a:rPr>
              <a:t> et  en Mauritanie.</a:t>
            </a:r>
          </a:p>
          <a:p>
            <a:pPr algn="just" eaLnBrk="1" hangingPunct="1">
              <a:spcBef>
                <a:spcPct val="0"/>
              </a:spcBef>
              <a:buFontTx/>
              <a:buNone/>
            </a:pPr>
            <a:r>
              <a:rPr lang="fr-FR" altLang="fr-FR" sz="1200" dirty="0">
                <a:solidFill>
                  <a:srgbClr val="008000"/>
                </a:solidFill>
                <a:latin typeface="Arial" panose="020B0604020202020204" pitchFamily="34" charset="0"/>
              </a:rPr>
              <a:t>Il pousse bien en sol </a:t>
            </a:r>
            <a:r>
              <a:rPr lang="fr-FR" altLang="fr-FR" sz="1200" dirty="0">
                <a:solidFill>
                  <a:srgbClr val="008000"/>
                </a:solidFill>
                <a:latin typeface="Arial" panose="020B0604020202020204" pitchFamily="34" charset="0"/>
                <a:hlinkClick r:id="rId19" tooltip="Sable"/>
              </a:rPr>
              <a:t>sablonneux</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20" tooltip="Désert"/>
              </a:rPr>
              <a:t>désertiques</a:t>
            </a:r>
            <a:r>
              <a:rPr lang="fr-FR" altLang="fr-FR" sz="1200" dirty="0">
                <a:solidFill>
                  <a:srgbClr val="008000"/>
                </a:solidFill>
                <a:latin typeface="Arial" panose="020B0604020202020204" pitchFamily="34" charset="0"/>
              </a:rPr>
              <a:t> sur tout type de </a:t>
            </a:r>
            <a:r>
              <a:rPr lang="fr-FR" altLang="fr-FR" sz="1200" dirty="0">
                <a:solidFill>
                  <a:srgbClr val="008000"/>
                </a:solidFill>
                <a:latin typeface="Arial" panose="020B0604020202020204" pitchFamily="34" charset="0"/>
                <a:hlinkClick r:id="rId21" tooltip="Géomorphologie"/>
              </a:rPr>
              <a:t>géomorphologie</a:t>
            </a:r>
            <a:r>
              <a:rPr lang="fr-FR" altLang="fr-FR" sz="1200" dirty="0">
                <a:solidFill>
                  <a:srgbClr val="008000"/>
                </a:solidFill>
                <a:latin typeface="Arial" panose="020B0604020202020204" pitchFamily="34" charset="0"/>
              </a:rPr>
              <a:t> : dépressions, fond des </a:t>
            </a:r>
            <a:r>
              <a:rPr lang="fr-FR" altLang="fr-FR" sz="1200" dirty="0">
                <a:solidFill>
                  <a:srgbClr val="008000"/>
                </a:solidFill>
                <a:latin typeface="Arial" panose="020B0604020202020204" pitchFamily="34" charset="0"/>
                <a:hlinkClick r:id="rId22" tooltip="Vallée"/>
              </a:rPr>
              <a:t>vallées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3" tooltip="Plaine"/>
              </a:rPr>
              <a:t>plaines</a:t>
            </a:r>
            <a:r>
              <a:rPr lang="fr-FR" altLang="fr-FR" sz="1200" dirty="0">
                <a:solidFill>
                  <a:srgbClr val="008000"/>
                </a:solidFill>
                <a:latin typeface="Arial" panose="020B0604020202020204" pitchFamily="34" charset="0"/>
              </a:rPr>
              <a:t>, et même </a:t>
            </a:r>
            <a:r>
              <a:rPr lang="fr-FR" altLang="fr-FR" sz="1200" dirty="0">
                <a:solidFill>
                  <a:srgbClr val="008000"/>
                </a:solidFill>
                <a:latin typeface="Arial" panose="020B0604020202020204" pitchFamily="34" charset="0"/>
                <a:hlinkClick r:id="rId24" tooltip="Montagne"/>
              </a:rPr>
              <a:t>montagnes</a:t>
            </a:r>
            <a:r>
              <a:rPr lang="fr-FR" altLang="fr-FR" sz="1200" dirty="0">
                <a:solidFill>
                  <a:srgbClr val="008000"/>
                </a:solidFill>
                <a:latin typeface="Arial" panose="020B0604020202020204" pitchFamily="34" charset="0"/>
              </a:rPr>
              <a:t>. Il tolère une grande variété de types de </a:t>
            </a:r>
            <a:r>
              <a:rPr lang="fr-FR" altLang="fr-FR" sz="1200" dirty="0">
                <a:solidFill>
                  <a:srgbClr val="008000"/>
                </a:solidFill>
                <a:latin typeface="Arial" panose="020B0604020202020204" pitchFamily="34" charset="0"/>
                <a:hlinkClick r:id="rId25" tooltip="Sol"/>
              </a:rPr>
              <a:t>sols</a:t>
            </a:r>
            <a:r>
              <a:rPr lang="fr-FR" altLang="fr-FR" sz="1200" dirty="0">
                <a:solidFill>
                  <a:srgbClr val="008000"/>
                </a:solidFill>
                <a:latin typeface="Arial" panose="020B0604020202020204" pitchFamily="34" charset="0"/>
              </a:rPr>
              <a:t>, du </a:t>
            </a:r>
            <a:r>
              <a:rPr lang="fr-FR" altLang="fr-FR" sz="1200" dirty="0">
                <a:solidFill>
                  <a:srgbClr val="008000"/>
                </a:solidFill>
                <a:latin typeface="Arial" panose="020B0604020202020204" pitchFamily="34" charset="0"/>
                <a:hlinkClick r:id="rId26" tooltip="Sable"/>
              </a:rPr>
              <a:t>sable</a:t>
            </a:r>
            <a:r>
              <a:rPr lang="fr-FR" altLang="fr-FR" sz="1200" dirty="0">
                <a:solidFill>
                  <a:srgbClr val="008000"/>
                </a:solidFill>
                <a:latin typeface="Arial" panose="020B0604020202020204" pitchFamily="34" charset="0"/>
              </a:rPr>
              <a:t> à fortement </a:t>
            </a:r>
            <a:r>
              <a:rPr lang="fr-FR" altLang="fr-FR" sz="1200" dirty="0">
                <a:solidFill>
                  <a:srgbClr val="008000"/>
                </a:solidFill>
                <a:latin typeface="Arial" panose="020B0604020202020204" pitchFamily="34" charset="0"/>
                <a:hlinkClick r:id="rId27" tooltip="Argile"/>
              </a:rPr>
              <a:t>argileux</a:t>
            </a:r>
            <a:r>
              <a:rPr lang="fr-FR" altLang="fr-FR" sz="1200" dirty="0">
                <a:solidFill>
                  <a:srgbClr val="008000"/>
                </a:solidFill>
                <a:latin typeface="Arial" panose="020B0604020202020204" pitchFamily="34" charset="0"/>
              </a:rPr>
              <a:t> et des niveaux d'humidité allant d’</a:t>
            </a:r>
            <a:r>
              <a:rPr lang="fr-FR" altLang="fr-FR" sz="1200" dirty="0">
                <a:solidFill>
                  <a:srgbClr val="008000"/>
                </a:solidFill>
                <a:latin typeface="Arial" panose="020B0604020202020204" pitchFamily="34" charset="0"/>
                <a:hlinkClick r:id="rId28" tooltip="Aride"/>
              </a:rPr>
              <a:t>aride</a:t>
            </a:r>
            <a:r>
              <a:rPr lang="fr-FR" altLang="fr-FR" sz="1200" dirty="0">
                <a:solidFill>
                  <a:srgbClr val="008000"/>
                </a:solidFill>
                <a:latin typeface="Arial" panose="020B0604020202020204" pitchFamily="34" charset="0"/>
              </a:rPr>
              <a:t> à subhumide. </a:t>
            </a:r>
            <a:r>
              <a:rPr lang="fr-FR" altLang="fr-FR" sz="1200" baseline="30000" dirty="0">
                <a:solidFill>
                  <a:srgbClr val="008000"/>
                </a:solidFill>
                <a:latin typeface="Arial" panose="020B0604020202020204" pitchFamily="34" charset="0"/>
                <a:hlinkClick r:id="rId29"/>
              </a:rPr>
              <a:t>[7]</a:t>
            </a:r>
            <a:r>
              <a:rPr lang="fr-FR" altLang="fr-FR" sz="1200" dirty="0">
                <a:solidFill>
                  <a:srgbClr val="008000"/>
                </a:solidFill>
                <a:latin typeface="Arial" panose="020B0604020202020204" pitchFamily="34" charset="0"/>
              </a:rPr>
              <a:t> Il est relativement tolérant aux inondations, à l'activité de l'élevage, et aux </a:t>
            </a:r>
            <a:r>
              <a:rPr lang="fr-FR" altLang="fr-FR" sz="1200" dirty="0">
                <a:solidFill>
                  <a:srgbClr val="008000"/>
                </a:solidFill>
                <a:latin typeface="Arial" panose="020B0604020202020204" pitchFamily="34" charset="0"/>
                <a:hlinkClick r:id="rId30" tooltip="Wildfire"/>
              </a:rPr>
              <a:t>feux</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29"/>
              </a:rPr>
              <a:t>[7]</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Ses feuilles sèches tombées (</a:t>
            </a:r>
            <a:r>
              <a:rPr lang="fr-FR" altLang="fr-FR" sz="1200" i="1" dirty="0" err="1">
                <a:solidFill>
                  <a:srgbClr val="008000"/>
                </a:solidFill>
                <a:latin typeface="Arial" panose="020B0604020202020204" pitchFamily="34" charset="0"/>
              </a:rPr>
              <a:t>talufakt</a:t>
            </a:r>
            <a:r>
              <a:rPr lang="fr-FR" altLang="fr-FR" sz="1200" dirty="0">
                <a:solidFill>
                  <a:srgbClr val="008000"/>
                </a:solidFill>
                <a:latin typeface="Arial" panose="020B0604020202020204" pitchFamily="34" charset="0"/>
              </a:rPr>
              <a:t> en tamasheq) et les fleurs (</a:t>
            </a:r>
            <a:r>
              <a:rPr lang="fr-FR" altLang="fr-FR" sz="1200" i="1" dirty="0" err="1">
                <a:solidFill>
                  <a:srgbClr val="008000"/>
                </a:solidFill>
                <a:latin typeface="Arial" panose="020B0604020202020204" pitchFamily="34" charset="0"/>
              </a:rPr>
              <a:t>azakalkal</a:t>
            </a:r>
            <a:r>
              <a:rPr lang="fr-FR" altLang="fr-FR" sz="1200" dirty="0">
                <a:solidFill>
                  <a:srgbClr val="008000"/>
                </a:solidFill>
                <a:latin typeface="Arial" panose="020B0604020202020204" pitchFamily="34" charset="0"/>
              </a:rPr>
              <a:t> en tamasheq)</a:t>
            </a:r>
            <a:r>
              <a:rPr lang="fr-FR" altLang="fr-FR" sz="1200" baseline="30000" dirty="0">
                <a:solidFill>
                  <a:srgbClr val="008000"/>
                </a:solidFill>
                <a:latin typeface="Arial" panose="020B0604020202020204" pitchFamily="34" charset="0"/>
                <a:hlinkClick r:id="rId31"/>
              </a:rPr>
              <a:t>1</a:t>
            </a:r>
            <a:r>
              <a:rPr lang="fr-FR" altLang="fr-FR" sz="1200" dirty="0">
                <a:solidFill>
                  <a:srgbClr val="008000"/>
                </a:solidFill>
                <a:latin typeface="Arial" panose="020B0604020202020204" pitchFamily="34" charset="0"/>
              </a:rPr>
              <a:t> sont consommées par différents </a:t>
            </a:r>
            <a:r>
              <a:rPr lang="fr-FR" altLang="fr-FR" sz="1200" dirty="0">
                <a:solidFill>
                  <a:srgbClr val="008000"/>
                </a:solidFill>
                <a:latin typeface="Arial" panose="020B0604020202020204" pitchFamily="34" charset="0"/>
                <a:hlinkClick r:id="rId32" tooltip="Ruminant"/>
              </a:rPr>
              <a:t>ruminants</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33" tooltip="Dromadaire"/>
              </a:rPr>
              <a:t>dromadaires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34" tooltip="Chèvre"/>
              </a:rPr>
              <a:t>chèvres</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35" tooltip="Mouton"/>
              </a:rPr>
              <a:t>moutons</a:t>
            </a:r>
            <a:r>
              <a:rPr lang="fr-FR" altLang="fr-FR" sz="1200" dirty="0">
                <a:solidFill>
                  <a:srgbClr val="008000"/>
                </a:solidFill>
                <a:latin typeface="Arial" panose="020B0604020202020204" pitchFamily="34" charset="0"/>
              </a:rPr>
              <a:t>, les éléphants … Il s'agit d'un excellent </a:t>
            </a:r>
            <a:r>
              <a:rPr lang="fr-FR" altLang="fr-FR" sz="1200" dirty="0">
                <a:solidFill>
                  <a:srgbClr val="008000"/>
                </a:solidFill>
                <a:latin typeface="Arial" panose="020B0604020202020204" pitchFamily="34" charset="0"/>
                <a:hlinkClick r:id="rId36" tooltip="Pâturage"/>
              </a:rPr>
              <a:t>pâturage</a:t>
            </a:r>
            <a:r>
              <a:rPr lang="fr-FR" altLang="fr-FR" sz="1200" dirty="0">
                <a:solidFill>
                  <a:srgbClr val="008000"/>
                </a:solidFill>
                <a:latin typeface="Arial" panose="020B0604020202020204" pitchFamily="34" charset="0"/>
              </a:rPr>
              <a:t>, très </a:t>
            </a:r>
            <a:r>
              <a:rPr lang="fr-FR" altLang="fr-FR" sz="1200" dirty="0">
                <a:solidFill>
                  <a:srgbClr val="008000"/>
                </a:solidFill>
                <a:latin typeface="Arial" panose="020B0604020202020204" pitchFamily="34" charset="0"/>
                <a:hlinkClick r:id="rId37" tooltip="Appétence"/>
              </a:rPr>
              <a:t>appétent</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Le </a:t>
            </a:r>
            <a:r>
              <a:rPr lang="fr-FR" altLang="fr-FR" sz="1200" dirty="0">
                <a:solidFill>
                  <a:srgbClr val="008000"/>
                </a:solidFill>
                <a:latin typeface="Arial" panose="020B0604020202020204" pitchFamily="34" charset="0"/>
                <a:hlinkClick r:id="rId38" tooltip="Germination"/>
              </a:rPr>
              <a:t>pouvoir germinatif</a:t>
            </a:r>
            <a:r>
              <a:rPr lang="fr-FR" altLang="fr-FR" sz="1200" dirty="0">
                <a:solidFill>
                  <a:srgbClr val="008000"/>
                </a:solidFill>
                <a:latin typeface="Arial" panose="020B0604020202020204" pitchFamily="34" charset="0"/>
              </a:rPr>
              <a:t> des graines est augmentée après leur </a:t>
            </a:r>
            <a:r>
              <a:rPr lang="fr-FR" altLang="fr-FR" sz="1200" dirty="0">
                <a:solidFill>
                  <a:srgbClr val="008000"/>
                </a:solidFill>
                <a:latin typeface="Arial" panose="020B0604020202020204" pitchFamily="34" charset="0"/>
                <a:hlinkClick r:id="rId39" tooltip="Ingestion"/>
              </a:rPr>
              <a:t>ingestion</a:t>
            </a:r>
            <a:r>
              <a:rPr lang="fr-FR" altLang="fr-FR" sz="1200" dirty="0">
                <a:solidFill>
                  <a:srgbClr val="008000"/>
                </a:solidFill>
                <a:latin typeface="Arial" panose="020B0604020202020204" pitchFamily="34" charset="0"/>
              </a:rPr>
              <a:t> par une chèvre. </a:t>
            </a:r>
          </a:p>
          <a:p>
            <a:pPr algn="just" eaLnBrk="1" hangingPunct="1">
              <a:spcBef>
                <a:spcPct val="0"/>
              </a:spcBef>
              <a:buFontTx/>
              <a:buNone/>
            </a:pPr>
            <a:r>
              <a:rPr lang="fr-FR" altLang="fr-FR" sz="1200" dirty="0">
                <a:solidFill>
                  <a:srgbClr val="008000"/>
                </a:solidFill>
                <a:latin typeface="Arial" panose="020B0604020202020204" pitchFamily="34" charset="0"/>
              </a:rPr>
              <a:t>La partie jaune du fruit, au goût </a:t>
            </a:r>
            <a:r>
              <a:rPr lang="fr-FR" altLang="fr-FR" sz="1200" dirty="0">
                <a:solidFill>
                  <a:srgbClr val="008000"/>
                </a:solidFill>
                <a:latin typeface="Arial" panose="020B0604020202020204" pitchFamily="34" charset="0"/>
                <a:hlinkClick r:id="rId40" tooltip="Sucre"/>
              </a:rPr>
              <a:t>sucré</a:t>
            </a:r>
            <a:r>
              <a:rPr lang="fr-FR" altLang="fr-FR" sz="1200" dirty="0">
                <a:solidFill>
                  <a:srgbClr val="008000"/>
                </a:solidFill>
                <a:latin typeface="Arial" panose="020B0604020202020204" pitchFamily="34" charset="0"/>
              </a:rPr>
              <a:t> avec une pointe d'</a:t>
            </a:r>
            <a:r>
              <a:rPr lang="fr-FR" altLang="fr-FR" sz="1200" dirty="0">
                <a:solidFill>
                  <a:srgbClr val="008000"/>
                </a:solidFill>
                <a:latin typeface="Arial" panose="020B0604020202020204" pitchFamily="34" charset="0"/>
                <a:hlinkClick r:id="rId41" tooltip="Amertume"/>
              </a:rPr>
              <a:t>amertume</a:t>
            </a:r>
            <a:r>
              <a:rPr lang="fr-FR" altLang="fr-FR" sz="1200" baseline="30000" dirty="0">
                <a:solidFill>
                  <a:srgbClr val="008000"/>
                </a:solidFill>
                <a:latin typeface="Arial" panose="020B0604020202020204" pitchFamily="34" charset="0"/>
                <a:hlinkClick r:id="rId42"/>
              </a:rPr>
              <a:t>1</a:t>
            </a:r>
            <a:r>
              <a:rPr lang="fr-FR" altLang="fr-FR" sz="1200" dirty="0">
                <a:solidFill>
                  <a:srgbClr val="008000"/>
                </a:solidFill>
                <a:latin typeface="Arial" panose="020B0604020202020204" pitchFamily="34" charset="0"/>
              </a:rPr>
              <a:t>, est souvent consommé frais par </a:t>
            </a:r>
            <a:r>
              <a:rPr lang="fr-FR" altLang="fr-FR" sz="1200" dirty="0">
                <a:solidFill>
                  <a:srgbClr val="008000"/>
                </a:solidFill>
                <a:latin typeface="Arial" panose="020B0604020202020204" pitchFamily="34" charset="0"/>
                <a:hlinkClick r:id="rId43" tooltip="Succion (page inexistante)"/>
              </a:rPr>
              <a:t>succion</a:t>
            </a:r>
            <a:r>
              <a:rPr lang="fr-FR" altLang="fr-FR" sz="1200" dirty="0">
                <a:solidFill>
                  <a:srgbClr val="008000"/>
                </a:solidFill>
                <a:latin typeface="Arial" panose="020B0604020202020204" pitchFamily="34" charset="0"/>
              </a:rPr>
              <a:t>, une fois débarrassé de son </a:t>
            </a:r>
            <a:r>
              <a:rPr lang="fr-FR" altLang="fr-FR" sz="1200" dirty="0">
                <a:solidFill>
                  <a:srgbClr val="008000"/>
                </a:solidFill>
                <a:latin typeface="Arial" panose="020B0604020202020204" pitchFamily="34" charset="0"/>
                <a:hlinkClick r:id="rId44" tooltip="Épicarpe"/>
              </a:rPr>
              <a:t>épicarpe</a:t>
            </a:r>
            <a:r>
              <a:rPr lang="fr-FR" altLang="fr-FR" sz="1200" dirty="0">
                <a:solidFill>
                  <a:srgbClr val="008000"/>
                </a:solidFill>
                <a:latin typeface="Arial" panose="020B0604020202020204" pitchFamily="34" charset="0"/>
              </a:rPr>
              <a:t>. De l’</a:t>
            </a:r>
            <a:r>
              <a:rPr lang="fr-FR" altLang="fr-FR" sz="1200" dirty="0">
                <a:solidFill>
                  <a:srgbClr val="008000"/>
                </a:solidFill>
                <a:latin typeface="Arial" panose="020B0604020202020204" pitchFamily="34" charset="0"/>
                <a:hlinkClick r:id="rId45" tooltip="Huile alimentaire"/>
              </a:rPr>
              <a:t>huile alimentaire</a:t>
            </a:r>
            <a:r>
              <a:rPr lang="fr-FR" altLang="fr-FR" sz="1200" dirty="0">
                <a:solidFill>
                  <a:srgbClr val="008000"/>
                </a:solidFill>
                <a:latin typeface="Arial" panose="020B0604020202020204" pitchFamily="34" charset="0"/>
              </a:rPr>
              <a:t> est également extraite des </a:t>
            </a:r>
            <a:r>
              <a:rPr lang="fr-FR" altLang="fr-FR" sz="1200" dirty="0">
                <a:solidFill>
                  <a:srgbClr val="008000"/>
                </a:solidFill>
                <a:latin typeface="Arial" panose="020B0604020202020204" pitchFamily="34" charset="0"/>
                <a:hlinkClick r:id="rId46" tooltip="Amande"/>
              </a:rPr>
              <a:t>amandes</a:t>
            </a:r>
            <a:r>
              <a:rPr lang="fr-FR" altLang="fr-FR" sz="1200" dirty="0">
                <a:solidFill>
                  <a:srgbClr val="008000"/>
                </a:solidFill>
                <a:latin typeface="Arial" panose="020B0604020202020204" pitchFamily="34" charset="0"/>
              </a:rPr>
              <a:t>. Au Mali, on fait également </a:t>
            </a:r>
            <a:r>
              <a:rPr lang="fr-FR" altLang="fr-FR" sz="1200" dirty="0">
                <a:solidFill>
                  <a:srgbClr val="008000"/>
                </a:solidFill>
                <a:latin typeface="Arial" panose="020B0604020202020204" pitchFamily="34" charset="0"/>
                <a:hlinkClick r:id="rId47" tooltip="Macération"/>
              </a:rPr>
              <a:t>macérer</a:t>
            </a:r>
            <a:r>
              <a:rPr lang="fr-FR" altLang="fr-FR" sz="1200" dirty="0">
                <a:solidFill>
                  <a:srgbClr val="008000"/>
                </a:solidFill>
                <a:latin typeface="Arial" panose="020B0604020202020204" pitchFamily="34" charset="0"/>
              </a:rPr>
              <a:t> le fruit pour produire une </a:t>
            </a:r>
            <a:r>
              <a:rPr lang="fr-FR" altLang="fr-FR" sz="1200" dirty="0">
                <a:solidFill>
                  <a:srgbClr val="008000"/>
                </a:solidFill>
                <a:latin typeface="Arial" panose="020B0604020202020204" pitchFamily="34" charset="0"/>
                <a:hlinkClick r:id="rId48" tooltip="Boisson"/>
              </a:rPr>
              <a:t>boisson</a:t>
            </a:r>
            <a:r>
              <a:rPr lang="fr-FR" altLang="fr-FR" sz="1200" dirty="0">
                <a:solidFill>
                  <a:srgbClr val="008000"/>
                </a:solidFill>
                <a:latin typeface="Arial" panose="020B0604020202020204" pitchFamily="34" charset="0"/>
              </a:rPr>
              <a:t>, l'</a:t>
            </a:r>
            <a:r>
              <a:rPr lang="fr-FR" altLang="fr-FR" sz="1200" i="1" dirty="0" err="1">
                <a:solidFill>
                  <a:srgbClr val="008000"/>
                </a:solidFill>
                <a:latin typeface="Arial" panose="020B0604020202020204" pitchFamily="34" charset="0"/>
              </a:rPr>
              <a:t>asaborad</a:t>
            </a:r>
            <a:r>
              <a:rPr lang="fr-FR" altLang="fr-FR" sz="1200" dirty="0">
                <a:solidFill>
                  <a:srgbClr val="008000"/>
                </a:solidFill>
                <a:latin typeface="Arial" panose="020B0604020202020204" pitchFamily="34" charset="0"/>
              </a:rPr>
              <a:t> et l'</a:t>
            </a:r>
            <a:r>
              <a:rPr lang="fr-FR" altLang="fr-FR" sz="1200" dirty="0">
                <a:solidFill>
                  <a:srgbClr val="008000"/>
                </a:solidFill>
                <a:latin typeface="Arial" panose="020B0604020202020204" pitchFamily="34" charset="0"/>
                <a:hlinkClick r:id="rId46" tooltip="Amande"/>
              </a:rPr>
              <a:t>amande</a:t>
            </a:r>
            <a:r>
              <a:rPr lang="fr-FR" altLang="fr-FR" sz="1200" dirty="0">
                <a:solidFill>
                  <a:srgbClr val="008000"/>
                </a:solidFill>
                <a:latin typeface="Arial" panose="020B0604020202020204" pitchFamily="34" charset="0"/>
              </a:rPr>
              <a:t> contenue dans le noyau, appelée </a:t>
            </a:r>
            <a:r>
              <a:rPr lang="fr-FR" altLang="fr-FR" sz="1200" i="1" dirty="0" err="1">
                <a:solidFill>
                  <a:srgbClr val="008000"/>
                </a:solidFill>
                <a:latin typeface="Arial" panose="020B0604020202020204" pitchFamily="34" charset="0"/>
              </a:rPr>
              <a:t>tandilba</a:t>
            </a:r>
            <a:r>
              <a:rPr lang="fr-FR" altLang="fr-FR" sz="1200" dirty="0">
                <a:solidFill>
                  <a:srgbClr val="008000"/>
                </a:solidFill>
                <a:latin typeface="Arial" panose="020B0604020202020204" pitchFamily="34" charset="0"/>
              </a:rPr>
              <a:t>, est consommée après une longue </a:t>
            </a:r>
            <a:r>
              <a:rPr lang="fr-FR" altLang="fr-FR" sz="1200" dirty="0">
                <a:solidFill>
                  <a:srgbClr val="008000"/>
                </a:solidFill>
                <a:latin typeface="Arial" panose="020B0604020202020204" pitchFamily="34" charset="0"/>
                <a:hlinkClick r:id="rId49" tooltip="Cuisson"/>
              </a:rPr>
              <a:t>cuisson</a:t>
            </a:r>
            <a:r>
              <a:rPr lang="fr-FR" altLang="fr-FR" sz="1200" baseline="30000" dirty="0">
                <a:solidFill>
                  <a:srgbClr val="008000"/>
                </a:solidFill>
                <a:latin typeface="Arial" panose="020B0604020202020204" pitchFamily="34" charset="0"/>
                <a:hlinkClick r:id="rId31"/>
              </a:rPr>
              <a:t>1</a:t>
            </a:r>
            <a:r>
              <a:rPr lang="fr-FR" altLang="fr-FR" sz="1200" dirty="0">
                <a:solidFill>
                  <a:srgbClr val="008000"/>
                </a:solidFill>
                <a:latin typeface="Arial" panose="020B0604020202020204" pitchFamily="34" charset="0"/>
              </a:rPr>
              <a:t>. Les feuilles sont quant à elles séchées et réduites en une poudre utilisable dans différentes </a:t>
            </a:r>
            <a:r>
              <a:rPr lang="fr-FR" altLang="fr-FR" sz="1200" dirty="0">
                <a:solidFill>
                  <a:srgbClr val="008000"/>
                </a:solidFill>
                <a:latin typeface="Arial" panose="020B0604020202020204" pitchFamily="34" charset="0"/>
                <a:hlinkClick r:id="rId50" tooltip="Sauce"/>
              </a:rPr>
              <a:t>sauces</a:t>
            </a:r>
            <a:r>
              <a:rPr lang="fr-FR" altLang="fr-FR" sz="1200" baseline="30000" dirty="0">
                <a:solidFill>
                  <a:srgbClr val="008000"/>
                </a:solidFill>
                <a:latin typeface="Arial" panose="020B0604020202020204" pitchFamily="34" charset="0"/>
                <a:hlinkClick r:id="rId51"/>
              </a:rPr>
              <a:t>10</a:t>
            </a:r>
            <a:r>
              <a:rPr lang="fr-FR" altLang="fr-FR" sz="1200" baseline="30000" dirty="0">
                <a:solidFill>
                  <a:srgbClr val="008000"/>
                </a:solidFill>
                <a:latin typeface="Arial" panose="020B0604020202020204" pitchFamily="34" charset="0"/>
              </a:rPr>
              <a:t>,</a:t>
            </a:r>
            <a:r>
              <a:rPr lang="fr-FR" altLang="fr-FR" sz="1200" baseline="30000" dirty="0">
                <a:solidFill>
                  <a:srgbClr val="008000"/>
                </a:solidFill>
                <a:latin typeface="Arial" panose="020B0604020202020204" pitchFamily="34" charset="0"/>
                <a:hlinkClick r:id="rId52"/>
              </a:rPr>
              <a:t>11</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Le liquide obtenu en pressant le fruit est utilisé traditionnellement pour stimuler la production de </a:t>
            </a:r>
            <a:r>
              <a:rPr lang="fr-FR" altLang="fr-FR" sz="1200" dirty="0">
                <a:solidFill>
                  <a:srgbClr val="008000"/>
                </a:solidFill>
                <a:latin typeface="Arial" panose="020B0604020202020204" pitchFamily="34" charset="0"/>
                <a:hlinkClick r:id="rId53" tooltip="Lait"/>
              </a:rPr>
              <a:t>lait</a:t>
            </a:r>
            <a:r>
              <a:rPr lang="fr-FR" altLang="fr-FR" sz="1200" dirty="0">
                <a:solidFill>
                  <a:srgbClr val="008000"/>
                </a:solidFill>
                <a:latin typeface="Arial" panose="020B0604020202020204" pitchFamily="34" charset="0"/>
              </a:rPr>
              <a:t> des mères allaitantes, et les graines sont utilisés pour traiter des </a:t>
            </a:r>
            <a:r>
              <a:rPr lang="fr-FR" altLang="fr-FR" sz="1200" dirty="0">
                <a:solidFill>
                  <a:srgbClr val="008000"/>
                </a:solidFill>
                <a:latin typeface="Arial" panose="020B0604020202020204" pitchFamily="34" charset="0"/>
                <a:hlinkClick r:id="rId54" tooltip="Estomac"/>
              </a:rPr>
              <a:t>troubles digestifs</a:t>
            </a:r>
            <a:r>
              <a:rPr lang="fr-FR" altLang="fr-FR" sz="1200" baseline="30000" dirty="0">
                <a:solidFill>
                  <a:srgbClr val="008000"/>
                </a:solidFill>
                <a:latin typeface="Arial" panose="020B0604020202020204" pitchFamily="34" charset="0"/>
                <a:hlinkClick r:id="rId52"/>
              </a:rPr>
              <a:t>11</a:t>
            </a:r>
            <a:r>
              <a:rPr lang="fr-FR" altLang="fr-FR" sz="1200" dirty="0">
                <a:solidFill>
                  <a:srgbClr val="008000"/>
                </a:solidFill>
                <a:latin typeface="Arial" panose="020B0604020202020204" pitchFamily="34" charset="0"/>
              </a:rPr>
              <a:t>. L'huile est également utilisé pour soigner des problèmes cutanées</a:t>
            </a:r>
            <a:r>
              <a:rPr lang="fr-FR" altLang="fr-FR" sz="1200" baseline="30000" dirty="0">
                <a:solidFill>
                  <a:srgbClr val="008000"/>
                </a:solidFill>
                <a:latin typeface="Arial" panose="020B0604020202020204" pitchFamily="34" charset="0"/>
                <a:hlinkClick r:id="rId17"/>
              </a:rPr>
              <a:t>4</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Les graines et l’</a:t>
            </a:r>
            <a:r>
              <a:rPr lang="fr-FR" altLang="fr-FR" sz="1200" dirty="0" err="1">
                <a:solidFill>
                  <a:srgbClr val="008000"/>
                </a:solidFill>
                <a:latin typeface="Arial" panose="020B0604020202020204" pitchFamily="34" charset="0"/>
              </a:rPr>
              <a:t>écorse</a:t>
            </a:r>
            <a:r>
              <a:rPr lang="fr-FR" altLang="fr-FR" sz="1200" dirty="0">
                <a:solidFill>
                  <a:srgbClr val="008000"/>
                </a:solidFill>
                <a:latin typeface="Arial" panose="020B0604020202020204" pitchFamily="34" charset="0"/>
              </a:rPr>
              <a:t> de </a:t>
            </a:r>
            <a:r>
              <a:rPr lang="fr-FR" altLang="fr-FR" sz="1200" i="1" dirty="0">
                <a:solidFill>
                  <a:srgbClr val="008000"/>
                </a:solidFill>
                <a:latin typeface="Arial" panose="020B0604020202020204" pitchFamily="34" charset="0"/>
              </a:rPr>
              <a:t>Balanites aegyptiaca</a:t>
            </a:r>
            <a:r>
              <a:rPr lang="fr-FR" altLang="fr-FR" sz="1200" dirty="0">
                <a:solidFill>
                  <a:srgbClr val="008000"/>
                </a:solidFill>
                <a:latin typeface="Arial" panose="020B0604020202020204" pitchFamily="34" charset="0"/>
              </a:rPr>
              <a:t> ont des effets </a:t>
            </a:r>
            <a:r>
              <a:rPr lang="fr-FR" altLang="fr-FR" sz="1200" dirty="0">
                <a:solidFill>
                  <a:srgbClr val="008000"/>
                </a:solidFill>
                <a:latin typeface="Arial" panose="020B0604020202020204" pitchFamily="34" charset="0"/>
                <a:hlinkClick r:id="rId55" tooltip="Molluscicide"/>
              </a:rPr>
              <a:t>molluscicides</a:t>
            </a:r>
            <a:r>
              <a:rPr lang="fr-FR" altLang="fr-FR" sz="1200" dirty="0">
                <a:solidFill>
                  <a:srgbClr val="008000"/>
                </a:solidFill>
                <a:latin typeface="Arial" panose="020B0604020202020204" pitchFamily="34" charset="0"/>
              </a:rPr>
              <a:t> sur l’escargot </a:t>
            </a:r>
            <a:r>
              <a:rPr lang="fr-FR" altLang="fr-FR" sz="1200" i="1" dirty="0">
                <a:solidFill>
                  <a:srgbClr val="008000"/>
                </a:solidFill>
                <a:latin typeface="Arial" panose="020B0604020202020204" pitchFamily="34" charset="0"/>
                <a:hlinkClick r:id="rId56" tooltip="Biomphalaria pfeifferi"/>
              </a:rPr>
              <a:t>​​</a:t>
            </a:r>
            <a:r>
              <a:rPr lang="fr-FR" altLang="fr-FR" sz="1200" i="1" dirty="0" err="1">
                <a:solidFill>
                  <a:srgbClr val="008000"/>
                </a:solidFill>
                <a:latin typeface="Arial" panose="020B0604020202020204" pitchFamily="34" charset="0"/>
                <a:hlinkClick r:id="rId56" tooltip="Biomphalaria pfeifferi"/>
              </a:rPr>
              <a:t>Biomphalaria</a:t>
            </a:r>
            <a:r>
              <a:rPr lang="fr-FR" altLang="fr-FR" sz="1200" i="1" dirty="0">
                <a:solidFill>
                  <a:srgbClr val="008000"/>
                </a:solidFill>
                <a:latin typeface="Arial" panose="020B0604020202020204" pitchFamily="34" charset="0"/>
                <a:hlinkClick r:id="rId56" tooltip="Biomphalaria pfeifferi"/>
              </a:rPr>
              <a:t> </a:t>
            </a:r>
            <a:r>
              <a:rPr lang="fr-FR" altLang="fr-FR" sz="1200" i="1" dirty="0" err="1">
                <a:solidFill>
                  <a:srgbClr val="008000"/>
                </a:solidFill>
                <a:latin typeface="Arial" panose="020B0604020202020204" pitchFamily="34" charset="0"/>
                <a:hlinkClick r:id="rId56" tooltip="Biomphalaria pfeifferi"/>
              </a:rPr>
              <a:t>pfeifferi</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57"/>
              </a:rPr>
              <a:t>[4]</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58"/>
              </a:rPr>
              <a:t>[10]</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Le bois jaune pâle à brunâtre est utilisé pour fabriquer des meubles et des outils. Il fournit un bon bois de feu et un bon charbon de bois. Sources : a) </a:t>
            </a:r>
            <a:r>
              <a:rPr lang="fr-FR" altLang="fr-FR" sz="1200" dirty="0">
                <a:solidFill>
                  <a:srgbClr val="008000"/>
                </a:solidFill>
                <a:latin typeface="Arial" panose="020B0604020202020204" pitchFamily="34" charset="0"/>
                <a:hlinkClick r:id="rId42"/>
              </a:rPr>
              <a:t>http://fr.wikipedia.org/wiki/Balanites_aegyptiaca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59"/>
              </a:rPr>
              <a:t>http://en.wikipedia.org/wiki/Balanites_aegyptiaca</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60"/>
              </a:rPr>
              <a:t>http://www.worldagroforestry.org/treedb/AFTPDFS/Balanites_aegyptiaca.pdf</a:t>
            </a:r>
            <a:r>
              <a:rPr lang="fr-FR" altLang="fr-FR" sz="1200" dirty="0">
                <a:solidFill>
                  <a:srgbClr val="008000"/>
                </a:solidFill>
                <a:latin typeface="Arial" panose="020B0604020202020204" pitchFamily="34" charset="0"/>
              </a:rPr>
              <a:t>  </a:t>
            </a:r>
          </a:p>
        </p:txBody>
      </p:sp>
      <p:pic>
        <p:nvPicPr>
          <p:cNvPr id="50183" name="Picture 6" descr="C:\Users\LISAN\Pictures\plantes-halophytes-xerophiles\Balanites aegyptiaca5.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258888" y="5657850"/>
            <a:ext cx="1603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7" descr="C:\Users\LISAN\Pictures\plantes-halophytes-xerophiles\Balanites aegyptiaca.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987675" y="5664200"/>
            <a:ext cx="8921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8" descr="C:\Users\LISAN\Pictures\plantes-halophytes-xerophiles\Balanites aegyptiaca2.jp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995738" y="5640388"/>
            <a:ext cx="91122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9" descr="C:\Users\LISAN\Pictures\plantes-halophytes-xerophiles\Balanites aegyptiaca3.jp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003800" y="5621338"/>
            <a:ext cx="2200275"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0" descr="C:\Users\LISAN\Pictures\plantes-halophytes-xerophiles\Balanites aegyptiaca4.jpg"/>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235825" y="5502275"/>
            <a:ext cx="17780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ZoneTexte 11"/>
          <p:cNvSpPr txBox="1">
            <a:spLocks noChangeArrowheads="1"/>
          </p:cNvSpPr>
          <p:nvPr/>
        </p:nvSpPr>
        <p:spPr bwMode="auto">
          <a:xfrm>
            <a:off x="0" y="5732463"/>
            <a:ext cx="1258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FF0000"/>
                </a:solidFill>
                <a:latin typeface="Arial" panose="020B0604020202020204" pitchFamily="34" charset="0"/>
              </a:rPr>
              <a:t>Pas d’indication dans la littérature sur sa résistance au sel (?). </a:t>
            </a:r>
          </a:p>
        </p:txBody>
      </p:sp>
      <p:sp>
        <p:nvSpPr>
          <p:cNvPr id="501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0190" name="Image 13" descr="logo aride_s.jpg"/>
          <p:cNvPicPr>
            <a:picLocks noChangeAspect="1"/>
          </p:cNvPicPr>
          <p:nvPr/>
        </p:nvPicPr>
        <p:blipFill>
          <a:blip r:embed="rId66">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oneTexte 1"/>
          <p:cNvSpPr txBox="1">
            <a:spLocks noChangeArrowheads="1"/>
          </p:cNvSpPr>
          <p:nvPr/>
        </p:nvSpPr>
        <p:spPr bwMode="auto">
          <a:xfrm>
            <a:off x="1547813" y="1412875"/>
            <a:ext cx="681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6. Exemples d’arbres utiles pour le fourrage, le bois et d’autres usages</a:t>
            </a:r>
          </a:p>
        </p:txBody>
      </p:sp>
      <p:sp>
        <p:nvSpPr>
          <p:cNvPr id="5120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120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A8818A-AF1A-4201-8A54-EF3C7C649542}" type="slidenum">
              <a:rPr lang="fr-FR" altLang="fr-FR" sz="1200" smtClean="0">
                <a:solidFill>
                  <a:srgbClr val="898989"/>
                </a:solidFill>
              </a:rPr>
              <a:pPr>
                <a:spcBef>
                  <a:spcPct val="0"/>
                </a:spcBef>
                <a:buFontTx/>
                <a:buNone/>
              </a:pPr>
              <a:t>52</a:t>
            </a:fld>
            <a:endParaRPr lang="fr-FR" altLang="fr-FR" sz="1200">
              <a:solidFill>
                <a:srgbClr val="898989"/>
              </a:solidFill>
            </a:endParaRPr>
          </a:p>
        </p:txBody>
      </p:sp>
      <p:sp>
        <p:nvSpPr>
          <p:cNvPr id="51205"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120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1207" name="Rectangle 6"/>
          <p:cNvSpPr>
            <a:spLocks noChangeArrowheads="1"/>
          </p:cNvSpPr>
          <p:nvPr/>
        </p:nvSpPr>
        <p:spPr bwMode="auto">
          <a:xfrm>
            <a:off x="4067175" y="4868863"/>
            <a:ext cx="1206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a:solidFill>
                  <a:srgbClr val="008000"/>
                </a:solidFill>
                <a:latin typeface="Arial" panose="020B0604020202020204" pitchFamily="34" charset="0"/>
              </a:rPr>
              <a:t>Albizia lebbeck</a:t>
            </a:r>
          </a:p>
        </p:txBody>
      </p:sp>
      <p:pic>
        <p:nvPicPr>
          <p:cNvPr id="51208" name="Image 7" descr="albizia lebbeck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6413" y="2349500"/>
            <a:ext cx="33559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323850" y="765175"/>
            <a:ext cx="611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rPr>
              <a:t>6.1. </a:t>
            </a:r>
            <a:r>
              <a:rPr lang="fr-FR" altLang="fr-FR" sz="1800" b="1" dirty="0" err="1">
                <a:solidFill>
                  <a:srgbClr val="008000"/>
                </a:solidFill>
              </a:rPr>
              <a:t>Khejri</a:t>
            </a:r>
            <a:r>
              <a:rPr lang="fr-FR" altLang="fr-FR" sz="1800" b="1" dirty="0">
                <a:solidFill>
                  <a:srgbClr val="008000"/>
                </a:solidFill>
              </a:rPr>
              <a:t> ou </a:t>
            </a:r>
            <a:r>
              <a:rPr lang="fr-FR" altLang="fr-FR" sz="1800" b="1" dirty="0" err="1">
                <a:solidFill>
                  <a:srgbClr val="008000"/>
                </a:solidFill>
              </a:rPr>
              <a:t>Ghaf</a:t>
            </a:r>
            <a:r>
              <a:rPr lang="fr-FR" altLang="fr-FR" sz="1800" b="1" dirty="0">
                <a:solidFill>
                  <a:srgbClr val="008000"/>
                </a:solidFill>
              </a:rPr>
              <a:t> </a:t>
            </a:r>
            <a:r>
              <a:rPr lang="fr-FR" altLang="fr-FR" sz="1800" dirty="0">
                <a:solidFill>
                  <a:srgbClr val="008000"/>
                </a:solidFill>
              </a:rPr>
              <a:t>(</a:t>
            </a:r>
            <a:r>
              <a:rPr lang="fr-FR" altLang="fr-FR" sz="1800" i="1" dirty="0">
                <a:solidFill>
                  <a:srgbClr val="008000"/>
                </a:solidFill>
              </a:rPr>
              <a:t>Prosopis </a:t>
            </a:r>
            <a:r>
              <a:rPr lang="fr-FR" altLang="fr-FR" sz="1800" i="1" dirty="0" err="1">
                <a:solidFill>
                  <a:srgbClr val="008000"/>
                </a:solidFill>
              </a:rPr>
              <a:t>cineraria</a:t>
            </a:r>
            <a:r>
              <a:rPr lang="fr-FR" altLang="fr-FR" sz="1800" dirty="0">
                <a:solidFill>
                  <a:srgbClr val="008000"/>
                </a:solidFill>
              </a:rPr>
              <a:t>)</a:t>
            </a:r>
          </a:p>
        </p:txBody>
      </p:sp>
      <p:sp>
        <p:nvSpPr>
          <p:cNvPr id="5222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222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7398A9-C141-42FE-A613-05129D86A2A9}" type="slidenum">
              <a:rPr lang="fr-FR" altLang="fr-FR" sz="1200" smtClean="0">
                <a:solidFill>
                  <a:srgbClr val="898989"/>
                </a:solidFill>
              </a:rPr>
              <a:pPr>
                <a:spcBef>
                  <a:spcPct val="0"/>
                </a:spcBef>
                <a:buFontTx/>
                <a:buNone/>
              </a:pPr>
              <a:t>53</a:t>
            </a:fld>
            <a:endParaRPr lang="fr-FR" altLang="fr-FR" sz="1200">
              <a:solidFill>
                <a:srgbClr val="898989"/>
              </a:solidFill>
            </a:endParaRPr>
          </a:p>
        </p:txBody>
      </p:sp>
      <p:sp>
        <p:nvSpPr>
          <p:cNvPr id="52229"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331303" tIns="4707042" rIns="2239257" bIns="564972"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223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2231" name="Image 6" descr="Khejr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765175"/>
            <a:ext cx="2794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7"/>
          <p:cNvSpPr>
            <a:spLocks noChangeArrowheads="1"/>
          </p:cNvSpPr>
          <p:nvPr/>
        </p:nvSpPr>
        <p:spPr bwMode="auto">
          <a:xfrm>
            <a:off x="6372225" y="4508500"/>
            <a:ext cx="2411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i="1" dirty="0">
                <a:hlinkClick r:id="rId3" tooltip="Prosopis cineraria"/>
              </a:rPr>
              <a:t>Prosopis cinéraire</a:t>
            </a:r>
            <a:r>
              <a:rPr lang="fr-FR" altLang="fr-FR" sz="1200" dirty="0"/>
              <a:t> ou </a:t>
            </a:r>
            <a:r>
              <a:rPr lang="fr-FR" altLang="fr-FR" sz="1200" dirty="0" err="1"/>
              <a:t>Khejri</a:t>
            </a:r>
            <a:r>
              <a:rPr lang="fr-FR" altLang="fr-FR" sz="1200" dirty="0"/>
              <a:t> ou </a:t>
            </a:r>
            <a:r>
              <a:rPr lang="fr-FR" altLang="fr-FR" sz="1200" dirty="0" err="1"/>
              <a:t>Ghaf</a:t>
            </a:r>
            <a:endParaRPr lang="fr-FR" altLang="fr-FR" sz="1200" dirty="0"/>
          </a:p>
          <a:p>
            <a:pPr algn="ctr" eaLnBrk="1" hangingPunct="1">
              <a:spcBef>
                <a:spcPct val="0"/>
              </a:spcBef>
              <a:buFontTx/>
              <a:buNone/>
            </a:pPr>
            <a:r>
              <a:rPr lang="fr-FR" altLang="fr-FR" sz="1200" dirty="0"/>
              <a:t>(</a:t>
            </a:r>
            <a:r>
              <a:rPr lang="fr-FR" altLang="fr-FR" sz="1200" i="1" dirty="0"/>
              <a:t>Prosopis </a:t>
            </a:r>
            <a:r>
              <a:rPr lang="fr-FR" altLang="fr-FR" sz="1200" i="1" dirty="0" err="1"/>
              <a:t>cineraria</a:t>
            </a:r>
            <a:r>
              <a:rPr lang="fr-FR" altLang="fr-FR" sz="1200" dirty="0"/>
              <a:t>).</a:t>
            </a:r>
          </a:p>
        </p:txBody>
      </p:sp>
      <p:sp>
        <p:nvSpPr>
          <p:cNvPr id="52233" name="ZoneTexte 8"/>
          <p:cNvSpPr txBox="1">
            <a:spLocks noChangeArrowheads="1"/>
          </p:cNvSpPr>
          <p:nvPr/>
        </p:nvSpPr>
        <p:spPr bwMode="auto">
          <a:xfrm>
            <a:off x="107950" y="1268413"/>
            <a:ext cx="5832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rPr>
              <a:t>Il est l' </a:t>
            </a:r>
            <a:r>
              <a:rPr lang="fr-FR" altLang="fr-FR" sz="1800" dirty="0">
                <a:solidFill>
                  <a:srgbClr val="008000"/>
                </a:solidFill>
                <a:hlinkClick r:id="rId4" tooltip="Arbre de Vie, Bahreïn"/>
              </a:rPr>
              <a:t>Arbre de Vie</a:t>
            </a:r>
            <a:r>
              <a:rPr lang="fr-FR" altLang="fr-FR" sz="1800" dirty="0">
                <a:solidFill>
                  <a:srgbClr val="008000"/>
                </a:solidFill>
              </a:rPr>
              <a:t> à Bahreïn. Ce  petit arbre, de 3 à 5 m de haut, a une durée de vie d’environ 400 ans ou plus. Il pousse dans les déserts dépourvus de toute source visible de l'eau.</a:t>
            </a:r>
          </a:p>
          <a:p>
            <a:pPr algn="just" eaLnBrk="1" hangingPunct="1">
              <a:spcBef>
                <a:spcPct val="0"/>
              </a:spcBef>
              <a:buFontTx/>
              <a:buNone/>
            </a:pPr>
            <a:r>
              <a:rPr lang="fr-FR" altLang="fr-FR" sz="1800" dirty="0">
                <a:solidFill>
                  <a:srgbClr val="008000"/>
                </a:solidFill>
              </a:rPr>
              <a:t>Le bois de </a:t>
            </a:r>
            <a:r>
              <a:rPr lang="fr-FR" altLang="fr-FR" sz="1800" i="1" dirty="0">
                <a:solidFill>
                  <a:srgbClr val="008000"/>
                </a:solidFill>
              </a:rPr>
              <a:t>P.</a:t>
            </a:r>
            <a:r>
              <a:rPr lang="fr-FR" altLang="fr-FR" sz="1800" dirty="0">
                <a:solidFill>
                  <a:srgbClr val="008000"/>
                </a:solidFill>
              </a:rPr>
              <a:t> </a:t>
            </a:r>
            <a:r>
              <a:rPr lang="fr-FR" altLang="fr-FR" sz="1800" i="1" dirty="0">
                <a:solidFill>
                  <a:srgbClr val="008000"/>
                </a:solidFill>
              </a:rPr>
              <a:t>cinéraire</a:t>
            </a:r>
            <a:r>
              <a:rPr lang="fr-FR" altLang="fr-FR" sz="1800" dirty="0">
                <a:solidFill>
                  <a:srgbClr val="008000"/>
                </a:solidFill>
              </a:rPr>
              <a:t> est une bonne source d'énergie, et offre un excellent charbon de bois </a:t>
            </a:r>
            <a:r>
              <a:rPr lang="fr-FR" altLang="fr-FR" sz="1800" baseline="30000" dirty="0">
                <a:solidFill>
                  <a:srgbClr val="008000"/>
                </a:solidFill>
                <a:hlinkClick r:id="rId5"/>
              </a:rPr>
              <a:t>[4]</a:t>
            </a:r>
            <a:r>
              <a:rPr lang="fr-FR" altLang="fr-FR" sz="1800" dirty="0">
                <a:solidFill>
                  <a:srgbClr val="008000"/>
                </a:solidFill>
              </a:rPr>
              <a:t> </a:t>
            </a:r>
            <a:r>
              <a:rPr lang="fr-FR" altLang="fr-FR" sz="1800" baseline="30000" dirty="0">
                <a:solidFill>
                  <a:srgbClr val="008000"/>
                </a:solidFill>
                <a:hlinkClick r:id="rId6"/>
              </a:rPr>
              <a:t>[7]</a:t>
            </a:r>
            <a:r>
              <a:rPr lang="fr-FR" altLang="fr-FR" sz="1800" dirty="0">
                <a:solidFill>
                  <a:srgbClr val="008000"/>
                </a:solidFill>
              </a:rPr>
              <a:t>. Les feuilles, appelées "</a:t>
            </a:r>
            <a:r>
              <a:rPr lang="fr-FR" altLang="fr-FR" sz="1800" dirty="0" err="1">
                <a:solidFill>
                  <a:srgbClr val="008000"/>
                </a:solidFill>
              </a:rPr>
              <a:t>Loong</a:t>
            </a:r>
            <a:r>
              <a:rPr lang="fr-FR" altLang="fr-FR" sz="1800" dirty="0">
                <a:solidFill>
                  <a:srgbClr val="008000"/>
                </a:solidFill>
              </a:rPr>
              <a:t>" en Inde et les gousses sont consommées par le bétail et sont un fourrage bénéfique </a:t>
            </a:r>
            <a:r>
              <a:rPr lang="fr-FR" altLang="fr-FR" sz="1800" baseline="30000" dirty="0">
                <a:solidFill>
                  <a:srgbClr val="008000"/>
                </a:solidFill>
                <a:hlinkClick r:id="rId5"/>
              </a:rPr>
              <a:t>[4]</a:t>
            </a:r>
            <a:r>
              <a:rPr lang="fr-FR" altLang="fr-FR" sz="1800" dirty="0">
                <a:solidFill>
                  <a:srgbClr val="008000"/>
                </a:solidFill>
              </a:rPr>
              <a:t> </a:t>
            </a:r>
            <a:r>
              <a:rPr lang="fr-FR" altLang="fr-FR" sz="1800" baseline="30000" dirty="0">
                <a:solidFill>
                  <a:srgbClr val="008000"/>
                </a:solidFill>
                <a:hlinkClick r:id="rId6"/>
              </a:rPr>
              <a:t>[7]</a:t>
            </a:r>
            <a:r>
              <a:rPr lang="fr-FR" altLang="fr-FR" sz="1800" dirty="0">
                <a:solidFill>
                  <a:srgbClr val="008000"/>
                </a:solidFill>
              </a:rPr>
              <a:t>. Au Rajasthan, en Inde, </a:t>
            </a:r>
            <a:r>
              <a:rPr lang="fr-FR" altLang="fr-FR" sz="1800" i="1" dirty="0">
                <a:solidFill>
                  <a:srgbClr val="008000"/>
                </a:solidFill>
              </a:rPr>
              <a:t>P.</a:t>
            </a:r>
            <a:r>
              <a:rPr lang="fr-FR" altLang="fr-FR" sz="1800" dirty="0">
                <a:solidFill>
                  <a:srgbClr val="008000"/>
                </a:solidFill>
              </a:rPr>
              <a:t> </a:t>
            </a:r>
            <a:r>
              <a:rPr lang="fr-FR" altLang="fr-FR" sz="1800" i="1" dirty="0">
                <a:solidFill>
                  <a:srgbClr val="008000"/>
                </a:solidFill>
              </a:rPr>
              <a:t>cinéraire</a:t>
            </a:r>
            <a:r>
              <a:rPr lang="fr-FR" altLang="fr-FR" sz="1800" dirty="0">
                <a:solidFill>
                  <a:srgbClr val="008000"/>
                </a:solidFill>
              </a:rPr>
              <a:t> est cultivé dans un cadre de l'agroforesterie en collaboration avec </a:t>
            </a:r>
            <a:r>
              <a:rPr lang="fr-FR" altLang="fr-FR" sz="1800" dirty="0">
                <a:solidFill>
                  <a:srgbClr val="008000"/>
                </a:solidFill>
                <a:hlinkClick r:id="rId7" tooltip="Millet"/>
              </a:rPr>
              <a:t>le mil</a:t>
            </a:r>
            <a:r>
              <a:rPr lang="fr-FR" altLang="fr-FR" sz="1800" dirty="0">
                <a:solidFill>
                  <a:srgbClr val="008000"/>
                </a:solidFill>
              </a:rPr>
              <a:t> </a:t>
            </a:r>
            <a:r>
              <a:rPr lang="fr-FR" altLang="fr-FR" sz="1800" baseline="30000" dirty="0">
                <a:solidFill>
                  <a:srgbClr val="008000"/>
                </a:solidFill>
                <a:hlinkClick r:id="rId6"/>
              </a:rPr>
              <a:t>[7]</a:t>
            </a:r>
            <a:r>
              <a:rPr lang="fr-FR" altLang="fr-FR" sz="1800" dirty="0">
                <a:solidFill>
                  <a:srgbClr val="008000"/>
                </a:solidFill>
              </a:rPr>
              <a:t>. L'arbre est bien adapté à une </a:t>
            </a:r>
            <a:r>
              <a:rPr lang="fr-FR" altLang="fr-FR" sz="1800" dirty="0">
                <a:solidFill>
                  <a:srgbClr val="008000"/>
                </a:solidFill>
                <a:hlinkClick r:id="rId8" tooltip="Agroforesterie"/>
              </a:rPr>
              <a:t>agroforesterie</a:t>
            </a:r>
            <a:r>
              <a:rPr lang="fr-FR" altLang="fr-FR" sz="1800" dirty="0">
                <a:solidFill>
                  <a:srgbClr val="008000"/>
                </a:solidFill>
              </a:rPr>
              <a:t> souple, car il a un seule épaisseur de feuillage, il est un fixateur d'azote (contribuant ainsi à enrichir le sol), et sa profonde racine évite la concurrence pour l'eau avec les cultures </a:t>
            </a:r>
            <a:r>
              <a:rPr lang="fr-FR" altLang="fr-FR" sz="1800" baseline="30000" dirty="0">
                <a:solidFill>
                  <a:srgbClr val="008000"/>
                </a:solidFill>
                <a:hlinkClick r:id="rId5"/>
              </a:rPr>
              <a:t>[4]</a:t>
            </a:r>
            <a:r>
              <a:rPr lang="fr-FR" altLang="fr-FR" sz="1800" dirty="0">
                <a:solidFill>
                  <a:srgbClr val="008000"/>
                </a:solidFill>
              </a:rPr>
              <a:t>.</a:t>
            </a:r>
            <a:endParaRPr lang="fr-FR" altLang="fr-FR" sz="1200" dirty="0">
              <a:solidFill>
                <a:srgbClr val="008000"/>
              </a:solidFill>
            </a:endParaRPr>
          </a:p>
          <a:p>
            <a:pPr eaLnBrk="1" hangingPunct="1">
              <a:spcBef>
                <a:spcPct val="0"/>
              </a:spcBef>
              <a:buFontTx/>
              <a:buNone/>
            </a:pPr>
            <a:r>
              <a:rPr lang="fr-FR" altLang="fr-FR" sz="1200" dirty="0">
                <a:solidFill>
                  <a:srgbClr val="008000"/>
                </a:solidFill>
                <a:latin typeface="Arial" panose="020B0604020202020204" pitchFamily="34" charset="0"/>
              </a:rPr>
              <a:t>Comme d'autres </a:t>
            </a:r>
            <a:r>
              <a:rPr lang="fr-FR" altLang="fr-FR" sz="1200" i="1" dirty="0">
                <a:solidFill>
                  <a:srgbClr val="008000"/>
                </a:solidFill>
                <a:latin typeface="Arial" panose="020B0604020202020204" pitchFamily="34" charset="0"/>
              </a:rPr>
              <a:t>Prosopis</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spp</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P.</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cinéraire</a:t>
            </a:r>
            <a:r>
              <a:rPr lang="fr-FR" altLang="fr-FR" sz="1200" dirty="0">
                <a:solidFill>
                  <a:srgbClr val="008000"/>
                </a:solidFill>
                <a:latin typeface="Arial" panose="020B0604020202020204" pitchFamily="34" charset="0"/>
              </a:rPr>
              <a:t> a démontré une </a:t>
            </a:r>
            <a:r>
              <a:rPr lang="fr-FR" altLang="fr-FR" sz="1200" b="1" dirty="0">
                <a:solidFill>
                  <a:srgbClr val="008000"/>
                </a:solidFill>
                <a:latin typeface="Arial" panose="020B0604020202020204" pitchFamily="34" charset="0"/>
              </a:rPr>
              <a:t>tolérance pour les environnements fortement alcalins et salins </a:t>
            </a:r>
            <a:r>
              <a:rPr lang="fr-FR" altLang="fr-FR" sz="1200" baseline="30000" dirty="0">
                <a:solidFill>
                  <a:srgbClr val="008000"/>
                </a:solidFill>
                <a:latin typeface="Arial" panose="020B0604020202020204" pitchFamily="34" charset="0"/>
                <a:hlinkClick r:id="rId9"/>
              </a:rPr>
              <a:t>[7]</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L'arbre se rencontre dans des conditions extrêmement arides, avec des </a:t>
            </a:r>
          </a:p>
          <a:p>
            <a:pPr eaLnBrk="1" hangingPunct="1">
              <a:spcBef>
                <a:spcPct val="0"/>
              </a:spcBef>
              <a:buFontTx/>
              <a:buNone/>
            </a:pPr>
            <a:r>
              <a:rPr lang="fr-FR" altLang="fr-FR" sz="1200" dirty="0">
                <a:solidFill>
                  <a:srgbClr val="008000"/>
                </a:solidFill>
                <a:latin typeface="Arial" panose="020B0604020202020204" pitchFamily="34" charset="0"/>
              </a:rPr>
              <a:t>précipitations aussi faibles que 150 mm par an; dans ces conditions, sa</a:t>
            </a:r>
          </a:p>
          <a:p>
            <a:pPr eaLnBrk="1" hangingPunct="1">
              <a:spcBef>
                <a:spcPct val="0"/>
              </a:spcBef>
              <a:buFontTx/>
              <a:buNone/>
            </a:pPr>
            <a:r>
              <a:rPr lang="fr-FR" altLang="fr-FR" sz="1200" dirty="0">
                <a:solidFill>
                  <a:srgbClr val="008000"/>
                </a:solidFill>
                <a:latin typeface="Arial" panose="020B0604020202020204" pitchFamily="34" charset="0"/>
              </a:rPr>
              <a:t>présence est indicative de la celle d'une nappe d'eau profonde.</a:t>
            </a:r>
            <a:endParaRPr lang="fr-FR" altLang="fr-FR" sz="1200" dirty="0">
              <a:solidFill>
                <a:srgbClr val="008000"/>
              </a:solidFill>
            </a:endParaRPr>
          </a:p>
          <a:p>
            <a:pPr eaLnBrk="1" hangingPunct="1">
              <a:spcBef>
                <a:spcPct val="0"/>
              </a:spcBef>
              <a:buFontTx/>
              <a:buNone/>
            </a:pPr>
            <a:r>
              <a:rPr lang="fr-FR" altLang="fr-FR" sz="1200" dirty="0">
                <a:solidFill>
                  <a:srgbClr val="008000"/>
                </a:solidFill>
              </a:rPr>
              <a:t>Source : </a:t>
            </a:r>
            <a:r>
              <a:rPr lang="fr-FR" altLang="fr-FR" sz="1200" dirty="0">
                <a:solidFill>
                  <a:srgbClr val="008000"/>
                </a:solidFill>
                <a:hlinkClick r:id="rId10"/>
              </a:rPr>
              <a:t>http://en.wikipedia.org/wiki/Prosopis_cineraria</a:t>
            </a:r>
            <a:r>
              <a:rPr lang="fr-FR" altLang="fr-FR" sz="1200" dirty="0">
                <a:solidFill>
                  <a:srgbClr val="008000"/>
                </a:solidFill>
              </a:rPr>
              <a:t> </a:t>
            </a:r>
          </a:p>
        </p:txBody>
      </p:sp>
      <p:pic>
        <p:nvPicPr>
          <p:cNvPr id="52234" name="Image 9" descr="Prosopis cineraria_loom.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19700" y="5081588"/>
            <a:ext cx="167798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Image 10" descr="Prosopis cineraria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48488" y="5084763"/>
            <a:ext cx="2030412"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223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2238" name="Image 13" descr="logo aride_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Image 14" descr="logo salinisation2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Rectangle 15"/>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52241" name="ZoneTexte 16"/>
          <p:cNvSpPr txBox="1">
            <a:spLocks noChangeArrowheads="1"/>
          </p:cNvSpPr>
          <p:nvPr/>
        </p:nvSpPr>
        <p:spPr bwMode="auto">
          <a:xfrm>
            <a:off x="107950" y="5949950"/>
            <a:ext cx="50403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dirty="0">
                <a:solidFill>
                  <a:srgbClr val="FF0000"/>
                </a:solidFill>
                <a:latin typeface="Arial" panose="020B0604020202020204" pitchFamily="34" charset="0"/>
              </a:rPr>
              <a:t>Cet arbre ne convient pas pour la plantation dans les zones riveraines (sur les berges de rivières) ou des environnements subhumides où il peut devenir un colonisateur agressif et se propager rapidement. Source :</a:t>
            </a:r>
          </a:p>
          <a:p>
            <a:pPr algn="just" eaLnBrk="1" hangingPunct="1">
              <a:spcBef>
                <a:spcPct val="0"/>
              </a:spcBef>
              <a:buFontTx/>
              <a:buNone/>
            </a:pPr>
            <a:r>
              <a:rPr lang="fr-FR" altLang="fr-FR" sz="1000" dirty="0">
                <a:solidFill>
                  <a:srgbClr val="FF0000"/>
                </a:solidFill>
                <a:latin typeface="Arial" panose="020B0604020202020204" pitchFamily="34" charset="0"/>
                <a:hlinkClick r:id="rId15"/>
              </a:rPr>
              <a:t>www.winrock.org/fnrm/factnet/factpub/FACTSH/P_cineraria.htm</a:t>
            </a:r>
            <a:r>
              <a:rPr lang="fr-FR" altLang="fr-FR" sz="1000" dirty="0">
                <a:solidFill>
                  <a:srgbClr val="FF0000"/>
                </a:solidFill>
                <a:latin typeface="Arial" panose="020B0604020202020204" pitchFamily="34" charset="0"/>
              </a:rPr>
              <a:t> </a:t>
            </a:r>
          </a:p>
          <a:p>
            <a:pPr algn="just" eaLnBrk="1" hangingPunct="1">
              <a:spcBef>
                <a:spcPct val="0"/>
              </a:spcBef>
              <a:buFontTx/>
              <a:buNone/>
            </a:pPr>
            <a:r>
              <a:rPr lang="fr-FR" altLang="fr-FR" sz="1000" dirty="0">
                <a:solidFill>
                  <a:srgbClr val="008000"/>
                </a:solidFill>
                <a:latin typeface="Arial" panose="020B0604020202020204" pitchFamily="34" charset="0"/>
              </a:rPr>
              <a:t>Mais il est à préférer au </a:t>
            </a:r>
            <a:r>
              <a:rPr lang="fr-FR" altLang="fr-FR" sz="1000" dirty="0" err="1">
                <a:solidFill>
                  <a:srgbClr val="008000"/>
                </a:solidFill>
                <a:latin typeface="Arial" panose="020B0604020202020204" pitchFamily="34" charset="0"/>
              </a:rPr>
              <a:t>Mesquite</a:t>
            </a:r>
            <a:r>
              <a:rPr lang="fr-FR" altLang="fr-FR" sz="1000" dirty="0">
                <a:solidFill>
                  <a:srgbClr val="008000"/>
                </a:solidFill>
                <a:latin typeface="Arial" panose="020B0604020202020204" pitchFamily="34" charset="0"/>
              </a:rPr>
              <a:t> (</a:t>
            </a:r>
            <a:r>
              <a:rPr lang="fr-FR" altLang="fr-FR" sz="1000" i="1" dirty="0">
                <a:solidFill>
                  <a:srgbClr val="008000"/>
                </a:solidFill>
                <a:latin typeface="Arial" panose="020B0604020202020204" pitchFamily="34" charset="0"/>
              </a:rPr>
              <a:t>Prosopis </a:t>
            </a:r>
            <a:r>
              <a:rPr lang="fr-FR" altLang="fr-FR" sz="1000" i="1" dirty="0" err="1">
                <a:solidFill>
                  <a:srgbClr val="008000"/>
                </a:solidFill>
                <a:latin typeface="Arial" panose="020B0604020202020204" pitchFamily="34" charset="0"/>
              </a:rPr>
              <a:t>juliflora</a:t>
            </a:r>
            <a:r>
              <a:rPr lang="fr-FR" altLang="fr-FR" sz="1000" dirty="0">
                <a:solidFill>
                  <a:srgbClr val="008000"/>
                </a:solidFill>
                <a:latin typeface="Arial" panose="020B0604020202020204" pitchFamily="34" charset="0"/>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460432" y="208533"/>
            <a:ext cx="442392" cy="340147"/>
          </a:xfrm>
        </p:spPr>
        <p:txBody>
          <a:bodyPr/>
          <a:lstStyle/>
          <a:p>
            <a:pPr>
              <a:defRPr/>
            </a:pPr>
            <a:fld id="{B9ECBFA8-A775-4D16-A4B2-417DCD0EBDB4}" type="slidenum">
              <a:rPr lang="fr-FR" altLang="fr-FR" smtClean="0"/>
              <a:pPr>
                <a:defRPr/>
              </a:pPr>
              <a:t>54</a:t>
            </a:fld>
            <a:endParaRPr lang="fr-FR" altLang="fr-FR" dirty="0"/>
          </a:p>
        </p:txBody>
      </p:sp>
      <p:sp>
        <p:nvSpPr>
          <p:cNvPr id="3" name="Rectangle 2"/>
          <p:cNvSpPr/>
          <p:nvPr/>
        </p:nvSpPr>
        <p:spPr>
          <a:xfrm>
            <a:off x="59856" y="764704"/>
            <a:ext cx="6327373" cy="369332"/>
          </a:xfrm>
          <a:prstGeom prst="rect">
            <a:avLst/>
          </a:prstGeom>
        </p:spPr>
        <p:txBody>
          <a:bodyPr wrap="none">
            <a:spAutoFit/>
          </a:bodyPr>
          <a:lstStyle/>
          <a:p>
            <a:pPr eaLnBrk="1" hangingPunct="1">
              <a:defRPr/>
            </a:pPr>
            <a:r>
              <a:rPr lang="fr-FR" dirty="0">
                <a:solidFill>
                  <a:srgbClr val="008000"/>
                </a:solidFill>
              </a:rPr>
              <a:t>6.1bis. </a:t>
            </a:r>
            <a:r>
              <a:rPr lang="fr-FR" b="1" i="1" dirty="0" err="1">
                <a:solidFill>
                  <a:srgbClr val="008000"/>
                </a:solidFill>
              </a:rPr>
              <a:t>Callitris</a:t>
            </a:r>
            <a:r>
              <a:rPr lang="fr-FR" b="1" i="1" dirty="0">
                <a:solidFill>
                  <a:srgbClr val="008000"/>
                </a:solidFill>
              </a:rPr>
              <a:t> </a:t>
            </a:r>
            <a:r>
              <a:rPr lang="fr-FR" b="1" i="1" dirty="0" err="1">
                <a:solidFill>
                  <a:srgbClr val="008000"/>
                </a:solidFill>
              </a:rPr>
              <a:t>tuberculata</a:t>
            </a:r>
            <a:r>
              <a:rPr lang="fr-FR" b="1" i="1" dirty="0">
                <a:solidFill>
                  <a:srgbClr val="008000"/>
                </a:solidFill>
              </a:rPr>
              <a:t> </a:t>
            </a:r>
            <a:r>
              <a:rPr lang="fr-FR" dirty="0">
                <a:solidFill>
                  <a:srgbClr val="008000"/>
                </a:solidFill>
              </a:rPr>
              <a:t>ou</a:t>
            </a:r>
            <a:r>
              <a:rPr lang="fr-FR" b="1" i="1" dirty="0">
                <a:solidFill>
                  <a:srgbClr val="008000"/>
                </a:solidFill>
              </a:rPr>
              <a:t> </a:t>
            </a:r>
            <a:r>
              <a:rPr lang="fr-FR" b="1" i="1" dirty="0" err="1">
                <a:solidFill>
                  <a:srgbClr val="008000"/>
                </a:solidFill>
              </a:rPr>
              <a:t>Callitris</a:t>
            </a:r>
            <a:r>
              <a:rPr lang="fr-FR" b="1" i="1" dirty="0">
                <a:solidFill>
                  <a:srgbClr val="008000"/>
                </a:solidFill>
              </a:rPr>
              <a:t> </a:t>
            </a:r>
            <a:r>
              <a:rPr lang="fr-FR" b="1" i="1" dirty="0" err="1">
                <a:solidFill>
                  <a:srgbClr val="008000"/>
                </a:solidFill>
              </a:rPr>
              <a:t>preissii</a:t>
            </a:r>
            <a:r>
              <a:rPr lang="fr-FR" b="1" i="1" dirty="0">
                <a:solidFill>
                  <a:srgbClr val="008000"/>
                </a:solidFill>
              </a:rPr>
              <a:t> </a:t>
            </a:r>
            <a:r>
              <a:rPr lang="fr-FR" dirty="0">
                <a:solidFill>
                  <a:srgbClr val="008000"/>
                </a:solidFill>
              </a:rPr>
              <a:t>(?)</a:t>
            </a:r>
            <a:r>
              <a:rPr lang="fr-FR" b="1" i="1" dirty="0">
                <a:solidFill>
                  <a:srgbClr val="008000"/>
                </a:solidFill>
              </a:rPr>
              <a:t> </a:t>
            </a:r>
            <a:r>
              <a:rPr lang="fr-FR" dirty="0">
                <a:solidFill>
                  <a:srgbClr val="008000"/>
                </a:solidFill>
              </a:rPr>
              <a:t>(arbre)</a:t>
            </a:r>
          </a:p>
        </p:txBody>
      </p:sp>
      <p:sp>
        <p:nvSpPr>
          <p:cNvPr id="4"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 name="Image 13"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5"/>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1" name="ZoneTexte 10"/>
          <p:cNvSpPr txBox="1"/>
          <p:nvPr/>
        </p:nvSpPr>
        <p:spPr>
          <a:xfrm>
            <a:off x="59856" y="1196752"/>
            <a:ext cx="8976640" cy="3508653"/>
          </a:xfrm>
          <a:prstGeom prst="rect">
            <a:avLst/>
          </a:prstGeom>
          <a:noFill/>
        </p:spPr>
        <p:txBody>
          <a:bodyPr wrap="square" rtlCol="0">
            <a:spAutoFit/>
          </a:bodyPr>
          <a:lstStyle/>
          <a:p>
            <a:pPr algn="just"/>
            <a:r>
              <a:rPr lang="fr-FR" b="1" i="1" dirty="0" err="1">
                <a:solidFill>
                  <a:srgbClr val="008000"/>
                </a:solidFill>
              </a:rPr>
              <a:t>Callitris</a:t>
            </a:r>
            <a:r>
              <a:rPr lang="fr-FR" b="1" i="1" dirty="0">
                <a:solidFill>
                  <a:srgbClr val="008000"/>
                </a:solidFill>
              </a:rPr>
              <a:t> </a:t>
            </a:r>
            <a:r>
              <a:rPr lang="fr-FR" b="1" i="1" dirty="0" err="1">
                <a:solidFill>
                  <a:srgbClr val="008000"/>
                </a:solidFill>
              </a:rPr>
              <a:t>tuberculata</a:t>
            </a:r>
            <a:r>
              <a:rPr lang="fr-FR" dirty="0">
                <a:solidFill>
                  <a:srgbClr val="008000"/>
                </a:solidFill>
              </a:rPr>
              <a:t> est un arbuste persistant, atteignant jusqu’à 8 m, la </a:t>
            </a:r>
            <a:r>
              <a:rPr lang="fr-FR" dirty="0">
                <a:solidFill>
                  <a:srgbClr val="008000"/>
                </a:solidFill>
                <a:hlinkClick r:id="rId4" tooltip="Famille (biologie)"/>
              </a:rPr>
              <a:t>famille</a:t>
            </a:r>
            <a:r>
              <a:rPr lang="fr-FR" dirty="0">
                <a:solidFill>
                  <a:srgbClr val="008000"/>
                </a:solidFill>
              </a:rPr>
              <a:t> de la </a:t>
            </a:r>
            <a:r>
              <a:rPr lang="fr-FR" dirty="0">
                <a:solidFill>
                  <a:srgbClr val="008000"/>
                </a:solidFill>
                <a:hlinkClick r:id="rId5" tooltip="Famille Cypress"/>
              </a:rPr>
              <a:t>famille des cyprès</a:t>
            </a:r>
            <a:r>
              <a:rPr lang="fr-FR" dirty="0">
                <a:solidFill>
                  <a:srgbClr val="008000"/>
                </a:solidFill>
              </a:rPr>
              <a:t> (</a:t>
            </a:r>
            <a:r>
              <a:rPr lang="fr-FR" i="1" dirty="0" err="1">
                <a:solidFill>
                  <a:srgbClr val="008000"/>
                </a:solidFill>
              </a:rPr>
              <a:t>Cupressaceae</a:t>
            </a:r>
            <a:r>
              <a:rPr lang="fr-FR" dirty="0">
                <a:solidFill>
                  <a:srgbClr val="008000"/>
                </a:solidFill>
              </a:rPr>
              <a:t>), originaire du sud de </a:t>
            </a:r>
            <a:r>
              <a:rPr lang="fr-FR" dirty="0">
                <a:solidFill>
                  <a:srgbClr val="008000"/>
                </a:solidFill>
                <a:hlinkClick r:id="rId6" tooltip="Australie Occidentale"/>
              </a:rPr>
              <a:t>l'Australie occidentale</a:t>
            </a:r>
            <a:r>
              <a:rPr lang="fr-FR" dirty="0">
                <a:solidFill>
                  <a:srgbClr val="008000"/>
                </a:solidFill>
              </a:rPr>
              <a:t>. </a:t>
            </a:r>
            <a:r>
              <a:rPr lang="fr-FR" b="1" i="1" dirty="0">
                <a:solidFill>
                  <a:srgbClr val="008000"/>
                </a:solidFill>
              </a:rPr>
              <a:t>Selon l'INRA, il est l’arbre le plus résistant du monde à la sécheresse</a:t>
            </a:r>
            <a:r>
              <a:rPr lang="fr-FR" dirty="0">
                <a:solidFill>
                  <a:srgbClr val="008000"/>
                </a:solidFill>
              </a:rPr>
              <a:t>.</a:t>
            </a:r>
            <a:endParaRPr lang="fr-FR" sz="1200" dirty="0">
              <a:solidFill>
                <a:srgbClr val="008000"/>
              </a:solidFill>
            </a:endParaRPr>
          </a:p>
          <a:p>
            <a:pPr algn="just"/>
            <a:r>
              <a:rPr lang="fr-FR" sz="1200" u="sng" dirty="0">
                <a:solidFill>
                  <a:srgbClr val="008000"/>
                </a:solidFill>
              </a:rPr>
              <a:t>Note</a:t>
            </a:r>
            <a:r>
              <a:rPr lang="fr-FR" sz="1200" dirty="0">
                <a:solidFill>
                  <a:srgbClr val="008000"/>
                </a:solidFill>
              </a:rPr>
              <a:t> : La </a:t>
            </a:r>
            <a:r>
              <a:rPr lang="fr-FR" sz="1200" i="1" dirty="0">
                <a:solidFill>
                  <a:srgbClr val="008000"/>
                </a:solidFill>
              </a:rPr>
              <a:t>cavitation</a:t>
            </a:r>
            <a:r>
              <a:rPr lang="fr-FR" sz="1200" dirty="0">
                <a:solidFill>
                  <a:srgbClr val="008000"/>
                </a:solidFill>
              </a:rPr>
              <a:t> correspond à la formation d'une bulle d'air dans les vaisseaux des arbres (xylème), qui rompt la colonne d'eau et rend ainsi impossible le transport de la sève dans l'appareil vasculaire. La cavitation se produit lors d'épisodes de sécheresse sévère et conduit à la mort de l'arbre lorsqu'elle atteint des taux importants. Or le </a:t>
            </a:r>
            <a:r>
              <a:rPr lang="fr-FR" sz="1200" i="1" dirty="0" err="1">
                <a:solidFill>
                  <a:srgbClr val="008000"/>
                </a:solidFill>
              </a:rPr>
              <a:t>Callitris</a:t>
            </a:r>
            <a:r>
              <a:rPr lang="fr-FR" sz="1200" i="1" dirty="0">
                <a:solidFill>
                  <a:srgbClr val="008000"/>
                </a:solidFill>
              </a:rPr>
              <a:t> </a:t>
            </a:r>
            <a:r>
              <a:rPr lang="fr-FR" sz="1200" i="1" dirty="0" err="1">
                <a:solidFill>
                  <a:srgbClr val="008000"/>
                </a:solidFill>
              </a:rPr>
              <a:t>tuberculata</a:t>
            </a:r>
            <a:r>
              <a:rPr lang="fr-FR" sz="1200" i="1" dirty="0">
                <a:solidFill>
                  <a:srgbClr val="008000"/>
                </a:solidFill>
              </a:rPr>
              <a:t> </a:t>
            </a:r>
            <a:r>
              <a:rPr lang="fr-FR" sz="1200" dirty="0">
                <a:solidFill>
                  <a:srgbClr val="008000"/>
                </a:solidFill>
              </a:rPr>
              <a:t>possède une grande résistance à ce phénomène. </a:t>
            </a:r>
            <a:r>
              <a:rPr lang="fr-FR" sz="1200" u="sng" dirty="0">
                <a:solidFill>
                  <a:srgbClr val="008000"/>
                </a:solidFill>
              </a:rPr>
              <a:t>Synonyme</a:t>
            </a:r>
            <a:r>
              <a:rPr lang="fr-FR" sz="1200" dirty="0">
                <a:solidFill>
                  <a:srgbClr val="008000"/>
                </a:solidFill>
              </a:rPr>
              <a:t> :</a:t>
            </a:r>
            <a:r>
              <a:rPr lang="fr-FR" sz="1200" dirty="0"/>
              <a:t> </a:t>
            </a:r>
            <a:r>
              <a:rPr lang="fr-FR" sz="1200" i="1" dirty="0" err="1">
                <a:hlinkClick r:id="rId7"/>
              </a:rPr>
              <a:t>Callitris</a:t>
            </a:r>
            <a:r>
              <a:rPr lang="fr-FR" sz="1200" i="1" dirty="0">
                <a:hlinkClick r:id="rId7"/>
              </a:rPr>
              <a:t> </a:t>
            </a:r>
            <a:r>
              <a:rPr lang="fr-FR" sz="1200" i="1" dirty="0" err="1">
                <a:hlinkClick r:id="rId7"/>
              </a:rPr>
              <a:t>preissii</a:t>
            </a:r>
            <a:r>
              <a:rPr lang="fr-FR" sz="1200" i="1" dirty="0">
                <a:hlinkClick r:id="rId7"/>
              </a:rPr>
              <a:t> </a:t>
            </a:r>
            <a:r>
              <a:rPr lang="fr-FR" sz="1200" dirty="0" err="1">
                <a:hlinkClick r:id="rId7"/>
              </a:rPr>
              <a:t>Miq</a:t>
            </a:r>
            <a:r>
              <a:rPr lang="fr-FR" sz="1200" dirty="0">
                <a:hlinkClick r:id="rId7"/>
              </a:rPr>
              <a:t>.</a:t>
            </a:r>
            <a:r>
              <a:rPr lang="fr-FR" sz="1200" dirty="0"/>
              <a:t> </a:t>
            </a:r>
            <a:r>
              <a:rPr lang="fr-FR" sz="1200" dirty="0">
                <a:solidFill>
                  <a:srgbClr val="008000"/>
                </a:solidFill>
              </a:rPr>
              <a:t>Selon</a:t>
            </a:r>
            <a:r>
              <a:rPr lang="fr-FR" sz="1200" dirty="0"/>
              <a:t> </a:t>
            </a:r>
            <a:r>
              <a:rPr lang="fr-FR" sz="1200" dirty="0">
                <a:hlinkClick r:id="rId8"/>
              </a:rPr>
              <a:t>http://www.theplantlist.org/tpl/record/kew-2692923</a:t>
            </a:r>
            <a:r>
              <a:rPr lang="fr-FR" sz="1200" dirty="0">
                <a:solidFill>
                  <a:srgbClr val="008000"/>
                </a:solidFill>
              </a:rPr>
              <a:t>, </a:t>
            </a:r>
            <a:r>
              <a:rPr lang="fr-FR" sz="1200" i="1" dirty="0">
                <a:solidFill>
                  <a:srgbClr val="008000"/>
                </a:solidFill>
              </a:rPr>
              <a:t>C. robusta </a:t>
            </a:r>
          </a:p>
          <a:p>
            <a:pPr algn="just"/>
            <a:r>
              <a:rPr lang="fr-FR" sz="1200" dirty="0">
                <a:solidFill>
                  <a:srgbClr val="008000"/>
                </a:solidFill>
              </a:rPr>
              <a:t>(°) partie orientale du sud des </a:t>
            </a:r>
            <a:r>
              <a:rPr lang="fr-FR" sz="1200" dirty="0" err="1">
                <a:solidFill>
                  <a:srgbClr val="008000"/>
                </a:solidFill>
                <a:hlinkClick r:id="rId9" tooltip="Wheatbelt (Western Australia)"/>
              </a:rPr>
              <a:t>Wheatbelts</a:t>
            </a:r>
            <a:r>
              <a:rPr lang="fr-FR" sz="1200" dirty="0">
                <a:solidFill>
                  <a:srgbClr val="008000"/>
                </a:solidFill>
              </a:rPr>
              <a:t> de la région de </a:t>
            </a:r>
            <a:r>
              <a:rPr lang="fr-FR" sz="1200" dirty="0" err="1">
                <a:solidFill>
                  <a:srgbClr val="008000"/>
                </a:solidFill>
                <a:hlinkClick r:id="rId10" tooltip="Goldfields-Esperance"/>
              </a:rPr>
              <a:t>Goldfields</a:t>
            </a:r>
            <a:r>
              <a:rPr lang="fr-FR" sz="1200" dirty="0">
                <a:solidFill>
                  <a:srgbClr val="008000"/>
                </a:solidFill>
              </a:rPr>
              <a:t> dans le </a:t>
            </a:r>
            <a:r>
              <a:rPr lang="fr-FR" sz="1200" dirty="0">
                <a:solidFill>
                  <a:srgbClr val="008000"/>
                </a:solidFill>
                <a:hlinkClick r:id="rId11" tooltip="Grand désert de Victoria"/>
              </a:rPr>
              <a:t>Grand désert de Victoria</a:t>
            </a:r>
            <a:r>
              <a:rPr lang="fr-FR" sz="1200" dirty="0">
                <a:solidFill>
                  <a:srgbClr val="008000"/>
                </a:solidFill>
              </a:rPr>
              <a:t>. </a:t>
            </a:r>
            <a:r>
              <a:rPr lang="fr-FR" sz="1200" i="1" dirty="0" err="1">
                <a:solidFill>
                  <a:srgbClr val="008000"/>
                </a:solidFill>
              </a:rPr>
              <a:t>Callitris</a:t>
            </a:r>
            <a:r>
              <a:rPr lang="fr-FR" sz="1200" i="1" dirty="0">
                <a:solidFill>
                  <a:srgbClr val="008000"/>
                </a:solidFill>
              </a:rPr>
              <a:t> </a:t>
            </a:r>
            <a:r>
              <a:rPr lang="fr-FR" sz="1200" i="1" dirty="0" err="1">
                <a:solidFill>
                  <a:srgbClr val="008000"/>
                </a:solidFill>
              </a:rPr>
              <a:t>tuberculata</a:t>
            </a:r>
            <a:r>
              <a:rPr lang="fr-FR" sz="1200" dirty="0">
                <a:solidFill>
                  <a:srgbClr val="008000"/>
                </a:solidFill>
              </a:rPr>
              <a:t> pousse principalement sur ​​les collines et les plaines de sable du désert rouge et sur ​​les </a:t>
            </a:r>
            <a:r>
              <a:rPr lang="fr-FR" sz="1200" u="sng" dirty="0">
                <a:solidFill>
                  <a:srgbClr val="008000"/>
                </a:solidFill>
                <a:hlinkClick r:id="rId12" tooltip="Dunes côtières"/>
              </a:rPr>
              <a:t>dunes côtières</a:t>
            </a:r>
            <a:r>
              <a:rPr lang="fr-FR" sz="1200" dirty="0">
                <a:solidFill>
                  <a:srgbClr val="008000"/>
                </a:solidFill>
              </a:rPr>
              <a:t>.</a:t>
            </a:r>
          </a:p>
          <a:p>
            <a:pPr algn="just"/>
            <a:r>
              <a:rPr lang="fr-FR" sz="1200" dirty="0">
                <a:solidFill>
                  <a:srgbClr val="008000"/>
                </a:solidFill>
              </a:rPr>
              <a:t>Sources : a) </a:t>
            </a:r>
            <a:r>
              <a:rPr lang="fr-FR" sz="1200" i="1" dirty="0" err="1">
                <a:solidFill>
                  <a:srgbClr val="008000"/>
                </a:solidFill>
              </a:rPr>
              <a:t>Extreme</a:t>
            </a:r>
            <a:r>
              <a:rPr lang="fr-FR" sz="1200" i="1" dirty="0">
                <a:solidFill>
                  <a:srgbClr val="008000"/>
                </a:solidFill>
              </a:rPr>
              <a:t> </a:t>
            </a:r>
            <a:r>
              <a:rPr lang="fr-FR" sz="1200" i="1" dirty="0" err="1">
                <a:solidFill>
                  <a:srgbClr val="008000"/>
                </a:solidFill>
              </a:rPr>
              <a:t>aridity</a:t>
            </a:r>
            <a:r>
              <a:rPr lang="fr-FR" sz="1200" i="1" dirty="0">
                <a:solidFill>
                  <a:srgbClr val="008000"/>
                </a:solidFill>
              </a:rPr>
              <a:t> </a:t>
            </a:r>
            <a:r>
              <a:rPr lang="fr-FR" sz="1200" i="1" dirty="0" err="1">
                <a:solidFill>
                  <a:srgbClr val="008000"/>
                </a:solidFill>
              </a:rPr>
              <a:t>pushes</a:t>
            </a:r>
            <a:r>
              <a:rPr lang="fr-FR" sz="1200" i="1" dirty="0">
                <a:solidFill>
                  <a:srgbClr val="008000"/>
                </a:solidFill>
              </a:rPr>
              <a:t> </a:t>
            </a:r>
            <a:r>
              <a:rPr lang="fr-FR" sz="1200" i="1" dirty="0" err="1">
                <a:solidFill>
                  <a:srgbClr val="008000"/>
                </a:solidFill>
              </a:rPr>
              <a:t>trees</a:t>
            </a:r>
            <a:r>
              <a:rPr lang="fr-FR" sz="1200" i="1" dirty="0">
                <a:solidFill>
                  <a:srgbClr val="008000"/>
                </a:solidFill>
              </a:rPr>
              <a:t> to </a:t>
            </a:r>
            <a:r>
              <a:rPr lang="fr-FR" sz="1200" i="1" dirty="0" err="1">
                <a:solidFill>
                  <a:srgbClr val="008000"/>
                </a:solidFill>
              </a:rPr>
              <a:t>their</a:t>
            </a:r>
            <a:r>
              <a:rPr lang="fr-FR" sz="1200" i="1" dirty="0">
                <a:solidFill>
                  <a:srgbClr val="008000"/>
                </a:solidFill>
              </a:rPr>
              <a:t> </a:t>
            </a:r>
            <a:r>
              <a:rPr lang="fr-FR" sz="1200" i="1" dirty="0" err="1">
                <a:solidFill>
                  <a:srgbClr val="008000"/>
                </a:solidFill>
              </a:rPr>
              <a:t>physical</a:t>
            </a:r>
            <a:r>
              <a:rPr lang="fr-FR" sz="1200" i="1" dirty="0">
                <a:solidFill>
                  <a:srgbClr val="008000"/>
                </a:solidFill>
              </a:rPr>
              <a:t> </a:t>
            </a:r>
            <a:r>
              <a:rPr lang="fr-FR" sz="1200" i="1" dirty="0" err="1">
                <a:solidFill>
                  <a:srgbClr val="008000"/>
                </a:solidFill>
              </a:rPr>
              <a:t>limits</a:t>
            </a:r>
            <a:r>
              <a:rPr lang="fr-FR" sz="1200" dirty="0">
                <a:solidFill>
                  <a:srgbClr val="008000"/>
                </a:solidFill>
              </a:rPr>
              <a:t>, </a:t>
            </a:r>
            <a:r>
              <a:rPr lang="fr-FR" sz="1200" dirty="0" err="1">
                <a:solidFill>
                  <a:srgbClr val="008000"/>
                </a:solidFill>
              </a:rPr>
              <a:t>Larter</a:t>
            </a:r>
            <a:r>
              <a:rPr lang="fr-FR" sz="1200" dirty="0">
                <a:solidFill>
                  <a:srgbClr val="008000"/>
                </a:solidFill>
              </a:rPr>
              <a:t> M., </a:t>
            </a:r>
            <a:r>
              <a:rPr lang="fr-FR" sz="1200" dirty="0" err="1">
                <a:solidFill>
                  <a:srgbClr val="008000"/>
                </a:solidFill>
              </a:rPr>
              <a:t>Brodribb</a:t>
            </a:r>
            <a:r>
              <a:rPr lang="fr-FR" sz="1200" dirty="0">
                <a:solidFill>
                  <a:srgbClr val="008000"/>
                </a:solidFill>
              </a:rPr>
              <a:t> J., </a:t>
            </a:r>
            <a:r>
              <a:rPr lang="fr-FR" sz="1200" dirty="0" err="1">
                <a:solidFill>
                  <a:srgbClr val="008000"/>
                </a:solidFill>
              </a:rPr>
              <a:t>Pfautsch</a:t>
            </a:r>
            <a:r>
              <a:rPr lang="fr-FR" sz="1200" dirty="0">
                <a:solidFill>
                  <a:srgbClr val="008000"/>
                </a:solidFill>
              </a:rPr>
              <a:t> S., </a:t>
            </a:r>
            <a:r>
              <a:rPr lang="fr-FR" sz="1200" dirty="0" err="1">
                <a:solidFill>
                  <a:srgbClr val="008000"/>
                </a:solidFill>
              </a:rPr>
              <a:t>Burlett</a:t>
            </a:r>
            <a:r>
              <a:rPr lang="fr-FR" sz="1200" dirty="0">
                <a:solidFill>
                  <a:srgbClr val="008000"/>
                </a:solidFill>
              </a:rPr>
              <a:t> R., </a:t>
            </a:r>
            <a:r>
              <a:rPr lang="fr-FR" sz="1200" dirty="0" err="1">
                <a:solidFill>
                  <a:srgbClr val="008000"/>
                </a:solidFill>
              </a:rPr>
              <a:t>Cochard</a:t>
            </a:r>
            <a:r>
              <a:rPr lang="fr-FR" sz="1200" dirty="0">
                <a:solidFill>
                  <a:srgbClr val="008000"/>
                </a:solidFill>
              </a:rPr>
              <a:t> H., </a:t>
            </a:r>
            <a:r>
              <a:rPr lang="fr-FR" sz="1200" dirty="0" err="1">
                <a:solidFill>
                  <a:srgbClr val="008000"/>
                </a:solidFill>
              </a:rPr>
              <a:t>Delzon</a:t>
            </a:r>
            <a:r>
              <a:rPr lang="fr-FR" sz="1200" dirty="0">
                <a:solidFill>
                  <a:srgbClr val="008000"/>
                </a:solidFill>
              </a:rPr>
              <a:t> S., 2015, </a:t>
            </a:r>
            <a:r>
              <a:rPr lang="fr-FR" sz="1200" i="1" dirty="0">
                <a:solidFill>
                  <a:srgbClr val="008000"/>
                </a:solidFill>
              </a:rPr>
              <a:t>Plant </a:t>
            </a:r>
            <a:r>
              <a:rPr lang="fr-FR" sz="1200" i="1" dirty="0" err="1">
                <a:solidFill>
                  <a:srgbClr val="008000"/>
                </a:solidFill>
              </a:rPr>
              <a:t>Physiology</a:t>
            </a:r>
            <a:r>
              <a:rPr lang="fr-FR" sz="1200" dirty="0">
                <a:solidFill>
                  <a:srgbClr val="008000"/>
                </a:solidFill>
              </a:rPr>
              <a:t>. doi:10.1104/pp.15.00223, b) </a:t>
            </a:r>
            <a:r>
              <a:rPr lang="fr-FR" sz="1200" dirty="0">
                <a:solidFill>
                  <a:srgbClr val="008000"/>
                </a:solidFill>
                <a:hlinkClick r:id="rId13"/>
              </a:rPr>
              <a:t>http://de.wikipedia.org/wiki/Callitris_tuberculata</a:t>
            </a:r>
            <a:r>
              <a:rPr lang="fr-FR" sz="1200" dirty="0">
                <a:solidFill>
                  <a:srgbClr val="008000"/>
                </a:solidFill>
              </a:rPr>
              <a:t>, c) </a:t>
            </a:r>
            <a:r>
              <a:rPr lang="fr-FR" sz="1200" dirty="0">
                <a:solidFill>
                  <a:srgbClr val="008000"/>
                </a:solidFill>
                <a:hlinkClick r:id="rId14"/>
              </a:rPr>
              <a:t>http://www.bordeaux-aquitaine.inra.fr/Toutes-les-actualites/Communique-presse-Callitris-tuberculata-l-arbre-le-plus-resistant-du-monde-a-la-secheresse</a:t>
            </a:r>
            <a:r>
              <a:rPr lang="fr-FR" sz="1200" dirty="0">
                <a:solidFill>
                  <a:srgbClr val="008000"/>
                </a:solidFill>
              </a:rPr>
              <a:t>,</a:t>
            </a:r>
          </a:p>
          <a:p>
            <a:pPr algn="just"/>
            <a:r>
              <a:rPr lang="fr-FR" sz="1200" dirty="0">
                <a:solidFill>
                  <a:srgbClr val="008000"/>
                </a:solidFill>
              </a:rPr>
              <a:t>Contact scientifique :  </a:t>
            </a:r>
            <a:r>
              <a:rPr lang="fr-FR" sz="1200" u="sng" dirty="0">
                <a:hlinkClick r:id="rId15" tooltip="Ecrire à Sylvain Delzon"/>
              </a:rPr>
              <a:t>Sylvain </a:t>
            </a:r>
            <a:r>
              <a:rPr lang="fr-FR" sz="1200" u="sng" dirty="0" err="1">
                <a:hlinkClick r:id="rId15" tooltip="Ecrire à Sylvain Delzon"/>
              </a:rPr>
              <a:t>Delzon</a:t>
            </a:r>
            <a:r>
              <a:rPr lang="fr-FR" sz="1200" u="sng" dirty="0">
                <a:hlinkClick r:id="rId15" tooltip="Ecrire à Sylvain Delzon"/>
              </a:rPr>
              <a:t> </a:t>
            </a:r>
            <a:r>
              <a:rPr lang="fr-FR" sz="1200" dirty="0">
                <a:solidFill>
                  <a:srgbClr val="008000"/>
                </a:solidFill>
              </a:rPr>
              <a:t>(05 40 00 38 91) </a:t>
            </a:r>
            <a:r>
              <a:rPr lang="fr-FR" sz="1200" u="sng" dirty="0">
                <a:hlinkClick r:id="rId16" tooltip="Unité Biodiversité, gènes et communautés (Inra, Université de Bordeaux) "/>
              </a:rPr>
              <a:t>Unité Biodiversité, gènes et communautés (Inra, Université de Bordeaux)</a:t>
            </a:r>
            <a:r>
              <a:rPr lang="fr-FR" sz="1200" dirty="0">
                <a:solidFill>
                  <a:srgbClr val="008000"/>
                </a:solidFill>
              </a:rPr>
              <a:t>, </a:t>
            </a:r>
          </a:p>
          <a:p>
            <a:pPr algn="just"/>
            <a:r>
              <a:rPr lang="fr-FR" sz="1200" dirty="0">
                <a:solidFill>
                  <a:srgbClr val="008000"/>
                </a:solidFill>
              </a:rPr>
              <a:t>d) </a:t>
            </a:r>
            <a:r>
              <a:rPr lang="fr-FR" sz="1200" dirty="0">
                <a:solidFill>
                  <a:srgbClr val="008000"/>
                </a:solidFill>
                <a:hlinkClick r:id="rId17"/>
              </a:rPr>
              <a:t>https://fr.wikipedia.org/wiki/Callitris_preissii</a:t>
            </a:r>
            <a:r>
              <a:rPr lang="fr-FR" sz="1200" dirty="0">
                <a:solidFill>
                  <a:srgbClr val="008000"/>
                </a:solidFill>
              </a:rPr>
              <a:t>, e) </a:t>
            </a:r>
            <a:r>
              <a:rPr lang="fr-FR" sz="1200" dirty="0">
                <a:solidFill>
                  <a:srgbClr val="008000"/>
                </a:solidFill>
                <a:hlinkClick r:id="rId7"/>
              </a:rPr>
              <a:t>http://www.theplantlist.org/tpl/record/kew-2692900</a:t>
            </a:r>
            <a:r>
              <a:rPr lang="fr-FR" sz="1200" dirty="0">
                <a:solidFill>
                  <a:srgbClr val="008000"/>
                </a:solidFill>
              </a:rPr>
              <a:t>  </a:t>
            </a:r>
          </a:p>
          <a:p>
            <a:pPr algn="just"/>
            <a:r>
              <a:rPr lang="fr-FR" sz="1200" dirty="0">
                <a:solidFill>
                  <a:srgbClr val="008000"/>
                </a:solidFill>
              </a:rPr>
              <a:t>f) </a:t>
            </a:r>
            <a:r>
              <a:rPr lang="fr-FR" sz="1200" dirty="0">
                <a:solidFill>
                  <a:srgbClr val="008000"/>
                </a:solidFill>
                <a:hlinkClick r:id="rId18"/>
              </a:rPr>
              <a:t>http://bie.ala.org.au/species/urn:lsid:biodiversity.org.au:apni.taxon:409007</a:t>
            </a:r>
            <a:r>
              <a:rPr lang="fr-FR" sz="1200" dirty="0">
                <a:solidFill>
                  <a:srgbClr val="008000"/>
                </a:solidFill>
              </a:rPr>
              <a:t> (?)</a:t>
            </a:r>
          </a:p>
          <a:p>
            <a:pPr algn="just"/>
            <a:endParaRPr lang="fr-FR" sz="1200" dirty="0"/>
          </a:p>
          <a:p>
            <a:pPr algn="just"/>
            <a:endParaRPr lang="fr-FR" sz="1200" dirty="0">
              <a:solidFill>
                <a:srgbClr val="008000"/>
              </a:solidFill>
            </a:endParaRPr>
          </a:p>
        </p:txBody>
      </p:sp>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9724" y="4005064"/>
            <a:ext cx="1571346" cy="2369899"/>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491" y="4292749"/>
            <a:ext cx="3396390" cy="2413224"/>
          </a:xfrm>
          <a:prstGeom prst="rect">
            <a:avLst/>
          </a:prstGeom>
        </p:spPr>
      </p:pic>
      <p:sp>
        <p:nvSpPr>
          <p:cNvPr id="15" name="ZoneTexte 14"/>
          <p:cNvSpPr txBox="1"/>
          <p:nvPr/>
        </p:nvSpPr>
        <p:spPr>
          <a:xfrm>
            <a:off x="5220072" y="6374963"/>
            <a:ext cx="3816424" cy="461665"/>
          </a:xfrm>
          <a:prstGeom prst="rect">
            <a:avLst/>
          </a:prstGeom>
          <a:noFill/>
        </p:spPr>
        <p:txBody>
          <a:bodyPr wrap="square" rtlCol="0">
            <a:spAutoFit/>
          </a:bodyPr>
          <a:lstStyle/>
          <a:p>
            <a:pPr algn="r"/>
            <a:r>
              <a:rPr lang="fr-FR" sz="1200" dirty="0">
                <a:solidFill>
                  <a:srgbClr val="008000"/>
                </a:solidFill>
                <a:latin typeface="Calibri" panose="020F0502020204030204" pitchFamily="34" charset="0"/>
              </a:rPr>
              <a:t>↑ </a:t>
            </a:r>
            <a:r>
              <a:rPr lang="fr-FR" sz="1200" dirty="0">
                <a:solidFill>
                  <a:srgbClr val="008000"/>
                </a:solidFill>
              </a:rPr>
              <a:t>Source : </a:t>
            </a:r>
            <a:r>
              <a:rPr lang="fr-FR" sz="1200" dirty="0">
                <a:solidFill>
                  <a:srgbClr val="008000"/>
                </a:solidFill>
                <a:hlinkClick r:id="rId21"/>
              </a:rPr>
              <a:t>https://www.anbg.gov.au/photo/apii/id/dig/3343</a:t>
            </a:r>
            <a:r>
              <a:rPr lang="fr-FR" sz="1200" dirty="0">
                <a:solidFill>
                  <a:srgbClr val="008000"/>
                </a:solidFill>
              </a:rPr>
              <a:t> </a:t>
            </a:r>
          </a:p>
        </p:txBody>
      </p:sp>
    </p:spTree>
    <p:extLst>
      <p:ext uri="{BB962C8B-B14F-4D97-AF65-F5344CB8AC3E}">
        <p14:creationId xmlns:p14="http://schemas.microsoft.com/office/powerpoint/2010/main" val="218354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F00E97C-FAE2-4C0E-8769-6CC6D3720311}" type="slidenum">
              <a:rPr lang="fr-FR" altLang="fr-FR" sz="1200">
                <a:solidFill>
                  <a:srgbClr val="898989"/>
                </a:solidFill>
              </a:rPr>
              <a:pPr algn="r" eaLnBrk="1" hangingPunct="1">
                <a:spcBef>
                  <a:spcPct val="0"/>
                </a:spcBef>
                <a:buFontTx/>
                <a:buNone/>
              </a:pPr>
              <a:t>55</a:t>
            </a:fld>
            <a:endParaRPr lang="fr-FR" altLang="fr-FR" sz="1200">
              <a:solidFill>
                <a:srgbClr val="898989"/>
              </a:solidFill>
            </a:endParaRPr>
          </a:p>
        </p:txBody>
      </p:sp>
      <p:sp>
        <p:nvSpPr>
          <p:cNvPr id="53251" name="ZoneTexte 4"/>
          <p:cNvSpPr txBox="1">
            <a:spLocks noChangeArrowheads="1"/>
          </p:cNvSpPr>
          <p:nvPr/>
        </p:nvSpPr>
        <p:spPr bwMode="auto">
          <a:xfrm>
            <a:off x="179388" y="620713"/>
            <a:ext cx="8785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6.2. </a:t>
            </a:r>
            <a:r>
              <a:rPr lang="fr-FR" altLang="fr-FR" sz="1800" b="1">
                <a:solidFill>
                  <a:srgbClr val="008000"/>
                </a:solidFill>
                <a:latin typeface="Arial" panose="020B0604020202020204" pitchFamily="34" charset="0"/>
              </a:rPr>
              <a:t>Lebbeck</a:t>
            </a:r>
            <a:r>
              <a:rPr lang="fr-FR" altLang="fr-FR" sz="1800">
                <a:solidFill>
                  <a:srgbClr val="008000"/>
                </a:solidFill>
                <a:latin typeface="Arial" panose="020B0604020202020204" pitchFamily="34" charset="0"/>
              </a:rPr>
              <a:t> ou </a:t>
            </a:r>
            <a:r>
              <a:rPr lang="fr-FR" altLang="fr-FR" sz="1800" b="1">
                <a:solidFill>
                  <a:srgbClr val="008000"/>
                </a:solidFill>
                <a:latin typeface="Arial" panose="020B0604020202020204" pitchFamily="34" charset="0"/>
              </a:rPr>
              <a:t>bois noir </a:t>
            </a:r>
            <a:r>
              <a:rPr lang="fr-FR" altLang="fr-FR" sz="1800">
                <a:solidFill>
                  <a:srgbClr val="008000"/>
                </a:solidFill>
                <a:latin typeface="Arial" panose="020B0604020202020204" pitchFamily="34" charset="0"/>
              </a:rPr>
              <a:t>(</a:t>
            </a:r>
            <a:r>
              <a:rPr lang="fr-FR" altLang="fr-FR" sz="1800" i="1">
                <a:solidFill>
                  <a:srgbClr val="008000"/>
                </a:solidFill>
                <a:latin typeface="Arial" panose="020B0604020202020204" pitchFamily="34" charset="0"/>
              </a:rPr>
              <a:t>Albizia lebbeck</a:t>
            </a:r>
            <a:r>
              <a:rPr lang="fr-FR" altLang="fr-FR" sz="1800">
                <a:solidFill>
                  <a:srgbClr val="008000"/>
                </a:solidFill>
                <a:latin typeface="Arial" panose="020B0604020202020204" pitchFamily="34" charset="0"/>
              </a:rPr>
              <a:t>) (arbre)              </a:t>
            </a:r>
          </a:p>
          <a:p>
            <a:pPr algn="r" eaLnBrk="1" hangingPunct="1">
              <a:spcBef>
                <a:spcPct val="0"/>
              </a:spcBef>
              <a:buFontTx/>
              <a:buNone/>
            </a:pPr>
            <a:r>
              <a:rPr lang="fr-FR" altLang="fr-FR" sz="1800">
                <a:solidFill>
                  <a:srgbClr val="FF0000"/>
                </a:solidFill>
                <a:latin typeface="Arial" panose="020B0604020202020204" pitchFamily="34" charset="0"/>
              </a:rPr>
              <a:t>A évaluer (Australie), Score : 4. Risque élevé (Pacifique), le score: 7</a:t>
            </a:r>
            <a:endParaRPr lang="fr-FR" altLang="fr-FR" sz="1800" b="1" i="1">
              <a:solidFill>
                <a:srgbClr val="C00000"/>
              </a:solidFill>
              <a:latin typeface="Arial" panose="020B0604020202020204" pitchFamily="34" charset="0"/>
            </a:endParaRPr>
          </a:p>
        </p:txBody>
      </p:sp>
      <p:sp>
        <p:nvSpPr>
          <p:cNvPr id="53252" name="ZoneTexte 6"/>
          <p:cNvSpPr txBox="1">
            <a:spLocks noChangeArrowheads="1"/>
          </p:cNvSpPr>
          <p:nvPr/>
        </p:nvSpPr>
        <p:spPr bwMode="auto">
          <a:xfrm>
            <a:off x="179388" y="1196975"/>
            <a:ext cx="878522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pPr>
            <a:r>
              <a:rPr lang="fr-FR" altLang="fr-FR" sz="1800">
                <a:solidFill>
                  <a:srgbClr val="008000"/>
                </a:solidFill>
                <a:latin typeface="Arial" panose="020B0604020202020204" pitchFamily="34" charset="0"/>
              </a:rPr>
              <a:t> Arbre (famille des </a:t>
            </a:r>
            <a:r>
              <a:rPr lang="fr-FR" altLang="fr-FR" sz="1800" i="1">
                <a:solidFill>
                  <a:srgbClr val="008000"/>
                </a:solidFill>
                <a:latin typeface="Arial" panose="020B0604020202020204" pitchFamily="34" charset="0"/>
                <a:hlinkClick r:id="rId2" tooltip="Fabaceae"/>
              </a:rPr>
              <a:t>Fabaceae</a:t>
            </a:r>
            <a:r>
              <a:rPr lang="fr-FR" altLang="fr-FR" sz="1800">
                <a:solidFill>
                  <a:srgbClr val="008000"/>
                </a:solidFill>
                <a:latin typeface="Arial" panose="020B0604020202020204" pitchFamily="34" charset="0"/>
              </a:rPr>
              <a:t>) pouvant atteindre 18 à 30 m de haut, originaire des régions tropicales du sud de l'Asie, il est largement cultivé et naturalisé dans d'autres régions tropicales et subtropicales. Les bovins le préfèrent en tant que fourrage.</a:t>
            </a:r>
          </a:p>
          <a:p>
            <a:pPr algn="just" eaLnBrk="1" hangingPunct="1">
              <a:spcBef>
                <a:spcPct val="0"/>
              </a:spcBef>
            </a:pPr>
            <a:r>
              <a:rPr lang="fr-FR" altLang="fr-FR" sz="1800">
                <a:solidFill>
                  <a:srgbClr val="FF0000"/>
                </a:solidFill>
                <a:latin typeface="Arial" panose="020B0604020202020204" pitchFamily="34" charset="0"/>
              </a:rPr>
              <a:t> A Porto Rico, il apparaît dans une liste gouvernementale sur ​​les espèces envahissantes (Federal Highway Administration, 2001). En Afrique du Sud, </a:t>
            </a:r>
            <a:r>
              <a:rPr lang="fr-FR" altLang="fr-FR" sz="1800" i="1">
                <a:solidFill>
                  <a:srgbClr val="FF0000"/>
                </a:solidFill>
                <a:latin typeface="Arial" panose="020B0604020202020204" pitchFamily="34" charset="0"/>
              </a:rPr>
              <a:t>A. lebbeck </a:t>
            </a:r>
            <a:r>
              <a:rPr lang="fr-FR" altLang="fr-FR" sz="1800">
                <a:solidFill>
                  <a:srgbClr val="FF0000"/>
                </a:solidFill>
                <a:latin typeface="Arial" panose="020B0604020202020204" pitchFamily="34" charset="0"/>
              </a:rPr>
              <a:t>envahit les brousses côtières et les berges. Il est considéré comme invasive au Venezuela, dans les Caraïbes, les îles du Pacifique, à la Réunion …</a:t>
            </a:r>
          </a:p>
          <a:p>
            <a:pPr algn="just" eaLnBrk="1" hangingPunct="1">
              <a:spcBef>
                <a:spcPct val="0"/>
              </a:spcBef>
            </a:pPr>
            <a:r>
              <a:rPr lang="fr-FR" altLang="fr-FR" sz="1200" b="1">
                <a:solidFill>
                  <a:srgbClr val="008000"/>
                </a:solidFill>
                <a:latin typeface="Arial" panose="020B0604020202020204" pitchFamily="34" charset="0"/>
              </a:rPr>
              <a:t> Habitat / écologie:</a:t>
            </a: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forêts fermées tropicales, zones perturbées. Les habitats indigènes de cet arbre fixateur d'azote comprennent les bancs de sable des rivières, les savanes, les forêts et les endroits broussailleux. Il est bien adapté aux sols pauvres, </a:t>
            </a:r>
            <a:r>
              <a:rPr lang="fr-FR" altLang="fr-FR" sz="1200" b="1" i="1">
                <a:solidFill>
                  <a:srgbClr val="008000"/>
                </a:solidFill>
                <a:latin typeface="Arial" panose="020B0604020202020204" pitchFamily="34" charset="0"/>
              </a:rPr>
              <a:t>tolère le brouillard salin côtier </a:t>
            </a:r>
            <a:r>
              <a:rPr lang="fr-FR" altLang="fr-FR" sz="1200">
                <a:solidFill>
                  <a:srgbClr val="008000"/>
                </a:solidFill>
                <a:latin typeface="Arial" panose="020B0604020202020204" pitchFamily="34" charset="0"/>
              </a:rPr>
              <a:t>». (Weber, 2003, p 36.). Souvent planté comme arbre d'ombrage à croissance rapide.</a:t>
            </a:r>
          </a:p>
          <a:p>
            <a:pPr algn="just" eaLnBrk="1" hangingPunct="1">
              <a:spcBef>
                <a:spcPct val="0"/>
              </a:spcBef>
            </a:pPr>
            <a:r>
              <a:rPr lang="fr-FR" altLang="fr-FR" sz="1200">
                <a:solidFill>
                  <a:srgbClr val="008000"/>
                </a:solidFill>
                <a:latin typeface="Arial" panose="020B0604020202020204" pitchFamily="34" charset="0"/>
              </a:rPr>
              <a:t> « </a:t>
            </a:r>
            <a:r>
              <a:rPr lang="fr-FR" altLang="fr-FR" sz="1200" i="1">
                <a:solidFill>
                  <a:srgbClr val="008000"/>
                </a:solidFill>
                <a:latin typeface="Arial" panose="020B0604020202020204" pitchFamily="34" charset="0"/>
              </a:rPr>
              <a:t>L'arbre produit de grandes quantités de graines et des plantules à croissance rapide et il peut atteindre des densités élevées. les surgeons de ses racines, une fois établies forment des peuplements denses</a:t>
            </a:r>
            <a:r>
              <a:rPr lang="fr-FR" altLang="fr-FR" sz="1200">
                <a:solidFill>
                  <a:srgbClr val="008000"/>
                </a:solidFill>
                <a:latin typeface="Arial" panose="020B0604020202020204" pitchFamily="34" charset="0"/>
              </a:rPr>
              <a:t> » (Weber, 2003, p 36.).</a:t>
            </a:r>
          </a:p>
          <a:p>
            <a:pPr algn="just" eaLnBrk="1" hangingPunct="1">
              <a:spcBef>
                <a:spcPct val="0"/>
              </a:spcBef>
            </a:pPr>
            <a:r>
              <a:rPr lang="fr-FR" altLang="fr-FR" sz="1200">
                <a:solidFill>
                  <a:srgbClr val="008000"/>
                </a:solidFill>
                <a:latin typeface="Arial" panose="020B0604020202020204" pitchFamily="34" charset="0"/>
              </a:rPr>
              <a:t> Il est souvent utilisé pour son fourrage, en agroforesterie, ses applications médicinales, son bois, comme arbre d'ombrage. Certains herbivores l’utilisent comme ressource alimentaire. </a:t>
            </a:r>
          </a:p>
          <a:p>
            <a:pPr eaLnBrk="1" hangingPunct="1">
              <a:spcBef>
                <a:spcPct val="0"/>
              </a:spcBef>
              <a:buFontTx/>
              <a:buNone/>
            </a:pPr>
            <a:r>
              <a:rPr lang="fr-FR" altLang="fr-FR" sz="1200">
                <a:solidFill>
                  <a:srgbClr val="008000"/>
                </a:solidFill>
                <a:latin typeface="Arial" panose="020B0604020202020204" pitchFamily="34" charset="0"/>
              </a:rPr>
              <a:t>Source : a) , b) </a:t>
            </a:r>
            <a:r>
              <a:rPr lang="fr-FR" altLang="fr-FR" sz="1200">
                <a:solidFill>
                  <a:srgbClr val="008000"/>
                </a:solidFill>
                <a:latin typeface="Arial" panose="020B0604020202020204" pitchFamily="34" charset="0"/>
                <a:hlinkClick r:id="rId3"/>
              </a:rPr>
              <a:t>http://www.hear.org/pier/species/albizia_lebbeck.htm</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4"/>
              </a:rPr>
              <a:t>http://fr.wikipedia.org/wiki/Albizia_lebbeck</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5"/>
              </a:rPr>
              <a:t>http://www.mi-aime-a-ou.com/Albizia_lebbeck.php</a:t>
            </a:r>
            <a:r>
              <a:rPr lang="fr-FR" altLang="fr-FR" sz="1200">
                <a:solidFill>
                  <a:srgbClr val="008000"/>
                </a:solidFill>
                <a:latin typeface="Arial" panose="020B0604020202020204" pitchFamily="34" charset="0"/>
              </a:rPr>
              <a:t> </a:t>
            </a:r>
          </a:p>
        </p:txBody>
      </p:sp>
      <p:pic>
        <p:nvPicPr>
          <p:cNvPr id="53253" name="Picture 2" descr="C:\Users\LISAN\Pictures\plantes invasives de Madagascar\Albizia lebbeck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797425"/>
            <a:ext cx="13239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C:\Users\LISAN\Pictures\plantes invasives de Madagascar\Albizia_lebbeck_fleur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47974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C:\Users\LISAN\Pictures\plantes invasives de Madagascar\Albizia lebbeck6_arb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6238" y="4899025"/>
            <a:ext cx="1295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descr="C:\Users\LISAN\Pictures\plantes invasives de Madagascar\Albizia lebbeck7_gouss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1725" y="5838825"/>
            <a:ext cx="152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7" descr="C:\Users\LISAN\Pictures\plantes invasives de Madagascar\Albizia lebbeck8_feuill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1725" y="4724400"/>
            <a:ext cx="152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8" descr="C:\Users\LISAN\Pictures\plantes invasives de Madagascar\Albizia lebbeck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4868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3260"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32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326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3263" name="Image 14" descr="logo aride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Image 15" descr="logo salinisation2_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16"/>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55</a:t>
            </a:fld>
            <a:endParaRPr lang="fr-FR" altLang="fr-F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79388"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6.3. </a:t>
            </a:r>
            <a:r>
              <a:rPr lang="fr-FR" altLang="fr-FR" sz="1800" b="1">
                <a:solidFill>
                  <a:srgbClr val="008000"/>
                </a:solidFill>
                <a:latin typeface="Arial" panose="020B0604020202020204" pitchFamily="34" charset="0"/>
              </a:rPr>
              <a:t>Cassier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Acacia farnesiana</a:t>
            </a:r>
            <a:r>
              <a:rPr lang="fr-FR" altLang="fr-FR" sz="1800">
                <a:solidFill>
                  <a:srgbClr val="008000"/>
                </a:solidFill>
                <a:latin typeface="Arial" panose="020B0604020202020204" pitchFamily="34" charset="0"/>
              </a:rPr>
              <a:t>)</a:t>
            </a:r>
            <a:r>
              <a:rPr lang="fr-FR" altLang="fr-FR" sz="1800">
                <a:solidFill>
                  <a:srgbClr val="FF0000"/>
                </a:solidFill>
                <a:latin typeface="Arial" panose="020B0604020202020204" pitchFamily="34" charset="0"/>
              </a:rPr>
              <a:t>                            Risque élevé, score: 14 (Australie)</a:t>
            </a:r>
            <a:r>
              <a:rPr lang="fr-FR" altLang="fr-FR" sz="1800">
                <a:solidFill>
                  <a:srgbClr val="008000"/>
                </a:solidFill>
                <a:latin typeface="Arial" panose="020B0604020202020204" pitchFamily="34" charset="0"/>
              </a:rPr>
              <a:t> </a:t>
            </a:r>
          </a:p>
        </p:txBody>
      </p:sp>
      <p:sp>
        <p:nvSpPr>
          <p:cNvPr id="54275"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3DE0B0F-4DA5-4DEE-B942-27B62477AA82}" type="slidenum">
              <a:rPr lang="fr-FR" altLang="fr-FR" sz="1200">
                <a:solidFill>
                  <a:srgbClr val="898989"/>
                </a:solidFill>
              </a:rPr>
              <a:pPr algn="r" eaLnBrk="1" hangingPunct="1">
                <a:spcBef>
                  <a:spcPct val="0"/>
                </a:spcBef>
                <a:buFontTx/>
                <a:buNone/>
              </a:pPr>
              <a:t>56</a:t>
            </a:fld>
            <a:endParaRPr lang="fr-FR" altLang="fr-FR" sz="1200">
              <a:solidFill>
                <a:srgbClr val="898989"/>
              </a:solidFill>
            </a:endParaRPr>
          </a:p>
        </p:txBody>
      </p:sp>
      <p:sp>
        <p:nvSpPr>
          <p:cNvPr id="5427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427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4278" name="ZoneTexte 6"/>
          <p:cNvSpPr txBox="1">
            <a:spLocks noChangeArrowheads="1"/>
          </p:cNvSpPr>
          <p:nvPr/>
        </p:nvSpPr>
        <p:spPr bwMode="auto">
          <a:xfrm>
            <a:off x="179388" y="1196975"/>
            <a:ext cx="878522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C'est un </a:t>
            </a:r>
            <a:r>
              <a:rPr lang="fr-FR" altLang="fr-FR" sz="1800">
                <a:solidFill>
                  <a:srgbClr val="008000"/>
                </a:solidFill>
                <a:latin typeface="Arial" panose="020B0604020202020204" pitchFamily="34" charset="0"/>
                <a:hlinkClick r:id="rId2" tooltip="Acacia"/>
              </a:rPr>
              <a:t>acacia</a:t>
            </a:r>
            <a:r>
              <a:rPr lang="fr-FR" altLang="fr-FR" sz="1800">
                <a:solidFill>
                  <a:srgbClr val="008000"/>
                </a:solidFill>
                <a:latin typeface="Arial" panose="020B0604020202020204" pitchFamily="34" charset="0"/>
              </a:rPr>
              <a:t> atteignant une hauteur de 8 à 10 m environ, à inflorescence globuleuse et fortement parfumé largement répandu dans les régions tropicales.</a:t>
            </a:r>
          </a:p>
          <a:p>
            <a:pPr algn="just" eaLnBrk="1" hangingPunct="1">
              <a:spcBef>
                <a:spcPct val="0"/>
              </a:spcBef>
              <a:buFontTx/>
              <a:buNone/>
            </a:pPr>
            <a:r>
              <a:rPr lang="fr-FR" altLang="fr-FR" sz="1800">
                <a:solidFill>
                  <a:srgbClr val="008000"/>
                </a:solidFill>
                <a:latin typeface="Arial" panose="020B0604020202020204" pitchFamily="34" charset="0"/>
              </a:rPr>
              <a:t>Les branches retombantes, de cet arbuste au port érigé, sont armées de longues épines stipulaires, droites et blanches, de 1,5 à 5 cm.</a:t>
            </a:r>
          </a:p>
          <a:p>
            <a:pPr eaLnBrk="1" hangingPunct="1">
              <a:spcBef>
                <a:spcPct val="0"/>
              </a:spcBef>
              <a:buFontTx/>
              <a:buNone/>
            </a:pPr>
            <a:r>
              <a:rPr lang="fr-FR" altLang="fr-FR" sz="1200">
                <a:solidFill>
                  <a:srgbClr val="008000"/>
                </a:solidFill>
                <a:latin typeface="Arial" panose="020B0604020202020204" pitchFamily="34" charset="0"/>
              </a:rPr>
              <a:t>Il possède une floraison en </a:t>
            </a:r>
            <a:r>
              <a:rPr lang="fr-FR" altLang="fr-FR" sz="1200">
                <a:solidFill>
                  <a:srgbClr val="008000"/>
                </a:solidFill>
                <a:latin typeface="Arial" panose="020B0604020202020204" pitchFamily="34" charset="0"/>
                <a:hlinkClick r:id="rId3" tooltip="Glomérule (botanique)"/>
              </a:rPr>
              <a:t>glomérules</a:t>
            </a:r>
            <a:r>
              <a:rPr lang="fr-FR" altLang="fr-FR" sz="1200">
                <a:solidFill>
                  <a:srgbClr val="008000"/>
                </a:solidFill>
                <a:latin typeface="Arial" panose="020B0604020202020204" pitchFamily="34" charset="0"/>
              </a:rPr>
              <a:t> (12 mm de diamètre) [en boules] de fleurs jaunes, très parfumées.</a:t>
            </a:r>
          </a:p>
          <a:p>
            <a:pPr eaLnBrk="1" hangingPunct="1">
              <a:spcBef>
                <a:spcPct val="0"/>
              </a:spcBef>
              <a:buFontTx/>
              <a:buNone/>
            </a:pPr>
            <a:r>
              <a:rPr lang="fr-FR" altLang="fr-FR" sz="1200">
                <a:solidFill>
                  <a:srgbClr val="008000"/>
                </a:solidFill>
                <a:latin typeface="Arial" panose="020B0604020202020204" pitchFamily="34" charset="0"/>
              </a:rPr>
              <a:t>Les graines, brunes _ dans des gousses rondes, brunes à noirâtres d'environ 7 cm de long _, mesurent jusqu'à 7 mm de long</a:t>
            </a:r>
            <a:r>
              <a:rPr lang="fr-FR" altLang="fr-FR" sz="1200" baseline="30000">
                <a:solidFill>
                  <a:srgbClr val="008000"/>
                </a:solidFill>
                <a:latin typeface="Arial" panose="020B0604020202020204" pitchFamily="34" charset="0"/>
                <a:hlinkClick r:id="rId4"/>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u="sng">
                <a:solidFill>
                  <a:srgbClr val="008000"/>
                </a:solidFill>
                <a:latin typeface="Arial" panose="020B0604020202020204" pitchFamily="34" charset="0"/>
              </a:rPr>
              <a:t>Usages</a:t>
            </a:r>
            <a:r>
              <a:rPr lang="fr-FR" altLang="fr-FR" sz="1200">
                <a:solidFill>
                  <a:srgbClr val="008000"/>
                </a:solidFill>
                <a:latin typeface="Arial" panose="020B0604020202020204" pitchFamily="34" charset="0"/>
              </a:rPr>
              <a:t> : On extrait des fleurs une huile utilisée en parfumerie. Le feuillage est une source importante de </a:t>
            </a:r>
            <a:r>
              <a:rPr lang="fr-FR" altLang="fr-FR" sz="1200">
                <a:solidFill>
                  <a:srgbClr val="008000"/>
                </a:solidFill>
                <a:latin typeface="Arial" panose="020B0604020202020204" pitchFamily="34" charset="0"/>
                <a:hlinkClick r:id="rId5" tooltip="Fourrage"/>
              </a:rPr>
              <a:t>fourrage</a:t>
            </a:r>
            <a:r>
              <a:rPr lang="fr-FR" altLang="fr-FR" sz="1200">
                <a:solidFill>
                  <a:srgbClr val="008000"/>
                </a:solidFill>
                <a:latin typeface="Arial" panose="020B0604020202020204" pitchFamily="34" charset="0"/>
              </a:rPr>
              <a:t>, contenant environ 18% de </a:t>
            </a:r>
            <a:r>
              <a:rPr lang="fr-FR" altLang="fr-FR" sz="1200">
                <a:solidFill>
                  <a:srgbClr val="008000"/>
                </a:solidFill>
                <a:latin typeface="Arial" panose="020B0604020202020204" pitchFamily="34" charset="0"/>
                <a:hlinkClick r:id="rId6" tooltip="Protéine"/>
              </a:rPr>
              <a:t>protéine</a:t>
            </a:r>
            <a:r>
              <a:rPr lang="fr-FR" altLang="fr-FR" sz="1200">
                <a:solidFill>
                  <a:srgbClr val="008000"/>
                </a:solidFill>
                <a:latin typeface="Arial" panose="020B0604020202020204" pitchFamily="34" charset="0"/>
              </a:rPr>
              <a:t>. En Australie, le feuillage de cet arbuste est parfois utilisé pour nourrir le bétail. L'écorce est utilisée pour son </a:t>
            </a:r>
            <a:r>
              <a:rPr lang="fr-FR" altLang="fr-FR" sz="1200">
                <a:solidFill>
                  <a:srgbClr val="008000"/>
                </a:solidFill>
                <a:latin typeface="Arial" panose="020B0604020202020204" pitchFamily="34" charset="0"/>
                <a:hlinkClick r:id="rId7" tooltip="Tanin"/>
              </a:rPr>
              <a:t>tanin</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8"/>
              </a:rPr>
              <a:t>[4]</a:t>
            </a:r>
            <a:r>
              <a:rPr lang="fr-FR" altLang="fr-FR" sz="1200">
                <a:solidFill>
                  <a:srgbClr val="008000"/>
                </a:solidFill>
                <a:latin typeface="Arial" panose="020B0604020202020204" pitchFamily="34" charset="0"/>
              </a:rPr>
              <a:t> . Les feuilles sont utilisées comme un </a:t>
            </a:r>
            <a:r>
              <a:rPr lang="fr-FR" altLang="fr-FR" sz="1200">
                <a:solidFill>
                  <a:srgbClr val="008000"/>
                </a:solidFill>
                <a:latin typeface="Arial" panose="020B0604020202020204" pitchFamily="34" charset="0"/>
                <a:hlinkClick r:id="rId9" tooltip="Tamarin"/>
              </a:rPr>
              <a:t>tamarin</a:t>
            </a:r>
            <a:r>
              <a:rPr lang="fr-FR" altLang="fr-FR" sz="1200">
                <a:solidFill>
                  <a:srgbClr val="008000"/>
                </a:solidFill>
                <a:latin typeface="Arial" panose="020B0604020202020204" pitchFamily="34" charset="0"/>
              </a:rPr>
              <a:t> pour aromatiser les </a:t>
            </a:r>
            <a:r>
              <a:rPr lang="fr-FR" altLang="fr-FR" sz="1200">
                <a:solidFill>
                  <a:srgbClr val="008000"/>
                </a:solidFill>
                <a:latin typeface="Arial" panose="020B0604020202020204" pitchFamily="34" charset="0"/>
                <a:hlinkClick r:id="rId10" tooltip="Chutney"/>
              </a:rPr>
              <a:t>chutneys</a:t>
            </a:r>
            <a:r>
              <a:rPr lang="fr-FR" altLang="fr-FR" sz="1200">
                <a:solidFill>
                  <a:srgbClr val="008000"/>
                </a:solidFill>
                <a:latin typeface="Arial" panose="020B0604020202020204" pitchFamily="34" charset="0"/>
              </a:rPr>
              <a:t> et les gousses sont torréfiés pour être utilisées dans les plats </a:t>
            </a:r>
            <a:r>
              <a:rPr lang="fr-FR" altLang="fr-FR" sz="1200">
                <a:solidFill>
                  <a:srgbClr val="008000"/>
                </a:solidFill>
                <a:latin typeface="Arial" panose="020B0604020202020204" pitchFamily="34" charset="0"/>
                <a:hlinkClick r:id="rId11" tooltip="Aigre-douce"/>
              </a:rPr>
              <a:t>aigre-doux</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8"/>
              </a:rPr>
              <a:t>[10]</a:t>
            </a:r>
            <a:r>
              <a:rPr lang="fr-FR" altLang="fr-FR" sz="1200">
                <a:solidFill>
                  <a:srgbClr val="008000"/>
                </a:solidFill>
                <a:latin typeface="Arial" panose="020B0604020202020204" pitchFamily="34" charset="0"/>
              </a:rPr>
              <a:t>. Mais son usage le plus commun est ornemental ; il peut être planté seul ou en bosquet, mais il est aussi utilisé pour constituer des haies</a:t>
            </a:r>
            <a:r>
              <a:rPr lang="fr-FR" altLang="fr-FR" sz="1200" baseline="30000">
                <a:solidFill>
                  <a:srgbClr val="008000"/>
                </a:solidFill>
                <a:latin typeface="Arial" panose="020B0604020202020204" pitchFamily="34" charset="0"/>
                <a:hlinkClick r:id="rId4"/>
              </a:rPr>
              <a:t>2</a:t>
            </a:r>
            <a:r>
              <a:rPr lang="fr-FR" altLang="fr-FR" sz="1200">
                <a:solidFill>
                  <a:srgbClr val="008000"/>
                </a:solidFill>
                <a:latin typeface="Arial" panose="020B0604020202020204" pitchFamily="34" charset="0"/>
              </a:rPr>
              <a:t>. L'écorce et les fleurs  sont, utilisées, en médecine traditionnelle, contre le paludisme, pour traiter  les</a:t>
            </a:r>
            <a:r>
              <a:rPr lang="fr-FR" altLang="fr-FR" sz="1200">
                <a:latin typeface="Arial" panose="020B0604020202020204" pitchFamily="34" charset="0"/>
              </a:rPr>
              <a:t> </a:t>
            </a:r>
            <a:r>
              <a:rPr lang="fr-FR" altLang="fr-FR" sz="1200">
                <a:latin typeface="Arial" panose="020B0604020202020204" pitchFamily="34" charset="0"/>
                <a:hlinkClick r:id="rId12" tooltip="Diarrhée"/>
              </a:rPr>
              <a:t>diarrhées</a:t>
            </a:r>
            <a:r>
              <a:rPr lang="fr-FR" altLang="fr-FR" sz="1200">
                <a:solidFill>
                  <a:srgbClr val="008000"/>
                </a:solidFill>
                <a:latin typeface="Arial" panose="020B0604020202020204" pitchFamily="34" charset="0"/>
              </a:rPr>
              <a:t> et les maladies de la </a:t>
            </a:r>
            <a:r>
              <a:rPr lang="fr-FR" altLang="fr-FR" sz="1200">
                <a:solidFill>
                  <a:srgbClr val="008000"/>
                </a:solidFill>
                <a:latin typeface="Arial" panose="020B0604020202020204" pitchFamily="34" charset="0"/>
                <a:hlinkClick r:id="rId13" tooltip="Peau"/>
              </a:rPr>
              <a:t>peau</a:t>
            </a:r>
            <a:r>
              <a:rPr lang="fr-FR" altLang="fr-FR" sz="1200">
                <a:solidFill>
                  <a:srgbClr val="008000"/>
                </a:solidFill>
                <a:latin typeface="Arial" panose="020B0604020202020204" pitchFamily="34" charset="0"/>
              </a:rPr>
              <a:t>, en la frottant avec les feuilles </a:t>
            </a:r>
            <a:r>
              <a:rPr lang="fr-FR" altLang="fr-FR" sz="1200" baseline="30000">
                <a:solidFill>
                  <a:srgbClr val="008000"/>
                </a:solidFill>
                <a:latin typeface="Arial" panose="020B0604020202020204" pitchFamily="34" charset="0"/>
                <a:hlinkClick r:id="rId14"/>
              </a:rPr>
              <a:t>[13]</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Peu exigeant en ce qui concerne la nature du sol, cet arbuste préfère les situations ensoleillées et résiste à la sécheresse. Aux Antilles, on le trouve dans les fourrés épineux xérophiles.</a:t>
            </a:r>
          </a:p>
          <a:p>
            <a:pPr algn="just" eaLnBrk="1" hangingPunct="1">
              <a:spcBef>
                <a:spcPct val="0"/>
              </a:spcBef>
              <a:buFontTx/>
              <a:buNone/>
            </a:pPr>
            <a:r>
              <a:rPr lang="fr-FR" altLang="fr-FR" sz="1200">
                <a:solidFill>
                  <a:srgbClr val="008000"/>
                </a:solidFill>
                <a:latin typeface="Arial" panose="020B0604020202020204" pitchFamily="34" charset="0"/>
              </a:rPr>
              <a:t>Cette espèce est originaire d'Amérique tropicale, et répandue par l'homme dans d'autres zones chaudes du monde, comme dans de nombreux pays d'</a:t>
            </a:r>
            <a:r>
              <a:rPr lang="fr-FR" altLang="fr-FR" sz="1200">
                <a:solidFill>
                  <a:srgbClr val="008000"/>
                </a:solidFill>
                <a:latin typeface="Arial" panose="020B0604020202020204" pitchFamily="34" charset="0"/>
                <a:hlinkClick r:id="rId15" tooltip="Afrique"/>
              </a:rPr>
              <a:t>Afrique</a:t>
            </a:r>
            <a:r>
              <a:rPr lang="fr-FR" altLang="fr-FR" sz="1200">
                <a:solidFill>
                  <a:srgbClr val="008000"/>
                </a:solidFill>
                <a:latin typeface="Arial" panose="020B0604020202020204" pitchFamily="34" charset="0"/>
              </a:rPr>
              <a:t>, et en </a:t>
            </a:r>
            <a:r>
              <a:rPr lang="fr-FR" altLang="fr-FR" sz="1200">
                <a:solidFill>
                  <a:srgbClr val="008000"/>
                </a:solidFill>
                <a:latin typeface="Arial" panose="020B0604020202020204" pitchFamily="34" charset="0"/>
                <a:hlinkClick r:id="rId16" tooltip="Australie"/>
              </a:rPr>
              <a:t>Australie</a:t>
            </a:r>
            <a:r>
              <a:rPr lang="fr-FR" altLang="fr-FR" sz="1200">
                <a:solidFill>
                  <a:srgbClr val="008000"/>
                </a:solidFill>
                <a:latin typeface="Arial" panose="020B0604020202020204" pitchFamily="34" charset="0"/>
              </a:rPr>
              <a:t>. Elle est commune dans les Antilles françaises.</a:t>
            </a:r>
          </a:p>
          <a:p>
            <a:pPr algn="just" eaLnBrk="1" hangingPunct="1">
              <a:spcBef>
                <a:spcPct val="0"/>
              </a:spcBef>
              <a:buFontTx/>
              <a:buNone/>
            </a:pPr>
            <a:r>
              <a:rPr lang="fr-FR" altLang="fr-FR" sz="1200">
                <a:solidFill>
                  <a:srgbClr val="008000"/>
                </a:solidFill>
                <a:latin typeface="Arial" panose="020B0604020202020204" pitchFamily="34" charset="0"/>
              </a:rPr>
              <a:t>Appelé parfois </a:t>
            </a:r>
            <a:r>
              <a:rPr lang="fr-FR" altLang="fr-FR" sz="1200" b="1">
                <a:solidFill>
                  <a:srgbClr val="008000"/>
                </a:solidFill>
                <a:latin typeface="Arial" panose="020B0604020202020204" pitchFamily="34" charset="0"/>
              </a:rPr>
              <a:t>Cassie ancienne</a:t>
            </a:r>
            <a:r>
              <a:rPr lang="fr-FR" altLang="fr-FR" sz="1200">
                <a:solidFill>
                  <a:srgbClr val="008000"/>
                </a:solidFill>
                <a:latin typeface="Arial" panose="020B0604020202020204" pitchFamily="34" charset="0"/>
              </a:rPr>
              <a:t>, </a:t>
            </a:r>
            <a:r>
              <a:rPr lang="fr-FR" altLang="fr-FR" sz="1200" b="1">
                <a:solidFill>
                  <a:srgbClr val="008000"/>
                </a:solidFill>
                <a:latin typeface="Arial" panose="020B0604020202020204" pitchFamily="34" charset="0"/>
              </a:rPr>
              <a:t>Cassie du Levant</a:t>
            </a:r>
            <a:r>
              <a:rPr lang="fr-FR" altLang="fr-FR" sz="1200">
                <a:solidFill>
                  <a:srgbClr val="008000"/>
                </a:solidFill>
                <a:latin typeface="Arial" panose="020B0604020202020204" pitchFamily="34" charset="0"/>
              </a:rPr>
              <a:t>, </a:t>
            </a:r>
            <a:r>
              <a:rPr lang="fr-FR" altLang="fr-FR" sz="1200" b="1">
                <a:solidFill>
                  <a:srgbClr val="008000"/>
                </a:solidFill>
                <a:latin typeface="Arial" panose="020B0604020202020204" pitchFamily="34" charset="0"/>
              </a:rPr>
              <a:t>Mimosa de Farnèse </a:t>
            </a:r>
            <a:r>
              <a:rPr lang="fr-FR" altLang="fr-FR" sz="1200">
                <a:solidFill>
                  <a:srgbClr val="008000"/>
                </a:solidFill>
                <a:latin typeface="Arial" panose="020B0604020202020204" pitchFamily="34" charset="0"/>
              </a:rPr>
              <a:t>(pour certains auteurs, </a:t>
            </a:r>
            <a:r>
              <a:rPr lang="fr-FR" altLang="fr-FR" sz="1200" i="1">
                <a:solidFill>
                  <a:srgbClr val="008000"/>
                </a:solidFill>
                <a:latin typeface="Arial" panose="020B0604020202020204" pitchFamily="34" charset="0"/>
              </a:rPr>
              <a:t>Vachellia farnesiana</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Propagation</a:t>
            </a:r>
            <a:r>
              <a:rPr lang="fr-FR" altLang="fr-FR" sz="1200">
                <a:solidFill>
                  <a:srgbClr val="008000"/>
                </a:solidFill>
                <a:latin typeface="Arial" panose="020B0604020202020204" pitchFamily="34" charset="0"/>
              </a:rPr>
              <a:t> : par les graines. </a:t>
            </a:r>
            <a:r>
              <a:rPr lang="fr-FR" altLang="fr-FR" sz="1200" u="sng">
                <a:solidFill>
                  <a:srgbClr val="008000"/>
                </a:solidFill>
                <a:latin typeface="Arial" panose="020B0604020202020204" pitchFamily="34" charset="0"/>
              </a:rPr>
              <a:t>Durée de vie </a:t>
            </a:r>
            <a:r>
              <a:rPr lang="fr-FR" altLang="fr-FR" sz="1200">
                <a:solidFill>
                  <a:srgbClr val="008000"/>
                </a:solidFill>
                <a:latin typeface="Arial" panose="020B0604020202020204" pitchFamily="34" charset="0"/>
              </a:rPr>
              <a:t>: 25 à 50 ans. </a:t>
            </a:r>
            <a:r>
              <a:rPr lang="fr-FR" altLang="fr-FR" sz="1200" b="1">
                <a:solidFill>
                  <a:srgbClr val="008000"/>
                </a:solidFill>
                <a:latin typeface="Arial" panose="020B0604020202020204" pitchFamily="34" charset="0"/>
              </a:rPr>
              <a:t>Il prospère dans les endroits secs, </a:t>
            </a:r>
            <a:r>
              <a:rPr lang="fr-FR" altLang="fr-FR" sz="1200" b="1">
                <a:solidFill>
                  <a:srgbClr val="008000"/>
                </a:solidFill>
                <a:latin typeface="Arial" panose="020B0604020202020204" pitchFamily="34" charset="0"/>
                <a:hlinkClick r:id="rId17" tooltip="La salinité du sol"/>
              </a:rPr>
              <a:t>salins</a:t>
            </a:r>
            <a:r>
              <a:rPr lang="fr-FR" altLang="fr-FR" sz="1200" b="1">
                <a:solidFill>
                  <a:srgbClr val="008000"/>
                </a:solidFill>
                <a:latin typeface="Arial" panose="020B0604020202020204" pitchFamily="34" charset="0"/>
              </a:rPr>
              <a:t>, ou les sols sodiques.</a:t>
            </a:r>
          </a:p>
          <a:p>
            <a:pPr eaLnBrk="1" hangingPunct="1">
              <a:spcBef>
                <a:spcPct val="0"/>
              </a:spcBef>
              <a:buFontTx/>
              <a:buNone/>
            </a:pPr>
            <a:r>
              <a:rPr lang="fr-FR" altLang="fr-FR" sz="1200">
                <a:solidFill>
                  <a:srgbClr val="FF0000"/>
                </a:solidFill>
                <a:latin typeface="Arial" panose="020B0604020202020204" pitchFamily="34" charset="0"/>
              </a:rPr>
              <a:t>Il est considéré comme envahissant en Australie (Nouvelle-Galles du Sud), aux </a:t>
            </a:r>
            <a:r>
              <a:rPr lang="fr-FR" altLang="fr-FR" sz="1200">
                <a:solidFill>
                  <a:srgbClr val="FF0000"/>
                </a:solidFill>
                <a:latin typeface="Arial" panose="020B0604020202020204" pitchFamily="34" charset="0"/>
                <a:hlinkClick r:id="rId18" tooltip="Fidji"/>
              </a:rPr>
              <a:t>Fidji</a:t>
            </a:r>
            <a:r>
              <a:rPr lang="fr-FR" altLang="fr-FR" sz="1200">
                <a:solidFill>
                  <a:srgbClr val="FF0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9"/>
              </a:rPr>
              <a:t>http://fr.wikipedia.org/wiki/Cassier</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0"/>
              </a:rPr>
              <a:t>http://en.wikipedia.org/wiki/Vachellia_farnesiana</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1"/>
              </a:rPr>
              <a:t>http://www.hear.org/pier/species/acacia_farnesiana.htm</a:t>
            </a:r>
            <a:r>
              <a:rPr lang="fr-FR" altLang="fr-FR" sz="1200">
                <a:solidFill>
                  <a:srgbClr val="008000"/>
                </a:solidFill>
                <a:latin typeface="Arial" panose="020B0604020202020204" pitchFamily="34" charset="0"/>
              </a:rPr>
              <a:t>    </a:t>
            </a:r>
          </a:p>
        </p:txBody>
      </p:sp>
      <p:pic>
        <p:nvPicPr>
          <p:cNvPr id="54279" name="Picture 2" descr="C:\Users\LISAN\Pictures\plantes-halophytes-xerophiles\Acacia farnesiana5.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80063" y="5300663"/>
            <a:ext cx="2151062"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3" descr="C:\Users\LISAN\Pictures\plantes-halophytes-xerophiles\Acacia farnesiana_graine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31913" y="5564188"/>
            <a:ext cx="194468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4" descr="C:\Users\LISAN\Pictures\plantes-halophytes-xerophiles\Acacia farnesiana2.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5589588"/>
            <a:ext cx="13208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5" descr="C:\Users\LISAN\Pictures\plantes-halophytes-xerophiles\Acacia farnesiana3.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40650" y="4984750"/>
            <a:ext cx="14033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7" descr="C:\Users\LISAN\Pictures\plantes-halophytes-xerophiles\Acacia farnesiana4 bi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48038" y="5589588"/>
            <a:ext cx="219233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428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4286" name="Image 13" descr="logo aride_s.jp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 14" descr="logo salinisation2_s.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Rectangle 15"/>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56</a:t>
            </a:fld>
            <a:endParaRPr lang="fr-FR" alt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50825" y="692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6.4. </a:t>
            </a:r>
            <a:r>
              <a:rPr lang="fr-FR" altLang="fr-FR" sz="1800" b="1" i="1">
                <a:solidFill>
                  <a:srgbClr val="008000"/>
                </a:solidFill>
                <a:latin typeface="Arial" panose="020B0604020202020204" pitchFamily="34" charset="0"/>
              </a:rPr>
              <a:t>Acacia seyal</a:t>
            </a:r>
          </a:p>
        </p:txBody>
      </p:sp>
      <p:sp>
        <p:nvSpPr>
          <p:cNvPr id="55299"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25E7667-F741-48B9-A7B9-6BE3F8CDC29D}" type="slidenum">
              <a:rPr lang="fr-FR" altLang="fr-FR" sz="1200">
                <a:solidFill>
                  <a:srgbClr val="898989"/>
                </a:solidFill>
              </a:rPr>
              <a:pPr algn="r" eaLnBrk="1" hangingPunct="1">
                <a:spcBef>
                  <a:spcPct val="0"/>
                </a:spcBef>
                <a:buFontTx/>
                <a:buNone/>
              </a:pPr>
              <a:t>57</a:t>
            </a:fld>
            <a:endParaRPr lang="fr-FR" altLang="fr-FR" sz="1200">
              <a:solidFill>
                <a:srgbClr val="898989"/>
              </a:solidFill>
            </a:endParaRPr>
          </a:p>
        </p:txBody>
      </p:sp>
      <p:sp>
        <p:nvSpPr>
          <p:cNvPr id="5530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530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5302" name="ZoneTexte 6"/>
          <p:cNvSpPr txBox="1">
            <a:spLocks noChangeArrowheads="1"/>
          </p:cNvSpPr>
          <p:nvPr/>
        </p:nvSpPr>
        <p:spPr bwMode="auto">
          <a:xfrm>
            <a:off x="179388" y="1125538"/>
            <a:ext cx="88566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Arbre épineux à l'écorce verdâtre ou rougeâtre pâle de 6-10 m (20-30 pi) de hauteur.  Avec l'</a:t>
            </a:r>
            <a:r>
              <a:rPr lang="fr-FR" altLang="fr-FR" sz="1800" i="1" dirty="0">
                <a:solidFill>
                  <a:srgbClr val="008000"/>
                </a:solidFill>
                <a:latin typeface="Arial" panose="020B0604020202020204" pitchFamily="34" charset="0"/>
                <a:hlinkClick r:id="rId2" tooltip="Acacia senegal"/>
              </a:rPr>
              <a:t>Acacia </a:t>
            </a:r>
            <a:r>
              <a:rPr lang="fr-FR" altLang="fr-FR" sz="1800" i="1" dirty="0" err="1">
                <a:solidFill>
                  <a:srgbClr val="008000"/>
                </a:solidFill>
                <a:latin typeface="Arial" panose="020B0604020202020204" pitchFamily="34" charset="0"/>
                <a:hlinkClick r:id="rId2" tooltip="Acacia senegal"/>
              </a:rPr>
              <a:t>senegal</a:t>
            </a:r>
            <a:r>
              <a:rPr lang="fr-FR" altLang="fr-FR" sz="1800" dirty="0">
                <a:solidFill>
                  <a:srgbClr val="008000"/>
                </a:solidFill>
                <a:latin typeface="Arial" panose="020B0604020202020204" pitchFamily="34" charset="0"/>
              </a:rPr>
              <a:t>, il s'agit d’une des deux espèces produisant de la </a:t>
            </a:r>
            <a:r>
              <a:rPr lang="fr-FR" altLang="fr-FR" sz="1800" dirty="0">
                <a:solidFill>
                  <a:srgbClr val="008000"/>
                </a:solidFill>
                <a:latin typeface="Arial" panose="020B0604020202020204" pitchFamily="34" charset="0"/>
                <a:hlinkClick r:id="rId3" tooltip="Gomme arabique"/>
              </a:rPr>
              <a:t>gomme arabique</a:t>
            </a:r>
            <a:r>
              <a:rPr lang="fr-FR" altLang="fr-FR" sz="1800" dirty="0">
                <a:solidFill>
                  <a:srgbClr val="008000"/>
                </a:solidFill>
                <a:latin typeface="Arial" panose="020B0604020202020204" pitchFamily="34" charset="0"/>
              </a:rPr>
              <a:t>. La gomme obtenue à partir de cette espèce est de consistance plus friable</a:t>
            </a:r>
            <a:r>
              <a:rPr lang="fr-FR" altLang="fr-FR" sz="1800" baseline="30000" dirty="0">
                <a:solidFill>
                  <a:srgbClr val="008000"/>
                </a:solidFill>
                <a:latin typeface="Arial" panose="020B0604020202020204" pitchFamily="34" charset="0"/>
                <a:hlinkClick r:id="rId4"/>
              </a:rPr>
              <a:t>1</a:t>
            </a:r>
            <a:r>
              <a:rPr lang="fr-FR" altLang="fr-FR" sz="1800" dirty="0">
                <a:solidFill>
                  <a:srgbClr val="008000"/>
                </a:solidFill>
                <a:latin typeface="Arial" panose="020B0604020202020204" pitchFamily="34" charset="0"/>
              </a:rPr>
              <a:t>. (ou </a:t>
            </a:r>
            <a:r>
              <a:rPr lang="fr-FR" altLang="fr-FR" sz="1800" i="1" dirty="0" err="1">
                <a:solidFill>
                  <a:srgbClr val="008000"/>
                </a:solidFill>
                <a:latin typeface="Arial" panose="020B0604020202020204" pitchFamily="34" charset="0"/>
              </a:rPr>
              <a:t>Vachellia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seyal</a:t>
            </a:r>
            <a:r>
              <a:rPr lang="fr-FR" altLang="fr-FR" sz="1800"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selon certains auteurs).</a:t>
            </a:r>
          </a:p>
          <a:p>
            <a:pPr eaLnBrk="1" hangingPunct="1">
              <a:spcBef>
                <a:spcPct val="0"/>
              </a:spcBef>
              <a:buFontTx/>
              <a:buNone/>
            </a:pPr>
            <a:r>
              <a:rPr lang="fr-FR" altLang="fr-FR" sz="1200" dirty="0">
                <a:solidFill>
                  <a:srgbClr val="008000"/>
                </a:solidFill>
                <a:latin typeface="Arial" panose="020B0604020202020204" pitchFamily="34" charset="0"/>
              </a:rPr>
              <a:t>Ses fleurs sont réparties dans des grappes rondes jaunes claires d'environ 1,5 cm dans (0,5 po) de diamètre. Ses épines peuvent atteindre 7-20 cm de long. Dans </a:t>
            </a:r>
            <a:r>
              <a:rPr lang="fr-FR" altLang="fr-FR" sz="1200" i="1" dirty="0" err="1">
                <a:solidFill>
                  <a:srgbClr val="008000"/>
                </a:solidFill>
                <a:latin typeface="Arial" panose="020B0604020202020204" pitchFamily="34" charset="0"/>
              </a:rPr>
              <a:t>Vachellia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seyal</a:t>
            </a:r>
            <a:r>
              <a:rPr lang="fr-FR" altLang="fr-FR" sz="1200"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Fistula</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plus fréquente sur les sols argileux lourds, la base renflée de des épines offrent un abris à certaines fourmis symbiotiques </a:t>
            </a:r>
            <a:r>
              <a:rPr lang="fr-FR" altLang="fr-FR" sz="1200" baseline="30000" dirty="0">
                <a:solidFill>
                  <a:srgbClr val="008000"/>
                </a:solidFill>
                <a:latin typeface="Arial" panose="020B0604020202020204" pitchFamily="34" charset="0"/>
                <a:hlinkClick r:id="rId5"/>
              </a:rPr>
              <a:t>[4]</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Son aire de distribution va de </a:t>
            </a:r>
            <a:r>
              <a:rPr lang="fr-FR" altLang="fr-FR" sz="1200" dirty="0">
                <a:solidFill>
                  <a:srgbClr val="008000"/>
                </a:solidFill>
                <a:latin typeface="Arial" panose="020B0604020202020204" pitchFamily="34" charset="0"/>
                <a:hlinkClick r:id="rId6" tooltip="Egypte"/>
              </a:rPr>
              <a:t>Egypte</a:t>
            </a:r>
            <a:r>
              <a:rPr lang="fr-FR" altLang="fr-FR" sz="1200" dirty="0">
                <a:solidFill>
                  <a:srgbClr val="008000"/>
                </a:solidFill>
                <a:latin typeface="Arial" panose="020B0604020202020204" pitchFamily="34" charset="0"/>
              </a:rPr>
              <a:t> au </a:t>
            </a:r>
            <a:r>
              <a:rPr lang="fr-FR" altLang="fr-FR" sz="1200" dirty="0">
                <a:solidFill>
                  <a:srgbClr val="008000"/>
                </a:solidFill>
                <a:latin typeface="Arial" panose="020B0604020202020204" pitchFamily="34" charset="0"/>
                <a:hlinkClick r:id="rId7" tooltip="Kenya"/>
              </a:rPr>
              <a:t>Kenya</a:t>
            </a:r>
            <a:r>
              <a:rPr lang="fr-FR" altLang="fr-FR" sz="1200" dirty="0">
                <a:solidFill>
                  <a:srgbClr val="008000"/>
                </a:solidFill>
                <a:latin typeface="Arial" panose="020B0604020202020204" pitchFamily="34" charset="0"/>
              </a:rPr>
              <a:t> et à l'ouest du </a:t>
            </a:r>
            <a:r>
              <a:rPr lang="fr-FR" altLang="fr-FR" sz="1200" dirty="0">
                <a:solidFill>
                  <a:srgbClr val="008000"/>
                </a:solidFill>
                <a:latin typeface="Arial" panose="020B0604020202020204" pitchFamily="34" charset="0"/>
                <a:hlinkClick r:id="rId8" tooltip="Sénégal"/>
              </a:rPr>
              <a:t>Sénégal</a:t>
            </a:r>
            <a:r>
              <a:rPr lang="fr-FR" altLang="fr-FR" sz="1200" dirty="0">
                <a:solidFill>
                  <a:srgbClr val="008000"/>
                </a:solidFill>
                <a:latin typeface="Arial" panose="020B0604020202020204" pitchFamily="34" charset="0"/>
              </a:rPr>
              <a:t>. Au </a:t>
            </a:r>
            <a:r>
              <a:rPr lang="fr-FR" altLang="fr-FR" sz="1200" dirty="0">
                <a:solidFill>
                  <a:srgbClr val="008000"/>
                </a:solidFill>
                <a:latin typeface="Arial" panose="020B0604020202020204" pitchFamily="34" charset="0"/>
                <a:hlinkClick r:id="rId9" tooltip="Sahara"/>
              </a:rPr>
              <a:t>Sahara</a:t>
            </a:r>
            <a:r>
              <a:rPr lang="fr-FR" altLang="fr-FR" sz="1200" dirty="0">
                <a:solidFill>
                  <a:srgbClr val="008000"/>
                </a:solidFill>
                <a:latin typeface="Arial" panose="020B0604020202020204" pitchFamily="34" charset="0"/>
              </a:rPr>
              <a:t>, il pousse souvent dans les vallées humides.</a:t>
            </a:r>
          </a:p>
          <a:p>
            <a:pPr eaLnBrk="1" hangingPunct="1">
              <a:spcBef>
                <a:spcPct val="0"/>
              </a:spcBef>
              <a:buFontTx/>
              <a:buNone/>
            </a:pPr>
            <a:r>
              <a:rPr lang="fr-FR" altLang="fr-FR" sz="1200" dirty="0">
                <a:solidFill>
                  <a:srgbClr val="008000"/>
                </a:solidFill>
                <a:latin typeface="Arial" panose="020B0604020202020204" pitchFamily="34" charset="0"/>
              </a:rPr>
              <a:t>Cette espèce comprend plusieurs variétés distinctes : Selon </a:t>
            </a:r>
            <a:r>
              <a:rPr lang="fr-FR" altLang="fr-FR" sz="1200" dirty="0">
                <a:solidFill>
                  <a:srgbClr val="008000"/>
                </a:solidFill>
                <a:latin typeface="Arial" panose="020B0604020202020204" pitchFamily="34" charset="0"/>
                <a:hlinkClick r:id="rId10" tooltip="Catalogue of Life"/>
              </a:rPr>
              <a:t>Catalogue of Life</a:t>
            </a:r>
            <a:r>
              <a:rPr lang="fr-FR" altLang="fr-FR" sz="1200" dirty="0">
                <a:solidFill>
                  <a:srgbClr val="008000"/>
                </a:solidFill>
                <a:latin typeface="Arial" panose="020B0604020202020204" pitchFamily="34" charset="0"/>
              </a:rPr>
              <a:t> (19 juin 2013)</a:t>
            </a:r>
            <a:r>
              <a:rPr lang="fr-FR" altLang="fr-FR" sz="1200" baseline="30000" dirty="0">
                <a:solidFill>
                  <a:srgbClr val="008000"/>
                </a:solidFill>
                <a:latin typeface="Arial" panose="020B0604020202020204" pitchFamily="34" charset="0"/>
                <a:hlinkClick r:id="rId11"/>
              </a:rPr>
              <a:t>2</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variété </a:t>
            </a:r>
            <a:r>
              <a:rPr lang="fr-FR" altLang="fr-FR" sz="1200" i="1" dirty="0">
                <a:solidFill>
                  <a:srgbClr val="008000"/>
                </a:solidFill>
                <a:latin typeface="Arial" panose="020B0604020202020204" pitchFamily="34" charset="0"/>
              </a:rPr>
              <a:t>Acacia </a:t>
            </a:r>
            <a:r>
              <a:rPr lang="fr-FR" altLang="fr-FR" sz="1200" i="1" dirty="0" err="1">
                <a:solidFill>
                  <a:srgbClr val="008000"/>
                </a:solidFill>
                <a:latin typeface="Arial" panose="020B0604020202020204" pitchFamily="34" charset="0"/>
              </a:rPr>
              <a:t>seyal</a:t>
            </a:r>
            <a:r>
              <a:rPr lang="fr-FR" altLang="fr-FR" sz="1200" i="1"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fistula</a:t>
            </a:r>
            <a:r>
              <a:rPr lang="fr-FR" altLang="fr-FR" sz="1200" dirty="0">
                <a:solidFill>
                  <a:srgbClr val="008000"/>
                </a:solidFill>
                <a:latin typeface="Arial" panose="020B0604020202020204" pitchFamily="34" charset="0"/>
              </a:rPr>
              <a:t> et variété </a:t>
            </a:r>
            <a:r>
              <a:rPr lang="fr-FR" altLang="fr-FR" sz="1200" i="1" dirty="0">
                <a:solidFill>
                  <a:srgbClr val="008000"/>
                </a:solidFill>
                <a:latin typeface="Arial" panose="020B0604020202020204" pitchFamily="34" charset="0"/>
              </a:rPr>
              <a:t>Acacia </a:t>
            </a:r>
            <a:r>
              <a:rPr lang="fr-FR" altLang="fr-FR" sz="1200" i="1" dirty="0" err="1">
                <a:solidFill>
                  <a:srgbClr val="008000"/>
                </a:solidFill>
                <a:latin typeface="Arial" panose="020B0604020202020204" pitchFamily="34" charset="0"/>
              </a:rPr>
              <a:t>seyal</a:t>
            </a:r>
            <a:r>
              <a:rPr lang="fr-FR" altLang="fr-FR" sz="1200" i="1" dirty="0">
                <a:solidFill>
                  <a:srgbClr val="008000"/>
                </a:solidFill>
                <a:latin typeface="Arial" panose="020B0604020202020204" pitchFamily="34" charset="0"/>
              </a:rPr>
              <a:t> var. </a:t>
            </a:r>
            <a:r>
              <a:rPr lang="fr-FR" altLang="fr-FR" sz="1200" i="1" dirty="0" err="1">
                <a:solidFill>
                  <a:srgbClr val="008000"/>
                </a:solidFill>
                <a:latin typeface="Arial" panose="020B0604020202020204" pitchFamily="34" charset="0"/>
              </a:rPr>
              <a:t>seyal</a:t>
            </a:r>
            <a:endParaRPr lang="fr-FR"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2"/>
              </a:rPr>
              <a:t>http://fr.wikipedia.org/wiki/Acacia_seyal</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3"/>
              </a:rPr>
              <a:t>http://en.wikipedia.org/wiki/Vachellia_seyal</a:t>
            </a:r>
            <a:r>
              <a:rPr lang="fr-FR" altLang="fr-FR" sz="1200" dirty="0">
                <a:solidFill>
                  <a:srgbClr val="008000"/>
                </a:solidFill>
                <a:latin typeface="Arial" panose="020B0604020202020204" pitchFamily="34" charset="0"/>
              </a:rPr>
              <a:t> </a:t>
            </a:r>
          </a:p>
        </p:txBody>
      </p:sp>
      <p:pic>
        <p:nvPicPr>
          <p:cNvPr id="55303" name="Picture 3" descr="C:\Users\LISAN\Pictures\plantes-halophytes-xerophiles\Acacia seyal.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2950" y="33575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4" descr="C:\Users\LISAN\Pictures\plantes-halophytes-xerophiles\Acacia seyal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6600" y="5013325"/>
            <a:ext cx="2676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5" descr="C:\Users\LISAN\Pictures\plantes-halophytes-xerophiles\Acacia seyal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6688" y="48688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6" descr="C:\Users\LISAN\Pictures\plantes-halophytes-xerophiles\Acacia seyal4.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7" descr="C:\Users\LISAN\Pictures\plantes-halophytes-xerophiles\Acacia seyal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63938" y="3860800"/>
            <a:ext cx="22288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ZoneTexte 12"/>
          <p:cNvSpPr txBox="1">
            <a:spLocks noChangeArrowheads="1"/>
          </p:cNvSpPr>
          <p:nvPr/>
        </p:nvSpPr>
        <p:spPr bwMode="auto">
          <a:xfrm>
            <a:off x="250825" y="3933825"/>
            <a:ext cx="2592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latin typeface="Arial" panose="020B0604020202020204" pitchFamily="34" charset="0"/>
              </a:rPr>
              <a:t>Famille des </a:t>
            </a:r>
            <a:r>
              <a:rPr lang="fr-FR" altLang="fr-FR" sz="1200" i="1">
                <a:latin typeface="Arial" panose="020B0604020202020204" pitchFamily="34" charset="0"/>
                <a:hlinkClick r:id="rId19" tooltip="Fabaceae"/>
              </a:rPr>
              <a:t>Fabaceae</a:t>
            </a:r>
            <a:r>
              <a:rPr lang="fr-FR" altLang="fr-FR" sz="1200">
                <a:latin typeface="Arial" panose="020B0604020202020204" pitchFamily="34" charset="0"/>
              </a:rPr>
              <a:t>, sous-famille des </a:t>
            </a:r>
            <a:r>
              <a:rPr lang="fr-FR" altLang="fr-FR" sz="1200" i="1">
                <a:latin typeface="Arial" panose="020B0604020202020204" pitchFamily="34" charset="0"/>
                <a:hlinkClick r:id="rId20" tooltip="Mimosaceae"/>
              </a:rPr>
              <a:t>Mimosaceae</a:t>
            </a:r>
            <a:r>
              <a:rPr lang="fr-FR" altLang="fr-FR" sz="1200">
                <a:latin typeface="Arial" panose="020B0604020202020204" pitchFamily="34" charset="0"/>
              </a:rPr>
              <a:t>, selon la classification phylogénétique.</a:t>
            </a:r>
            <a:endParaRPr lang="fr-FR" altLang="fr-FR" sz="1200">
              <a:solidFill>
                <a:srgbClr val="008000"/>
              </a:solidFill>
              <a:latin typeface="Arial" panose="020B0604020202020204" pitchFamily="34" charset="0"/>
            </a:endParaRPr>
          </a:p>
        </p:txBody>
      </p:sp>
      <p:sp>
        <p:nvSpPr>
          <p:cNvPr id="553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531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5311" name="Image 14" descr="logo aride_s.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Image 15" descr="logo salinisation2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312906" cy="369332"/>
          </a:xfrm>
          <a:prstGeom prst="rect">
            <a:avLst/>
          </a:prstGeom>
        </p:spPr>
        <p:txBody>
          <a:bodyPr wrap="none">
            <a:spAutoFit/>
          </a:bodyPr>
          <a:lstStyle/>
          <a:p>
            <a:pPr eaLnBrk="1" hangingPunct="1"/>
            <a:r>
              <a:rPr lang="fr-FR" altLang="fr-FR" b="1" dirty="0">
                <a:solidFill>
                  <a:srgbClr val="008000"/>
                </a:solidFill>
              </a:rPr>
              <a:t>$</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57</a:t>
            </a:fld>
            <a:endParaRPr lang="fr-FR" alt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07950" y="620713"/>
            <a:ext cx="471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6.5. </a:t>
            </a:r>
            <a:r>
              <a:rPr lang="fr-FR" altLang="fr-FR" sz="1800" b="1" i="1" dirty="0">
                <a:solidFill>
                  <a:srgbClr val="008000"/>
                </a:solidFill>
                <a:latin typeface="Arial" panose="020B0604020202020204" pitchFamily="34" charset="0"/>
              </a:rPr>
              <a:t>Faidherbia </a:t>
            </a:r>
            <a:r>
              <a:rPr lang="fr-FR" altLang="fr-FR" sz="1800" b="1"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a:t>
            </a:r>
            <a:r>
              <a:rPr lang="fr-FR" altLang="fr-FR" sz="1800" dirty="0" err="1">
                <a:solidFill>
                  <a:srgbClr val="008000"/>
                </a:solidFill>
                <a:latin typeface="Arial" panose="020B0604020202020204" pitchFamily="34" charset="0"/>
              </a:rPr>
              <a:t>syn</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Acacia </a:t>
            </a:r>
            <a:r>
              <a:rPr lang="fr-FR" altLang="fr-FR" sz="1800" i="1" dirty="0" err="1">
                <a:solidFill>
                  <a:srgbClr val="008000"/>
                </a:solidFill>
                <a:latin typeface="Arial" panose="020B0604020202020204" pitchFamily="34" charset="0"/>
              </a:rPr>
              <a:t>albida</a:t>
            </a:r>
            <a:r>
              <a:rPr lang="fr-FR" altLang="fr-FR" sz="1800" dirty="0">
                <a:solidFill>
                  <a:srgbClr val="008000"/>
                </a:solidFill>
                <a:latin typeface="Arial" panose="020B0604020202020204" pitchFamily="34" charset="0"/>
              </a:rPr>
              <a:t>) </a:t>
            </a:r>
          </a:p>
        </p:txBody>
      </p:sp>
      <p:sp>
        <p:nvSpPr>
          <p:cNvPr id="56323"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1D145C5A-D3E0-4348-A7CA-8A78870E5FBE}" type="slidenum">
              <a:rPr lang="fr-FR" altLang="fr-FR" sz="1200">
                <a:solidFill>
                  <a:srgbClr val="898989"/>
                </a:solidFill>
              </a:rPr>
              <a:pPr algn="r" eaLnBrk="1" hangingPunct="1">
                <a:spcBef>
                  <a:spcPct val="0"/>
                </a:spcBef>
                <a:buFontTx/>
                <a:buNone/>
              </a:pPr>
              <a:t>58</a:t>
            </a:fld>
            <a:endParaRPr lang="fr-FR" altLang="fr-FR" sz="1200">
              <a:solidFill>
                <a:srgbClr val="898989"/>
              </a:solidFill>
            </a:endParaRPr>
          </a:p>
        </p:txBody>
      </p:sp>
      <p:sp>
        <p:nvSpPr>
          <p:cNvPr id="56324"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632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56326" name="Image 5" descr="acacia-albida-racin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4652963"/>
            <a:ext cx="36464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6"/>
          <p:cNvSpPr>
            <a:spLocks noChangeArrowheads="1"/>
          </p:cNvSpPr>
          <p:nvPr/>
        </p:nvSpPr>
        <p:spPr bwMode="auto">
          <a:xfrm>
            <a:off x="5940425" y="6453188"/>
            <a:ext cx="2605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Système de racines d’</a:t>
            </a:r>
            <a:r>
              <a:rPr lang="fr-FR" altLang="fr-FR" sz="1200" i="1">
                <a:solidFill>
                  <a:srgbClr val="008000"/>
                </a:solidFill>
                <a:latin typeface="Arial" panose="020B0604020202020204" pitchFamily="34" charset="0"/>
              </a:rPr>
              <a:t>Acacia albida</a:t>
            </a:r>
          </a:p>
        </p:txBody>
      </p:sp>
      <p:sp>
        <p:nvSpPr>
          <p:cNvPr id="56328" name="ZoneTexte 7"/>
          <p:cNvSpPr txBox="1">
            <a:spLocks noChangeArrowheads="1"/>
          </p:cNvSpPr>
          <p:nvPr/>
        </p:nvSpPr>
        <p:spPr bwMode="auto">
          <a:xfrm>
            <a:off x="107950" y="981075"/>
            <a:ext cx="8785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hlinkClick r:id="rId3" tooltip="Arbre"/>
              </a:rPr>
              <a:t>Arbre</a:t>
            </a:r>
            <a:r>
              <a:rPr lang="fr-FR" altLang="fr-FR" sz="1800" dirty="0">
                <a:solidFill>
                  <a:srgbClr val="008000"/>
                </a:solidFill>
                <a:latin typeface="Arial" panose="020B0604020202020204" pitchFamily="34" charset="0"/>
              </a:rPr>
              <a:t> épineux (famille des </a:t>
            </a:r>
            <a:r>
              <a:rPr lang="fr-FR" altLang="fr-FR" sz="1800" dirty="0" err="1">
                <a:solidFill>
                  <a:srgbClr val="008000"/>
                </a:solidFill>
                <a:latin typeface="Arial" panose="020B0604020202020204" pitchFamily="34" charset="0"/>
                <a:hlinkClick r:id="rId4" tooltip="Fabaceae"/>
              </a:rPr>
              <a:t>Fabaceae</a:t>
            </a:r>
            <a:r>
              <a:rPr lang="fr-FR" altLang="fr-FR" sz="1800" dirty="0">
                <a:solidFill>
                  <a:srgbClr val="008000"/>
                </a:solidFill>
                <a:latin typeface="Arial" panose="020B0604020202020204" pitchFamily="34" charset="0"/>
              </a:rPr>
              <a:t>) mesurant  jusqu'à 30 m de hauteur et 2 m de diamètre, originaire d'</a:t>
            </a:r>
            <a:r>
              <a:rPr lang="fr-FR" altLang="fr-FR" sz="1800" dirty="0">
                <a:solidFill>
                  <a:srgbClr val="008000"/>
                </a:solidFill>
                <a:latin typeface="Arial" panose="020B0604020202020204" pitchFamily="34" charset="0"/>
                <a:hlinkClick r:id="rId5" tooltip="Afrique"/>
              </a:rPr>
              <a:t>Afrique</a:t>
            </a:r>
            <a:r>
              <a:rPr lang="fr-FR" altLang="fr-FR" sz="1800" dirty="0">
                <a:solidFill>
                  <a:srgbClr val="008000"/>
                </a:solidFill>
                <a:latin typeface="Arial" panose="020B0604020202020204" pitchFamily="34" charset="0"/>
              </a:rPr>
              <a:t> et du </a:t>
            </a:r>
            <a:r>
              <a:rPr lang="fr-FR" altLang="fr-FR" sz="1800" dirty="0">
                <a:solidFill>
                  <a:srgbClr val="008000"/>
                </a:solidFill>
                <a:latin typeface="Arial" panose="020B0604020202020204" pitchFamily="34" charset="0"/>
                <a:hlinkClick r:id="rId6" tooltip="Moyen-Orient"/>
              </a:rPr>
              <a:t>Moyen-Orient</a:t>
            </a:r>
            <a:r>
              <a:rPr lang="fr-FR" altLang="fr-FR" sz="18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Sa racine pivotante pénétrant profondément le sol (jusqu'à 15 m de profondeur</a:t>
            </a:r>
            <a:r>
              <a:rPr lang="fr-FR" altLang="fr-FR" sz="1200" baseline="30000" dirty="0">
                <a:solidFill>
                  <a:srgbClr val="008000"/>
                </a:solidFill>
                <a:latin typeface="Arial" panose="020B0604020202020204" pitchFamily="34" charset="0"/>
                <a:hlinkClick r:id="rId7"/>
              </a:rPr>
              <a:t>2</a:t>
            </a:r>
            <a:r>
              <a:rPr lang="fr-FR" altLang="fr-FR" sz="1200" dirty="0">
                <a:solidFill>
                  <a:srgbClr val="008000"/>
                </a:solidFill>
                <a:latin typeface="Arial" panose="020B0604020202020204" pitchFamily="34" charset="0"/>
              </a:rPr>
              <a:t>) le rend très résistant à la </a:t>
            </a:r>
            <a:r>
              <a:rPr lang="fr-FR" altLang="fr-FR" sz="1200" dirty="0">
                <a:solidFill>
                  <a:srgbClr val="008000"/>
                </a:solidFill>
                <a:latin typeface="Arial" panose="020B0604020202020204" pitchFamily="34" charset="0"/>
                <a:hlinkClick r:id="rId8" tooltip="Sécheresse"/>
              </a:rPr>
              <a:t>sécheresse</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Il pousse dans des zones recevant 250-600 mm de </a:t>
            </a:r>
            <a:r>
              <a:rPr lang="fr-FR" altLang="fr-FR" sz="1200" dirty="0">
                <a:solidFill>
                  <a:srgbClr val="008000"/>
                </a:solidFill>
                <a:latin typeface="Arial" panose="020B0604020202020204" pitchFamily="34" charset="0"/>
                <a:hlinkClick r:id="rId9" tooltip="Précipitation"/>
              </a:rPr>
              <a:t>précipitations</a:t>
            </a:r>
            <a:r>
              <a:rPr lang="fr-FR" altLang="fr-FR" sz="1200" dirty="0">
                <a:solidFill>
                  <a:srgbClr val="008000"/>
                </a:solidFill>
                <a:latin typeface="Arial" panose="020B0604020202020204" pitchFamily="34" charset="0"/>
              </a:rPr>
              <a:t> annuelles. Le </a:t>
            </a:r>
            <a:r>
              <a:rPr lang="fr-FR" altLang="fr-FR" sz="1200" i="1" dirty="0" err="1">
                <a:solidFill>
                  <a:srgbClr val="008000"/>
                </a:solidFill>
                <a:latin typeface="Arial" panose="020B0604020202020204" pitchFamily="34" charset="0"/>
              </a:rPr>
              <a:t>Faidherbia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albida</a:t>
            </a:r>
            <a:r>
              <a:rPr lang="fr-FR" altLang="fr-FR" sz="1200" dirty="0">
                <a:solidFill>
                  <a:srgbClr val="008000"/>
                </a:solidFill>
                <a:latin typeface="Arial" panose="020B0604020202020204" pitchFamily="34" charset="0"/>
              </a:rPr>
              <a:t> a une stratégie de vie inversée par rapport à la plupart des arbres de zones arides. Il est le seul arbre de la zone semi-aride </a:t>
            </a:r>
            <a:r>
              <a:rPr lang="fr-FR" altLang="fr-FR" sz="1200" dirty="0" err="1">
                <a:solidFill>
                  <a:srgbClr val="008000"/>
                </a:solidFill>
                <a:latin typeface="Arial" panose="020B0604020202020204" pitchFamily="34" charset="0"/>
                <a:hlinkClick r:id="rId10" tooltip="Sahel africain"/>
              </a:rPr>
              <a:t>Sahelienne</a:t>
            </a:r>
            <a:r>
              <a:rPr lang="fr-FR" altLang="fr-FR" sz="1200" dirty="0">
                <a:solidFill>
                  <a:srgbClr val="008000"/>
                </a:solidFill>
                <a:latin typeface="Arial" panose="020B0604020202020204" pitchFamily="34" charset="0"/>
              </a:rPr>
              <a:t> à perdre ses feuilles à la saison des pluies et à reverdir en fin de saison des pluies, en prolongeant sa période de feuillaison en saison sèche (« </a:t>
            </a:r>
            <a:r>
              <a:rPr lang="fr-FR" altLang="fr-FR" sz="1200" dirty="0">
                <a:solidFill>
                  <a:srgbClr val="008000"/>
                </a:solidFill>
                <a:latin typeface="Arial" panose="020B0604020202020204" pitchFamily="34" charset="0"/>
                <a:hlinkClick r:id="rId11" tooltip="Phénologie"/>
              </a:rPr>
              <a:t>phénologie</a:t>
            </a:r>
            <a:r>
              <a:rPr lang="fr-FR" altLang="fr-FR" sz="1200" dirty="0">
                <a:solidFill>
                  <a:srgbClr val="008000"/>
                </a:solidFill>
                <a:latin typeface="Arial" panose="020B0604020202020204" pitchFamily="34" charset="0"/>
              </a:rPr>
              <a:t> inversée »). Perdant ses feuilles en début de la nouvelle saison des pluies, elles se décomposent mieux.</a:t>
            </a:r>
          </a:p>
          <a:p>
            <a:pPr algn="just" eaLnBrk="1" hangingPunct="1">
              <a:spcBef>
                <a:spcPct val="0"/>
              </a:spcBef>
              <a:buFontTx/>
              <a:buNone/>
            </a:pPr>
            <a:r>
              <a:rPr lang="fr-FR" altLang="fr-FR" sz="1200" dirty="0">
                <a:solidFill>
                  <a:srgbClr val="008000"/>
                </a:solidFill>
                <a:latin typeface="Arial" panose="020B0604020202020204" pitchFamily="34" charset="0"/>
              </a:rPr>
              <a:t>C'est une espèce intéressante pour l'</a:t>
            </a:r>
            <a:r>
              <a:rPr lang="fr-FR" altLang="fr-FR" sz="1200" dirty="0">
                <a:solidFill>
                  <a:srgbClr val="008000"/>
                </a:solidFill>
                <a:latin typeface="Arial" panose="020B0604020202020204" pitchFamily="34" charset="0"/>
                <a:hlinkClick r:id="rId12" tooltip="Agroforesterie"/>
              </a:rPr>
              <a:t>agroforesterie</a:t>
            </a:r>
            <a:r>
              <a:rPr lang="fr-FR" altLang="fr-FR" sz="1200" dirty="0">
                <a:solidFill>
                  <a:srgbClr val="008000"/>
                </a:solidFill>
                <a:latin typeface="Arial" panose="020B0604020202020204" pitchFamily="34" charset="0"/>
              </a:rPr>
              <a:t> car elle offre un ombrage et un </a:t>
            </a:r>
            <a:r>
              <a:rPr lang="fr-FR" altLang="fr-FR" sz="1200" dirty="0">
                <a:solidFill>
                  <a:srgbClr val="008000"/>
                </a:solidFill>
                <a:latin typeface="Arial" panose="020B0604020202020204" pitchFamily="34" charset="0"/>
                <a:hlinkClick r:id="rId13" tooltip="Fourrage"/>
              </a:rPr>
              <a:t>fourrage</a:t>
            </a:r>
            <a:r>
              <a:rPr lang="fr-FR" altLang="fr-FR" sz="1200" dirty="0">
                <a:solidFill>
                  <a:srgbClr val="008000"/>
                </a:solidFill>
                <a:latin typeface="Arial" panose="020B0604020202020204" pitchFamily="34" charset="0"/>
              </a:rPr>
              <a:t> apprécié du bétail. L'arbre s'alimente dans les </a:t>
            </a:r>
            <a:r>
              <a:rPr lang="fr-FR" altLang="fr-FR" sz="1200" dirty="0">
                <a:solidFill>
                  <a:srgbClr val="008000"/>
                </a:solidFill>
                <a:latin typeface="Arial" panose="020B0604020202020204" pitchFamily="34" charset="0"/>
                <a:hlinkClick r:id="rId14" tooltip="Nappe phréatique"/>
              </a:rPr>
              <a:t>nappes phréatiques</a:t>
            </a:r>
            <a:r>
              <a:rPr lang="fr-FR" altLang="fr-FR" sz="1200" dirty="0">
                <a:solidFill>
                  <a:srgbClr val="008000"/>
                </a:solidFill>
                <a:latin typeface="Arial" panose="020B0604020202020204" pitchFamily="34" charset="0"/>
              </a:rPr>
              <a:t> profondes et ne concurrence pas les cultures, de plus sa litière améliore les sols. En pleine saison sèche les stomates se ferment et les feuilles réduisent de moitié leur « pertes » d'eau, avec alors une moindre capacité photosynthétique, probablement liée à un manque d'azote disponible et mobilisable par l'arbre. Ils sont capables, en saison des pluies, de changer de stratégie et de prélever alors leur eau près de la surface. </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Ils </a:t>
            </a:r>
            <a:r>
              <a:rPr lang="fr-FR" altLang="fr-FR" sz="1200" dirty="0" err="1">
                <a:solidFill>
                  <a:srgbClr val="008000"/>
                </a:solidFill>
                <a:latin typeface="Arial" panose="020B0604020202020204" pitchFamily="34" charset="0"/>
                <a:hlinkClick r:id="rId15" tooltip="Évapotranspiration"/>
              </a:rPr>
              <a:t>évapotranspirent</a:t>
            </a:r>
            <a:r>
              <a:rPr lang="fr-FR" altLang="fr-FR" sz="1200" dirty="0">
                <a:solidFill>
                  <a:srgbClr val="008000"/>
                </a:solidFill>
                <a:latin typeface="Arial" panose="020B0604020202020204" pitchFamily="34" charset="0"/>
              </a:rPr>
              <a:t> beaucoup d'eau, surtout en début de la saison sèche (+/- 400 litres/jour pour un arbre dont le tronc mesure 65 cm de diamètre, cependant, comme il y a peu de ces arbres par hectare, leur rôle de transfert d'eau de la nappe vers l'atmosphère reste limité, bien qu'atteignant environ 5 % des pluies</a:t>
            </a:r>
            <a:r>
              <a:rPr lang="fr-FR" altLang="fr-FR" sz="1200" baseline="30000" dirty="0">
                <a:solidFill>
                  <a:srgbClr val="008000"/>
                </a:solidFill>
                <a:latin typeface="Arial" panose="020B0604020202020204" pitchFamily="34" charset="0"/>
                <a:hlinkClick r:id="rId16"/>
              </a:rPr>
              <a:t>3</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Ses fleurs fournissent du </a:t>
            </a:r>
            <a:r>
              <a:rPr lang="fr-FR" altLang="fr-FR" sz="1200" dirty="0">
                <a:solidFill>
                  <a:srgbClr val="008000"/>
                </a:solidFill>
                <a:latin typeface="Arial" panose="020B0604020202020204" pitchFamily="34" charset="0"/>
                <a:hlinkClick r:id="rId17" tooltip="Pollen"/>
              </a:rPr>
              <a:t>pollen</a:t>
            </a:r>
            <a:r>
              <a:rPr lang="fr-FR" altLang="fr-FR" sz="1200" dirty="0">
                <a:solidFill>
                  <a:srgbClr val="008000"/>
                </a:solidFill>
                <a:latin typeface="Arial" panose="020B0604020202020204" pitchFamily="34" charset="0"/>
              </a:rPr>
              <a:t> aux abeilles à la fin de la saison des pluies, quand la plupart des autres plantes locales n'en ont pas. Les </a:t>
            </a:r>
            <a:r>
              <a:rPr lang="fr-FR" altLang="fr-FR" sz="1200" dirty="0">
                <a:solidFill>
                  <a:srgbClr val="008000"/>
                </a:solidFill>
                <a:latin typeface="Arial" panose="020B0604020202020204" pitchFamily="34" charset="0"/>
                <a:hlinkClick r:id="rId18" tooltip="Gousse"/>
              </a:rPr>
              <a:t>gousses</a:t>
            </a:r>
            <a:r>
              <a:rPr lang="fr-FR" altLang="fr-FR" sz="1200" dirty="0">
                <a:solidFill>
                  <a:srgbClr val="008000"/>
                </a:solidFill>
                <a:latin typeface="Arial" panose="020B0604020202020204" pitchFamily="34" charset="0"/>
              </a:rPr>
              <a:t> sont très importantes pour l'alimentation du </a:t>
            </a:r>
            <a:r>
              <a:rPr lang="fr-FR" altLang="fr-FR" sz="1200" dirty="0">
                <a:solidFill>
                  <a:srgbClr val="008000"/>
                </a:solidFill>
                <a:latin typeface="Arial" panose="020B0604020202020204" pitchFamily="34" charset="0"/>
                <a:hlinkClick r:id="rId19" tooltip="Bétail"/>
              </a:rPr>
              <a:t>bétail</a:t>
            </a:r>
            <a:r>
              <a:rPr lang="fr-FR" altLang="fr-FR" sz="1200" dirty="0">
                <a:solidFill>
                  <a:srgbClr val="008000"/>
                </a:solidFill>
                <a:latin typeface="Arial" panose="020B0604020202020204" pitchFamily="34" charset="0"/>
              </a:rPr>
              <a:t> (bovins, </a:t>
            </a:r>
            <a:r>
              <a:rPr lang="fr-FR" altLang="fr-FR" sz="1200" dirty="0">
                <a:solidFill>
                  <a:srgbClr val="008000"/>
                </a:solidFill>
                <a:latin typeface="Arial" panose="020B0604020202020204" pitchFamily="34" charset="0"/>
                <a:hlinkClick r:id="rId20" tooltip="Dromadaire"/>
              </a:rPr>
              <a:t>dromadaires</a:t>
            </a:r>
            <a:r>
              <a:rPr lang="fr-FR" altLang="fr-FR" sz="1200" dirty="0">
                <a:solidFill>
                  <a:srgbClr val="008000"/>
                </a:solidFill>
                <a:latin typeface="Arial" panose="020B0604020202020204" pitchFamily="34" charset="0"/>
              </a:rPr>
              <a:t>, etc.). Ses fruits et ses feuilles sont utilisés dans la </a:t>
            </a:r>
            <a:r>
              <a:rPr lang="fr-FR" altLang="fr-FR" sz="1200" dirty="0">
                <a:solidFill>
                  <a:srgbClr val="008000"/>
                </a:solidFill>
                <a:latin typeface="Arial" panose="020B0604020202020204" pitchFamily="34" charset="0"/>
                <a:hlinkClick r:id="rId21" tooltip="Pharmacopée"/>
              </a:rPr>
              <a:t>pharmacopée</a:t>
            </a:r>
            <a:r>
              <a:rPr lang="fr-FR" altLang="fr-FR" sz="1200" dirty="0">
                <a:solidFill>
                  <a:srgbClr val="008000"/>
                </a:solidFill>
                <a:latin typeface="Arial" panose="020B0604020202020204" pitchFamily="34" charset="0"/>
              </a:rPr>
              <a:t> traditionnelle. L'arbre fournit également du bois et le </a:t>
            </a:r>
            <a:r>
              <a:rPr lang="fr-FR" altLang="fr-FR" sz="1200" dirty="0">
                <a:solidFill>
                  <a:srgbClr val="008000"/>
                </a:solidFill>
                <a:latin typeface="Arial" panose="020B0604020202020204" pitchFamily="34" charset="0"/>
                <a:hlinkClick r:id="rId22" tooltip="Tannin"/>
              </a:rPr>
              <a:t>tannin</a:t>
            </a:r>
            <a:r>
              <a:rPr lang="fr-FR" altLang="fr-FR" sz="1200" dirty="0">
                <a:solidFill>
                  <a:srgbClr val="008000"/>
                </a:solidFill>
                <a:latin typeface="Arial" panose="020B0604020202020204" pitchFamily="34" charset="0"/>
              </a:rPr>
              <a:t> de son écorce.</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6"/>
              </a:rPr>
              <a:t>http://fr.wikipedia.org/wiki/Faidherbia_albida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3"/>
              </a:rPr>
              <a:t>http://en.wikipedia.org/wiki/Faidherbia_albida</a:t>
            </a:r>
            <a:r>
              <a:rPr lang="fr-FR" altLang="fr-FR" sz="1200" dirty="0">
                <a:solidFill>
                  <a:srgbClr val="008000"/>
                </a:solidFill>
                <a:latin typeface="Arial" panose="020B0604020202020204" pitchFamily="34" charset="0"/>
              </a:rPr>
              <a:t>, </a:t>
            </a:r>
          </a:p>
          <a:p>
            <a:pPr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4"/>
              </a:rPr>
              <a:t>http://database.prota.org/PROTAhtml/Faidherbia%20albida_En.htm</a:t>
            </a:r>
            <a:r>
              <a:rPr lang="fr-FR" altLang="fr-FR" sz="1200" dirty="0">
                <a:solidFill>
                  <a:srgbClr val="008000"/>
                </a:solidFill>
                <a:latin typeface="Arial" panose="020B0604020202020204" pitchFamily="34" charset="0"/>
              </a:rPr>
              <a:t>, d) </a:t>
            </a:r>
            <a:r>
              <a:rPr lang="fr-FR" altLang="fr-FR" sz="1200" dirty="0">
                <a:solidFill>
                  <a:srgbClr val="008000"/>
                </a:solidFill>
                <a:latin typeface="Arial" panose="020B0604020202020204" pitchFamily="34" charset="0"/>
                <a:hlinkClick r:id="rId25"/>
              </a:rPr>
              <a:t>http://www.fao.org/docrep/006/s4009f/S4009F22.htm</a:t>
            </a:r>
            <a:r>
              <a:rPr lang="fr-FR" altLang="fr-FR" sz="1200" dirty="0">
                <a:solidFill>
                  <a:srgbClr val="008000"/>
                </a:solidFill>
                <a:latin typeface="Arial" panose="020B0604020202020204" pitchFamily="34" charset="0"/>
              </a:rPr>
              <a:t>   </a:t>
            </a:r>
          </a:p>
        </p:txBody>
      </p:sp>
      <p:pic>
        <p:nvPicPr>
          <p:cNvPr id="56329" name="Image 9" descr="Faidherbia_albida.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79388" y="4868863"/>
            <a:ext cx="177482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Rectangle 10"/>
          <p:cNvSpPr>
            <a:spLocks noChangeArrowheads="1"/>
          </p:cNvSpPr>
          <p:nvPr/>
        </p:nvSpPr>
        <p:spPr bwMode="auto">
          <a:xfrm>
            <a:off x="107950" y="6237288"/>
            <a:ext cx="316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hlinkClick r:id="rId27" tooltip="Palmier"/>
              </a:rPr>
              <a:t>Palmiers</a:t>
            </a:r>
            <a:r>
              <a:rPr lang="fr-FR" altLang="fr-FR" sz="1200">
                <a:solidFill>
                  <a:srgbClr val="008000"/>
                </a:solidFill>
                <a:latin typeface="Arial" panose="020B0604020202020204" pitchFamily="34" charset="0"/>
              </a:rPr>
              <a:t> rônier et Faidherbia poussants en </a:t>
            </a:r>
            <a:r>
              <a:rPr lang="fr-FR" altLang="fr-FR" sz="1200">
                <a:solidFill>
                  <a:srgbClr val="008000"/>
                </a:solidFill>
                <a:latin typeface="Arial" panose="020B0604020202020204" pitchFamily="34" charset="0"/>
                <a:hlinkClick r:id="rId12" tooltip="Agroforesterie"/>
              </a:rPr>
              <a:t>agroforesterie</a:t>
            </a:r>
            <a:r>
              <a:rPr lang="fr-FR" altLang="fr-FR" sz="1200">
                <a:solidFill>
                  <a:srgbClr val="008000"/>
                </a:solidFill>
                <a:latin typeface="Arial" panose="020B0604020202020204" pitchFamily="34" charset="0"/>
              </a:rPr>
              <a:t> dans un champ de </a:t>
            </a:r>
            <a:r>
              <a:rPr lang="fr-FR" altLang="fr-FR" sz="1200">
                <a:solidFill>
                  <a:srgbClr val="008000"/>
                </a:solidFill>
                <a:latin typeface="Arial" panose="020B0604020202020204" pitchFamily="34" charset="0"/>
                <a:hlinkClick r:id="rId28" tooltip="Maïs"/>
              </a:rPr>
              <a:t>maïs</a:t>
            </a:r>
            <a:r>
              <a:rPr lang="fr-FR" altLang="fr-FR" sz="1200">
                <a:solidFill>
                  <a:srgbClr val="008000"/>
                </a:solidFill>
                <a:latin typeface="Arial" panose="020B0604020202020204" pitchFamily="34" charset="0"/>
              </a:rPr>
              <a:t>.</a:t>
            </a:r>
          </a:p>
        </p:txBody>
      </p:sp>
      <p:pic>
        <p:nvPicPr>
          <p:cNvPr id="56331" name="Picture 8" descr="C:\Users\LISAN\Pictures\plantes-halophytes-xerophiles\faidherbia albida4_gousse.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563938" y="4941888"/>
            <a:ext cx="1476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0" descr="C:\Users\LISAN\Pictures\plantes-halophytes-xerophiles\faidherbia albida3_fleurs.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68538" y="4941888"/>
            <a:ext cx="9953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633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6335" name="Image 14" descr="logo aride_s.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5" descr="logo salinisation2_s.jp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58</a:t>
            </a:fld>
            <a:endParaRPr lang="fr-FR" altLang="fr-F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C:\Users\LISAN\Pictures\plantes-halophytes-xerophiles\faidherbia albid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46529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descr="C:\Users\LISAN\Pictures\plantes-halophytes-xerophiles\faidherbia albid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652963"/>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descr="C:\Users\LISAN\Pictures\plantes-halophytes-xerophiles\faidherbia albi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7244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2"/>
          <p:cNvSpPr>
            <a:spLocks noChangeArrowheads="1"/>
          </p:cNvSpPr>
          <p:nvPr/>
        </p:nvSpPr>
        <p:spPr bwMode="auto">
          <a:xfrm>
            <a:off x="250825" y="620713"/>
            <a:ext cx="756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6.5. </a:t>
            </a:r>
            <a:r>
              <a:rPr lang="fr-FR" altLang="fr-FR" sz="1800" b="1" i="1">
                <a:solidFill>
                  <a:srgbClr val="008000"/>
                </a:solidFill>
                <a:latin typeface="Arial" panose="020B0604020202020204" pitchFamily="34" charset="0"/>
              </a:rPr>
              <a:t>Faidherbia albida</a:t>
            </a:r>
            <a:r>
              <a:rPr lang="fr-FR" altLang="fr-FR" sz="1800">
                <a:solidFill>
                  <a:srgbClr val="008000"/>
                </a:solidFill>
                <a:latin typeface="Arial" panose="020B0604020202020204" pitchFamily="34" charset="0"/>
              </a:rPr>
              <a:t> (syn </a:t>
            </a:r>
            <a:r>
              <a:rPr lang="fr-FR" altLang="fr-FR" sz="1800" i="1">
                <a:solidFill>
                  <a:srgbClr val="008000"/>
                </a:solidFill>
                <a:latin typeface="Arial" panose="020B0604020202020204" pitchFamily="34" charset="0"/>
              </a:rPr>
              <a:t>Acacia albida</a:t>
            </a:r>
            <a:r>
              <a:rPr lang="fr-FR" altLang="fr-FR" sz="1800">
                <a:solidFill>
                  <a:srgbClr val="008000"/>
                </a:solidFill>
                <a:latin typeface="Arial" panose="020B0604020202020204" pitchFamily="34" charset="0"/>
              </a:rPr>
              <a:t>) (suite et fin) </a:t>
            </a:r>
          </a:p>
        </p:txBody>
      </p:sp>
      <p:sp>
        <p:nvSpPr>
          <p:cNvPr id="57350"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58B9B01-C046-49F2-9F72-307173ED1D58}"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sp>
        <p:nvSpPr>
          <p:cNvPr id="57351" name="Rectangle 15"/>
          <p:cNvSpPr>
            <a:spLocks noChangeArrowheads="1"/>
          </p:cNvSpPr>
          <p:nvPr/>
        </p:nvSpPr>
        <p:spPr bwMode="auto">
          <a:xfrm>
            <a:off x="7703344" y="188913"/>
            <a:ext cx="504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4000" b="1" dirty="0">
                <a:solidFill>
                  <a:srgbClr val="008000"/>
                </a:solidFill>
                <a:latin typeface="Arial" panose="020B0604020202020204" pitchFamily="34" charset="0"/>
              </a:rPr>
              <a:t>U</a:t>
            </a:r>
          </a:p>
        </p:txBody>
      </p:sp>
      <p:sp>
        <p:nvSpPr>
          <p:cNvPr id="57352"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7353" name="Rectangle 8"/>
          <p:cNvSpPr>
            <a:spLocks noChangeArrowheads="1"/>
          </p:cNvSpPr>
          <p:nvPr/>
        </p:nvSpPr>
        <p:spPr bwMode="auto">
          <a:xfrm>
            <a:off x="323850" y="1052513"/>
            <a:ext cx="8496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L'acacia </a:t>
            </a:r>
            <a:r>
              <a:rPr lang="fr-FR" altLang="fr-FR" sz="1200" i="1">
                <a:solidFill>
                  <a:srgbClr val="008000"/>
                </a:solidFill>
                <a:latin typeface="Arial" panose="020B0604020202020204" pitchFamily="34" charset="0"/>
              </a:rPr>
              <a:t>Faidherbia Albida </a:t>
            </a:r>
            <a:r>
              <a:rPr lang="fr-FR" altLang="fr-FR" sz="1200">
                <a:solidFill>
                  <a:srgbClr val="008000"/>
                </a:solidFill>
                <a:latin typeface="Arial" panose="020B0604020202020204" pitchFamily="34" charset="0"/>
              </a:rPr>
              <a:t>est considéré par les populations soudano-sahéliennes comme l'« arbre miracle » du fait de ses nombreuses fonctions et de sa capacité à pousser dans des sols sablonneux semi-arides.</a:t>
            </a:r>
          </a:p>
          <a:p>
            <a:pPr eaLnBrk="1" hangingPunct="1">
              <a:spcBef>
                <a:spcPct val="0"/>
              </a:spcBef>
              <a:buFontTx/>
              <a:buNone/>
            </a:pPr>
            <a:r>
              <a:rPr lang="fr-FR" altLang="fr-FR" sz="1200">
                <a:solidFill>
                  <a:srgbClr val="008000"/>
                </a:solidFill>
                <a:latin typeface="Arial" panose="020B0604020202020204" pitchFamily="34" charset="0"/>
              </a:rPr>
              <a:t>Sources : a) Les moissons du futur, Marie-Monique Robin, ARTE, </a:t>
            </a:r>
            <a:r>
              <a:rPr lang="fr-FR" altLang="fr-FR" sz="1200">
                <a:solidFill>
                  <a:srgbClr val="008000"/>
                </a:solidFill>
                <a:latin typeface="Arial" panose="020B0604020202020204" pitchFamily="34" charset="0"/>
                <a:hlinkClick r:id="rId5"/>
              </a:rPr>
              <a:t>http://www.arte.tv/fr/faidherbia-l-arbre-miracle/6984730,CmC=6984954.html</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Il tolère l’inondation et la </a:t>
            </a:r>
            <a:r>
              <a:rPr lang="fr-FR" altLang="fr-FR" sz="1200" b="1">
                <a:solidFill>
                  <a:srgbClr val="008000"/>
                </a:solidFill>
                <a:latin typeface="Arial" panose="020B0604020202020204" pitchFamily="34" charset="0"/>
              </a:rPr>
              <a:t>salinité saisonnière </a:t>
            </a:r>
            <a:r>
              <a:rPr lang="fr-FR" altLang="fr-FR" sz="1200">
                <a:solidFill>
                  <a:srgbClr val="008000"/>
                </a:solidFill>
                <a:latin typeface="Arial" panose="020B0604020202020204" pitchFamily="34" charset="0"/>
              </a:rPr>
              <a:t>mais ne peut pas </a:t>
            </a:r>
            <a:r>
              <a:rPr lang="fr-FR" altLang="fr-FR" sz="1200">
                <a:solidFill>
                  <a:srgbClr val="FF0000"/>
                </a:solidFill>
                <a:latin typeface="Arial" panose="020B0604020202020204" pitchFamily="34" charset="0"/>
              </a:rPr>
              <a:t>supporter les sols argileux lourds</a:t>
            </a:r>
            <a:r>
              <a:rPr lang="fr-FR" altLang="fr-FR" sz="1200">
                <a:solidFill>
                  <a:srgbClr val="008000"/>
                </a:solidFill>
                <a:latin typeface="Arial" panose="020B0604020202020204" pitchFamily="34" charset="0"/>
              </a:rPr>
              <a:t> (selon l’ICRAF).</a:t>
            </a:r>
          </a:p>
          <a:p>
            <a:pPr eaLnBrk="1" hangingPunct="1">
              <a:spcBef>
                <a:spcPct val="0"/>
              </a:spcBef>
              <a:buFontTx/>
              <a:buNone/>
            </a:pPr>
            <a:r>
              <a:rPr lang="fr-FR" altLang="fr-FR" sz="1200">
                <a:solidFill>
                  <a:srgbClr val="008000"/>
                </a:solidFill>
                <a:latin typeface="Arial" panose="020B0604020202020204" pitchFamily="34" charset="0"/>
              </a:rPr>
              <a:t>Sources: a)  </a:t>
            </a:r>
            <a:r>
              <a:rPr lang="fr-FR" altLang="fr-FR" sz="1200">
                <a:solidFill>
                  <a:srgbClr val="008000"/>
                </a:solidFill>
                <a:latin typeface="Arial" panose="020B0604020202020204" pitchFamily="34" charset="0"/>
                <a:hlinkClick r:id="rId6"/>
              </a:rPr>
              <a:t>http://benjamin.lisan.free.fr/projetsreforestation/Fiche-presentation-Faidherbia-albida.pdf</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b) Faidherbia albida, World Agroforestry Centre (ICRAF), </a:t>
            </a:r>
          </a:p>
          <a:p>
            <a:pPr eaLnBrk="1" hangingPunct="1">
              <a:spcBef>
                <a:spcPct val="0"/>
              </a:spcBef>
              <a:buFontTx/>
              <a:buNone/>
            </a:pPr>
            <a:r>
              <a:rPr lang="fr-FR" altLang="fr-FR" sz="1200">
                <a:solidFill>
                  <a:srgbClr val="008000"/>
                </a:solidFill>
                <a:latin typeface="Arial" panose="020B0604020202020204" pitchFamily="34" charset="0"/>
                <a:hlinkClick r:id="rId7"/>
              </a:rPr>
              <a:t>http://www.worldagroforestry.org/sea/products/afdbases/af/asp/SpeciesInfo.asp?SpID=1</a:t>
            </a:r>
            <a:r>
              <a:rPr lang="fr-FR" altLang="fr-FR" sz="1200">
                <a:solidFill>
                  <a:srgbClr val="008000"/>
                </a:solidFill>
                <a:latin typeface="Arial" panose="020B0604020202020204" pitchFamily="34" charset="0"/>
              </a:rPr>
              <a:t> </a:t>
            </a:r>
          </a:p>
        </p:txBody>
      </p:sp>
      <p:pic>
        <p:nvPicPr>
          <p:cNvPr id="57354" name="Picture 4" descr="C:\Users\LISAN\Pictures\plantes-halophytes-xerophiles\faidherbia albida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863" y="2708275"/>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5" descr="C:\Users\LISAN\Pictures\plantes-halophytes-xerophiles\faidherbia albida gouss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375" y="2708275"/>
            <a:ext cx="1781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6" descr="C:\Users\LISAN\Pictures\plantes-halophytes-xerophiles\faidherbia albida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2636838"/>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735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7359" name="Image 14" descr="logo aride_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Image 15" descr="logo salinisation2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59</a:t>
            </a:fld>
            <a:endParaRPr lang="fr-FR" alt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10474" y="38039"/>
            <a:ext cx="514400" cy="412155"/>
          </a:xfrm>
        </p:spPr>
        <p:txBody>
          <a:bodyPr/>
          <a:lstStyle/>
          <a:p>
            <a:pPr>
              <a:defRPr/>
            </a:pPr>
            <a:fld id="{B9ECBFA8-A775-4D16-A4B2-417DCD0EBDB4}" type="slidenum">
              <a:rPr lang="fr-FR" altLang="fr-FR" smtClean="0"/>
              <a:pPr>
                <a:defRPr/>
              </a:pPr>
              <a:t>6</a:t>
            </a:fld>
            <a:endParaRPr lang="fr-FR" altLang="fr-FR" dirty="0"/>
          </a:p>
        </p:txBody>
      </p:sp>
      <p:sp>
        <p:nvSpPr>
          <p:cNvPr id="3" name="Rectangle 2"/>
          <p:cNvSpPr/>
          <p:nvPr/>
        </p:nvSpPr>
        <p:spPr>
          <a:xfrm>
            <a:off x="210474" y="416470"/>
            <a:ext cx="8826022" cy="3416320"/>
          </a:xfrm>
          <a:prstGeom prst="rect">
            <a:avLst/>
          </a:prstGeom>
        </p:spPr>
        <p:txBody>
          <a:bodyPr wrap="square">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6bis. Plantes tropicale ne résistant pas à la sècheresse mais poussant dans l’eau salée</a:t>
            </a:r>
          </a:p>
          <a:p>
            <a:pPr eaLnBrk="1" hangingPunct="1">
              <a:defRPr/>
            </a:pPr>
            <a:endParaRPr lang="fr-FR" dirty="0">
              <a:solidFill>
                <a:srgbClr val="008000"/>
              </a:solidFill>
              <a:latin typeface="Calibri" pitchFamily="34" charset="0"/>
              <a:cs typeface="Arial" charset="0"/>
            </a:endParaRPr>
          </a:p>
          <a:p>
            <a:pPr eaLnBrk="1" hangingPunct="1">
              <a:defRPr/>
            </a:pPr>
            <a:r>
              <a:rPr lang="fr-FR" altLang="fr-FR" dirty="0">
                <a:solidFill>
                  <a:srgbClr val="008000"/>
                </a:solidFill>
                <a:latin typeface="+mn-lt"/>
              </a:rPr>
              <a:t>6bis.1. Badamier (</a:t>
            </a:r>
            <a:r>
              <a:rPr lang="fr-FR" i="1" dirty="0" err="1">
                <a:solidFill>
                  <a:srgbClr val="008000"/>
                </a:solidFill>
                <a:latin typeface="+mn-lt"/>
              </a:rPr>
              <a:t>Terminalia</a:t>
            </a:r>
            <a:r>
              <a:rPr lang="fr-FR" i="1" dirty="0">
                <a:solidFill>
                  <a:srgbClr val="008000"/>
                </a:solidFill>
                <a:latin typeface="+mn-lt"/>
              </a:rPr>
              <a:t> </a:t>
            </a:r>
            <a:r>
              <a:rPr lang="fr-FR" i="1" dirty="0" err="1">
                <a:solidFill>
                  <a:srgbClr val="008000"/>
                </a:solidFill>
                <a:latin typeface="+mn-lt"/>
              </a:rPr>
              <a:t>catappa</a:t>
            </a:r>
            <a:r>
              <a:rPr lang="fr-FR" altLang="fr-FR" dirty="0">
                <a:solidFill>
                  <a:srgbClr val="008000"/>
                </a:solidFill>
                <a:latin typeface="+mn-lt"/>
              </a:rPr>
              <a:t>)</a:t>
            </a:r>
          </a:p>
          <a:p>
            <a:pPr eaLnBrk="1" hangingPunct="1">
              <a:defRPr/>
            </a:pPr>
            <a:r>
              <a:rPr lang="fr-FR" altLang="fr-FR" dirty="0">
                <a:solidFill>
                  <a:srgbClr val="008000"/>
                </a:solidFill>
                <a:latin typeface="+mn-lt"/>
              </a:rPr>
              <a:t>6bis.2. </a:t>
            </a:r>
            <a:r>
              <a:rPr lang="fr-FR" dirty="0" err="1">
                <a:solidFill>
                  <a:srgbClr val="008000"/>
                </a:solidFill>
                <a:latin typeface="+mn-lt"/>
              </a:rPr>
              <a:t>Raisinier</a:t>
            </a:r>
            <a:r>
              <a:rPr lang="fr-FR" dirty="0">
                <a:solidFill>
                  <a:srgbClr val="008000"/>
                </a:solidFill>
                <a:latin typeface="+mn-lt"/>
              </a:rPr>
              <a:t> bord de mer (</a:t>
            </a:r>
            <a:r>
              <a:rPr lang="fr-FR" i="1" dirty="0">
                <a:solidFill>
                  <a:srgbClr val="008000"/>
                </a:solidFill>
                <a:latin typeface="+mn-lt"/>
              </a:rPr>
              <a:t>Coccoloba </a:t>
            </a:r>
            <a:r>
              <a:rPr lang="fr-FR" i="1" dirty="0" err="1">
                <a:solidFill>
                  <a:srgbClr val="008000"/>
                </a:solidFill>
                <a:latin typeface="+mn-lt"/>
              </a:rPr>
              <a:t>uvifera</a:t>
            </a:r>
            <a:r>
              <a:rPr lang="fr-FR" dirty="0">
                <a:solidFill>
                  <a:srgbClr val="008000"/>
                </a:solidFill>
                <a:latin typeface="+mn-lt"/>
              </a:rPr>
              <a:t>)</a:t>
            </a:r>
          </a:p>
          <a:p>
            <a:pPr eaLnBrk="1" hangingPunct="1">
              <a:defRPr/>
            </a:pPr>
            <a:r>
              <a:rPr lang="fr-FR" altLang="fr-FR" dirty="0">
                <a:solidFill>
                  <a:srgbClr val="008000"/>
                </a:solidFill>
                <a:latin typeface="+mn-lt"/>
              </a:rPr>
              <a:t>6bis.3. Cachiman-cochon, Mamain ou </a:t>
            </a:r>
            <a:r>
              <a:rPr lang="fr-FR" altLang="fr-FR" dirty="0" err="1">
                <a:solidFill>
                  <a:srgbClr val="008000"/>
                </a:solidFill>
                <a:latin typeface="+mn-lt"/>
              </a:rPr>
              <a:t>Mammier</a:t>
            </a:r>
            <a:r>
              <a:rPr lang="fr-FR" altLang="fr-FR" dirty="0">
                <a:solidFill>
                  <a:srgbClr val="008000"/>
                </a:solidFill>
                <a:latin typeface="+mn-lt"/>
              </a:rPr>
              <a:t> (</a:t>
            </a:r>
            <a:r>
              <a:rPr lang="fr-FR" i="1" dirty="0" err="1">
                <a:solidFill>
                  <a:srgbClr val="008000"/>
                </a:solidFill>
                <a:latin typeface="+mn-lt"/>
              </a:rPr>
              <a:t>Annona</a:t>
            </a:r>
            <a:r>
              <a:rPr lang="fr-FR" i="1" dirty="0">
                <a:solidFill>
                  <a:srgbClr val="008000"/>
                </a:solidFill>
                <a:latin typeface="+mn-lt"/>
              </a:rPr>
              <a:t> </a:t>
            </a:r>
            <a:r>
              <a:rPr lang="fr-FR" i="1" dirty="0" err="1">
                <a:solidFill>
                  <a:srgbClr val="008000"/>
                </a:solidFill>
                <a:latin typeface="+mn-lt"/>
              </a:rPr>
              <a:t>glabra</a:t>
            </a:r>
            <a:r>
              <a:rPr lang="fr-FR" altLang="fr-FR" dirty="0">
                <a:solidFill>
                  <a:srgbClr val="008000"/>
                </a:solidFill>
                <a:latin typeface="+mn-lt"/>
              </a:rPr>
              <a:t>). </a:t>
            </a:r>
          </a:p>
          <a:p>
            <a:pPr eaLnBrk="1" hangingPunct="1">
              <a:defRPr/>
            </a:pPr>
            <a:r>
              <a:rPr lang="fr-FR" altLang="fr-FR" dirty="0">
                <a:solidFill>
                  <a:srgbClr val="008000"/>
                </a:solidFill>
                <a:latin typeface="+mn-lt"/>
              </a:rPr>
              <a:t>6bis.3b. </a:t>
            </a:r>
            <a:r>
              <a:rPr lang="fr-FR" altLang="fr-FR" dirty="0" err="1">
                <a:solidFill>
                  <a:srgbClr val="008000"/>
                </a:solidFill>
                <a:latin typeface="+mn-lt"/>
              </a:rPr>
              <a:t>Nypa</a:t>
            </a:r>
            <a:r>
              <a:rPr lang="fr-FR" altLang="fr-FR" dirty="0">
                <a:solidFill>
                  <a:srgbClr val="008000"/>
                </a:solidFill>
                <a:latin typeface="+mn-lt"/>
              </a:rPr>
              <a:t> buissonnant ou arbustif (</a:t>
            </a:r>
            <a:r>
              <a:rPr lang="fr-FR" altLang="fr-FR" i="1" dirty="0" err="1">
                <a:solidFill>
                  <a:srgbClr val="008000"/>
                </a:solidFill>
                <a:latin typeface="+mn-lt"/>
              </a:rPr>
              <a:t>Nypa</a:t>
            </a:r>
            <a:r>
              <a:rPr lang="fr-FR" altLang="fr-FR" i="1" dirty="0">
                <a:solidFill>
                  <a:srgbClr val="008000"/>
                </a:solidFill>
                <a:latin typeface="+mn-lt"/>
              </a:rPr>
              <a:t> </a:t>
            </a:r>
            <a:r>
              <a:rPr lang="fr-FR" altLang="fr-FR" i="1" dirty="0" err="1">
                <a:solidFill>
                  <a:srgbClr val="008000"/>
                </a:solidFill>
                <a:latin typeface="+mn-lt"/>
              </a:rPr>
              <a:t>fruticans</a:t>
            </a:r>
            <a:r>
              <a:rPr lang="fr-FR" altLang="fr-FR" dirty="0">
                <a:solidFill>
                  <a:srgbClr val="008000"/>
                </a:solidFill>
                <a:latin typeface="+mn-lt"/>
              </a:rPr>
              <a:t>)</a:t>
            </a:r>
          </a:p>
          <a:p>
            <a:pPr eaLnBrk="1" hangingPunct="1">
              <a:defRPr/>
            </a:pPr>
            <a:r>
              <a:rPr lang="fr-FR" dirty="0">
                <a:solidFill>
                  <a:srgbClr val="008000"/>
                </a:solidFill>
                <a:latin typeface="+mn-lt"/>
                <a:cs typeface="Arial" charset="0"/>
              </a:rPr>
              <a:t>6bis.4. Cocotier (</a:t>
            </a:r>
            <a:r>
              <a:rPr lang="fr-FR" i="1" dirty="0">
                <a:solidFill>
                  <a:srgbClr val="008000"/>
                </a:solidFill>
                <a:latin typeface="+mn-lt"/>
                <a:cs typeface="Arial" charset="0"/>
              </a:rPr>
              <a:t>Cocos </a:t>
            </a:r>
            <a:r>
              <a:rPr lang="fr-FR" i="1" dirty="0" err="1">
                <a:solidFill>
                  <a:srgbClr val="008000"/>
                </a:solidFill>
                <a:latin typeface="+mn-lt"/>
                <a:cs typeface="Arial" charset="0"/>
              </a:rPr>
              <a:t>nucifera</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6bis.5. Mancenillier (</a:t>
            </a:r>
            <a:r>
              <a:rPr lang="fr-FR" i="1" dirty="0">
                <a:solidFill>
                  <a:srgbClr val="008000"/>
                </a:solidFill>
                <a:latin typeface="+mn-lt"/>
                <a:cs typeface="Arial" charset="0"/>
              </a:rPr>
              <a:t>Hippomane mancinella</a:t>
            </a:r>
            <a:r>
              <a:rPr lang="fr-FR" dirty="0">
                <a:solidFill>
                  <a:srgbClr val="008000"/>
                </a:solidFill>
                <a:latin typeface="+mn-lt"/>
                <a:cs typeface="Arial" charset="0"/>
              </a:rPr>
              <a:t>)</a:t>
            </a:r>
          </a:p>
          <a:p>
            <a:pPr eaLnBrk="1" hangingPunct="1">
              <a:defRPr/>
            </a:pPr>
            <a:r>
              <a:rPr lang="fr-FR" altLang="fr-FR" dirty="0">
                <a:solidFill>
                  <a:srgbClr val="008000"/>
                </a:solidFill>
                <a:latin typeface="+mn-lt"/>
              </a:rPr>
              <a:t>6bis.6. mangle médaille, sang-dragon, </a:t>
            </a:r>
          </a:p>
          <a:p>
            <a:pPr eaLnBrk="1" hangingPunct="1">
              <a:defRPr/>
            </a:pPr>
            <a:r>
              <a:rPr lang="fr-FR" altLang="fr-FR" dirty="0">
                <a:solidFill>
                  <a:srgbClr val="008000"/>
                </a:solidFill>
                <a:latin typeface="+mn-lt"/>
              </a:rPr>
              <a:t>mangle-rivière (</a:t>
            </a:r>
            <a:r>
              <a:rPr lang="fr-FR" altLang="fr-FR" i="1" dirty="0">
                <a:solidFill>
                  <a:srgbClr val="008000"/>
                </a:solidFill>
                <a:latin typeface="+mn-lt"/>
              </a:rPr>
              <a:t>Pterocarpus </a:t>
            </a:r>
            <a:r>
              <a:rPr lang="fr-FR" altLang="fr-FR" i="1" dirty="0" err="1">
                <a:solidFill>
                  <a:srgbClr val="008000"/>
                </a:solidFill>
                <a:latin typeface="+mn-lt"/>
              </a:rPr>
              <a:t>officinalis</a:t>
            </a:r>
            <a:r>
              <a:rPr lang="fr-FR" altLang="fr-FR" dirty="0">
                <a:solidFill>
                  <a:srgbClr val="008000"/>
                </a:solidFill>
              </a:rPr>
              <a:t>)</a:t>
            </a:r>
            <a:endParaRPr lang="fr-FR" dirty="0">
              <a:solidFill>
                <a:srgbClr val="008000"/>
              </a:solidFill>
              <a:latin typeface="+mn-lt"/>
              <a:cs typeface="Arial" charset="0"/>
            </a:endParaRPr>
          </a:p>
        </p:txBody>
      </p:sp>
      <p:sp>
        <p:nvSpPr>
          <p:cNvPr id="4" name="ZoneTexte 1"/>
          <p:cNvSpPr txBox="1">
            <a:spLocks noChangeArrowheads="1"/>
          </p:cNvSpPr>
          <p:nvPr/>
        </p:nvSpPr>
        <p:spPr bwMode="auto">
          <a:xfrm>
            <a:off x="2771800" y="136809"/>
            <a:ext cx="3817094"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12" name="Picture 2" descr="_Pic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852936"/>
            <a:ext cx="4105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883065" y="5861298"/>
            <a:ext cx="16541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15081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5081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5081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Control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endParaRPr lang="fr-FR" altLang="fr-FR" sz="800" dirty="0">
              <a:latin typeface="Arial" panose="020B0604020202020204" pitchFamily="34" charset="0"/>
              <a:ea typeface="Times New Roman" panose="02020603050405020304" pitchFamily="18" charset="0"/>
              <a:cs typeface="Calibri" panose="020F0502020204030204" pitchFamily="34" charset="0"/>
            </a:endParaRPr>
          </a:p>
          <a:p>
            <a:pPr algn="r">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14" name="Text Box 5"/>
          <p:cNvSpPr txBox="1">
            <a:spLocks noChangeArrowheads="1"/>
          </p:cNvSpPr>
          <p:nvPr/>
        </p:nvSpPr>
        <p:spPr bwMode="auto">
          <a:xfrm>
            <a:off x="6956919" y="5883562"/>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100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15" name="Text Box 4"/>
          <p:cNvSpPr txBox="1">
            <a:spLocks noChangeArrowheads="1"/>
          </p:cNvSpPr>
          <p:nvPr/>
        </p:nvSpPr>
        <p:spPr bwMode="auto">
          <a:xfrm>
            <a:off x="7909291" y="5900936"/>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16" name="Rectangle 19"/>
          <p:cNvSpPr>
            <a:spLocks noChangeArrowheads="1"/>
          </p:cNvSpPr>
          <p:nvPr/>
        </p:nvSpPr>
        <p:spPr bwMode="auto">
          <a:xfrm>
            <a:off x="2061855" y="4077958"/>
            <a:ext cx="26687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b="1" dirty="0">
                <a:solidFill>
                  <a:srgbClr val="008000"/>
                </a:solidFill>
                <a:latin typeface="Arial" panose="020B0604020202020204" pitchFamily="34" charset="0"/>
                <a:cs typeface="Times New Roman" panose="02020603050405020304" pitchFamily="18" charset="0"/>
              </a:rPr>
              <a:t>Plantes de riz (</a:t>
            </a:r>
            <a:r>
              <a:rPr lang="fr-FR" altLang="fr-FR" sz="1200" b="1" i="1" dirty="0" err="1">
                <a:solidFill>
                  <a:srgbClr val="008000"/>
                </a:solidFill>
                <a:latin typeface="Arial" panose="020B0604020202020204" pitchFamily="34" charset="0"/>
                <a:cs typeface="Times New Roman" panose="02020603050405020304" pitchFamily="18" charset="0"/>
              </a:rPr>
              <a:t>Oryza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i="1" dirty="0" err="1">
                <a:solidFill>
                  <a:srgbClr val="008000"/>
                </a:solidFill>
                <a:latin typeface="Arial" panose="020B0604020202020204" pitchFamily="34" charset="0"/>
                <a:cs typeface="Times New Roman" panose="02020603050405020304" pitchFamily="18" charset="0"/>
              </a:rPr>
              <a:t>sativa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cv. BRRI Dhan29, après</a:t>
            </a:r>
            <a:r>
              <a:rPr lang="fr-FR" altLang="fr-FR" sz="800"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2 semaines de traitement à différentes concentrations de </a:t>
            </a:r>
            <a:r>
              <a:rPr lang="fr-FR" altLang="fr-FR" sz="1200" b="1" dirty="0" err="1">
                <a:solidFill>
                  <a:srgbClr val="008000"/>
                </a:solidFill>
                <a:latin typeface="Arial" panose="020B0604020202020204" pitchFamily="34" charset="0"/>
                <a:cs typeface="Times New Roman" panose="02020603050405020304" pitchFamily="18" charset="0"/>
              </a:rPr>
              <a:t>NaCl</a:t>
            </a:r>
            <a:r>
              <a:rPr lang="fr-FR" altLang="fr-FR" sz="1200"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sym typeface="Wingdings" panose="05000000000000000000" pitchFamily="2" charset="2"/>
              </a:rPr>
              <a:t></a:t>
            </a:r>
            <a:r>
              <a:rPr lang="fr-FR" altLang="fr-FR" sz="1200" dirty="0">
                <a:solidFill>
                  <a:srgbClr val="008000"/>
                </a:solidFill>
                <a:latin typeface="Arial" panose="020B0604020202020204" pitchFamily="34" charset="0"/>
                <a:cs typeface="Times New Roman" panose="02020603050405020304" pitchFamily="18" charset="0"/>
              </a:rPr>
              <a:t>  </a:t>
            </a:r>
          </a:p>
          <a:p>
            <a:pPr algn="r">
              <a:spcBef>
                <a:spcPct val="0"/>
              </a:spcBef>
              <a:buFontTx/>
              <a:buNone/>
            </a:pP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Source : </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Salt Stress in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Rice</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Adaptive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Mechanisms</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for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Cytosolic</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Sodium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Hom</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eostasis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 </a:t>
            </a:r>
            <a:r>
              <a:rPr lang="fr-FR" altLang="fr-FR" sz="1200" u="sng" dirty="0">
                <a:solidFill>
                  <a:srgbClr val="008000"/>
                </a:solidFill>
                <a:latin typeface="Arial" panose="020B0604020202020204" pitchFamily="34" charset="0"/>
                <a:ea typeface="Times New Roman" panose="02020603050405020304" pitchFamily="18" charset="0"/>
                <a:cs typeface="Calibri" panose="020F0502020204030204" pitchFamily="34" charset="0"/>
              </a:rPr>
              <a:t>Md. Abdul Kader.</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Doctoral </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thesis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hlinkClick r:id="rId3"/>
              </a:rPr>
              <a:t>http://pub.epsilon.slu.se/1095/1/Thesis_Abdul_Kader.pdf</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p>
        </p:txBody>
      </p:sp>
      <p:sp>
        <p:nvSpPr>
          <p:cNvPr id="7" name="ZoneTexte 6"/>
          <p:cNvSpPr txBox="1"/>
          <p:nvPr/>
        </p:nvSpPr>
        <p:spPr>
          <a:xfrm>
            <a:off x="264634" y="6016419"/>
            <a:ext cx="2755083" cy="646331"/>
          </a:xfrm>
          <a:prstGeom prst="rect">
            <a:avLst/>
          </a:prstGeom>
          <a:noFill/>
        </p:spPr>
        <p:txBody>
          <a:bodyPr wrap="square" rtlCol="0">
            <a:spAutoFit/>
          </a:bodyPr>
          <a:lstStyle/>
          <a:p>
            <a:pPr eaLnBrk="1" hangingPunct="1">
              <a:defRPr/>
            </a:pPr>
            <a:r>
              <a:rPr lang="fr-FR" b="1" dirty="0">
                <a:solidFill>
                  <a:srgbClr val="008000"/>
                </a:solidFill>
                <a:latin typeface="Calibri" pitchFamily="34" charset="0"/>
                <a:cs typeface="Arial" charset="0"/>
              </a:rPr>
              <a:t>Voir aussi le chapitre </a:t>
            </a:r>
            <a:r>
              <a:rPr lang="fr-FR" dirty="0">
                <a:solidFill>
                  <a:srgbClr val="008000"/>
                </a:solidFill>
                <a:latin typeface="Calibri" pitchFamily="34" charset="0"/>
                <a:cs typeface="Arial" charset="0"/>
              </a:rPr>
              <a:t>: </a:t>
            </a:r>
          </a:p>
          <a:p>
            <a:pPr eaLnBrk="1" hangingPunct="1">
              <a:defRPr/>
            </a:pPr>
            <a:r>
              <a:rPr lang="fr-FR" dirty="0">
                <a:solidFill>
                  <a:srgbClr val="008000"/>
                </a:solidFill>
                <a:latin typeface="Calibri" pitchFamily="34" charset="0"/>
                <a:cs typeface="Arial" charset="0"/>
              </a:rPr>
              <a:t>A8. Annexe :</a:t>
            </a:r>
            <a:r>
              <a:rPr lang="fr-FR" dirty="0">
                <a:solidFill>
                  <a:srgbClr val="008000"/>
                </a:solidFill>
                <a:cs typeface="Arial" charset="0"/>
              </a:rPr>
              <a:t> </a:t>
            </a:r>
            <a:r>
              <a:rPr lang="fr-FR" dirty="0">
                <a:solidFill>
                  <a:srgbClr val="008000"/>
                </a:solidFill>
                <a:latin typeface="+mn-lt"/>
                <a:cs typeface="Arial" charset="0"/>
              </a:rPr>
              <a:t>Palétuviers</a:t>
            </a:r>
          </a:p>
        </p:txBody>
      </p:sp>
    </p:spTree>
    <p:extLst>
      <p:ext uri="{BB962C8B-B14F-4D97-AF65-F5344CB8AC3E}">
        <p14:creationId xmlns:p14="http://schemas.microsoft.com/office/powerpoint/2010/main" val="3831030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50825" y="692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6.6. </a:t>
            </a:r>
            <a:r>
              <a:rPr lang="fr-FR" altLang="fr-FR" sz="1800" b="1" i="1">
                <a:solidFill>
                  <a:srgbClr val="008000"/>
                </a:solidFill>
                <a:latin typeface="Arial" panose="020B0604020202020204" pitchFamily="34" charset="0"/>
              </a:rPr>
              <a:t>Acacia dudgeoni</a:t>
            </a:r>
          </a:p>
        </p:txBody>
      </p:sp>
      <p:sp>
        <p:nvSpPr>
          <p:cNvPr id="58371"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4C6CB19-C96C-48EC-80AE-1CCF738F75A7}"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5837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837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8374" name="ZoneTexte 5"/>
          <p:cNvSpPr txBox="1">
            <a:spLocks noChangeArrowheads="1"/>
          </p:cNvSpPr>
          <p:nvPr/>
        </p:nvSpPr>
        <p:spPr bwMode="auto">
          <a:xfrm>
            <a:off x="179388" y="1125538"/>
            <a:ext cx="885666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Petit arbre ou arbuste avec une houppe étalée [au port étalé], à fleurs blanches, en grappes de 2,5 à 6,0 cm de long.</a:t>
            </a:r>
            <a:endParaRPr lang="fr-FR" altLang="fr-FR" sz="1200">
              <a:solidFill>
                <a:srgbClr val="008000"/>
              </a:solidFill>
              <a:latin typeface="Arial" panose="020B0604020202020204" pitchFamily="34" charset="0"/>
            </a:endParaRPr>
          </a:p>
          <a:p>
            <a:pPr eaLnBrk="1" hangingPunct="1">
              <a:spcBef>
                <a:spcPct val="0"/>
              </a:spcBef>
              <a:buFontTx/>
              <a:buNone/>
            </a:pPr>
            <a:r>
              <a:rPr lang="fr-FR" altLang="fr-FR" sz="1200">
                <a:solidFill>
                  <a:srgbClr val="008000"/>
                </a:solidFill>
                <a:latin typeface="Arial" panose="020B0604020202020204" pitchFamily="34" charset="0"/>
              </a:rPr>
              <a:t>Gousse oblongue, aplatie, glabre, 3,0-8,0 x 1,5-2,5 cm, brun pâle, comme du papier, ressemblant à ceux </a:t>
            </a:r>
            <a:r>
              <a:rPr lang="fr-FR" altLang="fr-FR" sz="1200" i="1">
                <a:solidFill>
                  <a:srgbClr val="008000"/>
                </a:solidFill>
                <a:latin typeface="Arial" panose="020B0604020202020204" pitchFamily="34" charset="0"/>
              </a:rPr>
              <a:t>d'Acacia Sénégal</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Préfère les sols à texture moyenne à fine.</a:t>
            </a:r>
          </a:p>
          <a:p>
            <a:pPr eaLnBrk="1" hangingPunct="1">
              <a:spcBef>
                <a:spcPct val="0"/>
              </a:spcBef>
              <a:buFontTx/>
              <a:buNone/>
            </a:pPr>
            <a:r>
              <a:rPr lang="fr-FR" altLang="fr-FR" sz="1200" u="sng">
                <a:solidFill>
                  <a:srgbClr val="008000"/>
                </a:solidFill>
                <a:latin typeface="Arial" panose="020B0604020202020204" pitchFamily="34" charset="0"/>
              </a:rPr>
              <a:t>Distribution</a:t>
            </a:r>
            <a:r>
              <a:rPr lang="fr-FR" altLang="fr-FR" sz="1200">
                <a:solidFill>
                  <a:srgbClr val="008000"/>
                </a:solidFill>
                <a:latin typeface="Arial" panose="020B0604020202020204" pitchFamily="34" charset="0"/>
              </a:rPr>
              <a:t> : Écozones soudaniennes et guinéennes, dans des conditions de sol relativement humide dans le sud du Sahel (vallées étages, autour des étangs, etc.).</a:t>
            </a:r>
          </a:p>
          <a:p>
            <a:pPr eaLnBrk="1" hangingPunct="1">
              <a:spcBef>
                <a:spcPct val="0"/>
              </a:spcBef>
              <a:buFontTx/>
              <a:buNone/>
            </a:pPr>
            <a:r>
              <a:rPr lang="fr-FR" altLang="fr-FR" sz="1200" u="sng">
                <a:solidFill>
                  <a:srgbClr val="008000"/>
                </a:solidFill>
                <a:latin typeface="Arial" panose="020B0604020202020204" pitchFamily="34" charset="0"/>
              </a:rPr>
              <a:t>Produits et utilisations </a:t>
            </a:r>
            <a:r>
              <a:rPr lang="fr-FR" altLang="fr-FR" sz="1200">
                <a:solidFill>
                  <a:srgbClr val="008000"/>
                </a:solidFill>
                <a:latin typeface="Arial" panose="020B0604020202020204" pitchFamily="34" charset="0"/>
              </a:rPr>
              <a:t>: broutage / pâturage, bois de service, bois de feu, charbon de bois, de fibre (racines), médecine (anti diarrhéique) et la réhabilitation des terres et des sols.</a:t>
            </a:r>
          </a:p>
          <a:p>
            <a:pPr eaLnBrk="1" hangingPunct="1">
              <a:spcBef>
                <a:spcPct val="0"/>
              </a:spcBef>
              <a:buFontTx/>
              <a:buNone/>
            </a:pPr>
            <a:r>
              <a:rPr lang="fr-FR" altLang="fr-FR" sz="1200">
                <a:solidFill>
                  <a:srgbClr val="008000"/>
                </a:solidFill>
                <a:latin typeface="Arial" panose="020B0604020202020204" pitchFamily="34" charset="0"/>
              </a:rPr>
              <a:t>Il s’hybride avec </a:t>
            </a:r>
            <a:r>
              <a:rPr lang="fr-FR" altLang="fr-FR" sz="1200" i="1">
                <a:solidFill>
                  <a:srgbClr val="008000"/>
                </a:solidFill>
                <a:latin typeface="Arial" panose="020B0604020202020204" pitchFamily="34" charset="0"/>
              </a:rPr>
              <a:t>Acacia laeta</a:t>
            </a:r>
            <a:r>
              <a:rPr lang="fr-FR" altLang="fr-FR" sz="1200">
                <a:solidFill>
                  <a:srgbClr val="008000"/>
                </a:solidFill>
                <a:latin typeface="Arial" panose="020B0604020202020204" pitchFamily="34" charset="0"/>
              </a:rPr>
              <a:t> et </a:t>
            </a:r>
            <a:r>
              <a:rPr lang="fr-FR" altLang="fr-FR" sz="1200" i="1">
                <a:solidFill>
                  <a:srgbClr val="008000"/>
                </a:solidFill>
                <a:latin typeface="Arial" panose="020B0604020202020204" pitchFamily="34" charset="0"/>
              </a:rPr>
              <a:t>Acacia Sénégal</a:t>
            </a:r>
            <a:r>
              <a:rPr lang="fr-FR" altLang="fr-FR" sz="1200">
                <a:solidFill>
                  <a:srgbClr val="008000"/>
                </a:solidFill>
                <a:latin typeface="Arial" panose="020B0604020202020204" pitchFamily="34" charset="0"/>
              </a:rPr>
              <a:t> dans leur zones de chevauchement.</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http://www.fao.org/ag/agp/AGPC/doc/gbase/DATA/Pf000353.htm</a:t>
            </a:r>
            <a:r>
              <a:rPr lang="fr-FR" altLang="fr-FR" sz="1200">
                <a:solidFill>
                  <a:srgbClr val="008000"/>
                </a:solidFill>
                <a:latin typeface="Arial" panose="020B0604020202020204" pitchFamily="34" charset="0"/>
              </a:rPr>
              <a:t> </a:t>
            </a:r>
          </a:p>
        </p:txBody>
      </p:sp>
      <p:pic>
        <p:nvPicPr>
          <p:cNvPr id="58375" name="Picture 6" descr="C:\Users\LISAN\Pictures\plantes-halophytes-xerophiles\Acacia dudgeoni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7" descr="C:\Users\LISAN\Pictures\plantes-halophytes-xerophiles\Acacia dudgeo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8" descr="C:\Users\LISAN\Pictures\plantes-halophytes-xerophiles\Acacia dudgeoni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9418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C:\Users\LISAN\Pictures\plantes-halophytes-xerophiles\Acacia dudgeoni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29972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C:\Users\LISAN\Pictures\plantes-halophytes-xerophiles\Acacia dudgeoni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4941888"/>
            <a:ext cx="172085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Rectangle 11"/>
          <p:cNvSpPr>
            <a:spLocks noChangeArrowheads="1"/>
          </p:cNvSpPr>
          <p:nvPr/>
        </p:nvSpPr>
        <p:spPr bwMode="auto">
          <a:xfrm>
            <a:off x="250825" y="3357563"/>
            <a:ext cx="5976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b) </a:t>
            </a:r>
            <a:r>
              <a:rPr lang="fr-FR" altLang="fr-FR" sz="1200" i="1" dirty="0">
                <a:solidFill>
                  <a:srgbClr val="008000"/>
                </a:solidFill>
                <a:latin typeface="Arial" panose="020B0604020202020204" pitchFamily="34" charset="0"/>
              </a:rPr>
              <a:t>L’acacia au Sénégal</a:t>
            </a:r>
            <a:r>
              <a:rPr lang="fr-FR" altLang="fr-FR" sz="1200" dirty="0">
                <a:solidFill>
                  <a:srgbClr val="008000"/>
                </a:solidFill>
                <a:latin typeface="Arial" panose="020B0604020202020204" pitchFamily="34" charset="0"/>
              </a:rPr>
              <a:t>, IRD, </a:t>
            </a:r>
          </a:p>
          <a:p>
            <a:pPr eaLnBrk="1" hangingPunct="1">
              <a:spcBef>
                <a:spcPct val="0"/>
              </a:spcBef>
              <a:buFontTx/>
              <a:buNone/>
            </a:pPr>
            <a:r>
              <a:rPr lang="fr-FR" altLang="fr-FR" sz="1200" dirty="0">
                <a:solidFill>
                  <a:srgbClr val="008000"/>
                </a:solidFill>
                <a:latin typeface="Arial" panose="020B0604020202020204" pitchFamily="34" charset="0"/>
                <a:hlinkClick r:id="rId8"/>
              </a:rPr>
              <a:t>http://horizon.documentation.ird.fr/exl-doc/pleins_textes/pleins_textes_7/divers2/010016064.pdf</a:t>
            </a:r>
            <a:r>
              <a:rPr lang="fr-FR" altLang="fr-FR" sz="1200" dirty="0">
                <a:solidFill>
                  <a:srgbClr val="008000"/>
                </a:solidFill>
                <a:latin typeface="Arial" panose="020B0604020202020204" pitchFamily="34" charset="0"/>
              </a:rPr>
              <a:t> </a:t>
            </a:r>
          </a:p>
        </p:txBody>
      </p:sp>
      <p:sp>
        <p:nvSpPr>
          <p:cNvPr id="583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838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8383" name="Image 14" descr="logo aride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Image 15" descr="logo salinisation2_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60</a:t>
            </a:fld>
            <a:endParaRPr lang="fr-FR" altLang="fr-F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79388" y="692150"/>
            <a:ext cx="684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6.7. </a:t>
            </a:r>
            <a:r>
              <a:rPr lang="fr-FR" altLang="fr-FR" sz="1800" b="1" i="1" dirty="0">
                <a:solidFill>
                  <a:srgbClr val="008000"/>
                </a:solidFill>
                <a:latin typeface="Arial" panose="020B0604020202020204" pitchFamily="34" charset="0"/>
              </a:rPr>
              <a:t>Acacia </a:t>
            </a:r>
            <a:r>
              <a:rPr lang="fr-FR" altLang="fr-FR" sz="1800" b="1" i="1" dirty="0" err="1">
                <a:solidFill>
                  <a:srgbClr val="008000"/>
                </a:solidFill>
                <a:latin typeface="Arial" panose="020B0604020202020204" pitchFamily="34" charset="0"/>
              </a:rPr>
              <a:t>senegal</a:t>
            </a:r>
            <a:r>
              <a:rPr lang="fr-FR" altLang="fr-FR" sz="1800" b="1"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ou</a:t>
            </a:r>
            <a:r>
              <a:rPr lang="fr-FR" altLang="fr-FR" sz="1800" i="1" dirty="0">
                <a:solidFill>
                  <a:srgbClr val="008000"/>
                </a:solidFill>
                <a:latin typeface="Arial" panose="020B0604020202020204" pitchFamily="34" charset="0"/>
              </a:rPr>
              <a:t> </a:t>
            </a:r>
            <a:r>
              <a:rPr lang="fr-FR" altLang="fr-FR" sz="1800" b="1" i="1" dirty="0" err="1">
                <a:solidFill>
                  <a:srgbClr val="008000"/>
                </a:solidFill>
                <a:latin typeface="Arial" panose="020B0604020202020204" pitchFamily="34" charset="0"/>
              </a:rPr>
              <a:t>Senegalia</a:t>
            </a:r>
            <a:r>
              <a:rPr lang="fr-FR" altLang="fr-FR" sz="1800" b="1" i="1" dirty="0">
                <a:solidFill>
                  <a:srgbClr val="008000"/>
                </a:solidFill>
                <a:latin typeface="Arial" panose="020B0604020202020204" pitchFamily="34" charset="0"/>
              </a:rPr>
              <a:t> </a:t>
            </a:r>
            <a:r>
              <a:rPr lang="fr-FR" altLang="fr-FR" sz="1800" b="1" i="1" dirty="0" err="1">
                <a:solidFill>
                  <a:srgbClr val="008000"/>
                </a:solidFill>
                <a:latin typeface="Arial" panose="020B0604020202020204" pitchFamily="34" charset="0"/>
              </a:rPr>
              <a:t>senegal</a:t>
            </a:r>
            <a:endParaRPr lang="fr-FR" altLang="fr-FR" sz="1800" b="1" i="1" dirty="0">
              <a:solidFill>
                <a:srgbClr val="008000"/>
              </a:solidFill>
              <a:latin typeface="Arial" panose="020B0604020202020204" pitchFamily="34" charset="0"/>
            </a:endParaRPr>
          </a:p>
        </p:txBody>
      </p:sp>
      <p:sp>
        <p:nvSpPr>
          <p:cNvPr id="59395"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71B3F1DF-AECD-4D3A-A836-981D9C492310}" type="slidenum">
              <a:rPr lang="fr-FR" altLang="fr-FR" sz="1200">
                <a:solidFill>
                  <a:srgbClr val="898989"/>
                </a:solidFill>
              </a:rPr>
              <a:pPr algn="r" eaLnBrk="1" hangingPunct="1">
                <a:spcBef>
                  <a:spcPct val="0"/>
                </a:spcBef>
                <a:buFontTx/>
                <a:buNone/>
              </a:pPr>
              <a:t>61</a:t>
            </a:fld>
            <a:endParaRPr lang="fr-FR" altLang="fr-FR" sz="1200">
              <a:solidFill>
                <a:srgbClr val="898989"/>
              </a:solidFill>
            </a:endParaRPr>
          </a:p>
        </p:txBody>
      </p:sp>
      <p:sp>
        <p:nvSpPr>
          <p:cNvPr id="5939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59397" name="ZoneTexte 2"/>
          <p:cNvSpPr txBox="1">
            <a:spLocks noChangeArrowheads="1"/>
          </p:cNvSpPr>
          <p:nvPr/>
        </p:nvSpPr>
        <p:spPr bwMode="auto">
          <a:xfrm>
            <a:off x="2351514"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9398" name="ZoneTexte 5"/>
          <p:cNvSpPr txBox="1">
            <a:spLocks noChangeArrowheads="1"/>
          </p:cNvSpPr>
          <p:nvPr/>
        </p:nvSpPr>
        <p:spPr bwMode="auto">
          <a:xfrm>
            <a:off x="179388" y="1125538"/>
            <a:ext cx="88566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Cet arbre épineux, encore appelé </a:t>
            </a:r>
            <a:r>
              <a:rPr lang="fr-FR" altLang="fr-FR" sz="1800" i="1" dirty="0">
                <a:solidFill>
                  <a:srgbClr val="008000"/>
                </a:solidFill>
                <a:latin typeface="Arial" panose="020B0604020202020204" pitchFamily="34" charset="0"/>
              </a:rPr>
              <a:t>gommier blanc</a:t>
            </a:r>
            <a:r>
              <a:rPr lang="fr-FR" altLang="fr-FR" sz="1800" dirty="0">
                <a:solidFill>
                  <a:srgbClr val="008000"/>
                </a:solidFill>
                <a:latin typeface="Arial" panose="020B0604020202020204" pitchFamily="34" charset="0"/>
              </a:rPr>
              <a:t>, peut atteindre une hauteur de 5-12 m et un tronc de 30 cm de diamètre </a:t>
            </a:r>
            <a:r>
              <a:rPr lang="fr-FR" altLang="fr-FR" sz="1800" baseline="30000" dirty="0">
                <a:solidFill>
                  <a:srgbClr val="008000"/>
                </a:solidFill>
                <a:latin typeface="Arial" panose="020B0604020202020204" pitchFamily="34" charset="0"/>
                <a:hlinkClick r:id="rId2"/>
              </a:rPr>
              <a:t>1</a:t>
            </a:r>
            <a:r>
              <a:rPr lang="fr-FR" altLang="fr-FR" sz="1800" dirty="0">
                <a:solidFill>
                  <a:srgbClr val="008000"/>
                </a:solidFill>
                <a:latin typeface="Arial" panose="020B0604020202020204" pitchFamily="34" charset="0"/>
              </a:rPr>
              <a:t> </a:t>
            </a:r>
            <a:r>
              <a:rPr lang="fr-FR" altLang="fr-FR" sz="1800" baseline="30000" dirty="0">
                <a:solidFill>
                  <a:srgbClr val="008000"/>
                </a:solidFill>
                <a:latin typeface="Arial" panose="020B0604020202020204" pitchFamily="34" charset="0"/>
                <a:hlinkClick r:id="rId3"/>
              </a:rPr>
              <a:t>[2]</a:t>
            </a:r>
            <a:r>
              <a:rPr lang="fr-FR" altLang="fr-FR" sz="18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Il peut être multiplié par semis ou boutures.</a:t>
            </a:r>
            <a:endParaRPr lang="fr-FR" altLang="fr-FR" sz="1800" dirty="0">
              <a:solidFill>
                <a:srgbClr val="008000"/>
              </a:solidFill>
              <a:latin typeface="Arial" panose="020B0604020202020204" pitchFamily="34" charset="0"/>
            </a:endParaRPr>
          </a:p>
          <a:p>
            <a:pPr algn="just" eaLnBrk="1" hangingPunct="1">
              <a:spcBef>
                <a:spcPct val="0"/>
              </a:spcBef>
              <a:buFontTx/>
              <a:buNone/>
            </a:pPr>
            <a:r>
              <a:rPr lang="fr-FR" altLang="fr-FR" sz="1200" i="1" dirty="0" err="1">
                <a:solidFill>
                  <a:srgbClr val="008000"/>
                </a:solidFill>
                <a:latin typeface="Arial" panose="020B0604020202020204" pitchFamily="34" charset="0"/>
              </a:rPr>
              <a:t>S.Sénégal</a:t>
            </a:r>
            <a:r>
              <a:rPr lang="fr-FR" altLang="fr-FR" sz="1200" dirty="0">
                <a:solidFill>
                  <a:srgbClr val="008000"/>
                </a:solidFill>
                <a:latin typeface="Arial" panose="020B0604020202020204" pitchFamily="34" charset="0"/>
              </a:rPr>
              <a:t> est la source de la </a:t>
            </a:r>
            <a:r>
              <a:rPr lang="fr-FR" altLang="fr-FR" sz="1200" dirty="0">
                <a:solidFill>
                  <a:srgbClr val="008000"/>
                </a:solidFill>
                <a:latin typeface="Arial" panose="020B0604020202020204" pitchFamily="34" charset="0"/>
                <a:hlinkClick r:id="rId4" tooltip="La gomme arabique"/>
              </a:rPr>
              <a:t>gomme arabique</a:t>
            </a:r>
            <a:r>
              <a:rPr lang="fr-FR" altLang="fr-FR" sz="1200" dirty="0">
                <a:solidFill>
                  <a:srgbClr val="008000"/>
                </a:solidFill>
                <a:latin typeface="Arial" panose="020B0604020202020204" pitchFamily="34" charset="0"/>
              </a:rPr>
              <a:t> de la plus haute qualité dans le monde</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On tire de l'exsudat de l'acacia Sénégal la </a:t>
            </a:r>
            <a:r>
              <a:rPr lang="fr-FR" altLang="fr-FR" sz="1200" dirty="0">
                <a:solidFill>
                  <a:srgbClr val="008000"/>
                </a:solidFill>
                <a:latin typeface="Arial" panose="020B0604020202020204" pitchFamily="34" charset="0"/>
                <a:hlinkClick r:id="rId5" tooltip="Gomme arabique"/>
              </a:rPr>
              <a:t>gomme arabique</a:t>
            </a:r>
            <a:r>
              <a:rPr lang="fr-FR" altLang="fr-FR" sz="1200" dirty="0">
                <a:solidFill>
                  <a:srgbClr val="008000"/>
                </a:solidFill>
                <a:latin typeface="Arial" panose="020B0604020202020204" pitchFamily="34" charset="0"/>
              </a:rPr>
              <a:t>, utilisée à large échelle dans les industries pharmaceutique, alimentaire, cosmétique et textile (elle est utilisée comme </a:t>
            </a:r>
            <a:r>
              <a:rPr lang="fr-FR" altLang="fr-FR" sz="1200" dirty="0">
                <a:solidFill>
                  <a:srgbClr val="008000"/>
                </a:solidFill>
                <a:latin typeface="Arial" panose="020B0604020202020204" pitchFamily="34" charset="0"/>
                <a:hlinkClick r:id="rId6" tooltip="Additif alimentaire"/>
              </a:rPr>
              <a:t>additif alimentaire</a:t>
            </a:r>
            <a:r>
              <a:rPr lang="fr-FR" altLang="fr-FR" sz="1200" dirty="0">
                <a:solidFill>
                  <a:srgbClr val="008000"/>
                </a:solidFill>
                <a:latin typeface="Arial" panose="020B0604020202020204" pitchFamily="34" charset="0"/>
              </a:rPr>
              <a:t>, dans l'artisanat, et comme </a:t>
            </a:r>
            <a:r>
              <a:rPr lang="fr-FR" altLang="fr-FR" sz="1200" dirty="0">
                <a:solidFill>
                  <a:srgbClr val="008000"/>
                </a:solidFill>
                <a:latin typeface="Arial" panose="020B0604020202020204" pitchFamily="34" charset="0"/>
                <a:hlinkClick r:id="rId7" tooltip="Produits de beauté"/>
              </a:rPr>
              <a:t>cosmétique</a:t>
            </a:r>
            <a:r>
              <a:rPr lang="fr-FR" altLang="fr-FR" sz="1200" dirty="0">
                <a:solidFill>
                  <a:srgbClr val="008000"/>
                </a:solidFill>
                <a:latin typeface="Arial" panose="020B0604020202020204" pitchFamily="34" charset="0"/>
              </a:rPr>
              <a:t>). On le récolte en pratiquant des entailles dans le tronc et les branches de l'arbre. Le bois très dense sert à fabriquer des manches d'outils et à produire un charbon de haute qualité. L'écorce est riche en </a:t>
            </a:r>
            <a:r>
              <a:rPr lang="fr-FR" altLang="fr-FR" sz="1200" dirty="0">
                <a:solidFill>
                  <a:srgbClr val="008000"/>
                </a:solidFill>
                <a:latin typeface="Arial" panose="020B0604020202020204" pitchFamily="34" charset="0"/>
                <a:hlinkClick r:id="rId8" tooltip="Tannin"/>
              </a:rPr>
              <a:t>tannins</a:t>
            </a:r>
            <a:r>
              <a:rPr lang="fr-FR" altLang="fr-FR" sz="1200" dirty="0">
                <a:solidFill>
                  <a:srgbClr val="008000"/>
                </a:solidFill>
                <a:latin typeface="Arial" panose="020B0604020202020204" pitchFamily="34" charset="0"/>
              </a:rPr>
              <a:t> et est utilisée dans la pharmacopée populaire pour ses propriétés astringentes et expectorantes. Le jeune feuillage est très utile comme </a:t>
            </a:r>
            <a:r>
              <a:rPr lang="fr-FR" altLang="fr-FR" sz="1200" dirty="0">
                <a:solidFill>
                  <a:srgbClr val="008000"/>
                </a:solidFill>
                <a:latin typeface="Arial" panose="020B0604020202020204" pitchFamily="34" charset="0"/>
                <a:hlinkClick r:id="rId9" tooltip="Fourrage"/>
              </a:rPr>
              <a:t>fourrage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0"/>
              </a:rPr>
              <a:t>[4]</a:t>
            </a:r>
            <a:r>
              <a:rPr lang="fr-FR" altLang="fr-FR" sz="1200" dirty="0">
                <a:solidFill>
                  <a:srgbClr val="008000"/>
                </a:solidFill>
                <a:latin typeface="Arial" panose="020B0604020202020204" pitchFamily="34" charset="0"/>
              </a:rPr>
              <a:t> (les éléphants, les girafes … l’apprécient). Les graines séchées sont utilisées comme </a:t>
            </a:r>
            <a:r>
              <a:rPr lang="fr-FR" altLang="fr-FR" sz="1200" dirty="0">
                <a:solidFill>
                  <a:srgbClr val="008000"/>
                </a:solidFill>
                <a:latin typeface="Arial" panose="020B0604020202020204" pitchFamily="34" charset="0"/>
                <a:hlinkClick r:id="rId11" tooltip="Nourriture"/>
              </a:rPr>
              <a:t>nourriture</a:t>
            </a:r>
            <a:r>
              <a:rPr lang="fr-FR" altLang="fr-FR" sz="1200" dirty="0">
                <a:solidFill>
                  <a:srgbClr val="008000"/>
                </a:solidFill>
                <a:latin typeface="Arial" panose="020B0604020202020204" pitchFamily="34" charset="0"/>
              </a:rPr>
              <a:t> par l'homme </a:t>
            </a:r>
            <a:r>
              <a:rPr lang="fr-FR" altLang="fr-FR" sz="1200" baseline="30000" dirty="0">
                <a:solidFill>
                  <a:srgbClr val="008000"/>
                </a:solidFill>
                <a:latin typeface="Arial" panose="020B0604020202020204" pitchFamily="34" charset="0"/>
                <a:hlinkClick r:id="rId10"/>
              </a:rPr>
              <a:t>[4]</a:t>
            </a:r>
            <a:r>
              <a:rPr lang="fr-FR" altLang="fr-FR" sz="1200" dirty="0">
                <a:solidFill>
                  <a:srgbClr val="008000"/>
                </a:solidFill>
                <a:latin typeface="Arial" panose="020B0604020202020204" pitchFamily="34" charset="0"/>
              </a:rPr>
              <a:t>. L'écorce de l'arbre et ses racines sont utilisées pour fabriquer de la corde </a:t>
            </a:r>
            <a:r>
              <a:rPr lang="fr-FR" altLang="fr-FR" sz="1200" baseline="30000" dirty="0">
                <a:solidFill>
                  <a:srgbClr val="008000"/>
                </a:solidFill>
                <a:latin typeface="Arial" panose="020B0604020202020204" pitchFamily="34" charset="0"/>
                <a:hlinkClick r:id="rId10"/>
              </a:rPr>
              <a:t>[4]</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Comme les autres espèces de légumineuses, </a:t>
            </a:r>
            <a:r>
              <a:rPr lang="fr-FR" altLang="fr-FR" sz="1200" i="1" dirty="0">
                <a:solidFill>
                  <a:srgbClr val="008000"/>
                </a:solidFill>
                <a:latin typeface="Arial" panose="020B0604020202020204" pitchFamily="34" charset="0"/>
              </a:rPr>
              <a:t>S.</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Sénégal</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2" tooltip="Fixation de l'azote"/>
              </a:rPr>
              <a:t>fixe l'azote</a:t>
            </a:r>
            <a:r>
              <a:rPr lang="fr-FR" altLang="fr-FR" sz="1200" dirty="0">
                <a:solidFill>
                  <a:srgbClr val="008000"/>
                </a:solidFill>
                <a:latin typeface="Arial" panose="020B0604020202020204" pitchFamily="34" charset="0"/>
              </a:rPr>
              <a:t> dans les </a:t>
            </a:r>
            <a:r>
              <a:rPr lang="fr-FR" altLang="fr-FR" sz="1200" i="1" dirty="0">
                <a:solidFill>
                  <a:srgbClr val="008000"/>
                </a:solidFill>
                <a:latin typeface="Arial" panose="020B0604020202020204" pitchFamily="34" charset="0"/>
                <a:hlinkClick r:id="rId13" tooltip="Rhizobiums"/>
              </a:rPr>
              <a:t>rhizobiums</a:t>
            </a:r>
            <a:r>
              <a:rPr lang="fr-FR" altLang="fr-FR" sz="1200" dirty="0">
                <a:solidFill>
                  <a:srgbClr val="008000"/>
                </a:solidFill>
                <a:latin typeface="Arial" panose="020B0604020202020204" pitchFamily="34" charset="0"/>
              </a:rPr>
              <a:t> ou bactéries fixatrices d'azote qui vivent dans </a:t>
            </a:r>
            <a:r>
              <a:rPr lang="fr-FR" altLang="fr-FR" sz="1200" dirty="0">
                <a:solidFill>
                  <a:srgbClr val="008000"/>
                </a:solidFill>
                <a:latin typeface="Arial" panose="020B0604020202020204" pitchFamily="34" charset="0"/>
                <a:hlinkClick r:id="rId14" tooltip="Racine nodule"/>
              </a:rPr>
              <a:t>les nodules des racines</a:t>
            </a:r>
            <a:r>
              <a:rPr lang="fr-FR" altLang="fr-FR" sz="1200" dirty="0">
                <a:solidFill>
                  <a:srgbClr val="008000"/>
                </a:solidFill>
                <a:latin typeface="Arial" panose="020B0604020202020204" pitchFamily="34" charset="0"/>
              </a:rPr>
              <a:t> . </a:t>
            </a:r>
            <a:r>
              <a:rPr lang="fr-FR" altLang="fr-FR" sz="1200" baseline="30000" dirty="0">
                <a:solidFill>
                  <a:srgbClr val="008000"/>
                </a:solidFill>
                <a:latin typeface="Arial" panose="020B0604020202020204" pitchFamily="34" charset="0"/>
                <a:hlinkClick r:id="rId15"/>
              </a:rPr>
              <a:t>[3]</a:t>
            </a:r>
            <a:r>
              <a:rPr lang="fr-FR" altLang="fr-FR" sz="1200" dirty="0">
                <a:solidFill>
                  <a:srgbClr val="008000"/>
                </a:solidFill>
                <a:latin typeface="Arial" panose="020B0604020202020204" pitchFamily="34" charset="0"/>
              </a:rPr>
              <a:t> Cette fixation de l'azote enrichit les sols pauvres où il est cultivé, permettant la rotation d'autres cultures dans les régions naturellement pauvres en éléments nutritifs. Sa croissance est lente.</a:t>
            </a:r>
          </a:p>
          <a:p>
            <a:pPr algn="just" eaLnBrk="1" hangingPunct="1">
              <a:spcBef>
                <a:spcPct val="0"/>
              </a:spcBef>
              <a:buFontTx/>
              <a:buNone/>
            </a:pPr>
            <a:r>
              <a:rPr lang="fr-FR" altLang="fr-FR" sz="1200" dirty="0">
                <a:solidFill>
                  <a:srgbClr val="008000"/>
                </a:solidFill>
                <a:latin typeface="Arial" panose="020B0604020202020204" pitchFamily="34" charset="0"/>
              </a:rPr>
              <a:t>Il est adapté aux régions chaudes et sèches, même à des pluviométries pouvant atteindre 300 à 500 mm par an.</a:t>
            </a:r>
          </a:p>
          <a:p>
            <a:pPr algn="just" eaLnBrk="1" hangingPunct="1">
              <a:spcBef>
                <a:spcPct val="0"/>
              </a:spcBef>
              <a:buFontTx/>
              <a:buNone/>
            </a:pPr>
            <a:r>
              <a:rPr lang="fr-FR" altLang="fr-FR" sz="1200" dirty="0">
                <a:solidFill>
                  <a:srgbClr val="008000"/>
                </a:solidFill>
                <a:latin typeface="Arial" panose="020B0604020202020204" pitchFamily="34" charset="0"/>
              </a:rPr>
              <a:t>Il aurait des propriétés médicinales et traiterait les </a:t>
            </a:r>
            <a:r>
              <a:rPr lang="fr-FR" altLang="fr-FR" sz="1200" dirty="0">
                <a:solidFill>
                  <a:srgbClr val="008000"/>
                </a:solidFill>
                <a:latin typeface="Arial" panose="020B0604020202020204" pitchFamily="34" charset="0"/>
                <a:hlinkClick r:id="rId16" tooltip="Saignement"/>
              </a:rPr>
              <a:t>saignements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7" tooltip="Bronchite"/>
              </a:rPr>
              <a:t>la bronchite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8" tooltip="Diarrhée"/>
              </a:rPr>
              <a:t>la diarrhée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9" tooltip="Blennorragie"/>
              </a:rPr>
              <a:t>la gonorrhée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0" tooltip="Lèpre"/>
              </a:rPr>
              <a:t>la lèpre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1" tooltip="La fièvre typhoïde"/>
              </a:rPr>
              <a:t>la fièvre typhoïde</a:t>
            </a:r>
            <a:r>
              <a:rPr lang="fr-FR" altLang="fr-FR" sz="1200" dirty="0">
                <a:solidFill>
                  <a:srgbClr val="008000"/>
                </a:solidFill>
                <a:latin typeface="Arial" panose="020B0604020202020204" pitchFamily="34" charset="0"/>
              </a:rPr>
              <a:t> et les infections  des </a:t>
            </a:r>
            <a:r>
              <a:rPr lang="fr-FR" altLang="fr-FR" sz="1200" dirty="0">
                <a:solidFill>
                  <a:srgbClr val="008000"/>
                </a:solidFill>
                <a:latin typeface="Arial" panose="020B0604020202020204" pitchFamily="34" charset="0"/>
                <a:hlinkClick r:id="rId22" tooltip="Voies respiratoires supérieures"/>
              </a:rPr>
              <a:t>voies respiratoires supérieures</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0"/>
              </a:rPr>
              <a:t>[4]</a:t>
            </a:r>
            <a:r>
              <a:rPr lang="fr-FR" altLang="fr-FR" sz="1200" baseline="300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rPr>
              <a:t> (à vérifier).  </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
              </a:rPr>
              <a:t>http://fr.wikipedia.org/wiki/Acacia_S%C3%A9n%C3%A9gal</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3"/>
              </a:rPr>
              <a:t>http://en.wikipedia.org/wiki/Senegalia_senegal</a:t>
            </a:r>
            <a:r>
              <a:rPr lang="fr-FR" altLang="fr-FR" sz="1200" dirty="0">
                <a:solidFill>
                  <a:srgbClr val="008000"/>
                </a:solidFill>
                <a:latin typeface="Arial" panose="020B0604020202020204" pitchFamily="34" charset="0"/>
              </a:rPr>
              <a:t>,</a:t>
            </a:r>
          </a:p>
          <a:p>
            <a:pPr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24"/>
              </a:rPr>
              <a:t>http://database.prota.org/PROTAhtml/Acacia%20senegal_En.htm</a:t>
            </a:r>
            <a:r>
              <a:rPr lang="fr-FR" altLang="fr-FR" sz="1200" dirty="0">
                <a:solidFill>
                  <a:srgbClr val="008000"/>
                </a:solidFill>
                <a:latin typeface="Arial" panose="020B0604020202020204" pitchFamily="34" charset="0"/>
              </a:rPr>
              <a:t>   </a:t>
            </a:r>
          </a:p>
        </p:txBody>
      </p:sp>
      <p:pic>
        <p:nvPicPr>
          <p:cNvPr id="59399" name="Picture 6" descr="C:\Users\LISAN\Pictures\plantes-halophytes-xerophiles\Acacia senegal5.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950" y="5589588"/>
            <a:ext cx="1838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7" descr="C:\Users\LISAN\Pictures\plantes-halophytes-xerophiles\Acacia senegal.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850" y="4581525"/>
            <a:ext cx="1584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8" descr="C:\Users\LISAN\Pictures\plantes-halophytes-xerophiles\Acacia senegal2.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51050" y="4791075"/>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9" descr="C:\Users\LISAN\Pictures\plantes-halophytes-xerophiles\Acacia senegal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7538" y="508635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0" descr="C:\Users\LISAN\Pictures\plantes-halophytes-xerophiles\Acacia senegal4.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64388" y="4391025"/>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ZoneTexte 11"/>
          <p:cNvSpPr txBox="1">
            <a:spLocks noChangeArrowheads="1"/>
          </p:cNvSpPr>
          <p:nvPr/>
        </p:nvSpPr>
        <p:spPr bwMode="auto">
          <a:xfrm>
            <a:off x="4284663" y="4437063"/>
            <a:ext cx="287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 De 2003 à 2007, le prix de la tonne de gommes est passé de 1500 $ à 4500 $. </a:t>
            </a:r>
          </a:p>
        </p:txBody>
      </p:sp>
      <p:sp>
        <p:nvSpPr>
          <p:cNvPr id="5940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5940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59407" name="Image 14" descr="logo aride_s.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Image 15" descr="logo salinisation2_s.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514009" y="148193"/>
            <a:ext cx="441146" cy="369332"/>
          </a:xfrm>
          <a:prstGeom prst="rect">
            <a:avLst/>
          </a:prstGeom>
        </p:spPr>
        <p:txBody>
          <a:bodyPr wrap="none">
            <a:spAutoFit/>
          </a:bodyPr>
          <a:lstStyle/>
          <a:p>
            <a:pPr eaLnBrk="1" hangingPunct="1"/>
            <a:r>
              <a:rPr lang="fr-FR" altLang="fr-FR" b="1" dirty="0">
                <a:solidFill>
                  <a:srgbClr val="008000"/>
                </a:solidFill>
              </a:rPr>
              <a:t>$$</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61</a:t>
            </a:fld>
            <a:endParaRPr lang="fr-FR" altLang="fr-F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79388" y="692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6.8. </a:t>
            </a:r>
            <a:r>
              <a:rPr lang="fr-FR" altLang="fr-FR" sz="1800" b="1">
                <a:solidFill>
                  <a:srgbClr val="008000"/>
                </a:solidFill>
                <a:latin typeface="Arial" panose="020B0604020202020204" pitchFamily="34" charset="0"/>
              </a:rPr>
              <a:t>Arbre Salam </a:t>
            </a:r>
            <a:r>
              <a:rPr lang="fr-FR" altLang="fr-FR" sz="1800">
                <a:solidFill>
                  <a:srgbClr val="008000"/>
                </a:solidFill>
                <a:latin typeface="Arial" panose="020B0604020202020204" pitchFamily="34" charset="0"/>
              </a:rPr>
              <a:t>(</a:t>
            </a:r>
            <a:r>
              <a:rPr lang="fr-FR" altLang="fr-FR" sz="1800" i="1">
                <a:solidFill>
                  <a:srgbClr val="008000"/>
                </a:solidFill>
                <a:latin typeface="Arial" panose="020B0604020202020204" pitchFamily="34" charset="0"/>
              </a:rPr>
              <a:t>Acacia ehrenbergiana</a:t>
            </a:r>
            <a:r>
              <a:rPr lang="fr-FR" altLang="fr-FR" sz="1800">
                <a:solidFill>
                  <a:srgbClr val="008000"/>
                </a:solidFill>
                <a:latin typeface="Arial" panose="020B0604020202020204" pitchFamily="34" charset="0"/>
              </a:rPr>
              <a:t>)</a:t>
            </a:r>
            <a:endParaRPr lang="fr-FR" altLang="fr-FR" sz="1800" i="1">
              <a:solidFill>
                <a:srgbClr val="008000"/>
              </a:solidFill>
              <a:latin typeface="Arial" panose="020B0604020202020204" pitchFamily="34" charset="0"/>
            </a:endParaRPr>
          </a:p>
        </p:txBody>
      </p:sp>
      <p:sp>
        <p:nvSpPr>
          <p:cNvPr id="60419"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C3CA3E5-36D8-4A24-B22D-993B3753120E}" type="slidenum">
              <a:rPr lang="fr-FR" altLang="fr-FR" sz="1200">
                <a:solidFill>
                  <a:srgbClr val="898989"/>
                </a:solidFill>
              </a:rPr>
              <a:pPr algn="r" eaLnBrk="1" hangingPunct="1">
                <a:spcBef>
                  <a:spcPct val="0"/>
                </a:spcBef>
                <a:buFontTx/>
                <a:buNone/>
              </a:pPr>
              <a:t>62</a:t>
            </a:fld>
            <a:endParaRPr lang="fr-FR" altLang="fr-FR" sz="1200">
              <a:solidFill>
                <a:srgbClr val="898989"/>
              </a:solidFill>
            </a:endParaRPr>
          </a:p>
        </p:txBody>
      </p:sp>
      <p:sp>
        <p:nvSpPr>
          <p:cNvPr id="6042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042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0422" name="ZoneTexte 5"/>
          <p:cNvSpPr txBox="1">
            <a:spLocks noChangeArrowheads="1"/>
          </p:cNvSpPr>
          <p:nvPr/>
        </p:nvSpPr>
        <p:spPr bwMode="auto">
          <a:xfrm>
            <a:off x="179388" y="1196975"/>
            <a:ext cx="87137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Arbuste d’environ 4 ½ m de haut,</a:t>
            </a:r>
            <a:r>
              <a:rPr lang="fr-FR" altLang="fr-FR" sz="1800">
                <a:latin typeface="Arial" panose="020B0604020202020204" pitchFamily="34" charset="0"/>
              </a:rPr>
              <a:t> </a:t>
            </a:r>
            <a:r>
              <a:rPr lang="fr-FR" altLang="fr-FR" sz="1800" i="1">
                <a:solidFill>
                  <a:srgbClr val="008000"/>
                </a:solidFill>
                <a:latin typeface="Arial" panose="020B0604020202020204" pitchFamily="34" charset="0"/>
              </a:rPr>
              <a:t>très</a:t>
            </a:r>
            <a:r>
              <a:rPr lang="fr-FR" altLang="fr-FR" sz="1800" i="1">
                <a:latin typeface="Arial" panose="020B0604020202020204" pitchFamily="34" charset="0"/>
              </a:rPr>
              <a:t> </a:t>
            </a:r>
            <a:r>
              <a:rPr lang="fr-FR" altLang="fr-FR" sz="1800" i="1">
                <a:solidFill>
                  <a:srgbClr val="008000"/>
                </a:solidFill>
                <a:latin typeface="Arial" panose="020B0604020202020204" pitchFamily="34" charset="0"/>
              </a:rPr>
              <a:t>résistant à la sécheresse</a:t>
            </a:r>
            <a:r>
              <a:rPr lang="fr-FR" altLang="fr-FR" sz="1800">
                <a:solidFill>
                  <a:srgbClr val="008000"/>
                </a:solidFill>
                <a:latin typeface="Arial" panose="020B0604020202020204" pitchFamily="34" charset="0"/>
              </a:rPr>
              <a:t>, présent dans le Sahara, au nord du Sahel, Afrique de l'Est et de l'Arabie. </a:t>
            </a:r>
          </a:p>
          <a:p>
            <a:pPr algn="just" eaLnBrk="1" hangingPunct="1">
              <a:spcBef>
                <a:spcPct val="0"/>
              </a:spcBef>
              <a:buFontTx/>
              <a:buNone/>
            </a:pPr>
            <a:r>
              <a:rPr lang="fr-FR" altLang="fr-FR" sz="1200">
                <a:solidFill>
                  <a:srgbClr val="008000"/>
                </a:solidFill>
                <a:latin typeface="Arial" panose="020B0604020202020204" pitchFamily="34" charset="0"/>
              </a:rPr>
              <a:t>Il peut survivre dans les zones avec une gamme de précipitations entre 50 et 400 millimètres (2,0 et 15,7 po) par an </a:t>
            </a:r>
            <a:r>
              <a:rPr lang="fr-FR" altLang="fr-FR" sz="1200" baseline="30000">
                <a:solidFill>
                  <a:srgbClr val="008000"/>
                </a:solidFill>
                <a:latin typeface="Arial" panose="020B0604020202020204" pitchFamily="34" charset="0"/>
                <a:hlinkClick r:id="rId2"/>
              </a:rPr>
              <a:t>[3]</a:t>
            </a:r>
            <a:r>
              <a:rPr lang="fr-FR" altLang="fr-FR" sz="1200">
                <a:solidFill>
                  <a:srgbClr val="008000"/>
                </a:solidFill>
                <a:latin typeface="Arial" panose="020B0604020202020204" pitchFamily="34" charset="0"/>
              </a:rPr>
              <a:t>.  Il croit généralement dans les dépressions et des ravins peu profonds, les lieux où l’on peut s'attendre que l'eau s'infiltre dans le sol, lors des rares occasions où la pluie tombe </a:t>
            </a:r>
            <a:r>
              <a:rPr lang="fr-FR" altLang="fr-FR" sz="1200" baseline="30000">
                <a:solidFill>
                  <a:srgbClr val="008000"/>
                </a:solidFill>
                <a:latin typeface="Arial" panose="020B0604020202020204" pitchFamily="34" charset="0"/>
                <a:hlinkClick r:id="rId2"/>
              </a:rPr>
              <a:t>[3]</a:t>
            </a:r>
            <a:r>
              <a:rPr lang="fr-FR" altLang="fr-FR" sz="1200">
                <a:solidFill>
                  <a:srgbClr val="008000"/>
                </a:solidFill>
                <a:latin typeface="Arial" panose="020B0604020202020204" pitchFamily="34" charset="0"/>
              </a:rPr>
              <a:t>. Il est souvent </a:t>
            </a:r>
            <a:r>
              <a:rPr lang="fr-FR" altLang="fr-FR" sz="1200">
                <a:solidFill>
                  <a:srgbClr val="008000"/>
                </a:solidFill>
                <a:latin typeface="Arial" panose="020B0604020202020204" pitchFamily="34" charset="0"/>
                <a:hlinkClick r:id="rId3" tooltip="Dominance (écologie)"/>
              </a:rPr>
              <a:t>dominant</a:t>
            </a:r>
            <a:r>
              <a:rPr lang="fr-FR" altLang="fr-FR" sz="1200">
                <a:solidFill>
                  <a:srgbClr val="008000"/>
                </a:solidFill>
                <a:latin typeface="Arial" panose="020B0604020202020204" pitchFamily="34" charset="0"/>
              </a:rPr>
              <a:t> dans le type de végétation de la zone dans lesquelle il se développe. Il est important qu'il ne soit pas surexploitée en raison de son importance pour les peuples autochtones </a:t>
            </a:r>
            <a:r>
              <a:rPr lang="fr-FR" altLang="fr-FR" sz="1200" baseline="30000">
                <a:solidFill>
                  <a:srgbClr val="008000"/>
                </a:solidFill>
                <a:latin typeface="Arial" panose="020B0604020202020204" pitchFamily="34" charset="0"/>
                <a:hlinkClick r:id="rId4"/>
              </a:rPr>
              <a:t>[1]</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Le feuillage </a:t>
            </a:r>
            <a:r>
              <a:rPr lang="fr-FR" altLang="fr-FR" sz="1200" i="1">
                <a:solidFill>
                  <a:srgbClr val="008000"/>
                </a:solidFill>
                <a:latin typeface="Arial" panose="020B0604020202020204" pitchFamily="34" charset="0"/>
              </a:rPr>
              <a:t>d'Acacia ehrenbergiana</a:t>
            </a:r>
            <a:r>
              <a:rPr lang="fr-FR" altLang="fr-FR" sz="1200">
                <a:solidFill>
                  <a:srgbClr val="008000"/>
                </a:solidFill>
                <a:latin typeface="Arial" panose="020B0604020202020204" pitchFamily="34" charset="0"/>
              </a:rPr>
              <a:t> est utilisé pour l'alimentation du bétail et les arbres sont parfois </a:t>
            </a:r>
            <a:r>
              <a:rPr lang="fr-FR" altLang="fr-FR" sz="1200">
                <a:solidFill>
                  <a:srgbClr val="008000"/>
                </a:solidFill>
                <a:latin typeface="Arial" panose="020B0604020202020204" pitchFamily="34" charset="0"/>
                <a:hlinkClick r:id="rId5" tooltip="L'étêtage"/>
              </a:rPr>
              <a:t>étêtés</a:t>
            </a:r>
            <a:r>
              <a:rPr lang="fr-FR" altLang="fr-FR" sz="1200">
                <a:solidFill>
                  <a:srgbClr val="008000"/>
                </a:solidFill>
                <a:latin typeface="Arial" panose="020B0604020202020204" pitchFamily="34" charset="0"/>
              </a:rPr>
              <a:t> à cet effet </a:t>
            </a:r>
            <a:r>
              <a:rPr lang="fr-FR" altLang="fr-FR" sz="1200" baseline="30000">
                <a:solidFill>
                  <a:srgbClr val="008000"/>
                </a:solidFill>
                <a:latin typeface="Arial" panose="020B0604020202020204" pitchFamily="34" charset="0"/>
                <a:hlinkClick r:id="rId2"/>
              </a:rPr>
              <a:t>[3]</a:t>
            </a:r>
            <a:r>
              <a:rPr lang="fr-FR" altLang="fr-FR" sz="1200">
                <a:solidFill>
                  <a:srgbClr val="008000"/>
                </a:solidFill>
                <a:latin typeface="Arial" panose="020B0604020202020204" pitchFamily="34" charset="0"/>
              </a:rPr>
              <a:t>. Il s'agit d'une plante fourragère importante pour les chameaux, les chèvres et les moutons. Les fleurs sont visitées par les abeilles qui font du miel </a:t>
            </a:r>
            <a:r>
              <a:rPr lang="fr-FR" altLang="fr-FR" sz="1200" i="1">
                <a:solidFill>
                  <a:srgbClr val="008000"/>
                </a:solidFill>
                <a:latin typeface="Arial" panose="020B0604020202020204" pitchFamily="34" charset="0"/>
              </a:rPr>
              <a:t>d'acacia</a:t>
            </a:r>
            <a:r>
              <a:rPr lang="fr-FR" altLang="fr-FR" sz="1200">
                <a:solidFill>
                  <a:srgbClr val="008000"/>
                </a:solidFill>
                <a:latin typeface="Arial" panose="020B0604020202020204" pitchFamily="34" charset="0"/>
              </a:rPr>
              <a:t> à partir du nectar </a:t>
            </a:r>
            <a:r>
              <a:rPr lang="fr-FR" altLang="fr-FR" sz="1200" baseline="30000">
                <a:solidFill>
                  <a:srgbClr val="008000"/>
                </a:solidFill>
                <a:latin typeface="Arial" panose="020B0604020202020204" pitchFamily="34" charset="0"/>
                <a:hlinkClick r:id="rId2"/>
              </a:rPr>
              <a:t>[3]</a:t>
            </a:r>
            <a:r>
              <a:rPr lang="fr-FR" altLang="fr-FR" sz="1200">
                <a:solidFill>
                  <a:srgbClr val="008000"/>
                </a:solidFill>
                <a:latin typeface="Arial" panose="020B0604020202020204" pitchFamily="34" charset="0"/>
              </a:rPr>
              <a:t>. Le bois est utilisé pour le charbon de bois et le bois de chauffage. La fibre de l'écorce sert à faire des cordes. La </a:t>
            </a:r>
            <a:r>
              <a:rPr lang="fr-FR" altLang="fr-FR" sz="1200">
                <a:solidFill>
                  <a:srgbClr val="008000"/>
                </a:solidFill>
                <a:latin typeface="Arial" panose="020B0604020202020204" pitchFamily="34" charset="0"/>
                <a:hlinkClick r:id="rId6" tooltip="sève des plantes"/>
              </a:rPr>
              <a:t>sève</a:t>
            </a:r>
            <a:r>
              <a:rPr lang="fr-FR" altLang="fr-FR" sz="1200">
                <a:solidFill>
                  <a:srgbClr val="008000"/>
                </a:solidFill>
                <a:latin typeface="Arial" panose="020B0604020202020204" pitchFamily="34" charset="0"/>
              </a:rPr>
              <a:t> produit une faible qualité de </a:t>
            </a:r>
            <a:r>
              <a:rPr lang="fr-FR" altLang="fr-FR" sz="1200">
                <a:solidFill>
                  <a:srgbClr val="008000"/>
                </a:solidFill>
                <a:latin typeface="Arial" panose="020B0604020202020204" pitchFamily="34" charset="0"/>
                <a:hlinkClick r:id="rId7" tooltip="Gomme naturelle"/>
              </a:rPr>
              <a:t>gomme</a:t>
            </a:r>
            <a:r>
              <a:rPr lang="fr-FR" altLang="fr-FR" sz="1200">
                <a:solidFill>
                  <a:srgbClr val="008000"/>
                </a:solidFill>
                <a:latin typeface="Arial" panose="020B0604020202020204" pitchFamily="34" charset="0"/>
              </a:rPr>
              <a:t> qui suinte de parties endommagées du tronc. Une </a:t>
            </a:r>
            <a:r>
              <a:rPr lang="fr-FR" altLang="fr-FR" sz="1200">
                <a:solidFill>
                  <a:srgbClr val="008000"/>
                </a:solidFill>
                <a:latin typeface="Arial" panose="020B0604020202020204" pitchFamily="34" charset="0"/>
                <a:hlinkClick r:id="rId8" tooltip="Pommade"/>
              </a:rPr>
              <a:t>pommade</a:t>
            </a:r>
            <a:r>
              <a:rPr lang="fr-FR" altLang="fr-FR" sz="1200">
                <a:solidFill>
                  <a:srgbClr val="008000"/>
                </a:solidFill>
                <a:latin typeface="Arial" panose="020B0604020202020204" pitchFamily="34" charset="0"/>
              </a:rPr>
              <a:t> est faite à partir de parties broyées la plante </a:t>
            </a:r>
            <a:r>
              <a:rPr lang="fr-FR" altLang="fr-FR" sz="1200" baseline="30000">
                <a:solidFill>
                  <a:srgbClr val="008000"/>
                </a:solidFill>
                <a:latin typeface="Arial" panose="020B0604020202020204" pitchFamily="34" charset="0"/>
                <a:hlinkClick r:id="rId2"/>
              </a:rPr>
              <a:t>[3]</a:t>
            </a:r>
            <a:r>
              <a:rPr lang="fr-FR" altLang="fr-FR" sz="1200">
                <a:solidFill>
                  <a:srgbClr val="008000"/>
                </a:solidFill>
                <a:latin typeface="Arial" panose="020B0604020202020204" pitchFamily="34" charset="0"/>
              </a:rPr>
              <a:t> </a:t>
            </a:r>
            <a:r>
              <a:rPr lang="fr-FR" altLang="fr-FR" sz="1200" u="sng" baseline="30000">
                <a:solidFill>
                  <a:srgbClr val="008000"/>
                </a:solidFill>
                <a:latin typeface="Arial" panose="020B0604020202020204" pitchFamily="34" charset="0"/>
                <a:hlinkClick r:id="rId4"/>
              </a:rPr>
              <a:t>[1]</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Difficultés pour sa multiplication : faible taux de germination des graines et une forte mortalité des semis. Il existe une technique de multiplication in vitro (voir biblio ci-dessous).</a:t>
            </a:r>
          </a:p>
          <a:p>
            <a:pPr algn="just" eaLnBrk="1" hangingPunct="1">
              <a:spcBef>
                <a:spcPct val="0"/>
              </a:spcBef>
              <a:buFontTx/>
              <a:buNone/>
            </a:pPr>
            <a:r>
              <a:rPr lang="fr-FR" altLang="fr-FR" sz="1200">
                <a:solidFill>
                  <a:srgbClr val="008000"/>
                </a:solidFill>
                <a:latin typeface="Arial" panose="020B0604020202020204" pitchFamily="34" charset="0"/>
              </a:rPr>
              <a:t>La plante ressemble un peu à </a:t>
            </a:r>
            <a:r>
              <a:rPr lang="fr-FR" altLang="fr-FR" sz="1200" i="1">
                <a:solidFill>
                  <a:srgbClr val="008000"/>
                </a:solidFill>
                <a:latin typeface="Arial" panose="020B0604020202020204" pitchFamily="34" charset="0"/>
              </a:rPr>
              <a:t>A. seyal </a:t>
            </a:r>
            <a:r>
              <a:rPr lang="fr-FR" altLang="fr-FR" sz="1200">
                <a:solidFill>
                  <a:srgbClr val="008000"/>
                </a:solidFill>
                <a:latin typeface="Arial" panose="020B0604020202020204" pitchFamily="34" charset="0"/>
              </a:rPr>
              <a:t>avec lequel il a été parfois confondu.</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9"/>
              </a:rPr>
              <a:t>http://en.wikipedia.org/wiki/Acacia_ehrenbergiana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0"/>
              </a:rPr>
              <a:t>http://plants.jstor.org/upwta/3_271</a:t>
            </a:r>
            <a:r>
              <a:rPr lang="fr-FR" altLang="fr-FR" sz="1200">
                <a:solidFill>
                  <a:srgbClr val="008000"/>
                </a:solidFill>
                <a:latin typeface="Arial" panose="020B0604020202020204" pitchFamily="34" charset="0"/>
              </a:rPr>
              <a:t>, c) </a:t>
            </a:r>
            <a:r>
              <a:rPr lang="en-US" altLang="fr-FR" sz="1200">
                <a:solidFill>
                  <a:srgbClr val="008000"/>
                </a:solidFill>
                <a:latin typeface="Arial" panose="020B0604020202020204" pitchFamily="34" charset="0"/>
              </a:rPr>
              <a:t>The useful plants of west tropical Africa, Vol 3, Burkill, HM 1985.</a:t>
            </a:r>
            <a:r>
              <a:rPr lang="fr-FR" altLang="fr-FR" sz="1200">
                <a:solidFill>
                  <a:srgbClr val="008000"/>
                </a:solidFill>
                <a:latin typeface="Arial" panose="020B0604020202020204" pitchFamily="34" charset="0"/>
              </a:rPr>
              <a:t> d) </a:t>
            </a:r>
            <a:r>
              <a:rPr lang="fr-FR" altLang="fr-FR" sz="1200" i="1">
                <a:solidFill>
                  <a:srgbClr val="008000"/>
                </a:solidFill>
                <a:latin typeface="Arial" panose="020B0604020202020204" pitchFamily="34" charset="0"/>
              </a:rPr>
              <a:t>In vitro regeneration and multiplication for mass propagation of Acacia ehrenbergiana Hayne: a potential reclaiment of denude arid lands</a:t>
            </a:r>
            <a:r>
              <a:rPr lang="fr-FR" altLang="fr-FR" sz="1200">
                <a:solidFill>
                  <a:srgbClr val="008000"/>
                </a:solidFill>
                <a:latin typeface="Arial" panose="020B0604020202020204" pitchFamily="34" charset="0"/>
              </a:rPr>
              <a:t>, S. B. Javed, M. Anis, P. R. Khan, I. M. Aref, Agroforestry Systems, June 2013, Volume 87, Issue 3, pp 621-629 (article payant), </a:t>
            </a:r>
            <a:r>
              <a:rPr lang="fr-FR" altLang="fr-FR" sz="1200">
                <a:solidFill>
                  <a:srgbClr val="008000"/>
                </a:solidFill>
                <a:latin typeface="Arial" panose="020B0604020202020204" pitchFamily="34" charset="0"/>
                <a:hlinkClick r:id="rId11"/>
              </a:rPr>
              <a:t>http://link.springer.com/article/10.1007/s10457-012-9583-8</a:t>
            </a:r>
            <a:r>
              <a:rPr lang="fr-FR" altLang="fr-FR" sz="1200">
                <a:solidFill>
                  <a:srgbClr val="008000"/>
                </a:solidFill>
                <a:latin typeface="Arial" panose="020B0604020202020204" pitchFamily="34" charset="0"/>
              </a:rPr>
              <a:t> </a:t>
            </a:r>
          </a:p>
        </p:txBody>
      </p:sp>
      <p:pic>
        <p:nvPicPr>
          <p:cNvPr id="60423" name="Picture 7" descr="C:\Users\LISAN\Pictures\plantes-halophytes-xerophiles\Acacia ehrenbergiana_fleurs_feuilles_bourgeo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1050" y="5200650"/>
            <a:ext cx="2609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9" descr="C:\Users\LISAN\Pictures\plantes-halophytes-xerophiles\acacia ehrenbergiana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388" y="5229225"/>
            <a:ext cx="1800225"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0" descr="C:\Users\LISAN\Pictures\plantes-halophytes-xerophiles\acacia ehrenbergiana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6463" y="4819650"/>
            <a:ext cx="22383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1" descr="C:\Users\LISAN\Pictures\plantes-halophytes-xerophiles\Acacia ehrenbergiana5_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92950" y="4972050"/>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042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0429" name="Image 12" descr="logo aride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Image 13" descr="logo salinisation2_s.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62</a:t>
            </a:fld>
            <a:endParaRPr lang="fr-FR" altLang="fr-F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79388" y="692150"/>
            <a:ext cx="813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6.9. </a:t>
            </a:r>
            <a:r>
              <a:rPr lang="fr-FR" altLang="fr-FR" sz="1800" b="1">
                <a:solidFill>
                  <a:srgbClr val="008000"/>
                </a:solidFill>
                <a:latin typeface="Arial" panose="020B0604020202020204" pitchFamily="34" charset="0"/>
              </a:rPr>
              <a:t>Acacia raddiana</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Acacia tortilis </a:t>
            </a:r>
            <a:r>
              <a:rPr lang="fr-FR" altLang="fr-FR" sz="1800">
                <a:solidFill>
                  <a:srgbClr val="008000"/>
                </a:solidFill>
                <a:latin typeface="Arial" panose="020B0604020202020204" pitchFamily="34" charset="0"/>
              </a:rPr>
              <a:t>subsp. </a:t>
            </a:r>
            <a:r>
              <a:rPr lang="fr-FR" altLang="fr-FR" sz="1800" i="1">
                <a:solidFill>
                  <a:srgbClr val="008000"/>
                </a:solidFill>
                <a:latin typeface="Arial" panose="020B0604020202020204" pitchFamily="34" charset="0"/>
              </a:rPr>
              <a:t>raddiana</a:t>
            </a:r>
            <a:r>
              <a:rPr lang="fr-FR" altLang="fr-FR" sz="1800">
                <a:solidFill>
                  <a:srgbClr val="008000"/>
                </a:solidFill>
                <a:latin typeface="Arial" panose="020B0604020202020204" pitchFamily="34" charset="0"/>
              </a:rPr>
              <a:t>)</a:t>
            </a:r>
            <a:endParaRPr lang="fr-FR" altLang="fr-FR" sz="1800" b="1" i="1">
              <a:solidFill>
                <a:srgbClr val="008000"/>
              </a:solidFill>
              <a:latin typeface="Arial" panose="020B0604020202020204" pitchFamily="34" charset="0"/>
            </a:endParaRPr>
          </a:p>
        </p:txBody>
      </p:sp>
      <p:sp>
        <p:nvSpPr>
          <p:cNvPr id="61443"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DD87E32-3196-459E-961A-5FEB61AB5F2B}" type="slidenum">
              <a:rPr lang="fr-FR" altLang="fr-FR" sz="1200">
                <a:solidFill>
                  <a:srgbClr val="898989"/>
                </a:solidFill>
              </a:rPr>
              <a:pPr algn="r" eaLnBrk="1" hangingPunct="1">
                <a:spcBef>
                  <a:spcPct val="0"/>
                </a:spcBef>
                <a:buFontTx/>
                <a:buNone/>
              </a:pPr>
              <a:t>63</a:t>
            </a:fld>
            <a:endParaRPr lang="fr-FR" altLang="fr-FR" sz="1200">
              <a:solidFill>
                <a:srgbClr val="898989"/>
              </a:solidFill>
            </a:endParaRPr>
          </a:p>
        </p:txBody>
      </p:sp>
      <p:sp>
        <p:nvSpPr>
          <p:cNvPr id="61444" name="Rectangle 15"/>
          <p:cNvSpPr>
            <a:spLocks noChangeArrowheads="1"/>
          </p:cNvSpPr>
          <p:nvPr/>
        </p:nvSpPr>
        <p:spPr bwMode="auto">
          <a:xfrm>
            <a:off x="7757318" y="192144"/>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61445"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1446" name="ZoneTexte 5"/>
          <p:cNvSpPr txBox="1">
            <a:spLocks noChangeArrowheads="1"/>
          </p:cNvSpPr>
          <p:nvPr/>
        </p:nvSpPr>
        <p:spPr bwMode="auto">
          <a:xfrm>
            <a:off x="107950" y="1125538"/>
            <a:ext cx="8856663"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Arbuste puis arbre, au port en parasol, à rameaux âgés blanc ivoire, aux fleurs blanches en capitules denses de 1 à 2 cm de diamètre et aux longues épines droites, généralement blanches. Gousses contournées en spirale. </a:t>
            </a:r>
            <a:br>
              <a:rPr lang="fr-FR" altLang="fr-FR" sz="1800">
                <a:latin typeface="Arial" panose="020B0604020202020204" pitchFamily="34" charset="0"/>
              </a:rPr>
            </a:br>
            <a:r>
              <a:rPr lang="fr-FR" altLang="fr-FR" sz="1200">
                <a:solidFill>
                  <a:srgbClr val="008000"/>
                </a:solidFill>
                <a:latin typeface="Arial" panose="020B0604020202020204" pitchFamily="34" charset="0"/>
              </a:rPr>
              <a:t>La plante est connue pour tolérer une haute </a:t>
            </a:r>
            <a:r>
              <a:rPr lang="fr-FR" altLang="fr-FR" sz="1200">
                <a:solidFill>
                  <a:srgbClr val="008000"/>
                </a:solidFill>
                <a:latin typeface="Arial" panose="020B0604020202020204" pitchFamily="34" charset="0"/>
                <a:hlinkClick r:id="rId2" tooltip="Alcalinité"/>
              </a:rPr>
              <a:t>alcalinité</a:t>
            </a:r>
            <a:r>
              <a:rPr lang="fr-FR" altLang="fr-FR" sz="1200">
                <a:solidFill>
                  <a:srgbClr val="008000"/>
                </a:solidFill>
                <a:latin typeface="Arial" panose="020B0604020202020204" pitchFamily="34" charset="0"/>
              </a:rPr>
              <a:t>, la </a:t>
            </a:r>
            <a:r>
              <a:rPr lang="fr-FR" altLang="fr-FR" sz="1200">
                <a:solidFill>
                  <a:srgbClr val="008000"/>
                </a:solidFill>
                <a:latin typeface="Arial" panose="020B0604020202020204" pitchFamily="34" charset="0"/>
                <a:hlinkClick r:id="rId3" tooltip="Sécheresse"/>
              </a:rPr>
              <a:t>sécheresse</a:t>
            </a:r>
            <a:r>
              <a:rPr lang="fr-FR" altLang="fr-FR" sz="1200">
                <a:solidFill>
                  <a:srgbClr val="008000"/>
                </a:solidFill>
                <a:latin typeface="Arial" panose="020B0604020202020204" pitchFamily="34" charset="0"/>
              </a:rPr>
              <a:t>, les températures élevées, les sols sablonneux et caillouteux, des surfaces d'enracinement en pente forte, et à un fort criblage par le sable.</a:t>
            </a:r>
          </a:p>
          <a:p>
            <a:pPr algn="just" eaLnBrk="1" hangingPunct="1">
              <a:spcBef>
                <a:spcPct val="0"/>
              </a:spcBef>
              <a:buFontTx/>
              <a:buNone/>
            </a:pPr>
            <a:r>
              <a:rPr lang="fr-FR" altLang="fr-FR" sz="1200" u="sng">
                <a:solidFill>
                  <a:srgbClr val="008000"/>
                </a:solidFill>
                <a:latin typeface="Arial" panose="020B0604020202020204" pitchFamily="34" charset="0"/>
              </a:rPr>
              <a:t>Habitat</a:t>
            </a:r>
            <a:r>
              <a:rPr lang="fr-FR" altLang="fr-FR" sz="1200">
                <a:solidFill>
                  <a:srgbClr val="008000"/>
                </a:solidFill>
                <a:latin typeface="Arial" panose="020B0604020202020204" pitchFamily="34" charset="0"/>
              </a:rPr>
              <a:t> : Il est présent depuis le niveau de la mer (au Sénégal par exemple) _ en Afrique tropicale, en Arabie, au Sahara septentrional, central et méridional (probablement l'arbre le plus commun du Sahara) _ jusqu'à 2 100 m dans l'Ahaggar. À cette altitude cependant les individus deviennent rabougris. Il est fréquent dans les zones les plus sèches le long des cours d'eau temporaires, sur des sols à la fois légers et bien drainés. Il est utilisé pour reverdir le désert. Sa croissance est lente.</a:t>
            </a:r>
          </a:p>
          <a:p>
            <a:pPr algn="just" eaLnBrk="1" hangingPunct="1">
              <a:spcBef>
                <a:spcPct val="0"/>
              </a:spcBef>
              <a:buFontTx/>
              <a:buNone/>
            </a:pPr>
            <a:r>
              <a:rPr lang="fr-FR" altLang="fr-FR" sz="1200" u="sng">
                <a:solidFill>
                  <a:srgbClr val="008000"/>
                </a:solidFill>
                <a:latin typeface="Arial" panose="020B0604020202020204" pitchFamily="34" charset="0"/>
              </a:rPr>
              <a:t>Usages</a:t>
            </a:r>
            <a:r>
              <a:rPr lang="fr-FR" altLang="fr-FR" sz="1200">
                <a:solidFill>
                  <a:srgbClr val="008000"/>
                </a:solidFill>
                <a:latin typeface="Arial" panose="020B0604020202020204" pitchFamily="34" charset="0"/>
              </a:rPr>
              <a:t> : Il a de l’intérêt dans l'alimentation animale et occasionnellement humaine (disettes). Les gousses et les feuilles qui poussent abondamment sur ​​l'arbre, sont utilisées comme </a:t>
            </a:r>
            <a:r>
              <a:rPr lang="fr-FR" altLang="fr-FR" sz="1200">
                <a:solidFill>
                  <a:srgbClr val="008000"/>
                </a:solidFill>
                <a:latin typeface="Arial" panose="020B0604020202020204" pitchFamily="34" charset="0"/>
                <a:hlinkClick r:id="rId4" tooltip="Fourrage"/>
              </a:rPr>
              <a:t>fourrage</a:t>
            </a:r>
            <a:r>
              <a:rPr lang="fr-FR" altLang="fr-FR" sz="1200">
                <a:solidFill>
                  <a:srgbClr val="008000"/>
                </a:solidFill>
                <a:latin typeface="Arial" panose="020B0604020202020204" pitchFamily="34" charset="0"/>
              </a:rPr>
              <a:t> pour les animaux du désert.</a:t>
            </a:r>
          </a:p>
          <a:p>
            <a:pPr algn="just" eaLnBrk="1" hangingPunct="1">
              <a:spcBef>
                <a:spcPct val="0"/>
              </a:spcBef>
              <a:buFontTx/>
              <a:buNone/>
            </a:pPr>
            <a:r>
              <a:rPr lang="fr-FR" altLang="fr-FR" sz="1200">
                <a:solidFill>
                  <a:srgbClr val="008000"/>
                </a:solidFill>
                <a:latin typeface="Arial" panose="020B0604020202020204" pitchFamily="34" charset="0"/>
              </a:rPr>
              <a:t>Sur le plan de la médecine traditionnelle, il fournit un cicatrisant des plaies réputé efficace. Son bois constitue un combustible recherché (bois de chauffe et charbon de bois) et un matériau très apprécié dans l'artisanat (mortiers, plats, etc.).</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5"/>
              </a:rPr>
              <a:t>http://www.sahara-nature.com/plantes.php?aff=nom&amp;plante=acacia%20tortilis%20raddiana</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b) </a:t>
            </a:r>
            <a:r>
              <a:rPr lang="fr-FR" altLang="fr-FR" sz="1200">
                <a:solidFill>
                  <a:srgbClr val="008000"/>
                </a:solidFill>
                <a:latin typeface="Arial" panose="020B0604020202020204" pitchFamily="34" charset="0"/>
                <a:hlinkClick r:id="rId6"/>
              </a:rPr>
              <a:t>http://fr.wikipedia.org/wiki/Acacia_tortilis</a:t>
            </a:r>
            <a:r>
              <a:rPr lang="fr-FR" altLang="fr-FR" sz="1200">
                <a:solidFill>
                  <a:srgbClr val="008000"/>
                </a:solidFill>
                <a:latin typeface="Arial" panose="020B0604020202020204" pitchFamily="34" charset="0"/>
              </a:rPr>
              <a:t>, c) </a:t>
            </a:r>
            <a:r>
              <a:rPr lang="fr-FR" altLang="fr-FR" sz="1200">
                <a:solidFill>
                  <a:srgbClr val="008000"/>
                </a:solidFill>
                <a:latin typeface="Arial" panose="020B0604020202020204" pitchFamily="34" charset="0"/>
                <a:hlinkClick r:id="rId7"/>
              </a:rPr>
              <a:t>http://en.wikipedia.org/wiki/Vachellia_tortilis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d) </a:t>
            </a:r>
            <a:r>
              <a:rPr lang="fr-FR" altLang="fr-FR" sz="1200">
                <a:solidFill>
                  <a:srgbClr val="008000"/>
                </a:solidFill>
                <a:latin typeface="Arial" panose="020B0604020202020204" pitchFamily="34" charset="0"/>
                <a:hlinkClick r:id="rId8"/>
              </a:rPr>
              <a:t>https://de.wikipedia.org/wiki/Vachellia_tortilis</a:t>
            </a:r>
            <a:r>
              <a:rPr lang="fr-FR" altLang="fr-FR" sz="1200">
                <a:solidFill>
                  <a:srgbClr val="008000"/>
                </a:solidFill>
                <a:latin typeface="Arial" panose="020B0604020202020204" pitchFamily="34" charset="0"/>
              </a:rPr>
              <a:t> </a:t>
            </a:r>
          </a:p>
        </p:txBody>
      </p:sp>
      <p:pic>
        <p:nvPicPr>
          <p:cNvPr id="61447" name="Picture 6" descr="C:\Users\LISAN\Pictures\plantes-halophytes-xerophiles\Acacia raddiana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6375" y="51054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7" descr="C:\Users\LISAN\Pictures\plantes-halophytes-xerophiles\Acacia raddiana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5219700"/>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C:\Users\LISAN\Pictures\plantes-halophytes-xerophiles\Acacia tortilis raddiana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descr="C:\Users\LISAN\Pictures\plantes-halophytes-xerophiles\Acacia tortilis raddiana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0288" y="3860800"/>
            <a:ext cx="16192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descr="C:\Users\LISAN\Pictures\plantes-halophytes-xerophiles\Acacia tortilis raddiana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5463" y="5157788"/>
            <a:ext cx="226853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145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1454" name="Image 13" descr="logo aride_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Image 14" descr="logo salinisation2_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63</a:t>
            </a:fld>
            <a:endParaRPr lang="fr-FR" altLang="fr-F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323850" y="620713"/>
            <a:ext cx="269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6.10. </a:t>
            </a:r>
            <a:r>
              <a:rPr lang="fr-FR" altLang="fr-FR" sz="1800" b="1" i="1">
                <a:solidFill>
                  <a:srgbClr val="008000"/>
                </a:solidFill>
                <a:latin typeface="Arial" panose="020B0604020202020204" pitchFamily="34" charset="0"/>
              </a:rPr>
              <a:t>Acacia ampliceps</a:t>
            </a:r>
          </a:p>
        </p:txBody>
      </p:sp>
      <p:sp>
        <p:nvSpPr>
          <p:cNvPr id="62467"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4D7032D-7A99-44B0-8762-C2BA284C6A80}" type="slidenum">
              <a:rPr lang="fr-FR" altLang="fr-FR" sz="1200">
                <a:solidFill>
                  <a:srgbClr val="898989"/>
                </a:solidFill>
              </a:rPr>
              <a:pPr algn="r" eaLnBrk="1" hangingPunct="1">
                <a:spcBef>
                  <a:spcPct val="0"/>
                </a:spcBef>
                <a:buFontTx/>
                <a:buNone/>
              </a:pPr>
              <a:t>64</a:t>
            </a:fld>
            <a:endParaRPr lang="fr-FR" altLang="fr-FR" sz="1200">
              <a:solidFill>
                <a:srgbClr val="898989"/>
              </a:solidFill>
            </a:endParaRPr>
          </a:p>
        </p:txBody>
      </p:sp>
      <p:sp>
        <p:nvSpPr>
          <p:cNvPr id="6246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246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247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247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2472" name="Image 13"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Image 14"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79388" y="1125538"/>
            <a:ext cx="8713787" cy="3230562"/>
          </a:xfrm>
          <a:prstGeom prst="rect">
            <a:avLst/>
          </a:prstGeom>
          <a:noFill/>
        </p:spPr>
        <p:txBody>
          <a:bodyPr>
            <a:spAutoFit/>
          </a:bodyPr>
          <a:lstStyle/>
          <a:p>
            <a:pPr algn="just" eaLnBrk="1" hangingPunct="1">
              <a:defRPr/>
            </a:pPr>
            <a:r>
              <a:rPr lang="fr-FR" dirty="0">
                <a:solidFill>
                  <a:srgbClr val="008000"/>
                </a:solidFill>
                <a:latin typeface="Arial" charset="0"/>
                <a:cs typeface="Arial" charset="0"/>
              </a:rPr>
              <a:t>Arbuste ou petit arbre 2-8 m de haut, aux fleurs blanc ou de crème par 25-50 formant une boule.</a:t>
            </a:r>
            <a:endParaRPr lang="fr-FR" sz="1200" dirty="0">
              <a:solidFill>
                <a:srgbClr val="008000"/>
              </a:solidFill>
              <a:latin typeface="Arial" charset="0"/>
              <a:cs typeface="Arial" charset="0"/>
            </a:endParaRPr>
          </a:p>
          <a:p>
            <a:pPr algn="just" eaLnBrk="1" hangingPunct="1">
              <a:defRPr/>
            </a:pPr>
            <a:r>
              <a:rPr lang="fr-FR" sz="1200" dirty="0">
                <a:solidFill>
                  <a:srgbClr val="008000"/>
                </a:solidFill>
                <a:latin typeface="Arial" charset="0"/>
                <a:cs typeface="Arial" charset="0"/>
              </a:rPr>
              <a:t>Durée de vie: jusqu'à 50 ans. Il nécessite 200-800 mm et 3-7 mois de saison des pluies. Il peut être trouvé sur les sols sableux ou limoneux alluviaux </a:t>
            </a:r>
            <a:r>
              <a:rPr lang="fr-FR" sz="1200" b="1" dirty="0">
                <a:solidFill>
                  <a:srgbClr val="008000"/>
                </a:solidFill>
                <a:latin typeface="Arial" charset="0"/>
                <a:cs typeface="Arial" charset="0"/>
              </a:rPr>
              <a:t>ou alcalins</a:t>
            </a:r>
            <a:r>
              <a:rPr lang="fr-FR" sz="1200" dirty="0">
                <a:solidFill>
                  <a:srgbClr val="008000"/>
                </a:solidFill>
                <a:latin typeface="Arial" charset="0"/>
                <a:cs typeface="Arial" charset="0"/>
              </a:rPr>
              <a:t>. </a:t>
            </a:r>
            <a:r>
              <a:rPr lang="fr-FR" sz="1200" b="1" dirty="0">
                <a:solidFill>
                  <a:srgbClr val="008000"/>
                </a:solidFill>
                <a:latin typeface="Arial" charset="0"/>
                <a:cs typeface="Arial" charset="0"/>
              </a:rPr>
              <a:t>Il est très tolérant à la salinité</a:t>
            </a:r>
            <a:r>
              <a:rPr lang="fr-FR" sz="1200" dirty="0">
                <a:solidFill>
                  <a:srgbClr val="008000"/>
                </a:solidFill>
                <a:latin typeface="Arial" charset="0"/>
                <a:cs typeface="Arial" charset="0"/>
              </a:rPr>
              <a:t>. </a:t>
            </a:r>
            <a:r>
              <a:rPr lang="fr-FR" sz="1200" dirty="0">
                <a:solidFill>
                  <a:srgbClr val="FF0000"/>
                </a:solidFill>
                <a:latin typeface="Arial" charset="0"/>
                <a:cs typeface="Arial" charset="0"/>
              </a:rPr>
              <a:t>L'arbre est sensible au gel.</a:t>
            </a:r>
          </a:p>
          <a:p>
            <a:pPr marL="228600" indent="-228600" eaLnBrk="1" hangingPunct="1">
              <a:defRPr/>
            </a:pPr>
            <a:r>
              <a:rPr lang="fr-FR" sz="1200" i="1" dirty="0">
                <a:solidFill>
                  <a:srgbClr val="008000"/>
                </a:solidFill>
                <a:latin typeface="Arial" charset="0"/>
                <a:cs typeface="Arial" charset="0"/>
                <a:hlinkClick r:id="rId4"/>
              </a:rPr>
              <a:t>A. </a:t>
            </a:r>
            <a:r>
              <a:rPr lang="fr-FR" sz="1200" i="1" dirty="0" err="1">
                <a:solidFill>
                  <a:srgbClr val="008000"/>
                </a:solidFill>
                <a:latin typeface="Arial" charset="0"/>
                <a:cs typeface="Arial" charset="0"/>
                <a:hlinkClick r:id="rId4"/>
              </a:rPr>
              <a:t>ampliceps</a:t>
            </a:r>
            <a:r>
              <a:rPr lang="fr-FR" sz="1200" dirty="0">
                <a:solidFill>
                  <a:srgbClr val="008000"/>
                </a:solidFill>
                <a:latin typeface="Arial" charset="0"/>
                <a:cs typeface="Arial" charset="0"/>
              </a:rPr>
              <a:t> fait parti, avec </a:t>
            </a:r>
            <a:r>
              <a:rPr lang="fr-FR" sz="1200" i="1" dirty="0">
                <a:solidFill>
                  <a:srgbClr val="008000"/>
                </a:solidFill>
                <a:latin typeface="Arial" charset="0"/>
                <a:cs typeface="Arial" charset="0"/>
                <a:hlinkClick r:id="rId5"/>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hlinkClick r:id="rId5"/>
              </a:rPr>
              <a:t>bivenosa</a:t>
            </a:r>
            <a:r>
              <a:rPr lang="fr-FR" sz="1200" dirty="0">
                <a:solidFill>
                  <a:srgbClr val="008000"/>
                </a:solidFill>
                <a:latin typeface="Arial" charset="0"/>
                <a:cs typeface="Arial" charset="0"/>
              </a:rPr>
              <a:t>, d’un complexe qui comprend également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ligulata</a:t>
            </a:r>
            <a:r>
              <a:rPr lang="fr-FR" sz="1200" i="1" dirty="0">
                <a:solidFill>
                  <a:srgbClr val="008000"/>
                </a:solidFill>
                <a:latin typeface="Arial" charset="0"/>
                <a:cs typeface="Arial" charset="0"/>
              </a:rPr>
              <a:t>, </a:t>
            </a:r>
            <a:r>
              <a:rPr lang="fr-FR" sz="1200" i="1" dirty="0">
                <a:solidFill>
                  <a:srgbClr val="008000"/>
                </a:solidFill>
                <a:latin typeface="Arial" charset="0"/>
                <a:cs typeface="Arial" charset="0"/>
                <a:hlinkClick r:id="rId6"/>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hlinkClick r:id="rId6"/>
              </a:rPr>
              <a:t>salicina</a:t>
            </a:r>
            <a:r>
              <a:rPr lang="fr-FR" sz="1200" dirty="0">
                <a:solidFill>
                  <a:srgbClr val="008000"/>
                </a:solidFill>
                <a:latin typeface="Arial" charset="0"/>
                <a:cs typeface="Arial" charset="0"/>
              </a:rPr>
              <a:t> et </a:t>
            </a:r>
            <a:r>
              <a:rPr lang="fr-FR" sz="1200" i="1" dirty="0">
                <a:solidFill>
                  <a:srgbClr val="008000"/>
                </a:solidFill>
                <a:latin typeface="Arial" charset="0"/>
                <a:cs typeface="Arial" charset="0"/>
                <a:hlinkClick r:id="rId7"/>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hlinkClick r:id="rId7"/>
              </a:rPr>
              <a:t>sclerosperma</a:t>
            </a:r>
            <a:r>
              <a:rPr lang="fr-FR" sz="1200" i="1" dirty="0">
                <a:solidFill>
                  <a:srgbClr val="008000"/>
                </a:solidFill>
                <a:latin typeface="Arial" charset="0"/>
                <a:cs typeface="Arial" charset="0"/>
              </a:rPr>
              <a:t> ,</a:t>
            </a:r>
            <a:r>
              <a:rPr lang="fr-FR" sz="1200" dirty="0">
                <a:solidFill>
                  <a:srgbClr val="008000"/>
                </a:solidFill>
                <a:latin typeface="Arial" charset="0"/>
                <a:cs typeface="Arial" charset="0"/>
              </a:rPr>
              <a:t> </a:t>
            </a:r>
          </a:p>
          <a:p>
            <a:pPr marL="228600" indent="-228600" eaLnBrk="1" hangingPunct="1">
              <a:defRPr/>
            </a:pPr>
            <a:r>
              <a:rPr lang="fr-FR" sz="1200" dirty="0">
                <a:solidFill>
                  <a:srgbClr val="008000"/>
                </a:solidFill>
                <a:latin typeface="Arial" charset="0"/>
                <a:cs typeface="Arial" charset="0"/>
              </a:rPr>
              <a:t>bien que les trois derniers sont morphologiquement très différents du premier.</a:t>
            </a:r>
          </a:p>
          <a:p>
            <a:pPr marL="228600" indent="-228600" eaLnBrk="1" hangingPunct="1">
              <a:defRPr/>
            </a:pPr>
            <a:r>
              <a:rPr lang="fr-FR" sz="1200" u="sng" dirty="0">
                <a:solidFill>
                  <a:srgbClr val="008000"/>
                </a:solidFill>
                <a:latin typeface="Arial" charset="0"/>
                <a:cs typeface="Arial" charset="0"/>
              </a:rPr>
              <a:t>Usage</a:t>
            </a:r>
            <a:r>
              <a:rPr lang="fr-FR" sz="1200" dirty="0">
                <a:solidFill>
                  <a:srgbClr val="008000"/>
                </a:solidFill>
                <a:latin typeface="Arial" charset="0"/>
                <a:cs typeface="Arial" charset="0"/>
              </a:rPr>
              <a:t> : bois dur rond, bon combustible, bon fourrage, les graines sont consommées par les humains.</a:t>
            </a:r>
          </a:p>
          <a:p>
            <a:pPr marL="228600" indent="-228600" eaLnBrk="1" hangingPunct="1">
              <a:defRPr/>
            </a:pPr>
            <a:r>
              <a:rPr lang="fr-FR" sz="1200" dirty="0">
                <a:solidFill>
                  <a:srgbClr val="008000"/>
                </a:solidFill>
                <a:latin typeface="Arial" charset="0"/>
                <a:cs typeface="Arial" charset="0"/>
              </a:rPr>
              <a:t>Il se propage par ses semences.</a:t>
            </a:r>
          </a:p>
          <a:p>
            <a:pPr indent="-228600" eaLnBrk="1" hangingPunct="1">
              <a:defRPr/>
            </a:pPr>
            <a:r>
              <a:rPr lang="fr-FR" sz="1200" u="sng" dirty="0">
                <a:solidFill>
                  <a:srgbClr val="008000"/>
                </a:solidFill>
                <a:latin typeface="Arial" charset="0"/>
                <a:cs typeface="Arial" charset="0"/>
              </a:rPr>
              <a:t>Note</a:t>
            </a:r>
            <a:r>
              <a:rPr lang="fr-FR" sz="1200" dirty="0">
                <a:solidFill>
                  <a:srgbClr val="008000"/>
                </a:solidFill>
                <a:latin typeface="Arial" charset="0"/>
                <a:cs typeface="Arial" charset="0"/>
              </a:rPr>
              <a:t> : </a:t>
            </a:r>
            <a:r>
              <a:rPr lang="fr-FR" sz="1200" i="1" dirty="0">
                <a:solidFill>
                  <a:srgbClr val="008000"/>
                </a:solidFill>
                <a:latin typeface="Arial" charset="0"/>
                <a:cs typeface="Arial" charset="0"/>
              </a:rPr>
              <a:t>A. </a:t>
            </a:r>
            <a:r>
              <a:rPr lang="fr-FR" sz="1200" i="1" dirty="0" err="1">
                <a:solidFill>
                  <a:srgbClr val="008000"/>
                </a:solidFill>
                <a:latin typeface="Arial" charset="0"/>
                <a:cs typeface="Arial" charset="0"/>
              </a:rPr>
              <a:t>ampliceps</a:t>
            </a:r>
            <a:r>
              <a:rPr lang="fr-FR" sz="1200" i="1" dirty="0">
                <a:solidFill>
                  <a:srgbClr val="008000"/>
                </a:solidFill>
                <a:latin typeface="Arial" charset="0"/>
                <a:cs typeface="Arial" charset="0"/>
              </a:rPr>
              <a:t>, A.</a:t>
            </a:r>
            <a:r>
              <a:rPr lang="fr-FR" sz="1200" dirty="0">
                <a:solidFill>
                  <a:srgbClr val="008000"/>
                </a:solidFill>
                <a:latin typeface="Arial" charset="0"/>
                <a:cs typeface="Arial" charset="0"/>
              </a:rPr>
              <a:t> et </a:t>
            </a:r>
            <a:r>
              <a:rPr lang="fr-FR" sz="1200" i="1" dirty="0">
                <a:solidFill>
                  <a:srgbClr val="008000"/>
                </a:solidFill>
                <a:latin typeface="Arial" charset="0"/>
                <a:cs typeface="Arial" charset="0"/>
              </a:rPr>
              <a:t>A. </a:t>
            </a:r>
            <a:r>
              <a:rPr lang="fr-FR" sz="1200" i="1" dirty="0" err="1">
                <a:solidFill>
                  <a:srgbClr val="008000"/>
                </a:solidFill>
                <a:latin typeface="Arial" charset="0"/>
                <a:cs typeface="Arial" charset="0"/>
              </a:rPr>
              <a:t>bivenosa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sclerosperma</a:t>
            </a:r>
            <a:r>
              <a:rPr lang="fr-FR" sz="1200" dirty="0">
                <a:solidFill>
                  <a:srgbClr val="008000"/>
                </a:solidFill>
                <a:latin typeface="Arial" charset="0"/>
                <a:cs typeface="Arial" charset="0"/>
              </a:rPr>
              <a:t>  se développent bien au Sahel et Cap-Vert, mais pas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ligulata</a:t>
            </a:r>
            <a:r>
              <a:rPr lang="fr-FR" sz="1200" dirty="0">
                <a:solidFill>
                  <a:srgbClr val="008000"/>
                </a:solidFill>
                <a:latin typeface="Arial" charset="0"/>
                <a:cs typeface="Arial" charset="0"/>
              </a:rPr>
              <a:t> et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salicina</a:t>
            </a:r>
            <a:r>
              <a:rPr lang="fr-FR" sz="1200" dirty="0">
                <a:solidFill>
                  <a:srgbClr val="008000"/>
                </a:solidFill>
                <a:latin typeface="Arial" charset="0"/>
                <a:cs typeface="Arial" charset="0"/>
              </a:rPr>
              <a:t> (</a:t>
            </a:r>
            <a:r>
              <a:rPr lang="fr-FR" sz="1200" dirty="0" err="1">
                <a:solidFill>
                  <a:srgbClr val="008000"/>
                </a:solidFill>
                <a:latin typeface="Arial" charset="0"/>
                <a:cs typeface="Arial" charset="0"/>
              </a:rPr>
              <a:t>Delwaulle</a:t>
            </a:r>
            <a:r>
              <a:rPr lang="fr-FR" sz="1200" dirty="0">
                <a:solidFill>
                  <a:srgbClr val="008000"/>
                </a:solidFill>
                <a:latin typeface="Arial" charset="0"/>
                <a:cs typeface="Arial" charset="0"/>
              </a:rPr>
              <a:t>, 1979; Hamel, 1980; </a:t>
            </a:r>
            <a:r>
              <a:rPr lang="fr-FR" sz="1200" dirty="0" err="1">
                <a:solidFill>
                  <a:srgbClr val="008000"/>
                </a:solidFill>
                <a:latin typeface="Arial" charset="0"/>
                <a:cs typeface="Arial" charset="0"/>
              </a:rPr>
              <a:t>Cossalter</a:t>
            </a:r>
            <a:r>
              <a:rPr lang="fr-FR" sz="1200" dirty="0">
                <a:solidFill>
                  <a:srgbClr val="008000"/>
                </a:solidFill>
                <a:latin typeface="Arial" charset="0"/>
                <a:cs typeface="Arial" charset="0"/>
              </a:rPr>
              <a:t>, 1985, 1986, 1987). </a:t>
            </a:r>
          </a:p>
          <a:p>
            <a:pPr indent="-228600" eaLnBrk="1" hangingPunct="1">
              <a:defRPr/>
            </a:pPr>
            <a:r>
              <a:rPr lang="fr-FR" sz="1200" dirty="0">
                <a:solidFill>
                  <a:srgbClr val="008000"/>
                </a:solidFill>
                <a:latin typeface="Arial" charset="0"/>
                <a:cs typeface="Arial" charset="0"/>
              </a:rPr>
              <a:t>Tandis que les trois autres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sclerosperma</a:t>
            </a:r>
            <a:r>
              <a:rPr lang="fr-FR" sz="1200" i="1" dirty="0">
                <a:solidFill>
                  <a:srgbClr val="008000"/>
                </a:solidFill>
                <a:latin typeface="Arial" charset="0"/>
                <a:cs typeface="Arial" charset="0"/>
              </a:rPr>
              <a:t>, A. </a:t>
            </a:r>
            <a:r>
              <a:rPr lang="fr-FR" sz="1200" i="1" dirty="0" err="1">
                <a:solidFill>
                  <a:srgbClr val="008000"/>
                </a:solidFill>
                <a:latin typeface="Arial" charset="0"/>
                <a:cs typeface="Arial" charset="0"/>
              </a:rPr>
              <a:t>ligulata</a:t>
            </a:r>
            <a:r>
              <a:rPr lang="fr-FR" sz="1200" dirty="0">
                <a:solidFill>
                  <a:srgbClr val="008000"/>
                </a:solidFill>
                <a:latin typeface="Arial" charset="0"/>
                <a:cs typeface="Arial" charset="0"/>
              </a:rPr>
              <a:t> et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salicina</a:t>
            </a:r>
            <a:r>
              <a:rPr lang="fr-FR" sz="1200" dirty="0">
                <a:solidFill>
                  <a:srgbClr val="008000"/>
                </a:solidFill>
                <a:latin typeface="Arial" charset="0"/>
                <a:cs typeface="Arial" charset="0"/>
              </a:rPr>
              <a:t> se développent très bien dans les zones arides méditerranéennes de Tunisie et d'Israël (Le </a:t>
            </a:r>
            <a:r>
              <a:rPr lang="fr-FR" sz="1200" dirty="0" err="1">
                <a:solidFill>
                  <a:srgbClr val="008000"/>
                </a:solidFill>
                <a:latin typeface="Arial" charset="0"/>
                <a:cs typeface="Arial" charset="0"/>
              </a:rPr>
              <a:t>Houérou</a:t>
            </a:r>
            <a:r>
              <a:rPr lang="fr-FR" sz="1200" dirty="0">
                <a:solidFill>
                  <a:srgbClr val="008000"/>
                </a:solidFill>
                <a:latin typeface="Arial" charset="0"/>
                <a:cs typeface="Arial" charset="0"/>
              </a:rPr>
              <a:t> et </a:t>
            </a:r>
            <a:r>
              <a:rPr lang="fr-FR" sz="1200" dirty="0" err="1">
                <a:solidFill>
                  <a:srgbClr val="008000"/>
                </a:solidFill>
                <a:latin typeface="Arial" charset="0"/>
                <a:cs typeface="Arial" charset="0"/>
              </a:rPr>
              <a:t>Pontanier</a:t>
            </a:r>
            <a:r>
              <a:rPr lang="fr-FR" sz="1200" dirty="0">
                <a:solidFill>
                  <a:srgbClr val="008000"/>
                </a:solidFill>
                <a:latin typeface="Arial" charset="0"/>
                <a:cs typeface="Arial" charset="0"/>
              </a:rPr>
              <a:t>, 1987). </a:t>
            </a:r>
            <a:r>
              <a:rPr lang="fr-FR" sz="1200" i="1" dirty="0">
                <a:solidFill>
                  <a:srgbClr val="008000"/>
                </a:solidFill>
                <a:latin typeface="Arial" charset="0"/>
                <a:cs typeface="Arial" charset="0"/>
              </a:rPr>
              <a:t>A.</a:t>
            </a:r>
            <a:r>
              <a:rPr lang="fr-FR" sz="1200" dirty="0">
                <a:solidFill>
                  <a:srgbClr val="008000"/>
                </a:solidFill>
                <a:latin typeface="Arial" charset="0"/>
                <a:cs typeface="Arial" charset="0"/>
              </a:rPr>
              <a:t> </a:t>
            </a:r>
            <a:r>
              <a:rPr lang="fr-FR" sz="1200" i="1" dirty="0" err="1">
                <a:solidFill>
                  <a:srgbClr val="008000"/>
                </a:solidFill>
                <a:latin typeface="Arial" charset="0"/>
                <a:cs typeface="Arial" charset="0"/>
              </a:rPr>
              <a:t>sclerosperma</a:t>
            </a:r>
            <a:r>
              <a:rPr lang="fr-FR" sz="1200" dirty="0">
                <a:solidFill>
                  <a:srgbClr val="008000"/>
                </a:solidFill>
                <a:latin typeface="Arial" charset="0"/>
                <a:cs typeface="Arial" charset="0"/>
              </a:rPr>
              <a:t> est donc le seul du groupe à être en forme à la fois au Sahel et dans les terres arides du bassin méditerranéen dans l'état actuel des espèces introduites dans les deux </a:t>
            </a:r>
            <a:r>
              <a:rPr lang="fr-FR" sz="1200" dirty="0" err="1">
                <a:solidFill>
                  <a:srgbClr val="008000"/>
                </a:solidFill>
                <a:latin typeface="Arial" charset="0"/>
                <a:cs typeface="Arial" charset="0"/>
              </a:rPr>
              <a:t>écozones</a:t>
            </a:r>
            <a:r>
              <a:rPr lang="fr-FR" sz="1200" dirty="0">
                <a:solidFill>
                  <a:srgbClr val="008000"/>
                </a:solidFill>
                <a:latin typeface="Arial" charset="0"/>
                <a:cs typeface="Arial" charset="0"/>
              </a:rPr>
              <a:t>. En raison de son port buissonnant, complexe, s’étendant </a:t>
            </a:r>
            <a:r>
              <a:rPr lang="fr-FR" sz="1200" i="1" dirty="0">
                <a:solidFill>
                  <a:srgbClr val="008000"/>
                </a:solidFill>
                <a:latin typeface="Arial" charset="0"/>
                <a:cs typeface="Arial" charset="0"/>
              </a:rPr>
              <a:t>latéralement, A. </a:t>
            </a:r>
            <a:r>
              <a:rPr lang="fr-FR" sz="1200" i="1" dirty="0" err="1">
                <a:solidFill>
                  <a:srgbClr val="008000"/>
                </a:solidFill>
                <a:latin typeface="Arial" charset="0"/>
                <a:cs typeface="Arial" charset="0"/>
              </a:rPr>
              <a:t>sclerosperma</a:t>
            </a:r>
            <a:r>
              <a:rPr lang="fr-FR" sz="1200" dirty="0">
                <a:solidFill>
                  <a:srgbClr val="008000"/>
                </a:solidFill>
                <a:latin typeface="Arial" charset="0"/>
                <a:cs typeface="Arial" charset="0"/>
              </a:rPr>
              <a:t> est particulièrement adapté à des projets de lutte contre l'érosion (</a:t>
            </a:r>
            <a:r>
              <a:rPr lang="fr-FR" sz="1200" dirty="0" err="1">
                <a:solidFill>
                  <a:srgbClr val="008000"/>
                </a:solidFill>
                <a:latin typeface="Arial" charset="0"/>
                <a:cs typeface="Arial" charset="0"/>
              </a:rPr>
              <a:t>Dommergues</a:t>
            </a:r>
            <a:r>
              <a:rPr lang="fr-FR" sz="1200" dirty="0">
                <a:solidFill>
                  <a:srgbClr val="008000"/>
                </a:solidFill>
                <a:latin typeface="Arial" charset="0"/>
                <a:cs typeface="Arial" charset="0"/>
              </a:rPr>
              <a:t> et al., 1999).</a:t>
            </a:r>
          </a:p>
          <a:p>
            <a:pPr algn="just" eaLnBrk="1" hangingPunct="1">
              <a:defRPr/>
            </a:pPr>
            <a:r>
              <a:rPr lang="fr-FR" sz="1200" dirty="0">
                <a:solidFill>
                  <a:srgbClr val="008000"/>
                </a:solidFill>
                <a:latin typeface="Arial" charset="0"/>
                <a:cs typeface="Arial" charset="0"/>
              </a:rPr>
              <a:t>Sources : a) </a:t>
            </a:r>
            <a:r>
              <a:rPr lang="fr-FR" sz="1200" dirty="0">
                <a:solidFill>
                  <a:srgbClr val="008000"/>
                </a:solidFill>
                <a:latin typeface="Arial" charset="0"/>
                <a:cs typeface="Arial" charset="0"/>
                <a:hlinkClick r:id="rId8"/>
              </a:rPr>
              <a:t>http://www.fao.org/ag/AGP/AGPC/doc/Gbase/data/pf000362.htm</a:t>
            </a:r>
            <a:r>
              <a:rPr lang="fr-FR" sz="1200" dirty="0">
                <a:solidFill>
                  <a:srgbClr val="008000"/>
                </a:solidFill>
                <a:latin typeface="Arial" charset="0"/>
                <a:cs typeface="Arial" charset="0"/>
              </a:rPr>
              <a:t>, </a:t>
            </a:r>
          </a:p>
        </p:txBody>
      </p:sp>
      <p:pic>
        <p:nvPicPr>
          <p:cNvPr id="62475" name="Picture 2" descr="C:\Users\LISAN\Pictures\plantes-halophytes-xerophiles\Acacia ampliceps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4365625"/>
            <a:ext cx="316865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3" descr="C:\Users\LISAN\Pictures\plantes-halophytes-xerophiles\Acacia ampliceps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0" y="44370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4" descr="C:\Users\LISAN\Pictures\plantes-halophytes-xerophiles\Acacia ampliceps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4005263"/>
            <a:ext cx="165576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5" descr="C:\Users\LISAN\Pictures\plantes-halophytes-xerophiles\Acacia ampliceps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72225" y="51149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9" name="ZoneTexte 14"/>
          <p:cNvSpPr txBox="1">
            <a:spLocks noChangeArrowheads="1"/>
          </p:cNvSpPr>
          <p:nvPr/>
        </p:nvSpPr>
        <p:spPr bwMode="auto">
          <a:xfrm>
            <a:off x="165100" y="6308725"/>
            <a:ext cx="2747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Plantation en Australie.</a:t>
            </a:r>
          </a:p>
          <a:p>
            <a:pPr algn="ctr" eaLnBrk="1" hangingPunct="1">
              <a:spcBef>
                <a:spcPct val="0"/>
              </a:spcBef>
              <a:buFontTx/>
              <a:buNone/>
            </a:pPr>
            <a:r>
              <a:rPr lang="fr-FR" altLang="fr-FR" sz="1200">
                <a:solidFill>
                  <a:srgbClr val="008000"/>
                </a:solidFill>
                <a:latin typeface="Arial" panose="020B0604020202020204" pitchFamily="34" charset="0"/>
              </a:rPr>
              <a:t>Source : </a:t>
            </a:r>
            <a:r>
              <a:rPr lang="fr-FR" altLang="fr-FR" sz="1200">
                <a:solidFill>
                  <a:srgbClr val="008000"/>
                </a:solidFill>
                <a:latin typeface="Arial" panose="020B0604020202020204" pitchFamily="34" charset="0"/>
                <a:hlinkClick r:id="rId13"/>
              </a:rPr>
              <a:t>http://www.ncbi.nlm.nih.gov/</a:t>
            </a:r>
            <a:r>
              <a:rPr lang="fr-FR" altLang="fr-FR" sz="1200">
                <a:solidFill>
                  <a:srgbClr val="008000"/>
                </a:solidFill>
                <a:latin typeface="Arial" panose="020B0604020202020204" pitchFamily="34" charset="0"/>
              </a:rPr>
              <a:t> </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64</a:t>
            </a:fld>
            <a:endParaRPr lang="fr-FR" altLang="fr-F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79388" y="692150"/>
            <a:ext cx="8964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6.11. </a:t>
            </a:r>
            <a:r>
              <a:rPr lang="fr-FR" altLang="fr-FR" sz="1800" b="1" i="1">
                <a:solidFill>
                  <a:srgbClr val="008000"/>
                </a:solidFill>
                <a:latin typeface="Arial" panose="020B0604020202020204" pitchFamily="34" charset="0"/>
              </a:rPr>
              <a:t>Acacia nilotica</a:t>
            </a:r>
            <a:r>
              <a:rPr lang="fr-FR" altLang="fr-FR" sz="1800">
                <a:solidFill>
                  <a:srgbClr val="008000"/>
                </a:solidFill>
                <a:latin typeface="Arial" panose="020B0604020202020204" pitchFamily="34" charset="0"/>
              </a:rPr>
              <a:t>                                                             </a:t>
            </a:r>
            <a:r>
              <a:rPr lang="fr-FR" altLang="fr-FR" sz="1800">
                <a:solidFill>
                  <a:srgbClr val="FF0000"/>
                </a:solidFill>
                <a:latin typeface="Arial" panose="020B0604020202020204" pitchFamily="34" charset="0"/>
              </a:rPr>
              <a:t>Risques modérés (USA).</a:t>
            </a:r>
            <a:endParaRPr lang="fr-FR" altLang="fr-FR" sz="1800" b="1" i="1">
              <a:solidFill>
                <a:srgbClr val="008000"/>
              </a:solidFill>
              <a:latin typeface="Arial" panose="020B0604020202020204" pitchFamily="34" charset="0"/>
            </a:endParaRPr>
          </a:p>
        </p:txBody>
      </p:sp>
      <p:sp>
        <p:nvSpPr>
          <p:cNvPr id="63491"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3655A69-1E99-4FC7-ACE3-139BFB23B7B7}" type="slidenum">
              <a:rPr lang="fr-FR" altLang="fr-FR" sz="1200">
                <a:solidFill>
                  <a:srgbClr val="898989"/>
                </a:solidFill>
              </a:rPr>
              <a:pPr algn="r" eaLnBrk="1" hangingPunct="1">
                <a:spcBef>
                  <a:spcPct val="0"/>
                </a:spcBef>
                <a:buFontTx/>
                <a:buNone/>
              </a:pPr>
              <a:t>65</a:t>
            </a:fld>
            <a:endParaRPr lang="fr-FR" altLang="fr-FR" sz="1200">
              <a:solidFill>
                <a:srgbClr val="898989"/>
              </a:solidFill>
            </a:endParaRPr>
          </a:p>
        </p:txBody>
      </p:sp>
      <p:sp>
        <p:nvSpPr>
          <p:cNvPr id="6349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349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3494" name="ZoneTexte 5"/>
          <p:cNvSpPr txBox="1">
            <a:spLocks noChangeArrowheads="1"/>
          </p:cNvSpPr>
          <p:nvPr/>
        </p:nvSpPr>
        <p:spPr bwMode="auto">
          <a:xfrm>
            <a:off x="107950" y="1125538"/>
            <a:ext cx="8856663"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gommier rouge</a:t>
            </a:r>
            <a:r>
              <a:rPr lang="fr-FR" altLang="fr-FR" sz="1800">
                <a:solidFill>
                  <a:srgbClr val="008000"/>
                </a:solidFill>
                <a:latin typeface="Arial" panose="020B0604020202020204" pitchFamily="34" charset="0"/>
              </a:rPr>
              <a:t>, un arbre de 5 à 20 m de haut (en zone humide), avec une couronne sphérique, est originaire d'</a:t>
            </a:r>
            <a:r>
              <a:rPr lang="fr-FR" altLang="fr-FR" sz="1800">
                <a:solidFill>
                  <a:srgbClr val="008000"/>
                </a:solidFill>
                <a:latin typeface="Arial" panose="020B0604020202020204" pitchFamily="34" charset="0"/>
                <a:hlinkClick r:id="rId2" tooltip="Afrique"/>
              </a:rPr>
              <a:t>Afrique</a:t>
            </a:r>
            <a:r>
              <a:rPr lang="fr-FR" altLang="fr-FR" sz="1800">
                <a:solidFill>
                  <a:srgbClr val="008000"/>
                </a:solidFill>
                <a:latin typeface="Arial" panose="020B0604020202020204" pitchFamily="34" charset="0"/>
              </a:rPr>
              <a:t> de l'Est et du </a:t>
            </a:r>
            <a:r>
              <a:rPr lang="fr-FR" altLang="fr-FR" sz="1800">
                <a:solidFill>
                  <a:srgbClr val="008000"/>
                </a:solidFill>
                <a:latin typeface="Arial" panose="020B0604020202020204" pitchFamily="34" charset="0"/>
                <a:hlinkClick r:id="rId3" tooltip="Sous-continent indien"/>
              </a:rPr>
              <a:t>sous-continent indien</a:t>
            </a:r>
            <a:r>
              <a:rPr lang="fr-FR" altLang="fr-FR" sz="1800">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Les tiges et les branches sont généralement de couleur noire, écorce fissurée, gris-rosé, exsudant une </a:t>
            </a:r>
            <a:r>
              <a:rPr lang="fr-FR" altLang="fr-FR" sz="1200">
                <a:solidFill>
                  <a:srgbClr val="008000"/>
                </a:solidFill>
                <a:latin typeface="Arial" panose="020B0604020202020204" pitchFamily="34" charset="0"/>
                <a:hlinkClick r:id="rId4" tooltip="Gomme naturelle"/>
              </a:rPr>
              <a:t>gomme</a:t>
            </a:r>
            <a:r>
              <a:rPr lang="fr-FR" altLang="fr-FR" sz="1200">
                <a:solidFill>
                  <a:srgbClr val="008000"/>
                </a:solidFill>
                <a:latin typeface="Arial" panose="020B0604020202020204" pitchFamily="34" charset="0"/>
              </a:rPr>
              <a:t> rougeâtre de faible qualité mais qui est comestible, et est utilisée dans la confection de </a:t>
            </a:r>
            <a:r>
              <a:rPr lang="fr-FR" altLang="fr-FR" sz="1200">
                <a:solidFill>
                  <a:srgbClr val="008000"/>
                </a:solidFill>
                <a:latin typeface="Arial" panose="020B0604020202020204" pitchFamily="34" charset="0"/>
                <a:hlinkClick r:id="rId5" tooltip="Confiserie"/>
              </a:rPr>
              <a:t>confiserie</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u="sng">
                <a:solidFill>
                  <a:srgbClr val="008000"/>
                </a:solidFill>
                <a:latin typeface="Arial" panose="020B0604020202020204" pitchFamily="34" charset="0"/>
              </a:rPr>
              <a:t>Habitats</a:t>
            </a:r>
            <a:r>
              <a:rPr lang="fr-FR" altLang="fr-FR" sz="1200">
                <a:solidFill>
                  <a:srgbClr val="008000"/>
                </a:solidFill>
                <a:latin typeface="Arial" panose="020B0604020202020204" pitchFamily="34" charset="0"/>
              </a:rPr>
              <a:t> : habitats riverains et zones inondées, de façon saisonnière, au sein de son aire d'origine. Cependant, dans les région d’introduction, il se propage en dehors des zones </a:t>
            </a:r>
            <a:r>
              <a:rPr lang="fr-FR" altLang="fr-FR" sz="1200">
                <a:solidFill>
                  <a:srgbClr val="008000"/>
                </a:solidFill>
                <a:latin typeface="Arial" panose="020B0604020202020204" pitchFamily="34" charset="0"/>
                <a:hlinkClick r:id="rId6" tooltip="Ripisylves"/>
              </a:rPr>
              <a:t>ripisylves</a:t>
            </a:r>
            <a:r>
              <a:rPr lang="fr-FR" altLang="fr-FR" sz="1200">
                <a:solidFill>
                  <a:srgbClr val="008000"/>
                </a:solidFill>
                <a:latin typeface="Arial" panose="020B0604020202020204" pitchFamily="34" charset="0"/>
              </a:rPr>
              <a:t> par le bétail et ses pousses.</a:t>
            </a:r>
          </a:p>
          <a:p>
            <a:pPr algn="just" eaLnBrk="1" hangingPunct="1">
              <a:spcBef>
                <a:spcPct val="0"/>
              </a:spcBef>
              <a:buFontTx/>
              <a:buNone/>
            </a:pPr>
            <a:r>
              <a:rPr lang="fr-FR" altLang="fr-FR" sz="1200">
                <a:solidFill>
                  <a:srgbClr val="008000"/>
                </a:solidFill>
                <a:latin typeface="Arial" panose="020B0604020202020204" pitchFamily="34" charset="0"/>
              </a:rPr>
              <a:t>Cet arbre aux "multi usages" est utilisé aussi bien comme </a:t>
            </a:r>
            <a:r>
              <a:rPr lang="fr-FR" altLang="fr-FR" sz="1200">
                <a:solidFill>
                  <a:srgbClr val="008000"/>
                </a:solidFill>
                <a:latin typeface="Arial" panose="020B0604020202020204" pitchFamily="34" charset="0"/>
                <a:hlinkClick r:id="rId7" tooltip="Fourrage"/>
              </a:rPr>
              <a:t>fourrage</a:t>
            </a:r>
            <a:r>
              <a:rPr lang="fr-FR" altLang="fr-FR" sz="1200">
                <a:solidFill>
                  <a:srgbClr val="008000"/>
                </a:solidFill>
                <a:latin typeface="Arial" panose="020B0604020202020204" pitchFamily="34" charset="0"/>
              </a:rPr>
              <a:t> pour les herbivores, pour la </a:t>
            </a:r>
            <a:r>
              <a:rPr lang="fr-FR" altLang="fr-FR" sz="1200">
                <a:solidFill>
                  <a:srgbClr val="008000"/>
                </a:solidFill>
                <a:latin typeface="Arial" panose="020B0604020202020204" pitchFamily="34" charset="0"/>
                <a:hlinkClick r:id="rId8" tooltip="Reforestation"/>
              </a:rPr>
              <a:t>reforestation</a:t>
            </a:r>
            <a:r>
              <a:rPr lang="fr-FR" altLang="fr-FR" sz="1200">
                <a:solidFill>
                  <a:srgbClr val="008000"/>
                </a:solidFill>
                <a:latin typeface="Arial" panose="020B0604020202020204" pitchFamily="34" charset="0"/>
              </a:rPr>
              <a:t> des zones en voie de </a:t>
            </a:r>
            <a:r>
              <a:rPr lang="fr-FR" altLang="fr-FR" sz="1200">
                <a:solidFill>
                  <a:srgbClr val="008000"/>
                </a:solidFill>
                <a:latin typeface="Arial" panose="020B0604020202020204" pitchFamily="34" charset="0"/>
                <a:hlinkClick r:id="rId9" tooltip="Désertification"/>
              </a:rPr>
              <a:t>désertification</a:t>
            </a:r>
            <a:r>
              <a:rPr lang="fr-FR" altLang="fr-FR" sz="1200">
                <a:solidFill>
                  <a:srgbClr val="008000"/>
                </a:solidFill>
                <a:latin typeface="Arial" panose="020B0604020202020204" pitchFamily="34" charset="0"/>
              </a:rPr>
              <a:t>, pour la production de </a:t>
            </a:r>
            <a:r>
              <a:rPr lang="fr-FR" altLang="fr-FR" sz="1200">
                <a:solidFill>
                  <a:srgbClr val="008000"/>
                </a:solidFill>
                <a:latin typeface="Arial" panose="020B0604020202020204" pitchFamily="34" charset="0"/>
                <a:hlinkClick r:id="rId10" tooltip="Gomme arabique"/>
              </a:rPr>
              <a:t>gomme arabique</a:t>
            </a:r>
            <a:r>
              <a:rPr lang="fr-FR" altLang="fr-FR" sz="1200">
                <a:solidFill>
                  <a:srgbClr val="008000"/>
                </a:solidFill>
                <a:latin typeface="Arial" panose="020B0604020202020204" pitchFamily="34" charset="0"/>
              </a:rPr>
              <a:t>, de tanin, de colorants, de </a:t>
            </a:r>
            <a:r>
              <a:rPr lang="fr-FR" altLang="fr-FR" sz="1200">
                <a:solidFill>
                  <a:srgbClr val="008000"/>
                </a:solidFill>
                <a:latin typeface="Arial" panose="020B0604020202020204" pitchFamily="34" charset="0"/>
                <a:hlinkClick r:id="rId11" tooltip="Bois de chauffage"/>
              </a:rPr>
              <a:t>bois de chauffage</a:t>
            </a:r>
            <a:r>
              <a:rPr lang="fr-FR" altLang="fr-FR" sz="1200">
                <a:solidFill>
                  <a:srgbClr val="008000"/>
                </a:solidFill>
                <a:latin typeface="Arial" panose="020B0604020202020204" pitchFamily="34" charset="0"/>
              </a:rPr>
              <a:t>, ainsi que ses propriétés médicinales (</a:t>
            </a:r>
            <a:r>
              <a:rPr lang="fr-FR" altLang="fr-FR" sz="1200">
                <a:solidFill>
                  <a:srgbClr val="008000"/>
                </a:solidFill>
                <a:latin typeface="Arial" panose="020B0604020202020204" pitchFamily="34" charset="0"/>
                <a:hlinkClick r:id="rId12" tooltip="Vermifuge"/>
              </a:rPr>
              <a:t>vermifuge</a:t>
            </a:r>
            <a:r>
              <a:rPr lang="fr-FR" altLang="fr-FR" sz="1200">
                <a:solidFill>
                  <a:srgbClr val="008000"/>
                </a:solidFill>
                <a:latin typeface="Arial" panose="020B0604020202020204" pitchFamily="34" charset="0"/>
              </a:rPr>
              <a:t>, contre les </a:t>
            </a:r>
            <a:r>
              <a:rPr lang="fr-FR" altLang="fr-FR" sz="1200">
                <a:solidFill>
                  <a:srgbClr val="008000"/>
                </a:solidFill>
                <a:latin typeface="Arial" panose="020B0604020202020204" pitchFamily="34" charset="0"/>
                <a:hlinkClick r:id="rId13" tooltip="Hémorragie"/>
              </a:rPr>
              <a:t>hémorragies</a:t>
            </a:r>
            <a:r>
              <a:rPr lang="fr-FR" altLang="fr-FR" sz="1200">
                <a:solidFill>
                  <a:srgbClr val="008000"/>
                </a:solidFill>
                <a:latin typeface="Arial" panose="020B0604020202020204" pitchFamily="34" charset="0"/>
              </a:rPr>
              <a:t> internes, la </a:t>
            </a:r>
            <a:r>
              <a:rPr lang="fr-FR" altLang="fr-FR" sz="1200">
                <a:solidFill>
                  <a:srgbClr val="008000"/>
                </a:solidFill>
                <a:latin typeface="Arial" panose="020B0604020202020204" pitchFamily="34" charset="0"/>
                <a:hlinkClick r:id="rId14" tooltip="Diarrhée"/>
              </a:rPr>
              <a:t>diarrhée</a:t>
            </a:r>
            <a:r>
              <a:rPr lang="fr-FR" altLang="fr-FR" sz="1200">
                <a:solidFill>
                  <a:srgbClr val="008000"/>
                </a:solidFill>
                <a:latin typeface="Arial" panose="020B0604020202020204" pitchFamily="34" charset="0"/>
              </a:rPr>
              <a:t>, et pour les problèmes de peau. Il est utilisé en Afrique comme </a:t>
            </a:r>
            <a:r>
              <a:rPr lang="fr-FR" altLang="fr-FR" sz="1200">
                <a:solidFill>
                  <a:srgbClr val="008000"/>
                </a:solidFill>
                <a:latin typeface="Arial" panose="020B0604020202020204" pitchFamily="34" charset="0"/>
                <a:hlinkClick r:id="rId15" tooltip="Hémostatique"/>
              </a:rPr>
              <a:t>hémostatique</a:t>
            </a:r>
            <a:r>
              <a:rPr lang="fr-FR" altLang="fr-FR" sz="1200">
                <a:solidFill>
                  <a:srgbClr val="008000"/>
                </a:solidFill>
                <a:latin typeface="Arial" panose="020B0604020202020204" pitchFamily="34" charset="0"/>
              </a:rPr>
              <a:t> et cicatrisant. Il est également préconisé dans le traitement des dysenterie, les aphtes et des gingivites. C'est un antidiarrhéique puissant).</a:t>
            </a:r>
            <a:r>
              <a:rPr lang="fr-FR" altLang="fr-FR" sz="1200">
                <a:latin typeface="Arial" panose="020B0604020202020204" pitchFamily="34" charset="0"/>
              </a:rPr>
              <a:t> </a:t>
            </a:r>
            <a:r>
              <a:rPr lang="fr-FR" altLang="fr-FR" sz="1200">
                <a:solidFill>
                  <a:srgbClr val="008000"/>
                </a:solidFill>
                <a:latin typeface="Arial" panose="020B0604020202020204" pitchFamily="34" charset="0"/>
              </a:rPr>
              <a:t>Les fleurs produisent un miel de bonne qualité. </a:t>
            </a:r>
          </a:p>
          <a:p>
            <a:pPr eaLnBrk="1" hangingPunct="1">
              <a:spcBef>
                <a:spcPct val="0"/>
              </a:spcBef>
              <a:buFontTx/>
              <a:buNone/>
            </a:pPr>
            <a:r>
              <a:rPr lang="fr-FR" altLang="fr-FR" sz="1200">
                <a:solidFill>
                  <a:srgbClr val="FF0000"/>
                </a:solidFill>
                <a:latin typeface="Arial" panose="020B0604020202020204" pitchFamily="34" charset="0"/>
              </a:rPr>
              <a:t>L'</a:t>
            </a:r>
            <a:r>
              <a:rPr lang="fr-FR" altLang="fr-FR" sz="1200" i="1">
                <a:solidFill>
                  <a:srgbClr val="FF0000"/>
                </a:solidFill>
                <a:latin typeface="Arial" panose="020B0604020202020204" pitchFamily="34" charset="0"/>
              </a:rPr>
              <a:t>Acacia nilotica</a:t>
            </a:r>
            <a:r>
              <a:rPr lang="fr-FR" altLang="fr-FR" sz="1200">
                <a:solidFill>
                  <a:srgbClr val="FF0000"/>
                </a:solidFill>
                <a:latin typeface="Arial" panose="020B0604020202020204" pitchFamily="34" charset="0"/>
              </a:rPr>
              <a:t> est considérée comme une </a:t>
            </a:r>
            <a:r>
              <a:rPr lang="fr-FR" altLang="fr-FR" sz="1200">
                <a:solidFill>
                  <a:srgbClr val="FF0000"/>
                </a:solidFill>
                <a:latin typeface="Arial" panose="020B0604020202020204" pitchFamily="34" charset="0"/>
                <a:hlinkClick r:id="rId16" tooltip="Plante invasive"/>
              </a:rPr>
              <a:t>plante invasive</a:t>
            </a:r>
            <a:r>
              <a:rPr lang="fr-FR" altLang="fr-FR" sz="1200">
                <a:solidFill>
                  <a:srgbClr val="FF0000"/>
                </a:solidFill>
                <a:latin typeface="Arial" panose="020B0604020202020204" pitchFamily="34" charset="0"/>
              </a:rPr>
              <a:t> en </a:t>
            </a:r>
            <a:r>
              <a:rPr lang="fr-FR" altLang="fr-FR" sz="1200">
                <a:solidFill>
                  <a:srgbClr val="FF0000"/>
                </a:solidFill>
                <a:latin typeface="Arial" panose="020B0604020202020204" pitchFamily="34" charset="0"/>
                <a:hlinkClick r:id="rId17" tooltip="Australie"/>
              </a:rPr>
              <a:t>Australie</a:t>
            </a:r>
            <a:r>
              <a:rPr lang="fr-FR" altLang="fr-FR" sz="1200">
                <a:solidFill>
                  <a:srgbClr val="FF0000"/>
                </a:solidFill>
                <a:latin typeface="Arial" panose="020B0604020202020204" pitchFamily="34" charset="0"/>
              </a:rPr>
              <a:t> (risque élevé, score : 14).</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8"/>
              </a:rPr>
              <a:t>http://fr.wikipedia.org/wiki/Acacia_nilotica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9"/>
              </a:rPr>
              <a:t>http://en.wikipedia.org/wiki/Vachellia_nilotica</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0"/>
              </a:rPr>
              <a:t>http://database.prota.org/PROTAhtml/Acacia%20nilotica_En.htm</a:t>
            </a:r>
            <a:r>
              <a:rPr lang="fr-FR" altLang="fr-FR" sz="1200">
                <a:solidFill>
                  <a:srgbClr val="008000"/>
                </a:solidFill>
                <a:latin typeface="Arial" panose="020B0604020202020204" pitchFamily="34" charset="0"/>
              </a:rPr>
              <a:t> </a:t>
            </a:r>
          </a:p>
        </p:txBody>
      </p:sp>
      <p:pic>
        <p:nvPicPr>
          <p:cNvPr id="63495" name="Picture 6" descr="C:\Users\LISAN\Pictures\plantes-halophytes-xerophiles\Acacia nilotica4.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35600" y="3789363"/>
            <a:ext cx="19875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7" descr="C:\Users\LISAN\Pictures\plantes-halophytes-xerophiles\Acacia nilotica exudas_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96188" y="3213100"/>
            <a:ext cx="1371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8" descr="C:\Users\LISAN\Pictures\plantes-halophytes-xerophiles\Acacia nilotica gousses_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43438" y="5373688"/>
            <a:ext cx="21034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9" descr="C:\Users\LISAN\Pictures\plantes-halophytes-xerophiles\Acacia nilotica.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00338" y="4005263"/>
            <a:ext cx="14160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0" descr="C:\Users\LISAN\Pictures\plantes-halophytes-xerophiles\Acacia nilotica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051050" y="5084763"/>
            <a:ext cx="24860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1" descr="C:\Users\LISAN\Pictures\plantes-halophytes-xerophiles\Acacia nilotica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950" y="492442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12" descr="C:\Users\LISAN\Pictures\plantes-halophytes-xerophiles\Acacia nilotica3.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85000" y="5373688"/>
            <a:ext cx="20066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350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3504" name="Image 15" descr="logo aride_s.jp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 16" descr="logo salinisation2_s.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6" name="Rectangle 17"/>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65</a:t>
            </a:fld>
            <a:endParaRPr lang="fr-FR" altLang="fr-F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50825" y="692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6.12. </a:t>
            </a:r>
            <a:r>
              <a:rPr lang="it-IT" altLang="fr-FR" sz="1800" b="1" i="1">
                <a:solidFill>
                  <a:srgbClr val="008000"/>
                </a:solidFill>
                <a:latin typeface="Arial" panose="020B0604020202020204" pitchFamily="34" charset="0"/>
              </a:rPr>
              <a:t>Bauhinia rufescens </a:t>
            </a:r>
            <a:endParaRPr lang="fr-FR" altLang="fr-FR" sz="1800" b="1">
              <a:solidFill>
                <a:srgbClr val="008000"/>
              </a:solidFill>
              <a:latin typeface="Arial" panose="020B0604020202020204" pitchFamily="34" charset="0"/>
            </a:endParaRPr>
          </a:p>
        </p:txBody>
      </p:sp>
      <p:sp>
        <p:nvSpPr>
          <p:cNvPr id="64515"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EC89682-BC35-4841-807D-2FF24EBC287E}"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64516" name="Rectangle 15"/>
          <p:cNvSpPr>
            <a:spLocks noChangeArrowheads="1"/>
          </p:cNvSpPr>
          <p:nvPr/>
        </p:nvSpPr>
        <p:spPr bwMode="auto">
          <a:xfrm>
            <a:off x="3419475" y="549275"/>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451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4518" name="ZoneTexte 5"/>
          <p:cNvSpPr txBox="1">
            <a:spLocks noChangeArrowheads="1"/>
          </p:cNvSpPr>
          <p:nvPr/>
        </p:nvSpPr>
        <p:spPr bwMode="auto">
          <a:xfrm>
            <a:off x="250825" y="1125538"/>
            <a:ext cx="86423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Arbuste de la famille </a:t>
            </a:r>
            <a:r>
              <a:rPr lang="fr-FR" altLang="fr-FR" sz="1800">
                <a:solidFill>
                  <a:srgbClr val="008000"/>
                </a:solidFill>
                <a:latin typeface="Arial" panose="020B0604020202020204" pitchFamily="34" charset="0"/>
                <a:hlinkClick r:id="rId2" tooltip="Fabaceae"/>
              </a:rPr>
              <a:t>des Fabacées</a:t>
            </a:r>
            <a:r>
              <a:rPr lang="fr-FR" altLang="fr-FR" sz="1800">
                <a:solidFill>
                  <a:srgbClr val="008000"/>
                </a:solidFill>
                <a:latin typeface="Arial" panose="020B0604020202020204" pitchFamily="34" charset="0"/>
              </a:rPr>
              <a:t>, de 1-3 mètres de haut, mais pouvant atteindre 8 mètres, originaire des régions semi-arides de l'Afrique comme le </a:t>
            </a:r>
            <a:r>
              <a:rPr lang="fr-FR" altLang="fr-FR" sz="1800">
                <a:solidFill>
                  <a:srgbClr val="008000"/>
                </a:solidFill>
                <a:latin typeface="Arial" panose="020B0604020202020204" pitchFamily="34" charset="0"/>
                <a:hlinkClick r:id="rId3" tooltip="Sahel"/>
              </a:rPr>
              <a:t>Sahel</a:t>
            </a:r>
            <a:r>
              <a:rPr lang="fr-FR" altLang="fr-FR" sz="1800">
                <a:solidFill>
                  <a:srgbClr val="008000"/>
                </a:solidFill>
                <a:latin typeface="Arial" panose="020B0604020202020204" pitchFamily="34" charset="0"/>
              </a:rPr>
              <a:t>, où il est fréquent.</a:t>
            </a:r>
          </a:p>
          <a:p>
            <a:pPr algn="just" eaLnBrk="1" hangingPunct="1">
              <a:spcBef>
                <a:spcPct val="0"/>
              </a:spcBef>
              <a:buFontTx/>
              <a:buNone/>
            </a:pPr>
            <a:r>
              <a:rPr lang="fr-FR" altLang="fr-FR" sz="1200">
                <a:solidFill>
                  <a:srgbClr val="008000"/>
                </a:solidFill>
                <a:latin typeface="Arial" panose="020B0604020202020204" pitchFamily="34" charset="0"/>
              </a:rPr>
              <a:t>Les rameaux sont disposés dans un même plan, les plus petits sont en forme d’épines. L’écorce est grise, lenticellée. Les feuilles sont petites, fortement bilobées, gris-vert mat, persistantes. Les fleurs sont jaune-verdâtre à blanc rose, de type cinq, groupées en racèmes de 5 cm. Ses </a:t>
            </a:r>
            <a:r>
              <a:rPr lang="fr-FR" altLang="fr-FR" sz="1200">
                <a:solidFill>
                  <a:srgbClr val="008000"/>
                </a:solidFill>
                <a:latin typeface="Arial" panose="020B0604020202020204" pitchFamily="34" charset="0"/>
                <a:hlinkClick r:id="rId4" tooltip="Légumineuse"/>
              </a:rPr>
              <a:t>gousses</a:t>
            </a:r>
            <a:r>
              <a:rPr lang="fr-FR" altLang="fr-FR" sz="1200">
                <a:solidFill>
                  <a:srgbClr val="008000"/>
                </a:solidFill>
                <a:latin typeface="Arial" panose="020B0604020202020204" pitchFamily="34" charset="0"/>
              </a:rPr>
              <a:t> sont indéhiscentes, contournées en spirale et brun foncé, presque noires à maturité ; elles contiennent de 4 à 10 graines.</a:t>
            </a:r>
          </a:p>
          <a:p>
            <a:pPr algn="just" eaLnBrk="1" hangingPunct="1">
              <a:spcBef>
                <a:spcPct val="0"/>
              </a:spcBef>
              <a:buFontTx/>
              <a:buNone/>
            </a:pPr>
            <a:r>
              <a:rPr lang="fr-FR" altLang="fr-FR" sz="1200">
                <a:solidFill>
                  <a:srgbClr val="008000"/>
                </a:solidFill>
                <a:latin typeface="Arial" panose="020B0604020202020204" pitchFamily="34" charset="0"/>
              </a:rPr>
              <a:t>La multiplication par graines après traitement à l'eau bouillante et refroidissement lent donne un taux de germination de 40%.</a:t>
            </a:r>
          </a:p>
          <a:p>
            <a:pPr algn="just" eaLnBrk="1" hangingPunct="1">
              <a:spcBef>
                <a:spcPct val="0"/>
              </a:spcBef>
              <a:buFontTx/>
              <a:buNone/>
            </a:pPr>
            <a:r>
              <a:rPr lang="fr-FR" altLang="fr-FR" sz="1200" u="sng">
                <a:solidFill>
                  <a:srgbClr val="008000"/>
                </a:solidFill>
                <a:latin typeface="Arial" panose="020B0604020202020204" pitchFamily="34" charset="0"/>
              </a:rPr>
              <a:t>Sols</a:t>
            </a:r>
            <a:r>
              <a:rPr lang="fr-FR" altLang="fr-FR" sz="1200">
                <a:solidFill>
                  <a:srgbClr val="008000"/>
                </a:solidFill>
                <a:latin typeface="Arial" panose="020B0604020202020204" pitchFamily="34" charset="0"/>
              </a:rPr>
              <a:t> : peu exigent, sur des sites secs et sablonneux, pierreux, également sur des sols argileux latéritiques, souvent dans des terres en jachère. Elle est rustique et pousse sur tous les types de sol. Espèce recommandée pour la création de haies-vives défensives, fourragères ou ornementales. </a:t>
            </a:r>
          </a:p>
          <a:p>
            <a:pPr algn="just">
              <a:spcBef>
                <a:spcPct val="0"/>
              </a:spcBef>
              <a:buFontTx/>
              <a:buNone/>
            </a:pPr>
            <a:r>
              <a:rPr lang="fr-FR" altLang="fr-FR" sz="1200" i="1">
                <a:solidFill>
                  <a:srgbClr val="008000"/>
                </a:solidFill>
                <a:latin typeface="Arial" panose="020B0604020202020204" pitchFamily="34" charset="0"/>
              </a:rPr>
              <a:t>Bauhinia </a:t>
            </a:r>
            <a:r>
              <a:rPr lang="fr-FR" altLang="fr-FR" sz="1200">
                <a:solidFill>
                  <a:srgbClr val="008000"/>
                </a:solidFill>
                <a:latin typeface="Arial" panose="020B0604020202020204" pitchFamily="34" charset="0"/>
              </a:rPr>
              <a:t>fixe l’azote de l’air. C’est un arbuste fourrager important : la valeur fourragère des rameaux feuillés est de 0,12 UF/kg et celle des gousses vertes ou sèches est de 0,94 UF/kg. Les rameaux sont appréciés des ovins, des caprins et des chameaux, les feuilles par les bovins. L’écorce est tanifère. Elle est découpée en bandes pour tresser des cordes.</a:t>
            </a:r>
          </a:p>
          <a:p>
            <a:pPr algn="just">
              <a:spcBef>
                <a:spcPct val="0"/>
              </a:spcBef>
              <a:buFontTx/>
              <a:buNone/>
            </a:pPr>
            <a:r>
              <a:rPr lang="fr-FR" altLang="fr-FR" sz="1200">
                <a:solidFill>
                  <a:srgbClr val="008000"/>
                </a:solidFill>
                <a:latin typeface="Arial" panose="020B0604020202020204" pitchFamily="34" charset="0"/>
              </a:rPr>
              <a:t>De nombreux usages en pharmacopée : fébrifuge, diurétique, antientéralgique et autres usages. Le bois est brun clair à grain fin. On l’utilise en charpente, sculpture, artisanat et comme bois de feu. Il est également utilisé comme plante ornementale.</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5"/>
              </a:rPr>
              <a:t>http://en.wikipedia.org/wiki/Bauhinia_rufescens</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b) (CIRAD) </a:t>
            </a:r>
            <a:r>
              <a:rPr lang="fr-FR" altLang="fr-FR" sz="1200">
                <a:solidFill>
                  <a:srgbClr val="008000"/>
                </a:solidFill>
                <a:latin typeface="Arial" panose="020B0604020202020204" pitchFamily="34" charset="0"/>
                <a:hlinkClick r:id="rId6"/>
              </a:rPr>
              <a:t>http://hal.archives-ouvertes.fr/docs/00/42/92/75/PDF/Bauhinia-rufescens.pdf</a:t>
            </a:r>
            <a:r>
              <a:rPr lang="fr-FR" altLang="fr-FR" sz="1200">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7"/>
              </a:rPr>
              <a:t>http://www.fao.org/ag/agp/AGPC/doc/Gbase/data/pf000148.htm</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000">
                <a:solidFill>
                  <a:srgbClr val="008000"/>
                </a:solidFill>
                <a:latin typeface="Arial" panose="020B0604020202020204" pitchFamily="34" charset="0"/>
              </a:rPr>
              <a:t>d) </a:t>
            </a:r>
            <a:r>
              <a:rPr lang="fr-FR" altLang="fr-FR" sz="1000">
                <a:solidFill>
                  <a:srgbClr val="008000"/>
                </a:solidFill>
                <a:latin typeface="Arial" panose="020B0604020202020204" pitchFamily="34" charset="0"/>
                <a:hlinkClick r:id="rId8"/>
              </a:rPr>
              <a:t>http://ne.chm-cbd.net/biodiversity/la-diversite-biologique-vegetale/les-especes-vegetales-et-leurs-utilites/bauhinia-rufescens</a:t>
            </a:r>
            <a:r>
              <a:rPr lang="fr-FR" altLang="fr-FR" sz="1000">
                <a:solidFill>
                  <a:srgbClr val="008000"/>
                </a:solidFill>
                <a:latin typeface="Arial" panose="020B0604020202020204" pitchFamily="34" charset="0"/>
              </a:rPr>
              <a:t> </a:t>
            </a:r>
          </a:p>
        </p:txBody>
      </p:sp>
      <p:pic>
        <p:nvPicPr>
          <p:cNvPr id="64519" name="Picture 6" descr="C:\Users\LISAN\Pictures\plantes-halophytes-xerophiles\Bauhinia rufescens_haie bi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5373688"/>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7" descr="C:\Users\LISAN\Pictures\plantes-halophytes-xerophiles\Bauhinia rufescens b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3350" y="5229225"/>
            <a:ext cx="19716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8" descr="C:\Users\LISAN\Pictures\plantes-halophytes-xerophiles\Bauhinia rufescens_bois bi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825" y="0"/>
            <a:ext cx="133350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9" descr="C:\Users\LISAN\Pictures\plantes-halophytes-xerophiles\Bauhinia rufescens_gousses bis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50" y="5300663"/>
            <a:ext cx="12192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0" descr="C:\Users\LISAN\Pictures\plantes-halophytes-xerophiles\Bauhinia rufescens_fleur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500" y="5445125"/>
            <a:ext cx="18843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1" descr="C:\Users\LISAN\Pictures\plantes-halophytes-xerophiles\Bauhinia rufescens feuille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4750" y="4383088"/>
            <a:ext cx="1619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2" descr="C:\Users\LISAN\Pictures\plantes-halophytes-xerophiles\Bauhinia rufescens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46975" y="5661025"/>
            <a:ext cx="15970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452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4528" name="Image 15" descr="logo aride_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Image 16" descr="logo salinisation2_s.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0" name="ZoneTexte 17"/>
          <p:cNvSpPr txBox="1">
            <a:spLocks noChangeArrowheads="1"/>
          </p:cNvSpPr>
          <p:nvPr/>
        </p:nvSpPr>
        <p:spPr bwMode="auto">
          <a:xfrm>
            <a:off x="1403350"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66</a:t>
            </a:fld>
            <a:endParaRPr lang="fr-FR" altLang="fr-F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50825" y="692150"/>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6.13. </a:t>
            </a:r>
            <a:r>
              <a:rPr lang="fr-FR" altLang="fr-FR" sz="1800" b="1">
                <a:solidFill>
                  <a:srgbClr val="008000"/>
                </a:solidFill>
                <a:latin typeface="Arial" panose="020B0604020202020204" pitchFamily="34" charset="0"/>
              </a:rPr>
              <a:t>Arbre pilon</a:t>
            </a:r>
            <a:r>
              <a:rPr lang="fr-FR" altLang="fr-FR" sz="1800">
                <a:solidFill>
                  <a:srgbClr val="008000"/>
                </a:solidFill>
                <a:latin typeface="Arial" panose="020B0604020202020204" pitchFamily="34" charset="0"/>
              </a:rPr>
              <a:t> ou </a:t>
            </a:r>
            <a:r>
              <a:rPr lang="fr-FR" altLang="fr-FR" sz="1800" b="1">
                <a:solidFill>
                  <a:srgbClr val="008000"/>
                </a:solidFill>
                <a:latin typeface="Arial" panose="020B0604020202020204" pitchFamily="34" charset="0"/>
              </a:rPr>
              <a:t>Casse du Sénégal </a:t>
            </a:r>
            <a:r>
              <a:rPr lang="fr-FR" altLang="fr-FR" sz="1800">
                <a:solidFill>
                  <a:srgbClr val="008000"/>
                </a:solidFill>
                <a:latin typeface="Arial" panose="020B0604020202020204" pitchFamily="34" charset="0"/>
              </a:rPr>
              <a:t>(</a:t>
            </a:r>
            <a:r>
              <a:rPr lang="it-IT" altLang="fr-FR" sz="1800" i="1">
                <a:solidFill>
                  <a:srgbClr val="008000"/>
                </a:solidFill>
                <a:latin typeface="Arial" panose="020B0604020202020204" pitchFamily="34" charset="0"/>
              </a:rPr>
              <a:t>Cassia sieberiana</a:t>
            </a:r>
            <a:r>
              <a:rPr lang="it-IT" altLang="fr-FR" sz="1800">
                <a:solidFill>
                  <a:srgbClr val="008000"/>
                </a:solidFill>
                <a:latin typeface="Arial" panose="020B0604020202020204" pitchFamily="34" charset="0"/>
              </a:rPr>
              <a:t>)</a:t>
            </a:r>
            <a:r>
              <a:rPr lang="it-IT" altLang="fr-FR" sz="1800" b="1" i="1">
                <a:solidFill>
                  <a:srgbClr val="008000"/>
                </a:solidFill>
                <a:latin typeface="Arial" panose="020B0604020202020204" pitchFamily="34" charset="0"/>
              </a:rPr>
              <a:t> </a:t>
            </a:r>
            <a:endParaRPr lang="fr-FR" altLang="fr-FR" sz="1800" b="1">
              <a:solidFill>
                <a:srgbClr val="008000"/>
              </a:solidFill>
              <a:latin typeface="Arial" panose="020B0604020202020204" pitchFamily="34" charset="0"/>
            </a:endParaRPr>
          </a:p>
        </p:txBody>
      </p:sp>
      <p:sp>
        <p:nvSpPr>
          <p:cNvPr id="65539"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A414741-25CA-4F4E-A97A-831E1184ACE6}"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6554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554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55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554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5544" name="Image 7"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Image 8"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ZoneTexte 9"/>
          <p:cNvSpPr txBox="1">
            <a:spLocks noChangeArrowheads="1"/>
          </p:cNvSpPr>
          <p:nvPr/>
        </p:nvSpPr>
        <p:spPr bwMode="auto">
          <a:xfrm>
            <a:off x="179388" y="1052513"/>
            <a:ext cx="87852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i="1">
                <a:solidFill>
                  <a:srgbClr val="008000"/>
                </a:solidFill>
                <a:latin typeface="Arial" panose="020B0604020202020204" pitchFamily="34" charset="0"/>
              </a:rPr>
              <a:t>Cassia sieberiana</a:t>
            </a:r>
            <a:r>
              <a:rPr lang="fr-FR" altLang="fr-FR" sz="1800">
                <a:solidFill>
                  <a:srgbClr val="008000"/>
                </a:solidFill>
                <a:latin typeface="Arial" panose="020B0604020202020204" pitchFamily="34" charset="0"/>
              </a:rPr>
              <a:t> est un arbre caduque, de 10-20 mètres de hauteur, ayant des fleurs jaunes très lumineuses (famille des </a:t>
            </a:r>
            <a:r>
              <a:rPr lang="fr-FR" altLang="fr-FR" sz="1800" i="1">
                <a:solidFill>
                  <a:srgbClr val="008000"/>
                </a:solidFill>
                <a:latin typeface="Arial" panose="020B0604020202020204" pitchFamily="34" charset="0"/>
                <a:hlinkClick r:id="rId4" tooltip="Fabaceae"/>
              </a:rPr>
              <a:t>Fabaceae</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On le trouve dans la partie sud du Sahel, au Sénégal, Soudan et Ouganda. On le trouve aussi en Afrique de l'Est </a:t>
            </a:r>
            <a:r>
              <a:rPr lang="fr-FR" altLang="fr-FR" sz="1200" baseline="30000">
                <a:solidFill>
                  <a:srgbClr val="008000"/>
                </a:solidFill>
                <a:latin typeface="Arial" panose="020B0604020202020204" pitchFamily="34" charset="0"/>
                <a:hlinkClick r:id="rId5"/>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Dans les régions très sèches, c’est un arbuste. En général, il n’est jamais seul et pousse au sein de groupes d'autres plantes </a:t>
            </a:r>
            <a:r>
              <a:rPr lang="fr-FR" altLang="fr-FR" sz="1200" baseline="30000">
                <a:solidFill>
                  <a:srgbClr val="008000"/>
                </a:solidFill>
                <a:latin typeface="Arial" panose="020B0604020202020204" pitchFamily="34" charset="0"/>
                <a:hlinkClick r:id="rId5"/>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Il pousse mieux dans les sols bien drainés et humides avec une pluviométrie annuelle d'environ 500 mm (20 pouces).</a:t>
            </a:r>
          </a:p>
          <a:p>
            <a:pPr algn="just" eaLnBrk="1" hangingPunct="1">
              <a:spcBef>
                <a:spcPct val="0"/>
              </a:spcBef>
              <a:buFontTx/>
              <a:buNone/>
            </a:pPr>
            <a:r>
              <a:rPr lang="fr-FR" altLang="fr-FR" sz="1200">
                <a:solidFill>
                  <a:srgbClr val="008000"/>
                </a:solidFill>
                <a:latin typeface="Arial" panose="020B0604020202020204" pitchFamily="34" charset="0"/>
              </a:rPr>
              <a:t>L'extrait doux des tiges est utilisé comme nourriture </a:t>
            </a:r>
            <a:r>
              <a:rPr lang="fr-FR" altLang="fr-FR" sz="1200" baseline="30000">
                <a:solidFill>
                  <a:srgbClr val="008000"/>
                </a:solidFill>
                <a:latin typeface="Arial" panose="020B0604020202020204" pitchFamily="34" charset="0"/>
                <a:hlinkClick r:id="rId6"/>
              </a:rPr>
              <a:t>[3]</a:t>
            </a:r>
            <a:r>
              <a:rPr lang="fr-FR" altLang="fr-FR" sz="1200">
                <a:solidFill>
                  <a:srgbClr val="008000"/>
                </a:solidFill>
                <a:latin typeface="Arial" panose="020B0604020202020204" pitchFamily="34" charset="0"/>
              </a:rPr>
              <a:t>. Des bâtonnets à mâcher peuvent également être fabriqués à partir de la racine. Il a de nombreuses utilisations médicinales. Les racines sont utilisés comme diurétique et vermifuge et pour traiter des maladies telles que l’éléphantiasis, la lèpre, la diarrhée, les hémorroïdes, la dysenterie et les maladies vénériennes </a:t>
            </a:r>
            <a:r>
              <a:rPr lang="fr-FR" altLang="fr-FR" sz="1200" baseline="30000">
                <a:solidFill>
                  <a:srgbClr val="008000"/>
                </a:solidFill>
                <a:latin typeface="Arial" panose="020B0604020202020204" pitchFamily="34" charset="0"/>
                <a:hlinkClick r:id="rId5"/>
              </a:rPr>
              <a:t>[2]</a:t>
            </a:r>
            <a:r>
              <a:rPr lang="fr-FR" altLang="fr-FR" sz="1200">
                <a:solidFill>
                  <a:srgbClr val="008000"/>
                </a:solidFill>
                <a:latin typeface="Arial" panose="020B0604020202020204" pitchFamily="34" charset="0"/>
              </a:rPr>
              <a:t>. Il peut également être utilisé pour soulager les symptômes, liés au cycle menstruel, et les douleurs. D'autres utilisations incluent le traitement des oreilles avec la racine et les graines. Les graines sont aussi utilisés comme sédatifs. L'écorce de racine est également utilisée en outre pour l'hydropisie, l'enflure et la goutte. Enfin, les feuilles aident à traiter les symptômes de l'arthrite et les rhumatismes </a:t>
            </a:r>
            <a:r>
              <a:rPr lang="fr-FR" altLang="fr-FR" sz="1200" baseline="30000">
                <a:solidFill>
                  <a:srgbClr val="008000"/>
                </a:solidFill>
                <a:latin typeface="Arial" panose="020B0604020202020204" pitchFamily="34" charset="0"/>
                <a:hlinkClick r:id="rId7"/>
              </a:rPr>
              <a:t>[4]</a:t>
            </a:r>
            <a:r>
              <a:rPr lang="fr-FR" altLang="fr-FR" sz="1200">
                <a:solidFill>
                  <a:srgbClr val="008000"/>
                </a:solidFill>
                <a:latin typeface="Arial" panose="020B0604020202020204" pitchFamily="34" charset="0"/>
              </a:rPr>
              <a:t>. Les gousses font également l’objet d’un commerce local, en particulier comme vermifuge.</a:t>
            </a:r>
          </a:p>
          <a:p>
            <a:pPr algn="just" eaLnBrk="1" hangingPunct="1">
              <a:spcBef>
                <a:spcPct val="0"/>
              </a:spcBef>
              <a:buFontTx/>
              <a:buNone/>
            </a:pPr>
            <a:r>
              <a:rPr lang="fr-FR" altLang="fr-FR" sz="1200">
                <a:solidFill>
                  <a:srgbClr val="008000"/>
                </a:solidFill>
                <a:latin typeface="Arial" panose="020B0604020202020204" pitchFamily="34" charset="0"/>
              </a:rPr>
              <a:t>Sa racine est très utilisée comme tonique et aphrodisiaque en poudre ou en macération (allégations à vérifier).</a:t>
            </a:r>
          </a:p>
          <a:p>
            <a:pPr algn="just" eaLnBrk="1" hangingPunct="1">
              <a:spcBef>
                <a:spcPct val="0"/>
              </a:spcBef>
              <a:buFontTx/>
              <a:buNone/>
            </a:pPr>
            <a:r>
              <a:rPr lang="fr-FR" altLang="fr-FR" sz="1200" i="1">
                <a:solidFill>
                  <a:srgbClr val="008000"/>
                </a:solidFill>
                <a:latin typeface="Arial" panose="020B0604020202020204" pitchFamily="34" charset="0"/>
              </a:rPr>
              <a:t>Cassia sieberiana</a:t>
            </a:r>
            <a:r>
              <a:rPr lang="fr-FR" altLang="fr-FR" sz="1200">
                <a:solidFill>
                  <a:srgbClr val="008000"/>
                </a:solidFill>
                <a:latin typeface="Arial" panose="020B0604020202020204" pitchFamily="34" charset="0"/>
              </a:rPr>
              <a:t> est utilisé pour fabriquer des outils, des pilons, mortiers, et également utilisé pour la construction car c'est un bois très dur, </a:t>
            </a:r>
            <a:r>
              <a:rPr lang="fr-FR" altLang="fr-FR" sz="1200" b="1">
                <a:solidFill>
                  <a:srgbClr val="008000"/>
                </a:solidFill>
                <a:latin typeface="Arial" panose="020B0604020202020204" pitchFamily="34" charset="0"/>
              </a:rPr>
              <a:t>résistant aux termites</a:t>
            </a:r>
            <a:r>
              <a:rPr lang="fr-FR" altLang="fr-FR" sz="1200">
                <a:solidFill>
                  <a:srgbClr val="008000"/>
                </a:solidFill>
                <a:latin typeface="Arial" panose="020B0604020202020204" pitchFamily="34" charset="0"/>
              </a:rPr>
              <a:t>. En outre, il est aussi un arbre d'ornement en raison de ses fleurs aux couleurs vives.</a:t>
            </a:r>
          </a:p>
          <a:p>
            <a:pPr algn="just" eaLnBrk="1" hangingPunct="1">
              <a:spcBef>
                <a:spcPct val="0"/>
              </a:spcBef>
              <a:buFontTx/>
              <a:buNone/>
            </a:pPr>
            <a:r>
              <a:rPr lang="fr-FR" altLang="fr-FR" sz="1200">
                <a:solidFill>
                  <a:srgbClr val="008000"/>
                </a:solidFill>
                <a:latin typeface="Arial" panose="020B0604020202020204" pitchFamily="34" charset="0"/>
              </a:rPr>
              <a:t>Il est présent dans les savanes arborées ou arbustives où la </a:t>
            </a:r>
            <a:r>
              <a:rPr lang="fr-FR" altLang="fr-FR" sz="1200" b="1">
                <a:solidFill>
                  <a:srgbClr val="008000"/>
                </a:solidFill>
                <a:latin typeface="Arial" panose="020B0604020202020204" pitchFamily="34" charset="0"/>
              </a:rPr>
              <a:t>pluviométrie annuelle est inférieure à 800 mm</a:t>
            </a:r>
            <a:r>
              <a:rPr lang="fr-FR" altLang="fr-FR" sz="1200">
                <a:solidFill>
                  <a:srgbClr val="008000"/>
                </a:solidFill>
                <a:latin typeface="Arial" panose="020B0604020202020204" pitchFamily="34" charset="0"/>
              </a:rPr>
              <a:t>. Il pousse le plus souvent dans les lieux argileux (°). Il est principalement multiplié par graines.</a:t>
            </a:r>
          </a:p>
          <a:p>
            <a:pPr algn="just" eaLnBrk="1" hangingPunct="1">
              <a:spcBef>
                <a:spcPct val="0"/>
              </a:spcBef>
              <a:buFontTx/>
              <a:buNone/>
            </a:pPr>
            <a:r>
              <a:rPr lang="fr-FR" altLang="fr-FR" sz="1200">
                <a:solidFill>
                  <a:srgbClr val="008000"/>
                </a:solidFill>
                <a:latin typeface="Arial" panose="020B0604020202020204" pitchFamily="34" charset="0"/>
              </a:rPr>
              <a:t>Sources : </a:t>
            </a:r>
            <a:r>
              <a:rPr lang="fr-FR" altLang="fr-FR" sz="1200">
                <a:solidFill>
                  <a:srgbClr val="008000"/>
                </a:solidFill>
                <a:latin typeface="Arial" panose="020B0604020202020204" pitchFamily="34" charset="0"/>
                <a:hlinkClick r:id="rId8"/>
              </a:rPr>
              <a:t>http://en.wikipedia.org/wiki/Cassia_sieberiana</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9"/>
              </a:rPr>
              <a:t>http://database.prota.org/PROTAhtml/Cassia%20sieberiana_Fr.htm</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 Selon </a:t>
            </a:r>
            <a:r>
              <a:rPr lang="fr-FR" altLang="fr-FR" sz="1200">
                <a:solidFill>
                  <a:srgbClr val="008000"/>
                </a:solidFill>
                <a:latin typeface="Arial" panose="020B0604020202020204" pitchFamily="34" charset="0"/>
                <a:hlinkClick r:id="rId10"/>
              </a:rPr>
              <a:t>http://www.seyilaabe-htkm.com/2011/01/la-chronique-du-mardi-au-jardin_11.html</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Note : Selon la base de données PROTA, </a:t>
            </a:r>
          </a:p>
          <a:p>
            <a:pPr algn="just" eaLnBrk="1" hangingPunct="1">
              <a:spcBef>
                <a:spcPct val="0"/>
              </a:spcBef>
              <a:buFontTx/>
              <a:buNone/>
            </a:pPr>
            <a:r>
              <a:rPr lang="fr-FR" altLang="fr-FR" sz="1200">
                <a:solidFill>
                  <a:srgbClr val="008000"/>
                </a:solidFill>
                <a:latin typeface="Arial" panose="020B0604020202020204" pitchFamily="34" charset="0"/>
              </a:rPr>
              <a:t>il préfère un sol sableux et acide (!).</a:t>
            </a:r>
          </a:p>
          <a:p>
            <a:pPr algn="just" eaLnBrk="1" hangingPunct="1">
              <a:spcBef>
                <a:spcPct val="0"/>
              </a:spcBef>
              <a:buFontTx/>
              <a:buNone/>
            </a:pPr>
            <a:r>
              <a:rPr lang="fr-FR" altLang="fr-FR" sz="1200">
                <a:solidFill>
                  <a:srgbClr val="FF0000"/>
                </a:solidFill>
                <a:latin typeface="Arial" panose="020B0604020202020204" pitchFamily="34" charset="0"/>
              </a:rPr>
              <a:t>Contradiction !  Donc donnée à vérifier.</a:t>
            </a:r>
          </a:p>
        </p:txBody>
      </p:sp>
      <p:pic>
        <p:nvPicPr>
          <p:cNvPr id="65547" name="Picture 7" descr="C:\Users\LISAN\Pictures\plantes-halophytes-xerophiles\Cassia sieberiana fleur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4797425"/>
            <a:ext cx="14128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8" descr="C:\Users\LISAN\Pictures\plantes-halophytes-xerophiles\Cassia sieberiana L.K. Barnett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80288" y="4652963"/>
            <a:ext cx="152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9" descr="C:\Users\LISAN\Pictures\plantes-halophytes-xerophiles\cassia sieberiana_frui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50" y="5373688"/>
            <a:ext cx="1625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10" descr="C:\Users\LISAN\Pictures\plantes-halophytes-xerophiles\Cassia sieberiana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7900" y="4797425"/>
            <a:ext cx="24193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11" descr="C:\Users\LISAN\Pictures\plantes-halophytes-xerophiles\cassia sieberiana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3713" y="5373688"/>
            <a:ext cx="143986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2" name="ZoneTexte 16"/>
          <p:cNvSpPr txBox="1">
            <a:spLocks noChangeArrowheads="1"/>
          </p:cNvSpPr>
          <p:nvPr/>
        </p:nvSpPr>
        <p:spPr bwMode="auto">
          <a:xfrm>
            <a:off x="1476375" y="188913"/>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67</a:t>
            </a:fld>
            <a:endParaRPr lang="fr-FR" alt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0825" y="692150"/>
            <a:ext cx="785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6.14. </a:t>
            </a:r>
            <a:r>
              <a:rPr lang="it-IT" altLang="fr-FR" sz="1800" b="1" dirty="0">
                <a:solidFill>
                  <a:srgbClr val="008000"/>
                </a:solidFill>
                <a:latin typeface="Arial" panose="020B0604020202020204" pitchFamily="34" charset="0"/>
              </a:rPr>
              <a:t>Mopane</a:t>
            </a:r>
            <a:r>
              <a:rPr lang="it-IT" altLang="fr-FR" sz="1800" dirty="0">
                <a:solidFill>
                  <a:srgbClr val="008000"/>
                </a:solidFill>
                <a:latin typeface="Arial" panose="020B0604020202020204" pitchFamily="34" charset="0"/>
              </a:rPr>
              <a:t> ou </a:t>
            </a:r>
            <a:r>
              <a:rPr lang="it-IT" altLang="fr-FR" sz="1800" b="1" dirty="0">
                <a:solidFill>
                  <a:srgbClr val="008000"/>
                </a:solidFill>
                <a:latin typeface="Arial" panose="020B0604020202020204" pitchFamily="34" charset="0"/>
              </a:rPr>
              <a:t>Mopani</a:t>
            </a:r>
            <a:r>
              <a:rPr lang="it-IT" altLang="fr-FR" sz="1800" dirty="0">
                <a:solidFill>
                  <a:srgbClr val="008000"/>
                </a:solidFill>
                <a:latin typeface="Arial" panose="020B0604020202020204" pitchFamily="34" charset="0"/>
              </a:rPr>
              <a:t> (</a:t>
            </a:r>
            <a:r>
              <a:rPr lang="it-IT" altLang="fr-FR" sz="1800" i="1" dirty="0">
                <a:solidFill>
                  <a:srgbClr val="008000"/>
                </a:solidFill>
                <a:latin typeface="Arial" panose="020B0604020202020204" pitchFamily="34" charset="0"/>
              </a:rPr>
              <a:t>Colophospermum mopane</a:t>
            </a:r>
            <a:r>
              <a:rPr lang="it-IT" altLang="fr-FR" sz="1800" dirty="0">
                <a:solidFill>
                  <a:srgbClr val="008000"/>
                </a:solidFill>
                <a:latin typeface="Arial" panose="020B0604020202020204" pitchFamily="34" charset="0"/>
              </a:rPr>
              <a:t>)</a:t>
            </a:r>
            <a:endParaRPr lang="fr-FR" altLang="fr-FR" sz="1800" dirty="0">
              <a:solidFill>
                <a:srgbClr val="008000"/>
              </a:solidFill>
              <a:latin typeface="Arial" panose="020B0604020202020204" pitchFamily="34" charset="0"/>
            </a:endParaRPr>
          </a:p>
        </p:txBody>
      </p:sp>
      <p:sp>
        <p:nvSpPr>
          <p:cNvPr id="66563" name="Espace réservé du numéro de diapositive 1"/>
          <p:cNvSpPr txBox="1">
            <a:spLocks/>
          </p:cNvSpPr>
          <p:nvPr/>
        </p:nvSpPr>
        <p:spPr bwMode="auto">
          <a:xfrm>
            <a:off x="0" y="188913"/>
            <a:ext cx="40481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DF195B9-CE10-4D56-B9D7-05E5F917D4FE}" type="slidenum">
              <a:rPr lang="fr-FR" altLang="fr-FR" sz="1200">
                <a:solidFill>
                  <a:srgbClr val="898989"/>
                </a:solidFill>
              </a:rPr>
              <a:pPr algn="r" eaLnBrk="1" hangingPunct="1">
                <a:spcBef>
                  <a:spcPct val="0"/>
                </a:spcBef>
                <a:buFontTx/>
                <a:buNone/>
              </a:pPr>
              <a:t>68</a:t>
            </a:fld>
            <a:endParaRPr lang="fr-FR" altLang="fr-FR" sz="1200">
              <a:solidFill>
                <a:srgbClr val="898989"/>
              </a:solidFill>
            </a:endParaRPr>
          </a:p>
        </p:txBody>
      </p:sp>
      <p:sp>
        <p:nvSpPr>
          <p:cNvPr id="66564" name="Rectangle 15"/>
          <p:cNvSpPr>
            <a:spLocks noChangeArrowheads="1"/>
          </p:cNvSpPr>
          <p:nvPr/>
        </p:nvSpPr>
        <p:spPr bwMode="auto">
          <a:xfrm>
            <a:off x="6011863" y="6207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6565" name="ZoneTexte 2"/>
          <p:cNvSpPr txBox="1">
            <a:spLocks noChangeArrowheads="1"/>
          </p:cNvSpPr>
          <p:nvPr/>
        </p:nvSpPr>
        <p:spPr bwMode="auto">
          <a:xfrm>
            <a:off x="2871788" y="188913"/>
            <a:ext cx="454674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6566" name="Rectangle 13"/>
          <p:cNvSpPr>
            <a:spLocks noChangeArrowheads="1"/>
          </p:cNvSpPr>
          <p:nvPr/>
        </p:nvSpPr>
        <p:spPr bwMode="auto">
          <a:xfrm>
            <a:off x="144463"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6567" name="Rectangle 13"/>
          <p:cNvSpPr>
            <a:spLocks noChangeArrowheads="1"/>
          </p:cNvSpPr>
          <p:nvPr/>
        </p:nvSpPr>
        <p:spPr bwMode="auto">
          <a:xfrm>
            <a:off x="144463"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6568" name="Image 7"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Image 8"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ZoneTexte 9"/>
          <p:cNvSpPr txBox="1">
            <a:spLocks noChangeArrowheads="1"/>
          </p:cNvSpPr>
          <p:nvPr/>
        </p:nvSpPr>
        <p:spPr bwMode="auto">
          <a:xfrm>
            <a:off x="179388" y="1196975"/>
            <a:ext cx="878522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Arbre caduque d'</a:t>
            </a:r>
            <a:r>
              <a:rPr lang="fr-FR" altLang="fr-FR" sz="1800" dirty="0">
                <a:solidFill>
                  <a:srgbClr val="008000"/>
                </a:solidFill>
                <a:latin typeface="Arial" panose="020B0604020202020204" pitchFamily="34" charset="0"/>
                <a:hlinkClick r:id="rId4" tooltip="Afrique australe"/>
              </a:rPr>
              <a:t>Afrique australe</a:t>
            </a:r>
            <a:r>
              <a:rPr lang="fr-FR" altLang="fr-FR" sz="1800" dirty="0">
                <a:solidFill>
                  <a:srgbClr val="008000"/>
                </a:solidFill>
                <a:latin typeface="Arial" panose="020B0604020202020204" pitchFamily="34" charset="0"/>
              </a:rPr>
              <a:t>, de 4 et 18 m de haut. </a:t>
            </a:r>
            <a:r>
              <a:rPr lang="fr-FR" altLang="fr-FR" sz="1200" dirty="0">
                <a:solidFill>
                  <a:srgbClr val="008000"/>
                </a:solidFill>
                <a:latin typeface="Arial" panose="020B0604020202020204" pitchFamily="34" charset="0"/>
              </a:rPr>
              <a:t>Sa feuille en forme de </a:t>
            </a:r>
            <a:r>
              <a:rPr lang="fr-FR" altLang="fr-FR" sz="1200" dirty="0">
                <a:solidFill>
                  <a:srgbClr val="008000"/>
                </a:solidFill>
                <a:latin typeface="Arial" panose="020B0604020202020204" pitchFamily="34" charset="0"/>
                <a:hlinkClick r:id="rId5" tooltip="Papillon"/>
              </a:rPr>
              <a:t>papillon</a:t>
            </a:r>
            <a:r>
              <a:rPr lang="fr-FR" altLang="fr-FR" sz="1200" dirty="0">
                <a:solidFill>
                  <a:srgbClr val="008000"/>
                </a:solidFill>
                <a:latin typeface="Arial" panose="020B0604020202020204" pitchFamily="34" charset="0"/>
              </a:rPr>
              <a:t> et sa </a:t>
            </a:r>
            <a:r>
              <a:rPr lang="fr-FR" altLang="fr-FR" sz="1200" dirty="0">
                <a:solidFill>
                  <a:srgbClr val="008000"/>
                </a:solidFill>
                <a:latin typeface="Arial" panose="020B0604020202020204" pitchFamily="34" charset="0"/>
                <a:hlinkClick r:id="rId6" tooltip="Gousse"/>
              </a:rPr>
              <a:t>gousse</a:t>
            </a:r>
            <a:r>
              <a:rPr lang="fr-FR" altLang="fr-FR" sz="1200" dirty="0">
                <a:solidFill>
                  <a:srgbClr val="008000"/>
                </a:solidFill>
                <a:latin typeface="Arial" panose="020B0604020202020204" pitchFamily="34" charset="0"/>
              </a:rPr>
              <a:t> fine et fragile sont caractéristiques. Il dégage une forte odeur de </a:t>
            </a:r>
            <a:r>
              <a:rPr lang="fr-FR" altLang="fr-FR" sz="1200" dirty="0">
                <a:solidFill>
                  <a:srgbClr val="008000"/>
                </a:solidFill>
                <a:latin typeface="Arial" panose="020B0604020202020204" pitchFamily="34" charset="0"/>
                <a:hlinkClick r:id="rId7" tooltip="Térébenthine"/>
              </a:rPr>
              <a:t>térébenthine</a:t>
            </a:r>
            <a:r>
              <a:rPr lang="fr-FR" altLang="fr-FR" sz="1200" dirty="0">
                <a:solidFill>
                  <a:srgbClr val="008000"/>
                </a:solidFill>
                <a:latin typeface="Arial" panose="020B0604020202020204" pitchFamily="34" charset="0"/>
              </a:rPr>
              <a:t>. Ses </a:t>
            </a:r>
            <a:r>
              <a:rPr lang="fr-FR" altLang="fr-FR" sz="1200" dirty="0">
                <a:solidFill>
                  <a:srgbClr val="008000"/>
                </a:solidFill>
                <a:latin typeface="Arial" panose="020B0604020202020204" pitchFamily="34" charset="0"/>
                <a:hlinkClick r:id="rId8" tooltip="Graine"/>
              </a:rPr>
              <a:t>graines</a:t>
            </a:r>
            <a:r>
              <a:rPr lang="fr-FR" altLang="fr-FR" sz="1200" dirty="0">
                <a:solidFill>
                  <a:srgbClr val="008000"/>
                </a:solidFill>
                <a:latin typeface="Arial" panose="020B0604020202020204" pitchFamily="34" charset="0"/>
              </a:rPr>
              <a:t> sont </a:t>
            </a:r>
            <a:r>
              <a:rPr lang="fr-FR" altLang="fr-FR" sz="1200" dirty="0">
                <a:solidFill>
                  <a:srgbClr val="008000"/>
                </a:solidFill>
                <a:latin typeface="Arial" panose="020B0604020202020204" pitchFamily="34" charset="0"/>
                <a:hlinkClick r:id="rId9" tooltip="Résine (végétale)"/>
              </a:rPr>
              <a:t>résineuses</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L'arbre existe exclusivement en Afrique. Il pousse dans les régions chaudes et sèches [sans gel] situées de 200 à 1 150 mètres d'altitude des parties les plus septentrionales de l'</a:t>
            </a:r>
            <a:r>
              <a:rPr lang="fr-FR" altLang="fr-FR" sz="1200" dirty="0">
                <a:solidFill>
                  <a:srgbClr val="008000"/>
                </a:solidFill>
                <a:latin typeface="Arial" panose="020B0604020202020204" pitchFamily="34" charset="0"/>
                <a:hlinkClick r:id="rId4" tooltip="Afrique australe"/>
              </a:rPr>
              <a:t>Afrique australe</a:t>
            </a:r>
            <a:r>
              <a:rPr lang="fr-FR" altLang="fr-FR" sz="1200" dirty="0">
                <a:solidFill>
                  <a:srgbClr val="008000"/>
                </a:solidFill>
                <a:latin typeface="Arial" panose="020B0604020202020204" pitchFamily="34" charset="0"/>
              </a:rPr>
              <a:t> (°). Selon leur taille, ils sont regroupés en </a:t>
            </a:r>
            <a:r>
              <a:rPr lang="fr-FR" altLang="fr-FR" sz="1200" dirty="0" err="1">
                <a:solidFill>
                  <a:srgbClr val="008000"/>
                </a:solidFill>
                <a:latin typeface="Arial" panose="020B0604020202020204" pitchFamily="34" charset="0"/>
                <a:hlinkClick r:id="rId10" tooltip="Fruticée"/>
              </a:rPr>
              <a:t>fruticées</a:t>
            </a:r>
            <a:r>
              <a:rPr lang="fr-FR" altLang="fr-FR" sz="1200" dirty="0">
                <a:solidFill>
                  <a:srgbClr val="008000"/>
                </a:solidFill>
                <a:latin typeface="Arial" panose="020B0604020202020204" pitchFamily="34" charset="0"/>
              </a:rPr>
              <a:t> ou en </a:t>
            </a:r>
            <a:r>
              <a:rPr lang="fr-FR" altLang="fr-FR" sz="1200" dirty="0">
                <a:solidFill>
                  <a:srgbClr val="008000"/>
                </a:solidFill>
                <a:latin typeface="Arial" panose="020B0604020202020204" pitchFamily="34" charset="0"/>
                <a:hlinkClick r:id="rId11" tooltip="Forêt"/>
              </a:rPr>
              <a:t>forêts</a:t>
            </a:r>
            <a:r>
              <a:rPr lang="fr-FR" altLang="fr-FR" sz="1200" dirty="0">
                <a:solidFill>
                  <a:srgbClr val="008000"/>
                </a:solidFill>
                <a:latin typeface="Arial" panose="020B0604020202020204" pitchFamily="34" charset="0"/>
              </a:rPr>
              <a:t>, forêts parfois comparées à des cathédrales de </a:t>
            </a:r>
            <a:r>
              <a:rPr lang="fr-FR" altLang="fr-FR" sz="1200" dirty="0" err="1">
                <a:solidFill>
                  <a:srgbClr val="008000"/>
                </a:solidFill>
                <a:latin typeface="Arial" panose="020B0604020202020204" pitchFamily="34" charset="0"/>
              </a:rPr>
              <a:t>mopanes</a:t>
            </a:r>
            <a:r>
              <a:rPr lang="fr-FR" altLang="fr-FR" sz="1200" dirty="0">
                <a:solidFill>
                  <a:srgbClr val="008000"/>
                </a:solidFill>
                <a:latin typeface="Arial" panose="020B0604020202020204" pitchFamily="34" charset="0"/>
              </a:rPr>
              <a:t> (jusqu’à 30 m). Il est de la famille des </a:t>
            </a:r>
            <a:r>
              <a:rPr lang="fr-FR" sz="1200" i="1" dirty="0" err="1">
                <a:latin typeface="Arial" panose="020B0604020202020204" pitchFamily="34" charset="0"/>
                <a:hlinkClick r:id="rId12" tooltip="Caesalpiniaceae"/>
              </a:rPr>
              <a:t>Caesalpiniaceae</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b="1" dirty="0">
                <a:solidFill>
                  <a:srgbClr val="008000"/>
                </a:solidFill>
                <a:latin typeface="Arial" panose="020B0604020202020204" pitchFamily="34" charset="0"/>
              </a:rPr>
              <a:t>Il pousse dans les </a:t>
            </a:r>
            <a:r>
              <a:rPr lang="fr-FR" altLang="fr-FR" sz="1200" b="1" dirty="0">
                <a:solidFill>
                  <a:srgbClr val="008000"/>
                </a:solidFill>
                <a:latin typeface="Arial" panose="020B0604020202020204" pitchFamily="34" charset="0"/>
                <a:hlinkClick r:id="rId13" tooltip="Sol alcalin (page inexistante)"/>
              </a:rPr>
              <a:t>sols alcalins</a:t>
            </a:r>
            <a:r>
              <a:rPr lang="fr-FR" altLang="fr-FR" sz="1200" dirty="0">
                <a:solidFill>
                  <a:srgbClr val="008000"/>
                </a:solidFill>
                <a:latin typeface="Arial" panose="020B0604020202020204" pitchFamily="34" charset="0"/>
              </a:rPr>
              <a:t> (à haute teneur en chaux (calcaire ?)), peu profonds et mal drainés. Il croît aussi dans les </a:t>
            </a:r>
            <a:r>
              <a:rPr lang="fr-FR" altLang="fr-FR" sz="1200" dirty="0">
                <a:solidFill>
                  <a:srgbClr val="008000"/>
                </a:solidFill>
                <a:latin typeface="Arial" panose="020B0604020202020204" pitchFamily="34" charset="0"/>
                <a:hlinkClick r:id="rId14" tooltip="Alluvions"/>
              </a:rPr>
              <a:t>sols alluviaux</a:t>
            </a:r>
            <a:r>
              <a:rPr lang="fr-FR" altLang="fr-FR" sz="1200" dirty="0">
                <a:solidFill>
                  <a:srgbClr val="008000"/>
                </a:solidFill>
                <a:latin typeface="Arial" panose="020B0604020202020204" pitchFamily="34" charset="0"/>
              </a:rPr>
              <a:t> (formés par les </a:t>
            </a:r>
            <a:r>
              <a:rPr lang="fr-FR" altLang="fr-FR" sz="1200" dirty="0">
                <a:solidFill>
                  <a:srgbClr val="008000"/>
                </a:solidFill>
                <a:latin typeface="Arial" panose="020B0604020202020204" pitchFamily="34" charset="0"/>
                <a:hlinkClick r:id="rId15" tooltip="Sédiment"/>
              </a:rPr>
              <a:t>sédiments</a:t>
            </a:r>
            <a:r>
              <a:rPr lang="fr-FR" altLang="fr-FR" sz="1200" dirty="0">
                <a:solidFill>
                  <a:srgbClr val="008000"/>
                </a:solidFill>
                <a:latin typeface="Arial" panose="020B0604020202020204" pitchFamily="34" charset="0"/>
              </a:rPr>
              <a:t> déposés par les rivières). Il pousse mal en dehors des zones chaudes et arrosées par des pluies estivales. Pluviométrie annuelle moyenne : 200-800 </a:t>
            </a:r>
            <a:r>
              <a:rPr lang="fr-FR" altLang="fr-FR" sz="1200" dirty="0" err="1">
                <a:solidFill>
                  <a:srgbClr val="008000"/>
                </a:solidFill>
                <a:latin typeface="Arial" panose="020B0604020202020204" pitchFamily="34" charset="0"/>
              </a:rPr>
              <a:t>mm.</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Sa croissance est lente</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La forte densité du bois lourd de </a:t>
            </a:r>
            <a:r>
              <a:rPr lang="fr-FR" altLang="fr-FR" sz="1200" i="1" dirty="0" err="1">
                <a:solidFill>
                  <a:srgbClr val="008000"/>
                </a:solidFill>
                <a:latin typeface="Arial" panose="020B0604020202020204" pitchFamily="34" charset="0"/>
              </a:rPr>
              <a:t>mopane</a:t>
            </a:r>
            <a:r>
              <a:rPr lang="fr-FR" altLang="fr-FR" sz="1200" dirty="0">
                <a:solidFill>
                  <a:srgbClr val="008000"/>
                </a:solidFill>
                <a:latin typeface="Arial" panose="020B0604020202020204" pitchFamily="34" charset="0"/>
              </a:rPr>
              <a:t> le rend résistant aux termites et pour cette raison et pour sa riche couleur rougeâtre, il est depuis longtemps utilisé dans la </a:t>
            </a:r>
            <a:r>
              <a:rPr lang="fr-FR" altLang="fr-FR" sz="1200" dirty="0">
                <a:solidFill>
                  <a:srgbClr val="008000"/>
                </a:solidFill>
                <a:latin typeface="Arial" panose="020B0604020202020204" pitchFamily="34" charset="0"/>
                <a:hlinkClick r:id="rId16" tooltip="Bois (matériau de construction)"/>
              </a:rPr>
              <a:t>construction</a:t>
            </a:r>
            <a:r>
              <a:rPr lang="fr-FR" altLang="fr-FR" sz="1200" dirty="0">
                <a:solidFill>
                  <a:srgbClr val="008000"/>
                </a:solidFill>
                <a:latin typeface="Arial" panose="020B0604020202020204" pitchFamily="34" charset="0"/>
              </a:rPr>
              <a:t> de </a:t>
            </a:r>
            <a:r>
              <a:rPr lang="fr-FR" altLang="fr-FR" sz="1200" dirty="0">
                <a:solidFill>
                  <a:srgbClr val="008000"/>
                </a:solidFill>
                <a:latin typeface="Arial" panose="020B0604020202020204" pitchFamily="34" charset="0"/>
                <a:hlinkClick r:id="rId17" tooltip="Maison en bois"/>
              </a:rPr>
              <a:t>maisons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8" tooltip="Palissade"/>
              </a:rPr>
              <a:t>palissades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9" tooltip="Plancher"/>
              </a:rPr>
              <a:t>planchers</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0" tooltip="Traverse"/>
              </a:rPr>
              <a:t>traverses</a:t>
            </a:r>
            <a:r>
              <a:rPr lang="fr-FR" altLang="fr-FR" sz="1200" dirty="0">
                <a:solidFill>
                  <a:srgbClr val="008000"/>
                </a:solidFill>
                <a:latin typeface="Arial" panose="020B0604020202020204" pitchFamily="34" charset="0"/>
              </a:rPr>
              <a:t> de chemin de fer ou bois de soutènement de </a:t>
            </a:r>
            <a:r>
              <a:rPr lang="fr-FR" altLang="fr-FR" sz="1200" u="sng" dirty="0">
                <a:solidFill>
                  <a:srgbClr val="008000"/>
                </a:solidFill>
                <a:latin typeface="Arial" panose="020B0604020202020204" pitchFamily="34" charset="0"/>
                <a:hlinkClick r:id="rId21" tooltip="Mine (gisement)"/>
              </a:rPr>
              <a:t>mine</a:t>
            </a:r>
            <a:r>
              <a:rPr lang="fr-FR" altLang="fr-FR" sz="1200" dirty="0">
                <a:solidFill>
                  <a:srgbClr val="008000"/>
                </a:solidFill>
                <a:latin typeface="Arial" panose="020B0604020202020204" pitchFamily="34" charset="0"/>
              </a:rPr>
              <a:t>. Il est également de plus en plus utilisés dans la fabrication d'</a:t>
            </a:r>
            <a:r>
              <a:rPr lang="fr-FR" altLang="fr-FR" sz="1200" dirty="0">
                <a:solidFill>
                  <a:srgbClr val="008000"/>
                </a:solidFill>
                <a:latin typeface="Arial" panose="020B0604020202020204" pitchFamily="34" charset="0"/>
                <a:hlinkClick r:id="rId22" tooltip="Instrument de musique"/>
              </a:rPr>
              <a:t>instruments de musique</a:t>
            </a:r>
            <a:r>
              <a:rPr lang="fr-FR" altLang="fr-FR" sz="1200" dirty="0">
                <a:solidFill>
                  <a:srgbClr val="008000"/>
                </a:solidFill>
                <a:latin typeface="Arial" panose="020B0604020202020204" pitchFamily="34" charset="0"/>
              </a:rPr>
              <a:t>, en particulier des </a:t>
            </a:r>
            <a:r>
              <a:rPr lang="fr-FR" altLang="fr-FR" sz="1200" dirty="0">
                <a:solidFill>
                  <a:srgbClr val="008000"/>
                </a:solidFill>
                <a:latin typeface="Arial" panose="020B0604020202020204" pitchFamily="34" charset="0"/>
                <a:hlinkClick r:id="rId23" tooltip="Instrument à vent"/>
              </a:rPr>
              <a:t>instruments à vent</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4" tooltip="Clarinette"/>
              </a:rPr>
              <a:t>clarinettes</a:t>
            </a:r>
            <a:r>
              <a:rPr lang="fr-FR" altLang="fr-FR" sz="1200" dirty="0">
                <a:solidFill>
                  <a:srgbClr val="008000"/>
                </a:solidFill>
                <a:latin typeface="Arial" panose="020B0604020202020204" pitchFamily="34" charset="0"/>
              </a:rPr>
              <a:t> …), le </a:t>
            </a:r>
            <a:r>
              <a:rPr lang="fr-FR" altLang="fr-FR" sz="1200" i="1" dirty="0">
                <a:solidFill>
                  <a:srgbClr val="008000"/>
                </a:solidFill>
                <a:latin typeface="Arial" panose="020B0604020202020204" pitchFamily="34" charset="0"/>
                <a:hlinkClick r:id="rId25" tooltip="Dalbergia melanoxylon"/>
              </a:rPr>
              <a:t>Dalbergia </a:t>
            </a:r>
            <a:r>
              <a:rPr lang="fr-FR" altLang="fr-FR" sz="1200" i="1" dirty="0" err="1">
                <a:solidFill>
                  <a:srgbClr val="008000"/>
                </a:solidFill>
                <a:latin typeface="Arial" panose="020B0604020202020204" pitchFamily="34" charset="0"/>
                <a:hlinkClick r:id="rId25" tooltip="Dalbergia melanoxylon"/>
              </a:rPr>
              <a:t>melanoxylon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6" tooltip="Ébène du Mozambique"/>
              </a:rPr>
              <a:t>ébène du Mozambique</a:t>
            </a:r>
            <a:r>
              <a:rPr lang="fr-FR" altLang="fr-FR" sz="1200" dirty="0">
                <a:solidFill>
                  <a:srgbClr val="008000"/>
                </a:solidFill>
                <a:latin typeface="Arial" panose="020B0604020202020204" pitchFamily="34" charset="0"/>
              </a:rPr>
              <a:t> ou </a:t>
            </a:r>
            <a:r>
              <a:rPr lang="fr-FR" altLang="fr-FR" sz="1200" dirty="0">
                <a:solidFill>
                  <a:srgbClr val="008000"/>
                </a:solidFill>
                <a:latin typeface="Arial" panose="020B0604020202020204" pitchFamily="34" charset="0"/>
                <a:hlinkClick r:id="rId27" tooltip="Grenadille (bois)"/>
              </a:rPr>
              <a:t>grenadille</a:t>
            </a:r>
            <a:r>
              <a:rPr lang="fr-FR" altLang="fr-FR" sz="1200" dirty="0">
                <a:solidFill>
                  <a:srgbClr val="008000"/>
                </a:solidFill>
                <a:latin typeface="Arial" panose="020B0604020202020204" pitchFamily="34" charset="0"/>
              </a:rPr>
              <a:t>), étant de plus en plus difficile à trouver. Il est assez huileux, sèche très bien avec peu de fentes et donne aux instruments un son chaud et riche</a:t>
            </a:r>
            <a:r>
              <a:rPr lang="fr-FR" altLang="fr-FR" sz="1200" baseline="30000" dirty="0">
                <a:solidFill>
                  <a:srgbClr val="008000"/>
                </a:solidFill>
                <a:latin typeface="Arial" panose="020B0604020202020204" pitchFamily="34" charset="0"/>
                <a:hlinkClick r:id="rId28"/>
              </a:rPr>
              <a:t>1</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Il fournit des brindilles à mâcher en guise de brosse à dents. Son écorce est employée pour fabriquer de la </a:t>
            </a:r>
            <a:r>
              <a:rPr lang="fr-FR" altLang="fr-FR" sz="1200" dirty="0">
                <a:solidFill>
                  <a:srgbClr val="008000"/>
                </a:solidFill>
                <a:latin typeface="Arial" panose="020B0604020202020204" pitchFamily="34" charset="0"/>
                <a:hlinkClick r:id="rId29" tooltip="Ficelle (corde)"/>
              </a:rPr>
              <a:t>ficelle</a:t>
            </a:r>
            <a:r>
              <a:rPr lang="fr-FR" altLang="fr-FR" sz="1200" dirty="0">
                <a:solidFill>
                  <a:srgbClr val="008000"/>
                </a:solidFill>
                <a:latin typeface="Arial" panose="020B0604020202020204" pitchFamily="34" charset="0"/>
              </a:rPr>
              <a:t> et des produits de </a:t>
            </a:r>
            <a:r>
              <a:rPr lang="fr-FR" altLang="fr-FR" sz="1200" u="sng" dirty="0">
                <a:solidFill>
                  <a:srgbClr val="008000"/>
                </a:solidFill>
                <a:latin typeface="Arial" panose="020B0604020202020204" pitchFamily="34" charset="0"/>
                <a:hlinkClick r:id="rId30" tooltip="Tannage"/>
              </a:rPr>
              <a:t>tannage</a:t>
            </a:r>
            <a:r>
              <a:rPr lang="fr-FR" altLang="fr-FR" sz="1200" dirty="0">
                <a:solidFill>
                  <a:srgbClr val="008000"/>
                </a:solidFill>
                <a:latin typeface="Arial" panose="020B0604020202020204" pitchFamily="34" charset="0"/>
              </a:rPr>
              <a:t>. Il a des usages médicinaux (ses feuilles aideraient à la cicatrisation des plaies…). Son écorce est employée pour fabriquer de la </a:t>
            </a:r>
            <a:r>
              <a:rPr lang="fr-FR" altLang="fr-FR" sz="1200" dirty="0">
                <a:solidFill>
                  <a:srgbClr val="008000"/>
                </a:solidFill>
                <a:latin typeface="Arial" panose="020B0604020202020204" pitchFamily="34" charset="0"/>
                <a:hlinkClick r:id="rId29" tooltip="Ficelle (corde)"/>
              </a:rPr>
              <a:t>ficelle</a:t>
            </a:r>
            <a:r>
              <a:rPr lang="fr-FR" altLang="fr-FR" sz="1200" dirty="0">
                <a:solidFill>
                  <a:srgbClr val="008000"/>
                </a:solidFill>
                <a:latin typeface="Arial" panose="020B0604020202020204" pitchFamily="34" charset="0"/>
              </a:rPr>
              <a:t> et des produits de </a:t>
            </a:r>
            <a:r>
              <a:rPr lang="fr-FR" altLang="fr-FR" sz="1200" u="sng" dirty="0">
                <a:solidFill>
                  <a:srgbClr val="008000"/>
                </a:solidFill>
                <a:latin typeface="Arial" panose="020B0604020202020204" pitchFamily="34" charset="0"/>
                <a:hlinkClick r:id="rId30" tooltip="Tannage"/>
              </a:rPr>
              <a:t>tannage</a:t>
            </a:r>
            <a:r>
              <a:rPr lang="fr-FR" altLang="fr-FR" sz="1200" dirty="0">
                <a:solidFill>
                  <a:srgbClr val="008000"/>
                </a:solidFill>
                <a:latin typeface="Arial" panose="020B0604020202020204" pitchFamily="34" charset="0"/>
              </a:rPr>
              <a:t>. L'arbre est une source importante de nourriture pour le </a:t>
            </a:r>
            <a:r>
              <a:rPr lang="fr-FR" altLang="fr-FR" sz="1200" dirty="0">
                <a:solidFill>
                  <a:srgbClr val="008000"/>
                </a:solidFill>
                <a:latin typeface="Arial" panose="020B0604020202020204" pitchFamily="34" charset="0"/>
                <a:hlinkClick r:id="rId31" tooltip="Ver mopane"/>
              </a:rPr>
              <a:t>ver </a:t>
            </a:r>
            <a:r>
              <a:rPr lang="fr-FR" altLang="fr-FR" sz="1200" dirty="0" err="1">
                <a:solidFill>
                  <a:srgbClr val="008000"/>
                </a:solidFill>
                <a:latin typeface="Arial" panose="020B0604020202020204" pitchFamily="34" charset="0"/>
                <a:hlinkClick r:id="rId31" tooltip="Ver mopane"/>
              </a:rPr>
              <a:t>mopane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32" tooltip="Chenille (lépidoptère)"/>
              </a:rPr>
              <a:t>chenille</a:t>
            </a:r>
            <a:r>
              <a:rPr lang="fr-FR" altLang="fr-FR" sz="1200" dirty="0">
                <a:solidFill>
                  <a:srgbClr val="008000"/>
                </a:solidFill>
                <a:latin typeface="Arial" panose="020B0604020202020204" pitchFamily="34" charset="0"/>
              </a:rPr>
              <a:t> de la </a:t>
            </a:r>
            <a:r>
              <a:rPr lang="fr-FR" altLang="fr-FR" sz="1200" dirty="0">
                <a:solidFill>
                  <a:srgbClr val="008000"/>
                </a:solidFill>
                <a:latin typeface="Arial" panose="020B0604020202020204" pitchFamily="34" charset="0"/>
                <a:hlinkClick r:id="rId33" tooltip="Pyrale"/>
              </a:rPr>
              <a:t>pyrale</a:t>
            </a:r>
            <a:r>
              <a:rPr lang="fr-FR" altLang="fr-FR" sz="1200" dirty="0">
                <a:solidFill>
                  <a:srgbClr val="008000"/>
                </a:solidFill>
                <a:latin typeface="Arial" panose="020B0604020202020204" pitchFamily="34" charset="0"/>
              </a:rPr>
              <a:t> de l'</a:t>
            </a:r>
            <a:r>
              <a:rPr lang="fr-FR" altLang="fr-FR" sz="1200" i="1" dirty="0" err="1">
                <a:solidFill>
                  <a:srgbClr val="008000"/>
                </a:solidFill>
                <a:latin typeface="Arial" panose="020B0604020202020204" pitchFamily="34" charset="0"/>
                <a:hlinkClick r:id="rId34" tooltip="Imbrasia belina (page inexistante)"/>
              </a:rPr>
              <a:t>I</a:t>
            </a:r>
            <a:r>
              <a:rPr lang="fr-FR" altLang="fr-FR" sz="1200" i="1" dirty="0" err="1">
                <a:solidFill>
                  <a:srgbClr val="008000"/>
                </a:solidFill>
                <a:latin typeface="Arial" panose="020B0604020202020204" pitchFamily="34" charset="0"/>
                <a:hlinkClick r:id="rId31" tooltip="Imbrasia belina (page inexistante)"/>
              </a:rPr>
              <a:t>mbrasia</a:t>
            </a:r>
            <a:r>
              <a:rPr lang="fr-FR" altLang="fr-FR" sz="1200" i="1" dirty="0">
                <a:solidFill>
                  <a:srgbClr val="008000"/>
                </a:solidFill>
                <a:latin typeface="Arial" panose="020B0604020202020204" pitchFamily="34" charset="0"/>
                <a:hlinkClick r:id="rId31" tooltip="Imbrasia belina (page inexistante)"/>
              </a:rPr>
              <a:t> belina</a:t>
            </a:r>
            <a:r>
              <a:rPr lang="fr-FR" altLang="fr-FR" sz="1200" dirty="0">
                <a:solidFill>
                  <a:srgbClr val="008000"/>
                </a:solidFill>
                <a:latin typeface="Arial" panose="020B0604020202020204" pitchFamily="34" charset="0"/>
              </a:rPr>
              <a:t>). Les chenilles sont riches en </a:t>
            </a:r>
            <a:r>
              <a:rPr lang="fr-FR" altLang="fr-FR" sz="1200" dirty="0">
                <a:solidFill>
                  <a:srgbClr val="008000"/>
                </a:solidFill>
                <a:latin typeface="Arial" panose="020B0604020202020204" pitchFamily="34" charset="0"/>
                <a:hlinkClick r:id="rId35" tooltip="Protéine"/>
              </a:rPr>
              <a:t>protéines</a:t>
            </a:r>
            <a:r>
              <a:rPr lang="fr-FR" altLang="fr-FR" sz="1200" dirty="0">
                <a:solidFill>
                  <a:srgbClr val="008000"/>
                </a:solidFill>
                <a:latin typeface="Arial" panose="020B0604020202020204" pitchFamily="34" charset="0"/>
              </a:rPr>
              <a:t> et couramment consommées. La vente de vers </a:t>
            </a:r>
            <a:r>
              <a:rPr lang="fr-FR" altLang="fr-FR" sz="1200" dirty="0" err="1">
                <a:solidFill>
                  <a:srgbClr val="008000"/>
                </a:solidFill>
                <a:latin typeface="Arial" panose="020B0604020202020204" pitchFamily="34" charset="0"/>
              </a:rPr>
              <a:t>mopane</a:t>
            </a:r>
            <a:r>
              <a:rPr lang="fr-FR" altLang="fr-FR" sz="1200" dirty="0">
                <a:solidFill>
                  <a:srgbClr val="008000"/>
                </a:solidFill>
                <a:latin typeface="Arial" panose="020B0604020202020204" pitchFamily="34" charset="0"/>
              </a:rPr>
              <a:t> grillés ou séchés contribue significativement à l'économie rurale. L'arbre agit également comme </a:t>
            </a:r>
            <a:r>
              <a:rPr lang="fr-FR" altLang="fr-FR" sz="1200" dirty="0">
                <a:solidFill>
                  <a:srgbClr val="008000"/>
                </a:solidFill>
                <a:latin typeface="Arial" panose="020B0604020202020204" pitchFamily="34" charset="0"/>
                <a:hlinkClick r:id="rId36" tooltip="Plante hôte"/>
              </a:rPr>
              <a:t>plante hôte</a:t>
            </a:r>
            <a:r>
              <a:rPr lang="fr-FR" altLang="fr-FR" sz="1200" dirty="0">
                <a:solidFill>
                  <a:srgbClr val="008000"/>
                </a:solidFill>
                <a:latin typeface="Arial" panose="020B0604020202020204" pitchFamily="34" charset="0"/>
              </a:rPr>
              <a:t> du </a:t>
            </a:r>
            <a:r>
              <a:rPr lang="fr-FR" altLang="fr-FR" sz="1200" dirty="0">
                <a:solidFill>
                  <a:srgbClr val="008000"/>
                </a:solidFill>
                <a:latin typeface="Arial" panose="020B0604020202020204" pitchFamily="34" charset="0"/>
                <a:hlinkClick r:id="rId37" tooltip="Vers à soie sauvage (page inexistante)"/>
              </a:rPr>
              <a:t>vers à soie sauvage</a:t>
            </a:r>
            <a:r>
              <a:rPr lang="fr-FR" altLang="fr-FR" sz="1200" dirty="0">
                <a:solidFill>
                  <a:srgbClr val="008000"/>
                </a:solidFill>
                <a:latin typeface="Arial" panose="020B0604020202020204" pitchFamily="34" charset="0"/>
              </a:rPr>
              <a:t> d'un </a:t>
            </a:r>
            <a:r>
              <a:rPr lang="fr-FR" altLang="fr-FR" sz="1200" dirty="0">
                <a:solidFill>
                  <a:srgbClr val="008000"/>
                </a:solidFill>
                <a:latin typeface="Arial" panose="020B0604020202020204" pitchFamily="34" charset="0"/>
                <a:hlinkClick r:id="rId38" tooltip="Hétérocères"/>
              </a:rPr>
              <a:t>papillon de nuit</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Gonometa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rufobrunnea</a:t>
            </a:r>
            <a:r>
              <a:rPr lang="fr-FR" altLang="fr-FR" sz="1200" dirty="0">
                <a:solidFill>
                  <a:srgbClr val="008000"/>
                </a:solidFill>
                <a:latin typeface="Arial" panose="020B0604020202020204" pitchFamily="34" charset="0"/>
              </a:rPr>
              <a:t>). Les cocons sont récoltés pour donner de la </a:t>
            </a:r>
            <a:r>
              <a:rPr lang="fr-FR" altLang="fr-FR" sz="1200" dirty="0">
                <a:solidFill>
                  <a:srgbClr val="008000"/>
                </a:solidFill>
                <a:latin typeface="Arial" panose="020B0604020202020204" pitchFamily="34" charset="0"/>
                <a:hlinkClick r:id="rId39" tooltip="Liste de fibres naturelles"/>
              </a:rPr>
              <a:t>soie sauvage</a:t>
            </a:r>
            <a:r>
              <a:rPr lang="fr-FR" altLang="fr-FR" sz="1200" dirty="0">
                <a:solidFill>
                  <a:srgbClr val="008000"/>
                </a:solidFill>
                <a:latin typeface="Arial" panose="020B0604020202020204" pitchFamily="34" charset="0"/>
              </a:rPr>
              <a:t>. Le bois est aussi utilisé pour faire du </a:t>
            </a:r>
            <a:r>
              <a:rPr lang="fr-FR" altLang="fr-FR" sz="1200" dirty="0">
                <a:solidFill>
                  <a:srgbClr val="008000"/>
                </a:solidFill>
                <a:latin typeface="Arial" panose="020B0604020202020204" pitchFamily="34" charset="0"/>
                <a:hlinkClick r:id="rId40" tooltip="Charbon de bois"/>
              </a:rPr>
              <a:t>charbon de bois</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Son écorce résiste aux feux. </a:t>
            </a:r>
            <a:r>
              <a:rPr lang="fr-FR" altLang="fr-FR" sz="1200" b="1" dirty="0">
                <a:solidFill>
                  <a:srgbClr val="FF0000"/>
                </a:solidFill>
                <a:latin typeface="Arial" panose="020B0604020202020204" pitchFamily="34" charset="0"/>
              </a:rPr>
              <a:t>Il ne supporte pas le gel.</a:t>
            </a:r>
          </a:p>
          <a:p>
            <a:pPr algn="just" eaLnBrk="1" hangingPunct="1">
              <a:spcBef>
                <a:spcPct val="0"/>
              </a:spcBef>
              <a:buFontTx/>
              <a:buNone/>
            </a:pP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41" tooltip="Afrique du Sud"/>
              </a:rPr>
              <a:t>Afrique du Sud</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2" tooltip="Zimbabwe"/>
              </a:rPr>
              <a:t>Zimbabwe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3" tooltip="Mozambique"/>
              </a:rPr>
              <a:t>Mozambique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4" tooltip="Botswana"/>
              </a:rPr>
              <a:t>Botswana</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5" tooltip="Zambie"/>
              </a:rPr>
              <a:t>Zambie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6" tooltip="Namibie"/>
              </a:rPr>
              <a:t>Namibie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47" tooltip="Angola"/>
              </a:rPr>
              <a:t>Angola</a:t>
            </a:r>
            <a:r>
              <a:rPr lang="fr-FR" altLang="fr-FR" sz="1200" dirty="0">
                <a:solidFill>
                  <a:srgbClr val="008000"/>
                </a:solidFill>
                <a:latin typeface="Arial" panose="020B0604020202020204" pitchFamily="34" charset="0"/>
              </a:rPr>
              <a:t> et </a:t>
            </a:r>
            <a:r>
              <a:rPr lang="fr-FR" altLang="fr-FR" sz="1200" dirty="0">
                <a:solidFill>
                  <a:srgbClr val="008000"/>
                </a:solidFill>
                <a:latin typeface="Arial" panose="020B0604020202020204" pitchFamily="34" charset="0"/>
                <a:hlinkClick r:id="rId48" tooltip="Malawi"/>
              </a:rPr>
              <a:t>Malawi</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(Seule </a:t>
            </a:r>
            <a:r>
              <a:rPr lang="fr-FR" altLang="fr-FR" sz="1200" dirty="0">
                <a:solidFill>
                  <a:srgbClr val="008000"/>
                </a:solidFill>
                <a:latin typeface="Arial" panose="020B0604020202020204" pitchFamily="34" charset="0"/>
                <a:hlinkClick r:id="rId49" tooltip="Espèce"/>
              </a:rPr>
              <a:t>espèce</a:t>
            </a:r>
            <a:r>
              <a:rPr lang="fr-FR" altLang="fr-FR" sz="1200" dirty="0">
                <a:solidFill>
                  <a:srgbClr val="008000"/>
                </a:solidFill>
                <a:latin typeface="Arial" panose="020B0604020202020204" pitchFamily="34" charset="0"/>
              </a:rPr>
              <a:t> du </a:t>
            </a:r>
            <a:r>
              <a:rPr lang="fr-FR" altLang="fr-FR" sz="1200" dirty="0">
                <a:solidFill>
                  <a:srgbClr val="008000"/>
                </a:solidFill>
                <a:latin typeface="Arial" panose="020B0604020202020204" pitchFamily="34" charset="0"/>
                <a:hlinkClick r:id="rId50" tooltip="Genre (biologie)"/>
              </a:rPr>
              <a:t>genre</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Colophospermum</a:t>
            </a:r>
            <a:r>
              <a:rPr lang="fr-FR" altLang="fr-FR" sz="1200" dirty="0">
                <a:solidFill>
                  <a:srgbClr val="008000"/>
                </a:solidFill>
                <a:latin typeface="Arial" panose="020B0604020202020204" pitchFamily="34" charset="0"/>
              </a:rPr>
              <a:t>, de la famille des </a:t>
            </a:r>
            <a:r>
              <a:rPr lang="fr-FR" altLang="fr-FR" sz="1200" dirty="0">
                <a:solidFill>
                  <a:srgbClr val="008000"/>
                </a:solidFill>
                <a:latin typeface="Arial" panose="020B0604020202020204" pitchFamily="34" charset="0"/>
                <a:hlinkClick r:id="rId51" tooltip="Légumineuse"/>
              </a:rPr>
              <a:t>légumineuses</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52" tooltip="Fabaceae"/>
              </a:rPr>
              <a:t>Fabaceae</a:t>
            </a:r>
            <a:r>
              <a:rPr lang="fr-FR" altLang="fr-FR" sz="1200" dirty="0">
                <a:solidFill>
                  <a:srgbClr val="008000"/>
                </a:solidFill>
                <a:latin typeface="Arial" panose="020B0604020202020204" pitchFamily="34" charset="0"/>
              </a:rPr>
              <a:t>)). Il peut fournir un fourrage aux bovins.</a:t>
            </a:r>
          </a:p>
          <a:p>
            <a:pPr algn="just" eaLnBrk="1" hangingPunct="1">
              <a:spcBef>
                <a:spcPct val="0"/>
              </a:spcBef>
              <a:buFontTx/>
              <a:buNone/>
            </a:pPr>
            <a:r>
              <a:rPr lang="fr-FR" altLang="fr-FR" sz="1000" dirty="0">
                <a:solidFill>
                  <a:srgbClr val="008000"/>
                </a:solidFill>
                <a:latin typeface="Arial" panose="020B0604020202020204" pitchFamily="34" charset="0"/>
              </a:rPr>
              <a:t>Sources : a) </a:t>
            </a:r>
            <a:r>
              <a:rPr lang="fr-FR" altLang="fr-FR" sz="1000" dirty="0">
                <a:solidFill>
                  <a:srgbClr val="008000"/>
                </a:solidFill>
                <a:latin typeface="Arial" panose="020B0604020202020204" pitchFamily="34" charset="0"/>
                <a:hlinkClick r:id="rId53"/>
              </a:rPr>
              <a:t>http://fr.wikipedia.org/wiki/Mopane</a:t>
            </a:r>
            <a:r>
              <a:rPr lang="fr-FR" altLang="fr-FR" sz="1000" dirty="0">
                <a:solidFill>
                  <a:srgbClr val="008000"/>
                </a:solidFill>
                <a:latin typeface="Arial" panose="020B0604020202020204" pitchFamily="34" charset="0"/>
              </a:rPr>
              <a:t>, b) </a:t>
            </a:r>
            <a:r>
              <a:rPr lang="fr-FR" altLang="fr-FR" sz="1000" dirty="0">
                <a:solidFill>
                  <a:srgbClr val="008000"/>
                </a:solidFill>
                <a:latin typeface="Arial" panose="020B0604020202020204" pitchFamily="34" charset="0"/>
                <a:hlinkClick r:id="rId54"/>
              </a:rPr>
              <a:t>http://www.worldagroforestry.org/treedb2/AFTPDFS/Colophospermum_mopane.pdf</a:t>
            </a:r>
            <a:r>
              <a:rPr lang="fr-FR" altLang="fr-FR" sz="1000" dirty="0">
                <a:solidFill>
                  <a:srgbClr val="008000"/>
                </a:solidFill>
                <a:latin typeface="Arial" panose="020B0604020202020204" pitchFamily="34" charset="0"/>
              </a:rPr>
              <a:t>, </a:t>
            </a:r>
          </a:p>
          <a:p>
            <a:pPr algn="just" eaLnBrk="1" hangingPunct="1">
              <a:spcBef>
                <a:spcPct val="0"/>
              </a:spcBef>
              <a:buFontTx/>
              <a:buNone/>
            </a:pPr>
            <a:r>
              <a:rPr lang="fr-FR" altLang="fr-FR" sz="1000" dirty="0">
                <a:solidFill>
                  <a:srgbClr val="008000"/>
                </a:solidFill>
                <a:latin typeface="Arial" panose="020B0604020202020204" pitchFamily="34" charset="0"/>
              </a:rPr>
              <a:t>c) </a:t>
            </a:r>
            <a:r>
              <a:rPr lang="fr-FR" altLang="fr-FR" sz="1000" dirty="0">
                <a:solidFill>
                  <a:srgbClr val="008000"/>
                </a:solidFill>
                <a:latin typeface="Arial" panose="020B0604020202020204" pitchFamily="34" charset="0"/>
                <a:hlinkClick r:id="rId55"/>
              </a:rPr>
              <a:t>http://en.wikipedia.org/wiki/Mopane</a:t>
            </a:r>
            <a:r>
              <a:rPr lang="fr-FR" altLang="fr-FR" sz="1000" dirty="0">
                <a:solidFill>
                  <a:srgbClr val="008000"/>
                </a:solidFill>
                <a:latin typeface="Arial" panose="020B0604020202020204" pitchFamily="34" charset="0"/>
              </a:rPr>
              <a:t>, c) </a:t>
            </a:r>
            <a:r>
              <a:rPr lang="fr-FR" altLang="fr-FR" sz="1000" dirty="0">
                <a:solidFill>
                  <a:srgbClr val="008000"/>
                </a:solidFill>
                <a:latin typeface="Arial" panose="020B0604020202020204" pitchFamily="34" charset="0"/>
                <a:hlinkClick r:id="rId56"/>
              </a:rPr>
              <a:t>http://www.plantzafrica.com/plantcd/colomopane.htm</a:t>
            </a:r>
            <a:endParaRPr lang="fr-FR" altLang="fr-FR" sz="1000" dirty="0">
              <a:solidFill>
                <a:srgbClr val="008000"/>
              </a:solidFill>
              <a:latin typeface="Arial" panose="020B0604020202020204" pitchFamily="34" charset="0"/>
            </a:endParaRPr>
          </a:p>
        </p:txBody>
      </p:sp>
      <p:pic>
        <p:nvPicPr>
          <p:cNvPr id="66571" name="Image 10" descr="Colophospermum mopane-Mopane_worm_on_mopane_tree2.jpg"/>
          <p:cNvPicPr>
            <a:picLocks noChangeAspect="1"/>
          </p:cNvPicPr>
          <p:nvPr/>
        </p:nvPicPr>
        <p:blipFill>
          <a:blip r:embed="rId57">
            <a:extLst>
              <a:ext uri="{28A0092B-C50C-407E-A947-70E740481C1C}">
                <a14:useLocalDpi xmlns:a14="http://schemas.microsoft.com/office/drawing/2010/main" val="0"/>
              </a:ext>
            </a:extLst>
          </a:blip>
          <a:srcRect/>
          <a:stretch>
            <a:fillRect/>
          </a:stretch>
        </p:blipFill>
        <p:spPr bwMode="auto">
          <a:xfrm>
            <a:off x="179388" y="5732463"/>
            <a:ext cx="1352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Rectangle 11"/>
          <p:cNvSpPr>
            <a:spLocks noChangeArrowheads="1"/>
          </p:cNvSpPr>
          <p:nvPr/>
        </p:nvSpPr>
        <p:spPr bwMode="auto">
          <a:xfrm>
            <a:off x="0" y="6396038"/>
            <a:ext cx="165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fr-FR" sz="1200">
                <a:solidFill>
                  <a:srgbClr val="008000"/>
                </a:solidFill>
                <a:latin typeface="Arial" panose="020B0604020202020204" pitchFamily="34" charset="0"/>
              </a:rPr>
              <a:t>ver de mopane (</a:t>
            </a:r>
            <a:r>
              <a:rPr lang="pt-BR" altLang="fr-FR" sz="1200" i="1">
                <a:solidFill>
                  <a:srgbClr val="008000"/>
                </a:solidFill>
                <a:latin typeface="Arial" panose="020B0604020202020204" pitchFamily="34" charset="0"/>
                <a:hlinkClick r:id="rId58" tooltip="Gonimbrasia belina"/>
              </a:rPr>
              <a:t>Gonimbrasia belina</a:t>
            </a:r>
            <a:r>
              <a:rPr lang="pt-BR" altLang="fr-FR" sz="12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p:txBody>
      </p:sp>
      <p:sp>
        <p:nvSpPr>
          <p:cNvPr id="66573" name="ZoneTexte 12"/>
          <p:cNvSpPr txBox="1">
            <a:spLocks noChangeArrowheads="1"/>
          </p:cNvSpPr>
          <p:nvPr/>
        </p:nvSpPr>
        <p:spPr bwMode="auto">
          <a:xfrm>
            <a:off x="15478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pic>
        <p:nvPicPr>
          <p:cNvPr id="66574" name="Picture 2" descr="C:\Users\LISAN\Pictures\plantes-halophytes-xerophiles\Colophospermum mopane3_s.jpg"/>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16238" y="5667375"/>
            <a:ext cx="1581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3" descr="C:\Users\LISAN\Pictures\plantes-halophytes-xerophiles\colophospermum mopane_bois.jp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5651500" y="5656263"/>
            <a:ext cx="8810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4" descr="C:\Users\LISAN\Pictures\plantes-halophytes-xerophiles\colophospermum mopane_bush.jpg"/>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451725" y="5503863"/>
            <a:ext cx="16922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5" descr="C:\Users\LISAN\Pictures\plantes-halophytes-xerophiles\colophospermum mopane_feuilles1.jpg"/>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7510463" y="0"/>
            <a:ext cx="16335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6" descr="C:\Users\LISAN\Pictures\plantes-halophytes-xerophiles\colophospermum mopane_feuilles2.jp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572000" y="5703888"/>
            <a:ext cx="10795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7" descr="C:\Users\LISAN\Pictures\plantes-halophytes-xerophiles\colophospermum mopane_graines.jpg"/>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6516688" y="5538788"/>
            <a:ext cx="866775"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0" name="Picture 9" descr="C:\Users\LISAN\Pictures\plantes-halophytes-xerophiles\Colophospermum mopane2_s.jpg"/>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47813" y="5876925"/>
            <a:ext cx="1323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946834" y="188913"/>
            <a:ext cx="312906" cy="369332"/>
          </a:xfrm>
          <a:prstGeom prst="rect">
            <a:avLst/>
          </a:prstGeom>
        </p:spPr>
        <p:txBody>
          <a:bodyPr wrap="none">
            <a:spAutoFit/>
          </a:bodyPr>
          <a:lstStyle/>
          <a:p>
            <a:pPr eaLnBrk="1" hangingPunct="1"/>
            <a:r>
              <a:rPr lang="fr-FR" altLang="fr-FR" b="1" dirty="0">
                <a:solidFill>
                  <a:srgbClr val="008000"/>
                </a:solidFill>
              </a:rPr>
              <a:t>$</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68</a:t>
            </a:fld>
            <a:endParaRPr lang="fr-FR" altLang="fr-F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50825" y="692150"/>
            <a:ext cx="7705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6.15. </a:t>
            </a:r>
            <a:r>
              <a:rPr lang="fr-FR" altLang="fr-FR" sz="1800" b="1" dirty="0" err="1">
                <a:solidFill>
                  <a:srgbClr val="008000"/>
                </a:solidFill>
                <a:latin typeface="Arial" panose="020B0604020202020204" pitchFamily="34" charset="0"/>
              </a:rPr>
              <a:t>Karanj</a:t>
            </a:r>
            <a:r>
              <a:rPr lang="fr-FR" altLang="fr-FR" sz="1800" dirty="0">
                <a:solidFill>
                  <a:srgbClr val="008000"/>
                </a:solidFill>
                <a:latin typeface="Arial" panose="020B0604020202020204" pitchFamily="34" charset="0"/>
              </a:rPr>
              <a:t> ou </a:t>
            </a:r>
            <a:r>
              <a:rPr lang="fr-FR" altLang="fr-FR" sz="1800" b="1" dirty="0">
                <a:solidFill>
                  <a:srgbClr val="008000"/>
                </a:solidFill>
                <a:latin typeface="Arial" panose="020B0604020202020204" pitchFamily="34" charset="0"/>
              </a:rPr>
              <a:t>arbre de </a:t>
            </a:r>
            <a:r>
              <a:rPr lang="fr-FR" altLang="fr-FR" sz="1800" b="1" dirty="0" err="1">
                <a:solidFill>
                  <a:srgbClr val="008000"/>
                </a:solidFill>
                <a:latin typeface="Arial" panose="020B0604020202020204" pitchFamily="34" charset="0"/>
              </a:rPr>
              <a:t>pongolote</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Millettia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pinnata</a:t>
            </a:r>
            <a:r>
              <a:rPr lang="fr-FR" altLang="fr-FR" sz="1800" dirty="0">
                <a:solidFill>
                  <a:srgbClr val="008000"/>
                </a:solidFill>
                <a:latin typeface="Arial" panose="020B0604020202020204" pitchFamily="34" charset="0"/>
              </a:rPr>
              <a:t>)</a:t>
            </a:r>
          </a:p>
        </p:txBody>
      </p:sp>
      <p:sp>
        <p:nvSpPr>
          <p:cNvPr id="67587"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1B6A435-EAEF-4FC7-A636-87848D295432}" type="slidenum">
              <a:rPr lang="fr-FR" altLang="fr-FR" sz="1200">
                <a:solidFill>
                  <a:srgbClr val="898989"/>
                </a:solidFill>
              </a:rPr>
              <a:pPr algn="r" eaLnBrk="1" hangingPunct="1">
                <a:spcBef>
                  <a:spcPct val="0"/>
                </a:spcBef>
                <a:buFontTx/>
                <a:buNone/>
              </a:pPr>
              <a:t>69</a:t>
            </a:fld>
            <a:endParaRPr lang="fr-FR" altLang="fr-FR" sz="1200">
              <a:solidFill>
                <a:srgbClr val="898989"/>
              </a:solidFill>
            </a:endParaRPr>
          </a:p>
        </p:txBody>
      </p:sp>
      <p:sp>
        <p:nvSpPr>
          <p:cNvPr id="67588" name="Rectangle 15"/>
          <p:cNvSpPr>
            <a:spLocks noChangeArrowheads="1"/>
          </p:cNvSpPr>
          <p:nvPr/>
        </p:nvSpPr>
        <p:spPr bwMode="auto">
          <a:xfrm>
            <a:off x="6156325" y="549275"/>
            <a:ext cx="5048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758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759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759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7592" name="Image 7"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Image 8"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ZoneTexte 9"/>
          <p:cNvSpPr txBox="1">
            <a:spLocks noChangeArrowheads="1"/>
          </p:cNvSpPr>
          <p:nvPr/>
        </p:nvSpPr>
        <p:spPr bwMode="auto">
          <a:xfrm>
            <a:off x="107950" y="1196975"/>
            <a:ext cx="885666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Arbre (famille des </a:t>
            </a:r>
            <a:r>
              <a:rPr lang="fr-FR" altLang="fr-FR" sz="1800" i="1" dirty="0" err="1">
                <a:solidFill>
                  <a:srgbClr val="008000"/>
                </a:solidFill>
                <a:latin typeface="Arial" panose="020B0604020202020204" pitchFamily="34" charset="0"/>
                <a:hlinkClick r:id="rId4" tooltip="Fabaceae"/>
              </a:rPr>
              <a:t>Fabaceae</a:t>
            </a:r>
            <a:r>
              <a:rPr lang="fr-FR" altLang="fr-FR" sz="1800" dirty="0">
                <a:solidFill>
                  <a:srgbClr val="008000"/>
                </a:solidFill>
                <a:latin typeface="Arial" panose="020B0604020202020204" pitchFamily="34" charset="0"/>
              </a:rPr>
              <a:t>), à </a:t>
            </a:r>
            <a:r>
              <a:rPr lang="fr-FR" altLang="fr-FR" sz="1800" i="1" dirty="0">
                <a:solidFill>
                  <a:srgbClr val="008000"/>
                </a:solidFill>
                <a:latin typeface="Arial" panose="020B0604020202020204" pitchFamily="34" charset="0"/>
              </a:rPr>
              <a:t>croissance rapide</a:t>
            </a:r>
            <a:r>
              <a:rPr lang="fr-FR" altLang="fr-FR" sz="1800" dirty="0">
                <a:solidFill>
                  <a:srgbClr val="008000"/>
                </a:solidFill>
                <a:latin typeface="Arial" panose="020B0604020202020204" pitchFamily="34" charset="0"/>
              </a:rPr>
              <a:t>, fixateur d'azote, résidant en zone tropicale ou subtropicale humide (250 à 2500 ml/an) mais résistant à la sécheresse. Il pousse en plein soleil, </a:t>
            </a:r>
            <a:r>
              <a:rPr lang="fr-FR" altLang="fr-FR" sz="1800" b="1" dirty="0">
                <a:solidFill>
                  <a:srgbClr val="008000"/>
                </a:solidFill>
                <a:latin typeface="Arial" panose="020B0604020202020204" pitchFamily="34" charset="0"/>
              </a:rPr>
              <a:t>sur des sols difficiles, même salés</a:t>
            </a:r>
            <a:r>
              <a:rPr lang="fr-FR" altLang="fr-FR" sz="1800" dirty="0">
                <a:solidFill>
                  <a:srgbClr val="008000"/>
                </a:solidFill>
                <a:latin typeface="Arial" panose="020B0604020202020204" pitchFamily="34" charset="0"/>
              </a:rPr>
              <a:t>. </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L'arbre pousse dans la plupart des sols (sablonneux et rocheux, </a:t>
            </a:r>
            <a:r>
              <a:rPr lang="fr-FR" altLang="fr-FR" sz="1200" dirty="0">
                <a:solidFill>
                  <a:srgbClr val="008000"/>
                </a:solidFill>
                <a:latin typeface="Arial" panose="020B0604020202020204" pitchFamily="34" charset="0"/>
                <a:hlinkClick r:id="rId5" tooltip="Calcaire oolithique"/>
              </a:rPr>
              <a:t>calcaires</a:t>
            </a:r>
            <a:r>
              <a:rPr lang="fr-FR" altLang="fr-FR" sz="1200" dirty="0">
                <a:solidFill>
                  <a:srgbClr val="008000"/>
                </a:solidFill>
                <a:latin typeface="Arial" panose="020B0604020202020204" pitchFamily="34" charset="0"/>
              </a:rPr>
              <a:t> …), même avec ses racines dans l'eau salée </a:t>
            </a:r>
            <a:r>
              <a:rPr lang="fr-FR" altLang="fr-FR" sz="1200" baseline="30000" dirty="0">
                <a:solidFill>
                  <a:srgbClr val="008000"/>
                </a:solidFill>
                <a:latin typeface="Arial" panose="020B0604020202020204" pitchFamily="34" charset="0"/>
                <a:hlinkClick r:id="rId6"/>
              </a:rPr>
              <a:t>[7]</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Il « s</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auto-ensemence » fortement et peut propager ses racines latérales jusqu'à 9m. S'il n'est pas géré avec soin, il peut rapidement devenir une </a:t>
            </a:r>
            <a:r>
              <a:rPr lang="fr-FR" altLang="fr-FR" sz="1200" dirty="0">
                <a:solidFill>
                  <a:srgbClr val="008000"/>
                </a:solidFill>
                <a:latin typeface="Arial" panose="020B0604020202020204" pitchFamily="34" charset="0"/>
                <a:hlinkClick r:id="rId7" tooltip="Les espèces envahissantes"/>
              </a:rPr>
              <a:t>espèce envahissante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8"/>
              </a:rPr>
              <a:t>[10]</a:t>
            </a:r>
            <a:r>
              <a:rPr lang="fr-FR" altLang="fr-FR" sz="1200" dirty="0">
                <a:solidFill>
                  <a:srgbClr val="008000"/>
                </a:solidFill>
                <a:latin typeface="Arial" panose="020B0604020202020204" pitchFamily="34" charset="0"/>
              </a:rPr>
              <a:t> (c’est le cas en Floride). </a:t>
            </a:r>
            <a:r>
              <a:rPr lang="fr-FR" altLang="fr-FR" sz="1200" dirty="0">
                <a:solidFill>
                  <a:srgbClr val="FF0000"/>
                </a:solidFill>
                <a:latin typeface="Arial" panose="020B0604020202020204" pitchFamily="34" charset="0"/>
              </a:rPr>
              <a:t>Ses racines peuvent menacer les fondations de maisons. </a:t>
            </a:r>
            <a:r>
              <a:rPr lang="fr-FR" altLang="fr-FR" sz="1200" dirty="0">
                <a:solidFill>
                  <a:srgbClr val="008000"/>
                </a:solidFill>
                <a:latin typeface="Arial" panose="020B0604020202020204" pitchFamily="34" charset="0"/>
              </a:rPr>
              <a:t>Cependant, son réseau dense de racines latérales rend cet arbre idéal pour contrôler l</a:t>
            </a:r>
            <a:r>
              <a:rPr lang="fr-FR" altLang="fr-FR" sz="1200" dirty="0">
                <a:solidFill>
                  <a:srgbClr val="008000"/>
                </a:solidFill>
                <a:latin typeface="Arial" panose="020B0604020202020204" pitchFamily="34" charset="0"/>
                <a:hlinkClick r:id="rId9" tooltip="L'érosion des sols"/>
              </a:rPr>
              <a:t>’érosion des sols</a:t>
            </a:r>
            <a:r>
              <a:rPr lang="fr-FR" altLang="fr-FR" sz="1200" dirty="0">
                <a:solidFill>
                  <a:srgbClr val="008000"/>
                </a:solidFill>
                <a:latin typeface="Arial" panose="020B0604020202020204" pitchFamily="34" charset="0"/>
              </a:rPr>
              <a:t> et fixer les </a:t>
            </a:r>
            <a:r>
              <a:rPr lang="fr-FR" altLang="fr-FR" sz="1200" dirty="0">
                <a:solidFill>
                  <a:srgbClr val="008000"/>
                </a:solidFill>
                <a:latin typeface="Arial" panose="020B0604020202020204" pitchFamily="34" charset="0"/>
                <a:hlinkClick r:id="rId10" tooltip="Les dunes de sable"/>
              </a:rPr>
              <a:t>dunes de sable</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Précipitations annuelles de 500 -2500 mm (20-100 po). Températures : de -3°C à 50°C.</a:t>
            </a:r>
          </a:p>
          <a:p>
            <a:pPr algn="just" eaLnBrk="1" hangingPunct="1">
              <a:spcBef>
                <a:spcPct val="0"/>
              </a:spcBef>
              <a:buFontTx/>
              <a:buNone/>
            </a:pPr>
            <a:r>
              <a:rPr lang="fr-FR" altLang="fr-FR" sz="1200" dirty="0">
                <a:solidFill>
                  <a:srgbClr val="008000"/>
                </a:solidFill>
                <a:latin typeface="Arial" panose="020B0604020202020204" pitchFamily="34" charset="0"/>
              </a:rPr>
              <a:t>L'Inde encourage actuellement fortement la plantation de cet arbre ainsi que de l'arbuste </a:t>
            </a:r>
            <a:r>
              <a:rPr lang="fr-FR" altLang="fr-FR" sz="1200" i="1" dirty="0">
                <a:solidFill>
                  <a:srgbClr val="008000"/>
                </a:solidFill>
                <a:latin typeface="Arial" panose="020B0604020202020204" pitchFamily="34" charset="0"/>
                <a:hlinkClick r:id="rId12" tooltip="Jatropha curcas"/>
              </a:rPr>
              <a:t>Jatropha </a:t>
            </a:r>
            <a:r>
              <a:rPr lang="fr-FR" altLang="fr-FR" sz="1200" i="1" dirty="0" err="1">
                <a:solidFill>
                  <a:srgbClr val="008000"/>
                </a:solidFill>
                <a:latin typeface="Arial" panose="020B0604020202020204" pitchFamily="34" charset="0"/>
                <a:hlinkClick r:id="rId12" tooltip="Jatropha curcas"/>
              </a:rPr>
              <a:t>curcas</a:t>
            </a:r>
            <a:r>
              <a:rPr lang="fr-FR" altLang="fr-FR" sz="1200" dirty="0">
                <a:solidFill>
                  <a:srgbClr val="008000"/>
                </a:solidFill>
                <a:latin typeface="Arial" panose="020B0604020202020204" pitchFamily="34" charset="0"/>
              </a:rPr>
              <a:t> dans les zones impropres aux cultures traditionnelles, ceci dans l'optique de produire de l'huile végétale.</a:t>
            </a:r>
          </a:p>
          <a:p>
            <a:pPr algn="just" eaLnBrk="1" hangingPunct="1">
              <a:spcBef>
                <a:spcPct val="0"/>
              </a:spcBef>
              <a:buFontTx/>
              <a:buNone/>
            </a:pPr>
            <a:r>
              <a:rPr lang="fr-FR" altLang="fr-FR" sz="1200" dirty="0">
                <a:solidFill>
                  <a:srgbClr val="008000"/>
                </a:solidFill>
                <a:latin typeface="Arial" panose="020B0604020202020204" pitchFamily="34" charset="0"/>
              </a:rPr>
              <a:t>On peut planter 200 arbres par hectare et chaque arbre permet de produire dès la 6 ou 7</a:t>
            </a:r>
            <a:r>
              <a:rPr lang="fr-FR" altLang="fr-FR" sz="1200" baseline="30000" dirty="0">
                <a:solidFill>
                  <a:srgbClr val="008000"/>
                </a:solidFill>
                <a:latin typeface="Arial" panose="020B0604020202020204" pitchFamily="34" charset="0"/>
              </a:rPr>
              <a:t>e</a:t>
            </a:r>
            <a:r>
              <a:rPr lang="fr-FR" altLang="fr-FR" sz="1200" dirty="0">
                <a:solidFill>
                  <a:srgbClr val="008000"/>
                </a:solidFill>
                <a:latin typeface="Arial" panose="020B0604020202020204" pitchFamily="34" charset="0"/>
              </a:rPr>
              <a:t> année de 25 à 40 kg de fruits dont la teneur en huile est de 30 à 35 %. Une personne peut récolter chaque jour (8 heures de travail) 180 kg de fruit. Les rendements moyens sont de5 tonnes/hectare/an la dixième année. Tandis qu’avec </a:t>
            </a:r>
            <a:r>
              <a:rPr lang="fr-FR" altLang="fr-FR" sz="1200" i="1" dirty="0">
                <a:solidFill>
                  <a:srgbClr val="008000"/>
                </a:solidFill>
                <a:latin typeface="Arial" panose="020B0604020202020204" pitchFamily="34" charset="0"/>
                <a:hlinkClick r:id="rId12" tooltip="Jatropha curcas"/>
              </a:rPr>
              <a:t>Jatropha </a:t>
            </a:r>
            <a:r>
              <a:rPr lang="fr-FR" altLang="fr-FR" sz="1200" i="1" dirty="0" err="1">
                <a:solidFill>
                  <a:srgbClr val="008000"/>
                </a:solidFill>
                <a:latin typeface="Arial" panose="020B0604020202020204" pitchFamily="34" charset="0"/>
                <a:hlinkClick r:id="rId12" tooltip="Jatropha curcas"/>
              </a:rPr>
              <a:t>curcas</a:t>
            </a:r>
            <a:r>
              <a:rPr lang="fr-FR" altLang="fr-FR" sz="1200" dirty="0">
                <a:solidFill>
                  <a:srgbClr val="008000"/>
                </a:solidFill>
                <a:latin typeface="Arial" panose="020B0604020202020204" pitchFamily="34" charset="0"/>
              </a:rPr>
              <a:t> avec lequel il faut attendre 3 ans pour obtenir de le rendement maximal, avec </a:t>
            </a:r>
            <a:r>
              <a:rPr lang="fr-FR" altLang="fr-FR" sz="1200" i="1" dirty="0" err="1">
                <a:solidFill>
                  <a:srgbClr val="008000"/>
                </a:solidFill>
                <a:latin typeface="Arial" panose="020B0604020202020204" pitchFamily="34" charset="0"/>
              </a:rPr>
              <a:t>Millettia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pinnata</a:t>
            </a:r>
            <a:r>
              <a:rPr lang="fr-FR" altLang="fr-FR" sz="1200" dirty="0">
                <a:solidFill>
                  <a:srgbClr val="008000"/>
                </a:solidFill>
                <a:latin typeface="Arial" panose="020B0604020202020204" pitchFamily="34" charset="0"/>
              </a:rPr>
              <a:t>, cette phase de maturation dure 4 à 5 ans. Les </a:t>
            </a:r>
            <a:r>
              <a:rPr lang="fr-FR" altLang="fr-FR" sz="1200" dirty="0">
                <a:solidFill>
                  <a:srgbClr val="008000"/>
                </a:solidFill>
                <a:latin typeface="Arial" panose="020B0604020202020204" pitchFamily="34" charset="0"/>
                <a:hlinkClick r:id="rId13" tooltip="Tourteaux"/>
              </a:rPr>
              <a:t>tourteaux</a:t>
            </a:r>
            <a:r>
              <a:rPr lang="fr-FR" altLang="fr-FR" sz="1200" dirty="0">
                <a:solidFill>
                  <a:srgbClr val="008000"/>
                </a:solidFill>
                <a:latin typeface="Arial" panose="020B0604020202020204" pitchFamily="34" charset="0"/>
              </a:rPr>
              <a:t> obtenus après extraction de l'huile sont d'excellents fertilisants. Il est souvent utilisé à des fins d'aménagement paysager comme </a:t>
            </a:r>
            <a:r>
              <a:rPr lang="fr-FR" altLang="fr-FR" sz="1200" dirty="0">
                <a:solidFill>
                  <a:srgbClr val="008000"/>
                </a:solidFill>
                <a:latin typeface="Arial" panose="020B0604020202020204" pitchFamily="34" charset="0"/>
                <a:hlinkClick r:id="rId14" tooltip="Coupe-vent"/>
              </a:rPr>
              <a:t>brise-vent</a:t>
            </a:r>
            <a:r>
              <a:rPr lang="fr-FR" altLang="fr-FR" sz="1200" dirty="0">
                <a:solidFill>
                  <a:srgbClr val="008000"/>
                </a:solidFill>
                <a:latin typeface="Arial" panose="020B0604020202020204" pitchFamily="34" charset="0"/>
              </a:rPr>
              <a:t> ou arbre d'ombrage, en raison de sa couronne large et dense et de ses fleurs odorantes voyantes. Son </a:t>
            </a:r>
            <a:r>
              <a:rPr lang="fr-FR" altLang="fr-FR" sz="1200" dirty="0">
                <a:solidFill>
                  <a:srgbClr val="008000"/>
                </a:solidFill>
                <a:latin typeface="Arial" panose="020B0604020202020204" pitchFamily="34" charset="0"/>
                <a:hlinkClick r:id="rId15" tooltip="Bois de chauffage"/>
              </a:rPr>
              <a:t>bois</a:t>
            </a:r>
            <a:r>
              <a:rPr lang="fr-FR" altLang="fr-FR" sz="1200" dirty="0">
                <a:solidFill>
                  <a:srgbClr val="008000"/>
                </a:solidFill>
                <a:latin typeface="Arial" panose="020B0604020202020204" pitchFamily="34" charset="0"/>
              </a:rPr>
              <a:t> est utilisé pour faire des poteaux et des manches d'outils </a:t>
            </a:r>
            <a:r>
              <a:rPr lang="fr-FR" altLang="fr-FR" sz="1200" baseline="30000" dirty="0">
                <a:solidFill>
                  <a:srgbClr val="008000"/>
                </a:solidFill>
                <a:latin typeface="Arial" panose="020B0604020202020204" pitchFamily="34" charset="0"/>
                <a:hlinkClick r:id="rId11"/>
              </a:rPr>
              <a:t>[6]</a:t>
            </a:r>
            <a:r>
              <a:rPr lang="fr-FR" altLang="fr-FR" sz="1200" dirty="0">
                <a:solidFill>
                  <a:srgbClr val="008000"/>
                </a:solidFill>
                <a:latin typeface="Arial" panose="020B0604020202020204" pitchFamily="34" charset="0"/>
              </a:rPr>
              <a:t>. </a:t>
            </a:r>
            <a:r>
              <a:rPr lang="fr-FR" altLang="fr-FR" sz="1200" dirty="0">
                <a:solidFill>
                  <a:srgbClr val="FF0000"/>
                </a:solidFill>
                <a:latin typeface="Arial" panose="020B0604020202020204" pitchFamily="34" charset="0"/>
              </a:rPr>
              <a:t>Tandis que l'huile et les résidus de la plante sont </a:t>
            </a:r>
            <a:r>
              <a:rPr lang="fr-FR" altLang="fr-FR" sz="1200" dirty="0">
                <a:solidFill>
                  <a:srgbClr val="FF0000"/>
                </a:solidFill>
                <a:latin typeface="Arial" panose="020B0604020202020204" pitchFamily="34" charset="0"/>
                <a:hlinkClick r:id="rId16" tooltip="Toxique"/>
              </a:rPr>
              <a:t>toxiques</a:t>
            </a:r>
            <a:r>
              <a:rPr lang="fr-FR" altLang="fr-FR" sz="1200" dirty="0">
                <a:solidFill>
                  <a:srgbClr val="FF0000"/>
                </a:solidFill>
                <a:latin typeface="Arial" panose="020B0604020202020204" pitchFamily="34" charset="0"/>
              </a:rPr>
              <a:t> et vont induire des nausées et des vomissements en cas d'ingestion</a:t>
            </a:r>
            <a:r>
              <a:rPr lang="fr-FR" altLang="fr-FR" sz="1200" dirty="0">
                <a:solidFill>
                  <a:srgbClr val="008000"/>
                </a:solidFill>
                <a:latin typeface="Arial" panose="020B0604020202020204" pitchFamily="34" charset="0"/>
              </a:rPr>
              <a:t>, les fruits, avec les graines (</a:t>
            </a:r>
            <a:r>
              <a:rPr lang="fr-FR" altLang="fr-FR" sz="1200" dirty="0">
                <a:solidFill>
                  <a:srgbClr val="FF0000"/>
                </a:solidFill>
                <a:latin typeface="Arial" panose="020B0604020202020204" pitchFamily="34" charset="0"/>
              </a:rPr>
              <a:t>toxiques</a:t>
            </a:r>
            <a:r>
              <a:rPr lang="fr-FR" altLang="fr-FR" sz="1200" dirty="0">
                <a:solidFill>
                  <a:srgbClr val="008000"/>
                </a:solidFill>
                <a:latin typeface="Arial" panose="020B0604020202020204" pitchFamily="34" charset="0"/>
              </a:rPr>
              <a:t>), et les pousses sont utilisés dans de nombreux remèdes traditionnels </a:t>
            </a:r>
            <a:r>
              <a:rPr lang="fr-FR" altLang="fr-FR" sz="1200" baseline="30000" dirty="0">
                <a:solidFill>
                  <a:srgbClr val="008000"/>
                </a:solidFill>
                <a:latin typeface="Arial" panose="020B0604020202020204" pitchFamily="34" charset="0"/>
                <a:hlinkClick r:id="rId6"/>
              </a:rPr>
              <a:t>[7]</a:t>
            </a:r>
            <a:r>
              <a:rPr lang="fr-FR" altLang="fr-FR" sz="1200" dirty="0">
                <a:solidFill>
                  <a:srgbClr val="008000"/>
                </a:solidFill>
                <a:latin typeface="Arial" panose="020B0604020202020204" pitchFamily="34" charset="0"/>
              </a:rPr>
              <a:t>. Les jus de la plante, ainsi que l'huile, sont </a:t>
            </a:r>
            <a:r>
              <a:rPr lang="fr-FR" altLang="fr-FR" sz="1200" dirty="0">
                <a:solidFill>
                  <a:srgbClr val="008000"/>
                </a:solidFill>
                <a:latin typeface="Arial" panose="020B0604020202020204" pitchFamily="34" charset="0"/>
                <a:hlinkClick r:id="rId17" tooltip="Antiseptique"/>
              </a:rPr>
              <a:t>antiseptiques</a:t>
            </a:r>
            <a:r>
              <a:rPr lang="fr-FR" altLang="fr-FR" sz="1200" dirty="0">
                <a:solidFill>
                  <a:srgbClr val="008000"/>
                </a:solidFill>
                <a:latin typeface="Arial" panose="020B0604020202020204" pitchFamily="34" charset="0"/>
              </a:rPr>
              <a:t>. L’huile faite à partir des graines (en contenant 25-40%), connues sous le nom d</a:t>
            </a:r>
            <a:r>
              <a:rPr lang="fr-FR" altLang="fr-FR" sz="1200" dirty="0">
                <a:solidFill>
                  <a:srgbClr val="008000"/>
                </a:solidFill>
                <a:latin typeface="Arial" panose="020B0604020202020204" pitchFamily="34" charset="0"/>
                <a:hlinkClick r:id="rId18" tooltip="huile de Pongamia"/>
              </a:rPr>
              <a:t>’huile de </a:t>
            </a:r>
            <a:r>
              <a:rPr lang="fr-FR" altLang="fr-FR" sz="1200" dirty="0" err="1">
                <a:solidFill>
                  <a:srgbClr val="008000"/>
                </a:solidFill>
                <a:latin typeface="Arial" panose="020B0604020202020204" pitchFamily="34" charset="0"/>
                <a:hlinkClick r:id="rId18" tooltip="huile de Pongamia"/>
              </a:rPr>
              <a:t>pongamia</a:t>
            </a:r>
            <a:r>
              <a:rPr lang="fr-FR" altLang="fr-FR" sz="1200" dirty="0">
                <a:solidFill>
                  <a:srgbClr val="008000"/>
                </a:solidFill>
                <a:latin typeface="Arial" panose="020B0604020202020204" pitchFamily="34" charset="0"/>
              </a:rPr>
              <a:t>, est utilisé comme </a:t>
            </a:r>
            <a:r>
              <a:rPr lang="fr-FR" altLang="fr-FR" sz="1200" dirty="0">
                <a:solidFill>
                  <a:srgbClr val="008000"/>
                </a:solidFill>
                <a:latin typeface="Arial" panose="020B0604020202020204" pitchFamily="34" charset="0"/>
                <a:hlinkClick r:id="rId19" tooltip="Lampe à huile"/>
              </a:rPr>
              <a:t>huile de lampe</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20" tooltip="Lubrifiant"/>
              </a:rPr>
              <a:t>lubrifiant</a:t>
            </a:r>
            <a:r>
              <a:rPr lang="fr-FR" altLang="fr-FR" sz="1200" dirty="0">
                <a:solidFill>
                  <a:srgbClr val="008000"/>
                </a:solidFill>
                <a:latin typeface="Arial" panose="020B0604020202020204" pitchFamily="34" charset="0"/>
              </a:rPr>
              <a:t> et pour fabriquer du </a:t>
            </a:r>
            <a:r>
              <a:rPr lang="fr-FR" altLang="fr-FR" sz="1200" dirty="0">
                <a:solidFill>
                  <a:srgbClr val="008000"/>
                </a:solidFill>
                <a:latin typeface="Arial" panose="020B0604020202020204" pitchFamily="34" charset="0"/>
                <a:hlinkClick r:id="rId21" tooltip="Savon"/>
              </a:rPr>
              <a:t>savon</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2"/>
              </a:rPr>
              <a:t>http://fr.wikipedia.org/wiki/Millettia_pinnata</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3"/>
              </a:rPr>
              <a:t>http://en.wikipedia.org/wiki/Millettia_pinnata</a:t>
            </a:r>
            <a:r>
              <a:rPr lang="fr-FR" altLang="fr-FR" sz="1200" dirty="0">
                <a:solidFill>
                  <a:srgbClr val="008000"/>
                </a:solidFill>
                <a:latin typeface="Arial" panose="020B0604020202020204" pitchFamily="34" charset="0"/>
              </a:rPr>
              <a:t>, </a:t>
            </a:r>
          </a:p>
        </p:txBody>
      </p:sp>
      <p:pic>
        <p:nvPicPr>
          <p:cNvPr id="67595" name="Picture 2" descr="C:\Users\LISAN\Pictures\plantes-halophytes-xerophiles\Millettia pinnata-Pongamia_pinnata_Karanj_fleurs.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5373688"/>
            <a:ext cx="1509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C:\Users\LISAN\Pictures\plantes-halophytes-xerophiles\Milletia_pinnata.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1725" y="0"/>
            <a:ext cx="9525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4" descr="C:\Users\LISAN\Pictures\plantes-halophytes-xerophiles\Milletia_pinnata_fruit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19250" y="57150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5" descr="C:\Users\LISAN\Pictures\plantes-halophytes-xerophiles\Millettia pinnata.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68663" y="5445125"/>
            <a:ext cx="21224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6" descr="C:\Users\LISAN\Pictures\plantes-halophytes-xerophiles\Millettia pinnata_feuilles_fleurs.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08625" y="5441950"/>
            <a:ext cx="189071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7" descr="C:\Users\LISAN\Pictures\plantes-halophytes-xerophiles\Millettia pinnata_graine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524750" y="523875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1" name="Rectangle 16"/>
          <p:cNvSpPr>
            <a:spLocks noChangeArrowheads="1"/>
          </p:cNvSpPr>
          <p:nvPr/>
        </p:nvSpPr>
        <p:spPr bwMode="auto">
          <a:xfrm>
            <a:off x="1547813" y="5300663"/>
            <a:ext cx="3960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30"/>
              </a:rPr>
              <a:t>http://davesgarden.com/guides/pf/go/93109/#b</a:t>
            </a:r>
            <a:r>
              <a:rPr lang="fr-FR" altLang="fr-FR" sz="1200">
                <a:solidFill>
                  <a:srgbClr val="008000"/>
                </a:solidFill>
                <a:latin typeface="Arial" panose="020B0604020202020204" pitchFamily="34" charset="0"/>
              </a:rPr>
              <a:t> </a:t>
            </a:r>
          </a:p>
        </p:txBody>
      </p:sp>
      <p:sp>
        <p:nvSpPr>
          <p:cNvPr id="67602" name="Rectangle 17"/>
          <p:cNvSpPr>
            <a:spLocks noChangeArrowheads="1"/>
          </p:cNvSpPr>
          <p:nvPr/>
        </p:nvSpPr>
        <p:spPr bwMode="auto">
          <a:xfrm>
            <a:off x="6804025" y="692150"/>
            <a:ext cx="379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pic>
        <p:nvPicPr>
          <p:cNvPr id="67603" name="Picture 2" descr="toxic-2ss"/>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47813" y="188913"/>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69</a:t>
            </a:fld>
            <a:endParaRPr lang="fr-FR" alt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17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464487-0907-4536-9202-8AD4514FE5EE}"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sp>
        <p:nvSpPr>
          <p:cNvPr id="3076" name="ZoneTexte 4"/>
          <p:cNvSpPr txBox="1">
            <a:spLocks noChangeArrowheads="1"/>
          </p:cNvSpPr>
          <p:nvPr/>
        </p:nvSpPr>
        <p:spPr bwMode="auto">
          <a:xfrm>
            <a:off x="179388" y="549275"/>
            <a:ext cx="8569325" cy="6278642"/>
          </a:xfrm>
          <a:prstGeom prst="rect">
            <a:avLst/>
          </a:prstGeom>
          <a:noFill/>
          <a:ln w="9525">
            <a:noFill/>
            <a:miter lim="800000"/>
            <a:headEnd/>
            <a:tailEnd/>
          </a:ln>
        </p:spPr>
        <p:txBody>
          <a:bodyPr>
            <a:spAutoFit/>
          </a:bodyPr>
          <a:lstStyle/>
          <a:p>
            <a:pPr eaLnBrk="1" hangingPunct="1">
              <a:defRPr/>
            </a:pPr>
            <a:r>
              <a:rPr lang="fr-FR" b="1" dirty="0">
                <a:solidFill>
                  <a:srgbClr val="008000"/>
                </a:solidFill>
                <a:latin typeface="+mn-lt"/>
                <a:cs typeface="Arial" charset="0"/>
              </a:rPr>
              <a:t>0. Sommaire (suite)</a:t>
            </a:r>
          </a:p>
          <a:p>
            <a:pPr eaLnBrk="1" hangingPunct="1">
              <a:defRPr/>
            </a:pPr>
            <a:endParaRPr lang="fr-FR" dirty="0">
              <a:solidFill>
                <a:srgbClr val="008000"/>
              </a:solidFill>
              <a:latin typeface="+mn-lt"/>
              <a:cs typeface="Arial" charset="0"/>
            </a:endParaRPr>
          </a:p>
          <a:p>
            <a:pPr eaLnBrk="1" hangingPunct="1">
              <a:defRPr/>
            </a:pPr>
            <a:r>
              <a:rPr lang="fr-FR" dirty="0">
                <a:solidFill>
                  <a:srgbClr val="008000"/>
                </a:solidFill>
                <a:latin typeface="+mn-lt"/>
                <a:cs typeface="Arial" charset="0"/>
              </a:rPr>
              <a:t>7. Exemples de plantes herbacées utiles,</a:t>
            </a:r>
            <a:r>
              <a:rPr lang="fr-FR" b="1" dirty="0">
                <a:solidFill>
                  <a:srgbClr val="008000"/>
                </a:solidFill>
                <a:latin typeface="+mn-lt"/>
                <a:cs typeface="Arial" charset="0"/>
              </a:rPr>
              <a:t> </a:t>
            </a:r>
            <a:r>
              <a:rPr lang="fr-FR" dirty="0">
                <a:solidFill>
                  <a:srgbClr val="008000"/>
                </a:solidFill>
                <a:latin typeface="+mn-lt"/>
                <a:cs typeface="Arial" charset="0"/>
              </a:rPr>
              <a:t>alimentaires et fourragères</a:t>
            </a:r>
          </a:p>
          <a:p>
            <a:pPr eaLnBrk="1" hangingPunct="1">
              <a:defRPr/>
            </a:pPr>
            <a:endParaRPr lang="it-IT" dirty="0">
              <a:solidFill>
                <a:srgbClr val="008000"/>
              </a:solidFill>
              <a:latin typeface="+mn-lt"/>
              <a:cs typeface="Arial" charset="0"/>
            </a:endParaRPr>
          </a:p>
          <a:p>
            <a:pPr eaLnBrk="1" hangingPunct="1">
              <a:defRPr/>
            </a:pPr>
            <a:r>
              <a:rPr lang="it-IT" dirty="0">
                <a:solidFill>
                  <a:srgbClr val="008000"/>
                </a:solidFill>
                <a:latin typeface="+mn-lt"/>
                <a:cs typeface="Arial" charset="0"/>
              </a:rPr>
              <a:t>7.1. Salicones de climats tropicaux (</a:t>
            </a:r>
            <a:r>
              <a:rPr lang="it-IT" i="1" dirty="0">
                <a:solidFill>
                  <a:srgbClr val="008000"/>
                </a:solidFill>
                <a:latin typeface="+mn-lt"/>
                <a:cs typeface="Arial" charset="0"/>
              </a:rPr>
              <a:t>Salicornia bigelovii, Salicornia brachiata</a:t>
            </a:r>
            <a:r>
              <a:rPr lang="it-IT" dirty="0">
                <a:solidFill>
                  <a:srgbClr val="008000"/>
                </a:solidFill>
                <a:latin typeface="+mn-lt"/>
                <a:cs typeface="Arial" charset="0"/>
              </a:rPr>
              <a:t>)</a:t>
            </a:r>
          </a:p>
          <a:p>
            <a:pPr eaLnBrk="1" hangingPunct="1">
              <a:defRPr/>
            </a:pPr>
            <a:r>
              <a:rPr lang="it-IT" dirty="0">
                <a:solidFill>
                  <a:srgbClr val="008000"/>
                </a:solidFill>
                <a:latin typeface="+mn-lt"/>
                <a:cs typeface="Arial" charset="0"/>
              </a:rPr>
              <a:t>7.1bis. salicorne naine (</a:t>
            </a:r>
            <a:r>
              <a:rPr lang="it-IT" i="1" dirty="0">
                <a:solidFill>
                  <a:srgbClr val="008000"/>
                </a:solidFill>
                <a:latin typeface="+mn-lt"/>
                <a:cs typeface="Arial" charset="0"/>
              </a:rPr>
              <a:t>Salicornia bigelovii</a:t>
            </a:r>
            <a:r>
              <a:rPr lang="it-IT" dirty="0">
                <a:solidFill>
                  <a:srgbClr val="008000"/>
                </a:solidFill>
                <a:latin typeface="+mn-lt"/>
                <a:cs typeface="Arial" charset="0"/>
              </a:rPr>
              <a:t>)</a:t>
            </a:r>
            <a:endParaRPr lang="fr-FR" dirty="0">
              <a:solidFill>
                <a:srgbClr val="008000"/>
              </a:solidFill>
              <a:latin typeface="+mn-lt"/>
              <a:cs typeface="Arial" charset="0"/>
            </a:endParaRPr>
          </a:p>
          <a:p>
            <a:pPr eaLnBrk="1" hangingPunct="1">
              <a:defRPr/>
            </a:pPr>
            <a:r>
              <a:rPr lang="fr-FR" dirty="0">
                <a:solidFill>
                  <a:srgbClr val="008000"/>
                </a:solidFill>
                <a:latin typeface="+mn-lt"/>
                <a:cs typeface="Arial" charset="0"/>
              </a:rPr>
              <a:t>7.2. Asperge (</a:t>
            </a:r>
            <a:r>
              <a:rPr lang="fr-FR" i="1" dirty="0">
                <a:solidFill>
                  <a:srgbClr val="008000"/>
                </a:solidFill>
                <a:latin typeface="+mn-lt"/>
                <a:cs typeface="Arial" charset="0"/>
              </a:rPr>
              <a:t>Asparagus </a:t>
            </a:r>
            <a:r>
              <a:rPr lang="fr-FR" i="1" dirty="0" err="1">
                <a:solidFill>
                  <a:srgbClr val="008000"/>
                </a:solidFill>
                <a:latin typeface="+mn-lt"/>
                <a:cs typeface="Arial" charset="0"/>
              </a:rPr>
              <a:t>officinalis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7.3. Betterave (</a:t>
            </a:r>
            <a:r>
              <a:rPr lang="fr-FR" i="1" dirty="0">
                <a:solidFill>
                  <a:srgbClr val="008000"/>
                </a:solidFill>
                <a:latin typeface="+mn-lt"/>
                <a:cs typeface="Arial" charset="0"/>
              </a:rPr>
              <a:t>Beta </a:t>
            </a:r>
            <a:r>
              <a:rPr lang="fr-FR" i="1" dirty="0" err="1">
                <a:solidFill>
                  <a:srgbClr val="008000"/>
                </a:solidFill>
                <a:latin typeface="+mn-lt"/>
                <a:cs typeface="Arial" charset="0"/>
              </a:rPr>
              <a:t>vulgaris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7.4. Mélilot blanc (</a:t>
            </a:r>
            <a:r>
              <a:rPr lang="fr-FR" i="1" dirty="0" err="1">
                <a:solidFill>
                  <a:srgbClr val="008000"/>
                </a:solidFill>
                <a:latin typeface="+mn-lt"/>
                <a:cs typeface="Arial" charset="0"/>
              </a:rPr>
              <a:t>Melilotus</a:t>
            </a:r>
            <a:r>
              <a:rPr lang="fr-FR" i="1" dirty="0">
                <a:solidFill>
                  <a:srgbClr val="008000"/>
                </a:solidFill>
                <a:latin typeface="+mn-lt"/>
                <a:cs typeface="Arial" charset="0"/>
              </a:rPr>
              <a:t> </a:t>
            </a:r>
            <a:r>
              <a:rPr lang="fr-FR" i="1" dirty="0" err="1">
                <a:solidFill>
                  <a:srgbClr val="008000"/>
                </a:solidFill>
                <a:latin typeface="+mn-lt"/>
                <a:cs typeface="Arial" charset="0"/>
              </a:rPr>
              <a:t>albus</a:t>
            </a:r>
            <a:r>
              <a:rPr lang="fr-FR" dirty="0">
                <a:solidFill>
                  <a:srgbClr val="008000"/>
                </a:solidFill>
                <a:latin typeface="+mn-lt"/>
                <a:cs typeface="Arial" charset="0"/>
              </a:rPr>
              <a:t>) (fourrage)</a:t>
            </a:r>
          </a:p>
          <a:p>
            <a:pPr eaLnBrk="1" hangingPunct="1">
              <a:defRPr/>
            </a:pPr>
            <a:r>
              <a:rPr lang="fr-FR" dirty="0">
                <a:solidFill>
                  <a:srgbClr val="008000"/>
                </a:solidFill>
                <a:latin typeface="Calibri" pitchFamily="34" charset="0"/>
                <a:cs typeface="Arial" charset="0"/>
              </a:rPr>
              <a:t>7.4bis. Mélilot jaune (</a:t>
            </a:r>
            <a:r>
              <a:rPr lang="fr-FR" i="1" dirty="0" err="1">
                <a:solidFill>
                  <a:srgbClr val="008000"/>
                </a:solidFill>
                <a:latin typeface="Calibri" pitchFamily="34" charset="0"/>
                <a:cs typeface="Arial" charset="0"/>
              </a:rPr>
              <a:t>Melilotus</a:t>
            </a:r>
            <a:r>
              <a:rPr lang="fr-FR" i="1" dirty="0">
                <a:solidFill>
                  <a:srgbClr val="008000"/>
                </a:solidFill>
                <a:latin typeface="Calibri" pitchFamily="34" charset="0"/>
                <a:cs typeface="Arial" charset="0"/>
              </a:rPr>
              <a:t> </a:t>
            </a:r>
            <a:r>
              <a:rPr lang="fr-FR" i="1" dirty="0" err="1">
                <a:solidFill>
                  <a:srgbClr val="008000"/>
                </a:solidFill>
                <a:latin typeface="+mn-lt"/>
                <a:cs typeface="Arial" charset="0"/>
              </a:rPr>
              <a:t>indicus</a:t>
            </a:r>
            <a:r>
              <a:rPr lang="fr-FR" dirty="0">
                <a:solidFill>
                  <a:srgbClr val="008000"/>
                </a:solidFill>
                <a:latin typeface="Calibri" pitchFamily="34" charset="0"/>
                <a:cs typeface="Arial" charset="0"/>
              </a:rPr>
              <a:t>) </a:t>
            </a:r>
            <a:r>
              <a:rPr lang="fr-FR" dirty="0">
                <a:solidFill>
                  <a:srgbClr val="008000"/>
                </a:solidFill>
                <a:latin typeface="+mn-lt"/>
                <a:cs typeface="Arial" charset="0"/>
              </a:rPr>
              <a:t>(fourrage)</a:t>
            </a:r>
          </a:p>
          <a:p>
            <a:pPr eaLnBrk="1" hangingPunct="1">
              <a:defRPr/>
            </a:pPr>
            <a:r>
              <a:rPr lang="fr-FR" dirty="0">
                <a:solidFill>
                  <a:srgbClr val="008000"/>
                </a:solidFill>
                <a:latin typeface="+mn-lt"/>
                <a:cs typeface="Arial" charset="0"/>
              </a:rPr>
              <a:t>7.5. Luzerne cultivée (</a:t>
            </a:r>
            <a:r>
              <a:rPr lang="fr-FR" i="1" dirty="0" err="1">
                <a:solidFill>
                  <a:srgbClr val="008000"/>
                </a:solidFill>
                <a:latin typeface="+mn-lt"/>
                <a:cs typeface="Arial" charset="0"/>
              </a:rPr>
              <a:t>Medicago</a:t>
            </a:r>
            <a:r>
              <a:rPr lang="fr-FR" i="1" dirty="0">
                <a:solidFill>
                  <a:srgbClr val="008000"/>
                </a:solidFill>
                <a:latin typeface="+mn-lt"/>
                <a:cs typeface="Arial" charset="0"/>
              </a:rPr>
              <a:t> </a:t>
            </a:r>
            <a:r>
              <a:rPr lang="fr-FR" i="1" dirty="0" err="1">
                <a:solidFill>
                  <a:srgbClr val="008000"/>
                </a:solidFill>
                <a:latin typeface="+mn-lt"/>
                <a:cs typeface="Arial" charset="0"/>
              </a:rPr>
              <a:t>sativa</a:t>
            </a:r>
            <a:r>
              <a:rPr lang="fr-FR" i="1" dirty="0">
                <a:solidFill>
                  <a:srgbClr val="008000"/>
                </a:solidFill>
                <a:latin typeface="+mn-lt"/>
                <a:cs typeface="Arial" charset="0"/>
              </a:rPr>
              <a:t> </a:t>
            </a:r>
            <a:r>
              <a:rPr lang="fr-FR" dirty="0">
                <a:solidFill>
                  <a:srgbClr val="008000"/>
                </a:solidFill>
                <a:latin typeface="+mn-lt"/>
                <a:cs typeface="Arial" charset="0"/>
              </a:rPr>
              <a:t>var Tafilalet _ cultivar résistant au sel) (fourrage)</a:t>
            </a:r>
          </a:p>
          <a:p>
            <a:pPr eaLnBrk="1" hangingPunct="1">
              <a:defRPr/>
            </a:pPr>
            <a:r>
              <a:rPr lang="fr-FR" dirty="0">
                <a:solidFill>
                  <a:srgbClr val="008000"/>
                </a:solidFill>
                <a:latin typeface="+mn-lt"/>
                <a:cs typeface="Arial" charset="0"/>
              </a:rPr>
              <a:t>7.6. Orge commune (</a:t>
            </a:r>
            <a:r>
              <a:rPr lang="fr-FR" i="1" dirty="0" err="1">
                <a:solidFill>
                  <a:srgbClr val="008000"/>
                </a:solidFill>
                <a:latin typeface="+mn-lt"/>
                <a:cs typeface="Arial" charset="0"/>
                <a:hlinkClick r:id="rId2" tooltip="Hordeum vulgare"/>
              </a:rPr>
              <a:t>Hordeum</a:t>
            </a:r>
            <a:r>
              <a:rPr lang="fr-FR" i="1" dirty="0">
                <a:solidFill>
                  <a:srgbClr val="008000"/>
                </a:solidFill>
                <a:latin typeface="+mn-lt"/>
                <a:cs typeface="Arial" charset="0"/>
                <a:hlinkClick r:id="rId2" tooltip="Hordeum vulgare"/>
              </a:rPr>
              <a:t> </a:t>
            </a:r>
            <a:r>
              <a:rPr lang="fr-FR" i="1" dirty="0" err="1">
                <a:solidFill>
                  <a:srgbClr val="008000"/>
                </a:solidFill>
                <a:latin typeface="+mn-lt"/>
                <a:cs typeface="Arial" charset="0"/>
                <a:hlinkClick r:id="rId2" tooltip="Hordeum vulgare"/>
              </a:rPr>
              <a:t>vulgare</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7.7. Tournesol (</a:t>
            </a:r>
            <a:r>
              <a:rPr lang="fr-FR" i="1" dirty="0" err="1">
                <a:solidFill>
                  <a:srgbClr val="008000"/>
                </a:solidFill>
                <a:latin typeface="+mn-lt"/>
                <a:cs typeface="Arial" charset="0"/>
                <a:hlinkClick r:id="rId3" tooltip="Helianthus annuus"/>
              </a:rPr>
              <a:t>Helianthus</a:t>
            </a:r>
            <a:r>
              <a:rPr lang="fr-FR" i="1" dirty="0">
                <a:solidFill>
                  <a:srgbClr val="008000"/>
                </a:solidFill>
                <a:latin typeface="+mn-lt"/>
                <a:cs typeface="Arial" charset="0"/>
                <a:hlinkClick r:id="rId3" tooltip="Helianthus annuus"/>
              </a:rPr>
              <a:t> </a:t>
            </a:r>
            <a:r>
              <a:rPr lang="fr-FR" i="1" dirty="0" err="1">
                <a:solidFill>
                  <a:srgbClr val="008000"/>
                </a:solidFill>
                <a:latin typeface="+mn-lt"/>
                <a:cs typeface="Arial" charset="0"/>
                <a:hlinkClick r:id="rId3" tooltip="Helianthus annuus"/>
              </a:rPr>
              <a:t>annuus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7.8. Vétiver (</a:t>
            </a:r>
            <a:r>
              <a:rPr lang="fr-FR" i="1" dirty="0" err="1">
                <a:solidFill>
                  <a:srgbClr val="008000"/>
                </a:solidFill>
                <a:latin typeface="+mn-lt"/>
                <a:cs typeface="Arial" charset="0"/>
              </a:rPr>
              <a:t>Chrysopogon</a:t>
            </a:r>
            <a:r>
              <a:rPr lang="fr-FR" i="1" dirty="0">
                <a:solidFill>
                  <a:srgbClr val="008000"/>
                </a:solidFill>
                <a:latin typeface="+mn-lt"/>
                <a:cs typeface="Arial" charset="0"/>
              </a:rPr>
              <a:t> </a:t>
            </a:r>
            <a:r>
              <a:rPr lang="fr-FR" i="1" dirty="0" err="1">
                <a:solidFill>
                  <a:srgbClr val="008000"/>
                </a:solidFill>
                <a:latin typeface="+mn-lt"/>
                <a:cs typeface="Arial" charset="0"/>
              </a:rPr>
              <a:t>sp</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7.8. Vétiver (</a:t>
            </a:r>
            <a:r>
              <a:rPr lang="fr-FR" i="1" dirty="0" err="1">
                <a:solidFill>
                  <a:srgbClr val="008000"/>
                </a:solidFill>
                <a:latin typeface="+mn-lt"/>
                <a:cs typeface="Arial" charset="0"/>
                <a:hlinkClick r:id="rId4" tooltip="Chrysopogon zizanioides"/>
              </a:rPr>
              <a:t>Chrysopogon</a:t>
            </a:r>
            <a:r>
              <a:rPr lang="fr-FR" i="1" dirty="0">
                <a:solidFill>
                  <a:srgbClr val="008000"/>
                </a:solidFill>
                <a:latin typeface="+mn-lt"/>
                <a:cs typeface="Arial" charset="0"/>
                <a:hlinkClick r:id="rId4" tooltip="Chrysopogon zizanioides"/>
              </a:rPr>
              <a:t> </a:t>
            </a:r>
            <a:r>
              <a:rPr lang="fr-FR" i="1" dirty="0" err="1">
                <a:solidFill>
                  <a:srgbClr val="008000"/>
                </a:solidFill>
                <a:latin typeface="+mn-lt"/>
                <a:cs typeface="Arial" charset="0"/>
                <a:hlinkClick r:id="rId4" tooltip="Chrysopogon zizanioides"/>
              </a:rPr>
              <a:t>zizanioides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7.8bis. Vétiver (</a:t>
            </a:r>
            <a:r>
              <a:rPr lang="fr-FR" i="1" dirty="0" err="1">
                <a:solidFill>
                  <a:srgbClr val="008000"/>
                </a:solidFill>
                <a:latin typeface="+mn-lt"/>
                <a:cs typeface="Arial" charset="0"/>
                <a:hlinkClick r:id="rId5" tooltip="Chrysopogon nigritanus (page inexistante)"/>
              </a:rPr>
              <a:t>Chrysopogon</a:t>
            </a:r>
            <a:r>
              <a:rPr lang="fr-FR" i="1" dirty="0">
                <a:solidFill>
                  <a:srgbClr val="008000"/>
                </a:solidFill>
                <a:latin typeface="+mn-lt"/>
                <a:cs typeface="Arial" charset="0"/>
                <a:hlinkClick r:id="rId5" tooltip="Chrysopogon nigritanus (page inexistante)"/>
              </a:rPr>
              <a:t> </a:t>
            </a:r>
            <a:r>
              <a:rPr lang="fr-FR" i="1" dirty="0" err="1">
                <a:solidFill>
                  <a:srgbClr val="008000"/>
                </a:solidFill>
                <a:latin typeface="+mn-lt"/>
                <a:cs typeface="Arial" charset="0"/>
                <a:hlinkClick r:id="rId5" tooltip="Chrysopogon nigritanus (page inexistante)"/>
              </a:rPr>
              <a:t>nigritanus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7.8ter. Vétiver (</a:t>
            </a:r>
            <a:r>
              <a:rPr lang="fr-FR" i="1" u="sng" dirty="0" err="1">
                <a:solidFill>
                  <a:srgbClr val="008000"/>
                </a:solidFill>
                <a:latin typeface="+mn-lt"/>
                <a:cs typeface="Arial" charset="0"/>
                <a:hlinkClick r:id="rId6" tooltip="Chrysopogon nemoralis (page inexistante)"/>
              </a:rPr>
              <a:t>Chrysopogon</a:t>
            </a:r>
            <a:r>
              <a:rPr lang="fr-FR" i="1" u="sng" dirty="0">
                <a:solidFill>
                  <a:srgbClr val="008000"/>
                </a:solidFill>
                <a:latin typeface="+mn-lt"/>
                <a:cs typeface="Arial" charset="0"/>
                <a:hlinkClick r:id="rId6" tooltip="Chrysopogon nemoralis (page inexistante)"/>
              </a:rPr>
              <a:t> </a:t>
            </a:r>
            <a:r>
              <a:rPr lang="fr-FR" i="1" u="sng" dirty="0" err="1">
                <a:solidFill>
                  <a:srgbClr val="008000"/>
                </a:solidFill>
                <a:latin typeface="+mn-lt"/>
                <a:cs typeface="Arial" charset="0"/>
                <a:hlinkClick r:id="rId6" tooltip="Chrysopogon nemoralis (page inexistante)"/>
              </a:rPr>
              <a:t>nemoralis</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7.9. Riz (</a:t>
            </a:r>
            <a:r>
              <a:rPr lang="fr-FR" i="1" dirty="0" err="1">
                <a:solidFill>
                  <a:srgbClr val="008000"/>
                </a:solidFill>
                <a:latin typeface="+mn-lt"/>
                <a:cs typeface="Arial" charset="0"/>
              </a:rPr>
              <a:t>Oryza</a:t>
            </a:r>
            <a:r>
              <a:rPr lang="fr-FR" i="1" dirty="0">
                <a:solidFill>
                  <a:srgbClr val="008000"/>
                </a:solidFill>
                <a:latin typeface="+mn-lt"/>
                <a:cs typeface="Arial" charset="0"/>
              </a:rPr>
              <a:t> </a:t>
            </a:r>
            <a:r>
              <a:rPr lang="fr-FR" i="1" dirty="0" err="1">
                <a:solidFill>
                  <a:srgbClr val="008000"/>
                </a:solidFill>
                <a:latin typeface="+mn-lt"/>
                <a:cs typeface="Arial" charset="0"/>
              </a:rPr>
              <a:t>sativa</a:t>
            </a:r>
            <a:r>
              <a:rPr lang="fr-FR" i="1" dirty="0">
                <a:solidFill>
                  <a:srgbClr val="008000"/>
                </a:solidFill>
                <a:latin typeface="+mn-lt"/>
                <a:cs typeface="Arial" charset="0"/>
              </a:rPr>
              <a:t> </a:t>
            </a:r>
            <a:r>
              <a:rPr lang="fr-FR" dirty="0">
                <a:solidFill>
                  <a:srgbClr val="008000"/>
                </a:solidFill>
                <a:latin typeface="+mn-lt"/>
                <a:cs typeface="Arial" charset="0"/>
              </a:rPr>
              <a:t>x </a:t>
            </a:r>
            <a:r>
              <a:rPr lang="fr-FR" i="1" dirty="0" err="1">
                <a:solidFill>
                  <a:srgbClr val="008000"/>
                </a:solidFill>
                <a:latin typeface="+mn-lt"/>
                <a:cs typeface="Arial" charset="0"/>
              </a:rPr>
              <a:t>Oryza</a:t>
            </a:r>
            <a:r>
              <a:rPr lang="fr-FR" i="1" dirty="0">
                <a:solidFill>
                  <a:srgbClr val="008000"/>
                </a:solidFill>
                <a:latin typeface="+mn-lt"/>
                <a:cs typeface="Arial" charset="0"/>
              </a:rPr>
              <a:t> </a:t>
            </a:r>
            <a:r>
              <a:rPr lang="fr-FR" i="1" dirty="0" err="1">
                <a:solidFill>
                  <a:srgbClr val="008000"/>
                </a:solidFill>
                <a:latin typeface="+mn-lt"/>
                <a:cs typeface="Arial" charset="0"/>
              </a:rPr>
              <a:t>coarctata</a:t>
            </a:r>
            <a:r>
              <a:rPr lang="fr-FR" dirty="0">
                <a:solidFill>
                  <a:srgbClr val="008000"/>
                </a:solidFill>
                <a:latin typeface="+mn-lt"/>
                <a:cs typeface="Arial" charset="0"/>
              </a:rPr>
              <a:t> (°))</a:t>
            </a:r>
          </a:p>
          <a:p>
            <a:pPr eaLnBrk="1" hangingPunct="1">
              <a:defRPr/>
            </a:pPr>
            <a:r>
              <a:rPr lang="fr-FR" altLang="fr-FR" dirty="0">
                <a:solidFill>
                  <a:srgbClr val="008000"/>
                </a:solidFill>
                <a:latin typeface="Calibri" panose="020F0502020204030204" pitchFamily="34" charset="0"/>
              </a:rPr>
              <a:t>7.10. Blé dur (</a:t>
            </a:r>
            <a:r>
              <a:rPr lang="pt-BR" altLang="fr-FR" i="1" dirty="0">
                <a:solidFill>
                  <a:srgbClr val="008000"/>
                </a:solidFill>
                <a:latin typeface="Calibri" panose="020F0502020204030204" pitchFamily="34" charset="0"/>
              </a:rPr>
              <a:t>Triticum turgidum L. subsp. Durum </a:t>
            </a:r>
            <a:r>
              <a:rPr lang="pt-BR" altLang="fr-FR" dirty="0">
                <a:solidFill>
                  <a:srgbClr val="008000"/>
                </a:solidFill>
                <a:latin typeface="Calibri" panose="020F0502020204030204" pitchFamily="34" charset="0"/>
              </a:rPr>
              <a:t>(°))</a:t>
            </a:r>
            <a:endParaRPr lang="fr-FR" altLang="fr-FR" i="1" dirty="0">
              <a:solidFill>
                <a:srgbClr val="008000"/>
              </a:solidFill>
              <a:latin typeface="Calibri" panose="020F0502020204030204" pitchFamily="34" charset="0"/>
            </a:endParaRPr>
          </a:p>
          <a:p>
            <a:pPr eaLnBrk="1" hangingPunct="1">
              <a:defRPr/>
            </a:pPr>
            <a:r>
              <a:rPr lang="fr-FR" dirty="0">
                <a:solidFill>
                  <a:srgbClr val="008000"/>
                </a:solidFill>
                <a:latin typeface="+mn-lt"/>
                <a:cs typeface="Arial" charset="0"/>
              </a:rPr>
              <a:t>7.11. Vesce amère ou lentille bâtarde (</a:t>
            </a:r>
            <a:r>
              <a:rPr lang="fr-FR" i="1" dirty="0">
                <a:solidFill>
                  <a:srgbClr val="008000"/>
                </a:solidFill>
                <a:latin typeface="+mn-lt"/>
                <a:cs typeface="Arial" charset="0"/>
              </a:rPr>
              <a:t>Vicia </a:t>
            </a:r>
            <a:r>
              <a:rPr lang="fr-FR" i="1" dirty="0" err="1">
                <a:solidFill>
                  <a:srgbClr val="008000"/>
                </a:solidFill>
                <a:latin typeface="+mn-lt"/>
                <a:cs typeface="Arial" charset="0"/>
              </a:rPr>
              <a:t>ervilia</a:t>
            </a:r>
            <a:r>
              <a:rPr lang="fr-FR" dirty="0">
                <a:solidFill>
                  <a:srgbClr val="008000"/>
                </a:solidFill>
                <a:latin typeface="+mn-lt"/>
                <a:cs typeface="Arial" charset="0"/>
              </a:rPr>
              <a:t>)</a:t>
            </a:r>
          </a:p>
          <a:p>
            <a:pPr eaLnBrk="1" hangingPunct="1">
              <a:defRPr/>
            </a:pPr>
            <a:r>
              <a:rPr lang="fr-FR" dirty="0">
                <a:solidFill>
                  <a:srgbClr val="008000"/>
                </a:solidFill>
                <a:latin typeface="Calibri" panose="020F0502020204030204" pitchFamily="34" charset="0"/>
                <a:cs typeface="Arial" charset="0"/>
              </a:rPr>
              <a:t>7.12. nipa (</a:t>
            </a:r>
            <a:r>
              <a:rPr lang="fr-FR" i="1" dirty="0" err="1">
                <a:solidFill>
                  <a:srgbClr val="008000"/>
                </a:solidFill>
                <a:latin typeface="Calibri" panose="020F0502020204030204" pitchFamily="34" charset="0"/>
                <a:cs typeface="Arial" charset="0"/>
              </a:rPr>
              <a:t>Distichlis</a:t>
            </a:r>
            <a:r>
              <a:rPr lang="fr-FR" i="1" dirty="0">
                <a:solidFill>
                  <a:srgbClr val="008000"/>
                </a:solidFill>
                <a:latin typeface="Calibri" panose="020F0502020204030204" pitchFamily="34" charset="0"/>
                <a:cs typeface="Arial" charset="0"/>
              </a:rPr>
              <a:t> </a:t>
            </a:r>
            <a:r>
              <a:rPr lang="fr-FR" i="1" dirty="0" err="1">
                <a:solidFill>
                  <a:srgbClr val="008000"/>
                </a:solidFill>
                <a:latin typeface="Calibri" panose="020F0502020204030204" pitchFamily="34" charset="0"/>
                <a:cs typeface="Arial" charset="0"/>
              </a:rPr>
              <a:t>palmeri</a:t>
            </a:r>
            <a:r>
              <a:rPr lang="fr-FR" dirty="0">
                <a:solidFill>
                  <a:srgbClr val="008000"/>
                </a:solidFill>
                <a:latin typeface="Calibri" panose="020F0502020204030204" pitchFamily="34" charset="0"/>
                <a:cs typeface="Arial" charset="0"/>
              </a:rPr>
              <a:t>)</a:t>
            </a:r>
          </a:p>
          <a:p>
            <a:pPr eaLnBrk="1" hangingPunct="1">
              <a:defRPr/>
            </a:pPr>
            <a:endParaRPr lang="fr-FR" sz="1200" dirty="0">
              <a:solidFill>
                <a:srgbClr val="008000"/>
              </a:solidFill>
              <a:latin typeface="Calibri" panose="020F0502020204030204" pitchFamily="34" charset="0"/>
              <a:cs typeface="Arial" charset="0"/>
            </a:endParaRPr>
          </a:p>
          <a:p>
            <a:pPr eaLnBrk="1" hangingPunct="1">
              <a:defRPr/>
            </a:pPr>
            <a:r>
              <a:rPr lang="fr-FR" sz="1200" dirty="0">
                <a:solidFill>
                  <a:srgbClr val="008000"/>
                </a:solidFill>
                <a:latin typeface="Calibri" panose="020F0502020204030204" pitchFamily="34" charset="0"/>
                <a:cs typeface="Arial" charset="0"/>
              </a:rPr>
              <a:t>(°) Concerne les cultivars résistants au sel.</a:t>
            </a:r>
          </a:p>
        </p:txBody>
      </p:sp>
      <p:pic>
        <p:nvPicPr>
          <p:cNvPr id="7173" name="Image 4" descr="Mesembryanthemum cristallinu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5480" y="3898531"/>
            <a:ext cx="239236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5"/>
          <p:cNvSpPr>
            <a:spLocks noChangeArrowheads="1"/>
          </p:cNvSpPr>
          <p:nvPr/>
        </p:nvSpPr>
        <p:spPr bwMode="auto">
          <a:xfrm>
            <a:off x="5463407" y="5693994"/>
            <a:ext cx="3456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La ficoïde glaciale </a:t>
            </a:r>
          </a:p>
          <a:p>
            <a:pPr algn="ctr" eaLnBrk="1" hangingPunct="1">
              <a:spcBef>
                <a:spcPct val="0"/>
              </a:spcBef>
              <a:buFontTx/>
              <a:buNone/>
            </a:pPr>
            <a:r>
              <a:rPr lang="fr-FR" altLang="fr-FR" sz="1200" dirty="0">
                <a:solidFill>
                  <a:srgbClr val="008000"/>
                </a:solidFill>
                <a:latin typeface="Arial" panose="020B0604020202020204" pitchFamily="34" charset="0"/>
              </a:rPr>
              <a:t>(</a:t>
            </a:r>
            <a:r>
              <a:rPr lang="fr-FR" altLang="fr-FR" sz="1200" i="1" dirty="0" err="1">
                <a:solidFill>
                  <a:srgbClr val="008000"/>
                </a:solidFill>
                <a:latin typeface="Arial" panose="020B0604020202020204" pitchFamily="34" charset="0"/>
              </a:rPr>
              <a:t>Mesembryanthemum</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cristallinum</a:t>
            </a:r>
            <a:r>
              <a:rPr lang="fr-FR" altLang="fr-FR" sz="1200" dirty="0">
                <a:solidFill>
                  <a:srgbClr val="008000"/>
                </a:solidFill>
                <a:latin typeface="Arial" panose="020B0604020202020204" pitchFamily="34" charset="0"/>
              </a:rPr>
              <a:t>)</a:t>
            </a:r>
          </a:p>
          <a:p>
            <a:pPr algn="ctr" eaLnBrk="1" hangingPunct="1">
              <a:spcBef>
                <a:spcPct val="0"/>
              </a:spcBef>
              <a:buFontTx/>
              <a:buNone/>
            </a:pPr>
            <a:r>
              <a:rPr lang="fr-FR" altLang="fr-FR" sz="1200" dirty="0">
                <a:solidFill>
                  <a:srgbClr val="008000"/>
                </a:solidFill>
                <a:latin typeface="Arial" panose="020B0604020202020204" pitchFamily="34" charset="0"/>
              </a:rPr>
              <a:t>Croissance en milieu sec, </a:t>
            </a:r>
            <a:r>
              <a:rPr lang="fr-FR" altLang="fr-FR" sz="1200" b="1" dirty="0">
                <a:solidFill>
                  <a:srgbClr val="008000"/>
                </a:solidFill>
                <a:latin typeface="Arial" panose="020B0604020202020204" pitchFamily="34" charset="0"/>
              </a:rPr>
              <a:t>salin</a:t>
            </a:r>
            <a:r>
              <a:rPr lang="fr-FR" altLang="fr-FR" sz="1200" dirty="0">
                <a:solidFill>
                  <a:srgbClr val="008000"/>
                </a:solidFill>
                <a:latin typeface="Arial" panose="020B0604020202020204" pitchFamily="34" charset="0"/>
              </a:rPr>
              <a:t> et froid.</a:t>
            </a:r>
          </a:p>
          <a:p>
            <a:pPr algn="ctr" eaLnBrk="1" hangingPunct="1">
              <a:spcBef>
                <a:spcPct val="0"/>
              </a:spcBef>
              <a:buFontTx/>
              <a:buNone/>
            </a:pPr>
            <a:r>
              <a:rPr lang="fr-FR" altLang="fr-FR" sz="1200" dirty="0">
                <a:solidFill>
                  <a:srgbClr val="008000"/>
                </a:solidFill>
                <a:latin typeface="Arial" panose="020B0604020202020204" pitchFamily="34" charset="0"/>
              </a:rPr>
              <a:t>(</a:t>
            </a:r>
            <a:r>
              <a:rPr lang="fr-FR" altLang="fr-FR" sz="1200" b="1" dirty="0">
                <a:solidFill>
                  <a:srgbClr val="008000"/>
                </a:solidFill>
                <a:latin typeface="Arial" panose="020B0604020202020204" pitchFamily="34" charset="0"/>
              </a:rPr>
              <a:t>feuilles comestible</a:t>
            </a:r>
            <a:r>
              <a:rPr lang="fr-FR" altLang="fr-FR" sz="1200" dirty="0">
                <a:solidFill>
                  <a:srgbClr val="008000"/>
                </a:solidFill>
                <a:latin typeface="Arial" panose="020B0604020202020204" pitchFamily="34" charset="0"/>
              </a:rPr>
              <a:t>). Désert de Namibie.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50825" y="69215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6.16. </a:t>
            </a:r>
            <a:r>
              <a:rPr lang="fr-FR" altLang="fr-FR" sz="1800" b="1">
                <a:solidFill>
                  <a:srgbClr val="008000"/>
                </a:solidFill>
                <a:latin typeface="Arial" panose="020B0604020202020204" pitchFamily="34" charset="0"/>
              </a:rPr>
              <a:t>Arroche halime</a:t>
            </a:r>
            <a:r>
              <a:rPr lang="fr-FR" altLang="fr-FR" sz="1800">
                <a:solidFill>
                  <a:srgbClr val="008000"/>
                </a:solidFill>
                <a:latin typeface="Arial" panose="020B0604020202020204" pitchFamily="34" charset="0"/>
              </a:rPr>
              <a:t>, </a:t>
            </a:r>
            <a:r>
              <a:rPr lang="fr-FR" altLang="fr-FR" sz="1800" b="1">
                <a:solidFill>
                  <a:srgbClr val="008000"/>
                </a:solidFill>
                <a:latin typeface="Arial" panose="020B0604020202020204" pitchFamily="34" charset="0"/>
              </a:rPr>
              <a:t>pourpier de mer</a:t>
            </a:r>
            <a:r>
              <a:rPr lang="fr-FR" altLang="fr-FR" sz="1800">
                <a:solidFill>
                  <a:srgbClr val="008000"/>
                </a:solidFill>
                <a:latin typeface="Arial" panose="020B0604020202020204" pitchFamily="34" charset="0"/>
              </a:rPr>
              <a:t> ou </a:t>
            </a:r>
            <a:r>
              <a:rPr lang="fr-FR" altLang="fr-FR" sz="1800" b="1">
                <a:solidFill>
                  <a:srgbClr val="008000"/>
                </a:solidFill>
                <a:latin typeface="Arial" panose="020B0604020202020204" pitchFamily="34" charset="0"/>
              </a:rPr>
              <a:t>arroche marine </a:t>
            </a:r>
            <a:r>
              <a:rPr lang="fr-FR" altLang="fr-FR" sz="1800">
                <a:solidFill>
                  <a:srgbClr val="008000"/>
                </a:solidFill>
                <a:latin typeface="Arial" panose="020B0604020202020204" pitchFamily="34" charset="0"/>
              </a:rPr>
              <a:t>(</a:t>
            </a:r>
            <a:r>
              <a:rPr lang="fr-FR" altLang="fr-FR" sz="1800" i="1">
                <a:solidFill>
                  <a:srgbClr val="008000"/>
                </a:solidFill>
                <a:latin typeface="Arial" panose="020B0604020202020204" pitchFamily="34" charset="0"/>
              </a:rPr>
              <a:t>Atriplex halimus</a:t>
            </a:r>
            <a:r>
              <a:rPr lang="fr-FR" altLang="fr-FR" sz="1800">
                <a:solidFill>
                  <a:srgbClr val="008000"/>
                </a:solidFill>
                <a:latin typeface="Arial" panose="020B0604020202020204" pitchFamily="34" charset="0"/>
              </a:rPr>
              <a:t>)</a:t>
            </a:r>
            <a:endParaRPr lang="fr-FR" altLang="fr-FR" sz="1800" b="1">
              <a:solidFill>
                <a:srgbClr val="008000"/>
              </a:solidFill>
              <a:latin typeface="Arial" panose="020B0604020202020204" pitchFamily="34" charset="0"/>
            </a:endParaRPr>
          </a:p>
        </p:txBody>
      </p:sp>
      <p:sp>
        <p:nvSpPr>
          <p:cNvPr id="68611"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F24FC06-E119-4803-BDDD-FC5B59478901}" type="slidenum">
              <a:rPr lang="fr-FR" altLang="fr-FR" sz="1200">
                <a:solidFill>
                  <a:srgbClr val="898989"/>
                </a:solidFill>
              </a:rPr>
              <a:pPr algn="r" eaLnBrk="1" hangingPunct="1">
                <a:spcBef>
                  <a:spcPct val="0"/>
                </a:spcBef>
                <a:buFontTx/>
                <a:buNone/>
              </a:pPr>
              <a:t>70</a:t>
            </a:fld>
            <a:endParaRPr lang="fr-FR" altLang="fr-FR" sz="1200">
              <a:solidFill>
                <a:srgbClr val="898989"/>
              </a:solidFill>
            </a:endParaRPr>
          </a:p>
        </p:txBody>
      </p:sp>
      <p:sp>
        <p:nvSpPr>
          <p:cNvPr id="6861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8613"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8614"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861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8616" name="Image 7"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Image 8"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ZoneTexte 9"/>
          <p:cNvSpPr txBox="1">
            <a:spLocks noChangeArrowheads="1"/>
          </p:cNvSpPr>
          <p:nvPr/>
        </p:nvSpPr>
        <p:spPr bwMode="auto">
          <a:xfrm>
            <a:off x="179388" y="1196975"/>
            <a:ext cx="88566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Originaire d'Afrique et du </a:t>
            </a:r>
            <a:r>
              <a:rPr lang="fr-FR" altLang="fr-FR" sz="1800" dirty="0">
                <a:solidFill>
                  <a:srgbClr val="008000"/>
                </a:solidFill>
                <a:latin typeface="Arial" panose="020B0604020202020204" pitchFamily="34" charset="0"/>
                <a:hlinkClick r:id="rId4" tooltip="Sahara"/>
              </a:rPr>
              <a:t>Sahara</a:t>
            </a:r>
            <a:r>
              <a:rPr lang="fr-FR" altLang="fr-FR" sz="1800" dirty="0">
                <a:solidFill>
                  <a:srgbClr val="008000"/>
                </a:solidFill>
                <a:latin typeface="Arial" panose="020B0604020202020204" pitchFamily="34" charset="0"/>
              </a:rPr>
              <a:t> au </a:t>
            </a:r>
            <a:r>
              <a:rPr lang="fr-FR" altLang="fr-FR" sz="1800" dirty="0">
                <a:solidFill>
                  <a:srgbClr val="008000"/>
                </a:solidFill>
                <a:latin typeface="Arial" panose="020B0604020202020204" pitchFamily="34" charset="0"/>
                <a:hlinkClick r:id="rId5" tooltip="Maroc"/>
              </a:rPr>
              <a:t>Maroc</a:t>
            </a:r>
            <a:r>
              <a:rPr lang="fr-FR" altLang="fr-FR" sz="1800" dirty="0">
                <a:solidFill>
                  <a:srgbClr val="008000"/>
                </a:solidFill>
                <a:latin typeface="Arial" panose="020B0604020202020204" pitchFamily="34" charset="0"/>
              </a:rPr>
              <a:t>, c’est un arbuste </a:t>
            </a:r>
            <a:r>
              <a:rPr lang="fr-FR" altLang="fr-FR" sz="1800" dirty="0">
                <a:solidFill>
                  <a:srgbClr val="008000"/>
                </a:solidFill>
                <a:latin typeface="Arial" panose="020B0604020202020204" pitchFamily="34" charset="0"/>
                <a:hlinkClick r:id="rId6" tooltip="Fourrage"/>
              </a:rPr>
              <a:t>fourrager</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7" tooltip="Halophyte"/>
              </a:rPr>
              <a:t>halophyte</a:t>
            </a:r>
            <a:r>
              <a:rPr lang="fr-FR" altLang="fr-FR" sz="1800" dirty="0">
                <a:solidFill>
                  <a:srgbClr val="008000"/>
                </a:solidFill>
                <a:latin typeface="Arial" panose="020B0604020202020204" pitchFamily="34" charset="0"/>
              </a:rPr>
              <a:t> (°) de 1,5 m à 2 m de haut</a:t>
            </a:r>
            <a:r>
              <a:rPr lang="fr-FR" altLang="fr-FR" sz="1800" baseline="30000" dirty="0">
                <a:solidFill>
                  <a:srgbClr val="008000"/>
                </a:solidFill>
                <a:latin typeface="Arial" panose="020B0604020202020204" pitchFamily="34" charset="0"/>
                <a:hlinkClick r:id="rId8"/>
              </a:rPr>
              <a:t>1</a:t>
            </a:r>
            <a:r>
              <a:rPr lang="fr-FR" altLang="fr-FR" sz="1800" dirty="0">
                <a:solidFill>
                  <a:srgbClr val="008000"/>
                </a:solidFill>
                <a:latin typeface="Arial" panose="020B0604020202020204" pitchFamily="34" charset="0"/>
              </a:rPr>
              <a:t> (famille des </a:t>
            </a:r>
            <a:r>
              <a:rPr lang="fr-FR" altLang="fr-FR" sz="1800" i="1" dirty="0" err="1">
                <a:solidFill>
                  <a:srgbClr val="008000"/>
                </a:solidFill>
                <a:latin typeface="Arial" panose="020B0604020202020204" pitchFamily="34" charset="0"/>
                <a:hlinkClick r:id="rId9" tooltip="Amaranthaceae"/>
              </a:rPr>
              <a:t>Amaranthacea</a:t>
            </a:r>
            <a:r>
              <a:rPr lang="fr-FR" altLang="fr-FR" sz="1800" i="1" dirty="0" err="1">
                <a:latin typeface="Arial" panose="020B0604020202020204" pitchFamily="34" charset="0"/>
                <a:hlinkClick r:id="rId9" tooltip="Amaranthaceae"/>
              </a:rPr>
              <a:t>e</a:t>
            </a:r>
            <a:r>
              <a:rPr lang="fr-FR" altLang="fr-FR" sz="1800" dirty="0">
                <a:solidFill>
                  <a:srgbClr val="008000"/>
                </a:solidFill>
                <a:latin typeface="Arial" panose="020B0604020202020204" pitchFamily="34" charset="0"/>
              </a:rPr>
              <a:t>). Avec son réseau très dense de rameaux dressés à partir du sol, il forme des buissons très touffus, impénétrables. Sa </a:t>
            </a:r>
            <a:r>
              <a:rPr lang="fr-FR" altLang="fr-FR" sz="1800" i="1" dirty="0">
                <a:solidFill>
                  <a:srgbClr val="008000"/>
                </a:solidFill>
                <a:latin typeface="Arial" panose="020B0604020202020204" pitchFamily="34" charset="0"/>
              </a:rPr>
              <a:t>croissance est rapide </a:t>
            </a:r>
            <a:r>
              <a:rPr lang="fr-FR" altLang="fr-FR" sz="1800" dirty="0">
                <a:solidFill>
                  <a:srgbClr val="008000"/>
                </a:solidFill>
                <a:latin typeface="Arial" panose="020B0604020202020204" pitchFamily="34" charset="0"/>
              </a:rPr>
              <a:t>et il peut s'étendre grâce à ses rejets souterrains. </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Car tolérant des conditions sévères de </a:t>
            </a:r>
            <a:r>
              <a:rPr lang="fr-FR" altLang="fr-FR" sz="1200" dirty="0">
                <a:solidFill>
                  <a:srgbClr val="008000"/>
                </a:solidFill>
                <a:latin typeface="Arial" panose="020B0604020202020204" pitchFamily="34" charset="0"/>
                <a:hlinkClick r:id="rId10" tooltip="Sécheresse"/>
              </a:rPr>
              <a:t>sécheresse</a:t>
            </a:r>
            <a:r>
              <a:rPr lang="fr-FR" altLang="fr-FR" sz="1200" dirty="0">
                <a:solidFill>
                  <a:srgbClr val="008000"/>
                </a:solidFill>
                <a:latin typeface="Arial" panose="020B0604020202020204" pitchFamily="34" charset="0"/>
              </a:rPr>
              <a:t> (très résistante à la sécheresse et aux embruns) et pouvant grandir dans des </a:t>
            </a:r>
            <a:r>
              <a:rPr lang="fr-FR" altLang="fr-FR" sz="1200" dirty="0">
                <a:solidFill>
                  <a:srgbClr val="008000"/>
                </a:solidFill>
                <a:latin typeface="Arial" panose="020B0604020202020204" pitchFamily="34" charset="0"/>
                <a:hlinkClick r:id="rId11" tooltip="Sol"/>
              </a:rPr>
              <a:t>sols</a:t>
            </a:r>
            <a:r>
              <a:rPr lang="fr-FR" altLang="fr-FR" sz="1200" dirty="0">
                <a:solidFill>
                  <a:srgbClr val="008000"/>
                </a:solidFill>
                <a:latin typeface="Arial" panose="020B0604020202020204" pitchFamily="34" charset="0"/>
              </a:rPr>
              <a:t> très alcalins et salins, cette plante est souvent cultivée comme </a:t>
            </a:r>
            <a:r>
              <a:rPr lang="fr-FR" altLang="fr-FR" sz="1200" dirty="0">
                <a:solidFill>
                  <a:srgbClr val="008000"/>
                </a:solidFill>
                <a:latin typeface="Arial" panose="020B0604020202020204" pitchFamily="34" charset="0"/>
                <a:hlinkClick r:id="rId12" tooltip="Fourrage"/>
              </a:rPr>
              <a:t>fourrage</a:t>
            </a:r>
            <a:r>
              <a:rPr lang="fr-FR" altLang="fr-FR" sz="1200" dirty="0">
                <a:solidFill>
                  <a:srgbClr val="008000"/>
                </a:solidFill>
                <a:latin typeface="Arial" panose="020B0604020202020204" pitchFamily="34" charset="0"/>
              </a:rPr>
              <a:t> et utilisée pour valoriser les zones dégradées et marginales. Elle supporte bien la taille. L'arroche marine est souvent plantée pour constituer des haies brise-vent sur le littoral. Les feuilles de l'arroche marine sont consommées crues dans les salades, dans certains pays d'Europe. Dans les zones arides d'Afrique du Nord et du Moyen-Orient, </a:t>
            </a:r>
            <a:r>
              <a:rPr lang="fr-FR" altLang="fr-FR" sz="1200" b="1" dirty="0">
                <a:solidFill>
                  <a:srgbClr val="008000"/>
                </a:solidFill>
                <a:latin typeface="Arial" panose="020B0604020202020204" pitchFamily="34" charset="0"/>
              </a:rPr>
              <a:t>elle constitue un fourrage très apprécié du bétail</a:t>
            </a:r>
            <a:r>
              <a:rPr lang="fr-FR" altLang="fr-FR" sz="1200" b="1" baseline="30000" dirty="0">
                <a:solidFill>
                  <a:srgbClr val="008000"/>
                </a:solidFill>
                <a:latin typeface="Arial" panose="020B0604020202020204" pitchFamily="34" charset="0"/>
                <a:hlinkClick r:id="rId8"/>
              </a:rPr>
              <a:t>1</a:t>
            </a:r>
            <a:r>
              <a:rPr lang="fr-FR" altLang="fr-FR" sz="1200" dirty="0">
                <a:solidFill>
                  <a:srgbClr val="008000"/>
                </a:solidFill>
                <a:latin typeface="Arial" panose="020B0604020202020204" pitchFamily="34" charset="0"/>
              </a:rPr>
              <a:t> (notamment pour les dromadaires).</a:t>
            </a:r>
          </a:p>
          <a:p>
            <a:pPr algn="just" eaLnBrk="1" hangingPunct="1">
              <a:spcBef>
                <a:spcPct val="0"/>
              </a:spcBef>
              <a:buFontTx/>
              <a:buNone/>
            </a:pPr>
            <a:r>
              <a:rPr lang="fr-FR" altLang="fr-FR" sz="1200" dirty="0">
                <a:solidFill>
                  <a:srgbClr val="008000"/>
                </a:solidFill>
                <a:latin typeface="Arial" panose="020B0604020202020204" pitchFamily="34" charset="0"/>
              </a:rPr>
              <a:t>Les extraits des feuilles ont montré des effets hypoglycémiques importantes </a:t>
            </a:r>
            <a:r>
              <a:rPr lang="fr-FR" altLang="fr-FR" sz="1200" baseline="30000" dirty="0">
                <a:solidFill>
                  <a:srgbClr val="008000"/>
                </a:solidFill>
                <a:latin typeface="Arial" panose="020B0604020202020204" pitchFamily="34" charset="0"/>
                <a:hlinkClick r:id="rId13"/>
              </a:rPr>
              <a:t>[1]</a:t>
            </a:r>
            <a:r>
              <a:rPr lang="fr-FR" altLang="fr-FR" sz="1200" dirty="0">
                <a:solidFill>
                  <a:srgbClr val="008000"/>
                </a:solidFill>
                <a:latin typeface="Arial" panose="020B0604020202020204" pitchFamily="34" charset="0"/>
              </a:rPr>
              <a:t>. (°) qui pousse en terrain salé. </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4"/>
              </a:rPr>
              <a:t>http://fr.wikipedia.org/wiki/Atriplex_halimus</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15"/>
              </a:rPr>
              <a:t>http://en.wikipedia.org/wiki/Atriplex_halimus</a:t>
            </a:r>
            <a:r>
              <a:rPr lang="fr-FR" altLang="fr-FR" sz="1200" dirty="0">
                <a:solidFill>
                  <a:srgbClr val="008000"/>
                </a:solidFill>
                <a:latin typeface="Arial" panose="020B0604020202020204" pitchFamily="34" charset="0"/>
              </a:rPr>
              <a:t> </a:t>
            </a:r>
          </a:p>
        </p:txBody>
      </p:sp>
      <p:pic>
        <p:nvPicPr>
          <p:cNvPr id="68619" name="Picture 11" descr="C:\Users\LISAN\Pictures\plantes-halophytes-xerophiles\Atriplex halimus_feuill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51050" y="3676650"/>
            <a:ext cx="20732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12" descr="C:\Users\LISAN\Pictures\plantes-halophytes-xerophiles\Atriplex halimus_fleur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941888"/>
            <a:ext cx="191611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13" descr="C:\Users\LISAN\Pictures\plantes-halophytes-xerophiles\Atriplex halimus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92950" y="3668713"/>
            <a:ext cx="205105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14" descr="C:\Users\LISAN\Pictures\plantes-halophytes-xerophiles\Atriplex halimus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1050" y="5441950"/>
            <a:ext cx="18923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15" descr="C:\Users\LISAN\Pictures\plantes-halophytes-xerophiles\Atriplex halimus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95738" y="5143500"/>
            <a:ext cx="2676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16" descr="C:\Users\LISAN\Pictures\plantes-halophytes-xerophiles\Atriplex halimus6.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77038" y="5084763"/>
            <a:ext cx="236696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17" descr="C:\Users\LISAN\Pictures\plantes-halophytes-xerophiles\Atriplex_halimus_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00563" y="3644900"/>
            <a:ext cx="20161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6" name="Rectangle 18"/>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68627" name="ZoneTexte 18"/>
          <p:cNvSpPr txBox="1">
            <a:spLocks noChangeArrowheads="1"/>
          </p:cNvSpPr>
          <p:nvPr/>
        </p:nvSpPr>
        <p:spPr bwMode="auto">
          <a:xfrm>
            <a:off x="179388" y="3716338"/>
            <a:ext cx="16557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Elle sert à  la fixation biologique des dunes mobiles (par exemple, en Tunisie). </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70</a:t>
            </a:fld>
            <a:endParaRPr lang="fr-FR" altLang="fr-F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250825" y="69215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6.16bis. </a:t>
            </a:r>
            <a:r>
              <a:rPr lang="fr-FR" altLang="fr-FR" sz="1800" b="1">
                <a:solidFill>
                  <a:srgbClr val="008000"/>
                </a:solidFill>
                <a:latin typeface="Arial" panose="020B0604020202020204" pitchFamily="34" charset="0"/>
              </a:rPr>
              <a:t>Grande arroche </a:t>
            </a:r>
            <a:r>
              <a:rPr lang="fr-FR" altLang="fr-FR" sz="1800">
                <a:solidFill>
                  <a:srgbClr val="008000"/>
                </a:solidFill>
                <a:latin typeface="Arial" panose="020B0604020202020204" pitchFamily="34" charset="0"/>
              </a:rPr>
              <a:t>(</a:t>
            </a:r>
            <a:r>
              <a:rPr lang="fr-FR" altLang="fr-FR" sz="1800" i="1">
                <a:solidFill>
                  <a:srgbClr val="008000"/>
                </a:solidFill>
                <a:latin typeface="Arial" panose="020B0604020202020204" pitchFamily="34" charset="0"/>
              </a:rPr>
              <a:t>Atriplex lentiformis</a:t>
            </a:r>
            <a:r>
              <a:rPr lang="fr-FR" altLang="fr-FR" sz="1800">
                <a:solidFill>
                  <a:srgbClr val="008000"/>
                </a:solidFill>
                <a:latin typeface="Arial" panose="020B0604020202020204" pitchFamily="34" charset="0"/>
              </a:rPr>
              <a:t>)</a:t>
            </a:r>
            <a:endParaRPr lang="fr-FR" altLang="fr-FR" sz="1800" b="1">
              <a:solidFill>
                <a:srgbClr val="008000"/>
              </a:solidFill>
              <a:latin typeface="Arial" panose="020B0604020202020204" pitchFamily="34" charset="0"/>
            </a:endParaRPr>
          </a:p>
        </p:txBody>
      </p:sp>
      <p:sp>
        <p:nvSpPr>
          <p:cNvPr id="69635" name="Espace réservé du numéro de diapositive 1"/>
          <p:cNvSpPr txBox="1">
            <a:spLocks/>
          </p:cNvSpPr>
          <p:nvPr/>
        </p:nvSpPr>
        <p:spPr bwMode="auto">
          <a:xfrm>
            <a:off x="7885113" y="188913"/>
            <a:ext cx="1123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95BBFF08-E7BB-4F45-9AC6-9ECE6A73DD24}" type="slidenum">
              <a:rPr lang="fr-FR" altLang="fr-FR" sz="1200">
                <a:solidFill>
                  <a:srgbClr val="898989"/>
                </a:solidFill>
              </a:rPr>
              <a:pPr algn="r" eaLnBrk="1" hangingPunct="1">
                <a:spcBef>
                  <a:spcPct val="0"/>
                </a:spcBef>
                <a:buFontTx/>
                <a:buNone/>
              </a:pPr>
              <a:t>71</a:t>
            </a:fld>
            <a:endParaRPr lang="fr-FR" altLang="fr-FR" sz="1200">
              <a:solidFill>
                <a:srgbClr val="898989"/>
              </a:solidFill>
            </a:endParaRPr>
          </a:p>
        </p:txBody>
      </p:sp>
      <p:sp>
        <p:nvSpPr>
          <p:cNvPr id="69636" name="Rectangle 15"/>
          <p:cNvSpPr>
            <a:spLocks noChangeArrowheads="1"/>
          </p:cNvSpPr>
          <p:nvPr/>
        </p:nvSpPr>
        <p:spPr bwMode="auto">
          <a:xfrm>
            <a:off x="5292725" y="620713"/>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6963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963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963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69640" name="Image 7"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Image 8"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ZoneTexte 9"/>
          <p:cNvSpPr txBox="1">
            <a:spLocks noChangeArrowheads="1"/>
          </p:cNvSpPr>
          <p:nvPr/>
        </p:nvSpPr>
        <p:spPr bwMode="auto">
          <a:xfrm>
            <a:off x="179388" y="1196975"/>
            <a:ext cx="885666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i="1" dirty="0" err="1">
                <a:solidFill>
                  <a:srgbClr val="008000"/>
                </a:solidFill>
                <a:latin typeface="Arial" panose="020B0604020202020204" pitchFamily="34" charset="0"/>
              </a:rPr>
              <a:t>Atriplex</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lentiformis</a:t>
            </a:r>
            <a:r>
              <a:rPr lang="fr-FR" altLang="fr-FR" sz="1800" dirty="0">
                <a:solidFill>
                  <a:srgbClr val="008000"/>
                </a:solidFill>
                <a:latin typeface="Arial" panose="020B0604020202020204" pitchFamily="34" charset="0"/>
              </a:rPr>
              <a:t> est originaire du Sud-Ouest des États-Unis et le nord du Mexique, où elle pousse dans les habitats </a:t>
            </a:r>
            <a:r>
              <a:rPr lang="fr-FR" altLang="fr-FR" sz="1800" dirty="0">
                <a:solidFill>
                  <a:srgbClr val="008000"/>
                </a:solidFill>
                <a:latin typeface="Arial" panose="020B0604020202020204" pitchFamily="34" charset="0"/>
                <a:hlinkClick r:id="rId4" tooltip="La salinité du sol"/>
              </a:rPr>
              <a:t>salins</a:t>
            </a:r>
            <a:r>
              <a:rPr lang="fr-FR" altLang="fr-FR" sz="1800" dirty="0">
                <a:solidFill>
                  <a:srgbClr val="008000"/>
                </a:solidFill>
                <a:latin typeface="Arial" panose="020B0604020202020204" pitchFamily="34" charset="0"/>
              </a:rPr>
              <a:t> ou les </a:t>
            </a:r>
            <a:r>
              <a:rPr lang="fr-FR" altLang="fr-FR" sz="1800" dirty="0">
                <a:solidFill>
                  <a:srgbClr val="008000"/>
                </a:solidFill>
                <a:latin typeface="Arial" panose="020B0604020202020204" pitchFamily="34" charset="0"/>
                <a:hlinkClick r:id="rId5" tooltip="Sol alcalin"/>
              </a:rPr>
              <a:t>sols alcalins</a:t>
            </a:r>
            <a:r>
              <a:rPr lang="fr-FR" altLang="fr-FR" sz="1800" dirty="0">
                <a:solidFill>
                  <a:srgbClr val="008000"/>
                </a:solidFill>
                <a:latin typeface="Arial" panose="020B0604020202020204" pitchFamily="34" charset="0"/>
              </a:rPr>
              <a:t>, comme </a:t>
            </a:r>
            <a:r>
              <a:rPr lang="fr-FR" altLang="fr-FR" sz="1800" dirty="0">
                <a:solidFill>
                  <a:srgbClr val="008000"/>
                </a:solidFill>
                <a:latin typeface="Arial" panose="020B0604020202020204" pitchFamily="34" charset="0"/>
                <a:hlinkClick r:id="rId6" tooltip="Pan sel (géologie)"/>
              </a:rPr>
              <a:t>les marais salants</a:t>
            </a:r>
            <a:r>
              <a:rPr lang="fr-FR" altLang="fr-FR" sz="1800" dirty="0">
                <a:solidFill>
                  <a:srgbClr val="008000"/>
                </a:solidFill>
                <a:latin typeface="Arial" panose="020B0604020202020204" pitchFamily="34" charset="0"/>
              </a:rPr>
              <a:t> et les lacs asséchés, sur le littoral, et dans les broussailles du désert. Il peut également être trouvée dans les sols annulaires non salins sur les berges et  les bois.</a:t>
            </a:r>
          </a:p>
          <a:p>
            <a:pPr algn="just" eaLnBrk="1" hangingPunct="1">
              <a:spcBef>
                <a:spcPct val="0"/>
              </a:spcBef>
              <a:buFontTx/>
              <a:buNone/>
            </a:pPr>
            <a:r>
              <a:rPr lang="fr-FR" altLang="fr-FR" sz="1200" dirty="0">
                <a:solidFill>
                  <a:srgbClr val="008000"/>
                </a:solidFill>
                <a:latin typeface="Arial" panose="020B0604020202020204" pitchFamily="34" charset="0"/>
              </a:rPr>
              <a:t>Cet </a:t>
            </a:r>
            <a:r>
              <a:rPr lang="fr-FR" altLang="fr-FR" sz="1200" dirty="0">
                <a:latin typeface="Arial" panose="020B0604020202020204" pitchFamily="34" charset="0"/>
                <a:hlinkClick r:id="rId7" tooltip="Atriplex"/>
              </a:rPr>
              <a:t>arroche</a:t>
            </a:r>
            <a:r>
              <a:rPr lang="fr-FR" altLang="fr-FR" sz="1200" dirty="0">
                <a:solidFill>
                  <a:srgbClr val="008000"/>
                </a:solidFill>
                <a:latin typeface="Arial" panose="020B0604020202020204" pitchFamily="34" charset="0"/>
              </a:rPr>
              <a:t> est un </a:t>
            </a:r>
            <a:r>
              <a:rPr lang="fr-FR" altLang="fr-FR" sz="1200" dirty="0">
                <a:solidFill>
                  <a:srgbClr val="008000"/>
                </a:solidFill>
                <a:latin typeface="Arial" panose="020B0604020202020204" pitchFamily="34" charset="0"/>
                <a:hlinkClick r:id="rId8" tooltip="Arbuste"/>
              </a:rPr>
              <a:t>arbuste</a:t>
            </a:r>
            <a:r>
              <a:rPr lang="fr-FR" altLang="fr-FR" sz="1200" dirty="0">
                <a:solidFill>
                  <a:srgbClr val="008000"/>
                </a:solidFill>
                <a:latin typeface="Arial" panose="020B0604020202020204" pitchFamily="34" charset="0"/>
              </a:rPr>
              <a:t>, fortement ramifié, atteignant un à trois mètres de hauteur et généralement plus en largeur.</a:t>
            </a:r>
          </a:p>
          <a:p>
            <a:pPr algn="just" eaLnBrk="1" hangingPunct="1">
              <a:spcBef>
                <a:spcPct val="0"/>
              </a:spcBef>
              <a:buFontTx/>
              <a:buNone/>
            </a:pPr>
            <a:r>
              <a:rPr lang="fr-FR" altLang="fr-FR" sz="1200" dirty="0">
                <a:solidFill>
                  <a:srgbClr val="008000"/>
                </a:solidFill>
                <a:latin typeface="Arial" panose="020B0604020202020204" pitchFamily="34" charset="0"/>
              </a:rPr>
              <a:t>Ce "</a:t>
            </a:r>
            <a:r>
              <a:rPr lang="fr-FR" altLang="fr-FR" sz="1200" dirty="0" err="1">
                <a:solidFill>
                  <a:srgbClr val="008000"/>
                </a:solidFill>
                <a:latin typeface="Arial" panose="020B0604020202020204" pitchFamily="34" charset="0"/>
              </a:rPr>
              <a:t>Saltbush</a:t>
            </a:r>
            <a:r>
              <a:rPr lang="fr-FR" altLang="fr-FR" sz="1200" dirty="0">
                <a:solidFill>
                  <a:srgbClr val="008000"/>
                </a:solidFill>
                <a:latin typeface="Arial" panose="020B0604020202020204" pitchFamily="34" charset="0"/>
              </a:rPr>
              <a:t>" peut atteindre 3,5 mètres (11 pi) de hauteur et de largeur dans les endroits les plus avantageuses, avec la forme d’une grande </a:t>
            </a:r>
            <a:r>
              <a:rPr lang="fr-FR" altLang="fr-FR" sz="1200" u="sng" dirty="0" err="1">
                <a:solidFill>
                  <a:srgbClr val="008000"/>
                </a:solidFill>
                <a:latin typeface="Arial" panose="020B0604020202020204" pitchFamily="34" charset="0"/>
                <a:hlinkClick r:id="rId9"/>
              </a:rPr>
              <a:t>hemisphère</a:t>
            </a:r>
            <a:r>
              <a:rPr lang="fr-FR" altLang="fr-FR" sz="1200" dirty="0">
                <a:solidFill>
                  <a:srgbClr val="008000"/>
                </a:solidFill>
                <a:latin typeface="Arial" panose="020B0604020202020204" pitchFamily="34" charset="0"/>
              </a:rPr>
              <a:t> aplatie, avec des hémisphères adjacentes fusionnant en un  </a:t>
            </a:r>
            <a:r>
              <a:rPr lang="fr-FR" altLang="fr-FR" sz="1200" dirty="0">
                <a:solidFill>
                  <a:srgbClr val="008000"/>
                </a:solidFill>
                <a:latin typeface="Arial" panose="020B0604020202020204" pitchFamily="34" charset="0"/>
                <a:hlinkClick r:id="rId10" tooltip="Fourré"/>
              </a:rPr>
              <a:t>fourré</a:t>
            </a:r>
            <a:r>
              <a:rPr lang="fr-FR" altLang="fr-FR" sz="1200" dirty="0">
                <a:solidFill>
                  <a:srgbClr val="008000"/>
                </a:solidFill>
                <a:latin typeface="Arial" panose="020B0604020202020204" pitchFamily="34" charset="0"/>
              </a:rPr>
              <a:t>  impénétrable. Sa hauteur maximale est atteinte lorsqu’une source d’</a:t>
            </a:r>
            <a:r>
              <a:rPr lang="fr-FR" altLang="fr-FR" sz="1200" dirty="0">
                <a:solidFill>
                  <a:srgbClr val="008000"/>
                </a:solidFill>
                <a:latin typeface="Arial" panose="020B0604020202020204" pitchFamily="34" charset="0"/>
                <a:hlinkClick r:id="rId11" tooltip="Les eaux souterraines"/>
              </a:rPr>
              <a:t>eau souterraine</a:t>
            </a:r>
            <a:r>
              <a:rPr lang="fr-FR" altLang="fr-FR" sz="1200" dirty="0">
                <a:solidFill>
                  <a:srgbClr val="008000"/>
                </a:solidFill>
                <a:latin typeface="Arial" panose="020B0604020202020204" pitchFamily="34" charset="0"/>
              </a:rPr>
              <a:t> fournit une humidité abondante et les conditions de sol </a:t>
            </a:r>
            <a:r>
              <a:rPr lang="fr-FR" altLang="fr-FR" sz="1200" dirty="0">
                <a:solidFill>
                  <a:srgbClr val="008000"/>
                </a:solidFill>
                <a:latin typeface="Arial" panose="020B0604020202020204" pitchFamily="34" charset="0"/>
                <a:hlinkClick r:id="rId12" tooltip="La salinité du sol"/>
              </a:rPr>
              <a:t>salin</a:t>
            </a:r>
            <a:r>
              <a:rPr lang="fr-FR" altLang="fr-FR" sz="1200" dirty="0">
                <a:solidFill>
                  <a:srgbClr val="008000"/>
                </a:solidFill>
                <a:latin typeface="Arial" panose="020B0604020202020204" pitchFamily="34" charset="0"/>
              </a:rPr>
              <a:t> sont optimales. </a:t>
            </a:r>
            <a:r>
              <a:rPr lang="fr-FR" altLang="fr-FR" sz="1200" i="1" dirty="0" err="1">
                <a:solidFill>
                  <a:srgbClr val="008000"/>
                </a:solidFill>
                <a:latin typeface="Arial" panose="020B0604020202020204" pitchFamily="34" charset="0"/>
              </a:rPr>
              <a:t>Atriplex</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lentiformis</a:t>
            </a:r>
            <a:r>
              <a:rPr lang="fr-FR" altLang="fr-FR" sz="1200" dirty="0">
                <a:solidFill>
                  <a:srgbClr val="008000"/>
                </a:solidFill>
                <a:latin typeface="Arial" panose="020B0604020202020204" pitchFamily="34" charset="0"/>
              </a:rPr>
              <a:t> est utilisé dans la </a:t>
            </a:r>
            <a:r>
              <a:rPr lang="fr-FR" altLang="fr-FR" sz="1200" dirty="0">
                <a:solidFill>
                  <a:srgbClr val="008000"/>
                </a:solidFill>
                <a:latin typeface="Arial" panose="020B0604020202020204" pitchFamily="34" charset="0"/>
                <a:hlinkClick r:id="rId13" tooltip="Écologie de la restauration"/>
              </a:rPr>
              <a:t>restauration</a:t>
            </a:r>
            <a:r>
              <a:rPr lang="fr-FR" altLang="fr-FR" sz="1200" dirty="0">
                <a:solidFill>
                  <a:srgbClr val="008000"/>
                </a:solidFill>
                <a:latin typeface="Arial" panose="020B0604020202020204" pitchFamily="34" charset="0"/>
              </a:rPr>
              <a:t> d</a:t>
            </a:r>
            <a:r>
              <a:rPr lang="fr-FR" altLang="fr-FR" sz="1200" dirty="0">
                <a:solidFill>
                  <a:srgbClr val="008000"/>
                </a:solidFill>
                <a:latin typeface="Arial" panose="020B0604020202020204" pitchFamily="34" charset="0"/>
                <a:hlinkClick r:id="rId14" tooltip="Habitat"/>
              </a:rPr>
              <a:t>’</a:t>
            </a:r>
            <a:r>
              <a:rPr lang="fr-FR" altLang="fr-FR" sz="1200" u="sng" dirty="0">
                <a:solidFill>
                  <a:srgbClr val="008000"/>
                </a:solidFill>
                <a:latin typeface="Arial" panose="020B0604020202020204" pitchFamily="34" charset="0"/>
                <a:hlinkClick r:id="rId14" tooltip="Habitat"/>
              </a:rPr>
              <a:t>habitats</a:t>
            </a:r>
            <a:r>
              <a:rPr lang="fr-FR" altLang="fr-FR" sz="1200" u="sng"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5" tooltip="Riverain"/>
              </a:rPr>
              <a:t>riverains</a:t>
            </a:r>
            <a:r>
              <a:rPr lang="fr-FR" altLang="fr-FR" sz="1200" dirty="0">
                <a:solidFill>
                  <a:srgbClr val="008000"/>
                </a:solidFill>
                <a:latin typeface="Arial" panose="020B0604020202020204" pitchFamily="34" charset="0"/>
              </a:rPr>
              <a:t> </a:t>
            </a:r>
            <a:r>
              <a:rPr lang="fr-FR" altLang="fr-FR" sz="1200" baseline="30000" dirty="0">
                <a:solidFill>
                  <a:srgbClr val="008000"/>
                </a:solidFill>
                <a:latin typeface="Arial" panose="020B0604020202020204" pitchFamily="34" charset="0"/>
                <a:hlinkClick r:id="rId16"/>
              </a:rPr>
              <a:t>[2]</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FF0000"/>
                </a:solidFill>
                <a:latin typeface="Arial" panose="020B0604020202020204" pitchFamily="34" charset="0"/>
              </a:rPr>
              <a:t>Cependant, les </a:t>
            </a:r>
            <a:r>
              <a:rPr lang="fr-FR" altLang="fr-FR" sz="1200" dirty="0">
                <a:solidFill>
                  <a:srgbClr val="FF0000"/>
                </a:solidFill>
                <a:latin typeface="Arial" panose="020B0604020202020204" pitchFamily="34" charset="0"/>
                <a:hlinkClick r:id="rId17" tooltip="Les espèces envahissantes"/>
              </a:rPr>
              <a:t>espèces envahissantes</a:t>
            </a:r>
            <a:r>
              <a:rPr lang="fr-FR" altLang="fr-FR" sz="1200" dirty="0">
                <a:solidFill>
                  <a:srgbClr val="FF0000"/>
                </a:solidFill>
                <a:latin typeface="Arial" panose="020B0604020202020204" pitchFamily="34" charset="0"/>
              </a:rPr>
              <a:t> _ le </a:t>
            </a:r>
            <a:r>
              <a:rPr lang="fr-FR" altLang="fr-FR" sz="1200" dirty="0">
                <a:solidFill>
                  <a:srgbClr val="FF0000"/>
                </a:solidFill>
                <a:latin typeface="Arial" panose="020B0604020202020204" pitchFamily="34" charset="0"/>
                <a:hlinkClick r:id="rId18" tooltip="Tamarix ramosissima"/>
              </a:rPr>
              <a:t>Tamaris - </a:t>
            </a:r>
            <a:r>
              <a:rPr lang="fr-FR" altLang="fr-FR" sz="1200" i="1" dirty="0">
                <a:solidFill>
                  <a:srgbClr val="FF0000"/>
                </a:solidFill>
                <a:latin typeface="Arial" panose="020B0604020202020204" pitchFamily="34" charset="0"/>
                <a:hlinkClick r:id="rId18" tooltip="Tamarix ramosissima"/>
              </a:rPr>
              <a:t>Tamarix </a:t>
            </a:r>
            <a:r>
              <a:rPr lang="fr-FR" altLang="fr-FR" sz="1200" i="1" dirty="0" err="1">
                <a:solidFill>
                  <a:srgbClr val="FF0000"/>
                </a:solidFill>
                <a:latin typeface="Arial" panose="020B0604020202020204" pitchFamily="34" charset="0"/>
                <a:hlinkClick r:id="rId18" tooltip="Tamarix ramosissima"/>
              </a:rPr>
              <a:t>ramosissima</a:t>
            </a:r>
            <a:r>
              <a:rPr lang="fr-FR" altLang="fr-FR" sz="1200" dirty="0">
                <a:solidFill>
                  <a:srgbClr val="FF0000"/>
                </a:solidFill>
                <a:latin typeface="Arial" panose="020B0604020202020204" pitchFamily="34" charset="0"/>
              </a:rPr>
              <a:t> et le virevoltant ou </a:t>
            </a:r>
            <a:r>
              <a:rPr lang="fr-FR" altLang="fr-FR" sz="1200" dirty="0" err="1">
                <a:solidFill>
                  <a:srgbClr val="FF0000"/>
                </a:solidFill>
                <a:latin typeface="Arial" panose="020B0604020202020204" pitchFamily="34" charset="0"/>
                <a:hlinkClick r:id="rId19" tooltip="Tumbleweed"/>
              </a:rPr>
              <a:t>Tumbleweed</a:t>
            </a:r>
            <a:r>
              <a:rPr lang="fr-FR" altLang="fr-FR" sz="1200" dirty="0">
                <a:solidFill>
                  <a:srgbClr val="FF0000"/>
                </a:solidFill>
                <a:latin typeface="Arial" panose="020B0604020202020204" pitchFamily="34" charset="0"/>
              </a:rPr>
              <a:t> (de l'anglais, littéralement « l'herbe qui tourne »)  (</a:t>
            </a:r>
            <a:r>
              <a:rPr lang="fr-FR" altLang="fr-FR" sz="1200" i="1" dirty="0" err="1">
                <a:solidFill>
                  <a:srgbClr val="FF0000"/>
                </a:solidFill>
                <a:latin typeface="Arial" panose="020B0604020202020204" pitchFamily="34" charset="0"/>
              </a:rPr>
              <a:t>Lechenaultia</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divaricata</a:t>
            </a:r>
            <a:r>
              <a:rPr lang="fr-FR" altLang="fr-FR" sz="1200" dirty="0">
                <a:solidFill>
                  <a:srgbClr val="FF0000"/>
                </a:solidFill>
                <a:latin typeface="Arial" panose="020B0604020202020204" pitchFamily="34" charset="0"/>
              </a:rPr>
              <a:t>) et l’arroche rosée ou </a:t>
            </a:r>
            <a:r>
              <a:rPr lang="fr-FR" altLang="fr-FR" sz="1200" dirty="0">
                <a:solidFill>
                  <a:srgbClr val="FF0000"/>
                </a:solidFill>
                <a:latin typeface="Arial" panose="020B0604020202020204" pitchFamily="34" charset="0"/>
                <a:hlinkClick r:id="rId20" tooltip="Atriplex rosea"/>
              </a:rPr>
              <a:t>oracle Tumbling - </a:t>
            </a:r>
            <a:r>
              <a:rPr lang="fr-FR" altLang="fr-FR" sz="1200" i="1" dirty="0" err="1">
                <a:solidFill>
                  <a:srgbClr val="FF0000"/>
                </a:solidFill>
                <a:latin typeface="Arial" panose="020B0604020202020204" pitchFamily="34" charset="0"/>
                <a:hlinkClick r:id="rId20" tooltip="Atriplex rosea"/>
              </a:rPr>
              <a:t>Atriplex</a:t>
            </a:r>
            <a:r>
              <a:rPr lang="fr-FR" altLang="fr-FR" sz="1200" i="1" dirty="0">
                <a:solidFill>
                  <a:srgbClr val="FF0000"/>
                </a:solidFill>
                <a:latin typeface="Arial" panose="020B0604020202020204" pitchFamily="34" charset="0"/>
                <a:hlinkClick r:id="rId20" tooltip="Atriplex rosea"/>
              </a:rPr>
              <a:t> </a:t>
            </a:r>
            <a:r>
              <a:rPr lang="fr-FR" altLang="fr-FR" sz="1200" i="1" dirty="0" err="1">
                <a:solidFill>
                  <a:srgbClr val="FF0000"/>
                </a:solidFill>
                <a:latin typeface="Arial" panose="020B0604020202020204" pitchFamily="34" charset="0"/>
                <a:hlinkClick r:id="rId20" tooltip="Atriplex rosea"/>
              </a:rPr>
              <a:t>rosea</a:t>
            </a:r>
            <a:r>
              <a:rPr lang="fr-FR" altLang="fr-FR" sz="1200" i="1" dirty="0">
                <a:solidFill>
                  <a:srgbClr val="FF0000"/>
                </a:solidFill>
                <a:latin typeface="Arial" panose="020B0604020202020204" pitchFamily="34" charset="0"/>
              </a:rPr>
              <a:t> _ </a:t>
            </a:r>
            <a:r>
              <a:rPr lang="fr-FR" altLang="fr-FR" sz="1200" dirty="0">
                <a:solidFill>
                  <a:srgbClr val="FF0000"/>
                </a:solidFill>
                <a:latin typeface="Arial" panose="020B0604020202020204" pitchFamily="34" charset="0"/>
              </a:rPr>
              <a:t>sont des concurrents t problématiques [sérieux], pour cette plante.</a:t>
            </a:r>
          </a:p>
          <a:p>
            <a:pPr algn="just" eaLnBrk="1" hangingPunct="1">
              <a:spcBef>
                <a:spcPct val="0"/>
              </a:spcBef>
              <a:buFontTx/>
              <a:buNone/>
            </a:pPr>
            <a:r>
              <a:rPr lang="fr-FR" altLang="fr-FR" sz="1200" dirty="0">
                <a:solidFill>
                  <a:srgbClr val="008000"/>
                </a:solidFill>
                <a:latin typeface="Arial" panose="020B0604020202020204" pitchFamily="34" charset="0"/>
              </a:rPr>
              <a:t>Cette plante des prés salés (</a:t>
            </a:r>
            <a:r>
              <a:rPr lang="fr-FR" altLang="fr-FR" sz="1200" dirty="0" err="1">
                <a:solidFill>
                  <a:srgbClr val="008000"/>
                </a:solidFill>
                <a:latin typeface="Arial" panose="020B0604020202020204" pitchFamily="34" charset="0"/>
              </a:rPr>
              <a:t>saltbush</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A.</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lentiformis</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et </a:t>
            </a:r>
            <a:r>
              <a:rPr lang="fr-FR" altLang="fr-FR" sz="1200" i="1" dirty="0" err="1">
                <a:solidFill>
                  <a:srgbClr val="008000"/>
                </a:solidFill>
                <a:latin typeface="Arial" panose="020B0604020202020204" pitchFamily="34" charset="0"/>
                <a:hlinkClick r:id="rId21" tooltip="Atriplex canescens"/>
              </a:rPr>
              <a:t>Atriplex</a:t>
            </a:r>
            <a:r>
              <a:rPr lang="fr-FR" altLang="fr-FR" sz="1200" i="1" dirty="0">
                <a:solidFill>
                  <a:srgbClr val="008000"/>
                </a:solidFill>
                <a:latin typeface="Arial" panose="020B0604020202020204" pitchFamily="34" charset="0"/>
                <a:hlinkClick r:id="rId21" tooltip="Atriplex canescens"/>
              </a:rPr>
              <a:t> </a:t>
            </a:r>
            <a:r>
              <a:rPr lang="fr-FR" altLang="fr-FR" sz="1200" i="1" dirty="0" err="1">
                <a:solidFill>
                  <a:srgbClr val="008000"/>
                </a:solidFill>
                <a:latin typeface="Arial" panose="020B0604020202020204" pitchFamily="34" charset="0"/>
                <a:hlinkClick r:id="rId21" tooltip="Atriplex canescens"/>
              </a:rPr>
              <a:t>canescens</a:t>
            </a:r>
            <a:r>
              <a:rPr lang="fr-FR" altLang="fr-FR" sz="1200" dirty="0">
                <a:solidFill>
                  <a:srgbClr val="008000"/>
                </a:solidFill>
                <a:latin typeface="Arial" panose="020B0604020202020204" pitchFamily="34" charset="0"/>
              </a:rPr>
              <a:t> sont des plantes alimentaires pour le papillon aux « ailes de suie » (« </a:t>
            </a:r>
            <a:r>
              <a:rPr lang="fr-FR" altLang="fr-FR" sz="1200" dirty="0" err="1">
                <a:solidFill>
                  <a:srgbClr val="008000"/>
                </a:solidFill>
                <a:latin typeface="Arial" panose="020B0604020202020204" pitchFamily="34" charset="0"/>
              </a:rPr>
              <a:t>Sootywing</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hlinkClick r:id="rId22"/>
              </a:rPr>
              <a:t>Hesperopsis</a:t>
            </a:r>
            <a:r>
              <a:rPr lang="fr-FR" altLang="fr-FR" sz="1200" i="1" dirty="0">
                <a:solidFill>
                  <a:srgbClr val="008000"/>
                </a:solidFill>
                <a:latin typeface="Arial" panose="020B0604020202020204" pitchFamily="34" charset="0"/>
                <a:hlinkClick r:id="rId22"/>
              </a:rPr>
              <a:t> </a:t>
            </a:r>
            <a:r>
              <a:rPr lang="fr-FR" altLang="fr-FR" sz="1200" i="1" dirty="0" err="1">
                <a:solidFill>
                  <a:srgbClr val="008000"/>
                </a:solidFill>
                <a:latin typeface="Arial" panose="020B0604020202020204" pitchFamily="34" charset="0"/>
                <a:hlinkClick r:id="rId22"/>
              </a:rPr>
              <a:t>alpheus</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latin typeface="Arial" panose="020B0604020202020204" pitchFamily="34" charset="0"/>
                <a:hlinkClick r:id="rId23"/>
              </a:rPr>
              <a:t>http://en.wikipedia.org/wiki/Atriplex_lentiformis</a:t>
            </a:r>
            <a:r>
              <a:rPr lang="fr-FR" altLang="fr-FR" sz="1200" dirty="0">
                <a:solidFill>
                  <a:srgbClr val="008000"/>
                </a:solidFill>
                <a:latin typeface="Arial" panose="020B0604020202020204" pitchFamily="34" charset="0"/>
              </a:rPr>
              <a:t> </a:t>
            </a:r>
          </a:p>
        </p:txBody>
      </p:sp>
      <p:pic>
        <p:nvPicPr>
          <p:cNvPr id="69643" name="Picture 11" descr="C:\Users\LISAN\Pictures\plantes-halophytes-xerophiles\Atriplex_lentiformis_2.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08850" y="0"/>
            <a:ext cx="139223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descr="C:\Users\LISAN\Pictures\plantes-halophytes-xerophiles\Atriplex lentiformi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24075" y="5013325"/>
            <a:ext cx="2819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13" descr="C:\Users\LISAN\Pictures\plantes-halophytes-xerophiles\Atriplex lentiformis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596188" y="4797425"/>
            <a:ext cx="14160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14" descr="C:\Users\LISAN\Pictures\plantes-halophytes-xerophiles\Atriplex lentiformis3.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76825" y="4797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descr="C:\Users\LISAN\Pictures\plantes-halophytes-xerophiles\Atriplex lentiformis4.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225" y="5157788"/>
            <a:ext cx="2005013"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ZoneTexte 15"/>
          <p:cNvSpPr txBox="1">
            <a:spLocks noChangeArrowheads="1"/>
          </p:cNvSpPr>
          <p:nvPr/>
        </p:nvSpPr>
        <p:spPr bwMode="auto">
          <a:xfrm>
            <a:off x="4859338" y="4292600"/>
            <a:ext cx="3889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Elle sert à  la fixation biologique des dunes mobiles </a:t>
            </a:r>
          </a:p>
        </p:txBody>
      </p:sp>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71</a:t>
            </a:fld>
            <a:endParaRPr lang="fr-FR" altLang="fr-F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50935" y="217066"/>
            <a:ext cx="658416" cy="340147"/>
          </a:xfrm>
        </p:spPr>
        <p:txBody>
          <a:bodyPr/>
          <a:lstStyle/>
          <a:p>
            <a:pPr>
              <a:defRPr/>
            </a:pPr>
            <a:fld id="{B9ECBFA8-A775-4D16-A4B2-417DCD0EBDB4}" type="slidenum">
              <a:rPr lang="fr-FR" altLang="fr-FR" smtClean="0"/>
              <a:pPr>
                <a:defRPr/>
              </a:pPr>
              <a:t>72</a:t>
            </a:fld>
            <a:endParaRPr lang="fr-FR" altLang="fr-FR" dirty="0"/>
          </a:p>
        </p:txBody>
      </p:sp>
      <p:sp>
        <p:nvSpPr>
          <p:cNvPr id="3" name="Rectangle 1"/>
          <p:cNvSpPr>
            <a:spLocks noChangeArrowheads="1"/>
          </p:cNvSpPr>
          <p:nvPr/>
        </p:nvSpPr>
        <p:spPr bwMode="auto">
          <a:xfrm>
            <a:off x="179388" y="836613"/>
            <a:ext cx="40318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dirty="0">
                <a:solidFill>
                  <a:srgbClr val="008000"/>
                </a:solidFill>
                <a:latin typeface="Arial" panose="020B0604020202020204" pitchFamily="34" charset="0"/>
              </a:rPr>
              <a:t>6.17. </a:t>
            </a:r>
            <a:r>
              <a:rPr lang="it-IT" altLang="fr-FR" sz="1800" b="1" dirty="0" err="1">
                <a:solidFill>
                  <a:srgbClr val="008000"/>
                </a:solidFill>
                <a:latin typeface="Arial" panose="020B0604020202020204" pitchFamily="34" charset="0"/>
              </a:rPr>
              <a:t>Les</a:t>
            </a:r>
            <a:r>
              <a:rPr lang="it-IT" altLang="fr-FR" sz="1800" b="1" dirty="0">
                <a:solidFill>
                  <a:srgbClr val="008000"/>
                </a:solidFill>
                <a:latin typeface="Arial" panose="020B0604020202020204" pitchFamily="34" charset="0"/>
              </a:rPr>
              <a:t> </a:t>
            </a:r>
            <a:r>
              <a:rPr lang="it-IT" altLang="fr-FR" sz="1800" b="1" dirty="0" err="1">
                <a:solidFill>
                  <a:srgbClr val="008000"/>
                </a:solidFill>
                <a:latin typeface="Arial" panose="020B0604020202020204" pitchFamily="34" charset="0"/>
              </a:rPr>
              <a:t>soudes</a:t>
            </a:r>
            <a:r>
              <a:rPr lang="it-IT" altLang="fr-FR" sz="1800" b="1" dirty="0">
                <a:solidFill>
                  <a:srgbClr val="008000"/>
                </a:solidFill>
                <a:latin typeface="Arial" panose="020B0604020202020204" pitchFamily="34" charset="0"/>
              </a:rPr>
              <a:t> </a:t>
            </a:r>
            <a:r>
              <a:rPr lang="it-IT" altLang="fr-FR" sz="1800" dirty="0">
                <a:solidFill>
                  <a:srgbClr val="008000"/>
                </a:solidFill>
                <a:latin typeface="Arial" panose="020B0604020202020204" pitchFamily="34" charset="0"/>
              </a:rPr>
              <a:t>(</a:t>
            </a:r>
            <a:r>
              <a:rPr lang="it-IT" altLang="fr-FR" sz="1800" dirty="0" err="1">
                <a:solidFill>
                  <a:srgbClr val="008000"/>
                </a:solidFill>
                <a:latin typeface="Arial" panose="020B0604020202020204" pitchFamily="34" charset="0"/>
              </a:rPr>
              <a:t>genre</a:t>
            </a:r>
            <a:r>
              <a:rPr lang="it-IT"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Salsola</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sp</a:t>
            </a:r>
            <a:r>
              <a:rPr lang="fr-FR" altLang="fr-FR" sz="1800" i="1" dirty="0">
                <a:solidFill>
                  <a:srgbClr val="008000"/>
                </a:solidFill>
                <a:latin typeface="Arial" panose="020B0604020202020204" pitchFamily="34" charset="0"/>
              </a:rPr>
              <a:t>.</a:t>
            </a:r>
            <a:r>
              <a:rPr lang="it-IT" altLang="fr-FR" sz="1800" dirty="0">
                <a:solidFill>
                  <a:srgbClr val="008000"/>
                </a:solidFill>
                <a:latin typeface="Arial" panose="020B0604020202020204" pitchFamily="34" charset="0"/>
              </a:rPr>
              <a:t>)</a:t>
            </a:r>
            <a:endParaRPr lang="fr-FR" altLang="fr-FR" sz="1800" dirty="0">
              <a:latin typeface="Arial" panose="020B0604020202020204" pitchFamily="34" charset="0"/>
            </a:endParaRPr>
          </a:p>
        </p:txBody>
      </p:sp>
      <p:sp>
        <p:nvSpPr>
          <p:cNvPr id="4"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3" name="ZoneTexte 11"/>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
        <p:nvSpPr>
          <p:cNvPr id="14" name="Rectangle 13"/>
          <p:cNvSpPr>
            <a:spLocks noChangeArrowheads="1"/>
          </p:cNvSpPr>
          <p:nvPr/>
        </p:nvSpPr>
        <p:spPr bwMode="auto">
          <a:xfrm>
            <a:off x="179388" y="1341438"/>
            <a:ext cx="8785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dirty="0">
                <a:solidFill>
                  <a:srgbClr val="008000"/>
                </a:solidFill>
                <a:latin typeface="Arial" panose="020B0604020202020204" pitchFamily="34" charset="0"/>
              </a:rPr>
              <a:t>Le genre </a:t>
            </a:r>
            <a:r>
              <a:rPr lang="fr-FR" altLang="fr-FR" sz="1400" i="1" dirty="0" err="1">
                <a:solidFill>
                  <a:srgbClr val="008000"/>
                </a:solidFill>
                <a:latin typeface="Arial" panose="020B0604020202020204" pitchFamily="34" charset="0"/>
              </a:rPr>
              <a:t>Salsola</a:t>
            </a:r>
            <a:r>
              <a:rPr lang="fr-FR" altLang="fr-FR" sz="1400" i="1" dirty="0">
                <a:solidFill>
                  <a:srgbClr val="008000"/>
                </a:solidFill>
                <a:latin typeface="Arial" panose="020B0604020202020204" pitchFamily="34" charset="0"/>
              </a:rPr>
              <a:t> </a:t>
            </a:r>
            <a:r>
              <a:rPr lang="fr-FR" altLang="fr-FR" sz="1400" dirty="0">
                <a:solidFill>
                  <a:srgbClr val="008000"/>
                </a:solidFill>
                <a:latin typeface="Arial" panose="020B0604020202020204" pitchFamily="34" charset="0"/>
              </a:rPr>
              <a:t>regroupe des </a:t>
            </a:r>
            <a:r>
              <a:rPr lang="fr-FR" altLang="fr-FR" sz="1400" b="1" dirty="0">
                <a:solidFill>
                  <a:srgbClr val="008000"/>
                </a:solidFill>
                <a:latin typeface="Arial" panose="020B0604020202020204" pitchFamily="34" charset="0"/>
              </a:rPr>
              <a:t>plantes </a:t>
            </a:r>
            <a:r>
              <a:rPr lang="fr-FR" altLang="fr-FR" sz="1400" b="1" dirty="0">
                <a:solidFill>
                  <a:srgbClr val="008000"/>
                </a:solidFill>
                <a:latin typeface="Arial" panose="020B0604020202020204" pitchFamily="34" charset="0"/>
                <a:hlinkClick r:id="rId4" tooltip="Halophyte"/>
              </a:rPr>
              <a:t>halophytes</a:t>
            </a:r>
            <a:r>
              <a:rPr lang="fr-FR" altLang="fr-FR" sz="1400" dirty="0">
                <a:solidFill>
                  <a:srgbClr val="008000"/>
                </a:solidFill>
                <a:latin typeface="Arial" panose="020B0604020202020204" pitchFamily="34" charset="0"/>
              </a:rPr>
              <a:t>, présentes dans les </a:t>
            </a:r>
            <a:r>
              <a:rPr lang="fr-FR" altLang="fr-FR" sz="1400" dirty="0">
                <a:solidFill>
                  <a:srgbClr val="008000"/>
                </a:solidFill>
                <a:latin typeface="Arial" panose="020B0604020202020204" pitchFamily="34" charset="0"/>
                <a:hlinkClick r:id="rId5" tooltip="Prés salés"/>
              </a:rPr>
              <a:t>prés salés</a:t>
            </a:r>
            <a:r>
              <a:rPr lang="fr-FR" altLang="fr-FR" sz="1400" dirty="0">
                <a:solidFill>
                  <a:srgbClr val="008000"/>
                </a:solidFill>
                <a:latin typeface="Arial" panose="020B0604020202020204" pitchFamily="34" charset="0"/>
              </a:rPr>
              <a:t>, sur le littoral sablonneux.</a:t>
            </a:r>
          </a:p>
        </p:txBody>
      </p:sp>
      <p:graphicFrame>
        <p:nvGraphicFramePr>
          <p:cNvPr id="15" name="Tableau 14"/>
          <p:cNvGraphicFramePr>
            <a:graphicFrameLocks noGrp="1"/>
          </p:cNvGraphicFramePr>
          <p:nvPr>
            <p:extLst>
              <p:ext uri="{D42A27DB-BD31-4B8C-83A1-F6EECF244321}">
                <p14:modId xmlns:p14="http://schemas.microsoft.com/office/powerpoint/2010/main" val="4240819609"/>
              </p:ext>
            </p:extLst>
          </p:nvPr>
        </p:nvGraphicFramePr>
        <p:xfrm>
          <a:off x="107950" y="1916113"/>
          <a:ext cx="8928100" cy="4792662"/>
        </p:xfrm>
        <a:graphic>
          <a:graphicData uri="http://schemas.openxmlformats.org/drawingml/2006/table">
            <a:tbl>
              <a:tblPr/>
              <a:tblGrid>
                <a:gridCol w="1500188">
                  <a:extLst>
                    <a:ext uri="{9D8B030D-6E8A-4147-A177-3AD203B41FA5}">
                      <a16:colId xmlns:a16="http://schemas.microsoft.com/office/drawing/2014/main" val="20000"/>
                    </a:ext>
                  </a:extLst>
                </a:gridCol>
                <a:gridCol w="1317625">
                  <a:extLst>
                    <a:ext uri="{9D8B030D-6E8A-4147-A177-3AD203B41FA5}">
                      <a16:colId xmlns:a16="http://schemas.microsoft.com/office/drawing/2014/main" val="20001"/>
                    </a:ext>
                  </a:extLst>
                </a:gridCol>
                <a:gridCol w="6110287">
                  <a:extLst>
                    <a:ext uri="{9D8B030D-6E8A-4147-A177-3AD203B41FA5}">
                      <a16:colId xmlns:a16="http://schemas.microsoft.com/office/drawing/2014/main" val="20002"/>
                    </a:ext>
                  </a:extLst>
                </a:gridCol>
              </a:tblGrid>
              <a:tr h="184802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endParaRP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Soude vermiculée</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a:t>
                      </a:r>
                      <a:r>
                        <a:rPr kumimoji="0" lang="fr-FR" sz="1200" b="0" i="1" u="none" strike="noStrike" cap="none" normalizeH="0" baseline="0" dirty="0" err="1">
                          <a:ln>
                            <a:noFill/>
                          </a:ln>
                          <a:solidFill>
                            <a:srgbClr val="008000"/>
                          </a:solidFill>
                          <a:effectLst/>
                          <a:latin typeface="Arial" pitchFamily="34" charset="0"/>
                          <a:ea typeface="Calibri" pitchFamily="34" charset="0"/>
                          <a:cs typeface="Arial" pitchFamily="34" charset="0"/>
                        </a:rPr>
                        <a:t>Salsola</a:t>
                      </a:r>
                      <a:r>
                        <a:rPr kumimoji="0" lang="fr-FR" sz="1200" b="0" i="1" u="none" strike="noStrike" cap="none" normalizeH="0" baseline="0" dirty="0">
                          <a:ln>
                            <a:noFill/>
                          </a:ln>
                          <a:solidFill>
                            <a:srgbClr val="008000"/>
                          </a:solidFill>
                          <a:effectLst/>
                          <a:latin typeface="Arial" pitchFamily="34" charset="0"/>
                          <a:ea typeface="Calibri" pitchFamily="34" charset="0"/>
                          <a:cs typeface="Arial" pitchFamily="34" charset="0"/>
                        </a:rPr>
                        <a:t> </a:t>
                      </a:r>
                      <a:r>
                        <a:rPr kumimoji="0" lang="fr-FR" sz="1200" b="0" i="1" u="none" strike="noStrike" cap="none" normalizeH="0" baseline="0" dirty="0" err="1">
                          <a:ln>
                            <a:noFill/>
                          </a:ln>
                          <a:solidFill>
                            <a:srgbClr val="008000"/>
                          </a:solidFill>
                          <a:effectLst/>
                          <a:latin typeface="Arial" pitchFamily="34" charset="0"/>
                          <a:ea typeface="Calibri" pitchFamily="34" charset="0"/>
                          <a:cs typeface="Arial" pitchFamily="34" charset="0"/>
                        </a:rPr>
                        <a:t>vermiculata</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En anglais :</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Salicorne  de Damas ou Méditerranéenne</a:t>
                      </a: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Il s'agit d'un </a:t>
                      </a:r>
                      <a:r>
                        <a:rPr kumimoji="0" lang="fr-FR" sz="1200" b="0" i="0" u="none" strike="noStrike" cap="none" normalizeH="0" baseline="0" dirty="0">
                          <a:ln>
                            <a:noFill/>
                          </a:ln>
                          <a:solidFill>
                            <a:srgbClr val="008000"/>
                          </a:solidFill>
                          <a:effectLst/>
                          <a:latin typeface="Arial" pitchFamily="34" charset="0"/>
                          <a:cs typeface="Arial" pitchFamily="34" charset="0"/>
                          <a:hlinkClick r:id="rId6" tooltip="Buisson"/>
                        </a:rPr>
                        <a:t>arbuste</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0" i="0" u="none" strike="noStrike" cap="none" normalizeH="0" baseline="0" dirty="0">
                          <a:ln>
                            <a:noFill/>
                          </a:ln>
                          <a:solidFill>
                            <a:srgbClr val="008000"/>
                          </a:solidFill>
                          <a:effectLst/>
                          <a:latin typeface="Arial" pitchFamily="34" charset="0"/>
                          <a:cs typeface="Arial" pitchFamily="34" charset="0"/>
                          <a:hlinkClick r:id="rId7" tooltip="À feuilles persistantes"/>
                        </a:rPr>
                        <a:t>à feuilles persistantes</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0" i="0" u="none" strike="noStrike" cap="none" normalizeH="0" baseline="0" dirty="0">
                          <a:ln>
                            <a:noFill/>
                          </a:ln>
                          <a:solidFill>
                            <a:srgbClr val="008000"/>
                          </a:solidFill>
                          <a:effectLst/>
                          <a:latin typeface="Arial" pitchFamily="34" charset="0"/>
                          <a:cs typeface="Arial" pitchFamily="34" charset="0"/>
                          <a:hlinkClick r:id="rId8" tooltip="Hermaphrodite"/>
                        </a:rPr>
                        <a:t>hermaphrodite</a:t>
                      </a:r>
                      <a:r>
                        <a:rPr kumimoji="0" lang="fr-FR" sz="1200" b="0" i="0" u="none" strike="noStrike" cap="none" normalizeH="0" baseline="0" dirty="0">
                          <a:ln>
                            <a:noFill/>
                          </a:ln>
                          <a:solidFill>
                            <a:srgbClr val="008000"/>
                          </a:solidFill>
                          <a:effectLst/>
                          <a:latin typeface="Arial" pitchFamily="34" charset="0"/>
                          <a:cs typeface="Arial" pitchFamily="34" charset="0"/>
                        </a:rPr>
                        <a:t>, jusqu'à 1,5 m de haut, très branchu, très irrégulier en taille, parfois complexe. Le tronc et les </a:t>
                      </a:r>
                      <a:r>
                        <a:rPr kumimoji="0" lang="fr-FR" sz="1200" b="0" i="0" u="none" strike="noStrike" cap="none" normalizeH="0" baseline="0" dirty="0">
                          <a:ln>
                            <a:noFill/>
                          </a:ln>
                          <a:solidFill>
                            <a:srgbClr val="008000"/>
                          </a:solidFill>
                          <a:effectLst/>
                          <a:latin typeface="Arial" pitchFamily="34" charset="0"/>
                          <a:cs typeface="Arial" pitchFamily="34" charset="0"/>
                          <a:hlinkClick r:id="rId9" tooltip="Rama"/>
                        </a:rPr>
                        <a:t>branches</a:t>
                      </a:r>
                      <a:r>
                        <a:rPr kumimoji="0" lang="fr-FR" sz="1200" b="0" i="0" u="none" strike="noStrike" cap="none" normalizeH="0" baseline="0" dirty="0">
                          <a:ln>
                            <a:noFill/>
                          </a:ln>
                          <a:solidFill>
                            <a:srgbClr val="008000"/>
                          </a:solidFill>
                          <a:effectLst/>
                          <a:latin typeface="Arial" pitchFamily="34" charset="0"/>
                          <a:cs typeface="Arial" pitchFamily="34" charset="0"/>
                        </a:rPr>
                        <a:t> principales sont très fissurés à écorce grise.</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 </a:t>
                      </a:r>
                      <a:r>
                        <a:rPr kumimoji="0" lang="fr-FR" sz="1200" b="0" i="0" u="sng" strike="noStrike" cap="none" normalizeH="0" baseline="0" dirty="0">
                          <a:ln>
                            <a:noFill/>
                          </a:ln>
                          <a:solidFill>
                            <a:srgbClr val="008000"/>
                          </a:solidFill>
                          <a:effectLst/>
                          <a:latin typeface="Arial" pitchFamily="34" charset="0"/>
                          <a:cs typeface="Arial" pitchFamily="34" charset="0"/>
                          <a:hlinkClick r:id="rId10" tooltip="Habitat"/>
                        </a:rPr>
                        <a:t>Habitat</a:t>
                      </a:r>
                      <a:r>
                        <a:rPr kumimoji="0" lang="fr-FR" sz="1200" b="0" i="0" u="none" strike="noStrike" cap="none" normalizeH="0" baseline="0" dirty="0">
                          <a:ln>
                            <a:noFill/>
                          </a:ln>
                          <a:solidFill>
                            <a:srgbClr val="008000"/>
                          </a:solidFill>
                          <a:effectLst/>
                          <a:latin typeface="Arial" pitchFamily="34" charset="0"/>
                          <a:cs typeface="Arial" pitchFamily="34" charset="0"/>
                        </a:rPr>
                        <a:t> : tous types de terrains ou </a:t>
                      </a:r>
                      <a:r>
                        <a:rPr kumimoji="0" lang="fr-FR" sz="1200" b="1" i="0" u="none" strike="noStrike" cap="none" normalizeH="0" baseline="0" dirty="0">
                          <a:ln>
                            <a:noFill/>
                          </a:ln>
                          <a:solidFill>
                            <a:srgbClr val="008000"/>
                          </a:solidFill>
                          <a:effectLst/>
                          <a:latin typeface="Arial" pitchFamily="34" charset="0"/>
                          <a:cs typeface="Arial" pitchFamily="34" charset="0"/>
                        </a:rPr>
                        <a:t>semi-</a:t>
                      </a:r>
                      <a:r>
                        <a:rPr kumimoji="0" lang="fr-FR" sz="1200" b="1" i="0" u="sng" strike="noStrike" cap="none" normalizeH="0" baseline="0" dirty="0">
                          <a:ln>
                            <a:noFill/>
                          </a:ln>
                          <a:solidFill>
                            <a:srgbClr val="008000"/>
                          </a:solidFill>
                          <a:effectLst/>
                          <a:latin typeface="Arial" pitchFamily="34" charset="0"/>
                          <a:cs typeface="Arial" pitchFamily="34" charset="0"/>
                          <a:hlinkClick r:id="rId11" tooltip="Sécheresse"/>
                        </a:rPr>
                        <a:t>arides</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1" i="0" u="none" strike="noStrike" cap="none" normalizeH="0" baseline="0" dirty="0">
                          <a:ln>
                            <a:noFill/>
                          </a:ln>
                          <a:solidFill>
                            <a:srgbClr val="008000"/>
                          </a:solidFill>
                          <a:effectLst/>
                          <a:latin typeface="Arial" pitchFamily="34" charset="0"/>
                          <a:cs typeface="Arial" pitchFamily="34" charset="0"/>
                        </a:rPr>
                        <a:t>plus ou moins </a:t>
                      </a:r>
                      <a:r>
                        <a:rPr kumimoji="0" lang="fr-FR" sz="1200" b="1" i="0" u="sng" strike="noStrike" cap="none" normalizeH="0" baseline="0" dirty="0">
                          <a:ln>
                            <a:noFill/>
                          </a:ln>
                          <a:solidFill>
                            <a:srgbClr val="008000"/>
                          </a:solidFill>
                          <a:effectLst/>
                          <a:latin typeface="Arial" pitchFamily="34" charset="0"/>
                          <a:cs typeface="Arial" pitchFamily="34" charset="0"/>
                          <a:hlinkClick r:id="rId12" tooltip="Salé"/>
                        </a:rPr>
                        <a:t>salés</a:t>
                      </a:r>
                      <a:r>
                        <a:rPr kumimoji="0" lang="fr-FR" sz="1200" b="0" i="0" u="sng" strike="noStrike" cap="none" normalizeH="0" baseline="0" dirty="0">
                          <a:ln>
                            <a:noFill/>
                          </a:ln>
                          <a:solidFill>
                            <a:srgbClr val="008000"/>
                          </a:solidFill>
                          <a:effectLst/>
                          <a:latin typeface="Arial" pitchFamily="34" charset="0"/>
                          <a:cs typeface="Arial" pitchFamily="34" charset="0"/>
                        </a:rPr>
                        <a:t>,</a:t>
                      </a:r>
                      <a:r>
                        <a:rPr kumimoji="0" lang="fr-FR" sz="1200" b="0" i="0" u="none" strike="noStrike" cap="none" normalizeH="0" baseline="0" dirty="0">
                          <a:ln>
                            <a:noFill/>
                          </a:ln>
                          <a:solidFill>
                            <a:srgbClr val="008000"/>
                          </a:solidFill>
                          <a:effectLst/>
                          <a:latin typeface="Arial" pitchFamily="34" charset="0"/>
                          <a:cs typeface="Arial" pitchFamily="34" charset="0"/>
                        </a:rPr>
                        <a:t> ou côtiers  intérieurs.</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 </a:t>
                      </a:r>
                      <a:r>
                        <a:rPr kumimoji="0" lang="fr-FR" sz="1200" b="1" i="0" u="none" strike="noStrike" cap="none" normalizeH="0" baseline="0" dirty="0">
                          <a:ln>
                            <a:noFill/>
                          </a:ln>
                          <a:solidFill>
                            <a:srgbClr val="008000"/>
                          </a:solidFill>
                          <a:effectLst/>
                          <a:latin typeface="Arial" pitchFamily="34" charset="0"/>
                          <a:ea typeface="Calibri" pitchFamily="34" charset="0"/>
                          <a:cs typeface="Arial" pitchFamily="34" charset="0"/>
                        </a:rPr>
                        <a:t>Espèces pastorales utilisée pour le rétablissement des parcours en milieu aride.</a:t>
                      </a:r>
                    </a:p>
                    <a:p>
                      <a:pPr marL="0" marR="0" lvl="0" indent="0" algn="just"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Source :  </a:t>
                      </a:r>
                      <a:r>
                        <a:rPr kumimoji="0" lang="fr-FR" sz="1200" b="0" i="0" u="sng" strike="noStrike" cap="none" normalizeH="0" baseline="0" dirty="0">
                          <a:ln>
                            <a:noFill/>
                          </a:ln>
                          <a:solidFill>
                            <a:srgbClr val="008000"/>
                          </a:solidFill>
                          <a:effectLst/>
                          <a:latin typeface="Arial" pitchFamily="34" charset="0"/>
                          <a:cs typeface="Arial" pitchFamily="34" charset="0"/>
                          <a:hlinkClick r:id="rId13"/>
                        </a:rPr>
                        <a:t>http://es.wikipedia.org/wiki/Salsola_vermiculata</a:t>
                      </a:r>
                      <a:r>
                        <a:rPr kumimoji="0" lang="fr-FR" sz="1200" b="0" i="0" u="none" strike="noStrike" cap="none" normalizeH="0" baseline="0" dirty="0">
                          <a:ln>
                            <a:noFill/>
                          </a:ln>
                          <a:solidFill>
                            <a:srgbClr val="008000"/>
                          </a:solidFill>
                          <a:effectLst/>
                          <a:latin typeface="Arial" pitchFamily="34" charset="0"/>
                          <a:cs typeface="Arial" pitchFamily="34" charset="0"/>
                        </a:rPr>
                        <a:t>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Invasive aux USA : a) </a:t>
                      </a:r>
                      <a:r>
                        <a:rPr kumimoji="0" lang="fr-FR" sz="1200" b="0" i="0" u="sng" strike="noStrike" cap="none" normalizeH="0" baseline="0" dirty="0">
                          <a:ln>
                            <a:noFill/>
                          </a:ln>
                          <a:solidFill>
                            <a:srgbClr val="008000"/>
                          </a:solidFill>
                          <a:effectLst/>
                          <a:latin typeface="Arial" pitchFamily="34" charset="0"/>
                          <a:cs typeface="Arial" pitchFamily="34" charset="0"/>
                          <a:hlinkClick r:id="rId14"/>
                        </a:rPr>
                        <a:t>http://www.invasive.org/browse/subinfo.cfm?sub=4550</a:t>
                      </a:r>
                      <a:r>
                        <a:rPr kumimoji="0" lang="fr-FR" sz="1200" b="0" i="0" u="none" strike="noStrike" cap="none" normalizeH="0" baseline="0" dirty="0">
                          <a:ln>
                            <a:noFill/>
                          </a:ln>
                          <a:solidFill>
                            <a:srgbClr val="008000"/>
                          </a:solidFill>
                          <a:effectLst/>
                          <a:latin typeface="Arial" pitchFamily="34" charset="0"/>
                          <a:cs typeface="Arial" pitchFamily="34" charset="0"/>
                        </a:rPr>
                        <a:t> ,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8000"/>
                          </a:solidFill>
                          <a:effectLst/>
                          <a:latin typeface="Arial" pitchFamily="34" charset="0"/>
                          <a:cs typeface="Arial" pitchFamily="34" charset="0"/>
                        </a:rPr>
                        <a:t>b) </a:t>
                      </a:r>
                      <a:r>
                        <a:rPr kumimoji="0" lang="en-US" sz="1200" b="0" i="0" u="sng" strike="noStrike" cap="none" normalizeH="0" baseline="0" dirty="0">
                          <a:ln>
                            <a:noFill/>
                          </a:ln>
                          <a:solidFill>
                            <a:srgbClr val="008000"/>
                          </a:solidFill>
                          <a:effectLst/>
                          <a:latin typeface="Arial" pitchFamily="34" charset="0"/>
                          <a:cs typeface="Arial" pitchFamily="34" charset="0"/>
                          <a:hlinkClick r:id="rId15"/>
                        </a:rPr>
                        <a:t>http://www.cdfa.ca.gov/plant/ipc/weedinfo/salsola-vermiculata.htm</a:t>
                      </a:r>
                      <a:r>
                        <a:rPr kumimoji="0" lang="fr-FR" sz="1200" b="0" i="0" u="none" strike="noStrike" cap="none" normalizeH="0" baseline="0" dirty="0">
                          <a:ln>
                            <a:noFill/>
                          </a:ln>
                          <a:solidFill>
                            <a:srgbClr val="008000"/>
                          </a:solidFill>
                          <a:effectLst/>
                          <a:latin typeface="Arial" pitchFamily="34" charset="0"/>
                          <a:cs typeface="Arial" pitchFamily="34" charset="0"/>
                        </a:rPr>
                        <a:t> </a:t>
                      </a: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4464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a:ln>
                          <a:noFill/>
                        </a:ln>
                        <a:solidFill>
                          <a:srgbClr val="008000"/>
                        </a:solidFill>
                        <a:effectLst/>
                        <a:latin typeface="Arial" pitchFamily="34" charset="0"/>
                        <a:ea typeface="Calibri" pitchFamily="34" charset="0"/>
                        <a:cs typeface="Arial" pitchFamily="34" charset="0"/>
                      </a:endParaRP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Soude commune </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a:t>
                      </a:r>
                      <a:r>
                        <a:rPr kumimoji="0" lang="fr-FR" sz="1200" b="0" i="1" u="none" strike="noStrike" cap="none" normalizeH="0" baseline="0" dirty="0" err="1">
                          <a:ln>
                            <a:noFill/>
                          </a:ln>
                          <a:solidFill>
                            <a:srgbClr val="008000"/>
                          </a:solidFill>
                          <a:effectLst/>
                          <a:latin typeface="Arial" pitchFamily="34" charset="0"/>
                          <a:ea typeface="Calibri" pitchFamily="34" charset="0"/>
                          <a:cs typeface="Arial" pitchFamily="34" charset="0"/>
                        </a:rPr>
                        <a:t>Salsola</a:t>
                      </a:r>
                      <a:r>
                        <a:rPr kumimoji="0" lang="fr-FR" sz="1200" b="0" i="1" u="none" strike="noStrike" cap="none" normalizeH="0" baseline="0" dirty="0">
                          <a:ln>
                            <a:noFill/>
                          </a:ln>
                          <a:solidFill>
                            <a:srgbClr val="008000"/>
                          </a:solidFill>
                          <a:effectLst/>
                          <a:latin typeface="Arial" pitchFamily="34" charset="0"/>
                          <a:ea typeface="Calibri" pitchFamily="34" charset="0"/>
                          <a:cs typeface="Arial" pitchFamily="34" charset="0"/>
                        </a:rPr>
                        <a:t> soda</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en anglais : </a:t>
                      </a:r>
                      <a:r>
                        <a:rPr kumimoji="0" lang="fr-FR" sz="1200" b="0" i="0" u="sng" strike="noStrike" cap="none" normalizeH="0" baseline="0" dirty="0">
                          <a:ln>
                            <a:noFill/>
                          </a:ln>
                          <a:solidFill>
                            <a:srgbClr val="008000"/>
                          </a:solidFill>
                          <a:effectLst/>
                          <a:latin typeface="Arial" pitchFamily="34" charset="0"/>
                          <a:ea typeface="Calibri" pitchFamily="34" charset="0"/>
                          <a:cs typeface="Arial" pitchFamily="34" charset="0"/>
                          <a:hlinkClick r:id="rId16" tooltip="Salicorne"/>
                        </a:rPr>
                        <a:t>Salicorne</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 à feuilles opposée.</a:t>
                      </a: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C'est une </a:t>
                      </a:r>
                      <a:r>
                        <a:rPr kumimoji="0" lang="fr-FR" sz="1200" b="0" i="0" u="sng" strike="noStrike" cap="none" normalizeH="0" baseline="0" dirty="0">
                          <a:ln>
                            <a:noFill/>
                          </a:ln>
                          <a:solidFill>
                            <a:srgbClr val="008000"/>
                          </a:solidFill>
                          <a:effectLst/>
                          <a:latin typeface="Arial" pitchFamily="34" charset="0"/>
                          <a:cs typeface="Arial" pitchFamily="34" charset="0"/>
                          <a:hlinkClick r:id="rId17" tooltip="Plante annuelle"/>
                        </a:rPr>
                        <a:t>plante annuelle</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0" i="0" u="sng" strike="noStrike" cap="none" normalizeH="0" baseline="0" dirty="0">
                          <a:ln>
                            <a:noFill/>
                          </a:ln>
                          <a:solidFill>
                            <a:srgbClr val="008000"/>
                          </a:solidFill>
                          <a:effectLst/>
                          <a:latin typeface="Arial" pitchFamily="34" charset="0"/>
                          <a:cs typeface="Arial" pitchFamily="34" charset="0"/>
                          <a:hlinkClick r:id="rId18" tooltip="Succulente"/>
                        </a:rPr>
                        <a:t>succulente</a:t>
                      </a:r>
                      <a:r>
                        <a:rPr kumimoji="0" lang="fr-FR" sz="1200" b="0" i="0" u="none" strike="noStrike" cap="none" normalizeH="0" baseline="0" dirty="0">
                          <a:ln>
                            <a:noFill/>
                          </a:ln>
                          <a:solidFill>
                            <a:srgbClr val="008000"/>
                          </a:solidFill>
                          <a:effectLst/>
                          <a:latin typeface="Arial" pitchFamily="34" charset="0"/>
                          <a:cs typeface="Arial" pitchFamily="34" charset="0"/>
                        </a:rPr>
                        <a:t> pouvant mesurer </a:t>
                      </a:r>
                      <a:r>
                        <a:rPr kumimoji="0" lang="fr-FR" sz="1200" b="0" i="0" u="none" strike="noStrike" cap="none" normalizeH="0" baseline="0" dirty="0">
                          <a:ln>
                            <a:noFill/>
                          </a:ln>
                          <a:solidFill>
                            <a:srgbClr val="008000"/>
                          </a:solidFill>
                          <a:effectLst/>
                          <a:latin typeface="Arial" pitchFamily="34" charset="0"/>
                          <a:ea typeface="Calibri" pitchFamily="34" charset="0"/>
                          <a:cs typeface="Arial" pitchFamily="34" charset="0"/>
                        </a:rPr>
                        <a:t>70 cm de haut originaire du </a:t>
                      </a:r>
                      <a:r>
                        <a:rPr kumimoji="0" lang="fr-FR" sz="1200" b="0" i="0" u="sng" strike="noStrike" cap="none" normalizeH="0" baseline="0" dirty="0">
                          <a:ln>
                            <a:noFill/>
                          </a:ln>
                          <a:solidFill>
                            <a:srgbClr val="008000"/>
                          </a:solidFill>
                          <a:effectLst/>
                          <a:latin typeface="Arial" pitchFamily="34" charset="0"/>
                          <a:cs typeface="Arial" pitchFamily="34" charset="0"/>
                          <a:hlinkClick r:id="rId19" tooltip="Bassin méditerranéen"/>
                        </a:rPr>
                        <a:t>bassin méditerranéen</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1" i="0" u="none" strike="noStrike" cap="none" normalizeH="0" baseline="0" dirty="0">
                          <a:ln>
                            <a:noFill/>
                          </a:ln>
                          <a:solidFill>
                            <a:srgbClr val="008000"/>
                          </a:solidFill>
                          <a:effectLst/>
                          <a:latin typeface="Arial" pitchFamily="34" charset="0"/>
                          <a:cs typeface="Arial" pitchFamily="34" charset="0"/>
                        </a:rPr>
                        <a:t>qui peut être irriguée avec de l’eau salée </a:t>
                      </a:r>
                      <a:r>
                        <a:rPr kumimoji="0" lang="fr-FR" sz="1200" b="0" i="0" u="none" strike="noStrike" cap="none" normalizeH="0" baseline="0" dirty="0">
                          <a:ln>
                            <a:noFill/>
                          </a:ln>
                          <a:solidFill>
                            <a:srgbClr val="008000"/>
                          </a:solidFill>
                          <a:effectLst/>
                          <a:latin typeface="Arial" pitchFamily="34" charset="0"/>
                          <a:cs typeface="Arial" pitchFamily="34" charset="0"/>
                        </a:rPr>
                        <a:t>ou non salée. On en trouve sur le littoral Atlantique de la France et du Portugal et sur la côte de la</a:t>
                      </a:r>
                      <a:r>
                        <a:rPr kumimoji="0" lang="fr-FR" sz="1200" b="0" i="0" u="sng" strike="noStrike" cap="none" normalizeH="0" baseline="0" dirty="0">
                          <a:ln>
                            <a:noFill/>
                          </a:ln>
                          <a:solidFill>
                            <a:srgbClr val="008000"/>
                          </a:solidFill>
                          <a:effectLst/>
                          <a:latin typeface="Arial" pitchFamily="34" charset="0"/>
                          <a:cs typeface="Arial" pitchFamily="34" charset="0"/>
                          <a:hlinkClick r:id="rId20" tooltip="Mer Noire"/>
                        </a:rPr>
                        <a:t>mer Noire</a:t>
                      </a:r>
                      <a:r>
                        <a:rPr kumimoji="0" lang="fr-FR" sz="1200" b="0" i="0" u="none" strike="noStrike" cap="none" normalizeH="0" baseline="0" dirty="0">
                          <a:ln>
                            <a:noFill/>
                          </a:ln>
                          <a:solidFill>
                            <a:srgbClr val="008000"/>
                          </a:solidFill>
                          <a:effectLst/>
                          <a:latin typeface="Arial" pitchFamily="34" charset="0"/>
                          <a:cs typeface="Arial" pitchFamily="34" charset="0"/>
                        </a:rPr>
                        <a:t>. Il s'est naturalisé le long de la côte Pacifique de l'Amérique du Nord, et l'on se préoccupe de son caractère invasif en Californie dans les </a:t>
                      </a:r>
                      <a:r>
                        <a:rPr kumimoji="0" lang="fr-FR" sz="1200" b="0" i="0" u="sng" strike="noStrike" cap="none" normalizeH="0" baseline="0" dirty="0">
                          <a:ln>
                            <a:noFill/>
                          </a:ln>
                          <a:solidFill>
                            <a:srgbClr val="008000"/>
                          </a:solidFill>
                          <a:effectLst/>
                          <a:latin typeface="Arial" pitchFamily="34" charset="0"/>
                          <a:cs typeface="Arial" pitchFamily="34" charset="0"/>
                          <a:hlinkClick r:id="rId21" tooltip="Marais salants"/>
                        </a:rPr>
                        <a:t>marais salants</a:t>
                      </a:r>
                      <a:r>
                        <a:rPr kumimoji="0" lang="fr-FR" sz="1200" b="0" i="0" u="none" strike="noStrike" cap="none" normalizeH="0" baseline="0" dirty="0">
                          <a:ln>
                            <a:noFill/>
                          </a:ln>
                          <a:solidFill>
                            <a:srgbClr val="008000"/>
                          </a:solidFill>
                          <a:effectLst/>
                          <a:latin typeface="Arial" pitchFamily="34" charset="0"/>
                          <a:cs typeface="Arial" pitchFamily="34" charset="0"/>
                        </a:rPr>
                        <a:t>. Il est également naturalisé en Amérique du Sud.</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Son goût est herbacé et légèrement salé avec une texture croquante agréable. La plante est le plus souvent cuite et consommée comme </a:t>
                      </a:r>
                      <a:r>
                        <a:rPr kumimoji="0" lang="fr-FR" sz="1200" b="0" i="0" u="sng" strike="noStrike" cap="none" normalizeH="0" baseline="0" dirty="0">
                          <a:ln>
                            <a:noFill/>
                          </a:ln>
                          <a:solidFill>
                            <a:srgbClr val="008000"/>
                          </a:solidFill>
                          <a:effectLst/>
                          <a:latin typeface="Arial" pitchFamily="34" charset="0"/>
                          <a:cs typeface="Arial" pitchFamily="34" charset="0"/>
                          <a:hlinkClick r:id="rId22" tooltip="Légume-feuille"/>
                        </a:rPr>
                        <a:t>légume-feuille</a:t>
                      </a:r>
                      <a:r>
                        <a:rPr kumimoji="0" lang="fr-FR" sz="1200" b="0" i="0" u="none" strike="noStrike" cap="none" normalizeH="0" baseline="0" dirty="0">
                          <a:ln>
                            <a:noFill/>
                          </a:ln>
                          <a:solidFill>
                            <a:srgbClr val="008000"/>
                          </a:solidFill>
                          <a:effectLst/>
                          <a:latin typeface="Arial" pitchFamily="34" charset="0"/>
                          <a:cs typeface="Arial" pitchFamily="34" charset="0"/>
                        </a:rPr>
                        <a:t>. </a:t>
                      </a:r>
                      <a:r>
                        <a:rPr kumimoji="0" lang="fr-FR" sz="1200" b="0" i="1" u="none" strike="noStrike" cap="none" normalizeH="0" baseline="0" dirty="0" err="1">
                          <a:ln>
                            <a:noFill/>
                          </a:ln>
                          <a:solidFill>
                            <a:srgbClr val="008000"/>
                          </a:solidFill>
                          <a:effectLst/>
                          <a:latin typeface="Arial" pitchFamily="34" charset="0"/>
                          <a:cs typeface="Arial" pitchFamily="34" charset="0"/>
                        </a:rPr>
                        <a:t>Salsola</a:t>
                      </a:r>
                      <a:r>
                        <a:rPr kumimoji="0" lang="fr-FR" sz="1200" b="0" i="1" u="none" strike="noStrike" cap="none" normalizeH="0" baseline="0" dirty="0">
                          <a:ln>
                            <a:noFill/>
                          </a:ln>
                          <a:solidFill>
                            <a:srgbClr val="008000"/>
                          </a:solidFill>
                          <a:effectLst/>
                          <a:latin typeface="Arial" pitchFamily="34" charset="0"/>
                          <a:cs typeface="Arial" pitchFamily="34" charset="0"/>
                        </a:rPr>
                        <a:t> Soda</a:t>
                      </a:r>
                      <a:r>
                        <a:rPr kumimoji="0" lang="fr-FR" sz="1200" b="0" i="0" u="none" strike="noStrike" cap="none" normalizeH="0" baseline="0" dirty="0">
                          <a:ln>
                            <a:noFill/>
                          </a:ln>
                          <a:solidFill>
                            <a:srgbClr val="008000"/>
                          </a:solidFill>
                          <a:effectLst/>
                          <a:latin typeface="Arial" pitchFamily="34" charset="0"/>
                          <a:cs typeface="Arial" pitchFamily="34" charset="0"/>
                        </a:rPr>
                        <a:t> a été étudié comme une « </a:t>
                      </a:r>
                      <a:r>
                        <a:rPr kumimoji="0" lang="fr-FR" sz="1200" b="1" i="0" u="none" strike="noStrike" cap="none" normalizeH="0" baseline="0" dirty="0">
                          <a:ln>
                            <a:noFill/>
                          </a:ln>
                          <a:solidFill>
                            <a:srgbClr val="008000"/>
                          </a:solidFill>
                          <a:effectLst/>
                          <a:latin typeface="Arial" pitchFamily="34" charset="0"/>
                          <a:cs typeface="Arial" pitchFamily="34" charset="0"/>
                        </a:rPr>
                        <a:t>plante de </a:t>
                      </a:r>
                      <a:r>
                        <a:rPr kumimoji="0" lang="fr-FR" sz="1200" b="1" i="0" u="sng" strike="noStrike" cap="none" normalizeH="0" baseline="0" dirty="0">
                          <a:ln>
                            <a:noFill/>
                          </a:ln>
                          <a:solidFill>
                            <a:srgbClr val="008000"/>
                          </a:solidFill>
                          <a:effectLst/>
                          <a:latin typeface="Arial" pitchFamily="34" charset="0"/>
                          <a:cs typeface="Arial" pitchFamily="34" charset="0"/>
                          <a:hlinkClick r:id="rId23" tooltip="Compagnonnage (botanique)"/>
                        </a:rPr>
                        <a:t>compagnonnage</a:t>
                      </a:r>
                      <a:r>
                        <a:rPr kumimoji="0" lang="fr-FR" sz="1200" b="1" i="0" u="none" strike="noStrike" cap="none" normalizeH="0" baseline="0" dirty="0">
                          <a:ln>
                            <a:noFill/>
                          </a:ln>
                          <a:solidFill>
                            <a:srgbClr val="008000"/>
                          </a:solidFill>
                          <a:effectLst/>
                          <a:latin typeface="Arial" pitchFamily="34" charset="0"/>
                          <a:cs typeface="Arial" pitchFamily="34" charset="0"/>
                        </a:rPr>
                        <a:t> </a:t>
                      </a:r>
                      <a:r>
                        <a:rPr kumimoji="0" lang="fr-FR" sz="1200" b="1" i="0" u="sng" strike="noStrike" cap="none" normalizeH="0" baseline="0" dirty="0" err="1">
                          <a:ln>
                            <a:noFill/>
                          </a:ln>
                          <a:solidFill>
                            <a:srgbClr val="008000"/>
                          </a:solidFill>
                          <a:effectLst/>
                          <a:latin typeface="Arial" pitchFamily="34" charset="0"/>
                          <a:cs typeface="Arial" pitchFamily="34" charset="0"/>
                          <a:hlinkClick r:id="rId24" tooltip="Dessalement"/>
                        </a:rPr>
                        <a:t>désalinisatrice</a:t>
                      </a:r>
                      <a:r>
                        <a:rPr kumimoji="0" lang="fr-FR" sz="1200" b="0" i="0" u="none" strike="noStrike" cap="none" normalizeH="0" baseline="0" dirty="0">
                          <a:ln>
                            <a:noFill/>
                          </a:ln>
                          <a:solidFill>
                            <a:srgbClr val="008000"/>
                          </a:solidFill>
                          <a:effectLst/>
                          <a:latin typeface="Arial" pitchFamily="34" charset="0"/>
                          <a:cs typeface="Arial" pitchFamily="34" charset="0"/>
                        </a:rPr>
                        <a:t> » pour les cultures des </a:t>
                      </a:r>
                      <a:r>
                        <a:rPr kumimoji="0" lang="fr-FR" sz="1200" b="0" i="0" u="sng" strike="noStrike" cap="none" normalizeH="0" baseline="0" dirty="0">
                          <a:ln>
                            <a:noFill/>
                          </a:ln>
                          <a:solidFill>
                            <a:srgbClr val="008000"/>
                          </a:solidFill>
                          <a:effectLst/>
                          <a:latin typeface="Arial" pitchFamily="34" charset="0"/>
                          <a:cs typeface="Arial" pitchFamily="34" charset="0"/>
                          <a:hlinkClick r:id="rId25" tooltip="Tomate"/>
                        </a:rPr>
                        <a:t>tomates</a:t>
                      </a:r>
                      <a:r>
                        <a:rPr kumimoji="0" lang="fr-FR" sz="1200" b="0" i="0" u="none" strike="noStrike" cap="none" normalizeH="0" baseline="0" dirty="0">
                          <a:ln>
                            <a:noFill/>
                          </a:ln>
                          <a:solidFill>
                            <a:srgbClr val="008000"/>
                          </a:solidFill>
                          <a:effectLst/>
                          <a:latin typeface="Arial" pitchFamily="34" charset="0"/>
                          <a:cs typeface="Arial" pitchFamily="34" charset="0"/>
                        </a:rPr>
                        <a:t> et </a:t>
                      </a:r>
                      <a:r>
                        <a:rPr kumimoji="0" lang="fr-FR" sz="1200" b="0" i="0" u="sng" strike="noStrike" cap="none" normalizeH="0" baseline="0" dirty="0">
                          <a:ln>
                            <a:noFill/>
                          </a:ln>
                          <a:solidFill>
                            <a:srgbClr val="008000"/>
                          </a:solidFill>
                          <a:effectLst/>
                          <a:latin typeface="Arial" pitchFamily="34" charset="0"/>
                          <a:cs typeface="Arial" pitchFamily="34" charset="0"/>
                          <a:hlinkClick r:id="rId26" tooltip="Poivron"/>
                        </a:rPr>
                        <a:t>poivrons</a:t>
                      </a:r>
                      <a:r>
                        <a:rPr kumimoji="0" lang="fr-FR" sz="1200" b="0" i="0" u="none" strike="noStrike" cap="none" normalizeH="0" baseline="0" dirty="0">
                          <a:ln>
                            <a:noFill/>
                          </a:ln>
                          <a:solidFill>
                            <a:srgbClr val="008000"/>
                          </a:solidFill>
                          <a:effectLst/>
                          <a:latin typeface="Arial" pitchFamily="34" charset="0"/>
                          <a:cs typeface="Arial" pitchFamily="34" charset="0"/>
                        </a:rPr>
                        <a:t> quand ils sont cultivés en sols salins. </a:t>
                      </a:r>
                      <a:r>
                        <a:rPr kumimoji="0" lang="fr-FR" sz="1200" b="0" i="1" u="none" strike="noStrike" cap="none" normalizeH="0" baseline="0" dirty="0" err="1">
                          <a:ln>
                            <a:noFill/>
                          </a:ln>
                          <a:solidFill>
                            <a:srgbClr val="008000"/>
                          </a:solidFill>
                          <a:effectLst/>
                          <a:latin typeface="Arial" pitchFamily="34" charset="0"/>
                          <a:cs typeface="Arial" pitchFamily="34" charset="0"/>
                        </a:rPr>
                        <a:t>Salsola</a:t>
                      </a:r>
                      <a:r>
                        <a:rPr kumimoji="0" lang="fr-FR" sz="1200" b="0" i="0" u="none" strike="noStrike" cap="none" normalizeH="0" baseline="0" dirty="0">
                          <a:ln>
                            <a:noFill/>
                          </a:ln>
                          <a:solidFill>
                            <a:srgbClr val="008000"/>
                          </a:solidFill>
                          <a:effectLst/>
                          <a:latin typeface="Arial" pitchFamily="34" charset="0"/>
                          <a:cs typeface="Arial" pitchFamily="34" charset="0"/>
                        </a:rPr>
                        <a:t> extrait assez de sodium du sol, améliorant la croissance de la plante cultivée. Un meilleur rendement des cultures en résulte malgré la concurrence des deux plantes pour le reste des minéraux du sol.</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dirty="0">
                          <a:ln>
                            <a:noFill/>
                          </a:ln>
                          <a:solidFill>
                            <a:srgbClr val="008000"/>
                          </a:solidFill>
                          <a:effectLst/>
                          <a:latin typeface="Arial" pitchFamily="34" charset="0"/>
                          <a:cs typeface="Arial" pitchFamily="34" charset="0"/>
                        </a:rPr>
                        <a:t>Source : </a:t>
                      </a:r>
                      <a:r>
                        <a:rPr kumimoji="0" lang="fr-FR" sz="1200" b="0" i="0" u="sng" strike="noStrike" cap="none" normalizeH="0" baseline="0" dirty="0">
                          <a:ln>
                            <a:noFill/>
                          </a:ln>
                          <a:solidFill>
                            <a:srgbClr val="008000"/>
                          </a:solidFill>
                          <a:effectLst/>
                          <a:latin typeface="Arial" pitchFamily="34" charset="0"/>
                          <a:cs typeface="Arial" pitchFamily="34" charset="0"/>
                          <a:hlinkClick r:id="rId27"/>
                        </a:rPr>
                        <a:t>http://fr.wikipedia.org/wiki/Soude_commune</a:t>
                      </a:r>
                      <a:r>
                        <a:rPr kumimoji="0" lang="fr-FR" sz="1200" b="0" i="0" u="none" strike="noStrike" cap="none" normalizeH="0" baseline="0" dirty="0">
                          <a:ln>
                            <a:noFill/>
                          </a:ln>
                          <a:solidFill>
                            <a:srgbClr val="008000"/>
                          </a:solidFill>
                          <a:effectLst/>
                          <a:latin typeface="Arial" pitchFamily="34" charset="0"/>
                          <a:cs typeface="Arial" pitchFamily="34" charset="0"/>
                        </a:rPr>
                        <a:t>, </a:t>
                      </a:r>
                    </a:p>
                  </a:txBody>
                  <a:tcPr marL="42165" marR="4216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6" name="Image 8" descr="Salsola vermiculata.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9388" y="2060575"/>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0" descr="Salsola soda2.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9388" y="3860800"/>
            <a:ext cx="13239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Salsola soda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95288" y="5013325"/>
            <a:ext cx="936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383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496299" y="188913"/>
            <a:ext cx="436563" cy="362903"/>
          </a:xfrm>
        </p:spPr>
        <p:txBody>
          <a:bodyPr/>
          <a:lstStyle/>
          <a:p>
            <a:pPr>
              <a:defRPr/>
            </a:pPr>
            <a:fld id="{B9ECBFA8-A775-4D16-A4B2-417DCD0EBDB4}" type="slidenum">
              <a:rPr lang="fr-FR" altLang="fr-FR" smtClean="0"/>
              <a:pPr>
                <a:defRPr/>
              </a:pPr>
              <a:t>73</a:t>
            </a:fld>
            <a:endParaRPr lang="fr-FR" altLang="fr-FR" dirty="0"/>
          </a:p>
        </p:txBody>
      </p:sp>
      <p:sp>
        <p:nvSpPr>
          <p:cNvPr id="3" name="Rectangle 1"/>
          <p:cNvSpPr>
            <a:spLocks noChangeArrowheads="1"/>
          </p:cNvSpPr>
          <p:nvPr/>
        </p:nvSpPr>
        <p:spPr bwMode="auto">
          <a:xfrm>
            <a:off x="107950" y="723901"/>
            <a:ext cx="504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dirty="0">
                <a:solidFill>
                  <a:srgbClr val="008000"/>
                </a:solidFill>
                <a:latin typeface="Arial" panose="020B0604020202020204" pitchFamily="34" charset="0"/>
              </a:rPr>
              <a:t>6.18. </a:t>
            </a:r>
            <a:r>
              <a:rPr lang="it-IT" altLang="fr-FR" sz="1800" b="1" dirty="0" err="1">
                <a:solidFill>
                  <a:srgbClr val="008000"/>
                </a:solidFill>
                <a:latin typeface="Arial" panose="020B0604020202020204" pitchFamily="34" charset="0"/>
              </a:rPr>
              <a:t>Nitres</a:t>
            </a:r>
            <a:r>
              <a:rPr lang="it-IT" altLang="fr-FR" sz="1800" b="1" dirty="0">
                <a:solidFill>
                  <a:srgbClr val="008000"/>
                </a:solidFill>
                <a:latin typeface="Arial" panose="020B0604020202020204" pitchFamily="34" charset="0"/>
              </a:rPr>
              <a:t>, </a:t>
            </a:r>
            <a:r>
              <a:rPr lang="it-IT" altLang="fr-FR" sz="1800" b="1" dirty="0" err="1">
                <a:solidFill>
                  <a:srgbClr val="008000"/>
                </a:solidFill>
                <a:latin typeface="Arial" panose="020B0604020202020204" pitchFamily="34" charset="0"/>
              </a:rPr>
              <a:t>genre</a:t>
            </a:r>
            <a:r>
              <a:rPr lang="it-IT" altLang="fr-FR" sz="1800" b="1" dirty="0">
                <a:solidFill>
                  <a:srgbClr val="008000"/>
                </a:solidFill>
                <a:latin typeface="Arial" panose="020B0604020202020204" pitchFamily="34" charset="0"/>
              </a:rPr>
              <a:t> </a:t>
            </a:r>
            <a:r>
              <a:rPr lang="fr-FR" altLang="fr-FR" sz="1800" b="1" i="1" dirty="0" err="1">
                <a:solidFill>
                  <a:srgbClr val="008000"/>
                </a:solidFill>
                <a:latin typeface="Arial" panose="020B0604020202020204" pitchFamily="34" charset="0"/>
              </a:rPr>
              <a:t>Nitraria</a:t>
            </a:r>
            <a:r>
              <a:rPr lang="fr-FR" altLang="fr-FR" sz="1800" b="1" dirty="0">
                <a:latin typeface="Arial" panose="020B0604020202020204" pitchFamily="34" charset="0"/>
              </a:rPr>
              <a:t> </a:t>
            </a:r>
            <a:r>
              <a:rPr lang="fr-FR" altLang="fr-FR" sz="1800" b="1" i="1" dirty="0" err="1">
                <a:solidFill>
                  <a:srgbClr val="008000"/>
                </a:solidFill>
                <a:latin typeface="Arial" panose="020B0604020202020204" pitchFamily="34" charset="0"/>
              </a:rPr>
              <a:t>sp</a:t>
            </a:r>
            <a:r>
              <a:rPr lang="fr-FR" altLang="fr-FR" sz="1800" b="1" i="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(arbuste)</a:t>
            </a:r>
            <a:endParaRPr lang="fr-FR" altLang="fr-FR" sz="1800" dirty="0">
              <a:latin typeface="Arial" panose="020B0604020202020204" pitchFamily="34" charset="0"/>
            </a:endParaRPr>
          </a:p>
        </p:txBody>
      </p:sp>
      <p:sp>
        <p:nvSpPr>
          <p:cNvPr id="4"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5"/>
          <p:cNvSpPr>
            <a:spLocks noChangeArrowheads="1"/>
          </p:cNvSpPr>
          <p:nvPr/>
        </p:nvSpPr>
        <p:spPr bwMode="auto">
          <a:xfrm>
            <a:off x="7902575" y="74614"/>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dirty="0">
                <a:solidFill>
                  <a:srgbClr val="008000"/>
                </a:solidFill>
                <a:latin typeface="Arial" panose="020B0604020202020204" pitchFamily="34" charset="0"/>
              </a:rPr>
              <a:t>U</a:t>
            </a:r>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3" name="ZoneTexte 11"/>
          <p:cNvSpPr txBox="1">
            <a:spLocks noChangeArrowheads="1"/>
          </p:cNvSpPr>
          <p:nvPr/>
        </p:nvSpPr>
        <p:spPr bwMode="auto">
          <a:xfrm>
            <a:off x="6842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graphicFrame>
        <p:nvGraphicFramePr>
          <p:cNvPr id="14" name="Tableau 13"/>
          <p:cNvGraphicFramePr>
            <a:graphicFrameLocks noGrp="1"/>
          </p:cNvGraphicFramePr>
          <p:nvPr>
            <p:extLst>
              <p:ext uri="{D42A27DB-BD31-4B8C-83A1-F6EECF244321}">
                <p14:modId xmlns:p14="http://schemas.microsoft.com/office/powerpoint/2010/main" val="64507082"/>
              </p:ext>
            </p:extLst>
          </p:nvPr>
        </p:nvGraphicFramePr>
        <p:xfrm>
          <a:off x="140848" y="1417502"/>
          <a:ext cx="8856663" cy="5240497"/>
        </p:xfrm>
        <a:graphic>
          <a:graphicData uri="http://schemas.openxmlformats.org/drawingml/2006/table">
            <a:tbl>
              <a:tblPr/>
              <a:tblGrid>
                <a:gridCol w="2016151">
                  <a:extLst>
                    <a:ext uri="{9D8B030D-6E8A-4147-A177-3AD203B41FA5}">
                      <a16:colId xmlns:a16="http://schemas.microsoft.com/office/drawing/2014/main" val="20000"/>
                    </a:ext>
                  </a:extLst>
                </a:gridCol>
                <a:gridCol w="1296097">
                  <a:extLst>
                    <a:ext uri="{9D8B030D-6E8A-4147-A177-3AD203B41FA5}">
                      <a16:colId xmlns:a16="http://schemas.microsoft.com/office/drawing/2014/main" val="20001"/>
                    </a:ext>
                  </a:extLst>
                </a:gridCol>
                <a:gridCol w="5544415">
                  <a:extLst>
                    <a:ext uri="{9D8B030D-6E8A-4147-A177-3AD203B41FA5}">
                      <a16:colId xmlns:a16="http://schemas.microsoft.com/office/drawing/2014/main" val="20002"/>
                    </a:ext>
                  </a:extLst>
                </a:gridCol>
              </a:tblGrid>
              <a:tr h="1431840">
                <a:tc>
                  <a:txBody>
                    <a:bodyPr/>
                    <a:lstStyle/>
                    <a:p>
                      <a:pPr algn="ctr">
                        <a:lnSpc>
                          <a:spcPct val="115000"/>
                        </a:lnSpc>
                        <a:spcAft>
                          <a:spcPts val="0"/>
                        </a:spcAft>
                      </a:pPr>
                      <a:endParaRPr lang="fr-FR" sz="120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i="0" dirty="0">
                          <a:solidFill>
                            <a:srgbClr val="008000"/>
                          </a:solidFill>
                          <a:latin typeface="+mn-lt"/>
                          <a:ea typeface="Calibri"/>
                          <a:cs typeface="Times New Roman"/>
                        </a:rPr>
                        <a:t>Nitre</a:t>
                      </a:r>
                      <a:r>
                        <a:rPr lang="fr-FR" sz="1200" i="0" baseline="0" dirty="0">
                          <a:solidFill>
                            <a:srgbClr val="008000"/>
                          </a:solidFill>
                          <a:latin typeface="+mn-lt"/>
                          <a:ea typeface="Calibri"/>
                          <a:cs typeface="Times New Roman"/>
                        </a:rPr>
                        <a:t> du bush</a:t>
                      </a:r>
                      <a:endParaRPr lang="fr-FR" sz="1200" i="0" dirty="0">
                        <a:solidFill>
                          <a:srgbClr val="008000"/>
                        </a:solidFill>
                        <a:latin typeface="+mn-lt"/>
                        <a:ea typeface="Calibri"/>
                        <a:cs typeface="Times New Roman"/>
                      </a:endParaRPr>
                    </a:p>
                    <a:p>
                      <a:pPr>
                        <a:lnSpc>
                          <a:spcPct val="115000"/>
                        </a:lnSpc>
                        <a:spcAft>
                          <a:spcPts val="0"/>
                        </a:spcAft>
                      </a:pPr>
                      <a:endParaRPr lang="fr-FR" sz="1200" i="1" dirty="0">
                        <a:solidFill>
                          <a:srgbClr val="008000"/>
                        </a:solidFill>
                        <a:latin typeface="+mn-lt"/>
                        <a:ea typeface="Calibri"/>
                        <a:cs typeface="Times New Roman"/>
                      </a:endParaRPr>
                    </a:p>
                    <a:p>
                      <a:pPr>
                        <a:lnSpc>
                          <a:spcPct val="115000"/>
                        </a:lnSpc>
                        <a:spcAft>
                          <a:spcPts val="0"/>
                        </a:spcAft>
                      </a:pPr>
                      <a:r>
                        <a:rPr lang="fr-FR" sz="1200" i="1" dirty="0" err="1">
                          <a:solidFill>
                            <a:srgbClr val="008000"/>
                          </a:solidFill>
                          <a:latin typeface="+mn-lt"/>
                          <a:ea typeface="Calibri"/>
                          <a:cs typeface="Times New Roman"/>
                        </a:rPr>
                        <a:t>Nitraria</a:t>
                      </a:r>
                      <a:r>
                        <a:rPr lang="fr-FR" sz="1200" i="1" dirty="0">
                          <a:solidFill>
                            <a:srgbClr val="008000"/>
                          </a:solidFill>
                          <a:latin typeface="+mn-lt"/>
                          <a:ea typeface="Calibri"/>
                          <a:cs typeface="Times New Roman"/>
                        </a:rPr>
                        <a:t> </a:t>
                      </a:r>
                      <a:r>
                        <a:rPr lang="fr-FR" sz="1200" i="1" dirty="0" err="1">
                          <a:solidFill>
                            <a:srgbClr val="008000"/>
                          </a:solidFill>
                          <a:latin typeface="+mn-lt"/>
                          <a:ea typeface="Calibri"/>
                          <a:cs typeface="Times New Roman"/>
                        </a:rPr>
                        <a:t>billardierei</a:t>
                      </a:r>
                      <a:endParaRPr lang="fr-FR" sz="1200" i="1"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200" b="0" i="0" u="none" strike="noStrike" kern="1200" dirty="0">
                          <a:solidFill>
                            <a:srgbClr val="008000"/>
                          </a:solidFill>
                          <a:latin typeface="+mn-lt"/>
                          <a:ea typeface="+mn-ea"/>
                          <a:cs typeface="+mn-cs"/>
                          <a:hlinkClick r:id="rId4" tooltip="Plante vivace"/>
                        </a:rPr>
                        <a:t>plante vivace</a:t>
                      </a:r>
                      <a:r>
                        <a:rPr lang="fr-FR" sz="1200" b="0" i="0" u="none" strike="noStrike" kern="1200" dirty="0">
                          <a:solidFill>
                            <a:srgbClr val="008000"/>
                          </a:solidFill>
                          <a:latin typeface="+mn-lt"/>
                          <a:ea typeface="+mn-ea"/>
                          <a:cs typeface="+mn-cs"/>
                        </a:rPr>
                        <a:t> arbustive</a:t>
                      </a:r>
                      <a:r>
                        <a:rPr lang="fr-FR" sz="1200" b="0" i="0" kern="1200" dirty="0">
                          <a:solidFill>
                            <a:srgbClr val="008000"/>
                          </a:solidFill>
                          <a:latin typeface="+mn-lt"/>
                          <a:ea typeface="+mn-ea"/>
                          <a:cs typeface="+mn-cs"/>
                        </a:rPr>
                        <a:t> </a:t>
                      </a:r>
                      <a:r>
                        <a:rPr lang="fr-FR" sz="1200" b="1" i="0" u="none" strike="noStrike" kern="1200" dirty="0">
                          <a:solidFill>
                            <a:srgbClr val="008000"/>
                          </a:solidFill>
                          <a:latin typeface="+mn-lt"/>
                          <a:ea typeface="+mn-ea"/>
                          <a:cs typeface="+mn-cs"/>
                          <a:hlinkClick r:id="rId5" tooltip="Halophytes"/>
                        </a:rPr>
                        <a:t>tolérant le sel</a:t>
                      </a:r>
                      <a:r>
                        <a:rPr lang="fr-FR" sz="1200" b="0" i="0" kern="1200" dirty="0">
                          <a:solidFill>
                            <a:srgbClr val="008000"/>
                          </a:solidFill>
                          <a:latin typeface="+mn-lt"/>
                          <a:ea typeface="+mn-ea"/>
                          <a:cs typeface="+mn-cs"/>
                        </a:rPr>
                        <a:t>. On le trouve souvent dans les zones salines, argileuses, ou des zones qui ont été surexploités. Les fruits sont comestibles, dit le goût des raisins salées, et ont été mangés par </a:t>
                      </a:r>
                      <a:r>
                        <a:rPr lang="fr-FR" sz="1200" b="0" i="0" u="none" strike="noStrike" kern="1200" dirty="0">
                          <a:solidFill>
                            <a:srgbClr val="008000"/>
                          </a:solidFill>
                          <a:latin typeface="+mn-lt"/>
                          <a:ea typeface="+mn-ea"/>
                          <a:cs typeface="+mn-cs"/>
                          <a:hlinkClick r:id="rId6" tooltip="Australiens autochtones"/>
                        </a:rPr>
                        <a:t>les Australiens autochtones</a:t>
                      </a:r>
                      <a:r>
                        <a:rPr lang="fr-FR" sz="1200" b="0" i="0" kern="1200" dirty="0">
                          <a:solidFill>
                            <a:srgbClr val="008000"/>
                          </a:solidFill>
                          <a:latin typeface="+mn-lt"/>
                          <a:ea typeface="+mn-ea"/>
                          <a:cs typeface="+mn-cs"/>
                        </a:rPr>
                        <a:t> </a:t>
                      </a:r>
                      <a:r>
                        <a:rPr lang="fr-FR" sz="1200" b="0" i="0" u="none" strike="noStrike" kern="1200" baseline="30000" dirty="0">
                          <a:solidFill>
                            <a:srgbClr val="008000"/>
                          </a:solidFill>
                          <a:latin typeface="+mn-lt"/>
                          <a:ea typeface="+mn-ea"/>
                          <a:cs typeface="+mn-cs"/>
                          <a:hlinkClick r:id="rId7"/>
                        </a:rPr>
                        <a:t>[3]</a:t>
                      </a:r>
                      <a:r>
                        <a:rPr lang="fr-FR" sz="1200" b="0" i="0" kern="1200" dirty="0">
                          <a:solidFill>
                            <a:srgbClr val="008000"/>
                          </a:solidFill>
                          <a:latin typeface="+mn-lt"/>
                          <a:ea typeface="+mn-ea"/>
                          <a:cs typeface="+mn-cs"/>
                        </a:rPr>
                        <a:t>. </a:t>
                      </a:r>
                      <a:r>
                        <a:rPr lang="fr-FR" sz="1200" b="1" i="0" kern="1200" dirty="0">
                          <a:solidFill>
                            <a:srgbClr val="008000"/>
                          </a:solidFill>
                          <a:latin typeface="+mn-lt"/>
                          <a:ea typeface="+mn-ea"/>
                          <a:cs typeface="+mn-cs"/>
                        </a:rPr>
                        <a:t>Les fruits peuvent aussi être transformé en </a:t>
                      </a:r>
                      <a:r>
                        <a:rPr lang="fr-FR" sz="1200" b="1" i="0" u="none" strike="noStrike" kern="1200" dirty="0">
                          <a:solidFill>
                            <a:srgbClr val="008000"/>
                          </a:solidFill>
                          <a:latin typeface="+mn-lt"/>
                          <a:ea typeface="+mn-ea"/>
                          <a:cs typeface="+mn-cs"/>
                          <a:hlinkClick r:id="rId8" tooltip="Confiture"/>
                        </a:rPr>
                        <a:t>confiture</a:t>
                      </a:r>
                      <a:r>
                        <a:rPr lang="fr-FR" sz="1200" b="1" i="0" kern="1200" dirty="0">
                          <a:solidFill>
                            <a:srgbClr val="008000"/>
                          </a:solidFill>
                          <a:latin typeface="+mn-lt"/>
                          <a:ea typeface="+mn-ea"/>
                          <a:cs typeface="+mn-cs"/>
                        </a:rPr>
                        <a:t> ou séché et stocké</a:t>
                      </a:r>
                      <a:r>
                        <a:rPr lang="fr-FR" sz="1200" b="0" i="0" kern="1200" dirty="0">
                          <a:solidFill>
                            <a:srgbClr val="008000"/>
                          </a:solidFill>
                          <a:latin typeface="+mn-lt"/>
                          <a:ea typeface="+mn-ea"/>
                          <a:cs typeface="+mn-cs"/>
                        </a:rPr>
                        <a:t>. C'est un arbuste large et bas, jusqu'à 2 mètres (7 pi) de hauteur et 4 m de large </a:t>
                      </a:r>
                      <a:r>
                        <a:rPr lang="fr-FR" sz="1200" b="0" i="0" u="none" strike="noStrike" kern="1200" baseline="30000" dirty="0">
                          <a:solidFill>
                            <a:srgbClr val="008000"/>
                          </a:solidFill>
                          <a:latin typeface="+mn-lt"/>
                          <a:ea typeface="+mn-ea"/>
                          <a:cs typeface="+mn-cs"/>
                          <a:hlinkClick r:id="rId7"/>
                        </a:rPr>
                        <a:t>[4]</a:t>
                      </a:r>
                      <a:r>
                        <a:rPr lang="fr-FR" sz="1200" b="0" i="0" kern="1200" dirty="0">
                          <a:solidFill>
                            <a:srgbClr val="008000"/>
                          </a:solidFill>
                          <a:latin typeface="+mn-lt"/>
                          <a:ea typeface="+mn-ea"/>
                          <a:cs typeface="+mn-cs"/>
                        </a:rPr>
                        <a:t>. En Australie, sa</a:t>
                      </a:r>
                      <a:r>
                        <a:rPr lang="fr-FR" sz="1200" b="0" i="0" kern="1200" baseline="0" dirty="0">
                          <a:solidFill>
                            <a:srgbClr val="008000"/>
                          </a:solidFill>
                          <a:latin typeface="+mn-lt"/>
                          <a:ea typeface="+mn-ea"/>
                          <a:cs typeface="+mn-cs"/>
                        </a:rPr>
                        <a:t> </a:t>
                      </a:r>
                      <a:r>
                        <a:rPr lang="fr-FR" sz="1200" b="0" i="0" kern="1200" dirty="0">
                          <a:solidFill>
                            <a:srgbClr val="008000"/>
                          </a:solidFill>
                          <a:latin typeface="+mn-lt"/>
                          <a:ea typeface="+mn-ea"/>
                          <a:cs typeface="+mn-cs"/>
                        </a:rPr>
                        <a:t>propagation et sa germination sont</a:t>
                      </a:r>
                      <a:r>
                        <a:rPr lang="fr-FR" sz="1200" b="0" i="0" kern="1200" baseline="0" dirty="0">
                          <a:solidFill>
                            <a:srgbClr val="008000"/>
                          </a:solidFill>
                          <a:latin typeface="+mn-lt"/>
                          <a:ea typeface="+mn-ea"/>
                          <a:cs typeface="+mn-cs"/>
                        </a:rPr>
                        <a:t> </a:t>
                      </a:r>
                      <a:r>
                        <a:rPr lang="fr-FR" sz="1200" b="0" i="0" kern="1200" dirty="0">
                          <a:solidFill>
                            <a:srgbClr val="008000"/>
                          </a:solidFill>
                          <a:latin typeface="+mn-lt"/>
                          <a:ea typeface="+mn-ea"/>
                          <a:cs typeface="+mn-cs"/>
                        </a:rPr>
                        <a:t>facilitées,</a:t>
                      </a:r>
                      <a:r>
                        <a:rPr lang="fr-FR" sz="1200" b="0" i="0" kern="1200" baseline="0" dirty="0">
                          <a:solidFill>
                            <a:srgbClr val="008000"/>
                          </a:solidFill>
                          <a:latin typeface="+mn-lt"/>
                          <a:ea typeface="+mn-ea"/>
                          <a:cs typeface="+mn-cs"/>
                        </a:rPr>
                        <a:t> grâce à </a:t>
                      </a:r>
                      <a:r>
                        <a:rPr lang="fr-FR" sz="1200" b="0" i="0" kern="1200" dirty="0">
                          <a:solidFill>
                            <a:srgbClr val="008000"/>
                          </a:solidFill>
                          <a:latin typeface="+mn-lt"/>
                          <a:ea typeface="+mn-ea"/>
                          <a:cs typeface="+mn-cs"/>
                        </a:rPr>
                        <a:t>la consommation de fruits par </a:t>
                      </a:r>
                      <a:r>
                        <a:rPr lang="fr-FR" sz="1200" b="0" i="0" u="none" strike="noStrike" kern="1200" dirty="0">
                          <a:solidFill>
                            <a:srgbClr val="008000"/>
                          </a:solidFill>
                          <a:latin typeface="+mn-lt"/>
                          <a:ea typeface="+mn-ea"/>
                          <a:cs typeface="+mn-cs"/>
                          <a:hlinkClick r:id="rId9" tooltip="Émeu"/>
                        </a:rPr>
                        <a:t>les émeus</a:t>
                      </a:r>
                      <a:r>
                        <a:rPr lang="fr-FR" sz="1200" b="0" i="0" kern="1200" dirty="0">
                          <a:solidFill>
                            <a:srgbClr val="008000"/>
                          </a:solidFill>
                          <a:latin typeface="+mn-lt"/>
                          <a:ea typeface="+mn-ea"/>
                          <a:cs typeface="+mn-cs"/>
                        </a:rPr>
                        <a:t> </a:t>
                      </a:r>
                      <a:r>
                        <a:rPr lang="fr-FR" sz="1200" b="0" i="0" u="none" strike="noStrike" kern="1200" baseline="30000" dirty="0">
                          <a:solidFill>
                            <a:srgbClr val="008000"/>
                          </a:solidFill>
                          <a:latin typeface="+mn-lt"/>
                          <a:ea typeface="+mn-ea"/>
                          <a:cs typeface="+mn-cs"/>
                          <a:hlinkClick r:id="rId7"/>
                        </a:rPr>
                        <a:t>[5]</a:t>
                      </a:r>
                      <a:r>
                        <a:rPr lang="fr-FR" sz="1200" b="0" i="0" kern="1200" dirty="0">
                          <a:solidFill>
                            <a:srgbClr val="008000"/>
                          </a:solidFill>
                          <a:latin typeface="+mn-lt"/>
                          <a:ea typeface="+mn-ea"/>
                          <a:cs typeface="+mn-cs"/>
                        </a:rPr>
                        <a:t>.</a:t>
                      </a:r>
                      <a:endParaRPr lang="fr-FR" sz="120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0921">
                <a:tc>
                  <a:txBody>
                    <a:bodyPr/>
                    <a:lstStyle/>
                    <a:p>
                      <a:pPr algn="ctr">
                        <a:lnSpc>
                          <a:spcPct val="115000"/>
                        </a:lnSpc>
                        <a:spcAft>
                          <a:spcPts val="0"/>
                        </a:spcAft>
                      </a:pPr>
                      <a:endParaRPr lang="fr-FR" sz="120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b="0" i="1" kern="1200" dirty="0" err="1">
                          <a:solidFill>
                            <a:srgbClr val="008000"/>
                          </a:solidFill>
                          <a:latin typeface="+mn-lt"/>
                          <a:ea typeface="+mn-ea"/>
                          <a:cs typeface="+mn-cs"/>
                        </a:rPr>
                        <a:t>Nitraria</a:t>
                      </a:r>
                      <a:r>
                        <a:rPr lang="fr-FR" sz="1200" b="0" i="1" kern="1200" dirty="0">
                          <a:solidFill>
                            <a:srgbClr val="008000"/>
                          </a:solidFill>
                          <a:latin typeface="+mn-lt"/>
                          <a:ea typeface="+mn-ea"/>
                          <a:cs typeface="+mn-cs"/>
                        </a:rPr>
                        <a:t> </a:t>
                      </a:r>
                      <a:r>
                        <a:rPr lang="fr-FR" sz="1200" b="0" i="1" kern="1200" dirty="0" err="1">
                          <a:solidFill>
                            <a:srgbClr val="008000"/>
                          </a:solidFill>
                          <a:latin typeface="+mn-lt"/>
                          <a:ea typeface="+mn-ea"/>
                          <a:cs typeface="+mn-cs"/>
                        </a:rPr>
                        <a:t>retusa</a:t>
                      </a:r>
                      <a:endParaRPr lang="fr-FR" sz="1200" b="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b="0" i="0" kern="1200" dirty="0">
                          <a:solidFill>
                            <a:schemeClr val="tx1"/>
                          </a:solidFill>
                          <a:latin typeface="+mn-lt"/>
                          <a:ea typeface="+mn-ea"/>
                          <a:cs typeface="+mn-cs"/>
                        </a:rPr>
                        <a:t> </a:t>
                      </a:r>
                      <a:r>
                        <a:rPr lang="fr-FR" sz="1200" b="0" i="0" u="none" strike="noStrike" kern="1200" dirty="0">
                          <a:solidFill>
                            <a:srgbClr val="008000"/>
                          </a:solidFill>
                          <a:latin typeface="+mn-lt"/>
                          <a:ea typeface="+mn-ea"/>
                          <a:cs typeface="+mn-cs"/>
                          <a:hlinkClick r:id="rId10" tooltip="Arbuste"/>
                        </a:rPr>
                        <a:t>arbuste</a:t>
                      </a:r>
                      <a:r>
                        <a:rPr lang="fr-FR" sz="1200" b="0" i="0" kern="1200" dirty="0">
                          <a:solidFill>
                            <a:srgbClr val="008000"/>
                          </a:solidFill>
                          <a:latin typeface="+mn-lt"/>
                          <a:ea typeface="+mn-ea"/>
                          <a:cs typeface="+mn-cs"/>
                        </a:rPr>
                        <a:t> ou un buisson </a:t>
                      </a:r>
                      <a:r>
                        <a:rPr lang="fr-FR" sz="1200" b="1" i="0" kern="1200" dirty="0">
                          <a:solidFill>
                            <a:srgbClr val="008000"/>
                          </a:solidFill>
                          <a:latin typeface="+mn-lt"/>
                          <a:ea typeface="+mn-ea"/>
                          <a:cs typeface="+mn-cs"/>
                        </a:rPr>
                        <a:t>tolérant le sel</a:t>
                      </a:r>
                      <a:r>
                        <a:rPr lang="fr-FR" sz="1200" b="0" i="0" kern="1200" dirty="0">
                          <a:solidFill>
                            <a:srgbClr val="008000"/>
                          </a:solidFill>
                          <a:latin typeface="+mn-lt"/>
                          <a:ea typeface="+mn-ea"/>
                          <a:cs typeface="+mn-cs"/>
                        </a:rPr>
                        <a:t>. La plante pousse à 2.5m de haut, mais il est généralement inférieure à 1 m de hauteur. Il a de minuscules fleurs parfumées, blanc à vert, et un petit </a:t>
                      </a:r>
                      <a:r>
                        <a:rPr lang="fr-FR" sz="1200" b="0" i="0" u="none" strike="noStrike" kern="1200" dirty="0">
                          <a:solidFill>
                            <a:srgbClr val="008000"/>
                          </a:solidFill>
                          <a:latin typeface="+mn-lt"/>
                          <a:ea typeface="+mn-ea"/>
                          <a:cs typeface="+mn-cs"/>
                          <a:hlinkClick r:id="rId11" tooltip="Fruit"/>
                        </a:rPr>
                        <a:t>fruit</a:t>
                      </a:r>
                      <a:r>
                        <a:rPr lang="fr-FR" sz="1200" b="0" i="0" u="none" strike="noStrike" kern="1200" dirty="0">
                          <a:solidFill>
                            <a:srgbClr val="008000"/>
                          </a:solidFill>
                          <a:latin typeface="+mn-lt"/>
                          <a:ea typeface="+mn-ea"/>
                          <a:cs typeface="+mn-cs"/>
                        </a:rPr>
                        <a:t> </a:t>
                      </a:r>
                      <a:r>
                        <a:rPr lang="fr-FR" sz="1200" b="0" i="0" kern="1200" dirty="0">
                          <a:solidFill>
                            <a:srgbClr val="008000"/>
                          </a:solidFill>
                          <a:latin typeface="+mn-lt"/>
                          <a:ea typeface="+mn-ea"/>
                          <a:cs typeface="+mn-cs"/>
                        </a:rPr>
                        <a:t>rouge comestible. La plante est originaire des régions désertiques du nord de </a:t>
                      </a:r>
                      <a:r>
                        <a:rPr lang="fr-FR" sz="1200" b="0" i="0" u="none" strike="noStrike" kern="1200" dirty="0">
                          <a:solidFill>
                            <a:srgbClr val="008000"/>
                          </a:solidFill>
                          <a:latin typeface="+mn-lt"/>
                          <a:ea typeface="+mn-ea"/>
                          <a:cs typeface="+mn-cs"/>
                          <a:hlinkClick r:id="rId12" tooltip="Afrique"/>
                        </a:rPr>
                        <a:t>l'Afrique</a:t>
                      </a:r>
                      <a:r>
                        <a:rPr lang="fr-FR" sz="1200" b="0" i="0" u="none" strike="noStrike" kern="1200" baseline="0" dirty="0">
                          <a:solidFill>
                            <a:srgbClr val="008000"/>
                          </a:solidFill>
                          <a:latin typeface="+mn-lt"/>
                          <a:ea typeface="+mn-ea"/>
                          <a:cs typeface="+mn-cs"/>
                        </a:rPr>
                        <a:t> (Tunisie …),</a:t>
                      </a:r>
                      <a:r>
                        <a:rPr lang="fr-FR" sz="1200" b="0" i="0" kern="1200" dirty="0">
                          <a:solidFill>
                            <a:srgbClr val="008000"/>
                          </a:solidFill>
                          <a:latin typeface="+mn-lt"/>
                          <a:ea typeface="+mn-ea"/>
                          <a:cs typeface="+mn-cs"/>
                        </a:rPr>
                        <a:t> où elle pousse dans </a:t>
                      </a:r>
                      <a:r>
                        <a:rPr lang="fr-FR" sz="1200" b="0" i="0" u="none" strike="noStrike" kern="1200" dirty="0">
                          <a:solidFill>
                            <a:srgbClr val="008000"/>
                          </a:solidFill>
                          <a:latin typeface="+mn-lt"/>
                          <a:ea typeface="+mn-ea"/>
                          <a:cs typeface="+mn-cs"/>
                          <a:hlinkClick r:id="rId13" tooltip="La succession primaire"/>
                        </a:rPr>
                        <a:t>la succession primaire</a:t>
                      </a:r>
                      <a:r>
                        <a:rPr lang="fr-FR" sz="1200" b="0" i="0" kern="1200" dirty="0">
                          <a:solidFill>
                            <a:srgbClr val="008000"/>
                          </a:solidFill>
                          <a:latin typeface="+mn-lt"/>
                          <a:ea typeface="+mn-ea"/>
                          <a:cs typeface="+mn-cs"/>
                        </a:rPr>
                        <a:t> sur des </a:t>
                      </a:r>
                      <a:r>
                        <a:rPr lang="fr-FR" sz="1200" b="0" i="0" u="none" strike="noStrike" kern="1200" dirty="0">
                          <a:solidFill>
                            <a:srgbClr val="008000"/>
                          </a:solidFill>
                          <a:latin typeface="+mn-lt"/>
                          <a:ea typeface="+mn-ea"/>
                          <a:cs typeface="+mn-cs"/>
                          <a:hlinkClick r:id="rId14" tooltip="Des dunes de sable"/>
                        </a:rPr>
                        <a:t>dunes de sable</a:t>
                      </a:r>
                      <a:r>
                        <a:rPr lang="fr-FR" sz="1200" b="0" i="0" kern="1200" dirty="0">
                          <a:solidFill>
                            <a:srgbClr val="008000"/>
                          </a:solidFill>
                          <a:latin typeface="+mn-lt"/>
                          <a:ea typeface="+mn-ea"/>
                          <a:cs typeface="+mn-cs"/>
                        </a:rPr>
                        <a:t> arides. </a:t>
                      </a:r>
                      <a:r>
                        <a:rPr lang="fr-FR" sz="1200" b="1" i="0" kern="1200" dirty="0">
                          <a:solidFill>
                            <a:srgbClr val="008000"/>
                          </a:solidFill>
                          <a:latin typeface="+mn-lt"/>
                          <a:ea typeface="+mn-ea"/>
                          <a:cs typeface="+mn-cs"/>
                        </a:rPr>
                        <a:t>Il est lié aux sols gypseux ou salés</a:t>
                      </a:r>
                      <a:r>
                        <a:rPr lang="fr-FR" sz="1200" b="0" i="0" kern="1200" dirty="0">
                          <a:solidFill>
                            <a:srgbClr val="008000"/>
                          </a:solidFill>
                          <a:latin typeface="+mn-lt"/>
                          <a:ea typeface="+mn-ea"/>
                          <a:cs typeface="+mn-cs"/>
                        </a:rPr>
                        <a:t>. Cette espèce indique également une nappe phréatique peu profonde. Son enracinement est puissant et pivotant, mais sa croissance assez lente. </a:t>
                      </a:r>
                      <a:r>
                        <a:rPr lang="fr-FR" sz="1200" b="1" i="0" kern="1200" dirty="0">
                          <a:solidFill>
                            <a:srgbClr val="008000"/>
                          </a:solidFill>
                          <a:latin typeface="+mn-lt"/>
                          <a:ea typeface="+mn-ea"/>
                          <a:cs typeface="+mn-cs"/>
                        </a:rPr>
                        <a:t>Elle est utilisée pour la fixation biologique des dunes littorales et la régénération des pâturages salés</a:t>
                      </a:r>
                      <a:r>
                        <a:rPr lang="fr-FR" sz="1200" b="0" i="0" kern="1200" dirty="0">
                          <a:solidFill>
                            <a:srgbClr val="008000"/>
                          </a:solidFill>
                          <a:latin typeface="+mn-lt"/>
                          <a:ea typeface="+mn-ea"/>
                          <a:cs typeface="+mn-cs"/>
                        </a:rPr>
                        <a:t>.</a:t>
                      </a:r>
                      <a:endParaRPr lang="fr-FR" sz="120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03428">
                <a:tc>
                  <a:txBody>
                    <a:bodyPr/>
                    <a:lstStyle/>
                    <a:p>
                      <a:pPr algn="ctr">
                        <a:lnSpc>
                          <a:spcPct val="115000"/>
                        </a:lnSpc>
                        <a:spcAft>
                          <a:spcPts val="0"/>
                        </a:spcAft>
                      </a:pPr>
                      <a:endParaRPr lang="fr-FR" sz="1200"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i="1" dirty="0" err="1">
                          <a:solidFill>
                            <a:srgbClr val="008000"/>
                          </a:solidFill>
                          <a:latin typeface="+mn-lt"/>
                          <a:ea typeface="Calibri"/>
                          <a:cs typeface="Times New Roman"/>
                        </a:rPr>
                        <a:t>Nitraria</a:t>
                      </a:r>
                      <a:r>
                        <a:rPr lang="fr-FR" sz="1200" i="1" dirty="0">
                          <a:solidFill>
                            <a:srgbClr val="008000"/>
                          </a:solidFill>
                          <a:latin typeface="+mn-lt"/>
                          <a:ea typeface="Calibri"/>
                          <a:cs typeface="Times New Roman"/>
                        </a:rPr>
                        <a:t> </a:t>
                      </a:r>
                      <a:r>
                        <a:rPr lang="fr-FR" sz="1200" i="1" dirty="0" err="1">
                          <a:solidFill>
                            <a:srgbClr val="008000"/>
                          </a:solidFill>
                          <a:latin typeface="+mn-lt"/>
                          <a:ea typeface="Calibri"/>
                          <a:cs typeface="Times New Roman"/>
                        </a:rPr>
                        <a:t>tangutorum</a:t>
                      </a:r>
                      <a:endParaRPr lang="fr-FR" sz="1200" i="1"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b="0" i="1" kern="1200" dirty="0" err="1">
                          <a:solidFill>
                            <a:srgbClr val="008000"/>
                          </a:solidFill>
                          <a:latin typeface="+mn-lt"/>
                          <a:ea typeface="+mn-ea"/>
                          <a:cs typeface="+mn-cs"/>
                        </a:rPr>
                        <a:t>Nitraria</a:t>
                      </a:r>
                      <a:r>
                        <a:rPr lang="fr-FR" sz="1200" b="0" i="1" kern="1200" dirty="0">
                          <a:solidFill>
                            <a:srgbClr val="008000"/>
                          </a:solidFill>
                          <a:latin typeface="+mn-lt"/>
                          <a:ea typeface="+mn-ea"/>
                          <a:cs typeface="+mn-cs"/>
                        </a:rPr>
                        <a:t> </a:t>
                      </a:r>
                      <a:r>
                        <a:rPr lang="fr-FR" sz="1200" b="0" i="1" kern="1200" dirty="0" err="1">
                          <a:solidFill>
                            <a:srgbClr val="008000"/>
                          </a:solidFill>
                          <a:latin typeface="+mn-lt"/>
                          <a:ea typeface="+mn-ea"/>
                          <a:cs typeface="+mn-cs"/>
                        </a:rPr>
                        <a:t>tangutorum</a:t>
                      </a:r>
                      <a:r>
                        <a:rPr lang="fr-FR" sz="1200" b="0" i="0" kern="1200" dirty="0">
                          <a:solidFill>
                            <a:srgbClr val="008000"/>
                          </a:solidFill>
                          <a:latin typeface="+mn-lt"/>
                          <a:ea typeface="+mn-ea"/>
                          <a:cs typeface="+mn-cs"/>
                        </a:rPr>
                        <a:t> Bobr. appartient à la famille </a:t>
                      </a:r>
                      <a:r>
                        <a:rPr lang="fr-FR" sz="1200" b="0" i="1" kern="1200" dirty="0" err="1">
                          <a:solidFill>
                            <a:srgbClr val="008000"/>
                          </a:solidFill>
                          <a:latin typeface="+mn-lt"/>
                          <a:ea typeface="+mn-ea"/>
                          <a:cs typeface="+mn-cs"/>
                        </a:rPr>
                        <a:t>Zygophyllaceae</a:t>
                      </a:r>
                      <a:r>
                        <a:rPr lang="fr-FR" sz="1200" b="0" i="1" kern="1200" dirty="0">
                          <a:solidFill>
                            <a:srgbClr val="008000"/>
                          </a:solidFill>
                          <a:latin typeface="+mn-lt"/>
                          <a:ea typeface="+mn-ea"/>
                          <a:cs typeface="+mn-cs"/>
                        </a:rPr>
                        <a:t>. </a:t>
                      </a:r>
                      <a:r>
                        <a:rPr lang="fr-FR" sz="1200" b="0" i="0" kern="1200" dirty="0">
                          <a:solidFill>
                            <a:srgbClr val="008000"/>
                          </a:solidFill>
                          <a:latin typeface="+mn-lt"/>
                          <a:ea typeface="+mn-ea"/>
                          <a:cs typeface="+mn-cs"/>
                        </a:rPr>
                        <a:t>Son aire</a:t>
                      </a:r>
                      <a:r>
                        <a:rPr lang="fr-FR" sz="1200" b="0" i="0" kern="1200" baseline="0" dirty="0">
                          <a:solidFill>
                            <a:srgbClr val="008000"/>
                          </a:solidFill>
                          <a:latin typeface="+mn-lt"/>
                          <a:ea typeface="+mn-ea"/>
                          <a:cs typeface="+mn-cs"/>
                        </a:rPr>
                        <a:t> de</a:t>
                      </a:r>
                      <a:r>
                        <a:rPr lang="fr-FR" sz="1200" b="0" i="1" kern="1200" dirty="0">
                          <a:solidFill>
                            <a:srgbClr val="008000"/>
                          </a:solidFill>
                          <a:latin typeface="+mn-lt"/>
                          <a:ea typeface="+mn-ea"/>
                          <a:cs typeface="+mn-cs"/>
                        </a:rPr>
                        <a:t> </a:t>
                      </a:r>
                      <a:r>
                        <a:rPr lang="fr-FR" sz="1200" b="0" i="0" kern="1200" dirty="0">
                          <a:solidFill>
                            <a:srgbClr val="008000"/>
                          </a:solidFill>
                          <a:latin typeface="+mn-lt"/>
                          <a:ea typeface="+mn-ea"/>
                          <a:cs typeface="+mn-cs"/>
                        </a:rPr>
                        <a:t> distribution</a:t>
                      </a:r>
                      <a:r>
                        <a:rPr lang="fr-FR" sz="1200" b="0" i="0" kern="1200" baseline="0" dirty="0">
                          <a:solidFill>
                            <a:srgbClr val="008000"/>
                          </a:solidFill>
                          <a:latin typeface="+mn-lt"/>
                          <a:ea typeface="+mn-ea"/>
                          <a:cs typeface="+mn-cs"/>
                        </a:rPr>
                        <a:t> se situe</a:t>
                      </a:r>
                      <a:r>
                        <a:rPr lang="fr-FR" sz="1200" b="0" i="0" kern="1200" dirty="0">
                          <a:solidFill>
                            <a:srgbClr val="008000"/>
                          </a:solidFill>
                          <a:latin typeface="+mn-lt"/>
                          <a:ea typeface="+mn-ea"/>
                          <a:cs typeface="+mn-cs"/>
                        </a:rPr>
                        <a:t> principalement dans la région du Xinjiang du Nord, en Chine. Il est aussi appelé "cerise du Désert ". </a:t>
                      </a:r>
                      <a:r>
                        <a:rPr lang="fr-FR" sz="1200" b="0" i="0" kern="1200" baseline="0" dirty="0">
                          <a:solidFill>
                            <a:srgbClr val="008000"/>
                          </a:solidFill>
                          <a:latin typeface="+mn-lt"/>
                          <a:ea typeface="+mn-ea"/>
                          <a:cs typeface="+mn-cs"/>
                        </a:rPr>
                        <a:t> L</a:t>
                      </a:r>
                      <a:r>
                        <a:rPr lang="fr-FR" sz="1200" b="0" i="0" kern="1200" dirty="0">
                          <a:solidFill>
                            <a:srgbClr val="008000"/>
                          </a:solidFill>
                          <a:latin typeface="+mn-lt"/>
                          <a:ea typeface="+mn-ea"/>
                          <a:cs typeface="+mn-cs"/>
                        </a:rPr>
                        <a:t>a consommation de ses fruits nourrit l'estomac, la rate et les poumons. En médecine chinoise,</a:t>
                      </a:r>
                      <a:r>
                        <a:rPr lang="fr-FR" sz="1200" b="0" i="0" kern="1200" baseline="0" dirty="0">
                          <a:solidFill>
                            <a:srgbClr val="008000"/>
                          </a:solidFill>
                          <a:latin typeface="+mn-lt"/>
                          <a:ea typeface="+mn-ea"/>
                          <a:cs typeface="+mn-cs"/>
                        </a:rPr>
                        <a:t> il est</a:t>
                      </a:r>
                      <a:r>
                        <a:rPr lang="fr-FR" sz="1200" b="0" i="0" kern="1200" dirty="0">
                          <a:solidFill>
                            <a:srgbClr val="008000"/>
                          </a:solidFill>
                          <a:latin typeface="+mn-lt"/>
                          <a:ea typeface="+mn-ea"/>
                          <a:cs typeface="+mn-cs"/>
                        </a:rPr>
                        <a:t> utilisée pour aider à la digestion, apaiser</a:t>
                      </a:r>
                      <a:r>
                        <a:rPr lang="fr-FR" sz="1200" b="0" i="0" kern="1200" baseline="0" dirty="0">
                          <a:solidFill>
                            <a:srgbClr val="008000"/>
                          </a:solidFill>
                          <a:latin typeface="+mn-lt"/>
                          <a:ea typeface="+mn-ea"/>
                          <a:cs typeface="+mn-cs"/>
                        </a:rPr>
                        <a:t> les</a:t>
                      </a:r>
                      <a:r>
                        <a:rPr lang="fr-FR" sz="1200" b="0" i="0" kern="1200" dirty="0">
                          <a:solidFill>
                            <a:srgbClr val="008000"/>
                          </a:solidFill>
                          <a:latin typeface="+mn-lt"/>
                          <a:ea typeface="+mn-ea"/>
                          <a:cs typeface="+mn-cs"/>
                        </a:rPr>
                        <a:t> nerfs, la lactation, prévenir la neurasthénie, et favoriser la circulation sanguine. Il contient une grande variété de nutriments, y compris de la vitamine C, des polysaccharides, des acides gras insaturés, des protéines, des acides aminés.</a:t>
                      </a:r>
                    </a:p>
                    <a:p>
                      <a:pPr>
                        <a:lnSpc>
                          <a:spcPct val="115000"/>
                        </a:lnSpc>
                        <a:spcAft>
                          <a:spcPts val="0"/>
                        </a:spcAft>
                      </a:pPr>
                      <a:r>
                        <a:rPr lang="fr-FR" sz="1200" b="0" i="0" kern="1200" dirty="0">
                          <a:solidFill>
                            <a:srgbClr val="008000"/>
                          </a:solidFill>
                          <a:latin typeface="+mn-lt"/>
                          <a:ea typeface="+mn-ea"/>
                          <a:cs typeface="+mn-cs"/>
                        </a:rPr>
                        <a:t>Cette halophyte typique du désert joue un rôle écologique important en raison de sa meilleure </a:t>
                      </a:r>
                      <a:r>
                        <a:rPr lang="fr-FR" sz="1200" b="1" i="0" kern="1200" dirty="0">
                          <a:solidFill>
                            <a:srgbClr val="008000"/>
                          </a:solidFill>
                          <a:latin typeface="+mn-lt"/>
                          <a:ea typeface="+mn-ea"/>
                          <a:cs typeface="+mn-cs"/>
                        </a:rPr>
                        <a:t>tolérance aux graves sécheresses et à des fortes salinités</a:t>
                      </a:r>
                      <a:r>
                        <a:rPr lang="fr-FR" sz="1200" b="0" i="0" kern="1200" dirty="0">
                          <a:solidFill>
                            <a:srgbClr val="008000"/>
                          </a:solidFill>
                          <a:latin typeface="+mn-lt"/>
                          <a:ea typeface="+mn-ea"/>
                          <a:cs typeface="+mn-cs"/>
                        </a:rPr>
                        <a:t> (Source :  Halophytes </a:t>
                      </a:r>
                      <a:r>
                        <a:rPr lang="fr-FR" sz="1200" b="0" i="0" kern="1200" dirty="0" err="1">
                          <a:solidFill>
                            <a:srgbClr val="008000"/>
                          </a:solidFill>
                          <a:latin typeface="+mn-lt"/>
                          <a:ea typeface="+mn-ea"/>
                          <a:cs typeface="+mn-cs"/>
                        </a:rPr>
                        <a:t>database</a:t>
                      </a:r>
                      <a:r>
                        <a:rPr lang="fr-FR" sz="1200" b="0" i="0" kern="1200" dirty="0">
                          <a:solidFill>
                            <a:srgbClr val="008000"/>
                          </a:solidFill>
                          <a:latin typeface="+mn-lt"/>
                          <a:ea typeface="+mn-ea"/>
                          <a:cs typeface="+mn-cs"/>
                        </a:rPr>
                        <a:t>,</a:t>
                      </a:r>
                      <a:r>
                        <a:rPr lang="fr-FR" sz="1200" b="0" i="0" kern="1200" baseline="0" dirty="0">
                          <a:solidFill>
                            <a:srgbClr val="008000"/>
                          </a:solidFill>
                          <a:latin typeface="+mn-lt"/>
                          <a:ea typeface="+mn-ea"/>
                          <a:cs typeface="+mn-cs"/>
                        </a:rPr>
                        <a:t> </a:t>
                      </a:r>
                      <a:r>
                        <a:rPr lang="fr-FR" sz="1200" b="0" i="0" kern="1200" baseline="0" dirty="0">
                          <a:solidFill>
                            <a:srgbClr val="008000"/>
                          </a:solidFill>
                          <a:latin typeface="+mn-lt"/>
                          <a:ea typeface="+mn-ea"/>
                          <a:cs typeface="+mn-cs"/>
                          <a:hlinkClick r:id="rId15"/>
                        </a:rPr>
                        <a:t>http://www.sussex.ac.uk/affiliates/halophytes/index.php</a:t>
                      </a:r>
                      <a:r>
                        <a:rPr lang="fr-FR" sz="1200" b="0" i="0" kern="1200" baseline="0" dirty="0">
                          <a:solidFill>
                            <a:srgbClr val="008000"/>
                          </a:solidFill>
                          <a:latin typeface="+mn-lt"/>
                          <a:ea typeface="+mn-ea"/>
                          <a:cs typeface="+mn-cs"/>
                        </a:rPr>
                        <a:t> ).</a:t>
                      </a:r>
                      <a:endParaRPr lang="fr-FR" sz="1200" b="1" dirty="0">
                        <a:solidFill>
                          <a:srgbClr val="008000"/>
                        </a:solidFill>
                        <a:latin typeface="Calibri"/>
                        <a:ea typeface="Calibri"/>
                        <a:cs typeface="Times New Roman"/>
                      </a:endParaRPr>
                    </a:p>
                  </a:txBody>
                  <a:tcPr marL="42163" marR="421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 name="Rectangle 13"/>
          <p:cNvSpPr>
            <a:spLocks noChangeArrowheads="1"/>
          </p:cNvSpPr>
          <p:nvPr/>
        </p:nvSpPr>
        <p:spPr bwMode="auto">
          <a:xfrm>
            <a:off x="127603" y="1070768"/>
            <a:ext cx="8785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b="1" i="1" dirty="0" err="1">
                <a:solidFill>
                  <a:srgbClr val="008000"/>
                </a:solidFill>
                <a:latin typeface="Arial" panose="020B0604020202020204" pitchFamily="34" charset="0"/>
              </a:rPr>
              <a:t>Nitraria</a:t>
            </a:r>
            <a:r>
              <a:rPr lang="fr-FR" altLang="fr-FR" sz="1600" dirty="0">
                <a:solidFill>
                  <a:srgbClr val="008000"/>
                </a:solidFill>
                <a:latin typeface="Arial" panose="020B0604020202020204" pitchFamily="34" charset="0"/>
              </a:rPr>
              <a:t> est un genre comprenant 9 </a:t>
            </a:r>
            <a:r>
              <a:rPr lang="fr-FR" altLang="fr-FR" sz="1600" dirty="0">
                <a:solidFill>
                  <a:srgbClr val="008000"/>
                </a:solidFill>
                <a:latin typeface="Arial" panose="020B0604020202020204" pitchFamily="34" charset="0"/>
                <a:hlinkClick r:id="rId16" tooltip="Plante à Fleurs"/>
              </a:rPr>
              <a:t>plantes à fleurs</a:t>
            </a:r>
            <a:r>
              <a:rPr lang="fr-FR" altLang="fr-FR" sz="1600" dirty="0">
                <a:solidFill>
                  <a:srgbClr val="008000"/>
                </a:solidFill>
                <a:latin typeface="Arial" panose="020B0604020202020204" pitchFamily="34" charset="0"/>
              </a:rPr>
              <a:t> de la famille des </a:t>
            </a:r>
            <a:r>
              <a:rPr lang="fr-FR" altLang="fr-FR" sz="1600" i="1" dirty="0" err="1">
                <a:solidFill>
                  <a:srgbClr val="008000"/>
                </a:solidFill>
                <a:latin typeface="Arial" panose="020B0604020202020204" pitchFamily="34" charset="0"/>
                <a:hlinkClick r:id="rId17" tooltip="Nitrariaceae"/>
              </a:rPr>
              <a:t>Nitrariaceae</a:t>
            </a:r>
            <a:r>
              <a:rPr lang="fr-FR" altLang="fr-FR" sz="1600" i="1" dirty="0">
                <a:solidFill>
                  <a:srgbClr val="008000"/>
                </a:solidFill>
                <a:latin typeface="Arial" panose="020B0604020202020204" pitchFamily="34" charset="0"/>
              </a:rPr>
              <a:t>.</a:t>
            </a:r>
          </a:p>
        </p:txBody>
      </p:sp>
      <p:pic>
        <p:nvPicPr>
          <p:cNvPr id="16" name="Image 14" descr="Nitraria_billardierei.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06043" y="1454547"/>
            <a:ext cx="17287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5" descr="Nitraria retusa.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29088" y="2924944"/>
            <a:ext cx="18002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LISAN\Pictures\plantes-halophytes-xerophiles\Nitraria tangutorum6.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9088" y="4797152"/>
            <a:ext cx="18335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68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3" y="764704"/>
            <a:ext cx="3608680" cy="369332"/>
          </a:xfrm>
          <a:prstGeom prst="rect">
            <a:avLst/>
          </a:prstGeom>
        </p:spPr>
        <p:txBody>
          <a:bodyPr wrap="none">
            <a:spAutoFit/>
          </a:bodyPr>
          <a:lstStyle/>
          <a:p>
            <a:r>
              <a:rPr lang="fr-FR" dirty="0">
                <a:solidFill>
                  <a:srgbClr val="008000"/>
                </a:solidFill>
              </a:rPr>
              <a:t>6.18bis. </a:t>
            </a:r>
            <a:r>
              <a:rPr lang="fr-FR" b="1" i="1" dirty="0" err="1">
                <a:solidFill>
                  <a:srgbClr val="008000"/>
                </a:solidFill>
              </a:rPr>
              <a:t>Nitraria</a:t>
            </a:r>
            <a:r>
              <a:rPr lang="fr-FR" b="1" i="1" dirty="0">
                <a:solidFill>
                  <a:srgbClr val="008000"/>
                </a:solidFill>
              </a:rPr>
              <a:t> </a:t>
            </a:r>
            <a:r>
              <a:rPr lang="fr-FR" b="1" i="1" dirty="0" err="1">
                <a:solidFill>
                  <a:srgbClr val="008000"/>
                </a:solidFill>
              </a:rPr>
              <a:t>retusa</a:t>
            </a:r>
            <a:r>
              <a:rPr lang="fr-FR" b="1" i="1" dirty="0">
                <a:solidFill>
                  <a:srgbClr val="008000"/>
                </a:solidFill>
              </a:rPr>
              <a:t> </a:t>
            </a:r>
            <a:r>
              <a:rPr lang="fr-FR" dirty="0">
                <a:solidFill>
                  <a:srgbClr val="008000"/>
                </a:solidFill>
              </a:rPr>
              <a:t>(arbuste)</a:t>
            </a:r>
          </a:p>
        </p:txBody>
      </p:sp>
      <p:sp>
        <p:nvSpPr>
          <p:cNvPr id="5" name="ZoneTexte 2"/>
          <p:cNvSpPr txBox="1">
            <a:spLocks noChangeArrowheads="1"/>
          </p:cNvSpPr>
          <p:nvPr/>
        </p:nvSpPr>
        <p:spPr bwMode="auto">
          <a:xfrm>
            <a:off x="2843808" y="222365"/>
            <a:ext cx="3961110"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9" name="Image 11" descr="logo aride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2" descr="logo salinisation2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762"/>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4725144"/>
            <a:ext cx="3019040" cy="2016249"/>
          </a:xfrm>
          <a:prstGeom prst="rect">
            <a:avLst/>
          </a:prstGeom>
        </p:spPr>
      </p:pic>
      <p:sp>
        <p:nvSpPr>
          <p:cNvPr id="12" name="ZoneTexte 11"/>
          <p:cNvSpPr txBox="1"/>
          <p:nvPr/>
        </p:nvSpPr>
        <p:spPr>
          <a:xfrm>
            <a:off x="179388" y="1231990"/>
            <a:ext cx="8785100" cy="3693319"/>
          </a:xfrm>
          <a:prstGeom prst="rect">
            <a:avLst/>
          </a:prstGeom>
          <a:noFill/>
        </p:spPr>
        <p:txBody>
          <a:bodyPr wrap="square" rtlCol="0">
            <a:spAutoFit/>
          </a:bodyPr>
          <a:lstStyle/>
          <a:p>
            <a:pPr algn="just"/>
            <a:r>
              <a:rPr lang="fr-FR" sz="1400" b="1" dirty="0">
                <a:solidFill>
                  <a:srgbClr val="008000"/>
                </a:solidFill>
              </a:rPr>
              <a:t>Noms communs. </a:t>
            </a:r>
            <a:r>
              <a:rPr lang="fr-FR" sz="1400" dirty="0" err="1">
                <a:solidFill>
                  <a:srgbClr val="008000"/>
                </a:solidFill>
              </a:rPr>
              <a:t>Hassaniya</a:t>
            </a:r>
            <a:r>
              <a:rPr lang="fr-FR" sz="1400" dirty="0">
                <a:solidFill>
                  <a:srgbClr val="008000"/>
                </a:solidFill>
              </a:rPr>
              <a:t>: </a:t>
            </a:r>
            <a:r>
              <a:rPr lang="fr-FR" sz="1400" dirty="0" err="1">
                <a:solidFill>
                  <a:srgbClr val="008000"/>
                </a:solidFill>
              </a:rPr>
              <a:t>aguerzim</a:t>
            </a:r>
            <a:r>
              <a:rPr lang="fr-FR" sz="1400" dirty="0">
                <a:solidFill>
                  <a:srgbClr val="008000"/>
                </a:solidFill>
              </a:rPr>
              <a:t>; </a:t>
            </a:r>
            <a:r>
              <a:rPr lang="fr-FR" sz="1400" dirty="0" err="1">
                <a:solidFill>
                  <a:srgbClr val="008000"/>
                </a:solidFill>
              </a:rPr>
              <a:t>pulaar</a:t>
            </a:r>
            <a:r>
              <a:rPr lang="fr-FR" sz="1400" dirty="0">
                <a:solidFill>
                  <a:srgbClr val="008000"/>
                </a:solidFill>
              </a:rPr>
              <a:t>: </a:t>
            </a:r>
            <a:r>
              <a:rPr lang="fr-FR" sz="1400" dirty="0" err="1">
                <a:solidFill>
                  <a:srgbClr val="008000"/>
                </a:solidFill>
              </a:rPr>
              <a:t>guiyel</a:t>
            </a:r>
            <a:r>
              <a:rPr lang="fr-FR" sz="1400" dirty="0">
                <a:solidFill>
                  <a:srgbClr val="008000"/>
                </a:solidFill>
              </a:rPr>
              <a:t> </a:t>
            </a:r>
            <a:r>
              <a:rPr lang="fr-FR" sz="1400" dirty="0" err="1">
                <a:solidFill>
                  <a:srgbClr val="008000"/>
                </a:solidFill>
              </a:rPr>
              <a:t>goti</a:t>
            </a:r>
            <a:r>
              <a:rPr lang="fr-FR" sz="1400" dirty="0">
                <a:solidFill>
                  <a:srgbClr val="008000"/>
                </a:solidFill>
              </a:rPr>
              <a:t>; anglais: </a:t>
            </a:r>
            <a:r>
              <a:rPr lang="fr-FR" sz="1400" dirty="0" err="1">
                <a:solidFill>
                  <a:srgbClr val="008000"/>
                </a:solidFill>
              </a:rPr>
              <a:t>salt</a:t>
            </a:r>
            <a:r>
              <a:rPr lang="fr-FR" sz="1400" dirty="0">
                <a:solidFill>
                  <a:srgbClr val="008000"/>
                </a:solidFill>
              </a:rPr>
              <a:t> </a:t>
            </a:r>
            <a:r>
              <a:rPr lang="fr-FR" sz="1400" dirty="0" err="1">
                <a:solidFill>
                  <a:srgbClr val="008000"/>
                </a:solidFill>
              </a:rPr>
              <a:t>tree</a:t>
            </a:r>
            <a:r>
              <a:rPr lang="fr-FR" sz="1400" dirty="0">
                <a:solidFill>
                  <a:srgbClr val="008000"/>
                </a:solidFill>
              </a:rPr>
              <a:t>.</a:t>
            </a:r>
          </a:p>
          <a:p>
            <a:pPr algn="just"/>
            <a:r>
              <a:rPr lang="fr-FR" sz="1400" b="1" dirty="0">
                <a:solidFill>
                  <a:srgbClr val="008000"/>
                </a:solidFill>
              </a:rPr>
              <a:t>Famille. </a:t>
            </a:r>
            <a:r>
              <a:rPr lang="fr-FR" sz="1400" dirty="0" err="1">
                <a:solidFill>
                  <a:srgbClr val="008000"/>
                </a:solidFill>
              </a:rPr>
              <a:t>Zygophyllaceae</a:t>
            </a:r>
            <a:r>
              <a:rPr lang="fr-FR" sz="1400" dirty="0">
                <a:solidFill>
                  <a:srgbClr val="008000"/>
                </a:solidFill>
              </a:rPr>
              <a:t>.</a:t>
            </a:r>
          </a:p>
          <a:p>
            <a:pPr algn="just"/>
            <a:r>
              <a:rPr lang="fr-FR" sz="1400" b="1" dirty="0">
                <a:solidFill>
                  <a:srgbClr val="008000"/>
                </a:solidFill>
              </a:rPr>
              <a:t>Caractéristiques. </a:t>
            </a:r>
            <a:r>
              <a:rPr lang="fr-FR" sz="1400" dirty="0">
                <a:solidFill>
                  <a:srgbClr val="008000"/>
                </a:solidFill>
              </a:rPr>
              <a:t>Buisson épineux de 1,5 m de hauteur, vert toute l’année, aux feuilles grasses à peu près triangulaires, alternes et diversement colorées (vertes, jaunes ou rouges). Les fleurs sont jaunâtres et les fruits rouges. Il accumule souvent le sable sous forme de nebkas parfois importantes. </a:t>
            </a:r>
            <a:r>
              <a:rPr lang="fr-FR" sz="1400" b="1" dirty="0">
                <a:solidFill>
                  <a:srgbClr val="008000"/>
                </a:solidFill>
              </a:rPr>
              <a:t>Il est lié aux sols gypseux ou salés</a:t>
            </a:r>
            <a:r>
              <a:rPr lang="fr-FR" sz="1400" dirty="0">
                <a:solidFill>
                  <a:srgbClr val="008000"/>
                </a:solidFill>
              </a:rPr>
              <a:t>. Cette espèce indique également une nappe phréatique peu profonde. Son enracinement est puissant et pivotant, mais sa croissance assez lente.</a:t>
            </a:r>
          </a:p>
          <a:p>
            <a:pPr algn="just"/>
            <a:r>
              <a:rPr lang="fr-FR" sz="1400" b="1" dirty="0">
                <a:solidFill>
                  <a:srgbClr val="008000"/>
                </a:solidFill>
              </a:rPr>
              <a:t>Distribution. </a:t>
            </a:r>
            <a:r>
              <a:rPr lang="fr-FR" sz="1400" dirty="0">
                <a:solidFill>
                  <a:srgbClr val="008000"/>
                </a:solidFill>
              </a:rPr>
              <a:t>D’origine méditerranéenne, </a:t>
            </a:r>
            <a:r>
              <a:rPr lang="fr-FR" sz="1400" i="1" dirty="0" err="1">
                <a:solidFill>
                  <a:srgbClr val="008000"/>
                </a:solidFill>
              </a:rPr>
              <a:t>Nitraria</a:t>
            </a:r>
            <a:r>
              <a:rPr lang="fr-FR" sz="1400" i="1" dirty="0">
                <a:solidFill>
                  <a:srgbClr val="008000"/>
                </a:solidFill>
              </a:rPr>
              <a:t> </a:t>
            </a:r>
            <a:r>
              <a:rPr lang="fr-FR" sz="1400" i="1" dirty="0" err="1">
                <a:solidFill>
                  <a:srgbClr val="008000"/>
                </a:solidFill>
              </a:rPr>
              <a:t>retusa</a:t>
            </a:r>
            <a:r>
              <a:rPr lang="fr-FR" sz="1400" i="1" dirty="0">
                <a:solidFill>
                  <a:srgbClr val="008000"/>
                </a:solidFill>
              </a:rPr>
              <a:t> </a:t>
            </a:r>
            <a:r>
              <a:rPr lang="fr-FR" sz="1400" dirty="0">
                <a:solidFill>
                  <a:srgbClr val="008000"/>
                </a:solidFill>
              </a:rPr>
              <a:t>est limitée en Mauritanie au littoral dans la </a:t>
            </a:r>
            <a:r>
              <a:rPr lang="fr-FR" sz="1400" b="1" dirty="0">
                <a:solidFill>
                  <a:srgbClr val="008000"/>
                </a:solidFill>
              </a:rPr>
              <a:t>zone de salure des nappes phréatiques. </a:t>
            </a:r>
            <a:r>
              <a:rPr lang="fr-FR" sz="1400" dirty="0">
                <a:solidFill>
                  <a:srgbClr val="008000"/>
                </a:solidFill>
              </a:rPr>
              <a:t>Elle est très prospère du Cap Blanc au bas-delta du Sénégal. Elle est aussi présente dans la </a:t>
            </a:r>
            <a:r>
              <a:rPr lang="fr-FR" sz="1400" i="1" dirty="0">
                <a:solidFill>
                  <a:srgbClr val="008000"/>
                </a:solidFill>
              </a:rPr>
              <a:t>wilaya </a:t>
            </a:r>
            <a:r>
              <a:rPr lang="fr-FR" sz="1400" dirty="0">
                <a:solidFill>
                  <a:srgbClr val="008000"/>
                </a:solidFill>
              </a:rPr>
              <a:t>du Zemmour.</a:t>
            </a:r>
          </a:p>
          <a:p>
            <a:pPr algn="just"/>
            <a:r>
              <a:rPr lang="fr-FR" sz="1400" b="1" dirty="0">
                <a:solidFill>
                  <a:srgbClr val="008000"/>
                </a:solidFill>
              </a:rPr>
              <a:t>Multiplication. </a:t>
            </a:r>
            <a:r>
              <a:rPr lang="fr-FR" sz="1400" dirty="0">
                <a:solidFill>
                  <a:srgbClr val="008000"/>
                </a:solidFill>
              </a:rPr>
              <a:t>Elle se fait par graines, en pépinière ou en milieu naturel. La capacité de germination est bonne.</a:t>
            </a:r>
          </a:p>
          <a:p>
            <a:pPr algn="just"/>
            <a:r>
              <a:rPr lang="fr-FR" sz="1400" b="1" dirty="0">
                <a:solidFill>
                  <a:srgbClr val="008000"/>
                </a:solidFill>
              </a:rPr>
              <a:t>Utilisations. </a:t>
            </a:r>
            <a:r>
              <a:rPr lang="fr-FR" sz="1400" dirty="0">
                <a:solidFill>
                  <a:srgbClr val="008000"/>
                </a:solidFill>
              </a:rPr>
              <a:t>Cette espèce est très appréciée par les dromadaires. </a:t>
            </a:r>
            <a:r>
              <a:rPr lang="fr-FR" sz="1400" b="1" dirty="0">
                <a:solidFill>
                  <a:srgbClr val="7030A0"/>
                </a:solidFill>
              </a:rPr>
              <a:t>Ses fruits, aqueux et légèrement sucrés, sont comestibles. </a:t>
            </a:r>
            <a:r>
              <a:rPr lang="fr-FR" sz="1400" b="1" dirty="0">
                <a:solidFill>
                  <a:srgbClr val="008000"/>
                </a:solidFill>
              </a:rPr>
              <a:t>Elle est utilisée pour la fixation biologique des dunes littorales et la régénération des pâturages salés</a:t>
            </a:r>
            <a:r>
              <a:rPr lang="fr-FR" sz="1400" dirty="0">
                <a:solidFill>
                  <a:srgbClr val="008000"/>
                </a:solidFill>
              </a:rPr>
              <a:t>.</a:t>
            </a:r>
          </a:p>
          <a:p>
            <a:r>
              <a:rPr lang="fr-FR" sz="1200" dirty="0">
                <a:solidFill>
                  <a:srgbClr val="008000"/>
                </a:solidFill>
              </a:rPr>
              <a:t>Source </a:t>
            </a:r>
            <a:r>
              <a:rPr lang="fr-FR" sz="1200" i="1" dirty="0">
                <a:solidFill>
                  <a:srgbClr val="008000"/>
                </a:solidFill>
              </a:rPr>
              <a:t>: Quelques espèces ligneuses et herbacées utilisées pour la fixation des dunes</a:t>
            </a:r>
            <a:r>
              <a:rPr lang="fr-FR" sz="1200" dirty="0">
                <a:solidFill>
                  <a:srgbClr val="008000"/>
                </a:solidFill>
              </a:rPr>
              <a:t>, page 56, </a:t>
            </a:r>
            <a:r>
              <a:rPr lang="fr-FR" sz="1200" dirty="0">
                <a:solidFill>
                  <a:srgbClr val="008000"/>
                </a:solidFill>
                <a:hlinkClick r:id="rId6"/>
              </a:rPr>
              <a:t>http://www.fao.org/docrep/012/i1488f/i1488f10.pdf</a:t>
            </a:r>
            <a:r>
              <a:rPr lang="fr-FR" sz="1200" dirty="0">
                <a:solidFill>
                  <a:srgbClr val="008000"/>
                </a:solidFill>
              </a:rPr>
              <a:t> </a:t>
            </a:r>
          </a:p>
        </p:txBody>
      </p:sp>
      <p:sp>
        <p:nvSpPr>
          <p:cNvPr id="13" name="Espace réservé du numéro de diapositive 12"/>
          <p:cNvSpPr>
            <a:spLocks noGrp="1"/>
          </p:cNvSpPr>
          <p:nvPr>
            <p:ph type="sldNum" sz="quarter" idx="12"/>
          </p:nvPr>
        </p:nvSpPr>
        <p:spPr>
          <a:xfrm>
            <a:off x="8453421" y="209241"/>
            <a:ext cx="511067" cy="395580"/>
          </a:xfrm>
        </p:spPr>
        <p:txBody>
          <a:bodyPr/>
          <a:lstStyle/>
          <a:p>
            <a:pPr>
              <a:defRPr/>
            </a:pPr>
            <a:fld id="{B9ECBFA8-A775-4D16-A4B2-417DCD0EBDB4}" type="slidenum">
              <a:rPr lang="fr-FR" altLang="fr-FR" smtClean="0"/>
              <a:pPr>
                <a:defRPr/>
              </a:pPr>
              <a:t>74</a:t>
            </a:fld>
            <a:endParaRPr lang="fr-FR" altLang="fr-FR" dirty="0"/>
          </a:p>
        </p:txBody>
      </p:sp>
    </p:spTree>
    <p:extLst>
      <p:ext uri="{BB962C8B-B14F-4D97-AF65-F5344CB8AC3E}">
        <p14:creationId xmlns:p14="http://schemas.microsoft.com/office/powerpoint/2010/main" val="2022711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16416" y="188640"/>
            <a:ext cx="586408" cy="340147"/>
          </a:xfrm>
        </p:spPr>
        <p:txBody>
          <a:bodyPr/>
          <a:lstStyle/>
          <a:p>
            <a:pPr>
              <a:defRPr/>
            </a:pPr>
            <a:fld id="{B9ECBFA8-A775-4D16-A4B2-417DCD0EBDB4}" type="slidenum">
              <a:rPr lang="fr-FR" altLang="fr-FR" smtClean="0"/>
              <a:pPr>
                <a:defRPr/>
              </a:pPr>
              <a:t>75</a:t>
            </a:fld>
            <a:endParaRPr lang="fr-FR" altLang="fr-FR" dirty="0"/>
          </a:p>
        </p:txBody>
      </p:sp>
      <p:sp>
        <p:nvSpPr>
          <p:cNvPr id="3" name="Rectangle 1"/>
          <p:cNvSpPr>
            <a:spLocks noChangeArrowheads="1"/>
          </p:cNvSpPr>
          <p:nvPr/>
        </p:nvSpPr>
        <p:spPr bwMode="auto">
          <a:xfrm>
            <a:off x="107950" y="692150"/>
            <a:ext cx="741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dirty="0">
                <a:solidFill>
                  <a:srgbClr val="008000"/>
                </a:solidFill>
                <a:latin typeface="Arial" panose="020B0604020202020204" pitchFamily="34" charset="0"/>
              </a:rPr>
              <a:t>6.19. </a:t>
            </a:r>
            <a:r>
              <a:rPr lang="fr-FR" altLang="fr-FR" sz="1800" b="1" dirty="0" err="1">
                <a:solidFill>
                  <a:srgbClr val="008000"/>
                </a:solidFill>
                <a:latin typeface="Arial" panose="020B0604020202020204" pitchFamily="34" charset="0"/>
              </a:rPr>
              <a:t>Saxaoul</a:t>
            </a:r>
            <a:r>
              <a:rPr lang="fr-FR" altLang="fr-FR" sz="1800" dirty="0">
                <a:solidFill>
                  <a:srgbClr val="008000"/>
                </a:solidFill>
                <a:latin typeface="Arial" panose="020B0604020202020204" pitchFamily="34" charset="0"/>
              </a:rPr>
              <a:t> ou </a:t>
            </a:r>
            <a:r>
              <a:rPr lang="fr-FR" altLang="fr-FR" sz="1800" b="1" dirty="0" err="1">
                <a:solidFill>
                  <a:srgbClr val="008000"/>
                </a:solidFill>
                <a:latin typeface="Arial" panose="020B0604020202020204" pitchFamily="34" charset="0"/>
              </a:rPr>
              <a:t>saxaul</a:t>
            </a:r>
            <a:r>
              <a:rPr lang="fr-FR" altLang="fr-FR" sz="1800" b="1"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a:t>
            </a:r>
            <a:r>
              <a:rPr lang="fr-FR" altLang="fr-FR" sz="1800" i="1" dirty="0" err="1">
                <a:solidFill>
                  <a:srgbClr val="008000"/>
                </a:solidFill>
                <a:latin typeface="Arial" panose="020B0604020202020204" pitchFamily="34" charset="0"/>
              </a:rPr>
              <a:t>Haloxylon</a:t>
            </a:r>
            <a:r>
              <a:rPr lang="fr-FR" altLang="fr-FR" sz="1800" i="1"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ammodendron</a:t>
            </a:r>
            <a:r>
              <a:rPr lang="fr-FR" altLang="fr-FR" sz="1800" dirty="0">
                <a:solidFill>
                  <a:srgbClr val="008000"/>
                </a:solidFill>
                <a:latin typeface="Arial" panose="020B0604020202020204" pitchFamily="34" charset="0"/>
              </a:rPr>
              <a:t>) (arbuste)</a:t>
            </a:r>
            <a:endParaRPr lang="fr-FR" altLang="fr-FR" sz="1800" dirty="0">
              <a:latin typeface="Arial" panose="020B0604020202020204" pitchFamily="34" charset="0"/>
            </a:endParaRPr>
          </a:p>
        </p:txBody>
      </p:sp>
      <p:sp>
        <p:nvSpPr>
          <p:cNvPr id="4"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10" name="Image 11" descr="logo aride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2" descr="logo salinisation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13" name="ZoneTexte 12"/>
          <p:cNvSpPr txBox="1">
            <a:spLocks noChangeArrowheads="1"/>
          </p:cNvSpPr>
          <p:nvPr/>
        </p:nvSpPr>
        <p:spPr bwMode="auto">
          <a:xfrm>
            <a:off x="107950" y="1052513"/>
            <a:ext cx="89281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C’est un arbuste dicotylédone,</a:t>
            </a:r>
            <a:r>
              <a:rPr lang="fr-FR" altLang="fr-FR" sz="1800" dirty="0">
                <a:latin typeface="Arial" panose="020B0604020202020204" pitchFamily="34" charset="0"/>
              </a:rPr>
              <a:t> </a:t>
            </a:r>
            <a:r>
              <a:rPr lang="fr-FR" altLang="fr-FR" sz="1800" dirty="0">
                <a:latin typeface="Arial" panose="020B0604020202020204" pitchFamily="34" charset="0"/>
                <a:hlinkClick r:id="rId4" tooltip="Sempervirent"/>
              </a:rPr>
              <a:t>sempervirent</a:t>
            </a:r>
            <a:r>
              <a:rPr lang="fr-FR" altLang="fr-FR" sz="1800" dirty="0">
                <a:latin typeface="Arial" panose="020B0604020202020204" pitchFamily="34" charset="0"/>
              </a:rPr>
              <a:t> </a:t>
            </a:r>
            <a:r>
              <a:rPr lang="fr-FR" altLang="fr-FR" sz="1800" dirty="0">
                <a:solidFill>
                  <a:srgbClr val="008000"/>
                </a:solidFill>
                <a:latin typeface="Arial" panose="020B0604020202020204" pitchFamily="34" charset="0"/>
              </a:rPr>
              <a:t>d'environ 2 m de haut qui peut atteindre 9 m de haut, aux feuilles </a:t>
            </a:r>
            <a:r>
              <a:rPr lang="fr-FR" altLang="fr-FR" sz="1800" i="1" dirty="0" err="1">
                <a:solidFill>
                  <a:srgbClr val="008000"/>
                </a:solidFill>
                <a:latin typeface="Arial" panose="020B0604020202020204" pitchFamily="34" charset="0"/>
              </a:rPr>
              <a:t>squamiformes</a:t>
            </a:r>
            <a:r>
              <a:rPr lang="fr-FR" altLang="fr-FR" sz="1800" dirty="0">
                <a:solidFill>
                  <a:srgbClr val="008000"/>
                </a:solidFill>
                <a:latin typeface="Arial" panose="020B0604020202020204" pitchFamily="34" charset="0"/>
              </a:rPr>
              <a:t>, réduites à des </a:t>
            </a:r>
            <a:r>
              <a:rPr lang="fr-FR" altLang="fr-FR" sz="1800" dirty="0">
                <a:solidFill>
                  <a:srgbClr val="008000"/>
                </a:solidFill>
                <a:latin typeface="Arial" panose="020B0604020202020204" pitchFamily="34" charset="0"/>
                <a:hlinkClick r:id="rId5" tooltip="Épines"/>
              </a:rPr>
              <a:t>épines</a:t>
            </a:r>
            <a:r>
              <a:rPr lang="fr-FR" altLang="fr-FR" sz="1800" dirty="0">
                <a:solidFill>
                  <a:srgbClr val="008000"/>
                </a:solidFill>
                <a:latin typeface="Arial" panose="020B0604020202020204" pitchFamily="34" charset="0"/>
              </a:rPr>
              <a:t> vertes, </a:t>
            </a:r>
            <a:r>
              <a:rPr lang="fr-FR" altLang="fr-FR" sz="1800" dirty="0">
                <a:solidFill>
                  <a:srgbClr val="008000"/>
                </a:solidFill>
                <a:latin typeface="Arial" panose="020B0604020202020204" pitchFamily="34" charset="0"/>
                <a:hlinkClick r:id="rId6" tooltip="Endémisme"/>
              </a:rPr>
              <a:t>endémique</a:t>
            </a:r>
            <a:r>
              <a:rPr lang="fr-FR" altLang="fr-FR" sz="1800" dirty="0">
                <a:solidFill>
                  <a:srgbClr val="008000"/>
                </a:solidFill>
                <a:latin typeface="Arial" panose="020B0604020202020204" pitchFamily="34" charset="0"/>
              </a:rPr>
              <a:t> de l'Asie centrale (famille des </a:t>
            </a:r>
            <a:r>
              <a:rPr lang="fr-FR" altLang="fr-FR" sz="1800" i="1" dirty="0" err="1">
                <a:solidFill>
                  <a:srgbClr val="008000"/>
                </a:solidFill>
                <a:latin typeface="Arial" panose="020B0604020202020204" pitchFamily="34" charset="0"/>
                <a:hlinkClick r:id="rId7" tooltip="Chenopodiaceae"/>
              </a:rPr>
              <a:t>Chenopodiaceae</a:t>
            </a:r>
            <a:r>
              <a:rPr lang="fr-FR" altLang="fr-FR" sz="1800" dirty="0">
                <a:solidFill>
                  <a:srgbClr val="008000"/>
                </a:solidFill>
                <a:latin typeface="Arial" panose="020B0604020202020204" pitchFamily="34" charset="0"/>
              </a:rPr>
              <a:t> en classification classique, de la famille des </a:t>
            </a:r>
            <a:r>
              <a:rPr lang="fr-FR" altLang="fr-FR" sz="1800" i="1" dirty="0" err="1">
                <a:solidFill>
                  <a:srgbClr val="008000"/>
                </a:solidFill>
                <a:latin typeface="Arial" panose="020B0604020202020204" pitchFamily="34" charset="0"/>
                <a:hlinkClick r:id="rId8" tooltip="Amaranthaceae"/>
              </a:rPr>
              <a:t>Amaranthaceae</a:t>
            </a:r>
            <a:r>
              <a:rPr lang="fr-FR" altLang="fr-FR" sz="1800" dirty="0">
                <a:solidFill>
                  <a:srgbClr val="008000"/>
                </a:solidFill>
                <a:latin typeface="Arial" panose="020B0604020202020204" pitchFamily="34" charset="0"/>
              </a:rPr>
              <a:t> en classification phylogénétique).</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L'éclosion des fleurs, petites et jaunes se fait entre avril et juin. Les fruits, des utricules vert foncé, apparaissent en septembre et contiennent des graines noires. Il joue un rôle primordial dans la prévention de la dégradation et de l’érosion des dunes de sable grâce à ses racines qui s’enfoncent très profondément dans le sol. De plus, les forêts de </a:t>
            </a:r>
            <a:r>
              <a:rPr lang="fr-FR" altLang="fr-FR" sz="1200" dirty="0" err="1">
                <a:solidFill>
                  <a:srgbClr val="008000"/>
                </a:solidFill>
                <a:latin typeface="Arial" panose="020B0604020202020204" pitchFamily="34" charset="0"/>
              </a:rPr>
              <a:t>saxaoul</a:t>
            </a:r>
            <a:r>
              <a:rPr lang="fr-FR" altLang="fr-FR" sz="1200" dirty="0">
                <a:solidFill>
                  <a:srgbClr val="008000"/>
                </a:solidFill>
                <a:latin typeface="Arial" panose="020B0604020202020204" pitchFamily="34" charset="0"/>
              </a:rPr>
              <a:t> diminuent l’intensité et le danger lié aux tempêtes de sable. Il constitue également la ressource essentielle en bois de chauffage et de construction pour les abris permanents ou temporaires. De plus, il est indispensable à la présence de troupeaux d'animaux dans le désert.</a:t>
            </a:r>
          </a:p>
          <a:p>
            <a:pPr algn="just" eaLnBrk="1" hangingPunct="1">
              <a:spcBef>
                <a:spcPct val="0"/>
              </a:spcBef>
              <a:buFontTx/>
              <a:buNone/>
            </a:pPr>
            <a:r>
              <a:rPr lang="fr-FR" altLang="fr-FR" sz="1200" b="1" dirty="0">
                <a:solidFill>
                  <a:srgbClr val="008000"/>
                </a:solidFill>
                <a:latin typeface="Arial" panose="020B0604020202020204" pitchFamily="34" charset="0"/>
              </a:rPr>
              <a:t>On le trouve dans les déserts arides et salés</a:t>
            </a:r>
            <a:r>
              <a:rPr lang="fr-FR" altLang="fr-FR" sz="1200" dirty="0">
                <a:solidFill>
                  <a:srgbClr val="008000"/>
                </a:solidFill>
                <a:latin typeface="Arial" panose="020B0604020202020204" pitchFamily="34" charset="0"/>
              </a:rPr>
              <a:t> de l'Asie Centrale, particulièrement dans la région du Turkestan et à l'est de la Mer Caspienne, mais également dans le </a:t>
            </a:r>
            <a:r>
              <a:rPr lang="fr-FR" altLang="fr-FR" sz="1200" dirty="0">
                <a:solidFill>
                  <a:srgbClr val="008000"/>
                </a:solidFill>
                <a:latin typeface="Arial" panose="020B0604020202020204" pitchFamily="34" charset="0"/>
                <a:hlinkClick r:id="rId9" tooltip="Désert de Gobi"/>
              </a:rPr>
              <a:t>désert de Gobi</a:t>
            </a:r>
            <a:r>
              <a:rPr lang="fr-FR" altLang="fr-FR" sz="1200" dirty="0">
                <a:solidFill>
                  <a:srgbClr val="008000"/>
                </a:solidFill>
                <a:latin typeface="Arial" panose="020B0604020202020204" pitchFamily="34" charset="0"/>
              </a:rPr>
              <a:t> et dans les déserts iraniens. Il est le plus souvent regroupé en "forêts".</a:t>
            </a:r>
          </a:p>
          <a:p>
            <a:pPr algn="just" eaLnBrk="1" hangingPunct="1">
              <a:spcBef>
                <a:spcPct val="0"/>
              </a:spcBef>
              <a:buFontTx/>
              <a:buNone/>
            </a:pPr>
            <a:r>
              <a:rPr lang="fr-FR" altLang="fr-FR" sz="1200" dirty="0">
                <a:solidFill>
                  <a:srgbClr val="008000"/>
                </a:solidFill>
                <a:latin typeface="Arial" panose="020B0604020202020204" pitchFamily="34" charset="0"/>
              </a:rPr>
              <a:t>Il possède des racines profondes et </a:t>
            </a:r>
            <a:r>
              <a:rPr lang="fr-FR" altLang="fr-FR" sz="1200" dirty="0">
                <a:solidFill>
                  <a:srgbClr val="008000"/>
                </a:solidFill>
                <a:latin typeface="Arial" panose="020B0604020202020204" pitchFamily="34" charset="0"/>
                <a:hlinkClick r:id="rId10" tooltip="Succulente"/>
              </a:rPr>
              <a:t>succulentes</a:t>
            </a:r>
            <a:r>
              <a:rPr lang="fr-FR" altLang="fr-FR" sz="1200" dirty="0">
                <a:solidFill>
                  <a:srgbClr val="008000"/>
                </a:solidFill>
                <a:latin typeface="Arial" panose="020B0604020202020204" pitchFamily="34" charset="0"/>
              </a:rPr>
              <a:t> lui permettant de prospérer dans des environnements </a:t>
            </a:r>
            <a:r>
              <a:rPr lang="fr-FR" altLang="fr-FR" sz="1200" b="1" dirty="0">
                <a:solidFill>
                  <a:srgbClr val="008000"/>
                </a:solidFill>
                <a:latin typeface="Arial" panose="020B0604020202020204" pitchFamily="34" charset="0"/>
              </a:rPr>
              <a:t>arides, salins </a:t>
            </a:r>
            <a:r>
              <a:rPr lang="fr-FR" altLang="fr-FR" sz="1200" dirty="0">
                <a:solidFill>
                  <a:srgbClr val="008000"/>
                </a:solidFill>
                <a:latin typeface="Arial" panose="020B0604020202020204" pitchFamily="34" charset="0"/>
              </a:rPr>
              <a:t>ou sablonneux. Sa densité de son bois très dur est telle qu'il coule. Son écorce épaisse gris clair contient de l’eau.</a:t>
            </a:r>
          </a:p>
          <a:p>
            <a:pPr algn="just" eaLnBrk="1" hangingPunct="1">
              <a:spcBef>
                <a:spcPct val="0"/>
              </a:spcBef>
              <a:buFontTx/>
              <a:buNone/>
            </a:pPr>
            <a:r>
              <a:rPr lang="fr-FR" altLang="fr-FR" sz="1200" dirty="0">
                <a:solidFill>
                  <a:srgbClr val="008000"/>
                </a:solidFill>
                <a:latin typeface="Arial" panose="020B0604020202020204" pitchFamily="34" charset="0"/>
              </a:rPr>
              <a:t>Deux autres espèces proches du </a:t>
            </a:r>
            <a:r>
              <a:rPr lang="fr-FR" altLang="fr-FR" sz="1200" dirty="0">
                <a:solidFill>
                  <a:srgbClr val="008000"/>
                </a:solidFill>
                <a:latin typeface="Arial" panose="020B0604020202020204" pitchFamily="34" charset="0"/>
                <a:hlinkClick r:id="rId11" tooltip="Genre (biologie)"/>
              </a:rPr>
              <a:t>genre</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2" tooltip="Haloxylon (page inexistante)"/>
              </a:rPr>
              <a:t>Haloxylon</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hlinkClick r:id="rId13" tooltip="en:Black saxaul"/>
              </a:rPr>
              <a:t>Haloxylon</a:t>
            </a:r>
            <a:r>
              <a:rPr lang="fr-FR" altLang="fr-FR" sz="1200" i="1" dirty="0">
                <a:solidFill>
                  <a:srgbClr val="008000"/>
                </a:solidFill>
                <a:latin typeface="Arial" panose="020B0604020202020204" pitchFamily="34" charset="0"/>
                <a:hlinkClick r:id="rId13" tooltip="en:Black saxaul"/>
              </a:rPr>
              <a:t> </a:t>
            </a:r>
            <a:r>
              <a:rPr lang="fr-FR" altLang="fr-FR" sz="1200" i="1" dirty="0" err="1">
                <a:solidFill>
                  <a:srgbClr val="008000"/>
                </a:solidFill>
                <a:latin typeface="Arial" panose="020B0604020202020204" pitchFamily="34" charset="0"/>
                <a:hlinkClick r:id="rId13" tooltip="en:Black saxaul"/>
              </a:rPr>
              <a:t>aphyllum</a:t>
            </a:r>
            <a:r>
              <a:rPr lang="fr-FR" altLang="fr-FR" sz="1200" dirty="0">
                <a:solidFill>
                  <a:srgbClr val="008000"/>
                </a:solidFill>
                <a:latin typeface="Arial" panose="020B0604020202020204" pitchFamily="34" charset="0"/>
              </a:rPr>
              <a:t> ou </a:t>
            </a:r>
            <a:r>
              <a:rPr lang="fr-FR" altLang="fr-FR" sz="1200" dirty="0" err="1">
                <a:solidFill>
                  <a:srgbClr val="008000"/>
                </a:solidFill>
                <a:latin typeface="Arial" panose="020B0604020202020204" pitchFamily="34" charset="0"/>
              </a:rPr>
              <a:t>Saxaoul</a:t>
            </a:r>
            <a:r>
              <a:rPr lang="fr-FR" altLang="fr-FR" sz="1200" dirty="0">
                <a:solidFill>
                  <a:srgbClr val="008000"/>
                </a:solidFill>
                <a:latin typeface="Arial" panose="020B0604020202020204" pitchFamily="34" charset="0"/>
              </a:rPr>
              <a:t> noir et </a:t>
            </a:r>
            <a:r>
              <a:rPr lang="fr-FR" altLang="fr-FR" sz="1200" i="1" dirty="0" err="1">
                <a:solidFill>
                  <a:srgbClr val="008000"/>
                </a:solidFill>
                <a:latin typeface="Arial" panose="020B0604020202020204" pitchFamily="34" charset="0"/>
                <a:hlinkClick r:id="rId14" tooltip="en:Haloxylon persicum"/>
              </a:rPr>
              <a:t>Haloxylon</a:t>
            </a:r>
            <a:r>
              <a:rPr lang="fr-FR" altLang="fr-FR" sz="1200" i="1" dirty="0">
                <a:solidFill>
                  <a:srgbClr val="008000"/>
                </a:solidFill>
                <a:latin typeface="Arial" panose="020B0604020202020204" pitchFamily="34" charset="0"/>
                <a:hlinkClick r:id="rId14" tooltip="en:Haloxylon persicum"/>
              </a:rPr>
              <a:t> </a:t>
            </a:r>
            <a:r>
              <a:rPr lang="fr-FR" altLang="fr-FR" sz="1200" i="1" dirty="0" err="1">
                <a:solidFill>
                  <a:srgbClr val="008000"/>
                </a:solidFill>
                <a:latin typeface="Arial" panose="020B0604020202020204" pitchFamily="34" charset="0"/>
                <a:hlinkClick r:id="rId14" tooltip="en:Haloxylon persicum"/>
              </a:rPr>
              <a:t>persicum</a:t>
            </a:r>
            <a:r>
              <a:rPr lang="fr-FR" altLang="fr-FR" sz="1200" dirty="0">
                <a:solidFill>
                  <a:srgbClr val="008000"/>
                </a:solidFill>
                <a:latin typeface="Arial" panose="020B0604020202020204" pitchFamily="34" charset="0"/>
              </a:rPr>
              <a:t> ou </a:t>
            </a:r>
            <a:r>
              <a:rPr lang="fr-FR" altLang="fr-FR" sz="1200" dirty="0" err="1">
                <a:solidFill>
                  <a:srgbClr val="008000"/>
                </a:solidFill>
                <a:latin typeface="Arial" panose="020B0604020202020204" pitchFamily="34" charset="0"/>
              </a:rPr>
              <a:t>Saxaoul</a:t>
            </a:r>
            <a:r>
              <a:rPr lang="fr-FR" altLang="fr-FR" sz="1200" dirty="0">
                <a:solidFill>
                  <a:srgbClr val="008000"/>
                </a:solidFill>
                <a:latin typeface="Arial" panose="020B0604020202020204" pitchFamily="34" charset="0"/>
              </a:rPr>
              <a:t> blanc.</a:t>
            </a:r>
          </a:p>
          <a:p>
            <a:pPr algn="just" eaLnBrk="1" hangingPunct="1">
              <a:spcBef>
                <a:spcPct val="0"/>
              </a:spcBef>
              <a:buFontTx/>
              <a:buNone/>
            </a:pPr>
            <a:r>
              <a:rPr lang="fr-FR" altLang="fr-FR" sz="1200" dirty="0">
                <a:solidFill>
                  <a:srgbClr val="FF0000"/>
                </a:solidFill>
                <a:latin typeface="Arial" panose="020B0604020202020204" pitchFamily="34" charset="0"/>
              </a:rPr>
              <a:t>La pression humaine qui l’utilise comme bois de feu l’a conduit à être inscrit comme en danger d'extinction. </a:t>
            </a:r>
            <a:r>
              <a:rPr lang="fr-FR" altLang="fr-FR" sz="1200" dirty="0">
                <a:solidFill>
                  <a:srgbClr val="008000"/>
                </a:solidFill>
                <a:latin typeface="Arial" panose="020B0604020202020204" pitchFamily="34" charset="0"/>
              </a:rPr>
              <a:t>Le </a:t>
            </a:r>
            <a:r>
              <a:rPr lang="fr-FR" altLang="fr-FR" sz="1200" dirty="0" err="1">
                <a:solidFill>
                  <a:srgbClr val="008000"/>
                </a:solidFill>
                <a:latin typeface="Arial" panose="020B0604020202020204" pitchFamily="34" charset="0"/>
              </a:rPr>
              <a:t>saxaul</a:t>
            </a:r>
            <a:r>
              <a:rPr lang="fr-FR" altLang="fr-FR" sz="1200" dirty="0">
                <a:solidFill>
                  <a:srgbClr val="008000"/>
                </a:solidFill>
                <a:latin typeface="Arial" panose="020B0604020202020204" pitchFamily="34" charset="0"/>
              </a:rPr>
              <a:t> est planté sur une grande échelle dans le </a:t>
            </a:r>
            <a:r>
              <a:rPr lang="fr-FR" altLang="fr-FR" sz="1200" dirty="0">
                <a:solidFill>
                  <a:srgbClr val="008000"/>
                </a:solidFill>
                <a:latin typeface="Arial" panose="020B0604020202020204" pitchFamily="34" charset="0"/>
                <a:hlinkClick r:id="rId15" tooltip="Boisement"/>
              </a:rPr>
              <a:t>boisement</a:t>
            </a:r>
            <a:r>
              <a:rPr lang="fr-FR" altLang="fr-FR" sz="1200" dirty="0">
                <a:solidFill>
                  <a:srgbClr val="008000"/>
                </a:solidFill>
                <a:latin typeface="Arial" panose="020B0604020202020204" pitchFamily="34" charset="0"/>
              </a:rPr>
              <a:t> des zones arides en Chine. </a:t>
            </a:r>
            <a:r>
              <a:rPr lang="fr-FR" altLang="fr-FR" sz="1200" dirty="0">
                <a:solidFill>
                  <a:srgbClr val="FF0000"/>
                </a:solidFill>
                <a:latin typeface="Arial" panose="020B0604020202020204" pitchFamily="34" charset="0"/>
              </a:rPr>
              <a:t>Il peut être attaqué par </a:t>
            </a:r>
            <a:r>
              <a:rPr lang="fr-FR" altLang="fr-FR" sz="1200" i="1" dirty="0" err="1">
                <a:solidFill>
                  <a:srgbClr val="FF0000"/>
                </a:solidFill>
                <a:latin typeface="Arial" panose="020B0604020202020204" pitchFamily="34" charset="0"/>
                <a:hlinkClick r:id="rId16" tooltip="Turcmenigena varentzovi (page n'existe pas)"/>
              </a:rPr>
              <a:t>Turcmenigena</a:t>
            </a:r>
            <a:r>
              <a:rPr lang="fr-FR" altLang="fr-FR" sz="1200" i="1" dirty="0">
                <a:solidFill>
                  <a:srgbClr val="FF0000"/>
                </a:solidFill>
                <a:latin typeface="Arial" panose="020B0604020202020204" pitchFamily="34" charset="0"/>
                <a:hlinkClick r:id="rId16" tooltip="Turcmenigena varentzovi (page n'existe pas)"/>
              </a:rPr>
              <a:t> </a:t>
            </a:r>
            <a:r>
              <a:rPr lang="fr-FR" altLang="fr-FR" sz="1200" i="1" dirty="0" err="1">
                <a:solidFill>
                  <a:srgbClr val="FF0000"/>
                </a:solidFill>
                <a:latin typeface="Arial" panose="020B0604020202020204" pitchFamily="34" charset="0"/>
                <a:hlinkClick r:id="rId16" tooltip="Turcmenigena varentzovi (page n'existe pas)"/>
              </a:rPr>
              <a:t>varentzovi</a:t>
            </a:r>
            <a:r>
              <a:rPr lang="fr-FR" altLang="fr-FR" sz="1200" i="1" dirty="0">
                <a:solidFill>
                  <a:srgbClr val="FF0000"/>
                </a:solidFill>
                <a:latin typeface="Arial" panose="020B0604020202020204" pitchFamily="34" charset="0"/>
              </a:rPr>
              <a:t>.</a:t>
            </a:r>
            <a:endParaRPr lang="fr-FR" altLang="fr-FR" sz="1200" dirty="0">
              <a:solidFill>
                <a:srgbClr val="FF0000"/>
              </a:solidFill>
              <a:latin typeface="Arial" panose="020B0604020202020204" pitchFamily="34" charset="0"/>
            </a:endParaRPr>
          </a:p>
          <a:p>
            <a:pPr algn="just" eaLnBrk="1" hangingPunct="1">
              <a:spcBef>
                <a:spcPct val="0"/>
              </a:spcBef>
              <a:buFontTx/>
              <a:buNone/>
            </a:pPr>
            <a:r>
              <a:rPr lang="fr-FR" altLang="fr-FR" sz="1200" dirty="0">
                <a:solidFill>
                  <a:srgbClr val="FF0000"/>
                </a:solidFill>
                <a:latin typeface="Arial" panose="020B0604020202020204" pitchFamily="34" charset="0"/>
              </a:rPr>
              <a:t>Le </a:t>
            </a:r>
            <a:r>
              <a:rPr lang="fr-FR" altLang="fr-FR" sz="1200" dirty="0" err="1">
                <a:solidFill>
                  <a:srgbClr val="FF0000"/>
                </a:solidFill>
                <a:latin typeface="Arial" panose="020B0604020202020204" pitchFamily="34" charset="0"/>
              </a:rPr>
              <a:t>saxaoul</a:t>
            </a:r>
            <a:r>
              <a:rPr lang="fr-FR" altLang="fr-FR" sz="1200" dirty="0">
                <a:solidFill>
                  <a:srgbClr val="FF0000"/>
                </a:solidFill>
                <a:latin typeface="Arial" panose="020B0604020202020204" pitchFamily="34" charset="0"/>
              </a:rPr>
              <a:t> est atteint d'une maladie fongique due à </a:t>
            </a:r>
            <a:r>
              <a:rPr lang="fr-FR" altLang="fr-FR" sz="1200" i="1" dirty="0" err="1">
                <a:solidFill>
                  <a:srgbClr val="FF0000"/>
                </a:solidFill>
                <a:latin typeface="Arial" panose="020B0604020202020204" pitchFamily="34" charset="0"/>
              </a:rPr>
              <a:t>Erysiphe</a:t>
            </a:r>
            <a:r>
              <a:rPr lang="fr-FR" altLang="fr-FR" sz="1200" i="1" dirty="0">
                <a:solidFill>
                  <a:srgbClr val="FF0000"/>
                </a:solidFill>
                <a:latin typeface="Arial" panose="020B0604020202020204" pitchFamily="34" charset="0"/>
              </a:rPr>
              <a:t> </a:t>
            </a:r>
            <a:r>
              <a:rPr lang="fr-FR" altLang="fr-FR" sz="1200" i="1" dirty="0" err="1">
                <a:solidFill>
                  <a:srgbClr val="FF0000"/>
                </a:solidFill>
                <a:latin typeface="Arial" panose="020B0604020202020204" pitchFamily="34" charset="0"/>
              </a:rPr>
              <a:t>saxaouli</a:t>
            </a:r>
            <a:r>
              <a:rPr lang="fr-FR" altLang="fr-FR" sz="1200" dirty="0">
                <a:solidFill>
                  <a:srgbClr val="FF0000"/>
                </a:solidFill>
                <a:latin typeface="Arial" panose="020B0604020202020204" pitchFamily="34" charset="0"/>
              </a:rPr>
              <a:t> : les arbres semblent recouverts d'une couche de cendre.</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7"/>
              </a:rPr>
              <a:t>http://fr.wikipedia.org/wiki/Haloxylon_ammodendron</a:t>
            </a:r>
            <a:r>
              <a:rPr lang="fr-FR" altLang="fr-FR" sz="1200" dirty="0">
                <a:solidFill>
                  <a:srgbClr val="008000"/>
                </a:solidFill>
                <a:latin typeface="Arial" panose="020B0604020202020204" pitchFamily="34" charset="0"/>
              </a:rPr>
              <a:t>, b) </a:t>
            </a:r>
            <a:r>
              <a:rPr lang="en-US" altLang="fr-FR" sz="1200" dirty="0" err="1">
                <a:solidFill>
                  <a:srgbClr val="008000"/>
                </a:solidFill>
                <a:latin typeface="Arial" panose="020B0604020202020204" pitchFamily="34" charset="0"/>
              </a:rPr>
              <a:t>Farangis</a:t>
            </a:r>
            <a:r>
              <a:rPr lang="en-US" altLang="fr-FR" sz="1200" dirty="0">
                <a:solidFill>
                  <a:srgbClr val="008000"/>
                </a:solidFill>
                <a:latin typeface="Arial" panose="020B0604020202020204" pitchFamily="34" charset="0"/>
              </a:rPr>
              <a:t> </a:t>
            </a:r>
            <a:r>
              <a:rPr lang="en-US" altLang="fr-FR" sz="1200" dirty="0" err="1">
                <a:solidFill>
                  <a:srgbClr val="008000"/>
                </a:solidFill>
                <a:latin typeface="Arial" panose="020B0604020202020204" pitchFamily="34" charset="0"/>
              </a:rPr>
              <a:t>Najibullah</a:t>
            </a:r>
            <a:r>
              <a:rPr lang="en-US" altLang="fr-FR" sz="1200" dirty="0">
                <a:solidFill>
                  <a:srgbClr val="008000"/>
                </a:solidFill>
                <a:latin typeface="Arial" panose="020B0604020202020204" pitchFamily="34" charset="0"/>
              </a:rPr>
              <a:t> (January 13, 2008). "</a:t>
            </a:r>
            <a:r>
              <a:rPr lang="en-US" altLang="fr-FR" sz="1200" i="1" dirty="0">
                <a:solidFill>
                  <a:srgbClr val="008000"/>
                </a:solidFill>
                <a:latin typeface="Arial" panose="020B0604020202020204" pitchFamily="34" charset="0"/>
              </a:rPr>
              <a:t>Tajikistan: Energy shortages, extreme cold create crisis situation</a:t>
            </a:r>
            <a:r>
              <a:rPr lang="en-US"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8"/>
              </a:rPr>
              <a:t>http://www.eurasianet.org/departments/insight/articles/pp011308.shtml</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c) </a:t>
            </a:r>
            <a:r>
              <a:rPr lang="fr-FR" altLang="fr-FR" sz="1200" dirty="0">
                <a:solidFill>
                  <a:srgbClr val="008000"/>
                </a:solidFill>
                <a:latin typeface="Arial" panose="020B0604020202020204" pitchFamily="34" charset="0"/>
                <a:hlinkClick r:id="rId19"/>
              </a:rPr>
              <a:t>http://en.wikipedia.org/wiki/Haloxylon_ammodendron</a:t>
            </a:r>
            <a:r>
              <a:rPr lang="fr-FR" altLang="fr-FR" sz="1200" dirty="0">
                <a:solidFill>
                  <a:srgbClr val="008000"/>
                </a:solidFill>
                <a:latin typeface="Arial" panose="020B0604020202020204" pitchFamily="34" charset="0"/>
              </a:rPr>
              <a:t>, d) </a:t>
            </a:r>
            <a:r>
              <a:rPr lang="fr-FR" altLang="fr-FR" sz="1200" dirty="0">
                <a:solidFill>
                  <a:srgbClr val="008000"/>
                </a:solidFill>
                <a:latin typeface="Arial" panose="020B0604020202020204" pitchFamily="34" charset="0"/>
                <a:hlinkClick r:id="rId14"/>
              </a:rPr>
              <a:t>http://en.wikipedia.org/wiki/Haloxylon_persicum</a:t>
            </a:r>
            <a:r>
              <a:rPr lang="fr-FR" altLang="fr-FR" sz="1200" dirty="0">
                <a:solidFill>
                  <a:srgbClr val="008000"/>
                </a:solidFill>
                <a:latin typeface="Arial" panose="020B0604020202020204" pitchFamily="34" charset="0"/>
              </a:rPr>
              <a:t>   </a:t>
            </a:r>
          </a:p>
        </p:txBody>
      </p:sp>
      <p:pic>
        <p:nvPicPr>
          <p:cNvPr id="14" name="Picture 2" descr="C:\Users\LISAN\Pictures\Plantes fourragères\Haloxylon aphyllum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500" y="5157788"/>
            <a:ext cx="25558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Users\LISAN\Pictures\Plantes fourragères\Haloxylon aphyllum3.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00338" y="5172075"/>
            <a:ext cx="2251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Users\LISAN\Pictures\Plantes fourragères\Haloxylon aphyllum2.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6825" y="5172075"/>
            <a:ext cx="22494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LISAN\Pictures\Plantes fourragères\Haloxylon aphyllum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43788" y="5157788"/>
            <a:ext cx="1700212"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76375" y="188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211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98480"/>
            <a:ext cx="586408" cy="340147"/>
          </a:xfrm>
        </p:spPr>
        <p:txBody>
          <a:bodyPr/>
          <a:lstStyle/>
          <a:p>
            <a:pPr>
              <a:defRPr/>
            </a:pPr>
            <a:fld id="{B9ECBFA8-A775-4D16-A4B2-417DCD0EBDB4}" type="slidenum">
              <a:rPr lang="fr-FR" altLang="fr-FR" smtClean="0"/>
              <a:pPr>
                <a:defRPr/>
              </a:pPr>
              <a:t>76</a:t>
            </a:fld>
            <a:endParaRPr lang="fr-FR" altLang="fr-FR" dirty="0"/>
          </a:p>
        </p:txBody>
      </p:sp>
      <p:sp>
        <p:nvSpPr>
          <p:cNvPr id="3" name="ZoneTexte 2"/>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ZoneTexte 3"/>
          <p:cNvSpPr txBox="1"/>
          <p:nvPr/>
        </p:nvSpPr>
        <p:spPr>
          <a:xfrm>
            <a:off x="102545" y="755412"/>
            <a:ext cx="5734020" cy="369332"/>
          </a:xfrm>
          <a:prstGeom prst="rect">
            <a:avLst/>
          </a:prstGeom>
          <a:noFill/>
        </p:spPr>
        <p:txBody>
          <a:bodyPr wrap="square" rtlCol="0">
            <a:spAutoFit/>
          </a:bodyPr>
          <a:lstStyle/>
          <a:p>
            <a:r>
              <a:rPr lang="fr-FR" dirty="0">
                <a:solidFill>
                  <a:srgbClr val="008000"/>
                </a:solidFill>
                <a:latin typeface="Calibri" panose="020F0502020204030204" pitchFamily="34" charset="0"/>
              </a:rPr>
              <a:t>6.20. </a:t>
            </a:r>
            <a:r>
              <a:rPr lang="fr-FR" b="1" dirty="0" err="1">
                <a:solidFill>
                  <a:srgbClr val="008000"/>
                </a:solidFill>
                <a:latin typeface="Calibri" panose="020F0502020204030204" pitchFamily="34" charset="0"/>
              </a:rPr>
              <a:t>Taupata</a:t>
            </a:r>
            <a:r>
              <a:rPr lang="fr-FR" dirty="0">
                <a:solidFill>
                  <a:srgbClr val="008000"/>
                </a:solidFill>
                <a:latin typeface="Calibri" panose="020F0502020204030204" pitchFamily="34" charset="0"/>
              </a:rPr>
              <a:t> ou </a:t>
            </a:r>
            <a:r>
              <a:rPr lang="fr-FR" b="1" dirty="0">
                <a:solidFill>
                  <a:srgbClr val="008000"/>
                </a:solidFill>
                <a:latin typeface="Calibri" panose="020F0502020204030204" pitchFamily="34" charset="0"/>
              </a:rPr>
              <a:t>buisson miroir </a:t>
            </a:r>
            <a:r>
              <a:rPr lang="fr-FR" dirty="0">
                <a:solidFill>
                  <a:srgbClr val="008000"/>
                </a:solidFill>
                <a:latin typeface="Calibri" panose="020F0502020204030204" pitchFamily="34" charset="0"/>
              </a:rPr>
              <a:t>(</a:t>
            </a:r>
            <a:r>
              <a:rPr lang="fr-FR" i="1" dirty="0" err="1">
                <a:solidFill>
                  <a:srgbClr val="008000"/>
                </a:solidFill>
                <a:latin typeface="Calibri" panose="020F0502020204030204" pitchFamily="34" charset="0"/>
              </a:rPr>
              <a:t>Coprosma</a:t>
            </a:r>
            <a:r>
              <a:rPr lang="fr-FR" i="1" dirty="0">
                <a:solidFill>
                  <a:srgbClr val="008000"/>
                </a:solidFill>
                <a:latin typeface="Calibri" panose="020F0502020204030204" pitchFamily="34" charset="0"/>
              </a:rPr>
              <a:t> repens</a:t>
            </a:r>
            <a:r>
              <a:rPr lang="fr-FR" dirty="0">
                <a:solidFill>
                  <a:srgbClr val="008000"/>
                </a:solidFill>
                <a:latin typeface="Calibri" panose="020F0502020204030204" pitchFamily="34" charset="0"/>
              </a:rPr>
              <a:t>)</a:t>
            </a:r>
            <a:endParaRPr lang="fr-FR" b="1" dirty="0">
              <a:solidFill>
                <a:srgbClr val="008000"/>
              </a:solidFill>
              <a:latin typeface="Calibri" panose="020F0502020204030204" pitchFamily="34" charset="0"/>
            </a:endParaRPr>
          </a:p>
        </p:txBody>
      </p:sp>
      <p:pic>
        <p:nvPicPr>
          <p:cNvPr id="6" name="Image 12"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34124" y="1124744"/>
            <a:ext cx="8902372" cy="3600986"/>
          </a:xfrm>
          <a:prstGeom prst="rect">
            <a:avLst/>
          </a:prstGeom>
          <a:noFill/>
        </p:spPr>
        <p:txBody>
          <a:bodyPr wrap="square" rtlCol="0">
            <a:spAutoFit/>
          </a:bodyPr>
          <a:lstStyle/>
          <a:p>
            <a:pPr algn="just"/>
            <a:r>
              <a:rPr lang="fr-FR" dirty="0">
                <a:solidFill>
                  <a:srgbClr val="008000"/>
                </a:solidFill>
                <a:latin typeface="Calibri" panose="020F0502020204030204" pitchFamily="34" charset="0"/>
              </a:rPr>
              <a:t>C’est un </a:t>
            </a:r>
            <a:r>
              <a:rPr lang="fr-FR" dirty="0">
                <a:solidFill>
                  <a:srgbClr val="008000"/>
                </a:solidFill>
                <a:latin typeface="Calibri" panose="020F0502020204030204" pitchFamily="34" charset="0"/>
                <a:hlinkClick r:id="rId3" tooltip="Arbuste"/>
              </a:rPr>
              <a:t>arbuste</a:t>
            </a:r>
            <a:r>
              <a:rPr lang="fr-FR" dirty="0">
                <a:solidFill>
                  <a:srgbClr val="008000"/>
                </a:solidFill>
                <a:latin typeface="Calibri" panose="020F0502020204030204" pitchFamily="34" charset="0"/>
              </a:rPr>
              <a:t> ou petit </a:t>
            </a:r>
            <a:r>
              <a:rPr lang="fr-FR" dirty="0">
                <a:solidFill>
                  <a:srgbClr val="008000"/>
                </a:solidFill>
                <a:latin typeface="Calibri" panose="020F0502020204030204" pitchFamily="34" charset="0"/>
                <a:hlinkClick r:id="rId4" tooltip="Arbre"/>
              </a:rPr>
              <a:t>arbre</a:t>
            </a:r>
            <a:r>
              <a:rPr lang="fr-FR" dirty="0">
                <a:solidFill>
                  <a:srgbClr val="008000"/>
                </a:solidFill>
                <a:latin typeface="Calibri" panose="020F0502020204030204" pitchFamily="34" charset="0"/>
              </a:rPr>
              <a:t>, de 2 à 3 m de haut, de la </a:t>
            </a:r>
            <a:r>
              <a:rPr lang="fr-FR" dirty="0">
                <a:solidFill>
                  <a:srgbClr val="008000"/>
                </a:solidFill>
                <a:latin typeface="Calibri" panose="020F0502020204030204" pitchFamily="34" charset="0"/>
                <a:hlinkClick r:id="rId5" tooltip="Famille (biologie)"/>
              </a:rPr>
              <a:t>famille</a:t>
            </a:r>
            <a:r>
              <a:rPr lang="fr-FR" dirty="0">
                <a:solidFill>
                  <a:srgbClr val="008000"/>
                </a:solidFill>
                <a:latin typeface="Calibri" panose="020F0502020204030204" pitchFamily="34" charset="0"/>
              </a:rPr>
              <a:t> des </a:t>
            </a:r>
            <a:r>
              <a:rPr lang="fr-FR" i="1" dirty="0" err="1">
                <a:solidFill>
                  <a:srgbClr val="008000"/>
                </a:solidFill>
                <a:latin typeface="Calibri" panose="020F0502020204030204" pitchFamily="34" charset="0"/>
                <a:hlinkClick r:id="rId6" tooltip="Rubiaceae"/>
              </a:rPr>
              <a:t>Rubiaceae</a:t>
            </a:r>
            <a:r>
              <a:rPr lang="fr-FR" dirty="0">
                <a:solidFill>
                  <a:srgbClr val="008000"/>
                </a:solidFill>
                <a:latin typeface="Calibri" panose="020F0502020204030204" pitchFamily="34" charset="0"/>
              </a:rPr>
              <a:t>, </a:t>
            </a:r>
            <a:r>
              <a:rPr lang="fr-FR" dirty="0">
                <a:solidFill>
                  <a:srgbClr val="008000"/>
                </a:solidFill>
                <a:latin typeface="Calibri" panose="020F0502020204030204" pitchFamily="34" charset="0"/>
                <a:hlinkClick r:id="rId7" tooltip="Plantes indigènes"/>
              </a:rPr>
              <a:t>natif</a:t>
            </a:r>
            <a:r>
              <a:rPr lang="fr-FR" dirty="0">
                <a:solidFill>
                  <a:srgbClr val="008000"/>
                </a:solidFill>
                <a:latin typeface="Calibri" panose="020F0502020204030204" pitchFamily="34" charset="0"/>
              </a:rPr>
              <a:t> de Nouvelle-Zélande. Dans les zones abritées, il peut atteindre jusqu’à 8 mètres de haut. Ses feuilles épaisses et très brillantes varient considérablement en taille, en fonction lors de l'exposition aux éléments. Ses feuilles brillantes l’aide à survivre à proximité des zones côtières. </a:t>
            </a:r>
            <a:r>
              <a:rPr lang="fr-FR" b="1" dirty="0">
                <a:solidFill>
                  <a:srgbClr val="008000"/>
                </a:solidFill>
                <a:latin typeface="Calibri" panose="020F0502020204030204" pitchFamily="34" charset="0"/>
              </a:rPr>
              <a:t>Elle pousse dans les régions tempérées et résiste au vent, feu, embrun et sécheresse. Elle retarde le feu</a:t>
            </a:r>
            <a:r>
              <a:rPr lang="fr-FR" dirty="0">
                <a:solidFill>
                  <a:srgbClr val="008000"/>
                </a:solidFill>
                <a:latin typeface="Calibri" panose="020F0502020204030204" pitchFamily="34" charset="0"/>
              </a:rPr>
              <a:t>. La plante sert souvent à faire des haies.</a:t>
            </a:r>
          </a:p>
          <a:p>
            <a:pPr algn="just"/>
            <a:r>
              <a:rPr lang="fr-FR" dirty="0">
                <a:solidFill>
                  <a:srgbClr val="008000"/>
                </a:solidFill>
                <a:latin typeface="Calibri" panose="020F0502020204030204" pitchFamily="34" charset="0"/>
              </a:rPr>
              <a:t>Cette plante est adaptée aux côtes, marais et sous-bois. Elle est une plante refuge. Dioïque, elle nécessite 5% de plants mâles. Elle se bouture facilement. Les moutons, chevaux et vaches raffolent de son feuillage, qui est aussi un bon engrais. Cet arbre se taille bien au sécateur. </a:t>
            </a:r>
          </a:p>
          <a:p>
            <a:pPr algn="just"/>
            <a:r>
              <a:rPr lang="fr-FR" sz="1200" dirty="0">
                <a:solidFill>
                  <a:srgbClr val="008000"/>
                </a:solidFill>
              </a:rPr>
              <a:t>Les plantes femelles produisent </a:t>
            </a:r>
            <a:r>
              <a:rPr lang="fr-FR" sz="1200" dirty="0">
                <a:solidFill>
                  <a:srgbClr val="008000"/>
                </a:solidFill>
                <a:hlinkClick r:id="rId8" tooltip="Drupe"/>
              </a:rPr>
              <a:t>drupes</a:t>
            </a:r>
            <a:r>
              <a:rPr lang="fr-FR" sz="1200" dirty="0">
                <a:solidFill>
                  <a:srgbClr val="008000"/>
                </a:solidFill>
              </a:rPr>
              <a:t> </a:t>
            </a:r>
            <a:r>
              <a:rPr lang="fr-FR" sz="1200" dirty="0">
                <a:solidFill>
                  <a:srgbClr val="7030A0"/>
                </a:solidFill>
              </a:rPr>
              <a:t>ovoïdes rouge-orange, </a:t>
            </a:r>
            <a:r>
              <a:rPr lang="fr-FR" sz="1200" b="1" dirty="0">
                <a:solidFill>
                  <a:srgbClr val="7030A0"/>
                </a:solidFill>
              </a:rPr>
              <a:t>comestibles</a:t>
            </a:r>
            <a:r>
              <a:rPr lang="fr-FR" sz="1200" dirty="0">
                <a:solidFill>
                  <a:srgbClr val="7030A0"/>
                </a:solidFill>
              </a:rPr>
              <a:t> </a:t>
            </a:r>
            <a:r>
              <a:rPr lang="fr-FR" sz="1200" dirty="0">
                <a:solidFill>
                  <a:srgbClr val="008000"/>
                </a:solidFill>
              </a:rPr>
              <a:t>(</a:t>
            </a:r>
            <a:r>
              <a:rPr lang="fr-FR" sz="1200" dirty="0">
                <a:solidFill>
                  <a:srgbClr val="7030A0"/>
                </a:solidFill>
              </a:rPr>
              <a:t>sucrées, avec un léger arrière-goût amer), d’environ 8 mm de diamètre et 10 mm de longueur. </a:t>
            </a:r>
            <a:r>
              <a:rPr lang="fr-FR" sz="1200" dirty="0">
                <a:solidFill>
                  <a:srgbClr val="008000"/>
                </a:solidFill>
              </a:rPr>
              <a:t>Ses fruits et graines sont excellents pour les volailles. </a:t>
            </a:r>
            <a:endParaRPr lang="fr-FR" sz="1200" dirty="0">
              <a:solidFill>
                <a:srgbClr val="FF0000"/>
              </a:solidFill>
              <a:latin typeface="Calibri" panose="020F0502020204030204" pitchFamily="34" charset="0"/>
            </a:endParaRPr>
          </a:p>
          <a:p>
            <a:pPr algn="just"/>
            <a:r>
              <a:rPr lang="fr-FR" sz="1200" dirty="0">
                <a:solidFill>
                  <a:srgbClr val="FF0000"/>
                </a:solidFill>
              </a:rPr>
              <a:t>Dans le sud de l’Australie et en Tasmanie, elle est considérée comme une </a:t>
            </a:r>
            <a:r>
              <a:rPr lang="fr-FR" sz="1200" dirty="0">
                <a:solidFill>
                  <a:srgbClr val="FF0000"/>
                </a:solidFill>
                <a:hlinkClick r:id="rId9" tooltip="Mauvaise herbe"/>
              </a:rPr>
              <a:t>mauvaise herbe</a:t>
            </a:r>
            <a:r>
              <a:rPr lang="fr-FR" sz="1200" dirty="0">
                <a:solidFill>
                  <a:srgbClr val="FF0000"/>
                </a:solidFill>
              </a:rPr>
              <a:t>.</a:t>
            </a:r>
          </a:p>
          <a:p>
            <a:pPr algn="just"/>
            <a:r>
              <a:rPr lang="fr-FR" sz="1200" dirty="0">
                <a:solidFill>
                  <a:srgbClr val="008000"/>
                </a:solidFill>
              </a:rPr>
              <a:t>Sources : a) </a:t>
            </a:r>
            <a:r>
              <a:rPr lang="fr-FR" sz="1200" dirty="0">
                <a:solidFill>
                  <a:srgbClr val="008000"/>
                </a:solidFill>
                <a:hlinkClick r:id="rId10"/>
              </a:rPr>
              <a:t>http://en.wikipedia.org/wiki/Coprosma_repens</a:t>
            </a:r>
            <a:r>
              <a:rPr lang="fr-FR" sz="1200" dirty="0">
                <a:solidFill>
                  <a:srgbClr val="008000"/>
                </a:solidFill>
              </a:rPr>
              <a:t>, b) Introduction à la </a:t>
            </a:r>
            <a:r>
              <a:rPr lang="fr-FR" sz="1200" dirty="0" err="1">
                <a:solidFill>
                  <a:srgbClr val="008000"/>
                </a:solidFill>
              </a:rPr>
              <a:t>permaculture</a:t>
            </a:r>
            <a:r>
              <a:rPr lang="fr-FR" sz="1200" dirty="0">
                <a:solidFill>
                  <a:srgbClr val="008000"/>
                </a:solidFill>
              </a:rPr>
              <a:t>, Bill </a:t>
            </a:r>
            <a:r>
              <a:rPr lang="fr-FR" sz="1200" dirty="0" err="1">
                <a:solidFill>
                  <a:srgbClr val="008000"/>
                </a:solidFill>
              </a:rPr>
              <a:t>Mollison</a:t>
            </a:r>
            <a:r>
              <a:rPr lang="fr-FR" sz="1200" dirty="0">
                <a:solidFill>
                  <a:srgbClr val="008000"/>
                </a:solidFill>
              </a:rPr>
              <a:t>, Ed. Passerelle Eco, 2012, pages 179 et 211, c) </a:t>
            </a:r>
            <a:r>
              <a:rPr lang="fr-FR" sz="1200" dirty="0">
                <a:solidFill>
                  <a:srgbClr val="008000"/>
                </a:solidFill>
                <a:hlinkClick r:id="rId11"/>
              </a:rPr>
              <a:t>http://www.kahikateafarm.co.nz/fruit-and-nuts/item/341-taupata.html</a:t>
            </a:r>
            <a:r>
              <a:rPr lang="fr-FR" sz="1200" dirty="0">
                <a:solidFill>
                  <a:srgbClr val="008000"/>
                </a:solidFill>
              </a:rPr>
              <a:t>   </a:t>
            </a:r>
            <a:endParaRPr lang="fr-FR" dirty="0">
              <a:solidFill>
                <a:srgbClr val="008000"/>
              </a:solidFill>
            </a:endParaRPr>
          </a:p>
        </p:txBody>
      </p:sp>
      <p:pic>
        <p:nvPicPr>
          <p:cNvPr id="8" name="Picture 2" descr="D:\Users\blisan\Pictures\perso\plantes halophytes milieux salins\Female_taupata_flower_(Coprosma_repe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6584" y="4584805"/>
            <a:ext cx="1397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Users\blisan\Pictures\perso\plantes halophytes milieux salins\Male_taupata_flower_(Coprosma_repen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0651" y="4584805"/>
            <a:ext cx="1333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Users\blisan\Pictures\perso\plantes halophytes milieux salins\Coprosma_repens_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8008" y="5666674"/>
            <a:ext cx="1512168" cy="1134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Users\blisan\Pictures\perso\plantes halophytes milieux salins\Coprosma repens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35795" y="4718535"/>
            <a:ext cx="1209675" cy="90487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4965004" y="6451705"/>
            <a:ext cx="1440160" cy="276999"/>
          </a:xfrm>
          <a:prstGeom prst="rect">
            <a:avLst/>
          </a:prstGeom>
          <a:noFill/>
        </p:spPr>
        <p:txBody>
          <a:bodyPr wrap="square" rtlCol="0">
            <a:spAutoFit/>
          </a:bodyPr>
          <a:lstStyle/>
          <a:p>
            <a:pPr algn="ctr"/>
            <a:r>
              <a:rPr lang="fr-FR" sz="1200" dirty="0">
                <a:solidFill>
                  <a:srgbClr val="008000"/>
                </a:solidFill>
              </a:rPr>
              <a:t>Fleur femelle</a:t>
            </a:r>
          </a:p>
        </p:txBody>
      </p:sp>
      <p:sp>
        <p:nvSpPr>
          <p:cNvPr id="13" name="ZoneTexte 12"/>
          <p:cNvSpPr txBox="1"/>
          <p:nvPr/>
        </p:nvSpPr>
        <p:spPr>
          <a:xfrm>
            <a:off x="3513991" y="6451704"/>
            <a:ext cx="1440160" cy="276999"/>
          </a:xfrm>
          <a:prstGeom prst="rect">
            <a:avLst/>
          </a:prstGeom>
          <a:noFill/>
        </p:spPr>
        <p:txBody>
          <a:bodyPr wrap="square" rtlCol="0">
            <a:spAutoFit/>
          </a:bodyPr>
          <a:lstStyle/>
          <a:p>
            <a:pPr algn="ctr"/>
            <a:r>
              <a:rPr lang="fr-FR" sz="1200" dirty="0">
                <a:solidFill>
                  <a:srgbClr val="008000"/>
                </a:solidFill>
              </a:rPr>
              <a:t>Fleur femelle</a:t>
            </a:r>
          </a:p>
        </p:txBody>
      </p:sp>
      <p:pic>
        <p:nvPicPr>
          <p:cNvPr id="14" name="Picture 8" descr="D:\Users\blisan\Pictures\perso\plantes halophytes milieux salins\Taupata.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17121" y="4594457"/>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7164288" y="6337532"/>
            <a:ext cx="1440160" cy="276999"/>
          </a:xfrm>
          <a:prstGeom prst="rect">
            <a:avLst/>
          </a:prstGeom>
          <a:noFill/>
        </p:spPr>
        <p:txBody>
          <a:bodyPr wrap="square" rtlCol="0">
            <a:spAutoFit/>
          </a:bodyPr>
          <a:lstStyle/>
          <a:p>
            <a:pPr algn="ctr"/>
            <a:r>
              <a:rPr lang="fr-FR" sz="1200" dirty="0">
                <a:solidFill>
                  <a:srgbClr val="008000"/>
                </a:solidFill>
              </a:rPr>
              <a:t>Fruits</a:t>
            </a:r>
          </a:p>
        </p:txBody>
      </p:sp>
      <p:pic>
        <p:nvPicPr>
          <p:cNvPr id="16" name="Picture 9" descr="D:\Users\blisan\Pictures\perso\plantes halophytes milieux salins\Taupata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79" y="4718535"/>
            <a:ext cx="1610794" cy="21394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D:\Users\blisan\Pictures\perso\plantes halophytes milieux salins\Taupata4.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98114" y="56803"/>
            <a:ext cx="1425756" cy="106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3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9958" y="1059247"/>
            <a:ext cx="8872645" cy="2585323"/>
          </a:xfrm>
          <a:prstGeom prst="rect">
            <a:avLst/>
          </a:prstGeom>
          <a:noFill/>
        </p:spPr>
        <p:txBody>
          <a:bodyPr wrap="square" rtlCol="0">
            <a:spAutoFit/>
          </a:bodyPr>
          <a:lstStyle/>
          <a:p>
            <a:pPr algn="just"/>
            <a:r>
              <a:rPr lang="fr-FR" dirty="0">
                <a:solidFill>
                  <a:srgbClr val="008000"/>
                </a:solidFill>
              </a:rPr>
              <a:t>Diverses variétés d'</a:t>
            </a:r>
            <a:r>
              <a:rPr lang="fr-FR" i="1" dirty="0" err="1">
                <a:solidFill>
                  <a:srgbClr val="008000"/>
                </a:solidFill>
              </a:rPr>
              <a:t>eleagnus</a:t>
            </a:r>
            <a:r>
              <a:rPr lang="fr-FR" dirty="0">
                <a:solidFill>
                  <a:srgbClr val="008000"/>
                </a:solidFill>
              </a:rPr>
              <a:t> à feuillage caduc ou persistant sont utilisées comme haies en bord de mer. </a:t>
            </a:r>
            <a:r>
              <a:rPr lang="fr-FR" b="1" dirty="0">
                <a:solidFill>
                  <a:srgbClr val="008000"/>
                </a:solidFill>
              </a:rPr>
              <a:t>Ils résistent aux embruns et aux sols salés</a:t>
            </a:r>
            <a:r>
              <a:rPr lang="fr-FR" dirty="0">
                <a:solidFill>
                  <a:srgbClr val="008000"/>
                </a:solidFill>
              </a:rPr>
              <a:t>. Le plus courant est </a:t>
            </a:r>
            <a:r>
              <a:rPr lang="fr-FR" i="1" dirty="0">
                <a:solidFill>
                  <a:srgbClr val="008000"/>
                </a:solidFill>
              </a:rPr>
              <a:t>l'</a:t>
            </a:r>
            <a:r>
              <a:rPr lang="fr-FR" i="1" dirty="0" err="1">
                <a:solidFill>
                  <a:srgbClr val="008000"/>
                </a:solidFill>
              </a:rPr>
              <a:t>Eleagnus</a:t>
            </a:r>
            <a:r>
              <a:rPr lang="fr-FR" i="1" dirty="0">
                <a:solidFill>
                  <a:srgbClr val="008000"/>
                </a:solidFill>
              </a:rPr>
              <a:t> </a:t>
            </a:r>
            <a:r>
              <a:rPr lang="fr-FR" i="1" dirty="0" err="1">
                <a:solidFill>
                  <a:srgbClr val="008000"/>
                </a:solidFill>
              </a:rPr>
              <a:t>ebbingei</a:t>
            </a:r>
            <a:r>
              <a:rPr lang="fr-FR" dirty="0">
                <a:solidFill>
                  <a:srgbClr val="008000"/>
                </a:solidFill>
              </a:rPr>
              <a:t>, petit arbuste (2,5 mètres de haut) à feuillage persistant. L'olivier de Bohème (</a:t>
            </a:r>
            <a:r>
              <a:rPr lang="fr-FR" i="1" dirty="0" err="1">
                <a:solidFill>
                  <a:srgbClr val="008000"/>
                </a:solidFill>
              </a:rPr>
              <a:t>Elaeagnus</a:t>
            </a:r>
            <a:r>
              <a:rPr lang="fr-FR" i="1" dirty="0">
                <a:solidFill>
                  <a:srgbClr val="008000"/>
                </a:solidFill>
              </a:rPr>
              <a:t> </a:t>
            </a:r>
            <a:r>
              <a:rPr lang="fr-FR" i="1" dirty="0" err="1">
                <a:solidFill>
                  <a:srgbClr val="008000"/>
                </a:solidFill>
              </a:rPr>
              <a:t>angustifoli</a:t>
            </a:r>
            <a:r>
              <a:rPr lang="fr-FR" dirty="0">
                <a:solidFill>
                  <a:srgbClr val="008000"/>
                </a:solidFill>
              </a:rPr>
              <a:t>), un peu plus grand (4-6 mètres) fait partie de la même famille.</a:t>
            </a:r>
            <a:r>
              <a:rPr lang="fr-FR" sz="1200" dirty="0">
                <a:solidFill>
                  <a:srgbClr val="008000"/>
                </a:solidFill>
              </a:rPr>
              <a:t> </a:t>
            </a:r>
            <a:r>
              <a:rPr lang="fr-FR" sz="1200" b="1" dirty="0">
                <a:solidFill>
                  <a:srgbClr val="008000"/>
                </a:solidFill>
              </a:rPr>
              <a:t>Ses </a:t>
            </a:r>
            <a:r>
              <a:rPr lang="fr-FR" sz="1200" b="1" dirty="0">
                <a:solidFill>
                  <a:srgbClr val="008000"/>
                </a:solidFill>
                <a:hlinkClick r:id="rId2" tooltip="Nodosité"/>
              </a:rPr>
              <a:t>nodules</a:t>
            </a:r>
            <a:r>
              <a:rPr lang="fr-FR" sz="1200" b="1" dirty="0">
                <a:solidFill>
                  <a:srgbClr val="008000"/>
                </a:solidFill>
              </a:rPr>
              <a:t> racinaires fixent l</a:t>
            </a:r>
            <a:r>
              <a:rPr lang="fr-FR" sz="1200" b="1" dirty="0">
                <a:solidFill>
                  <a:srgbClr val="008000"/>
                </a:solidFill>
                <a:hlinkClick r:id="rId3" tooltip="Fixation de l'azote"/>
              </a:rPr>
              <a:t>’azote</a:t>
            </a:r>
            <a:r>
              <a:rPr lang="fr-FR" sz="1200" b="1" dirty="0">
                <a:solidFill>
                  <a:srgbClr val="008000"/>
                </a:solidFill>
              </a:rPr>
              <a:t> de l'</a:t>
            </a:r>
            <a:r>
              <a:rPr lang="fr-FR" sz="1200" b="1" dirty="0">
                <a:solidFill>
                  <a:srgbClr val="008000"/>
                </a:solidFill>
                <a:hlinkClick r:id="rId4" tooltip="Air"/>
              </a:rPr>
              <a:t>air</a:t>
            </a:r>
            <a:r>
              <a:rPr lang="fr-FR" sz="1200" dirty="0">
                <a:solidFill>
                  <a:srgbClr val="008000"/>
                </a:solidFill>
              </a:rPr>
              <a:t>. Ils lui permettent de grandir sur des supports minéraux nus. Ses fleurs parfumées sont mellifères. </a:t>
            </a:r>
            <a:r>
              <a:rPr lang="fr-FR" sz="1200" b="1" dirty="0">
                <a:solidFill>
                  <a:srgbClr val="008000"/>
                </a:solidFill>
              </a:rPr>
              <a:t>Le fruit est comestible et sucré</a:t>
            </a:r>
            <a:r>
              <a:rPr lang="fr-FR" sz="1200" dirty="0">
                <a:solidFill>
                  <a:srgbClr val="008000"/>
                </a:solidFill>
              </a:rPr>
              <a:t>, mais avec une texture farineuse. Elle présente une bonne résistance au froid, supportant des températures minimales jusqu'à près de -40 °C, mais craint les gelées printanières tardives. c'est plutôt une plante </a:t>
            </a:r>
            <a:r>
              <a:rPr lang="fr-FR" sz="1200" dirty="0">
                <a:solidFill>
                  <a:srgbClr val="008000"/>
                </a:solidFill>
                <a:hlinkClick r:id="rId5" tooltip="Héliophile"/>
              </a:rPr>
              <a:t>héliophile</a:t>
            </a:r>
            <a:r>
              <a:rPr lang="fr-FR" sz="1200" dirty="0">
                <a:solidFill>
                  <a:srgbClr val="008000"/>
                </a:solidFill>
              </a:rPr>
              <a:t>, n'aimant guère l'ombrage. Elle pousse à des altitudes généralement inférieures à 2 000 m</a:t>
            </a:r>
            <a:r>
              <a:rPr lang="fr-FR" sz="1200" baseline="30000" dirty="0">
                <a:solidFill>
                  <a:srgbClr val="008000"/>
                </a:solidFill>
                <a:hlinkClick r:id="rId6"/>
              </a:rPr>
              <a:t>3</a:t>
            </a:r>
            <a:r>
              <a:rPr lang="fr-FR" sz="1200" dirty="0">
                <a:solidFill>
                  <a:srgbClr val="008000"/>
                </a:solidFill>
              </a:rPr>
              <a:t>. </a:t>
            </a:r>
            <a:r>
              <a:rPr lang="fr-FR" sz="1200" i="1" dirty="0">
                <a:solidFill>
                  <a:srgbClr val="008000"/>
                </a:solidFill>
              </a:rPr>
              <a:t>On la trouve souvent près de l'eau</a:t>
            </a:r>
            <a:r>
              <a:rPr lang="fr-FR" sz="1200" dirty="0">
                <a:solidFill>
                  <a:srgbClr val="008000"/>
                </a:solidFill>
              </a:rPr>
              <a:t> : côtes maritimes, rives de lacs et rivières, bordures de fossés, marais, plaines inondables, mais aussi dans le lit de rivières asséchées. </a:t>
            </a:r>
            <a:r>
              <a:rPr lang="fr-FR" sz="1200" b="1" dirty="0">
                <a:solidFill>
                  <a:srgbClr val="FF0000"/>
                </a:solidFill>
              </a:rPr>
              <a:t>L'espèce est invasive</a:t>
            </a:r>
            <a:r>
              <a:rPr lang="fr-FR" sz="1200" dirty="0">
                <a:solidFill>
                  <a:srgbClr val="008000"/>
                </a:solidFill>
              </a:rPr>
              <a:t>, car fructifère (un individu peut produire de nombreux fruits) et la durée de vie des individus est longue. Source : </a:t>
            </a:r>
            <a:r>
              <a:rPr lang="fr-FR" sz="1200" dirty="0">
                <a:solidFill>
                  <a:srgbClr val="008000"/>
                </a:solidFill>
                <a:hlinkClick r:id="rId7"/>
              </a:rPr>
              <a:t>https://fr.wikipedia.org/wiki/Elaeagnus_angustifolia</a:t>
            </a:r>
            <a:r>
              <a:rPr lang="fr-FR" sz="1200" dirty="0">
                <a:solidFill>
                  <a:srgbClr val="008000"/>
                </a:solidFill>
              </a:rPr>
              <a:t> </a:t>
            </a: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9895" y="4000018"/>
            <a:ext cx="1292971" cy="982003"/>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8883" y="5072029"/>
            <a:ext cx="1561923" cy="1171442"/>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0062" y="5063920"/>
            <a:ext cx="1930931" cy="1448198"/>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1265" y="5072028"/>
            <a:ext cx="833628" cy="1111504"/>
          </a:xfrm>
          <a:prstGeom prst="rect">
            <a:avLst/>
          </a:prstGeom>
        </p:spPr>
      </p:pic>
      <p:sp>
        <p:nvSpPr>
          <p:cNvPr id="8" name="ZoneTexte 7"/>
          <p:cNvSpPr txBox="1"/>
          <p:nvPr/>
        </p:nvSpPr>
        <p:spPr>
          <a:xfrm>
            <a:off x="5706866" y="6512118"/>
            <a:ext cx="1423237" cy="276999"/>
          </a:xfrm>
          <a:prstGeom prst="rect">
            <a:avLst/>
          </a:prstGeom>
          <a:noFill/>
        </p:spPr>
        <p:txBody>
          <a:bodyPr wrap="square" rtlCol="0">
            <a:spAutoFit/>
          </a:bodyPr>
          <a:lstStyle/>
          <a:p>
            <a:pPr algn="ctr"/>
            <a:r>
              <a:rPr lang="fr-FR" sz="1200" dirty="0">
                <a:solidFill>
                  <a:srgbClr val="008000"/>
                </a:solidFill>
              </a:rPr>
              <a:t>Détail des fleurs</a:t>
            </a:r>
          </a:p>
        </p:txBody>
      </p:sp>
      <p:sp>
        <p:nvSpPr>
          <p:cNvPr id="9" name="ZoneTexte 8"/>
          <p:cNvSpPr txBox="1"/>
          <p:nvPr/>
        </p:nvSpPr>
        <p:spPr>
          <a:xfrm>
            <a:off x="4550806" y="6217830"/>
            <a:ext cx="902213" cy="646331"/>
          </a:xfrm>
          <a:prstGeom prst="rect">
            <a:avLst/>
          </a:prstGeom>
          <a:noFill/>
        </p:spPr>
        <p:txBody>
          <a:bodyPr wrap="square" rtlCol="0">
            <a:spAutoFit/>
          </a:bodyPr>
          <a:lstStyle/>
          <a:p>
            <a:pPr algn="ctr"/>
            <a:r>
              <a:rPr lang="fr-FR" sz="1200" dirty="0">
                <a:solidFill>
                  <a:srgbClr val="008000"/>
                </a:solidFill>
              </a:rPr>
              <a:t>Écorce d'un vieux tronc</a:t>
            </a:r>
          </a:p>
        </p:txBody>
      </p:sp>
      <p:sp>
        <p:nvSpPr>
          <p:cNvPr id="10" name="ZoneTexte 9"/>
          <p:cNvSpPr txBox="1"/>
          <p:nvPr/>
        </p:nvSpPr>
        <p:spPr>
          <a:xfrm>
            <a:off x="3275856" y="6243470"/>
            <a:ext cx="1205488" cy="646331"/>
          </a:xfrm>
          <a:prstGeom prst="rect">
            <a:avLst/>
          </a:prstGeom>
          <a:noFill/>
        </p:spPr>
        <p:txBody>
          <a:bodyPr wrap="square" rtlCol="0">
            <a:spAutoFit/>
          </a:bodyPr>
          <a:lstStyle/>
          <a:p>
            <a:pPr algn="ctr"/>
            <a:r>
              <a:rPr lang="fr-FR" sz="1200" dirty="0">
                <a:solidFill>
                  <a:srgbClr val="008000"/>
                </a:solidFill>
              </a:rPr>
              <a:t>Fruits mûrs (</a:t>
            </a:r>
            <a:r>
              <a:rPr lang="fr-FR" sz="1200" i="1" dirty="0" err="1">
                <a:solidFill>
                  <a:srgbClr val="008000"/>
                </a:solidFill>
              </a:rPr>
              <a:t>Elaeagnus</a:t>
            </a:r>
            <a:r>
              <a:rPr lang="fr-FR" sz="1200" i="1" dirty="0">
                <a:solidFill>
                  <a:srgbClr val="008000"/>
                </a:solidFill>
              </a:rPr>
              <a:t> </a:t>
            </a:r>
            <a:r>
              <a:rPr lang="fr-FR" sz="1200" i="1" dirty="0" err="1">
                <a:solidFill>
                  <a:srgbClr val="008000"/>
                </a:solidFill>
              </a:rPr>
              <a:t>angustifoli</a:t>
            </a:r>
            <a:r>
              <a:rPr lang="fr-FR" sz="1200" dirty="0">
                <a:solidFill>
                  <a:srgbClr val="008000"/>
                </a:solidFill>
              </a:rPr>
              <a:t>)</a:t>
            </a:r>
          </a:p>
        </p:txBody>
      </p:sp>
      <p:sp>
        <p:nvSpPr>
          <p:cNvPr id="11" name="ZoneTexte 10"/>
          <p:cNvSpPr txBox="1"/>
          <p:nvPr/>
        </p:nvSpPr>
        <p:spPr>
          <a:xfrm>
            <a:off x="4382381" y="4046287"/>
            <a:ext cx="1907704" cy="830997"/>
          </a:xfrm>
          <a:prstGeom prst="rect">
            <a:avLst/>
          </a:prstGeom>
          <a:noFill/>
        </p:spPr>
        <p:txBody>
          <a:bodyPr wrap="square" rtlCol="0">
            <a:spAutoFit/>
          </a:bodyPr>
          <a:lstStyle/>
          <a:p>
            <a:pPr algn="just"/>
            <a:r>
              <a:rPr lang="fr-FR" sz="1200" dirty="0">
                <a:solidFill>
                  <a:srgbClr val="008000"/>
                </a:solidFill>
                <a:sym typeface="Wingdings" panose="05000000000000000000" pitchFamily="2" charset="2"/>
              </a:rPr>
              <a:t> </a:t>
            </a:r>
            <a:r>
              <a:rPr lang="fr-FR" sz="1200" dirty="0">
                <a:solidFill>
                  <a:srgbClr val="008000"/>
                </a:solidFill>
              </a:rPr>
              <a:t>Coupe montrant l'akène englobé dans l'</a:t>
            </a:r>
            <a:r>
              <a:rPr lang="fr-FR" sz="1200" dirty="0" err="1">
                <a:solidFill>
                  <a:srgbClr val="008000"/>
                </a:solidFill>
              </a:rPr>
              <a:t>hypanthe</a:t>
            </a:r>
            <a:r>
              <a:rPr lang="fr-FR" sz="1200" dirty="0">
                <a:solidFill>
                  <a:srgbClr val="008000"/>
                </a:solidFill>
              </a:rPr>
              <a:t> charnu (</a:t>
            </a:r>
            <a:r>
              <a:rPr lang="fr-FR" sz="1200" i="1" dirty="0" err="1">
                <a:solidFill>
                  <a:srgbClr val="008000"/>
                </a:solidFill>
              </a:rPr>
              <a:t>Elaeagnus</a:t>
            </a:r>
            <a:r>
              <a:rPr lang="fr-FR" sz="1200" i="1" dirty="0">
                <a:solidFill>
                  <a:srgbClr val="008000"/>
                </a:solidFill>
              </a:rPr>
              <a:t> </a:t>
            </a:r>
            <a:r>
              <a:rPr lang="fr-FR" sz="1200" i="1" dirty="0" err="1">
                <a:solidFill>
                  <a:srgbClr val="008000"/>
                </a:solidFill>
              </a:rPr>
              <a:t>angustifoli</a:t>
            </a:r>
            <a:r>
              <a:rPr lang="fr-FR" sz="1200" dirty="0">
                <a:solidFill>
                  <a:srgbClr val="008000"/>
                </a:solidFill>
              </a:rPr>
              <a:t>).</a:t>
            </a:r>
          </a:p>
        </p:txBody>
      </p:sp>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8036" y="4807143"/>
            <a:ext cx="1600200" cy="1704975"/>
          </a:xfrm>
          <a:prstGeom prst="rect">
            <a:avLst/>
          </a:prstGeom>
        </p:spPr>
      </p:pic>
      <p:sp>
        <p:nvSpPr>
          <p:cNvPr id="13" name="Espace réservé du numéro de diapositive 1"/>
          <p:cNvSpPr txBox="1">
            <a:spLocks/>
          </p:cNvSpPr>
          <p:nvPr/>
        </p:nvSpPr>
        <p:spPr>
          <a:xfrm>
            <a:off x="0" y="198480"/>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77</a:t>
            </a:fld>
            <a:endParaRPr lang="fr-FR" altLang="fr-FR" dirty="0"/>
          </a:p>
        </p:txBody>
      </p:sp>
      <p:sp>
        <p:nvSpPr>
          <p:cNvPr id="14" name="ZoneTexte 13"/>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15" name="Image 12" descr="logo salinisation2_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7088"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01851" y="689915"/>
            <a:ext cx="2377574" cy="369332"/>
          </a:xfrm>
          <a:prstGeom prst="rect">
            <a:avLst/>
          </a:prstGeom>
        </p:spPr>
        <p:txBody>
          <a:bodyPr wrap="none">
            <a:spAutoFit/>
          </a:bodyPr>
          <a:lstStyle/>
          <a:p>
            <a:r>
              <a:rPr lang="fr-FR" dirty="0">
                <a:solidFill>
                  <a:srgbClr val="008000"/>
                </a:solidFill>
              </a:rPr>
              <a:t>6.21. </a:t>
            </a:r>
            <a:r>
              <a:rPr lang="fr-FR" b="1" i="1" dirty="0" err="1">
                <a:solidFill>
                  <a:srgbClr val="008000"/>
                </a:solidFill>
              </a:rPr>
              <a:t>Eleagnus</a:t>
            </a:r>
            <a:r>
              <a:rPr lang="fr-FR" b="1" i="1" dirty="0">
                <a:solidFill>
                  <a:srgbClr val="008000"/>
                </a:solidFill>
              </a:rPr>
              <a:t> </a:t>
            </a:r>
            <a:r>
              <a:rPr lang="fr-FR" b="1" i="1" dirty="0" err="1">
                <a:solidFill>
                  <a:srgbClr val="008000"/>
                </a:solidFill>
              </a:rPr>
              <a:t>sp</a:t>
            </a:r>
            <a:r>
              <a:rPr lang="fr-FR" i="1" dirty="0">
                <a:solidFill>
                  <a:srgbClr val="008000"/>
                </a:solidFill>
              </a:rPr>
              <a:t>.</a:t>
            </a:r>
            <a:r>
              <a:rPr lang="fr-FR" dirty="0">
                <a:solidFill>
                  <a:srgbClr val="008000"/>
                </a:solidFill>
              </a:rPr>
              <a:t> : </a:t>
            </a:r>
          </a:p>
        </p:txBody>
      </p:sp>
      <p:sp>
        <p:nvSpPr>
          <p:cNvPr id="17" name="Rectangle 16"/>
          <p:cNvSpPr/>
          <p:nvPr/>
        </p:nvSpPr>
        <p:spPr>
          <a:xfrm>
            <a:off x="0" y="5661248"/>
            <a:ext cx="2919421" cy="1200329"/>
          </a:xfrm>
          <a:prstGeom prst="rect">
            <a:avLst/>
          </a:prstGeom>
        </p:spPr>
        <p:txBody>
          <a:bodyPr wrap="square">
            <a:spAutoFit/>
          </a:bodyPr>
          <a:lstStyle/>
          <a:p>
            <a:pPr algn="ctr"/>
            <a:r>
              <a:rPr lang="fr-FR" sz="1200" i="1" dirty="0" err="1">
                <a:solidFill>
                  <a:srgbClr val="008000"/>
                </a:solidFill>
              </a:rPr>
              <a:t>Eleagnus</a:t>
            </a:r>
            <a:r>
              <a:rPr lang="fr-FR" sz="1200" i="1" dirty="0">
                <a:solidFill>
                  <a:srgbClr val="008000"/>
                </a:solidFill>
              </a:rPr>
              <a:t> </a:t>
            </a:r>
            <a:r>
              <a:rPr lang="fr-FR" sz="1200" i="1" dirty="0" err="1">
                <a:solidFill>
                  <a:srgbClr val="008000"/>
                </a:solidFill>
              </a:rPr>
              <a:t>ebbingei</a:t>
            </a:r>
            <a:r>
              <a:rPr lang="fr-FR" sz="1200" dirty="0">
                <a:solidFill>
                  <a:srgbClr val="008000"/>
                </a:solidFill>
              </a:rPr>
              <a:t>. Photo prise dans le parc du </a:t>
            </a:r>
            <a:r>
              <a:rPr lang="fr-FR" sz="1200" dirty="0" err="1">
                <a:solidFill>
                  <a:srgbClr val="008000"/>
                </a:solidFill>
              </a:rPr>
              <a:t>Fogeo</a:t>
            </a:r>
            <a:r>
              <a:rPr lang="fr-FR" sz="1200" dirty="0">
                <a:solidFill>
                  <a:srgbClr val="008000"/>
                </a:solidFill>
              </a:rPr>
              <a:t> sur la presqu'île du Rhuys (Commune d’</a:t>
            </a:r>
            <a:r>
              <a:rPr lang="fr-FR" sz="1200" dirty="0" err="1">
                <a:solidFill>
                  <a:srgbClr val="008000"/>
                </a:solidFill>
              </a:rPr>
              <a:t>Arzon</a:t>
            </a:r>
            <a:r>
              <a:rPr lang="fr-FR" sz="1200" dirty="0">
                <a:solidFill>
                  <a:srgbClr val="008000"/>
                </a:solidFill>
              </a:rPr>
              <a:t>, Morbihan, France). Source : </a:t>
            </a:r>
            <a:r>
              <a:rPr lang="fr-FR" sz="1200" dirty="0">
                <a:solidFill>
                  <a:srgbClr val="008000"/>
                </a:solidFill>
                <a:hlinkClick r:id="rId14"/>
              </a:rPr>
              <a:t>http://fogeo.free.fr/flore/arbustes_halophiles.pdf</a:t>
            </a:r>
            <a:r>
              <a:rPr lang="fr-FR" sz="1200" dirty="0">
                <a:solidFill>
                  <a:srgbClr val="008000"/>
                </a:solidFill>
              </a:rPr>
              <a:t> </a:t>
            </a:r>
            <a:endParaRPr lang="fr-FR" sz="1200" i="1" dirty="0">
              <a:solidFill>
                <a:srgbClr val="008000"/>
              </a:solidFill>
            </a:endParaRPr>
          </a:p>
        </p:txBody>
      </p:sp>
      <p:pic>
        <p:nvPicPr>
          <p:cNvPr id="18" name="Imag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623" y="3626846"/>
            <a:ext cx="2524125" cy="2076450"/>
          </a:xfrm>
          <a:prstGeom prst="rect">
            <a:avLst/>
          </a:prstGeom>
        </p:spPr>
      </p:pic>
      <p:sp>
        <p:nvSpPr>
          <p:cNvPr id="19" name="ZoneTexte 18"/>
          <p:cNvSpPr txBox="1"/>
          <p:nvPr/>
        </p:nvSpPr>
        <p:spPr>
          <a:xfrm>
            <a:off x="7308304" y="6492837"/>
            <a:ext cx="1835696" cy="276999"/>
          </a:xfrm>
          <a:prstGeom prst="rect">
            <a:avLst/>
          </a:prstGeom>
          <a:noFill/>
        </p:spPr>
        <p:txBody>
          <a:bodyPr wrap="square" rtlCol="0">
            <a:spAutoFit/>
          </a:bodyPr>
          <a:lstStyle/>
          <a:p>
            <a:pPr algn="ctr"/>
            <a:r>
              <a:rPr lang="fr-FR" sz="1200" i="1" dirty="0" err="1">
                <a:solidFill>
                  <a:srgbClr val="008000"/>
                </a:solidFill>
              </a:rPr>
              <a:t>Elaeagnus</a:t>
            </a:r>
            <a:r>
              <a:rPr lang="fr-FR" sz="1200" i="1" dirty="0">
                <a:solidFill>
                  <a:srgbClr val="008000"/>
                </a:solidFill>
              </a:rPr>
              <a:t> </a:t>
            </a:r>
            <a:r>
              <a:rPr lang="fr-FR" sz="1200" i="1" dirty="0" err="1">
                <a:solidFill>
                  <a:srgbClr val="008000"/>
                </a:solidFill>
              </a:rPr>
              <a:t>angustifoli</a:t>
            </a:r>
            <a:endParaRPr lang="fr-FR" sz="1200" dirty="0">
              <a:solidFill>
                <a:srgbClr val="008000"/>
              </a:solidFill>
            </a:endParaRPr>
          </a:p>
        </p:txBody>
      </p:sp>
    </p:spTree>
    <p:extLst>
      <p:ext uri="{BB962C8B-B14F-4D97-AF65-F5344CB8AC3E}">
        <p14:creationId xmlns:p14="http://schemas.microsoft.com/office/powerpoint/2010/main" val="7371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0" y="198480"/>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78</a:t>
            </a:fld>
            <a:endParaRPr lang="fr-FR" altLang="fr-FR" dirty="0"/>
          </a:p>
        </p:txBody>
      </p:sp>
      <p:sp>
        <p:nvSpPr>
          <p:cNvPr id="4" name="ZoneTexte 3"/>
          <p:cNvSpPr txBox="1">
            <a:spLocks noChangeArrowheads="1"/>
          </p:cNvSpPr>
          <p:nvPr/>
        </p:nvSpPr>
        <p:spPr bwMode="auto">
          <a:xfrm>
            <a:off x="1574139" y="113663"/>
            <a:ext cx="3782827"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5" name="Image 12"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1851" y="689915"/>
            <a:ext cx="5660589" cy="369332"/>
          </a:xfrm>
          <a:prstGeom prst="rect">
            <a:avLst/>
          </a:prstGeom>
        </p:spPr>
        <p:txBody>
          <a:bodyPr wrap="none">
            <a:spAutoFit/>
          </a:bodyPr>
          <a:lstStyle/>
          <a:p>
            <a:r>
              <a:rPr lang="fr-FR" dirty="0">
                <a:solidFill>
                  <a:srgbClr val="008000"/>
                </a:solidFill>
              </a:rPr>
              <a:t>6.22. </a:t>
            </a:r>
            <a:r>
              <a:rPr lang="fr-FR" b="1" dirty="0" err="1">
                <a:solidFill>
                  <a:srgbClr val="008000"/>
                </a:solidFill>
              </a:rPr>
              <a:t>Lyciets</a:t>
            </a:r>
            <a:r>
              <a:rPr lang="fr-FR" dirty="0">
                <a:solidFill>
                  <a:srgbClr val="008000"/>
                </a:solidFill>
              </a:rPr>
              <a:t> (</a:t>
            </a:r>
            <a:r>
              <a:rPr lang="fr-FR" i="1" dirty="0" err="1">
                <a:solidFill>
                  <a:srgbClr val="008000"/>
                </a:solidFill>
              </a:rPr>
              <a:t>Lycium</a:t>
            </a:r>
            <a:r>
              <a:rPr lang="fr-FR" i="1" dirty="0">
                <a:solidFill>
                  <a:srgbClr val="008000"/>
                </a:solidFill>
              </a:rPr>
              <a:t> </a:t>
            </a:r>
            <a:r>
              <a:rPr lang="fr-FR" i="1" dirty="0" err="1">
                <a:solidFill>
                  <a:srgbClr val="008000"/>
                </a:solidFill>
              </a:rPr>
              <a:t>sp</a:t>
            </a:r>
            <a:r>
              <a:rPr lang="fr-FR" i="1" dirty="0">
                <a:solidFill>
                  <a:srgbClr val="008000"/>
                </a:solidFill>
              </a:rPr>
              <a:t>.</a:t>
            </a:r>
            <a:r>
              <a:rPr lang="fr-FR" dirty="0">
                <a:solidFill>
                  <a:srgbClr val="008000"/>
                </a:solidFill>
              </a:rPr>
              <a:t>) (famille des </a:t>
            </a:r>
            <a:r>
              <a:rPr lang="fr-FR" i="1" dirty="0" err="1">
                <a:solidFill>
                  <a:srgbClr val="008000"/>
                </a:solidFill>
                <a:hlinkClick r:id="rId3" tooltip="Solanaceae"/>
              </a:rPr>
              <a:t>Solanaceae</a:t>
            </a:r>
            <a:r>
              <a:rPr lang="fr-FR" dirty="0">
                <a:solidFill>
                  <a:srgbClr val="008000"/>
                </a:solidFill>
              </a:rPr>
              <a:t>) : </a:t>
            </a:r>
          </a:p>
        </p:txBody>
      </p:sp>
      <p:sp>
        <p:nvSpPr>
          <p:cNvPr id="7" name="ZoneTexte 6"/>
          <p:cNvSpPr txBox="1"/>
          <p:nvPr/>
        </p:nvSpPr>
        <p:spPr>
          <a:xfrm>
            <a:off x="101851" y="1124744"/>
            <a:ext cx="8934645" cy="4431983"/>
          </a:xfrm>
          <a:prstGeom prst="rect">
            <a:avLst/>
          </a:prstGeom>
          <a:noFill/>
        </p:spPr>
        <p:txBody>
          <a:bodyPr wrap="square" rtlCol="0">
            <a:spAutoFit/>
          </a:bodyPr>
          <a:lstStyle/>
          <a:p>
            <a:pPr algn="just"/>
            <a:r>
              <a:rPr lang="fr-FR" dirty="0">
                <a:solidFill>
                  <a:srgbClr val="008000"/>
                </a:solidFill>
              </a:rPr>
              <a:t>Le </a:t>
            </a:r>
            <a:r>
              <a:rPr lang="fr-FR" b="1" dirty="0" err="1">
                <a:solidFill>
                  <a:srgbClr val="008000"/>
                </a:solidFill>
              </a:rPr>
              <a:t>lyciet</a:t>
            </a:r>
            <a:r>
              <a:rPr lang="fr-FR" b="1" dirty="0">
                <a:solidFill>
                  <a:srgbClr val="008000"/>
                </a:solidFill>
              </a:rPr>
              <a:t> commun</a:t>
            </a:r>
            <a:r>
              <a:rPr lang="fr-FR" dirty="0">
                <a:solidFill>
                  <a:srgbClr val="008000"/>
                </a:solidFill>
              </a:rPr>
              <a:t> ou </a:t>
            </a:r>
            <a:r>
              <a:rPr lang="fr-FR" b="1" dirty="0" err="1">
                <a:solidFill>
                  <a:srgbClr val="008000"/>
                </a:solidFill>
              </a:rPr>
              <a:t>lyciet</a:t>
            </a:r>
            <a:r>
              <a:rPr lang="fr-FR" b="1" dirty="0">
                <a:solidFill>
                  <a:srgbClr val="008000"/>
                </a:solidFill>
              </a:rPr>
              <a:t> de Barbarie</a:t>
            </a:r>
            <a:r>
              <a:rPr lang="fr-FR" dirty="0">
                <a:solidFill>
                  <a:srgbClr val="008000"/>
                </a:solidFill>
              </a:rPr>
              <a:t> (</a:t>
            </a:r>
            <a:r>
              <a:rPr lang="fr-FR" b="1" i="1" dirty="0" err="1">
                <a:solidFill>
                  <a:srgbClr val="008000"/>
                </a:solidFill>
              </a:rPr>
              <a:t>Lycium</a:t>
            </a:r>
            <a:r>
              <a:rPr lang="fr-FR" b="1" i="1" dirty="0">
                <a:solidFill>
                  <a:srgbClr val="008000"/>
                </a:solidFill>
              </a:rPr>
              <a:t> </a:t>
            </a:r>
            <a:r>
              <a:rPr lang="fr-FR" b="1" i="1" dirty="0" err="1">
                <a:solidFill>
                  <a:srgbClr val="008000"/>
                </a:solidFill>
              </a:rPr>
              <a:t>barbarum</a:t>
            </a:r>
            <a:r>
              <a:rPr lang="fr-FR" dirty="0">
                <a:solidFill>
                  <a:srgbClr val="008000"/>
                </a:solidFill>
              </a:rPr>
              <a:t>) est un arbuste largement répandu de l'Europe méridionale à l'Asie. Le </a:t>
            </a:r>
            <a:r>
              <a:rPr lang="fr-FR" b="1" i="1" dirty="0" err="1">
                <a:solidFill>
                  <a:srgbClr val="008000"/>
                </a:solidFill>
              </a:rPr>
              <a:t>Lycium</a:t>
            </a:r>
            <a:r>
              <a:rPr lang="fr-FR" b="1" i="1" dirty="0">
                <a:solidFill>
                  <a:srgbClr val="008000"/>
                </a:solidFill>
              </a:rPr>
              <a:t> </a:t>
            </a:r>
            <a:r>
              <a:rPr lang="fr-FR" b="1" i="1" dirty="0" err="1">
                <a:solidFill>
                  <a:srgbClr val="008000"/>
                </a:solidFill>
              </a:rPr>
              <a:t>chinense</a:t>
            </a:r>
            <a:r>
              <a:rPr lang="fr-FR" dirty="0">
                <a:solidFill>
                  <a:srgbClr val="008000"/>
                </a:solidFill>
              </a:rPr>
              <a:t> ou </a:t>
            </a:r>
            <a:r>
              <a:rPr lang="fr-FR" b="1" dirty="0" err="1">
                <a:solidFill>
                  <a:srgbClr val="008000"/>
                </a:solidFill>
              </a:rPr>
              <a:t>lyciet</a:t>
            </a:r>
            <a:r>
              <a:rPr lang="fr-FR" b="1" dirty="0">
                <a:solidFill>
                  <a:srgbClr val="008000"/>
                </a:solidFill>
              </a:rPr>
              <a:t> de Chine</a:t>
            </a:r>
            <a:r>
              <a:rPr lang="fr-FR" dirty="0">
                <a:solidFill>
                  <a:srgbClr val="008000"/>
                </a:solidFill>
              </a:rPr>
              <a:t>, est un</a:t>
            </a:r>
            <a:r>
              <a:rPr lang="fr-FR" dirty="0"/>
              <a:t> </a:t>
            </a:r>
            <a:r>
              <a:rPr lang="fr-FR" dirty="0">
                <a:solidFill>
                  <a:srgbClr val="008000"/>
                </a:solidFill>
              </a:rPr>
              <a:t>arbrisseau de 1 à 2 mètres de haut, touffu, à rameaux flexibles, tombants, légèrement anguleux et </a:t>
            </a:r>
            <a:r>
              <a:rPr lang="fr-FR" i="1" dirty="0">
                <a:solidFill>
                  <a:srgbClr val="008000"/>
                </a:solidFill>
              </a:rPr>
              <a:t>peu épineux </a:t>
            </a:r>
            <a:r>
              <a:rPr lang="fr-FR" dirty="0">
                <a:solidFill>
                  <a:srgbClr val="008000"/>
                </a:solidFill>
              </a:rPr>
              <a:t>(avec des épines de 0,5 à 2 cm), répandu du pourtour de la Méditerranée à l'Asie orientale. Le </a:t>
            </a:r>
            <a:r>
              <a:rPr lang="fr-FR" b="1" dirty="0">
                <a:solidFill>
                  <a:srgbClr val="008000"/>
                </a:solidFill>
              </a:rPr>
              <a:t>goji</a:t>
            </a:r>
            <a:r>
              <a:rPr lang="fr-FR" dirty="0">
                <a:solidFill>
                  <a:srgbClr val="008000"/>
                </a:solidFill>
              </a:rPr>
              <a:t> ou </a:t>
            </a:r>
            <a:r>
              <a:rPr lang="fr-FR" b="1" dirty="0">
                <a:solidFill>
                  <a:srgbClr val="008000"/>
                </a:solidFill>
              </a:rPr>
              <a:t>baie de goji</a:t>
            </a:r>
            <a:r>
              <a:rPr lang="fr-FR" dirty="0">
                <a:solidFill>
                  <a:srgbClr val="008000"/>
                </a:solidFill>
              </a:rPr>
              <a:t> est le nom commercial de la </a:t>
            </a:r>
            <a:r>
              <a:rPr lang="fr-FR" dirty="0">
                <a:solidFill>
                  <a:srgbClr val="008000"/>
                </a:solidFill>
                <a:hlinkClick r:id="rId4" tooltip="Baie (botanique)"/>
              </a:rPr>
              <a:t>baie</a:t>
            </a:r>
            <a:r>
              <a:rPr lang="fr-FR" dirty="0">
                <a:solidFill>
                  <a:srgbClr val="008000"/>
                </a:solidFill>
              </a:rPr>
              <a:t> du </a:t>
            </a:r>
            <a:r>
              <a:rPr lang="fr-FR" dirty="0" err="1">
                <a:solidFill>
                  <a:srgbClr val="008000"/>
                </a:solidFill>
              </a:rPr>
              <a:t>lyciet</a:t>
            </a:r>
            <a:r>
              <a:rPr lang="fr-FR" dirty="0">
                <a:solidFill>
                  <a:srgbClr val="008000"/>
                </a:solidFill>
              </a:rPr>
              <a:t> commun (</a:t>
            </a:r>
            <a:r>
              <a:rPr lang="fr-FR" i="1" dirty="0" err="1">
                <a:solidFill>
                  <a:srgbClr val="008000"/>
                </a:solidFill>
                <a:hlinkClick r:id="rId5" tooltip="Lycium barbarum"/>
              </a:rPr>
              <a:t>Lycium</a:t>
            </a:r>
            <a:r>
              <a:rPr lang="fr-FR" i="1" dirty="0">
                <a:solidFill>
                  <a:srgbClr val="008000"/>
                </a:solidFill>
                <a:hlinkClick r:id="rId5" tooltip="Lycium barbarum"/>
              </a:rPr>
              <a:t> </a:t>
            </a:r>
            <a:r>
              <a:rPr lang="fr-FR" i="1" dirty="0" err="1">
                <a:solidFill>
                  <a:srgbClr val="008000"/>
                </a:solidFill>
                <a:hlinkClick r:id="rId5" tooltip="Lycium barbarum"/>
              </a:rPr>
              <a:t>barbarum</a:t>
            </a:r>
            <a:r>
              <a:rPr lang="fr-FR" dirty="0">
                <a:solidFill>
                  <a:srgbClr val="008000"/>
                </a:solidFill>
              </a:rPr>
              <a:t>) et du </a:t>
            </a:r>
            <a:r>
              <a:rPr lang="fr-FR" dirty="0" err="1">
                <a:solidFill>
                  <a:srgbClr val="008000"/>
                </a:solidFill>
              </a:rPr>
              <a:t>lyciet</a:t>
            </a:r>
            <a:r>
              <a:rPr lang="fr-FR" dirty="0">
                <a:solidFill>
                  <a:srgbClr val="008000"/>
                </a:solidFill>
              </a:rPr>
              <a:t> de Chine (</a:t>
            </a:r>
            <a:r>
              <a:rPr lang="fr-FR" i="1" dirty="0" err="1">
                <a:solidFill>
                  <a:srgbClr val="008000"/>
                </a:solidFill>
                <a:hlinkClick r:id="rId6" tooltip="Lycium chinense"/>
              </a:rPr>
              <a:t>Lycium</a:t>
            </a:r>
            <a:r>
              <a:rPr lang="fr-FR" i="1" dirty="0">
                <a:solidFill>
                  <a:srgbClr val="008000"/>
                </a:solidFill>
                <a:hlinkClick r:id="rId6" tooltip="Lycium chinense"/>
              </a:rPr>
              <a:t> </a:t>
            </a:r>
            <a:r>
              <a:rPr lang="fr-FR" i="1" dirty="0" err="1">
                <a:solidFill>
                  <a:srgbClr val="008000"/>
                </a:solidFill>
                <a:hlinkClick r:id="rId6" tooltip="Lycium chinense"/>
              </a:rPr>
              <a:t>chinense</a:t>
            </a:r>
            <a:r>
              <a:rPr lang="fr-FR" dirty="0">
                <a:solidFill>
                  <a:srgbClr val="008000"/>
                </a:solidFill>
              </a:rPr>
              <a:t>). </a:t>
            </a:r>
            <a:r>
              <a:rPr lang="fr-FR" sz="1200" dirty="0">
                <a:solidFill>
                  <a:srgbClr val="008000"/>
                </a:solidFill>
              </a:rPr>
              <a:t>Les </a:t>
            </a:r>
            <a:r>
              <a:rPr lang="fr-FR" sz="1200" dirty="0" err="1">
                <a:solidFill>
                  <a:srgbClr val="008000"/>
                </a:solidFill>
              </a:rPr>
              <a:t>lyciets</a:t>
            </a:r>
            <a:r>
              <a:rPr lang="fr-FR" sz="1200" dirty="0">
                <a:solidFill>
                  <a:srgbClr val="008000"/>
                </a:solidFill>
              </a:rPr>
              <a:t> sont cultivés surtout en altitude, du nord-ouest de la </a:t>
            </a:r>
            <a:r>
              <a:rPr lang="fr-FR" sz="1200" dirty="0">
                <a:solidFill>
                  <a:srgbClr val="008000"/>
                </a:solidFill>
                <a:hlinkClick r:id="rId7" tooltip="République populaire de Chine"/>
              </a:rPr>
              <a:t>Chine</a:t>
            </a:r>
            <a:r>
              <a:rPr lang="fr-FR" sz="1200" dirty="0">
                <a:solidFill>
                  <a:srgbClr val="008000"/>
                </a:solidFill>
              </a:rPr>
              <a:t> (dans la région autonome Hui du </a:t>
            </a:r>
            <a:r>
              <a:rPr lang="fr-FR" sz="1200" dirty="0">
                <a:solidFill>
                  <a:srgbClr val="008000"/>
                </a:solidFill>
                <a:hlinkClick r:id="rId8" tooltip="Ningxia"/>
              </a:rPr>
              <a:t>Ningxia</a:t>
            </a:r>
            <a:r>
              <a:rPr lang="fr-FR" sz="1200" dirty="0">
                <a:solidFill>
                  <a:srgbClr val="008000"/>
                </a:solidFill>
              </a:rPr>
              <a:t>) à la </a:t>
            </a:r>
            <a:r>
              <a:rPr lang="fr-FR" sz="1200" dirty="0">
                <a:solidFill>
                  <a:srgbClr val="008000"/>
                </a:solidFill>
                <a:hlinkClick r:id="rId9" tooltip="Mongolie"/>
              </a:rPr>
              <a:t>Mongolie</a:t>
            </a:r>
            <a:r>
              <a:rPr lang="fr-FR" sz="1200" dirty="0">
                <a:solidFill>
                  <a:srgbClr val="008000"/>
                </a:solidFill>
              </a:rPr>
              <a:t>. Le </a:t>
            </a:r>
            <a:r>
              <a:rPr lang="fr-FR" sz="1200" dirty="0" err="1">
                <a:solidFill>
                  <a:srgbClr val="008000"/>
                </a:solidFill>
                <a:hlinkClick r:id="rId10" tooltip="Lyciet commun"/>
              </a:rPr>
              <a:t>lyciet</a:t>
            </a:r>
            <a:r>
              <a:rPr lang="fr-FR" sz="1200" dirty="0">
                <a:solidFill>
                  <a:srgbClr val="008000"/>
                </a:solidFill>
                <a:hlinkClick r:id="rId10" tooltip="Lyciet commun"/>
              </a:rPr>
              <a:t> commun</a:t>
            </a:r>
            <a:r>
              <a:rPr lang="fr-FR" sz="1200" dirty="0">
                <a:solidFill>
                  <a:srgbClr val="008000"/>
                </a:solidFill>
              </a:rPr>
              <a:t>, le </a:t>
            </a:r>
            <a:r>
              <a:rPr lang="fr-FR" sz="1200" u="sng" dirty="0" err="1">
                <a:solidFill>
                  <a:srgbClr val="008000"/>
                </a:solidFill>
                <a:hlinkClick r:id="rId11" tooltip="Lyciet d'Europe"/>
              </a:rPr>
              <a:t>lyciet</a:t>
            </a:r>
            <a:r>
              <a:rPr lang="fr-FR" sz="1200" u="sng" dirty="0">
                <a:solidFill>
                  <a:srgbClr val="008000"/>
                </a:solidFill>
                <a:hlinkClick r:id="rId11" tooltip="Lyciet d'Europe"/>
              </a:rPr>
              <a:t> d'Europe</a:t>
            </a:r>
            <a:r>
              <a:rPr lang="fr-FR" sz="1200" dirty="0">
                <a:solidFill>
                  <a:srgbClr val="008000"/>
                </a:solidFill>
              </a:rPr>
              <a:t> et le </a:t>
            </a:r>
            <a:r>
              <a:rPr lang="fr-FR" sz="1200" dirty="0" err="1">
                <a:solidFill>
                  <a:srgbClr val="008000"/>
                </a:solidFill>
              </a:rPr>
              <a:t>lyciet</a:t>
            </a:r>
            <a:r>
              <a:rPr lang="fr-FR" sz="1200" dirty="0">
                <a:solidFill>
                  <a:srgbClr val="008000"/>
                </a:solidFill>
              </a:rPr>
              <a:t> de Chine sont les trois espèces de </a:t>
            </a:r>
            <a:r>
              <a:rPr lang="fr-FR" sz="1200" dirty="0" err="1">
                <a:solidFill>
                  <a:srgbClr val="008000"/>
                </a:solidFill>
              </a:rPr>
              <a:t>lyciet</a:t>
            </a:r>
            <a:r>
              <a:rPr lang="fr-FR" sz="1200" dirty="0">
                <a:solidFill>
                  <a:srgbClr val="008000"/>
                </a:solidFill>
              </a:rPr>
              <a:t> poussant naturellement en France. En début d'été, il se pare de petites fleurs violettes et blanches en étoile, remplacées vers le mois de septembre par les baies rouges. </a:t>
            </a:r>
            <a:r>
              <a:rPr lang="fr-FR" sz="1200" i="1" dirty="0" err="1">
                <a:solidFill>
                  <a:srgbClr val="008000"/>
                </a:solidFill>
              </a:rPr>
              <a:t>Lycium</a:t>
            </a:r>
            <a:r>
              <a:rPr lang="fr-FR" sz="1200" i="1" dirty="0">
                <a:solidFill>
                  <a:srgbClr val="008000"/>
                </a:solidFill>
              </a:rPr>
              <a:t> </a:t>
            </a:r>
            <a:r>
              <a:rPr lang="fr-FR" sz="1200" i="1" dirty="0" err="1">
                <a:solidFill>
                  <a:srgbClr val="008000"/>
                </a:solidFill>
              </a:rPr>
              <a:t>barbarum</a:t>
            </a:r>
            <a:r>
              <a:rPr lang="fr-FR" sz="1200" dirty="0">
                <a:solidFill>
                  <a:srgbClr val="008000"/>
                </a:solidFill>
              </a:rPr>
              <a:t> est peu exigeant. Il pousse dans n'importe quelle terre de jardin enrichie d'un peu de </a:t>
            </a:r>
            <a:r>
              <a:rPr lang="fr-FR" sz="1200" b="1" dirty="0">
                <a:solidFill>
                  <a:srgbClr val="008000"/>
                </a:solidFill>
                <a:hlinkClick r:id="rId12"/>
              </a:rPr>
              <a:t>terreau</a:t>
            </a:r>
            <a:r>
              <a:rPr lang="fr-FR" sz="1200" dirty="0">
                <a:solidFill>
                  <a:srgbClr val="008000"/>
                </a:solidFill>
              </a:rPr>
              <a:t>, de préférence pour les sols alcalins (basique ; pH &gt;7), plutôt riches en minéraux. En hiver, pas d'arrosage en extérieur. En été, le Goji appréciera un sol relativement frais, qu’il faut arroser régulièrement. Il résiste à -20°C. Il préfère une exposition soleil / </a:t>
            </a:r>
            <a:r>
              <a:rPr lang="fr-FR" sz="1200" dirty="0" err="1">
                <a:solidFill>
                  <a:srgbClr val="008000"/>
                </a:solidFill>
              </a:rPr>
              <a:t>mi-ombre</a:t>
            </a:r>
            <a:r>
              <a:rPr lang="fr-FR" sz="1200" dirty="0">
                <a:solidFill>
                  <a:srgbClr val="008000"/>
                </a:solidFill>
              </a:rPr>
              <a:t>. Ses</a:t>
            </a:r>
            <a:r>
              <a:rPr lang="fr-FR" sz="1200" dirty="0"/>
              <a:t> </a:t>
            </a:r>
            <a:r>
              <a:rPr lang="fr-FR" sz="1200" b="1" dirty="0">
                <a:hlinkClick r:id="rId13"/>
              </a:rPr>
              <a:t>baies</a:t>
            </a:r>
            <a:r>
              <a:rPr lang="fr-FR" sz="1200" dirty="0">
                <a:solidFill>
                  <a:srgbClr val="008000"/>
                </a:solidFill>
              </a:rPr>
              <a:t>, semblables à de petites cerises allongées, légèrement sucrées et de faible acidité, sont commercialisées principalement sous forme de jus, généralement pasteurisés et souvent mélangés avec d'autres jus de fruits, ou de fruits déshydratés ou encore réduits en poudre. Les feuilles fraiches, riches en vitamines C et E, peuvent être consommées comme légumes. </a:t>
            </a:r>
            <a:r>
              <a:rPr lang="fr-FR" sz="1200" u="sng" dirty="0">
                <a:solidFill>
                  <a:srgbClr val="008000"/>
                </a:solidFill>
              </a:rPr>
              <a:t>Semis</a:t>
            </a:r>
            <a:r>
              <a:rPr lang="fr-FR" sz="1200" dirty="0">
                <a:solidFill>
                  <a:srgbClr val="008000"/>
                </a:solidFill>
              </a:rPr>
              <a:t> : Semez les graines dans  un </a:t>
            </a:r>
            <a:r>
              <a:rPr lang="fr-FR" sz="1200" b="1" dirty="0">
                <a:solidFill>
                  <a:srgbClr val="008000"/>
                </a:solidFill>
                <a:hlinkClick r:id="rId14"/>
              </a:rPr>
              <a:t>terreau</a:t>
            </a:r>
            <a:r>
              <a:rPr lang="fr-FR" sz="1200" dirty="0">
                <a:solidFill>
                  <a:srgbClr val="008000"/>
                </a:solidFill>
              </a:rPr>
              <a:t> bien fin, sous une </a:t>
            </a:r>
            <a:r>
              <a:rPr lang="fr-FR" sz="1200" b="1" dirty="0" err="1">
                <a:solidFill>
                  <a:srgbClr val="008000"/>
                </a:solidFill>
                <a:hlinkClick r:id="rId15"/>
              </a:rPr>
              <a:t>mini-serre</a:t>
            </a:r>
            <a:r>
              <a:rPr lang="fr-FR" sz="1200" dirty="0">
                <a:solidFill>
                  <a:srgbClr val="008000"/>
                </a:solidFill>
              </a:rPr>
              <a:t> à une température comprise entre 20 et 25°C. La germination interviendra sous 4 à 6 semaines.</a:t>
            </a:r>
          </a:p>
          <a:p>
            <a:pPr algn="just"/>
            <a:r>
              <a:rPr lang="fr-FR" sz="1200" u="sng" dirty="0">
                <a:solidFill>
                  <a:srgbClr val="008000"/>
                </a:solidFill>
              </a:rPr>
              <a:t>Controverses</a:t>
            </a:r>
            <a:r>
              <a:rPr lang="fr-FR" sz="1200" dirty="0">
                <a:solidFill>
                  <a:srgbClr val="008000"/>
                </a:solidFill>
              </a:rPr>
              <a:t> : ce fruit ne contiendrait pas plus de vitamines que l'</a:t>
            </a:r>
            <a:r>
              <a:rPr lang="fr-FR" sz="1200" dirty="0">
                <a:solidFill>
                  <a:srgbClr val="008000"/>
                </a:solidFill>
                <a:hlinkClick r:id="rId16" tooltip="Orange (fruit)"/>
              </a:rPr>
              <a:t>orange</a:t>
            </a:r>
            <a:r>
              <a:rPr lang="fr-FR" sz="1200" dirty="0">
                <a:solidFill>
                  <a:srgbClr val="008000"/>
                </a:solidFill>
              </a:rPr>
              <a:t> ou la </a:t>
            </a:r>
            <a:r>
              <a:rPr lang="fr-FR" sz="1200" dirty="0">
                <a:solidFill>
                  <a:srgbClr val="008000"/>
                </a:solidFill>
                <a:hlinkClick r:id="rId17" tooltip="Pomme"/>
              </a:rPr>
              <a:t>pomme</a:t>
            </a:r>
            <a:r>
              <a:rPr lang="fr-FR" sz="1200" dirty="0">
                <a:solidFill>
                  <a:srgbClr val="008000"/>
                </a:solidFill>
              </a:rPr>
              <a:t>, et moins que les baies d'</a:t>
            </a:r>
            <a:r>
              <a:rPr lang="fr-FR" sz="1200" dirty="0">
                <a:solidFill>
                  <a:srgbClr val="008000"/>
                </a:solidFill>
                <a:hlinkClick r:id="rId18" tooltip="Argousier"/>
              </a:rPr>
              <a:t>argousier</a:t>
            </a:r>
            <a:r>
              <a:rPr lang="fr-FR" sz="1200" dirty="0">
                <a:solidFill>
                  <a:srgbClr val="008000"/>
                </a:solidFill>
              </a:rPr>
              <a:t>.</a:t>
            </a:r>
          </a:p>
          <a:p>
            <a:pPr algn="just"/>
            <a:r>
              <a:rPr lang="fr-FR" sz="1200" dirty="0">
                <a:solidFill>
                  <a:srgbClr val="008000"/>
                </a:solidFill>
              </a:rPr>
              <a:t>Sources : a) </a:t>
            </a:r>
            <a:r>
              <a:rPr lang="fr-FR" sz="1200" dirty="0">
                <a:solidFill>
                  <a:srgbClr val="008000"/>
                </a:solidFill>
                <a:hlinkClick r:id="rId19"/>
              </a:rPr>
              <a:t>https://fr.wikipedia.org/wiki/Baie_de_goji</a:t>
            </a:r>
            <a:r>
              <a:rPr lang="fr-FR" sz="1200" dirty="0">
                <a:solidFill>
                  <a:srgbClr val="008000"/>
                </a:solidFill>
              </a:rPr>
              <a:t>, b) </a:t>
            </a:r>
            <a:r>
              <a:rPr lang="fr-FR" sz="1200" dirty="0">
                <a:solidFill>
                  <a:srgbClr val="008000"/>
                </a:solidFill>
                <a:hlinkClick r:id="rId6"/>
              </a:rPr>
              <a:t>https://fr.wikipedia.org/wiki/Lycium_chinense</a:t>
            </a:r>
            <a:r>
              <a:rPr lang="fr-FR" sz="1200" dirty="0">
                <a:solidFill>
                  <a:srgbClr val="008000"/>
                </a:solidFill>
              </a:rPr>
              <a:t>, </a:t>
            </a:r>
          </a:p>
          <a:p>
            <a:pPr algn="just"/>
            <a:r>
              <a:rPr lang="fr-FR" sz="1200" dirty="0">
                <a:solidFill>
                  <a:srgbClr val="008000"/>
                </a:solidFill>
              </a:rPr>
              <a:t>c) </a:t>
            </a:r>
            <a:r>
              <a:rPr lang="fr-FR" sz="1200" dirty="0">
                <a:solidFill>
                  <a:srgbClr val="008000"/>
                </a:solidFill>
                <a:hlinkClick r:id="rId5"/>
              </a:rPr>
              <a:t>https://fr.wikipedia.org/wiki/Lycium_barbarum</a:t>
            </a:r>
            <a:r>
              <a:rPr lang="fr-FR" sz="1200" dirty="0">
                <a:solidFill>
                  <a:srgbClr val="008000"/>
                </a:solidFill>
              </a:rPr>
              <a:t>  </a:t>
            </a:r>
            <a:endParaRPr lang="fr-FR" dirty="0">
              <a:solidFill>
                <a:srgbClr val="008000"/>
              </a:solidFill>
            </a:endParaRPr>
          </a:p>
        </p:txBody>
      </p:sp>
      <p:pic>
        <p:nvPicPr>
          <p:cNvPr id="8" name="Image 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40467" y="0"/>
            <a:ext cx="1817890" cy="851103"/>
          </a:xfrm>
          <a:prstGeom prst="rect">
            <a:avLst/>
          </a:prstGeom>
        </p:spPr>
      </p:pic>
      <p:pic>
        <p:nvPicPr>
          <p:cNvPr id="9" name="Imag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96181" y="5514427"/>
            <a:ext cx="1825135" cy="1310779"/>
          </a:xfrm>
          <a:prstGeom prst="rect">
            <a:avLst/>
          </a:prstGeom>
        </p:spPr>
      </p:pic>
      <p:pic>
        <p:nvPicPr>
          <p:cNvPr id="10" name="Image 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07404" y="5514071"/>
            <a:ext cx="2002860" cy="1331902"/>
          </a:xfrm>
          <a:prstGeom prst="rect">
            <a:avLst/>
          </a:prstGeom>
        </p:spPr>
      </p:pic>
      <p:pic>
        <p:nvPicPr>
          <p:cNvPr id="11" name="Image 1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17917" y="5305752"/>
            <a:ext cx="2072331" cy="1552248"/>
          </a:xfrm>
          <a:prstGeom prst="rect">
            <a:avLst/>
          </a:prstGeom>
        </p:spPr>
      </p:pic>
      <p:pic>
        <p:nvPicPr>
          <p:cNvPr id="12" name="Imag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4328" y="0"/>
            <a:ext cx="1619672" cy="1213191"/>
          </a:xfrm>
          <a:prstGeom prst="rect">
            <a:avLst/>
          </a:prstGeom>
        </p:spPr>
      </p:pic>
      <p:pic>
        <p:nvPicPr>
          <p:cNvPr id="13" name="Image 1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75068" y="5305753"/>
            <a:ext cx="2068008" cy="1549010"/>
          </a:xfrm>
          <a:prstGeom prst="rect">
            <a:avLst/>
          </a:prstGeom>
        </p:spPr>
      </p:pic>
      <p:sp>
        <p:nvSpPr>
          <p:cNvPr id="14" name="ZoneTexte 13"/>
          <p:cNvSpPr txBox="1"/>
          <p:nvPr/>
        </p:nvSpPr>
        <p:spPr>
          <a:xfrm>
            <a:off x="5640467" y="874581"/>
            <a:ext cx="1817890" cy="276999"/>
          </a:xfrm>
          <a:prstGeom prst="rect">
            <a:avLst/>
          </a:prstGeom>
          <a:noFill/>
        </p:spPr>
        <p:txBody>
          <a:bodyPr wrap="square" rtlCol="0">
            <a:spAutoFit/>
          </a:bodyPr>
          <a:lstStyle/>
          <a:p>
            <a:pPr algn="r"/>
            <a:r>
              <a:rPr lang="fr-FR" sz="1200" i="1" dirty="0" err="1">
                <a:solidFill>
                  <a:srgbClr val="008000"/>
                </a:solidFill>
              </a:rPr>
              <a:t>Lycium</a:t>
            </a:r>
            <a:r>
              <a:rPr lang="fr-FR" sz="1200" i="1" dirty="0">
                <a:solidFill>
                  <a:srgbClr val="008000"/>
                </a:solidFill>
              </a:rPr>
              <a:t> </a:t>
            </a:r>
            <a:r>
              <a:rPr lang="fr-FR" sz="1200" i="1" dirty="0" err="1">
                <a:solidFill>
                  <a:srgbClr val="008000"/>
                </a:solidFill>
              </a:rPr>
              <a:t>barbarum</a:t>
            </a:r>
            <a:r>
              <a:rPr lang="fr-FR" sz="1200" i="1" dirty="0">
                <a:solidFill>
                  <a:srgbClr val="008000"/>
                </a:solidFill>
              </a:rPr>
              <a:t> </a:t>
            </a:r>
            <a:r>
              <a:rPr lang="fr-FR" sz="1200" i="1" dirty="0">
                <a:solidFill>
                  <a:srgbClr val="008000"/>
                </a:solidFill>
                <a:sym typeface="Wingdings" panose="05000000000000000000" pitchFamily="2" charset="2"/>
              </a:rPr>
              <a:t></a:t>
            </a:r>
            <a:endParaRPr lang="fr-FR" sz="1200" dirty="0">
              <a:solidFill>
                <a:srgbClr val="008000"/>
              </a:solidFill>
            </a:endParaRPr>
          </a:p>
        </p:txBody>
      </p:sp>
    </p:spTree>
    <p:extLst>
      <p:ext uri="{BB962C8B-B14F-4D97-AF65-F5344CB8AC3E}">
        <p14:creationId xmlns:p14="http://schemas.microsoft.com/office/powerpoint/2010/main" val="3174481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72399" y="133459"/>
            <a:ext cx="723599" cy="350730"/>
          </a:xfrm>
        </p:spPr>
        <p:txBody>
          <a:bodyPr/>
          <a:lstStyle/>
          <a:p>
            <a:pPr>
              <a:defRPr/>
            </a:pPr>
            <a:fld id="{B9ECBFA8-A775-4D16-A4B2-417DCD0EBDB4}" type="slidenum">
              <a:rPr lang="fr-FR" altLang="fr-FR" smtClean="0"/>
              <a:pPr>
                <a:defRPr/>
              </a:pPr>
              <a:t>79</a:t>
            </a:fld>
            <a:endParaRPr lang="fr-FR" altLang="fr-FR" dirty="0"/>
          </a:p>
        </p:txBody>
      </p:sp>
      <p:sp>
        <p:nvSpPr>
          <p:cNvPr id="3" name="Rectangle 2"/>
          <p:cNvSpPr/>
          <p:nvPr/>
        </p:nvSpPr>
        <p:spPr>
          <a:xfrm>
            <a:off x="539552" y="1556792"/>
            <a:ext cx="8352928" cy="1200329"/>
          </a:xfrm>
          <a:prstGeom prst="rect">
            <a:avLst/>
          </a:prstGeom>
        </p:spPr>
        <p:txBody>
          <a:bodyPr wrap="square">
            <a:spAutoFit/>
          </a:bodyPr>
          <a:lstStyle/>
          <a:p>
            <a:pPr algn="ctr" eaLnBrk="1" hangingPunct="1">
              <a:defRPr/>
            </a:pPr>
            <a:r>
              <a:rPr lang="fr-FR" sz="3600" dirty="0">
                <a:solidFill>
                  <a:srgbClr val="008000"/>
                </a:solidFill>
                <a:latin typeface="Calibri" pitchFamily="34" charset="0"/>
                <a:cs typeface="Arial" charset="0"/>
              </a:rPr>
              <a:t>6bis. Plantes tropicale ne résistant pas à la sècheresse mais poussant dans l’eau salée</a:t>
            </a:r>
          </a:p>
        </p:txBody>
      </p:sp>
      <p:sp>
        <p:nvSpPr>
          <p:cNvPr id="4" name="ZoneTexte 3"/>
          <p:cNvSpPr txBox="1">
            <a:spLocks noChangeArrowheads="1"/>
          </p:cNvSpPr>
          <p:nvPr/>
        </p:nvSpPr>
        <p:spPr bwMode="auto">
          <a:xfrm>
            <a:off x="1979613" y="11588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732" y="3180013"/>
            <a:ext cx="2466975" cy="18478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3180013"/>
            <a:ext cx="2533650" cy="1800225"/>
          </a:xfrm>
          <a:prstGeom prst="rect">
            <a:avLst/>
          </a:prstGeom>
        </p:spPr>
      </p:pic>
      <p:sp>
        <p:nvSpPr>
          <p:cNvPr id="7" name="ZoneTexte 6"/>
          <p:cNvSpPr txBox="1"/>
          <p:nvPr/>
        </p:nvSpPr>
        <p:spPr>
          <a:xfrm>
            <a:off x="4069423" y="4980238"/>
            <a:ext cx="3456384" cy="461665"/>
          </a:xfrm>
          <a:prstGeom prst="rect">
            <a:avLst/>
          </a:prstGeom>
          <a:noFill/>
        </p:spPr>
        <p:txBody>
          <a:bodyPr wrap="square" rtlCol="0">
            <a:spAutoFit/>
          </a:bodyPr>
          <a:lstStyle/>
          <a:p>
            <a:pPr algn="ctr"/>
            <a:r>
              <a:rPr lang="fr-FR" sz="1200" dirty="0" err="1">
                <a:solidFill>
                  <a:srgbClr val="008000"/>
                </a:solidFill>
              </a:rPr>
              <a:t>Cachiman</a:t>
            </a:r>
            <a:r>
              <a:rPr lang="fr-FR" sz="1200" dirty="0">
                <a:solidFill>
                  <a:srgbClr val="008000"/>
                </a:solidFill>
              </a:rPr>
              <a:t>-cochon, </a:t>
            </a:r>
            <a:r>
              <a:rPr lang="fr-FR" sz="1200" dirty="0" err="1">
                <a:solidFill>
                  <a:srgbClr val="008000"/>
                </a:solidFill>
              </a:rPr>
              <a:t>Mamain</a:t>
            </a:r>
            <a:r>
              <a:rPr lang="fr-FR" sz="1200" dirty="0">
                <a:solidFill>
                  <a:srgbClr val="008000"/>
                </a:solidFill>
              </a:rPr>
              <a:t> ou </a:t>
            </a:r>
            <a:r>
              <a:rPr lang="fr-FR" sz="1200" dirty="0" err="1">
                <a:solidFill>
                  <a:srgbClr val="008000"/>
                </a:solidFill>
              </a:rPr>
              <a:t>Mammier</a:t>
            </a:r>
            <a:r>
              <a:rPr lang="fr-FR" sz="1200" dirty="0">
                <a:solidFill>
                  <a:srgbClr val="008000"/>
                </a:solidFill>
              </a:rPr>
              <a:t> (</a:t>
            </a:r>
            <a:r>
              <a:rPr lang="fr-FR" sz="1200" dirty="0" err="1">
                <a:solidFill>
                  <a:srgbClr val="008000"/>
                </a:solidFill>
              </a:rPr>
              <a:t>Kachiman</a:t>
            </a:r>
            <a:r>
              <a:rPr lang="fr-FR" sz="1200" dirty="0">
                <a:solidFill>
                  <a:srgbClr val="008000"/>
                </a:solidFill>
              </a:rPr>
              <a:t> </a:t>
            </a:r>
            <a:r>
              <a:rPr lang="fr-FR" sz="1200" dirty="0" err="1">
                <a:solidFill>
                  <a:srgbClr val="008000"/>
                </a:solidFill>
              </a:rPr>
              <a:t>kochon</a:t>
            </a:r>
            <a:r>
              <a:rPr lang="fr-FR" sz="1200" dirty="0">
                <a:solidFill>
                  <a:srgbClr val="008000"/>
                </a:solidFill>
              </a:rPr>
              <a:t>) (</a:t>
            </a:r>
            <a:r>
              <a:rPr lang="fr-FR" sz="1200" i="1" dirty="0" err="1">
                <a:solidFill>
                  <a:srgbClr val="008000"/>
                </a:solidFill>
              </a:rPr>
              <a:t>Annona</a:t>
            </a:r>
            <a:r>
              <a:rPr lang="fr-FR" sz="1200" i="1" dirty="0">
                <a:solidFill>
                  <a:srgbClr val="008000"/>
                </a:solidFill>
              </a:rPr>
              <a:t> </a:t>
            </a:r>
            <a:r>
              <a:rPr lang="fr-FR" sz="1200" i="1" dirty="0" err="1">
                <a:solidFill>
                  <a:srgbClr val="008000"/>
                </a:solidFill>
              </a:rPr>
              <a:t>glabra</a:t>
            </a:r>
            <a:r>
              <a:rPr lang="fr-FR" sz="1200" dirty="0">
                <a:solidFill>
                  <a:srgbClr val="008000"/>
                </a:solidFill>
              </a:rPr>
              <a:t>)</a:t>
            </a:r>
          </a:p>
        </p:txBody>
      </p:sp>
      <p:pic>
        <p:nvPicPr>
          <p:cNvPr id="8" name="Image 10" descr="Cocotie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843" y="2921929"/>
            <a:ext cx="18827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971600" y="5321287"/>
            <a:ext cx="1737018" cy="276999"/>
          </a:xfrm>
          <a:prstGeom prst="rect">
            <a:avLst/>
          </a:prstGeom>
          <a:noFill/>
        </p:spPr>
        <p:txBody>
          <a:bodyPr wrap="square" rtlCol="0">
            <a:spAutoFit/>
          </a:bodyPr>
          <a:lstStyle/>
          <a:p>
            <a:pPr algn="ctr"/>
            <a:r>
              <a:rPr lang="fr-FR" sz="1200" dirty="0">
                <a:solidFill>
                  <a:srgbClr val="008000"/>
                </a:solidFill>
              </a:rPr>
              <a:t>Cocotier</a:t>
            </a:r>
          </a:p>
        </p:txBody>
      </p:sp>
    </p:spTree>
    <p:extLst>
      <p:ext uri="{BB962C8B-B14F-4D97-AF65-F5344CB8AC3E}">
        <p14:creationId xmlns:p14="http://schemas.microsoft.com/office/powerpoint/2010/main" val="150976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oneTexte 1"/>
          <p:cNvSpPr txBox="1">
            <a:spLocks noChangeArrowheads="1"/>
          </p:cNvSpPr>
          <p:nvPr/>
        </p:nvSpPr>
        <p:spPr bwMode="auto">
          <a:xfrm>
            <a:off x="3351336" y="185738"/>
            <a:ext cx="3817094"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FF0000"/>
                </a:solidFill>
              </a:rPr>
              <a:t>Planter en conditions arides et salines</a:t>
            </a:r>
          </a:p>
        </p:txBody>
      </p:sp>
      <p:sp>
        <p:nvSpPr>
          <p:cNvPr id="8195"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C86340-5B98-4024-B4B6-7DB2C0BE2939}"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sp>
        <p:nvSpPr>
          <p:cNvPr id="4" name="Rectangle 3"/>
          <p:cNvSpPr/>
          <p:nvPr/>
        </p:nvSpPr>
        <p:spPr>
          <a:xfrm>
            <a:off x="107504" y="251309"/>
            <a:ext cx="8642350" cy="5632311"/>
          </a:xfrm>
          <a:prstGeom prst="rect">
            <a:avLst/>
          </a:prstGeom>
        </p:spPr>
        <p:txBody>
          <a:bodyPr>
            <a:spAutoFit/>
          </a:bodyPr>
          <a:lstStyle/>
          <a:p>
            <a:pPr eaLnBrk="1" hangingPunct="1">
              <a:defRPr/>
            </a:pPr>
            <a:r>
              <a:rPr lang="fr-FR" b="1" dirty="0">
                <a:solidFill>
                  <a:srgbClr val="008000"/>
                </a:solidFill>
                <a:latin typeface="+mn-lt"/>
                <a:cs typeface="Arial" charset="0"/>
              </a:rPr>
              <a:t>0. Sommaire (suite)</a:t>
            </a:r>
          </a:p>
          <a:p>
            <a:pPr eaLnBrk="1" hangingPunct="1">
              <a:defRPr/>
            </a:pPr>
            <a:endParaRPr lang="fr-FR" dirty="0">
              <a:solidFill>
                <a:srgbClr val="008000"/>
              </a:solidFill>
              <a:latin typeface="+mn-lt"/>
              <a:cs typeface="Arial" charset="0"/>
            </a:endParaRPr>
          </a:p>
          <a:p>
            <a:pPr eaLnBrk="1" hangingPunct="1">
              <a:defRPr/>
            </a:pPr>
            <a:r>
              <a:rPr lang="fr-FR" dirty="0">
                <a:solidFill>
                  <a:srgbClr val="008000"/>
                </a:solidFill>
                <a:latin typeface="+mn-lt"/>
                <a:cs typeface="Arial" charset="0"/>
              </a:rPr>
              <a:t>7. Exemples de plantes herbacées utiles,</a:t>
            </a:r>
            <a:r>
              <a:rPr lang="fr-FR" b="1" dirty="0">
                <a:solidFill>
                  <a:srgbClr val="008000"/>
                </a:solidFill>
                <a:latin typeface="+mn-lt"/>
                <a:cs typeface="Arial" charset="0"/>
              </a:rPr>
              <a:t> </a:t>
            </a:r>
            <a:r>
              <a:rPr lang="fr-FR" dirty="0">
                <a:solidFill>
                  <a:srgbClr val="008000"/>
                </a:solidFill>
                <a:latin typeface="+mn-lt"/>
                <a:cs typeface="Arial" charset="0"/>
              </a:rPr>
              <a:t>alimentaires et fourragères (suite et fin)</a:t>
            </a:r>
          </a:p>
          <a:p>
            <a:pPr eaLnBrk="1" hangingPunct="1">
              <a:defRPr/>
            </a:pPr>
            <a:endParaRPr lang="it-IT" dirty="0">
              <a:solidFill>
                <a:srgbClr val="008000"/>
              </a:solidFill>
              <a:latin typeface="+mn-lt"/>
              <a:cs typeface="Arial" charset="0"/>
            </a:endParaRPr>
          </a:p>
          <a:p>
            <a:pPr eaLnBrk="1" hangingPunct="1">
              <a:defRPr/>
            </a:pPr>
            <a:r>
              <a:rPr lang="fr-FR" dirty="0">
                <a:solidFill>
                  <a:srgbClr val="008000"/>
                </a:solidFill>
                <a:latin typeface="+mn-lt"/>
                <a:cs typeface="Arial" charset="0"/>
              </a:rPr>
              <a:t>7.13. panic érigé (</a:t>
            </a:r>
            <a:r>
              <a:rPr lang="fr-FR" i="1" dirty="0">
                <a:solidFill>
                  <a:srgbClr val="008000"/>
                </a:solidFill>
                <a:latin typeface="+mn-lt"/>
                <a:cs typeface="Arial" charset="0"/>
              </a:rPr>
              <a:t>Panicum </a:t>
            </a:r>
            <a:r>
              <a:rPr lang="fr-FR" i="1" dirty="0" err="1">
                <a:solidFill>
                  <a:srgbClr val="008000"/>
                </a:solidFill>
                <a:latin typeface="+mn-lt"/>
                <a:cs typeface="Arial" charset="0"/>
              </a:rPr>
              <a:t>virgatum</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7.13bis. panic amer (</a:t>
            </a:r>
            <a:r>
              <a:rPr lang="la-Latn" i="1" dirty="0">
                <a:solidFill>
                  <a:srgbClr val="008000"/>
                </a:solidFill>
                <a:latin typeface="+mn-lt"/>
                <a:cs typeface="Arial" charset="0"/>
              </a:rPr>
              <a:t>Panicum </a:t>
            </a:r>
            <a:r>
              <a:rPr lang="fr-FR" i="1" dirty="0" err="1">
                <a:solidFill>
                  <a:srgbClr val="008000"/>
                </a:solidFill>
                <a:latin typeface="+mn-lt"/>
                <a:cs typeface="Arial" charset="0"/>
              </a:rPr>
              <a:t>amarum</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7.14. moutarde d’Abyssinie (</a:t>
            </a:r>
            <a:r>
              <a:rPr lang="fr-FR" i="1" dirty="0" err="1">
                <a:solidFill>
                  <a:srgbClr val="008000"/>
                </a:solidFill>
                <a:latin typeface="+mn-lt"/>
                <a:cs typeface="Arial" charset="0"/>
              </a:rPr>
              <a:t>Brassica</a:t>
            </a:r>
            <a:r>
              <a:rPr lang="fr-FR" i="1" dirty="0">
                <a:solidFill>
                  <a:srgbClr val="008000"/>
                </a:solidFill>
                <a:latin typeface="+mn-lt"/>
                <a:cs typeface="Arial" charset="0"/>
              </a:rPr>
              <a:t> </a:t>
            </a:r>
            <a:r>
              <a:rPr lang="fr-FR" i="1" dirty="0" err="1">
                <a:solidFill>
                  <a:srgbClr val="008000"/>
                </a:solidFill>
                <a:latin typeface="+mn-lt"/>
                <a:cs typeface="Arial" charset="0"/>
              </a:rPr>
              <a:t>carinata</a:t>
            </a:r>
            <a:r>
              <a:rPr lang="fr-FR" dirty="0">
                <a:solidFill>
                  <a:srgbClr val="008000"/>
                </a:solidFill>
                <a:latin typeface="+mn-lt"/>
                <a:cs typeface="Arial" charset="0"/>
              </a:rPr>
              <a:t>)</a:t>
            </a:r>
          </a:p>
          <a:p>
            <a:pPr eaLnBrk="1" hangingPunct="1">
              <a:defRPr/>
            </a:pPr>
            <a:r>
              <a:rPr lang="fr-FR" dirty="0">
                <a:solidFill>
                  <a:srgbClr val="008000"/>
                </a:solidFill>
                <a:latin typeface="Calibri" panose="020F0502020204030204" pitchFamily="34" charset="0"/>
              </a:rPr>
              <a:t>7.15. Canne de Provence (</a:t>
            </a:r>
            <a:r>
              <a:rPr lang="la-Latn" i="1" dirty="0">
                <a:solidFill>
                  <a:srgbClr val="008000"/>
                </a:solidFill>
                <a:latin typeface="Calibri" panose="020F0502020204030204" pitchFamily="34" charset="0"/>
              </a:rPr>
              <a:t>Arundo donax</a:t>
            </a:r>
            <a:r>
              <a:rPr lang="fr-FR" dirty="0">
                <a:solidFill>
                  <a:srgbClr val="008000"/>
                </a:solidFill>
                <a:latin typeface="Calibri" panose="020F0502020204030204" pitchFamily="34" charset="0"/>
              </a:rPr>
              <a:t>)</a:t>
            </a:r>
            <a:endParaRPr lang="fr-FR" dirty="0">
              <a:solidFill>
                <a:srgbClr val="008000"/>
              </a:solidFill>
              <a:latin typeface="+mn-lt"/>
              <a:cs typeface="Arial" charset="0"/>
            </a:endParaRPr>
          </a:p>
          <a:p>
            <a:pPr eaLnBrk="1" hangingPunct="1">
              <a:defRPr/>
            </a:pPr>
            <a:r>
              <a:rPr lang="fr-FR" dirty="0">
                <a:solidFill>
                  <a:srgbClr val="008000"/>
                </a:solidFill>
                <a:latin typeface="Calibri" panose="020F0502020204030204" pitchFamily="34" charset="0"/>
              </a:rPr>
              <a:t>7.16. Ficoïde glaciale (</a:t>
            </a:r>
            <a:r>
              <a:rPr lang="fr-FR" i="1" dirty="0" err="1">
                <a:solidFill>
                  <a:srgbClr val="008000"/>
                </a:solidFill>
                <a:latin typeface="Calibri" panose="020F0502020204030204" pitchFamily="34" charset="0"/>
              </a:rPr>
              <a:t>Mesembryanthemum</a:t>
            </a:r>
            <a:r>
              <a:rPr lang="fr-FR" i="1" dirty="0">
                <a:solidFill>
                  <a:srgbClr val="008000"/>
                </a:solidFill>
                <a:latin typeface="Calibri" panose="020F0502020204030204" pitchFamily="34" charset="0"/>
              </a:rPr>
              <a:t> </a:t>
            </a:r>
            <a:r>
              <a:rPr lang="fr-FR" i="1" dirty="0" err="1">
                <a:solidFill>
                  <a:srgbClr val="008000"/>
                </a:solidFill>
                <a:latin typeface="Calibri" panose="020F0502020204030204" pitchFamily="34" charset="0"/>
              </a:rPr>
              <a:t>crystallinum</a:t>
            </a:r>
            <a:r>
              <a:rPr lang="fr-FR" dirty="0">
                <a:solidFill>
                  <a:srgbClr val="008000"/>
                </a:solidFill>
                <a:latin typeface="Calibri" panose="020F0502020204030204" pitchFamily="34" charset="0"/>
              </a:rPr>
              <a:t>)</a:t>
            </a:r>
          </a:p>
          <a:p>
            <a:pPr eaLnBrk="1" hangingPunct="1">
              <a:defRPr/>
            </a:pPr>
            <a:endParaRPr lang="it-IT" altLang="fr-FR" dirty="0">
              <a:solidFill>
                <a:srgbClr val="008000"/>
              </a:solidFill>
              <a:latin typeface="+mn-lt"/>
            </a:endParaRPr>
          </a:p>
          <a:p>
            <a:pPr eaLnBrk="1" hangingPunct="1">
              <a:defRPr/>
            </a:pPr>
            <a:endParaRPr lang="it-IT" altLang="fr-FR" dirty="0">
              <a:solidFill>
                <a:srgbClr val="008000"/>
              </a:solidFill>
              <a:latin typeface="+mn-lt"/>
            </a:endParaRPr>
          </a:p>
          <a:p>
            <a:pPr eaLnBrk="1" hangingPunct="1">
              <a:defRPr/>
            </a:pPr>
            <a:r>
              <a:rPr lang="it-IT" altLang="fr-FR" dirty="0">
                <a:solidFill>
                  <a:srgbClr val="008000"/>
                </a:solidFill>
                <a:latin typeface="+mn-lt"/>
              </a:rPr>
              <a:t>7bis. Plantes médicinales et aromatiques </a:t>
            </a:r>
          </a:p>
          <a:p>
            <a:pPr eaLnBrk="1" hangingPunct="1">
              <a:defRPr/>
            </a:pPr>
            <a:endParaRPr lang="it-IT" altLang="fr-FR" dirty="0">
              <a:solidFill>
                <a:srgbClr val="008000"/>
              </a:solidFill>
              <a:latin typeface="+mn-lt"/>
            </a:endParaRPr>
          </a:p>
          <a:p>
            <a:pPr eaLnBrk="1" hangingPunct="1">
              <a:defRPr/>
            </a:pPr>
            <a:r>
              <a:rPr lang="it-IT" altLang="fr-FR" dirty="0">
                <a:solidFill>
                  <a:srgbClr val="008000"/>
                </a:solidFill>
                <a:latin typeface="+mn-lt"/>
              </a:rPr>
              <a:t>7bis.1. </a:t>
            </a:r>
            <a:r>
              <a:rPr lang="fr-FR" altLang="fr-FR" dirty="0" err="1">
                <a:solidFill>
                  <a:srgbClr val="008000"/>
                </a:solidFill>
                <a:latin typeface="+mn-lt"/>
              </a:rPr>
              <a:t>S</a:t>
            </a:r>
            <a:r>
              <a:rPr lang="fr-FR" dirty="0" err="1">
                <a:solidFill>
                  <a:srgbClr val="008000"/>
                </a:solidFill>
                <a:latin typeface="+mn-lt"/>
              </a:rPr>
              <a:t>iwak</a:t>
            </a:r>
            <a:r>
              <a:rPr lang="fr-FR" altLang="fr-FR" dirty="0">
                <a:solidFill>
                  <a:srgbClr val="008000"/>
                </a:solidFill>
                <a:latin typeface="+mn-lt"/>
              </a:rPr>
              <a:t> ou </a:t>
            </a:r>
            <a:r>
              <a:rPr lang="fr-FR" dirty="0">
                <a:solidFill>
                  <a:srgbClr val="008000"/>
                </a:solidFill>
                <a:latin typeface="+mn-lt"/>
              </a:rPr>
              <a:t> </a:t>
            </a:r>
            <a:r>
              <a:rPr lang="fr-FR" dirty="0" err="1">
                <a:solidFill>
                  <a:srgbClr val="008000"/>
                </a:solidFill>
                <a:latin typeface="+mn-lt"/>
              </a:rPr>
              <a:t>miswak</a:t>
            </a:r>
            <a:r>
              <a:rPr lang="fr-FR" dirty="0">
                <a:solidFill>
                  <a:srgbClr val="008000"/>
                </a:solidFill>
                <a:latin typeface="+mn-lt"/>
              </a:rPr>
              <a:t> </a:t>
            </a:r>
            <a:r>
              <a:rPr lang="fr-FR" altLang="fr-FR" dirty="0">
                <a:solidFill>
                  <a:srgbClr val="008000"/>
                </a:solidFill>
                <a:latin typeface="+mn-lt"/>
              </a:rPr>
              <a:t>(</a:t>
            </a:r>
            <a:r>
              <a:rPr lang="fr-FR" altLang="fr-FR" i="1" dirty="0" err="1">
                <a:solidFill>
                  <a:srgbClr val="008000"/>
                </a:solidFill>
                <a:latin typeface="+mn-lt"/>
              </a:rPr>
              <a:t>Salvadora</a:t>
            </a:r>
            <a:r>
              <a:rPr lang="fr-FR" altLang="fr-FR" i="1" dirty="0">
                <a:solidFill>
                  <a:srgbClr val="008000"/>
                </a:solidFill>
                <a:latin typeface="+mn-lt"/>
              </a:rPr>
              <a:t> </a:t>
            </a:r>
            <a:r>
              <a:rPr lang="fr-FR" altLang="fr-FR" i="1" dirty="0" err="1">
                <a:solidFill>
                  <a:srgbClr val="008000"/>
                </a:solidFill>
                <a:latin typeface="+mn-lt"/>
              </a:rPr>
              <a:t>persica</a:t>
            </a:r>
            <a:r>
              <a:rPr lang="fr-FR" altLang="fr-FR" dirty="0">
                <a:solidFill>
                  <a:srgbClr val="008000"/>
                </a:solidFill>
                <a:latin typeface="+mn-lt"/>
              </a:rPr>
              <a:t>) (arbuste médicinal)</a:t>
            </a:r>
          </a:p>
          <a:p>
            <a:pPr eaLnBrk="1" hangingPunct="1">
              <a:defRPr/>
            </a:pPr>
            <a:r>
              <a:rPr lang="it-IT" altLang="fr-FR" dirty="0">
                <a:solidFill>
                  <a:srgbClr val="008000"/>
                </a:solidFill>
                <a:latin typeface="+mn-lt"/>
              </a:rPr>
              <a:t>7bis.2. </a:t>
            </a:r>
            <a:r>
              <a:rPr lang="fr-FR" altLang="fr-FR" dirty="0">
                <a:solidFill>
                  <a:srgbClr val="008000"/>
                </a:solidFill>
                <a:latin typeface="+mn-lt"/>
              </a:rPr>
              <a:t>Arbre à myrrhe ou balsamier (</a:t>
            </a:r>
            <a:r>
              <a:rPr lang="fr-FR" altLang="fr-FR" i="1" dirty="0" err="1">
                <a:solidFill>
                  <a:srgbClr val="008000"/>
                </a:solidFill>
                <a:latin typeface="+mn-lt"/>
              </a:rPr>
              <a:t>Commiphora</a:t>
            </a:r>
            <a:r>
              <a:rPr lang="fr-FR" altLang="fr-FR" i="1" dirty="0">
                <a:solidFill>
                  <a:srgbClr val="008000"/>
                </a:solidFill>
                <a:latin typeface="+mn-lt"/>
              </a:rPr>
              <a:t> </a:t>
            </a:r>
            <a:r>
              <a:rPr lang="fr-FR" altLang="fr-FR" i="1" dirty="0" err="1">
                <a:solidFill>
                  <a:srgbClr val="008000"/>
                </a:solidFill>
                <a:latin typeface="+mn-lt"/>
              </a:rPr>
              <a:t>myrrha</a:t>
            </a:r>
            <a:r>
              <a:rPr lang="fr-FR" altLang="fr-FR" dirty="0">
                <a:solidFill>
                  <a:srgbClr val="008000"/>
                </a:solidFill>
                <a:latin typeface="+mn-lt"/>
              </a:rPr>
              <a:t>)</a:t>
            </a:r>
          </a:p>
          <a:p>
            <a:pPr eaLnBrk="1" hangingPunct="1">
              <a:defRPr/>
            </a:pPr>
            <a:r>
              <a:rPr lang="fr-FR" dirty="0">
                <a:solidFill>
                  <a:srgbClr val="008000"/>
                </a:solidFill>
                <a:latin typeface="+mn-lt"/>
                <a:cs typeface="Arial" charset="0"/>
              </a:rPr>
              <a:t>7bis.3. Mukul, </a:t>
            </a:r>
            <a:r>
              <a:rPr lang="fr-FR" dirty="0" err="1">
                <a:solidFill>
                  <a:srgbClr val="008000"/>
                </a:solidFill>
                <a:latin typeface="+mn-lt"/>
                <a:cs typeface="Arial" charset="0"/>
              </a:rPr>
              <a:t>gugulon</a:t>
            </a:r>
            <a:r>
              <a:rPr lang="fr-FR" dirty="0">
                <a:solidFill>
                  <a:srgbClr val="008000"/>
                </a:solidFill>
                <a:latin typeface="+mn-lt"/>
                <a:cs typeface="Arial" charset="0"/>
              </a:rPr>
              <a:t> ou </a:t>
            </a:r>
            <a:r>
              <a:rPr lang="fr-FR" dirty="0" err="1">
                <a:solidFill>
                  <a:srgbClr val="008000"/>
                </a:solidFill>
                <a:latin typeface="+mn-lt"/>
                <a:cs typeface="Arial" charset="0"/>
              </a:rPr>
              <a:t>Guggulu</a:t>
            </a:r>
            <a:r>
              <a:rPr lang="fr-FR" dirty="0">
                <a:solidFill>
                  <a:srgbClr val="008000"/>
                </a:solidFill>
                <a:latin typeface="+mn-lt"/>
                <a:cs typeface="Arial" charset="0"/>
              </a:rPr>
              <a:t> (</a:t>
            </a:r>
            <a:r>
              <a:rPr lang="fr-FR" i="1" dirty="0" err="1">
                <a:solidFill>
                  <a:srgbClr val="008000"/>
                </a:solidFill>
                <a:latin typeface="+mn-lt"/>
                <a:cs typeface="Arial" charset="0"/>
              </a:rPr>
              <a:t>Commiphora</a:t>
            </a:r>
            <a:r>
              <a:rPr lang="fr-FR" i="1" dirty="0">
                <a:solidFill>
                  <a:srgbClr val="008000"/>
                </a:solidFill>
                <a:latin typeface="+mn-lt"/>
                <a:cs typeface="Arial" charset="0"/>
              </a:rPr>
              <a:t> </a:t>
            </a:r>
            <a:r>
              <a:rPr lang="fr-FR" i="1" dirty="0" err="1">
                <a:solidFill>
                  <a:srgbClr val="008000"/>
                </a:solidFill>
                <a:latin typeface="+mn-lt"/>
                <a:cs typeface="Arial" charset="0"/>
              </a:rPr>
              <a:t>wightii</a:t>
            </a:r>
            <a:r>
              <a:rPr lang="fr-FR" dirty="0">
                <a:solidFill>
                  <a:srgbClr val="008000"/>
                </a:solidFill>
                <a:latin typeface="+mn-lt"/>
                <a:cs typeface="Arial" charset="0"/>
              </a:rPr>
              <a:t>) </a:t>
            </a:r>
          </a:p>
          <a:p>
            <a:pPr eaLnBrk="1" hangingPunct="1">
              <a:defRPr/>
            </a:pPr>
            <a:r>
              <a:rPr lang="fr-FR" dirty="0">
                <a:solidFill>
                  <a:srgbClr val="008000"/>
                </a:solidFill>
                <a:latin typeface="+mn-lt"/>
                <a:cs typeface="Arial" charset="0"/>
              </a:rPr>
              <a:t>7bis.4. Myrrhe africaine (</a:t>
            </a:r>
            <a:r>
              <a:rPr lang="fr-FR" i="1" dirty="0" err="1">
                <a:solidFill>
                  <a:srgbClr val="008000"/>
                </a:solidFill>
                <a:latin typeface="+mn-lt"/>
                <a:cs typeface="Arial" charset="0"/>
              </a:rPr>
              <a:t>Commiphora</a:t>
            </a:r>
            <a:r>
              <a:rPr lang="fr-FR" i="1" dirty="0">
                <a:solidFill>
                  <a:srgbClr val="008000"/>
                </a:solidFill>
                <a:latin typeface="+mn-lt"/>
                <a:cs typeface="Arial" charset="0"/>
              </a:rPr>
              <a:t> </a:t>
            </a:r>
            <a:r>
              <a:rPr lang="fr-FR" i="1" dirty="0" err="1">
                <a:solidFill>
                  <a:srgbClr val="008000"/>
                </a:solidFill>
                <a:latin typeface="+mn-lt"/>
                <a:cs typeface="Arial" charset="0"/>
              </a:rPr>
              <a:t>africana</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7bis.5. L'arbre à encens (</a:t>
            </a:r>
            <a:r>
              <a:rPr lang="fr-FR" i="1" dirty="0" err="1">
                <a:solidFill>
                  <a:srgbClr val="008000"/>
                </a:solidFill>
                <a:latin typeface="+mn-lt"/>
                <a:cs typeface="Arial" charset="0"/>
              </a:rPr>
              <a:t>Boswellia</a:t>
            </a:r>
            <a:r>
              <a:rPr lang="fr-FR" i="1" dirty="0">
                <a:solidFill>
                  <a:srgbClr val="008000"/>
                </a:solidFill>
                <a:latin typeface="+mn-lt"/>
                <a:cs typeface="Arial" charset="0"/>
              </a:rPr>
              <a:t> sacra</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7bis.6. Salai ou </a:t>
            </a:r>
            <a:r>
              <a:rPr lang="fr-FR" dirty="0" err="1">
                <a:solidFill>
                  <a:srgbClr val="008000"/>
                </a:solidFill>
                <a:latin typeface="+mn-lt"/>
                <a:cs typeface="Arial" charset="0"/>
              </a:rPr>
              <a:t>Shallaki</a:t>
            </a:r>
            <a:r>
              <a:rPr lang="fr-FR" dirty="0">
                <a:solidFill>
                  <a:srgbClr val="008000"/>
                </a:solidFill>
                <a:latin typeface="+mn-lt"/>
                <a:cs typeface="Arial" charset="0"/>
              </a:rPr>
              <a:t> (</a:t>
            </a:r>
            <a:r>
              <a:rPr lang="fr-FR" i="1" dirty="0" err="1">
                <a:solidFill>
                  <a:srgbClr val="008000"/>
                </a:solidFill>
                <a:latin typeface="+mn-lt"/>
                <a:cs typeface="Arial" charset="0"/>
              </a:rPr>
              <a:t>Boswellia</a:t>
            </a:r>
            <a:r>
              <a:rPr lang="fr-FR" i="1" dirty="0">
                <a:solidFill>
                  <a:srgbClr val="008000"/>
                </a:solidFill>
                <a:latin typeface="+mn-lt"/>
                <a:cs typeface="Arial" charset="0"/>
              </a:rPr>
              <a:t> </a:t>
            </a:r>
            <a:r>
              <a:rPr lang="fr-FR" i="1" dirty="0" err="1">
                <a:solidFill>
                  <a:srgbClr val="008000"/>
                </a:solidFill>
                <a:latin typeface="+mn-lt"/>
                <a:cs typeface="Arial" charset="0"/>
              </a:rPr>
              <a:t>serrata</a:t>
            </a:r>
            <a:r>
              <a:rPr lang="fr-FR" dirty="0">
                <a:solidFill>
                  <a:srgbClr val="008000"/>
                </a:solidFill>
                <a:latin typeface="+mn-lt"/>
                <a:cs typeface="Arial" charset="0"/>
              </a:rPr>
              <a:t>)</a:t>
            </a:r>
          </a:p>
          <a:p>
            <a:pPr eaLnBrk="1" hangingPunct="1">
              <a:defRPr/>
            </a:pPr>
            <a:r>
              <a:rPr lang="fr-FR" dirty="0">
                <a:solidFill>
                  <a:srgbClr val="008000"/>
                </a:solidFill>
                <a:latin typeface="+mn-lt"/>
                <a:cs typeface="Arial" charset="0"/>
              </a:rPr>
              <a:t>7bis.7. Griffe du diable ou </a:t>
            </a:r>
            <a:r>
              <a:rPr lang="fr-FR" dirty="0" err="1">
                <a:solidFill>
                  <a:srgbClr val="008000"/>
                </a:solidFill>
                <a:latin typeface="+mn-lt"/>
                <a:cs typeface="Arial" charset="0"/>
              </a:rPr>
              <a:t>Harpagophyton</a:t>
            </a:r>
            <a:r>
              <a:rPr lang="fr-FR" dirty="0">
                <a:solidFill>
                  <a:srgbClr val="008000"/>
                </a:solidFill>
                <a:latin typeface="+mn-lt"/>
                <a:cs typeface="Arial" charset="0"/>
              </a:rPr>
              <a:t> (</a:t>
            </a:r>
            <a:r>
              <a:rPr lang="fr-FR" i="1" dirty="0" err="1">
                <a:solidFill>
                  <a:srgbClr val="008000"/>
                </a:solidFill>
                <a:latin typeface="+mn-lt"/>
                <a:cs typeface="Arial" charset="0"/>
              </a:rPr>
              <a:t>Harpagophytum</a:t>
            </a:r>
            <a:r>
              <a:rPr lang="fr-FR" i="1" dirty="0">
                <a:solidFill>
                  <a:srgbClr val="008000"/>
                </a:solidFill>
                <a:latin typeface="+mn-lt"/>
                <a:cs typeface="Arial" charset="0"/>
              </a:rPr>
              <a:t> </a:t>
            </a:r>
            <a:r>
              <a:rPr lang="fr-FR" i="1" dirty="0" err="1">
                <a:solidFill>
                  <a:srgbClr val="008000"/>
                </a:solidFill>
                <a:latin typeface="+mn-lt"/>
                <a:cs typeface="Arial" charset="0"/>
              </a:rPr>
              <a:t>procumbens</a:t>
            </a:r>
            <a:r>
              <a:rPr lang="fr-FR" dirty="0">
                <a:solidFill>
                  <a:srgbClr val="008000"/>
                </a:solidFill>
                <a:latin typeface="+mn-lt"/>
                <a:cs typeface="Arial" charset="0"/>
              </a:rPr>
              <a:t>)</a:t>
            </a:r>
          </a:p>
        </p:txBody>
      </p:sp>
      <p:pic>
        <p:nvPicPr>
          <p:cNvPr id="8197" name="Image 5" descr="Hordeum marin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0461" y="1443980"/>
            <a:ext cx="168592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
          <p:cNvSpPr>
            <a:spLocks noChangeArrowheads="1"/>
          </p:cNvSpPr>
          <p:nvPr/>
        </p:nvSpPr>
        <p:spPr bwMode="auto">
          <a:xfrm>
            <a:off x="6459499" y="4149080"/>
            <a:ext cx="26634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fr-FR" altLang="fr-FR" sz="1200" dirty="0">
                <a:solidFill>
                  <a:srgbClr val="008000"/>
                </a:solidFill>
              </a:rPr>
              <a:t> ↑ Orge maritime (</a:t>
            </a:r>
            <a:r>
              <a:rPr lang="fr-FR" altLang="fr-FR" sz="1200" i="1" dirty="0" err="1">
                <a:solidFill>
                  <a:srgbClr val="008000"/>
                </a:solidFill>
              </a:rPr>
              <a:t>Hordeum</a:t>
            </a:r>
            <a:r>
              <a:rPr lang="fr-FR" altLang="fr-FR" sz="1200" i="1" dirty="0">
                <a:solidFill>
                  <a:srgbClr val="008000"/>
                </a:solidFill>
              </a:rPr>
              <a:t> </a:t>
            </a:r>
            <a:r>
              <a:rPr lang="fr-FR" altLang="fr-FR" sz="1200" i="1" dirty="0" err="1">
                <a:solidFill>
                  <a:srgbClr val="008000"/>
                </a:solidFill>
              </a:rPr>
              <a:t>marinum</a:t>
            </a:r>
            <a:r>
              <a:rPr lang="fr-FR" altLang="fr-FR" sz="1200" dirty="0">
                <a:solidFill>
                  <a:srgbClr val="008000"/>
                </a:solidFill>
              </a:rPr>
              <a:t>), résistante au sel (climat tempéré et méditerranéen). Elle peut servir de fourrage. Source : </a:t>
            </a:r>
            <a:r>
              <a:rPr lang="fr-FR" altLang="fr-FR" sz="1200" dirty="0">
                <a:solidFill>
                  <a:srgbClr val="008000"/>
                </a:solidFill>
                <a:hlinkClick r:id="rId3"/>
              </a:rPr>
              <a:t>http://crdp.ac-besancon.fr/flore/Poaceae/especes/hordeum_marinum.htm</a:t>
            </a:r>
            <a:endParaRPr lang="fr-FR" altLang="fr-FR" sz="1200" dirty="0">
              <a:solidFill>
                <a:srgbClr val="008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405" y="751279"/>
            <a:ext cx="3744416" cy="369332"/>
          </a:xfrm>
          <a:prstGeom prst="rect">
            <a:avLst/>
          </a:prstGeom>
        </p:spPr>
        <p:txBody>
          <a:bodyPr wrap="square">
            <a:spAutoFit/>
          </a:bodyPr>
          <a:lstStyle/>
          <a:p>
            <a:pPr eaLnBrk="1" hangingPunct="1">
              <a:defRPr/>
            </a:pPr>
            <a:r>
              <a:rPr lang="fr-FR" altLang="fr-FR" dirty="0">
                <a:solidFill>
                  <a:srgbClr val="008000"/>
                </a:solidFill>
                <a:latin typeface="+mn-lt"/>
              </a:rPr>
              <a:t>6bis.1. </a:t>
            </a:r>
            <a:r>
              <a:rPr lang="fr-FR" altLang="fr-FR" b="1" dirty="0">
                <a:solidFill>
                  <a:srgbClr val="008000"/>
                </a:solidFill>
                <a:latin typeface="+mn-lt"/>
              </a:rPr>
              <a:t>Badamier</a:t>
            </a:r>
            <a:r>
              <a:rPr lang="fr-FR" altLang="fr-FR" dirty="0">
                <a:solidFill>
                  <a:srgbClr val="008000"/>
                </a:solidFill>
                <a:latin typeface="+mn-lt"/>
              </a:rPr>
              <a:t> (</a:t>
            </a:r>
            <a:r>
              <a:rPr lang="fr-FR" i="1" dirty="0" err="1">
                <a:solidFill>
                  <a:srgbClr val="008000"/>
                </a:solidFill>
                <a:latin typeface="+mn-lt"/>
              </a:rPr>
              <a:t>Terminalia</a:t>
            </a:r>
            <a:r>
              <a:rPr lang="fr-FR" i="1" dirty="0">
                <a:solidFill>
                  <a:srgbClr val="008000"/>
                </a:solidFill>
                <a:latin typeface="+mn-lt"/>
              </a:rPr>
              <a:t> </a:t>
            </a:r>
            <a:r>
              <a:rPr lang="fr-FR" i="1" dirty="0" err="1">
                <a:solidFill>
                  <a:srgbClr val="008000"/>
                </a:solidFill>
                <a:latin typeface="+mn-lt"/>
              </a:rPr>
              <a:t>catappa</a:t>
            </a:r>
            <a:r>
              <a:rPr lang="fr-FR" altLang="fr-FR" dirty="0">
                <a:solidFill>
                  <a:srgbClr val="008000"/>
                </a:solidFill>
                <a:latin typeface="+mn-lt"/>
              </a:rPr>
              <a:t>)</a:t>
            </a:r>
          </a:p>
        </p:txBody>
      </p:sp>
      <p:sp>
        <p:nvSpPr>
          <p:cNvPr id="4" name="Espace réservé du numéro de diapositive 1"/>
          <p:cNvSpPr txBox="1">
            <a:spLocks/>
          </p:cNvSpPr>
          <p:nvPr/>
        </p:nvSpPr>
        <p:spPr>
          <a:xfrm>
            <a:off x="6943092" y="550886"/>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80</a:t>
            </a:fld>
            <a:endParaRPr lang="fr-FR" altLang="fr-FR" dirty="0"/>
          </a:p>
        </p:txBody>
      </p:sp>
      <p:sp>
        <p:nvSpPr>
          <p:cNvPr id="5" name="ZoneTexte 4"/>
          <p:cNvSpPr txBox="1">
            <a:spLocks noChangeArrowheads="1"/>
          </p:cNvSpPr>
          <p:nvPr/>
        </p:nvSpPr>
        <p:spPr bwMode="auto">
          <a:xfrm>
            <a:off x="2463421" y="10825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6" name="Image 12"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6227" y="39998"/>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07405" y="1120612"/>
            <a:ext cx="8929091" cy="3493264"/>
          </a:xfrm>
          <a:prstGeom prst="rect">
            <a:avLst/>
          </a:prstGeom>
          <a:noFill/>
        </p:spPr>
        <p:txBody>
          <a:bodyPr wrap="square" rtlCol="0">
            <a:spAutoFit/>
          </a:bodyPr>
          <a:lstStyle/>
          <a:p>
            <a:pPr algn="just"/>
            <a:r>
              <a:rPr lang="fr-FR" sz="1700" dirty="0">
                <a:solidFill>
                  <a:srgbClr val="008000"/>
                </a:solidFill>
              </a:rPr>
              <a:t>Le </a:t>
            </a:r>
            <a:r>
              <a:rPr lang="fr-FR" sz="1700" b="1" dirty="0">
                <a:solidFill>
                  <a:srgbClr val="008000"/>
                </a:solidFill>
              </a:rPr>
              <a:t>badamier</a:t>
            </a:r>
            <a:r>
              <a:rPr lang="fr-FR" sz="1700" dirty="0">
                <a:solidFill>
                  <a:srgbClr val="008000"/>
                </a:solidFill>
              </a:rPr>
              <a:t> (</a:t>
            </a:r>
            <a:r>
              <a:rPr lang="fr-FR" sz="1700" i="1" dirty="0" err="1">
                <a:solidFill>
                  <a:srgbClr val="008000"/>
                </a:solidFill>
              </a:rPr>
              <a:t>Terminalia</a:t>
            </a:r>
            <a:r>
              <a:rPr lang="fr-FR" sz="1700" i="1" dirty="0">
                <a:solidFill>
                  <a:srgbClr val="008000"/>
                </a:solidFill>
              </a:rPr>
              <a:t> </a:t>
            </a:r>
            <a:r>
              <a:rPr lang="fr-FR" sz="1700" i="1" dirty="0" err="1">
                <a:solidFill>
                  <a:srgbClr val="008000"/>
                </a:solidFill>
              </a:rPr>
              <a:t>catappa</a:t>
            </a:r>
            <a:r>
              <a:rPr lang="fr-FR" sz="1700" dirty="0">
                <a:solidFill>
                  <a:srgbClr val="008000"/>
                </a:solidFill>
              </a:rPr>
              <a:t>) est un </a:t>
            </a:r>
            <a:r>
              <a:rPr lang="fr-FR" sz="1700" dirty="0">
                <a:solidFill>
                  <a:srgbClr val="008000"/>
                </a:solidFill>
                <a:hlinkClick r:id="rId3" tooltip="Arbre fruitier"/>
              </a:rPr>
              <a:t>arbre fruitier</a:t>
            </a:r>
            <a:r>
              <a:rPr lang="fr-FR" sz="1700" dirty="0">
                <a:solidFill>
                  <a:srgbClr val="008000"/>
                </a:solidFill>
              </a:rPr>
              <a:t> de la famille des </a:t>
            </a:r>
            <a:r>
              <a:rPr lang="fr-FR" sz="1700" i="1" dirty="0" err="1">
                <a:solidFill>
                  <a:srgbClr val="008000"/>
                </a:solidFill>
                <a:hlinkClick r:id="rId4" tooltip="Combretaceae"/>
              </a:rPr>
              <a:t>Combretaceae</a:t>
            </a:r>
            <a:r>
              <a:rPr lang="fr-FR" sz="1700" dirty="0">
                <a:solidFill>
                  <a:srgbClr val="008000"/>
                </a:solidFill>
              </a:rPr>
              <a:t>. Il peut atteindre une vingtaine de mètres de hauteur. Originaire de </a:t>
            </a:r>
            <a:r>
              <a:rPr lang="fr-FR" sz="1700" dirty="0">
                <a:solidFill>
                  <a:srgbClr val="008000"/>
                </a:solidFill>
                <a:hlinkClick r:id="rId5" tooltip="Nouvelle-Guinée"/>
              </a:rPr>
              <a:t>Nouvelle-Guinée</a:t>
            </a:r>
            <a:r>
              <a:rPr lang="fr-FR" sz="1700" dirty="0">
                <a:solidFill>
                  <a:srgbClr val="008000"/>
                </a:solidFill>
              </a:rPr>
              <a:t>, il s'est naturalisé dans de nombreuses régions tropicales. Son fruit est appelé « </a:t>
            </a:r>
            <a:r>
              <a:rPr lang="fr-FR" sz="1700" i="1" dirty="0">
                <a:solidFill>
                  <a:srgbClr val="008000"/>
                </a:solidFill>
              </a:rPr>
              <a:t>myrobalan</a:t>
            </a:r>
            <a:r>
              <a:rPr lang="fr-FR" sz="1700" dirty="0">
                <a:solidFill>
                  <a:srgbClr val="008000"/>
                </a:solidFill>
              </a:rPr>
              <a:t> » ou « </a:t>
            </a:r>
            <a:r>
              <a:rPr lang="fr-FR" sz="1700" i="1" dirty="0" err="1">
                <a:solidFill>
                  <a:srgbClr val="008000"/>
                </a:solidFill>
              </a:rPr>
              <a:t>badame</a:t>
            </a:r>
            <a:r>
              <a:rPr lang="fr-FR" sz="1700" dirty="0">
                <a:solidFill>
                  <a:srgbClr val="008000"/>
                </a:solidFill>
              </a:rPr>
              <a:t> ». C'est un arbre</a:t>
            </a:r>
            <a:r>
              <a:rPr lang="fr-FR" sz="1700" u="sng" baseline="30000" dirty="0">
                <a:solidFill>
                  <a:srgbClr val="008000"/>
                </a:solidFill>
                <a:hlinkClick r:id="rId6"/>
              </a:rPr>
              <a:t>1</a:t>
            </a:r>
            <a:r>
              <a:rPr lang="fr-FR" sz="1700" dirty="0">
                <a:solidFill>
                  <a:srgbClr val="008000"/>
                </a:solidFill>
              </a:rPr>
              <a:t> de 9 à 25 m de haut, aux branches horizontales verticillées, lui donnant une ramification à étages typique. On trouve cette espèce dans les </a:t>
            </a:r>
            <a:r>
              <a:rPr lang="fr-FR" sz="1700" b="1" dirty="0">
                <a:solidFill>
                  <a:srgbClr val="008000"/>
                </a:solidFill>
              </a:rPr>
              <a:t>arrière-plages sableuses</a:t>
            </a:r>
            <a:r>
              <a:rPr lang="fr-FR" sz="1700" dirty="0">
                <a:solidFill>
                  <a:srgbClr val="008000"/>
                </a:solidFill>
              </a:rPr>
              <a:t>.  L'activité </a:t>
            </a:r>
            <a:r>
              <a:rPr lang="fr-FR" sz="1700" dirty="0" err="1">
                <a:solidFill>
                  <a:srgbClr val="008000"/>
                </a:solidFill>
              </a:rPr>
              <a:t>hépatoprotectrice</a:t>
            </a:r>
            <a:r>
              <a:rPr lang="fr-FR" sz="1700" dirty="0">
                <a:solidFill>
                  <a:srgbClr val="008000"/>
                </a:solidFill>
              </a:rPr>
              <a:t> de ses feuilles (protectrice du foie) est confirmée. Le fruit contient un seul noyau, très dur, renfermant une amande comestible, au </a:t>
            </a:r>
            <a:r>
              <a:rPr lang="fr-FR" sz="1700" b="1" dirty="0">
                <a:solidFill>
                  <a:srgbClr val="008000"/>
                </a:solidFill>
              </a:rPr>
              <a:t>goût délicat</a:t>
            </a:r>
            <a:r>
              <a:rPr lang="fr-FR" sz="1700" dirty="0">
                <a:solidFill>
                  <a:srgbClr val="008000"/>
                </a:solidFill>
              </a:rPr>
              <a:t>. Les </a:t>
            </a:r>
            <a:r>
              <a:rPr lang="fr-FR" sz="1700" i="1" dirty="0" err="1">
                <a:solidFill>
                  <a:srgbClr val="008000"/>
                </a:solidFill>
              </a:rPr>
              <a:t>badames</a:t>
            </a:r>
            <a:r>
              <a:rPr lang="fr-FR" sz="1700" dirty="0">
                <a:solidFill>
                  <a:srgbClr val="008000"/>
                </a:solidFill>
              </a:rPr>
              <a:t> se mangent généralement crues. Elles se consomment au pied de l'arbre, après avoir cassé la coque entre deux pierres. Elles se vendent aussi sèches, sur les marchés urbains. le bois sert à </a:t>
            </a:r>
            <a:r>
              <a:rPr lang="fr-FR" sz="1700" b="1" dirty="0">
                <a:solidFill>
                  <a:srgbClr val="008000"/>
                </a:solidFill>
              </a:rPr>
              <a:t>fabriquer des pirogues </a:t>
            </a:r>
            <a:r>
              <a:rPr lang="fr-FR" sz="1700" dirty="0">
                <a:solidFill>
                  <a:srgbClr val="008000"/>
                </a:solidFill>
              </a:rPr>
              <a:t>ou à sculpter des objets artisanaux. C'est un </a:t>
            </a:r>
            <a:r>
              <a:rPr lang="fr-FR" sz="1700" b="1" dirty="0">
                <a:solidFill>
                  <a:srgbClr val="008000"/>
                </a:solidFill>
              </a:rPr>
              <a:t>bon combustible </a:t>
            </a:r>
            <a:r>
              <a:rPr lang="fr-FR" sz="1700" dirty="0">
                <a:solidFill>
                  <a:srgbClr val="008000"/>
                </a:solidFill>
              </a:rPr>
              <a:t>et un </a:t>
            </a:r>
            <a:r>
              <a:rPr lang="fr-FR" sz="1700" b="1" dirty="0">
                <a:solidFill>
                  <a:srgbClr val="008000"/>
                </a:solidFill>
              </a:rPr>
              <a:t>bon bois de charpente</a:t>
            </a:r>
            <a:r>
              <a:rPr lang="fr-FR" sz="1700" dirty="0">
                <a:solidFill>
                  <a:srgbClr val="008000"/>
                </a:solidFill>
              </a:rPr>
              <a:t>. L'écorce est très souvent utilisée dans le traitement de la toux (extrait de jus) ou des infections urinaires (décoction). </a:t>
            </a:r>
            <a:r>
              <a:rPr lang="fr-FR" sz="1200" dirty="0">
                <a:solidFill>
                  <a:srgbClr val="008000"/>
                </a:solidFill>
              </a:rPr>
              <a:t>Source : </a:t>
            </a:r>
            <a:r>
              <a:rPr lang="fr-FR" sz="1200" u="sng" dirty="0">
                <a:solidFill>
                  <a:srgbClr val="008000"/>
                </a:solidFill>
                <a:hlinkClick r:id="rId7"/>
              </a:rPr>
              <a:t>https://fr.wikipedia.org/wiki/Badamier</a:t>
            </a:r>
            <a:r>
              <a:rPr lang="fr-FR" sz="1200" dirty="0">
                <a:solidFill>
                  <a:srgbClr val="008000"/>
                </a:solidFill>
              </a:rPr>
              <a:t> </a:t>
            </a:r>
          </a:p>
        </p:txBody>
      </p:sp>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337" y="4789140"/>
            <a:ext cx="1803276" cy="1352457"/>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55" y="4613877"/>
            <a:ext cx="2741114" cy="2026954"/>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9040" y="4261850"/>
            <a:ext cx="1357194" cy="1811925"/>
          </a:xfrm>
          <a:prstGeom prst="rect">
            <a:avLst/>
          </a:prstGeom>
        </p:spPr>
      </p:pic>
      <p:pic>
        <p:nvPicPr>
          <p:cNvPr id="11" name="Imag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9365" y="4334111"/>
            <a:ext cx="1473206" cy="1992180"/>
          </a:xfrm>
          <a:prstGeom prst="rect">
            <a:avLst/>
          </a:prstGeom>
        </p:spPr>
      </p:pic>
      <p:sp>
        <p:nvSpPr>
          <p:cNvPr id="12" name="ZoneTexte 11"/>
          <p:cNvSpPr txBox="1"/>
          <p:nvPr/>
        </p:nvSpPr>
        <p:spPr>
          <a:xfrm>
            <a:off x="107405" y="6141597"/>
            <a:ext cx="1803276" cy="646331"/>
          </a:xfrm>
          <a:prstGeom prst="rect">
            <a:avLst/>
          </a:prstGeom>
          <a:noFill/>
        </p:spPr>
        <p:txBody>
          <a:bodyPr wrap="square" rtlCol="0">
            <a:spAutoFit/>
          </a:bodyPr>
          <a:lstStyle/>
          <a:p>
            <a:pPr algn="ctr"/>
            <a:r>
              <a:rPr lang="fr-FR" sz="1200" dirty="0">
                <a:solidFill>
                  <a:srgbClr val="008000"/>
                </a:solidFill>
              </a:rPr>
              <a:t>Source : Wikipedia Fr, </a:t>
            </a:r>
            <a:r>
              <a:rPr lang="fr-FR" sz="1200" dirty="0">
                <a:solidFill>
                  <a:srgbClr val="008000"/>
                </a:solidFill>
                <a:hlinkClick r:id="rId7"/>
              </a:rPr>
              <a:t>https://fr.wikipedia.org/wiki/Badamier</a:t>
            </a:r>
            <a:r>
              <a:rPr lang="fr-FR" sz="1200" dirty="0">
                <a:solidFill>
                  <a:srgbClr val="008000"/>
                </a:solidFill>
              </a:rPr>
              <a:t> </a:t>
            </a:r>
          </a:p>
        </p:txBody>
      </p:sp>
      <p:sp>
        <p:nvSpPr>
          <p:cNvPr id="13" name="ZoneTexte 12"/>
          <p:cNvSpPr txBox="1"/>
          <p:nvPr/>
        </p:nvSpPr>
        <p:spPr>
          <a:xfrm>
            <a:off x="5975761" y="6326291"/>
            <a:ext cx="1606807" cy="553204"/>
          </a:xfrm>
          <a:prstGeom prst="rect">
            <a:avLst/>
          </a:prstGeom>
          <a:noFill/>
        </p:spPr>
        <p:txBody>
          <a:bodyPr wrap="square" rtlCol="0">
            <a:spAutoFit/>
          </a:bodyPr>
          <a:lstStyle/>
          <a:p>
            <a:pPr algn="ctr"/>
            <a:r>
              <a:rPr lang="fr-FR" sz="1000" dirty="0">
                <a:solidFill>
                  <a:srgbClr val="008000"/>
                </a:solidFill>
              </a:rPr>
              <a:t>Source : </a:t>
            </a:r>
            <a:r>
              <a:rPr lang="fr-FR" sz="1000" dirty="0">
                <a:solidFill>
                  <a:srgbClr val="008000"/>
                </a:solidFill>
                <a:hlinkClick r:id="rId7"/>
              </a:rPr>
              <a:t>https://fr.wikipedia.org/wiki/Badamier</a:t>
            </a:r>
            <a:r>
              <a:rPr lang="fr-FR" sz="1000" dirty="0">
                <a:solidFill>
                  <a:srgbClr val="008000"/>
                </a:solidFill>
              </a:rPr>
              <a:t> </a:t>
            </a:r>
          </a:p>
        </p:txBody>
      </p:sp>
      <p:sp>
        <p:nvSpPr>
          <p:cNvPr id="14" name="ZoneTexte 13"/>
          <p:cNvSpPr txBox="1"/>
          <p:nvPr/>
        </p:nvSpPr>
        <p:spPr>
          <a:xfrm>
            <a:off x="3293268" y="6602495"/>
            <a:ext cx="2486025" cy="276999"/>
          </a:xfrm>
          <a:prstGeom prst="rect">
            <a:avLst/>
          </a:prstGeom>
          <a:noFill/>
        </p:spPr>
        <p:txBody>
          <a:bodyPr wrap="square" rtlCol="0">
            <a:spAutoFit/>
          </a:bodyPr>
          <a:lstStyle/>
          <a:p>
            <a:pPr algn="ctr"/>
            <a:r>
              <a:rPr lang="fr-FR" sz="1200" dirty="0">
                <a:solidFill>
                  <a:srgbClr val="008000"/>
                </a:solidFill>
              </a:rPr>
              <a:t>Source:  </a:t>
            </a:r>
            <a:r>
              <a:rPr lang="fr-FR" sz="1200" dirty="0">
                <a:solidFill>
                  <a:srgbClr val="008000"/>
                </a:solidFill>
                <a:hlinkClick r:id="rId12"/>
              </a:rPr>
              <a:t>www.eattheweeds.com</a:t>
            </a:r>
            <a:r>
              <a:rPr lang="fr-FR" sz="1200" dirty="0">
                <a:solidFill>
                  <a:srgbClr val="008000"/>
                </a:solidFill>
              </a:rPr>
              <a:t> </a:t>
            </a:r>
          </a:p>
        </p:txBody>
      </p:sp>
      <p:sp>
        <p:nvSpPr>
          <p:cNvPr id="15" name="ZoneTexte 14"/>
          <p:cNvSpPr txBox="1"/>
          <p:nvPr/>
        </p:nvSpPr>
        <p:spPr>
          <a:xfrm>
            <a:off x="7659039" y="6094664"/>
            <a:ext cx="1475656" cy="784830"/>
          </a:xfrm>
          <a:prstGeom prst="rect">
            <a:avLst/>
          </a:prstGeom>
          <a:noFill/>
        </p:spPr>
        <p:txBody>
          <a:bodyPr wrap="square" rtlCol="0">
            <a:spAutoFit/>
          </a:bodyPr>
          <a:lstStyle/>
          <a:p>
            <a:pPr algn="ctr"/>
            <a:r>
              <a:rPr lang="fr-FR" sz="900" dirty="0">
                <a:solidFill>
                  <a:srgbClr val="008000"/>
                </a:solidFill>
              </a:rPr>
              <a:t>Source : </a:t>
            </a:r>
            <a:r>
              <a:rPr lang="fr-FR" sz="900" dirty="0">
                <a:solidFill>
                  <a:srgbClr val="008000"/>
                </a:solidFill>
                <a:hlinkClick r:id="rId13"/>
              </a:rPr>
              <a:t>http://www.chantdeleau.com/terminalia-catappa-la-plante-des-eleveurs-de-discus/</a:t>
            </a:r>
            <a:r>
              <a:rPr lang="fr-FR" sz="900" dirty="0">
                <a:solidFill>
                  <a:srgbClr val="008000"/>
                </a:solidFill>
              </a:rPr>
              <a:t> </a:t>
            </a:r>
          </a:p>
        </p:txBody>
      </p:sp>
      <p:sp>
        <p:nvSpPr>
          <p:cNvPr id="16" name="ZoneTexte 15"/>
          <p:cNvSpPr txBox="1"/>
          <p:nvPr/>
        </p:nvSpPr>
        <p:spPr>
          <a:xfrm>
            <a:off x="2030676" y="4802505"/>
            <a:ext cx="1262591" cy="1938992"/>
          </a:xfrm>
          <a:prstGeom prst="rect">
            <a:avLst/>
          </a:prstGeom>
          <a:noFill/>
        </p:spPr>
        <p:txBody>
          <a:bodyPr wrap="square" rtlCol="0">
            <a:spAutoFit/>
          </a:bodyPr>
          <a:lstStyle/>
          <a:p>
            <a:r>
              <a:rPr lang="fr-FR" sz="1200" dirty="0">
                <a:solidFill>
                  <a:srgbClr val="008000"/>
                </a:solidFill>
              </a:rPr>
              <a:t>Ses feuilles sont utilisées en aquariophilie, pour la prévention de diverses pathologie des poissons (phytothérapie).</a:t>
            </a:r>
          </a:p>
        </p:txBody>
      </p:sp>
      <p:sp>
        <p:nvSpPr>
          <p:cNvPr id="17" name="ZoneTexte 16"/>
          <p:cNvSpPr txBox="1"/>
          <p:nvPr/>
        </p:nvSpPr>
        <p:spPr>
          <a:xfrm>
            <a:off x="5148064" y="870638"/>
            <a:ext cx="4176464" cy="276999"/>
          </a:xfrm>
          <a:prstGeom prst="rect">
            <a:avLst/>
          </a:prstGeom>
          <a:noFill/>
        </p:spPr>
        <p:txBody>
          <a:bodyPr wrap="square" rtlCol="0">
            <a:spAutoFit/>
          </a:bodyPr>
          <a:lstStyle/>
          <a:p>
            <a:pPr algn="ctr"/>
            <a:r>
              <a:rPr lang="fr-FR" sz="1200" dirty="0">
                <a:solidFill>
                  <a:srgbClr val="008000"/>
                </a:solidFill>
              </a:rPr>
              <a:t>Source : </a:t>
            </a:r>
            <a:r>
              <a:rPr lang="fr-FR" sz="1200" dirty="0">
                <a:solidFill>
                  <a:srgbClr val="008000"/>
                </a:solidFill>
                <a:hlinkClick r:id="rId14"/>
              </a:rPr>
              <a:t>https://en.wikipedia.org/wiki/Terminalia_(plant)</a:t>
            </a:r>
            <a:r>
              <a:rPr lang="fr-FR" sz="1200" dirty="0">
                <a:solidFill>
                  <a:srgbClr val="008000"/>
                </a:solidFill>
              </a:rPr>
              <a:t> </a:t>
            </a:r>
          </a:p>
        </p:txBody>
      </p:sp>
      <p:pic>
        <p:nvPicPr>
          <p:cNvPr id="19" name="Imag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81925" y="-3683"/>
            <a:ext cx="1376434" cy="935666"/>
          </a:xfrm>
          <a:prstGeom prst="rect">
            <a:avLst/>
          </a:prstGeom>
        </p:spPr>
      </p:pic>
      <p:pic>
        <p:nvPicPr>
          <p:cNvPr id="20" name="Imag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9609" y="-14723"/>
            <a:ext cx="942975" cy="742950"/>
          </a:xfrm>
          <a:prstGeom prst="rect">
            <a:avLst/>
          </a:prstGeom>
        </p:spPr>
      </p:pic>
    </p:spTree>
    <p:extLst>
      <p:ext uri="{BB962C8B-B14F-4D97-AF65-F5344CB8AC3E}">
        <p14:creationId xmlns:p14="http://schemas.microsoft.com/office/powerpoint/2010/main" val="17660462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452" y="756366"/>
            <a:ext cx="5381339" cy="369332"/>
          </a:xfrm>
          <a:prstGeom prst="rect">
            <a:avLst/>
          </a:prstGeom>
        </p:spPr>
        <p:txBody>
          <a:bodyPr wrap="square">
            <a:spAutoFit/>
          </a:bodyPr>
          <a:lstStyle/>
          <a:p>
            <a:pPr eaLnBrk="1" hangingPunct="1">
              <a:defRPr/>
            </a:pPr>
            <a:r>
              <a:rPr lang="fr-FR" altLang="fr-FR" dirty="0">
                <a:solidFill>
                  <a:srgbClr val="008000"/>
                </a:solidFill>
                <a:latin typeface="+mn-lt"/>
              </a:rPr>
              <a:t>6bis.2. </a:t>
            </a:r>
            <a:r>
              <a:rPr lang="fr-FR" b="1" dirty="0" err="1">
                <a:solidFill>
                  <a:srgbClr val="008000"/>
                </a:solidFill>
                <a:latin typeface="+mn-lt"/>
              </a:rPr>
              <a:t>Raisinier</a:t>
            </a:r>
            <a:r>
              <a:rPr lang="fr-FR" b="1" dirty="0">
                <a:solidFill>
                  <a:srgbClr val="008000"/>
                </a:solidFill>
                <a:latin typeface="+mn-lt"/>
              </a:rPr>
              <a:t> bord de mer</a:t>
            </a:r>
            <a:r>
              <a:rPr lang="fr-FR" dirty="0">
                <a:solidFill>
                  <a:srgbClr val="008000"/>
                </a:solidFill>
                <a:latin typeface="+mn-lt"/>
              </a:rPr>
              <a:t> (</a:t>
            </a:r>
            <a:r>
              <a:rPr lang="fr-FR" i="1" dirty="0">
                <a:solidFill>
                  <a:srgbClr val="008000"/>
                </a:solidFill>
                <a:latin typeface="+mn-lt"/>
              </a:rPr>
              <a:t>Coccoloba </a:t>
            </a:r>
            <a:r>
              <a:rPr lang="fr-FR" i="1" dirty="0" err="1">
                <a:solidFill>
                  <a:srgbClr val="008000"/>
                </a:solidFill>
                <a:latin typeface="+mn-lt"/>
              </a:rPr>
              <a:t>uvifera</a:t>
            </a:r>
            <a:r>
              <a:rPr lang="fr-FR" dirty="0">
                <a:solidFill>
                  <a:srgbClr val="008000"/>
                </a:solidFill>
                <a:latin typeface="+mn-lt"/>
              </a:rPr>
              <a:t>)</a:t>
            </a:r>
            <a:endParaRPr lang="it-IT" altLang="fr-FR" dirty="0">
              <a:solidFill>
                <a:srgbClr val="008000"/>
              </a:solidFill>
              <a:latin typeface="+mn-lt"/>
            </a:endParaRPr>
          </a:p>
        </p:txBody>
      </p:sp>
      <p:sp>
        <p:nvSpPr>
          <p:cNvPr id="4" name="Espace réservé du numéro de diapositive 1"/>
          <p:cNvSpPr txBox="1">
            <a:spLocks/>
          </p:cNvSpPr>
          <p:nvPr/>
        </p:nvSpPr>
        <p:spPr>
          <a:xfrm>
            <a:off x="7290452" y="164033"/>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81</a:t>
            </a:fld>
            <a:endParaRPr lang="fr-FR" altLang="fr-FR" dirty="0"/>
          </a:p>
        </p:txBody>
      </p:sp>
      <p:sp>
        <p:nvSpPr>
          <p:cNvPr id="5" name="ZoneTexte 4"/>
          <p:cNvSpPr txBox="1">
            <a:spLocks noChangeArrowheads="1"/>
          </p:cNvSpPr>
          <p:nvPr/>
        </p:nvSpPr>
        <p:spPr bwMode="auto">
          <a:xfrm>
            <a:off x="2581058" y="134848"/>
            <a:ext cx="403311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6" name="Image 12"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6776" y="72705"/>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22453" y="1182199"/>
            <a:ext cx="8784976" cy="4401205"/>
          </a:xfrm>
          <a:prstGeom prst="rect">
            <a:avLst/>
          </a:prstGeom>
          <a:noFill/>
        </p:spPr>
        <p:txBody>
          <a:bodyPr wrap="square" rtlCol="0">
            <a:spAutoFit/>
          </a:bodyPr>
          <a:lstStyle/>
          <a:p>
            <a:pPr algn="just">
              <a:spcAft>
                <a:spcPts val="0"/>
              </a:spcAft>
            </a:pPr>
            <a:r>
              <a:rPr lang="fr-FR" dirty="0">
                <a:solidFill>
                  <a:srgbClr val="008000"/>
                </a:solidFill>
                <a:latin typeface="Calibri" panose="020F0502020204030204" pitchFamily="34" charset="0"/>
                <a:ea typeface="Calibri" panose="020F0502020204030204" pitchFamily="34" charset="0"/>
              </a:rPr>
              <a:t>Le </a:t>
            </a:r>
            <a:r>
              <a:rPr lang="fr-FR" b="1" dirty="0" err="1">
                <a:solidFill>
                  <a:srgbClr val="008000"/>
                </a:solidFill>
                <a:latin typeface="Calibri" panose="020F0502020204030204" pitchFamily="34" charset="0"/>
                <a:ea typeface="Calibri" panose="020F0502020204030204" pitchFamily="34" charset="0"/>
              </a:rPr>
              <a:t>Raisinier</a:t>
            </a:r>
            <a:r>
              <a:rPr lang="fr-FR" b="1" dirty="0">
                <a:solidFill>
                  <a:srgbClr val="008000"/>
                </a:solidFill>
                <a:latin typeface="Calibri" panose="020F0502020204030204" pitchFamily="34" charset="0"/>
                <a:ea typeface="Calibri" panose="020F0502020204030204" pitchFamily="34" charset="0"/>
              </a:rPr>
              <a:t> bord de mer</a:t>
            </a:r>
            <a:r>
              <a:rPr lang="fr-FR" dirty="0">
                <a:solidFill>
                  <a:srgbClr val="008000"/>
                </a:solidFill>
                <a:latin typeface="Calibri" panose="020F0502020204030204" pitchFamily="34" charset="0"/>
                <a:ea typeface="Calibri" panose="020F0502020204030204" pitchFamily="34" charset="0"/>
              </a:rPr>
              <a:t> (</a:t>
            </a:r>
            <a:r>
              <a:rPr lang="fr-FR" i="1" dirty="0">
                <a:solidFill>
                  <a:srgbClr val="008000"/>
                </a:solidFill>
                <a:latin typeface="Calibri" panose="020F0502020204030204" pitchFamily="34" charset="0"/>
                <a:ea typeface="Calibri" panose="020F0502020204030204" pitchFamily="34" charset="0"/>
              </a:rPr>
              <a:t>Coccoloba </a:t>
            </a:r>
            <a:r>
              <a:rPr lang="fr-FR" i="1" dirty="0" err="1">
                <a:solidFill>
                  <a:srgbClr val="008000"/>
                </a:solidFill>
                <a:latin typeface="Calibri" panose="020F0502020204030204" pitchFamily="34" charset="0"/>
                <a:ea typeface="Calibri" panose="020F0502020204030204" pitchFamily="34" charset="0"/>
              </a:rPr>
              <a:t>uvifera</a:t>
            </a:r>
            <a:r>
              <a:rPr lang="fr-FR" dirty="0">
                <a:solidFill>
                  <a:srgbClr val="008000"/>
                </a:solidFill>
                <a:latin typeface="Calibri" panose="020F0502020204030204" pitchFamily="34" charset="0"/>
                <a:ea typeface="Calibri" panose="020F0502020204030204" pitchFamily="34" charset="0"/>
              </a:rPr>
              <a:t>) est une plante </a:t>
            </a:r>
            <a:r>
              <a:rPr lang="fr-FR" b="1" dirty="0">
                <a:solidFill>
                  <a:srgbClr val="008000"/>
                </a:solidFill>
                <a:latin typeface="Calibri" panose="020F0502020204030204" pitchFamily="34" charset="0"/>
                <a:ea typeface="Calibri" panose="020F0502020204030204" pitchFamily="34" charset="0"/>
              </a:rPr>
              <a:t>arbustive</a:t>
            </a:r>
            <a:r>
              <a:rPr lang="fr-FR" dirty="0">
                <a:solidFill>
                  <a:srgbClr val="008000"/>
                </a:solidFill>
                <a:latin typeface="Calibri" panose="020F0502020204030204" pitchFamily="34" charset="0"/>
                <a:ea typeface="Calibri" panose="020F0502020204030204" pitchFamily="34" charset="0"/>
              </a:rPr>
              <a:t> du genre </a:t>
            </a:r>
            <a:r>
              <a:rPr lang="fr-FR" i="1" dirty="0">
                <a:solidFill>
                  <a:srgbClr val="008000"/>
                </a:solidFill>
                <a:latin typeface="Calibri" panose="020F0502020204030204" pitchFamily="34" charset="0"/>
                <a:ea typeface="Calibri" panose="020F0502020204030204" pitchFamily="34" charset="0"/>
                <a:hlinkClick r:id="rId3" tooltip="Coccoloba"/>
              </a:rPr>
              <a:t>Coccoloba</a:t>
            </a:r>
            <a:r>
              <a:rPr lang="fr-FR" dirty="0">
                <a:solidFill>
                  <a:srgbClr val="008000"/>
                </a:solidFill>
                <a:latin typeface="Calibri" panose="020F0502020204030204" pitchFamily="34" charset="0"/>
                <a:ea typeface="Calibri" panose="020F0502020204030204" pitchFamily="34" charset="0"/>
              </a:rPr>
              <a:t> et de la famille des </a:t>
            </a:r>
            <a:r>
              <a:rPr lang="fr-FR" i="1" dirty="0" err="1">
                <a:solidFill>
                  <a:srgbClr val="008000"/>
                </a:solidFill>
                <a:latin typeface="Calibri" panose="020F0502020204030204" pitchFamily="34" charset="0"/>
                <a:ea typeface="Calibri" panose="020F0502020204030204" pitchFamily="34" charset="0"/>
                <a:hlinkClick r:id="rId4" tooltip="Polygonaceae"/>
              </a:rPr>
              <a:t>Polygonaceae</a:t>
            </a:r>
            <a:r>
              <a:rPr lang="fr-FR" dirty="0">
                <a:solidFill>
                  <a:srgbClr val="008000"/>
                </a:solidFill>
                <a:latin typeface="Calibri" panose="020F0502020204030204" pitchFamily="34" charset="0"/>
                <a:ea typeface="Calibri" panose="020F0502020204030204" pitchFamily="34" charset="0"/>
              </a:rPr>
              <a:t>. Elle doit son nom de </a:t>
            </a:r>
            <a:r>
              <a:rPr lang="fr-FR" i="1" dirty="0" err="1">
                <a:solidFill>
                  <a:srgbClr val="008000"/>
                </a:solidFill>
                <a:latin typeface="Calibri" panose="020F0502020204030204" pitchFamily="34" charset="0"/>
                <a:ea typeface="Calibri" panose="020F0502020204030204" pitchFamily="34" charset="0"/>
              </a:rPr>
              <a:t>Raisinier</a:t>
            </a:r>
            <a:r>
              <a:rPr lang="fr-FR" i="1" dirty="0">
                <a:solidFill>
                  <a:srgbClr val="008000"/>
                </a:solidFill>
                <a:latin typeface="Calibri" panose="020F0502020204030204" pitchFamily="34" charset="0"/>
                <a:ea typeface="Calibri" panose="020F0502020204030204" pitchFamily="34" charset="0"/>
              </a:rPr>
              <a:t> bord de mer </a:t>
            </a:r>
            <a:r>
              <a:rPr lang="fr-FR" dirty="0">
                <a:solidFill>
                  <a:srgbClr val="008000"/>
                </a:solidFill>
                <a:latin typeface="Calibri" panose="020F0502020204030204" pitchFamily="34" charset="0"/>
                <a:ea typeface="Calibri" panose="020F0502020204030204" pitchFamily="34" charset="0"/>
              </a:rPr>
              <a:t>à ses fructifications ressemblant superficiellement à des grappes de </a:t>
            </a:r>
            <a:r>
              <a:rPr lang="fr-FR" dirty="0">
                <a:solidFill>
                  <a:srgbClr val="008000"/>
                </a:solidFill>
                <a:latin typeface="Calibri" panose="020F0502020204030204" pitchFamily="34" charset="0"/>
                <a:ea typeface="Calibri" panose="020F0502020204030204" pitchFamily="34" charset="0"/>
                <a:hlinkClick r:id="rId5" tooltip="Raisin"/>
              </a:rPr>
              <a:t>raisins</a:t>
            </a:r>
            <a:r>
              <a:rPr lang="fr-FR" dirty="0">
                <a:solidFill>
                  <a:srgbClr val="008000"/>
                </a:solidFill>
                <a:latin typeface="Calibri" panose="020F0502020204030204" pitchFamily="34" charset="0"/>
                <a:ea typeface="Calibri" panose="020F0502020204030204" pitchFamily="34" charset="0"/>
              </a:rPr>
              <a:t>.  </a:t>
            </a:r>
            <a:r>
              <a:rPr lang="fr-FR" i="1" dirty="0">
                <a:solidFill>
                  <a:srgbClr val="008000"/>
                </a:solidFill>
                <a:latin typeface="Calibri" panose="020F0502020204030204" pitchFamily="34" charset="0"/>
                <a:ea typeface="Calibri" panose="020F0502020204030204" pitchFamily="34" charset="0"/>
              </a:rPr>
              <a:t>Arbre petit ou moyen de 3 à 8 m</a:t>
            </a:r>
            <a:r>
              <a:rPr lang="fr-FR" dirty="0">
                <a:solidFill>
                  <a:srgbClr val="008000"/>
                </a:solidFill>
                <a:latin typeface="Calibri" panose="020F0502020204030204" pitchFamily="34" charset="0"/>
                <a:ea typeface="Calibri" panose="020F0502020204030204" pitchFamily="34" charset="0"/>
              </a:rPr>
              <a:t> parfois rabougri sous l'action du vent. On le retrouve sur les plages de certaines zones tropicales. </a:t>
            </a:r>
            <a:r>
              <a:rPr lang="fr-FR" b="1" dirty="0">
                <a:solidFill>
                  <a:srgbClr val="008000"/>
                </a:solidFill>
                <a:latin typeface="Calibri" panose="020F0502020204030204" pitchFamily="34" charset="0"/>
                <a:ea typeface="Calibri" panose="020F0502020204030204" pitchFamily="34" charset="0"/>
              </a:rPr>
              <a:t>Ses fruits sont très appréciés des enfants</a:t>
            </a:r>
            <a:r>
              <a:rPr lang="fr-FR" dirty="0">
                <a:solidFill>
                  <a:srgbClr val="008000"/>
                </a:solidFill>
                <a:latin typeface="Calibri" panose="020F0502020204030204" pitchFamily="34" charset="0"/>
                <a:ea typeface="Calibri" panose="020F0502020204030204" pitchFamily="34" charset="0"/>
              </a:rPr>
              <a:t>. Branches tortueuses. Ecorce gris-clair ou blanchâtre se détache par plaques. Ses feuilles simples et alterne. Elles sont arrondies et larges. Fruits en grappe. Verts au début, deviennent rouges violacés en mûrissant.</a:t>
            </a:r>
            <a:r>
              <a:rPr lang="fr-FR" dirty="0">
                <a:latin typeface="Calibri" panose="020F0502020204030204" pitchFamily="34" charset="0"/>
                <a:ea typeface="Calibri" panose="020F0502020204030204" pitchFamily="34" charset="0"/>
              </a:rPr>
              <a:t> </a:t>
            </a:r>
            <a:r>
              <a:rPr lang="fr-FR" b="1" dirty="0">
                <a:solidFill>
                  <a:srgbClr val="008000"/>
                </a:solidFill>
                <a:latin typeface="Calibri" panose="020F0502020204030204" pitchFamily="34" charset="0"/>
                <a:ea typeface="Calibri" panose="020F0502020204030204" pitchFamily="34" charset="0"/>
              </a:rPr>
              <a:t>Fruits comestibles du mois d'août à novembre. </a:t>
            </a:r>
            <a:endParaRPr lang="fr-FR" sz="2000" b="1" dirty="0">
              <a:solidFill>
                <a:srgbClr val="008000"/>
              </a:solidFill>
              <a:latin typeface="Times New Roman" panose="02020603050405020304" pitchFamily="18" charset="0"/>
              <a:ea typeface="Calibri" panose="020F0502020204030204" pitchFamily="34" charset="0"/>
            </a:endParaRPr>
          </a:p>
          <a:p>
            <a:pPr algn="just">
              <a:spcAft>
                <a:spcPts val="0"/>
              </a:spcAft>
            </a:pPr>
            <a:r>
              <a:rPr lang="fr-FR" dirty="0">
                <a:solidFill>
                  <a:srgbClr val="008000"/>
                </a:solidFill>
                <a:latin typeface="Calibri" panose="020F0502020204030204" pitchFamily="34" charset="0"/>
                <a:ea typeface="Calibri" panose="020F0502020204030204" pitchFamily="34" charset="0"/>
              </a:rPr>
              <a:t>Le </a:t>
            </a:r>
            <a:r>
              <a:rPr lang="fr-FR" dirty="0" err="1">
                <a:solidFill>
                  <a:srgbClr val="008000"/>
                </a:solidFill>
                <a:latin typeface="Calibri" panose="020F0502020204030204" pitchFamily="34" charset="0"/>
                <a:ea typeface="Calibri" panose="020F0502020204030204" pitchFamily="34" charset="0"/>
              </a:rPr>
              <a:t>raisinier</a:t>
            </a:r>
            <a:r>
              <a:rPr lang="fr-FR" dirty="0">
                <a:solidFill>
                  <a:srgbClr val="008000"/>
                </a:solidFill>
                <a:latin typeface="Calibri" panose="020F0502020204030204" pitchFamily="34" charset="0"/>
                <a:ea typeface="Calibri" panose="020F0502020204030204" pitchFamily="34" charset="0"/>
              </a:rPr>
              <a:t> est un </a:t>
            </a:r>
            <a:r>
              <a:rPr lang="fr-FR" i="1" dirty="0">
                <a:solidFill>
                  <a:srgbClr val="008000"/>
                </a:solidFill>
                <a:latin typeface="Calibri" panose="020F0502020204030204" pitchFamily="34" charset="0"/>
                <a:ea typeface="Calibri" panose="020F0502020204030204" pitchFamily="34" charset="0"/>
              </a:rPr>
              <a:t>arbuste ou petit arbre </a:t>
            </a:r>
            <a:r>
              <a:rPr lang="fr-FR" dirty="0">
                <a:solidFill>
                  <a:srgbClr val="008000"/>
                </a:solidFill>
                <a:latin typeface="Calibri" panose="020F0502020204030204" pitchFamily="34" charset="0"/>
                <a:ea typeface="Calibri" panose="020F0502020204030204" pitchFamily="34" charset="0"/>
              </a:rPr>
              <a:t>poussant sur les plages en bordure de rivage, à côté des </a:t>
            </a:r>
            <a:r>
              <a:rPr lang="fr-FR" i="1" dirty="0">
                <a:solidFill>
                  <a:srgbClr val="008000"/>
                </a:solidFill>
                <a:latin typeface="Calibri" panose="020F0502020204030204" pitchFamily="34" charset="0"/>
                <a:ea typeface="Calibri" panose="020F0502020204030204" pitchFamily="34" charset="0"/>
              </a:rPr>
              <a:t>cocotiers</a:t>
            </a:r>
            <a:r>
              <a:rPr lang="fr-FR" dirty="0">
                <a:solidFill>
                  <a:srgbClr val="008000"/>
                </a:solidFill>
                <a:latin typeface="Calibri" panose="020F0502020204030204" pitchFamily="34" charset="0"/>
                <a:ea typeface="Calibri" panose="020F0502020204030204" pitchFamily="34" charset="0"/>
              </a:rPr>
              <a:t> au niveau des tropiques en Amérique et dans le</a:t>
            </a:r>
            <a:r>
              <a:rPr lang="fr-FR" dirty="0">
                <a:solidFill>
                  <a:srgbClr val="252525"/>
                </a:solidFill>
                <a:latin typeface="Calibri" panose="020F0502020204030204" pitchFamily="34" charset="0"/>
                <a:ea typeface="Calibri" panose="020F0502020204030204" pitchFamily="34" charset="0"/>
              </a:rPr>
              <a:t>s </a:t>
            </a:r>
            <a:r>
              <a:rPr lang="fr-FR" dirty="0">
                <a:solidFill>
                  <a:srgbClr val="0B0080"/>
                </a:solidFill>
                <a:latin typeface="Calibri" panose="020F0502020204030204" pitchFamily="34" charset="0"/>
                <a:ea typeface="Calibri" panose="020F0502020204030204" pitchFamily="34" charset="0"/>
                <a:hlinkClick r:id="rId6" tooltip="Caraïbes"/>
              </a:rPr>
              <a:t>Caraïbes</a:t>
            </a:r>
            <a:r>
              <a:rPr lang="fr-FR" dirty="0">
                <a:solidFill>
                  <a:srgbClr val="252525"/>
                </a:solidFill>
                <a:latin typeface="Calibri" panose="020F0502020204030204" pitchFamily="34" charset="0"/>
                <a:ea typeface="Calibri" panose="020F0502020204030204" pitchFamily="34" charset="0"/>
              </a:rPr>
              <a:t>. </a:t>
            </a:r>
            <a:r>
              <a:rPr lang="fr-FR" dirty="0">
                <a:solidFill>
                  <a:srgbClr val="008000"/>
                </a:solidFill>
                <a:latin typeface="Calibri" panose="020F0502020204030204" pitchFamily="34" charset="0"/>
                <a:ea typeface="Calibri" panose="020F0502020204030204" pitchFamily="34" charset="0"/>
              </a:rPr>
              <a:t>Il peut atteindre une hauteur de 8 mètres. </a:t>
            </a:r>
            <a:r>
              <a:rPr lang="fr-FR" b="1" dirty="0">
                <a:solidFill>
                  <a:srgbClr val="008000"/>
                </a:solidFill>
                <a:latin typeface="Calibri" panose="020F0502020204030204" pitchFamily="34" charset="0"/>
                <a:ea typeface="Calibri" panose="020F0502020204030204" pitchFamily="34" charset="0"/>
              </a:rPr>
              <a:t>Il est extrêmement résistant au sel et aux embruns</a:t>
            </a:r>
            <a:r>
              <a:rPr lang="fr-FR" dirty="0">
                <a:solidFill>
                  <a:srgbClr val="252525"/>
                </a:solidFill>
                <a:latin typeface="Calibri" panose="020F0502020204030204" pitchFamily="34" charset="0"/>
                <a:ea typeface="Calibri" panose="020F0502020204030204" pitchFamily="34" charset="0"/>
              </a:rPr>
              <a:t>, </a:t>
            </a:r>
            <a:r>
              <a:rPr lang="fr-FR" dirty="0">
                <a:solidFill>
                  <a:srgbClr val="008000"/>
                </a:solidFill>
                <a:latin typeface="Calibri" panose="020F0502020204030204" pitchFamily="34" charset="0"/>
                <a:ea typeface="Calibri" panose="020F0502020204030204" pitchFamily="34" charset="0"/>
              </a:rPr>
              <a:t>mais ne tolère pas le gel. Dans les Îles du Nord de la Caraïbe, les fruits du </a:t>
            </a:r>
            <a:r>
              <a:rPr lang="fr-FR" dirty="0" err="1">
                <a:solidFill>
                  <a:srgbClr val="008000"/>
                </a:solidFill>
                <a:latin typeface="Calibri" panose="020F0502020204030204" pitchFamily="34" charset="0"/>
                <a:ea typeface="Calibri" panose="020F0502020204030204" pitchFamily="34" charset="0"/>
              </a:rPr>
              <a:t>raisinier</a:t>
            </a:r>
            <a:r>
              <a:rPr lang="fr-FR" dirty="0">
                <a:solidFill>
                  <a:srgbClr val="008000"/>
                </a:solidFill>
                <a:latin typeface="Calibri" panose="020F0502020204030204" pitchFamily="34" charset="0"/>
                <a:ea typeface="Calibri" panose="020F0502020204030204" pitchFamily="34" charset="0"/>
              </a:rPr>
              <a:t> entrent dans la composition de certains </a:t>
            </a:r>
            <a:r>
              <a:rPr lang="fr-FR" dirty="0">
                <a:solidFill>
                  <a:srgbClr val="0B0080"/>
                </a:solidFill>
                <a:latin typeface="Calibri" panose="020F0502020204030204" pitchFamily="34" charset="0"/>
                <a:ea typeface="Calibri" panose="020F0502020204030204" pitchFamily="34" charset="0"/>
                <a:hlinkClick r:id="rId7" tooltip="Rhum arrangé"/>
              </a:rPr>
              <a:t>rhums arrangés</a:t>
            </a:r>
            <a:r>
              <a:rPr lang="fr-FR" dirty="0">
                <a:solidFill>
                  <a:srgbClr val="252525"/>
                </a:solidFill>
                <a:latin typeface="Calibri" panose="020F0502020204030204" pitchFamily="34" charset="0"/>
                <a:ea typeface="Calibri" panose="020F0502020204030204" pitchFamily="34" charset="0"/>
              </a:rPr>
              <a:t> </a:t>
            </a:r>
            <a:r>
              <a:rPr lang="fr-FR" dirty="0">
                <a:solidFill>
                  <a:srgbClr val="008000"/>
                </a:solidFill>
                <a:latin typeface="Calibri" panose="020F0502020204030204" pitchFamily="34" charset="0"/>
                <a:ea typeface="Calibri" panose="020F0502020204030204" pitchFamily="34" charset="0"/>
              </a:rPr>
              <a:t>et nombreux sont les insulaires qui les grignotent lorsqu'ils sont bien mûrs. On peut également en faire une </a:t>
            </a:r>
            <a:r>
              <a:rPr lang="fr-FR" b="1" dirty="0">
                <a:solidFill>
                  <a:srgbClr val="008000"/>
                </a:solidFill>
                <a:latin typeface="Calibri" panose="020F0502020204030204" pitchFamily="34" charset="0"/>
                <a:ea typeface="Calibri" panose="020F0502020204030204" pitchFamily="34" charset="0"/>
              </a:rPr>
              <a:t>confiture</a:t>
            </a:r>
            <a:r>
              <a:rPr lang="fr-FR" dirty="0">
                <a:solidFill>
                  <a:srgbClr val="008000"/>
                </a:solidFill>
                <a:latin typeface="Calibri" panose="020F0502020204030204" pitchFamily="34" charset="0"/>
                <a:ea typeface="Calibri" panose="020F0502020204030204" pitchFamily="34" charset="0"/>
              </a:rPr>
              <a:t>.</a:t>
            </a:r>
            <a:endParaRPr lang="fr-FR" sz="2000" dirty="0">
              <a:latin typeface="Times New Roman" panose="02020603050405020304" pitchFamily="18" charset="0"/>
              <a:ea typeface="Calibri" panose="020F0502020204030204" pitchFamily="34" charset="0"/>
            </a:endParaRPr>
          </a:p>
          <a:p>
            <a:pPr>
              <a:spcAft>
                <a:spcPts val="0"/>
              </a:spcAft>
            </a:pPr>
            <a:r>
              <a:rPr lang="fr-FR" sz="1200" dirty="0">
                <a:solidFill>
                  <a:srgbClr val="008000"/>
                </a:solidFill>
                <a:latin typeface="+mn-lt"/>
                <a:ea typeface="Calibri" panose="020F0502020204030204" pitchFamily="34" charset="0"/>
              </a:rPr>
              <a:t>Sources : a) </a:t>
            </a:r>
            <a:r>
              <a:rPr lang="fr-FR" sz="1200" u="sng" dirty="0">
                <a:solidFill>
                  <a:srgbClr val="008000"/>
                </a:solidFill>
                <a:latin typeface="+mn-lt"/>
                <a:ea typeface="Calibri" panose="020F0502020204030204" pitchFamily="34" charset="0"/>
                <a:hlinkClick r:id="rId8"/>
              </a:rPr>
              <a:t>http://www.ac-guadeloupe.fr/Cati971/Prem_Degre/preste/activite_classe_fichiers/lesite/vegetation1.html</a:t>
            </a:r>
            <a:endParaRPr lang="fr-FR" sz="1200" dirty="0">
              <a:solidFill>
                <a:srgbClr val="008000"/>
              </a:solidFill>
              <a:latin typeface="+mn-lt"/>
              <a:ea typeface="Calibri" panose="020F0502020204030204" pitchFamily="34" charset="0"/>
            </a:endParaRPr>
          </a:p>
          <a:p>
            <a:r>
              <a:rPr lang="fr-FR" sz="1200" dirty="0">
                <a:solidFill>
                  <a:srgbClr val="008000"/>
                </a:solidFill>
                <a:latin typeface="+mn-lt"/>
                <a:ea typeface="Calibri" panose="020F0502020204030204" pitchFamily="34" charset="0"/>
                <a:cs typeface="Times New Roman" panose="02020603050405020304" pitchFamily="18" charset="0"/>
              </a:rPr>
              <a:t>b) </a:t>
            </a:r>
            <a:r>
              <a:rPr lang="fr-FR" sz="1200" u="sng" dirty="0">
                <a:solidFill>
                  <a:srgbClr val="008000"/>
                </a:solidFill>
                <a:latin typeface="+mn-lt"/>
                <a:ea typeface="Calibri" panose="020F0502020204030204" pitchFamily="34" charset="0"/>
                <a:cs typeface="Times New Roman" panose="02020603050405020304" pitchFamily="18" charset="0"/>
                <a:hlinkClick r:id="rId9"/>
              </a:rPr>
              <a:t>https://fr.wikipedia.org/wiki/Coccoloba_uvifera</a:t>
            </a:r>
            <a:endParaRPr lang="fr-FR" sz="1200" dirty="0">
              <a:solidFill>
                <a:srgbClr val="008000"/>
              </a:solidFill>
              <a:latin typeface="+mn-lt"/>
            </a:endParaRPr>
          </a:p>
        </p:txBody>
      </p:sp>
      <p:pic>
        <p:nvPicPr>
          <p:cNvPr id="7" name="Imag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7985" y="5363293"/>
            <a:ext cx="1423045" cy="1423045"/>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6138" y="5378689"/>
            <a:ext cx="1963109" cy="1472332"/>
          </a:xfrm>
          <a:prstGeom prst="rect">
            <a:avLst/>
          </a:prstGeom>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8473" y="5378689"/>
            <a:ext cx="2115319" cy="1407649"/>
          </a:xfrm>
          <a:prstGeom prst="rect">
            <a:avLst/>
          </a:prstGeom>
        </p:spPr>
      </p:pic>
      <p:sp>
        <p:nvSpPr>
          <p:cNvPr id="10" name="ZoneTexte 9"/>
          <p:cNvSpPr txBox="1"/>
          <p:nvPr/>
        </p:nvSpPr>
        <p:spPr>
          <a:xfrm>
            <a:off x="74899" y="5650416"/>
            <a:ext cx="3266020" cy="1107996"/>
          </a:xfrm>
          <a:prstGeom prst="rect">
            <a:avLst/>
          </a:prstGeom>
          <a:noFill/>
        </p:spPr>
        <p:txBody>
          <a:bodyPr wrap="square" rtlCol="0">
            <a:spAutoFit/>
          </a:bodyPr>
          <a:lstStyle/>
          <a:p>
            <a:pPr algn="r"/>
            <a:r>
              <a:rPr lang="fr-FR" sz="1100" dirty="0">
                <a:solidFill>
                  <a:srgbClr val="008000"/>
                </a:solidFill>
              </a:rPr>
              <a:t>Sources des images →</a:t>
            </a:r>
          </a:p>
          <a:p>
            <a:pPr algn="r"/>
            <a:r>
              <a:rPr lang="fr-FR" sz="1100" dirty="0">
                <a:solidFill>
                  <a:srgbClr val="008000"/>
                </a:solidFill>
              </a:rPr>
              <a:t>A droite : Wikipedia Fr</a:t>
            </a:r>
          </a:p>
          <a:p>
            <a:pPr algn="r"/>
            <a:r>
              <a:rPr lang="fr-FR" sz="1100" dirty="0">
                <a:solidFill>
                  <a:srgbClr val="008000"/>
                </a:solidFill>
              </a:rPr>
              <a:t>Au centre: </a:t>
            </a:r>
            <a:r>
              <a:rPr lang="fr-FR" sz="1100" dirty="0">
                <a:solidFill>
                  <a:srgbClr val="008000"/>
                </a:solidFill>
                <a:hlinkClick r:id="rId13"/>
              </a:rPr>
              <a:t>http://www.biologie.uni-regensburg.de/Botanik/Schoenfelder/kanaren/flora_canaria_NZ.html</a:t>
            </a:r>
            <a:endParaRPr lang="fr-FR" sz="1100" dirty="0">
              <a:solidFill>
                <a:srgbClr val="008000"/>
              </a:solidFill>
            </a:endParaRPr>
          </a:p>
          <a:p>
            <a:pPr algn="r"/>
            <a:r>
              <a:rPr lang="fr-FR" sz="1100" dirty="0">
                <a:solidFill>
                  <a:srgbClr val="008000"/>
                </a:solidFill>
              </a:rPr>
              <a:t>A gauche : </a:t>
            </a:r>
            <a:r>
              <a:rPr lang="fr-FR" sz="1100" dirty="0">
                <a:solidFill>
                  <a:srgbClr val="008000"/>
                </a:solidFill>
                <a:hlinkClick r:id="rId14"/>
              </a:rPr>
              <a:t>http://cookislands.bishopmuseum.org/</a:t>
            </a:r>
            <a:r>
              <a:rPr lang="fr-FR" sz="1100" dirty="0">
                <a:solidFill>
                  <a:srgbClr val="008000"/>
                </a:solidFill>
              </a:rPr>
              <a:t> </a:t>
            </a:r>
          </a:p>
        </p:txBody>
      </p:sp>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00392" y="26770"/>
            <a:ext cx="1043608" cy="1238311"/>
          </a:xfrm>
          <a:prstGeom prst="rect">
            <a:avLst/>
          </a:prstGeom>
        </p:spPr>
      </p:pic>
      <p:sp>
        <p:nvSpPr>
          <p:cNvPr id="13" name="Rectangle 12"/>
          <p:cNvSpPr/>
          <p:nvPr/>
        </p:nvSpPr>
        <p:spPr>
          <a:xfrm>
            <a:off x="5958201" y="756365"/>
            <a:ext cx="2119491" cy="261610"/>
          </a:xfrm>
          <a:prstGeom prst="rect">
            <a:avLst/>
          </a:prstGeom>
        </p:spPr>
        <p:txBody>
          <a:bodyPr wrap="none">
            <a:spAutoFit/>
          </a:bodyPr>
          <a:lstStyle/>
          <a:p>
            <a:pPr lvl="0" algn="r"/>
            <a:r>
              <a:rPr lang="fr-FR" sz="1100" dirty="0">
                <a:solidFill>
                  <a:srgbClr val="008000"/>
                </a:solidFill>
              </a:rPr>
              <a:t>Sources : TopTropicals.com →</a:t>
            </a:r>
          </a:p>
        </p:txBody>
      </p:sp>
      <p:pic>
        <p:nvPicPr>
          <p:cNvPr id="15" name="Imag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9609" y="-14723"/>
            <a:ext cx="942975" cy="742950"/>
          </a:xfrm>
          <a:prstGeom prst="rect">
            <a:avLst/>
          </a:prstGeom>
        </p:spPr>
      </p:pic>
    </p:spTree>
    <p:extLst>
      <p:ext uri="{BB962C8B-B14F-4D97-AF65-F5344CB8AC3E}">
        <p14:creationId xmlns:p14="http://schemas.microsoft.com/office/powerpoint/2010/main" val="3075362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728227"/>
            <a:ext cx="7711752" cy="369332"/>
          </a:xfrm>
          <a:prstGeom prst="rect">
            <a:avLst/>
          </a:prstGeom>
        </p:spPr>
        <p:txBody>
          <a:bodyPr wrap="square">
            <a:spAutoFit/>
          </a:bodyPr>
          <a:lstStyle/>
          <a:p>
            <a:pPr eaLnBrk="1" hangingPunct="1">
              <a:defRPr/>
            </a:pPr>
            <a:r>
              <a:rPr lang="fr-FR" altLang="fr-FR" dirty="0">
                <a:solidFill>
                  <a:srgbClr val="008000"/>
                </a:solidFill>
              </a:rPr>
              <a:t>6bis.3. </a:t>
            </a:r>
            <a:r>
              <a:rPr lang="fr-FR" altLang="fr-FR" b="1" dirty="0" err="1">
                <a:solidFill>
                  <a:srgbClr val="008000"/>
                </a:solidFill>
              </a:rPr>
              <a:t>Cachiman</a:t>
            </a:r>
            <a:r>
              <a:rPr lang="fr-FR" altLang="fr-FR" b="1" dirty="0">
                <a:solidFill>
                  <a:srgbClr val="008000"/>
                </a:solidFill>
              </a:rPr>
              <a:t>-cochon, </a:t>
            </a:r>
            <a:r>
              <a:rPr lang="fr-FR" altLang="fr-FR" b="1" dirty="0" err="1">
                <a:solidFill>
                  <a:srgbClr val="008000"/>
                </a:solidFill>
              </a:rPr>
              <a:t>Mamain</a:t>
            </a:r>
            <a:r>
              <a:rPr lang="fr-FR" altLang="fr-FR" b="1" dirty="0">
                <a:solidFill>
                  <a:srgbClr val="008000"/>
                </a:solidFill>
              </a:rPr>
              <a:t> </a:t>
            </a:r>
            <a:r>
              <a:rPr lang="fr-FR" altLang="fr-FR" dirty="0">
                <a:solidFill>
                  <a:srgbClr val="008000"/>
                </a:solidFill>
              </a:rPr>
              <a:t>ou </a:t>
            </a:r>
            <a:r>
              <a:rPr lang="fr-FR" altLang="fr-FR" b="1" dirty="0" err="1">
                <a:solidFill>
                  <a:srgbClr val="008000"/>
                </a:solidFill>
              </a:rPr>
              <a:t>Mammier</a:t>
            </a:r>
            <a:r>
              <a:rPr lang="fr-FR" altLang="fr-FR" dirty="0">
                <a:solidFill>
                  <a:srgbClr val="008000"/>
                </a:solidFill>
              </a:rPr>
              <a:t> </a:t>
            </a:r>
            <a:r>
              <a:rPr lang="fr-FR" dirty="0">
                <a:solidFill>
                  <a:srgbClr val="008000"/>
                </a:solidFill>
              </a:rPr>
              <a:t>(</a:t>
            </a:r>
            <a:r>
              <a:rPr lang="fr-FR" i="1" dirty="0" err="1">
                <a:solidFill>
                  <a:srgbClr val="008000"/>
                </a:solidFill>
              </a:rPr>
              <a:t>Annona</a:t>
            </a:r>
            <a:r>
              <a:rPr lang="fr-FR" i="1" dirty="0">
                <a:solidFill>
                  <a:srgbClr val="008000"/>
                </a:solidFill>
              </a:rPr>
              <a:t> </a:t>
            </a:r>
            <a:r>
              <a:rPr lang="fr-FR" i="1" dirty="0" err="1">
                <a:solidFill>
                  <a:srgbClr val="008000"/>
                </a:solidFill>
              </a:rPr>
              <a:t>glabra</a:t>
            </a:r>
            <a:r>
              <a:rPr lang="fr-FR" altLang="fr-FR" dirty="0">
                <a:solidFill>
                  <a:srgbClr val="008000"/>
                </a:solidFill>
              </a:rPr>
              <a:t>). </a:t>
            </a:r>
            <a:endParaRPr lang="fr-FR" dirty="0">
              <a:solidFill>
                <a:srgbClr val="008000"/>
              </a:solidFill>
              <a:cs typeface="Arial" charset="0"/>
            </a:endParaRPr>
          </a:p>
        </p:txBody>
      </p:sp>
      <p:sp>
        <p:nvSpPr>
          <p:cNvPr id="4" name="Espace réservé du numéro de diapositive 1"/>
          <p:cNvSpPr txBox="1">
            <a:spLocks/>
          </p:cNvSpPr>
          <p:nvPr/>
        </p:nvSpPr>
        <p:spPr>
          <a:xfrm>
            <a:off x="2360321" y="237096"/>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82</a:t>
            </a:fld>
            <a:endParaRPr lang="fr-FR" altLang="fr-FR" dirty="0"/>
          </a:p>
        </p:txBody>
      </p:sp>
      <p:sp>
        <p:nvSpPr>
          <p:cNvPr id="5" name="ZoneTexte 4"/>
          <p:cNvSpPr txBox="1">
            <a:spLocks noChangeArrowheads="1"/>
          </p:cNvSpPr>
          <p:nvPr/>
        </p:nvSpPr>
        <p:spPr bwMode="auto">
          <a:xfrm>
            <a:off x="3104722" y="158210"/>
            <a:ext cx="403311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6" name="Image 12" descr="logo salinisation2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6771" y="11882"/>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1" y="140470"/>
            <a:ext cx="723900" cy="533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09" y="-14723"/>
            <a:ext cx="942975" cy="742950"/>
          </a:xfrm>
          <a:prstGeom prst="rect">
            <a:avLst/>
          </a:prstGeom>
        </p:spPr>
      </p:pic>
      <p:sp>
        <p:nvSpPr>
          <p:cNvPr id="9" name="ZoneTexte 8"/>
          <p:cNvSpPr txBox="1"/>
          <p:nvPr/>
        </p:nvSpPr>
        <p:spPr>
          <a:xfrm>
            <a:off x="107504" y="1097559"/>
            <a:ext cx="8867328" cy="3877985"/>
          </a:xfrm>
          <a:prstGeom prst="rect">
            <a:avLst/>
          </a:prstGeom>
          <a:noFill/>
        </p:spPr>
        <p:txBody>
          <a:bodyPr wrap="square" rtlCol="0">
            <a:spAutoFit/>
          </a:bodyPr>
          <a:lstStyle/>
          <a:p>
            <a:pPr algn="just"/>
            <a:r>
              <a:rPr lang="fr-FR" dirty="0">
                <a:solidFill>
                  <a:srgbClr val="008000"/>
                </a:solidFill>
              </a:rPr>
              <a:t>En Anglais, </a:t>
            </a:r>
            <a:r>
              <a:rPr lang="en-US" b="1" dirty="0">
                <a:solidFill>
                  <a:srgbClr val="008000"/>
                </a:solidFill>
              </a:rPr>
              <a:t>pond apple</a:t>
            </a:r>
            <a:r>
              <a:rPr lang="en-US" dirty="0">
                <a:solidFill>
                  <a:srgbClr val="008000"/>
                </a:solidFill>
              </a:rPr>
              <a:t>, </a:t>
            </a:r>
            <a:r>
              <a:rPr lang="en-US" b="1" dirty="0">
                <a:solidFill>
                  <a:srgbClr val="008000"/>
                </a:solidFill>
              </a:rPr>
              <a:t>alligator apple</a:t>
            </a:r>
            <a:r>
              <a:rPr lang="en-US" dirty="0">
                <a:solidFill>
                  <a:srgbClr val="008000"/>
                </a:solidFill>
              </a:rPr>
              <a:t> (</a:t>
            </a:r>
            <a:r>
              <a:rPr lang="en-US" dirty="0" err="1">
                <a:solidFill>
                  <a:srgbClr val="008000"/>
                </a:solidFill>
              </a:rPr>
              <a:t>parce</a:t>
            </a:r>
            <a:r>
              <a:rPr lang="en-US" dirty="0">
                <a:solidFill>
                  <a:srgbClr val="008000"/>
                </a:solidFill>
              </a:rPr>
              <a:t> que les alligators </a:t>
            </a:r>
            <a:r>
              <a:rPr lang="en-US" dirty="0" err="1">
                <a:solidFill>
                  <a:srgbClr val="008000"/>
                </a:solidFill>
              </a:rPr>
              <a:t>mangent</a:t>
            </a:r>
            <a:r>
              <a:rPr lang="en-US" dirty="0">
                <a:solidFill>
                  <a:srgbClr val="008000"/>
                </a:solidFill>
              </a:rPr>
              <a:t> </a:t>
            </a:r>
            <a:r>
              <a:rPr lang="en-US" dirty="0" err="1">
                <a:solidFill>
                  <a:srgbClr val="008000"/>
                </a:solidFill>
              </a:rPr>
              <a:t>ses</a:t>
            </a:r>
            <a:r>
              <a:rPr lang="en-US" dirty="0">
                <a:solidFill>
                  <a:srgbClr val="008000"/>
                </a:solidFill>
              </a:rPr>
              <a:t> fruits), </a:t>
            </a:r>
            <a:r>
              <a:rPr lang="en-US" b="1" dirty="0">
                <a:solidFill>
                  <a:srgbClr val="008000"/>
                </a:solidFill>
              </a:rPr>
              <a:t>swamp apple</a:t>
            </a:r>
            <a:r>
              <a:rPr lang="en-US" dirty="0">
                <a:solidFill>
                  <a:srgbClr val="008000"/>
                </a:solidFill>
              </a:rPr>
              <a:t>, </a:t>
            </a:r>
            <a:r>
              <a:rPr lang="en-US" b="1" dirty="0">
                <a:solidFill>
                  <a:srgbClr val="008000"/>
                </a:solidFill>
              </a:rPr>
              <a:t>corkwood</a:t>
            </a:r>
            <a:r>
              <a:rPr lang="en-US" dirty="0">
                <a:solidFill>
                  <a:srgbClr val="008000"/>
                </a:solidFill>
              </a:rPr>
              <a:t>, </a:t>
            </a:r>
            <a:r>
              <a:rPr lang="en-US" b="1" dirty="0" err="1">
                <a:solidFill>
                  <a:srgbClr val="008000"/>
                </a:solidFill>
              </a:rPr>
              <a:t>bobwood</a:t>
            </a:r>
            <a:r>
              <a:rPr lang="en-US" dirty="0">
                <a:solidFill>
                  <a:srgbClr val="008000"/>
                </a:solidFill>
              </a:rPr>
              <a:t>, </a:t>
            </a:r>
            <a:r>
              <a:rPr lang="en-US" dirty="0" err="1">
                <a:solidFill>
                  <a:srgbClr val="008000"/>
                </a:solidFill>
              </a:rPr>
              <a:t>ou</a:t>
            </a:r>
            <a:r>
              <a:rPr lang="en-US" dirty="0">
                <a:solidFill>
                  <a:srgbClr val="008000"/>
                </a:solidFill>
              </a:rPr>
              <a:t> </a:t>
            </a:r>
            <a:r>
              <a:rPr lang="en-US" b="1" dirty="0">
                <a:solidFill>
                  <a:srgbClr val="008000"/>
                </a:solidFill>
              </a:rPr>
              <a:t>monkey apple</a:t>
            </a:r>
            <a:r>
              <a:rPr lang="en-US" dirty="0">
                <a:solidFill>
                  <a:srgbClr val="008000"/>
                </a:solidFill>
              </a:rPr>
              <a:t>. C’</a:t>
            </a:r>
            <a:r>
              <a:rPr lang="fr-FR" dirty="0">
                <a:solidFill>
                  <a:srgbClr val="008000"/>
                </a:solidFill>
              </a:rPr>
              <a:t>est un petit arbre de la famille des </a:t>
            </a:r>
            <a:r>
              <a:rPr lang="fr-FR" i="1" dirty="0" err="1">
                <a:solidFill>
                  <a:srgbClr val="008000"/>
                </a:solidFill>
                <a:hlinkClick r:id="rId5" tooltip="Annonaceae"/>
              </a:rPr>
              <a:t>Annonaceae</a:t>
            </a:r>
            <a:r>
              <a:rPr lang="fr-FR" dirty="0">
                <a:solidFill>
                  <a:srgbClr val="008000"/>
                </a:solidFill>
              </a:rPr>
              <a:t>, de 3 à 5 m (exceptionnellement de 6-7 m), souvent à contreforts à la base. Il se rencontre dans les Petites Antilles (Martinique, Guadeloupe), les Grandes Antilles, dans les zones côtières du Mexique au Sud du Brésil et en Afrique occidentale. C’est un arbuste des lieux marécageux (arrière mangrove, forêts à </a:t>
            </a:r>
            <a:r>
              <a:rPr lang="fr-FR" i="1" dirty="0" err="1">
                <a:solidFill>
                  <a:srgbClr val="008000"/>
                </a:solidFill>
                <a:hlinkClick r:id="rId6" tooltip="Pterocarpus"/>
              </a:rPr>
              <a:t>Pterocarpus</a:t>
            </a:r>
            <a:r>
              <a:rPr lang="fr-FR" dirty="0">
                <a:solidFill>
                  <a:srgbClr val="008000"/>
                </a:solidFill>
              </a:rPr>
              <a:t>) ou sableux humides. </a:t>
            </a:r>
            <a:r>
              <a:rPr lang="fr-FR" b="1" dirty="0">
                <a:solidFill>
                  <a:srgbClr val="008000"/>
                </a:solidFill>
              </a:rPr>
              <a:t>Il est </a:t>
            </a:r>
            <a:r>
              <a:rPr lang="fr-FR" b="1" dirty="0">
                <a:solidFill>
                  <a:srgbClr val="008000"/>
                </a:solidFill>
                <a:hlinkClick r:id="rId7" tooltip="halophytes"/>
              </a:rPr>
              <a:t>tolérant</a:t>
            </a:r>
            <a:r>
              <a:rPr lang="fr-FR" b="1" dirty="0">
                <a:solidFill>
                  <a:srgbClr val="008000"/>
                </a:solidFill>
              </a:rPr>
              <a:t> à l' eau salée</a:t>
            </a:r>
            <a:r>
              <a:rPr lang="fr-FR" dirty="0">
                <a:solidFill>
                  <a:srgbClr val="008000"/>
                </a:solidFill>
              </a:rPr>
              <a:t>, </a:t>
            </a:r>
            <a:r>
              <a:rPr lang="fr-FR" dirty="0">
                <a:solidFill>
                  <a:srgbClr val="FF0000"/>
                </a:solidFill>
              </a:rPr>
              <a:t>mais ne peut pas se développer dans un sol sec</a:t>
            </a:r>
            <a:r>
              <a:rPr lang="fr-FR" dirty="0">
                <a:solidFill>
                  <a:srgbClr val="008000"/>
                </a:solidFill>
              </a:rPr>
              <a:t>. La pulpe du fruit à maturité est jaune à orangé. Le fruit est comestible pour l' homme et son goût rappelle le melon.</a:t>
            </a:r>
          </a:p>
          <a:p>
            <a:pPr algn="just"/>
            <a:r>
              <a:rPr lang="fr-FR" sz="1200" dirty="0">
                <a:solidFill>
                  <a:srgbClr val="008000"/>
                </a:solidFill>
              </a:rPr>
              <a:t>Il peut être transformé en </a:t>
            </a:r>
            <a:r>
              <a:rPr lang="fr-FR" sz="1200" dirty="0">
                <a:solidFill>
                  <a:srgbClr val="008000"/>
                </a:solidFill>
                <a:hlinkClick r:id="rId8" tooltip="Conserves de fruits"/>
              </a:rPr>
              <a:t>confiture</a:t>
            </a:r>
            <a:r>
              <a:rPr lang="fr-FR" sz="1200" dirty="0">
                <a:solidFill>
                  <a:srgbClr val="008000"/>
                </a:solidFill>
              </a:rPr>
              <a:t> et il est un ingrédient populaire de nouvelles </a:t>
            </a:r>
            <a:r>
              <a:rPr lang="fr-FR" sz="1200" dirty="0">
                <a:solidFill>
                  <a:srgbClr val="008000"/>
                </a:solidFill>
                <a:hlinkClick r:id="rId9" tooltip="Boisson aux fruits"/>
              </a:rPr>
              <a:t>boissons aux fruits</a:t>
            </a:r>
            <a:r>
              <a:rPr lang="fr-FR" sz="1200" dirty="0">
                <a:solidFill>
                  <a:srgbClr val="008000"/>
                </a:solidFill>
              </a:rPr>
              <a:t> aux </a:t>
            </a:r>
            <a:r>
              <a:rPr lang="fr-FR" sz="1200" u="sng" dirty="0">
                <a:solidFill>
                  <a:srgbClr val="008000"/>
                </a:solidFill>
                <a:hlinkClick r:id="rId10" tooltip="Maldives"/>
              </a:rPr>
              <a:t>Maldives</a:t>
            </a:r>
            <a:r>
              <a:rPr lang="fr-FR" sz="1200" dirty="0">
                <a:solidFill>
                  <a:srgbClr val="008000"/>
                </a:solidFill>
              </a:rPr>
              <a:t>. La pulpe orange, aromatique et agréable au goût, est très appréciées des crabes et sert d’appâts pour la pêche.</a:t>
            </a:r>
          </a:p>
          <a:p>
            <a:pPr algn="just"/>
            <a:r>
              <a:rPr lang="fr-FR" sz="1200" dirty="0">
                <a:solidFill>
                  <a:srgbClr val="008000"/>
                </a:solidFill>
              </a:rPr>
              <a:t>Une étude réalisée en 2008 dans la revue, </a:t>
            </a:r>
            <a:r>
              <a:rPr lang="fr-FR" sz="1200" i="1" dirty="0" err="1">
                <a:solidFill>
                  <a:srgbClr val="008000"/>
                </a:solidFill>
              </a:rPr>
              <a:t>Anticancer</a:t>
            </a:r>
            <a:r>
              <a:rPr lang="fr-FR" sz="1200" i="1" dirty="0">
                <a:solidFill>
                  <a:srgbClr val="008000"/>
                </a:solidFill>
              </a:rPr>
              <a:t> </a:t>
            </a:r>
            <a:r>
              <a:rPr lang="fr-FR" sz="1200" i="1" dirty="0" err="1">
                <a:solidFill>
                  <a:srgbClr val="008000"/>
                </a:solidFill>
              </a:rPr>
              <a:t>Research</a:t>
            </a:r>
            <a:r>
              <a:rPr lang="fr-FR" sz="1200" i="1" dirty="0">
                <a:solidFill>
                  <a:srgbClr val="008000"/>
                </a:solidFill>
              </a:rPr>
              <a:t>,</a:t>
            </a:r>
            <a:r>
              <a:rPr lang="fr-FR" sz="1200" dirty="0">
                <a:solidFill>
                  <a:srgbClr val="008000"/>
                </a:solidFill>
              </a:rPr>
              <a:t> suggère que les extraits alcooliques de ses graines contiennent des composés anticancéreux qui pourraient être utilisées </a:t>
            </a:r>
            <a:r>
              <a:rPr lang="fr-FR" sz="1200" dirty="0" err="1">
                <a:solidFill>
                  <a:srgbClr val="008000"/>
                </a:solidFill>
              </a:rPr>
              <a:t>pharmaceutiquement</a:t>
            </a:r>
            <a:r>
              <a:rPr lang="fr-FR" sz="1200" dirty="0">
                <a:solidFill>
                  <a:srgbClr val="008000"/>
                </a:solidFill>
              </a:rPr>
              <a:t>. Les feuilles du </a:t>
            </a:r>
            <a:r>
              <a:rPr lang="fr-FR" sz="1200" dirty="0" err="1">
                <a:solidFill>
                  <a:srgbClr val="008000"/>
                </a:solidFill>
              </a:rPr>
              <a:t>cachiman</a:t>
            </a:r>
            <a:r>
              <a:rPr lang="fr-FR" sz="1200" dirty="0">
                <a:solidFill>
                  <a:srgbClr val="008000"/>
                </a:solidFill>
              </a:rPr>
              <a:t>-cochon sont réputées calmer les diarrhées. </a:t>
            </a:r>
            <a:r>
              <a:rPr lang="fr-FR" sz="1200" dirty="0">
                <a:solidFill>
                  <a:srgbClr val="FF0000"/>
                </a:solidFill>
              </a:rPr>
              <a:t>Il est une </a:t>
            </a:r>
            <a:r>
              <a:rPr lang="fr-FR" sz="1200" dirty="0">
                <a:solidFill>
                  <a:srgbClr val="FF0000"/>
                </a:solidFill>
                <a:hlinkClick r:id="rId11" tooltip="Les espèces envahissantes"/>
              </a:rPr>
              <a:t>espèce envahissante</a:t>
            </a:r>
            <a:r>
              <a:rPr lang="fr-FR" sz="1200" dirty="0">
                <a:solidFill>
                  <a:srgbClr val="FF0000"/>
                </a:solidFill>
              </a:rPr>
              <a:t> dans le nord du </a:t>
            </a:r>
            <a:r>
              <a:rPr lang="fr-FR" sz="1200" dirty="0">
                <a:solidFill>
                  <a:srgbClr val="FF0000"/>
                </a:solidFill>
                <a:hlinkClick r:id="rId12" tooltip="Queensland"/>
              </a:rPr>
              <a:t>Queensland</a:t>
            </a:r>
            <a:r>
              <a:rPr lang="fr-FR" sz="1200" dirty="0">
                <a:solidFill>
                  <a:srgbClr val="FF0000"/>
                </a:solidFill>
              </a:rPr>
              <a:t> en </a:t>
            </a:r>
            <a:r>
              <a:rPr lang="fr-FR" sz="1200" dirty="0">
                <a:solidFill>
                  <a:srgbClr val="FF0000"/>
                </a:solidFill>
                <a:hlinkClick r:id="rId13" tooltip="Australie"/>
              </a:rPr>
              <a:t>Australie</a:t>
            </a:r>
            <a:r>
              <a:rPr lang="fr-FR" sz="1200" dirty="0">
                <a:solidFill>
                  <a:srgbClr val="FF0000"/>
                </a:solidFill>
              </a:rPr>
              <a:t> et au </a:t>
            </a:r>
            <a:r>
              <a:rPr lang="fr-FR" sz="1200" dirty="0">
                <a:solidFill>
                  <a:srgbClr val="FF0000"/>
                </a:solidFill>
                <a:hlinkClick r:id="rId14" tooltip="Sri Lanka"/>
              </a:rPr>
              <a:t>Sri Lanka</a:t>
            </a:r>
            <a:r>
              <a:rPr lang="fr-FR" sz="1200" dirty="0">
                <a:solidFill>
                  <a:srgbClr val="FF0000"/>
                </a:solidFill>
              </a:rPr>
              <a:t> , où il pousse dans les estuaires et étouffent les zones marécageuses des </a:t>
            </a:r>
            <a:r>
              <a:rPr lang="fr-FR" sz="1200" u="sng" dirty="0">
                <a:solidFill>
                  <a:srgbClr val="FF0000"/>
                </a:solidFill>
                <a:hlinkClick r:id="rId15" tooltip="manglier"/>
              </a:rPr>
              <a:t>mangroves</a:t>
            </a:r>
            <a:r>
              <a:rPr lang="fr-FR" sz="1200" dirty="0">
                <a:solidFill>
                  <a:srgbClr val="FF0000"/>
                </a:solidFill>
              </a:rPr>
              <a:t>. </a:t>
            </a:r>
          </a:p>
          <a:p>
            <a:pPr algn="just"/>
            <a:r>
              <a:rPr lang="fr-FR" sz="1200" dirty="0">
                <a:solidFill>
                  <a:srgbClr val="008000"/>
                </a:solidFill>
              </a:rPr>
              <a:t>Sources : a) </a:t>
            </a:r>
            <a:r>
              <a:rPr lang="fr-FR" sz="1200" dirty="0">
                <a:solidFill>
                  <a:srgbClr val="008000"/>
                </a:solidFill>
                <a:hlinkClick r:id="rId16"/>
              </a:rPr>
              <a:t>https://en.wikipedia.org/wiki/Annona_glabra</a:t>
            </a:r>
            <a:r>
              <a:rPr lang="fr-FR" sz="1200" dirty="0">
                <a:solidFill>
                  <a:srgbClr val="008000"/>
                </a:solidFill>
              </a:rPr>
              <a:t>, b) </a:t>
            </a:r>
            <a:r>
              <a:rPr lang="fr-FR" sz="1200" dirty="0">
                <a:solidFill>
                  <a:srgbClr val="008000"/>
                </a:solidFill>
                <a:hlinkClick r:id="rId17"/>
              </a:rPr>
              <a:t>https://fr.wikipedia.org/wiki/Annona_glabra</a:t>
            </a:r>
            <a:r>
              <a:rPr lang="fr-FR" sz="1200" dirty="0">
                <a:solidFill>
                  <a:srgbClr val="008000"/>
                </a:solidFill>
              </a:rPr>
              <a:t>   </a:t>
            </a:r>
          </a:p>
        </p:txBody>
      </p:sp>
      <p:pic>
        <p:nvPicPr>
          <p:cNvPr id="11" name="Imag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6336" y="0"/>
            <a:ext cx="1524670" cy="1143503"/>
          </a:xfrm>
          <a:prstGeom prst="rect">
            <a:avLst/>
          </a:prstGeom>
        </p:spPr>
      </p:pic>
      <p:pic>
        <p:nvPicPr>
          <p:cNvPr id="12" name="Imag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64950" y="4975544"/>
            <a:ext cx="2466975" cy="1847850"/>
          </a:xfrm>
          <a:prstGeom prst="rect">
            <a:avLst/>
          </a:prstGeom>
        </p:spPr>
      </p:pic>
      <p:pic>
        <p:nvPicPr>
          <p:cNvPr id="13" name="Imag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54565" y="4975544"/>
            <a:ext cx="2466975" cy="1847850"/>
          </a:xfrm>
          <a:prstGeom prst="rect">
            <a:avLst/>
          </a:prstGeom>
        </p:spPr>
      </p:pic>
      <p:pic>
        <p:nvPicPr>
          <p:cNvPr id="15" name="Image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68161" y="5102735"/>
            <a:ext cx="2046703" cy="1736342"/>
          </a:xfrm>
          <a:prstGeom prst="rect">
            <a:avLst/>
          </a:prstGeom>
        </p:spPr>
      </p:pic>
      <p:pic>
        <p:nvPicPr>
          <p:cNvPr id="16" name="Image 1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161" y="5094606"/>
            <a:ext cx="2600325" cy="1752600"/>
          </a:xfrm>
          <a:prstGeom prst="rect">
            <a:avLst/>
          </a:prstGeom>
        </p:spPr>
      </p:pic>
    </p:spTree>
    <p:extLst>
      <p:ext uri="{BB962C8B-B14F-4D97-AF65-F5344CB8AC3E}">
        <p14:creationId xmlns:p14="http://schemas.microsoft.com/office/powerpoint/2010/main" val="3363126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A905E-ABB6-4936-B4AF-6B402053E98E}"/>
              </a:ext>
            </a:extLst>
          </p:cNvPr>
          <p:cNvSpPr>
            <a:spLocks noChangeArrowheads="1"/>
          </p:cNvSpPr>
          <p:nvPr/>
        </p:nvSpPr>
        <p:spPr bwMode="auto">
          <a:xfrm>
            <a:off x="-25161" y="626309"/>
            <a:ext cx="5868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solidFill>
                  <a:srgbClr val="008000"/>
                </a:solidFill>
              </a:rPr>
              <a:t>6bis.4. </a:t>
            </a:r>
            <a:r>
              <a:rPr lang="fr-FR" altLang="fr-FR" b="1" dirty="0" err="1">
                <a:solidFill>
                  <a:srgbClr val="008000"/>
                </a:solidFill>
              </a:rPr>
              <a:t>Nypa</a:t>
            </a:r>
            <a:r>
              <a:rPr lang="fr-FR" altLang="fr-FR" b="1" dirty="0">
                <a:solidFill>
                  <a:srgbClr val="008000"/>
                </a:solidFill>
              </a:rPr>
              <a:t> buissonnant ou arbustif </a:t>
            </a:r>
            <a:r>
              <a:rPr lang="fr-FR" altLang="fr-FR" dirty="0">
                <a:solidFill>
                  <a:srgbClr val="008000"/>
                </a:solidFill>
              </a:rPr>
              <a:t>(</a:t>
            </a:r>
            <a:r>
              <a:rPr lang="fr-FR" altLang="fr-FR" i="1" dirty="0" err="1">
                <a:solidFill>
                  <a:srgbClr val="008000"/>
                </a:solidFill>
              </a:rPr>
              <a:t>Nypa</a:t>
            </a:r>
            <a:r>
              <a:rPr lang="fr-FR" altLang="fr-FR" i="1" dirty="0">
                <a:solidFill>
                  <a:srgbClr val="008000"/>
                </a:solidFill>
              </a:rPr>
              <a:t> </a:t>
            </a:r>
            <a:r>
              <a:rPr lang="fr-FR" altLang="fr-FR" i="1" dirty="0" err="1">
                <a:solidFill>
                  <a:srgbClr val="008000"/>
                </a:solidFill>
              </a:rPr>
              <a:t>fruticans</a:t>
            </a:r>
            <a:r>
              <a:rPr lang="fr-FR" altLang="fr-FR" dirty="0">
                <a:solidFill>
                  <a:srgbClr val="008000"/>
                </a:solidFill>
              </a:rPr>
              <a:t>)</a:t>
            </a:r>
          </a:p>
        </p:txBody>
      </p:sp>
      <p:sp>
        <p:nvSpPr>
          <p:cNvPr id="4" name="ZoneTexte 4">
            <a:extLst>
              <a:ext uri="{FF2B5EF4-FFF2-40B4-BE49-F238E27FC236}">
                <a16:creationId xmlns:a16="http://schemas.microsoft.com/office/drawing/2014/main" id="{B2BC238F-D875-4D6A-B1E8-93DC26F972A2}"/>
              </a:ext>
            </a:extLst>
          </p:cNvPr>
          <p:cNvSpPr txBox="1">
            <a:spLocks noChangeArrowheads="1"/>
          </p:cNvSpPr>
          <p:nvPr/>
        </p:nvSpPr>
        <p:spPr bwMode="auto">
          <a:xfrm>
            <a:off x="0" y="994308"/>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Le palmier </a:t>
            </a:r>
            <a:r>
              <a:rPr lang="fr-FR" altLang="fr-FR" i="1" dirty="0" err="1">
                <a:solidFill>
                  <a:srgbClr val="008000"/>
                </a:solidFill>
              </a:rPr>
              <a:t>Nypa</a:t>
            </a:r>
            <a:r>
              <a:rPr lang="fr-FR" altLang="fr-FR" dirty="0">
                <a:solidFill>
                  <a:srgbClr val="008000"/>
                </a:solidFill>
              </a:rPr>
              <a:t> pousse dans la vase ou la boue, où le courant de la marée lui apporte les nutriments nécessaires à sa croissance. Le palmier peut se disséminer aussi loin que le courant parvient à déposer les graines. Haut de 8-9 m, il est courant sur les côtes et les rivières de l'</a:t>
            </a:r>
            <a:r>
              <a:rPr lang="fr-FR" altLang="fr-FR" dirty="0">
                <a:solidFill>
                  <a:srgbClr val="008000"/>
                </a:solidFill>
                <a:hlinkClick r:id="rId2" tooltip="Océan Indien"/>
              </a:rPr>
              <a:t>Océan Indien</a:t>
            </a:r>
            <a:r>
              <a:rPr lang="fr-FR" altLang="fr-FR" dirty="0">
                <a:solidFill>
                  <a:srgbClr val="008000"/>
                </a:solidFill>
              </a:rPr>
              <a:t> et de l'</a:t>
            </a:r>
            <a:r>
              <a:rPr lang="fr-FR" altLang="fr-FR" dirty="0">
                <a:solidFill>
                  <a:srgbClr val="008000"/>
                </a:solidFill>
                <a:hlinkClick r:id="rId3" tooltip="Océan Pacifique"/>
              </a:rPr>
              <a:t>Océan Pacifique</a:t>
            </a:r>
            <a:r>
              <a:rPr lang="fr-FR" altLang="fr-FR" dirty="0">
                <a:solidFill>
                  <a:srgbClr val="008000"/>
                </a:solidFill>
              </a:rPr>
              <a:t> du </a:t>
            </a:r>
            <a:r>
              <a:rPr lang="fr-FR" altLang="fr-FR" dirty="0">
                <a:solidFill>
                  <a:srgbClr val="008000"/>
                </a:solidFill>
                <a:hlinkClick r:id="rId4" tooltip="Bangladesh"/>
              </a:rPr>
              <a:t>Bangladesh</a:t>
            </a:r>
            <a:r>
              <a:rPr lang="fr-FR" altLang="fr-FR" dirty="0">
                <a:solidFill>
                  <a:srgbClr val="008000"/>
                </a:solidFill>
              </a:rPr>
              <a:t>.</a:t>
            </a:r>
            <a:r>
              <a:rPr lang="fr-FR" altLang="fr-FR" sz="1200" dirty="0">
                <a:solidFill>
                  <a:srgbClr val="008000"/>
                </a:solidFill>
              </a:rPr>
              <a:t> Zone tropicale humide. Zone 12.</a:t>
            </a:r>
            <a:endParaRPr lang="fr-FR" altLang="fr-FR" dirty="0">
              <a:solidFill>
                <a:srgbClr val="008000"/>
              </a:solidFill>
            </a:endParaRPr>
          </a:p>
          <a:p>
            <a:r>
              <a:rPr lang="fr-FR" altLang="fr-FR" i="1" u="sng" dirty="0">
                <a:solidFill>
                  <a:srgbClr val="008000"/>
                </a:solidFill>
              </a:rPr>
              <a:t>Usages</a:t>
            </a:r>
            <a:r>
              <a:rPr lang="fr-FR" altLang="fr-FR" dirty="0">
                <a:solidFill>
                  <a:srgbClr val="008000"/>
                </a:solidFill>
              </a:rPr>
              <a:t> : Les feuilles longues du palmier </a:t>
            </a:r>
            <a:r>
              <a:rPr lang="fr-FR" altLang="fr-FR" i="1" dirty="0" err="1">
                <a:solidFill>
                  <a:srgbClr val="008000"/>
                </a:solidFill>
              </a:rPr>
              <a:t>Nypa</a:t>
            </a:r>
            <a:r>
              <a:rPr lang="fr-FR" altLang="fr-FR" dirty="0">
                <a:solidFill>
                  <a:srgbClr val="008000"/>
                </a:solidFill>
              </a:rPr>
              <a:t> sont utilisées par les populations comme chaume pour recouvrir les maisons, ou comme matériel pour la construction des habitations. Les feuilles sont également utilisées pour la production de biens artisanaux comme les paniers. L'</a:t>
            </a:r>
            <a:r>
              <a:rPr lang="fr-FR" altLang="fr-FR" dirty="0">
                <a:solidFill>
                  <a:srgbClr val="008000"/>
                </a:solidFill>
                <a:hlinkClick r:id="rId5" tooltip="Inflorescence"/>
              </a:rPr>
              <a:t>inflorescence</a:t>
            </a:r>
            <a:r>
              <a:rPr lang="fr-FR" altLang="fr-FR" dirty="0">
                <a:solidFill>
                  <a:srgbClr val="008000"/>
                </a:solidFill>
              </a:rPr>
              <a:t> sert, avant sa floraison, à récolter une douce </a:t>
            </a:r>
            <a:r>
              <a:rPr lang="fr-FR" altLang="fr-FR" dirty="0">
                <a:solidFill>
                  <a:srgbClr val="008000"/>
                </a:solidFill>
                <a:hlinkClick r:id="rId6" tooltip="Sève"/>
              </a:rPr>
              <a:t>sève</a:t>
            </a:r>
            <a:r>
              <a:rPr lang="fr-FR" altLang="fr-FR" dirty="0">
                <a:solidFill>
                  <a:srgbClr val="008000"/>
                </a:solidFill>
              </a:rPr>
              <a:t> comestible grâce à laquelle on produit une boisson alcoolisée. Les jeunes plants sont également comestibles et les </a:t>
            </a:r>
            <a:r>
              <a:rPr lang="fr-FR" altLang="fr-FR" dirty="0">
                <a:solidFill>
                  <a:srgbClr val="008000"/>
                </a:solidFill>
                <a:hlinkClick r:id="rId7" tooltip="Pétale"/>
              </a:rPr>
              <a:t>pétales</a:t>
            </a:r>
            <a:r>
              <a:rPr lang="fr-FR" altLang="fr-FR" dirty="0">
                <a:solidFill>
                  <a:srgbClr val="008000"/>
                </a:solidFill>
              </a:rPr>
              <a:t> des fleurs peuvent être infusées pour donner une tisane aromatique. </a:t>
            </a:r>
            <a:r>
              <a:rPr lang="fr-FR" altLang="fr-FR" i="1" dirty="0" err="1">
                <a:solidFill>
                  <a:srgbClr val="008000"/>
                </a:solidFill>
              </a:rPr>
              <a:t>Attap</a:t>
            </a:r>
            <a:r>
              <a:rPr lang="fr-FR" altLang="fr-FR" i="1" dirty="0">
                <a:solidFill>
                  <a:srgbClr val="008000"/>
                </a:solidFill>
              </a:rPr>
              <a:t> </a:t>
            </a:r>
            <a:r>
              <a:rPr lang="fr-FR" altLang="fr-FR" i="1" dirty="0" err="1">
                <a:solidFill>
                  <a:srgbClr val="008000"/>
                </a:solidFill>
              </a:rPr>
              <a:t>chee</a:t>
            </a:r>
            <a:r>
              <a:rPr lang="fr-FR" altLang="fr-FR" dirty="0">
                <a:solidFill>
                  <a:srgbClr val="008000"/>
                </a:solidFill>
              </a:rPr>
              <a:t> est le nom </a:t>
            </a:r>
            <a:r>
              <a:rPr lang="fr-FR" altLang="fr-FR" dirty="0">
                <a:solidFill>
                  <a:srgbClr val="008000"/>
                </a:solidFill>
                <a:hlinkClick r:id="rId8" tooltip="Malaisie"/>
              </a:rPr>
              <a:t>malaisien</a:t>
            </a:r>
            <a:r>
              <a:rPr lang="fr-FR" altLang="fr-FR" dirty="0">
                <a:solidFill>
                  <a:srgbClr val="008000"/>
                </a:solidFill>
              </a:rPr>
              <a:t> pour les </a:t>
            </a:r>
            <a:r>
              <a:rPr lang="fr-FR" altLang="fr-FR" dirty="0">
                <a:solidFill>
                  <a:srgbClr val="008000"/>
                </a:solidFill>
                <a:hlinkClick r:id="rId9" tooltip="Fruit (botanique)"/>
              </a:rPr>
              <a:t>fruits</a:t>
            </a:r>
            <a:r>
              <a:rPr lang="fr-FR" altLang="fr-FR" dirty="0">
                <a:solidFill>
                  <a:srgbClr val="008000"/>
                </a:solidFill>
              </a:rPr>
              <a:t> immatures qui sont des </a:t>
            </a:r>
            <a:r>
              <a:rPr lang="fr-FR" altLang="fr-FR" b="1" dirty="0">
                <a:solidFill>
                  <a:srgbClr val="008000"/>
                </a:solidFill>
              </a:rPr>
              <a:t>boules douces, translucides et gélatineuses utilisées comme ingrédient dans les desserts</a:t>
            </a:r>
            <a:r>
              <a:rPr lang="fr-FR" altLang="fr-FR" dirty="0">
                <a:solidFill>
                  <a:srgbClr val="008000"/>
                </a:solidFill>
              </a:rPr>
              <a:t>. Sur certaines îles, on donne le palmier </a:t>
            </a:r>
            <a:r>
              <a:rPr lang="fr-FR" altLang="fr-FR" dirty="0" err="1">
                <a:solidFill>
                  <a:srgbClr val="008000"/>
                </a:solidFill>
              </a:rPr>
              <a:t>Nypa</a:t>
            </a:r>
            <a:r>
              <a:rPr lang="fr-FR" altLang="fr-FR" dirty="0">
                <a:solidFill>
                  <a:srgbClr val="008000"/>
                </a:solidFill>
              </a:rPr>
              <a:t> à manger aux </a:t>
            </a:r>
            <a:r>
              <a:rPr lang="fr-FR" altLang="fr-FR" dirty="0">
                <a:solidFill>
                  <a:srgbClr val="008000"/>
                </a:solidFill>
                <a:hlinkClick r:id="rId10" tooltip="Cochon"/>
              </a:rPr>
              <a:t>cochons</a:t>
            </a:r>
            <a:r>
              <a:rPr lang="fr-FR" altLang="fr-FR" dirty="0">
                <a:solidFill>
                  <a:srgbClr val="008000"/>
                </a:solidFill>
              </a:rPr>
              <a:t> durant la saison sèche. </a:t>
            </a:r>
            <a:r>
              <a:rPr lang="fr-FR" altLang="fr-FR" i="1" dirty="0">
                <a:solidFill>
                  <a:srgbClr val="008000"/>
                </a:solidFill>
              </a:rPr>
              <a:t>Emplacement</a:t>
            </a:r>
            <a:r>
              <a:rPr lang="fr-FR" altLang="fr-FR" dirty="0">
                <a:solidFill>
                  <a:srgbClr val="008000"/>
                </a:solidFill>
              </a:rPr>
              <a:t> : soleil, </a:t>
            </a:r>
            <a:r>
              <a:rPr lang="fr-FR" altLang="fr-FR" dirty="0" err="1">
                <a:solidFill>
                  <a:srgbClr val="008000"/>
                </a:solidFill>
              </a:rPr>
              <a:t>mi-ombre</a:t>
            </a:r>
            <a:r>
              <a:rPr lang="fr-FR" altLang="fr-FR" dirty="0">
                <a:solidFill>
                  <a:srgbClr val="008000"/>
                </a:solidFill>
              </a:rPr>
              <a:t> </a:t>
            </a:r>
            <a:r>
              <a:rPr lang="fr-FR" altLang="fr-FR" b="1" dirty="0">
                <a:solidFill>
                  <a:srgbClr val="008000"/>
                </a:solidFill>
              </a:rPr>
              <a:t>avec les pieds dans l'eau</a:t>
            </a:r>
            <a:r>
              <a:rPr lang="fr-FR" altLang="fr-FR" dirty="0">
                <a:solidFill>
                  <a:srgbClr val="008000"/>
                </a:solidFill>
              </a:rPr>
              <a:t>. </a:t>
            </a:r>
            <a:r>
              <a:rPr lang="fr-FR" altLang="fr-FR" dirty="0">
                <a:solidFill>
                  <a:srgbClr val="FF0000"/>
                </a:solidFill>
              </a:rPr>
              <a:t>Il peut devenir envahissant, colonisant les espaces.</a:t>
            </a:r>
          </a:p>
          <a:p>
            <a:r>
              <a:rPr lang="fr-FR" altLang="fr-FR" sz="1200" i="1" u="sng" dirty="0">
                <a:solidFill>
                  <a:srgbClr val="008000"/>
                </a:solidFill>
              </a:rPr>
              <a:t>Fruit</a:t>
            </a:r>
            <a:r>
              <a:rPr lang="fr-FR" altLang="fr-FR" sz="1200" dirty="0">
                <a:solidFill>
                  <a:srgbClr val="008000"/>
                </a:solidFill>
              </a:rPr>
              <a:t> : grosse noix hérissée à l'écorce externe dure à l'endosperme blanc comestible avec un noyau central. </a:t>
            </a:r>
            <a:r>
              <a:rPr lang="fr-FR" altLang="fr-FR" sz="1200" i="1" u="sng" dirty="0">
                <a:solidFill>
                  <a:srgbClr val="008000"/>
                </a:solidFill>
              </a:rPr>
              <a:t>Sol</a:t>
            </a:r>
            <a:r>
              <a:rPr lang="fr-FR" altLang="fr-FR" sz="1200" dirty="0">
                <a:solidFill>
                  <a:srgbClr val="008000"/>
                </a:solidFill>
              </a:rPr>
              <a:t> : marais tourbeux </a:t>
            </a:r>
            <a:r>
              <a:rPr lang="fr-FR" altLang="fr-FR" sz="1200" b="1" dirty="0">
                <a:solidFill>
                  <a:srgbClr val="008000"/>
                </a:solidFill>
              </a:rPr>
              <a:t>d'eau saumâtre </a:t>
            </a:r>
            <a:r>
              <a:rPr lang="fr-FR" altLang="fr-FR" sz="1200" dirty="0">
                <a:solidFill>
                  <a:srgbClr val="008000"/>
                </a:solidFill>
              </a:rPr>
              <a:t>ou d'eau douce. </a:t>
            </a:r>
            <a:r>
              <a:rPr lang="fr-FR" altLang="fr-FR" sz="1200" i="1" u="sng" dirty="0">
                <a:solidFill>
                  <a:srgbClr val="FF0000"/>
                </a:solidFill>
              </a:rPr>
              <a:t>Multiplication</a:t>
            </a:r>
            <a:r>
              <a:rPr lang="fr-FR" altLang="fr-FR" sz="1200" dirty="0">
                <a:solidFill>
                  <a:srgbClr val="FF0000"/>
                </a:solidFill>
              </a:rPr>
              <a:t> : attention uniquement par semis à chaud de graines très fraîches, car le pouvoir germinatif est vraiment de très courte durée entre 2 et 4 semaines surtout si le stockage n'a pas été fait dans les règles pour éviter le dessèchement. </a:t>
            </a:r>
            <a:r>
              <a:rPr lang="fr-FR" altLang="fr-FR" sz="1200" dirty="0">
                <a:solidFill>
                  <a:srgbClr val="008000"/>
                </a:solidFill>
              </a:rPr>
              <a:t>Sources : a) </a:t>
            </a:r>
            <a:r>
              <a:rPr lang="fr-FR" altLang="fr-FR" sz="1200" dirty="0">
                <a:solidFill>
                  <a:srgbClr val="008000"/>
                </a:solidFill>
                <a:hlinkClick r:id="rId11"/>
              </a:rPr>
              <a:t>http://nature.jardin.free.fr/1105/nypa_fruticans.html</a:t>
            </a:r>
            <a:r>
              <a:rPr lang="fr-FR" altLang="fr-FR" sz="1200" dirty="0">
                <a:solidFill>
                  <a:srgbClr val="008000"/>
                </a:solidFill>
              </a:rPr>
              <a:t>, b) </a:t>
            </a:r>
            <a:r>
              <a:rPr lang="fr-FR" altLang="fr-FR" sz="1200" dirty="0">
                <a:solidFill>
                  <a:srgbClr val="008000"/>
                </a:solidFill>
                <a:hlinkClick r:id="rId12"/>
              </a:rPr>
              <a:t>https://fr.wikipedia.org/wiki/Nypa</a:t>
            </a:r>
            <a:r>
              <a:rPr lang="fr-FR" altLang="fr-FR" sz="1200" dirty="0">
                <a:solidFill>
                  <a:srgbClr val="008000"/>
                </a:solidFill>
              </a:rPr>
              <a:t>, c) </a:t>
            </a:r>
            <a:r>
              <a:rPr lang="fr-FR" altLang="fr-FR" sz="1200" dirty="0">
                <a:solidFill>
                  <a:srgbClr val="008000"/>
                </a:solidFill>
                <a:hlinkClick r:id="rId13"/>
              </a:rPr>
              <a:t>https://en.wikipedia.org/wiki/Nypa_fruticans</a:t>
            </a:r>
            <a:r>
              <a:rPr lang="fr-FR" altLang="fr-FR" sz="1200" dirty="0">
                <a:solidFill>
                  <a:srgbClr val="008000"/>
                </a:solidFill>
              </a:rPr>
              <a:t>  </a:t>
            </a:r>
          </a:p>
          <a:p>
            <a:r>
              <a:rPr lang="fr-FR" altLang="fr-FR" sz="1200" dirty="0">
                <a:solidFill>
                  <a:srgbClr val="008000"/>
                </a:solidFill>
              </a:rPr>
              <a:t>d) </a:t>
            </a:r>
            <a:r>
              <a:rPr lang="fr-FR" altLang="fr-FR" sz="1200" dirty="0">
                <a:solidFill>
                  <a:srgbClr val="008000"/>
                </a:solidFill>
                <a:hlinkClick r:id="rId14"/>
              </a:rPr>
              <a:t>http://www.stuartxchange.org/Nipa.html</a:t>
            </a:r>
            <a:r>
              <a:rPr lang="fr-FR" altLang="fr-FR" sz="1200" dirty="0">
                <a:solidFill>
                  <a:srgbClr val="008000"/>
                </a:solidFill>
              </a:rPr>
              <a:t> </a:t>
            </a:r>
          </a:p>
        </p:txBody>
      </p:sp>
      <p:sp>
        <p:nvSpPr>
          <p:cNvPr id="5" name="ZoneTexte 4">
            <a:extLst>
              <a:ext uri="{FF2B5EF4-FFF2-40B4-BE49-F238E27FC236}">
                <a16:creationId xmlns:a16="http://schemas.microsoft.com/office/drawing/2014/main" id="{F04D94E8-926B-48A2-A919-D15D433011DB}"/>
              </a:ext>
            </a:extLst>
          </p:cNvPr>
          <p:cNvSpPr txBox="1">
            <a:spLocks noChangeArrowheads="1"/>
          </p:cNvSpPr>
          <p:nvPr/>
        </p:nvSpPr>
        <p:spPr bwMode="auto">
          <a:xfrm>
            <a:off x="3104722" y="158210"/>
            <a:ext cx="403311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pic>
        <p:nvPicPr>
          <p:cNvPr id="6" name="Image 12" descr="logo salinisation2_s.jpg">
            <a:extLst>
              <a:ext uri="{FF2B5EF4-FFF2-40B4-BE49-F238E27FC236}">
                <a16:creationId xmlns:a16="http://schemas.microsoft.com/office/drawing/2014/main" id="{B5D22E6F-CE24-40B4-84B7-CD2F8E5B7A4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96771" y="11882"/>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A5F97586-5363-43F5-8446-8F58A03FAE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61" y="140470"/>
            <a:ext cx="723900" cy="533400"/>
          </a:xfrm>
          <a:prstGeom prst="rect">
            <a:avLst/>
          </a:prstGeom>
        </p:spPr>
      </p:pic>
      <p:pic>
        <p:nvPicPr>
          <p:cNvPr id="8" name="Image 7">
            <a:extLst>
              <a:ext uri="{FF2B5EF4-FFF2-40B4-BE49-F238E27FC236}">
                <a16:creationId xmlns:a16="http://schemas.microsoft.com/office/drawing/2014/main" id="{99F3CEAF-3E8E-428F-A13D-45C964FD12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9609" y="-14723"/>
            <a:ext cx="942975" cy="742950"/>
          </a:xfrm>
          <a:prstGeom prst="rect">
            <a:avLst/>
          </a:prstGeom>
        </p:spPr>
      </p:pic>
      <p:sp>
        <p:nvSpPr>
          <p:cNvPr id="9" name="Espace réservé du numéro de diapositive 1">
            <a:extLst>
              <a:ext uri="{FF2B5EF4-FFF2-40B4-BE49-F238E27FC236}">
                <a16:creationId xmlns:a16="http://schemas.microsoft.com/office/drawing/2014/main" id="{FBEA5904-43D2-41D2-8B41-06061C007198}"/>
              </a:ext>
            </a:extLst>
          </p:cNvPr>
          <p:cNvSpPr txBox="1">
            <a:spLocks/>
          </p:cNvSpPr>
          <p:nvPr/>
        </p:nvSpPr>
        <p:spPr>
          <a:xfrm>
            <a:off x="2360321" y="237096"/>
            <a:ext cx="586408" cy="340147"/>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B9ECBFA8-A775-4D16-A4B2-417DCD0EBDB4}" type="slidenum">
              <a:rPr lang="fr-FR" altLang="fr-FR" smtClean="0"/>
              <a:pPr>
                <a:defRPr/>
              </a:pPr>
              <a:t>83</a:t>
            </a:fld>
            <a:endParaRPr lang="fr-FR" altLang="fr-FR" dirty="0"/>
          </a:p>
        </p:txBody>
      </p:sp>
      <p:pic>
        <p:nvPicPr>
          <p:cNvPr id="10" name="Image 13">
            <a:extLst>
              <a:ext uri="{FF2B5EF4-FFF2-40B4-BE49-F238E27FC236}">
                <a16:creationId xmlns:a16="http://schemas.microsoft.com/office/drawing/2014/main" id="{0D1F3F36-159E-4966-9407-5E8C18FE71F4}"/>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67625" y="104774"/>
            <a:ext cx="1265178" cy="88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5">
            <a:extLst>
              <a:ext uri="{FF2B5EF4-FFF2-40B4-BE49-F238E27FC236}">
                <a16:creationId xmlns:a16="http://schemas.microsoft.com/office/drawing/2014/main" id="{6D5DA469-AA16-417A-AC55-261A4CD5EE1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308304" y="5632520"/>
            <a:ext cx="1835696" cy="122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a:extLst>
              <a:ext uri="{FF2B5EF4-FFF2-40B4-BE49-F238E27FC236}">
                <a16:creationId xmlns:a16="http://schemas.microsoft.com/office/drawing/2014/main" id="{DF26072D-1847-4291-BB91-8B00E71D3B6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811946" y="5737176"/>
            <a:ext cx="1496358" cy="112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a:extLst>
              <a:ext uri="{FF2B5EF4-FFF2-40B4-BE49-F238E27FC236}">
                <a16:creationId xmlns:a16="http://schemas.microsoft.com/office/drawing/2014/main" id="{9F8513C1-1A20-453E-836F-32A829438FC2}"/>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000694" y="5632520"/>
            <a:ext cx="1829647" cy="121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4">
            <a:extLst>
              <a:ext uri="{FF2B5EF4-FFF2-40B4-BE49-F238E27FC236}">
                <a16:creationId xmlns:a16="http://schemas.microsoft.com/office/drawing/2014/main" id="{6672FDD6-C784-491A-A5FB-A6EDC8C6A77C}"/>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7683" y="5865311"/>
            <a:ext cx="1305966" cy="97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1">
            <a:extLst>
              <a:ext uri="{FF2B5EF4-FFF2-40B4-BE49-F238E27FC236}">
                <a16:creationId xmlns:a16="http://schemas.microsoft.com/office/drawing/2014/main" id="{29416A9E-320D-4DCE-A876-4F4B5A6FC3E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145539" y="5632520"/>
            <a:ext cx="842574" cy="121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7410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B9ECBFA8-A775-4D16-A4B2-417DCD0EBDB4}" type="slidenum">
              <a:rPr lang="fr-FR" altLang="fr-FR" smtClean="0"/>
              <a:pPr>
                <a:defRPr/>
              </a:pPr>
              <a:t>84</a:t>
            </a:fld>
            <a:endParaRPr lang="fr-FR" altLang="fr-FR" dirty="0"/>
          </a:p>
        </p:txBody>
      </p:sp>
      <p:sp>
        <p:nvSpPr>
          <p:cNvPr id="3"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Espace réservé du numéro de diapositive 2"/>
          <p:cNvSpPr txBox="1">
            <a:spLocks/>
          </p:cNvSpPr>
          <p:nvPr/>
        </p:nvSpPr>
        <p:spPr bwMode="auto">
          <a:xfrm>
            <a:off x="250825" y="131323"/>
            <a:ext cx="47776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B67EFD9-7DA3-4F82-94CE-FAF971559F5B}" type="slidenum">
              <a:rPr lang="fr-FR" altLang="fr-FR" sz="1200" smtClean="0">
                <a:solidFill>
                  <a:srgbClr val="898989"/>
                </a:solidFill>
              </a:rPr>
              <a:pPr>
                <a:spcBef>
                  <a:spcPct val="0"/>
                </a:spcBef>
                <a:buFontTx/>
                <a:buNone/>
              </a:pPr>
              <a:t>84</a:t>
            </a:fld>
            <a:endParaRPr lang="fr-FR" altLang="fr-FR" sz="1200">
              <a:solidFill>
                <a:srgbClr val="898989"/>
              </a:solidFill>
            </a:endParaRPr>
          </a:p>
        </p:txBody>
      </p:sp>
      <p:sp>
        <p:nvSpPr>
          <p:cNvPr id="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4"/>
          <p:cNvSpPr>
            <a:spLocks noChangeArrowheads="1"/>
          </p:cNvSpPr>
          <p:nvPr/>
        </p:nvSpPr>
        <p:spPr bwMode="auto">
          <a:xfrm>
            <a:off x="250825" y="692150"/>
            <a:ext cx="362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6bis.5. </a:t>
            </a:r>
            <a:r>
              <a:rPr lang="fr-FR" altLang="fr-FR" sz="1800" b="1" dirty="0">
                <a:solidFill>
                  <a:srgbClr val="008000"/>
                </a:solidFill>
                <a:latin typeface="Arial" panose="020B0604020202020204" pitchFamily="34" charset="0"/>
              </a:rPr>
              <a:t>Cocotier</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Cocos </a:t>
            </a:r>
            <a:r>
              <a:rPr lang="fr-FR" altLang="fr-FR" sz="1800" i="1" dirty="0" err="1">
                <a:solidFill>
                  <a:srgbClr val="008000"/>
                </a:solidFill>
                <a:latin typeface="Arial" panose="020B0604020202020204" pitchFamily="34" charset="0"/>
              </a:rPr>
              <a:t>nucifera</a:t>
            </a:r>
            <a:r>
              <a:rPr lang="fr-FR" altLang="fr-FR" sz="1800" dirty="0">
                <a:solidFill>
                  <a:srgbClr val="008000"/>
                </a:solidFill>
                <a:latin typeface="Arial" panose="020B0604020202020204" pitchFamily="34" charset="0"/>
              </a:rPr>
              <a:t>)</a:t>
            </a:r>
          </a:p>
        </p:txBody>
      </p:sp>
      <p:sp>
        <p:nvSpPr>
          <p:cNvPr id="7" name="ZoneTexte 5"/>
          <p:cNvSpPr txBox="1">
            <a:spLocks noChangeArrowheads="1"/>
          </p:cNvSpPr>
          <p:nvPr/>
        </p:nvSpPr>
        <p:spPr bwMode="auto">
          <a:xfrm>
            <a:off x="250825" y="1052513"/>
            <a:ext cx="871378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hlinkClick r:id="rId2" tooltip="Palmier"/>
              </a:rPr>
              <a:t>Palmier</a:t>
            </a:r>
            <a:r>
              <a:rPr lang="fr-FR" altLang="fr-FR" sz="1800">
                <a:solidFill>
                  <a:srgbClr val="008000"/>
                </a:solidFill>
                <a:latin typeface="Arial" panose="020B0604020202020204" pitchFamily="34" charset="0"/>
              </a:rPr>
              <a:t> </a:t>
            </a:r>
            <a:r>
              <a:rPr lang="fr-FR" altLang="fr-FR" sz="1800">
                <a:latin typeface="Arial" panose="020B0604020202020204" pitchFamily="34" charset="0"/>
                <a:hlinkClick r:id="rId3" tooltip="Monoïque"/>
              </a:rPr>
              <a:t>monoïque</a:t>
            </a:r>
            <a:r>
              <a:rPr lang="fr-FR" altLang="fr-FR" sz="1800">
                <a:latin typeface="Arial" panose="020B0604020202020204" pitchFamily="34" charset="0"/>
              </a:rPr>
              <a:t> </a:t>
            </a:r>
            <a:r>
              <a:rPr lang="fr-FR" altLang="fr-FR" sz="1800">
                <a:solidFill>
                  <a:srgbClr val="008000"/>
                </a:solidFill>
                <a:latin typeface="Arial" panose="020B0604020202020204" pitchFamily="34" charset="0"/>
              </a:rPr>
              <a:t>de la tribu des </a:t>
            </a:r>
            <a:r>
              <a:rPr lang="fr-FR" altLang="fr-FR" sz="1800">
                <a:solidFill>
                  <a:srgbClr val="008000"/>
                </a:solidFill>
                <a:latin typeface="Arial" panose="020B0604020202020204" pitchFamily="34" charset="0"/>
                <a:hlinkClick r:id="rId4" tooltip="Classification des Arecacées"/>
              </a:rPr>
              <a:t>Cocoeae</a:t>
            </a:r>
            <a:r>
              <a:rPr lang="fr-FR" altLang="fr-FR" sz="1800">
                <a:solidFill>
                  <a:srgbClr val="008000"/>
                </a:solidFill>
                <a:latin typeface="Arial" panose="020B0604020202020204" pitchFamily="34" charset="0"/>
              </a:rPr>
              <a:t>, présent dans toute la zone intertropicale humide. Surtout cultivé le long des côtes, il n'y reste pas confiné. En </a:t>
            </a:r>
            <a:r>
              <a:rPr lang="fr-FR" altLang="fr-FR" sz="1800">
                <a:solidFill>
                  <a:srgbClr val="008000"/>
                </a:solidFill>
                <a:latin typeface="Arial" panose="020B0604020202020204" pitchFamily="34" charset="0"/>
                <a:hlinkClick r:id="rId5" tooltip="Inde"/>
              </a:rPr>
              <a:t>Inde</a:t>
            </a:r>
            <a:r>
              <a:rPr lang="fr-FR" altLang="fr-FR" sz="1800">
                <a:solidFill>
                  <a:srgbClr val="008000"/>
                </a:solidFill>
                <a:latin typeface="Arial" panose="020B0604020202020204" pitchFamily="34" charset="0"/>
              </a:rPr>
              <a:t>, il est planté jusqu'à mille mètres d'altitude. La </a:t>
            </a:r>
            <a:r>
              <a:rPr lang="fr-FR" altLang="fr-FR" sz="1800">
                <a:solidFill>
                  <a:srgbClr val="008000"/>
                </a:solidFill>
                <a:latin typeface="Arial" panose="020B0604020202020204" pitchFamily="34" charset="0"/>
                <a:hlinkClick r:id="rId6" tooltip="Longévité"/>
              </a:rPr>
              <a:t>longévité</a:t>
            </a:r>
            <a:r>
              <a:rPr lang="fr-FR" altLang="fr-FR" sz="1800">
                <a:solidFill>
                  <a:srgbClr val="008000"/>
                </a:solidFill>
                <a:latin typeface="Arial" panose="020B0604020202020204" pitchFamily="34" charset="0"/>
              </a:rPr>
              <a:t> de la plante dépasse un </a:t>
            </a:r>
            <a:r>
              <a:rPr lang="fr-FR" altLang="fr-FR" sz="1800">
                <a:solidFill>
                  <a:srgbClr val="008000"/>
                </a:solidFill>
                <a:latin typeface="Arial" panose="020B0604020202020204" pitchFamily="34" charset="0"/>
                <a:hlinkClick r:id="rId7" tooltip="Siècle"/>
              </a:rPr>
              <a:t>siècle</a:t>
            </a:r>
            <a:r>
              <a:rPr lang="fr-FR" altLang="fr-FR" sz="18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8" tooltip="Dissémination des graines"/>
              </a:rPr>
              <a:t>dissémination</a:t>
            </a:r>
            <a:r>
              <a:rPr lang="fr-FR" altLang="fr-FR" sz="1200">
                <a:solidFill>
                  <a:srgbClr val="008000"/>
                </a:solidFill>
                <a:latin typeface="Arial" panose="020B0604020202020204" pitchFamily="34" charset="0"/>
              </a:rPr>
              <a:t> du cocotier est due à la flottaison des fruits au gré des courants marins et, beaucoup plus tardivement, aux voyages et migrations humaines. Il produit des </a:t>
            </a:r>
            <a:r>
              <a:rPr lang="fr-FR" altLang="fr-FR" sz="1200">
                <a:solidFill>
                  <a:srgbClr val="008000"/>
                </a:solidFill>
                <a:latin typeface="Arial" panose="020B0604020202020204" pitchFamily="34" charset="0"/>
                <a:hlinkClick r:id="rId9" tooltip="Inflorescence"/>
              </a:rPr>
              <a:t>inflorescences</a:t>
            </a:r>
            <a:r>
              <a:rPr lang="fr-FR" altLang="fr-FR" sz="1200">
                <a:solidFill>
                  <a:srgbClr val="008000"/>
                </a:solidFill>
                <a:latin typeface="Arial" panose="020B0604020202020204" pitchFamily="34" charset="0"/>
              </a:rPr>
              <a:t> avec des </a:t>
            </a:r>
            <a:r>
              <a:rPr lang="fr-FR" altLang="fr-FR" sz="1200">
                <a:solidFill>
                  <a:srgbClr val="008000"/>
                </a:solidFill>
                <a:latin typeface="Arial" panose="020B0604020202020204" pitchFamily="34" charset="0"/>
                <a:hlinkClick r:id="rId10" tooltip="Fleur"/>
              </a:rPr>
              <a:t>fleurs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1" tooltip="Femelle"/>
              </a:rPr>
              <a:t>femelles</a:t>
            </a:r>
            <a:r>
              <a:rPr lang="fr-FR" altLang="fr-FR" sz="1200">
                <a:solidFill>
                  <a:srgbClr val="008000"/>
                </a:solidFill>
                <a:latin typeface="Arial" panose="020B0604020202020204" pitchFamily="34" charset="0"/>
              </a:rPr>
              <a:t> et des fleurs </a:t>
            </a:r>
            <a:r>
              <a:rPr lang="fr-FR" altLang="fr-FR" sz="1200">
                <a:solidFill>
                  <a:srgbClr val="008000"/>
                </a:solidFill>
                <a:latin typeface="Arial" panose="020B0604020202020204" pitchFamily="34" charset="0"/>
                <a:hlinkClick r:id="rId12" tooltip="Mâle (biologie)"/>
              </a:rPr>
              <a:t>mâles</a:t>
            </a:r>
            <a:r>
              <a:rPr lang="fr-FR" altLang="fr-FR" sz="1200">
                <a:solidFill>
                  <a:srgbClr val="008000"/>
                </a:solidFill>
                <a:latin typeface="Arial" panose="020B0604020202020204" pitchFamily="34" charset="0"/>
              </a:rPr>
              <a:t>. Il peut donc se féconder lui-même ; la plupart des cocotiers nains se reproduisent d’ailleurs de cette façon.</a:t>
            </a:r>
          </a:p>
          <a:p>
            <a:pPr algn="just" eaLnBrk="1" hangingPunct="1">
              <a:spcBef>
                <a:spcPct val="0"/>
              </a:spcBef>
              <a:buFontTx/>
              <a:buNone/>
            </a:pPr>
            <a:r>
              <a:rPr lang="fr-FR" altLang="fr-FR" sz="1200">
                <a:solidFill>
                  <a:srgbClr val="008000"/>
                </a:solidFill>
                <a:latin typeface="Arial" panose="020B0604020202020204" pitchFamily="34" charset="0"/>
              </a:rPr>
              <a:t>La pulpe séchée, se composant à 60-70 % de </a:t>
            </a:r>
            <a:r>
              <a:rPr lang="fr-FR" altLang="fr-FR" sz="1200">
                <a:solidFill>
                  <a:srgbClr val="008000"/>
                </a:solidFill>
                <a:latin typeface="Arial" panose="020B0604020202020204" pitchFamily="34" charset="0"/>
                <a:hlinkClick r:id="rId13" tooltip="Lipide"/>
              </a:rPr>
              <a:t>lipides</a:t>
            </a:r>
            <a:r>
              <a:rPr lang="fr-FR" altLang="fr-FR" sz="1200">
                <a:solidFill>
                  <a:srgbClr val="008000"/>
                </a:solidFill>
                <a:latin typeface="Arial" panose="020B0604020202020204" pitchFamily="34" charset="0"/>
              </a:rPr>
              <a:t>, est appelée </a:t>
            </a:r>
            <a:r>
              <a:rPr lang="fr-FR" altLang="fr-FR" sz="1200">
                <a:solidFill>
                  <a:srgbClr val="008000"/>
                </a:solidFill>
                <a:latin typeface="Arial" panose="020B0604020202020204" pitchFamily="34" charset="0"/>
                <a:hlinkClick r:id="rId14" tooltip="Coprah"/>
              </a:rPr>
              <a:t>coprah</a:t>
            </a:r>
            <a:r>
              <a:rPr lang="fr-FR" altLang="fr-FR" sz="1200">
                <a:solidFill>
                  <a:srgbClr val="008000"/>
                </a:solidFill>
                <a:latin typeface="Arial" panose="020B0604020202020204" pitchFamily="34" charset="0"/>
              </a:rPr>
              <a:t>. Celui-ci sert à la fabrication d'huile utilisée dans la confection de </a:t>
            </a:r>
            <a:r>
              <a:rPr lang="fr-FR" altLang="fr-FR" sz="1200">
                <a:solidFill>
                  <a:srgbClr val="008000"/>
                </a:solidFill>
                <a:latin typeface="Arial" panose="020B0604020202020204" pitchFamily="34" charset="0"/>
                <a:hlinkClick r:id="rId15" tooltip="Margarine"/>
              </a:rPr>
              <a:t>margarine</a:t>
            </a:r>
            <a:r>
              <a:rPr lang="fr-FR" altLang="fr-FR" sz="1200">
                <a:solidFill>
                  <a:srgbClr val="008000"/>
                </a:solidFill>
                <a:latin typeface="Arial" panose="020B0604020202020204" pitchFamily="34" charset="0"/>
              </a:rPr>
              <a:t>, de </a:t>
            </a:r>
            <a:r>
              <a:rPr lang="fr-FR" altLang="fr-FR" sz="1200">
                <a:solidFill>
                  <a:srgbClr val="008000"/>
                </a:solidFill>
                <a:latin typeface="Arial" panose="020B0604020202020204" pitchFamily="34" charset="0"/>
                <a:hlinkClick r:id="rId16" tooltip="Savon"/>
              </a:rPr>
              <a:t>savon</a:t>
            </a:r>
            <a:r>
              <a:rPr lang="fr-FR" altLang="fr-FR" sz="1200">
                <a:solidFill>
                  <a:srgbClr val="008000"/>
                </a:solidFill>
                <a:latin typeface="Arial" panose="020B0604020202020204" pitchFamily="34" charset="0"/>
              </a:rPr>
              <a:t> et de </a:t>
            </a:r>
            <a:r>
              <a:rPr lang="fr-FR" altLang="fr-FR" sz="1200">
                <a:solidFill>
                  <a:srgbClr val="008000"/>
                </a:solidFill>
                <a:latin typeface="Arial" panose="020B0604020202020204" pitchFamily="34" charset="0"/>
                <a:hlinkClick r:id="rId17" tooltip="Monoï"/>
              </a:rPr>
              <a:t>monoï</a:t>
            </a:r>
            <a:r>
              <a:rPr lang="fr-FR" altLang="fr-FR" sz="1200">
                <a:solidFill>
                  <a:srgbClr val="008000"/>
                </a:solidFill>
                <a:latin typeface="Arial" panose="020B0604020202020204" pitchFamily="34" charset="0"/>
              </a:rPr>
              <a:t>. Les noix de coco immatures contiennent un liquide sucré, l'</a:t>
            </a:r>
            <a:r>
              <a:rPr lang="fr-FR" altLang="fr-FR" sz="1200" i="1">
                <a:solidFill>
                  <a:srgbClr val="008000"/>
                </a:solidFill>
                <a:latin typeface="Arial" panose="020B0604020202020204" pitchFamily="34" charset="0"/>
                <a:hlinkClick r:id="rId18" tooltip="Eau de coco"/>
              </a:rPr>
              <a:t>eau de coco</a:t>
            </a:r>
            <a:r>
              <a:rPr lang="fr-FR" altLang="fr-FR" sz="1200">
                <a:solidFill>
                  <a:srgbClr val="008000"/>
                </a:solidFill>
                <a:latin typeface="Arial" panose="020B0604020202020204" pitchFamily="34" charset="0"/>
              </a:rPr>
              <a:t>, qui est une boisson rafraîchissante. La pulpe de la noix de coco comestible est râpée puis pressée pour en extraire le </a:t>
            </a:r>
            <a:r>
              <a:rPr lang="fr-FR" altLang="fr-FR" sz="1200" i="1">
                <a:solidFill>
                  <a:srgbClr val="008000"/>
                </a:solidFill>
                <a:latin typeface="Arial" panose="020B0604020202020204" pitchFamily="34" charset="0"/>
                <a:hlinkClick r:id="rId19" tooltip="Lait de coco"/>
              </a:rPr>
              <a:t>lait de coco</a:t>
            </a:r>
            <a:r>
              <a:rPr lang="fr-FR" altLang="fr-FR" sz="1200" i="1">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20" tooltip="Fibre de coco"/>
              </a:rPr>
              <a:t>fibre de coco</a:t>
            </a:r>
            <a:r>
              <a:rPr lang="fr-FR" altLang="fr-FR" sz="1200">
                <a:solidFill>
                  <a:srgbClr val="008000"/>
                </a:solidFill>
                <a:latin typeface="Arial" panose="020B0604020202020204" pitchFamily="34" charset="0"/>
              </a:rPr>
              <a:t> entourant la coque de la noix de coco, est utilisé pour faire des brosses, paillassons, matelas et des cordes.</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1"/>
              </a:rPr>
              <a:t>http://fr.wikipedia.org/wiki/Cocos_nucifera</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22"/>
              </a:rPr>
              <a:t>http://en.wikipedia.org/wiki/Coconut</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b="1">
                <a:solidFill>
                  <a:srgbClr val="008000"/>
                </a:solidFill>
                <a:latin typeface="Arial" panose="020B0604020202020204" pitchFamily="34" charset="0"/>
              </a:rPr>
              <a:t>Le cocotier est très tolérant au sel et aux embruns.</a:t>
            </a:r>
          </a:p>
        </p:txBody>
      </p:sp>
      <p:sp>
        <p:nvSpPr>
          <p:cNvPr id="8" name="ZoneTexte 6"/>
          <p:cNvSpPr txBox="1">
            <a:spLocks noChangeArrowheads="1"/>
          </p:cNvSpPr>
          <p:nvPr/>
        </p:nvSpPr>
        <p:spPr bwMode="auto">
          <a:xfrm>
            <a:off x="179388" y="6237288"/>
            <a:ext cx="3313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Diversité des fruits du cocotier dans la collection internationale de </a:t>
            </a:r>
            <a:r>
              <a:rPr lang="fr-FR" altLang="fr-FR" sz="1200">
                <a:solidFill>
                  <a:srgbClr val="008000"/>
                </a:solidFill>
                <a:latin typeface="Arial" panose="020B0604020202020204" pitchFamily="34" charset="0"/>
                <a:hlinkClick r:id="rId23" tooltip="Côte d'Ivoire"/>
              </a:rPr>
              <a:t>Côte d'Ivoire</a:t>
            </a:r>
            <a:endParaRPr lang="fr-FR" altLang="fr-FR" sz="1200">
              <a:solidFill>
                <a:srgbClr val="008000"/>
              </a:solidFill>
              <a:latin typeface="Arial" panose="020B0604020202020204" pitchFamily="34" charset="0"/>
            </a:endParaRPr>
          </a:p>
        </p:txBody>
      </p:sp>
      <p:sp>
        <p:nvSpPr>
          <p:cNvPr id="9" name="ZoneTexte 7"/>
          <p:cNvSpPr txBox="1">
            <a:spLocks noChangeArrowheads="1"/>
          </p:cNvSpPr>
          <p:nvPr/>
        </p:nvSpPr>
        <p:spPr bwMode="auto">
          <a:xfrm>
            <a:off x="3419475" y="6396038"/>
            <a:ext cx="2665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Les deux modes d'autofécondation possibles chez le cocotier</a:t>
            </a:r>
          </a:p>
        </p:txBody>
      </p:sp>
      <p:sp>
        <p:nvSpPr>
          <p:cNvPr id="10" name="Rectangle 8"/>
          <p:cNvSpPr>
            <a:spLocks noChangeArrowheads="1"/>
          </p:cNvSpPr>
          <p:nvPr/>
        </p:nvSpPr>
        <p:spPr bwMode="auto">
          <a:xfrm>
            <a:off x="7740650" y="6453188"/>
            <a:ext cx="122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Beurre de coco</a:t>
            </a:r>
          </a:p>
        </p:txBody>
      </p:sp>
      <p:pic>
        <p:nvPicPr>
          <p:cNvPr id="11" name="Picture 2" descr="C:\Users\LISAN\Pictures\plantes-halophytes-xerophiles\Cocotiers-Diversite_des_fruits.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9750" y="4413250"/>
            <a:ext cx="27225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LISAN\Pictures\plantes-halophytes-xerophiles\Cocos_nucifera_plantation_in_continental_India_(Nagesh).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35825" y="3429000"/>
            <a:ext cx="172878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LISAN\Pictures\plantes-halophytes-xerophiles\Cocotier2.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6325" y="5732463"/>
            <a:ext cx="13477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Users\LISAN\Pictures\plantes-halophytes-xerophiles\Cocotier3.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56325" y="4652963"/>
            <a:ext cx="13239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C:\Users\LISAN\Pictures\plantes-halophytes-xerophiles\Cocotier4.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27763" y="3429000"/>
            <a:ext cx="8112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Users\LISAN\Pictures\plantes-halophytes-xerophiles\Cocotier5.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56100" y="3500438"/>
            <a:ext cx="150336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C:\Users\LISAN\Pictures\plantes-halophytes-xerophiles\Cocotier-Biologie_de_la_reproduction.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12338" y="4649964"/>
            <a:ext cx="2370432" cy="177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Users\LISAN\Pictures\plantes-halophytes-xerophiles\Coconut-butter_s.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596188" y="5373688"/>
            <a:ext cx="1397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9"/>
          <p:cNvSpPr txBox="1">
            <a:spLocks noChangeArrowheads="1"/>
          </p:cNvSpPr>
          <p:nvPr/>
        </p:nvSpPr>
        <p:spPr bwMode="auto">
          <a:xfrm>
            <a:off x="250825" y="3716338"/>
            <a:ext cx="3889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000">
                <a:solidFill>
                  <a:srgbClr val="008000"/>
                </a:solidFill>
                <a:latin typeface="Arial" panose="020B0604020202020204" pitchFamily="34" charset="0"/>
              </a:rPr>
              <a:t>Certains cultivars comme Grand Panama, Nain Brun Nouvelle Guinée et son hybride, avec le Grand Rotuma, sont plus résistants à la sècheresse. Source : </a:t>
            </a:r>
            <a:r>
              <a:rPr lang="fr-FR" altLang="fr-FR" sz="1000">
                <a:solidFill>
                  <a:srgbClr val="008000"/>
                </a:solidFill>
                <a:latin typeface="Arial" panose="020B0604020202020204" pitchFamily="34" charset="0"/>
                <a:hlinkClick r:id="rId32"/>
              </a:rPr>
              <a:t>http://publications.cirad.fr/une_notice.php?dk=537539</a:t>
            </a:r>
            <a:r>
              <a:rPr lang="fr-FR" altLang="fr-FR" sz="1000">
                <a:solidFill>
                  <a:srgbClr val="008000"/>
                </a:solidFill>
                <a:latin typeface="Arial" panose="020B0604020202020204" pitchFamily="34" charset="0"/>
              </a:rPr>
              <a:t> </a:t>
            </a:r>
          </a:p>
        </p:txBody>
      </p:sp>
      <p:pic>
        <p:nvPicPr>
          <p:cNvPr id="20" name="Image 14" descr="logo salinisation2_s.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1"/>
          <p:cNvSpPr txBox="1">
            <a:spLocks noChangeArrowheads="1"/>
          </p:cNvSpPr>
          <p:nvPr/>
        </p:nvSpPr>
        <p:spPr bwMode="auto">
          <a:xfrm>
            <a:off x="7596188" y="4581525"/>
            <a:ext cx="1420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Plantation en Inde</a:t>
            </a:r>
          </a:p>
        </p:txBody>
      </p:sp>
    </p:spTree>
    <p:extLst>
      <p:ext uri="{BB962C8B-B14F-4D97-AF65-F5344CB8AC3E}">
        <p14:creationId xmlns:p14="http://schemas.microsoft.com/office/powerpoint/2010/main" val="4014899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
            <a:extLst>
              <a:ext uri="{FF2B5EF4-FFF2-40B4-BE49-F238E27FC236}">
                <a16:creationId xmlns:a16="http://schemas.microsoft.com/office/drawing/2014/main" id="{343C2D7A-A456-4C49-ACBD-CF95DAFB3C57}"/>
              </a:ext>
            </a:extLst>
          </p:cNvPr>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4" name="Espace réservé du numéro de diapositive 2">
            <a:extLst>
              <a:ext uri="{FF2B5EF4-FFF2-40B4-BE49-F238E27FC236}">
                <a16:creationId xmlns:a16="http://schemas.microsoft.com/office/drawing/2014/main" id="{B2255349-B28E-4FA8-8663-B839F954345B}"/>
              </a:ext>
            </a:extLst>
          </p:cNvPr>
          <p:cNvSpPr txBox="1">
            <a:spLocks/>
          </p:cNvSpPr>
          <p:nvPr/>
        </p:nvSpPr>
        <p:spPr bwMode="auto">
          <a:xfrm>
            <a:off x="250825" y="131323"/>
            <a:ext cx="47776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B67EFD9-7DA3-4F82-94CE-FAF971559F5B}" type="slidenum">
              <a:rPr lang="fr-FR" altLang="fr-FR" sz="1200" smtClean="0">
                <a:solidFill>
                  <a:srgbClr val="898989"/>
                </a:solidFill>
              </a:rPr>
              <a:pPr>
                <a:spcBef>
                  <a:spcPct val="0"/>
                </a:spcBef>
                <a:buFontTx/>
                <a:buNone/>
              </a:pPr>
              <a:t>85</a:t>
            </a:fld>
            <a:endParaRPr lang="fr-FR" altLang="fr-FR" sz="1200">
              <a:solidFill>
                <a:srgbClr val="898989"/>
              </a:solidFill>
            </a:endParaRPr>
          </a:p>
        </p:txBody>
      </p:sp>
      <p:sp>
        <p:nvSpPr>
          <p:cNvPr id="5" name="Rectangle 13">
            <a:extLst>
              <a:ext uri="{FF2B5EF4-FFF2-40B4-BE49-F238E27FC236}">
                <a16:creationId xmlns:a16="http://schemas.microsoft.com/office/drawing/2014/main" id="{C7EC9061-4972-481E-B0A2-74168403C389}"/>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6" name="Rectangle 4">
            <a:extLst>
              <a:ext uri="{FF2B5EF4-FFF2-40B4-BE49-F238E27FC236}">
                <a16:creationId xmlns:a16="http://schemas.microsoft.com/office/drawing/2014/main" id="{DB8B29AF-EC6F-431B-BAF3-C417F1E9BFEA}"/>
              </a:ext>
            </a:extLst>
          </p:cNvPr>
          <p:cNvSpPr>
            <a:spLocks noChangeArrowheads="1"/>
          </p:cNvSpPr>
          <p:nvPr/>
        </p:nvSpPr>
        <p:spPr bwMode="auto">
          <a:xfrm>
            <a:off x="179511" y="676494"/>
            <a:ext cx="878497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dirty="0">
                <a:solidFill>
                  <a:srgbClr val="008000"/>
                </a:solidFill>
                <a:latin typeface="Arial" panose="020B0604020202020204" pitchFamily="34" charset="0"/>
              </a:rPr>
              <a:t>6bis.6. </a:t>
            </a:r>
            <a:r>
              <a:rPr lang="fr-FR" altLang="fr-FR" sz="1800" b="1" dirty="0">
                <a:solidFill>
                  <a:srgbClr val="008000"/>
                </a:solidFill>
                <a:latin typeface="Arial" panose="020B0604020202020204" pitchFamily="34" charset="0"/>
              </a:rPr>
              <a:t>mangle médaille, sang-dragon, mangle-rivière</a:t>
            </a:r>
            <a:r>
              <a:rPr lang="fr-FR" altLang="fr-FR" sz="1800" dirty="0">
                <a:solidFill>
                  <a:srgbClr val="008000"/>
                </a:solidFill>
                <a:latin typeface="Arial" panose="020B0604020202020204" pitchFamily="34" charset="0"/>
              </a:rPr>
              <a:t> (</a:t>
            </a:r>
            <a:r>
              <a:rPr lang="fr-FR" altLang="fr-FR" sz="1800" i="1" dirty="0">
                <a:solidFill>
                  <a:srgbClr val="008000"/>
                </a:solidFill>
                <a:latin typeface="Arial" panose="020B0604020202020204" pitchFamily="34" charset="0"/>
              </a:rPr>
              <a:t>Pterocarpus </a:t>
            </a:r>
            <a:r>
              <a:rPr lang="fr-FR" altLang="fr-FR" sz="1800" i="1" dirty="0" err="1">
                <a:solidFill>
                  <a:srgbClr val="008000"/>
                </a:solidFill>
                <a:latin typeface="Arial" panose="020B0604020202020204" pitchFamily="34" charset="0"/>
              </a:rPr>
              <a:t>officinalis</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rPr>
              <a:t>Fabaceae</a:t>
            </a:r>
            <a:r>
              <a:rPr lang="fr-FR" altLang="fr-FR" sz="1800" dirty="0">
                <a:solidFill>
                  <a:srgbClr val="008000"/>
                </a:solidFill>
                <a:latin typeface="Arial" panose="020B0604020202020204" pitchFamily="34" charset="0"/>
              </a:rPr>
              <a:t>)</a:t>
            </a:r>
          </a:p>
        </p:txBody>
      </p:sp>
      <p:pic>
        <p:nvPicPr>
          <p:cNvPr id="7" name="Image 14" descr="logo salinisation2_s.jpg">
            <a:extLst>
              <a:ext uri="{FF2B5EF4-FFF2-40B4-BE49-F238E27FC236}">
                <a16:creationId xmlns:a16="http://schemas.microsoft.com/office/drawing/2014/main" id="{E0A80AD5-59D8-4EA7-98FA-F3456C5BEC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C60505C2-820A-4D22-BA71-115554D50C06}"/>
              </a:ext>
            </a:extLst>
          </p:cNvPr>
          <p:cNvSpPr txBox="1"/>
          <p:nvPr/>
        </p:nvSpPr>
        <p:spPr>
          <a:xfrm>
            <a:off x="179513" y="1338481"/>
            <a:ext cx="8784976" cy="3261816"/>
          </a:xfrm>
          <a:prstGeom prst="rect">
            <a:avLst/>
          </a:prstGeom>
          <a:noFill/>
        </p:spPr>
        <p:txBody>
          <a:bodyPr wrap="square" rtlCol="0">
            <a:spAutoFit/>
          </a:bodyPr>
          <a:lstStyle/>
          <a:p>
            <a:pPr algn="just"/>
            <a:r>
              <a:rPr lang="fr-FR" i="1" dirty="0">
                <a:solidFill>
                  <a:srgbClr val="008000"/>
                </a:solidFill>
              </a:rPr>
              <a:t>A</a:t>
            </a:r>
            <a:r>
              <a:rPr lang="fr-FR" dirty="0">
                <a:solidFill>
                  <a:srgbClr val="008000"/>
                </a:solidFill>
              </a:rPr>
              <a:t>rbre pouvant atteindre 30 m de haut et possédant de larges </a:t>
            </a:r>
            <a:r>
              <a:rPr lang="fr-FR" dirty="0">
                <a:hlinkClick r:id="rId3" tooltip="Contrefort (botanique)"/>
              </a:rPr>
              <a:t>contreforts</a:t>
            </a:r>
            <a:r>
              <a:rPr lang="fr-FR" dirty="0"/>
              <a:t> </a:t>
            </a:r>
            <a:r>
              <a:rPr lang="fr-FR" dirty="0">
                <a:solidFill>
                  <a:srgbClr val="008000"/>
                </a:solidFill>
              </a:rPr>
              <a:t>s'élevant parfois à 5 m sur le tronc.</a:t>
            </a:r>
            <a:r>
              <a:rPr lang="fr-FR" dirty="0"/>
              <a:t> </a:t>
            </a:r>
            <a:r>
              <a:rPr lang="fr-FR" dirty="0">
                <a:solidFill>
                  <a:srgbClr val="008000"/>
                </a:solidFill>
              </a:rPr>
              <a:t>Adulte, il peut avoir une base de 5 ou 6 m de largeur. Le système racinaire est toujours superficiel et limité dans son extension horizontale aux buttes générées par l'accumulation de litière au pied des grands arbres. </a:t>
            </a:r>
            <a:r>
              <a:rPr lang="fr-FR" sz="1200" dirty="0">
                <a:solidFill>
                  <a:srgbClr val="008000"/>
                </a:solidFill>
              </a:rPr>
              <a:t>Les</a:t>
            </a:r>
            <a:r>
              <a:rPr lang="fr-FR" sz="1200" dirty="0"/>
              <a:t> </a:t>
            </a:r>
            <a:r>
              <a:rPr lang="fr-FR" sz="1200" dirty="0">
                <a:hlinkClick r:id="rId4" tooltip="Feuille (botanique)"/>
              </a:rPr>
              <a:t>feuilles</a:t>
            </a:r>
            <a:r>
              <a:rPr lang="fr-FR" sz="1200" dirty="0"/>
              <a:t> </a:t>
            </a:r>
            <a:r>
              <a:rPr lang="fr-FR" sz="1200" dirty="0">
                <a:solidFill>
                  <a:srgbClr val="008000"/>
                </a:solidFill>
              </a:rPr>
              <a:t>sont alternes, composées de 5 à 9 folioles </a:t>
            </a:r>
            <a:r>
              <a:rPr lang="fr-FR" sz="1200" dirty="0">
                <a:hlinkClick r:id="rId5" tooltip="Forme foliaire"/>
              </a:rPr>
              <a:t>elliptique</a:t>
            </a:r>
            <a:r>
              <a:rPr lang="fr-FR" sz="1200" dirty="0">
                <a:solidFill>
                  <a:srgbClr val="008000"/>
                </a:solidFill>
              </a:rPr>
              <a:t>, luisantes, de 5 à 17 cm de longueur sur 5-6 cm de large. Les fleurs sont petites (10 à 15 mm) jaunâtres marbrées de brun-rouge, regroupées en panicules lâches de 5 à 20 cm de long. Le calice de 5 mm est à 5 dents courtes. Une corolle de 1,25 cm de long, qui entoure 10 étamines, unies en un tube. Le fruit est une gousse </a:t>
            </a:r>
            <a:r>
              <a:rPr lang="fr-FR" sz="1200" dirty="0" err="1">
                <a:solidFill>
                  <a:srgbClr val="008000"/>
                </a:solidFill>
              </a:rPr>
              <a:t>suborbiculaire</a:t>
            </a:r>
            <a:r>
              <a:rPr lang="fr-FR" sz="1200" dirty="0">
                <a:solidFill>
                  <a:srgbClr val="008000"/>
                </a:solidFill>
              </a:rPr>
              <a:t>, plate et indéhiscente, semblable à une médaille (d'où son nom de mangle-médaille en Guadeloupe). Elle est </a:t>
            </a:r>
            <a:r>
              <a:rPr lang="fr-FR" sz="1200" dirty="0" err="1">
                <a:solidFill>
                  <a:srgbClr val="008000"/>
                </a:solidFill>
              </a:rPr>
              <a:t>uniséminée</a:t>
            </a:r>
            <a:r>
              <a:rPr lang="fr-FR" sz="1200" dirty="0">
                <a:solidFill>
                  <a:srgbClr val="008000"/>
                </a:solidFill>
              </a:rPr>
              <a:t>, brièvement pédonculée, ailée d'un côté, et d'un diamètre de 3 à 5 cm.</a:t>
            </a:r>
          </a:p>
          <a:p>
            <a:pPr algn="just"/>
            <a:r>
              <a:rPr lang="fr-FR" dirty="0">
                <a:solidFill>
                  <a:srgbClr val="008000"/>
                </a:solidFill>
              </a:rPr>
              <a:t>Le bois sec, couleur crème, tendre, léger,  se scie et se travaille facilement, mais ne résiste pas aux xylophages et champignons. On le trouve dans les forêts marécageuses littorales tropicales. </a:t>
            </a:r>
            <a:r>
              <a:rPr lang="fr-FR" b="1" dirty="0">
                <a:solidFill>
                  <a:srgbClr val="008000"/>
                </a:solidFill>
              </a:rPr>
              <a:t>Cette espèce se développe dans les milieux faiblement salé, jusqu'à 12 g/l de sel.</a:t>
            </a:r>
          </a:p>
        </p:txBody>
      </p:sp>
      <p:pic>
        <p:nvPicPr>
          <p:cNvPr id="11" name="Image 10" descr="Une image contenant extérieur, plante, arbre, girafe&#10;&#10;Description générée automatiquement">
            <a:extLst>
              <a:ext uri="{FF2B5EF4-FFF2-40B4-BE49-F238E27FC236}">
                <a16:creationId xmlns:a16="http://schemas.microsoft.com/office/drawing/2014/main" id="{B812D12B-4692-49B9-87DF-FB6225872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840" y="4612180"/>
            <a:ext cx="2540000" cy="1905000"/>
          </a:xfrm>
          <a:prstGeom prst="rect">
            <a:avLst/>
          </a:prstGeom>
        </p:spPr>
      </p:pic>
      <p:pic>
        <p:nvPicPr>
          <p:cNvPr id="13" name="Image 12" descr="Une image contenant extérieur, arbre, assis, vert&#10;&#10;Description générée automatiquement">
            <a:extLst>
              <a:ext uri="{FF2B5EF4-FFF2-40B4-BE49-F238E27FC236}">
                <a16:creationId xmlns:a16="http://schemas.microsoft.com/office/drawing/2014/main" id="{C26E1CC0-A072-4922-95CF-4FF077F9EC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66" y="4644807"/>
            <a:ext cx="2540000" cy="1689100"/>
          </a:xfrm>
          <a:prstGeom prst="rect">
            <a:avLst/>
          </a:prstGeom>
        </p:spPr>
      </p:pic>
      <p:pic>
        <p:nvPicPr>
          <p:cNvPr id="15" name="Image 14" descr="Une image contenant extérieur, forêt, arbre, herbe&#10;&#10;Description générée automatiquement">
            <a:extLst>
              <a:ext uri="{FF2B5EF4-FFF2-40B4-BE49-F238E27FC236}">
                <a16:creationId xmlns:a16="http://schemas.microsoft.com/office/drawing/2014/main" id="{6A149FC5-F007-496C-B862-8D1C90FAB4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8303" y="4291779"/>
            <a:ext cx="1584871" cy="2377307"/>
          </a:xfrm>
          <a:prstGeom prst="rect">
            <a:avLst/>
          </a:prstGeom>
        </p:spPr>
      </p:pic>
      <p:sp>
        <p:nvSpPr>
          <p:cNvPr id="16" name="ZoneTexte 15">
            <a:extLst>
              <a:ext uri="{FF2B5EF4-FFF2-40B4-BE49-F238E27FC236}">
                <a16:creationId xmlns:a16="http://schemas.microsoft.com/office/drawing/2014/main" id="{5E24A498-07B9-47CB-BD08-1AF719645C34}"/>
              </a:ext>
            </a:extLst>
          </p:cNvPr>
          <p:cNvSpPr txBox="1"/>
          <p:nvPr/>
        </p:nvSpPr>
        <p:spPr>
          <a:xfrm>
            <a:off x="489707" y="6453336"/>
            <a:ext cx="2066069" cy="276999"/>
          </a:xfrm>
          <a:prstGeom prst="rect">
            <a:avLst/>
          </a:prstGeom>
          <a:noFill/>
        </p:spPr>
        <p:txBody>
          <a:bodyPr wrap="square" rtlCol="0">
            <a:spAutoFit/>
          </a:bodyPr>
          <a:lstStyle/>
          <a:p>
            <a:pPr algn="ctr"/>
            <a:r>
              <a:rPr lang="fr-FR" sz="1200" dirty="0">
                <a:solidFill>
                  <a:srgbClr val="008000"/>
                </a:solidFill>
              </a:rPr>
              <a:t>Feuille pennée</a:t>
            </a:r>
          </a:p>
        </p:txBody>
      </p:sp>
      <p:sp>
        <p:nvSpPr>
          <p:cNvPr id="17" name="Rectangle 16">
            <a:extLst>
              <a:ext uri="{FF2B5EF4-FFF2-40B4-BE49-F238E27FC236}">
                <a16:creationId xmlns:a16="http://schemas.microsoft.com/office/drawing/2014/main" id="{A810C949-1374-4164-9FEB-8531823B826E}"/>
              </a:ext>
            </a:extLst>
          </p:cNvPr>
          <p:cNvSpPr/>
          <p:nvPr/>
        </p:nvSpPr>
        <p:spPr>
          <a:xfrm>
            <a:off x="3051149" y="6517180"/>
            <a:ext cx="2701381" cy="276999"/>
          </a:xfrm>
          <a:prstGeom prst="rect">
            <a:avLst/>
          </a:prstGeom>
        </p:spPr>
        <p:txBody>
          <a:bodyPr wrap="none">
            <a:spAutoFit/>
          </a:bodyPr>
          <a:lstStyle/>
          <a:p>
            <a:pPr algn="ctr"/>
            <a:r>
              <a:rPr lang="fr-FR" sz="1200" dirty="0">
                <a:solidFill>
                  <a:srgbClr val="008000"/>
                </a:solidFill>
              </a:rPr>
              <a:t>Contreforts de </a:t>
            </a:r>
            <a:r>
              <a:rPr lang="fr-FR" sz="1200" i="1" dirty="0">
                <a:solidFill>
                  <a:srgbClr val="008000"/>
                </a:solidFill>
              </a:rPr>
              <a:t>Pterocarpus </a:t>
            </a:r>
            <a:r>
              <a:rPr lang="fr-FR" sz="1200" i="1" dirty="0" err="1">
                <a:solidFill>
                  <a:srgbClr val="008000"/>
                </a:solidFill>
              </a:rPr>
              <a:t>officinalis</a:t>
            </a:r>
            <a:endParaRPr lang="fr-FR" sz="1200" dirty="0">
              <a:solidFill>
                <a:srgbClr val="008000"/>
              </a:solidFill>
            </a:endParaRPr>
          </a:p>
        </p:txBody>
      </p:sp>
      <p:sp>
        <p:nvSpPr>
          <p:cNvPr id="18" name="Rectangle 17">
            <a:extLst>
              <a:ext uri="{FF2B5EF4-FFF2-40B4-BE49-F238E27FC236}">
                <a16:creationId xmlns:a16="http://schemas.microsoft.com/office/drawing/2014/main" id="{E2A4CE80-D823-4BAE-A549-A82ABEEE8266}"/>
              </a:ext>
            </a:extLst>
          </p:cNvPr>
          <p:cNvSpPr/>
          <p:nvPr/>
        </p:nvSpPr>
        <p:spPr>
          <a:xfrm>
            <a:off x="5786870" y="5644772"/>
            <a:ext cx="1521433" cy="1024314"/>
          </a:xfrm>
          <a:prstGeom prst="rect">
            <a:avLst/>
          </a:prstGeom>
        </p:spPr>
        <p:txBody>
          <a:bodyPr wrap="square">
            <a:spAutoFit/>
          </a:bodyPr>
          <a:lstStyle/>
          <a:p>
            <a:pPr algn="r"/>
            <a:r>
              <a:rPr lang="fr-FR" sz="1200" i="1" dirty="0">
                <a:solidFill>
                  <a:srgbClr val="008000"/>
                </a:solidFill>
              </a:rPr>
              <a:t>Pterocarpus </a:t>
            </a:r>
            <a:r>
              <a:rPr lang="fr-FR" sz="1200" i="1" dirty="0" err="1">
                <a:solidFill>
                  <a:srgbClr val="008000"/>
                </a:solidFill>
              </a:rPr>
              <a:t>officinalis</a:t>
            </a:r>
            <a:r>
              <a:rPr lang="fr-FR" sz="1200" dirty="0">
                <a:solidFill>
                  <a:srgbClr val="008000"/>
                </a:solidFill>
              </a:rPr>
              <a:t> dans la forêt marécageuse du littoral </a:t>
            </a:r>
            <a:r>
              <a:rPr lang="fr-FR" sz="1200" dirty="0">
                <a:solidFill>
                  <a:srgbClr val="222222"/>
                </a:solidFill>
              </a:rPr>
              <a:t>(</a:t>
            </a:r>
            <a:r>
              <a:rPr lang="fr-FR" sz="1200" dirty="0">
                <a:solidFill>
                  <a:srgbClr val="0B0080"/>
                </a:solidFill>
                <a:hlinkClick r:id="rId9" tooltip="Guadeloupe"/>
              </a:rPr>
              <a:t>Guadeloupe</a:t>
            </a:r>
            <a:r>
              <a:rPr lang="fr-FR" sz="1200" dirty="0">
                <a:solidFill>
                  <a:srgbClr val="222222"/>
                </a:solidFill>
              </a:rPr>
              <a:t>)</a:t>
            </a:r>
            <a:endParaRPr lang="fr-FR" sz="1200" dirty="0"/>
          </a:p>
        </p:txBody>
      </p:sp>
    </p:spTree>
    <p:extLst>
      <p:ext uri="{BB962C8B-B14F-4D97-AF65-F5344CB8AC3E}">
        <p14:creationId xmlns:p14="http://schemas.microsoft.com/office/powerpoint/2010/main" val="15664823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020E7F-3CB8-47FE-A8BF-8662DDAC0D3E}"/>
              </a:ext>
            </a:extLst>
          </p:cNvPr>
          <p:cNvSpPr/>
          <p:nvPr/>
        </p:nvSpPr>
        <p:spPr>
          <a:xfrm>
            <a:off x="143508" y="764704"/>
            <a:ext cx="7380820" cy="369332"/>
          </a:xfrm>
          <a:prstGeom prst="rect">
            <a:avLst/>
          </a:prstGeom>
        </p:spPr>
        <p:txBody>
          <a:bodyPr wrap="square">
            <a:spAutoFit/>
          </a:bodyPr>
          <a:lstStyle/>
          <a:p>
            <a:pPr eaLnBrk="1" hangingPunct="1">
              <a:defRPr/>
            </a:pPr>
            <a:r>
              <a:rPr lang="fr-FR" dirty="0">
                <a:solidFill>
                  <a:srgbClr val="008000"/>
                </a:solidFill>
                <a:cs typeface="Arial" charset="0"/>
              </a:rPr>
              <a:t>6bis.5. </a:t>
            </a:r>
            <a:r>
              <a:rPr lang="fr-FR" b="1" dirty="0">
                <a:solidFill>
                  <a:srgbClr val="008000"/>
                </a:solidFill>
                <a:cs typeface="Arial" charset="0"/>
              </a:rPr>
              <a:t>Mancenillier ou arbre de la Mort  </a:t>
            </a:r>
            <a:r>
              <a:rPr lang="fr-FR" dirty="0">
                <a:solidFill>
                  <a:srgbClr val="008000"/>
                </a:solidFill>
                <a:cs typeface="Arial" charset="0"/>
              </a:rPr>
              <a:t>(</a:t>
            </a:r>
            <a:r>
              <a:rPr lang="fr-FR" i="1" dirty="0">
                <a:solidFill>
                  <a:srgbClr val="008000"/>
                </a:solidFill>
                <a:cs typeface="Arial" charset="0"/>
              </a:rPr>
              <a:t>Hippomane </a:t>
            </a:r>
            <a:r>
              <a:rPr lang="fr-FR" i="1" dirty="0" err="1">
                <a:solidFill>
                  <a:srgbClr val="008000"/>
                </a:solidFill>
                <a:cs typeface="Arial" charset="0"/>
              </a:rPr>
              <a:t>mancinella</a:t>
            </a:r>
            <a:r>
              <a:rPr lang="fr-FR" dirty="0">
                <a:solidFill>
                  <a:srgbClr val="008000"/>
                </a:solidFill>
                <a:cs typeface="Arial" charset="0"/>
              </a:rPr>
              <a:t>)</a:t>
            </a:r>
          </a:p>
        </p:txBody>
      </p:sp>
      <p:sp>
        <p:nvSpPr>
          <p:cNvPr id="4" name="ZoneTexte 1">
            <a:extLst>
              <a:ext uri="{FF2B5EF4-FFF2-40B4-BE49-F238E27FC236}">
                <a16:creationId xmlns:a16="http://schemas.microsoft.com/office/drawing/2014/main" id="{A2892264-FE9C-4DCD-9F0C-573444321D7E}"/>
              </a:ext>
            </a:extLst>
          </p:cNvPr>
          <p:cNvSpPr txBox="1">
            <a:spLocks noChangeArrowheads="1"/>
          </p:cNvSpPr>
          <p:nvPr/>
        </p:nvSpPr>
        <p:spPr bwMode="auto">
          <a:xfrm>
            <a:off x="2555776" y="13132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5" name="Espace réservé du numéro de diapositive 2">
            <a:extLst>
              <a:ext uri="{FF2B5EF4-FFF2-40B4-BE49-F238E27FC236}">
                <a16:creationId xmlns:a16="http://schemas.microsoft.com/office/drawing/2014/main" id="{69D4EC48-9209-4AD3-B9BB-1A588A4056E3}"/>
              </a:ext>
            </a:extLst>
          </p:cNvPr>
          <p:cNvSpPr txBox="1">
            <a:spLocks/>
          </p:cNvSpPr>
          <p:nvPr/>
        </p:nvSpPr>
        <p:spPr bwMode="auto">
          <a:xfrm>
            <a:off x="250825" y="131323"/>
            <a:ext cx="477764"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fr-FR"/>
            </a:defPPr>
            <a:lvl1pPr algn="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spcBef>
                <a:spcPct val="0"/>
              </a:spcBef>
              <a:buFontTx/>
              <a:buNone/>
            </a:pPr>
            <a:fld id="{EB67EFD9-7DA3-4F82-94CE-FAF971559F5B}" type="slidenum">
              <a:rPr lang="fr-FR" altLang="fr-FR" sz="1200" smtClean="0">
                <a:solidFill>
                  <a:srgbClr val="898989"/>
                </a:solidFill>
              </a:rPr>
              <a:pPr>
                <a:spcBef>
                  <a:spcPct val="0"/>
                </a:spcBef>
                <a:buFontTx/>
                <a:buNone/>
              </a:pPr>
              <a:t>86</a:t>
            </a:fld>
            <a:endParaRPr lang="fr-FR" altLang="fr-FR" sz="1200">
              <a:solidFill>
                <a:srgbClr val="898989"/>
              </a:solidFill>
            </a:endParaRPr>
          </a:p>
        </p:txBody>
      </p:sp>
      <p:sp>
        <p:nvSpPr>
          <p:cNvPr id="6" name="Rectangle 13">
            <a:extLst>
              <a:ext uri="{FF2B5EF4-FFF2-40B4-BE49-F238E27FC236}">
                <a16:creationId xmlns:a16="http://schemas.microsoft.com/office/drawing/2014/main" id="{1A36D21E-D910-49BC-B47F-86B31DB7733F}"/>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 name="Image 14" descr="logo salinisation2_s.jpg">
            <a:extLst>
              <a:ext uri="{FF2B5EF4-FFF2-40B4-BE49-F238E27FC236}">
                <a16:creationId xmlns:a16="http://schemas.microsoft.com/office/drawing/2014/main" id="{C20E1AB2-66D5-4412-92F0-A8A39230A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043FCACE-0F85-43C6-B265-769744570BF3}"/>
              </a:ext>
            </a:extLst>
          </p:cNvPr>
          <p:cNvSpPr txBox="1"/>
          <p:nvPr/>
        </p:nvSpPr>
        <p:spPr>
          <a:xfrm>
            <a:off x="143508" y="1174167"/>
            <a:ext cx="8820980" cy="4339650"/>
          </a:xfrm>
          <a:prstGeom prst="rect">
            <a:avLst/>
          </a:prstGeom>
          <a:noFill/>
        </p:spPr>
        <p:txBody>
          <a:bodyPr wrap="square" rtlCol="0">
            <a:spAutoFit/>
          </a:bodyPr>
          <a:lstStyle/>
          <a:p>
            <a:pPr algn="just"/>
            <a:r>
              <a:rPr lang="fr-FR" dirty="0">
                <a:solidFill>
                  <a:srgbClr val="008000"/>
                </a:solidFill>
              </a:rPr>
              <a:t>Parfois surnommé « pomme de plage » ou « poison goyave », cet arbre </a:t>
            </a:r>
            <a:r>
              <a:rPr lang="fr-FR" dirty="0">
                <a:solidFill>
                  <a:srgbClr val="FF0000"/>
                </a:solidFill>
              </a:rPr>
              <a:t>très toxique</a:t>
            </a:r>
            <a:r>
              <a:rPr lang="fr-FR" dirty="0">
                <a:solidFill>
                  <a:srgbClr val="008000"/>
                </a:solidFill>
              </a:rPr>
              <a:t>, du genre </a:t>
            </a:r>
            <a:r>
              <a:rPr lang="fr-FR" i="1" dirty="0" err="1">
                <a:hlinkClick r:id="rId3" tooltip="Euphorbiaceae"/>
              </a:rPr>
              <a:t>Euphorbiaceae</a:t>
            </a:r>
            <a:r>
              <a:rPr lang="fr-FR" dirty="0">
                <a:solidFill>
                  <a:srgbClr val="008000"/>
                </a:solidFill>
              </a:rPr>
              <a:t>, de 5 à 10 m de haut (jusqu'à 25 m en situation abritée), possède le port d'un </a:t>
            </a:r>
            <a:r>
              <a:rPr lang="fr-FR" dirty="0">
                <a:hlinkClick r:id="rId4" tooltip="Poirier commun"/>
              </a:rPr>
              <a:t>poirier</a:t>
            </a:r>
            <a:r>
              <a:rPr lang="fr-FR" dirty="0">
                <a:solidFill>
                  <a:srgbClr val="008000"/>
                </a:solidFill>
              </a:rPr>
              <a:t>, aux feuilles  </a:t>
            </a:r>
            <a:r>
              <a:rPr lang="fr-FR" i="1" dirty="0">
                <a:solidFill>
                  <a:srgbClr val="008000"/>
                </a:solidFill>
              </a:rPr>
              <a:t>luisantes</a:t>
            </a:r>
            <a:r>
              <a:rPr lang="fr-FR" dirty="0">
                <a:solidFill>
                  <a:srgbClr val="008000"/>
                </a:solidFill>
              </a:rPr>
              <a:t>, </a:t>
            </a:r>
            <a:r>
              <a:rPr lang="fr-FR" dirty="0">
                <a:hlinkClick r:id="rId5" tooltip="Forme foliaire"/>
              </a:rPr>
              <a:t>ovales à elliptiques</a:t>
            </a:r>
            <a:r>
              <a:rPr lang="fr-FR" dirty="0">
                <a:solidFill>
                  <a:srgbClr val="008000"/>
                </a:solidFill>
              </a:rPr>
              <a:t>,</a:t>
            </a:r>
            <a:r>
              <a:rPr lang="fr-FR" dirty="0"/>
              <a:t> </a:t>
            </a:r>
            <a:r>
              <a:rPr lang="fr-FR" dirty="0">
                <a:solidFill>
                  <a:srgbClr val="008000"/>
                </a:solidFill>
              </a:rPr>
              <a:t>de 3 à 20 cm de long, et une écorce grise assez lisse. </a:t>
            </a:r>
            <a:r>
              <a:rPr lang="fr-FR" sz="1200" dirty="0">
                <a:solidFill>
                  <a:srgbClr val="008000"/>
                </a:solidFill>
              </a:rPr>
              <a:t>Le fruit est une drupe de 3 cm de diamètre ressemblant à une petite pomme verte. Ce </a:t>
            </a:r>
            <a:r>
              <a:rPr lang="fr-FR" sz="1200" dirty="0">
                <a:solidFill>
                  <a:srgbClr val="FF0000"/>
                </a:solidFill>
              </a:rPr>
              <a:t>fruit très toxique </a:t>
            </a:r>
            <a:r>
              <a:rPr lang="fr-FR" sz="1200" dirty="0">
                <a:solidFill>
                  <a:srgbClr val="008000"/>
                </a:solidFill>
              </a:rPr>
              <a:t>exhale pourtant une odeur agréable de citron et pomme reinette. C'est un arbre</a:t>
            </a:r>
            <a:r>
              <a:rPr lang="fr-FR" sz="1200" dirty="0"/>
              <a:t> </a:t>
            </a:r>
            <a:r>
              <a:rPr lang="fr-FR" sz="1200" dirty="0">
                <a:hlinkClick r:id="rId6" tooltip="Monoïque"/>
              </a:rPr>
              <a:t>monoïque</a:t>
            </a:r>
            <a:r>
              <a:rPr lang="fr-FR" sz="1200" dirty="0">
                <a:solidFill>
                  <a:srgbClr val="008000"/>
                </a:solidFill>
              </a:rPr>
              <a:t>, portant sur un épi (de 4-15 cm) à la fois des fleurs mâles vers l'apex en groupe de 3-5 et des fleurs femelles globuleuses dans les aisselles des bractées inférieures. La floraison a lieu en février-mars puis en août-novembre. Le mancenillier pousse sur le littoral sableux, généralement à proximité des plages et est présent dans toutes régions sèches et chaudes d'Amérique tropicale (sud de l’Amérique du Nord, Amérique centrale, nord de l’Amérique du Sud et des Caraïbes).</a:t>
            </a:r>
          </a:p>
          <a:p>
            <a:pPr algn="just"/>
            <a:r>
              <a:rPr lang="fr-FR" sz="1200" i="1" dirty="0">
                <a:solidFill>
                  <a:srgbClr val="008000"/>
                </a:solidFill>
              </a:rPr>
              <a:t>Rôle écologique </a:t>
            </a:r>
            <a:r>
              <a:rPr lang="fr-FR" sz="1200" dirty="0">
                <a:solidFill>
                  <a:srgbClr val="008000"/>
                </a:solidFill>
              </a:rPr>
              <a:t>: Bien que très toxiques, ces arbres jouent un rôle précieux dans les écosystèmes locaux : le mancenillier se développe dans des bosquets denses et constitue un excellent </a:t>
            </a:r>
            <a:r>
              <a:rPr lang="fr-FR" sz="1200" b="1" dirty="0">
                <a:solidFill>
                  <a:srgbClr val="008000"/>
                </a:solidFill>
              </a:rPr>
              <a:t>coupe-vent naturel, ses racines stabilisent le sable et permettent de prévenir l’érosion côtière</a:t>
            </a:r>
            <a:r>
              <a:rPr lang="fr-FR" sz="1200" dirty="0">
                <a:solidFill>
                  <a:srgbClr val="008000"/>
                </a:solidFill>
              </a:rPr>
              <a:t>.</a:t>
            </a:r>
            <a:r>
              <a:rPr lang="fr-FR" sz="1200" dirty="0">
                <a:solidFill>
                  <a:srgbClr val="FF0000"/>
                </a:solidFill>
              </a:rPr>
              <a:t> Confusion possible avec le catalpa, aux fruits rugueux et feuilles moins brillantes.</a:t>
            </a:r>
          </a:p>
          <a:p>
            <a:pPr algn="just"/>
            <a:r>
              <a:rPr lang="fr-FR" sz="1200" dirty="0">
                <a:solidFill>
                  <a:srgbClr val="008000"/>
                </a:solidFill>
              </a:rPr>
              <a:t>Les charpentiers de ces régions utilisent le bois du mancenillier pour créer des meubles depuis des siècles, après avoir soigneusement coupé et séché le bois au soleil, afin de neutraliser la sève toxique.</a:t>
            </a:r>
          </a:p>
          <a:p>
            <a:pPr algn="just"/>
            <a:r>
              <a:rPr lang="fr-FR" sz="1200" i="1" u="sng" dirty="0">
                <a:solidFill>
                  <a:srgbClr val="FF0000"/>
                </a:solidFill>
              </a:rPr>
              <a:t>Toxicité</a:t>
            </a:r>
            <a:r>
              <a:rPr lang="fr-FR" sz="1200" dirty="0">
                <a:solidFill>
                  <a:srgbClr val="FF0000"/>
                </a:solidFill>
              </a:rPr>
              <a:t> : Toutes les parties du mancenillier sont extrêmement toxiques (Florida Institute of Food and Agricultural Sciences – IFAS). Son latex blanc déclenche par simple contact avec la peau (ou les muqueuses), une réaction inflammatoire intense. Le fruit provoque des brûlures intenses, un gonflement des lèvres ainsi que la tuméfaction de la langue (qui se couvre alors de cloques). L’intoxication due à ce fruit s’accompagne d’une chute de la tension artérielle et d’un choc général. Les conséquences peuvent être fatales.</a:t>
            </a:r>
            <a:r>
              <a:rPr lang="fr-FR" sz="1200" dirty="0">
                <a:solidFill>
                  <a:srgbClr val="008000"/>
                </a:solidFill>
              </a:rPr>
              <a:t> </a:t>
            </a:r>
            <a:r>
              <a:rPr lang="fr-FR" sz="1200" dirty="0">
                <a:solidFill>
                  <a:srgbClr val="FF0000"/>
                </a:solidFill>
              </a:rPr>
              <a:t>Même le bois est toxique et les bûcherons qui abattent l’arbre ainsi que les menuisiers qui le travaillent, doivent prendre de grandes précautions. Dans certaines régions, ces arbres sont marqués par une croix (ou un cercle) rouge. </a:t>
            </a:r>
          </a:p>
          <a:p>
            <a:r>
              <a:rPr lang="fr-FR" sz="1200" dirty="0">
                <a:solidFill>
                  <a:srgbClr val="008000"/>
                </a:solidFill>
              </a:rPr>
              <a:t>Source : a) </a:t>
            </a:r>
            <a:r>
              <a:rPr lang="fr-FR" sz="1200" dirty="0">
                <a:solidFill>
                  <a:srgbClr val="008000"/>
                </a:solidFill>
                <a:hlinkClick r:id="rId7"/>
              </a:rPr>
              <a:t>https://fr.wikipedia.org/wiki/Hippomane_mancinella</a:t>
            </a:r>
            <a:r>
              <a:rPr lang="fr-FR" sz="1200" dirty="0">
                <a:solidFill>
                  <a:srgbClr val="008000"/>
                </a:solidFill>
              </a:rPr>
              <a:t>, b) </a:t>
            </a:r>
            <a:r>
              <a:rPr lang="fr-FR" sz="1200" dirty="0">
                <a:solidFill>
                  <a:srgbClr val="008000"/>
                </a:solidFill>
                <a:hlinkClick r:id="rId8"/>
              </a:rPr>
              <a:t>https://en.wikipedia.org/wiki/Manchineel</a:t>
            </a:r>
            <a:r>
              <a:rPr lang="fr-FR" sz="1200" dirty="0">
                <a:solidFill>
                  <a:srgbClr val="008000"/>
                </a:solidFill>
              </a:rPr>
              <a:t> </a:t>
            </a:r>
          </a:p>
        </p:txBody>
      </p:sp>
      <p:pic>
        <p:nvPicPr>
          <p:cNvPr id="9" name="Picture 2" descr="toxic-2ss">
            <a:extLst>
              <a:ext uri="{FF2B5EF4-FFF2-40B4-BE49-F238E27FC236}">
                <a16:creationId xmlns:a16="http://schemas.microsoft.com/office/drawing/2014/main" id="{903B1E69-816F-490A-BB04-4DA42342DF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908" y="60916"/>
            <a:ext cx="469529" cy="58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0DC6E50A-E67C-4B07-B068-B9D3CDF158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280" y="5492674"/>
            <a:ext cx="2051720" cy="1365326"/>
          </a:xfrm>
          <a:prstGeom prst="rect">
            <a:avLst/>
          </a:prstGeom>
        </p:spPr>
      </p:pic>
      <p:pic>
        <p:nvPicPr>
          <p:cNvPr id="14" name="Image 13">
            <a:extLst>
              <a:ext uri="{FF2B5EF4-FFF2-40B4-BE49-F238E27FC236}">
                <a16:creationId xmlns:a16="http://schemas.microsoft.com/office/drawing/2014/main" id="{B58083D5-9AE9-4E7F-899D-207CFD6626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2469" y="221811"/>
            <a:ext cx="1143000" cy="857250"/>
          </a:xfrm>
          <a:prstGeom prst="rect">
            <a:avLst/>
          </a:prstGeom>
        </p:spPr>
      </p:pic>
      <p:pic>
        <p:nvPicPr>
          <p:cNvPr id="16" name="Image 15">
            <a:extLst>
              <a:ext uri="{FF2B5EF4-FFF2-40B4-BE49-F238E27FC236}">
                <a16:creationId xmlns:a16="http://schemas.microsoft.com/office/drawing/2014/main" id="{8FFBCF34-D002-497A-A718-A49B876CA0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4475" y="5553948"/>
            <a:ext cx="1606351" cy="1204763"/>
          </a:xfrm>
          <a:prstGeom prst="rect">
            <a:avLst/>
          </a:prstGeom>
        </p:spPr>
      </p:pic>
      <p:pic>
        <p:nvPicPr>
          <p:cNvPr id="18" name="Image 17">
            <a:extLst>
              <a:ext uri="{FF2B5EF4-FFF2-40B4-BE49-F238E27FC236}">
                <a16:creationId xmlns:a16="http://schemas.microsoft.com/office/drawing/2014/main" id="{D7BFBDE0-1AAE-42F7-8B4F-B9CA72B869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864" y="5727134"/>
            <a:ext cx="1472359" cy="1043404"/>
          </a:xfrm>
          <a:prstGeom prst="rect">
            <a:avLst/>
          </a:prstGeom>
        </p:spPr>
      </p:pic>
      <p:pic>
        <p:nvPicPr>
          <p:cNvPr id="20" name="Image 19">
            <a:extLst>
              <a:ext uri="{FF2B5EF4-FFF2-40B4-BE49-F238E27FC236}">
                <a16:creationId xmlns:a16="http://schemas.microsoft.com/office/drawing/2014/main" id="{35668022-7850-470F-B27E-BA5550E0E0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91078" y="5553948"/>
            <a:ext cx="1730261" cy="1216590"/>
          </a:xfrm>
          <a:prstGeom prst="rect">
            <a:avLst/>
          </a:prstGeom>
        </p:spPr>
      </p:pic>
      <p:pic>
        <p:nvPicPr>
          <p:cNvPr id="22" name="Image 21">
            <a:extLst>
              <a:ext uri="{FF2B5EF4-FFF2-40B4-BE49-F238E27FC236}">
                <a16:creationId xmlns:a16="http://schemas.microsoft.com/office/drawing/2014/main" id="{4F8BB1A7-DE7A-419A-834A-3071C64B4C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61844" y="5616153"/>
            <a:ext cx="1789931" cy="1193287"/>
          </a:xfrm>
          <a:prstGeom prst="rect">
            <a:avLst/>
          </a:prstGeom>
        </p:spPr>
      </p:pic>
    </p:spTree>
    <p:extLst>
      <p:ext uri="{BB962C8B-B14F-4D97-AF65-F5344CB8AC3E}">
        <p14:creationId xmlns:p14="http://schemas.microsoft.com/office/powerpoint/2010/main" val="377894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oneTexte 1"/>
          <p:cNvSpPr txBox="1">
            <a:spLocks noChangeArrowheads="1"/>
          </p:cNvSpPr>
          <p:nvPr/>
        </p:nvSpPr>
        <p:spPr bwMode="auto">
          <a:xfrm>
            <a:off x="50007" y="709027"/>
            <a:ext cx="7408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000" b="1">
                <a:solidFill>
                  <a:srgbClr val="008000"/>
                </a:solidFill>
              </a:rPr>
              <a:t>7. Exemples de plantes herbacées utiles, alimentaires et fourragères</a:t>
            </a:r>
          </a:p>
        </p:txBody>
      </p:sp>
      <p:sp>
        <p:nvSpPr>
          <p:cNvPr id="7065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066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DFC19D2-31AB-4669-89DC-55B471A53795}" type="slidenum">
              <a:rPr lang="fr-FR" altLang="fr-FR" sz="1200" smtClean="0">
                <a:solidFill>
                  <a:srgbClr val="898989"/>
                </a:solidFill>
              </a:rPr>
              <a:pPr>
                <a:spcBef>
                  <a:spcPct val="0"/>
                </a:spcBef>
                <a:buFontTx/>
                <a:buNone/>
              </a:pPr>
              <a:t>87</a:t>
            </a:fld>
            <a:endParaRPr lang="fr-FR" altLang="fr-FR" sz="1200">
              <a:solidFill>
                <a:srgbClr val="898989"/>
              </a:solidFill>
            </a:endParaRPr>
          </a:p>
        </p:txBody>
      </p:sp>
      <p:sp>
        <p:nvSpPr>
          <p:cNvPr id="7066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0662" name="Image 6" descr="Salicornia bigelovi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2154" y="4800683"/>
            <a:ext cx="2427287"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7164286" y="6580188"/>
            <a:ext cx="134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dirty="0" err="1">
                <a:solidFill>
                  <a:srgbClr val="008000"/>
                </a:solidFill>
              </a:rPr>
              <a:t>Salicornia</a:t>
            </a:r>
            <a:r>
              <a:rPr lang="fr-FR" altLang="fr-FR" sz="1200" i="1" dirty="0">
                <a:solidFill>
                  <a:srgbClr val="008000"/>
                </a:solidFill>
              </a:rPr>
              <a:t> </a:t>
            </a:r>
            <a:r>
              <a:rPr lang="fr-FR" altLang="fr-FR" sz="1200" i="1" dirty="0" err="1">
                <a:solidFill>
                  <a:srgbClr val="008000"/>
                </a:solidFill>
              </a:rPr>
              <a:t>bigelovii</a:t>
            </a:r>
            <a:endParaRPr lang="fr-FR" altLang="fr-FR" sz="1200" dirty="0">
              <a:solidFill>
                <a:srgbClr val="008000"/>
              </a:solidFill>
              <a:latin typeface="Arial" panose="020B0604020202020204" pitchFamily="34" charset="0"/>
            </a:endParaRPr>
          </a:p>
        </p:txBody>
      </p:sp>
      <p:pic>
        <p:nvPicPr>
          <p:cNvPr id="70664" name="Image 8" descr="Salicornia brachiat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5075238"/>
            <a:ext cx="23812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9"/>
          <p:cNvSpPr>
            <a:spLocks noChangeArrowheads="1"/>
          </p:cNvSpPr>
          <p:nvPr/>
        </p:nvSpPr>
        <p:spPr bwMode="auto">
          <a:xfrm>
            <a:off x="4732090" y="6561402"/>
            <a:ext cx="1419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i="1" dirty="0" err="1">
                <a:solidFill>
                  <a:srgbClr val="008000"/>
                </a:solidFill>
              </a:rPr>
              <a:t>Salicornia</a:t>
            </a:r>
            <a:r>
              <a:rPr lang="fr-FR" altLang="fr-FR" sz="1200" i="1" dirty="0">
                <a:solidFill>
                  <a:srgbClr val="008000"/>
                </a:solidFill>
              </a:rPr>
              <a:t> </a:t>
            </a:r>
            <a:r>
              <a:rPr lang="fr-FR" altLang="fr-FR" sz="1200" i="1" dirty="0" err="1">
                <a:solidFill>
                  <a:srgbClr val="008000"/>
                </a:solidFill>
              </a:rPr>
              <a:t>brachiata</a:t>
            </a:r>
            <a:endParaRPr lang="fr-FR" altLang="fr-FR" sz="1200" dirty="0">
              <a:solidFill>
                <a:srgbClr val="008000"/>
              </a:solidFill>
              <a:latin typeface="Arial" panose="020B0604020202020204" pitchFamily="34" charset="0"/>
            </a:endParaRPr>
          </a:p>
        </p:txBody>
      </p:sp>
      <p:sp>
        <p:nvSpPr>
          <p:cNvPr id="70666" name="Rectangle 10"/>
          <p:cNvSpPr>
            <a:spLocks noChangeArrowheads="1"/>
          </p:cNvSpPr>
          <p:nvPr/>
        </p:nvSpPr>
        <p:spPr bwMode="auto">
          <a:xfrm>
            <a:off x="61178" y="1117015"/>
            <a:ext cx="890331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mn-lt"/>
              </a:rPr>
              <a:t>« </a:t>
            </a:r>
            <a:r>
              <a:rPr lang="fr-FR" altLang="fr-FR" sz="1800" i="1" dirty="0">
                <a:solidFill>
                  <a:srgbClr val="008000"/>
                </a:solidFill>
                <a:latin typeface="+mn-lt"/>
              </a:rPr>
              <a:t>La </a:t>
            </a:r>
            <a:r>
              <a:rPr lang="fr-FR" altLang="fr-FR" sz="1800" b="1" i="1" dirty="0">
                <a:solidFill>
                  <a:srgbClr val="008000"/>
                </a:solidFill>
                <a:latin typeface="+mn-lt"/>
              </a:rPr>
              <a:t>salicorne</a:t>
            </a:r>
            <a:r>
              <a:rPr lang="fr-FR" altLang="fr-FR" sz="1800" i="1" dirty="0">
                <a:solidFill>
                  <a:srgbClr val="008000"/>
                </a:solidFill>
                <a:latin typeface="+mn-lt"/>
              </a:rPr>
              <a:t> peut être élevée au rang de symbole du développement durable. Non parce que demain le monde entier en consommera et que les </a:t>
            </a:r>
            <a:r>
              <a:rPr lang="fr-FR" altLang="fr-FR" sz="1800" b="1" i="1" dirty="0">
                <a:solidFill>
                  <a:srgbClr val="008000"/>
                </a:solidFill>
                <a:latin typeface="+mn-lt"/>
              </a:rPr>
              <a:t>zones salines reverdiront</a:t>
            </a:r>
            <a:r>
              <a:rPr lang="fr-FR" altLang="fr-FR" sz="1800" i="1" dirty="0">
                <a:solidFill>
                  <a:srgbClr val="008000"/>
                </a:solidFill>
                <a:latin typeface="+mn-lt"/>
              </a:rPr>
              <a:t>, apportant ainsi une source de revenus aux populations locales. Mais bien parce que </a:t>
            </a:r>
            <a:r>
              <a:rPr lang="fr-FR" altLang="fr-FR" sz="1800" b="1" i="1" dirty="0" err="1">
                <a:solidFill>
                  <a:srgbClr val="008000"/>
                </a:solidFill>
                <a:latin typeface="+mn-lt"/>
              </a:rPr>
              <a:t>Salicornia</a:t>
            </a:r>
            <a:r>
              <a:rPr lang="fr-FR" altLang="fr-FR" sz="1800" i="1" dirty="0">
                <a:solidFill>
                  <a:srgbClr val="008000"/>
                </a:solidFill>
                <a:latin typeface="+mn-lt"/>
              </a:rPr>
              <a:t> représente une révolution radicale dans les modes d’irrigation </a:t>
            </a:r>
            <a:r>
              <a:rPr lang="fr-FR" altLang="fr-FR" sz="1800" dirty="0">
                <a:solidFill>
                  <a:srgbClr val="008000"/>
                </a:solidFill>
                <a:latin typeface="+mn-lt"/>
              </a:rPr>
              <a:t>» (</a:t>
            </a:r>
            <a:r>
              <a:rPr lang="fr-FR" altLang="fr-FR" sz="1800" dirty="0" err="1">
                <a:solidFill>
                  <a:srgbClr val="008000"/>
                </a:solidFill>
                <a:latin typeface="+mn-lt"/>
              </a:rPr>
              <a:t>Kauffmann</a:t>
            </a:r>
            <a:r>
              <a:rPr lang="fr-FR" altLang="fr-FR" sz="1800" dirty="0">
                <a:solidFill>
                  <a:srgbClr val="008000"/>
                </a:solidFill>
                <a:latin typeface="+mn-lt"/>
              </a:rPr>
              <a:t>, 2004).</a:t>
            </a:r>
          </a:p>
          <a:p>
            <a:pPr algn="just">
              <a:spcAft>
                <a:spcPts val="0"/>
              </a:spcAft>
              <a:buNone/>
            </a:pPr>
            <a:r>
              <a:rPr lang="fr-FR" sz="1800" dirty="0">
                <a:solidFill>
                  <a:srgbClr val="008000"/>
                </a:solidFill>
                <a:ea typeface="Calibri" panose="020F0502020204030204" pitchFamily="34" charset="0"/>
                <a:cs typeface="Times New Roman" panose="02020603050405020304" pitchFamily="18" charset="0"/>
              </a:rPr>
              <a:t>La culture de la </a:t>
            </a:r>
            <a:r>
              <a:rPr lang="fr-FR" sz="1800" b="1" dirty="0">
                <a:solidFill>
                  <a:srgbClr val="008000"/>
                </a:solidFill>
                <a:ea typeface="Calibri" panose="020F0502020204030204" pitchFamily="34" charset="0"/>
                <a:cs typeface="Times New Roman" panose="02020603050405020304" pitchFamily="18" charset="0"/>
              </a:rPr>
              <a:t>salicorne</a:t>
            </a:r>
            <a:r>
              <a:rPr lang="fr-FR" sz="1800" dirty="0">
                <a:solidFill>
                  <a:srgbClr val="008000"/>
                </a:solidFill>
                <a:ea typeface="Calibri" panose="020F0502020204030204" pitchFamily="34" charset="0"/>
                <a:cs typeface="Times New Roman" panose="02020603050405020304" pitchFamily="18" charset="0"/>
              </a:rPr>
              <a:t> et son insertion dans un système productif intégré est une solution pour les pays pauvres, pour l’utilisation et la récupération des </a:t>
            </a:r>
            <a:r>
              <a:rPr lang="fr-FR" sz="1800" dirty="0" err="1">
                <a:solidFill>
                  <a:srgbClr val="008000"/>
                </a:solidFill>
                <a:ea typeface="Calibri" panose="020F0502020204030204" pitchFamily="34" charset="0"/>
                <a:cs typeface="Times New Roman" panose="02020603050405020304" pitchFamily="18" charset="0"/>
              </a:rPr>
              <a:t>des</a:t>
            </a:r>
            <a:r>
              <a:rPr lang="fr-FR" sz="1800" dirty="0">
                <a:solidFill>
                  <a:srgbClr val="008000"/>
                </a:solidFill>
                <a:ea typeface="Calibri" panose="020F0502020204030204" pitchFamily="34" charset="0"/>
                <a:cs typeface="Times New Roman" panose="02020603050405020304" pitchFamily="18" charset="0"/>
              </a:rPr>
              <a:t> terres </a:t>
            </a:r>
            <a:r>
              <a:rPr lang="fr-FR" sz="1800" dirty="0" err="1">
                <a:solidFill>
                  <a:srgbClr val="008000"/>
                </a:solidFill>
                <a:ea typeface="Calibri" panose="020F0502020204030204" pitchFamily="34" charset="0"/>
                <a:cs typeface="Times New Roman" panose="02020603050405020304" pitchFamily="18" charset="0"/>
              </a:rPr>
              <a:t>margino</a:t>
            </a:r>
            <a:r>
              <a:rPr lang="fr-FR" sz="1800" dirty="0">
                <a:solidFill>
                  <a:srgbClr val="008000"/>
                </a:solidFill>
                <a:ea typeface="Calibri" panose="020F0502020204030204" pitchFamily="34" charset="0"/>
                <a:cs typeface="Times New Roman" panose="02020603050405020304" pitchFamily="18" charset="0"/>
              </a:rPr>
              <a:t>-littorales (tannes, marais et vasières). La salicorne est une plante de la famille des </a:t>
            </a:r>
            <a:r>
              <a:rPr lang="fr-FR" sz="1800" i="1" dirty="0">
                <a:solidFill>
                  <a:srgbClr val="008000"/>
                </a:solidFill>
                <a:ea typeface="Calibri" panose="020F0502020204030204" pitchFamily="34" charset="0"/>
                <a:cs typeface="Times New Roman" panose="02020603050405020304" pitchFamily="18" charset="0"/>
              </a:rPr>
              <a:t>Chénopodiacées</a:t>
            </a:r>
            <a:r>
              <a:rPr lang="fr-FR" sz="1800" dirty="0">
                <a:solidFill>
                  <a:srgbClr val="008000"/>
                </a:solidFill>
                <a:ea typeface="Calibri" panose="020F0502020204030204" pitchFamily="34" charset="0"/>
                <a:cs typeface="Times New Roman" panose="02020603050405020304" pitchFamily="18" charset="0"/>
              </a:rPr>
              <a:t> halophyte qui pousse spontanément sur les vases salées du littoral ou de cuvettes </a:t>
            </a:r>
            <a:r>
              <a:rPr lang="fr-FR" sz="1800" dirty="0" err="1">
                <a:solidFill>
                  <a:srgbClr val="008000"/>
                </a:solidFill>
                <a:ea typeface="Calibri" panose="020F0502020204030204" pitchFamily="34" charset="0"/>
                <a:cs typeface="Times New Roman" panose="02020603050405020304" pitchFamily="18" charset="0"/>
              </a:rPr>
              <a:t>margino</a:t>
            </a:r>
            <a:r>
              <a:rPr lang="fr-FR" sz="1800" dirty="0">
                <a:solidFill>
                  <a:srgbClr val="008000"/>
                </a:solidFill>
                <a:ea typeface="Calibri" panose="020F0502020204030204" pitchFamily="34" charset="0"/>
                <a:cs typeface="Times New Roman" panose="02020603050405020304" pitchFamily="18" charset="0"/>
              </a:rPr>
              <a:t>-littorales salées telles que sont les tannes, les dépressions inter dunaires maritimes, les cuvettes deltaïques intérieures et les zones</a:t>
            </a:r>
            <a:r>
              <a:rPr lang="fr-FR" sz="1800" dirty="0">
                <a:ea typeface="Calibri" panose="020F0502020204030204" pitchFamily="34" charset="0"/>
                <a:cs typeface="Times New Roman" panose="02020603050405020304" pitchFamily="18" charset="0"/>
              </a:rPr>
              <a:t> </a:t>
            </a:r>
            <a:r>
              <a:rPr lang="fr-FR" sz="1800" dirty="0">
                <a:solidFill>
                  <a:srgbClr val="008000"/>
                </a:solidFill>
                <a:ea typeface="Calibri" panose="020F0502020204030204" pitchFamily="34" charset="0"/>
                <a:cs typeface="Times New Roman" panose="02020603050405020304" pitchFamily="18" charset="0"/>
              </a:rPr>
              <a:t>inondables en saison des pluies et salée (la mer étant au même niveau).</a:t>
            </a:r>
            <a:r>
              <a:rPr lang="fr-FR" sz="1200" dirty="0">
                <a:solidFill>
                  <a:srgbClr val="008000"/>
                </a:solidFill>
                <a:ea typeface="Calibri" panose="020F0502020204030204" pitchFamily="34" charset="0"/>
                <a:cs typeface="Times New Roman" panose="02020603050405020304" pitchFamily="18" charset="0"/>
              </a:rPr>
              <a:t> Source : </a:t>
            </a:r>
            <a:r>
              <a:rPr lang="fr-FR" sz="1200" u="sng" dirty="0">
                <a:solidFill>
                  <a:srgbClr val="0563C1"/>
                </a:solidFill>
                <a:ea typeface="Calibri" panose="020F0502020204030204" pitchFamily="34" charset="0"/>
                <a:hlinkClick r:id="rId4"/>
              </a:rPr>
              <a:t>http://www.environnement.gouv.sn/projest%26programmes/projet-ecofermes</a:t>
            </a:r>
            <a:endParaRPr lang="fr-FR" sz="1200" dirty="0">
              <a:latin typeface="Times New Roman" panose="02020603050405020304" pitchFamily="18" charset="0"/>
              <a:ea typeface="Calibri" panose="020F0502020204030204" pitchFamily="34" charset="0"/>
            </a:endParaRPr>
          </a:p>
          <a:p>
            <a:pPr algn="just" eaLnBrk="1" hangingPunct="1">
              <a:spcBef>
                <a:spcPct val="0"/>
              </a:spcBef>
              <a:buFontTx/>
              <a:buNone/>
            </a:pPr>
            <a:r>
              <a:rPr lang="fr-FR" altLang="fr-FR" sz="1800" dirty="0">
                <a:solidFill>
                  <a:srgbClr val="008000"/>
                </a:solidFill>
                <a:latin typeface="+mn-lt"/>
              </a:rPr>
              <a:t>La salicorne </a:t>
            </a:r>
            <a:r>
              <a:rPr lang="fr-FR" sz="1800" dirty="0">
                <a:solidFill>
                  <a:srgbClr val="008000"/>
                </a:solidFill>
                <a:ea typeface="Calibri" panose="020F0502020204030204" pitchFamily="34" charset="0"/>
                <a:cs typeface="Times New Roman" panose="02020603050405020304" pitchFamily="18" charset="0"/>
              </a:rPr>
              <a:t>se consomme en accompagnement un peu comme des </a:t>
            </a:r>
            <a:r>
              <a:rPr lang="fr-FR" sz="1800" i="1" dirty="0">
                <a:solidFill>
                  <a:srgbClr val="008000"/>
                </a:solidFill>
                <a:ea typeface="Calibri" panose="020F0502020204030204" pitchFamily="34" charset="0"/>
                <a:cs typeface="Times New Roman" panose="02020603050405020304" pitchFamily="18" charset="0"/>
              </a:rPr>
              <a:t>haricots verts</a:t>
            </a:r>
            <a:r>
              <a:rPr lang="fr-FR" sz="1800" dirty="0">
                <a:solidFill>
                  <a:srgbClr val="008000"/>
                </a:solidFill>
                <a:ea typeface="Calibri" panose="020F0502020204030204" pitchFamily="34" charset="0"/>
                <a:cs typeface="Times New Roman" panose="02020603050405020304" pitchFamily="18" charset="0"/>
              </a:rPr>
              <a:t>. On peut en faire des </a:t>
            </a:r>
            <a:r>
              <a:rPr lang="fr-FR" sz="1800" i="1" dirty="0">
                <a:solidFill>
                  <a:srgbClr val="008000"/>
                </a:solidFill>
                <a:ea typeface="Calibri" panose="020F0502020204030204" pitchFamily="34" charset="0"/>
                <a:cs typeface="Times New Roman" panose="02020603050405020304" pitchFamily="18" charset="0"/>
              </a:rPr>
              <a:t>conserves</a:t>
            </a:r>
            <a:r>
              <a:rPr lang="fr-FR" sz="1800" dirty="0">
                <a:solidFill>
                  <a:srgbClr val="008000"/>
                </a:solidFill>
                <a:ea typeface="Calibri" panose="020F0502020204030204" pitchFamily="34" charset="0"/>
                <a:cs typeface="Times New Roman" panose="02020603050405020304" pitchFamily="18" charset="0"/>
              </a:rPr>
              <a:t>.</a:t>
            </a:r>
            <a:r>
              <a:rPr lang="fr-FR" sz="1200" dirty="0">
                <a:solidFill>
                  <a:srgbClr val="008000"/>
                </a:solidFill>
                <a:ea typeface="Calibri" panose="020F0502020204030204" pitchFamily="34" charset="0"/>
                <a:cs typeface="Times New Roman" panose="02020603050405020304" pitchFamily="18" charset="0"/>
              </a:rPr>
              <a:t> Source : </a:t>
            </a:r>
            <a:r>
              <a:rPr lang="fr-FR" sz="1200" dirty="0">
                <a:solidFill>
                  <a:srgbClr val="008000"/>
                </a:solidFill>
                <a:ea typeface="Calibri" panose="020F0502020204030204" pitchFamily="34" charset="0"/>
                <a:cs typeface="Times New Roman" panose="02020603050405020304" pitchFamily="18" charset="0"/>
                <a:hlinkClick r:id="rId5"/>
              </a:rPr>
              <a:t>http://www.unevieenafrique.com/fbbien-manger-a-dakar</a:t>
            </a:r>
            <a:r>
              <a:rPr lang="fr-FR" sz="1200" dirty="0">
                <a:solidFill>
                  <a:srgbClr val="008000"/>
                </a:solidFill>
                <a:ea typeface="Calibri" panose="020F0502020204030204" pitchFamily="34" charset="0"/>
                <a:cs typeface="Times New Roman" panose="02020603050405020304" pitchFamily="18" charset="0"/>
              </a:rPr>
              <a:t>   </a:t>
            </a:r>
            <a:endParaRPr lang="fr-FR" altLang="fr-FR" sz="1800" dirty="0">
              <a:solidFill>
                <a:srgbClr val="008000"/>
              </a:solidFill>
              <a:latin typeface="+mn-lt"/>
            </a:endParaRPr>
          </a:p>
        </p:txBody>
      </p:sp>
      <p:sp>
        <p:nvSpPr>
          <p:cNvPr id="2" name="ZoneTexte 1"/>
          <p:cNvSpPr txBox="1"/>
          <p:nvPr/>
        </p:nvSpPr>
        <p:spPr>
          <a:xfrm>
            <a:off x="81441" y="4873672"/>
            <a:ext cx="3574718" cy="1754326"/>
          </a:xfrm>
          <a:prstGeom prst="rect">
            <a:avLst/>
          </a:prstGeom>
          <a:noFill/>
        </p:spPr>
        <p:txBody>
          <a:bodyPr wrap="square" rtlCol="0">
            <a:spAutoFit/>
          </a:bodyPr>
          <a:lstStyle/>
          <a:p>
            <a:pPr algn="just"/>
            <a:r>
              <a:rPr lang="fr-FR" dirty="0">
                <a:solidFill>
                  <a:srgbClr val="008000"/>
                </a:solidFill>
                <a:latin typeface="+mn-lt"/>
              </a:rPr>
              <a:t>La culture de la salicorne peut être intégrée dans le cadre d’un projet de réaménagement de mangrove. Sa culture est facile : La salicorne doit être arrosée régulièrement. </a:t>
            </a:r>
          </a:p>
          <a:p>
            <a:pPr algn="just"/>
            <a:r>
              <a:rPr lang="fr-FR" dirty="0">
                <a:solidFill>
                  <a:srgbClr val="008000"/>
                </a:solidFill>
                <a:latin typeface="+mn-lt"/>
              </a:rPr>
              <a:t>Son nom anglais est </a:t>
            </a:r>
            <a:r>
              <a:rPr lang="fr-FR" i="1" dirty="0" err="1">
                <a:solidFill>
                  <a:srgbClr val="008000"/>
                </a:solidFill>
                <a:latin typeface="+mn-lt"/>
              </a:rPr>
              <a:t>samphire</a:t>
            </a:r>
            <a:r>
              <a:rPr lang="fr-FR" dirty="0">
                <a:solidFill>
                  <a:srgbClr val="008000"/>
                </a:solidFill>
                <a:latin typeface="+mn-lt"/>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1"/>
          <p:cNvSpPr txBox="1">
            <a:spLocks noChangeArrowheads="1"/>
          </p:cNvSpPr>
          <p:nvPr/>
        </p:nvSpPr>
        <p:spPr bwMode="auto">
          <a:xfrm>
            <a:off x="179387" y="692150"/>
            <a:ext cx="882332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7.1. Salicornes de climats tropicaux</a:t>
            </a:r>
          </a:p>
          <a:p>
            <a:pPr eaLnBrk="1" hangingPunct="1">
              <a:spcBef>
                <a:spcPct val="0"/>
              </a:spcBef>
              <a:buFontTx/>
              <a:buNone/>
            </a:pPr>
            <a:endParaRPr lang="fr-FR" altLang="fr-FR" sz="1800" dirty="0">
              <a:solidFill>
                <a:srgbClr val="008000"/>
              </a:solidFill>
            </a:endParaRPr>
          </a:p>
          <a:p>
            <a:pPr algn="just" eaLnBrk="1" hangingPunct="1">
              <a:spcBef>
                <a:spcPct val="0"/>
              </a:spcBef>
              <a:buFontTx/>
              <a:buNone/>
            </a:pPr>
            <a:r>
              <a:rPr lang="fr-FR" altLang="fr-FR" sz="1800" dirty="0">
                <a:solidFill>
                  <a:srgbClr val="008000"/>
                </a:solidFill>
              </a:rPr>
              <a:t>Il y a deux espèces de salicorne  (tropicales], qui sont cultivées commercialement dans différentes parties du monde. L'une d'elle est </a:t>
            </a:r>
            <a:r>
              <a:rPr lang="fr-FR" altLang="fr-FR" sz="1800" i="1" dirty="0" err="1">
                <a:solidFill>
                  <a:srgbClr val="008000"/>
                </a:solidFill>
              </a:rPr>
              <a:t>Salicornia</a:t>
            </a:r>
            <a:r>
              <a:rPr lang="fr-FR" altLang="fr-FR" sz="1800" i="1" dirty="0">
                <a:solidFill>
                  <a:srgbClr val="008000"/>
                </a:solidFill>
              </a:rPr>
              <a:t> </a:t>
            </a:r>
            <a:r>
              <a:rPr lang="fr-FR" altLang="fr-FR" sz="1800" i="1" dirty="0" err="1">
                <a:solidFill>
                  <a:srgbClr val="008000"/>
                </a:solidFill>
              </a:rPr>
              <a:t>bigelovii</a:t>
            </a:r>
            <a:r>
              <a:rPr lang="fr-FR" altLang="fr-FR" sz="1800" dirty="0">
                <a:solidFill>
                  <a:srgbClr val="008000"/>
                </a:solidFill>
              </a:rPr>
              <a:t>. Cette plante pousse dans les ceintures littorales tropicales, humides, ouvertes.</a:t>
            </a:r>
          </a:p>
          <a:p>
            <a:pPr algn="just" eaLnBrk="1" hangingPunct="1">
              <a:spcBef>
                <a:spcPct val="0"/>
              </a:spcBef>
              <a:buFontTx/>
              <a:buNone/>
            </a:pPr>
            <a:r>
              <a:rPr lang="fr-FR" altLang="fr-FR" sz="1800" dirty="0">
                <a:solidFill>
                  <a:srgbClr val="008000"/>
                </a:solidFill>
              </a:rPr>
              <a:t>Ses graines contiennent aussi élevé </a:t>
            </a:r>
            <a:r>
              <a:rPr lang="fr-FR" altLang="fr-FR" sz="1800" b="1" dirty="0">
                <a:solidFill>
                  <a:srgbClr val="008000"/>
                </a:solidFill>
              </a:rPr>
              <a:t>30 pour cent d'huile </a:t>
            </a:r>
            <a:r>
              <a:rPr lang="fr-FR" altLang="fr-FR" sz="1800" dirty="0">
                <a:solidFill>
                  <a:srgbClr val="008000"/>
                </a:solidFill>
              </a:rPr>
              <a:t>et </a:t>
            </a:r>
            <a:r>
              <a:rPr lang="fr-FR" altLang="fr-FR" sz="1800" b="1" dirty="0">
                <a:solidFill>
                  <a:srgbClr val="008000"/>
                </a:solidFill>
              </a:rPr>
              <a:t>35 pour cent de protéines</a:t>
            </a:r>
            <a:r>
              <a:rPr lang="fr-FR" altLang="fr-FR" sz="1800" dirty="0">
                <a:solidFill>
                  <a:srgbClr val="008000"/>
                </a:solidFill>
              </a:rPr>
              <a:t>.</a:t>
            </a:r>
          </a:p>
          <a:p>
            <a:pPr algn="just" eaLnBrk="1" hangingPunct="1">
              <a:spcBef>
                <a:spcPct val="0"/>
              </a:spcBef>
              <a:buFontTx/>
              <a:buNone/>
            </a:pPr>
            <a:r>
              <a:rPr lang="fr-FR" altLang="fr-FR" sz="1800" dirty="0">
                <a:solidFill>
                  <a:srgbClr val="008000"/>
                </a:solidFill>
              </a:rPr>
              <a:t>L'autre, </a:t>
            </a:r>
            <a:r>
              <a:rPr lang="fr-FR" altLang="fr-FR" sz="1800" i="1" dirty="0" err="1">
                <a:solidFill>
                  <a:srgbClr val="008000"/>
                </a:solidFill>
              </a:rPr>
              <a:t>Salicornia</a:t>
            </a:r>
            <a:r>
              <a:rPr lang="fr-FR" altLang="fr-FR" sz="1800" i="1" dirty="0">
                <a:solidFill>
                  <a:srgbClr val="008000"/>
                </a:solidFill>
              </a:rPr>
              <a:t> </a:t>
            </a:r>
            <a:r>
              <a:rPr lang="fr-FR" altLang="fr-FR" sz="1800" i="1" dirty="0" err="1">
                <a:solidFill>
                  <a:srgbClr val="008000"/>
                </a:solidFill>
              </a:rPr>
              <a:t>brachiata</a:t>
            </a:r>
            <a:r>
              <a:rPr lang="fr-FR" altLang="fr-FR" sz="1800" i="1" dirty="0">
                <a:solidFill>
                  <a:srgbClr val="008000"/>
                </a:solidFill>
              </a:rPr>
              <a:t>,</a:t>
            </a:r>
            <a:r>
              <a:rPr lang="fr-FR" altLang="fr-FR" sz="1800" dirty="0">
                <a:solidFill>
                  <a:srgbClr val="008000"/>
                </a:solidFill>
              </a:rPr>
              <a:t> est une plante herbacée annuelle dressée, distribuée principalement dans les marais salants de Tamil Nadu, Bengale et au Sri Lanka. </a:t>
            </a:r>
          </a:p>
          <a:p>
            <a:pPr algn="just" eaLnBrk="1" hangingPunct="1">
              <a:spcBef>
                <a:spcPct val="0"/>
              </a:spcBef>
              <a:buFontTx/>
              <a:buNone/>
            </a:pPr>
            <a:r>
              <a:rPr lang="fr-FR" altLang="fr-FR" sz="1800" dirty="0">
                <a:solidFill>
                  <a:srgbClr val="008000"/>
                </a:solidFill>
              </a:rPr>
              <a:t>Elle a un rendement de </a:t>
            </a:r>
            <a:r>
              <a:rPr lang="fr-FR" altLang="fr-FR" sz="1800" b="1" dirty="0">
                <a:solidFill>
                  <a:srgbClr val="008000"/>
                </a:solidFill>
              </a:rPr>
              <a:t>semences de 100 kg par hectare</a:t>
            </a:r>
            <a:r>
              <a:rPr lang="fr-FR" altLang="fr-FR" sz="1800" dirty="0">
                <a:solidFill>
                  <a:srgbClr val="008000"/>
                </a:solidFill>
              </a:rPr>
              <a:t>, et la </a:t>
            </a:r>
            <a:r>
              <a:rPr lang="fr-FR" altLang="fr-FR" sz="1800" b="1" dirty="0">
                <a:solidFill>
                  <a:srgbClr val="008000"/>
                </a:solidFill>
              </a:rPr>
              <a:t>teneur en huile est de 20 pour cent</a:t>
            </a:r>
            <a:r>
              <a:rPr lang="fr-FR" altLang="fr-FR" sz="1800" dirty="0">
                <a:solidFill>
                  <a:srgbClr val="008000"/>
                </a:solidFill>
              </a:rPr>
              <a:t>. Les huiles de ces deux espèces peuvent aussi servir de </a:t>
            </a:r>
            <a:r>
              <a:rPr lang="fr-FR" altLang="fr-FR" sz="1800" b="1" dirty="0">
                <a:solidFill>
                  <a:srgbClr val="008000"/>
                </a:solidFill>
              </a:rPr>
              <a:t>biocarburant</a:t>
            </a:r>
            <a:r>
              <a:rPr lang="fr-FR" altLang="fr-FR" sz="1800" dirty="0">
                <a:solidFill>
                  <a:srgbClr val="008000"/>
                </a:solidFill>
              </a:rPr>
              <a:t>.</a:t>
            </a:r>
          </a:p>
          <a:p>
            <a:pPr eaLnBrk="1" hangingPunct="1">
              <a:spcBef>
                <a:spcPct val="0"/>
              </a:spcBef>
              <a:buFontTx/>
              <a:buNone/>
            </a:pPr>
            <a:r>
              <a:rPr lang="fr-FR" altLang="fr-FR" sz="1200" dirty="0">
                <a:solidFill>
                  <a:srgbClr val="008000"/>
                </a:solidFill>
              </a:rPr>
              <a:t>Sources : a) </a:t>
            </a:r>
            <a:r>
              <a:rPr lang="en-US" altLang="fr-FR" sz="1200" dirty="0" err="1">
                <a:solidFill>
                  <a:srgbClr val="008000"/>
                </a:solidFill>
              </a:rPr>
              <a:t>Salicornia</a:t>
            </a:r>
            <a:r>
              <a:rPr lang="en-US" altLang="fr-FR" sz="1200" dirty="0">
                <a:solidFill>
                  <a:srgbClr val="008000"/>
                </a:solidFill>
              </a:rPr>
              <a:t>, oil-yielding plant for coastal belts, The Hindu, </a:t>
            </a:r>
            <a:r>
              <a:rPr lang="fr-FR" altLang="fr-FR" sz="1200" dirty="0">
                <a:solidFill>
                  <a:srgbClr val="008000"/>
                </a:solidFill>
              </a:rPr>
              <a:t>Friday, Sep 05, 2003</a:t>
            </a:r>
            <a:r>
              <a:rPr lang="en-US" altLang="fr-FR" sz="1200" dirty="0">
                <a:solidFill>
                  <a:srgbClr val="008000"/>
                </a:solidFill>
              </a:rPr>
              <a:t>, </a:t>
            </a:r>
            <a:r>
              <a:rPr lang="en-US" altLang="fr-FR" sz="1200" dirty="0">
                <a:hlinkClick r:id="rId2"/>
              </a:rPr>
              <a:t>http://www.thehindu.com/seta/2003/09/05/stories/2003090500300300.htm</a:t>
            </a:r>
            <a:r>
              <a:rPr lang="en-US" altLang="fr-FR" sz="1200" dirty="0"/>
              <a:t> </a:t>
            </a:r>
          </a:p>
          <a:p>
            <a:pPr eaLnBrk="1" hangingPunct="1">
              <a:spcBef>
                <a:spcPct val="0"/>
              </a:spcBef>
              <a:buFontTx/>
              <a:buNone/>
            </a:pPr>
            <a:r>
              <a:rPr lang="fr-FR" altLang="fr-FR" sz="1200" dirty="0"/>
              <a:t>b) </a:t>
            </a:r>
            <a:r>
              <a:rPr lang="fr-FR" altLang="fr-FR" sz="1200" dirty="0" err="1"/>
              <a:t>aste</a:t>
            </a:r>
            <a:r>
              <a:rPr lang="fr-FR" altLang="fr-FR" sz="1200" dirty="0"/>
              <a:t> of </a:t>
            </a:r>
            <a:r>
              <a:rPr lang="fr-FR" altLang="fr-FR" sz="1200" dirty="0" err="1"/>
              <a:t>waste</a:t>
            </a:r>
            <a:r>
              <a:rPr lang="fr-FR" altLang="fr-FR" sz="1200" dirty="0"/>
              <a:t>, </a:t>
            </a:r>
            <a:r>
              <a:rPr lang="fr-FR" altLang="fr-FR" sz="1200" dirty="0">
                <a:hlinkClick r:id="rId3"/>
              </a:rPr>
              <a:t>http://www.downtoearth.org.in/node/13119</a:t>
            </a:r>
            <a:r>
              <a:rPr lang="fr-FR" altLang="fr-FR" sz="1200" dirty="0"/>
              <a:t> </a:t>
            </a:r>
          </a:p>
        </p:txBody>
      </p:sp>
      <p:sp>
        <p:nvSpPr>
          <p:cNvPr id="71683" name="Rectangle 2"/>
          <p:cNvSpPr>
            <a:spLocks noChangeArrowheads="1"/>
          </p:cNvSpPr>
          <p:nvPr/>
        </p:nvSpPr>
        <p:spPr bwMode="auto">
          <a:xfrm>
            <a:off x="2656480" y="6309320"/>
            <a:ext cx="648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dirty="0">
                <a:solidFill>
                  <a:srgbClr val="008000"/>
                </a:solidFill>
              </a:rPr>
              <a:t>Des cultures très tolérantes au sel produisent de l'huile comestible de haute qualité et d'autres produits comestibles et non comestibles de valeur. Un gros plan sur un buisson succulent (Encadré) ↑</a:t>
            </a:r>
          </a:p>
        </p:txBody>
      </p:sp>
      <p:pic>
        <p:nvPicPr>
          <p:cNvPr id="71684" name="Image 3" descr="salicorne indien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5348" y="4117991"/>
            <a:ext cx="3027363"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ZoneTexte 4"/>
          <p:cNvSpPr txBox="1">
            <a:spLocks noChangeArrowheads="1"/>
          </p:cNvSpPr>
          <p:nvPr/>
        </p:nvSpPr>
        <p:spPr bwMode="auto">
          <a:xfrm>
            <a:off x="2375693" y="220415"/>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168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11075D-C332-4898-8660-91893754BA8F}" type="slidenum">
              <a:rPr lang="fr-FR" altLang="fr-FR" sz="1200" smtClean="0">
                <a:solidFill>
                  <a:srgbClr val="898989"/>
                </a:solidFill>
              </a:rPr>
              <a:pPr>
                <a:spcBef>
                  <a:spcPct val="0"/>
                </a:spcBef>
                <a:buFontTx/>
                <a:buNone/>
              </a:pPr>
              <a:t>88</a:t>
            </a:fld>
            <a:endParaRPr lang="fr-FR" altLang="fr-FR" sz="1200">
              <a:solidFill>
                <a:srgbClr val="898989"/>
              </a:solidFill>
            </a:endParaRPr>
          </a:p>
        </p:txBody>
      </p:sp>
      <p:sp>
        <p:nvSpPr>
          <p:cNvPr id="716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168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168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1690"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1691" name="Image 10" descr="logo aride_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Image 11" descr="logo salinisation2_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692275" y="219383"/>
            <a:ext cx="312906" cy="369332"/>
          </a:xfrm>
          <a:prstGeom prst="rect">
            <a:avLst/>
          </a:prstGeom>
        </p:spPr>
        <p:txBody>
          <a:bodyPr wrap="none">
            <a:spAutoFit/>
          </a:bodyPr>
          <a:lstStyle/>
          <a:p>
            <a:pPr eaLnBrk="1" hangingPunct="1"/>
            <a:r>
              <a:rPr lang="fr-FR" altLang="fr-FR" b="1" dirty="0">
                <a:solidFill>
                  <a:srgbClr val="008000"/>
                </a:solidFill>
              </a:rPr>
              <a:t>$</a:t>
            </a:r>
          </a:p>
        </p:txBody>
      </p:sp>
      <p:sp>
        <p:nvSpPr>
          <p:cNvPr id="2" name="ZoneTexte 1"/>
          <p:cNvSpPr txBox="1"/>
          <p:nvPr/>
        </p:nvSpPr>
        <p:spPr>
          <a:xfrm>
            <a:off x="179387" y="5949280"/>
            <a:ext cx="3744541" cy="461665"/>
          </a:xfrm>
          <a:prstGeom prst="rect">
            <a:avLst/>
          </a:prstGeom>
          <a:noFill/>
        </p:spPr>
        <p:txBody>
          <a:bodyPr wrap="square" rtlCol="0">
            <a:spAutoFit/>
          </a:bodyPr>
          <a:lstStyle/>
          <a:p>
            <a:r>
              <a:rPr lang="fr-FR" sz="1200" dirty="0">
                <a:solidFill>
                  <a:srgbClr val="008000"/>
                </a:solidFill>
              </a:rPr>
              <a:t>Salicorne en Afrique. Source :  </a:t>
            </a:r>
            <a:r>
              <a:rPr lang="fr-FR" sz="1200" dirty="0">
                <a:solidFill>
                  <a:srgbClr val="008000"/>
                </a:solidFill>
                <a:hlinkClick r:id="rId7"/>
              </a:rPr>
              <a:t>https://twitter.com/SaltFarmTexel</a:t>
            </a:r>
            <a:endParaRPr lang="fr-FR" sz="1200" dirty="0">
              <a:solidFill>
                <a:srgbClr val="008000"/>
              </a:solidFill>
            </a:endParaRPr>
          </a:p>
        </p:txBody>
      </p:sp>
      <p:pic>
        <p:nvPicPr>
          <p:cNvPr id="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287" y="4177956"/>
            <a:ext cx="2847975" cy="17907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oneTexte 1"/>
          <p:cNvSpPr txBox="1">
            <a:spLocks noChangeArrowheads="1"/>
          </p:cNvSpPr>
          <p:nvPr/>
        </p:nvSpPr>
        <p:spPr bwMode="auto">
          <a:xfrm>
            <a:off x="179388" y="692150"/>
            <a:ext cx="8785225"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7.1. Salicornes de climats tropicaux (suite)</a:t>
            </a:r>
          </a:p>
          <a:p>
            <a:pPr eaLnBrk="1" hangingPunct="1">
              <a:spcBef>
                <a:spcPct val="0"/>
              </a:spcBef>
              <a:buFontTx/>
              <a:buNone/>
            </a:pPr>
            <a:endParaRPr lang="fr-FR" altLang="fr-FR" sz="1800" dirty="0">
              <a:solidFill>
                <a:srgbClr val="008000"/>
              </a:solidFill>
            </a:endParaRPr>
          </a:p>
          <a:p>
            <a:pPr algn="just" eaLnBrk="1" hangingPunct="1">
              <a:spcBef>
                <a:spcPct val="0"/>
              </a:spcBef>
              <a:buFontTx/>
              <a:buNone/>
            </a:pPr>
            <a:r>
              <a:rPr lang="fr-FR" altLang="fr-FR" sz="1800" dirty="0">
                <a:solidFill>
                  <a:srgbClr val="008000"/>
                </a:solidFill>
              </a:rPr>
              <a:t>Des champs expérimentaux de </a:t>
            </a:r>
            <a:r>
              <a:rPr lang="fr-FR" altLang="fr-FR" sz="1800" i="1" dirty="0">
                <a:solidFill>
                  <a:srgbClr val="008000"/>
                </a:solidFill>
              </a:rPr>
              <a:t>salicornes</a:t>
            </a:r>
            <a:r>
              <a:rPr lang="fr-FR" altLang="fr-FR" sz="1800" dirty="0">
                <a:solidFill>
                  <a:srgbClr val="008000"/>
                </a:solidFill>
              </a:rPr>
              <a:t> ont été plantés à Ras al-</a:t>
            </a:r>
            <a:r>
              <a:rPr lang="fr-FR" altLang="fr-FR" sz="1800" dirty="0" err="1">
                <a:solidFill>
                  <a:srgbClr val="008000"/>
                </a:solidFill>
              </a:rPr>
              <a:t>Zawr</a:t>
            </a:r>
            <a:r>
              <a:rPr lang="fr-FR" altLang="fr-FR" sz="1800" dirty="0">
                <a:solidFill>
                  <a:srgbClr val="008000"/>
                </a:solidFill>
              </a:rPr>
              <a:t> (Arabie Saoudite) </a:t>
            </a:r>
            <a:r>
              <a:rPr lang="fr-FR" altLang="fr-FR" sz="1800" baseline="30000" dirty="0">
                <a:solidFill>
                  <a:srgbClr val="008000"/>
                </a:solidFill>
                <a:hlinkClick r:id="rId2"/>
              </a:rPr>
              <a:t>[9]</a:t>
            </a:r>
            <a:r>
              <a:rPr lang="fr-FR" altLang="fr-FR" sz="1800" dirty="0">
                <a:solidFill>
                  <a:srgbClr val="008000"/>
                </a:solidFill>
              </a:rPr>
              <a:t>, </a:t>
            </a:r>
            <a:r>
              <a:rPr lang="fr-FR" altLang="fr-FR" sz="1800" dirty="0">
                <a:solidFill>
                  <a:srgbClr val="008000"/>
                </a:solidFill>
                <a:hlinkClick r:id="rId3" tooltip="Erythrée"/>
              </a:rPr>
              <a:t>Erythrée</a:t>
            </a:r>
            <a:r>
              <a:rPr lang="fr-FR" altLang="fr-FR" sz="1800" dirty="0">
                <a:solidFill>
                  <a:srgbClr val="008000"/>
                </a:solidFill>
              </a:rPr>
              <a:t> (Afrique) et </a:t>
            </a:r>
            <a:r>
              <a:rPr lang="fr-FR" altLang="fr-FR" sz="1800" dirty="0">
                <a:solidFill>
                  <a:srgbClr val="008000"/>
                </a:solidFill>
                <a:hlinkClick r:id="rId4" tooltip="Sonora"/>
              </a:rPr>
              <a:t>Sonora</a:t>
            </a:r>
            <a:r>
              <a:rPr lang="fr-FR" altLang="fr-FR" sz="1800" dirty="0">
                <a:solidFill>
                  <a:srgbClr val="008000"/>
                </a:solidFill>
              </a:rPr>
              <a:t> (nord-ouest du Mexique) </a:t>
            </a:r>
            <a:r>
              <a:rPr lang="fr-FR" altLang="fr-FR" sz="1800" baseline="30000" dirty="0">
                <a:solidFill>
                  <a:srgbClr val="008000"/>
                </a:solidFill>
                <a:hlinkClick r:id="rId5"/>
              </a:rPr>
              <a:t>[11]</a:t>
            </a:r>
            <a:r>
              <a:rPr lang="fr-FR" altLang="fr-FR" sz="1800" dirty="0">
                <a:solidFill>
                  <a:srgbClr val="008000"/>
                </a:solidFill>
              </a:rPr>
              <a:t>, visant à la production de biodiesel. La société responsable des essais Sonora (</a:t>
            </a:r>
            <a:r>
              <a:rPr lang="fr-FR" altLang="fr-FR" sz="1800" u="sng" dirty="0">
                <a:solidFill>
                  <a:srgbClr val="008000"/>
                </a:solidFill>
                <a:hlinkClick r:id="rId6"/>
              </a:rPr>
              <a:t>Global </a:t>
            </a:r>
            <a:r>
              <a:rPr lang="fr-FR" altLang="fr-FR" sz="1800" u="sng" dirty="0" err="1">
                <a:solidFill>
                  <a:srgbClr val="008000"/>
                </a:solidFill>
                <a:hlinkClick r:id="rId6"/>
              </a:rPr>
              <a:t>Seawater</a:t>
            </a:r>
            <a:r>
              <a:rPr lang="fr-FR" altLang="fr-FR" sz="1800" dirty="0">
                <a:solidFill>
                  <a:srgbClr val="008000"/>
                </a:solidFill>
              </a:rPr>
              <a:t>) revendique entre 225 et 250 gallons de biodiesel BQ-9000, pouvant être produit par </a:t>
            </a:r>
            <a:r>
              <a:rPr lang="fr-FR" altLang="fr-FR" sz="1800" dirty="0">
                <a:solidFill>
                  <a:srgbClr val="008000"/>
                </a:solidFill>
                <a:hlinkClick r:id="rId7" tooltip="Hectare"/>
              </a:rPr>
              <a:t>hectare</a:t>
            </a:r>
            <a:r>
              <a:rPr lang="fr-FR" altLang="fr-FR" sz="1800" dirty="0">
                <a:solidFill>
                  <a:srgbClr val="008000"/>
                </a:solidFill>
              </a:rPr>
              <a:t> (sur environ 2,5 hectares) de salicorne, </a:t>
            </a:r>
            <a:r>
              <a:rPr lang="fr-FR" altLang="fr-FR" sz="1800" baseline="30000" dirty="0">
                <a:solidFill>
                  <a:srgbClr val="008000"/>
                </a:solidFill>
                <a:hlinkClick r:id="rId8"/>
              </a:rPr>
              <a:t>[12]</a:t>
            </a:r>
            <a:r>
              <a:rPr lang="fr-FR" altLang="fr-FR" sz="1800" dirty="0">
                <a:solidFill>
                  <a:srgbClr val="008000"/>
                </a:solidFill>
              </a:rPr>
              <a:t> et fait la promotion d’une ferme à salicornes, à créer sur 12,000- acres (49 km</a:t>
            </a:r>
            <a:r>
              <a:rPr lang="fr-FR" altLang="fr-FR" sz="1800" baseline="30000" dirty="0">
                <a:solidFill>
                  <a:srgbClr val="008000"/>
                </a:solidFill>
              </a:rPr>
              <a:t>2</a:t>
            </a:r>
            <a:r>
              <a:rPr lang="fr-FR" altLang="fr-FR" sz="1800" dirty="0">
                <a:solidFill>
                  <a:srgbClr val="008000"/>
                </a:solidFill>
              </a:rPr>
              <a:t>), dans </a:t>
            </a:r>
            <a:r>
              <a:rPr lang="fr-FR" altLang="fr-FR" sz="1800" dirty="0">
                <a:solidFill>
                  <a:srgbClr val="008000"/>
                </a:solidFill>
                <a:hlinkClick r:id="rId9" tooltip="Bahia de Kino"/>
              </a:rPr>
              <a:t>Bahia de Kino</a:t>
            </a:r>
            <a:r>
              <a:rPr lang="fr-FR" altLang="fr-FR" sz="1800" dirty="0">
                <a:solidFill>
                  <a:srgbClr val="008000"/>
                </a:solidFill>
              </a:rPr>
              <a:t>, un programme de 35 millions de dollars </a:t>
            </a:r>
            <a:r>
              <a:rPr lang="fr-FR" altLang="fr-FR" sz="1800" baseline="30000" dirty="0">
                <a:solidFill>
                  <a:srgbClr val="008000"/>
                </a:solidFill>
                <a:hlinkClick r:id="rId10"/>
              </a:rPr>
              <a:t>[13]</a:t>
            </a:r>
            <a:r>
              <a:rPr lang="fr-FR" altLang="fr-FR" sz="1800" dirty="0">
                <a:solidFill>
                  <a:srgbClr val="008000"/>
                </a:solidFill>
              </a:rPr>
              <a:t>. </a:t>
            </a:r>
            <a:r>
              <a:rPr lang="fr-FR" altLang="fr-FR" sz="1800" baseline="30000" dirty="0">
                <a:solidFill>
                  <a:srgbClr val="008000"/>
                </a:solidFill>
                <a:hlinkClick r:id="rId10"/>
              </a:rPr>
              <a:t> </a:t>
            </a:r>
            <a:endParaRPr lang="fr-FR" altLang="fr-FR" sz="1800" baseline="30000" dirty="0">
              <a:solidFill>
                <a:srgbClr val="008000"/>
              </a:solidFill>
            </a:endParaRPr>
          </a:p>
          <a:p>
            <a:pPr algn="just" eaLnBrk="1" hangingPunct="1">
              <a:spcBef>
                <a:spcPct val="0"/>
              </a:spcBef>
              <a:buFontTx/>
              <a:buNone/>
            </a:pPr>
            <a:r>
              <a:rPr lang="fr-FR" altLang="fr-FR" sz="1800" i="1" u="sng" dirty="0" err="1">
                <a:solidFill>
                  <a:srgbClr val="008000"/>
                </a:solidFill>
                <a:hlinkClick r:id="rId11"/>
              </a:rPr>
              <a:t>Salicornia</a:t>
            </a:r>
            <a:r>
              <a:rPr lang="fr-FR" altLang="fr-FR" sz="1800" i="1" u="sng" dirty="0">
                <a:solidFill>
                  <a:srgbClr val="008000"/>
                </a:solidFill>
                <a:hlinkClick r:id="rId11"/>
              </a:rPr>
              <a:t> </a:t>
            </a:r>
            <a:r>
              <a:rPr lang="fr-FR" altLang="fr-FR" sz="1800" i="1" u="sng" dirty="0" err="1">
                <a:solidFill>
                  <a:srgbClr val="008000"/>
                </a:solidFill>
                <a:hlinkClick r:id="rId11"/>
              </a:rPr>
              <a:t>bigelovii</a:t>
            </a:r>
            <a:r>
              <a:rPr lang="fr-FR" altLang="fr-FR" sz="1800" dirty="0">
                <a:solidFill>
                  <a:srgbClr val="008000"/>
                </a:solidFill>
              </a:rPr>
              <a:t> peut être cultivées à l'aide d'eau salée et de ses graines contiennent des taux élevés d'</a:t>
            </a:r>
            <a:r>
              <a:rPr lang="fr-FR" altLang="fr-FR" sz="1800" dirty="0">
                <a:solidFill>
                  <a:srgbClr val="008000"/>
                </a:solidFill>
                <a:hlinkClick r:id="rId12" tooltip="huile de salicorne"/>
              </a:rPr>
              <a:t>huile</a:t>
            </a:r>
            <a:r>
              <a:rPr lang="fr-FR" altLang="fr-FR" sz="1800" dirty="0">
                <a:solidFill>
                  <a:srgbClr val="008000"/>
                </a:solidFill>
              </a:rPr>
              <a:t> insaturé (principalement, à 30%, </a:t>
            </a:r>
            <a:r>
              <a:rPr lang="fr-FR" altLang="fr-FR" sz="1800" dirty="0">
                <a:solidFill>
                  <a:srgbClr val="008000"/>
                </a:solidFill>
                <a:hlinkClick r:id="rId13" tooltip="L'acide linoléique"/>
              </a:rPr>
              <a:t>de l'acide linoléique</a:t>
            </a:r>
            <a:r>
              <a:rPr lang="fr-FR" altLang="fr-FR" sz="1800" dirty="0">
                <a:solidFill>
                  <a:srgbClr val="008000"/>
                </a:solidFill>
              </a:rPr>
              <a:t>) et de protéines (35%)</a:t>
            </a:r>
            <a:r>
              <a:rPr lang="fr-FR" altLang="fr-FR" sz="1800" baseline="30000" dirty="0">
                <a:solidFill>
                  <a:srgbClr val="008000"/>
                </a:solidFill>
                <a:hlinkClick r:id="rId14"/>
              </a:rPr>
              <a:t>[8]</a:t>
            </a:r>
            <a:r>
              <a:rPr lang="fr-FR" altLang="fr-FR" sz="1800" dirty="0">
                <a:solidFill>
                  <a:srgbClr val="008000"/>
                </a:solidFill>
              </a:rPr>
              <a:t> </a:t>
            </a:r>
            <a:r>
              <a:rPr lang="fr-FR" altLang="fr-FR" sz="1800" baseline="30000" dirty="0">
                <a:solidFill>
                  <a:srgbClr val="008000"/>
                </a:solidFill>
                <a:hlinkClick r:id="rId2"/>
              </a:rPr>
              <a:t>[9]</a:t>
            </a:r>
            <a:r>
              <a:rPr lang="fr-FR" altLang="fr-FR" sz="1800" dirty="0">
                <a:solidFill>
                  <a:srgbClr val="008000"/>
                </a:solidFill>
              </a:rPr>
              <a:t>. Elle peut être utilisée pour produire des aliments pour animaux et/ou en tant que biocarburant, sur les terres côtières où les cultures traditionnelles ne peuvent pas être cultivées. L’ajout  d’</a:t>
            </a:r>
            <a:r>
              <a:rPr lang="fr-FR" altLang="fr-FR" sz="1800" dirty="0">
                <a:solidFill>
                  <a:srgbClr val="008000"/>
                </a:solidFill>
                <a:hlinkClick r:id="rId15" tooltip="Engrais"/>
              </a:rPr>
              <a:t>engrais</a:t>
            </a:r>
            <a:r>
              <a:rPr lang="fr-FR" altLang="fr-FR" sz="1800" dirty="0">
                <a:solidFill>
                  <a:srgbClr val="008000"/>
                </a:solidFill>
              </a:rPr>
              <a:t> azoté à l'eau de mer semble augmenter le taux de croissance et la hauteur de la plante </a:t>
            </a:r>
            <a:r>
              <a:rPr lang="fr-FR" altLang="fr-FR" sz="1800" baseline="30000" dirty="0">
                <a:solidFill>
                  <a:srgbClr val="008000"/>
                </a:solidFill>
                <a:hlinkClick r:id="rId16"/>
              </a:rPr>
              <a:t>[10]</a:t>
            </a:r>
            <a:r>
              <a:rPr lang="fr-FR" altLang="fr-FR" sz="1800" dirty="0">
                <a:solidFill>
                  <a:srgbClr val="008000"/>
                </a:solidFill>
              </a:rPr>
              <a:t> et donc, les effluents de l’</a:t>
            </a:r>
            <a:r>
              <a:rPr lang="fr-FR" altLang="fr-FR" sz="1800" dirty="0">
                <a:solidFill>
                  <a:srgbClr val="008000"/>
                </a:solidFill>
                <a:hlinkClick r:id="rId17" tooltip="Aquaculture"/>
              </a:rPr>
              <a:t>aquaculture</a:t>
            </a:r>
            <a:r>
              <a:rPr lang="fr-FR" altLang="fr-FR" sz="1800" dirty="0">
                <a:solidFill>
                  <a:srgbClr val="008000"/>
                </a:solidFill>
              </a:rPr>
              <a:t> marine (par exemple, l’</a:t>
            </a:r>
            <a:r>
              <a:rPr lang="fr-FR" altLang="fr-FR" sz="1800" dirty="0">
                <a:solidFill>
                  <a:srgbClr val="008000"/>
                </a:solidFill>
                <a:hlinkClick r:id="rId18" tooltip="Élevage de crevettes"/>
              </a:rPr>
              <a:t>élevage des crevettes</a:t>
            </a:r>
            <a:r>
              <a:rPr lang="fr-FR" altLang="fr-FR" sz="1800" dirty="0">
                <a:solidFill>
                  <a:srgbClr val="008000"/>
                </a:solidFill>
              </a:rPr>
              <a:t>) est une utilisation suggérée, à cet effet </a:t>
            </a:r>
            <a:r>
              <a:rPr lang="fr-FR" altLang="fr-FR" sz="1800" baseline="30000" dirty="0">
                <a:solidFill>
                  <a:srgbClr val="008000"/>
                </a:solidFill>
                <a:hlinkClick r:id="rId14"/>
              </a:rPr>
              <a:t>[8]</a:t>
            </a:r>
            <a:r>
              <a:rPr lang="fr-FR" altLang="fr-FR" sz="1800" dirty="0">
                <a:solidFill>
                  <a:srgbClr val="008000"/>
                </a:solidFill>
              </a:rPr>
              <a:t>.</a:t>
            </a:r>
            <a:endParaRPr lang="fr-FR" altLang="fr-FR" sz="1800" baseline="30000" dirty="0">
              <a:solidFill>
                <a:srgbClr val="008000"/>
              </a:solidFill>
            </a:endParaRPr>
          </a:p>
          <a:p>
            <a:pPr eaLnBrk="1" hangingPunct="1">
              <a:spcBef>
                <a:spcPct val="0"/>
              </a:spcBef>
              <a:buFontTx/>
              <a:buNone/>
            </a:pPr>
            <a:r>
              <a:rPr lang="fr-FR" altLang="fr-FR" sz="1100" dirty="0">
                <a:solidFill>
                  <a:srgbClr val="008000"/>
                </a:solidFill>
              </a:rPr>
              <a:t>Sources : a) </a:t>
            </a:r>
            <a:r>
              <a:rPr lang="fr-FR" altLang="fr-FR" sz="1100" dirty="0">
                <a:solidFill>
                  <a:srgbClr val="008000"/>
                </a:solidFill>
                <a:hlinkClick r:id="rId19"/>
              </a:rPr>
              <a:t>http://en.wikipedia.org/wiki/Salicornia</a:t>
            </a:r>
            <a:r>
              <a:rPr lang="fr-FR" altLang="fr-FR" sz="1100" dirty="0">
                <a:solidFill>
                  <a:srgbClr val="008000"/>
                </a:solidFill>
              </a:rPr>
              <a:t>, b) </a:t>
            </a:r>
            <a:r>
              <a:rPr lang="fr-FR" altLang="fr-FR" sz="1100" dirty="0">
                <a:solidFill>
                  <a:srgbClr val="008000"/>
                </a:solidFill>
                <a:hlinkClick r:id="rId20"/>
              </a:rPr>
              <a:t>http://fr.wikipedia.org/wiki/Salicorne</a:t>
            </a:r>
            <a:r>
              <a:rPr lang="fr-FR" altLang="fr-FR" sz="1100" dirty="0">
                <a:solidFill>
                  <a:srgbClr val="008000"/>
                </a:solidFill>
              </a:rPr>
              <a:t> </a:t>
            </a:r>
          </a:p>
          <a:p>
            <a:pPr algn="just" eaLnBrk="1" hangingPunct="1">
              <a:spcBef>
                <a:spcPct val="0"/>
              </a:spcBef>
              <a:buFontTx/>
              <a:buNone/>
            </a:pPr>
            <a:r>
              <a:rPr lang="fr-FR" altLang="fr-FR" sz="1100" dirty="0">
                <a:solidFill>
                  <a:srgbClr val="008000"/>
                </a:solidFill>
              </a:rPr>
              <a:t>Glenn, Edward P.; Brown, J. </a:t>
            </a:r>
            <a:r>
              <a:rPr lang="fr-FR" altLang="fr-FR" sz="1100" dirty="0" err="1">
                <a:solidFill>
                  <a:srgbClr val="008000"/>
                </a:solidFill>
              </a:rPr>
              <a:t>Jed</a:t>
            </a:r>
            <a:r>
              <a:rPr lang="fr-FR" altLang="fr-FR" sz="1100" dirty="0">
                <a:solidFill>
                  <a:srgbClr val="008000"/>
                </a:solidFill>
              </a:rPr>
              <a:t>; </a:t>
            </a:r>
            <a:r>
              <a:rPr lang="fr-FR" altLang="fr-FR" sz="1100" dirty="0" err="1">
                <a:solidFill>
                  <a:srgbClr val="008000"/>
                </a:solidFill>
              </a:rPr>
              <a:t>O'Leary</a:t>
            </a:r>
            <a:r>
              <a:rPr lang="fr-FR" altLang="fr-FR" sz="1100" dirty="0">
                <a:solidFill>
                  <a:srgbClr val="008000"/>
                </a:solidFill>
              </a:rPr>
              <a:t>, James W. (August 1998). </a:t>
            </a:r>
            <a:r>
              <a:rPr lang="fr-FR" altLang="fr-FR" sz="1100" dirty="0">
                <a:solidFill>
                  <a:srgbClr val="008000"/>
                </a:solidFill>
                <a:hlinkClick r:id="rId21"/>
              </a:rPr>
              <a:t>"</a:t>
            </a:r>
            <a:r>
              <a:rPr lang="fr-FR" altLang="fr-FR" sz="1100" dirty="0" err="1">
                <a:solidFill>
                  <a:srgbClr val="008000"/>
                </a:solidFill>
                <a:hlinkClick r:id="rId21"/>
              </a:rPr>
              <a:t>Irrigating</a:t>
            </a:r>
            <a:r>
              <a:rPr lang="fr-FR" altLang="fr-FR" sz="1100" dirty="0">
                <a:solidFill>
                  <a:srgbClr val="008000"/>
                </a:solidFill>
                <a:hlinkClick r:id="rId21"/>
              </a:rPr>
              <a:t> </a:t>
            </a:r>
            <a:r>
              <a:rPr lang="fr-FR" altLang="fr-FR" sz="1100" dirty="0" err="1">
                <a:solidFill>
                  <a:srgbClr val="008000"/>
                </a:solidFill>
                <a:hlinkClick r:id="rId21"/>
              </a:rPr>
              <a:t>Crops</a:t>
            </a:r>
            <a:r>
              <a:rPr lang="fr-FR" altLang="fr-FR" sz="1100" dirty="0">
                <a:solidFill>
                  <a:srgbClr val="008000"/>
                </a:solidFill>
                <a:hlinkClick r:id="rId21"/>
              </a:rPr>
              <a:t> </a:t>
            </a:r>
            <a:r>
              <a:rPr lang="fr-FR" altLang="fr-FR" sz="1100" dirty="0" err="1">
                <a:solidFill>
                  <a:srgbClr val="008000"/>
                </a:solidFill>
                <a:hlinkClick r:id="rId21"/>
              </a:rPr>
              <a:t>with</a:t>
            </a:r>
            <a:r>
              <a:rPr lang="fr-FR" altLang="fr-FR" sz="1100" dirty="0">
                <a:solidFill>
                  <a:srgbClr val="008000"/>
                </a:solidFill>
                <a:hlinkClick r:id="rId21"/>
              </a:rPr>
              <a:t> </a:t>
            </a:r>
            <a:r>
              <a:rPr lang="fr-FR" altLang="fr-FR" sz="1100" dirty="0" err="1">
                <a:solidFill>
                  <a:srgbClr val="008000"/>
                </a:solidFill>
                <a:hlinkClick r:id="rId21"/>
              </a:rPr>
              <a:t>Seawater</a:t>
            </a:r>
            <a:r>
              <a:rPr lang="fr-FR" altLang="fr-FR" sz="1100" dirty="0">
                <a:solidFill>
                  <a:srgbClr val="008000"/>
                </a:solidFill>
                <a:hlinkClick r:id="rId21"/>
              </a:rPr>
              <a:t>"</a:t>
            </a:r>
            <a:r>
              <a:rPr lang="fr-FR" altLang="fr-FR" sz="1100" dirty="0">
                <a:solidFill>
                  <a:srgbClr val="008000"/>
                </a:solidFill>
              </a:rPr>
              <a:t> (PDF). </a:t>
            </a:r>
            <a:r>
              <a:rPr lang="fr-FR" altLang="fr-FR" sz="1100" i="1" dirty="0">
                <a:solidFill>
                  <a:srgbClr val="008000"/>
                </a:solidFill>
                <a:hlinkClick r:id="rId22" tooltip="Scientific American"/>
              </a:rPr>
              <a:t>Scientific American</a:t>
            </a:r>
            <a:r>
              <a:rPr lang="fr-FR" altLang="fr-FR" sz="1100" dirty="0">
                <a:solidFill>
                  <a:srgbClr val="008000"/>
                </a:solidFill>
              </a:rPr>
              <a:t> (USA: Scientific American, Inc.) (August 1998): 76–81. </a:t>
            </a:r>
            <a:r>
              <a:rPr lang="fr-FR" altLang="fr-FR" sz="1100" dirty="0" err="1">
                <a:solidFill>
                  <a:srgbClr val="008000"/>
                </a:solidFill>
              </a:rPr>
              <a:t>Retrieved</a:t>
            </a:r>
            <a:r>
              <a:rPr lang="fr-FR" altLang="fr-FR" sz="1100" dirty="0">
                <a:solidFill>
                  <a:srgbClr val="008000"/>
                </a:solidFill>
              </a:rPr>
              <a:t> 2008-11-17.</a:t>
            </a:r>
          </a:p>
          <a:p>
            <a:pPr algn="just" eaLnBrk="1" hangingPunct="1">
              <a:spcBef>
                <a:spcPct val="0"/>
              </a:spcBef>
              <a:buFontTx/>
              <a:buNone/>
            </a:pPr>
            <a:r>
              <a:rPr lang="fr-FR" altLang="fr-FR" sz="1100" dirty="0">
                <a:solidFill>
                  <a:srgbClr val="008000"/>
                </a:solidFill>
              </a:rPr>
              <a:t> </a:t>
            </a:r>
            <a:r>
              <a:rPr lang="fr-FR" altLang="fr-FR" sz="1100" b="1" i="1" baseline="30000" dirty="0">
                <a:solidFill>
                  <a:srgbClr val="008000"/>
                </a:solidFill>
                <a:hlinkClick r:id="rId23"/>
              </a:rPr>
              <a:t>b</a:t>
            </a:r>
            <a:r>
              <a:rPr lang="fr-FR" altLang="fr-FR" sz="1100" dirty="0">
                <a:solidFill>
                  <a:srgbClr val="008000"/>
                </a:solidFill>
              </a:rPr>
              <a:t> Clark, Arthur (</a:t>
            </a:r>
            <a:r>
              <a:rPr lang="fr-FR" altLang="fr-FR" sz="1100" dirty="0" err="1">
                <a:solidFill>
                  <a:srgbClr val="008000"/>
                </a:solidFill>
              </a:rPr>
              <a:t>November</a:t>
            </a:r>
            <a:r>
              <a:rPr lang="fr-FR" altLang="fr-FR" sz="1100" dirty="0">
                <a:solidFill>
                  <a:srgbClr val="008000"/>
                </a:solidFill>
              </a:rPr>
              <a:t>–</a:t>
            </a:r>
            <a:r>
              <a:rPr lang="fr-FR" altLang="fr-FR" sz="1100" dirty="0" err="1">
                <a:solidFill>
                  <a:srgbClr val="008000"/>
                </a:solidFill>
              </a:rPr>
              <a:t>December</a:t>
            </a:r>
            <a:r>
              <a:rPr lang="fr-FR" altLang="fr-FR" sz="1100" dirty="0">
                <a:solidFill>
                  <a:srgbClr val="008000"/>
                </a:solidFill>
              </a:rPr>
              <a:t> 1994). </a:t>
            </a:r>
            <a:r>
              <a:rPr lang="fr-FR" altLang="fr-FR" sz="1100" dirty="0">
                <a:solidFill>
                  <a:srgbClr val="008000"/>
                </a:solidFill>
                <a:hlinkClick r:id="rId24"/>
              </a:rPr>
              <a:t>"</a:t>
            </a:r>
            <a:r>
              <a:rPr lang="fr-FR" altLang="fr-FR" sz="1100" dirty="0" err="1">
                <a:solidFill>
                  <a:srgbClr val="008000"/>
                </a:solidFill>
                <a:hlinkClick r:id="rId24"/>
              </a:rPr>
              <a:t>Samphire</a:t>
            </a:r>
            <a:r>
              <a:rPr lang="fr-FR" altLang="fr-FR" sz="1100" dirty="0">
                <a:solidFill>
                  <a:srgbClr val="008000"/>
                </a:solidFill>
                <a:hlinkClick r:id="rId24"/>
              </a:rPr>
              <a:t>: </a:t>
            </a:r>
            <a:r>
              <a:rPr lang="fr-FR" altLang="fr-FR" sz="1100" dirty="0" err="1">
                <a:solidFill>
                  <a:srgbClr val="008000"/>
                </a:solidFill>
                <a:hlinkClick r:id="rId24"/>
              </a:rPr>
              <a:t>From</a:t>
            </a:r>
            <a:r>
              <a:rPr lang="fr-FR" altLang="fr-FR" sz="1100" dirty="0">
                <a:solidFill>
                  <a:srgbClr val="008000"/>
                </a:solidFill>
                <a:hlinkClick r:id="rId24"/>
              </a:rPr>
              <a:t> </a:t>
            </a:r>
            <a:r>
              <a:rPr lang="fr-FR" altLang="fr-FR" sz="1100" dirty="0" err="1">
                <a:solidFill>
                  <a:srgbClr val="008000"/>
                </a:solidFill>
                <a:hlinkClick r:id="rId24"/>
              </a:rPr>
              <a:t>Sea</a:t>
            </a:r>
            <a:r>
              <a:rPr lang="fr-FR" altLang="fr-FR" sz="1100" dirty="0">
                <a:solidFill>
                  <a:srgbClr val="008000"/>
                </a:solidFill>
                <a:hlinkClick r:id="rId24"/>
              </a:rPr>
              <a:t> to </a:t>
            </a:r>
            <a:r>
              <a:rPr lang="fr-FR" altLang="fr-FR" sz="1100" dirty="0" err="1">
                <a:solidFill>
                  <a:srgbClr val="008000"/>
                </a:solidFill>
                <a:hlinkClick r:id="rId24"/>
              </a:rPr>
              <a:t>Shining</a:t>
            </a:r>
            <a:r>
              <a:rPr lang="fr-FR" altLang="fr-FR" sz="1100" dirty="0">
                <a:solidFill>
                  <a:srgbClr val="008000"/>
                </a:solidFill>
                <a:hlinkClick r:id="rId24"/>
              </a:rPr>
              <a:t> </a:t>
            </a:r>
            <a:r>
              <a:rPr lang="fr-FR" altLang="fr-FR" sz="1100" dirty="0" err="1">
                <a:solidFill>
                  <a:srgbClr val="008000"/>
                </a:solidFill>
                <a:hlinkClick r:id="rId24"/>
              </a:rPr>
              <a:t>Seed</a:t>
            </a:r>
            <a:r>
              <a:rPr lang="fr-FR" altLang="fr-FR" sz="1100" dirty="0">
                <a:solidFill>
                  <a:srgbClr val="008000"/>
                </a:solidFill>
                <a:hlinkClick r:id="rId24"/>
              </a:rPr>
              <a:t>"</a:t>
            </a:r>
            <a:r>
              <a:rPr lang="fr-FR" altLang="fr-FR" sz="1100" dirty="0">
                <a:solidFill>
                  <a:srgbClr val="008000"/>
                </a:solidFill>
              </a:rPr>
              <a:t>. </a:t>
            </a:r>
            <a:r>
              <a:rPr lang="fr-FR" altLang="fr-FR" sz="1100" i="1" dirty="0" err="1">
                <a:solidFill>
                  <a:srgbClr val="008000"/>
                </a:solidFill>
              </a:rPr>
              <a:t>Saudi</a:t>
            </a:r>
            <a:r>
              <a:rPr lang="fr-FR" altLang="fr-FR" sz="1100" i="1" dirty="0">
                <a:solidFill>
                  <a:srgbClr val="008000"/>
                </a:solidFill>
              </a:rPr>
              <a:t> </a:t>
            </a:r>
            <a:r>
              <a:rPr lang="fr-FR" altLang="fr-FR" sz="1100" i="1" dirty="0" err="1">
                <a:solidFill>
                  <a:srgbClr val="008000"/>
                </a:solidFill>
              </a:rPr>
              <a:t>Aramco</a:t>
            </a:r>
            <a:r>
              <a:rPr lang="fr-FR" altLang="fr-FR" sz="1100" i="1" dirty="0">
                <a:solidFill>
                  <a:srgbClr val="008000"/>
                </a:solidFill>
              </a:rPr>
              <a:t> World</a:t>
            </a:r>
            <a:r>
              <a:rPr lang="fr-FR" altLang="fr-FR" sz="1100" dirty="0">
                <a:solidFill>
                  <a:srgbClr val="008000"/>
                </a:solidFill>
              </a:rPr>
              <a:t>. </a:t>
            </a:r>
            <a:r>
              <a:rPr lang="fr-FR" altLang="fr-FR" sz="1100" dirty="0" err="1">
                <a:solidFill>
                  <a:srgbClr val="008000"/>
                </a:solidFill>
                <a:hlinkClick r:id="rId25" tooltip="Saudi Aramco"/>
              </a:rPr>
              <a:t>Saudi</a:t>
            </a:r>
            <a:r>
              <a:rPr lang="fr-FR" altLang="fr-FR" sz="1100" dirty="0">
                <a:solidFill>
                  <a:srgbClr val="008000"/>
                </a:solidFill>
                <a:hlinkClick r:id="rId25" tooltip="Saudi Aramco"/>
              </a:rPr>
              <a:t> </a:t>
            </a:r>
            <a:r>
              <a:rPr lang="fr-FR" altLang="fr-FR" sz="1100" dirty="0" err="1">
                <a:solidFill>
                  <a:srgbClr val="008000"/>
                </a:solidFill>
                <a:hlinkClick r:id="rId25" tooltip="Saudi Aramco"/>
              </a:rPr>
              <a:t>Aramco</a:t>
            </a:r>
            <a:r>
              <a:rPr lang="fr-FR" altLang="fr-FR" sz="1100" dirty="0">
                <a:solidFill>
                  <a:srgbClr val="008000"/>
                </a:solidFill>
              </a:rPr>
              <a:t>. </a:t>
            </a:r>
            <a:r>
              <a:rPr lang="fr-FR" altLang="fr-FR" sz="1100" dirty="0" err="1">
                <a:solidFill>
                  <a:srgbClr val="008000"/>
                </a:solidFill>
              </a:rPr>
              <a:t>Retrieved</a:t>
            </a:r>
            <a:r>
              <a:rPr lang="fr-FR" altLang="fr-FR" sz="1100" dirty="0">
                <a:solidFill>
                  <a:srgbClr val="008000"/>
                </a:solidFill>
              </a:rPr>
              <a:t> 2008-11-17.</a:t>
            </a:r>
          </a:p>
          <a:p>
            <a:pPr algn="just" eaLnBrk="1" hangingPunct="1">
              <a:spcBef>
                <a:spcPct val="0"/>
              </a:spcBef>
              <a:buFontTx/>
              <a:buNone/>
            </a:pPr>
            <a:r>
              <a:rPr lang="fr-FR" altLang="fr-FR" sz="1100" dirty="0" err="1">
                <a:solidFill>
                  <a:srgbClr val="008000"/>
                </a:solidFill>
              </a:rPr>
              <a:t>Alsaeedi</a:t>
            </a:r>
            <a:r>
              <a:rPr lang="fr-FR" altLang="fr-FR" sz="1100" dirty="0">
                <a:solidFill>
                  <a:srgbClr val="008000"/>
                </a:solidFill>
              </a:rPr>
              <a:t>, Abdullah H. (2003 (1424H)). </a:t>
            </a:r>
            <a:r>
              <a:rPr lang="fr-FR" altLang="fr-FR" sz="1100" dirty="0">
                <a:solidFill>
                  <a:srgbClr val="008000"/>
                </a:solidFill>
                <a:hlinkClick r:id="rId26"/>
              </a:rPr>
              <a:t>"Di Pattern of </a:t>
            </a:r>
            <a:r>
              <a:rPr lang="fr-FR" altLang="fr-FR" sz="1100" dirty="0" err="1">
                <a:solidFill>
                  <a:srgbClr val="008000"/>
                </a:solidFill>
                <a:hlinkClick r:id="rId26"/>
              </a:rPr>
              <a:t>Salicornia</a:t>
            </a:r>
            <a:r>
              <a:rPr lang="fr-FR" altLang="fr-FR" sz="1100" dirty="0">
                <a:solidFill>
                  <a:srgbClr val="008000"/>
                </a:solidFill>
                <a:hlinkClick r:id="rId26"/>
              </a:rPr>
              <a:t> </a:t>
            </a:r>
            <a:r>
              <a:rPr lang="fr-FR" altLang="fr-FR" sz="1100" dirty="0" err="1">
                <a:solidFill>
                  <a:srgbClr val="008000"/>
                </a:solidFill>
                <a:hlinkClick r:id="rId26"/>
              </a:rPr>
              <a:t>Vegetative</a:t>
            </a:r>
            <a:r>
              <a:rPr lang="fr-FR" altLang="fr-FR" sz="1100" dirty="0">
                <a:solidFill>
                  <a:srgbClr val="008000"/>
                </a:solidFill>
                <a:hlinkClick r:id="rId26"/>
              </a:rPr>
              <a:t> </a:t>
            </a:r>
            <a:r>
              <a:rPr lang="fr-FR" altLang="fr-FR" sz="1100" dirty="0" err="1">
                <a:solidFill>
                  <a:srgbClr val="008000"/>
                </a:solidFill>
                <a:hlinkClick r:id="rId26"/>
              </a:rPr>
              <a:t>Growth</a:t>
            </a:r>
            <a:r>
              <a:rPr lang="fr-FR" altLang="fr-FR" sz="1100" dirty="0">
                <a:solidFill>
                  <a:srgbClr val="008000"/>
                </a:solidFill>
                <a:hlinkClick r:id="rId26"/>
              </a:rPr>
              <a:t> in Relation to </a:t>
            </a:r>
            <a:r>
              <a:rPr lang="fr-FR" altLang="fr-FR" sz="1100" dirty="0" err="1">
                <a:solidFill>
                  <a:srgbClr val="008000"/>
                </a:solidFill>
                <a:hlinkClick r:id="rId26"/>
              </a:rPr>
              <a:t>Fertilization</a:t>
            </a:r>
            <a:r>
              <a:rPr lang="fr-FR" altLang="fr-FR" sz="1100" dirty="0">
                <a:solidFill>
                  <a:srgbClr val="008000"/>
                </a:solidFill>
                <a:hlinkClick r:id="rId26"/>
              </a:rPr>
              <a:t>"</a:t>
            </a:r>
            <a:r>
              <a:rPr lang="fr-FR" altLang="fr-FR" sz="1100" dirty="0">
                <a:solidFill>
                  <a:srgbClr val="008000"/>
                </a:solidFill>
              </a:rPr>
              <a:t> (PDF). </a:t>
            </a:r>
            <a:r>
              <a:rPr lang="fr-FR" altLang="fr-FR" sz="1100" i="1" dirty="0">
                <a:solidFill>
                  <a:srgbClr val="008000"/>
                </a:solidFill>
              </a:rPr>
              <a:t>Journal of King </a:t>
            </a:r>
            <a:r>
              <a:rPr lang="fr-FR" altLang="fr-FR" sz="1100" i="1" dirty="0" err="1">
                <a:solidFill>
                  <a:srgbClr val="008000"/>
                </a:solidFill>
              </a:rPr>
              <a:t>Faisal</a:t>
            </a:r>
            <a:r>
              <a:rPr lang="fr-FR" altLang="fr-FR" sz="1100" i="1" dirty="0">
                <a:solidFill>
                  <a:srgbClr val="008000"/>
                </a:solidFill>
              </a:rPr>
              <a:t> </a:t>
            </a:r>
            <a:r>
              <a:rPr lang="fr-FR" altLang="fr-FR" sz="1100" i="1" dirty="0" err="1">
                <a:solidFill>
                  <a:srgbClr val="008000"/>
                </a:solidFill>
              </a:rPr>
              <a:t>University</a:t>
            </a:r>
            <a:r>
              <a:rPr lang="fr-FR" altLang="fr-FR" sz="1100" dirty="0">
                <a:solidFill>
                  <a:srgbClr val="008000"/>
                </a:solidFill>
              </a:rPr>
              <a:t> (</a:t>
            </a:r>
            <a:r>
              <a:rPr lang="fr-FR" altLang="fr-FR" sz="1100" dirty="0">
                <a:solidFill>
                  <a:srgbClr val="008000"/>
                </a:solidFill>
                <a:hlinkClick r:id="rId27" tooltip="Al-Hassa"/>
              </a:rPr>
              <a:t>Al-Hassa</a:t>
            </a:r>
            <a:r>
              <a:rPr lang="fr-FR" altLang="fr-FR" sz="1100" dirty="0">
                <a:solidFill>
                  <a:srgbClr val="008000"/>
                </a:solidFill>
              </a:rPr>
              <a:t>: </a:t>
            </a:r>
            <a:r>
              <a:rPr lang="fr-FR" altLang="fr-FR" sz="1100" dirty="0">
                <a:solidFill>
                  <a:srgbClr val="008000"/>
                </a:solidFill>
                <a:hlinkClick r:id="rId28" tooltip="King Faisal University"/>
              </a:rPr>
              <a:t>King </a:t>
            </a:r>
            <a:r>
              <a:rPr lang="fr-FR" altLang="fr-FR" sz="1100" dirty="0" err="1">
                <a:solidFill>
                  <a:srgbClr val="008000"/>
                </a:solidFill>
                <a:hlinkClick r:id="rId28" tooltip="King Faisal University"/>
              </a:rPr>
              <a:t>Faisal</a:t>
            </a:r>
            <a:r>
              <a:rPr lang="fr-FR" altLang="fr-FR" sz="1100" dirty="0">
                <a:solidFill>
                  <a:srgbClr val="008000"/>
                </a:solidFill>
                <a:hlinkClick r:id="rId28" tooltip="King Faisal University"/>
              </a:rPr>
              <a:t> </a:t>
            </a:r>
            <a:r>
              <a:rPr lang="fr-FR" altLang="fr-FR" sz="1100" dirty="0" err="1">
                <a:solidFill>
                  <a:srgbClr val="008000"/>
                </a:solidFill>
                <a:hlinkClick r:id="rId28" tooltip="King Faisal University"/>
              </a:rPr>
              <a:t>University</a:t>
            </a:r>
            <a:r>
              <a:rPr lang="fr-FR" altLang="fr-FR" sz="1100" dirty="0">
                <a:solidFill>
                  <a:srgbClr val="008000"/>
                </a:solidFill>
              </a:rPr>
              <a:t>) </a:t>
            </a:r>
            <a:r>
              <a:rPr lang="fr-FR" altLang="fr-FR" sz="1100" b="1" dirty="0">
                <a:solidFill>
                  <a:srgbClr val="008000"/>
                </a:solidFill>
              </a:rPr>
              <a:t>4</a:t>
            </a:r>
            <a:r>
              <a:rPr lang="fr-FR" altLang="fr-FR" sz="1100" dirty="0">
                <a:solidFill>
                  <a:srgbClr val="008000"/>
                </a:solidFill>
              </a:rPr>
              <a:t> (1): 105–118. </a:t>
            </a:r>
            <a:r>
              <a:rPr lang="fr-FR" altLang="fr-FR" sz="1100" dirty="0" err="1">
                <a:solidFill>
                  <a:srgbClr val="008000"/>
                </a:solidFill>
              </a:rPr>
              <a:t>Retrieved</a:t>
            </a:r>
            <a:r>
              <a:rPr lang="fr-FR" altLang="fr-FR" sz="1100" dirty="0">
                <a:solidFill>
                  <a:srgbClr val="008000"/>
                </a:solidFill>
              </a:rPr>
              <a:t> 2008-11-17. "</a:t>
            </a:r>
            <a:r>
              <a:rPr lang="fr-FR" altLang="fr-FR" sz="1100" dirty="0" err="1">
                <a:solidFill>
                  <a:srgbClr val="008000"/>
                </a:solidFill>
              </a:rPr>
              <a:t>adequate</a:t>
            </a:r>
            <a:r>
              <a:rPr lang="fr-FR" altLang="fr-FR" sz="1100" dirty="0">
                <a:solidFill>
                  <a:srgbClr val="008000"/>
                </a:solidFill>
              </a:rPr>
              <a:t> </a:t>
            </a:r>
            <a:r>
              <a:rPr lang="fr-FR" altLang="fr-FR" sz="1100" dirty="0" err="1">
                <a:solidFill>
                  <a:srgbClr val="008000"/>
                </a:solidFill>
              </a:rPr>
              <a:t>fertilization</a:t>
            </a:r>
            <a:r>
              <a:rPr lang="fr-FR" altLang="fr-FR" sz="1100" dirty="0">
                <a:solidFill>
                  <a:srgbClr val="008000"/>
                </a:solidFill>
              </a:rPr>
              <a:t> </a:t>
            </a:r>
            <a:r>
              <a:rPr lang="fr-FR" altLang="fr-FR" sz="1100" dirty="0" err="1">
                <a:solidFill>
                  <a:srgbClr val="008000"/>
                </a:solidFill>
              </a:rPr>
              <a:t>increases</a:t>
            </a:r>
            <a:r>
              <a:rPr lang="fr-FR" altLang="fr-FR" sz="1100" dirty="0">
                <a:solidFill>
                  <a:srgbClr val="008000"/>
                </a:solidFill>
              </a:rPr>
              <a:t> </a:t>
            </a:r>
            <a:r>
              <a:rPr lang="fr-FR" altLang="fr-FR" sz="1100" dirty="0" err="1">
                <a:solidFill>
                  <a:srgbClr val="008000"/>
                </a:solidFill>
              </a:rPr>
              <a:t>significantly</a:t>
            </a:r>
            <a:r>
              <a:rPr lang="fr-FR" altLang="fr-FR" sz="1100" dirty="0">
                <a:solidFill>
                  <a:srgbClr val="008000"/>
                </a:solidFill>
              </a:rPr>
              <a:t> the relative </a:t>
            </a:r>
            <a:r>
              <a:rPr lang="fr-FR" altLang="fr-FR" sz="1100" dirty="0" err="1">
                <a:solidFill>
                  <a:srgbClr val="008000"/>
                </a:solidFill>
              </a:rPr>
              <a:t>growth</a:t>
            </a:r>
            <a:r>
              <a:rPr lang="fr-FR" altLang="fr-FR" sz="1100" dirty="0">
                <a:solidFill>
                  <a:srgbClr val="008000"/>
                </a:solidFill>
              </a:rPr>
              <a:t> rate </a:t>
            </a:r>
            <a:r>
              <a:rPr lang="fr-FR" altLang="fr-FR" sz="1100" dirty="0" err="1">
                <a:solidFill>
                  <a:srgbClr val="008000"/>
                </a:solidFill>
              </a:rPr>
              <a:t>especially</a:t>
            </a:r>
            <a:r>
              <a:rPr lang="fr-FR" altLang="fr-FR" sz="1100" dirty="0">
                <a:solidFill>
                  <a:srgbClr val="008000"/>
                </a:solidFill>
              </a:rPr>
              <a:t> </a:t>
            </a:r>
            <a:r>
              <a:rPr lang="fr-FR" altLang="fr-FR" sz="1100" dirty="0" err="1">
                <a:solidFill>
                  <a:srgbClr val="008000"/>
                </a:solidFill>
              </a:rPr>
              <a:t>during</a:t>
            </a:r>
            <a:r>
              <a:rPr lang="fr-FR" altLang="fr-FR" sz="1100" dirty="0">
                <a:solidFill>
                  <a:srgbClr val="008000"/>
                </a:solidFill>
              </a:rPr>
              <a:t> the ‘</a:t>
            </a:r>
            <a:r>
              <a:rPr lang="fr-FR" altLang="fr-FR" sz="1100" dirty="0" err="1">
                <a:solidFill>
                  <a:srgbClr val="008000"/>
                </a:solidFill>
              </a:rPr>
              <a:t>rapid</a:t>
            </a:r>
            <a:r>
              <a:rPr lang="fr-FR" altLang="fr-FR" sz="1100" dirty="0">
                <a:solidFill>
                  <a:srgbClr val="008000"/>
                </a:solidFill>
              </a:rPr>
              <a:t>’ phase of the </a:t>
            </a:r>
            <a:r>
              <a:rPr lang="fr-FR" altLang="fr-FR" sz="1100" dirty="0" err="1">
                <a:solidFill>
                  <a:srgbClr val="008000"/>
                </a:solidFill>
              </a:rPr>
              <a:t>vegetative</a:t>
            </a:r>
            <a:r>
              <a:rPr lang="fr-FR" altLang="fr-FR" sz="1100" dirty="0">
                <a:solidFill>
                  <a:srgbClr val="008000"/>
                </a:solidFill>
              </a:rPr>
              <a:t> stage" </a:t>
            </a:r>
            <a:r>
              <a:rPr lang="fr-FR" altLang="fr-FR" sz="1100" baseline="30000" dirty="0">
                <a:solidFill>
                  <a:srgbClr val="008000"/>
                </a:solidFill>
              </a:rPr>
              <a:t>[</a:t>
            </a:r>
            <a:r>
              <a:rPr lang="fr-FR" altLang="fr-FR" sz="1100" i="1" baseline="30000" dirty="0" err="1">
                <a:solidFill>
                  <a:srgbClr val="008000"/>
                </a:solidFill>
                <a:hlinkClick r:id="rId29" tooltip="Wikipedia:Link rot"/>
              </a:rPr>
              <a:t>dead</a:t>
            </a:r>
            <a:r>
              <a:rPr lang="fr-FR" altLang="fr-FR" sz="1100" i="1" baseline="30000" dirty="0">
                <a:solidFill>
                  <a:srgbClr val="008000"/>
                </a:solidFill>
                <a:hlinkClick r:id="rId29" tooltip="Wikipedia:Link rot"/>
              </a:rPr>
              <a:t> </a:t>
            </a:r>
            <a:r>
              <a:rPr lang="fr-FR" altLang="fr-FR" sz="1100" i="1" baseline="30000" dirty="0" err="1">
                <a:solidFill>
                  <a:srgbClr val="008000"/>
                </a:solidFill>
                <a:hlinkClick r:id="rId29" tooltip="Wikipedia:Link rot"/>
              </a:rPr>
              <a:t>link</a:t>
            </a:r>
            <a:r>
              <a:rPr lang="fr-FR" altLang="fr-FR" sz="1100" baseline="30000" dirty="0">
                <a:solidFill>
                  <a:srgbClr val="008000"/>
                </a:solidFill>
              </a:rPr>
              <a:t>]</a:t>
            </a:r>
            <a:endParaRPr lang="fr-FR" altLang="fr-FR" sz="1100" dirty="0">
              <a:solidFill>
                <a:srgbClr val="008000"/>
              </a:solidFill>
            </a:endParaRPr>
          </a:p>
          <a:p>
            <a:pPr algn="just" eaLnBrk="1" hangingPunct="1">
              <a:spcBef>
                <a:spcPct val="0"/>
              </a:spcBef>
              <a:buFontTx/>
              <a:buNone/>
            </a:pPr>
            <a:r>
              <a:rPr lang="fr-FR" altLang="fr-FR" sz="1100" dirty="0">
                <a:solidFill>
                  <a:srgbClr val="008000"/>
                </a:solidFill>
                <a:hlinkClick r:id="rId24"/>
              </a:rPr>
              <a:t>"USIJI Uniform </a:t>
            </a:r>
            <a:r>
              <a:rPr lang="fr-FR" altLang="fr-FR" sz="1100" dirty="0" err="1">
                <a:solidFill>
                  <a:srgbClr val="008000"/>
                </a:solidFill>
                <a:hlinkClick r:id="rId24"/>
              </a:rPr>
              <a:t>Reporting</a:t>
            </a:r>
            <a:r>
              <a:rPr lang="fr-FR" altLang="fr-FR" sz="1100" dirty="0">
                <a:solidFill>
                  <a:srgbClr val="008000"/>
                </a:solidFill>
                <a:hlinkClick r:id="rId24"/>
              </a:rPr>
              <a:t> Document"</a:t>
            </a:r>
            <a:r>
              <a:rPr lang="fr-FR" altLang="fr-FR" sz="1100" dirty="0">
                <a:solidFill>
                  <a:srgbClr val="008000"/>
                </a:solidFill>
              </a:rPr>
              <a:t> (PDF). United States Initiative on Joint </a:t>
            </a:r>
            <a:r>
              <a:rPr lang="fr-FR" altLang="fr-FR" sz="1100" dirty="0" err="1">
                <a:solidFill>
                  <a:srgbClr val="008000"/>
                </a:solidFill>
              </a:rPr>
              <a:t>Implementation</a:t>
            </a:r>
            <a:r>
              <a:rPr lang="fr-FR" altLang="fr-FR" sz="1100" dirty="0">
                <a:solidFill>
                  <a:srgbClr val="008000"/>
                </a:solidFill>
              </a:rPr>
              <a:t> (</a:t>
            </a:r>
            <a:r>
              <a:rPr lang="fr-FR" altLang="fr-FR" sz="1100" dirty="0">
                <a:solidFill>
                  <a:srgbClr val="008000"/>
                </a:solidFill>
                <a:hlinkClick r:id="rId30"/>
              </a:rPr>
              <a:t>USIJI</a:t>
            </a:r>
            <a:r>
              <a:rPr lang="fr-FR" altLang="fr-FR" sz="1100" dirty="0">
                <a:solidFill>
                  <a:srgbClr val="008000"/>
                </a:solidFill>
              </a:rPr>
              <a:t>). c. 1997. </a:t>
            </a:r>
            <a:r>
              <a:rPr lang="fr-FR" altLang="fr-FR" sz="1100" dirty="0" err="1">
                <a:solidFill>
                  <a:srgbClr val="008000"/>
                </a:solidFill>
              </a:rPr>
              <a:t>Retrieved</a:t>
            </a:r>
            <a:r>
              <a:rPr lang="fr-FR" altLang="fr-FR" sz="1100" dirty="0">
                <a:solidFill>
                  <a:srgbClr val="008000"/>
                </a:solidFill>
              </a:rPr>
              <a:t> 2008-11-17. "Project </a:t>
            </a:r>
            <a:r>
              <a:rPr lang="fr-FR" altLang="fr-FR" sz="1100" dirty="0" err="1">
                <a:solidFill>
                  <a:srgbClr val="008000"/>
                </a:solidFill>
              </a:rPr>
              <a:t>Salicornia</a:t>
            </a:r>
            <a:r>
              <a:rPr lang="fr-FR" altLang="fr-FR" sz="1100" dirty="0">
                <a:solidFill>
                  <a:srgbClr val="008000"/>
                </a:solidFill>
              </a:rPr>
              <a:t>: Halophyte </a:t>
            </a:r>
            <a:r>
              <a:rPr lang="fr-FR" altLang="fr-FR" sz="1100" dirty="0" err="1">
                <a:solidFill>
                  <a:srgbClr val="008000"/>
                </a:solidFill>
              </a:rPr>
              <a:t>Cultivation</a:t>
            </a:r>
            <a:r>
              <a:rPr lang="fr-FR" altLang="fr-FR" sz="1100" dirty="0">
                <a:solidFill>
                  <a:srgbClr val="008000"/>
                </a:solidFill>
              </a:rPr>
              <a:t> in Sonora"</a:t>
            </a:r>
          </a:p>
          <a:p>
            <a:pPr algn="just" eaLnBrk="1" hangingPunct="1">
              <a:spcBef>
                <a:spcPct val="0"/>
              </a:spcBef>
              <a:buFontTx/>
              <a:buNone/>
            </a:pPr>
            <a:r>
              <a:rPr lang="fr-FR" altLang="fr-FR" sz="1100" dirty="0">
                <a:solidFill>
                  <a:srgbClr val="008000"/>
                </a:solidFill>
              </a:rPr>
              <a:t>Ryan C. Christiansen (2008-07-31). </a:t>
            </a:r>
            <a:r>
              <a:rPr lang="fr-FR" altLang="fr-FR" sz="1100" dirty="0">
                <a:solidFill>
                  <a:srgbClr val="008000"/>
                </a:solidFill>
                <a:hlinkClick r:id="rId31"/>
              </a:rPr>
              <a:t>"</a:t>
            </a:r>
            <a:r>
              <a:rPr lang="fr-FR" altLang="fr-FR" sz="1100" dirty="0" err="1">
                <a:solidFill>
                  <a:srgbClr val="008000"/>
                </a:solidFill>
                <a:hlinkClick r:id="rId31"/>
              </a:rPr>
              <a:t>Sea</a:t>
            </a:r>
            <a:r>
              <a:rPr lang="fr-FR" altLang="fr-FR" sz="1100" dirty="0">
                <a:solidFill>
                  <a:srgbClr val="008000"/>
                </a:solidFill>
                <a:hlinkClick r:id="rId31"/>
              </a:rPr>
              <a:t> asparagus </a:t>
            </a:r>
            <a:r>
              <a:rPr lang="fr-FR" altLang="fr-FR" sz="1100" dirty="0" err="1">
                <a:solidFill>
                  <a:srgbClr val="008000"/>
                </a:solidFill>
                <a:hlinkClick r:id="rId31"/>
              </a:rPr>
              <a:t>can</a:t>
            </a:r>
            <a:r>
              <a:rPr lang="fr-FR" altLang="fr-FR" sz="1100" dirty="0">
                <a:solidFill>
                  <a:srgbClr val="008000"/>
                </a:solidFill>
                <a:hlinkClick r:id="rId31"/>
              </a:rPr>
              <a:t> </a:t>
            </a:r>
            <a:r>
              <a:rPr lang="fr-FR" altLang="fr-FR" sz="1100" dirty="0" err="1">
                <a:solidFill>
                  <a:srgbClr val="008000"/>
                </a:solidFill>
                <a:hlinkClick r:id="rId31"/>
              </a:rPr>
              <a:t>be</a:t>
            </a:r>
            <a:r>
              <a:rPr lang="fr-FR" altLang="fr-FR" sz="1100" dirty="0">
                <a:solidFill>
                  <a:srgbClr val="008000"/>
                </a:solidFill>
                <a:hlinkClick r:id="rId31"/>
              </a:rPr>
              <a:t> </a:t>
            </a:r>
            <a:r>
              <a:rPr lang="fr-FR" altLang="fr-FR" sz="1100" dirty="0" err="1">
                <a:solidFill>
                  <a:srgbClr val="008000"/>
                </a:solidFill>
                <a:hlinkClick r:id="rId31"/>
              </a:rPr>
              <a:t>oilseed</a:t>
            </a:r>
            <a:r>
              <a:rPr lang="fr-FR" altLang="fr-FR" sz="1100" dirty="0">
                <a:solidFill>
                  <a:srgbClr val="008000"/>
                </a:solidFill>
                <a:hlinkClick r:id="rId31"/>
              </a:rPr>
              <a:t> </a:t>
            </a:r>
            <a:r>
              <a:rPr lang="fr-FR" altLang="fr-FR" sz="1100" dirty="0" err="1">
                <a:solidFill>
                  <a:srgbClr val="008000"/>
                </a:solidFill>
                <a:hlinkClick r:id="rId31"/>
              </a:rPr>
              <a:t>feedstock</a:t>
            </a:r>
            <a:r>
              <a:rPr lang="fr-FR" altLang="fr-FR" sz="1100" dirty="0">
                <a:solidFill>
                  <a:srgbClr val="008000"/>
                </a:solidFill>
                <a:hlinkClick r:id="rId31"/>
              </a:rPr>
              <a:t> for biodiesel"</a:t>
            </a:r>
            <a:r>
              <a:rPr lang="fr-FR" altLang="fr-FR" sz="1100" dirty="0">
                <a:solidFill>
                  <a:srgbClr val="008000"/>
                </a:solidFill>
              </a:rPr>
              <a:t>. </a:t>
            </a:r>
            <a:r>
              <a:rPr lang="fr-FR" altLang="fr-FR" sz="1100" dirty="0" err="1">
                <a:solidFill>
                  <a:srgbClr val="008000"/>
                </a:solidFill>
              </a:rPr>
              <a:t>Biomass</a:t>
            </a:r>
            <a:r>
              <a:rPr lang="fr-FR" altLang="fr-FR" sz="1100" dirty="0">
                <a:solidFill>
                  <a:srgbClr val="008000"/>
                </a:solidFill>
              </a:rPr>
              <a:t> Magazine. </a:t>
            </a:r>
            <a:r>
              <a:rPr lang="fr-FR" altLang="fr-FR" sz="1100" dirty="0" err="1">
                <a:solidFill>
                  <a:srgbClr val="008000"/>
                </a:solidFill>
              </a:rPr>
              <a:t>Retrieved</a:t>
            </a:r>
            <a:r>
              <a:rPr lang="fr-FR" altLang="fr-FR" sz="1100" dirty="0">
                <a:solidFill>
                  <a:srgbClr val="008000"/>
                </a:solidFill>
              </a:rPr>
              <a:t> 2008-11-17.</a:t>
            </a:r>
          </a:p>
          <a:p>
            <a:pPr algn="just" eaLnBrk="1" hangingPunct="1">
              <a:spcBef>
                <a:spcPct val="0"/>
              </a:spcBef>
              <a:buFontTx/>
              <a:buNone/>
            </a:pPr>
            <a:r>
              <a:rPr lang="fr-FR" altLang="fr-FR" sz="1100" dirty="0" err="1">
                <a:solidFill>
                  <a:srgbClr val="008000"/>
                </a:solidFill>
              </a:rPr>
              <a:t>Dickerson</a:t>
            </a:r>
            <a:r>
              <a:rPr lang="fr-FR" altLang="fr-FR" sz="1100" dirty="0">
                <a:solidFill>
                  <a:srgbClr val="008000"/>
                </a:solidFill>
              </a:rPr>
              <a:t>, </a:t>
            </a:r>
            <a:r>
              <a:rPr lang="fr-FR" altLang="fr-FR" sz="1100" dirty="0" err="1">
                <a:solidFill>
                  <a:srgbClr val="008000"/>
                </a:solidFill>
              </a:rPr>
              <a:t>Marla</a:t>
            </a:r>
            <a:r>
              <a:rPr lang="fr-FR" altLang="fr-FR" sz="1100" dirty="0">
                <a:solidFill>
                  <a:srgbClr val="008000"/>
                </a:solidFill>
              </a:rPr>
              <a:t> (2008-07-10). </a:t>
            </a:r>
            <a:r>
              <a:rPr lang="fr-FR" altLang="fr-FR" sz="1100" dirty="0">
                <a:solidFill>
                  <a:srgbClr val="008000"/>
                </a:solidFill>
                <a:hlinkClick r:id="rId32"/>
              </a:rPr>
              <a:t>"</a:t>
            </a:r>
            <a:r>
              <a:rPr lang="fr-FR" altLang="fr-FR" sz="1100" dirty="0" err="1">
                <a:solidFill>
                  <a:srgbClr val="008000"/>
                </a:solidFill>
                <a:hlinkClick r:id="rId32"/>
              </a:rPr>
              <a:t>Letting</a:t>
            </a:r>
            <a:r>
              <a:rPr lang="fr-FR" altLang="fr-FR" sz="1100" dirty="0">
                <a:solidFill>
                  <a:srgbClr val="008000"/>
                </a:solidFill>
                <a:hlinkClick r:id="rId32"/>
              </a:rPr>
              <a:t> the </a:t>
            </a:r>
            <a:r>
              <a:rPr lang="fr-FR" altLang="fr-FR" sz="1100" dirty="0" err="1">
                <a:solidFill>
                  <a:srgbClr val="008000"/>
                </a:solidFill>
                <a:hlinkClick r:id="rId32"/>
              </a:rPr>
              <a:t>sea</a:t>
            </a:r>
            <a:r>
              <a:rPr lang="fr-FR" altLang="fr-FR" sz="1100" dirty="0">
                <a:solidFill>
                  <a:srgbClr val="008000"/>
                </a:solidFill>
                <a:hlinkClick r:id="rId32"/>
              </a:rPr>
              <a:t> </a:t>
            </a:r>
            <a:r>
              <a:rPr lang="fr-FR" altLang="fr-FR" sz="1100" dirty="0" err="1">
                <a:solidFill>
                  <a:srgbClr val="008000"/>
                </a:solidFill>
                <a:hlinkClick r:id="rId32"/>
              </a:rPr>
              <a:t>cultivate</a:t>
            </a:r>
            <a:r>
              <a:rPr lang="fr-FR" altLang="fr-FR" sz="1100" dirty="0">
                <a:solidFill>
                  <a:srgbClr val="008000"/>
                </a:solidFill>
                <a:hlinkClick r:id="rId32"/>
              </a:rPr>
              <a:t> the land"</a:t>
            </a:r>
            <a:r>
              <a:rPr lang="fr-FR" altLang="fr-FR" sz="1100" dirty="0">
                <a:solidFill>
                  <a:srgbClr val="008000"/>
                </a:solidFill>
              </a:rPr>
              <a:t>. </a:t>
            </a:r>
            <a:r>
              <a:rPr lang="fr-FR" altLang="fr-FR" sz="1100" i="1" dirty="0">
                <a:solidFill>
                  <a:srgbClr val="008000"/>
                </a:solidFill>
                <a:hlinkClick r:id="rId33" tooltip="Los Angeles Times"/>
              </a:rPr>
              <a:t>Los Angeles Times</a:t>
            </a:r>
            <a:r>
              <a:rPr lang="fr-FR" altLang="fr-FR" sz="1100" dirty="0">
                <a:solidFill>
                  <a:srgbClr val="008000"/>
                </a:solidFill>
              </a:rPr>
              <a:t>. </a:t>
            </a:r>
            <a:r>
              <a:rPr lang="fr-FR" altLang="fr-FR" sz="1100" dirty="0">
                <a:solidFill>
                  <a:srgbClr val="008000"/>
                </a:solidFill>
                <a:hlinkClick r:id="rId34" tooltip="Tribune Company"/>
              </a:rPr>
              <a:t>Tribune </a:t>
            </a:r>
            <a:r>
              <a:rPr lang="fr-FR" altLang="fr-FR" sz="1100" dirty="0" err="1">
                <a:solidFill>
                  <a:srgbClr val="008000"/>
                </a:solidFill>
                <a:hlinkClick r:id="rId34" tooltip="Tribune Company"/>
              </a:rPr>
              <a:t>Company</a:t>
            </a:r>
            <a:r>
              <a:rPr lang="fr-FR" altLang="fr-FR" sz="1100" dirty="0">
                <a:solidFill>
                  <a:srgbClr val="008000"/>
                </a:solidFill>
              </a:rPr>
              <a:t>. </a:t>
            </a:r>
            <a:r>
              <a:rPr lang="fr-FR" altLang="fr-FR" sz="1100" dirty="0" err="1">
                <a:solidFill>
                  <a:srgbClr val="008000"/>
                </a:solidFill>
              </a:rPr>
              <a:t>Retrieved</a:t>
            </a:r>
            <a:r>
              <a:rPr lang="fr-FR" altLang="fr-FR" sz="1100" dirty="0">
                <a:solidFill>
                  <a:srgbClr val="008000"/>
                </a:solidFill>
              </a:rPr>
              <a:t> 17 </a:t>
            </a:r>
            <a:r>
              <a:rPr lang="fr-FR" altLang="fr-FR" sz="1100" dirty="0" err="1">
                <a:solidFill>
                  <a:srgbClr val="008000"/>
                </a:solidFill>
              </a:rPr>
              <a:t>November</a:t>
            </a:r>
            <a:r>
              <a:rPr lang="fr-FR" altLang="fr-FR" sz="1100" dirty="0">
                <a:solidFill>
                  <a:srgbClr val="008000"/>
                </a:solidFill>
              </a:rPr>
              <a:t> 2008.</a:t>
            </a:r>
          </a:p>
        </p:txBody>
      </p:sp>
      <p:sp>
        <p:nvSpPr>
          <p:cNvPr id="72707" name="ZoneTexte 4"/>
          <p:cNvSpPr txBox="1">
            <a:spLocks noChangeArrowheads="1"/>
          </p:cNvSpPr>
          <p:nvPr/>
        </p:nvSpPr>
        <p:spPr bwMode="auto">
          <a:xfrm>
            <a:off x="2174875"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270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D2ECD86-EA20-4B47-9EEC-6CFA2954FE6F}" type="slidenum">
              <a:rPr lang="fr-FR" altLang="fr-FR" sz="1200" smtClean="0">
                <a:solidFill>
                  <a:srgbClr val="898989"/>
                </a:solidFill>
              </a:rPr>
              <a:pPr>
                <a:spcBef>
                  <a:spcPct val="0"/>
                </a:spcBef>
                <a:buFontTx/>
                <a:buNone/>
              </a:pPr>
              <a:t>89</a:t>
            </a:fld>
            <a:endParaRPr lang="fr-FR" altLang="fr-FR" sz="1200">
              <a:solidFill>
                <a:srgbClr val="898989"/>
              </a:solidFill>
            </a:endParaRPr>
          </a:p>
        </p:txBody>
      </p:sp>
      <p:sp>
        <p:nvSpPr>
          <p:cNvPr id="7270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271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271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271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2713" name="Image 8" descr="logo aride_s.jp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Image 9" descr="logo salinisation2_s.jp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oneTexte 1"/>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9219"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13B0AD-77F5-4E99-9E6F-1C436591219B}"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sp>
        <p:nvSpPr>
          <p:cNvPr id="7172" name="ZoneTexte 4"/>
          <p:cNvSpPr txBox="1">
            <a:spLocks noChangeArrowheads="1"/>
          </p:cNvSpPr>
          <p:nvPr/>
        </p:nvSpPr>
        <p:spPr bwMode="auto">
          <a:xfrm>
            <a:off x="179388" y="692150"/>
            <a:ext cx="8569325" cy="5909310"/>
          </a:xfrm>
          <a:prstGeom prst="rect">
            <a:avLst/>
          </a:prstGeom>
          <a:noFill/>
          <a:ln w="9525">
            <a:noFill/>
            <a:miter lim="800000"/>
            <a:headEnd/>
            <a:tailEnd/>
          </a:ln>
        </p:spPr>
        <p:txBody>
          <a:bodyPr>
            <a:spAutoFit/>
          </a:bodyPr>
          <a:lstStyle/>
          <a:p>
            <a:pPr eaLnBrk="1" hangingPunct="1">
              <a:defRPr/>
            </a:pPr>
            <a:r>
              <a:rPr lang="fr-FR" b="1" dirty="0">
                <a:solidFill>
                  <a:srgbClr val="008000"/>
                </a:solidFill>
                <a:latin typeface="Calibri" pitchFamily="34" charset="0"/>
                <a:cs typeface="Arial" charset="0"/>
              </a:rPr>
              <a:t>0. Sommaire (suite)</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8. Méthodes d’irrigation, de rétention et de conservation de l’eau</a:t>
            </a:r>
          </a:p>
          <a:p>
            <a:pPr eaLnBrk="1" hangingPunct="1">
              <a:defRPr/>
            </a:pP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8.1. Liman israélien</a:t>
            </a:r>
          </a:p>
          <a:p>
            <a:pPr eaLnBrk="1" hangingPunct="1">
              <a:defRPr/>
            </a:pPr>
            <a:r>
              <a:rPr lang="fr-FR" dirty="0">
                <a:solidFill>
                  <a:srgbClr val="008000"/>
                </a:solidFill>
                <a:latin typeface="Calibri" pitchFamily="34" charset="0"/>
                <a:cs typeface="Arial" charset="0"/>
              </a:rPr>
              <a:t>8.2. Système </a:t>
            </a:r>
            <a:r>
              <a:rPr lang="fr-FR" dirty="0" err="1">
                <a:solidFill>
                  <a:srgbClr val="008000"/>
                </a:solidFill>
                <a:latin typeface="Calibri" pitchFamily="34" charset="0"/>
                <a:cs typeface="Arial" charset="0"/>
              </a:rPr>
              <a:t>Meskat</a:t>
            </a:r>
            <a:r>
              <a:rPr lang="fr-FR" dirty="0">
                <a:solidFill>
                  <a:srgbClr val="008000"/>
                </a:solidFill>
                <a:latin typeface="Calibri" pitchFamily="34" charset="0"/>
                <a:cs typeface="Arial" charset="0"/>
              </a:rPr>
              <a:t> ou </a:t>
            </a:r>
            <a:r>
              <a:rPr lang="fr-FR" dirty="0" err="1">
                <a:solidFill>
                  <a:srgbClr val="008000"/>
                </a:solidFill>
                <a:latin typeface="Calibri" pitchFamily="34" charset="0"/>
                <a:cs typeface="Arial" charset="0"/>
              </a:rPr>
              <a:t>Meskal</a:t>
            </a:r>
            <a:r>
              <a:rPr lang="fr-FR" dirty="0">
                <a:solidFill>
                  <a:srgbClr val="008000"/>
                </a:solidFill>
                <a:latin typeface="Calibri" pitchFamily="34" charset="0"/>
                <a:cs typeface="Arial" charset="0"/>
              </a:rPr>
              <a:t> et </a:t>
            </a:r>
            <a:r>
              <a:rPr lang="fr-FR" dirty="0" err="1">
                <a:solidFill>
                  <a:srgbClr val="008000"/>
                </a:solidFill>
                <a:latin typeface="Calibri" pitchFamily="34" charset="0"/>
                <a:cs typeface="Arial" charset="0"/>
              </a:rPr>
              <a:t>tabias</a:t>
            </a:r>
            <a:r>
              <a:rPr lang="fr-FR" dirty="0">
                <a:solidFill>
                  <a:srgbClr val="008000"/>
                </a:solidFill>
                <a:latin typeface="Calibri" pitchFamily="34" charset="0"/>
                <a:cs typeface="Arial" charset="0"/>
              </a:rPr>
              <a:t> (</a:t>
            </a:r>
            <a:r>
              <a:rPr lang="fr-FR" dirty="0" err="1">
                <a:solidFill>
                  <a:srgbClr val="008000"/>
                </a:solidFill>
                <a:latin typeface="Calibri" pitchFamily="34" charset="0"/>
                <a:cs typeface="Arial" charset="0"/>
              </a:rPr>
              <a:t>Magrehb</a:t>
            </a:r>
            <a:r>
              <a:rPr lang="fr-FR" dirty="0">
                <a:solidFill>
                  <a:srgbClr val="008000"/>
                </a:solidFill>
                <a:latin typeface="Calibri" pitchFamily="34" charset="0"/>
                <a:cs typeface="Arial" charset="0"/>
              </a:rPr>
              <a:t>)</a:t>
            </a:r>
          </a:p>
          <a:p>
            <a:pPr eaLnBrk="1" hangingPunct="1">
              <a:defRPr/>
            </a:pPr>
            <a:r>
              <a:rPr lang="fr-FR" dirty="0">
                <a:solidFill>
                  <a:srgbClr val="008000"/>
                </a:solidFill>
                <a:latin typeface="Calibri" pitchFamily="34" charset="0"/>
                <a:cs typeface="Arial" charset="0"/>
              </a:rPr>
              <a:t>8.3. Digues filtrantes, lignes de contours</a:t>
            </a:r>
          </a:p>
          <a:p>
            <a:pPr eaLnBrk="1" hangingPunct="1">
              <a:defRPr/>
            </a:pPr>
            <a:r>
              <a:rPr lang="fr-FR" dirty="0">
                <a:solidFill>
                  <a:srgbClr val="008000"/>
                </a:solidFill>
                <a:latin typeface="Calibri" pitchFamily="34" charset="0"/>
                <a:cs typeface="Arial" charset="0"/>
              </a:rPr>
              <a:t>8.4. Barrages, </a:t>
            </a:r>
            <a:r>
              <a:rPr lang="fr-FR" dirty="0" err="1">
                <a:solidFill>
                  <a:srgbClr val="008000"/>
                </a:solidFill>
                <a:latin typeface="Calibri" pitchFamily="34" charset="0"/>
                <a:cs typeface="Arial" charset="0"/>
              </a:rPr>
              <a:t>Jessours</a:t>
            </a:r>
            <a:r>
              <a:rPr lang="fr-FR" dirty="0">
                <a:solidFill>
                  <a:srgbClr val="008000"/>
                </a:solidFill>
                <a:latin typeface="Calibri" pitchFamily="34" charset="0"/>
                <a:cs typeface="Arial" charset="0"/>
              </a:rPr>
              <a:t>, </a:t>
            </a:r>
            <a:r>
              <a:rPr lang="fr-FR" dirty="0" err="1">
                <a:solidFill>
                  <a:srgbClr val="008000"/>
                </a:solidFill>
                <a:latin typeface="Calibri" pitchFamily="34" charset="0"/>
                <a:cs typeface="Arial" charset="0"/>
              </a:rPr>
              <a:t>Tabia</a:t>
            </a: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8.5. </a:t>
            </a:r>
            <a:r>
              <a:rPr lang="fr-FR" dirty="0" err="1">
                <a:solidFill>
                  <a:srgbClr val="008000"/>
                </a:solidFill>
                <a:latin typeface="Calibri" pitchFamily="34" charset="0"/>
                <a:cs typeface="Arial" charset="0"/>
              </a:rPr>
              <a:t>Johad</a:t>
            </a: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mn-lt"/>
                <a:cs typeface="Arial" charset="0"/>
              </a:rPr>
              <a:t>8.5bis. Lac ou retenue collinaire</a:t>
            </a:r>
          </a:p>
          <a:p>
            <a:pPr eaLnBrk="1" hangingPunct="1">
              <a:defRPr/>
            </a:pPr>
            <a:r>
              <a:rPr lang="fr-FR" dirty="0">
                <a:solidFill>
                  <a:srgbClr val="008000"/>
                </a:solidFill>
                <a:latin typeface="+mn-lt"/>
                <a:cs typeface="Arial" charset="0"/>
              </a:rPr>
              <a:t>8.5ter. Déversoir</a:t>
            </a:r>
          </a:p>
          <a:p>
            <a:pPr eaLnBrk="1" hangingPunct="1">
              <a:defRPr/>
            </a:pPr>
            <a:r>
              <a:rPr lang="fr-FR" dirty="0">
                <a:solidFill>
                  <a:srgbClr val="008000"/>
                </a:solidFill>
                <a:latin typeface="+mn-lt"/>
                <a:cs typeface="Arial" charset="0"/>
              </a:rPr>
              <a:t>8.6quater. gabion et piège à silt </a:t>
            </a:r>
          </a:p>
          <a:p>
            <a:pPr eaLnBrk="1" hangingPunct="1">
              <a:defRPr/>
            </a:pPr>
            <a:r>
              <a:rPr lang="fr-FR" dirty="0">
                <a:solidFill>
                  <a:srgbClr val="008000"/>
                </a:solidFill>
                <a:latin typeface="Calibri" pitchFamily="34" charset="0"/>
                <a:cs typeface="Arial" charset="0"/>
              </a:rPr>
              <a:t>8.6. Citernes couvertes (</a:t>
            </a:r>
            <a:r>
              <a:rPr lang="fr-FR" dirty="0" err="1">
                <a:solidFill>
                  <a:srgbClr val="008000"/>
                </a:solidFill>
                <a:latin typeface="Calibri" pitchFamily="34" charset="0"/>
                <a:cs typeface="Arial" charset="0"/>
              </a:rPr>
              <a:t>matfia</a:t>
            </a:r>
            <a:r>
              <a:rPr lang="fr-FR" dirty="0">
                <a:solidFill>
                  <a:srgbClr val="008000"/>
                </a:solidFill>
                <a:latin typeface="Calibri" pitchFamily="34" charset="0"/>
                <a:cs typeface="Arial" charset="0"/>
              </a:rPr>
              <a:t>, </a:t>
            </a:r>
            <a:r>
              <a:rPr lang="fr-FR" dirty="0" err="1">
                <a:solidFill>
                  <a:srgbClr val="008000"/>
                </a:solidFill>
                <a:latin typeface="Calibri" pitchFamily="34" charset="0"/>
                <a:cs typeface="Arial" charset="0"/>
              </a:rPr>
              <a:t>joub</a:t>
            </a:r>
            <a:r>
              <a:rPr lang="fr-FR" dirty="0">
                <a:solidFill>
                  <a:srgbClr val="008000"/>
                </a:solidFill>
                <a:latin typeface="Calibri" pitchFamily="34" charset="0"/>
                <a:cs typeface="Arial" charset="0"/>
              </a:rPr>
              <a:t> ou </a:t>
            </a:r>
            <a:r>
              <a:rPr lang="fr-FR" dirty="0" err="1">
                <a:solidFill>
                  <a:srgbClr val="008000"/>
                </a:solidFill>
                <a:latin typeface="Calibri" pitchFamily="34" charset="0"/>
                <a:cs typeface="Arial" charset="0"/>
              </a:rPr>
              <a:t>notfia</a:t>
            </a:r>
            <a:r>
              <a:rPr lang="fr-FR" dirty="0">
                <a:solidFill>
                  <a:srgbClr val="008000"/>
                </a:solidFill>
                <a:latin typeface="Calibri" pitchFamily="34" charset="0"/>
                <a:cs typeface="Arial" charset="0"/>
              </a:rPr>
              <a:t>)</a:t>
            </a:r>
          </a:p>
          <a:p>
            <a:pPr eaLnBrk="1" hangingPunct="1">
              <a:defRPr/>
            </a:pPr>
            <a:r>
              <a:rPr lang="fr-FR" dirty="0">
                <a:solidFill>
                  <a:srgbClr val="008000"/>
                </a:solidFill>
                <a:latin typeface="Calibri" pitchFamily="34" charset="0"/>
                <a:cs typeface="Arial" charset="0"/>
              </a:rPr>
              <a:t>8.7. Cuvettes en demi-lunes</a:t>
            </a:r>
          </a:p>
          <a:p>
            <a:pPr eaLnBrk="1" hangingPunct="1">
              <a:defRPr/>
            </a:pPr>
            <a:r>
              <a:rPr lang="fr-FR" dirty="0">
                <a:solidFill>
                  <a:srgbClr val="008000"/>
                </a:solidFill>
                <a:latin typeface="Calibri" pitchFamily="34" charset="0"/>
                <a:cs typeface="Arial" charset="0"/>
              </a:rPr>
              <a:t>8.8. Banquettes antiérosives et les impluviums</a:t>
            </a:r>
          </a:p>
          <a:p>
            <a:pPr eaLnBrk="1" hangingPunct="1">
              <a:defRPr/>
            </a:pPr>
            <a:r>
              <a:rPr lang="fr-FR" dirty="0">
                <a:solidFill>
                  <a:srgbClr val="008000"/>
                </a:solidFill>
                <a:latin typeface="Calibri" pitchFamily="34" charset="0"/>
                <a:cs typeface="Arial" charset="0"/>
              </a:rPr>
              <a:t>8.9. </a:t>
            </a:r>
            <a:r>
              <a:rPr lang="fr-FR" dirty="0" err="1">
                <a:solidFill>
                  <a:srgbClr val="008000"/>
                </a:solidFill>
                <a:latin typeface="Calibri" pitchFamily="34" charset="0"/>
                <a:cs typeface="Arial" charset="0"/>
              </a:rPr>
              <a:t>Negarim</a:t>
            </a:r>
            <a:endParaRPr lang="fr-FR" dirty="0">
              <a:solidFill>
                <a:srgbClr val="008000"/>
              </a:solidFill>
              <a:latin typeface="Calibri" pitchFamily="34" charset="0"/>
              <a:cs typeface="Arial" charset="0"/>
            </a:endParaRPr>
          </a:p>
          <a:p>
            <a:pPr eaLnBrk="1" hangingPunct="1">
              <a:defRPr/>
            </a:pPr>
            <a:r>
              <a:rPr lang="fr-FR" dirty="0">
                <a:solidFill>
                  <a:srgbClr val="008000"/>
                </a:solidFill>
                <a:latin typeface="Calibri" pitchFamily="34" charset="0"/>
                <a:cs typeface="Arial" charset="0"/>
              </a:rPr>
              <a:t>8.10. Alignement de pierres, cordons pierreux et murettes</a:t>
            </a:r>
          </a:p>
          <a:p>
            <a:pPr eaLnBrk="1" hangingPunct="1">
              <a:defRPr/>
            </a:pPr>
            <a:r>
              <a:rPr lang="fr-FR" dirty="0">
                <a:solidFill>
                  <a:srgbClr val="008000"/>
                </a:solidFill>
                <a:latin typeface="Calibri" pitchFamily="34" charset="0"/>
                <a:cs typeface="Arial" charset="0"/>
              </a:rPr>
              <a:t>8.11. Le système d’irrigation goutte à goutte ou micro-irrigation </a:t>
            </a:r>
          </a:p>
          <a:p>
            <a:pPr eaLnBrk="1" hangingPunct="1">
              <a:defRPr/>
            </a:pPr>
            <a:r>
              <a:rPr lang="fr-FR" dirty="0">
                <a:solidFill>
                  <a:srgbClr val="008000"/>
                </a:solidFill>
                <a:latin typeface="Calibri" pitchFamily="34" charset="0"/>
                <a:cs typeface="Arial" charset="0"/>
              </a:rPr>
              <a:t>8.12. </a:t>
            </a:r>
            <a:r>
              <a:rPr lang="fr-FR" dirty="0" err="1">
                <a:solidFill>
                  <a:srgbClr val="008000"/>
                </a:solidFill>
                <a:latin typeface="Calibri" pitchFamily="34" charset="0"/>
                <a:cs typeface="Arial" charset="0"/>
              </a:rPr>
              <a:t>zaï</a:t>
            </a:r>
            <a:r>
              <a:rPr lang="fr-FR" dirty="0">
                <a:solidFill>
                  <a:srgbClr val="008000"/>
                </a:solidFill>
                <a:latin typeface="Calibri" pitchFamily="34" charset="0"/>
                <a:cs typeface="Arial" charset="0"/>
              </a:rPr>
              <a:t> ou culture en poquets</a:t>
            </a:r>
          </a:p>
          <a:p>
            <a:pPr eaLnBrk="1" hangingPunct="1">
              <a:defRPr/>
            </a:pPr>
            <a:r>
              <a:rPr lang="fr-FR" dirty="0">
                <a:solidFill>
                  <a:srgbClr val="008000"/>
                </a:solidFill>
                <a:latin typeface="Calibri" pitchFamily="34" charset="0"/>
                <a:cs typeface="Arial" charset="0"/>
              </a:rPr>
              <a:t>8.13. haies vives</a:t>
            </a:r>
          </a:p>
          <a:p>
            <a:pPr eaLnBrk="1" hangingPunct="1">
              <a:defRPr/>
            </a:pPr>
            <a:r>
              <a:rPr lang="fr-FR" dirty="0">
                <a:solidFill>
                  <a:srgbClr val="008000"/>
                </a:solidFill>
                <a:latin typeface="Calibri" pitchFamily="34" charset="0"/>
                <a:cs typeface="Arial" charset="0"/>
              </a:rPr>
              <a:t>8.14. Plantation en tranchée</a:t>
            </a:r>
          </a:p>
        </p:txBody>
      </p:sp>
      <p:pic>
        <p:nvPicPr>
          <p:cNvPr id="9221" name="Picture 5" descr="C:\Users\LISAN\Pictures\plantes-halophytes-xerophiles\Meskat3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513" y="1628775"/>
            <a:ext cx="40274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5"/>
          <p:cNvSpPr>
            <a:spLocks noChangeArrowheads="1"/>
          </p:cNvSpPr>
          <p:nvPr/>
        </p:nvSpPr>
        <p:spPr bwMode="auto">
          <a:xfrm>
            <a:off x="5651500" y="3644900"/>
            <a:ext cx="1238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rPr>
              <a:t>Système </a:t>
            </a:r>
            <a:r>
              <a:rPr lang="fr-FR" altLang="fr-FR" sz="1200" dirty="0" err="1">
                <a:solidFill>
                  <a:srgbClr val="008000"/>
                </a:solidFill>
              </a:rPr>
              <a:t>Meskat</a:t>
            </a:r>
            <a:r>
              <a:rPr lang="fr-FR" altLang="fr-FR" sz="1200" dirty="0">
                <a:solidFill>
                  <a:srgbClr val="008000"/>
                </a:solidFill>
              </a:rPr>
              <a:t> </a:t>
            </a:r>
            <a:endParaRPr lang="fr-FR" altLang="fr-FR" sz="1200" dirty="0">
              <a:latin typeface="Arial" panose="020B0604020202020204" pitchFamily="34" charset="0"/>
            </a:endParaRPr>
          </a:p>
        </p:txBody>
      </p:sp>
      <p:sp>
        <p:nvSpPr>
          <p:cNvPr id="9223" name="ZoneTexte 6"/>
          <p:cNvSpPr txBox="1">
            <a:spLocks noChangeArrowheads="1"/>
          </p:cNvSpPr>
          <p:nvPr/>
        </p:nvSpPr>
        <p:spPr bwMode="auto">
          <a:xfrm>
            <a:off x="7164388" y="4076700"/>
            <a:ext cx="1800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Légende :</a:t>
            </a:r>
          </a:p>
          <a:p>
            <a:pPr eaLnBrk="1" hangingPunct="1">
              <a:spcBef>
                <a:spcPct val="0"/>
              </a:spcBef>
            </a:pPr>
            <a:r>
              <a:rPr lang="fr-FR" altLang="fr-FR" sz="1200" dirty="0">
                <a:solidFill>
                  <a:srgbClr val="008000"/>
                </a:solidFill>
                <a:latin typeface="Arial" panose="020B0604020202020204" pitchFamily="34" charset="0"/>
              </a:rPr>
              <a:t> Impluvium </a:t>
            </a:r>
            <a:r>
              <a:rPr lang="fr-FR" altLang="fr-FR" sz="1200" dirty="0" err="1">
                <a:solidFill>
                  <a:srgbClr val="008000"/>
                </a:solidFill>
                <a:latin typeface="Arial" panose="020B0604020202020204" pitchFamily="34" charset="0"/>
              </a:rPr>
              <a:t>sur-pâturé</a:t>
            </a:r>
            <a:endParaRPr lang="fr-FR" altLang="fr-FR" sz="1200" dirty="0">
              <a:solidFill>
                <a:srgbClr val="008000"/>
              </a:solidFill>
              <a:latin typeface="Arial" panose="020B0604020202020204" pitchFamily="34" charset="0"/>
            </a:endParaRPr>
          </a:p>
          <a:p>
            <a:pPr eaLnBrk="1" hangingPunct="1">
              <a:spcBef>
                <a:spcPct val="0"/>
              </a:spcBef>
            </a:pPr>
            <a:r>
              <a:rPr lang="fr-FR" altLang="fr-FR" sz="1200" dirty="0">
                <a:solidFill>
                  <a:srgbClr val="008000"/>
                </a:solidFill>
                <a:latin typeface="Arial" panose="020B0604020202020204" pitchFamily="34" charset="0"/>
              </a:rPr>
              <a:t> Ruissellement</a:t>
            </a:r>
          </a:p>
          <a:p>
            <a:pPr eaLnBrk="1" hangingPunct="1">
              <a:spcBef>
                <a:spcPct val="0"/>
              </a:spcBef>
            </a:pPr>
            <a:r>
              <a:rPr lang="fr-FR" altLang="fr-FR" sz="1200" dirty="0">
                <a:solidFill>
                  <a:srgbClr val="008000"/>
                </a:solidFill>
                <a:latin typeface="Arial" panose="020B0604020202020204" pitchFamily="34" charset="0"/>
              </a:rPr>
              <a:t> Talus enherbé</a:t>
            </a:r>
          </a:p>
          <a:p>
            <a:pPr eaLnBrk="1" hangingPunct="1">
              <a:spcBef>
                <a:spcPct val="0"/>
              </a:spcBef>
            </a:pP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Tabia</a:t>
            </a:r>
            <a:r>
              <a:rPr lang="fr-FR" altLang="fr-FR" sz="1200" dirty="0">
                <a:solidFill>
                  <a:srgbClr val="008000"/>
                </a:solidFill>
                <a:latin typeface="Arial" panose="020B0604020202020204" pitchFamily="34" charset="0"/>
              </a:rPr>
              <a:t> (levée de terre)</a:t>
            </a:r>
          </a:p>
          <a:p>
            <a:pPr eaLnBrk="1" hangingPunct="1">
              <a:spcBef>
                <a:spcPct val="0"/>
              </a:spcBef>
            </a:pPr>
            <a:r>
              <a:rPr lang="fr-FR" altLang="fr-FR" sz="1200" dirty="0">
                <a:solidFill>
                  <a:srgbClr val="008000"/>
                </a:solidFill>
                <a:latin typeface="Arial" panose="020B0604020202020204" pitchFamily="34" charset="0"/>
              </a:rPr>
              <a:t> Oliviers</a:t>
            </a:r>
          </a:p>
          <a:p>
            <a:pPr eaLnBrk="1" hangingPunct="1">
              <a:spcBef>
                <a:spcPct val="0"/>
              </a:spcBef>
            </a:pPr>
            <a:r>
              <a:rPr lang="fr-FR" altLang="fr-FR" sz="1200" dirty="0">
                <a:solidFill>
                  <a:srgbClr val="008000"/>
                </a:solidFill>
                <a:latin typeface="Arial" panose="020B0604020202020204" pitchFamily="34" charset="0"/>
              </a:rPr>
              <a:t> Cuvettes reliées</a:t>
            </a:r>
          </a:p>
          <a:p>
            <a:pPr eaLnBrk="1" hangingPunct="1">
              <a:spcBef>
                <a:spcPct val="0"/>
              </a:spcBef>
            </a:pP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Manka</a:t>
            </a:r>
            <a:endParaRPr lang="fr-FR" altLang="fr-FR" sz="1200" dirty="0">
              <a:solidFill>
                <a:srgbClr val="008000"/>
              </a:solidFill>
              <a:latin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488" y="5888672"/>
            <a:ext cx="1038225" cy="84772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oneTexte 4"/>
          <p:cNvSpPr txBox="1">
            <a:spLocks noChangeArrowheads="1"/>
          </p:cNvSpPr>
          <p:nvPr/>
        </p:nvSpPr>
        <p:spPr bwMode="auto">
          <a:xfrm>
            <a:off x="2340468" y="1857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3731"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D21CDA-14B8-414B-A1AA-920A47C0D18C}" type="slidenum">
              <a:rPr lang="fr-FR" altLang="fr-FR" sz="1200" smtClean="0">
                <a:solidFill>
                  <a:srgbClr val="898989"/>
                </a:solidFill>
              </a:rPr>
              <a:pPr>
                <a:spcBef>
                  <a:spcPct val="0"/>
                </a:spcBef>
                <a:buFontTx/>
                <a:buNone/>
              </a:pPr>
              <a:t>90</a:t>
            </a:fld>
            <a:endParaRPr lang="fr-FR" altLang="fr-FR" sz="1200">
              <a:solidFill>
                <a:srgbClr val="898989"/>
              </a:solidFill>
            </a:endParaRPr>
          </a:p>
        </p:txBody>
      </p:sp>
      <p:sp>
        <p:nvSpPr>
          <p:cNvPr id="7373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3733" name="Rectangle 5"/>
          <p:cNvSpPr>
            <a:spLocks noChangeArrowheads="1"/>
          </p:cNvSpPr>
          <p:nvPr/>
        </p:nvSpPr>
        <p:spPr bwMode="auto">
          <a:xfrm>
            <a:off x="179388" y="692150"/>
            <a:ext cx="476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fr-FR" sz="1800">
                <a:solidFill>
                  <a:srgbClr val="008000"/>
                </a:solidFill>
                <a:latin typeface="Arial" panose="020B0604020202020204" pitchFamily="34" charset="0"/>
              </a:rPr>
              <a:t>7.1bis. </a:t>
            </a:r>
            <a:r>
              <a:rPr lang="it-IT" altLang="fr-FR" sz="1800" b="1">
                <a:solidFill>
                  <a:srgbClr val="008000"/>
                </a:solidFill>
                <a:latin typeface="Arial" panose="020B0604020202020204" pitchFamily="34" charset="0"/>
              </a:rPr>
              <a:t>Salicorne naine </a:t>
            </a:r>
            <a:r>
              <a:rPr lang="it-IT" altLang="fr-FR" sz="1800">
                <a:solidFill>
                  <a:srgbClr val="008000"/>
                </a:solidFill>
                <a:latin typeface="Arial" panose="020B0604020202020204" pitchFamily="34" charset="0"/>
              </a:rPr>
              <a:t>(</a:t>
            </a:r>
            <a:r>
              <a:rPr lang="it-IT" altLang="fr-FR" sz="1800" i="1">
                <a:solidFill>
                  <a:srgbClr val="008000"/>
                </a:solidFill>
                <a:latin typeface="Arial" panose="020B0604020202020204" pitchFamily="34" charset="0"/>
              </a:rPr>
              <a:t>Salicornia bigelovii</a:t>
            </a:r>
            <a:r>
              <a:rPr lang="it-IT" altLang="fr-FR" sz="1800">
                <a:solidFill>
                  <a:srgbClr val="008000"/>
                </a:solidFill>
                <a:latin typeface="Arial" panose="020B0604020202020204" pitchFamily="34" charset="0"/>
              </a:rPr>
              <a:t>)</a:t>
            </a:r>
            <a:endParaRPr lang="fr-FR" altLang="fr-FR" sz="1800">
              <a:solidFill>
                <a:srgbClr val="008000"/>
              </a:solidFill>
              <a:latin typeface="Arial" panose="020B0604020202020204" pitchFamily="34" charset="0"/>
            </a:endParaRPr>
          </a:p>
        </p:txBody>
      </p:sp>
      <p:sp>
        <p:nvSpPr>
          <p:cNvPr id="73734" name="ZoneTexte 6"/>
          <p:cNvSpPr txBox="1">
            <a:spLocks noChangeArrowheads="1"/>
          </p:cNvSpPr>
          <p:nvPr/>
        </p:nvSpPr>
        <p:spPr bwMode="auto">
          <a:xfrm>
            <a:off x="179388" y="1196975"/>
            <a:ext cx="87852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Originaire des régions côtières de l'est et du sud des </a:t>
            </a:r>
            <a:r>
              <a:rPr lang="fr-FR" altLang="fr-FR" sz="1800" dirty="0">
                <a:solidFill>
                  <a:srgbClr val="008000"/>
                </a:solidFill>
                <a:latin typeface="Arial" panose="020B0604020202020204" pitchFamily="34" charset="0"/>
                <a:hlinkClick r:id="rId2" tooltip="États-Unis"/>
              </a:rPr>
              <a:t>États-Unis</a:t>
            </a:r>
            <a:r>
              <a:rPr lang="fr-FR" altLang="fr-FR" sz="1800" dirty="0">
                <a:solidFill>
                  <a:srgbClr val="008000"/>
                </a:solidFill>
                <a:latin typeface="Arial" panose="020B0604020202020204" pitchFamily="34" charset="0"/>
              </a:rPr>
              <a:t>, ainsi que le sud de la </a:t>
            </a:r>
            <a:r>
              <a:rPr lang="fr-FR" altLang="fr-FR" sz="1800" dirty="0">
                <a:solidFill>
                  <a:srgbClr val="008000"/>
                </a:solidFill>
                <a:latin typeface="Arial" panose="020B0604020202020204" pitchFamily="34" charset="0"/>
                <a:hlinkClick r:id="rId3" tooltip="Californie"/>
              </a:rPr>
              <a:t>Californie</a:t>
            </a:r>
            <a:r>
              <a:rPr lang="fr-FR" altLang="fr-FR" sz="1800" dirty="0">
                <a:solidFill>
                  <a:srgbClr val="008000"/>
                </a:solidFill>
                <a:latin typeface="Arial" panose="020B0604020202020204" pitchFamily="34" charset="0"/>
              </a:rPr>
              <a:t>, du Belize et du littoral du </a:t>
            </a:r>
            <a:r>
              <a:rPr lang="fr-FR" altLang="fr-FR" sz="1800" dirty="0">
                <a:solidFill>
                  <a:srgbClr val="008000"/>
                </a:solidFill>
                <a:latin typeface="Arial" panose="020B0604020202020204" pitchFamily="34" charset="0"/>
                <a:hlinkClick r:id="rId4" tooltip="Mexique"/>
              </a:rPr>
              <a:t>Mexique</a:t>
            </a:r>
            <a:r>
              <a:rPr lang="fr-FR" altLang="fr-FR" sz="1800" dirty="0">
                <a:solidFill>
                  <a:srgbClr val="008000"/>
                </a:solidFill>
                <a:latin typeface="Arial" panose="020B0604020202020204" pitchFamily="34" charset="0"/>
              </a:rPr>
              <a:t> (à la fois les côtes est et ouest), c'est une plante à fleurs des </a:t>
            </a:r>
            <a:r>
              <a:rPr lang="fr-FR" altLang="fr-FR" sz="1800" dirty="0">
                <a:solidFill>
                  <a:srgbClr val="008000"/>
                </a:solidFill>
                <a:latin typeface="Arial" panose="020B0604020202020204" pitchFamily="34" charset="0"/>
                <a:hlinkClick r:id="rId5" tooltip="Marais salant"/>
              </a:rPr>
              <a:t>marais salants</a:t>
            </a:r>
            <a:r>
              <a:rPr lang="fr-FR" altLang="fr-FR" sz="1800" dirty="0">
                <a:solidFill>
                  <a:srgbClr val="008000"/>
                </a:solidFill>
                <a:latin typeface="Arial" panose="020B0604020202020204" pitchFamily="34" charset="0"/>
              </a:rPr>
              <a:t> et mangroves (famille des </a:t>
            </a:r>
            <a:r>
              <a:rPr lang="fr-FR" altLang="fr-FR" sz="1800" i="1" dirty="0" err="1">
                <a:solidFill>
                  <a:srgbClr val="008000"/>
                </a:solidFill>
                <a:latin typeface="Arial" panose="020B0604020202020204" pitchFamily="34" charset="0"/>
                <a:hlinkClick r:id="rId6" tooltip="Amaranthaceae"/>
              </a:rPr>
              <a:t>Amaranthaceae</a:t>
            </a:r>
            <a:r>
              <a:rPr lang="fr-FR" altLang="fr-FR" sz="1800" dirty="0">
                <a:solidFill>
                  <a:srgbClr val="008000"/>
                </a:solidFill>
                <a:latin typeface="Arial" panose="020B0604020202020204" pitchFamily="34" charset="0"/>
              </a:rPr>
              <a:t>).</a:t>
            </a:r>
          </a:p>
          <a:p>
            <a:pPr algn="just" eaLnBrk="1" hangingPunct="1">
              <a:spcBef>
                <a:spcPct val="0"/>
              </a:spcBef>
              <a:buFontTx/>
              <a:buNone/>
            </a:pPr>
            <a:r>
              <a:rPr lang="fr-FR" altLang="fr-FR" sz="1800" dirty="0">
                <a:solidFill>
                  <a:srgbClr val="008000"/>
                </a:solidFill>
                <a:latin typeface="Arial" panose="020B0604020202020204" pitchFamily="34" charset="0"/>
              </a:rPr>
              <a:t>La plante contient jusqu’à </a:t>
            </a:r>
            <a:r>
              <a:rPr lang="en-US" altLang="fr-FR" sz="1800" dirty="0">
                <a:solidFill>
                  <a:srgbClr val="008000"/>
                </a:solidFill>
                <a:latin typeface="Arial" panose="020B0604020202020204" pitchFamily="34" charset="0"/>
              </a:rPr>
              <a:t>33% d’</a:t>
            </a:r>
            <a:r>
              <a:rPr lang="fr-FR" altLang="fr-FR" sz="1800" dirty="0">
                <a:solidFill>
                  <a:srgbClr val="008000"/>
                </a:solidFill>
                <a:latin typeface="Arial" panose="020B0604020202020204" pitchFamily="34" charset="0"/>
                <a:hlinkClick r:id="rId7" tooltip="huile de salicorne"/>
              </a:rPr>
              <a:t>huile de salicorne</a:t>
            </a:r>
            <a:r>
              <a:rPr lang="en-US"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rPr>
              <a:t>Elle peut être utilisée comme </a:t>
            </a:r>
            <a:r>
              <a:rPr lang="fr-FR" altLang="fr-FR" sz="1800" dirty="0">
                <a:solidFill>
                  <a:srgbClr val="008000"/>
                </a:solidFill>
                <a:latin typeface="Arial" panose="020B0604020202020204" pitchFamily="34" charset="0"/>
                <a:hlinkClick r:id="rId8" tooltip="Huile de cuisson"/>
              </a:rPr>
              <a:t>huile de cuisson</a:t>
            </a:r>
            <a:r>
              <a:rPr lang="fr-FR" altLang="fr-FR" sz="1800" dirty="0">
                <a:solidFill>
                  <a:srgbClr val="008000"/>
                </a:solidFill>
                <a:latin typeface="Arial" panose="020B0604020202020204" pitchFamily="34" charset="0"/>
              </a:rPr>
              <a:t> et en remplacement d’huiles de plus grande valeur dans </a:t>
            </a:r>
            <a:r>
              <a:rPr lang="fr-FR" altLang="fr-FR" sz="1800" dirty="0">
                <a:solidFill>
                  <a:srgbClr val="008000"/>
                </a:solidFill>
                <a:latin typeface="Arial" panose="020B0604020202020204" pitchFamily="34" charset="0"/>
                <a:hlinkClick r:id="rId9" tooltip="aliments pour poulet"/>
              </a:rPr>
              <a:t>l'alimentation des poulets</a:t>
            </a:r>
            <a:r>
              <a:rPr lang="fr-FR" altLang="fr-FR" sz="1800" dirty="0">
                <a:solidFill>
                  <a:srgbClr val="008000"/>
                </a:solidFill>
                <a:latin typeface="Arial" panose="020B0604020202020204" pitchFamily="34" charset="0"/>
              </a:rPr>
              <a:t>. La plante peut servir de fourrage aux animaux et pourrait être une source de </a:t>
            </a:r>
            <a:r>
              <a:rPr lang="fr-FR" altLang="fr-FR" sz="1800" dirty="0">
                <a:solidFill>
                  <a:srgbClr val="008000"/>
                </a:solidFill>
                <a:latin typeface="Arial" panose="020B0604020202020204" pitchFamily="34" charset="0"/>
                <a:hlinkClick r:id="rId10" tooltip="Biocarburants"/>
              </a:rPr>
              <a:t>biocarburant</a:t>
            </a:r>
            <a:r>
              <a:rPr lang="fr-FR" altLang="fr-FR" sz="1800" dirty="0">
                <a:solidFill>
                  <a:srgbClr val="008000"/>
                </a:solidFill>
                <a:latin typeface="Arial" panose="020B0604020202020204" pitchFamily="34" charset="0"/>
              </a:rPr>
              <a:t> </a:t>
            </a:r>
            <a:r>
              <a:rPr lang="fr-FR" altLang="fr-FR" sz="1800" baseline="30000" dirty="0">
                <a:solidFill>
                  <a:srgbClr val="008000"/>
                </a:solidFill>
                <a:latin typeface="Arial" panose="020B0604020202020204" pitchFamily="34" charset="0"/>
                <a:hlinkClick r:id="rId11"/>
              </a:rPr>
              <a:t>[9]</a:t>
            </a:r>
            <a:r>
              <a:rPr lang="fr-FR" altLang="fr-FR" sz="1800" dirty="0">
                <a:solidFill>
                  <a:srgbClr val="008000"/>
                </a:solidFill>
                <a:latin typeface="Arial" panose="020B0604020202020204" pitchFamily="34" charset="0"/>
              </a:rPr>
              <a:t>. </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Elle peut aussi être arrosée / irriguée avec de l'eau de drainage hautement salée.</a:t>
            </a:r>
          </a:p>
          <a:p>
            <a:pPr algn="just" eaLnBrk="1" hangingPunct="1">
              <a:spcBef>
                <a:spcPct val="0"/>
              </a:spcBef>
              <a:buFontTx/>
              <a:buNone/>
            </a:pPr>
            <a:r>
              <a:rPr lang="fr-FR" altLang="fr-FR" sz="1200" dirty="0">
                <a:solidFill>
                  <a:srgbClr val="008000"/>
                </a:solidFill>
                <a:latin typeface="Arial" panose="020B0604020202020204" pitchFamily="34" charset="0"/>
              </a:rPr>
              <a:t>Des champs de cette salicorne ont été cultivées dans les eaux de rejet de fermes </a:t>
            </a:r>
            <a:r>
              <a:rPr lang="fr-FR" altLang="fr-FR" sz="1200" dirty="0">
                <a:solidFill>
                  <a:srgbClr val="008000"/>
                </a:solidFill>
                <a:latin typeface="Arial" panose="020B0604020202020204" pitchFamily="34" charset="0"/>
                <a:hlinkClick r:id="rId12" tooltip="Aquaculture"/>
              </a:rPr>
              <a:t>aquacoles</a:t>
            </a: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13" tooltip="Erythrée"/>
              </a:rPr>
              <a:t>Erythrée</a:t>
            </a:r>
            <a:r>
              <a:rPr lang="fr-FR" altLang="fr-FR" sz="1200" dirty="0">
                <a:solidFill>
                  <a:srgbClr val="008000"/>
                </a:solidFill>
                <a:latin typeface="Arial" panose="020B0604020202020204" pitchFamily="34" charset="0"/>
              </a:rPr>
              <a:t> et sont récoltées pour l'alimentation animale </a:t>
            </a:r>
            <a:r>
              <a:rPr lang="fr-FR" altLang="fr-FR" sz="1200" baseline="30000" dirty="0">
                <a:solidFill>
                  <a:srgbClr val="008000"/>
                </a:solidFill>
                <a:latin typeface="Arial" panose="020B0604020202020204" pitchFamily="34" charset="0"/>
                <a:hlinkClick r:id="rId14"/>
              </a:rPr>
              <a:t>[9]</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11"/>
              </a:rPr>
              <a:t>http://en.wikipedia.org/wiki/Salicornia_bigelovii</a:t>
            </a:r>
            <a:r>
              <a:rPr lang="fr-FR" altLang="fr-FR" sz="1200" dirty="0">
                <a:solidFill>
                  <a:srgbClr val="008000"/>
                </a:solidFill>
                <a:latin typeface="Arial" panose="020B0604020202020204" pitchFamily="34" charset="0"/>
              </a:rPr>
              <a:t>, b) </a:t>
            </a:r>
            <a:r>
              <a:rPr lang="fr-FR" altLang="fr-FR" sz="1200" dirty="0" err="1">
                <a:solidFill>
                  <a:srgbClr val="008000"/>
                </a:solidFill>
                <a:latin typeface="Arial" panose="020B0604020202020204" pitchFamily="34" charset="0"/>
              </a:rPr>
              <a:t>Bashan</a:t>
            </a:r>
            <a:r>
              <a:rPr lang="fr-FR" altLang="fr-FR" sz="1200" dirty="0">
                <a:solidFill>
                  <a:srgbClr val="008000"/>
                </a:solidFill>
                <a:latin typeface="Arial" panose="020B0604020202020204" pitchFamily="34" charset="0"/>
              </a:rPr>
              <a:t>, Y., et al. (2000). </a:t>
            </a:r>
            <a:r>
              <a:rPr lang="fr-FR" altLang="fr-FR" sz="1200" dirty="0" err="1">
                <a:solidFill>
                  <a:srgbClr val="008000"/>
                </a:solidFill>
                <a:latin typeface="Arial" panose="020B0604020202020204" pitchFamily="34" charset="0"/>
                <a:hlinkClick r:id="rId15"/>
              </a:rPr>
              <a:t>Growth</a:t>
            </a:r>
            <a:r>
              <a:rPr lang="fr-FR" altLang="fr-FR" sz="1200" dirty="0">
                <a:solidFill>
                  <a:srgbClr val="008000"/>
                </a:solidFill>
                <a:latin typeface="Arial" panose="020B0604020202020204" pitchFamily="34" charset="0"/>
                <a:hlinkClick r:id="rId15"/>
              </a:rPr>
              <a:t> promotion of </a:t>
            </a:r>
            <a:r>
              <a:rPr lang="fr-FR" altLang="fr-FR" sz="1200" dirty="0" err="1">
                <a:solidFill>
                  <a:srgbClr val="008000"/>
                </a:solidFill>
                <a:latin typeface="Arial" panose="020B0604020202020204" pitchFamily="34" charset="0"/>
                <a:hlinkClick r:id="rId15"/>
              </a:rPr>
              <a:t>seawater</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irrigated</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oilseed</a:t>
            </a:r>
            <a:r>
              <a:rPr lang="fr-FR" altLang="fr-FR" sz="1200" dirty="0">
                <a:solidFill>
                  <a:srgbClr val="008000"/>
                </a:solidFill>
                <a:latin typeface="Arial" panose="020B0604020202020204" pitchFamily="34" charset="0"/>
                <a:hlinkClick r:id="rId15"/>
              </a:rPr>
              <a:t> halophyte </a:t>
            </a:r>
            <a:r>
              <a:rPr lang="fr-FR" altLang="fr-FR" sz="1200" i="1" dirty="0" err="1">
                <a:solidFill>
                  <a:srgbClr val="008000"/>
                </a:solidFill>
                <a:latin typeface="Arial" panose="020B0604020202020204" pitchFamily="34" charset="0"/>
                <a:hlinkClick r:id="rId15"/>
              </a:rPr>
              <a:t>Salicornia</a:t>
            </a:r>
            <a:r>
              <a:rPr lang="fr-FR" altLang="fr-FR" sz="1200" i="1" dirty="0">
                <a:solidFill>
                  <a:srgbClr val="008000"/>
                </a:solidFill>
                <a:latin typeface="Arial" panose="020B0604020202020204" pitchFamily="34" charset="0"/>
                <a:hlinkClick r:id="rId15"/>
              </a:rPr>
              <a:t> </a:t>
            </a:r>
            <a:r>
              <a:rPr lang="fr-FR" altLang="fr-FR" sz="1200" i="1" dirty="0" err="1">
                <a:solidFill>
                  <a:srgbClr val="008000"/>
                </a:solidFill>
                <a:latin typeface="Arial" panose="020B0604020202020204" pitchFamily="34" charset="0"/>
                <a:hlinkClick r:id="rId15"/>
              </a:rPr>
              <a:t>bigelovii</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inoculated</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with</a:t>
            </a:r>
            <a:r>
              <a:rPr lang="fr-FR" altLang="fr-FR" sz="1200" dirty="0">
                <a:solidFill>
                  <a:srgbClr val="008000"/>
                </a:solidFill>
                <a:latin typeface="Arial" panose="020B0604020202020204" pitchFamily="34" charset="0"/>
                <a:hlinkClick r:id="rId15"/>
              </a:rPr>
              <a:t> mangrove </a:t>
            </a:r>
            <a:r>
              <a:rPr lang="fr-FR" altLang="fr-FR" sz="1200" dirty="0" err="1">
                <a:solidFill>
                  <a:srgbClr val="008000"/>
                </a:solidFill>
                <a:latin typeface="Arial" panose="020B0604020202020204" pitchFamily="34" charset="0"/>
                <a:hlinkClick r:id="rId15"/>
              </a:rPr>
              <a:t>rhizosphere</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bacteria</a:t>
            </a:r>
            <a:r>
              <a:rPr lang="fr-FR" altLang="fr-FR" sz="1200" dirty="0">
                <a:solidFill>
                  <a:srgbClr val="008000"/>
                </a:solidFill>
                <a:latin typeface="Arial" panose="020B0604020202020204" pitchFamily="34" charset="0"/>
                <a:hlinkClick r:id="rId15"/>
              </a:rPr>
              <a:t> and </a:t>
            </a:r>
            <a:r>
              <a:rPr lang="fr-FR" altLang="fr-FR" sz="1200" dirty="0" err="1">
                <a:solidFill>
                  <a:srgbClr val="008000"/>
                </a:solidFill>
                <a:latin typeface="Arial" panose="020B0604020202020204" pitchFamily="34" charset="0"/>
                <a:hlinkClick r:id="rId15"/>
              </a:rPr>
              <a:t>halotolerant</a:t>
            </a:r>
            <a:r>
              <a:rPr lang="fr-FR" altLang="fr-FR" sz="1200" dirty="0">
                <a:solidFill>
                  <a:srgbClr val="008000"/>
                </a:solidFill>
                <a:latin typeface="Arial" panose="020B0604020202020204" pitchFamily="34" charset="0"/>
                <a:hlinkClick r:id="rId15"/>
              </a:rPr>
              <a:t> </a:t>
            </a:r>
            <a:r>
              <a:rPr lang="fr-FR" altLang="fr-FR" sz="1200" i="1" dirty="0" err="1">
                <a:solidFill>
                  <a:srgbClr val="008000"/>
                </a:solidFill>
                <a:latin typeface="Arial" panose="020B0604020202020204" pitchFamily="34" charset="0"/>
                <a:hlinkClick r:id="rId15"/>
              </a:rPr>
              <a:t>Azospirillum</a:t>
            </a:r>
            <a:r>
              <a:rPr lang="fr-FR" altLang="fr-FR" sz="1200" dirty="0">
                <a:solidFill>
                  <a:srgbClr val="008000"/>
                </a:solidFill>
                <a:latin typeface="Arial" panose="020B0604020202020204" pitchFamily="34" charset="0"/>
                <a:hlinkClick r:id="rId15"/>
              </a:rPr>
              <a:t> </a:t>
            </a:r>
            <a:r>
              <a:rPr lang="fr-FR" altLang="fr-FR" sz="1200" dirty="0" err="1">
                <a:solidFill>
                  <a:srgbClr val="008000"/>
                </a:solidFill>
                <a:latin typeface="Arial" panose="020B0604020202020204" pitchFamily="34" charset="0"/>
                <a:hlinkClick r:id="rId15"/>
              </a:rPr>
              <a:t>spp</a:t>
            </a:r>
            <a:r>
              <a:rPr lang="fr-FR" altLang="fr-FR" sz="1200" dirty="0">
                <a:solidFill>
                  <a:srgbClr val="008000"/>
                </a:solidFill>
                <a:latin typeface="Arial" panose="020B0604020202020204" pitchFamily="34" charset="0"/>
                <a:hlinkClick r:id="rId15"/>
              </a:rPr>
              <a:t>.</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Biol</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Fertil</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Soils</a:t>
            </a:r>
            <a:r>
              <a:rPr lang="fr-FR" altLang="fr-FR" sz="1200" dirty="0">
                <a:solidFill>
                  <a:srgbClr val="008000"/>
                </a:solidFill>
                <a:latin typeface="Arial" panose="020B0604020202020204" pitchFamily="34" charset="0"/>
              </a:rPr>
              <a:t> 32:265-72., b) </a:t>
            </a:r>
            <a:r>
              <a:rPr lang="fr-FR" altLang="fr-FR" sz="1200" dirty="0" err="1">
                <a:solidFill>
                  <a:srgbClr val="008000"/>
                </a:solidFill>
                <a:latin typeface="Arial" panose="020B0604020202020204" pitchFamily="34" charset="0"/>
              </a:rPr>
              <a:t>Grattan</a:t>
            </a:r>
            <a:r>
              <a:rPr lang="fr-FR" altLang="fr-FR" sz="1200" dirty="0">
                <a:solidFill>
                  <a:srgbClr val="008000"/>
                </a:solidFill>
                <a:latin typeface="Arial" panose="020B0604020202020204" pitchFamily="34" charset="0"/>
              </a:rPr>
              <a:t>, S. R., et al. (2008). </a:t>
            </a:r>
            <a:r>
              <a:rPr lang="fr-FR" altLang="fr-FR" sz="1200" dirty="0" err="1">
                <a:solidFill>
                  <a:srgbClr val="008000"/>
                </a:solidFill>
                <a:latin typeface="Arial" panose="020B0604020202020204" pitchFamily="34" charset="0"/>
                <a:hlinkClick r:id="rId16"/>
              </a:rPr>
              <a:t>Feasibility</a:t>
            </a:r>
            <a:r>
              <a:rPr lang="fr-FR" altLang="fr-FR" sz="1200" dirty="0">
                <a:solidFill>
                  <a:srgbClr val="008000"/>
                </a:solidFill>
                <a:latin typeface="Arial" panose="020B0604020202020204" pitchFamily="34" charset="0"/>
                <a:hlinkClick r:id="rId16"/>
              </a:rPr>
              <a:t> of </a:t>
            </a:r>
            <a:r>
              <a:rPr lang="fr-FR" altLang="fr-FR" sz="1200" dirty="0" err="1">
                <a:solidFill>
                  <a:srgbClr val="008000"/>
                </a:solidFill>
                <a:latin typeface="Arial" panose="020B0604020202020204" pitchFamily="34" charset="0"/>
                <a:hlinkClick r:id="rId16"/>
              </a:rPr>
              <a:t>irrigating</a:t>
            </a:r>
            <a:r>
              <a:rPr lang="fr-FR" altLang="fr-FR" sz="1200" dirty="0">
                <a:solidFill>
                  <a:srgbClr val="008000"/>
                </a:solidFill>
                <a:latin typeface="Arial" panose="020B0604020202020204" pitchFamily="34" charset="0"/>
                <a:hlinkClick r:id="rId16"/>
              </a:rPr>
              <a:t> </a:t>
            </a:r>
            <a:r>
              <a:rPr lang="fr-FR" altLang="fr-FR" sz="1200" dirty="0" err="1">
                <a:solidFill>
                  <a:srgbClr val="008000"/>
                </a:solidFill>
                <a:latin typeface="Arial" panose="020B0604020202020204" pitchFamily="34" charset="0"/>
                <a:hlinkClick r:id="rId16"/>
              </a:rPr>
              <a:t>pickleweed</a:t>
            </a:r>
            <a:r>
              <a:rPr lang="fr-FR" altLang="fr-FR" sz="1200" dirty="0">
                <a:solidFill>
                  <a:srgbClr val="008000"/>
                </a:solidFill>
                <a:latin typeface="Arial" panose="020B0604020202020204" pitchFamily="34" charset="0"/>
                <a:hlinkClick r:id="rId16"/>
              </a:rPr>
              <a:t> (</a:t>
            </a:r>
            <a:r>
              <a:rPr lang="fr-FR" altLang="fr-FR" sz="1200" i="1" dirty="0" err="1">
                <a:solidFill>
                  <a:srgbClr val="008000"/>
                </a:solidFill>
                <a:latin typeface="Arial" panose="020B0604020202020204" pitchFamily="34" charset="0"/>
                <a:hlinkClick r:id="rId16"/>
              </a:rPr>
              <a:t>Salicornia</a:t>
            </a:r>
            <a:r>
              <a:rPr lang="fr-FR" altLang="fr-FR" sz="1200" i="1" dirty="0">
                <a:solidFill>
                  <a:srgbClr val="008000"/>
                </a:solidFill>
                <a:latin typeface="Arial" panose="020B0604020202020204" pitchFamily="34" charset="0"/>
                <a:hlinkClick r:id="rId16"/>
              </a:rPr>
              <a:t> </a:t>
            </a:r>
            <a:r>
              <a:rPr lang="fr-FR" altLang="fr-FR" sz="1200" i="1" dirty="0" err="1">
                <a:solidFill>
                  <a:srgbClr val="008000"/>
                </a:solidFill>
                <a:latin typeface="Arial" panose="020B0604020202020204" pitchFamily="34" charset="0"/>
                <a:hlinkClick r:id="rId16"/>
              </a:rPr>
              <a:t>bigelovii</a:t>
            </a:r>
            <a:r>
              <a:rPr lang="fr-FR" altLang="fr-FR" sz="1200" dirty="0">
                <a:solidFill>
                  <a:srgbClr val="008000"/>
                </a:solidFill>
                <a:latin typeface="Arial" panose="020B0604020202020204" pitchFamily="34" charset="0"/>
                <a:hlinkClick r:id="rId16"/>
              </a:rPr>
              <a:t> Torr) </a:t>
            </a:r>
            <a:r>
              <a:rPr lang="fr-FR" altLang="fr-FR" sz="1200" dirty="0" err="1">
                <a:solidFill>
                  <a:srgbClr val="008000"/>
                </a:solidFill>
                <a:latin typeface="Arial" panose="020B0604020202020204" pitchFamily="34" charset="0"/>
                <a:hlinkClick r:id="rId16"/>
              </a:rPr>
              <a:t>with</a:t>
            </a:r>
            <a:r>
              <a:rPr lang="fr-FR" altLang="fr-FR" sz="1200" dirty="0">
                <a:solidFill>
                  <a:srgbClr val="008000"/>
                </a:solidFill>
                <a:latin typeface="Arial" panose="020B0604020202020204" pitchFamily="34" charset="0"/>
                <a:hlinkClick r:id="rId16"/>
              </a:rPr>
              <a:t> hyper-saline drainage water.</a:t>
            </a:r>
            <a:r>
              <a:rPr lang="fr-FR" altLang="fr-FR" sz="1200" dirty="0">
                <a:solidFill>
                  <a:srgbClr val="008000"/>
                </a:solidFill>
                <a:latin typeface="Arial" panose="020B0604020202020204" pitchFamily="34" charset="0"/>
              </a:rPr>
              <a:t> </a:t>
            </a:r>
            <a:r>
              <a:rPr lang="fr-FR" altLang="fr-FR" sz="1200" i="1" dirty="0">
                <a:solidFill>
                  <a:srgbClr val="008000"/>
                </a:solidFill>
                <a:latin typeface="Arial" panose="020B0604020202020204" pitchFamily="34" charset="0"/>
              </a:rPr>
              <a:t>J. Environ. </a:t>
            </a:r>
            <a:r>
              <a:rPr lang="fr-FR" altLang="fr-FR" sz="1200" i="1" dirty="0" err="1">
                <a:solidFill>
                  <a:srgbClr val="008000"/>
                </a:solidFill>
                <a:latin typeface="Arial" panose="020B0604020202020204" pitchFamily="34" charset="0"/>
              </a:rPr>
              <a:t>Qual</a:t>
            </a:r>
            <a:r>
              <a:rPr lang="fr-FR" altLang="fr-FR" sz="1200" i="1" dirty="0">
                <a:solidFill>
                  <a:srgbClr val="008000"/>
                </a:solidFill>
                <a:latin typeface="Arial" panose="020B0604020202020204" pitchFamily="34" charset="0"/>
              </a:rPr>
              <a:t>.</a:t>
            </a:r>
            <a:r>
              <a:rPr lang="fr-FR" altLang="fr-FR" sz="1200" dirty="0">
                <a:solidFill>
                  <a:srgbClr val="008000"/>
                </a:solidFill>
                <a:latin typeface="Arial" panose="020B0604020202020204" pitchFamily="34" charset="0"/>
              </a:rPr>
              <a:t> 37 S-149.</a:t>
            </a:r>
          </a:p>
        </p:txBody>
      </p:sp>
      <p:pic>
        <p:nvPicPr>
          <p:cNvPr id="73735" name="Picture 2" descr="C:\Users\LISAN\Pictures\plantes-halophytes-xerophiles\Salicornia bigelovii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95738" y="4508500"/>
            <a:ext cx="2514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3" descr="C:\Users\LISAN\Pictures\plantes-halophytes-xerophiles\Salicornia bigelovii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03350" y="4581525"/>
            <a:ext cx="25209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4" descr="C:\Users\LISAN\Pictures\plantes-halophytes-xerophiles\Salicornia bigelovii3.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950" y="4581525"/>
            <a:ext cx="12001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5" descr="C:\Users\LISAN\Pictures\plantes-halophytes-xerophiles\Salicornia bigelovii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365625"/>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Rectangle 11"/>
          <p:cNvSpPr>
            <a:spLocks noChangeArrowheads="1"/>
          </p:cNvSpPr>
          <p:nvPr/>
        </p:nvSpPr>
        <p:spPr bwMode="auto">
          <a:xfrm>
            <a:off x="3924300" y="6165850"/>
            <a:ext cx="3600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Production pilote de biodiesel, avec </a:t>
            </a:r>
            <a:r>
              <a:rPr lang="fr-FR" altLang="fr-FR" sz="1200" i="1">
                <a:solidFill>
                  <a:srgbClr val="008000"/>
                </a:solidFill>
                <a:latin typeface="Arial" panose="020B0604020202020204" pitchFamily="34" charset="0"/>
              </a:rPr>
              <a:t>Salicornia bigelovii</a:t>
            </a:r>
            <a:r>
              <a:rPr lang="fr-FR" altLang="fr-FR" sz="1200">
                <a:solidFill>
                  <a:srgbClr val="008000"/>
                </a:solidFill>
                <a:latin typeface="Arial" panose="020B0604020202020204" pitchFamily="34" charset="0"/>
              </a:rPr>
              <a:t>, au Mexique (Global Seawater Inc).</a:t>
            </a:r>
          </a:p>
        </p:txBody>
      </p:sp>
      <p:sp>
        <p:nvSpPr>
          <p:cNvPr id="7374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374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374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3743" name="Image 14" descr="logo aride_s.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Image 15" descr="logo salinisation2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179388" y="692150"/>
            <a:ext cx="351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7.2. Asperge </a:t>
            </a:r>
            <a:r>
              <a:rPr lang="fr-FR" altLang="fr-FR" sz="1800">
                <a:solidFill>
                  <a:srgbClr val="008000"/>
                </a:solidFill>
              </a:rPr>
              <a:t>(</a:t>
            </a:r>
            <a:r>
              <a:rPr lang="fr-FR" altLang="fr-FR" sz="1800" i="1">
                <a:solidFill>
                  <a:srgbClr val="008000"/>
                </a:solidFill>
              </a:rPr>
              <a:t>Asparagus officinalis</a:t>
            </a:r>
            <a:r>
              <a:rPr lang="fr-FR" altLang="fr-FR" sz="1800">
                <a:solidFill>
                  <a:srgbClr val="008000"/>
                </a:solidFill>
              </a:rPr>
              <a:t>)</a:t>
            </a:r>
          </a:p>
        </p:txBody>
      </p:sp>
      <p:sp>
        <p:nvSpPr>
          <p:cNvPr id="74755" name="ZoneTexte 2"/>
          <p:cNvSpPr txBox="1">
            <a:spLocks noChangeArrowheads="1"/>
          </p:cNvSpPr>
          <p:nvPr/>
        </p:nvSpPr>
        <p:spPr bwMode="auto">
          <a:xfrm>
            <a:off x="2405369"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475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21FF8E0-E337-4206-82D3-D0A427380B72}" type="slidenum">
              <a:rPr lang="fr-FR" altLang="fr-FR" sz="1200" smtClean="0">
                <a:solidFill>
                  <a:srgbClr val="898989"/>
                </a:solidFill>
              </a:rPr>
              <a:pPr>
                <a:spcBef>
                  <a:spcPct val="0"/>
                </a:spcBef>
                <a:buFontTx/>
                <a:buNone/>
              </a:pPr>
              <a:t>91</a:t>
            </a:fld>
            <a:endParaRPr lang="fr-FR" altLang="fr-FR" sz="1200">
              <a:solidFill>
                <a:srgbClr val="898989"/>
              </a:solidFill>
            </a:endParaRPr>
          </a:p>
        </p:txBody>
      </p:sp>
      <p:sp>
        <p:nvSpPr>
          <p:cNvPr id="7475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475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4759" name="ZoneTexte 6"/>
          <p:cNvSpPr txBox="1">
            <a:spLocks noChangeArrowheads="1"/>
          </p:cNvSpPr>
          <p:nvPr/>
        </p:nvSpPr>
        <p:spPr bwMode="auto">
          <a:xfrm>
            <a:off x="107950" y="1125538"/>
            <a:ext cx="88566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hlinkClick r:id="rId2" tooltip="Plante"/>
              </a:rPr>
              <a:t>Plante</a:t>
            </a:r>
            <a:r>
              <a:rPr lang="fr-FR" altLang="fr-FR" sz="1800">
                <a:solidFill>
                  <a:srgbClr val="008000"/>
                </a:solidFill>
                <a:latin typeface="Arial" panose="020B0604020202020204" pitchFamily="34" charset="0"/>
              </a:rPr>
              <a:t> vivace aux nombreuses racines charnues rayonnant en étoile, au feuillage fin et ramifié, originaire de régions tempérées de l'</a:t>
            </a:r>
            <a:r>
              <a:rPr lang="fr-FR" altLang="fr-FR" sz="1800">
                <a:solidFill>
                  <a:srgbClr val="008000"/>
                </a:solidFill>
                <a:latin typeface="Arial" panose="020B0604020202020204" pitchFamily="34" charset="0"/>
                <a:hlinkClick r:id="rId3" tooltip="Eurasie"/>
              </a:rPr>
              <a:t>Eurasie</a:t>
            </a:r>
            <a:r>
              <a:rPr lang="fr-FR" altLang="fr-FR" sz="1800">
                <a:solidFill>
                  <a:srgbClr val="008000"/>
                </a:solidFill>
                <a:latin typeface="Arial" panose="020B0604020202020204" pitchFamily="34" charset="0"/>
              </a:rPr>
              <a:t>, Europe centrale, méridionale, Afrique du Nord, Asie centrale et occidentale (famille des </a:t>
            </a:r>
            <a:r>
              <a:rPr lang="fr-FR" altLang="fr-FR" sz="1800" i="1">
                <a:solidFill>
                  <a:srgbClr val="008000"/>
                </a:solidFill>
                <a:latin typeface="Arial" panose="020B0604020202020204" pitchFamily="34" charset="0"/>
                <a:hlinkClick r:id="rId4" tooltip="Asparagaceae"/>
              </a:rPr>
              <a:t>Asparagaceae</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Son nom désigne aussi ses pousses comestibles, qui proviennent de </a:t>
            </a:r>
            <a:r>
              <a:rPr lang="fr-FR" altLang="fr-FR" sz="1200">
                <a:solidFill>
                  <a:srgbClr val="008000"/>
                </a:solidFill>
                <a:latin typeface="Arial" panose="020B0604020202020204" pitchFamily="34" charset="0"/>
                <a:hlinkClick r:id="rId5" tooltip="Rhizome (botanique)"/>
              </a:rPr>
              <a:t>rhizomes</a:t>
            </a:r>
            <a:r>
              <a:rPr lang="fr-FR" altLang="fr-FR" sz="1200">
                <a:solidFill>
                  <a:srgbClr val="008000"/>
                </a:solidFill>
                <a:latin typeface="Arial" panose="020B0604020202020204" pitchFamily="34" charset="0"/>
              </a:rPr>
              <a:t> d'où partent chaque année les bourgeons souterrains ou </a:t>
            </a:r>
            <a:r>
              <a:rPr lang="fr-FR" altLang="fr-FR" sz="1200">
                <a:solidFill>
                  <a:srgbClr val="008000"/>
                </a:solidFill>
                <a:latin typeface="Arial" panose="020B0604020202020204" pitchFamily="34" charset="0"/>
                <a:hlinkClick r:id="rId6" tooltip="Turion"/>
              </a:rPr>
              <a:t>turions</a:t>
            </a:r>
            <a:r>
              <a:rPr lang="fr-FR" altLang="fr-FR" sz="1200">
                <a:solidFill>
                  <a:srgbClr val="008000"/>
                </a:solidFill>
                <a:latin typeface="Arial" panose="020B0604020202020204" pitchFamily="34" charset="0"/>
              </a:rPr>
              <a:t> qui donnent naissance à des tiges s'élevant entre 1 et 1,5 mètre. </a:t>
            </a:r>
          </a:p>
          <a:p>
            <a:pPr algn="just" eaLnBrk="1" hangingPunct="1">
              <a:spcBef>
                <a:spcPct val="0"/>
              </a:spcBef>
              <a:buFontTx/>
              <a:buNone/>
            </a:pPr>
            <a:r>
              <a:rPr lang="fr-FR" altLang="fr-FR" sz="1200" u="sng">
                <a:solidFill>
                  <a:srgbClr val="008000"/>
                </a:solidFill>
                <a:latin typeface="Arial" panose="020B0604020202020204" pitchFamily="34" charset="0"/>
              </a:rPr>
              <a:t>Habitats</a:t>
            </a:r>
            <a:r>
              <a:rPr lang="fr-FR" altLang="fr-FR" sz="1200">
                <a:solidFill>
                  <a:srgbClr val="008000"/>
                </a:solidFill>
                <a:latin typeface="Arial" panose="020B0604020202020204" pitchFamily="34" charset="0"/>
              </a:rPr>
              <a:t> : Lieux sablonneux, incultes. Elle pousse dans les terrains sablonneux à l'état sauvage. Souvent subspontanée.</a:t>
            </a:r>
          </a:p>
          <a:p>
            <a:pPr algn="just" eaLnBrk="1" hangingPunct="1">
              <a:spcBef>
                <a:spcPct val="0"/>
              </a:spcBef>
              <a:buFontTx/>
              <a:buNone/>
            </a:pPr>
            <a:r>
              <a:rPr lang="fr-FR" altLang="fr-FR" sz="1200">
                <a:solidFill>
                  <a:srgbClr val="008000"/>
                </a:solidFill>
                <a:latin typeface="Arial" panose="020B0604020202020204" pitchFamily="34" charset="0"/>
              </a:rPr>
              <a:t>À l'état sauvage, douze espèces en Europe : </a:t>
            </a:r>
            <a:r>
              <a:rPr lang="fr-FR" altLang="fr-FR" sz="1200" i="1">
                <a:solidFill>
                  <a:srgbClr val="008000"/>
                </a:solidFill>
                <a:latin typeface="Arial" panose="020B0604020202020204" pitchFamily="34" charset="0"/>
              </a:rPr>
              <a:t>Asparagus officinalis, </a:t>
            </a:r>
            <a:r>
              <a:rPr lang="fr-FR" altLang="fr-FR" sz="1200" i="1">
                <a:solidFill>
                  <a:srgbClr val="008000"/>
                </a:solidFill>
                <a:latin typeface="Arial" panose="020B0604020202020204" pitchFamily="34" charset="0"/>
                <a:hlinkClick r:id="rId7" tooltip="Asparagus acutifolius"/>
              </a:rPr>
              <a:t>Asparagus acutifolius</a:t>
            </a:r>
            <a:r>
              <a:rPr lang="fr-FR" altLang="fr-FR" sz="1200">
                <a:solidFill>
                  <a:srgbClr val="008000"/>
                </a:solidFill>
                <a:latin typeface="Arial" panose="020B0604020202020204" pitchFamily="34" charset="0"/>
              </a:rPr>
              <a:t> très commune dans le midi, </a:t>
            </a:r>
            <a:r>
              <a:rPr lang="fr-FR" altLang="fr-FR" sz="1200" i="1">
                <a:solidFill>
                  <a:srgbClr val="008000"/>
                </a:solidFill>
                <a:latin typeface="Arial" panose="020B0604020202020204" pitchFamily="34" charset="0"/>
                <a:hlinkClick r:id="rId8" tooltip="Asparagus maritimus (page inexistante)"/>
              </a:rPr>
              <a:t>Asparagus maritimus</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hlinkClick r:id="rId9" tooltip="Asparagus albus"/>
              </a:rPr>
              <a:t>Asparagus albus</a:t>
            </a:r>
            <a:r>
              <a:rPr lang="fr-FR" altLang="fr-FR" sz="1200">
                <a:solidFill>
                  <a:srgbClr val="008000"/>
                </a:solidFill>
                <a:latin typeface="Arial" panose="020B0604020202020204" pitchFamily="34" charset="0"/>
              </a:rPr>
              <a:t> et </a:t>
            </a:r>
            <a:r>
              <a:rPr lang="fr-FR" altLang="fr-FR" sz="1200" i="1">
                <a:solidFill>
                  <a:srgbClr val="008000"/>
                </a:solidFill>
                <a:latin typeface="Arial" panose="020B0604020202020204" pitchFamily="34" charset="0"/>
                <a:hlinkClick r:id="rId10" tooltip="Asparagus tenuifolius (page inexistante)"/>
              </a:rPr>
              <a:t>Asparagus tenuifolius</a:t>
            </a:r>
            <a:r>
              <a:rPr lang="fr-FR" altLang="fr-FR" sz="1200">
                <a:solidFill>
                  <a:srgbClr val="008000"/>
                </a:solidFill>
                <a:latin typeface="Arial" panose="020B0604020202020204" pitchFamily="34" charset="0"/>
              </a:rPr>
              <a:t>. Toutes sont comestibles mais l'asperge maritime est très amère.</a:t>
            </a:r>
          </a:p>
          <a:p>
            <a:pPr algn="just" eaLnBrk="1" hangingPunct="1">
              <a:spcBef>
                <a:spcPct val="0"/>
              </a:spcBef>
              <a:buFontTx/>
              <a:buNone/>
            </a:pPr>
            <a:r>
              <a:rPr lang="fr-FR" altLang="fr-FR" sz="1200">
                <a:solidFill>
                  <a:srgbClr val="008000"/>
                </a:solidFill>
                <a:latin typeface="Arial" panose="020B0604020202020204" pitchFamily="34" charset="0"/>
              </a:rPr>
              <a:t>Sa durée est de l'ordre de 8 à 10 ans, du point de vue économique, sa culture est rentable. </a:t>
            </a:r>
          </a:p>
          <a:p>
            <a:pPr algn="just" eaLnBrk="1" hangingPunct="1">
              <a:spcBef>
                <a:spcPct val="0"/>
              </a:spcBef>
              <a:buFontTx/>
              <a:buNone/>
            </a:pPr>
            <a:r>
              <a:rPr lang="fr-FR" altLang="fr-FR" sz="1200">
                <a:solidFill>
                  <a:srgbClr val="008000"/>
                </a:solidFill>
                <a:latin typeface="Arial" panose="020B0604020202020204" pitchFamily="34" charset="0"/>
              </a:rPr>
              <a:t>L'asperge est souvent originaire des habitats maritimes</a:t>
            </a:r>
            <a:r>
              <a:rPr lang="fr-FR" altLang="fr-FR" sz="1200" b="1">
                <a:solidFill>
                  <a:srgbClr val="008000"/>
                </a:solidFill>
                <a:latin typeface="Arial" panose="020B0604020202020204" pitchFamily="34" charset="0"/>
              </a:rPr>
              <a:t>, il prospère dans des sols souvent trop salés </a:t>
            </a:r>
            <a:r>
              <a:rPr lang="fr-FR" altLang="fr-FR" sz="1200">
                <a:solidFill>
                  <a:srgbClr val="008000"/>
                </a:solidFill>
                <a:latin typeface="Arial" panose="020B0604020202020204" pitchFamily="34" charset="0"/>
              </a:rPr>
              <a:t>pour les autres plantes</a:t>
            </a:r>
            <a:r>
              <a:rPr lang="fr-FR" altLang="fr-FR" sz="1200">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1"/>
              </a:rPr>
              <a:t>http://fr.wikipedia.org/wiki/Asperge</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2"/>
              </a:rPr>
              <a:t>http://es.wikipedia.org/wiki/Asparagus_officinalis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3"/>
              </a:rPr>
              <a:t>http://en.wikipedia.org/wiki/Asparagus</a:t>
            </a:r>
            <a:r>
              <a:rPr lang="fr-FR" altLang="fr-FR" sz="1200">
                <a:solidFill>
                  <a:srgbClr val="008000"/>
                </a:solidFill>
                <a:latin typeface="Arial" panose="020B0604020202020204" pitchFamily="34" charset="0"/>
              </a:rPr>
              <a:t> </a:t>
            </a:r>
          </a:p>
        </p:txBody>
      </p:sp>
      <p:pic>
        <p:nvPicPr>
          <p:cNvPr id="74760" name="Picture 7" descr="C:\Users\LISAN\Pictures\plantes-halophytes-xerophiles\Asparagus_officinalis0b.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4663" y="3500438"/>
            <a:ext cx="21082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8" descr="C:\Users\LISAN\Pictures\plantes-halophytes-xerophiles\asparagus officinalis.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88125" y="3548063"/>
            <a:ext cx="23526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9" descr="C:\Users\LISAN\Pictures\plantes-halophytes-xerophiles\Asparagus officinalis_bott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1413" y="5157788"/>
            <a:ext cx="16637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0" descr="C:\Users\LISAN\Pictures\plantes-halophytes-xerophiles\Asparagus officinalis_fruit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388" y="3716338"/>
            <a:ext cx="187166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11" descr="C:\Users\LISAN\Pictures\plantes-halophytes-xerophiles\asparagus officinalis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388" y="5229225"/>
            <a:ext cx="201612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2" descr="C:\Users\LISAN\Pictures\plantes-halophytes-xerophiles\Asparagus_officinalis_fleur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5513" y="3716338"/>
            <a:ext cx="18573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Image 11" descr="logo salinisation2_s.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55650"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179388" y="692150"/>
            <a:ext cx="319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7.3. Betterave</a:t>
            </a:r>
            <a:r>
              <a:rPr lang="fr-FR" altLang="fr-FR" sz="1800">
                <a:solidFill>
                  <a:srgbClr val="008000"/>
                </a:solidFill>
              </a:rPr>
              <a:t> (</a:t>
            </a:r>
            <a:r>
              <a:rPr lang="fr-FR" altLang="fr-FR" sz="1800" i="1">
                <a:solidFill>
                  <a:srgbClr val="008000"/>
                </a:solidFill>
              </a:rPr>
              <a:t>Beta vulgaris</a:t>
            </a:r>
            <a:r>
              <a:rPr lang="fr-FR" altLang="fr-FR" sz="1800">
                <a:solidFill>
                  <a:srgbClr val="008000"/>
                </a:solidFill>
              </a:rPr>
              <a:t>)</a:t>
            </a:r>
          </a:p>
        </p:txBody>
      </p:sp>
      <p:sp>
        <p:nvSpPr>
          <p:cNvPr id="75779" name="ZoneTexte 2"/>
          <p:cNvSpPr txBox="1">
            <a:spLocks noChangeArrowheads="1"/>
          </p:cNvSpPr>
          <p:nvPr/>
        </p:nvSpPr>
        <p:spPr bwMode="auto">
          <a:xfrm>
            <a:off x="2339752"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578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52F38F-F6BD-4ED3-92D0-057F9DADDC57}" type="slidenum">
              <a:rPr lang="fr-FR" altLang="fr-FR" sz="1200" smtClean="0">
                <a:solidFill>
                  <a:srgbClr val="898989"/>
                </a:solidFill>
              </a:rPr>
              <a:pPr>
                <a:spcBef>
                  <a:spcPct val="0"/>
                </a:spcBef>
                <a:buFontTx/>
                <a:buNone/>
              </a:pPr>
              <a:t>92</a:t>
            </a:fld>
            <a:endParaRPr lang="fr-FR" altLang="fr-FR" sz="1200">
              <a:solidFill>
                <a:srgbClr val="898989"/>
              </a:solidFill>
            </a:endParaRPr>
          </a:p>
        </p:txBody>
      </p:sp>
      <p:sp>
        <p:nvSpPr>
          <p:cNvPr id="7578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578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5783" name="ZoneTexte 6"/>
          <p:cNvSpPr txBox="1">
            <a:spLocks noChangeArrowheads="1"/>
          </p:cNvSpPr>
          <p:nvPr/>
        </p:nvSpPr>
        <p:spPr bwMode="auto">
          <a:xfrm>
            <a:off x="179388" y="1125538"/>
            <a:ext cx="885666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a:solidFill>
                  <a:srgbClr val="008000"/>
                </a:solidFill>
                <a:latin typeface="Arial" panose="020B0604020202020204" pitchFamily="34" charset="0"/>
                <a:hlinkClick r:id="rId2" tooltip="Plante"/>
              </a:rPr>
              <a:t>Plantes</a:t>
            </a:r>
            <a:r>
              <a:rPr lang="fr-FR" altLang="fr-FR" sz="1600">
                <a:solidFill>
                  <a:srgbClr val="008000"/>
                </a:solidFill>
                <a:latin typeface="Arial" panose="020B0604020202020204" pitchFamily="34" charset="0"/>
              </a:rPr>
              <a:t> </a:t>
            </a:r>
            <a:r>
              <a:rPr lang="fr-FR" altLang="fr-FR" sz="1600">
                <a:solidFill>
                  <a:srgbClr val="008000"/>
                </a:solidFill>
                <a:latin typeface="Arial" panose="020B0604020202020204" pitchFamily="34" charset="0"/>
                <a:hlinkClick r:id="rId3" tooltip="Plante herbacée"/>
              </a:rPr>
              <a:t>herbacée</a:t>
            </a:r>
            <a:r>
              <a:rPr lang="fr-FR" altLang="fr-FR" sz="1600">
                <a:solidFill>
                  <a:srgbClr val="008000"/>
                </a:solidFill>
                <a:latin typeface="Arial" panose="020B0604020202020204" pitchFamily="34" charset="0"/>
              </a:rPr>
              <a:t> </a:t>
            </a:r>
            <a:r>
              <a:rPr lang="fr-FR" altLang="fr-FR" sz="1600">
                <a:solidFill>
                  <a:srgbClr val="008000"/>
                </a:solidFill>
                <a:latin typeface="Arial" panose="020B0604020202020204" pitchFamily="34" charset="0"/>
                <a:hlinkClick r:id="rId4" tooltip="Plante bisannuelle"/>
              </a:rPr>
              <a:t>bisannuelle</a:t>
            </a:r>
            <a:r>
              <a:rPr lang="fr-FR" altLang="fr-FR" sz="1600">
                <a:solidFill>
                  <a:srgbClr val="008000"/>
                </a:solidFill>
                <a:latin typeface="Arial" panose="020B0604020202020204" pitchFamily="34" charset="0"/>
              </a:rPr>
              <a:t> ou, plus rarement, </a:t>
            </a:r>
            <a:r>
              <a:rPr lang="fr-FR" altLang="fr-FR" sz="1600">
                <a:solidFill>
                  <a:srgbClr val="008000"/>
                </a:solidFill>
                <a:latin typeface="Arial" panose="020B0604020202020204" pitchFamily="34" charset="0"/>
                <a:hlinkClick r:id="rId5" tooltip="Plante vivace"/>
              </a:rPr>
              <a:t>vivace</a:t>
            </a:r>
            <a:r>
              <a:rPr lang="fr-FR" altLang="fr-FR" sz="1600">
                <a:solidFill>
                  <a:srgbClr val="008000"/>
                </a:solidFill>
                <a:latin typeface="Arial" panose="020B0604020202020204" pitchFamily="34" charset="0"/>
              </a:rPr>
              <a:t>, aux tiges feuillues pouvant atteindre 1 à 2 mètres de haut, à </a:t>
            </a:r>
            <a:r>
              <a:rPr lang="fr-FR" altLang="fr-FR" sz="1600">
                <a:solidFill>
                  <a:srgbClr val="008000"/>
                </a:solidFill>
                <a:latin typeface="Arial" panose="020B0604020202020204" pitchFamily="34" charset="0"/>
                <a:hlinkClick r:id="rId6" tooltip="Racine pivotante"/>
              </a:rPr>
              <a:t>racine pivotante</a:t>
            </a:r>
            <a:r>
              <a:rPr lang="fr-FR" altLang="fr-FR" sz="1600">
                <a:solidFill>
                  <a:srgbClr val="008000"/>
                </a:solidFill>
                <a:latin typeface="Arial" panose="020B0604020202020204" pitchFamily="34" charset="0"/>
              </a:rPr>
              <a:t> épaisse, originaire de l'ancien monde, dont de nombreuses </a:t>
            </a:r>
            <a:r>
              <a:rPr lang="fr-FR" altLang="fr-FR" sz="1600">
                <a:solidFill>
                  <a:srgbClr val="008000"/>
                </a:solidFill>
                <a:latin typeface="Arial" panose="020B0604020202020204" pitchFamily="34" charset="0"/>
                <a:hlinkClick r:id="rId7" tooltip="Cultivar"/>
              </a:rPr>
              <a:t>variétés</a:t>
            </a:r>
            <a:r>
              <a:rPr lang="fr-FR" altLang="fr-FR" sz="1600">
                <a:solidFill>
                  <a:srgbClr val="008000"/>
                </a:solidFill>
                <a:latin typeface="Arial" panose="020B0604020202020204" pitchFamily="34" charset="0"/>
              </a:rPr>
              <a:t> sont cultivées (°) (</a:t>
            </a:r>
            <a:r>
              <a:rPr lang="fr-FR" altLang="fr-FR" sz="1600">
                <a:solidFill>
                  <a:srgbClr val="008000"/>
                </a:solidFill>
                <a:latin typeface="Arial" panose="020B0604020202020204" pitchFamily="34" charset="0"/>
                <a:hlinkClick r:id="rId8" tooltip="Famille (biologie)"/>
              </a:rPr>
              <a:t>famille</a:t>
            </a:r>
            <a:r>
              <a:rPr lang="fr-FR" altLang="fr-FR" sz="1600">
                <a:solidFill>
                  <a:srgbClr val="008000"/>
                </a:solidFill>
                <a:latin typeface="Arial" panose="020B0604020202020204" pitchFamily="34" charset="0"/>
              </a:rPr>
              <a:t> des </a:t>
            </a:r>
            <a:r>
              <a:rPr lang="fr-FR" altLang="fr-FR" sz="1600" i="1">
                <a:solidFill>
                  <a:srgbClr val="008000"/>
                </a:solidFill>
                <a:latin typeface="Arial" panose="020B0604020202020204" pitchFamily="34" charset="0"/>
                <a:hlinkClick r:id="rId9" tooltip="Amaranthaceae"/>
              </a:rPr>
              <a:t>Amaranthaceae</a:t>
            </a:r>
            <a:r>
              <a:rPr lang="fr-FR" altLang="fr-FR" sz="1600">
                <a:solidFill>
                  <a:srgbClr val="008000"/>
                </a:solidFill>
                <a:latin typeface="Arial" panose="020B0604020202020204" pitchFamily="34" charset="0"/>
              </a:rPr>
              <a:t>).</a:t>
            </a:r>
          </a:p>
          <a:p>
            <a:pPr eaLnBrk="1" hangingPunct="1">
              <a:spcBef>
                <a:spcPct val="0"/>
              </a:spcBef>
              <a:buFontTx/>
              <a:buNone/>
            </a:pPr>
            <a:r>
              <a:rPr lang="fr-FR" altLang="fr-FR" sz="1200">
                <a:solidFill>
                  <a:srgbClr val="008000"/>
                </a:solidFill>
                <a:latin typeface="Arial" panose="020B0604020202020204" pitchFamily="34" charset="0"/>
              </a:rPr>
              <a:t>On reconnait généralement trois </a:t>
            </a:r>
            <a:r>
              <a:rPr lang="fr-FR" altLang="fr-FR" sz="1200">
                <a:solidFill>
                  <a:srgbClr val="008000"/>
                </a:solidFill>
                <a:latin typeface="Arial" panose="020B0604020202020204" pitchFamily="34" charset="0"/>
                <a:hlinkClick r:id="rId10" tooltip="Sous-espèce"/>
              </a:rPr>
              <a:t>sous-espèces</a:t>
            </a:r>
            <a:r>
              <a:rPr lang="fr-FR" altLang="fr-FR" sz="1200">
                <a:solidFill>
                  <a:srgbClr val="008000"/>
                </a:solidFill>
                <a:latin typeface="Arial" panose="020B0604020202020204" pitchFamily="34" charset="0"/>
              </a:rPr>
              <a:t> :</a:t>
            </a:r>
          </a:p>
          <a:p>
            <a:pPr eaLnBrk="1" hangingPunct="1">
              <a:spcBef>
                <a:spcPct val="0"/>
              </a:spcBef>
            </a:pPr>
            <a:r>
              <a:rPr lang="fr-FR" altLang="fr-FR" sz="1200" i="1">
                <a:solidFill>
                  <a:srgbClr val="008000"/>
                </a:solidFill>
                <a:latin typeface="Arial" panose="020B0604020202020204" pitchFamily="34" charset="0"/>
              </a:rPr>
              <a:t> Beta vulgaris</a:t>
            </a:r>
            <a:r>
              <a:rPr lang="fr-FR" altLang="fr-FR" sz="1200">
                <a:solidFill>
                  <a:srgbClr val="008000"/>
                </a:solidFill>
                <a:latin typeface="Arial" panose="020B0604020202020204" pitchFamily="34" charset="0"/>
              </a:rPr>
              <a:t> subsp. </a:t>
            </a:r>
            <a:r>
              <a:rPr lang="fr-FR" altLang="fr-FR" sz="1200" i="1">
                <a:solidFill>
                  <a:srgbClr val="008000"/>
                </a:solidFill>
                <a:latin typeface="Arial" panose="020B0604020202020204" pitchFamily="34" charset="0"/>
              </a:rPr>
              <a:t>vulgaris</a:t>
            </a:r>
            <a:r>
              <a:rPr lang="fr-FR" altLang="fr-FR" sz="1200">
                <a:solidFill>
                  <a:srgbClr val="008000"/>
                </a:solidFill>
                <a:latin typeface="Arial" panose="020B0604020202020204" pitchFamily="34" charset="0"/>
              </a:rPr>
              <a:t> qui regroupe toutes les variétés cultivées (betteraves et blettes),</a:t>
            </a:r>
          </a:p>
          <a:p>
            <a:pPr eaLnBrk="1" hangingPunct="1">
              <a:spcBef>
                <a:spcPct val="0"/>
              </a:spcBef>
            </a:pPr>
            <a:r>
              <a:rPr lang="fr-FR" altLang="fr-FR" sz="1200" i="1">
                <a:solidFill>
                  <a:srgbClr val="008000"/>
                </a:solidFill>
                <a:latin typeface="Arial" panose="020B0604020202020204" pitchFamily="34" charset="0"/>
              </a:rPr>
              <a:t> Beta vulgaris</a:t>
            </a:r>
            <a:r>
              <a:rPr lang="fr-FR" altLang="fr-FR" sz="1200">
                <a:solidFill>
                  <a:srgbClr val="008000"/>
                </a:solidFill>
                <a:latin typeface="Arial" panose="020B0604020202020204" pitchFamily="34" charset="0"/>
              </a:rPr>
              <a:t> subsp. </a:t>
            </a:r>
            <a:r>
              <a:rPr lang="fr-FR" altLang="fr-FR" sz="1200" i="1">
                <a:solidFill>
                  <a:srgbClr val="008000"/>
                </a:solidFill>
                <a:latin typeface="Arial" panose="020B0604020202020204" pitchFamily="34" charset="0"/>
              </a:rPr>
              <a:t>maritima</a:t>
            </a:r>
            <a:r>
              <a:rPr lang="fr-FR" altLang="fr-FR" sz="1200">
                <a:solidFill>
                  <a:srgbClr val="008000"/>
                </a:solidFill>
                <a:latin typeface="Arial" panose="020B0604020202020204" pitchFamily="34" charset="0"/>
              </a:rPr>
              <a:t>, la </a:t>
            </a:r>
            <a:r>
              <a:rPr lang="fr-FR" altLang="fr-FR" sz="1200">
                <a:solidFill>
                  <a:srgbClr val="008000"/>
                </a:solidFill>
                <a:latin typeface="Arial" panose="020B0604020202020204" pitchFamily="34" charset="0"/>
                <a:hlinkClick r:id="rId11" tooltip="Bette maritime"/>
              </a:rPr>
              <a:t>bette maritime</a:t>
            </a:r>
            <a:r>
              <a:rPr lang="fr-FR" altLang="fr-FR" sz="1200">
                <a:solidFill>
                  <a:srgbClr val="008000"/>
                </a:solidFill>
                <a:latin typeface="Arial" panose="020B0604020202020204" pitchFamily="34" charset="0"/>
              </a:rPr>
              <a:t> ou </a:t>
            </a:r>
            <a:r>
              <a:rPr lang="fr-FR" altLang="fr-FR" sz="1200">
                <a:latin typeface="Arial" panose="020B0604020202020204" pitchFamily="34" charset="0"/>
                <a:hlinkClick r:id="rId12" tooltip="Betterave maritime"/>
              </a:rPr>
              <a:t>betterave maritime</a:t>
            </a:r>
            <a:r>
              <a:rPr lang="fr-FR" altLang="fr-FR" sz="1200">
                <a:solidFill>
                  <a:srgbClr val="008000"/>
                </a:solidFill>
                <a:latin typeface="Arial" panose="020B0604020202020204" pitchFamily="34" charset="0"/>
              </a:rPr>
              <a:t>, considérée comme l'ancêtre sauvage des variétés cultivées, qui se rencontre sur les côtes atlantiques et méditerranéennes de l'</a:t>
            </a:r>
            <a:r>
              <a:rPr lang="fr-FR" altLang="fr-FR" sz="1200">
                <a:solidFill>
                  <a:srgbClr val="008000"/>
                </a:solidFill>
                <a:latin typeface="Arial" panose="020B0604020202020204" pitchFamily="34" charset="0"/>
                <a:hlinkClick r:id="rId13" tooltip="Europe"/>
              </a:rPr>
              <a:t>Europe</a:t>
            </a:r>
            <a:r>
              <a:rPr lang="fr-FR" altLang="fr-FR" sz="1200">
                <a:solidFill>
                  <a:srgbClr val="008000"/>
                </a:solidFill>
                <a:latin typeface="Arial" panose="020B0604020202020204" pitchFamily="34" charset="0"/>
              </a:rPr>
              <a:t>, ainsi qu'au </a:t>
            </a:r>
            <a:r>
              <a:rPr lang="fr-FR" altLang="fr-FR" sz="1200">
                <a:solidFill>
                  <a:srgbClr val="008000"/>
                </a:solidFill>
                <a:latin typeface="Arial" panose="020B0604020202020204" pitchFamily="34" charset="0"/>
                <a:hlinkClick r:id="rId14" tooltip="Proche-Orient"/>
              </a:rPr>
              <a:t>Proche-Orient</a:t>
            </a:r>
            <a:r>
              <a:rPr lang="fr-FR" altLang="fr-FR" sz="1200">
                <a:solidFill>
                  <a:srgbClr val="008000"/>
                </a:solidFill>
                <a:latin typeface="Arial" panose="020B0604020202020204" pitchFamily="34" charset="0"/>
              </a:rPr>
              <a:t> et en </a:t>
            </a:r>
            <a:r>
              <a:rPr lang="fr-FR" altLang="fr-FR" sz="1200">
                <a:solidFill>
                  <a:srgbClr val="008000"/>
                </a:solidFill>
                <a:latin typeface="Arial" panose="020B0604020202020204" pitchFamily="34" charset="0"/>
                <a:hlinkClick r:id="rId15" tooltip="Inde"/>
              </a:rPr>
              <a:t>Inde</a:t>
            </a:r>
            <a:r>
              <a:rPr lang="fr-FR" altLang="fr-FR" sz="1200">
                <a:solidFill>
                  <a:srgbClr val="008000"/>
                </a:solidFill>
                <a:latin typeface="Arial" panose="020B0604020202020204" pitchFamily="34" charset="0"/>
              </a:rPr>
              <a:t> (spontanée sur les </a:t>
            </a:r>
            <a:r>
              <a:rPr lang="fr-FR" altLang="fr-FR" sz="1200">
                <a:solidFill>
                  <a:srgbClr val="008000"/>
                </a:solidFill>
                <a:latin typeface="Arial" panose="020B0604020202020204" pitchFamily="34" charset="0"/>
                <a:hlinkClick r:id="rId16" tooltip="Littoral"/>
              </a:rPr>
              <a:t>rivages maritimes</a:t>
            </a:r>
            <a:r>
              <a:rPr lang="fr-FR" altLang="fr-FR" sz="1200">
                <a:solidFill>
                  <a:srgbClr val="008000"/>
                </a:solidFill>
                <a:latin typeface="Arial" panose="020B0604020202020204" pitchFamily="34" charset="0"/>
              </a:rPr>
              <a:t> en </a:t>
            </a:r>
            <a:r>
              <a:rPr lang="fr-FR" altLang="fr-FR" sz="1200">
                <a:solidFill>
                  <a:srgbClr val="008000"/>
                </a:solidFill>
                <a:latin typeface="Arial" panose="020B0604020202020204" pitchFamily="34" charset="0"/>
                <a:hlinkClick r:id="rId13" tooltip="Europe"/>
              </a:rPr>
              <a:t>Europe</a:t>
            </a:r>
            <a:r>
              <a:rPr lang="fr-FR" altLang="fr-FR" sz="1200">
                <a:solidFill>
                  <a:srgbClr val="008000"/>
                </a:solidFill>
                <a:latin typeface="Arial" panose="020B0604020202020204" pitchFamily="34" charset="0"/>
              </a:rPr>
              <a:t>).</a:t>
            </a:r>
          </a:p>
          <a:p>
            <a:pPr eaLnBrk="1" hangingPunct="1">
              <a:spcBef>
                <a:spcPct val="0"/>
              </a:spcBef>
            </a:pPr>
            <a:r>
              <a:rPr lang="fr-FR" altLang="fr-FR" sz="1200" i="1">
                <a:solidFill>
                  <a:srgbClr val="008000"/>
                </a:solidFill>
                <a:latin typeface="Arial" panose="020B0604020202020204" pitchFamily="34" charset="0"/>
              </a:rPr>
              <a:t> Beta vulgaris</a:t>
            </a:r>
            <a:r>
              <a:rPr lang="fr-FR" altLang="fr-FR" sz="1200">
                <a:solidFill>
                  <a:srgbClr val="008000"/>
                </a:solidFill>
                <a:latin typeface="Arial" panose="020B0604020202020204" pitchFamily="34" charset="0"/>
              </a:rPr>
              <a:t> subsp. </a:t>
            </a:r>
            <a:r>
              <a:rPr lang="fr-FR" altLang="fr-FR" sz="1200" i="1">
                <a:solidFill>
                  <a:srgbClr val="008000"/>
                </a:solidFill>
                <a:latin typeface="Arial" panose="020B0604020202020204" pitchFamily="34" charset="0"/>
              </a:rPr>
              <a:t>adanensis</a:t>
            </a:r>
            <a:r>
              <a:rPr lang="fr-FR" altLang="fr-FR" sz="1200">
                <a:solidFill>
                  <a:srgbClr val="008000"/>
                </a:solidFill>
                <a:latin typeface="Arial" panose="020B0604020202020204" pitchFamily="34" charset="0"/>
              </a:rPr>
              <a:t>, autre sous-espèce sauvage, présente de la </a:t>
            </a:r>
            <a:r>
              <a:rPr lang="fr-FR" altLang="fr-FR" sz="1200">
                <a:solidFill>
                  <a:srgbClr val="008000"/>
                </a:solidFill>
                <a:latin typeface="Arial" panose="020B0604020202020204" pitchFamily="34" charset="0"/>
                <a:hlinkClick r:id="rId17" tooltip="Grèce"/>
              </a:rPr>
              <a:t>Grèce</a:t>
            </a:r>
            <a:r>
              <a:rPr lang="fr-FR" altLang="fr-FR" sz="1200">
                <a:solidFill>
                  <a:srgbClr val="008000"/>
                </a:solidFill>
                <a:latin typeface="Arial" panose="020B0604020202020204" pitchFamily="34" charset="0"/>
              </a:rPr>
              <a:t> à la </a:t>
            </a:r>
            <a:r>
              <a:rPr lang="fr-FR" altLang="fr-FR" sz="1200">
                <a:solidFill>
                  <a:srgbClr val="008000"/>
                </a:solidFill>
                <a:latin typeface="Arial" panose="020B0604020202020204" pitchFamily="34" charset="0"/>
                <a:hlinkClick r:id="rId18" tooltip="Syrie"/>
              </a:rPr>
              <a:t>Syrie</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b="1">
                <a:solidFill>
                  <a:srgbClr val="008000"/>
                </a:solidFill>
                <a:latin typeface="Arial" panose="020B0604020202020204" pitchFamily="34" charset="0"/>
              </a:rPr>
              <a:t>La betterave maritime </a:t>
            </a:r>
            <a:r>
              <a:rPr lang="fr-FR" altLang="fr-FR" sz="1200" b="1" i="1">
                <a:solidFill>
                  <a:srgbClr val="008000"/>
                </a:solidFill>
                <a:latin typeface="Arial" panose="020B0604020202020204" pitchFamily="34" charset="0"/>
              </a:rPr>
              <a:t>(Beta vulgaris</a:t>
            </a:r>
            <a:r>
              <a:rPr lang="fr-FR" altLang="fr-FR" sz="1200" b="1">
                <a:solidFill>
                  <a:srgbClr val="008000"/>
                </a:solidFill>
                <a:latin typeface="Arial" panose="020B0604020202020204" pitchFamily="34" charset="0"/>
              </a:rPr>
              <a:t> ssp. </a:t>
            </a:r>
            <a:r>
              <a:rPr lang="fr-FR" altLang="fr-FR" sz="1200" b="1" i="1">
                <a:solidFill>
                  <a:srgbClr val="008000"/>
                </a:solidFill>
                <a:latin typeface="Arial" panose="020B0604020202020204" pitchFamily="34" charset="0"/>
              </a:rPr>
              <a:t>maritima) </a:t>
            </a:r>
            <a:r>
              <a:rPr lang="fr-FR" altLang="fr-FR" sz="1200" b="1">
                <a:solidFill>
                  <a:srgbClr val="008000"/>
                </a:solidFill>
                <a:latin typeface="Arial" panose="020B0604020202020204" pitchFamily="34" charset="0"/>
              </a:rPr>
              <a:t>et la betterave à sucre </a:t>
            </a:r>
            <a:r>
              <a:rPr lang="fr-FR" altLang="fr-FR" sz="1200" b="1" i="1">
                <a:solidFill>
                  <a:srgbClr val="008000"/>
                </a:solidFill>
                <a:latin typeface="Arial" panose="020B0604020202020204" pitchFamily="34" charset="0"/>
              </a:rPr>
              <a:t>(Beta vulgaris</a:t>
            </a:r>
            <a:r>
              <a:rPr lang="fr-FR" altLang="fr-FR" sz="1200" b="1">
                <a:solidFill>
                  <a:srgbClr val="008000"/>
                </a:solidFill>
                <a:latin typeface="Arial" panose="020B0604020202020204" pitchFamily="34" charset="0"/>
              </a:rPr>
              <a:t> ssp. </a:t>
            </a:r>
            <a:r>
              <a:rPr lang="fr-FR" altLang="fr-FR" sz="1200" b="1" i="1">
                <a:solidFill>
                  <a:srgbClr val="008000"/>
                </a:solidFill>
                <a:latin typeface="Arial" panose="020B0604020202020204" pitchFamily="34" charset="0"/>
              </a:rPr>
              <a:t>vulgaris) </a:t>
            </a:r>
            <a:r>
              <a:rPr lang="fr-FR" altLang="fr-FR" sz="1200" b="1">
                <a:solidFill>
                  <a:srgbClr val="008000"/>
                </a:solidFill>
                <a:latin typeface="Arial" panose="020B0604020202020204" pitchFamily="34" charset="0"/>
              </a:rPr>
              <a:t>ont un taux de de survie de 100%, avec une croissance optimale, en condition de faible salinité (&lt; 25% d'eau de mer) </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9" tooltip="Betterave"/>
              </a:rPr>
              <a:t>betteraves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0" tooltip="Betterave potagère"/>
              </a:rPr>
              <a:t>potagères</a:t>
            </a:r>
            <a:r>
              <a:rPr lang="fr-FR" altLang="fr-FR" sz="1200">
                <a:solidFill>
                  <a:srgbClr val="008000"/>
                </a:solidFill>
                <a:latin typeface="Arial" panose="020B0604020202020204" pitchFamily="34" charset="0"/>
              </a:rPr>
              <a:t> (également appelée </a:t>
            </a:r>
            <a:r>
              <a:rPr lang="fr-FR" altLang="fr-FR" sz="1200" i="1">
                <a:solidFill>
                  <a:srgbClr val="008000"/>
                </a:solidFill>
                <a:latin typeface="Arial" panose="020B0604020202020204" pitchFamily="34" charset="0"/>
              </a:rPr>
              <a:t>betterave rouge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carotte rouge</a:t>
            </a:r>
            <a:r>
              <a:rPr lang="fr-FR" altLang="fr-FR" sz="1200">
                <a:solidFill>
                  <a:srgbClr val="008000"/>
                </a:solidFill>
                <a:latin typeface="Arial" panose="020B0604020202020204" pitchFamily="34" charset="0"/>
              </a:rPr>
              <a:t> ou </a:t>
            </a:r>
            <a:r>
              <a:rPr lang="fr-FR" altLang="fr-FR" sz="1200" i="1">
                <a:solidFill>
                  <a:srgbClr val="008000"/>
                </a:solidFill>
                <a:latin typeface="Arial" panose="020B0604020202020204" pitchFamily="34" charset="0"/>
              </a:rPr>
              <a:t>racine rouge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1" tooltip="Betterave fourragère"/>
              </a:rPr>
              <a:t>fourragères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2" tooltip="Betterave sucrière"/>
              </a:rPr>
              <a:t>sucrières</a:t>
            </a:r>
            <a:r>
              <a:rPr lang="fr-FR" altLang="fr-FR" sz="1200">
                <a:solidFill>
                  <a:srgbClr val="008000"/>
                </a:solidFill>
                <a:latin typeface="Arial" panose="020B0604020202020204" pitchFamily="34" charset="0"/>
              </a:rPr>
              <a:t> (riche en </a:t>
            </a:r>
            <a:r>
              <a:rPr lang="fr-FR" altLang="fr-FR" sz="1200">
                <a:solidFill>
                  <a:srgbClr val="008000"/>
                </a:solidFill>
                <a:latin typeface="Arial" panose="020B0604020202020204" pitchFamily="34" charset="0"/>
                <a:hlinkClick r:id="rId23" tooltip="Saccharose"/>
              </a:rPr>
              <a:t>saccharose</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4" tooltip="Poirée (plante)"/>
              </a:rPr>
              <a:t>poirées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25" tooltip="Blette (plante)"/>
              </a:rPr>
              <a:t>blettes</a:t>
            </a:r>
            <a:r>
              <a:rPr lang="fr-FR" altLang="fr-FR" sz="1200">
                <a:solidFill>
                  <a:srgbClr val="008000"/>
                </a:solidFill>
                <a:latin typeface="Arial" panose="020B0604020202020204" pitchFamily="34" charset="0"/>
              </a:rPr>
              <a:t>. (+) </a:t>
            </a:r>
            <a:r>
              <a:rPr lang="fr-FR" altLang="fr-FR" sz="1200">
                <a:solidFill>
                  <a:srgbClr val="008000"/>
                </a:solidFill>
                <a:latin typeface="Arial" panose="020B0604020202020204" pitchFamily="34" charset="0"/>
                <a:hlinkClick r:id="rId26"/>
              </a:rPr>
              <a:t>http://link.springer.com/leaf-pricing/chapter/10.1007/978-3-7643-8554-5_12</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7"/>
              </a:rPr>
              <a:t>http://fr.wikipedia.org/wiki/Beta_vulgaris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9"/>
              </a:rPr>
              <a:t>http://fr.wikipedia.org/wiki/Betterave</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28"/>
              </a:rPr>
              <a:t>http://en.wikipedia.org/wiki/Beta_vulgaris</a:t>
            </a:r>
            <a:r>
              <a:rPr lang="fr-FR" altLang="fr-FR" sz="1200">
                <a:solidFill>
                  <a:srgbClr val="008000"/>
                </a:solidFill>
                <a:latin typeface="Arial" panose="020B0604020202020204" pitchFamily="34" charset="0"/>
              </a:rPr>
              <a:t> </a:t>
            </a:r>
          </a:p>
        </p:txBody>
      </p:sp>
      <p:sp>
        <p:nvSpPr>
          <p:cNvPr id="75784" name="Rectangle 7"/>
          <p:cNvSpPr>
            <a:spLocks noChangeArrowheads="1"/>
          </p:cNvSpPr>
          <p:nvPr/>
        </p:nvSpPr>
        <p:spPr bwMode="auto">
          <a:xfrm>
            <a:off x="179388" y="6381750"/>
            <a:ext cx="1276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Betterave rouge</a:t>
            </a:r>
          </a:p>
        </p:txBody>
      </p:sp>
      <p:sp>
        <p:nvSpPr>
          <p:cNvPr id="75785" name="Rectangle 8"/>
          <p:cNvSpPr>
            <a:spLocks noChangeArrowheads="1"/>
          </p:cNvSpPr>
          <p:nvPr/>
        </p:nvSpPr>
        <p:spPr bwMode="auto">
          <a:xfrm>
            <a:off x="2771775" y="6381750"/>
            <a:ext cx="1465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Betteraves à sucre</a:t>
            </a:r>
          </a:p>
        </p:txBody>
      </p:sp>
      <p:sp>
        <p:nvSpPr>
          <p:cNvPr id="75786" name="Rectangle 9"/>
          <p:cNvSpPr>
            <a:spLocks noChangeArrowheads="1"/>
          </p:cNvSpPr>
          <p:nvPr/>
        </p:nvSpPr>
        <p:spPr bwMode="auto">
          <a:xfrm>
            <a:off x="1331913" y="6237288"/>
            <a:ext cx="172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Plant de la betterave (</a:t>
            </a:r>
            <a:r>
              <a:rPr lang="fr-FR" altLang="fr-FR" sz="1200" i="1">
                <a:solidFill>
                  <a:srgbClr val="008000"/>
                </a:solidFill>
                <a:latin typeface="Arial" panose="020B0604020202020204" pitchFamily="34" charset="0"/>
              </a:rPr>
              <a:t>Beta vulgaris</a:t>
            </a:r>
            <a:r>
              <a:rPr lang="fr-FR" altLang="fr-FR" sz="1200">
                <a:solidFill>
                  <a:srgbClr val="008000"/>
                </a:solidFill>
                <a:latin typeface="Arial" panose="020B0604020202020204" pitchFamily="34" charset="0"/>
              </a:rPr>
              <a:t>)</a:t>
            </a:r>
          </a:p>
        </p:txBody>
      </p:sp>
      <p:sp>
        <p:nvSpPr>
          <p:cNvPr id="75787" name="Rectangle 10"/>
          <p:cNvSpPr>
            <a:spLocks noChangeArrowheads="1"/>
          </p:cNvSpPr>
          <p:nvPr/>
        </p:nvSpPr>
        <p:spPr bwMode="auto">
          <a:xfrm>
            <a:off x="4500563" y="6237288"/>
            <a:ext cx="1216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Betterave rouge précuite</a:t>
            </a:r>
          </a:p>
        </p:txBody>
      </p:sp>
      <p:sp>
        <p:nvSpPr>
          <p:cNvPr id="75788" name="Rectangle 11"/>
          <p:cNvSpPr>
            <a:spLocks noChangeArrowheads="1"/>
          </p:cNvSpPr>
          <p:nvPr/>
        </p:nvSpPr>
        <p:spPr bwMode="auto">
          <a:xfrm>
            <a:off x="2195513" y="4221163"/>
            <a:ext cx="1944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a:solidFill>
                  <a:srgbClr val="008000"/>
                </a:solidFill>
                <a:latin typeface="Arial" panose="020B0604020202020204" pitchFamily="34" charset="0"/>
              </a:rPr>
              <a:t>betteraves de différentes couleurs </a:t>
            </a:r>
            <a:r>
              <a:rPr lang="fr-FR" altLang="fr-FR" sz="1200">
                <a:solidFill>
                  <a:srgbClr val="008000"/>
                </a:solidFill>
              </a:rPr>
              <a:t>→</a:t>
            </a:r>
            <a:endParaRPr lang="fr-FR" altLang="fr-FR" sz="1200">
              <a:solidFill>
                <a:srgbClr val="008000"/>
              </a:solidFill>
              <a:latin typeface="Arial" panose="020B0604020202020204" pitchFamily="34" charset="0"/>
            </a:endParaRPr>
          </a:p>
        </p:txBody>
      </p:sp>
      <p:sp>
        <p:nvSpPr>
          <p:cNvPr id="75789" name="Rectangle 12"/>
          <p:cNvSpPr>
            <a:spLocks noChangeArrowheads="1"/>
          </p:cNvSpPr>
          <p:nvPr/>
        </p:nvSpPr>
        <p:spPr bwMode="auto">
          <a:xfrm>
            <a:off x="6300788" y="6210300"/>
            <a:ext cx="2519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betterave maritime </a:t>
            </a:r>
            <a:r>
              <a:rPr lang="fr-FR" altLang="fr-FR" sz="1200" i="1">
                <a:solidFill>
                  <a:srgbClr val="008000"/>
                </a:solidFill>
                <a:latin typeface="Arial" panose="020B0604020202020204" pitchFamily="34" charset="0"/>
              </a:rPr>
              <a:t>(Beta vulgaris</a:t>
            </a:r>
            <a:r>
              <a:rPr lang="fr-FR" altLang="fr-FR" sz="1200">
                <a:solidFill>
                  <a:srgbClr val="008000"/>
                </a:solidFill>
                <a:latin typeface="Arial" panose="020B0604020202020204" pitchFamily="34" charset="0"/>
              </a:rPr>
              <a:t>subsp. </a:t>
            </a:r>
            <a:r>
              <a:rPr lang="fr-FR" altLang="fr-FR" sz="1200" i="1">
                <a:solidFill>
                  <a:srgbClr val="008000"/>
                </a:solidFill>
                <a:latin typeface="Arial" panose="020B0604020202020204" pitchFamily="34" charset="0"/>
              </a:rPr>
              <a:t>maritima),</a:t>
            </a:r>
            <a:r>
              <a:rPr lang="fr-FR" altLang="fr-FR" sz="1200">
                <a:solidFill>
                  <a:srgbClr val="008000"/>
                </a:solidFill>
                <a:latin typeface="Arial" panose="020B0604020202020204" pitchFamily="34" charset="0"/>
              </a:rPr>
              <a:t> l'ancêtre sauvage des formes cultivées.</a:t>
            </a:r>
          </a:p>
        </p:txBody>
      </p:sp>
      <p:pic>
        <p:nvPicPr>
          <p:cNvPr id="75790" name="Picture 8" descr="C:\Users\LISAN\Pictures\plantes-halophytes-xerophiles\Beta vulgari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4221163"/>
            <a:ext cx="158432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Picture 9" descr="C:\Users\LISAN\Pictures\plantes-halophytes-xerophiles\Beta_vulgaris_maritima_001.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6325" y="4005263"/>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Picture 11" descr="C:\Users\LISAN\Pictures\plantes-halophytes-xerophiles\Betterave rouge précuite.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27538" y="5229225"/>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Picture 12" descr="C:\Users\LISAN\Pictures\plantes-halophytes-xerophiles\Betterave rouge.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0825" y="5445125"/>
            <a:ext cx="100806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4" name="Picture 13" descr="C:\Users\LISAN\Pictures\plantes-halophytes-xerophiles\Betterave_plant.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92275" y="4868863"/>
            <a:ext cx="10080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14" descr="C:\Users\LISAN\Pictures\plantes-halophytes-xerophiles\Betteraves à sucre.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132138" y="5084763"/>
            <a:ext cx="792162"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6" name="Picture 15" descr="C:\Users\LISAN\Pictures\plantes-halophytes-xerophiles\betteraves de différentes couleurs.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140200" y="4005263"/>
            <a:ext cx="1944688"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7" name="Image 11" descr="logo salinisation2_s.jp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755650"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323850" y="69215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7.4. </a:t>
            </a:r>
            <a:r>
              <a:rPr lang="fr-FR" altLang="fr-FR" sz="1800" b="1">
                <a:solidFill>
                  <a:srgbClr val="008000"/>
                </a:solidFill>
              </a:rPr>
              <a:t>Mélilot blanc </a:t>
            </a:r>
            <a:r>
              <a:rPr lang="fr-FR" altLang="fr-FR" sz="1800">
                <a:solidFill>
                  <a:srgbClr val="008000"/>
                </a:solidFill>
              </a:rPr>
              <a:t>(</a:t>
            </a:r>
            <a:r>
              <a:rPr lang="fr-FR" altLang="fr-FR" sz="1800" i="1">
                <a:solidFill>
                  <a:srgbClr val="008000"/>
                </a:solidFill>
              </a:rPr>
              <a:t>Melilotus albus</a:t>
            </a:r>
            <a:r>
              <a:rPr lang="fr-FR" altLang="fr-FR" sz="1800">
                <a:solidFill>
                  <a:srgbClr val="008000"/>
                </a:solidFill>
              </a:rPr>
              <a:t>)</a:t>
            </a:r>
          </a:p>
        </p:txBody>
      </p:sp>
      <p:sp>
        <p:nvSpPr>
          <p:cNvPr id="76803" name="ZoneTexte 2"/>
          <p:cNvSpPr txBox="1">
            <a:spLocks noChangeArrowheads="1"/>
          </p:cNvSpPr>
          <p:nvPr/>
        </p:nvSpPr>
        <p:spPr bwMode="auto">
          <a:xfrm>
            <a:off x="2551094" y="180975"/>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680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20C57F3-A6BA-497A-94D4-4767DB7FE27F}" type="slidenum">
              <a:rPr lang="fr-FR" altLang="fr-FR" sz="1200" smtClean="0">
                <a:solidFill>
                  <a:srgbClr val="898989"/>
                </a:solidFill>
              </a:rPr>
              <a:pPr>
                <a:spcBef>
                  <a:spcPct val="0"/>
                </a:spcBef>
                <a:buFontTx/>
                <a:buNone/>
              </a:pPr>
              <a:t>93</a:t>
            </a:fld>
            <a:endParaRPr lang="fr-FR" altLang="fr-FR" sz="1200">
              <a:solidFill>
                <a:srgbClr val="898989"/>
              </a:solidFill>
            </a:endParaRPr>
          </a:p>
        </p:txBody>
      </p:sp>
      <p:sp>
        <p:nvSpPr>
          <p:cNvPr id="7680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680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6807" name="ZoneTexte 6"/>
          <p:cNvSpPr txBox="1">
            <a:spLocks noChangeArrowheads="1"/>
          </p:cNvSpPr>
          <p:nvPr/>
        </p:nvSpPr>
        <p:spPr bwMode="auto">
          <a:xfrm>
            <a:off x="250825" y="1125538"/>
            <a:ext cx="8713788"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hlinkClick r:id="rId2" tooltip="Plante herbacée"/>
              </a:rPr>
              <a:t>Plante herbacée</a:t>
            </a:r>
            <a:r>
              <a:rPr lang="fr-FR" altLang="fr-FR" sz="1800">
                <a:solidFill>
                  <a:srgbClr val="008000"/>
                </a:solidFill>
                <a:latin typeface="Arial" panose="020B0604020202020204" pitchFamily="34" charset="0"/>
              </a:rPr>
              <a:t> assez haute aux fleurs blanches (famille des </a:t>
            </a:r>
            <a:r>
              <a:rPr lang="fr-FR" altLang="fr-FR" sz="1800" i="1">
                <a:solidFill>
                  <a:srgbClr val="008000"/>
                </a:solidFill>
                <a:latin typeface="Arial" panose="020B0604020202020204" pitchFamily="34" charset="0"/>
                <a:hlinkClick r:id="rId3" tooltip="Fabacées"/>
              </a:rPr>
              <a:t>Fabacées</a:t>
            </a:r>
            <a:r>
              <a:rPr lang="fr-FR" altLang="fr-FR" sz="1800">
                <a:solidFill>
                  <a:srgbClr val="008000"/>
                </a:solidFill>
                <a:latin typeface="Arial" panose="020B0604020202020204" pitchFamily="34" charset="0"/>
              </a:rPr>
              <a:t>), originaire d'Europe et d'Asie. C'est une excellente </a:t>
            </a:r>
            <a:r>
              <a:rPr lang="fr-FR" altLang="fr-FR" sz="1800">
                <a:solidFill>
                  <a:srgbClr val="008000"/>
                </a:solidFill>
                <a:latin typeface="Arial" panose="020B0604020202020204" pitchFamily="34" charset="0"/>
                <a:hlinkClick r:id="rId4" tooltip="Plante mellifère"/>
              </a:rPr>
              <a:t>plante mellifère</a:t>
            </a:r>
            <a:r>
              <a:rPr lang="fr-FR" altLang="fr-FR" sz="1800">
                <a:solidFill>
                  <a:srgbClr val="008000"/>
                </a:solidFill>
                <a:latin typeface="Arial" panose="020B0604020202020204" pitchFamily="34" charset="0"/>
              </a:rPr>
              <a:t>, atteignant 2 m de hauteur.</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Il a été utilisé en phytothérapie. </a:t>
            </a:r>
            <a:r>
              <a:rPr lang="fr-FR" altLang="fr-FR" sz="1200">
                <a:solidFill>
                  <a:srgbClr val="FF0000"/>
                </a:solidFill>
                <a:latin typeface="Arial" panose="020B0604020202020204" pitchFamily="34" charset="0"/>
              </a:rPr>
              <a:t>Il contient du </a:t>
            </a:r>
            <a:r>
              <a:rPr lang="fr-FR" altLang="fr-FR" sz="1200">
                <a:solidFill>
                  <a:srgbClr val="FF0000"/>
                </a:solidFill>
                <a:latin typeface="Arial" panose="020B0604020202020204" pitchFamily="34" charset="0"/>
                <a:hlinkClick r:id="rId5" tooltip="Coumarine"/>
              </a:rPr>
              <a:t>dicoumarol</a:t>
            </a:r>
            <a:r>
              <a:rPr lang="fr-FR" altLang="fr-FR" sz="1200">
                <a:solidFill>
                  <a:srgbClr val="FF0000"/>
                </a:solidFill>
                <a:latin typeface="Arial" panose="020B0604020202020204" pitchFamily="34" charset="0"/>
              </a:rPr>
              <a:t>, un </a:t>
            </a:r>
            <a:r>
              <a:rPr lang="fr-FR" altLang="fr-FR" sz="1200">
                <a:solidFill>
                  <a:srgbClr val="FF0000"/>
                </a:solidFill>
                <a:latin typeface="Arial" panose="020B0604020202020204" pitchFamily="34" charset="0"/>
                <a:hlinkClick r:id="rId6" tooltip="Anticoagulant"/>
              </a:rPr>
              <a:t>anticoagulant</a:t>
            </a:r>
            <a:r>
              <a:rPr lang="fr-FR" altLang="fr-FR" sz="1200">
                <a:solidFill>
                  <a:srgbClr val="FF0000"/>
                </a:solidFill>
                <a:latin typeface="Arial" panose="020B0604020202020204" pitchFamily="34" charset="0"/>
              </a:rPr>
              <a:t>.</a:t>
            </a:r>
            <a:r>
              <a:rPr lang="fr-FR" altLang="fr-FR" sz="1200">
                <a:solidFill>
                  <a:srgbClr val="008000"/>
                </a:solidFill>
                <a:latin typeface="Arial" panose="020B0604020202020204" pitchFamily="34" charset="0"/>
              </a:rPr>
              <a:t> Il a également une forte teneur en sucre.</a:t>
            </a:r>
          </a:p>
          <a:p>
            <a:pPr algn="just" eaLnBrk="1" hangingPunct="1">
              <a:spcBef>
                <a:spcPct val="0"/>
              </a:spcBef>
              <a:buFontTx/>
              <a:buNone/>
            </a:pPr>
            <a:r>
              <a:rPr lang="fr-FR" altLang="fr-FR" sz="1200">
                <a:solidFill>
                  <a:srgbClr val="008000"/>
                </a:solidFill>
                <a:latin typeface="Arial" panose="020B0604020202020204" pitchFamily="34" charset="0"/>
              </a:rPr>
              <a:t>Il a été introduit en Amérique du Nord au 17e siècle, comme plante </a:t>
            </a:r>
            <a:r>
              <a:rPr lang="fr-FR" altLang="fr-FR" sz="1200">
                <a:solidFill>
                  <a:srgbClr val="008000"/>
                </a:solidFill>
                <a:latin typeface="Arial" panose="020B0604020202020204" pitchFamily="34" charset="0"/>
                <a:hlinkClick r:id="rId7" tooltip="Fourrage"/>
              </a:rPr>
              <a:t>fourragère</a:t>
            </a:r>
            <a:r>
              <a:rPr lang="fr-FR" altLang="fr-FR" sz="1200">
                <a:solidFill>
                  <a:srgbClr val="008000"/>
                </a:solidFill>
                <a:latin typeface="Arial" panose="020B0604020202020204" pitchFamily="34" charset="0"/>
              </a:rPr>
              <a:t> pour les </a:t>
            </a:r>
            <a:r>
              <a:rPr lang="fr-FR" altLang="fr-FR" sz="1200">
                <a:solidFill>
                  <a:srgbClr val="008000"/>
                </a:solidFill>
                <a:latin typeface="Arial" panose="020B0604020202020204" pitchFamily="34" charset="0"/>
                <a:hlinkClick r:id="rId8" tooltip="Fourrage"/>
              </a:rPr>
              <a:t>bovins</a:t>
            </a:r>
            <a:r>
              <a:rPr lang="fr-FR" altLang="fr-FR" sz="1200">
                <a:solidFill>
                  <a:srgbClr val="008000"/>
                </a:solidFill>
                <a:latin typeface="Arial" panose="020B0604020202020204" pitchFamily="34" charset="0"/>
              </a:rPr>
              <a:t> et </a:t>
            </a:r>
            <a:r>
              <a:rPr lang="fr-FR" altLang="fr-FR" sz="1200">
                <a:solidFill>
                  <a:srgbClr val="FF0000"/>
                </a:solidFill>
                <a:latin typeface="Arial" panose="020B0604020202020204" pitchFamily="34" charset="0"/>
              </a:rPr>
              <a:t>est maintenant répandu à travers le Canada et les États-Unis, où il est devenu </a:t>
            </a:r>
            <a:r>
              <a:rPr lang="fr-FR" altLang="fr-FR" sz="1200">
                <a:solidFill>
                  <a:srgbClr val="FF0000"/>
                </a:solidFill>
                <a:latin typeface="Arial" panose="020B0604020202020204" pitchFamily="34" charset="0"/>
                <a:hlinkClick r:id="rId9" tooltip="Les espèces envahissantes"/>
              </a:rPr>
              <a:t>envahissant</a:t>
            </a:r>
            <a:r>
              <a:rPr lang="fr-FR" altLang="fr-FR" sz="1200">
                <a:solidFill>
                  <a:srgbClr val="FF0000"/>
                </a:solidFill>
                <a:latin typeface="Arial" panose="020B0604020202020204" pitchFamily="34" charset="0"/>
              </a:rPr>
              <a:t>, en particulier dans les zones </a:t>
            </a:r>
            <a:r>
              <a:rPr lang="fr-FR" altLang="fr-FR" sz="1200">
                <a:latin typeface="Arial" panose="020B0604020202020204" pitchFamily="34" charset="0"/>
                <a:hlinkClick r:id="rId10" tooltip="Zone riveraine"/>
              </a:rPr>
              <a:t>riveraines</a:t>
            </a:r>
            <a:r>
              <a:rPr lang="fr-FR" altLang="fr-FR" sz="1200">
                <a:solidFill>
                  <a:srgbClr val="FF0000"/>
                </a:solidFill>
                <a:latin typeface="Arial" panose="020B0604020202020204" pitchFamily="34" charset="0"/>
              </a:rPr>
              <a:t>, et peut supplanter les espèces de plantes indigènes. Aux USA, les mélilots font partie d'une communauté d'espèces exotiques envahissantes</a:t>
            </a:r>
          </a:p>
          <a:p>
            <a:pPr algn="just" eaLnBrk="1" hangingPunct="1">
              <a:spcBef>
                <a:spcPct val="0"/>
              </a:spcBef>
              <a:buFontTx/>
              <a:buNone/>
            </a:pPr>
            <a:r>
              <a:rPr lang="fr-FR" altLang="fr-FR" sz="1200">
                <a:solidFill>
                  <a:srgbClr val="008000"/>
                </a:solidFill>
                <a:latin typeface="Arial" panose="020B0604020202020204" pitchFamily="34" charset="0"/>
              </a:rPr>
              <a:t>Il est favorisé pour la production de miel et pour sa </a:t>
            </a:r>
            <a:r>
              <a:rPr lang="fr-FR" altLang="fr-FR" sz="1200">
                <a:solidFill>
                  <a:srgbClr val="008000"/>
                </a:solidFill>
                <a:latin typeface="Arial" panose="020B0604020202020204" pitchFamily="34" charset="0"/>
                <a:hlinkClick r:id="rId11" tooltip="Légumineuse"/>
              </a:rPr>
              <a:t>capacité à fixer l'azote</a:t>
            </a:r>
            <a:r>
              <a:rPr lang="fr-FR" altLang="fr-FR" sz="1200">
                <a:solidFill>
                  <a:srgbClr val="008000"/>
                </a:solidFill>
                <a:latin typeface="Arial" panose="020B0604020202020204" pitchFamily="34" charset="0"/>
              </a:rPr>
              <a:t> dans la préparation des sols agricoles.</a:t>
            </a:r>
          </a:p>
          <a:p>
            <a:pPr algn="just" eaLnBrk="1" hangingPunct="1">
              <a:spcBef>
                <a:spcPct val="0"/>
              </a:spcBef>
              <a:buFontTx/>
              <a:buNone/>
            </a:pPr>
            <a:r>
              <a:rPr lang="fr-FR" altLang="fr-FR" sz="1200">
                <a:solidFill>
                  <a:srgbClr val="008000"/>
                </a:solidFill>
                <a:latin typeface="Arial" panose="020B0604020202020204" pitchFamily="34" charset="0"/>
              </a:rPr>
              <a:t>Il produit des quantités abondantes de graines qui flottent facilement et se dispersent dans l'eau.</a:t>
            </a:r>
          </a:p>
          <a:p>
            <a:pPr algn="just" eaLnBrk="1" hangingPunct="1">
              <a:spcBef>
                <a:spcPct val="0"/>
              </a:spcBef>
              <a:buFontTx/>
              <a:buNone/>
            </a:pPr>
            <a:r>
              <a:rPr lang="fr-FR" altLang="fr-FR" sz="1200">
                <a:solidFill>
                  <a:srgbClr val="008000"/>
                </a:solidFill>
                <a:latin typeface="Arial" panose="020B0604020202020204" pitchFamily="34" charset="0"/>
              </a:rPr>
              <a:t>Un cultivar </a:t>
            </a:r>
            <a:r>
              <a:rPr lang="fi-FI" altLang="fr-FR" sz="1200">
                <a:solidFill>
                  <a:srgbClr val="008000"/>
                </a:solidFill>
                <a:latin typeface="Arial" panose="020B0604020202020204" pitchFamily="34" charset="0"/>
              </a:rPr>
              <a:t>mélilot annuel </a:t>
            </a:r>
            <a:r>
              <a:rPr lang="fi-FI" altLang="fr-FR" sz="1200" i="1">
                <a:solidFill>
                  <a:srgbClr val="008000"/>
                </a:solidFill>
                <a:latin typeface="Arial" panose="020B0604020202020204" pitchFamily="34" charset="0"/>
              </a:rPr>
              <a:t>(Melilotus albus</a:t>
            </a:r>
            <a:r>
              <a:rPr lang="fi-FI" altLang="fr-FR" sz="1200">
                <a:solidFill>
                  <a:srgbClr val="008000"/>
                </a:solidFill>
                <a:latin typeface="Arial" panose="020B0604020202020204" pitchFamily="34" charset="0"/>
              </a:rPr>
              <a:t> Medik.) nommé "Jota" a été mis au point en Australie. </a:t>
            </a:r>
            <a:r>
              <a:rPr lang="fr-FR" altLang="fr-FR" sz="1200">
                <a:solidFill>
                  <a:srgbClr val="008000"/>
                </a:solidFill>
                <a:latin typeface="Arial" panose="020B0604020202020204" pitchFamily="34" charset="0"/>
              </a:rPr>
              <a:t>Il est destiné aux sols neutres à alcalins où il peut être utilisé comme un légume d'accompagnement pour le blé ou comme </a:t>
            </a:r>
            <a:r>
              <a:rPr lang="fr-FR" altLang="fr-FR" sz="1200" i="1">
                <a:solidFill>
                  <a:srgbClr val="008000"/>
                </a:solidFill>
                <a:latin typeface="Arial" panose="020B0604020202020204" pitchFamily="34" charset="0"/>
              </a:rPr>
              <a:t>fourrage</a:t>
            </a:r>
            <a:r>
              <a:rPr lang="fr-FR" altLang="fr-FR" sz="1200">
                <a:solidFill>
                  <a:srgbClr val="008000"/>
                </a:solidFill>
                <a:latin typeface="Arial" panose="020B0604020202020204" pitchFamily="34" charset="0"/>
              </a:rPr>
              <a:t> pour les moutons. </a:t>
            </a:r>
            <a:r>
              <a:rPr lang="fr-FR" altLang="fr-FR" sz="1200" b="1">
                <a:solidFill>
                  <a:srgbClr val="008000"/>
                </a:solidFill>
                <a:latin typeface="Arial" panose="020B0604020202020204" pitchFamily="34" charset="0"/>
              </a:rPr>
              <a:t>La zone cible doit être des sols salins</a:t>
            </a:r>
            <a:r>
              <a:rPr lang="fr-FR" altLang="fr-FR" sz="1200">
                <a:solidFill>
                  <a:srgbClr val="008000"/>
                </a:solidFill>
                <a:latin typeface="Arial" panose="020B0604020202020204" pitchFamily="34" charset="0"/>
              </a:rPr>
              <a:t> qui reçoivent plus de 500 mm de précipitations annuelles et ont un pH de 6 ou plus.</a:t>
            </a:r>
          </a:p>
          <a:p>
            <a:pPr algn="just" eaLnBrk="1" hangingPunct="1">
              <a:spcBef>
                <a:spcPct val="0"/>
              </a:spcBef>
              <a:buFontTx/>
              <a:buNone/>
            </a:pPr>
            <a:r>
              <a:rPr lang="fr-FR" altLang="fr-FR" sz="1200" i="1">
                <a:solidFill>
                  <a:srgbClr val="008000"/>
                </a:solidFill>
                <a:latin typeface="Arial" panose="020B0604020202020204" pitchFamily="34" charset="0"/>
              </a:rPr>
              <a:t>M.</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officinalis</a:t>
            </a:r>
            <a:r>
              <a:rPr lang="fr-FR" altLang="fr-FR" sz="1200">
                <a:solidFill>
                  <a:srgbClr val="008000"/>
                </a:solidFill>
                <a:latin typeface="Arial" panose="020B0604020202020204" pitchFamily="34" charset="0"/>
              </a:rPr>
              <a:t> est apparemment </a:t>
            </a:r>
            <a:r>
              <a:rPr lang="fr-FR" altLang="fr-FR" sz="1200" b="1">
                <a:solidFill>
                  <a:srgbClr val="008000"/>
                </a:solidFill>
                <a:latin typeface="Arial" panose="020B0604020202020204" pitchFamily="34" charset="0"/>
              </a:rPr>
              <a:t>plus tolérant au sel </a:t>
            </a:r>
            <a:r>
              <a:rPr lang="fr-FR" altLang="fr-FR" sz="1200">
                <a:solidFill>
                  <a:srgbClr val="008000"/>
                </a:solidFill>
                <a:latin typeface="Arial" panose="020B0604020202020204" pitchFamily="34" charset="0"/>
              </a:rPr>
              <a:t>que </a:t>
            </a:r>
            <a:r>
              <a:rPr lang="fr-FR" altLang="fr-FR" sz="1200" i="1">
                <a:solidFill>
                  <a:srgbClr val="008000"/>
                </a:solidFill>
                <a:latin typeface="Arial" panose="020B0604020202020204" pitchFamily="34" charset="0"/>
              </a:rPr>
              <a:t>M.</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alba</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2"/>
              </a:rPr>
              <a:t>[3]</a:t>
            </a:r>
            <a:r>
              <a:rPr lang="fr-FR" altLang="fr-FR" sz="1200">
                <a:solidFill>
                  <a:srgbClr val="008000"/>
                </a:solidFill>
                <a:latin typeface="Arial" panose="020B0604020202020204" pitchFamily="34" charset="0"/>
              </a:rPr>
              <a:t>, bien qu’elles peuvent pousser sur des sols très alcalins </a:t>
            </a:r>
            <a:r>
              <a:rPr lang="fr-FR" altLang="fr-FR" sz="1200" baseline="30000">
                <a:solidFill>
                  <a:srgbClr val="008000"/>
                </a:solidFill>
                <a:latin typeface="Arial" panose="020B0604020202020204" pitchFamily="34" charset="0"/>
                <a:hlinkClick r:id="rId13"/>
              </a:rPr>
              <a:t>[5]</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4"/>
              </a:rPr>
              <a:t>http://fr.wikipedia.org/wiki/M%C3%A9lilot_blanc</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5"/>
              </a:rPr>
              <a:t>http://en.wikipedia.org/wiki/Melilotus_albus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c) </a:t>
            </a:r>
            <a:r>
              <a:rPr lang="en-US" altLang="fr-FR" sz="1200">
                <a:solidFill>
                  <a:srgbClr val="008000"/>
                </a:solidFill>
                <a:latin typeface="Arial" panose="020B0604020202020204" pitchFamily="34" charset="0"/>
              </a:rPr>
              <a:t>“Jota” annual sweet clover (</a:t>
            </a:r>
            <a:r>
              <a:rPr lang="en-US" altLang="fr-FR" sz="1200" i="1">
                <a:solidFill>
                  <a:srgbClr val="008000"/>
                </a:solidFill>
                <a:latin typeface="Arial" panose="020B0604020202020204" pitchFamily="34" charset="0"/>
              </a:rPr>
              <a:t>Melilotus albus</a:t>
            </a:r>
            <a:r>
              <a:rPr lang="en-US" altLang="fr-FR" sz="1200">
                <a:solidFill>
                  <a:srgbClr val="008000"/>
                </a:solidFill>
                <a:latin typeface="Arial" panose="020B0604020202020204" pitchFamily="34" charset="0"/>
              </a:rPr>
              <a:t> Medik.): a new salt tolerant legume for the high rainfall zone of southern Australia, Pedro Evans &amp; AN Thompson, 2006, </a:t>
            </a:r>
            <a:r>
              <a:rPr lang="en-US" altLang="fr-FR" sz="1200">
                <a:solidFill>
                  <a:srgbClr val="008000"/>
                </a:solidFill>
                <a:latin typeface="Arial" panose="020B0604020202020204" pitchFamily="34" charset="0"/>
                <a:hlinkClick r:id="rId16"/>
              </a:rPr>
              <a:t>http://www.regional.org.au/au/asa/2006/poster/soil/4423_evansp.htm</a:t>
            </a:r>
            <a:r>
              <a:rPr lang="en-US" altLang="fr-FR" sz="1200">
                <a:solidFill>
                  <a:srgbClr val="008000"/>
                </a:solidFill>
                <a:latin typeface="Arial" panose="020B0604020202020204" pitchFamily="34" charset="0"/>
              </a:rPr>
              <a:t>,</a:t>
            </a:r>
          </a:p>
          <a:p>
            <a:pPr algn="just" eaLnBrk="1" hangingPunct="1">
              <a:spcBef>
                <a:spcPct val="0"/>
              </a:spcBef>
              <a:buFontTx/>
              <a:buNone/>
            </a:pPr>
            <a:r>
              <a:rPr lang="en-US" altLang="fr-FR" sz="1200">
                <a:solidFill>
                  <a:srgbClr val="008000"/>
                </a:solidFill>
                <a:latin typeface="Arial" panose="020B0604020202020204" pitchFamily="34" charset="0"/>
              </a:rPr>
              <a:t>d) </a:t>
            </a:r>
            <a:r>
              <a:rPr lang="en-US" altLang="fr-FR" sz="1200">
                <a:solidFill>
                  <a:srgbClr val="008000"/>
                </a:solidFill>
                <a:latin typeface="Arial" panose="020B0604020202020204" pitchFamily="34" charset="0"/>
                <a:hlinkClick r:id="rId17"/>
              </a:rPr>
              <a:t>http://wiki.bugwood.org/Melilotus_officinalis</a:t>
            </a:r>
            <a:r>
              <a:rPr lang="en-US" altLang="fr-FR" sz="1200">
                <a:solidFill>
                  <a:srgbClr val="008000"/>
                </a:solidFill>
                <a:latin typeface="Arial" panose="020B0604020202020204" pitchFamily="34" charset="0"/>
              </a:rPr>
              <a:t>  </a:t>
            </a:r>
            <a:endParaRPr lang="fr-FR" altLang="fr-FR" sz="1200">
              <a:solidFill>
                <a:srgbClr val="008000"/>
              </a:solidFill>
              <a:latin typeface="Arial" panose="020B0604020202020204" pitchFamily="34" charset="0"/>
            </a:endParaRPr>
          </a:p>
        </p:txBody>
      </p:sp>
      <p:pic>
        <p:nvPicPr>
          <p:cNvPr id="76808" name="Picture 7" descr="C:\Users\LISAN\Pictures\plantes-halophytes-xerophiles\Melilotus albu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825" y="4365625"/>
            <a:ext cx="19113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9" descr="C:\Users\LISAN\Pictures\plantes-halophytes-xerophiles\Melilotus_alba_bgiu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35825" y="4292600"/>
            <a:ext cx="17272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6" descr="C:\Users\LISAN\Pictures\Plantes fourragères\logo invasive plants5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79838" y="6921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2" descr="toxic-2s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3850" y="188913"/>
            <a:ext cx="285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ZoneTexte 11"/>
          <p:cNvSpPr txBox="1">
            <a:spLocks noChangeArrowheads="1"/>
          </p:cNvSpPr>
          <p:nvPr/>
        </p:nvSpPr>
        <p:spPr bwMode="auto">
          <a:xfrm>
            <a:off x="611188"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pic>
        <p:nvPicPr>
          <p:cNvPr id="76813" name="Image 11" descr="logo salinisation2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971550"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ZoneTexte 11"/>
          <p:cNvSpPr txBox="1">
            <a:spLocks noChangeArrowheads="1"/>
          </p:cNvSpPr>
          <p:nvPr/>
        </p:nvSpPr>
        <p:spPr bwMode="auto">
          <a:xfrm>
            <a:off x="1547813" y="188913"/>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latin typeface="Arial" panose="020B0604020202020204" pitchFamily="34" charset="0"/>
              </a:rPr>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179388" y="765175"/>
            <a:ext cx="7777162" cy="368300"/>
          </a:xfrm>
          <a:prstGeom prst="rect">
            <a:avLst/>
          </a:prstGeom>
          <a:noFill/>
          <a:ln w="9525">
            <a:noFill/>
            <a:miter lim="800000"/>
            <a:headEnd/>
            <a:tailEnd/>
          </a:ln>
        </p:spPr>
        <p:txBody>
          <a:bodyPr>
            <a:spAutoFit/>
          </a:bodyPr>
          <a:lstStyle/>
          <a:p>
            <a:pPr eaLnBrk="1" hangingPunct="1">
              <a:defRPr/>
            </a:pPr>
            <a:r>
              <a:rPr lang="fr-FR" dirty="0">
                <a:solidFill>
                  <a:srgbClr val="008000"/>
                </a:solidFill>
                <a:latin typeface="Calibri" pitchFamily="34" charset="0"/>
                <a:cs typeface="Arial" charset="0"/>
              </a:rPr>
              <a:t>7.4bis. </a:t>
            </a:r>
            <a:r>
              <a:rPr lang="fr-FR" b="1" dirty="0">
                <a:solidFill>
                  <a:srgbClr val="008000"/>
                </a:solidFill>
                <a:latin typeface="Calibri" pitchFamily="34" charset="0"/>
                <a:cs typeface="Arial" charset="0"/>
              </a:rPr>
              <a:t>Mélilot jaune </a:t>
            </a:r>
            <a:r>
              <a:rPr lang="fr-FR" dirty="0">
                <a:solidFill>
                  <a:srgbClr val="008000"/>
                </a:solidFill>
                <a:latin typeface="Calibri" pitchFamily="34" charset="0"/>
                <a:cs typeface="Arial" charset="0"/>
              </a:rPr>
              <a:t>(</a:t>
            </a:r>
            <a:r>
              <a:rPr lang="fr-FR" i="1" dirty="0" err="1">
                <a:solidFill>
                  <a:srgbClr val="008000"/>
                </a:solidFill>
                <a:latin typeface="Calibri" pitchFamily="34" charset="0"/>
                <a:cs typeface="Arial" charset="0"/>
              </a:rPr>
              <a:t>Melilotus</a:t>
            </a:r>
            <a:r>
              <a:rPr lang="fr-FR" i="1" dirty="0">
                <a:solidFill>
                  <a:srgbClr val="008000"/>
                </a:solidFill>
                <a:latin typeface="Calibri" pitchFamily="34" charset="0"/>
                <a:cs typeface="Arial" charset="0"/>
              </a:rPr>
              <a:t> </a:t>
            </a:r>
            <a:r>
              <a:rPr lang="fr-FR" i="1" dirty="0" err="1">
                <a:solidFill>
                  <a:srgbClr val="008000"/>
                </a:solidFill>
                <a:latin typeface="+mn-lt"/>
                <a:cs typeface="Arial" charset="0"/>
              </a:rPr>
              <a:t>indicus</a:t>
            </a:r>
            <a:r>
              <a:rPr lang="fr-FR" dirty="0">
                <a:solidFill>
                  <a:srgbClr val="008000"/>
                </a:solidFill>
                <a:latin typeface="Calibri" pitchFamily="34" charset="0"/>
                <a:cs typeface="Arial" charset="0"/>
              </a:rPr>
              <a:t>) </a:t>
            </a:r>
          </a:p>
        </p:txBody>
      </p:sp>
      <p:sp>
        <p:nvSpPr>
          <p:cNvPr id="77827"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782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1FE079-7B22-40A0-BF85-F5E71F2762B6}" type="slidenum">
              <a:rPr lang="fr-FR" altLang="fr-FR" sz="1200" smtClean="0">
                <a:solidFill>
                  <a:srgbClr val="898989"/>
                </a:solidFill>
              </a:rPr>
              <a:pPr>
                <a:spcBef>
                  <a:spcPct val="0"/>
                </a:spcBef>
                <a:buFontTx/>
                <a:buNone/>
              </a:pPr>
              <a:t>94</a:t>
            </a:fld>
            <a:endParaRPr lang="fr-FR" altLang="fr-FR" sz="1200">
              <a:solidFill>
                <a:srgbClr val="898989"/>
              </a:solidFill>
            </a:endParaRPr>
          </a:p>
        </p:txBody>
      </p:sp>
      <p:sp>
        <p:nvSpPr>
          <p:cNvPr id="7782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783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7831" name="ZoneTexte 6"/>
          <p:cNvSpPr txBox="1">
            <a:spLocks noChangeArrowheads="1"/>
          </p:cNvSpPr>
          <p:nvPr/>
        </p:nvSpPr>
        <p:spPr bwMode="auto">
          <a:xfrm>
            <a:off x="179388" y="1125538"/>
            <a:ext cx="87852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hlinkClick r:id="rId2" tooltip="Plante herbacée"/>
              </a:rPr>
              <a:t>Plante herbacée</a:t>
            </a:r>
            <a:r>
              <a:rPr lang="fr-FR" altLang="fr-FR" sz="1800">
                <a:solidFill>
                  <a:srgbClr val="008000"/>
                </a:solidFill>
                <a:latin typeface="Arial" panose="020B0604020202020204" pitchFamily="34" charset="0"/>
              </a:rPr>
              <a:t> assez haute aux fleurs jaunes (famille des </a:t>
            </a:r>
            <a:r>
              <a:rPr lang="fr-FR" altLang="fr-FR" sz="1800" i="1">
                <a:solidFill>
                  <a:srgbClr val="008000"/>
                </a:solidFill>
                <a:latin typeface="Arial" panose="020B0604020202020204" pitchFamily="34" charset="0"/>
                <a:hlinkClick r:id="rId3" tooltip="Fabacées"/>
              </a:rPr>
              <a:t>Fabacées</a:t>
            </a:r>
            <a:r>
              <a:rPr lang="fr-FR" altLang="fr-FR" sz="1800">
                <a:solidFill>
                  <a:srgbClr val="008000"/>
                </a:solidFill>
                <a:latin typeface="Arial" panose="020B0604020202020204" pitchFamily="34" charset="0"/>
              </a:rPr>
              <a:t>), originaire d'Europe et d'Asie. </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Le mélilot jaune est une plante annuelle ou bisannuelle de 10 à 50 centimètres de hauteur (rarement un mètre), avec des fleurs jaunes </a:t>
            </a:r>
            <a:r>
              <a:rPr lang="fr-FR" altLang="fr-FR" sz="1200" baseline="30000">
                <a:solidFill>
                  <a:srgbClr val="008000"/>
                </a:solidFill>
                <a:latin typeface="Arial" panose="020B0604020202020204" pitchFamily="34" charset="0"/>
                <a:hlinkClick r:id="rId4"/>
              </a:rPr>
              <a:t>[4]</a:t>
            </a:r>
            <a:r>
              <a:rPr lang="fr-FR" altLang="fr-FR" sz="1200">
                <a:solidFill>
                  <a:srgbClr val="008000"/>
                </a:solidFill>
                <a:latin typeface="Arial" panose="020B0604020202020204" pitchFamily="34" charset="0"/>
              </a:rPr>
              <a:t>. On le trouve dans les jardins, les bords de routes, les champs, les lieux incultes, les lieux perturbés, les marais salants côtiers, les zones humides d'eau douce, les habitats riverains et les champs cultivés.</a:t>
            </a:r>
          </a:p>
          <a:p>
            <a:pPr algn="just" eaLnBrk="1" hangingPunct="1">
              <a:spcBef>
                <a:spcPct val="0"/>
              </a:spcBef>
              <a:buFontTx/>
              <a:buNone/>
            </a:pPr>
            <a:r>
              <a:rPr lang="fr-FR" altLang="fr-FR" sz="1200">
                <a:solidFill>
                  <a:srgbClr val="008000"/>
                </a:solidFill>
                <a:latin typeface="Arial" panose="020B0604020202020204" pitchFamily="34" charset="0"/>
              </a:rPr>
              <a:t>Il a une aire de répartition naturelle large, allant de </a:t>
            </a:r>
            <a:r>
              <a:rPr lang="fr-FR" altLang="fr-FR" sz="1200">
                <a:solidFill>
                  <a:srgbClr val="008000"/>
                </a:solidFill>
                <a:latin typeface="Arial" panose="020B0604020202020204" pitchFamily="34" charset="0"/>
                <a:hlinkClick r:id="rId5" tooltip="Macaronésie"/>
              </a:rPr>
              <a:t>la Macaronésie</a:t>
            </a:r>
            <a:r>
              <a:rPr lang="fr-FR" altLang="fr-FR" sz="1200">
                <a:solidFill>
                  <a:srgbClr val="008000"/>
                </a:solidFill>
                <a:latin typeface="Arial" panose="020B0604020202020204" pitchFamily="34" charset="0"/>
              </a:rPr>
              <a:t> et le nord de </a:t>
            </a:r>
            <a:r>
              <a:rPr lang="fr-FR" altLang="fr-FR" sz="1200">
                <a:solidFill>
                  <a:srgbClr val="008000"/>
                </a:solidFill>
                <a:latin typeface="Arial" panose="020B0604020202020204" pitchFamily="34" charset="0"/>
                <a:hlinkClick r:id="rId6" tooltip="Afrique"/>
              </a:rPr>
              <a:t>l'Afrique</a:t>
            </a:r>
            <a:r>
              <a:rPr lang="fr-FR" altLang="fr-FR" sz="1200">
                <a:solidFill>
                  <a:srgbClr val="008000"/>
                </a:solidFill>
                <a:latin typeface="Arial" panose="020B0604020202020204" pitchFamily="34" charset="0"/>
              </a:rPr>
              <a:t> , à travers l'Europe, et en Asie tempérée et tropicale. Elle est naturalisée dans la plupart du reste du monde, y compris le </a:t>
            </a:r>
            <a:r>
              <a:rPr lang="fr-FR" altLang="fr-FR" sz="1200">
                <a:solidFill>
                  <a:srgbClr val="008000"/>
                </a:solidFill>
                <a:latin typeface="Arial" panose="020B0604020202020204" pitchFamily="34" charset="0"/>
                <a:hlinkClick r:id="rId7" tooltip="Royaume-Uni"/>
              </a:rPr>
              <a:t>Royaume-Uni</a:t>
            </a:r>
            <a:r>
              <a:rPr lang="fr-FR" altLang="fr-FR" sz="1200">
                <a:solidFill>
                  <a:srgbClr val="008000"/>
                </a:solidFill>
                <a:latin typeface="Arial" panose="020B0604020202020204" pitchFamily="34" charset="0"/>
              </a:rPr>
              <a:t>, le </a:t>
            </a:r>
            <a:r>
              <a:rPr lang="fr-FR" altLang="fr-FR" sz="1200">
                <a:solidFill>
                  <a:srgbClr val="008000"/>
                </a:solidFill>
                <a:latin typeface="Arial" panose="020B0604020202020204" pitchFamily="34" charset="0"/>
                <a:hlinkClick r:id="rId8" tooltip="États-Unis"/>
              </a:rPr>
              <a:t>Etats-Unis</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9" tooltip="Amérique du Sud"/>
              </a:rPr>
              <a:t>Amérique du Sud</a:t>
            </a:r>
            <a:r>
              <a:rPr lang="fr-FR" altLang="fr-FR" sz="1200">
                <a:solidFill>
                  <a:srgbClr val="008000"/>
                </a:solidFill>
                <a:latin typeface="Arial" panose="020B0604020202020204" pitchFamily="34" charset="0"/>
              </a:rPr>
              <a:t>, </a:t>
            </a:r>
            <a:r>
              <a:rPr lang="fr-FR" altLang="fr-FR" sz="1200">
                <a:solidFill>
                  <a:srgbClr val="008000"/>
                </a:solidFill>
                <a:latin typeface="Arial" panose="020B0604020202020204" pitchFamily="34" charset="0"/>
                <a:hlinkClick r:id="rId10" tooltip="Australie"/>
              </a:rPr>
              <a:t>l'Australie</a:t>
            </a:r>
            <a:r>
              <a:rPr lang="fr-FR" altLang="fr-FR" sz="1200">
                <a:solidFill>
                  <a:srgbClr val="008000"/>
                </a:solidFill>
                <a:latin typeface="Arial" panose="020B0604020202020204" pitchFamily="34" charset="0"/>
              </a:rPr>
              <a:t> et </a:t>
            </a:r>
            <a:r>
              <a:rPr lang="fr-FR" altLang="fr-FR" sz="1200">
                <a:solidFill>
                  <a:srgbClr val="008000"/>
                </a:solidFill>
                <a:latin typeface="Arial" panose="020B0604020202020204" pitchFamily="34" charset="0"/>
                <a:hlinkClick r:id="rId11" tooltip="Nouvelle-Zélande"/>
              </a:rPr>
              <a:t>la Nouvelle-Zélande</a:t>
            </a:r>
            <a:r>
              <a:rPr lang="fr-FR" altLang="fr-FR" sz="1200">
                <a:solidFill>
                  <a:srgbClr val="008000"/>
                </a:solidFill>
                <a:latin typeface="Arial" panose="020B0604020202020204" pitchFamily="34" charset="0"/>
              </a:rPr>
              <a:t> </a:t>
            </a:r>
            <a:r>
              <a:rPr lang="fr-FR" altLang="fr-FR" sz="1200" baseline="30000">
                <a:solidFill>
                  <a:srgbClr val="008000"/>
                </a:solidFill>
                <a:latin typeface="Arial" panose="020B0604020202020204" pitchFamily="34" charset="0"/>
                <a:hlinkClick r:id="rId12"/>
              </a:rPr>
              <a:t>[1]</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Il est utilisé comme une source de nectar pour les abeilles, comme fourrage, et comme amendement de sol. Il est également utilisé dans la médecine traditionnelle. </a:t>
            </a:r>
            <a:r>
              <a:rPr lang="fr-FR" altLang="fr-FR" sz="1200">
                <a:solidFill>
                  <a:srgbClr val="FF0000"/>
                </a:solidFill>
                <a:latin typeface="Arial" panose="020B0604020202020204" pitchFamily="34" charset="0"/>
              </a:rPr>
              <a:t>Il est toxique pour certains mammifères (chiens …). Les feuilles séchées peuvent être toxiques, bien que les feuilles fraîches sont tout à fait sûr [76, 218]. Cela est dû à la présence de coumarine. </a:t>
            </a:r>
          </a:p>
          <a:p>
            <a:pPr algn="just" eaLnBrk="1" hangingPunct="1">
              <a:spcBef>
                <a:spcPct val="0"/>
              </a:spcBef>
              <a:buFontTx/>
              <a:buNone/>
            </a:pPr>
            <a:r>
              <a:rPr lang="fr-FR" altLang="fr-FR" sz="1200">
                <a:solidFill>
                  <a:srgbClr val="FF0000"/>
                </a:solidFill>
                <a:latin typeface="Arial" panose="020B0604020202020204" pitchFamily="34" charset="0"/>
              </a:rPr>
              <a:t>En tant qu’adventice, il a un potentiel contaminant dans les cultures de semences </a:t>
            </a:r>
            <a:r>
              <a:rPr lang="fr-FR" altLang="fr-FR" sz="1200" baseline="30000">
                <a:solidFill>
                  <a:srgbClr val="FF0000"/>
                </a:solidFill>
                <a:latin typeface="Arial" panose="020B0604020202020204" pitchFamily="34" charset="0"/>
                <a:hlinkClick r:id="rId12"/>
              </a:rPr>
              <a:t>[1]</a:t>
            </a:r>
            <a:r>
              <a:rPr lang="fr-FR" altLang="fr-FR" sz="1200">
                <a:solidFill>
                  <a:srgbClr val="FF0000"/>
                </a:solidFill>
                <a:latin typeface="Arial" panose="020B0604020202020204" pitchFamily="34" charset="0"/>
              </a:rPr>
              <a:t>.</a:t>
            </a:r>
          </a:p>
          <a:p>
            <a:pPr eaLnBrk="1" hangingPunct="1">
              <a:spcBef>
                <a:spcPct val="0"/>
              </a:spcBef>
              <a:buFontTx/>
              <a:buNone/>
            </a:pPr>
            <a:r>
              <a:rPr lang="fr-FR" altLang="fr-FR" sz="1200" i="1">
                <a:solidFill>
                  <a:srgbClr val="008000"/>
                </a:solidFill>
                <a:latin typeface="Arial" panose="020B0604020202020204" pitchFamily="34" charset="0"/>
              </a:rPr>
              <a:t>Melilotus indicus</a:t>
            </a:r>
            <a:r>
              <a:rPr lang="fr-FR" altLang="fr-FR" sz="1200">
                <a:solidFill>
                  <a:srgbClr val="008000"/>
                </a:solidFill>
                <a:latin typeface="Arial" panose="020B0604020202020204" pitchFamily="34" charset="0"/>
              </a:rPr>
              <a:t> (L.) All., ou mélilot jaune, qui se reproduit comme une mauvaise herbe dans les différents habitats en Egypte, </a:t>
            </a:r>
            <a:r>
              <a:rPr lang="fr-FR" altLang="fr-FR" sz="1200" b="1">
                <a:solidFill>
                  <a:srgbClr val="008000"/>
                </a:solidFill>
                <a:latin typeface="Arial" panose="020B0604020202020204" pitchFamily="34" charset="0"/>
              </a:rPr>
              <a:t>pousse dans les zones modérément salins</a:t>
            </a:r>
            <a:r>
              <a:rPr lang="fr-FR" altLang="fr-FR" sz="1200">
                <a:solidFill>
                  <a:srgbClr val="008000"/>
                </a:solidFill>
                <a:latin typeface="Arial" panose="020B0604020202020204" pitchFamily="34" charset="0"/>
              </a:rPr>
              <a:t>, où les légumineuses fourragères traditionnelles ne peuvent pas être cultivées.</a:t>
            </a:r>
          </a:p>
          <a:p>
            <a:pPr eaLnBrk="1" hangingPunct="1">
              <a:spcBef>
                <a:spcPct val="0"/>
              </a:spcBef>
              <a:buFontTx/>
              <a:buNone/>
            </a:pPr>
            <a:r>
              <a:rPr lang="fr-FR" altLang="fr-FR" sz="1200">
                <a:solidFill>
                  <a:srgbClr val="008000"/>
                </a:solidFill>
                <a:latin typeface="Arial" panose="020B0604020202020204" pitchFamily="34" charset="0"/>
              </a:rPr>
              <a:t>Des cultivars à faible teneur en coumarine ont été développés [218] et sont souvent cultivées comme plante fourragère.</a:t>
            </a: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13"/>
              </a:rPr>
              <a:t>http://en.wikipedia.org/wiki/Melilotus_indicus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14"/>
              </a:rPr>
              <a:t>https://www.kau.edu.sa/Files/857/Researches/58292_28460.pdf</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15"/>
              </a:rPr>
              <a:t>http://www.pfaf.org/user/Plant.aspx?LatinName=Melilotus+indicus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d) </a:t>
            </a:r>
            <a:r>
              <a:rPr lang="fr-FR" altLang="fr-FR" sz="1200">
                <a:solidFill>
                  <a:srgbClr val="008000"/>
                </a:solidFill>
                <a:latin typeface="Arial" panose="020B0604020202020204" pitchFamily="34" charset="0"/>
                <a:hlinkClick r:id="rId16"/>
              </a:rPr>
              <a:t>http://www.feedipedia.org/node/273</a:t>
            </a:r>
            <a:r>
              <a:rPr lang="fr-FR" altLang="fr-FR" sz="1200">
                <a:solidFill>
                  <a:srgbClr val="008000"/>
                </a:solidFill>
                <a:latin typeface="Arial" panose="020B0604020202020204" pitchFamily="34" charset="0"/>
              </a:rPr>
              <a:t> </a:t>
            </a:r>
          </a:p>
        </p:txBody>
      </p:sp>
      <p:pic>
        <p:nvPicPr>
          <p:cNvPr id="77832" name="Picture 2" descr="C:\Users\LISAN\Pictures\plantes-halophytes-xerophiles\Melilotus indicus4.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95738" y="4724400"/>
            <a:ext cx="18573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3" descr="C:\Users\LISAN\Pictures\plantes-halophytes-xerophiles\Melilotus indicu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9613" y="5229225"/>
            <a:ext cx="19827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4" descr="C:\Users\LISAN\Pictures\plantes-halophytes-xerophiles\Melilotus indicus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300663"/>
            <a:ext cx="18716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5" descr="C:\Users\LISAN\Pictures\plantes-halophytes-xerophiles\Melilotus indicus3.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7400" y="4365625"/>
            <a:ext cx="31400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2" descr="toxic-2s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32363" y="765175"/>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Image 11" descr="logo salinisation2_s.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68313" y="0"/>
            <a:ext cx="5143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6" descr="C:\Users\LISAN\Pictures\Plantes fourragères\logo invasive plants5_s.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84663" y="6921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107950" y="692150"/>
            <a:ext cx="885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rPr>
              <a:t>7.5. </a:t>
            </a:r>
            <a:r>
              <a:rPr lang="fr-FR" altLang="fr-FR" sz="1800" b="1">
                <a:solidFill>
                  <a:srgbClr val="008000"/>
                </a:solidFill>
              </a:rPr>
              <a:t>Luzerne cultivée </a:t>
            </a:r>
            <a:r>
              <a:rPr lang="fr-FR" altLang="fr-FR" sz="1800">
                <a:solidFill>
                  <a:srgbClr val="008000"/>
                </a:solidFill>
              </a:rPr>
              <a:t>(</a:t>
            </a:r>
            <a:r>
              <a:rPr lang="fr-FR" altLang="fr-FR" sz="1800" i="1">
                <a:solidFill>
                  <a:srgbClr val="008000"/>
                </a:solidFill>
              </a:rPr>
              <a:t>Medicago </a:t>
            </a:r>
            <a:r>
              <a:rPr lang="fr-FR" altLang="fr-FR" sz="1800" i="1">
                <a:solidFill>
                  <a:srgbClr val="008000"/>
                </a:solidFill>
                <a:latin typeface="Arial" panose="020B0604020202020204" pitchFamily="34" charset="0"/>
                <a:hlinkClick r:id="rId2" tooltip="Sativa"/>
              </a:rPr>
              <a:t>sativa</a:t>
            </a:r>
            <a:r>
              <a:rPr lang="fr-FR" altLang="fr-FR" sz="1800">
                <a:solidFill>
                  <a:srgbClr val="008000"/>
                </a:solidFill>
              </a:rPr>
              <a:t> var Tafilalet et autres cultivars résistants au sel)</a:t>
            </a:r>
          </a:p>
        </p:txBody>
      </p:sp>
      <p:sp>
        <p:nvSpPr>
          <p:cNvPr id="78851"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8852"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8BA1410-895F-4684-9822-1B0D0382E559}" type="slidenum">
              <a:rPr lang="fr-FR" altLang="fr-FR" sz="1200" smtClean="0">
                <a:solidFill>
                  <a:srgbClr val="898989"/>
                </a:solidFill>
              </a:rPr>
              <a:pPr>
                <a:spcBef>
                  <a:spcPct val="0"/>
                </a:spcBef>
                <a:buFontTx/>
                <a:buNone/>
              </a:pPr>
              <a:t>95</a:t>
            </a:fld>
            <a:endParaRPr lang="fr-FR" altLang="fr-FR" sz="1200">
              <a:solidFill>
                <a:srgbClr val="898989"/>
              </a:solidFill>
            </a:endParaRPr>
          </a:p>
        </p:txBody>
      </p:sp>
      <p:sp>
        <p:nvSpPr>
          <p:cNvPr id="7885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8854"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8855" name="ZoneTexte 6"/>
          <p:cNvSpPr txBox="1">
            <a:spLocks noChangeArrowheads="1"/>
          </p:cNvSpPr>
          <p:nvPr/>
        </p:nvSpPr>
        <p:spPr bwMode="auto">
          <a:xfrm>
            <a:off x="179388" y="1125538"/>
            <a:ext cx="878522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La </a:t>
            </a:r>
            <a:r>
              <a:rPr lang="fr-FR" altLang="fr-FR" sz="1800" b="1" dirty="0">
                <a:solidFill>
                  <a:srgbClr val="008000"/>
                </a:solidFill>
                <a:latin typeface="Arial" panose="020B0604020202020204" pitchFamily="34" charset="0"/>
              </a:rPr>
              <a:t>luzerne cultivée</a:t>
            </a:r>
            <a:r>
              <a:rPr lang="fr-FR" altLang="fr-FR" sz="1800" dirty="0">
                <a:solidFill>
                  <a:srgbClr val="008000"/>
                </a:solidFill>
                <a:latin typeface="Arial" panose="020B0604020202020204" pitchFamily="34" charset="0"/>
              </a:rPr>
              <a:t> ou </a:t>
            </a:r>
            <a:r>
              <a:rPr lang="fr-FR" altLang="fr-FR" sz="1800" b="1" dirty="0" err="1">
                <a:solidFill>
                  <a:srgbClr val="008000"/>
                </a:solidFill>
                <a:latin typeface="Arial" panose="020B0604020202020204" pitchFamily="34" charset="0"/>
              </a:rPr>
              <a:t>alfalfa</a:t>
            </a:r>
            <a:r>
              <a:rPr lang="fr-FR" altLang="fr-FR" sz="1800" dirty="0">
                <a:solidFill>
                  <a:srgbClr val="008000"/>
                </a:solidFill>
                <a:latin typeface="Arial" panose="020B0604020202020204" pitchFamily="34" charset="0"/>
              </a:rPr>
              <a:t> ou </a:t>
            </a:r>
            <a:r>
              <a:rPr lang="fr-FR" altLang="fr-FR" sz="1800" b="1" dirty="0">
                <a:solidFill>
                  <a:srgbClr val="008000"/>
                </a:solidFill>
                <a:latin typeface="Arial" panose="020B0604020202020204" pitchFamily="34" charset="0"/>
              </a:rPr>
              <a:t>alfa-alfa</a:t>
            </a:r>
            <a:r>
              <a:rPr lang="fr-FR" altLang="fr-FR" sz="1800" baseline="30000" dirty="0">
                <a:solidFill>
                  <a:srgbClr val="008000"/>
                </a:solidFill>
                <a:latin typeface="Arial" panose="020B0604020202020204" pitchFamily="34" charset="0"/>
                <a:hlinkClick r:id="rId3"/>
              </a:rPr>
              <a:t>1</a:t>
            </a:r>
            <a:r>
              <a:rPr lang="fr-FR" altLang="fr-FR" sz="1800" dirty="0">
                <a:solidFill>
                  <a:srgbClr val="008000"/>
                </a:solidFill>
                <a:latin typeface="Arial" panose="020B0604020202020204" pitchFamily="34" charset="0"/>
              </a:rPr>
              <a:t>, aussi appelée « grand </a:t>
            </a:r>
            <a:r>
              <a:rPr lang="fr-FR" altLang="fr-FR" sz="1800" dirty="0">
                <a:solidFill>
                  <a:srgbClr val="008000"/>
                </a:solidFill>
                <a:latin typeface="Arial" panose="020B0604020202020204" pitchFamily="34" charset="0"/>
                <a:hlinkClick r:id="rId4" tooltip="Trèfle"/>
              </a:rPr>
              <a:t>trèfle</a:t>
            </a:r>
            <a:r>
              <a:rPr lang="fr-FR" altLang="fr-FR" sz="1800" dirty="0">
                <a:solidFill>
                  <a:srgbClr val="008000"/>
                </a:solidFill>
                <a:latin typeface="Arial" panose="020B0604020202020204" pitchFamily="34" charset="0"/>
              </a:rPr>
              <a:t> » ou « foin de Bourgogne », est une </a:t>
            </a:r>
            <a:r>
              <a:rPr lang="fr-FR" altLang="fr-FR" sz="1800" dirty="0">
                <a:solidFill>
                  <a:srgbClr val="008000"/>
                </a:solidFill>
                <a:latin typeface="Arial" panose="020B0604020202020204" pitchFamily="34" charset="0"/>
                <a:hlinkClick r:id="rId5" tooltip="Plante herbacée"/>
              </a:rPr>
              <a:t>plante herbacée</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6" tooltip="Fourrage"/>
              </a:rPr>
              <a:t>fourragère</a:t>
            </a:r>
            <a:r>
              <a:rPr lang="fr-FR" altLang="fr-FR" sz="1800" dirty="0">
                <a:solidFill>
                  <a:srgbClr val="008000"/>
                </a:solidFill>
                <a:latin typeface="Arial" panose="020B0604020202020204" pitchFamily="34" charset="0"/>
              </a:rPr>
              <a:t> de la </a:t>
            </a:r>
            <a:r>
              <a:rPr lang="fr-FR" altLang="fr-FR" sz="1800" dirty="0">
                <a:solidFill>
                  <a:srgbClr val="008000"/>
                </a:solidFill>
                <a:latin typeface="Arial" panose="020B0604020202020204" pitchFamily="34" charset="0"/>
                <a:hlinkClick r:id="rId7" tooltip="Famille (biologie)"/>
              </a:rPr>
              <a:t>famille</a:t>
            </a:r>
            <a:r>
              <a:rPr lang="fr-FR" altLang="fr-FR" sz="1800" dirty="0">
                <a:solidFill>
                  <a:srgbClr val="008000"/>
                </a:solidFill>
                <a:latin typeface="Arial" panose="020B0604020202020204" pitchFamily="34" charset="0"/>
              </a:rPr>
              <a:t> des </a:t>
            </a:r>
            <a:r>
              <a:rPr lang="fr-FR" altLang="fr-FR" sz="1800" dirty="0">
                <a:solidFill>
                  <a:srgbClr val="008000"/>
                </a:solidFill>
                <a:latin typeface="Arial" panose="020B0604020202020204" pitchFamily="34" charset="0"/>
                <a:hlinkClick r:id="rId8" tooltip="Fabacée"/>
              </a:rPr>
              <a:t>fabacées</a:t>
            </a:r>
            <a:r>
              <a:rPr lang="fr-FR" altLang="fr-FR" sz="1800" dirty="0">
                <a:solidFill>
                  <a:srgbClr val="008000"/>
                </a:solidFill>
                <a:latin typeface="Arial" panose="020B0604020202020204" pitchFamily="34" charset="0"/>
              </a:rPr>
              <a:t>, riche en vitamines et en sels minéraux et utilisée en </a:t>
            </a:r>
            <a:r>
              <a:rPr lang="fr-FR" altLang="fr-FR" sz="1800" dirty="0">
                <a:solidFill>
                  <a:srgbClr val="008000"/>
                </a:solidFill>
                <a:latin typeface="Arial" panose="020B0604020202020204" pitchFamily="34" charset="0"/>
                <a:hlinkClick r:id="rId9" tooltip="Diététique"/>
              </a:rPr>
              <a:t>diététique</a:t>
            </a:r>
            <a:r>
              <a:rPr lang="fr-FR" altLang="fr-FR" sz="18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Cette </a:t>
            </a:r>
            <a:r>
              <a:rPr lang="fr-FR" altLang="fr-FR" sz="1200" dirty="0">
                <a:solidFill>
                  <a:srgbClr val="008000"/>
                </a:solidFill>
                <a:latin typeface="Arial" panose="020B0604020202020204" pitchFamily="34" charset="0"/>
                <a:hlinkClick r:id="rId10" tooltip="Plante vivace"/>
              </a:rPr>
              <a:t>vivace</a:t>
            </a:r>
            <a:r>
              <a:rPr lang="fr-FR" altLang="fr-FR" sz="1200" dirty="0">
                <a:solidFill>
                  <a:srgbClr val="008000"/>
                </a:solidFill>
                <a:latin typeface="Arial" panose="020B0604020202020204" pitchFamily="34" charset="0"/>
              </a:rPr>
              <a:t> par ses tiges souterraines ramifiées, de 30 à 80 cm de hauteur, originaire de l'ouest de l'Asie (</a:t>
            </a:r>
            <a:r>
              <a:rPr lang="fr-FR" altLang="fr-FR" sz="1200" dirty="0">
                <a:solidFill>
                  <a:srgbClr val="008000"/>
                </a:solidFill>
                <a:latin typeface="Arial" panose="020B0604020202020204" pitchFamily="34" charset="0"/>
                <a:hlinkClick r:id="rId11" tooltip="Afghanistan"/>
              </a:rPr>
              <a:t>Afghanistan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2" tooltip="Iran"/>
              </a:rPr>
              <a:t>Iran</a:t>
            </a:r>
            <a:r>
              <a:rPr lang="fr-FR" altLang="fr-FR" sz="1200" dirty="0">
                <a:solidFill>
                  <a:srgbClr val="008000"/>
                </a:solidFill>
                <a:latin typeface="Arial" panose="020B0604020202020204" pitchFamily="34" charset="0"/>
              </a:rPr>
              <a:t>, </a:t>
            </a:r>
            <a:r>
              <a:rPr lang="fr-FR" altLang="fr-FR" sz="1200" dirty="0">
                <a:solidFill>
                  <a:srgbClr val="008000"/>
                </a:solidFill>
                <a:latin typeface="Arial" panose="020B0604020202020204" pitchFamily="34" charset="0"/>
                <a:hlinkClick r:id="rId13" tooltip="Turquie"/>
              </a:rPr>
              <a:t>Turquie</a:t>
            </a:r>
            <a:r>
              <a:rPr lang="fr-FR" altLang="fr-FR" sz="1200" dirty="0">
                <a:solidFill>
                  <a:srgbClr val="008000"/>
                </a:solidFill>
                <a:latin typeface="Arial" panose="020B0604020202020204" pitchFamily="34" charset="0"/>
              </a:rPr>
              <a:t>), est très cultivée pour sa richesse en </a:t>
            </a:r>
            <a:r>
              <a:rPr lang="fr-FR" altLang="fr-FR" sz="1200" dirty="0">
                <a:solidFill>
                  <a:srgbClr val="008000"/>
                </a:solidFill>
                <a:latin typeface="Arial" panose="020B0604020202020204" pitchFamily="34" charset="0"/>
                <a:hlinkClick r:id="rId14" tooltip="Protéine"/>
              </a:rPr>
              <a:t>protéines</a:t>
            </a:r>
            <a:r>
              <a:rPr lang="fr-FR" altLang="fr-FR" sz="1200" dirty="0">
                <a:solidFill>
                  <a:srgbClr val="008000"/>
                </a:solidFill>
                <a:latin typeface="Arial" panose="020B0604020202020204" pitchFamily="34" charset="0"/>
              </a:rPr>
              <a:t> (pour un taux compris habituellement entre 15 et 25%) et ses qualités d'amélioration des </a:t>
            </a:r>
            <a:r>
              <a:rPr lang="fr-FR" altLang="fr-FR" sz="1200" dirty="0">
                <a:solidFill>
                  <a:srgbClr val="008000"/>
                </a:solidFill>
                <a:latin typeface="Arial" panose="020B0604020202020204" pitchFamily="34" charset="0"/>
                <a:hlinkClick r:id="rId15" tooltip="Sol (pédologie)"/>
              </a:rPr>
              <a:t>sols</a:t>
            </a:r>
            <a:r>
              <a:rPr lang="fr-FR" altLang="fr-FR" sz="1200" dirty="0">
                <a:solidFill>
                  <a:srgbClr val="008000"/>
                </a:solidFill>
                <a:latin typeface="Arial" panose="020B0604020202020204" pitchFamily="34" charset="0"/>
              </a:rPr>
              <a:t>. Abondamment répandue dans les contrées tempérées, tant à l'état sauvage que cultivée, la luzerne est très utilisée pour l'alimentation du bétail car elle est une véritable source industrielle de protéines et de </a:t>
            </a:r>
            <a:r>
              <a:rPr lang="fr-FR" altLang="fr-FR" sz="1200" dirty="0">
                <a:solidFill>
                  <a:srgbClr val="008000"/>
                </a:solidFill>
                <a:latin typeface="Arial" panose="020B0604020202020204" pitchFamily="34" charset="0"/>
                <a:hlinkClick r:id="rId16" tooltip="Carotène"/>
              </a:rPr>
              <a:t>carotène</a:t>
            </a:r>
            <a:r>
              <a:rPr lang="fr-FR" altLang="fr-FR" sz="1200" dirty="0">
                <a:solidFill>
                  <a:srgbClr val="008000"/>
                </a:solidFill>
                <a:latin typeface="Arial" panose="020B0604020202020204" pitchFamily="34" charset="0"/>
              </a:rPr>
              <a:t>. Elle préfère les climats de type méditerranéen, mais se présente à l'état </a:t>
            </a:r>
            <a:r>
              <a:rPr lang="fr-FR" altLang="fr-FR" sz="1200" dirty="0" err="1">
                <a:solidFill>
                  <a:srgbClr val="008000"/>
                </a:solidFill>
                <a:latin typeface="Arial" panose="020B0604020202020204" pitchFamily="34" charset="0"/>
              </a:rPr>
              <a:t>subspontané</a:t>
            </a:r>
            <a:r>
              <a:rPr lang="fr-FR" altLang="fr-FR" sz="1200" dirty="0">
                <a:solidFill>
                  <a:srgbClr val="008000"/>
                </a:solidFill>
                <a:latin typeface="Arial" panose="020B0604020202020204" pitchFamily="34" charset="0"/>
              </a:rPr>
              <a:t>, dans tous les continents, dans les régions tempérées, jusqu'à 2 000 m d'altitude environ. La luzerne nécessite un </a:t>
            </a:r>
            <a:r>
              <a:rPr lang="fr-FR" altLang="fr-FR" sz="1200" dirty="0">
                <a:solidFill>
                  <a:srgbClr val="008000"/>
                </a:solidFill>
                <a:latin typeface="Arial" panose="020B0604020202020204" pitchFamily="34" charset="0"/>
                <a:hlinkClick r:id="rId15" tooltip="Sol (pédologie)"/>
              </a:rPr>
              <a:t>sol</a:t>
            </a:r>
            <a:r>
              <a:rPr lang="fr-FR" altLang="fr-FR" sz="1200" dirty="0">
                <a:solidFill>
                  <a:srgbClr val="008000"/>
                </a:solidFill>
                <a:latin typeface="Arial" panose="020B0604020202020204" pitchFamily="34" charset="0"/>
              </a:rPr>
              <a:t> sain, au </a:t>
            </a:r>
            <a:r>
              <a:rPr lang="fr-FR" altLang="fr-FR" sz="1200" dirty="0">
                <a:solidFill>
                  <a:srgbClr val="008000"/>
                </a:solidFill>
                <a:latin typeface="Arial" panose="020B0604020202020204" pitchFamily="34" charset="0"/>
                <a:hlinkClick r:id="rId17" tooltip="Potentiel hydrogène"/>
              </a:rPr>
              <a:t>pH</a:t>
            </a:r>
            <a:r>
              <a:rPr lang="fr-FR" altLang="fr-FR" sz="1200" dirty="0">
                <a:solidFill>
                  <a:srgbClr val="008000"/>
                </a:solidFill>
                <a:latin typeface="Arial" panose="020B0604020202020204" pitchFamily="34" charset="0"/>
              </a:rPr>
              <a:t> neutre.</a:t>
            </a:r>
          </a:p>
          <a:p>
            <a:pPr eaLnBrk="1" hangingPunct="1">
              <a:spcBef>
                <a:spcPct val="0"/>
              </a:spcBef>
              <a:buFontTx/>
              <a:buNone/>
            </a:pPr>
            <a:r>
              <a:rPr lang="fr-FR" altLang="fr-FR" sz="1200" dirty="0">
                <a:solidFill>
                  <a:srgbClr val="008000"/>
                </a:solidFill>
                <a:latin typeface="Arial" panose="020B0604020202020204" pitchFamily="34" charset="0"/>
              </a:rPr>
              <a:t>L'inoculation des semences avec une </a:t>
            </a:r>
            <a:r>
              <a:rPr lang="fr-FR" altLang="fr-FR" sz="1200" dirty="0">
                <a:solidFill>
                  <a:srgbClr val="008000"/>
                </a:solidFill>
                <a:latin typeface="Arial" panose="020B0604020202020204" pitchFamily="34" charset="0"/>
                <a:hlinkClick r:id="rId18" tooltip="Bactérie"/>
              </a:rPr>
              <a:t>bactérie</a:t>
            </a:r>
            <a:r>
              <a:rPr lang="fr-FR" altLang="fr-FR" sz="1200" dirty="0">
                <a:solidFill>
                  <a:srgbClr val="008000"/>
                </a:solidFill>
                <a:latin typeface="Arial" panose="020B0604020202020204" pitchFamily="34" charset="0"/>
              </a:rPr>
              <a:t> du type </a:t>
            </a:r>
            <a:r>
              <a:rPr lang="fr-FR" altLang="fr-FR" sz="1200" i="1" dirty="0">
                <a:solidFill>
                  <a:srgbClr val="008000"/>
                </a:solidFill>
                <a:latin typeface="Arial" panose="020B0604020202020204" pitchFamily="34" charset="0"/>
                <a:hlinkClick r:id="rId19" tooltip="Rhizobium"/>
              </a:rPr>
              <a:t>Rhizobium</a:t>
            </a:r>
            <a:r>
              <a:rPr lang="fr-FR" altLang="fr-FR" sz="1200" dirty="0">
                <a:solidFill>
                  <a:srgbClr val="008000"/>
                </a:solidFill>
                <a:latin typeface="Arial" panose="020B0604020202020204" pitchFamily="34" charset="0"/>
              </a:rPr>
              <a:t> (par exemple </a:t>
            </a:r>
            <a:r>
              <a:rPr lang="fr-FR" altLang="fr-FR" sz="1200" i="1" dirty="0">
                <a:solidFill>
                  <a:srgbClr val="008000"/>
                </a:solidFill>
                <a:latin typeface="Arial" panose="020B0604020202020204" pitchFamily="34" charset="0"/>
              </a:rPr>
              <a:t>Rhizobium </a:t>
            </a:r>
            <a:r>
              <a:rPr lang="fr-FR" altLang="fr-FR" sz="1200" i="1" dirty="0" err="1">
                <a:solidFill>
                  <a:srgbClr val="008000"/>
                </a:solidFill>
                <a:latin typeface="Arial" panose="020B0604020202020204" pitchFamily="34" charset="0"/>
              </a:rPr>
              <a:t>meliloti</a:t>
            </a:r>
            <a:r>
              <a:rPr lang="fr-FR" altLang="fr-FR" sz="1200" dirty="0">
                <a:solidFill>
                  <a:srgbClr val="008000"/>
                </a:solidFill>
                <a:latin typeface="Arial" panose="020B0604020202020204" pitchFamily="34" charset="0"/>
              </a:rPr>
              <a:t>) est recommandée.</a:t>
            </a:r>
          </a:p>
          <a:p>
            <a:pPr eaLnBrk="1" hangingPunct="1">
              <a:spcBef>
                <a:spcPct val="0"/>
              </a:spcBef>
              <a:buFontTx/>
              <a:buNone/>
            </a:pPr>
            <a:r>
              <a:rPr lang="fr-FR" altLang="fr-FR" sz="1200" dirty="0">
                <a:solidFill>
                  <a:srgbClr val="008000"/>
                </a:solidFill>
                <a:latin typeface="Arial" panose="020B0604020202020204" pitchFamily="34" charset="0"/>
              </a:rPr>
              <a:t>La luzerne a des pathogènes ou des prédateurs naturels (autochtones ou importés) peu actifs chez la luzerne sauvage, mais qui en contexte de culture intensive peuvent poser problème : Fonte de semis, </a:t>
            </a:r>
            <a:r>
              <a:rPr lang="fr-FR" altLang="fr-FR" sz="1200" i="1" dirty="0" err="1">
                <a:solidFill>
                  <a:srgbClr val="008000"/>
                </a:solidFill>
                <a:latin typeface="Arial" panose="020B0604020202020204" pitchFamily="34" charset="0"/>
              </a:rPr>
              <a:t>Pythium</a:t>
            </a:r>
            <a:r>
              <a:rPr lang="fr-FR" altLang="fr-FR" sz="1200" dirty="0">
                <a:solidFill>
                  <a:srgbClr val="008000"/>
                </a:solidFill>
                <a:latin typeface="Arial" panose="020B0604020202020204" pitchFamily="34" charset="0"/>
              </a:rPr>
              <a:t> ; </a:t>
            </a:r>
            <a:r>
              <a:rPr lang="fr-FR" altLang="fr-FR" sz="1200" dirty="0" err="1">
                <a:solidFill>
                  <a:srgbClr val="008000"/>
                </a:solidFill>
                <a:latin typeface="Arial" panose="020B0604020202020204" pitchFamily="34" charset="0"/>
                <a:hlinkClick r:id="rId20" tooltip="Verticilliose"/>
              </a:rPr>
              <a:t>Verticilliose</a:t>
            </a:r>
            <a:r>
              <a:rPr lang="fr-FR" altLang="fr-FR" sz="1200" dirty="0">
                <a:solidFill>
                  <a:srgbClr val="008000"/>
                </a:solidFill>
                <a:latin typeface="Arial" panose="020B0604020202020204" pitchFamily="34" charset="0"/>
              </a:rPr>
              <a:t>, jaunisse et nanisme, </a:t>
            </a:r>
            <a:r>
              <a:rPr lang="fr-FR" altLang="fr-FR" sz="1200" i="1" dirty="0" err="1">
                <a:solidFill>
                  <a:srgbClr val="008000"/>
                </a:solidFill>
                <a:latin typeface="Arial" panose="020B0604020202020204" pitchFamily="34" charset="0"/>
              </a:rPr>
              <a:t>Verticillium</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albo-atrum</a:t>
            </a:r>
            <a:r>
              <a:rPr lang="fr-FR" altLang="fr-FR" sz="1200" dirty="0">
                <a:solidFill>
                  <a:srgbClr val="008000"/>
                </a:solidFill>
                <a:latin typeface="Arial" panose="020B0604020202020204" pitchFamily="34" charset="0"/>
              </a:rPr>
              <a:t> ; Dessèchement de plantes isolées, </a:t>
            </a:r>
            <a:r>
              <a:rPr lang="fr-FR" altLang="fr-FR" sz="1200" i="1" dirty="0" err="1">
                <a:solidFill>
                  <a:srgbClr val="008000"/>
                </a:solidFill>
                <a:latin typeface="Arial" panose="020B0604020202020204" pitchFamily="34" charset="0"/>
              </a:rPr>
              <a:t>Sclerotinia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trifoliorum</a:t>
            </a:r>
            <a:r>
              <a:rPr lang="fr-FR" altLang="fr-FR" sz="1200" dirty="0">
                <a:solidFill>
                  <a:srgbClr val="008000"/>
                </a:solidFill>
                <a:latin typeface="Arial" panose="020B0604020202020204" pitchFamily="34" charset="0"/>
              </a:rPr>
              <a:t> ; </a:t>
            </a:r>
            <a:r>
              <a:rPr lang="fr-FR" altLang="fr-FR" sz="1200" dirty="0">
                <a:solidFill>
                  <a:srgbClr val="008000"/>
                </a:solidFill>
                <a:latin typeface="Arial" panose="020B0604020202020204" pitchFamily="34" charset="0"/>
                <a:hlinkClick r:id="rId21" tooltip="Anthracnose de la luzerne"/>
              </a:rPr>
              <a:t>Anthracnose de la luzerne</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Colletotrichum</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trifolii</a:t>
            </a:r>
            <a:r>
              <a:rPr lang="fr-FR" altLang="fr-FR" sz="1200" dirty="0">
                <a:solidFill>
                  <a:srgbClr val="008000"/>
                </a:solidFill>
                <a:latin typeface="Arial" panose="020B0604020202020204" pitchFamily="34" charset="0"/>
              </a:rPr>
              <a:t> ; </a:t>
            </a:r>
            <a:r>
              <a:rPr lang="fr-FR" altLang="fr-FR" sz="1200" u="sng" dirty="0" err="1">
                <a:latin typeface="Arial" panose="020B0604020202020204" pitchFamily="34" charset="0"/>
                <a:hlinkClick r:id="rId22" tooltip="Ascochytose (page inexistante)"/>
              </a:rPr>
              <a:t>Ascochytose</a:t>
            </a:r>
            <a:r>
              <a:rPr lang="fr-FR" altLang="fr-FR" sz="1200" dirty="0">
                <a:latin typeface="Arial" panose="020B0604020202020204" pitchFamily="34" charset="0"/>
              </a:rPr>
              <a:t>, </a:t>
            </a:r>
            <a:r>
              <a:rPr lang="fr-FR" altLang="fr-FR" sz="1200" i="1" dirty="0" err="1">
                <a:solidFill>
                  <a:srgbClr val="008000"/>
                </a:solidFill>
                <a:latin typeface="Arial" panose="020B0604020202020204" pitchFamily="34" charset="0"/>
              </a:rPr>
              <a:t>Ascochyta</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pinodella</a:t>
            </a:r>
            <a:r>
              <a:rPr lang="fr-FR" altLang="fr-FR" sz="1200" dirty="0">
                <a:solidFill>
                  <a:srgbClr val="008000"/>
                </a:solidFill>
                <a:latin typeface="Arial" panose="020B0604020202020204" pitchFamily="34" charset="0"/>
              </a:rPr>
              <a:t>, taches brunes sur tiges et feuilles. etc.</a:t>
            </a:r>
          </a:p>
          <a:p>
            <a:pPr eaLnBrk="1" hangingPunct="1">
              <a:spcBef>
                <a:spcPct val="0"/>
              </a:spcBef>
              <a:buFontTx/>
              <a:buNone/>
            </a:pPr>
            <a:r>
              <a:rPr lang="fr-FR" altLang="fr-FR" sz="1200" dirty="0">
                <a:solidFill>
                  <a:srgbClr val="008000"/>
                </a:solidFill>
                <a:latin typeface="Arial" panose="020B0604020202020204" pitchFamily="34" charset="0"/>
              </a:rPr>
              <a:t>Des cultivars de luzerne _ Luzerne </a:t>
            </a:r>
            <a:r>
              <a:rPr lang="fr-FR" altLang="fr-FR" sz="1200" b="1" dirty="0" err="1">
                <a:solidFill>
                  <a:srgbClr val="008000"/>
                </a:solidFill>
                <a:latin typeface="Arial" panose="020B0604020202020204" pitchFamily="34" charset="0"/>
              </a:rPr>
              <a:t>CkSltn</a:t>
            </a:r>
            <a:r>
              <a:rPr lang="fr-FR" altLang="fr-FR" sz="1200" b="1" dirty="0">
                <a:solidFill>
                  <a:srgbClr val="008000"/>
                </a:solidFill>
                <a:latin typeface="Arial" panose="020B0604020202020204" pitchFamily="34" charset="0"/>
              </a:rPr>
              <a:t> 15-2,</a:t>
            </a:r>
            <a:r>
              <a:rPr lang="fr-FR" altLang="fr-FR" sz="1200" dirty="0">
                <a:solidFill>
                  <a:srgbClr val="008000"/>
                </a:solidFill>
                <a:latin typeface="Arial" panose="020B0604020202020204" pitchFamily="34" charset="0"/>
              </a:rPr>
              <a:t> </a:t>
            </a:r>
            <a:r>
              <a:rPr lang="fr-FR" altLang="fr-FR" sz="1200" b="1" dirty="0">
                <a:solidFill>
                  <a:srgbClr val="008000"/>
                </a:solidFill>
                <a:latin typeface="Arial" panose="020B0604020202020204" pitchFamily="34" charset="0"/>
              </a:rPr>
              <a:t>11-1 BC79, DK166</a:t>
            </a:r>
            <a:r>
              <a:rPr lang="fr-FR" altLang="fr-FR" sz="1200" dirty="0">
                <a:latin typeface="Arial" panose="020B0604020202020204" pitchFamily="34" charset="0"/>
              </a:rPr>
              <a:t> </a:t>
            </a:r>
            <a:r>
              <a:rPr lang="fr-FR" altLang="fr-FR" sz="1200" dirty="0">
                <a:solidFill>
                  <a:srgbClr val="008000"/>
                </a:solidFill>
                <a:latin typeface="Arial" panose="020B0604020202020204" pitchFamily="34" charset="0"/>
              </a:rPr>
              <a:t>_  résistent mieux au sel, jusqu’à 4,0 </a:t>
            </a:r>
            <a:r>
              <a:rPr lang="fr-FR" altLang="fr-FR" sz="1200" dirty="0" err="1">
                <a:solidFill>
                  <a:srgbClr val="008000"/>
                </a:solidFill>
                <a:latin typeface="Arial" panose="020B0604020202020204" pitchFamily="34" charset="0"/>
              </a:rPr>
              <a:t>dS</a:t>
            </a:r>
            <a:r>
              <a:rPr lang="fr-FR" altLang="fr-FR" sz="1200" dirty="0">
                <a:solidFill>
                  <a:srgbClr val="008000"/>
                </a:solidFill>
                <a:latin typeface="Arial" panose="020B0604020202020204" pitchFamily="34" charset="0"/>
              </a:rPr>
              <a:t> m-1 (+).</a:t>
            </a:r>
          </a:p>
          <a:p>
            <a:pPr eaLnBrk="1" hangingPunct="1">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23"/>
              </a:rPr>
              <a:t>http://fr.wikipedia.org/wiki/Luzerne_cultiv%C3%A9e</a:t>
            </a:r>
            <a:r>
              <a:rPr lang="fr-FR" altLang="fr-FR" sz="1200" dirty="0">
                <a:solidFill>
                  <a:srgbClr val="008000"/>
                </a:solidFill>
                <a:latin typeface="Arial" panose="020B0604020202020204" pitchFamily="34" charset="0"/>
              </a:rPr>
              <a:t>, b) </a:t>
            </a:r>
            <a:r>
              <a:rPr lang="en-US" altLang="fr-FR" sz="1200" dirty="0">
                <a:solidFill>
                  <a:srgbClr val="008000"/>
                </a:solidFill>
                <a:latin typeface="Arial" panose="020B0604020202020204" pitchFamily="34" charset="0"/>
              </a:rPr>
              <a:t>Agronomic, physiological, and molecular characterization of salt tolerant alfalfa, </a:t>
            </a:r>
            <a:r>
              <a:rPr lang="nb-NO" altLang="fr-FR" sz="1200" dirty="0">
                <a:solidFill>
                  <a:srgbClr val="008000"/>
                </a:solidFill>
                <a:latin typeface="Arial" panose="020B0604020202020204" pitchFamily="34" charset="0"/>
              </a:rPr>
              <a:t>W Mott, MD Peel, M. </a:t>
            </a:r>
            <a:r>
              <a:rPr lang="nb-NO" altLang="fr-FR" sz="1200" dirty="0" err="1">
                <a:solidFill>
                  <a:srgbClr val="008000"/>
                </a:solidFill>
                <a:latin typeface="Arial" panose="020B0604020202020204" pitchFamily="34" charset="0"/>
              </a:rPr>
              <a:t>Anower</a:t>
            </a:r>
            <a:r>
              <a:rPr lang="nb-NO" altLang="fr-FR" sz="1200" dirty="0">
                <a:solidFill>
                  <a:srgbClr val="008000"/>
                </a:solidFill>
                <a:latin typeface="Arial" panose="020B0604020202020204" pitchFamily="34" charset="0"/>
              </a:rPr>
              <a:t> et Y. Wu, </a:t>
            </a:r>
            <a:r>
              <a:rPr lang="nb-NO" altLang="fr-FR" sz="1200" dirty="0">
                <a:solidFill>
                  <a:srgbClr val="008000"/>
                </a:solidFill>
                <a:latin typeface="Arial" panose="020B0604020202020204" pitchFamily="34" charset="0"/>
                <a:hlinkClick r:id="rId24"/>
              </a:rPr>
              <a:t>http://www.naaic.org/Meetings/National/2012meeting/T6-Mott.pdf</a:t>
            </a:r>
            <a:r>
              <a:rPr lang="nb-NO" altLang="fr-FR" sz="1200" dirty="0">
                <a:solidFill>
                  <a:srgbClr val="008000"/>
                </a:solidFill>
                <a:latin typeface="Arial" panose="020B0604020202020204" pitchFamily="34" charset="0"/>
              </a:rPr>
              <a:t> (+)</a:t>
            </a:r>
          </a:p>
          <a:p>
            <a:pPr eaLnBrk="1" hangingPunct="1">
              <a:spcBef>
                <a:spcPct val="0"/>
              </a:spcBef>
              <a:buFontTx/>
              <a:buNone/>
            </a:pPr>
            <a:r>
              <a:rPr lang="nb-NO" altLang="fr-FR" sz="1200" dirty="0">
                <a:solidFill>
                  <a:srgbClr val="008000"/>
                </a:solidFill>
                <a:latin typeface="Arial" panose="020B0604020202020204" pitchFamily="34" charset="0"/>
              </a:rPr>
              <a:t>c) </a:t>
            </a:r>
            <a:r>
              <a:rPr lang="en-US" altLang="fr-FR" sz="1200" dirty="0">
                <a:solidFill>
                  <a:srgbClr val="008000"/>
                </a:solidFill>
                <a:latin typeface="Arial" panose="020B0604020202020204" pitchFamily="34" charset="0"/>
              </a:rPr>
              <a:t>Effects of salinity and drought stress on germination, biomass and growth in three varieties of </a:t>
            </a:r>
            <a:r>
              <a:rPr lang="en-US" altLang="fr-FR" sz="1200" dirty="0" err="1">
                <a:solidFill>
                  <a:srgbClr val="008000"/>
                </a:solidFill>
                <a:latin typeface="Arial" panose="020B0604020202020204" pitchFamily="34" charset="0"/>
              </a:rPr>
              <a:t>Medicago</a:t>
            </a:r>
            <a:r>
              <a:rPr lang="en-US" altLang="fr-FR" sz="1200" dirty="0">
                <a:solidFill>
                  <a:srgbClr val="008000"/>
                </a:solidFill>
                <a:latin typeface="Arial" panose="020B0604020202020204" pitchFamily="34" charset="0"/>
              </a:rPr>
              <a:t> sativa L., </a:t>
            </a:r>
            <a:r>
              <a:rPr lang="en-US" altLang="fr-FR" sz="1200" dirty="0" err="1">
                <a:solidFill>
                  <a:srgbClr val="008000"/>
                </a:solidFill>
                <a:latin typeface="Arial" panose="020B0604020202020204" pitchFamily="34" charset="0"/>
              </a:rPr>
              <a:t>Castroluna</a:t>
            </a:r>
            <a:r>
              <a:rPr lang="en-US" altLang="fr-FR" sz="1200" dirty="0">
                <a:solidFill>
                  <a:srgbClr val="008000"/>
                </a:solidFill>
                <a:latin typeface="Arial" panose="020B0604020202020204" pitchFamily="34" charset="0"/>
              </a:rPr>
              <a:t>, A.; Ruiz, O. M.; </a:t>
            </a:r>
            <a:r>
              <a:rPr lang="en-US" altLang="fr-FR" sz="1200" dirty="0" err="1">
                <a:solidFill>
                  <a:srgbClr val="008000"/>
                </a:solidFill>
                <a:latin typeface="Arial" panose="020B0604020202020204" pitchFamily="34" charset="0"/>
              </a:rPr>
              <a:t>Quiroga</a:t>
            </a:r>
            <a:r>
              <a:rPr lang="en-US" altLang="fr-FR" sz="1200" dirty="0">
                <a:solidFill>
                  <a:srgbClr val="008000"/>
                </a:solidFill>
                <a:latin typeface="Arial" panose="020B0604020202020204" pitchFamily="34" charset="0"/>
              </a:rPr>
              <a:t>, A. M. y </a:t>
            </a:r>
            <a:r>
              <a:rPr lang="en-US" altLang="fr-FR" sz="1200" dirty="0" err="1">
                <a:solidFill>
                  <a:srgbClr val="008000"/>
                </a:solidFill>
                <a:latin typeface="Arial" panose="020B0604020202020204" pitchFamily="34" charset="0"/>
              </a:rPr>
              <a:t>Pedranzani</a:t>
            </a:r>
            <a:r>
              <a:rPr lang="en-US" altLang="fr-FR" sz="1200" dirty="0">
                <a:solidFill>
                  <a:srgbClr val="008000"/>
                </a:solidFill>
                <a:latin typeface="Arial" panose="020B0604020202020204" pitchFamily="34" charset="0"/>
              </a:rPr>
              <a:t>, H. E., </a:t>
            </a:r>
            <a:r>
              <a:rPr lang="en-US" altLang="fr-FR" sz="1200" dirty="0">
                <a:solidFill>
                  <a:srgbClr val="008000"/>
                </a:solidFill>
                <a:latin typeface="Arial" panose="020B0604020202020204" pitchFamily="34" charset="0"/>
                <a:hlinkClick r:id="rId25"/>
              </a:rPr>
              <a:t>http://www.ucol.mx/revaia/portal/pdf/2014/enero/4.pdf</a:t>
            </a:r>
            <a:r>
              <a:rPr lang="en-US" altLang="fr-FR" sz="1200" dirty="0">
                <a:solidFill>
                  <a:srgbClr val="008000"/>
                </a:solidFill>
                <a:latin typeface="Arial" panose="020B0604020202020204" pitchFamily="34" charset="0"/>
              </a:rPr>
              <a:t> </a:t>
            </a:r>
            <a:endParaRPr lang="nb-NO" altLang="fr-FR" sz="1200" dirty="0">
              <a:solidFill>
                <a:srgbClr val="008000"/>
              </a:solidFill>
              <a:latin typeface="Arial" panose="020B0604020202020204" pitchFamily="34" charset="0"/>
            </a:endParaRPr>
          </a:p>
          <a:p>
            <a:pPr eaLnBrk="1" hangingPunct="1">
              <a:spcBef>
                <a:spcPct val="0"/>
              </a:spcBef>
              <a:buFontTx/>
              <a:buNone/>
            </a:pPr>
            <a:r>
              <a:rPr lang="fr-FR" altLang="fr-FR" sz="1200" dirty="0">
                <a:solidFill>
                  <a:srgbClr val="008000"/>
                </a:solidFill>
                <a:latin typeface="Arial" panose="020B0604020202020204" pitchFamily="34" charset="0"/>
              </a:rPr>
              <a:t>Etc.</a:t>
            </a:r>
          </a:p>
        </p:txBody>
      </p:sp>
      <p:pic>
        <p:nvPicPr>
          <p:cNvPr id="78856" name="Picture 7" descr="C:\Users\LISAN\Pictures\plantes-halophytes-xerophiles\Medicago sativa_s.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940425" y="5013325"/>
            <a:ext cx="1117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8" descr="C:\Users\LISAN\Pictures\plantes-halophytes-xerophiles\Medicago_falcata_bgiu.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84438" y="5084763"/>
            <a:ext cx="259238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9" descr="C:\Users\LISAN\Pictures\plantes-halophytes-xerophiles\Medicago_sativa_-_harilik_lutsern_Keilas_s.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27988" y="5229225"/>
            <a:ext cx="9810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0" descr="C:\Users\LISAN\Pictures\plantes-halophytes-xerophiles\Medicago_sativa_0679_s.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0825" y="5157788"/>
            <a:ext cx="19653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Rectangle 11"/>
          <p:cNvSpPr>
            <a:spLocks noChangeArrowheads="1"/>
          </p:cNvSpPr>
          <p:nvPr/>
        </p:nvSpPr>
        <p:spPr bwMode="auto">
          <a:xfrm>
            <a:off x="5292725" y="6453188"/>
            <a:ext cx="26479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100" i="1">
                <a:solidFill>
                  <a:srgbClr val="008000"/>
                </a:solidFill>
                <a:latin typeface="Arial" panose="020B0604020202020204" pitchFamily="34" charset="0"/>
              </a:rPr>
              <a:t>M. sativa sativa</a:t>
            </a:r>
            <a:r>
              <a:rPr lang="fr-FR" altLang="fr-FR" sz="1100">
                <a:solidFill>
                  <a:srgbClr val="008000"/>
                </a:solidFill>
                <a:latin typeface="Arial" panose="020B0604020202020204" pitchFamily="34" charset="0"/>
              </a:rPr>
              <a:t>: fruit en hélice senestre</a:t>
            </a:r>
          </a:p>
        </p:txBody>
      </p:sp>
      <p:sp>
        <p:nvSpPr>
          <p:cNvPr id="13" name="Rectangle 12"/>
          <p:cNvSpPr/>
          <p:nvPr/>
        </p:nvSpPr>
        <p:spPr>
          <a:xfrm>
            <a:off x="1017624" y="188913"/>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107950" y="692150"/>
            <a:ext cx="461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7.6. </a:t>
            </a:r>
            <a:r>
              <a:rPr lang="fr-FR" altLang="fr-FR" sz="1800" b="1">
                <a:solidFill>
                  <a:srgbClr val="008000"/>
                </a:solidFill>
                <a:latin typeface="Arial" panose="020B0604020202020204" pitchFamily="34" charset="0"/>
              </a:rPr>
              <a:t>L’orge commune</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2" tooltip="Hordeum vulgare"/>
              </a:rPr>
              <a:t>Hordeum vulgare</a:t>
            </a:r>
            <a:r>
              <a:rPr lang="fr-FR" altLang="fr-FR" sz="1800">
                <a:solidFill>
                  <a:srgbClr val="008000"/>
                </a:solidFill>
                <a:latin typeface="Arial" panose="020B0604020202020204" pitchFamily="34" charset="0"/>
              </a:rPr>
              <a:t>)</a:t>
            </a:r>
          </a:p>
        </p:txBody>
      </p:sp>
      <p:sp>
        <p:nvSpPr>
          <p:cNvPr id="79875" name="ZoneTexte 2"/>
          <p:cNvSpPr txBox="1">
            <a:spLocks noChangeArrowheads="1"/>
          </p:cNvSpPr>
          <p:nvPr/>
        </p:nvSpPr>
        <p:spPr bwMode="auto">
          <a:xfrm>
            <a:off x="2195513" y="169862"/>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79876"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BF5BA3-0738-4E38-95EF-B7AC6A18628A}" type="slidenum">
              <a:rPr lang="fr-FR" altLang="fr-FR" sz="1200" smtClean="0">
                <a:solidFill>
                  <a:srgbClr val="898989"/>
                </a:solidFill>
              </a:rPr>
              <a:pPr>
                <a:spcBef>
                  <a:spcPct val="0"/>
                </a:spcBef>
                <a:buFontTx/>
                <a:buNone/>
              </a:pPr>
              <a:t>96</a:t>
            </a:fld>
            <a:endParaRPr lang="fr-FR" altLang="fr-FR" sz="1200">
              <a:solidFill>
                <a:srgbClr val="898989"/>
              </a:solidFill>
            </a:endParaRPr>
          </a:p>
        </p:txBody>
      </p:sp>
      <p:sp>
        <p:nvSpPr>
          <p:cNvPr id="7987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9878"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79879" name="ZoneTexte 6"/>
          <p:cNvSpPr txBox="1">
            <a:spLocks noChangeArrowheads="1"/>
          </p:cNvSpPr>
          <p:nvPr/>
        </p:nvSpPr>
        <p:spPr bwMode="auto">
          <a:xfrm>
            <a:off x="107950" y="981075"/>
            <a:ext cx="89281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dirty="0">
                <a:solidFill>
                  <a:srgbClr val="008000"/>
                </a:solidFill>
                <a:latin typeface="Arial" panose="020B0604020202020204" pitchFamily="34" charset="0"/>
              </a:rPr>
              <a:t>C’est une </a:t>
            </a:r>
            <a:r>
              <a:rPr lang="fr-FR" altLang="fr-FR" sz="1800" dirty="0">
                <a:solidFill>
                  <a:srgbClr val="008000"/>
                </a:solidFill>
                <a:latin typeface="Arial" panose="020B0604020202020204" pitchFamily="34" charset="0"/>
                <a:hlinkClick r:id="rId3" tooltip="Céréale"/>
              </a:rPr>
              <a:t>céréale</a:t>
            </a:r>
            <a:r>
              <a:rPr lang="fr-FR" altLang="fr-FR" sz="1800" dirty="0">
                <a:solidFill>
                  <a:srgbClr val="008000"/>
                </a:solidFill>
                <a:latin typeface="Arial" panose="020B0604020202020204" pitchFamily="34" charset="0"/>
              </a:rPr>
              <a:t> à </a:t>
            </a:r>
            <a:r>
              <a:rPr lang="fr-FR" altLang="fr-FR" sz="1800" dirty="0">
                <a:solidFill>
                  <a:srgbClr val="008000"/>
                </a:solidFill>
                <a:latin typeface="Arial" panose="020B0604020202020204" pitchFamily="34" charset="0"/>
                <a:hlinkClick r:id="rId4" tooltip="Paille"/>
              </a:rPr>
              <a:t>paille</a:t>
            </a:r>
            <a:r>
              <a:rPr lang="fr-FR" altLang="fr-FR" sz="1800" dirty="0">
                <a:solidFill>
                  <a:srgbClr val="008000"/>
                </a:solidFill>
                <a:latin typeface="Arial" panose="020B0604020202020204" pitchFamily="34" charset="0"/>
              </a:rPr>
              <a:t>, </a:t>
            </a:r>
            <a:r>
              <a:rPr lang="fr-FR" altLang="fr-FR" sz="1800" dirty="0">
                <a:solidFill>
                  <a:srgbClr val="008000"/>
                </a:solidFill>
                <a:latin typeface="Arial" panose="020B0604020202020204" pitchFamily="34" charset="0"/>
                <a:hlinkClick r:id="rId5" tooltip="Plante herbacée"/>
              </a:rPr>
              <a:t>plante herbacée</a:t>
            </a:r>
            <a:r>
              <a:rPr lang="fr-FR" altLang="fr-FR" sz="1800" dirty="0">
                <a:solidFill>
                  <a:srgbClr val="008000"/>
                </a:solidFill>
                <a:latin typeface="Arial" panose="020B0604020202020204" pitchFamily="34" charset="0"/>
              </a:rPr>
              <a:t> annuelle (famille des </a:t>
            </a:r>
            <a:r>
              <a:rPr lang="fr-FR" altLang="fr-FR" sz="1800" dirty="0">
                <a:solidFill>
                  <a:srgbClr val="008000"/>
                </a:solidFill>
                <a:latin typeface="Arial" panose="020B0604020202020204" pitchFamily="34" charset="0"/>
                <a:hlinkClick r:id="rId6" tooltip="Poacée"/>
              </a:rPr>
              <a:t>poacées</a:t>
            </a:r>
            <a:r>
              <a:rPr lang="fr-FR" altLang="fr-FR" sz="1800" dirty="0">
                <a:solidFill>
                  <a:srgbClr val="008000"/>
                </a:solidFill>
                <a:latin typeface="Arial" panose="020B0604020202020204" pitchFamily="34" charset="0"/>
              </a:rPr>
              <a:t>).  L'orge pousse aussi bien sous les tropiques qu’à4 500 m d’altitude au Tibet.</a:t>
            </a: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dirty="0">
                <a:solidFill>
                  <a:srgbClr val="008000"/>
                </a:solidFill>
                <a:latin typeface="Arial" panose="020B0604020202020204" pitchFamily="34" charset="0"/>
              </a:rPr>
              <a:t>L’orge, </a:t>
            </a:r>
            <a:r>
              <a:rPr lang="fr-FR" altLang="fr-FR" sz="1200" dirty="0">
                <a:solidFill>
                  <a:srgbClr val="008000"/>
                </a:solidFill>
                <a:latin typeface="Arial" panose="020B0604020202020204" pitchFamily="34" charset="0"/>
                <a:hlinkClick r:id="rId3" tooltip="Céréale"/>
              </a:rPr>
              <a:t>céréale</a:t>
            </a:r>
            <a:r>
              <a:rPr lang="fr-FR" altLang="fr-FR" sz="1200" dirty="0">
                <a:solidFill>
                  <a:srgbClr val="008000"/>
                </a:solidFill>
                <a:latin typeface="Arial" panose="020B0604020202020204" pitchFamily="34" charset="0"/>
              </a:rPr>
              <a:t> secondaire, est une importante ressource énergétique en alimentation animale (orge de mouture) mais pauvre en </a:t>
            </a:r>
            <a:r>
              <a:rPr lang="fr-FR" altLang="fr-FR" sz="1200" dirty="0">
                <a:solidFill>
                  <a:srgbClr val="008000"/>
                </a:solidFill>
                <a:latin typeface="Arial" panose="020B0604020202020204" pitchFamily="34" charset="0"/>
                <a:hlinkClick r:id="rId7" tooltip="Protéine"/>
              </a:rPr>
              <a:t>protéines</a:t>
            </a:r>
            <a:r>
              <a:rPr lang="fr-FR" altLang="fr-FR" sz="1200" dirty="0">
                <a:solidFill>
                  <a:srgbClr val="008000"/>
                </a:solidFill>
                <a:latin typeface="Arial" panose="020B0604020202020204" pitchFamily="34" charset="0"/>
              </a:rPr>
              <a:t> et demande à être complétée. En alimentation humaine, son principal débouché est la </a:t>
            </a:r>
            <a:r>
              <a:rPr lang="fr-FR" altLang="fr-FR" sz="1200" dirty="0">
                <a:solidFill>
                  <a:srgbClr val="008000"/>
                </a:solidFill>
                <a:latin typeface="Arial" panose="020B0604020202020204" pitchFamily="34" charset="0"/>
                <a:hlinkClick r:id="rId8" tooltip="Brasserie"/>
              </a:rPr>
              <a:t>brasserie</a:t>
            </a:r>
            <a:r>
              <a:rPr lang="fr-FR" altLang="fr-FR" sz="1200" dirty="0">
                <a:solidFill>
                  <a:srgbClr val="008000"/>
                </a:solidFill>
                <a:latin typeface="Arial" panose="020B0604020202020204" pitchFamily="34" charset="0"/>
              </a:rPr>
              <a:t>. L’orge, après avoir subi l'opération de </a:t>
            </a:r>
            <a:r>
              <a:rPr lang="fr-FR" altLang="fr-FR" sz="1200" dirty="0">
                <a:solidFill>
                  <a:srgbClr val="008000"/>
                </a:solidFill>
                <a:latin typeface="Arial" panose="020B0604020202020204" pitchFamily="34" charset="0"/>
                <a:hlinkClick r:id="rId9" tooltip="Maltage"/>
              </a:rPr>
              <a:t>maltage</a:t>
            </a:r>
            <a:r>
              <a:rPr lang="fr-FR" altLang="fr-FR" sz="1200" dirty="0">
                <a:solidFill>
                  <a:srgbClr val="008000"/>
                </a:solidFill>
                <a:latin typeface="Arial" panose="020B0604020202020204" pitchFamily="34" charset="0"/>
              </a:rPr>
              <a:t> donne le </a:t>
            </a:r>
            <a:r>
              <a:rPr lang="fr-FR" altLang="fr-FR" sz="1200" dirty="0">
                <a:solidFill>
                  <a:srgbClr val="008000"/>
                </a:solidFill>
                <a:latin typeface="Arial" panose="020B0604020202020204" pitchFamily="34" charset="0"/>
                <a:hlinkClick r:id="rId10" tooltip="Malt"/>
              </a:rPr>
              <a:t>malt</a:t>
            </a:r>
            <a:r>
              <a:rPr lang="fr-FR" altLang="fr-FR" sz="1200" dirty="0">
                <a:solidFill>
                  <a:srgbClr val="008000"/>
                </a:solidFill>
                <a:latin typeface="Arial" panose="020B0604020202020204" pitchFamily="34" charset="0"/>
              </a:rPr>
              <a:t>, dont le produit de fermentation est la </a:t>
            </a:r>
            <a:r>
              <a:rPr lang="fr-FR" altLang="fr-FR" sz="1200" dirty="0">
                <a:solidFill>
                  <a:srgbClr val="008000"/>
                </a:solidFill>
                <a:latin typeface="Arial" panose="020B0604020202020204" pitchFamily="34" charset="0"/>
                <a:hlinkClick r:id="rId11" tooltip="Bière"/>
              </a:rPr>
              <a:t>bière</a:t>
            </a:r>
            <a:r>
              <a:rPr lang="fr-FR" altLang="fr-FR" sz="1200" dirty="0">
                <a:solidFill>
                  <a:srgbClr val="008000"/>
                </a:solidFill>
                <a:latin typeface="Arial" panose="020B0604020202020204" pitchFamily="34" charset="0"/>
              </a:rPr>
              <a:t>.</a:t>
            </a:r>
          </a:p>
          <a:p>
            <a:pPr algn="just" eaLnBrk="1" hangingPunct="1">
              <a:spcBef>
                <a:spcPct val="0"/>
              </a:spcBef>
              <a:buFontTx/>
              <a:buNone/>
            </a:pPr>
            <a:r>
              <a:rPr lang="fr-FR" altLang="fr-FR" sz="1200" dirty="0">
                <a:solidFill>
                  <a:srgbClr val="008000"/>
                </a:solidFill>
                <a:latin typeface="Arial" panose="020B0604020202020204" pitchFamily="34" charset="0"/>
              </a:rPr>
              <a:t>Le </a:t>
            </a:r>
            <a:r>
              <a:rPr lang="fr-FR" altLang="fr-FR" sz="1200" dirty="0">
                <a:solidFill>
                  <a:srgbClr val="008000"/>
                </a:solidFill>
                <a:latin typeface="Arial" panose="020B0604020202020204" pitchFamily="34" charset="0"/>
                <a:hlinkClick r:id="rId12" tooltip="Sirop d'orge malté"/>
              </a:rPr>
              <a:t>sirop d'orge malté</a:t>
            </a:r>
            <a:r>
              <a:rPr lang="fr-FR" altLang="fr-FR" sz="1200" dirty="0">
                <a:solidFill>
                  <a:srgbClr val="008000"/>
                </a:solidFill>
                <a:latin typeface="Arial" panose="020B0604020202020204" pitchFamily="34" charset="0"/>
              </a:rPr>
              <a:t>, un concentré édulcorant, est produit à partir des grains d'orge malté.</a:t>
            </a:r>
          </a:p>
          <a:p>
            <a:pPr algn="just" eaLnBrk="1" hangingPunct="1">
              <a:spcBef>
                <a:spcPct val="0"/>
              </a:spcBef>
              <a:buFontTx/>
              <a:buNone/>
            </a:pPr>
            <a:r>
              <a:rPr lang="fr-FR" altLang="fr-FR" sz="1200" dirty="0">
                <a:solidFill>
                  <a:srgbClr val="008000"/>
                </a:solidFill>
                <a:latin typeface="Arial" panose="020B0604020202020204" pitchFamily="34" charset="0"/>
                <a:hlinkClick r:id="rId13" tooltip="Orge perlé"/>
              </a:rPr>
              <a:t>Orge perlé</a:t>
            </a:r>
            <a:r>
              <a:rPr lang="fr-FR" altLang="fr-FR" sz="1200" dirty="0">
                <a:solidFill>
                  <a:srgbClr val="008000"/>
                </a:solidFill>
                <a:latin typeface="Arial" panose="020B0604020202020204" pitchFamily="34" charset="0"/>
              </a:rPr>
              <a:t> - orge mondé  : sous forme de grains, on retrouve notamment l’orge mondé, dont la première enveloppe extérieure a été retirée, mais qui conserve le son et le germe. Quel que soit le plat auquel on le destine, l’orge se cuit dans une proportion de trois tasses d'eau pour une tasse d'orge.  L'orge perlé peut être utilisé en salades composées, avec des légumes, ou ajouté dans les potages. Les </a:t>
            </a:r>
            <a:r>
              <a:rPr lang="fr-FR" altLang="fr-FR" sz="1200" dirty="0">
                <a:solidFill>
                  <a:srgbClr val="008000"/>
                </a:solidFill>
                <a:latin typeface="Arial" panose="020B0604020202020204" pitchFamily="34" charset="0"/>
                <a:hlinkClick r:id="rId14" tooltip="Tibétains"/>
              </a:rPr>
              <a:t>Tibétains</a:t>
            </a:r>
            <a:r>
              <a:rPr lang="fr-FR" altLang="fr-FR" sz="1200" dirty="0">
                <a:solidFill>
                  <a:srgbClr val="008000"/>
                </a:solidFill>
                <a:latin typeface="Arial" panose="020B0604020202020204" pitchFamily="34" charset="0"/>
              </a:rPr>
              <a:t> ont fait de la farine d'orge grillée, appelée </a:t>
            </a:r>
            <a:r>
              <a:rPr lang="fr-FR" altLang="fr-FR" sz="1200" dirty="0" err="1">
                <a:solidFill>
                  <a:srgbClr val="008000"/>
                </a:solidFill>
                <a:latin typeface="Arial" panose="020B0604020202020204" pitchFamily="34" charset="0"/>
                <a:hlinkClick r:id="rId15" tooltip="Tsampa"/>
              </a:rPr>
              <a:t>tsampa</a:t>
            </a:r>
            <a:r>
              <a:rPr lang="fr-FR" altLang="fr-FR" sz="1200" dirty="0">
                <a:solidFill>
                  <a:srgbClr val="008000"/>
                </a:solidFill>
                <a:latin typeface="Arial" panose="020B0604020202020204" pitchFamily="34" charset="0"/>
              </a:rPr>
              <a:t>, leur aliment traditionnel de base</a:t>
            </a:r>
            <a:r>
              <a:rPr lang="fr-FR" altLang="fr-FR" sz="1200" baseline="30000" dirty="0">
                <a:solidFill>
                  <a:srgbClr val="008000"/>
                </a:solidFill>
                <a:latin typeface="Arial" panose="020B0604020202020204" pitchFamily="34" charset="0"/>
                <a:hlinkClick r:id="rId16"/>
              </a:rPr>
              <a:t>2</a:t>
            </a:r>
            <a:r>
              <a:rPr lang="fr-FR" altLang="fr-FR" sz="1200" dirty="0">
                <a:solidFill>
                  <a:srgbClr val="008000"/>
                </a:solidFill>
                <a:latin typeface="Arial" panose="020B0604020202020204" pitchFamily="34" charset="0"/>
              </a:rPr>
              <a:t>. On en fait des biscuits, pains, farines, divers</a:t>
            </a:r>
            <a:r>
              <a:rPr lang="fr-FR" altLang="fr-FR" sz="1200" dirty="0">
                <a:latin typeface="Arial" panose="020B0604020202020204" pitchFamily="34" charset="0"/>
              </a:rPr>
              <a:t> </a:t>
            </a:r>
            <a:r>
              <a:rPr lang="fr-FR" altLang="fr-FR" sz="1200" dirty="0">
                <a:latin typeface="Arial" panose="020B0604020202020204" pitchFamily="34" charset="0"/>
                <a:hlinkClick r:id="rId17" tooltip="aliments de santé"/>
              </a:rPr>
              <a:t>aliments diététiques</a:t>
            </a:r>
            <a:r>
              <a:rPr lang="fr-FR" altLang="fr-FR" sz="1200" dirty="0">
                <a:solidFill>
                  <a:srgbClr val="008000"/>
                </a:solidFill>
                <a:latin typeface="Arial" panose="020B0604020202020204" pitchFamily="34" charset="0"/>
              </a:rPr>
              <a:t>. En </a:t>
            </a:r>
            <a:r>
              <a:rPr lang="fr-FR" altLang="fr-FR" sz="1200" dirty="0">
                <a:solidFill>
                  <a:srgbClr val="008000"/>
                </a:solidFill>
                <a:latin typeface="Arial" panose="020B0604020202020204" pitchFamily="34" charset="0"/>
                <a:hlinkClick r:id="rId18" tooltip="Afrique du Nord"/>
              </a:rPr>
              <a:t>Afrique du Nord</a:t>
            </a:r>
            <a:r>
              <a:rPr lang="fr-FR" altLang="fr-FR" sz="1200" dirty="0">
                <a:solidFill>
                  <a:srgbClr val="008000"/>
                </a:solidFill>
                <a:latin typeface="Arial" panose="020B0604020202020204" pitchFamily="34" charset="0"/>
              </a:rPr>
              <a:t>, on fabrique de la </a:t>
            </a:r>
            <a:r>
              <a:rPr lang="fr-FR" altLang="fr-FR" sz="1200" dirty="0">
                <a:solidFill>
                  <a:srgbClr val="008000"/>
                </a:solidFill>
                <a:latin typeface="Arial" panose="020B0604020202020204" pitchFamily="34" charset="0"/>
                <a:hlinkClick r:id="rId19" tooltip="Semoule"/>
              </a:rPr>
              <a:t>semoule</a:t>
            </a:r>
            <a:r>
              <a:rPr lang="fr-FR" altLang="fr-FR" sz="1200" dirty="0">
                <a:solidFill>
                  <a:srgbClr val="008000"/>
                </a:solidFill>
                <a:latin typeface="Arial" panose="020B0604020202020204" pitchFamily="34" charset="0"/>
              </a:rPr>
              <a:t> d'orge.</a:t>
            </a:r>
          </a:p>
          <a:p>
            <a:pPr algn="just" eaLnBrk="1" hangingPunct="1">
              <a:spcBef>
                <a:spcPct val="0"/>
              </a:spcBef>
              <a:buFontTx/>
              <a:buNone/>
            </a:pPr>
            <a:r>
              <a:rPr lang="fr-FR" altLang="fr-FR" sz="1200" u="sng" dirty="0">
                <a:solidFill>
                  <a:srgbClr val="008000"/>
                </a:solidFill>
                <a:latin typeface="Arial" panose="020B0604020202020204" pitchFamily="34" charset="0"/>
              </a:rPr>
              <a:t>Maladies</a:t>
            </a:r>
            <a:r>
              <a:rPr lang="fr-FR" altLang="fr-FR" sz="1200" dirty="0">
                <a:solidFill>
                  <a:srgbClr val="008000"/>
                </a:solidFill>
                <a:latin typeface="Arial" panose="020B0604020202020204" pitchFamily="34" charset="0"/>
              </a:rPr>
              <a:t> : La </a:t>
            </a:r>
            <a:r>
              <a:rPr lang="fr-FR" altLang="fr-FR" sz="1200" i="1" dirty="0">
                <a:solidFill>
                  <a:srgbClr val="008000"/>
                </a:solidFill>
                <a:latin typeface="Arial" panose="020B0604020202020204" pitchFamily="34" charset="0"/>
              </a:rPr>
              <a:t>jaunisse </a:t>
            </a:r>
            <a:r>
              <a:rPr lang="fr-FR" altLang="fr-FR" sz="1200" i="1" dirty="0" err="1">
                <a:solidFill>
                  <a:srgbClr val="008000"/>
                </a:solidFill>
                <a:latin typeface="Arial" panose="020B0604020202020204" pitchFamily="34" charset="0"/>
              </a:rPr>
              <a:t>nanisante</a:t>
            </a:r>
            <a:r>
              <a:rPr lang="fr-FR" altLang="fr-FR" sz="1200" i="1" dirty="0">
                <a:solidFill>
                  <a:srgbClr val="008000"/>
                </a:solidFill>
                <a:latin typeface="Arial" panose="020B0604020202020204" pitchFamily="34" charset="0"/>
              </a:rPr>
              <a:t> de l'orge</a:t>
            </a:r>
            <a:r>
              <a:rPr lang="fr-FR" altLang="fr-FR" sz="1200" dirty="0">
                <a:solidFill>
                  <a:srgbClr val="008000"/>
                </a:solidFill>
                <a:latin typeface="Arial" panose="020B0604020202020204" pitchFamily="34" charset="0"/>
              </a:rPr>
              <a:t> (JNO) est une maladie due à un </a:t>
            </a:r>
            <a:r>
              <a:rPr lang="fr-FR" altLang="fr-FR" sz="1200" dirty="0">
                <a:solidFill>
                  <a:srgbClr val="008000"/>
                </a:solidFill>
                <a:latin typeface="Arial" panose="020B0604020202020204" pitchFamily="34" charset="0"/>
                <a:hlinkClick r:id="rId20" tooltip="Virus"/>
              </a:rPr>
              <a:t>virus</a:t>
            </a:r>
            <a:r>
              <a:rPr lang="fr-FR" altLang="fr-FR" sz="1200" dirty="0">
                <a:solidFill>
                  <a:srgbClr val="008000"/>
                </a:solidFill>
                <a:latin typeface="Arial" panose="020B0604020202020204" pitchFamily="34" charset="0"/>
              </a:rPr>
              <a:t> transmis par les </a:t>
            </a:r>
            <a:r>
              <a:rPr lang="fr-FR" altLang="fr-FR" sz="1200" dirty="0">
                <a:solidFill>
                  <a:srgbClr val="008000"/>
                </a:solidFill>
                <a:latin typeface="Arial" panose="020B0604020202020204" pitchFamily="34" charset="0"/>
                <a:hlinkClick r:id="rId21" tooltip="Pucerons"/>
              </a:rPr>
              <a:t>pucerons</a:t>
            </a:r>
            <a:r>
              <a:rPr lang="fr-FR" altLang="fr-FR" sz="1200" dirty="0">
                <a:solidFill>
                  <a:srgbClr val="008000"/>
                </a:solidFill>
                <a:latin typeface="Arial" panose="020B0604020202020204" pitchFamily="34" charset="0"/>
              </a:rPr>
              <a:t> d'automne (</a:t>
            </a:r>
            <a:r>
              <a:rPr lang="fr-FR" altLang="fr-FR" sz="1200" i="1" u="sng" dirty="0" err="1">
                <a:solidFill>
                  <a:srgbClr val="008000"/>
                </a:solidFill>
                <a:latin typeface="Arial" panose="020B0604020202020204" pitchFamily="34" charset="0"/>
                <a:hlinkClick r:id="rId22" tooltip="Rhopalosiphum"/>
              </a:rPr>
              <a:t>Rhopalosiphum</a:t>
            </a:r>
            <a:r>
              <a:rPr lang="fr-FR" altLang="fr-FR" sz="1200" i="1" u="sng" dirty="0">
                <a:solidFill>
                  <a:srgbClr val="008000"/>
                </a:solidFill>
                <a:latin typeface="Arial" panose="020B0604020202020204" pitchFamily="34" charset="0"/>
                <a:hlinkClick r:id="rId22" tooltip="Rhopalosiphum"/>
              </a:rPr>
              <a:t> </a:t>
            </a:r>
            <a:r>
              <a:rPr lang="fr-FR" altLang="fr-FR" sz="1200" i="1" u="sng" dirty="0" err="1">
                <a:solidFill>
                  <a:srgbClr val="008000"/>
                </a:solidFill>
                <a:latin typeface="Arial" panose="020B0604020202020204" pitchFamily="34" charset="0"/>
                <a:hlinkClick r:id="rId22" tooltip="Rhopalosiphum"/>
              </a:rPr>
              <a:t>padi</a:t>
            </a:r>
            <a:r>
              <a:rPr lang="fr-FR" altLang="fr-FR" sz="1200" dirty="0">
                <a:solidFill>
                  <a:srgbClr val="008000"/>
                </a:solidFill>
                <a:latin typeface="Arial" panose="020B0604020202020204" pitchFamily="34" charset="0"/>
              </a:rPr>
              <a:t>). Les graines, d’un champ </a:t>
            </a:r>
            <a:r>
              <a:rPr lang="fr-FR" altLang="fr-FR" sz="1200" dirty="0" err="1">
                <a:solidFill>
                  <a:srgbClr val="008000"/>
                </a:solidFill>
                <a:latin typeface="Arial" panose="020B0604020202020204" pitchFamily="34" charset="0"/>
              </a:rPr>
              <a:t>virosé</a:t>
            </a:r>
            <a:r>
              <a:rPr lang="fr-FR" altLang="fr-FR" sz="1200" dirty="0">
                <a:solidFill>
                  <a:srgbClr val="008000"/>
                </a:solidFill>
                <a:latin typeface="Arial" panose="020B0604020202020204" pitchFamily="34" charset="0"/>
              </a:rPr>
              <a:t>, ne transmettent pas le virus. </a:t>
            </a:r>
          </a:p>
          <a:p>
            <a:pPr algn="just" eaLnBrk="1" hangingPunct="1">
              <a:spcBef>
                <a:spcPct val="0"/>
              </a:spcBef>
              <a:buFontTx/>
              <a:buNone/>
            </a:pPr>
            <a:r>
              <a:rPr lang="fr-FR" altLang="fr-FR" sz="1200" u="sng" dirty="0">
                <a:solidFill>
                  <a:srgbClr val="008000"/>
                </a:solidFill>
                <a:latin typeface="Arial" panose="020B0604020202020204" pitchFamily="34" charset="0"/>
              </a:rPr>
              <a:t>Variétés</a:t>
            </a:r>
            <a:r>
              <a:rPr lang="fr-FR" altLang="fr-FR" sz="1200" dirty="0">
                <a:solidFill>
                  <a:srgbClr val="008000"/>
                </a:solidFill>
                <a:latin typeface="Arial" panose="020B0604020202020204" pitchFamily="34" charset="0"/>
              </a:rPr>
              <a:t> : </a:t>
            </a:r>
            <a:r>
              <a:rPr lang="fr-FR" altLang="fr-FR" sz="1200" i="1" dirty="0" err="1">
                <a:solidFill>
                  <a:srgbClr val="008000"/>
                </a:solidFill>
                <a:latin typeface="Arial" panose="020B0604020202020204" pitchFamily="34" charset="0"/>
                <a:hlinkClick r:id="rId23" tooltip="Escourgeon"/>
              </a:rPr>
              <a:t>Hordeum</a:t>
            </a:r>
            <a:r>
              <a:rPr lang="fr-FR" altLang="fr-FR" sz="1200" i="1" dirty="0">
                <a:solidFill>
                  <a:srgbClr val="008000"/>
                </a:solidFill>
                <a:latin typeface="Arial" panose="020B0604020202020204" pitchFamily="34" charset="0"/>
                <a:hlinkClick r:id="rId23" tooltip="Escourgeon"/>
              </a:rPr>
              <a:t> </a:t>
            </a:r>
            <a:r>
              <a:rPr lang="fr-FR" altLang="fr-FR" sz="1200" i="1" dirty="0" err="1">
                <a:solidFill>
                  <a:srgbClr val="008000"/>
                </a:solidFill>
                <a:latin typeface="Arial" panose="020B0604020202020204" pitchFamily="34" charset="0"/>
                <a:hlinkClick r:id="rId23" tooltip="Escourgeon"/>
              </a:rPr>
              <a:t>vulgare</a:t>
            </a:r>
            <a:r>
              <a:rPr lang="fr-FR" altLang="fr-FR" sz="1200" dirty="0">
                <a:solidFill>
                  <a:srgbClr val="008000"/>
                </a:solidFill>
                <a:latin typeface="Arial" panose="020B0604020202020204" pitchFamily="34" charset="0"/>
                <a:hlinkClick r:id="rId23" tooltip="Escourgeon"/>
              </a:rPr>
              <a:t> </a:t>
            </a:r>
            <a:r>
              <a:rPr lang="fr-FR" altLang="fr-FR" sz="1200" dirty="0" err="1">
                <a:solidFill>
                  <a:srgbClr val="008000"/>
                </a:solidFill>
                <a:latin typeface="Arial" panose="020B0604020202020204" pitchFamily="34" charset="0"/>
                <a:hlinkClick r:id="rId23" tooltip="Escourgeon"/>
              </a:rPr>
              <a:t>subsp</a:t>
            </a:r>
            <a:r>
              <a:rPr lang="fr-FR" altLang="fr-FR" sz="1200" dirty="0">
                <a:solidFill>
                  <a:srgbClr val="008000"/>
                </a:solidFill>
                <a:latin typeface="Arial" panose="020B0604020202020204" pitchFamily="34" charset="0"/>
                <a:hlinkClick r:id="rId23" tooltip="Escourgeon"/>
              </a:rPr>
              <a:t>. </a:t>
            </a:r>
            <a:r>
              <a:rPr lang="fr-FR" altLang="fr-FR" sz="1200" i="1" dirty="0" err="1">
                <a:solidFill>
                  <a:srgbClr val="008000"/>
                </a:solidFill>
                <a:latin typeface="Arial" panose="020B0604020202020204" pitchFamily="34" charset="0"/>
                <a:hlinkClick r:id="rId23" tooltip="Escourgeon"/>
              </a:rPr>
              <a:t>hexastichum</a:t>
            </a:r>
            <a:r>
              <a:rPr lang="fr-FR" altLang="fr-FR" sz="1200" dirty="0">
                <a:solidFill>
                  <a:srgbClr val="008000"/>
                </a:solidFill>
                <a:latin typeface="Arial" panose="020B0604020202020204" pitchFamily="34" charset="0"/>
              </a:rPr>
              <a:t> L., l'escourgeon (employée en alimentation animale, pour la bière, adaptée aux sols acides), sous-espèce de l'</a:t>
            </a:r>
            <a:r>
              <a:rPr lang="fr-FR" altLang="fr-FR" sz="1200" dirty="0">
                <a:solidFill>
                  <a:srgbClr val="008000"/>
                </a:solidFill>
                <a:latin typeface="Arial" panose="020B0604020202020204" pitchFamily="34" charset="0"/>
                <a:hlinkClick r:id="rId24" tooltip="Orge commune"/>
              </a:rPr>
              <a:t>orge commune</a:t>
            </a:r>
            <a:r>
              <a:rPr lang="fr-FR" altLang="fr-FR" sz="1200" dirty="0">
                <a:solidFill>
                  <a:srgbClr val="008000"/>
                </a:solidFill>
                <a:latin typeface="Arial" panose="020B0604020202020204" pitchFamily="34" charset="0"/>
              </a:rPr>
              <a:t>. </a:t>
            </a:r>
            <a:r>
              <a:rPr lang="pt-BR" altLang="fr-FR" sz="1200" i="1" dirty="0">
                <a:solidFill>
                  <a:srgbClr val="008000"/>
                </a:solidFill>
                <a:latin typeface="Arial" panose="020B0604020202020204" pitchFamily="34" charset="0"/>
                <a:hlinkClick r:id="rId25" tooltip="Orge du Tibet"/>
              </a:rPr>
              <a:t>Hordeum vulgare trifurcatum</a:t>
            </a:r>
            <a:r>
              <a:rPr lang="pt-BR" altLang="fr-FR" sz="1200" dirty="0">
                <a:solidFill>
                  <a:srgbClr val="008000"/>
                </a:solidFill>
                <a:latin typeface="Arial" panose="020B0604020202020204" pitchFamily="34" charset="0"/>
              </a:rPr>
              <a:t>, ou orge du Tibet (</a:t>
            </a:r>
            <a:r>
              <a:rPr lang="fr-FR" altLang="fr-FR" sz="1200" dirty="0">
                <a:solidFill>
                  <a:srgbClr val="008000"/>
                </a:solidFill>
                <a:latin typeface="Arial" panose="020B0604020202020204" pitchFamily="34" charset="0"/>
              </a:rPr>
              <a:t>résistante aux gels, comme les escourgeons</a:t>
            </a:r>
            <a:r>
              <a:rPr lang="pt-BR" altLang="fr-FR" sz="1200" dirty="0">
                <a:solidFill>
                  <a:srgbClr val="008000"/>
                </a:solidFill>
                <a:latin typeface="Arial" panose="020B0604020202020204" pitchFamily="34" charset="0"/>
              </a:rPr>
              <a:t>). L’orge sauvage (</a:t>
            </a:r>
            <a:r>
              <a:rPr lang="fr-FR" altLang="fr-FR" sz="1200" i="1" dirty="0" err="1">
                <a:solidFill>
                  <a:srgbClr val="008000"/>
                </a:solidFill>
                <a:latin typeface="Arial" panose="020B0604020202020204" pitchFamily="34" charset="0"/>
              </a:rPr>
              <a:t>Hordeum</a:t>
            </a:r>
            <a:r>
              <a:rPr lang="fr-FR" altLang="fr-FR" sz="1200" i="1"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vulgare</a:t>
            </a:r>
            <a:r>
              <a:rPr lang="fr-FR" altLang="fr-FR" sz="1200" dirty="0">
                <a:solidFill>
                  <a:srgbClr val="008000"/>
                </a:solidFill>
                <a:latin typeface="Arial" panose="020B0604020202020204" pitchFamily="34" charset="0"/>
              </a:rPr>
              <a:t> </a:t>
            </a:r>
            <a:r>
              <a:rPr lang="fr-FR" altLang="fr-FR" sz="1200" dirty="0" err="1">
                <a:solidFill>
                  <a:srgbClr val="008000"/>
                </a:solidFill>
                <a:latin typeface="Arial" panose="020B0604020202020204" pitchFamily="34" charset="0"/>
              </a:rPr>
              <a:t>subsp</a:t>
            </a:r>
            <a:r>
              <a:rPr lang="fr-FR" altLang="fr-FR" sz="1200" dirty="0">
                <a:solidFill>
                  <a:srgbClr val="008000"/>
                </a:solidFill>
                <a:latin typeface="Arial" panose="020B0604020202020204" pitchFamily="34" charset="0"/>
              </a:rPr>
              <a:t>. </a:t>
            </a:r>
            <a:r>
              <a:rPr lang="fr-FR" altLang="fr-FR" sz="1200" i="1" dirty="0" err="1">
                <a:solidFill>
                  <a:srgbClr val="008000"/>
                </a:solidFill>
                <a:latin typeface="Arial" panose="020B0604020202020204" pitchFamily="34" charset="0"/>
              </a:rPr>
              <a:t>Spontaneum</a:t>
            </a:r>
            <a:r>
              <a:rPr lang="fr-FR" altLang="fr-FR" sz="1200" dirty="0">
                <a:solidFill>
                  <a:srgbClr val="008000"/>
                </a:solidFill>
                <a:latin typeface="Arial" panose="020B0604020202020204" pitchFamily="34" charset="0"/>
              </a:rPr>
              <a:t>) est abondante dans les prairies et les forêts à travers le </a:t>
            </a:r>
            <a:r>
              <a:rPr lang="fr-FR" altLang="fr-FR" sz="1200" dirty="0">
                <a:solidFill>
                  <a:srgbClr val="008000"/>
                </a:solidFill>
                <a:latin typeface="Arial" panose="020B0604020202020204" pitchFamily="34" charset="0"/>
                <a:hlinkClick r:id="rId26" tooltip="Croissant fertile"/>
              </a:rPr>
              <a:t>Croissant fertile</a:t>
            </a:r>
            <a:r>
              <a:rPr lang="fr-FR" altLang="fr-FR" sz="1200" dirty="0">
                <a:solidFill>
                  <a:srgbClr val="008000"/>
                </a:solidFill>
                <a:latin typeface="Arial" panose="020B0604020202020204" pitchFamily="34" charset="0"/>
              </a:rPr>
              <a:t> région de l'Asie occidentale et l'Afrique du nord, et est abondant dans les </a:t>
            </a:r>
            <a:r>
              <a:rPr lang="fr-FR" altLang="fr-FR" sz="1200" dirty="0">
                <a:solidFill>
                  <a:srgbClr val="008000"/>
                </a:solidFill>
                <a:latin typeface="Arial" panose="020B0604020202020204" pitchFamily="34" charset="0"/>
                <a:hlinkClick r:id="rId27" tooltip="La succession secondaire"/>
              </a:rPr>
              <a:t>habitats perturbés</a:t>
            </a:r>
            <a:r>
              <a:rPr lang="fr-FR" altLang="fr-FR" sz="1200" dirty="0">
                <a:solidFill>
                  <a:srgbClr val="008000"/>
                </a:solidFill>
                <a:latin typeface="Arial" panose="020B0604020202020204" pitchFamily="34" charset="0"/>
              </a:rPr>
              <a:t>, des routes et des vergers </a:t>
            </a:r>
            <a:r>
              <a:rPr lang="fr-FR" altLang="fr-FR" sz="1200" baseline="30000" dirty="0">
                <a:solidFill>
                  <a:srgbClr val="008000"/>
                </a:solidFill>
                <a:latin typeface="Arial" panose="020B0604020202020204" pitchFamily="34" charset="0"/>
                <a:hlinkClick r:id="rId28"/>
              </a:rPr>
              <a:t>[6]</a:t>
            </a:r>
            <a:r>
              <a:rPr lang="fr-FR" altLang="fr-FR" sz="1200" dirty="0">
                <a:solidFill>
                  <a:srgbClr val="008000"/>
                </a:solidFill>
                <a:latin typeface="Arial" panose="020B0604020202020204" pitchFamily="34" charset="0"/>
              </a:rPr>
              <a:t>. Elle résiste bien au sel et à des pH élevé (jusqu’à pH 8,5). Certaines </a:t>
            </a:r>
            <a:r>
              <a:rPr lang="fr-FR" altLang="fr-FR" sz="1200" i="1" dirty="0">
                <a:solidFill>
                  <a:srgbClr val="008000"/>
                </a:solidFill>
                <a:latin typeface="Arial" panose="020B0604020202020204" pitchFamily="34" charset="0"/>
              </a:rPr>
              <a:t>variétés d’orge </a:t>
            </a:r>
            <a:r>
              <a:rPr lang="fr-FR" altLang="fr-FR" sz="1200" dirty="0">
                <a:solidFill>
                  <a:srgbClr val="008000"/>
                </a:solidFill>
                <a:latin typeface="Arial" panose="020B0604020202020204" pitchFamily="34" charset="0"/>
              </a:rPr>
              <a:t>comme </a:t>
            </a:r>
            <a:r>
              <a:rPr lang="fr-FR" altLang="fr-FR" sz="1200" i="1" dirty="0">
                <a:solidFill>
                  <a:srgbClr val="008000"/>
                </a:solidFill>
                <a:latin typeface="Arial" panose="020B0604020202020204" pitchFamily="34" charset="0"/>
              </a:rPr>
              <a:t>celle de Gabès </a:t>
            </a:r>
            <a:r>
              <a:rPr lang="fr-FR" altLang="fr-FR" sz="1200" dirty="0">
                <a:solidFill>
                  <a:srgbClr val="008000"/>
                </a:solidFill>
                <a:latin typeface="Arial" panose="020B0604020202020204" pitchFamily="34" charset="0"/>
              </a:rPr>
              <a:t>se sont montrées tolérantes au sel (BUREAU et al., 1959). Sources : a) </a:t>
            </a:r>
            <a:r>
              <a:rPr lang="fr-FR" altLang="fr-FR" sz="1200" dirty="0">
                <a:solidFill>
                  <a:srgbClr val="008000"/>
                </a:solidFill>
                <a:latin typeface="Arial" panose="020B0604020202020204" pitchFamily="34" charset="0"/>
                <a:hlinkClick r:id="rId24"/>
              </a:rPr>
              <a:t>http://fr.wikipedia.org/wiki/Orge_commune</a:t>
            </a:r>
            <a:r>
              <a:rPr lang="fr-FR" altLang="fr-FR" sz="1200" dirty="0">
                <a:solidFill>
                  <a:srgbClr val="008000"/>
                </a:solidFill>
                <a:latin typeface="Arial" panose="020B0604020202020204" pitchFamily="34" charset="0"/>
              </a:rPr>
              <a:t>, b) </a:t>
            </a:r>
            <a:r>
              <a:rPr lang="fr-FR" altLang="fr-FR" sz="1200" dirty="0">
                <a:solidFill>
                  <a:srgbClr val="008000"/>
                </a:solidFill>
                <a:latin typeface="Arial" panose="020B0604020202020204" pitchFamily="34" charset="0"/>
                <a:hlinkClick r:id="rId29"/>
              </a:rPr>
              <a:t>http://en.wikipedia.org/wiki/Barley</a:t>
            </a:r>
            <a:r>
              <a:rPr lang="fr-FR" altLang="fr-FR" sz="1200" dirty="0">
                <a:solidFill>
                  <a:srgbClr val="008000"/>
                </a:solidFill>
                <a:latin typeface="Arial" panose="020B0604020202020204" pitchFamily="34" charset="0"/>
              </a:rPr>
              <a:t>, c) </a:t>
            </a:r>
            <a:r>
              <a:rPr lang="fr-FR" altLang="fr-FR" sz="1200" i="1" dirty="0">
                <a:solidFill>
                  <a:srgbClr val="008000"/>
                </a:solidFill>
                <a:latin typeface="Arial" panose="020B0604020202020204" pitchFamily="34" charset="0"/>
              </a:rPr>
              <a:t>L'utilisation des eaux salées au Sahara</a:t>
            </a:r>
            <a:r>
              <a:rPr lang="fr-FR" altLang="fr-FR" sz="1200" dirty="0">
                <a:solidFill>
                  <a:srgbClr val="008000"/>
                </a:solidFill>
                <a:latin typeface="Arial" panose="020B0604020202020204" pitchFamily="34" charset="0"/>
              </a:rPr>
              <a:t>, P. </a:t>
            </a:r>
            <a:r>
              <a:rPr lang="fr-FR" altLang="fr-FR" sz="1200" dirty="0" err="1">
                <a:solidFill>
                  <a:srgbClr val="008000"/>
                </a:solidFill>
                <a:latin typeface="Arial" panose="020B0604020202020204" pitchFamily="34" charset="0"/>
              </a:rPr>
              <a:t>Simonneau</a:t>
            </a:r>
            <a:r>
              <a:rPr lang="fr-FR" altLang="fr-FR" sz="1200" dirty="0">
                <a:solidFill>
                  <a:srgbClr val="008000"/>
                </a:solidFill>
                <a:latin typeface="Arial" panose="020B0604020202020204" pitchFamily="34" charset="0"/>
              </a:rPr>
              <a:t>, G. Aubert, Ann. </a:t>
            </a:r>
            <a:r>
              <a:rPr lang="fr-FR" altLang="fr-FR" sz="1200" dirty="0" err="1">
                <a:solidFill>
                  <a:srgbClr val="008000"/>
                </a:solidFill>
                <a:latin typeface="Arial" panose="020B0604020202020204" pitchFamily="34" charset="0"/>
              </a:rPr>
              <a:t>agron</a:t>
            </a:r>
            <a:r>
              <a:rPr lang="fr-FR" altLang="fr-FR" sz="1200" dirty="0">
                <a:solidFill>
                  <a:srgbClr val="008000"/>
                </a:solidFill>
                <a:latin typeface="Arial" panose="020B0604020202020204" pitchFamily="34" charset="0"/>
              </a:rPr>
              <a:t>., 1963, 14 (5), 859-872, page 866, </a:t>
            </a:r>
            <a:r>
              <a:rPr lang="fr-FR" altLang="fr-FR" sz="1200" dirty="0">
                <a:solidFill>
                  <a:srgbClr val="008000"/>
                </a:solidFill>
                <a:latin typeface="Arial" panose="020B0604020202020204" pitchFamily="34" charset="0"/>
                <a:hlinkClick r:id="rId30"/>
              </a:rPr>
              <a:t>http://horizon.documentation.ird.fr/exl-doc/pleins_textes/pleins_textes_5/b_fdi_08-09/11033.pdf</a:t>
            </a:r>
            <a:r>
              <a:rPr lang="fr-FR" altLang="fr-FR" sz="1200" dirty="0">
                <a:solidFill>
                  <a:srgbClr val="008000"/>
                </a:solidFill>
                <a:latin typeface="Arial" panose="020B0604020202020204" pitchFamily="34" charset="0"/>
              </a:rPr>
              <a:t> </a:t>
            </a:r>
          </a:p>
          <a:p>
            <a:pPr algn="just" eaLnBrk="1" hangingPunct="1">
              <a:spcBef>
                <a:spcPct val="0"/>
              </a:spcBef>
              <a:buFontTx/>
              <a:buNone/>
            </a:pPr>
            <a:r>
              <a:rPr lang="fr-FR" altLang="fr-FR" sz="1200" dirty="0">
                <a:solidFill>
                  <a:srgbClr val="008000"/>
                </a:solidFill>
                <a:latin typeface="Arial" panose="020B0604020202020204" pitchFamily="34" charset="0"/>
              </a:rPr>
              <a:t>  </a:t>
            </a:r>
          </a:p>
        </p:txBody>
      </p:sp>
      <p:pic>
        <p:nvPicPr>
          <p:cNvPr id="79880" name="Image 7" descr="Orge brassicole.jp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6588125" y="5157788"/>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Image 8" descr="Orge Épis à maturité-Hordeum-barley.jp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7885113" y="5157788"/>
            <a:ext cx="1104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Image 9" descr="Orge_Grain_Hordeum_vulgare.jp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2195513" y="5121275"/>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Image 10" descr="Hordeum_vulgare_subsp._vulgare_Escourgeon.jp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3563938" y="5300663"/>
            <a:ext cx="1841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Rectangle 11"/>
          <p:cNvSpPr>
            <a:spLocks noChangeArrowheads="1"/>
          </p:cNvSpPr>
          <p:nvPr/>
        </p:nvSpPr>
        <p:spPr bwMode="auto">
          <a:xfrm>
            <a:off x="755650" y="6092825"/>
            <a:ext cx="2808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Hordeum vulgare</a:t>
            </a:r>
            <a:r>
              <a:rPr lang="fr-FR" altLang="fr-FR" sz="1200">
                <a:solidFill>
                  <a:srgbClr val="008000"/>
                </a:solidFill>
                <a:latin typeface="Arial" panose="020B0604020202020204" pitchFamily="34" charset="0"/>
              </a:rPr>
              <a:t> subsp. </a:t>
            </a:r>
            <a:r>
              <a:rPr lang="fr-FR" altLang="fr-FR" sz="1200" i="1">
                <a:solidFill>
                  <a:srgbClr val="008000"/>
                </a:solidFill>
                <a:latin typeface="Arial" panose="020B0604020202020204" pitchFamily="34" charset="0"/>
              </a:rPr>
              <a:t>Hexastichum</a:t>
            </a:r>
            <a:r>
              <a:rPr lang="fr-FR" altLang="fr-FR" sz="1200">
                <a:solidFill>
                  <a:srgbClr val="008000"/>
                </a:solidFill>
                <a:latin typeface="Arial" panose="020B0604020202020204" pitchFamily="34" charset="0"/>
              </a:rPr>
              <a:t> Epis d'escourgeon bien formés juste avant la maturation</a:t>
            </a:r>
            <a:r>
              <a:rPr lang="fr-FR" altLang="fr-FR" sz="1200">
                <a:solidFill>
                  <a:srgbClr val="008000"/>
                </a:solidFill>
              </a:rPr>
              <a:t>→</a:t>
            </a:r>
            <a:endParaRPr lang="fr-FR" altLang="fr-FR" sz="1200">
              <a:solidFill>
                <a:srgbClr val="008000"/>
              </a:solidFill>
              <a:latin typeface="Arial" panose="020B0604020202020204" pitchFamily="34" charset="0"/>
            </a:endParaRPr>
          </a:p>
        </p:txBody>
      </p:sp>
      <p:pic>
        <p:nvPicPr>
          <p:cNvPr id="79885" name="Image 13" descr="Orge_in_Slovenia.jp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5476875" y="5157788"/>
            <a:ext cx="103981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79887"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79888" name="Image 15" descr="logo aride_s.jp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Image 16" descr="logo salinisation2_s.jp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250825" y="76517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7.7. </a:t>
            </a:r>
            <a:r>
              <a:rPr lang="fr-FR" altLang="fr-FR" sz="1800" b="1">
                <a:solidFill>
                  <a:srgbClr val="008000"/>
                </a:solidFill>
                <a:latin typeface="Arial" panose="020B0604020202020204" pitchFamily="34" charset="0"/>
              </a:rPr>
              <a:t>Tournesol</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hlinkClick r:id="rId2" tooltip="Helianthus annuus"/>
              </a:rPr>
              <a:t>Helianthus annuus</a:t>
            </a:r>
            <a:r>
              <a:rPr lang="fr-FR" altLang="fr-FR" sz="1800">
                <a:solidFill>
                  <a:srgbClr val="008000"/>
                </a:solidFill>
                <a:latin typeface="Arial" panose="020B0604020202020204" pitchFamily="34" charset="0"/>
              </a:rPr>
              <a:t>)</a:t>
            </a:r>
          </a:p>
        </p:txBody>
      </p:sp>
      <p:sp>
        <p:nvSpPr>
          <p:cNvPr id="80899" name="ZoneTexte 2"/>
          <p:cNvSpPr txBox="1">
            <a:spLocks noChangeArrowheads="1"/>
          </p:cNvSpPr>
          <p:nvPr/>
        </p:nvSpPr>
        <p:spPr bwMode="auto">
          <a:xfrm>
            <a:off x="1979613" y="188913"/>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0900"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1CD45E-7504-4D56-BC4A-033299D3AF16}" type="slidenum">
              <a:rPr lang="fr-FR" altLang="fr-FR" sz="1200" smtClean="0">
                <a:solidFill>
                  <a:srgbClr val="898989"/>
                </a:solidFill>
              </a:rPr>
              <a:pPr>
                <a:spcBef>
                  <a:spcPct val="0"/>
                </a:spcBef>
                <a:buFontTx/>
                <a:buNone/>
              </a:pPr>
              <a:t>97</a:t>
            </a:fld>
            <a:endParaRPr lang="fr-FR" altLang="fr-FR" sz="1200">
              <a:solidFill>
                <a:srgbClr val="898989"/>
              </a:solidFill>
            </a:endParaRPr>
          </a:p>
        </p:txBody>
      </p:sp>
      <p:sp>
        <p:nvSpPr>
          <p:cNvPr id="80901"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0902"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0903" name="ZoneTexte 6"/>
          <p:cNvSpPr txBox="1">
            <a:spLocks noChangeArrowheads="1"/>
          </p:cNvSpPr>
          <p:nvPr/>
        </p:nvSpPr>
        <p:spPr bwMode="auto">
          <a:xfrm>
            <a:off x="179388" y="1268413"/>
            <a:ext cx="87852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grande </a:t>
            </a:r>
            <a:r>
              <a:rPr lang="fr-FR" altLang="fr-FR" sz="1800">
                <a:solidFill>
                  <a:srgbClr val="008000"/>
                </a:solidFill>
                <a:latin typeface="Arial" panose="020B0604020202020204" pitchFamily="34" charset="0"/>
                <a:hlinkClick r:id="rId3" tooltip="Plante"/>
              </a:rPr>
              <a:t>plante</a:t>
            </a:r>
            <a:r>
              <a:rPr lang="fr-FR" altLang="fr-FR" sz="1800">
                <a:solidFill>
                  <a:srgbClr val="008000"/>
                </a:solidFill>
                <a:latin typeface="Arial" panose="020B0604020202020204" pitchFamily="34" charset="0"/>
              </a:rPr>
              <a:t> annuelle (famille des </a:t>
            </a:r>
            <a:r>
              <a:rPr lang="fr-FR" altLang="fr-FR" sz="1800" i="1">
                <a:solidFill>
                  <a:srgbClr val="008000"/>
                </a:solidFill>
                <a:latin typeface="Arial" panose="020B0604020202020204" pitchFamily="34" charset="0"/>
                <a:hlinkClick r:id="rId4" tooltip="Asteraceae"/>
              </a:rPr>
              <a:t>Astéracées</a:t>
            </a:r>
            <a:r>
              <a:rPr lang="fr-FR" altLang="fr-FR" sz="1800" i="1">
                <a:solidFill>
                  <a:srgbClr val="008000"/>
                </a:solidFill>
                <a:latin typeface="Arial" panose="020B0604020202020204" pitchFamily="34" charset="0"/>
              </a:rPr>
              <a:t>(Composées</a:t>
            </a:r>
            <a:r>
              <a:rPr lang="fr-FR" altLang="fr-FR" sz="1800">
                <a:solidFill>
                  <a:srgbClr val="008000"/>
                </a:solidFill>
                <a:latin typeface="Arial" panose="020B0604020202020204" pitchFamily="34" charset="0"/>
              </a:rPr>
              <a:t>)) est très cultivée pour ses </a:t>
            </a:r>
            <a:r>
              <a:rPr lang="fr-FR" altLang="fr-FR" sz="1800">
                <a:solidFill>
                  <a:srgbClr val="008000"/>
                </a:solidFill>
                <a:latin typeface="Arial" panose="020B0604020202020204" pitchFamily="34" charset="0"/>
                <a:hlinkClick r:id="rId5" tooltip="Graine"/>
              </a:rPr>
              <a:t>graines</a:t>
            </a:r>
            <a:r>
              <a:rPr lang="fr-FR" altLang="fr-FR" sz="1800">
                <a:solidFill>
                  <a:srgbClr val="008000"/>
                </a:solidFill>
                <a:latin typeface="Arial" panose="020B0604020202020204" pitchFamily="34" charset="0"/>
              </a:rPr>
              <a:t> riches en </a:t>
            </a:r>
            <a:r>
              <a:rPr lang="fr-FR" altLang="fr-FR" sz="1800">
                <a:solidFill>
                  <a:srgbClr val="008000"/>
                </a:solidFill>
                <a:latin typeface="Arial" panose="020B0604020202020204" pitchFamily="34" charset="0"/>
                <a:hlinkClick r:id="rId6" tooltip="Huile"/>
              </a:rPr>
              <a:t>huile</a:t>
            </a:r>
            <a:r>
              <a:rPr lang="fr-FR" altLang="fr-FR" sz="1800">
                <a:solidFill>
                  <a:srgbClr val="008000"/>
                </a:solidFill>
                <a:latin typeface="Arial" panose="020B0604020202020204" pitchFamily="34" charset="0"/>
              </a:rPr>
              <a:t> (environ 40 % de leur composition) alimentaire de bonne qualité. Le tournesol est, avec le </a:t>
            </a:r>
            <a:r>
              <a:rPr lang="fr-FR" altLang="fr-FR" sz="1800">
                <a:solidFill>
                  <a:srgbClr val="008000"/>
                </a:solidFill>
                <a:latin typeface="Arial" panose="020B0604020202020204" pitchFamily="34" charset="0"/>
                <a:hlinkClick r:id="rId7" tooltip="Colza"/>
              </a:rPr>
              <a:t>colza</a:t>
            </a:r>
            <a:r>
              <a:rPr lang="fr-FR" altLang="fr-FR" sz="1800">
                <a:solidFill>
                  <a:srgbClr val="008000"/>
                </a:solidFill>
                <a:latin typeface="Arial" panose="020B0604020202020204" pitchFamily="34" charset="0"/>
              </a:rPr>
              <a:t> et l'</a:t>
            </a:r>
            <a:r>
              <a:rPr lang="fr-FR" altLang="fr-FR" sz="1800">
                <a:solidFill>
                  <a:srgbClr val="008000"/>
                </a:solidFill>
                <a:latin typeface="Arial" panose="020B0604020202020204" pitchFamily="34" charset="0"/>
                <a:hlinkClick r:id="rId8" tooltip="Olivier (arbre)"/>
              </a:rPr>
              <a:t>olivier</a:t>
            </a:r>
            <a:r>
              <a:rPr lang="fr-FR" altLang="fr-FR" sz="1800">
                <a:solidFill>
                  <a:srgbClr val="008000"/>
                </a:solidFill>
                <a:latin typeface="Arial" panose="020B0604020202020204" pitchFamily="34" charset="0"/>
              </a:rPr>
              <a:t>, l'une des trois sources principales d'</a:t>
            </a:r>
            <a:r>
              <a:rPr lang="fr-FR" altLang="fr-FR" sz="1800">
                <a:solidFill>
                  <a:srgbClr val="008000"/>
                </a:solidFill>
                <a:latin typeface="Arial" panose="020B0604020202020204" pitchFamily="34" charset="0"/>
                <a:hlinkClick r:id="rId9" tooltip="Huile alimentaire"/>
              </a:rPr>
              <a:t>huile alimentaire</a:t>
            </a:r>
            <a:r>
              <a:rPr lang="fr-FR" altLang="fr-FR" sz="1800">
                <a:solidFill>
                  <a:srgbClr val="008000"/>
                </a:solidFill>
                <a:latin typeface="Arial" panose="020B0604020202020204" pitchFamily="34" charset="0"/>
              </a:rPr>
              <a:t> en Europe.</a:t>
            </a:r>
          </a:p>
          <a:p>
            <a:pPr algn="just" eaLnBrk="1" hangingPunct="1">
              <a:spcBef>
                <a:spcPct val="0"/>
              </a:spcBef>
              <a:buFontTx/>
              <a:buNone/>
            </a:pPr>
            <a:r>
              <a:rPr lang="fr-FR" altLang="fr-FR" sz="1200">
                <a:solidFill>
                  <a:srgbClr val="008000"/>
                </a:solidFill>
                <a:latin typeface="Arial" panose="020B0604020202020204" pitchFamily="34" charset="0"/>
              </a:rPr>
              <a:t>Grâce à la sélection, la teneur des graines en huile atteint 40 % d'huile.</a:t>
            </a:r>
          </a:p>
          <a:p>
            <a:pPr algn="just" eaLnBrk="1" hangingPunct="1">
              <a:spcBef>
                <a:spcPct val="0"/>
              </a:spcBef>
              <a:buFontTx/>
              <a:buNone/>
            </a:pPr>
            <a:r>
              <a:rPr lang="fr-FR" altLang="fr-FR" sz="1200">
                <a:solidFill>
                  <a:srgbClr val="008000"/>
                </a:solidFill>
                <a:latin typeface="Arial" panose="020B0604020202020204" pitchFamily="34" charset="0"/>
              </a:rPr>
              <a:t>Ses </a:t>
            </a:r>
            <a:r>
              <a:rPr lang="fr-FR" altLang="fr-FR" sz="1200">
                <a:solidFill>
                  <a:srgbClr val="008000"/>
                </a:solidFill>
                <a:latin typeface="Arial" panose="020B0604020202020204" pitchFamily="34" charset="0"/>
                <a:hlinkClick r:id="rId10" tooltip="Fleur"/>
              </a:rPr>
              <a:t>fleurs</a:t>
            </a:r>
            <a:r>
              <a:rPr lang="fr-FR" altLang="fr-FR" sz="1200">
                <a:solidFill>
                  <a:srgbClr val="008000"/>
                </a:solidFill>
                <a:latin typeface="Arial" panose="020B0604020202020204" pitchFamily="34" charset="0"/>
              </a:rPr>
              <a:t> sont groupées en </a:t>
            </a:r>
            <a:r>
              <a:rPr lang="fr-FR" altLang="fr-FR" sz="1200">
                <a:solidFill>
                  <a:srgbClr val="008000"/>
                </a:solidFill>
                <a:latin typeface="Arial" panose="020B0604020202020204" pitchFamily="34" charset="0"/>
                <a:hlinkClick r:id="rId11" tooltip="Capitule (botanique)"/>
              </a:rPr>
              <a:t>capitules</a:t>
            </a:r>
            <a:r>
              <a:rPr lang="fr-FR" altLang="fr-FR" sz="1200">
                <a:solidFill>
                  <a:srgbClr val="008000"/>
                </a:solidFill>
                <a:latin typeface="Arial" panose="020B0604020202020204" pitchFamily="34" charset="0"/>
              </a:rPr>
              <a:t> de grandes dimensions. Le genre </a:t>
            </a:r>
            <a:r>
              <a:rPr lang="fr-FR" altLang="fr-FR" sz="1200" i="1">
                <a:solidFill>
                  <a:srgbClr val="008000"/>
                </a:solidFill>
                <a:latin typeface="Arial" panose="020B0604020202020204" pitchFamily="34" charset="0"/>
              </a:rPr>
              <a:t>Helianthus</a:t>
            </a:r>
            <a:r>
              <a:rPr lang="fr-FR" altLang="fr-FR" sz="1200">
                <a:solidFill>
                  <a:srgbClr val="008000"/>
                </a:solidFill>
                <a:latin typeface="Arial" panose="020B0604020202020204" pitchFamily="34" charset="0"/>
              </a:rPr>
              <a:t> comprend une cinquantaine d'espèces, toutes originaires d'Amérique du Nord, dont le </a:t>
            </a:r>
            <a:r>
              <a:rPr lang="fr-FR" altLang="fr-FR" sz="1200">
                <a:solidFill>
                  <a:srgbClr val="008000"/>
                </a:solidFill>
                <a:latin typeface="Arial" panose="020B0604020202020204" pitchFamily="34" charset="0"/>
                <a:hlinkClick r:id="rId12" tooltip="Topinambour"/>
              </a:rPr>
              <a:t>topinambour</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Helianthus tuberosus</a:t>
            </a:r>
            <a:r>
              <a:rPr lang="fr-FR" altLang="fr-FR" sz="1200">
                <a:solidFill>
                  <a:srgbClr val="008000"/>
                </a:solidFill>
                <a:latin typeface="Arial" panose="020B0604020202020204" pitchFamily="34" charset="0"/>
              </a:rPr>
              <a:t> L.). La culture du tournesol est aujourd'hui largement répandue sur tous les continents. Le tournesol est une </a:t>
            </a:r>
            <a:r>
              <a:rPr lang="fr-FR" altLang="fr-FR" sz="1200">
                <a:solidFill>
                  <a:srgbClr val="008000"/>
                </a:solidFill>
                <a:latin typeface="Arial" panose="020B0604020202020204" pitchFamily="34" charset="0"/>
                <a:hlinkClick r:id="rId13" tooltip="Phytoremédiation"/>
              </a:rPr>
              <a:t>plante dépolluante</a:t>
            </a:r>
            <a:r>
              <a:rPr lang="fr-FR" altLang="fr-FR" sz="1200">
                <a:solidFill>
                  <a:srgbClr val="008000"/>
                </a:solidFill>
                <a:latin typeface="Arial" panose="020B0604020202020204" pitchFamily="34" charset="0"/>
              </a:rPr>
              <a:t> des métaux lourds.</a:t>
            </a:r>
          </a:p>
          <a:p>
            <a:pPr algn="just" eaLnBrk="1" hangingPunct="1">
              <a:spcBef>
                <a:spcPct val="0"/>
              </a:spcBef>
              <a:buFontTx/>
              <a:buNone/>
            </a:pPr>
            <a:r>
              <a:rPr lang="fr-FR" altLang="fr-FR" sz="1200">
                <a:solidFill>
                  <a:srgbClr val="008000"/>
                </a:solidFill>
                <a:latin typeface="Arial" panose="020B0604020202020204" pitchFamily="34" charset="0"/>
              </a:rPr>
              <a:t>La racine principale est pivotante. Elle peut atteindre jusqu'à 4 m de hauteur. Peu gourmande en eau, sa racine pivot lui permet de capter l'eau en profondeur. Elle résiste à la sècheresse.</a:t>
            </a:r>
          </a:p>
          <a:p>
            <a:pPr algn="just" eaLnBrk="1" hangingPunct="1">
              <a:spcBef>
                <a:spcPct val="0"/>
              </a:spcBef>
              <a:buFontTx/>
              <a:buNone/>
            </a:pPr>
            <a:r>
              <a:rPr lang="fr-FR" altLang="fr-FR" sz="1200">
                <a:solidFill>
                  <a:srgbClr val="FF0000"/>
                </a:solidFill>
                <a:latin typeface="Arial" panose="020B0604020202020204" pitchFamily="34" charset="0"/>
              </a:rPr>
              <a:t>C'est une plante plus sensible à la qualité du sol (profondeur, structure) qu'à l'ajout d'</a:t>
            </a:r>
            <a:r>
              <a:rPr lang="fr-FR" altLang="fr-FR" sz="1200">
                <a:solidFill>
                  <a:srgbClr val="FF0000"/>
                </a:solidFill>
                <a:latin typeface="Arial" panose="020B0604020202020204" pitchFamily="34" charset="0"/>
                <a:hlinkClick r:id="rId14" tooltip="Engrais"/>
              </a:rPr>
              <a:t>engrais</a:t>
            </a:r>
            <a:r>
              <a:rPr lang="fr-FR" altLang="fr-FR" sz="1200">
                <a:solidFill>
                  <a:srgbClr val="FF0000"/>
                </a:solidFill>
                <a:latin typeface="Arial" panose="020B0604020202020204" pitchFamily="34" charset="0"/>
              </a:rPr>
              <a:t>.</a:t>
            </a:r>
          </a:p>
          <a:p>
            <a:pPr algn="just" eaLnBrk="1" hangingPunct="1">
              <a:spcBef>
                <a:spcPct val="0"/>
              </a:spcBef>
              <a:buFontTx/>
              <a:buNone/>
            </a:pPr>
            <a:r>
              <a:rPr lang="fr-FR" altLang="fr-FR" sz="1200">
                <a:solidFill>
                  <a:srgbClr val="008000"/>
                </a:solidFill>
                <a:latin typeface="Arial" panose="020B0604020202020204" pitchFamily="34" charset="0"/>
              </a:rPr>
              <a:t>Ces besoins en </a:t>
            </a:r>
            <a:r>
              <a:rPr lang="fr-FR" altLang="fr-FR" sz="1200">
                <a:solidFill>
                  <a:srgbClr val="008000"/>
                </a:solidFill>
                <a:latin typeface="Arial" panose="020B0604020202020204" pitchFamily="34" charset="0"/>
                <a:hlinkClick r:id="rId15" tooltip="Azote"/>
              </a:rPr>
              <a:t>azote</a:t>
            </a:r>
            <a:r>
              <a:rPr lang="fr-FR" altLang="fr-FR" sz="1200">
                <a:solidFill>
                  <a:srgbClr val="008000"/>
                </a:solidFill>
                <a:latin typeface="Arial" panose="020B0604020202020204" pitchFamily="34" charset="0"/>
              </a:rPr>
              <a:t> sont faibles (80 unités/ha contre 180 pour du </a:t>
            </a:r>
            <a:r>
              <a:rPr lang="fr-FR" altLang="fr-FR" sz="1200">
                <a:solidFill>
                  <a:srgbClr val="008000"/>
                </a:solidFill>
                <a:latin typeface="Arial" panose="020B0604020202020204" pitchFamily="34" charset="0"/>
                <a:hlinkClick r:id="rId16" tooltip="Maïs"/>
              </a:rPr>
              <a:t>maïs</a:t>
            </a:r>
            <a:r>
              <a:rPr lang="fr-FR" altLang="fr-FR" sz="1200">
                <a:solidFill>
                  <a:srgbClr val="008000"/>
                </a:solidFill>
                <a:latin typeface="Arial" panose="020B0604020202020204" pitchFamily="34" charset="0"/>
              </a:rPr>
              <a:t>), mais il faut prévoir une bonne </a:t>
            </a:r>
            <a:r>
              <a:rPr lang="fr-FR" altLang="fr-FR" sz="1200">
                <a:solidFill>
                  <a:srgbClr val="008000"/>
                </a:solidFill>
                <a:latin typeface="Arial" panose="020B0604020202020204" pitchFamily="34" charset="0"/>
                <a:hlinkClick r:id="rId17" tooltip="Fumure"/>
              </a:rPr>
              <a:t>fumure</a:t>
            </a:r>
            <a:r>
              <a:rPr lang="fr-FR" altLang="fr-FR" sz="1200">
                <a:solidFill>
                  <a:srgbClr val="008000"/>
                </a:solidFill>
                <a:latin typeface="Arial" panose="020B0604020202020204" pitchFamily="34" charset="0"/>
              </a:rPr>
              <a:t> de fond (80 unités de </a:t>
            </a:r>
            <a:r>
              <a:rPr lang="fr-FR" altLang="fr-FR" sz="1200">
                <a:solidFill>
                  <a:srgbClr val="008000"/>
                </a:solidFill>
                <a:latin typeface="Arial" panose="020B0604020202020204" pitchFamily="34" charset="0"/>
                <a:hlinkClick r:id="rId18" tooltip="Phosphore"/>
              </a:rPr>
              <a:t>phosphore</a:t>
            </a:r>
            <a:r>
              <a:rPr lang="fr-FR" altLang="fr-FR" sz="1200">
                <a:solidFill>
                  <a:srgbClr val="008000"/>
                </a:solidFill>
                <a:latin typeface="Arial" panose="020B0604020202020204" pitchFamily="34" charset="0"/>
              </a:rPr>
              <a:t> et de</a:t>
            </a:r>
            <a:r>
              <a:rPr lang="fr-FR" altLang="fr-FR" sz="1200">
                <a:solidFill>
                  <a:srgbClr val="008000"/>
                </a:solidFill>
                <a:latin typeface="Arial" panose="020B0604020202020204" pitchFamily="34" charset="0"/>
                <a:hlinkClick r:id="rId19" tooltip="Potassium"/>
              </a:rPr>
              <a:t>potassium</a:t>
            </a:r>
            <a:r>
              <a:rPr lang="fr-FR" altLang="fr-FR" sz="1200">
                <a:solidFill>
                  <a:srgbClr val="008000"/>
                </a:solidFill>
                <a:latin typeface="Arial" panose="020B0604020202020204" pitchFamily="34" charset="0"/>
              </a:rPr>
              <a:t>) et du </a:t>
            </a:r>
            <a:r>
              <a:rPr lang="fr-FR" altLang="fr-FR" sz="1200">
                <a:solidFill>
                  <a:srgbClr val="008000"/>
                </a:solidFill>
                <a:latin typeface="Arial" panose="020B0604020202020204" pitchFamily="34" charset="0"/>
                <a:hlinkClick r:id="rId20" tooltip="Bore"/>
              </a:rPr>
              <a:t>bore</a:t>
            </a:r>
            <a:r>
              <a:rPr lang="fr-FR" altLang="fr-FR" sz="1200">
                <a:solidFill>
                  <a:srgbClr val="008000"/>
                </a:solidFill>
                <a:latin typeface="Arial" panose="020B0604020202020204" pitchFamily="34" charset="0"/>
              </a:rPr>
              <a:t>. Elle est peu sensible aux insectes (sauf en début de cycle) et les variétés commerciales ont des résistances importantes aux attaques fongiques, de fait elle n'a quasiment pas besoin d'être traitée.</a:t>
            </a:r>
          </a:p>
          <a:p>
            <a:pPr algn="just" eaLnBrk="1" hangingPunct="1">
              <a:spcBef>
                <a:spcPct val="0"/>
              </a:spcBef>
              <a:buFontTx/>
              <a:buNone/>
            </a:pPr>
            <a:r>
              <a:rPr lang="fr-FR" altLang="fr-FR" sz="1200">
                <a:solidFill>
                  <a:srgbClr val="FF0000"/>
                </a:solidFill>
                <a:latin typeface="Arial" panose="020B0604020202020204" pitchFamily="34" charset="0"/>
              </a:rPr>
              <a:t>Cette espèce est sensible à certains variants du </a:t>
            </a:r>
            <a:r>
              <a:rPr lang="fr-FR" altLang="fr-FR" sz="1200">
                <a:solidFill>
                  <a:srgbClr val="FF0000"/>
                </a:solidFill>
                <a:latin typeface="Arial" panose="020B0604020202020204" pitchFamily="34" charset="0"/>
                <a:hlinkClick r:id="rId21" tooltip="Mildiou"/>
              </a:rPr>
              <a:t>mildiou</a:t>
            </a:r>
            <a:r>
              <a:rPr lang="fr-FR" altLang="fr-FR" sz="1200">
                <a:solidFill>
                  <a:srgbClr val="FF0000"/>
                </a:solidFill>
                <a:latin typeface="Arial" panose="020B0604020202020204" pitchFamily="34" charset="0"/>
              </a:rPr>
              <a:t>, favorisé par les </a:t>
            </a:r>
            <a:r>
              <a:rPr lang="fr-FR" altLang="fr-FR" sz="1200">
                <a:solidFill>
                  <a:srgbClr val="FF0000"/>
                </a:solidFill>
                <a:latin typeface="Arial" panose="020B0604020202020204" pitchFamily="34" charset="0"/>
                <a:hlinkClick r:id="rId22" tooltip="Monoculture"/>
              </a:rPr>
              <a:t>monocultures</a:t>
            </a:r>
            <a:r>
              <a:rPr lang="fr-FR" altLang="fr-FR" sz="1200">
                <a:solidFill>
                  <a:srgbClr val="FF0000"/>
                </a:solidFill>
                <a:latin typeface="Arial" panose="020B0604020202020204" pitchFamily="34" charset="0"/>
              </a:rPr>
              <a:t> intensives.</a:t>
            </a:r>
          </a:p>
          <a:p>
            <a:pPr algn="just" eaLnBrk="1" hangingPunct="1">
              <a:spcBef>
                <a:spcPct val="0"/>
              </a:spcBef>
              <a:buFontTx/>
              <a:buNone/>
            </a:pPr>
            <a:r>
              <a:rPr lang="fr-FR" altLang="fr-FR" sz="1200">
                <a:solidFill>
                  <a:srgbClr val="008000"/>
                </a:solidFill>
                <a:latin typeface="Arial" panose="020B0604020202020204" pitchFamily="34" charset="0"/>
              </a:rPr>
              <a:t>L'</a:t>
            </a:r>
            <a:r>
              <a:rPr lang="fr-FR" altLang="fr-FR" sz="1200">
                <a:solidFill>
                  <a:srgbClr val="008000"/>
                </a:solidFill>
                <a:latin typeface="Arial" panose="020B0604020202020204" pitchFamily="34" charset="0"/>
                <a:hlinkClick r:id="rId23" tooltip="Huile de tournesol"/>
              </a:rPr>
              <a:t>huile de tournesol</a:t>
            </a:r>
            <a:r>
              <a:rPr lang="fr-FR" altLang="fr-FR" sz="1200">
                <a:solidFill>
                  <a:srgbClr val="008000"/>
                </a:solidFill>
                <a:latin typeface="Arial" panose="020B0604020202020204" pitchFamily="34" charset="0"/>
              </a:rPr>
              <a:t> est appréciée pour son équilibre en acides gras. La plante entière récoltée avant maturité est utilisée comme </a:t>
            </a:r>
            <a:r>
              <a:rPr lang="fr-FR" altLang="fr-FR" sz="1200">
                <a:solidFill>
                  <a:srgbClr val="008000"/>
                </a:solidFill>
                <a:latin typeface="Arial" panose="020B0604020202020204" pitchFamily="34" charset="0"/>
                <a:hlinkClick r:id="rId24" tooltip="Fourrage"/>
              </a:rPr>
              <a:t>fourrage</a:t>
            </a:r>
            <a:r>
              <a:rPr lang="fr-FR" altLang="fr-FR" sz="1200">
                <a:solidFill>
                  <a:srgbClr val="008000"/>
                </a:solidFill>
                <a:latin typeface="Arial" panose="020B0604020202020204" pitchFamily="34" charset="0"/>
              </a:rPr>
              <a:t>. De plus, les résidus de trituration, appelés tourteaux, sont riches en </a:t>
            </a:r>
            <a:r>
              <a:rPr lang="fr-FR" altLang="fr-FR" sz="1200">
                <a:solidFill>
                  <a:srgbClr val="008000"/>
                </a:solidFill>
                <a:latin typeface="Arial" panose="020B0604020202020204" pitchFamily="34" charset="0"/>
                <a:hlinkClick r:id="rId25" tooltip="Protéine"/>
              </a:rPr>
              <a:t>protéines</a:t>
            </a:r>
            <a:r>
              <a:rPr lang="fr-FR" altLang="fr-FR" sz="1200">
                <a:solidFill>
                  <a:srgbClr val="008000"/>
                </a:solidFill>
                <a:latin typeface="Arial" panose="020B0604020202020204" pitchFamily="34" charset="0"/>
              </a:rPr>
              <a:t>, dont un </a:t>
            </a:r>
            <a:r>
              <a:rPr lang="fr-FR" altLang="fr-FR" sz="1200">
                <a:solidFill>
                  <a:srgbClr val="008000"/>
                </a:solidFill>
                <a:latin typeface="Arial" panose="020B0604020202020204" pitchFamily="34" charset="0"/>
                <a:hlinkClick r:id="rId26" tooltip="Acide aminé"/>
              </a:rPr>
              <a:t>acide aminé</a:t>
            </a:r>
            <a:r>
              <a:rPr lang="fr-FR" altLang="fr-FR" sz="1200">
                <a:solidFill>
                  <a:srgbClr val="008000"/>
                </a:solidFill>
                <a:latin typeface="Arial" panose="020B0604020202020204" pitchFamily="34" charset="0"/>
              </a:rPr>
              <a:t> très recherché dans l'alimentation du </a:t>
            </a:r>
            <a:r>
              <a:rPr lang="fr-FR" altLang="fr-FR" sz="1200">
                <a:solidFill>
                  <a:srgbClr val="008000"/>
                </a:solidFill>
                <a:latin typeface="Arial" panose="020B0604020202020204" pitchFamily="34" charset="0"/>
                <a:hlinkClick r:id="rId27" tooltip="Bétail"/>
              </a:rPr>
              <a:t>bétail</a:t>
            </a:r>
            <a:r>
              <a:rPr lang="fr-FR" altLang="fr-FR" sz="1200">
                <a:solidFill>
                  <a:srgbClr val="008000"/>
                </a:solidFill>
                <a:latin typeface="Arial" panose="020B0604020202020204" pitchFamily="34" charset="0"/>
              </a:rPr>
              <a:t>, la </a:t>
            </a:r>
            <a:r>
              <a:rPr lang="fr-FR" altLang="fr-FR" sz="1200">
                <a:solidFill>
                  <a:srgbClr val="008000"/>
                </a:solidFill>
                <a:latin typeface="Arial" panose="020B0604020202020204" pitchFamily="34" charset="0"/>
                <a:hlinkClick r:id="rId28" tooltip="Méthionine"/>
              </a:rPr>
              <a:t>méthionine</a:t>
            </a:r>
            <a:r>
              <a:rPr lang="fr-FR" altLang="fr-FR" sz="1200">
                <a:solidFill>
                  <a:srgbClr val="008000"/>
                </a:solidFill>
                <a:latin typeface="Arial" panose="020B0604020202020204" pitchFamily="34" charset="0"/>
              </a:rPr>
              <a:t>. Les graines entières sont appréciées pour nourrir les </a:t>
            </a:r>
            <a:r>
              <a:rPr lang="fr-FR" altLang="fr-FR" sz="1200">
                <a:solidFill>
                  <a:srgbClr val="008000"/>
                </a:solidFill>
                <a:latin typeface="Arial" panose="020B0604020202020204" pitchFamily="34" charset="0"/>
                <a:hlinkClick r:id="rId29" tooltip="Perroquet"/>
              </a:rPr>
              <a:t>perroquets</a:t>
            </a:r>
            <a:r>
              <a:rPr lang="fr-FR" altLang="fr-FR" sz="1200">
                <a:solidFill>
                  <a:srgbClr val="008000"/>
                </a:solidFill>
                <a:latin typeface="Arial" panose="020B0604020202020204" pitchFamily="34" charset="0"/>
              </a:rPr>
              <a:t> et autres </a:t>
            </a:r>
            <a:r>
              <a:rPr lang="fr-FR" altLang="fr-FR" sz="1200">
                <a:solidFill>
                  <a:srgbClr val="008000"/>
                </a:solidFill>
                <a:latin typeface="Arial" panose="020B0604020202020204" pitchFamily="34" charset="0"/>
                <a:hlinkClick r:id="rId30" tooltip="Oiseau"/>
              </a:rPr>
              <a:t>oiseaux</a:t>
            </a:r>
            <a:r>
              <a:rPr lang="fr-FR" altLang="fr-FR" sz="1200">
                <a:solidFill>
                  <a:srgbClr val="008000"/>
                </a:solidFill>
                <a:latin typeface="Arial" panose="020B0604020202020204" pitchFamily="34" charset="0"/>
              </a:rPr>
              <a:t> de volière.C'est aussi une plante </a:t>
            </a:r>
            <a:r>
              <a:rPr lang="fr-FR" altLang="fr-FR" sz="1200">
                <a:solidFill>
                  <a:srgbClr val="008000"/>
                </a:solidFill>
                <a:latin typeface="Arial" panose="020B0604020202020204" pitchFamily="34" charset="0"/>
                <a:hlinkClick r:id="rId31" tooltip="Mellifère"/>
              </a:rPr>
              <a:t>mellifère</a:t>
            </a:r>
            <a:r>
              <a:rPr lang="fr-FR" altLang="fr-FR" sz="1200">
                <a:solidFill>
                  <a:srgbClr val="008000"/>
                </a:solidFill>
                <a:latin typeface="Arial" panose="020B0604020202020204" pitchFamily="34" charset="0"/>
              </a:rPr>
              <a:t>, mais elle a l'inconvénient de fleurir tard en saison.</a:t>
            </a:r>
          </a:p>
          <a:p>
            <a:pPr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32"/>
              </a:rPr>
              <a:t>http://fr.wikipedia.org/wiki/Tournesol</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33"/>
              </a:rPr>
              <a:t>http://simple.wikipedia.org/wiki/Sunflower</a:t>
            </a:r>
            <a:r>
              <a:rPr lang="fr-FR" altLang="fr-FR" sz="1200">
                <a:solidFill>
                  <a:srgbClr val="008000"/>
                </a:solidFill>
                <a:latin typeface="Arial" panose="020B0604020202020204" pitchFamily="34" charset="0"/>
              </a:rPr>
              <a:t>, </a:t>
            </a:r>
          </a:p>
          <a:p>
            <a:pPr eaLnBrk="1" hangingPunct="1">
              <a:spcBef>
                <a:spcPct val="0"/>
              </a:spcBef>
              <a:buFontTx/>
              <a:buNone/>
            </a:pPr>
            <a:r>
              <a:rPr lang="fr-FR" altLang="fr-FR" sz="1200">
                <a:solidFill>
                  <a:srgbClr val="008000"/>
                </a:solidFill>
                <a:latin typeface="Arial" panose="020B0604020202020204" pitchFamily="34" charset="0"/>
              </a:rPr>
              <a:t>c) </a:t>
            </a:r>
            <a:r>
              <a:rPr lang="fr-FR" altLang="fr-FR" sz="1200">
                <a:solidFill>
                  <a:srgbClr val="008000"/>
                </a:solidFill>
                <a:latin typeface="Arial" panose="020B0604020202020204" pitchFamily="34" charset="0"/>
                <a:hlinkClick r:id="rId33"/>
              </a:rPr>
              <a:t>http://simple.wikipedia.org/wiki/Sunflower</a:t>
            </a:r>
            <a:r>
              <a:rPr lang="fr-FR" altLang="fr-FR" sz="1200">
                <a:solidFill>
                  <a:srgbClr val="008000"/>
                </a:solidFill>
                <a:latin typeface="Arial" panose="020B0604020202020204" pitchFamily="34" charset="0"/>
              </a:rPr>
              <a:t> </a:t>
            </a:r>
          </a:p>
        </p:txBody>
      </p:sp>
      <p:pic>
        <p:nvPicPr>
          <p:cNvPr id="80904" name="Picture 7" descr="C:\Users\LISAN\Pictures\plantes-halophytes-xerophiles\tournesol_graine.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987675" y="5661025"/>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C:\Users\LISAN\Pictures\plantes-halophytes-xerophiles\tournesol.jp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019925" y="5157788"/>
            <a:ext cx="19335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0" descr="C:\Users\LISAN\Pictures\plantes-halophytes-xerophiles\Heliantus annuus_s.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945063" y="5445125"/>
            <a:ext cx="1957387"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descr="C:\Users\LISAN\Pictures\plantes-halophytes-xerophiles\Sunflower_DSC01056.jp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140200" y="5359400"/>
            <a:ext cx="6731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78454" y="145334"/>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179388" y="549275"/>
            <a:ext cx="4643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Chrysopogon sp.</a:t>
            </a:r>
            <a:r>
              <a:rPr lang="fr-FR" altLang="fr-FR" sz="1800">
                <a:solidFill>
                  <a:srgbClr val="008000"/>
                </a:solidFill>
                <a:latin typeface="Arial" panose="020B0604020202020204" pitchFamily="34" charset="0"/>
              </a:rPr>
              <a:t>)</a:t>
            </a:r>
          </a:p>
        </p:txBody>
      </p:sp>
      <p:sp>
        <p:nvSpPr>
          <p:cNvPr id="81923" name="ZoneTexte 2"/>
          <p:cNvSpPr txBox="1">
            <a:spLocks noChangeArrowheads="1"/>
          </p:cNvSpPr>
          <p:nvPr/>
        </p:nvSpPr>
        <p:spPr bwMode="auto">
          <a:xfrm>
            <a:off x="2365376" y="134938"/>
            <a:ext cx="51133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1924"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614448-FB7D-42B6-937C-49219DC98D2A}" type="slidenum">
              <a:rPr lang="fr-FR" altLang="fr-FR" sz="1200" smtClean="0">
                <a:solidFill>
                  <a:srgbClr val="898989"/>
                </a:solidFill>
              </a:rPr>
              <a:pPr>
                <a:spcBef>
                  <a:spcPct val="0"/>
                </a:spcBef>
                <a:buFontTx/>
                <a:buNone/>
              </a:pPr>
              <a:t>98</a:t>
            </a:fld>
            <a:endParaRPr lang="fr-FR" altLang="fr-FR" sz="1200">
              <a:solidFill>
                <a:srgbClr val="898989"/>
              </a:solidFill>
            </a:endParaRPr>
          </a:p>
        </p:txBody>
      </p:sp>
      <p:sp>
        <p:nvSpPr>
          <p:cNvPr id="81925"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1926"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1927" name="ZoneTexte 6"/>
          <p:cNvSpPr txBox="1">
            <a:spLocks noChangeArrowheads="1"/>
          </p:cNvSpPr>
          <p:nvPr/>
        </p:nvSpPr>
        <p:spPr bwMode="auto">
          <a:xfrm>
            <a:off x="179388" y="981075"/>
            <a:ext cx="87852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a:solidFill>
                  <a:srgbClr val="008000"/>
                </a:solidFill>
                <a:latin typeface="Arial" panose="020B0604020202020204" pitchFamily="34" charset="0"/>
              </a:rPr>
              <a:t>Vétiver désigne plusieurs espèces du genre </a:t>
            </a:r>
            <a:r>
              <a:rPr lang="fr-FR" altLang="fr-FR" sz="1800" i="1" u="sng">
                <a:solidFill>
                  <a:srgbClr val="008000"/>
                </a:solidFill>
                <a:latin typeface="Arial" panose="020B0604020202020204" pitchFamily="34" charset="0"/>
                <a:hlinkClick r:id="rId2" tooltip="Chrysopogon"/>
              </a:rPr>
              <a:t>Chrysopogon</a:t>
            </a:r>
            <a:r>
              <a:rPr lang="fr-FR" altLang="fr-FR" sz="1800">
                <a:solidFill>
                  <a:srgbClr val="008000"/>
                </a:solidFill>
                <a:latin typeface="Arial" panose="020B0604020202020204" pitchFamily="34" charset="0"/>
              </a:rPr>
              <a:t>. La plante se présente sous forme de grandes touffes vertes, dont la </a:t>
            </a:r>
            <a:r>
              <a:rPr lang="fr-FR" altLang="fr-FR" sz="1800">
                <a:solidFill>
                  <a:srgbClr val="008000"/>
                </a:solidFill>
                <a:latin typeface="Arial" panose="020B0604020202020204" pitchFamily="34" charset="0"/>
                <a:hlinkClick r:id="rId3" tooltip="Racine (botanique)"/>
              </a:rPr>
              <a:t>racine</a:t>
            </a:r>
            <a:r>
              <a:rPr lang="fr-FR" altLang="fr-FR" sz="1800">
                <a:solidFill>
                  <a:srgbClr val="008000"/>
                </a:solidFill>
                <a:latin typeface="Arial" panose="020B0604020202020204" pitchFamily="34" charset="0"/>
              </a:rPr>
              <a:t>, se développant verticalement, peut atteindre des profondeurs allant jusqu'à trois mètres.  </a:t>
            </a:r>
          </a:p>
          <a:p>
            <a:pPr algn="just">
              <a:spcBef>
                <a:spcPct val="0"/>
              </a:spcBef>
              <a:buFontTx/>
              <a:buNone/>
            </a:pPr>
            <a:r>
              <a:rPr lang="fr-FR" altLang="fr-FR" sz="1200">
                <a:solidFill>
                  <a:srgbClr val="008000"/>
                </a:solidFill>
                <a:latin typeface="Arial" panose="020B0604020202020204" pitchFamily="34" charset="0"/>
              </a:rPr>
              <a:t>La </a:t>
            </a:r>
            <a:r>
              <a:rPr lang="fr-FR" altLang="fr-FR" sz="1200">
                <a:solidFill>
                  <a:srgbClr val="008000"/>
                </a:solidFill>
                <a:latin typeface="Arial" panose="020B0604020202020204" pitchFamily="34" charset="0"/>
                <a:hlinkClick r:id="rId3" tooltip="Racine (botanique)"/>
              </a:rPr>
              <a:t>racine</a:t>
            </a:r>
            <a:r>
              <a:rPr lang="fr-FR" altLang="fr-FR" sz="1200">
                <a:solidFill>
                  <a:srgbClr val="008000"/>
                </a:solidFill>
                <a:latin typeface="Arial" panose="020B0604020202020204" pitchFamily="34" charset="0"/>
              </a:rPr>
              <a:t> de vétiver distillée fournit une essence résineuse très épaisse utilisée en </a:t>
            </a:r>
            <a:r>
              <a:rPr lang="fr-FR" altLang="fr-FR" sz="1200" u="sng">
                <a:solidFill>
                  <a:srgbClr val="008000"/>
                </a:solidFill>
                <a:latin typeface="Arial" panose="020B0604020202020204" pitchFamily="34" charset="0"/>
                <a:hlinkClick r:id="rId4" tooltip="Parfum"/>
              </a:rPr>
              <a:t>parfumerie</a:t>
            </a:r>
            <a:r>
              <a:rPr lang="fr-FR" altLang="fr-FR" sz="1200">
                <a:solidFill>
                  <a:srgbClr val="008000"/>
                </a:solidFill>
                <a:latin typeface="Arial" panose="020B0604020202020204" pitchFamily="34" charset="0"/>
              </a:rPr>
              <a:t>.</a:t>
            </a:r>
          </a:p>
          <a:p>
            <a:pPr algn="just">
              <a:spcBef>
                <a:spcPct val="0"/>
              </a:spcBef>
              <a:buFontTx/>
              <a:buNone/>
            </a:pPr>
            <a:r>
              <a:rPr lang="fr-FR" altLang="fr-FR" sz="1200">
                <a:solidFill>
                  <a:srgbClr val="008000"/>
                </a:solidFill>
                <a:latin typeface="Arial" panose="020B0604020202020204" pitchFamily="34" charset="0"/>
              </a:rPr>
              <a:t>Les </a:t>
            </a:r>
            <a:r>
              <a:rPr lang="fr-FR" altLang="fr-FR" sz="1200">
                <a:solidFill>
                  <a:srgbClr val="008000"/>
                </a:solidFill>
                <a:latin typeface="Arial" panose="020B0604020202020204" pitchFamily="34" charset="0"/>
                <a:hlinkClick r:id="rId5" tooltip="Haie"/>
              </a:rPr>
              <a:t>haies</a:t>
            </a:r>
            <a:r>
              <a:rPr lang="fr-FR" altLang="fr-FR" sz="1200">
                <a:solidFill>
                  <a:srgbClr val="008000"/>
                </a:solidFill>
                <a:latin typeface="Arial" panose="020B0604020202020204" pitchFamily="34" charset="0"/>
              </a:rPr>
              <a:t> de vétiver permettent également aux sols de conserver leur humidité, stabilisent les digues, réhabilitent les terrains vagues et peuvent même empêcher la </a:t>
            </a:r>
            <a:r>
              <a:rPr lang="fr-FR" altLang="fr-FR" sz="1200">
                <a:solidFill>
                  <a:srgbClr val="008000"/>
                </a:solidFill>
                <a:latin typeface="Arial" panose="020B0604020202020204" pitchFamily="34" charset="0"/>
                <a:hlinkClick r:id="rId6" tooltip="Pollution"/>
              </a:rPr>
              <a:t>pollution</a:t>
            </a:r>
            <a:r>
              <a:rPr lang="fr-FR" altLang="fr-FR" sz="1200">
                <a:solidFill>
                  <a:srgbClr val="008000"/>
                </a:solidFill>
                <a:latin typeface="Arial" panose="020B0604020202020204" pitchFamily="34" charset="0"/>
              </a:rPr>
              <a:t> des ressources naturelles. Très peu cher, résistant à la plupart des maladies, le vétiver peut être planté y compris dans les terrains peu humides, contrairement à ce que l'on croyait auparavant</a:t>
            </a:r>
            <a:r>
              <a:rPr lang="fr-FR" altLang="fr-FR" sz="1200">
                <a:latin typeface="Arial" panose="020B0604020202020204" pitchFamily="34" charset="0"/>
              </a:rPr>
              <a:t>.</a:t>
            </a:r>
          </a:p>
          <a:p>
            <a:pPr algn="just">
              <a:spcBef>
                <a:spcPct val="0"/>
              </a:spcBef>
              <a:buFontTx/>
              <a:buNone/>
            </a:pPr>
            <a:r>
              <a:rPr lang="fr-FR" altLang="fr-FR" sz="1200">
                <a:solidFill>
                  <a:srgbClr val="008000"/>
                </a:solidFill>
                <a:latin typeface="Arial" panose="020B0604020202020204" pitchFamily="34" charset="0"/>
              </a:rPr>
              <a:t>Le vétiver permet aussi d'obtenir à peu de frais du </a:t>
            </a:r>
            <a:r>
              <a:rPr lang="fr-FR" altLang="fr-FR" sz="1200">
                <a:solidFill>
                  <a:srgbClr val="008000"/>
                </a:solidFill>
                <a:latin typeface="Arial" panose="020B0604020202020204" pitchFamily="34" charset="0"/>
                <a:hlinkClick r:id="rId7" tooltip="Chaume"/>
              </a:rPr>
              <a:t>chaume</a:t>
            </a:r>
            <a:r>
              <a:rPr lang="fr-FR" altLang="fr-FR" sz="1200">
                <a:solidFill>
                  <a:srgbClr val="008000"/>
                </a:solidFill>
                <a:latin typeface="Arial" panose="020B0604020202020204" pitchFamily="34" charset="0"/>
              </a:rPr>
              <a:t> et de la </a:t>
            </a:r>
            <a:r>
              <a:rPr lang="fr-FR" altLang="fr-FR" sz="1200">
                <a:solidFill>
                  <a:srgbClr val="008000"/>
                </a:solidFill>
                <a:latin typeface="Arial" panose="020B0604020202020204" pitchFamily="34" charset="0"/>
                <a:hlinkClick r:id="rId8" tooltip="Paille"/>
              </a:rPr>
              <a:t>paille</a:t>
            </a:r>
            <a:r>
              <a:rPr lang="fr-FR" altLang="fr-FR" sz="1200">
                <a:solidFill>
                  <a:srgbClr val="008000"/>
                </a:solidFill>
                <a:latin typeface="Arial" panose="020B0604020202020204" pitchFamily="34" charset="0"/>
              </a:rPr>
              <a:t>, et </a:t>
            </a:r>
            <a:r>
              <a:rPr lang="fr-FR" altLang="fr-FR" sz="1200" i="1">
                <a:solidFill>
                  <a:srgbClr val="008000"/>
                </a:solidFill>
                <a:latin typeface="Arial" panose="020B0604020202020204" pitchFamily="34" charset="0"/>
              </a:rPr>
              <a:t>peut aussi servir d'aliment pour le bétail.</a:t>
            </a:r>
          </a:p>
          <a:p>
            <a:pPr algn="just">
              <a:spcBef>
                <a:spcPct val="0"/>
              </a:spcBef>
              <a:buFontTx/>
              <a:buNone/>
            </a:pPr>
            <a:r>
              <a:rPr lang="fr-FR" altLang="fr-FR" sz="1200">
                <a:solidFill>
                  <a:srgbClr val="008000"/>
                </a:solidFill>
                <a:latin typeface="Arial" panose="020B0604020202020204" pitchFamily="34" charset="0"/>
              </a:rPr>
              <a:t>Elle sert de plante médicinale dans le traitement de certaines affections de peau et les fagots, de ses racines, d’insecticide.</a:t>
            </a:r>
          </a:p>
          <a:p>
            <a:pPr algn="just">
              <a:spcBef>
                <a:spcPct val="0"/>
              </a:spcBef>
              <a:buFontTx/>
              <a:buNone/>
            </a:pPr>
            <a:r>
              <a:rPr lang="fr-FR" altLang="fr-FR" sz="1200">
                <a:solidFill>
                  <a:srgbClr val="008000"/>
                </a:solidFill>
                <a:latin typeface="Arial" panose="020B0604020202020204" pitchFamily="34" charset="0"/>
              </a:rPr>
              <a:t>Son système racinaire massif et bien structuré atteint une profondeur de 2 à 3mètres au cours de la première année. Ce réseau racinaire massif et épais fixe les sols et les compacte de la manière la plus solide. </a:t>
            </a:r>
            <a:r>
              <a:rPr lang="fr-FR" altLang="fr-FR" sz="1200" b="1">
                <a:solidFill>
                  <a:srgbClr val="008000"/>
                </a:solidFill>
                <a:latin typeface="Arial" panose="020B0604020202020204" pitchFamily="34" charset="0"/>
              </a:rPr>
              <a:t>Ce réseau de racines très profondes confère également au Vétiver une grande tolérance à la sécheresse </a:t>
            </a:r>
            <a:r>
              <a:rPr lang="fr-FR" altLang="fr-FR" sz="1200">
                <a:solidFill>
                  <a:srgbClr val="008000"/>
                </a:solidFill>
                <a:latin typeface="Arial" panose="020B0604020202020204" pitchFamily="34" charset="0"/>
              </a:rPr>
              <a:t>comme cela a été prouvé lors de la pire sécheresse survenue dans la province du Queensland, en Australie, au début des années 90 : la plante n’a pas seulement survécu mais elle a continué de pousser. En outre, le Vétiver dispose de caractéristiques enviables telles que :</a:t>
            </a:r>
          </a:p>
          <a:p>
            <a:pPr algn="just">
              <a:spcBef>
                <a:spcPct val="0"/>
              </a:spcBef>
            </a:pPr>
            <a:r>
              <a:rPr lang="fr-FR" altLang="fr-FR" sz="1200">
                <a:solidFill>
                  <a:srgbClr val="008000"/>
                </a:solidFill>
                <a:latin typeface="Arial" panose="020B0604020202020204" pitchFamily="34" charset="0"/>
              </a:rPr>
              <a:t> Une tige rigide et droite, pouvant résister à des niveaux d’eaux courantes (de 0,60 à 0,80 m).</a:t>
            </a:r>
          </a:p>
          <a:p>
            <a:pPr algn="just">
              <a:spcBef>
                <a:spcPct val="0"/>
              </a:spcBef>
            </a:pPr>
            <a:r>
              <a:rPr lang="fr-FR" altLang="fr-FR" sz="1200">
                <a:solidFill>
                  <a:srgbClr val="008000"/>
                </a:solidFill>
                <a:latin typeface="Arial" panose="020B0604020202020204" pitchFamily="34" charset="0"/>
              </a:rPr>
              <a:t> Constituer des haies très denses; lorsque les plants sont rapprochés, réduisant ainsi la vitesse des eaux de ruissellement et constituant des filtres très efficaces.</a:t>
            </a:r>
          </a:p>
          <a:p>
            <a:pPr algn="just">
              <a:spcBef>
                <a:spcPct val="0"/>
              </a:spcBef>
            </a:pPr>
            <a:r>
              <a:rPr lang="fr-FR" altLang="fr-FR" sz="1200">
                <a:solidFill>
                  <a:srgbClr val="008000"/>
                </a:solidFill>
                <a:latin typeface="Arial" panose="020B0604020202020204" pitchFamily="34" charset="0"/>
              </a:rPr>
              <a:t> De nouvelles pousses émergent de la base, résistant ainsi aux piétinements et à la pression du broutage.</a:t>
            </a:r>
          </a:p>
          <a:p>
            <a:pPr algn="just">
              <a:spcBef>
                <a:spcPct val="0"/>
              </a:spcBef>
            </a:pPr>
            <a:r>
              <a:rPr lang="fr-FR" altLang="fr-FR" sz="1200">
                <a:solidFill>
                  <a:srgbClr val="008000"/>
                </a:solidFill>
                <a:latin typeface="Arial" panose="020B0604020202020204" pitchFamily="34" charset="0"/>
              </a:rPr>
              <a:t> De nouvelles racines se développent à partir de modules contenus dans les terres arables piégées. Le Vétiver continue de pousser sur les nouveaux niveaux du sol, formant éventuellement des terrasses, si la terre arable piégée n’est pas enlevée.</a:t>
            </a:r>
          </a:p>
          <a:p>
            <a:pPr>
              <a:spcBef>
                <a:spcPct val="0"/>
              </a:spcBef>
            </a:pPr>
            <a:r>
              <a:rPr lang="fr-FR" altLang="fr-FR" sz="1200">
                <a:solidFill>
                  <a:srgbClr val="008000"/>
                </a:solidFill>
                <a:latin typeface="Arial" panose="020B0604020202020204" pitchFamily="34" charset="0"/>
              </a:rPr>
              <a:t> Une tolérance à des variations climatiques extrêmes, des périodes prolongées de sécheresse, d’inondation, de submersion et des températures extrêmes allant de –10°c à 48°c (en Australie) et même plus élevées en Chine, en Inde et en Afrique.</a:t>
            </a:r>
          </a:p>
          <a:p>
            <a:pPr>
              <a:spcBef>
                <a:spcPct val="0"/>
              </a:spcBef>
            </a:pPr>
            <a:r>
              <a:rPr lang="fr-FR" altLang="fr-FR" sz="1200">
                <a:solidFill>
                  <a:srgbClr val="008000"/>
                </a:solidFill>
                <a:latin typeface="Arial" panose="020B0604020202020204" pitchFamily="34" charset="0"/>
              </a:rPr>
              <a:t> Une capacité à repousser très rapidement après avoir été affecté par la sécheresse, le gel, la </a:t>
            </a:r>
            <a:r>
              <a:rPr lang="fr-FR" altLang="fr-FR" sz="1200" b="1">
                <a:solidFill>
                  <a:srgbClr val="008000"/>
                </a:solidFill>
                <a:latin typeface="Arial" panose="020B0604020202020204" pitchFamily="34" charset="0"/>
              </a:rPr>
              <a:t>salinité</a:t>
            </a:r>
            <a:r>
              <a:rPr lang="fr-FR" altLang="fr-FR" sz="1200">
                <a:solidFill>
                  <a:srgbClr val="008000"/>
                </a:solidFill>
                <a:latin typeface="Arial" panose="020B0604020202020204" pitchFamily="34" charset="0"/>
              </a:rPr>
              <a:t> et autres conditions défavorables des sols et ce, dès que cessent ces effets défavorables. C’est une plante pionnière pour les terres à problèmes.</a:t>
            </a:r>
          </a:p>
          <a:p>
            <a:pPr>
              <a:spcBef>
                <a:spcPct val="0"/>
              </a:spcBef>
            </a:pPr>
            <a:r>
              <a:rPr lang="fr-FR" altLang="fr-FR" sz="1200">
                <a:solidFill>
                  <a:srgbClr val="008000"/>
                </a:solidFill>
                <a:latin typeface="Arial" panose="020B0604020202020204" pitchFamily="34" charset="0"/>
              </a:rPr>
              <a:t> Une gamme étalée de pH du sol (de 3.0 à 10.5).</a:t>
            </a:r>
          </a:p>
          <a:p>
            <a:pPr>
              <a:spcBef>
                <a:spcPct val="0"/>
              </a:spcBef>
            </a:pPr>
            <a:r>
              <a:rPr lang="fr-FR" altLang="fr-FR" sz="1200" b="1">
                <a:solidFill>
                  <a:srgbClr val="008000"/>
                </a:solidFill>
                <a:latin typeface="Arial" panose="020B0604020202020204" pitchFamily="34" charset="0"/>
              </a:rPr>
              <a:t> Un niveau de tolérance élevé à la salinité des sols et à leur teneur en sodium </a:t>
            </a:r>
            <a:r>
              <a:rPr lang="fr-FR" altLang="fr-FR" sz="1200">
                <a:solidFill>
                  <a:srgbClr val="008000"/>
                </a:solidFill>
                <a:latin typeface="Arial" panose="020B0604020202020204" pitchFamily="34" charset="0"/>
              </a:rPr>
              <a:t>et acide sulfurique.</a:t>
            </a:r>
          </a:p>
          <a:p>
            <a:pPr>
              <a:spcBef>
                <a:spcPct val="0"/>
              </a:spcBef>
              <a:buFontTx/>
              <a:buNone/>
            </a:pPr>
            <a:r>
              <a:rPr lang="fr-FR" altLang="fr-FR" sz="1200" b="1">
                <a:solidFill>
                  <a:srgbClr val="FF0000"/>
                </a:solidFill>
                <a:latin typeface="Arial" panose="020B0604020202020204" pitchFamily="34" charset="0"/>
              </a:rPr>
              <a:t>Par contre, il ne supporte pas l’ombre et le manque de lumière. L’ombrage réduit sa croissance.</a:t>
            </a:r>
          </a:p>
          <a:p>
            <a:pPr>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9"/>
              </a:rPr>
              <a:t>http://fr.wikipedia.org/wiki/V%C3%A9tiver</a:t>
            </a:r>
            <a:r>
              <a:rPr lang="fr-FR" altLang="fr-FR" sz="1200">
                <a:solidFill>
                  <a:srgbClr val="008000"/>
                </a:solidFill>
                <a:latin typeface="Arial" panose="020B0604020202020204" pitchFamily="34" charset="0"/>
              </a:rPr>
              <a:t>, a) Protection des infrastructures par le vétiver, Paul Truong, Traduction par DynaEntreprises (Dakar), </a:t>
            </a:r>
            <a:r>
              <a:rPr lang="fr-FR" altLang="fr-FR" sz="1200">
                <a:solidFill>
                  <a:srgbClr val="008000"/>
                </a:solidFill>
                <a:latin typeface="Arial" panose="020B0604020202020204" pitchFamily="34" charset="0"/>
                <a:hlinkClick r:id="rId10"/>
              </a:rPr>
              <a:t>http://www.vetiver.com/TVN_infra_fr.pdf</a:t>
            </a:r>
            <a:r>
              <a:rPr lang="fr-FR" altLang="fr-FR" sz="1200">
                <a:solidFill>
                  <a:srgbClr val="008000"/>
                </a:solidFill>
                <a:latin typeface="Arial" panose="020B0604020202020204" pitchFamily="34" charset="0"/>
              </a:rPr>
              <a:t>, b) manuel technique application du système vétiver, </a:t>
            </a:r>
            <a:r>
              <a:rPr lang="fr-FR" altLang="fr-FR" sz="1200">
                <a:solidFill>
                  <a:srgbClr val="008000"/>
                </a:solidFill>
                <a:latin typeface="Arial" panose="020B0604020202020204" pitchFamily="34" charset="0"/>
                <a:hlinkClick r:id="rId11"/>
              </a:rPr>
              <a:t>http://www.vetiver.org/TVN_French%20manual%20v1opt.pdf</a:t>
            </a:r>
            <a:r>
              <a:rPr lang="fr-FR" altLang="fr-FR" sz="1200">
                <a:solidFill>
                  <a:srgbClr val="008000"/>
                </a:solidFill>
                <a:latin typeface="Arial" panose="020B0604020202020204" pitchFamily="34" charset="0"/>
              </a:rPr>
              <a:t> </a:t>
            </a:r>
          </a:p>
        </p:txBody>
      </p:sp>
      <p:sp>
        <p:nvSpPr>
          <p:cNvPr id="81928" name="Rectangle 13"/>
          <p:cNvSpPr>
            <a:spLocks noChangeArrowheads="1"/>
          </p:cNvSpPr>
          <p:nvPr/>
        </p:nvSpPr>
        <p:spPr bwMode="auto">
          <a:xfrm>
            <a:off x="0" y="457200"/>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1929" name="Rectangle 13"/>
          <p:cNvSpPr>
            <a:spLocks noChangeArrowheads="1"/>
          </p:cNvSpPr>
          <p:nvPr/>
        </p:nvSpPr>
        <p:spPr bwMode="auto">
          <a:xfrm>
            <a:off x="0" y="457200"/>
            <a:ext cx="46038" cy="46038"/>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1930" name="Image 9" descr="logo aride_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0"/>
            <a:ext cx="41116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Image 10" descr="logo salinisation2_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1550" y="0"/>
            <a:ext cx="384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2" name="Rectangle 11"/>
          <p:cNvSpPr>
            <a:spLocks noChangeArrowheads="1"/>
          </p:cNvSpPr>
          <p:nvPr/>
        </p:nvSpPr>
        <p:spPr bwMode="auto">
          <a:xfrm>
            <a:off x="7555334" y="158598"/>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rPr>
              <a:t>↗</a:t>
            </a:r>
            <a:endParaRPr lang="fr-FR" altLang="fr-FR" sz="1800" dirty="0">
              <a:latin typeface="Arial" panose="020B0604020202020204" pitchFamily="34" charset="0"/>
            </a:endParaRPr>
          </a:p>
        </p:txBody>
      </p:sp>
      <p:sp>
        <p:nvSpPr>
          <p:cNvPr id="13" name="Rectangle 12"/>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250825" y="692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a:solidFill>
                  <a:srgbClr val="008000"/>
                </a:solidFill>
                <a:latin typeface="Arial" panose="020B0604020202020204" pitchFamily="34" charset="0"/>
              </a:rPr>
              <a:t>7.8. </a:t>
            </a:r>
            <a:r>
              <a:rPr lang="fr-FR" altLang="fr-FR" sz="1800" b="1">
                <a:solidFill>
                  <a:srgbClr val="008000"/>
                </a:solidFill>
                <a:latin typeface="Arial" panose="020B0604020202020204" pitchFamily="34" charset="0"/>
              </a:rPr>
              <a:t>Vétiver</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Chrysopogon sp.</a:t>
            </a:r>
            <a:r>
              <a:rPr lang="fr-FR" altLang="fr-FR" sz="1800">
                <a:solidFill>
                  <a:srgbClr val="008000"/>
                </a:solidFill>
                <a:latin typeface="Arial" panose="020B0604020202020204" pitchFamily="34" charset="0"/>
              </a:rPr>
              <a:t>) (suite)</a:t>
            </a:r>
          </a:p>
        </p:txBody>
      </p:sp>
      <p:sp>
        <p:nvSpPr>
          <p:cNvPr id="82947" name="ZoneTexte 2"/>
          <p:cNvSpPr txBox="1">
            <a:spLocks noChangeArrowheads="1"/>
          </p:cNvSpPr>
          <p:nvPr/>
        </p:nvSpPr>
        <p:spPr bwMode="auto">
          <a:xfrm>
            <a:off x="2339752" y="169863"/>
            <a:ext cx="4933379"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FF0000"/>
                </a:solidFill>
              </a:rPr>
              <a:t>Planter en conditions arides et salines</a:t>
            </a:r>
          </a:p>
        </p:txBody>
      </p:sp>
      <p:sp>
        <p:nvSpPr>
          <p:cNvPr id="82948" name="Espace réservé du numéro de diapositive 2"/>
          <p:cNvSpPr>
            <a:spLocks noGrp="1"/>
          </p:cNvSpPr>
          <p:nvPr>
            <p:ph type="sldNum" sz="quarter" idx="12"/>
          </p:nvPr>
        </p:nvSpPr>
        <p:spPr bwMode="auto">
          <a:xfrm>
            <a:off x="7956550" y="188913"/>
            <a:ext cx="909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F5E892C-EDED-4811-9BA5-DD8C1CEDEEA2}" type="slidenum">
              <a:rPr lang="fr-FR" altLang="fr-FR" sz="1200" smtClean="0">
                <a:solidFill>
                  <a:srgbClr val="898989"/>
                </a:solidFill>
              </a:rPr>
              <a:pPr>
                <a:spcBef>
                  <a:spcPct val="0"/>
                </a:spcBef>
                <a:buFontTx/>
                <a:buNone/>
              </a:pPr>
              <a:t>99</a:t>
            </a:fld>
            <a:endParaRPr lang="fr-FR" altLang="fr-FR" sz="1200">
              <a:solidFill>
                <a:srgbClr val="898989"/>
              </a:solidFill>
            </a:endParaRPr>
          </a:p>
        </p:txBody>
      </p:sp>
      <p:sp>
        <p:nvSpPr>
          <p:cNvPr id="82949"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2950" name="Rectangle 15"/>
          <p:cNvSpPr>
            <a:spLocks noChangeArrowheads="1"/>
          </p:cNvSpPr>
          <p:nvPr/>
        </p:nvSpPr>
        <p:spPr bwMode="auto">
          <a:xfrm>
            <a:off x="8027988" y="115888"/>
            <a:ext cx="5048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3600" b="1">
                <a:solidFill>
                  <a:srgbClr val="008000"/>
                </a:solidFill>
                <a:latin typeface="Arial" panose="020B0604020202020204" pitchFamily="34" charset="0"/>
              </a:rPr>
              <a:t>U</a:t>
            </a:r>
          </a:p>
        </p:txBody>
      </p:sp>
      <p:sp>
        <p:nvSpPr>
          <p:cNvPr id="82951"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latin typeface="Arial" panose="020B0604020202020204" pitchFamily="34" charset="0"/>
            </a:endParaRPr>
          </a:p>
        </p:txBody>
      </p:sp>
      <p:sp>
        <p:nvSpPr>
          <p:cNvPr id="82952" name="Text Box 1"/>
          <p:cNvSpPr txBox="1">
            <a:spLocks noChangeArrowheads="1"/>
          </p:cNvSpPr>
          <p:nvPr/>
        </p:nvSpPr>
        <p:spPr bwMode="auto">
          <a:xfrm>
            <a:off x="884238" y="10544175"/>
            <a:ext cx="5791200" cy="15557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31543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1543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1543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1543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1543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1543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1543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1543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154363" algn="l"/>
              </a:tabLst>
              <a:defRPr sz="2000">
                <a:solidFill>
                  <a:schemeClr val="tx1"/>
                </a:solidFill>
                <a:latin typeface="Calibri" panose="020F0502020204030204" pitchFamily="34" charset="0"/>
              </a:defRPr>
            </a:lvl9pPr>
          </a:lstStyle>
          <a:p>
            <a:pPr>
              <a:spcBef>
                <a:spcPct val="0"/>
              </a:spcBef>
              <a:buFontTx/>
              <a:buNone/>
            </a:pPr>
            <a:r>
              <a:rPr lang="fr-FR" altLang="fr-FR" sz="1000">
                <a:solidFill>
                  <a:srgbClr val="050404"/>
                </a:solidFill>
                <a:latin typeface="Arial" panose="020B0604020202020204" pitchFamily="34" charset="0"/>
                <a:cs typeface="Times New Roman" panose="02020603050405020304" pitchFamily="18" charset="0"/>
              </a:rPr>
              <a:t>BAYSIDE:Users:richardgrimshaw:Desktop:French</a:t>
            </a:r>
            <a:r>
              <a:rPr lang="fr-FR" altLang="fr-FR" sz="1000" baseline="30000">
                <a:solidFill>
                  <a:srgbClr val="050404"/>
                </a:solidFill>
                <a:latin typeface="Arial" panose="020B0604020202020204" pitchFamily="34" charset="0"/>
                <a:cs typeface="Times New Roman" panose="02020603050405020304" pitchFamily="18" charset="0"/>
              </a:rPr>
              <a:t>2</a:t>
            </a:r>
            <a:r>
              <a:rPr lang="fr-FR" altLang="fr-FR" sz="1000">
                <a:solidFill>
                  <a:srgbClr val="050404"/>
                </a:solidFill>
                <a:latin typeface="Arial" panose="020B0604020202020204" pitchFamily="34" charset="0"/>
                <a:cs typeface="Times New Roman" panose="02020603050405020304" pitchFamily="18" charset="0"/>
              </a:rPr>
              <a:t>	papers:protection des infra#1144A4doc</a:t>
            </a:r>
            <a:endParaRPr lang="fr-FR" altLang="fr-FR" sz="1800">
              <a:latin typeface="Arial" panose="020B0604020202020204" pitchFamily="34" charset="0"/>
            </a:endParaRPr>
          </a:p>
        </p:txBody>
      </p:sp>
      <p:sp>
        <p:nvSpPr>
          <p:cNvPr id="82953" name="Rectangle 9"/>
          <p:cNvSpPr>
            <a:spLocks noChangeArrowheads="1"/>
          </p:cNvSpPr>
          <p:nvPr/>
        </p:nvSpPr>
        <p:spPr bwMode="auto">
          <a:xfrm>
            <a:off x="3779838" y="4581525"/>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Racines d’un an : 3,3 m</a:t>
            </a:r>
          </a:p>
        </p:txBody>
      </p:sp>
      <p:pic>
        <p:nvPicPr>
          <p:cNvPr id="82954" name="Image 10" descr="Vetiver_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125538"/>
            <a:ext cx="2533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Image 11" descr="vetiver2_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052513"/>
            <a:ext cx="2800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Rectangle 12"/>
          <p:cNvSpPr>
            <a:spLocks noChangeArrowheads="1"/>
          </p:cNvSpPr>
          <p:nvPr/>
        </p:nvSpPr>
        <p:spPr bwMode="auto">
          <a:xfrm>
            <a:off x="6156325" y="5445125"/>
            <a:ext cx="2808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Racines denses et profondes (2 mètres) d'un vétiver de 13 mois.</a:t>
            </a:r>
          </a:p>
        </p:txBody>
      </p:sp>
      <p:pic>
        <p:nvPicPr>
          <p:cNvPr id="82957" name="Image 13" descr="vetiver3_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196975"/>
            <a:ext cx="2581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8" name="Rectangle 14"/>
          <p:cNvSpPr>
            <a:spLocks noChangeArrowheads="1"/>
          </p:cNvSpPr>
          <p:nvPr/>
        </p:nvSpPr>
        <p:spPr bwMode="auto">
          <a:xfrm>
            <a:off x="179388" y="4005263"/>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Coupe verticale sur un remblai montrant une croissance racinaire de 3,6m pour un vétiver de 8 mois.</a:t>
            </a:r>
          </a:p>
        </p:txBody>
      </p:sp>
      <p:pic>
        <p:nvPicPr>
          <p:cNvPr id="82959" name="Image 15" descr="Vetiver_Seneg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724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ZoneTexte 16"/>
          <p:cNvSpPr txBox="1">
            <a:spLocks noChangeArrowheads="1"/>
          </p:cNvSpPr>
          <p:nvPr/>
        </p:nvSpPr>
        <p:spPr bwMode="auto">
          <a:xfrm>
            <a:off x="4859338" y="5876925"/>
            <a:ext cx="3205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Projet de haies de vétivers anti-érosion, au Sénégal. Source : Pépinière Naac Baal,  </a:t>
            </a:r>
            <a:r>
              <a:rPr lang="fr-FR" altLang="fr-FR" sz="1200">
                <a:solidFill>
                  <a:srgbClr val="008000"/>
                </a:solidFill>
                <a:latin typeface="Arial" panose="020B0604020202020204" pitchFamily="34" charset="0"/>
                <a:hlinkClick r:id="rId6"/>
              </a:rPr>
              <a:t>http://vetiversenegal.blogspot.fr/2010/11/des-projets-recents-du-vetiver-au.html</a:t>
            </a:r>
            <a:r>
              <a:rPr lang="fr-FR" altLang="fr-FR" sz="1200">
                <a:solidFill>
                  <a:srgbClr val="008000"/>
                </a:solidFill>
                <a:latin typeface="Arial" panose="020B0604020202020204" pitchFamily="34" charset="0"/>
              </a:rPr>
              <a:t> </a:t>
            </a:r>
          </a:p>
        </p:txBody>
      </p:sp>
      <p:pic>
        <p:nvPicPr>
          <p:cNvPr id="82961" name="Image 17" descr="Vetiver_Senegal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515778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2"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sp>
        <p:nvSpPr>
          <p:cNvPr id="82963" name="Rectangle 13"/>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800"/>
          </a:p>
        </p:txBody>
      </p:sp>
      <p:pic>
        <p:nvPicPr>
          <p:cNvPr id="82964" name="Image 19" descr="logo aride_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288" y="0"/>
            <a:ext cx="4953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Image 20" descr="logo salinisation2_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1550" y="0"/>
            <a:ext cx="46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Rectangle 21"/>
          <p:cNvSpPr>
            <a:spLocks noChangeArrowheads="1"/>
          </p:cNvSpPr>
          <p:nvPr/>
        </p:nvSpPr>
        <p:spPr bwMode="auto">
          <a:xfrm>
            <a:off x="7308850" y="188913"/>
            <a:ext cx="37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a:solidFill>
                  <a:srgbClr val="008000"/>
                </a:solidFill>
              </a:rPr>
              <a:t>↗</a:t>
            </a:r>
            <a:endParaRPr lang="fr-FR" altLang="fr-FR" sz="1800">
              <a:latin typeface="Arial" panose="020B0604020202020204" pitchFamily="34" charset="0"/>
            </a:endParaRPr>
          </a:p>
        </p:txBody>
      </p:sp>
      <p:sp>
        <p:nvSpPr>
          <p:cNvPr id="23" name="Rectangle 22"/>
          <p:cNvSpPr/>
          <p:nvPr/>
        </p:nvSpPr>
        <p:spPr>
          <a:xfrm>
            <a:off x="1630363" y="184706"/>
            <a:ext cx="312906" cy="369332"/>
          </a:xfrm>
          <a:prstGeom prst="rect">
            <a:avLst/>
          </a:prstGeom>
        </p:spPr>
        <p:txBody>
          <a:bodyPr wrap="none">
            <a:spAutoFit/>
          </a:bodyPr>
          <a:lstStyle/>
          <a:p>
            <a:pPr eaLnBrk="1" hangingPunct="1"/>
            <a:r>
              <a:rPr lang="fr-FR" altLang="fr-FR" b="1" dirty="0">
                <a:solidFill>
                  <a:srgbClr val="008000"/>
                </a:solidFill>
              </a:rPr>
              <a:t>$</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3260</TotalTime>
  <Words>71698</Words>
  <Application>Microsoft Office PowerPoint</Application>
  <PresentationFormat>Affichage à l'écran (4:3)</PresentationFormat>
  <Paragraphs>3751</Paragraphs>
  <Slides>267</Slides>
  <Notes>7</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267</vt:i4>
      </vt:variant>
    </vt:vector>
  </HeadingPairs>
  <TitlesOfParts>
    <vt:vector size="274" baseType="lpstr">
      <vt:lpstr>Arial</vt:lpstr>
      <vt:lpstr>Arial Narrow</vt:lpstr>
      <vt:lpstr>Calibri</vt:lpstr>
      <vt:lpstr>Roboto</vt:lpstr>
      <vt:lpstr>Times New Roman</vt:lpstr>
      <vt:lpstr>TimesNewRomanPSMT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LISAN</dc:creator>
  <cp:lastModifiedBy>Benjamin LISAN</cp:lastModifiedBy>
  <cp:revision>299</cp:revision>
  <cp:lastPrinted>2015-07-02T14:38:03Z</cp:lastPrinted>
  <dcterms:modified xsi:type="dcterms:W3CDTF">2019-12-11T23:22:07Z</dcterms:modified>
</cp:coreProperties>
</file>