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31E2B-6EAA-444E-80A9-2B538F7D82D1}" type="datetimeFigureOut">
              <a:rPr lang="fr-FR" smtClean="0"/>
              <a:pPr/>
              <a:t>11/09/2018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4282C-121A-429F-ABE9-271BA523CA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DFCA8-776F-4C8D-BFE0-95D4C81AE04A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2C07-21F7-4E35-B2AB-68C8B027B24A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3528-6B70-4F0B-A0B5-A5B347CA6524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1BDD-8CD1-4BB4-AA90-12BDE0195BEC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CAC6-5AE6-435F-A72F-1FDE935C4672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99E6-4440-42EE-B0FB-D0BFCA78C0CE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B5A6-8FCA-4B05-AF6C-55E719CB74CA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27B98-6A2F-41B1-ADA2-01FEB1ABF038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5CD4-D316-4AC8-88EB-28A36B2210D4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DD4D-6C7C-431A-8498-7FCB5A8D345B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1CEE-281E-4BF2-9FA7-208187642427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6FCC4-8CF4-4FAE-8AB4-26CD39588569}" type="datetime1">
              <a:rPr lang="fr-FR" smtClean="0"/>
              <a:pPr/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CBB5-6E02-4359-974D-B62BAA31F5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923928" y="188640"/>
            <a:ext cx="3456384" cy="252028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LE STAFF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Lysan-Marc </a:t>
            </a:r>
            <a:r>
              <a:rPr lang="fr-FR" sz="1400" b="1" dirty="0" err="1">
                <a:solidFill>
                  <a:schemeClr val="tx1"/>
                </a:solidFill>
              </a:rPr>
              <a:t>Rabenjamina</a:t>
            </a:r>
            <a:r>
              <a:rPr lang="fr-FR" sz="1400" dirty="0">
                <a:solidFill>
                  <a:schemeClr val="tx1"/>
                </a:solidFill>
              </a:rPr>
              <a:t>, directeur financier (directeur général), recherche investisseurs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Benjamin Lisan</a:t>
            </a:r>
            <a:r>
              <a:rPr lang="fr-FR" sz="1400" dirty="0">
                <a:solidFill>
                  <a:schemeClr val="tx1"/>
                </a:solidFill>
              </a:rPr>
              <a:t>, directeur technique,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err="1">
                <a:solidFill>
                  <a:schemeClr val="tx1"/>
                </a:solidFill>
              </a:rPr>
              <a:t>Hantatiana</a:t>
            </a:r>
            <a:r>
              <a:rPr lang="fr-FR" sz="1400" b="1" dirty="0">
                <a:solidFill>
                  <a:schemeClr val="tx1"/>
                </a:solidFill>
              </a:rPr>
              <a:t> </a:t>
            </a:r>
            <a:r>
              <a:rPr lang="fr-FR" sz="1400" b="1" dirty="0" err="1">
                <a:solidFill>
                  <a:schemeClr val="tx1"/>
                </a:solidFill>
              </a:rPr>
              <a:t>Ramaroson</a:t>
            </a:r>
            <a:r>
              <a:rPr lang="fr-FR" sz="1400" dirty="0">
                <a:solidFill>
                  <a:schemeClr val="tx1"/>
                </a:solidFill>
              </a:rPr>
              <a:t>, négociatrice, facilitatrice,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Marc</a:t>
            </a:r>
            <a:r>
              <a:rPr lang="fr-FR" sz="1400" dirty="0">
                <a:solidFill>
                  <a:schemeClr val="tx1"/>
                </a:solidFill>
              </a:rPr>
              <a:t>, négociateur, facilitateur</a:t>
            </a: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07504" y="476672"/>
            <a:ext cx="3456384" cy="18722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tx1"/>
                </a:solidFill>
              </a:rPr>
              <a:t>Gastronomie Pizza</a:t>
            </a:r>
            <a:r>
              <a:rPr lang="fr-FR" sz="1400" dirty="0">
                <a:solidFill>
                  <a:schemeClr val="tx1"/>
                </a:solidFill>
              </a:rPr>
              <a:t> - </a:t>
            </a:r>
            <a:r>
              <a:rPr lang="fr-FR" sz="1400" dirty="0" err="1">
                <a:solidFill>
                  <a:schemeClr val="tx1"/>
                </a:solidFill>
              </a:rPr>
              <a:t>Mahamasina</a:t>
            </a:r>
            <a:r>
              <a:rPr lang="fr-FR" sz="1400" dirty="0">
                <a:solidFill>
                  <a:schemeClr val="tx1"/>
                </a:solidFill>
              </a:rPr>
              <a:t>-Antananarivo ?.</a:t>
            </a:r>
            <a:endParaRPr lang="fr-FR" sz="1400" b="1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Chef </a:t>
            </a:r>
            <a:r>
              <a:rPr lang="fr-FR" sz="1400" b="1" dirty="0" err="1">
                <a:solidFill>
                  <a:schemeClr val="tx1"/>
                </a:solidFill>
              </a:rPr>
              <a:t>Mbinina</a:t>
            </a:r>
            <a:r>
              <a:rPr lang="fr-FR" sz="1400" b="1" dirty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(</a:t>
            </a:r>
            <a:r>
              <a:rPr lang="fr-FR" sz="1400" dirty="0" err="1">
                <a:solidFill>
                  <a:schemeClr val="tx1"/>
                </a:solidFill>
              </a:rPr>
              <a:t>Randrianaivo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Ambinintsoa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Arson</a:t>
            </a:r>
            <a:r>
              <a:rPr lang="fr-FR" sz="1400" dirty="0">
                <a:solidFill>
                  <a:schemeClr val="tx1"/>
                </a:solidFill>
              </a:rPr>
              <a:t>), Président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Yvan Landry </a:t>
            </a:r>
            <a:r>
              <a:rPr lang="fr-FR" sz="1400" b="1" dirty="0" err="1">
                <a:solidFill>
                  <a:schemeClr val="tx1"/>
                </a:solidFill>
              </a:rPr>
              <a:t>Rako</a:t>
            </a:r>
            <a:r>
              <a:rPr lang="fr-FR" sz="1400" dirty="0">
                <a:solidFill>
                  <a:schemeClr val="tx1"/>
                </a:solidFill>
              </a:rPr>
              <a:t>, directeur général (contrôle, validation …)</a:t>
            </a:r>
            <a:endParaRPr lang="fr-FR" sz="1400" b="1" dirty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339752" y="5589240"/>
            <a:ext cx="1872208" cy="10801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3) </a:t>
            </a:r>
            <a:r>
              <a:rPr lang="fr-FR" sz="1400" dirty="0" smtClean="0">
                <a:solidFill>
                  <a:schemeClr val="tx1"/>
                </a:solidFill>
              </a:rPr>
              <a:t>Ascenseur-tour (?)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499992" y="5661248"/>
            <a:ext cx="2232248" cy="1008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5) </a:t>
            </a:r>
            <a:r>
              <a:rPr lang="fr-FR" b="1" dirty="0">
                <a:solidFill>
                  <a:schemeClr val="tx1"/>
                </a:solidFill>
              </a:rPr>
              <a:t>Restaurants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(bornes de </a:t>
            </a:r>
            <a:r>
              <a:rPr lang="fr-FR" sz="1200" dirty="0" err="1">
                <a:solidFill>
                  <a:schemeClr val="tx1"/>
                </a:solidFill>
              </a:rPr>
              <a:t>commmandes</a:t>
            </a:r>
            <a:r>
              <a:rPr lang="fr-FR" sz="1200" dirty="0">
                <a:solidFill>
                  <a:schemeClr val="tx1"/>
                </a:solidFill>
              </a:rPr>
              <a:t> …)</a:t>
            </a:r>
          </a:p>
        </p:txBody>
      </p:sp>
      <p:sp>
        <p:nvSpPr>
          <p:cNvPr id="9" name="Ellipse 8"/>
          <p:cNvSpPr/>
          <p:nvPr/>
        </p:nvSpPr>
        <p:spPr>
          <a:xfrm>
            <a:off x="6804248" y="5589240"/>
            <a:ext cx="2232248" cy="1008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4) </a:t>
            </a:r>
            <a:r>
              <a:rPr lang="fr-FR" b="1" dirty="0">
                <a:solidFill>
                  <a:schemeClr val="tx1"/>
                </a:solidFill>
              </a:rPr>
              <a:t>Le petit train </a:t>
            </a:r>
            <a:r>
              <a:rPr lang="fr-FR" dirty="0">
                <a:solidFill>
                  <a:schemeClr val="tx1"/>
                </a:solidFill>
              </a:rPr>
              <a:t>(circulant sur la digue)</a:t>
            </a:r>
          </a:p>
        </p:txBody>
      </p:sp>
      <p:sp>
        <p:nvSpPr>
          <p:cNvPr id="10" name="Ellipse 9"/>
          <p:cNvSpPr/>
          <p:nvPr/>
        </p:nvSpPr>
        <p:spPr>
          <a:xfrm>
            <a:off x="7668344" y="620688"/>
            <a:ext cx="129614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Gestion des contrats de maintenance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3563888" y="1412776"/>
            <a:ext cx="360040" cy="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7380312" y="1412776"/>
            <a:ext cx="360040" cy="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251520" y="5589240"/>
            <a:ext cx="1836712" cy="10801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2) Montagnes russes</a:t>
            </a:r>
          </a:p>
        </p:txBody>
      </p:sp>
      <p:cxnSp>
        <p:nvCxnSpPr>
          <p:cNvPr id="31" name="Connecteur droit avec flèche 30"/>
          <p:cNvCxnSpPr>
            <a:endCxn id="87" idx="0"/>
          </p:cNvCxnSpPr>
          <p:nvPr/>
        </p:nvCxnSpPr>
        <p:spPr>
          <a:xfrm>
            <a:off x="8460432" y="2204864"/>
            <a:ext cx="180020" cy="36004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8100392" y="3501008"/>
            <a:ext cx="36004" cy="201622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endCxn id="8" idx="0"/>
          </p:cNvCxnSpPr>
          <p:nvPr/>
        </p:nvCxnSpPr>
        <p:spPr>
          <a:xfrm flipH="1">
            <a:off x="5616116" y="2780928"/>
            <a:ext cx="36004" cy="288032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3995936" y="3789040"/>
            <a:ext cx="36004" cy="201622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323528" y="4149080"/>
            <a:ext cx="0" cy="172819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lipse 49"/>
          <p:cNvSpPr/>
          <p:nvPr/>
        </p:nvSpPr>
        <p:spPr>
          <a:xfrm>
            <a:off x="539552" y="4005064"/>
            <a:ext cx="1944216" cy="7200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1) </a:t>
            </a:r>
            <a:r>
              <a:rPr lang="fr-FR" b="1" dirty="0">
                <a:solidFill>
                  <a:schemeClr val="tx1"/>
                </a:solidFill>
              </a:rPr>
              <a:t>Manèges</a:t>
            </a:r>
          </a:p>
        </p:txBody>
      </p:sp>
      <p:sp>
        <p:nvSpPr>
          <p:cNvPr id="52" name="Ellipse 51"/>
          <p:cNvSpPr/>
          <p:nvPr/>
        </p:nvSpPr>
        <p:spPr>
          <a:xfrm>
            <a:off x="5796136" y="3356992"/>
            <a:ext cx="2016224" cy="18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6) </a:t>
            </a:r>
            <a:r>
              <a:rPr lang="fr-FR" sz="1400" b="1" dirty="0">
                <a:solidFill>
                  <a:schemeClr val="tx1"/>
                </a:solidFill>
              </a:rPr>
              <a:t>Kiosques</a:t>
            </a:r>
            <a:r>
              <a:rPr lang="fr-FR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roulottes</a:t>
            </a:r>
            <a:r>
              <a:rPr lang="en-US" sz="1400" dirty="0">
                <a:solidFill>
                  <a:schemeClr val="tx1"/>
                </a:solidFill>
              </a:rPr>
              <a:t> à frites &amp; snack &amp; tiny House. </a:t>
            </a:r>
            <a:r>
              <a:rPr lang="en-US" sz="1400" dirty="0" err="1">
                <a:solidFill>
                  <a:schemeClr val="tx1"/>
                </a:solidFill>
              </a:rPr>
              <a:t>Vente</a:t>
            </a:r>
            <a:r>
              <a:rPr lang="en-US" sz="1400" dirty="0">
                <a:solidFill>
                  <a:schemeClr val="tx1"/>
                </a:solidFill>
              </a:rPr>
              <a:t> bonbons, souvenirs 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3" name="Connecteur droit avec flèche 52"/>
          <p:cNvCxnSpPr/>
          <p:nvPr/>
        </p:nvCxnSpPr>
        <p:spPr>
          <a:xfrm>
            <a:off x="4427984" y="2492896"/>
            <a:ext cx="0" cy="4104456"/>
          </a:xfrm>
          <a:prstGeom prst="straightConnector1">
            <a:avLst/>
          </a:prstGeom>
          <a:ln w="412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>
            <a:off x="251520" y="2996952"/>
            <a:ext cx="8640960" cy="0"/>
          </a:xfrm>
          <a:prstGeom prst="line">
            <a:avLst/>
          </a:prstGeom>
          <a:ln w="19050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179512" y="2564904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Les sous-projets</a:t>
            </a:r>
          </a:p>
        </p:txBody>
      </p:sp>
      <p:sp>
        <p:nvSpPr>
          <p:cNvPr id="58" name="Espace réservé du numéro de diapositive 57"/>
          <p:cNvSpPr>
            <a:spLocks noGrp="1"/>
          </p:cNvSpPr>
          <p:nvPr>
            <p:ph type="sldNum" sz="quarter" idx="12"/>
          </p:nvPr>
        </p:nvSpPr>
        <p:spPr>
          <a:xfrm>
            <a:off x="179512" y="188640"/>
            <a:ext cx="333400" cy="360040"/>
          </a:xfrm>
        </p:spPr>
        <p:txBody>
          <a:bodyPr/>
          <a:lstStyle/>
          <a:p>
            <a:fld id="{0DA1CBB5-6E02-4359-974D-B62BAA31F56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9" name="Rectangle 58"/>
          <p:cNvSpPr/>
          <p:nvPr/>
        </p:nvSpPr>
        <p:spPr>
          <a:xfrm>
            <a:off x="179512" y="3068960"/>
            <a:ext cx="1213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/>
              <a:t>1) le matériel </a:t>
            </a:r>
          </a:p>
          <a:p>
            <a:r>
              <a:rPr lang="fr-FR" sz="1400" b="1" dirty="0"/>
              <a:t>&amp; parc forains</a:t>
            </a:r>
          </a:p>
        </p:txBody>
      </p:sp>
      <p:cxnSp>
        <p:nvCxnSpPr>
          <p:cNvPr id="60" name="Connecteur droit avec flèche 59"/>
          <p:cNvCxnSpPr/>
          <p:nvPr/>
        </p:nvCxnSpPr>
        <p:spPr>
          <a:xfrm>
            <a:off x="6372200" y="2636912"/>
            <a:ext cx="8384" cy="80047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>
            <a:off x="323528" y="1844824"/>
            <a:ext cx="3636404" cy="237626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H="1">
            <a:off x="3347864" y="2204864"/>
            <a:ext cx="936104" cy="144016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1043608" y="116632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/>
              <a:t>Etudes de marché / Plan financier / Business plan</a:t>
            </a:r>
          </a:p>
        </p:txBody>
      </p:sp>
      <p:cxnSp>
        <p:nvCxnSpPr>
          <p:cNvPr id="69" name="Connecteur droit avec flèche 68"/>
          <p:cNvCxnSpPr/>
          <p:nvPr/>
        </p:nvCxnSpPr>
        <p:spPr>
          <a:xfrm>
            <a:off x="6876256" y="2420888"/>
            <a:ext cx="1224136" cy="108012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H="1">
            <a:off x="1979712" y="1988840"/>
            <a:ext cx="2088232" cy="208823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 rot="16200000">
            <a:off x="7866112" y="3879304"/>
            <a:ext cx="1512168" cy="6115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8) Hôtels</a:t>
            </a:r>
          </a:p>
        </p:txBody>
      </p:sp>
      <p:sp>
        <p:nvSpPr>
          <p:cNvPr id="81" name="Ellipse 80"/>
          <p:cNvSpPr/>
          <p:nvPr/>
        </p:nvSpPr>
        <p:spPr>
          <a:xfrm>
            <a:off x="4724400" y="3293368"/>
            <a:ext cx="936104" cy="21602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7) Mobilier d’aire de jeux</a:t>
            </a:r>
          </a:p>
        </p:txBody>
      </p:sp>
      <p:cxnSp>
        <p:nvCxnSpPr>
          <p:cNvPr id="85" name="Connecteur droit avec flèche 84"/>
          <p:cNvCxnSpPr>
            <a:endCxn id="77" idx="6"/>
          </p:cNvCxnSpPr>
          <p:nvPr/>
        </p:nvCxnSpPr>
        <p:spPr>
          <a:xfrm>
            <a:off x="7020272" y="2276872"/>
            <a:ext cx="1601924" cy="115212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llipse 86"/>
          <p:cNvSpPr/>
          <p:nvPr/>
        </p:nvSpPr>
        <p:spPr>
          <a:xfrm>
            <a:off x="8388424" y="256490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88" name="Ellipse 87"/>
          <p:cNvSpPr/>
          <p:nvPr/>
        </p:nvSpPr>
        <p:spPr>
          <a:xfrm>
            <a:off x="8532440" y="652534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89" name="Ellipse 88"/>
          <p:cNvSpPr/>
          <p:nvPr/>
        </p:nvSpPr>
        <p:spPr>
          <a:xfrm>
            <a:off x="7236296" y="508518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91" name="Ellipse 90"/>
          <p:cNvSpPr/>
          <p:nvPr/>
        </p:nvSpPr>
        <p:spPr>
          <a:xfrm>
            <a:off x="8540824" y="5165576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92" name="Ellipse 91"/>
          <p:cNvSpPr/>
          <p:nvPr/>
        </p:nvSpPr>
        <p:spPr>
          <a:xfrm>
            <a:off x="6516216" y="652534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93" name="Ellipse 92"/>
          <p:cNvSpPr/>
          <p:nvPr/>
        </p:nvSpPr>
        <p:spPr>
          <a:xfrm>
            <a:off x="4572000" y="544522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94" name="Ellipse 93"/>
          <p:cNvSpPr/>
          <p:nvPr/>
        </p:nvSpPr>
        <p:spPr>
          <a:xfrm>
            <a:off x="3851920" y="652534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95" name="Ellipse 94"/>
          <p:cNvSpPr/>
          <p:nvPr/>
        </p:nvSpPr>
        <p:spPr>
          <a:xfrm>
            <a:off x="1547664" y="472514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96" name="Ellipse 95"/>
          <p:cNvSpPr/>
          <p:nvPr/>
        </p:nvSpPr>
        <p:spPr>
          <a:xfrm>
            <a:off x="1763688" y="652534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D7A48991-9820-4488-AF5C-E7C8A7E69CA2}"/>
              </a:ext>
            </a:extLst>
          </p:cNvPr>
          <p:cNvSpPr txBox="1"/>
          <p:nvPr/>
        </p:nvSpPr>
        <p:spPr>
          <a:xfrm>
            <a:off x="7145548" y="101823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rgbClr val="C00000"/>
                </a:solidFill>
              </a:rPr>
              <a:t>Architecture technique complexe – </a:t>
            </a:r>
            <a:r>
              <a:rPr lang="fr-FR" sz="1200" dirty="0" err="1">
                <a:solidFill>
                  <a:srgbClr val="C00000"/>
                </a:solidFill>
              </a:rPr>
              <a:t>resort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4" name="Ellipse 43"/>
          <p:cNvSpPr/>
          <p:nvPr/>
        </p:nvSpPr>
        <p:spPr>
          <a:xfrm>
            <a:off x="2555776" y="3573016"/>
            <a:ext cx="1224136" cy="18722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32) Panneaux </a:t>
            </a:r>
            <a:r>
              <a:rPr lang="fr-FR" sz="1400" dirty="0" err="1" smtClean="0">
                <a:solidFill>
                  <a:schemeClr val="tx1"/>
                </a:solidFill>
              </a:rPr>
              <a:t>publici-taires</a:t>
            </a:r>
            <a:r>
              <a:rPr lang="fr-FR" sz="1400" dirty="0" smtClean="0">
                <a:solidFill>
                  <a:schemeClr val="tx1"/>
                </a:solidFill>
              </a:rPr>
              <a:t>, produits dérivés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4067944" y="2276872"/>
            <a:ext cx="288032" cy="144016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411760" y="4725144"/>
            <a:ext cx="1872208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12) Flotte de véhicules</a:t>
            </a:r>
            <a:r>
              <a:rPr lang="fr-FR" dirty="0">
                <a:solidFill>
                  <a:schemeClr val="tx1"/>
                </a:solidFill>
              </a:rPr>
              <a:t> (sécurité, entretien …)</a:t>
            </a:r>
          </a:p>
        </p:txBody>
      </p:sp>
      <p:sp>
        <p:nvSpPr>
          <p:cNvPr id="6" name="Ellipse 5"/>
          <p:cNvSpPr/>
          <p:nvPr/>
        </p:nvSpPr>
        <p:spPr>
          <a:xfrm>
            <a:off x="251520" y="5589240"/>
            <a:ext cx="2160240" cy="10801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14) Système de </a:t>
            </a:r>
            <a:r>
              <a:rPr lang="fr-FR" b="1" dirty="0" err="1">
                <a:solidFill>
                  <a:schemeClr val="tx1"/>
                </a:solidFill>
              </a:rPr>
              <a:t>badgeage</a:t>
            </a:r>
            <a:r>
              <a:rPr lang="fr-FR" b="1" dirty="0">
                <a:solidFill>
                  <a:schemeClr val="tx1"/>
                </a:solidFill>
              </a:rPr>
              <a:t> centralisé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3023828" y="3573016"/>
            <a:ext cx="180020" cy="115212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1763688" y="3356992"/>
            <a:ext cx="36004" cy="223224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179512" y="3573016"/>
            <a:ext cx="1476672" cy="13681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13)Portails </a:t>
            </a:r>
            <a:r>
              <a:rPr lang="fr-FR" dirty="0" err="1">
                <a:solidFill>
                  <a:schemeClr val="tx1"/>
                </a:solidFill>
              </a:rPr>
              <a:t>automa-tiques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4427984" y="836712"/>
            <a:ext cx="0" cy="5760640"/>
          </a:xfrm>
          <a:prstGeom prst="straightConnector1">
            <a:avLst/>
          </a:prstGeom>
          <a:ln w="412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185720" y="6193878"/>
            <a:ext cx="549424" cy="360040"/>
          </a:xfrm>
        </p:spPr>
        <p:txBody>
          <a:bodyPr/>
          <a:lstStyle/>
          <a:p>
            <a:fld id="{0DA1CBB5-6E02-4359-974D-B62BAA31F568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83568" y="1772816"/>
            <a:ext cx="1440160" cy="172819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9) Maison centrale des gardiens</a:t>
            </a:r>
          </a:p>
        </p:txBody>
      </p:sp>
      <p:sp>
        <p:nvSpPr>
          <p:cNvPr id="21" name="Ellipse 20"/>
          <p:cNvSpPr/>
          <p:nvPr/>
        </p:nvSpPr>
        <p:spPr>
          <a:xfrm>
            <a:off x="395536" y="548680"/>
            <a:ext cx="2232248" cy="10801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11) La </a:t>
            </a:r>
            <a:r>
              <a:rPr lang="fr-FR" dirty="0" smtClean="0">
                <a:solidFill>
                  <a:schemeClr val="tx1"/>
                </a:solidFill>
              </a:rPr>
              <a:t>clôture, </a:t>
            </a:r>
            <a:r>
              <a:rPr lang="fr-FR" dirty="0">
                <a:solidFill>
                  <a:schemeClr val="tx1"/>
                </a:solidFill>
              </a:rPr>
              <a:t>grillage.</a:t>
            </a:r>
          </a:p>
          <a:p>
            <a:pPr algn="ctr"/>
            <a:r>
              <a:rPr lang="fr-FR" i="1" dirty="0">
                <a:solidFill>
                  <a:srgbClr val="008000"/>
                </a:solidFill>
              </a:rPr>
              <a:t>Haies vives</a:t>
            </a:r>
          </a:p>
        </p:txBody>
      </p:sp>
      <p:sp>
        <p:nvSpPr>
          <p:cNvPr id="26" name="Ellipse 25"/>
          <p:cNvSpPr/>
          <p:nvPr/>
        </p:nvSpPr>
        <p:spPr>
          <a:xfrm>
            <a:off x="3563888" y="188640"/>
            <a:ext cx="1800200" cy="648072"/>
          </a:xfrm>
          <a:prstGeom prst="ellips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LE STAFF</a:t>
            </a:r>
          </a:p>
        </p:txBody>
      </p:sp>
      <p:sp>
        <p:nvSpPr>
          <p:cNvPr id="29" name="Ellipse 28"/>
          <p:cNvSpPr/>
          <p:nvPr/>
        </p:nvSpPr>
        <p:spPr>
          <a:xfrm>
            <a:off x="7020272" y="2348880"/>
            <a:ext cx="1980728" cy="1080120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17) Groupes électrogènes</a:t>
            </a:r>
          </a:p>
        </p:txBody>
      </p:sp>
      <p:sp>
        <p:nvSpPr>
          <p:cNvPr id="32" name="Ellipse 31"/>
          <p:cNvSpPr/>
          <p:nvPr/>
        </p:nvSpPr>
        <p:spPr>
          <a:xfrm>
            <a:off x="4860032" y="764704"/>
            <a:ext cx="2448272" cy="9361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15) Voirie : routes, canalisations</a:t>
            </a:r>
          </a:p>
        </p:txBody>
      </p:sp>
      <p:cxnSp>
        <p:nvCxnSpPr>
          <p:cNvPr id="35" name="Connecteur droit avec flèche 34"/>
          <p:cNvCxnSpPr>
            <a:stCxn id="32" idx="4"/>
          </p:cNvCxnSpPr>
          <p:nvPr/>
        </p:nvCxnSpPr>
        <p:spPr>
          <a:xfrm flipH="1">
            <a:off x="5688124" y="1700808"/>
            <a:ext cx="396044" cy="504056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32" idx="5"/>
            <a:endCxn id="29" idx="1"/>
          </p:cNvCxnSpPr>
          <p:nvPr/>
        </p:nvCxnSpPr>
        <p:spPr>
          <a:xfrm>
            <a:off x="6949763" y="1563719"/>
            <a:ext cx="360580" cy="943341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179512" y="1886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La sécurité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6182012" y="298960"/>
            <a:ext cx="546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BTP</a:t>
            </a:r>
          </a:p>
        </p:txBody>
      </p:sp>
      <p:sp>
        <p:nvSpPr>
          <p:cNvPr id="44" name="Ellipse 43"/>
          <p:cNvSpPr/>
          <p:nvPr/>
        </p:nvSpPr>
        <p:spPr>
          <a:xfrm>
            <a:off x="3419872" y="3501008"/>
            <a:ext cx="1836712" cy="1080120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18) Projecteurs</a:t>
            </a: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5220072" y="3501008"/>
            <a:ext cx="216024" cy="43204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>
            <a:off x="2627784" y="692696"/>
            <a:ext cx="936104" cy="28803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2123728" y="2240868"/>
            <a:ext cx="360040" cy="10801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>
            <a:stCxn id="26" idx="3"/>
            <a:endCxn id="20" idx="7"/>
          </p:cNvCxnSpPr>
          <p:nvPr/>
        </p:nvCxnSpPr>
        <p:spPr>
          <a:xfrm flipH="1">
            <a:off x="1912821" y="741804"/>
            <a:ext cx="1914700" cy="128410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2051720" y="2852936"/>
            <a:ext cx="1800200" cy="72008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>
            <a:off x="539552" y="1412776"/>
            <a:ext cx="0" cy="223224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755576" y="5013176"/>
            <a:ext cx="360040" cy="57606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>
            <a:stCxn id="52" idx="6"/>
            <a:endCxn id="29" idx="2"/>
          </p:cNvCxnSpPr>
          <p:nvPr/>
        </p:nvCxnSpPr>
        <p:spPr>
          <a:xfrm>
            <a:off x="6660232" y="2852936"/>
            <a:ext cx="360040" cy="3600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>
            <a:off x="3707904" y="764704"/>
            <a:ext cx="288032" cy="64807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>
            <a:off x="4572000" y="836712"/>
            <a:ext cx="428740" cy="15579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H="1" flipV="1">
            <a:off x="5364088" y="504056"/>
            <a:ext cx="648072" cy="26064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>
            <a:stCxn id="20" idx="5"/>
          </p:cNvCxnSpPr>
          <p:nvPr/>
        </p:nvCxnSpPr>
        <p:spPr>
          <a:xfrm>
            <a:off x="1912821" y="3247920"/>
            <a:ext cx="858979" cy="162124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 flipH="1">
            <a:off x="3059832" y="836712"/>
            <a:ext cx="1152128" cy="273630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Ellipse 91"/>
          <p:cNvSpPr/>
          <p:nvPr/>
        </p:nvSpPr>
        <p:spPr>
          <a:xfrm>
            <a:off x="2483768" y="1340768"/>
            <a:ext cx="1800200" cy="18002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10) Système de vidéo-</a:t>
            </a:r>
            <a:r>
              <a:rPr lang="fr-FR" dirty="0" err="1">
                <a:solidFill>
                  <a:schemeClr val="tx1"/>
                </a:solidFill>
              </a:rPr>
              <a:t>surveil</a:t>
            </a:r>
            <a:r>
              <a:rPr lang="fr-FR" dirty="0">
                <a:solidFill>
                  <a:schemeClr val="tx1"/>
                </a:solidFill>
              </a:rPr>
              <a:t>-</a:t>
            </a:r>
            <a:r>
              <a:rPr lang="fr-FR" dirty="0" err="1">
                <a:solidFill>
                  <a:schemeClr val="tx1"/>
                </a:solidFill>
              </a:rPr>
              <a:t>ance</a:t>
            </a:r>
            <a:r>
              <a:rPr lang="fr-FR" dirty="0">
                <a:solidFill>
                  <a:schemeClr val="tx1"/>
                </a:solidFill>
              </a:rPr>
              <a:t> central</a:t>
            </a:r>
          </a:p>
        </p:txBody>
      </p:sp>
      <p:sp>
        <p:nvSpPr>
          <p:cNvPr id="115" name="Ellipse 114"/>
          <p:cNvSpPr/>
          <p:nvPr/>
        </p:nvSpPr>
        <p:spPr>
          <a:xfrm>
            <a:off x="8388424" y="3429000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6" name="Ellipse 115"/>
          <p:cNvSpPr/>
          <p:nvPr/>
        </p:nvSpPr>
        <p:spPr>
          <a:xfrm>
            <a:off x="6300192" y="3356992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7" name="Ellipse 116"/>
          <p:cNvSpPr/>
          <p:nvPr/>
        </p:nvSpPr>
        <p:spPr>
          <a:xfrm>
            <a:off x="6372200" y="1772816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8" name="Ellipse 117"/>
          <p:cNvSpPr/>
          <p:nvPr/>
        </p:nvSpPr>
        <p:spPr>
          <a:xfrm>
            <a:off x="4499992" y="4653136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9" name="Ellipse 118"/>
          <p:cNvSpPr/>
          <p:nvPr/>
        </p:nvSpPr>
        <p:spPr>
          <a:xfrm>
            <a:off x="3851920" y="652534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0" name="Ellipse 119"/>
          <p:cNvSpPr/>
          <p:nvPr/>
        </p:nvSpPr>
        <p:spPr>
          <a:xfrm>
            <a:off x="2123728" y="652534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1" name="Ellipse 120"/>
          <p:cNvSpPr/>
          <p:nvPr/>
        </p:nvSpPr>
        <p:spPr>
          <a:xfrm>
            <a:off x="1043608" y="4941168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2" name="Ellipse 121"/>
          <p:cNvSpPr/>
          <p:nvPr/>
        </p:nvSpPr>
        <p:spPr>
          <a:xfrm>
            <a:off x="2123728" y="3212976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3" name="Ellipse 122"/>
          <p:cNvSpPr/>
          <p:nvPr/>
        </p:nvSpPr>
        <p:spPr>
          <a:xfrm>
            <a:off x="3635896" y="3140968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4" name="Ellipse 123"/>
          <p:cNvSpPr/>
          <p:nvPr/>
        </p:nvSpPr>
        <p:spPr>
          <a:xfrm>
            <a:off x="2339752" y="40466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5D2A078-5151-4E6B-BC19-64844FBF5DEB}"/>
              </a:ext>
            </a:extLst>
          </p:cNvPr>
          <p:cNvSpPr txBox="1"/>
          <p:nvPr/>
        </p:nvSpPr>
        <p:spPr>
          <a:xfrm>
            <a:off x="7236804" y="123019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rgbClr val="C00000"/>
                </a:solidFill>
              </a:rPr>
              <a:t>Architecture technique complexe – </a:t>
            </a:r>
            <a:r>
              <a:rPr lang="fr-FR" sz="1200" dirty="0" err="1">
                <a:solidFill>
                  <a:srgbClr val="C00000"/>
                </a:solidFill>
              </a:rPr>
              <a:t>resort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7" name="Ellipse 46"/>
          <p:cNvSpPr/>
          <p:nvPr/>
        </p:nvSpPr>
        <p:spPr>
          <a:xfrm>
            <a:off x="4716016" y="4797152"/>
            <a:ext cx="4320480" cy="187220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29) </a:t>
            </a:r>
            <a:r>
              <a:rPr lang="fr-FR" b="1" dirty="0" smtClean="0">
                <a:solidFill>
                  <a:schemeClr val="tx1"/>
                </a:solidFill>
              </a:rPr>
              <a:t>Amphithéâtre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smtClean="0">
                <a:solidFill>
                  <a:schemeClr val="tx1"/>
                </a:solidFill>
              </a:rPr>
              <a:t>: </a:t>
            </a:r>
            <a:endParaRPr lang="fr-FR" smtClean="0">
              <a:solidFill>
                <a:schemeClr val="tx1"/>
              </a:solidFill>
            </a:endParaRPr>
          </a:p>
          <a:p>
            <a:pPr algn="ctr"/>
            <a:r>
              <a:rPr lang="fr-FR" smtClean="0">
                <a:solidFill>
                  <a:schemeClr val="tx1"/>
                </a:solidFill>
              </a:rPr>
              <a:t>spectacles </a:t>
            </a:r>
            <a:r>
              <a:rPr lang="fr-FR" dirty="0" smtClean="0">
                <a:solidFill>
                  <a:schemeClr val="tx1"/>
                </a:solidFill>
              </a:rPr>
              <a:t>musicaux, troupes </a:t>
            </a:r>
            <a:r>
              <a:rPr lang="fr-FR" dirty="0" smtClean="0">
                <a:solidFill>
                  <a:schemeClr val="tx1"/>
                </a:solidFill>
              </a:rPr>
              <a:t>musicales, folkloriques, </a:t>
            </a:r>
            <a:r>
              <a:rPr lang="fr-FR" dirty="0" smtClean="0">
                <a:solidFill>
                  <a:schemeClr val="tx1"/>
                </a:solidFill>
              </a:rPr>
              <a:t>théâtrales, ateliers …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4716016" y="836712"/>
            <a:ext cx="1728192" cy="388843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e 51"/>
          <p:cNvSpPr/>
          <p:nvPr/>
        </p:nvSpPr>
        <p:spPr>
          <a:xfrm>
            <a:off x="4716016" y="2204864"/>
            <a:ext cx="1944216" cy="129614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16) Electricité, éclairage (public …) </a:t>
            </a:r>
          </a:p>
        </p:txBody>
      </p:sp>
      <p:sp>
        <p:nvSpPr>
          <p:cNvPr id="49" name="Ellipse 48"/>
          <p:cNvSpPr/>
          <p:nvPr/>
        </p:nvSpPr>
        <p:spPr>
          <a:xfrm>
            <a:off x="7452320" y="692696"/>
            <a:ext cx="1584176" cy="1440160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33</a:t>
            </a:r>
            <a:r>
              <a:rPr lang="fr-FR" sz="1400" dirty="0" smtClean="0">
                <a:solidFill>
                  <a:schemeClr val="tx1"/>
                </a:solidFill>
              </a:rPr>
              <a:t>) Signalétique : panneaux (routiers, indicateurs …)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7" name="Connecteur droit avec flèche 56"/>
          <p:cNvCxnSpPr/>
          <p:nvPr/>
        </p:nvCxnSpPr>
        <p:spPr>
          <a:xfrm>
            <a:off x="7308304" y="1268760"/>
            <a:ext cx="144016" cy="28803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7380312" y="5805264"/>
            <a:ext cx="1763688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rgbClr val="008000"/>
                </a:solidFill>
              </a:rPr>
              <a:t>27) Jardins </a:t>
            </a:r>
            <a:r>
              <a:rPr lang="fr-FR" b="1" dirty="0">
                <a:solidFill>
                  <a:srgbClr val="008000"/>
                </a:solidFill>
              </a:rPr>
              <a:t>paysagers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6444208" y="1340768"/>
            <a:ext cx="2088232" cy="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stCxn id="30" idx="5"/>
            <a:endCxn id="4" idx="0"/>
          </p:cNvCxnSpPr>
          <p:nvPr/>
        </p:nvCxnSpPr>
        <p:spPr>
          <a:xfrm>
            <a:off x="7733115" y="4156007"/>
            <a:ext cx="529041" cy="1649257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5652120" y="3645024"/>
            <a:ext cx="0" cy="180020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427984" y="836712"/>
            <a:ext cx="0" cy="5760640"/>
          </a:xfrm>
          <a:prstGeom prst="straightConnector1">
            <a:avLst/>
          </a:prstGeom>
          <a:ln w="412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7503" y="1"/>
            <a:ext cx="432049" cy="404664"/>
          </a:xfrm>
        </p:spPr>
        <p:txBody>
          <a:bodyPr/>
          <a:lstStyle/>
          <a:p>
            <a:fld id="{0DA1CBB5-6E02-4359-974D-B62BAA31F56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6941536" y="541754"/>
            <a:ext cx="1446888" cy="6549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28) La </a:t>
            </a:r>
            <a:r>
              <a:rPr lang="fr-FR" dirty="0">
                <a:solidFill>
                  <a:schemeClr val="tx1"/>
                </a:solidFill>
              </a:rPr>
              <a:t>digue</a:t>
            </a:r>
          </a:p>
        </p:txBody>
      </p:sp>
      <p:sp>
        <p:nvSpPr>
          <p:cNvPr id="20" name="Ellipse 19"/>
          <p:cNvSpPr/>
          <p:nvPr/>
        </p:nvSpPr>
        <p:spPr>
          <a:xfrm>
            <a:off x="179512" y="2708920"/>
            <a:ext cx="1728192" cy="1008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20) Zoo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763688" y="692696"/>
            <a:ext cx="1836712" cy="10801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18) Deux </a:t>
            </a:r>
            <a:r>
              <a:rPr lang="fr-FR" b="1" dirty="0" err="1">
                <a:solidFill>
                  <a:schemeClr val="tx1"/>
                </a:solidFill>
              </a:rPr>
              <a:t>bio-dômes</a:t>
            </a:r>
            <a:r>
              <a:rPr lang="fr-FR" b="1" dirty="0">
                <a:solidFill>
                  <a:schemeClr val="tx1"/>
                </a:solidFill>
              </a:rPr>
              <a:t> (BTP)</a:t>
            </a:r>
          </a:p>
        </p:txBody>
      </p:sp>
      <p:sp>
        <p:nvSpPr>
          <p:cNvPr id="26" name="Ellipse 25"/>
          <p:cNvSpPr/>
          <p:nvPr/>
        </p:nvSpPr>
        <p:spPr>
          <a:xfrm>
            <a:off x="3563888" y="188640"/>
            <a:ext cx="1800200" cy="648072"/>
          </a:xfrm>
          <a:prstGeom prst="ellips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LE STAFF</a:t>
            </a:r>
          </a:p>
        </p:txBody>
      </p:sp>
      <p:sp>
        <p:nvSpPr>
          <p:cNvPr id="28" name="Rectangle 27"/>
          <p:cNvSpPr/>
          <p:nvPr/>
        </p:nvSpPr>
        <p:spPr>
          <a:xfrm rot="16200000">
            <a:off x="6192354" y="3041753"/>
            <a:ext cx="5076564" cy="367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La </a:t>
            </a:r>
            <a:r>
              <a:rPr lang="fr-FR" dirty="0" smtClean="0">
                <a:solidFill>
                  <a:schemeClr val="tx1"/>
                </a:solidFill>
              </a:rPr>
              <a:t>rivière extérieure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6804248" y="1700808"/>
            <a:ext cx="1620688" cy="10801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29) La </a:t>
            </a:r>
            <a:r>
              <a:rPr lang="fr-FR" dirty="0">
                <a:solidFill>
                  <a:schemeClr val="tx1"/>
                </a:solidFill>
              </a:rPr>
              <a:t>rivière artificielle</a:t>
            </a:r>
          </a:p>
        </p:txBody>
      </p:sp>
      <p:sp>
        <p:nvSpPr>
          <p:cNvPr id="32" name="Ellipse 31"/>
          <p:cNvSpPr/>
          <p:nvPr/>
        </p:nvSpPr>
        <p:spPr>
          <a:xfrm>
            <a:off x="4716016" y="980728"/>
            <a:ext cx="1728192" cy="7920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Les </a:t>
            </a:r>
            <a:r>
              <a:rPr lang="fr-FR" sz="1400" dirty="0" smtClean="0">
                <a:solidFill>
                  <a:schemeClr val="tx1"/>
                </a:solidFill>
              </a:rPr>
              <a:t>pompes industrielles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6084168" y="1700808"/>
            <a:ext cx="54260" cy="43204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5220072" y="692696"/>
            <a:ext cx="381360" cy="302196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403648" y="260648"/>
            <a:ext cx="219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Zoos (l’arche de Noé)</a:t>
            </a:r>
          </a:p>
        </p:txBody>
      </p:sp>
      <p:sp>
        <p:nvSpPr>
          <p:cNvPr id="30" name="Ellipse 29"/>
          <p:cNvSpPr/>
          <p:nvPr/>
        </p:nvSpPr>
        <p:spPr>
          <a:xfrm>
            <a:off x="6012160" y="3356992"/>
            <a:ext cx="2016224" cy="93610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31) Systèmes </a:t>
            </a:r>
            <a:r>
              <a:rPr lang="fr-FR" dirty="0">
                <a:solidFill>
                  <a:schemeClr val="tx1"/>
                </a:solidFill>
              </a:rPr>
              <a:t>d’irrigation</a:t>
            </a:r>
          </a:p>
        </p:txBody>
      </p:sp>
      <p:sp>
        <p:nvSpPr>
          <p:cNvPr id="31" name="Ellipse 30"/>
          <p:cNvSpPr/>
          <p:nvPr/>
        </p:nvSpPr>
        <p:spPr>
          <a:xfrm>
            <a:off x="4572000" y="5445224"/>
            <a:ext cx="2448272" cy="141277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24) Maison </a:t>
            </a:r>
            <a:r>
              <a:rPr lang="fr-FR" b="1" dirty="0">
                <a:solidFill>
                  <a:schemeClr val="tx1"/>
                </a:solidFill>
              </a:rPr>
              <a:t>des paysagistes </a:t>
            </a:r>
            <a:r>
              <a:rPr lang="fr-FR" b="1" dirty="0" smtClean="0">
                <a:solidFill>
                  <a:schemeClr val="tx1"/>
                </a:solidFill>
              </a:rPr>
              <a:t>(héberge le staff </a:t>
            </a:r>
            <a:r>
              <a:rPr lang="fr-FR" b="1" dirty="0">
                <a:solidFill>
                  <a:schemeClr val="tx1"/>
                </a:solidFill>
              </a:rPr>
              <a:t>des paysagistes)</a:t>
            </a:r>
          </a:p>
        </p:txBody>
      </p:sp>
      <p:sp>
        <p:nvSpPr>
          <p:cNvPr id="33" name="Ellipse 32"/>
          <p:cNvSpPr/>
          <p:nvPr/>
        </p:nvSpPr>
        <p:spPr>
          <a:xfrm>
            <a:off x="6300192" y="4797152"/>
            <a:ext cx="1584176" cy="7920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26) Pépinière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37" name="Connecteur droit avec flèche 36"/>
          <p:cNvCxnSpPr>
            <a:endCxn id="30" idx="0"/>
          </p:cNvCxnSpPr>
          <p:nvPr/>
        </p:nvCxnSpPr>
        <p:spPr>
          <a:xfrm>
            <a:off x="6228184" y="1628800"/>
            <a:ext cx="792088" cy="172819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5940152" y="5157192"/>
            <a:ext cx="360040" cy="288032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7308304" y="5589240"/>
            <a:ext cx="736053" cy="198552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7020272" y="6165304"/>
            <a:ext cx="360040" cy="0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30" idx="4"/>
          </p:cNvCxnSpPr>
          <p:nvPr/>
        </p:nvCxnSpPr>
        <p:spPr>
          <a:xfrm flipH="1">
            <a:off x="6444208" y="4293096"/>
            <a:ext cx="576064" cy="504056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e 57"/>
          <p:cNvSpPr/>
          <p:nvPr/>
        </p:nvSpPr>
        <p:spPr>
          <a:xfrm>
            <a:off x="0" y="404664"/>
            <a:ext cx="1511152" cy="19442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19) Maison </a:t>
            </a:r>
            <a:r>
              <a:rPr lang="fr-FR" sz="1400" dirty="0">
                <a:solidFill>
                  <a:schemeClr val="tx1"/>
                </a:solidFill>
              </a:rPr>
              <a:t>des soigneurs : bureau, labo </a:t>
            </a:r>
            <a:r>
              <a:rPr lang="fr-FR" sz="1400" dirty="0" err="1">
                <a:solidFill>
                  <a:schemeClr val="tx1"/>
                </a:solidFill>
              </a:rPr>
              <a:t>vet</a:t>
            </a:r>
            <a:r>
              <a:rPr lang="fr-FR" sz="1400" dirty="0">
                <a:solidFill>
                  <a:schemeClr val="tx1"/>
                </a:solidFill>
              </a:rPr>
              <a:t>. + </a:t>
            </a:r>
            <a:r>
              <a:rPr lang="fr-FR" sz="1400" dirty="0" err="1">
                <a:solidFill>
                  <a:schemeClr val="tx1"/>
                </a:solidFill>
              </a:rPr>
              <a:t>bibliothè-que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2267744" y="2420888"/>
            <a:ext cx="1728192" cy="1008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21) La </a:t>
            </a:r>
            <a:r>
              <a:rPr lang="fr-FR" b="1" dirty="0">
                <a:solidFill>
                  <a:schemeClr val="tx1"/>
                </a:solidFill>
              </a:rPr>
              <a:t>grande volière</a:t>
            </a:r>
          </a:p>
        </p:txBody>
      </p:sp>
      <p:cxnSp>
        <p:nvCxnSpPr>
          <p:cNvPr id="60" name="Connecteur droit avec flèche 59"/>
          <p:cNvCxnSpPr>
            <a:cxnSpLocks/>
            <a:stCxn id="26" idx="6"/>
            <a:endCxn id="18" idx="2"/>
          </p:cNvCxnSpPr>
          <p:nvPr/>
        </p:nvCxnSpPr>
        <p:spPr>
          <a:xfrm>
            <a:off x="5364088" y="512676"/>
            <a:ext cx="1577448" cy="356577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5500936" y="150426"/>
            <a:ext cx="546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BTP</a:t>
            </a:r>
          </a:p>
        </p:txBody>
      </p:sp>
      <p:cxnSp>
        <p:nvCxnSpPr>
          <p:cNvPr id="64" name="Connecteur droit avec flèche 63"/>
          <p:cNvCxnSpPr/>
          <p:nvPr/>
        </p:nvCxnSpPr>
        <p:spPr>
          <a:xfrm>
            <a:off x="6372200" y="1556792"/>
            <a:ext cx="669392" cy="302196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H="1">
            <a:off x="3563888" y="764704"/>
            <a:ext cx="251520" cy="28803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H="1">
            <a:off x="3563888" y="836712"/>
            <a:ext cx="432048" cy="16561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>
            <a:off x="3131840" y="1700808"/>
            <a:ext cx="144016" cy="72008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 flipH="1">
            <a:off x="1547664" y="1628800"/>
            <a:ext cx="576064" cy="115212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1403648" y="1052736"/>
            <a:ext cx="432048" cy="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endCxn id="20" idx="1"/>
          </p:cNvCxnSpPr>
          <p:nvPr/>
        </p:nvCxnSpPr>
        <p:spPr>
          <a:xfrm flipH="1">
            <a:off x="432600" y="2348880"/>
            <a:ext cx="178960" cy="50767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endCxn id="59" idx="2"/>
          </p:cNvCxnSpPr>
          <p:nvPr/>
        </p:nvCxnSpPr>
        <p:spPr>
          <a:xfrm flipV="1">
            <a:off x="1907704" y="2924944"/>
            <a:ext cx="360040" cy="144016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flipH="1">
            <a:off x="4499992" y="3356992"/>
            <a:ext cx="3960440" cy="0"/>
          </a:xfrm>
          <a:prstGeom prst="line">
            <a:avLst/>
          </a:prstGeom>
          <a:ln w="19050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4572000" y="4149080"/>
            <a:ext cx="917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8000"/>
                </a:solidFill>
              </a:rPr>
              <a:t>J</a:t>
            </a:r>
            <a:r>
              <a:rPr lang="fr-FR" sz="2000" b="1" dirty="0">
                <a:solidFill>
                  <a:srgbClr val="008000"/>
                </a:solidFill>
              </a:rPr>
              <a:t>ardins</a:t>
            </a:r>
          </a:p>
        </p:txBody>
      </p:sp>
      <p:cxnSp>
        <p:nvCxnSpPr>
          <p:cNvPr id="101" name="Connecteur droit avec flèche 100"/>
          <p:cNvCxnSpPr/>
          <p:nvPr/>
        </p:nvCxnSpPr>
        <p:spPr>
          <a:xfrm>
            <a:off x="1331640" y="3717032"/>
            <a:ext cx="416546" cy="260015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>
            <a:off x="1403648" y="1988840"/>
            <a:ext cx="1368152" cy="2088232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/>
          <p:nvPr/>
        </p:nvCxnSpPr>
        <p:spPr>
          <a:xfrm>
            <a:off x="1475656" y="1772816"/>
            <a:ext cx="1224136" cy="72008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Ellipse 111"/>
          <p:cNvSpPr/>
          <p:nvPr/>
        </p:nvSpPr>
        <p:spPr>
          <a:xfrm>
            <a:off x="3419872" y="3501008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3" name="Ellipse 112"/>
          <p:cNvSpPr/>
          <p:nvPr/>
        </p:nvSpPr>
        <p:spPr>
          <a:xfrm>
            <a:off x="323528" y="3717032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4" name="Ellipse 113"/>
          <p:cNvSpPr/>
          <p:nvPr/>
        </p:nvSpPr>
        <p:spPr>
          <a:xfrm>
            <a:off x="2915816" y="4941168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5" name="Ellipse 114"/>
          <p:cNvSpPr/>
          <p:nvPr/>
        </p:nvSpPr>
        <p:spPr>
          <a:xfrm>
            <a:off x="2339752" y="1844824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6" name="Ellipse 115"/>
          <p:cNvSpPr/>
          <p:nvPr/>
        </p:nvSpPr>
        <p:spPr>
          <a:xfrm>
            <a:off x="827584" y="2348880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7" name="Ellipse 116"/>
          <p:cNvSpPr/>
          <p:nvPr/>
        </p:nvSpPr>
        <p:spPr>
          <a:xfrm>
            <a:off x="4716016" y="1772816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8" name="Ellipse 117"/>
          <p:cNvSpPr/>
          <p:nvPr/>
        </p:nvSpPr>
        <p:spPr>
          <a:xfrm>
            <a:off x="6444208" y="980728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19" name="Ellipse 118"/>
          <p:cNvSpPr/>
          <p:nvPr/>
        </p:nvSpPr>
        <p:spPr>
          <a:xfrm>
            <a:off x="7308304" y="2852936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0" name="Ellipse 119"/>
          <p:cNvSpPr/>
          <p:nvPr/>
        </p:nvSpPr>
        <p:spPr>
          <a:xfrm>
            <a:off x="4499992" y="3068960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2" name="Ellipse 121"/>
          <p:cNvSpPr/>
          <p:nvPr/>
        </p:nvSpPr>
        <p:spPr>
          <a:xfrm>
            <a:off x="7884368" y="4149080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4" name="Ellipse 123"/>
          <p:cNvSpPr/>
          <p:nvPr/>
        </p:nvSpPr>
        <p:spPr>
          <a:xfrm>
            <a:off x="7020272" y="6453336"/>
            <a:ext cx="504056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CT</a:t>
            </a:r>
          </a:p>
        </p:txBody>
      </p:sp>
      <p:sp>
        <p:nvSpPr>
          <p:cNvPr id="125" name="Ellipse 124"/>
          <p:cNvSpPr/>
          <p:nvPr/>
        </p:nvSpPr>
        <p:spPr>
          <a:xfrm>
            <a:off x="1691680" y="5733256"/>
            <a:ext cx="2520280" cy="9361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25) Bassins </a:t>
            </a:r>
            <a:r>
              <a:rPr lang="fr-FR" dirty="0">
                <a:solidFill>
                  <a:schemeClr val="tx1"/>
                </a:solidFill>
              </a:rPr>
              <a:t>à </a:t>
            </a:r>
            <a:r>
              <a:rPr lang="fr-FR" dirty="0" err="1">
                <a:solidFill>
                  <a:schemeClr val="tx1"/>
                </a:solidFill>
              </a:rPr>
              <a:t>phyto</a:t>
            </a:r>
            <a:r>
              <a:rPr lang="fr-FR" dirty="0">
                <a:solidFill>
                  <a:schemeClr val="tx1"/>
                </a:solidFill>
              </a:rPr>
              <a:t>-épuration</a:t>
            </a:r>
          </a:p>
        </p:txBody>
      </p:sp>
      <p:cxnSp>
        <p:nvCxnSpPr>
          <p:cNvPr id="126" name="Connecteur droit avec flèche 125"/>
          <p:cNvCxnSpPr/>
          <p:nvPr/>
        </p:nvCxnSpPr>
        <p:spPr>
          <a:xfrm flipH="1">
            <a:off x="4139952" y="1340768"/>
            <a:ext cx="539552" cy="21602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avec flèche 127"/>
          <p:cNvCxnSpPr/>
          <p:nvPr/>
        </p:nvCxnSpPr>
        <p:spPr>
          <a:xfrm>
            <a:off x="4139952" y="1556792"/>
            <a:ext cx="0" cy="4464496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avec flèche 129"/>
          <p:cNvCxnSpPr/>
          <p:nvPr/>
        </p:nvCxnSpPr>
        <p:spPr>
          <a:xfrm flipH="1">
            <a:off x="3707904" y="4581128"/>
            <a:ext cx="4824536" cy="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/>
          <p:nvPr/>
        </p:nvCxnSpPr>
        <p:spPr>
          <a:xfrm>
            <a:off x="3707904" y="4581128"/>
            <a:ext cx="0" cy="1224136"/>
          </a:xfrm>
          <a:prstGeom prst="straightConnector1">
            <a:avLst/>
          </a:prstGeom>
          <a:ln w="25400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ZoneTexte 140"/>
          <p:cNvSpPr txBox="1"/>
          <p:nvPr/>
        </p:nvSpPr>
        <p:spPr>
          <a:xfrm>
            <a:off x="4572000" y="472514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8000"/>
                </a:solidFill>
              </a:rPr>
              <a:t>« Jardin des merveilles »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7AE428EE-0068-43DA-B7CD-CD6145A1E423}"/>
              </a:ext>
            </a:extLst>
          </p:cNvPr>
          <p:cNvSpPr txBox="1"/>
          <p:nvPr/>
        </p:nvSpPr>
        <p:spPr>
          <a:xfrm>
            <a:off x="7236804" y="123019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rgbClr val="C00000"/>
                </a:solidFill>
              </a:rPr>
              <a:t>Architecture technique complexe – </a:t>
            </a:r>
            <a:r>
              <a:rPr lang="fr-FR" sz="1200" dirty="0" err="1">
                <a:solidFill>
                  <a:srgbClr val="C00000"/>
                </a:solidFill>
              </a:rPr>
              <a:t>resort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5" name="Corde 64"/>
          <p:cNvSpPr/>
          <p:nvPr/>
        </p:nvSpPr>
        <p:spPr>
          <a:xfrm>
            <a:off x="5076056" y="3068960"/>
            <a:ext cx="1296144" cy="576064"/>
          </a:xfrm>
          <a:prstGeom prst="chor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>
                <a:solidFill>
                  <a:schemeClr val="tx1"/>
                </a:solidFill>
              </a:rPr>
              <a:t>plage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4644008" y="2060848"/>
            <a:ext cx="1908720" cy="115212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30) Le </a:t>
            </a:r>
            <a:r>
              <a:rPr lang="fr-FR" dirty="0">
                <a:solidFill>
                  <a:schemeClr val="tx1"/>
                </a:solidFill>
              </a:rPr>
              <a:t>grand lac central, base loisir</a:t>
            </a:r>
          </a:p>
        </p:txBody>
      </p:sp>
      <p:sp>
        <p:nvSpPr>
          <p:cNvPr id="69" name="Ellipse 68"/>
          <p:cNvSpPr/>
          <p:nvPr/>
        </p:nvSpPr>
        <p:spPr>
          <a:xfrm>
            <a:off x="179512" y="4941168"/>
            <a:ext cx="2520280" cy="93610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28) Jardins potagers + ateliers jardinage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323528" y="3933056"/>
            <a:ext cx="3024336" cy="122413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22) Mini-ferme pédagogique (+ locaux, bergerie …)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72000" y="3717032"/>
            <a:ext cx="936104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Aire de pique-nique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392</Words>
  <Application>Microsoft Office PowerPoint</Application>
  <PresentationFormat>Affichage à l'écran (4:3)</PresentationFormat>
  <Paragraphs>98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LISAN</dc:creator>
  <cp:lastModifiedBy>LISAN</cp:lastModifiedBy>
  <cp:revision>31</cp:revision>
  <dcterms:created xsi:type="dcterms:W3CDTF">2018-09-09T08:32:55Z</dcterms:created>
  <dcterms:modified xsi:type="dcterms:W3CDTF">2018-09-11T10:16:19Z</dcterms:modified>
</cp:coreProperties>
</file>