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2"/>
  </p:notesMasterIdLst>
  <p:sldIdLst>
    <p:sldId id="256" r:id="rId2"/>
    <p:sldId id="257" r:id="rId3"/>
    <p:sldId id="328" r:id="rId4"/>
    <p:sldId id="393" r:id="rId5"/>
    <p:sldId id="406" r:id="rId6"/>
    <p:sldId id="407" r:id="rId7"/>
    <p:sldId id="321" r:id="rId8"/>
    <p:sldId id="429" r:id="rId9"/>
    <p:sldId id="294" r:id="rId10"/>
    <p:sldId id="303" r:id="rId11"/>
    <p:sldId id="383" r:id="rId12"/>
    <p:sldId id="384" r:id="rId13"/>
    <p:sldId id="275" r:id="rId14"/>
    <p:sldId id="276" r:id="rId15"/>
    <p:sldId id="431" r:id="rId16"/>
    <p:sldId id="277" r:id="rId17"/>
    <p:sldId id="385" r:id="rId18"/>
    <p:sldId id="389" r:id="rId19"/>
    <p:sldId id="278" r:id="rId20"/>
    <p:sldId id="279" r:id="rId21"/>
    <p:sldId id="280" r:id="rId22"/>
    <p:sldId id="325" r:id="rId23"/>
    <p:sldId id="281" r:id="rId24"/>
    <p:sldId id="338" r:id="rId25"/>
    <p:sldId id="374" r:id="rId26"/>
    <p:sldId id="339" r:id="rId27"/>
    <p:sldId id="318" r:id="rId28"/>
    <p:sldId id="311" r:id="rId29"/>
    <p:sldId id="326" r:id="rId30"/>
    <p:sldId id="308" r:id="rId31"/>
    <p:sldId id="309" r:id="rId32"/>
    <p:sldId id="319" r:id="rId33"/>
    <p:sldId id="320" r:id="rId34"/>
    <p:sldId id="282" r:id="rId35"/>
    <p:sldId id="373" r:id="rId36"/>
    <p:sldId id="380" r:id="rId37"/>
    <p:sldId id="381" r:id="rId38"/>
    <p:sldId id="436" r:id="rId39"/>
    <p:sldId id="361" r:id="rId40"/>
    <p:sldId id="362" r:id="rId41"/>
    <p:sldId id="363" r:id="rId42"/>
    <p:sldId id="437" r:id="rId43"/>
    <p:sldId id="310" r:id="rId44"/>
    <p:sldId id="327" r:id="rId45"/>
    <p:sldId id="283" r:id="rId46"/>
    <p:sldId id="284" r:id="rId47"/>
    <p:sldId id="286" r:id="rId48"/>
    <p:sldId id="432" r:id="rId49"/>
    <p:sldId id="433" r:id="rId50"/>
    <p:sldId id="434" r:id="rId51"/>
    <p:sldId id="349" r:id="rId52"/>
    <p:sldId id="350" r:id="rId53"/>
    <p:sldId id="351" r:id="rId54"/>
    <p:sldId id="352" r:id="rId55"/>
    <p:sldId id="353" r:id="rId56"/>
    <p:sldId id="354" r:id="rId57"/>
    <p:sldId id="355" r:id="rId58"/>
    <p:sldId id="356" r:id="rId59"/>
    <p:sldId id="357" r:id="rId60"/>
    <p:sldId id="365" r:id="rId61"/>
    <p:sldId id="366" r:id="rId62"/>
    <p:sldId id="367" r:id="rId63"/>
    <p:sldId id="368" r:id="rId64"/>
    <p:sldId id="369" r:id="rId65"/>
    <p:sldId id="370" r:id="rId66"/>
    <p:sldId id="346" r:id="rId67"/>
    <p:sldId id="347" r:id="rId68"/>
    <p:sldId id="412" r:id="rId69"/>
    <p:sldId id="348" r:id="rId70"/>
    <p:sldId id="397" r:id="rId71"/>
    <p:sldId id="398" r:id="rId72"/>
    <p:sldId id="399" r:id="rId73"/>
    <p:sldId id="400" r:id="rId74"/>
    <p:sldId id="401" r:id="rId75"/>
    <p:sldId id="413" r:id="rId76"/>
    <p:sldId id="402" r:id="rId77"/>
    <p:sldId id="403" r:id="rId78"/>
    <p:sldId id="404" r:id="rId79"/>
    <p:sldId id="287" r:id="rId80"/>
    <p:sldId id="288" r:id="rId81"/>
    <p:sldId id="312" r:id="rId82"/>
    <p:sldId id="313" r:id="rId83"/>
    <p:sldId id="323" r:id="rId84"/>
    <p:sldId id="324" r:id="rId85"/>
    <p:sldId id="371" r:id="rId86"/>
    <p:sldId id="372" r:id="rId87"/>
    <p:sldId id="344" r:id="rId88"/>
    <p:sldId id="289" r:id="rId89"/>
    <p:sldId id="342" r:id="rId90"/>
    <p:sldId id="388" r:id="rId91"/>
    <p:sldId id="290" r:id="rId92"/>
    <p:sldId id="341" r:id="rId93"/>
    <p:sldId id="297" r:id="rId94"/>
    <p:sldId id="340" r:id="rId95"/>
    <p:sldId id="305" r:id="rId96"/>
    <p:sldId id="306" r:id="rId97"/>
    <p:sldId id="291" r:id="rId98"/>
    <p:sldId id="296" r:id="rId99"/>
    <p:sldId id="333" r:id="rId100"/>
    <p:sldId id="334" r:id="rId101"/>
    <p:sldId id="438" r:id="rId102"/>
    <p:sldId id="439" r:id="rId103"/>
    <p:sldId id="440" r:id="rId104"/>
    <p:sldId id="444" r:id="rId105"/>
    <p:sldId id="441" r:id="rId106"/>
    <p:sldId id="442" r:id="rId107"/>
    <p:sldId id="443" r:id="rId108"/>
    <p:sldId id="314" r:id="rId109"/>
    <p:sldId id="345" r:id="rId110"/>
    <p:sldId id="408" r:id="rId111"/>
    <p:sldId id="410" r:id="rId112"/>
    <p:sldId id="448" r:id="rId113"/>
    <p:sldId id="447" r:id="rId114"/>
    <p:sldId id="446" r:id="rId115"/>
    <p:sldId id="454" r:id="rId116"/>
    <p:sldId id="456" r:id="rId117"/>
    <p:sldId id="455" r:id="rId118"/>
    <p:sldId id="445" r:id="rId119"/>
    <p:sldId id="411" r:id="rId120"/>
    <p:sldId id="457" r:id="rId121"/>
    <p:sldId id="458" r:id="rId122"/>
    <p:sldId id="449" r:id="rId123"/>
    <p:sldId id="450" r:id="rId124"/>
    <p:sldId id="451" r:id="rId125"/>
    <p:sldId id="452" r:id="rId126"/>
    <p:sldId id="453" r:id="rId127"/>
    <p:sldId id="364" r:id="rId128"/>
    <p:sldId id="386" r:id="rId129"/>
    <p:sldId id="394" r:id="rId130"/>
    <p:sldId id="390" r:id="rId131"/>
    <p:sldId id="315" r:id="rId132"/>
    <p:sldId id="316" r:id="rId133"/>
    <p:sldId id="336" r:id="rId134"/>
    <p:sldId id="337" r:id="rId135"/>
    <p:sldId id="299" r:id="rId136"/>
    <p:sldId id="300" r:id="rId137"/>
    <p:sldId id="330" r:id="rId138"/>
    <p:sldId id="332" r:id="rId139"/>
    <p:sldId id="417" r:id="rId140"/>
    <p:sldId id="419" r:id="rId141"/>
    <p:sldId id="418" r:id="rId142"/>
    <p:sldId id="331" r:id="rId143"/>
    <p:sldId id="414" r:id="rId144"/>
    <p:sldId id="415" r:id="rId145"/>
    <p:sldId id="430" r:id="rId146"/>
    <p:sldId id="391" r:id="rId147"/>
    <p:sldId id="427" r:id="rId148"/>
    <p:sldId id="435" r:id="rId149"/>
    <p:sldId id="425" r:id="rId150"/>
    <p:sldId id="387" r:id="rId15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CC"/>
    <a:srgbClr val="003300"/>
    <a:srgbClr val="FF0066"/>
    <a:srgbClr val="FF9966"/>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86" d="100"/>
          <a:sy n="86" d="100"/>
        </p:scale>
        <p:origin x="24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5A56CD-6629-4B6F-85D8-FDF5AFEFB7DA}" type="datetimeFigureOut">
              <a:rPr lang="fr-FR" smtClean="0"/>
              <a:t>28/09/2017</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305AE8-0DF4-4BC1-BF9B-6DA3EAB60D92}" type="slidenum">
              <a:rPr lang="fr-FR" smtClean="0"/>
              <a:t>‹N°›</a:t>
            </a:fld>
            <a:endParaRPr lang="fr-FR"/>
          </a:p>
        </p:txBody>
      </p:sp>
    </p:spTree>
    <p:extLst>
      <p:ext uri="{BB962C8B-B14F-4D97-AF65-F5344CB8AC3E}">
        <p14:creationId xmlns:p14="http://schemas.microsoft.com/office/powerpoint/2010/main" val="4280889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6D0389-66CC-4637-8742-8139CB2B57B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2505187-2B12-4FEC-AC39-89FD4D92B8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a:extLst>
              <a:ext uri="{FF2B5EF4-FFF2-40B4-BE49-F238E27FC236}">
                <a16:creationId xmlns:a16="http://schemas.microsoft.com/office/drawing/2014/main" id="{9C1C8F85-4934-48BE-BA7A-30DD29DEA4BD}"/>
              </a:ext>
            </a:extLst>
          </p:cNvPr>
          <p:cNvSpPr>
            <a:spLocks noGrp="1"/>
          </p:cNvSpPr>
          <p:nvPr>
            <p:ph type="dt" sz="half" idx="10"/>
          </p:nvPr>
        </p:nvSpPr>
        <p:spPr/>
        <p:txBody>
          <a:bodyPr/>
          <a:lstStyle/>
          <a:p>
            <a:fld id="{7E4E5763-2DAD-4C62-9F51-203B72D7BE08}" type="datetime1">
              <a:rPr lang="fr-FR" smtClean="0"/>
              <a:t>28/09/2017</a:t>
            </a:fld>
            <a:endParaRPr lang="fr-FR"/>
          </a:p>
        </p:txBody>
      </p:sp>
      <p:sp>
        <p:nvSpPr>
          <p:cNvPr id="5" name="Espace réservé du pied de page 4">
            <a:extLst>
              <a:ext uri="{FF2B5EF4-FFF2-40B4-BE49-F238E27FC236}">
                <a16:creationId xmlns:a16="http://schemas.microsoft.com/office/drawing/2014/main" id="{E7BCEEBB-BAC4-489C-B330-F37F99E3B41B}"/>
              </a:ext>
            </a:extLst>
          </p:cNvPr>
          <p:cNvSpPr>
            <a:spLocks noGrp="1"/>
          </p:cNvSpPr>
          <p:nvPr>
            <p:ph type="ftr" sz="quarter" idx="11"/>
          </p:nvPr>
        </p:nvSpPr>
        <p:spPr/>
        <p:txBody>
          <a:bodyPr/>
          <a:lstStyle/>
          <a:p>
            <a:r>
              <a:rPr lang="fr-FR" dirty="0"/>
              <a:t>Aménagement paysager (Antanarivo) – B. LISAN – Sept 2017</a:t>
            </a:r>
          </a:p>
        </p:txBody>
      </p:sp>
      <p:sp>
        <p:nvSpPr>
          <p:cNvPr id="6" name="Espace réservé du numéro de diapositive 5">
            <a:extLst>
              <a:ext uri="{FF2B5EF4-FFF2-40B4-BE49-F238E27FC236}">
                <a16:creationId xmlns:a16="http://schemas.microsoft.com/office/drawing/2014/main" id="{AC59D4E4-5F1B-412F-81EB-CEF82249FD33}"/>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3495398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787A3F-FDFD-4AAA-86DE-8D8299F695D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CD5BC6D-B6E8-424C-989F-B026DCFACA82}"/>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4E40001-6FA2-4F27-907F-AB3AE0626DDF}"/>
              </a:ext>
            </a:extLst>
          </p:cNvPr>
          <p:cNvSpPr>
            <a:spLocks noGrp="1"/>
          </p:cNvSpPr>
          <p:nvPr>
            <p:ph type="dt" sz="half" idx="10"/>
          </p:nvPr>
        </p:nvSpPr>
        <p:spPr/>
        <p:txBody>
          <a:bodyPr/>
          <a:lstStyle/>
          <a:p>
            <a:fld id="{FAC23F6C-DC05-478D-8EDD-2447AB6ABB13}" type="datetime1">
              <a:rPr lang="fr-FR" smtClean="0"/>
              <a:t>28/09/2017</a:t>
            </a:fld>
            <a:endParaRPr lang="fr-FR"/>
          </a:p>
        </p:txBody>
      </p:sp>
      <p:sp>
        <p:nvSpPr>
          <p:cNvPr id="5" name="Espace réservé du pied de page 4">
            <a:extLst>
              <a:ext uri="{FF2B5EF4-FFF2-40B4-BE49-F238E27FC236}">
                <a16:creationId xmlns:a16="http://schemas.microsoft.com/office/drawing/2014/main" id="{60401458-EFD2-4DAD-ADA1-B363B4087931}"/>
              </a:ext>
            </a:extLst>
          </p:cNvPr>
          <p:cNvSpPr>
            <a:spLocks noGrp="1"/>
          </p:cNvSpPr>
          <p:nvPr>
            <p:ph type="ftr" sz="quarter" idx="11"/>
          </p:nvPr>
        </p:nvSpPr>
        <p:spPr/>
        <p:txBody>
          <a:bodyPr/>
          <a:lstStyle/>
          <a:p>
            <a:r>
              <a:rPr lang="fr-FR" dirty="0"/>
              <a:t>Aménagement paysager (Antanarivo) – B. LISAN – Sept 2017</a:t>
            </a:r>
          </a:p>
        </p:txBody>
      </p:sp>
      <p:sp>
        <p:nvSpPr>
          <p:cNvPr id="6" name="Espace réservé du numéro de diapositive 5">
            <a:extLst>
              <a:ext uri="{FF2B5EF4-FFF2-40B4-BE49-F238E27FC236}">
                <a16:creationId xmlns:a16="http://schemas.microsoft.com/office/drawing/2014/main" id="{A42BC01C-2E67-4B20-A139-2E7ABB099FCE}"/>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3972386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F2F49FF-58B8-4ED0-9FAE-734886E5594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E99CE9E-2E1E-43F7-8BE3-05629C3677B9}"/>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3C55F34-1085-4B11-8982-6C95F444E39D}"/>
              </a:ext>
            </a:extLst>
          </p:cNvPr>
          <p:cNvSpPr>
            <a:spLocks noGrp="1"/>
          </p:cNvSpPr>
          <p:nvPr>
            <p:ph type="dt" sz="half" idx="10"/>
          </p:nvPr>
        </p:nvSpPr>
        <p:spPr/>
        <p:txBody>
          <a:bodyPr/>
          <a:lstStyle/>
          <a:p>
            <a:fld id="{80E5A91F-BC81-4FA0-8FCE-5B7308792935}" type="datetime1">
              <a:rPr lang="fr-FR" smtClean="0"/>
              <a:t>28/09/2017</a:t>
            </a:fld>
            <a:endParaRPr lang="fr-FR"/>
          </a:p>
        </p:txBody>
      </p:sp>
      <p:sp>
        <p:nvSpPr>
          <p:cNvPr id="5" name="Espace réservé du pied de page 4">
            <a:extLst>
              <a:ext uri="{FF2B5EF4-FFF2-40B4-BE49-F238E27FC236}">
                <a16:creationId xmlns:a16="http://schemas.microsoft.com/office/drawing/2014/main" id="{EE62B24F-EEB5-4871-852C-945ADB5650F7}"/>
              </a:ext>
            </a:extLst>
          </p:cNvPr>
          <p:cNvSpPr>
            <a:spLocks noGrp="1"/>
          </p:cNvSpPr>
          <p:nvPr>
            <p:ph type="ftr" sz="quarter" idx="11"/>
          </p:nvPr>
        </p:nvSpPr>
        <p:spPr/>
        <p:txBody>
          <a:bodyPr/>
          <a:lstStyle/>
          <a:p>
            <a:r>
              <a:rPr lang="fr-FR" dirty="0"/>
              <a:t>Aménagement paysager (Antanarivo) – B. LISAN – Sept 2017</a:t>
            </a:r>
          </a:p>
        </p:txBody>
      </p:sp>
      <p:sp>
        <p:nvSpPr>
          <p:cNvPr id="6" name="Espace réservé du numéro de diapositive 5">
            <a:extLst>
              <a:ext uri="{FF2B5EF4-FFF2-40B4-BE49-F238E27FC236}">
                <a16:creationId xmlns:a16="http://schemas.microsoft.com/office/drawing/2014/main" id="{846822E6-16EB-423E-A24E-33B9EE8FDFD0}"/>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4162734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02CE0B-F2E8-4F37-9309-A6612216093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AF342F5-81EF-4C38-BF10-F4825F8D272D}"/>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A5756D2-7AFF-4B07-B5D5-245F9F2EA04C}"/>
              </a:ext>
            </a:extLst>
          </p:cNvPr>
          <p:cNvSpPr>
            <a:spLocks noGrp="1"/>
          </p:cNvSpPr>
          <p:nvPr>
            <p:ph type="dt" sz="half" idx="10"/>
          </p:nvPr>
        </p:nvSpPr>
        <p:spPr/>
        <p:txBody>
          <a:bodyPr/>
          <a:lstStyle/>
          <a:p>
            <a:fld id="{3089EEE4-AA70-4C1A-82BC-08A75B970597}" type="datetime1">
              <a:rPr lang="fr-FR" smtClean="0"/>
              <a:t>28/09/2017</a:t>
            </a:fld>
            <a:endParaRPr lang="fr-FR"/>
          </a:p>
        </p:txBody>
      </p:sp>
      <p:sp>
        <p:nvSpPr>
          <p:cNvPr id="5" name="Espace réservé du pied de page 4">
            <a:extLst>
              <a:ext uri="{FF2B5EF4-FFF2-40B4-BE49-F238E27FC236}">
                <a16:creationId xmlns:a16="http://schemas.microsoft.com/office/drawing/2014/main" id="{45023EEF-E4FF-400E-A469-BEBAC5E52536}"/>
              </a:ext>
            </a:extLst>
          </p:cNvPr>
          <p:cNvSpPr>
            <a:spLocks noGrp="1"/>
          </p:cNvSpPr>
          <p:nvPr>
            <p:ph type="ftr" sz="quarter" idx="11"/>
          </p:nvPr>
        </p:nvSpPr>
        <p:spPr/>
        <p:txBody>
          <a:bodyPr/>
          <a:lstStyle/>
          <a:p>
            <a:r>
              <a:rPr lang="fr-FR" dirty="0"/>
              <a:t>Aménagement paysager (Antanarivo) – B. LISAN – Sept 2017</a:t>
            </a:r>
          </a:p>
        </p:txBody>
      </p:sp>
      <p:sp>
        <p:nvSpPr>
          <p:cNvPr id="6" name="Espace réservé du numéro de diapositive 5">
            <a:extLst>
              <a:ext uri="{FF2B5EF4-FFF2-40B4-BE49-F238E27FC236}">
                <a16:creationId xmlns:a16="http://schemas.microsoft.com/office/drawing/2014/main" id="{4CAE8B65-6D5F-47D1-B942-FA91BE642C36}"/>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499954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B50CCF-3553-4441-8523-966E01ABF22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C6ABC7F-5D4C-4E0E-A404-D13A85626A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9F1B0592-DEC3-4EA3-8984-69EEBDC3FC5B}"/>
              </a:ext>
            </a:extLst>
          </p:cNvPr>
          <p:cNvSpPr>
            <a:spLocks noGrp="1"/>
          </p:cNvSpPr>
          <p:nvPr>
            <p:ph type="dt" sz="half" idx="10"/>
          </p:nvPr>
        </p:nvSpPr>
        <p:spPr/>
        <p:txBody>
          <a:bodyPr/>
          <a:lstStyle/>
          <a:p>
            <a:fld id="{4656ABEE-94B8-46AE-ABD9-E7B777BB990E}" type="datetime1">
              <a:rPr lang="fr-FR" smtClean="0"/>
              <a:t>28/09/2017</a:t>
            </a:fld>
            <a:endParaRPr lang="fr-FR"/>
          </a:p>
        </p:txBody>
      </p:sp>
      <p:sp>
        <p:nvSpPr>
          <p:cNvPr id="5" name="Espace réservé du pied de page 4">
            <a:extLst>
              <a:ext uri="{FF2B5EF4-FFF2-40B4-BE49-F238E27FC236}">
                <a16:creationId xmlns:a16="http://schemas.microsoft.com/office/drawing/2014/main" id="{286EBF7E-A8C8-4E30-A6B2-F61401E3947A}"/>
              </a:ext>
            </a:extLst>
          </p:cNvPr>
          <p:cNvSpPr>
            <a:spLocks noGrp="1"/>
          </p:cNvSpPr>
          <p:nvPr>
            <p:ph type="ftr" sz="quarter" idx="11"/>
          </p:nvPr>
        </p:nvSpPr>
        <p:spPr/>
        <p:txBody>
          <a:bodyPr/>
          <a:lstStyle/>
          <a:p>
            <a:r>
              <a:rPr lang="fr-FR" dirty="0"/>
              <a:t>Aménagement paysager (Antanarivo) – B. LISAN – Sept 2017</a:t>
            </a:r>
          </a:p>
        </p:txBody>
      </p:sp>
      <p:sp>
        <p:nvSpPr>
          <p:cNvPr id="6" name="Espace réservé du numéro de diapositive 5">
            <a:extLst>
              <a:ext uri="{FF2B5EF4-FFF2-40B4-BE49-F238E27FC236}">
                <a16:creationId xmlns:a16="http://schemas.microsoft.com/office/drawing/2014/main" id="{488B4872-7117-4DE9-B426-25AC4F707176}"/>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890006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F1F3C0-CD88-4239-B2E9-D1DBD651604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8C25406-CED1-49AC-B875-919F4DCDC695}"/>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19FFBD1-F0B0-41DF-A13D-9CD22EE6B591}"/>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04C3F60-27D2-48C3-A986-A665627006C1}"/>
              </a:ext>
            </a:extLst>
          </p:cNvPr>
          <p:cNvSpPr>
            <a:spLocks noGrp="1"/>
          </p:cNvSpPr>
          <p:nvPr>
            <p:ph type="dt" sz="half" idx="10"/>
          </p:nvPr>
        </p:nvSpPr>
        <p:spPr/>
        <p:txBody>
          <a:bodyPr/>
          <a:lstStyle/>
          <a:p>
            <a:fld id="{6285AD1F-B3E0-49CB-8D5B-351CBC78B3DE}" type="datetime1">
              <a:rPr lang="fr-FR" smtClean="0"/>
              <a:t>28/09/2017</a:t>
            </a:fld>
            <a:endParaRPr lang="fr-FR"/>
          </a:p>
        </p:txBody>
      </p:sp>
      <p:sp>
        <p:nvSpPr>
          <p:cNvPr id="6" name="Espace réservé du pied de page 5">
            <a:extLst>
              <a:ext uri="{FF2B5EF4-FFF2-40B4-BE49-F238E27FC236}">
                <a16:creationId xmlns:a16="http://schemas.microsoft.com/office/drawing/2014/main" id="{553C7834-C707-44BC-9BCB-0329946FCA35}"/>
              </a:ext>
            </a:extLst>
          </p:cNvPr>
          <p:cNvSpPr>
            <a:spLocks noGrp="1"/>
          </p:cNvSpPr>
          <p:nvPr>
            <p:ph type="ftr" sz="quarter" idx="11"/>
          </p:nvPr>
        </p:nvSpPr>
        <p:spPr/>
        <p:txBody>
          <a:bodyPr/>
          <a:lstStyle/>
          <a:p>
            <a:r>
              <a:rPr lang="fr-FR" dirty="0"/>
              <a:t>Aménagement paysager (Antanarivo) – B. LISAN – Sept 2017</a:t>
            </a:r>
          </a:p>
        </p:txBody>
      </p:sp>
      <p:sp>
        <p:nvSpPr>
          <p:cNvPr id="7" name="Espace réservé du numéro de diapositive 6">
            <a:extLst>
              <a:ext uri="{FF2B5EF4-FFF2-40B4-BE49-F238E27FC236}">
                <a16:creationId xmlns:a16="http://schemas.microsoft.com/office/drawing/2014/main" id="{C40F6213-57DC-4D6F-B4CF-AB8A31F08EE1}"/>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3886885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82A3BA-0667-4C83-AC0C-D725BF263EB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2C5822E-2B58-4186-A076-BC569318E6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D57765DD-341B-41A5-8571-BA2298A6B11D}"/>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813B461-A44E-4D4A-B5F7-1C7C410E76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E470AF88-55FE-4F84-AA0E-BAB3CF2FBCC6}"/>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39AF615-F1DD-407E-9034-03EB5D0AE9D0}"/>
              </a:ext>
            </a:extLst>
          </p:cNvPr>
          <p:cNvSpPr>
            <a:spLocks noGrp="1"/>
          </p:cNvSpPr>
          <p:nvPr>
            <p:ph type="dt" sz="half" idx="10"/>
          </p:nvPr>
        </p:nvSpPr>
        <p:spPr/>
        <p:txBody>
          <a:bodyPr/>
          <a:lstStyle/>
          <a:p>
            <a:fld id="{7934D1C8-153F-4D39-B1BC-5EE6A4EA5D13}" type="datetime1">
              <a:rPr lang="fr-FR" smtClean="0"/>
              <a:t>28/09/2017</a:t>
            </a:fld>
            <a:endParaRPr lang="fr-FR"/>
          </a:p>
        </p:txBody>
      </p:sp>
      <p:sp>
        <p:nvSpPr>
          <p:cNvPr id="8" name="Espace réservé du pied de page 7">
            <a:extLst>
              <a:ext uri="{FF2B5EF4-FFF2-40B4-BE49-F238E27FC236}">
                <a16:creationId xmlns:a16="http://schemas.microsoft.com/office/drawing/2014/main" id="{A24E60D2-7293-4949-939C-342DEF791ECC}"/>
              </a:ext>
            </a:extLst>
          </p:cNvPr>
          <p:cNvSpPr>
            <a:spLocks noGrp="1"/>
          </p:cNvSpPr>
          <p:nvPr>
            <p:ph type="ftr" sz="quarter" idx="11"/>
          </p:nvPr>
        </p:nvSpPr>
        <p:spPr/>
        <p:txBody>
          <a:bodyPr/>
          <a:lstStyle/>
          <a:p>
            <a:r>
              <a:rPr lang="fr-FR" dirty="0"/>
              <a:t>Aménagement paysager (Antanarivo) – B. LISAN – Sept 2017</a:t>
            </a:r>
          </a:p>
        </p:txBody>
      </p:sp>
      <p:sp>
        <p:nvSpPr>
          <p:cNvPr id="9" name="Espace réservé du numéro de diapositive 8">
            <a:extLst>
              <a:ext uri="{FF2B5EF4-FFF2-40B4-BE49-F238E27FC236}">
                <a16:creationId xmlns:a16="http://schemas.microsoft.com/office/drawing/2014/main" id="{A8CE91B1-05C5-433E-AABC-1125CFC89A22}"/>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140930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2F2415-CB4C-4F1E-A482-A2BEE85591D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B09CE47-9A3A-4EB1-AB94-8FF4133D55A4}"/>
              </a:ext>
            </a:extLst>
          </p:cNvPr>
          <p:cNvSpPr>
            <a:spLocks noGrp="1"/>
          </p:cNvSpPr>
          <p:nvPr>
            <p:ph type="dt" sz="half" idx="10"/>
          </p:nvPr>
        </p:nvSpPr>
        <p:spPr/>
        <p:txBody>
          <a:bodyPr/>
          <a:lstStyle/>
          <a:p>
            <a:fld id="{B043A736-BA14-4175-B4CE-805C82F125C6}" type="datetime1">
              <a:rPr lang="fr-FR" smtClean="0"/>
              <a:t>28/09/2017</a:t>
            </a:fld>
            <a:endParaRPr lang="fr-FR"/>
          </a:p>
        </p:txBody>
      </p:sp>
      <p:sp>
        <p:nvSpPr>
          <p:cNvPr id="4" name="Espace réservé du pied de page 3">
            <a:extLst>
              <a:ext uri="{FF2B5EF4-FFF2-40B4-BE49-F238E27FC236}">
                <a16:creationId xmlns:a16="http://schemas.microsoft.com/office/drawing/2014/main" id="{D5D02704-C748-4814-BBF8-62018760153B}"/>
              </a:ext>
            </a:extLst>
          </p:cNvPr>
          <p:cNvSpPr>
            <a:spLocks noGrp="1"/>
          </p:cNvSpPr>
          <p:nvPr>
            <p:ph type="ftr" sz="quarter" idx="11"/>
          </p:nvPr>
        </p:nvSpPr>
        <p:spPr/>
        <p:txBody>
          <a:bodyPr/>
          <a:lstStyle/>
          <a:p>
            <a:r>
              <a:rPr lang="fr-FR" dirty="0"/>
              <a:t>Aménagement paysager (Antanarivo) – B. LISAN – Sept 2017</a:t>
            </a:r>
          </a:p>
        </p:txBody>
      </p:sp>
      <p:sp>
        <p:nvSpPr>
          <p:cNvPr id="5" name="Espace réservé du numéro de diapositive 4">
            <a:extLst>
              <a:ext uri="{FF2B5EF4-FFF2-40B4-BE49-F238E27FC236}">
                <a16:creationId xmlns:a16="http://schemas.microsoft.com/office/drawing/2014/main" id="{2C3B7F3E-98F3-4C2E-9793-2086BD0E6B95}"/>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2023294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9B1CB36-1660-4085-BE19-6B2707AB57EB}"/>
              </a:ext>
            </a:extLst>
          </p:cNvPr>
          <p:cNvSpPr>
            <a:spLocks noGrp="1"/>
          </p:cNvSpPr>
          <p:nvPr>
            <p:ph type="dt" sz="half" idx="10"/>
          </p:nvPr>
        </p:nvSpPr>
        <p:spPr/>
        <p:txBody>
          <a:bodyPr/>
          <a:lstStyle/>
          <a:p>
            <a:fld id="{B5E242EE-E9D4-4ED9-AC91-432FAE9CDCC7}" type="datetime1">
              <a:rPr lang="fr-FR" smtClean="0"/>
              <a:t>28/09/2017</a:t>
            </a:fld>
            <a:endParaRPr lang="fr-FR"/>
          </a:p>
        </p:txBody>
      </p:sp>
      <p:sp>
        <p:nvSpPr>
          <p:cNvPr id="3" name="Espace réservé du pied de page 2">
            <a:extLst>
              <a:ext uri="{FF2B5EF4-FFF2-40B4-BE49-F238E27FC236}">
                <a16:creationId xmlns:a16="http://schemas.microsoft.com/office/drawing/2014/main" id="{64C9E931-8452-43CC-8DB1-6CC4FDA140C2}"/>
              </a:ext>
            </a:extLst>
          </p:cNvPr>
          <p:cNvSpPr>
            <a:spLocks noGrp="1"/>
          </p:cNvSpPr>
          <p:nvPr>
            <p:ph type="ftr" sz="quarter" idx="11"/>
          </p:nvPr>
        </p:nvSpPr>
        <p:spPr/>
        <p:txBody>
          <a:bodyPr/>
          <a:lstStyle/>
          <a:p>
            <a:r>
              <a:rPr lang="fr-FR" dirty="0"/>
              <a:t>Aménagement paysager (Antanarivo) – B. LISAN – Sept 2017</a:t>
            </a:r>
          </a:p>
        </p:txBody>
      </p:sp>
      <p:sp>
        <p:nvSpPr>
          <p:cNvPr id="4" name="Espace réservé du numéro de diapositive 3">
            <a:extLst>
              <a:ext uri="{FF2B5EF4-FFF2-40B4-BE49-F238E27FC236}">
                <a16:creationId xmlns:a16="http://schemas.microsoft.com/office/drawing/2014/main" id="{40FE2465-4382-46C6-96B5-BD1BFFB3A69D}"/>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918820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F1A8E6-AC96-42D6-A97A-44962FA1D0B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0746ED5-8EA0-4F05-8C60-BF094FDA7E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A09034C7-706B-4E64-BCE6-39FD7E23FB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7AA157D3-6277-47AC-BFB1-FD4E3EC7CE59}"/>
              </a:ext>
            </a:extLst>
          </p:cNvPr>
          <p:cNvSpPr>
            <a:spLocks noGrp="1"/>
          </p:cNvSpPr>
          <p:nvPr>
            <p:ph type="dt" sz="half" idx="10"/>
          </p:nvPr>
        </p:nvSpPr>
        <p:spPr/>
        <p:txBody>
          <a:bodyPr/>
          <a:lstStyle/>
          <a:p>
            <a:fld id="{11E95158-ACC9-41B6-BCC4-74F51AF5F5A9}" type="datetime1">
              <a:rPr lang="fr-FR" smtClean="0"/>
              <a:t>28/09/2017</a:t>
            </a:fld>
            <a:endParaRPr lang="fr-FR"/>
          </a:p>
        </p:txBody>
      </p:sp>
      <p:sp>
        <p:nvSpPr>
          <p:cNvPr id="6" name="Espace réservé du pied de page 5">
            <a:extLst>
              <a:ext uri="{FF2B5EF4-FFF2-40B4-BE49-F238E27FC236}">
                <a16:creationId xmlns:a16="http://schemas.microsoft.com/office/drawing/2014/main" id="{3E719896-6AFE-4D8F-98E6-CBA9A5845A98}"/>
              </a:ext>
            </a:extLst>
          </p:cNvPr>
          <p:cNvSpPr>
            <a:spLocks noGrp="1"/>
          </p:cNvSpPr>
          <p:nvPr>
            <p:ph type="ftr" sz="quarter" idx="11"/>
          </p:nvPr>
        </p:nvSpPr>
        <p:spPr/>
        <p:txBody>
          <a:bodyPr/>
          <a:lstStyle/>
          <a:p>
            <a:r>
              <a:rPr lang="fr-FR" dirty="0"/>
              <a:t>Aménagement paysager (Antanarivo) – B. LISAN – Sept 2017</a:t>
            </a:r>
          </a:p>
        </p:txBody>
      </p:sp>
      <p:sp>
        <p:nvSpPr>
          <p:cNvPr id="7" name="Espace réservé du numéro de diapositive 6">
            <a:extLst>
              <a:ext uri="{FF2B5EF4-FFF2-40B4-BE49-F238E27FC236}">
                <a16:creationId xmlns:a16="http://schemas.microsoft.com/office/drawing/2014/main" id="{8E6B3B63-2DE9-4765-9B4E-F188D575F51C}"/>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2571641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8D53D4-DE06-490E-9F58-C879B41C140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BA2458A-AD06-4962-9762-8E3A720C85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AAA2B0F-43B6-480C-AD0C-0FB34020F3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BCA7E0F1-2482-44DD-A77A-27E305EBB9F1}"/>
              </a:ext>
            </a:extLst>
          </p:cNvPr>
          <p:cNvSpPr>
            <a:spLocks noGrp="1"/>
          </p:cNvSpPr>
          <p:nvPr>
            <p:ph type="dt" sz="half" idx="10"/>
          </p:nvPr>
        </p:nvSpPr>
        <p:spPr/>
        <p:txBody>
          <a:bodyPr/>
          <a:lstStyle/>
          <a:p>
            <a:fld id="{5C1A7FB6-E8EB-4023-9C2F-E5585F1FFBA1}" type="datetime1">
              <a:rPr lang="fr-FR" smtClean="0"/>
              <a:t>28/09/2017</a:t>
            </a:fld>
            <a:endParaRPr lang="fr-FR"/>
          </a:p>
        </p:txBody>
      </p:sp>
      <p:sp>
        <p:nvSpPr>
          <p:cNvPr id="6" name="Espace réservé du pied de page 5">
            <a:extLst>
              <a:ext uri="{FF2B5EF4-FFF2-40B4-BE49-F238E27FC236}">
                <a16:creationId xmlns:a16="http://schemas.microsoft.com/office/drawing/2014/main" id="{88698377-3461-4723-8B47-8DFE61E2613C}"/>
              </a:ext>
            </a:extLst>
          </p:cNvPr>
          <p:cNvSpPr>
            <a:spLocks noGrp="1"/>
          </p:cNvSpPr>
          <p:nvPr>
            <p:ph type="ftr" sz="quarter" idx="11"/>
          </p:nvPr>
        </p:nvSpPr>
        <p:spPr/>
        <p:txBody>
          <a:bodyPr/>
          <a:lstStyle/>
          <a:p>
            <a:r>
              <a:rPr lang="fr-FR" dirty="0"/>
              <a:t>Aménagement paysager (Antanarivo) – B. LISAN – Sept 2017</a:t>
            </a:r>
          </a:p>
        </p:txBody>
      </p:sp>
      <p:sp>
        <p:nvSpPr>
          <p:cNvPr id="7" name="Espace réservé du numéro de diapositive 6">
            <a:extLst>
              <a:ext uri="{FF2B5EF4-FFF2-40B4-BE49-F238E27FC236}">
                <a16:creationId xmlns:a16="http://schemas.microsoft.com/office/drawing/2014/main" id="{A1D480EE-9FD4-4B4D-B5FE-598FE7DBCBC5}"/>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1172120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8466503-C172-4E4B-B96E-6B51061CDB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D9F620F-32BC-4119-ADFF-74914F1A4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5CE964E-7B31-4960-9EBE-A33068E0C1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639941-205A-4ADE-B6B7-A6B1D3B0B556}" type="datetime1">
              <a:rPr lang="fr-FR" smtClean="0"/>
              <a:t>28/09/2017</a:t>
            </a:fld>
            <a:endParaRPr lang="fr-FR"/>
          </a:p>
        </p:txBody>
      </p:sp>
      <p:sp>
        <p:nvSpPr>
          <p:cNvPr id="5" name="Espace réservé du pied de page 4">
            <a:extLst>
              <a:ext uri="{FF2B5EF4-FFF2-40B4-BE49-F238E27FC236}">
                <a16:creationId xmlns:a16="http://schemas.microsoft.com/office/drawing/2014/main" id="{EAE6E538-9583-43A4-9B1F-A949775E62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Aménagement paysager (Antanarivo) – B. LISAN – Sept 2017</a:t>
            </a:r>
          </a:p>
        </p:txBody>
      </p:sp>
      <p:sp>
        <p:nvSpPr>
          <p:cNvPr id="6" name="Espace réservé du numéro de diapositive 5">
            <a:extLst>
              <a:ext uri="{FF2B5EF4-FFF2-40B4-BE49-F238E27FC236}">
                <a16:creationId xmlns:a16="http://schemas.microsoft.com/office/drawing/2014/main" id="{F0102825-CB50-498E-9AE0-76676025F8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01B516-A07C-46B6-9C1A-871827ED2DE0}" type="slidenum">
              <a:rPr lang="fr-FR" smtClean="0"/>
              <a:t>‹N°›</a:t>
            </a:fld>
            <a:endParaRPr lang="fr-FR"/>
          </a:p>
        </p:txBody>
      </p:sp>
    </p:spTree>
    <p:extLst>
      <p:ext uri="{BB962C8B-B14F-4D97-AF65-F5344CB8AC3E}">
        <p14:creationId xmlns:p14="http://schemas.microsoft.com/office/powerpoint/2010/main" val="2383100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fr.climate-data.org/location/548/" TargetMode="External"/><Relationship Id="rId1" Type="http://schemas.openxmlformats.org/officeDocument/2006/relationships/slideLayout" Target="../slideLayouts/slideLayout7.xml"/><Relationship Id="rId6" Type="http://schemas.openxmlformats.org/officeDocument/2006/relationships/hyperlink" Target="http://www.plantsdb.gr/en/general-cultivation/hardiness-zones/279-hardiness-zones-africa" TargetMode="External"/><Relationship Id="rId5" Type="http://schemas.openxmlformats.org/officeDocument/2006/relationships/image" Target="../media/image21.jpg"/><Relationship Id="rId4" Type="http://schemas.openxmlformats.org/officeDocument/2006/relationships/image" Target="../media/image20.jpg"/></Relationships>
</file>

<file path=ppt/slides/_rels/slide100.xml.rels><?xml version="1.0" encoding="UTF-8" standalone="yes"?>
<Relationships xmlns="http://schemas.openxmlformats.org/package/2006/relationships"><Relationship Id="rId8" Type="http://schemas.openxmlformats.org/officeDocument/2006/relationships/hyperlink" Target="https://www.yvelines.fr/wp-content/uploads/2011/11/Montage-hydrolienne.pdf" TargetMode="External"/><Relationship Id="rId13" Type="http://schemas.openxmlformats.org/officeDocument/2006/relationships/image" Target="../media/image625.jpg"/><Relationship Id="rId3" Type="http://schemas.openxmlformats.org/officeDocument/2006/relationships/hyperlink" Target="http://www.univers-nature.com/actualite/pollution-dechets/des-eoliennes-pour-eviter-l%C2%92asphyxie-des-etangs-54203.html" TargetMode="External"/><Relationship Id="rId7" Type="http://schemas.openxmlformats.org/officeDocument/2006/relationships/hyperlink" Target="https://www.doc-developpement-durable.org/file/Elevages/aquaculture&amp;peche&amp;pisciculture/oxygenation/L_oxygenation_et_l_aeration_en_pisciculture.pdf" TargetMode="External"/><Relationship Id="rId12" Type="http://schemas.openxmlformats.org/officeDocument/2006/relationships/hyperlink" Target="mailto:romeo.berthomier@vinci-construction-maritime-fluvial.fr" TargetMode="External"/><Relationship Id="rId2" Type="http://schemas.openxmlformats.org/officeDocument/2006/relationships/hyperlink" Target="http://www.monetang.com/index.php?page=complexe_quadri_etangs" TargetMode="External"/><Relationship Id="rId1" Type="http://schemas.openxmlformats.org/officeDocument/2006/relationships/slideLayout" Target="../slideLayouts/slideLayout7.xml"/><Relationship Id="rId6" Type="http://schemas.openxmlformats.org/officeDocument/2006/relationships/hyperlink" Target="https://www.doc-developpement-durable.org/file/Elevages/aquaculture&amp;peche&amp;pisciculture/oxygenation/Oxyg%C3%A9nationEtangParEolienne.doc" TargetMode="External"/><Relationship Id="rId11" Type="http://schemas.openxmlformats.org/officeDocument/2006/relationships/hyperlink" Target="https://www.google.fr/search?q=aerolac+t%C3%A9l%C3%A9phone&amp;sa=X&amp;ved=0ahUKEwikivCpjP_VAhXIa1AKHagzDJYQ6BMIdDAO" TargetMode="External"/><Relationship Id="rId5" Type="http://schemas.openxmlformats.org/officeDocument/2006/relationships/hyperlink" Target="http://www.savoirs.essonne.fr/sections/actualites/hydroliennes-un-souffle-dair-pur-sur-les-etangs/" TargetMode="External"/><Relationship Id="rId10" Type="http://schemas.openxmlformats.org/officeDocument/2006/relationships/image" Target="../media/image624.jpg"/><Relationship Id="rId4" Type="http://schemas.openxmlformats.org/officeDocument/2006/relationships/hyperlink" Target="https://www.revue-ein.com/actualite/lhydrolienne--un-outil-pour-aerer-les-lagunages-d-eaux-residuaires" TargetMode="External"/><Relationship Id="rId9" Type="http://schemas.openxmlformats.org/officeDocument/2006/relationships/hyperlink" Target="https://www.yvelines.fr/wp-content/uploads/2011/11/Sch&#233;ma-hydrolienne.pdf"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627.jpeg"/><Relationship Id="rId7" Type="http://schemas.openxmlformats.org/officeDocument/2006/relationships/hyperlink" Target="http://mamaisonbioclimatic.free.fr/dotclear/index.php?post/2008/11/01/phytoepuration" TargetMode="External"/><Relationship Id="rId2" Type="http://schemas.openxmlformats.org/officeDocument/2006/relationships/image" Target="../media/image626.jpeg"/><Relationship Id="rId1" Type="http://schemas.openxmlformats.org/officeDocument/2006/relationships/slideLayout" Target="../slideLayouts/slideLayout7.xml"/><Relationship Id="rId6" Type="http://schemas.openxmlformats.org/officeDocument/2006/relationships/image" Target="../media/image629.jpg"/><Relationship Id="rId5" Type="http://schemas.openxmlformats.org/officeDocument/2006/relationships/image" Target="../media/image628.jpeg"/><Relationship Id="rId4" Type="http://schemas.openxmlformats.org/officeDocument/2006/relationships/hyperlink" Target="http://www.wikiwater.fr/a22-l-assainissement-familial-par.html" TargetMode="External"/></Relationships>
</file>

<file path=ppt/slides/_rels/slide102.xml.rels><?xml version="1.0" encoding="UTF-8" standalone="yes"?>
<Relationships xmlns="http://schemas.openxmlformats.org/package/2006/relationships"><Relationship Id="rId8" Type="http://schemas.openxmlformats.org/officeDocument/2006/relationships/image" Target="../media/image635.jpeg"/><Relationship Id="rId13" Type="http://schemas.openxmlformats.org/officeDocument/2006/relationships/image" Target="../media/image639.jpg"/><Relationship Id="rId3" Type="http://schemas.openxmlformats.org/officeDocument/2006/relationships/hyperlink" Target="http://www.wikiwater.fr/a22-l-assainissement-familial-par.html" TargetMode="External"/><Relationship Id="rId7" Type="http://schemas.openxmlformats.org/officeDocument/2006/relationships/image" Target="../media/image634.jpeg"/><Relationship Id="rId12" Type="http://schemas.openxmlformats.org/officeDocument/2006/relationships/image" Target="../media/image638.jpg"/><Relationship Id="rId2" Type="http://schemas.openxmlformats.org/officeDocument/2006/relationships/image" Target="../media/image630.jpeg"/><Relationship Id="rId1" Type="http://schemas.openxmlformats.org/officeDocument/2006/relationships/slideLayout" Target="../slideLayouts/slideLayout7.xml"/><Relationship Id="rId6" Type="http://schemas.openxmlformats.org/officeDocument/2006/relationships/image" Target="../media/image633.jpeg"/><Relationship Id="rId11" Type="http://schemas.openxmlformats.org/officeDocument/2006/relationships/image" Target="../media/image637.jpg"/><Relationship Id="rId5" Type="http://schemas.openxmlformats.org/officeDocument/2006/relationships/image" Target="../media/image632.jpeg"/><Relationship Id="rId10" Type="http://schemas.openxmlformats.org/officeDocument/2006/relationships/image" Target="../media/image636.jpeg"/><Relationship Id="rId4" Type="http://schemas.openxmlformats.org/officeDocument/2006/relationships/image" Target="../media/image631.jpeg"/><Relationship Id="rId9" Type="http://schemas.openxmlformats.org/officeDocument/2006/relationships/hyperlink" Target="http://www.hydrorestore.fr/la-phytoepuration.html" TargetMode="External"/></Relationships>
</file>

<file path=ppt/slides/_rels/slide103.xml.rels><?xml version="1.0" encoding="UTF-8" standalone="yes"?>
<Relationships xmlns="http://schemas.openxmlformats.org/package/2006/relationships"><Relationship Id="rId8" Type="http://schemas.openxmlformats.org/officeDocument/2006/relationships/image" Target="../media/image645.png"/><Relationship Id="rId3" Type="http://schemas.openxmlformats.org/officeDocument/2006/relationships/image" Target="../media/image641.png"/><Relationship Id="rId7" Type="http://schemas.openxmlformats.org/officeDocument/2006/relationships/image" Target="../media/image644.png"/><Relationship Id="rId2" Type="http://schemas.openxmlformats.org/officeDocument/2006/relationships/image" Target="../media/image640.jpeg"/><Relationship Id="rId1" Type="http://schemas.openxmlformats.org/officeDocument/2006/relationships/slideLayout" Target="../slideLayouts/slideLayout7.xml"/><Relationship Id="rId6" Type="http://schemas.openxmlformats.org/officeDocument/2006/relationships/hyperlink" Target="https://decroissons.wordpress.com/alimentation/une-eau-saine/la-phyto-epuration/" TargetMode="External"/><Relationship Id="rId11" Type="http://schemas.openxmlformats.org/officeDocument/2006/relationships/image" Target="../media/image648.png"/><Relationship Id="rId5" Type="http://schemas.openxmlformats.org/officeDocument/2006/relationships/image" Target="../media/image643.jpeg"/><Relationship Id="rId10" Type="http://schemas.openxmlformats.org/officeDocument/2006/relationships/image" Target="../media/image647.png"/><Relationship Id="rId4" Type="http://schemas.openxmlformats.org/officeDocument/2006/relationships/image" Target="../media/image642.jpeg"/><Relationship Id="rId9" Type="http://schemas.openxmlformats.org/officeDocument/2006/relationships/image" Target="../media/image646.png"/></Relationships>
</file>

<file path=ppt/slides/_rels/slide104.xml.rels><?xml version="1.0" encoding="UTF-8" standalone="yes"?>
<Relationships xmlns="http://schemas.openxmlformats.org/package/2006/relationships"><Relationship Id="rId8" Type="http://schemas.openxmlformats.org/officeDocument/2006/relationships/image" Target="../media/image653.png"/><Relationship Id="rId3" Type="http://schemas.openxmlformats.org/officeDocument/2006/relationships/hyperlink" Target="http://fr.slideshare.net/TozziGreen/comment-travaillons-nous" TargetMode="External"/><Relationship Id="rId7" Type="http://schemas.openxmlformats.org/officeDocument/2006/relationships/image" Target="../media/image652.png"/><Relationship Id="rId2" Type="http://schemas.openxmlformats.org/officeDocument/2006/relationships/image" Target="../media/image649.jpeg"/><Relationship Id="rId1" Type="http://schemas.openxmlformats.org/officeDocument/2006/relationships/slideLayout" Target="../slideLayouts/slideLayout7.xml"/><Relationship Id="rId6" Type="http://schemas.openxmlformats.org/officeDocument/2006/relationships/image" Target="../media/image651.png"/><Relationship Id="rId5" Type="http://schemas.openxmlformats.org/officeDocument/2006/relationships/hyperlink" Target="http://www.geocaching.com/geocache/GC5HKFN_la-lagune-eds2015" TargetMode="External"/><Relationship Id="rId4" Type="http://schemas.openxmlformats.org/officeDocument/2006/relationships/image" Target="../media/image650.jpeg"/><Relationship Id="rId9" Type="http://schemas.openxmlformats.org/officeDocument/2006/relationships/image" Target="../media/image654.png"/></Relationships>
</file>

<file path=ppt/slides/_rels/slide105.xml.rels><?xml version="1.0" encoding="UTF-8" standalone="yes"?>
<Relationships xmlns="http://schemas.openxmlformats.org/package/2006/relationships"><Relationship Id="rId8" Type="http://schemas.openxmlformats.org/officeDocument/2006/relationships/hyperlink" Target="https://fr.wikipedia.org/wiki/Chiendent" TargetMode="External"/><Relationship Id="rId13" Type="http://schemas.openxmlformats.org/officeDocument/2006/relationships/hyperlink" Target="https://fr.wikipedia.org/wiki/Chiendent_pied-de-poule" TargetMode="External"/><Relationship Id="rId18" Type="http://schemas.openxmlformats.org/officeDocument/2006/relationships/image" Target="../media/image662.jpg"/><Relationship Id="rId3" Type="http://schemas.openxmlformats.org/officeDocument/2006/relationships/image" Target="../media/image656.jpg"/><Relationship Id="rId7" Type="http://schemas.openxmlformats.org/officeDocument/2006/relationships/hyperlink" Target="https://fr.wikipedia.org/wiki/M%C3%A9diterran%C3%A9e" TargetMode="External"/><Relationship Id="rId12" Type="http://schemas.openxmlformats.org/officeDocument/2006/relationships/image" Target="../media/image659.png"/><Relationship Id="rId17" Type="http://schemas.openxmlformats.org/officeDocument/2006/relationships/image" Target="../media/image661.jpg"/><Relationship Id="rId2" Type="http://schemas.openxmlformats.org/officeDocument/2006/relationships/image" Target="../media/image655.jpg"/><Relationship Id="rId16" Type="http://schemas.openxmlformats.org/officeDocument/2006/relationships/image" Target="../media/image660.jpg"/><Relationship Id="rId1" Type="http://schemas.openxmlformats.org/officeDocument/2006/relationships/slideLayout" Target="../slideLayouts/slideLayout7.xml"/><Relationship Id="rId6" Type="http://schemas.openxmlformats.org/officeDocument/2006/relationships/hyperlink" Target="https://fr.wikipedia.org/wiki/Gazon" TargetMode="External"/><Relationship Id="rId11" Type="http://schemas.openxmlformats.org/officeDocument/2006/relationships/image" Target="../media/image658.png"/><Relationship Id="rId5" Type="http://schemas.openxmlformats.org/officeDocument/2006/relationships/hyperlink" Target="https://fr.wikipedia.org/wiki/Afrique_centrale" TargetMode="External"/><Relationship Id="rId15" Type="http://schemas.openxmlformats.org/officeDocument/2006/relationships/hyperlink" Target="https://fr.wikipedia.org/wiki/Mammif%C3%A8re" TargetMode="External"/><Relationship Id="rId10" Type="http://schemas.openxmlformats.org/officeDocument/2006/relationships/hyperlink" Target="http://gsdm-mg.org/?dl_id=51" TargetMode="External"/><Relationship Id="rId19" Type="http://schemas.openxmlformats.org/officeDocument/2006/relationships/image" Target="../media/image663.jpg"/><Relationship Id="rId4" Type="http://schemas.openxmlformats.org/officeDocument/2006/relationships/image" Target="../media/image657.jpg"/><Relationship Id="rId9" Type="http://schemas.openxmlformats.org/officeDocument/2006/relationships/hyperlink" Target="https://fr.wikipedia.org/wiki/Pennisetum_clandestinum" TargetMode="External"/><Relationship Id="rId14" Type="http://schemas.openxmlformats.org/officeDocument/2006/relationships/hyperlink" Target="https://fr.wikipedia.org/wiki/Toxicologie" TargetMode="External"/></Relationships>
</file>

<file path=ppt/slides/_rels/slide106.xml.rels><?xml version="1.0" encoding="UTF-8" standalone="yes"?>
<Relationships xmlns="http://schemas.openxmlformats.org/package/2006/relationships"><Relationship Id="rId8" Type="http://schemas.openxmlformats.org/officeDocument/2006/relationships/image" Target="../media/image670.jpg"/><Relationship Id="rId3" Type="http://schemas.openxmlformats.org/officeDocument/2006/relationships/image" Target="../media/image665.jpg"/><Relationship Id="rId7" Type="http://schemas.openxmlformats.org/officeDocument/2006/relationships/image" Target="../media/image669.jpg"/><Relationship Id="rId2" Type="http://schemas.openxmlformats.org/officeDocument/2006/relationships/image" Target="../media/image664.jpg"/><Relationship Id="rId1" Type="http://schemas.openxmlformats.org/officeDocument/2006/relationships/slideLayout" Target="../slideLayouts/slideLayout7.xml"/><Relationship Id="rId6" Type="http://schemas.openxmlformats.org/officeDocument/2006/relationships/image" Target="../media/image668.jpg"/><Relationship Id="rId5" Type="http://schemas.openxmlformats.org/officeDocument/2006/relationships/image" Target="../media/image667.jpg"/><Relationship Id="rId4" Type="http://schemas.openxmlformats.org/officeDocument/2006/relationships/image" Target="../media/image666.jpg"/><Relationship Id="rId9" Type="http://schemas.openxmlformats.org/officeDocument/2006/relationships/image" Target="../media/image671.jpg"/></Relationships>
</file>

<file path=ppt/slides/_rels/slide107.xml.rels><?xml version="1.0" encoding="UTF-8" standalone="yes"?>
<Relationships xmlns="http://schemas.openxmlformats.org/package/2006/relationships"><Relationship Id="rId8" Type="http://schemas.openxmlformats.org/officeDocument/2006/relationships/image" Target="../media/image678.jpg"/><Relationship Id="rId13" Type="http://schemas.openxmlformats.org/officeDocument/2006/relationships/image" Target="../media/image679.jpg"/><Relationship Id="rId3" Type="http://schemas.openxmlformats.org/officeDocument/2006/relationships/image" Target="../media/image673.jpg"/><Relationship Id="rId7" Type="http://schemas.openxmlformats.org/officeDocument/2006/relationships/image" Target="../media/image677.jpg"/><Relationship Id="rId12" Type="http://schemas.openxmlformats.org/officeDocument/2006/relationships/hyperlink" Target="https://fr.wikipedia.org/wiki/Fatapera" TargetMode="External"/><Relationship Id="rId2" Type="http://schemas.openxmlformats.org/officeDocument/2006/relationships/image" Target="../media/image672.jpg"/><Relationship Id="rId1" Type="http://schemas.openxmlformats.org/officeDocument/2006/relationships/slideLayout" Target="../slideLayouts/slideLayout7.xml"/><Relationship Id="rId6" Type="http://schemas.openxmlformats.org/officeDocument/2006/relationships/image" Target="../media/image676.jpg"/><Relationship Id="rId11" Type="http://schemas.openxmlformats.org/officeDocument/2006/relationships/hyperlink" Target="https://fr.wikipedia.org/wiki/Cuisson_des_aliments" TargetMode="External"/><Relationship Id="rId5" Type="http://schemas.openxmlformats.org/officeDocument/2006/relationships/image" Target="../media/image675.jpg"/><Relationship Id="rId10" Type="http://schemas.openxmlformats.org/officeDocument/2006/relationships/hyperlink" Target="https://fr.wikipedia.org/wiki/Charbon_de_bois" TargetMode="External"/><Relationship Id="rId4" Type="http://schemas.openxmlformats.org/officeDocument/2006/relationships/image" Target="../media/image674.jpg"/><Relationship Id="rId9" Type="http://schemas.openxmlformats.org/officeDocument/2006/relationships/hyperlink" Target="https://fr.wikipedia.org/wiki/R%C3%A9chaud" TargetMode="External"/><Relationship Id="rId14" Type="http://schemas.openxmlformats.org/officeDocument/2006/relationships/image" Target="../media/image680.jpg"/></Relationships>
</file>

<file path=ppt/slides/_rels/slide108.xml.rels><?xml version="1.0" encoding="UTF-8" standalone="yes"?>
<Relationships xmlns="http://schemas.openxmlformats.org/package/2006/relationships"><Relationship Id="rId3" Type="http://schemas.openxmlformats.org/officeDocument/2006/relationships/hyperlink" Target="https://fr.pinterest.com/pin/327425835389931788/?lp=true" TargetMode="External"/><Relationship Id="rId7" Type="http://schemas.openxmlformats.org/officeDocument/2006/relationships/image" Target="../media/image685.jpeg"/><Relationship Id="rId2" Type="http://schemas.openxmlformats.org/officeDocument/2006/relationships/image" Target="../media/image681.jpg"/><Relationship Id="rId1" Type="http://schemas.openxmlformats.org/officeDocument/2006/relationships/slideLayout" Target="../slideLayouts/slideLayout7.xml"/><Relationship Id="rId6" Type="http://schemas.openxmlformats.org/officeDocument/2006/relationships/image" Target="../media/image684.jpg"/><Relationship Id="rId5" Type="http://schemas.openxmlformats.org/officeDocument/2006/relationships/image" Target="../media/image683.jpg"/><Relationship Id="rId4" Type="http://schemas.openxmlformats.org/officeDocument/2006/relationships/image" Target="../media/image682.jpg"/></Relationships>
</file>

<file path=ppt/slides/_rels/slide109.xml.rels><?xml version="1.0" encoding="UTF-8" standalone="yes"?>
<Relationships xmlns="http://schemas.openxmlformats.org/package/2006/relationships"><Relationship Id="rId8" Type="http://schemas.openxmlformats.org/officeDocument/2006/relationships/image" Target="../media/image692.jpg"/><Relationship Id="rId3" Type="http://schemas.openxmlformats.org/officeDocument/2006/relationships/image" Target="../media/image687.jpg"/><Relationship Id="rId7" Type="http://schemas.openxmlformats.org/officeDocument/2006/relationships/image" Target="../media/image691.jpg"/><Relationship Id="rId2" Type="http://schemas.openxmlformats.org/officeDocument/2006/relationships/image" Target="../media/image686.jpg"/><Relationship Id="rId1" Type="http://schemas.openxmlformats.org/officeDocument/2006/relationships/slideLayout" Target="../slideLayouts/slideLayout7.xml"/><Relationship Id="rId6" Type="http://schemas.openxmlformats.org/officeDocument/2006/relationships/image" Target="../media/image690.jpg"/><Relationship Id="rId5" Type="http://schemas.openxmlformats.org/officeDocument/2006/relationships/image" Target="../media/image689.jpg"/><Relationship Id="rId4" Type="http://schemas.openxmlformats.org/officeDocument/2006/relationships/image" Target="../media/image688.jpg"/><Relationship Id="rId9" Type="http://schemas.openxmlformats.org/officeDocument/2006/relationships/image" Target="../media/image693.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fr.wikipedia.org/wiki/Antananarivo#Climat" TargetMode="External"/><Relationship Id="rId1" Type="http://schemas.openxmlformats.org/officeDocument/2006/relationships/slideLayout" Target="../slideLayouts/slideLayout7.xml"/><Relationship Id="rId5" Type="http://schemas.openxmlformats.org/officeDocument/2006/relationships/hyperlink" Target="https://fr.climate-data.org/location/548/" TargetMode="External"/><Relationship Id="rId4" Type="http://schemas.openxmlformats.org/officeDocument/2006/relationships/image" Target="../media/image23.jpg"/></Relationships>
</file>

<file path=ppt/slides/_rels/slide110.xml.rels><?xml version="1.0" encoding="UTF-8" standalone="yes"?>
<Relationships xmlns="http://schemas.openxmlformats.org/package/2006/relationships"><Relationship Id="rId8" Type="http://schemas.openxmlformats.org/officeDocument/2006/relationships/image" Target="../media/image700.jpg"/><Relationship Id="rId3" Type="http://schemas.openxmlformats.org/officeDocument/2006/relationships/image" Target="../media/image695.jpg"/><Relationship Id="rId7" Type="http://schemas.openxmlformats.org/officeDocument/2006/relationships/image" Target="../media/image699.jpg"/><Relationship Id="rId2" Type="http://schemas.openxmlformats.org/officeDocument/2006/relationships/image" Target="../media/image694.jpg"/><Relationship Id="rId1" Type="http://schemas.openxmlformats.org/officeDocument/2006/relationships/slideLayout" Target="../slideLayouts/slideLayout7.xml"/><Relationship Id="rId6" Type="http://schemas.openxmlformats.org/officeDocument/2006/relationships/image" Target="../media/image698.jpg"/><Relationship Id="rId11" Type="http://schemas.openxmlformats.org/officeDocument/2006/relationships/image" Target="../media/image703.jpg"/><Relationship Id="rId5" Type="http://schemas.openxmlformats.org/officeDocument/2006/relationships/image" Target="../media/image697.jpg"/><Relationship Id="rId10" Type="http://schemas.openxmlformats.org/officeDocument/2006/relationships/image" Target="../media/image702.jpg"/><Relationship Id="rId4" Type="http://schemas.openxmlformats.org/officeDocument/2006/relationships/image" Target="../media/image696.jpg"/><Relationship Id="rId9" Type="http://schemas.openxmlformats.org/officeDocument/2006/relationships/image" Target="../media/image701.jpg"/></Relationships>
</file>

<file path=ppt/slides/_rels/slide111.xml.rels><?xml version="1.0" encoding="UTF-8" standalone="yes"?>
<Relationships xmlns="http://schemas.openxmlformats.org/package/2006/relationships"><Relationship Id="rId8" Type="http://schemas.openxmlformats.org/officeDocument/2006/relationships/image" Target="../media/image710.jpg"/><Relationship Id="rId13" Type="http://schemas.openxmlformats.org/officeDocument/2006/relationships/image" Target="../media/image715.jpg"/><Relationship Id="rId18" Type="http://schemas.openxmlformats.org/officeDocument/2006/relationships/image" Target="../media/image720.jpg"/><Relationship Id="rId3" Type="http://schemas.openxmlformats.org/officeDocument/2006/relationships/image" Target="../media/image705.jpg"/><Relationship Id="rId7" Type="http://schemas.openxmlformats.org/officeDocument/2006/relationships/image" Target="../media/image709.jpg"/><Relationship Id="rId12" Type="http://schemas.openxmlformats.org/officeDocument/2006/relationships/image" Target="../media/image714.jpg"/><Relationship Id="rId17" Type="http://schemas.openxmlformats.org/officeDocument/2006/relationships/image" Target="../media/image719.jpg"/><Relationship Id="rId2" Type="http://schemas.openxmlformats.org/officeDocument/2006/relationships/image" Target="../media/image704.jpg"/><Relationship Id="rId16" Type="http://schemas.openxmlformats.org/officeDocument/2006/relationships/image" Target="../media/image718.jpg"/><Relationship Id="rId1" Type="http://schemas.openxmlformats.org/officeDocument/2006/relationships/slideLayout" Target="../slideLayouts/slideLayout7.xml"/><Relationship Id="rId6" Type="http://schemas.openxmlformats.org/officeDocument/2006/relationships/image" Target="../media/image708.jpg"/><Relationship Id="rId11" Type="http://schemas.openxmlformats.org/officeDocument/2006/relationships/image" Target="../media/image713.jpg"/><Relationship Id="rId5" Type="http://schemas.openxmlformats.org/officeDocument/2006/relationships/image" Target="../media/image707.jpg"/><Relationship Id="rId15" Type="http://schemas.openxmlformats.org/officeDocument/2006/relationships/image" Target="../media/image717.jpg"/><Relationship Id="rId10" Type="http://schemas.openxmlformats.org/officeDocument/2006/relationships/image" Target="../media/image712.jpg"/><Relationship Id="rId19" Type="http://schemas.openxmlformats.org/officeDocument/2006/relationships/image" Target="../media/image721.jpg"/><Relationship Id="rId4" Type="http://schemas.openxmlformats.org/officeDocument/2006/relationships/image" Target="../media/image706.jpg"/><Relationship Id="rId9" Type="http://schemas.openxmlformats.org/officeDocument/2006/relationships/image" Target="../media/image711.jpg"/><Relationship Id="rId14" Type="http://schemas.openxmlformats.org/officeDocument/2006/relationships/image" Target="../media/image716.jpg"/></Relationships>
</file>

<file path=ppt/slides/_rels/slide112.xml.rels><?xml version="1.0" encoding="UTF-8" standalone="yes"?>
<Relationships xmlns="http://schemas.openxmlformats.org/package/2006/relationships"><Relationship Id="rId8" Type="http://schemas.openxmlformats.org/officeDocument/2006/relationships/image" Target="../media/image728.jpg"/><Relationship Id="rId13" Type="http://schemas.openxmlformats.org/officeDocument/2006/relationships/image" Target="../media/image733.jpg"/><Relationship Id="rId18" Type="http://schemas.openxmlformats.org/officeDocument/2006/relationships/image" Target="../media/image738.jpg"/><Relationship Id="rId3" Type="http://schemas.openxmlformats.org/officeDocument/2006/relationships/image" Target="../media/image723.jpg"/><Relationship Id="rId7" Type="http://schemas.openxmlformats.org/officeDocument/2006/relationships/image" Target="../media/image727.jpg"/><Relationship Id="rId12" Type="http://schemas.openxmlformats.org/officeDocument/2006/relationships/image" Target="../media/image732.jpg"/><Relationship Id="rId17" Type="http://schemas.openxmlformats.org/officeDocument/2006/relationships/image" Target="../media/image737.jpg"/><Relationship Id="rId2" Type="http://schemas.openxmlformats.org/officeDocument/2006/relationships/image" Target="../media/image722.jpg"/><Relationship Id="rId16" Type="http://schemas.openxmlformats.org/officeDocument/2006/relationships/image" Target="../media/image736.jpg"/><Relationship Id="rId1" Type="http://schemas.openxmlformats.org/officeDocument/2006/relationships/slideLayout" Target="../slideLayouts/slideLayout7.xml"/><Relationship Id="rId6" Type="http://schemas.openxmlformats.org/officeDocument/2006/relationships/image" Target="../media/image726.jpg"/><Relationship Id="rId11" Type="http://schemas.openxmlformats.org/officeDocument/2006/relationships/image" Target="../media/image731.jpg"/><Relationship Id="rId5" Type="http://schemas.openxmlformats.org/officeDocument/2006/relationships/image" Target="../media/image725.jpg"/><Relationship Id="rId15" Type="http://schemas.openxmlformats.org/officeDocument/2006/relationships/image" Target="../media/image735.jpg"/><Relationship Id="rId10" Type="http://schemas.openxmlformats.org/officeDocument/2006/relationships/image" Target="../media/image730.jpg"/><Relationship Id="rId19" Type="http://schemas.openxmlformats.org/officeDocument/2006/relationships/image" Target="../media/image739.jpg"/><Relationship Id="rId4" Type="http://schemas.openxmlformats.org/officeDocument/2006/relationships/image" Target="../media/image724.jpg"/><Relationship Id="rId9" Type="http://schemas.openxmlformats.org/officeDocument/2006/relationships/image" Target="../media/image729.jpg"/><Relationship Id="rId14" Type="http://schemas.openxmlformats.org/officeDocument/2006/relationships/image" Target="../media/image734.jpg"/></Relationships>
</file>

<file path=ppt/slides/_rels/slide113.xml.rels><?xml version="1.0" encoding="UTF-8" standalone="yes"?>
<Relationships xmlns="http://schemas.openxmlformats.org/package/2006/relationships"><Relationship Id="rId8" Type="http://schemas.openxmlformats.org/officeDocument/2006/relationships/image" Target="../media/image745.jpg"/><Relationship Id="rId13" Type="http://schemas.openxmlformats.org/officeDocument/2006/relationships/image" Target="../media/image750.jpg"/><Relationship Id="rId18" Type="http://schemas.openxmlformats.org/officeDocument/2006/relationships/image" Target="../media/image755.jpg"/><Relationship Id="rId3" Type="http://schemas.openxmlformats.org/officeDocument/2006/relationships/image" Target="../media/image741.jpg"/><Relationship Id="rId7" Type="http://schemas.openxmlformats.org/officeDocument/2006/relationships/image" Target="../media/image744.jpg"/><Relationship Id="rId12" Type="http://schemas.openxmlformats.org/officeDocument/2006/relationships/image" Target="../media/image749.jpg"/><Relationship Id="rId17" Type="http://schemas.openxmlformats.org/officeDocument/2006/relationships/image" Target="../media/image754.jpg"/><Relationship Id="rId2" Type="http://schemas.openxmlformats.org/officeDocument/2006/relationships/image" Target="../media/image740.jpg"/><Relationship Id="rId16" Type="http://schemas.openxmlformats.org/officeDocument/2006/relationships/image" Target="../media/image753.jpg"/><Relationship Id="rId1" Type="http://schemas.openxmlformats.org/officeDocument/2006/relationships/slideLayout" Target="../slideLayouts/slideLayout7.xml"/><Relationship Id="rId6" Type="http://schemas.openxmlformats.org/officeDocument/2006/relationships/image" Target="../media/image743.jpg"/><Relationship Id="rId11" Type="http://schemas.openxmlformats.org/officeDocument/2006/relationships/image" Target="../media/image748.jpg"/><Relationship Id="rId5" Type="http://schemas.openxmlformats.org/officeDocument/2006/relationships/image" Target="../media/image718.jpg"/><Relationship Id="rId15" Type="http://schemas.openxmlformats.org/officeDocument/2006/relationships/image" Target="../media/image752.jpg"/><Relationship Id="rId10" Type="http://schemas.openxmlformats.org/officeDocument/2006/relationships/image" Target="../media/image747.jpg"/><Relationship Id="rId19" Type="http://schemas.openxmlformats.org/officeDocument/2006/relationships/image" Target="../media/image756.jpg"/><Relationship Id="rId4" Type="http://schemas.openxmlformats.org/officeDocument/2006/relationships/image" Target="../media/image742.jpg"/><Relationship Id="rId9" Type="http://schemas.openxmlformats.org/officeDocument/2006/relationships/image" Target="../media/image746.jpg"/><Relationship Id="rId14" Type="http://schemas.openxmlformats.org/officeDocument/2006/relationships/image" Target="../media/image751.jpg"/></Relationships>
</file>

<file path=ppt/slides/_rels/slide114.xml.rels><?xml version="1.0" encoding="UTF-8" standalone="yes"?>
<Relationships xmlns="http://schemas.openxmlformats.org/package/2006/relationships"><Relationship Id="rId8" Type="http://schemas.openxmlformats.org/officeDocument/2006/relationships/image" Target="../media/image763.jpg"/><Relationship Id="rId13" Type="http://schemas.openxmlformats.org/officeDocument/2006/relationships/image" Target="../media/image768.jpg"/><Relationship Id="rId18" Type="http://schemas.openxmlformats.org/officeDocument/2006/relationships/image" Target="../media/image773.jpg"/><Relationship Id="rId3" Type="http://schemas.openxmlformats.org/officeDocument/2006/relationships/image" Target="../media/image758.jpg"/><Relationship Id="rId7" Type="http://schemas.openxmlformats.org/officeDocument/2006/relationships/image" Target="../media/image762.jpg"/><Relationship Id="rId12" Type="http://schemas.openxmlformats.org/officeDocument/2006/relationships/image" Target="../media/image767.jpg"/><Relationship Id="rId17" Type="http://schemas.openxmlformats.org/officeDocument/2006/relationships/image" Target="../media/image772.jpg"/><Relationship Id="rId2" Type="http://schemas.openxmlformats.org/officeDocument/2006/relationships/image" Target="../media/image757.jpg"/><Relationship Id="rId16" Type="http://schemas.openxmlformats.org/officeDocument/2006/relationships/image" Target="../media/image771.jpg"/><Relationship Id="rId1" Type="http://schemas.openxmlformats.org/officeDocument/2006/relationships/slideLayout" Target="../slideLayouts/slideLayout7.xml"/><Relationship Id="rId6" Type="http://schemas.openxmlformats.org/officeDocument/2006/relationships/image" Target="../media/image761.jpg"/><Relationship Id="rId11" Type="http://schemas.openxmlformats.org/officeDocument/2006/relationships/image" Target="../media/image766.jpg"/><Relationship Id="rId5" Type="http://schemas.openxmlformats.org/officeDocument/2006/relationships/image" Target="../media/image760.jpg"/><Relationship Id="rId15" Type="http://schemas.openxmlformats.org/officeDocument/2006/relationships/image" Target="../media/image770.jpg"/><Relationship Id="rId10" Type="http://schemas.openxmlformats.org/officeDocument/2006/relationships/image" Target="../media/image765.jpg"/><Relationship Id="rId19" Type="http://schemas.openxmlformats.org/officeDocument/2006/relationships/image" Target="../media/image774.jpg"/><Relationship Id="rId4" Type="http://schemas.openxmlformats.org/officeDocument/2006/relationships/image" Target="../media/image759.jpg"/><Relationship Id="rId9" Type="http://schemas.openxmlformats.org/officeDocument/2006/relationships/image" Target="../media/image764.jpg"/><Relationship Id="rId14" Type="http://schemas.openxmlformats.org/officeDocument/2006/relationships/image" Target="../media/image769.jpg"/></Relationships>
</file>

<file path=ppt/slides/_rels/slide115.xml.rels><?xml version="1.0" encoding="UTF-8" standalone="yes"?>
<Relationships xmlns="http://schemas.openxmlformats.org/package/2006/relationships"><Relationship Id="rId8" Type="http://schemas.openxmlformats.org/officeDocument/2006/relationships/image" Target="../media/image781.jpg"/><Relationship Id="rId13" Type="http://schemas.openxmlformats.org/officeDocument/2006/relationships/image" Target="../media/image786.jpg"/><Relationship Id="rId18" Type="http://schemas.openxmlformats.org/officeDocument/2006/relationships/image" Target="../media/image791.jpg"/><Relationship Id="rId3" Type="http://schemas.openxmlformats.org/officeDocument/2006/relationships/image" Target="../media/image776.jpg"/><Relationship Id="rId7" Type="http://schemas.openxmlformats.org/officeDocument/2006/relationships/image" Target="../media/image780.jpg"/><Relationship Id="rId12" Type="http://schemas.openxmlformats.org/officeDocument/2006/relationships/image" Target="../media/image785.jpg"/><Relationship Id="rId17" Type="http://schemas.openxmlformats.org/officeDocument/2006/relationships/image" Target="../media/image790.jpg"/><Relationship Id="rId2" Type="http://schemas.openxmlformats.org/officeDocument/2006/relationships/image" Target="../media/image775.jpg"/><Relationship Id="rId16" Type="http://schemas.openxmlformats.org/officeDocument/2006/relationships/image" Target="../media/image789.jpg"/><Relationship Id="rId1" Type="http://schemas.openxmlformats.org/officeDocument/2006/relationships/slideLayout" Target="../slideLayouts/slideLayout7.xml"/><Relationship Id="rId6" Type="http://schemas.openxmlformats.org/officeDocument/2006/relationships/image" Target="../media/image779.jpg"/><Relationship Id="rId11" Type="http://schemas.openxmlformats.org/officeDocument/2006/relationships/image" Target="../media/image784.jpg"/><Relationship Id="rId5" Type="http://schemas.openxmlformats.org/officeDocument/2006/relationships/image" Target="../media/image778.jpg"/><Relationship Id="rId15" Type="http://schemas.openxmlformats.org/officeDocument/2006/relationships/image" Target="../media/image788.jpg"/><Relationship Id="rId10" Type="http://schemas.openxmlformats.org/officeDocument/2006/relationships/image" Target="../media/image783.jpg"/><Relationship Id="rId19" Type="http://schemas.openxmlformats.org/officeDocument/2006/relationships/image" Target="../media/image792.jpg"/><Relationship Id="rId4" Type="http://schemas.openxmlformats.org/officeDocument/2006/relationships/image" Target="../media/image777.jpg"/><Relationship Id="rId9" Type="http://schemas.openxmlformats.org/officeDocument/2006/relationships/image" Target="../media/image782.jpg"/><Relationship Id="rId14" Type="http://schemas.openxmlformats.org/officeDocument/2006/relationships/image" Target="../media/image787.jpg"/></Relationships>
</file>

<file path=ppt/slides/_rels/slide116.xml.rels><?xml version="1.0" encoding="UTF-8" standalone="yes"?>
<Relationships xmlns="http://schemas.openxmlformats.org/package/2006/relationships"><Relationship Id="rId8" Type="http://schemas.openxmlformats.org/officeDocument/2006/relationships/image" Target="../media/image799.jpg"/><Relationship Id="rId13" Type="http://schemas.openxmlformats.org/officeDocument/2006/relationships/image" Target="../media/image804.jpg"/><Relationship Id="rId18" Type="http://schemas.openxmlformats.org/officeDocument/2006/relationships/image" Target="../media/image809.jpg"/><Relationship Id="rId3" Type="http://schemas.openxmlformats.org/officeDocument/2006/relationships/image" Target="../media/image794.jpg"/><Relationship Id="rId7" Type="http://schemas.openxmlformats.org/officeDocument/2006/relationships/image" Target="../media/image798.jpg"/><Relationship Id="rId12" Type="http://schemas.openxmlformats.org/officeDocument/2006/relationships/image" Target="../media/image803.jpg"/><Relationship Id="rId17" Type="http://schemas.openxmlformats.org/officeDocument/2006/relationships/image" Target="../media/image808.jpg"/><Relationship Id="rId2" Type="http://schemas.openxmlformats.org/officeDocument/2006/relationships/image" Target="../media/image793.jpg"/><Relationship Id="rId16" Type="http://schemas.openxmlformats.org/officeDocument/2006/relationships/image" Target="../media/image807.jpg"/><Relationship Id="rId1" Type="http://schemas.openxmlformats.org/officeDocument/2006/relationships/slideLayout" Target="../slideLayouts/slideLayout7.xml"/><Relationship Id="rId6" Type="http://schemas.openxmlformats.org/officeDocument/2006/relationships/image" Target="../media/image797.jpg"/><Relationship Id="rId11" Type="http://schemas.openxmlformats.org/officeDocument/2006/relationships/image" Target="../media/image802.jpg"/><Relationship Id="rId5" Type="http://schemas.openxmlformats.org/officeDocument/2006/relationships/image" Target="../media/image796.jpg"/><Relationship Id="rId15" Type="http://schemas.openxmlformats.org/officeDocument/2006/relationships/image" Target="../media/image806.jpg"/><Relationship Id="rId10" Type="http://schemas.openxmlformats.org/officeDocument/2006/relationships/image" Target="../media/image801.jpg"/><Relationship Id="rId19" Type="http://schemas.openxmlformats.org/officeDocument/2006/relationships/image" Target="../media/image810.jpg"/><Relationship Id="rId4" Type="http://schemas.openxmlformats.org/officeDocument/2006/relationships/image" Target="../media/image795.jpg"/><Relationship Id="rId9" Type="http://schemas.openxmlformats.org/officeDocument/2006/relationships/image" Target="../media/image800.jpg"/><Relationship Id="rId14" Type="http://schemas.openxmlformats.org/officeDocument/2006/relationships/image" Target="../media/image805.jpg"/></Relationships>
</file>

<file path=ppt/slides/_rels/slide117.xml.rels><?xml version="1.0" encoding="UTF-8" standalone="yes"?>
<Relationships xmlns="http://schemas.openxmlformats.org/package/2006/relationships"><Relationship Id="rId8" Type="http://schemas.openxmlformats.org/officeDocument/2006/relationships/image" Target="../media/image817.jpg"/><Relationship Id="rId13" Type="http://schemas.openxmlformats.org/officeDocument/2006/relationships/image" Target="../media/image822.jpg"/><Relationship Id="rId18" Type="http://schemas.openxmlformats.org/officeDocument/2006/relationships/image" Target="../media/image827.jpg"/><Relationship Id="rId3" Type="http://schemas.openxmlformats.org/officeDocument/2006/relationships/image" Target="../media/image812.jpg"/><Relationship Id="rId7" Type="http://schemas.openxmlformats.org/officeDocument/2006/relationships/image" Target="../media/image816.jpg"/><Relationship Id="rId12" Type="http://schemas.openxmlformats.org/officeDocument/2006/relationships/image" Target="../media/image821.jpg"/><Relationship Id="rId17" Type="http://schemas.openxmlformats.org/officeDocument/2006/relationships/image" Target="../media/image826.jpg"/><Relationship Id="rId2" Type="http://schemas.openxmlformats.org/officeDocument/2006/relationships/image" Target="../media/image811.jpg"/><Relationship Id="rId16" Type="http://schemas.openxmlformats.org/officeDocument/2006/relationships/image" Target="../media/image825.jpg"/><Relationship Id="rId1" Type="http://schemas.openxmlformats.org/officeDocument/2006/relationships/slideLayout" Target="../slideLayouts/slideLayout7.xml"/><Relationship Id="rId6" Type="http://schemas.openxmlformats.org/officeDocument/2006/relationships/image" Target="../media/image815.jpg"/><Relationship Id="rId11" Type="http://schemas.openxmlformats.org/officeDocument/2006/relationships/image" Target="../media/image820.jpg"/><Relationship Id="rId5" Type="http://schemas.openxmlformats.org/officeDocument/2006/relationships/image" Target="../media/image814.jpg"/><Relationship Id="rId15" Type="http://schemas.openxmlformats.org/officeDocument/2006/relationships/image" Target="../media/image824.jpg"/><Relationship Id="rId10" Type="http://schemas.openxmlformats.org/officeDocument/2006/relationships/image" Target="../media/image819.jpg"/><Relationship Id="rId19" Type="http://schemas.openxmlformats.org/officeDocument/2006/relationships/image" Target="../media/image828.jpg"/><Relationship Id="rId4" Type="http://schemas.openxmlformats.org/officeDocument/2006/relationships/image" Target="../media/image813.jpg"/><Relationship Id="rId9" Type="http://schemas.openxmlformats.org/officeDocument/2006/relationships/image" Target="../media/image818.jpg"/><Relationship Id="rId14" Type="http://schemas.openxmlformats.org/officeDocument/2006/relationships/image" Target="../media/image823.jpg"/></Relationships>
</file>

<file path=ppt/slides/_rels/slide118.xml.rels><?xml version="1.0" encoding="UTF-8" standalone="yes"?>
<Relationships xmlns="http://schemas.openxmlformats.org/package/2006/relationships"><Relationship Id="rId8" Type="http://schemas.openxmlformats.org/officeDocument/2006/relationships/image" Target="../media/image835.jpg"/><Relationship Id="rId13" Type="http://schemas.openxmlformats.org/officeDocument/2006/relationships/image" Target="../media/image840.jpg"/><Relationship Id="rId18" Type="http://schemas.openxmlformats.org/officeDocument/2006/relationships/image" Target="../media/image845.jpg"/><Relationship Id="rId3" Type="http://schemas.openxmlformats.org/officeDocument/2006/relationships/image" Target="../media/image830.jpg"/><Relationship Id="rId7" Type="http://schemas.openxmlformats.org/officeDocument/2006/relationships/image" Target="../media/image834.jpg"/><Relationship Id="rId12" Type="http://schemas.openxmlformats.org/officeDocument/2006/relationships/image" Target="../media/image839.jpg"/><Relationship Id="rId17" Type="http://schemas.openxmlformats.org/officeDocument/2006/relationships/image" Target="../media/image844.jpg"/><Relationship Id="rId2" Type="http://schemas.openxmlformats.org/officeDocument/2006/relationships/image" Target="../media/image829.jpg"/><Relationship Id="rId16" Type="http://schemas.openxmlformats.org/officeDocument/2006/relationships/image" Target="../media/image843.jpg"/><Relationship Id="rId1" Type="http://schemas.openxmlformats.org/officeDocument/2006/relationships/slideLayout" Target="../slideLayouts/slideLayout7.xml"/><Relationship Id="rId6" Type="http://schemas.openxmlformats.org/officeDocument/2006/relationships/image" Target="../media/image833.jpg"/><Relationship Id="rId11" Type="http://schemas.openxmlformats.org/officeDocument/2006/relationships/image" Target="../media/image838.jpg"/><Relationship Id="rId5" Type="http://schemas.openxmlformats.org/officeDocument/2006/relationships/image" Target="../media/image832.jpg"/><Relationship Id="rId15" Type="http://schemas.openxmlformats.org/officeDocument/2006/relationships/image" Target="../media/image842.jpg"/><Relationship Id="rId10" Type="http://schemas.openxmlformats.org/officeDocument/2006/relationships/image" Target="../media/image837.jpg"/><Relationship Id="rId4" Type="http://schemas.openxmlformats.org/officeDocument/2006/relationships/image" Target="../media/image831.jpg"/><Relationship Id="rId9" Type="http://schemas.openxmlformats.org/officeDocument/2006/relationships/image" Target="../media/image836.jpg"/><Relationship Id="rId14" Type="http://schemas.openxmlformats.org/officeDocument/2006/relationships/image" Target="../media/image841.jpg"/></Relationships>
</file>

<file path=ppt/slides/_rels/slide119.xml.rels><?xml version="1.0" encoding="UTF-8" standalone="yes"?>
<Relationships xmlns="http://schemas.openxmlformats.org/package/2006/relationships"><Relationship Id="rId8" Type="http://schemas.openxmlformats.org/officeDocument/2006/relationships/image" Target="../media/image852.jpg"/><Relationship Id="rId13" Type="http://schemas.openxmlformats.org/officeDocument/2006/relationships/image" Target="../media/image857.jpg"/><Relationship Id="rId18" Type="http://schemas.openxmlformats.org/officeDocument/2006/relationships/image" Target="../media/image862.jpg"/><Relationship Id="rId3" Type="http://schemas.openxmlformats.org/officeDocument/2006/relationships/image" Target="../media/image847.jpg"/><Relationship Id="rId7" Type="http://schemas.openxmlformats.org/officeDocument/2006/relationships/image" Target="../media/image851.jpg"/><Relationship Id="rId12" Type="http://schemas.openxmlformats.org/officeDocument/2006/relationships/image" Target="../media/image856.jpg"/><Relationship Id="rId17" Type="http://schemas.openxmlformats.org/officeDocument/2006/relationships/image" Target="../media/image861.jpg"/><Relationship Id="rId2" Type="http://schemas.openxmlformats.org/officeDocument/2006/relationships/image" Target="../media/image846.jpg"/><Relationship Id="rId16" Type="http://schemas.openxmlformats.org/officeDocument/2006/relationships/image" Target="../media/image860.jpg"/><Relationship Id="rId1" Type="http://schemas.openxmlformats.org/officeDocument/2006/relationships/slideLayout" Target="../slideLayouts/slideLayout7.xml"/><Relationship Id="rId6" Type="http://schemas.openxmlformats.org/officeDocument/2006/relationships/image" Target="../media/image850.jpg"/><Relationship Id="rId11" Type="http://schemas.openxmlformats.org/officeDocument/2006/relationships/image" Target="../media/image855.jpg"/><Relationship Id="rId5" Type="http://schemas.openxmlformats.org/officeDocument/2006/relationships/image" Target="../media/image849.jpg"/><Relationship Id="rId15" Type="http://schemas.openxmlformats.org/officeDocument/2006/relationships/image" Target="../media/image859.jpg"/><Relationship Id="rId10" Type="http://schemas.openxmlformats.org/officeDocument/2006/relationships/image" Target="../media/image854.jpg"/><Relationship Id="rId19" Type="http://schemas.openxmlformats.org/officeDocument/2006/relationships/image" Target="../media/image863.jpg"/><Relationship Id="rId4" Type="http://schemas.openxmlformats.org/officeDocument/2006/relationships/image" Target="../media/image848.jpg"/><Relationship Id="rId9" Type="http://schemas.openxmlformats.org/officeDocument/2006/relationships/image" Target="../media/image853.jpg"/><Relationship Id="rId14" Type="http://schemas.openxmlformats.org/officeDocument/2006/relationships/image" Target="../media/image858.jpg"/></Relationships>
</file>

<file path=ppt/slides/_rels/slide12.xml.rels><?xml version="1.0" encoding="UTF-8" standalone="yes"?>
<Relationships xmlns="http://schemas.openxmlformats.org/package/2006/relationships"><Relationship Id="rId3" Type="http://schemas.openxmlformats.org/officeDocument/2006/relationships/hyperlink" Target="https://fr.wikipedia.org/wiki/Antananarivo#cite_note-TV5-4" TargetMode="External"/><Relationship Id="rId7" Type="http://schemas.openxmlformats.org/officeDocument/2006/relationships/hyperlink" Target="https://fr.wikipedia.org/wiki/Antananarivo#Climat" TargetMode="External"/><Relationship Id="rId2" Type="http://schemas.openxmlformats.org/officeDocument/2006/relationships/hyperlink" Target="https://fr.wikipedia.org/wiki/Temp%C3%A9rature#En_m.C3.A9t.C3.A9orologie" TargetMode="External"/><Relationship Id="rId1" Type="http://schemas.openxmlformats.org/officeDocument/2006/relationships/slideLayout" Target="../slideLayouts/slideLayout7.xml"/><Relationship Id="rId6" Type="http://schemas.openxmlformats.org/officeDocument/2006/relationships/hyperlink" Target="https://fr.wikipedia.org/wiki/Cyclone" TargetMode="External"/><Relationship Id="rId5" Type="http://schemas.openxmlformats.org/officeDocument/2006/relationships/hyperlink" Target="https://fr.wikipedia.org/wiki/Millim%C3%A8tre" TargetMode="External"/><Relationship Id="rId4" Type="http://schemas.openxmlformats.org/officeDocument/2006/relationships/hyperlink" Target="https://fr.wikipedia.org/wiki/Pr%C3%A9cipitations" TargetMode="External"/></Relationships>
</file>

<file path=ppt/slides/_rels/slide120.xml.rels><?xml version="1.0" encoding="UTF-8" standalone="yes"?>
<Relationships xmlns="http://schemas.openxmlformats.org/package/2006/relationships"><Relationship Id="rId8" Type="http://schemas.openxmlformats.org/officeDocument/2006/relationships/image" Target="../media/image870.jpg"/><Relationship Id="rId13" Type="http://schemas.openxmlformats.org/officeDocument/2006/relationships/image" Target="../media/image875.jpg"/><Relationship Id="rId18" Type="http://schemas.openxmlformats.org/officeDocument/2006/relationships/image" Target="../media/image880.jpg"/><Relationship Id="rId3" Type="http://schemas.openxmlformats.org/officeDocument/2006/relationships/image" Target="../media/image865.jpg"/><Relationship Id="rId7" Type="http://schemas.openxmlformats.org/officeDocument/2006/relationships/image" Target="../media/image869.jpg"/><Relationship Id="rId12" Type="http://schemas.openxmlformats.org/officeDocument/2006/relationships/image" Target="../media/image874.jpg"/><Relationship Id="rId17" Type="http://schemas.openxmlformats.org/officeDocument/2006/relationships/image" Target="../media/image879.jpg"/><Relationship Id="rId2" Type="http://schemas.openxmlformats.org/officeDocument/2006/relationships/image" Target="../media/image864.jpg"/><Relationship Id="rId16" Type="http://schemas.openxmlformats.org/officeDocument/2006/relationships/image" Target="../media/image878.jpg"/><Relationship Id="rId1" Type="http://schemas.openxmlformats.org/officeDocument/2006/relationships/slideLayout" Target="../slideLayouts/slideLayout7.xml"/><Relationship Id="rId6" Type="http://schemas.openxmlformats.org/officeDocument/2006/relationships/image" Target="../media/image868.jpg"/><Relationship Id="rId11" Type="http://schemas.openxmlformats.org/officeDocument/2006/relationships/image" Target="../media/image873.jpg"/><Relationship Id="rId5" Type="http://schemas.openxmlformats.org/officeDocument/2006/relationships/image" Target="../media/image867.jpg"/><Relationship Id="rId15" Type="http://schemas.openxmlformats.org/officeDocument/2006/relationships/image" Target="../media/image877.jpg"/><Relationship Id="rId10" Type="http://schemas.openxmlformats.org/officeDocument/2006/relationships/image" Target="../media/image872.jpg"/><Relationship Id="rId19" Type="http://schemas.openxmlformats.org/officeDocument/2006/relationships/image" Target="../media/image881.jpg"/><Relationship Id="rId4" Type="http://schemas.openxmlformats.org/officeDocument/2006/relationships/image" Target="../media/image866.jpg"/><Relationship Id="rId9" Type="http://schemas.openxmlformats.org/officeDocument/2006/relationships/image" Target="../media/image871.jpg"/><Relationship Id="rId14" Type="http://schemas.openxmlformats.org/officeDocument/2006/relationships/image" Target="../media/image876.jpg"/></Relationships>
</file>

<file path=ppt/slides/_rels/slide121.xml.rels><?xml version="1.0" encoding="UTF-8" standalone="yes"?>
<Relationships xmlns="http://schemas.openxmlformats.org/package/2006/relationships"><Relationship Id="rId8" Type="http://schemas.openxmlformats.org/officeDocument/2006/relationships/image" Target="../media/image888.jpg"/><Relationship Id="rId3" Type="http://schemas.openxmlformats.org/officeDocument/2006/relationships/image" Target="../media/image883.jpg"/><Relationship Id="rId7" Type="http://schemas.openxmlformats.org/officeDocument/2006/relationships/image" Target="../media/image887.jpg"/><Relationship Id="rId2" Type="http://schemas.openxmlformats.org/officeDocument/2006/relationships/image" Target="../media/image882.jpg"/><Relationship Id="rId1" Type="http://schemas.openxmlformats.org/officeDocument/2006/relationships/slideLayout" Target="../slideLayouts/slideLayout7.xml"/><Relationship Id="rId6" Type="http://schemas.openxmlformats.org/officeDocument/2006/relationships/image" Target="../media/image886.jpg"/><Relationship Id="rId5" Type="http://schemas.openxmlformats.org/officeDocument/2006/relationships/image" Target="../media/image885.jpg"/><Relationship Id="rId4" Type="http://schemas.openxmlformats.org/officeDocument/2006/relationships/image" Target="../media/image884.jpg"/></Relationships>
</file>

<file path=ppt/slides/_rels/slide122.xml.rels><?xml version="1.0" encoding="UTF-8" standalone="yes"?>
<Relationships xmlns="http://schemas.openxmlformats.org/package/2006/relationships"><Relationship Id="rId8" Type="http://schemas.openxmlformats.org/officeDocument/2006/relationships/hyperlink" Target="https://jardinage.ooreka.fr/plante/voir/832/protea" TargetMode="External"/><Relationship Id="rId13" Type="http://schemas.openxmlformats.org/officeDocument/2006/relationships/hyperlink" Target="http://www.glasshouseworks.com/zantedeschia-aethiopica-natal" TargetMode="External"/><Relationship Id="rId3" Type="http://schemas.openxmlformats.org/officeDocument/2006/relationships/hyperlink" Target="http://www.madagascar-photo.com/photos/Fleurs/" TargetMode="External"/><Relationship Id="rId7" Type="http://schemas.openxmlformats.org/officeDocument/2006/relationships/hyperlink" Target="https://fr.wikipedia.org/wiki/Protea" TargetMode="External"/><Relationship Id="rId12" Type="http://schemas.openxmlformats.org/officeDocument/2006/relationships/hyperlink" Target="https://jardinage.ooreka.fr/plante/voir/549/canna" TargetMode="External"/><Relationship Id="rId2" Type="http://schemas.openxmlformats.org/officeDocument/2006/relationships/hyperlink" Target="https://fr.wikipedia.org/wiki/Ageratum_houstonianum" TargetMode="External"/><Relationship Id="rId1" Type="http://schemas.openxmlformats.org/officeDocument/2006/relationships/slideLayout" Target="../slideLayouts/slideLayout7.xml"/><Relationship Id="rId6" Type="http://schemas.openxmlformats.org/officeDocument/2006/relationships/hyperlink" Target="http://flore-la-reunion.blogspot.fr/2012/08/heliconia-ou-le-balisier.html" TargetMode="External"/><Relationship Id="rId11" Type="http://schemas.openxmlformats.org/officeDocument/2006/relationships/hyperlink" Target="https://fr.wikipedia.org/wiki/Canna_indica" TargetMode="External"/><Relationship Id="rId5" Type="http://schemas.openxmlformats.org/officeDocument/2006/relationships/hyperlink" Target="https://fr.wikipedia.org/wiki/Heliconia" TargetMode="External"/><Relationship Id="rId15" Type="http://schemas.openxmlformats.org/officeDocument/2006/relationships/hyperlink" Target="http://www.jardiner-malin.fr/fiche/gloxinia-fleurs-feuilles.html" TargetMode="External"/><Relationship Id="rId10" Type="http://schemas.openxmlformats.org/officeDocument/2006/relationships/hyperlink" Target="https://fr.wikipedia.org/wiki/Canna_(genre)" TargetMode="External"/><Relationship Id="rId4" Type="http://schemas.openxmlformats.org/officeDocument/2006/relationships/hyperlink" Target="https://fr.wikipedia.org/wiki/Heliconiaceae" TargetMode="External"/><Relationship Id="rId9" Type="http://schemas.openxmlformats.org/officeDocument/2006/relationships/hyperlink" Target="https://fr.wikipedia.org/wiki/Cannaceae" TargetMode="External"/><Relationship Id="rId14" Type="http://schemas.openxmlformats.org/officeDocument/2006/relationships/hyperlink" Target="https://fr.wikipedia.org/wiki/Gloxinia" TargetMode="External"/></Relationships>
</file>

<file path=ppt/slides/_rels/slide123.xml.rels><?xml version="1.0" encoding="UTF-8" standalone="yes"?>
<Relationships xmlns="http://schemas.openxmlformats.org/package/2006/relationships"><Relationship Id="rId8" Type="http://schemas.openxmlformats.org/officeDocument/2006/relationships/image" Target="../media/image890.jpeg"/><Relationship Id="rId3" Type="http://schemas.openxmlformats.org/officeDocument/2006/relationships/hyperlink" Target="https://fr.wikipedia.org/wiki/Grenadille" TargetMode="External"/><Relationship Id="rId7" Type="http://schemas.openxmlformats.org/officeDocument/2006/relationships/image" Target="../media/image889.jpeg"/><Relationship Id="rId2" Type="http://schemas.openxmlformats.org/officeDocument/2006/relationships/hyperlink" Target="https://fr.wikipedia.org/wiki/Passiflora_tripartita_var._mollissima" TargetMode="External"/><Relationship Id="rId1" Type="http://schemas.openxmlformats.org/officeDocument/2006/relationships/slideLayout" Target="../slideLayouts/slideLayout7.xml"/><Relationship Id="rId6" Type="http://schemas.openxmlformats.org/officeDocument/2006/relationships/hyperlink" Target="http://www.madagascar-photo.com/photos/Fleurs/" TargetMode="External"/><Relationship Id="rId5" Type="http://schemas.openxmlformats.org/officeDocument/2006/relationships/hyperlink" Target="https://fr.wikipedia.org/wiki/Coqueret_du_P%C3%A9rou" TargetMode="External"/><Relationship Id="rId4" Type="http://schemas.openxmlformats.org/officeDocument/2006/relationships/hyperlink" Target="https://fr.wikipedia.org/wiki/Grenadelle" TargetMode="External"/><Relationship Id="rId9" Type="http://schemas.openxmlformats.org/officeDocument/2006/relationships/image" Target="../media/image891.jpeg"/></Relationships>
</file>

<file path=ppt/slides/_rels/slide124.xml.rels><?xml version="1.0" encoding="UTF-8" standalone="yes"?>
<Relationships xmlns="http://schemas.openxmlformats.org/package/2006/relationships"><Relationship Id="rId8" Type="http://schemas.openxmlformats.org/officeDocument/2006/relationships/hyperlink" Target="https://science.mnhn.fr/taxon/species/bembicia/uniflora" TargetMode="External"/><Relationship Id="rId13" Type="http://schemas.openxmlformats.org/officeDocument/2006/relationships/hyperlink" Target="http://benjamin.lisan.free.fr/projetsreforestation/Fiche-presentation-Albizia-polyphylla.doc" TargetMode="External"/><Relationship Id="rId18" Type="http://schemas.openxmlformats.org/officeDocument/2006/relationships/hyperlink" Target="http://benjamin.lisan.free.fr/projetsreforestation/Fiche-presentation-Cordia-caffra.doc" TargetMode="External"/><Relationship Id="rId3" Type="http://schemas.openxmlformats.org/officeDocument/2006/relationships/hyperlink" Target="https://science.mnhn.fr/taxon/species/macaranga/perrieri?lang=fr_FR" TargetMode="External"/><Relationship Id="rId7" Type="http://schemas.openxmlformats.org/officeDocument/2006/relationships/hyperlink" Target="http://www.theplantlist.org/tpl/record/tro-13200934" TargetMode="External"/><Relationship Id="rId12" Type="http://schemas.openxmlformats.org/officeDocument/2006/relationships/hyperlink" Target="http://fr.hortipedia.com/wiki/Albizia_chinensis" TargetMode="External"/><Relationship Id="rId17" Type="http://schemas.openxmlformats.org/officeDocument/2006/relationships/hyperlink" Target="http://benjamin.lisan.free.fr/projetsreforestation/Fiche-presentation-mantaly.doc" TargetMode="External"/><Relationship Id="rId2" Type="http://schemas.openxmlformats.org/officeDocument/2006/relationships/hyperlink" Target="http://www.ilerouge.org/wiki/index.php?title=Tina_thouarsiana" TargetMode="External"/><Relationship Id="rId16" Type="http://schemas.openxmlformats.org/officeDocument/2006/relationships/hyperlink" Target="https://fr.wikipedia.org/wiki/Kohu" TargetMode="External"/><Relationship Id="rId20" Type="http://schemas.openxmlformats.org/officeDocument/2006/relationships/hyperlink" Target="http://benjamin.lisan.free.fr/projetsreforestation/Fiche-presentation-Flacourtia-indica.doc" TargetMode="External"/><Relationship Id="rId1" Type="http://schemas.openxmlformats.org/officeDocument/2006/relationships/slideLayout" Target="../slideLayouts/slideLayout7.xml"/><Relationship Id="rId6" Type="http://schemas.openxmlformats.org/officeDocument/2006/relationships/hyperlink" Target="http://www.tropicos.org/Name/13200934?projectid=17" TargetMode="External"/><Relationship Id="rId11" Type="http://schemas.openxmlformats.org/officeDocument/2006/relationships/hyperlink" Target="http://fr.hortipedia.com/index.php?title=Zones_de_rusticit%C3%A9_USDA&amp;action=edit&amp;redlink=1" TargetMode="External"/><Relationship Id="rId5" Type="http://schemas.openxmlformats.org/officeDocument/2006/relationships/hyperlink" Target="http://www.tropicos.org/Name/12803827?projectid=17" TargetMode="External"/><Relationship Id="rId15" Type="http://schemas.openxmlformats.org/officeDocument/2006/relationships/hyperlink" Target="http://en.wikipedia.org/wiki/Khaya_senegalensis" TargetMode="External"/><Relationship Id="rId10" Type="http://schemas.openxmlformats.org/officeDocument/2006/relationships/hyperlink" Target="http://en.wikipedia.org/wiki/Acacia_auriculiformis" TargetMode="External"/><Relationship Id="rId19" Type="http://schemas.openxmlformats.org/officeDocument/2006/relationships/hyperlink" Target="http://benjamin.lisan.free.fr/projetsreforestation/Fiche-presentation-Faucherea-laciniata.doc" TargetMode="External"/><Relationship Id="rId4" Type="http://schemas.openxmlformats.org/officeDocument/2006/relationships/hyperlink" Target="https://science.mnhn.fr/institution/mnhn/collection/p/item/p05545045" TargetMode="External"/><Relationship Id="rId9" Type="http://schemas.openxmlformats.org/officeDocument/2006/relationships/hyperlink" Target="https://science.mnhn.fr/institution/mnhn/collection/p/item/p04624419" TargetMode="External"/><Relationship Id="rId14" Type="http://schemas.openxmlformats.org/officeDocument/2006/relationships/hyperlink" Target="http://fr.wikipedia.org/wiki/Khaya_senegalensis"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fr.hortipedia.com/index.php?title=Zones_de_rusticit%C3%A9_USDA&amp;action=edit&amp;redlink=1" TargetMode="External"/><Relationship Id="rId2" Type="http://schemas.openxmlformats.org/officeDocument/2006/relationships/hyperlink" Target="https://fr.wikipedia.org/wiki/Schizolobium_parahyba" TargetMode="External"/><Relationship Id="rId1" Type="http://schemas.openxmlformats.org/officeDocument/2006/relationships/slideLayout" Target="../slideLayouts/slideLayout7.xml"/><Relationship Id="rId5" Type="http://schemas.openxmlformats.org/officeDocument/2006/relationships/image" Target="../media/image892.jpg"/><Relationship Id="rId4" Type="http://schemas.openxmlformats.org/officeDocument/2006/relationships/hyperlink" Target="http://fr.hortipedia.com/wiki/Albizia_chinensis" TargetMode="External"/></Relationships>
</file>

<file path=ppt/slides/_rels/slide126.xml.rels><?xml version="1.0" encoding="UTF-8" standalone="yes"?>
<Relationships xmlns="http://schemas.openxmlformats.org/package/2006/relationships"><Relationship Id="rId8" Type="http://schemas.openxmlformats.org/officeDocument/2006/relationships/hyperlink" Target="https://fr.wikipedia.org/wiki/Cachiman" TargetMode="External"/><Relationship Id="rId13" Type="http://schemas.openxmlformats.org/officeDocument/2006/relationships/hyperlink" Target="https://fr.wikipedia.org/wiki/Schinus_terebinthifolius" TargetMode="External"/><Relationship Id="rId3" Type="http://schemas.openxmlformats.org/officeDocument/2006/relationships/hyperlink" Target="https://fr.wikipedia.org/wiki/Ch%C3%A9rimolier" TargetMode="External"/><Relationship Id="rId7" Type="http://schemas.openxmlformats.org/officeDocument/2006/relationships/hyperlink" Target="https://fr.wikipedia.org/wiki/Annona_reticulata" TargetMode="External"/><Relationship Id="rId12" Type="http://schemas.openxmlformats.org/officeDocument/2006/relationships/hyperlink" Target="http://benjamin.lisan.free.fr/projetsreforestation/Fiche-presentation-arbre-jamelonier.doc" TargetMode="External"/><Relationship Id="rId2" Type="http://schemas.openxmlformats.org/officeDocument/2006/relationships/hyperlink" Target="https://fr.wikipedia.org/wiki/Annona" TargetMode="External"/><Relationship Id="rId1" Type="http://schemas.openxmlformats.org/officeDocument/2006/relationships/slideLayout" Target="../slideLayouts/slideLayout7.xml"/><Relationship Id="rId6" Type="http://schemas.openxmlformats.org/officeDocument/2006/relationships/hyperlink" Target="https://fr.wikipedia.org/wiki/Annona_muricata" TargetMode="External"/><Relationship Id="rId11" Type="http://schemas.openxmlformats.org/officeDocument/2006/relationships/hyperlink" Target="https://fr.wikipedia.org/wiki/Annona_squamosa" TargetMode="External"/><Relationship Id="rId5" Type="http://schemas.openxmlformats.org/officeDocument/2006/relationships/hyperlink" Target="https://fr.wikipedia.org/wiki/Corossolier" TargetMode="External"/><Relationship Id="rId10" Type="http://schemas.openxmlformats.org/officeDocument/2006/relationships/hyperlink" Target="https://fr.wikipedia.org/wiki/Pomme-cannelle" TargetMode="External"/><Relationship Id="rId4" Type="http://schemas.openxmlformats.org/officeDocument/2006/relationships/hyperlink" Target="https://fr.wikipedia.org/wiki/Annona_cherimola" TargetMode="External"/><Relationship Id="rId9" Type="http://schemas.openxmlformats.org/officeDocument/2006/relationships/hyperlink" Target="https://fr.wikipedia.org/wiki/Attier" TargetMode="External"/></Relationships>
</file>

<file path=ppt/slides/_rels/slide127.xml.rels><?xml version="1.0" encoding="UTF-8" standalone="yes"?>
<Relationships xmlns="http://schemas.openxmlformats.org/package/2006/relationships"><Relationship Id="rId8" Type="http://schemas.openxmlformats.org/officeDocument/2006/relationships/hyperlink" Target="http://www.matin.mg/wp-content/uploads/2015/11/Agriculture-ok2.jpg" TargetMode="External"/><Relationship Id="rId3" Type="http://schemas.openxmlformats.org/officeDocument/2006/relationships/image" Target="../media/image894.jpg"/><Relationship Id="rId7" Type="http://schemas.openxmlformats.org/officeDocument/2006/relationships/image" Target="../media/image898.jpg"/><Relationship Id="rId2" Type="http://schemas.openxmlformats.org/officeDocument/2006/relationships/image" Target="../media/image893.jpg"/><Relationship Id="rId1" Type="http://schemas.openxmlformats.org/officeDocument/2006/relationships/slideLayout" Target="../slideLayouts/slideLayout7.xml"/><Relationship Id="rId6" Type="http://schemas.openxmlformats.org/officeDocument/2006/relationships/image" Target="../media/image897.jpg"/><Relationship Id="rId5" Type="http://schemas.openxmlformats.org/officeDocument/2006/relationships/image" Target="../media/image896.jpg"/><Relationship Id="rId4" Type="http://schemas.openxmlformats.org/officeDocument/2006/relationships/image" Target="../media/image895.jpg"/><Relationship Id="rId9" Type="http://schemas.openxmlformats.org/officeDocument/2006/relationships/image" Target="../media/image899.jpg"/></Relationships>
</file>

<file path=ppt/slides/_rels/slide128.xml.rels><?xml version="1.0" encoding="UTF-8" standalone="yes"?>
<Relationships xmlns="http://schemas.openxmlformats.org/package/2006/relationships"><Relationship Id="rId8" Type="http://schemas.openxmlformats.org/officeDocument/2006/relationships/hyperlink" Target="http://www.marcanterra.fr/2-bois-plantes/184-mobiliers-divers-bois-scies-rondins.html" TargetMode="External"/><Relationship Id="rId3" Type="http://schemas.openxmlformats.org/officeDocument/2006/relationships/image" Target="../media/image901.jpg"/><Relationship Id="rId7" Type="http://schemas.openxmlformats.org/officeDocument/2006/relationships/image" Target="../media/image905.jpg"/><Relationship Id="rId12" Type="http://schemas.openxmlformats.org/officeDocument/2006/relationships/image" Target="../media/image909.jpg"/><Relationship Id="rId2" Type="http://schemas.openxmlformats.org/officeDocument/2006/relationships/image" Target="../media/image900.jpg"/><Relationship Id="rId1" Type="http://schemas.openxmlformats.org/officeDocument/2006/relationships/slideLayout" Target="../slideLayouts/slideLayout7.xml"/><Relationship Id="rId6" Type="http://schemas.openxmlformats.org/officeDocument/2006/relationships/image" Target="../media/image904.jpg"/><Relationship Id="rId11" Type="http://schemas.openxmlformats.org/officeDocument/2006/relationships/image" Target="../media/image908.jpg"/><Relationship Id="rId5" Type="http://schemas.openxmlformats.org/officeDocument/2006/relationships/image" Target="../media/image903.jpg"/><Relationship Id="rId10" Type="http://schemas.openxmlformats.org/officeDocument/2006/relationships/image" Target="../media/image907.jpg"/><Relationship Id="rId4" Type="http://schemas.openxmlformats.org/officeDocument/2006/relationships/image" Target="../media/image902.jpg"/><Relationship Id="rId9" Type="http://schemas.openxmlformats.org/officeDocument/2006/relationships/image" Target="../media/image906.jpg"/></Relationships>
</file>

<file path=ppt/slides/_rels/slide129.xml.rels><?xml version="1.0" encoding="UTF-8" standalone="yes"?>
<Relationships xmlns="http://schemas.openxmlformats.org/package/2006/relationships"><Relationship Id="rId3" Type="http://schemas.openxmlformats.org/officeDocument/2006/relationships/image" Target="../media/image911.jpg"/><Relationship Id="rId2" Type="http://schemas.openxmlformats.org/officeDocument/2006/relationships/image" Target="../media/image910.jpg"/><Relationship Id="rId1" Type="http://schemas.openxmlformats.org/officeDocument/2006/relationships/slideLayout" Target="../slideLayouts/slideLayout7.xml"/><Relationship Id="rId6" Type="http://schemas.openxmlformats.org/officeDocument/2006/relationships/image" Target="../media/image914.jpg"/><Relationship Id="rId5" Type="http://schemas.openxmlformats.org/officeDocument/2006/relationships/image" Target="../media/image913.jpg"/><Relationship Id="rId4" Type="http://schemas.openxmlformats.org/officeDocument/2006/relationships/image" Target="../media/image912.jpg"/></Relationships>
</file>

<file path=ppt/slides/_rels/slide13.xml.rels><?xml version="1.0" encoding="UTF-8" standalone="yes"?>
<Relationships xmlns="http://schemas.openxmlformats.org/package/2006/relationships"><Relationship Id="rId8" Type="http://schemas.openxmlformats.org/officeDocument/2006/relationships/hyperlink" Target="https://www.google.fr/search?q=Zinnia+acerosa&amp;stick=H4sIAAAAAAAAAONgFuLUz9U3MKw0KKxS4gIxjcwriosKtCyzk630kzLzc_LTK_Xzi9IT8zKLc-OTcxKLizPTMpMTSzLz86xy8stTixRQBYsB_G7bfFQAAAA&amp;sa=X&amp;ved=0ahUKEwjrkt6TjPzVAhWLZ1AKHXDSDxIQxA0IpwEwFg" TargetMode="External"/><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24.jp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jpg"/><Relationship Id="rId9" Type="http://schemas.openxmlformats.org/officeDocument/2006/relationships/hyperlink" Target="http://jardinage.lemonde.fr/dossier-598-bidens-ferulifolia-jardin.html" TargetMode="External"/></Relationships>
</file>

<file path=ppt/slides/_rels/slide130.xml.rels><?xml version="1.0" encoding="UTF-8" standalone="yes"?>
<Relationships xmlns="http://schemas.openxmlformats.org/package/2006/relationships"><Relationship Id="rId8" Type="http://schemas.openxmlformats.org/officeDocument/2006/relationships/image" Target="../media/image921.jpg"/><Relationship Id="rId13" Type="http://schemas.openxmlformats.org/officeDocument/2006/relationships/image" Target="../media/image926.png"/><Relationship Id="rId3" Type="http://schemas.openxmlformats.org/officeDocument/2006/relationships/image" Target="../media/image916.jpg"/><Relationship Id="rId7" Type="http://schemas.openxmlformats.org/officeDocument/2006/relationships/image" Target="../media/image920.jpg"/><Relationship Id="rId12" Type="http://schemas.openxmlformats.org/officeDocument/2006/relationships/image" Target="../media/image925.png"/><Relationship Id="rId2" Type="http://schemas.openxmlformats.org/officeDocument/2006/relationships/image" Target="../media/image915.jpg"/><Relationship Id="rId1" Type="http://schemas.openxmlformats.org/officeDocument/2006/relationships/slideLayout" Target="../slideLayouts/slideLayout7.xml"/><Relationship Id="rId6" Type="http://schemas.openxmlformats.org/officeDocument/2006/relationships/image" Target="../media/image919.jpg"/><Relationship Id="rId11" Type="http://schemas.openxmlformats.org/officeDocument/2006/relationships/image" Target="../media/image924.png"/><Relationship Id="rId5" Type="http://schemas.openxmlformats.org/officeDocument/2006/relationships/image" Target="../media/image918.jpg"/><Relationship Id="rId15" Type="http://schemas.openxmlformats.org/officeDocument/2006/relationships/image" Target="../media/image928.png"/><Relationship Id="rId10" Type="http://schemas.openxmlformats.org/officeDocument/2006/relationships/image" Target="../media/image923.png"/><Relationship Id="rId4" Type="http://schemas.openxmlformats.org/officeDocument/2006/relationships/image" Target="../media/image917.jpg"/><Relationship Id="rId9" Type="http://schemas.openxmlformats.org/officeDocument/2006/relationships/image" Target="../media/image922.png"/><Relationship Id="rId14" Type="http://schemas.openxmlformats.org/officeDocument/2006/relationships/image" Target="../media/image927.png"/></Relationships>
</file>

<file path=ppt/slides/_rels/slide131.xml.rels><?xml version="1.0" encoding="UTF-8" standalone="yes"?>
<Relationships xmlns="http://schemas.openxmlformats.org/package/2006/relationships"><Relationship Id="rId8" Type="http://schemas.openxmlformats.org/officeDocument/2006/relationships/image" Target="../media/image934.jpg"/><Relationship Id="rId3" Type="http://schemas.openxmlformats.org/officeDocument/2006/relationships/image" Target="../media/image929.jpg"/><Relationship Id="rId7" Type="http://schemas.openxmlformats.org/officeDocument/2006/relationships/image" Target="../media/image933.jpg"/><Relationship Id="rId2" Type="http://schemas.openxmlformats.org/officeDocument/2006/relationships/hyperlink" Target="http://www.rencontresafricaines.org/alpha.htm" TargetMode="External"/><Relationship Id="rId1" Type="http://schemas.openxmlformats.org/officeDocument/2006/relationships/slideLayout" Target="../slideLayouts/slideLayout7.xml"/><Relationship Id="rId6" Type="http://schemas.openxmlformats.org/officeDocument/2006/relationships/image" Target="../media/image932.jpg"/><Relationship Id="rId5" Type="http://schemas.openxmlformats.org/officeDocument/2006/relationships/image" Target="../media/image931.jpg"/><Relationship Id="rId4" Type="http://schemas.openxmlformats.org/officeDocument/2006/relationships/image" Target="../media/image930.jpg"/><Relationship Id="rId9" Type="http://schemas.openxmlformats.org/officeDocument/2006/relationships/hyperlink" Target="http://www.planetere.org/bulletin/2008/Vol3no2-hiver2008.htm" TargetMode="External"/></Relationships>
</file>

<file path=ppt/slides/_rels/slide132.xml.rels><?xml version="1.0" encoding="UTF-8" standalone="yes"?>
<Relationships xmlns="http://schemas.openxmlformats.org/package/2006/relationships"><Relationship Id="rId8" Type="http://schemas.openxmlformats.org/officeDocument/2006/relationships/hyperlink" Target="http://burkina-afrique.com/jardins_scolaires.html" TargetMode="External"/><Relationship Id="rId3" Type="http://schemas.openxmlformats.org/officeDocument/2006/relationships/image" Target="../media/image936.jpg"/><Relationship Id="rId7" Type="http://schemas.openxmlformats.org/officeDocument/2006/relationships/image" Target="../media/image939.jpg"/><Relationship Id="rId2" Type="http://schemas.openxmlformats.org/officeDocument/2006/relationships/image" Target="../media/image935.jpg"/><Relationship Id="rId1" Type="http://schemas.openxmlformats.org/officeDocument/2006/relationships/slideLayout" Target="../slideLayouts/slideLayout7.xml"/><Relationship Id="rId6" Type="http://schemas.openxmlformats.org/officeDocument/2006/relationships/image" Target="../media/image938.jpg"/><Relationship Id="rId5" Type="http://schemas.openxmlformats.org/officeDocument/2006/relationships/image" Target="../media/image937.jpg"/><Relationship Id="rId10" Type="http://schemas.openxmlformats.org/officeDocument/2006/relationships/image" Target="../media/image941.jpeg"/><Relationship Id="rId4" Type="http://schemas.openxmlformats.org/officeDocument/2006/relationships/hyperlink" Target="http://fondationsemafo.org/cause-view/projet-jardins-scolaires/" TargetMode="External"/><Relationship Id="rId9" Type="http://schemas.openxmlformats.org/officeDocument/2006/relationships/image" Target="../media/image940.jpeg"/></Relationships>
</file>

<file path=ppt/slides/_rels/slide133.xml.rels><?xml version="1.0" encoding="UTF-8" standalone="yes"?>
<Relationships xmlns="http://schemas.openxmlformats.org/package/2006/relationships"><Relationship Id="rId8" Type="http://schemas.openxmlformats.org/officeDocument/2006/relationships/image" Target="../media/image948.jpg"/><Relationship Id="rId13" Type="http://schemas.openxmlformats.org/officeDocument/2006/relationships/image" Target="../media/image953.jpg"/><Relationship Id="rId3" Type="http://schemas.openxmlformats.org/officeDocument/2006/relationships/image" Target="../media/image943.jpg"/><Relationship Id="rId7" Type="http://schemas.openxmlformats.org/officeDocument/2006/relationships/image" Target="../media/image947.jpg"/><Relationship Id="rId12" Type="http://schemas.openxmlformats.org/officeDocument/2006/relationships/image" Target="../media/image952.jpg"/><Relationship Id="rId2" Type="http://schemas.openxmlformats.org/officeDocument/2006/relationships/image" Target="../media/image942.jpg"/><Relationship Id="rId1" Type="http://schemas.openxmlformats.org/officeDocument/2006/relationships/slideLayout" Target="../slideLayouts/slideLayout7.xml"/><Relationship Id="rId6" Type="http://schemas.openxmlformats.org/officeDocument/2006/relationships/image" Target="../media/image946.jpg"/><Relationship Id="rId11" Type="http://schemas.openxmlformats.org/officeDocument/2006/relationships/image" Target="../media/image951.jpg"/><Relationship Id="rId5" Type="http://schemas.openxmlformats.org/officeDocument/2006/relationships/image" Target="../media/image945.jpg"/><Relationship Id="rId15" Type="http://schemas.openxmlformats.org/officeDocument/2006/relationships/image" Target="../media/image955.png"/><Relationship Id="rId10" Type="http://schemas.openxmlformats.org/officeDocument/2006/relationships/image" Target="../media/image950.png"/><Relationship Id="rId4" Type="http://schemas.openxmlformats.org/officeDocument/2006/relationships/image" Target="../media/image944.jpg"/><Relationship Id="rId9" Type="http://schemas.openxmlformats.org/officeDocument/2006/relationships/image" Target="../media/image949.jpg"/><Relationship Id="rId14" Type="http://schemas.openxmlformats.org/officeDocument/2006/relationships/image" Target="../media/image954.jpg"/></Relationships>
</file>

<file path=ppt/slides/_rels/slide134.xml.rels><?xml version="1.0" encoding="UTF-8" standalone="yes"?>
<Relationships xmlns="http://schemas.openxmlformats.org/package/2006/relationships"><Relationship Id="rId3" Type="http://schemas.openxmlformats.org/officeDocument/2006/relationships/hyperlink" Target="http://www.forum-isolation.com/isolation-baraque-chantier-en-tole.htm" TargetMode="External"/><Relationship Id="rId7" Type="http://schemas.openxmlformats.org/officeDocument/2006/relationships/image" Target="../media/image959.jpg"/><Relationship Id="rId2" Type="http://schemas.openxmlformats.org/officeDocument/2006/relationships/hyperlink" Target="http://bibou-kerguelen62.blogspot.fr/2012/09/armor-la-vie-de-chantier.html" TargetMode="External"/><Relationship Id="rId1" Type="http://schemas.openxmlformats.org/officeDocument/2006/relationships/slideLayout" Target="../slideLayouts/slideLayout7.xml"/><Relationship Id="rId6" Type="http://schemas.openxmlformats.org/officeDocument/2006/relationships/image" Target="../media/image958.jpg"/><Relationship Id="rId5" Type="http://schemas.openxmlformats.org/officeDocument/2006/relationships/image" Target="../media/image957.jpg"/><Relationship Id="rId4" Type="http://schemas.openxmlformats.org/officeDocument/2006/relationships/image" Target="../media/image956.jpg"/></Relationships>
</file>

<file path=ppt/slides/_rels/slide135.xml.rels><?xml version="1.0" encoding="UTF-8" standalone="yes"?>
<Relationships xmlns="http://schemas.openxmlformats.org/package/2006/relationships"><Relationship Id="rId8" Type="http://schemas.openxmlformats.org/officeDocument/2006/relationships/hyperlink" Target="http://fr.wikipedia.org/wiki/Tananarive" TargetMode="External"/><Relationship Id="rId3" Type="http://schemas.openxmlformats.org/officeDocument/2006/relationships/hyperlink" Target="http://ilerouge.org/arboretum/" TargetMode="External"/><Relationship Id="rId7" Type="http://schemas.openxmlformats.org/officeDocument/2006/relationships/hyperlink" Target="http://www.refer.mg/edu/minesup/organe/pbztbien.htm" TargetMode="External"/><Relationship Id="rId2" Type="http://schemas.openxmlformats.org/officeDocument/2006/relationships/hyperlink" Target="http://www.ilerouge.org/" TargetMode="External"/><Relationship Id="rId1" Type="http://schemas.openxmlformats.org/officeDocument/2006/relationships/slideLayout" Target="../slideLayouts/slideLayout7.xml"/><Relationship Id="rId6" Type="http://schemas.openxmlformats.org/officeDocument/2006/relationships/hyperlink" Target="mailto:pbzt@bow.dts.mg" TargetMode="External"/><Relationship Id="rId5" Type="http://schemas.openxmlformats.org/officeDocument/2006/relationships/hyperlink" Target="mailto:webmaster@ilerouge.org" TargetMode="External"/><Relationship Id="rId4" Type="http://schemas.openxmlformats.org/officeDocument/2006/relationships/hyperlink" Target="https://fr.wikipedia.org/wiki/Lemurs_park" TargetMode="External"/><Relationship Id="rId9" Type="http://schemas.openxmlformats.org/officeDocument/2006/relationships/hyperlink" Target="http://fr.wikipedia.org/wiki/Madagascar" TargetMode="External"/></Relationships>
</file>

<file path=ppt/slides/_rels/slide136.xml.rels><?xml version="1.0" encoding="UTF-8" standalone="yes"?>
<Relationships xmlns="http://schemas.openxmlformats.org/package/2006/relationships"><Relationship Id="rId8" Type="http://schemas.openxmlformats.org/officeDocument/2006/relationships/hyperlink" Target="http://www.ambatovy.com/docs/" TargetMode="External"/><Relationship Id="rId3" Type="http://schemas.openxmlformats.org/officeDocument/2006/relationships/hyperlink" Target="mailto:info@antsokayarboretum.org" TargetMode="External"/><Relationship Id="rId7" Type="http://schemas.openxmlformats.org/officeDocument/2006/relationships/hyperlink" Target="https://www.facebook.com/AMBATOVY-115594581796356/photos/?tab=album&amp;album_id=786034848085656" TargetMode="External"/><Relationship Id="rId2" Type="http://schemas.openxmlformats.org/officeDocument/2006/relationships/hyperlink" Target="https://fr.wikipedia.org/wiki/Arboretum_d'Antsokay" TargetMode="External"/><Relationship Id="rId1" Type="http://schemas.openxmlformats.org/officeDocument/2006/relationships/slideLayout" Target="../slideLayouts/slideLayout7.xml"/><Relationship Id="rId6" Type="http://schemas.openxmlformats.org/officeDocument/2006/relationships/hyperlink" Target="http://www.midi-madagasikara.mg/economie/2014/07/17/ambatovy-24-hectares-forets-rehabiliter-an/" TargetMode="External"/><Relationship Id="rId11" Type="http://schemas.openxmlformats.org/officeDocument/2006/relationships/hyperlink" Target="http://www.biotope.fr/sites/biotope.fr/files/documents/plaquette_de_presentation_biotope_madagascar_2013.pdf" TargetMode="External"/><Relationship Id="rId5" Type="http://schemas.openxmlformats.org/officeDocument/2006/relationships/hyperlink" Target="mailto:visit@ambatovy.mg" TargetMode="External"/><Relationship Id="rId10" Type="http://schemas.openxmlformats.org/officeDocument/2006/relationships/hyperlink" Target="mailto:madagascar@biotope.fr" TargetMode="External"/><Relationship Id="rId4" Type="http://schemas.openxmlformats.org/officeDocument/2006/relationships/hyperlink" Target="http://www.antsokayarboretum.org/" TargetMode="External"/><Relationship Id="rId9" Type="http://schemas.openxmlformats.org/officeDocument/2006/relationships/hyperlink" Target="http://www.ambatovy.com/ebooks/link/book3/HTML/files/assets/basic-html/page15.html"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lapalmeraie-pepinieresdemadagascar.solidairesdumonde.org/" TargetMode="External"/><Relationship Id="rId2" Type="http://schemas.openxmlformats.org/officeDocument/2006/relationships/hyperlink" Target="http://lapalmeraiepepinieres.com/" TargetMode="External"/><Relationship Id="rId1" Type="http://schemas.openxmlformats.org/officeDocument/2006/relationships/slideLayout" Target="../slideLayouts/slideLayout7.xml"/><Relationship Id="rId5" Type="http://schemas.openxmlformats.org/officeDocument/2006/relationships/hyperlink" Target="https://www.facebook.com/La-Pepiniere-dAntsirabe-394465603912163/" TargetMode="External"/><Relationship Id="rId4" Type="http://schemas.openxmlformats.org/officeDocument/2006/relationships/hyperlink" Target="http://www.prpv.org/index.php/fr/espace_pratique/annuaire_des_professionnels/distribution_de_produits_phytosanitaires/la_pepiniere_de_la_mania_sa" TargetMode="External"/></Relationships>
</file>

<file path=ppt/slides/_rels/slide138.xml.rels><?xml version="1.0" encoding="UTF-8" standalone="yes"?>
<Relationships xmlns="http://schemas.openxmlformats.org/package/2006/relationships"><Relationship Id="rId8" Type="http://schemas.openxmlformats.org/officeDocument/2006/relationships/hyperlink" Target="http://sngf-madagascar.mg/wp2/" TargetMode="External"/><Relationship Id="rId3" Type="http://schemas.openxmlformats.org/officeDocument/2006/relationships/hyperlink" Target="https://www.facebook.com/pages/La-Plantation-Bemasoandro/100320143417716" TargetMode="External"/><Relationship Id="rId7" Type="http://schemas.openxmlformats.org/officeDocument/2006/relationships/hyperlink" Target="http://www.plantes-madagascar.com/" TargetMode="External"/><Relationship Id="rId2" Type="http://schemas.openxmlformats.org/officeDocument/2006/relationships/hyperlink" Target="mailto:plantation.bemasoandro@yahoo.fr" TargetMode="External"/><Relationship Id="rId1" Type="http://schemas.openxmlformats.org/officeDocument/2006/relationships/slideLayout" Target="../slideLayouts/slideLayout7.xml"/><Relationship Id="rId6" Type="http://schemas.openxmlformats.org/officeDocument/2006/relationships/hyperlink" Target="http://www.phyto-logic.com/" TargetMode="External"/><Relationship Id="rId5" Type="http://schemas.openxmlformats.org/officeDocument/2006/relationships/hyperlink" Target="mailto:phyto-logic@phyto-logic.com" TargetMode="External"/><Relationship Id="rId10" Type="http://schemas.openxmlformats.org/officeDocument/2006/relationships/hyperlink" Target="http://www.mada-pages.com/" TargetMode="External"/><Relationship Id="rId4" Type="http://schemas.openxmlformats.org/officeDocument/2006/relationships/hyperlink" Target="http://www.vetiver-madagascar.mg/" TargetMode="External"/><Relationship Id="rId9" Type="http://schemas.openxmlformats.org/officeDocument/2006/relationships/hyperlink" Target="http://www.lespagesjaunesafrique.com/societes/Madagascar/horticulture" TargetMode="Externa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hyperlink" Target="https://fr.wikipedia.org/wiki/Genre_(biologie)" TargetMode="External"/><Relationship Id="rId13" Type="http://schemas.openxmlformats.org/officeDocument/2006/relationships/image" Target="../media/image30.jpg"/><Relationship Id="rId18" Type="http://schemas.openxmlformats.org/officeDocument/2006/relationships/image" Target="../media/image35.jpg"/><Relationship Id="rId26" Type="http://schemas.openxmlformats.org/officeDocument/2006/relationships/image" Target="../media/image42.jpg"/><Relationship Id="rId3" Type="http://schemas.openxmlformats.org/officeDocument/2006/relationships/hyperlink" Target="https://fr.wikipedia.org/wiki/Plante_herbac%C3%A9e" TargetMode="External"/><Relationship Id="rId21" Type="http://schemas.openxmlformats.org/officeDocument/2006/relationships/image" Target="../media/image37.jpg"/><Relationship Id="rId7" Type="http://schemas.openxmlformats.org/officeDocument/2006/relationships/hyperlink" Target="https://fr.wikipedia.org/wiki/M%C3%A8tre" TargetMode="External"/><Relationship Id="rId12" Type="http://schemas.openxmlformats.org/officeDocument/2006/relationships/hyperlink" Target="https://fr.wikipedia.org/wiki/Salvia_splendens" TargetMode="External"/><Relationship Id="rId17" Type="http://schemas.openxmlformats.org/officeDocument/2006/relationships/image" Target="../media/image34.jpg"/><Relationship Id="rId25" Type="http://schemas.openxmlformats.org/officeDocument/2006/relationships/image" Target="../media/image41.jpg"/><Relationship Id="rId2" Type="http://schemas.openxmlformats.org/officeDocument/2006/relationships/hyperlink" Target="https://fr.wikipedia.org/wiki/Esp%C3%A8ce" TargetMode="External"/><Relationship Id="rId16" Type="http://schemas.openxmlformats.org/officeDocument/2006/relationships/image" Target="../media/image33.jpg"/><Relationship Id="rId20" Type="http://schemas.openxmlformats.org/officeDocument/2006/relationships/hyperlink" Target="https://fr.wikipedia.org/wiki/Plectranthus" TargetMode="External"/><Relationship Id="rId1" Type="http://schemas.openxmlformats.org/officeDocument/2006/relationships/slideLayout" Target="../slideLayouts/slideLayout7.xml"/><Relationship Id="rId6" Type="http://schemas.openxmlformats.org/officeDocument/2006/relationships/hyperlink" Target="https://fr.wikipedia.org/wiki/Altitude" TargetMode="External"/><Relationship Id="rId11" Type="http://schemas.openxmlformats.org/officeDocument/2006/relationships/hyperlink" Target="https://fr.wikipedia.org/wiki/Lamiaceae" TargetMode="External"/><Relationship Id="rId24" Type="http://schemas.openxmlformats.org/officeDocument/2006/relationships/image" Target="../media/image40.jpg"/><Relationship Id="rId5" Type="http://schemas.openxmlformats.org/officeDocument/2006/relationships/hyperlink" Target="https://fr.wikipedia.org/wiki/Br%C3%A9sil" TargetMode="External"/><Relationship Id="rId15" Type="http://schemas.openxmlformats.org/officeDocument/2006/relationships/image" Target="../media/image32.jpg"/><Relationship Id="rId23" Type="http://schemas.openxmlformats.org/officeDocument/2006/relationships/image" Target="../media/image39.jpg"/><Relationship Id="rId10" Type="http://schemas.openxmlformats.org/officeDocument/2006/relationships/hyperlink" Target="https://fr.wikipedia.org/wiki/Famille_(biologie)" TargetMode="External"/><Relationship Id="rId19" Type="http://schemas.openxmlformats.org/officeDocument/2006/relationships/image" Target="../media/image36.jpg"/><Relationship Id="rId4" Type="http://schemas.openxmlformats.org/officeDocument/2006/relationships/hyperlink" Target="https://fr.wikipedia.org/wiki/Plante_vivace" TargetMode="External"/><Relationship Id="rId9" Type="http://schemas.openxmlformats.org/officeDocument/2006/relationships/hyperlink" Target="https://fr.wikipedia.org/wiki/Sauge" TargetMode="External"/><Relationship Id="rId14" Type="http://schemas.openxmlformats.org/officeDocument/2006/relationships/image" Target="../media/image31.jpg"/><Relationship Id="rId22" Type="http://schemas.openxmlformats.org/officeDocument/2006/relationships/image" Target="../media/image38.jp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960.gif"/><Relationship Id="rId2" Type="http://schemas.openxmlformats.org/officeDocument/2006/relationships/hyperlink" Target="http://www.nordest.vnf.fr/spip.php?article3098" TargetMode="Externa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8" Type="http://schemas.openxmlformats.org/officeDocument/2006/relationships/hyperlink" Target="https://fr.wikipedia.org/wiki/%C3%89valuation_environnementale" TargetMode="External"/><Relationship Id="rId13" Type="http://schemas.openxmlformats.org/officeDocument/2006/relationships/hyperlink" Target="https://fr.wikipedia.org/wiki/PCBM_(mol%C3%A9cule)" TargetMode="External"/><Relationship Id="rId18" Type="http://schemas.openxmlformats.org/officeDocument/2006/relationships/image" Target="../media/image961.gif"/><Relationship Id="rId3" Type="http://schemas.openxmlformats.org/officeDocument/2006/relationships/hyperlink" Target="https://fr.wikipedia.org/wiki/PH" TargetMode="External"/><Relationship Id="rId7" Type="http://schemas.openxmlformats.org/officeDocument/2006/relationships/hyperlink" Target="https://fr.wikipedia.org/wiki/Sols_pollu%C3%A9s" TargetMode="External"/><Relationship Id="rId12" Type="http://schemas.openxmlformats.org/officeDocument/2006/relationships/hyperlink" Target="https://fr.wikipedia.org/wiki/Furanes" TargetMode="External"/><Relationship Id="rId17" Type="http://schemas.openxmlformats.org/officeDocument/2006/relationships/hyperlink" Target="https://fr.wikipedia.org/wiki/Analyse_de_sol" TargetMode="External"/><Relationship Id="rId2" Type="http://schemas.openxmlformats.org/officeDocument/2006/relationships/hyperlink" Target="https://fr.wikipedia.org/wiki/Sol_(p%C3%A9dologie)" TargetMode="External"/><Relationship Id="rId16" Type="http://schemas.openxmlformats.org/officeDocument/2006/relationships/hyperlink" Target="https://fr.wikipedia.org/wiki/Biocide" TargetMode="External"/><Relationship Id="rId1" Type="http://schemas.openxmlformats.org/officeDocument/2006/relationships/slideLayout" Target="../slideLayouts/slideLayout7.xml"/><Relationship Id="rId6" Type="http://schemas.openxmlformats.org/officeDocument/2006/relationships/hyperlink" Target="https://fr.wikipedia.org/wiki/%C3%89l%C3%A9ments_traces_m%C3%A9talliques" TargetMode="External"/><Relationship Id="rId11" Type="http://schemas.openxmlformats.org/officeDocument/2006/relationships/hyperlink" Target="https://fr.wikipedia.org/wiki/Dioxines" TargetMode="External"/><Relationship Id="rId5" Type="http://schemas.openxmlformats.org/officeDocument/2006/relationships/hyperlink" Target="https://fr.wikipedia.org/wiki/Granulom%C3%A9trie" TargetMode="External"/><Relationship Id="rId15" Type="http://schemas.openxmlformats.org/officeDocument/2006/relationships/hyperlink" Target="https://fr.wikipedia.org/wiki/Radionucl%C3%A9ides" TargetMode="External"/><Relationship Id="rId10" Type="http://schemas.openxmlformats.org/officeDocument/2006/relationships/hyperlink" Target="https://fr.wikipedia.org/wiki/Hydrocarbures" TargetMode="External"/><Relationship Id="rId19" Type="http://schemas.openxmlformats.org/officeDocument/2006/relationships/hyperlink" Target="http://www.aude.chambagri.fr/fileadmin/Pub/CA11/Internet_CA11/Documents_internet_CA11/labosol/Tarifs__2017-1.pdf" TargetMode="External"/><Relationship Id="rId4" Type="http://schemas.openxmlformats.org/officeDocument/2006/relationships/hyperlink" Target="https://fr.wikipedia.org/wiki/Structure_du_sol" TargetMode="External"/><Relationship Id="rId9" Type="http://schemas.openxmlformats.org/officeDocument/2006/relationships/hyperlink" Target="https://fr.wikipedia.org/w/index.php?title=Bureaux_d'%C3%A9tude_en_environnement&amp;action=edit&amp;redlink=1" TargetMode="External"/><Relationship Id="rId14" Type="http://schemas.openxmlformats.org/officeDocument/2006/relationships/hyperlink" Target="https://fr.wikipedia.org/wiki/M%C3%A9taux_lourds"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962.jpg"/><Relationship Id="rId7" Type="http://schemas.openxmlformats.org/officeDocument/2006/relationships/hyperlink" Target="http://www.donnees.centre.developpement-durable.gouv.fr/Natura2000/docob_Fr2402001/9-annex.pdf" TargetMode="External"/><Relationship Id="rId2" Type="http://schemas.openxmlformats.org/officeDocument/2006/relationships/hyperlink" Target="http://permatronc.ressources-permaculture.fr/Ajoute-des-fichiers-ici/FICHE_Curer-un-%C3%A9tang.pdf" TargetMode="External"/><Relationship Id="rId1" Type="http://schemas.openxmlformats.org/officeDocument/2006/relationships/slideLayout" Target="../slideLayouts/slideLayout7.xml"/><Relationship Id="rId6" Type="http://schemas.openxmlformats.org/officeDocument/2006/relationships/image" Target="../media/image965.jpg"/><Relationship Id="rId5" Type="http://schemas.openxmlformats.org/officeDocument/2006/relationships/image" Target="../media/image964.jpg"/><Relationship Id="rId4" Type="http://schemas.openxmlformats.org/officeDocument/2006/relationships/image" Target="../media/image963.jpg"/></Relationships>
</file>

<file path=ppt/slides/_rels/slide146.xml.rels><?xml version="1.0" encoding="UTF-8" standalone="yes"?>
<Relationships xmlns="http://schemas.openxmlformats.org/package/2006/relationships"><Relationship Id="rId3" Type="http://schemas.openxmlformats.org/officeDocument/2006/relationships/image" Target="../media/image967.jpg"/><Relationship Id="rId2" Type="http://schemas.openxmlformats.org/officeDocument/2006/relationships/image" Target="../media/image966.jpg"/><Relationship Id="rId1" Type="http://schemas.openxmlformats.org/officeDocument/2006/relationships/slideLayout" Target="../slideLayouts/slideLayout7.xml"/><Relationship Id="rId4" Type="http://schemas.openxmlformats.org/officeDocument/2006/relationships/image" Target="../media/image968.jpg"/></Relationships>
</file>

<file path=ppt/slides/_rels/slide147.xml.rels><?xml version="1.0" encoding="UTF-8" standalone="yes"?>
<Relationships xmlns="http://schemas.openxmlformats.org/package/2006/relationships"><Relationship Id="rId8" Type="http://schemas.openxmlformats.org/officeDocument/2006/relationships/hyperlink" Target="http://www.ambafrance-mada.org/" TargetMode="External"/><Relationship Id="rId13" Type="http://schemas.openxmlformats.org/officeDocument/2006/relationships/hyperlink" Target="mailto:ljt@moov.mg" TargetMode="External"/><Relationship Id="rId18" Type="http://schemas.openxmlformats.org/officeDocument/2006/relationships/hyperlink" Target="http://www.pseau.org/outils/organismes/organisme_detail.php?org_organisme_id=16747" TargetMode="External"/><Relationship Id="rId3" Type="http://schemas.openxmlformats.org/officeDocument/2006/relationships/hyperlink" Target="http://www.east-madagascar.org/" TargetMode="External"/><Relationship Id="rId7" Type="http://schemas.openxmlformats.org/officeDocument/2006/relationships/hyperlink" Target="mailto:ambatana@moov.mg" TargetMode="External"/><Relationship Id="rId12" Type="http://schemas.openxmlformats.org/officeDocument/2006/relationships/hyperlink" Target="http://www.laboradioisotopes.com/" TargetMode="External"/><Relationship Id="rId17" Type="http://schemas.openxmlformats.org/officeDocument/2006/relationships/hyperlink" Target="http://www.pseau.org/outils/organismes/organisme_detail.php?org_organisme_id=12408" TargetMode="External"/><Relationship Id="rId2" Type="http://schemas.openxmlformats.org/officeDocument/2006/relationships/hyperlink" Target="http://www.antananarivo.mg/" TargetMode="External"/><Relationship Id="rId16" Type="http://schemas.openxmlformats.org/officeDocument/2006/relationships/hyperlink" Target="http://www.technibat.mg/" TargetMode="External"/><Relationship Id="rId1" Type="http://schemas.openxmlformats.org/officeDocument/2006/relationships/slideLayout" Target="../slideLayouts/slideLayout7.xml"/><Relationship Id="rId6" Type="http://schemas.openxmlformats.org/officeDocument/2006/relationships/hyperlink" Target="https://www.acteur-fete.com/mg/p/phyto-logic-paradise-gardens-fleuriste-antananarivo" TargetMode="External"/><Relationship Id="rId11" Type="http://schemas.openxmlformats.org/officeDocument/2006/relationships/hyperlink" Target="mailto:tantely.razafimbelo@gmail.com" TargetMode="External"/><Relationship Id="rId5" Type="http://schemas.openxmlformats.org/officeDocument/2006/relationships/hyperlink" Target="https://www.acteur-fete.com/mg/p/jardin-madagascar-paysagiste-fleuriste-antananarivo" TargetMode="External"/><Relationship Id="rId15" Type="http://schemas.openxmlformats.org/officeDocument/2006/relationships/hyperlink" Target="mailto:technibat@blueline.mg" TargetMode="External"/><Relationship Id="rId10" Type="http://schemas.openxmlformats.org/officeDocument/2006/relationships/hyperlink" Target="http://www.univ-antananarivo.mg/Laboratoire-des-Radio-Isotopes" TargetMode="External"/><Relationship Id="rId4" Type="http://schemas.openxmlformats.org/officeDocument/2006/relationships/hyperlink" Target="mailto:fenojoelison@gmail.com" TargetMode="External"/><Relationship Id="rId9" Type="http://schemas.openxmlformats.org/officeDocument/2006/relationships/hyperlink" Target="https://fr-fr.facebook.com/ambafrance.madagascar/" TargetMode="External"/><Relationship Id="rId14" Type="http://schemas.openxmlformats.org/officeDocument/2006/relationships/hyperlink" Target="mailto:technibat@technibat.mg"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970.jpg"/><Relationship Id="rId2" Type="http://schemas.openxmlformats.org/officeDocument/2006/relationships/image" Target="../media/image969.jpg"/><Relationship Id="rId1" Type="http://schemas.openxmlformats.org/officeDocument/2006/relationships/slideLayout" Target="../slideLayouts/slideLayout7.xml"/><Relationship Id="rId6" Type="http://schemas.openxmlformats.org/officeDocument/2006/relationships/hyperlink" Target="https://www.facebook.com/Kinga.build/" TargetMode="External"/><Relationship Id="rId5" Type="http://schemas.openxmlformats.org/officeDocument/2006/relationships/hyperlink" Target="mailto:kinga@netcourrier.com" TargetMode="External"/><Relationship Id="rId4" Type="http://schemas.openxmlformats.org/officeDocument/2006/relationships/hyperlink" Target="http://www.agencepresse-oi.com/nourrir-les-villes/" TargetMode="External"/></Relationships>
</file>

<file path=ppt/slides/_rels/slide149.xml.rels><?xml version="1.0" encoding="UTF-8" standalone="yes"?>
<Relationships xmlns="http://schemas.openxmlformats.org/package/2006/relationships"><Relationship Id="rId3" Type="http://schemas.openxmlformats.org/officeDocument/2006/relationships/hyperlink" Target="http://www.taloha.info/document.php?id=365" TargetMode="External"/><Relationship Id="rId2" Type="http://schemas.openxmlformats.org/officeDocument/2006/relationships/hyperlink" Target="http://www.pseau.org/outils/ouvrages/universite_d_antananarivo_quelques_aspects_de_la_gestion_de_l_exploitation_et_du_rapport_a_l_eau_a_madagascar_2014.pdf" TargetMode="External"/><Relationship Id="rId1" Type="http://schemas.openxmlformats.org/officeDocument/2006/relationships/slideLayout" Target="../slideLayouts/slideLayout7.xml"/><Relationship Id="rId5" Type="http://schemas.openxmlformats.org/officeDocument/2006/relationships/hyperlink" Target="http://benjamin.lisan.free.fr/projetsreforestation/FoncierMadagascarMaldidier2000.pdf" TargetMode="External"/><Relationship Id="rId4" Type="http://schemas.openxmlformats.org/officeDocument/2006/relationships/hyperlink" Target="http://www.barreau-de-madagascar.org/sites/default/files/organisation%20lutte%20contre%20rabatteurs%20et%20corruption.pdf"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hyperlink" Target="https://en.wikipedia.org/wiki/Inflorescence" TargetMode="External"/><Relationship Id="rId7" Type="http://schemas.openxmlformats.org/officeDocument/2006/relationships/hyperlink" Target="https://en.wikipedia.org/wiki/Salvia_guaranitica" TargetMode="External"/><Relationship Id="rId12" Type="http://schemas.openxmlformats.org/officeDocument/2006/relationships/image" Target="../media/image47.jpg"/><Relationship Id="rId2" Type="http://schemas.openxmlformats.org/officeDocument/2006/relationships/hyperlink" Target="https://en.wikipedia.org/wiki/Ornamental_plant" TargetMode="External"/><Relationship Id="rId1" Type="http://schemas.openxmlformats.org/officeDocument/2006/relationships/slideLayout" Target="../slideLayouts/slideLayout7.xml"/><Relationship Id="rId6" Type="http://schemas.openxmlformats.org/officeDocument/2006/relationships/hyperlink" Target="http://nature.jardin.free.fr/vivace/tl_salvia_guaranitica.htm" TargetMode="External"/><Relationship Id="rId11" Type="http://schemas.openxmlformats.org/officeDocument/2006/relationships/image" Target="../media/image46.jpg"/><Relationship Id="rId5" Type="http://schemas.openxmlformats.org/officeDocument/2006/relationships/hyperlink" Target="https://en.wikipedia.org/wiki/Salvia_guaranitica#cite_note-Clebsch-1" TargetMode="External"/><Relationship Id="rId10" Type="http://schemas.openxmlformats.org/officeDocument/2006/relationships/image" Target="../media/image45.jpg"/><Relationship Id="rId4" Type="http://schemas.openxmlformats.org/officeDocument/2006/relationships/hyperlink" Target="https://en.wikipedia.org/wiki/Cultivar" TargetMode="External"/><Relationship Id="rId9" Type="http://schemas.openxmlformats.org/officeDocument/2006/relationships/image" Target="../media/image44.jpg"/></Relationships>
</file>

<file path=ppt/slides/_rels/slide150.xml.rels><?xml version="1.0" encoding="UTF-8" standalone="yes"?>
<Relationships xmlns="http://schemas.openxmlformats.org/package/2006/relationships"><Relationship Id="rId8" Type="http://schemas.openxmlformats.org/officeDocument/2006/relationships/image" Target="../media/image971.jpeg"/><Relationship Id="rId3" Type="http://schemas.openxmlformats.org/officeDocument/2006/relationships/hyperlink" Target="mailto:benjamin.lisan@free.fr" TargetMode="External"/><Relationship Id="rId7" Type="http://schemas.openxmlformats.org/officeDocument/2006/relationships/hyperlink" Target="http://doc-developpement-durable.org/file/" TargetMode="External"/><Relationship Id="rId2" Type="http://schemas.openxmlformats.org/officeDocument/2006/relationships/hyperlink" Target="http://www.doc-developpement-durable.org/file/paysagisme/" TargetMode="External"/><Relationship Id="rId1" Type="http://schemas.openxmlformats.org/officeDocument/2006/relationships/slideLayout" Target="../slideLayouts/slideLayout7.xml"/><Relationship Id="rId6" Type="http://schemas.openxmlformats.org/officeDocument/2006/relationships/hyperlink" Target="http://doc-developpement-durable.org/" TargetMode="External"/><Relationship Id="rId5" Type="http://schemas.openxmlformats.org/officeDocument/2006/relationships/hyperlink" Target="http://benjamin.lisan.free.fr/developpementdurable/menuDevDurable.htm" TargetMode="External"/><Relationship Id="rId4" Type="http://schemas.openxmlformats.org/officeDocument/2006/relationships/hyperlink" Target="http://benjamin.lisan.free.fr/projetsreforestation/menuReforestation.htm"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fr.wikipedia.org/wiki/Fruit_de_la_passion" TargetMode="External"/><Relationship Id="rId13" Type="http://schemas.openxmlformats.org/officeDocument/2006/relationships/image" Target="../media/image50.jpg"/><Relationship Id="rId18" Type="http://schemas.openxmlformats.org/officeDocument/2006/relationships/hyperlink" Target="http://nature.jardin.free.fr/1102/nmauric_tagetes_erecta.html" TargetMode="External"/><Relationship Id="rId26" Type="http://schemas.openxmlformats.org/officeDocument/2006/relationships/image" Target="../media/image57.jpg"/><Relationship Id="rId3" Type="http://schemas.openxmlformats.org/officeDocument/2006/relationships/hyperlink" Target="https://fr.wikipedia.org/wiki/Plante_herbac%C3%A9e" TargetMode="External"/><Relationship Id="rId21" Type="http://schemas.openxmlformats.org/officeDocument/2006/relationships/hyperlink" Target="https://fr.wikipedia.org/wiki/N%C3%A9matodes" TargetMode="External"/><Relationship Id="rId7" Type="http://schemas.openxmlformats.org/officeDocument/2006/relationships/hyperlink" Target="https://fr.wikipedia.org/wiki/Fleur" TargetMode="External"/><Relationship Id="rId12" Type="http://schemas.openxmlformats.org/officeDocument/2006/relationships/image" Target="../media/image49.jpg"/><Relationship Id="rId17" Type="http://schemas.openxmlformats.org/officeDocument/2006/relationships/image" Target="../media/image54.jpg"/><Relationship Id="rId25" Type="http://schemas.openxmlformats.org/officeDocument/2006/relationships/image" Target="../media/image56.jpg"/><Relationship Id="rId2" Type="http://schemas.openxmlformats.org/officeDocument/2006/relationships/hyperlink" Target="https://fr.wikipedia.org/wiki/Esp%C3%A8ce" TargetMode="External"/><Relationship Id="rId16" Type="http://schemas.openxmlformats.org/officeDocument/2006/relationships/image" Target="../media/image53.jpg"/><Relationship Id="rId20" Type="http://schemas.openxmlformats.org/officeDocument/2006/relationships/hyperlink" Target="https://fr.wikipedia.org/wiki/Am%C3%A9rique_du_Sud" TargetMode="External"/><Relationship Id="rId1" Type="http://schemas.openxmlformats.org/officeDocument/2006/relationships/slideLayout" Target="../slideLayouts/slideLayout7.xml"/><Relationship Id="rId6" Type="http://schemas.openxmlformats.org/officeDocument/2006/relationships/hyperlink" Target="https://fr.wikipedia.org/wiki/Bolivie" TargetMode="External"/><Relationship Id="rId11" Type="http://schemas.openxmlformats.org/officeDocument/2006/relationships/image" Target="../media/image48.jpg"/><Relationship Id="rId24" Type="http://schemas.openxmlformats.org/officeDocument/2006/relationships/image" Target="../media/image55.jpg"/><Relationship Id="rId5" Type="http://schemas.openxmlformats.org/officeDocument/2006/relationships/hyperlink" Target="https://fr.wikipedia.org/wiki/Mexique" TargetMode="External"/><Relationship Id="rId15" Type="http://schemas.openxmlformats.org/officeDocument/2006/relationships/image" Target="../media/image52.jpg"/><Relationship Id="rId23" Type="http://schemas.openxmlformats.org/officeDocument/2006/relationships/hyperlink" Target="https://fr.wikipedia.org/wiki/Rose_d'Inde" TargetMode="External"/><Relationship Id="rId28" Type="http://schemas.openxmlformats.org/officeDocument/2006/relationships/image" Target="../media/image59.jpg"/><Relationship Id="rId10" Type="http://schemas.openxmlformats.org/officeDocument/2006/relationships/hyperlink" Target="https://fr.wikipedia.org/wiki/%C5%92illet_d'Inde" TargetMode="External"/><Relationship Id="rId19" Type="http://schemas.openxmlformats.org/officeDocument/2006/relationships/hyperlink" Target="https://fr.wikipedia.org/wiki/Am%C3%A9rique_centrale" TargetMode="External"/><Relationship Id="rId4" Type="http://schemas.openxmlformats.org/officeDocument/2006/relationships/hyperlink" Target="https://fr.wikipedia.org/wiki/Asteraceae" TargetMode="External"/><Relationship Id="rId9" Type="http://schemas.openxmlformats.org/officeDocument/2006/relationships/hyperlink" Target="https://fr.wikipedia.org/wiki/Compagnonnage_v%C3%A9g%C3%A9tal" TargetMode="External"/><Relationship Id="rId14" Type="http://schemas.openxmlformats.org/officeDocument/2006/relationships/image" Target="../media/image51.jpg"/><Relationship Id="rId22" Type="http://schemas.openxmlformats.org/officeDocument/2006/relationships/hyperlink" Target="https://fr.wikipedia.org/wiki/Agriculture_biologique" TargetMode="External"/><Relationship Id="rId27" Type="http://schemas.openxmlformats.org/officeDocument/2006/relationships/image" Target="../media/image58.jpg"/></Relationships>
</file>

<file path=ppt/slides/_rels/slide17.xml.rels><?xml version="1.0" encoding="UTF-8" standalone="yes"?>
<Relationships xmlns="http://schemas.openxmlformats.org/package/2006/relationships"><Relationship Id="rId8" Type="http://schemas.openxmlformats.org/officeDocument/2006/relationships/image" Target="../media/image60.jpg"/><Relationship Id="rId13" Type="http://schemas.openxmlformats.org/officeDocument/2006/relationships/image" Target="../media/image65.jpg"/><Relationship Id="rId3" Type="http://schemas.openxmlformats.org/officeDocument/2006/relationships/hyperlink" Target="https://fr.wikipedia.org/wiki/Plante_vivace" TargetMode="External"/><Relationship Id="rId7" Type="http://schemas.openxmlformats.org/officeDocument/2006/relationships/hyperlink" Target="http://www.tropicos.org/Name/2700026?projectid=17" TargetMode="External"/><Relationship Id="rId12" Type="http://schemas.openxmlformats.org/officeDocument/2006/relationships/image" Target="../media/image64.jpg"/><Relationship Id="rId2" Type="http://schemas.openxmlformats.org/officeDocument/2006/relationships/hyperlink" Target="https://fr.wikipedia.org/wiki/Plante" TargetMode="External"/><Relationship Id="rId1" Type="http://schemas.openxmlformats.org/officeDocument/2006/relationships/slideLayout" Target="../slideLayouts/slideLayout7.xml"/><Relationship Id="rId6" Type="http://schemas.openxmlformats.org/officeDocument/2006/relationships/hyperlink" Target="https://en.wikipedia.org/wiki/Ageratum_houstonianum" TargetMode="External"/><Relationship Id="rId11" Type="http://schemas.openxmlformats.org/officeDocument/2006/relationships/image" Target="../media/image63.jpg"/><Relationship Id="rId5" Type="http://schemas.openxmlformats.org/officeDocument/2006/relationships/hyperlink" Target="https://en.wikipedia.org/wiki/Philippines" TargetMode="External"/><Relationship Id="rId15" Type="http://schemas.openxmlformats.org/officeDocument/2006/relationships/image" Target="../media/image67.jpg"/><Relationship Id="rId10" Type="http://schemas.openxmlformats.org/officeDocument/2006/relationships/image" Target="../media/image62.jpg"/><Relationship Id="rId4" Type="http://schemas.openxmlformats.org/officeDocument/2006/relationships/hyperlink" Target="https://fr.wikipedia.org/wiki/Mexique" TargetMode="External"/><Relationship Id="rId9" Type="http://schemas.openxmlformats.org/officeDocument/2006/relationships/image" Target="../media/image61.jpg"/><Relationship Id="rId14" Type="http://schemas.openxmlformats.org/officeDocument/2006/relationships/image" Target="../media/image66.jpg"/></Relationships>
</file>

<file path=ppt/slides/_rels/slide18.xml.rels><?xml version="1.0" encoding="UTF-8" standalone="yes"?>
<Relationships xmlns="http://schemas.openxmlformats.org/package/2006/relationships"><Relationship Id="rId8" Type="http://schemas.openxmlformats.org/officeDocument/2006/relationships/hyperlink" Target="https://fr.wikipedia.org/wiki/Phlox_panicul%C3%A9" TargetMode="External"/><Relationship Id="rId13" Type="http://schemas.openxmlformats.org/officeDocument/2006/relationships/image" Target="../media/image71.jpg"/><Relationship Id="rId3" Type="http://schemas.openxmlformats.org/officeDocument/2006/relationships/hyperlink" Target="https://fr.wikipedia.org/wiki/Plantes_herbac%C3%A9es" TargetMode="External"/><Relationship Id="rId7" Type="http://schemas.openxmlformats.org/officeDocument/2006/relationships/hyperlink" Target="https://fr.wikipedia.org/wiki/Plante_vivace" TargetMode="External"/><Relationship Id="rId12" Type="http://schemas.openxmlformats.org/officeDocument/2006/relationships/image" Target="../media/image70.jpg"/><Relationship Id="rId2" Type="http://schemas.openxmlformats.org/officeDocument/2006/relationships/hyperlink" Target="https://fr.wikipedia.org/wiki/Phlox_paniculata" TargetMode="External"/><Relationship Id="rId1" Type="http://schemas.openxmlformats.org/officeDocument/2006/relationships/slideLayout" Target="../slideLayouts/slideLayout7.xml"/><Relationship Id="rId6" Type="http://schemas.openxmlformats.org/officeDocument/2006/relationships/hyperlink" Target="https://fr.wikipedia.org/wiki/Plante_herbac%C3%A9e" TargetMode="External"/><Relationship Id="rId11" Type="http://schemas.openxmlformats.org/officeDocument/2006/relationships/image" Target="../media/image69.jpg"/><Relationship Id="rId5" Type="http://schemas.openxmlformats.org/officeDocument/2006/relationships/hyperlink" Target="https://fr.wikipedia.org/wiki/Plante_ornementale" TargetMode="External"/><Relationship Id="rId15" Type="http://schemas.openxmlformats.org/officeDocument/2006/relationships/image" Target="../media/image73.jpg"/><Relationship Id="rId10" Type="http://schemas.openxmlformats.org/officeDocument/2006/relationships/image" Target="../media/image68.jpg"/><Relationship Id="rId4" Type="http://schemas.openxmlformats.org/officeDocument/2006/relationships/hyperlink" Target="https://fr.wikipedia.org/wiki/Polemoniaceae" TargetMode="External"/><Relationship Id="rId9" Type="http://schemas.openxmlformats.org/officeDocument/2006/relationships/hyperlink" Target="https://fr.wikipedia.org/wiki/Phlox_(flore)" TargetMode="External"/><Relationship Id="rId14" Type="http://schemas.openxmlformats.org/officeDocument/2006/relationships/image" Target="../media/image72.jpg"/></Relationships>
</file>

<file path=ppt/slides/_rels/slide19.xml.rels><?xml version="1.0" encoding="UTF-8" standalone="yes"?>
<Relationships xmlns="http://schemas.openxmlformats.org/package/2006/relationships"><Relationship Id="rId8" Type="http://schemas.openxmlformats.org/officeDocument/2006/relationships/image" Target="../media/image79.jpg"/><Relationship Id="rId13" Type="http://schemas.openxmlformats.org/officeDocument/2006/relationships/hyperlink" Target="https://fr.wikipedia.org/wiki/Rhizome_(botanique)" TargetMode="External"/><Relationship Id="rId18" Type="http://schemas.openxmlformats.org/officeDocument/2006/relationships/hyperlink" Target="https://fr.wikipedia.org/wiki/Iris_(genre_v%C3%A9g%C3%A9tal)" TargetMode="External"/><Relationship Id="rId3" Type="http://schemas.openxmlformats.org/officeDocument/2006/relationships/image" Target="../media/image74.jpg"/><Relationship Id="rId21" Type="http://schemas.openxmlformats.org/officeDocument/2006/relationships/image" Target="../media/image84.jpg"/><Relationship Id="rId7" Type="http://schemas.openxmlformats.org/officeDocument/2006/relationships/image" Target="../media/image78.jpg"/><Relationship Id="rId12" Type="http://schemas.openxmlformats.org/officeDocument/2006/relationships/hyperlink" Target="https://fr.wikipedia.org/wiki/Plante_vivace" TargetMode="External"/><Relationship Id="rId17" Type="http://schemas.openxmlformats.org/officeDocument/2006/relationships/hyperlink" Target="https://fr.wikipedia.org/wiki/Rhizome" TargetMode="External"/><Relationship Id="rId2" Type="http://schemas.openxmlformats.org/officeDocument/2006/relationships/hyperlink" Target="https://www.aujardin.info/plantes/bidens_ferulifolia.php" TargetMode="External"/><Relationship Id="rId16" Type="http://schemas.openxmlformats.org/officeDocument/2006/relationships/hyperlink" Target="https://fr.wikipedia.org/wiki/Crocus" TargetMode="External"/><Relationship Id="rId20" Type="http://schemas.openxmlformats.org/officeDocument/2006/relationships/image" Target="../media/image83.jpg"/><Relationship Id="rId1" Type="http://schemas.openxmlformats.org/officeDocument/2006/relationships/slideLayout" Target="../slideLayouts/slideLayout7.xml"/><Relationship Id="rId6" Type="http://schemas.openxmlformats.org/officeDocument/2006/relationships/image" Target="../media/image77.jpg"/><Relationship Id="rId11" Type="http://schemas.openxmlformats.org/officeDocument/2006/relationships/hyperlink" Target="https://fr.wikipedia.org/wiki/Genre_(biologie)" TargetMode="External"/><Relationship Id="rId24" Type="http://schemas.openxmlformats.org/officeDocument/2006/relationships/image" Target="../media/image87.jpg"/><Relationship Id="rId5" Type="http://schemas.openxmlformats.org/officeDocument/2006/relationships/image" Target="../media/image76.jpg"/><Relationship Id="rId15" Type="http://schemas.openxmlformats.org/officeDocument/2006/relationships/hyperlink" Target="https://fr.wikipedia.org/wiki/Iridac%C3%A9e" TargetMode="External"/><Relationship Id="rId23" Type="http://schemas.openxmlformats.org/officeDocument/2006/relationships/image" Target="../media/image86.jpg"/><Relationship Id="rId10" Type="http://schemas.openxmlformats.org/officeDocument/2006/relationships/image" Target="../media/image81.jpg"/><Relationship Id="rId19" Type="http://schemas.openxmlformats.org/officeDocument/2006/relationships/image" Target="../media/image82.jpg"/><Relationship Id="rId4" Type="http://schemas.openxmlformats.org/officeDocument/2006/relationships/image" Target="../media/image75.jpg"/><Relationship Id="rId9" Type="http://schemas.openxmlformats.org/officeDocument/2006/relationships/image" Target="../media/image80.jpg"/><Relationship Id="rId14" Type="http://schemas.openxmlformats.org/officeDocument/2006/relationships/hyperlink" Target="https://fr.wikipedia.org/wiki/Bulbe" TargetMode="External"/><Relationship Id="rId22" Type="http://schemas.openxmlformats.org/officeDocument/2006/relationships/image" Target="../media/image85.jpg"/></Relationships>
</file>

<file path=ppt/slides/_rels/slide2.xml.rels><?xml version="1.0" encoding="UTF-8" standalone="yes"?>
<Relationships xmlns="http://schemas.openxmlformats.org/package/2006/relationships"><Relationship Id="rId3" Type="http://schemas.openxmlformats.org/officeDocument/2006/relationships/hyperlink" Target="https://translate.googleusercontent.com/translate_c?depth=1&amp;hl=fr&amp;prev=search&amp;rurl=translate.google.fr&amp;sl=en&amp;sp=nmt4&amp;u=https://en.wikipedia.org/wiki/Antananarivo&amp;usg=ALkJrhjvmCB6o-wiHSPdcR_WnwwEGGXFVA" TargetMode="External"/><Relationship Id="rId2" Type="http://schemas.openxmlformats.org/officeDocument/2006/relationships/hyperlink" Target="https://translate.googleusercontent.com/translate_c?depth=1&amp;hl=fr&amp;prev=search&amp;rurl=translate.google.fr&amp;sl=en&amp;sp=nmt4&amp;u=https://en.wikipedia.org/wiki/Madagascar&amp;usg=ALkJrhh1r0y0e8V6tq4LZBrYuxQCXPuvhg"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94.jpg"/><Relationship Id="rId13" Type="http://schemas.openxmlformats.org/officeDocument/2006/relationships/image" Target="../media/image99.jpg"/><Relationship Id="rId3" Type="http://schemas.openxmlformats.org/officeDocument/2006/relationships/image" Target="../media/image89.jpg"/><Relationship Id="rId7" Type="http://schemas.openxmlformats.org/officeDocument/2006/relationships/image" Target="../media/image93.jpg"/><Relationship Id="rId12" Type="http://schemas.openxmlformats.org/officeDocument/2006/relationships/image" Target="../media/image98.jpg"/><Relationship Id="rId2" Type="http://schemas.openxmlformats.org/officeDocument/2006/relationships/image" Target="../media/image88.jpg"/><Relationship Id="rId1" Type="http://schemas.openxmlformats.org/officeDocument/2006/relationships/slideLayout" Target="../slideLayouts/slideLayout7.xml"/><Relationship Id="rId6" Type="http://schemas.openxmlformats.org/officeDocument/2006/relationships/image" Target="../media/image92.jpg"/><Relationship Id="rId11" Type="http://schemas.openxmlformats.org/officeDocument/2006/relationships/image" Target="../media/image97.jpg"/><Relationship Id="rId5" Type="http://schemas.openxmlformats.org/officeDocument/2006/relationships/image" Target="../media/image91.jpg"/><Relationship Id="rId15" Type="http://schemas.openxmlformats.org/officeDocument/2006/relationships/image" Target="../media/image101.JPG"/><Relationship Id="rId10" Type="http://schemas.openxmlformats.org/officeDocument/2006/relationships/image" Target="../media/image96.jpg"/><Relationship Id="rId4" Type="http://schemas.openxmlformats.org/officeDocument/2006/relationships/image" Target="../media/image90.jpg"/><Relationship Id="rId9" Type="http://schemas.openxmlformats.org/officeDocument/2006/relationships/image" Target="../media/image95.jpg"/><Relationship Id="rId14" Type="http://schemas.openxmlformats.org/officeDocument/2006/relationships/image" Target="../media/image100.jpg"/></Relationships>
</file>

<file path=ppt/slides/_rels/slide21.xml.rels><?xml version="1.0" encoding="UTF-8" standalone="yes"?>
<Relationships xmlns="http://schemas.openxmlformats.org/package/2006/relationships"><Relationship Id="rId8" Type="http://schemas.openxmlformats.org/officeDocument/2006/relationships/hyperlink" Target="https://fr.wikipedia.org/wiki/Tropiques" TargetMode="External"/><Relationship Id="rId13" Type="http://schemas.openxmlformats.org/officeDocument/2006/relationships/image" Target="../media/image107.jpg"/><Relationship Id="rId3" Type="http://schemas.openxmlformats.org/officeDocument/2006/relationships/image" Target="../media/image103.jpg"/><Relationship Id="rId7" Type="http://schemas.openxmlformats.org/officeDocument/2006/relationships/hyperlink" Target="https://fr.wikipedia.org/wiki/Antilles" TargetMode="External"/><Relationship Id="rId12" Type="http://schemas.openxmlformats.org/officeDocument/2006/relationships/image" Target="../media/image106.JPG"/><Relationship Id="rId2" Type="http://schemas.openxmlformats.org/officeDocument/2006/relationships/image" Target="../media/image102.JPG"/><Relationship Id="rId1" Type="http://schemas.openxmlformats.org/officeDocument/2006/relationships/slideLayout" Target="../slideLayouts/slideLayout7.xml"/><Relationship Id="rId6" Type="http://schemas.openxmlformats.org/officeDocument/2006/relationships/hyperlink" Target="https://fr.wikipedia.org/wiki/Am%C3%A9rique" TargetMode="External"/><Relationship Id="rId11" Type="http://schemas.openxmlformats.org/officeDocument/2006/relationships/hyperlink" Target="https://fr.wikipedia.org/wiki/Canna_indica" TargetMode="External"/><Relationship Id="rId5" Type="http://schemas.openxmlformats.org/officeDocument/2006/relationships/image" Target="../media/image105.jpg"/><Relationship Id="rId10" Type="http://schemas.openxmlformats.org/officeDocument/2006/relationships/hyperlink" Target="https://fr.wikipedia.org/wiki/Arrow-root" TargetMode="External"/><Relationship Id="rId4" Type="http://schemas.openxmlformats.org/officeDocument/2006/relationships/image" Target="../media/image104.jpg"/><Relationship Id="rId9" Type="http://schemas.openxmlformats.org/officeDocument/2006/relationships/hyperlink" Target="https://fr.wikipedia.org/wiki/Graine"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fr.wikipedia.org/wiki/Lectine" TargetMode="External"/><Relationship Id="rId13" Type="http://schemas.openxmlformats.org/officeDocument/2006/relationships/image" Target="../media/image109.jpg"/><Relationship Id="rId18" Type="http://schemas.openxmlformats.org/officeDocument/2006/relationships/image" Target="../media/image114.jpg"/><Relationship Id="rId3" Type="http://schemas.openxmlformats.org/officeDocument/2006/relationships/hyperlink" Target="https://fr.wikipedia.org/wiki/Arbrisseau" TargetMode="External"/><Relationship Id="rId7" Type="http://schemas.openxmlformats.org/officeDocument/2006/relationships/hyperlink" Target="https://fr.wikipedia.org/wiki/Poison" TargetMode="External"/><Relationship Id="rId12" Type="http://schemas.openxmlformats.org/officeDocument/2006/relationships/image" Target="../media/image108.jpg"/><Relationship Id="rId17" Type="http://schemas.openxmlformats.org/officeDocument/2006/relationships/image" Target="../media/image113.jpg"/><Relationship Id="rId2" Type="http://schemas.openxmlformats.org/officeDocument/2006/relationships/hyperlink" Target="https://fr.wikipedia.org/wiki/Afrique_tropicale" TargetMode="External"/><Relationship Id="rId16" Type="http://schemas.openxmlformats.org/officeDocument/2006/relationships/image" Target="../media/image112.jpg"/><Relationship Id="rId1" Type="http://schemas.openxmlformats.org/officeDocument/2006/relationships/slideLayout" Target="../slideLayouts/slideLayout7.xml"/><Relationship Id="rId6" Type="http://schemas.openxmlformats.org/officeDocument/2006/relationships/hyperlink" Target="https://fr.wikipedia.org/wiki/Ricine" TargetMode="External"/><Relationship Id="rId11" Type="http://schemas.openxmlformats.org/officeDocument/2006/relationships/hyperlink" Target="https://fr.wikipedia.org/wiki/Gr%C3%A8ce" TargetMode="External"/><Relationship Id="rId5" Type="http://schemas.openxmlformats.org/officeDocument/2006/relationships/hyperlink" Target="https://fr.wikipedia.org/wiki/Huile_de_ricin" TargetMode="External"/><Relationship Id="rId15" Type="http://schemas.openxmlformats.org/officeDocument/2006/relationships/image" Target="../media/image111.jpg"/><Relationship Id="rId10" Type="http://schemas.openxmlformats.org/officeDocument/2006/relationships/hyperlink" Target="https://fr.wikipedia.org/wiki/Ricin_commun" TargetMode="External"/><Relationship Id="rId4" Type="http://schemas.openxmlformats.org/officeDocument/2006/relationships/hyperlink" Target="https://fr.wikipedia.org/wiki/Euphorbiac%C3%A9e" TargetMode="External"/><Relationship Id="rId9" Type="http://schemas.openxmlformats.org/officeDocument/2006/relationships/hyperlink" Target="https://fr.wikipedia.org/wiki/Pouzzolane" TargetMode="External"/><Relationship Id="rId14" Type="http://schemas.openxmlformats.org/officeDocument/2006/relationships/image" Target="../media/image110.jpg"/></Relationships>
</file>

<file path=ppt/slides/_rels/slide23.xml.rels><?xml version="1.0" encoding="UTF-8" standalone="yes"?>
<Relationships xmlns="http://schemas.openxmlformats.org/package/2006/relationships"><Relationship Id="rId8" Type="http://schemas.openxmlformats.org/officeDocument/2006/relationships/image" Target="../media/image119.jpg"/><Relationship Id="rId3" Type="http://schemas.openxmlformats.org/officeDocument/2006/relationships/image" Target="../media/image116.jpg"/><Relationship Id="rId7" Type="http://schemas.openxmlformats.org/officeDocument/2006/relationships/image" Target="../media/image118.jpg"/><Relationship Id="rId2" Type="http://schemas.openxmlformats.org/officeDocument/2006/relationships/image" Target="../media/image115.jpg"/><Relationship Id="rId1" Type="http://schemas.openxmlformats.org/officeDocument/2006/relationships/slideLayout" Target="../slideLayouts/slideLayout7.xml"/><Relationship Id="rId6" Type="http://schemas.openxmlformats.org/officeDocument/2006/relationships/image" Target="../media/image117.jpg"/><Relationship Id="rId11" Type="http://schemas.openxmlformats.org/officeDocument/2006/relationships/image" Target="../media/image122.jpg"/><Relationship Id="rId5" Type="http://schemas.openxmlformats.org/officeDocument/2006/relationships/hyperlink" Target="https://en.wikipedia.org/wiki/Gloxinia_(genus)" TargetMode="External"/><Relationship Id="rId10" Type="http://schemas.openxmlformats.org/officeDocument/2006/relationships/image" Target="../media/image121.jpg"/><Relationship Id="rId4" Type="http://schemas.openxmlformats.org/officeDocument/2006/relationships/hyperlink" Target="http://www.jardiner-malin.fr/fiche/gloxinia-fleurs-feuilles.html" TargetMode="External"/><Relationship Id="rId9" Type="http://schemas.openxmlformats.org/officeDocument/2006/relationships/image" Target="../media/image120.jpg"/></Relationships>
</file>

<file path=ppt/slides/_rels/slide24.xml.rels><?xml version="1.0" encoding="UTF-8" standalone="yes"?>
<Relationships xmlns="http://schemas.openxmlformats.org/package/2006/relationships"><Relationship Id="rId8" Type="http://schemas.openxmlformats.org/officeDocument/2006/relationships/hyperlink" Target="https://fr.wikipedia.org/wiki/Prophylaxie" TargetMode="External"/><Relationship Id="rId13" Type="http://schemas.openxmlformats.org/officeDocument/2006/relationships/hyperlink" Target="https://fr.wikipedia.org/wiki/Bouturage" TargetMode="External"/><Relationship Id="rId3" Type="http://schemas.openxmlformats.org/officeDocument/2006/relationships/hyperlink" Target="https://fr.wikipedia.org/wiki/Mexique" TargetMode="External"/><Relationship Id="rId7" Type="http://schemas.openxmlformats.org/officeDocument/2006/relationships/hyperlink" Target="https://fr.wikipedia.org/wiki/Rempoteuse" TargetMode="External"/><Relationship Id="rId12" Type="http://schemas.openxmlformats.org/officeDocument/2006/relationships/hyperlink" Target="https://fr.wikipedia.org/wiki/Bract%C3%A9e" TargetMode="External"/><Relationship Id="rId17" Type="http://schemas.openxmlformats.org/officeDocument/2006/relationships/image" Target="../media/image125.jpg"/><Relationship Id="rId2" Type="http://schemas.openxmlformats.org/officeDocument/2006/relationships/hyperlink" Target="https://fr.wikipedia.org/wiki/Am%C3%A9rique_centrale" TargetMode="External"/><Relationship Id="rId16" Type="http://schemas.openxmlformats.org/officeDocument/2006/relationships/image" Target="../media/image124.jpg"/><Relationship Id="rId1" Type="http://schemas.openxmlformats.org/officeDocument/2006/relationships/slideLayout" Target="../slideLayouts/slideLayout7.xml"/><Relationship Id="rId6" Type="http://schemas.openxmlformats.org/officeDocument/2006/relationships/hyperlink" Target="https://fr.wikipedia.org/wiki/Formald%C3%A9hyde" TargetMode="External"/><Relationship Id="rId11" Type="http://schemas.openxmlformats.org/officeDocument/2006/relationships/hyperlink" Target="https://fr.wikipedia.org/wiki/Humidit%C3%A9_relative" TargetMode="External"/><Relationship Id="rId5" Type="http://schemas.openxmlformats.org/officeDocument/2006/relationships/hyperlink" Target="https://fr.wikipedia.org/wiki/Plante_d%C3%A9polluante" TargetMode="External"/><Relationship Id="rId15" Type="http://schemas.openxmlformats.org/officeDocument/2006/relationships/image" Target="../media/image123.jpg"/><Relationship Id="rId10" Type="http://schemas.openxmlformats.org/officeDocument/2006/relationships/hyperlink" Target="https://fr.wikipedia.org/wiki/Hygrom%C3%A9trie" TargetMode="External"/><Relationship Id="rId4" Type="http://schemas.openxmlformats.org/officeDocument/2006/relationships/hyperlink" Target="https://fr.wikipedia.org/wiki/Poinsettia" TargetMode="External"/><Relationship Id="rId9" Type="http://schemas.openxmlformats.org/officeDocument/2006/relationships/hyperlink" Target="https://fr.wikipedia.org/w/index.php?title=Fertirrigation&amp;action=edit&amp;redlink=1" TargetMode="External"/><Relationship Id="rId14" Type="http://schemas.openxmlformats.org/officeDocument/2006/relationships/hyperlink" Target="https://fr.wikipedia.org/wiki/Euphorbia_pulcherrima"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132.jpg"/><Relationship Id="rId3" Type="http://schemas.openxmlformats.org/officeDocument/2006/relationships/image" Target="../media/image127.jpg"/><Relationship Id="rId7" Type="http://schemas.openxmlformats.org/officeDocument/2006/relationships/image" Target="../media/image131.jpg"/><Relationship Id="rId2" Type="http://schemas.openxmlformats.org/officeDocument/2006/relationships/image" Target="../media/image126.jpg"/><Relationship Id="rId1" Type="http://schemas.openxmlformats.org/officeDocument/2006/relationships/slideLayout" Target="../slideLayouts/slideLayout7.xml"/><Relationship Id="rId6" Type="http://schemas.openxmlformats.org/officeDocument/2006/relationships/image" Target="../media/image130.jpg"/><Relationship Id="rId11" Type="http://schemas.openxmlformats.org/officeDocument/2006/relationships/hyperlink" Target="http://jardinage.lemonde.fr/dossier-480-lis-lilium-fleur-royale-excellence.html" TargetMode="External"/><Relationship Id="rId5" Type="http://schemas.openxmlformats.org/officeDocument/2006/relationships/image" Target="../media/image129.jpg"/><Relationship Id="rId10" Type="http://schemas.openxmlformats.org/officeDocument/2006/relationships/image" Target="../media/image134.jpg"/><Relationship Id="rId4" Type="http://schemas.openxmlformats.org/officeDocument/2006/relationships/image" Target="../media/image128.jpg"/><Relationship Id="rId9" Type="http://schemas.openxmlformats.org/officeDocument/2006/relationships/image" Target="../media/image133.jpg"/></Relationships>
</file>

<file path=ppt/slides/_rels/slide26.xml.rels><?xml version="1.0" encoding="UTF-8" standalone="yes"?>
<Relationships xmlns="http://schemas.openxmlformats.org/package/2006/relationships"><Relationship Id="rId8" Type="http://schemas.openxmlformats.org/officeDocument/2006/relationships/hyperlink" Target="https://fr.wikipedia.org/wiki/Helleborus_niger" TargetMode="External"/><Relationship Id="rId3" Type="http://schemas.openxmlformats.org/officeDocument/2006/relationships/hyperlink" Target="https://fr.wikipedia.org/wiki/Rose_de_car%C3%AAme" TargetMode="External"/><Relationship Id="rId7" Type="http://schemas.openxmlformats.org/officeDocument/2006/relationships/image" Target="../media/image138.jpg"/><Relationship Id="rId2" Type="http://schemas.openxmlformats.org/officeDocument/2006/relationships/hyperlink" Target="http://www.tela-botanica.org/bdtfx-nn-31508-synthese" TargetMode="External"/><Relationship Id="rId1" Type="http://schemas.openxmlformats.org/officeDocument/2006/relationships/slideLayout" Target="../slideLayouts/slideLayout7.xml"/><Relationship Id="rId6" Type="http://schemas.openxmlformats.org/officeDocument/2006/relationships/image" Target="../media/image137.jpg"/><Relationship Id="rId5" Type="http://schemas.openxmlformats.org/officeDocument/2006/relationships/image" Target="../media/image136.jpg"/><Relationship Id="rId4" Type="http://schemas.openxmlformats.org/officeDocument/2006/relationships/image" Target="../media/image135.jpg"/><Relationship Id="rId9" Type="http://schemas.openxmlformats.org/officeDocument/2006/relationships/image" Target="../media/image139.jpg"/></Relationships>
</file>

<file path=ppt/slides/_rels/slide27.xml.rels><?xml version="1.0" encoding="UTF-8" standalone="yes"?>
<Relationships xmlns="http://schemas.openxmlformats.org/package/2006/relationships"><Relationship Id="rId8" Type="http://schemas.openxmlformats.org/officeDocument/2006/relationships/image" Target="../media/image144.jpeg"/><Relationship Id="rId13" Type="http://schemas.openxmlformats.org/officeDocument/2006/relationships/image" Target="../media/image149.jpeg"/><Relationship Id="rId3" Type="http://schemas.openxmlformats.org/officeDocument/2006/relationships/image" Target="../media/image141.jpeg"/><Relationship Id="rId7" Type="http://schemas.openxmlformats.org/officeDocument/2006/relationships/image" Target="../media/image143.jpeg"/><Relationship Id="rId12" Type="http://schemas.openxmlformats.org/officeDocument/2006/relationships/image" Target="../media/image148.jpeg"/><Relationship Id="rId2" Type="http://schemas.openxmlformats.org/officeDocument/2006/relationships/image" Target="../media/image140.jpeg"/><Relationship Id="rId1" Type="http://schemas.openxmlformats.org/officeDocument/2006/relationships/slideLayout" Target="../slideLayouts/slideLayout7.xml"/><Relationship Id="rId6" Type="http://schemas.openxmlformats.org/officeDocument/2006/relationships/image" Target="../media/image142.jpeg"/><Relationship Id="rId11" Type="http://schemas.openxmlformats.org/officeDocument/2006/relationships/image" Target="../media/image147.jpeg"/><Relationship Id="rId5" Type="http://schemas.openxmlformats.org/officeDocument/2006/relationships/hyperlink" Target="http://uses.plantnet-project.org/e/index.php?title=Combretum_indicum_(PROTA)&amp;printable=yes)" TargetMode="External"/><Relationship Id="rId10" Type="http://schemas.openxmlformats.org/officeDocument/2006/relationships/image" Target="../media/image146.jpeg"/><Relationship Id="rId4" Type="http://schemas.openxmlformats.org/officeDocument/2006/relationships/hyperlink" Target="https://toptropicals.com/" TargetMode="External"/><Relationship Id="rId9" Type="http://schemas.openxmlformats.org/officeDocument/2006/relationships/image" Target="../media/image145.jpeg"/></Relationships>
</file>

<file path=ppt/slides/_rels/slide28.xml.rels><?xml version="1.0" encoding="UTF-8" standalone="yes"?>
<Relationships xmlns="http://schemas.openxmlformats.org/package/2006/relationships"><Relationship Id="rId8" Type="http://schemas.openxmlformats.org/officeDocument/2006/relationships/image" Target="../media/image156.jpg"/><Relationship Id="rId13" Type="http://schemas.openxmlformats.org/officeDocument/2006/relationships/hyperlink" Target="https://fr.wikipedia.org/wiki/Dicotyl%C3%A9done" TargetMode="External"/><Relationship Id="rId18" Type="http://schemas.openxmlformats.org/officeDocument/2006/relationships/hyperlink" Target="https://fr.wikipedia.org/wiki/Protea" TargetMode="External"/><Relationship Id="rId3" Type="http://schemas.openxmlformats.org/officeDocument/2006/relationships/image" Target="../media/image151.jpg"/><Relationship Id="rId21" Type="http://schemas.openxmlformats.org/officeDocument/2006/relationships/image" Target="../media/image160.jpg"/><Relationship Id="rId7" Type="http://schemas.openxmlformats.org/officeDocument/2006/relationships/image" Target="../media/image155.jpg"/><Relationship Id="rId12" Type="http://schemas.openxmlformats.org/officeDocument/2006/relationships/hyperlink" Target="https://fr.wikipedia.org/wiki/Famille_(biologie)" TargetMode="External"/><Relationship Id="rId17" Type="http://schemas.openxmlformats.org/officeDocument/2006/relationships/hyperlink" Target="https://fr.wikipedia.org/wiki/Proteaceae#cite_note-1" TargetMode="External"/><Relationship Id="rId25" Type="http://schemas.openxmlformats.org/officeDocument/2006/relationships/image" Target="../media/image164.jpg"/><Relationship Id="rId2" Type="http://schemas.openxmlformats.org/officeDocument/2006/relationships/image" Target="../media/image150.jpg"/><Relationship Id="rId16" Type="http://schemas.openxmlformats.org/officeDocument/2006/relationships/hyperlink" Target="https://fr.wikipedia.org/wiki/Mycorhize" TargetMode="External"/><Relationship Id="rId20" Type="http://schemas.openxmlformats.org/officeDocument/2006/relationships/hyperlink" Target="https://fr.wikipedia.org/wiki/Proteaceae" TargetMode="External"/><Relationship Id="rId1" Type="http://schemas.openxmlformats.org/officeDocument/2006/relationships/slideLayout" Target="../slideLayouts/slideLayout7.xml"/><Relationship Id="rId6" Type="http://schemas.openxmlformats.org/officeDocument/2006/relationships/image" Target="../media/image154.jpg"/><Relationship Id="rId11" Type="http://schemas.openxmlformats.org/officeDocument/2006/relationships/image" Target="../media/image159.jpg"/><Relationship Id="rId24" Type="http://schemas.openxmlformats.org/officeDocument/2006/relationships/image" Target="../media/image163.jpg"/><Relationship Id="rId5" Type="http://schemas.openxmlformats.org/officeDocument/2006/relationships/image" Target="../media/image153.jpg"/><Relationship Id="rId15" Type="http://schemas.openxmlformats.org/officeDocument/2006/relationships/hyperlink" Target="https://fr.wikipedia.org/wiki/Genre_(biologie)" TargetMode="External"/><Relationship Id="rId23" Type="http://schemas.openxmlformats.org/officeDocument/2006/relationships/image" Target="../media/image162.jpg"/><Relationship Id="rId10" Type="http://schemas.openxmlformats.org/officeDocument/2006/relationships/image" Target="../media/image158.jpg"/><Relationship Id="rId19" Type="http://schemas.openxmlformats.org/officeDocument/2006/relationships/hyperlink" Target="https://fr.wikipedia.org/wiki/Afrique_du_Sud" TargetMode="External"/><Relationship Id="rId4" Type="http://schemas.openxmlformats.org/officeDocument/2006/relationships/image" Target="../media/image152.jpg"/><Relationship Id="rId9" Type="http://schemas.openxmlformats.org/officeDocument/2006/relationships/image" Target="../media/image157.jpg"/><Relationship Id="rId14" Type="http://schemas.openxmlformats.org/officeDocument/2006/relationships/hyperlink" Target="https://fr.wikipedia.org/wiki/Esp%C3%A8ce" TargetMode="External"/><Relationship Id="rId22" Type="http://schemas.openxmlformats.org/officeDocument/2006/relationships/image" Target="../media/image161.jpg"/></Relationships>
</file>

<file path=ppt/slides/_rels/slide29.xml.rels><?xml version="1.0" encoding="UTF-8" standalone="yes"?>
<Relationships xmlns="http://schemas.openxmlformats.org/package/2006/relationships"><Relationship Id="rId8" Type="http://schemas.openxmlformats.org/officeDocument/2006/relationships/hyperlink" Target="https://fr.wikipedia.org/wiki/End%C3%A9misme" TargetMode="External"/><Relationship Id="rId13" Type="http://schemas.openxmlformats.org/officeDocument/2006/relationships/hyperlink" Target="https://jungletropicale.com/2013/02/ravenala-madagascariensis/" TargetMode="External"/><Relationship Id="rId3" Type="http://schemas.openxmlformats.org/officeDocument/2006/relationships/image" Target="../media/image166.jpg"/><Relationship Id="rId7" Type="http://schemas.openxmlformats.org/officeDocument/2006/relationships/hyperlink" Target="https://fr.wikipedia.org/wiki/Madagascar" TargetMode="External"/><Relationship Id="rId12" Type="http://schemas.openxmlformats.org/officeDocument/2006/relationships/hyperlink" Target="https://fr.wikipedia.org/wiki/Arbre_du_voyageur" TargetMode="External"/><Relationship Id="rId2" Type="http://schemas.openxmlformats.org/officeDocument/2006/relationships/image" Target="../media/image165.jpg"/><Relationship Id="rId1" Type="http://schemas.openxmlformats.org/officeDocument/2006/relationships/slideLayout" Target="../slideLayouts/slideLayout7.xml"/><Relationship Id="rId6" Type="http://schemas.openxmlformats.org/officeDocument/2006/relationships/hyperlink" Target="https://fr.wikipedia.org/wiki/Strelitziaceae" TargetMode="External"/><Relationship Id="rId11" Type="http://schemas.openxmlformats.org/officeDocument/2006/relationships/hyperlink" Target="https://fr.wikipedia.org/wiki/Arbre_du_voyageur#cite_note-1" TargetMode="External"/><Relationship Id="rId5" Type="http://schemas.openxmlformats.org/officeDocument/2006/relationships/image" Target="../media/image168.jpg"/><Relationship Id="rId10" Type="http://schemas.openxmlformats.org/officeDocument/2006/relationships/hyperlink" Target="https://fr.wikipedia.org/wiki/Monosp%C3%A9cifique" TargetMode="External"/><Relationship Id="rId4" Type="http://schemas.openxmlformats.org/officeDocument/2006/relationships/image" Target="../media/image167.jpg"/><Relationship Id="rId9" Type="http://schemas.openxmlformats.org/officeDocument/2006/relationships/hyperlink" Target="https://fr.wikipedia.org/wiki/Genre_(biologie)" TargetMode="External"/><Relationship Id="rId14" Type="http://schemas.openxmlformats.org/officeDocument/2006/relationships/hyperlink" Target="https://www.aujardin.info/plantes/arbre_voyageur.php"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hyperlink" Target="http://www.marcanterra.fr/2-bois-plantes/36-platelages-sur-pilotis.html" TargetMode="Externa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8" Type="http://schemas.openxmlformats.org/officeDocument/2006/relationships/image" Target="../media/image171.jpg"/><Relationship Id="rId13" Type="http://schemas.openxmlformats.org/officeDocument/2006/relationships/image" Target="../media/image176.jpg"/><Relationship Id="rId18" Type="http://schemas.openxmlformats.org/officeDocument/2006/relationships/hyperlink" Target="https://en.wikipedia.org/wiki/Bougainvillea_glabra" TargetMode="External"/><Relationship Id="rId3" Type="http://schemas.openxmlformats.org/officeDocument/2006/relationships/hyperlink" Target="https://fr.wikipedia.org/wiki/Centranthe_rouge#cite_note-4" TargetMode="External"/><Relationship Id="rId21" Type="http://schemas.openxmlformats.org/officeDocument/2006/relationships/image" Target="../media/image179.jpg"/><Relationship Id="rId7" Type="http://schemas.openxmlformats.org/officeDocument/2006/relationships/image" Target="../media/image170.jpg"/><Relationship Id="rId12" Type="http://schemas.openxmlformats.org/officeDocument/2006/relationships/image" Target="../media/image175.jpg"/><Relationship Id="rId17" Type="http://schemas.openxmlformats.org/officeDocument/2006/relationships/hyperlink" Target="https://translate.googleusercontent.com/translate_c?depth=1&amp;hl=fr&amp;prev=search&amp;rurl=translate.google.fr&amp;sl=en&amp;sp=nmt4&amp;u=https://en.wikipedia.org/wiki/Plant_stem&amp;usg=ALkJrhjn4J0InpJs7rHxvLatR292w7brnQ" TargetMode="External"/><Relationship Id="rId2" Type="http://schemas.openxmlformats.org/officeDocument/2006/relationships/image" Target="../media/image169.jpg"/><Relationship Id="rId16" Type="http://schemas.openxmlformats.org/officeDocument/2006/relationships/hyperlink" Target="https://translate.googleusercontent.com/translate_c?depth=1&amp;hl=fr&amp;prev=search&amp;rurl=translate.google.fr&amp;sl=en&amp;sp=nmt4&amp;u=https://en.wikipedia.org/wiki/Bougainvillea_glabra&amp;usg=ALkJrhhy_H-SBckAg9UmgNQjZnRDjiB9yA#cite_note-arizona-4" TargetMode="External"/><Relationship Id="rId20" Type="http://schemas.openxmlformats.org/officeDocument/2006/relationships/image" Target="../media/image178.jpg"/><Relationship Id="rId1" Type="http://schemas.openxmlformats.org/officeDocument/2006/relationships/slideLayout" Target="../slideLayouts/slideLayout7.xml"/><Relationship Id="rId6" Type="http://schemas.openxmlformats.org/officeDocument/2006/relationships/hyperlink" Target="https://fr.wikipedia.org/wiki/Centranthe_rouge" TargetMode="External"/><Relationship Id="rId11" Type="http://schemas.openxmlformats.org/officeDocument/2006/relationships/image" Target="../media/image174.jpg"/><Relationship Id="rId5" Type="http://schemas.openxmlformats.org/officeDocument/2006/relationships/hyperlink" Target="https://fr.wikipedia.org/wiki/X%C3%A9rophile" TargetMode="External"/><Relationship Id="rId15" Type="http://schemas.openxmlformats.org/officeDocument/2006/relationships/hyperlink" Target="https://translate.googleusercontent.com/translate_c?depth=1&amp;hl=fr&amp;prev=search&amp;rurl=translate.google.fr&amp;sl=en&amp;sp=nmt4&amp;u=https://en.wikipedia.org/wiki/Cutting_(plant)&amp;usg=ALkJrhiJkjOj2lnv-dZZG6dGW2D396n94Q" TargetMode="External"/><Relationship Id="rId10" Type="http://schemas.openxmlformats.org/officeDocument/2006/relationships/image" Target="../media/image173.jpg"/><Relationship Id="rId19" Type="http://schemas.openxmlformats.org/officeDocument/2006/relationships/image" Target="../media/image177.jpg"/><Relationship Id="rId4" Type="http://schemas.openxmlformats.org/officeDocument/2006/relationships/hyperlink" Target="https://fr.wikipedia.org/wiki/Glossaire_de_botanique#T" TargetMode="External"/><Relationship Id="rId9" Type="http://schemas.openxmlformats.org/officeDocument/2006/relationships/image" Target="../media/image172.JPG"/><Relationship Id="rId14" Type="http://schemas.openxmlformats.org/officeDocument/2006/relationships/hyperlink" Target="https://translate.googleusercontent.com/translate_c?depth=1&amp;hl=fr&amp;prev=search&amp;rurl=translate.google.fr&amp;sl=en&amp;sp=nmt4&amp;u=https://en.wikipedia.org/wiki/Plant_propagation&amp;usg=ALkJrhj9T24Lt-eIubmnS5D4Z7K6aPd6YA"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fr.wikipedia.org/wiki/Faux_alo%C3%A8s" TargetMode="External"/><Relationship Id="rId13" Type="http://schemas.openxmlformats.org/officeDocument/2006/relationships/hyperlink" Target="https://fr.wikipedia.org/wiki/Kniphofia_uvaria" TargetMode="External"/><Relationship Id="rId18" Type="http://schemas.openxmlformats.org/officeDocument/2006/relationships/image" Target="../media/image188.jpg"/><Relationship Id="rId3" Type="http://schemas.openxmlformats.org/officeDocument/2006/relationships/image" Target="../media/image181.jpg"/><Relationship Id="rId21" Type="http://schemas.openxmlformats.org/officeDocument/2006/relationships/hyperlink" Target="https://fr.wikipedia.org/wiki/Feuille" TargetMode="External"/><Relationship Id="rId7" Type="http://schemas.openxmlformats.org/officeDocument/2006/relationships/hyperlink" Target="https://fr.wikipedia.org/wiki/Tison_de_Satan" TargetMode="External"/><Relationship Id="rId12" Type="http://schemas.openxmlformats.org/officeDocument/2006/relationships/hyperlink" Target="https://fr.wikipedia.org/wiki/Afrique" TargetMode="External"/><Relationship Id="rId17" Type="http://schemas.openxmlformats.org/officeDocument/2006/relationships/image" Target="../media/image187.jpg"/><Relationship Id="rId25" Type="http://schemas.openxmlformats.org/officeDocument/2006/relationships/hyperlink" Target="https://www.plantearomatique.com/nos-plantes/244-monarde-didyma.html" TargetMode="External"/><Relationship Id="rId2" Type="http://schemas.openxmlformats.org/officeDocument/2006/relationships/image" Target="../media/image180.jpg"/><Relationship Id="rId16" Type="http://schemas.openxmlformats.org/officeDocument/2006/relationships/image" Target="../media/image186.jpg"/><Relationship Id="rId20" Type="http://schemas.openxmlformats.org/officeDocument/2006/relationships/image" Target="../media/image190.jpg"/><Relationship Id="rId1" Type="http://schemas.openxmlformats.org/officeDocument/2006/relationships/slideLayout" Target="../slideLayouts/slideLayout7.xml"/><Relationship Id="rId6" Type="http://schemas.openxmlformats.org/officeDocument/2006/relationships/image" Target="../media/image184.jpg"/><Relationship Id="rId11" Type="http://schemas.openxmlformats.org/officeDocument/2006/relationships/hyperlink" Target="https://fr.wikipedia.org/wiki/Xanthorrhoeaceae" TargetMode="External"/><Relationship Id="rId24" Type="http://schemas.openxmlformats.org/officeDocument/2006/relationships/hyperlink" Target="https://fr.wikipedia.org/wiki/Monarde" TargetMode="External"/><Relationship Id="rId5" Type="http://schemas.openxmlformats.org/officeDocument/2006/relationships/image" Target="../media/image183.jpg"/><Relationship Id="rId15" Type="http://schemas.openxmlformats.org/officeDocument/2006/relationships/image" Target="../media/image185.jpg"/><Relationship Id="rId23" Type="http://schemas.openxmlformats.org/officeDocument/2006/relationships/hyperlink" Target="http://www.jardindupicvert.com/4daction/w/lexique.lexiqinn?session=un16n6rh1ap5j&amp;nomlex=sol" TargetMode="External"/><Relationship Id="rId10" Type="http://schemas.openxmlformats.org/officeDocument/2006/relationships/hyperlink" Target="https://fr.wikipedia.org/wiki/Asphodelaceae" TargetMode="External"/><Relationship Id="rId19" Type="http://schemas.openxmlformats.org/officeDocument/2006/relationships/image" Target="../media/image189.jpg"/><Relationship Id="rId4" Type="http://schemas.openxmlformats.org/officeDocument/2006/relationships/image" Target="../media/image182.jpg"/><Relationship Id="rId9" Type="http://schemas.openxmlformats.org/officeDocument/2006/relationships/hyperlink" Target="https://fr.wikipedia.org/wiki/Liliaceae" TargetMode="External"/><Relationship Id="rId14" Type="http://schemas.openxmlformats.org/officeDocument/2006/relationships/hyperlink" Target="https://fr.wikipedia.org/wiki/Kniphofia" TargetMode="External"/><Relationship Id="rId22" Type="http://schemas.openxmlformats.org/officeDocument/2006/relationships/hyperlink" Target="https://fr.wikipedia.org/wiki/Fleur"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translate.googleusercontent.com/translate_c?depth=1&amp;hl=fr&amp;prev=search&amp;rurl=translate.google.fr&amp;sl=en&amp;sp=nmt4&amp;u=https://en.wikipedia.org/wiki/Leonotis_leonurus&amp;usg=ALkJrhgztp3Oab_bVXCdXi3t3H1D6B1rMg#cite_note-mbc-2" TargetMode="External"/><Relationship Id="rId13" Type="http://schemas.openxmlformats.org/officeDocument/2006/relationships/hyperlink" Target="https://en.wikipedia.org/wiki/Leonotis_leonurus" TargetMode="External"/><Relationship Id="rId18" Type="http://schemas.openxmlformats.org/officeDocument/2006/relationships/image" Target="../media/image195.jpg"/><Relationship Id="rId3" Type="http://schemas.openxmlformats.org/officeDocument/2006/relationships/hyperlink" Target="https://translate.googleusercontent.com/translate_c?depth=1&amp;hl=fr&amp;prev=search&amp;rurl=translate.google.fr&amp;sl=en&amp;sp=nmt4&amp;u=https://en.wikipedia.org/wiki/Mentha&amp;usg=ALkJrhjsqfB-v8VrUT08_3ug7zE_beJXpA" TargetMode="External"/><Relationship Id="rId7" Type="http://schemas.openxmlformats.org/officeDocument/2006/relationships/hyperlink" Target="https://translate.googleusercontent.com/translate_c?depth=1&amp;hl=fr&amp;prev=search&amp;rurl=translate.google.fr&amp;sl=en&amp;sp=nmt4&amp;u=https://en.wikipedia.org/wiki/Southern_Africa&amp;usg=ALkJrhhunwDDOHzC7G8rL6m814JQ0uAbLQ" TargetMode="External"/><Relationship Id="rId12" Type="http://schemas.openxmlformats.org/officeDocument/2006/relationships/hyperlink" Target="https://translate.googleusercontent.com/translate_c?depth=1&amp;hl=fr&amp;prev=search&amp;rurl=translate.google.fr&amp;sl=en&amp;sp=nmt4&amp;u=https://en.wikipedia.org/wiki/Mediterranean_climate&amp;usg=ALkJrhhH9JevrH6ZfeQCEssvjn8LcixgNg" TargetMode="External"/><Relationship Id="rId17" Type="http://schemas.openxmlformats.org/officeDocument/2006/relationships/image" Target="../media/image194.jpg"/><Relationship Id="rId2" Type="http://schemas.openxmlformats.org/officeDocument/2006/relationships/hyperlink" Target="https://translate.googleusercontent.com/translate_c?depth=1&amp;hl=fr&amp;prev=search&amp;rurl=translate.google.fr&amp;sl=en&amp;sp=nmt4&amp;u=https://en.wikipedia.org/wiki/Lamiaceae&amp;usg=ALkJrhjqgIKPO-Vidb-YVsjxS8D88FbARA" TargetMode="External"/><Relationship Id="rId16" Type="http://schemas.openxmlformats.org/officeDocument/2006/relationships/image" Target="../media/image193.jpg"/><Relationship Id="rId20" Type="http://schemas.openxmlformats.org/officeDocument/2006/relationships/image" Target="../media/image197.jpg"/><Relationship Id="rId1" Type="http://schemas.openxmlformats.org/officeDocument/2006/relationships/slideLayout" Target="../slideLayouts/slideLayout7.xml"/><Relationship Id="rId6" Type="http://schemas.openxmlformats.org/officeDocument/2006/relationships/hyperlink" Target="https://translate.googleusercontent.com/translate_c?depth=1&amp;hl=fr&amp;prev=search&amp;rurl=translate.google.fr&amp;sl=en&amp;sp=nmt4&amp;u=https://en.wikipedia.org/wiki/South_Africa&amp;usg=ALkJrhjQZA1SrUitqBkefV1at0GRzQsjKA" TargetMode="External"/><Relationship Id="rId11" Type="http://schemas.openxmlformats.org/officeDocument/2006/relationships/hyperlink" Target="https://translate.googleusercontent.com/translate_c?depth=1&amp;hl=fr&amp;prev=search&amp;rurl=translate.google.fr&amp;sl=en&amp;sp=nmt4&amp;u=https://en.wikipedia.org/wiki/Leonurine&amp;usg=ALkJrhif3lXb1uP5yDFeXuoBdnJdD6_CBQ" TargetMode="External"/><Relationship Id="rId5" Type="http://schemas.openxmlformats.org/officeDocument/2006/relationships/hyperlink" Target="https://translate.googleusercontent.com/translate_c?depth=1&amp;hl=fr&amp;prev=search&amp;rurl=translate.google.fr&amp;sl=en&amp;sp=nmt4&amp;u=https://en.wikipedia.org/wiki/Native_plant&amp;usg=ALkJrhiMTJWkql3yibBxJ6jI7EvSMLoTng" TargetMode="External"/><Relationship Id="rId15" Type="http://schemas.openxmlformats.org/officeDocument/2006/relationships/image" Target="../media/image192.jpg"/><Relationship Id="rId10" Type="http://schemas.openxmlformats.org/officeDocument/2006/relationships/hyperlink" Target="https://translate.googleusercontent.com/translate_c?depth=1&amp;hl=fr&amp;prev=search&amp;rurl=translate.google.fr&amp;sl=en&amp;sp=nmt4&amp;u=https://en.wikipedia.org/wiki/Medicine&amp;usg=ALkJrhiIH_mr7L07TPKQowVmm88tT3N2tw" TargetMode="External"/><Relationship Id="rId19" Type="http://schemas.openxmlformats.org/officeDocument/2006/relationships/image" Target="../media/image196.jpg"/><Relationship Id="rId4" Type="http://schemas.openxmlformats.org/officeDocument/2006/relationships/hyperlink" Target="https://translate.googleusercontent.com/translate_c?depth=1&amp;hl=fr&amp;prev=search&amp;rurl=translate.google.fr&amp;sl=en&amp;sp=nmt4&amp;u=https://en.wikipedia.org/wiki/Xeriscapes&amp;usg=ALkJrhh1nhsLyHeV7Kh79RggVYh4ao0qOw" TargetMode="External"/><Relationship Id="rId9" Type="http://schemas.openxmlformats.org/officeDocument/2006/relationships/hyperlink" Target="https://translate.googleusercontent.com/translate_c?depth=1&amp;hl=fr&amp;prev=search&amp;rurl=translate.google.fr&amp;sl=en&amp;sp=nmt4&amp;u=https://en.wikipedia.org/wiki/Psychoactive_drug&amp;usg=ALkJrhhnY-o1KOnNvf5uhweZh-vzARMx7w" TargetMode="External"/><Relationship Id="rId14" Type="http://schemas.openxmlformats.org/officeDocument/2006/relationships/image" Target="../media/image191.jpg"/></Relationships>
</file>

<file path=ppt/slides/_rels/slide33.xml.rels><?xml version="1.0" encoding="UTF-8" standalone="yes"?>
<Relationships xmlns="http://schemas.openxmlformats.org/package/2006/relationships"><Relationship Id="rId8" Type="http://schemas.openxmlformats.org/officeDocument/2006/relationships/hyperlink" Target="https://www.aujardin.info/plantes/phlomis-grandiflora.php" TargetMode="External"/><Relationship Id="rId3" Type="http://schemas.openxmlformats.org/officeDocument/2006/relationships/hyperlink" Target="https://fr.wikipedia.org/wiki/Sauge" TargetMode="External"/><Relationship Id="rId7" Type="http://schemas.openxmlformats.org/officeDocument/2006/relationships/hyperlink" Target="https://fr.wikipedia.org/wiki/Phlomis_fruticosa" TargetMode="External"/><Relationship Id="rId12" Type="http://schemas.openxmlformats.org/officeDocument/2006/relationships/image" Target="../media/image201.jpg"/><Relationship Id="rId2" Type="http://schemas.openxmlformats.org/officeDocument/2006/relationships/hyperlink" Target="https://fr.wikipedia.org/wiki/Sempervirent" TargetMode="External"/><Relationship Id="rId1" Type="http://schemas.openxmlformats.org/officeDocument/2006/relationships/slideLayout" Target="../slideLayouts/slideLayout7.xml"/><Relationship Id="rId6" Type="http://schemas.openxmlformats.org/officeDocument/2006/relationships/hyperlink" Target="https://www.aujardin.info/plantes/phlomis-tuberosa.php" TargetMode="External"/><Relationship Id="rId11" Type="http://schemas.openxmlformats.org/officeDocument/2006/relationships/image" Target="../media/image200.jpg"/><Relationship Id="rId5" Type="http://schemas.openxmlformats.org/officeDocument/2006/relationships/hyperlink" Target="https://www.aujardin.info/plantes/phlomis-russeliana.php" TargetMode="External"/><Relationship Id="rId10" Type="http://schemas.openxmlformats.org/officeDocument/2006/relationships/image" Target="../media/image199.jpg"/><Relationship Id="rId4" Type="http://schemas.openxmlformats.org/officeDocument/2006/relationships/hyperlink" Target="https://fr.wikipedia.org/wiki/Verticille" TargetMode="External"/><Relationship Id="rId9" Type="http://schemas.openxmlformats.org/officeDocument/2006/relationships/image" Target="../media/image198.jpg"/></Relationships>
</file>

<file path=ppt/slides/_rels/slide34.xml.rels><?xml version="1.0" encoding="UTF-8" standalone="yes"?>
<Relationships xmlns="http://schemas.openxmlformats.org/package/2006/relationships"><Relationship Id="rId8" Type="http://schemas.openxmlformats.org/officeDocument/2006/relationships/image" Target="../media/image202.jpg"/><Relationship Id="rId13" Type="http://schemas.openxmlformats.org/officeDocument/2006/relationships/image" Target="../media/image207.jpg"/><Relationship Id="rId3" Type="http://schemas.openxmlformats.org/officeDocument/2006/relationships/hyperlink" Target="https://fr.wikipedia.org/wiki/Plante_annuelle" TargetMode="External"/><Relationship Id="rId7" Type="http://schemas.openxmlformats.org/officeDocument/2006/relationships/hyperlink" Target="https://fr.wikipedia.org/wiki/Cosmos_bipinnatus" TargetMode="External"/><Relationship Id="rId12" Type="http://schemas.openxmlformats.org/officeDocument/2006/relationships/image" Target="../media/image206.jpg"/><Relationship Id="rId2" Type="http://schemas.openxmlformats.org/officeDocument/2006/relationships/hyperlink" Target="https://www.aujardin.info/plantes/cosmos.php" TargetMode="External"/><Relationship Id="rId1" Type="http://schemas.openxmlformats.org/officeDocument/2006/relationships/slideLayout" Target="../slideLayouts/slideLayout7.xml"/><Relationship Id="rId6" Type="http://schemas.openxmlformats.org/officeDocument/2006/relationships/hyperlink" Target="https://fr.wikipedia.org/wiki/Pucerons" TargetMode="External"/><Relationship Id="rId11" Type="http://schemas.openxmlformats.org/officeDocument/2006/relationships/image" Target="../media/image205.jpg"/><Relationship Id="rId5" Type="http://schemas.openxmlformats.org/officeDocument/2006/relationships/hyperlink" Target="https://fr.wikipedia.org/wiki/Potentiel_hydrog%C3%A8ne" TargetMode="External"/><Relationship Id="rId10" Type="http://schemas.openxmlformats.org/officeDocument/2006/relationships/image" Target="../media/image204.jpg"/><Relationship Id="rId4" Type="http://schemas.openxmlformats.org/officeDocument/2006/relationships/hyperlink" Target="https://fr.wikipedia.org/wiki/Cultivars" TargetMode="External"/><Relationship Id="rId9" Type="http://schemas.openxmlformats.org/officeDocument/2006/relationships/image" Target="../media/image203.jpg"/></Relationships>
</file>

<file path=ppt/slides/_rels/slide35.xml.rels><?xml version="1.0" encoding="UTF-8" standalone="yes"?>
<Relationships xmlns="http://schemas.openxmlformats.org/package/2006/relationships"><Relationship Id="rId8" Type="http://schemas.openxmlformats.org/officeDocument/2006/relationships/image" Target="../media/image212.jpg"/><Relationship Id="rId3" Type="http://schemas.openxmlformats.org/officeDocument/2006/relationships/hyperlink" Target="https://fr.wikipedia.org/wiki/Agapanthus" TargetMode="External"/><Relationship Id="rId7" Type="http://schemas.openxmlformats.org/officeDocument/2006/relationships/image" Target="../media/image211.jpg"/><Relationship Id="rId2" Type="http://schemas.openxmlformats.org/officeDocument/2006/relationships/hyperlink" Target="https://fr.wikipedia.org/wiki/Liliaceae" TargetMode="External"/><Relationship Id="rId1" Type="http://schemas.openxmlformats.org/officeDocument/2006/relationships/slideLayout" Target="../slideLayouts/slideLayout7.xml"/><Relationship Id="rId6" Type="http://schemas.openxmlformats.org/officeDocument/2006/relationships/image" Target="../media/image210.jpg"/><Relationship Id="rId5" Type="http://schemas.openxmlformats.org/officeDocument/2006/relationships/image" Target="../media/image209.jpg"/><Relationship Id="rId10" Type="http://schemas.openxmlformats.org/officeDocument/2006/relationships/image" Target="../media/image214.jpg"/><Relationship Id="rId4" Type="http://schemas.openxmlformats.org/officeDocument/2006/relationships/image" Target="../media/image208.jpg"/><Relationship Id="rId9" Type="http://schemas.openxmlformats.org/officeDocument/2006/relationships/image" Target="../media/image213.jpg"/></Relationships>
</file>

<file path=ppt/slides/_rels/slide36.xml.rels><?xml version="1.0" encoding="UTF-8" standalone="yes"?>
<Relationships xmlns="http://schemas.openxmlformats.org/package/2006/relationships"><Relationship Id="rId8" Type="http://schemas.openxmlformats.org/officeDocument/2006/relationships/hyperlink" Target="https://fr.wikipedia.org/wiki/Plante_herbac%C3%A9e" TargetMode="External"/><Relationship Id="rId13" Type="http://schemas.openxmlformats.org/officeDocument/2006/relationships/hyperlink" Target="https://fr.wikipedia.org/wiki/Suspension" TargetMode="External"/><Relationship Id="rId18" Type="http://schemas.openxmlformats.org/officeDocument/2006/relationships/hyperlink" Target="https://fr.wikipedia.org/wiki/Fleur" TargetMode="External"/><Relationship Id="rId3" Type="http://schemas.openxmlformats.org/officeDocument/2006/relationships/image" Target="../media/image216.jpg"/><Relationship Id="rId21" Type="http://schemas.openxmlformats.org/officeDocument/2006/relationships/image" Target="../media/image221.jpg"/><Relationship Id="rId7" Type="http://schemas.openxmlformats.org/officeDocument/2006/relationships/image" Target="../media/image220.jpg"/><Relationship Id="rId12" Type="http://schemas.openxmlformats.org/officeDocument/2006/relationships/hyperlink" Target="https://fr.wikipedia.org/wiki/Plate-bande_(jardinage)" TargetMode="External"/><Relationship Id="rId17" Type="http://schemas.openxmlformats.org/officeDocument/2006/relationships/hyperlink" Target="https://fr.wikipedia.org/wiki/Plantes_ornementales" TargetMode="External"/><Relationship Id="rId2" Type="http://schemas.openxmlformats.org/officeDocument/2006/relationships/image" Target="../media/image215.jpg"/><Relationship Id="rId16" Type="http://schemas.openxmlformats.org/officeDocument/2006/relationships/hyperlink" Target="https://fr.wikipedia.org/wiki/Potentiel_hydrog%C3%A8ne" TargetMode="External"/><Relationship Id="rId20" Type="http://schemas.openxmlformats.org/officeDocument/2006/relationships/hyperlink" Target="https://fr.wikipedia.org/wiki/Pyin_U_Lwin" TargetMode="External"/><Relationship Id="rId1" Type="http://schemas.openxmlformats.org/officeDocument/2006/relationships/slideLayout" Target="../slideLayouts/slideLayout7.xml"/><Relationship Id="rId6" Type="http://schemas.openxmlformats.org/officeDocument/2006/relationships/image" Target="../media/image219.jpg"/><Relationship Id="rId11" Type="http://schemas.openxmlformats.org/officeDocument/2006/relationships/hyperlink" Target="https://fr.wikipedia.org/wiki/Rocaille_(jardinage)" TargetMode="External"/><Relationship Id="rId5" Type="http://schemas.openxmlformats.org/officeDocument/2006/relationships/image" Target="../media/image218.jpg"/><Relationship Id="rId15" Type="http://schemas.openxmlformats.org/officeDocument/2006/relationships/hyperlink" Target="https://fr.wikipedia.org/wiki/Humif%C3%A8re" TargetMode="External"/><Relationship Id="rId10" Type="http://schemas.openxmlformats.org/officeDocument/2006/relationships/hyperlink" Target="https://fr.wikipedia.org/wiki/Plante_annuelle" TargetMode="External"/><Relationship Id="rId19" Type="http://schemas.openxmlformats.org/officeDocument/2006/relationships/hyperlink" Target="https://fr.wikipedia.org/wiki/Inflorescence" TargetMode="External"/><Relationship Id="rId4" Type="http://schemas.openxmlformats.org/officeDocument/2006/relationships/image" Target="../media/image217.jpg"/><Relationship Id="rId9" Type="http://schemas.openxmlformats.org/officeDocument/2006/relationships/hyperlink" Target="https://fr.wikipedia.org/wiki/Arbuste" TargetMode="External"/><Relationship Id="rId14" Type="http://schemas.openxmlformats.org/officeDocument/2006/relationships/hyperlink" Target="https://fr.wikipedia.org/wiki/Drainage_(environnemental)" TargetMode="External"/><Relationship Id="rId22" Type="http://schemas.openxmlformats.org/officeDocument/2006/relationships/image" Target="../media/image222.jpg"/></Relationships>
</file>

<file path=ppt/slides/_rels/slide37.xml.rels><?xml version="1.0" encoding="UTF-8" standalone="yes"?>
<Relationships xmlns="http://schemas.openxmlformats.org/package/2006/relationships"><Relationship Id="rId8" Type="http://schemas.openxmlformats.org/officeDocument/2006/relationships/image" Target="../media/image226.jpg"/><Relationship Id="rId13" Type="http://schemas.openxmlformats.org/officeDocument/2006/relationships/image" Target="../media/image231.jpg"/><Relationship Id="rId3" Type="http://schemas.openxmlformats.org/officeDocument/2006/relationships/hyperlink" Target="https://www.aujardin.info/plantes/cleome.php" TargetMode="External"/><Relationship Id="rId7" Type="http://schemas.openxmlformats.org/officeDocument/2006/relationships/image" Target="../media/image225.jpg"/><Relationship Id="rId12" Type="http://schemas.openxmlformats.org/officeDocument/2006/relationships/image" Target="../media/image230.jpg"/><Relationship Id="rId2" Type="http://schemas.openxmlformats.org/officeDocument/2006/relationships/hyperlink" Target="https://es.wikipedia.org/wiki/Cleome_spinosa" TargetMode="External"/><Relationship Id="rId1" Type="http://schemas.openxmlformats.org/officeDocument/2006/relationships/slideLayout" Target="../slideLayouts/slideLayout7.xml"/><Relationship Id="rId6" Type="http://schemas.openxmlformats.org/officeDocument/2006/relationships/image" Target="../media/image224.jpg"/><Relationship Id="rId11" Type="http://schemas.openxmlformats.org/officeDocument/2006/relationships/image" Target="../media/image229.jpg"/><Relationship Id="rId5" Type="http://schemas.openxmlformats.org/officeDocument/2006/relationships/image" Target="../media/image223.jpg"/><Relationship Id="rId10" Type="http://schemas.openxmlformats.org/officeDocument/2006/relationships/image" Target="../media/image228.jpg"/><Relationship Id="rId4" Type="http://schemas.openxmlformats.org/officeDocument/2006/relationships/hyperlink" Target="http://nature.jardin.free.fr/annuel/nmauric_cleome_spinosa.html" TargetMode="External"/><Relationship Id="rId9" Type="http://schemas.openxmlformats.org/officeDocument/2006/relationships/image" Target="../media/image227.jpg"/><Relationship Id="rId14" Type="http://schemas.openxmlformats.org/officeDocument/2006/relationships/image" Target="../media/image23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environnementmadagascar.blogspot.fr/2011_02_01_archive.html" TargetMode="External"/><Relationship Id="rId2" Type="http://schemas.openxmlformats.org/officeDocument/2006/relationships/image" Target="../media/image233.jpeg"/><Relationship Id="rId1" Type="http://schemas.openxmlformats.org/officeDocument/2006/relationships/slideLayout" Target="../slideLayouts/slideLayout7.xml"/><Relationship Id="rId5" Type="http://schemas.openxmlformats.org/officeDocument/2006/relationships/hyperlink" Target="http://www.efloras.org/florataxon.aspx?flora_id=12&amp;taxon_id=125280" TargetMode="External"/><Relationship Id="rId4" Type="http://schemas.openxmlformats.org/officeDocument/2006/relationships/hyperlink" Target="http://fr.wikipedia.org/wiki/Physali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hyperlink" Target="http://fr.wikipedia.org/wiki/Pectine" TargetMode="External"/><Relationship Id="rId13" Type="http://schemas.openxmlformats.org/officeDocument/2006/relationships/hyperlink" Target="http://en.wikipedia.org/wiki/Physalis_peruviana" TargetMode="External"/><Relationship Id="rId18" Type="http://schemas.openxmlformats.org/officeDocument/2006/relationships/image" Target="../media/image237.jpeg"/><Relationship Id="rId3" Type="http://schemas.openxmlformats.org/officeDocument/2006/relationships/hyperlink" Target="http://fr.wikipedia.org/wiki/Baie_(botanique)" TargetMode="External"/><Relationship Id="rId7" Type="http://schemas.openxmlformats.org/officeDocument/2006/relationships/hyperlink" Target="http://olharfeliz.typepad.com/cuisine/physalis/" TargetMode="External"/><Relationship Id="rId12" Type="http://schemas.openxmlformats.org/officeDocument/2006/relationships/hyperlink" Target="http://fr.wikipedia.org/wiki/Coqueret_du_P%C3%A9rou" TargetMode="External"/><Relationship Id="rId17" Type="http://schemas.openxmlformats.org/officeDocument/2006/relationships/image" Target="../media/image236.jpeg"/><Relationship Id="rId2" Type="http://schemas.openxmlformats.org/officeDocument/2006/relationships/hyperlink" Target="http://fr.wikipedia.org/wiki/Fruit_(botanique)" TargetMode="External"/><Relationship Id="rId16" Type="http://schemas.openxmlformats.org/officeDocument/2006/relationships/image" Target="../media/image235.jpeg"/><Relationship Id="rId20" Type="http://schemas.openxmlformats.org/officeDocument/2006/relationships/image" Target="../media/image239.jpeg"/><Relationship Id="rId1" Type="http://schemas.openxmlformats.org/officeDocument/2006/relationships/slideLayout" Target="../slideLayouts/slideLayout7.xml"/><Relationship Id="rId6" Type="http://schemas.openxmlformats.org/officeDocument/2006/relationships/hyperlink" Target="http://fr.wikipedia.org/wiki/Lampion" TargetMode="External"/><Relationship Id="rId11" Type="http://schemas.openxmlformats.org/officeDocument/2006/relationships/hyperlink" Target="http://translate.googleusercontent.com/translate_c?depth=1&amp;hl=fr&amp;prev=search&amp;rurl=translate.google.fr&amp;sl=en&amp;u=http://en.wikipedia.org/wiki/Powdery_mildew&amp;usg=ALkJrhgsj2wAlzoltzAzlCah6G9_AZ0xFw" TargetMode="External"/><Relationship Id="rId5" Type="http://schemas.openxmlformats.org/officeDocument/2006/relationships/hyperlink" Target="http://fr.wikipedia.org/wiki/S%C3%A9pale" TargetMode="External"/><Relationship Id="rId15" Type="http://schemas.openxmlformats.org/officeDocument/2006/relationships/image" Target="../media/image234.jpeg"/><Relationship Id="rId10" Type="http://schemas.openxmlformats.org/officeDocument/2006/relationships/hyperlink" Target="http://fr.wikipedia.org/wiki/Afrique_centrale" TargetMode="External"/><Relationship Id="rId19" Type="http://schemas.openxmlformats.org/officeDocument/2006/relationships/image" Target="../media/image238.jpeg"/><Relationship Id="rId4" Type="http://schemas.openxmlformats.org/officeDocument/2006/relationships/hyperlink" Target="http://fr.wikipedia.org/wiki/Graine" TargetMode="External"/><Relationship Id="rId9" Type="http://schemas.openxmlformats.org/officeDocument/2006/relationships/hyperlink" Target="http://fr.wikipedia.org/wiki/Solanaceae" TargetMode="External"/><Relationship Id="rId14" Type="http://schemas.openxmlformats.org/officeDocument/2006/relationships/hyperlink" Target="http://www.fermedesaintemarthe.com/A-12261-physalis-peruviana-plant.aspx"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fr.wikipedia.org/wiki/Paillis" TargetMode="External"/><Relationship Id="rId13" Type="http://schemas.openxmlformats.org/officeDocument/2006/relationships/hyperlink" Target="http://translate.googleusercontent.com/translate_c?depth=1&amp;hl=fr&amp;prev=search&amp;rurl=translate.google.fr&amp;sl=de&amp;u=http://de.wikipedia.org/wiki/El_Salvador&amp;usg=ALkJrhjuXWpdsoFKuIaV1iEZA4cZD5KH1Q" TargetMode="External"/><Relationship Id="rId18" Type="http://schemas.openxmlformats.org/officeDocument/2006/relationships/image" Target="../media/image241.jpeg"/><Relationship Id="rId3" Type="http://schemas.openxmlformats.org/officeDocument/2006/relationships/hyperlink" Target="http://fr.wikipedia.org/wiki/Physalis" TargetMode="External"/><Relationship Id="rId21" Type="http://schemas.openxmlformats.org/officeDocument/2006/relationships/image" Target="../media/image243.jpeg"/><Relationship Id="rId7" Type="http://schemas.openxmlformats.org/officeDocument/2006/relationships/hyperlink" Target="http://fr.wikipedia.org/wiki/Physalis_peruviana" TargetMode="External"/><Relationship Id="rId12" Type="http://schemas.openxmlformats.org/officeDocument/2006/relationships/hyperlink" Target="http://translate.googleusercontent.com/translate_c?depth=1&amp;hl=fr&amp;prev=search&amp;rurl=translate.google.fr&amp;sl=de&amp;u=http://de.wikipedia.org/wiki/Panama&amp;usg=ALkJrhi-6yqwH0dfWdjdfQjsms2DRdlsrA" TargetMode="External"/><Relationship Id="rId17" Type="http://schemas.openxmlformats.org/officeDocument/2006/relationships/image" Target="../media/image240.jpeg"/><Relationship Id="rId2" Type="http://schemas.openxmlformats.org/officeDocument/2006/relationships/hyperlink" Target="http://fr.wikipedia.org/wiki/Plante_annuelle" TargetMode="External"/><Relationship Id="rId16" Type="http://schemas.openxmlformats.org/officeDocument/2006/relationships/hyperlink" Target="http://de.wikipedia.org/wiki/Physalis_pruinosa" TargetMode="External"/><Relationship Id="rId20" Type="http://schemas.openxmlformats.org/officeDocument/2006/relationships/hyperlink" Target="https://sowtrueseed.com/husk-cherry-husk-cherry/cossacks-pineapple-organic" TargetMode="External"/><Relationship Id="rId1" Type="http://schemas.openxmlformats.org/officeDocument/2006/relationships/slideLayout" Target="../slideLayouts/slideLayout7.xml"/><Relationship Id="rId6" Type="http://schemas.openxmlformats.org/officeDocument/2006/relationships/hyperlink" Target="http://fr.wikipedia.org/wiki/Agrume" TargetMode="External"/><Relationship Id="rId11" Type="http://schemas.openxmlformats.org/officeDocument/2006/relationships/hyperlink" Target="http://translate.googleusercontent.com/translate_c?depth=1&amp;hl=fr&amp;prev=search&amp;rurl=translate.google.fr&amp;sl=de&amp;u=http://de.wikipedia.org/wiki/Mittelamerika&amp;usg=ALkJrhgcWct-gkbGJM67tSH-rWxm-tb-vQ" TargetMode="External"/><Relationship Id="rId5" Type="http://schemas.openxmlformats.org/officeDocument/2006/relationships/hyperlink" Target="http://fr.wikipedia.org/wiki/Tomate" TargetMode="External"/><Relationship Id="rId15" Type="http://schemas.openxmlformats.org/officeDocument/2006/relationships/hyperlink" Target="http://fr.wikipedia.org/wiki/Physalis_pruinosa" TargetMode="External"/><Relationship Id="rId10" Type="http://schemas.openxmlformats.org/officeDocument/2006/relationships/hyperlink" Target="http://translate.googleusercontent.com/translate_c?depth=1&amp;hl=fr&amp;prev=search&amp;rurl=translate.google.fr&amp;sl=de&amp;u=http://de.wikipedia.org/wiki/Mexiko&amp;usg=ALkJrhhTyzaUlO1bbSX0wSGfxywYAtFOqw" TargetMode="External"/><Relationship Id="rId19" Type="http://schemas.openxmlformats.org/officeDocument/2006/relationships/image" Target="../media/image242.jpeg"/><Relationship Id="rId4" Type="http://schemas.openxmlformats.org/officeDocument/2006/relationships/hyperlink" Target="http://fr.wikipedia.org/wiki/Solanaceae" TargetMode="External"/><Relationship Id="rId9" Type="http://schemas.openxmlformats.org/officeDocument/2006/relationships/hyperlink" Target="http://translate.googleusercontent.com/translate_c?depth=1&amp;hl=fr&amp;prev=search&amp;rurl=translate.google.fr&amp;sl=de&amp;u=http://de.wikipedia.org/wiki/Chihuahua_(Bundesstaat)&amp;usg=ALkJrhjId1PYTJrkDu59uNgEVlSLZdL2jQ" TargetMode="External"/><Relationship Id="rId14" Type="http://schemas.openxmlformats.org/officeDocument/2006/relationships/hyperlink" Target="http://translate.googleusercontent.com/translate_c?depth=1&amp;hl=fr&amp;prev=search&amp;rurl=translate.google.fr&amp;sl=de&amp;u=http://de.wikipedia.org/wiki/Argentinien&amp;usg=ALkJrhiGaSP_R8NBdAQgOefQ1-tKXirgJA"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fr.wikipedia.org/wiki/Asie_du_Sud-Est" TargetMode="External"/><Relationship Id="rId13" Type="http://schemas.openxmlformats.org/officeDocument/2006/relationships/hyperlink" Target="https://fr.wikipedia.org/wiki/Tacac%C3%A1" TargetMode="External"/><Relationship Id="rId18" Type="http://schemas.openxmlformats.org/officeDocument/2006/relationships/image" Target="../media/image245.jpg"/><Relationship Id="rId3" Type="http://schemas.openxmlformats.org/officeDocument/2006/relationships/hyperlink" Target="https://fr.wikipedia.org/wiki/Asteraceae" TargetMode="External"/><Relationship Id="rId21" Type="http://schemas.openxmlformats.org/officeDocument/2006/relationships/image" Target="../media/image248.jpg"/><Relationship Id="rId7" Type="http://schemas.openxmlformats.org/officeDocument/2006/relationships/hyperlink" Target="https://fr.wikipedia.org/wiki/Morondava" TargetMode="External"/><Relationship Id="rId12" Type="http://schemas.openxmlformats.org/officeDocument/2006/relationships/hyperlink" Target="https://fr.wikipedia.org/wiki/Tucupi" TargetMode="External"/><Relationship Id="rId17" Type="http://schemas.openxmlformats.org/officeDocument/2006/relationships/image" Target="../media/image244.jpg"/><Relationship Id="rId2" Type="http://schemas.openxmlformats.org/officeDocument/2006/relationships/hyperlink" Target="https://fr.wikipedia.org/wiki/Plante_herbac%C3%A9e" TargetMode="External"/><Relationship Id="rId16" Type="http://schemas.openxmlformats.org/officeDocument/2006/relationships/hyperlink" Target="http://benjamin.lisan.free.fr/developpementdurable/PlantationCommercialisatrionBredesMafane.pdf" TargetMode="External"/><Relationship Id="rId20" Type="http://schemas.openxmlformats.org/officeDocument/2006/relationships/image" Target="../media/image247.jpg"/><Relationship Id="rId1" Type="http://schemas.openxmlformats.org/officeDocument/2006/relationships/slideLayout" Target="../slideLayouts/slideLayout7.xml"/><Relationship Id="rId6" Type="http://schemas.openxmlformats.org/officeDocument/2006/relationships/hyperlink" Target="https://fr.wikipedia.org/wiki/Capitule_(botanique)" TargetMode="External"/><Relationship Id="rId11" Type="http://schemas.openxmlformats.org/officeDocument/2006/relationships/hyperlink" Target="https://fr.wikipedia.org/wiki/Par%C3%A1" TargetMode="External"/><Relationship Id="rId5" Type="http://schemas.openxmlformats.org/officeDocument/2006/relationships/hyperlink" Target="https://fr.wikipedia.org/wiki/P%C3%A9rou" TargetMode="External"/><Relationship Id="rId15" Type="http://schemas.openxmlformats.org/officeDocument/2006/relationships/hyperlink" Target="https://en.wikipedia.org/wiki/Acmella_oleracea" TargetMode="External"/><Relationship Id="rId10" Type="http://schemas.openxmlformats.org/officeDocument/2006/relationships/hyperlink" Target="https://fr.wiktionary.org/wiki/sialagogue" TargetMode="External"/><Relationship Id="rId19" Type="http://schemas.openxmlformats.org/officeDocument/2006/relationships/image" Target="../media/image246.jpg"/><Relationship Id="rId4" Type="http://schemas.openxmlformats.org/officeDocument/2006/relationships/hyperlink" Target="https://fr.wikipedia.org/wiki/Br%C3%A9sil" TargetMode="External"/><Relationship Id="rId9" Type="http://schemas.openxmlformats.org/officeDocument/2006/relationships/hyperlink" Target="https://fr.wikipedia.org/wiki/Romazava" TargetMode="External"/><Relationship Id="rId14" Type="http://schemas.openxmlformats.org/officeDocument/2006/relationships/hyperlink" Target="https://fr.wikipedia.org/wiki/Br%C3%A8des_mafane" TargetMode="External"/><Relationship Id="rId22" Type="http://schemas.openxmlformats.org/officeDocument/2006/relationships/image" Target="../media/image249.png"/></Relationships>
</file>

<file path=ppt/slides/_rels/slide43.xml.rels><?xml version="1.0" encoding="UTF-8" standalone="yes"?>
<Relationships xmlns="http://schemas.openxmlformats.org/package/2006/relationships"><Relationship Id="rId8" Type="http://schemas.openxmlformats.org/officeDocument/2006/relationships/image" Target="../media/image256.jpg"/><Relationship Id="rId13" Type="http://schemas.openxmlformats.org/officeDocument/2006/relationships/hyperlink" Target="https://en.wikipedia.org/wiki/Lagerstroemia_indica" TargetMode="External"/><Relationship Id="rId3" Type="http://schemas.openxmlformats.org/officeDocument/2006/relationships/image" Target="../media/image251.jpg"/><Relationship Id="rId7" Type="http://schemas.openxmlformats.org/officeDocument/2006/relationships/image" Target="../media/image255.jpg"/><Relationship Id="rId12" Type="http://schemas.openxmlformats.org/officeDocument/2006/relationships/hyperlink" Target="http://nature.jardin.free.fr/arbuste/nmauric_lagerstroemia_indica.html" TargetMode="External"/><Relationship Id="rId2" Type="http://schemas.openxmlformats.org/officeDocument/2006/relationships/image" Target="../media/image250.jpg"/><Relationship Id="rId1" Type="http://schemas.openxmlformats.org/officeDocument/2006/relationships/slideLayout" Target="../slideLayouts/slideLayout7.xml"/><Relationship Id="rId6" Type="http://schemas.openxmlformats.org/officeDocument/2006/relationships/image" Target="../media/image254.jpg"/><Relationship Id="rId11" Type="http://schemas.openxmlformats.org/officeDocument/2006/relationships/hyperlink" Target="https://fr.wikipedia.org/wiki/Lagerstroemia_indica" TargetMode="External"/><Relationship Id="rId5" Type="http://schemas.openxmlformats.org/officeDocument/2006/relationships/image" Target="../media/image253.jpg"/><Relationship Id="rId10" Type="http://schemas.openxmlformats.org/officeDocument/2006/relationships/hyperlink" Target="https://fr.wikipedia.org/wiki/Bouturage" TargetMode="External"/><Relationship Id="rId4" Type="http://schemas.openxmlformats.org/officeDocument/2006/relationships/image" Target="../media/image252.jpg"/><Relationship Id="rId9" Type="http://schemas.openxmlformats.org/officeDocument/2006/relationships/image" Target="../media/image257.jpg"/></Relationships>
</file>

<file path=ppt/slides/_rels/slide44.xml.rels><?xml version="1.0" encoding="UTF-8" standalone="yes"?>
<Relationships xmlns="http://schemas.openxmlformats.org/package/2006/relationships"><Relationship Id="rId8" Type="http://schemas.openxmlformats.org/officeDocument/2006/relationships/hyperlink" Target="https://fr.wikipedia.org/wiki/Gunn" TargetMode="External"/><Relationship Id="rId13" Type="http://schemas.openxmlformats.org/officeDocument/2006/relationships/image" Target="../media/image264.jpg"/><Relationship Id="rId3" Type="http://schemas.openxmlformats.org/officeDocument/2006/relationships/image" Target="../media/image259.jpg"/><Relationship Id="rId7" Type="http://schemas.openxmlformats.org/officeDocument/2006/relationships/hyperlink" Target="https://fr.wikipedia.org/wiki/Tasmanie" TargetMode="External"/><Relationship Id="rId12" Type="http://schemas.openxmlformats.org/officeDocument/2006/relationships/image" Target="../media/image263.jpg"/><Relationship Id="rId2" Type="http://schemas.openxmlformats.org/officeDocument/2006/relationships/image" Target="../media/image258.jpg"/><Relationship Id="rId1" Type="http://schemas.openxmlformats.org/officeDocument/2006/relationships/slideLayout" Target="../slideLayouts/slideLayout7.xml"/><Relationship Id="rId6" Type="http://schemas.openxmlformats.org/officeDocument/2006/relationships/hyperlink" Target="https://fr.wikipedia.org/wiki/Eucalyptus" TargetMode="External"/><Relationship Id="rId11" Type="http://schemas.openxmlformats.org/officeDocument/2006/relationships/image" Target="../media/image262.jpg"/><Relationship Id="rId5" Type="http://schemas.openxmlformats.org/officeDocument/2006/relationships/image" Target="../media/image261.jpg"/><Relationship Id="rId10" Type="http://schemas.openxmlformats.org/officeDocument/2006/relationships/hyperlink" Target="https://fr.wikipedia.org/wiki/Eucalyptus_gunnii" TargetMode="External"/><Relationship Id="rId4" Type="http://schemas.openxmlformats.org/officeDocument/2006/relationships/image" Target="../media/image260.jpg"/><Relationship Id="rId9" Type="http://schemas.openxmlformats.org/officeDocument/2006/relationships/hyperlink" Target="https://fr.wikipedia.org/wiki/Ombelle"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fr.wikipedia.org/wiki/Nectar_(botanique)" TargetMode="External"/><Relationship Id="rId13" Type="http://schemas.openxmlformats.org/officeDocument/2006/relationships/hyperlink" Target="https://fr.wikipedia.org/wiki/Dombeya_wallichii" TargetMode="External"/><Relationship Id="rId18" Type="http://schemas.openxmlformats.org/officeDocument/2006/relationships/image" Target="../media/image269.jpg"/><Relationship Id="rId3" Type="http://schemas.openxmlformats.org/officeDocument/2006/relationships/hyperlink" Target="https://fr.wikipedia.org/wiki/Afrique" TargetMode="External"/><Relationship Id="rId21" Type="http://schemas.openxmlformats.org/officeDocument/2006/relationships/image" Target="../media/image272.jpg"/><Relationship Id="rId7" Type="http://schemas.openxmlformats.org/officeDocument/2006/relationships/hyperlink" Target="https://fr.wikipedia.org/wiki/Mascareignes" TargetMode="External"/><Relationship Id="rId12" Type="http://schemas.openxmlformats.org/officeDocument/2006/relationships/hyperlink" Target="https://fr.wikipedia.org/wiki/Dombeya" TargetMode="External"/><Relationship Id="rId17" Type="http://schemas.openxmlformats.org/officeDocument/2006/relationships/image" Target="../media/image268.jpg"/><Relationship Id="rId2" Type="http://schemas.openxmlformats.org/officeDocument/2006/relationships/hyperlink" Target="https://fr.wikipedia.org/wiki/Genre_(biologie)" TargetMode="External"/><Relationship Id="rId16" Type="http://schemas.openxmlformats.org/officeDocument/2006/relationships/image" Target="../media/image267.jpg"/><Relationship Id="rId20" Type="http://schemas.openxmlformats.org/officeDocument/2006/relationships/image" Target="../media/image271.jpg"/><Relationship Id="rId1" Type="http://schemas.openxmlformats.org/officeDocument/2006/relationships/slideLayout" Target="../slideLayouts/slideLayout7.xml"/><Relationship Id="rId6" Type="http://schemas.openxmlformats.org/officeDocument/2006/relationships/hyperlink" Target="https://fr.wikipedia.org/wiki/Dombeya#cite_note-12" TargetMode="External"/><Relationship Id="rId11" Type="http://schemas.openxmlformats.org/officeDocument/2006/relationships/hyperlink" Target="http://uses.plantnet-project.org/fr/Dombeya_cacuminum_(PROTA)" TargetMode="External"/><Relationship Id="rId5" Type="http://schemas.openxmlformats.org/officeDocument/2006/relationships/hyperlink" Target="https://fr.wikipedia.org/wiki/Dombeya#cite_note-11" TargetMode="External"/><Relationship Id="rId15" Type="http://schemas.openxmlformats.org/officeDocument/2006/relationships/image" Target="../media/image266.jpg"/><Relationship Id="rId23" Type="http://schemas.openxmlformats.org/officeDocument/2006/relationships/image" Target="../media/image274.jpg"/><Relationship Id="rId10" Type="http://schemas.openxmlformats.org/officeDocument/2006/relationships/hyperlink" Target="https://fr.wikipedia.org/wiki/Miel" TargetMode="External"/><Relationship Id="rId19" Type="http://schemas.openxmlformats.org/officeDocument/2006/relationships/image" Target="../media/image270.jpg"/><Relationship Id="rId4" Type="http://schemas.openxmlformats.org/officeDocument/2006/relationships/hyperlink" Target="https://fr.wikipedia.org/wiki/Madagascar" TargetMode="External"/><Relationship Id="rId9" Type="http://schemas.openxmlformats.org/officeDocument/2006/relationships/hyperlink" Target="https://fr.wikipedia.org/wiki/Abeille_%C3%A0_miel" TargetMode="External"/><Relationship Id="rId14" Type="http://schemas.openxmlformats.org/officeDocument/2006/relationships/image" Target="../media/image265.jpg"/><Relationship Id="rId22" Type="http://schemas.openxmlformats.org/officeDocument/2006/relationships/image" Target="../media/image273.jpg"/></Relationships>
</file>

<file path=ppt/slides/_rels/slide46.xml.rels><?xml version="1.0" encoding="UTF-8" standalone="yes"?>
<Relationships xmlns="http://schemas.openxmlformats.org/package/2006/relationships"><Relationship Id="rId8" Type="http://schemas.openxmlformats.org/officeDocument/2006/relationships/image" Target="../media/image279.jpeg"/><Relationship Id="rId3" Type="http://schemas.openxmlformats.org/officeDocument/2006/relationships/hyperlink" Target="http://www.tree-nation.com/trees/589629" TargetMode="External"/><Relationship Id="rId7" Type="http://schemas.openxmlformats.org/officeDocument/2006/relationships/hyperlink" Target="http://www.flickr.com/photos/tree-nation/6877348746" TargetMode="External"/><Relationship Id="rId2" Type="http://schemas.openxmlformats.org/officeDocument/2006/relationships/image" Target="../media/image275.jpeg"/><Relationship Id="rId1" Type="http://schemas.openxmlformats.org/officeDocument/2006/relationships/slideLayout" Target="../slideLayouts/slideLayout7.xml"/><Relationship Id="rId6" Type="http://schemas.openxmlformats.org/officeDocument/2006/relationships/image" Target="../media/image278.jpeg"/><Relationship Id="rId5" Type="http://schemas.openxmlformats.org/officeDocument/2006/relationships/image" Target="../media/image277.jpeg"/><Relationship Id="rId10" Type="http://schemas.openxmlformats.org/officeDocument/2006/relationships/image" Target="../media/image280.jpeg"/><Relationship Id="rId4" Type="http://schemas.openxmlformats.org/officeDocument/2006/relationships/image" Target="../media/image276.jpeg"/><Relationship Id="rId9" Type="http://schemas.openxmlformats.org/officeDocument/2006/relationships/hyperlink" Target="http://plants.jstor.org/visual/psld00001357"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281.JPG"/><Relationship Id="rId13" Type="http://schemas.openxmlformats.org/officeDocument/2006/relationships/image" Target="../media/image286.JPG"/><Relationship Id="rId3" Type="http://schemas.openxmlformats.org/officeDocument/2006/relationships/hyperlink" Target="https://fr.wikipedia.org/wiki/Arbre_fruitier" TargetMode="External"/><Relationship Id="rId7" Type="http://schemas.openxmlformats.org/officeDocument/2006/relationships/hyperlink" Target="https://fr.wikipedia.org/wiki/Goyavier_de_Chine" TargetMode="External"/><Relationship Id="rId12" Type="http://schemas.openxmlformats.org/officeDocument/2006/relationships/image" Target="../media/image285.jpg"/><Relationship Id="rId2" Type="http://schemas.openxmlformats.org/officeDocument/2006/relationships/hyperlink" Target="https://fr.wikipedia.org/wiki/Goyavier" TargetMode="External"/><Relationship Id="rId1" Type="http://schemas.openxmlformats.org/officeDocument/2006/relationships/slideLayout" Target="../slideLayouts/slideLayout7.xml"/><Relationship Id="rId6" Type="http://schemas.openxmlformats.org/officeDocument/2006/relationships/hyperlink" Target="https://fr.wikipedia.org/wiki/Fraisier_des_bois" TargetMode="External"/><Relationship Id="rId11" Type="http://schemas.openxmlformats.org/officeDocument/2006/relationships/image" Target="../media/image284.jpg"/><Relationship Id="rId5" Type="http://schemas.openxmlformats.org/officeDocument/2006/relationships/hyperlink" Target="https://fr.wikipedia.org/wiki/Am%C3%A9rique_du_Sud" TargetMode="External"/><Relationship Id="rId10" Type="http://schemas.openxmlformats.org/officeDocument/2006/relationships/image" Target="../media/image283.jpg"/><Relationship Id="rId4" Type="http://schemas.openxmlformats.org/officeDocument/2006/relationships/hyperlink" Target="https://fr.wikipedia.org/wiki/Myrtaceae" TargetMode="External"/><Relationship Id="rId9" Type="http://schemas.openxmlformats.org/officeDocument/2006/relationships/image" Target="../media/image282.jpg"/></Relationships>
</file>

<file path=ppt/slides/_rels/slide48.xml.rels><?xml version="1.0" encoding="UTF-8" standalone="yes"?>
<Relationships xmlns="http://schemas.openxmlformats.org/package/2006/relationships"><Relationship Id="rId8" Type="http://schemas.openxmlformats.org/officeDocument/2006/relationships/hyperlink" Target="https://en.wikipedia.org/wiki/Capsule_(botany)" TargetMode="External"/><Relationship Id="rId13" Type="http://schemas.openxmlformats.org/officeDocument/2006/relationships/image" Target="../media/image289.jpg"/><Relationship Id="rId3" Type="http://schemas.openxmlformats.org/officeDocument/2006/relationships/hyperlink" Target="https://en.wikipedia.org/wiki/Herbaceous_plant" TargetMode="External"/><Relationship Id="rId7" Type="http://schemas.openxmlformats.org/officeDocument/2006/relationships/hyperlink" Target="https://en.wikipedia.org/wiki/Pollia_condensata#cite_note-DC-3" TargetMode="External"/><Relationship Id="rId12" Type="http://schemas.openxmlformats.org/officeDocument/2006/relationships/image" Target="../media/image288.jpg"/><Relationship Id="rId17" Type="http://schemas.openxmlformats.org/officeDocument/2006/relationships/image" Target="../media/image293.jpg"/><Relationship Id="rId2" Type="http://schemas.openxmlformats.org/officeDocument/2006/relationships/hyperlink" Target="https://en.wikipedia.org/wiki/Perennial" TargetMode="External"/><Relationship Id="rId16" Type="http://schemas.openxmlformats.org/officeDocument/2006/relationships/image" Target="../media/image292.jpg"/><Relationship Id="rId1" Type="http://schemas.openxmlformats.org/officeDocument/2006/relationships/slideLayout" Target="../slideLayouts/slideLayout7.xml"/><Relationship Id="rId6" Type="http://schemas.openxmlformats.org/officeDocument/2006/relationships/hyperlink" Target="https://en.wikipedia.org/wiki/Angola" TargetMode="External"/><Relationship Id="rId11" Type="http://schemas.openxmlformats.org/officeDocument/2006/relationships/image" Target="../media/image287.jpg"/><Relationship Id="rId5" Type="http://schemas.openxmlformats.org/officeDocument/2006/relationships/hyperlink" Target="https://en.wikipedia.org/wiki/Africa" TargetMode="External"/><Relationship Id="rId15" Type="http://schemas.openxmlformats.org/officeDocument/2006/relationships/image" Target="../media/image291.jpg"/><Relationship Id="rId10" Type="http://schemas.openxmlformats.org/officeDocument/2006/relationships/hyperlink" Target="http://www.seedsofeaden.com/ornamental-plants-k7/the-marble-berry-pollia-condensata-b87.html" TargetMode="External"/><Relationship Id="rId4" Type="http://schemas.openxmlformats.org/officeDocument/2006/relationships/hyperlink" Target="https://en.wikipedia.org/wiki/Stoloniferous" TargetMode="External"/><Relationship Id="rId9" Type="http://schemas.openxmlformats.org/officeDocument/2006/relationships/hyperlink" Target="https://en.wikipedia.org/wiki/Pollia_condensata" TargetMode="External"/><Relationship Id="rId14" Type="http://schemas.openxmlformats.org/officeDocument/2006/relationships/image" Target="../media/image290.jpg"/></Relationships>
</file>

<file path=ppt/slides/_rels/slide49.xml.rels><?xml version="1.0" encoding="UTF-8" standalone="yes"?>
<Relationships xmlns="http://schemas.openxmlformats.org/package/2006/relationships"><Relationship Id="rId8" Type="http://schemas.openxmlformats.org/officeDocument/2006/relationships/image" Target="../media/image296.jpg"/><Relationship Id="rId13" Type="http://schemas.openxmlformats.org/officeDocument/2006/relationships/image" Target="../media/image301.jpg"/><Relationship Id="rId3" Type="http://schemas.openxmlformats.org/officeDocument/2006/relationships/hyperlink" Target="https://fr.wikipedia.org/wiki/Famille_(biologie)" TargetMode="External"/><Relationship Id="rId7" Type="http://schemas.openxmlformats.org/officeDocument/2006/relationships/image" Target="../media/image295.jpg"/><Relationship Id="rId12" Type="http://schemas.openxmlformats.org/officeDocument/2006/relationships/image" Target="../media/image300.jpg"/><Relationship Id="rId2" Type="http://schemas.openxmlformats.org/officeDocument/2006/relationships/image" Target="../media/image294.jpeg"/><Relationship Id="rId1" Type="http://schemas.openxmlformats.org/officeDocument/2006/relationships/slideLayout" Target="../slideLayouts/slideLayout7.xml"/><Relationship Id="rId6" Type="http://schemas.openxmlformats.org/officeDocument/2006/relationships/hyperlink" Target="http://fr.hortipedia.com/wiki/Dianella_ensifolia" TargetMode="External"/><Relationship Id="rId11" Type="http://schemas.openxmlformats.org/officeDocument/2006/relationships/image" Target="../media/image299.jpg"/><Relationship Id="rId5" Type="http://schemas.openxmlformats.org/officeDocument/2006/relationships/hyperlink" Target="http://www.mi-aime-a-ou.com/dianella_ensifolia.php" TargetMode="External"/><Relationship Id="rId15" Type="http://schemas.openxmlformats.org/officeDocument/2006/relationships/image" Target="../media/image303.png"/><Relationship Id="rId10" Type="http://schemas.openxmlformats.org/officeDocument/2006/relationships/image" Target="../media/image298.jpg"/><Relationship Id="rId4" Type="http://schemas.openxmlformats.org/officeDocument/2006/relationships/hyperlink" Target="https://fr.wikipedia.org/wiki/Liliac%C3%A9es" TargetMode="External"/><Relationship Id="rId9" Type="http://schemas.openxmlformats.org/officeDocument/2006/relationships/image" Target="../media/image297.jpg"/><Relationship Id="rId14" Type="http://schemas.openxmlformats.org/officeDocument/2006/relationships/image" Target="../media/image302.png"/></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307.jpg"/><Relationship Id="rId3" Type="http://schemas.openxmlformats.org/officeDocument/2006/relationships/hyperlink" Target="http://nature.jardin.free.fr/arbuste/mc_callicarpa.htm" TargetMode="External"/><Relationship Id="rId7" Type="http://schemas.openxmlformats.org/officeDocument/2006/relationships/image" Target="../media/image306.jpg"/><Relationship Id="rId12" Type="http://schemas.openxmlformats.org/officeDocument/2006/relationships/image" Target="../media/image311.png"/><Relationship Id="rId2" Type="http://schemas.openxmlformats.org/officeDocument/2006/relationships/hyperlink" Target="https://fr.wikipedia.org/wiki/Verbenaceae" TargetMode="External"/><Relationship Id="rId1" Type="http://schemas.openxmlformats.org/officeDocument/2006/relationships/slideLayout" Target="../slideLayouts/slideLayout7.xml"/><Relationship Id="rId6" Type="http://schemas.openxmlformats.org/officeDocument/2006/relationships/image" Target="../media/image305.jpg"/><Relationship Id="rId11" Type="http://schemas.openxmlformats.org/officeDocument/2006/relationships/image" Target="../media/image310.jpg"/><Relationship Id="rId5" Type="http://schemas.openxmlformats.org/officeDocument/2006/relationships/image" Target="../media/image304.jpg"/><Relationship Id="rId10" Type="http://schemas.openxmlformats.org/officeDocument/2006/relationships/image" Target="../media/image309.jpg"/><Relationship Id="rId4" Type="http://schemas.openxmlformats.org/officeDocument/2006/relationships/hyperlink" Target="https://fr.wikipedia.org/wiki/Callicarpe_d'Am%C3%A9rique" TargetMode="External"/><Relationship Id="rId9" Type="http://schemas.openxmlformats.org/officeDocument/2006/relationships/image" Target="../media/image308.jpg"/></Relationships>
</file>

<file path=ppt/slides/_rels/slide51.xml.rels><?xml version="1.0" encoding="UTF-8" standalone="yes"?>
<Relationships xmlns="http://schemas.openxmlformats.org/package/2006/relationships"><Relationship Id="rId8" Type="http://schemas.openxmlformats.org/officeDocument/2006/relationships/image" Target="../media/image314.jpeg"/><Relationship Id="rId3" Type="http://schemas.openxmlformats.org/officeDocument/2006/relationships/hyperlink" Target="http://fr.wikipedia.org/wiki/Alcalo%C3%AFde" TargetMode="External"/><Relationship Id="rId7" Type="http://schemas.openxmlformats.org/officeDocument/2006/relationships/image" Target="../media/image313.jpeg"/><Relationship Id="rId12" Type="http://schemas.openxmlformats.org/officeDocument/2006/relationships/image" Target="../media/image318.jpeg"/><Relationship Id="rId2" Type="http://schemas.openxmlformats.org/officeDocument/2006/relationships/hyperlink" Target="http://fr.wikipedia.org/wiki/Passiflora" TargetMode="External"/><Relationship Id="rId1" Type="http://schemas.openxmlformats.org/officeDocument/2006/relationships/slideLayout" Target="../slideLayouts/slideLayout7.xml"/><Relationship Id="rId6" Type="http://schemas.openxmlformats.org/officeDocument/2006/relationships/image" Target="../media/image312.jpeg"/><Relationship Id="rId11" Type="http://schemas.openxmlformats.org/officeDocument/2006/relationships/image" Target="../media/image317.jpeg"/><Relationship Id="rId5" Type="http://schemas.openxmlformats.org/officeDocument/2006/relationships/hyperlink" Target="http://fr.wikipedia.org/wiki/Passiflora_caerulea" TargetMode="External"/><Relationship Id="rId10" Type="http://schemas.openxmlformats.org/officeDocument/2006/relationships/image" Target="../media/image316.jpeg"/><Relationship Id="rId4" Type="http://schemas.openxmlformats.org/officeDocument/2006/relationships/hyperlink" Target="http://fr.wikipedia.org/wiki/Cyanog%C3%A8ne" TargetMode="External"/><Relationship Id="rId9" Type="http://schemas.openxmlformats.org/officeDocument/2006/relationships/image" Target="../media/image315.jpeg"/></Relationships>
</file>

<file path=ppt/slides/_rels/slide52.xml.rels><?xml version="1.0" encoding="UTF-8" standalone="yes"?>
<Relationships xmlns="http://schemas.openxmlformats.org/package/2006/relationships"><Relationship Id="rId8" Type="http://schemas.openxmlformats.org/officeDocument/2006/relationships/hyperlink" Target="http://fr.wikipedia.org/wiki/Fidji" TargetMode="External"/><Relationship Id="rId13" Type="http://schemas.openxmlformats.org/officeDocument/2006/relationships/hyperlink" Target="http://fr.wikipedia.org/wiki/Sri_Lanka" TargetMode="External"/><Relationship Id="rId18" Type="http://schemas.openxmlformats.org/officeDocument/2006/relationships/hyperlink" Target="http://fr.wikipedia.org/wiki/Grenadille#cite_note-1" TargetMode="External"/><Relationship Id="rId26" Type="http://schemas.openxmlformats.org/officeDocument/2006/relationships/image" Target="../media/image322.jpeg"/><Relationship Id="rId3" Type="http://schemas.openxmlformats.org/officeDocument/2006/relationships/hyperlink" Target="http://fr.wikipedia.org/wiki/Liane_(plante)" TargetMode="External"/><Relationship Id="rId21" Type="http://schemas.openxmlformats.org/officeDocument/2006/relationships/hyperlink" Target="http://fr.wikipedia.org/wiki/Ha%C3%AFti" TargetMode="External"/><Relationship Id="rId7" Type="http://schemas.openxmlformats.org/officeDocument/2006/relationships/hyperlink" Target="http://fr.wikipedia.org/wiki/Br%C3%A9sil" TargetMode="External"/><Relationship Id="rId12" Type="http://schemas.openxmlformats.org/officeDocument/2006/relationships/hyperlink" Target="http://fr.wikipedia.org/wiki/Colombie" TargetMode="External"/><Relationship Id="rId17" Type="http://schemas.openxmlformats.org/officeDocument/2006/relationships/hyperlink" Target="http://fr.wikipedia.org/wiki/Angola" TargetMode="External"/><Relationship Id="rId25" Type="http://schemas.openxmlformats.org/officeDocument/2006/relationships/image" Target="../media/image321.jpeg"/><Relationship Id="rId2" Type="http://schemas.openxmlformats.org/officeDocument/2006/relationships/hyperlink" Target="http://fr.wikipedia.org/wiki/Passiflore" TargetMode="External"/><Relationship Id="rId16" Type="http://schemas.openxmlformats.org/officeDocument/2006/relationships/hyperlink" Target="http://fr.wikipedia.org/wiki/Antilles" TargetMode="External"/><Relationship Id="rId20" Type="http://schemas.openxmlformats.org/officeDocument/2006/relationships/hyperlink" Target="http://fr.wikipedia.org/wiki/Nouvelle-Cal%C3%A9donie" TargetMode="External"/><Relationship Id="rId29" Type="http://schemas.openxmlformats.org/officeDocument/2006/relationships/image" Target="../media/image325.jpeg"/><Relationship Id="rId1" Type="http://schemas.openxmlformats.org/officeDocument/2006/relationships/slideLayout" Target="../slideLayouts/slideLayout7.xml"/><Relationship Id="rId6" Type="http://schemas.openxmlformats.org/officeDocument/2006/relationships/hyperlink" Target="http://fr.wikipedia.org/wiki/Afrique_du_Sud" TargetMode="External"/><Relationship Id="rId11" Type="http://schemas.openxmlformats.org/officeDocument/2006/relationships/hyperlink" Target="http://fr.wikipedia.org/wiki/P%C3%A9rou" TargetMode="External"/><Relationship Id="rId24" Type="http://schemas.openxmlformats.org/officeDocument/2006/relationships/image" Target="../media/image320.jpeg"/><Relationship Id="rId5" Type="http://schemas.openxmlformats.org/officeDocument/2006/relationships/hyperlink" Target="http://fr.wikipedia.org/wiki/Australie" TargetMode="External"/><Relationship Id="rId15" Type="http://schemas.openxmlformats.org/officeDocument/2006/relationships/hyperlink" Target="http://fr.wikipedia.org/wiki/Inde" TargetMode="External"/><Relationship Id="rId23" Type="http://schemas.openxmlformats.org/officeDocument/2006/relationships/image" Target="../media/image319.jpeg"/><Relationship Id="rId28" Type="http://schemas.openxmlformats.org/officeDocument/2006/relationships/image" Target="../media/image324.jpeg"/><Relationship Id="rId10" Type="http://schemas.openxmlformats.org/officeDocument/2006/relationships/hyperlink" Target="http://fr.wikipedia.org/wiki/Kenya" TargetMode="External"/><Relationship Id="rId19" Type="http://schemas.openxmlformats.org/officeDocument/2006/relationships/hyperlink" Target="http://fr.wikipedia.org/wiki/Tupi_(langue)" TargetMode="External"/><Relationship Id="rId4" Type="http://schemas.openxmlformats.org/officeDocument/2006/relationships/hyperlink" Target="http://fr.wikipedia.org/wiki/Semis_(agriculture)" TargetMode="External"/><Relationship Id="rId9" Type="http://schemas.openxmlformats.org/officeDocument/2006/relationships/hyperlink" Target="http://fr.wikipedia.org/wiki/Hawa%C3%AF" TargetMode="External"/><Relationship Id="rId14" Type="http://schemas.openxmlformats.org/officeDocument/2006/relationships/hyperlink" Target="http://fr.wikipedia.org/wiki/C%C3%B4te_d'Ivoire" TargetMode="External"/><Relationship Id="rId22" Type="http://schemas.openxmlformats.org/officeDocument/2006/relationships/hyperlink" Target="http://fr.wikipedia.org/wiki/Grenadille" TargetMode="External"/><Relationship Id="rId27" Type="http://schemas.openxmlformats.org/officeDocument/2006/relationships/image" Target="../media/image323.jpeg"/><Relationship Id="rId30" Type="http://schemas.openxmlformats.org/officeDocument/2006/relationships/image" Target="../media/image326.jpeg"/></Relationships>
</file>

<file path=ppt/slides/_rels/slide53.xml.rels><?xml version="1.0" encoding="UTF-8" standalone="yes"?>
<Relationships xmlns="http://schemas.openxmlformats.org/package/2006/relationships"><Relationship Id="rId8" Type="http://schemas.openxmlformats.org/officeDocument/2006/relationships/hyperlink" Target="http://fr.wikipedia.org/wiki/%C3%89thyl%C3%A8ne" TargetMode="External"/><Relationship Id="rId13" Type="http://schemas.openxmlformats.org/officeDocument/2006/relationships/image" Target="../media/image329.jpeg"/><Relationship Id="rId18" Type="http://schemas.openxmlformats.org/officeDocument/2006/relationships/image" Target="../media/image334.jpeg"/><Relationship Id="rId3" Type="http://schemas.openxmlformats.org/officeDocument/2006/relationships/hyperlink" Target="http://translate.googleusercontent.com/translate_c?depth=1&amp;hl=fr&amp;prev=search&amp;rurl=translate.google.fr&amp;sl=es&amp;u=http://es.wikipedia.org/wiki/Mm&amp;usg=ALkJrhjJ4qQiRNrdSzsKd62zEconM5rthw" TargetMode="External"/><Relationship Id="rId7" Type="http://schemas.openxmlformats.org/officeDocument/2006/relationships/hyperlink" Target="http://fr.wikipedia.org/wiki/Fruit_(botanique)" TargetMode="External"/><Relationship Id="rId12" Type="http://schemas.openxmlformats.org/officeDocument/2006/relationships/image" Target="../media/image328.jpeg"/><Relationship Id="rId17" Type="http://schemas.openxmlformats.org/officeDocument/2006/relationships/image" Target="../media/image333.jpeg"/><Relationship Id="rId2" Type="http://schemas.openxmlformats.org/officeDocument/2006/relationships/hyperlink" Target="http://translate.googleusercontent.com/translate_c?depth=1&amp;hl=fr&amp;prev=search&amp;rurl=translate.google.fr&amp;sl=es&amp;u=http://es.wikipedia.org/wiki/Cordillera_de_los_Andes&amp;usg=ALkJrhinMVWASj-rvbiT3iTTtqam9xceEw" TargetMode="External"/><Relationship Id="rId16" Type="http://schemas.openxmlformats.org/officeDocument/2006/relationships/image" Target="../media/image332.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amp;rurl=translate.google.fr&amp;sl=es&amp;u=http://es.wikipedia.org/wiki/Fruto&amp;usg=ALkJrhhuWVDwzIy6CQNmlg3O26dEqg1EGA" TargetMode="External"/><Relationship Id="rId11" Type="http://schemas.openxmlformats.org/officeDocument/2006/relationships/image" Target="../media/image327.jpeg"/><Relationship Id="rId5" Type="http://schemas.openxmlformats.org/officeDocument/2006/relationships/hyperlink" Target="http://translate.googleusercontent.com/translate_c?depth=1&amp;hl=fr&amp;prev=search&amp;rurl=translate.google.fr&amp;sl=es&amp;u=http://es.wikipedia.org/wiki/Passifloraceae&amp;usg=ALkJrhgPdounLenuLjcyWYAvGq1iP3x1zg" TargetMode="External"/><Relationship Id="rId15" Type="http://schemas.openxmlformats.org/officeDocument/2006/relationships/image" Target="../media/image331.jpeg"/><Relationship Id="rId10" Type="http://schemas.openxmlformats.org/officeDocument/2006/relationships/hyperlink" Target="http://es.wikipedia.org/wiki/Curuba" TargetMode="External"/><Relationship Id="rId4" Type="http://schemas.openxmlformats.org/officeDocument/2006/relationships/hyperlink" Target="http://translate.googleusercontent.com/translate_c?depth=1&amp;hl=fr&amp;prev=search&amp;rurl=translate.google.fr&amp;sl=es&amp;u=http://es.wikipedia.org/wiki/Msnm&amp;usg=ALkJrhhojDlqKt8IGzqFyeQBmBsJlGmsQg" TargetMode="External"/><Relationship Id="rId9" Type="http://schemas.openxmlformats.org/officeDocument/2006/relationships/hyperlink" Target="http://es.wikipedia.org/wiki/Passiflora_tripartita" TargetMode="External"/><Relationship Id="rId14" Type="http://schemas.openxmlformats.org/officeDocument/2006/relationships/image" Target="../media/image330.jpeg"/></Relationships>
</file>

<file path=ppt/slides/_rels/slide54.xml.rels><?xml version="1.0" encoding="UTF-8" standalone="yes"?>
<Relationships xmlns="http://schemas.openxmlformats.org/package/2006/relationships"><Relationship Id="rId3" Type="http://schemas.openxmlformats.org/officeDocument/2006/relationships/hyperlink" Target="http://fr.wikipedia.org/w/index.php?title=Passiflora_tarminiana&amp;action=edit&amp;redlink=1" TargetMode="External"/><Relationship Id="rId7" Type="http://schemas.openxmlformats.org/officeDocument/2006/relationships/image" Target="../media/image313.jpeg"/><Relationship Id="rId2" Type="http://schemas.openxmlformats.org/officeDocument/2006/relationships/hyperlink" Target="http://fr.wikipedia.org/wiki/Mucilage" TargetMode="External"/><Relationship Id="rId1" Type="http://schemas.openxmlformats.org/officeDocument/2006/relationships/slideLayout" Target="../slideLayouts/slideLayout7.xml"/><Relationship Id="rId6" Type="http://schemas.openxmlformats.org/officeDocument/2006/relationships/image" Target="../media/image335.jpeg"/><Relationship Id="rId5" Type="http://schemas.openxmlformats.org/officeDocument/2006/relationships/hyperlink" Target="http://fr.wikipedia.org/wiki/Passiflora_tripartita_var._mollissima" TargetMode="External"/><Relationship Id="rId4" Type="http://schemas.openxmlformats.org/officeDocument/2006/relationships/hyperlink" Target="http://www.comptoir-des-graines.fr/lianes-et-grimpantes-graines-de-passiflora-mollissima-p-649.html"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amp;rurl=translate.google.fr&amp;sl=es&amp;u=http://es.wikipedia.org/wiki/Msnm&amp;usg=ALkJrhhojDlqKt8IGzqFyeQBmBsJlGmsQg" TargetMode="External"/><Relationship Id="rId13" Type="http://schemas.openxmlformats.org/officeDocument/2006/relationships/hyperlink" Target="http://translate.googleusercontent.com/translate_c?depth=1&amp;hl=fr&amp;prev=search&amp;rurl=translate.google.fr&amp;sl=es&amp;u=http://es.wikipedia.org/wiki/Per%C3%BA&amp;usg=ALkJrhj6Ayaov7ZMwMP3pSyGV2vMjwldVA" TargetMode="External"/><Relationship Id="rId18" Type="http://schemas.openxmlformats.org/officeDocument/2006/relationships/hyperlink" Target="http://translate.googleusercontent.com/translate_c?depth=1&amp;hl=fr&amp;prev=search&amp;rurl=translate.google.fr&amp;sl=es&amp;u=http://es.wikipedia.org/wiki/Zimbawe&amp;usg=ALkJrhjN1J9hE9NlrIWFMozc3X8AwxAGcQ" TargetMode="External"/><Relationship Id="rId26" Type="http://schemas.openxmlformats.org/officeDocument/2006/relationships/hyperlink" Target="http://en.wikipedia.org/wiki/Passiflora_tarminiana" TargetMode="External"/><Relationship Id="rId3" Type="http://schemas.openxmlformats.org/officeDocument/2006/relationships/image" Target="../media/image337.jpeg"/><Relationship Id="rId21" Type="http://schemas.openxmlformats.org/officeDocument/2006/relationships/hyperlink" Target="http://translate.googleusercontent.com/translate_c?depth=1&amp;hl=fr&amp;prev=search&amp;rurl=translate.google.fr&amp;sl=es&amp;u=http://es.wikipedia.org/wiki/Pap%C3%BAa-Nueva_Guinea&amp;usg=ALkJrhj5T8YXgoMwTsG2DlMJdnl4leXzOw" TargetMode="External"/><Relationship Id="rId7" Type="http://schemas.openxmlformats.org/officeDocument/2006/relationships/hyperlink" Target="http://translate.googleusercontent.com/translate_c?depth=1&amp;hl=fr&amp;prev=search&amp;rurl=translate.google.fr&amp;sl=es&amp;u=http://es.wikipedia.org/wiki/Trepadora&amp;usg=ALkJrhhRUS6vBVK_KNAi6gtjuhfC3Sm80Q" TargetMode="External"/><Relationship Id="rId12" Type="http://schemas.openxmlformats.org/officeDocument/2006/relationships/hyperlink" Target="http://translate.googleusercontent.com/translate_c?depth=1&amp;hl=fr&amp;prev=search&amp;rurl=translate.google.fr&amp;sl=es&amp;u=http://es.wikipedia.org/wiki/Colombia&amp;usg=ALkJrhgMapfwnBcYHMH2uMn6-jcuZ3a4Kw" TargetMode="External"/><Relationship Id="rId17" Type="http://schemas.openxmlformats.org/officeDocument/2006/relationships/hyperlink" Target="http://translate.googleusercontent.com/translate_c?depth=1&amp;hl=fr&amp;prev=search&amp;rurl=translate.google.fr&amp;sl=es&amp;u=http://es.wikipedia.org/wiki/Etiop%C3%ADa&amp;usg=ALkJrhhEIuHpqOCSoPP6uDZXR-OuE3R_LQ" TargetMode="External"/><Relationship Id="rId25" Type="http://schemas.openxmlformats.org/officeDocument/2006/relationships/hyperlink" Target="http://translate.googleusercontent.com/translate_c?depth=1&amp;hl=fr&amp;prev=search&amp;rurl=translate.google.fr&amp;sl=en&amp;u=http://en.wikipedia.org/wiki/Passiflora_tripartita&amp;usg=ALkJrhhw6NTLIrsLrtmXdUhx_pGeOiDSeQ" TargetMode="External"/><Relationship Id="rId2" Type="http://schemas.openxmlformats.org/officeDocument/2006/relationships/image" Target="../media/image336.jpeg"/><Relationship Id="rId16" Type="http://schemas.openxmlformats.org/officeDocument/2006/relationships/hyperlink" Target="http://translate.googleusercontent.com/translate_c?depth=1&amp;hl=fr&amp;prev=search&amp;rurl=translate.google.fr&amp;sl=es&amp;u=http://es.wikipedia.org/wiki/Islas_Canarias&amp;usg=ALkJrhj8HJnpvthmriyVgcp7QG77dgFTEQ" TargetMode="External"/><Relationship Id="rId20" Type="http://schemas.openxmlformats.org/officeDocument/2006/relationships/hyperlink" Target="http://translate.googleusercontent.com/translate_c?depth=1&amp;hl=fr&amp;prev=search&amp;rurl=translate.google.fr&amp;sl=es&amp;u=http://es.wikipedia.org/wiki/Filipinas&amp;usg=ALkJrhgWLB8id7F2pR8eVAcY9VzJ01cngQ" TargetMode="External"/><Relationship Id="rId1" Type="http://schemas.openxmlformats.org/officeDocument/2006/relationships/slideLayout" Target="../slideLayouts/slideLayout7.xml"/><Relationship Id="rId6" Type="http://schemas.openxmlformats.org/officeDocument/2006/relationships/image" Target="../media/image340.jpeg"/><Relationship Id="rId11" Type="http://schemas.openxmlformats.org/officeDocument/2006/relationships/hyperlink" Target="http://translate.googleusercontent.com/translate_c?depth=1&amp;hl=fr&amp;prev=search&amp;rurl=translate.google.fr&amp;sl=es&amp;u=http://es.wikipedia.org/wiki/Ecuador&amp;usg=ALkJrhit_1wWjfjQm0V8WgO9oLP3Ln4Qdw" TargetMode="External"/><Relationship Id="rId24" Type="http://schemas.openxmlformats.org/officeDocument/2006/relationships/hyperlink" Target="http://translate.googleusercontent.com/translate_c?depth=1&amp;hl=fr&amp;prev=search&amp;rurl=translate.google.fr&amp;sl=en&amp;u=http://en.wikipedia.org/wiki/Septoria&amp;usg=ALkJrhiYoyteUdZxgloqKOr0ZYysi2KspA" TargetMode="External"/><Relationship Id="rId5" Type="http://schemas.openxmlformats.org/officeDocument/2006/relationships/image" Target="../media/image339.jpeg"/><Relationship Id="rId15" Type="http://schemas.openxmlformats.org/officeDocument/2006/relationships/hyperlink" Target="http://translate.googleusercontent.com/translate_c?depth=1&amp;hl=fr&amp;prev=search&amp;rurl=translate.google.fr&amp;sl=es&amp;u=http://es.wikipedia.org/wiki/M%C3%A9xico&amp;usg=ALkJrhhDOah7XP83z4Q48p4ahXL5xiKu7w" TargetMode="External"/><Relationship Id="rId23" Type="http://schemas.openxmlformats.org/officeDocument/2006/relationships/hyperlink" Target="http://translate.googleusercontent.com/translate_c?depth=1&amp;hl=fr&amp;prev=search&amp;rurl=translate.google.fr&amp;sl=es&amp;u=http://es.wikipedia.org/wiki/Hawaii&amp;usg=ALkJrhgMIWsh40uaMod7UQW9P0Yz497I5g" TargetMode="External"/><Relationship Id="rId10" Type="http://schemas.openxmlformats.org/officeDocument/2006/relationships/hyperlink" Target="http://translate.googleusercontent.com/translate_c?depth=1&amp;hl=fr&amp;prev=search&amp;rurl=translate.google.fr&amp;sl=es&amp;u=http://es.wikipedia.org/wiki/Fruto&amp;usg=ALkJrhhuWVDwzIy6CQNmlg3O26dEqg1EGA" TargetMode="External"/><Relationship Id="rId19" Type="http://schemas.openxmlformats.org/officeDocument/2006/relationships/hyperlink" Target="http://translate.googleusercontent.com/translate_c?depth=1&amp;hl=fr&amp;prev=search&amp;rurl=translate.google.fr&amp;sl=es&amp;u=http://es.wikipedia.org/wiki/Sri_Lanka&amp;usg=ALkJrhg0fW945NRW0sUJm4hzX7dU4vYfrw" TargetMode="External"/><Relationship Id="rId4" Type="http://schemas.openxmlformats.org/officeDocument/2006/relationships/image" Target="../media/image338.jpeg"/><Relationship Id="rId9" Type="http://schemas.openxmlformats.org/officeDocument/2006/relationships/hyperlink" Target="http://translate.googleusercontent.com/translate_c?depth=1&amp;hl=fr&amp;prev=search&amp;rurl=translate.google.fr&amp;sl=es&amp;u=http://es.wikipedia.org/wiki/Passiflora&amp;usg=ALkJrhgzPJOtiiaTNDoA6a3GJnehWwgIrw" TargetMode="External"/><Relationship Id="rId14" Type="http://schemas.openxmlformats.org/officeDocument/2006/relationships/hyperlink" Target="http://translate.googleusercontent.com/translate_c?depth=1&amp;hl=fr&amp;prev=search&amp;rurl=translate.google.fr&amp;sl=es&amp;u=http://es.wikipedia.org/wiki/Venezuela&amp;usg=ALkJrhjD2zr8Zb4Ws_qUa0wAOOK4E5OQtg" TargetMode="External"/><Relationship Id="rId22" Type="http://schemas.openxmlformats.org/officeDocument/2006/relationships/hyperlink" Target="http://translate.googleusercontent.com/translate_c?depth=1&amp;hl=fr&amp;prev=search&amp;rurl=translate.google.fr&amp;sl=es&amp;u=http://es.wikipedia.org/wiki/Nueva_Zelanda&amp;usg=ALkJrhioYrNNwKeaG759IzTCTRadEYB65A" TargetMode="External"/><Relationship Id="rId27" Type="http://schemas.openxmlformats.org/officeDocument/2006/relationships/hyperlink" Target="http://es.wikipedia.org/wiki/Passiflora_tarminiana"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amp;rurl=translate.google.fr&amp;sl=en&amp;u=http://en.wikipedia.org/wiki/Botanical_name&amp;usg=ALkJrhg0aGBYsEw30_002z8vWaaHEuFjpw#Binary_name" TargetMode="External"/><Relationship Id="rId13" Type="http://schemas.openxmlformats.org/officeDocument/2006/relationships/image" Target="../media/image343.jpeg"/><Relationship Id="rId3" Type="http://schemas.openxmlformats.org/officeDocument/2006/relationships/hyperlink" Target="http://translate.googleusercontent.com/translate_c?depth=1&amp;hl=fr&amp;prev=search&amp;rurl=translate.google.fr&amp;sl=en&amp;u=http://en.wikipedia.org/wiki/Native_plant&amp;usg=ALkJrhiI8BNEBJTPrxBlYSyCnYoo3fxXhw" TargetMode="External"/><Relationship Id="rId7" Type="http://schemas.openxmlformats.org/officeDocument/2006/relationships/hyperlink" Target="http://translate.googleusercontent.com/translate_c?depth=1&amp;hl=fr&amp;prev=search&amp;rurl=translate.google.fr&amp;sl=en&amp;u=http://en.wikipedia.org/wiki/Fruit&amp;usg=ALkJrhiHUKJteuFM01Y5nY9RFIemHVwl0w" TargetMode="External"/><Relationship Id="rId12" Type="http://schemas.openxmlformats.org/officeDocument/2006/relationships/image" Target="../media/image342.jpeg"/><Relationship Id="rId17" Type="http://schemas.openxmlformats.org/officeDocument/2006/relationships/image" Target="../media/image347.jpeg"/><Relationship Id="rId2" Type="http://schemas.openxmlformats.org/officeDocument/2006/relationships/hyperlink" Target="http://translate.googleusercontent.com/translate_c?depth=1&amp;hl=fr&amp;prev=search&amp;rurl=translate.google.fr&amp;sl=en&amp;u=http://en.wikipedia.org/wiki/Passion_fruit&amp;usg=ALkJrhhwe_3fnQFvjd57r6pVcKy5r5fWag" TargetMode="External"/><Relationship Id="rId16" Type="http://schemas.openxmlformats.org/officeDocument/2006/relationships/image" Target="../media/image346.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amp;rurl=translate.google.fr&amp;sl=en&amp;u=http://en.wikipedia.org/wiki/Brazil&amp;usg=ALkJrhhQpzQ9-bz3UD6pMfOLvMVpIMWmQQ" TargetMode="External"/><Relationship Id="rId11" Type="http://schemas.openxmlformats.org/officeDocument/2006/relationships/image" Target="../media/image341.jpeg"/><Relationship Id="rId5" Type="http://schemas.openxmlformats.org/officeDocument/2006/relationships/hyperlink" Target="http://translate.googleusercontent.com/translate_c?depth=1&amp;hl=fr&amp;prev=search&amp;rurl=translate.google.fr&amp;sl=en&amp;u=http://en.wikipedia.org/wiki/Peru&amp;usg=ALkJrhh7RYW8bUgt_m94jmgARGrT2P2k6g" TargetMode="External"/><Relationship Id="rId15" Type="http://schemas.openxmlformats.org/officeDocument/2006/relationships/image" Target="../media/image345.jpeg"/><Relationship Id="rId10" Type="http://schemas.openxmlformats.org/officeDocument/2006/relationships/image" Target="../media/image314.jpeg"/><Relationship Id="rId4" Type="http://schemas.openxmlformats.org/officeDocument/2006/relationships/hyperlink" Target="http://translate.googleusercontent.com/translate_c?depth=1&amp;hl=fr&amp;prev=search&amp;rurl=translate.google.fr&amp;sl=en&amp;u=http://en.wikipedia.org/wiki/Amazon_rainforest&amp;usg=ALkJrhjlLkxcu-ekgWgJKaGlS3J1CnS33g" TargetMode="External"/><Relationship Id="rId9" Type="http://schemas.openxmlformats.org/officeDocument/2006/relationships/hyperlink" Target="http://en.wikipedia.org/wiki/Passiflora_alata" TargetMode="External"/><Relationship Id="rId14" Type="http://schemas.openxmlformats.org/officeDocument/2006/relationships/image" Target="../media/image344.jpeg"/></Relationships>
</file>

<file path=ppt/slides/_rels/slide57.xml.rels><?xml version="1.0" encoding="UTF-8" standalone="yes"?>
<Relationships xmlns="http://schemas.openxmlformats.org/package/2006/relationships"><Relationship Id="rId8" Type="http://schemas.openxmlformats.org/officeDocument/2006/relationships/image" Target="../media/image350.jpeg"/><Relationship Id="rId3" Type="http://schemas.openxmlformats.org/officeDocument/2006/relationships/hyperlink" Target="http://fr.wikipedia.org/wiki/Cyanog%C3%A8ne" TargetMode="External"/><Relationship Id="rId7" Type="http://schemas.openxmlformats.org/officeDocument/2006/relationships/image" Target="../media/image349.jpeg"/><Relationship Id="rId2" Type="http://schemas.openxmlformats.org/officeDocument/2006/relationships/hyperlink" Target="http://fr.wikipedia.org/wiki/Passifloraceae" TargetMode="External"/><Relationship Id="rId1" Type="http://schemas.openxmlformats.org/officeDocument/2006/relationships/slideLayout" Target="../slideLayouts/slideLayout7.xml"/><Relationship Id="rId6" Type="http://schemas.openxmlformats.org/officeDocument/2006/relationships/image" Target="../media/image348.jpeg"/><Relationship Id="rId5" Type="http://schemas.openxmlformats.org/officeDocument/2006/relationships/image" Target="../media/image315.jpeg"/><Relationship Id="rId10" Type="http://schemas.openxmlformats.org/officeDocument/2006/relationships/image" Target="../media/image352.jpeg"/><Relationship Id="rId4" Type="http://schemas.openxmlformats.org/officeDocument/2006/relationships/hyperlink" Target="http://fr.wikipedia.org/wiki/Barbadine" TargetMode="External"/><Relationship Id="rId9" Type="http://schemas.openxmlformats.org/officeDocument/2006/relationships/image" Target="../media/image351.jpeg"/></Relationships>
</file>

<file path=ppt/slides/_rels/slide58.xml.rels><?xml version="1.0" encoding="UTF-8" standalone="yes"?>
<Relationships xmlns="http://schemas.openxmlformats.org/package/2006/relationships"><Relationship Id="rId8" Type="http://schemas.openxmlformats.org/officeDocument/2006/relationships/hyperlink" Target="http://fr.wikipedia.org/wiki/Bolivie" TargetMode="External"/><Relationship Id="rId13" Type="http://schemas.openxmlformats.org/officeDocument/2006/relationships/hyperlink" Target="http://fr.wikipedia.org/wiki/Australie" TargetMode="External"/><Relationship Id="rId18" Type="http://schemas.openxmlformats.org/officeDocument/2006/relationships/hyperlink" Target="http://fr.wikipedia.org/wiki/USDA" TargetMode="External"/><Relationship Id="rId26" Type="http://schemas.openxmlformats.org/officeDocument/2006/relationships/hyperlink" Target="http://fr.wikipedia.org/wiki/Espagne" TargetMode="External"/><Relationship Id="rId3" Type="http://schemas.openxmlformats.org/officeDocument/2006/relationships/hyperlink" Target="http://fr.wikipedia.org/wiki/Plante_grimpante" TargetMode="External"/><Relationship Id="rId21" Type="http://schemas.openxmlformats.org/officeDocument/2006/relationships/hyperlink" Target="http://fr.wikipedia.org/wiki/%C3%89tats-Unis" TargetMode="External"/><Relationship Id="rId7" Type="http://schemas.openxmlformats.org/officeDocument/2006/relationships/hyperlink" Target="http://fr.wikipedia.org/wiki/Cordill%C3%A8re_des_Andes" TargetMode="External"/><Relationship Id="rId12" Type="http://schemas.openxmlformats.org/officeDocument/2006/relationships/hyperlink" Target="http://fr.wikipedia.org/wiki/Afrique" TargetMode="External"/><Relationship Id="rId17" Type="http://schemas.openxmlformats.org/officeDocument/2006/relationships/hyperlink" Target="http://fr.wikipedia.org/wiki/Fruit_de_la_passion" TargetMode="External"/><Relationship Id="rId25" Type="http://schemas.openxmlformats.org/officeDocument/2006/relationships/hyperlink" Target="http://fr.wikipedia.org/wiki/Suisse" TargetMode="External"/><Relationship Id="rId2" Type="http://schemas.openxmlformats.org/officeDocument/2006/relationships/hyperlink" Target="http://fr.wikipedia.org/wiki/Grenadille" TargetMode="External"/><Relationship Id="rId16" Type="http://schemas.openxmlformats.org/officeDocument/2006/relationships/hyperlink" Target="http://fr.wikipedia.org/wiki/Graine" TargetMode="External"/><Relationship Id="rId20" Type="http://schemas.openxmlformats.org/officeDocument/2006/relationships/hyperlink" Target="http://fr.wikipedia.org/wiki/Colombie" TargetMode="External"/><Relationship Id="rId29" Type="http://schemas.openxmlformats.org/officeDocument/2006/relationships/image" Target="../media/image354.jpeg"/><Relationship Id="rId1" Type="http://schemas.openxmlformats.org/officeDocument/2006/relationships/slideLayout" Target="../slideLayouts/slideLayout7.xml"/><Relationship Id="rId6" Type="http://schemas.openxmlformats.org/officeDocument/2006/relationships/hyperlink" Target="http://fr.wikipedia.org/wiki/Ligule" TargetMode="External"/><Relationship Id="rId11" Type="http://schemas.openxmlformats.org/officeDocument/2006/relationships/hyperlink" Target="http://fr.wikipedia.org/wiki/Mexique" TargetMode="External"/><Relationship Id="rId24" Type="http://schemas.openxmlformats.org/officeDocument/2006/relationships/hyperlink" Target="http://fr.wikipedia.org/wiki/Pays-Bas" TargetMode="External"/><Relationship Id="rId32" Type="http://schemas.openxmlformats.org/officeDocument/2006/relationships/image" Target="../media/image357.jpeg"/><Relationship Id="rId5" Type="http://schemas.openxmlformats.org/officeDocument/2006/relationships/hyperlink" Target="http://fr.wikipedia.org/wiki/Corolle" TargetMode="External"/><Relationship Id="rId15" Type="http://schemas.openxmlformats.org/officeDocument/2006/relationships/hyperlink" Target="http://fr.wikipedia.org/wiki/Fruit_(botanique)" TargetMode="External"/><Relationship Id="rId23" Type="http://schemas.openxmlformats.org/officeDocument/2006/relationships/hyperlink" Target="http://fr.wikipedia.org/wiki/Belgique" TargetMode="External"/><Relationship Id="rId28" Type="http://schemas.openxmlformats.org/officeDocument/2006/relationships/image" Target="../media/image353.jpeg"/><Relationship Id="rId10" Type="http://schemas.openxmlformats.org/officeDocument/2006/relationships/hyperlink" Target="http://fr.wikipedia.org/wiki/Argentine" TargetMode="External"/><Relationship Id="rId19" Type="http://schemas.openxmlformats.org/officeDocument/2006/relationships/hyperlink" Target="http://fr.wikipedia.org/wiki/Semis_(agriculture)" TargetMode="External"/><Relationship Id="rId31" Type="http://schemas.openxmlformats.org/officeDocument/2006/relationships/image" Target="../media/image356.jpeg"/><Relationship Id="rId4" Type="http://schemas.openxmlformats.org/officeDocument/2006/relationships/hyperlink" Target="http://fr.wikipedia.org/wiki/Passiflore" TargetMode="External"/><Relationship Id="rId9" Type="http://schemas.openxmlformats.org/officeDocument/2006/relationships/hyperlink" Target="http://fr.wikipedia.org/wiki/Venezuela" TargetMode="External"/><Relationship Id="rId14" Type="http://schemas.openxmlformats.org/officeDocument/2006/relationships/hyperlink" Target="http://fr.wikipedia.org/wiki/Feuille" TargetMode="External"/><Relationship Id="rId22" Type="http://schemas.openxmlformats.org/officeDocument/2006/relationships/hyperlink" Target="http://fr.wikipedia.org/wiki/Canada" TargetMode="External"/><Relationship Id="rId27" Type="http://schemas.openxmlformats.org/officeDocument/2006/relationships/hyperlink" Target="http://fr.wikipedia.org/wiki/Grenadelle" TargetMode="External"/><Relationship Id="rId30" Type="http://schemas.openxmlformats.org/officeDocument/2006/relationships/image" Target="../media/image355.jpeg"/></Relationships>
</file>

<file path=ppt/slides/_rels/slide59.xml.rels><?xml version="1.0" encoding="UTF-8" standalone="yes"?>
<Relationships xmlns="http://schemas.openxmlformats.org/package/2006/relationships"><Relationship Id="rId8" Type="http://schemas.openxmlformats.org/officeDocument/2006/relationships/hyperlink" Target="http://en.wikipedia.org/wiki/Passiflora_laurifolia" TargetMode="External"/><Relationship Id="rId3" Type="http://schemas.openxmlformats.org/officeDocument/2006/relationships/hyperlink" Target="http://translate.googleusercontent.com/translate_c?depth=1&amp;hl=fr&amp;prev=search&amp;rurl=translate.google.fr&amp;sl=en&amp;u=http://en.wikipedia.org/wiki/Invasive_plant&amp;usg=ALkJrhgMmwih5iKHR73akKqYYRYubBPV_Q" TargetMode="External"/><Relationship Id="rId7" Type="http://schemas.openxmlformats.org/officeDocument/2006/relationships/hyperlink" Target="http://translate.googleusercontent.com/translate_c?depth=1&amp;hl=fr&amp;prev=search&amp;rurl=translate.google.fr&amp;sl=en&amp;u=http://en.wikipedia.org/wiki/Germination&amp;usg=ALkJrhij94a-_-S0y8ec7bOKvuWhkrF27g" TargetMode="External"/><Relationship Id="rId12" Type="http://schemas.openxmlformats.org/officeDocument/2006/relationships/image" Target="../media/image360.jpeg"/><Relationship Id="rId2" Type="http://schemas.openxmlformats.org/officeDocument/2006/relationships/hyperlink" Target="http://translate.googleusercontent.com/translate_c?depth=1&amp;hl=fr&amp;prev=search&amp;rurl=translate.google.fr&amp;sl=en&amp;u=http://en.wikipedia.org/wiki/Passifloraceae&amp;usg=ALkJrhjlJ6nZQHNZxOc4a5jgg9aL9QjWZQ" TargetMode="External"/><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amp;rurl=translate.google.fr&amp;sl=en&amp;u=http://en.wikipedia.org/wiki/Passionfruit&amp;usg=ALkJrhhOeoOSDNaEpRoi6IU7HgZ5kCS_LQ" TargetMode="External"/><Relationship Id="rId11" Type="http://schemas.openxmlformats.org/officeDocument/2006/relationships/image" Target="../media/image359.jpeg"/><Relationship Id="rId5" Type="http://schemas.openxmlformats.org/officeDocument/2006/relationships/hyperlink" Target="http://translate.googleusercontent.com/translate_c?depth=1&amp;hl=fr&amp;prev=search&amp;rurl=translate.google.fr&amp;sl=en&amp;u=http://en.wikipedia.org/wiki/Juice_vesicles&amp;usg=ALkJrhhQ_0qR5QylvBHgp1Ga6RdoOT_qXQ" TargetMode="External"/><Relationship Id="rId10" Type="http://schemas.openxmlformats.org/officeDocument/2006/relationships/image" Target="../media/image317.jpeg"/><Relationship Id="rId4" Type="http://schemas.openxmlformats.org/officeDocument/2006/relationships/hyperlink" Target="http://translate.googleusercontent.com/translate_c?depth=1&amp;hl=fr&amp;prev=search&amp;rurl=translate.google.fr&amp;sl=en&amp;u=http://en.wikipedia.org/wiki/Frost&amp;usg=ALkJrhj0XY8veblIkI3CQbpw_kupWQd7yw" TargetMode="External"/><Relationship Id="rId9" Type="http://schemas.openxmlformats.org/officeDocument/2006/relationships/image" Target="../media/image35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hyperlink" Target="http://www.nordest.vnf.fr/spip.php?article3098" TargetMode="External"/><Relationship Id="rId4" Type="http://schemas.openxmlformats.org/officeDocument/2006/relationships/image" Target="../media/image10.jpg"/></Relationships>
</file>

<file path=ppt/slides/_rels/slide60.xml.rels><?xml version="1.0" encoding="UTF-8" standalone="yes"?>
<Relationships xmlns="http://schemas.openxmlformats.org/package/2006/relationships"><Relationship Id="rId8" Type="http://schemas.openxmlformats.org/officeDocument/2006/relationships/hyperlink" Target="http://fr.wikipedia.org/wiki/Paille" TargetMode="External"/><Relationship Id="rId3" Type="http://schemas.openxmlformats.org/officeDocument/2006/relationships/hyperlink" Target="http://fr.wikipedia.org/wiki/Racine_(botanique)" TargetMode="External"/><Relationship Id="rId7" Type="http://schemas.openxmlformats.org/officeDocument/2006/relationships/hyperlink" Target="http://fr.wikipedia.org/wiki/Chaume" TargetMode="External"/><Relationship Id="rId2" Type="http://schemas.openxmlformats.org/officeDocument/2006/relationships/hyperlink" Target="http://fr.wikipedia.org/wiki/Chrysopogon" TargetMode="External"/><Relationship Id="rId1" Type="http://schemas.openxmlformats.org/officeDocument/2006/relationships/slideLayout" Target="../slideLayouts/slideLayout7.xml"/><Relationship Id="rId6" Type="http://schemas.openxmlformats.org/officeDocument/2006/relationships/hyperlink" Target="http://fr.wikipedia.org/wiki/Pollution" TargetMode="External"/><Relationship Id="rId11" Type="http://schemas.openxmlformats.org/officeDocument/2006/relationships/hyperlink" Target="http://www.vetiver.org/TVN_French%20manual%20v1opt.pdf" TargetMode="External"/><Relationship Id="rId5" Type="http://schemas.openxmlformats.org/officeDocument/2006/relationships/hyperlink" Target="http://fr.wikipedia.org/wiki/Haie" TargetMode="External"/><Relationship Id="rId10" Type="http://schemas.openxmlformats.org/officeDocument/2006/relationships/hyperlink" Target="http://www.vetiver.com/TVN_infra_fr.pdf" TargetMode="External"/><Relationship Id="rId4" Type="http://schemas.openxmlformats.org/officeDocument/2006/relationships/hyperlink" Target="http://fr.wikipedia.org/wiki/Parfum" TargetMode="External"/><Relationship Id="rId9" Type="http://schemas.openxmlformats.org/officeDocument/2006/relationships/hyperlink" Target="http://fr.wikipedia.org/wiki/V%C3%A9tiver"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366.jpg"/><Relationship Id="rId3" Type="http://schemas.openxmlformats.org/officeDocument/2006/relationships/image" Target="../media/image362.jpeg"/><Relationship Id="rId7" Type="http://schemas.openxmlformats.org/officeDocument/2006/relationships/image" Target="../media/image365.jpeg"/><Relationship Id="rId2" Type="http://schemas.openxmlformats.org/officeDocument/2006/relationships/image" Target="../media/image361.jpeg"/><Relationship Id="rId1" Type="http://schemas.openxmlformats.org/officeDocument/2006/relationships/slideLayout" Target="../slideLayouts/slideLayout7.xml"/><Relationship Id="rId6" Type="http://schemas.openxmlformats.org/officeDocument/2006/relationships/hyperlink" Target="http://vetiversenegal.blogspot.fr/2010/11/des-projets-recents-du-vetiver-au.html" TargetMode="External"/><Relationship Id="rId5" Type="http://schemas.openxmlformats.org/officeDocument/2006/relationships/image" Target="../media/image364.jpeg"/><Relationship Id="rId4" Type="http://schemas.openxmlformats.org/officeDocument/2006/relationships/image" Target="../media/image363.jpeg"/></Relationships>
</file>

<file path=ppt/slides/_rels/slide62.xml.rels><?xml version="1.0" encoding="UTF-8" standalone="yes"?>
<Relationships xmlns="http://schemas.openxmlformats.org/package/2006/relationships"><Relationship Id="rId3" Type="http://schemas.openxmlformats.org/officeDocument/2006/relationships/hyperlink" Target="http://fr.wikipedia.org/w/index.php?title=Chrysopogon_nigritanus&amp;action=edit&amp;redlink=1" TargetMode="External"/><Relationship Id="rId2" Type="http://schemas.openxmlformats.org/officeDocument/2006/relationships/hyperlink" Target="http://www.fao.org/docrep/007/y5378f/y5378f03.htm" TargetMode="External"/><Relationship Id="rId1" Type="http://schemas.openxmlformats.org/officeDocument/2006/relationships/slideLayout" Target="../slideLayouts/slideLayout7.xml"/><Relationship Id="rId6" Type="http://schemas.openxmlformats.org/officeDocument/2006/relationships/image" Target="../media/image369.jpeg"/><Relationship Id="rId5" Type="http://schemas.openxmlformats.org/officeDocument/2006/relationships/image" Target="../media/image368.jpeg"/><Relationship Id="rId4" Type="http://schemas.openxmlformats.org/officeDocument/2006/relationships/image" Target="../media/image367.jpeg"/></Relationships>
</file>

<file path=ppt/slides/_rels/slide63.xml.rels><?xml version="1.0" encoding="UTF-8" standalone="yes"?>
<Relationships xmlns="http://schemas.openxmlformats.org/package/2006/relationships"><Relationship Id="rId8" Type="http://schemas.openxmlformats.org/officeDocument/2006/relationships/hyperlink" Target="http://en.wikipedia.org/wiki/Chrysopogon_zizanioides" TargetMode="External"/><Relationship Id="rId3" Type="http://schemas.openxmlformats.org/officeDocument/2006/relationships/hyperlink" Target="http://fr.wikipedia.org/wiki/Asie" TargetMode="External"/><Relationship Id="rId7" Type="http://schemas.openxmlformats.org/officeDocument/2006/relationships/hyperlink" Target="http://fr.wikipedia.org/wiki/V%C3%A9tiver" TargetMode="External"/><Relationship Id="rId2" Type="http://schemas.openxmlformats.org/officeDocument/2006/relationships/hyperlink" Target="http://fr.wikipedia.org/wiki/Chrysopogon_zizanioides" TargetMode="External"/><Relationship Id="rId1" Type="http://schemas.openxmlformats.org/officeDocument/2006/relationships/slideLayout" Target="../slideLayouts/slideLayout7.xml"/><Relationship Id="rId6" Type="http://schemas.openxmlformats.org/officeDocument/2006/relationships/hyperlink" Target="http://fr.wikipedia.org/wiki/Huile_essentielle" TargetMode="External"/><Relationship Id="rId5" Type="http://schemas.openxmlformats.org/officeDocument/2006/relationships/hyperlink" Target="http://fr.wikipedia.org/wiki/Distillation" TargetMode="External"/><Relationship Id="rId10" Type="http://schemas.openxmlformats.org/officeDocument/2006/relationships/image" Target="../media/image370.jpeg"/><Relationship Id="rId4" Type="http://schemas.openxmlformats.org/officeDocument/2006/relationships/hyperlink" Target="http://fr.wikipedia.org/wiki/%C3%89tats-Unis" TargetMode="External"/><Relationship Id="rId9" Type="http://schemas.openxmlformats.org/officeDocument/2006/relationships/hyperlink" Target="http://www.vetiver.com/TVN_GreenFrench.pdf"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q%3DChrysopogon%2Bnigritanus%26biw%3D1440%26bih%3D732&amp;rurl=translate.google.fr&amp;sl=en&amp;u=http://en.wikipedia.org/wiki/Northern_Africa&amp;usg=ALkJrhjUN6J2SPi9OdapOAHHHSBZHxRDLA" TargetMode="External"/><Relationship Id="rId13" Type="http://schemas.openxmlformats.org/officeDocument/2006/relationships/hyperlink" Target="http://translate.googleusercontent.com/translate_c?depth=1&amp;hl=fr&amp;prev=/search?q%3DChrysopogon%2Bnigritanus%26biw%3D1440%26bih%3D732&amp;rurl=translate.google.fr&amp;sl=en&amp;u=http://en.wikipedia.org/wiki/Chrysopogon_nigritanus&amp;usg=ALkJrhioW7G9jF2WCus3kv5BqmakA6qcqw#cite_note-Grimshaw_44-2" TargetMode="External"/><Relationship Id="rId18" Type="http://schemas.openxmlformats.org/officeDocument/2006/relationships/image" Target="../media/image372.jpeg"/><Relationship Id="rId3" Type="http://schemas.openxmlformats.org/officeDocument/2006/relationships/hyperlink" Target="http://translate.googleusercontent.com/translate_c?depth=1&amp;hl=fr&amp;prev=/search?q%3DChrysopogon%2Bnigritanus%26biw%3D1440%26bih%3D732&amp;rurl=translate.google.fr&amp;sl=en&amp;u=http://en.wikipedia.org/wiki/Grass&amp;usg=ALkJrhjug3tkBKDnXUvoRdXFh2EbHJxNAw" TargetMode="External"/><Relationship Id="rId7" Type="http://schemas.openxmlformats.org/officeDocument/2006/relationships/hyperlink" Target="http://translate.googleusercontent.com/translate_c?depth=1&amp;hl=fr&amp;prev=/search?q%3DChrysopogon%2Bnigritanus%26biw%3D1440%26bih%3D732&amp;rurl=translate.google.fr&amp;sl=en&amp;u=http://en.wikipedia.org/wiki/Nigeria&amp;usg=ALkJrhhtOb5nNkysatfMb9bUiOvH-WoAzw" TargetMode="External"/><Relationship Id="rId12" Type="http://schemas.openxmlformats.org/officeDocument/2006/relationships/hyperlink" Target="http://translate.googleusercontent.com/translate_c?depth=1&amp;hl=fr&amp;prev=/search?q%3DChrysopogon%2Bnigritanus%26biw%3D1440%26bih%3D732&amp;rurl=translate.google.fr&amp;sl=en&amp;u=http://en.wikipedia.org/wiki/Drought_tolerance&amp;usg=ALkJrhiauHdRGmGPcCaft2FbvKHiFbma7g" TargetMode="External"/><Relationship Id="rId17" Type="http://schemas.openxmlformats.org/officeDocument/2006/relationships/image" Target="../media/image371.jpeg"/><Relationship Id="rId2" Type="http://schemas.openxmlformats.org/officeDocument/2006/relationships/hyperlink" Target="http://fr.wikipedia.org/w/index.php?title=Chrysopogon_nigritanus&amp;action=edit&amp;redlink=1" TargetMode="External"/><Relationship Id="rId16" Type="http://schemas.openxmlformats.org/officeDocument/2006/relationships/hyperlink" Target="http://en.wikipedia.org/wiki/Chrysopogon_nigritanus" TargetMode="External"/><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3DChrysopogon%2Bnigritanus%26biw%3D1440%26bih%3D732&amp;rurl=translate.google.fr&amp;sl=en&amp;u=http://en.wikipedia.org/wiki/Soil_erosion&amp;usg=ALkJrhhUV6NaIXow9kQxo_tzVVTCh4OCSg" TargetMode="External"/><Relationship Id="rId11" Type="http://schemas.openxmlformats.org/officeDocument/2006/relationships/hyperlink" Target="http://translate.googleusercontent.com/translate_c?depth=1&amp;hl=fr&amp;prev=/search?q%3DChrysopogon%2Bnigritanus%26biw%3D1440%26bih%3D732&amp;rurl=translate.google.fr&amp;sl=en&amp;u=http://en.wikipedia.org/wiki/Vetiver&amp;usg=ALkJrhjgZhZZx2x3Ow_Z4wTRlWqWL1__sA" TargetMode="External"/><Relationship Id="rId5" Type="http://schemas.openxmlformats.org/officeDocument/2006/relationships/hyperlink" Target="http://translate.googleusercontent.com/translate_c?depth=1&amp;hl=fr&amp;prev=/search?q%3DChrysopogon%2Bnigritanus%26biw%3D1440%26bih%3D732&amp;rurl=translate.google.fr&amp;sl=en&amp;u=http://en.wikipedia.org/wiki/Chrysopogon_nigritanus&amp;usg=ALkJrhioW7G9jF2WCus3kv5BqmakA6qcqw#cite_note-Champagnant_07-1" TargetMode="External"/><Relationship Id="rId15" Type="http://schemas.openxmlformats.org/officeDocument/2006/relationships/hyperlink" Target="http://translate.googleusercontent.com/translate_c?depth=1&amp;hl=fr&amp;prev=/search?q%3DChrysopogon%2Bnigritanus%26biw%3D1440%26bih%3D732&amp;rurl=translate.google.fr&amp;sl=en&amp;u=http://en.wikipedia.org/wiki/Livestock&amp;usg=ALkJrhjkuqEymflBRig6AxKCZfwjQQ7A_A" TargetMode="External"/><Relationship Id="rId10" Type="http://schemas.openxmlformats.org/officeDocument/2006/relationships/hyperlink" Target="http://translate.googleusercontent.com/translate_c?depth=1&amp;hl=fr&amp;prev=/search?q%3DChrysopogon%2Bnigritanus%26biw%3D1440%26bih%3D732&amp;rurl=translate.google.fr&amp;sl=en&amp;u=http://en.wikipedia.org/wiki/Southern_Africa&amp;usg=ALkJrhiYm3YjgmqcmYgQV1fOmVExbEcrog" TargetMode="External"/><Relationship Id="rId19" Type="http://schemas.openxmlformats.org/officeDocument/2006/relationships/image" Target="../media/image373.jpeg"/><Relationship Id="rId4" Type="http://schemas.openxmlformats.org/officeDocument/2006/relationships/hyperlink" Target="http://translate.googleusercontent.com/translate_c?depth=1&amp;hl=fr&amp;prev=/search?q%3DChrysopogon%2Bnigritanus%26biw%3D1440%26bih%3D732&amp;rurl=translate.google.fr&amp;sl=en&amp;u=http://en.wikipedia.org/wiki/Poaceae&amp;usg=ALkJrhi3duMUp04p3aRXGLoZoUczixIl3A" TargetMode="External"/><Relationship Id="rId9" Type="http://schemas.openxmlformats.org/officeDocument/2006/relationships/hyperlink" Target="http://translate.googleusercontent.com/translate_c?depth=1&amp;hl=fr&amp;prev=/search?q%3DChrysopogon%2Bnigritanus%26biw%3D1440%26bih%3D732&amp;rurl=translate.google.fr&amp;sl=en&amp;u=http://en.wikipedia.org/wiki/Eastern_Africa&amp;usg=ALkJrhi1kvmwtx91JXylXW40FmyuPiGm6A" TargetMode="External"/><Relationship Id="rId14" Type="http://schemas.openxmlformats.org/officeDocument/2006/relationships/hyperlink" Target="http://translate.googleusercontent.com/translate_c?depth=1&amp;hl=fr&amp;prev=/search?q%3DChrysopogon%2Bnigritanus%26biw%3D1440%26bih%3D732&amp;rurl=translate.google.fr&amp;sl=en&amp;u=http://en.wikipedia.org/wiki/Subsistence_agriculture&amp;usg=ALkJrhhdUjJH8PuTRxOGQjDhuzgn6tV2wA"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www.vetiver.org/TVN-Handbook%20series/TVN-series1-1-vetiver%20plant.htm" TargetMode="External"/><Relationship Id="rId7" Type="http://schemas.openxmlformats.org/officeDocument/2006/relationships/image" Target="../media/image377.jpeg"/><Relationship Id="rId2" Type="http://schemas.openxmlformats.org/officeDocument/2006/relationships/hyperlink" Target="http://fr.wikipedia.org/w/index.php?title=Chrysopogon_nemoralis&amp;action=edit&amp;redlink=1" TargetMode="External"/><Relationship Id="rId1" Type="http://schemas.openxmlformats.org/officeDocument/2006/relationships/slideLayout" Target="../slideLayouts/slideLayout7.xml"/><Relationship Id="rId6" Type="http://schemas.openxmlformats.org/officeDocument/2006/relationships/image" Target="../media/image376.jpeg"/><Relationship Id="rId5" Type="http://schemas.openxmlformats.org/officeDocument/2006/relationships/image" Target="../media/image375.jpeg"/><Relationship Id="rId4" Type="http://schemas.openxmlformats.org/officeDocument/2006/relationships/image" Target="../media/image374.jpeg"/></Relationships>
</file>

<file path=ppt/slides/_rels/slide66.xml.rels><?xml version="1.0" encoding="UTF-8" standalone="yes"?>
<Relationships xmlns="http://schemas.openxmlformats.org/package/2006/relationships"><Relationship Id="rId3" Type="http://schemas.openxmlformats.org/officeDocument/2006/relationships/image" Target="../media/image379.jpeg"/><Relationship Id="rId7" Type="http://schemas.openxmlformats.org/officeDocument/2006/relationships/image" Target="../media/image383.jpg"/><Relationship Id="rId2" Type="http://schemas.openxmlformats.org/officeDocument/2006/relationships/image" Target="../media/image378.jpeg"/><Relationship Id="rId1" Type="http://schemas.openxmlformats.org/officeDocument/2006/relationships/slideLayout" Target="../slideLayouts/slideLayout7.xml"/><Relationship Id="rId6" Type="http://schemas.openxmlformats.org/officeDocument/2006/relationships/image" Target="../media/image382.jpg"/><Relationship Id="rId5" Type="http://schemas.openxmlformats.org/officeDocument/2006/relationships/image" Target="../media/image381.jpg"/><Relationship Id="rId4" Type="http://schemas.openxmlformats.org/officeDocument/2006/relationships/image" Target="../media/image380.jpeg"/></Relationships>
</file>

<file path=ppt/slides/_rels/slide67.xml.rels><?xml version="1.0" encoding="UTF-8" standalone="yes"?>
<Relationships xmlns="http://schemas.openxmlformats.org/package/2006/relationships"><Relationship Id="rId8" Type="http://schemas.openxmlformats.org/officeDocument/2006/relationships/image" Target="../media/image389.jpg"/><Relationship Id="rId3" Type="http://schemas.openxmlformats.org/officeDocument/2006/relationships/image" Target="../media/image384.jpeg"/><Relationship Id="rId7" Type="http://schemas.openxmlformats.org/officeDocument/2006/relationships/image" Target="../media/image388.jpg"/><Relationship Id="rId2" Type="http://schemas.openxmlformats.org/officeDocument/2006/relationships/hyperlink" Target="http://tropical.theferns.info/viewtropical.php?id=Barleria+lupulina" TargetMode="External"/><Relationship Id="rId1" Type="http://schemas.openxmlformats.org/officeDocument/2006/relationships/slideLayout" Target="../slideLayouts/slideLayout7.xml"/><Relationship Id="rId6" Type="http://schemas.openxmlformats.org/officeDocument/2006/relationships/image" Target="../media/image387.jpg"/><Relationship Id="rId5" Type="http://schemas.openxmlformats.org/officeDocument/2006/relationships/image" Target="../media/image386.jpg"/><Relationship Id="rId4" Type="http://schemas.openxmlformats.org/officeDocument/2006/relationships/image" Target="../media/image385.jpeg"/></Relationships>
</file>

<file path=ppt/slides/_rels/slide68.xml.rels><?xml version="1.0" encoding="UTF-8" standalone="yes"?>
<Relationships xmlns="http://schemas.openxmlformats.org/package/2006/relationships"><Relationship Id="rId8" Type="http://schemas.openxmlformats.org/officeDocument/2006/relationships/image" Target="../media/image392.jpg"/><Relationship Id="rId3" Type="http://schemas.openxmlformats.org/officeDocument/2006/relationships/hyperlink" Target="http://www.mi-aime-a-ou.com/barleria_lupulina.php" TargetMode="External"/><Relationship Id="rId7" Type="http://schemas.openxmlformats.org/officeDocument/2006/relationships/image" Target="../media/image391.jpeg"/><Relationship Id="rId2" Type="http://schemas.openxmlformats.org/officeDocument/2006/relationships/hyperlink" Target="http://tropical.theferns.info/viewtropical.php?id=Barleria+lupulina" TargetMode="External"/><Relationship Id="rId1" Type="http://schemas.openxmlformats.org/officeDocument/2006/relationships/slideLayout" Target="../slideLayouts/slideLayout7.xml"/><Relationship Id="rId6" Type="http://schemas.openxmlformats.org/officeDocument/2006/relationships/image" Target="../media/image390.jpeg"/><Relationship Id="rId5" Type="http://schemas.openxmlformats.org/officeDocument/2006/relationships/hyperlink" Target="http://www.bothasigwatch.co.za/2014/05/19/making-your-garden-unattractive-to-criminals-19-may-2014/" TargetMode="External"/><Relationship Id="rId10" Type="http://schemas.openxmlformats.org/officeDocument/2006/relationships/image" Target="../media/image394.jpg"/><Relationship Id="rId4" Type="http://schemas.openxmlformats.org/officeDocument/2006/relationships/hyperlink" Target="https://fr.wikipedia.org/wiki/Euphorbia_milii" TargetMode="External"/><Relationship Id="rId9" Type="http://schemas.openxmlformats.org/officeDocument/2006/relationships/image" Target="../media/image393.jpg"/></Relationships>
</file>

<file path=ppt/slides/_rels/slide69.xml.rels><?xml version="1.0" encoding="UTF-8" standalone="yes"?>
<Relationships xmlns="http://schemas.openxmlformats.org/package/2006/relationships"><Relationship Id="rId8" Type="http://schemas.openxmlformats.org/officeDocument/2006/relationships/image" Target="../media/image397.jpg"/><Relationship Id="rId13" Type="http://schemas.openxmlformats.org/officeDocument/2006/relationships/image" Target="../media/image402.jpg"/><Relationship Id="rId3" Type="http://schemas.openxmlformats.org/officeDocument/2006/relationships/hyperlink" Target="https://translate.googleusercontent.com/translate_c?depth=1&amp;hl=fr&amp;prev=search&amp;rurl=translate.google.fr&amp;sl=en&amp;sp=nmt4&amp;u=https://en.wikipedia.org/wiki/Madagascar&amp;usg=ALkJrhh1r0y0e8V6tq4LZBrYuxQCXPuvhg" TargetMode="External"/><Relationship Id="rId7" Type="http://schemas.openxmlformats.org/officeDocument/2006/relationships/image" Target="../media/image396.jpg"/><Relationship Id="rId12" Type="http://schemas.openxmlformats.org/officeDocument/2006/relationships/image" Target="../media/image401.jpg"/><Relationship Id="rId2" Type="http://schemas.openxmlformats.org/officeDocument/2006/relationships/hyperlink" Target="https://translate.googleusercontent.com/translate_c?depth=1&amp;hl=fr&amp;prev=search&amp;rurl=translate.google.fr&amp;sl=en&amp;sp=nmt4&amp;u=https://en.wikipedia.org/wiki/Evergreen&amp;usg=ALkJrhh8SImX1XN8Nn1G2rLoATOcdOfsHg" TargetMode="External"/><Relationship Id="rId1" Type="http://schemas.openxmlformats.org/officeDocument/2006/relationships/slideLayout" Target="../slideLayouts/slideLayout7.xml"/><Relationship Id="rId6" Type="http://schemas.openxmlformats.org/officeDocument/2006/relationships/image" Target="../media/image395.jpg"/><Relationship Id="rId11" Type="http://schemas.openxmlformats.org/officeDocument/2006/relationships/image" Target="../media/image400.jpg"/><Relationship Id="rId5" Type="http://schemas.openxmlformats.org/officeDocument/2006/relationships/hyperlink" Target="http://nature.jardin.free.fr/1104/solanum_pyracanthum.html" TargetMode="External"/><Relationship Id="rId10" Type="http://schemas.openxmlformats.org/officeDocument/2006/relationships/image" Target="../media/image399.jpg"/><Relationship Id="rId4" Type="http://schemas.openxmlformats.org/officeDocument/2006/relationships/hyperlink" Target="https://en.wikipedia.org/wiki/Solanum_pyracanthos" TargetMode="External"/><Relationship Id="rId9" Type="http://schemas.openxmlformats.org/officeDocument/2006/relationships/image" Target="../media/image398.jpg"/></Relationships>
</file>

<file path=ppt/slides/_rels/slide7.xml.rels><?xml version="1.0" encoding="UTF-8" standalone="yes"?>
<Relationships xmlns="http://schemas.openxmlformats.org/package/2006/relationships"><Relationship Id="rId3" Type="http://schemas.openxmlformats.org/officeDocument/2006/relationships/hyperlink" Target="http://www.toutcalculer.com/geometrie/volume-surface-tronc-de-cone.php" TargetMode="External"/><Relationship Id="rId2" Type="http://schemas.openxmlformats.org/officeDocument/2006/relationships/hyperlink" Target="https://www.lozedion.com/glossary/aire-laterale-dun-tronc-de-cone/" TargetMode="Externa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70.xml.rels><?xml version="1.0" encoding="UTF-8" standalone="yes"?>
<Relationships xmlns="http://schemas.openxmlformats.org/package/2006/relationships"><Relationship Id="rId8" Type="http://schemas.openxmlformats.org/officeDocument/2006/relationships/hyperlink" Target="https://fr.wikipedia.org/wiki/Bouture" TargetMode="External"/><Relationship Id="rId13" Type="http://schemas.openxmlformats.org/officeDocument/2006/relationships/image" Target="../media/image404.jpg"/><Relationship Id="rId3" Type="http://schemas.openxmlformats.org/officeDocument/2006/relationships/hyperlink" Target="https://fr.wikipedia.org/wiki/Zone_USDA" TargetMode="External"/><Relationship Id="rId7" Type="http://schemas.openxmlformats.org/officeDocument/2006/relationships/hyperlink" Target="https://fr.wikipedia.org/wiki/Semis_(agriculture)" TargetMode="External"/><Relationship Id="rId12" Type="http://schemas.openxmlformats.org/officeDocument/2006/relationships/image" Target="../media/image403.jpg"/><Relationship Id="rId17" Type="http://schemas.openxmlformats.org/officeDocument/2006/relationships/image" Target="../media/image408.jpg"/><Relationship Id="rId2" Type="http://schemas.openxmlformats.org/officeDocument/2006/relationships/hyperlink" Target="https://fr.wikipedia.org/wiki/Hybride" TargetMode="External"/><Relationship Id="rId16" Type="http://schemas.openxmlformats.org/officeDocument/2006/relationships/image" Target="../media/image407.jpg"/><Relationship Id="rId1" Type="http://schemas.openxmlformats.org/officeDocument/2006/relationships/slideLayout" Target="../slideLayouts/slideLayout7.xml"/><Relationship Id="rId6" Type="http://schemas.openxmlformats.org/officeDocument/2006/relationships/hyperlink" Target="https://fr.wikipedia.org/wiki/Paysage" TargetMode="External"/><Relationship Id="rId11" Type="http://schemas.openxmlformats.org/officeDocument/2006/relationships/hyperlink" Target="https://www.visoflora.com/photos-nature/photo-cameleon-de-madagascar.html" TargetMode="External"/><Relationship Id="rId5" Type="http://schemas.openxmlformats.org/officeDocument/2006/relationships/hyperlink" Target="https://fr.wikipedia.org/wiki/Maladie_des_taches_noires" TargetMode="External"/><Relationship Id="rId15" Type="http://schemas.openxmlformats.org/officeDocument/2006/relationships/image" Target="../media/image406.jpg"/><Relationship Id="rId10" Type="http://schemas.openxmlformats.org/officeDocument/2006/relationships/hyperlink" Target="https://fr.wikipedia.org/wiki/Rosa_rugosa" TargetMode="External"/><Relationship Id="rId4" Type="http://schemas.openxmlformats.org/officeDocument/2006/relationships/hyperlink" Target="https://fr.wikipedia.org/wiki/Rouille_(maladie)" TargetMode="External"/><Relationship Id="rId9" Type="http://schemas.openxmlformats.org/officeDocument/2006/relationships/hyperlink" Target="https://fr.wikipedia.org/wiki/Plante_invasive" TargetMode="External"/><Relationship Id="rId14" Type="http://schemas.openxmlformats.org/officeDocument/2006/relationships/image" Target="../media/image405.jpg"/></Relationships>
</file>

<file path=ppt/slides/_rels/slide71.xml.rels><?xml version="1.0" encoding="UTF-8" standalone="yes"?>
<Relationships xmlns="http://schemas.openxmlformats.org/package/2006/relationships"><Relationship Id="rId8" Type="http://schemas.openxmlformats.org/officeDocument/2006/relationships/hyperlink" Target="https://fr.wikipedia.org/wiki/Haie" TargetMode="External"/><Relationship Id="rId13" Type="http://schemas.openxmlformats.org/officeDocument/2006/relationships/image" Target="../media/image410.jpg"/><Relationship Id="rId3" Type="http://schemas.openxmlformats.org/officeDocument/2006/relationships/hyperlink" Target="https://fr.wiktionary.org/wiki/caduques" TargetMode="External"/><Relationship Id="rId7" Type="http://schemas.openxmlformats.org/officeDocument/2006/relationships/hyperlink" Target="https://fr.wikipedia.org/wiki/Porte-greffe" TargetMode="External"/><Relationship Id="rId12" Type="http://schemas.openxmlformats.org/officeDocument/2006/relationships/image" Target="../media/image409.jpg"/><Relationship Id="rId2" Type="http://schemas.openxmlformats.org/officeDocument/2006/relationships/hyperlink" Target="https://fr.wiktionary.org/wiki/trifoli%C3%A9es" TargetMode="External"/><Relationship Id="rId1" Type="http://schemas.openxmlformats.org/officeDocument/2006/relationships/slideLayout" Target="../slideLayouts/slideLayout7.xml"/><Relationship Id="rId6" Type="http://schemas.openxmlformats.org/officeDocument/2006/relationships/hyperlink" Target="https://fr.wikipedia.org/wiki/Virus_de_la_tristeza_des_agrumes" TargetMode="External"/><Relationship Id="rId11" Type="http://schemas.openxmlformats.org/officeDocument/2006/relationships/hyperlink" Target="http://www.bothasigwatch.co.za/2014/05/19/making-your-garden-unattractive-to-criminals-19-may-2014/" TargetMode="External"/><Relationship Id="rId5" Type="http://schemas.openxmlformats.org/officeDocument/2006/relationships/hyperlink" Target="https://fr.wikipedia.org/wiki/Poncirine" TargetMode="External"/><Relationship Id="rId15" Type="http://schemas.openxmlformats.org/officeDocument/2006/relationships/image" Target="../media/image412.jpg"/><Relationship Id="rId10" Type="http://schemas.openxmlformats.org/officeDocument/2006/relationships/hyperlink" Target="https://fr.wikipedia.org/wiki/Poncirus_trifoliata" TargetMode="External"/><Relationship Id="rId4" Type="http://schemas.openxmlformats.org/officeDocument/2006/relationships/hyperlink" Target="https://fr.wikipedia.org/wiki/Golf" TargetMode="External"/><Relationship Id="rId9" Type="http://schemas.openxmlformats.org/officeDocument/2006/relationships/hyperlink" Target="https://fr.wikipedia.org/wiki/SNCF" TargetMode="External"/><Relationship Id="rId14" Type="http://schemas.openxmlformats.org/officeDocument/2006/relationships/image" Target="../media/image411.jpg"/></Relationships>
</file>

<file path=ppt/slides/_rels/slide72.xml.rels><?xml version="1.0" encoding="UTF-8" standalone="yes"?>
<Relationships xmlns="http://schemas.openxmlformats.org/package/2006/relationships"><Relationship Id="rId8" Type="http://schemas.openxmlformats.org/officeDocument/2006/relationships/image" Target="../media/image418.jpg"/><Relationship Id="rId3" Type="http://schemas.openxmlformats.org/officeDocument/2006/relationships/image" Target="../media/image413.jpg"/><Relationship Id="rId7" Type="http://schemas.openxmlformats.org/officeDocument/2006/relationships/image" Target="../media/image417.jpg"/><Relationship Id="rId2" Type="http://schemas.openxmlformats.org/officeDocument/2006/relationships/hyperlink" Target="http://www.bothasigwatch.co.za/2014/05/19/making-your-garden-unattractive-to-criminals-19-may-2014/" TargetMode="External"/><Relationship Id="rId1" Type="http://schemas.openxmlformats.org/officeDocument/2006/relationships/slideLayout" Target="../slideLayouts/slideLayout7.xml"/><Relationship Id="rId6" Type="http://schemas.openxmlformats.org/officeDocument/2006/relationships/image" Target="../media/image416.jpg"/><Relationship Id="rId5" Type="http://schemas.openxmlformats.org/officeDocument/2006/relationships/image" Target="../media/image415.jpg"/><Relationship Id="rId10" Type="http://schemas.openxmlformats.org/officeDocument/2006/relationships/image" Target="../media/image420.jpg"/><Relationship Id="rId4" Type="http://schemas.openxmlformats.org/officeDocument/2006/relationships/image" Target="../media/image414.jpg"/><Relationship Id="rId9" Type="http://schemas.openxmlformats.org/officeDocument/2006/relationships/image" Target="../media/image419.jpg"/></Relationships>
</file>

<file path=ppt/slides/_rels/slide73.xml.rels><?xml version="1.0" encoding="UTF-8" standalone="yes"?>
<Relationships xmlns="http://schemas.openxmlformats.org/package/2006/relationships"><Relationship Id="rId8" Type="http://schemas.openxmlformats.org/officeDocument/2006/relationships/image" Target="../media/image425.jpg"/><Relationship Id="rId3" Type="http://schemas.openxmlformats.org/officeDocument/2006/relationships/hyperlink" Target="https://fr.wikipedia.org/wiki/Carissa_macrocarpa" TargetMode="External"/><Relationship Id="rId7" Type="http://schemas.openxmlformats.org/officeDocument/2006/relationships/image" Target="../media/image424.jpg"/><Relationship Id="rId2" Type="http://schemas.openxmlformats.org/officeDocument/2006/relationships/hyperlink" Target="http://www.bothasigwatch.co.za/2014/05/19/making-your-garden-unattractive-to-criminals-19-may-2014/" TargetMode="External"/><Relationship Id="rId1" Type="http://schemas.openxmlformats.org/officeDocument/2006/relationships/slideLayout" Target="../slideLayouts/slideLayout7.xml"/><Relationship Id="rId6" Type="http://schemas.openxmlformats.org/officeDocument/2006/relationships/image" Target="../media/image423.jpg"/><Relationship Id="rId11" Type="http://schemas.openxmlformats.org/officeDocument/2006/relationships/image" Target="../media/image428.jpg"/><Relationship Id="rId5" Type="http://schemas.openxmlformats.org/officeDocument/2006/relationships/image" Target="../media/image422.jpg"/><Relationship Id="rId10" Type="http://schemas.openxmlformats.org/officeDocument/2006/relationships/image" Target="../media/image427.jpg"/><Relationship Id="rId4" Type="http://schemas.openxmlformats.org/officeDocument/2006/relationships/image" Target="../media/image421.jpg"/><Relationship Id="rId9" Type="http://schemas.openxmlformats.org/officeDocument/2006/relationships/image" Target="../media/image426.JPG"/></Relationships>
</file>

<file path=ppt/slides/_rels/slide74.xml.rels><?xml version="1.0" encoding="UTF-8" standalone="yes"?>
<Relationships xmlns="http://schemas.openxmlformats.org/package/2006/relationships"><Relationship Id="rId3" Type="http://schemas.openxmlformats.org/officeDocument/2006/relationships/image" Target="../media/image429.jpg"/><Relationship Id="rId7" Type="http://schemas.openxmlformats.org/officeDocument/2006/relationships/image" Target="../media/image433.jpg"/><Relationship Id="rId2" Type="http://schemas.openxmlformats.org/officeDocument/2006/relationships/hyperlink" Target="http://www.bothasigwatch.co.za/2014/05/19/making-your-garden-unattractive-to-criminals-19-may-2014/" TargetMode="External"/><Relationship Id="rId1" Type="http://schemas.openxmlformats.org/officeDocument/2006/relationships/slideLayout" Target="../slideLayouts/slideLayout7.xml"/><Relationship Id="rId6" Type="http://schemas.openxmlformats.org/officeDocument/2006/relationships/image" Target="../media/image432.jpg"/><Relationship Id="rId5" Type="http://schemas.openxmlformats.org/officeDocument/2006/relationships/image" Target="../media/image431.jpg"/><Relationship Id="rId4" Type="http://schemas.openxmlformats.org/officeDocument/2006/relationships/image" Target="../media/image430.jpg"/></Relationships>
</file>

<file path=ppt/slides/_rels/slide75.xml.rels><?xml version="1.0" encoding="UTF-8" standalone="yes"?>
<Relationships xmlns="http://schemas.openxmlformats.org/package/2006/relationships"><Relationship Id="rId8" Type="http://schemas.openxmlformats.org/officeDocument/2006/relationships/image" Target="../media/image437.jpg"/><Relationship Id="rId3" Type="http://schemas.openxmlformats.org/officeDocument/2006/relationships/hyperlink" Target="http://www.bothasigwatch.co.za/2014/05/19/making-your-garden-unattractive-to-criminals-19-may-2014/" TargetMode="External"/><Relationship Id="rId7" Type="http://schemas.openxmlformats.org/officeDocument/2006/relationships/image" Target="../media/image436.jpg"/><Relationship Id="rId2" Type="http://schemas.openxmlformats.org/officeDocument/2006/relationships/hyperlink" Target="https://fr.wikipedia.org/wiki/Afrique" TargetMode="External"/><Relationship Id="rId1" Type="http://schemas.openxmlformats.org/officeDocument/2006/relationships/slideLayout" Target="../slideLayouts/slideLayout7.xml"/><Relationship Id="rId6" Type="http://schemas.openxmlformats.org/officeDocument/2006/relationships/image" Target="../media/image435.jpg"/><Relationship Id="rId5" Type="http://schemas.openxmlformats.org/officeDocument/2006/relationships/image" Target="../media/image434.jpg"/><Relationship Id="rId4" Type="http://schemas.openxmlformats.org/officeDocument/2006/relationships/hyperlink" Target="https://fr.wikipedia.org/wiki/Aloe_arborescens" TargetMode="External"/></Relationships>
</file>

<file path=ppt/slides/_rels/slide76.xml.rels><?xml version="1.0" encoding="UTF-8" standalone="yes"?>
<Relationships xmlns="http://schemas.openxmlformats.org/package/2006/relationships"><Relationship Id="rId8" Type="http://schemas.openxmlformats.org/officeDocument/2006/relationships/image" Target="../media/image439.jpg"/><Relationship Id="rId3" Type="http://schemas.openxmlformats.org/officeDocument/2006/relationships/hyperlink" Target="https://fr.wikipedia.org/wiki/Chine" TargetMode="External"/><Relationship Id="rId7" Type="http://schemas.openxmlformats.org/officeDocument/2006/relationships/image" Target="../media/image438.jpg"/><Relationship Id="rId2" Type="http://schemas.openxmlformats.org/officeDocument/2006/relationships/hyperlink" Target="https://fr.wikipedia.org/wiki/Chaenomeles_speciosa#cite_note-ef-5" TargetMode="External"/><Relationship Id="rId1" Type="http://schemas.openxmlformats.org/officeDocument/2006/relationships/slideLayout" Target="../slideLayouts/slideLayout7.xml"/><Relationship Id="rId6" Type="http://schemas.openxmlformats.org/officeDocument/2006/relationships/hyperlink" Target="https://fr.wikipedia.org/wiki/Chaenomeles_speciosa" TargetMode="External"/><Relationship Id="rId11" Type="http://schemas.openxmlformats.org/officeDocument/2006/relationships/image" Target="../media/image442.jpg"/><Relationship Id="rId5" Type="http://schemas.openxmlformats.org/officeDocument/2006/relationships/hyperlink" Target="http://www.bothasigwatch.co.za/2014/05/19/making-your-garden-unattractive-to-criminals-19-may-2014/" TargetMode="External"/><Relationship Id="rId10" Type="http://schemas.openxmlformats.org/officeDocument/2006/relationships/image" Target="../media/image441.jpg"/><Relationship Id="rId4" Type="http://schemas.openxmlformats.org/officeDocument/2006/relationships/hyperlink" Target="https://fr.wikipedia.org/wiki/Myanmar" TargetMode="External"/><Relationship Id="rId9" Type="http://schemas.openxmlformats.org/officeDocument/2006/relationships/image" Target="../media/image440.jpg"/></Relationships>
</file>

<file path=ppt/slides/_rels/slide77.xml.rels><?xml version="1.0" encoding="UTF-8" standalone="yes"?>
<Relationships xmlns="http://schemas.openxmlformats.org/package/2006/relationships"><Relationship Id="rId8" Type="http://schemas.openxmlformats.org/officeDocument/2006/relationships/hyperlink" Target="http://www.bothasigwatch.co.za/2014/05/19/making-your-garden-unattractive-to-criminals-19-may-2014/" TargetMode="External"/><Relationship Id="rId13" Type="http://schemas.openxmlformats.org/officeDocument/2006/relationships/image" Target="../media/image446.jpg"/><Relationship Id="rId18" Type="http://schemas.openxmlformats.org/officeDocument/2006/relationships/image" Target="../media/image451.png"/><Relationship Id="rId3" Type="http://schemas.openxmlformats.org/officeDocument/2006/relationships/hyperlink" Target="https://translate.googleusercontent.com/translate_c?depth=1&amp;hl=fr&amp;prev=search&amp;rurl=translate.google.fr&amp;sl=en&amp;sp=nmt4&amp;u=https://en.wikipedia.org/wiki/Africa&amp;usg=ALkJrhgXs0o8aglEd_ChsItrnDVLNsCTkA" TargetMode="External"/><Relationship Id="rId7" Type="http://schemas.openxmlformats.org/officeDocument/2006/relationships/hyperlink" Target="https://translate.googleusercontent.com/translate_c?depth=1&amp;hl=fr&amp;prev=search&amp;rurl=translate.google.fr&amp;sl=en&amp;sp=nmt4&amp;u=https://en.wikipedia.org/wiki/Acid&amp;usg=ALkJrhim6UUTML5iMaaETuy8SyvSnJnv8A" TargetMode="External"/><Relationship Id="rId12" Type="http://schemas.openxmlformats.org/officeDocument/2006/relationships/image" Target="../media/image445.jpg"/><Relationship Id="rId17" Type="http://schemas.openxmlformats.org/officeDocument/2006/relationships/image" Target="../media/image450.jpg"/><Relationship Id="rId2" Type="http://schemas.openxmlformats.org/officeDocument/2006/relationships/hyperlink" Target="https://translate.googleusercontent.com/translate_c?depth=1&amp;hl=fr&amp;prev=search&amp;rurl=translate.google.fr&amp;sl=en&amp;sp=nmt4&amp;u=https://en.wikipedia.org/wiki/Dovyalis_caffra&amp;usg=ALkJrhjmt6Z3xTsw_4aMYpBh_ZUOX8WEmw#cite_note-1" TargetMode="External"/><Relationship Id="rId16" Type="http://schemas.openxmlformats.org/officeDocument/2006/relationships/image" Target="../media/image449.jpg"/><Relationship Id="rId1" Type="http://schemas.openxmlformats.org/officeDocument/2006/relationships/slideLayout" Target="../slideLayouts/slideLayout7.xml"/><Relationship Id="rId6" Type="http://schemas.openxmlformats.org/officeDocument/2006/relationships/hyperlink" Target="https://translate.googleusercontent.com/translate_c?depth=1&amp;hl=fr&amp;prev=search&amp;rurl=translate.google.fr&amp;sl=en&amp;sp=nmt4&amp;u=https://en.wikipedia.org/wiki/Apple&amp;usg=ALkJrhib8C4EXRdrXsiaJleN9EaOQsLKbg" TargetMode="External"/><Relationship Id="rId11" Type="http://schemas.openxmlformats.org/officeDocument/2006/relationships/image" Target="../media/image444.jpg"/><Relationship Id="rId5" Type="http://schemas.openxmlformats.org/officeDocument/2006/relationships/hyperlink" Target="https://translate.googleusercontent.com/translate_c?depth=1&amp;hl=fr&amp;prev=search&amp;rurl=translate.google.fr&amp;sl=en&amp;sp=nmt4&amp;u=https://en.wikipedia.org/wiki/Seed&amp;usg=ALkJrhiNXIeX9r3J3l4pS8-pKmCuhVMWwA" TargetMode="External"/><Relationship Id="rId15" Type="http://schemas.openxmlformats.org/officeDocument/2006/relationships/image" Target="../media/image448.jpg"/><Relationship Id="rId10" Type="http://schemas.openxmlformats.org/officeDocument/2006/relationships/image" Target="../media/image443.jpg"/><Relationship Id="rId4" Type="http://schemas.openxmlformats.org/officeDocument/2006/relationships/hyperlink" Target="https://translate.googleusercontent.com/translate_c?depth=1&amp;hl=fr&amp;prev=search&amp;rurl=translate.google.fr&amp;sl=en&amp;sp=nmt4&amp;u=https://en.wikipedia.org/wiki/Berry_(botany)&amp;usg=ALkJrhjouG497NMELQ7xWM2aPKDf7FIVpQ" TargetMode="External"/><Relationship Id="rId9" Type="http://schemas.openxmlformats.org/officeDocument/2006/relationships/hyperlink" Target="https://en.wikipedia.org/wiki/Dovyalis_caffra" TargetMode="External"/><Relationship Id="rId14" Type="http://schemas.openxmlformats.org/officeDocument/2006/relationships/image" Target="../media/image447.jpg"/></Relationships>
</file>

<file path=ppt/slides/_rels/slide78.xml.rels><?xml version="1.0" encoding="UTF-8" standalone="yes"?>
<Relationships xmlns="http://schemas.openxmlformats.org/package/2006/relationships"><Relationship Id="rId8" Type="http://schemas.openxmlformats.org/officeDocument/2006/relationships/image" Target="../media/image456.jpg"/><Relationship Id="rId3" Type="http://schemas.openxmlformats.org/officeDocument/2006/relationships/hyperlink" Target="http://uses.plantnet-project.org/fr/Ziziphus_mucronata" TargetMode="External"/><Relationship Id="rId7" Type="http://schemas.openxmlformats.org/officeDocument/2006/relationships/image" Target="../media/image455.jpg"/><Relationship Id="rId2" Type="http://schemas.openxmlformats.org/officeDocument/2006/relationships/hyperlink" Target="http://www.bothasigwatch.co.za/2014/05/19/making-your-garden-unattractive-to-criminals-19-may-2014/" TargetMode="External"/><Relationship Id="rId1" Type="http://schemas.openxmlformats.org/officeDocument/2006/relationships/slideLayout" Target="../slideLayouts/slideLayout7.xml"/><Relationship Id="rId6" Type="http://schemas.openxmlformats.org/officeDocument/2006/relationships/image" Target="../media/image454.jpg"/><Relationship Id="rId11" Type="http://schemas.openxmlformats.org/officeDocument/2006/relationships/image" Target="../media/image459.jpg"/><Relationship Id="rId5" Type="http://schemas.openxmlformats.org/officeDocument/2006/relationships/image" Target="../media/image453.jpg"/><Relationship Id="rId10" Type="http://schemas.openxmlformats.org/officeDocument/2006/relationships/image" Target="../media/image458.jpg"/><Relationship Id="rId4" Type="http://schemas.openxmlformats.org/officeDocument/2006/relationships/image" Target="../media/image452.jpg"/><Relationship Id="rId9" Type="http://schemas.openxmlformats.org/officeDocument/2006/relationships/image" Target="../media/image457.jpg"/></Relationships>
</file>

<file path=ppt/slides/_rels/slide79.xml.rels><?xml version="1.0" encoding="UTF-8" standalone="yes"?>
<Relationships xmlns="http://schemas.openxmlformats.org/package/2006/relationships"><Relationship Id="rId8" Type="http://schemas.openxmlformats.org/officeDocument/2006/relationships/hyperlink" Target="https://fr.wikipedia.org/wiki/Asie" TargetMode="External"/><Relationship Id="rId13" Type="http://schemas.openxmlformats.org/officeDocument/2006/relationships/image" Target="../media/image462.jpg"/><Relationship Id="rId3" Type="http://schemas.openxmlformats.org/officeDocument/2006/relationships/hyperlink" Target="https://fr.wikipedia.org/wiki/Esp%C3%A8ce" TargetMode="External"/><Relationship Id="rId7" Type="http://schemas.openxmlformats.org/officeDocument/2006/relationships/hyperlink" Target="https://fr.wikipedia.org/wiki/Afrique" TargetMode="External"/><Relationship Id="rId12" Type="http://schemas.openxmlformats.org/officeDocument/2006/relationships/image" Target="../media/image461.jpg"/><Relationship Id="rId2" Type="http://schemas.openxmlformats.org/officeDocument/2006/relationships/hyperlink" Target="https://fr.wikipedia.org/wiki/Genre_(biologie)" TargetMode="External"/><Relationship Id="rId16" Type="http://schemas.openxmlformats.org/officeDocument/2006/relationships/image" Target="../media/image465.jpg"/><Relationship Id="rId1" Type="http://schemas.openxmlformats.org/officeDocument/2006/relationships/slideLayout" Target="../slideLayouts/slideLayout7.xml"/><Relationship Id="rId6" Type="http://schemas.openxmlformats.org/officeDocument/2006/relationships/hyperlink" Target="https://fr.wikipedia.org/wiki/Europe" TargetMode="External"/><Relationship Id="rId11" Type="http://schemas.openxmlformats.org/officeDocument/2006/relationships/image" Target="../media/image460.jpg"/><Relationship Id="rId5" Type="http://schemas.openxmlformats.org/officeDocument/2006/relationships/hyperlink" Target="https://fr.wikipedia.org/wiki/Araceae" TargetMode="External"/><Relationship Id="rId15" Type="http://schemas.openxmlformats.org/officeDocument/2006/relationships/image" Target="../media/image464.jpg"/><Relationship Id="rId10" Type="http://schemas.openxmlformats.org/officeDocument/2006/relationships/hyperlink" Target="https://fr.wikipedia.org/wiki/Arum" TargetMode="External"/><Relationship Id="rId4" Type="http://schemas.openxmlformats.org/officeDocument/2006/relationships/hyperlink" Target="https://fr.wikipedia.org/wiki/Famille_(biologie)" TargetMode="External"/><Relationship Id="rId9" Type="http://schemas.openxmlformats.org/officeDocument/2006/relationships/hyperlink" Target="https://fr.wikipedia.org/wiki/Bassin_m%C3%A9diterran%C3%A9en" TargetMode="External"/><Relationship Id="rId14" Type="http://schemas.openxmlformats.org/officeDocument/2006/relationships/image" Target="../media/image463.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hyperlink" Target="https://fr.wikipedia.org/wiki/Rafflesia" TargetMode="External"/><Relationship Id="rId13" Type="http://schemas.openxmlformats.org/officeDocument/2006/relationships/image" Target="../media/image471.jpg"/><Relationship Id="rId3" Type="http://schemas.openxmlformats.org/officeDocument/2006/relationships/image" Target="../media/image467.jpg"/><Relationship Id="rId7" Type="http://schemas.openxmlformats.org/officeDocument/2006/relationships/hyperlink" Target="https://fr.wikipedia.org/wiki/Inflorescence" TargetMode="External"/><Relationship Id="rId12" Type="http://schemas.openxmlformats.org/officeDocument/2006/relationships/hyperlink" Target="https://fr.wikipedia.org/wiki/Arum_titan" TargetMode="External"/><Relationship Id="rId2" Type="http://schemas.openxmlformats.org/officeDocument/2006/relationships/image" Target="../media/image466.jpg"/><Relationship Id="rId1" Type="http://schemas.openxmlformats.org/officeDocument/2006/relationships/slideLayout" Target="../slideLayouts/slideLayout7.xml"/><Relationship Id="rId6" Type="http://schemas.openxmlformats.org/officeDocument/2006/relationships/image" Target="../media/image470.JPG"/><Relationship Id="rId11" Type="http://schemas.openxmlformats.org/officeDocument/2006/relationships/hyperlink" Target="https://fr.wikipedia.org/wiki/Bucerotidae" TargetMode="External"/><Relationship Id="rId5" Type="http://schemas.openxmlformats.org/officeDocument/2006/relationships/image" Target="../media/image469.jpg"/><Relationship Id="rId10" Type="http://schemas.openxmlformats.org/officeDocument/2006/relationships/hyperlink" Target="https://fr.wikipedia.org/wiki/For%C3%AAt_tropicale_humide" TargetMode="External"/><Relationship Id="rId4" Type="http://schemas.openxmlformats.org/officeDocument/2006/relationships/image" Target="../media/image468.jpg"/><Relationship Id="rId9" Type="http://schemas.openxmlformats.org/officeDocument/2006/relationships/hyperlink" Target="https://fr.wikipedia.org/wiki/Sumatra" TargetMode="External"/></Relationships>
</file>

<file path=ppt/slides/_rels/slide81.xml.rels><?xml version="1.0" encoding="UTF-8" standalone="yes"?>
<Relationships xmlns="http://schemas.openxmlformats.org/package/2006/relationships"><Relationship Id="rId8" Type="http://schemas.openxmlformats.org/officeDocument/2006/relationships/hyperlink" Target="https://translate.googleusercontent.com/translate_c?depth=1&amp;hl=fr&amp;prev=search&amp;rurl=translate.google.fr&amp;sl=en&amp;sp=nmt4&amp;u=https://en.wikipedia.org/wiki/Tetrastigma&amp;usg=ALkJrhjGALddjkuhCmlgsyl3cjJ3bBO2iQ" TargetMode="External"/><Relationship Id="rId3" Type="http://schemas.openxmlformats.org/officeDocument/2006/relationships/image" Target="../media/image473.jpg"/><Relationship Id="rId7" Type="http://schemas.openxmlformats.org/officeDocument/2006/relationships/hyperlink" Target="https://translate.googleusercontent.com/translate_c?depth=1&amp;hl=fr&amp;prev=search&amp;rurl=translate.google.fr&amp;sl=en&amp;sp=nmt4&amp;u=https://en.wikipedia.org/wiki/Malaysia&amp;usg=ALkJrhjWmYLLRYxnnW4fVgYIZjWdFMVGpA" TargetMode="External"/><Relationship Id="rId2" Type="http://schemas.openxmlformats.org/officeDocument/2006/relationships/image" Target="../media/image472.jpg"/><Relationship Id="rId1" Type="http://schemas.openxmlformats.org/officeDocument/2006/relationships/slideLayout" Target="../slideLayouts/slideLayout7.xml"/><Relationship Id="rId6" Type="http://schemas.openxmlformats.org/officeDocument/2006/relationships/hyperlink" Target="https://translate.googleusercontent.com/translate_c?depth=1&amp;hl=fr&amp;prev=search&amp;rurl=translate.google.fr&amp;sl=en&amp;sp=nmt4&amp;u=https://en.wikipedia.org/wiki/Southern_Thailand&amp;usg=ALkJrhhohb5OV0N7s0TgBArrb1YZduYMuA" TargetMode="External"/><Relationship Id="rId11" Type="http://schemas.openxmlformats.org/officeDocument/2006/relationships/image" Target="../media/image476.jpg"/><Relationship Id="rId5" Type="http://schemas.openxmlformats.org/officeDocument/2006/relationships/image" Target="../media/image475.jpg"/><Relationship Id="rId10" Type="http://schemas.openxmlformats.org/officeDocument/2006/relationships/hyperlink" Target="https://www.invasive.org/gist/moredocs/tetspp01.rtf" TargetMode="External"/><Relationship Id="rId4" Type="http://schemas.openxmlformats.org/officeDocument/2006/relationships/image" Target="../media/image474.jpg"/><Relationship Id="rId9" Type="http://schemas.openxmlformats.org/officeDocument/2006/relationships/hyperlink" Target="https://en.wikipedia.org/wiki/Rafflesia_kerrii" TargetMode="External"/></Relationships>
</file>

<file path=ppt/slides/_rels/slide82.xml.rels><?xml version="1.0" encoding="UTF-8" standalone="yes"?>
<Relationships xmlns="http://schemas.openxmlformats.org/package/2006/relationships"><Relationship Id="rId8" Type="http://schemas.openxmlformats.org/officeDocument/2006/relationships/image" Target="../media/image479.jpg"/><Relationship Id="rId13" Type="http://schemas.openxmlformats.org/officeDocument/2006/relationships/image" Target="../media/image484.jpg"/><Relationship Id="rId18" Type="http://schemas.openxmlformats.org/officeDocument/2006/relationships/image" Target="../media/image489.jpg"/><Relationship Id="rId26" Type="http://schemas.openxmlformats.org/officeDocument/2006/relationships/image" Target="../media/image493.jpg"/><Relationship Id="rId3" Type="http://schemas.openxmlformats.org/officeDocument/2006/relationships/hyperlink" Target="https://www.google.fr/search?q=Nepenthes+ventricosa&amp;stick=H4sIAAAAAAAAAONgFuLUz9U3MMytNM1VAjOTkyyLC7Uss5Ot9JMy83Py0yv184vSE_Myi3Pjk3MSi4sz0zKTE0sy8_OscvLLU4sUUAWLAS22qvNTAAAA&amp;sa=X&amp;ved=0ahUKEwizxYS-8vzVAhVIalAKHfwjBOYQxA0IrAEwGA" TargetMode="External"/><Relationship Id="rId21" Type="http://schemas.openxmlformats.org/officeDocument/2006/relationships/hyperlink" Target="https://www.google.fr/search?q=Sarracenia+leucophylla&amp;stick=H4sIAAAAAAAAAONgFuLUz9U3MM5OskhW4gIxjcxykioytCyzk630kzLzc_LTK_Xzi9IT8zKLc-OTcxKLizPTMpMTSzLz86xy8stTixRQBYsB87ZaT1QAAAA&amp;sa=X&amp;ved=0ahUKEwjG7NCl9fzVAhWEKFAKHQstDfsQxA0IsQEwGA" TargetMode="External"/><Relationship Id="rId34" Type="http://schemas.openxmlformats.org/officeDocument/2006/relationships/image" Target="../media/image501.jpg"/><Relationship Id="rId7" Type="http://schemas.openxmlformats.org/officeDocument/2006/relationships/image" Target="../media/image478.jpg"/><Relationship Id="rId12" Type="http://schemas.openxmlformats.org/officeDocument/2006/relationships/image" Target="../media/image483.jpg"/><Relationship Id="rId17" Type="http://schemas.openxmlformats.org/officeDocument/2006/relationships/image" Target="../media/image488.jpg"/><Relationship Id="rId25" Type="http://schemas.openxmlformats.org/officeDocument/2006/relationships/image" Target="../media/image492.jpg"/><Relationship Id="rId33" Type="http://schemas.openxmlformats.org/officeDocument/2006/relationships/image" Target="../media/image500.jpg"/><Relationship Id="rId2" Type="http://schemas.openxmlformats.org/officeDocument/2006/relationships/hyperlink" Target="https://www.google.fr/search?q=Nepenthes+rafflesiana&amp;stick=H4sIAAAAAAAAAONgFuLUz9U3MMytNM1VAjOTDIzMk7Qss5Ot9JMy83Py0yv184vSE_Myi3Pjk3MSi4sz0zKTE0sy8_OscvLLU4sUUAWLAchoeVBTAAAA&amp;sa=X&amp;ved=0ahUKEwizxYS-8vzVAhVIalAKHfwjBOYQxA0IqgEwGA" TargetMode="External"/><Relationship Id="rId16" Type="http://schemas.openxmlformats.org/officeDocument/2006/relationships/image" Target="../media/image487.jpg"/><Relationship Id="rId20" Type="http://schemas.openxmlformats.org/officeDocument/2006/relationships/hyperlink" Target="https://www.google.fr/search?q=Sarracenia+flava&amp;stick=H4sIAAAAAAAAAONgFuLUz9U3MM5OskhWAjPNzDIqKrQss5Ot9JMy83Py0yv184vSE_Myi3Pjk3MSi4sz0zKTE0sy8_OscvLLU4sUUAWLAVx1DMhTAAAA&amp;sa=X&amp;ved=0ahUKEwjG7NCl9fzVAhWEKFAKHQstDfsQxA0IrwEwGA" TargetMode="External"/><Relationship Id="rId29" Type="http://schemas.openxmlformats.org/officeDocument/2006/relationships/image" Target="../media/image496.jpg"/><Relationship Id="rId1" Type="http://schemas.openxmlformats.org/officeDocument/2006/relationships/slideLayout" Target="../slideLayouts/slideLayout7.xml"/><Relationship Id="rId6" Type="http://schemas.openxmlformats.org/officeDocument/2006/relationships/image" Target="../media/image477.jpg"/><Relationship Id="rId11" Type="http://schemas.openxmlformats.org/officeDocument/2006/relationships/image" Target="../media/image482.jpg"/><Relationship Id="rId24" Type="http://schemas.openxmlformats.org/officeDocument/2006/relationships/image" Target="../media/image491.jpg"/><Relationship Id="rId32" Type="http://schemas.openxmlformats.org/officeDocument/2006/relationships/image" Target="../media/image499.jpg"/><Relationship Id="rId37" Type="http://schemas.openxmlformats.org/officeDocument/2006/relationships/hyperlink" Target="https://en.wikipedia.org/wiki/Nepenthes_rajah" TargetMode="External"/><Relationship Id="rId5" Type="http://schemas.openxmlformats.org/officeDocument/2006/relationships/hyperlink" Target="https://www.google.fr/search?q=Nepenthes+alata&amp;stick=H4sIAAAAAAAAAONgFuLUz9U3MMytNM1VAjOTCyvL07Qss5Ot9JMy83Py0yv184vSE_Myi3Pjk3MSi4sz0zKTE0sy8_OscvLLU4sUUAWLAVlnx6NTAAAA&amp;sa=X&amp;ved=0ahUKEwizxYS-8vzVAhVIalAKHfwjBOYQxA0IrgEwGA" TargetMode="External"/><Relationship Id="rId15" Type="http://schemas.openxmlformats.org/officeDocument/2006/relationships/image" Target="../media/image486.jpg"/><Relationship Id="rId23" Type="http://schemas.openxmlformats.org/officeDocument/2006/relationships/image" Target="../media/image490.jpg"/><Relationship Id="rId28" Type="http://schemas.openxmlformats.org/officeDocument/2006/relationships/image" Target="../media/image495.jpg"/><Relationship Id="rId36" Type="http://schemas.openxmlformats.org/officeDocument/2006/relationships/hyperlink" Target="https://en.wikipedia.org/wiki/Sarracenia" TargetMode="External"/><Relationship Id="rId10" Type="http://schemas.openxmlformats.org/officeDocument/2006/relationships/image" Target="../media/image481.jpg"/><Relationship Id="rId19" Type="http://schemas.openxmlformats.org/officeDocument/2006/relationships/hyperlink" Target="https://www.google.fr/search?q=Sarrac%C3%A9nie+pourpre&amp;stick=H4sIAAAAAAAAAONgFuLUz9U3MM5OskhWAjMt0i3TK7Qss5Ot9JMy83Py0yv184vSE_Myi3Pjk3MSi4sz0zKTE0sy8_OscvLLU4sUUAWLAXvcbUNTAAAA&amp;sa=X&amp;ved=0ahUKEwjG7NCl9fzVAhWEKFAKHQstDfsQxA0IrQEwGA" TargetMode="External"/><Relationship Id="rId31" Type="http://schemas.openxmlformats.org/officeDocument/2006/relationships/image" Target="../media/image498.jpg"/><Relationship Id="rId4" Type="http://schemas.openxmlformats.org/officeDocument/2006/relationships/hyperlink" Target="https://www.google.fr/search?q=Nepenthes+truncata&amp;stick=H4sIAAAAAAAAAONgFuLUz9U3MMytNM1VAjOTDEwLTbUss5Ot9JMy83Py0yv184vSE_Myi3Pjk3MSi4sz0zKTE0sy8_OscvLLU4sUUAWLAXN_0_RTAAAA&amp;sa=X&amp;ved=0ahUKEwizxYS-8vzVAhVIalAKHfwjBOYQxA0IsAEwGA" TargetMode="External"/><Relationship Id="rId9" Type="http://schemas.openxmlformats.org/officeDocument/2006/relationships/image" Target="../media/image480.jpg"/><Relationship Id="rId14" Type="http://schemas.openxmlformats.org/officeDocument/2006/relationships/image" Target="../media/image485.jpg"/><Relationship Id="rId22" Type="http://schemas.openxmlformats.org/officeDocument/2006/relationships/hyperlink" Target="https://www.google.fr/search?q=Sarracenia+psittacina&amp;stick=H4sIAAAAAAAAAONgFuLUz9U3MM5OskhW4gIxjcxyko0KtSyzk630kzLzc_LTK_Xzi9IT8zKLc-OTcxKLizPTMpMTSzLz86xy8stTixRQBYsBHb1awlQAAAA&amp;sa=X&amp;ved=0ahUKEwjG7NCl9fzVAhWEKFAKHQstDfsQxA0IswEwGA" TargetMode="External"/><Relationship Id="rId27" Type="http://schemas.openxmlformats.org/officeDocument/2006/relationships/image" Target="../media/image494.jpg"/><Relationship Id="rId30" Type="http://schemas.openxmlformats.org/officeDocument/2006/relationships/image" Target="../media/image497.jpg"/><Relationship Id="rId35" Type="http://schemas.openxmlformats.org/officeDocument/2006/relationships/hyperlink" Target="https://www.google.fr/search?q=Sarracenia+alata&amp;stick=H4sIAAAAAAAAAONgFuLUz9U3MM5OskhW4gIxjcxykgqrtCyzk630kzLzc_LTK_Xzi9IT8zKLc-OTcxKLizPTMpMTSzLz86xy8stTixRQBYsB0lXqP1QAAAA&amp;sa=X&amp;ved=0ahUKEwjG7NCl9fzVAhWEKFAKHQstDfsQxA0ItQEwGA" TargetMode="External"/></Relationships>
</file>

<file path=ppt/slides/_rels/slide83.xml.rels><?xml version="1.0" encoding="UTF-8" standalone="yes"?>
<Relationships xmlns="http://schemas.openxmlformats.org/package/2006/relationships"><Relationship Id="rId8" Type="http://schemas.openxmlformats.org/officeDocument/2006/relationships/image" Target="../media/image508.jpg"/><Relationship Id="rId13" Type="http://schemas.openxmlformats.org/officeDocument/2006/relationships/hyperlink" Target="https://fr.wikipedia.org/wiki/Fabales" TargetMode="External"/><Relationship Id="rId3" Type="http://schemas.openxmlformats.org/officeDocument/2006/relationships/image" Target="../media/image503.jpg"/><Relationship Id="rId7" Type="http://schemas.openxmlformats.org/officeDocument/2006/relationships/image" Target="../media/image507.jpg"/><Relationship Id="rId12" Type="http://schemas.openxmlformats.org/officeDocument/2006/relationships/hyperlink" Target="https://fr.wikipedia.org/wiki/Liane_(plante)" TargetMode="External"/><Relationship Id="rId2" Type="http://schemas.openxmlformats.org/officeDocument/2006/relationships/image" Target="../media/image502.jpg"/><Relationship Id="rId1" Type="http://schemas.openxmlformats.org/officeDocument/2006/relationships/slideLayout" Target="../slideLayouts/slideLayout7.xml"/><Relationship Id="rId6" Type="http://schemas.openxmlformats.org/officeDocument/2006/relationships/image" Target="../media/image506.jpg"/><Relationship Id="rId11" Type="http://schemas.openxmlformats.org/officeDocument/2006/relationships/hyperlink" Target="https://fr.wikipedia.org/wiki/Esp%C3%A8ce" TargetMode="External"/><Relationship Id="rId5" Type="http://schemas.openxmlformats.org/officeDocument/2006/relationships/image" Target="../media/image505.jpg"/><Relationship Id="rId10" Type="http://schemas.openxmlformats.org/officeDocument/2006/relationships/hyperlink" Target="https://fr.wikipedia.org/wiki/Jama%C3%AFque" TargetMode="External"/><Relationship Id="rId4" Type="http://schemas.openxmlformats.org/officeDocument/2006/relationships/image" Target="../media/image504.jpg"/><Relationship Id="rId9" Type="http://schemas.openxmlformats.org/officeDocument/2006/relationships/image" Target="../media/image509.jpg"/><Relationship Id="rId14" Type="http://schemas.openxmlformats.org/officeDocument/2006/relationships/hyperlink" Target="https://fr.wikipedia.org/wiki/Entada_rheedei" TargetMode="External"/></Relationships>
</file>

<file path=ppt/slides/_rels/slide84.xml.rels><?xml version="1.0" encoding="UTF-8" standalone="yes"?>
<Relationships xmlns="http://schemas.openxmlformats.org/package/2006/relationships"><Relationship Id="rId8" Type="http://schemas.openxmlformats.org/officeDocument/2006/relationships/hyperlink" Target="http://www.schoeffelenvoyage.com/content/hawaii-le-sabre-dargent-fleur-end%C3%A9mique" TargetMode="External"/><Relationship Id="rId13" Type="http://schemas.openxmlformats.org/officeDocument/2006/relationships/hyperlink" Target="http://zipcodezoo.com/index.php/Argyroxiphium_sandwicense_macrocephalum" TargetMode="External"/><Relationship Id="rId3" Type="http://schemas.openxmlformats.org/officeDocument/2006/relationships/image" Target="../media/image511.jpg"/><Relationship Id="rId7" Type="http://schemas.openxmlformats.org/officeDocument/2006/relationships/image" Target="../media/image515.jpg"/><Relationship Id="rId12" Type="http://schemas.openxmlformats.org/officeDocument/2006/relationships/hyperlink" Target="https://en.wikipedia.org/wiki/Argyroxiphium_sandwicense_subsp._macrocephalum" TargetMode="External"/><Relationship Id="rId2" Type="http://schemas.openxmlformats.org/officeDocument/2006/relationships/image" Target="../media/image510.jpg"/><Relationship Id="rId1" Type="http://schemas.openxmlformats.org/officeDocument/2006/relationships/slideLayout" Target="../slideLayouts/slideLayout7.xml"/><Relationship Id="rId6" Type="http://schemas.openxmlformats.org/officeDocument/2006/relationships/image" Target="../media/image514.jpg"/><Relationship Id="rId11" Type="http://schemas.openxmlformats.org/officeDocument/2006/relationships/hyperlink" Target="https://fr.wikipedia.org/wiki/Argyroxiphium_sandwicense" TargetMode="External"/><Relationship Id="rId5" Type="http://schemas.openxmlformats.org/officeDocument/2006/relationships/image" Target="../media/image513.jpg"/><Relationship Id="rId10" Type="http://schemas.openxmlformats.org/officeDocument/2006/relationships/hyperlink" Target="http://www.geo.fr/photos/vos-reportages-photo/hawai-volcans-et-crateres-actifs/hawai-haleakala-sabres-d-argent" TargetMode="External"/><Relationship Id="rId4" Type="http://schemas.openxmlformats.org/officeDocument/2006/relationships/image" Target="../media/image512.jpg"/><Relationship Id="rId9" Type="http://schemas.openxmlformats.org/officeDocument/2006/relationships/hyperlink" Target="http://come4news.com/le-sabre-dargent-une-fleur-merveilleuse/" TargetMode="External"/></Relationships>
</file>

<file path=ppt/slides/_rels/slide85.xml.rels><?xml version="1.0" encoding="UTF-8" standalone="yes"?>
<Relationships xmlns="http://schemas.openxmlformats.org/package/2006/relationships"><Relationship Id="rId8" Type="http://schemas.openxmlformats.org/officeDocument/2006/relationships/hyperlink" Target="https://www.google.fr/search?biw=1440&amp;bih=721&amp;q=Apocynaceae&amp;stick=H4sIAAAAAAAAAOPgE-LUz9U3MKzKSitXgjArs3OztSyzk630kzLzc_LTK_Xzi9IT8zKLc-OTcxKLizPTMpMTSzLz86wyMtMzUosUUEUBUuFkdFMAAAA&amp;sa=X&amp;ved=0ahUKEwik4pyHr6DRAhXCrRoKHUZXC9sQmxMIngEoATAX" TargetMode="External"/><Relationship Id="rId3" Type="http://schemas.openxmlformats.org/officeDocument/2006/relationships/image" Target="../media/image517.jpg"/><Relationship Id="rId7" Type="http://schemas.openxmlformats.org/officeDocument/2006/relationships/image" Target="../media/image521.jpg"/><Relationship Id="rId2" Type="http://schemas.openxmlformats.org/officeDocument/2006/relationships/image" Target="../media/image516.jpg"/><Relationship Id="rId1" Type="http://schemas.openxmlformats.org/officeDocument/2006/relationships/slideLayout" Target="../slideLayouts/slideLayout7.xml"/><Relationship Id="rId6" Type="http://schemas.openxmlformats.org/officeDocument/2006/relationships/image" Target="../media/image520.jpg"/><Relationship Id="rId5" Type="http://schemas.openxmlformats.org/officeDocument/2006/relationships/image" Target="../media/image519.jpg"/><Relationship Id="rId4" Type="http://schemas.openxmlformats.org/officeDocument/2006/relationships/image" Target="../media/image518.jpg"/></Relationships>
</file>

<file path=ppt/slides/_rels/slide86.xml.rels><?xml version="1.0" encoding="UTF-8" standalone="yes"?>
<Relationships xmlns="http://schemas.openxmlformats.org/package/2006/relationships"><Relationship Id="rId8" Type="http://schemas.openxmlformats.org/officeDocument/2006/relationships/image" Target="../media/image526.jpg"/><Relationship Id="rId3" Type="http://schemas.openxmlformats.org/officeDocument/2006/relationships/hyperlink" Target="http://benjamin.lisan.free.fr/projetsreforestation/Fiche-presentation-Alluaudia-procera.pdf" TargetMode="External"/><Relationship Id="rId7" Type="http://schemas.openxmlformats.org/officeDocument/2006/relationships/image" Target="../media/image525.jpg"/><Relationship Id="rId2" Type="http://schemas.openxmlformats.org/officeDocument/2006/relationships/hyperlink" Target="https://en.wikipedia.org/wiki/Didiereaceae" TargetMode="External"/><Relationship Id="rId1" Type="http://schemas.openxmlformats.org/officeDocument/2006/relationships/slideLayout" Target="../slideLayouts/slideLayout7.xml"/><Relationship Id="rId6" Type="http://schemas.openxmlformats.org/officeDocument/2006/relationships/image" Target="../media/image524.jpg"/><Relationship Id="rId5" Type="http://schemas.openxmlformats.org/officeDocument/2006/relationships/image" Target="../media/image523.jpg"/><Relationship Id="rId4" Type="http://schemas.openxmlformats.org/officeDocument/2006/relationships/image" Target="../media/image522.jpg"/></Relationships>
</file>

<file path=ppt/slides/_rels/slide87.xml.rels><?xml version="1.0" encoding="UTF-8" standalone="yes"?>
<Relationships xmlns="http://schemas.openxmlformats.org/package/2006/relationships"><Relationship Id="rId3" Type="http://schemas.openxmlformats.org/officeDocument/2006/relationships/image" Target="../media/image528.jpg"/><Relationship Id="rId2" Type="http://schemas.openxmlformats.org/officeDocument/2006/relationships/image" Target="../media/image527.jpg"/><Relationship Id="rId1" Type="http://schemas.openxmlformats.org/officeDocument/2006/relationships/slideLayout" Target="../slideLayouts/slideLayout7.xml"/><Relationship Id="rId4" Type="http://schemas.openxmlformats.org/officeDocument/2006/relationships/image" Target="../media/image529.jpg"/></Relationships>
</file>

<file path=ppt/slides/_rels/slide88.xml.rels><?xml version="1.0" encoding="UTF-8" standalone="yes"?>
<Relationships xmlns="http://schemas.openxmlformats.org/package/2006/relationships"><Relationship Id="rId8" Type="http://schemas.openxmlformats.org/officeDocument/2006/relationships/image" Target="../media/image533.jpg"/><Relationship Id="rId3" Type="http://schemas.openxmlformats.org/officeDocument/2006/relationships/hyperlink" Target="https://fr.wikipedia.org/wiki/Mat%C3%A9riau_de_construction" TargetMode="External"/><Relationship Id="rId7" Type="http://schemas.openxmlformats.org/officeDocument/2006/relationships/image" Target="../media/image532.jpg"/><Relationship Id="rId12" Type="http://schemas.openxmlformats.org/officeDocument/2006/relationships/hyperlink" Target="http://www.comptoir-des-graines.fr/graminees-graines-de-dendrocalamus-strictus-p-129.html" TargetMode="External"/><Relationship Id="rId2" Type="http://schemas.openxmlformats.org/officeDocument/2006/relationships/hyperlink" Target="https://fr.wikipedia.org/wiki/Rhizome" TargetMode="External"/><Relationship Id="rId1" Type="http://schemas.openxmlformats.org/officeDocument/2006/relationships/slideLayout" Target="../slideLayouts/slideLayout7.xml"/><Relationship Id="rId6" Type="http://schemas.openxmlformats.org/officeDocument/2006/relationships/image" Target="../media/image531.jpg"/><Relationship Id="rId11" Type="http://schemas.openxmlformats.org/officeDocument/2006/relationships/hyperlink" Target="https://en.wikipedia.org/wiki/Dendrocalamus_strictus" TargetMode="External"/><Relationship Id="rId5" Type="http://schemas.openxmlformats.org/officeDocument/2006/relationships/image" Target="../media/image530.jpg"/><Relationship Id="rId10" Type="http://schemas.openxmlformats.org/officeDocument/2006/relationships/hyperlink" Target="https://fr.wikipedia.org/wiki/Dendrocalamus_strictus" TargetMode="External"/><Relationship Id="rId4" Type="http://schemas.openxmlformats.org/officeDocument/2006/relationships/hyperlink" Target="https://fr.wikipedia.org/wiki/Pousse_de_bambou" TargetMode="External"/><Relationship Id="rId9" Type="http://schemas.openxmlformats.org/officeDocument/2006/relationships/image" Target="../media/image534.jpg"/></Relationships>
</file>

<file path=ppt/slides/_rels/slide89.xml.rels><?xml version="1.0" encoding="UTF-8" standalone="yes"?>
<Relationships xmlns="http://schemas.openxmlformats.org/package/2006/relationships"><Relationship Id="rId8" Type="http://schemas.openxmlformats.org/officeDocument/2006/relationships/hyperlink" Target="https://en.wikipedia.org/wiki/Taxodium_distichum" TargetMode="External"/><Relationship Id="rId3" Type="http://schemas.openxmlformats.org/officeDocument/2006/relationships/hyperlink" Target="https://fr.wikipedia.org/wiki/Feuille" TargetMode="External"/><Relationship Id="rId7" Type="http://schemas.openxmlformats.org/officeDocument/2006/relationships/hyperlink" Target="https://fr.wikipedia.org/wiki/Taxodium_distichum" TargetMode="External"/><Relationship Id="rId12" Type="http://schemas.openxmlformats.org/officeDocument/2006/relationships/image" Target="../media/image538.jpg"/><Relationship Id="rId2" Type="http://schemas.openxmlformats.org/officeDocument/2006/relationships/hyperlink" Target="https://fr.wikipedia.org/wiki/Arbre" TargetMode="External"/><Relationship Id="rId1" Type="http://schemas.openxmlformats.org/officeDocument/2006/relationships/slideLayout" Target="../slideLayouts/slideLayout7.xml"/><Relationship Id="rId6" Type="http://schemas.openxmlformats.org/officeDocument/2006/relationships/hyperlink" Target="https://fr.wikipedia.org/wiki/Anoxie_(eau)" TargetMode="External"/><Relationship Id="rId11" Type="http://schemas.openxmlformats.org/officeDocument/2006/relationships/image" Target="../media/image537.jpg"/><Relationship Id="rId5" Type="http://schemas.openxmlformats.org/officeDocument/2006/relationships/hyperlink" Target="https://fr.wikipedia.org/wiki/Dioxyg%C3%A8ne" TargetMode="External"/><Relationship Id="rId10" Type="http://schemas.openxmlformats.org/officeDocument/2006/relationships/image" Target="../media/image536.jpg"/><Relationship Id="rId4" Type="http://schemas.openxmlformats.org/officeDocument/2006/relationships/hyperlink" Target="https://fr.wikipedia.org/wiki/Pneumatophore" TargetMode="External"/><Relationship Id="rId9" Type="http://schemas.openxmlformats.org/officeDocument/2006/relationships/image" Target="../media/image535.jpg"/></Relationships>
</file>

<file path=ppt/slides/_rels/slide9.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hyperlink" Target="https://planificateur.a-contresens.net/afrique/madagascar/analamanga_region/antananarivo/1070940.html" TargetMode="External"/><Relationship Id="rId7" Type="http://schemas.openxmlformats.org/officeDocument/2006/relationships/image" Target="../media/image17.jpg"/><Relationship Id="rId2" Type="http://schemas.openxmlformats.org/officeDocument/2006/relationships/hyperlink" Target="https://planificateur.a-contresens.net/europe/france/region_ile_de_france/paris/2988507.html" TargetMode="Externa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hyperlink" Target="https://fr.climate-data.org/location/548/" TargetMode="External"/></Relationships>
</file>

<file path=ppt/slides/_rels/slide90.xml.rels><?xml version="1.0" encoding="UTF-8" standalone="yes"?>
<Relationships xmlns="http://schemas.openxmlformats.org/package/2006/relationships"><Relationship Id="rId8" Type="http://schemas.openxmlformats.org/officeDocument/2006/relationships/image" Target="../media/image543.jpeg"/><Relationship Id="rId13" Type="http://schemas.openxmlformats.org/officeDocument/2006/relationships/image" Target="../media/image546.jpeg"/><Relationship Id="rId18" Type="http://schemas.openxmlformats.org/officeDocument/2006/relationships/image" Target="../media/image547.jpg"/><Relationship Id="rId3" Type="http://schemas.openxmlformats.org/officeDocument/2006/relationships/image" Target="../media/image540.jpeg"/><Relationship Id="rId7" Type="http://schemas.openxmlformats.org/officeDocument/2006/relationships/hyperlink" Target="http://archive.gramene.org/species/oryza_species/o_coarctata.html" TargetMode="External"/><Relationship Id="rId12" Type="http://schemas.openxmlformats.org/officeDocument/2006/relationships/hyperlink" Target="http://plantillustrations.org/taxa.php?id_taxon=9682&amp;lay_out=0&amp;hd=0&amp;group=1" TargetMode="External"/><Relationship Id="rId17" Type="http://schemas.openxmlformats.org/officeDocument/2006/relationships/hyperlink" Target="https://fr.wikipedia.org/wiki/Riz" TargetMode="External"/><Relationship Id="rId2" Type="http://schemas.openxmlformats.org/officeDocument/2006/relationships/image" Target="../media/image539.jpeg"/><Relationship Id="rId16" Type="http://schemas.openxmlformats.org/officeDocument/2006/relationships/hyperlink" Target="https://fr.wikipedia.org/wiki/Agriculture" TargetMode="External"/><Relationship Id="rId1" Type="http://schemas.openxmlformats.org/officeDocument/2006/relationships/slideLayout" Target="../slideLayouts/slideLayout7.xml"/><Relationship Id="rId6" Type="http://schemas.openxmlformats.org/officeDocument/2006/relationships/hyperlink" Target="https://fr.wikipedia.org/wiki/Oryza_sativa" TargetMode="External"/><Relationship Id="rId11" Type="http://schemas.openxmlformats.org/officeDocument/2006/relationships/hyperlink" Target="http://plantillustrations.org/species.php?id_species=831408" TargetMode="External"/><Relationship Id="rId5" Type="http://schemas.openxmlformats.org/officeDocument/2006/relationships/image" Target="../media/image542.jpeg"/><Relationship Id="rId15" Type="http://schemas.openxmlformats.org/officeDocument/2006/relationships/hyperlink" Target="https://fr.wikipedia.org/wiki/C%C3%A9r%C3%A9ale" TargetMode="External"/><Relationship Id="rId10" Type="http://schemas.openxmlformats.org/officeDocument/2006/relationships/image" Target="../media/image545.jpeg"/><Relationship Id="rId4" Type="http://schemas.openxmlformats.org/officeDocument/2006/relationships/image" Target="../media/image541.jpeg"/><Relationship Id="rId9" Type="http://schemas.openxmlformats.org/officeDocument/2006/relationships/image" Target="../media/image544.jpeg"/><Relationship Id="rId14" Type="http://schemas.openxmlformats.org/officeDocument/2006/relationships/hyperlink" Target="http://pub.epsilon.slu.se/1095/1/Thesis_Abdul_Kader.pdf" TargetMode="External"/></Relationships>
</file>

<file path=ppt/slides/_rels/slide91.xml.rels><?xml version="1.0" encoding="UTF-8" standalone="yes"?>
<Relationships xmlns="http://schemas.openxmlformats.org/package/2006/relationships"><Relationship Id="rId8" Type="http://schemas.openxmlformats.org/officeDocument/2006/relationships/hyperlink" Target="https://fr.wikipedia.org/wiki/Gunnera_tinctoria" TargetMode="External"/><Relationship Id="rId13" Type="http://schemas.openxmlformats.org/officeDocument/2006/relationships/hyperlink" Target="https://fr.wikipedia.org/wiki/Br%C3%A9sil" TargetMode="External"/><Relationship Id="rId3" Type="http://schemas.openxmlformats.org/officeDocument/2006/relationships/image" Target="../media/image549.jpg"/><Relationship Id="rId7" Type="http://schemas.openxmlformats.org/officeDocument/2006/relationships/hyperlink" Target="https://fr.wikipedia.org/wiki/Gunnera_manicata" TargetMode="External"/><Relationship Id="rId12" Type="http://schemas.openxmlformats.org/officeDocument/2006/relationships/hyperlink" Target="https://fr.wikipedia.org/wiki/Gunneraceae" TargetMode="External"/><Relationship Id="rId2" Type="http://schemas.openxmlformats.org/officeDocument/2006/relationships/image" Target="../media/image548.jpg"/><Relationship Id="rId16" Type="http://schemas.openxmlformats.org/officeDocument/2006/relationships/hyperlink" Target="https://fr.wikipedia.org/wiki/Bouture" TargetMode="External"/><Relationship Id="rId1" Type="http://schemas.openxmlformats.org/officeDocument/2006/relationships/slideLayout" Target="../slideLayouts/slideLayout7.xml"/><Relationship Id="rId6" Type="http://schemas.openxmlformats.org/officeDocument/2006/relationships/image" Target="../media/image552.jpg"/><Relationship Id="rId11" Type="http://schemas.openxmlformats.org/officeDocument/2006/relationships/hyperlink" Target="https://fr.wikipedia.org/wiki/Rhizome" TargetMode="External"/><Relationship Id="rId5" Type="http://schemas.openxmlformats.org/officeDocument/2006/relationships/image" Target="../media/image551.jpg"/><Relationship Id="rId15" Type="http://schemas.openxmlformats.org/officeDocument/2006/relationships/hyperlink" Target="https://fr.wikipedia.org/wiki/Semis_(agriculture)" TargetMode="External"/><Relationship Id="rId10" Type="http://schemas.openxmlformats.org/officeDocument/2006/relationships/hyperlink" Target="https://fr.wikipedia.org/wiki/Plante_vivace" TargetMode="External"/><Relationship Id="rId4" Type="http://schemas.openxmlformats.org/officeDocument/2006/relationships/image" Target="../media/image550.jpg"/><Relationship Id="rId9" Type="http://schemas.openxmlformats.org/officeDocument/2006/relationships/hyperlink" Target="https://fr.wikipedia.org/wiki/Gunnera_hamiltonii" TargetMode="External"/><Relationship Id="rId14" Type="http://schemas.openxmlformats.org/officeDocument/2006/relationships/hyperlink" Target="https://fr.wikipedia.org/wiki/Rhubarbe" TargetMode="External"/></Relationships>
</file>

<file path=ppt/slides/_rels/slide92.xml.rels><?xml version="1.0" encoding="UTF-8" standalone="yes"?>
<Relationships xmlns="http://schemas.openxmlformats.org/package/2006/relationships"><Relationship Id="rId8" Type="http://schemas.openxmlformats.org/officeDocument/2006/relationships/image" Target="../media/image553.jpg"/><Relationship Id="rId3" Type="http://schemas.openxmlformats.org/officeDocument/2006/relationships/hyperlink" Target="https://fr.wikipedia.org/wiki/Menthe" TargetMode="External"/><Relationship Id="rId7" Type="http://schemas.openxmlformats.org/officeDocument/2006/relationships/hyperlink" Target="https://en.wikipedia.org/wiki/Houttuynia_cordata" TargetMode="External"/><Relationship Id="rId12" Type="http://schemas.openxmlformats.org/officeDocument/2006/relationships/image" Target="../media/image557.JPG"/><Relationship Id="rId2" Type="http://schemas.openxmlformats.org/officeDocument/2006/relationships/hyperlink" Target="https://fr.wikipedia.org/wiki/Saururac%C3%A9e" TargetMode="External"/><Relationship Id="rId1" Type="http://schemas.openxmlformats.org/officeDocument/2006/relationships/slideLayout" Target="../slideLayouts/slideLayout7.xml"/><Relationship Id="rId6" Type="http://schemas.openxmlformats.org/officeDocument/2006/relationships/hyperlink" Target="https://fr.wikipedia.org/wiki/Houttuynia_cordata" TargetMode="External"/><Relationship Id="rId11" Type="http://schemas.openxmlformats.org/officeDocument/2006/relationships/image" Target="../media/image556.jpg"/><Relationship Id="rId5" Type="http://schemas.openxmlformats.org/officeDocument/2006/relationships/hyperlink" Target="https://fr.wikipedia.org/wiki/Guizhou" TargetMode="External"/><Relationship Id="rId10" Type="http://schemas.openxmlformats.org/officeDocument/2006/relationships/image" Target="../media/image555.jpg"/><Relationship Id="rId4" Type="http://schemas.openxmlformats.org/officeDocument/2006/relationships/hyperlink" Target="https://fr.wikipedia.org/wiki/Nem" TargetMode="External"/><Relationship Id="rId9" Type="http://schemas.openxmlformats.org/officeDocument/2006/relationships/image" Target="../media/image554.jpg"/></Relationships>
</file>

<file path=ppt/slides/_rels/slide93.xml.rels><?xml version="1.0" encoding="UTF-8" standalone="yes"?>
<Relationships xmlns="http://schemas.openxmlformats.org/package/2006/relationships"><Relationship Id="rId8" Type="http://schemas.openxmlformats.org/officeDocument/2006/relationships/image" Target="../media/image564.jpg"/><Relationship Id="rId13" Type="http://schemas.openxmlformats.org/officeDocument/2006/relationships/hyperlink" Target="https://fr.wikipedia.org/wiki/Victoria_amazonica" TargetMode="External"/><Relationship Id="rId18" Type="http://schemas.openxmlformats.org/officeDocument/2006/relationships/image" Target="../media/image569.jpg"/><Relationship Id="rId3" Type="http://schemas.openxmlformats.org/officeDocument/2006/relationships/image" Target="../media/image559.jpg"/><Relationship Id="rId21" Type="http://schemas.openxmlformats.org/officeDocument/2006/relationships/image" Target="../media/image572.jpg"/><Relationship Id="rId7" Type="http://schemas.openxmlformats.org/officeDocument/2006/relationships/image" Target="../media/image563.jpg"/><Relationship Id="rId12" Type="http://schemas.openxmlformats.org/officeDocument/2006/relationships/hyperlink" Target="https://www.victoria-adventure.org/victoria_images/allen_sharp/victoria_regia.html" TargetMode="External"/><Relationship Id="rId17" Type="http://schemas.openxmlformats.org/officeDocument/2006/relationships/image" Target="../media/image568.jpg"/><Relationship Id="rId2" Type="http://schemas.openxmlformats.org/officeDocument/2006/relationships/image" Target="../media/image558.jpg"/><Relationship Id="rId16" Type="http://schemas.openxmlformats.org/officeDocument/2006/relationships/image" Target="../media/image567.jpg"/><Relationship Id="rId20" Type="http://schemas.openxmlformats.org/officeDocument/2006/relationships/image" Target="../media/image571.jpg"/><Relationship Id="rId1" Type="http://schemas.openxmlformats.org/officeDocument/2006/relationships/slideLayout" Target="../slideLayouts/slideLayout7.xml"/><Relationship Id="rId6" Type="http://schemas.openxmlformats.org/officeDocument/2006/relationships/image" Target="../media/image562.jpg"/><Relationship Id="rId11" Type="http://schemas.openxmlformats.org/officeDocument/2006/relationships/hyperlink" Target="https://fr.wikipedia.org/wiki/Am%C3%A9rique_du_Sud" TargetMode="External"/><Relationship Id="rId5" Type="http://schemas.openxmlformats.org/officeDocument/2006/relationships/image" Target="../media/image561.jpg"/><Relationship Id="rId15" Type="http://schemas.openxmlformats.org/officeDocument/2006/relationships/image" Target="../media/image566.jpg"/><Relationship Id="rId10" Type="http://schemas.openxmlformats.org/officeDocument/2006/relationships/hyperlink" Target="https://fr.wikipedia.org/wiki/Feuille" TargetMode="External"/><Relationship Id="rId19" Type="http://schemas.openxmlformats.org/officeDocument/2006/relationships/image" Target="../media/image570.jpg"/><Relationship Id="rId4" Type="http://schemas.openxmlformats.org/officeDocument/2006/relationships/image" Target="../media/image560.jpg"/><Relationship Id="rId9" Type="http://schemas.openxmlformats.org/officeDocument/2006/relationships/hyperlink" Target="https://fr.wikipedia.org/wiki/Nymphaeaceae" TargetMode="External"/><Relationship Id="rId14" Type="http://schemas.openxmlformats.org/officeDocument/2006/relationships/image" Target="../media/image565.jpg"/><Relationship Id="rId22" Type="http://schemas.openxmlformats.org/officeDocument/2006/relationships/hyperlink" Target="http://ffmada.blogspot.fr/2010/01/nymphea.html" TargetMode="External"/></Relationships>
</file>

<file path=ppt/slides/_rels/slide94.xml.rels><?xml version="1.0" encoding="UTF-8" standalone="yes"?>
<Relationships xmlns="http://schemas.openxmlformats.org/package/2006/relationships"><Relationship Id="rId8" Type="http://schemas.openxmlformats.org/officeDocument/2006/relationships/image" Target="../media/image578.jpg"/><Relationship Id="rId13" Type="http://schemas.openxmlformats.org/officeDocument/2006/relationships/image" Target="../media/image583.jpg"/><Relationship Id="rId3" Type="http://schemas.openxmlformats.org/officeDocument/2006/relationships/image" Target="../media/image574.jpg"/><Relationship Id="rId7" Type="http://schemas.openxmlformats.org/officeDocument/2006/relationships/image" Target="../media/image577.jpg"/><Relationship Id="rId12" Type="http://schemas.openxmlformats.org/officeDocument/2006/relationships/image" Target="../media/image582.jpg"/><Relationship Id="rId17" Type="http://schemas.openxmlformats.org/officeDocument/2006/relationships/image" Target="../media/image587.jpg"/><Relationship Id="rId2" Type="http://schemas.openxmlformats.org/officeDocument/2006/relationships/image" Target="../media/image573.jpg"/><Relationship Id="rId16" Type="http://schemas.openxmlformats.org/officeDocument/2006/relationships/image" Target="../media/image586.jpg"/><Relationship Id="rId1" Type="http://schemas.openxmlformats.org/officeDocument/2006/relationships/slideLayout" Target="../slideLayouts/slideLayout7.xml"/><Relationship Id="rId6" Type="http://schemas.openxmlformats.org/officeDocument/2006/relationships/hyperlink" Target="https://fr.wikipedia.org/wiki/Nelumbo_nucifera" TargetMode="External"/><Relationship Id="rId11" Type="http://schemas.openxmlformats.org/officeDocument/2006/relationships/image" Target="../media/image581.jpg"/><Relationship Id="rId5" Type="http://schemas.openxmlformats.org/officeDocument/2006/relationships/image" Target="../media/image576.jpg"/><Relationship Id="rId15" Type="http://schemas.openxmlformats.org/officeDocument/2006/relationships/image" Target="../media/image585.jpg"/><Relationship Id="rId10" Type="http://schemas.openxmlformats.org/officeDocument/2006/relationships/image" Target="../media/image580.jpg"/><Relationship Id="rId4" Type="http://schemas.openxmlformats.org/officeDocument/2006/relationships/image" Target="../media/image575.jpg"/><Relationship Id="rId9" Type="http://schemas.openxmlformats.org/officeDocument/2006/relationships/image" Target="../media/image579.jpg"/><Relationship Id="rId14" Type="http://schemas.openxmlformats.org/officeDocument/2006/relationships/image" Target="../media/image584.jpg"/></Relationships>
</file>

<file path=ppt/slides/_rels/slide95.xml.rels><?xml version="1.0" encoding="UTF-8" standalone="yes"?>
<Relationships xmlns="http://schemas.openxmlformats.org/package/2006/relationships"><Relationship Id="rId8" Type="http://schemas.openxmlformats.org/officeDocument/2006/relationships/image" Target="../media/image594.jpg"/><Relationship Id="rId13" Type="http://schemas.openxmlformats.org/officeDocument/2006/relationships/image" Target="../media/image595.jpg"/><Relationship Id="rId3" Type="http://schemas.openxmlformats.org/officeDocument/2006/relationships/image" Target="../media/image589.jpg"/><Relationship Id="rId7" Type="http://schemas.openxmlformats.org/officeDocument/2006/relationships/image" Target="../media/image593.jpg"/><Relationship Id="rId12" Type="http://schemas.openxmlformats.org/officeDocument/2006/relationships/hyperlink" Target="http://www.gret.org/projet/promotion-de-lutilisation-du-charbon-de-typha-mauritanie/" TargetMode="External"/><Relationship Id="rId2" Type="http://schemas.openxmlformats.org/officeDocument/2006/relationships/image" Target="../media/image588.jpg"/><Relationship Id="rId1" Type="http://schemas.openxmlformats.org/officeDocument/2006/relationships/slideLayout" Target="../slideLayouts/slideLayout7.xml"/><Relationship Id="rId6" Type="http://schemas.openxmlformats.org/officeDocument/2006/relationships/image" Target="../media/image592.jpg"/><Relationship Id="rId11" Type="http://schemas.openxmlformats.org/officeDocument/2006/relationships/hyperlink" Target="https://www.lenergieenquestions.fr/le-typha-une-plante-invasive-transformee-en-source-denergie-en-afrique/" TargetMode="External"/><Relationship Id="rId5" Type="http://schemas.openxmlformats.org/officeDocument/2006/relationships/image" Target="../media/image591.jpg"/><Relationship Id="rId15" Type="http://schemas.openxmlformats.org/officeDocument/2006/relationships/image" Target="../media/image597.jpg"/><Relationship Id="rId10" Type="http://schemas.openxmlformats.org/officeDocument/2006/relationships/hyperlink" Target="http://www.lemonde.fr/planete/article/2015/09/09/en-mauritanie-une-plante-nuisible-devient-source-d-energie_4750054_3244.html" TargetMode="External"/><Relationship Id="rId4" Type="http://schemas.openxmlformats.org/officeDocument/2006/relationships/image" Target="../media/image590.jpg"/><Relationship Id="rId9" Type="http://schemas.openxmlformats.org/officeDocument/2006/relationships/hyperlink" Target="https://translate.googleusercontent.com/translate_c?depth=1&amp;hl=fr&amp;prev=search&amp;rurl=translate.google.fr&amp;sl=en&amp;sp=nmt4&amp;u=https://en.wikipedia.org/wiki/Great_egret&amp;usg=ALkJrhiWxbewvdA3Tbzs6ezKPc-f3c2Vog" TargetMode="External"/><Relationship Id="rId14" Type="http://schemas.openxmlformats.org/officeDocument/2006/relationships/image" Target="../media/image596.jpg"/></Relationships>
</file>

<file path=ppt/slides/_rels/slide96.xml.rels><?xml version="1.0" encoding="UTF-8" standalone="yes"?>
<Relationships xmlns="http://schemas.openxmlformats.org/package/2006/relationships"><Relationship Id="rId8" Type="http://schemas.openxmlformats.org/officeDocument/2006/relationships/hyperlink" Target="https://fr.wikipedia.org/wiki/Madagascar" TargetMode="External"/><Relationship Id="rId13" Type="http://schemas.openxmlformats.org/officeDocument/2006/relationships/hyperlink" Target="https://fr.wikipedia.org/wiki/Cyperus_papyrus" TargetMode="External"/><Relationship Id="rId18" Type="http://schemas.openxmlformats.org/officeDocument/2006/relationships/image" Target="../media/image602.jpg"/><Relationship Id="rId3" Type="http://schemas.openxmlformats.org/officeDocument/2006/relationships/hyperlink" Target="https://fr.wikipedia.org/wiki/Plante" TargetMode="External"/><Relationship Id="rId21" Type="http://schemas.openxmlformats.org/officeDocument/2006/relationships/image" Target="../media/image605.jpg"/><Relationship Id="rId7" Type="http://schemas.openxmlformats.org/officeDocument/2006/relationships/hyperlink" Target="https://fr.wikipedia.org/wiki/Ombelle" TargetMode="External"/><Relationship Id="rId12" Type="http://schemas.openxmlformats.org/officeDocument/2006/relationships/hyperlink" Target="https://fr.wikipedia.org/wiki/Gramin%C3%A9es" TargetMode="External"/><Relationship Id="rId17" Type="http://schemas.openxmlformats.org/officeDocument/2006/relationships/image" Target="../media/image601.jpg"/><Relationship Id="rId2" Type="http://schemas.openxmlformats.org/officeDocument/2006/relationships/hyperlink" Target="https://fr.wikipedia.org/wiki/Cyperus_alternifolius" TargetMode="External"/><Relationship Id="rId16" Type="http://schemas.openxmlformats.org/officeDocument/2006/relationships/image" Target="../media/image600.jpg"/><Relationship Id="rId20" Type="http://schemas.openxmlformats.org/officeDocument/2006/relationships/image" Target="../media/image604.jpg"/><Relationship Id="rId1" Type="http://schemas.openxmlformats.org/officeDocument/2006/relationships/slideLayout" Target="../slideLayouts/slideLayout7.xml"/><Relationship Id="rId6" Type="http://schemas.openxmlformats.org/officeDocument/2006/relationships/hyperlink" Target="https://fr.wikipedia.org/wiki/Delta_du_Nil" TargetMode="External"/><Relationship Id="rId11" Type="http://schemas.openxmlformats.org/officeDocument/2006/relationships/hyperlink" Target="https://fr.wikipedia.org/wiki/Fleurs" TargetMode="External"/><Relationship Id="rId5" Type="http://schemas.openxmlformats.org/officeDocument/2006/relationships/hyperlink" Target="https://fr.wikipedia.org/wiki/Nil" TargetMode="External"/><Relationship Id="rId15" Type="http://schemas.openxmlformats.org/officeDocument/2006/relationships/image" Target="../media/image599.jpg"/><Relationship Id="rId10" Type="http://schemas.openxmlformats.org/officeDocument/2006/relationships/hyperlink" Target="https://fr.wikipedia.org/wiki/Feuilles" TargetMode="External"/><Relationship Id="rId19" Type="http://schemas.openxmlformats.org/officeDocument/2006/relationships/image" Target="../media/image603.jpg"/><Relationship Id="rId4" Type="http://schemas.openxmlformats.org/officeDocument/2006/relationships/hyperlink" Target="https://fr.wikipedia.org/wiki/Cyp%C3%A9rac%C3%A9es" TargetMode="External"/><Relationship Id="rId9" Type="http://schemas.openxmlformats.org/officeDocument/2006/relationships/hyperlink" Target="https://fr.wikipedia.org/wiki/Bouturage" TargetMode="External"/><Relationship Id="rId14" Type="http://schemas.openxmlformats.org/officeDocument/2006/relationships/image" Target="../media/image598.jpg"/><Relationship Id="rId22" Type="http://schemas.openxmlformats.org/officeDocument/2006/relationships/image" Target="../media/image606.jpg"/></Relationships>
</file>

<file path=ppt/slides/_rels/slide97.xml.rels><?xml version="1.0" encoding="UTF-8" standalone="yes"?>
<Relationships xmlns="http://schemas.openxmlformats.org/package/2006/relationships"><Relationship Id="rId3" Type="http://schemas.openxmlformats.org/officeDocument/2006/relationships/image" Target="../media/image608.png"/><Relationship Id="rId7" Type="http://schemas.openxmlformats.org/officeDocument/2006/relationships/hyperlink" Target="http://www.hauts-de-seine.fr/fileadmin/PDF/Cadredevie/EAU/Guide_Mares_et_plan_d_eau.pdf" TargetMode="External"/><Relationship Id="rId2" Type="http://schemas.openxmlformats.org/officeDocument/2006/relationships/image" Target="../media/image607.png"/><Relationship Id="rId1" Type="http://schemas.openxmlformats.org/officeDocument/2006/relationships/slideLayout" Target="../slideLayouts/slideLayout7.xml"/><Relationship Id="rId6" Type="http://schemas.openxmlformats.org/officeDocument/2006/relationships/image" Target="../media/image611.jpg"/><Relationship Id="rId5" Type="http://schemas.openxmlformats.org/officeDocument/2006/relationships/image" Target="../media/image610.png"/><Relationship Id="rId4" Type="http://schemas.openxmlformats.org/officeDocument/2006/relationships/image" Target="../media/image609.png"/></Relationships>
</file>

<file path=ppt/slides/_rels/slide98.xml.rels><?xml version="1.0" encoding="UTF-8" standalone="yes"?>
<Relationships xmlns="http://schemas.openxmlformats.org/package/2006/relationships"><Relationship Id="rId8" Type="http://schemas.openxmlformats.org/officeDocument/2006/relationships/hyperlink" Target="https://fr.wikipedia.org/wiki/Mare" TargetMode="External"/><Relationship Id="rId13" Type="http://schemas.openxmlformats.org/officeDocument/2006/relationships/hyperlink" Target="https://fr.wikipedia.org/wiki/Phosphate" TargetMode="External"/><Relationship Id="rId18" Type="http://schemas.openxmlformats.org/officeDocument/2006/relationships/hyperlink" Target="https://fr.wikipedia.org/wiki/Baleine" TargetMode="External"/><Relationship Id="rId26" Type="http://schemas.openxmlformats.org/officeDocument/2006/relationships/image" Target="../media/image614.jpg"/><Relationship Id="rId3" Type="http://schemas.openxmlformats.org/officeDocument/2006/relationships/hyperlink" Target="https://fr.wikipedia.org/wiki/Genre_(biologie)" TargetMode="External"/><Relationship Id="rId21" Type="http://schemas.openxmlformats.org/officeDocument/2006/relationships/hyperlink" Target="http://www.futura-sciences.com/planete/actualites/zoologie-video-monde-invisible-nos-etangs-43957/" TargetMode="External"/><Relationship Id="rId7" Type="http://schemas.openxmlformats.org/officeDocument/2006/relationships/hyperlink" Target="https://fr.wikipedia.org/wiki/Lac" TargetMode="External"/><Relationship Id="rId12" Type="http://schemas.openxmlformats.org/officeDocument/2006/relationships/hyperlink" Target="https://fr.wikipedia.org/wiki/Nitrate" TargetMode="External"/><Relationship Id="rId17" Type="http://schemas.openxmlformats.org/officeDocument/2006/relationships/hyperlink" Target="https://fr.wikipedia.org/wiki/Fanon_(c%C3%A9tac%C3%A9s)" TargetMode="External"/><Relationship Id="rId25" Type="http://schemas.openxmlformats.org/officeDocument/2006/relationships/image" Target="../media/image613.jpg"/><Relationship Id="rId2" Type="http://schemas.openxmlformats.org/officeDocument/2006/relationships/hyperlink" Target="https://fr.wikipedia.org/wiki/Crustac%C3%A9" TargetMode="External"/><Relationship Id="rId16" Type="http://schemas.openxmlformats.org/officeDocument/2006/relationships/hyperlink" Target="https://fr.wikipedia.org/wiki/Microm%C3%A8tre" TargetMode="External"/><Relationship Id="rId20" Type="http://schemas.openxmlformats.org/officeDocument/2006/relationships/hyperlink" Target="https://lirias.kuleuven.be/handle/123456789/61067" TargetMode="External"/><Relationship Id="rId1" Type="http://schemas.openxmlformats.org/officeDocument/2006/relationships/slideLayout" Target="../slideLayouts/slideLayout7.xml"/><Relationship Id="rId6" Type="http://schemas.openxmlformats.org/officeDocument/2006/relationships/hyperlink" Target="https://fr.wikipedia.org/wiki/%C3%89tang" TargetMode="External"/><Relationship Id="rId11" Type="http://schemas.openxmlformats.org/officeDocument/2006/relationships/hyperlink" Target="https://fr.wikipedia.org/wiki/Chironomid%C3%A9" TargetMode="External"/><Relationship Id="rId24" Type="http://schemas.openxmlformats.org/officeDocument/2006/relationships/image" Target="../media/image612.jpg"/><Relationship Id="rId5" Type="http://schemas.openxmlformats.org/officeDocument/2006/relationships/hyperlink" Target="https://fr.wikipedia.org/wiki/Eau_douce" TargetMode="External"/><Relationship Id="rId15" Type="http://schemas.openxmlformats.org/officeDocument/2006/relationships/hyperlink" Target="https://fr.wikipedia.org/wiki/Plancton" TargetMode="External"/><Relationship Id="rId23" Type="http://schemas.openxmlformats.org/officeDocument/2006/relationships/hyperlink" Target="http://www.oecd.org/fr/publications/essai-n-211-daphnia-magna-essai-de-reproduction-9789264185470-fr.htm" TargetMode="External"/><Relationship Id="rId10" Type="http://schemas.openxmlformats.org/officeDocument/2006/relationships/hyperlink" Target="https://fr.wikipedia.org/wiki/Cop%C3%A9pode" TargetMode="External"/><Relationship Id="rId19" Type="http://schemas.openxmlformats.org/officeDocument/2006/relationships/hyperlink" Target="https://fr.wikipedia.org/wiki/Daphnie" TargetMode="External"/><Relationship Id="rId4" Type="http://schemas.openxmlformats.org/officeDocument/2006/relationships/hyperlink" Target="https://fr.wikipedia.org/wiki/Saum%C3%A2tre" TargetMode="External"/><Relationship Id="rId9" Type="http://schemas.openxmlformats.org/officeDocument/2006/relationships/hyperlink" Target="https://fr.wikipedia.org/wiki/Cyclops" TargetMode="External"/><Relationship Id="rId14" Type="http://schemas.openxmlformats.org/officeDocument/2006/relationships/hyperlink" Target="https://fr.wikipedia.org/wiki/Phytoplancton" TargetMode="External"/><Relationship Id="rId22" Type="http://schemas.openxmlformats.org/officeDocument/2006/relationships/hyperlink" Target="http://www.futura-sciences.com/planete/actualites/zoologie-puce-eau-tropicale-peut-elle-envahir-lacs-europeens-45454/" TargetMode="External"/><Relationship Id="rId27" Type="http://schemas.openxmlformats.org/officeDocument/2006/relationships/image" Target="../media/image615.jpg"/></Relationships>
</file>

<file path=ppt/slides/_rels/slide99.xml.rels><?xml version="1.0" encoding="UTF-8" standalone="yes"?>
<Relationships xmlns="http://schemas.openxmlformats.org/package/2006/relationships"><Relationship Id="rId8" Type="http://schemas.openxmlformats.org/officeDocument/2006/relationships/image" Target="../media/image619.jpg"/><Relationship Id="rId13" Type="http://schemas.openxmlformats.org/officeDocument/2006/relationships/image" Target="../media/image623.jpg"/><Relationship Id="rId3" Type="http://schemas.openxmlformats.org/officeDocument/2006/relationships/hyperlink" Target="http://www.probul.fr/?fond=produit&amp;id_produit=8&amp;id_rubrique=1" TargetMode="External"/><Relationship Id="rId7" Type="http://schemas.openxmlformats.org/officeDocument/2006/relationships/image" Target="../media/image618.jpg"/><Relationship Id="rId12" Type="http://schemas.openxmlformats.org/officeDocument/2006/relationships/image" Target="../media/image622.jpg"/><Relationship Id="rId2" Type="http://schemas.openxmlformats.org/officeDocument/2006/relationships/hyperlink" Target="http://www.probul.fr/client/gfx/utilisateur/File/Fiche-technique-OCTOAIR-10-aeration.pdf" TargetMode="External"/><Relationship Id="rId1" Type="http://schemas.openxmlformats.org/officeDocument/2006/relationships/slideLayout" Target="../slideLayouts/slideLayout7.xml"/><Relationship Id="rId6" Type="http://schemas.openxmlformats.org/officeDocument/2006/relationships/image" Target="../media/image617.jpg"/><Relationship Id="rId11" Type="http://schemas.openxmlformats.org/officeDocument/2006/relationships/image" Target="../media/image621.jpg"/><Relationship Id="rId5" Type="http://schemas.openxmlformats.org/officeDocument/2006/relationships/image" Target="../media/image616.jpg"/><Relationship Id="rId10" Type="http://schemas.openxmlformats.org/officeDocument/2006/relationships/image" Target="../media/image620.jpg"/><Relationship Id="rId4" Type="http://schemas.openxmlformats.org/officeDocument/2006/relationships/hyperlink" Target="http://probul.fr/systemes-daeration-pour-les-milieux-aquatiques.html" TargetMode="External"/><Relationship Id="rId9" Type="http://schemas.openxmlformats.org/officeDocument/2006/relationships/hyperlink" Target="http://www.aquagreen-tech.com/f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494852" y="279699"/>
            <a:ext cx="11403106" cy="1138773"/>
          </a:xfrm>
          <a:prstGeom prst="rect">
            <a:avLst/>
          </a:prstGeom>
          <a:noFill/>
        </p:spPr>
        <p:txBody>
          <a:bodyPr wrap="square" rtlCol="0">
            <a:spAutoFit/>
          </a:bodyPr>
          <a:lstStyle/>
          <a:p>
            <a:pPr algn="ctr"/>
            <a:r>
              <a:rPr lang="fr-FR" sz="4000" b="1" u="sng" dirty="0">
                <a:solidFill>
                  <a:srgbClr val="FF0000"/>
                </a:solidFill>
              </a:rPr>
              <a:t>AMENAGEMENT PAYSAGER MADAGASCAR</a:t>
            </a:r>
          </a:p>
          <a:p>
            <a:pPr algn="ctr"/>
            <a:r>
              <a:rPr lang="fr-FR" sz="2800" b="1" u="sng" dirty="0">
                <a:solidFill>
                  <a:srgbClr val="FF0000"/>
                </a:solidFill>
              </a:rPr>
              <a:t>ANTANANARIVO – B. LISAN – sep. 2017</a:t>
            </a:r>
          </a:p>
        </p:txBody>
      </p:sp>
      <p:sp>
        <p:nvSpPr>
          <p:cNvPr id="5" name="Espace réservé du pied de page 4">
            <a:extLst>
              <a:ext uri="{FF2B5EF4-FFF2-40B4-BE49-F238E27FC236}">
                <a16:creationId xmlns:a16="http://schemas.microsoft.com/office/drawing/2014/main" id="{1C5BF04D-44DC-415E-A638-156EED5DCE45}"/>
              </a:ext>
            </a:extLst>
          </p:cNvPr>
          <p:cNvSpPr>
            <a:spLocks noGrp="1"/>
          </p:cNvSpPr>
          <p:nvPr>
            <p:ph type="ftr" sz="quarter" idx="11"/>
          </p:nvPr>
        </p:nvSpPr>
        <p:spPr>
          <a:xfrm>
            <a:off x="3442447" y="6356350"/>
            <a:ext cx="4710953" cy="365125"/>
          </a:xfrm>
        </p:spPr>
        <p:txBody>
          <a:bodyPr/>
          <a:lstStyle/>
          <a:p>
            <a:r>
              <a:rPr lang="fr-FR" dirty="0"/>
              <a:t>Aménagement paysager de l'étang (Antananarivo) – B. LISAN – Sept 2017</a:t>
            </a:r>
          </a:p>
        </p:txBody>
      </p:sp>
      <p:sp>
        <p:nvSpPr>
          <p:cNvPr id="6" name="Espace réservé du numéro de diapositive 5">
            <a:extLst>
              <a:ext uri="{FF2B5EF4-FFF2-40B4-BE49-F238E27FC236}">
                <a16:creationId xmlns:a16="http://schemas.microsoft.com/office/drawing/2014/main" id="{218869A3-CD4D-4D42-822E-D5566C9177F0}"/>
              </a:ext>
            </a:extLst>
          </p:cNvPr>
          <p:cNvSpPr>
            <a:spLocks noGrp="1"/>
          </p:cNvSpPr>
          <p:nvPr>
            <p:ph type="sldNum" sz="quarter" idx="12"/>
          </p:nvPr>
        </p:nvSpPr>
        <p:spPr/>
        <p:txBody>
          <a:bodyPr/>
          <a:lstStyle/>
          <a:p>
            <a:fld id="{DD01B516-A07C-46B6-9C1A-871827ED2DE0}" type="slidenum">
              <a:rPr lang="fr-FR" smtClean="0"/>
              <a:t>1</a:t>
            </a:fld>
            <a:endParaRPr lang="fr-FR" dirty="0"/>
          </a:p>
        </p:txBody>
      </p:sp>
    </p:spTree>
    <p:extLst>
      <p:ext uri="{BB962C8B-B14F-4D97-AF65-F5344CB8AC3E}">
        <p14:creationId xmlns:p14="http://schemas.microsoft.com/office/powerpoint/2010/main" val="99318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C197C15-C007-41CE-AC0D-3AA1E7102CED}"/>
              </a:ext>
            </a:extLst>
          </p:cNvPr>
          <p:cNvSpPr>
            <a:spLocks noGrp="1"/>
          </p:cNvSpPr>
          <p:nvPr>
            <p:ph type="ftr" sz="quarter" idx="11"/>
          </p:nvPr>
        </p:nvSpPr>
        <p:spPr>
          <a:xfrm>
            <a:off x="3766075" y="6465991"/>
            <a:ext cx="4786256" cy="256129"/>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7883D4C7-B8AA-4461-B7CA-14A8801C2DF9}"/>
              </a:ext>
            </a:extLst>
          </p:cNvPr>
          <p:cNvSpPr>
            <a:spLocks noGrp="1"/>
          </p:cNvSpPr>
          <p:nvPr>
            <p:ph type="sldNum" sz="quarter" idx="12"/>
          </p:nvPr>
        </p:nvSpPr>
        <p:spPr>
          <a:xfrm>
            <a:off x="10908254" y="112160"/>
            <a:ext cx="1037216" cy="390615"/>
          </a:xfrm>
        </p:spPr>
        <p:txBody>
          <a:bodyPr/>
          <a:lstStyle/>
          <a:p>
            <a:fld id="{DD01B516-A07C-46B6-9C1A-871827ED2DE0}" type="slidenum">
              <a:rPr lang="fr-FR" smtClean="0"/>
              <a:t>10</a:t>
            </a:fld>
            <a:endParaRPr lang="fr-FR" dirty="0"/>
          </a:p>
        </p:txBody>
      </p:sp>
      <p:graphicFrame>
        <p:nvGraphicFramePr>
          <p:cNvPr id="4" name="Tableau 3">
            <a:extLst>
              <a:ext uri="{FF2B5EF4-FFF2-40B4-BE49-F238E27FC236}">
                <a16:creationId xmlns:a16="http://schemas.microsoft.com/office/drawing/2014/main" id="{56350B91-098B-491A-88B2-75982C5BA02D}"/>
              </a:ext>
            </a:extLst>
          </p:cNvPr>
          <p:cNvGraphicFramePr>
            <a:graphicFrameLocks noGrp="1"/>
          </p:cNvGraphicFramePr>
          <p:nvPr>
            <p:extLst>
              <p:ext uri="{D42A27DB-BD31-4B8C-83A1-F6EECF244321}">
                <p14:modId xmlns:p14="http://schemas.microsoft.com/office/powerpoint/2010/main" val="3403141872"/>
              </p:ext>
            </p:extLst>
          </p:nvPr>
        </p:nvGraphicFramePr>
        <p:xfrm>
          <a:off x="407896" y="1493393"/>
          <a:ext cx="7746404" cy="4304978"/>
        </p:xfrm>
        <a:graphic>
          <a:graphicData uri="http://schemas.openxmlformats.org/drawingml/2006/table">
            <a:tbl>
              <a:tblPr/>
              <a:tblGrid>
                <a:gridCol w="1242447">
                  <a:extLst>
                    <a:ext uri="{9D8B030D-6E8A-4147-A177-3AD203B41FA5}">
                      <a16:colId xmlns:a16="http://schemas.microsoft.com/office/drawing/2014/main" val="2893332279"/>
                    </a:ext>
                  </a:extLst>
                </a:gridCol>
                <a:gridCol w="540196">
                  <a:extLst>
                    <a:ext uri="{9D8B030D-6E8A-4147-A177-3AD203B41FA5}">
                      <a16:colId xmlns:a16="http://schemas.microsoft.com/office/drawing/2014/main" val="884389208"/>
                    </a:ext>
                  </a:extLst>
                </a:gridCol>
                <a:gridCol w="540196">
                  <a:extLst>
                    <a:ext uri="{9D8B030D-6E8A-4147-A177-3AD203B41FA5}">
                      <a16:colId xmlns:a16="http://schemas.microsoft.com/office/drawing/2014/main" val="1453232180"/>
                    </a:ext>
                  </a:extLst>
                </a:gridCol>
                <a:gridCol w="540196">
                  <a:extLst>
                    <a:ext uri="{9D8B030D-6E8A-4147-A177-3AD203B41FA5}">
                      <a16:colId xmlns:a16="http://schemas.microsoft.com/office/drawing/2014/main" val="132996679"/>
                    </a:ext>
                  </a:extLst>
                </a:gridCol>
                <a:gridCol w="540196">
                  <a:extLst>
                    <a:ext uri="{9D8B030D-6E8A-4147-A177-3AD203B41FA5}">
                      <a16:colId xmlns:a16="http://schemas.microsoft.com/office/drawing/2014/main" val="457037791"/>
                    </a:ext>
                  </a:extLst>
                </a:gridCol>
                <a:gridCol w="540196">
                  <a:extLst>
                    <a:ext uri="{9D8B030D-6E8A-4147-A177-3AD203B41FA5}">
                      <a16:colId xmlns:a16="http://schemas.microsoft.com/office/drawing/2014/main" val="432588286"/>
                    </a:ext>
                  </a:extLst>
                </a:gridCol>
                <a:gridCol w="540196">
                  <a:extLst>
                    <a:ext uri="{9D8B030D-6E8A-4147-A177-3AD203B41FA5}">
                      <a16:colId xmlns:a16="http://schemas.microsoft.com/office/drawing/2014/main" val="757138098"/>
                    </a:ext>
                  </a:extLst>
                </a:gridCol>
                <a:gridCol w="540196">
                  <a:extLst>
                    <a:ext uri="{9D8B030D-6E8A-4147-A177-3AD203B41FA5}">
                      <a16:colId xmlns:a16="http://schemas.microsoft.com/office/drawing/2014/main" val="1562469603"/>
                    </a:ext>
                  </a:extLst>
                </a:gridCol>
                <a:gridCol w="540196">
                  <a:extLst>
                    <a:ext uri="{9D8B030D-6E8A-4147-A177-3AD203B41FA5}">
                      <a16:colId xmlns:a16="http://schemas.microsoft.com/office/drawing/2014/main" val="3804707882"/>
                    </a:ext>
                  </a:extLst>
                </a:gridCol>
                <a:gridCol w="561801">
                  <a:extLst>
                    <a:ext uri="{9D8B030D-6E8A-4147-A177-3AD203B41FA5}">
                      <a16:colId xmlns:a16="http://schemas.microsoft.com/office/drawing/2014/main" val="2760720625"/>
                    </a:ext>
                  </a:extLst>
                </a:gridCol>
                <a:gridCol w="540196">
                  <a:extLst>
                    <a:ext uri="{9D8B030D-6E8A-4147-A177-3AD203B41FA5}">
                      <a16:colId xmlns:a16="http://schemas.microsoft.com/office/drawing/2014/main" val="1370357488"/>
                    </a:ext>
                  </a:extLst>
                </a:gridCol>
                <a:gridCol w="540196">
                  <a:extLst>
                    <a:ext uri="{9D8B030D-6E8A-4147-A177-3AD203B41FA5}">
                      <a16:colId xmlns:a16="http://schemas.microsoft.com/office/drawing/2014/main" val="3139623700"/>
                    </a:ext>
                  </a:extLst>
                </a:gridCol>
                <a:gridCol w="540196">
                  <a:extLst>
                    <a:ext uri="{9D8B030D-6E8A-4147-A177-3AD203B41FA5}">
                      <a16:colId xmlns:a16="http://schemas.microsoft.com/office/drawing/2014/main" val="129887875"/>
                    </a:ext>
                  </a:extLst>
                </a:gridCol>
              </a:tblGrid>
              <a:tr h="417601">
                <a:tc>
                  <a:txBody>
                    <a:bodyPr/>
                    <a:lstStyle/>
                    <a:p>
                      <a:pPr algn="ctr" fontAlgn="base"/>
                      <a:r>
                        <a:rPr lang="fr-FR" sz="900" b="1" dirty="0">
                          <a:solidFill>
                            <a:srgbClr val="333333"/>
                          </a:solidFill>
                          <a:effectLst/>
                          <a:latin typeface="inherit"/>
                        </a:rPr>
                        <a:t> </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Janvier</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Février</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Mars</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Avril</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Mai</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Juin</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Juillet</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Août</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Septembre</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Octobre</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Novembre</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Décembre</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extLst>
                  <a:ext uri="{0D108BD9-81ED-4DB2-BD59-A6C34878D82A}">
                    <a16:rowId xmlns:a16="http://schemas.microsoft.com/office/drawing/2014/main" val="4054612433"/>
                  </a:ext>
                </a:extLst>
              </a:tr>
              <a:tr h="553651">
                <a:tc>
                  <a:txBody>
                    <a:bodyPr/>
                    <a:lstStyle/>
                    <a:p>
                      <a:pPr algn="ctr" fontAlgn="t"/>
                      <a:r>
                        <a:rPr lang="fr-FR" sz="900" b="0" i="0" dirty="0">
                          <a:solidFill>
                            <a:srgbClr val="000000"/>
                          </a:solidFill>
                          <a:effectLst/>
                          <a:latin typeface="Arial" panose="020B0604020202020204" pitchFamily="34" charset="0"/>
                        </a:rPr>
                        <a:t>Température moyenne (°C)</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fr-FR" sz="900" b="0" i="0">
                          <a:solidFill>
                            <a:srgbClr val="000000"/>
                          </a:solidFill>
                          <a:effectLst/>
                          <a:latin typeface="Arial" panose="020B0604020202020204" pitchFamily="34" charset="0"/>
                        </a:rPr>
                        <a:t>20.7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21.1</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20.5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19.6</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17.1</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15.6</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15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15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16.5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18.5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20.3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20.5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extLst>
                  <a:ext uri="{0D108BD9-81ED-4DB2-BD59-A6C34878D82A}">
                    <a16:rowId xmlns:a16="http://schemas.microsoft.com/office/drawing/2014/main" val="2106379157"/>
                  </a:ext>
                </a:extLst>
              </a:tr>
              <a:tr h="689702">
                <a:tc>
                  <a:txBody>
                    <a:bodyPr/>
                    <a:lstStyle/>
                    <a:p>
                      <a:pPr algn="ctr" fontAlgn="t"/>
                      <a:r>
                        <a:rPr lang="fr-FR" sz="900" b="0" i="0">
                          <a:solidFill>
                            <a:srgbClr val="000000"/>
                          </a:solidFill>
                          <a:effectLst/>
                          <a:latin typeface="Arial" panose="020B0604020202020204" pitchFamily="34" charset="0"/>
                        </a:rPr>
                        <a:t>Température minimale moyenne (°C)</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fr-FR" sz="900" b="0" i="0" dirty="0">
                          <a:solidFill>
                            <a:srgbClr val="000000"/>
                          </a:solidFill>
                          <a:effectLst/>
                          <a:latin typeface="Arial" panose="020B0604020202020204" pitchFamily="34" charset="0"/>
                        </a:rPr>
                        <a:t>16</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dirty="0">
                          <a:solidFill>
                            <a:srgbClr val="000000"/>
                          </a:solidFill>
                          <a:effectLst/>
                          <a:latin typeface="Arial" panose="020B0604020202020204" pitchFamily="34" charset="0"/>
                        </a:rPr>
                        <a:t>16</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15.7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14.5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11.5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9.7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9.7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9.6</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10.5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11.9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14.4</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15.5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extLst>
                  <a:ext uri="{0D108BD9-81ED-4DB2-BD59-A6C34878D82A}">
                    <a16:rowId xmlns:a16="http://schemas.microsoft.com/office/drawing/2014/main" val="2497874204"/>
                  </a:ext>
                </a:extLst>
              </a:tr>
              <a:tr h="553651">
                <a:tc>
                  <a:txBody>
                    <a:bodyPr/>
                    <a:lstStyle/>
                    <a:p>
                      <a:pPr algn="ctr" fontAlgn="t"/>
                      <a:r>
                        <a:rPr lang="fr-FR" sz="900" b="0" i="0">
                          <a:solidFill>
                            <a:srgbClr val="000000"/>
                          </a:solidFill>
                          <a:effectLst/>
                          <a:latin typeface="Arial" panose="020B0604020202020204" pitchFamily="34" charset="0"/>
                        </a:rPr>
                        <a:t>Température maximale (°C)</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fr-FR" sz="900" b="0" i="0">
                          <a:solidFill>
                            <a:srgbClr val="000000"/>
                          </a:solidFill>
                          <a:effectLst/>
                          <a:latin typeface="Arial" panose="020B0604020202020204" pitchFamily="34" charset="0"/>
                        </a:rPr>
                        <a:t>25.4</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a:solidFill>
                            <a:srgbClr val="000000"/>
                          </a:solidFill>
                          <a:effectLst/>
                          <a:latin typeface="Arial" panose="020B0604020202020204" pitchFamily="34" charset="0"/>
                        </a:rPr>
                        <a:t>26.2</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dirty="0">
                          <a:solidFill>
                            <a:srgbClr val="000000"/>
                          </a:solidFill>
                          <a:effectLst/>
                          <a:latin typeface="Arial" panose="020B0604020202020204" pitchFamily="34" charset="0"/>
                        </a:rPr>
                        <a:t>25.4</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dirty="0">
                          <a:solidFill>
                            <a:srgbClr val="000000"/>
                          </a:solidFill>
                          <a:effectLst/>
                          <a:latin typeface="Arial" panose="020B0604020202020204" pitchFamily="34" charset="0"/>
                        </a:rPr>
                        <a:t>24.7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a:solidFill>
                            <a:srgbClr val="000000"/>
                          </a:solidFill>
                          <a:effectLst/>
                          <a:latin typeface="Arial" panose="020B0604020202020204" pitchFamily="34" charset="0"/>
                        </a:rPr>
                        <a:t>22.8</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21.5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20.3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20.4</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22.5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25.2</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a:solidFill>
                            <a:srgbClr val="000000"/>
                          </a:solidFill>
                          <a:effectLst/>
                          <a:latin typeface="Arial" panose="020B0604020202020204" pitchFamily="34" charset="0"/>
                        </a:rPr>
                        <a:t>26.3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a:solidFill>
                            <a:srgbClr val="000000"/>
                          </a:solidFill>
                          <a:effectLst/>
                          <a:latin typeface="Arial" panose="020B0604020202020204" pitchFamily="34" charset="0"/>
                        </a:rPr>
                        <a:t>25.6</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extLst>
                  <a:ext uri="{0D108BD9-81ED-4DB2-BD59-A6C34878D82A}">
                    <a16:rowId xmlns:a16="http://schemas.microsoft.com/office/drawing/2014/main" val="4190570466"/>
                  </a:ext>
                </a:extLst>
              </a:tr>
              <a:tr h="553651">
                <a:tc>
                  <a:txBody>
                    <a:bodyPr/>
                    <a:lstStyle/>
                    <a:p>
                      <a:pPr algn="ctr" fontAlgn="t"/>
                      <a:r>
                        <a:rPr lang="fr-FR" sz="900" b="0" i="0">
                          <a:solidFill>
                            <a:srgbClr val="000000"/>
                          </a:solidFill>
                          <a:effectLst/>
                          <a:latin typeface="Arial" panose="020B0604020202020204" pitchFamily="34" charset="0"/>
                        </a:rPr>
                        <a:t>Température moyenne (°F)</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fr-FR" sz="900" b="0" i="0">
                          <a:solidFill>
                            <a:srgbClr val="000000"/>
                          </a:solidFill>
                          <a:effectLst/>
                          <a:latin typeface="Arial" panose="020B0604020202020204" pitchFamily="34" charset="0"/>
                        </a:rPr>
                        <a:t>69.3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70.0</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68.9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dirty="0">
                          <a:solidFill>
                            <a:srgbClr val="000000"/>
                          </a:solidFill>
                          <a:effectLst/>
                          <a:latin typeface="Arial" panose="020B0604020202020204" pitchFamily="34" charset="0"/>
                        </a:rPr>
                        <a:t>67.3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dirty="0">
                          <a:solidFill>
                            <a:srgbClr val="000000"/>
                          </a:solidFill>
                          <a:effectLst/>
                          <a:latin typeface="Arial" panose="020B0604020202020204" pitchFamily="34" charset="0"/>
                        </a:rPr>
                        <a:t>62.8</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60.1</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59.0</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59.0</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61.7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65.3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68.5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68.9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extLst>
                  <a:ext uri="{0D108BD9-81ED-4DB2-BD59-A6C34878D82A}">
                    <a16:rowId xmlns:a16="http://schemas.microsoft.com/office/drawing/2014/main" val="1279870992"/>
                  </a:ext>
                </a:extLst>
              </a:tr>
              <a:tr h="689702">
                <a:tc>
                  <a:txBody>
                    <a:bodyPr/>
                    <a:lstStyle/>
                    <a:p>
                      <a:pPr algn="ctr" fontAlgn="t"/>
                      <a:r>
                        <a:rPr lang="fr-FR" sz="900" b="0" i="0">
                          <a:solidFill>
                            <a:srgbClr val="000000"/>
                          </a:solidFill>
                          <a:effectLst/>
                          <a:latin typeface="Arial" panose="020B0604020202020204" pitchFamily="34" charset="0"/>
                        </a:rPr>
                        <a:t>Température minimale moyenne (°F)</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fr-FR" sz="900" b="0" i="0">
                          <a:solidFill>
                            <a:srgbClr val="000000"/>
                          </a:solidFill>
                          <a:effectLst/>
                          <a:latin typeface="Arial" panose="020B0604020202020204" pitchFamily="34" charset="0"/>
                        </a:rPr>
                        <a:t>60.8</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60.8</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60.3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58.1</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dirty="0">
                          <a:solidFill>
                            <a:srgbClr val="000000"/>
                          </a:solidFill>
                          <a:effectLst/>
                          <a:latin typeface="Arial" panose="020B0604020202020204" pitchFamily="34" charset="0"/>
                        </a:rPr>
                        <a:t>52.7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dirty="0">
                          <a:solidFill>
                            <a:srgbClr val="000000"/>
                          </a:solidFill>
                          <a:effectLst/>
                          <a:latin typeface="Arial" panose="020B0604020202020204" pitchFamily="34" charset="0"/>
                        </a:rPr>
                        <a:t>49.5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dirty="0">
                          <a:solidFill>
                            <a:srgbClr val="000000"/>
                          </a:solidFill>
                          <a:effectLst/>
                          <a:latin typeface="Arial" panose="020B0604020202020204" pitchFamily="34" charset="0"/>
                        </a:rPr>
                        <a:t>49.5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dirty="0">
                          <a:solidFill>
                            <a:srgbClr val="000000"/>
                          </a:solidFill>
                          <a:effectLst/>
                          <a:latin typeface="Arial" panose="020B0604020202020204" pitchFamily="34" charset="0"/>
                        </a:rPr>
                        <a:t>49.3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dirty="0">
                          <a:solidFill>
                            <a:srgbClr val="000000"/>
                          </a:solidFill>
                          <a:effectLst/>
                          <a:latin typeface="Arial" panose="020B0604020202020204" pitchFamily="34" charset="0"/>
                        </a:rPr>
                        <a:t>50.9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dirty="0">
                          <a:solidFill>
                            <a:srgbClr val="000000"/>
                          </a:solidFill>
                          <a:effectLst/>
                          <a:latin typeface="Arial" panose="020B0604020202020204" pitchFamily="34" charset="0"/>
                        </a:rPr>
                        <a:t>53.4</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57.9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59.9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extLst>
                  <a:ext uri="{0D108BD9-81ED-4DB2-BD59-A6C34878D82A}">
                    <a16:rowId xmlns:a16="http://schemas.microsoft.com/office/drawing/2014/main" val="1918061298"/>
                  </a:ext>
                </a:extLst>
              </a:tr>
              <a:tr h="553651">
                <a:tc>
                  <a:txBody>
                    <a:bodyPr/>
                    <a:lstStyle/>
                    <a:p>
                      <a:pPr algn="ctr" fontAlgn="t"/>
                      <a:r>
                        <a:rPr lang="fr-FR" sz="900" b="0" i="0">
                          <a:solidFill>
                            <a:srgbClr val="000000"/>
                          </a:solidFill>
                          <a:effectLst/>
                          <a:latin typeface="Arial" panose="020B0604020202020204" pitchFamily="34" charset="0"/>
                        </a:rPr>
                        <a:t>Température maximale (°F)</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fr-FR" sz="900" b="0" i="0">
                          <a:solidFill>
                            <a:srgbClr val="000000"/>
                          </a:solidFill>
                          <a:effectLst/>
                          <a:latin typeface="Arial" panose="020B0604020202020204" pitchFamily="34" charset="0"/>
                        </a:rPr>
                        <a:t>77.7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a:solidFill>
                            <a:srgbClr val="000000"/>
                          </a:solidFill>
                          <a:effectLst/>
                          <a:latin typeface="Arial" panose="020B0604020202020204" pitchFamily="34" charset="0"/>
                        </a:rPr>
                        <a:t>79.2</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a:solidFill>
                            <a:srgbClr val="000000"/>
                          </a:solidFill>
                          <a:effectLst/>
                          <a:latin typeface="Arial" panose="020B0604020202020204" pitchFamily="34" charset="0"/>
                        </a:rPr>
                        <a:t>77.7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a:solidFill>
                            <a:srgbClr val="000000"/>
                          </a:solidFill>
                          <a:effectLst/>
                          <a:latin typeface="Arial" panose="020B0604020202020204" pitchFamily="34" charset="0"/>
                        </a:rPr>
                        <a:t>76.5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a:solidFill>
                            <a:srgbClr val="000000"/>
                          </a:solidFill>
                          <a:effectLst/>
                          <a:latin typeface="Arial" panose="020B0604020202020204" pitchFamily="34" charset="0"/>
                        </a:rPr>
                        <a:t>73.0</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70.7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68.5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68.7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72.5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dirty="0">
                          <a:solidFill>
                            <a:srgbClr val="000000"/>
                          </a:solidFill>
                          <a:effectLst/>
                          <a:latin typeface="Arial" panose="020B0604020202020204" pitchFamily="34" charset="0"/>
                        </a:rPr>
                        <a:t>77.4</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dirty="0">
                          <a:solidFill>
                            <a:srgbClr val="000000"/>
                          </a:solidFill>
                          <a:effectLst/>
                          <a:latin typeface="Arial" panose="020B0604020202020204" pitchFamily="34" charset="0"/>
                        </a:rPr>
                        <a:t>79.3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dirty="0">
                          <a:solidFill>
                            <a:srgbClr val="000000"/>
                          </a:solidFill>
                          <a:effectLst/>
                          <a:latin typeface="Arial" panose="020B0604020202020204" pitchFamily="34" charset="0"/>
                        </a:rPr>
                        <a:t>78.1</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extLst>
                  <a:ext uri="{0D108BD9-81ED-4DB2-BD59-A6C34878D82A}">
                    <a16:rowId xmlns:a16="http://schemas.microsoft.com/office/drawing/2014/main" val="4182313677"/>
                  </a:ext>
                </a:extLst>
              </a:tr>
              <a:tr h="293369">
                <a:tc>
                  <a:txBody>
                    <a:bodyPr/>
                    <a:lstStyle/>
                    <a:p>
                      <a:pPr algn="ctr" fontAlgn="t"/>
                      <a:r>
                        <a:rPr lang="fr-FR" sz="900" b="0" i="0">
                          <a:solidFill>
                            <a:srgbClr val="000000"/>
                          </a:solidFill>
                          <a:effectLst/>
                          <a:latin typeface="Arial" panose="020B0604020202020204" pitchFamily="34" charset="0"/>
                        </a:rPr>
                        <a:t>Précipitations (mm)</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fr-FR" sz="900" b="0" i="0">
                          <a:solidFill>
                            <a:srgbClr val="000000"/>
                          </a:solidFill>
                          <a:effectLst/>
                          <a:latin typeface="Arial" panose="020B0604020202020204" pitchFamily="34" charset="0"/>
                        </a:rPr>
                        <a:t>304</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07CD2"/>
                    </a:solidFill>
                  </a:tcPr>
                </a:tc>
                <a:tc>
                  <a:txBody>
                    <a:bodyPr/>
                    <a:lstStyle/>
                    <a:p>
                      <a:pPr algn="ctr" fontAlgn="t"/>
                      <a:r>
                        <a:rPr lang="fr-FR" sz="900" b="0" i="0">
                          <a:solidFill>
                            <a:srgbClr val="000000"/>
                          </a:solidFill>
                          <a:effectLst/>
                          <a:latin typeface="Arial" panose="020B0604020202020204" pitchFamily="34" charset="0"/>
                        </a:rPr>
                        <a:t>258</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07CD2"/>
                    </a:solidFill>
                  </a:tcPr>
                </a:tc>
                <a:tc>
                  <a:txBody>
                    <a:bodyPr/>
                    <a:lstStyle/>
                    <a:p>
                      <a:pPr algn="ctr" fontAlgn="t"/>
                      <a:r>
                        <a:rPr lang="fr-FR" sz="900" b="0" i="0">
                          <a:solidFill>
                            <a:srgbClr val="000000"/>
                          </a:solidFill>
                          <a:effectLst/>
                          <a:latin typeface="Arial" panose="020B0604020202020204" pitchFamily="34" charset="0"/>
                        </a:rPr>
                        <a:t>192</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28BD9"/>
                    </a:solidFill>
                  </a:tcPr>
                </a:tc>
                <a:tc>
                  <a:txBody>
                    <a:bodyPr/>
                    <a:lstStyle/>
                    <a:p>
                      <a:pPr algn="ctr" fontAlgn="t"/>
                      <a:r>
                        <a:rPr lang="fr-FR" sz="900" b="0" i="0">
                          <a:solidFill>
                            <a:srgbClr val="000000"/>
                          </a:solidFill>
                          <a:effectLst/>
                          <a:latin typeface="Arial" panose="020B0604020202020204" pitchFamily="34" charset="0"/>
                        </a:rPr>
                        <a:t>46</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8DC"/>
                    </a:solidFill>
                  </a:tcPr>
                </a:tc>
                <a:tc>
                  <a:txBody>
                    <a:bodyPr/>
                    <a:lstStyle/>
                    <a:p>
                      <a:pPr algn="ctr" fontAlgn="t"/>
                      <a:r>
                        <a:rPr lang="fr-FR" sz="900" b="0" i="0">
                          <a:solidFill>
                            <a:srgbClr val="000000"/>
                          </a:solidFill>
                          <a:effectLst/>
                          <a:latin typeface="Arial" panose="020B0604020202020204" pitchFamily="34" charset="0"/>
                        </a:rPr>
                        <a:t>14</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8AE"/>
                    </a:solidFill>
                  </a:tcPr>
                </a:tc>
                <a:tc>
                  <a:txBody>
                    <a:bodyPr/>
                    <a:lstStyle/>
                    <a:p>
                      <a:pPr algn="ctr" fontAlgn="t"/>
                      <a:r>
                        <a:rPr lang="fr-FR" sz="900" b="0" i="0">
                          <a:solidFill>
                            <a:srgbClr val="000000"/>
                          </a:solidFill>
                          <a:effectLst/>
                          <a:latin typeface="Arial" panose="020B0604020202020204" pitchFamily="34" charset="0"/>
                        </a:rPr>
                        <a:t>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8AE"/>
                    </a:solidFill>
                  </a:tcPr>
                </a:tc>
                <a:tc>
                  <a:txBody>
                    <a:bodyPr/>
                    <a:lstStyle/>
                    <a:p>
                      <a:pPr algn="ctr" fontAlgn="t"/>
                      <a:r>
                        <a:rPr lang="fr-FR" sz="900" b="0" i="0">
                          <a:solidFill>
                            <a:srgbClr val="000000"/>
                          </a:solidFill>
                          <a:effectLst/>
                          <a:latin typeface="Arial" panose="020B0604020202020204" pitchFamily="34" charset="0"/>
                        </a:rPr>
                        <a:t>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8AE"/>
                    </a:solidFill>
                  </a:tcPr>
                </a:tc>
                <a:tc>
                  <a:txBody>
                    <a:bodyPr/>
                    <a:lstStyle/>
                    <a:p>
                      <a:pPr algn="ctr" fontAlgn="t"/>
                      <a:r>
                        <a:rPr lang="fr-FR" sz="900" b="0" i="0">
                          <a:solidFill>
                            <a:srgbClr val="000000"/>
                          </a:solidFill>
                          <a:effectLst/>
                          <a:latin typeface="Arial" panose="020B0604020202020204" pitchFamily="34" charset="0"/>
                        </a:rPr>
                        <a:t>11</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8AE"/>
                    </a:solidFill>
                  </a:tcPr>
                </a:tc>
                <a:tc>
                  <a:txBody>
                    <a:bodyPr/>
                    <a:lstStyle/>
                    <a:p>
                      <a:pPr algn="ctr" fontAlgn="t"/>
                      <a:r>
                        <a:rPr lang="fr-FR" sz="900" b="0" i="0">
                          <a:solidFill>
                            <a:srgbClr val="000000"/>
                          </a:solidFill>
                          <a:effectLst/>
                          <a:latin typeface="Arial" panose="020B0604020202020204" pitchFamily="34" charset="0"/>
                        </a:rPr>
                        <a:t>12</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8AE"/>
                    </a:solidFill>
                  </a:tcPr>
                </a:tc>
                <a:tc>
                  <a:txBody>
                    <a:bodyPr/>
                    <a:lstStyle/>
                    <a:p>
                      <a:pPr algn="ctr" fontAlgn="t"/>
                      <a:r>
                        <a:rPr lang="fr-FR" sz="900" b="0" i="0">
                          <a:solidFill>
                            <a:srgbClr val="000000"/>
                          </a:solidFill>
                          <a:effectLst/>
                          <a:latin typeface="Arial" panose="020B0604020202020204" pitchFamily="34" charset="0"/>
                        </a:rPr>
                        <a:t>48</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8DC"/>
                    </a:solidFill>
                  </a:tcPr>
                </a:tc>
                <a:tc>
                  <a:txBody>
                    <a:bodyPr/>
                    <a:lstStyle/>
                    <a:p>
                      <a:pPr algn="ctr" fontAlgn="t"/>
                      <a:r>
                        <a:rPr lang="fr-FR" sz="900" b="0" i="0">
                          <a:solidFill>
                            <a:srgbClr val="000000"/>
                          </a:solidFill>
                          <a:effectLst/>
                          <a:latin typeface="Arial" panose="020B0604020202020204" pitchFamily="34" charset="0"/>
                        </a:rPr>
                        <a:t>149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28BD9"/>
                    </a:solidFill>
                  </a:tcPr>
                </a:tc>
                <a:tc>
                  <a:txBody>
                    <a:bodyPr/>
                    <a:lstStyle/>
                    <a:p>
                      <a:pPr algn="ctr" fontAlgn="t"/>
                      <a:r>
                        <a:rPr lang="fr-FR" sz="900" b="0" i="0" dirty="0">
                          <a:solidFill>
                            <a:srgbClr val="000000"/>
                          </a:solidFill>
                          <a:effectLst/>
                          <a:latin typeface="Arial" panose="020B0604020202020204" pitchFamily="34" charset="0"/>
                        </a:rPr>
                        <a:t>265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07CD2"/>
                    </a:solidFill>
                  </a:tcPr>
                </a:tc>
                <a:extLst>
                  <a:ext uri="{0D108BD9-81ED-4DB2-BD59-A6C34878D82A}">
                    <a16:rowId xmlns:a16="http://schemas.microsoft.com/office/drawing/2014/main" val="3547653109"/>
                  </a:ext>
                </a:extLst>
              </a:tr>
            </a:tbl>
          </a:graphicData>
        </a:graphic>
      </p:graphicFrame>
      <p:sp>
        <p:nvSpPr>
          <p:cNvPr id="6" name="ZoneTexte 5">
            <a:extLst>
              <a:ext uri="{FF2B5EF4-FFF2-40B4-BE49-F238E27FC236}">
                <a16:creationId xmlns:a16="http://schemas.microsoft.com/office/drawing/2014/main" id="{9AA6CA70-6FA8-414D-8F83-1D302721DB4F}"/>
              </a:ext>
            </a:extLst>
          </p:cNvPr>
          <p:cNvSpPr txBox="1"/>
          <p:nvPr/>
        </p:nvSpPr>
        <p:spPr>
          <a:xfrm>
            <a:off x="2162288" y="0"/>
            <a:ext cx="6650466"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7" name="ZoneTexte 6">
            <a:extLst>
              <a:ext uri="{FF2B5EF4-FFF2-40B4-BE49-F238E27FC236}">
                <a16:creationId xmlns:a16="http://schemas.microsoft.com/office/drawing/2014/main" id="{F7CF599D-DB2F-45E9-ACEC-CE0708BC4122}"/>
              </a:ext>
            </a:extLst>
          </p:cNvPr>
          <p:cNvSpPr txBox="1"/>
          <p:nvPr/>
        </p:nvSpPr>
        <p:spPr>
          <a:xfrm>
            <a:off x="215153" y="461665"/>
            <a:ext cx="2775473" cy="369332"/>
          </a:xfrm>
          <a:prstGeom prst="rect">
            <a:avLst/>
          </a:prstGeom>
          <a:noFill/>
        </p:spPr>
        <p:txBody>
          <a:bodyPr wrap="square" rtlCol="0">
            <a:spAutoFit/>
          </a:bodyPr>
          <a:lstStyle/>
          <a:p>
            <a:r>
              <a:rPr lang="fr-FR" b="1" u="sng" dirty="0">
                <a:solidFill>
                  <a:srgbClr val="008000"/>
                </a:solidFill>
              </a:rPr>
              <a:t>Climat à Antananarivo</a:t>
            </a:r>
          </a:p>
        </p:txBody>
      </p:sp>
      <p:sp>
        <p:nvSpPr>
          <p:cNvPr id="8" name="Rectangle 7">
            <a:extLst>
              <a:ext uri="{FF2B5EF4-FFF2-40B4-BE49-F238E27FC236}">
                <a16:creationId xmlns:a16="http://schemas.microsoft.com/office/drawing/2014/main" id="{D05E182F-CA91-4E08-9AD8-DEBB9007BBBA}"/>
              </a:ext>
            </a:extLst>
          </p:cNvPr>
          <p:cNvSpPr/>
          <p:nvPr/>
        </p:nvSpPr>
        <p:spPr>
          <a:xfrm>
            <a:off x="116649" y="6455555"/>
            <a:ext cx="2972480" cy="276999"/>
          </a:xfrm>
          <a:prstGeom prst="rect">
            <a:avLst/>
          </a:prstGeom>
        </p:spPr>
        <p:txBody>
          <a:bodyPr wrap="none">
            <a:spAutoFit/>
          </a:bodyPr>
          <a:lstStyle/>
          <a:p>
            <a:r>
              <a:rPr lang="fr-FR" sz="1200" dirty="0"/>
              <a:t>(+) </a:t>
            </a:r>
            <a:r>
              <a:rPr lang="fr-FR" sz="1200" dirty="0">
                <a:hlinkClick r:id="rId2"/>
              </a:rPr>
              <a:t>https://fr.climate-data.org/location/548/</a:t>
            </a:r>
            <a:r>
              <a:rPr lang="fr-FR" sz="1200" dirty="0"/>
              <a:t> </a:t>
            </a:r>
          </a:p>
        </p:txBody>
      </p:sp>
      <p:sp>
        <p:nvSpPr>
          <p:cNvPr id="9" name="ZoneTexte 8">
            <a:extLst>
              <a:ext uri="{FF2B5EF4-FFF2-40B4-BE49-F238E27FC236}">
                <a16:creationId xmlns:a16="http://schemas.microsoft.com/office/drawing/2014/main" id="{982AACA9-3814-40E4-AA0E-59D748493631}"/>
              </a:ext>
            </a:extLst>
          </p:cNvPr>
          <p:cNvSpPr txBox="1"/>
          <p:nvPr/>
        </p:nvSpPr>
        <p:spPr>
          <a:xfrm>
            <a:off x="322729" y="923330"/>
            <a:ext cx="3636085" cy="369332"/>
          </a:xfrm>
          <a:prstGeom prst="rect">
            <a:avLst/>
          </a:prstGeom>
          <a:noFill/>
        </p:spPr>
        <p:txBody>
          <a:bodyPr wrap="square" rtlCol="0">
            <a:spAutoFit/>
          </a:bodyPr>
          <a:lstStyle/>
          <a:p>
            <a:r>
              <a:rPr lang="fr-FR" b="1" dirty="0">
                <a:solidFill>
                  <a:srgbClr val="008000"/>
                </a:solidFill>
              </a:rPr>
              <a:t>Table climatique d’Antananarivo (+)</a:t>
            </a:r>
          </a:p>
        </p:txBody>
      </p:sp>
      <p:pic>
        <p:nvPicPr>
          <p:cNvPr id="10" name="Image 9">
            <a:extLst>
              <a:ext uri="{FF2B5EF4-FFF2-40B4-BE49-F238E27FC236}">
                <a16:creationId xmlns:a16="http://schemas.microsoft.com/office/drawing/2014/main" id="{CA75FA96-4405-481B-8862-E1D04A1EB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0862" y="4596303"/>
            <a:ext cx="2476500" cy="1847850"/>
          </a:xfrm>
          <a:prstGeom prst="rect">
            <a:avLst/>
          </a:prstGeom>
        </p:spPr>
      </p:pic>
      <p:pic>
        <p:nvPicPr>
          <p:cNvPr id="12" name="Image 11">
            <a:extLst>
              <a:ext uri="{FF2B5EF4-FFF2-40B4-BE49-F238E27FC236}">
                <a16:creationId xmlns:a16="http://schemas.microsoft.com/office/drawing/2014/main" id="{44544BFE-5C06-4A70-9CA0-422F9011F8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3737" y="2519853"/>
            <a:ext cx="2286000" cy="2000250"/>
          </a:xfrm>
          <a:prstGeom prst="rect">
            <a:avLst/>
          </a:prstGeom>
        </p:spPr>
      </p:pic>
      <p:pic>
        <p:nvPicPr>
          <p:cNvPr id="14" name="Image 13">
            <a:extLst>
              <a:ext uri="{FF2B5EF4-FFF2-40B4-BE49-F238E27FC236}">
                <a16:creationId xmlns:a16="http://schemas.microsoft.com/office/drawing/2014/main" id="{2AB3A4E6-B6B0-457D-A537-6DB499C316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7549" y="335618"/>
            <a:ext cx="2143125" cy="2143125"/>
          </a:xfrm>
          <a:prstGeom prst="rect">
            <a:avLst/>
          </a:prstGeom>
        </p:spPr>
      </p:pic>
      <p:sp>
        <p:nvSpPr>
          <p:cNvPr id="15" name="ZoneTexte 14">
            <a:extLst>
              <a:ext uri="{FF2B5EF4-FFF2-40B4-BE49-F238E27FC236}">
                <a16:creationId xmlns:a16="http://schemas.microsoft.com/office/drawing/2014/main" id="{27D50CB7-8E5B-492C-BA2B-63BDED5C701E}"/>
              </a:ext>
            </a:extLst>
          </p:cNvPr>
          <p:cNvSpPr txBox="1"/>
          <p:nvPr/>
        </p:nvSpPr>
        <p:spPr>
          <a:xfrm>
            <a:off x="9283737" y="6444153"/>
            <a:ext cx="2143125" cy="276999"/>
          </a:xfrm>
          <a:prstGeom prst="rect">
            <a:avLst/>
          </a:prstGeom>
          <a:noFill/>
        </p:spPr>
        <p:txBody>
          <a:bodyPr wrap="square" rtlCol="0">
            <a:spAutoFit/>
          </a:bodyPr>
          <a:lstStyle/>
          <a:p>
            <a:pPr algn="ctr"/>
            <a:r>
              <a:rPr lang="fr-FR" sz="1200" i="1" dirty="0">
                <a:solidFill>
                  <a:srgbClr val="008000"/>
                </a:solidFill>
              </a:rPr>
              <a:t>Cosmos </a:t>
            </a:r>
            <a:r>
              <a:rPr lang="fr-FR" sz="1200" i="1" dirty="0" err="1">
                <a:solidFill>
                  <a:srgbClr val="008000"/>
                </a:solidFill>
              </a:rPr>
              <a:t>bipinnatus</a:t>
            </a:r>
            <a:endParaRPr lang="fr-FR" sz="1200" i="1" dirty="0">
              <a:solidFill>
                <a:srgbClr val="008000"/>
              </a:solidFill>
            </a:endParaRPr>
          </a:p>
        </p:txBody>
      </p:sp>
      <p:sp>
        <p:nvSpPr>
          <p:cNvPr id="16" name="ZoneTexte 15">
            <a:extLst>
              <a:ext uri="{FF2B5EF4-FFF2-40B4-BE49-F238E27FC236}">
                <a16:creationId xmlns:a16="http://schemas.microsoft.com/office/drawing/2014/main" id="{6FD68C10-EF90-4753-9C9B-876A3A916424}"/>
              </a:ext>
            </a:extLst>
          </p:cNvPr>
          <p:cNvSpPr txBox="1"/>
          <p:nvPr/>
        </p:nvSpPr>
        <p:spPr>
          <a:xfrm>
            <a:off x="407896" y="5798371"/>
            <a:ext cx="8520951" cy="553998"/>
          </a:xfrm>
          <a:prstGeom prst="rect">
            <a:avLst/>
          </a:prstGeom>
          <a:noFill/>
        </p:spPr>
        <p:txBody>
          <a:bodyPr wrap="square" rtlCol="0">
            <a:spAutoFit/>
          </a:bodyPr>
          <a:lstStyle/>
          <a:p>
            <a:r>
              <a:rPr lang="fr-FR" dirty="0"/>
              <a:t>Antananarivo  : </a:t>
            </a:r>
            <a:r>
              <a:rPr lang="fr-FR" b="1" dirty="0"/>
              <a:t>USDA zone 11a</a:t>
            </a:r>
            <a:r>
              <a:rPr lang="fr-FR" dirty="0"/>
              <a:t>. AHS Plant </a:t>
            </a:r>
            <a:r>
              <a:rPr lang="fr-FR" dirty="0" err="1"/>
              <a:t>Heat</a:t>
            </a:r>
            <a:r>
              <a:rPr lang="fr-FR" dirty="0"/>
              <a:t> zone : 3.</a:t>
            </a:r>
          </a:p>
          <a:p>
            <a:r>
              <a:rPr lang="fr-FR" sz="1200" dirty="0"/>
              <a:t>Source : </a:t>
            </a:r>
            <a:r>
              <a:rPr lang="fr-FR" sz="1200" dirty="0">
                <a:hlinkClick r:id="rId6"/>
              </a:rPr>
              <a:t>http://www.plantsdb.gr/en/general-cultivation/hardiness-zones/279-hardiness-zones-africa</a:t>
            </a:r>
            <a:r>
              <a:rPr lang="fr-FR" sz="1200" dirty="0"/>
              <a:t> </a:t>
            </a:r>
          </a:p>
        </p:txBody>
      </p:sp>
    </p:spTree>
    <p:extLst>
      <p:ext uri="{BB962C8B-B14F-4D97-AF65-F5344CB8AC3E}">
        <p14:creationId xmlns:p14="http://schemas.microsoft.com/office/powerpoint/2010/main" val="15388725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180E403-6CA2-4BFD-A7A1-C1695ACD429D}"/>
              </a:ext>
            </a:extLst>
          </p:cNvPr>
          <p:cNvSpPr>
            <a:spLocks noGrp="1"/>
          </p:cNvSpPr>
          <p:nvPr>
            <p:ph type="ftr" sz="quarter" idx="11"/>
          </p:nvPr>
        </p:nvSpPr>
        <p:spPr>
          <a:xfrm>
            <a:off x="4038599" y="6356350"/>
            <a:ext cx="4944035"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3481514D-238E-4D7C-94D8-959701A14E52}"/>
              </a:ext>
            </a:extLst>
          </p:cNvPr>
          <p:cNvSpPr>
            <a:spLocks noGrp="1"/>
          </p:cNvSpPr>
          <p:nvPr>
            <p:ph type="sldNum" sz="quarter" idx="12"/>
          </p:nvPr>
        </p:nvSpPr>
        <p:spPr>
          <a:xfrm>
            <a:off x="9245301" y="134664"/>
            <a:ext cx="2743200" cy="365125"/>
          </a:xfrm>
        </p:spPr>
        <p:txBody>
          <a:bodyPr/>
          <a:lstStyle/>
          <a:p>
            <a:fld id="{DD01B516-A07C-46B6-9C1A-871827ED2DE0}" type="slidenum">
              <a:rPr lang="fr-FR" smtClean="0"/>
              <a:t>100</a:t>
            </a:fld>
            <a:endParaRPr lang="fr-FR"/>
          </a:p>
        </p:txBody>
      </p:sp>
      <p:sp>
        <p:nvSpPr>
          <p:cNvPr id="4" name="AutoShape 2" descr="https://gc.kis.v2.scr.kaspersky-labs.com/BA3607D2E1CD-5BF9-241E-C40C-0E4B43D5/ua/UrlAdvisorSuspiciousImage.png">
            <a:extLst>
              <a:ext uri="{FF2B5EF4-FFF2-40B4-BE49-F238E27FC236}">
                <a16:creationId xmlns:a16="http://schemas.microsoft.com/office/drawing/2014/main" id="{36F41036-C704-4411-B9A3-93DD8E577A18}"/>
              </a:ext>
            </a:extLst>
          </p:cNvPr>
          <p:cNvSpPr>
            <a:spLocks noChangeAspect="1" noChangeArrowheads="1"/>
          </p:cNvSpPr>
          <p:nvPr/>
        </p:nvSpPr>
        <p:spPr bwMode="auto">
          <a:xfrm>
            <a:off x="4133850" y="52388"/>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ZoneTexte 4">
            <a:extLst>
              <a:ext uri="{FF2B5EF4-FFF2-40B4-BE49-F238E27FC236}">
                <a16:creationId xmlns:a16="http://schemas.microsoft.com/office/drawing/2014/main" id="{7CD98807-526B-4269-BEFD-FBC1D88B60A8}"/>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0858A208-ED93-499B-A7C0-2394372A3425}"/>
              </a:ext>
            </a:extLst>
          </p:cNvPr>
          <p:cNvSpPr txBox="1"/>
          <p:nvPr/>
        </p:nvSpPr>
        <p:spPr>
          <a:xfrm>
            <a:off x="236668" y="422697"/>
            <a:ext cx="3184264" cy="377431"/>
          </a:xfrm>
          <a:prstGeom prst="rect">
            <a:avLst/>
          </a:prstGeom>
          <a:noFill/>
        </p:spPr>
        <p:txBody>
          <a:bodyPr wrap="square" rtlCol="0">
            <a:spAutoFit/>
          </a:bodyPr>
          <a:lstStyle/>
          <a:p>
            <a:r>
              <a:rPr lang="fr-FR" b="1" u="sng" dirty="0">
                <a:solidFill>
                  <a:srgbClr val="008000"/>
                </a:solidFill>
              </a:rPr>
              <a:t>Lutte contre l’</a:t>
            </a:r>
            <a:r>
              <a:rPr lang="fr-FR" b="1" u="sng" dirty="0" err="1">
                <a:solidFill>
                  <a:srgbClr val="008000"/>
                </a:solidFill>
              </a:rPr>
              <a:t>eutrophysation</a:t>
            </a:r>
            <a:endParaRPr lang="fr-FR" b="1" u="sng" dirty="0">
              <a:solidFill>
                <a:srgbClr val="008000"/>
              </a:solidFill>
            </a:endParaRPr>
          </a:p>
        </p:txBody>
      </p:sp>
      <p:sp>
        <p:nvSpPr>
          <p:cNvPr id="7" name="ZoneTexte 6">
            <a:extLst>
              <a:ext uri="{FF2B5EF4-FFF2-40B4-BE49-F238E27FC236}">
                <a16:creationId xmlns:a16="http://schemas.microsoft.com/office/drawing/2014/main" id="{25D9618C-58D9-4C5D-B135-94FC6C2E37DC}"/>
              </a:ext>
            </a:extLst>
          </p:cNvPr>
          <p:cNvSpPr txBox="1"/>
          <p:nvPr/>
        </p:nvSpPr>
        <p:spPr>
          <a:xfrm>
            <a:off x="236668" y="884362"/>
            <a:ext cx="4120179" cy="369332"/>
          </a:xfrm>
          <a:prstGeom prst="rect">
            <a:avLst/>
          </a:prstGeom>
          <a:noFill/>
        </p:spPr>
        <p:txBody>
          <a:bodyPr wrap="square" rtlCol="0">
            <a:spAutoFit/>
          </a:bodyPr>
          <a:lstStyle/>
          <a:p>
            <a:r>
              <a:rPr lang="fr-FR" b="1" dirty="0">
                <a:solidFill>
                  <a:srgbClr val="008000"/>
                </a:solidFill>
              </a:rPr>
              <a:t>Système d’oxygénation de plans d’eau</a:t>
            </a:r>
          </a:p>
        </p:txBody>
      </p:sp>
      <p:sp>
        <p:nvSpPr>
          <p:cNvPr id="8" name="ZoneTexte 7">
            <a:extLst>
              <a:ext uri="{FF2B5EF4-FFF2-40B4-BE49-F238E27FC236}">
                <a16:creationId xmlns:a16="http://schemas.microsoft.com/office/drawing/2014/main" id="{1D613044-8367-47E0-92CA-63D7CAD0DD4E}"/>
              </a:ext>
            </a:extLst>
          </p:cNvPr>
          <p:cNvSpPr txBox="1"/>
          <p:nvPr/>
        </p:nvSpPr>
        <p:spPr>
          <a:xfrm>
            <a:off x="7218381" y="5175505"/>
            <a:ext cx="4770120" cy="1107996"/>
          </a:xfrm>
          <a:prstGeom prst="rect">
            <a:avLst/>
          </a:prstGeom>
          <a:noFill/>
        </p:spPr>
        <p:txBody>
          <a:bodyPr wrap="square" rtlCol="0">
            <a:spAutoFit/>
          </a:bodyPr>
          <a:lstStyle/>
          <a:p>
            <a:r>
              <a:rPr lang="fr-FR" dirty="0">
                <a:solidFill>
                  <a:srgbClr val="008000"/>
                </a:solidFill>
              </a:rPr>
              <a:t>Utilisation de complexes bactériens pour dégrader les matières organiques. Exemple : </a:t>
            </a:r>
            <a:r>
              <a:rPr lang="fr-FR" b="1" i="1" dirty="0">
                <a:solidFill>
                  <a:srgbClr val="002060"/>
                </a:solidFill>
              </a:rPr>
              <a:t>Quadri ETANGS</a:t>
            </a:r>
            <a:r>
              <a:rPr lang="fr-FR" b="1" dirty="0">
                <a:solidFill>
                  <a:srgbClr val="008000"/>
                </a:solidFill>
              </a:rPr>
              <a:t>, </a:t>
            </a:r>
            <a:r>
              <a:rPr lang="fr-FR" sz="1200" dirty="0">
                <a:hlinkClick r:id="rId2"/>
              </a:rPr>
              <a:t>http://www.monetang.com/index.php?page=complexe_quadri_etangs</a:t>
            </a:r>
            <a:r>
              <a:rPr lang="fr-FR" sz="1200" dirty="0"/>
              <a:t> </a:t>
            </a:r>
            <a:endParaRPr lang="fr-FR" sz="1200" dirty="0">
              <a:solidFill>
                <a:srgbClr val="008000"/>
              </a:solidFill>
            </a:endParaRPr>
          </a:p>
        </p:txBody>
      </p:sp>
      <p:sp>
        <p:nvSpPr>
          <p:cNvPr id="9" name="ZoneTexte 8">
            <a:extLst>
              <a:ext uri="{FF2B5EF4-FFF2-40B4-BE49-F238E27FC236}">
                <a16:creationId xmlns:a16="http://schemas.microsoft.com/office/drawing/2014/main" id="{965A8D39-962E-479D-857E-77BB518A58C8}"/>
              </a:ext>
            </a:extLst>
          </p:cNvPr>
          <p:cNvSpPr txBox="1"/>
          <p:nvPr/>
        </p:nvSpPr>
        <p:spPr>
          <a:xfrm>
            <a:off x="188258" y="1277728"/>
            <a:ext cx="9386047" cy="3477875"/>
          </a:xfrm>
          <a:prstGeom prst="rect">
            <a:avLst/>
          </a:prstGeom>
          <a:noFill/>
        </p:spPr>
        <p:txBody>
          <a:bodyPr wrap="square" rtlCol="0">
            <a:spAutoFit/>
          </a:bodyPr>
          <a:lstStyle/>
          <a:p>
            <a:pPr algn="just"/>
            <a:r>
              <a:rPr lang="fr-FR" dirty="0">
                <a:solidFill>
                  <a:srgbClr val="002060"/>
                </a:solidFill>
              </a:rPr>
              <a:t>Munie d’une hélice sous-marine entraînée par le vent, chaque éolienne flottante (hydrolienne) brasse lentement les eaux en provoquant un courant du fond, là où l’oxygène est le plus rare, vers la surface où, au contact de l’air, l’eau s’oxygène. L’éolienne transforme ainsi le vent en poumons pour le lac. Actives dès 10 km/h de vent, les hydroliennes pourraient apporter plus de 2 900 kg d’oxygène par jour à l’eau lorsque le vent dépasse 45 km/h (40 000 euros pour les 4 hydroliennes de Palavas, fournies par la société </a:t>
            </a:r>
            <a:r>
              <a:rPr lang="fr-FR" dirty="0" err="1">
                <a:solidFill>
                  <a:srgbClr val="002060"/>
                </a:solidFill>
              </a:rPr>
              <a:t>Aérolac</a:t>
            </a:r>
            <a:r>
              <a:rPr lang="fr-FR" dirty="0">
                <a:solidFill>
                  <a:srgbClr val="002060"/>
                </a:solidFill>
              </a:rPr>
              <a:t>).</a:t>
            </a:r>
            <a:r>
              <a:rPr lang="fr-FR" sz="1200" dirty="0">
                <a:solidFill>
                  <a:srgbClr val="002060"/>
                </a:solidFill>
              </a:rPr>
              <a:t> </a:t>
            </a:r>
          </a:p>
          <a:p>
            <a:pPr marL="228600" indent="-228600" algn="just">
              <a:buAutoNum type="alphaLcParenR"/>
            </a:pPr>
            <a:r>
              <a:rPr lang="fr-FR" sz="1200" dirty="0">
                <a:hlinkClick r:id="rId3"/>
              </a:rPr>
              <a:t>http://www.univers-nature.com/actualite/pollution-dechets/des-eoliennes-pour-eviter-l%C2%92asphyxie-des-etangs-54203.html</a:t>
            </a:r>
            <a:r>
              <a:rPr lang="fr-FR" sz="1200" dirty="0"/>
              <a:t> </a:t>
            </a:r>
          </a:p>
          <a:p>
            <a:pPr marL="228600" indent="-228600" algn="just">
              <a:buAutoNum type="alphaLcParenR"/>
            </a:pPr>
            <a:r>
              <a:rPr lang="fr-FR" sz="1200" dirty="0">
                <a:hlinkClick r:id="rId4"/>
              </a:rPr>
              <a:t>https://www.revue-ein.com/actualite/lhydrolienne--un-outil-pour-aerer-les-lagunages-d-eaux-residuaires</a:t>
            </a:r>
            <a:endParaRPr lang="fr-FR" sz="1200" dirty="0"/>
          </a:p>
          <a:p>
            <a:pPr marL="228600" indent="-228600" algn="just">
              <a:buAutoNum type="alphaLcParenR"/>
            </a:pPr>
            <a:r>
              <a:rPr lang="fr-FR" sz="1200" dirty="0">
                <a:hlinkClick r:id="rId5"/>
              </a:rPr>
              <a:t>http://www.savoirs.essonne.fr/sections/actualites/hydroliennes-un-souffle-dair-pur-sur-les-etangs/</a:t>
            </a:r>
            <a:endParaRPr lang="fr-FR" sz="1200" dirty="0"/>
          </a:p>
          <a:p>
            <a:pPr marL="228600" indent="-228600" algn="just">
              <a:buAutoNum type="alphaLcParenR"/>
            </a:pPr>
            <a:r>
              <a:rPr lang="fr-FR" sz="1200" dirty="0">
                <a:hlinkClick r:id="rId6"/>
              </a:rPr>
              <a:t>https://www.doc-developpement-durable.org/file/Elevages/aquaculture&amp;peche&amp;pisciculture/oxygenation/Oxyg%C3%A9nationEtangParEolienne.doc</a:t>
            </a:r>
            <a:r>
              <a:rPr lang="fr-FR" sz="1200" dirty="0"/>
              <a:t> </a:t>
            </a:r>
          </a:p>
          <a:p>
            <a:pPr marL="228600" indent="-228600" algn="just">
              <a:buAutoNum type="alphaLcParenR"/>
            </a:pPr>
            <a:r>
              <a:rPr lang="fr-FR" sz="1200" dirty="0">
                <a:hlinkClick r:id="rId7"/>
              </a:rPr>
              <a:t>https://www.doc-developpement-durable.org/file/Elevages/aquaculture%26peche%26pisciculture/oxygenation/L_oxygenation_et_l_aeration_en_pisciculture.pdf</a:t>
            </a:r>
            <a:r>
              <a:rPr lang="fr-FR" sz="1200" dirty="0"/>
              <a:t> </a:t>
            </a:r>
          </a:p>
          <a:p>
            <a:pPr marL="228600" indent="-228600" algn="just">
              <a:buAutoNum type="alphaLcParenR"/>
            </a:pPr>
            <a:r>
              <a:rPr lang="fr-FR" sz="1200" dirty="0">
                <a:hlinkClick r:id="rId8"/>
              </a:rPr>
              <a:t>https://www.yvelines.fr/wp-content/uploads/2011/11/Montage-hydrolienne.pdf</a:t>
            </a:r>
            <a:r>
              <a:rPr lang="fr-FR" sz="1200" dirty="0"/>
              <a:t> </a:t>
            </a:r>
          </a:p>
          <a:p>
            <a:pPr marL="228600" indent="-228600" algn="just">
              <a:buAutoNum type="alphaLcParenR"/>
            </a:pPr>
            <a:r>
              <a:rPr lang="fr-FR" sz="1200" dirty="0">
                <a:hlinkClick r:id="rId9"/>
              </a:rPr>
              <a:t>https://www.yvelines.fr/</a:t>
            </a:r>
            <a:r>
              <a:rPr lang="fr-FR" sz="1200" dirty="0" err="1">
                <a:hlinkClick r:id="rId9"/>
              </a:rPr>
              <a:t>wp</a:t>
            </a:r>
            <a:r>
              <a:rPr lang="fr-FR" sz="1200" dirty="0">
                <a:hlinkClick r:id="rId9"/>
              </a:rPr>
              <a:t>-content/</a:t>
            </a:r>
            <a:r>
              <a:rPr lang="fr-FR" sz="1200" dirty="0" err="1">
                <a:hlinkClick r:id="rId9"/>
              </a:rPr>
              <a:t>uploads</a:t>
            </a:r>
            <a:r>
              <a:rPr lang="fr-FR" sz="1200" dirty="0">
                <a:hlinkClick r:id="rId9"/>
              </a:rPr>
              <a:t>/2011/11/Schéma-hydrolienne.pdf</a:t>
            </a:r>
            <a:r>
              <a:rPr lang="fr-FR" sz="1200" dirty="0"/>
              <a:t> </a:t>
            </a:r>
          </a:p>
        </p:txBody>
      </p:sp>
      <p:pic>
        <p:nvPicPr>
          <p:cNvPr id="11" name="Image 10">
            <a:extLst>
              <a:ext uri="{FF2B5EF4-FFF2-40B4-BE49-F238E27FC236}">
                <a16:creationId xmlns:a16="http://schemas.microsoft.com/office/drawing/2014/main" id="{210BCC0B-C8F7-4FFC-8D48-F907F5705C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78722" y="3033433"/>
            <a:ext cx="2011680" cy="1792224"/>
          </a:xfrm>
          <a:prstGeom prst="rect">
            <a:avLst/>
          </a:prstGeom>
        </p:spPr>
      </p:pic>
      <p:sp>
        <p:nvSpPr>
          <p:cNvPr id="12" name="ZoneTexte 11">
            <a:extLst>
              <a:ext uri="{FF2B5EF4-FFF2-40B4-BE49-F238E27FC236}">
                <a16:creationId xmlns:a16="http://schemas.microsoft.com/office/drawing/2014/main" id="{FB5125D8-63A7-46DD-93C9-BB7AECF96B4B}"/>
              </a:ext>
            </a:extLst>
          </p:cNvPr>
          <p:cNvSpPr txBox="1"/>
          <p:nvPr/>
        </p:nvSpPr>
        <p:spPr>
          <a:xfrm>
            <a:off x="9976821" y="4825657"/>
            <a:ext cx="1815482" cy="276999"/>
          </a:xfrm>
          <a:prstGeom prst="rect">
            <a:avLst/>
          </a:prstGeom>
          <a:noFill/>
        </p:spPr>
        <p:txBody>
          <a:bodyPr wrap="square" rtlCol="0">
            <a:spAutoFit/>
          </a:bodyPr>
          <a:lstStyle/>
          <a:p>
            <a:pPr algn="ctr"/>
            <a:r>
              <a:rPr lang="fr-FR" sz="1200" dirty="0" err="1">
                <a:solidFill>
                  <a:srgbClr val="002060"/>
                </a:solidFill>
              </a:rPr>
              <a:t>Hydraulienne</a:t>
            </a:r>
            <a:r>
              <a:rPr lang="fr-FR" sz="1200" dirty="0">
                <a:solidFill>
                  <a:srgbClr val="002060"/>
                </a:solidFill>
              </a:rPr>
              <a:t> AEROLAC ©</a:t>
            </a:r>
          </a:p>
        </p:txBody>
      </p:sp>
      <p:sp>
        <p:nvSpPr>
          <p:cNvPr id="13" name="ZoneTexte 12">
            <a:extLst>
              <a:ext uri="{FF2B5EF4-FFF2-40B4-BE49-F238E27FC236}">
                <a16:creationId xmlns:a16="http://schemas.microsoft.com/office/drawing/2014/main" id="{B502E957-4C77-434D-B2BB-1D34C9CB8690}"/>
              </a:ext>
            </a:extLst>
          </p:cNvPr>
          <p:cNvSpPr txBox="1"/>
          <p:nvPr/>
        </p:nvSpPr>
        <p:spPr>
          <a:xfrm>
            <a:off x="348343" y="5564321"/>
            <a:ext cx="6749143" cy="646331"/>
          </a:xfrm>
          <a:prstGeom prst="rect">
            <a:avLst/>
          </a:prstGeom>
          <a:noFill/>
        </p:spPr>
        <p:txBody>
          <a:bodyPr wrap="square" rtlCol="0">
            <a:spAutoFit/>
          </a:bodyPr>
          <a:lstStyle/>
          <a:p>
            <a:r>
              <a:rPr lang="fr-FR" sz="1200" dirty="0"/>
              <a:t>AEROLAC (groupe VINCI Construction Maritime et Fluvial), 7 Rue Ernest Flammarion, 94550 Chevilly-Larue, </a:t>
            </a:r>
            <a:r>
              <a:rPr lang="fr-FR" sz="1200" b="1" dirty="0">
                <a:hlinkClick r:id="rId11"/>
              </a:rPr>
              <a:t>Téléphone</a:t>
            </a:r>
            <a:r>
              <a:rPr lang="fr-FR" sz="1200" b="1" dirty="0"/>
              <a:t> : </a:t>
            </a:r>
            <a:r>
              <a:rPr lang="fr-FR" sz="1200" dirty="0"/>
              <a:t>01 49 61 71 00</a:t>
            </a:r>
          </a:p>
          <a:p>
            <a:r>
              <a:rPr lang="fr-FR" sz="1200" dirty="0"/>
              <a:t>Commercial : Roméo </a:t>
            </a:r>
            <a:r>
              <a:rPr lang="fr-FR" sz="1200" dirty="0" err="1"/>
              <a:t>Berthomier</a:t>
            </a:r>
            <a:r>
              <a:rPr lang="fr-FR" sz="1200" dirty="0"/>
              <a:t> : </a:t>
            </a:r>
            <a:r>
              <a:rPr lang="fr-FR" sz="1200" dirty="0">
                <a:hlinkClick r:id="rId12"/>
              </a:rPr>
              <a:t>romeo.berthomier@vinci-construction-maritime-fluvial.fr</a:t>
            </a:r>
            <a:r>
              <a:rPr lang="fr-FR" sz="1200" dirty="0"/>
              <a:t> </a:t>
            </a:r>
          </a:p>
        </p:txBody>
      </p:sp>
      <p:pic>
        <p:nvPicPr>
          <p:cNvPr id="15" name="Image 14">
            <a:extLst>
              <a:ext uri="{FF2B5EF4-FFF2-40B4-BE49-F238E27FC236}">
                <a16:creationId xmlns:a16="http://schemas.microsoft.com/office/drawing/2014/main" id="{33D9CA9B-92C7-4BC5-A4A8-CF46667D6F3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54938" y="285425"/>
            <a:ext cx="1644986" cy="2471009"/>
          </a:xfrm>
          <a:prstGeom prst="rect">
            <a:avLst/>
          </a:prstGeom>
        </p:spPr>
      </p:pic>
    </p:spTree>
    <p:extLst>
      <p:ext uri="{BB962C8B-B14F-4D97-AF65-F5344CB8AC3E}">
        <p14:creationId xmlns:p14="http://schemas.microsoft.com/office/powerpoint/2010/main" val="30449152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a:extLst>
              <a:ext uri="{FF2B5EF4-FFF2-40B4-BE49-F238E27FC236}">
                <a16:creationId xmlns:a16="http://schemas.microsoft.com/office/drawing/2014/main" id="{7EFDA524-1DAA-44E7-BD67-50B1C157DFE3}"/>
              </a:ext>
            </a:extLst>
          </p:cNvPr>
          <p:cNvSpPr>
            <a:spLocks noGrp="1"/>
          </p:cNvSpPr>
          <p:nvPr>
            <p:ph type="ftr" sz="quarter" idx="11"/>
          </p:nvPr>
        </p:nvSpPr>
        <p:spPr>
          <a:xfrm>
            <a:off x="3557239" y="6523463"/>
            <a:ext cx="4596161" cy="198012"/>
          </a:xfrm>
        </p:spPr>
        <p:txBody>
          <a:bodyPr/>
          <a:lstStyle/>
          <a:p>
            <a:r>
              <a:rPr lang="fr-FR" dirty="0"/>
              <a:t>Aménagement paysager (Antanarivo) – B. LISAN – Sept 2017</a:t>
            </a:r>
          </a:p>
        </p:txBody>
      </p:sp>
      <p:sp>
        <p:nvSpPr>
          <p:cNvPr id="5" name="Espace réservé du numéro de diapositive 2">
            <a:extLst>
              <a:ext uri="{FF2B5EF4-FFF2-40B4-BE49-F238E27FC236}">
                <a16:creationId xmlns:a16="http://schemas.microsoft.com/office/drawing/2014/main" id="{650F22E4-44F1-4D1F-B10D-8A0CD323E407}"/>
              </a:ext>
            </a:extLst>
          </p:cNvPr>
          <p:cNvSpPr>
            <a:spLocks noGrp="1"/>
          </p:cNvSpPr>
          <p:nvPr>
            <p:ph type="sldNum" sz="quarter" idx="12"/>
          </p:nvPr>
        </p:nvSpPr>
        <p:spPr>
          <a:xfrm>
            <a:off x="10917044" y="96540"/>
            <a:ext cx="983166" cy="391892"/>
          </a:xfrm>
        </p:spPr>
        <p:txBody>
          <a:bodyPr/>
          <a:lstStyle/>
          <a:p>
            <a:fld id="{DD01B516-A07C-46B6-9C1A-871827ED2DE0}" type="slidenum">
              <a:rPr lang="fr-FR" smtClean="0"/>
              <a:t>101</a:t>
            </a:fld>
            <a:endParaRPr lang="fr-FR"/>
          </a:p>
        </p:txBody>
      </p:sp>
      <p:sp>
        <p:nvSpPr>
          <p:cNvPr id="6" name="ZoneTexte 5">
            <a:extLst>
              <a:ext uri="{FF2B5EF4-FFF2-40B4-BE49-F238E27FC236}">
                <a16:creationId xmlns:a16="http://schemas.microsoft.com/office/drawing/2014/main" id="{FFA33752-3E6C-43FE-806F-221D4F72228C}"/>
              </a:ext>
            </a:extLst>
          </p:cNvPr>
          <p:cNvSpPr txBox="1"/>
          <p:nvPr/>
        </p:nvSpPr>
        <p:spPr>
          <a:xfrm>
            <a:off x="205576" y="488432"/>
            <a:ext cx="2983673" cy="369332"/>
          </a:xfrm>
          <a:prstGeom prst="rect">
            <a:avLst/>
          </a:prstGeom>
          <a:noFill/>
        </p:spPr>
        <p:txBody>
          <a:bodyPr wrap="square" rtlCol="0">
            <a:spAutoFit/>
          </a:bodyPr>
          <a:lstStyle/>
          <a:p>
            <a:r>
              <a:rPr lang="fr-FR" b="1" u="sng" dirty="0">
                <a:solidFill>
                  <a:srgbClr val="008000"/>
                </a:solidFill>
              </a:rPr>
              <a:t>Bassins de </a:t>
            </a:r>
            <a:r>
              <a:rPr lang="fr-FR" b="1" u="sng" dirty="0" err="1">
                <a:solidFill>
                  <a:srgbClr val="008000"/>
                </a:solidFill>
              </a:rPr>
              <a:t>phyto-épuration</a:t>
            </a:r>
            <a:endParaRPr lang="fr-FR" b="1" u="sng" dirty="0">
              <a:solidFill>
                <a:srgbClr val="008000"/>
              </a:solidFill>
            </a:endParaRPr>
          </a:p>
        </p:txBody>
      </p:sp>
      <p:sp>
        <p:nvSpPr>
          <p:cNvPr id="7" name="ZoneTexte 6">
            <a:extLst>
              <a:ext uri="{FF2B5EF4-FFF2-40B4-BE49-F238E27FC236}">
                <a16:creationId xmlns:a16="http://schemas.microsoft.com/office/drawing/2014/main" id="{1A5D5D29-6282-4A16-BA32-6E7356DB4025}"/>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8" name="ZoneTexte 7">
            <a:extLst>
              <a:ext uri="{FF2B5EF4-FFF2-40B4-BE49-F238E27FC236}">
                <a16:creationId xmlns:a16="http://schemas.microsoft.com/office/drawing/2014/main" id="{E78C1EDA-949E-4D3E-A8C9-E269CAB42E30}"/>
              </a:ext>
            </a:extLst>
          </p:cNvPr>
          <p:cNvSpPr txBox="1"/>
          <p:nvPr/>
        </p:nvSpPr>
        <p:spPr>
          <a:xfrm>
            <a:off x="205576" y="857764"/>
            <a:ext cx="11380541" cy="923330"/>
          </a:xfrm>
          <a:prstGeom prst="rect">
            <a:avLst/>
          </a:prstGeom>
          <a:noFill/>
        </p:spPr>
        <p:txBody>
          <a:bodyPr wrap="square" rtlCol="0">
            <a:spAutoFit/>
          </a:bodyPr>
          <a:lstStyle/>
          <a:p>
            <a:r>
              <a:rPr lang="fr-FR" dirty="0"/>
              <a:t>Dans la partie Sud du lac, il semble qu’il y ait un déversement d’eau usée, d’où peut-être la prolifération des plantes aquatiques au sud-est du lac, à gauche du début de la jetée (celle allant vers l’île du monument aux morts). </a:t>
            </a:r>
          </a:p>
          <a:p>
            <a:r>
              <a:rPr lang="fr-FR" dirty="0"/>
              <a:t>On pourrait prévoir deux bassins, dont l’un se déverse dans l’autre, remplis de </a:t>
            </a:r>
            <a:r>
              <a:rPr lang="fr-FR" i="1" dirty="0"/>
              <a:t>massettes</a:t>
            </a:r>
            <a:r>
              <a:rPr lang="fr-FR" dirty="0"/>
              <a:t> ou de </a:t>
            </a:r>
            <a:r>
              <a:rPr lang="fr-FR" i="1" dirty="0"/>
              <a:t>papyrus</a:t>
            </a:r>
            <a:r>
              <a:rPr lang="fr-FR" dirty="0"/>
              <a:t>.</a:t>
            </a:r>
          </a:p>
        </p:txBody>
      </p:sp>
      <p:pic>
        <p:nvPicPr>
          <p:cNvPr id="9" name="Image 8" descr="C:\Users\LISAN\Pictures\agroforets\plante-pour-jardin-foret_suite\LagunageNaturel2.jpg">
            <a:extLst>
              <a:ext uri="{FF2B5EF4-FFF2-40B4-BE49-F238E27FC236}">
                <a16:creationId xmlns:a16="http://schemas.microsoft.com/office/drawing/2014/main" id="{4E523EED-7852-4254-BBF0-8BE4512A2F6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248664" y="2202712"/>
            <a:ext cx="2971800" cy="1600200"/>
          </a:xfrm>
          <a:prstGeom prst="rect">
            <a:avLst/>
          </a:prstGeom>
          <a:noFill/>
          <a:ln>
            <a:noFill/>
          </a:ln>
        </p:spPr>
      </p:pic>
      <p:sp>
        <p:nvSpPr>
          <p:cNvPr id="10" name="ZoneTexte 9">
            <a:extLst>
              <a:ext uri="{FF2B5EF4-FFF2-40B4-BE49-F238E27FC236}">
                <a16:creationId xmlns:a16="http://schemas.microsoft.com/office/drawing/2014/main" id="{8BB4FB91-0006-4348-A32C-B2B2AFE714C7}"/>
              </a:ext>
            </a:extLst>
          </p:cNvPr>
          <p:cNvSpPr txBox="1"/>
          <p:nvPr/>
        </p:nvSpPr>
        <p:spPr>
          <a:xfrm>
            <a:off x="2574392" y="3842959"/>
            <a:ext cx="3092770" cy="461665"/>
          </a:xfrm>
          <a:prstGeom prst="rect">
            <a:avLst/>
          </a:prstGeom>
          <a:noFill/>
        </p:spPr>
        <p:txBody>
          <a:bodyPr wrap="square" rtlCol="0">
            <a:spAutoFit/>
          </a:bodyPr>
          <a:lstStyle/>
          <a:p>
            <a:pPr algn="ctr"/>
            <a:r>
              <a:rPr lang="fr-FR" sz="1200" dirty="0"/>
              <a:t>Coupe d'un bassin de filtre planté de macrophyte à écoulement horizontal</a:t>
            </a:r>
          </a:p>
        </p:txBody>
      </p:sp>
      <p:pic>
        <p:nvPicPr>
          <p:cNvPr id="11" name="Image 10" descr="C:\Users\LISAN\Pictures\phyto-epuration\système d'assainissement autonome par bassins-filtres.jpg">
            <a:extLst>
              <a:ext uri="{FF2B5EF4-FFF2-40B4-BE49-F238E27FC236}">
                <a16:creationId xmlns:a16="http://schemas.microsoft.com/office/drawing/2014/main" id="{04D1D41F-C6DB-4983-AB89-E0D0BBE9087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349929" y="1849059"/>
            <a:ext cx="6644005" cy="398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ZoneTexte 11">
            <a:extLst>
              <a:ext uri="{FF2B5EF4-FFF2-40B4-BE49-F238E27FC236}">
                <a16:creationId xmlns:a16="http://schemas.microsoft.com/office/drawing/2014/main" id="{B05EEFE5-D578-4365-95B1-9702DC834245}"/>
              </a:ext>
            </a:extLst>
          </p:cNvPr>
          <p:cNvSpPr txBox="1"/>
          <p:nvPr/>
        </p:nvSpPr>
        <p:spPr>
          <a:xfrm>
            <a:off x="5349928" y="5836860"/>
            <a:ext cx="6644005" cy="646331"/>
          </a:xfrm>
          <a:prstGeom prst="rect">
            <a:avLst/>
          </a:prstGeom>
          <a:noFill/>
        </p:spPr>
        <p:txBody>
          <a:bodyPr wrap="square" rtlCol="0">
            <a:spAutoFit/>
          </a:bodyPr>
          <a:lstStyle/>
          <a:p>
            <a:pPr algn="ctr"/>
            <a:r>
              <a:rPr lang="fr-FR" sz="1200" dirty="0"/>
              <a:t>. Système d'assainissement autonome par bassins-filtres à plante aquatique et mare terminale.</a:t>
            </a:r>
          </a:p>
          <a:p>
            <a:pPr algn="ctr"/>
            <a:r>
              <a:rPr lang="fr-FR" sz="1200" dirty="0"/>
              <a:t>Coupe transversale d’un exemple de dispositif de lagunage familial. Source : Eau vivante, </a:t>
            </a:r>
            <a:r>
              <a:rPr lang="fr-FR" sz="1200" dirty="0">
                <a:hlinkClick r:id="rId4"/>
              </a:rPr>
              <a:t>http://www.wikiwater.fr/a22-l-assainissement-familial-par.html</a:t>
            </a:r>
            <a:r>
              <a:rPr lang="fr-FR" sz="1200" dirty="0"/>
              <a:t>  </a:t>
            </a:r>
          </a:p>
        </p:txBody>
      </p:sp>
      <p:pic>
        <p:nvPicPr>
          <p:cNvPr id="13" name="Image 12">
            <a:extLst>
              <a:ext uri="{FF2B5EF4-FFF2-40B4-BE49-F238E27FC236}">
                <a16:creationId xmlns:a16="http://schemas.microsoft.com/office/drawing/2014/main" id="{31A4BEB5-BC56-4788-BEAF-ACA93A76787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05576" y="4209100"/>
            <a:ext cx="2686050" cy="1704975"/>
          </a:xfrm>
          <a:prstGeom prst="rect">
            <a:avLst/>
          </a:prstGeom>
          <a:noFill/>
          <a:ln>
            <a:noFill/>
          </a:ln>
        </p:spPr>
      </p:pic>
      <p:pic>
        <p:nvPicPr>
          <p:cNvPr id="14" name="Image 13">
            <a:extLst>
              <a:ext uri="{FF2B5EF4-FFF2-40B4-BE49-F238E27FC236}">
                <a16:creationId xmlns:a16="http://schemas.microsoft.com/office/drawing/2014/main" id="{CC49AF4E-FCFD-4698-9153-002E34BF8CA8}"/>
              </a:ext>
            </a:extLst>
          </p:cNvPr>
          <p:cNvPicPr/>
          <p:nvPr/>
        </p:nvPicPr>
        <p:blipFill>
          <a:blip r:embed="rId6">
            <a:extLst>
              <a:ext uri="{28A0092B-C50C-407E-A947-70E740481C1C}">
                <a14:useLocalDpi xmlns:a14="http://schemas.microsoft.com/office/drawing/2010/main" val="0"/>
              </a:ext>
            </a:extLst>
          </a:blip>
          <a:stretch>
            <a:fillRect/>
          </a:stretch>
        </p:blipFill>
        <p:spPr>
          <a:xfrm>
            <a:off x="3062814" y="4472927"/>
            <a:ext cx="1554480" cy="14217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ZoneTexte 14">
            <a:extLst>
              <a:ext uri="{FF2B5EF4-FFF2-40B4-BE49-F238E27FC236}">
                <a16:creationId xmlns:a16="http://schemas.microsoft.com/office/drawing/2014/main" id="{3184BD7B-44B9-4F32-ABDF-DA7E6A0B22E9}"/>
              </a:ext>
            </a:extLst>
          </p:cNvPr>
          <p:cNvSpPr txBox="1"/>
          <p:nvPr/>
        </p:nvSpPr>
        <p:spPr>
          <a:xfrm>
            <a:off x="111512" y="5984918"/>
            <a:ext cx="4505782" cy="646331"/>
          </a:xfrm>
          <a:prstGeom prst="rect">
            <a:avLst/>
          </a:prstGeom>
          <a:noFill/>
        </p:spPr>
        <p:txBody>
          <a:bodyPr wrap="square" rtlCol="0">
            <a:spAutoFit/>
          </a:bodyPr>
          <a:lstStyle/>
          <a:p>
            <a:pPr algn="ctr"/>
            <a:r>
              <a:rPr lang="fr-FR" sz="1200" dirty="0"/>
              <a:t>Araignée de distribution. Source : </a:t>
            </a:r>
            <a:r>
              <a:rPr lang="fr-FR" sz="1200" dirty="0">
                <a:hlinkClick r:id="rId7"/>
              </a:rPr>
              <a:t>http://mamaisonbioclimatic.free.fr/dotclear/index.php?post/2008/11/01/phytoepuration</a:t>
            </a:r>
            <a:r>
              <a:rPr lang="fr-FR" sz="1200" dirty="0"/>
              <a:t> </a:t>
            </a:r>
          </a:p>
        </p:txBody>
      </p:sp>
      <p:sp>
        <p:nvSpPr>
          <p:cNvPr id="16" name="ZoneTexte 15">
            <a:extLst>
              <a:ext uri="{FF2B5EF4-FFF2-40B4-BE49-F238E27FC236}">
                <a16:creationId xmlns:a16="http://schemas.microsoft.com/office/drawing/2014/main" id="{2E3AAE58-B5A7-464C-AC3A-3156D508A96B}"/>
              </a:ext>
            </a:extLst>
          </p:cNvPr>
          <p:cNvSpPr txBox="1"/>
          <p:nvPr/>
        </p:nvSpPr>
        <p:spPr>
          <a:xfrm>
            <a:off x="111512" y="2082470"/>
            <a:ext cx="2050775" cy="1477328"/>
          </a:xfrm>
          <a:prstGeom prst="rect">
            <a:avLst/>
          </a:prstGeom>
          <a:noFill/>
        </p:spPr>
        <p:txBody>
          <a:bodyPr wrap="square" rtlCol="0">
            <a:spAutoFit/>
          </a:bodyPr>
          <a:lstStyle/>
          <a:p>
            <a:r>
              <a:rPr lang="fr-FR" dirty="0"/>
              <a:t>Il existe pas mal de modèles de bassins à </a:t>
            </a:r>
            <a:r>
              <a:rPr lang="fr-FR" dirty="0" err="1"/>
              <a:t>phyto-épuration</a:t>
            </a:r>
            <a:r>
              <a:rPr lang="fr-FR" dirty="0"/>
              <a:t>.</a:t>
            </a:r>
          </a:p>
          <a:p>
            <a:r>
              <a:rPr lang="fr-FR" dirty="0"/>
              <a:t>En voici quelque uns.</a:t>
            </a:r>
          </a:p>
        </p:txBody>
      </p:sp>
    </p:spTree>
    <p:extLst>
      <p:ext uri="{BB962C8B-B14F-4D97-AF65-F5344CB8AC3E}">
        <p14:creationId xmlns:p14="http://schemas.microsoft.com/office/powerpoint/2010/main" val="28931870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BCA64BE-C70B-4E57-B399-30522AD06585}"/>
              </a:ext>
            </a:extLst>
          </p:cNvPr>
          <p:cNvSpPr>
            <a:spLocks noGrp="1"/>
          </p:cNvSpPr>
          <p:nvPr>
            <p:ph type="ftr" sz="quarter" idx="11"/>
          </p:nvPr>
        </p:nvSpPr>
        <p:spPr>
          <a:xfrm>
            <a:off x="2898795" y="6505509"/>
            <a:ext cx="5250366"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3303A166-D343-46CA-9AF4-9F87FA3C5262}"/>
              </a:ext>
            </a:extLst>
          </p:cNvPr>
          <p:cNvSpPr>
            <a:spLocks noGrp="1"/>
          </p:cNvSpPr>
          <p:nvPr>
            <p:ph type="sldNum" sz="quarter" idx="12"/>
          </p:nvPr>
        </p:nvSpPr>
        <p:spPr>
          <a:xfrm>
            <a:off x="11385395" y="109924"/>
            <a:ext cx="635620" cy="351742"/>
          </a:xfrm>
        </p:spPr>
        <p:txBody>
          <a:bodyPr/>
          <a:lstStyle/>
          <a:p>
            <a:fld id="{DD01B516-A07C-46B6-9C1A-871827ED2DE0}" type="slidenum">
              <a:rPr lang="fr-FR" smtClean="0"/>
              <a:t>102</a:t>
            </a:fld>
            <a:endParaRPr lang="fr-FR"/>
          </a:p>
        </p:txBody>
      </p:sp>
      <p:sp>
        <p:nvSpPr>
          <p:cNvPr id="4" name="ZoneTexte 3">
            <a:extLst>
              <a:ext uri="{FF2B5EF4-FFF2-40B4-BE49-F238E27FC236}">
                <a16:creationId xmlns:a16="http://schemas.microsoft.com/office/drawing/2014/main" id="{BC4B6386-6898-4343-923E-ABE895DEA747}"/>
              </a:ext>
            </a:extLst>
          </p:cNvPr>
          <p:cNvSpPr txBox="1"/>
          <p:nvPr/>
        </p:nvSpPr>
        <p:spPr>
          <a:xfrm>
            <a:off x="205576" y="488432"/>
            <a:ext cx="2983673" cy="369332"/>
          </a:xfrm>
          <a:prstGeom prst="rect">
            <a:avLst/>
          </a:prstGeom>
          <a:noFill/>
        </p:spPr>
        <p:txBody>
          <a:bodyPr wrap="square" rtlCol="0">
            <a:spAutoFit/>
          </a:bodyPr>
          <a:lstStyle/>
          <a:p>
            <a:r>
              <a:rPr lang="fr-FR" b="1" u="sng" dirty="0">
                <a:solidFill>
                  <a:srgbClr val="008000"/>
                </a:solidFill>
              </a:rPr>
              <a:t>Bassins de </a:t>
            </a:r>
            <a:r>
              <a:rPr lang="fr-FR" b="1" u="sng" dirty="0" err="1">
                <a:solidFill>
                  <a:srgbClr val="008000"/>
                </a:solidFill>
              </a:rPr>
              <a:t>phyto-épuration</a:t>
            </a:r>
            <a:endParaRPr lang="fr-FR" b="1" u="sng" dirty="0">
              <a:solidFill>
                <a:srgbClr val="008000"/>
              </a:solidFill>
            </a:endParaRPr>
          </a:p>
        </p:txBody>
      </p:sp>
      <p:sp>
        <p:nvSpPr>
          <p:cNvPr id="5" name="ZoneTexte 4">
            <a:extLst>
              <a:ext uri="{FF2B5EF4-FFF2-40B4-BE49-F238E27FC236}">
                <a16:creationId xmlns:a16="http://schemas.microsoft.com/office/drawing/2014/main" id="{2C62D2D1-F40F-423A-B0FA-F202F8DE3059}"/>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pic>
        <p:nvPicPr>
          <p:cNvPr id="6" name="Image 5" descr="C:\Users\LISAN\Pictures\phyto-epuration\Succession de petits bassins d’épuration naturelle par des plantes.jpg">
            <a:extLst>
              <a:ext uri="{FF2B5EF4-FFF2-40B4-BE49-F238E27FC236}">
                <a16:creationId xmlns:a16="http://schemas.microsoft.com/office/drawing/2014/main" id="{030140DE-748D-4F52-8D74-3F932CDBF8D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169123" y="951558"/>
            <a:ext cx="2171700" cy="1638300"/>
          </a:xfrm>
          <a:prstGeom prst="rect">
            <a:avLst/>
          </a:prstGeom>
          <a:noFill/>
          <a:ln>
            <a:noFill/>
          </a:ln>
        </p:spPr>
      </p:pic>
      <p:sp>
        <p:nvSpPr>
          <p:cNvPr id="7" name="ZoneTexte 6">
            <a:extLst>
              <a:ext uri="{FF2B5EF4-FFF2-40B4-BE49-F238E27FC236}">
                <a16:creationId xmlns:a16="http://schemas.microsoft.com/office/drawing/2014/main" id="{B3065828-CFBE-45C5-B2D0-530FDB7CBA73}"/>
              </a:ext>
            </a:extLst>
          </p:cNvPr>
          <p:cNvSpPr txBox="1"/>
          <p:nvPr/>
        </p:nvSpPr>
        <p:spPr>
          <a:xfrm>
            <a:off x="205576" y="2589858"/>
            <a:ext cx="4098795" cy="646331"/>
          </a:xfrm>
          <a:prstGeom prst="rect">
            <a:avLst/>
          </a:prstGeom>
          <a:noFill/>
        </p:spPr>
        <p:txBody>
          <a:bodyPr wrap="square" rtlCol="0">
            <a:spAutoFit/>
          </a:bodyPr>
          <a:lstStyle/>
          <a:p>
            <a:pPr algn="ctr"/>
            <a:r>
              <a:rPr lang="fr-FR" sz="1200" dirty="0"/>
              <a:t>Succession de petits bassins d’épuration naturelle par des plantes Photo Eau et habitat / Mr et Mme Billet, </a:t>
            </a:r>
            <a:r>
              <a:rPr lang="fr-FR" sz="1200" u="sng" dirty="0">
                <a:hlinkClick r:id="rId3"/>
              </a:rPr>
              <a:t>http://www.wikiwater.fr/a22-l-assainissement-familial-par.html</a:t>
            </a:r>
            <a:endParaRPr lang="fr-FR" sz="1200" dirty="0"/>
          </a:p>
        </p:txBody>
      </p:sp>
      <p:pic>
        <p:nvPicPr>
          <p:cNvPr id="8" name="Image 7" descr="C:\Users\LISAN\Pictures\agro-forêts\phyto-epuration3.jpg">
            <a:extLst>
              <a:ext uri="{FF2B5EF4-FFF2-40B4-BE49-F238E27FC236}">
                <a16:creationId xmlns:a16="http://schemas.microsoft.com/office/drawing/2014/main" id="{4737A44A-534A-4769-B9F4-CEB32902D54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99121" y="3326316"/>
            <a:ext cx="3905250" cy="2324100"/>
          </a:xfrm>
          <a:prstGeom prst="rect">
            <a:avLst/>
          </a:prstGeom>
          <a:noFill/>
          <a:ln>
            <a:noFill/>
          </a:ln>
        </p:spPr>
      </p:pic>
      <p:sp>
        <p:nvSpPr>
          <p:cNvPr id="9" name="ZoneTexte 8">
            <a:extLst>
              <a:ext uri="{FF2B5EF4-FFF2-40B4-BE49-F238E27FC236}">
                <a16:creationId xmlns:a16="http://schemas.microsoft.com/office/drawing/2014/main" id="{8A62F53E-FCCD-446E-BE95-3FBE871F3475}"/>
              </a:ext>
            </a:extLst>
          </p:cNvPr>
          <p:cNvSpPr txBox="1"/>
          <p:nvPr/>
        </p:nvSpPr>
        <p:spPr>
          <a:xfrm>
            <a:off x="205576" y="5832140"/>
            <a:ext cx="4879380" cy="646331"/>
          </a:xfrm>
          <a:prstGeom prst="rect">
            <a:avLst/>
          </a:prstGeom>
          <a:noFill/>
        </p:spPr>
        <p:txBody>
          <a:bodyPr wrap="square" rtlCol="0">
            <a:spAutoFit/>
          </a:bodyPr>
          <a:lstStyle/>
          <a:p>
            <a:r>
              <a:rPr lang="fr-FR" dirty="0"/>
              <a:t>La taille en m2 de l’ensemble des bassins dépendra du débit des effluents et </a:t>
            </a:r>
            <a:r>
              <a:rPr lang="fr-FR" dirty="0">
                <a:solidFill>
                  <a:srgbClr val="FF0000"/>
                </a:solidFill>
              </a:rPr>
              <a:t>de leur nature</a:t>
            </a:r>
            <a:r>
              <a:rPr lang="fr-FR" dirty="0"/>
              <a:t>.</a:t>
            </a:r>
          </a:p>
        </p:txBody>
      </p:sp>
      <p:pic>
        <p:nvPicPr>
          <p:cNvPr id="10" name="Image 9" descr="D:\Users\blisan\Pictures\perso\agro-forêts\filtre_vert_bis.jpg">
            <a:extLst>
              <a:ext uri="{FF2B5EF4-FFF2-40B4-BE49-F238E27FC236}">
                <a16:creationId xmlns:a16="http://schemas.microsoft.com/office/drawing/2014/main" id="{823C85D0-B39D-47A6-AB60-778A1EFBFFD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231199" y="499776"/>
            <a:ext cx="2228850" cy="1400175"/>
          </a:xfrm>
          <a:prstGeom prst="rect">
            <a:avLst/>
          </a:prstGeom>
          <a:noFill/>
          <a:ln>
            <a:noFill/>
          </a:ln>
        </p:spPr>
      </p:pic>
      <p:pic>
        <p:nvPicPr>
          <p:cNvPr id="11" name="Image 10" descr="D:\Users\blisan\Pictures\perso\agro-forêts\filtre_horiz_bis.jpg">
            <a:extLst>
              <a:ext uri="{FF2B5EF4-FFF2-40B4-BE49-F238E27FC236}">
                <a16:creationId xmlns:a16="http://schemas.microsoft.com/office/drawing/2014/main" id="{634990FA-7841-4F0A-8588-1E0FECD8469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134590" y="460198"/>
            <a:ext cx="2219325" cy="1419225"/>
          </a:xfrm>
          <a:prstGeom prst="rect">
            <a:avLst/>
          </a:prstGeom>
          <a:noFill/>
          <a:ln>
            <a:noFill/>
          </a:ln>
        </p:spPr>
      </p:pic>
      <p:pic>
        <p:nvPicPr>
          <p:cNvPr id="12" name="Image 11" descr="D:\Users\blisan\Pictures\perso\agro-forêts\filtre-vertical_s1.jpg">
            <a:extLst>
              <a:ext uri="{FF2B5EF4-FFF2-40B4-BE49-F238E27FC236}">
                <a16:creationId xmlns:a16="http://schemas.microsoft.com/office/drawing/2014/main" id="{18B7A465-C0D8-4BC7-9D9E-7ECC08AC8F8F}"/>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4822204" y="2555172"/>
            <a:ext cx="2933700" cy="1714500"/>
          </a:xfrm>
          <a:prstGeom prst="rect">
            <a:avLst/>
          </a:prstGeom>
          <a:noFill/>
          <a:ln>
            <a:noFill/>
          </a:ln>
        </p:spPr>
      </p:pic>
      <p:pic>
        <p:nvPicPr>
          <p:cNvPr id="13" name="Image 12" descr="D:\Users\blisan\Pictures\perso\agro-forêts\filtre-horizontal_s1.jpg">
            <a:extLst>
              <a:ext uri="{FF2B5EF4-FFF2-40B4-BE49-F238E27FC236}">
                <a16:creationId xmlns:a16="http://schemas.microsoft.com/office/drawing/2014/main" id="{5CD0E618-9BFE-4BF3-8DBE-13E4341C6C33}"/>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8173748" y="2534133"/>
            <a:ext cx="3813717" cy="1753256"/>
          </a:xfrm>
          <a:prstGeom prst="rect">
            <a:avLst/>
          </a:prstGeom>
          <a:noFill/>
          <a:ln>
            <a:noFill/>
          </a:ln>
        </p:spPr>
      </p:pic>
      <p:sp>
        <p:nvSpPr>
          <p:cNvPr id="14" name="Rectangle 13">
            <a:extLst>
              <a:ext uri="{FF2B5EF4-FFF2-40B4-BE49-F238E27FC236}">
                <a16:creationId xmlns:a16="http://schemas.microsoft.com/office/drawing/2014/main" id="{E0E2A5FB-FBCB-4FCA-B138-10460D21BBDC}"/>
              </a:ext>
            </a:extLst>
          </p:cNvPr>
          <p:cNvSpPr/>
          <p:nvPr/>
        </p:nvSpPr>
        <p:spPr>
          <a:xfrm>
            <a:off x="4878774" y="1899951"/>
            <a:ext cx="3328524" cy="461665"/>
          </a:xfrm>
          <a:prstGeom prst="rect">
            <a:avLst/>
          </a:prstGeom>
        </p:spPr>
        <p:txBody>
          <a:bodyPr wrap="square">
            <a:spAutoFit/>
          </a:bodyPr>
          <a:lstStyle/>
          <a:p>
            <a:pPr algn="ctr"/>
            <a:r>
              <a:rPr lang="fr-FR" sz="1200" dirty="0">
                <a:latin typeface="Calibri" panose="020F0502020204030204" pitchFamily="34" charset="0"/>
                <a:ea typeface="Calibri" panose="020F0502020204030204" pitchFamily="34" charset="0"/>
                <a:cs typeface="Times New Roman" panose="02020603050405020304" pitchFamily="18" charset="0"/>
              </a:rPr>
              <a:t>Toutes les eaux domestiques sont dirigées vers un filtre à écoulement vertical (phragmites …).</a:t>
            </a:r>
            <a:endParaRPr lang="fr-FR" sz="1200" dirty="0"/>
          </a:p>
        </p:txBody>
      </p:sp>
      <p:sp>
        <p:nvSpPr>
          <p:cNvPr id="15" name="Rectangle 14">
            <a:extLst>
              <a:ext uri="{FF2B5EF4-FFF2-40B4-BE49-F238E27FC236}">
                <a16:creationId xmlns:a16="http://schemas.microsoft.com/office/drawing/2014/main" id="{5E51FBF7-5E25-47AA-AFAE-53764CAFDD50}"/>
              </a:ext>
            </a:extLst>
          </p:cNvPr>
          <p:cNvSpPr/>
          <p:nvPr/>
        </p:nvSpPr>
        <p:spPr>
          <a:xfrm>
            <a:off x="8386878" y="1861690"/>
            <a:ext cx="3714750" cy="477931"/>
          </a:xfrm>
          <a:prstGeom prst="rect">
            <a:avLst/>
          </a:prstGeom>
        </p:spPr>
        <p:txBody>
          <a:bodyPr wrap="square">
            <a:spAutoFit/>
          </a:bodyPr>
          <a:lstStyle/>
          <a:p>
            <a:pPr algn="ctr"/>
            <a:r>
              <a:rPr lang="fr-FR" sz="1200" dirty="0">
                <a:latin typeface="Calibri" panose="020F0502020204030204" pitchFamily="34" charset="0"/>
                <a:ea typeface="Calibri" panose="020F0502020204030204" pitchFamily="34" charset="0"/>
                <a:cs typeface="Times New Roman" panose="02020603050405020304" pitchFamily="18" charset="0"/>
              </a:rPr>
              <a:t>Auquel succède un filtre à écoulement horizontal (massettes, joncs, </a:t>
            </a:r>
            <a:r>
              <a:rPr lang="fr-FR" sz="1200" dirty="0" err="1">
                <a:latin typeface="Calibri" panose="020F0502020204030204" pitchFamily="34" charset="0"/>
                <a:ea typeface="Calibri" panose="020F0502020204030204" pitchFamily="34" charset="0"/>
                <a:cs typeface="Times New Roman" panose="02020603050405020304" pitchFamily="18" charset="0"/>
              </a:rPr>
              <a:t>pontédéries</a:t>
            </a:r>
            <a:r>
              <a:rPr lang="fr-FR" sz="1200" dirty="0">
                <a:latin typeface="Calibri" panose="020F0502020204030204" pitchFamily="34" charset="0"/>
                <a:ea typeface="Calibri" panose="020F0502020204030204" pitchFamily="34" charset="0"/>
                <a:cs typeface="Times New Roman" panose="02020603050405020304" pitchFamily="18" charset="0"/>
              </a:rPr>
              <a:t>, iris ou </a:t>
            </a:r>
            <a:r>
              <a:rPr lang="fr-FR" sz="1200" b="1" dirty="0">
                <a:latin typeface="Calibri" panose="020F0502020204030204" pitchFamily="34" charset="0"/>
                <a:ea typeface="Calibri" panose="020F0502020204030204" pitchFamily="34" charset="0"/>
                <a:cs typeface="Times New Roman" panose="02020603050405020304" pitchFamily="18" charset="0"/>
              </a:rPr>
              <a:t>équivalents</a:t>
            </a:r>
            <a:r>
              <a:rPr lang="fr-FR" sz="12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p>
        </p:txBody>
      </p:sp>
      <p:sp>
        <p:nvSpPr>
          <p:cNvPr id="16" name="Rectangle 15">
            <a:extLst>
              <a:ext uri="{FF2B5EF4-FFF2-40B4-BE49-F238E27FC236}">
                <a16:creationId xmlns:a16="http://schemas.microsoft.com/office/drawing/2014/main" id="{A4987A2F-4C21-4479-B2E7-D25D86556E4F}"/>
              </a:ext>
            </a:extLst>
          </p:cNvPr>
          <p:cNvSpPr/>
          <p:nvPr/>
        </p:nvSpPr>
        <p:spPr>
          <a:xfrm>
            <a:off x="5834609" y="4269672"/>
            <a:ext cx="997388" cy="276999"/>
          </a:xfrm>
          <a:prstGeom prst="rect">
            <a:avLst/>
          </a:prstGeom>
        </p:spPr>
        <p:txBody>
          <a:bodyPr wrap="none">
            <a:spAutoFit/>
          </a:bodyPr>
          <a:lstStyle/>
          <a:p>
            <a:pPr algn="ctr"/>
            <a:r>
              <a:rPr lang="fr-FR" sz="1200" dirty="0">
                <a:latin typeface="Calibri" panose="020F0502020204030204" pitchFamily="34" charset="0"/>
                <a:ea typeface="Calibri" panose="020F0502020204030204" pitchFamily="34" charset="0"/>
                <a:cs typeface="Times New Roman" panose="02020603050405020304" pitchFamily="18" charset="0"/>
              </a:rPr>
              <a:t>Filtre vertical</a:t>
            </a:r>
            <a:endParaRPr lang="fr-FR" sz="1200" dirty="0"/>
          </a:p>
        </p:txBody>
      </p:sp>
      <p:sp>
        <p:nvSpPr>
          <p:cNvPr id="17" name="Rectangle 16">
            <a:extLst>
              <a:ext uri="{FF2B5EF4-FFF2-40B4-BE49-F238E27FC236}">
                <a16:creationId xmlns:a16="http://schemas.microsoft.com/office/drawing/2014/main" id="{B507C417-599F-4DE5-A025-1CABC9F35B04}"/>
              </a:ext>
            </a:extLst>
          </p:cNvPr>
          <p:cNvSpPr/>
          <p:nvPr/>
        </p:nvSpPr>
        <p:spPr>
          <a:xfrm>
            <a:off x="9497305" y="4280319"/>
            <a:ext cx="1166601" cy="276999"/>
          </a:xfrm>
          <a:prstGeom prst="rect">
            <a:avLst/>
          </a:prstGeom>
        </p:spPr>
        <p:txBody>
          <a:bodyPr wrap="none">
            <a:spAutoFit/>
          </a:bodyPr>
          <a:lstStyle/>
          <a:p>
            <a:pPr algn="ctr"/>
            <a:r>
              <a:rPr lang="fr-FR" sz="1200" dirty="0">
                <a:latin typeface="Calibri" panose="020F0502020204030204" pitchFamily="34" charset="0"/>
                <a:ea typeface="Calibri" panose="020F0502020204030204" pitchFamily="34" charset="0"/>
                <a:cs typeface="Times New Roman" panose="02020603050405020304" pitchFamily="18" charset="0"/>
              </a:rPr>
              <a:t>Filtre horizontal</a:t>
            </a:r>
            <a:endParaRPr lang="fr-FR" sz="1200" dirty="0"/>
          </a:p>
        </p:txBody>
      </p:sp>
      <p:sp>
        <p:nvSpPr>
          <p:cNvPr id="18" name="Rectangle 17">
            <a:extLst>
              <a:ext uri="{FF2B5EF4-FFF2-40B4-BE49-F238E27FC236}">
                <a16:creationId xmlns:a16="http://schemas.microsoft.com/office/drawing/2014/main" id="{85D04AF1-87B4-4DCC-AA4C-04380A720CE9}"/>
              </a:ext>
            </a:extLst>
          </p:cNvPr>
          <p:cNvSpPr/>
          <p:nvPr/>
        </p:nvSpPr>
        <p:spPr>
          <a:xfrm>
            <a:off x="6147896" y="4523222"/>
            <a:ext cx="4750418" cy="276999"/>
          </a:xfrm>
          <a:prstGeom prst="rect">
            <a:avLst/>
          </a:prstGeom>
        </p:spPr>
        <p:txBody>
          <a:bodyPr wrap="square">
            <a:spAutoFit/>
          </a:bodyPr>
          <a:lstStyle/>
          <a:p>
            <a:pPr algn="ctr"/>
            <a:r>
              <a:rPr lang="fr-FR" sz="1200" dirty="0">
                <a:latin typeface="Calibri" panose="020F0502020204030204" pitchFamily="34" charset="0"/>
                <a:ea typeface="Calibri" panose="020F0502020204030204" pitchFamily="34" charset="0"/>
                <a:cs typeface="Times New Roman" panose="02020603050405020304" pitchFamily="18" charset="0"/>
              </a:rPr>
              <a:t>Source images : </a:t>
            </a:r>
            <a:r>
              <a:rPr lang="fr-FR"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9"/>
              </a:rPr>
              <a:t>http://www.hydrorestore.fr/la-phytoepuration.html</a:t>
            </a:r>
            <a:endParaRPr lang="fr-FR" sz="1200" dirty="0"/>
          </a:p>
        </p:txBody>
      </p:sp>
      <p:pic>
        <p:nvPicPr>
          <p:cNvPr id="19" name="Image 18" descr="D:\Users\blisan\Pictures\perso\agro-forêts\phyto-épuration résidentielle.jpg">
            <a:extLst>
              <a:ext uri="{FF2B5EF4-FFF2-40B4-BE49-F238E27FC236}">
                <a16:creationId xmlns:a16="http://schemas.microsoft.com/office/drawing/2014/main" id="{28111521-432D-4B6D-BF89-465F1F2FDA66}"/>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5084956" y="5104955"/>
            <a:ext cx="3209925" cy="1162050"/>
          </a:xfrm>
          <a:prstGeom prst="rect">
            <a:avLst/>
          </a:prstGeom>
          <a:noFill/>
          <a:ln>
            <a:noFill/>
          </a:ln>
        </p:spPr>
      </p:pic>
      <p:sp>
        <p:nvSpPr>
          <p:cNvPr id="20" name="Rectangle 19">
            <a:extLst>
              <a:ext uri="{FF2B5EF4-FFF2-40B4-BE49-F238E27FC236}">
                <a16:creationId xmlns:a16="http://schemas.microsoft.com/office/drawing/2014/main" id="{E8D9DA44-3E0B-497D-9C34-7D40AB41039C}"/>
              </a:ext>
            </a:extLst>
          </p:cNvPr>
          <p:cNvSpPr/>
          <p:nvPr/>
        </p:nvSpPr>
        <p:spPr>
          <a:xfrm>
            <a:off x="5586721" y="6249288"/>
            <a:ext cx="2003689" cy="289951"/>
          </a:xfrm>
          <a:prstGeom prst="rect">
            <a:avLst/>
          </a:prstGeom>
        </p:spPr>
        <p:txBody>
          <a:bodyPr wrap="none">
            <a:spAutoFit/>
          </a:bodyPr>
          <a:lstStyle/>
          <a:p>
            <a:pPr algn="ctr">
              <a:lnSpc>
                <a:spcPct val="107000"/>
              </a:lnSpc>
              <a:spcAft>
                <a:spcPts val="0"/>
              </a:spcAft>
              <a:tabLst>
                <a:tab pos="6010275" algn="l"/>
              </a:tabLst>
            </a:pPr>
            <a:r>
              <a:rPr lang="fr-FR" sz="1200" dirty="0" err="1">
                <a:latin typeface="Calibri" panose="020F0502020204030204" pitchFamily="34" charset="0"/>
                <a:ea typeface="Calibri" panose="020F0502020204030204" pitchFamily="34" charset="0"/>
                <a:cs typeface="Times New Roman" panose="02020603050405020304" pitchFamily="18" charset="0"/>
              </a:rPr>
              <a:t>phyto-épuration</a:t>
            </a:r>
            <a:r>
              <a:rPr lang="fr-FR" sz="1200" dirty="0">
                <a:latin typeface="Calibri" panose="020F0502020204030204" pitchFamily="34" charset="0"/>
                <a:ea typeface="Calibri" panose="020F0502020204030204" pitchFamily="34" charset="0"/>
                <a:cs typeface="Times New Roman" panose="02020603050405020304" pitchFamily="18" charset="0"/>
              </a:rPr>
              <a:t> résidentielle</a:t>
            </a:r>
          </a:p>
        </p:txBody>
      </p:sp>
      <p:sp>
        <p:nvSpPr>
          <p:cNvPr id="21" name="ZoneTexte 20">
            <a:extLst>
              <a:ext uri="{FF2B5EF4-FFF2-40B4-BE49-F238E27FC236}">
                <a16:creationId xmlns:a16="http://schemas.microsoft.com/office/drawing/2014/main" id="{1F6D580A-6335-4463-919B-0F47618235E6}"/>
              </a:ext>
            </a:extLst>
          </p:cNvPr>
          <p:cNvSpPr txBox="1"/>
          <p:nvPr/>
        </p:nvSpPr>
        <p:spPr>
          <a:xfrm>
            <a:off x="8433224" y="6478471"/>
            <a:ext cx="3544927" cy="276999"/>
          </a:xfrm>
          <a:prstGeom prst="rect">
            <a:avLst/>
          </a:prstGeom>
          <a:noFill/>
        </p:spPr>
        <p:txBody>
          <a:bodyPr wrap="square" rtlCol="0">
            <a:spAutoFit/>
          </a:bodyPr>
          <a:lstStyle/>
          <a:p>
            <a:pPr algn="ctr"/>
            <a:r>
              <a:rPr lang="fr-FR" sz="1200" dirty="0"/>
              <a:t>La salicaire africaine est </a:t>
            </a:r>
            <a:r>
              <a:rPr lang="fr-FR" sz="1200" i="1" dirty="0"/>
              <a:t>Lythrum </a:t>
            </a:r>
            <a:r>
              <a:rPr lang="fr-FR" sz="1200" i="1" dirty="0" err="1"/>
              <a:t>rotundifolium</a:t>
            </a:r>
            <a:endParaRPr lang="fr-FR" sz="1200" i="1" dirty="0"/>
          </a:p>
        </p:txBody>
      </p:sp>
      <p:pic>
        <p:nvPicPr>
          <p:cNvPr id="22" name="Image 21">
            <a:extLst>
              <a:ext uri="{FF2B5EF4-FFF2-40B4-BE49-F238E27FC236}">
                <a16:creationId xmlns:a16="http://schemas.microsoft.com/office/drawing/2014/main" id="{B6E6CA14-0896-40C4-85DC-4594871658D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46320" y="5521968"/>
            <a:ext cx="752475" cy="914400"/>
          </a:xfrm>
          <a:prstGeom prst="rect">
            <a:avLst/>
          </a:prstGeom>
        </p:spPr>
      </p:pic>
      <p:pic>
        <p:nvPicPr>
          <p:cNvPr id="23" name="Image 22">
            <a:extLst>
              <a:ext uri="{FF2B5EF4-FFF2-40B4-BE49-F238E27FC236}">
                <a16:creationId xmlns:a16="http://schemas.microsoft.com/office/drawing/2014/main" id="{471427FC-5C1A-4513-9E03-E9B65E7CA98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84020" y="5537014"/>
            <a:ext cx="1143000" cy="857250"/>
          </a:xfrm>
          <a:prstGeom prst="rect">
            <a:avLst/>
          </a:prstGeom>
        </p:spPr>
      </p:pic>
      <p:pic>
        <p:nvPicPr>
          <p:cNvPr id="24" name="Image 23">
            <a:extLst>
              <a:ext uri="{FF2B5EF4-FFF2-40B4-BE49-F238E27FC236}">
                <a16:creationId xmlns:a16="http://schemas.microsoft.com/office/drawing/2014/main" id="{AAACD58A-B09C-4A40-BFBF-25FEB85055A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35151" y="5537014"/>
            <a:ext cx="1143000" cy="857250"/>
          </a:xfrm>
          <a:prstGeom prst="rect">
            <a:avLst/>
          </a:prstGeom>
        </p:spPr>
      </p:pic>
    </p:spTree>
    <p:extLst>
      <p:ext uri="{BB962C8B-B14F-4D97-AF65-F5344CB8AC3E}">
        <p14:creationId xmlns:p14="http://schemas.microsoft.com/office/powerpoint/2010/main" val="37076413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93DBB79-64C9-477A-A52C-F846B1DC52A0}"/>
              </a:ext>
            </a:extLst>
          </p:cNvPr>
          <p:cNvSpPr>
            <a:spLocks noGrp="1"/>
          </p:cNvSpPr>
          <p:nvPr>
            <p:ph type="ftr" sz="quarter" idx="11"/>
          </p:nvPr>
        </p:nvSpPr>
        <p:spPr>
          <a:xfrm>
            <a:off x="3300760" y="6446861"/>
            <a:ext cx="4629615"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9C5535C6-D5F3-4855-BAC5-8CB7B6794D1E}"/>
              </a:ext>
            </a:extLst>
          </p:cNvPr>
          <p:cNvSpPr>
            <a:spLocks noGrp="1"/>
          </p:cNvSpPr>
          <p:nvPr>
            <p:ph type="sldNum" sz="quarter" idx="12"/>
          </p:nvPr>
        </p:nvSpPr>
        <p:spPr>
          <a:xfrm>
            <a:off x="11062010" y="156273"/>
            <a:ext cx="994318" cy="356684"/>
          </a:xfrm>
        </p:spPr>
        <p:txBody>
          <a:bodyPr/>
          <a:lstStyle/>
          <a:p>
            <a:fld id="{DD01B516-A07C-46B6-9C1A-871827ED2DE0}" type="slidenum">
              <a:rPr lang="fr-FR" smtClean="0"/>
              <a:t>103</a:t>
            </a:fld>
            <a:endParaRPr lang="fr-FR"/>
          </a:p>
        </p:txBody>
      </p:sp>
      <p:pic>
        <p:nvPicPr>
          <p:cNvPr id="4" name="Image 3" descr="D:\Users\blisan\Pictures\perso\agro-forêts\filtre-aquatiris.jpg">
            <a:extLst>
              <a:ext uri="{FF2B5EF4-FFF2-40B4-BE49-F238E27FC236}">
                <a16:creationId xmlns:a16="http://schemas.microsoft.com/office/drawing/2014/main" id="{059CFF3B-A54C-4454-829B-5F92AB7C1FC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05576" y="884531"/>
            <a:ext cx="5521325" cy="3241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ZoneTexte 4">
            <a:extLst>
              <a:ext uri="{FF2B5EF4-FFF2-40B4-BE49-F238E27FC236}">
                <a16:creationId xmlns:a16="http://schemas.microsoft.com/office/drawing/2014/main" id="{3FB44C98-FDB0-4C29-A19B-6DB0C529B4E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B4822F28-CFAC-4F41-A3FB-A051D100FEEB}"/>
              </a:ext>
            </a:extLst>
          </p:cNvPr>
          <p:cNvSpPr txBox="1"/>
          <p:nvPr/>
        </p:nvSpPr>
        <p:spPr>
          <a:xfrm>
            <a:off x="205576" y="488432"/>
            <a:ext cx="2983673" cy="369332"/>
          </a:xfrm>
          <a:prstGeom prst="rect">
            <a:avLst/>
          </a:prstGeom>
          <a:noFill/>
        </p:spPr>
        <p:txBody>
          <a:bodyPr wrap="square" rtlCol="0">
            <a:spAutoFit/>
          </a:bodyPr>
          <a:lstStyle/>
          <a:p>
            <a:r>
              <a:rPr lang="fr-FR" b="1" u="sng" dirty="0">
                <a:solidFill>
                  <a:srgbClr val="008000"/>
                </a:solidFill>
              </a:rPr>
              <a:t>Bassins de </a:t>
            </a:r>
            <a:r>
              <a:rPr lang="fr-FR" b="1" u="sng" dirty="0" err="1">
                <a:solidFill>
                  <a:srgbClr val="008000"/>
                </a:solidFill>
              </a:rPr>
              <a:t>phyto-épuration</a:t>
            </a:r>
            <a:endParaRPr lang="fr-FR" b="1" u="sng" dirty="0">
              <a:solidFill>
                <a:srgbClr val="008000"/>
              </a:solidFill>
            </a:endParaRPr>
          </a:p>
        </p:txBody>
      </p:sp>
      <p:sp>
        <p:nvSpPr>
          <p:cNvPr id="7" name="ZoneTexte 6">
            <a:extLst>
              <a:ext uri="{FF2B5EF4-FFF2-40B4-BE49-F238E27FC236}">
                <a16:creationId xmlns:a16="http://schemas.microsoft.com/office/drawing/2014/main" id="{5DAA2335-543C-41E9-A2F9-BB47CA2D8C0F}"/>
              </a:ext>
            </a:extLst>
          </p:cNvPr>
          <p:cNvSpPr txBox="1"/>
          <p:nvPr/>
        </p:nvSpPr>
        <p:spPr>
          <a:xfrm>
            <a:off x="0" y="4152973"/>
            <a:ext cx="5726901" cy="461665"/>
          </a:xfrm>
          <a:prstGeom prst="rect">
            <a:avLst/>
          </a:prstGeom>
          <a:noFill/>
        </p:spPr>
        <p:txBody>
          <a:bodyPr wrap="square" rtlCol="0">
            <a:spAutoFit/>
          </a:bodyPr>
          <a:lstStyle/>
          <a:p>
            <a:pPr algn="ctr"/>
            <a:r>
              <a:rPr lang="fr-FR" sz="1200" dirty="0"/>
              <a:t>↑ Trouvez les plantes tropicales équivalentes à  : </a:t>
            </a:r>
            <a:r>
              <a:rPr lang="fr-FR" sz="1200" i="1" dirty="0"/>
              <a:t>Massette, Jonc, Salicaire, Iris, Menthe aquatique (ou Reine-des-prés </a:t>
            </a:r>
            <a:r>
              <a:rPr lang="fr-FR" sz="1200" dirty="0"/>
              <a:t>(?)).</a:t>
            </a:r>
          </a:p>
        </p:txBody>
      </p:sp>
      <p:pic>
        <p:nvPicPr>
          <p:cNvPr id="8" name="Image 7">
            <a:extLst>
              <a:ext uri="{FF2B5EF4-FFF2-40B4-BE49-F238E27FC236}">
                <a16:creationId xmlns:a16="http://schemas.microsoft.com/office/drawing/2014/main" id="{53D4C453-2BC6-4AC0-AD25-7A8E5FD5D28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993317" y="1939898"/>
            <a:ext cx="495300" cy="400050"/>
          </a:xfrm>
          <a:prstGeom prst="rect">
            <a:avLst/>
          </a:prstGeom>
          <a:noFill/>
          <a:ln>
            <a:noFill/>
          </a:ln>
        </p:spPr>
      </p:pic>
      <p:pic>
        <p:nvPicPr>
          <p:cNvPr id="9" name="Image 8" descr="D:\Users\blisan\Pictures\perso\agro-forêts\exutoire.jpg">
            <a:extLst>
              <a:ext uri="{FF2B5EF4-FFF2-40B4-BE49-F238E27FC236}">
                <a16:creationId xmlns:a16="http://schemas.microsoft.com/office/drawing/2014/main" id="{5807AC2B-9BA2-419A-8272-30C47EAE6D1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868296" y="2910933"/>
            <a:ext cx="1301938" cy="907248"/>
          </a:xfrm>
          <a:prstGeom prst="rect">
            <a:avLst/>
          </a:prstGeom>
          <a:noFill/>
          <a:ln>
            <a:noFill/>
          </a:ln>
        </p:spPr>
      </p:pic>
      <p:sp>
        <p:nvSpPr>
          <p:cNvPr id="10" name="Rectangle 9">
            <a:extLst>
              <a:ext uri="{FF2B5EF4-FFF2-40B4-BE49-F238E27FC236}">
                <a16:creationId xmlns:a16="http://schemas.microsoft.com/office/drawing/2014/main" id="{E4A96609-E507-4A01-AED1-48C5D2D616E1}"/>
              </a:ext>
            </a:extLst>
          </p:cNvPr>
          <p:cNvSpPr/>
          <p:nvPr/>
        </p:nvSpPr>
        <p:spPr>
          <a:xfrm>
            <a:off x="5726901" y="2339948"/>
            <a:ext cx="1722114" cy="461665"/>
          </a:xfrm>
          <a:prstGeom prst="rect">
            <a:avLst/>
          </a:prstGeom>
        </p:spPr>
        <p:txBody>
          <a:bodyPr wrap="square">
            <a:spAutoFit/>
          </a:bodyPr>
          <a:lstStyle/>
          <a:p>
            <a:pPr algn="ctr"/>
            <a:r>
              <a:rPr lang="fr-FR" sz="1200" dirty="0">
                <a:latin typeface="Calibri" panose="020F0502020204030204" pitchFamily="34" charset="0"/>
                <a:ea typeface="Calibri" panose="020F0502020204030204" pitchFamily="34" charset="0"/>
                <a:cs typeface="Times New Roman" panose="02020603050405020304" pitchFamily="18" charset="0"/>
              </a:rPr>
              <a:t>Regard de visite et de prélèvement Siphon</a:t>
            </a:r>
            <a:endParaRPr lang="fr-FR" sz="1200" dirty="0"/>
          </a:p>
        </p:txBody>
      </p:sp>
      <p:sp>
        <p:nvSpPr>
          <p:cNvPr id="11" name="Rectangle 10">
            <a:extLst>
              <a:ext uri="{FF2B5EF4-FFF2-40B4-BE49-F238E27FC236}">
                <a16:creationId xmlns:a16="http://schemas.microsoft.com/office/drawing/2014/main" id="{4386C690-3984-4F7E-BB70-9A57D4741AAD}"/>
              </a:ext>
            </a:extLst>
          </p:cNvPr>
          <p:cNvSpPr/>
          <p:nvPr/>
        </p:nvSpPr>
        <p:spPr>
          <a:xfrm>
            <a:off x="5519855" y="2129883"/>
            <a:ext cx="473462" cy="1007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02710398-1F4E-4C21-BFC2-74E35687EEA8}"/>
              </a:ext>
            </a:extLst>
          </p:cNvPr>
          <p:cNvSpPr/>
          <p:nvPr/>
        </p:nvSpPr>
        <p:spPr>
          <a:xfrm>
            <a:off x="5519855" y="3257890"/>
            <a:ext cx="348441" cy="76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C46C73A2-4EAD-4076-87B0-0E4C4B3552EB}"/>
              </a:ext>
            </a:extLst>
          </p:cNvPr>
          <p:cNvSpPr/>
          <p:nvPr/>
        </p:nvSpPr>
        <p:spPr>
          <a:xfrm>
            <a:off x="5838592" y="3864413"/>
            <a:ext cx="1432003" cy="1384995"/>
          </a:xfrm>
          <a:prstGeom prst="rect">
            <a:avLst/>
          </a:prstGeom>
        </p:spPr>
        <p:txBody>
          <a:bodyPr wrap="square">
            <a:spAutoFit/>
          </a:bodyPr>
          <a:lstStyle/>
          <a:p>
            <a:r>
              <a:rPr lang="fr-FR" sz="1200" dirty="0">
                <a:latin typeface="Calibri" panose="020F0502020204030204" pitchFamily="34" charset="0"/>
                <a:ea typeface="Calibri" panose="020F0502020204030204" pitchFamily="34" charset="0"/>
                <a:cs typeface="Times New Roman" panose="02020603050405020304" pitchFamily="18" charset="0"/>
              </a:rPr>
              <a:t>→ Exutoire : évacuation vers plantation aquatique (typhas, bambous…) ↖ ici dans le MADAGASCAR.</a:t>
            </a:r>
            <a:endParaRPr lang="fr-FR" sz="1200" dirty="0"/>
          </a:p>
        </p:txBody>
      </p:sp>
      <p:pic>
        <p:nvPicPr>
          <p:cNvPr id="14" name="Image 13" descr="C:\Users\LISAN\Pictures\agro-forêts\phyto-epuration.jpg">
            <a:extLst>
              <a:ext uri="{FF2B5EF4-FFF2-40B4-BE49-F238E27FC236}">
                <a16:creationId xmlns:a16="http://schemas.microsoft.com/office/drawing/2014/main" id="{42308E7B-2385-46AA-B0CF-6BF770E4E4C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348101" y="590915"/>
            <a:ext cx="4672913" cy="3224924"/>
          </a:xfrm>
          <a:prstGeom prst="rect">
            <a:avLst/>
          </a:prstGeom>
          <a:noFill/>
          <a:ln>
            <a:noFill/>
          </a:ln>
        </p:spPr>
      </p:pic>
      <p:sp>
        <p:nvSpPr>
          <p:cNvPr id="15" name="ZoneTexte 14">
            <a:extLst>
              <a:ext uri="{FF2B5EF4-FFF2-40B4-BE49-F238E27FC236}">
                <a16:creationId xmlns:a16="http://schemas.microsoft.com/office/drawing/2014/main" id="{DA564186-9141-4877-81A8-F80CE2F6BFE0}"/>
              </a:ext>
            </a:extLst>
          </p:cNvPr>
          <p:cNvSpPr txBox="1"/>
          <p:nvPr/>
        </p:nvSpPr>
        <p:spPr>
          <a:xfrm>
            <a:off x="7382285" y="3818181"/>
            <a:ext cx="4638729" cy="830997"/>
          </a:xfrm>
          <a:prstGeom prst="rect">
            <a:avLst/>
          </a:prstGeom>
          <a:noFill/>
        </p:spPr>
        <p:txBody>
          <a:bodyPr wrap="square" rtlCol="0">
            <a:spAutoFit/>
          </a:bodyPr>
          <a:lstStyle/>
          <a:p>
            <a:pPr algn="ctr"/>
            <a:r>
              <a:rPr lang="fr-FR" sz="1200" dirty="0"/>
              <a:t>Filtre planté à écoulement horizontal compartimenté avec typhas etc. plantés sur sable filtrant. Image Anne Rivières. Source : </a:t>
            </a:r>
            <a:r>
              <a:rPr lang="fr-FR" sz="1200" dirty="0">
                <a:hlinkClick r:id="rId6"/>
              </a:rPr>
              <a:t>https://decroissons.wordpress.com/alimentation/une-eau-saine/la-phyto-epuration/</a:t>
            </a:r>
            <a:r>
              <a:rPr lang="fr-FR" sz="1200" dirty="0"/>
              <a:t> </a:t>
            </a:r>
          </a:p>
        </p:txBody>
      </p:sp>
      <p:pic>
        <p:nvPicPr>
          <p:cNvPr id="16" name="Image 15">
            <a:extLst>
              <a:ext uri="{FF2B5EF4-FFF2-40B4-BE49-F238E27FC236}">
                <a16:creationId xmlns:a16="http://schemas.microsoft.com/office/drawing/2014/main" id="{D4A98615-2A25-45A4-8BD5-685AEC447B7A}"/>
              </a:ext>
            </a:extLst>
          </p:cNvPr>
          <p:cNvPicPr>
            <a:picLocks noChangeAspect="1"/>
          </p:cNvPicPr>
          <p:nvPr/>
        </p:nvPicPr>
        <p:blipFill>
          <a:blip r:embed="rId7"/>
          <a:stretch>
            <a:fillRect/>
          </a:stretch>
        </p:blipFill>
        <p:spPr>
          <a:xfrm>
            <a:off x="311654" y="4813947"/>
            <a:ext cx="1952625" cy="1828800"/>
          </a:xfrm>
          <a:prstGeom prst="rect">
            <a:avLst/>
          </a:prstGeom>
        </p:spPr>
      </p:pic>
      <p:pic>
        <p:nvPicPr>
          <p:cNvPr id="17" name="Image 16">
            <a:extLst>
              <a:ext uri="{FF2B5EF4-FFF2-40B4-BE49-F238E27FC236}">
                <a16:creationId xmlns:a16="http://schemas.microsoft.com/office/drawing/2014/main" id="{462D0476-ACDC-4416-A988-C3DDF5419C74}"/>
              </a:ext>
            </a:extLst>
          </p:cNvPr>
          <p:cNvPicPr>
            <a:picLocks noChangeAspect="1"/>
          </p:cNvPicPr>
          <p:nvPr/>
        </p:nvPicPr>
        <p:blipFill>
          <a:blip r:embed="rId8"/>
          <a:stretch>
            <a:fillRect/>
          </a:stretch>
        </p:blipFill>
        <p:spPr>
          <a:xfrm>
            <a:off x="9028306" y="4810148"/>
            <a:ext cx="2914650" cy="1819275"/>
          </a:xfrm>
          <a:prstGeom prst="rect">
            <a:avLst/>
          </a:prstGeom>
        </p:spPr>
      </p:pic>
      <p:pic>
        <p:nvPicPr>
          <p:cNvPr id="18" name="Image 17">
            <a:extLst>
              <a:ext uri="{FF2B5EF4-FFF2-40B4-BE49-F238E27FC236}">
                <a16:creationId xmlns:a16="http://schemas.microsoft.com/office/drawing/2014/main" id="{0FB78CCD-F726-4228-8C14-04C92E1EA02A}"/>
              </a:ext>
            </a:extLst>
          </p:cNvPr>
          <p:cNvPicPr>
            <a:picLocks noChangeAspect="1"/>
          </p:cNvPicPr>
          <p:nvPr/>
        </p:nvPicPr>
        <p:blipFill>
          <a:blip r:embed="rId9"/>
          <a:stretch>
            <a:fillRect/>
          </a:stretch>
        </p:blipFill>
        <p:spPr>
          <a:xfrm>
            <a:off x="2538529" y="4933009"/>
            <a:ext cx="1162050" cy="1581150"/>
          </a:xfrm>
          <a:prstGeom prst="rect">
            <a:avLst/>
          </a:prstGeom>
        </p:spPr>
      </p:pic>
      <p:pic>
        <p:nvPicPr>
          <p:cNvPr id="19" name="Image 18">
            <a:extLst>
              <a:ext uri="{FF2B5EF4-FFF2-40B4-BE49-F238E27FC236}">
                <a16:creationId xmlns:a16="http://schemas.microsoft.com/office/drawing/2014/main" id="{9AB9E2EE-AC29-4E6C-B4B6-653C5A17D52C}"/>
              </a:ext>
            </a:extLst>
          </p:cNvPr>
          <p:cNvPicPr>
            <a:picLocks noChangeAspect="1"/>
          </p:cNvPicPr>
          <p:nvPr/>
        </p:nvPicPr>
        <p:blipFill>
          <a:blip r:embed="rId10"/>
          <a:stretch>
            <a:fillRect/>
          </a:stretch>
        </p:blipFill>
        <p:spPr>
          <a:xfrm>
            <a:off x="3970181" y="5294336"/>
            <a:ext cx="1343025" cy="1152525"/>
          </a:xfrm>
          <a:prstGeom prst="rect">
            <a:avLst/>
          </a:prstGeom>
        </p:spPr>
      </p:pic>
      <p:pic>
        <p:nvPicPr>
          <p:cNvPr id="20" name="Image 19">
            <a:extLst>
              <a:ext uri="{FF2B5EF4-FFF2-40B4-BE49-F238E27FC236}">
                <a16:creationId xmlns:a16="http://schemas.microsoft.com/office/drawing/2014/main" id="{1DC784A9-2371-43F2-B230-72D61350C898}"/>
              </a:ext>
            </a:extLst>
          </p:cNvPr>
          <p:cNvPicPr>
            <a:picLocks noChangeAspect="1"/>
          </p:cNvPicPr>
          <p:nvPr/>
        </p:nvPicPr>
        <p:blipFill>
          <a:blip r:embed="rId11"/>
          <a:stretch>
            <a:fillRect/>
          </a:stretch>
        </p:blipFill>
        <p:spPr>
          <a:xfrm>
            <a:off x="7382285" y="4833644"/>
            <a:ext cx="1438275" cy="1428750"/>
          </a:xfrm>
          <a:prstGeom prst="rect">
            <a:avLst/>
          </a:prstGeom>
        </p:spPr>
      </p:pic>
    </p:spTree>
    <p:extLst>
      <p:ext uri="{BB962C8B-B14F-4D97-AF65-F5344CB8AC3E}">
        <p14:creationId xmlns:p14="http://schemas.microsoft.com/office/powerpoint/2010/main" val="474870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a:extLst>
              <a:ext uri="{FF2B5EF4-FFF2-40B4-BE49-F238E27FC236}">
                <a16:creationId xmlns:a16="http://schemas.microsoft.com/office/drawing/2014/main" id="{2496AB34-4D74-4220-91D3-A81E2E9221BC}"/>
              </a:ext>
            </a:extLst>
          </p:cNvPr>
          <p:cNvSpPr>
            <a:spLocks noGrp="1"/>
          </p:cNvSpPr>
          <p:nvPr>
            <p:ph type="ftr" sz="quarter" idx="11"/>
          </p:nvPr>
        </p:nvSpPr>
        <p:spPr>
          <a:xfrm>
            <a:off x="7227849" y="6492875"/>
            <a:ext cx="4964151" cy="365125"/>
          </a:xfrm>
        </p:spPr>
        <p:txBody>
          <a:bodyPr/>
          <a:lstStyle/>
          <a:p>
            <a:r>
              <a:rPr lang="fr-FR" dirty="0"/>
              <a:t>Aménagement paysager (Antanarivo) – B. LISAN – Sept 2017</a:t>
            </a:r>
          </a:p>
        </p:txBody>
      </p:sp>
      <p:sp>
        <p:nvSpPr>
          <p:cNvPr id="5" name="Espace réservé du numéro de diapositive 2">
            <a:extLst>
              <a:ext uri="{FF2B5EF4-FFF2-40B4-BE49-F238E27FC236}">
                <a16:creationId xmlns:a16="http://schemas.microsoft.com/office/drawing/2014/main" id="{A1268901-9701-470F-9A0D-C14A69CD3F60}"/>
              </a:ext>
            </a:extLst>
          </p:cNvPr>
          <p:cNvSpPr>
            <a:spLocks noGrp="1"/>
          </p:cNvSpPr>
          <p:nvPr>
            <p:ph type="sldNum" sz="quarter" idx="12"/>
          </p:nvPr>
        </p:nvSpPr>
        <p:spPr>
          <a:xfrm>
            <a:off x="11117765" y="123307"/>
            <a:ext cx="860503" cy="365125"/>
          </a:xfrm>
        </p:spPr>
        <p:txBody>
          <a:bodyPr/>
          <a:lstStyle/>
          <a:p>
            <a:fld id="{DD01B516-A07C-46B6-9C1A-871827ED2DE0}" type="slidenum">
              <a:rPr lang="fr-FR" smtClean="0"/>
              <a:t>104</a:t>
            </a:fld>
            <a:endParaRPr lang="fr-FR"/>
          </a:p>
        </p:txBody>
      </p:sp>
      <p:sp>
        <p:nvSpPr>
          <p:cNvPr id="6" name="ZoneTexte 5">
            <a:extLst>
              <a:ext uri="{FF2B5EF4-FFF2-40B4-BE49-F238E27FC236}">
                <a16:creationId xmlns:a16="http://schemas.microsoft.com/office/drawing/2014/main" id="{12698BD5-CD36-420D-93D3-0C45B72E9C9B}"/>
              </a:ext>
            </a:extLst>
          </p:cNvPr>
          <p:cNvSpPr txBox="1"/>
          <p:nvPr/>
        </p:nvSpPr>
        <p:spPr>
          <a:xfrm>
            <a:off x="205576" y="488432"/>
            <a:ext cx="2983673" cy="369332"/>
          </a:xfrm>
          <a:prstGeom prst="rect">
            <a:avLst/>
          </a:prstGeom>
          <a:noFill/>
        </p:spPr>
        <p:txBody>
          <a:bodyPr wrap="square" rtlCol="0">
            <a:spAutoFit/>
          </a:bodyPr>
          <a:lstStyle/>
          <a:p>
            <a:r>
              <a:rPr lang="fr-FR" b="1" u="sng" dirty="0">
                <a:solidFill>
                  <a:srgbClr val="008000"/>
                </a:solidFill>
              </a:rPr>
              <a:t>Bassins de </a:t>
            </a:r>
            <a:r>
              <a:rPr lang="fr-FR" b="1" u="sng" dirty="0" err="1">
                <a:solidFill>
                  <a:srgbClr val="008000"/>
                </a:solidFill>
              </a:rPr>
              <a:t>phyto-épuration</a:t>
            </a:r>
            <a:endParaRPr lang="fr-FR" b="1" u="sng" dirty="0">
              <a:solidFill>
                <a:srgbClr val="008000"/>
              </a:solidFill>
            </a:endParaRPr>
          </a:p>
        </p:txBody>
      </p:sp>
      <p:sp>
        <p:nvSpPr>
          <p:cNvPr id="7" name="ZoneTexte 6">
            <a:extLst>
              <a:ext uri="{FF2B5EF4-FFF2-40B4-BE49-F238E27FC236}">
                <a16:creationId xmlns:a16="http://schemas.microsoft.com/office/drawing/2014/main" id="{437A9DD5-879D-4D71-8D6F-C934B81DED56}"/>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pic>
        <p:nvPicPr>
          <p:cNvPr id="8" name="Picture 2" descr="C:\Users\rotsy\Desktop\lagunage-2.jpg">
            <a:extLst>
              <a:ext uri="{FF2B5EF4-FFF2-40B4-BE49-F238E27FC236}">
                <a16:creationId xmlns:a16="http://schemas.microsoft.com/office/drawing/2014/main" id="{14E30077-7F44-452C-97F4-89CD4B057B7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839629" y="488432"/>
            <a:ext cx="7138639" cy="2502969"/>
          </a:xfrm>
          <a:prstGeom prst="rect">
            <a:avLst/>
          </a:prstGeom>
          <a:noFill/>
          <a:ln>
            <a:noFill/>
          </a:ln>
        </p:spPr>
      </p:pic>
      <p:sp>
        <p:nvSpPr>
          <p:cNvPr id="9" name="Rectangle 8">
            <a:extLst>
              <a:ext uri="{FF2B5EF4-FFF2-40B4-BE49-F238E27FC236}">
                <a16:creationId xmlns:a16="http://schemas.microsoft.com/office/drawing/2014/main" id="{193E0106-20F1-466A-B73F-C0CE6F18AB5F}"/>
              </a:ext>
            </a:extLst>
          </p:cNvPr>
          <p:cNvSpPr/>
          <p:nvPr/>
        </p:nvSpPr>
        <p:spPr>
          <a:xfrm>
            <a:off x="7655314" y="2994138"/>
            <a:ext cx="4536686" cy="494091"/>
          </a:xfrm>
          <a:prstGeom prst="rect">
            <a:avLst/>
          </a:prstGeom>
        </p:spPr>
        <p:txBody>
          <a:bodyPr wrap="square">
            <a:spAutoFit/>
          </a:bodyPr>
          <a:lstStyle/>
          <a:p>
            <a:pPr algn="ctr">
              <a:lnSpc>
                <a:spcPct val="107000"/>
              </a:lnSpc>
              <a:spcAft>
                <a:spcPts val="0"/>
              </a:spcAft>
              <a:tabLst>
                <a:tab pos="6010275" algn="l"/>
              </a:tabLst>
            </a:pPr>
            <a:r>
              <a:rPr lang="fr-FR" sz="1200" dirty="0">
                <a:latin typeface="Calibri" panose="020F0502020204030204" pitchFamily="34" charset="0"/>
                <a:ea typeface="Calibri" panose="020F0502020204030204" pitchFamily="34" charset="0"/>
                <a:cs typeface="Times New Roman" panose="02020603050405020304" pitchFamily="18" charset="0"/>
              </a:rPr>
              <a:t>Système de lagunage des eaux usées. </a:t>
            </a:r>
            <a:r>
              <a:rPr lang="en-US" sz="1200" dirty="0">
                <a:latin typeface="Calibri" panose="020F0502020204030204" pitchFamily="34" charset="0"/>
                <a:ea typeface="Calibri" panose="020F0502020204030204" pitchFamily="34" charset="0"/>
                <a:cs typeface="Times New Roman" panose="02020603050405020304" pitchFamily="18" charset="0"/>
              </a:rPr>
              <a:t>Source : </a:t>
            </a:r>
            <a:r>
              <a:rPr lang="en-US" sz="1200" dirty="0" err="1">
                <a:latin typeface="Calibri" panose="020F0502020204030204" pitchFamily="34" charset="0"/>
                <a:ea typeface="Calibri" panose="020F0502020204030204" pitchFamily="34" charset="0"/>
                <a:cs typeface="Times New Roman" panose="02020603050405020304" pitchFamily="18" charset="0"/>
              </a:rPr>
              <a:t>Tozzi</a:t>
            </a:r>
            <a:r>
              <a:rPr lang="en-US" sz="1200" dirty="0">
                <a:latin typeface="Calibri" panose="020F0502020204030204" pitchFamily="34" charset="0"/>
                <a:ea typeface="Calibri" panose="020F0502020204030204" pitchFamily="34" charset="0"/>
                <a:cs typeface="Times New Roman" panose="02020603050405020304" pitchFamily="18" charset="0"/>
              </a:rPr>
              <a:t> Green, </a:t>
            </a:r>
            <a:r>
              <a:rPr lang="en-US"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http://fr.slideshare.net/TozziGreen/comment-travaillons-nous</a:t>
            </a:r>
            <a:r>
              <a:rPr lang="en-US" sz="12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 9" descr="C:\Users\LISAN\Pictures\agro-forêts\lagunage2.jpg">
            <a:extLst>
              <a:ext uri="{FF2B5EF4-FFF2-40B4-BE49-F238E27FC236}">
                <a16:creationId xmlns:a16="http://schemas.microsoft.com/office/drawing/2014/main" id="{406B4DAF-2BCE-4E54-83A1-95803C3FF88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31879" y="3488230"/>
            <a:ext cx="7652393" cy="30487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a:extLst>
              <a:ext uri="{FF2B5EF4-FFF2-40B4-BE49-F238E27FC236}">
                <a16:creationId xmlns:a16="http://schemas.microsoft.com/office/drawing/2014/main" id="{2CDFCFFF-49BD-4117-BB33-FEE0847DE08A}"/>
              </a:ext>
            </a:extLst>
          </p:cNvPr>
          <p:cNvSpPr/>
          <p:nvPr/>
        </p:nvSpPr>
        <p:spPr>
          <a:xfrm>
            <a:off x="1174595" y="6536937"/>
            <a:ext cx="5248507" cy="276999"/>
          </a:xfrm>
          <a:prstGeom prst="rect">
            <a:avLst/>
          </a:prstGeom>
        </p:spPr>
        <p:txBody>
          <a:bodyPr wrap="square">
            <a:spAutoFit/>
          </a:bodyPr>
          <a:lstStyle/>
          <a:p>
            <a:pPr algn="ctr"/>
            <a:r>
              <a:rPr lang="fr-FR" sz="1200" dirty="0">
                <a:latin typeface="Calibri" panose="020F0502020204030204" pitchFamily="34" charset="0"/>
                <a:ea typeface="Calibri" panose="020F0502020204030204" pitchFamily="34" charset="0"/>
                <a:cs typeface="Times New Roman" panose="02020603050405020304" pitchFamily="18" charset="0"/>
              </a:rPr>
              <a:t>Source : </a:t>
            </a:r>
            <a:r>
              <a:rPr lang="fr-FR"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http://www.geocaching.com/geocache/GC5HKFN_la-lagune-eds2015</a:t>
            </a:r>
            <a:endParaRPr lang="fr-FR" sz="1200" dirty="0"/>
          </a:p>
        </p:txBody>
      </p:sp>
      <p:pic>
        <p:nvPicPr>
          <p:cNvPr id="12" name="Image 11">
            <a:extLst>
              <a:ext uri="{FF2B5EF4-FFF2-40B4-BE49-F238E27FC236}">
                <a16:creationId xmlns:a16="http://schemas.microsoft.com/office/drawing/2014/main" id="{D7F8DC7A-BDF6-4C39-8C91-98C29340158A}"/>
              </a:ext>
            </a:extLst>
          </p:cNvPr>
          <p:cNvPicPr>
            <a:picLocks noChangeAspect="1"/>
          </p:cNvPicPr>
          <p:nvPr/>
        </p:nvPicPr>
        <p:blipFill>
          <a:blip r:embed="rId6"/>
          <a:stretch>
            <a:fillRect/>
          </a:stretch>
        </p:blipFill>
        <p:spPr>
          <a:xfrm>
            <a:off x="331879" y="1060548"/>
            <a:ext cx="1123950" cy="914400"/>
          </a:xfrm>
          <a:prstGeom prst="rect">
            <a:avLst/>
          </a:prstGeom>
        </p:spPr>
      </p:pic>
      <p:pic>
        <p:nvPicPr>
          <p:cNvPr id="13" name="Image 12">
            <a:extLst>
              <a:ext uri="{FF2B5EF4-FFF2-40B4-BE49-F238E27FC236}">
                <a16:creationId xmlns:a16="http://schemas.microsoft.com/office/drawing/2014/main" id="{F43649FC-FF9D-4A2C-9466-27D18842CB9D}"/>
              </a:ext>
            </a:extLst>
          </p:cNvPr>
          <p:cNvPicPr>
            <a:picLocks noChangeAspect="1"/>
          </p:cNvPicPr>
          <p:nvPr/>
        </p:nvPicPr>
        <p:blipFill>
          <a:blip r:embed="rId7"/>
          <a:stretch>
            <a:fillRect/>
          </a:stretch>
        </p:blipFill>
        <p:spPr>
          <a:xfrm>
            <a:off x="1719991" y="982371"/>
            <a:ext cx="1268536" cy="1634711"/>
          </a:xfrm>
          <a:prstGeom prst="rect">
            <a:avLst/>
          </a:prstGeom>
        </p:spPr>
      </p:pic>
      <p:pic>
        <p:nvPicPr>
          <p:cNvPr id="14" name="Image 13">
            <a:extLst>
              <a:ext uri="{FF2B5EF4-FFF2-40B4-BE49-F238E27FC236}">
                <a16:creationId xmlns:a16="http://schemas.microsoft.com/office/drawing/2014/main" id="{061E5141-2D7C-4A7F-AAAB-7AA1310F6B74}"/>
              </a:ext>
            </a:extLst>
          </p:cNvPr>
          <p:cNvPicPr>
            <a:picLocks noChangeAspect="1"/>
          </p:cNvPicPr>
          <p:nvPr/>
        </p:nvPicPr>
        <p:blipFill>
          <a:blip r:embed="rId8"/>
          <a:stretch>
            <a:fillRect/>
          </a:stretch>
        </p:blipFill>
        <p:spPr>
          <a:xfrm>
            <a:off x="8107614" y="3592087"/>
            <a:ext cx="1602310" cy="1244872"/>
          </a:xfrm>
          <a:prstGeom prst="rect">
            <a:avLst/>
          </a:prstGeom>
        </p:spPr>
      </p:pic>
      <p:pic>
        <p:nvPicPr>
          <p:cNvPr id="15" name="Image 14">
            <a:extLst>
              <a:ext uri="{FF2B5EF4-FFF2-40B4-BE49-F238E27FC236}">
                <a16:creationId xmlns:a16="http://schemas.microsoft.com/office/drawing/2014/main" id="{81749B98-6F02-4BFD-AA7C-97B8CC4BA3FA}"/>
              </a:ext>
            </a:extLst>
          </p:cNvPr>
          <p:cNvPicPr>
            <a:picLocks noChangeAspect="1"/>
          </p:cNvPicPr>
          <p:nvPr/>
        </p:nvPicPr>
        <p:blipFill>
          <a:blip r:embed="rId9"/>
          <a:stretch>
            <a:fillRect/>
          </a:stretch>
        </p:blipFill>
        <p:spPr>
          <a:xfrm>
            <a:off x="10107301" y="3522509"/>
            <a:ext cx="1552575" cy="1314450"/>
          </a:xfrm>
          <a:prstGeom prst="rect">
            <a:avLst/>
          </a:prstGeom>
        </p:spPr>
      </p:pic>
      <p:sp>
        <p:nvSpPr>
          <p:cNvPr id="16" name="ZoneTexte 15">
            <a:extLst>
              <a:ext uri="{FF2B5EF4-FFF2-40B4-BE49-F238E27FC236}">
                <a16:creationId xmlns:a16="http://schemas.microsoft.com/office/drawing/2014/main" id="{9A33B1D3-E3E7-4244-A03C-838DFCB040D7}"/>
              </a:ext>
            </a:extLst>
          </p:cNvPr>
          <p:cNvSpPr txBox="1"/>
          <p:nvPr/>
        </p:nvSpPr>
        <p:spPr>
          <a:xfrm>
            <a:off x="8107614" y="5144145"/>
            <a:ext cx="3734981" cy="1200329"/>
          </a:xfrm>
          <a:prstGeom prst="rect">
            <a:avLst/>
          </a:prstGeom>
          <a:noFill/>
        </p:spPr>
        <p:txBody>
          <a:bodyPr wrap="square" rtlCol="0">
            <a:spAutoFit/>
          </a:bodyPr>
          <a:lstStyle/>
          <a:p>
            <a:r>
              <a:rPr lang="fr-FR" dirty="0">
                <a:solidFill>
                  <a:srgbClr val="FF0000"/>
                </a:solidFill>
              </a:rPr>
              <a:t>Certaines de ces plantes aquatiques (menthes, typhas, phragmite  …) peuvent se révéler invasives selon le biotope.</a:t>
            </a:r>
          </a:p>
        </p:txBody>
      </p:sp>
    </p:spTree>
    <p:extLst>
      <p:ext uri="{BB962C8B-B14F-4D97-AF65-F5344CB8AC3E}">
        <p14:creationId xmlns:p14="http://schemas.microsoft.com/office/powerpoint/2010/main" val="20276972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1F29C2D-C435-4EF5-8192-B52FCCE57D99}"/>
              </a:ext>
            </a:extLst>
          </p:cNvPr>
          <p:cNvSpPr>
            <a:spLocks noGrp="1"/>
          </p:cNvSpPr>
          <p:nvPr>
            <p:ph type="ftr" sz="quarter" idx="11"/>
          </p:nvPr>
        </p:nvSpPr>
        <p:spPr>
          <a:xfrm>
            <a:off x="3987490" y="6476161"/>
            <a:ext cx="4938132"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B97665B6-F5EA-4A16-AFC3-AD44412C47B4}"/>
              </a:ext>
            </a:extLst>
          </p:cNvPr>
          <p:cNvSpPr>
            <a:spLocks noGrp="1"/>
          </p:cNvSpPr>
          <p:nvPr>
            <p:ph type="sldNum" sz="quarter" idx="12"/>
          </p:nvPr>
        </p:nvSpPr>
        <p:spPr>
          <a:xfrm>
            <a:off x="10972799" y="96540"/>
            <a:ext cx="916259" cy="365125"/>
          </a:xfrm>
        </p:spPr>
        <p:txBody>
          <a:bodyPr/>
          <a:lstStyle/>
          <a:p>
            <a:fld id="{DD01B516-A07C-46B6-9C1A-871827ED2DE0}" type="slidenum">
              <a:rPr lang="fr-FR" smtClean="0"/>
              <a:t>105</a:t>
            </a:fld>
            <a:endParaRPr lang="fr-FR" dirty="0"/>
          </a:p>
        </p:txBody>
      </p:sp>
      <p:sp>
        <p:nvSpPr>
          <p:cNvPr id="4" name="ZoneTexte 3">
            <a:extLst>
              <a:ext uri="{FF2B5EF4-FFF2-40B4-BE49-F238E27FC236}">
                <a16:creationId xmlns:a16="http://schemas.microsoft.com/office/drawing/2014/main" id="{7D6A9AA7-7A28-40DD-BEE1-62A69D28D517}"/>
              </a:ext>
            </a:extLst>
          </p:cNvPr>
          <p:cNvSpPr txBox="1"/>
          <p:nvPr/>
        </p:nvSpPr>
        <p:spPr>
          <a:xfrm>
            <a:off x="32207" y="452657"/>
            <a:ext cx="2589956" cy="369332"/>
          </a:xfrm>
          <a:prstGeom prst="rect">
            <a:avLst/>
          </a:prstGeom>
          <a:noFill/>
        </p:spPr>
        <p:txBody>
          <a:bodyPr wrap="square" rtlCol="0">
            <a:spAutoFit/>
          </a:bodyPr>
          <a:lstStyle/>
          <a:p>
            <a:r>
              <a:rPr lang="fr-FR" b="1" u="sng" dirty="0">
                <a:solidFill>
                  <a:srgbClr val="008000"/>
                </a:solidFill>
              </a:rPr>
              <a:t>Gazons et pelouses</a:t>
            </a:r>
          </a:p>
        </p:txBody>
      </p:sp>
      <p:sp>
        <p:nvSpPr>
          <p:cNvPr id="5" name="ZoneTexte 4">
            <a:extLst>
              <a:ext uri="{FF2B5EF4-FFF2-40B4-BE49-F238E27FC236}">
                <a16:creationId xmlns:a16="http://schemas.microsoft.com/office/drawing/2014/main" id="{21BEA800-03FE-4BA6-9475-544D065D6E5F}"/>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pic>
        <p:nvPicPr>
          <p:cNvPr id="6" name="Image 5">
            <a:extLst>
              <a:ext uri="{FF2B5EF4-FFF2-40B4-BE49-F238E27FC236}">
                <a16:creationId xmlns:a16="http://schemas.microsoft.com/office/drawing/2014/main" id="{A79FA109-8152-4236-9366-9A8647FD5F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22" y="5325223"/>
            <a:ext cx="3438525" cy="1333500"/>
          </a:xfrm>
          <a:prstGeom prst="rect">
            <a:avLst/>
          </a:prstGeom>
        </p:spPr>
      </p:pic>
      <p:pic>
        <p:nvPicPr>
          <p:cNvPr id="7" name="Image 6">
            <a:extLst>
              <a:ext uri="{FF2B5EF4-FFF2-40B4-BE49-F238E27FC236}">
                <a16:creationId xmlns:a16="http://schemas.microsoft.com/office/drawing/2014/main" id="{2DFF11AE-707E-42CC-88BB-02EBED921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7213" y="2886644"/>
            <a:ext cx="2581275" cy="1771650"/>
          </a:xfrm>
          <a:prstGeom prst="rect">
            <a:avLst/>
          </a:prstGeom>
        </p:spPr>
      </p:pic>
      <p:pic>
        <p:nvPicPr>
          <p:cNvPr id="8" name="Image 7">
            <a:extLst>
              <a:ext uri="{FF2B5EF4-FFF2-40B4-BE49-F238E27FC236}">
                <a16:creationId xmlns:a16="http://schemas.microsoft.com/office/drawing/2014/main" id="{1E6CBD90-B904-41C7-B650-5C94BC0B41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188" y="3270429"/>
            <a:ext cx="2466975" cy="1847850"/>
          </a:xfrm>
          <a:prstGeom prst="rect">
            <a:avLst/>
          </a:prstGeom>
        </p:spPr>
      </p:pic>
      <p:sp>
        <p:nvSpPr>
          <p:cNvPr id="9" name="Rectangle 8">
            <a:extLst>
              <a:ext uri="{FF2B5EF4-FFF2-40B4-BE49-F238E27FC236}">
                <a16:creationId xmlns:a16="http://schemas.microsoft.com/office/drawing/2014/main" id="{3BD23B64-036D-42F8-BE9B-EAEE64ABF8C2}"/>
              </a:ext>
            </a:extLst>
          </p:cNvPr>
          <p:cNvSpPr/>
          <p:nvPr/>
        </p:nvSpPr>
        <p:spPr>
          <a:xfrm>
            <a:off x="32207" y="863283"/>
            <a:ext cx="6453626" cy="369332"/>
          </a:xfrm>
          <a:prstGeom prst="rect">
            <a:avLst/>
          </a:prstGeom>
        </p:spPr>
        <p:txBody>
          <a:bodyPr wrap="none">
            <a:spAutoFit/>
          </a:bodyPr>
          <a:lstStyle/>
          <a:p>
            <a:r>
              <a:rPr lang="fr-FR" b="1" dirty="0">
                <a:solidFill>
                  <a:srgbClr val="008000"/>
                </a:solidFill>
              </a:rPr>
              <a:t>Gazon kikuyu, </a:t>
            </a:r>
            <a:r>
              <a:rPr lang="fr-FR" b="1" dirty="0" err="1">
                <a:solidFill>
                  <a:srgbClr val="008000"/>
                </a:solidFill>
              </a:rPr>
              <a:t>Fandrotrarambazaha</a:t>
            </a:r>
            <a:r>
              <a:rPr lang="fr-FR" b="1" dirty="0">
                <a:solidFill>
                  <a:srgbClr val="008000"/>
                </a:solidFill>
              </a:rPr>
              <a:t> (</a:t>
            </a:r>
            <a:r>
              <a:rPr lang="fr-FR" b="1" i="1" dirty="0" err="1">
                <a:solidFill>
                  <a:srgbClr val="008000"/>
                </a:solidFill>
              </a:rPr>
              <a:t>Pennisetum</a:t>
            </a:r>
            <a:r>
              <a:rPr lang="fr-FR" b="1" i="1" dirty="0">
                <a:solidFill>
                  <a:srgbClr val="008000"/>
                </a:solidFill>
              </a:rPr>
              <a:t> </a:t>
            </a:r>
            <a:r>
              <a:rPr lang="fr-FR" b="1" i="1" dirty="0" err="1">
                <a:solidFill>
                  <a:srgbClr val="008000"/>
                </a:solidFill>
              </a:rPr>
              <a:t>clandestinum</a:t>
            </a:r>
            <a:r>
              <a:rPr lang="fr-FR" b="1" dirty="0">
                <a:solidFill>
                  <a:srgbClr val="008000"/>
                </a:solidFill>
              </a:rPr>
              <a:t>)</a:t>
            </a:r>
          </a:p>
        </p:txBody>
      </p:sp>
      <p:sp>
        <p:nvSpPr>
          <p:cNvPr id="10" name="ZoneTexte 9">
            <a:extLst>
              <a:ext uri="{FF2B5EF4-FFF2-40B4-BE49-F238E27FC236}">
                <a16:creationId xmlns:a16="http://schemas.microsoft.com/office/drawing/2014/main" id="{51194197-F558-44B0-8D0D-09E24924FE52}"/>
              </a:ext>
            </a:extLst>
          </p:cNvPr>
          <p:cNvSpPr txBox="1"/>
          <p:nvPr/>
        </p:nvSpPr>
        <p:spPr>
          <a:xfrm>
            <a:off x="32207" y="1137424"/>
            <a:ext cx="6424349" cy="1846659"/>
          </a:xfrm>
          <a:prstGeom prst="rect">
            <a:avLst/>
          </a:prstGeom>
          <a:noFill/>
        </p:spPr>
        <p:txBody>
          <a:bodyPr wrap="square" rtlCol="0">
            <a:spAutoFit/>
          </a:bodyPr>
          <a:lstStyle/>
          <a:p>
            <a:r>
              <a:rPr lang="fr-FR" dirty="0"/>
              <a:t>Elle est originaire d'</a:t>
            </a:r>
            <a:r>
              <a:rPr lang="fr-FR" dirty="0">
                <a:hlinkClick r:id="rId5" tooltip="Afrique centrale"/>
              </a:rPr>
              <a:t>Afrique centrale</a:t>
            </a:r>
            <a:r>
              <a:rPr lang="fr-FR" dirty="0"/>
              <a:t> et est très utilisée comme </a:t>
            </a:r>
            <a:r>
              <a:rPr lang="fr-FR" dirty="0">
                <a:hlinkClick r:id="rId6" tooltip="Gazon"/>
              </a:rPr>
              <a:t>gazon</a:t>
            </a:r>
            <a:r>
              <a:rPr lang="fr-FR" dirty="0"/>
              <a:t> dans la région </a:t>
            </a:r>
            <a:r>
              <a:rPr lang="fr-FR" dirty="0">
                <a:hlinkClick r:id="rId7" tooltip="Méditerranée"/>
              </a:rPr>
              <a:t>méditerranéenne</a:t>
            </a:r>
            <a:r>
              <a:rPr lang="fr-FR" dirty="0"/>
              <a:t>. Apparenté au </a:t>
            </a:r>
            <a:r>
              <a:rPr lang="fr-FR" dirty="0">
                <a:hlinkClick r:id="rId8" tooltip="Chiendent"/>
              </a:rPr>
              <a:t>chiendent</a:t>
            </a:r>
            <a:r>
              <a:rPr lang="fr-FR" dirty="0"/>
              <a:t>, il ne pousse que dans les régions où la température estivale est élevée. Elle supporte une ambiance saline. </a:t>
            </a:r>
            <a:r>
              <a:rPr lang="fr-FR" dirty="0">
                <a:solidFill>
                  <a:srgbClr val="FF0000"/>
                </a:solidFill>
              </a:rPr>
              <a:t>Elle peut devenir envahissante</a:t>
            </a:r>
            <a:r>
              <a:rPr lang="fr-FR" dirty="0"/>
              <a:t>.</a:t>
            </a:r>
            <a:r>
              <a:rPr lang="fr-FR" sz="1200" dirty="0"/>
              <a:t> </a:t>
            </a:r>
            <a:r>
              <a:rPr lang="fr-FR" dirty="0"/>
              <a:t>Présente à Madagascar. Sert de fourrage.</a:t>
            </a:r>
          </a:p>
          <a:p>
            <a:r>
              <a:rPr lang="fr-FR" sz="1200" dirty="0"/>
              <a:t>Sources : a) </a:t>
            </a:r>
            <a:r>
              <a:rPr lang="fr-FR" sz="1200" dirty="0">
                <a:hlinkClick r:id="rId9"/>
              </a:rPr>
              <a:t>https://fr.wikipedia.org/wiki/Pennisetum_clandestinum</a:t>
            </a:r>
            <a:r>
              <a:rPr lang="fr-FR" sz="1200" dirty="0"/>
              <a:t> </a:t>
            </a:r>
          </a:p>
          <a:p>
            <a:r>
              <a:rPr lang="fr-FR" sz="1200" dirty="0"/>
              <a:t>b) </a:t>
            </a:r>
            <a:r>
              <a:rPr lang="fr-FR" sz="1200" dirty="0">
                <a:hlinkClick r:id="rId10"/>
              </a:rPr>
              <a:t>http://gsdm-mg.org/?dl_id=51</a:t>
            </a:r>
            <a:r>
              <a:rPr lang="fr-FR" sz="1200" dirty="0"/>
              <a:t> </a:t>
            </a:r>
          </a:p>
        </p:txBody>
      </p:sp>
      <p:pic>
        <p:nvPicPr>
          <p:cNvPr id="11" name="Image 10">
            <a:extLst>
              <a:ext uri="{FF2B5EF4-FFF2-40B4-BE49-F238E27FC236}">
                <a16:creationId xmlns:a16="http://schemas.microsoft.com/office/drawing/2014/main" id="{43A32B2F-570D-4378-A5F1-130FA488546C}"/>
              </a:ext>
            </a:extLst>
          </p:cNvPr>
          <p:cNvPicPr>
            <a:picLocks noChangeAspect="1"/>
          </p:cNvPicPr>
          <p:nvPr/>
        </p:nvPicPr>
        <p:blipFill>
          <a:blip r:embed="rId11"/>
          <a:stretch>
            <a:fillRect/>
          </a:stretch>
        </p:blipFill>
        <p:spPr>
          <a:xfrm>
            <a:off x="5200940" y="5399836"/>
            <a:ext cx="1114425" cy="1076325"/>
          </a:xfrm>
          <a:prstGeom prst="rect">
            <a:avLst/>
          </a:prstGeom>
        </p:spPr>
      </p:pic>
      <p:pic>
        <p:nvPicPr>
          <p:cNvPr id="12" name="Image 11">
            <a:extLst>
              <a:ext uri="{FF2B5EF4-FFF2-40B4-BE49-F238E27FC236}">
                <a16:creationId xmlns:a16="http://schemas.microsoft.com/office/drawing/2014/main" id="{6240D7DE-2872-4DA2-9F8F-9E4314DDF7D5}"/>
              </a:ext>
            </a:extLst>
          </p:cNvPr>
          <p:cNvPicPr>
            <a:picLocks noChangeAspect="1"/>
          </p:cNvPicPr>
          <p:nvPr/>
        </p:nvPicPr>
        <p:blipFill>
          <a:blip r:embed="rId12"/>
          <a:stretch>
            <a:fillRect/>
          </a:stretch>
        </p:blipFill>
        <p:spPr>
          <a:xfrm>
            <a:off x="3830589" y="4828336"/>
            <a:ext cx="1276350" cy="1647825"/>
          </a:xfrm>
          <a:prstGeom prst="rect">
            <a:avLst/>
          </a:prstGeom>
        </p:spPr>
      </p:pic>
      <p:sp>
        <p:nvSpPr>
          <p:cNvPr id="13" name="ZoneTexte 12">
            <a:extLst>
              <a:ext uri="{FF2B5EF4-FFF2-40B4-BE49-F238E27FC236}">
                <a16:creationId xmlns:a16="http://schemas.microsoft.com/office/drawing/2014/main" id="{781DA078-B9AC-46D2-B9AB-246F74FBEBF0}"/>
              </a:ext>
            </a:extLst>
          </p:cNvPr>
          <p:cNvSpPr txBox="1"/>
          <p:nvPr/>
        </p:nvSpPr>
        <p:spPr>
          <a:xfrm>
            <a:off x="6485833" y="657922"/>
            <a:ext cx="5278704" cy="369332"/>
          </a:xfrm>
          <a:prstGeom prst="rect">
            <a:avLst/>
          </a:prstGeom>
          <a:noFill/>
        </p:spPr>
        <p:txBody>
          <a:bodyPr wrap="square" rtlCol="0">
            <a:spAutoFit/>
          </a:bodyPr>
          <a:lstStyle/>
          <a:p>
            <a:r>
              <a:rPr lang="fr-FR" b="1" u="sng" dirty="0">
                <a:solidFill>
                  <a:srgbClr val="008000"/>
                </a:solidFill>
                <a:hlinkClick r:id="rId13"/>
              </a:rPr>
              <a:t>Chiendent pied-de-poule</a:t>
            </a:r>
            <a:r>
              <a:rPr lang="fr-FR" b="1" dirty="0">
                <a:solidFill>
                  <a:srgbClr val="008000"/>
                </a:solidFill>
              </a:rPr>
              <a:t> (</a:t>
            </a:r>
            <a:r>
              <a:rPr lang="fr-FR" b="1" i="1" dirty="0" err="1">
                <a:solidFill>
                  <a:srgbClr val="008000"/>
                </a:solidFill>
              </a:rPr>
              <a:t>Cynodon</a:t>
            </a:r>
            <a:r>
              <a:rPr lang="fr-FR" b="1" i="1" dirty="0">
                <a:solidFill>
                  <a:srgbClr val="008000"/>
                </a:solidFill>
              </a:rPr>
              <a:t> </a:t>
            </a:r>
            <a:r>
              <a:rPr lang="fr-FR" b="1" i="1" dirty="0" err="1">
                <a:solidFill>
                  <a:srgbClr val="008000"/>
                </a:solidFill>
              </a:rPr>
              <a:t>dactylon</a:t>
            </a:r>
            <a:r>
              <a:rPr lang="fr-FR" b="1" dirty="0">
                <a:solidFill>
                  <a:srgbClr val="008000"/>
                </a:solidFill>
              </a:rPr>
              <a:t>)</a:t>
            </a:r>
          </a:p>
        </p:txBody>
      </p:sp>
      <p:sp>
        <p:nvSpPr>
          <p:cNvPr id="14" name="ZoneTexte 13">
            <a:extLst>
              <a:ext uri="{FF2B5EF4-FFF2-40B4-BE49-F238E27FC236}">
                <a16:creationId xmlns:a16="http://schemas.microsoft.com/office/drawing/2014/main" id="{6EAC3C0F-D74A-42C8-9EC0-F4312314A1F4}"/>
              </a:ext>
            </a:extLst>
          </p:cNvPr>
          <p:cNvSpPr txBox="1"/>
          <p:nvPr/>
        </p:nvSpPr>
        <p:spPr>
          <a:xfrm>
            <a:off x="6485833" y="1027254"/>
            <a:ext cx="5403225" cy="1661993"/>
          </a:xfrm>
          <a:prstGeom prst="rect">
            <a:avLst/>
          </a:prstGeom>
          <a:noFill/>
        </p:spPr>
        <p:txBody>
          <a:bodyPr wrap="square" rtlCol="0">
            <a:spAutoFit/>
          </a:bodyPr>
          <a:lstStyle/>
          <a:p>
            <a:r>
              <a:rPr lang="fr-FR" dirty="0"/>
              <a:t>La répartition de ce chiendent, pour gazon rustique, est maintenant mondiale. </a:t>
            </a:r>
            <a:r>
              <a:rPr lang="fr-FR" i="1" dirty="0" err="1"/>
              <a:t>Cynodon</a:t>
            </a:r>
            <a:r>
              <a:rPr lang="fr-FR" i="1" dirty="0"/>
              <a:t> </a:t>
            </a:r>
            <a:r>
              <a:rPr lang="fr-FR" i="1" dirty="0" err="1"/>
              <a:t>dactylon</a:t>
            </a:r>
            <a:r>
              <a:rPr lang="fr-FR" dirty="0"/>
              <a:t> est une espèce considérée comme potentiellement </a:t>
            </a:r>
            <a:r>
              <a:rPr lang="fr-FR" dirty="0">
                <a:hlinkClick r:id="rId14" tooltip="Toxicologie"/>
              </a:rPr>
              <a:t>toxique</a:t>
            </a:r>
            <a:r>
              <a:rPr lang="fr-FR" dirty="0"/>
              <a:t> pour les </a:t>
            </a:r>
            <a:r>
              <a:rPr lang="fr-FR" u="sng" dirty="0">
                <a:hlinkClick r:id="rId15"/>
              </a:rPr>
              <a:t>mammifères</a:t>
            </a:r>
            <a:r>
              <a:rPr lang="fr-FR" dirty="0"/>
              <a:t>. </a:t>
            </a:r>
            <a:r>
              <a:rPr lang="it-IT" dirty="0"/>
              <a:t>AHS Heat </a:t>
            </a:r>
            <a:r>
              <a:rPr lang="it-IT" b="1" dirty="0"/>
              <a:t>Zone</a:t>
            </a:r>
            <a:r>
              <a:rPr lang="it-IT" dirty="0"/>
              <a:t>. 11 - 6. </a:t>
            </a:r>
          </a:p>
          <a:p>
            <a:r>
              <a:rPr lang="it-IT" b="1" dirty="0"/>
              <a:t>USDA Hardiness Zone</a:t>
            </a:r>
            <a:r>
              <a:rPr lang="it-IT" dirty="0"/>
              <a:t>. 6 - 11</a:t>
            </a:r>
            <a:endParaRPr lang="fr-FR" dirty="0"/>
          </a:p>
          <a:p>
            <a:r>
              <a:rPr lang="fr-FR" sz="1200" dirty="0"/>
              <a:t>Source : </a:t>
            </a:r>
            <a:r>
              <a:rPr lang="fr-FR" sz="1200" dirty="0">
                <a:hlinkClick r:id="rId13"/>
              </a:rPr>
              <a:t>https://fr.wikipedia.org/wiki/Chiendent_pied-de-poule</a:t>
            </a:r>
            <a:r>
              <a:rPr lang="fr-FR" sz="1200" dirty="0"/>
              <a:t> </a:t>
            </a:r>
          </a:p>
        </p:txBody>
      </p:sp>
      <p:pic>
        <p:nvPicPr>
          <p:cNvPr id="15" name="Image 14">
            <a:extLst>
              <a:ext uri="{FF2B5EF4-FFF2-40B4-BE49-F238E27FC236}">
                <a16:creationId xmlns:a16="http://schemas.microsoft.com/office/drawing/2014/main" id="{9855C04A-C920-45C0-A9FA-D9F9FA7D5C0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76498" y="2737016"/>
            <a:ext cx="1181100" cy="1771650"/>
          </a:xfrm>
          <a:prstGeom prst="rect">
            <a:avLst/>
          </a:prstGeom>
        </p:spPr>
      </p:pic>
      <p:pic>
        <p:nvPicPr>
          <p:cNvPr id="16" name="Image 15">
            <a:extLst>
              <a:ext uri="{FF2B5EF4-FFF2-40B4-BE49-F238E27FC236}">
                <a16:creationId xmlns:a16="http://schemas.microsoft.com/office/drawing/2014/main" id="{37105510-B5E3-488B-8399-8919C5D221D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92179" y="2797069"/>
            <a:ext cx="1485900" cy="990600"/>
          </a:xfrm>
          <a:prstGeom prst="rect">
            <a:avLst/>
          </a:prstGeom>
        </p:spPr>
      </p:pic>
      <p:pic>
        <p:nvPicPr>
          <p:cNvPr id="17" name="Image 16">
            <a:extLst>
              <a:ext uri="{FF2B5EF4-FFF2-40B4-BE49-F238E27FC236}">
                <a16:creationId xmlns:a16="http://schemas.microsoft.com/office/drawing/2014/main" id="{8D09E4B9-28C5-44D9-9C38-D88169F52DD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90749" y="3879569"/>
            <a:ext cx="1457325" cy="1057275"/>
          </a:xfrm>
          <a:prstGeom prst="rect">
            <a:avLst/>
          </a:prstGeom>
        </p:spPr>
      </p:pic>
      <p:pic>
        <p:nvPicPr>
          <p:cNvPr id="18" name="Image 17">
            <a:extLst>
              <a:ext uri="{FF2B5EF4-FFF2-40B4-BE49-F238E27FC236}">
                <a16:creationId xmlns:a16="http://schemas.microsoft.com/office/drawing/2014/main" id="{5E42B4FF-696A-4365-8AD9-CDD3A318689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126115" y="2722281"/>
            <a:ext cx="1333500" cy="885825"/>
          </a:xfrm>
          <a:prstGeom prst="rect">
            <a:avLst/>
          </a:prstGeom>
        </p:spPr>
      </p:pic>
    </p:spTree>
    <p:extLst>
      <p:ext uri="{BB962C8B-B14F-4D97-AF65-F5344CB8AC3E}">
        <p14:creationId xmlns:p14="http://schemas.microsoft.com/office/powerpoint/2010/main" val="31703606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48F2F7C-1D4B-4AF5-AE79-93DABCFDD7E3}"/>
              </a:ext>
            </a:extLst>
          </p:cNvPr>
          <p:cNvSpPr>
            <a:spLocks noGrp="1"/>
          </p:cNvSpPr>
          <p:nvPr>
            <p:ph type="ftr" sz="quarter" idx="11"/>
          </p:nvPr>
        </p:nvSpPr>
        <p:spPr>
          <a:xfrm>
            <a:off x="4027449" y="6492875"/>
            <a:ext cx="4882376"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0DE58742-5C9B-48FD-995A-CA352003A293}"/>
              </a:ext>
            </a:extLst>
          </p:cNvPr>
          <p:cNvSpPr>
            <a:spLocks noGrp="1"/>
          </p:cNvSpPr>
          <p:nvPr>
            <p:ph type="sldNum" sz="quarter" idx="12"/>
          </p:nvPr>
        </p:nvSpPr>
        <p:spPr>
          <a:xfrm>
            <a:off x="11385395" y="279102"/>
            <a:ext cx="548268" cy="334215"/>
          </a:xfrm>
        </p:spPr>
        <p:txBody>
          <a:bodyPr/>
          <a:lstStyle/>
          <a:p>
            <a:fld id="{DD01B516-A07C-46B6-9C1A-871827ED2DE0}" type="slidenum">
              <a:rPr lang="fr-FR" smtClean="0"/>
              <a:t>106</a:t>
            </a:fld>
            <a:endParaRPr lang="fr-FR"/>
          </a:p>
        </p:txBody>
      </p:sp>
      <p:sp>
        <p:nvSpPr>
          <p:cNvPr id="4" name="ZoneTexte 3">
            <a:extLst>
              <a:ext uri="{FF2B5EF4-FFF2-40B4-BE49-F238E27FC236}">
                <a16:creationId xmlns:a16="http://schemas.microsoft.com/office/drawing/2014/main" id="{278C2FE7-204E-429B-9817-505C591E636C}"/>
              </a:ext>
            </a:extLst>
          </p:cNvPr>
          <p:cNvSpPr txBox="1"/>
          <p:nvPr/>
        </p:nvSpPr>
        <p:spPr>
          <a:xfrm>
            <a:off x="210627" y="461666"/>
            <a:ext cx="5599158" cy="369332"/>
          </a:xfrm>
          <a:prstGeom prst="rect">
            <a:avLst/>
          </a:prstGeom>
          <a:noFill/>
        </p:spPr>
        <p:txBody>
          <a:bodyPr wrap="square" rtlCol="0">
            <a:spAutoFit/>
          </a:bodyPr>
          <a:lstStyle/>
          <a:p>
            <a:r>
              <a:rPr lang="fr-FR" b="1" u="sng" dirty="0">
                <a:solidFill>
                  <a:srgbClr val="008000"/>
                </a:solidFill>
              </a:rPr>
              <a:t>Protection des plantes tropicales contre le froid</a:t>
            </a:r>
          </a:p>
        </p:txBody>
      </p:sp>
      <p:sp>
        <p:nvSpPr>
          <p:cNvPr id="5" name="ZoneTexte 4">
            <a:extLst>
              <a:ext uri="{FF2B5EF4-FFF2-40B4-BE49-F238E27FC236}">
                <a16:creationId xmlns:a16="http://schemas.microsoft.com/office/drawing/2014/main" id="{4EC7402A-D2A7-4327-9B33-192DD35D5F81}"/>
              </a:ext>
            </a:extLst>
          </p:cNvPr>
          <p:cNvSpPr txBox="1"/>
          <p:nvPr/>
        </p:nvSpPr>
        <p:spPr>
          <a:xfrm>
            <a:off x="1186466" y="11589"/>
            <a:ext cx="661372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14C928AB-FCC4-4999-9820-0D41A68FDC47}"/>
              </a:ext>
            </a:extLst>
          </p:cNvPr>
          <p:cNvSpPr txBox="1"/>
          <p:nvPr/>
        </p:nvSpPr>
        <p:spPr>
          <a:xfrm>
            <a:off x="210627" y="1310058"/>
            <a:ext cx="7069312" cy="1200329"/>
          </a:xfrm>
          <a:prstGeom prst="rect">
            <a:avLst/>
          </a:prstGeom>
          <a:noFill/>
        </p:spPr>
        <p:txBody>
          <a:bodyPr wrap="square" rtlCol="0">
            <a:spAutoFit/>
          </a:bodyPr>
          <a:lstStyle/>
          <a:p>
            <a:r>
              <a:rPr lang="fr-FR" dirty="0"/>
              <a:t>Le </a:t>
            </a:r>
            <a:r>
              <a:rPr lang="fr-FR" b="1" dirty="0"/>
              <a:t>voile d'hivernage</a:t>
            </a:r>
            <a:r>
              <a:rPr lang="fr-FR" dirty="0"/>
              <a:t> est une protection de plus en plus utilisée au jardin comme autour de la maison pour protéger les plantes en pot, les arbustes fragiles, les fleurs et les bourgeons. Le voile d’hivernage est </a:t>
            </a:r>
            <a:r>
              <a:rPr lang="fr-FR" b="1" dirty="0"/>
              <a:t>une sorte de tissu très léger</a:t>
            </a:r>
            <a:r>
              <a:rPr lang="fr-FR" dirty="0"/>
              <a:t>, produit en polypropylène non tissé.</a:t>
            </a:r>
          </a:p>
        </p:txBody>
      </p:sp>
      <p:pic>
        <p:nvPicPr>
          <p:cNvPr id="7" name="Image 6">
            <a:extLst>
              <a:ext uri="{FF2B5EF4-FFF2-40B4-BE49-F238E27FC236}">
                <a16:creationId xmlns:a16="http://schemas.microsoft.com/office/drawing/2014/main" id="{D19513F7-749A-430C-8CDA-9BD031C9F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5664" y="4435474"/>
            <a:ext cx="2057400" cy="2057400"/>
          </a:xfrm>
          <a:prstGeom prst="rect">
            <a:avLst/>
          </a:prstGeom>
        </p:spPr>
      </p:pic>
      <p:pic>
        <p:nvPicPr>
          <p:cNvPr id="8" name="Image 7">
            <a:extLst>
              <a:ext uri="{FF2B5EF4-FFF2-40B4-BE49-F238E27FC236}">
                <a16:creationId xmlns:a16="http://schemas.microsoft.com/office/drawing/2014/main" id="{270F29E8-E154-4935-825D-0B6B05580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9864" y="4532311"/>
            <a:ext cx="2143125" cy="2143125"/>
          </a:xfrm>
          <a:prstGeom prst="rect">
            <a:avLst/>
          </a:prstGeom>
        </p:spPr>
      </p:pic>
      <p:pic>
        <p:nvPicPr>
          <p:cNvPr id="9" name="Image 8">
            <a:extLst>
              <a:ext uri="{FF2B5EF4-FFF2-40B4-BE49-F238E27FC236}">
                <a16:creationId xmlns:a16="http://schemas.microsoft.com/office/drawing/2014/main" id="{E2282656-EA26-4B10-B73D-7F2E9DA212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9863" y="2159406"/>
            <a:ext cx="2143125" cy="2143125"/>
          </a:xfrm>
          <a:prstGeom prst="rect">
            <a:avLst/>
          </a:prstGeom>
        </p:spPr>
      </p:pic>
      <p:pic>
        <p:nvPicPr>
          <p:cNvPr id="10" name="Image 9">
            <a:extLst>
              <a:ext uri="{FF2B5EF4-FFF2-40B4-BE49-F238E27FC236}">
                <a16:creationId xmlns:a16="http://schemas.microsoft.com/office/drawing/2014/main" id="{802CAABF-E29B-4CC2-80F4-F39BEBA532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0041" y="2638444"/>
            <a:ext cx="3028950" cy="1514475"/>
          </a:xfrm>
          <a:prstGeom prst="rect">
            <a:avLst/>
          </a:prstGeom>
        </p:spPr>
      </p:pic>
      <p:pic>
        <p:nvPicPr>
          <p:cNvPr id="11" name="Image 10">
            <a:extLst>
              <a:ext uri="{FF2B5EF4-FFF2-40B4-BE49-F238E27FC236}">
                <a16:creationId xmlns:a16="http://schemas.microsoft.com/office/drawing/2014/main" id="{1C5E24D9-885E-4965-8E3F-5B9DEE64A4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026" y="2585324"/>
            <a:ext cx="2143125" cy="2143125"/>
          </a:xfrm>
          <a:prstGeom prst="rect">
            <a:avLst/>
          </a:prstGeom>
        </p:spPr>
      </p:pic>
      <p:pic>
        <p:nvPicPr>
          <p:cNvPr id="12" name="Image 11">
            <a:extLst>
              <a:ext uri="{FF2B5EF4-FFF2-40B4-BE49-F238E27FC236}">
                <a16:creationId xmlns:a16="http://schemas.microsoft.com/office/drawing/2014/main" id="{E6C02790-E343-406A-AAD1-4B73B5F187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2801" y="2159406"/>
            <a:ext cx="2143125" cy="2143125"/>
          </a:xfrm>
          <a:prstGeom prst="rect">
            <a:avLst/>
          </a:prstGeom>
        </p:spPr>
      </p:pic>
      <p:pic>
        <p:nvPicPr>
          <p:cNvPr id="13" name="Image 12">
            <a:extLst>
              <a:ext uri="{FF2B5EF4-FFF2-40B4-BE49-F238E27FC236}">
                <a16:creationId xmlns:a16="http://schemas.microsoft.com/office/drawing/2014/main" id="{C3B0BBDF-C3D6-4385-AA49-B16796B3FD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37226" y="4369216"/>
            <a:ext cx="2143125" cy="2143125"/>
          </a:xfrm>
          <a:prstGeom prst="rect">
            <a:avLst/>
          </a:prstGeom>
        </p:spPr>
      </p:pic>
      <p:pic>
        <p:nvPicPr>
          <p:cNvPr id="14" name="Image 13">
            <a:extLst>
              <a:ext uri="{FF2B5EF4-FFF2-40B4-BE49-F238E27FC236}">
                <a16:creationId xmlns:a16="http://schemas.microsoft.com/office/drawing/2014/main" id="{56945F13-8C74-4F37-89A1-15AC1728F1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069" y="4532312"/>
            <a:ext cx="2143125" cy="2143125"/>
          </a:xfrm>
          <a:prstGeom prst="rect">
            <a:avLst/>
          </a:prstGeom>
        </p:spPr>
      </p:pic>
      <p:sp>
        <p:nvSpPr>
          <p:cNvPr id="15" name="Rectangle 14">
            <a:extLst>
              <a:ext uri="{FF2B5EF4-FFF2-40B4-BE49-F238E27FC236}">
                <a16:creationId xmlns:a16="http://schemas.microsoft.com/office/drawing/2014/main" id="{27BBC2EE-7E11-4DAE-96A6-6EB4297FD20C}"/>
              </a:ext>
            </a:extLst>
          </p:cNvPr>
          <p:cNvSpPr/>
          <p:nvPr/>
        </p:nvSpPr>
        <p:spPr>
          <a:xfrm>
            <a:off x="210627" y="892750"/>
            <a:ext cx="1834861" cy="369332"/>
          </a:xfrm>
          <a:prstGeom prst="rect">
            <a:avLst/>
          </a:prstGeom>
        </p:spPr>
        <p:txBody>
          <a:bodyPr wrap="none">
            <a:spAutoFit/>
          </a:bodyPr>
          <a:lstStyle/>
          <a:p>
            <a:r>
              <a:rPr lang="fr-FR" b="1" dirty="0">
                <a:solidFill>
                  <a:srgbClr val="008000"/>
                </a:solidFill>
              </a:rPr>
              <a:t>Voile d'hivernage</a:t>
            </a:r>
            <a:endParaRPr lang="fr-FR" dirty="0">
              <a:solidFill>
                <a:srgbClr val="008000"/>
              </a:solidFill>
            </a:endParaRPr>
          </a:p>
        </p:txBody>
      </p:sp>
      <p:sp>
        <p:nvSpPr>
          <p:cNvPr id="16" name="ZoneTexte 15">
            <a:extLst>
              <a:ext uri="{FF2B5EF4-FFF2-40B4-BE49-F238E27FC236}">
                <a16:creationId xmlns:a16="http://schemas.microsoft.com/office/drawing/2014/main" id="{815BDA63-0A72-409F-AFBB-9E5A379909E2}"/>
              </a:ext>
            </a:extLst>
          </p:cNvPr>
          <p:cNvSpPr txBox="1"/>
          <p:nvPr/>
        </p:nvSpPr>
        <p:spPr>
          <a:xfrm>
            <a:off x="7279939" y="613317"/>
            <a:ext cx="4261573" cy="1477328"/>
          </a:xfrm>
          <a:prstGeom prst="rect">
            <a:avLst/>
          </a:prstGeom>
          <a:noFill/>
        </p:spPr>
        <p:txBody>
          <a:bodyPr wrap="square" rtlCol="0">
            <a:spAutoFit/>
          </a:bodyPr>
          <a:lstStyle/>
          <a:p>
            <a:r>
              <a:rPr lang="fr-FR" dirty="0"/>
              <a:t>Dans le jardin, il y aura beaucoup de plantes tropicales. Donc le voile d’hivernage est nécessaire. Etant donné, qu’une température inférieure à 10°C est possible à Antananarivo.</a:t>
            </a:r>
          </a:p>
        </p:txBody>
      </p:sp>
    </p:spTree>
    <p:extLst>
      <p:ext uri="{BB962C8B-B14F-4D97-AF65-F5344CB8AC3E}">
        <p14:creationId xmlns:p14="http://schemas.microsoft.com/office/powerpoint/2010/main" val="98623413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A8C180F-A2C8-4978-A149-91FB3E5C1817}"/>
              </a:ext>
            </a:extLst>
          </p:cNvPr>
          <p:cNvSpPr>
            <a:spLocks noGrp="1"/>
          </p:cNvSpPr>
          <p:nvPr>
            <p:ph type="ftr" sz="quarter" idx="11"/>
          </p:nvPr>
        </p:nvSpPr>
        <p:spPr>
          <a:xfrm>
            <a:off x="4038599" y="6467707"/>
            <a:ext cx="4726259" cy="253768"/>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D2C6BB7D-1BEC-47DA-BCEE-39B8A6D6A2B3}"/>
              </a:ext>
            </a:extLst>
          </p:cNvPr>
          <p:cNvSpPr>
            <a:spLocks noGrp="1"/>
          </p:cNvSpPr>
          <p:nvPr>
            <p:ph type="sldNum" sz="quarter" idx="12"/>
          </p:nvPr>
        </p:nvSpPr>
        <p:spPr>
          <a:xfrm>
            <a:off x="11273883" y="119435"/>
            <a:ext cx="715536" cy="353819"/>
          </a:xfrm>
        </p:spPr>
        <p:txBody>
          <a:bodyPr/>
          <a:lstStyle/>
          <a:p>
            <a:fld id="{DD01B516-A07C-46B6-9C1A-871827ED2DE0}" type="slidenum">
              <a:rPr lang="fr-FR" smtClean="0"/>
              <a:t>107</a:t>
            </a:fld>
            <a:endParaRPr lang="fr-FR"/>
          </a:p>
        </p:txBody>
      </p:sp>
      <p:sp>
        <p:nvSpPr>
          <p:cNvPr id="4" name="ZoneTexte 3">
            <a:extLst>
              <a:ext uri="{FF2B5EF4-FFF2-40B4-BE49-F238E27FC236}">
                <a16:creationId xmlns:a16="http://schemas.microsoft.com/office/drawing/2014/main" id="{6663E0C4-4DA9-433B-B702-F730F1135854}"/>
              </a:ext>
            </a:extLst>
          </p:cNvPr>
          <p:cNvSpPr txBox="1"/>
          <p:nvPr/>
        </p:nvSpPr>
        <p:spPr>
          <a:xfrm>
            <a:off x="210627" y="461666"/>
            <a:ext cx="5599158" cy="369332"/>
          </a:xfrm>
          <a:prstGeom prst="rect">
            <a:avLst/>
          </a:prstGeom>
          <a:noFill/>
        </p:spPr>
        <p:txBody>
          <a:bodyPr wrap="square" rtlCol="0">
            <a:spAutoFit/>
          </a:bodyPr>
          <a:lstStyle/>
          <a:p>
            <a:r>
              <a:rPr lang="fr-FR" b="1" u="sng" dirty="0">
                <a:solidFill>
                  <a:srgbClr val="008000"/>
                </a:solidFill>
              </a:rPr>
              <a:t>Protection des plantes tropicales contre le froid</a:t>
            </a:r>
          </a:p>
        </p:txBody>
      </p:sp>
      <p:sp>
        <p:nvSpPr>
          <p:cNvPr id="5" name="ZoneTexte 4">
            <a:extLst>
              <a:ext uri="{FF2B5EF4-FFF2-40B4-BE49-F238E27FC236}">
                <a16:creationId xmlns:a16="http://schemas.microsoft.com/office/drawing/2014/main" id="{013F6B37-0FA1-43F6-9B06-FADB5F43736D}"/>
              </a:ext>
            </a:extLst>
          </p:cNvPr>
          <p:cNvSpPr txBox="1"/>
          <p:nvPr/>
        </p:nvSpPr>
        <p:spPr>
          <a:xfrm>
            <a:off x="1186466" y="11589"/>
            <a:ext cx="661372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pic>
        <p:nvPicPr>
          <p:cNvPr id="6" name="Image 5">
            <a:extLst>
              <a:ext uri="{FF2B5EF4-FFF2-40B4-BE49-F238E27FC236}">
                <a16:creationId xmlns:a16="http://schemas.microsoft.com/office/drawing/2014/main" id="{39291E2B-B724-4730-BE86-B8940065F3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5576" y="2263775"/>
            <a:ext cx="2857500" cy="1600200"/>
          </a:xfrm>
          <a:prstGeom prst="rect">
            <a:avLst/>
          </a:prstGeom>
        </p:spPr>
      </p:pic>
      <p:pic>
        <p:nvPicPr>
          <p:cNvPr id="7" name="Image 6">
            <a:extLst>
              <a:ext uri="{FF2B5EF4-FFF2-40B4-BE49-F238E27FC236}">
                <a16:creationId xmlns:a16="http://schemas.microsoft.com/office/drawing/2014/main" id="{55640004-79FF-4A69-A3EE-265B6400D7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876" y="3877302"/>
            <a:ext cx="1600200" cy="2857500"/>
          </a:xfrm>
          <a:prstGeom prst="rect">
            <a:avLst/>
          </a:prstGeom>
        </p:spPr>
      </p:pic>
      <p:pic>
        <p:nvPicPr>
          <p:cNvPr id="8" name="Image 7">
            <a:extLst>
              <a:ext uri="{FF2B5EF4-FFF2-40B4-BE49-F238E27FC236}">
                <a16:creationId xmlns:a16="http://schemas.microsoft.com/office/drawing/2014/main" id="{B845A6B8-C440-4B9F-87A6-74ABAA7637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7387" y="4230687"/>
            <a:ext cx="1847850" cy="2476500"/>
          </a:xfrm>
          <a:prstGeom prst="rect">
            <a:avLst/>
          </a:prstGeom>
        </p:spPr>
      </p:pic>
      <p:sp>
        <p:nvSpPr>
          <p:cNvPr id="9" name="ZoneTexte 8">
            <a:extLst>
              <a:ext uri="{FF2B5EF4-FFF2-40B4-BE49-F238E27FC236}">
                <a16:creationId xmlns:a16="http://schemas.microsoft.com/office/drawing/2014/main" id="{6ED6640B-9145-4C54-81E1-CCA3272F54AB}"/>
              </a:ext>
            </a:extLst>
          </p:cNvPr>
          <p:cNvSpPr txBox="1"/>
          <p:nvPr/>
        </p:nvSpPr>
        <p:spPr>
          <a:xfrm>
            <a:off x="5756310" y="531019"/>
            <a:ext cx="3008548" cy="369332"/>
          </a:xfrm>
          <a:prstGeom prst="rect">
            <a:avLst/>
          </a:prstGeom>
          <a:noFill/>
        </p:spPr>
        <p:txBody>
          <a:bodyPr wrap="square" rtlCol="0">
            <a:spAutoFit/>
          </a:bodyPr>
          <a:lstStyle/>
          <a:p>
            <a:r>
              <a:rPr lang="fr-FR" b="1" dirty="0">
                <a:solidFill>
                  <a:srgbClr val="008000"/>
                </a:solidFill>
              </a:rPr>
              <a:t>Braseros</a:t>
            </a:r>
          </a:p>
        </p:txBody>
      </p:sp>
      <p:pic>
        <p:nvPicPr>
          <p:cNvPr id="10" name="Image 9">
            <a:extLst>
              <a:ext uri="{FF2B5EF4-FFF2-40B4-BE49-F238E27FC236}">
                <a16:creationId xmlns:a16="http://schemas.microsoft.com/office/drawing/2014/main" id="{773DD594-B380-4C29-AEB7-5B8B68D9F8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035" y="1272119"/>
            <a:ext cx="2543175" cy="1800225"/>
          </a:xfrm>
          <a:prstGeom prst="rect">
            <a:avLst/>
          </a:prstGeom>
        </p:spPr>
      </p:pic>
      <p:pic>
        <p:nvPicPr>
          <p:cNvPr id="11" name="Image 10">
            <a:extLst>
              <a:ext uri="{FF2B5EF4-FFF2-40B4-BE49-F238E27FC236}">
                <a16:creationId xmlns:a16="http://schemas.microsoft.com/office/drawing/2014/main" id="{01A92C1D-EB13-44B3-BFA8-BD28560E08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397" y="3176977"/>
            <a:ext cx="2667000" cy="1714500"/>
          </a:xfrm>
          <a:prstGeom prst="rect">
            <a:avLst/>
          </a:prstGeom>
        </p:spPr>
      </p:pic>
      <p:pic>
        <p:nvPicPr>
          <p:cNvPr id="12" name="Image 11">
            <a:extLst>
              <a:ext uri="{FF2B5EF4-FFF2-40B4-BE49-F238E27FC236}">
                <a16:creationId xmlns:a16="http://schemas.microsoft.com/office/drawing/2014/main" id="{0E02C329-E628-4E27-BDF9-3D0B545135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4946" y="1272119"/>
            <a:ext cx="2457450" cy="1857375"/>
          </a:xfrm>
          <a:prstGeom prst="rect">
            <a:avLst/>
          </a:prstGeom>
        </p:spPr>
      </p:pic>
      <p:sp>
        <p:nvSpPr>
          <p:cNvPr id="13" name="Rectangle 12">
            <a:extLst>
              <a:ext uri="{FF2B5EF4-FFF2-40B4-BE49-F238E27FC236}">
                <a16:creationId xmlns:a16="http://schemas.microsoft.com/office/drawing/2014/main" id="{0295221A-F381-458C-B183-50BAA274BD96}"/>
              </a:ext>
            </a:extLst>
          </p:cNvPr>
          <p:cNvSpPr/>
          <p:nvPr/>
        </p:nvSpPr>
        <p:spPr>
          <a:xfrm>
            <a:off x="269035" y="885860"/>
            <a:ext cx="1834861" cy="369332"/>
          </a:xfrm>
          <a:prstGeom prst="rect">
            <a:avLst/>
          </a:prstGeom>
        </p:spPr>
        <p:txBody>
          <a:bodyPr wrap="none">
            <a:spAutoFit/>
          </a:bodyPr>
          <a:lstStyle/>
          <a:p>
            <a:r>
              <a:rPr lang="fr-FR" b="1" dirty="0">
                <a:solidFill>
                  <a:srgbClr val="008000"/>
                </a:solidFill>
              </a:rPr>
              <a:t>Voile d'hivernage</a:t>
            </a:r>
            <a:endParaRPr lang="fr-FR" dirty="0">
              <a:solidFill>
                <a:srgbClr val="008000"/>
              </a:solidFill>
            </a:endParaRPr>
          </a:p>
        </p:txBody>
      </p:sp>
      <p:pic>
        <p:nvPicPr>
          <p:cNvPr id="14" name="Image 13">
            <a:extLst>
              <a:ext uri="{FF2B5EF4-FFF2-40B4-BE49-F238E27FC236}">
                <a16:creationId xmlns:a16="http://schemas.microsoft.com/office/drawing/2014/main" id="{E00D2A24-B292-42A2-A1ED-88F74CFA79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23529" y="2290035"/>
            <a:ext cx="2368019" cy="1575809"/>
          </a:xfrm>
          <a:prstGeom prst="rect">
            <a:avLst/>
          </a:prstGeom>
        </p:spPr>
      </p:pic>
      <p:sp>
        <p:nvSpPr>
          <p:cNvPr id="15" name="ZoneTexte 14">
            <a:extLst>
              <a:ext uri="{FF2B5EF4-FFF2-40B4-BE49-F238E27FC236}">
                <a16:creationId xmlns:a16="http://schemas.microsoft.com/office/drawing/2014/main" id="{DD3A1967-EDF0-42AF-BF8A-3BCF5CFE251F}"/>
              </a:ext>
            </a:extLst>
          </p:cNvPr>
          <p:cNvSpPr txBox="1"/>
          <p:nvPr/>
        </p:nvSpPr>
        <p:spPr>
          <a:xfrm>
            <a:off x="5783048" y="821698"/>
            <a:ext cx="6319305" cy="1477328"/>
          </a:xfrm>
          <a:prstGeom prst="rect">
            <a:avLst/>
          </a:prstGeom>
          <a:noFill/>
        </p:spPr>
        <p:txBody>
          <a:bodyPr wrap="square" rtlCol="0">
            <a:spAutoFit/>
          </a:bodyPr>
          <a:lstStyle/>
          <a:p>
            <a:r>
              <a:rPr lang="fr-FR" dirty="0"/>
              <a:t>Les gelées ayant lieu surtout la nuit, il faut démarrer les braséros, en début de nuit. En hiver, il faut que le jardinier interroge la météo chaque matin, pour savoir s’il y aura des gelées, la nuit suivante. On peut aussi penser construire des braséros en céramique (ce qui est possible à Madagascar).</a:t>
            </a:r>
          </a:p>
        </p:txBody>
      </p:sp>
      <p:sp>
        <p:nvSpPr>
          <p:cNvPr id="16" name="ZoneTexte 15">
            <a:extLst>
              <a:ext uri="{FF2B5EF4-FFF2-40B4-BE49-F238E27FC236}">
                <a16:creationId xmlns:a16="http://schemas.microsoft.com/office/drawing/2014/main" id="{1934D51D-E92E-472D-9015-A26D94F8FE1A}"/>
              </a:ext>
            </a:extLst>
          </p:cNvPr>
          <p:cNvSpPr txBox="1"/>
          <p:nvPr/>
        </p:nvSpPr>
        <p:spPr>
          <a:xfrm>
            <a:off x="62058" y="5394262"/>
            <a:ext cx="3137532" cy="1200329"/>
          </a:xfrm>
          <a:prstGeom prst="rect">
            <a:avLst/>
          </a:prstGeom>
          <a:noFill/>
        </p:spPr>
        <p:txBody>
          <a:bodyPr wrap="square" rtlCol="0">
            <a:spAutoFit/>
          </a:bodyPr>
          <a:lstStyle/>
          <a:p>
            <a:r>
              <a:rPr lang="fr-FR" b="1" dirty="0">
                <a:solidFill>
                  <a:srgbClr val="008000"/>
                </a:solidFill>
              </a:rPr>
              <a:t>Brumiser avec de l’eau chaude</a:t>
            </a:r>
          </a:p>
          <a:p>
            <a:endParaRPr lang="fr-FR" dirty="0">
              <a:solidFill>
                <a:srgbClr val="008000"/>
              </a:solidFill>
            </a:endParaRPr>
          </a:p>
          <a:p>
            <a:r>
              <a:rPr lang="fr-FR" dirty="0">
                <a:solidFill>
                  <a:srgbClr val="008000"/>
                </a:solidFill>
              </a:rPr>
              <a:t>Solution consistant à brumiser avec de l’eau chaud.</a:t>
            </a:r>
            <a:endParaRPr lang="fr-FR" dirty="0"/>
          </a:p>
        </p:txBody>
      </p:sp>
      <p:sp>
        <p:nvSpPr>
          <p:cNvPr id="17" name="ZoneTexte 16">
            <a:extLst>
              <a:ext uri="{FF2B5EF4-FFF2-40B4-BE49-F238E27FC236}">
                <a16:creationId xmlns:a16="http://schemas.microsoft.com/office/drawing/2014/main" id="{B38C1D77-69A1-4614-956F-B0F60FEA3E27}"/>
              </a:ext>
            </a:extLst>
          </p:cNvPr>
          <p:cNvSpPr txBox="1"/>
          <p:nvPr/>
        </p:nvSpPr>
        <p:spPr>
          <a:xfrm>
            <a:off x="3163217" y="4060480"/>
            <a:ext cx="5239662" cy="830997"/>
          </a:xfrm>
          <a:prstGeom prst="rect">
            <a:avLst/>
          </a:prstGeom>
          <a:noFill/>
        </p:spPr>
        <p:txBody>
          <a:bodyPr wrap="square" rtlCol="0">
            <a:spAutoFit/>
          </a:bodyPr>
          <a:lstStyle/>
          <a:p>
            <a:r>
              <a:rPr lang="fr-FR" dirty="0"/>
              <a:t> </a:t>
            </a:r>
            <a:r>
              <a:rPr lang="fr-FR" b="1" i="1" dirty="0" err="1"/>
              <a:t>Fatapera</a:t>
            </a:r>
            <a:r>
              <a:rPr lang="fr-FR" b="1" i="1" dirty="0"/>
              <a:t> :</a:t>
            </a:r>
            <a:r>
              <a:rPr lang="fr-FR" dirty="0"/>
              <a:t> </a:t>
            </a:r>
            <a:r>
              <a:rPr lang="fr-FR" dirty="0">
                <a:hlinkClick r:id="rId9" tooltip="Réchaud"/>
              </a:rPr>
              <a:t>réchaud</a:t>
            </a:r>
            <a:r>
              <a:rPr lang="fr-FR" dirty="0"/>
              <a:t> à </a:t>
            </a:r>
            <a:r>
              <a:rPr lang="fr-FR" dirty="0">
                <a:hlinkClick r:id="rId10" tooltip="Charbon de bois"/>
              </a:rPr>
              <a:t>charbon de bois</a:t>
            </a:r>
            <a:r>
              <a:rPr lang="fr-FR" dirty="0"/>
              <a:t> principalement utilisé pour la </a:t>
            </a:r>
            <a:r>
              <a:rPr lang="fr-FR" u="sng" dirty="0">
                <a:hlinkClick r:id="rId11"/>
              </a:rPr>
              <a:t>cuisson des aliments</a:t>
            </a:r>
            <a:r>
              <a:rPr lang="fr-FR" dirty="0"/>
              <a:t>, à Madagascar.</a:t>
            </a:r>
            <a:r>
              <a:rPr lang="fr-FR" sz="1200" dirty="0"/>
              <a:t> Source : </a:t>
            </a:r>
            <a:r>
              <a:rPr lang="fr-FR" sz="1200" dirty="0">
                <a:hlinkClick r:id="rId12"/>
              </a:rPr>
              <a:t>https://fr.wikipedia.org/wiki/Fatapera</a:t>
            </a:r>
            <a:r>
              <a:rPr lang="fr-FR" sz="1200" dirty="0"/>
              <a:t> </a:t>
            </a:r>
            <a:endParaRPr lang="fr-FR" dirty="0"/>
          </a:p>
        </p:txBody>
      </p:sp>
      <p:pic>
        <p:nvPicPr>
          <p:cNvPr id="18" name="Image 17">
            <a:extLst>
              <a:ext uri="{FF2B5EF4-FFF2-40B4-BE49-F238E27FC236}">
                <a16:creationId xmlns:a16="http://schemas.microsoft.com/office/drawing/2014/main" id="{1100465C-37FF-401F-B561-0A7D1F58E92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58174" y="4826058"/>
            <a:ext cx="2072684" cy="1566563"/>
          </a:xfrm>
          <a:prstGeom prst="rect">
            <a:avLst/>
          </a:prstGeom>
        </p:spPr>
      </p:pic>
      <p:pic>
        <p:nvPicPr>
          <p:cNvPr id="19" name="Image 18">
            <a:extLst>
              <a:ext uri="{FF2B5EF4-FFF2-40B4-BE49-F238E27FC236}">
                <a16:creationId xmlns:a16="http://schemas.microsoft.com/office/drawing/2014/main" id="{CD6B281F-42CC-40A9-817E-0D811B7566D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22458" y="4943565"/>
            <a:ext cx="1733550" cy="1514475"/>
          </a:xfrm>
          <a:prstGeom prst="rect">
            <a:avLst/>
          </a:prstGeom>
        </p:spPr>
      </p:pic>
    </p:spTree>
    <p:extLst>
      <p:ext uri="{BB962C8B-B14F-4D97-AF65-F5344CB8AC3E}">
        <p14:creationId xmlns:p14="http://schemas.microsoft.com/office/powerpoint/2010/main" val="9787312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365C1BD-D539-4659-98DB-F9F8C0990EF0}"/>
              </a:ext>
            </a:extLst>
          </p:cNvPr>
          <p:cNvSpPr>
            <a:spLocks noGrp="1"/>
          </p:cNvSpPr>
          <p:nvPr>
            <p:ph type="ftr" sz="quarter" idx="11"/>
          </p:nvPr>
        </p:nvSpPr>
        <p:spPr>
          <a:xfrm>
            <a:off x="3195021" y="6433073"/>
            <a:ext cx="4958379" cy="288402"/>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2DF70B63-12A4-4E60-9A3C-CCF69E1FE83B}"/>
              </a:ext>
            </a:extLst>
          </p:cNvPr>
          <p:cNvSpPr>
            <a:spLocks noGrp="1"/>
          </p:cNvSpPr>
          <p:nvPr>
            <p:ph type="sldNum" sz="quarter" idx="12"/>
          </p:nvPr>
        </p:nvSpPr>
        <p:spPr>
          <a:xfrm>
            <a:off x="9126967" y="140027"/>
            <a:ext cx="2743200" cy="365125"/>
          </a:xfrm>
        </p:spPr>
        <p:txBody>
          <a:bodyPr/>
          <a:lstStyle/>
          <a:p>
            <a:fld id="{DD01B516-A07C-46B6-9C1A-871827ED2DE0}" type="slidenum">
              <a:rPr lang="fr-FR" smtClean="0"/>
              <a:t>108</a:t>
            </a:fld>
            <a:endParaRPr lang="fr-FR" dirty="0"/>
          </a:p>
        </p:txBody>
      </p:sp>
      <p:sp>
        <p:nvSpPr>
          <p:cNvPr id="4" name="ZoneTexte 3">
            <a:extLst>
              <a:ext uri="{FF2B5EF4-FFF2-40B4-BE49-F238E27FC236}">
                <a16:creationId xmlns:a16="http://schemas.microsoft.com/office/drawing/2014/main" id="{C10A8DD0-E027-4B1D-A56A-8B3898321AAD}"/>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Serres pour les plantes tropicales extraordinaires</a:t>
            </a:r>
          </a:p>
        </p:txBody>
      </p:sp>
      <p:sp>
        <p:nvSpPr>
          <p:cNvPr id="5" name="ZoneTexte 4">
            <a:extLst>
              <a:ext uri="{FF2B5EF4-FFF2-40B4-BE49-F238E27FC236}">
                <a16:creationId xmlns:a16="http://schemas.microsoft.com/office/drawing/2014/main" id="{E8C76E5D-C831-4D59-94A2-D8CCA4BCCD86}"/>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7E4BDC5A-32AC-43FE-8DEF-0F5B10BAFF6B}"/>
              </a:ext>
            </a:extLst>
          </p:cNvPr>
          <p:cNvSpPr txBox="1"/>
          <p:nvPr/>
        </p:nvSpPr>
        <p:spPr>
          <a:xfrm>
            <a:off x="279699" y="1000461"/>
            <a:ext cx="8509299" cy="923330"/>
          </a:xfrm>
          <a:prstGeom prst="rect">
            <a:avLst/>
          </a:prstGeom>
          <a:noFill/>
        </p:spPr>
        <p:txBody>
          <a:bodyPr wrap="square" rtlCol="0">
            <a:spAutoFit/>
          </a:bodyPr>
          <a:lstStyle/>
          <a:p>
            <a:r>
              <a:rPr lang="fr-FR" dirty="0">
                <a:solidFill>
                  <a:srgbClr val="008000"/>
                </a:solidFill>
              </a:rPr>
              <a:t>Pour éviter les vols, serre, type arboretum, ossature acier inoxydable, avec vitres en polycarbonate épaisses incassables. Avec serrure incrochetable. </a:t>
            </a:r>
          </a:p>
          <a:p>
            <a:r>
              <a:rPr lang="fr-FR" dirty="0">
                <a:solidFill>
                  <a:srgbClr val="008000"/>
                </a:solidFill>
              </a:rPr>
              <a:t>Avec un gardien dedans. Payant pour les adultes, gratuit pour groupes scolaires.</a:t>
            </a:r>
          </a:p>
        </p:txBody>
      </p:sp>
      <p:pic>
        <p:nvPicPr>
          <p:cNvPr id="8" name="Image 7">
            <a:extLst>
              <a:ext uri="{FF2B5EF4-FFF2-40B4-BE49-F238E27FC236}">
                <a16:creationId xmlns:a16="http://schemas.microsoft.com/office/drawing/2014/main" id="{C22448C6-F737-4086-B591-B3B69737C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02" y="1934010"/>
            <a:ext cx="3422248" cy="2657275"/>
          </a:xfrm>
          <a:prstGeom prst="rect">
            <a:avLst/>
          </a:prstGeom>
        </p:spPr>
      </p:pic>
      <p:sp>
        <p:nvSpPr>
          <p:cNvPr id="9" name="ZoneTexte 8">
            <a:extLst>
              <a:ext uri="{FF2B5EF4-FFF2-40B4-BE49-F238E27FC236}">
                <a16:creationId xmlns:a16="http://schemas.microsoft.com/office/drawing/2014/main" id="{F2B9CFCE-3548-4FC1-96B9-7F8A3AEC60BC}"/>
              </a:ext>
            </a:extLst>
          </p:cNvPr>
          <p:cNvSpPr txBox="1"/>
          <p:nvPr/>
        </p:nvSpPr>
        <p:spPr>
          <a:xfrm>
            <a:off x="666902" y="4633409"/>
            <a:ext cx="4916245" cy="276999"/>
          </a:xfrm>
          <a:prstGeom prst="rect">
            <a:avLst/>
          </a:prstGeom>
          <a:noFill/>
        </p:spPr>
        <p:txBody>
          <a:bodyPr wrap="square" rtlCol="0">
            <a:spAutoFit/>
          </a:bodyPr>
          <a:lstStyle/>
          <a:p>
            <a:r>
              <a:rPr lang="fr-FR" sz="1200" dirty="0">
                <a:solidFill>
                  <a:srgbClr val="008000"/>
                </a:solidFill>
              </a:rPr>
              <a:t>Source : </a:t>
            </a:r>
            <a:r>
              <a:rPr lang="fr-FR" sz="1200" dirty="0">
                <a:solidFill>
                  <a:srgbClr val="008000"/>
                </a:solidFill>
                <a:hlinkClick r:id="rId3"/>
              </a:rPr>
              <a:t>https://fr.pinterest.com/pin/327425835389931788/?lp=true</a:t>
            </a:r>
            <a:r>
              <a:rPr lang="fr-FR" sz="1200" dirty="0">
                <a:solidFill>
                  <a:srgbClr val="008000"/>
                </a:solidFill>
              </a:rPr>
              <a:t> </a:t>
            </a:r>
          </a:p>
        </p:txBody>
      </p:sp>
      <p:pic>
        <p:nvPicPr>
          <p:cNvPr id="11" name="Image 10">
            <a:extLst>
              <a:ext uri="{FF2B5EF4-FFF2-40B4-BE49-F238E27FC236}">
                <a16:creationId xmlns:a16="http://schemas.microsoft.com/office/drawing/2014/main" id="{712EC7A9-A7CF-4F82-B5AE-971DC61A07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8059" y="1932532"/>
            <a:ext cx="4324126" cy="2658753"/>
          </a:xfrm>
          <a:prstGeom prst="rect">
            <a:avLst/>
          </a:prstGeom>
        </p:spPr>
      </p:pic>
      <p:sp>
        <p:nvSpPr>
          <p:cNvPr id="7" name="ZoneTexte 6">
            <a:extLst>
              <a:ext uri="{FF2B5EF4-FFF2-40B4-BE49-F238E27FC236}">
                <a16:creationId xmlns:a16="http://schemas.microsoft.com/office/drawing/2014/main" id="{78D0E5CA-2E81-49B3-ACFD-3F1BBABBE007}"/>
              </a:ext>
            </a:extLst>
          </p:cNvPr>
          <p:cNvSpPr txBox="1"/>
          <p:nvPr/>
        </p:nvSpPr>
        <p:spPr>
          <a:xfrm>
            <a:off x="399608" y="5210075"/>
            <a:ext cx="3689542" cy="923330"/>
          </a:xfrm>
          <a:prstGeom prst="rect">
            <a:avLst/>
          </a:prstGeom>
          <a:noFill/>
        </p:spPr>
        <p:txBody>
          <a:bodyPr wrap="square" rtlCol="0">
            <a:spAutoFit/>
          </a:bodyPr>
          <a:lstStyle/>
          <a:p>
            <a:r>
              <a:rPr lang="fr-FR" dirty="0">
                <a:solidFill>
                  <a:srgbClr val="008000"/>
                </a:solidFill>
              </a:rPr>
              <a:t>L’idéal serait d’avoir :</a:t>
            </a:r>
          </a:p>
          <a:p>
            <a:pPr marL="342900" indent="-342900">
              <a:buFont typeface="+mj-lt"/>
              <a:buAutoNum type="arabicPeriod"/>
            </a:pPr>
            <a:r>
              <a:rPr lang="fr-FR" dirty="0">
                <a:solidFill>
                  <a:srgbClr val="008000"/>
                </a:solidFill>
              </a:rPr>
              <a:t>une serre tropicale sèche </a:t>
            </a:r>
          </a:p>
          <a:p>
            <a:pPr marL="342900" indent="-342900">
              <a:buFont typeface="+mj-lt"/>
              <a:buAutoNum type="arabicPeriod"/>
            </a:pPr>
            <a:r>
              <a:rPr lang="fr-FR" dirty="0">
                <a:solidFill>
                  <a:srgbClr val="008000"/>
                </a:solidFill>
              </a:rPr>
              <a:t>et une serre tropicale humide.</a:t>
            </a:r>
          </a:p>
        </p:txBody>
      </p:sp>
      <p:sp>
        <p:nvSpPr>
          <p:cNvPr id="13" name="Rectangle 12">
            <a:extLst>
              <a:ext uri="{FF2B5EF4-FFF2-40B4-BE49-F238E27FC236}">
                <a16:creationId xmlns:a16="http://schemas.microsoft.com/office/drawing/2014/main" id="{3731110A-B388-49A7-872D-9F7C8B273C33}"/>
              </a:ext>
            </a:extLst>
          </p:cNvPr>
          <p:cNvSpPr/>
          <p:nvPr/>
        </p:nvSpPr>
        <p:spPr>
          <a:xfrm>
            <a:off x="9185324" y="2439078"/>
            <a:ext cx="2529667" cy="276999"/>
          </a:xfrm>
          <a:prstGeom prst="rect">
            <a:avLst/>
          </a:prstGeom>
        </p:spPr>
        <p:txBody>
          <a:bodyPr wrap="none">
            <a:spAutoFit/>
          </a:bodyPr>
          <a:lstStyle/>
          <a:p>
            <a:pPr algn="ctr"/>
            <a:r>
              <a:rPr lang="fr-FR" sz="1200" dirty="0">
                <a:solidFill>
                  <a:srgbClr val="008000"/>
                </a:solidFill>
              </a:rPr>
              <a:t>Vue de l’arboretum tropical de Jonzac</a:t>
            </a:r>
          </a:p>
        </p:txBody>
      </p:sp>
      <p:pic>
        <p:nvPicPr>
          <p:cNvPr id="15" name="Image 14">
            <a:extLst>
              <a:ext uri="{FF2B5EF4-FFF2-40B4-BE49-F238E27FC236}">
                <a16:creationId xmlns:a16="http://schemas.microsoft.com/office/drawing/2014/main" id="{47F041E5-9C3A-41AE-A786-3582260F2B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1417" y="673200"/>
            <a:ext cx="2657475" cy="1771650"/>
          </a:xfrm>
          <a:prstGeom prst="rect">
            <a:avLst/>
          </a:prstGeom>
        </p:spPr>
      </p:pic>
      <p:pic>
        <p:nvPicPr>
          <p:cNvPr id="17" name="Image 16">
            <a:extLst>
              <a:ext uri="{FF2B5EF4-FFF2-40B4-BE49-F238E27FC236}">
                <a16:creationId xmlns:a16="http://schemas.microsoft.com/office/drawing/2014/main" id="{AB0F36EB-7A1D-4416-9C7F-55BE2DC949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0004" y="3036564"/>
            <a:ext cx="2400300" cy="1543050"/>
          </a:xfrm>
          <a:prstGeom prst="rect">
            <a:avLst/>
          </a:prstGeom>
        </p:spPr>
      </p:pic>
      <p:sp>
        <p:nvSpPr>
          <p:cNvPr id="18" name="ZoneTexte 17">
            <a:extLst>
              <a:ext uri="{FF2B5EF4-FFF2-40B4-BE49-F238E27FC236}">
                <a16:creationId xmlns:a16="http://schemas.microsoft.com/office/drawing/2014/main" id="{FEDD8A75-158D-44FF-B092-65B16584B962}"/>
              </a:ext>
            </a:extLst>
          </p:cNvPr>
          <p:cNvSpPr txBox="1"/>
          <p:nvPr/>
        </p:nvSpPr>
        <p:spPr>
          <a:xfrm>
            <a:off x="9121417" y="4679576"/>
            <a:ext cx="2657475" cy="461665"/>
          </a:xfrm>
          <a:prstGeom prst="rect">
            <a:avLst/>
          </a:prstGeom>
          <a:noFill/>
        </p:spPr>
        <p:txBody>
          <a:bodyPr wrap="square" rtlCol="0">
            <a:spAutoFit/>
          </a:bodyPr>
          <a:lstStyle/>
          <a:p>
            <a:pPr algn="ctr"/>
            <a:r>
              <a:rPr lang="fr-FR" sz="1200" dirty="0">
                <a:solidFill>
                  <a:srgbClr val="008000"/>
                </a:solidFill>
              </a:rPr>
              <a:t>Cage à Perruches dans le Palmarium (Serres du Jardin d’Auteuil)</a:t>
            </a:r>
          </a:p>
        </p:txBody>
      </p:sp>
      <p:pic>
        <p:nvPicPr>
          <p:cNvPr id="19" name="Image 18" descr="C:\Users\LISAN\AppData\Local\Microsoft\Windows\INetCacheContent.Word\panneau affichage2bis_s.jpg">
            <a:extLst>
              <a:ext uri="{FF2B5EF4-FFF2-40B4-BE49-F238E27FC236}">
                <a16:creationId xmlns:a16="http://schemas.microsoft.com/office/drawing/2014/main" id="{8D12862C-1B26-42E4-A657-54C065054568}"/>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4813870" y="5141241"/>
            <a:ext cx="5076825" cy="1266825"/>
          </a:xfrm>
          <a:prstGeom prst="rect">
            <a:avLst/>
          </a:prstGeom>
          <a:noFill/>
          <a:ln>
            <a:noFill/>
          </a:ln>
        </p:spPr>
      </p:pic>
      <p:sp>
        <p:nvSpPr>
          <p:cNvPr id="20" name="ZoneTexte 19">
            <a:extLst>
              <a:ext uri="{FF2B5EF4-FFF2-40B4-BE49-F238E27FC236}">
                <a16:creationId xmlns:a16="http://schemas.microsoft.com/office/drawing/2014/main" id="{AF03B45D-9C14-4CB8-80C5-E31E26E03B7A}"/>
              </a:ext>
            </a:extLst>
          </p:cNvPr>
          <p:cNvSpPr txBox="1"/>
          <p:nvPr/>
        </p:nvSpPr>
        <p:spPr>
          <a:xfrm>
            <a:off x="9972339" y="5518673"/>
            <a:ext cx="1742652" cy="276999"/>
          </a:xfrm>
          <a:prstGeom prst="rect">
            <a:avLst/>
          </a:prstGeom>
          <a:noFill/>
        </p:spPr>
        <p:txBody>
          <a:bodyPr wrap="square" rtlCol="0">
            <a:spAutoFit/>
          </a:bodyPr>
          <a:lstStyle/>
          <a:p>
            <a:r>
              <a:rPr lang="fr-FR" sz="1200" dirty="0">
                <a:solidFill>
                  <a:srgbClr val="008000"/>
                </a:solidFill>
              </a:rPr>
              <a:t>Des serres du 21° siècles</a:t>
            </a:r>
          </a:p>
        </p:txBody>
      </p:sp>
    </p:spTree>
    <p:extLst>
      <p:ext uri="{BB962C8B-B14F-4D97-AF65-F5344CB8AC3E}">
        <p14:creationId xmlns:p14="http://schemas.microsoft.com/office/powerpoint/2010/main" val="17585799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B217DC0-6CC5-4C0D-A978-28736577FDC3}"/>
              </a:ext>
            </a:extLst>
          </p:cNvPr>
          <p:cNvSpPr>
            <a:spLocks noGrp="1"/>
          </p:cNvSpPr>
          <p:nvPr>
            <p:ph type="ftr" sz="quarter" idx="11"/>
          </p:nvPr>
        </p:nvSpPr>
        <p:spPr>
          <a:xfrm>
            <a:off x="4038599" y="6356350"/>
            <a:ext cx="4879489"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3B515C59-5313-4CEC-9BC4-DAA4F6BAEFCB}"/>
              </a:ext>
            </a:extLst>
          </p:cNvPr>
          <p:cNvSpPr>
            <a:spLocks noGrp="1"/>
          </p:cNvSpPr>
          <p:nvPr>
            <p:ph type="sldNum" sz="quarter" idx="12"/>
          </p:nvPr>
        </p:nvSpPr>
        <p:spPr>
          <a:xfrm>
            <a:off x="11496907" y="73605"/>
            <a:ext cx="556140" cy="388060"/>
          </a:xfrm>
        </p:spPr>
        <p:txBody>
          <a:bodyPr/>
          <a:lstStyle/>
          <a:p>
            <a:fld id="{DD01B516-A07C-46B6-9C1A-871827ED2DE0}" type="slidenum">
              <a:rPr lang="fr-FR" smtClean="0"/>
              <a:t>109</a:t>
            </a:fld>
            <a:endParaRPr lang="fr-FR"/>
          </a:p>
        </p:txBody>
      </p:sp>
      <p:sp>
        <p:nvSpPr>
          <p:cNvPr id="4" name="ZoneTexte 3">
            <a:extLst>
              <a:ext uri="{FF2B5EF4-FFF2-40B4-BE49-F238E27FC236}">
                <a16:creationId xmlns:a16="http://schemas.microsoft.com/office/drawing/2014/main" id="{4F7A7A51-568E-421D-BE66-C2B7DA815FB8}"/>
              </a:ext>
            </a:extLst>
          </p:cNvPr>
          <p:cNvSpPr txBox="1"/>
          <p:nvPr/>
        </p:nvSpPr>
        <p:spPr>
          <a:xfrm>
            <a:off x="172122" y="461665"/>
            <a:ext cx="6648226" cy="369332"/>
          </a:xfrm>
          <a:prstGeom prst="rect">
            <a:avLst/>
          </a:prstGeom>
          <a:noFill/>
        </p:spPr>
        <p:txBody>
          <a:bodyPr wrap="square" rtlCol="0">
            <a:spAutoFit/>
          </a:bodyPr>
          <a:lstStyle/>
          <a:p>
            <a:r>
              <a:rPr lang="fr-FR" b="1" u="sng" dirty="0">
                <a:solidFill>
                  <a:srgbClr val="008000"/>
                </a:solidFill>
              </a:rPr>
              <a:t>Pergolas et tonnelles pour les plantes grimpantes</a:t>
            </a:r>
          </a:p>
        </p:txBody>
      </p:sp>
      <p:sp>
        <p:nvSpPr>
          <p:cNvPr id="5" name="ZoneTexte 4">
            <a:extLst>
              <a:ext uri="{FF2B5EF4-FFF2-40B4-BE49-F238E27FC236}">
                <a16:creationId xmlns:a16="http://schemas.microsoft.com/office/drawing/2014/main" id="{404FF3DB-2ACF-4BA0-943E-1599D6BC5677}"/>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pic>
        <p:nvPicPr>
          <p:cNvPr id="7" name="Image 6">
            <a:extLst>
              <a:ext uri="{FF2B5EF4-FFF2-40B4-BE49-F238E27FC236}">
                <a16:creationId xmlns:a16="http://schemas.microsoft.com/office/drawing/2014/main" id="{9B3DA138-D195-4342-A745-97571B73A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3049" y="4116233"/>
            <a:ext cx="2466975" cy="1847850"/>
          </a:xfrm>
          <a:prstGeom prst="rect">
            <a:avLst/>
          </a:prstGeom>
        </p:spPr>
      </p:pic>
      <p:pic>
        <p:nvPicPr>
          <p:cNvPr id="9" name="Image 8">
            <a:extLst>
              <a:ext uri="{FF2B5EF4-FFF2-40B4-BE49-F238E27FC236}">
                <a16:creationId xmlns:a16="http://schemas.microsoft.com/office/drawing/2014/main" id="{8426B6E0-D99B-494D-A568-D7818292F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1481" y="4037310"/>
            <a:ext cx="2466975" cy="1857375"/>
          </a:xfrm>
          <a:prstGeom prst="rect">
            <a:avLst/>
          </a:prstGeom>
        </p:spPr>
      </p:pic>
      <p:pic>
        <p:nvPicPr>
          <p:cNvPr id="11" name="Image 10">
            <a:extLst>
              <a:ext uri="{FF2B5EF4-FFF2-40B4-BE49-F238E27FC236}">
                <a16:creationId xmlns:a16="http://schemas.microsoft.com/office/drawing/2014/main" id="{95DA6596-D7D8-4BCF-8AAD-9DDAA128B6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108" y="3630612"/>
            <a:ext cx="2457450" cy="1857375"/>
          </a:xfrm>
          <a:prstGeom prst="rect">
            <a:avLst/>
          </a:prstGeom>
        </p:spPr>
      </p:pic>
      <p:pic>
        <p:nvPicPr>
          <p:cNvPr id="13" name="Image 12">
            <a:extLst>
              <a:ext uri="{FF2B5EF4-FFF2-40B4-BE49-F238E27FC236}">
                <a16:creationId xmlns:a16="http://schemas.microsoft.com/office/drawing/2014/main" id="{E3DB53A1-5C87-4A35-AECA-BE5EDD6B16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108" y="1306879"/>
            <a:ext cx="2466975" cy="1847850"/>
          </a:xfrm>
          <a:prstGeom prst="rect">
            <a:avLst/>
          </a:prstGeom>
        </p:spPr>
      </p:pic>
      <p:pic>
        <p:nvPicPr>
          <p:cNvPr id="15" name="Image 14">
            <a:extLst>
              <a:ext uri="{FF2B5EF4-FFF2-40B4-BE49-F238E27FC236}">
                <a16:creationId xmlns:a16="http://schemas.microsoft.com/office/drawing/2014/main" id="{8E4ED6CA-9B62-4BA8-B8CF-778AFBBB19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1481" y="1388933"/>
            <a:ext cx="2619375" cy="1743075"/>
          </a:xfrm>
          <a:prstGeom prst="rect">
            <a:avLst/>
          </a:prstGeom>
        </p:spPr>
      </p:pic>
      <p:pic>
        <p:nvPicPr>
          <p:cNvPr id="17" name="Image 16">
            <a:extLst>
              <a:ext uri="{FF2B5EF4-FFF2-40B4-BE49-F238E27FC236}">
                <a16:creationId xmlns:a16="http://schemas.microsoft.com/office/drawing/2014/main" id="{0AEC26EC-5228-4A71-8020-1A336B490B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7845" y="1188907"/>
            <a:ext cx="2143125" cy="2143125"/>
          </a:xfrm>
          <a:prstGeom prst="rect">
            <a:avLst/>
          </a:prstGeom>
        </p:spPr>
      </p:pic>
      <p:pic>
        <p:nvPicPr>
          <p:cNvPr id="19" name="Image 18">
            <a:extLst>
              <a:ext uri="{FF2B5EF4-FFF2-40B4-BE49-F238E27FC236}">
                <a16:creationId xmlns:a16="http://schemas.microsoft.com/office/drawing/2014/main" id="{BD292190-993F-4058-B36E-CA04A9A4C5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6164" y="1284423"/>
            <a:ext cx="2466975" cy="1847850"/>
          </a:xfrm>
          <a:prstGeom prst="rect">
            <a:avLst/>
          </a:prstGeom>
        </p:spPr>
      </p:pic>
      <p:pic>
        <p:nvPicPr>
          <p:cNvPr id="21" name="Image 20">
            <a:extLst>
              <a:ext uri="{FF2B5EF4-FFF2-40B4-BE49-F238E27FC236}">
                <a16:creationId xmlns:a16="http://schemas.microsoft.com/office/drawing/2014/main" id="{E4663824-44C4-4B0B-B438-3A4073A3AB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45289" y="4254500"/>
            <a:ext cx="1847850" cy="2466975"/>
          </a:xfrm>
          <a:prstGeom prst="rect">
            <a:avLst/>
          </a:prstGeom>
        </p:spPr>
      </p:pic>
      <p:sp>
        <p:nvSpPr>
          <p:cNvPr id="22" name="ZoneTexte 21">
            <a:extLst>
              <a:ext uri="{FF2B5EF4-FFF2-40B4-BE49-F238E27FC236}">
                <a16:creationId xmlns:a16="http://schemas.microsoft.com/office/drawing/2014/main" id="{9AC3E51E-5945-4C85-8A62-05ECC5813244}"/>
              </a:ext>
            </a:extLst>
          </p:cNvPr>
          <p:cNvSpPr txBox="1"/>
          <p:nvPr/>
        </p:nvSpPr>
        <p:spPr>
          <a:xfrm>
            <a:off x="4208022" y="5894685"/>
            <a:ext cx="2139762" cy="461665"/>
          </a:xfrm>
          <a:prstGeom prst="rect">
            <a:avLst/>
          </a:prstGeom>
          <a:noFill/>
        </p:spPr>
        <p:txBody>
          <a:bodyPr wrap="square" rtlCol="0">
            <a:spAutoFit/>
          </a:bodyPr>
          <a:lstStyle/>
          <a:p>
            <a:pPr algn="ctr"/>
            <a:r>
              <a:rPr lang="fr-FR" sz="1200" dirty="0" err="1">
                <a:solidFill>
                  <a:srgbClr val="008000"/>
                </a:solidFill>
              </a:rPr>
              <a:t>Pegola</a:t>
            </a:r>
            <a:r>
              <a:rPr lang="fr-FR" sz="1200" dirty="0">
                <a:solidFill>
                  <a:srgbClr val="008000"/>
                </a:solidFill>
              </a:rPr>
              <a:t> en bambou traité autoclave.</a:t>
            </a:r>
          </a:p>
        </p:txBody>
      </p:sp>
    </p:spTree>
    <p:extLst>
      <p:ext uri="{BB962C8B-B14F-4D97-AF65-F5344CB8AC3E}">
        <p14:creationId xmlns:p14="http://schemas.microsoft.com/office/powerpoint/2010/main" val="796630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00CAE5D-0AD1-4997-B0C1-A8C8CE567C30}"/>
              </a:ext>
            </a:extLst>
          </p:cNvPr>
          <p:cNvSpPr>
            <a:spLocks noGrp="1"/>
          </p:cNvSpPr>
          <p:nvPr>
            <p:ph type="ftr" sz="quarter" idx="11"/>
          </p:nvPr>
        </p:nvSpPr>
        <p:spPr>
          <a:xfrm>
            <a:off x="4038600" y="6456556"/>
            <a:ext cx="4993888" cy="264919"/>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AD271130-24C0-43C8-B5C0-41F4B1DEB557}"/>
              </a:ext>
            </a:extLst>
          </p:cNvPr>
          <p:cNvSpPr>
            <a:spLocks noGrp="1"/>
          </p:cNvSpPr>
          <p:nvPr>
            <p:ph type="sldNum" sz="quarter" idx="12"/>
          </p:nvPr>
        </p:nvSpPr>
        <p:spPr>
          <a:xfrm>
            <a:off x="11140068" y="23424"/>
            <a:ext cx="782444" cy="438241"/>
          </a:xfrm>
        </p:spPr>
        <p:txBody>
          <a:bodyPr/>
          <a:lstStyle/>
          <a:p>
            <a:fld id="{DD01B516-A07C-46B6-9C1A-871827ED2DE0}" type="slidenum">
              <a:rPr lang="fr-FR" smtClean="0"/>
              <a:t>11</a:t>
            </a:fld>
            <a:endParaRPr lang="fr-FR"/>
          </a:p>
        </p:txBody>
      </p:sp>
      <p:sp>
        <p:nvSpPr>
          <p:cNvPr id="4" name="ZoneTexte 3">
            <a:extLst>
              <a:ext uri="{FF2B5EF4-FFF2-40B4-BE49-F238E27FC236}">
                <a16:creationId xmlns:a16="http://schemas.microsoft.com/office/drawing/2014/main" id="{51410EDA-4413-491D-B508-FEFA1C5DEA41}"/>
              </a:ext>
            </a:extLst>
          </p:cNvPr>
          <p:cNvSpPr txBox="1"/>
          <p:nvPr/>
        </p:nvSpPr>
        <p:spPr>
          <a:xfrm>
            <a:off x="215153" y="461665"/>
            <a:ext cx="2775473" cy="369332"/>
          </a:xfrm>
          <a:prstGeom prst="rect">
            <a:avLst/>
          </a:prstGeom>
          <a:noFill/>
        </p:spPr>
        <p:txBody>
          <a:bodyPr wrap="square" rtlCol="0">
            <a:spAutoFit/>
          </a:bodyPr>
          <a:lstStyle/>
          <a:p>
            <a:r>
              <a:rPr lang="fr-FR" b="1" u="sng" dirty="0">
                <a:solidFill>
                  <a:srgbClr val="008000"/>
                </a:solidFill>
              </a:rPr>
              <a:t>Climat à Antananarivo</a:t>
            </a:r>
          </a:p>
        </p:txBody>
      </p:sp>
      <p:sp>
        <p:nvSpPr>
          <p:cNvPr id="5" name="ZoneTexte 4">
            <a:extLst>
              <a:ext uri="{FF2B5EF4-FFF2-40B4-BE49-F238E27FC236}">
                <a16:creationId xmlns:a16="http://schemas.microsoft.com/office/drawing/2014/main" id="{53D9BC82-35E3-458E-9357-CD63FD2A1BB8}"/>
              </a:ext>
            </a:extLst>
          </p:cNvPr>
          <p:cNvSpPr txBox="1"/>
          <p:nvPr/>
        </p:nvSpPr>
        <p:spPr>
          <a:xfrm>
            <a:off x="2162288" y="0"/>
            <a:ext cx="6650466"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392605A4-CBCB-4623-BFBC-85BDAB8FC169}"/>
              </a:ext>
            </a:extLst>
          </p:cNvPr>
          <p:cNvSpPr txBox="1"/>
          <p:nvPr/>
        </p:nvSpPr>
        <p:spPr>
          <a:xfrm>
            <a:off x="215152" y="970156"/>
            <a:ext cx="11850467" cy="1923604"/>
          </a:xfrm>
          <a:prstGeom prst="rect">
            <a:avLst/>
          </a:prstGeom>
          <a:noFill/>
        </p:spPr>
        <p:txBody>
          <a:bodyPr wrap="square" rtlCol="0">
            <a:spAutoFit/>
          </a:bodyPr>
          <a:lstStyle/>
          <a:p>
            <a:r>
              <a:rPr lang="fr-FR" sz="1700" dirty="0"/>
              <a:t>Antananarivo a un climat tropical d'altitude (</a:t>
            </a:r>
            <a:r>
              <a:rPr lang="fr-FR" sz="1700" dirty="0" err="1"/>
              <a:t>Cwb</a:t>
            </a:r>
            <a:r>
              <a:rPr lang="fr-FR" sz="1700" dirty="0"/>
              <a:t> selon la classification de Köppen). Bien qu'elle soit située dans la zone intertropicale, la température moyenne sur l'année est modérée par les effets de l'altitude. Le climat est caractérisé par des </a:t>
            </a:r>
            <a:r>
              <a:rPr lang="fr-FR" sz="1700" dirty="0">
                <a:solidFill>
                  <a:srgbClr val="FF0000"/>
                </a:solidFill>
              </a:rPr>
              <a:t>hivers frais et très secs </a:t>
            </a:r>
            <a:r>
              <a:rPr lang="fr-FR" sz="1700" dirty="0"/>
              <a:t>et </a:t>
            </a:r>
            <a:r>
              <a:rPr lang="fr-FR" sz="1700" dirty="0">
                <a:solidFill>
                  <a:srgbClr val="FF0000"/>
                </a:solidFill>
              </a:rPr>
              <a:t>des étés doux et très pluvieux</a:t>
            </a:r>
            <a:r>
              <a:rPr lang="fr-FR" sz="1700" dirty="0"/>
              <a:t>. La température en saison fraiche descend rarement au-dessous de 10 °C. En saison chaude, elle dépasse rarement 30 °C. </a:t>
            </a:r>
            <a:r>
              <a:rPr lang="fr-FR" sz="1700" dirty="0">
                <a:solidFill>
                  <a:srgbClr val="FF0000"/>
                </a:solidFill>
              </a:rPr>
              <a:t>Les gelées sont rares mais pas inconnues</a:t>
            </a:r>
            <a:r>
              <a:rPr lang="fr-FR" sz="1700" dirty="0"/>
              <a:t>. Pendant le mois de juin et ce, selon les années, il se peut que la température du matin descende jusqu'à 1°C. </a:t>
            </a:r>
            <a:r>
              <a:rPr lang="fr-FR" sz="1700" dirty="0">
                <a:solidFill>
                  <a:srgbClr val="FF0000"/>
                </a:solidFill>
              </a:rPr>
              <a:t>Plus récemment, le 06 juin 2013, ce record a été approché car il a fait 2°C et cela a provoqué l'apparition des gelées blanches</a:t>
            </a:r>
            <a:r>
              <a:rPr lang="fr-FR" sz="1700" dirty="0"/>
              <a:t>. Les journées où le soleil n'apparait pas de la journée sont également très rares (moins d'une dizaine par an).  </a:t>
            </a:r>
            <a:r>
              <a:rPr lang="fr-FR" sz="1200" dirty="0"/>
              <a:t>Source : </a:t>
            </a:r>
            <a:r>
              <a:rPr lang="fr-FR" sz="1200" dirty="0">
                <a:hlinkClick r:id="rId2"/>
              </a:rPr>
              <a:t>https://fr.wikipedia.org/wiki/Antananarivo#Climat</a:t>
            </a:r>
            <a:r>
              <a:rPr lang="fr-FR" sz="1200" dirty="0"/>
              <a:t> </a:t>
            </a:r>
          </a:p>
        </p:txBody>
      </p:sp>
      <p:pic>
        <p:nvPicPr>
          <p:cNvPr id="9" name="Image 8">
            <a:extLst>
              <a:ext uri="{FF2B5EF4-FFF2-40B4-BE49-F238E27FC236}">
                <a16:creationId xmlns:a16="http://schemas.microsoft.com/office/drawing/2014/main" id="{42033B1E-6C57-4677-B42D-9A23DC900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52" y="2893760"/>
            <a:ext cx="4750395" cy="3562796"/>
          </a:xfrm>
          <a:prstGeom prst="rect">
            <a:avLst/>
          </a:prstGeom>
        </p:spPr>
      </p:pic>
      <p:pic>
        <p:nvPicPr>
          <p:cNvPr id="11" name="Image 10">
            <a:extLst>
              <a:ext uri="{FF2B5EF4-FFF2-40B4-BE49-F238E27FC236}">
                <a16:creationId xmlns:a16="http://schemas.microsoft.com/office/drawing/2014/main" id="{7ED266AE-85CF-4D75-8E64-151CA4432C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4719" y="2595710"/>
            <a:ext cx="5147793" cy="3860845"/>
          </a:xfrm>
          <a:prstGeom prst="rect">
            <a:avLst/>
          </a:prstGeom>
        </p:spPr>
      </p:pic>
      <p:sp>
        <p:nvSpPr>
          <p:cNvPr id="12" name="ZoneTexte 11">
            <a:extLst>
              <a:ext uri="{FF2B5EF4-FFF2-40B4-BE49-F238E27FC236}">
                <a16:creationId xmlns:a16="http://schemas.microsoft.com/office/drawing/2014/main" id="{C1EC99B4-A1AF-450B-A785-2B7560A4813C}"/>
              </a:ext>
            </a:extLst>
          </p:cNvPr>
          <p:cNvSpPr txBox="1"/>
          <p:nvPr/>
        </p:nvSpPr>
        <p:spPr>
          <a:xfrm>
            <a:off x="4939007" y="5625558"/>
            <a:ext cx="1862253" cy="830997"/>
          </a:xfrm>
          <a:prstGeom prst="rect">
            <a:avLst/>
          </a:prstGeom>
          <a:noFill/>
        </p:spPr>
        <p:txBody>
          <a:bodyPr wrap="square" rtlCol="0">
            <a:spAutoFit/>
          </a:bodyPr>
          <a:lstStyle/>
          <a:p>
            <a:pPr algn="ctr"/>
            <a:r>
              <a:rPr lang="fr-FR" sz="1200" dirty="0"/>
              <a:t>Source : Climat Tananarive Diagramme climatique, </a:t>
            </a:r>
            <a:r>
              <a:rPr lang="fr-FR" sz="1200" dirty="0">
                <a:hlinkClick r:id="rId5"/>
              </a:rPr>
              <a:t>https://fr.climate-data.org/location/548/</a:t>
            </a:r>
            <a:r>
              <a:rPr lang="fr-FR" sz="1200" dirty="0"/>
              <a:t> </a:t>
            </a:r>
          </a:p>
        </p:txBody>
      </p:sp>
      <p:sp>
        <p:nvSpPr>
          <p:cNvPr id="7" name="ZoneTexte 6">
            <a:extLst>
              <a:ext uri="{FF2B5EF4-FFF2-40B4-BE49-F238E27FC236}">
                <a16:creationId xmlns:a16="http://schemas.microsoft.com/office/drawing/2014/main" id="{1A5468DF-91AA-4983-B113-B45B0B8AFD58}"/>
              </a:ext>
            </a:extLst>
          </p:cNvPr>
          <p:cNvSpPr txBox="1"/>
          <p:nvPr/>
        </p:nvSpPr>
        <p:spPr>
          <a:xfrm>
            <a:off x="4965547" y="3259567"/>
            <a:ext cx="1809172" cy="2031325"/>
          </a:xfrm>
          <a:prstGeom prst="rect">
            <a:avLst/>
          </a:prstGeom>
          <a:noFill/>
        </p:spPr>
        <p:txBody>
          <a:bodyPr wrap="square" rtlCol="0">
            <a:spAutoFit/>
          </a:bodyPr>
          <a:lstStyle/>
          <a:p>
            <a:pPr algn="ctr"/>
            <a:r>
              <a:rPr lang="fr-FR" dirty="0"/>
              <a:t>Si les gelées sont courtes, moins d’une demi-journée, les plantes tropicales survivront.</a:t>
            </a:r>
          </a:p>
        </p:txBody>
      </p:sp>
    </p:spTree>
    <p:extLst>
      <p:ext uri="{BB962C8B-B14F-4D97-AF65-F5344CB8AC3E}">
        <p14:creationId xmlns:p14="http://schemas.microsoft.com/office/powerpoint/2010/main" val="1642144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1CAF5D4-AB88-4E03-9121-67142B698EA0}"/>
              </a:ext>
            </a:extLst>
          </p:cNvPr>
          <p:cNvSpPr>
            <a:spLocks noGrp="1"/>
          </p:cNvSpPr>
          <p:nvPr>
            <p:ph type="ftr" sz="quarter" idx="11"/>
          </p:nvPr>
        </p:nvSpPr>
        <p:spPr>
          <a:xfrm>
            <a:off x="4038599" y="6478859"/>
            <a:ext cx="4915829" cy="242616"/>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9BA5867C-0E41-4204-B932-F08C3229C731}"/>
              </a:ext>
            </a:extLst>
          </p:cNvPr>
          <p:cNvSpPr>
            <a:spLocks noGrp="1"/>
          </p:cNvSpPr>
          <p:nvPr>
            <p:ph type="sldNum" sz="quarter" idx="12"/>
          </p:nvPr>
        </p:nvSpPr>
        <p:spPr>
          <a:xfrm>
            <a:off x="11206976" y="96540"/>
            <a:ext cx="760140" cy="365125"/>
          </a:xfrm>
        </p:spPr>
        <p:txBody>
          <a:bodyPr/>
          <a:lstStyle/>
          <a:p>
            <a:fld id="{DD01B516-A07C-46B6-9C1A-871827ED2DE0}" type="slidenum">
              <a:rPr lang="fr-FR" smtClean="0"/>
              <a:t>110</a:t>
            </a:fld>
            <a:endParaRPr lang="fr-FR"/>
          </a:p>
        </p:txBody>
      </p:sp>
      <p:sp>
        <p:nvSpPr>
          <p:cNvPr id="4" name="ZoneTexte 3">
            <a:extLst>
              <a:ext uri="{FF2B5EF4-FFF2-40B4-BE49-F238E27FC236}">
                <a16:creationId xmlns:a16="http://schemas.microsoft.com/office/drawing/2014/main" id="{506232F4-7EE9-44D9-98E7-00A574C9A9E6}"/>
              </a:ext>
            </a:extLst>
          </p:cNvPr>
          <p:cNvSpPr txBox="1"/>
          <p:nvPr/>
        </p:nvSpPr>
        <p:spPr>
          <a:xfrm>
            <a:off x="172122" y="461665"/>
            <a:ext cx="6648226" cy="369332"/>
          </a:xfrm>
          <a:prstGeom prst="rect">
            <a:avLst/>
          </a:prstGeom>
          <a:noFill/>
        </p:spPr>
        <p:txBody>
          <a:bodyPr wrap="square" rtlCol="0">
            <a:spAutoFit/>
          </a:bodyPr>
          <a:lstStyle/>
          <a:p>
            <a:r>
              <a:rPr lang="fr-FR" b="1" u="sng" dirty="0">
                <a:solidFill>
                  <a:srgbClr val="008000"/>
                </a:solidFill>
              </a:rPr>
              <a:t>Pergolas et tonnelles pour les plantes grimpantes</a:t>
            </a:r>
          </a:p>
        </p:txBody>
      </p:sp>
      <p:sp>
        <p:nvSpPr>
          <p:cNvPr id="5" name="ZoneTexte 4">
            <a:extLst>
              <a:ext uri="{FF2B5EF4-FFF2-40B4-BE49-F238E27FC236}">
                <a16:creationId xmlns:a16="http://schemas.microsoft.com/office/drawing/2014/main" id="{B5217678-6B6A-445E-A7B9-042013301341}"/>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pic>
        <p:nvPicPr>
          <p:cNvPr id="7" name="Image 6">
            <a:extLst>
              <a:ext uri="{FF2B5EF4-FFF2-40B4-BE49-F238E27FC236}">
                <a16:creationId xmlns:a16="http://schemas.microsoft.com/office/drawing/2014/main" id="{05D324C1-0ACC-4F74-95FC-66AA5C7F7C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6176" y="4229100"/>
            <a:ext cx="1866900" cy="2219325"/>
          </a:xfrm>
          <a:prstGeom prst="rect">
            <a:avLst/>
          </a:prstGeom>
        </p:spPr>
      </p:pic>
      <p:pic>
        <p:nvPicPr>
          <p:cNvPr id="9" name="Image 8">
            <a:extLst>
              <a:ext uri="{FF2B5EF4-FFF2-40B4-BE49-F238E27FC236}">
                <a16:creationId xmlns:a16="http://schemas.microsoft.com/office/drawing/2014/main" id="{16452F0B-0F90-45C9-B2CA-5BCFAE5077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1651" y="2463664"/>
            <a:ext cx="2847975" cy="1600200"/>
          </a:xfrm>
          <a:prstGeom prst="rect">
            <a:avLst/>
          </a:prstGeom>
        </p:spPr>
      </p:pic>
      <p:pic>
        <p:nvPicPr>
          <p:cNvPr id="11" name="Image 10">
            <a:extLst>
              <a:ext uri="{FF2B5EF4-FFF2-40B4-BE49-F238E27FC236}">
                <a16:creationId xmlns:a16="http://schemas.microsoft.com/office/drawing/2014/main" id="{398B7EDE-EE92-4E4C-ADBE-F0F96919C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1545" y="613631"/>
            <a:ext cx="2619375" cy="1743075"/>
          </a:xfrm>
          <a:prstGeom prst="rect">
            <a:avLst/>
          </a:prstGeom>
        </p:spPr>
      </p:pic>
      <p:pic>
        <p:nvPicPr>
          <p:cNvPr id="13" name="Image 12">
            <a:extLst>
              <a:ext uri="{FF2B5EF4-FFF2-40B4-BE49-F238E27FC236}">
                <a16:creationId xmlns:a16="http://schemas.microsoft.com/office/drawing/2014/main" id="{F244C16F-DC3D-4A6C-BEF9-016EE6C7CB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7671" y="230832"/>
            <a:ext cx="2619375" cy="1743075"/>
          </a:xfrm>
          <a:prstGeom prst="rect">
            <a:avLst/>
          </a:prstGeom>
        </p:spPr>
      </p:pic>
      <p:pic>
        <p:nvPicPr>
          <p:cNvPr id="15" name="Image 14">
            <a:extLst>
              <a:ext uri="{FF2B5EF4-FFF2-40B4-BE49-F238E27FC236}">
                <a16:creationId xmlns:a16="http://schemas.microsoft.com/office/drawing/2014/main" id="{A5EF41FD-ABEE-43F1-B6DB-2BB9FF0769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675" y="3862853"/>
            <a:ext cx="1914525" cy="2381250"/>
          </a:xfrm>
          <a:prstGeom prst="rect">
            <a:avLst/>
          </a:prstGeom>
        </p:spPr>
      </p:pic>
      <p:pic>
        <p:nvPicPr>
          <p:cNvPr id="17" name="Image 16">
            <a:extLst>
              <a:ext uri="{FF2B5EF4-FFF2-40B4-BE49-F238E27FC236}">
                <a16:creationId xmlns:a16="http://schemas.microsoft.com/office/drawing/2014/main" id="{3BF48CF5-6CC5-4B9D-A123-D4869C9BEA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6557" y="2241221"/>
            <a:ext cx="2466975" cy="1847850"/>
          </a:xfrm>
          <a:prstGeom prst="rect">
            <a:avLst/>
          </a:prstGeom>
        </p:spPr>
      </p:pic>
      <p:pic>
        <p:nvPicPr>
          <p:cNvPr id="19" name="Image 18">
            <a:extLst>
              <a:ext uri="{FF2B5EF4-FFF2-40B4-BE49-F238E27FC236}">
                <a16:creationId xmlns:a16="http://schemas.microsoft.com/office/drawing/2014/main" id="{2AAA84A1-D3A6-4BC1-B384-9186C0D098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19266" y="4229100"/>
            <a:ext cx="1847850" cy="2466975"/>
          </a:xfrm>
          <a:prstGeom prst="rect">
            <a:avLst/>
          </a:prstGeom>
        </p:spPr>
      </p:pic>
      <p:pic>
        <p:nvPicPr>
          <p:cNvPr id="21" name="Image 20">
            <a:extLst>
              <a:ext uri="{FF2B5EF4-FFF2-40B4-BE49-F238E27FC236}">
                <a16:creationId xmlns:a16="http://schemas.microsoft.com/office/drawing/2014/main" id="{36077D7B-7270-4CE6-A169-30F3ECD8B0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7157" y="2241221"/>
            <a:ext cx="2466975" cy="1847850"/>
          </a:xfrm>
          <a:prstGeom prst="rect">
            <a:avLst/>
          </a:prstGeom>
        </p:spPr>
      </p:pic>
      <p:pic>
        <p:nvPicPr>
          <p:cNvPr id="23" name="Image 22">
            <a:extLst>
              <a:ext uri="{FF2B5EF4-FFF2-40B4-BE49-F238E27FC236}">
                <a16:creationId xmlns:a16="http://schemas.microsoft.com/office/drawing/2014/main" id="{8E9DF866-D986-47EC-8C2A-2F96B97A63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53012" y="4396253"/>
            <a:ext cx="2466975" cy="1847850"/>
          </a:xfrm>
          <a:prstGeom prst="rect">
            <a:avLst/>
          </a:prstGeom>
        </p:spPr>
      </p:pic>
      <p:pic>
        <p:nvPicPr>
          <p:cNvPr id="25" name="Image 24">
            <a:extLst>
              <a:ext uri="{FF2B5EF4-FFF2-40B4-BE49-F238E27FC236}">
                <a16:creationId xmlns:a16="http://schemas.microsoft.com/office/drawing/2014/main" id="{8A8428E2-BFBD-4A57-90BF-A9AF0E30D4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04120" y="4300537"/>
            <a:ext cx="2466975" cy="1847850"/>
          </a:xfrm>
          <a:prstGeom prst="rect">
            <a:avLst/>
          </a:prstGeom>
        </p:spPr>
      </p:pic>
      <p:sp>
        <p:nvSpPr>
          <p:cNvPr id="26" name="ZoneTexte 25">
            <a:extLst>
              <a:ext uri="{FF2B5EF4-FFF2-40B4-BE49-F238E27FC236}">
                <a16:creationId xmlns:a16="http://schemas.microsoft.com/office/drawing/2014/main" id="{D43F8B6A-E8BF-4CC5-8AB2-A42CFE3DDC69}"/>
              </a:ext>
            </a:extLst>
          </p:cNvPr>
          <p:cNvSpPr txBox="1"/>
          <p:nvPr/>
        </p:nvSpPr>
        <p:spPr>
          <a:xfrm>
            <a:off x="151675" y="6244103"/>
            <a:ext cx="3344560" cy="369332"/>
          </a:xfrm>
          <a:prstGeom prst="rect">
            <a:avLst/>
          </a:prstGeom>
          <a:noFill/>
        </p:spPr>
        <p:txBody>
          <a:bodyPr wrap="square" rtlCol="0">
            <a:spAutoFit/>
          </a:bodyPr>
          <a:lstStyle/>
          <a:p>
            <a:r>
              <a:rPr lang="fr-FR" sz="1200" dirty="0"/>
              <a:t>Bignone (</a:t>
            </a:r>
            <a:r>
              <a:rPr lang="fr-FR" sz="1200" i="1" dirty="0" err="1"/>
              <a:t>Campsis</a:t>
            </a:r>
            <a:r>
              <a:rPr lang="fr-FR" sz="1200" i="1" dirty="0"/>
              <a:t> </a:t>
            </a:r>
            <a:r>
              <a:rPr lang="fr-FR" sz="1200" i="1" dirty="0" err="1"/>
              <a:t>grandiflora</a:t>
            </a:r>
            <a:r>
              <a:rPr lang="fr-FR" sz="1200" dirty="0"/>
              <a:t>) </a:t>
            </a:r>
            <a:r>
              <a:rPr lang="fr-FR" b="1" dirty="0"/>
              <a:t>Zone</a:t>
            </a:r>
            <a:r>
              <a:rPr lang="fr-FR" dirty="0"/>
              <a:t>: 4 to 9</a:t>
            </a:r>
            <a:endParaRPr lang="fr-FR" sz="1200" dirty="0"/>
          </a:p>
        </p:txBody>
      </p:sp>
    </p:spTree>
    <p:extLst>
      <p:ext uri="{BB962C8B-B14F-4D97-AF65-F5344CB8AC3E}">
        <p14:creationId xmlns:p14="http://schemas.microsoft.com/office/powerpoint/2010/main" val="29995121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16">
            <a:extLst>
              <a:ext uri="{FF2B5EF4-FFF2-40B4-BE49-F238E27FC236}">
                <a16:creationId xmlns:a16="http://schemas.microsoft.com/office/drawing/2014/main" id="{9AF765CE-C847-44BB-8E34-DB114F3615EC}"/>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18" name="Espace réservé du numéro de diapositive 2">
            <a:extLst>
              <a:ext uri="{FF2B5EF4-FFF2-40B4-BE49-F238E27FC236}">
                <a16:creationId xmlns:a16="http://schemas.microsoft.com/office/drawing/2014/main" id="{17184B2C-1C25-40A6-AA84-5A37772BE055}"/>
              </a:ext>
            </a:extLst>
          </p:cNvPr>
          <p:cNvSpPr>
            <a:spLocks noGrp="1"/>
          </p:cNvSpPr>
          <p:nvPr>
            <p:ph type="sldNum" sz="quarter" idx="12"/>
          </p:nvPr>
        </p:nvSpPr>
        <p:spPr>
          <a:xfrm>
            <a:off x="11496907" y="73605"/>
            <a:ext cx="556140" cy="388060"/>
          </a:xfrm>
        </p:spPr>
        <p:txBody>
          <a:bodyPr/>
          <a:lstStyle/>
          <a:p>
            <a:fld id="{DD01B516-A07C-46B6-9C1A-871827ED2DE0}" type="slidenum">
              <a:rPr lang="fr-FR" smtClean="0"/>
              <a:t>111</a:t>
            </a:fld>
            <a:endParaRPr lang="fr-FR"/>
          </a:p>
        </p:txBody>
      </p:sp>
      <p:pic>
        <p:nvPicPr>
          <p:cNvPr id="5" name="Image 4" descr="Une image contenant plante, fleur&#10;&#10;Description générée avec un niveau de confiance très élevé">
            <a:extLst>
              <a:ext uri="{FF2B5EF4-FFF2-40B4-BE49-F238E27FC236}">
                <a16:creationId xmlns:a16="http://schemas.microsoft.com/office/drawing/2014/main" id="{769BBDE5-4B8D-4E0D-B50A-D7B08E1DED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64" y="2476500"/>
            <a:ext cx="1905000" cy="1905000"/>
          </a:xfrm>
          <a:prstGeom prst="rect">
            <a:avLst/>
          </a:prstGeom>
        </p:spPr>
      </p:pic>
      <p:pic>
        <p:nvPicPr>
          <p:cNvPr id="7" name="Image 6" descr="Une image contenant plante, fleur, extérieur, arbre&#10;&#10;Description générée avec un niveau de confiance très élevé">
            <a:extLst>
              <a:ext uri="{FF2B5EF4-FFF2-40B4-BE49-F238E27FC236}">
                <a16:creationId xmlns:a16="http://schemas.microsoft.com/office/drawing/2014/main" id="{D36FA8DF-BA8A-49A8-B927-48E91A362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457200"/>
            <a:ext cx="1905000" cy="1905000"/>
          </a:xfrm>
          <a:prstGeom prst="rect">
            <a:avLst/>
          </a:prstGeom>
        </p:spPr>
      </p:pic>
      <p:pic>
        <p:nvPicPr>
          <p:cNvPr id="9" name="Image 8" descr="Une image contenant plante, fleur&#10;&#10;Description générée avec un niveau de confiance très élevé">
            <a:extLst>
              <a:ext uri="{FF2B5EF4-FFF2-40B4-BE49-F238E27FC236}">
                <a16:creationId xmlns:a16="http://schemas.microsoft.com/office/drawing/2014/main" id="{03D96306-AA4C-4E80-BFA1-BCF855C223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3762" y="457200"/>
            <a:ext cx="1905000" cy="1905000"/>
          </a:xfrm>
          <a:prstGeom prst="rect">
            <a:avLst/>
          </a:prstGeom>
        </p:spPr>
      </p:pic>
      <p:pic>
        <p:nvPicPr>
          <p:cNvPr id="11" name="Image 10" descr="Une image contenant fleur, plante, vase&#10;&#10;Description générée avec un niveau de confiance très élevé">
            <a:extLst>
              <a:ext uri="{FF2B5EF4-FFF2-40B4-BE49-F238E27FC236}">
                <a16:creationId xmlns:a16="http://schemas.microsoft.com/office/drawing/2014/main" id="{59BEEBC8-941C-4DE5-9456-9411BD9967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5533" y="457200"/>
            <a:ext cx="1905000" cy="1905000"/>
          </a:xfrm>
          <a:prstGeom prst="rect">
            <a:avLst/>
          </a:prstGeom>
        </p:spPr>
      </p:pic>
      <p:pic>
        <p:nvPicPr>
          <p:cNvPr id="13" name="Image 12" descr="Une image contenant jaune, fleur, plante, terrain&#10;&#10;Description générée avec un niveau de confiance très élevé">
            <a:extLst>
              <a:ext uri="{FF2B5EF4-FFF2-40B4-BE49-F238E27FC236}">
                <a16:creationId xmlns:a16="http://schemas.microsoft.com/office/drawing/2014/main" id="{8A0AB24E-C4A2-4036-9514-A8196C1B42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3910" y="461665"/>
            <a:ext cx="1905000" cy="1905000"/>
          </a:xfrm>
          <a:prstGeom prst="rect">
            <a:avLst/>
          </a:prstGeom>
        </p:spPr>
      </p:pic>
      <p:pic>
        <p:nvPicPr>
          <p:cNvPr id="15" name="Image 14" descr="Une image contenant fleur, plante, rose, vase&#10;&#10;Description générée avec un niveau de confiance très élevé">
            <a:extLst>
              <a:ext uri="{FF2B5EF4-FFF2-40B4-BE49-F238E27FC236}">
                <a16:creationId xmlns:a16="http://schemas.microsoft.com/office/drawing/2014/main" id="{7CDDB50C-4745-4DE8-8A3A-7CB3B2DACD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2287" y="461665"/>
            <a:ext cx="1905000" cy="1905000"/>
          </a:xfrm>
          <a:prstGeom prst="rect">
            <a:avLst/>
          </a:prstGeom>
        </p:spPr>
      </p:pic>
      <p:pic>
        <p:nvPicPr>
          <p:cNvPr id="19" name="Image 18" descr="Une image contenant fleur, plante, vase, table&#10;&#10;Description générée avec un niveau de confiance très élevé">
            <a:extLst>
              <a:ext uri="{FF2B5EF4-FFF2-40B4-BE49-F238E27FC236}">
                <a16:creationId xmlns:a16="http://schemas.microsoft.com/office/drawing/2014/main" id="{6A2BD509-1518-4C59-85FB-DD2789029E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664" y="461665"/>
            <a:ext cx="1905000" cy="1905000"/>
          </a:xfrm>
          <a:prstGeom prst="rect">
            <a:avLst/>
          </a:prstGeom>
        </p:spPr>
      </p:pic>
      <p:sp>
        <p:nvSpPr>
          <p:cNvPr id="20" name="Rectangle 19">
            <a:extLst>
              <a:ext uri="{FF2B5EF4-FFF2-40B4-BE49-F238E27FC236}">
                <a16:creationId xmlns:a16="http://schemas.microsoft.com/office/drawing/2014/main" id="{F7C135D1-A079-419B-9097-F12E9D37B6AA}"/>
              </a:ext>
            </a:extLst>
          </p:cNvPr>
          <p:cNvSpPr/>
          <p:nvPr/>
        </p:nvSpPr>
        <p:spPr>
          <a:xfrm>
            <a:off x="2024049" y="2367594"/>
            <a:ext cx="1878528" cy="461665"/>
          </a:xfrm>
          <a:prstGeom prst="rect">
            <a:avLst/>
          </a:prstGeom>
        </p:spPr>
        <p:txBody>
          <a:bodyPr wrap="none">
            <a:spAutoFit/>
          </a:bodyPr>
          <a:lstStyle/>
          <a:p>
            <a:r>
              <a:rPr lang="fr-FR" sz="1200" dirty="0" err="1"/>
              <a:t>Alstroemère</a:t>
            </a:r>
            <a:r>
              <a:rPr lang="fr-FR" sz="1200" dirty="0"/>
              <a:t> (Lys des Incas)</a:t>
            </a:r>
          </a:p>
          <a:p>
            <a:r>
              <a:rPr lang="fr-FR" sz="1200" i="1" dirty="0" err="1"/>
              <a:t>Alstroemeria</a:t>
            </a:r>
            <a:endParaRPr lang="fr-FR" sz="1200" i="1" dirty="0"/>
          </a:p>
        </p:txBody>
      </p:sp>
      <p:pic>
        <p:nvPicPr>
          <p:cNvPr id="22" name="Image 21" descr="Une image contenant fleur, plante, table, extérieur&#10;&#10;Description générée avec un niveau de confiance très élevé">
            <a:extLst>
              <a:ext uri="{FF2B5EF4-FFF2-40B4-BE49-F238E27FC236}">
                <a16:creationId xmlns:a16="http://schemas.microsoft.com/office/drawing/2014/main" id="{2C873169-A0BA-4CA3-907B-CF23016174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38244" y="2830188"/>
            <a:ext cx="1905000" cy="1905000"/>
          </a:xfrm>
          <a:prstGeom prst="rect">
            <a:avLst/>
          </a:prstGeom>
        </p:spPr>
      </p:pic>
      <p:pic>
        <p:nvPicPr>
          <p:cNvPr id="24" name="Image 23" descr="Une image contenant plante, fleur, belle de jour, herbe&#10;&#10;Description générée avec un niveau de confiance très élevé">
            <a:extLst>
              <a:ext uri="{FF2B5EF4-FFF2-40B4-BE49-F238E27FC236}">
                <a16:creationId xmlns:a16="http://schemas.microsoft.com/office/drawing/2014/main" id="{B16DF11E-FE0E-46EA-BCAE-288F78C626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01555" y="2476500"/>
            <a:ext cx="1905000" cy="1905000"/>
          </a:xfrm>
          <a:prstGeom prst="rect">
            <a:avLst/>
          </a:prstGeom>
        </p:spPr>
      </p:pic>
      <p:pic>
        <p:nvPicPr>
          <p:cNvPr id="38" name="Image 37" descr="Une image contenant plante, fleur, table, rose&#10;&#10;Description générée avec un niveau de confiance très élevé">
            <a:extLst>
              <a:ext uri="{FF2B5EF4-FFF2-40B4-BE49-F238E27FC236}">
                <a16:creationId xmlns:a16="http://schemas.microsoft.com/office/drawing/2014/main" id="{223AE962-C597-44E1-94B6-4D6AAF2AB90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9049" y="4926618"/>
            <a:ext cx="1905000" cy="1905000"/>
          </a:xfrm>
          <a:prstGeom prst="rect">
            <a:avLst/>
          </a:prstGeom>
        </p:spPr>
      </p:pic>
      <p:pic>
        <p:nvPicPr>
          <p:cNvPr id="40" name="Image 39" descr="Une image contenant fleur, plante, rose, vase&#10;&#10;Description générée avec un niveau de confiance très élevé">
            <a:extLst>
              <a:ext uri="{FF2B5EF4-FFF2-40B4-BE49-F238E27FC236}">
                <a16:creationId xmlns:a16="http://schemas.microsoft.com/office/drawing/2014/main" id="{C2F712EE-520D-4E3E-A1A5-579B0E1D8F6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01555" y="4485397"/>
            <a:ext cx="1905000" cy="1905000"/>
          </a:xfrm>
          <a:prstGeom prst="rect">
            <a:avLst/>
          </a:prstGeom>
        </p:spPr>
      </p:pic>
      <p:pic>
        <p:nvPicPr>
          <p:cNvPr id="42" name="Image 41" descr="Une image contenant fleur, vase, jaune, plante&#10;&#10;Description générée avec un niveau de confiance très élevé">
            <a:extLst>
              <a:ext uri="{FF2B5EF4-FFF2-40B4-BE49-F238E27FC236}">
                <a16:creationId xmlns:a16="http://schemas.microsoft.com/office/drawing/2014/main" id="{38F71499-996B-419A-8D4C-872BB69A84C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86902" y="4495800"/>
            <a:ext cx="1905000" cy="1905000"/>
          </a:xfrm>
          <a:prstGeom prst="rect">
            <a:avLst/>
          </a:prstGeom>
        </p:spPr>
      </p:pic>
      <p:pic>
        <p:nvPicPr>
          <p:cNvPr id="44" name="Image 43" descr="Une image contenant fleur, plante, vase&#10;&#10;Description générée avec un niveau de confiance très élevé">
            <a:extLst>
              <a:ext uri="{FF2B5EF4-FFF2-40B4-BE49-F238E27FC236}">
                <a16:creationId xmlns:a16="http://schemas.microsoft.com/office/drawing/2014/main" id="{35CEBCF8-2D90-43B2-A409-9F0D110C1FD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43762" y="4748764"/>
            <a:ext cx="1905000" cy="1905000"/>
          </a:xfrm>
          <a:prstGeom prst="rect">
            <a:avLst/>
          </a:prstGeom>
        </p:spPr>
      </p:pic>
      <p:pic>
        <p:nvPicPr>
          <p:cNvPr id="46" name="Image 45" descr="Une image contenant fleur, plante, rose&#10;&#10;Description générée avec un niveau de confiance très élevé">
            <a:extLst>
              <a:ext uri="{FF2B5EF4-FFF2-40B4-BE49-F238E27FC236}">
                <a16:creationId xmlns:a16="http://schemas.microsoft.com/office/drawing/2014/main" id="{C31A07ED-E42F-47AE-9401-679748EB08D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81991" y="4735188"/>
            <a:ext cx="1905000" cy="1905000"/>
          </a:xfrm>
          <a:prstGeom prst="rect">
            <a:avLst/>
          </a:prstGeom>
        </p:spPr>
      </p:pic>
      <p:pic>
        <p:nvPicPr>
          <p:cNvPr id="48" name="Image 47" descr="Une image contenant arbre, plante, fleur, rose&#10;&#10;Description générée avec un niveau de confiance très élevé">
            <a:extLst>
              <a:ext uri="{FF2B5EF4-FFF2-40B4-BE49-F238E27FC236}">
                <a16:creationId xmlns:a16="http://schemas.microsoft.com/office/drawing/2014/main" id="{AC18AD55-1548-4C9E-A73A-C26B0DB58D4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157446" y="2476500"/>
            <a:ext cx="1905000" cy="1905000"/>
          </a:xfrm>
          <a:prstGeom prst="rect">
            <a:avLst/>
          </a:prstGeom>
        </p:spPr>
      </p:pic>
      <p:pic>
        <p:nvPicPr>
          <p:cNvPr id="50" name="Image 49" descr="Une image contenant plante, extérieur, fleur, arbre&#10;&#10;Description générée avec un niveau de confiance très élevé">
            <a:extLst>
              <a:ext uri="{FF2B5EF4-FFF2-40B4-BE49-F238E27FC236}">
                <a16:creationId xmlns:a16="http://schemas.microsoft.com/office/drawing/2014/main" id="{4D5D2F5D-2980-4B2C-A4BA-0CFEEFAEDF4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16286" y="4953000"/>
            <a:ext cx="1905000" cy="1905000"/>
          </a:xfrm>
          <a:prstGeom prst="rect">
            <a:avLst/>
          </a:prstGeom>
        </p:spPr>
      </p:pic>
      <p:sp>
        <p:nvSpPr>
          <p:cNvPr id="51" name="Espace réservé du numéro de diapositive 2">
            <a:extLst>
              <a:ext uri="{FF2B5EF4-FFF2-40B4-BE49-F238E27FC236}">
                <a16:creationId xmlns:a16="http://schemas.microsoft.com/office/drawing/2014/main" id="{F6ABDAE7-98CA-4B4D-AD88-FC82CDC5A15C}"/>
              </a:ext>
            </a:extLst>
          </p:cNvPr>
          <p:cNvSpPr txBox="1">
            <a:spLocks/>
          </p:cNvSpPr>
          <p:nvPr/>
        </p:nvSpPr>
        <p:spPr>
          <a:xfrm>
            <a:off x="11584420" y="2192337"/>
            <a:ext cx="556140" cy="388060"/>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111</a:t>
            </a:fld>
            <a:endParaRPr lang="fr-FR"/>
          </a:p>
        </p:txBody>
      </p:sp>
      <p:pic>
        <p:nvPicPr>
          <p:cNvPr id="52" name="Image 51" descr="Une image contenant arbre, extérieur, plante, fleur&#10;&#10;Description générée avec un niveau de confiance très élevé">
            <a:extLst>
              <a:ext uri="{FF2B5EF4-FFF2-40B4-BE49-F238E27FC236}">
                <a16:creationId xmlns:a16="http://schemas.microsoft.com/office/drawing/2014/main" id="{6676453D-5F61-4869-A581-5140D38B577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235560" y="2580397"/>
            <a:ext cx="1905000" cy="1905000"/>
          </a:xfrm>
          <a:prstGeom prst="rect">
            <a:avLst/>
          </a:prstGeom>
        </p:spPr>
      </p:pic>
      <p:pic>
        <p:nvPicPr>
          <p:cNvPr id="53" name="Image 52" descr="Une image contenant plante, fleur, table, vase&#10;&#10;Description générée avec un niveau de confiance très élevé">
            <a:extLst>
              <a:ext uri="{FF2B5EF4-FFF2-40B4-BE49-F238E27FC236}">
                <a16:creationId xmlns:a16="http://schemas.microsoft.com/office/drawing/2014/main" id="{6D954B15-1130-462D-8263-CD6F9BFAC48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243762" y="2580397"/>
            <a:ext cx="1905000" cy="1905000"/>
          </a:xfrm>
          <a:prstGeom prst="rect">
            <a:avLst/>
          </a:prstGeom>
        </p:spPr>
      </p:pic>
      <p:sp>
        <p:nvSpPr>
          <p:cNvPr id="54" name="ZoneTexte 53">
            <a:extLst>
              <a:ext uri="{FF2B5EF4-FFF2-40B4-BE49-F238E27FC236}">
                <a16:creationId xmlns:a16="http://schemas.microsoft.com/office/drawing/2014/main" id="{0BD828DB-0895-4B0E-A184-19D090DDA5DF}"/>
              </a:ext>
            </a:extLst>
          </p:cNvPr>
          <p:cNvSpPr txBox="1"/>
          <p:nvPr/>
        </p:nvSpPr>
        <p:spPr>
          <a:xfrm>
            <a:off x="5199548" y="6531464"/>
            <a:ext cx="1974708" cy="276999"/>
          </a:xfrm>
          <a:prstGeom prst="rect">
            <a:avLst/>
          </a:prstGeom>
          <a:noFill/>
        </p:spPr>
        <p:txBody>
          <a:bodyPr wrap="none" rtlCol="0">
            <a:spAutoFit/>
          </a:bodyPr>
          <a:lstStyle/>
          <a:p>
            <a:pPr algn="ctr"/>
            <a:r>
              <a:rPr lang="fr-FR" sz="1200" dirty="0"/>
              <a:t>Photos Pépinière d’Antsirabe</a:t>
            </a:r>
          </a:p>
        </p:txBody>
      </p:sp>
    </p:spTree>
    <p:extLst>
      <p:ext uri="{BB962C8B-B14F-4D97-AF65-F5344CB8AC3E}">
        <p14:creationId xmlns:p14="http://schemas.microsoft.com/office/powerpoint/2010/main" val="26705071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D398001-C954-4DF8-8D38-B531911E1180}"/>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3" name="Espace réservé du numéro de diapositive 2">
            <a:extLst>
              <a:ext uri="{FF2B5EF4-FFF2-40B4-BE49-F238E27FC236}">
                <a16:creationId xmlns:a16="http://schemas.microsoft.com/office/drawing/2014/main" id="{1DE09C1C-0C33-4427-8735-9EC42D8BE5A3}"/>
              </a:ext>
            </a:extLst>
          </p:cNvPr>
          <p:cNvSpPr>
            <a:spLocks noGrp="1"/>
          </p:cNvSpPr>
          <p:nvPr>
            <p:ph type="sldNum" sz="quarter" idx="12"/>
          </p:nvPr>
        </p:nvSpPr>
        <p:spPr>
          <a:xfrm>
            <a:off x="11496907" y="73605"/>
            <a:ext cx="556140" cy="388060"/>
          </a:xfrm>
        </p:spPr>
        <p:txBody>
          <a:bodyPr/>
          <a:lstStyle/>
          <a:p>
            <a:fld id="{DD01B516-A07C-46B6-9C1A-871827ED2DE0}" type="slidenum">
              <a:rPr lang="fr-FR" smtClean="0"/>
              <a:t>112</a:t>
            </a:fld>
            <a:endParaRPr lang="fr-FR"/>
          </a:p>
        </p:txBody>
      </p:sp>
      <p:pic>
        <p:nvPicPr>
          <p:cNvPr id="5" name="Image 4" descr="Une image contenant plante, fleur, vase, table&#10;&#10;Description générée avec un niveau de confiance très élevé">
            <a:extLst>
              <a:ext uri="{FF2B5EF4-FFF2-40B4-BE49-F238E27FC236}">
                <a16:creationId xmlns:a16="http://schemas.microsoft.com/office/drawing/2014/main" id="{C476EF1B-9424-4546-8F6D-1A7A00C76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49" y="461665"/>
            <a:ext cx="1905000" cy="1905000"/>
          </a:xfrm>
          <a:prstGeom prst="rect">
            <a:avLst/>
          </a:prstGeom>
        </p:spPr>
      </p:pic>
      <p:pic>
        <p:nvPicPr>
          <p:cNvPr id="7" name="Image 6" descr="Une image contenant fleur, plante, intérieur, table&#10;&#10;Description générée avec un niveau de confiance très élevé">
            <a:extLst>
              <a:ext uri="{FF2B5EF4-FFF2-40B4-BE49-F238E27FC236}">
                <a16:creationId xmlns:a16="http://schemas.microsoft.com/office/drawing/2014/main" id="{E15059E8-BC7B-47E2-BED4-9EB45FF5CD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2287" y="461665"/>
            <a:ext cx="1905000" cy="1905000"/>
          </a:xfrm>
          <a:prstGeom prst="rect">
            <a:avLst/>
          </a:prstGeom>
        </p:spPr>
      </p:pic>
      <p:pic>
        <p:nvPicPr>
          <p:cNvPr id="9" name="Image 8" descr="Une image contenant plante, fleur&#10;&#10;Description générée avec un niveau de confiance très élevé">
            <a:extLst>
              <a:ext uri="{FF2B5EF4-FFF2-40B4-BE49-F238E27FC236}">
                <a16:creationId xmlns:a16="http://schemas.microsoft.com/office/drawing/2014/main" id="{A3E7B0EF-8B3E-4772-A014-CBC79FC0B1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1425" y="461665"/>
            <a:ext cx="1905000" cy="1905000"/>
          </a:xfrm>
          <a:prstGeom prst="rect">
            <a:avLst/>
          </a:prstGeom>
        </p:spPr>
      </p:pic>
      <p:pic>
        <p:nvPicPr>
          <p:cNvPr id="11" name="Image 10" descr="Une image contenant fleur, plante, arbre, feuille&#10;&#10;Description générée avec un niveau de confiance très élevé">
            <a:extLst>
              <a:ext uri="{FF2B5EF4-FFF2-40B4-BE49-F238E27FC236}">
                <a16:creationId xmlns:a16="http://schemas.microsoft.com/office/drawing/2014/main" id="{F9D1848E-AE8A-4918-A1EA-7627D63128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0563" y="461665"/>
            <a:ext cx="1905000" cy="1905000"/>
          </a:xfrm>
          <a:prstGeom prst="rect">
            <a:avLst/>
          </a:prstGeom>
        </p:spPr>
      </p:pic>
      <p:pic>
        <p:nvPicPr>
          <p:cNvPr id="13" name="Image 12" descr="Une image contenant fleur, plante, vase, rose&#10;&#10;Description générée avec un niveau de confiance très élevé">
            <a:extLst>
              <a:ext uri="{FF2B5EF4-FFF2-40B4-BE49-F238E27FC236}">
                <a16:creationId xmlns:a16="http://schemas.microsoft.com/office/drawing/2014/main" id="{AD7ADCD1-6F1E-4890-8CC3-0210513FB9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6048" y="461665"/>
            <a:ext cx="1905000" cy="1905000"/>
          </a:xfrm>
          <a:prstGeom prst="rect">
            <a:avLst/>
          </a:prstGeom>
        </p:spPr>
      </p:pic>
      <p:pic>
        <p:nvPicPr>
          <p:cNvPr id="15" name="Image 14" descr="Une image contenant intérieur, fleur&#10;&#10;Description générée avec un niveau de confiance très élevé">
            <a:extLst>
              <a:ext uri="{FF2B5EF4-FFF2-40B4-BE49-F238E27FC236}">
                <a16:creationId xmlns:a16="http://schemas.microsoft.com/office/drawing/2014/main" id="{B3AE0260-FCDB-4461-80ED-32CEC8A839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51533" y="461665"/>
            <a:ext cx="1905000" cy="1905000"/>
          </a:xfrm>
          <a:prstGeom prst="rect">
            <a:avLst/>
          </a:prstGeom>
        </p:spPr>
      </p:pic>
      <p:pic>
        <p:nvPicPr>
          <p:cNvPr id="17" name="Image 16" descr="Une image contenant plante, fleur, table, rose&#10;&#10;Description générée avec un niveau de confiance très élevé">
            <a:extLst>
              <a:ext uri="{FF2B5EF4-FFF2-40B4-BE49-F238E27FC236}">
                <a16:creationId xmlns:a16="http://schemas.microsoft.com/office/drawing/2014/main" id="{951D813D-16F6-40A4-ADC0-7BD5136F3C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55" y="2476500"/>
            <a:ext cx="1905000" cy="1905000"/>
          </a:xfrm>
          <a:prstGeom prst="rect">
            <a:avLst/>
          </a:prstGeom>
        </p:spPr>
      </p:pic>
      <p:pic>
        <p:nvPicPr>
          <p:cNvPr id="19" name="Image 18" descr="Une image contenant fleur, plante, belle de jour&#10;&#10;Description générée avec un niveau de confiance très élevé">
            <a:extLst>
              <a:ext uri="{FF2B5EF4-FFF2-40B4-BE49-F238E27FC236}">
                <a16:creationId xmlns:a16="http://schemas.microsoft.com/office/drawing/2014/main" id="{F62E0509-4DDD-4739-83B9-4C1E65E15F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7287" y="2476500"/>
            <a:ext cx="1905000" cy="1905000"/>
          </a:xfrm>
          <a:prstGeom prst="rect">
            <a:avLst/>
          </a:prstGeom>
        </p:spPr>
      </p:pic>
      <p:pic>
        <p:nvPicPr>
          <p:cNvPr id="21" name="Image 20" descr="Une image contenant belle de jour, plante, fleur&#10;&#10;Description générée avec un niveau de confiance très élevé">
            <a:extLst>
              <a:ext uri="{FF2B5EF4-FFF2-40B4-BE49-F238E27FC236}">
                <a16:creationId xmlns:a16="http://schemas.microsoft.com/office/drawing/2014/main" id="{B090620F-9112-4CCB-B1B1-91F351D3DB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08149" y="2476500"/>
            <a:ext cx="1905000" cy="1905000"/>
          </a:xfrm>
          <a:prstGeom prst="rect">
            <a:avLst/>
          </a:prstGeom>
        </p:spPr>
      </p:pic>
      <p:pic>
        <p:nvPicPr>
          <p:cNvPr id="22" name="Image 21" descr="Une image contenant plante&#10;&#10;Description générée avec un niveau de confiance élevé">
            <a:extLst>
              <a:ext uri="{FF2B5EF4-FFF2-40B4-BE49-F238E27FC236}">
                <a16:creationId xmlns:a16="http://schemas.microsoft.com/office/drawing/2014/main" id="{C9EBCE0D-7248-4AA4-9B67-27849BFF12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57446" y="2476500"/>
            <a:ext cx="1905000" cy="1905000"/>
          </a:xfrm>
          <a:prstGeom prst="rect">
            <a:avLst/>
          </a:prstGeom>
        </p:spPr>
      </p:pic>
      <p:pic>
        <p:nvPicPr>
          <p:cNvPr id="24" name="Image 23" descr="Une image contenant plante, fleur, violet, petit&#10;&#10;Description générée avec un niveau de confiance très élevé">
            <a:extLst>
              <a:ext uri="{FF2B5EF4-FFF2-40B4-BE49-F238E27FC236}">
                <a16:creationId xmlns:a16="http://schemas.microsoft.com/office/drawing/2014/main" id="{A7BE148A-AAA9-46A6-87DC-DC2AB8404B1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85563" y="2476500"/>
            <a:ext cx="1905000" cy="1905000"/>
          </a:xfrm>
          <a:prstGeom prst="rect">
            <a:avLst/>
          </a:prstGeom>
        </p:spPr>
      </p:pic>
      <p:pic>
        <p:nvPicPr>
          <p:cNvPr id="26" name="Image 25" descr="Une image contenant plante, fleur, violet, feuille&#10;&#10;Description générée avec un niveau de confiance très élevé">
            <a:extLst>
              <a:ext uri="{FF2B5EF4-FFF2-40B4-BE49-F238E27FC236}">
                <a16:creationId xmlns:a16="http://schemas.microsoft.com/office/drawing/2014/main" id="{636FBD7D-63DC-4E51-AF18-D1EAFB43D08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51533" y="2476500"/>
            <a:ext cx="1905000" cy="1905000"/>
          </a:xfrm>
          <a:prstGeom prst="rect">
            <a:avLst/>
          </a:prstGeom>
        </p:spPr>
      </p:pic>
      <p:pic>
        <p:nvPicPr>
          <p:cNvPr id="27" name="Image 26" descr="Une image contenant fleur, plante, vase, table&#10;&#10;Description générée avec un niveau de confiance très élevé">
            <a:extLst>
              <a:ext uri="{FF2B5EF4-FFF2-40B4-BE49-F238E27FC236}">
                <a16:creationId xmlns:a16="http://schemas.microsoft.com/office/drawing/2014/main" id="{A68C6A23-072B-483F-8046-1D0EB2E0848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555" y="4603233"/>
            <a:ext cx="1905000" cy="1905000"/>
          </a:xfrm>
          <a:prstGeom prst="rect">
            <a:avLst/>
          </a:prstGeom>
        </p:spPr>
      </p:pic>
      <p:pic>
        <p:nvPicPr>
          <p:cNvPr id="29" name="Image 28" descr="Une image contenant fève, fleur, petit, herbe&#10;&#10;Description générée avec un niveau de confiance élevé">
            <a:extLst>
              <a:ext uri="{FF2B5EF4-FFF2-40B4-BE49-F238E27FC236}">
                <a16:creationId xmlns:a16="http://schemas.microsoft.com/office/drawing/2014/main" id="{C61A5881-87A1-43BA-B176-7A1175283B7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72287" y="4603233"/>
            <a:ext cx="1905000" cy="1905000"/>
          </a:xfrm>
          <a:prstGeom prst="rect">
            <a:avLst/>
          </a:prstGeom>
        </p:spPr>
      </p:pic>
      <p:pic>
        <p:nvPicPr>
          <p:cNvPr id="31" name="Image 30" descr="Une image contenant plante, fleur&#10;&#10;Description générée avec un niveau de confiance très élevé">
            <a:extLst>
              <a:ext uri="{FF2B5EF4-FFF2-40B4-BE49-F238E27FC236}">
                <a16:creationId xmlns:a16="http://schemas.microsoft.com/office/drawing/2014/main" id="{E10CC520-6CBE-4850-8DB5-F9C38C29F25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97947" y="4603233"/>
            <a:ext cx="1905000" cy="1905000"/>
          </a:xfrm>
          <a:prstGeom prst="rect">
            <a:avLst/>
          </a:prstGeom>
        </p:spPr>
      </p:pic>
      <p:pic>
        <p:nvPicPr>
          <p:cNvPr id="33" name="Image 32" descr="Une image contenant plante, fleur, intérieur, table&#10;&#10;Description générée avec un niveau de confiance très élevé">
            <a:extLst>
              <a:ext uri="{FF2B5EF4-FFF2-40B4-BE49-F238E27FC236}">
                <a16:creationId xmlns:a16="http://schemas.microsoft.com/office/drawing/2014/main" id="{F2CEC0C1-4C7D-4335-9519-B4EE2136F3D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20751" y="4603233"/>
            <a:ext cx="1905000" cy="1905000"/>
          </a:xfrm>
          <a:prstGeom prst="rect">
            <a:avLst/>
          </a:prstGeom>
        </p:spPr>
      </p:pic>
      <p:pic>
        <p:nvPicPr>
          <p:cNvPr id="35" name="Image 34" descr="Une image contenant plante, herbe, vert, feuille&#10;&#10;Description générée avec un niveau de confiance élevé">
            <a:extLst>
              <a:ext uri="{FF2B5EF4-FFF2-40B4-BE49-F238E27FC236}">
                <a16:creationId xmlns:a16="http://schemas.microsoft.com/office/drawing/2014/main" id="{E4E34DD9-51EC-43F6-9233-256D2DCC947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62446" y="4603233"/>
            <a:ext cx="1905000" cy="1905000"/>
          </a:xfrm>
          <a:prstGeom prst="rect">
            <a:avLst/>
          </a:prstGeom>
        </p:spPr>
      </p:pic>
      <p:pic>
        <p:nvPicPr>
          <p:cNvPr id="37" name="Image 36" descr="Une image contenant alimentation, herbe&#10;&#10;Description générée avec un niveau de confiance élevé">
            <a:extLst>
              <a:ext uri="{FF2B5EF4-FFF2-40B4-BE49-F238E27FC236}">
                <a16:creationId xmlns:a16="http://schemas.microsoft.com/office/drawing/2014/main" id="{6741DC57-E349-477A-849B-64527A9478A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90563" y="4603233"/>
            <a:ext cx="1905000" cy="1905000"/>
          </a:xfrm>
          <a:prstGeom prst="rect">
            <a:avLst/>
          </a:prstGeom>
        </p:spPr>
      </p:pic>
      <p:sp>
        <p:nvSpPr>
          <p:cNvPr id="38" name="ZoneTexte 37">
            <a:extLst>
              <a:ext uri="{FF2B5EF4-FFF2-40B4-BE49-F238E27FC236}">
                <a16:creationId xmlns:a16="http://schemas.microsoft.com/office/drawing/2014/main" id="{2A4DD38B-0973-4750-864D-EAFD39DD0CC9}"/>
              </a:ext>
            </a:extLst>
          </p:cNvPr>
          <p:cNvSpPr txBox="1"/>
          <p:nvPr/>
        </p:nvSpPr>
        <p:spPr>
          <a:xfrm>
            <a:off x="5199548" y="6531464"/>
            <a:ext cx="1974708" cy="276999"/>
          </a:xfrm>
          <a:prstGeom prst="rect">
            <a:avLst/>
          </a:prstGeom>
          <a:noFill/>
        </p:spPr>
        <p:txBody>
          <a:bodyPr wrap="none" rtlCol="0">
            <a:spAutoFit/>
          </a:bodyPr>
          <a:lstStyle/>
          <a:p>
            <a:pPr algn="ctr"/>
            <a:r>
              <a:rPr lang="fr-FR" sz="1200" dirty="0"/>
              <a:t>Photos Pépinière d’Antsirabe</a:t>
            </a:r>
          </a:p>
        </p:txBody>
      </p:sp>
    </p:spTree>
    <p:extLst>
      <p:ext uri="{BB962C8B-B14F-4D97-AF65-F5344CB8AC3E}">
        <p14:creationId xmlns:p14="http://schemas.microsoft.com/office/powerpoint/2010/main" val="39437215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168B9F7-E4AC-49C1-84C7-8D233AB2F9D1}"/>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3" name="Espace réservé du numéro de diapositive 2">
            <a:extLst>
              <a:ext uri="{FF2B5EF4-FFF2-40B4-BE49-F238E27FC236}">
                <a16:creationId xmlns:a16="http://schemas.microsoft.com/office/drawing/2014/main" id="{2E509D31-1520-4048-9DD5-55C22404389A}"/>
              </a:ext>
            </a:extLst>
          </p:cNvPr>
          <p:cNvSpPr>
            <a:spLocks noGrp="1"/>
          </p:cNvSpPr>
          <p:nvPr>
            <p:ph type="sldNum" sz="quarter" idx="12"/>
          </p:nvPr>
        </p:nvSpPr>
        <p:spPr>
          <a:xfrm>
            <a:off x="11496907" y="73605"/>
            <a:ext cx="556140" cy="388060"/>
          </a:xfrm>
        </p:spPr>
        <p:txBody>
          <a:bodyPr/>
          <a:lstStyle/>
          <a:p>
            <a:fld id="{DD01B516-A07C-46B6-9C1A-871827ED2DE0}" type="slidenum">
              <a:rPr lang="fr-FR" smtClean="0"/>
              <a:t>113</a:t>
            </a:fld>
            <a:endParaRPr lang="fr-FR"/>
          </a:p>
        </p:txBody>
      </p:sp>
      <p:pic>
        <p:nvPicPr>
          <p:cNvPr id="5" name="Image 4" descr="Une image contenant fleur, plante, table, eau&#10;&#10;Description générée avec un niveau de confiance très élevé">
            <a:extLst>
              <a:ext uri="{FF2B5EF4-FFF2-40B4-BE49-F238E27FC236}">
                <a16:creationId xmlns:a16="http://schemas.microsoft.com/office/drawing/2014/main" id="{5C81F268-70E8-4146-AC86-D80F5320D9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6425" y="2476500"/>
            <a:ext cx="1905000" cy="1905000"/>
          </a:xfrm>
          <a:prstGeom prst="rect">
            <a:avLst/>
          </a:prstGeom>
        </p:spPr>
      </p:pic>
      <p:pic>
        <p:nvPicPr>
          <p:cNvPr id="7" name="Image 6" descr="Une image contenant fleur, vase, arbre, plante&#10;&#10;Description générée avec un niveau de confiance très élevé">
            <a:extLst>
              <a:ext uri="{FF2B5EF4-FFF2-40B4-BE49-F238E27FC236}">
                <a16:creationId xmlns:a16="http://schemas.microsoft.com/office/drawing/2014/main" id="{8244F773-583B-49FF-A5FF-084C87AEB5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287" y="2476500"/>
            <a:ext cx="1905000" cy="1905000"/>
          </a:xfrm>
          <a:prstGeom prst="rect">
            <a:avLst/>
          </a:prstGeom>
        </p:spPr>
      </p:pic>
      <p:pic>
        <p:nvPicPr>
          <p:cNvPr id="9" name="Image 8" descr="Une image contenant plante, fleur, arbre, extérieur&#10;&#10;Description générée avec un niveau de confiance très élevé">
            <a:extLst>
              <a:ext uri="{FF2B5EF4-FFF2-40B4-BE49-F238E27FC236}">
                <a16:creationId xmlns:a16="http://schemas.microsoft.com/office/drawing/2014/main" id="{1A072F72-99F3-4007-A588-0C93B4086F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8149" y="2476500"/>
            <a:ext cx="1905000" cy="1905000"/>
          </a:xfrm>
          <a:prstGeom prst="rect">
            <a:avLst/>
          </a:prstGeom>
        </p:spPr>
      </p:pic>
      <p:pic>
        <p:nvPicPr>
          <p:cNvPr id="11" name="Image 10" descr="Une image contenant arbre, plante, fleur, rose&#10;&#10;Description générée avec un niveau de confiance très élevé">
            <a:extLst>
              <a:ext uri="{FF2B5EF4-FFF2-40B4-BE49-F238E27FC236}">
                <a16:creationId xmlns:a16="http://schemas.microsoft.com/office/drawing/2014/main" id="{D25AD37D-1BBD-48F3-B8AF-D31D2A6693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49" y="2366665"/>
            <a:ext cx="1905000" cy="1905000"/>
          </a:xfrm>
          <a:prstGeom prst="rect">
            <a:avLst/>
          </a:prstGeom>
        </p:spPr>
      </p:pic>
      <p:pic>
        <p:nvPicPr>
          <p:cNvPr id="13" name="Image 12" descr="Une image contenant plante, fleur, extérieur, table&#10;&#10;Description générée avec un niveau de confiance très élevé">
            <a:extLst>
              <a:ext uri="{FF2B5EF4-FFF2-40B4-BE49-F238E27FC236}">
                <a16:creationId xmlns:a16="http://schemas.microsoft.com/office/drawing/2014/main" id="{67D26514-F1D9-4B87-903E-C516C28C3F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48047" y="461665"/>
            <a:ext cx="1905000" cy="1905000"/>
          </a:xfrm>
          <a:prstGeom prst="rect">
            <a:avLst/>
          </a:prstGeom>
        </p:spPr>
      </p:pic>
      <p:pic>
        <p:nvPicPr>
          <p:cNvPr id="15" name="Image 14" descr="Une image contenant fleur, vase, plante, jaune&#10;&#10;Description générée avec un niveau de confiance très élevé">
            <a:extLst>
              <a:ext uri="{FF2B5EF4-FFF2-40B4-BE49-F238E27FC236}">
                <a16:creationId xmlns:a16="http://schemas.microsoft.com/office/drawing/2014/main" id="{F4E8D85F-9BEE-43E8-A091-DFCDEDDFFD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2107" y="461665"/>
            <a:ext cx="1905000" cy="1905000"/>
          </a:xfrm>
          <a:prstGeom prst="rect">
            <a:avLst/>
          </a:prstGeom>
        </p:spPr>
      </p:pic>
      <p:pic>
        <p:nvPicPr>
          <p:cNvPr id="17" name="Image 16" descr="Une image contenant fleur, plante, vase, table&#10;&#10;Description générée avec un niveau de confiance très élevé">
            <a:extLst>
              <a:ext uri="{FF2B5EF4-FFF2-40B4-BE49-F238E27FC236}">
                <a16:creationId xmlns:a16="http://schemas.microsoft.com/office/drawing/2014/main" id="{BF2DD03D-82B4-46B8-ACF2-94E917B590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461665"/>
            <a:ext cx="1905000" cy="1905000"/>
          </a:xfrm>
          <a:prstGeom prst="rect">
            <a:avLst/>
          </a:prstGeom>
        </p:spPr>
      </p:pic>
      <p:pic>
        <p:nvPicPr>
          <p:cNvPr id="19" name="Image 18" descr="Une image contenant plante, fleur, table, vase&#10;&#10;Description générée avec un niveau de confiance très élevé">
            <a:extLst>
              <a:ext uri="{FF2B5EF4-FFF2-40B4-BE49-F238E27FC236}">
                <a16:creationId xmlns:a16="http://schemas.microsoft.com/office/drawing/2014/main" id="{FB484456-B785-4035-B286-E73289BEC5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7287" y="461665"/>
            <a:ext cx="1905000" cy="1905000"/>
          </a:xfrm>
          <a:prstGeom prst="rect">
            <a:avLst/>
          </a:prstGeom>
        </p:spPr>
      </p:pic>
      <p:pic>
        <p:nvPicPr>
          <p:cNvPr id="21" name="Image 20" descr="Une image contenant plante, fleur, table, vase&#10;&#10;Description générée avec un niveau de confiance très élevé">
            <a:extLst>
              <a:ext uri="{FF2B5EF4-FFF2-40B4-BE49-F238E27FC236}">
                <a16:creationId xmlns:a16="http://schemas.microsoft.com/office/drawing/2014/main" id="{699A2A13-1DED-428F-890A-A86DD49F87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13965" y="461665"/>
            <a:ext cx="1905000" cy="1905000"/>
          </a:xfrm>
          <a:prstGeom prst="rect">
            <a:avLst/>
          </a:prstGeom>
        </p:spPr>
      </p:pic>
      <p:pic>
        <p:nvPicPr>
          <p:cNvPr id="23" name="Image 22" descr="Une image contenant intérieur, rouge&#10;&#10;Description générée avec un niveau de confiance élevé">
            <a:extLst>
              <a:ext uri="{FF2B5EF4-FFF2-40B4-BE49-F238E27FC236}">
                <a16:creationId xmlns:a16="http://schemas.microsoft.com/office/drawing/2014/main" id="{686CA38D-DACA-4DB9-8FFF-D254525E3A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149" y="368919"/>
            <a:ext cx="1905000" cy="1905000"/>
          </a:xfrm>
          <a:prstGeom prst="rect">
            <a:avLst/>
          </a:prstGeom>
        </p:spPr>
      </p:pic>
      <p:pic>
        <p:nvPicPr>
          <p:cNvPr id="33" name="Image 32" descr="Une image contenant plante, fleur, vase&#10;&#10;Description générée avec un niveau de confiance très élevé">
            <a:extLst>
              <a:ext uri="{FF2B5EF4-FFF2-40B4-BE49-F238E27FC236}">
                <a16:creationId xmlns:a16="http://schemas.microsoft.com/office/drawing/2014/main" id="{2E88206D-DBE8-4009-9B1E-D148618948D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2903" y="4617534"/>
            <a:ext cx="1905000" cy="1905000"/>
          </a:xfrm>
          <a:prstGeom prst="rect">
            <a:avLst/>
          </a:prstGeom>
        </p:spPr>
      </p:pic>
      <p:pic>
        <p:nvPicPr>
          <p:cNvPr id="35" name="Image 34" descr="Une image contenant plante, table, assiette, fleur&#10;&#10;Description générée avec un niveau de confiance très élevé">
            <a:extLst>
              <a:ext uri="{FF2B5EF4-FFF2-40B4-BE49-F238E27FC236}">
                <a16:creationId xmlns:a16="http://schemas.microsoft.com/office/drawing/2014/main" id="{E8E2EDE1-4CBE-48FC-9811-8902B17A287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13965" y="4584081"/>
            <a:ext cx="1905000" cy="1905000"/>
          </a:xfrm>
          <a:prstGeom prst="rect">
            <a:avLst/>
          </a:prstGeom>
        </p:spPr>
      </p:pic>
      <p:pic>
        <p:nvPicPr>
          <p:cNvPr id="37" name="Image 36" descr="Une image contenant plante, fleur, table, terrain&#10;&#10;Description générée avec un niveau de confiance très élevé">
            <a:extLst>
              <a:ext uri="{FF2B5EF4-FFF2-40B4-BE49-F238E27FC236}">
                <a16:creationId xmlns:a16="http://schemas.microsoft.com/office/drawing/2014/main" id="{5BF0F92D-1AE7-406F-A51B-EC9D034DDD2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09299" y="4617534"/>
            <a:ext cx="1905000" cy="1905000"/>
          </a:xfrm>
          <a:prstGeom prst="rect">
            <a:avLst/>
          </a:prstGeom>
        </p:spPr>
      </p:pic>
      <p:pic>
        <p:nvPicPr>
          <p:cNvPr id="39" name="Image 38" descr="Une image contenant fleur, plante, vase, champignon&#10;&#10;Description générée avec un niveau de confiance très élevé">
            <a:extLst>
              <a:ext uri="{FF2B5EF4-FFF2-40B4-BE49-F238E27FC236}">
                <a16:creationId xmlns:a16="http://schemas.microsoft.com/office/drawing/2014/main" id="{BF2913CD-79BE-4459-8EEA-8C46903197B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07107" y="4617534"/>
            <a:ext cx="1905000" cy="1905000"/>
          </a:xfrm>
          <a:prstGeom prst="rect">
            <a:avLst/>
          </a:prstGeom>
        </p:spPr>
      </p:pic>
      <p:pic>
        <p:nvPicPr>
          <p:cNvPr id="41" name="Image 40" descr="Une image contenant fleur, plante, arbre, extérieur&#10;&#10;Description générée avec un niveau de confiance très élevé">
            <a:extLst>
              <a:ext uri="{FF2B5EF4-FFF2-40B4-BE49-F238E27FC236}">
                <a16:creationId xmlns:a16="http://schemas.microsoft.com/office/drawing/2014/main" id="{8242847C-5CB8-4089-ABE3-087554222B4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198169" y="4617534"/>
            <a:ext cx="1905000" cy="1905000"/>
          </a:xfrm>
          <a:prstGeom prst="rect">
            <a:avLst/>
          </a:prstGeom>
        </p:spPr>
      </p:pic>
      <p:pic>
        <p:nvPicPr>
          <p:cNvPr id="43" name="Image 42" descr="Une image contenant arbre, plante, fleur, extérieur&#10;&#10;Description générée avec un niveau de confiance très élevé">
            <a:extLst>
              <a:ext uri="{FF2B5EF4-FFF2-40B4-BE49-F238E27FC236}">
                <a16:creationId xmlns:a16="http://schemas.microsoft.com/office/drawing/2014/main" id="{B2960CA7-A633-45A2-AAD7-1F8A7F7B1B8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148047" y="4617534"/>
            <a:ext cx="1905000" cy="1905000"/>
          </a:xfrm>
          <a:prstGeom prst="rect">
            <a:avLst/>
          </a:prstGeom>
        </p:spPr>
      </p:pic>
      <p:pic>
        <p:nvPicPr>
          <p:cNvPr id="45" name="Image 44" descr="Une image contenant fleur, plante, table, vase&#10;&#10;Description générée avec un niveau de confiance très élevé">
            <a:extLst>
              <a:ext uri="{FF2B5EF4-FFF2-40B4-BE49-F238E27FC236}">
                <a16:creationId xmlns:a16="http://schemas.microsoft.com/office/drawing/2014/main" id="{69462EDA-1B90-4090-A568-AAAB8190EA0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103169" y="2459773"/>
            <a:ext cx="1905000" cy="1905000"/>
          </a:xfrm>
          <a:prstGeom prst="rect">
            <a:avLst/>
          </a:prstGeom>
        </p:spPr>
      </p:pic>
      <p:pic>
        <p:nvPicPr>
          <p:cNvPr id="47" name="Image 46" descr="Une image contenant extérieur, jaune, terrain&#10;&#10;Description générée avec un niveau de confiance élevé">
            <a:extLst>
              <a:ext uri="{FF2B5EF4-FFF2-40B4-BE49-F238E27FC236}">
                <a16:creationId xmlns:a16="http://schemas.microsoft.com/office/drawing/2014/main" id="{E26F5475-6E1A-493B-91EE-E2F54FC1A4F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55138" y="2366665"/>
            <a:ext cx="1905000" cy="1905000"/>
          </a:xfrm>
          <a:prstGeom prst="rect">
            <a:avLst/>
          </a:prstGeom>
        </p:spPr>
      </p:pic>
      <p:sp>
        <p:nvSpPr>
          <p:cNvPr id="48" name="ZoneTexte 47">
            <a:extLst>
              <a:ext uri="{FF2B5EF4-FFF2-40B4-BE49-F238E27FC236}">
                <a16:creationId xmlns:a16="http://schemas.microsoft.com/office/drawing/2014/main" id="{0F28184B-A60C-4133-A389-D524A6D0EC0E}"/>
              </a:ext>
            </a:extLst>
          </p:cNvPr>
          <p:cNvSpPr txBox="1"/>
          <p:nvPr/>
        </p:nvSpPr>
        <p:spPr>
          <a:xfrm>
            <a:off x="5199548" y="6531464"/>
            <a:ext cx="1974708" cy="276999"/>
          </a:xfrm>
          <a:prstGeom prst="rect">
            <a:avLst/>
          </a:prstGeom>
          <a:noFill/>
        </p:spPr>
        <p:txBody>
          <a:bodyPr wrap="none" rtlCol="0">
            <a:spAutoFit/>
          </a:bodyPr>
          <a:lstStyle/>
          <a:p>
            <a:pPr algn="ctr"/>
            <a:r>
              <a:rPr lang="fr-FR" sz="1200" dirty="0"/>
              <a:t>Photos Pépinière d’Antsirabe</a:t>
            </a:r>
          </a:p>
        </p:txBody>
      </p:sp>
    </p:spTree>
    <p:extLst>
      <p:ext uri="{BB962C8B-B14F-4D97-AF65-F5344CB8AC3E}">
        <p14:creationId xmlns:p14="http://schemas.microsoft.com/office/powerpoint/2010/main" val="32759555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F37FA61-EEE9-4BBD-B813-DD9892D57F8C}"/>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3" name="Espace réservé du numéro de diapositive 2">
            <a:extLst>
              <a:ext uri="{FF2B5EF4-FFF2-40B4-BE49-F238E27FC236}">
                <a16:creationId xmlns:a16="http://schemas.microsoft.com/office/drawing/2014/main" id="{FC491A79-11B5-4ECB-80DB-621840F67690}"/>
              </a:ext>
            </a:extLst>
          </p:cNvPr>
          <p:cNvSpPr>
            <a:spLocks noGrp="1"/>
          </p:cNvSpPr>
          <p:nvPr>
            <p:ph type="sldNum" sz="quarter" idx="12"/>
          </p:nvPr>
        </p:nvSpPr>
        <p:spPr>
          <a:xfrm>
            <a:off x="11496907" y="73605"/>
            <a:ext cx="556140" cy="388060"/>
          </a:xfrm>
        </p:spPr>
        <p:txBody>
          <a:bodyPr/>
          <a:lstStyle/>
          <a:p>
            <a:fld id="{DD01B516-A07C-46B6-9C1A-871827ED2DE0}" type="slidenum">
              <a:rPr lang="fr-FR" smtClean="0"/>
              <a:t>114</a:t>
            </a:fld>
            <a:endParaRPr lang="fr-FR"/>
          </a:p>
        </p:txBody>
      </p:sp>
      <p:pic>
        <p:nvPicPr>
          <p:cNvPr id="4" name="Image 3" descr="Une image contenant fleur, plante, rose, vase&#10;&#10;Description générée avec un niveau de confiance très élevé">
            <a:extLst>
              <a:ext uri="{FF2B5EF4-FFF2-40B4-BE49-F238E27FC236}">
                <a16:creationId xmlns:a16="http://schemas.microsoft.com/office/drawing/2014/main" id="{6A21D50F-F408-411A-A694-8C6842179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5166" y="461665"/>
            <a:ext cx="1905000" cy="1905000"/>
          </a:xfrm>
          <a:prstGeom prst="rect">
            <a:avLst/>
          </a:prstGeom>
        </p:spPr>
      </p:pic>
      <p:pic>
        <p:nvPicPr>
          <p:cNvPr id="5" name="Image 4" descr="Une image contenant plante, fleur, table, intérieur&#10;&#10;Description générée avec un niveau de confiance très élevé">
            <a:extLst>
              <a:ext uri="{FF2B5EF4-FFF2-40B4-BE49-F238E27FC236}">
                <a16:creationId xmlns:a16="http://schemas.microsoft.com/office/drawing/2014/main" id="{72FC172D-8FD9-4021-A3D2-2C10A18D5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553" y="461665"/>
            <a:ext cx="1905000" cy="1905000"/>
          </a:xfrm>
          <a:prstGeom prst="rect">
            <a:avLst/>
          </a:prstGeom>
        </p:spPr>
      </p:pic>
      <p:pic>
        <p:nvPicPr>
          <p:cNvPr id="6" name="Image 5" descr="Une image contenant plante, fleur, jaune, extérieur&#10;&#10;Description générée avec un niveau de confiance très élevé">
            <a:extLst>
              <a:ext uri="{FF2B5EF4-FFF2-40B4-BE49-F238E27FC236}">
                <a16:creationId xmlns:a16="http://schemas.microsoft.com/office/drawing/2014/main" id="{9AAEBE8B-2654-454A-BA9E-557D930BA5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3674" y="461665"/>
            <a:ext cx="1905000" cy="1905000"/>
          </a:xfrm>
          <a:prstGeom prst="rect">
            <a:avLst/>
          </a:prstGeom>
        </p:spPr>
      </p:pic>
      <p:pic>
        <p:nvPicPr>
          <p:cNvPr id="7" name="Image 6" descr="Une image contenant plante, fleur, extérieur&#10;&#10;Description générée avec un niveau de confiance très élevé">
            <a:extLst>
              <a:ext uri="{FF2B5EF4-FFF2-40B4-BE49-F238E27FC236}">
                <a16:creationId xmlns:a16="http://schemas.microsoft.com/office/drawing/2014/main" id="{234FDFB3-79AA-4708-A442-DE4CECA559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95" y="461665"/>
            <a:ext cx="1905000" cy="1905000"/>
          </a:xfrm>
          <a:prstGeom prst="rect">
            <a:avLst/>
          </a:prstGeom>
        </p:spPr>
      </p:pic>
      <p:pic>
        <p:nvPicPr>
          <p:cNvPr id="9" name="Image 8" descr="Une image contenant plante, fleur&#10;&#10;Description générée avec un niveau de confiance très élevé">
            <a:extLst>
              <a:ext uri="{FF2B5EF4-FFF2-40B4-BE49-F238E27FC236}">
                <a16:creationId xmlns:a16="http://schemas.microsoft.com/office/drawing/2014/main" id="{A04C66F5-E922-4AC9-8DF4-564ED70F52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2131" y="2421582"/>
            <a:ext cx="1905000" cy="1905000"/>
          </a:xfrm>
          <a:prstGeom prst="rect">
            <a:avLst/>
          </a:prstGeom>
        </p:spPr>
      </p:pic>
      <p:pic>
        <p:nvPicPr>
          <p:cNvPr id="11" name="Image 10" descr="Une image contenant plante, extérieur, herbe, fleur&#10;&#10;Description générée avec un niveau de confiance très élevé">
            <a:extLst>
              <a:ext uri="{FF2B5EF4-FFF2-40B4-BE49-F238E27FC236}">
                <a16:creationId xmlns:a16="http://schemas.microsoft.com/office/drawing/2014/main" id="{AF4BFC9C-B19C-4647-A3DE-DD942A27F4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4252" y="2421582"/>
            <a:ext cx="1905000" cy="1905000"/>
          </a:xfrm>
          <a:prstGeom prst="rect">
            <a:avLst/>
          </a:prstGeom>
        </p:spPr>
      </p:pic>
      <p:pic>
        <p:nvPicPr>
          <p:cNvPr id="13" name="Image 12" descr="Une image contenant fleur, plante, table, intérieur&#10;&#10;Description générée avec un niveau de confiance très élevé">
            <a:extLst>
              <a:ext uri="{FF2B5EF4-FFF2-40B4-BE49-F238E27FC236}">
                <a16:creationId xmlns:a16="http://schemas.microsoft.com/office/drawing/2014/main" id="{F9618709-DFB9-4B71-8C79-5A706179FB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70" y="4506203"/>
            <a:ext cx="1905000" cy="1905000"/>
          </a:xfrm>
          <a:prstGeom prst="rect">
            <a:avLst/>
          </a:prstGeom>
        </p:spPr>
      </p:pic>
      <p:pic>
        <p:nvPicPr>
          <p:cNvPr id="15" name="Image 14" descr="Une image contenant plante, fleur, coquelicot, extérieur&#10;&#10;Description générée avec un niveau de confiance très élevé">
            <a:extLst>
              <a:ext uri="{FF2B5EF4-FFF2-40B4-BE49-F238E27FC236}">
                <a16:creationId xmlns:a16="http://schemas.microsoft.com/office/drawing/2014/main" id="{2B87F6A5-0D12-4FD6-A475-3E8A4130F7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06553" y="2476500"/>
            <a:ext cx="1905000" cy="1905000"/>
          </a:xfrm>
          <a:prstGeom prst="rect">
            <a:avLst/>
          </a:prstGeom>
        </p:spPr>
      </p:pic>
      <p:pic>
        <p:nvPicPr>
          <p:cNvPr id="17" name="Image 16" descr="Une image contenant fleur, jaune, plante, vase&#10;&#10;Description générée avec un niveau de confiance très élevé">
            <a:extLst>
              <a:ext uri="{FF2B5EF4-FFF2-40B4-BE49-F238E27FC236}">
                <a16:creationId xmlns:a16="http://schemas.microsoft.com/office/drawing/2014/main" id="{9FCA41BE-B9C9-433D-A1BC-A4E19A2F5CC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674" y="2476500"/>
            <a:ext cx="1905000" cy="1905000"/>
          </a:xfrm>
          <a:prstGeom prst="rect">
            <a:avLst/>
          </a:prstGeom>
        </p:spPr>
      </p:pic>
      <p:pic>
        <p:nvPicPr>
          <p:cNvPr id="19" name="Image 18" descr="Une image contenant fleur, plante, extérieur, arbre&#10;&#10;Description générée avec un niveau de confiance très élevé">
            <a:extLst>
              <a:ext uri="{FF2B5EF4-FFF2-40B4-BE49-F238E27FC236}">
                <a16:creationId xmlns:a16="http://schemas.microsoft.com/office/drawing/2014/main" id="{339DC293-BB11-454D-8AC4-8E9EFF99B3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52436" y="2476500"/>
            <a:ext cx="1905000" cy="1905000"/>
          </a:xfrm>
          <a:prstGeom prst="rect">
            <a:avLst/>
          </a:prstGeom>
        </p:spPr>
      </p:pic>
      <p:pic>
        <p:nvPicPr>
          <p:cNvPr id="21" name="Image 20" descr="Une image contenant plante, fleur&#10;&#10;Description générée avec un niveau de confiance très élevé">
            <a:extLst>
              <a:ext uri="{FF2B5EF4-FFF2-40B4-BE49-F238E27FC236}">
                <a16:creationId xmlns:a16="http://schemas.microsoft.com/office/drawing/2014/main" id="{F89BCC8A-9EC2-4D23-BEED-BCBBCA75CAD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48047" y="2476500"/>
            <a:ext cx="1905000" cy="1905000"/>
          </a:xfrm>
          <a:prstGeom prst="rect">
            <a:avLst/>
          </a:prstGeom>
        </p:spPr>
      </p:pic>
      <p:pic>
        <p:nvPicPr>
          <p:cNvPr id="23" name="Image 22" descr="Une image contenant fleur, jaune, vase, plante&#10;&#10;Description générée avec un niveau de confiance très élevé">
            <a:extLst>
              <a:ext uri="{FF2B5EF4-FFF2-40B4-BE49-F238E27FC236}">
                <a16:creationId xmlns:a16="http://schemas.microsoft.com/office/drawing/2014/main" id="{161E2515-CB44-47AC-A27C-2078F5B94B9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48047" y="461665"/>
            <a:ext cx="1905000" cy="1905000"/>
          </a:xfrm>
          <a:prstGeom prst="rect">
            <a:avLst/>
          </a:prstGeom>
        </p:spPr>
      </p:pic>
      <p:pic>
        <p:nvPicPr>
          <p:cNvPr id="25" name="Image 24" descr="Une image contenant fleur, rouge, plante, extérieur&#10;&#10;Description générée avec un niveau de confiance très élevé">
            <a:extLst>
              <a:ext uri="{FF2B5EF4-FFF2-40B4-BE49-F238E27FC236}">
                <a16:creationId xmlns:a16="http://schemas.microsoft.com/office/drawing/2014/main" id="{E4F0F73F-8855-447F-A73D-DF59B54EF68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045002" y="461665"/>
            <a:ext cx="1905000" cy="1905000"/>
          </a:xfrm>
          <a:prstGeom prst="rect">
            <a:avLst/>
          </a:prstGeom>
        </p:spPr>
      </p:pic>
      <p:pic>
        <p:nvPicPr>
          <p:cNvPr id="35" name="Image 34" descr="Une image contenant plante, fleur, table, intérieur&#10;&#10;Description générée avec un niveau de confiance très élevé">
            <a:extLst>
              <a:ext uri="{FF2B5EF4-FFF2-40B4-BE49-F238E27FC236}">
                <a16:creationId xmlns:a16="http://schemas.microsoft.com/office/drawing/2014/main" id="{743787BC-5923-4243-B5AB-B80C33E1590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48047" y="4762500"/>
            <a:ext cx="1905000" cy="1905000"/>
          </a:xfrm>
          <a:prstGeom prst="rect">
            <a:avLst/>
          </a:prstGeom>
        </p:spPr>
      </p:pic>
      <p:pic>
        <p:nvPicPr>
          <p:cNvPr id="37" name="Image 36" descr="Une image contenant fleur, plante, table, rose&#10;&#10;Description générée avec un niveau de confiance très élevé">
            <a:extLst>
              <a:ext uri="{FF2B5EF4-FFF2-40B4-BE49-F238E27FC236}">
                <a16:creationId xmlns:a16="http://schemas.microsoft.com/office/drawing/2014/main" id="{12894368-DD42-47AD-8828-A88A8A5D86A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86747" y="4762500"/>
            <a:ext cx="1905000" cy="1905000"/>
          </a:xfrm>
          <a:prstGeom prst="rect">
            <a:avLst/>
          </a:prstGeom>
        </p:spPr>
      </p:pic>
      <p:pic>
        <p:nvPicPr>
          <p:cNvPr id="39" name="Image 38" descr="Une image contenant plante, fleur, extérieur, personne&#10;&#10;Description générée avec un niveau de confiance très élevé">
            <a:extLst>
              <a:ext uri="{FF2B5EF4-FFF2-40B4-BE49-F238E27FC236}">
                <a16:creationId xmlns:a16="http://schemas.microsoft.com/office/drawing/2014/main" id="{2F01A743-685B-462A-8C25-2243234F9BF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49150" y="4628685"/>
            <a:ext cx="1905000" cy="1905000"/>
          </a:xfrm>
          <a:prstGeom prst="rect">
            <a:avLst/>
          </a:prstGeom>
        </p:spPr>
      </p:pic>
      <p:pic>
        <p:nvPicPr>
          <p:cNvPr id="41" name="Image 40" descr="Une image contenant fleur, plante, coquelicot, arbre&#10;&#10;Description générée avec un niveau de confiance très élevé">
            <a:extLst>
              <a:ext uri="{FF2B5EF4-FFF2-40B4-BE49-F238E27FC236}">
                <a16:creationId xmlns:a16="http://schemas.microsoft.com/office/drawing/2014/main" id="{FEABC7EF-73F7-4C94-A1D6-94B6437A751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011553" y="4628685"/>
            <a:ext cx="1905000" cy="1905000"/>
          </a:xfrm>
          <a:prstGeom prst="rect">
            <a:avLst/>
          </a:prstGeom>
        </p:spPr>
      </p:pic>
      <p:pic>
        <p:nvPicPr>
          <p:cNvPr id="43" name="Image 42" descr="Une image contenant plante, fleur, extérieur, arbre&#10;&#10;Description générée avec un niveau de confiance très élevé">
            <a:extLst>
              <a:ext uri="{FF2B5EF4-FFF2-40B4-BE49-F238E27FC236}">
                <a16:creationId xmlns:a16="http://schemas.microsoft.com/office/drawing/2014/main" id="{D80E1540-64A7-40E0-AFC4-F35E4F84C1A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069069" y="4506203"/>
            <a:ext cx="1905000" cy="1905000"/>
          </a:xfrm>
          <a:prstGeom prst="rect">
            <a:avLst/>
          </a:prstGeom>
        </p:spPr>
      </p:pic>
      <p:sp>
        <p:nvSpPr>
          <p:cNvPr id="44" name="ZoneTexte 43">
            <a:extLst>
              <a:ext uri="{FF2B5EF4-FFF2-40B4-BE49-F238E27FC236}">
                <a16:creationId xmlns:a16="http://schemas.microsoft.com/office/drawing/2014/main" id="{8619FEE0-3A7F-4715-AF92-AEA2ED78E8BD}"/>
              </a:ext>
            </a:extLst>
          </p:cNvPr>
          <p:cNvSpPr txBox="1"/>
          <p:nvPr/>
        </p:nvSpPr>
        <p:spPr>
          <a:xfrm>
            <a:off x="5199548" y="6531464"/>
            <a:ext cx="1974708" cy="276999"/>
          </a:xfrm>
          <a:prstGeom prst="rect">
            <a:avLst/>
          </a:prstGeom>
          <a:noFill/>
        </p:spPr>
        <p:txBody>
          <a:bodyPr wrap="none" rtlCol="0">
            <a:spAutoFit/>
          </a:bodyPr>
          <a:lstStyle/>
          <a:p>
            <a:pPr algn="ctr"/>
            <a:r>
              <a:rPr lang="fr-FR" sz="1200" dirty="0"/>
              <a:t>Photos Pépinière d’Antsirabe</a:t>
            </a:r>
          </a:p>
        </p:txBody>
      </p:sp>
    </p:spTree>
    <p:extLst>
      <p:ext uri="{BB962C8B-B14F-4D97-AF65-F5344CB8AC3E}">
        <p14:creationId xmlns:p14="http://schemas.microsoft.com/office/powerpoint/2010/main" val="1941839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F37FA61-EEE9-4BBD-B813-DD9892D57F8C}"/>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pic>
        <p:nvPicPr>
          <p:cNvPr id="4" name="Image 3" descr="Une image contenant arbre, extérieur&#10;&#10;Description générée avec un niveau de confiance très élevé">
            <a:extLst>
              <a:ext uri="{FF2B5EF4-FFF2-40B4-BE49-F238E27FC236}">
                <a16:creationId xmlns:a16="http://schemas.microsoft.com/office/drawing/2014/main" id="{E33AEC56-1BBE-4910-8623-EF5BA39018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5533" y="461665"/>
            <a:ext cx="1905000" cy="1905000"/>
          </a:xfrm>
          <a:prstGeom prst="rect">
            <a:avLst/>
          </a:prstGeom>
        </p:spPr>
      </p:pic>
      <p:pic>
        <p:nvPicPr>
          <p:cNvPr id="5" name="Image 4" descr="Une image contenant plante, fleur, intérieur&#10;&#10;Description générée avec un niveau de confiance très élevé">
            <a:extLst>
              <a:ext uri="{FF2B5EF4-FFF2-40B4-BE49-F238E27FC236}">
                <a16:creationId xmlns:a16="http://schemas.microsoft.com/office/drawing/2014/main" id="{11C1517A-F493-4FFB-B38F-B8C1F1EA7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461665"/>
            <a:ext cx="1905000" cy="1905000"/>
          </a:xfrm>
          <a:prstGeom prst="rect">
            <a:avLst/>
          </a:prstGeom>
        </p:spPr>
      </p:pic>
      <p:pic>
        <p:nvPicPr>
          <p:cNvPr id="6" name="Image 5" descr="Une image contenant plante, terrain, extérieur, fleur&#10;&#10;Description générée avec un niveau de confiance très élevé">
            <a:extLst>
              <a:ext uri="{FF2B5EF4-FFF2-40B4-BE49-F238E27FC236}">
                <a16:creationId xmlns:a16="http://schemas.microsoft.com/office/drawing/2014/main" id="{402BB385-217D-4802-9367-4EAE67F1FE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2287" y="461665"/>
            <a:ext cx="1905000" cy="1905000"/>
          </a:xfrm>
          <a:prstGeom prst="rect">
            <a:avLst/>
          </a:prstGeom>
        </p:spPr>
      </p:pic>
      <p:pic>
        <p:nvPicPr>
          <p:cNvPr id="7" name="Image 6" descr="Une image contenant plante, fleur, extérieur, vase&#10;&#10;Description générée avec un niveau de confiance très élevé">
            <a:extLst>
              <a:ext uri="{FF2B5EF4-FFF2-40B4-BE49-F238E27FC236}">
                <a16:creationId xmlns:a16="http://schemas.microsoft.com/office/drawing/2014/main" id="{7ECDB917-0FA7-456E-A330-55C4D30A7E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754" y="461665"/>
            <a:ext cx="1905000" cy="1905000"/>
          </a:xfrm>
          <a:prstGeom prst="rect">
            <a:avLst/>
          </a:prstGeom>
        </p:spPr>
      </p:pic>
      <p:pic>
        <p:nvPicPr>
          <p:cNvPr id="13" name="Image 12" descr="Une image contenant fleur&#10;&#10;Description générée avec un niveau de confiance très élevé">
            <a:extLst>
              <a:ext uri="{FF2B5EF4-FFF2-40B4-BE49-F238E27FC236}">
                <a16:creationId xmlns:a16="http://schemas.microsoft.com/office/drawing/2014/main" id="{45B9E9A5-7DCA-473F-ADA5-D908A9149D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9159" y="461665"/>
            <a:ext cx="1905000" cy="1905000"/>
          </a:xfrm>
          <a:prstGeom prst="rect">
            <a:avLst/>
          </a:prstGeom>
        </p:spPr>
      </p:pic>
      <p:pic>
        <p:nvPicPr>
          <p:cNvPr id="17" name="Image 16" descr="Une image contenant arbre, fleur, plante, rose&#10;&#10;Description générée avec un niveau de confiance très élevé">
            <a:extLst>
              <a:ext uri="{FF2B5EF4-FFF2-40B4-BE49-F238E27FC236}">
                <a16:creationId xmlns:a16="http://schemas.microsoft.com/office/drawing/2014/main" id="{7990DE1C-5D4E-433B-90A3-B5C9A341C8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8047" y="461665"/>
            <a:ext cx="1905000" cy="1905000"/>
          </a:xfrm>
          <a:prstGeom prst="rect">
            <a:avLst/>
          </a:prstGeom>
        </p:spPr>
      </p:pic>
      <p:pic>
        <p:nvPicPr>
          <p:cNvPr id="19" name="Image 18" descr="Une image contenant fleur, plante, extérieur, herbe&#10;&#10;Description générée avec un niveau de confiance très élevé">
            <a:extLst>
              <a:ext uri="{FF2B5EF4-FFF2-40B4-BE49-F238E27FC236}">
                <a16:creationId xmlns:a16="http://schemas.microsoft.com/office/drawing/2014/main" id="{9987B946-0187-4F28-B58F-70EE88E715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3393" y="2418704"/>
            <a:ext cx="1905000" cy="1905000"/>
          </a:xfrm>
          <a:prstGeom prst="rect">
            <a:avLst/>
          </a:prstGeom>
        </p:spPr>
      </p:pic>
      <p:pic>
        <p:nvPicPr>
          <p:cNvPr id="21" name="Image 20" descr="Une image contenant fleur, plante, herbe, extérieur&#10;&#10;Description générée avec un niveau de confiance très élevé">
            <a:extLst>
              <a:ext uri="{FF2B5EF4-FFF2-40B4-BE49-F238E27FC236}">
                <a16:creationId xmlns:a16="http://schemas.microsoft.com/office/drawing/2014/main" id="{43EF8743-46EF-4BE0-BB02-E0C61C2DC4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754" y="2400300"/>
            <a:ext cx="1905000" cy="1905000"/>
          </a:xfrm>
          <a:prstGeom prst="rect">
            <a:avLst/>
          </a:prstGeom>
        </p:spPr>
      </p:pic>
      <p:pic>
        <p:nvPicPr>
          <p:cNvPr id="23" name="Image 22" descr="Une image contenant plante, extérieur, fleur, herbe&#10;&#10;Description générée avec un niveau de confiance très élevé">
            <a:extLst>
              <a:ext uri="{FF2B5EF4-FFF2-40B4-BE49-F238E27FC236}">
                <a16:creationId xmlns:a16="http://schemas.microsoft.com/office/drawing/2014/main" id="{3158AEC1-6D64-42BB-994E-12436D1C64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66319" y="2400300"/>
            <a:ext cx="1905000" cy="1905000"/>
          </a:xfrm>
          <a:prstGeom prst="rect">
            <a:avLst/>
          </a:prstGeom>
        </p:spPr>
      </p:pic>
      <p:pic>
        <p:nvPicPr>
          <p:cNvPr id="25" name="Image 24" descr="Une image contenant plante, arbre, fleur, extérieur&#10;&#10;Description générée avec un niveau de confiance très élevé">
            <a:extLst>
              <a:ext uri="{FF2B5EF4-FFF2-40B4-BE49-F238E27FC236}">
                <a16:creationId xmlns:a16="http://schemas.microsoft.com/office/drawing/2014/main" id="{9142085B-1B8C-4297-9245-520E9EE76CA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50282" y="2430036"/>
            <a:ext cx="1905000" cy="1905000"/>
          </a:xfrm>
          <a:prstGeom prst="rect">
            <a:avLst/>
          </a:prstGeom>
        </p:spPr>
      </p:pic>
      <p:pic>
        <p:nvPicPr>
          <p:cNvPr id="27" name="Image 26" descr="Une image contenant fleur, plante, arbre, table&#10;&#10;Description générée avec un niveau de confiance très élevé">
            <a:extLst>
              <a:ext uri="{FF2B5EF4-FFF2-40B4-BE49-F238E27FC236}">
                <a16:creationId xmlns:a16="http://schemas.microsoft.com/office/drawing/2014/main" id="{43D3E5F7-A654-46E2-BBB3-A97038F42B7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10533" y="2449641"/>
            <a:ext cx="1905000" cy="1905000"/>
          </a:xfrm>
          <a:prstGeom prst="rect">
            <a:avLst/>
          </a:prstGeom>
        </p:spPr>
      </p:pic>
      <p:pic>
        <p:nvPicPr>
          <p:cNvPr id="29" name="Image 28" descr="Une image contenant plante, fleur, extérieur, table&#10;&#10;Description générée avec un niveau de confiance très élevé">
            <a:extLst>
              <a:ext uri="{FF2B5EF4-FFF2-40B4-BE49-F238E27FC236}">
                <a16:creationId xmlns:a16="http://schemas.microsoft.com/office/drawing/2014/main" id="{53451A07-BBB6-4DE6-9AA2-9DB131EFFF3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62287" y="4437617"/>
            <a:ext cx="1905000" cy="1905000"/>
          </a:xfrm>
          <a:prstGeom prst="rect">
            <a:avLst/>
          </a:prstGeom>
        </p:spPr>
      </p:pic>
      <p:pic>
        <p:nvPicPr>
          <p:cNvPr id="31" name="Image 30" descr="Une image contenant plante, fleur, alimentation, table&#10;&#10;Description générée avec un niveau de confiance élevé">
            <a:extLst>
              <a:ext uri="{FF2B5EF4-FFF2-40B4-BE49-F238E27FC236}">
                <a16:creationId xmlns:a16="http://schemas.microsoft.com/office/drawing/2014/main" id="{E01BBC37-C5F6-460F-B817-EA527DCEB15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96947" y="2449641"/>
            <a:ext cx="1905000" cy="1905000"/>
          </a:xfrm>
          <a:prstGeom prst="rect">
            <a:avLst/>
          </a:prstGeom>
        </p:spPr>
      </p:pic>
      <p:pic>
        <p:nvPicPr>
          <p:cNvPr id="33" name="Image 32" descr="Une image contenant plante, fleur, extérieur, feuille&#10;&#10;Description générée avec un niveau de confiance très élevé">
            <a:extLst>
              <a:ext uri="{FF2B5EF4-FFF2-40B4-BE49-F238E27FC236}">
                <a16:creationId xmlns:a16="http://schemas.microsoft.com/office/drawing/2014/main" id="{DCA54454-6048-4756-8C62-682EDCD6C1A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7754" y="4406021"/>
            <a:ext cx="1905000" cy="1905000"/>
          </a:xfrm>
          <a:prstGeom prst="rect">
            <a:avLst/>
          </a:prstGeom>
        </p:spPr>
      </p:pic>
      <p:pic>
        <p:nvPicPr>
          <p:cNvPr id="35" name="Image 34" descr="Une image contenant extérieur, ciel, terrain, bâtiment&#10;&#10;Description générée avec un niveau de confiance très élevé">
            <a:extLst>
              <a:ext uri="{FF2B5EF4-FFF2-40B4-BE49-F238E27FC236}">
                <a16:creationId xmlns:a16="http://schemas.microsoft.com/office/drawing/2014/main" id="{CE7981C6-E739-489D-BF90-603CD0BEF58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176820" y="4437617"/>
            <a:ext cx="1905000" cy="1905000"/>
          </a:xfrm>
          <a:prstGeom prst="rect">
            <a:avLst/>
          </a:prstGeom>
        </p:spPr>
      </p:pic>
      <p:pic>
        <p:nvPicPr>
          <p:cNvPr id="37" name="Image 36" descr="Une image contenant herbe, fleur, plante, petit&#10;&#10;Description générée avec un niveau de confiance très élevé">
            <a:extLst>
              <a:ext uri="{FF2B5EF4-FFF2-40B4-BE49-F238E27FC236}">
                <a16:creationId xmlns:a16="http://schemas.microsoft.com/office/drawing/2014/main" id="{DA245EBD-46F5-479B-8D72-74B2ED40A1D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171319" y="4473677"/>
            <a:ext cx="1905000" cy="1905000"/>
          </a:xfrm>
          <a:prstGeom prst="rect">
            <a:avLst/>
          </a:prstGeom>
        </p:spPr>
      </p:pic>
      <p:pic>
        <p:nvPicPr>
          <p:cNvPr id="38" name="Image 37" descr="Une image contenant terrain, herbe, extérieur, fleur&#10;&#10;Description générée avec un niveau de confiance très élevé">
            <a:extLst>
              <a:ext uri="{FF2B5EF4-FFF2-40B4-BE49-F238E27FC236}">
                <a16:creationId xmlns:a16="http://schemas.microsoft.com/office/drawing/2014/main" id="{190EA8A8-0E9A-46E4-A08D-877B6710D2A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148047" y="4437617"/>
            <a:ext cx="1905000" cy="1905000"/>
          </a:xfrm>
          <a:prstGeom prst="rect">
            <a:avLst/>
          </a:prstGeom>
        </p:spPr>
      </p:pic>
      <p:pic>
        <p:nvPicPr>
          <p:cNvPr id="42" name="Image 41" descr="Une image contenant herbe, fleur, plante, jaune&#10;&#10;Description générée avec un niveau de confiance très élevé">
            <a:extLst>
              <a:ext uri="{FF2B5EF4-FFF2-40B4-BE49-F238E27FC236}">
                <a16:creationId xmlns:a16="http://schemas.microsoft.com/office/drawing/2014/main" id="{2D4CE366-D7CB-4423-8CD9-A331CF54CB2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53548" y="4437617"/>
            <a:ext cx="1905000" cy="1905000"/>
          </a:xfrm>
          <a:prstGeom prst="rect">
            <a:avLst/>
          </a:prstGeom>
        </p:spPr>
      </p:pic>
      <p:sp>
        <p:nvSpPr>
          <p:cNvPr id="43" name="ZoneTexte 42">
            <a:extLst>
              <a:ext uri="{FF2B5EF4-FFF2-40B4-BE49-F238E27FC236}">
                <a16:creationId xmlns:a16="http://schemas.microsoft.com/office/drawing/2014/main" id="{1E0A662E-2D82-4E52-A116-8DF66CE1D239}"/>
              </a:ext>
            </a:extLst>
          </p:cNvPr>
          <p:cNvSpPr txBox="1"/>
          <p:nvPr/>
        </p:nvSpPr>
        <p:spPr>
          <a:xfrm>
            <a:off x="5199548" y="6531464"/>
            <a:ext cx="1974708" cy="276999"/>
          </a:xfrm>
          <a:prstGeom prst="rect">
            <a:avLst/>
          </a:prstGeom>
          <a:noFill/>
        </p:spPr>
        <p:txBody>
          <a:bodyPr wrap="none" rtlCol="0">
            <a:spAutoFit/>
          </a:bodyPr>
          <a:lstStyle/>
          <a:p>
            <a:pPr algn="ctr"/>
            <a:r>
              <a:rPr lang="fr-FR" sz="1200" dirty="0"/>
              <a:t>Photos Pépinière d’Antsirabe</a:t>
            </a:r>
          </a:p>
        </p:txBody>
      </p:sp>
    </p:spTree>
    <p:extLst>
      <p:ext uri="{BB962C8B-B14F-4D97-AF65-F5344CB8AC3E}">
        <p14:creationId xmlns:p14="http://schemas.microsoft.com/office/powerpoint/2010/main" val="29384399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F37FA61-EEE9-4BBD-B813-DD9892D57F8C}"/>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3" name="Espace réservé du numéro de diapositive 2">
            <a:extLst>
              <a:ext uri="{FF2B5EF4-FFF2-40B4-BE49-F238E27FC236}">
                <a16:creationId xmlns:a16="http://schemas.microsoft.com/office/drawing/2014/main" id="{FC491A79-11B5-4ECB-80DB-621840F67690}"/>
              </a:ext>
            </a:extLst>
          </p:cNvPr>
          <p:cNvSpPr>
            <a:spLocks noGrp="1"/>
          </p:cNvSpPr>
          <p:nvPr>
            <p:ph type="sldNum" sz="quarter" idx="12"/>
          </p:nvPr>
        </p:nvSpPr>
        <p:spPr>
          <a:xfrm>
            <a:off x="11496907" y="73605"/>
            <a:ext cx="556140" cy="388060"/>
          </a:xfrm>
        </p:spPr>
        <p:txBody>
          <a:bodyPr/>
          <a:lstStyle/>
          <a:p>
            <a:fld id="{DD01B516-A07C-46B6-9C1A-871827ED2DE0}" type="slidenum">
              <a:rPr lang="fr-FR" smtClean="0"/>
              <a:t>116</a:t>
            </a:fld>
            <a:endParaRPr lang="fr-FR"/>
          </a:p>
        </p:txBody>
      </p:sp>
      <p:pic>
        <p:nvPicPr>
          <p:cNvPr id="4" name="Image 3" descr="Une image contenant fleur, plante, jaune&#10;&#10;Description générée avec un niveau de confiance très élevé">
            <a:extLst>
              <a:ext uri="{FF2B5EF4-FFF2-40B4-BE49-F238E27FC236}">
                <a16:creationId xmlns:a16="http://schemas.microsoft.com/office/drawing/2014/main" id="{52DA37C0-801A-4E12-B498-F9CEBEEBD2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8047" y="461665"/>
            <a:ext cx="1905000" cy="1905000"/>
          </a:xfrm>
          <a:prstGeom prst="rect">
            <a:avLst/>
          </a:prstGeom>
        </p:spPr>
      </p:pic>
      <p:pic>
        <p:nvPicPr>
          <p:cNvPr id="6" name="Image 5" descr="Une image contenant jaune, plante, fleur, vase&#10;&#10;Description générée avec un niveau de confiance très élevé">
            <a:extLst>
              <a:ext uri="{FF2B5EF4-FFF2-40B4-BE49-F238E27FC236}">
                <a16:creationId xmlns:a16="http://schemas.microsoft.com/office/drawing/2014/main" id="{7E273F5B-39FF-44AA-9F8E-C812EFFB5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422" y="461665"/>
            <a:ext cx="1905000" cy="1905000"/>
          </a:xfrm>
          <a:prstGeom prst="rect">
            <a:avLst/>
          </a:prstGeom>
        </p:spPr>
      </p:pic>
      <p:pic>
        <p:nvPicPr>
          <p:cNvPr id="8" name="Image 7" descr="Une image contenant plante, fleur&#10;&#10;Description générée avec un niveau de confiance très élevé">
            <a:extLst>
              <a:ext uri="{FF2B5EF4-FFF2-40B4-BE49-F238E27FC236}">
                <a16:creationId xmlns:a16="http://schemas.microsoft.com/office/drawing/2014/main" id="{60CC2549-9C45-4BD7-835F-01B64B1C2E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0100" y="461665"/>
            <a:ext cx="1905000" cy="1905000"/>
          </a:xfrm>
          <a:prstGeom prst="rect">
            <a:avLst/>
          </a:prstGeom>
        </p:spPr>
      </p:pic>
      <p:pic>
        <p:nvPicPr>
          <p:cNvPr id="10" name="Image 9" descr="Une image contenant fleur, plante, alimentation, table&#10;&#10;Description générée avec un niveau de confiance très élevé">
            <a:extLst>
              <a:ext uri="{FF2B5EF4-FFF2-40B4-BE49-F238E27FC236}">
                <a16:creationId xmlns:a16="http://schemas.microsoft.com/office/drawing/2014/main" id="{F2F356B6-F947-4970-AB70-8A25725198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0939" y="2465349"/>
            <a:ext cx="1905000" cy="1905000"/>
          </a:xfrm>
          <a:prstGeom prst="rect">
            <a:avLst/>
          </a:prstGeom>
        </p:spPr>
      </p:pic>
      <p:pic>
        <p:nvPicPr>
          <p:cNvPr id="12" name="Image 11" descr="Une image contenant plante, fleur&#10;&#10;Description générée avec un niveau de confiance très élevé">
            <a:extLst>
              <a:ext uri="{FF2B5EF4-FFF2-40B4-BE49-F238E27FC236}">
                <a16:creationId xmlns:a16="http://schemas.microsoft.com/office/drawing/2014/main" id="{D1E4863B-4364-4E8D-A9D4-719D1C22DD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9261" y="461665"/>
            <a:ext cx="1905000" cy="1905000"/>
          </a:xfrm>
          <a:prstGeom prst="rect">
            <a:avLst/>
          </a:prstGeom>
        </p:spPr>
      </p:pic>
      <p:pic>
        <p:nvPicPr>
          <p:cNvPr id="14" name="Image 13" descr="Une image contenant fleur, plante, extérieur, arbre&#10;&#10;Description générée avec un niveau de confiance très élevé">
            <a:extLst>
              <a:ext uri="{FF2B5EF4-FFF2-40B4-BE49-F238E27FC236}">
                <a16:creationId xmlns:a16="http://schemas.microsoft.com/office/drawing/2014/main" id="{FA3E2CF9-0679-457C-B879-7954067EDA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70939" y="461665"/>
            <a:ext cx="1905000" cy="1905000"/>
          </a:xfrm>
          <a:prstGeom prst="rect">
            <a:avLst/>
          </a:prstGeom>
        </p:spPr>
      </p:pic>
      <p:pic>
        <p:nvPicPr>
          <p:cNvPr id="16" name="Image 15" descr="Une image contenant plante, fleur, extérieur&#10;&#10;Description générée avec un niveau de confiance très élevé">
            <a:extLst>
              <a:ext uri="{FF2B5EF4-FFF2-40B4-BE49-F238E27FC236}">
                <a16:creationId xmlns:a16="http://schemas.microsoft.com/office/drawing/2014/main" id="{EBC0CE75-936A-4092-88B3-70C75B4F06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41778" y="461665"/>
            <a:ext cx="1905000" cy="1905000"/>
          </a:xfrm>
          <a:prstGeom prst="rect">
            <a:avLst/>
          </a:prstGeom>
        </p:spPr>
      </p:pic>
      <p:pic>
        <p:nvPicPr>
          <p:cNvPr id="18" name="Image 17" descr="Une image contenant fleur, plante, jaune, extérieur&#10;&#10;Description générée avec un niveau de confiance très élevé">
            <a:extLst>
              <a:ext uri="{FF2B5EF4-FFF2-40B4-BE49-F238E27FC236}">
                <a16:creationId xmlns:a16="http://schemas.microsoft.com/office/drawing/2014/main" id="{15221A0B-CDC2-461E-B583-DD29633E1E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8422" y="2465349"/>
            <a:ext cx="1905000" cy="1905000"/>
          </a:xfrm>
          <a:prstGeom prst="rect">
            <a:avLst/>
          </a:prstGeom>
        </p:spPr>
      </p:pic>
      <p:pic>
        <p:nvPicPr>
          <p:cNvPr id="20" name="Image 19" descr="Une image contenant fleur, plante, jaune, vase&#10;&#10;Description générée avec un niveau de confiance très élevé">
            <a:extLst>
              <a:ext uri="{FF2B5EF4-FFF2-40B4-BE49-F238E27FC236}">
                <a16:creationId xmlns:a16="http://schemas.microsoft.com/office/drawing/2014/main" id="{8D128E6A-9FFF-47CA-B79C-87097DEAC63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29261" y="2465349"/>
            <a:ext cx="1905000" cy="1905000"/>
          </a:xfrm>
          <a:prstGeom prst="rect">
            <a:avLst/>
          </a:prstGeom>
        </p:spPr>
      </p:pic>
      <p:pic>
        <p:nvPicPr>
          <p:cNvPr id="22" name="Image 21" descr="Une image contenant fleur, plante, jaune, souci&#10;&#10;Description générée avec un niveau de confiance très élevé">
            <a:extLst>
              <a:ext uri="{FF2B5EF4-FFF2-40B4-BE49-F238E27FC236}">
                <a16:creationId xmlns:a16="http://schemas.microsoft.com/office/drawing/2014/main" id="{F578160E-4611-46C2-8EE3-E22F72B1A7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00100" y="2465349"/>
            <a:ext cx="1905000" cy="1905000"/>
          </a:xfrm>
          <a:prstGeom prst="rect">
            <a:avLst/>
          </a:prstGeom>
        </p:spPr>
      </p:pic>
      <p:pic>
        <p:nvPicPr>
          <p:cNvPr id="30" name="Image 29" descr="Une image contenant fleur, plante, belle de jour, terrain&#10;&#10;Description générée avec un niveau de confiance très élevé">
            <a:extLst>
              <a:ext uri="{FF2B5EF4-FFF2-40B4-BE49-F238E27FC236}">
                <a16:creationId xmlns:a16="http://schemas.microsoft.com/office/drawing/2014/main" id="{E451D2E3-F636-4960-803F-B9E7568810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44814" y="4680725"/>
            <a:ext cx="1905000" cy="1905000"/>
          </a:xfrm>
          <a:prstGeom prst="rect">
            <a:avLst/>
          </a:prstGeom>
        </p:spPr>
      </p:pic>
      <p:pic>
        <p:nvPicPr>
          <p:cNvPr id="32" name="Image 31" descr="Une image contenant extérieur, plante, fleur, herbe&#10;&#10;Description générée avec un niveau de confiance très élevé">
            <a:extLst>
              <a:ext uri="{FF2B5EF4-FFF2-40B4-BE49-F238E27FC236}">
                <a16:creationId xmlns:a16="http://schemas.microsoft.com/office/drawing/2014/main" id="{C2E997F4-1BFB-4C90-BA05-EB92D1C15C3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28146" y="4729976"/>
            <a:ext cx="1905000" cy="1905000"/>
          </a:xfrm>
          <a:prstGeom prst="rect">
            <a:avLst/>
          </a:prstGeom>
        </p:spPr>
      </p:pic>
      <p:pic>
        <p:nvPicPr>
          <p:cNvPr id="34" name="Image 33" descr="Une image contenant plante, fleur, petit&#10;&#10;Description générée avec un niveau de confiance très élevé">
            <a:extLst>
              <a:ext uri="{FF2B5EF4-FFF2-40B4-BE49-F238E27FC236}">
                <a16:creationId xmlns:a16="http://schemas.microsoft.com/office/drawing/2014/main" id="{D48A2BD1-D8F7-43A3-8091-BEDE567C636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36778" y="4717895"/>
            <a:ext cx="1905000" cy="1905000"/>
          </a:xfrm>
          <a:prstGeom prst="rect">
            <a:avLst/>
          </a:prstGeom>
        </p:spPr>
      </p:pic>
      <p:pic>
        <p:nvPicPr>
          <p:cNvPr id="36" name="Image 35" descr="Une image contenant plante, fleur, extérieur, herbe&#10;&#10;Description générée avec un niveau de confiance très élevé">
            <a:extLst>
              <a:ext uri="{FF2B5EF4-FFF2-40B4-BE49-F238E27FC236}">
                <a16:creationId xmlns:a16="http://schemas.microsoft.com/office/drawing/2014/main" id="{476C4CB9-BB97-4BFB-B1EA-7ED3DDAE121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98442" y="4717895"/>
            <a:ext cx="1905000" cy="1905000"/>
          </a:xfrm>
          <a:prstGeom prst="rect">
            <a:avLst/>
          </a:prstGeom>
        </p:spPr>
      </p:pic>
      <p:pic>
        <p:nvPicPr>
          <p:cNvPr id="38" name="Image 37" descr="Une image contenant plante, petit, rose&#10;&#10;Description générée avec un niveau de confiance élevé">
            <a:extLst>
              <a:ext uri="{FF2B5EF4-FFF2-40B4-BE49-F238E27FC236}">
                <a16:creationId xmlns:a16="http://schemas.microsoft.com/office/drawing/2014/main" id="{C8F2CE60-B522-432D-A93C-CF5DDA2621E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48047" y="4717895"/>
            <a:ext cx="1905000" cy="1905000"/>
          </a:xfrm>
          <a:prstGeom prst="rect">
            <a:avLst/>
          </a:prstGeom>
        </p:spPr>
      </p:pic>
      <p:pic>
        <p:nvPicPr>
          <p:cNvPr id="40" name="Image 39" descr="Une image contenant plante, fleur, petit, assis&#10;&#10;Description générée avec un niveau de confiance très élevé">
            <a:extLst>
              <a:ext uri="{FF2B5EF4-FFF2-40B4-BE49-F238E27FC236}">
                <a16:creationId xmlns:a16="http://schemas.microsoft.com/office/drawing/2014/main" id="{69D96C8F-FF06-477B-B002-BB4B64292F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75939" y="2465349"/>
            <a:ext cx="1905000" cy="1905000"/>
          </a:xfrm>
          <a:prstGeom prst="rect">
            <a:avLst/>
          </a:prstGeom>
        </p:spPr>
      </p:pic>
      <p:pic>
        <p:nvPicPr>
          <p:cNvPr id="42" name="Image 41" descr="Une image contenant plante, table&#10;&#10;Description générée avec un niveau de confiance très élevé">
            <a:extLst>
              <a:ext uri="{FF2B5EF4-FFF2-40B4-BE49-F238E27FC236}">
                <a16:creationId xmlns:a16="http://schemas.microsoft.com/office/drawing/2014/main" id="{B0EE410D-7A92-415E-A828-04D6166B31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148047" y="2476500"/>
            <a:ext cx="1905000" cy="1905000"/>
          </a:xfrm>
          <a:prstGeom prst="rect">
            <a:avLst/>
          </a:prstGeom>
        </p:spPr>
      </p:pic>
      <p:pic>
        <p:nvPicPr>
          <p:cNvPr id="44" name="Image 43" descr="Une image contenant plante, fleur, intérieur&#10;&#10;Description générée avec un niveau de confiance élevé">
            <a:extLst>
              <a:ext uri="{FF2B5EF4-FFF2-40B4-BE49-F238E27FC236}">
                <a16:creationId xmlns:a16="http://schemas.microsoft.com/office/drawing/2014/main" id="{2AA4CB70-BFA7-45E8-B853-3F6E9071BAE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3150" y="4680725"/>
            <a:ext cx="1905000" cy="1905000"/>
          </a:xfrm>
          <a:prstGeom prst="rect">
            <a:avLst/>
          </a:prstGeom>
        </p:spPr>
      </p:pic>
      <p:sp>
        <p:nvSpPr>
          <p:cNvPr id="45" name="ZoneTexte 44">
            <a:extLst>
              <a:ext uri="{FF2B5EF4-FFF2-40B4-BE49-F238E27FC236}">
                <a16:creationId xmlns:a16="http://schemas.microsoft.com/office/drawing/2014/main" id="{569BF41F-7C11-4D7D-A062-85F8B3B0B7CF}"/>
              </a:ext>
            </a:extLst>
          </p:cNvPr>
          <p:cNvSpPr txBox="1"/>
          <p:nvPr/>
        </p:nvSpPr>
        <p:spPr>
          <a:xfrm>
            <a:off x="5199548" y="6531464"/>
            <a:ext cx="1974708" cy="276999"/>
          </a:xfrm>
          <a:prstGeom prst="rect">
            <a:avLst/>
          </a:prstGeom>
          <a:noFill/>
        </p:spPr>
        <p:txBody>
          <a:bodyPr wrap="none" rtlCol="0">
            <a:spAutoFit/>
          </a:bodyPr>
          <a:lstStyle/>
          <a:p>
            <a:pPr algn="ctr"/>
            <a:r>
              <a:rPr lang="fr-FR" sz="1200" dirty="0"/>
              <a:t>Photos Pépinière d’Antsirabe</a:t>
            </a:r>
          </a:p>
        </p:txBody>
      </p:sp>
    </p:spTree>
    <p:extLst>
      <p:ext uri="{BB962C8B-B14F-4D97-AF65-F5344CB8AC3E}">
        <p14:creationId xmlns:p14="http://schemas.microsoft.com/office/powerpoint/2010/main" val="315458391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F37FA61-EEE9-4BBD-B813-DD9892D57F8C}"/>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3" name="Espace réservé du numéro de diapositive 2">
            <a:extLst>
              <a:ext uri="{FF2B5EF4-FFF2-40B4-BE49-F238E27FC236}">
                <a16:creationId xmlns:a16="http://schemas.microsoft.com/office/drawing/2014/main" id="{FC491A79-11B5-4ECB-80DB-621840F67690}"/>
              </a:ext>
            </a:extLst>
          </p:cNvPr>
          <p:cNvSpPr>
            <a:spLocks noGrp="1"/>
          </p:cNvSpPr>
          <p:nvPr>
            <p:ph type="sldNum" sz="quarter" idx="12"/>
          </p:nvPr>
        </p:nvSpPr>
        <p:spPr>
          <a:xfrm>
            <a:off x="11496907" y="73605"/>
            <a:ext cx="556140" cy="388060"/>
          </a:xfrm>
        </p:spPr>
        <p:txBody>
          <a:bodyPr/>
          <a:lstStyle/>
          <a:p>
            <a:fld id="{DD01B516-A07C-46B6-9C1A-871827ED2DE0}" type="slidenum">
              <a:rPr lang="fr-FR" smtClean="0"/>
              <a:t>117</a:t>
            </a:fld>
            <a:endParaRPr lang="fr-FR"/>
          </a:p>
        </p:txBody>
      </p:sp>
      <p:pic>
        <p:nvPicPr>
          <p:cNvPr id="5" name="Image 4" descr="Une image contenant légume, poivre, arbre, plante&#10;&#10;Description générée avec un niveau de confiance très élevé">
            <a:extLst>
              <a:ext uri="{FF2B5EF4-FFF2-40B4-BE49-F238E27FC236}">
                <a16:creationId xmlns:a16="http://schemas.microsoft.com/office/drawing/2014/main" id="{4EE2C556-5CD0-4ED6-9831-06F117A42D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7287" y="461665"/>
            <a:ext cx="1905000" cy="1905000"/>
          </a:xfrm>
          <a:prstGeom prst="rect">
            <a:avLst/>
          </a:prstGeom>
        </p:spPr>
      </p:pic>
      <p:pic>
        <p:nvPicPr>
          <p:cNvPr id="7" name="Image 6" descr="Une image contenant herbe, extérieur, poivre, légume&#10;&#10;Description générée avec un niveau de confiance très élevé">
            <a:extLst>
              <a:ext uri="{FF2B5EF4-FFF2-40B4-BE49-F238E27FC236}">
                <a16:creationId xmlns:a16="http://schemas.microsoft.com/office/drawing/2014/main" id="{ED7755D8-D3D0-4939-AAEF-7C911C63C6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1042" y="437323"/>
            <a:ext cx="1905000" cy="1905000"/>
          </a:xfrm>
          <a:prstGeom prst="rect">
            <a:avLst/>
          </a:prstGeom>
        </p:spPr>
      </p:pic>
      <p:pic>
        <p:nvPicPr>
          <p:cNvPr id="9" name="Image 8" descr="Une image contenant herbe, extérieur, plante&#10;&#10;Description générée avec un niveau de confiance très élevé">
            <a:extLst>
              <a:ext uri="{FF2B5EF4-FFF2-40B4-BE49-F238E27FC236}">
                <a16:creationId xmlns:a16="http://schemas.microsoft.com/office/drawing/2014/main" id="{FA53F039-ED89-47A8-9C9E-BBE48D8C12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546" y="437323"/>
            <a:ext cx="1905000" cy="1905000"/>
          </a:xfrm>
          <a:prstGeom prst="rect">
            <a:avLst/>
          </a:prstGeom>
        </p:spPr>
      </p:pic>
      <p:pic>
        <p:nvPicPr>
          <p:cNvPr id="11" name="Image 10" descr="Une image contenant arbre&#10;&#10;Description générée avec un niveau de confiance élevé">
            <a:extLst>
              <a:ext uri="{FF2B5EF4-FFF2-40B4-BE49-F238E27FC236}">
                <a16:creationId xmlns:a16="http://schemas.microsoft.com/office/drawing/2014/main" id="{DEB4280C-3857-4853-9746-514ADA5CDC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4028" y="461665"/>
            <a:ext cx="1905000" cy="1905000"/>
          </a:xfrm>
          <a:prstGeom prst="rect">
            <a:avLst/>
          </a:prstGeom>
        </p:spPr>
      </p:pic>
      <p:pic>
        <p:nvPicPr>
          <p:cNvPr id="13" name="Image 12" descr="Une image contenant assiette, alimentation, table, intérieur&#10;&#10;Description générée avec un niveau de confiance très élevé">
            <a:extLst>
              <a:ext uri="{FF2B5EF4-FFF2-40B4-BE49-F238E27FC236}">
                <a16:creationId xmlns:a16="http://schemas.microsoft.com/office/drawing/2014/main" id="{6825A7F9-D4F0-4714-99F7-159ED33C12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7783" y="461665"/>
            <a:ext cx="1905000" cy="1905000"/>
          </a:xfrm>
          <a:prstGeom prst="rect">
            <a:avLst/>
          </a:prstGeom>
        </p:spPr>
      </p:pic>
      <p:pic>
        <p:nvPicPr>
          <p:cNvPr id="15" name="Image 14" descr="Une image contenant arbre, extérieur, branche, feuille&#10;&#10;Description générée avec un niveau de confiance très élevé">
            <a:extLst>
              <a:ext uri="{FF2B5EF4-FFF2-40B4-BE49-F238E27FC236}">
                <a16:creationId xmlns:a16="http://schemas.microsoft.com/office/drawing/2014/main" id="{D5D12B18-440E-488A-98D9-54F6BDA4DF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8047" y="461665"/>
            <a:ext cx="1905000" cy="1905000"/>
          </a:xfrm>
          <a:prstGeom prst="rect">
            <a:avLst/>
          </a:prstGeom>
        </p:spPr>
      </p:pic>
      <p:pic>
        <p:nvPicPr>
          <p:cNvPr id="17" name="Image 16" descr="Une image contenant arbre, plante, fruit, extérieur&#10;&#10;Description générée avec un niveau de confiance très élevé">
            <a:extLst>
              <a:ext uri="{FF2B5EF4-FFF2-40B4-BE49-F238E27FC236}">
                <a16:creationId xmlns:a16="http://schemas.microsoft.com/office/drawing/2014/main" id="{B935CA8E-4FF2-401C-94C8-90547444E2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6042" y="2454197"/>
            <a:ext cx="1905000" cy="1905000"/>
          </a:xfrm>
          <a:prstGeom prst="rect">
            <a:avLst/>
          </a:prstGeom>
        </p:spPr>
      </p:pic>
      <p:pic>
        <p:nvPicPr>
          <p:cNvPr id="19" name="Image 18" descr="Une image contenant alimentation, bol, oranges, intérieur&#10;&#10;Description générée avec un niveau de confiance très élevé">
            <a:extLst>
              <a:ext uri="{FF2B5EF4-FFF2-40B4-BE49-F238E27FC236}">
                <a16:creationId xmlns:a16="http://schemas.microsoft.com/office/drawing/2014/main" id="{C1046A58-CF71-4267-9446-E7D9BCB4C3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83973" y="2454197"/>
            <a:ext cx="1905000" cy="1905000"/>
          </a:xfrm>
          <a:prstGeom prst="rect">
            <a:avLst/>
          </a:prstGeom>
        </p:spPr>
      </p:pic>
      <p:pic>
        <p:nvPicPr>
          <p:cNvPr id="21" name="Image 20" descr="Une image contenant arbre, fruit, extérieur&#10;&#10;Description générée avec un niveau de confiance très élevé">
            <a:extLst>
              <a:ext uri="{FF2B5EF4-FFF2-40B4-BE49-F238E27FC236}">
                <a16:creationId xmlns:a16="http://schemas.microsoft.com/office/drawing/2014/main" id="{D96F5708-391A-46BB-84CF-3976BA55AF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67287" y="2454197"/>
            <a:ext cx="1905000" cy="1905000"/>
          </a:xfrm>
          <a:prstGeom prst="rect">
            <a:avLst/>
          </a:prstGeom>
        </p:spPr>
      </p:pic>
      <p:pic>
        <p:nvPicPr>
          <p:cNvPr id="23" name="Image 22" descr="Une image contenant extérieur, arbre, oiseau, plante&#10;&#10;Description générée avec un niveau de confiance très élevé">
            <a:extLst>
              <a:ext uri="{FF2B5EF4-FFF2-40B4-BE49-F238E27FC236}">
                <a16:creationId xmlns:a16="http://schemas.microsoft.com/office/drawing/2014/main" id="{AF88E9CB-6E8A-480A-943E-9D472F364EA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67287" y="4471071"/>
            <a:ext cx="1905000" cy="1905000"/>
          </a:xfrm>
          <a:prstGeom prst="rect">
            <a:avLst/>
          </a:prstGeom>
        </p:spPr>
      </p:pic>
      <p:pic>
        <p:nvPicPr>
          <p:cNvPr id="25" name="Image 24" descr="Une image contenant arbre, extérieur, fruit&#10;&#10;Description générée avec un niveau de confiance très élevé">
            <a:extLst>
              <a:ext uri="{FF2B5EF4-FFF2-40B4-BE49-F238E27FC236}">
                <a16:creationId xmlns:a16="http://schemas.microsoft.com/office/drawing/2014/main" id="{D081A6CE-1546-46F0-A89E-9698B5749F5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83973" y="4471071"/>
            <a:ext cx="1905000" cy="1905000"/>
          </a:xfrm>
          <a:prstGeom prst="rect">
            <a:avLst/>
          </a:prstGeom>
        </p:spPr>
      </p:pic>
      <p:pic>
        <p:nvPicPr>
          <p:cNvPr id="27" name="Image 26" descr="Une image contenant arbre, extérieur&#10;&#10;Description générée avec un niveau de confiance très élevé">
            <a:extLst>
              <a:ext uri="{FF2B5EF4-FFF2-40B4-BE49-F238E27FC236}">
                <a16:creationId xmlns:a16="http://schemas.microsoft.com/office/drawing/2014/main" id="{C8A87C59-1E36-4619-BEDD-D3533AAC9DC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0546" y="4471072"/>
            <a:ext cx="1905000" cy="1905000"/>
          </a:xfrm>
          <a:prstGeom prst="rect">
            <a:avLst/>
          </a:prstGeom>
        </p:spPr>
      </p:pic>
      <p:pic>
        <p:nvPicPr>
          <p:cNvPr id="29" name="Image 28" descr="Une image contenant alimentation, table, assiette, intérieur&#10;&#10;Description générée avec un niveau de confiance très élevé">
            <a:extLst>
              <a:ext uri="{FF2B5EF4-FFF2-40B4-BE49-F238E27FC236}">
                <a16:creationId xmlns:a16="http://schemas.microsoft.com/office/drawing/2014/main" id="{EBB8F59F-23D4-4191-8957-6938A84AA8E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47783" y="2466368"/>
            <a:ext cx="1905000" cy="1905000"/>
          </a:xfrm>
          <a:prstGeom prst="rect">
            <a:avLst/>
          </a:prstGeom>
        </p:spPr>
      </p:pic>
      <p:pic>
        <p:nvPicPr>
          <p:cNvPr id="31" name="Image 30" descr="Une image contenant alimentation, table, assis, intérieur&#10;&#10;Description générée avec un niveau de confiance très élevé">
            <a:extLst>
              <a:ext uri="{FF2B5EF4-FFF2-40B4-BE49-F238E27FC236}">
                <a16:creationId xmlns:a16="http://schemas.microsoft.com/office/drawing/2014/main" id="{EA4CC44D-FACA-44D1-B45E-6AED6B0CCB9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19334" y="2476500"/>
            <a:ext cx="1905000" cy="1905000"/>
          </a:xfrm>
          <a:prstGeom prst="rect">
            <a:avLst/>
          </a:prstGeom>
        </p:spPr>
      </p:pic>
      <p:pic>
        <p:nvPicPr>
          <p:cNvPr id="33" name="Image 32" descr="Une image contenant plante, table, intérieur, alimentation&#10;&#10;Description générée avec un niveau de confiance élevé">
            <a:extLst>
              <a:ext uri="{FF2B5EF4-FFF2-40B4-BE49-F238E27FC236}">
                <a16:creationId xmlns:a16="http://schemas.microsoft.com/office/drawing/2014/main" id="{7E58326E-354E-4848-A5F9-433C9447C35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48047" y="2476500"/>
            <a:ext cx="1905000" cy="1905000"/>
          </a:xfrm>
          <a:prstGeom prst="rect">
            <a:avLst/>
          </a:prstGeom>
        </p:spPr>
      </p:pic>
      <p:pic>
        <p:nvPicPr>
          <p:cNvPr id="35" name="Image 34" descr="Une image contenant plante, extérieur, arbre, vert&#10;&#10;Description générée avec un niveau de confiance très élevé">
            <a:extLst>
              <a:ext uri="{FF2B5EF4-FFF2-40B4-BE49-F238E27FC236}">
                <a16:creationId xmlns:a16="http://schemas.microsoft.com/office/drawing/2014/main" id="{8FC558BA-3F39-485D-8CF2-6F2E4A0A2F8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148047" y="4491335"/>
            <a:ext cx="1905000" cy="1905000"/>
          </a:xfrm>
          <a:prstGeom prst="rect">
            <a:avLst/>
          </a:prstGeom>
        </p:spPr>
      </p:pic>
      <p:pic>
        <p:nvPicPr>
          <p:cNvPr id="37" name="Image 36" descr="Une image contenant vert, assis&#10;&#10;Description générée avec un niveau de confiance élevé">
            <a:extLst>
              <a:ext uri="{FF2B5EF4-FFF2-40B4-BE49-F238E27FC236}">
                <a16:creationId xmlns:a16="http://schemas.microsoft.com/office/drawing/2014/main" id="{77E66055-414B-45A1-B21B-62833F7369E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99028" y="4491335"/>
            <a:ext cx="1905000" cy="1905000"/>
          </a:xfrm>
          <a:prstGeom prst="rect">
            <a:avLst/>
          </a:prstGeom>
        </p:spPr>
      </p:pic>
      <p:pic>
        <p:nvPicPr>
          <p:cNvPr id="39" name="Image 38" descr="Une image contenant fruit, extérieur, arbre, herbe&#10;&#10;Description générée avec un niveau de confiance très élevé">
            <a:extLst>
              <a:ext uri="{FF2B5EF4-FFF2-40B4-BE49-F238E27FC236}">
                <a16:creationId xmlns:a16="http://schemas.microsoft.com/office/drawing/2014/main" id="{18074E0D-C012-4236-B58E-884A9E0387D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52455" y="4479855"/>
            <a:ext cx="1905000" cy="1905000"/>
          </a:xfrm>
          <a:prstGeom prst="rect">
            <a:avLst/>
          </a:prstGeom>
        </p:spPr>
      </p:pic>
      <p:sp>
        <p:nvSpPr>
          <p:cNvPr id="40" name="ZoneTexte 39">
            <a:extLst>
              <a:ext uri="{FF2B5EF4-FFF2-40B4-BE49-F238E27FC236}">
                <a16:creationId xmlns:a16="http://schemas.microsoft.com/office/drawing/2014/main" id="{F750C580-F9F3-4325-BF1A-29C34D62D67D}"/>
              </a:ext>
            </a:extLst>
          </p:cNvPr>
          <p:cNvSpPr txBox="1"/>
          <p:nvPr/>
        </p:nvSpPr>
        <p:spPr>
          <a:xfrm>
            <a:off x="5199548" y="6531464"/>
            <a:ext cx="1974708" cy="276999"/>
          </a:xfrm>
          <a:prstGeom prst="rect">
            <a:avLst/>
          </a:prstGeom>
          <a:noFill/>
        </p:spPr>
        <p:txBody>
          <a:bodyPr wrap="none" rtlCol="0">
            <a:spAutoFit/>
          </a:bodyPr>
          <a:lstStyle/>
          <a:p>
            <a:pPr algn="ctr"/>
            <a:r>
              <a:rPr lang="fr-FR" sz="1200" dirty="0"/>
              <a:t>Photos Pépinière d’Antsirabe</a:t>
            </a:r>
          </a:p>
        </p:txBody>
      </p:sp>
    </p:spTree>
    <p:extLst>
      <p:ext uri="{BB962C8B-B14F-4D97-AF65-F5344CB8AC3E}">
        <p14:creationId xmlns:p14="http://schemas.microsoft.com/office/powerpoint/2010/main" val="224712009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A459D1F-6869-441E-8BFE-8D0F7010ADD0}"/>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3" name="Espace réservé du numéro de diapositive 2">
            <a:extLst>
              <a:ext uri="{FF2B5EF4-FFF2-40B4-BE49-F238E27FC236}">
                <a16:creationId xmlns:a16="http://schemas.microsoft.com/office/drawing/2014/main" id="{CBB74517-1A7B-4F32-BFF0-8272083B506E}"/>
              </a:ext>
            </a:extLst>
          </p:cNvPr>
          <p:cNvSpPr>
            <a:spLocks noGrp="1"/>
          </p:cNvSpPr>
          <p:nvPr>
            <p:ph type="sldNum" sz="quarter" idx="12"/>
          </p:nvPr>
        </p:nvSpPr>
        <p:spPr>
          <a:xfrm>
            <a:off x="11496907" y="73605"/>
            <a:ext cx="556140" cy="388060"/>
          </a:xfrm>
        </p:spPr>
        <p:txBody>
          <a:bodyPr/>
          <a:lstStyle/>
          <a:p>
            <a:fld id="{DD01B516-A07C-46B6-9C1A-871827ED2DE0}" type="slidenum">
              <a:rPr lang="fr-FR" smtClean="0"/>
              <a:t>118</a:t>
            </a:fld>
            <a:endParaRPr lang="fr-FR"/>
          </a:p>
        </p:txBody>
      </p:sp>
      <p:pic>
        <p:nvPicPr>
          <p:cNvPr id="19" name="Image 18" descr="Une image contenant arbre, plante&#10;&#10;Description générée avec un niveau de confiance très élevé">
            <a:extLst>
              <a:ext uri="{FF2B5EF4-FFF2-40B4-BE49-F238E27FC236}">
                <a16:creationId xmlns:a16="http://schemas.microsoft.com/office/drawing/2014/main" id="{7BC5A2CE-3EA0-4093-98E9-B8B93F5112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46" y="461665"/>
            <a:ext cx="1905000" cy="1905000"/>
          </a:xfrm>
          <a:prstGeom prst="rect">
            <a:avLst/>
          </a:prstGeom>
        </p:spPr>
      </p:pic>
      <p:pic>
        <p:nvPicPr>
          <p:cNvPr id="21" name="Image 20" descr="Une image contenant extérieur, ciel, arbre, personne&#10;&#10;Description générée avec un niveau de confiance très élevé">
            <a:extLst>
              <a:ext uri="{FF2B5EF4-FFF2-40B4-BE49-F238E27FC236}">
                <a16:creationId xmlns:a16="http://schemas.microsoft.com/office/drawing/2014/main" id="{F1E83F00-0951-4E83-8806-80C4DF0A2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6914" y="461665"/>
            <a:ext cx="1905000" cy="1905000"/>
          </a:xfrm>
          <a:prstGeom prst="rect">
            <a:avLst/>
          </a:prstGeom>
        </p:spPr>
      </p:pic>
      <p:pic>
        <p:nvPicPr>
          <p:cNvPr id="23" name="Image 22" descr="Une image contenant extérieur, arbre&#10;&#10;Description générée avec un niveau de confiance très élevé">
            <a:extLst>
              <a:ext uri="{FF2B5EF4-FFF2-40B4-BE49-F238E27FC236}">
                <a16:creationId xmlns:a16="http://schemas.microsoft.com/office/drawing/2014/main" id="{F7DD3E46-7C09-4CC1-8AF2-A1E859C814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7287" y="461665"/>
            <a:ext cx="1905000" cy="1905000"/>
          </a:xfrm>
          <a:prstGeom prst="rect">
            <a:avLst/>
          </a:prstGeom>
        </p:spPr>
      </p:pic>
      <p:pic>
        <p:nvPicPr>
          <p:cNvPr id="25" name="Image 24" descr="Une image contenant extérieur, plante, arbre, fruit&#10;&#10;Description générée avec un niveau de confiance élevé">
            <a:extLst>
              <a:ext uri="{FF2B5EF4-FFF2-40B4-BE49-F238E27FC236}">
                <a16:creationId xmlns:a16="http://schemas.microsoft.com/office/drawing/2014/main" id="{D9CEDC21-5EF1-43E4-9BD4-E1F3E53DCD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8033" y="461665"/>
            <a:ext cx="1905000" cy="1905000"/>
          </a:xfrm>
          <a:prstGeom prst="rect">
            <a:avLst/>
          </a:prstGeom>
        </p:spPr>
      </p:pic>
      <p:pic>
        <p:nvPicPr>
          <p:cNvPr id="27" name="Image 26" descr="Une image contenant vert, plante, table&#10;&#10;Description générée avec un niveau de confiance très élevé">
            <a:extLst>
              <a:ext uri="{FF2B5EF4-FFF2-40B4-BE49-F238E27FC236}">
                <a16:creationId xmlns:a16="http://schemas.microsoft.com/office/drawing/2014/main" id="{E215C216-77B9-4590-AB9E-2C15B8E60E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7660" y="433787"/>
            <a:ext cx="1905000" cy="1905000"/>
          </a:xfrm>
          <a:prstGeom prst="rect">
            <a:avLst/>
          </a:prstGeom>
        </p:spPr>
      </p:pic>
      <p:pic>
        <p:nvPicPr>
          <p:cNvPr id="29" name="Image 28" descr="Une image contenant mur, intérieur, plante, agrume&#10;&#10;Description générée avec un niveau de confiance très élevé">
            <a:extLst>
              <a:ext uri="{FF2B5EF4-FFF2-40B4-BE49-F238E27FC236}">
                <a16:creationId xmlns:a16="http://schemas.microsoft.com/office/drawing/2014/main" id="{555852BE-C87F-4EEE-8083-6B6BDCF79F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23779" y="461665"/>
            <a:ext cx="1905000" cy="1905000"/>
          </a:xfrm>
          <a:prstGeom prst="rect">
            <a:avLst/>
          </a:prstGeom>
        </p:spPr>
      </p:pic>
      <p:pic>
        <p:nvPicPr>
          <p:cNvPr id="31" name="Image 30" descr="Une image contenant fruit, alimentation, table, arbre&#10;&#10;Description générée avec un niveau de confiance élevé">
            <a:extLst>
              <a:ext uri="{FF2B5EF4-FFF2-40B4-BE49-F238E27FC236}">
                <a16:creationId xmlns:a16="http://schemas.microsoft.com/office/drawing/2014/main" id="{D7D8C54B-8F19-421B-8891-48B85CA70E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79823" y="4491335"/>
            <a:ext cx="1905000" cy="1905000"/>
          </a:xfrm>
          <a:prstGeom prst="rect">
            <a:avLst/>
          </a:prstGeom>
        </p:spPr>
      </p:pic>
      <p:pic>
        <p:nvPicPr>
          <p:cNvPr id="33" name="Image 32" descr="Une image contenant arbre, extérieur&#10;&#10;Description générée avec un niveau de confiance élevé">
            <a:extLst>
              <a:ext uri="{FF2B5EF4-FFF2-40B4-BE49-F238E27FC236}">
                <a16:creationId xmlns:a16="http://schemas.microsoft.com/office/drawing/2014/main" id="{C45CE8A6-28A9-43B4-B7DF-AABC347F2B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43033" y="2462561"/>
            <a:ext cx="1905000" cy="1905000"/>
          </a:xfrm>
          <a:prstGeom prst="rect">
            <a:avLst/>
          </a:prstGeom>
        </p:spPr>
      </p:pic>
      <p:pic>
        <p:nvPicPr>
          <p:cNvPr id="35" name="Image 34" descr="Une image contenant extérieur&#10;&#10;Description générée avec un niveau de confiance très élevé">
            <a:extLst>
              <a:ext uri="{FF2B5EF4-FFF2-40B4-BE49-F238E27FC236}">
                <a16:creationId xmlns:a16="http://schemas.microsoft.com/office/drawing/2014/main" id="{77646E2B-B6BB-4BD4-B255-3C92FB7096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09974" y="2462561"/>
            <a:ext cx="1905000" cy="1905000"/>
          </a:xfrm>
          <a:prstGeom prst="rect">
            <a:avLst/>
          </a:prstGeom>
        </p:spPr>
      </p:pic>
      <p:pic>
        <p:nvPicPr>
          <p:cNvPr id="37" name="Image 36" descr="Une image contenant table, fruit, intérieur, arbre&#10;&#10;Description générée avec un niveau de confiance élevé">
            <a:extLst>
              <a:ext uri="{FF2B5EF4-FFF2-40B4-BE49-F238E27FC236}">
                <a16:creationId xmlns:a16="http://schemas.microsoft.com/office/drawing/2014/main" id="{C2CE23E9-EE40-4813-A5DA-D786EF31BAA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846" y="4491335"/>
            <a:ext cx="1905000" cy="1905000"/>
          </a:xfrm>
          <a:prstGeom prst="rect">
            <a:avLst/>
          </a:prstGeom>
        </p:spPr>
      </p:pic>
      <p:pic>
        <p:nvPicPr>
          <p:cNvPr id="39" name="Image 38" descr="Une image contenant fruit, extérieur&#10;&#10;Description générée avec un niveau de confiance élevé">
            <a:extLst>
              <a:ext uri="{FF2B5EF4-FFF2-40B4-BE49-F238E27FC236}">
                <a16:creationId xmlns:a16="http://schemas.microsoft.com/office/drawing/2014/main" id="{9DC82A82-A718-425A-A875-77AED229C4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62660" y="2476500"/>
            <a:ext cx="1905000" cy="1905000"/>
          </a:xfrm>
          <a:prstGeom prst="rect">
            <a:avLst/>
          </a:prstGeom>
        </p:spPr>
      </p:pic>
      <p:pic>
        <p:nvPicPr>
          <p:cNvPr id="41" name="Image 40" descr="Une image contenant arbre, extérieur, fruit, vert&#10;&#10;Description générée avec un niveau de confiance très élevé">
            <a:extLst>
              <a:ext uri="{FF2B5EF4-FFF2-40B4-BE49-F238E27FC236}">
                <a16:creationId xmlns:a16="http://schemas.microsoft.com/office/drawing/2014/main" id="{9C625798-2097-42D7-9B45-4393E5C6077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23779" y="2476500"/>
            <a:ext cx="1905000" cy="1905000"/>
          </a:xfrm>
          <a:prstGeom prst="rect">
            <a:avLst/>
          </a:prstGeom>
        </p:spPr>
      </p:pic>
      <p:pic>
        <p:nvPicPr>
          <p:cNvPr id="43" name="Image 42" descr="Une image contenant arbre, fruit&#10;&#10;Description générée avec un niveau de confiance très élevé">
            <a:extLst>
              <a:ext uri="{FF2B5EF4-FFF2-40B4-BE49-F238E27FC236}">
                <a16:creationId xmlns:a16="http://schemas.microsoft.com/office/drawing/2014/main" id="{B0C51254-7945-4056-9310-43C1F2DB815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19016" y="2476500"/>
            <a:ext cx="1905000" cy="1905000"/>
          </a:xfrm>
          <a:prstGeom prst="rect">
            <a:avLst/>
          </a:prstGeom>
        </p:spPr>
      </p:pic>
      <p:pic>
        <p:nvPicPr>
          <p:cNvPr id="45" name="Image 44" descr="Une image contenant arbre, extérieur, fruit, plante&#10;&#10;Description générée avec un niveau de confiance élevé">
            <a:extLst>
              <a:ext uri="{FF2B5EF4-FFF2-40B4-BE49-F238E27FC236}">
                <a16:creationId xmlns:a16="http://schemas.microsoft.com/office/drawing/2014/main" id="{4149C2EA-2EF7-49BA-B862-F1D86C72D15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2476500"/>
            <a:ext cx="1905000" cy="1905000"/>
          </a:xfrm>
          <a:prstGeom prst="rect">
            <a:avLst/>
          </a:prstGeom>
        </p:spPr>
      </p:pic>
      <p:pic>
        <p:nvPicPr>
          <p:cNvPr id="47" name="Image 46" descr="Une image contenant fruit, alimentation, arbre, table&#10;&#10;Description générée avec un niveau de confiance élevé">
            <a:extLst>
              <a:ext uri="{FF2B5EF4-FFF2-40B4-BE49-F238E27FC236}">
                <a16:creationId xmlns:a16="http://schemas.microsoft.com/office/drawing/2014/main" id="{985C3DC1-9175-4846-BE7C-DA5D613571D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07603" y="4574969"/>
            <a:ext cx="1905000" cy="1905000"/>
          </a:xfrm>
          <a:prstGeom prst="rect">
            <a:avLst/>
          </a:prstGeom>
        </p:spPr>
      </p:pic>
      <p:pic>
        <p:nvPicPr>
          <p:cNvPr id="49" name="Image 48" descr="Une image contenant intérieur, table, assis&#10;&#10;Description générée avec un niveau de confiance élevé">
            <a:extLst>
              <a:ext uri="{FF2B5EF4-FFF2-40B4-BE49-F238E27FC236}">
                <a16:creationId xmlns:a16="http://schemas.microsoft.com/office/drawing/2014/main" id="{17581976-C64B-4943-8F1F-67FCA4BF9C4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05627" y="4574969"/>
            <a:ext cx="1905000" cy="1905000"/>
          </a:xfrm>
          <a:prstGeom prst="rect">
            <a:avLst/>
          </a:prstGeom>
        </p:spPr>
      </p:pic>
      <p:pic>
        <p:nvPicPr>
          <p:cNvPr id="51" name="Image 50" descr="Une image contenant vert, agrume, fruit, assis&#10;&#10;Description générée avec un niveau de confiance très élevé">
            <a:extLst>
              <a:ext uri="{FF2B5EF4-FFF2-40B4-BE49-F238E27FC236}">
                <a16:creationId xmlns:a16="http://schemas.microsoft.com/office/drawing/2014/main" id="{569984DA-224C-43BA-BC89-35156A3555F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203651" y="4574969"/>
            <a:ext cx="1905000" cy="1905000"/>
          </a:xfrm>
          <a:prstGeom prst="rect">
            <a:avLst/>
          </a:prstGeom>
        </p:spPr>
      </p:pic>
      <p:sp>
        <p:nvSpPr>
          <p:cNvPr id="52" name="ZoneTexte 51">
            <a:extLst>
              <a:ext uri="{FF2B5EF4-FFF2-40B4-BE49-F238E27FC236}">
                <a16:creationId xmlns:a16="http://schemas.microsoft.com/office/drawing/2014/main" id="{467A5BCF-7801-4060-B5E5-DA9C17045FFD}"/>
              </a:ext>
            </a:extLst>
          </p:cNvPr>
          <p:cNvSpPr txBox="1"/>
          <p:nvPr/>
        </p:nvSpPr>
        <p:spPr>
          <a:xfrm>
            <a:off x="5199548" y="6531464"/>
            <a:ext cx="1974708" cy="276999"/>
          </a:xfrm>
          <a:prstGeom prst="rect">
            <a:avLst/>
          </a:prstGeom>
          <a:noFill/>
        </p:spPr>
        <p:txBody>
          <a:bodyPr wrap="none" rtlCol="0">
            <a:spAutoFit/>
          </a:bodyPr>
          <a:lstStyle/>
          <a:p>
            <a:pPr algn="ctr"/>
            <a:r>
              <a:rPr lang="fr-FR" sz="1200" dirty="0"/>
              <a:t>Photos Pépinière d’Antsirabe</a:t>
            </a:r>
          </a:p>
        </p:txBody>
      </p:sp>
    </p:spTree>
    <p:extLst>
      <p:ext uri="{BB962C8B-B14F-4D97-AF65-F5344CB8AC3E}">
        <p14:creationId xmlns:p14="http://schemas.microsoft.com/office/powerpoint/2010/main" val="16356646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ZoneTexte 19">
            <a:extLst>
              <a:ext uri="{FF2B5EF4-FFF2-40B4-BE49-F238E27FC236}">
                <a16:creationId xmlns:a16="http://schemas.microsoft.com/office/drawing/2014/main" id="{25589DC0-7F29-460A-B975-C7A24A56058F}"/>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22" name="Espace réservé du numéro de diapositive 2">
            <a:extLst>
              <a:ext uri="{FF2B5EF4-FFF2-40B4-BE49-F238E27FC236}">
                <a16:creationId xmlns:a16="http://schemas.microsoft.com/office/drawing/2014/main" id="{1D64672F-366A-4A54-A982-811423B012A3}"/>
              </a:ext>
            </a:extLst>
          </p:cNvPr>
          <p:cNvSpPr>
            <a:spLocks noGrp="1"/>
          </p:cNvSpPr>
          <p:nvPr>
            <p:ph type="sldNum" sz="quarter" idx="12"/>
          </p:nvPr>
        </p:nvSpPr>
        <p:spPr>
          <a:xfrm>
            <a:off x="11496907" y="73605"/>
            <a:ext cx="556140" cy="388060"/>
          </a:xfrm>
        </p:spPr>
        <p:txBody>
          <a:bodyPr/>
          <a:lstStyle/>
          <a:p>
            <a:fld id="{DD01B516-A07C-46B6-9C1A-871827ED2DE0}" type="slidenum">
              <a:rPr lang="fr-FR" smtClean="0"/>
              <a:t>119</a:t>
            </a:fld>
            <a:endParaRPr lang="fr-FR"/>
          </a:p>
        </p:txBody>
      </p:sp>
      <p:pic>
        <p:nvPicPr>
          <p:cNvPr id="4" name="Image 3" descr="Une image contenant plante, fleur&#10;&#10;Description générée avec un niveau de confiance très élevé">
            <a:extLst>
              <a:ext uri="{FF2B5EF4-FFF2-40B4-BE49-F238E27FC236}">
                <a16:creationId xmlns:a16="http://schemas.microsoft.com/office/drawing/2014/main" id="{32E715B5-9711-4B66-BB6F-07B031600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16036"/>
            <a:ext cx="1905000" cy="1905000"/>
          </a:xfrm>
          <a:prstGeom prst="rect">
            <a:avLst/>
          </a:prstGeom>
        </p:spPr>
      </p:pic>
      <p:pic>
        <p:nvPicPr>
          <p:cNvPr id="5" name="Image 4" descr="Une image contenant plante, fleur, extérieur&#10;&#10;Description générée avec un niveau de confiance très élevé">
            <a:extLst>
              <a:ext uri="{FF2B5EF4-FFF2-40B4-BE49-F238E27FC236}">
                <a16:creationId xmlns:a16="http://schemas.microsoft.com/office/drawing/2014/main" id="{084936B5-181A-42C5-9339-B2477287F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754" y="4716036"/>
            <a:ext cx="1905000" cy="1905000"/>
          </a:xfrm>
          <a:prstGeom prst="rect">
            <a:avLst/>
          </a:prstGeom>
        </p:spPr>
      </p:pic>
      <p:pic>
        <p:nvPicPr>
          <p:cNvPr id="6" name="Image 5" descr="Une image contenant fleur, plante, table, terrain&#10;&#10;Description générée avec un niveau de confiance très élevé">
            <a:extLst>
              <a:ext uri="{FF2B5EF4-FFF2-40B4-BE49-F238E27FC236}">
                <a16:creationId xmlns:a16="http://schemas.microsoft.com/office/drawing/2014/main" id="{0C20D1F4-1F39-49BF-998B-4E290E9787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3508" y="4716036"/>
            <a:ext cx="1905000" cy="1905000"/>
          </a:xfrm>
          <a:prstGeom prst="rect">
            <a:avLst/>
          </a:prstGeom>
        </p:spPr>
      </p:pic>
      <p:pic>
        <p:nvPicPr>
          <p:cNvPr id="7" name="Image 6" descr="Une image contenant plante, intérieur, table, fleur&#10;&#10;Description générée avec un niveau de confiance très élevé">
            <a:extLst>
              <a:ext uri="{FF2B5EF4-FFF2-40B4-BE49-F238E27FC236}">
                <a16:creationId xmlns:a16="http://schemas.microsoft.com/office/drawing/2014/main" id="{0649760F-5C7F-4439-97E0-0111D3E6B2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0262" y="4716036"/>
            <a:ext cx="1905000" cy="1905000"/>
          </a:xfrm>
          <a:prstGeom prst="rect">
            <a:avLst/>
          </a:prstGeom>
        </p:spPr>
      </p:pic>
      <p:pic>
        <p:nvPicPr>
          <p:cNvPr id="8" name="Image 7" descr="Une image contenant fleur, plante, table, petit&#10;&#10;Description générée avec un niveau de confiance élevé">
            <a:extLst>
              <a:ext uri="{FF2B5EF4-FFF2-40B4-BE49-F238E27FC236}">
                <a16:creationId xmlns:a16="http://schemas.microsoft.com/office/drawing/2014/main" id="{286916EB-2056-41DD-906E-F3CC2719AD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7016" y="4716036"/>
            <a:ext cx="1905000" cy="1905000"/>
          </a:xfrm>
          <a:prstGeom prst="rect">
            <a:avLst/>
          </a:prstGeom>
        </p:spPr>
      </p:pic>
      <p:pic>
        <p:nvPicPr>
          <p:cNvPr id="9" name="Image 8" descr="Une image contenant plante, fleur, intérieur&#10;&#10;Description générée avec un niveau de confiance très élevé">
            <a:extLst>
              <a:ext uri="{FF2B5EF4-FFF2-40B4-BE49-F238E27FC236}">
                <a16:creationId xmlns:a16="http://schemas.microsoft.com/office/drawing/2014/main" id="{79E5FC51-7F56-47AD-9C9B-4680186837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3770" y="4716036"/>
            <a:ext cx="1905000" cy="1905000"/>
          </a:xfrm>
          <a:prstGeom prst="rect">
            <a:avLst/>
          </a:prstGeom>
        </p:spPr>
      </p:pic>
      <p:pic>
        <p:nvPicPr>
          <p:cNvPr id="10" name="Image 9" descr="Une image contenant plante, fleur, intérieur, orchidée&#10;&#10;Description générée avec un niveau de confiance très élevé">
            <a:extLst>
              <a:ext uri="{FF2B5EF4-FFF2-40B4-BE49-F238E27FC236}">
                <a16:creationId xmlns:a16="http://schemas.microsoft.com/office/drawing/2014/main" id="{EC5AF8F3-C403-42EF-9DC4-F96C4DCF95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754" y="2643768"/>
            <a:ext cx="1905000" cy="1905000"/>
          </a:xfrm>
          <a:prstGeom prst="rect">
            <a:avLst/>
          </a:prstGeom>
        </p:spPr>
      </p:pic>
      <p:pic>
        <p:nvPicPr>
          <p:cNvPr id="3" name="Image 2" descr="Une image contenant plante&#10;&#10;Description générée avec un niveau de confiance très élevé">
            <a:extLst>
              <a:ext uri="{FF2B5EF4-FFF2-40B4-BE49-F238E27FC236}">
                <a16:creationId xmlns:a16="http://schemas.microsoft.com/office/drawing/2014/main" id="{FF0CD601-F1F6-4350-8F60-FBAFD5F500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2963" y="461665"/>
            <a:ext cx="1905000" cy="1905000"/>
          </a:xfrm>
          <a:prstGeom prst="rect">
            <a:avLst/>
          </a:prstGeom>
        </p:spPr>
      </p:pic>
      <p:pic>
        <p:nvPicPr>
          <p:cNvPr id="12" name="Image 11" descr="Une image contenant mur, intérieur, plante, table&#10;&#10;Description générée avec un niveau de confiance très élevé">
            <a:extLst>
              <a:ext uri="{FF2B5EF4-FFF2-40B4-BE49-F238E27FC236}">
                <a16:creationId xmlns:a16="http://schemas.microsoft.com/office/drawing/2014/main" id="{3D5528CC-0EA6-4673-A5C6-1F90BE2DD3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56754" y="461665"/>
            <a:ext cx="1905000" cy="1905000"/>
          </a:xfrm>
          <a:prstGeom prst="rect">
            <a:avLst/>
          </a:prstGeom>
        </p:spPr>
      </p:pic>
      <p:pic>
        <p:nvPicPr>
          <p:cNvPr id="14" name="Image 13" descr="Une image contenant intérieur, plante, fleur, table&#10;&#10;Description générée avec un niveau de confiance très élevé">
            <a:extLst>
              <a:ext uri="{FF2B5EF4-FFF2-40B4-BE49-F238E27FC236}">
                <a16:creationId xmlns:a16="http://schemas.microsoft.com/office/drawing/2014/main" id="{08EE6D5F-45F8-47C1-A7ED-8C921BB21F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545" y="461665"/>
            <a:ext cx="1905000" cy="1905000"/>
          </a:xfrm>
          <a:prstGeom prst="rect">
            <a:avLst/>
          </a:prstGeom>
        </p:spPr>
      </p:pic>
      <p:pic>
        <p:nvPicPr>
          <p:cNvPr id="16" name="Image 15" descr="Une image contenant fleur&#10;&#10;Description générée avec un niveau de confiance élevé">
            <a:extLst>
              <a:ext uri="{FF2B5EF4-FFF2-40B4-BE49-F238E27FC236}">
                <a16:creationId xmlns:a16="http://schemas.microsoft.com/office/drawing/2014/main" id="{91F5CA59-CA5B-4903-B813-D1031B7F02F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68746" y="461665"/>
            <a:ext cx="1905000" cy="1905000"/>
          </a:xfrm>
          <a:prstGeom prst="rect">
            <a:avLst/>
          </a:prstGeom>
        </p:spPr>
      </p:pic>
      <p:pic>
        <p:nvPicPr>
          <p:cNvPr id="18" name="Image 17" descr="Une image contenant fleur, plante, assis, vase&#10;&#10;Description générée avec un niveau de confiance très élevé">
            <a:extLst>
              <a:ext uri="{FF2B5EF4-FFF2-40B4-BE49-F238E27FC236}">
                <a16:creationId xmlns:a16="http://schemas.microsoft.com/office/drawing/2014/main" id="{0529D39D-11CA-45B2-9CB3-8B1289BAE1F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64029" y="461665"/>
            <a:ext cx="1905000" cy="1905000"/>
          </a:xfrm>
          <a:prstGeom prst="rect">
            <a:avLst/>
          </a:prstGeom>
        </p:spPr>
      </p:pic>
      <p:pic>
        <p:nvPicPr>
          <p:cNvPr id="21" name="Image 20" descr="Une image contenant gâteau, plante, extérieur&#10;&#10;Description générée avec un niveau de confiance très élevé">
            <a:extLst>
              <a:ext uri="{FF2B5EF4-FFF2-40B4-BE49-F238E27FC236}">
                <a16:creationId xmlns:a16="http://schemas.microsoft.com/office/drawing/2014/main" id="{D34C0D54-0DFD-4F0A-8375-43612748B60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53496" y="461665"/>
            <a:ext cx="1905000" cy="1905000"/>
          </a:xfrm>
          <a:prstGeom prst="rect">
            <a:avLst/>
          </a:prstGeom>
        </p:spPr>
      </p:pic>
      <p:pic>
        <p:nvPicPr>
          <p:cNvPr id="24" name="Image 23" descr="Une image contenant habits&#10;&#10;Description générée avec un niveau de confiance élevé">
            <a:extLst>
              <a:ext uri="{FF2B5EF4-FFF2-40B4-BE49-F238E27FC236}">
                <a16:creationId xmlns:a16="http://schemas.microsoft.com/office/drawing/2014/main" id="{DF8B089A-88BD-4991-9F18-2A3BE8C03F7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53496" y="2548983"/>
            <a:ext cx="1905000" cy="1905000"/>
          </a:xfrm>
          <a:prstGeom prst="rect">
            <a:avLst/>
          </a:prstGeom>
        </p:spPr>
      </p:pic>
      <p:pic>
        <p:nvPicPr>
          <p:cNvPr id="26" name="Image 25" descr="Une image contenant intérieur, table&#10;&#10;Description générée avec un niveau de confiance très élevé">
            <a:extLst>
              <a:ext uri="{FF2B5EF4-FFF2-40B4-BE49-F238E27FC236}">
                <a16:creationId xmlns:a16="http://schemas.microsoft.com/office/drawing/2014/main" id="{9C00082F-B7BA-4C7C-A76B-5AE562CCE63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61754" y="2548983"/>
            <a:ext cx="1905000" cy="1905000"/>
          </a:xfrm>
          <a:prstGeom prst="rect">
            <a:avLst/>
          </a:prstGeom>
        </p:spPr>
      </p:pic>
      <p:pic>
        <p:nvPicPr>
          <p:cNvPr id="28" name="Image 27" descr="Une image contenant plante&#10;&#10;Description générée avec un niveau de confiance élevé">
            <a:extLst>
              <a:ext uri="{FF2B5EF4-FFF2-40B4-BE49-F238E27FC236}">
                <a16:creationId xmlns:a16="http://schemas.microsoft.com/office/drawing/2014/main" id="{6869D770-5790-4B5E-94AC-C4130941098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23095" y="2588850"/>
            <a:ext cx="1905000" cy="1905000"/>
          </a:xfrm>
          <a:prstGeom prst="rect">
            <a:avLst/>
          </a:prstGeom>
        </p:spPr>
      </p:pic>
      <p:pic>
        <p:nvPicPr>
          <p:cNvPr id="30" name="Image 29" descr="Une image contenant plante, table, extérieur&#10;&#10;Description générée avec un niveau de confiance élevé">
            <a:extLst>
              <a:ext uri="{FF2B5EF4-FFF2-40B4-BE49-F238E27FC236}">
                <a16:creationId xmlns:a16="http://schemas.microsoft.com/office/drawing/2014/main" id="{A2480327-ADF0-406F-A329-AD0BB5C2EC2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68746" y="2548983"/>
            <a:ext cx="1905000" cy="1905000"/>
          </a:xfrm>
          <a:prstGeom prst="rect">
            <a:avLst/>
          </a:prstGeom>
        </p:spPr>
      </p:pic>
      <p:pic>
        <p:nvPicPr>
          <p:cNvPr id="32" name="Image 31" descr="Une image contenant extérieur, plante&#10;&#10;Description générée avec un niveau de confiance élevé">
            <a:extLst>
              <a:ext uri="{FF2B5EF4-FFF2-40B4-BE49-F238E27FC236}">
                <a16:creationId xmlns:a16="http://schemas.microsoft.com/office/drawing/2014/main" id="{26CDB7A1-DE4D-4EA8-826F-3D86741D6F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75262" y="2548983"/>
            <a:ext cx="1905000" cy="1905000"/>
          </a:xfrm>
          <a:prstGeom prst="rect">
            <a:avLst/>
          </a:prstGeom>
        </p:spPr>
      </p:pic>
      <p:sp>
        <p:nvSpPr>
          <p:cNvPr id="33" name="ZoneTexte 32">
            <a:extLst>
              <a:ext uri="{FF2B5EF4-FFF2-40B4-BE49-F238E27FC236}">
                <a16:creationId xmlns:a16="http://schemas.microsoft.com/office/drawing/2014/main" id="{81B8168E-1397-43C3-9FC6-BF6E105DB4A7}"/>
              </a:ext>
            </a:extLst>
          </p:cNvPr>
          <p:cNvSpPr txBox="1"/>
          <p:nvPr/>
        </p:nvSpPr>
        <p:spPr>
          <a:xfrm>
            <a:off x="5199548" y="6531464"/>
            <a:ext cx="1974708" cy="276999"/>
          </a:xfrm>
          <a:prstGeom prst="rect">
            <a:avLst/>
          </a:prstGeom>
          <a:noFill/>
        </p:spPr>
        <p:txBody>
          <a:bodyPr wrap="none" rtlCol="0">
            <a:spAutoFit/>
          </a:bodyPr>
          <a:lstStyle/>
          <a:p>
            <a:pPr algn="ctr"/>
            <a:r>
              <a:rPr lang="fr-FR" sz="1200" dirty="0"/>
              <a:t>Photos Pépinière d’Antsirabe</a:t>
            </a:r>
          </a:p>
        </p:txBody>
      </p:sp>
    </p:spTree>
    <p:extLst>
      <p:ext uri="{BB962C8B-B14F-4D97-AF65-F5344CB8AC3E}">
        <p14:creationId xmlns:p14="http://schemas.microsoft.com/office/powerpoint/2010/main" val="3508400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13A41F6-C886-4B92-8CDF-9BE033003F7D}"/>
              </a:ext>
            </a:extLst>
          </p:cNvPr>
          <p:cNvSpPr>
            <a:spLocks noGrp="1"/>
          </p:cNvSpPr>
          <p:nvPr>
            <p:ph type="ftr" sz="quarter" idx="11"/>
          </p:nvPr>
        </p:nvSpPr>
        <p:spPr>
          <a:xfrm>
            <a:off x="3479180" y="6456556"/>
            <a:ext cx="4674220" cy="264919"/>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60A6357B-7CE5-4BDD-B1C7-DE140BD618FE}"/>
              </a:ext>
            </a:extLst>
          </p:cNvPr>
          <p:cNvSpPr>
            <a:spLocks noGrp="1"/>
          </p:cNvSpPr>
          <p:nvPr>
            <p:ph type="sldNum" sz="quarter" idx="12"/>
          </p:nvPr>
        </p:nvSpPr>
        <p:spPr>
          <a:xfrm>
            <a:off x="9257371" y="78213"/>
            <a:ext cx="2743200" cy="365125"/>
          </a:xfrm>
        </p:spPr>
        <p:txBody>
          <a:bodyPr/>
          <a:lstStyle/>
          <a:p>
            <a:fld id="{DD01B516-A07C-46B6-9C1A-871827ED2DE0}" type="slidenum">
              <a:rPr lang="fr-FR" smtClean="0"/>
              <a:t>12</a:t>
            </a:fld>
            <a:endParaRPr lang="fr-FR"/>
          </a:p>
        </p:txBody>
      </p:sp>
      <p:graphicFrame>
        <p:nvGraphicFramePr>
          <p:cNvPr id="7" name="Tableau 6">
            <a:extLst>
              <a:ext uri="{FF2B5EF4-FFF2-40B4-BE49-F238E27FC236}">
                <a16:creationId xmlns:a16="http://schemas.microsoft.com/office/drawing/2014/main" id="{357687B0-65EB-451E-BD02-6AF65690AAF4}"/>
              </a:ext>
            </a:extLst>
          </p:cNvPr>
          <p:cNvGraphicFramePr>
            <a:graphicFrameLocks noGrp="1"/>
          </p:cNvGraphicFramePr>
          <p:nvPr>
            <p:extLst>
              <p:ext uri="{D42A27DB-BD31-4B8C-83A1-F6EECF244321}">
                <p14:modId xmlns:p14="http://schemas.microsoft.com/office/powerpoint/2010/main" val="259712417"/>
              </p:ext>
            </p:extLst>
          </p:nvPr>
        </p:nvGraphicFramePr>
        <p:xfrm>
          <a:off x="215153" y="1745339"/>
          <a:ext cx="11273881" cy="1546714"/>
        </p:xfrm>
        <a:graphic>
          <a:graphicData uri="http://schemas.openxmlformats.org/drawingml/2006/table">
            <a:tbl>
              <a:tblPr/>
              <a:tblGrid>
                <a:gridCol w="1063573">
                  <a:extLst>
                    <a:ext uri="{9D8B030D-6E8A-4147-A177-3AD203B41FA5}">
                      <a16:colId xmlns:a16="http://schemas.microsoft.com/office/drawing/2014/main" val="2164698028"/>
                    </a:ext>
                  </a:extLst>
                </a:gridCol>
                <a:gridCol w="850859">
                  <a:extLst>
                    <a:ext uri="{9D8B030D-6E8A-4147-A177-3AD203B41FA5}">
                      <a16:colId xmlns:a16="http://schemas.microsoft.com/office/drawing/2014/main" val="77542782"/>
                    </a:ext>
                  </a:extLst>
                </a:gridCol>
                <a:gridCol w="850859">
                  <a:extLst>
                    <a:ext uri="{9D8B030D-6E8A-4147-A177-3AD203B41FA5}">
                      <a16:colId xmlns:a16="http://schemas.microsoft.com/office/drawing/2014/main" val="2125458295"/>
                    </a:ext>
                  </a:extLst>
                </a:gridCol>
                <a:gridCol w="850859">
                  <a:extLst>
                    <a:ext uri="{9D8B030D-6E8A-4147-A177-3AD203B41FA5}">
                      <a16:colId xmlns:a16="http://schemas.microsoft.com/office/drawing/2014/main" val="468366920"/>
                    </a:ext>
                  </a:extLst>
                </a:gridCol>
                <a:gridCol w="850859">
                  <a:extLst>
                    <a:ext uri="{9D8B030D-6E8A-4147-A177-3AD203B41FA5}">
                      <a16:colId xmlns:a16="http://schemas.microsoft.com/office/drawing/2014/main" val="3602009838"/>
                    </a:ext>
                  </a:extLst>
                </a:gridCol>
                <a:gridCol w="850859">
                  <a:extLst>
                    <a:ext uri="{9D8B030D-6E8A-4147-A177-3AD203B41FA5}">
                      <a16:colId xmlns:a16="http://schemas.microsoft.com/office/drawing/2014/main" val="2816888990"/>
                    </a:ext>
                  </a:extLst>
                </a:gridCol>
                <a:gridCol w="850859">
                  <a:extLst>
                    <a:ext uri="{9D8B030D-6E8A-4147-A177-3AD203B41FA5}">
                      <a16:colId xmlns:a16="http://schemas.microsoft.com/office/drawing/2014/main" val="3886594355"/>
                    </a:ext>
                  </a:extLst>
                </a:gridCol>
                <a:gridCol w="850859">
                  <a:extLst>
                    <a:ext uri="{9D8B030D-6E8A-4147-A177-3AD203B41FA5}">
                      <a16:colId xmlns:a16="http://schemas.microsoft.com/office/drawing/2014/main" val="3860128344"/>
                    </a:ext>
                  </a:extLst>
                </a:gridCol>
                <a:gridCol w="850859">
                  <a:extLst>
                    <a:ext uri="{9D8B030D-6E8A-4147-A177-3AD203B41FA5}">
                      <a16:colId xmlns:a16="http://schemas.microsoft.com/office/drawing/2014/main" val="2244414653"/>
                    </a:ext>
                  </a:extLst>
                </a:gridCol>
                <a:gridCol w="850859">
                  <a:extLst>
                    <a:ext uri="{9D8B030D-6E8A-4147-A177-3AD203B41FA5}">
                      <a16:colId xmlns:a16="http://schemas.microsoft.com/office/drawing/2014/main" val="2019035644"/>
                    </a:ext>
                  </a:extLst>
                </a:gridCol>
                <a:gridCol w="850859">
                  <a:extLst>
                    <a:ext uri="{9D8B030D-6E8A-4147-A177-3AD203B41FA5}">
                      <a16:colId xmlns:a16="http://schemas.microsoft.com/office/drawing/2014/main" val="2846333564"/>
                    </a:ext>
                  </a:extLst>
                </a:gridCol>
                <a:gridCol w="850859">
                  <a:extLst>
                    <a:ext uri="{9D8B030D-6E8A-4147-A177-3AD203B41FA5}">
                      <a16:colId xmlns:a16="http://schemas.microsoft.com/office/drawing/2014/main" val="1048403956"/>
                    </a:ext>
                  </a:extLst>
                </a:gridCol>
                <a:gridCol w="850859">
                  <a:extLst>
                    <a:ext uri="{9D8B030D-6E8A-4147-A177-3AD203B41FA5}">
                      <a16:colId xmlns:a16="http://schemas.microsoft.com/office/drawing/2014/main" val="2652335693"/>
                    </a:ext>
                  </a:extLst>
                </a:gridCol>
              </a:tblGrid>
              <a:tr h="444171">
                <a:tc>
                  <a:txBody>
                    <a:bodyPr/>
                    <a:lstStyle/>
                    <a:p>
                      <a:pPr algn="l"/>
                      <a:r>
                        <a:rPr lang="fr-FR" sz="1200" dirty="0">
                          <a:effectLst/>
                        </a:rPr>
                        <a:t>Mois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a:effectLst/>
                        </a:rPr>
                        <a:t>janvier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février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mars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avril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mai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juin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juillet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août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septembre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octobre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novembre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décembre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extLst>
                  <a:ext uri="{0D108BD9-81ED-4DB2-BD59-A6C34878D82A}">
                    <a16:rowId xmlns:a16="http://schemas.microsoft.com/office/drawing/2014/main" val="3543215312"/>
                  </a:ext>
                </a:extLst>
              </a:tr>
              <a:tr h="316157">
                <a:tc>
                  <a:txBody>
                    <a:bodyPr/>
                    <a:lstStyle/>
                    <a:p>
                      <a:pPr algn="l"/>
                      <a:r>
                        <a:rPr lang="fr-FR" sz="1200">
                          <a:effectLst/>
                        </a:rPr>
                        <a:t>Minimum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a:effectLst/>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extLst>
                  <a:ext uri="{0D108BD9-81ED-4DB2-BD59-A6C34878D82A}">
                    <a16:rowId xmlns:a16="http://schemas.microsoft.com/office/drawing/2014/main" val="1523407117"/>
                  </a:ext>
                </a:extLst>
              </a:tr>
              <a:tr h="316157">
                <a:tc>
                  <a:txBody>
                    <a:bodyPr/>
                    <a:lstStyle/>
                    <a:p>
                      <a:pPr algn="l"/>
                      <a:r>
                        <a:rPr lang="fr-FR" sz="1200">
                          <a:effectLst/>
                        </a:rPr>
                        <a:t>Maximum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effectLst/>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solidFill>
                            <a:srgbClr val="FF0000"/>
                          </a:solidFill>
                          <a:effectLst/>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solidFill>
                            <a:srgbClr val="FF0000"/>
                          </a:solidFill>
                          <a:effectLst/>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extLst>
                  <a:ext uri="{0D108BD9-81ED-4DB2-BD59-A6C34878D82A}">
                    <a16:rowId xmlns:a16="http://schemas.microsoft.com/office/drawing/2014/main" val="2123580633"/>
                  </a:ext>
                </a:extLst>
              </a:tr>
              <a:tr h="444171">
                <a:tc>
                  <a:txBody>
                    <a:bodyPr/>
                    <a:lstStyle/>
                    <a:p>
                      <a:pPr algn="ctr"/>
                      <a:r>
                        <a:rPr lang="fr-FR" sz="1200">
                          <a:effectLst/>
                        </a:rPr>
                        <a:t>Record Minimum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extLst>
                  <a:ext uri="{0D108BD9-81ED-4DB2-BD59-A6C34878D82A}">
                    <a16:rowId xmlns:a16="http://schemas.microsoft.com/office/drawing/2014/main" val="2783709867"/>
                  </a:ext>
                </a:extLst>
              </a:tr>
            </a:tbl>
          </a:graphicData>
        </a:graphic>
      </p:graphicFrame>
      <p:sp>
        <p:nvSpPr>
          <p:cNvPr id="8" name="ZoneTexte 7">
            <a:extLst>
              <a:ext uri="{FF2B5EF4-FFF2-40B4-BE49-F238E27FC236}">
                <a16:creationId xmlns:a16="http://schemas.microsoft.com/office/drawing/2014/main" id="{3E58B218-2C50-4886-B75F-BD55829EFDEB}"/>
              </a:ext>
            </a:extLst>
          </p:cNvPr>
          <p:cNvSpPr txBox="1"/>
          <p:nvPr/>
        </p:nvSpPr>
        <p:spPr>
          <a:xfrm>
            <a:off x="215153" y="461665"/>
            <a:ext cx="2775473" cy="369332"/>
          </a:xfrm>
          <a:prstGeom prst="rect">
            <a:avLst/>
          </a:prstGeom>
          <a:noFill/>
        </p:spPr>
        <p:txBody>
          <a:bodyPr wrap="square" rtlCol="0">
            <a:spAutoFit/>
          </a:bodyPr>
          <a:lstStyle/>
          <a:p>
            <a:r>
              <a:rPr lang="fr-FR" b="1" u="sng" dirty="0">
                <a:solidFill>
                  <a:srgbClr val="008000"/>
                </a:solidFill>
              </a:rPr>
              <a:t>Climat à Antananarivo</a:t>
            </a:r>
          </a:p>
        </p:txBody>
      </p:sp>
      <p:sp>
        <p:nvSpPr>
          <p:cNvPr id="9" name="ZoneTexte 8">
            <a:extLst>
              <a:ext uri="{FF2B5EF4-FFF2-40B4-BE49-F238E27FC236}">
                <a16:creationId xmlns:a16="http://schemas.microsoft.com/office/drawing/2014/main" id="{E904645A-67F4-41DA-A881-FBE240E61651}"/>
              </a:ext>
            </a:extLst>
          </p:cNvPr>
          <p:cNvSpPr txBox="1"/>
          <p:nvPr/>
        </p:nvSpPr>
        <p:spPr>
          <a:xfrm>
            <a:off x="2162288" y="0"/>
            <a:ext cx="6650466"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10" name="Rectangle 9">
            <a:extLst>
              <a:ext uri="{FF2B5EF4-FFF2-40B4-BE49-F238E27FC236}">
                <a16:creationId xmlns:a16="http://schemas.microsoft.com/office/drawing/2014/main" id="{21CBE8E2-C507-4A43-BFD1-7ECB646406DE}"/>
              </a:ext>
            </a:extLst>
          </p:cNvPr>
          <p:cNvSpPr/>
          <p:nvPr/>
        </p:nvSpPr>
        <p:spPr>
          <a:xfrm>
            <a:off x="215153" y="923330"/>
            <a:ext cx="2441694" cy="369332"/>
          </a:xfrm>
          <a:prstGeom prst="rect">
            <a:avLst/>
          </a:prstGeom>
        </p:spPr>
        <p:txBody>
          <a:bodyPr wrap="none">
            <a:spAutoFit/>
          </a:bodyPr>
          <a:lstStyle/>
          <a:p>
            <a:r>
              <a:rPr lang="fr-FR" b="1" dirty="0">
                <a:solidFill>
                  <a:srgbClr val="000000"/>
                </a:solidFill>
                <a:latin typeface="Arial" panose="020B0604020202020204" pitchFamily="34" charset="0"/>
              </a:rPr>
              <a:t>Moyennes annuelles</a:t>
            </a:r>
            <a:endParaRPr lang="fr-FR" b="1" i="0" dirty="0">
              <a:solidFill>
                <a:srgbClr val="000000"/>
              </a:solidFill>
              <a:effectLst/>
              <a:latin typeface="Arial" panose="020B0604020202020204" pitchFamily="34" charset="0"/>
            </a:endParaRPr>
          </a:p>
        </p:txBody>
      </p:sp>
      <p:sp>
        <p:nvSpPr>
          <p:cNvPr id="11" name="Rectangle 10">
            <a:extLst>
              <a:ext uri="{FF2B5EF4-FFF2-40B4-BE49-F238E27FC236}">
                <a16:creationId xmlns:a16="http://schemas.microsoft.com/office/drawing/2014/main" id="{179B9AE3-6E2A-4443-9868-31BD8749840B}"/>
              </a:ext>
            </a:extLst>
          </p:cNvPr>
          <p:cNvSpPr/>
          <p:nvPr/>
        </p:nvSpPr>
        <p:spPr>
          <a:xfrm>
            <a:off x="215153" y="1272708"/>
            <a:ext cx="3366691" cy="369332"/>
          </a:xfrm>
          <a:prstGeom prst="rect">
            <a:avLst/>
          </a:prstGeom>
        </p:spPr>
        <p:txBody>
          <a:bodyPr wrap="none">
            <a:spAutoFit/>
          </a:bodyPr>
          <a:lstStyle/>
          <a:p>
            <a:pPr>
              <a:buFont typeface="Arial" panose="020B0604020202020204" pitchFamily="34" charset="0"/>
              <a:buChar char="•"/>
            </a:pPr>
            <a:r>
              <a:rPr lang="fr-FR" u="sng" dirty="0">
                <a:solidFill>
                  <a:srgbClr val="0B0080"/>
                </a:solidFill>
                <a:latin typeface="Arial" panose="020B0604020202020204" pitchFamily="34" charset="0"/>
                <a:hlinkClick r:id="rId2"/>
              </a:rPr>
              <a:t>Températures moyennes</a:t>
            </a:r>
            <a:r>
              <a:rPr lang="fr-FR" dirty="0">
                <a:solidFill>
                  <a:srgbClr val="222222"/>
                </a:solidFill>
                <a:latin typeface="Arial" panose="020B0604020202020204" pitchFamily="34" charset="0"/>
              </a:rPr>
              <a:t> (°C)</a:t>
            </a:r>
            <a:r>
              <a:rPr lang="fr-FR" baseline="30000" dirty="0">
                <a:solidFill>
                  <a:srgbClr val="0B0080"/>
                </a:solidFill>
                <a:latin typeface="Arial" panose="020B0604020202020204" pitchFamily="34" charset="0"/>
                <a:hlinkClick r:id="rId3"/>
              </a:rPr>
              <a:t>4</a:t>
            </a:r>
            <a:endParaRPr lang="fr-FR" b="0" i="0" dirty="0">
              <a:solidFill>
                <a:srgbClr val="222222"/>
              </a:solidFill>
              <a:effectLst/>
              <a:latin typeface="Arial" panose="020B0604020202020204" pitchFamily="34" charset="0"/>
            </a:endParaRPr>
          </a:p>
        </p:txBody>
      </p:sp>
      <p:graphicFrame>
        <p:nvGraphicFramePr>
          <p:cNvPr id="12" name="Tableau 11">
            <a:extLst>
              <a:ext uri="{FF2B5EF4-FFF2-40B4-BE49-F238E27FC236}">
                <a16:creationId xmlns:a16="http://schemas.microsoft.com/office/drawing/2014/main" id="{37E5311A-C196-40FB-9DE2-B3D2EE7585F4}"/>
              </a:ext>
            </a:extLst>
          </p:cNvPr>
          <p:cNvGraphicFramePr>
            <a:graphicFrameLocks noGrp="1"/>
          </p:cNvGraphicFramePr>
          <p:nvPr>
            <p:extLst>
              <p:ext uri="{D42A27DB-BD31-4B8C-83A1-F6EECF244321}">
                <p14:modId xmlns:p14="http://schemas.microsoft.com/office/powerpoint/2010/main" val="3036893673"/>
              </p:ext>
            </p:extLst>
          </p:nvPr>
        </p:nvGraphicFramePr>
        <p:xfrm>
          <a:off x="215153" y="4457165"/>
          <a:ext cx="11627444" cy="839664"/>
        </p:xfrm>
        <a:graphic>
          <a:graphicData uri="http://schemas.openxmlformats.org/drawingml/2006/table">
            <a:tbl>
              <a:tblPr/>
              <a:tblGrid>
                <a:gridCol w="1234506">
                  <a:extLst>
                    <a:ext uri="{9D8B030D-6E8A-4147-A177-3AD203B41FA5}">
                      <a16:colId xmlns:a16="http://schemas.microsoft.com/office/drawing/2014/main" val="832705519"/>
                    </a:ext>
                  </a:extLst>
                </a:gridCol>
                <a:gridCol w="739965">
                  <a:extLst>
                    <a:ext uri="{9D8B030D-6E8A-4147-A177-3AD203B41FA5}">
                      <a16:colId xmlns:a16="http://schemas.microsoft.com/office/drawing/2014/main" val="1834073103"/>
                    </a:ext>
                  </a:extLst>
                </a:gridCol>
                <a:gridCol w="877543">
                  <a:extLst>
                    <a:ext uri="{9D8B030D-6E8A-4147-A177-3AD203B41FA5}">
                      <a16:colId xmlns:a16="http://schemas.microsoft.com/office/drawing/2014/main" val="3687816423"/>
                    </a:ext>
                  </a:extLst>
                </a:gridCol>
                <a:gridCol w="877543">
                  <a:extLst>
                    <a:ext uri="{9D8B030D-6E8A-4147-A177-3AD203B41FA5}">
                      <a16:colId xmlns:a16="http://schemas.microsoft.com/office/drawing/2014/main" val="4098433901"/>
                    </a:ext>
                  </a:extLst>
                </a:gridCol>
                <a:gridCol w="877543">
                  <a:extLst>
                    <a:ext uri="{9D8B030D-6E8A-4147-A177-3AD203B41FA5}">
                      <a16:colId xmlns:a16="http://schemas.microsoft.com/office/drawing/2014/main" val="1377212042"/>
                    </a:ext>
                  </a:extLst>
                </a:gridCol>
                <a:gridCol w="877543">
                  <a:extLst>
                    <a:ext uri="{9D8B030D-6E8A-4147-A177-3AD203B41FA5}">
                      <a16:colId xmlns:a16="http://schemas.microsoft.com/office/drawing/2014/main" val="355939485"/>
                    </a:ext>
                  </a:extLst>
                </a:gridCol>
                <a:gridCol w="877543">
                  <a:extLst>
                    <a:ext uri="{9D8B030D-6E8A-4147-A177-3AD203B41FA5}">
                      <a16:colId xmlns:a16="http://schemas.microsoft.com/office/drawing/2014/main" val="3792527173"/>
                    </a:ext>
                  </a:extLst>
                </a:gridCol>
                <a:gridCol w="877543">
                  <a:extLst>
                    <a:ext uri="{9D8B030D-6E8A-4147-A177-3AD203B41FA5}">
                      <a16:colId xmlns:a16="http://schemas.microsoft.com/office/drawing/2014/main" val="1186187990"/>
                    </a:ext>
                  </a:extLst>
                </a:gridCol>
                <a:gridCol w="877543">
                  <a:extLst>
                    <a:ext uri="{9D8B030D-6E8A-4147-A177-3AD203B41FA5}">
                      <a16:colId xmlns:a16="http://schemas.microsoft.com/office/drawing/2014/main" val="489045977"/>
                    </a:ext>
                  </a:extLst>
                </a:gridCol>
                <a:gridCol w="877543">
                  <a:extLst>
                    <a:ext uri="{9D8B030D-6E8A-4147-A177-3AD203B41FA5}">
                      <a16:colId xmlns:a16="http://schemas.microsoft.com/office/drawing/2014/main" val="1107594097"/>
                    </a:ext>
                  </a:extLst>
                </a:gridCol>
                <a:gridCol w="877543">
                  <a:extLst>
                    <a:ext uri="{9D8B030D-6E8A-4147-A177-3AD203B41FA5}">
                      <a16:colId xmlns:a16="http://schemas.microsoft.com/office/drawing/2014/main" val="3539138289"/>
                    </a:ext>
                  </a:extLst>
                </a:gridCol>
                <a:gridCol w="877543">
                  <a:extLst>
                    <a:ext uri="{9D8B030D-6E8A-4147-A177-3AD203B41FA5}">
                      <a16:colId xmlns:a16="http://schemas.microsoft.com/office/drawing/2014/main" val="3873745102"/>
                    </a:ext>
                  </a:extLst>
                </a:gridCol>
                <a:gridCol w="877543">
                  <a:extLst>
                    <a:ext uri="{9D8B030D-6E8A-4147-A177-3AD203B41FA5}">
                      <a16:colId xmlns:a16="http://schemas.microsoft.com/office/drawing/2014/main" val="3849448822"/>
                    </a:ext>
                  </a:extLst>
                </a:gridCol>
              </a:tblGrid>
              <a:tr h="345871">
                <a:tc>
                  <a:txBody>
                    <a:bodyPr/>
                    <a:lstStyle/>
                    <a:p>
                      <a:pPr algn="l"/>
                      <a:r>
                        <a:rPr lang="fr-FR" sz="1200" dirty="0">
                          <a:effectLst/>
                        </a:rPr>
                        <a:t>Mois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effectLst/>
                        </a:rPr>
                        <a:t>janvier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février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mars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avril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mai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juin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juillet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août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septembre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octobre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novembre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décembre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extLst>
                  <a:ext uri="{0D108BD9-81ED-4DB2-BD59-A6C34878D82A}">
                    <a16:rowId xmlns:a16="http://schemas.microsoft.com/office/drawing/2014/main" val="2980271194"/>
                  </a:ext>
                </a:extLst>
              </a:tr>
              <a:tr h="493793">
                <a:tc>
                  <a:txBody>
                    <a:bodyPr/>
                    <a:lstStyle/>
                    <a:p>
                      <a:pPr algn="l"/>
                      <a:r>
                        <a:rPr lang="fr-FR" sz="1200" dirty="0">
                          <a:effectLst/>
                        </a:rPr>
                        <a:t>jours de pluie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solidFill>
                            <a:srgbClr val="FF0000"/>
                          </a:solidFill>
                          <a:effectLst/>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solidFill>
                            <a:srgbClr val="FF0000"/>
                          </a:solidFill>
                          <a:effectLst/>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solidFill>
                            <a:srgbClr val="FF0000"/>
                          </a:solidFill>
                          <a:effectLst/>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solidFill>
                            <a:srgbClr val="FF0000"/>
                          </a:solidFill>
                          <a:effectLst/>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solidFill>
                            <a:srgbClr val="FF0000"/>
                          </a:solidFill>
                          <a:effectLst/>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solidFill>
                            <a:srgbClr val="FF0000"/>
                          </a:solidFill>
                          <a:effectLst/>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extLst>
                  <a:ext uri="{0D108BD9-81ED-4DB2-BD59-A6C34878D82A}">
                    <a16:rowId xmlns:a16="http://schemas.microsoft.com/office/drawing/2014/main" val="2325639535"/>
                  </a:ext>
                </a:extLst>
              </a:tr>
            </a:tbl>
          </a:graphicData>
        </a:graphic>
      </p:graphicFrame>
      <p:sp>
        <p:nvSpPr>
          <p:cNvPr id="13" name="ZoneTexte 12">
            <a:extLst>
              <a:ext uri="{FF2B5EF4-FFF2-40B4-BE49-F238E27FC236}">
                <a16:creationId xmlns:a16="http://schemas.microsoft.com/office/drawing/2014/main" id="{B3A4776F-8000-4258-A5CA-1F1CA778A651}"/>
              </a:ext>
            </a:extLst>
          </p:cNvPr>
          <p:cNvSpPr txBox="1"/>
          <p:nvPr/>
        </p:nvSpPr>
        <p:spPr>
          <a:xfrm>
            <a:off x="215153" y="3568390"/>
            <a:ext cx="11538232" cy="646331"/>
          </a:xfrm>
          <a:prstGeom prst="rect">
            <a:avLst/>
          </a:prstGeom>
          <a:noFill/>
        </p:spPr>
        <p:txBody>
          <a:bodyPr wrap="square" rtlCol="0">
            <a:spAutoFit/>
          </a:bodyPr>
          <a:lstStyle/>
          <a:p>
            <a:r>
              <a:rPr lang="fr-FR" u="sng" dirty="0">
                <a:hlinkClick r:id="rId4"/>
              </a:rPr>
              <a:t>Précipitations</a:t>
            </a:r>
            <a:r>
              <a:rPr lang="fr-FR" dirty="0"/>
              <a:t> (nombre de jours avec précipitations supérieures à 1 </a:t>
            </a:r>
            <a:r>
              <a:rPr lang="fr-FR" dirty="0">
                <a:hlinkClick r:id="rId5" tooltip="Millimètre"/>
              </a:rPr>
              <a:t>mm</a:t>
            </a:r>
            <a:r>
              <a:rPr lang="fr-FR" dirty="0"/>
              <a:t>/24h)</a:t>
            </a:r>
            <a:r>
              <a:rPr lang="fr-FR" baseline="30000" dirty="0">
                <a:hlinkClick r:id="rId3"/>
              </a:rPr>
              <a:t>4</a:t>
            </a:r>
            <a:r>
              <a:rPr lang="fr-FR" dirty="0"/>
              <a:t>. Les pluies sont généralement concentrées en épisodes courts et intenses en particulier pendant la saison des pluies et sauf en cas de certains </a:t>
            </a:r>
            <a:r>
              <a:rPr lang="fr-FR" dirty="0">
                <a:hlinkClick r:id="rId6" tooltip="Cyclone"/>
              </a:rPr>
              <a:t>cyclones</a:t>
            </a:r>
            <a:r>
              <a:rPr lang="fr-FR" dirty="0"/>
              <a:t>.</a:t>
            </a:r>
          </a:p>
        </p:txBody>
      </p:sp>
      <p:sp>
        <p:nvSpPr>
          <p:cNvPr id="14" name="ZoneTexte 13">
            <a:extLst>
              <a:ext uri="{FF2B5EF4-FFF2-40B4-BE49-F238E27FC236}">
                <a16:creationId xmlns:a16="http://schemas.microsoft.com/office/drawing/2014/main" id="{3A99D544-3834-498C-9F16-C7295A2CA1E0}"/>
              </a:ext>
            </a:extLst>
          </p:cNvPr>
          <p:cNvSpPr txBox="1"/>
          <p:nvPr/>
        </p:nvSpPr>
        <p:spPr>
          <a:xfrm>
            <a:off x="215153" y="5557441"/>
            <a:ext cx="4780593" cy="276999"/>
          </a:xfrm>
          <a:prstGeom prst="rect">
            <a:avLst/>
          </a:prstGeom>
          <a:noFill/>
        </p:spPr>
        <p:txBody>
          <a:bodyPr wrap="square" rtlCol="0">
            <a:spAutoFit/>
          </a:bodyPr>
          <a:lstStyle/>
          <a:p>
            <a:r>
              <a:rPr lang="fr-FR" sz="1200" dirty="0"/>
              <a:t>Source : </a:t>
            </a:r>
            <a:r>
              <a:rPr lang="fr-FR" sz="1200" dirty="0">
                <a:hlinkClick r:id="rId7"/>
              </a:rPr>
              <a:t>https://fr.wikipedia.org/wiki/Antananarivo#Climat</a:t>
            </a:r>
            <a:r>
              <a:rPr lang="fr-FR" sz="1200" dirty="0"/>
              <a:t> </a:t>
            </a:r>
          </a:p>
        </p:txBody>
      </p:sp>
    </p:spTree>
    <p:extLst>
      <p:ext uri="{BB962C8B-B14F-4D97-AF65-F5344CB8AC3E}">
        <p14:creationId xmlns:p14="http://schemas.microsoft.com/office/powerpoint/2010/main" val="6072473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ZoneTexte 19">
            <a:extLst>
              <a:ext uri="{FF2B5EF4-FFF2-40B4-BE49-F238E27FC236}">
                <a16:creationId xmlns:a16="http://schemas.microsoft.com/office/drawing/2014/main" id="{25589DC0-7F29-460A-B975-C7A24A56058F}"/>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22" name="Espace réservé du numéro de diapositive 2">
            <a:extLst>
              <a:ext uri="{FF2B5EF4-FFF2-40B4-BE49-F238E27FC236}">
                <a16:creationId xmlns:a16="http://schemas.microsoft.com/office/drawing/2014/main" id="{1D64672F-366A-4A54-A982-811423B012A3}"/>
              </a:ext>
            </a:extLst>
          </p:cNvPr>
          <p:cNvSpPr>
            <a:spLocks noGrp="1"/>
          </p:cNvSpPr>
          <p:nvPr>
            <p:ph type="sldNum" sz="quarter" idx="12"/>
          </p:nvPr>
        </p:nvSpPr>
        <p:spPr>
          <a:xfrm>
            <a:off x="11496907" y="73605"/>
            <a:ext cx="556140" cy="388060"/>
          </a:xfrm>
        </p:spPr>
        <p:txBody>
          <a:bodyPr/>
          <a:lstStyle/>
          <a:p>
            <a:fld id="{DD01B516-A07C-46B6-9C1A-871827ED2DE0}" type="slidenum">
              <a:rPr lang="fr-FR" smtClean="0"/>
              <a:t>120</a:t>
            </a:fld>
            <a:endParaRPr lang="fr-FR"/>
          </a:p>
        </p:txBody>
      </p:sp>
      <p:pic>
        <p:nvPicPr>
          <p:cNvPr id="3" name="Image 2" descr="Une image contenant plante, fleur, vase, rose&#10;&#10;Description générée avec un niveau de confiance très élevé">
            <a:extLst>
              <a:ext uri="{FF2B5EF4-FFF2-40B4-BE49-F238E27FC236}">
                <a16:creationId xmlns:a16="http://schemas.microsoft.com/office/drawing/2014/main" id="{B231D80D-755C-4236-BBB1-DE915B94B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 y="516582"/>
            <a:ext cx="1905000" cy="1905000"/>
          </a:xfrm>
          <a:prstGeom prst="rect">
            <a:avLst/>
          </a:prstGeom>
        </p:spPr>
      </p:pic>
      <p:pic>
        <p:nvPicPr>
          <p:cNvPr id="5" name="Image 4" descr="Une image contenant fleur, plante, table, vase&#10;&#10;Description générée avec un niveau de confiance très élevé">
            <a:extLst>
              <a:ext uri="{FF2B5EF4-FFF2-40B4-BE49-F238E27FC236}">
                <a16:creationId xmlns:a16="http://schemas.microsoft.com/office/drawing/2014/main" id="{9981A534-4689-4C25-8F74-C80C23B3F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3145" y="516582"/>
            <a:ext cx="1905000" cy="1905000"/>
          </a:xfrm>
          <a:prstGeom prst="rect">
            <a:avLst/>
          </a:prstGeom>
        </p:spPr>
      </p:pic>
      <p:pic>
        <p:nvPicPr>
          <p:cNvPr id="7" name="Image 6" descr="Une image contenant plante, fleur, extérieur, rose&#10;&#10;Description générée avec un niveau de confiance très élevé">
            <a:extLst>
              <a:ext uri="{FF2B5EF4-FFF2-40B4-BE49-F238E27FC236}">
                <a16:creationId xmlns:a16="http://schemas.microsoft.com/office/drawing/2014/main" id="{B20E6E63-C0CA-49F0-B599-7E5323032D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0677" y="516582"/>
            <a:ext cx="1905000" cy="1905000"/>
          </a:xfrm>
          <a:prstGeom prst="rect">
            <a:avLst/>
          </a:prstGeom>
        </p:spPr>
      </p:pic>
      <p:pic>
        <p:nvPicPr>
          <p:cNvPr id="9" name="Image 8" descr="Une image contenant plante, fleur, extérieur&#10;&#10;Description générée avec un niveau de confiance très élevé">
            <a:extLst>
              <a:ext uri="{FF2B5EF4-FFF2-40B4-BE49-F238E27FC236}">
                <a16:creationId xmlns:a16="http://schemas.microsoft.com/office/drawing/2014/main" id="{6DE08BCE-F12E-4533-8D1A-3CB87B5DF2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9052" y="461665"/>
            <a:ext cx="1905000" cy="1905000"/>
          </a:xfrm>
          <a:prstGeom prst="rect">
            <a:avLst/>
          </a:prstGeom>
        </p:spPr>
      </p:pic>
      <p:pic>
        <p:nvPicPr>
          <p:cNvPr id="11" name="Image 10" descr="Une image contenant plante, extérieur, fleur, cactus&#10;&#10;Description générée avec un niveau de confiance très élevé">
            <a:extLst>
              <a:ext uri="{FF2B5EF4-FFF2-40B4-BE49-F238E27FC236}">
                <a16:creationId xmlns:a16="http://schemas.microsoft.com/office/drawing/2014/main" id="{4AFD3ADB-01E0-4FA8-A2F1-74F8CE56BA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4039" y="516582"/>
            <a:ext cx="1905000" cy="1905000"/>
          </a:xfrm>
          <a:prstGeom prst="rect">
            <a:avLst/>
          </a:prstGeom>
        </p:spPr>
      </p:pic>
      <p:pic>
        <p:nvPicPr>
          <p:cNvPr id="13" name="Image 12" descr="Une image contenant plante, fleur, rouge&#10;&#10;Description générée avec un niveau de confiance élevé">
            <a:extLst>
              <a:ext uri="{FF2B5EF4-FFF2-40B4-BE49-F238E27FC236}">
                <a16:creationId xmlns:a16="http://schemas.microsoft.com/office/drawing/2014/main" id="{5E08595B-45F3-4002-AB2E-1B30569237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6999" y="516582"/>
            <a:ext cx="1905000" cy="1905000"/>
          </a:xfrm>
          <a:prstGeom prst="rect">
            <a:avLst/>
          </a:prstGeom>
        </p:spPr>
      </p:pic>
      <p:pic>
        <p:nvPicPr>
          <p:cNvPr id="15" name="Image 14" descr="Une image contenant plante, fleur, table, orchidée&#10;&#10;Description générée avec un niveau de confiance très élevé">
            <a:extLst>
              <a:ext uri="{FF2B5EF4-FFF2-40B4-BE49-F238E27FC236}">
                <a16:creationId xmlns:a16="http://schemas.microsoft.com/office/drawing/2014/main" id="{A59D0BFD-9B76-4FED-BC4D-78C1B1ADB4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3028" y="2538669"/>
            <a:ext cx="1905000" cy="1905000"/>
          </a:xfrm>
          <a:prstGeom prst="rect">
            <a:avLst/>
          </a:prstGeom>
        </p:spPr>
      </p:pic>
      <p:pic>
        <p:nvPicPr>
          <p:cNvPr id="19" name="Image 18" descr="Une image contenant plante, table, fleur, herbe&#10;&#10;Description générée avec un niveau de confiance très élevé">
            <a:extLst>
              <a:ext uri="{FF2B5EF4-FFF2-40B4-BE49-F238E27FC236}">
                <a16:creationId xmlns:a16="http://schemas.microsoft.com/office/drawing/2014/main" id="{DF9B23B7-9539-4AC3-8398-4FC484CE20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74052" y="2560972"/>
            <a:ext cx="1905000" cy="1905000"/>
          </a:xfrm>
          <a:prstGeom prst="rect">
            <a:avLst/>
          </a:prstGeom>
        </p:spPr>
      </p:pic>
      <p:pic>
        <p:nvPicPr>
          <p:cNvPr id="23" name="Image 22" descr="Une image contenant fleur, plante, extérieur&#10;&#10;Description générée avec un niveau de confiance très élevé">
            <a:extLst>
              <a:ext uri="{FF2B5EF4-FFF2-40B4-BE49-F238E27FC236}">
                <a16:creationId xmlns:a16="http://schemas.microsoft.com/office/drawing/2014/main" id="{313D8B80-1689-4954-94E0-5A990CF29E6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2005" y="2565710"/>
            <a:ext cx="1905000" cy="1905000"/>
          </a:xfrm>
          <a:prstGeom prst="rect">
            <a:avLst/>
          </a:prstGeom>
        </p:spPr>
      </p:pic>
      <p:pic>
        <p:nvPicPr>
          <p:cNvPr id="25" name="Image 24" descr="Une image contenant alimentation&#10;&#10;Description générée avec un niveau de confiance très élevé">
            <a:extLst>
              <a:ext uri="{FF2B5EF4-FFF2-40B4-BE49-F238E27FC236}">
                <a16:creationId xmlns:a16="http://schemas.microsoft.com/office/drawing/2014/main" id="{05E61522-E9B8-47EE-9281-47070D491F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73019" y="2421582"/>
            <a:ext cx="1905000" cy="1905000"/>
          </a:xfrm>
          <a:prstGeom prst="rect">
            <a:avLst/>
          </a:prstGeom>
        </p:spPr>
      </p:pic>
      <p:pic>
        <p:nvPicPr>
          <p:cNvPr id="27" name="Image 26" descr="Une image contenant plante, extérieur, fleur, herbe&#10;&#10;Description générée avec un niveau de confiance très élevé">
            <a:extLst>
              <a:ext uri="{FF2B5EF4-FFF2-40B4-BE49-F238E27FC236}">
                <a16:creationId xmlns:a16="http://schemas.microsoft.com/office/drawing/2014/main" id="{CA097796-7A62-4AC0-A429-0D35A049F7B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959" y="2476500"/>
            <a:ext cx="1905000" cy="1905000"/>
          </a:xfrm>
          <a:prstGeom prst="rect">
            <a:avLst/>
          </a:prstGeom>
        </p:spPr>
      </p:pic>
      <p:pic>
        <p:nvPicPr>
          <p:cNvPr id="29" name="Image 28" descr="Une image contenant plante, fleur, extérieur&#10;&#10;Description générée avec un niveau de confiance très élevé">
            <a:extLst>
              <a:ext uri="{FF2B5EF4-FFF2-40B4-BE49-F238E27FC236}">
                <a16:creationId xmlns:a16="http://schemas.microsoft.com/office/drawing/2014/main" id="{9F656093-A676-452D-9450-DA1A11EC574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43145" y="2538669"/>
            <a:ext cx="1905000" cy="1905000"/>
          </a:xfrm>
          <a:prstGeom prst="rect">
            <a:avLst/>
          </a:prstGeom>
        </p:spPr>
      </p:pic>
      <p:pic>
        <p:nvPicPr>
          <p:cNvPr id="31" name="Image 30" descr="Une image contenant plante, fleur, herbe, vert&#10;&#10;Description générée avec un niveau de confiance très élevé">
            <a:extLst>
              <a:ext uri="{FF2B5EF4-FFF2-40B4-BE49-F238E27FC236}">
                <a16:creationId xmlns:a16="http://schemas.microsoft.com/office/drawing/2014/main" id="{F0B5663C-09AF-47B3-B976-167BCED5C94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1999" y="4684442"/>
            <a:ext cx="1905000" cy="1905000"/>
          </a:xfrm>
          <a:prstGeom prst="rect">
            <a:avLst/>
          </a:prstGeom>
        </p:spPr>
      </p:pic>
      <p:pic>
        <p:nvPicPr>
          <p:cNvPr id="33" name="Image 32" descr="Une image contenant plante, table, mur, vase&#10;&#10;Description générée avec un niveau de confiance très élevé">
            <a:extLst>
              <a:ext uri="{FF2B5EF4-FFF2-40B4-BE49-F238E27FC236}">
                <a16:creationId xmlns:a16="http://schemas.microsoft.com/office/drawing/2014/main" id="{1ED9F7CB-788F-425A-BCA6-4FFE9364044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06652" y="4381499"/>
            <a:ext cx="1752833" cy="2337111"/>
          </a:xfrm>
          <a:prstGeom prst="rect">
            <a:avLst/>
          </a:prstGeom>
        </p:spPr>
      </p:pic>
      <p:pic>
        <p:nvPicPr>
          <p:cNvPr id="35" name="Image 34" descr="Une image contenant plante, fleur, table, vase&#10;&#10;Description générée avec un niveau de confiance élevé">
            <a:extLst>
              <a:ext uri="{FF2B5EF4-FFF2-40B4-BE49-F238E27FC236}">
                <a16:creationId xmlns:a16="http://schemas.microsoft.com/office/drawing/2014/main" id="{80E83B6A-20CC-4F93-A44F-42E15DA16AB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20605" y="4597553"/>
            <a:ext cx="1905000" cy="1905000"/>
          </a:xfrm>
          <a:prstGeom prst="rect">
            <a:avLst/>
          </a:prstGeom>
        </p:spPr>
      </p:pic>
      <p:pic>
        <p:nvPicPr>
          <p:cNvPr id="37" name="Image 36" descr="Une image contenant plante, rose, fleur, extérieur&#10;&#10;Description générée avec un niveau de confiance très élevé">
            <a:extLst>
              <a:ext uri="{FF2B5EF4-FFF2-40B4-BE49-F238E27FC236}">
                <a16:creationId xmlns:a16="http://schemas.microsoft.com/office/drawing/2014/main" id="{B17B959F-EFEB-4BCF-BCE6-09E4F337BE7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37545" y="4597553"/>
            <a:ext cx="1905000" cy="1905000"/>
          </a:xfrm>
          <a:prstGeom prst="rect">
            <a:avLst/>
          </a:prstGeom>
        </p:spPr>
      </p:pic>
      <p:pic>
        <p:nvPicPr>
          <p:cNvPr id="39" name="Image 38">
            <a:extLst>
              <a:ext uri="{FF2B5EF4-FFF2-40B4-BE49-F238E27FC236}">
                <a16:creationId xmlns:a16="http://schemas.microsoft.com/office/drawing/2014/main" id="{E118FB2C-892A-48B4-92DD-64FD2D58BD2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974052" y="4605362"/>
            <a:ext cx="1905000" cy="1905000"/>
          </a:xfrm>
          <a:prstGeom prst="rect">
            <a:avLst/>
          </a:prstGeom>
        </p:spPr>
      </p:pic>
      <p:pic>
        <p:nvPicPr>
          <p:cNvPr id="41" name="Image 40" descr="Une image contenant plante, arbre, extérieur, feuille&#10;&#10;Description générée avec un niveau de confiance très élevé">
            <a:extLst>
              <a:ext uri="{FF2B5EF4-FFF2-40B4-BE49-F238E27FC236}">
                <a16:creationId xmlns:a16="http://schemas.microsoft.com/office/drawing/2014/main" id="{BCBA1A3B-BEE1-40F1-9016-C8DAEF9A0EF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35172" y="4657402"/>
            <a:ext cx="1905000" cy="1905000"/>
          </a:xfrm>
          <a:prstGeom prst="rect">
            <a:avLst/>
          </a:prstGeom>
        </p:spPr>
      </p:pic>
      <p:sp>
        <p:nvSpPr>
          <p:cNvPr id="42" name="ZoneTexte 41">
            <a:extLst>
              <a:ext uri="{FF2B5EF4-FFF2-40B4-BE49-F238E27FC236}">
                <a16:creationId xmlns:a16="http://schemas.microsoft.com/office/drawing/2014/main" id="{26755901-14B3-45C3-B4BA-A1513DF9F432}"/>
              </a:ext>
            </a:extLst>
          </p:cNvPr>
          <p:cNvSpPr txBox="1"/>
          <p:nvPr/>
        </p:nvSpPr>
        <p:spPr>
          <a:xfrm>
            <a:off x="5199548" y="6531464"/>
            <a:ext cx="1974708" cy="276999"/>
          </a:xfrm>
          <a:prstGeom prst="rect">
            <a:avLst/>
          </a:prstGeom>
          <a:noFill/>
        </p:spPr>
        <p:txBody>
          <a:bodyPr wrap="none" rtlCol="0">
            <a:spAutoFit/>
          </a:bodyPr>
          <a:lstStyle/>
          <a:p>
            <a:pPr algn="ctr"/>
            <a:r>
              <a:rPr lang="fr-FR" sz="1200" dirty="0"/>
              <a:t>Photos Pépinière d’Antsirabe</a:t>
            </a:r>
          </a:p>
        </p:txBody>
      </p:sp>
    </p:spTree>
    <p:extLst>
      <p:ext uri="{BB962C8B-B14F-4D97-AF65-F5344CB8AC3E}">
        <p14:creationId xmlns:p14="http://schemas.microsoft.com/office/powerpoint/2010/main" val="42210991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ZoneTexte 19">
            <a:extLst>
              <a:ext uri="{FF2B5EF4-FFF2-40B4-BE49-F238E27FC236}">
                <a16:creationId xmlns:a16="http://schemas.microsoft.com/office/drawing/2014/main" id="{25589DC0-7F29-460A-B975-C7A24A56058F}"/>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22" name="Espace réservé du numéro de diapositive 2">
            <a:extLst>
              <a:ext uri="{FF2B5EF4-FFF2-40B4-BE49-F238E27FC236}">
                <a16:creationId xmlns:a16="http://schemas.microsoft.com/office/drawing/2014/main" id="{1D64672F-366A-4A54-A982-811423B012A3}"/>
              </a:ext>
            </a:extLst>
          </p:cNvPr>
          <p:cNvSpPr>
            <a:spLocks noGrp="1"/>
          </p:cNvSpPr>
          <p:nvPr>
            <p:ph type="sldNum" sz="quarter" idx="12"/>
          </p:nvPr>
        </p:nvSpPr>
        <p:spPr>
          <a:xfrm>
            <a:off x="11496907" y="73605"/>
            <a:ext cx="556140" cy="388060"/>
          </a:xfrm>
        </p:spPr>
        <p:txBody>
          <a:bodyPr/>
          <a:lstStyle/>
          <a:p>
            <a:fld id="{DD01B516-A07C-46B6-9C1A-871827ED2DE0}" type="slidenum">
              <a:rPr lang="fr-FR" smtClean="0"/>
              <a:t>121</a:t>
            </a:fld>
            <a:endParaRPr lang="fr-FR"/>
          </a:p>
        </p:txBody>
      </p:sp>
      <p:pic>
        <p:nvPicPr>
          <p:cNvPr id="3" name="Image 2" descr="Une image contenant plante, table, terrain&#10;&#10;Description générée avec un niveau de confiance très élevé">
            <a:extLst>
              <a:ext uri="{FF2B5EF4-FFF2-40B4-BE49-F238E27FC236}">
                <a16:creationId xmlns:a16="http://schemas.microsoft.com/office/drawing/2014/main" id="{9C7E22DC-3380-4297-A7B8-38F1103E9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9870" y="461665"/>
            <a:ext cx="1905000" cy="1905000"/>
          </a:xfrm>
          <a:prstGeom prst="rect">
            <a:avLst/>
          </a:prstGeom>
        </p:spPr>
      </p:pic>
      <p:pic>
        <p:nvPicPr>
          <p:cNvPr id="5" name="Image 4" descr="Une image contenant plante, agave, extérieur, clôture&#10;&#10;Description générée avec un niveau de confiance très élevé">
            <a:extLst>
              <a:ext uri="{FF2B5EF4-FFF2-40B4-BE49-F238E27FC236}">
                <a16:creationId xmlns:a16="http://schemas.microsoft.com/office/drawing/2014/main" id="{5C60F490-9274-4F77-8B91-C85A91FDD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132" y="571500"/>
            <a:ext cx="1905000" cy="1905000"/>
          </a:xfrm>
          <a:prstGeom prst="rect">
            <a:avLst/>
          </a:prstGeom>
        </p:spPr>
      </p:pic>
      <p:pic>
        <p:nvPicPr>
          <p:cNvPr id="7" name="Image 6" descr="Une image contenant extérieur, fleur, terrain, arbre&#10;&#10;Description générée avec un niveau de confiance très élevé">
            <a:extLst>
              <a:ext uri="{FF2B5EF4-FFF2-40B4-BE49-F238E27FC236}">
                <a16:creationId xmlns:a16="http://schemas.microsoft.com/office/drawing/2014/main" id="{5B694F42-93AE-423A-B664-E29C9BADAD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0" y="571500"/>
            <a:ext cx="1905000" cy="1905000"/>
          </a:xfrm>
          <a:prstGeom prst="rect">
            <a:avLst/>
          </a:prstGeom>
        </p:spPr>
      </p:pic>
      <p:pic>
        <p:nvPicPr>
          <p:cNvPr id="9" name="Image 8" descr="Une image contenant plante, cactus, petit, intérieur&#10;&#10;Description générée avec un niveau de confiance très élevé">
            <a:extLst>
              <a:ext uri="{FF2B5EF4-FFF2-40B4-BE49-F238E27FC236}">
                <a16:creationId xmlns:a16="http://schemas.microsoft.com/office/drawing/2014/main" id="{D97050A8-924D-44AA-A9CB-10E8510BCE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2287" y="571500"/>
            <a:ext cx="1905000" cy="1905000"/>
          </a:xfrm>
          <a:prstGeom prst="rect">
            <a:avLst/>
          </a:prstGeom>
        </p:spPr>
      </p:pic>
      <p:pic>
        <p:nvPicPr>
          <p:cNvPr id="11" name="Image 10" descr="Une image contenant bâtiment&#10;&#10;Description générée avec un niveau de confiance élevé">
            <a:extLst>
              <a:ext uri="{FF2B5EF4-FFF2-40B4-BE49-F238E27FC236}">
                <a16:creationId xmlns:a16="http://schemas.microsoft.com/office/drawing/2014/main" id="{1C518BFF-ECA5-4EE1-8AEF-487C52DCED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48047" y="461665"/>
            <a:ext cx="1905000" cy="1905000"/>
          </a:xfrm>
          <a:prstGeom prst="rect">
            <a:avLst/>
          </a:prstGeom>
        </p:spPr>
      </p:pic>
      <p:pic>
        <p:nvPicPr>
          <p:cNvPr id="13" name="Image 12" descr="Une image contenant terrain, plante, extérieur, assis&#10;&#10;Description générée avec un niveau de confiance très élevé">
            <a:extLst>
              <a:ext uri="{FF2B5EF4-FFF2-40B4-BE49-F238E27FC236}">
                <a16:creationId xmlns:a16="http://schemas.microsoft.com/office/drawing/2014/main" id="{06AF2F8F-7147-41B6-8DCF-0FDACA4121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8025" y="571500"/>
            <a:ext cx="1905000" cy="1905000"/>
          </a:xfrm>
          <a:prstGeom prst="rect">
            <a:avLst/>
          </a:prstGeom>
        </p:spPr>
      </p:pic>
      <p:pic>
        <p:nvPicPr>
          <p:cNvPr id="15" name="Image 14" descr="Une image contenant arbre, fruit, agrume, table&#10;&#10;Description générée avec un niveau de confiance très élevé">
            <a:extLst>
              <a:ext uri="{FF2B5EF4-FFF2-40B4-BE49-F238E27FC236}">
                <a16:creationId xmlns:a16="http://schemas.microsoft.com/office/drawing/2014/main" id="{D470B62E-D6D9-48DD-8607-E064D8013C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180" y="2587083"/>
            <a:ext cx="1714500" cy="2286000"/>
          </a:xfrm>
          <a:prstGeom prst="rect">
            <a:avLst/>
          </a:prstGeom>
        </p:spPr>
      </p:pic>
      <p:sp>
        <p:nvSpPr>
          <p:cNvPr id="18" name="ZoneTexte 17">
            <a:extLst>
              <a:ext uri="{FF2B5EF4-FFF2-40B4-BE49-F238E27FC236}">
                <a16:creationId xmlns:a16="http://schemas.microsoft.com/office/drawing/2014/main" id="{F7669CD9-E74D-40E7-8679-3D8BA70086B9}"/>
              </a:ext>
            </a:extLst>
          </p:cNvPr>
          <p:cNvSpPr txBox="1"/>
          <p:nvPr/>
        </p:nvSpPr>
        <p:spPr>
          <a:xfrm>
            <a:off x="5199548" y="6531464"/>
            <a:ext cx="1974708" cy="276999"/>
          </a:xfrm>
          <a:prstGeom prst="rect">
            <a:avLst/>
          </a:prstGeom>
          <a:noFill/>
        </p:spPr>
        <p:txBody>
          <a:bodyPr wrap="none" rtlCol="0">
            <a:spAutoFit/>
          </a:bodyPr>
          <a:lstStyle/>
          <a:p>
            <a:pPr algn="ctr"/>
            <a:r>
              <a:rPr lang="fr-FR" sz="1200" dirty="0"/>
              <a:t>Photos Pépinière d’Antsirabe</a:t>
            </a:r>
          </a:p>
        </p:txBody>
      </p:sp>
    </p:spTree>
    <p:extLst>
      <p:ext uri="{BB962C8B-B14F-4D97-AF65-F5344CB8AC3E}">
        <p14:creationId xmlns:p14="http://schemas.microsoft.com/office/powerpoint/2010/main" val="220176071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a:extLst>
              <a:ext uri="{FF2B5EF4-FFF2-40B4-BE49-F238E27FC236}">
                <a16:creationId xmlns:a16="http://schemas.microsoft.com/office/drawing/2014/main" id="{59C615C1-1456-4CDA-91D0-0DD261CED960}"/>
              </a:ext>
            </a:extLst>
          </p:cNvPr>
          <p:cNvSpPr>
            <a:spLocks noGrp="1"/>
          </p:cNvSpPr>
          <p:nvPr>
            <p:ph type="ftr" sz="quarter" idx="11"/>
          </p:nvPr>
        </p:nvSpPr>
        <p:spPr>
          <a:xfrm>
            <a:off x="4415117" y="6421539"/>
            <a:ext cx="5331311" cy="321061"/>
          </a:xfrm>
        </p:spPr>
        <p:txBody>
          <a:bodyPr/>
          <a:lstStyle/>
          <a:p>
            <a:r>
              <a:rPr lang="fr-FR" dirty="0"/>
              <a:t>Aménagement paysager (Antanarivo) – B. LISAN – Sept 2017</a:t>
            </a:r>
          </a:p>
        </p:txBody>
      </p:sp>
      <p:sp>
        <p:nvSpPr>
          <p:cNvPr id="5" name="ZoneTexte 4">
            <a:extLst>
              <a:ext uri="{FF2B5EF4-FFF2-40B4-BE49-F238E27FC236}">
                <a16:creationId xmlns:a16="http://schemas.microsoft.com/office/drawing/2014/main" id="{F400ED76-A046-4440-9973-867A4C2829D2}"/>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0D991F20-64BF-4F46-BA8F-3C690A8913A3}"/>
              </a:ext>
            </a:extLst>
          </p:cNvPr>
          <p:cNvSpPr txBox="1"/>
          <p:nvPr/>
        </p:nvSpPr>
        <p:spPr>
          <a:xfrm>
            <a:off x="172122" y="461666"/>
            <a:ext cx="4561243" cy="369332"/>
          </a:xfrm>
          <a:prstGeom prst="rect">
            <a:avLst/>
          </a:prstGeom>
          <a:noFill/>
        </p:spPr>
        <p:txBody>
          <a:bodyPr wrap="square" rtlCol="0">
            <a:spAutoFit/>
          </a:bodyPr>
          <a:lstStyle/>
          <a:p>
            <a:r>
              <a:rPr lang="fr-FR" b="1" u="sng" dirty="0">
                <a:solidFill>
                  <a:srgbClr val="008000"/>
                </a:solidFill>
              </a:rPr>
              <a:t>Récapitulatif plantes à fleurs (tropicales) </a:t>
            </a:r>
          </a:p>
        </p:txBody>
      </p:sp>
      <p:sp>
        <p:nvSpPr>
          <p:cNvPr id="7" name="ZoneTexte 6">
            <a:extLst>
              <a:ext uri="{FF2B5EF4-FFF2-40B4-BE49-F238E27FC236}">
                <a16:creationId xmlns:a16="http://schemas.microsoft.com/office/drawing/2014/main" id="{A82CE16B-F352-4DC9-9014-35EAB05C6346}"/>
              </a:ext>
            </a:extLst>
          </p:cNvPr>
          <p:cNvSpPr txBox="1"/>
          <p:nvPr/>
        </p:nvSpPr>
        <p:spPr>
          <a:xfrm>
            <a:off x="172122" y="989705"/>
            <a:ext cx="3866477" cy="4801314"/>
          </a:xfrm>
          <a:prstGeom prst="rect">
            <a:avLst/>
          </a:prstGeom>
          <a:noFill/>
        </p:spPr>
        <p:txBody>
          <a:bodyPr wrap="square" rtlCol="0">
            <a:spAutoFit/>
          </a:bodyPr>
          <a:lstStyle/>
          <a:p>
            <a:r>
              <a:rPr lang="fr-FR" dirty="0"/>
              <a:t>Vétiver </a:t>
            </a:r>
          </a:p>
          <a:p>
            <a:r>
              <a:rPr lang="fr-FR" dirty="0"/>
              <a:t>brèdes </a:t>
            </a:r>
            <a:r>
              <a:rPr lang="fr-FR" dirty="0" err="1"/>
              <a:t>mafanes</a:t>
            </a:r>
            <a:r>
              <a:rPr lang="fr-FR" dirty="0"/>
              <a:t> (</a:t>
            </a:r>
            <a:r>
              <a:rPr lang="fr-FR" i="1" dirty="0" err="1"/>
              <a:t>Acmella</a:t>
            </a:r>
            <a:r>
              <a:rPr lang="fr-FR" i="1" dirty="0"/>
              <a:t> </a:t>
            </a:r>
            <a:r>
              <a:rPr lang="fr-FR" i="1" dirty="0" err="1"/>
              <a:t>oleracea</a:t>
            </a:r>
            <a:r>
              <a:rPr lang="fr-FR" dirty="0"/>
              <a:t>), </a:t>
            </a:r>
          </a:p>
          <a:p>
            <a:r>
              <a:rPr lang="fr-FR" dirty="0"/>
              <a:t>Piments décoratif</a:t>
            </a:r>
          </a:p>
          <a:p>
            <a:r>
              <a:rPr lang="fr-FR" dirty="0"/>
              <a:t>Anthurium</a:t>
            </a:r>
          </a:p>
          <a:p>
            <a:r>
              <a:rPr lang="fr-FR" dirty="0"/>
              <a:t>Azalées</a:t>
            </a:r>
          </a:p>
          <a:p>
            <a:r>
              <a:rPr lang="fr-FR" dirty="0"/>
              <a:t>Callistemon</a:t>
            </a:r>
          </a:p>
          <a:p>
            <a:r>
              <a:rPr lang="fr-FR" dirty="0"/>
              <a:t>Cassia</a:t>
            </a:r>
          </a:p>
          <a:p>
            <a:r>
              <a:rPr lang="fr-FR" dirty="0" err="1"/>
              <a:t>Clerodendron</a:t>
            </a:r>
            <a:r>
              <a:rPr lang="fr-FR" dirty="0"/>
              <a:t> </a:t>
            </a:r>
          </a:p>
          <a:p>
            <a:r>
              <a:rPr lang="fr-FR" dirty="0"/>
              <a:t>Cosmos</a:t>
            </a:r>
          </a:p>
          <a:p>
            <a:r>
              <a:rPr lang="fr-FR" dirty="0" err="1"/>
              <a:t>Durantas</a:t>
            </a:r>
            <a:endParaRPr lang="fr-FR" dirty="0"/>
          </a:p>
          <a:p>
            <a:r>
              <a:rPr lang="fr-FR" dirty="0" err="1"/>
              <a:t>Ehretias</a:t>
            </a:r>
            <a:endParaRPr lang="fr-FR" dirty="0"/>
          </a:p>
          <a:p>
            <a:r>
              <a:rPr lang="fr-FR" dirty="0"/>
              <a:t>Fuchsias</a:t>
            </a:r>
          </a:p>
          <a:p>
            <a:r>
              <a:rPr lang="fr-FR" dirty="0"/>
              <a:t>(</a:t>
            </a:r>
            <a:r>
              <a:rPr lang="fr-FR" dirty="0" err="1"/>
              <a:t>Heliconia</a:t>
            </a:r>
            <a:r>
              <a:rPr lang="fr-FR" dirty="0"/>
              <a:t>)</a:t>
            </a:r>
          </a:p>
          <a:p>
            <a:r>
              <a:rPr lang="fr-FR" dirty="0"/>
              <a:t>(Hibiscus)</a:t>
            </a:r>
          </a:p>
          <a:p>
            <a:r>
              <a:rPr lang="fr-FR" dirty="0" err="1"/>
              <a:t>Hynenocallis</a:t>
            </a:r>
            <a:endParaRPr lang="fr-FR" dirty="0"/>
          </a:p>
          <a:p>
            <a:r>
              <a:rPr lang="fr-FR" dirty="0" err="1"/>
              <a:t>Mussaendas</a:t>
            </a:r>
            <a:endParaRPr lang="fr-FR" dirty="0"/>
          </a:p>
          <a:p>
            <a:r>
              <a:rPr lang="fr-FR" dirty="0" err="1"/>
              <a:t>Allamandas</a:t>
            </a:r>
            <a:endParaRPr lang="fr-FR" dirty="0"/>
          </a:p>
        </p:txBody>
      </p:sp>
      <p:sp>
        <p:nvSpPr>
          <p:cNvPr id="8" name="ZoneTexte 7">
            <a:extLst>
              <a:ext uri="{FF2B5EF4-FFF2-40B4-BE49-F238E27FC236}">
                <a16:creationId xmlns:a16="http://schemas.microsoft.com/office/drawing/2014/main" id="{9105B4B3-9F3B-4564-BA8C-09EB733CF445}"/>
              </a:ext>
            </a:extLst>
          </p:cNvPr>
          <p:cNvSpPr txBox="1"/>
          <p:nvPr/>
        </p:nvSpPr>
        <p:spPr>
          <a:xfrm>
            <a:off x="3980328" y="830998"/>
            <a:ext cx="3775935" cy="1938992"/>
          </a:xfrm>
          <a:prstGeom prst="rect">
            <a:avLst/>
          </a:prstGeom>
          <a:noFill/>
        </p:spPr>
        <p:txBody>
          <a:bodyPr wrap="square" rtlCol="0">
            <a:spAutoFit/>
          </a:bodyPr>
          <a:lstStyle/>
          <a:p>
            <a:r>
              <a:rPr lang="fr-FR" dirty="0"/>
              <a:t>Pervenche de Madagascar</a:t>
            </a:r>
          </a:p>
          <a:p>
            <a:r>
              <a:rPr lang="fr-FR" dirty="0"/>
              <a:t>Rose de porcelaine</a:t>
            </a:r>
          </a:p>
          <a:p>
            <a:r>
              <a:rPr lang="fr-FR" dirty="0"/>
              <a:t>Poinsettia</a:t>
            </a:r>
          </a:p>
          <a:p>
            <a:r>
              <a:rPr lang="fr-FR" i="1" dirty="0"/>
              <a:t>Ageratum </a:t>
            </a:r>
            <a:r>
              <a:rPr lang="fr-FR" i="1" dirty="0" err="1"/>
              <a:t>mexicanum</a:t>
            </a:r>
            <a:r>
              <a:rPr lang="fr-FR" i="1" dirty="0"/>
              <a:t> (A. </a:t>
            </a:r>
            <a:r>
              <a:rPr lang="fr-FR" i="1" dirty="0" err="1"/>
              <a:t>houstonianum</a:t>
            </a:r>
            <a:r>
              <a:rPr lang="fr-FR" dirty="0"/>
              <a:t>), </a:t>
            </a:r>
            <a:r>
              <a:rPr lang="fr-FR" sz="1200" dirty="0">
                <a:hlinkClick r:id="rId2"/>
              </a:rPr>
              <a:t>https://fr.wikipedia.org/wiki/Ageratum_houstonianum</a:t>
            </a:r>
            <a:endParaRPr lang="fr-FR" sz="1200" dirty="0"/>
          </a:p>
          <a:p>
            <a:r>
              <a:rPr lang="fr-FR" dirty="0"/>
              <a:t>.</a:t>
            </a:r>
          </a:p>
        </p:txBody>
      </p:sp>
      <p:sp>
        <p:nvSpPr>
          <p:cNvPr id="9" name="ZoneTexte 8">
            <a:extLst>
              <a:ext uri="{FF2B5EF4-FFF2-40B4-BE49-F238E27FC236}">
                <a16:creationId xmlns:a16="http://schemas.microsoft.com/office/drawing/2014/main" id="{514402C2-8FC0-41C1-8C66-A48835D513E0}"/>
              </a:ext>
            </a:extLst>
          </p:cNvPr>
          <p:cNvSpPr txBox="1"/>
          <p:nvPr/>
        </p:nvSpPr>
        <p:spPr>
          <a:xfrm>
            <a:off x="150607" y="6319059"/>
            <a:ext cx="4023360" cy="276999"/>
          </a:xfrm>
          <a:prstGeom prst="rect">
            <a:avLst/>
          </a:prstGeom>
          <a:noFill/>
        </p:spPr>
        <p:txBody>
          <a:bodyPr wrap="square" rtlCol="0">
            <a:spAutoFit/>
          </a:bodyPr>
          <a:lstStyle/>
          <a:p>
            <a:r>
              <a:rPr lang="fr-FR" sz="1200" dirty="0"/>
              <a:t>Source : </a:t>
            </a:r>
            <a:r>
              <a:rPr lang="fr-FR" sz="1200" dirty="0">
                <a:hlinkClick r:id="rId3"/>
              </a:rPr>
              <a:t>http://www.madagascar-photo.com/photos/Fleurs/</a:t>
            </a:r>
            <a:r>
              <a:rPr lang="fr-FR" sz="1200" dirty="0"/>
              <a:t> </a:t>
            </a:r>
          </a:p>
        </p:txBody>
      </p:sp>
      <p:sp>
        <p:nvSpPr>
          <p:cNvPr id="10" name="ZoneTexte 9">
            <a:extLst>
              <a:ext uri="{FF2B5EF4-FFF2-40B4-BE49-F238E27FC236}">
                <a16:creationId xmlns:a16="http://schemas.microsoft.com/office/drawing/2014/main" id="{3E3CA8B6-F44B-4A09-A0F8-8F42972AA275}"/>
              </a:ext>
            </a:extLst>
          </p:cNvPr>
          <p:cNvSpPr txBox="1"/>
          <p:nvPr/>
        </p:nvSpPr>
        <p:spPr>
          <a:xfrm>
            <a:off x="1620819" y="3470625"/>
            <a:ext cx="10424160" cy="1109941"/>
          </a:xfrm>
          <a:prstGeom prst="rect">
            <a:avLst/>
          </a:prstGeom>
          <a:noFill/>
        </p:spPr>
        <p:txBody>
          <a:bodyPr wrap="square" rtlCol="0">
            <a:spAutoFit/>
          </a:bodyPr>
          <a:lstStyle/>
          <a:p>
            <a:r>
              <a:rPr lang="en-US" dirty="0"/>
              <a:t>Heliconia </a:t>
            </a:r>
            <a:r>
              <a:rPr lang="en-US" dirty="0" err="1"/>
              <a:t>ou</a:t>
            </a:r>
            <a:r>
              <a:rPr lang="en-US" dirty="0"/>
              <a:t> </a:t>
            </a:r>
            <a:r>
              <a:rPr lang="en-US" dirty="0" err="1"/>
              <a:t>balisier</a:t>
            </a:r>
            <a:r>
              <a:rPr lang="en-US" dirty="0"/>
              <a:t> (</a:t>
            </a:r>
            <a:r>
              <a:rPr lang="en-US" i="1" dirty="0"/>
              <a:t>Heliconia </a:t>
            </a:r>
            <a:r>
              <a:rPr lang="en-US" i="1" dirty="0" err="1"/>
              <a:t>acuminata</a:t>
            </a:r>
            <a:r>
              <a:rPr lang="en-US" i="1" dirty="0"/>
              <a:t>, Heliconia </a:t>
            </a:r>
            <a:r>
              <a:rPr lang="en-US" i="1" dirty="0" err="1"/>
              <a:t>bihai</a:t>
            </a:r>
            <a:r>
              <a:rPr lang="en-US" i="1" dirty="0"/>
              <a:t>, Heliconia </a:t>
            </a:r>
            <a:r>
              <a:rPr lang="en-US" i="1" dirty="0" err="1"/>
              <a:t>caribaea</a:t>
            </a:r>
            <a:r>
              <a:rPr lang="en-US" i="1" dirty="0"/>
              <a:t>, Heliconia </a:t>
            </a:r>
            <a:r>
              <a:rPr lang="en-US" i="1" dirty="0" err="1"/>
              <a:t>chartacea</a:t>
            </a:r>
            <a:r>
              <a:rPr lang="en-US" i="1" dirty="0"/>
              <a:t>, Heliconia </a:t>
            </a:r>
            <a:r>
              <a:rPr lang="en-US" i="1" dirty="0" err="1"/>
              <a:t>psittacorum</a:t>
            </a:r>
            <a:r>
              <a:rPr lang="en-US" i="1" dirty="0"/>
              <a:t>, Heliconia </a:t>
            </a:r>
            <a:r>
              <a:rPr lang="en-US" i="1" dirty="0" err="1"/>
              <a:t>rostrata</a:t>
            </a:r>
            <a:r>
              <a:rPr lang="en-US" i="1" dirty="0"/>
              <a:t>, Heliconia </a:t>
            </a:r>
            <a:r>
              <a:rPr lang="en-US" i="1" dirty="0" err="1"/>
              <a:t>stricta’Dwarf</a:t>
            </a:r>
            <a:r>
              <a:rPr lang="en-US" i="1" dirty="0"/>
              <a:t> Jamaican’, Heliconia </a:t>
            </a:r>
            <a:r>
              <a:rPr lang="en-US" i="1" dirty="0" err="1"/>
              <a:t>wagneriana</a:t>
            </a:r>
            <a:r>
              <a:rPr lang="en-US" dirty="0"/>
              <a:t>) (</a:t>
            </a:r>
            <a:r>
              <a:rPr lang="en-US" dirty="0" err="1"/>
              <a:t>Strelitziacées</a:t>
            </a:r>
            <a:r>
              <a:rPr lang="en-US" dirty="0"/>
              <a:t>) (entre 18 et 25°C). </a:t>
            </a:r>
            <a:r>
              <a:rPr lang="fr-FR" dirty="0"/>
              <a:t>(Famille </a:t>
            </a:r>
            <a:r>
              <a:rPr lang="fr-FR" i="1" u="sng" dirty="0" err="1">
                <a:hlinkClick r:id="rId4" tooltip="Heliconiaceae"/>
              </a:rPr>
              <a:t>Heliconiaceae</a:t>
            </a:r>
            <a:r>
              <a:rPr lang="fr-FR" dirty="0"/>
              <a:t>) (ordre des Zingibérales). </a:t>
            </a:r>
            <a:r>
              <a:rPr lang="fr-FR" sz="1200" dirty="0"/>
              <a:t>Sources : </a:t>
            </a:r>
            <a:r>
              <a:rPr lang="fr-FR" sz="1200" u="sng" dirty="0">
                <a:hlinkClick r:id="rId5"/>
              </a:rPr>
              <a:t>https://fr.wikipedia.org/wiki/Heliconia</a:t>
            </a:r>
            <a:r>
              <a:rPr lang="fr-FR" sz="1200" dirty="0"/>
              <a:t> </a:t>
            </a:r>
          </a:p>
          <a:p>
            <a:r>
              <a:rPr lang="fr-FR" sz="1200" dirty="0"/>
              <a:t>Source : </a:t>
            </a:r>
            <a:r>
              <a:rPr lang="fr-FR" sz="1200" u="sng" dirty="0">
                <a:hlinkClick r:id="rId6"/>
              </a:rPr>
              <a:t>http://flore-la-reunion.blogspot.fr/2012/08/heliconia-ou-le-balisier.html</a:t>
            </a:r>
            <a:r>
              <a:rPr lang="fr-FR" sz="1200" u="sng" dirty="0"/>
              <a:t> </a:t>
            </a:r>
            <a:endParaRPr lang="fr-FR" sz="1200" dirty="0"/>
          </a:p>
        </p:txBody>
      </p:sp>
      <p:sp>
        <p:nvSpPr>
          <p:cNvPr id="11" name="Rectangle 10">
            <a:extLst>
              <a:ext uri="{FF2B5EF4-FFF2-40B4-BE49-F238E27FC236}">
                <a16:creationId xmlns:a16="http://schemas.microsoft.com/office/drawing/2014/main" id="{1CA8CB61-2942-4759-998F-36A2055124FB}"/>
              </a:ext>
            </a:extLst>
          </p:cNvPr>
          <p:cNvSpPr/>
          <p:nvPr/>
        </p:nvSpPr>
        <p:spPr>
          <a:xfrm>
            <a:off x="1651746" y="4493550"/>
            <a:ext cx="6096000" cy="1156983"/>
          </a:xfrm>
          <a:prstGeom prst="rect">
            <a:avLst/>
          </a:prstGeom>
        </p:spPr>
        <p:txBody>
          <a:bodyPr>
            <a:spAutoFit/>
          </a:bodyPr>
          <a:lstStyle/>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Protée (</a:t>
            </a:r>
            <a:r>
              <a:rPr lang="fr-FR" i="1" dirty="0" err="1">
                <a:latin typeface="Calibri" panose="020F0502020204030204" pitchFamily="34" charset="0"/>
                <a:ea typeface="Calibri" panose="020F0502020204030204" pitchFamily="34" charset="0"/>
                <a:cs typeface="Times New Roman" panose="02020603050405020304" pitchFamily="18" charset="0"/>
              </a:rPr>
              <a:t>Protea</a:t>
            </a:r>
            <a:r>
              <a:rPr lang="fr-FR" i="1" dirty="0">
                <a:latin typeface="Calibri" panose="020F0502020204030204" pitchFamily="34" charset="0"/>
                <a:ea typeface="Calibri" panose="020F0502020204030204" pitchFamily="34" charset="0"/>
                <a:cs typeface="Times New Roman" panose="02020603050405020304" pitchFamily="18" charset="0"/>
              </a:rPr>
              <a:t> </a:t>
            </a:r>
            <a:r>
              <a:rPr lang="fr-FR" i="1" dirty="0" err="1">
                <a:latin typeface="Calibri" panose="020F0502020204030204" pitchFamily="34" charset="0"/>
                <a:ea typeface="Calibri" panose="020F0502020204030204" pitchFamily="34" charset="0"/>
                <a:cs typeface="Times New Roman" panose="02020603050405020304" pitchFamily="18" charset="0"/>
              </a:rPr>
              <a:t>sp</a:t>
            </a:r>
            <a:r>
              <a:rPr lang="fr-FR" dirty="0">
                <a:latin typeface="Calibri" panose="020F0502020204030204" pitchFamily="34" charset="0"/>
                <a:ea typeface="Calibri" panose="020F0502020204030204" pitchFamily="34" charset="0"/>
                <a:cs typeface="Times New Roman" panose="02020603050405020304" pitchFamily="18" charset="0"/>
              </a:rPr>
              <a:t>), … Protée barbue (</a:t>
            </a:r>
            <a:r>
              <a:rPr lang="fr-FR" i="1" dirty="0" err="1">
                <a:latin typeface="Calibri" panose="020F0502020204030204" pitchFamily="34" charset="0"/>
                <a:ea typeface="Calibri" panose="020F0502020204030204" pitchFamily="34" charset="0"/>
                <a:cs typeface="Times New Roman" panose="02020603050405020304" pitchFamily="18" charset="0"/>
              </a:rPr>
              <a:t>Protea</a:t>
            </a:r>
            <a:r>
              <a:rPr lang="fr-FR" i="1" dirty="0">
                <a:latin typeface="Calibri" panose="020F0502020204030204" pitchFamily="34" charset="0"/>
                <a:ea typeface="Calibri" panose="020F0502020204030204" pitchFamily="34" charset="0"/>
                <a:cs typeface="Times New Roman" panose="02020603050405020304" pitchFamily="18" charset="0"/>
              </a:rPr>
              <a:t> </a:t>
            </a:r>
            <a:r>
              <a:rPr lang="fr-FR" i="1" dirty="0" err="1">
                <a:latin typeface="Calibri" panose="020F0502020204030204" pitchFamily="34" charset="0"/>
                <a:ea typeface="Calibri" panose="020F0502020204030204" pitchFamily="34" charset="0"/>
                <a:cs typeface="Times New Roman" panose="02020603050405020304" pitchFamily="18" charset="0"/>
              </a:rPr>
              <a:t>neriifolia</a:t>
            </a:r>
            <a:r>
              <a:rPr lang="fr-FR" dirty="0">
                <a:latin typeface="Calibri" panose="020F0502020204030204" pitchFamily="34" charset="0"/>
                <a:ea typeface="Calibri" panose="020F0502020204030204" pitchFamily="34" charset="0"/>
                <a:cs typeface="Times New Roman" panose="02020603050405020304" pitchFamily="18" charset="0"/>
              </a:rPr>
              <a:t>), </a:t>
            </a:r>
            <a:r>
              <a:rPr lang="fr-FR" i="1" dirty="0" err="1">
                <a:latin typeface="Calibri" panose="020F0502020204030204" pitchFamily="34" charset="0"/>
                <a:ea typeface="Calibri" panose="020F0502020204030204" pitchFamily="34" charset="0"/>
                <a:cs typeface="Times New Roman" panose="02020603050405020304" pitchFamily="18" charset="0"/>
              </a:rPr>
              <a:t>Protea</a:t>
            </a:r>
            <a:r>
              <a:rPr lang="fr-FR" i="1" dirty="0">
                <a:latin typeface="Calibri" panose="020F0502020204030204" pitchFamily="34" charset="0"/>
                <a:ea typeface="Calibri" panose="020F0502020204030204" pitchFamily="34" charset="0"/>
                <a:cs typeface="Times New Roman" panose="02020603050405020304" pitchFamily="18" charset="0"/>
              </a:rPr>
              <a:t> </a:t>
            </a:r>
            <a:r>
              <a:rPr lang="fr-FR" i="1" dirty="0" err="1">
                <a:latin typeface="Calibri" panose="020F0502020204030204" pitchFamily="34" charset="0"/>
                <a:ea typeface="Calibri" panose="020F0502020204030204" pitchFamily="34" charset="0"/>
                <a:cs typeface="Times New Roman" panose="02020603050405020304" pitchFamily="18" charset="0"/>
              </a:rPr>
              <a:t>cynaroides</a:t>
            </a:r>
            <a:r>
              <a:rPr lang="fr-FR" i="1" dirty="0">
                <a:latin typeface="Calibri" panose="020F0502020204030204" pitchFamily="34" charset="0"/>
                <a:ea typeface="Calibri" panose="020F0502020204030204" pitchFamily="34" charset="0"/>
                <a:cs typeface="Times New Roman" panose="02020603050405020304" pitchFamily="18" charset="0"/>
              </a:rPr>
              <a:t>, </a:t>
            </a:r>
            <a:r>
              <a:rPr lang="fr-FR" i="1" dirty="0" err="1">
                <a:latin typeface="Calibri" panose="020F0502020204030204" pitchFamily="34" charset="0"/>
                <a:ea typeface="Calibri" panose="020F0502020204030204" pitchFamily="34" charset="0"/>
                <a:cs typeface="Times New Roman" panose="02020603050405020304" pitchFamily="18" charset="0"/>
              </a:rPr>
              <a:t>Protea</a:t>
            </a:r>
            <a:r>
              <a:rPr lang="fr-FR" i="1" dirty="0">
                <a:latin typeface="Calibri" panose="020F0502020204030204" pitchFamily="34" charset="0"/>
                <a:ea typeface="Calibri" panose="020F0502020204030204" pitchFamily="34" charset="0"/>
                <a:cs typeface="Times New Roman" panose="02020603050405020304" pitchFamily="18" charset="0"/>
              </a:rPr>
              <a:t> </a:t>
            </a:r>
            <a:r>
              <a:rPr lang="fr-FR" i="1" dirty="0" err="1">
                <a:latin typeface="Calibri" panose="020F0502020204030204" pitchFamily="34" charset="0"/>
                <a:ea typeface="Calibri" panose="020F0502020204030204" pitchFamily="34" charset="0"/>
                <a:cs typeface="Times New Roman" panose="02020603050405020304" pitchFamily="18" charset="0"/>
              </a:rPr>
              <a:t>nitida</a:t>
            </a:r>
            <a:r>
              <a:rPr lang="fr-FR" dirty="0">
                <a:latin typeface="Calibri" panose="020F0502020204030204" pitchFamily="34" charset="0"/>
                <a:ea typeface="Calibri" panose="020F0502020204030204" pitchFamily="34" charset="0"/>
                <a:cs typeface="Times New Roman" panose="02020603050405020304" pitchFamily="18" charset="0"/>
              </a:rPr>
              <a:t> …</a:t>
            </a:r>
          </a:p>
          <a:p>
            <a:r>
              <a:rPr lang="fr-FR" sz="1200" dirty="0">
                <a:latin typeface="Calibri" panose="020F0502020204030204" pitchFamily="34" charset="0"/>
                <a:ea typeface="Calibri" panose="020F0502020204030204" pitchFamily="34" charset="0"/>
                <a:cs typeface="Times New Roman" panose="02020603050405020304" pitchFamily="18" charset="0"/>
              </a:rPr>
              <a:t>Sources :  </a:t>
            </a:r>
            <a:r>
              <a:rPr lang="fr-FR"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rPr>
              <a:t>https://fr.wikipedia.org/wiki/Protea</a:t>
            </a:r>
            <a:r>
              <a:rPr lang="fr-FR" sz="1200" dirty="0">
                <a:latin typeface="Calibri" panose="020F0502020204030204" pitchFamily="34" charset="0"/>
                <a:ea typeface="Calibri" panose="020F0502020204030204" pitchFamily="34" charset="0"/>
                <a:cs typeface="Times New Roman" panose="02020603050405020304" pitchFamily="18" charset="0"/>
              </a:rPr>
              <a:t> &amp; </a:t>
            </a:r>
            <a:r>
              <a:rPr lang="fr-FR"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8"/>
              </a:rPr>
              <a:t>https://jardinage.ooreka.fr/plante/voir/832/protea</a:t>
            </a:r>
            <a:r>
              <a:rPr lang="fr-FR" sz="12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p>
        </p:txBody>
      </p:sp>
      <p:sp>
        <p:nvSpPr>
          <p:cNvPr id="12" name="ZoneTexte 11">
            <a:extLst>
              <a:ext uri="{FF2B5EF4-FFF2-40B4-BE49-F238E27FC236}">
                <a16:creationId xmlns:a16="http://schemas.microsoft.com/office/drawing/2014/main" id="{9C470770-62E7-47B8-9D5A-D3626DD20F73}"/>
              </a:ext>
            </a:extLst>
          </p:cNvPr>
          <p:cNvSpPr txBox="1"/>
          <p:nvPr/>
        </p:nvSpPr>
        <p:spPr>
          <a:xfrm>
            <a:off x="7799294" y="830998"/>
            <a:ext cx="4313817" cy="1569660"/>
          </a:xfrm>
          <a:prstGeom prst="rect">
            <a:avLst/>
          </a:prstGeom>
          <a:noFill/>
        </p:spPr>
        <p:txBody>
          <a:bodyPr wrap="square" rtlCol="0">
            <a:spAutoFit/>
          </a:bodyPr>
          <a:lstStyle/>
          <a:p>
            <a:r>
              <a:rPr lang="en-US" i="1" dirty="0"/>
              <a:t>Canna sp</a:t>
            </a:r>
            <a:r>
              <a:rPr lang="en-US" dirty="0"/>
              <a:t>., </a:t>
            </a:r>
            <a:r>
              <a:rPr lang="en-US" dirty="0" err="1"/>
              <a:t>Conflore</a:t>
            </a:r>
            <a:r>
              <a:rPr lang="en-US" dirty="0"/>
              <a:t>, </a:t>
            </a:r>
            <a:r>
              <a:rPr lang="en-US" dirty="0" err="1"/>
              <a:t>Toloman</a:t>
            </a:r>
            <a:r>
              <a:rPr lang="en-US" dirty="0"/>
              <a:t>, </a:t>
            </a:r>
            <a:r>
              <a:rPr lang="en-US" dirty="0" err="1"/>
              <a:t>Balisier</a:t>
            </a:r>
            <a:r>
              <a:rPr lang="en-US" dirty="0"/>
              <a:t> rouge, Canna des </a:t>
            </a:r>
            <a:r>
              <a:rPr lang="en-US" dirty="0" err="1"/>
              <a:t>Indes</a:t>
            </a:r>
            <a:r>
              <a:rPr lang="en-US" dirty="0"/>
              <a:t> (</a:t>
            </a:r>
            <a:r>
              <a:rPr lang="en-US" i="1" dirty="0"/>
              <a:t>Canna </a:t>
            </a:r>
            <a:r>
              <a:rPr lang="en-US" i="1" dirty="0" err="1"/>
              <a:t>indica</a:t>
            </a:r>
            <a:r>
              <a:rPr lang="en-US" dirty="0"/>
              <a:t>), </a:t>
            </a:r>
            <a:r>
              <a:rPr lang="en-US" i="1" dirty="0"/>
              <a:t>Canna x </a:t>
            </a:r>
            <a:r>
              <a:rPr lang="en-US" i="1" dirty="0" err="1"/>
              <a:t>generalis</a:t>
            </a:r>
            <a:r>
              <a:rPr lang="en-US" i="1" dirty="0"/>
              <a:t> </a:t>
            </a:r>
            <a:r>
              <a:rPr lang="en-US" dirty="0"/>
              <a:t>(</a:t>
            </a:r>
            <a:r>
              <a:rPr lang="en-US" i="1" u="sng" dirty="0" err="1">
                <a:hlinkClick r:id="rId9" tooltip="Cannaceae"/>
              </a:rPr>
              <a:t>Cannaceae</a:t>
            </a:r>
            <a:r>
              <a:rPr lang="en-US" dirty="0"/>
              <a:t>),</a:t>
            </a:r>
            <a:endParaRPr lang="fr-FR" dirty="0"/>
          </a:p>
          <a:p>
            <a:r>
              <a:rPr lang="en-US" dirty="0"/>
              <a:t>Sources : </a:t>
            </a:r>
            <a:r>
              <a:rPr lang="en-US" sz="1200" u="sng" dirty="0">
                <a:hlinkClick r:id="rId10"/>
              </a:rPr>
              <a:t>https://fr.wikipedia.org/wiki/Canna_(genre)</a:t>
            </a:r>
            <a:r>
              <a:rPr lang="en-US" sz="1200" dirty="0"/>
              <a:t> , </a:t>
            </a:r>
            <a:r>
              <a:rPr lang="en-US" sz="1200" u="sng" dirty="0">
                <a:hlinkClick r:id="rId11"/>
              </a:rPr>
              <a:t>https://fr.wikipedia.org/wiki/Canna_indica</a:t>
            </a:r>
            <a:r>
              <a:rPr lang="en-US" sz="1200" dirty="0"/>
              <a:t> </a:t>
            </a:r>
            <a:endParaRPr lang="fr-FR" sz="1200" dirty="0"/>
          </a:p>
          <a:p>
            <a:r>
              <a:rPr lang="en-US" sz="1200" u="sng" dirty="0">
                <a:hlinkClick r:id="rId12"/>
              </a:rPr>
              <a:t>https://jardinage.ooreka.fr/plante/voir/549/canna</a:t>
            </a:r>
            <a:endParaRPr lang="fr-FR" sz="1200" dirty="0"/>
          </a:p>
        </p:txBody>
      </p:sp>
      <p:sp>
        <p:nvSpPr>
          <p:cNvPr id="13" name="Rectangle 12">
            <a:extLst>
              <a:ext uri="{FF2B5EF4-FFF2-40B4-BE49-F238E27FC236}">
                <a16:creationId xmlns:a16="http://schemas.microsoft.com/office/drawing/2014/main" id="{09087FDC-299D-4704-8C40-21E0D625AAEA}"/>
              </a:ext>
            </a:extLst>
          </p:cNvPr>
          <p:cNvSpPr/>
          <p:nvPr/>
        </p:nvSpPr>
        <p:spPr>
          <a:xfrm>
            <a:off x="1685365" y="2782745"/>
            <a:ext cx="10244866" cy="646331"/>
          </a:xfrm>
          <a:prstGeom prst="rect">
            <a:avLst/>
          </a:prstGeom>
        </p:spPr>
        <p:txBody>
          <a:bodyPr wrap="square">
            <a:spAutoFit/>
          </a:bodyPr>
          <a:lstStyle/>
          <a:p>
            <a:r>
              <a:rPr lang="en-GB" dirty="0">
                <a:latin typeface="Calibri" panose="020F0502020204030204" pitchFamily="34" charset="0"/>
                <a:ea typeface="Calibri" panose="020F0502020204030204" pitchFamily="34" charset="0"/>
                <a:cs typeface="Times New Roman" panose="02020603050405020304" pitchFamily="18" charset="0"/>
              </a:rPr>
              <a:t>Lys callas (</a:t>
            </a:r>
            <a:r>
              <a:rPr lang="en-GB" i="1" dirty="0" err="1">
                <a:latin typeface="Calibri" panose="020F0502020204030204" pitchFamily="34" charset="0"/>
                <a:ea typeface="Calibri" panose="020F0502020204030204" pitchFamily="34" charset="0"/>
                <a:cs typeface="Times New Roman" panose="02020603050405020304" pitchFamily="18" charset="0"/>
              </a:rPr>
              <a:t>Zantedeschia</a:t>
            </a:r>
            <a:r>
              <a:rPr lang="en-GB" i="1" dirty="0">
                <a:latin typeface="Calibri" panose="020F0502020204030204" pitchFamily="34" charset="0"/>
                <a:ea typeface="Calibri" panose="020F0502020204030204" pitchFamily="34" charset="0"/>
                <a:cs typeface="Times New Roman" panose="02020603050405020304" pitchFamily="18" charset="0"/>
              </a:rPr>
              <a:t> sp., </a:t>
            </a:r>
            <a:r>
              <a:rPr lang="en-GB" i="1" dirty="0" err="1">
                <a:latin typeface="Calibri" panose="020F0502020204030204" pitchFamily="34" charset="0"/>
                <a:ea typeface="Calibri" panose="020F0502020204030204" pitchFamily="34" charset="0"/>
                <a:cs typeface="Times New Roman" panose="02020603050405020304" pitchFamily="18" charset="0"/>
              </a:rPr>
              <a:t>Zantedeschia</a:t>
            </a:r>
            <a:r>
              <a:rPr lang="en-GB" i="1" dirty="0">
                <a:latin typeface="Calibri" panose="020F0502020204030204" pitchFamily="34" charset="0"/>
                <a:ea typeface="Calibri" panose="020F0502020204030204" pitchFamily="34" charset="0"/>
                <a:cs typeface="Times New Roman" panose="02020603050405020304" pitchFamily="18" charset="0"/>
              </a:rPr>
              <a:t> </a:t>
            </a:r>
            <a:r>
              <a:rPr lang="en-GB" i="1" dirty="0" err="1">
                <a:latin typeface="Calibri" panose="020F0502020204030204" pitchFamily="34" charset="0"/>
                <a:ea typeface="Calibri" panose="020F0502020204030204" pitchFamily="34" charset="0"/>
                <a:cs typeface="Times New Roman" panose="02020603050405020304" pitchFamily="18" charset="0"/>
              </a:rPr>
              <a:t>aethiopica</a:t>
            </a:r>
            <a:r>
              <a:rPr lang="en-GB" i="1" dirty="0">
                <a:latin typeface="Calibri" panose="020F0502020204030204" pitchFamily="34" charset="0"/>
                <a:ea typeface="Calibri" panose="020F0502020204030204" pitchFamily="34" charset="0"/>
                <a:cs typeface="Times New Roman" panose="02020603050405020304" pitchFamily="18" charset="0"/>
              </a:rPr>
              <a:t> …</a:t>
            </a:r>
            <a:r>
              <a:rPr lang="en-GB" dirty="0">
                <a:latin typeface="Calibri" panose="020F0502020204030204" pitchFamily="34" charset="0"/>
                <a:ea typeface="Calibri" panose="020F0502020204030204" pitchFamily="34" charset="0"/>
                <a:cs typeface="Times New Roman" panose="02020603050405020304" pitchFamily="18" charset="0"/>
              </a:rPr>
              <a:t>), Winter Hardy Calla Lily (</a:t>
            </a:r>
            <a:r>
              <a:rPr lang="en-GB" i="1" dirty="0" err="1">
                <a:latin typeface="Calibri" panose="020F0502020204030204" pitchFamily="34" charset="0"/>
                <a:ea typeface="Calibri" panose="020F0502020204030204" pitchFamily="34" charset="0"/>
                <a:cs typeface="Times New Roman" panose="02020603050405020304" pitchFamily="18" charset="0"/>
              </a:rPr>
              <a:t>Zantedeschia</a:t>
            </a:r>
            <a:r>
              <a:rPr lang="en-GB" i="1" dirty="0">
                <a:latin typeface="Calibri" panose="020F0502020204030204" pitchFamily="34" charset="0"/>
                <a:ea typeface="Calibri" panose="020F0502020204030204" pitchFamily="34" charset="0"/>
                <a:cs typeface="Times New Roman" panose="02020603050405020304" pitchFamily="18" charset="0"/>
              </a:rPr>
              <a:t> </a:t>
            </a:r>
            <a:r>
              <a:rPr lang="en-GB" i="1" dirty="0" err="1">
                <a:latin typeface="Calibri" panose="020F0502020204030204" pitchFamily="34" charset="0"/>
                <a:ea typeface="Calibri" panose="020F0502020204030204" pitchFamily="34" charset="0"/>
                <a:cs typeface="Times New Roman" panose="02020603050405020304" pitchFamily="18" charset="0"/>
              </a:rPr>
              <a:t>aethiopica</a:t>
            </a:r>
            <a:r>
              <a:rPr lang="en-GB" dirty="0">
                <a:latin typeface="Calibri" panose="020F0502020204030204" pitchFamily="34" charset="0"/>
                <a:ea typeface="Calibri" panose="020F0502020204030204" pitchFamily="34" charset="0"/>
                <a:cs typeface="Times New Roman" panose="02020603050405020304" pitchFamily="18" charset="0"/>
              </a:rPr>
              <a:t> Natal) (zone 6b). </a:t>
            </a:r>
            <a:r>
              <a:rPr lang="fr-FR" sz="1200" dirty="0">
                <a:latin typeface="Calibri" panose="020F0502020204030204" pitchFamily="34" charset="0"/>
                <a:ea typeface="Calibri" panose="020F0502020204030204" pitchFamily="34" charset="0"/>
                <a:cs typeface="Times New Roman" panose="02020603050405020304" pitchFamily="18" charset="0"/>
              </a:rPr>
              <a:t>Source : </a:t>
            </a:r>
            <a:r>
              <a:rPr lang="fr-FR"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3"/>
              </a:rPr>
              <a:t>http://www.glasshouseworks.com/zantedeschia-aethiopica-natal</a:t>
            </a:r>
            <a:endParaRPr lang="fr-FR" sz="1200" dirty="0"/>
          </a:p>
        </p:txBody>
      </p:sp>
      <p:sp>
        <p:nvSpPr>
          <p:cNvPr id="14" name="ZoneTexte 13">
            <a:extLst>
              <a:ext uri="{FF2B5EF4-FFF2-40B4-BE49-F238E27FC236}">
                <a16:creationId xmlns:a16="http://schemas.microsoft.com/office/drawing/2014/main" id="{52AF31E7-57FB-4EA5-8C73-DECD76BAFFC2}"/>
              </a:ext>
            </a:extLst>
          </p:cNvPr>
          <p:cNvSpPr txBox="1"/>
          <p:nvPr/>
        </p:nvSpPr>
        <p:spPr>
          <a:xfrm>
            <a:off x="8068235" y="4378362"/>
            <a:ext cx="3861996" cy="1292662"/>
          </a:xfrm>
          <a:prstGeom prst="rect">
            <a:avLst/>
          </a:prstGeom>
          <a:noFill/>
        </p:spPr>
        <p:txBody>
          <a:bodyPr wrap="square" rtlCol="0">
            <a:spAutoFit/>
          </a:bodyPr>
          <a:lstStyle/>
          <a:p>
            <a:r>
              <a:rPr lang="fr-FR" i="1" dirty="0"/>
              <a:t>Gloxinia </a:t>
            </a:r>
            <a:r>
              <a:rPr lang="fr-FR" i="1" dirty="0" err="1"/>
              <a:t>sp</a:t>
            </a:r>
            <a:r>
              <a:rPr lang="fr-FR" i="1" dirty="0"/>
              <a:t>., Gloxinia </a:t>
            </a:r>
            <a:r>
              <a:rPr lang="fr-FR" i="1" dirty="0" err="1"/>
              <a:t>nanatsu</a:t>
            </a:r>
            <a:r>
              <a:rPr lang="fr-FR" i="1" dirty="0"/>
              <a:t>, Gloxinia </a:t>
            </a:r>
            <a:r>
              <a:rPr lang="fr-FR" i="1" dirty="0" err="1"/>
              <a:t>sonata</a:t>
            </a:r>
            <a:endParaRPr lang="fr-FR" dirty="0"/>
          </a:p>
          <a:p>
            <a:r>
              <a:rPr lang="fr-FR" sz="1200" dirty="0"/>
              <a:t>Sources : </a:t>
            </a:r>
            <a:r>
              <a:rPr lang="fr-FR" sz="1200" u="sng" dirty="0">
                <a:hlinkClick r:id="rId14"/>
              </a:rPr>
              <a:t>https://fr.wikipedia.org/wiki/Gloxinia</a:t>
            </a:r>
            <a:endParaRPr lang="fr-FR" sz="1200" dirty="0"/>
          </a:p>
          <a:p>
            <a:r>
              <a:rPr lang="fr-FR" sz="1200" u="sng" dirty="0">
                <a:hlinkClick r:id="rId15"/>
              </a:rPr>
              <a:t>http://www.jardiner-malin.fr/fiche/gloxinia-fleurs-feuilles</a:t>
            </a:r>
            <a:r>
              <a:rPr lang="fr-FR" u="sng" dirty="0">
                <a:hlinkClick r:id="rId15"/>
              </a:rPr>
              <a:t>.</a:t>
            </a:r>
            <a:r>
              <a:rPr lang="fr-FR" sz="1200" u="sng" dirty="0">
                <a:hlinkClick r:id="rId15"/>
              </a:rPr>
              <a:t>html</a:t>
            </a:r>
            <a:endParaRPr lang="fr-FR" sz="1200" dirty="0"/>
          </a:p>
        </p:txBody>
      </p:sp>
    </p:spTree>
    <p:extLst>
      <p:ext uri="{BB962C8B-B14F-4D97-AF65-F5344CB8AC3E}">
        <p14:creationId xmlns:p14="http://schemas.microsoft.com/office/powerpoint/2010/main" val="214625110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581901E-929C-4AE0-A50F-E73A871D7D27}"/>
              </a:ext>
            </a:extLst>
          </p:cNvPr>
          <p:cNvSpPr>
            <a:spLocks noGrp="1"/>
          </p:cNvSpPr>
          <p:nvPr>
            <p:ph type="ftr" sz="quarter" idx="11"/>
          </p:nvPr>
        </p:nvSpPr>
        <p:spPr>
          <a:xfrm>
            <a:off x="4415117" y="6421539"/>
            <a:ext cx="5331311" cy="321061"/>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BF9631BE-8E57-43AE-87AD-79C65430873E}"/>
              </a:ext>
            </a:extLst>
          </p:cNvPr>
          <p:cNvSpPr>
            <a:spLocks noGrp="1"/>
          </p:cNvSpPr>
          <p:nvPr>
            <p:ph type="sldNum" sz="quarter" idx="12"/>
          </p:nvPr>
        </p:nvSpPr>
        <p:spPr>
          <a:xfrm>
            <a:off x="9234544" y="177997"/>
            <a:ext cx="2743200" cy="365125"/>
          </a:xfrm>
        </p:spPr>
        <p:txBody>
          <a:bodyPr/>
          <a:lstStyle/>
          <a:p>
            <a:fld id="{DD01B516-A07C-46B6-9C1A-871827ED2DE0}" type="slidenum">
              <a:rPr lang="fr-FR" smtClean="0"/>
              <a:t>123</a:t>
            </a:fld>
            <a:endParaRPr lang="fr-FR"/>
          </a:p>
        </p:txBody>
      </p:sp>
      <p:sp>
        <p:nvSpPr>
          <p:cNvPr id="4" name="ZoneTexte 3">
            <a:extLst>
              <a:ext uri="{FF2B5EF4-FFF2-40B4-BE49-F238E27FC236}">
                <a16:creationId xmlns:a16="http://schemas.microsoft.com/office/drawing/2014/main" id="{72E491F6-5EA3-4BE6-9092-293BFB70311A}"/>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ECB7F80D-9D96-4DB5-9D17-654C824B5E5D}"/>
              </a:ext>
            </a:extLst>
          </p:cNvPr>
          <p:cNvSpPr txBox="1"/>
          <p:nvPr/>
        </p:nvSpPr>
        <p:spPr>
          <a:xfrm>
            <a:off x="172122" y="461665"/>
            <a:ext cx="5873676" cy="369332"/>
          </a:xfrm>
          <a:prstGeom prst="rect">
            <a:avLst/>
          </a:prstGeom>
          <a:noFill/>
        </p:spPr>
        <p:txBody>
          <a:bodyPr wrap="square" rtlCol="0">
            <a:spAutoFit/>
          </a:bodyPr>
          <a:lstStyle/>
          <a:p>
            <a:r>
              <a:rPr lang="fr-FR" b="1" u="sng" dirty="0">
                <a:solidFill>
                  <a:srgbClr val="008000"/>
                </a:solidFill>
              </a:rPr>
              <a:t>Récapitulatif plantes à fruits (tropicales) </a:t>
            </a:r>
          </a:p>
        </p:txBody>
      </p:sp>
      <p:sp>
        <p:nvSpPr>
          <p:cNvPr id="6" name="ZoneTexte 5">
            <a:extLst>
              <a:ext uri="{FF2B5EF4-FFF2-40B4-BE49-F238E27FC236}">
                <a16:creationId xmlns:a16="http://schemas.microsoft.com/office/drawing/2014/main" id="{6FF33CED-46F6-4E22-AC1A-73B72222F92E}"/>
              </a:ext>
            </a:extLst>
          </p:cNvPr>
          <p:cNvSpPr txBox="1"/>
          <p:nvPr/>
        </p:nvSpPr>
        <p:spPr>
          <a:xfrm>
            <a:off x="172122" y="989705"/>
            <a:ext cx="6088829" cy="2769989"/>
          </a:xfrm>
          <a:prstGeom prst="rect">
            <a:avLst/>
          </a:prstGeom>
          <a:noFill/>
        </p:spPr>
        <p:txBody>
          <a:bodyPr wrap="square" rtlCol="0">
            <a:spAutoFit/>
          </a:bodyPr>
          <a:lstStyle/>
          <a:p>
            <a:r>
              <a:rPr lang="fr-FR" u="sng" dirty="0"/>
              <a:t>Plantes grimpantes </a:t>
            </a:r>
            <a:r>
              <a:rPr lang="fr-FR" dirty="0"/>
              <a:t>:</a:t>
            </a:r>
          </a:p>
          <a:p>
            <a:r>
              <a:rPr lang="fr-FR" dirty="0"/>
              <a:t>Fruit de la passion, barbadine (</a:t>
            </a:r>
            <a:r>
              <a:rPr lang="fr-FR" i="1" dirty="0" err="1"/>
              <a:t>Passiflora</a:t>
            </a:r>
            <a:r>
              <a:rPr lang="fr-FR" dirty="0"/>
              <a:t> </a:t>
            </a:r>
            <a:r>
              <a:rPr lang="fr-FR" i="1" dirty="0" err="1"/>
              <a:t>quadrangularis</a:t>
            </a:r>
            <a:r>
              <a:rPr lang="fr-FR" dirty="0"/>
              <a:t>), </a:t>
            </a:r>
          </a:p>
          <a:p>
            <a:r>
              <a:rPr lang="fr-FR" dirty="0"/>
              <a:t>Curuba (</a:t>
            </a:r>
            <a:r>
              <a:rPr lang="fr-FR" i="1" dirty="0" err="1"/>
              <a:t>Passiflora</a:t>
            </a:r>
            <a:r>
              <a:rPr lang="fr-FR" i="1" dirty="0"/>
              <a:t> </a:t>
            </a:r>
            <a:r>
              <a:rPr lang="fr-FR" i="1" dirty="0" err="1"/>
              <a:t>tripartita</a:t>
            </a:r>
            <a:r>
              <a:rPr lang="fr-FR" i="1" dirty="0"/>
              <a:t> var. </a:t>
            </a:r>
            <a:r>
              <a:rPr lang="fr-FR" i="1" dirty="0" err="1"/>
              <a:t>mollissima</a:t>
            </a:r>
            <a:r>
              <a:rPr lang="fr-FR" dirty="0"/>
              <a:t>), </a:t>
            </a:r>
            <a:r>
              <a:rPr lang="fr-FR" dirty="0">
                <a:solidFill>
                  <a:srgbClr val="252525"/>
                </a:solidFill>
                <a:latin typeface="Calibri" panose="020F0502020204030204" pitchFamily="34" charset="0"/>
                <a:ea typeface="Calibri" panose="020F0502020204030204" pitchFamily="34" charset="0"/>
              </a:rPr>
              <a:t>(légèrement </a:t>
            </a:r>
            <a:r>
              <a:rPr lang="fr-FR" dirty="0">
                <a:solidFill>
                  <a:srgbClr val="C00000"/>
                </a:solidFill>
                <a:latin typeface="Calibri" panose="020F0502020204030204" pitchFamily="34" charset="0"/>
                <a:ea typeface="Calibri" panose="020F0502020204030204" pitchFamily="34" charset="0"/>
              </a:rPr>
              <a:t>invasif</a:t>
            </a:r>
            <a:r>
              <a:rPr lang="fr-FR" dirty="0">
                <a:solidFill>
                  <a:srgbClr val="252525"/>
                </a:solidFill>
                <a:latin typeface="Calibri" panose="020F0502020204030204" pitchFamily="34" charset="0"/>
                <a:ea typeface="Calibri" panose="020F0502020204030204" pitchFamily="34" charset="0"/>
              </a:rPr>
              <a:t>)</a:t>
            </a:r>
            <a:r>
              <a:rPr lang="fr-FR" dirty="0"/>
              <a:t> </a:t>
            </a:r>
            <a:r>
              <a:rPr lang="fr-FR" sz="1200" u="sng" dirty="0">
                <a:hlinkClick r:id="rId2"/>
              </a:rPr>
              <a:t>https://fr.wikipedia.org/wiki/Passiflora_tripartita_var._mollissima</a:t>
            </a:r>
            <a:r>
              <a:rPr lang="fr-FR" sz="1200" dirty="0"/>
              <a:t> </a:t>
            </a:r>
            <a:r>
              <a:rPr lang="fr-FR" dirty="0"/>
              <a:t>, </a:t>
            </a:r>
          </a:p>
          <a:p>
            <a:r>
              <a:rPr lang="fr-FR" dirty="0"/>
              <a:t>Grenadille (</a:t>
            </a:r>
            <a:r>
              <a:rPr lang="fr-FR" i="1" dirty="0" err="1"/>
              <a:t>Passiflora</a:t>
            </a:r>
            <a:r>
              <a:rPr lang="fr-FR" i="1" dirty="0"/>
              <a:t> </a:t>
            </a:r>
            <a:r>
              <a:rPr lang="fr-FR" i="1" dirty="0" err="1"/>
              <a:t>edulis</a:t>
            </a:r>
            <a:r>
              <a:rPr lang="fr-FR" dirty="0"/>
              <a:t>), </a:t>
            </a:r>
            <a:r>
              <a:rPr lang="fr-FR" sz="1200" u="sng" dirty="0">
                <a:hlinkClick r:id="rId3"/>
              </a:rPr>
              <a:t>https://fr.wikipedia.org/wiki/Grenadille</a:t>
            </a:r>
            <a:r>
              <a:rPr lang="fr-FR" dirty="0"/>
              <a:t>, </a:t>
            </a:r>
          </a:p>
          <a:p>
            <a:r>
              <a:rPr lang="fr-FR" dirty="0"/>
              <a:t>Grenadelle (</a:t>
            </a:r>
            <a:r>
              <a:rPr lang="fr-FR" i="1" dirty="0" err="1"/>
              <a:t>Passiflora</a:t>
            </a:r>
            <a:r>
              <a:rPr lang="fr-FR" i="1" dirty="0"/>
              <a:t> </a:t>
            </a:r>
            <a:r>
              <a:rPr lang="fr-FR" i="1" dirty="0" err="1"/>
              <a:t>ligularis</a:t>
            </a:r>
            <a:r>
              <a:rPr lang="fr-FR" dirty="0"/>
              <a:t>), </a:t>
            </a:r>
            <a:r>
              <a:rPr lang="fr-FR" sz="1200" u="sng" dirty="0">
                <a:hlinkClick r:id="rId4"/>
              </a:rPr>
              <a:t>https://fr.wikipedia.org/wiki/Grenadelle</a:t>
            </a:r>
            <a:endParaRPr lang="fr-FR" sz="1200" u="sng" dirty="0"/>
          </a:p>
          <a:p>
            <a:r>
              <a:rPr lang="fr-FR" u="sng" dirty="0"/>
              <a:t>Plantes herbacées </a:t>
            </a:r>
            <a:r>
              <a:rPr lang="fr-FR" dirty="0"/>
              <a:t>: </a:t>
            </a:r>
          </a:p>
          <a:p>
            <a:r>
              <a:rPr lang="fr-FR" dirty="0" err="1"/>
              <a:t>Cocqueret</a:t>
            </a:r>
            <a:r>
              <a:rPr lang="fr-FR" dirty="0"/>
              <a:t> du </a:t>
            </a:r>
            <a:r>
              <a:rPr lang="fr-FR" dirty="0" err="1"/>
              <a:t>Perou</a:t>
            </a:r>
            <a:r>
              <a:rPr lang="fr-FR" dirty="0"/>
              <a:t>, </a:t>
            </a:r>
            <a:r>
              <a:rPr lang="fr-FR" dirty="0" err="1"/>
              <a:t>pocpoc</a:t>
            </a:r>
            <a:r>
              <a:rPr lang="fr-FR" dirty="0"/>
              <a:t> (</a:t>
            </a:r>
            <a:r>
              <a:rPr lang="fr-FR" i="1" dirty="0"/>
              <a:t>Physalis </a:t>
            </a:r>
            <a:r>
              <a:rPr lang="fr-FR" i="1" dirty="0" err="1"/>
              <a:t>peruviana</a:t>
            </a:r>
            <a:r>
              <a:rPr lang="fr-FR" dirty="0"/>
              <a:t>) </a:t>
            </a:r>
            <a:r>
              <a:rPr lang="fr-FR" dirty="0">
                <a:solidFill>
                  <a:srgbClr val="252525"/>
                </a:solidFill>
                <a:latin typeface="Calibri" panose="020F0502020204030204" pitchFamily="34" charset="0"/>
                <a:ea typeface="Calibri" panose="020F0502020204030204" pitchFamily="34" charset="0"/>
              </a:rPr>
              <a:t>(</a:t>
            </a:r>
            <a:r>
              <a:rPr lang="fr-FR" dirty="0">
                <a:solidFill>
                  <a:srgbClr val="FF0000"/>
                </a:solidFill>
                <a:latin typeface="Calibri" panose="020F0502020204030204" pitchFamily="34" charset="0"/>
                <a:ea typeface="Calibri" panose="020F0502020204030204" pitchFamily="34" charset="0"/>
              </a:rPr>
              <a:t>invasif</a:t>
            </a:r>
            <a:r>
              <a:rPr lang="fr-FR" dirty="0">
                <a:solidFill>
                  <a:srgbClr val="252525"/>
                </a:solidFill>
                <a:latin typeface="Calibri" panose="020F0502020204030204" pitchFamily="34" charset="0"/>
                <a:ea typeface="Calibri" panose="020F0502020204030204" pitchFamily="34" charset="0"/>
              </a:rPr>
              <a:t>)</a:t>
            </a:r>
            <a:r>
              <a:rPr lang="fr-FR" dirty="0"/>
              <a:t>,  </a:t>
            </a:r>
            <a:r>
              <a:rPr lang="fr-FR" sz="1200" u="sng" dirty="0">
                <a:hlinkClick r:id="rId5"/>
              </a:rPr>
              <a:t>https://fr.wikipedia.org/wiki/Coqueret_du_P%C3%A9rou</a:t>
            </a:r>
            <a:endParaRPr lang="fr-FR" sz="1200" dirty="0"/>
          </a:p>
          <a:p>
            <a:endParaRPr lang="fr-FR" dirty="0"/>
          </a:p>
        </p:txBody>
      </p:sp>
      <p:sp>
        <p:nvSpPr>
          <p:cNvPr id="7" name="ZoneTexte 6">
            <a:extLst>
              <a:ext uri="{FF2B5EF4-FFF2-40B4-BE49-F238E27FC236}">
                <a16:creationId xmlns:a16="http://schemas.microsoft.com/office/drawing/2014/main" id="{641159F8-BDD2-40A4-99BF-4C693C116404}"/>
              </a:ext>
            </a:extLst>
          </p:cNvPr>
          <p:cNvSpPr txBox="1"/>
          <p:nvPr/>
        </p:nvSpPr>
        <p:spPr>
          <a:xfrm>
            <a:off x="4206239" y="989705"/>
            <a:ext cx="3603813" cy="369332"/>
          </a:xfrm>
          <a:prstGeom prst="rect">
            <a:avLst/>
          </a:prstGeom>
          <a:noFill/>
        </p:spPr>
        <p:txBody>
          <a:bodyPr wrap="square" rtlCol="0">
            <a:spAutoFit/>
          </a:bodyPr>
          <a:lstStyle/>
          <a:p>
            <a:r>
              <a:rPr lang="fr-FR" dirty="0"/>
              <a:t>.</a:t>
            </a:r>
          </a:p>
        </p:txBody>
      </p:sp>
      <p:sp>
        <p:nvSpPr>
          <p:cNvPr id="8" name="ZoneTexte 7">
            <a:extLst>
              <a:ext uri="{FF2B5EF4-FFF2-40B4-BE49-F238E27FC236}">
                <a16:creationId xmlns:a16="http://schemas.microsoft.com/office/drawing/2014/main" id="{10AECBBD-CD59-4A26-A71B-C4EFFD009BA6}"/>
              </a:ext>
            </a:extLst>
          </p:cNvPr>
          <p:cNvSpPr txBox="1"/>
          <p:nvPr/>
        </p:nvSpPr>
        <p:spPr>
          <a:xfrm>
            <a:off x="150607" y="6319059"/>
            <a:ext cx="4023360" cy="276999"/>
          </a:xfrm>
          <a:prstGeom prst="rect">
            <a:avLst/>
          </a:prstGeom>
          <a:noFill/>
        </p:spPr>
        <p:txBody>
          <a:bodyPr wrap="square" rtlCol="0">
            <a:spAutoFit/>
          </a:bodyPr>
          <a:lstStyle/>
          <a:p>
            <a:r>
              <a:rPr lang="fr-FR" sz="1200" dirty="0"/>
              <a:t>Source : </a:t>
            </a:r>
            <a:r>
              <a:rPr lang="fr-FR" sz="1200" dirty="0">
                <a:hlinkClick r:id="rId6"/>
              </a:rPr>
              <a:t>http://www.madagascar-photo.com/photos/Fleurs/</a:t>
            </a:r>
            <a:r>
              <a:rPr lang="fr-FR" sz="1200" dirty="0"/>
              <a:t> </a:t>
            </a:r>
          </a:p>
        </p:txBody>
      </p:sp>
      <p:sp>
        <p:nvSpPr>
          <p:cNvPr id="9" name="Espace réservé du numéro de diapositive 2">
            <a:extLst>
              <a:ext uri="{FF2B5EF4-FFF2-40B4-BE49-F238E27FC236}">
                <a16:creationId xmlns:a16="http://schemas.microsoft.com/office/drawing/2014/main" id="{CAED801D-DB9E-480E-89AE-9D5D9380DBC9}"/>
              </a:ext>
            </a:extLst>
          </p:cNvPr>
          <p:cNvSpPr txBox="1">
            <a:spLocks/>
          </p:cNvSpPr>
          <p:nvPr/>
        </p:nvSpPr>
        <p:spPr>
          <a:xfrm>
            <a:off x="9318942" y="2222799"/>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123</a:t>
            </a:fld>
            <a:endParaRPr lang="fr-FR"/>
          </a:p>
        </p:txBody>
      </p:sp>
      <p:sp>
        <p:nvSpPr>
          <p:cNvPr id="10" name="ZoneTexte 9">
            <a:extLst>
              <a:ext uri="{FF2B5EF4-FFF2-40B4-BE49-F238E27FC236}">
                <a16:creationId xmlns:a16="http://schemas.microsoft.com/office/drawing/2014/main" id="{DD5AE075-EAA0-4DA9-A214-5C7079D80F03}"/>
              </a:ext>
            </a:extLst>
          </p:cNvPr>
          <p:cNvSpPr txBox="1">
            <a:spLocks noChangeArrowheads="1"/>
          </p:cNvSpPr>
          <p:nvPr/>
        </p:nvSpPr>
        <p:spPr bwMode="auto">
          <a:xfrm>
            <a:off x="7776955" y="4108452"/>
            <a:ext cx="40401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dirty="0">
                <a:solidFill>
                  <a:srgbClr val="008000"/>
                </a:solidFill>
              </a:rPr>
              <a:t>Strychnos </a:t>
            </a:r>
            <a:r>
              <a:rPr lang="fr-FR" altLang="fr-FR" sz="1200" i="1" dirty="0" err="1">
                <a:solidFill>
                  <a:srgbClr val="008000"/>
                </a:solidFill>
              </a:rPr>
              <a:t>spinosa</a:t>
            </a:r>
            <a:r>
              <a:rPr lang="fr-FR" altLang="fr-FR" sz="1200" dirty="0">
                <a:solidFill>
                  <a:srgbClr val="008000"/>
                </a:solidFill>
              </a:rPr>
              <a:t>, petit arbre épineux, présent aux nord-ouest de Madagascar, aux graines contenant de la strychnine, au </a:t>
            </a:r>
            <a:r>
              <a:rPr lang="fr-FR" altLang="fr-FR" sz="1200" b="1" dirty="0">
                <a:solidFill>
                  <a:srgbClr val="008000"/>
                </a:solidFill>
              </a:rPr>
              <a:t>fruit à la pulpe comestible</a:t>
            </a:r>
            <a:r>
              <a:rPr lang="fr-FR" altLang="fr-FR" sz="1200" dirty="0">
                <a:solidFill>
                  <a:srgbClr val="008000"/>
                </a:solidFill>
              </a:rPr>
              <a:t>, capable de croître dans les terres arides et semi-arides. Terres bien drainés. Forêts claires et riveraines. Extraits aqueux de la pulpe diluée à 10% contre les tics des bovins. Les composés de l'arbre ont une activité anti-</a:t>
            </a:r>
            <a:r>
              <a:rPr lang="fr-FR" altLang="fr-FR" sz="1200" dirty="0" err="1">
                <a:solidFill>
                  <a:srgbClr val="008000"/>
                </a:solidFill>
              </a:rPr>
              <a:t>trypanocide</a:t>
            </a:r>
            <a:r>
              <a:rPr lang="fr-FR" altLang="fr-FR" sz="1200" dirty="0">
                <a:solidFill>
                  <a:srgbClr val="008000"/>
                </a:solidFill>
              </a:rPr>
              <a:t> avérée (South A. : </a:t>
            </a:r>
            <a:r>
              <a:rPr lang="fr-FR" altLang="fr-FR" sz="1200" dirty="0" err="1">
                <a:solidFill>
                  <a:srgbClr val="008000"/>
                </a:solidFill>
              </a:rPr>
              <a:t>Morutlwa</a:t>
            </a:r>
            <a:r>
              <a:rPr lang="fr-FR" altLang="fr-FR" sz="1200" dirty="0">
                <a:solidFill>
                  <a:srgbClr val="008000"/>
                </a:solidFill>
              </a:rPr>
              <a:t>).</a:t>
            </a:r>
          </a:p>
          <a:p>
            <a:pPr algn="ctr" eaLnBrk="1" hangingPunct="1"/>
            <a:r>
              <a:rPr lang="fr-FR" altLang="fr-FR" sz="1200" dirty="0">
                <a:solidFill>
                  <a:srgbClr val="008000"/>
                </a:solidFill>
              </a:rPr>
              <a:t>Plante biopesticide.</a:t>
            </a:r>
          </a:p>
        </p:txBody>
      </p:sp>
      <p:pic>
        <p:nvPicPr>
          <p:cNvPr id="11" name="Picture 2" descr="D:\Users\blisan\Pictures\perso\agro-forêts\Strychnos spinosa1.jpg">
            <a:extLst>
              <a:ext uri="{FF2B5EF4-FFF2-40B4-BE49-F238E27FC236}">
                <a16:creationId xmlns:a16="http://schemas.microsoft.com/office/drawing/2014/main" id="{D36483FF-3188-4851-B4E0-1ACE164BA9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6805" y="2684464"/>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D:\Users\blisan\Pictures\perso\agro-forêts\Strychnos spinosa2.jpg">
            <a:extLst>
              <a:ext uri="{FF2B5EF4-FFF2-40B4-BE49-F238E27FC236}">
                <a16:creationId xmlns:a16="http://schemas.microsoft.com/office/drawing/2014/main" id="{07CF2267-568A-4321-AFD3-95B39DC56A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3567" y="2684464"/>
            <a:ext cx="17653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toxic-2ss">
            <a:extLst>
              <a:ext uri="{FF2B5EF4-FFF2-40B4-BE49-F238E27FC236}">
                <a16:creationId xmlns:a16="http://schemas.microsoft.com/office/drawing/2014/main" id="{04A2D9EF-B7A3-4D41-877D-671D3BEC38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27661" y="5699127"/>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13">
            <a:extLst>
              <a:ext uri="{FF2B5EF4-FFF2-40B4-BE49-F238E27FC236}">
                <a16:creationId xmlns:a16="http://schemas.microsoft.com/office/drawing/2014/main" id="{719A6E2C-8F5C-4332-BDB8-5D4DD0A62340}"/>
              </a:ext>
            </a:extLst>
          </p:cNvPr>
          <p:cNvSpPr txBox="1">
            <a:spLocks noChangeArrowheads="1"/>
          </p:cNvSpPr>
          <p:nvPr/>
        </p:nvSpPr>
        <p:spPr bwMode="auto">
          <a:xfrm>
            <a:off x="10125911" y="5851527"/>
            <a:ext cx="1223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dirty="0">
                <a:solidFill>
                  <a:srgbClr val="FF0000"/>
                </a:solidFill>
              </a:rPr>
              <a:t>Graines toxiques</a:t>
            </a:r>
          </a:p>
        </p:txBody>
      </p:sp>
    </p:spTree>
    <p:extLst>
      <p:ext uri="{BB962C8B-B14F-4D97-AF65-F5344CB8AC3E}">
        <p14:creationId xmlns:p14="http://schemas.microsoft.com/office/powerpoint/2010/main" val="171689750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F2A4741-DC3D-468D-B018-02FEF00B6DC8}"/>
              </a:ext>
            </a:extLst>
          </p:cNvPr>
          <p:cNvSpPr>
            <a:spLocks noGrp="1"/>
          </p:cNvSpPr>
          <p:nvPr>
            <p:ph type="ftr" sz="quarter" idx="11"/>
          </p:nvPr>
        </p:nvSpPr>
        <p:spPr>
          <a:xfrm>
            <a:off x="3453205" y="6325496"/>
            <a:ext cx="4700195" cy="395979"/>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656E0E3D-F303-4A4E-8112-3948106EA5D3}"/>
              </a:ext>
            </a:extLst>
          </p:cNvPr>
          <p:cNvSpPr>
            <a:spLocks noGrp="1"/>
          </p:cNvSpPr>
          <p:nvPr>
            <p:ph type="sldNum" sz="quarter" idx="12"/>
          </p:nvPr>
        </p:nvSpPr>
        <p:spPr>
          <a:xfrm>
            <a:off x="9234544" y="177997"/>
            <a:ext cx="2743200" cy="365125"/>
          </a:xfrm>
        </p:spPr>
        <p:txBody>
          <a:bodyPr/>
          <a:lstStyle/>
          <a:p>
            <a:fld id="{DD01B516-A07C-46B6-9C1A-871827ED2DE0}" type="slidenum">
              <a:rPr lang="fr-FR" smtClean="0"/>
              <a:t>124</a:t>
            </a:fld>
            <a:endParaRPr lang="fr-FR"/>
          </a:p>
        </p:txBody>
      </p:sp>
      <p:sp>
        <p:nvSpPr>
          <p:cNvPr id="4" name="ZoneTexte 3">
            <a:extLst>
              <a:ext uri="{FF2B5EF4-FFF2-40B4-BE49-F238E27FC236}">
                <a16:creationId xmlns:a16="http://schemas.microsoft.com/office/drawing/2014/main" id="{E9662523-DA67-4AC6-8FDB-B8E96E97B53E}"/>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276824F2-F840-45E8-9828-A73457320AA1}"/>
              </a:ext>
            </a:extLst>
          </p:cNvPr>
          <p:cNvSpPr txBox="1"/>
          <p:nvPr/>
        </p:nvSpPr>
        <p:spPr>
          <a:xfrm>
            <a:off x="172122" y="461667"/>
            <a:ext cx="5185186" cy="646331"/>
          </a:xfrm>
          <a:prstGeom prst="rect">
            <a:avLst/>
          </a:prstGeom>
          <a:noFill/>
        </p:spPr>
        <p:txBody>
          <a:bodyPr wrap="square" rtlCol="0">
            <a:spAutoFit/>
          </a:bodyPr>
          <a:lstStyle/>
          <a:p>
            <a:r>
              <a:rPr lang="fr-FR" b="1" u="sng" dirty="0">
                <a:solidFill>
                  <a:srgbClr val="008000"/>
                </a:solidFill>
              </a:rPr>
              <a:t>Récapitulatif arbres et arbustes à bois ou à joli port</a:t>
            </a:r>
          </a:p>
          <a:p>
            <a:r>
              <a:rPr lang="fr-FR" b="1" u="sng" dirty="0">
                <a:solidFill>
                  <a:srgbClr val="008000"/>
                </a:solidFill>
              </a:rPr>
              <a:t>(tropicaux)</a:t>
            </a:r>
          </a:p>
        </p:txBody>
      </p:sp>
      <p:sp>
        <p:nvSpPr>
          <p:cNvPr id="6" name="ZoneTexte 5">
            <a:extLst>
              <a:ext uri="{FF2B5EF4-FFF2-40B4-BE49-F238E27FC236}">
                <a16:creationId xmlns:a16="http://schemas.microsoft.com/office/drawing/2014/main" id="{F4855639-BCA7-4DDE-993D-8B49DB1DC93E}"/>
              </a:ext>
            </a:extLst>
          </p:cNvPr>
          <p:cNvSpPr txBox="1"/>
          <p:nvPr/>
        </p:nvSpPr>
        <p:spPr>
          <a:xfrm>
            <a:off x="172122" y="1408420"/>
            <a:ext cx="4754880" cy="3600986"/>
          </a:xfrm>
          <a:prstGeom prst="rect">
            <a:avLst/>
          </a:prstGeom>
          <a:noFill/>
        </p:spPr>
        <p:txBody>
          <a:bodyPr wrap="square" rtlCol="0">
            <a:spAutoFit/>
          </a:bodyPr>
          <a:lstStyle/>
          <a:p>
            <a:pPr marL="285750" lvl="0" indent="-285750" eaLnBrk="0" fontAlgn="base" hangingPunct="0">
              <a:spcBef>
                <a:spcPct val="0"/>
              </a:spcBef>
              <a:spcAft>
                <a:spcPct val="0"/>
              </a:spcAft>
              <a:buFont typeface="Arial" panose="020B0604020202020204" pitchFamily="34" charset="0"/>
              <a:buChar char="•"/>
            </a:pPr>
            <a:r>
              <a:rPr lang="fr-FR" altLang="fr-FR" i="1" dirty="0">
                <a:latin typeface="Arial" panose="020B0604020202020204" pitchFamily="34" charset="0"/>
                <a:ea typeface="Times New Roman" panose="02020603050405020304" pitchFamily="18" charset="0"/>
              </a:rPr>
              <a:t>Tina </a:t>
            </a:r>
            <a:r>
              <a:rPr lang="fr-FR" altLang="fr-FR" i="1" dirty="0" err="1">
                <a:latin typeface="Arial" panose="020B0604020202020204" pitchFamily="34" charset="0"/>
                <a:ea typeface="Times New Roman" panose="02020603050405020304" pitchFamily="18" charset="0"/>
              </a:rPr>
              <a:t>thouarsiana</a:t>
            </a:r>
            <a:r>
              <a:rPr lang="fr-FR" altLang="fr-FR" dirty="0">
                <a:latin typeface="Arial" panose="020B0604020202020204" pitchFamily="34" charset="0"/>
                <a:ea typeface="Times New Roman" panose="02020603050405020304" pitchFamily="18" charset="0"/>
              </a:rPr>
              <a:t>, </a:t>
            </a:r>
            <a:r>
              <a:rPr lang="fr-FR" altLang="fr-FR" sz="1200" dirty="0">
                <a:solidFill>
                  <a:srgbClr val="800080"/>
                </a:solidFill>
                <a:latin typeface="Arial" panose="020B0604020202020204" pitchFamily="34" charset="0"/>
                <a:ea typeface="Times New Roman" panose="02020603050405020304" pitchFamily="18" charset="0"/>
                <a:hlinkClick r:id="rId2"/>
              </a:rPr>
              <a:t>http://www.ilerouge.org/wiki/index.php?title=Tina_thouarsiana</a:t>
            </a:r>
            <a:endParaRPr lang="fr-FR" altLang="fr-FR" sz="1200" dirty="0">
              <a:latin typeface="Arial" panose="020B0604020202020204" pitchFamily="34" charset="0"/>
            </a:endParaRPr>
          </a:p>
          <a:p>
            <a:pPr marL="285750" lvl="0" indent="-285750" eaLnBrk="0" fontAlgn="base" hangingPunct="0">
              <a:spcBef>
                <a:spcPct val="0"/>
              </a:spcBef>
              <a:spcAft>
                <a:spcPct val="0"/>
              </a:spcAft>
              <a:buFont typeface="Arial" panose="020B0604020202020204" pitchFamily="34" charset="0"/>
              <a:buChar char="•"/>
            </a:pPr>
            <a:r>
              <a:rPr lang="fr-FR" altLang="fr-FR" i="1" dirty="0">
                <a:latin typeface="Arial" panose="020B0604020202020204" pitchFamily="34" charset="0"/>
                <a:ea typeface="Times New Roman" panose="02020603050405020304" pitchFamily="18" charset="0"/>
              </a:rPr>
              <a:t>Macaranga </a:t>
            </a:r>
            <a:r>
              <a:rPr lang="fr-FR" altLang="fr-FR" i="1" dirty="0" err="1">
                <a:latin typeface="Arial" panose="020B0604020202020204" pitchFamily="34" charset="0"/>
                <a:ea typeface="Times New Roman" panose="02020603050405020304" pitchFamily="18" charset="0"/>
              </a:rPr>
              <a:t>perrieri</a:t>
            </a:r>
            <a:r>
              <a:rPr lang="fr-FR" altLang="fr-FR" dirty="0">
                <a:latin typeface="Arial" panose="020B0604020202020204" pitchFamily="34" charset="0"/>
                <a:ea typeface="Times New Roman" panose="02020603050405020304" pitchFamily="18" charset="0"/>
              </a:rPr>
              <a:t>, </a:t>
            </a:r>
            <a:r>
              <a:rPr lang="fr-FR" altLang="fr-FR" sz="1200" dirty="0">
                <a:latin typeface="Arial" panose="020B0604020202020204" pitchFamily="34" charset="0"/>
                <a:ea typeface="Times New Roman" panose="02020603050405020304" pitchFamily="18" charset="0"/>
              </a:rPr>
              <a:t>Altitude: 0-499 m, 500-999 m, 1000-1499 m, Provinces: Antananarivo, Fianarantsoa, Mahajanga, Toamasina,  </a:t>
            </a:r>
            <a:r>
              <a:rPr lang="fr-FR" altLang="fr-FR" sz="1200" dirty="0">
                <a:solidFill>
                  <a:srgbClr val="800080"/>
                </a:solidFill>
                <a:latin typeface="Arial" panose="020B0604020202020204" pitchFamily="34" charset="0"/>
                <a:ea typeface="Times New Roman" panose="02020603050405020304" pitchFamily="18" charset="0"/>
                <a:hlinkClick r:id="rId3"/>
              </a:rPr>
              <a:t>https://science.mnhn.fr/taxon/species/macaranga/perrieri?lang=fr_FR</a:t>
            </a:r>
            <a:r>
              <a:rPr lang="fr-FR" altLang="fr-FR" sz="1200" dirty="0">
                <a:latin typeface="Arial" panose="020B0604020202020204" pitchFamily="34" charset="0"/>
                <a:ea typeface="Times New Roman" panose="02020603050405020304" pitchFamily="18" charset="0"/>
              </a:rPr>
              <a:t> , </a:t>
            </a:r>
            <a:r>
              <a:rPr lang="fr-FR" altLang="fr-FR" sz="1200" dirty="0">
                <a:solidFill>
                  <a:srgbClr val="800080"/>
                </a:solidFill>
                <a:latin typeface="Arial" panose="020B0604020202020204" pitchFamily="34" charset="0"/>
                <a:ea typeface="Times New Roman" panose="02020603050405020304" pitchFamily="18" charset="0"/>
                <a:hlinkClick r:id="rId4"/>
              </a:rPr>
              <a:t>https://science.mnhn.fr/institution/mnhn/collection/p/item/p05545045</a:t>
            </a:r>
            <a:r>
              <a:rPr lang="fr-FR" altLang="fr-FR" sz="1200" dirty="0">
                <a:latin typeface="Arial" panose="020B0604020202020204" pitchFamily="34" charset="0"/>
                <a:ea typeface="Times New Roman" panose="02020603050405020304" pitchFamily="18" charset="0"/>
              </a:rPr>
              <a:t>, </a:t>
            </a:r>
            <a:r>
              <a:rPr lang="fr-FR" altLang="fr-FR" sz="1200" dirty="0">
                <a:solidFill>
                  <a:srgbClr val="800080"/>
                </a:solidFill>
                <a:latin typeface="Arial" panose="020B0604020202020204" pitchFamily="34" charset="0"/>
                <a:ea typeface="Times New Roman" panose="02020603050405020304" pitchFamily="18" charset="0"/>
                <a:hlinkClick r:id="rId5"/>
              </a:rPr>
              <a:t>http://www.tropicos.org/Name/12803827?projectid=17</a:t>
            </a:r>
            <a:endParaRPr lang="fr-FR" altLang="fr-FR" sz="1200" dirty="0">
              <a:latin typeface="Arial" panose="020B0604020202020204" pitchFamily="34" charset="0"/>
            </a:endParaRPr>
          </a:p>
          <a:p>
            <a:pPr marL="285750" indent="-285750">
              <a:buFont typeface="Arial" panose="020B0604020202020204" pitchFamily="34" charset="0"/>
              <a:buChar char="•"/>
            </a:pPr>
            <a:r>
              <a:rPr lang="fr-FR" dirty="0"/>
              <a:t>palmiers </a:t>
            </a:r>
            <a:r>
              <a:rPr lang="fr-FR" dirty="0" err="1"/>
              <a:t>multipliants</a:t>
            </a:r>
            <a:endParaRPr lang="fr-FR" dirty="0"/>
          </a:p>
          <a:p>
            <a:pPr marL="285750" indent="-285750">
              <a:buFont typeface="Arial" panose="020B0604020202020204" pitchFamily="34" charset="0"/>
              <a:buChar char="•"/>
            </a:pPr>
            <a:r>
              <a:rPr lang="fr-FR" dirty="0"/>
              <a:t>bambous gaulette (</a:t>
            </a:r>
            <a:r>
              <a:rPr lang="fr-FR" i="1" dirty="0" err="1"/>
              <a:t>Dendrocalamus</a:t>
            </a:r>
            <a:r>
              <a:rPr lang="fr-FR" i="1" dirty="0"/>
              <a:t> </a:t>
            </a:r>
            <a:r>
              <a:rPr lang="fr-FR" i="1" dirty="0" err="1"/>
              <a:t>strictus</a:t>
            </a:r>
            <a:r>
              <a:rPr lang="fr-FR" dirty="0"/>
              <a:t>)</a:t>
            </a:r>
          </a:p>
          <a:p>
            <a:pPr marL="285750" indent="-285750">
              <a:buFont typeface="Arial" panose="020B0604020202020204" pitchFamily="34" charset="0"/>
              <a:buChar char="•"/>
            </a:pPr>
            <a:r>
              <a:rPr lang="sv-SE" i="1" dirty="0"/>
              <a:t>Hazunta modesta var. modesta </a:t>
            </a:r>
          </a:p>
          <a:p>
            <a:pPr marL="285750" indent="-285750">
              <a:buFont typeface="Arial" panose="020B0604020202020204" pitchFamily="34" charset="0"/>
              <a:buChar char="•"/>
            </a:pPr>
            <a:r>
              <a:rPr lang="sv-SE" i="1" dirty="0"/>
              <a:t>Hazunta modesta var. methuenii</a:t>
            </a:r>
          </a:p>
          <a:p>
            <a:pPr marL="285750" indent="-285750">
              <a:buFont typeface="Arial" panose="020B0604020202020204" pitchFamily="34" charset="0"/>
              <a:buChar char="•"/>
            </a:pPr>
            <a:r>
              <a:rPr lang="sv-SE" i="1" dirty="0"/>
              <a:t>Hazunta silicicola</a:t>
            </a:r>
            <a:endParaRPr lang="fr-FR" i="1" dirty="0"/>
          </a:p>
        </p:txBody>
      </p:sp>
      <p:sp>
        <p:nvSpPr>
          <p:cNvPr id="7" name="ZoneTexte 6">
            <a:extLst>
              <a:ext uri="{FF2B5EF4-FFF2-40B4-BE49-F238E27FC236}">
                <a16:creationId xmlns:a16="http://schemas.microsoft.com/office/drawing/2014/main" id="{99CEA4D5-6FB5-4F32-B3A5-A1881CCA864E}"/>
              </a:ext>
            </a:extLst>
          </p:cNvPr>
          <p:cNvSpPr txBox="1"/>
          <p:nvPr/>
        </p:nvSpPr>
        <p:spPr>
          <a:xfrm>
            <a:off x="5233594" y="539372"/>
            <a:ext cx="6744150" cy="5447645"/>
          </a:xfrm>
          <a:prstGeom prst="rect">
            <a:avLst/>
          </a:prstGeom>
          <a:noFill/>
        </p:spPr>
        <p:txBody>
          <a:bodyPr wrap="square" rtlCol="0">
            <a:spAutoFit/>
          </a:bodyPr>
          <a:lstStyle/>
          <a:p>
            <a:pPr marL="285750" indent="-285750">
              <a:buFont typeface="Arial" panose="020B0604020202020204" pitchFamily="34" charset="0"/>
              <a:buChar char="•"/>
            </a:pPr>
            <a:r>
              <a:rPr lang="fr-FR" altLang="fr-FR" i="1" dirty="0" err="1">
                <a:latin typeface="Arial" panose="020B0604020202020204" pitchFamily="34" charset="0"/>
                <a:ea typeface="Times New Roman" panose="02020603050405020304" pitchFamily="18" charset="0"/>
              </a:rPr>
              <a:t>Bembicia</a:t>
            </a:r>
            <a:r>
              <a:rPr lang="fr-FR" altLang="fr-FR" i="1" dirty="0">
                <a:latin typeface="Arial" panose="020B0604020202020204" pitchFamily="34" charset="0"/>
                <a:ea typeface="Times New Roman" panose="02020603050405020304" pitchFamily="18" charset="0"/>
              </a:rPr>
              <a:t> </a:t>
            </a:r>
            <a:r>
              <a:rPr lang="fr-FR" altLang="fr-FR" i="1" dirty="0" err="1">
                <a:latin typeface="Arial" panose="020B0604020202020204" pitchFamily="34" charset="0"/>
                <a:ea typeface="Times New Roman" panose="02020603050405020304" pitchFamily="18" charset="0"/>
              </a:rPr>
              <a:t>uniflora</a:t>
            </a:r>
            <a:r>
              <a:rPr lang="fr-FR" altLang="fr-FR" dirty="0">
                <a:latin typeface="Arial" panose="020B0604020202020204" pitchFamily="34" charset="0"/>
                <a:ea typeface="Times New Roman" panose="02020603050405020304" pitchFamily="18" charset="0"/>
              </a:rPr>
              <a:t>, </a:t>
            </a:r>
            <a:r>
              <a:rPr lang="fr-FR" altLang="fr-FR" sz="1200" dirty="0">
                <a:latin typeface="Arial" panose="020B0604020202020204" pitchFamily="34" charset="0"/>
                <a:ea typeface="Times New Roman" panose="02020603050405020304" pitchFamily="18" charset="0"/>
              </a:rPr>
              <a:t>Bioclimatiques: Humide, subhumide, Provinces: Antsiranana, Toamasina, Toliara, </a:t>
            </a:r>
            <a:r>
              <a:rPr lang="fr-FR" altLang="fr-FR" sz="1200" dirty="0">
                <a:solidFill>
                  <a:srgbClr val="800080"/>
                </a:solidFill>
                <a:latin typeface="Arial" panose="020B0604020202020204" pitchFamily="34" charset="0"/>
                <a:ea typeface="Times New Roman" panose="02020603050405020304" pitchFamily="18" charset="0"/>
                <a:hlinkClick r:id="rId6"/>
              </a:rPr>
              <a:t>http://www.tropicos.org/Name/13200934?projectid=17</a:t>
            </a:r>
            <a:r>
              <a:rPr lang="fr-FR" altLang="fr-FR" sz="1200" dirty="0">
                <a:latin typeface="Arial" panose="020B0604020202020204" pitchFamily="34" charset="0"/>
                <a:ea typeface="Times New Roman" panose="02020603050405020304" pitchFamily="18" charset="0"/>
              </a:rPr>
              <a:t>,  </a:t>
            </a:r>
            <a:r>
              <a:rPr lang="fr-FR" altLang="fr-FR" sz="1200" dirty="0">
                <a:solidFill>
                  <a:srgbClr val="800080"/>
                </a:solidFill>
                <a:latin typeface="Arial" panose="020B0604020202020204" pitchFamily="34" charset="0"/>
                <a:ea typeface="Times New Roman" panose="02020603050405020304" pitchFamily="18" charset="0"/>
                <a:hlinkClick r:id="rId7"/>
              </a:rPr>
              <a:t>http://www.theplantlist.org/tpl/record/tro-13200934</a:t>
            </a:r>
            <a:r>
              <a:rPr lang="fr-FR" altLang="fr-FR" sz="1200" dirty="0">
                <a:latin typeface="Arial" panose="020B0604020202020204" pitchFamily="34" charset="0"/>
                <a:ea typeface="Times New Roman" panose="02020603050405020304" pitchFamily="18" charset="0"/>
              </a:rPr>
              <a:t>, </a:t>
            </a:r>
            <a:r>
              <a:rPr lang="fr-FR" altLang="fr-FR" sz="1200" dirty="0">
                <a:solidFill>
                  <a:srgbClr val="800080"/>
                </a:solidFill>
                <a:latin typeface="Arial" panose="020B0604020202020204" pitchFamily="34" charset="0"/>
                <a:ea typeface="Times New Roman" panose="02020603050405020304" pitchFamily="18" charset="0"/>
                <a:hlinkClick r:id="rId8"/>
              </a:rPr>
              <a:t>https://science.mnhn.fr/taxon/species/bembicia/uniflora</a:t>
            </a:r>
            <a:r>
              <a:rPr lang="fr-FR" altLang="fr-FR" sz="1200" dirty="0">
                <a:latin typeface="Arial" panose="020B0604020202020204" pitchFamily="34" charset="0"/>
                <a:ea typeface="Times New Roman" panose="02020603050405020304" pitchFamily="18" charset="0"/>
              </a:rPr>
              <a:t>, </a:t>
            </a:r>
            <a:r>
              <a:rPr lang="fr-FR" altLang="fr-FR" sz="1200" dirty="0">
                <a:solidFill>
                  <a:srgbClr val="800080"/>
                </a:solidFill>
                <a:latin typeface="Arial" panose="020B0604020202020204" pitchFamily="34" charset="0"/>
                <a:ea typeface="Times New Roman" panose="02020603050405020304" pitchFamily="18" charset="0"/>
                <a:hlinkClick r:id="rId9"/>
              </a:rPr>
              <a:t>https://science.mnhn.fr/institution/mnhn/collection/p/item/p04624419</a:t>
            </a:r>
            <a:endParaRPr lang="fr-FR" altLang="fr-FR" sz="1200" dirty="0">
              <a:latin typeface="Arial" panose="020B0604020202020204" pitchFamily="34" charset="0"/>
            </a:endParaRPr>
          </a:p>
          <a:p>
            <a:pPr marL="285750" indent="-285750">
              <a:buFont typeface="Arial" panose="020B0604020202020204" pitchFamily="34" charset="0"/>
              <a:buChar char="•"/>
            </a:pPr>
            <a:r>
              <a:rPr lang="fr-FR" i="1" dirty="0"/>
              <a:t>Acacia </a:t>
            </a:r>
            <a:r>
              <a:rPr lang="fr-FR" i="1" dirty="0" err="1"/>
              <a:t>auriculiformis</a:t>
            </a:r>
            <a:r>
              <a:rPr lang="fr-FR" i="1" dirty="0"/>
              <a:t>, </a:t>
            </a:r>
            <a:r>
              <a:rPr lang="fr-FR" sz="1200" dirty="0">
                <a:hlinkClick r:id="rId10"/>
              </a:rPr>
              <a:t>http://en.wikipedia.org/wiki/Acacia_auriculiformis</a:t>
            </a:r>
            <a:r>
              <a:rPr lang="fr-FR" sz="1200" dirty="0"/>
              <a:t>  </a:t>
            </a:r>
            <a:br>
              <a:rPr lang="fr-FR" dirty="0"/>
            </a:br>
            <a:r>
              <a:rPr lang="fr-FR" dirty="0"/>
              <a:t>Albizia  chinois (</a:t>
            </a:r>
            <a:r>
              <a:rPr lang="fr-FR" i="1" dirty="0"/>
              <a:t>Albizia </a:t>
            </a:r>
            <a:r>
              <a:rPr lang="fr-FR" i="1" dirty="0" err="1"/>
              <a:t>chinensis</a:t>
            </a:r>
            <a:r>
              <a:rPr lang="fr-FR" dirty="0"/>
              <a:t>), </a:t>
            </a:r>
            <a:r>
              <a:rPr lang="fr-FR" sz="1200" dirty="0"/>
              <a:t>25 à 30 mètres, Ils supportent des températures jusqu'á -7°C </a:t>
            </a:r>
            <a:r>
              <a:rPr lang="fr-FR" sz="1200" dirty="0">
                <a:hlinkClick r:id="rId11" tooltip="Zones de rusticité USDA (page inexistante)"/>
              </a:rPr>
              <a:t>(USDA zone 9)</a:t>
            </a:r>
            <a:r>
              <a:rPr lang="fr-FR" sz="1200" dirty="0"/>
              <a:t>. </a:t>
            </a:r>
            <a:r>
              <a:rPr lang="fr-FR" sz="1200" dirty="0">
                <a:hlinkClick r:id="rId12"/>
              </a:rPr>
              <a:t>http://fr.hortipedia.com/wiki/Albizia_chinensis</a:t>
            </a:r>
            <a:r>
              <a:rPr lang="fr-FR" sz="1200" dirty="0"/>
              <a:t>  </a:t>
            </a:r>
          </a:p>
          <a:p>
            <a:pPr marL="285750" indent="-285750">
              <a:buFont typeface="Arial" panose="020B0604020202020204" pitchFamily="34" charset="0"/>
              <a:buChar char="•"/>
            </a:pPr>
            <a:r>
              <a:rPr lang="en-US" dirty="0" err="1"/>
              <a:t>Halomboro</a:t>
            </a:r>
            <a:r>
              <a:rPr lang="en-US" dirty="0"/>
              <a:t>, </a:t>
            </a:r>
            <a:r>
              <a:rPr lang="en-US" dirty="0" err="1"/>
              <a:t>Alimboro</a:t>
            </a:r>
            <a:r>
              <a:rPr lang="fr-FR" i="1" dirty="0"/>
              <a:t> (</a:t>
            </a:r>
            <a:r>
              <a:rPr lang="en-US" i="1" dirty="0" err="1"/>
              <a:t>Albizia</a:t>
            </a:r>
            <a:r>
              <a:rPr lang="en-US" i="1" dirty="0"/>
              <a:t> </a:t>
            </a:r>
            <a:r>
              <a:rPr lang="en-US" i="1" dirty="0" err="1"/>
              <a:t>polyphilla</a:t>
            </a:r>
            <a:r>
              <a:rPr lang="fr-FR" i="1" dirty="0"/>
              <a:t>)</a:t>
            </a:r>
            <a:r>
              <a:rPr lang="fr-FR" sz="1200" i="1" dirty="0"/>
              <a:t>, </a:t>
            </a:r>
            <a:r>
              <a:rPr lang="en-US" sz="1200" u="sng" dirty="0">
                <a:hlinkClick r:id="rId13"/>
              </a:rPr>
              <a:t>http://benjamin.lisan.free.fr/projetsreforestation/Fiche-presentation-Albizia-polyphylla.doc</a:t>
            </a:r>
            <a:r>
              <a:rPr lang="en-US" sz="1200" dirty="0"/>
              <a:t> </a:t>
            </a:r>
            <a:endParaRPr lang="fr-FR" sz="1200" i="1" dirty="0"/>
          </a:p>
          <a:p>
            <a:pPr marL="285750" indent="-285750">
              <a:buFont typeface="Arial" panose="020B0604020202020204" pitchFamily="34" charset="0"/>
              <a:buChar char="•"/>
            </a:pPr>
            <a:r>
              <a:rPr lang="fr-FR" i="1" dirty="0" err="1"/>
              <a:t>Khaya</a:t>
            </a:r>
            <a:r>
              <a:rPr lang="fr-FR" i="1" dirty="0"/>
              <a:t> </a:t>
            </a:r>
            <a:r>
              <a:rPr lang="fr-FR" i="1" dirty="0" err="1"/>
              <a:t>madagascariensis</a:t>
            </a:r>
            <a:r>
              <a:rPr lang="fr-FR" i="1" dirty="0"/>
              <a:t>  </a:t>
            </a:r>
            <a:r>
              <a:rPr lang="fr-FR" dirty="0"/>
              <a:t> </a:t>
            </a:r>
            <a:br>
              <a:rPr lang="fr-FR" dirty="0"/>
            </a:br>
            <a:r>
              <a:rPr lang="fr-FR" dirty="0"/>
              <a:t>Caïlcédrat ou acajou du Sénégal (</a:t>
            </a:r>
            <a:r>
              <a:rPr lang="fr-FR" i="1" dirty="0" err="1"/>
              <a:t>Khaya</a:t>
            </a:r>
            <a:r>
              <a:rPr lang="fr-FR" i="1" dirty="0"/>
              <a:t> </a:t>
            </a:r>
            <a:r>
              <a:rPr lang="fr-FR" i="1" dirty="0" err="1"/>
              <a:t>senegalensis</a:t>
            </a:r>
            <a:r>
              <a:rPr lang="fr-FR" dirty="0"/>
              <a:t>), </a:t>
            </a:r>
            <a:r>
              <a:rPr lang="fr-FR" sz="1200" dirty="0">
                <a:hlinkClick r:id="rId14"/>
              </a:rPr>
              <a:t>http://fr.wikipedia.org/wiki/Khaya_senegalensis</a:t>
            </a:r>
            <a:r>
              <a:rPr lang="fr-FR" sz="1200" dirty="0"/>
              <a:t>, </a:t>
            </a:r>
            <a:r>
              <a:rPr lang="fr-FR" sz="1200" dirty="0">
                <a:hlinkClick r:id="rId15"/>
              </a:rPr>
              <a:t>http://en.wikipedia.org/wiki/Khaya_senegalensis</a:t>
            </a:r>
            <a:r>
              <a:rPr lang="fr-FR" sz="1200" dirty="0"/>
              <a:t> </a:t>
            </a:r>
          </a:p>
          <a:p>
            <a:pPr marL="285750" indent="-285750">
              <a:buFont typeface="Arial" panose="020B0604020202020204" pitchFamily="34" charset="0"/>
              <a:buChar char="•"/>
            </a:pPr>
            <a:r>
              <a:rPr lang="fr-FR" dirty="0" err="1"/>
              <a:t>Hintsy</a:t>
            </a:r>
            <a:r>
              <a:rPr lang="fr-FR" dirty="0"/>
              <a:t>, </a:t>
            </a:r>
            <a:r>
              <a:rPr lang="fr-FR" dirty="0" err="1"/>
              <a:t>Kohu</a:t>
            </a:r>
            <a:r>
              <a:rPr lang="fr-FR" dirty="0"/>
              <a:t> (</a:t>
            </a:r>
            <a:r>
              <a:rPr lang="fr-FR" i="1" dirty="0" err="1"/>
              <a:t>Intsia</a:t>
            </a:r>
            <a:r>
              <a:rPr lang="fr-FR" i="1" dirty="0"/>
              <a:t> </a:t>
            </a:r>
            <a:r>
              <a:rPr lang="fr-FR" i="1" dirty="0" err="1"/>
              <a:t>bijuga</a:t>
            </a:r>
            <a:r>
              <a:rPr lang="fr-FR" dirty="0"/>
              <a:t>)</a:t>
            </a:r>
            <a:r>
              <a:rPr lang="fr-FR" sz="1200" dirty="0"/>
              <a:t>, </a:t>
            </a:r>
            <a:r>
              <a:rPr lang="fr-FR" sz="1200" dirty="0">
                <a:hlinkClick r:id="rId16"/>
              </a:rPr>
              <a:t>https://fr.wikipedia.org/wiki/Kohu</a:t>
            </a:r>
            <a:r>
              <a:rPr lang="fr-FR" sz="1200" dirty="0"/>
              <a:t> </a:t>
            </a:r>
          </a:p>
          <a:p>
            <a:pPr marL="285750" indent="-285750">
              <a:buFont typeface="Arial" panose="020B0604020202020204" pitchFamily="34" charset="0"/>
              <a:buChar char="•"/>
            </a:pPr>
            <a:r>
              <a:rPr lang="fr-FR" dirty="0" err="1"/>
              <a:t>Mantaly</a:t>
            </a:r>
            <a:r>
              <a:rPr lang="fr-FR" dirty="0"/>
              <a:t> (</a:t>
            </a:r>
            <a:r>
              <a:rPr lang="fr-FR" i="1" dirty="0" err="1"/>
              <a:t>Terminalia</a:t>
            </a:r>
            <a:r>
              <a:rPr lang="fr-FR" i="1" dirty="0"/>
              <a:t> </a:t>
            </a:r>
            <a:r>
              <a:rPr lang="fr-FR" i="1" dirty="0" err="1"/>
              <a:t>mantaly</a:t>
            </a:r>
            <a:r>
              <a:rPr lang="fr-FR" i="1" dirty="0"/>
              <a:t>), </a:t>
            </a:r>
            <a:r>
              <a:rPr lang="fr-FR" sz="1200" u="sng" dirty="0">
                <a:hlinkClick r:id="rId17"/>
              </a:rPr>
              <a:t>http://benjamin.lisan.free.fr/projetsreforestation/Fiche-presentation-mantaly.doc</a:t>
            </a:r>
            <a:endParaRPr lang="fr-FR" sz="1200" u="sng" dirty="0"/>
          </a:p>
          <a:p>
            <a:pPr marL="285750" indent="-285750">
              <a:buFont typeface="Arial" panose="020B0604020202020204" pitchFamily="34" charset="0"/>
              <a:buChar char="•"/>
            </a:pPr>
            <a:r>
              <a:rPr lang="en-US" dirty="0" err="1"/>
              <a:t>Septee</a:t>
            </a:r>
            <a:r>
              <a:rPr lang="en-US" dirty="0"/>
              <a:t>, Saucer-berry (</a:t>
            </a:r>
            <a:r>
              <a:rPr lang="en-US" i="1" dirty="0"/>
              <a:t>Cordia </a:t>
            </a:r>
            <a:r>
              <a:rPr lang="en-US" i="1" dirty="0" err="1"/>
              <a:t>caffra</a:t>
            </a:r>
            <a:r>
              <a:rPr lang="en-US" dirty="0"/>
              <a:t>), </a:t>
            </a:r>
            <a:r>
              <a:rPr lang="en-US" sz="1200" u="sng" dirty="0">
                <a:hlinkClick r:id="rId18"/>
              </a:rPr>
              <a:t>http://benjamin.lisan.free.fr/projetsreforestation/Fiche-presentation-Cordia-caffra.doc</a:t>
            </a:r>
            <a:r>
              <a:rPr lang="en-US" sz="1200" dirty="0"/>
              <a:t> </a:t>
            </a:r>
          </a:p>
          <a:p>
            <a:pPr marL="285750" indent="-285750">
              <a:buFont typeface="Arial" panose="020B0604020202020204" pitchFamily="34" charset="0"/>
              <a:buChar char="•"/>
            </a:pPr>
            <a:r>
              <a:rPr lang="fr-FR" dirty="0"/>
              <a:t>Nato, Fauchère (</a:t>
            </a:r>
            <a:r>
              <a:rPr lang="fr-FR" i="1" dirty="0" err="1"/>
              <a:t>Faucherea</a:t>
            </a:r>
            <a:r>
              <a:rPr lang="fr-FR" i="1" dirty="0"/>
              <a:t> </a:t>
            </a:r>
            <a:r>
              <a:rPr lang="fr-FR" i="1" dirty="0" err="1"/>
              <a:t>laciniata</a:t>
            </a:r>
            <a:r>
              <a:rPr lang="fr-FR" dirty="0"/>
              <a:t>), </a:t>
            </a:r>
            <a:r>
              <a:rPr lang="fr-FR" sz="1200" u="sng" dirty="0">
                <a:hlinkClick r:id="rId19"/>
              </a:rPr>
              <a:t>http://benjamin.lisan.free.fr/projetsreforestation/Fiche-presentation-Faucherea-laciniata.doc</a:t>
            </a:r>
            <a:r>
              <a:rPr lang="fr-FR" sz="1200" dirty="0"/>
              <a:t> </a:t>
            </a:r>
            <a:endParaRPr lang="en-US" sz="1200" dirty="0"/>
          </a:p>
          <a:p>
            <a:pPr marL="285750" indent="-285750">
              <a:buFont typeface="Arial" panose="020B0604020202020204" pitchFamily="34" charset="0"/>
              <a:buChar char="•"/>
            </a:pPr>
            <a:r>
              <a:rPr lang="en-US" dirty="0"/>
              <a:t>Governor's plum (</a:t>
            </a:r>
            <a:r>
              <a:rPr lang="en-US" i="1" u="sng" dirty="0" err="1">
                <a:hlinkClick r:id="rId20"/>
              </a:rPr>
              <a:t>Flacourtia</a:t>
            </a:r>
            <a:r>
              <a:rPr lang="en-US" i="1" u="sng" dirty="0">
                <a:hlinkClick r:id="rId20"/>
              </a:rPr>
              <a:t> </a:t>
            </a:r>
            <a:r>
              <a:rPr lang="en-US" i="1" u="sng" dirty="0" err="1">
                <a:hlinkClick r:id="rId20"/>
              </a:rPr>
              <a:t>indica</a:t>
            </a:r>
            <a:r>
              <a:rPr lang="en-US" dirty="0"/>
              <a:t>)</a:t>
            </a:r>
          </a:p>
          <a:p>
            <a:pPr marL="285750" indent="-285750">
              <a:buFont typeface="Arial" panose="020B0604020202020204" pitchFamily="34" charset="0"/>
              <a:buChar char="•"/>
            </a:pPr>
            <a:r>
              <a:rPr lang="fr-FR" i="1" dirty="0" err="1"/>
              <a:t>Flacourtia</a:t>
            </a:r>
            <a:r>
              <a:rPr lang="fr-FR" i="1" dirty="0"/>
              <a:t> </a:t>
            </a:r>
            <a:r>
              <a:rPr lang="fr-FR" i="1" dirty="0" err="1"/>
              <a:t>ramantalu</a:t>
            </a:r>
            <a:r>
              <a:rPr lang="fr-FR" dirty="0"/>
              <a:t> &amp; </a:t>
            </a:r>
            <a:r>
              <a:rPr lang="fr-FR" i="1" dirty="0" err="1"/>
              <a:t>Flacourtia</a:t>
            </a:r>
            <a:r>
              <a:rPr lang="fr-FR" i="1" dirty="0"/>
              <a:t> </a:t>
            </a:r>
            <a:r>
              <a:rPr lang="fr-FR" i="1" dirty="0" err="1"/>
              <a:t>ramontchi</a:t>
            </a:r>
            <a:r>
              <a:rPr lang="en-US" dirty="0"/>
              <a:t>.</a:t>
            </a:r>
            <a:endParaRPr lang="fr-FR" dirty="0"/>
          </a:p>
        </p:txBody>
      </p:sp>
    </p:spTree>
    <p:extLst>
      <p:ext uri="{BB962C8B-B14F-4D97-AF65-F5344CB8AC3E}">
        <p14:creationId xmlns:p14="http://schemas.microsoft.com/office/powerpoint/2010/main" val="5705384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78FBF8A-AF61-441E-B9B6-DB633C7FFB53}"/>
              </a:ext>
            </a:extLst>
          </p:cNvPr>
          <p:cNvSpPr>
            <a:spLocks noGrp="1"/>
          </p:cNvSpPr>
          <p:nvPr>
            <p:ph type="ftr" sz="quarter" idx="11"/>
          </p:nvPr>
        </p:nvSpPr>
        <p:spPr>
          <a:xfrm>
            <a:off x="3302598" y="6379285"/>
            <a:ext cx="4850802" cy="342190"/>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B0635788-AB90-4916-96B2-DAF003F4514A}"/>
              </a:ext>
            </a:extLst>
          </p:cNvPr>
          <p:cNvSpPr>
            <a:spLocks noGrp="1"/>
          </p:cNvSpPr>
          <p:nvPr>
            <p:ph type="sldNum" sz="quarter" idx="12"/>
          </p:nvPr>
        </p:nvSpPr>
        <p:spPr>
          <a:xfrm>
            <a:off x="9234544" y="177997"/>
            <a:ext cx="2743200" cy="365125"/>
          </a:xfrm>
        </p:spPr>
        <p:txBody>
          <a:bodyPr/>
          <a:lstStyle/>
          <a:p>
            <a:fld id="{DD01B516-A07C-46B6-9C1A-871827ED2DE0}" type="slidenum">
              <a:rPr lang="fr-FR" smtClean="0"/>
              <a:t>125</a:t>
            </a:fld>
            <a:endParaRPr lang="fr-FR"/>
          </a:p>
        </p:txBody>
      </p:sp>
      <p:sp>
        <p:nvSpPr>
          <p:cNvPr id="4" name="ZoneTexte 3">
            <a:extLst>
              <a:ext uri="{FF2B5EF4-FFF2-40B4-BE49-F238E27FC236}">
                <a16:creationId xmlns:a16="http://schemas.microsoft.com/office/drawing/2014/main" id="{3801B720-B77E-480E-8C06-5DE595ADB108}"/>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40083D1B-31DF-4C9D-95F9-0A23C3687B68}"/>
              </a:ext>
            </a:extLst>
          </p:cNvPr>
          <p:cNvSpPr txBox="1"/>
          <p:nvPr/>
        </p:nvSpPr>
        <p:spPr>
          <a:xfrm>
            <a:off x="172122" y="461665"/>
            <a:ext cx="8143539" cy="369332"/>
          </a:xfrm>
          <a:prstGeom prst="rect">
            <a:avLst/>
          </a:prstGeom>
          <a:noFill/>
        </p:spPr>
        <p:txBody>
          <a:bodyPr wrap="square" rtlCol="0">
            <a:spAutoFit/>
          </a:bodyPr>
          <a:lstStyle/>
          <a:p>
            <a:r>
              <a:rPr lang="fr-FR" b="1" u="sng" dirty="0">
                <a:solidFill>
                  <a:srgbClr val="008000"/>
                </a:solidFill>
              </a:rPr>
              <a:t>Récapitulatif arbres et arbustes à fleurs (tropicaux)</a:t>
            </a:r>
          </a:p>
        </p:txBody>
      </p:sp>
      <p:sp>
        <p:nvSpPr>
          <p:cNvPr id="6" name="ZoneTexte 5">
            <a:extLst>
              <a:ext uri="{FF2B5EF4-FFF2-40B4-BE49-F238E27FC236}">
                <a16:creationId xmlns:a16="http://schemas.microsoft.com/office/drawing/2014/main" id="{3690FA7F-8430-4ABC-BDAC-3EEFB68AF3FB}"/>
              </a:ext>
            </a:extLst>
          </p:cNvPr>
          <p:cNvSpPr txBox="1"/>
          <p:nvPr/>
        </p:nvSpPr>
        <p:spPr>
          <a:xfrm>
            <a:off x="172122" y="830998"/>
            <a:ext cx="4754880" cy="5816977"/>
          </a:xfrm>
          <a:prstGeom prst="rect">
            <a:avLst/>
          </a:prstGeom>
          <a:noFill/>
        </p:spPr>
        <p:txBody>
          <a:bodyPr wrap="square" rtlCol="0">
            <a:spAutoFit/>
          </a:bodyPr>
          <a:lstStyle/>
          <a:p>
            <a:pPr marL="285750" indent="-285750">
              <a:buFont typeface="Arial" panose="020B0604020202020204" pitchFamily="34" charset="0"/>
              <a:buChar char="•"/>
            </a:pPr>
            <a:r>
              <a:rPr lang="fr-FR" dirty="0" err="1"/>
              <a:t>Garapuvú</a:t>
            </a:r>
            <a:r>
              <a:rPr lang="fr-FR" dirty="0"/>
              <a:t> ou </a:t>
            </a:r>
            <a:r>
              <a:rPr lang="fr-FR" dirty="0" err="1"/>
              <a:t>ou</a:t>
            </a:r>
            <a:r>
              <a:rPr lang="fr-FR" dirty="0"/>
              <a:t> jacaranda jaune (</a:t>
            </a:r>
            <a:r>
              <a:rPr lang="fr-FR" i="1" dirty="0" err="1"/>
              <a:t>Schizolobium</a:t>
            </a:r>
            <a:r>
              <a:rPr lang="fr-FR" i="1" dirty="0"/>
              <a:t> </a:t>
            </a:r>
            <a:r>
              <a:rPr lang="fr-FR" i="1" dirty="0" err="1"/>
              <a:t>parahyba</a:t>
            </a:r>
            <a:r>
              <a:rPr lang="fr-FR" dirty="0"/>
              <a:t>) (</a:t>
            </a:r>
            <a:r>
              <a:rPr lang="fr-FR" dirty="0">
                <a:solidFill>
                  <a:srgbClr val="FF0000"/>
                </a:solidFill>
              </a:rPr>
              <a:t>invasif</a:t>
            </a:r>
            <a:r>
              <a:rPr lang="fr-FR" dirty="0"/>
              <a:t>), </a:t>
            </a:r>
            <a:r>
              <a:rPr lang="fr-FR" sz="1200" dirty="0">
                <a:hlinkClick r:id="rId2"/>
              </a:rPr>
              <a:t>https://fr.wikipedia.org/wiki/Schizolobium_parahyba</a:t>
            </a:r>
            <a:r>
              <a:rPr lang="fr-FR" sz="1200" dirty="0"/>
              <a:t> </a:t>
            </a:r>
          </a:p>
          <a:p>
            <a:pPr marL="285750" indent="-285750">
              <a:buFont typeface="Arial" panose="020B0604020202020204" pitchFamily="34" charset="0"/>
              <a:buChar char="•"/>
            </a:pPr>
            <a:r>
              <a:rPr lang="fr-FR" dirty="0"/>
              <a:t>Frangipanier (</a:t>
            </a:r>
            <a:r>
              <a:rPr lang="fr-FR" dirty="0" err="1"/>
              <a:t>plumeria</a:t>
            </a:r>
            <a:r>
              <a:rPr lang="fr-FR" dirty="0"/>
              <a:t>)</a:t>
            </a:r>
          </a:p>
          <a:p>
            <a:pPr marL="285750" indent="-285750">
              <a:buFont typeface="Arial" panose="020B0604020202020204" pitchFamily="34" charset="0"/>
              <a:buChar char="•"/>
            </a:pPr>
            <a:r>
              <a:rPr lang="fr-FR" dirty="0"/>
              <a:t>Bougainvillier (grimpante)</a:t>
            </a:r>
          </a:p>
          <a:p>
            <a:pPr marL="285750" indent="-285750">
              <a:buFont typeface="Arial" panose="020B0604020202020204" pitchFamily="34" charset="0"/>
              <a:buChar char="•"/>
            </a:pPr>
            <a:r>
              <a:rPr lang="fr-FR" dirty="0"/>
              <a:t>(Liane aurore)</a:t>
            </a:r>
          </a:p>
          <a:p>
            <a:pPr marL="285750" indent="-285750">
              <a:buFont typeface="Arial" panose="020B0604020202020204" pitchFamily="34" charset="0"/>
              <a:buChar char="•"/>
            </a:pPr>
            <a:r>
              <a:rPr lang="fr-FR" dirty="0"/>
              <a:t>Mimosa des fleuristes (</a:t>
            </a:r>
            <a:r>
              <a:rPr lang="fr-FR" i="1" dirty="0"/>
              <a:t>Acacia </a:t>
            </a:r>
            <a:r>
              <a:rPr lang="fr-FR" i="1" dirty="0" err="1"/>
              <a:t>dealbata</a:t>
            </a:r>
            <a:r>
              <a:rPr lang="fr-FR" dirty="0"/>
              <a:t>) (</a:t>
            </a:r>
            <a:r>
              <a:rPr lang="fr-FR" dirty="0">
                <a:solidFill>
                  <a:srgbClr val="FF0000"/>
                </a:solidFill>
              </a:rPr>
              <a:t>invasif</a:t>
            </a:r>
            <a:r>
              <a:rPr lang="fr-FR" dirty="0"/>
              <a:t>).</a:t>
            </a:r>
          </a:p>
          <a:p>
            <a:pPr marL="285750" indent="-285750">
              <a:buFont typeface="Arial" panose="020B0604020202020204" pitchFamily="34" charset="0"/>
              <a:buChar char="•"/>
            </a:pPr>
            <a:r>
              <a:rPr lang="fr-FR" dirty="0"/>
              <a:t>Lilas de Perse (</a:t>
            </a:r>
            <a:r>
              <a:rPr lang="fr-FR" i="1" dirty="0"/>
              <a:t>Melia </a:t>
            </a:r>
            <a:r>
              <a:rPr lang="fr-FR" i="1" dirty="0" err="1"/>
              <a:t>azedarach</a:t>
            </a:r>
            <a:r>
              <a:rPr lang="fr-FR" dirty="0"/>
              <a:t>) (</a:t>
            </a:r>
            <a:r>
              <a:rPr lang="fr-FR" dirty="0">
                <a:solidFill>
                  <a:srgbClr val="FF0000"/>
                </a:solidFill>
              </a:rPr>
              <a:t>invasif</a:t>
            </a:r>
            <a:r>
              <a:rPr lang="fr-FR" dirty="0"/>
              <a:t>).</a:t>
            </a:r>
          </a:p>
          <a:p>
            <a:pPr marL="285750" indent="-285750">
              <a:buFont typeface="Arial" panose="020B0604020202020204" pitchFamily="34" charset="0"/>
              <a:buChar char="•"/>
            </a:pPr>
            <a:r>
              <a:rPr lang="fr-FR" dirty="0"/>
              <a:t>Erythrine (plusieurs espèces </a:t>
            </a:r>
            <a:r>
              <a:rPr lang="fr-FR" b="1" dirty="0"/>
              <a:t>d'</a:t>
            </a:r>
            <a:r>
              <a:rPr lang="fr-FR" b="1" i="1" dirty="0" err="1"/>
              <a:t>Erythrina</a:t>
            </a:r>
            <a:r>
              <a:rPr lang="fr-FR" b="1" i="1" dirty="0"/>
              <a:t> </a:t>
            </a:r>
            <a:r>
              <a:rPr lang="fr-FR" b="1" i="1" dirty="0" err="1"/>
              <a:t>sp</a:t>
            </a:r>
            <a:r>
              <a:rPr lang="fr-FR" b="1" dirty="0"/>
              <a:t>.</a:t>
            </a:r>
            <a:r>
              <a:rPr lang="fr-FR" dirty="0"/>
              <a:t>)</a:t>
            </a:r>
          </a:p>
          <a:p>
            <a:pPr marL="285750" indent="-285750">
              <a:buFont typeface="Arial" panose="020B0604020202020204" pitchFamily="34" charset="0"/>
              <a:buChar char="•"/>
            </a:pPr>
            <a:r>
              <a:rPr lang="fr-FR" dirty="0"/>
              <a:t>Indigotier,</a:t>
            </a:r>
          </a:p>
          <a:p>
            <a:pPr marL="285750" indent="-285750">
              <a:buFont typeface="Arial" panose="020B0604020202020204" pitchFamily="34" charset="0"/>
              <a:buChar char="•"/>
            </a:pPr>
            <a:r>
              <a:rPr lang="fr-FR" dirty="0" err="1"/>
              <a:t>Lapacho</a:t>
            </a:r>
            <a:r>
              <a:rPr lang="fr-FR" dirty="0"/>
              <a:t> ou arbre sacré des Incas (</a:t>
            </a:r>
            <a:r>
              <a:rPr lang="fr-FR" i="1" dirty="0" err="1"/>
              <a:t>Tabebuia</a:t>
            </a:r>
            <a:r>
              <a:rPr lang="fr-FR" i="1" dirty="0"/>
              <a:t> </a:t>
            </a:r>
            <a:r>
              <a:rPr lang="fr-FR" i="1" dirty="0" err="1"/>
              <a:t>impetiginosa</a:t>
            </a:r>
            <a:r>
              <a:rPr lang="fr-FR" dirty="0"/>
              <a:t>), arbre à trompettes roses.</a:t>
            </a:r>
          </a:p>
          <a:p>
            <a:pPr marL="285750" indent="-285750">
              <a:buFont typeface="Arial" panose="020B0604020202020204" pitchFamily="34" charset="0"/>
              <a:buChar char="•"/>
            </a:pPr>
            <a:r>
              <a:rPr lang="fr-FR" dirty="0" err="1"/>
              <a:t>Roble</a:t>
            </a:r>
            <a:r>
              <a:rPr lang="fr-FR" dirty="0"/>
              <a:t> de </a:t>
            </a:r>
            <a:r>
              <a:rPr lang="fr-FR" dirty="0" err="1"/>
              <a:t>Sabana</a:t>
            </a:r>
            <a:r>
              <a:rPr lang="fr-FR" dirty="0"/>
              <a:t> (</a:t>
            </a:r>
            <a:r>
              <a:rPr lang="fr-FR" i="1" dirty="0" err="1"/>
              <a:t>Tabebuia</a:t>
            </a:r>
            <a:r>
              <a:rPr lang="fr-FR" i="1" dirty="0"/>
              <a:t> </a:t>
            </a:r>
            <a:r>
              <a:rPr lang="fr-FR" i="1" dirty="0" err="1"/>
              <a:t>rosea</a:t>
            </a:r>
            <a:r>
              <a:rPr lang="fr-FR" dirty="0"/>
              <a:t>), distribuée dans le sud de Mexique, au Venezuela et en Equateur, ), arbre à trompettes roses.</a:t>
            </a:r>
          </a:p>
          <a:p>
            <a:pPr marL="285750" indent="-285750">
              <a:buFont typeface="Arial" panose="020B0604020202020204" pitchFamily="34" charset="0"/>
              <a:buChar char="•"/>
            </a:pPr>
            <a:r>
              <a:rPr lang="fr-FR" dirty="0"/>
              <a:t>Arbre de Judée (</a:t>
            </a:r>
            <a:r>
              <a:rPr lang="fr-FR" i="1" dirty="0" err="1"/>
              <a:t>Cercis</a:t>
            </a:r>
            <a:r>
              <a:rPr lang="fr-FR" i="1" dirty="0"/>
              <a:t> </a:t>
            </a:r>
            <a:r>
              <a:rPr lang="fr-FR" i="1" dirty="0" err="1"/>
              <a:t>siliquastrum</a:t>
            </a:r>
            <a:r>
              <a:rPr lang="fr-FR" dirty="0"/>
              <a:t>).</a:t>
            </a:r>
          </a:p>
          <a:p>
            <a:pPr marL="285750" indent="-285750">
              <a:buFont typeface="Arial" panose="020B0604020202020204" pitchFamily="34" charset="0"/>
              <a:buChar char="•"/>
            </a:pPr>
            <a:r>
              <a:rPr lang="fr-FR" dirty="0"/>
              <a:t>Ibiscus (variétés à trompettes roses).</a:t>
            </a:r>
          </a:p>
          <a:p>
            <a:pPr marL="285750" lvl="0" indent="-285750" eaLnBrk="0" fontAlgn="base" hangingPunct="0">
              <a:spcBef>
                <a:spcPct val="0"/>
              </a:spcBef>
              <a:spcAft>
                <a:spcPct val="0"/>
              </a:spcAft>
              <a:buFont typeface="Arial" panose="020B0604020202020204" pitchFamily="34" charset="0"/>
              <a:buChar char="•"/>
            </a:pPr>
            <a:r>
              <a:rPr lang="fr-FR" i="1" dirty="0" err="1"/>
              <a:t>Dichaetanthera</a:t>
            </a:r>
            <a:r>
              <a:rPr lang="fr-FR" i="1" dirty="0"/>
              <a:t> </a:t>
            </a:r>
            <a:r>
              <a:rPr lang="fr-FR" i="1" dirty="0" err="1"/>
              <a:t>sp</a:t>
            </a:r>
            <a:r>
              <a:rPr lang="fr-FR" i="1" dirty="0"/>
              <a:t>. Et D. </a:t>
            </a:r>
            <a:r>
              <a:rPr lang="fr-FR" i="1" dirty="0" err="1"/>
              <a:t>crassinodis</a:t>
            </a:r>
            <a:r>
              <a:rPr lang="fr-FR" i="1" dirty="0"/>
              <a:t> </a:t>
            </a:r>
            <a:r>
              <a:rPr lang="fr-FR" dirty="0"/>
              <a:t>(belle  floraison à fleurs roses.  Arbuste malgache de 3 à 4 m de haut).</a:t>
            </a:r>
          </a:p>
        </p:txBody>
      </p:sp>
      <p:sp>
        <p:nvSpPr>
          <p:cNvPr id="7" name="ZoneTexte 6">
            <a:extLst>
              <a:ext uri="{FF2B5EF4-FFF2-40B4-BE49-F238E27FC236}">
                <a16:creationId xmlns:a16="http://schemas.microsoft.com/office/drawing/2014/main" id="{179C1BC6-7BCD-4D48-B22F-4CEC9156076C}"/>
              </a:ext>
            </a:extLst>
          </p:cNvPr>
          <p:cNvSpPr txBox="1"/>
          <p:nvPr/>
        </p:nvSpPr>
        <p:spPr>
          <a:xfrm>
            <a:off x="5007684" y="830997"/>
            <a:ext cx="6744150" cy="2954655"/>
          </a:xfrm>
          <a:prstGeom prst="rect">
            <a:avLst/>
          </a:prstGeom>
          <a:noFill/>
        </p:spPr>
        <p:txBody>
          <a:bodyPr wrap="square" rtlCol="0">
            <a:spAutoFit/>
          </a:bodyPr>
          <a:lstStyle/>
          <a:p>
            <a:pPr marL="285750" indent="-285750">
              <a:buFont typeface="Arial" panose="020B0604020202020204" pitchFamily="34" charset="0"/>
              <a:buChar char="•"/>
            </a:pPr>
            <a:r>
              <a:rPr lang="fr-FR" i="1" dirty="0" err="1"/>
              <a:t>Milletia</a:t>
            </a:r>
            <a:r>
              <a:rPr lang="fr-FR" i="1" dirty="0"/>
              <a:t> </a:t>
            </a:r>
            <a:r>
              <a:rPr lang="fr-FR" i="1" dirty="0" err="1"/>
              <a:t>richardiana</a:t>
            </a:r>
            <a:r>
              <a:rPr lang="fr-FR" dirty="0"/>
              <a:t> (fleur violette à cœur crème. Arbre malgache).</a:t>
            </a:r>
          </a:p>
          <a:p>
            <a:pPr marL="285750" indent="-285750">
              <a:buFont typeface="Arial" panose="020B0604020202020204" pitchFamily="34" charset="0"/>
              <a:buChar char="•"/>
            </a:pPr>
            <a:r>
              <a:rPr lang="fr-FR" dirty="0"/>
              <a:t>Rose du Désert (</a:t>
            </a:r>
            <a:r>
              <a:rPr lang="fr-FR" i="1" dirty="0" err="1"/>
              <a:t>Adenium</a:t>
            </a:r>
            <a:r>
              <a:rPr lang="fr-FR" i="1" dirty="0"/>
              <a:t> </a:t>
            </a:r>
            <a:r>
              <a:rPr lang="fr-FR" i="1" dirty="0" err="1"/>
              <a:t>obesum</a:t>
            </a:r>
            <a:r>
              <a:rPr lang="fr-FR" dirty="0"/>
              <a:t>), qui a un côté baobab (originaire d'une aire couvrant l'Afrique de l'Est et le sud de l'Arabie).</a:t>
            </a:r>
          </a:p>
          <a:p>
            <a:pPr marL="285750" indent="-285750">
              <a:buFont typeface="Arial" panose="020B0604020202020204" pitchFamily="34" charset="0"/>
              <a:buChar char="•"/>
            </a:pPr>
            <a:r>
              <a:rPr lang="fr-FR" i="1" dirty="0"/>
              <a:t>Acacia </a:t>
            </a:r>
            <a:r>
              <a:rPr lang="fr-FR" i="1" dirty="0" err="1"/>
              <a:t>auriculiformis</a:t>
            </a:r>
            <a:r>
              <a:rPr lang="fr-FR" i="1" dirty="0"/>
              <a:t>  </a:t>
            </a:r>
            <a:r>
              <a:rPr lang="fr-FR" dirty="0"/>
              <a:t> </a:t>
            </a:r>
            <a:br>
              <a:rPr lang="fr-FR" dirty="0"/>
            </a:br>
            <a:r>
              <a:rPr lang="fr-FR" sz="1200" dirty="0"/>
              <a:t>Albizia  chinois (</a:t>
            </a:r>
            <a:r>
              <a:rPr lang="fr-FR" sz="1200" i="1" dirty="0"/>
              <a:t>Albizia </a:t>
            </a:r>
            <a:r>
              <a:rPr lang="fr-FR" sz="1200" i="1" dirty="0" err="1"/>
              <a:t>chinensis</a:t>
            </a:r>
            <a:r>
              <a:rPr lang="fr-FR" sz="1200" dirty="0"/>
              <a:t>), 25 à 30 mètres, Ils supportent des températures jusqu'á -7°C </a:t>
            </a:r>
            <a:r>
              <a:rPr lang="fr-FR" sz="1200" dirty="0">
                <a:hlinkClick r:id="rId3" tooltip="Zones de rusticité USDA (page inexistante)"/>
              </a:rPr>
              <a:t>(USDA zone 9)</a:t>
            </a:r>
            <a:r>
              <a:rPr lang="fr-FR" sz="1200" dirty="0"/>
              <a:t>. </a:t>
            </a:r>
            <a:r>
              <a:rPr lang="fr-FR" sz="1200" dirty="0">
                <a:hlinkClick r:id="rId4"/>
              </a:rPr>
              <a:t>http://fr.hortipedia.com/wiki/Albizia_chinensis</a:t>
            </a:r>
            <a:r>
              <a:rPr lang="fr-FR" sz="1200" dirty="0"/>
              <a:t>  </a:t>
            </a:r>
          </a:p>
          <a:p>
            <a:pPr marL="285750" indent="-285750">
              <a:buFont typeface="Arial" panose="020B0604020202020204" pitchFamily="34" charset="0"/>
              <a:buChar char="•"/>
            </a:pPr>
            <a:r>
              <a:rPr lang="fr-FR" dirty="0"/>
              <a:t>Camphrier, </a:t>
            </a:r>
            <a:r>
              <a:rPr lang="fr-FR" dirty="0" err="1"/>
              <a:t>Ravintsara</a:t>
            </a:r>
            <a:r>
              <a:rPr lang="fr-FR" dirty="0"/>
              <a:t> (</a:t>
            </a:r>
            <a:r>
              <a:rPr lang="fr-FR" i="1" dirty="0" err="1"/>
              <a:t>Cinnamomum</a:t>
            </a:r>
            <a:r>
              <a:rPr lang="fr-FR" i="1" dirty="0"/>
              <a:t> </a:t>
            </a:r>
            <a:r>
              <a:rPr lang="fr-FR" i="1" dirty="0" err="1"/>
              <a:t>camphora</a:t>
            </a:r>
            <a:r>
              <a:rPr lang="fr-FR" dirty="0"/>
              <a:t>) </a:t>
            </a:r>
            <a:r>
              <a:rPr lang="fr-FR" dirty="0">
                <a:solidFill>
                  <a:srgbClr val="252525"/>
                </a:solidFill>
                <a:latin typeface="Calibri" panose="020F0502020204030204" pitchFamily="34" charset="0"/>
                <a:ea typeface="Calibri" panose="020F0502020204030204" pitchFamily="34" charset="0"/>
              </a:rPr>
              <a:t>(légèrement </a:t>
            </a:r>
            <a:r>
              <a:rPr lang="fr-FR" dirty="0">
                <a:solidFill>
                  <a:srgbClr val="C00000"/>
                </a:solidFill>
                <a:latin typeface="Calibri" panose="020F0502020204030204" pitchFamily="34" charset="0"/>
                <a:ea typeface="Calibri" panose="020F0502020204030204" pitchFamily="34" charset="0"/>
              </a:rPr>
              <a:t>invasif</a:t>
            </a:r>
            <a:r>
              <a:rPr lang="fr-FR" dirty="0">
                <a:solidFill>
                  <a:srgbClr val="252525"/>
                </a:solidFill>
                <a:latin typeface="Calibri" panose="020F0502020204030204" pitchFamily="34" charset="0"/>
                <a:ea typeface="Calibri" panose="020F0502020204030204" pitchFamily="34" charset="0"/>
              </a:rPr>
              <a:t>)</a:t>
            </a:r>
            <a:r>
              <a:rPr lang="fr-FR" dirty="0"/>
              <a:t>  </a:t>
            </a:r>
          </a:p>
          <a:p>
            <a:pPr marL="285750" indent="-285750">
              <a:buFont typeface="Arial" panose="020B0604020202020204" pitchFamily="34" charset="0"/>
              <a:buChar char="•"/>
            </a:pPr>
            <a:r>
              <a:rPr lang="fr-FR" i="1" dirty="0" err="1"/>
              <a:t>Dodonea</a:t>
            </a:r>
            <a:r>
              <a:rPr lang="fr-FR" i="1" dirty="0"/>
              <a:t> </a:t>
            </a:r>
            <a:r>
              <a:rPr lang="fr-FR" i="1" dirty="0" err="1"/>
              <a:t>madagascariensis</a:t>
            </a:r>
            <a:r>
              <a:rPr lang="fr-FR" i="1" dirty="0"/>
              <a:t>  </a:t>
            </a:r>
            <a:r>
              <a:rPr lang="fr-FR" dirty="0"/>
              <a:t> </a:t>
            </a:r>
          </a:p>
          <a:p>
            <a:pPr marL="285750" indent="-285750">
              <a:buFont typeface="Arial" panose="020B0604020202020204" pitchFamily="34" charset="0"/>
              <a:buChar char="•"/>
            </a:pPr>
            <a:r>
              <a:rPr lang="fr-FR" i="1" dirty="0" err="1"/>
              <a:t>Phyllarthron</a:t>
            </a:r>
            <a:r>
              <a:rPr lang="fr-FR" i="1" dirty="0"/>
              <a:t> </a:t>
            </a:r>
            <a:r>
              <a:rPr lang="fr-FR" i="1" dirty="0" err="1"/>
              <a:t>madagascariensis</a:t>
            </a:r>
            <a:r>
              <a:rPr lang="fr-FR" i="1" dirty="0"/>
              <a:t> </a:t>
            </a:r>
            <a:r>
              <a:rPr lang="fr-FR" dirty="0"/>
              <a:t> (arbre à fleurs)</a:t>
            </a:r>
            <a:r>
              <a:rPr lang="fr-FR" i="1" dirty="0"/>
              <a:t> </a:t>
            </a:r>
            <a:r>
              <a:rPr lang="fr-FR" dirty="0"/>
              <a:t> </a:t>
            </a:r>
          </a:p>
        </p:txBody>
      </p:sp>
      <p:pic>
        <p:nvPicPr>
          <p:cNvPr id="8" name="Image 7">
            <a:extLst>
              <a:ext uri="{FF2B5EF4-FFF2-40B4-BE49-F238E27FC236}">
                <a16:creationId xmlns:a16="http://schemas.microsoft.com/office/drawing/2014/main" id="{CB6FF9F8-46FD-4061-AA90-53FCA9FA0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6588" y="4987850"/>
            <a:ext cx="1855246" cy="1391435"/>
          </a:xfrm>
          <a:prstGeom prst="rect">
            <a:avLst/>
          </a:prstGeom>
        </p:spPr>
      </p:pic>
      <p:sp>
        <p:nvSpPr>
          <p:cNvPr id="9" name="Rectangle 8">
            <a:extLst>
              <a:ext uri="{FF2B5EF4-FFF2-40B4-BE49-F238E27FC236}">
                <a16:creationId xmlns:a16="http://schemas.microsoft.com/office/drawing/2014/main" id="{2E0DC444-AA00-48FB-AEBA-BAB03C89E031}"/>
              </a:ext>
            </a:extLst>
          </p:cNvPr>
          <p:cNvSpPr/>
          <p:nvPr/>
        </p:nvSpPr>
        <p:spPr>
          <a:xfrm>
            <a:off x="9845943" y="6379285"/>
            <a:ext cx="2131801" cy="276999"/>
          </a:xfrm>
          <a:prstGeom prst="rect">
            <a:avLst/>
          </a:prstGeom>
        </p:spPr>
        <p:txBody>
          <a:bodyPr wrap="none">
            <a:spAutoFit/>
          </a:bodyPr>
          <a:lstStyle/>
          <a:p>
            <a:pPr algn="ctr"/>
            <a:r>
              <a:rPr lang="fr-FR" sz="1200" i="1" dirty="0" err="1"/>
              <a:t>Phyllarthron</a:t>
            </a:r>
            <a:r>
              <a:rPr lang="fr-FR" sz="1200" i="1" dirty="0"/>
              <a:t> </a:t>
            </a:r>
            <a:r>
              <a:rPr lang="fr-FR" sz="1200" i="1" dirty="0" err="1"/>
              <a:t>madagascariensis</a:t>
            </a:r>
            <a:r>
              <a:rPr lang="fr-FR" sz="1200" i="1" dirty="0"/>
              <a:t> </a:t>
            </a:r>
            <a:endParaRPr lang="fr-FR" sz="1200" dirty="0"/>
          </a:p>
        </p:txBody>
      </p:sp>
    </p:spTree>
    <p:extLst>
      <p:ext uri="{BB962C8B-B14F-4D97-AF65-F5344CB8AC3E}">
        <p14:creationId xmlns:p14="http://schemas.microsoft.com/office/powerpoint/2010/main" val="51327554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03670F7-E41D-4AE8-BFF9-D80BB05CEEBF}"/>
              </a:ext>
            </a:extLst>
          </p:cNvPr>
          <p:cNvSpPr>
            <a:spLocks noGrp="1"/>
          </p:cNvSpPr>
          <p:nvPr>
            <p:ph type="ftr" sz="quarter" idx="11"/>
          </p:nvPr>
        </p:nvSpPr>
        <p:spPr>
          <a:xfrm>
            <a:off x="3453205" y="6356350"/>
            <a:ext cx="4700195"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5E26F4D4-405A-4539-9948-B62092A87A94}"/>
              </a:ext>
            </a:extLst>
          </p:cNvPr>
          <p:cNvSpPr>
            <a:spLocks noGrp="1"/>
          </p:cNvSpPr>
          <p:nvPr>
            <p:ph type="sldNum" sz="quarter" idx="12"/>
          </p:nvPr>
        </p:nvSpPr>
        <p:spPr>
          <a:xfrm>
            <a:off x="8610600" y="6356350"/>
            <a:ext cx="2743200" cy="365125"/>
          </a:xfrm>
        </p:spPr>
        <p:txBody>
          <a:bodyPr/>
          <a:lstStyle/>
          <a:p>
            <a:fld id="{DD01B516-A07C-46B6-9C1A-871827ED2DE0}" type="slidenum">
              <a:rPr lang="fr-FR" smtClean="0"/>
              <a:t>126</a:t>
            </a:fld>
            <a:endParaRPr lang="fr-FR"/>
          </a:p>
        </p:txBody>
      </p:sp>
      <p:sp>
        <p:nvSpPr>
          <p:cNvPr id="4" name="Rectangle 3">
            <a:extLst>
              <a:ext uri="{FF2B5EF4-FFF2-40B4-BE49-F238E27FC236}">
                <a16:creationId xmlns:a16="http://schemas.microsoft.com/office/drawing/2014/main" id="{9410322C-3ACB-40E0-BC4E-3BB00FF7FC64}"/>
              </a:ext>
            </a:extLst>
          </p:cNvPr>
          <p:cNvSpPr/>
          <p:nvPr/>
        </p:nvSpPr>
        <p:spPr>
          <a:xfrm>
            <a:off x="390861" y="967764"/>
            <a:ext cx="6096000" cy="4801314"/>
          </a:xfrm>
          <a:prstGeom prst="rect">
            <a:avLst/>
          </a:prstGeom>
        </p:spPr>
        <p:txBody>
          <a:bodyPr>
            <a:spAutoFit/>
          </a:bodyPr>
          <a:lstStyle/>
          <a:p>
            <a:pPr marL="285750" indent="-285750">
              <a:buFont typeface="Arial" panose="020B0604020202020204" pitchFamily="34" charset="0"/>
              <a:buChar char="•"/>
            </a:pPr>
            <a:r>
              <a:rPr lang="fr-FR" dirty="0">
                <a:latin typeface="Calibri" panose="020F0502020204030204" pitchFamily="34" charset="0"/>
                <a:ea typeface="Calibri" panose="020F0502020204030204" pitchFamily="34" charset="0"/>
              </a:rPr>
              <a:t>Le familles des Annonacées (</a:t>
            </a:r>
            <a:r>
              <a:rPr lang="fr-FR" sz="1200" dirty="0">
                <a:solidFill>
                  <a:srgbClr val="252525"/>
                </a:solidFill>
                <a:latin typeface="Calibri" panose="020F0502020204030204" pitchFamily="34" charset="0"/>
                <a:ea typeface="Calibri" panose="020F0502020204030204" pitchFamily="34" charset="0"/>
              </a:rPr>
              <a:t>Cf. </a:t>
            </a:r>
            <a:r>
              <a:rPr lang="fr-FR" sz="1200" u="sng" dirty="0">
                <a:solidFill>
                  <a:srgbClr val="252525"/>
                </a:solidFill>
                <a:latin typeface="Calibri" panose="020F0502020204030204" pitchFamily="34" charset="0"/>
                <a:ea typeface="Calibri" panose="020F0502020204030204" pitchFamily="34" charset="0"/>
                <a:hlinkClick r:id="rId2"/>
              </a:rPr>
              <a:t>https://fr.wikipedia.org/wiki/Annona</a:t>
            </a:r>
            <a:r>
              <a:rPr lang="fr-FR" dirty="0">
                <a:latin typeface="Calibri" panose="020F0502020204030204" pitchFamily="34" charset="0"/>
                <a:ea typeface="Calibri" panose="020F0502020204030204" pitchFamily="34" charset="0"/>
              </a:rPr>
              <a:t>) : </a:t>
            </a:r>
          </a:p>
          <a:p>
            <a:pPr marL="285750" indent="-285750">
              <a:buFont typeface="Arial" panose="020B0604020202020204" pitchFamily="34" charset="0"/>
              <a:buChar char="•"/>
            </a:pPr>
            <a:r>
              <a:rPr lang="fr-FR" u="sng" dirty="0" err="1">
                <a:solidFill>
                  <a:srgbClr val="0B0080"/>
                </a:solidFill>
                <a:latin typeface="Calibri" panose="020F0502020204030204" pitchFamily="34" charset="0"/>
                <a:ea typeface="Calibri" panose="020F0502020204030204" pitchFamily="34" charset="0"/>
                <a:hlinkClick r:id="rId3" tooltip="Chérimolier"/>
              </a:rPr>
              <a:t>Chérimolier</a:t>
            </a:r>
            <a:r>
              <a:rPr lang="fr-FR" dirty="0">
                <a:solidFill>
                  <a:srgbClr val="252525"/>
                </a:solidFill>
                <a:latin typeface="Calibri" panose="020F0502020204030204" pitchFamily="34" charset="0"/>
                <a:ea typeface="Calibri" panose="020F0502020204030204" pitchFamily="34" charset="0"/>
              </a:rPr>
              <a:t> (</a:t>
            </a:r>
            <a:r>
              <a:rPr lang="fr-FR" i="1" u="sng" dirty="0" err="1">
                <a:solidFill>
                  <a:srgbClr val="0B0080"/>
                </a:solidFill>
                <a:latin typeface="Calibri" panose="020F0502020204030204" pitchFamily="34" charset="0"/>
                <a:ea typeface="Calibri" panose="020F0502020204030204" pitchFamily="34" charset="0"/>
                <a:hlinkClick r:id="rId4" tooltip="Annona cherimola"/>
              </a:rPr>
              <a:t>Annona</a:t>
            </a:r>
            <a:r>
              <a:rPr lang="fr-FR" i="1" u="sng" dirty="0">
                <a:solidFill>
                  <a:srgbClr val="0B0080"/>
                </a:solidFill>
                <a:latin typeface="Calibri" panose="020F0502020204030204" pitchFamily="34" charset="0"/>
                <a:ea typeface="Calibri" panose="020F0502020204030204" pitchFamily="34" charset="0"/>
                <a:hlinkClick r:id="rId4" tooltip="Annona cherimola"/>
              </a:rPr>
              <a:t> </a:t>
            </a:r>
            <a:r>
              <a:rPr lang="fr-FR" i="1" u="sng" dirty="0" err="1">
                <a:solidFill>
                  <a:srgbClr val="0B0080"/>
                </a:solidFill>
                <a:latin typeface="Calibri" panose="020F0502020204030204" pitchFamily="34" charset="0"/>
                <a:ea typeface="Calibri" panose="020F0502020204030204" pitchFamily="34" charset="0"/>
                <a:hlinkClick r:id="rId4" tooltip="Annona cherimola"/>
              </a:rPr>
              <a:t>cherimola</a:t>
            </a:r>
            <a:r>
              <a:rPr lang="fr-FR" dirty="0">
                <a:solidFill>
                  <a:srgbClr val="252525"/>
                </a:solidFill>
                <a:latin typeface="Calibri" panose="020F0502020204030204" pitchFamily="34" charset="0"/>
                <a:ea typeface="Calibri" panose="020F0502020204030204" pitchFamily="34" charset="0"/>
              </a:rPr>
              <a:t>), </a:t>
            </a:r>
          </a:p>
          <a:p>
            <a:pPr marL="285750" indent="-285750">
              <a:buFont typeface="Arial" panose="020B0604020202020204" pitchFamily="34" charset="0"/>
              <a:buChar char="•"/>
            </a:pPr>
            <a:r>
              <a:rPr lang="fr-FR" u="sng" dirty="0">
                <a:solidFill>
                  <a:srgbClr val="0B0080"/>
                </a:solidFill>
                <a:latin typeface="Calibri" panose="020F0502020204030204" pitchFamily="34" charset="0"/>
                <a:ea typeface="Calibri" panose="020F0502020204030204" pitchFamily="34" charset="0"/>
                <a:hlinkClick r:id="rId5" tooltip="Corossolier"/>
              </a:rPr>
              <a:t>Corossolier</a:t>
            </a:r>
            <a:r>
              <a:rPr lang="fr-FR" dirty="0">
                <a:solidFill>
                  <a:srgbClr val="252525"/>
                </a:solidFill>
                <a:latin typeface="Calibri" panose="020F0502020204030204" pitchFamily="34" charset="0"/>
                <a:ea typeface="Calibri" panose="020F0502020204030204" pitchFamily="34" charset="0"/>
              </a:rPr>
              <a:t> (</a:t>
            </a:r>
            <a:r>
              <a:rPr lang="fr-FR" i="1" u="sng" dirty="0" err="1">
                <a:solidFill>
                  <a:srgbClr val="0B0080"/>
                </a:solidFill>
                <a:latin typeface="Calibri" panose="020F0502020204030204" pitchFamily="34" charset="0"/>
                <a:ea typeface="Calibri" panose="020F0502020204030204" pitchFamily="34" charset="0"/>
                <a:hlinkClick r:id="rId6" tooltip="Annona muricata"/>
              </a:rPr>
              <a:t>Annona</a:t>
            </a:r>
            <a:r>
              <a:rPr lang="fr-FR" i="1" u="sng" dirty="0">
                <a:solidFill>
                  <a:srgbClr val="0B0080"/>
                </a:solidFill>
                <a:latin typeface="Calibri" panose="020F0502020204030204" pitchFamily="34" charset="0"/>
                <a:ea typeface="Calibri" panose="020F0502020204030204" pitchFamily="34" charset="0"/>
                <a:hlinkClick r:id="rId6" tooltip="Annona muricata"/>
              </a:rPr>
              <a:t> </a:t>
            </a:r>
            <a:r>
              <a:rPr lang="fr-FR" i="1" u="sng" dirty="0" err="1">
                <a:solidFill>
                  <a:srgbClr val="0B0080"/>
                </a:solidFill>
                <a:latin typeface="Calibri" panose="020F0502020204030204" pitchFamily="34" charset="0"/>
                <a:ea typeface="Calibri" panose="020F0502020204030204" pitchFamily="34" charset="0"/>
                <a:hlinkClick r:id="rId6" tooltip="Annona muricata"/>
              </a:rPr>
              <a:t>muricata</a:t>
            </a:r>
            <a:r>
              <a:rPr lang="fr-FR" dirty="0">
                <a:solidFill>
                  <a:srgbClr val="252525"/>
                </a:solidFill>
                <a:latin typeface="Calibri" panose="020F0502020204030204" pitchFamily="34" charset="0"/>
                <a:ea typeface="Calibri" panose="020F0502020204030204" pitchFamily="34" charset="0"/>
              </a:rPr>
              <a:t>), </a:t>
            </a:r>
          </a:p>
          <a:p>
            <a:pPr marL="285750" indent="-285750">
              <a:buFont typeface="Arial" panose="020B0604020202020204" pitchFamily="34" charset="0"/>
              <a:buChar char="•"/>
            </a:pPr>
            <a:r>
              <a:rPr lang="fr-FR" u="sng" dirty="0">
                <a:solidFill>
                  <a:srgbClr val="0B0080"/>
                </a:solidFill>
                <a:latin typeface="Calibri" panose="020F0502020204030204" pitchFamily="34" charset="0"/>
                <a:ea typeface="Calibri" panose="020F0502020204030204" pitchFamily="34" charset="0"/>
                <a:hlinkClick r:id="rId7" tooltip="Annona reticulata"/>
              </a:rPr>
              <a:t>Cœur de bœuf</a:t>
            </a:r>
            <a:r>
              <a:rPr lang="fr-FR" dirty="0">
                <a:solidFill>
                  <a:srgbClr val="252525"/>
                </a:solidFill>
                <a:latin typeface="Calibri" panose="020F0502020204030204" pitchFamily="34" charset="0"/>
                <a:ea typeface="Calibri" panose="020F0502020204030204" pitchFamily="34" charset="0"/>
              </a:rPr>
              <a:t> ou </a:t>
            </a:r>
            <a:r>
              <a:rPr lang="fr-FR" u="sng" dirty="0">
                <a:solidFill>
                  <a:srgbClr val="0B0080"/>
                </a:solidFill>
                <a:latin typeface="Calibri" panose="020F0502020204030204" pitchFamily="34" charset="0"/>
                <a:ea typeface="Calibri" panose="020F0502020204030204" pitchFamily="34" charset="0"/>
                <a:hlinkClick r:id="rId8" tooltip="Cachiman"/>
              </a:rPr>
              <a:t>Cachiman</a:t>
            </a:r>
            <a:r>
              <a:rPr lang="fr-FR" dirty="0">
                <a:solidFill>
                  <a:srgbClr val="252525"/>
                </a:solidFill>
                <a:latin typeface="Calibri" panose="020F0502020204030204" pitchFamily="34" charset="0"/>
                <a:ea typeface="Calibri" panose="020F0502020204030204" pitchFamily="34" charset="0"/>
              </a:rPr>
              <a:t> (</a:t>
            </a:r>
            <a:r>
              <a:rPr lang="fr-FR" i="1" u="sng" dirty="0" err="1">
                <a:solidFill>
                  <a:srgbClr val="0B0080"/>
                </a:solidFill>
                <a:latin typeface="Calibri" panose="020F0502020204030204" pitchFamily="34" charset="0"/>
                <a:ea typeface="Calibri" panose="020F0502020204030204" pitchFamily="34" charset="0"/>
                <a:hlinkClick r:id="rId7" tooltip="Annona reticulata"/>
              </a:rPr>
              <a:t>Annona</a:t>
            </a:r>
            <a:r>
              <a:rPr lang="fr-FR" i="1" u="sng" dirty="0">
                <a:solidFill>
                  <a:srgbClr val="0B0080"/>
                </a:solidFill>
                <a:latin typeface="Calibri" panose="020F0502020204030204" pitchFamily="34" charset="0"/>
                <a:ea typeface="Calibri" panose="020F0502020204030204" pitchFamily="34" charset="0"/>
                <a:hlinkClick r:id="rId7" tooltip="Annona reticulata"/>
              </a:rPr>
              <a:t> </a:t>
            </a:r>
            <a:r>
              <a:rPr lang="fr-FR" i="1" u="sng" dirty="0" err="1">
                <a:solidFill>
                  <a:srgbClr val="0B0080"/>
                </a:solidFill>
                <a:latin typeface="Calibri" panose="020F0502020204030204" pitchFamily="34" charset="0"/>
                <a:ea typeface="Calibri" panose="020F0502020204030204" pitchFamily="34" charset="0"/>
                <a:hlinkClick r:id="rId7" tooltip="Annona reticulata"/>
              </a:rPr>
              <a:t>reticulata</a:t>
            </a:r>
            <a:r>
              <a:rPr lang="fr-FR" dirty="0">
                <a:solidFill>
                  <a:srgbClr val="252525"/>
                </a:solidFill>
                <a:latin typeface="Calibri" panose="020F0502020204030204" pitchFamily="34" charset="0"/>
                <a:ea typeface="Calibri" panose="020F0502020204030204" pitchFamily="34" charset="0"/>
              </a:rPr>
              <a:t>), </a:t>
            </a:r>
          </a:p>
          <a:p>
            <a:pPr marL="285750" indent="-285750">
              <a:buFont typeface="Arial" panose="020B0604020202020204" pitchFamily="34" charset="0"/>
              <a:buChar char="•"/>
            </a:pPr>
            <a:r>
              <a:rPr lang="fr-FR" u="sng" dirty="0" err="1">
                <a:solidFill>
                  <a:srgbClr val="0B0080"/>
                </a:solidFill>
                <a:latin typeface="Calibri" panose="020F0502020204030204" pitchFamily="34" charset="0"/>
                <a:ea typeface="Calibri" panose="020F0502020204030204" pitchFamily="34" charset="0"/>
                <a:hlinkClick r:id="rId9" tooltip="Attier"/>
              </a:rPr>
              <a:t>Attier</a:t>
            </a:r>
            <a:r>
              <a:rPr lang="fr-FR" dirty="0">
                <a:solidFill>
                  <a:srgbClr val="252525"/>
                </a:solidFill>
                <a:latin typeface="Calibri" panose="020F0502020204030204" pitchFamily="34" charset="0"/>
                <a:ea typeface="Calibri" panose="020F0502020204030204" pitchFamily="34" charset="0"/>
              </a:rPr>
              <a:t> ou </a:t>
            </a:r>
            <a:r>
              <a:rPr lang="fr-FR" u="sng" dirty="0">
                <a:solidFill>
                  <a:srgbClr val="0B0080"/>
                </a:solidFill>
                <a:latin typeface="Calibri" panose="020F0502020204030204" pitchFamily="34" charset="0"/>
                <a:ea typeface="Calibri" panose="020F0502020204030204" pitchFamily="34" charset="0"/>
                <a:hlinkClick r:id="rId10" tooltip="Pomme-cannelle"/>
              </a:rPr>
              <a:t>pommier-cannelle</a:t>
            </a:r>
            <a:r>
              <a:rPr lang="fr-FR" dirty="0">
                <a:solidFill>
                  <a:srgbClr val="252525"/>
                </a:solidFill>
                <a:latin typeface="Calibri" panose="020F0502020204030204" pitchFamily="34" charset="0"/>
                <a:ea typeface="Calibri" panose="020F0502020204030204" pitchFamily="34" charset="0"/>
              </a:rPr>
              <a:t> (</a:t>
            </a:r>
            <a:r>
              <a:rPr lang="fr-FR" i="1" u="sng" dirty="0" err="1">
                <a:solidFill>
                  <a:srgbClr val="0B0080"/>
                </a:solidFill>
                <a:latin typeface="Calibri" panose="020F0502020204030204" pitchFamily="34" charset="0"/>
                <a:ea typeface="Calibri" panose="020F0502020204030204" pitchFamily="34" charset="0"/>
                <a:hlinkClick r:id="rId11" tooltip="Annona squamosa"/>
              </a:rPr>
              <a:t>Annona</a:t>
            </a:r>
            <a:r>
              <a:rPr lang="fr-FR" i="1" u="sng" dirty="0">
                <a:solidFill>
                  <a:srgbClr val="0B0080"/>
                </a:solidFill>
                <a:latin typeface="Calibri" panose="020F0502020204030204" pitchFamily="34" charset="0"/>
                <a:ea typeface="Calibri" panose="020F0502020204030204" pitchFamily="34" charset="0"/>
                <a:hlinkClick r:id="rId11" tooltip="Annona squamosa"/>
              </a:rPr>
              <a:t> </a:t>
            </a:r>
            <a:r>
              <a:rPr lang="fr-FR" i="1" u="sng" dirty="0" err="1">
                <a:solidFill>
                  <a:srgbClr val="0B0080"/>
                </a:solidFill>
                <a:latin typeface="Calibri" panose="020F0502020204030204" pitchFamily="34" charset="0"/>
                <a:ea typeface="Calibri" panose="020F0502020204030204" pitchFamily="34" charset="0"/>
                <a:hlinkClick r:id="rId11" tooltip="Annona squamosa"/>
              </a:rPr>
              <a:t>squamosa</a:t>
            </a:r>
            <a:r>
              <a:rPr lang="fr-FR" dirty="0">
                <a:solidFill>
                  <a:srgbClr val="252525"/>
                </a:solidFill>
                <a:latin typeface="Calibri" panose="020F0502020204030204" pitchFamily="34" charset="0"/>
                <a:ea typeface="Calibri" panose="020F0502020204030204" pitchFamily="34" charset="0"/>
              </a:rPr>
              <a:t>) (légèrement </a:t>
            </a:r>
            <a:r>
              <a:rPr lang="fr-FR" dirty="0">
                <a:solidFill>
                  <a:srgbClr val="C00000"/>
                </a:solidFill>
                <a:latin typeface="Calibri" panose="020F0502020204030204" pitchFamily="34" charset="0"/>
                <a:ea typeface="Calibri" panose="020F0502020204030204" pitchFamily="34" charset="0"/>
              </a:rPr>
              <a:t>invasif</a:t>
            </a:r>
            <a:r>
              <a:rPr lang="fr-FR" dirty="0">
                <a:solidFill>
                  <a:srgbClr val="252525"/>
                </a:solidFill>
                <a:latin typeface="Calibri" panose="020F0502020204030204" pitchFamily="34" charset="0"/>
                <a:ea typeface="Calibri" panose="020F0502020204030204" pitchFamily="34" charset="0"/>
              </a:rPr>
              <a:t>). </a:t>
            </a:r>
          </a:p>
          <a:p>
            <a:pPr marL="285750" indent="-285750">
              <a:buFont typeface="Arial" panose="020B0604020202020204" pitchFamily="34" charset="0"/>
              <a:buChar char="•"/>
            </a:pPr>
            <a:r>
              <a:rPr lang="fr-FR" dirty="0">
                <a:solidFill>
                  <a:srgbClr val="252525"/>
                </a:solidFill>
                <a:latin typeface="Calibri" panose="020F0502020204030204" pitchFamily="34" charset="0"/>
                <a:ea typeface="Calibri" panose="020F0502020204030204" pitchFamily="34" charset="0"/>
              </a:rPr>
              <a:t>Tapia (</a:t>
            </a:r>
            <a:r>
              <a:rPr lang="fr-FR" i="1" dirty="0" err="1"/>
              <a:t>Uapaca</a:t>
            </a:r>
            <a:r>
              <a:rPr lang="fr-FR" i="1" dirty="0"/>
              <a:t> </a:t>
            </a:r>
            <a:r>
              <a:rPr lang="fr-FR" i="1" dirty="0" err="1"/>
              <a:t>bojeri</a:t>
            </a:r>
            <a:r>
              <a:rPr lang="fr-FR" dirty="0">
                <a:solidFill>
                  <a:srgbClr val="252525"/>
                </a:solidFill>
                <a:latin typeface="Calibri" panose="020F0502020204030204" pitchFamily="34" charset="0"/>
                <a:ea typeface="Calibri" panose="020F0502020204030204" pitchFamily="34" charset="0"/>
              </a:rPr>
              <a:t>)</a:t>
            </a:r>
          </a:p>
          <a:p>
            <a:pPr marL="285750" indent="-285750">
              <a:buFont typeface="Arial" panose="020B0604020202020204" pitchFamily="34" charset="0"/>
              <a:buChar char="•"/>
            </a:pPr>
            <a:r>
              <a:rPr lang="fr-FR" dirty="0"/>
              <a:t>Bananier (</a:t>
            </a:r>
            <a:r>
              <a:rPr lang="fr-FR" i="1" dirty="0"/>
              <a:t>Musa </a:t>
            </a:r>
            <a:r>
              <a:rPr lang="fr-FR" i="1" dirty="0" err="1"/>
              <a:t>sp</a:t>
            </a:r>
            <a:r>
              <a:rPr lang="fr-FR" i="1" dirty="0"/>
              <a:t>.</a:t>
            </a:r>
            <a:r>
              <a:rPr lang="fr-FR" dirty="0"/>
              <a:t> …).</a:t>
            </a:r>
          </a:p>
          <a:p>
            <a:pPr marL="285750" indent="-285750">
              <a:buFont typeface="Arial" panose="020B0604020202020204" pitchFamily="34" charset="0"/>
              <a:buChar char="•"/>
            </a:pPr>
            <a:r>
              <a:rPr lang="fr-FR" dirty="0"/>
              <a:t>Goyavier (</a:t>
            </a:r>
            <a:r>
              <a:rPr lang="fr-FR" dirty="0">
                <a:solidFill>
                  <a:srgbClr val="FF0000"/>
                </a:solidFill>
              </a:rPr>
              <a:t>invasif</a:t>
            </a:r>
            <a:r>
              <a:rPr lang="fr-FR" dirty="0"/>
              <a:t>).</a:t>
            </a:r>
          </a:p>
          <a:p>
            <a:pPr marL="285750" indent="-285750">
              <a:buFont typeface="Arial" panose="020B0604020202020204" pitchFamily="34" charset="0"/>
              <a:buChar char="•"/>
            </a:pPr>
            <a:r>
              <a:rPr lang="fr-FR" dirty="0"/>
              <a:t>(Tamarinier (</a:t>
            </a:r>
            <a:r>
              <a:rPr lang="fr-FR" i="1" dirty="0" err="1"/>
              <a:t>Tamaridus</a:t>
            </a:r>
            <a:r>
              <a:rPr lang="fr-FR" i="1" dirty="0"/>
              <a:t> </a:t>
            </a:r>
            <a:r>
              <a:rPr lang="fr-FR" i="1" dirty="0" err="1"/>
              <a:t>indica</a:t>
            </a:r>
            <a:r>
              <a:rPr lang="fr-FR" dirty="0"/>
              <a:t>))</a:t>
            </a:r>
          </a:p>
          <a:p>
            <a:pPr marL="285750" indent="-285750">
              <a:buFont typeface="Arial" panose="020B0604020202020204" pitchFamily="34" charset="0"/>
              <a:buChar char="•"/>
            </a:pPr>
            <a:r>
              <a:rPr lang="fr-FR" b="1" dirty="0"/>
              <a:t>Jamblon</a:t>
            </a:r>
            <a:r>
              <a:rPr lang="fr-FR" dirty="0"/>
              <a:t>, le </a:t>
            </a:r>
            <a:r>
              <a:rPr lang="fr-FR" b="1" dirty="0" err="1"/>
              <a:t>jamelonier</a:t>
            </a:r>
            <a:r>
              <a:rPr lang="fr-FR" dirty="0"/>
              <a:t> ou </a:t>
            </a:r>
            <a:r>
              <a:rPr lang="fr-FR" b="1" dirty="0" err="1"/>
              <a:t>Rotra</a:t>
            </a:r>
            <a:r>
              <a:rPr lang="fr-FR" dirty="0"/>
              <a:t> (nom malgache) (</a:t>
            </a:r>
            <a:r>
              <a:rPr lang="fr-FR" i="1" u="sng" dirty="0">
                <a:hlinkClick r:id="rId12"/>
              </a:rPr>
              <a:t>Syzygium </a:t>
            </a:r>
            <a:r>
              <a:rPr lang="fr-FR" i="1" u="sng" dirty="0" err="1">
                <a:hlinkClick r:id="rId12"/>
              </a:rPr>
              <a:t>cumini</a:t>
            </a:r>
            <a:r>
              <a:rPr lang="fr-FR" dirty="0"/>
              <a:t>)</a:t>
            </a:r>
          </a:p>
          <a:p>
            <a:pPr marL="285750" indent="-285750">
              <a:buFont typeface="Arial" panose="020B0604020202020204" pitchFamily="34" charset="0"/>
              <a:buChar char="•"/>
            </a:pPr>
            <a:r>
              <a:rPr lang="fr-FR" dirty="0">
                <a:solidFill>
                  <a:srgbClr val="252525"/>
                </a:solidFill>
                <a:latin typeface="Calibri" panose="020F0502020204030204" pitchFamily="34" charset="0"/>
              </a:rPr>
              <a:t>Citron vert (lime)</a:t>
            </a:r>
          </a:p>
          <a:p>
            <a:pPr marL="285750" indent="-285750">
              <a:buFont typeface="Arial" panose="020B0604020202020204" pitchFamily="34" charset="0"/>
              <a:buChar char="•"/>
            </a:pPr>
            <a:r>
              <a:rPr lang="fr-FR" dirty="0">
                <a:solidFill>
                  <a:srgbClr val="7030A0"/>
                </a:solidFill>
              </a:rPr>
              <a:t>Cannelier de Ceylan </a:t>
            </a:r>
            <a:r>
              <a:rPr lang="fr-FR" dirty="0"/>
              <a:t>(</a:t>
            </a:r>
            <a:r>
              <a:rPr lang="fr-FR" i="1" dirty="0" err="1"/>
              <a:t>Cinnamomum</a:t>
            </a:r>
            <a:r>
              <a:rPr lang="fr-FR" i="1" dirty="0"/>
              <a:t> </a:t>
            </a:r>
            <a:r>
              <a:rPr lang="fr-FR" i="1" dirty="0" err="1"/>
              <a:t>zeylanicum</a:t>
            </a:r>
            <a:r>
              <a:rPr lang="fr-FR" dirty="0"/>
              <a:t>)</a:t>
            </a:r>
          </a:p>
          <a:p>
            <a:pPr marL="285750" indent="-285750">
              <a:buFont typeface="Arial" panose="020B0604020202020204" pitchFamily="34" charset="0"/>
              <a:buChar char="•"/>
            </a:pPr>
            <a:r>
              <a:rPr lang="fr-FR" dirty="0">
                <a:solidFill>
                  <a:srgbClr val="7030A0"/>
                </a:solidFill>
              </a:rPr>
              <a:t>Faux-poivrier</a:t>
            </a:r>
            <a:r>
              <a:rPr lang="fr-FR" dirty="0"/>
              <a:t> (</a:t>
            </a:r>
            <a:r>
              <a:rPr lang="fr-FR" i="1" dirty="0" err="1"/>
              <a:t>Schinus</a:t>
            </a:r>
            <a:r>
              <a:rPr lang="fr-FR" i="1" dirty="0"/>
              <a:t> </a:t>
            </a:r>
            <a:r>
              <a:rPr lang="fr-FR" i="1" dirty="0" err="1"/>
              <a:t>terebinthifolius</a:t>
            </a:r>
            <a:r>
              <a:rPr lang="fr-FR" dirty="0"/>
              <a:t>) (</a:t>
            </a:r>
            <a:r>
              <a:rPr lang="fr-FR" dirty="0">
                <a:solidFill>
                  <a:srgbClr val="FF0000"/>
                </a:solidFill>
              </a:rPr>
              <a:t>invasif</a:t>
            </a:r>
            <a:r>
              <a:rPr lang="fr-FR" dirty="0"/>
              <a:t>), </a:t>
            </a:r>
            <a:r>
              <a:rPr lang="fr-FR" dirty="0">
                <a:hlinkClick r:id="rId13"/>
              </a:rPr>
              <a:t>https://fr.wikipedia.org/wiki/Schinus_terebinthifolius</a:t>
            </a:r>
            <a:r>
              <a:rPr lang="fr-FR" dirty="0"/>
              <a:t> </a:t>
            </a:r>
            <a:br>
              <a:rPr lang="fr-FR" dirty="0"/>
            </a:br>
            <a:r>
              <a:rPr lang="fr-FR" dirty="0"/>
              <a:t>.</a:t>
            </a:r>
          </a:p>
        </p:txBody>
      </p:sp>
      <p:sp>
        <p:nvSpPr>
          <p:cNvPr id="5" name="ZoneTexte 4">
            <a:extLst>
              <a:ext uri="{FF2B5EF4-FFF2-40B4-BE49-F238E27FC236}">
                <a16:creationId xmlns:a16="http://schemas.microsoft.com/office/drawing/2014/main" id="{E0089100-EFD9-4C59-829D-29DD99E15602}"/>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A739D549-27B1-45D7-900A-5D71C991E1BD}"/>
              </a:ext>
            </a:extLst>
          </p:cNvPr>
          <p:cNvSpPr txBox="1"/>
          <p:nvPr/>
        </p:nvSpPr>
        <p:spPr>
          <a:xfrm>
            <a:off x="172122" y="461667"/>
            <a:ext cx="7013986" cy="369332"/>
          </a:xfrm>
          <a:prstGeom prst="rect">
            <a:avLst/>
          </a:prstGeom>
          <a:noFill/>
        </p:spPr>
        <p:txBody>
          <a:bodyPr wrap="square" rtlCol="0">
            <a:spAutoFit/>
          </a:bodyPr>
          <a:lstStyle/>
          <a:p>
            <a:r>
              <a:rPr lang="fr-FR" b="1" u="sng" dirty="0">
                <a:solidFill>
                  <a:srgbClr val="008000"/>
                </a:solidFill>
              </a:rPr>
              <a:t>Récapitulatif arbres et arbustes à fruits ou à </a:t>
            </a:r>
            <a:r>
              <a:rPr lang="fr-FR" b="1" u="sng" dirty="0">
                <a:solidFill>
                  <a:srgbClr val="7030A0"/>
                </a:solidFill>
              </a:rPr>
              <a:t>épices</a:t>
            </a:r>
            <a:r>
              <a:rPr lang="fr-FR" b="1" u="sng" dirty="0">
                <a:solidFill>
                  <a:srgbClr val="008000"/>
                </a:solidFill>
              </a:rPr>
              <a:t> (tropicaux)</a:t>
            </a:r>
          </a:p>
        </p:txBody>
      </p:sp>
    </p:spTree>
    <p:extLst>
      <p:ext uri="{BB962C8B-B14F-4D97-AF65-F5344CB8AC3E}">
        <p14:creationId xmlns:p14="http://schemas.microsoft.com/office/powerpoint/2010/main" val="87027964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pied de page 1">
            <a:extLst>
              <a:ext uri="{FF2B5EF4-FFF2-40B4-BE49-F238E27FC236}">
                <a16:creationId xmlns:a16="http://schemas.microsoft.com/office/drawing/2014/main" id="{1EC1FB15-5FAE-4501-A48C-44EFA85EF440}"/>
              </a:ext>
            </a:extLst>
          </p:cNvPr>
          <p:cNvSpPr>
            <a:spLocks noGrp="1"/>
          </p:cNvSpPr>
          <p:nvPr>
            <p:ph type="ftr" sz="quarter" idx="11"/>
          </p:nvPr>
        </p:nvSpPr>
        <p:spPr>
          <a:xfrm>
            <a:off x="172122" y="6518629"/>
            <a:ext cx="5116158" cy="245371"/>
          </a:xfrm>
        </p:spPr>
        <p:txBody>
          <a:bodyPr/>
          <a:lstStyle/>
          <a:p>
            <a:r>
              <a:rPr lang="fr-FR" dirty="0"/>
              <a:t>Aménagement paysager (Antanarivo) – B. LISAN – Sept 2017</a:t>
            </a:r>
          </a:p>
        </p:txBody>
      </p:sp>
      <p:sp>
        <p:nvSpPr>
          <p:cNvPr id="19" name="Espace réservé du numéro de diapositive 2">
            <a:extLst>
              <a:ext uri="{FF2B5EF4-FFF2-40B4-BE49-F238E27FC236}">
                <a16:creationId xmlns:a16="http://schemas.microsoft.com/office/drawing/2014/main" id="{217BFE4F-DCD2-4D1D-9488-578C1AAD08F4}"/>
              </a:ext>
            </a:extLst>
          </p:cNvPr>
          <p:cNvSpPr>
            <a:spLocks noGrp="1"/>
          </p:cNvSpPr>
          <p:nvPr>
            <p:ph type="sldNum" sz="quarter" idx="12"/>
          </p:nvPr>
        </p:nvSpPr>
        <p:spPr>
          <a:xfrm>
            <a:off x="11005072" y="96540"/>
            <a:ext cx="892885" cy="365125"/>
          </a:xfrm>
        </p:spPr>
        <p:txBody>
          <a:bodyPr/>
          <a:lstStyle/>
          <a:p>
            <a:fld id="{DD01B516-A07C-46B6-9C1A-871827ED2DE0}" type="slidenum">
              <a:rPr lang="fr-FR" smtClean="0"/>
              <a:t>127</a:t>
            </a:fld>
            <a:endParaRPr lang="fr-FR"/>
          </a:p>
        </p:txBody>
      </p:sp>
      <p:sp>
        <p:nvSpPr>
          <p:cNvPr id="20" name="ZoneTexte 19">
            <a:extLst>
              <a:ext uri="{FF2B5EF4-FFF2-40B4-BE49-F238E27FC236}">
                <a16:creationId xmlns:a16="http://schemas.microsoft.com/office/drawing/2014/main" id="{31D1DA39-5697-442C-8CAD-69F252735EF9}"/>
              </a:ext>
            </a:extLst>
          </p:cNvPr>
          <p:cNvSpPr txBox="1"/>
          <p:nvPr/>
        </p:nvSpPr>
        <p:spPr>
          <a:xfrm>
            <a:off x="172122" y="461664"/>
            <a:ext cx="3711389" cy="369332"/>
          </a:xfrm>
          <a:prstGeom prst="rect">
            <a:avLst/>
          </a:prstGeom>
          <a:noFill/>
        </p:spPr>
        <p:txBody>
          <a:bodyPr wrap="square" rtlCol="0">
            <a:spAutoFit/>
          </a:bodyPr>
          <a:lstStyle/>
          <a:p>
            <a:r>
              <a:rPr lang="fr-FR" b="1" u="sng" dirty="0">
                <a:solidFill>
                  <a:srgbClr val="008000"/>
                </a:solidFill>
              </a:rPr>
              <a:t>Equipement  pour aire de jeux</a:t>
            </a:r>
          </a:p>
        </p:txBody>
      </p:sp>
      <p:sp>
        <p:nvSpPr>
          <p:cNvPr id="21" name="ZoneTexte 20">
            <a:extLst>
              <a:ext uri="{FF2B5EF4-FFF2-40B4-BE49-F238E27FC236}">
                <a16:creationId xmlns:a16="http://schemas.microsoft.com/office/drawing/2014/main" id="{CEA0196E-312D-40A5-A207-5E143A6CFAEC}"/>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pic>
        <p:nvPicPr>
          <p:cNvPr id="22" name="Image 21">
            <a:extLst>
              <a:ext uri="{FF2B5EF4-FFF2-40B4-BE49-F238E27FC236}">
                <a16:creationId xmlns:a16="http://schemas.microsoft.com/office/drawing/2014/main" id="{E24CD5BE-76DB-4702-B1E9-6DC3A4BCC0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17" y="3514285"/>
            <a:ext cx="3238500" cy="1409700"/>
          </a:xfrm>
          <a:prstGeom prst="rect">
            <a:avLst/>
          </a:prstGeom>
        </p:spPr>
      </p:pic>
      <p:pic>
        <p:nvPicPr>
          <p:cNvPr id="23" name="Image 22">
            <a:extLst>
              <a:ext uri="{FF2B5EF4-FFF2-40B4-BE49-F238E27FC236}">
                <a16:creationId xmlns:a16="http://schemas.microsoft.com/office/drawing/2014/main" id="{C891CD4F-BE09-4683-BF94-F0E430BF5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086" y="834556"/>
            <a:ext cx="2857500" cy="1600200"/>
          </a:xfrm>
          <a:prstGeom prst="rect">
            <a:avLst/>
          </a:prstGeom>
        </p:spPr>
      </p:pic>
      <p:pic>
        <p:nvPicPr>
          <p:cNvPr id="24" name="Image 23">
            <a:extLst>
              <a:ext uri="{FF2B5EF4-FFF2-40B4-BE49-F238E27FC236}">
                <a16:creationId xmlns:a16="http://schemas.microsoft.com/office/drawing/2014/main" id="{F35A44D3-B7DA-450A-B3DF-458FEE5B04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550" y="811408"/>
            <a:ext cx="2819400" cy="1619250"/>
          </a:xfrm>
          <a:prstGeom prst="rect">
            <a:avLst/>
          </a:prstGeom>
        </p:spPr>
      </p:pic>
      <p:pic>
        <p:nvPicPr>
          <p:cNvPr id="25" name="Image 24">
            <a:extLst>
              <a:ext uri="{FF2B5EF4-FFF2-40B4-BE49-F238E27FC236}">
                <a16:creationId xmlns:a16="http://schemas.microsoft.com/office/drawing/2014/main" id="{BE665ACD-5586-4A2B-849B-0F085ADC37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2237" y="701871"/>
            <a:ext cx="2486025" cy="1838325"/>
          </a:xfrm>
          <a:prstGeom prst="rect">
            <a:avLst/>
          </a:prstGeom>
        </p:spPr>
      </p:pic>
      <p:pic>
        <p:nvPicPr>
          <p:cNvPr id="26" name="Image 25">
            <a:extLst>
              <a:ext uri="{FF2B5EF4-FFF2-40B4-BE49-F238E27FC236}">
                <a16:creationId xmlns:a16="http://schemas.microsoft.com/office/drawing/2014/main" id="{51407592-C0D7-4F26-86BB-0B545EC0CE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54758" y="697109"/>
            <a:ext cx="2466975" cy="1847850"/>
          </a:xfrm>
          <a:prstGeom prst="rect">
            <a:avLst/>
          </a:prstGeom>
        </p:spPr>
      </p:pic>
      <p:pic>
        <p:nvPicPr>
          <p:cNvPr id="27" name="Image 26">
            <a:extLst>
              <a:ext uri="{FF2B5EF4-FFF2-40B4-BE49-F238E27FC236}">
                <a16:creationId xmlns:a16="http://schemas.microsoft.com/office/drawing/2014/main" id="{F94EABEA-8DBD-402A-8472-D18A3FEA1A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0693" y="2661837"/>
            <a:ext cx="3810000" cy="1200150"/>
          </a:xfrm>
          <a:prstGeom prst="rect">
            <a:avLst/>
          </a:prstGeom>
        </p:spPr>
      </p:pic>
      <p:sp>
        <p:nvSpPr>
          <p:cNvPr id="28" name="ZoneTexte 27">
            <a:extLst>
              <a:ext uri="{FF2B5EF4-FFF2-40B4-BE49-F238E27FC236}">
                <a16:creationId xmlns:a16="http://schemas.microsoft.com/office/drawing/2014/main" id="{D8C4B342-C8A3-4D30-834A-6CA739EB393B}"/>
              </a:ext>
            </a:extLst>
          </p:cNvPr>
          <p:cNvSpPr txBox="1"/>
          <p:nvPr/>
        </p:nvSpPr>
        <p:spPr>
          <a:xfrm>
            <a:off x="432267" y="5293316"/>
            <a:ext cx="6014701" cy="1200329"/>
          </a:xfrm>
          <a:prstGeom prst="rect">
            <a:avLst/>
          </a:prstGeom>
          <a:noFill/>
        </p:spPr>
        <p:txBody>
          <a:bodyPr wrap="square" rtlCol="0">
            <a:spAutoFit/>
          </a:bodyPr>
          <a:lstStyle/>
          <a:p>
            <a:pPr marL="285750" indent="-285750">
              <a:buFont typeface="Arial" panose="020B0604020202020204" pitchFamily="34" charset="0"/>
              <a:buChar char="•"/>
            </a:pPr>
            <a:r>
              <a:rPr lang="fr-FR" dirty="0"/>
              <a:t>Prévoir un bac à sable.</a:t>
            </a:r>
          </a:p>
          <a:p>
            <a:pPr marL="285750" indent="-285750">
              <a:buFont typeface="Arial" panose="020B0604020202020204" pitchFamily="34" charset="0"/>
              <a:buChar char="•"/>
            </a:pPr>
            <a:r>
              <a:rPr lang="fr-FR" dirty="0"/>
              <a:t>Prévoir un surveillant.</a:t>
            </a:r>
          </a:p>
          <a:p>
            <a:pPr marL="285750" indent="-285750">
              <a:buFont typeface="Arial" panose="020B0604020202020204" pitchFamily="34" charset="0"/>
              <a:buChar char="•"/>
            </a:pPr>
            <a:r>
              <a:rPr lang="fr-FR" dirty="0">
                <a:solidFill>
                  <a:srgbClr val="FF0000"/>
                </a:solidFill>
              </a:rPr>
              <a:t>L’aire de jeux est clôturé et est fermé la nuit</a:t>
            </a:r>
            <a:r>
              <a:rPr lang="fr-FR" dirty="0"/>
              <a:t>.</a:t>
            </a:r>
          </a:p>
          <a:p>
            <a:pPr marL="285750" indent="-285750">
              <a:buFont typeface="Arial" panose="020B0604020202020204" pitchFamily="34" charset="0"/>
              <a:buChar char="•"/>
            </a:pPr>
            <a:r>
              <a:rPr lang="fr-FR" dirty="0"/>
              <a:t>Une clôture l’entoure (tout comme le local technique etc.).</a:t>
            </a:r>
          </a:p>
        </p:txBody>
      </p:sp>
      <p:sp>
        <p:nvSpPr>
          <p:cNvPr id="29" name="ZoneTexte 28">
            <a:extLst>
              <a:ext uri="{FF2B5EF4-FFF2-40B4-BE49-F238E27FC236}">
                <a16:creationId xmlns:a16="http://schemas.microsoft.com/office/drawing/2014/main" id="{778840D9-975B-4DC2-9A0E-F06CF144F081}"/>
              </a:ext>
            </a:extLst>
          </p:cNvPr>
          <p:cNvSpPr txBox="1"/>
          <p:nvPr/>
        </p:nvSpPr>
        <p:spPr>
          <a:xfrm>
            <a:off x="7605655" y="5893480"/>
            <a:ext cx="4432151" cy="461665"/>
          </a:xfrm>
          <a:prstGeom prst="rect">
            <a:avLst/>
          </a:prstGeom>
          <a:noFill/>
        </p:spPr>
        <p:txBody>
          <a:bodyPr wrap="square" rtlCol="0">
            <a:spAutoFit/>
          </a:bodyPr>
          <a:lstStyle/>
          <a:p>
            <a:pPr algn="ctr"/>
            <a:r>
              <a:rPr lang="fr-FR" sz="1200" dirty="0"/>
              <a:t>Aire de jeux à Antananarivo. Source : </a:t>
            </a:r>
            <a:r>
              <a:rPr lang="fr-FR" sz="1200" dirty="0">
                <a:hlinkClick r:id="rId8"/>
              </a:rPr>
              <a:t>http://www.matin.mg/wp-content/uploads/2015/11/Agriculture-ok2.jpg</a:t>
            </a:r>
            <a:r>
              <a:rPr lang="fr-FR" sz="1200" dirty="0"/>
              <a:t> </a:t>
            </a:r>
          </a:p>
        </p:txBody>
      </p:sp>
      <p:pic>
        <p:nvPicPr>
          <p:cNvPr id="30" name="Image 29">
            <a:extLst>
              <a:ext uri="{FF2B5EF4-FFF2-40B4-BE49-F238E27FC236}">
                <a16:creationId xmlns:a16="http://schemas.microsoft.com/office/drawing/2014/main" id="{826FF4ED-C066-4A47-BFCC-3F25786BE3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16731" y="3442380"/>
            <a:ext cx="3810000" cy="2451100"/>
          </a:xfrm>
          <a:prstGeom prst="rect">
            <a:avLst/>
          </a:prstGeom>
        </p:spPr>
      </p:pic>
    </p:spTree>
    <p:extLst>
      <p:ext uri="{BB962C8B-B14F-4D97-AF65-F5344CB8AC3E}">
        <p14:creationId xmlns:p14="http://schemas.microsoft.com/office/powerpoint/2010/main" val="408760719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E49AF1F-F879-44A2-AD62-D7485F4124EF}"/>
              </a:ext>
            </a:extLst>
          </p:cNvPr>
          <p:cNvSpPr>
            <a:spLocks noGrp="1"/>
          </p:cNvSpPr>
          <p:nvPr>
            <p:ph type="ftr" sz="quarter" idx="11"/>
          </p:nvPr>
        </p:nvSpPr>
        <p:spPr>
          <a:xfrm>
            <a:off x="3155795" y="6356350"/>
            <a:ext cx="4997605"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5B331EF-3F0A-4728-8D05-89C829A1C07B}"/>
              </a:ext>
            </a:extLst>
          </p:cNvPr>
          <p:cNvSpPr>
            <a:spLocks noGrp="1"/>
          </p:cNvSpPr>
          <p:nvPr>
            <p:ph type="sldNum" sz="quarter" idx="12"/>
          </p:nvPr>
        </p:nvSpPr>
        <p:spPr>
          <a:xfrm>
            <a:off x="9290824" y="48269"/>
            <a:ext cx="2743200" cy="365125"/>
          </a:xfrm>
        </p:spPr>
        <p:txBody>
          <a:bodyPr/>
          <a:lstStyle/>
          <a:p>
            <a:fld id="{DD01B516-A07C-46B6-9C1A-871827ED2DE0}" type="slidenum">
              <a:rPr lang="fr-FR" smtClean="0"/>
              <a:t>128</a:t>
            </a:fld>
            <a:endParaRPr lang="fr-FR"/>
          </a:p>
        </p:txBody>
      </p:sp>
      <p:sp>
        <p:nvSpPr>
          <p:cNvPr id="4" name="ZoneTexte 3">
            <a:extLst>
              <a:ext uri="{FF2B5EF4-FFF2-40B4-BE49-F238E27FC236}">
                <a16:creationId xmlns:a16="http://schemas.microsoft.com/office/drawing/2014/main" id="{9A4EE170-F5B1-4EDA-AE41-A4AD672C41A2}"/>
              </a:ext>
            </a:extLst>
          </p:cNvPr>
          <p:cNvSpPr txBox="1"/>
          <p:nvPr/>
        </p:nvSpPr>
        <p:spPr>
          <a:xfrm>
            <a:off x="172122" y="461664"/>
            <a:ext cx="3711389" cy="369332"/>
          </a:xfrm>
          <a:prstGeom prst="rect">
            <a:avLst/>
          </a:prstGeom>
          <a:noFill/>
        </p:spPr>
        <p:txBody>
          <a:bodyPr wrap="square" rtlCol="0">
            <a:spAutoFit/>
          </a:bodyPr>
          <a:lstStyle/>
          <a:p>
            <a:r>
              <a:rPr lang="fr-FR" b="1" u="sng" dirty="0">
                <a:solidFill>
                  <a:srgbClr val="008000"/>
                </a:solidFill>
              </a:rPr>
              <a:t>Parcours sportif ou de santé</a:t>
            </a:r>
          </a:p>
        </p:txBody>
      </p:sp>
      <p:sp>
        <p:nvSpPr>
          <p:cNvPr id="5" name="ZoneTexte 4">
            <a:extLst>
              <a:ext uri="{FF2B5EF4-FFF2-40B4-BE49-F238E27FC236}">
                <a16:creationId xmlns:a16="http://schemas.microsoft.com/office/drawing/2014/main" id="{937025E2-4C51-4F64-ADF0-44B793BFDDA5}"/>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pic>
        <p:nvPicPr>
          <p:cNvPr id="7" name="Image 6">
            <a:extLst>
              <a:ext uri="{FF2B5EF4-FFF2-40B4-BE49-F238E27FC236}">
                <a16:creationId xmlns:a16="http://schemas.microsoft.com/office/drawing/2014/main" id="{404DE3DC-B4F1-4C25-93FB-CF4A2BFCB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355" y="2839222"/>
            <a:ext cx="2069255" cy="1233331"/>
          </a:xfrm>
          <a:prstGeom prst="rect">
            <a:avLst/>
          </a:prstGeom>
        </p:spPr>
      </p:pic>
      <p:pic>
        <p:nvPicPr>
          <p:cNvPr id="9" name="Image 8">
            <a:extLst>
              <a:ext uri="{FF2B5EF4-FFF2-40B4-BE49-F238E27FC236}">
                <a16:creationId xmlns:a16="http://schemas.microsoft.com/office/drawing/2014/main" id="{CCAC7CD2-D4DD-46A5-85A1-C86F00438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4174" y="4691062"/>
            <a:ext cx="2476500" cy="1847850"/>
          </a:xfrm>
          <a:prstGeom prst="rect">
            <a:avLst/>
          </a:prstGeom>
        </p:spPr>
      </p:pic>
      <p:pic>
        <p:nvPicPr>
          <p:cNvPr id="11" name="Image 10">
            <a:extLst>
              <a:ext uri="{FF2B5EF4-FFF2-40B4-BE49-F238E27FC236}">
                <a16:creationId xmlns:a16="http://schemas.microsoft.com/office/drawing/2014/main" id="{34C2BD20-C630-4114-9B44-73DBAFB954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811" y="2969785"/>
            <a:ext cx="2333625" cy="1247775"/>
          </a:xfrm>
          <a:prstGeom prst="rect">
            <a:avLst/>
          </a:prstGeom>
        </p:spPr>
      </p:pic>
      <p:pic>
        <p:nvPicPr>
          <p:cNvPr id="13" name="Image 12">
            <a:extLst>
              <a:ext uri="{FF2B5EF4-FFF2-40B4-BE49-F238E27FC236}">
                <a16:creationId xmlns:a16="http://schemas.microsoft.com/office/drawing/2014/main" id="{A0D0FE58-1523-4453-AF58-7122061EAA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2189" y="4217560"/>
            <a:ext cx="2619375" cy="1743075"/>
          </a:xfrm>
          <a:prstGeom prst="rect">
            <a:avLst/>
          </a:prstGeom>
        </p:spPr>
      </p:pic>
      <p:pic>
        <p:nvPicPr>
          <p:cNvPr id="15" name="Image 14">
            <a:extLst>
              <a:ext uri="{FF2B5EF4-FFF2-40B4-BE49-F238E27FC236}">
                <a16:creationId xmlns:a16="http://schemas.microsoft.com/office/drawing/2014/main" id="{CA9E0C66-C1F3-42CE-AFF1-6BB67A20A9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9844" y="4217560"/>
            <a:ext cx="2476500" cy="1847850"/>
          </a:xfrm>
          <a:prstGeom prst="rect">
            <a:avLst/>
          </a:prstGeom>
        </p:spPr>
      </p:pic>
      <p:pic>
        <p:nvPicPr>
          <p:cNvPr id="17" name="Image 16">
            <a:extLst>
              <a:ext uri="{FF2B5EF4-FFF2-40B4-BE49-F238E27FC236}">
                <a16:creationId xmlns:a16="http://schemas.microsoft.com/office/drawing/2014/main" id="{44576925-856C-4EFB-BCF8-E22033AB9D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462" y="4475356"/>
            <a:ext cx="2600325" cy="1676400"/>
          </a:xfrm>
          <a:prstGeom prst="rect">
            <a:avLst/>
          </a:prstGeom>
        </p:spPr>
      </p:pic>
      <p:sp>
        <p:nvSpPr>
          <p:cNvPr id="18" name="ZoneTexte 17">
            <a:extLst>
              <a:ext uri="{FF2B5EF4-FFF2-40B4-BE49-F238E27FC236}">
                <a16:creationId xmlns:a16="http://schemas.microsoft.com/office/drawing/2014/main" id="{A3856802-28B7-4584-8E45-B967663B5AB6}"/>
              </a:ext>
            </a:extLst>
          </p:cNvPr>
          <p:cNvSpPr txBox="1"/>
          <p:nvPr/>
        </p:nvSpPr>
        <p:spPr>
          <a:xfrm>
            <a:off x="2932771" y="6065411"/>
            <a:ext cx="6491403" cy="276999"/>
          </a:xfrm>
          <a:prstGeom prst="rect">
            <a:avLst/>
          </a:prstGeom>
          <a:noFill/>
        </p:spPr>
        <p:txBody>
          <a:bodyPr wrap="square" rtlCol="0">
            <a:spAutoFit/>
          </a:bodyPr>
          <a:lstStyle/>
          <a:p>
            <a:r>
              <a:rPr lang="fr-FR" sz="1200" dirty="0"/>
              <a:t>Exemples : </a:t>
            </a:r>
            <a:r>
              <a:rPr lang="fr-FR" sz="1200" dirty="0">
                <a:hlinkClick r:id="rId8"/>
              </a:rPr>
              <a:t>http://www.marcanterra.fr/2-bois-plantes/184-mobiliers-divers-bois-scies-rondins.html</a:t>
            </a:r>
            <a:r>
              <a:rPr lang="fr-FR" sz="1200" dirty="0"/>
              <a:t> </a:t>
            </a:r>
          </a:p>
        </p:txBody>
      </p:sp>
      <p:pic>
        <p:nvPicPr>
          <p:cNvPr id="20" name="Image 19">
            <a:extLst>
              <a:ext uri="{FF2B5EF4-FFF2-40B4-BE49-F238E27FC236}">
                <a16:creationId xmlns:a16="http://schemas.microsoft.com/office/drawing/2014/main" id="{1EF31953-6009-4329-B2B6-6D3DD8EF03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064" y="2264934"/>
            <a:ext cx="2476500" cy="1847850"/>
          </a:xfrm>
          <a:prstGeom prst="rect">
            <a:avLst/>
          </a:prstGeom>
        </p:spPr>
      </p:pic>
      <p:pic>
        <p:nvPicPr>
          <p:cNvPr id="22" name="Image 21">
            <a:extLst>
              <a:ext uri="{FF2B5EF4-FFF2-40B4-BE49-F238E27FC236}">
                <a16:creationId xmlns:a16="http://schemas.microsoft.com/office/drawing/2014/main" id="{6D0F28B1-6509-414E-8250-7B9E78D229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24174" y="2646710"/>
            <a:ext cx="2476500" cy="1847850"/>
          </a:xfrm>
          <a:prstGeom prst="rect">
            <a:avLst/>
          </a:prstGeom>
        </p:spPr>
      </p:pic>
      <p:sp>
        <p:nvSpPr>
          <p:cNvPr id="23" name="ZoneTexte 22">
            <a:extLst>
              <a:ext uri="{FF2B5EF4-FFF2-40B4-BE49-F238E27FC236}">
                <a16:creationId xmlns:a16="http://schemas.microsoft.com/office/drawing/2014/main" id="{65EADF61-B35F-484B-A06A-69E32AF9A107}"/>
              </a:ext>
            </a:extLst>
          </p:cNvPr>
          <p:cNvSpPr txBox="1"/>
          <p:nvPr/>
        </p:nvSpPr>
        <p:spPr>
          <a:xfrm>
            <a:off x="246462" y="992459"/>
            <a:ext cx="2185791" cy="369332"/>
          </a:xfrm>
          <a:prstGeom prst="rect">
            <a:avLst/>
          </a:prstGeom>
          <a:noFill/>
        </p:spPr>
        <p:txBody>
          <a:bodyPr wrap="none" rtlCol="0">
            <a:spAutoFit/>
          </a:bodyPr>
          <a:lstStyle/>
          <a:p>
            <a:r>
              <a:rPr lang="fr-FR" dirty="0"/>
              <a:t>Juste une suggestion.</a:t>
            </a:r>
          </a:p>
        </p:txBody>
      </p:sp>
      <p:pic>
        <p:nvPicPr>
          <p:cNvPr id="25" name="Image 24">
            <a:extLst>
              <a:ext uri="{FF2B5EF4-FFF2-40B4-BE49-F238E27FC236}">
                <a16:creationId xmlns:a16="http://schemas.microsoft.com/office/drawing/2014/main" id="{BEE87A36-D063-4756-B86E-118E5A38559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67277" y="949196"/>
            <a:ext cx="1433397" cy="1389518"/>
          </a:xfrm>
          <a:prstGeom prst="rect">
            <a:avLst/>
          </a:prstGeom>
        </p:spPr>
      </p:pic>
      <p:pic>
        <p:nvPicPr>
          <p:cNvPr id="27" name="Image 26">
            <a:extLst>
              <a:ext uri="{FF2B5EF4-FFF2-40B4-BE49-F238E27FC236}">
                <a16:creationId xmlns:a16="http://schemas.microsoft.com/office/drawing/2014/main" id="{BDE261FD-416D-4B70-874F-96E4C704903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86918" y="795992"/>
            <a:ext cx="2628900" cy="1743075"/>
          </a:xfrm>
          <a:prstGeom prst="rect">
            <a:avLst/>
          </a:prstGeom>
        </p:spPr>
      </p:pic>
    </p:spTree>
    <p:extLst>
      <p:ext uri="{BB962C8B-B14F-4D97-AF65-F5344CB8AC3E}">
        <p14:creationId xmlns:p14="http://schemas.microsoft.com/office/powerpoint/2010/main" val="366331335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AE9E286-C081-4CF1-9EB7-EC7E7A003646}"/>
              </a:ext>
            </a:extLst>
          </p:cNvPr>
          <p:cNvSpPr>
            <a:spLocks noGrp="1"/>
          </p:cNvSpPr>
          <p:nvPr>
            <p:ph type="ftr" sz="quarter" idx="11"/>
          </p:nvPr>
        </p:nvSpPr>
        <p:spPr>
          <a:xfrm>
            <a:off x="4038599" y="6411951"/>
            <a:ext cx="4782015" cy="309524"/>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AE83D7B3-35A4-4E9F-A668-31F4F03FB8EB}"/>
              </a:ext>
            </a:extLst>
          </p:cNvPr>
          <p:cNvSpPr>
            <a:spLocks noGrp="1"/>
          </p:cNvSpPr>
          <p:nvPr>
            <p:ph type="sldNum" sz="quarter" idx="12"/>
          </p:nvPr>
        </p:nvSpPr>
        <p:spPr>
          <a:xfrm>
            <a:off x="9246219" y="96539"/>
            <a:ext cx="2743200" cy="365125"/>
          </a:xfrm>
        </p:spPr>
        <p:txBody>
          <a:bodyPr/>
          <a:lstStyle/>
          <a:p>
            <a:fld id="{DD01B516-A07C-46B6-9C1A-871827ED2DE0}" type="slidenum">
              <a:rPr lang="fr-FR" smtClean="0"/>
              <a:t>129</a:t>
            </a:fld>
            <a:endParaRPr lang="fr-FR" dirty="0"/>
          </a:p>
        </p:txBody>
      </p:sp>
      <p:sp>
        <p:nvSpPr>
          <p:cNvPr id="4" name="ZoneTexte 3">
            <a:extLst>
              <a:ext uri="{FF2B5EF4-FFF2-40B4-BE49-F238E27FC236}">
                <a16:creationId xmlns:a16="http://schemas.microsoft.com/office/drawing/2014/main" id="{7D990A7C-46DA-4B70-8500-916261BC37C9}"/>
              </a:ext>
            </a:extLst>
          </p:cNvPr>
          <p:cNvSpPr txBox="1"/>
          <p:nvPr/>
        </p:nvSpPr>
        <p:spPr>
          <a:xfrm>
            <a:off x="172122" y="461664"/>
            <a:ext cx="3711389" cy="369332"/>
          </a:xfrm>
          <a:prstGeom prst="rect">
            <a:avLst/>
          </a:prstGeom>
          <a:noFill/>
        </p:spPr>
        <p:txBody>
          <a:bodyPr wrap="square" rtlCol="0">
            <a:spAutoFit/>
          </a:bodyPr>
          <a:lstStyle/>
          <a:p>
            <a:r>
              <a:rPr lang="fr-FR" b="1" u="sng" dirty="0">
                <a:solidFill>
                  <a:srgbClr val="008000"/>
                </a:solidFill>
              </a:rPr>
              <a:t>Clôture et portails</a:t>
            </a:r>
          </a:p>
        </p:txBody>
      </p:sp>
      <p:sp>
        <p:nvSpPr>
          <p:cNvPr id="5" name="ZoneTexte 4">
            <a:extLst>
              <a:ext uri="{FF2B5EF4-FFF2-40B4-BE49-F238E27FC236}">
                <a16:creationId xmlns:a16="http://schemas.microsoft.com/office/drawing/2014/main" id="{64EB0981-3737-4D70-9593-E311AF0ED8FA}"/>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pic>
        <p:nvPicPr>
          <p:cNvPr id="7" name="Image 6">
            <a:extLst>
              <a:ext uri="{FF2B5EF4-FFF2-40B4-BE49-F238E27FC236}">
                <a16:creationId xmlns:a16="http://schemas.microsoft.com/office/drawing/2014/main" id="{3001CAFE-D6DE-4AC8-991E-4E296EA0F8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1898" y="3556021"/>
            <a:ext cx="2466975" cy="1847850"/>
          </a:xfrm>
          <a:prstGeom prst="rect">
            <a:avLst/>
          </a:prstGeom>
        </p:spPr>
      </p:pic>
      <p:pic>
        <p:nvPicPr>
          <p:cNvPr id="9" name="Image 8">
            <a:extLst>
              <a:ext uri="{FF2B5EF4-FFF2-40B4-BE49-F238E27FC236}">
                <a16:creationId xmlns:a16="http://schemas.microsoft.com/office/drawing/2014/main" id="{A45C67FD-BBA7-4E60-B3A4-7E7245876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396" y="3556021"/>
            <a:ext cx="2105025" cy="2171700"/>
          </a:xfrm>
          <a:prstGeom prst="rect">
            <a:avLst/>
          </a:prstGeom>
        </p:spPr>
      </p:pic>
      <p:pic>
        <p:nvPicPr>
          <p:cNvPr id="11" name="Image 10">
            <a:extLst>
              <a:ext uri="{FF2B5EF4-FFF2-40B4-BE49-F238E27FC236}">
                <a16:creationId xmlns:a16="http://schemas.microsoft.com/office/drawing/2014/main" id="{0DE6FF3B-689B-46A2-91BB-5A6DC3B45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599" y="3737034"/>
            <a:ext cx="2466975" cy="1847850"/>
          </a:xfrm>
          <a:prstGeom prst="rect">
            <a:avLst/>
          </a:prstGeom>
        </p:spPr>
      </p:pic>
      <p:pic>
        <p:nvPicPr>
          <p:cNvPr id="13" name="Image 12">
            <a:extLst>
              <a:ext uri="{FF2B5EF4-FFF2-40B4-BE49-F238E27FC236}">
                <a16:creationId xmlns:a16="http://schemas.microsoft.com/office/drawing/2014/main" id="{16146968-FF3E-4C33-9FEF-5588756587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9762" y="1121646"/>
            <a:ext cx="2466975" cy="1847850"/>
          </a:xfrm>
          <a:prstGeom prst="rect">
            <a:avLst/>
          </a:prstGeom>
        </p:spPr>
      </p:pic>
      <p:pic>
        <p:nvPicPr>
          <p:cNvPr id="15" name="Image 14">
            <a:extLst>
              <a:ext uri="{FF2B5EF4-FFF2-40B4-BE49-F238E27FC236}">
                <a16:creationId xmlns:a16="http://schemas.microsoft.com/office/drawing/2014/main" id="{BA7302EC-FF79-4408-81C5-0A5AD2B636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8618" y="1462551"/>
            <a:ext cx="2857500" cy="1600200"/>
          </a:xfrm>
          <a:prstGeom prst="rect">
            <a:avLst/>
          </a:prstGeom>
        </p:spPr>
      </p:pic>
      <p:sp>
        <p:nvSpPr>
          <p:cNvPr id="18" name="ZoneTexte 17">
            <a:extLst>
              <a:ext uri="{FF2B5EF4-FFF2-40B4-BE49-F238E27FC236}">
                <a16:creationId xmlns:a16="http://schemas.microsoft.com/office/drawing/2014/main" id="{2E585C13-BA04-4ABE-9AC3-785C449A11E2}"/>
              </a:ext>
            </a:extLst>
          </p:cNvPr>
          <p:cNvSpPr txBox="1"/>
          <p:nvPr/>
        </p:nvSpPr>
        <p:spPr>
          <a:xfrm>
            <a:off x="490654" y="5832088"/>
            <a:ext cx="10772078" cy="369332"/>
          </a:xfrm>
          <a:prstGeom prst="rect">
            <a:avLst/>
          </a:prstGeom>
          <a:noFill/>
        </p:spPr>
        <p:txBody>
          <a:bodyPr wrap="square" rtlCol="0">
            <a:spAutoFit/>
          </a:bodyPr>
          <a:lstStyle/>
          <a:p>
            <a:r>
              <a:rPr lang="fr-FR" dirty="0">
                <a:solidFill>
                  <a:srgbClr val="008000"/>
                </a:solidFill>
              </a:rPr>
              <a:t>Il y a pas mal de marques : </a:t>
            </a:r>
            <a:r>
              <a:rPr lang="fr-FR" dirty="0" err="1">
                <a:solidFill>
                  <a:srgbClr val="008000"/>
                </a:solidFill>
              </a:rPr>
              <a:t>Betafense</a:t>
            </a:r>
            <a:r>
              <a:rPr lang="fr-FR" dirty="0">
                <a:solidFill>
                  <a:srgbClr val="008000"/>
                </a:solidFill>
              </a:rPr>
              <a:t>, </a:t>
            </a:r>
            <a:r>
              <a:rPr lang="fr-FR" dirty="0" err="1">
                <a:solidFill>
                  <a:srgbClr val="008000"/>
                </a:solidFill>
              </a:rPr>
              <a:t>Mesh</a:t>
            </a:r>
            <a:r>
              <a:rPr lang="fr-FR" dirty="0">
                <a:solidFill>
                  <a:srgbClr val="008000"/>
                </a:solidFill>
              </a:rPr>
              <a:t> </a:t>
            </a:r>
            <a:r>
              <a:rPr lang="fr-FR" dirty="0" err="1">
                <a:solidFill>
                  <a:srgbClr val="008000"/>
                </a:solidFill>
              </a:rPr>
              <a:t>fence</a:t>
            </a:r>
            <a:r>
              <a:rPr lang="fr-FR" dirty="0">
                <a:solidFill>
                  <a:srgbClr val="008000"/>
                </a:solidFill>
              </a:rPr>
              <a:t> etc.</a:t>
            </a:r>
          </a:p>
        </p:txBody>
      </p:sp>
    </p:spTree>
    <p:extLst>
      <p:ext uri="{BB962C8B-B14F-4D97-AF65-F5344CB8AC3E}">
        <p14:creationId xmlns:p14="http://schemas.microsoft.com/office/powerpoint/2010/main" val="4070864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270325" y="6492875"/>
            <a:ext cx="4915348"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9266817" y="175098"/>
            <a:ext cx="2743200" cy="365125"/>
          </a:xfrm>
        </p:spPr>
        <p:txBody>
          <a:bodyPr/>
          <a:lstStyle/>
          <a:p>
            <a:fld id="{DD01B516-A07C-46B6-9C1A-871827ED2DE0}" type="slidenum">
              <a:rPr lang="fr-FR" smtClean="0"/>
              <a:t>13</a:t>
            </a:fld>
            <a:endParaRPr lang="fr-FR"/>
          </a:p>
        </p:txBody>
      </p:sp>
      <p:sp>
        <p:nvSpPr>
          <p:cNvPr id="5" name="ZoneTexte 4">
            <a:extLst>
              <a:ext uri="{FF2B5EF4-FFF2-40B4-BE49-F238E27FC236}">
                <a16:creationId xmlns:a16="http://schemas.microsoft.com/office/drawing/2014/main" id="{D03A4FD1-E06D-4302-9DD5-806AA2194B64}"/>
              </a:ext>
            </a:extLst>
          </p:cNvPr>
          <p:cNvSpPr txBox="1"/>
          <p:nvPr/>
        </p:nvSpPr>
        <p:spPr>
          <a:xfrm>
            <a:off x="161365" y="449994"/>
            <a:ext cx="10660828" cy="369332"/>
          </a:xfrm>
          <a:prstGeom prst="rect">
            <a:avLst/>
          </a:prstGeom>
          <a:noFill/>
        </p:spPr>
        <p:txBody>
          <a:bodyPr wrap="square" rtlCol="0">
            <a:spAutoFit/>
          </a:bodyPr>
          <a:lstStyle/>
          <a:p>
            <a:r>
              <a:rPr lang="fr-FR" b="1" u="sng" dirty="0">
                <a:solidFill>
                  <a:srgbClr val="008000"/>
                </a:solidFill>
              </a:rPr>
              <a:t>Idée de grands massifs fleuris sur une île en forme de drapeau de Madagascar et de blason d’</a:t>
            </a:r>
            <a:r>
              <a:rPr lang="fr-FR" b="1" u="sng" dirty="0" err="1">
                <a:solidFill>
                  <a:srgbClr val="008000"/>
                </a:solidFill>
              </a:rPr>
              <a:t>Atananarivo</a:t>
            </a:r>
            <a:endParaRPr lang="fr-FR" b="1" u="sng" dirty="0">
              <a:solidFill>
                <a:srgbClr val="008000"/>
              </a:solidFill>
            </a:endParaRPr>
          </a:p>
        </p:txBody>
      </p:sp>
      <p:pic>
        <p:nvPicPr>
          <p:cNvPr id="7" name="Image 6">
            <a:extLst>
              <a:ext uri="{FF2B5EF4-FFF2-40B4-BE49-F238E27FC236}">
                <a16:creationId xmlns:a16="http://schemas.microsoft.com/office/drawing/2014/main" id="{6CF02042-1450-4F59-AC46-7FB428EDE8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52" y="878773"/>
            <a:ext cx="3048000" cy="2028825"/>
          </a:xfrm>
          <a:prstGeom prst="rect">
            <a:avLst/>
          </a:prstGeom>
        </p:spPr>
      </p:pic>
      <p:pic>
        <p:nvPicPr>
          <p:cNvPr id="9" name="Image 8">
            <a:extLst>
              <a:ext uri="{FF2B5EF4-FFF2-40B4-BE49-F238E27FC236}">
                <a16:creationId xmlns:a16="http://schemas.microsoft.com/office/drawing/2014/main" id="{327C4F16-6158-4B33-9AB1-FC3EB820E8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2707" y="868575"/>
            <a:ext cx="2991971" cy="3073943"/>
          </a:xfrm>
          <a:prstGeom prst="rect">
            <a:avLst/>
          </a:prstGeom>
        </p:spPr>
      </p:pic>
      <p:pic>
        <p:nvPicPr>
          <p:cNvPr id="11" name="Image 10">
            <a:extLst>
              <a:ext uri="{FF2B5EF4-FFF2-40B4-BE49-F238E27FC236}">
                <a16:creationId xmlns:a16="http://schemas.microsoft.com/office/drawing/2014/main" id="{B43765F9-9381-4B72-9C4D-0499F0EA59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8242" y="815119"/>
            <a:ext cx="2800350" cy="3810000"/>
          </a:xfrm>
          <a:prstGeom prst="rect">
            <a:avLst/>
          </a:prstGeom>
        </p:spPr>
      </p:pic>
      <p:pic>
        <p:nvPicPr>
          <p:cNvPr id="13" name="Image 12">
            <a:extLst>
              <a:ext uri="{FF2B5EF4-FFF2-40B4-BE49-F238E27FC236}">
                <a16:creationId xmlns:a16="http://schemas.microsoft.com/office/drawing/2014/main" id="{88D679CD-3434-4DC6-9D9B-6323E0918F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9768" y="868575"/>
            <a:ext cx="2619375" cy="1743075"/>
          </a:xfrm>
          <a:prstGeom prst="rect">
            <a:avLst/>
          </a:prstGeom>
        </p:spPr>
      </p:pic>
      <p:pic>
        <p:nvPicPr>
          <p:cNvPr id="15" name="Image 14">
            <a:extLst>
              <a:ext uri="{FF2B5EF4-FFF2-40B4-BE49-F238E27FC236}">
                <a16:creationId xmlns:a16="http://schemas.microsoft.com/office/drawing/2014/main" id="{A1010702-A792-4471-93C2-D208A6FA7E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42" y="3070979"/>
            <a:ext cx="2619375" cy="1743075"/>
          </a:xfrm>
          <a:prstGeom prst="rect">
            <a:avLst/>
          </a:prstGeom>
        </p:spPr>
      </p:pic>
      <p:pic>
        <p:nvPicPr>
          <p:cNvPr id="17" name="Image 16">
            <a:extLst>
              <a:ext uri="{FF2B5EF4-FFF2-40B4-BE49-F238E27FC236}">
                <a16:creationId xmlns:a16="http://schemas.microsoft.com/office/drawing/2014/main" id="{19F49AB5-E376-4993-BEF8-BCE40828E4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7542" y="3070978"/>
            <a:ext cx="2619375" cy="1743075"/>
          </a:xfrm>
          <a:prstGeom prst="rect">
            <a:avLst/>
          </a:prstGeom>
        </p:spPr>
      </p:pic>
      <p:sp>
        <p:nvSpPr>
          <p:cNvPr id="18" name="ZoneTexte 17">
            <a:extLst>
              <a:ext uri="{FF2B5EF4-FFF2-40B4-BE49-F238E27FC236}">
                <a16:creationId xmlns:a16="http://schemas.microsoft.com/office/drawing/2014/main" id="{399523F9-02D7-483E-AAD2-BD0AB2D055FA}"/>
              </a:ext>
            </a:extLst>
          </p:cNvPr>
          <p:cNvSpPr txBox="1"/>
          <p:nvPr/>
        </p:nvSpPr>
        <p:spPr>
          <a:xfrm>
            <a:off x="258184" y="4959275"/>
            <a:ext cx="11629016" cy="1754326"/>
          </a:xfrm>
          <a:prstGeom prst="rect">
            <a:avLst/>
          </a:prstGeom>
          <a:noFill/>
        </p:spPr>
        <p:txBody>
          <a:bodyPr wrap="square" rtlCol="0">
            <a:spAutoFit/>
          </a:bodyPr>
          <a:lstStyle/>
          <a:p>
            <a:r>
              <a:rPr lang="fr-FR" dirty="0"/>
              <a:t>Le rouge peut être réalisé par de la </a:t>
            </a:r>
            <a:r>
              <a:rPr lang="fr-FR" b="1" dirty="0"/>
              <a:t>sauge écarlate </a:t>
            </a:r>
            <a:r>
              <a:rPr lang="fr-FR" dirty="0"/>
              <a:t>(</a:t>
            </a:r>
            <a:r>
              <a:rPr lang="fr-FR" i="1" dirty="0"/>
              <a:t>Salvia </a:t>
            </a:r>
            <a:r>
              <a:rPr lang="fr-FR" i="1" dirty="0" err="1"/>
              <a:t>splendens</a:t>
            </a:r>
            <a:r>
              <a:rPr lang="fr-FR" dirty="0"/>
              <a:t>)</a:t>
            </a:r>
          </a:p>
          <a:p>
            <a:r>
              <a:rPr lang="fr-FR" dirty="0"/>
              <a:t>Le blanc par du </a:t>
            </a:r>
            <a:r>
              <a:rPr lang="fr-FR" b="1" dirty="0"/>
              <a:t>bégonia blanc</a:t>
            </a:r>
            <a:r>
              <a:rPr lang="fr-FR" dirty="0"/>
              <a:t> ou en </a:t>
            </a:r>
            <a:r>
              <a:rPr lang="fr-FR" b="1" i="1" dirty="0">
                <a:hlinkClick r:id="rId8" tooltip="Zinnia acerosa"/>
              </a:rPr>
              <a:t>Zinnia </a:t>
            </a:r>
            <a:r>
              <a:rPr lang="fr-FR" b="1" i="1" dirty="0" err="1">
                <a:hlinkClick r:id="rId8" tooltip="Zinnia acerosa"/>
              </a:rPr>
              <a:t>acerosa</a:t>
            </a:r>
            <a:r>
              <a:rPr lang="fr-FR" dirty="0"/>
              <a:t>.</a:t>
            </a:r>
          </a:p>
          <a:p>
            <a:r>
              <a:rPr lang="fr-FR" dirty="0"/>
              <a:t>Le vert par du gazon type </a:t>
            </a:r>
            <a:r>
              <a:rPr lang="fr-FR" i="1" dirty="0" err="1"/>
              <a:t>Cynodon</a:t>
            </a:r>
            <a:r>
              <a:rPr lang="fr-FR" dirty="0"/>
              <a:t> </a:t>
            </a:r>
            <a:r>
              <a:rPr lang="fr-FR" i="1" dirty="0" err="1"/>
              <a:t>sp</a:t>
            </a:r>
            <a:r>
              <a:rPr lang="fr-FR" dirty="0"/>
              <a:t>. (tropical ou </a:t>
            </a:r>
            <a:r>
              <a:rPr lang="fr-FR" i="1" dirty="0" err="1"/>
              <a:t>Cynodon</a:t>
            </a:r>
            <a:r>
              <a:rPr lang="fr-FR" i="1" dirty="0"/>
              <a:t> </a:t>
            </a:r>
            <a:r>
              <a:rPr lang="fr-FR" i="1" dirty="0" err="1"/>
              <a:t>dactylon</a:t>
            </a:r>
            <a:r>
              <a:rPr lang="fr-FR" dirty="0"/>
              <a:t>).</a:t>
            </a:r>
          </a:p>
          <a:p>
            <a:r>
              <a:rPr lang="fr-FR" dirty="0"/>
              <a:t>Le bleu en </a:t>
            </a:r>
            <a:r>
              <a:rPr lang="fr-FR" b="1" dirty="0"/>
              <a:t>agérate / agératum du Mexique</a:t>
            </a:r>
            <a:r>
              <a:rPr lang="fr-FR" dirty="0"/>
              <a:t> (</a:t>
            </a:r>
            <a:r>
              <a:rPr lang="fr-FR" b="1" i="1" dirty="0"/>
              <a:t>Ageratum </a:t>
            </a:r>
            <a:r>
              <a:rPr lang="fr-FR" b="1" i="1" dirty="0" err="1"/>
              <a:t>mexicanum</a:t>
            </a:r>
            <a:r>
              <a:rPr lang="fr-FR" dirty="0"/>
              <a:t>).</a:t>
            </a:r>
          </a:p>
          <a:p>
            <a:r>
              <a:rPr lang="fr-FR" dirty="0"/>
              <a:t>Les gazon qui seront piétinés, par du </a:t>
            </a:r>
            <a:r>
              <a:rPr lang="fr-FR" b="1" dirty="0"/>
              <a:t>gazon kikuyu </a:t>
            </a:r>
            <a:r>
              <a:rPr lang="fr-FR" dirty="0"/>
              <a:t>(</a:t>
            </a:r>
            <a:r>
              <a:rPr lang="fr-FR" i="1" dirty="0" err="1"/>
              <a:t>Pennisetum</a:t>
            </a:r>
            <a:r>
              <a:rPr lang="fr-FR" i="1" dirty="0"/>
              <a:t> </a:t>
            </a:r>
            <a:r>
              <a:rPr lang="fr-FR" i="1" dirty="0" err="1"/>
              <a:t>clandestinum</a:t>
            </a:r>
            <a:r>
              <a:rPr lang="fr-FR" dirty="0"/>
              <a:t>)</a:t>
            </a:r>
          </a:p>
          <a:p>
            <a:r>
              <a:rPr lang="fr-FR" b="1" dirty="0">
                <a:solidFill>
                  <a:srgbClr val="008000"/>
                </a:solidFill>
              </a:rPr>
              <a:t>Ces parterres fleuris changeront en fonction des saisons.</a:t>
            </a:r>
          </a:p>
        </p:txBody>
      </p:sp>
      <p:sp>
        <p:nvSpPr>
          <p:cNvPr id="19" name="ZoneTexte 18">
            <a:extLst>
              <a:ext uri="{FF2B5EF4-FFF2-40B4-BE49-F238E27FC236}">
                <a16:creationId xmlns:a16="http://schemas.microsoft.com/office/drawing/2014/main" id="{9B0E3065-B49D-47F1-965F-262B66377A38}"/>
              </a:ext>
            </a:extLst>
          </p:cNvPr>
          <p:cNvSpPr txBox="1"/>
          <p:nvPr/>
        </p:nvSpPr>
        <p:spPr>
          <a:xfrm>
            <a:off x="7885355" y="5159250"/>
            <a:ext cx="3969572" cy="369332"/>
          </a:xfrm>
          <a:prstGeom prst="rect">
            <a:avLst/>
          </a:prstGeom>
          <a:noFill/>
        </p:spPr>
        <p:txBody>
          <a:bodyPr wrap="square" rtlCol="0">
            <a:spAutoFit/>
          </a:bodyPr>
          <a:lstStyle/>
          <a:p>
            <a:r>
              <a:rPr lang="fr-FR" dirty="0"/>
              <a:t>Le jaune avec </a:t>
            </a:r>
            <a:r>
              <a:rPr lang="fr-FR" b="1" u="sng" dirty="0" err="1">
                <a:hlinkClick r:id="rId9"/>
              </a:rPr>
              <a:t>Bidens</a:t>
            </a:r>
            <a:r>
              <a:rPr lang="fr-FR" u="sng" dirty="0">
                <a:hlinkClick r:id="rId9"/>
              </a:rPr>
              <a:t> (</a:t>
            </a:r>
            <a:r>
              <a:rPr lang="fr-FR" i="1" u="sng" dirty="0" err="1">
                <a:hlinkClick r:id="rId9"/>
              </a:rPr>
              <a:t>Bidens</a:t>
            </a:r>
            <a:r>
              <a:rPr lang="fr-FR" i="1" u="sng" dirty="0">
                <a:hlinkClick r:id="rId9"/>
              </a:rPr>
              <a:t> </a:t>
            </a:r>
            <a:r>
              <a:rPr lang="fr-FR" i="1" u="sng" dirty="0" err="1">
                <a:hlinkClick r:id="rId9"/>
              </a:rPr>
              <a:t>ferulifolia</a:t>
            </a:r>
            <a:r>
              <a:rPr lang="fr-FR" u="sng" dirty="0">
                <a:hlinkClick r:id="rId9"/>
              </a:rPr>
              <a:t>)</a:t>
            </a:r>
            <a:endParaRPr lang="fr-FR" dirty="0"/>
          </a:p>
        </p:txBody>
      </p:sp>
      <p:sp>
        <p:nvSpPr>
          <p:cNvPr id="14" name="Rectangle 13">
            <a:extLst>
              <a:ext uri="{FF2B5EF4-FFF2-40B4-BE49-F238E27FC236}">
                <a16:creationId xmlns:a16="http://schemas.microsoft.com/office/drawing/2014/main" id="{7A947F45-8577-42F7-A252-C620A29CCFF1}"/>
              </a:ext>
            </a:extLst>
          </p:cNvPr>
          <p:cNvSpPr/>
          <p:nvPr/>
        </p:nvSpPr>
        <p:spPr>
          <a:xfrm>
            <a:off x="8313293" y="5728557"/>
            <a:ext cx="3446286" cy="923330"/>
          </a:xfrm>
          <a:prstGeom prst="rect">
            <a:avLst/>
          </a:prstGeom>
        </p:spPr>
        <p:txBody>
          <a:bodyPr wrap="square">
            <a:spAutoFit/>
          </a:bodyPr>
          <a:lstStyle/>
          <a:p>
            <a:r>
              <a:rPr lang="fr-FR" i="1" dirty="0">
                <a:solidFill>
                  <a:srgbClr val="008000"/>
                </a:solidFill>
              </a:rPr>
              <a:t>Chaque pancarte descriptive de plantes sera en acier inoxydable et soudé) un plot en béton très lourd.</a:t>
            </a:r>
            <a:endParaRPr lang="fr-FR" dirty="0"/>
          </a:p>
        </p:txBody>
      </p:sp>
    </p:spTree>
    <p:extLst>
      <p:ext uri="{BB962C8B-B14F-4D97-AF65-F5344CB8AC3E}">
        <p14:creationId xmlns:p14="http://schemas.microsoft.com/office/powerpoint/2010/main" val="399493009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2DCD413-438E-4563-A4C7-6CB0E741BFFB}"/>
              </a:ext>
            </a:extLst>
          </p:cNvPr>
          <p:cNvSpPr>
            <a:spLocks noGrp="1"/>
          </p:cNvSpPr>
          <p:nvPr>
            <p:ph type="ftr" sz="quarter" idx="11"/>
          </p:nvPr>
        </p:nvSpPr>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6B7B1572-BD6A-4220-9B6A-6A0779506104}"/>
              </a:ext>
            </a:extLst>
          </p:cNvPr>
          <p:cNvSpPr>
            <a:spLocks noGrp="1"/>
          </p:cNvSpPr>
          <p:nvPr>
            <p:ph type="sldNum" sz="quarter" idx="12"/>
          </p:nvPr>
        </p:nvSpPr>
        <p:spPr/>
        <p:txBody>
          <a:bodyPr/>
          <a:lstStyle/>
          <a:p>
            <a:fld id="{DD01B516-A07C-46B6-9C1A-871827ED2DE0}" type="slidenum">
              <a:rPr lang="fr-FR" smtClean="0"/>
              <a:t>130</a:t>
            </a:fld>
            <a:endParaRPr lang="fr-FR"/>
          </a:p>
        </p:txBody>
      </p:sp>
      <p:sp>
        <p:nvSpPr>
          <p:cNvPr id="4" name="ZoneTexte 3">
            <a:extLst>
              <a:ext uri="{FF2B5EF4-FFF2-40B4-BE49-F238E27FC236}">
                <a16:creationId xmlns:a16="http://schemas.microsoft.com/office/drawing/2014/main" id="{9022B3F9-9B73-4E82-92BC-B503C60F7E67}"/>
              </a:ext>
            </a:extLst>
          </p:cNvPr>
          <p:cNvSpPr txBox="1"/>
          <p:nvPr/>
        </p:nvSpPr>
        <p:spPr>
          <a:xfrm>
            <a:off x="205576" y="488432"/>
            <a:ext cx="6674727" cy="369332"/>
          </a:xfrm>
          <a:prstGeom prst="rect">
            <a:avLst/>
          </a:prstGeom>
          <a:noFill/>
        </p:spPr>
        <p:txBody>
          <a:bodyPr wrap="square" rtlCol="0">
            <a:spAutoFit/>
          </a:bodyPr>
          <a:lstStyle/>
          <a:p>
            <a:r>
              <a:rPr lang="fr-FR" b="1" u="sng" dirty="0">
                <a:solidFill>
                  <a:srgbClr val="008000"/>
                </a:solidFill>
              </a:rPr>
              <a:t>Signalétique botanique</a:t>
            </a:r>
          </a:p>
        </p:txBody>
      </p:sp>
      <p:sp>
        <p:nvSpPr>
          <p:cNvPr id="5" name="ZoneTexte 4">
            <a:extLst>
              <a:ext uri="{FF2B5EF4-FFF2-40B4-BE49-F238E27FC236}">
                <a16:creationId xmlns:a16="http://schemas.microsoft.com/office/drawing/2014/main" id="{B4C4B2C7-5574-44DF-BFBE-B932CD938F9C}"/>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pic>
        <p:nvPicPr>
          <p:cNvPr id="9" name="Image 8">
            <a:extLst>
              <a:ext uri="{FF2B5EF4-FFF2-40B4-BE49-F238E27FC236}">
                <a16:creationId xmlns:a16="http://schemas.microsoft.com/office/drawing/2014/main" id="{A7781727-4E35-44F7-9101-264120A22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924" y="4532926"/>
            <a:ext cx="2628900" cy="1743075"/>
          </a:xfrm>
          <a:prstGeom prst="rect">
            <a:avLst/>
          </a:prstGeom>
        </p:spPr>
      </p:pic>
      <p:pic>
        <p:nvPicPr>
          <p:cNvPr id="19" name="Image 18">
            <a:extLst>
              <a:ext uri="{FF2B5EF4-FFF2-40B4-BE49-F238E27FC236}">
                <a16:creationId xmlns:a16="http://schemas.microsoft.com/office/drawing/2014/main" id="{3D3B9734-F308-4FD8-8DF1-7FFECCC58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7448" y="432497"/>
            <a:ext cx="2619375" cy="1743075"/>
          </a:xfrm>
          <a:prstGeom prst="rect">
            <a:avLst/>
          </a:prstGeom>
        </p:spPr>
      </p:pic>
      <p:pic>
        <p:nvPicPr>
          <p:cNvPr id="21" name="Image 20">
            <a:extLst>
              <a:ext uri="{FF2B5EF4-FFF2-40B4-BE49-F238E27FC236}">
                <a16:creationId xmlns:a16="http://schemas.microsoft.com/office/drawing/2014/main" id="{443227A7-D3FB-48B8-BC82-D5D6056A3A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8973" y="4188625"/>
            <a:ext cx="1847850" cy="2466975"/>
          </a:xfrm>
          <a:prstGeom prst="rect">
            <a:avLst/>
          </a:prstGeom>
        </p:spPr>
      </p:pic>
      <p:pic>
        <p:nvPicPr>
          <p:cNvPr id="23" name="Image 22">
            <a:extLst>
              <a:ext uri="{FF2B5EF4-FFF2-40B4-BE49-F238E27FC236}">
                <a16:creationId xmlns:a16="http://schemas.microsoft.com/office/drawing/2014/main" id="{3E9B3F36-836E-4BAC-9131-3318915D02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2445" y="4236430"/>
            <a:ext cx="2143125" cy="2143125"/>
          </a:xfrm>
          <a:prstGeom prst="rect">
            <a:avLst/>
          </a:prstGeom>
        </p:spPr>
      </p:pic>
      <p:pic>
        <p:nvPicPr>
          <p:cNvPr id="25" name="Image 24">
            <a:extLst>
              <a:ext uri="{FF2B5EF4-FFF2-40B4-BE49-F238E27FC236}">
                <a16:creationId xmlns:a16="http://schemas.microsoft.com/office/drawing/2014/main" id="{5682509E-9478-4F60-AA32-16CB777C1F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833" y="4578350"/>
            <a:ext cx="2133600" cy="2143125"/>
          </a:xfrm>
          <a:prstGeom prst="rect">
            <a:avLst/>
          </a:prstGeom>
        </p:spPr>
      </p:pic>
      <p:pic>
        <p:nvPicPr>
          <p:cNvPr id="27" name="Image 26">
            <a:extLst>
              <a:ext uri="{FF2B5EF4-FFF2-40B4-BE49-F238E27FC236}">
                <a16:creationId xmlns:a16="http://schemas.microsoft.com/office/drawing/2014/main" id="{2D6EED62-5B77-4D6F-93D2-7BB1B2DD05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551" y="2714451"/>
            <a:ext cx="2609850" cy="1752600"/>
          </a:xfrm>
          <a:prstGeom prst="rect">
            <a:avLst/>
          </a:prstGeom>
        </p:spPr>
      </p:pic>
      <p:pic>
        <p:nvPicPr>
          <p:cNvPr id="29" name="Image 28">
            <a:extLst>
              <a:ext uri="{FF2B5EF4-FFF2-40B4-BE49-F238E27FC236}">
                <a16:creationId xmlns:a16="http://schemas.microsoft.com/office/drawing/2014/main" id="{DE879E0D-E29A-4B26-B229-9714B99F4C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9983" y="2317336"/>
            <a:ext cx="2609850" cy="1752600"/>
          </a:xfrm>
          <a:prstGeom prst="rect">
            <a:avLst/>
          </a:prstGeom>
        </p:spPr>
      </p:pic>
      <p:pic>
        <p:nvPicPr>
          <p:cNvPr id="34" name="Image 33">
            <a:extLst>
              <a:ext uri="{FF2B5EF4-FFF2-40B4-BE49-F238E27FC236}">
                <a16:creationId xmlns:a16="http://schemas.microsoft.com/office/drawing/2014/main" id="{28227B13-2540-4BB0-8269-D4E5E885E430}"/>
              </a:ext>
            </a:extLst>
          </p:cNvPr>
          <p:cNvPicPr>
            <a:picLocks noChangeAspect="1"/>
          </p:cNvPicPr>
          <p:nvPr/>
        </p:nvPicPr>
        <p:blipFill>
          <a:blip r:embed="rId9"/>
          <a:stretch>
            <a:fillRect/>
          </a:stretch>
        </p:blipFill>
        <p:spPr>
          <a:xfrm>
            <a:off x="4283674" y="2896850"/>
            <a:ext cx="1514475" cy="1276350"/>
          </a:xfrm>
          <a:prstGeom prst="rect">
            <a:avLst/>
          </a:prstGeom>
        </p:spPr>
      </p:pic>
      <p:pic>
        <p:nvPicPr>
          <p:cNvPr id="35" name="Image 34">
            <a:extLst>
              <a:ext uri="{FF2B5EF4-FFF2-40B4-BE49-F238E27FC236}">
                <a16:creationId xmlns:a16="http://schemas.microsoft.com/office/drawing/2014/main" id="{0164F92F-D1EB-415E-AC4B-0B7341FACF1B}"/>
              </a:ext>
            </a:extLst>
          </p:cNvPr>
          <p:cNvPicPr>
            <a:picLocks noChangeAspect="1"/>
          </p:cNvPicPr>
          <p:nvPr/>
        </p:nvPicPr>
        <p:blipFill>
          <a:blip r:embed="rId10"/>
          <a:stretch>
            <a:fillRect/>
          </a:stretch>
        </p:blipFill>
        <p:spPr>
          <a:xfrm>
            <a:off x="6070678" y="2852216"/>
            <a:ext cx="1619250" cy="1238250"/>
          </a:xfrm>
          <a:prstGeom prst="rect">
            <a:avLst/>
          </a:prstGeom>
        </p:spPr>
      </p:pic>
      <p:pic>
        <p:nvPicPr>
          <p:cNvPr id="36" name="Image 35">
            <a:extLst>
              <a:ext uri="{FF2B5EF4-FFF2-40B4-BE49-F238E27FC236}">
                <a16:creationId xmlns:a16="http://schemas.microsoft.com/office/drawing/2014/main" id="{7FD33F2A-AD6C-4210-A1F4-5DAAF1746FEC}"/>
              </a:ext>
            </a:extLst>
          </p:cNvPr>
          <p:cNvPicPr>
            <a:picLocks noChangeAspect="1"/>
          </p:cNvPicPr>
          <p:nvPr/>
        </p:nvPicPr>
        <p:blipFill>
          <a:blip r:embed="rId11"/>
          <a:stretch>
            <a:fillRect/>
          </a:stretch>
        </p:blipFill>
        <p:spPr>
          <a:xfrm>
            <a:off x="8541982" y="612354"/>
            <a:ext cx="765343" cy="1590479"/>
          </a:xfrm>
          <a:prstGeom prst="rect">
            <a:avLst/>
          </a:prstGeom>
        </p:spPr>
      </p:pic>
      <p:pic>
        <p:nvPicPr>
          <p:cNvPr id="37" name="Image 36">
            <a:extLst>
              <a:ext uri="{FF2B5EF4-FFF2-40B4-BE49-F238E27FC236}">
                <a16:creationId xmlns:a16="http://schemas.microsoft.com/office/drawing/2014/main" id="{D1215E53-0082-41A5-961C-6A4AD675D84F}"/>
              </a:ext>
            </a:extLst>
          </p:cNvPr>
          <p:cNvPicPr>
            <a:picLocks noChangeAspect="1"/>
          </p:cNvPicPr>
          <p:nvPr/>
        </p:nvPicPr>
        <p:blipFill>
          <a:blip r:embed="rId12"/>
          <a:stretch>
            <a:fillRect/>
          </a:stretch>
        </p:blipFill>
        <p:spPr>
          <a:xfrm>
            <a:off x="2815026" y="2949831"/>
            <a:ext cx="1314450" cy="1314450"/>
          </a:xfrm>
          <a:prstGeom prst="rect">
            <a:avLst/>
          </a:prstGeom>
        </p:spPr>
      </p:pic>
      <p:pic>
        <p:nvPicPr>
          <p:cNvPr id="40" name="Image 39">
            <a:extLst>
              <a:ext uri="{FF2B5EF4-FFF2-40B4-BE49-F238E27FC236}">
                <a16:creationId xmlns:a16="http://schemas.microsoft.com/office/drawing/2014/main" id="{5FB0ADFD-2106-47B6-BC68-FB07A6626532}"/>
              </a:ext>
            </a:extLst>
          </p:cNvPr>
          <p:cNvPicPr>
            <a:picLocks noChangeAspect="1"/>
          </p:cNvPicPr>
          <p:nvPr/>
        </p:nvPicPr>
        <p:blipFill>
          <a:blip r:embed="rId13"/>
          <a:stretch>
            <a:fillRect/>
          </a:stretch>
        </p:blipFill>
        <p:spPr>
          <a:xfrm>
            <a:off x="5274141" y="4532926"/>
            <a:ext cx="1198848" cy="1703036"/>
          </a:xfrm>
          <a:prstGeom prst="rect">
            <a:avLst/>
          </a:prstGeom>
        </p:spPr>
      </p:pic>
      <p:pic>
        <p:nvPicPr>
          <p:cNvPr id="41" name="Image 40">
            <a:extLst>
              <a:ext uri="{FF2B5EF4-FFF2-40B4-BE49-F238E27FC236}">
                <a16:creationId xmlns:a16="http://schemas.microsoft.com/office/drawing/2014/main" id="{BF63C355-082D-4D06-9DF9-9CE3540AF629}"/>
              </a:ext>
            </a:extLst>
          </p:cNvPr>
          <p:cNvPicPr>
            <a:picLocks noChangeAspect="1"/>
          </p:cNvPicPr>
          <p:nvPr/>
        </p:nvPicPr>
        <p:blipFill>
          <a:blip r:embed="rId14"/>
          <a:stretch>
            <a:fillRect/>
          </a:stretch>
        </p:blipFill>
        <p:spPr>
          <a:xfrm>
            <a:off x="6656197" y="4516710"/>
            <a:ext cx="1109931" cy="1790211"/>
          </a:xfrm>
          <a:prstGeom prst="rect">
            <a:avLst/>
          </a:prstGeom>
        </p:spPr>
      </p:pic>
      <p:pic>
        <p:nvPicPr>
          <p:cNvPr id="42" name="Image 41">
            <a:extLst>
              <a:ext uri="{FF2B5EF4-FFF2-40B4-BE49-F238E27FC236}">
                <a16:creationId xmlns:a16="http://schemas.microsoft.com/office/drawing/2014/main" id="{F0FE9DF4-0D7D-4A8D-B22D-AF2EDD74F47F}"/>
              </a:ext>
            </a:extLst>
          </p:cNvPr>
          <p:cNvPicPr>
            <a:picLocks noChangeAspect="1"/>
          </p:cNvPicPr>
          <p:nvPr/>
        </p:nvPicPr>
        <p:blipFill>
          <a:blip r:embed="rId15"/>
          <a:stretch>
            <a:fillRect/>
          </a:stretch>
        </p:blipFill>
        <p:spPr>
          <a:xfrm>
            <a:off x="7891462" y="2855702"/>
            <a:ext cx="1438275" cy="1257300"/>
          </a:xfrm>
          <a:prstGeom prst="rect">
            <a:avLst/>
          </a:prstGeom>
        </p:spPr>
      </p:pic>
      <p:sp>
        <p:nvSpPr>
          <p:cNvPr id="43" name="ZoneTexte 42">
            <a:extLst>
              <a:ext uri="{FF2B5EF4-FFF2-40B4-BE49-F238E27FC236}">
                <a16:creationId xmlns:a16="http://schemas.microsoft.com/office/drawing/2014/main" id="{9937A59C-BDE0-4FF9-A463-45016B5528FB}"/>
              </a:ext>
            </a:extLst>
          </p:cNvPr>
          <p:cNvSpPr txBox="1"/>
          <p:nvPr/>
        </p:nvSpPr>
        <p:spPr>
          <a:xfrm>
            <a:off x="163551" y="938112"/>
            <a:ext cx="8278308" cy="946443"/>
          </a:xfrm>
          <a:prstGeom prst="rect">
            <a:avLst/>
          </a:prstGeom>
          <a:noFill/>
        </p:spPr>
        <p:txBody>
          <a:bodyPr wrap="square" rtlCol="0">
            <a:spAutoFit/>
          </a:bodyPr>
          <a:lstStyle/>
          <a:p>
            <a:r>
              <a:rPr lang="fr-FR" dirty="0"/>
              <a:t>L’idéal, pour des raisons de durabilité, serait que cette signalétique soit sur des plaques en inox, montées sur des piquets en inox, scellés dans un plot en béton enterrées, ou sur des gros pieux en bois traités en autoclave ou imputrescibles _ teck, robinier ...</a:t>
            </a:r>
          </a:p>
        </p:txBody>
      </p:sp>
    </p:spTree>
    <p:extLst>
      <p:ext uri="{BB962C8B-B14F-4D97-AF65-F5344CB8AC3E}">
        <p14:creationId xmlns:p14="http://schemas.microsoft.com/office/powerpoint/2010/main" val="244726509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365C1BD-D539-4659-98DB-F9F8C0990EF0}"/>
              </a:ext>
            </a:extLst>
          </p:cNvPr>
          <p:cNvSpPr>
            <a:spLocks noGrp="1"/>
          </p:cNvSpPr>
          <p:nvPr>
            <p:ph type="ftr" sz="quarter" idx="11"/>
          </p:nvPr>
        </p:nvSpPr>
        <p:spPr>
          <a:xfrm>
            <a:off x="3302598" y="6433073"/>
            <a:ext cx="4850802" cy="288402"/>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2DF70B63-12A4-4E60-9A3C-CCF69E1FE83B}"/>
              </a:ext>
            </a:extLst>
          </p:cNvPr>
          <p:cNvSpPr>
            <a:spLocks noGrp="1"/>
          </p:cNvSpPr>
          <p:nvPr>
            <p:ph type="sldNum" sz="quarter" idx="12"/>
          </p:nvPr>
        </p:nvSpPr>
        <p:spPr>
          <a:xfrm>
            <a:off x="9144000" y="140027"/>
            <a:ext cx="2743200" cy="365125"/>
          </a:xfrm>
        </p:spPr>
        <p:txBody>
          <a:bodyPr/>
          <a:lstStyle/>
          <a:p>
            <a:fld id="{DD01B516-A07C-46B6-9C1A-871827ED2DE0}" type="slidenum">
              <a:rPr lang="fr-FR" smtClean="0"/>
              <a:t>131</a:t>
            </a:fld>
            <a:endParaRPr lang="fr-FR"/>
          </a:p>
        </p:txBody>
      </p:sp>
      <p:sp>
        <p:nvSpPr>
          <p:cNvPr id="4" name="ZoneTexte 3">
            <a:extLst>
              <a:ext uri="{FF2B5EF4-FFF2-40B4-BE49-F238E27FC236}">
                <a16:creationId xmlns:a16="http://schemas.microsoft.com/office/drawing/2014/main" id="{C10A8DD0-E027-4B1D-A56A-8B3898321AAD}"/>
              </a:ext>
            </a:extLst>
          </p:cNvPr>
          <p:cNvSpPr txBox="1"/>
          <p:nvPr/>
        </p:nvSpPr>
        <p:spPr>
          <a:xfrm>
            <a:off x="172122" y="548640"/>
            <a:ext cx="8971878" cy="369332"/>
          </a:xfrm>
          <a:prstGeom prst="rect">
            <a:avLst/>
          </a:prstGeom>
          <a:noFill/>
        </p:spPr>
        <p:txBody>
          <a:bodyPr wrap="square" rtlCol="0">
            <a:spAutoFit/>
          </a:bodyPr>
          <a:lstStyle/>
          <a:p>
            <a:r>
              <a:rPr lang="fr-FR" b="1" u="sng" dirty="0">
                <a:solidFill>
                  <a:srgbClr val="008000"/>
                </a:solidFill>
              </a:rPr>
              <a:t>Jardin (potager) pédagogique (scolaire) en rapport avec les écoles environnantes</a:t>
            </a:r>
          </a:p>
        </p:txBody>
      </p:sp>
      <p:sp>
        <p:nvSpPr>
          <p:cNvPr id="5" name="ZoneTexte 4">
            <a:extLst>
              <a:ext uri="{FF2B5EF4-FFF2-40B4-BE49-F238E27FC236}">
                <a16:creationId xmlns:a16="http://schemas.microsoft.com/office/drawing/2014/main" id="{E8C76E5D-C831-4D59-94A2-D8CCA4BCCD86}"/>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7E4BDC5A-32AC-43FE-8DEF-0F5B10BAFF6B}"/>
              </a:ext>
            </a:extLst>
          </p:cNvPr>
          <p:cNvSpPr txBox="1"/>
          <p:nvPr/>
        </p:nvSpPr>
        <p:spPr>
          <a:xfrm>
            <a:off x="172122" y="844309"/>
            <a:ext cx="11908716" cy="2185214"/>
          </a:xfrm>
          <a:prstGeom prst="rect">
            <a:avLst/>
          </a:prstGeom>
          <a:noFill/>
        </p:spPr>
        <p:txBody>
          <a:bodyPr wrap="square" rtlCol="0">
            <a:spAutoFit/>
          </a:bodyPr>
          <a:lstStyle/>
          <a:p>
            <a:pPr algn="just" eaLnBrk="0" fontAlgn="base" hangingPunct="0"/>
            <a:r>
              <a:rPr lang="fr-FR" sz="1700" dirty="0">
                <a:solidFill>
                  <a:srgbClr val="008000"/>
                </a:solidFill>
              </a:rPr>
              <a:t>Les buts des jardins scolaires est a) l’apprendre, à l’enfant, le jardinage et donc la possibilité de se nourrir dans le futur,  b) améliorer les menus de la cantine. </a:t>
            </a:r>
          </a:p>
          <a:p>
            <a:pPr algn="just" eaLnBrk="0" fontAlgn="base" hangingPunct="0"/>
            <a:r>
              <a:rPr lang="fr-FR" sz="1700" dirty="0">
                <a:solidFill>
                  <a:srgbClr val="008000"/>
                </a:solidFill>
              </a:rPr>
              <a:t>Certaines expériences sont intéressantes à réaliser, par exemple : diviser une planche de 10 m2 en plusieurs parcelles, donner à chaque parcelle un fumage différent (fumier, compost, gadoue, engrais chimique, témoin sans fumure), planter sur chacune le même légume (par exemple l'amarante) et attendre les résultats.  Il est conseillé aussi d'y planter quelques cultures vivrières locales et d'installer un petit verger. Les jardins de démonstration permettent de réaliser diverses expériences. Leur plan doit toutefois être simple pour que les démonstrations soient faciles à comprendre. Source : </a:t>
            </a:r>
            <a:r>
              <a:rPr lang="fr-FR" sz="1700" dirty="0" err="1">
                <a:solidFill>
                  <a:srgbClr val="008000"/>
                </a:solidFill>
              </a:rPr>
              <a:t>Agrodok</a:t>
            </a:r>
            <a:r>
              <a:rPr lang="fr-FR" sz="1700" dirty="0">
                <a:solidFill>
                  <a:srgbClr val="008000"/>
                </a:solidFill>
              </a:rPr>
              <a:t> 9 - </a:t>
            </a:r>
            <a:r>
              <a:rPr lang="fr-FR" sz="1700" i="1" dirty="0">
                <a:solidFill>
                  <a:srgbClr val="008000"/>
                </a:solidFill>
              </a:rPr>
              <a:t>Le jardin potager dans les zones tropicales</a:t>
            </a:r>
            <a:r>
              <a:rPr lang="fr-FR" sz="1700" dirty="0">
                <a:solidFill>
                  <a:srgbClr val="008000"/>
                </a:solidFill>
              </a:rPr>
              <a:t>, </a:t>
            </a:r>
            <a:r>
              <a:rPr lang="fr-FR" sz="1700" dirty="0" err="1">
                <a:solidFill>
                  <a:srgbClr val="008000"/>
                </a:solidFill>
              </a:rPr>
              <a:t>Henk</a:t>
            </a:r>
            <a:r>
              <a:rPr lang="fr-FR" sz="1700" dirty="0">
                <a:solidFill>
                  <a:srgbClr val="008000"/>
                </a:solidFill>
              </a:rPr>
              <a:t> </a:t>
            </a:r>
            <a:r>
              <a:rPr lang="fr-FR" sz="1700" dirty="0" err="1">
                <a:solidFill>
                  <a:srgbClr val="008000"/>
                </a:solidFill>
              </a:rPr>
              <a:t>Waayenberg</a:t>
            </a:r>
            <a:endParaRPr lang="fr-FR" sz="1700" dirty="0">
              <a:solidFill>
                <a:srgbClr val="008000"/>
              </a:solidFill>
            </a:endParaRPr>
          </a:p>
        </p:txBody>
      </p:sp>
      <p:sp>
        <p:nvSpPr>
          <p:cNvPr id="10" name="ZoneTexte 9">
            <a:extLst>
              <a:ext uri="{FF2B5EF4-FFF2-40B4-BE49-F238E27FC236}">
                <a16:creationId xmlns:a16="http://schemas.microsoft.com/office/drawing/2014/main" id="{8C6E062B-D87E-48B2-BF30-911E0E0D6C30}"/>
              </a:ext>
            </a:extLst>
          </p:cNvPr>
          <p:cNvSpPr txBox="1"/>
          <p:nvPr/>
        </p:nvSpPr>
        <p:spPr>
          <a:xfrm>
            <a:off x="2989618" y="5971408"/>
            <a:ext cx="4576426" cy="461665"/>
          </a:xfrm>
          <a:prstGeom prst="rect">
            <a:avLst/>
          </a:prstGeom>
          <a:noFill/>
        </p:spPr>
        <p:txBody>
          <a:bodyPr wrap="square" rtlCol="0">
            <a:spAutoFit/>
          </a:bodyPr>
          <a:lstStyle/>
          <a:p>
            <a:pPr algn="ctr"/>
            <a:r>
              <a:rPr lang="fr-FR" sz="1200" dirty="0">
                <a:solidFill>
                  <a:srgbClr val="008000"/>
                </a:solidFill>
                <a:latin typeface="Calibri" panose="020F0502020204030204" pitchFamily="34" charset="0"/>
              </a:rPr>
              <a:t>↖↑</a:t>
            </a:r>
            <a:r>
              <a:rPr lang="fr-FR" sz="1200" dirty="0">
                <a:solidFill>
                  <a:srgbClr val="008000"/>
                </a:solidFill>
              </a:rPr>
              <a:t>Jardin scolaire, école primaire de </a:t>
            </a:r>
            <a:r>
              <a:rPr lang="fr-FR" sz="1200" dirty="0" err="1">
                <a:solidFill>
                  <a:srgbClr val="008000"/>
                </a:solidFill>
              </a:rPr>
              <a:t>Legmoin</a:t>
            </a:r>
            <a:r>
              <a:rPr lang="fr-FR" sz="1200" dirty="0">
                <a:solidFill>
                  <a:srgbClr val="008000"/>
                </a:solidFill>
              </a:rPr>
              <a:t> (Burkina </a:t>
            </a:r>
            <a:r>
              <a:rPr lang="fr-FR" sz="1200" dirty="0" err="1">
                <a:solidFill>
                  <a:srgbClr val="008000"/>
                </a:solidFill>
              </a:rPr>
              <a:t>faso</a:t>
            </a:r>
            <a:r>
              <a:rPr lang="fr-FR" sz="1200" dirty="0">
                <a:solidFill>
                  <a:srgbClr val="008000"/>
                </a:solidFill>
              </a:rPr>
              <a:t>) </a:t>
            </a:r>
            <a:r>
              <a:rPr lang="fr-FR" sz="1200" dirty="0">
                <a:solidFill>
                  <a:srgbClr val="008000"/>
                </a:solidFill>
                <a:latin typeface="Calibri" panose="020F0502020204030204" pitchFamily="34" charset="0"/>
              </a:rPr>
              <a:t>↗</a:t>
            </a:r>
            <a:r>
              <a:rPr lang="fr-FR" sz="1200" dirty="0">
                <a:solidFill>
                  <a:srgbClr val="008000"/>
                </a:solidFill>
              </a:rPr>
              <a:t>. Source : </a:t>
            </a:r>
            <a:r>
              <a:rPr lang="fr-FR" sz="1200" dirty="0">
                <a:solidFill>
                  <a:srgbClr val="008000"/>
                </a:solidFill>
                <a:hlinkClick r:id="rId2"/>
              </a:rPr>
              <a:t>http://www.rencontresafricaines.org/alpha.htm</a:t>
            </a:r>
            <a:r>
              <a:rPr lang="fr-FR" sz="1200" dirty="0">
                <a:solidFill>
                  <a:srgbClr val="008000"/>
                </a:solidFill>
              </a:rPr>
              <a:t> </a:t>
            </a:r>
          </a:p>
        </p:txBody>
      </p:sp>
      <p:pic>
        <p:nvPicPr>
          <p:cNvPr id="12" name="Image 11">
            <a:extLst>
              <a:ext uri="{FF2B5EF4-FFF2-40B4-BE49-F238E27FC236}">
                <a16:creationId xmlns:a16="http://schemas.microsoft.com/office/drawing/2014/main" id="{E93BA9B1-2CC2-42F4-9858-738B936AE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440" y="4074752"/>
            <a:ext cx="2466975" cy="1857375"/>
          </a:xfrm>
          <a:prstGeom prst="rect">
            <a:avLst/>
          </a:prstGeom>
        </p:spPr>
      </p:pic>
      <p:pic>
        <p:nvPicPr>
          <p:cNvPr id="13" name="Image 12">
            <a:extLst>
              <a:ext uri="{FF2B5EF4-FFF2-40B4-BE49-F238E27FC236}">
                <a16:creationId xmlns:a16="http://schemas.microsoft.com/office/drawing/2014/main" id="{B03EADF4-7359-4470-92E4-7395D01C63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6425" y="4052780"/>
            <a:ext cx="2466975" cy="1857375"/>
          </a:xfrm>
          <a:prstGeom prst="rect">
            <a:avLst/>
          </a:prstGeom>
        </p:spPr>
      </p:pic>
      <p:pic>
        <p:nvPicPr>
          <p:cNvPr id="14" name="Image 13">
            <a:extLst>
              <a:ext uri="{FF2B5EF4-FFF2-40B4-BE49-F238E27FC236}">
                <a16:creationId xmlns:a16="http://schemas.microsoft.com/office/drawing/2014/main" id="{4B30AF4B-E32D-42F8-89C9-27E784606D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089" y="4811981"/>
            <a:ext cx="2466975" cy="1857375"/>
          </a:xfrm>
          <a:prstGeom prst="rect">
            <a:avLst/>
          </a:prstGeom>
        </p:spPr>
      </p:pic>
      <p:pic>
        <p:nvPicPr>
          <p:cNvPr id="15" name="Image 14">
            <a:extLst>
              <a:ext uri="{FF2B5EF4-FFF2-40B4-BE49-F238E27FC236}">
                <a16:creationId xmlns:a16="http://schemas.microsoft.com/office/drawing/2014/main" id="{1EB432C2-167D-4EE4-8F8B-2E366AD6C0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7558" y="3105248"/>
            <a:ext cx="1733503" cy="1155669"/>
          </a:xfrm>
          <a:prstGeom prst="rect">
            <a:avLst/>
          </a:prstGeom>
        </p:spPr>
      </p:pic>
      <p:pic>
        <p:nvPicPr>
          <p:cNvPr id="16" name="Image 15">
            <a:extLst>
              <a:ext uri="{FF2B5EF4-FFF2-40B4-BE49-F238E27FC236}">
                <a16:creationId xmlns:a16="http://schemas.microsoft.com/office/drawing/2014/main" id="{42461AD6-F823-4957-B5C0-96C821D6FD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310" y="3000061"/>
            <a:ext cx="2088532" cy="1564383"/>
          </a:xfrm>
          <a:prstGeom prst="rect">
            <a:avLst/>
          </a:prstGeom>
        </p:spPr>
      </p:pic>
      <p:sp>
        <p:nvSpPr>
          <p:cNvPr id="17" name="ZoneTexte 16">
            <a:extLst>
              <a:ext uri="{FF2B5EF4-FFF2-40B4-BE49-F238E27FC236}">
                <a16:creationId xmlns:a16="http://schemas.microsoft.com/office/drawing/2014/main" id="{BE54163C-1BF1-4046-B030-9E1D086EBCD5}"/>
              </a:ext>
            </a:extLst>
          </p:cNvPr>
          <p:cNvSpPr txBox="1"/>
          <p:nvPr/>
        </p:nvSpPr>
        <p:spPr>
          <a:xfrm>
            <a:off x="263629" y="4534982"/>
            <a:ext cx="2467535" cy="276999"/>
          </a:xfrm>
          <a:prstGeom prst="rect">
            <a:avLst/>
          </a:prstGeom>
          <a:noFill/>
        </p:spPr>
        <p:txBody>
          <a:bodyPr wrap="none" rtlCol="0">
            <a:spAutoFit/>
          </a:bodyPr>
          <a:lstStyle/>
          <a:p>
            <a:pPr algn="ctr"/>
            <a:r>
              <a:rPr lang="fr-FR" sz="1200" dirty="0">
                <a:solidFill>
                  <a:srgbClr val="008000"/>
                </a:solidFill>
              </a:rPr>
              <a:t>Jardin scolaire (Haïti). (Le </a:t>
            </a:r>
            <a:r>
              <a:rPr lang="fr-FR" sz="1200" dirty="0" err="1">
                <a:solidFill>
                  <a:srgbClr val="008000"/>
                </a:solidFill>
              </a:rPr>
              <a:t>novelliste</a:t>
            </a:r>
            <a:r>
              <a:rPr lang="fr-FR" sz="1200" dirty="0">
                <a:solidFill>
                  <a:srgbClr val="008000"/>
                </a:solidFill>
              </a:rPr>
              <a:t>).</a:t>
            </a:r>
          </a:p>
        </p:txBody>
      </p:sp>
      <p:pic>
        <p:nvPicPr>
          <p:cNvPr id="18" name="Image 17">
            <a:extLst>
              <a:ext uri="{FF2B5EF4-FFF2-40B4-BE49-F238E27FC236}">
                <a16:creationId xmlns:a16="http://schemas.microsoft.com/office/drawing/2014/main" id="{4BD6DC52-9201-4B3D-996D-0B36EA083B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37850" y="2914243"/>
            <a:ext cx="1819275" cy="1362075"/>
          </a:xfrm>
          <a:prstGeom prst="rect">
            <a:avLst/>
          </a:prstGeom>
        </p:spPr>
      </p:pic>
      <p:sp>
        <p:nvSpPr>
          <p:cNvPr id="19" name="ZoneTexte 18">
            <a:extLst>
              <a:ext uri="{FF2B5EF4-FFF2-40B4-BE49-F238E27FC236}">
                <a16:creationId xmlns:a16="http://schemas.microsoft.com/office/drawing/2014/main" id="{B18429C4-AB13-4B8B-AD8E-45A447F790E4}"/>
              </a:ext>
            </a:extLst>
          </p:cNvPr>
          <p:cNvSpPr txBox="1"/>
          <p:nvPr/>
        </p:nvSpPr>
        <p:spPr>
          <a:xfrm>
            <a:off x="8229600" y="4249271"/>
            <a:ext cx="3851238" cy="600164"/>
          </a:xfrm>
          <a:prstGeom prst="rect">
            <a:avLst/>
          </a:prstGeom>
          <a:noFill/>
        </p:spPr>
        <p:txBody>
          <a:bodyPr wrap="square" rtlCol="0">
            <a:spAutoFit/>
          </a:bodyPr>
          <a:lstStyle/>
          <a:p>
            <a:pPr algn="ctr"/>
            <a:r>
              <a:rPr lang="fr-FR" sz="1100" dirty="0">
                <a:solidFill>
                  <a:srgbClr val="008000"/>
                </a:solidFill>
              </a:rPr>
              <a:t>Jardin scolaire du Lycée du Bicentenaire, aux Gonaïves (Haïti),  </a:t>
            </a:r>
            <a:r>
              <a:rPr lang="fr-FR" sz="1100" dirty="0">
                <a:solidFill>
                  <a:srgbClr val="008000"/>
                </a:solidFill>
                <a:hlinkClick r:id="rId9"/>
              </a:rPr>
              <a:t>http://www.planetere.org/bulletin/2008/Vol3no2-hiver2008.htm</a:t>
            </a:r>
            <a:r>
              <a:rPr lang="fr-FR" sz="1100" dirty="0">
                <a:solidFill>
                  <a:srgbClr val="008000"/>
                </a:solidFill>
              </a:rPr>
              <a:t> </a:t>
            </a:r>
          </a:p>
        </p:txBody>
      </p:sp>
      <p:sp>
        <p:nvSpPr>
          <p:cNvPr id="7" name="ZoneTexte 6">
            <a:extLst>
              <a:ext uri="{FF2B5EF4-FFF2-40B4-BE49-F238E27FC236}">
                <a16:creationId xmlns:a16="http://schemas.microsoft.com/office/drawing/2014/main" id="{E64B228E-1DB8-49F6-8172-E38A805A5020}"/>
              </a:ext>
            </a:extLst>
          </p:cNvPr>
          <p:cNvSpPr txBox="1"/>
          <p:nvPr/>
        </p:nvSpPr>
        <p:spPr>
          <a:xfrm>
            <a:off x="8401722" y="4826675"/>
            <a:ext cx="3485478" cy="2031325"/>
          </a:xfrm>
          <a:prstGeom prst="rect">
            <a:avLst/>
          </a:prstGeom>
          <a:noFill/>
        </p:spPr>
        <p:txBody>
          <a:bodyPr wrap="square" rtlCol="0">
            <a:spAutoFit/>
          </a:bodyPr>
          <a:lstStyle/>
          <a:p>
            <a:pPr algn="just" eaLnBrk="0" fontAlgn="base" hangingPunct="0"/>
            <a:r>
              <a:rPr lang="fr-FR" dirty="0">
                <a:solidFill>
                  <a:srgbClr val="008000"/>
                </a:solidFill>
              </a:rPr>
              <a:t>Il y apprendra, par exemple : </a:t>
            </a:r>
          </a:p>
          <a:p>
            <a:pPr algn="just" eaLnBrk="0" fontAlgn="base" hangingPunct="0"/>
            <a:r>
              <a:rPr lang="fr-FR" dirty="0">
                <a:solidFill>
                  <a:srgbClr val="008000"/>
                </a:solidFill>
              </a:rPr>
              <a:t>1) le travail dans les pépinières, </a:t>
            </a:r>
          </a:p>
          <a:p>
            <a:pPr algn="just" eaLnBrk="0" fontAlgn="base" hangingPunct="0"/>
            <a:r>
              <a:rPr lang="fr-FR" dirty="0">
                <a:solidFill>
                  <a:srgbClr val="008000"/>
                </a:solidFill>
              </a:rPr>
              <a:t>2) les effets de saison sur la croissance des plantes,</a:t>
            </a:r>
          </a:p>
          <a:p>
            <a:pPr algn="just" eaLnBrk="0" fontAlgn="base" hangingPunct="0"/>
            <a:r>
              <a:rPr lang="fr-FR" dirty="0">
                <a:solidFill>
                  <a:srgbClr val="008000"/>
                </a:solidFill>
              </a:rPr>
              <a:t>3) la réaction des plantes aux soins fournis,</a:t>
            </a:r>
          </a:p>
          <a:p>
            <a:pPr algn="just" eaLnBrk="0" fontAlgn="base" hangingPunct="0"/>
            <a:r>
              <a:rPr lang="fr-FR" dirty="0">
                <a:solidFill>
                  <a:srgbClr val="008000"/>
                </a:solidFill>
              </a:rPr>
              <a:t>4) l’utilisation du compost.</a:t>
            </a:r>
          </a:p>
        </p:txBody>
      </p:sp>
    </p:spTree>
    <p:extLst>
      <p:ext uri="{BB962C8B-B14F-4D97-AF65-F5344CB8AC3E}">
        <p14:creationId xmlns:p14="http://schemas.microsoft.com/office/powerpoint/2010/main" val="175142222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15B5D36-F313-499E-9AE8-171FA18F1691}"/>
              </a:ext>
            </a:extLst>
          </p:cNvPr>
          <p:cNvSpPr>
            <a:spLocks noGrp="1"/>
          </p:cNvSpPr>
          <p:nvPr>
            <p:ph type="ftr" sz="quarter" idx="11"/>
          </p:nvPr>
        </p:nvSpPr>
        <p:spPr>
          <a:xfrm>
            <a:off x="3184264" y="6395488"/>
            <a:ext cx="5496261"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E0E7DBD-B8BB-43E6-B323-18CB03565841}"/>
              </a:ext>
            </a:extLst>
          </p:cNvPr>
          <p:cNvSpPr>
            <a:spLocks noGrp="1"/>
          </p:cNvSpPr>
          <p:nvPr>
            <p:ph type="sldNum" sz="quarter" idx="12"/>
          </p:nvPr>
        </p:nvSpPr>
        <p:spPr>
          <a:xfrm>
            <a:off x="8997875" y="170703"/>
            <a:ext cx="2743200" cy="365125"/>
          </a:xfrm>
        </p:spPr>
        <p:txBody>
          <a:bodyPr/>
          <a:lstStyle/>
          <a:p>
            <a:fld id="{DD01B516-A07C-46B6-9C1A-871827ED2DE0}" type="slidenum">
              <a:rPr lang="fr-FR" smtClean="0"/>
              <a:t>132</a:t>
            </a:fld>
            <a:endParaRPr lang="fr-FR"/>
          </a:p>
        </p:txBody>
      </p:sp>
      <p:sp>
        <p:nvSpPr>
          <p:cNvPr id="4" name="Rectangle 3">
            <a:extLst>
              <a:ext uri="{FF2B5EF4-FFF2-40B4-BE49-F238E27FC236}">
                <a16:creationId xmlns:a16="http://schemas.microsoft.com/office/drawing/2014/main" id="{538493C5-8E38-460A-8EE3-009C71DEBC1B}"/>
              </a:ext>
            </a:extLst>
          </p:cNvPr>
          <p:cNvSpPr/>
          <p:nvPr/>
        </p:nvSpPr>
        <p:spPr>
          <a:xfrm>
            <a:off x="123712" y="1004947"/>
            <a:ext cx="11489167" cy="1477328"/>
          </a:xfrm>
          <a:prstGeom prst="rect">
            <a:avLst/>
          </a:prstGeom>
        </p:spPr>
        <p:txBody>
          <a:bodyPr wrap="square">
            <a:spAutoFit/>
          </a:bodyPr>
          <a:lstStyle/>
          <a:p>
            <a:r>
              <a:rPr lang="fr-FR" dirty="0">
                <a:latin typeface="Arial" panose="020B0604020202020204" pitchFamily="34" charset="0"/>
                <a:ea typeface="Calibri" panose="020F0502020204030204" pitchFamily="34" charset="0"/>
              </a:rPr>
              <a:t>Jardin très classique : tomates, choux, basilic, courges et courgettes, aubergines, haricots, salades, concombres, ail, oignons, melon, kiwano, pastèque // verger : goyave de chine, goyave jaune, ronce mûre et framboises, barbadine, mûrier noir, agrumes, baies roses etc. …</a:t>
            </a:r>
          </a:p>
          <a:p>
            <a:r>
              <a:rPr lang="fr-FR" dirty="0">
                <a:solidFill>
                  <a:srgbClr val="008000"/>
                </a:solidFill>
              </a:rPr>
              <a:t>A installer sur les bordures du lac, dans les zones à plantes aquatiques (l’eau du lac servant à arroser le jardin).</a:t>
            </a:r>
          </a:p>
          <a:p>
            <a:r>
              <a:rPr lang="fr-FR" dirty="0">
                <a:solidFill>
                  <a:srgbClr val="008000"/>
                </a:solidFill>
              </a:rPr>
              <a:t>A condition, que plus aucune eau usée ou pollution ne se déverse dans le lac.</a:t>
            </a:r>
          </a:p>
        </p:txBody>
      </p:sp>
      <p:sp>
        <p:nvSpPr>
          <p:cNvPr id="5" name="ZoneTexte 4">
            <a:extLst>
              <a:ext uri="{FF2B5EF4-FFF2-40B4-BE49-F238E27FC236}">
                <a16:creationId xmlns:a16="http://schemas.microsoft.com/office/drawing/2014/main" id="{28660416-2202-4883-8CEA-36A46B7DCA1C}"/>
              </a:ext>
            </a:extLst>
          </p:cNvPr>
          <p:cNvSpPr txBox="1"/>
          <p:nvPr/>
        </p:nvSpPr>
        <p:spPr>
          <a:xfrm>
            <a:off x="172122" y="548640"/>
            <a:ext cx="8971878" cy="369332"/>
          </a:xfrm>
          <a:prstGeom prst="rect">
            <a:avLst/>
          </a:prstGeom>
          <a:noFill/>
        </p:spPr>
        <p:txBody>
          <a:bodyPr wrap="square" rtlCol="0">
            <a:spAutoFit/>
          </a:bodyPr>
          <a:lstStyle/>
          <a:p>
            <a:r>
              <a:rPr lang="fr-FR" b="1" u="sng" dirty="0">
                <a:solidFill>
                  <a:srgbClr val="008000"/>
                </a:solidFill>
              </a:rPr>
              <a:t>Jardin pédagogique (scolaire) en rapport avec les écoles environnantes</a:t>
            </a:r>
          </a:p>
        </p:txBody>
      </p:sp>
      <p:sp>
        <p:nvSpPr>
          <p:cNvPr id="6" name="ZoneTexte 5">
            <a:extLst>
              <a:ext uri="{FF2B5EF4-FFF2-40B4-BE49-F238E27FC236}">
                <a16:creationId xmlns:a16="http://schemas.microsoft.com/office/drawing/2014/main" id="{0F35CD54-6542-4470-A598-C1EEDB9C17D8}"/>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7" name="Espace réservé du numéro de diapositive 1">
            <a:extLst>
              <a:ext uri="{FF2B5EF4-FFF2-40B4-BE49-F238E27FC236}">
                <a16:creationId xmlns:a16="http://schemas.microsoft.com/office/drawing/2014/main" id="{32CB516E-DE4B-42AE-95BB-188C30821320}"/>
              </a:ext>
            </a:extLst>
          </p:cNvPr>
          <p:cNvSpPr txBox="1">
            <a:spLocks/>
          </p:cNvSpPr>
          <p:nvPr/>
        </p:nvSpPr>
        <p:spPr>
          <a:xfrm>
            <a:off x="1193667" y="422711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2BD8B3-37B5-4A2C-982D-E34A44D7AC0D}" type="slidenum">
              <a:rPr lang="fr-FR" smtClean="0"/>
              <a:pPr/>
              <a:t>132</a:t>
            </a:fld>
            <a:endParaRPr lang="fr-FR"/>
          </a:p>
        </p:txBody>
      </p:sp>
      <p:sp>
        <p:nvSpPr>
          <p:cNvPr id="8" name="Rectangle 7">
            <a:extLst>
              <a:ext uri="{FF2B5EF4-FFF2-40B4-BE49-F238E27FC236}">
                <a16:creationId xmlns:a16="http://schemas.microsoft.com/office/drawing/2014/main" id="{6E94552D-82B2-4CA3-9E51-6DAC050EDC20}"/>
              </a:ext>
            </a:extLst>
          </p:cNvPr>
          <p:cNvSpPr/>
          <p:nvPr/>
        </p:nvSpPr>
        <p:spPr>
          <a:xfrm>
            <a:off x="6558673" y="5785068"/>
            <a:ext cx="2027816" cy="646331"/>
          </a:xfrm>
          <a:prstGeom prst="rect">
            <a:avLst/>
          </a:prstGeom>
        </p:spPr>
        <p:txBody>
          <a:bodyPr wrap="square">
            <a:spAutoFit/>
          </a:bodyPr>
          <a:lstStyle/>
          <a:p>
            <a:pPr algn="ctr"/>
            <a:r>
              <a:rPr lang="fr-FR" sz="1200" dirty="0">
                <a:solidFill>
                  <a:srgbClr val="008000"/>
                </a:solidFill>
                <a:latin typeface="Calibri" panose="020F0502020204030204" pitchFamily="34" charset="0"/>
              </a:rPr>
              <a:t>↑ </a:t>
            </a:r>
            <a:r>
              <a:rPr lang="fr-FR" sz="1200" spc="5" dirty="0">
                <a:solidFill>
                  <a:srgbClr val="008000"/>
                </a:solidFill>
                <a:latin typeface="Arial" panose="020B0604020202020204" pitchFamily="34" charset="0"/>
                <a:ea typeface="Times New Roman" panose="02020603050405020304" pitchFamily="18" charset="0"/>
              </a:rPr>
              <a:t>On forme des sillons à l’aide d’une planche. </a:t>
            </a:r>
            <a:r>
              <a:rPr lang="fr-FR" sz="1200" spc="5" dirty="0">
                <a:solidFill>
                  <a:srgbClr val="008000"/>
                </a:solidFill>
                <a:latin typeface="Arial" panose="020B0604020202020204" pitchFamily="34" charset="0"/>
              </a:rPr>
              <a:t>Source : </a:t>
            </a:r>
            <a:r>
              <a:rPr lang="fr-FR" sz="1200" spc="5" dirty="0" err="1">
                <a:solidFill>
                  <a:srgbClr val="008000"/>
                </a:solidFill>
                <a:latin typeface="Arial" panose="020B0604020202020204" pitchFamily="34" charset="0"/>
              </a:rPr>
              <a:t>Agrodok</a:t>
            </a:r>
            <a:r>
              <a:rPr lang="fr-FR" sz="1200" spc="5" dirty="0">
                <a:solidFill>
                  <a:srgbClr val="008000"/>
                </a:solidFill>
                <a:latin typeface="Arial" panose="020B0604020202020204" pitchFamily="34" charset="0"/>
              </a:rPr>
              <a:t> 9.</a:t>
            </a:r>
            <a:endParaRPr lang="fr-FR" sz="1200" dirty="0">
              <a:solidFill>
                <a:srgbClr val="008000"/>
              </a:solidFill>
            </a:endParaRPr>
          </a:p>
        </p:txBody>
      </p:sp>
      <p:pic>
        <p:nvPicPr>
          <p:cNvPr id="9" name="Image 8">
            <a:extLst>
              <a:ext uri="{FF2B5EF4-FFF2-40B4-BE49-F238E27FC236}">
                <a16:creationId xmlns:a16="http://schemas.microsoft.com/office/drawing/2014/main" id="{B6F88674-94C0-4BA5-B35C-EC12A7C337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6276" y="4059984"/>
            <a:ext cx="2514054" cy="1737785"/>
          </a:xfrm>
          <a:prstGeom prst="rect">
            <a:avLst/>
          </a:prstGeom>
        </p:spPr>
      </p:pic>
      <p:pic>
        <p:nvPicPr>
          <p:cNvPr id="10" name="Image 9">
            <a:extLst>
              <a:ext uri="{FF2B5EF4-FFF2-40B4-BE49-F238E27FC236}">
                <a16:creationId xmlns:a16="http://schemas.microsoft.com/office/drawing/2014/main" id="{8B6601F0-1A42-46FE-891A-132E5120F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219" y="4119251"/>
            <a:ext cx="2828925" cy="1619250"/>
          </a:xfrm>
          <a:prstGeom prst="rect">
            <a:avLst/>
          </a:prstGeom>
        </p:spPr>
      </p:pic>
      <p:sp>
        <p:nvSpPr>
          <p:cNvPr id="11" name="ZoneTexte 10">
            <a:extLst>
              <a:ext uri="{FF2B5EF4-FFF2-40B4-BE49-F238E27FC236}">
                <a16:creationId xmlns:a16="http://schemas.microsoft.com/office/drawing/2014/main" id="{728A77B7-449A-49BE-92F4-84D514005279}"/>
              </a:ext>
            </a:extLst>
          </p:cNvPr>
          <p:cNvSpPr txBox="1"/>
          <p:nvPr/>
        </p:nvSpPr>
        <p:spPr>
          <a:xfrm>
            <a:off x="-44685" y="5797769"/>
            <a:ext cx="3367117" cy="646331"/>
          </a:xfrm>
          <a:prstGeom prst="rect">
            <a:avLst/>
          </a:prstGeom>
          <a:noFill/>
        </p:spPr>
        <p:txBody>
          <a:bodyPr wrap="square" rtlCol="0">
            <a:spAutoFit/>
          </a:bodyPr>
          <a:lstStyle/>
          <a:p>
            <a:pPr algn="ctr"/>
            <a:r>
              <a:rPr lang="fr-FR" sz="1200" dirty="0">
                <a:solidFill>
                  <a:srgbClr val="008000"/>
                </a:solidFill>
                <a:latin typeface="Calibri" panose="020F0502020204030204" pitchFamily="34" charset="0"/>
              </a:rPr>
              <a:t>↑</a:t>
            </a:r>
            <a:r>
              <a:rPr lang="fr-FR" sz="1200" dirty="0">
                <a:solidFill>
                  <a:srgbClr val="008000"/>
                </a:solidFill>
              </a:rPr>
              <a:t> Jardin scolaire villages de </a:t>
            </a:r>
            <a:r>
              <a:rPr lang="fr-FR" sz="1200" dirty="0" err="1">
                <a:solidFill>
                  <a:srgbClr val="008000"/>
                </a:solidFill>
              </a:rPr>
              <a:t>Bana</a:t>
            </a:r>
            <a:r>
              <a:rPr lang="fr-FR" sz="1200" dirty="0">
                <a:solidFill>
                  <a:srgbClr val="008000"/>
                </a:solidFill>
              </a:rPr>
              <a:t>, </a:t>
            </a:r>
            <a:r>
              <a:rPr lang="fr-FR" sz="1200" dirty="0" err="1">
                <a:solidFill>
                  <a:srgbClr val="008000"/>
                </a:solidFill>
              </a:rPr>
              <a:t>Wona</a:t>
            </a:r>
            <a:r>
              <a:rPr lang="fr-FR" sz="1200" dirty="0">
                <a:solidFill>
                  <a:srgbClr val="008000"/>
                </a:solidFill>
              </a:rPr>
              <a:t> et </a:t>
            </a:r>
            <a:r>
              <a:rPr lang="fr-FR" sz="1200" dirty="0" err="1">
                <a:solidFill>
                  <a:srgbClr val="008000"/>
                </a:solidFill>
              </a:rPr>
              <a:t>Dangouna</a:t>
            </a:r>
            <a:r>
              <a:rPr lang="fr-FR" sz="1200" dirty="0">
                <a:solidFill>
                  <a:srgbClr val="008000"/>
                </a:solidFill>
              </a:rPr>
              <a:t>, </a:t>
            </a:r>
            <a:r>
              <a:rPr lang="fr-FR" sz="1200" dirty="0">
                <a:solidFill>
                  <a:srgbClr val="008000"/>
                </a:solidFill>
                <a:hlinkClick r:id="rId4"/>
              </a:rPr>
              <a:t>http://fondationsemafo.org/cause-view/projet-jardins-scolaires/</a:t>
            </a:r>
            <a:r>
              <a:rPr lang="fr-FR" sz="1200" dirty="0">
                <a:solidFill>
                  <a:srgbClr val="008000"/>
                </a:solidFill>
              </a:rPr>
              <a:t> </a:t>
            </a:r>
          </a:p>
        </p:txBody>
      </p:sp>
      <p:pic>
        <p:nvPicPr>
          <p:cNvPr id="12" name="Image 11">
            <a:extLst>
              <a:ext uri="{FF2B5EF4-FFF2-40B4-BE49-F238E27FC236}">
                <a16:creationId xmlns:a16="http://schemas.microsoft.com/office/drawing/2014/main" id="{0023CDDA-4FB2-45D5-BE5A-E7125AF087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9871" y="4165038"/>
            <a:ext cx="2890751" cy="1736568"/>
          </a:xfrm>
          <a:prstGeom prst="rect">
            <a:avLst/>
          </a:prstGeom>
        </p:spPr>
      </p:pic>
      <p:sp>
        <p:nvSpPr>
          <p:cNvPr id="13" name="Rectangle 12">
            <a:extLst>
              <a:ext uri="{FF2B5EF4-FFF2-40B4-BE49-F238E27FC236}">
                <a16:creationId xmlns:a16="http://schemas.microsoft.com/office/drawing/2014/main" id="{8FE132E8-1930-4FFB-B560-5EBC36EE3981}"/>
              </a:ext>
            </a:extLst>
          </p:cNvPr>
          <p:cNvSpPr/>
          <p:nvPr/>
        </p:nvSpPr>
        <p:spPr>
          <a:xfrm>
            <a:off x="3482652" y="5901606"/>
            <a:ext cx="2805191" cy="461665"/>
          </a:xfrm>
          <a:prstGeom prst="rect">
            <a:avLst/>
          </a:prstGeom>
        </p:spPr>
        <p:txBody>
          <a:bodyPr wrap="square">
            <a:spAutoFit/>
          </a:bodyPr>
          <a:lstStyle/>
          <a:p>
            <a:pPr algn="ctr"/>
            <a:r>
              <a:rPr lang="fr-FR" sz="1200" spc="5" dirty="0">
                <a:solidFill>
                  <a:srgbClr val="008000"/>
                </a:solidFill>
                <a:latin typeface="Arial" panose="020B0604020202020204" pitchFamily="34" charset="0"/>
                <a:ea typeface="Times New Roman" panose="02020603050405020304" pitchFamily="18" charset="0"/>
              </a:rPr>
              <a:t>Carrés de légumes des enfants d’un jardin scolaire. Source : </a:t>
            </a:r>
            <a:r>
              <a:rPr lang="fr-FR" sz="1200" spc="5" dirty="0" err="1">
                <a:solidFill>
                  <a:srgbClr val="008000"/>
                </a:solidFill>
                <a:latin typeface="Arial" panose="020B0604020202020204" pitchFamily="34" charset="0"/>
                <a:ea typeface="Times New Roman" panose="02020603050405020304" pitchFamily="18" charset="0"/>
              </a:rPr>
              <a:t>Agrodok</a:t>
            </a:r>
            <a:r>
              <a:rPr lang="fr-FR" sz="1200" spc="5" dirty="0">
                <a:solidFill>
                  <a:srgbClr val="008000"/>
                </a:solidFill>
                <a:latin typeface="Arial" panose="020B0604020202020204" pitchFamily="34" charset="0"/>
                <a:ea typeface="Times New Roman" panose="02020603050405020304" pitchFamily="18" charset="0"/>
              </a:rPr>
              <a:t> 9.</a:t>
            </a:r>
            <a:endParaRPr lang="fr-FR" sz="1200" dirty="0">
              <a:solidFill>
                <a:srgbClr val="008000"/>
              </a:solidFill>
            </a:endParaRPr>
          </a:p>
        </p:txBody>
      </p:sp>
      <p:pic>
        <p:nvPicPr>
          <p:cNvPr id="14" name="Image 13">
            <a:extLst>
              <a:ext uri="{FF2B5EF4-FFF2-40B4-BE49-F238E27FC236}">
                <a16:creationId xmlns:a16="http://schemas.microsoft.com/office/drawing/2014/main" id="{BC12F89F-3C13-469B-9661-5CA8CD18F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9180" y="2951394"/>
            <a:ext cx="1581150" cy="942975"/>
          </a:xfrm>
          <a:prstGeom prst="rect">
            <a:avLst/>
          </a:prstGeom>
        </p:spPr>
      </p:pic>
      <p:pic>
        <p:nvPicPr>
          <p:cNvPr id="15" name="Image 14">
            <a:extLst>
              <a:ext uri="{FF2B5EF4-FFF2-40B4-BE49-F238E27FC236}">
                <a16:creationId xmlns:a16="http://schemas.microsoft.com/office/drawing/2014/main" id="{2B63945E-F37C-46EF-B8AC-0739C8DCDA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7954" y="4504391"/>
            <a:ext cx="2133600" cy="1419225"/>
          </a:xfrm>
          <a:prstGeom prst="rect">
            <a:avLst/>
          </a:prstGeom>
        </p:spPr>
      </p:pic>
      <p:sp>
        <p:nvSpPr>
          <p:cNvPr id="16" name="ZoneTexte 15">
            <a:extLst>
              <a:ext uri="{FF2B5EF4-FFF2-40B4-BE49-F238E27FC236}">
                <a16:creationId xmlns:a16="http://schemas.microsoft.com/office/drawing/2014/main" id="{E8120148-150B-49FD-9F20-17EA8919EA6A}"/>
              </a:ext>
            </a:extLst>
          </p:cNvPr>
          <p:cNvSpPr txBox="1"/>
          <p:nvPr/>
        </p:nvSpPr>
        <p:spPr>
          <a:xfrm>
            <a:off x="8836826" y="5948457"/>
            <a:ext cx="3315393" cy="646331"/>
          </a:xfrm>
          <a:prstGeom prst="rect">
            <a:avLst/>
          </a:prstGeom>
          <a:noFill/>
        </p:spPr>
        <p:txBody>
          <a:bodyPr wrap="square" rtlCol="0">
            <a:spAutoFit/>
          </a:bodyPr>
          <a:lstStyle/>
          <a:p>
            <a:pPr algn="r"/>
            <a:r>
              <a:rPr lang="fr-FR" sz="1200" dirty="0">
                <a:solidFill>
                  <a:srgbClr val="008000"/>
                </a:solidFill>
              </a:rPr>
              <a:t>Jardin scolaire pour améliorer les menus de la cantine (~ Banfora, Burkina Faso). Source : </a:t>
            </a:r>
            <a:r>
              <a:rPr lang="fr-FR" sz="1200" dirty="0">
                <a:solidFill>
                  <a:srgbClr val="008000"/>
                </a:solidFill>
                <a:hlinkClick r:id="rId8"/>
              </a:rPr>
              <a:t>http://burkina-afrique.com/jardins_scolaires.html</a:t>
            </a:r>
            <a:r>
              <a:rPr lang="fr-FR" sz="1200" dirty="0">
                <a:solidFill>
                  <a:srgbClr val="008000"/>
                </a:solidFill>
              </a:rPr>
              <a:t> </a:t>
            </a:r>
          </a:p>
        </p:txBody>
      </p:sp>
      <p:pic>
        <p:nvPicPr>
          <p:cNvPr id="17" name="Picture 2" descr="D:\Users\blisan\Pictures\perso\agro-forêts\jardin pedagogique de Manonpana_s.jpg">
            <a:extLst>
              <a:ext uri="{FF2B5EF4-FFF2-40B4-BE49-F238E27FC236}">
                <a16:creationId xmlns:a16="http://schemas.microsoft.com/office/drawing/2014/main" id="{17DFB100-3D54-4FCF-AA09-3AF98CF541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4000" y="2251447"/>
            <a:ext cx="2857500" cy="16764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48FF1747-BF69-4AE6-9F95-11092A9848B9}"/>
              </a:ext>
            </a:extLst>
          </p:cNvPr>
          <p:cNvSpPr/>
          <p:nvPr/>
        </p:nvSpPr>
        <p:spPr>
          <a:xfrm>
            <a:off x="9079150" y="3922489"/>
            <a:ext cx="2987199" cy="461665"/>
          </a:xfrm>
          <a:prstGeom prst="rect">
            <a:avLst/>
          </a:prstGeom>
        </p:spPr>
        <p:txBody>
          <a:bodyPr wrap="square">
            <a:spAutoFit/>
          </a:bodyPr>
          <a:lstStyle/>
          <a:p>
            <a:pPr algn="ctr"/>
            <a:r>
              <a:rPr lang="fr-FR" sz="1200" dirty="0">
                <a:solidFill>
                  <a:srgbClr val="008000"/>
                </a:solidFill>
              </a:rPr>
              <a:t>Ferme pédagogique de </a:t>
            </a:r>
            <a:r>
              <a:rPr lang="fr-FR" sz="1200" i="1" dirty="0" err="1">
                <a:solidFill>
                  <a:srgbClr val="008000"/>
                </a:solidFill>
              </a:rPr>
              <a:t>Manonpana</a:t>
            </a:r>
            <a:r>
              <a:rPr lang="fr-FR" sz="1200" dirty="0">
                <a:solidFill>
                  <a:srgbClr val="008000"/>
                </a:solidFill>
              </a:rPr>
              <a:t> (Côte Est) (ADEFA – YAPLUKA) © B. LISAN.</a:t>
            </a:r>
          </a:p>
        </p:txBody>
      </p:sp>
      <p:pic>
        <p:nvPicPr>
          <p:cNvPr id="19" name="Picture 2" descr="D:\Users\blisan\Pictures\perso\agro-forêts\piment.jpg">
            <a:extLst>
              <a:ext uri="{FF2B5EF4-FFF2-40B4-BE49-F238E27FC236}">
                <a16:creationId xmlns:a16="http://schemas.microsoft.com/office/drawing/2014/main" id="{46CC5FB5-4341-4ACA-8559-0A9327816B7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5190" y="2447551"/>
            <a:ext cx="2199040" cy="1647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oneTexte 13">
            <a:extLst>
              <a:ext uri="{FF2B5EF4-FFF2-40B4-BE49-F238E27FC236}">
                <a16:creationId xmlns:a16="http://schemas.microsoft.com/office/drawing/2014/main" id="{65A38517-AB34-44A3-90FB-B25AE68060D6}"/>
              </a:ext>
            </a:extLst>
          </p:cNvPr>
          <p:cNvSpPr txBox="1">
            <a:spLocks noChangeArrowheads="1"/>
          </p:cNvSpPr>
          <p:nvPr/>
        </p:nvSpPr>
        <p:spPr bwMode="auto">
          <a:xfrm>
            <a:off x="565668" y="2846863"/>
            <a:ext cx="30876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200" u="sng" dirty="0">
                <a:solidFill>
                  <a:srgbClr val="008000"/>
                </a:solidFill>
              </a:rPr>
              <a:t>Note</a:t>
            </a:r>
            <a:r>
              <a:rPr lang="fr-FR" altLang="fr-FR" sz="1200" dirty="0">
                <a:solidFill>
                  <a:srgbClr val="008000"/>
                </a:solidFill>
              </a:rPr>
              <a:t> : Le piment (</a:t>
            </a:r>
            <a:r>
              <a:rPr lang="fr-FR" altLang="fr-FR" sz="1200" i="1" dirty="0" err="1">
                <a:solidFill>
                  <a:srgbClr val="008000"/>
                </a:solidFill>
              </a:rPr>
              <a:t>Capsicum</a:t>
            </a:r>
            <a:r>
              <a:rPr lang="fr-FR" altLang="fr-FR" sz="1200" i="1" dirty="0">
                <a:solidFill>
                  <a:srgbClr val="008000"/>
                </a:solidFill>
              </a:rPr>
              <a:t> </a:t>
            </a:r>
            <a:r>
              <a:rPr lang="fr-FR" altLang="fr-FR" sz="1200" i="1" dirty="0" err="1">
                <a:solidFill>
                  <a:srgbClr val="008000"/>
                </a:solidFill>
              </a:rPr>
              <a:t>frutescens</a:t>
            </a:r>
            <a:r>
              <a:rPr lang="fr-FR" altLang="fr-FR" sz="1200" dirty="0">
                <a:solidFill>
                  <a:srgbClr val="008000"/>
                </a:solidFill>
              </a:rPr>
              <a:t>), ou "</a:t>
            </a:r>
            <a:r>
              <a:rPr lang="fr-FR" altLang="fr-FR" sz="1200" dirty="0" err="1">
                <a:solidFill>
                  <a:srgbClr val="008000"/>
                </a:solidFill>
              </a:rPr>
              <a:t>pilipily</a:t>
            </a:r>
            <a:r>
              <a:rPr lang="fr-FR" altLang="fr-FR" sz="1200" dirty="0">
                <a:solidFill>
                  <a:srgbClr val="008000"/>
                </a:solidFill>
              </a:rPr>
              <a:t>", protège le stock de riz blanc contre le développement des larves d'insectes.</a:t>
            </a:r>
          </a:p>
          <a:p>
            <a:pPr algn="just" eaLnBrk="1" hangingPunct="1"/>
            <a:r>
              <a:rPr lang="fr-FR" altLang="fr-FR" sz="1200" dirty="0">
                <a:solidFill>
                  <a:srgbClr val="008000"/>
                </a:solidFill>
              </a:rPr>
              <a:t>Le piment peut être aussi utilisé comme plante ornementale.</a:t>
            </a:r>
          </a:p>
        </p:txBody>
      </p:sp>
    </p:spTree>
    <p:extLst>
      <p:ext uri="{BB962C8B-B14F-4D97-AF65-F5344CB8AC3E}">
        <p14:creationId xmlns:p14="http://schemas.microsoft.com/office/powerpoint/2010/main" val="108998934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1549365-160A-43D7-BFE1-90BE4360A868}"/>
              </a:ext>
            </a:extLst>
          </p:cNvPr>
          <p:cNvSpPr>
            <a:spLocks noGrp="1"/>
          </p:cNvSpPr>
          <p:nvPr>
            <p:ph type="ftr" sz="quarter" idx="11"/>
          </p:nvPr>
        </p:nvSpPr>
        <p:spPr>
          <a:xfrm>
            <a:off x="3205779" y="6400800"/>
            <a:ext cx="4947621" cy="32067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7B926D6B-23C9-4A55-91B1-EDDA98DA2B90}"/>
              </a:ext>
            </a:extLst>
          </p:cNvPr>
          <p:cNvSpPr>
            <a:spLocks noGrp="1"/>
          </p:cNvSpPr>
          <p:nvPr>
            <p:ph type="sldNum" sz="quarter" idx="12"/>
          </p:nvPr>
        </p:nvSpPr>
        <p:spPr>
          <a:xfrm>
            <a:off x="9180755" y="96540"/>
            <a:ext cx="2743200" cy="365125"/>
          </a:xfrm>
        </p:spPr>
        <p:txBody>
          <a:bodyPr/>
          <a:lstStyle/>
          <a:p>
            <a:fld id="{DD01B516-A07C-46B6-9C1A-871827ED2DE0}" type="slidenum">
              <a:rPr lang="fr-FR" smtClean="0"/>
              <a:t>133</a:t>
            </a:fld>
            <a:endParaRPr lang="fr-FR"/>
          </a:p>
        </p:txBody>
      </p:sp>
      <p:sp>
        <p:nvSpPr>
          <p:cNvPr id="4" name="ZoneTexte 3">
            <a:extLst>
              <a:ext uri="{FF2B5EF4-FFF2-40B4-BE49-F238E27FC236}">
                <a16:creationId xmlns:a16="http://schemas.microsoft.com/office/drawing/2014/main" id="{8A36E74C-E652-4405-93AC-21A2B2BE404A}"/>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54F489D7-35CE-4031-ACB4-899DA9610B67}"/>
              </a:ext>
            </a:extLst>
          </p:cNvPr>
          <p:cNvSpPr txBox="1"/>
          <p:nvPr/>
        </p:nvSpPr>
        <p:spPr>
          <a:xfrm>
            <a:off x="182880" y="461664"/>
            <a:ext cx="1979407" cy="369332"/>
          </a:xfrm>
          <a:prstGeom prst="rect">
            <a:avLst/>
          </a:prstGeom>
          <a:noFill/>
        </p:spPr>
        <p:txBody>
          <a:bodyPr wrap="square" rtlCol="0">
            <a:spAutoFit/>
          </a:bodyPr>
          <a:lstStyle/>
          <a:p>
            <a:r>
              <a:rPr lang="fr-FR" b="1" u="sng" dirty="0">
                <a:solidFill>
                  <a:srgbClr val="008000"/>
                </a:solidFill>
              </a:rPr>
              <a:t>Outils manuels</a:t>
            </a:r>
          </a:p>
        </p:txBody>
      </p:sp>
      <p:pic>
        <p:nvPicPr>
          <p:cNvPr id="6" name="Image 5">
            <a:extLst>
              <a:ext uri="{FF2B5EF4-FFF2-40B4-BE49-F238E27FC236}">
                <a16:creationId xmlns:a16="http://schemas.microsoft.com/office/drawing/2014/main" id="{6CD4A8E7-4CEE-424A-8628-35F5538005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4757" y="1091030"/>
            <a:ext cx="3705893" cy="5470107"/>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7CCEE160-2599-4E80-AF3A-82DB49E27D8C}"/>
              </a:ext>
            </a:extLst>
          </p:cNvPr>
          <p:cNvSpPr/>
          <p:nvPr/>
        </p:nvSpPr>
        <p:spPr>
          <a:xfrm>
            <a:off x="291194" y="6428597"/>
            <a:ext cx="604653" cy="276999"/>
          </a:xfrm>
          <a:prstGeom prst="rect">
            <a:avLst/>
          </a:prstGeom>
        </p:spPr>
        <p:txBody>
          <a:bodyPr wrap="none">
            <a:spAutoFit/>
          </a:bodyPr>
          <a:lstStyle/>
          <a:p>
            <a:pPr algn="ctr"/>
            <a:r>
              <a:rPr lang="fr-FR" sz="1200" dirty="0">
                <a:solidFill>
                  <a:srgbClr val="008000"/>
                </a:solidFill>
              </a:rPr>
              <a:t>pioche</a:t>
            </a:r>
          </a:p>
        </p:txBody>
      </p:sp>
      <p:pic>
        <p:nvPicPr>
          <p:cNvPr id="8" name="Image 7">
            <a:extLst>
              <a:ext uri="{FF2B5EF4-FFF2-40B4-BE49-F238E27FC236}">
                <a16:creationId xmlns:a16="http://schemas.microsoft.com/office/drawing/2014/main" id="{476E0CEA-7CFE-4EEB-869C-0FF3A1AFB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8" y="5458071"/>
            <a:ext cx="885825" cy="885825"/>
          </a:xfrm>
          <a:prstGeom prst="rect">
            <a:avLst/>
          </a:prstGeom>
        </p:spPr>
      </p:pic>
      <p:sp>
        <p:nvSpPr>
          <p:cNvPr id="10" name="Rectangle 9">
            <a:extLst>
              <a:ext uri="{FF2B5EF4-FFF2-40B4-BE49-F238E27FC236}">
                <a16:creationId xmlns:a16="http://schemas.microsoft.com/office/drawing/2014/main" id="{921C8941-98C7-4C80-8253-249EF2D24FFC}"/>
              </a:ext>
            </a:extLst>
          </p:cNvPr>
          <p:cNvSpPr/>
          <p:nvPr/>
        </p:nvSpPr>
        <p:spPr>
          <a:xfrm>
            <a:off x="1347616" y="6444188"/>
            <a:ext cx="1116011" cy="276999"/>
          </a:xfrm>
          <a:prstGeom prst="rect">
            <a:avLst/>
          </a:prstGeom>
        </p:spPr>
        <p:txBody>
          <a:bodyPr wrap="none">
            <a:spAutoFit/>
          </a:bodyPr>
          <a:lstStyle/>
          <a:p>
            <a:pPr algn="ctr"/>
            <a:r>
              <a:rPr lang="fr-FR" sz="1200" dirty="0">
                <a:solidFill>
                  <a:srgbClr val="008000"/>
                </a:solidFill>
                <a:latin typeface="Linux Libertine"/>
              </a:rPr>
              <a:t>Batte à semis</a:t>
            </a:r>
            <a:endParaRPr lang="fr-FR" sz="1200" b="0" i="0" dirty="0">
              <a:solidFill>
                <a:srgbClr val="008000"/>
              </a:solidFill>
              <a:effectLst/>
              <a:latin typeface="Linux Libertine"/>
            </a:endParaRPr>
          </a:p>
        </p:txBody>
      </p:sp>
      <p:pic>
        <p:nvPicPr>
          <p:cNvPr id="12" name="Image 11">
            <a:extLst>
              <a:ext uri="{FF2B5EF4-FFF2-40B4-BE49-F238E27FC236}">
                <a16:creationId xmlns:a16="http://schemas.microsoft.com/office/drawing/2014/main" id="{9E97CD41-5BF8-412F-87D1-9388536CBE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2287" y="5419971"/>
            <a:ext cx="923925" cy="923925"/>
          </a:xfrm>
          <a:prstGeom prst="rect">
            <a:avLst/>
          </a:prstGeom>
        </p:spPr>
      </p:pic>
      <p:pic>
        <p:nvPicPr>
          <p:cNvPr id="13" name="Image 12">
            <a:extLst>
              <a:ext uri="{FF2B5EF4-FFF2-40B4-BE49-F238E27FC236}">
                <a16:creationId xmlns:a16="http://schemas.microsoft.com/office/drawing/2014/main" id="{E5230547-4774-48B3-AD96-7CFCE10A6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432" y="5334245"/>
            <a:ext cx="1057275" cy="1057275"/>
          </a:xfrm>
          <a:prstGeom prst="rect">
            <a:avLst/>
          </a:prstGeom>
        </p:spPr>
      </p:pic>
      <p:pic>
        <p:nvPicPr>
          <p:cNvPr id="16" name="Image 15">
            <a:extLst>
              <a:ext uri="{FF2B5EF4-FFF2-40B4-BE49-F238E27FC236}">
                <a16:creationId xmlns:a16="http://schemas.microsoft.com/office/drawing/2014/main" id="{156DFCE5-F976-4C64-A920-8348417B00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6334" y="4953423"/>
            <a:ext cx="1000125" cy="981075"/>
          </a:xfrm>
          <a:prstGeom prst="rect">
            <a:avLst/>
          </a:prstGeom>
        </p:spPr>
      </p:pic>
      <p:pic>
        <p:nvPicPr>
          <p:cNvPr id="17" name="Image 16">
            <a:extLst>
              <a:ext uri="{FF2B5EF4-FFF2-40B4-BE49-F238E27FC236}">
                <a16:creationId xmlns:a16="http://schemas.microsoft.com/office/drawing/2014/main" id="{26F138B7-AD05-4590-9DBF-1AE3060D89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6305" y="5056426"/>
            <a:ext cx="737986" cy="833651"/>
          </a:xfrm>
          <a:prstGeom prst="rect">
            <a:avLst/>
          </a:prstGeom>
        </p:spPr>
      </p:pic>
      <p:sp>
        <p:nvSpPr>
          <p:cNvPr id="18" name="Rectangle 17">
            <a:extLst>
              <a:ext uri="{FF2B5EF4-FFF2-40B4-BE49-F238E27FC236}">
                <a16:creationId xmlns:a16="http://schemas.microsoft.com/office/drawing/2014/main" id="{D777E109-6462-4813-A67F-2AC700CCAB03}"/>
              </a:ext>
            </a:extLst>
          </p:cNvPr>
          <p:cNvSpPr/>
          <p:nvPr/>
        </p:nvSpPr>
        <p:spPr>
          <a:xfrm>
            <a:off x="3758827" y="5927729"/>
            <a:ext cx="1739859" cy="461665"/>
          </a:xfrm>
          <a:prstGeom prst="rect">
            <a:avLst/>
          </a:prstGeom>
        </p:spPr>
        <p:txBody>
          <a:bodyPr wrap="square">
            <a:spAutoFit/>
          </a:bodyPr>
          <a:lstStyle/>
          <a:p>
            <a:pPr algn="ctr"/>
            <a:r>
              <a:rPr lang="fr-FR" sz="1200" dirty="0">
                <a:solidFill>
                  <a:srgbClr val="008000"/>
                </a:solidFill>
              </a:rPr>
              <a:t>Arrosoirs (image de droite : Thomas Koehler)</a:t>
            </a:r>
          </a:p>
        </p:txBody>
      </p:sp>
      <p:sp>
        <p:nvSpPr>
          <p:cNvPr id="19" name="Rectangle 18">
            <a:extLst>
              <a:ext uri="{FF2B5EF4-FFF2-40B4-BE49-F238E27FC236}">
                <a16:creationId xmlns:a16="http://schemas.microsoft.com/office/drawing/2014/main" id="{2147071E-1911-4BE2-904C-098671235C9F}"/>
              </a:ext>
            </a:extLst>
          </p:cNvPr>
          <p:cNvSpPr/>
          <p:nvPr/>
        </p:nvSpPr>
        <p:spPr>
          <a:xfrm>
            <a:off x="5947669" y="6002568"/>
            <a:ext cx="1878271" cy="276999"/>
          </a:xfrm>
          <a:prstGeom prst="rect">
            <a:avLst/>
          </a:prstGeom>
        </p:spPr>
        <p:txBody>
          <a:bodyPr wrap="none">
            <a:spAutoFit/>
          </a:bodyPr>
          <a:lstStyle/>
          <a:p>
            <a:pPr algn="ctr"/>
            <a:r>
              <a:rPr lang="fr-FR" sz="1200" dirty="0">
                <a:solidFill>
                  <a:srgbClr val="008000"/>
                </a:solidFill>
              </a:rPr>
              <a:t>piquet et cordeau de jardin</a:t>
            </a:r>
          </a:p>
        </p:txBody>
      </p:sp>
      <p:pic>
        <p:nvPicPr>
          <p:cNvPr id="20" name="Image 19">
            <a:extLst>
              <a:ext uri="{FF2B5EF4-FFF2-40B4-BE49-F238E27FC236}">
                <a16:creationId xmlns:a16="http://schemas.microsoft.com/office/drawing/2014/main" id="{50C2AD36-1E57-4CC4-97BF-CD824980CD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48406" y="4990422"/>
            <a:ext cx="952500" cy="952500"/>
          </a:xfrm>
          <a:prstGeom prst="rect">
            <a:avLst/>
          </a:prstGeom>
        </p:spPr>
      </p:pic>
      <p:pic>
        <p:nvPicPr>
          <p:cNvPr id="21" name="Image 20">
            <a:extLst>
              <a:ext uri="{FF2B5EF4-FFF2-40B4-BE49-F238E27FC236}">
                <a16:creationId xmlns:a16="http://schemas.microsoft.com/office/drawing/2014/main" id="{5EFB99C3-F83C-4EE9-9018-EC7B75294A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32263" y="4966610"/>
            <a:ext cx="1000125" cy="1000125"/>
          </a:xfrm>
          <a:prstGeom prst="rect">
            <a:avLst/>
          </a:prstGeom>
        </p:spPr>
      </p:pic>
      <p:sp>
        <p:nvSpPr>
          <p:cNvPr id="23" name="Rectangle 22">
            <a:extLst>
              <a:ext uri="{FF2B5EF4-FFF2-40B4-BE49-F238E27FC236}">
                <a16:creationId xmlns:a16="http://schemas.microsoft.com/office/drawing/2014/main" id="{75F84907-99CD-495E-9DD3-07E562D8C08C}"/>
              </a:ext>
            </a:extLst>
          </p:cNvPr>
          <p:cNvSpPr/>
          <p:nvPr/>
        </p:nvSpPr>
        <p:spPr>
          <a:xfrm>
            <a:off x="250446" y="4875206"/>
            <a:ext cx="1114857" cy="276999"/>
          </a:xfrm>
          <a:prstGeom prst="rect">
            <a:avLst/>
          </a:prstGeom>
        </p:spPr>
        <p:txBody>
          <a:bodyPr wrap="none">
            <a:spAutoFit/>
          </a:bodyPr>
          <a:lstStyle/>
          <a:p>
            <a:r>
              <a:rPr lang="fr-FR" sz="1200" dirty="0">
                <a:solidFill>
                  <a:srgbClr val="008000"/>
                </a:solidFill>
              </a:rPr>
              <a:t>Fourche-bêche</a:t>
            </a:r>
          </a:p>
        </p:txBody>
      </p:sp>
      <p:sp>
        <p:nvSpPr>
          <p:cNvPr id="24" name="Rectangle 23">
            <a:extLst>
              <a:ext uri="{FF2B5EF4-FFF2-40B4-BE49-F238E27FC236}">
                <a16:creationId xmlns:a16="http://schemas.microsoft.com/office/drawing/2014/main" id="{68CAE469-1C48-46C8-9C1E-EBC22695F6BD}"/>
              </a:ext>
            </a:extLst>
          </p:cNvPr>
          <p:cNvSpPr/>
          <p:nvPr/>
        </p:nvSpPr>
        <p:spPr>
          <a:xfrm>
            <a:off x="2521809" y="4628146"/>
            <a:ext cx="683970" cy="276999"/>
          </a:xfrm>
          <a:prstGeom prst="rect">
            <a:avLst/>
          </a:prstGeom>
        </p:spPr>
        <p:txBody>
          <a:bodyPr wrap="none">
            <a:spAutoFit/>
          </a:bodyPr>
          <a:lstStyle/>
          <a:p>
            <a:r>
              <a:rPr lang="fr-FR" sz="1200" dirty="0">
                <a:solidFill>
                  <a:srgbClr val="008000"/>
                </a:solidFill>
              </a:rPr>
              <a:t>Louchet</a:t>
            </a:r>
          </a:p>
        </p:txBody>
      </p:sp>
      <p:pic>
        <p:nvPicPr>
          <p:cNvPr id="26" name="Image 25">
            <a:extLst>
              <a:ext uri="{FF2B5EF4-FFF2-40B4-BE49-F238E27FC236}">
                <a16:creationId xmlns:a16="http://schemas.microsoft.com/office/drawing/2014/main" id="{B3732247-AA02-4E34-9D1E-F825A1B7DE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44284" y="2465151"/>
            <a:ext cx="2143125" cy="2143125"/>
          </a:xfrm>
          <a:prstGeom prst="rect">
            <a:avLst/>
          </a:prstGeom>
        </p:spPr>
      </p:pic>
      <p:pic>
        <p:nvPicPr>
          <p:cNvPr id="28" name="Image 27">
            <a:extLst>
              <a:ext uri="{FF2B5EF4-FFF2-40B4-BE49-F238E27FC236}">
                <a16:creationId xmlns:a16="http://schemas.microsoft.com/office/drawing/2014/main" id="{29BDF681-6B5C-400E-A0D2-726EFCA465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574992" y="2600972"/>
            <a:ext cx="2933700" cy="1562100"/>
          </a:xfrm>
          <a:prstGeom prst="rect">
            <a:avLst/>
          </a:prstGeom>
        </p:spPr>
      </p:pic>
      <p:sp>
        <p:nvSpPr>
          <p:cNvPr id="29" name="Rectangle 28">
            <a:extLst>
              <a:ext uri="{FF2B5EF4-FFF2-40B4-BE49-F238E27FC236}">
                <a16:creationId xmlns:a16="http://schemas.microsoft.com/office/drawing/2014/main" id="{15DD5B6A-3FC4-41E6-AE54-10F83C6EA000}"/>
              </a:ext>
            </a:extLst>
          </p:cNvPr>
          <p:cNvSpPr/>
          <p:nvPr/>
        </p:nvSpPr>
        <p:spPr>
          <a:xfrm>
            <a:off x="4495495" y="4452360"/>
            <a:ext cx="1276247" cy="276999"/>
          </a:xfrm>
          <a:prstGeom prst="rect">
            <a:avLst/>
          </a:prstGeom>
        </p:spPr>
        <p:txBody>
          <a:bodyPr wrap="none">
            <a:spAutoFit/>
          </a:bodyPr>
          <a:lstStyle/>
          <a:p>
            <a:r>
              <a:rPr lang="fr-FR" sz="1200" dirty="0">
                <a:solidFill>
                  <a:srgbClr val="008000"/>
                </a:solidFill>
              </a:rPr>
              <a:t>piémontaise outil</a:t>
            </a:r>
          </a:p>
        </p:txBody>
      </p:sp>
      <p:pic>
        <p:nvPicPr>
          <p:cNvPr id="31" name="Image 30">
            <a:extLst>
              <a:ext uri="{FF2B5EF4-FFF2-40B4-BE49-F238E27FC236}">
                <a16:creationId xmlns:a16="http://schemas.microsoft.com/office/drawing/2014/main" id="{262C7ED5-9264-446D-9731-1040070F74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32204" y="2977227"/>
            <a:ext cx="2162925" cy="1439328"/>
          </a:xfrm>
          <a:prstGeom prst="rect">
            <a:avLst/>
          </a:prstGeom>
        </p:spPr>
      </p:pic>
      <p:sp>
        <p:nvSpPr>
          <p:cNvPr id="32" name="Rectangle 31">
            <a:extLst>
              <a:ext uri="{FF2B5EF4-FFF2-40B4-BE49-F238E27FC236}">
                <a16:creationId xmlns:a16="http://schemas.microsoft.com/office/drawing/2014/main" id="{C2908F89-8C45-4BC4-A827-D1D6708406F3}"/>
              </a:ext>
            </a:extLst>
          </p:cNvPr>
          <p:cNvSpPr/>
          <p:nvPr/>
        </p:nvSpPr>
        <p:spPr>
          <a:xfrm>
            <a:off x="6872324" y="4447758"/>
            <a:ext cx="635239" cy="276999"/>
          </a:xfrm>
          <a:prstGeom prst="rect">
            <a:avLst/>
          </a:prstGeom>
        </p:spPr>
        <p:txBody>
          <a:bodyPr wrap="none">
            <a:spAutoFit/>
          </a:bodyPr>
          <a:lstStyle/>
          <a:p>
            <a:r>
              <a:rPr lang="fr-FR" sz="1200" dirty="0">
                <a:solidFill>
                  <a:srgbClr val="008000"/>
                </a:solidFill>
              </a:rPr>
              <a:t>Binette</a:t>
            </a:r>
          </a:p>
        </p:txBody>
      </p:sp>
      <p:pic>
        <p:nvPicPr>
          <p:cNvPr id="34" name="Image 33">
            <a:extLst>
              <a:ext uri="{FF2B5EF4-FFF2-40B4-BE49-F238E27FC236}">
                <a16:creationId xmlns:a16="http://schemas.microsoft.com/office/drawing/2014/main" id="{764EE6BE-FDF4-4815-A9CF-5EEB83F56EB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95299" y="2718911"/>
            <a:ext cx="1728847" cy="1728847"/>
          </a:xfrm>
          <a:prstGeom prst="rect">
            <a:avLst/>
          </a:prstGeom>
        </p:spPr>
      </p:pic>
      <p:pic>
        <p:nvPicPr>
          <p:cNvPr id="36" name="Image 35">
            <a:extLst>
              <a:ext uri="{FF2B5EF4-FFF2-40B4-BE49-F238E27FC236}">
                <a16:creationId xmlns:a16="http://schemas.microsoft.com/office/drawing/2014/main" id="{2A2455E8-B112-4660-ABE2-9947CFAABDD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59934" y="1020729"/>
            <a:ext cx="2841824" cy="937584"/>
          </a:xfrm>
          <a:prstGeom prst="rect">
            <a:avLst/>
          </a:prstGeom>
        </p:spPr>
      </p:pic>
      <p:sp>
        <p:nvSpPr>
          <p:cNvPr id="37" name="ZoneTexte 36">
            <a:extLst>
              <a:ext uri="{FF2B5EF4-FFF2-40B4-BE49-F238E27FC236}">
                <a16:creationId xmlns:a16="http://schemas.microsoft.com/office/drawing/2014/main" id="{696C251C-8D50-4FE8-A09B-17681781FCFC}"/>
              </a:ext>
            </a:extLst>
          </p:cNvPr>
          <p:cNvSpPr txBox="1"/>
          <p:nvPr/>
        </p:nvSpPr>
        <p:spPr>
          <a:xfrm>
            <a:off x="5868296" y="2032902"/>
            <a:ext cx="1554480" cy="276999"/>
          </a:xfrm>
          <a:prstGeom prst="rect">
            <a:avLst/>
          </a:prstGeom>
          <a:noFill/>
        </p:spPr>
        <p:txBody>
          <a:bodyPr wrap="square" rtlCol="0">
            <a:spAutoFit/>
          </a:bodyPr>
          <a:lstStyle/>
          <a:p>
            <a:pPr algn="ctr"/>
            <a:r>
              <a:rPr lang="fr-FR" sz="1200" dirty="0">
                <a:solidFill>
                  <a:srgbClr val="008000"/>
                </a:solidFill>
              </a:rPr>
              <a:t>Sectateur (</a:t>
            </a:r>
            <a:r>
              <a:rPr lang="fr-FR" sz="1200" dirty="0" err="1">
                <a:solidFill>
                  <a:srgbClr val="008000"/>
                </a:solidFill>
              </a:rPr>
              <a:t>Felco</a:t>
            </a:r>
            <a:r>
              <a:rPr lang="fr-FR" sz="1200" dirty="0">
                <a:solidFill>
                  <a:srgbClr val="008000"/>
                </a:solidFill>
              </a:rPr>
              <a:t>). </a:t>
            </a:r>
          </a:p>
        </p:txBody>
      </p:sp>
      <p:sp>
        <p:nvSpPr>
          <p:cNvPr id="38" name="ZoneTexte 37">
            <a:extLst>
              <a:ext uri="{FF2B5EF4-FFF2-40B4-BE49-F238E27FC236}">
                <a16:creationId xmlns:a16="http://schemas.microsoft.com/office/drawing/2014/main" id="{BE2A9402-B4A4-412C-9514-95B7ACAE654C}"/>
              </a:ext>
            </a:extLst>
          </p:cNvPr>
          <p:cNvSpPr txBox="1"/>
          <p:nvPr/>
        </p:nvSpPr>
        <p:spPr>
          <a:xfrm>
            <a:off x="2653464" y="1909735"/>
            <a:ext cx="1714500" cy="276999"/>
          </a:xfrm>
          <a:prstGeom prst="rect">
            <a:avLst/>
          </a:prstGeom>
          <a:noFill/>
        </p:spPr>
        <p:txBody>
          <a:bodyPr wrap="square" rtlCol="0">
            <a:spAutoFit/>
          </a:bodyPr>
          <a:lstStyle/>
          <a:p>
            <a:pPr algn="ctr"/>
            <a:r>
              <a:rPr lang="fr-FR" sz="1200" dirty="0">
                <a:solidFill>
                  <a:srgbClr val="008000"/>
                </a:solidFill>
              </a:rPr>
              <a:t>Cisaille à haie</a:t>
            </a:r>
          </a:p>
        </p:txBody>
      </p:sp>
      <p:pic>
        <p:nvPicPr>
          <p:cNvPr id="41" name="Image 40">
            <a:extLst>
              <a:ext uri="{FF2B5EF4-FFF2-40B4-BE49-F238E27FC236}">
                <a16:creationId xmlns:a16="http://schemas.microsoft.com/office/drawing/2014/main" id="{A32CD45A-2644-403E-80B4-CC2F23D5A310}"/>
              </a:ext>
            </a:extLst>
          </p:cNvPr>
          <p:cNvPicPr>
            <a:picLocks noChangeAspect="1"/>
          </p:cNvPicPr>
          <p:nvPr/>
        </p:nvPicPr>
        <p:blipFill>
          <a:blip r:embed="rId15"/>
          <a:stretch>
            <a:fillRect/>
          </a:stretch>
        </p:blipFill>
        <p:spPr>
          <a:xfrm>
            <a:off x="2322899" y="759229"/>
            <a:ext cx="2306100" cy="1112079"/>
          </a:xfrm>
          <a:prstGeom prst="rect">
            <a:avLst/>
          </a:prstGeom>
        </p:spPr>
      </p:pic>
    </p:spTree>
    <p:extLst>
      <p:ext uri="{BB962C8B-B14F-4D97-AF65-F5344CB8AC3E}">
        <p14:creationId xmlns:p14="http://schemas.microsoft.com/office/powerpoint/2010/main" val="251072679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002A791-9181-4040-8CC3-54DBF4A84E22}"/>
              </a:ext>
            </a:extLst>
          </p:cNvPr>
          <p:cNvSpPr>
            <a:spLocks noGrp="1"/>
          </p:cNvSpPr>
          <p:nvPr>
            <p:ph type="ftr" sz="quarter" idx="11"/>
          </p:nvPr>
        </p:nvSpPr>
        <p:spPr>
          <a:xfrm>
            <a:off x="3162748" y="6356350"/>
            <a:ext cx="4990652"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C080A6F9-137C-45CC-B5C8-9DFFF5ACC029}"/>
              </a:ext>
            </a:extLst>
          </p:cNvPr>
          <p:cNvSpPr>
            <a:spLocks noGrp="1"/>
          </p:cNvSpPr>
          <p:nvPr>
            <p:ph type="sldNum" sz="quarter" idx="12"/>
          </p:nvPr>
        </p:nvSpPr>
        <p:spPr>
          <a:xfrm>
            <a:off x="9126967" y="148908"/>
            <a:ext cx="2743200" cy="365125"/>
          </a:xfrm>
        </p:spPr>
        <p:txBody>
          <a:bodyPr/>
          <a:lstStyle/>
          <a:p>
            <a:fld id="{DD01B516-A07C-46B6-9C1A-871827ED2DE0}" type="slidenum">
              <a:rPr lang="fr-FR" smtClean="0"/>
              <a:t>134</a:t>
            </a:fld>
            <a:endParaRPr lang="fr-FR" dirty="0"/>
          </a:p>
        </p:txBody>
      </p:sp>
      <p:sp>
        <p:nvSpPr>
          <p:cNvPr id="4" name="ZoneTexte 3">
            <a:extLst>
              <a:ext uri="{FF2B5EF4-FFF2-40B4-BE49-F238E27FC236}">
                <a16:creationId xmlns:a16="http://schemas.microsoft.com/office/drawing/2014/main" id="{2691D39C-E872-424C-AA60-738FDEDBEA48}"/>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B6BC95C2-6CA0-4BE7-BC0E-B34816965CA1}"/>
              </a:ext>
            </a:extLst>
          </p:cNvPr>
          <p:cNvSpPr txBox="1"/>
          <p:nvPr/>
        </p:nvSpPr>
        <p:spPr>
          <a:xfrm>
            <a:off x="182880" y="461664"/>
            <a:ext cx="1979407" cy="369332"/>
          </a:xfrm>
          <a:prstGeom prst="rect">
            <a:avLst/>
          </a:prstGeom>
          <a:noFill/>
        </p:spPr>
        <p:txBody>
          <a:bodyPr wrap="square" rtlCol="0">
            <a:spAutoFit/>
          </a:bodyPr>
          <a:lstStyle/>
          <a:p>
            <a:r>
              <a:rPr lang="fr-FR" b="1" u="sng" dirty="0">
                <a:solidFill>
                  <a:srgbClr val="008000"/>
                </a:solidFill>
              </a:rPr>
              <a:t>Outils manuels</a:t>
            </a:r>
          </a:p>
        </p:txBody>
      </p:sp>
      <p:sp>
        <p:nvSpPr>
          <p:cNvPr id="6" name="ZoneTexte 5">
            <a:extLst>
              <a:ext uri="{FF2B5EF4-FFF2-40B4-BE49-F238E27FC236}">
                <a16:creationId xmlns:a16="http://schemas.microsoft.com/office/drawing/2014/main" id="{DDF9E741-1506-4AAD-B9C8-51FD359154DE}"/>
              </a:ext>
            </a:extLst>
          </p:cNvPr>
          <p:cNvSpPr txBox="1"/>
          <p:nvPr/>
        </p:nvSpPr>
        <p:spPr>
          <a:xfrm>
            <a:off x="182879" y="830995"/>
            <a:ext cx="11381592" cy="646331"/>
          </a:xfrm>
          <a:prstGeom prst="rect">
            <a:avLst/>
          </a:prstGeom>
          <a:noFill/>
        </p:spPr>
        <p:txBody>
          <a:bodyPr wrap="square" rtlCol="0">
            <a:spAutoFit/>
          </a:bodyPr>
          <a:lstStyle/>
          <a:p>
            <a:r>
              <a:rPr lang="fr-FR" dirty="0"/>
              <a:t>Il faut prévoir un local / cabane (métallique), barraque de chantier en tôle. Ou un container pour ranger les outils.</a:t>
            </a:r>
          </a:p>
          <a:p>
            <a:r>
              <a:rPr lang="fr-FR" dirty="0"/>
              <a:t>Il sera peint en vert.</a:t>
            </a:r>
          </a:p>
        </p:txBody>
      </p:sp>
      <p:sp>
        <p:nvSpPr>
          <p:cNvPr id="7" name="ZoneTexte 6">
            <a:extLst>
              <a:ext uri="{FF2B5EF4-FFF2-40B4-BE49-F238E27FC236}">
                <a16:creationId xmlns:a16="http://schemas.microsoft.com/office/drawing/2014/main" id="{71DB88CE-2AC7-4E74-919C-853FF470F098}"/>
              </a:ext>
            </a:extLst>
          </p:cNvPr>
          <p:cNvSpPr txBox="1"/>
          <p:nvPr/>
        </p:nvSpPr>
        <p:spPr>
          <a:xfrm>
            <a:off x="182879" y="5710021"/>
            <a:ext cx="6056556" cy="461665"/>
          </a:xfrm>
          <a:prstGeom prst="rect">
            <a:avLst/>
          </a:prstGeom>
          <a:noFill/>
        </p:spPr>
        <p:txBody>
          <a:bodyPr wrap="square" rtlCol="0">
            <a:spAutoFit/>
          </a:bodyPr>
          <a:lstStyle/>
          <a:p>
            <a:r>
              <a:rPr lang="fr-FR" sz="1200" dirty="0">
                <a:solidFill>
                  <a:srgbClr val="008000"/>
                </a:solidFill>
              </a:rPr>
              <a:t>Sources : a) </a:t>
            </a:r>
            <a:r>
              <a:rPr lang="fr-FR" sz="1200" dirty="0">
                <a:solidFill>
                  <a:srgbClr val="008000"/>
                </a:solidFill>
                <a:hlinkClick r:id="rId2"/>
              </a:rPr>
              <a:t>http://bibou-kerguelen62.blogspot.fr/2012/09/armor-la-vie-de-chantier.html</a:t>
            </a:r>
            <a:endParaRPr lang="fr-FR" sz="1200" dirty="0">
              <a:solidFill>
                <a:srgbClr val="008000"/>
              </a:solidFill>
            </a:endParaRPr>
          </a:p>
          <a:p>
            <a:r>
              <a:rPr lang="fr-FR" sz="1200" dirty="0">
                <a:solidFill>
                  <a:srgbClr val="008000"/>
                </a:solidFill>
              </a:rPr>
              <a:t>b) </a:t>
            </a:r>
            <a:r>
              <a:rPr lang="fr-FR" sz="1200" dirty="0">
                <a:solidFill>
                  <a:srgbClr val="008000"/>
                </a:solidFill>
                <a:hlinkClick r:id="rId3"/>
              </a:rPr>
              <a:t>http://www.forum-isolation.com/isolation-baraque-chantier-en-tole.htm</a:t>
            </a:r>
            <a:r>
              <a:rPr lang="fr-FR" sz="1200" dirty="0">
                <a:solidFill>
                  <a:srgbClr val="008000"/>
                </a:solidFill>
              </a:rPr>
              <a:t>  </a:t>
            </a:r>
          </a:p>
        </p:txBody>
      </p:sp>
      <p:pic>
        <p:nvPicPr>
          <p:cNvPr id="9" name="Image 8">
            <a:extLst>
              <a:ext uri="{FF2B5EF4-FFF2-40B4-BE49-F238E27FC236}">
                <a16:creationId xmlns:a16="http://schemas.microsoft.com/office/drawing/2014/main" id="{47E414FF-CFA6-43C5-8297-DB01060223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8895" y="3813910"/>
            <a:ext cx="2619375" cy="1743075"/>
          </a:xfrm>
          <a:prstGeom prst="rect">
            <a:avLst/>
          </a:prstGeom>
        </p:spPr>
      </p:pic>
      <p:pic>
        <p:nvPicPr>
          <p:cNvPr id="11" name="Image 10">
            <a:extLst>
              <a:ext uri="{FF2B5EF4-FFF2-40B4-BE49-F238E27FC236}">
                <a16:creationId xmlns:a16="http://schemas.microsoft.com/office/drawing/2014/main" id="{BD3B9703-A401-4DAC-8CD6-B6010F7F3A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79" y="3162468"/>
            <a:ext cx="1866900" cy="2447925"/>
          </a:xfrm>
          <a:prstGeom prst="rect">
            <a:avLst/>
          </a:prstGeom>
        </p:spPr>
      </p:pic>
      <p:pic>
        <p:nvPicPr>
          <p:cNvPr id="15" name="Image 14">
            <a:extLst>
              <a:ext uri="{FF2B5EF4-FFF2-40B4-BE49-F238E27FC236}">
                <a16:creationId xmlns:a16="http://schemas.microsoft.com/office/drawing/2014/main" id="{FF253F11-C497-4C57-B0B4-A6976BED48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2287" y="3587706"/>
            <a:ext cx="2324100" cy="1971675"/>
          </a:xfrm>
          <a:prstGeom prst="rect">
            <a:avLst/>
          </a:prstGeom>
        </p:spPr>
      </p:pic>
      <p:sp>
        <p:nvSpPr>
          <p:cNvPr id="16" name="Rectangle 15">
            <a:extLst>
              <a:ext uri="{FF2B5EF4-FFF2-40B4-BE49-F238E27FC236}">
                <a16:creationId xmlns:a16="http://schemas.microsoft.com/office/drawing/2014/main" id="{5EC15343-AEDD-4985-81E8-5AFEF94E6BD6}"/>
              </a:ext>
            </a:extLst>
          </p:cNvPr>
          <p:cNvSpPr/>
          <p:nvPr/>
        </p:nvSpPr>
        <p:spPr>
          <a:xfrm>
            <a:off x="10032636" y="6356350"/>
            <a:ext cx="778034" cy="276999"/>
          </a:xfrm>
          <a:prstGeom prst="rect">
            <a:avLst/>
          </a:prstGeom>
        </p:spPr>
        <p:txBody>
          <a:bodyPr wrap="none">
            <a:spAutoFit/>
          </a:bodyPr>
          <a:lstStyle/>
          <a:p>
            <a:pPr algn="ctr"/>
            <a:r>
              <a:rPr lang="fr-FR" sz="1200" dirty="0">
                <a:solidFill>
                  <a:srgbClr val="008000"/>
                </a:solidFill>
              </a:rPr>
              <a:t>container</a:t>
            </a:r>
          </a:p>
        </p:txBody>
      </p:sp>
      <p:pic>
        <p:nvPicPr>
          <p:cNvPr id="18" name="Image 17">
            <a:extLst>
              <a:ext uri="{FF2B5EF4-FFF2-40B4-BE49-F238E27FC236}">
                <a16:creationId xmlns:a16="http://schemas.microsoft.com/office/drawing/2014/main" id="{29593FE1-5087-4E6A-8375-0B4FADF160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83040" y="4573543"/>
            <a:ext cx="2724150" cy="1676400"/>
          </a:xfrm>
          <a:prstGeom prst="rect">
            <a:avLst/>
          </a:prstGeom>
        </p:spPr>
      </p:pic>
    </p:spTree>
    <p:extLst>
      <p:ext uri="{BB962C8B-B14F-4D97-AF65-F5344CB8AC3E}">
        <p14:creationId xmlns:p14="http://schemas.microsoft.com/office/powerpoint/2010/main" val="30043780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281082" y="6497619"/>
            <a:ext cx="4872318" cy="223856"/>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34544" y="177997"/>
            <a:ext cx="2743200" cy="365125"/>
          </a:xfrm>
        </p:spPr>
        <p:txBody>
          <a:bodyPr/>
          <a:lstStyle/>
          <a:p>
            <a:fld id="{DD01B516-A07C-46B6-9C1A-871827ED2DE0}" type="slidenum">
              <a:rPr lang="fr-FR" smtClean="0"/>
              <a:t>135</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5EE1C14A-5F2B-4166-B937-DA1E60885D98}"/>
              </a:ext>
            </a:extLst>
          </p:cNvPr>
          <p:cNvSpPr txBox="1"/>
          <p:nvPr/>
        </p:nvSpPr>
        <p:spPr>
          <a:xfrm>
            <a:off x="172122" y="461665"/>
            <a:ext cx="5249732" cy="366586"/>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Où trouver les graines, fleurs et arbustes</a:t>
            </a:r>
          </a:p>
        </p:txBody>
      </p:sp>
      <p:sp>
        <p:nvSpPr>
          <p:cNvPr id="10" name="ZoneTexte 9">
            <a:extLst>
              <a:ext uri="{FF2B5EF4-FFF2-40B4-BE49-F238E27FC236}">
                <a16:creationId xmlns:a16="http://schemas.microsoft.com/office/drawing/2014/main" id="{DC1AED70-089A-43B7-9A34-BA2A6ED61F43}"/>
              </a:ext>
            </a:extLst>
          </p:cNvPr>
          <p:cNvSpPr txBox="1"/>
          <p:nvPr/>
        </p:nvSpPr>
        <p:spPr>
          <a:xfrm>
            <a:off x="172122" y="909708"/>
            <a:ext cx="11805622" cy="5509200"/>
          </a:xfrm>
          <a:prstGeom prst="rect">
            <a:avLst/>
          </a:prstGeom>
          <a:noFill/>
        </p:spPr>
        <p:txBody>
          <a:bodyPr wrap="square" rtlCol="0">
            <a:spAutoFit/>
          </a:bodyPr>
          <a:lstStyle/>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Dans la nature ou dans quelques arborétums à Madagascar (celui de Antananarivo et de </a:t>
            </a:r>
            <a:r>
              <a:rPr lang="fr-FR" altLang="fr-FR" sz="1600" dirty="0" err="1">
                <a:solidFill>
                  <a:prstClr val="black"/>
                </a:solidFill>
                <a:ea typeface="Times New Roman" panose="02020603050405020304" pitchFamily="18" charset="0"/>
              </a:rPr>
              <a:t>Ranomafana</a:t>
            </a:r>
            <a:r>
              <a:rPr lang="fr-FR" altLang="fr-FR" sz="1600" dirty="0">
                <a:solidFill>
                  <a:prstClr val="black"/>
                </a:solidFill>
                <a:ea typeface="Times New Roman" panose="02020603050405020304" pitchFamily="18" charset="0"/>
              </a:rPr>
              <a:t>, par exemple. Je crois qu’il y en a un aussi à Tamatave / Toamasina).</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 </a:t>
            </a:r>
            <a:endParaRPr lang="fr-FR" altLang="fr-FR" sz="1600" dirty="0">
              <a:solidFill>
                <a:prstClr val="black"/>
              </a:solidFill>
            </a:endParaRPr>
          </a:p>
          <a:p>
            <a:pPr lvl="0" eaLnBrk="0" fontAlgn="base" hangingPunct="0">
              <a:spcBef>
                <a:spcPct val="0"/>
              </a:spcBef>
              <a:spcAft>
                <a:spcPct val="0"/>
              </a:spcAft>
            </a:pPr>
            <a:r>
              <a:rPr lang="fr-FR" altLang="fr-FR" sz="1600" b="1" dirty="0">
                <a:solidFill>
                  <a:srgbClr val="00B050"/>
                </a:solidFill>
                <a:ea typeface="Times New Roman" panose="02020603050405020304" pitchFamily="18" charset="0"/>
              </a:rPr>
              <a:t>Le Conservatoire de Madagascar (Arboretum Pierre </a:t>
            </a:r>
            <a:r>
              <a:rPr lang="fr-FR" altLang="fr-FR" sz="1600" b="1" dirty="0" err="1">
                <a:solidFill>
                  <a:srgbClr val="00B050"/>
                </a:solidFill>
                <a:ea typeface="Times New Roman" panose="02020603050405020304" pitchFamily="18" charset="0"/>
              </a:rPr>
              <a:t>Boiteau</a:t>
            </a:r>
            <a:r>
              <a:rPr lang="fr-FR" altLang="fr-FR" sz="1600" b="1" dirty="0">
                <a:solidFill>
                  <a:srgbClr val="00B050"/>
                </a:solidFill>
                <a:ea typeface="Times New Roman" panose="02020603050405020304" pitchFamily="18" charset="0"/>
              </a:rPr>
              <a:t>) </a:t>
            </a:r>
            <a:endParaRPr lang="fr-FR" altLang="fr-FR" sz="1600" dirty="0">
              <a:solidFill>
                <a:prstClr val="black"/>
              </a:solidFill>
            </a:endParaRPr>
          </a:p>
          <a:p>
            <a:pPr lvl="0" eaLnBrk="0" fontAlgn="base" hangingPunct="0">
              <a:spcBef>
                <a:spcPct val="0"/>
              </a:spcBef>
              <a:spcAft>
                <a:spcPct val="0"/>
              </a:spcAft>
            </a:pPr>
            <a:r>
              <a:rPr lang="fr-FR" altLang="fr-FR" sz="1600" i="1" dirty="0">
                <a:solidFill>
                  <a:srgbClr val="FF0000"/>
                </a:solidFill>
                <a:ea typeface="Times New Roman" panose="02020603050405020304" pitchFamily="18" charset="0"/>
              </a:rPr>
              <a:t>Adresse postale  introuvable sur Internet.</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cs typeface="Times New Roman" panose="02020603050405020304" pitchFamily="18" charset="0"/>
              </a:rPr>
              <a:t>ð  </a:t>
            </a:r>
            <a:r>
              <a:rPr lang="fr-FR" altLang="fr-FR" sz="1600" dirty="0">
                <a:solidFill>
                  <a:prstClr val="black"/>
                </a:solidFill>
                <a:ea typeface="Times New Roman" panose="02020603050405020304" pitchFamily="18" charset="0"/>
              </a:rPr>
              <a:t>S’adresser à l’association « </a:t>
            </a:r>
            <a:r>
              <a:rPr lang="fr-FR" altLang="fr-FR" sz="1600" b="1" dirty="0">
                <a:solidFill>
                  <a:prstClr val="black"/>
                </a:solidFill>
                <a:ea typeface="Times New Roman" panose="02020603050405020304" pitchFamily="18" charset="0"/>
              </a:rPr>
              <a:t>île rouge</a:t>
            </a:r>
            <a:r>
              <a:rPr lang="fr-FR" altLang="fr-FR" sz="1600" dirty="0">
                <a:solidFill>
                  <a:prstClr val="black"/>
                </a:solidFill>
                <a:ea typeface="Times New Roman" panose="02020603050405020304" pitchFamily="18" charset="0"/>
              </a:rPr>
              <a:t> » pour avoir plus de renseignements (</a:t>
            </a:r>
            <a:r>
              <a:rPr lang="fr-FR" altLang="fr-FR" sz="1600" dirty="0">
                <a:solidFill>
                  <a:srgbClr val="800080"/>
                </a:solidFill>
                <a:ea typeface="Times New Roman" panose="02020603050405020304" pitchFamily="18" charset="0"/>
                <a:hlinkClick r:id="rId2"/>
              </a:rPr>
              <a:t>www.</a:t>
            </a:r>
            <a:r>
              <a:rPr lang="fr-FR" altLang="fr-FR" sz="1600" b="1" dirty="0">
                <a:solidFill>
                  <a:srgbClr val="800080"/>
                </a:solidFill>
                <a:ea typeface="Times New Roman" panose="02020603050405020304" pitchFamily="18" charset="0"/>
                <a:hlinkClick r:id="rId2"/>
              </a:rPr>
              <a:t>ilerouge</a:t>
            </a:r>
            <a:r>
              <a:rPr lang="fr-FR" altLang="fr-FR" sz="1600" dirty="0">
                <a:solidFill>
                  <a:srgbClr val="800080"/>
                </a:solidFill>
                <a:ea typeface="Times New Roman" panose="02020603050405020304" pitchFamily="18" charset="0"/>
                <a:hlinkClick r:id="rId2"/>
              </a:rPr>
              <a:t>.org</a:t>
            </a:r>
            <a:r>
              <a:rPr lang="fr-FR" altLang="fr-FR" sz="1600" dirty="0">
                <a:solidFill>
                  <a:srgbClr val="009933"/>
                </a:solidFill>
                <a:ea typeface="Times New Roman" panose="02020603050405020304" pitchFamily="18" charset="0"/>
              </a:rPr>
              <a:t> , </a:t>
            </a:r>
            <a:r>
              <a:rPr lang="fr-FR" altLang="fr-FR" sz="1600" dirty="0">
                <a:solidFill>
                  <a:srgbClr val="800080"/>
                </a:solidFill>
                <a:ea typeface="Times New Roman" panose="02020603050405020304" pitchFamily="18" charset="0"/>
                <a:hlinkClick r:id="rId3"/>
              </a:rPr>
              <a:t>http://ilerouge.org/arboretum/</a:t>
            </a:r>
            <a:r>
              <a:rPr lang="fr-FR" altLang="fr-FR" sz="1600" dirty="0">
                <a:solidFill>
                  <a:srgbClr val="009933"/>
                </a:solidFill>
                <a:ea typeface="Times New Roman" panose="02020603050405020304" pitchFamily="18" charset="0"/>
              </a:rPr>
              <a:t> </a:t>
            </a:r>
            <a:r>
              <a:rPr lang="fr-FR" altLang="fr-FR" sz="1600" dirty="0">
                <a:solidFill>
                  <a:prstClr val="black"/>
                </a:solidFill>
                <a:ea typeface="Times New Roman" panose="02020603050405020304" pitchFamily="18" charset="0"/>
              </a:rPr>
              <a:t>).</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Accès : L'Arboretum Pierre </a:t>
            </a:r>
            <a:r>
              <a:rPr lang="fr-FR" altLang="fr-FR" sz="1600" dirty="0" err="1">
                <a:solidFill>
                  <a:prstClr val="black"/>
                </a:solidFill>
                <a:ea typeface="Times New Roman" panose="02020603050405020304" pitchFamily="18" charset="0"/>
              </a:rPr>
              <a:t>Boiteau</a:t>
            </a:r>
            <a:r>
              <a:rPr lang="fr-FR" altLang="fr-FR" sz="1600" dirty="0">
                <a:solidFill>
                  <a:prstClr val="black"/>
                </a:solidFill>
                <a:ea typeface="Times New Roman" panose="02020603050405020304" pitchFamily="18" charset="0"/>
              </a:rPr>
              <a:t> est situé à 10 km de l’aéroport international d’Ivato Antananarivo (Tananarive).  </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Description : Sur une superficie de 2 hectares, 250 espèces de plantes sont présentées dont 80 pour cent d’endémiques à Madagascar.</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Rends-toi y sur place. C’est le fils de Pierre </a:t>
            </a:r>
            <a:r>
              <a:rPr lang="fr-FR" altLang="fr-FR" sz="1600" dirty="0" err="1">
                <a:solidFill>
                  <a:prstClr val="black"/>
                </a:solidFill>
                <a:ea typeface="Times New Roman" panose="02020603050405020304" pitchFamily="18" charset="0"/>
              </a:rPr>
              <a:t>Boiteau</a:t>
            </a:r>
            <a:r>
              <a:rPr lang="fr-FR" altLang="fr-FR" sz="1600" dirty="0">
                <a:solidFill>
                  <a:prstClr val="black"/>
                </a:solidFill>
                <a:ea typeface="Times New Roman" panose="02020603050405020304" pitchFamily="18" charset="0"/>
              </a:rPr>
              <a:t> (décédé) et de Mme Lucile Allorge-Boiteau (tous botanistes) qui le gère.</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[Je crois que ce fils </a:t>
            </a:r>
            <a:r>
              <a:rPr lang="fr-FR" altLang="fr-FR" sz="1600" dirty="0" err="1">
                <a:solidFill>
                  <a:prstClr val="black"/>
                </a:solidFill>
                <a:ea typeface="Times New Roman" panose="02020603050405020304" pitchFamily="18" charset="0"/>
              </a:rPr>
              <a:t>Boiteau</a:t>
            </a:r>
            <a:r>
              <a:rPr lang="fr-FR" altLang="fr-FR" sz="1600" dirty="0">
                <a:solidFill>
                  <a:prstClr val="black"/>
                </a:solidFill>
                <a:ea typeface="Times New Roman" panose="02020603050405020304" pitchFamily="18" charset="0"/>
              </a:rPr>
              <a:t> gère aussi le </a:t>
            </a:r>
            <a:r>
              <a:rPr lang="fr-FR" altLang="fr-FR" sz="1600" dirty="0" err="1">
                <a:solidFill>
                  <a:prstClr val="black"/>
                </a:solidFill>
                <a:ea typeface="Times New Roman" panose="02020603050405020304" pitchFamily="18" charset="0"/>
              </a:rPr>
              <a:t>Lemur</a:t>
            </a:r>
            <a:r>
              <a:rPr lang="fr-FR" altLang="fr-FR" sz="1600" dirty="0">
                <a:solidFill>
                  <a:prstClr val="black"/>
                </a:solidFill>
                <a:ea typeface="Times New Roman" panose="02020603050405020304" pitchFamily="18" charset="0"/>
              </a:rPr>
              <a:t> Park (site : </a:t>
            </a:r>
            <a:r>
              <a:rPr lang="fr-FR" altLang="fr-FR" sz="1600" dirty="0">
                <a:solidFill>
                  <a:srgbClr val="800080"/>
                </a:solidFill>
                <a:ea typeface="Times New Roman" panose="02020603050405020304" pitchFamily="18" charset="0"/>
                <a:hlinkClick r:id="rId4"/>
              </a:rPr>
              <a:t>https://fr.wikipedia.org/wiki/Lemurs_park</a:t>
            </a:r>
            <a:r>
              <a:rPr lang="fr-FR" altLang="fr-FR" sz="1600" dirty="0">
                <a:solidFill>
                  <a:prstClr val="black"/>
                </a:solidFill>
                <a:ea typeface="Times New Roman" panose="02020603050405020304" pitchFamily="18" charset="0"/>
              </a:rPr>
              <a:t>). Demande au </a:t>
            </a:r>
            <a:r>
              <a:rPr lang="fr-FR" altLang="fr-FR" sz="1600" dirty="0" err="1">
                <a:solidFill>
                  <a:prstClr val="black"/>
                </a:solidFill>
                <a:ea typeface="Times New Roman" panose="02020603050405020304" pitchFamily="18" charset="0"/>
              </a:rPr>
              <a:t>Lemur</a:t>
            </a:r>
            <a:r>
              <a:rPr lang="fr-FR" altLang="fr-FR" sz="1600" dirty="0">
                <a:solidFill>
                  <a:prstClr val="black"/>
                </a:solidFill>
                <a:ea typeface="Times New Roman" panose="02020603050405020304" pitchFamily="18" charset="0"/>
              </a:rPr>
              <a:t> Park : </a:t>
            </a:r>
            <a:r>
              <a:rPr lang="fr-FR" altLang="fr-FR" sz="1600" dirty="0">
                <a:solidFill>
                  <a:srgbClr val="1A0DAB"/>
                </a:solidFill>
                <a:ea typeface="Times New Roman" panose="02020603050405020304" pitchFamily="18" charset="0"/>
                <a:cs typeface="Arial" panose="020B0604020202020204" pitchFamily="34" charset="0"/>
              </a:rPr>
              <a:t>+261 20 22 234 36</a:t>
            </a:r>
            <a:r>
              <a:rPr lang="fr-FR" altLang="fr-FR" sz="1600" dirty="0">
                <a:solidFill>
                  <a:prstClr val="black"/>
                </a:solidFill>
                <a:ea typeface="Times New Roman" panose="02020603050405020304" pitchFamily="18" charset="0"/>
              </a:rPr>
              <a:t>].</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Contacte cette association qui est en rapport avec cet arborétum : </a:t>
            </a:r>
            <a:r>
              <a:rPr lang="fr-FR" altLang="fr-FR" sz="1600" b="1" dirty="0">
                <a:solidFill>
                  <a:prstClr val="black"/>
                </a:solidFill>
                <a:ea typeface="Times New Roman" panose="02020603050405020304" pitchFamily="18" charset="0"/>
              </a:rPr>
              <a:t>ASSOCIATION ILE ROUGE</a:t>
            </a:r>
            <a:r>
              <a:rPr lang="fr-FR" altLang="fr-FR" sz="1600" dirty="0">
                <a:solidFill>
                  <a:prstClr val="black"/>
                </a:solidFill>
                <a:ea typeface="Times New Roman" panose="02020603050405020304" pitchFamily="18" charset="0"/>
              </a:rPr>
              <a:t>, 6 chemin de la butte des buis, 78470 Saint Rémy lès Chevreuse, France, courriel : </a:t>
            </a:r>
            <a:r>
              <a:rPr lang="fr-FR" altLang="fr-FR" sz="1600" dirty="0">
                <a:solidFill>
                  <a:srgbClr val="800080"/>
                </a:solidFill>
                <a:ea typeface="Times New Roman" panose="02020603050405020304" pitchFamily="18" charset="0"/>
                <a:hlinkClick r:id="rId5"/>
              </a:rPr>
              <a:t>webmaster@ilerouge.org</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 </a:t>
            </a:r>
            <a:endParaRPr lang="fr-FR" altLang="fr-FR" sz="1600" dirty="0">
              <a:solidFill>
                <a:prstClr val="black"/>
              </a:solidFill>
            </a:endParaRPr>
          </a:p>
          <a:p>
            <a:pPr lvl="0" eaLnBrk="0" fontAlgn="base" hangingPunct="0">
              <a:spcBef>
                <a:spcPct val="0"/>
              </a:spcBef>
              <a:spcAft>
                <a:spcPct val="0"/>
              </a:spcAft>
            </a:pPr>
            <a:r>
              <a:rPr lang="fr-FR" altLang="fr-FR" sz="1600" b="1" dirty="0">
                <a:solidFill>
                  <a:srgbClr val="00B050"/>
                </a:solidFill>
                <a:ea typeface="Times New Roman" panose="02020603050405020304" pitchFamily="18" charset="0"/>
              </a:rPr>
              <a:t>PBZT - Parc botanique et zoologique de </a:t>
            </a:r>
            <a:r>
              <a:rPr lang="fr-FR" altLang="fr-FR" sz="1600" b="1" dirty="0" err="1">
                <a:solidFill>
                  <a:srgbClr val="00B050"/>
                </a:solidFill>
                <a:ea typeface="Times New Roman" panose="02020603050405020304" pitchFamily="18" charset="0"/>
              </a:rPr>
              <a:t>Tsimbazaza</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Adresse : Rue Fernand KASANGA, </a:t>
            </a:r>
            <a:r>
              <a:rPr lang="fr-FR" altLang="fr-FR" sz="1600" dirty="0" err="1">
                <a:solidFill>
                  <a:prstClr val="black"/>
                </a:solidFill>
                <a:ea typeface="Times New Roman" panose="02020603050405020304" pitchFamily="18" charset="0"/>
              </a:rPr>
              <a:t>Tsimbazaza</a:t>
            </a:r>
            <a:r>
              <a:rPr lang="fr-FR" altLang="fr-FR" sz="1600" dirty="0">
                <a:solidFill>
                  <a:prstClr val="black"/>
                </a:solidFill>
                <a:ea typeface="Times New Roman" panose="02020603050405020304" pitchFamily="18" charset="0"/>
              </a:rPr>
              <a:t> - Antananarivo 101 - Madagascar </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Tél :  (261-20) 22-311-49</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(261-20) 22-310-14</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(261-20)22-337-56 </a:t>
            </a:r>
            <a:endParaRPr lang="fr-FR" altLang="fr-FR" sz="1600" dirty="0">
              <a:solidFill>
                <a:prstClr val="black"/>
              </a:solidFill>
            </a:endParaRPr>
          </a:p>
          <a:p>
            <a:pPr lvl="0" eaLnBrk="0" fontAlgn="base" hangingPunct="0">
              <a:spcBef>
                <a:spcPct val="0"/>
              </a:spcBef>
              <a:spcAft>
                <a:spcPct val="0"/>
              </a:spcAft>
            </a:pPr>
            <a:r>
              <a:rPr lang="en-US" altLang="fr-FR" sz="1600" dirty="0">
                <a:solidFill>
                  <a:prstClr val="black"/>
                </a:solidFill>
                <a:ea typeface="Times New Roman" panose="02020603050405020304" pitchFamily="18" charset="0"/>
              </a:rPr>
              <a:t>Email : </a:t>
            </a:r>
            <a:r>
              <a:rPr lang="en-US" altLang="fr-FR" sz="1600" dirty="0" err="1">
                <a:solidFill>
                  <a:srgbClr val="800080"/>
                </a:solidFill>
                <a:ea typeface="Times New Roman" panose="02020603050405020304" pitchFamily="18" charset="0"/>
                <a:hlinkClick r:id="rId6"/>
              </a:rPr>
              <a:t>pbzt</a:t>
            </a:r>
            <a:r>
              <a:rPr lang="en-US" altLang="fr-FR" sz="1600" dirty="0">
                <a:solidFill>
                  <a:srgbClr val="800080"/>
                </a:solidFill>
                <a:ea typeface="Times New Roman" panose="02020603050405020304" pitchFamily="18" charset="0"/>
                <a:hlinkClick r:id="rId6"/>
              </a:rPr>
              <a:t> (at) bow.dts.mg</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Site : </a:t>
            </a:r>
            <a:r>
              <a:rPr lang="fr-FR" altLang="fr-FR" sz="1600" dirty="0">
                <a:solidFill>
                  <a:srgbClr val="800080"/>
                </a:solidFill>
                <a:ea typeface="Times New Roman" panose="02020603050405020304" pitchFamily="18" charset="0"/>
                <a:hlinkClick r:id="rId7"/>
              </a:rPr>
              <a:t>www.refer.mg/edu/minesup/organe/pbztbien.htm</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Info :</a:t>
            </a:r>
            <a:r>
              <a:rPr lang="fr-FR" altLang="fr-FR" sz="1600" b="1" dirty="0">
                <a:solidFill>
                  <a:prstClr val="black"/>
                </a:solidFill>
                <a:ea typeface="Times New Roman" panose="02020603050405020304" pitchFamily="18" charset="0"/>
              </a:rPr>
              <a:t> </a:t>
            </a:r>
            <a:r>
              <a:rPr lang="fr-FR" altLang="fr-FR" sz="1600" b="1" dirty="0" err="1">
                <a:solidFill>
                  <a:prstClr val="black"/>
                </a:solidFill>
                <a:ea typeface="Times New Roman" panose="02020603050405020304" pitchFamily="18" charset="0"/>
              </a:rPr>
              <a:t>Tsimbazaza</a:t>
            </a:r>
            <a:r>
              <a:rPr lang="fr-FR" altLang="fr-FR" sz="1600" dirty="0">
                <a:solidFill>
                  <a:prstClr val="black"/>
                </a:solidFill>
                <a:ea typeface="Times New Roman" panose="02020603050405020304" pitchFamily="18" charset="0"/>
              </a:rPr>
              <a:t> est un parc zoologique et botanique de </a:t>
            </a:r>
            <a:r>
              <a:rPr lang="fr-FR" altLang="fr-FR" sz="1600" dirty="0">
                <a:solidFill>
                  <a:srgbClr val="800080"/>
                </a:solidFill>
                <a:ea typeface="Times New Roman" panose="02020603050405020304" pitchFamily="18" charset="0"/>
                <a:hlinkClick r:id="rId8" tooltip="Tananarive"/>
              </a:rPr>
              <a:t>Tananarive</a:t>
            </a:r>
            <a:r>
              <a:rPr lang="fr-FR" altLang="fr-FR" sz="1600" dirty="0">
                <a:solidFill>
                  <a:prstClr val="black"/>
                </a:solidFill>
                <a:ea typeface="Times New Roman" panose="02020603050405020304" pitchFamily="18" charset="0"/>
              </a:rPr>
              <a:t>, la capitale de </a:t>
            </a:r>
            <a:r>
              <a:rPr lang="fr-FR" altLang="fr-FR" sz="1600" dirty="0">
                <a:solidFill>
                  <a:srgbClr val="800080"/>
                </a:solidFill>
                <a:ea typeface="Times New Roman" panose="02020603050405020304" pitchFamily="18" charset="0"/>
                <a:hlinkClick r:id="rId9" tooltip="Madagascar"/>
              </a:rPr>
              <a:t>Madagascar</a:t>
            </a:r>
            <a:r>
              <a:rPr lang="fr-FR" altLang="fr-FR" sz="1600" dirty="0">
                <a:solidFill>
                  <a:prstClr val="black"/>
                </a:solidFill>
                <a:ea typeface="Times New Roman" panose="02020603050405020304" pitchFamily="18" charset="0"/>
              </a:rPr>
              <a:t>. Animaux sauvages et plantes médicinales.</a:t>
            </a:r>
            <a:endParaRPr lang="fr-FR" altLang="fr-FR" sz="1400" dirty="0">
              <a:solidFill>
                <a:prstClr val="black"/>
              </a:solidFill>
            </a:endParaRPr>
          </a:p>
        </p:txBody>
      </p:sp>
    </p:spTree>
    <p:extLst>
      <p:ext uri="{BB962C8B-B14F-4D97-AF65-F5344CB8AC3E}">
        <p14:creationId xmlns:p14="http://schemas.microsoft.com/office/powerpoint/2010/main" val="380483367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431689" y="6462000"/>
            <a:ext cx="4721711" cy="25947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34544" y="177997"/>
            <a:ext cx="2743200" cy="365125"/>
          </a:xfrm>
        </p:spPr>
        <p:txBody>
          <a:bodyPr/>
          <a:lstStyle/>
          <a:p>
            <a:fld id="{DD01B516-A07C-46B6-9C1A-871827ED2DE0}" type="slidenum">
              <a:rPr lang="fr-FR" smtClean="0"/>
              <a:t>136</a:t>
            </a:fld>
            <a:endParaRPr lang="fr-FR" dirty="0"/>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5EE1C14A-5F2B-4166-B937-DA1E60885D98}"/>
              </a:ext>
            </a:extLst>
          </p:cNvPr>
          <p:cNvSpPr txBox="1"/>
          <p:nvPr/>
        </p:nvSpPr>
        <p:spPr>
          <a:xfrm>
            <a:off x="172122" y="461666"/>
            <a:ext cx="6110344"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Où trouver leurs graines , fleurs et arbustes</a:t>
            </a:r>
            <a:r>
              <a:rPr lang="fr-FR" altLang="fr-FR" b="1" dirty="0">
                <a:solidFill>
                  <a:srgbClr val="008000"/>
                </a:solidFill>
                <a:latin typeface="Arial" panose="020B0604020202020204" pitchFamily="34" charset="0"/>
                <a:ea typeface="Times New Roman" panose="02020603050405020304" pitchFamily="18" charset="0"/>
              </a:rPr>
              <a:t>  (suite)</a:t>
            </a:r>
          </a:p>
        </p:txBody>
      </p:sp>
      <p:sp>
        <p:nvSpPr>
          <p:cNvPr id="10" name="ZoneTexte 9">
            <a:extLst>
              <a:ext uri="{FF2B5EF4-FFF2-40B4-BE49-F238E27FC236}">
                <a16:creationId xmlns:a16="http://schemas.microsoft.com/office/drawing/2014/main" id="{DC1AED70-089A-43B7-9A34-BA2A6ED61F43}"/>
              </a:ext>
            </a:extLst>
          </p:cNvPr>
          <p:cNvSpPr txBox="1"/>
          <p:nvPr/>
        </p:nvSpPr>
        <p:spPr>
          <a:xfrm>
            <a:off x="172122" y="968188"/>
            <a:ext cx="11542956" cy="5216813"/>
          </a:xfrm>
          <a:prstGeom prst="rect">
            <a:avLst/>
          </a:prstGeom>
          <a:noFill/>
        </p:spPr>
        <p:txBody>
          <a:bodyPr wrap="square" rtlCol="0">
            <a:spAutoFit/>
          </a:bodyPr>
          <a:lstStyle/>
          <a:p>
            <a:pPr lvl="0" eaLnBrk="0" fontAlgn="base" hangingPunct="0">
              <a:spcBef>
                <a:spcPct val="0"/>
              </a:spcBef>
              <a:spcAft>
                <a:spcPct val="0"/>
              </a:spcAft>
            </a:pPr>
            <a:r>
              <a:rPr lang="fr-FR" altLang="fr-FR" sz="1400" b="1" dirty="0" err="1">
                <a:solidFill>
                  <a:srgbClr val="00B050"/>
                </a:solidFill>
                <a:latin typeface="Arial" panose="020B0604020202020204" pitchFamily="34" charset="0"/>
                <a:ea typeface="Times New Roman" panose="02020603050405020304" pitchFamily="18" charset="0"/>
              </a:rPr>
              <a:t>Antsokay</a:t>
            </a:r>
            <a:r>
              <a:rPr lang="fr-FR" altLang="fr-FR" sz="1400" b="1" dirty="0">
                <a:solidFill>
                  <a:srgbClr val="00B050"/>
                </a:solidFill>
                <a:latin typeface="Arial" panose="020B0604020202020204" pitchFamily="34" charset="0"/>
                <a:ea typeface="Times New Roman" panose="02020603050405020304" pitchFamily="18" charset="0"/>
              </a:rPr>
              <a:t> Arboretum</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Adresse : AUBERGE DE LA TABLE, Boîte postale 489, 601 Toliara, MADAGASCAR</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Tél. : +261 32 02 600 15 / +261 34 07 600 15</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Arboretum d'</a:t>
            </a:r>
            <a:r>
              <a:rPr lang="fr-FR" altLang="fr-FR" sz="1400" dirty="0" err="1">
                <a:solidFill>
                  <a:prstClr val="black"/>
                </a:solidFill>
                <a:latin typeface="Arial" panose="020B0604020202020204" pitchFamily="34" charset="0"/>
                <a:ea typeface="Times New Roman" panose="02020603050405020304" pitchFamily="18" charset="0"/>
              </a:rPr>
              <a:t>Antsokay</a:t>
            </a:r>
            <a:r>
              <a:rPr lang="fr-FR" altLang="fr-FR" sz="1400" dirty="0">
                <a:solidFill>
                  <a:prstClr val="black"/>
                </a:solidFill>
                <a:latin typeface="Arial" panose="020B0604020202020204" pitchFamily="34" charset="0"/>
                <a:ea typeface="Times New Roman" panose="02020603050405020304" pitchFamily="18" charset="0"/>
              </a:rPr>
              <a:t> [près de Tuléar / Toliara], RN7, Toliara 601, Madagascar, +261 34 07 600 15, </a:t>
            </a:r>
            <a:r>
              <a:rPr lang="fr-FR" altLang="fr-FR" sz="1400" dirty="0">
                <a:solidFill>
                  <a:srgbClr val="800080"/>
                </a:solidFill>
                <a:latin typeface="Arial" panose="020B0604020202020204" pitchFamily="34" charset="0"/>
                <a:ea typeface="Times New Roman" panose="02020603050405020304" pitchFamily="18" charset="0"/>
                <a:hlinkClick r:id="rId2"/>
              </a:rPr>
              <a:t>https://fr.wikipedia.org/wiki/Arboretum_d%27Antsokay</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Email : </a:t>
            </a:r>
            <a:r>
              <a:rPr lang="fr-FR" altLang="fr-FR" sz="1400" dirty="0">
                <a:solidFill>
                  <a:srgbClr val="800080"/>
                </a:solidFill>
                <a:latin typeface="Arial" panose="020B0604020202020204" pitchFamily="34" charset="0"/>
                <a:ea typeface="Times New Roman" panose="02020603050405020304" pitchFamily="18" charset="0"/>
                <a:hlinkClick r:id="rId3"/>
              </a:rPr>
              <a:t>info(at)antsokayarboretum.org</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Site: </a:t>
            </a:r>
            <a:r>
              <a:rPr lang="fr-FR" altLang="fr-FR" sz="1400" dirty="0">
                <a:solidFill>
                  <a:srgbClr val="800080"/>
                </a:solidFill>
                <a:latin typeface="Arial" panose="020B0604020202020204" pitchFamily="34" charset="0"/>
                <a:ea typeface="Times New Roman" panose="02020603050405020304" pitchFamily="18" charset="0"/>
                <a:hlinkClick r:id="rId4"/>
              </a:rPr>
              <a:t>www.antsokayarboretum.org</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Accès : </a:t>
            </a:r>
            <a:r>
              <a:rPr lang="fr-FR" altLang="fr-FR" sz="1400" dirty="0">
                <a:latin typeface="Arial" panose="020B0604020202020204" pitchFamily="34" charset="0"/>
                <a:ea typeface="Times New Roman" panose="02020603050405020304" pitchFamily="18" charset="0"/>
              </a:rPr>
              <a:t>Il est situé à 12km au sud-est de la ville de Toliara (Tuléar), à 2km au nord du Tropique du Capricorne et à 3km des eaux du Canal du Mozambique. On y accède par la route nationale et un petit bout de piste praticable en voiture de tourisme. </a:t>
            </a:r>
            <a:endParaRPr lang="fr-FR" altLang="fr-FR" sz="1400" dirty="0">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But : conservatoire d’espèces endémiques de Madagascar.</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 </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Contacter aussi </a:t>
            </a:r>
            <a:r>
              <a:rPr lang="fr-FR" altLang="fr-FR" sz="1400" b="1" dirty="0">
                <a:solidFill>
                  <a:prstClr val="black"/>
                </a:solidFill>
                <a:latin typeface="Arial" panose="020B0604020202020204" pitchFamily="34" charset="0"/>
                <a:ea typeface="Times New Roman" panose="02020603050405020304" pitchFamily="18" charset="0"/>
              </a:rPr>
              <a:t>l’Arboretum du site minier d’</a:t>
            </a:r>
            <a:r>
              <a:rPr lang="fr-FR" altLang="fr-FR" sz="1400" b="1" dirty="0" err="1">
                <a:solidFill>
                  <a:prstClr val="black"/>
                </a:solidFill>
                <a:latin typeface="Arial" panose="020B0604020202020204" pitchFamily="34" charset="0"/>
                <a:ea typeface="Times New Roman" panose="02020603050405020304" pitchFamily="18" charset="0"/>
              </a:rPr>
              <a:t>Ambatovy</a:t>
            </a:r>
            <a:r>
              <a:rPr lang="fr-FR" altLang="fr-FR" sz="1400" b="1" dirty="0">
                <a:solidFill>
                  <a:prstClr val="black"/>
                </a:solidFill>
                <a:latin typeface="Arial" panose="020B0604020202020204" pitchFamily="34" charset="0"/>
                <a:ea typeface="Times New Roman" panose="02020603050405020304" pitchFamily="18" charset="0"/>
              </a:rPr>
              <a:t> </a:t>
            </a:r>
            <a:r>
              <a:rPr lang="fr-FR" altLang="fr-FR" sz="1400" dirty="0">
                <a:solidFill>
                  <a:prstClr val="black"/>
                </a:solidFill>
                <a:latin typeface="Arial" panose="020B0604020202020204" pitchFamily="34" charset="0"/>
                <a:ea typeface="Times New Roman" panose="02020603050405020304" pitchFamily="18" charset="0"/>
              </a:rPr>
              <a:t>(près de Toamasina) : </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err="1">
                <a:solidFill>
                  <a:prstClr val="black"/>
                </a:solidFill>
                <a:latin typeface="Arial" panose="020B0604020202020204" pitchFamily="34" charset="0"/>
                <a:ea typeface="Times New Roman" panose="02020603050405020304" pitchFamily="18" charset="0"/>
              </a:rPr>
              <a:t>Ambatovy</a:t>
            </a:r>
            <a:r>
              <a:rPr lang="fr-FR" altLang="fr-FR" sz="1400" dirty="0">
                <a:solidFill>
                  <a:prstClr val="black"/>
                </a:solidFill>
                <a:latin typeface="Arial" panose="020B0604020202020204" pitchFamily="34" charset="0"/>
                <a:ea typeface="Times New Roman" panose="02020603050405020304" pitchFamily="18" charset="0"/>
              </a:rPr>
              <a:t>, Immeuble </a:t>
            </a:r>
            <a:r>
              <a:rPr lang="fr-FR" altLang="fr-FR" sz="1400" dirty="0" err="1">
                <a:solidFill>
                  <a:prstClr val="black"/>
                </a:solidFill>
                <a:latin typeface="Arial" panose="020B0604020202020204" pitchFamily="34" charset="0"/>
                <a:ea typeface="Times New Roman" panose="02020603050405020304" pitchFamily="18" charset="0"/>
              </a:rPr>
              <a:t>Tranofitaratra</a:t>
            </a:r>
            <a:r>
              <a:rPr lang="fr-FR" altLang="fr-FR" sz="1400" dirty="0">
                <a:solidFill>
                  <a:prstClr val="black"/>
                </a:solidFill>
                <a:latin typeface="Arial" panose="020B0604020202020204" pitchFamily="34" charset="0"/>
                <a:ea typeface="Times New Roman" panose="02020603050405020304" pitchFamily="18" charset="0"/>
              </a:rPr>
              <a:t>, 7ème étage, Rue </a:t>
            </a:r>
            <a:r>
              <a:rPr lang="fr-FR" altLang="fr-FR" sz="1400" dirty="0" err="1">
                <a:solidFill>
                  <a:prstClr val="black"/>
                </a:solidFill>
                <a:latin typeface="Arial" panose="020B0604020202020204" pitchFamily="34" charset="0"/>
                <a:ea typeface="Times New Roman" panose="02020603050405020304" pitchFamily="18" charset="0"/>
              </a:rPr>
              <a:t>Ravoninahitriniarivo</a:t>
            </a:r>
            <a:r>
              <a:rPr lang="fr-FR" altLang="fr-FR" sz="1400" dirty="0">
                <a:solidFill>
                  <a:prstClr val="black"/>
                </a:solidFill>
                <a:latin typeface="Arial" panose="020B0604020202020204" pitchFamily="34" charset="0"/>
                <a:ea typeface="Times New Roman" panose="02020603050405020304" pitchFamily="18" charset="0"/>
              </a:rPr>
              <a:t>, </a:t>
            </a:r>
            <a:r>
              <a:rPr lang="fr-FR" altLang="fr-FR" sz="1400" dirty="0" err="1">
                <a:solidFill>
                  <a:prstClr val="black"/>
                </a:solidFill>
                <a:latin typeface="Arial" panose="020B0604020202020204" pitchFamily="34" charset="0"/>
                <a:ea typeface="Times New Roman" panose="02020603050405020304" pitchFamily="18" charset="0"/>
              </a:rPr>
              <a:t>Ankorondrano</a:t>
            </a:r>
            <a:r>
              <a:rPr lang="fr-FR" altLang="fr-FR" sz="1400" dirty="0">
                <a:solidFill>
                  <a:prstClr val="black"/>
                </a:solidFill>
                <a:latin typeface="Arial" panose="020B0604020202020204" pitchFamily="34" charset="0"/>
                <a:ea typeface="Times New Roman" panose="02020603050405020304" pitchFamily="18" charset="0"/>
              </a:rPr>
              <a:t>, Antananarivo 101, Madagascar </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Téléphone: +261 20 22 397 35 / Fax: +261 20 22 540 30. Visite d’</a:t>
            </a:r>
            <a:r>
              <a:rPr lang="fr-FR" altLang="fr-FR" sz="1400" dirty="0" err="1">
                <a:solidFill>
                  <a:prstClr val="black"/>
                </a:solidFill>
                <a:latin typeface="Arial" panose="020B0604020202020204" pitchFamily="34" charset="0"/>
                <a:ea typeface="Times New Roman" panose="02020603050405020304" pitchFamily="18" charset="0"/>
              </a:rPr>
              <a:t>Ambatovy</a:t>
            </a:r>
            <a:r>
              <a:rPr lang="fr-FR" altLang="fr-FR" sz="1400" dirty="0">
                <a:solidFill>
                  <a:prstClr val="black"/>
                </a:solidFill>
                <a:latin typeface="Arial" panose="020B0604020202020204" pitchFamily="34" charset="0"/>
                <a:ea typeface="Times New Roman" panose="02020603050405020304" pitchFamily="18" charset="0"/>
              </a:rPr>
              <a:t> : email :  </a:t>
            </a:r>
            <a:r>
              <a:rPr lang="fr-FR" altLang="fr-FR" sz="1400" dirty="0">
                <a:solidFill>
                  <a:srgbClr val="800080"/>
                </a:solidFill>
                <a:latin typeface="Arial" panose="020B0604020202020204" pitchFamily="34" charset="0"/>
                <a:ea typeface="Times New Roman" panose="02020603050405020304" pitchFamily="18" charset="0"/>
                <a:hlinkClick r:id="rId5"/>
              </a:rPr>
              <a:t>visit@ambatovy.mg</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srgbClr val="800080"/>
                </a:solidFill>
                <a:latin typeface="Arial" panose="020B0604020202020204" pitchFamily="34" charset="0"/>
                <a:ea typeface="Times New Roman" panose="02020603050405020304" pitchFamily="18" charset="0"/>
                <a:hlinkClick r:id="rId6"/>
              </a:rPr>
              <a:t>http://www.midi-madagasikara.mg/economie/2014/07/17/ambatovy-24-hectares-forets-rehabiliter-an/</a:t>
            </a:r>
            <a:r>
              <a:rPr lang="fr-FR" altLang="fr-FR" sz="1400" dirty="0">
                <a:solidFill>
                  <a:prstClr val="black"/>
                </a:solidFill>
                <a:latin typeface="Arial" panose="020B0604020202020204" pitchFamily="34" charset="0"/>
                <a:ea typeface="Times New Roman" panose="02020603050405020304" pitchFamily="18" charset="0"/>
              </a:rPr>
              <a:t>, </a:t>
            </a:r>
            <a:r>
              <a:rPr lang="fr-FR" altLang="fr-FR" sz="1400" dirty="0">
                <a:solidFill>
                  <a:srgbClr val="800080"/>
                </a:solidFill>
                <a:latin typeface="Arial" panose="020B0604020202020204" pitchFamily="34" charset="0"/>
                <a:ea typeface="Times New Roman" panose="02020603050405020304" pitchFamily="18" charset="0"/>
                <a:hlinkClick r:id="rId7"/>
              </a:rPr>
              <a:t>https://www.facebook.com/AMBATOVY-115594581796356/photos/?tab=album&amp;album_id=786034848085656</a:t>
            </a:r>
            <a:r>
              <a:rPr lang="fr-FR" altLang="fr-FR" sz="1400" dirty="0">
                <a:solidFill>
                  <a:prstClr val="black"/>
                </a:solidFill>
                <a:latin typeface="Arial" panose="020B0604020202020204" pitchFamily="34" charset="0"/>
                <a:ea typeface="Times New Roman" panose="02020603050405020304" pitchFamily="18" charset="0"/>
              </a:rPr>
              <a:t> , </a:t>
            </a:r>
            <a:r>
              <a:rPr lang="fr-FR" altLang="fr-FR" sz="1400" dirty="0">
                <a:solidFill>
                  <a:srgbClr val="800080"/>
                </a:solidFill>
                <a:latin typeface="Arial" panose="020B0604020202020204" pitchFamily="34" charset="0"/>
                <a:ea typeface="Times New Roman" panose="02020603050405020304" pitchFamily="18" charset="0"/>
                <a:hlinkClick r:id="rId8"/>
              </a:rPr>
              <a:t>http://www.ambatovy.com/docs/</a:t>
            </a:r>
            <a:r>
              <a:rPr lang="fr-FR" altLang="fr-FR" sz="1400" dirty="0">
                <a:solidFill>
                  <a:prstClr val="black"/>
                </a:solidFill>
                <a:latin typeface="Arial" panose="020B0604020202020204" pitchFamily="34" charset="0"/>
                <a:ea typeface="Times New Roman" panose="02020603050405020304" pitchFamily="18" charset="0"/>
              </a:rPr>
              <a:t> &amp; </a:t>
            </a:r>
            <a:r>
              <a:rPr lang="fr-FR" altLang="fr-FR" sz="1400" dirty="0">
                <a:solidFill>
                  <a:srgbClr val="800080"/>
                </a:solidFill>
                <a:latin typeface="Arial" panose="020B0604020202020204" pitchFamily="34" charset="0"/>
                <a:ea typeface="Times New Roman" panose="02020603050405020304" pitchFamily="18" charset="0"/>
                <a:hlinkClick r:id="rId9"/>
              </a:rPr>
              <a:t>http://www.ambatovy.com/ebooks/link/book3/HTML/files/assets/basic-html/page15.html</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 </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Contacter aussi cette société de conseil environnemental : </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b="1" dirty="0">
                <a:solidFill>
                  <a:srgbClr val="008000"/>
                </a:solidFill>
                <a:latin typeface="Arial" panose="020B0604020202020204" pitchFamily="34" charset="0"/>
                <a:ea typeface="Times New Roman" panose="02020603050405020304" pitchFamily="18" charset="0"/>
              </a:rPr>
              <a:t>Biotope Madagascar</a:t>
            </a:r>
            <a:r>
              <a:rPr lang="fr-FR" altLang="fr-FR" sz="1400" dirty="0">
                <a:solidFill>
                  <a:prstClr val="black"/>
                </a:solidFill>
                <a:latin typeface="Arial" panose="020B0604020202020204" pitchFamily="34" charset="0"/>
                <a:ea typeface="Times New Roman" panose="02020603050405020304" pitchFamily="18" charset="0"/>
              </a:rPr>
              <a:t>, Lot II M99, rue </a:t>
            </a:r>
            <a:r>
              <a:rPr lang="fr-FR" altLang="fr-FR" sz="1400" dirty="0" err="1">
                <a:solidFill>
                  <a:prstClr val="black"/>
                </a:solidFill>
                <a:latin typeface="Arial" panose="020B0604020202020204" pitchFamily="34" charset="0"/>
                <a:ea typeface="Times New Roman" panose="02020603050405020304" pitchFamily="18" charset="0"/>
              </a:rPr>
              <a:t>Ramahazomanana</a:t>
            </a:r>
            <a:r>
              <a:rPr lang="fr-FR" altLang="fr-FR" sz="1400" dirty="0">
                <a:solidFill>
                  <a:prstClr val="black"/>
                </a:solidFill>
                <a:latin typeface="Arial" panose="020B0604020202020204" pitchFamily="34" charset="0"/>
                <a:ea typeface="Times New Roman" panose="02020603050405020304" pitchFamily="18" charset="0"/>
              </a:rPr>
              <a:t> Arsène, </a:t>
            </a:r>
            <a:r>
              <a:rPr lang="fr-FR" altLang="fr-FR" sz="1400" dirty="0" err="1">
                <a:solidFill>
                  <a:prstClr val="black"/>
                </a:solidFill>
                <a:latin typeface="Arial" panose="020B0604020202020204" pitchFamily="34" charset="0"/>
                <a:ea typeface="Times New Roman" panose="02020603050405020304" pitchFamily="18" charset="0"/>
              </a:rPr>
              <a:t>Antsakaviro</a:t>
            </a:r>
            <a:r>
              <a:rPr lang="fr-FR" altLang="fr-FR" sz="1400" dirty="0">
                <a:solidFill>
                  <a:prstClr val="black"/>
                </a:solidFill>
                <a:latin typeface="Arial" panose="020B0604020202020204" pitchFamily="34" charset="0"/>
                <a:ea typeface="Times New Roman" panose="02020603050405020304" pitchFamily="18" charset="0"/>
              </a:rPr>
              <a:t>, ANTANANARIVO 101, Tél. : + 261 (0)2 02 23 27 80, </a:t>
            </a:r>
            <a:r>
              <a:rPr lang="fr-FR" altLang="fr-FR" sz="1400" dirty="0">
                <a:solidFill>
                  <a:srgbClr val="800080"/>
                </a:solidFill>
                <a:latin typeface="Arial" panose="020B0604020202020204" pitchFamily="34" charset="0"/>
                <a:ea typeface="Times New Roman" panose="02020603050405020304" pitchFamily="18" charset="0"/>
                <a:hlinkClick r:id="rId10"/>
              </a:rPr>
              <a:t>madagascar@biotope.fr</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C’est elle qui a dirigé le projet de l’Arboretum de réhabilitation du site minier d’</a:t>
            </a:r>
            <a:r>
              <a:rPr lang="fr-FR" altLang="fr-FR" sz="1400" dirty="0" err="1">
                <a:solidFill>
                  <a:prstClr val="black"/>
                </a:solidFill>
                <a:latin typeface="Arial" panose="020B0604020202020204" pitchFamily="34" charset="0"/>
                <a:ea typeface="Times New Roman" panose="02020603050405020304" pitchFamily="18" charset="0"/>
              </a:rPr>
              <a:t>Ambatovy</a:t>
            </a:r>
            <a:r>
              <a:rPr lang="fr-FR" altLang="fr-FR" sz="1400" dirty="0">
                <a:solidFill>
                  <a:prstClr val="black"/>
                </a:solidFill>
                <a:latin typeface="Arial" panose="020B0604020202020204" pitchFamily="34" charset="0"/>
                <a:ea typeface="Times New Roman" panose="02020603050405020304" pitchFamily="18" charset="0"/>
              </a:rPr>
              <a:t> : </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srgbClr val="800080"/>
                </a:solidFill>
                <a:latin typeface="Arial" panose="020B0604020202020204" pitchFamily="34" charset="0"/>
                <a:ea typeface="Times New Roman" panose="02020603050405020304" pitchFamily="18" charset="0"/>
                <a:hlinkClick r:id="rId11"/>
              </a:rPr>
              <a:t>http://www.biotope.fr/sites/biotope.fr/files/documents/plaquette_de_presentation_biotope_madagascar_2013.pdf</a:t>
            </a:r>
            <a:endParaRPr lang="fr-FR" altLang="fr-FR" sz="1400" dirty="0">
              <a:solidFill>
                <a:prstClr val="black"/>
              </a:solidFill>
              <a:latin typeface="Arial" panose="020B0604020202020204" pitchFamily="34" charset="0"/>
            </a:endParaRPr>
          </a:p>
        </p:txBody>
      </p:sp>
    </p:spTree>
    <p:extLst>
      <p:ext uri="{BB962C8B-B14F-4D97-AF65-F5344CB8AC3E}">
        <p14:creationId xmlns:p14="http://schemas.microsoft.com/office/powerpoint/2010/main" val="323016998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DBA2F32-7B68-49D3-B3C3-C5C6C586182D}"/>
              </a:ext>
            </a:extLst>
          </p:cNvPr>
          <p:cNvSpPr>
            <a:spLocks noGrp="1"/>
          </p:cNvSpPr>
          <p:nvPr>
            <p:ph type="ftr" sz="quarter" idx="11"/>
          </p:nvPr>
        </p:nvSpPr>
        <p:spPr>
          <a:xfrm>
            <a:off x="8077200" y="6492875"/>
            <a:ext cx="4114800"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CEDE2464-0DEE-4930-B86E-45CF3CC1B5FF}"/>
              </a:ext>
            </a:extLst>
          </p:cNvPr>
          <p:cNvSpPr>
            <a:spLocks noGrp="1"/>
          </p:cNvSpPr>
          <p:nvPr>
            <p:ph type="sldNum" sz="quarter" idx="12"/>
          </p:nvPr>
        </p:nvSpPr>
        <p:spPr>
          <a:xfrm>
            <a:off x="11262731" y="96540"/>
            <a:ext cx="661223" cy="365125"/>
          </a:xfrm>
        </p:spPr>
        <p:txBody>
          <a:bodyPr/>
          <a:lstStyle/>
          <a:p>
            <a:fld id="{DD01B516-A07C-46B6-9C1A-871827ED2DE0}" type="slidenum">
              <a:rPr lang="fr-FR" smtClean="0"/>
              <a:t>137</a:t>
            </a:fld>
            <a:endParaRPr lang="fr-FR" dirty="0"/>
          </a:p>
        </p:txBody>
      </p:sp>
      <p:sp>
        <p:nvSpPr>
          <p:cNvPr id="4" name="ZoneTexte 3">
            <a:extLst>
              <a:ext uri="{FF2B5EF4-FFF2-40B4-BE49-F238E27FC236}">
                <a16:creationId xmlns:a16="http://schemas.microsoft.com/office/drawing/2014/main" id="{EE1CE417-3346-46EB-A285-3876FC54C8D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33" name="ZoneTexte 32">
            <a:extLst>
              <a:ext uri="{FF2B5EF4-FFF2-40B4-BE49-F238E27FC236}">
                <a16:creationId xmlns:a16="http://schemas.microsoft.com/office/drawing/2014/main" id="{9DDE6F23-B921-468C-B87B-CD3B61889FD1}"/>
              </a:ext>
            </a:extLst>
          </p:cNvPr>
          <p:cNvSpPr txBox="1"/>
          <p:nvPr/>
        </p:nvSpPr>
        <p:spPr>
          <a:xfrm>
            <a:off x="172122" y="461666"/>
            <a:ext cx="6110344"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Où trouver leurs graines , fleurs et arbustes</a:t>
            </a:r>
            <a:r>
              <a:rPr lang="fr-FR" altLang="fr-FR" b="1" dirty="0">
                <a:solidFill>
                  <a:srgbClr val="008000"/>
                </a:solidFill>
                <a:latin typeface="Arial" panose="020B0604020202020204" pitchFamily="34" charset="0"/>
                <a:ea typeface="Times New Roman" panose="02020603050405020304" pitchFamily="18" charset="0"/>
              </a:rPr>
              <a:t>  (suite)</a:t>
            </a:r>
          </a:p>
        </p:txBody>
      </p:sp>
      <p:sp>
        <p:nvSpPr>
          <p:cNvPr id="34" name="ZoneTexte 33">
            <a:extLst>
              <a:ext uri="{FF2B5EF4-FFF2-40B4-BE49-F238E27FC236}">
                <a16:creationId xmlns:a16="http://schemas.microsoft.com/office/drawing/2014/main" id="{9470D08A-2D41-4184-8219-A82AEAFAC3BC}"/>
              </a:ext>
            </a:extLst>
          </p:cNvPr>
          <p:cNvSpPr txBox="1"/>
          <p:nvPr/>
        </p:nvSpPr>
        <p:spPr>
          <a:xfrm>
            <a:off x="290456" y="968188"/>
            <a:ext cx="6347012" cy="4832092"/>
          </a:xfrm>
          <a:prstGeom prst="rect">
            <a:avLst/>
          </a:prstGeom>
          <a:noFill/>
        </p:spPr>
        <p:txBody>
          <a:bodyPr wrap="square" rtlCol="0">
            <a:spAutoFit/>
          </a:bodyPr>
          <a:lstStyle/>
          <a:p>
            <a:r>
              <a:rPr lang="fr-FR" sz="1400" b="1" dirty="0">
                <a:solidFill>
                  <a:srgbClr val="008000"/>
                </a:solidFill>
              </a:rPr>
              <a:t>AGRO B &amp; P CONSEIL</a:t>
            </a:r>
          </a:p>
          <a:p>
            <a:r>
              <a:rPr lang="fr-FR" sz="1400" dirty="0"/>
              <a:t> RTE ANTSIRABE - ANTANANARIVO - MADAGASCAR</a:t>
            </a:r>
          </a:p>
          <a:p>
            <a:r>
              <a:rPr lang="fr-FR" sz="1400" dirty="0"/>
              <a:t> (261) 03 31 13 97 64</a:t>
            </a:r>
          </a:p>
          <a:p>
            <a:r>
              <a:rPr lang="fr-FR" sz="1400" dirty="0"/>
              <a:t> (261) 202 23 46 76</a:t>
            </a:r>
          </a:p>
          <a:p>
            <a:r>
              <a:rPr lang="fr-FR" sz="1400" dirty="0"/>
              <a:t>  </a:t>
            </a:r>
            <a:r>
              <a:rPr lang="fr-FR" sz="1400" dirty="0" err="1"/>
              <a:t>agrobp</a:t>
            </a:r>
            <a:r>
              <a:rPr lang="fr-FR" sz="1400" dirty="0"/>
              <a:t> (at) agrobp.com  </a:t>
            </a:r>
          </a:p>
          <a:p>
            <a:r>
              <a:rPr lang="fr-FR" sz="1400" dirty="0"/>
              <a:t>  www.agrobp.com   </a:t>
            </a:r>
          </a:p>
          <a:p>
            <a:r>
              <a:rPr lang="fr-FR" sz="1400" dirty="0"/>
              <a:t>Buts : Horticulture.</a:t>
            </a:r>
          </a:p>
          <a:p>
            <a:endParaRPr lang="fr-FR" sz="1400" dirty="0"/>
          </a:p>
          <a:p>
            <a:r>
              <a:rPr lang="fr-FR" sz="1400" b="1" dirty="0">
                <a:solidFill>
                  <a:srgbClr val="008000"/>
                </a:solidFill>
              </a:rPr>
              <a:t>FUNTANA ORCHID</a:t>
            </a:r>
          </a:p>
          <a:p>
            <a:r>
              <a:rPr lang="fr-FR" sz="1400" dirty="0"/>
              <a:t> IVATO AEROPORT - ANTANANARIVO - MADAGASCAR</a:t>
            </a:r>
          </a:p>
          <a:p>
            <a:r>
              <a:rPr lang="fr-FR" sz="1400" dirty="0"/>
              <a:t> (261) 331 11 41 97</a:t>
            </a:r>
          </a:p>
          <a:p>
            <a:r>
              <a:rPr lang="fr-FR" sz="1400" dirty="0"/>
              <a:t>  </a:t>
            </a:r>
            <a:r>
              <a:rPr lang="fr-FR" sz="1400" dirty="0" err="1"/>
              <a:t>funtanaorchids</a:t>
            </a:r>
            <a:r>
              <a:rPr lang="fr-FR" sz="1400" dirty="0"/>
              <a:t>(at)gmail.com   </a:t>
            </a:r>
          </a:p>
          <a:p>
            <a:endParaRPr lang="fr-FR" sz="1400" dirty="0"/>
          </a:p>
          <a:p>
            <a:r>
              <a:rPr lang="fr-FR" sz="1400" b="1" dirty="0">
                <a:solidFill>
                  <a:srgbClr val="008000"/>
                </a:solidFill>
              </a:rPr>
              <a:t>La Palmeraie - Pépinières de Madagascar</a:t>
            </a:r>
          </a:p>
          <a:p>
            <a:r>
              <a:rPr lang="fr-FR" sz="1400" dirty="0"/>
              <a:t>Buts : Spécialiste de la Production, la Vente locale et l'Exportation de palmiers et plantes d'ornement grands sujets.</a:t>
            </a:r>
          </a:p>
          <a:p>
            <a:r>
              <a:rPr lang="fr-FR" sz="1400" dirty="0"/>
              <a:t>Info : située au nord de Tamatave.</a:t>
            </a:r>
          </a:p>
          <a:p>
            <a:r>
              <a:rPr lang="fr-FR" sz="1400" dirty="0"/>
              <a:t>Adresse Boîte postale : </a:t>
            </a:r>
            <a:r>
              <a:rPr lang="fr-FR" sz="1400" dirty="0" err="1"/>
              <a:t>Antoby</a:t>
            </a:r>
            <a:r>
              <a:rPr lang="fr-FR" sz="1400" dirty="0"/>
              <a:t> BP 421 - Tamatave MADAGASCAR</a:t>
            </a:r>
          </a:p>
          <a:p>
            <a:r>
              <a:rPr lang="fr-FR" sz="1400" dirty="0"/>
              <a:t>Mobile : 032 400 59 99</a:t>
            </a:r>
          </a:p>
          <a:p>
            <a:r>
              <a:rPr lang="fr-FR" sz="1400" dirty="0"/>
              <a:t>Email : palmepepi (at) moov.mg   (ancien : contact[at]solidairesdumonde.org ).</a:t>
            </a:r>
          </a:p>
          <a:p>
            <a:r>
              <a:rPr lang="fr-FR" sz="1400" dirty="0"/>
              <a:t>Site Internet : </a:t>
            </a:r>
            <a:r>
              <a:rPr lang="fr-FR" sz="1400" dirty="0">
                <a:hlinkClick r:id="rId2"/>
              </a:rPr>
              <a:t>http://lapalmeraiepepinieres.com</a:t>
            </a:r>
            <a:r>
              <a:rPr lang="fr-FR" sz="1400" dirty="0"/>
              <a:t>  </a:t>
            </a:r>
          </a:p>
          <a:p>
            <a:r>
              <a:rPr lang="fr-FR" sz="1400" dirty="0"/>
              <a:t>(Ancien site : </a:t>
            </a:r>
            <a:r>
              <a:rPr lang="fr-FR" sz="1400" dirty="0">
                <a:hlinkClick r:id="rId3"/>
              </a:rPr>
              <a:t>http://lapalmeraie-pepinieresdemadagascar.solidairesdumonde.org</a:t>
            </a:r>
            <a:r>
              <a:rPr lang="fr-FR" sz="1400" dirty="0"/>
              <a:t> ).</a:t>
            </a:r>
          </a:p>
        </p:txBody>
      </p:sp>
      <p:sp>
        <p:nvSpPr>
          <p:cNvPr id="35" name="ZoneTexte 34">
            <a:extLst>
              <a:ext uri="{FF2B5EF4-FFF2-40B4-BE49-F238E27FC236}">
                <a16:creationId xmlns:a16="http://schemas.microsoft.com/office/drawing/2014/main" id="{287B3AD8-62BA-4B6C-B915-A696AAF16CBE}"/>
              </a:ext>
            </a:extLst>
          </p:cNvPr>
          <p:cNvSpPr txBox="1"/>
          <p:nvPr/>
        </p:nvSpPr>
        <p:spPr>
          <a:xfrm>
            <a:off x="6809591" y="968188"/>
            <a:ext cx="5114364" cy="5478423"/>
          </a:xfrm>
          <a:prstGeom prst="rect">
            <a:avLst/>
          </a:prstGeom>
          <a:noFill/>
        </p:spPr>
        <p:txBody>
          <a:bodyPr wrap="square" rtlCol="0">
            <a:spAutoFit/>
          </a:bodyPr>
          <a:lstStyle/>
          <a:p>
            <a:r>
              <a:rPr lang="fr-FR" sz="1400" b="1" dirty="0">
                <a:solidFill>
                  <a:srgbClr val="008000"/>
                </a:solidFill>
              </a:rPr>
              <a:t>La Pépinière de la Mania SA</a:t>
            </a:r>
          </a:p>
          <a:p>
            <a:r>
              <a:rPr lang="fr-FR" sz="1400" dirty="0"/>
              <a:t>Adresse : Lot 240 - 10, avenue </a:t>
            </a:r>
            <a:r>
              <a:rPr lang="fr-FR" sz="1400" dirty="0" err="1"/>
              <a:t>Ralaimango</a:t>
            </a:r>
            <a:r>
              <a:rPr lang="fr-FR" sz="1400" dirty="0"/>
              <a:t> 110, Antsirabe, MADAGASCAR</a:t>
            </a:r>
          </a:p>
          <a:p>
            <a:r>
              <a:rPr lang="fr-FR" sz="1400" dirty="0"/>
              <a:t>Téléphone : 261 20 44 492 91</a:t>
            </a:r>
          </a:p>
          <a:p>
            <a:r>
              <a:rPr lang="fr-FR" sz="1400" dirty="0"/>
              <a:t>Fax : 261 20 44 497 09</a:t>
            </a:r>
          </a:p>
          <a:p>
            <a:r>
              <a:rPr lang="en-US" sz="1400" dirty="0"/>
              <a:t>Email: </a:t>
            </a:r>
            <a:r>
              <a:rPr lang="en-US" sz="1400" dirty="0" err="1"/>
              <a:t>pepiniere.mania</a:t>
            </a:r>
            <a:r>
              <a:rPr lang="en-US" sz="1400" dirty="0"/>
              <a:t> (at) wanadoo.mg</a:t>
            </a:r>
            <a:endParaRPr lang="fr-FR" sz="1400" dirty="0"/>
          </a:p>
          <a:p>
            <a:r>
              <a:rPr lang="fr-FR" sz="1400" dirty="0"/>
              <a:t>Buts : Elle développe des activités techniques et commerciales dans les principaux domaines suivants :</a:t>
            </a:r>
          </a:p>
          <a:p>
            <a:pPr lvl="0"/>
            <a:r>
              <a:rPr lang="fr-FR" sz="1400" dirty="0"/>
              <a:t>la production et la vente de plants fruitiers, caféiers, ornementaux et forestiers</a:t>
            </a:r>
          </a:p>
          <a:p>
            <a:pPr lvl="0"/>
            <a:r>
              <a:rPr lang="fr-FR" sz="1400" dirty="0"/>
              <a:t>la production et la vente de miels tropicaux (litchi, niaouli, eucalyptus) - la production, l'importation et la vente de matériel apicole professionnel (ruches et autres fournitures pour l'apiculture)</a:t>
            </a:r>
          </a:p>
          <a:p>
            <a:pPr lvl="0"/>
            <a:r>
              <a:rPr lang="fr-FR" sz="1400" dirty="0"/>
              <a:t>la vente d'</a:t>
            </a:r>
            <a:r>
              <a:rPr lang="fr-FR" sz="1400" dirty="0" err="1"/>
              <a:t>agro-fournitures</a:t>
            </a:r>
            <a:r>
              <a:rPr lang="fr-FR" sz="1400" dirty="0"/>
              <a:t> (semences, engrais, produits phytosanitaires et vétérinaires, matériel agricole, en particulier aux coopératives d'approvisionnement.</a:t>
            </a:r>
          </a:p>
          <a:p>
            <a:r>
              <a:rPr lang="fr-FR" sz="1400" dirty="0"/>
              <a:t>La Pépinière de la Mania exerce par ailleurs une fonction de formation, études et conseils en arboriculture fruitière et en apiculture.</a:t>
            </a:r>
          </a:p>
          <a:p>
            <a:r>
              <a:rPr lang="fr-FR" sz="1400" dirty="0"/>
              <a:t>Sites : </a:t>
            </a:r>
            <a:r>
              <a:rPr lang="fr-FR" sz="1400" dirty="0">
                <a:hlinkClick r:id="rId4"/>
              </a:rPr>
              <a:t>http://www.prpv.org/index.php/fr/espace_pratique/annuaire_des_professionnels/distribution_de_produits_phytosanitaires/la_pepiniere_de_la_mania_sa</a:t>
            </a:r>
            <a:endParaRPr lang="fr-FR" sz="1400" dirty="0"/>
          </a:p>
          <a:p>
            <a:endParaRPr lang="fr-FR" sz="1400" dirty="0"/>
          </a:p>
        </p:txBody>
      </p:sp>
      <p:sp>
        <p:nvSpPr>
          <p:cNvPr id="5" name="ZoneTexte 4">
            <a:extLst>
              <a:ext uri="{FF2B5EF4-FFF2-40B4-BE49-F238E27FC236}">
                <a16:creationId xmlns:a16="http://schemas.microsoft.com/office/drawing/2014/main" id="{BB8BF317-8AA3-4039-9EFD-782347D5C598}"/>
              </a:ext>
            </a:extLst>
          </p:cNvPr>
          <p:cNvSpPr txBox="1"/>
          <p:nvPr/>
        </p:nvSpPr>
        <p:spPr>
          <a:xfrm>
            <a:off x="290456" y="5800280"/>
            <a:ext cx="6701359" cy="954107"/>
          </a:xfrm>
          <a:prstGeom prst="rect">
            <a:avLst/>
          </a:prstGeom>
          <a:noFill/>
        </p:spPr>
        <p:txBody>
          <a:bodyPr wrap="square" rtlCol="0">
            <a:spAutoFit/>
          </a:bodyPr>
          <a:lstStyle/>
          <a:p>
            <a:r>
              <a:rPr lang="fr-FR" sz="1400" dirty="0"/>
              <a:t>les jardins de Tana ? : paysagistes ? A vérifier.</a:t>
            </a:r>
          </a:p>
          <a:p>
            <a:endParaRPr lang="fr-FR" sz="1400" dirty="0"/>
          </a:p>
          <a:p>
            <a:r>
              <a:rPr lang="fr-FR" sz="1400" b="1" dirty="0">
                <a:solidFill>
                  <a:srgbClr val="008000"/>
                </a:solidFill>
              </a:rPr>
              <a:t>La </a:t>
            </a:r>
            <a:r>
              <a:rPr lang="fr-FR" sz="1400" b="1" dirty="0" err="1">
                <a:solidFill>
                  <a:srgbClr val="008000"/>
                </a:solidFill>
              </a:rPr>
              <a:t>Pepiniere</a:t>
            </a:r>
            <a:r>
              <a:rPr lang="fr-FR" sz="1400" b="1" dirty="0">
                <a:solidFill>
                  <a:srgbClr val="008000"/>
                </a:solidFill>
              </a:rPr>
              <a:t> d'Antsirabe</a:t>
            </a:r>
            <a:r>
              <a:rPr lang="fr-FR" sz="1400" dirty="0"/>
              <a:t>, </a:t>
            </a:r>
            <a:r>
              <a:rPr lang="fr-FR" sz="1400" dirty="0" err="1"/>
              <a:t>Tsivatrinikamo</a:t>
            </a:r>
            <a:r>
              <a:rPr lang="fr-FR" sz="1400" dirty="0"/>
              <a:t> PK3 110, Antsirabe, Tél : 0204497360, </a:t>
            </a:r>
            <a:r>
              <a:rPr lang="fr-FR" sz="1400" dirty="0">
                <a:hlinkClick r:id="rId5"/>
              </a:rPr>
              <a:t>https://www.facebook.com/La-Pepiniere-dAntsirabe-394465603912163/</a:t>
            </a:r>
            <a:r>
              <a:rPr lang="fr-FR" sz="1400" dirty="0"/>
              <a:t> </a:t>
            </a:r>
          </a:p>
        </p:txBody>
      </p:sp>
    </p:spTree>
    <p:extLst>
      <p:ext uri="{BB962C8B-B14F-4D97-AF65-F5344CB8AC3E}">
        <p14:creationId xmlns:p14="http://schemas.microsoft.com/office/powerpoint/2010/main" val="189192032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DBA2F32-7B68-49D3-B3C3-C5C6C586182D}"/>
              </a:ext>
            </a:extLst>
          </p:cNvPr>
          <p:cNvSpPr>
            <a:spLocks noGrp="1"/>
          </p:cNvSpPr>
          <p:nvPr>
            <p:ph type="ftr" sz="quarter" idx="11"/>
          </p:nvPr>
        </p:nvSpPr>
        <p:spPr>
          <a:xfrm>
            <a:off x="3065929" y="6508376"/>
            <a:ext cx="5087471" cy="213099"/>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CEDE2464-0DEE-4930-B86E-45CF3CC1B5FF}"/>
              </a:ext>
            </a:extLst>
          </p:cNvPr>
          <p:cNvSpPr>
            <a:spLocks noGrp="1"/>
          </p:cNvSpPr>
          <p:nvPr>
            <p:ph type="sldNum" sz="quarter" idx="12"/>
          </p:nvPr>
        </p:nvSpPr>
        <p:spPr>
          <a:xfrm>
            <a:off x="9159240" y="48269"/>
            <a:ext cx="2743200" cy="365125"/>
          </a:xfrm>
        </p:spPr>
        <p:txBody>
          <a:bodyPr/>
          <a:lstStyle/>
          <a:p>
            <a:fld id="{DD01B516-A07C-46B6-9C1A-871827ED2DE0}" type="slidenum">
              <a:rPr lang="fr-FR" smtClean="0"/>
              <a:t>138</a:t>
            </a:fld>
            <a:endParaRPr lang="fr-FR"/>
          </a:p>
        </p:txBody>
      </p:sp>
      <p:sp>
        <p:nvSpPr>
          <p:cNvPr id="4" name="ZoneTexte 3">
            <a:extLst>
              <a:ext uri="{FF2B5EF4-FFF2-40B4-BE49-F238E27FC236}">
                <a16:creationId xmlns:a16="http://schemas.microsoft.com/office/drawing/2014/main" id="{EE1CE417-3346-46EB-A285-3876FC54C8D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42EC8348-C6B3-46BA-8533-0019D0BEE0EE}"/>
              </a:ext>
            </a:extLst>
          </p:cNvPr>
          <p:cNvSpPr txBox="1"/>
          <p:nvPr/>
        </p:nvSpPr>
        <p:spPr>
          <a:xfrm>
            <a:off x="172121" y="461666"/>
            <a:ext cx="6508377"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Où trouver leurs graines , fleurs et arbustes</a:t>
            </a:r>
            <a:r>
              <a:rPr lang="fr-FR" altLang="fr-FR" b="1" dirty="0">
                <a:solidFill>
                  <a:srgbClr val="008000"/>
                </a:solidFill>
                <a:latin typeface="Arial" panose="020B0604020202020204" pitchFamily="34" charset="0"/>
                <a:ea typeface="Times New Roman" panose="02020603050405020304" pitchFamily="18" charset="0"/>
              </a:rPr>
              <a:t>  (suite et fin)</a:t>
            </a:r>
          </a:p>
        </p:txBody>
      </p:sp>
      <p:sp>
        <p:nvSpPr>
          <p:cNvPr id="7" name="ZoneTexte 6">
            <a:extLst>
              <a:ext uri="{FF2B5EF4-FFF2-40B4-BE49-F238E27FC236}">
                <a16:creationId xmlns:a16="http://schemas.microsoft.com/office/drawing/2014/main" id="{8219ACB8-132E-4741-99D4-6045A04E26F3}"/>
              </a:ext>
            </a:extLst>
          </p:cNvPr>
          <p:cNvSpPr txBox="1"/>
          <p:nvPr/>
        </p:nvSpPr>
        <p:spPr>
          <a:xfrm>
            <a:off x="172122" y="957431"/>
            <a:ext cx="6895652" cy="5478423"/>
          </a:xfrm>
          <a:prstGeom prst="rect">
            <a:avLst/>
          </a:prstGeom>
          <a:noFill/>
        </p:spPr>
        <p:txBody>
          <a:bodyPr wrap="square" rtlCol="0">
            <a:spAutoFit/>
          </a:bodyPr>
          <a:lstStyle/>
          <a:p>
            <a:r>
              <a:rPr lang="fr-FR" sz="1400" b="1" dirty="0">
                <a:solidFill>
                  <a:srgbClr val="008000"/>
                </a:solidFill>
              </a:rPr>
              <a:t>La Plantation </a:t>
            </a:r>
            <a:r>
              <a:rPr lang="fr-FR" sz="1400" b="1" dirty="0" err="1">
                <a:solidFill>
                  <a:srgbClr val="008000"/>
                </a:solidFill>
              </a:rPr>
              <a:t>Bemasoandro</a:t>
            </a:r>
            <a:endParaRPr lang="fr-FR" sz="1400" b="1" dirty="0">
              <a:solidFill>
                <a:srgbClr val="008000"/>
              </a:solidFill>
            </a:endParaRPr>
          </a:p>
          <a:p>
            <a:r>
              <a:rPr lang="fr-FR" sz="1400" dirty="0"/>
              <a:t>La société La Plantation </a:t>
            </a:r>
            <a:r>
              <a:rPr lang="fr-FR" sz="1400" dirty="0" err="1"/>
              <a:t>Bemasoandro</a:t>
            </a:r>
            <a:r>
              <a:rPr lang="fr-FR" sz="1400" dirty="0"/>
              <a:t> a été créée en Janvier 2008 afin de promouvoir des solutions biologiques efficaces face aux nombreux problèmes environnementaux de Madagascar, en particulier les problèmes d’érosion des sols. Ses principales missions sont :</a:t>
            </a:r>
          </a:p>
          <a:p>
            <a:r>
              <a:rPr lang="fr-FR" sz="1400" dirty="0"/>
              <a:t>• conception et mise en œuvre de solutions environnementales,</a:t>
            </a:r>
          </a:p>
          <a:p>
            <a:r>
              <a:rPr lang="fr-FR" sz="1400" dirty="0"/>
              <a:t>• protection des terres contre l'érosion,</a:t>
            </a:r>
          </a:p>
          <a:p>
            <a:r>
              <a:rPr lang="fr-FR" sz="1400" dirty="0"/>
              <a:t>• protection et stabilisation d’infrastructures et de talus (routes, rails, ponts, mines ...),</a:t>
            </a:r>
          </a:p>
          <a:p>
            <a:r>
              <a:rPr lang="fr-FR" sz="1400" dirty="0"/>
              <a:t>• protection des berges et des infrastructures hydro-agricoles,</a:t>
            </a:r>
          </a:p>
          <a:p>
            <a:r>
              <a:rPr lang="fr-FR" sz="1400" dirty="0"/>
              <a:t>• ouvrages d’assainissement et de </a:t>
            </a:r>
            <a:r>
              <a:rPr lang="fr-FR" sz="1400" dirty="0" err="1"/>
              <a:t>phytoépuration</a:t>
            </a:r>
            <a:r>
              <a:rPr lang="fr-FR" sz="1400" dirty="0"/>
              <a:t>,</a:t>
            </a:r>
          </a:p>
          <a:p>
            <a:r>
              <a:rPr lang="fr-FR" sz="1400" dirty="0"/>
              <a:t>• production végétale, aménagements paysagers, création d'espaces verts, reboisement,</a:t>
            </a:r>
          </a:p>
          <a:p>
            <a:r>
              <a:rPr lang="fr-FR" sz="1400" dirty="0"/>
              <a:t>La pépinière de cette société se situe au PK 97 du chemin de fer TCE (Tana-Côte Est) et au PK 89 de la RN2 (Tana-Tamatave). Elle propose :</a:t>
            </a:r>
          </a:p>
          <a:p>
            <a:r>
              <a:rPr lang="fr-FR" sz="1400" dirty="0"/>
              <a:t>- Vente de plants ornementaux, forestiers, fruitiers, plantes d'intérieur,</a:t>
            </a:r>
          </a:p>
          <a:p>
            <a:r>
              <a:rPr lang="fr-FR" sz="1400" dirty="0"/>
              <a:t>- Aménagements paysagers: création et entretien de jardins et espaces verts, parcelles de reboisement ou agro-forestière clé en main,</a:t>
            </a:r>
          </a:p>
          <a:p>
            <a:r>
              <a:rPr lang="fr-FR" sz="1400" dirty="0"/>
              <a:t>- </a:t>
            </a:r>
            <a:r>
              <a:rPr lang="fr-FR" sz="1400" b="1" dirty="0"/>
              <a:t>Production et vente de plants de Vétiver</a:t>
            </a:r>
            <a:r>
              <a:rPr lang="fr-FR" sz="1400" dirty="0"/>
              <a:t>, mais aussi de chaume, de racines et d'huile essentielle de Vétiver,</a:t>
            </a:r>
          </a:p>
          <a:p>
            <a:r>
              <a:rPr lang="fr-FR" sz="1400" dirty="0"/>
              <a:t>- Centre de formation et de vulgarisation.</a:t>
            </a:r>
          </a:p>
          <a:p>
            <a:r>
              <a:rPr lang="fr-FR" sz="1400" dirty="0"/>
              <a:t>Siège : Lot II G 20 H </a:t>
            </a:r>
            <a:r>
              <a:rPr lang="fr-FR" sz="1400" dirty="0" err="1"/>
              <a:t>Ambatomaro</a:t>
            </a:r>
            <a:r>
              <a:rPr lang="fr-FR" sz="1400" dirty="0"/>
              <a:t> Antananarivo 101. Pépinière : PK89 de la RN2, Commune d'</a:t>
            </a:r>
            <a:r>
              <a:rPr lang="fr-FR" sz="1400" dirty="0" err="1"/>
              <a:t>Anjiro</a:t>
            </a:r>
            <a:r>
              <a:rPr lang="fr-FR" sz="1400" dirty="0"/>
              <a:t>. Tél. : +261 20 24 359 79 / +261 34 02 282 26</a:t>
            </a:r>
          </a:p>
          <a:p>
            <a:r>
              <a:rPr lang="fr-FR" sz="1400" dirty="0"/>
              <a:t>Mail : </a:t>
            </a:r>
            <a:r>
              <a:rPr lang="fr-FR" sz="1400" dirty="0">
                <a:hlinkClick r:id="rId2"/>
              </a:rPr>
              <a:t>plantation.bemasoandro@yahoo.fr</a:t>
            </a:r>
            <a:r>
              <a:rPr lang="fr-FR" sz="1400" dirty="0"/>
              <a:t>  </a:t>
            </a:r>
          </a:p>
          <a:p>
            <a:r>
              <a:rPr lang="fr-FR" sz="1400" dirty="0"/>
              <a:t>You Tube : La Plantation </a:t>
            </a:r>
            <a:r>
              <a:rPr lang="fr-FR" sz="1400" dirty="0" err="1"/>
              <a:t>Bemasoandro</a:t>
            </a:r>
            <a:r>
              <a:rPr lang="fr-FR" sz="1400" dirty="0"/>
              <a:t> (plusieurs vidéos).</a:t>
            </a:r>
          </a:p>
          <a:p>
            <a:r>
              <a:rPr lang="fr-FR" sz="1400" dirty="0"/>
              <a:t>Facebook : </a:t>
            </a:r>
            <a:r>
              <a:rPr lang="fr-FR" sz="1400" dirty="0">
                <a:hlinkClick r:id="rId3"/>
              </a:rPr>
              <a:t>https://www.facebook.com/pages/La-Plantation-Bemasoandro/100320143417716</a:t>
            </a:r>
            <a:r>
              <a:rPr lang="fr-FR" sz="1400" dirty="0"/>
              <a:t>  </a:t>
            </a:r>
          </a:p>
          <a:p>
            <a:r>
              <a:rPr lang="fr-FR" sz="1400" dirty="0"/>
              <a:t>Site Internet : </a:t>
            </a:r>
            <a:r>
              <a:rPr lang="fr-FR" sz="1400" dirty="0">
                <a:hlinkClick r:id="rId4"/>
              </a:rPr>
              <a:t>http://www.vetiver-madagascar.mg/</a:t>
            </a:r>
            <a:r>
              <a:rPr lang="fr-FR" sz="1400" dirty="0"/>
              <a:t>  </a:t>
            </a:r>
          </a:p>
        </p:txBody>
      </p:sp>
      <p:sp>
        <p:nvSpPr>
          <p:cNvPr id="8" name="ZoneTexte 7">
            <a:extLst>
              <a:ext uri="{FF2B5EF4-FFF2-40B4-BE49-F238E27FC236}">
                <a16:creationId xmlns:a16="http://schemas.microsoft.com/office/drawing/2014/main" id="{4D4F7B50-8178-4A20-B207-9ED513BE0287}"/>
              </a:ext>
            </a:extLst>
          </p:cNvPr>
          <p:cNvSpPr txBox="1"/>
          <p:nvPr/>
        </p:nvSpPr>
        <p:spPr>
          <a:xfrm>
            <a:off x="7067774" y="534187"/>
            <a:ext cx="4834666" cy="5909310"/>
          </a:xfrm>
          <a:prstGeom prst="rect">
            <a:avLst/>
          </a:prstGeom>
          <a:noFill/>
        </p:spPr>
        <p:txBody>
          <a:bodyPr wrap="square" rtlCol="0">
            <a:spAutoFit/>
          </a:bodyPr>
          <a:lstStyle/>
          <a:p>
            <a:r>
              <a:rPr lang="fr-FR" sz="1400" b="1" dirty="0">
                <a:solidFill>
                  <a:srgbClr val="008000"/>
                </a:solidFill>
              </a:rPr>
              <a:t>PHYTO-LOGIC</a:t>
            </a:r>
            <a:r>
              <a:rPr lang="fr-FR" sz="1400" dirty="0"/>
              <a:t> (pépiniériste, réhabilitation).</a:t>
            </a:r>
          </a:p>
          <a:p>
            <a:r>
              <a:rPr lang="fr-FR" sz="1400" dirty="0"/>
              <a:t>Gérante : Madame Blaise Cooke.</a:t>
            </a:r>
          </a:p>
          <a:p>
            <a:r>
              <a:rPr lang="en-US" sz="1400" dirty="0"/>
              <a:t>Adresse: </a:t>
            </a:r>
            <a:r>
              <a:rPr lang="en-US" sz="1400" dirty="0" err="1"/>
              <a:t>Mahatony</a:t>
            </a:r>
            <a:r>
              <a:rPr lang="en-US" sz="1400" dirty="0"/>
              <a:t> Lot II K 49 </a:t>
            </a:r>
            <a:r>
              <a:rPr lang="en-US" sz="1400" dirty="0" err="1"/>
              <a:t>bis</a:t>
            </a:r>
            <a:r>
              <a:rPr lang="en-US" sz="1400" dirty="0"/>
              <a:t>, BP 8352, Antananarivo 101. </a:t>
            </a:r>
            <a:r>
              <a:rPr lang="fr-FR" sz="1400" dirty="0"/>
              <a:t>Madagascar</a:t>
            </a:r>
          </a:p>
          <a:p>
            <a:r>
              <a:rPr lang="fr-FR" sz="1400" dirty="0"/>
              <a:t>Tél. et Fax : 22 438 74 / GSM : 033 11 855 70 / </a:t>
            </a:r>
            <a:r>
              <a:rPr lang="en-US" sz="1400" dirty="0"/>
              <a:t>GSM : 034 11 33345</a:t>
            </a:r>
            <a:endParaRPr lang="fr-FR" sz="1400" dirty="0"/>
          </a:p>
          <a:p>
            <a:r>
              <a:rPr lang="en-US" sz="1400" dirty="0"/>
              <a:t>Email : </a:t>
            </a:r>
            <a:r>
              <a:rPr lang="en-US" sz="1400" dirty="0" err="1">
                <a:hlinkClick r:id="rId5"/>
              </a:rPr>
              <a:t>phyto</a:t>
            </a:r>
            <a:r>
              <a:rPr lang="en-US" sz="1400" dirty="0">
                <a:hlinkClick r:id="rId5"/>
              </a:rPr>
              <a:t>-logic (at) phyto-logic.com</a:t>
            </a:r>
            <a:r>
              <a:rPr lang="en-US" sz="1400" dirty="0"/>
              <a:t> </a:t>
            </a:r>
            <a:endParaRPr lang="fr-FR" sz="1400" dirty="0"/>
          </a:p>
          <a:p>
            <a:r>
              <a:rPr lang="fr-FR" sz="1400" dirty="0">
                <a:hlinkClick r:id="rId6"/>
              </a:rPr>
              <a:t>www.phyto-logic.com</a:t>
            </a:r>
            <a:r>
              <a:rPr lang="fr-FR" sz="1400" dirty="0"/>
              <a:t> </a:t>
            </a:r>
          </a:p>
          <a:p>
            <a:r>
              <a:rPr lang="fr-FR" sz="1400" dirty="0"/>
              <a:t>Information : </a:t>
            </a:r>
            <a:r>
              <a:rPr lang="fr-FR" sz="1400" dirty="0" err="1"/>
              <a:t>Phyto-logic</a:t>
            </a:r>
            <a:r>
              <a:rPr lang="fr-FR" sz="1400" dirty="0"/>
              <a:t> est un pépiniériste et un paysagiste.</a:t>
            </a:r>
          </a:p>
          <a:p>
            <a:endParaRPr lang="fr-FR" sz="1400" dirty="0"/>
          </a:p>
          <a:p>
            <a:r>
              <a:rPr lang="fr-FR" sz="1400" b="1" dirty="0">
                <a:solidFill>
                  <a:srgbClr val="008000"/>
                </a:solidFill>
              </a:rPr>
              <a:t>RAZAFINDRATSIRA</a:t>
            </a:r>
          </a:p>
          <a:p>
            <a:r>
              <a:rPr lang="fr-FR" sz="1400" dirty="0"/>
              <a:t> BP. 14016 - ANTANANARIVO - MADAGASCAR</a:t>
            </a:r>
          </a:p>
          <a:p>
            <a:r>
              <a:rPr lang="fr-FR" sz="1400" dirty="0"/>
              <a:t> (261) 202 24 52 90</a:t>
            </a:r>
          </a:p>
          <a:p>
            <a:r>
              <a:rPr lang="fr-FR" sz="1400" dirty="0"/>
              <a:t> (261) 202 24 85 54</a:t>
            </a:r>
          </a:p>
          <a:p>
            <a:r>
              <a:rPr lang="fr-FR" sz="1400" dirty="0"/>
              <a:t>  </a:t>
            </a:r>
            <a:r>
              <a:rPr lang="fr-FR" sz="1400" dirty="0" err="1"/>
              <a:t>mgnflora</a:t>
            </a:r>
            <a:r>
              <a:rPr lang="fr-FR" sz="1400" dirty="0"/>
              <a:t>(at)moov.mg </a:t>
            </a:r>
          </a:p>
          <a:p>
            <a:r>
              <a:rPr lang="fr-FR" sz="1400" dirty="0"/>
              <a:t>  </a:t>
            </a:r>
            <a:r>
              <a:rPr lang="fr-FR" sz="1400" dirty="0">
                <a:hlinkClick r:id="rId7"/>
              </a:rPr>
              <a:t>www.plantes-madagascar.com</a:t>
            </a:r>
            <a:r>
              <a:rPr lang="fr-FR" sz="1400" dirty="0"/>
              <a:t>  </a:t>
            </a:r>
          </a:p>
          <a:p>
            <a:endParaRPr lang="fr-FR" sz="1400" dirty="0"/>
          </a:p>
          <a:p>
            <a:r>
              <a:rPr lang="fr-FR" sz="1400" b="1" dirty="0">
                <a:solidFill>
                  <a:srgbClr val="008000"/>
                </a:solidFill>
              </a:rPr>
              <a:t>SNGF</a:t>
            </a:r>
            <a:r>
              <a:rPr lang="fr-FR" sz="1400" dirty="0"/>
              <a:t> – Madagascar (Silo National des Graines Forestières)</a:t>
            </a:r>
          </a:p>
          <a:p>
            <a:r>
              <a:rPr lang="fr-FR" sz="1400" dirty="0"/>
              <a:t> BP. 5091 - ANTANANARIVO - MADAGASCAR</a:t>
            </a:r>
          </a:p>
          <a:p>
            <a:r>
              <a:rPr lang="fr-FR" sz="1400" dirty="0"/>
              <a:t> (261) 202 24 12 30</a:t>
            </a:r>
          </a:p>
          <a:p>
            <a:r>
              <a:rPr lang="fr-FR" sz="1400" dirty="0"/>
              <a:t> (261) 202 24 12 41</a:t>
            </a:r>
          </a:p>
          <a:p>
            <a:r>
              <a:rPr lang="fr-FR" sz="1400" dirty="0"/>
              <a:t> </a:t>
            </a:r>
            <a:r>
              <a:rPr lang="fr-FR" sz="1400" dirty="0" err="1"/>
              <a:t>silonagf</a:t>
            </a:r>
            <a:r>
              <a:rPr lang="fr-FR" sz="1400" dirty="0"/>
              <a:t> (at) moov.mg</a:t>
            </a:r>
          </a:p>
          <a:p>
            <a:r>
              <a:rPr lang="fr-FR" sz="1400" dirty="0">
                <a:hlinkClick r:id="rId8"/>
              </a:rPr>
              <a:t>http://sngf-madagascar.mg/wp2/</a:t>
            </a:r>
            <a:r>
              <a:rPr lang="fr-FR" sz="1400" dirty="0"/>
              <a:t> </a:t>
            </a:r>
          </a:p>
          <a:p>
            <a:endParaRPr lang="fr-FR" sz="1400" dirty="0"/>
          </a:p>
          <a:p>
            <a:r>
              <a:rPr lang="fr-FR" sz="1400" dirty="0"/>
              <a:t>Source : </a:t>
            </a:r>
            <a:r>
              <a:rPr lang="fr-FR" sz="1400" dirty="0">
                <a:hlinkClick r:id="rId9"/>
              </a:rPr>
              <a:t>http://www.lespagesjaunesafrique.com/societes/Madagascar/horticulture</a:t>
            </a:r>
            <a:r>
              <a:rPr lang="fr-FR" sz="1400" dirty="0"/>
              <a:t>  , Et </a:t>
            </a:r>
            <a:r>
              <a:rPr lang="fr-FR" sz="1400" dirty="0">
                <a:hlinkClick r:id="rId10"/>
              </a:rPr>
              <a:t>www.mada-pages.com</a:t>
            </a:r>
            <a:r>
              <a:rPr lang="fr-FR" sz="1400" dirty="0"/>
              <a:t>  </a:t>
            </a:r>
          </a:p>
        </p:txBody>
      </p:sp>
    </p:spTree>
    <p:extLst>
      <p:ext uri="{BB962C8B-B14F-4D97-AF65-F5344CB8AC3E}">
        <p14:creationId xmlns:p14="http://schemas.microsoft.com/office/powerpoint/2010/main" val="8206640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a:extLst>
              <a:ext uri="{FF2B5EF4-FFF2-40B4-BE49-F238E27FC236}">
                <a16:creationId xmlns:a16="http://schemas.microsoft.com/office/drawing/2014/main" id="{B35015FE-F461-4E52-A167-A2B3E2E9011D}"/>
              </a:ext>
            </a:extLst>
          </p:cNvPr>
          <p:cNvSpPr>
            <a:spLocks noGrp="1"/>
          </p:cNvSpPr>
          <p:nvPr>
            <p:ph type="ftr" sz="quarter" idx="11"/>
          </p:nvPr>
        </p:nvSpPr>
        <p:spPr>
          <a:xfrm>
            <a:off x="4038600" y="6356350"/>
            <a:ext cx="4871224" cy="365125"/>
          </a:xfrm>
        </p:spPr>
        <p:txBody>
          <a:bodyPr/>
          <a:lstStyle/>
          <a:p>
            <a:r>
              <a:rPr lang="fr-FR" dirty="0"/>
              <a:t>Aménagement paysager (Antanarivo) – B. LISAN – Sept 2017</a:t>
            </a:r>
          </a:p>
        </p:txBody>
      </p:sp>
      <p:sp>
        <p:nvSpPr>
          <p:cNvPr id="5" name="Espace réservé du numéro de diapositive 2">
            <a:extLst>
              <a:ext uri="{FF2B5EF4-FFF2-40B4-BE49-F238E27FC236}">
                <a16:creationId xmlns:a16="http://schemas.microsoft.com/office/drawing/2014/main" id="{19A58A0E-7FDF-4B2E-8844-FC225A07A97D}"/>
              </a:ext>
            </a:extLst>
          </p:cNvPr>
          <p:cNvSpPr>
            <a:spLocks noGrp="1"/>
          </p:cNvSpPr>
          <p:nvPr>
            <p:ph type="sldNum" sz="quarter" idx="12"/>
          </p:nvPr>
        </p:nvSpPr>
        <p:spPr>
          <a:xfrm>
            <a:off x="9134707" y="196900"/>
            <a:ext cx="2743200" cy="365125"/>
          </a:xfrm>
        </p:spPr>
        <p:txBody>
          <a:bodyPr/>
          <a:lstStyle/>
          <a:p>
            <a:fld id="{DD01B516-A07C-46B6-9C1A-871827ED2DE0}" type="slidenum">
              <a:rPr lang="fr-FR" smtClean="0"/>
              <a:t>139</a:t>
            </a:fld>
            <a:endParaRPr lang="fr-FR"/>
          </a:p>
        </p:txBody>
      </p:sp>
      <p:sp>
        <p:nvSpPr>
          <p:cNvPr id="6" name="ZoneTexte 5">
            <a:extLst>
              <a:ext uri="{FF2B5EF4-FFF2-40B4-BE49-F238E27FC236}">
                <a16:creationId xmlns:a16="http://schemas.microsoft.com/office/drawing/2014/main" id="{3644EB3C-8D76-4961-94FD-820FC35B1C6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7" name="ZoneTexte 6">
            <a:extLst>
              <a:ext uri="{FF2B5EF4-FFF2-40B4-BE49-F238E27FC236}">
                <a16:creationId xmlns:a16="http://schemas.microsoft.com/office/drawing/2014/main" id="{360D9A23-40DD-4A27-8A7C-8E64DA4D5CFA}"/>
              </a:ext>
            </a:extLst>
          </p:cNvPr>
          <p:cNvSpPr txBox="1"/>
          <p:nvPr/>
        </p:nvSpPr>
        <p:spPr>
          <a:xfrm>
            <a:off x="194032" y="562025"/>
            <a:ext cx="4776001" cy="369332"/>
          </a:xfrm>
          <a:prstGeom prst="rect">
            <a:avLst/>
          </a:prstGeom>
          <a:noFill/>
        </p:spPr>
        <p:txBody>
          <a:bodyPr wrap="square" rtlCol="0">
            <a:spAutoFit/>
          </a:bodyPr>
          <a:lstStyle/>
          <a:p>
            <a:r>
              <a:rPr lang="fr-FR" b="1" u="sng" dirty="0">
                <a:solidFill>
                  <a:srgbClr val="008000"/>
                </a:solidFill>
              </a:rPr>
              <a:t>Devis, budget, calcul du coût du projet</a:t>
            </a:r>
          </a:p>
        </p:txBody>
      </p:sp>
      <p:sp>
        <p:nvSpPr>
          <p:cNvPr id="8" name="ZoneTexte 7">
            <a:extLst>
              <a:ext uri="{FF2B5EF4-FFF2-40B4-BE49-F238E27FC236}">
                <a16:creationId xmlns:a16="http://schemas.microsoft.com/office/drawing/2014/main" id="{C0731EDA-DC53-4FA0-8BBB-3A2A17BECC4B}"/>
              </a:ext>
            </a:extLst>
          </p:cNvPr>
          <p:cNvSpPr txBox="1"/>
          <p:nvPr/>
        </p:nvSpPr>
        <p:spPr>
          <a:xfrm>
            <a:off x="3166946" y="2129883"/>
            <a:ext cx="6523464" cy="646331"/>
          </a:xfrm>
          <a:prstGeom prst="rect">
            <a:avLst/>
          </a:prstGeom>
          <a:noFill/>
        </p:spPr>
        <p:txBody>
          <a:bodyPr wrap="square" rtlCol="0">
            <a:spAutoFit/>
          </a:bodyPr>
          <a:lstStyle/>
          <a:p>
            <a:pPr algn="ctr"/>
            <a:r>
              <a:rPr lang="fr-FR" sz="3600" b="1" dirty="0">
                <a:solidFill>
                  <a:srgbClr val="FF0066"/>
                </a:solidFill>
              </a:rPr>
              <a:t>A COMPLETER</a:t>
            </a:r>
          </a:p>
        </p:txBody>
      </p:sp>
    </p:spTree>
    <p:extLst>
      <p:ext uri="{BB962C8B-B14F-4D97-AF65-F5344CB8AC3E}">
        <p14:creationId xmlns:p14="http://schemas.microsoft.com/office/powerpoint/2010/main" val="3489605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184264" y="6529892"/>
            <a:ext cx="4969136" cy="191583"/>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02271" y="96540"/>
            <a:ext cx="2743200" cy="365125"/>
          </a:xfrm>
        </p:spPr>
        <p:txBody>
          <a:bodyPr/>
          <a:lstStyle/>
          <a:p>
            <a:fld id="{DD01B516-A07C-46B6-9C1A-871827ED2DE0}" type="slidenum">
              <a:rPr lang="fr-FR" smtClean="0"/>
              <a:t>14</a:t>
            </a:fld>
            <a:endParaRPr lang="fr-FR" dirty="0"/>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661595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86A0D32E-34A3-4CC7-8F8F-623D000A62B4}"/>
              </a:ext>
            </a:extLst>
          </p:cNvPr>
          <p:cNvSpPr txBox="1"/>
          <p:nvPr/>
        </p:nvSpPr>
        <p:spPr>
          <a:xfrm>
            <a:off x="204395" y="461666"/>
            <a:ext cx="4094283" cy="369332"/>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6" name="Rectangle 5">
            <a:extLst>
              <a:ext uri="{FF2B5EF4-FFF2-40B4-BE49-F238E27FC236}">
                <a16:creationId xmlns:a16="http://schemas.microsoft.com/office/drawing/2014/main" id="{3361C370-D2E7-4599-A7A8-D876A33FD11F}"/>
              </a:ext>
            </a:extLst>
          </p:cNvPr>
          <p:cNvSpPr/>
          <p:nvPr/>
        </p:nvSpPr>
        <p:spPr>
          <a:xfrm>
            <a:off x="167637" y="830997"/>
            <a:ext cx="3279296" cy="369332"/>
          </a:xfrm>
          <a:prstGeom prst="rect">
            <a:avLst/>
          </a:prstGeom>
        </p:spPr>
        <p:txBody>
          <a:bodyPr wrap="none">
            <a:spAutoFit/>
          </a:bodyPr>
          <a:lstStyle/>
          <a:p>
            <a:r>
              <a:rPr lang="fr-FR" b="1" dirty="0">
                <a:solidFill>
                  <a:srgbClr val="008000"/>
                </a:solidFill>
              </a:rPr>
              <a:t>Sauge écarlate </a:t>
            </a:r>
            <a:r>
              <a:rPr lang="fr-FR" dirty="0">
                <a:solidFill>
                  <a:srgbClr val="008000"/>
                </a:solidFill>
              </a:rPr>
              <a:t>(</a:t>
            </a:r>
            <a:r>
              <a:rPr lang="fr-FR" i="1" dirty="0">
                <a:solidFill>
                  <a:srgbClr val="008000"/>
                </a:solidFill>
              </a:rPr>
              <a:t>Salvia </a:t>
            </a:r>
            <a:r>
              <a:rPr lang="fr-FR" i="1" dirty="0" err="1">
                <a:solidFill>
                  <a:srgbClr val="008000"/>
                </a:solidFill>
              </a:rPr>
              <a:t>splendens</a:t>
            </a:r>
            <a:r>
              <a:rPr lang="fr-FR" dirty="0">
                <a:solidFill>
                  <a:srgbClr val="008000"/>
                </a:solidFill>
              </a:rPr>
              <a:t>)</a:t>
            </a:r>
          </a:p>
        </p:txBody>
      </p:sp>
      <p:sp>
        <p:nvSpPr>
          <p:cNvPr id="9" name="ZoneTexte 8">
            <a:extLst>
              <a:ext uri="{FF2B5EF4-FFF2-40B4-BE49-F238E27FC236}">
                <a16:creationId xmlns:a16="http://schemas.microsoft.com/office/drawing/2014/main" id="{EABAEF42-3200-4A84-A3EF-3BCF805452B5}"/>
              </a:ext>
            </a:extLst>
          </p:cNvPr>
          <p:cNvSpPr txBox="1"/>
          <p:nvPr/>
        </p:nvSpPr>
        <p:spPr>
          <a:xfrm>
            <a:off x="204396" y="1200330"/>
            <a:ext cx="6706264" cy="1938992"/>
          </a:xfrm>
          <a:prstGeom prst="rect">
            <a:avLst/>
          </a:prstGeom>
          <a:noFill/>
        </p:spPr>
        <p:txBody>
          <a:bodyPr wrap="square" rtlCol="0">
            <a:spAutoFit/>
          </a:bodyPr>
          <a:lstStyle/>
          <a:p>
            <a:r>
              <a:rPr lang="fr-FR" altLang="fr-FR" b="1" i="1" dirty="0">
                <a:solidFill>
                  <a:srgbClr val="222222"/>
                </a:solidFill>
                <a:latin typeface="Arial" panose="020B0604020202020204" pitchFamily="34" charset="0"/>
                <a:cs typeface="Arial" panose="020B0604020202020204" pitchFamily="34" charset="0"/>
              </a:rPr>
              <a:t>Salvia </a:t>
            </a:r>
            <a:r>
              <a:rPr lang="fr-FR" altLang="fr-FR" b="1" i="1" dirty="0" err="1">
                <a:solidFill>
                  <a:srgbClr val="222222"/>
                </a:solidFill>
                <a:latin typeface="Arial" panose="020B0604020202020204" pitchFamily="34" charset="0"/>
                <a:cs typeface="Arial" panose="020B0604020202020204" pitchFamily="34" charset="0"/>
              </a:rPr>
              <a:t>splendens</a:t>
            </a:r>
            <a:r>
              <a:rPr lang="fr-FR" altLang="fr-FR" dirty="0">
                <a:solidFill>
                  <a:srgbClr val="222222"/>
                </a:solidFill>
                <a:latin typeface="Arial" panose="020B0604020202020204" pitchFamily="34" charset="0"/>
                <a:cs typeface="Arial" panose="020B0604020202020204" pitchFamily="34" charset="0"/>
              </a:rPr>
              <a:t>, la </a:t>
            </a:r>
            <a:r>
              <a:rPr lang="fr-FR" altLang="fr-FR" b="1" dirty="0">
                <a:solidFill>
                  <a:srgbClr val="222222"/>
                </a:solidFill>
                <a:latin typeface="Arial" panose="020B0604020202020204" pitchFamily="34" charset="0"/>
                <a:cs typeface="Arial" panose="020B0604020202020204" pitchFamily="34" charset="0"/>
              </a:rPr>
              <a:t>sauge rouge</a:t>
            </a:r>
            <a:r>
              <a:rPr lang="fr-FR" altLang="fr-FR" dirty="0">
                <a:solidFill>
                  <a:srgbClr val="222222"/>
                </a:solidFill>
                <a:latin typeface="Arial" panose="020B0604020202020204" pitchFamily="34" charset="0"/>
                <a:cs typeface="Arial" panose="020B0604020202020204" pitchFamily="34" charset="0"/>
              </a:rPr>
              <a:t>, sauge écarlate ou sauge splendide, est une </a:t>
            </a:r>
            <a:r>
              <a:rPr lang="fr-FR" altLang="fr-FR" dirty="0">
                <a:solidFill>
                  <a:srgbClr val="0B0080"/>
                </a:solidFill>
                <a:latin typeface="Arial" panose="020B0604020202020204" pitchFamily="34" charset="0"/>
                <a:cs typeface="Arial" panose="020B0604020202020204" pitchFamily="34" charset="0"/>
                <a:hlinkClick r:id="rId2" tooltip="Espèce"/>
              </a:rPr>
              <a:t>espèce</a:t>
            </a:r>
            <a:r>
              <a:rPr lang="fr-FR" altLang="fr-FR" dirty="0">
                <a:solidFill>
                  <a:srgbClr val="222222"/>
                </a:solidFill>
                <a:latin typeface="Arial" panose="020B0604020202020204" pitchFamily="34" charset="0"/>
                <a:cs typeface="Arial" panose="020B0604020202020204" pitchFamily="34" charset="0"/>
              </a:rPr>
              <a:t> de </a:t>
            </a:r>
            <a:r>
              <a:rPr lang="fr-FR" altLang="fr-FR" dirty="0">
                <a:solidFill>
                  <a:srgbClr val="0B0080"/>
                </a:solidFill>
                <a:latin typeface="Arial" panose="020B0604020202020204" pitchFamily="34" charset="0"/>
                <a:cs typeface="Arial" panose="020B0604020202020204" pitchFamily="34" charset="0"/>
                <a:hlinkClick r:id="rId3" tooltip="Plante herbacée"/>
              </a:rPr>
              <a:t>plantes herbacées</a:t>
            </a:r>
            <a:r>
              <a:rPr lang="fr-FR" altLang="fr-FR" dirty="0">
                <a:solidFill>
                  <a:srgbClr val="222222"/>
                </a:solidFill>
                <a:latin typeface="Arial" panose="020B0604020202020204" pitchFamily="34" charset="0"/>
                <a:cs typeface="Arial" panose="020B0604020202020204" pitchFamily="34" charset="0"/>
              </a:rPr>
              <a:t> </a:t>
            </a:r>
            <a:r>
              <a:rPr lang="fr-FR" altLang="fr-FR" dirty="0">
                <a:solidFill>
                  <a:srgbClr val="0B0080"/>
                </a:solidFill>
                <a:latin typeface="Arial" panose="020B0604020202020204" pitchFamily="34" charset="0"/>
                <a:cs typeface="Arial" panose="020B0604020202020204" pitchFamily="34" charset="0"/>
                <a:hlinkClick r:id="rId4" tooltip="Plante vivace"/>
              </a:rPr>
              <a:t>vivaces</a:t>
            </a:r>
            <a:r>
              <a:rPr lang="fr-FR" altLang="fr-FR" dirty="0">
                <a:solidFill>
                  <a:srgbClr val="222222"/>
                </a:solidFill>
                <a:latin typeface="Arial" panose="020B0604020202020204" pitchFamily="34" charset="0"/>
                <a:cs typeface="Arial" panose="020B0604020202020204" pitchFamily="34" charset="0"/>
              </a:rPr>
              <a:t> native du </a:t>
            </a:r>
            <a:r>
              <a:rPr lang="fr-FR" altLang="fr-FR" dirty="0">
                <a:solidFill>
                  <a:srgbClr val="0B0080"/>
                </a:solidFill>
                <a:latin typeface="Arial" panose="020B0604020202020204" pitchFamily="34" charset="0"/>
                <a:cs typeface="Arial" panose="020B0604020202020204" pitchFamily="34" charset="0"/>
                <a:hlinkClick r:id="rId5" tooltip="Brésil"/>
              </a:rPr>
              <a:t>Brésil</a:t>
            </a:r>
            <a:r>
              <a:rPr lang="fr-FR" altLang="fr-FR" dirty="0">
                <a:solidFill>
                  <a:srgbClr val="222222"/>
                </a:solidFill>
                <a:latin typeface="Arial" panose="020B0604020202020204" pitchFamily="34" charset="0"/>
                <a:cs typeface="Arial" panose="020B0604020202020204" pitchFamily="34" charset="0"/>
              </a:rPr>
              <a:t> qui pousse à une </a:t>
            </a:r>
            <a:r>
              <a:rPr lang="fr-FR" altLang="fr-FR" dirty="0">
                <a:solidFill>
                  <a:srgbClr val="0B0080"/>
                </a:solidFill>
                <a:latin typeface="Arial" panose="020B0604020202020204" pitchFamily="34" charset="0"/>
                <a:cs typeface="Arial" panose="020B0604020202020204" pitchFamily="34" charset="0"/>
                <a:hlinkClick r:id="rId6" tooltip="Altitude"/>
              </a:rPr>
              <a:t>altitude</a:t>
            </a:r>
            <a:r>
              <a:rPr lang="fr-FR" altLang="fr-FR" dirty="0">
                <a:solidFill>
                  <a:srgbClr val="222222"/>
                </a:solidFill>
                <a:latin typeface="Arial" panose="020B0604020202020204" pitchFamily="34" charset="0"/>
                <a:cs typeface="Arial" panose="020B0604020202020204" pitchFamily="34" charset="0"/>
              </a:rPr>
              <a:t> de 2 000 à 3 000 </a:t>
            </a:r>
            <a:r>
              <a:rPr lang="fr-FR" altLang="fr-FR" dirty="0">
                <a:solidFill>
                  <a:srgbClr val="0B0080"/>
                </a:solidFill>
                <a:latin typeface="Arial" panose="020B0604020202020204" pitchFamily="34" charset="0"/>
                <a:cs typeface="Arial" panose="020B0604020202020204" pitchFamily="34" charset="0"/>
                <a:hlinkClick r:id="rId7" tooltip="Mètre"/>
              </a:rPr>
              <a:t>m</a:t>
            </a:r>
            <a:r>
              <a:rPr lang="fr-FR" altLang="fr-FR" dirty="0">
                <a:solidFill>
                  <a:srgbClr val="222222"/>
                </a:solidFill>
                <a:latin typeface="Arial" panose="020B0604020202020204" pitchFamily="34" charset="0"/>
                <a:cs typeface="Arial" panose="020B0604020202020204" pitchFamily="34" charset="0"/>
              </a:rPr>
              <a:t>, là où il fait chaud à l'année et où le climat est humide. Elle atteint une hauteur de 1,3 m. Elle fait partie du </a:t>
            </a:r>
            <a:r>
              <a:rPr lang="fr-FR" altLang="fr-FR" dirty="0">
                <a:solidFill>
                  <a:srgbClr val="0B0080"/>
                </a:solidFill>
                <a:latin typeface="Arial" panose="020B0604020202020204" pitchFamily="34" charset="0"/>
                <a:cs typeface="Arial" panose="020B0604020202020204" pitchFamily="34" charset="0"/>
                <a:hlinkClick r:id="rId8" tooltip="Genre (biologie)"/>
              </a:rPr>
              <a:t>genre</a:t>
            </a:r>
            <a:r>
              <a:rPr lang="fr-FR" altLang="fr-FR" dirty="0">
                <a:solidFill>
                  <a:srgbClr val="222222"/>
                </a:solidFill>
                <a:latin typeface="Arial" panose="020B0604020202020204" pitchFamily="34" charset="0"/>
                <a:cs typeface="Arial" panose="020B0604020202020204" pitchFamily="34" charset="0"/>
              </a:rPr>
              <a:t> des </a:t>
            </a:r>
            <a:r>
              <a:rPr lang="fr-FR" altLang="fr-FR" dirty="0">
                <a:solidFill>
                  <a:srgbClr val="0B0080"/>
                </a:solidFill>
                <a:latin typeface="Arial" panose="020B0604020202020204" pitchFamily="34" charset="0"/>
                <a:cs typeface="Arial" panose="020B0604020202020204" pitchFamily="34" charset="0"/>
                <a:hlinkClick r:id="rId9" tooltip="Sauge"/>
              </a:rPr>
              <a:t>Sauges</a:t>
            </a:r>
            <a:r>
              <a:rPr lang="fr-FR" altLang="fr-FR" dirty="0">
                <a:solidFill>
                  <a:srgbClr val="222222"/>
                </a:solidFill>
                <a:latin typeface="Arial" panose="020B0604020202020204" pitchFamily="34" charset="0"/>
                <a:cs typeface="Arial" panose="020B0604020202020204" pitchFamily="34" charset="0"/>
              </a:rPr>
              <a:t> (</a:t>
            </a:r>
            <a:r>
              <a:rPr lang="fr-FR" altLang="fr-FR" i="1" dirty="0">
                <a:solidFill>
                  <a:srgbClr val="222222"/>
                </a:solidFill>
                <a:latin typeface="Arial" panose="020B0604020202020204" pitchFamily="34" charset="0"/>
                <a:cs typeface="Arial" panose="020B0604020202020204" pitchFamily="34" charset="0"/>
              </a:rPr>
              <a:t>Salvia</a:t>
            </a:r>
            <a:r>
              <a:rPr lang="fr-FR" altLang="fr-FR" dirty="0">
                <a:solidFill>
                  <a:srgbClr val="222222"/>
                </a:solidFill>
                <a:latin typeface="Arial" panose="020B0604020202020204" pitchFamily="34" charset="0"/>
                <a:cs typeface="Arial" panose="020B0604020202020204" pitchFamily="34" charset="0"/>
              </a:rPr>
              <a:t>) dans la </a:t>
            </a:r>
            <a:r>
              <a:rPr lang="fr-FR" altLang="fr-FR" dirty="0">
                <a:solidFill>
                  <a:srgbClr val="0B0080"/>
                </a:solidFill>
                <a:latin typeface="Arial" panose="020B0604020202020204" pitchFamily="34" charset="0"/>
                <a:cs typeface="Arial" panose="020B0604020202020204" pitchFamily="34" charset="0"/>
                <a:hlinkClick r:id="rId10" tooltip="Famille (biologie)"/>
              </a:rPr>
              <a:t>famille</a:t>
            </a:r>
            <a:r>
              <a:rPr lang="fr-FR" altLang="fr-FR" dirty="0">
                <a:solidFill>
                  <a:srgbClr val="222222"/>
                </a:solidFill>
                <a:latin typeface="Arial" panose="020B0604020202020204" pitchFamily="34" charset="0"/>
                <a:cs typeface="Arial" panose="020B0604020202020204" pitchFamily="34" charset="0"/>
              </a:rPr>
              <a:t> des </a:t>
            </a:r>
            <a:r>
              <a:rPr lang="fr-FR" altLang="fr-FR" i="1" dirty="0" err="1">
                <a:solidFill>
                  <a:srgbClr val="0B0080"/>
                </a:solidFill>
                <a:latin typeface="Arial" panose="020B0604020202020204" pitchFamily="34" charset="0"/>
                <a:cs typeface="Arial" panose="020B0604020202020204" pitchFamily="34" charset="0"/>
                <a:hlinkClick r:id="rId11" tooltip="Lamiaceae"/>
              </a:rPr>
              <a:t>Lamiaceae</a:t>
            </a:r>
            <a:r>
              <a:rPr lang="fr-FR" altLang="fr-FR" dirty="0">
                <a:solidFill>
                  <a:srgbClr val="222222"/>
                </a:solidFill>
                <a:latin typeface="Arial" panose="020B0604020202020204" pitchFamily="34" charset="0"/>
                <a:cs typeface="Arial" panose="020B0604020202020204" pitchFamily="34" charset="0"/>
              </a:rPr>
              <a:t>.</a:t>
            </a:r>
            <a:r>
              <a:rPr lang="fr-FR" altLang="fr-FR" dirty="0"/>
              <a:t> </a:t>
            </a:r>
            <a:r>
              <a:rPr lang="fr-FR" b="1" dirty="0"/>
              <a:t>USDA Zones</a:t>
            </a:r>
            <a:r>
              <a:rPr lang="fr-FR" dirty="0"/>
              <a:t> 10-11.</a:t>
            </a:r>
            <a:endParaRPr lang="fr-FR" altLang="fr-FR" dirty="0"/>
          </a:p>
          <a:p>
            <a:r>
              <a:rPr lang="fr-FR" altLang="fr-FR" sz="1200" dirty="0"/>
              <a:t>Source : </a:t>
            </a:r>
            <a:r>
              <a:rPr lang="fr-FR" altLang="fr-FR" sz="1200" dirty="0">
                <a:hlinkClick r:id="rId12"/>
              </a:rPr>
              <a:t>https://fr.wikipedia.org/wiki/Salvia_splendens</a:t>
            </a:r>
            <a:r>
              <a:rPr lang="fr-FR" altLang="fr-FR" sz="1200" dirty="0"/>
              <a:t> </a:t>
            </a:r>
            <a:endParaRPr lang="fr-FR" altLang="fr-FR" sz="1200" dirty="0">
              <a:latin typeface="Arial" panose="020B0604020202020204" pitchFamily="34" charset="0"/>
            </a:endParaRPr>
          </a:p>
        </p:txBody>
      </p:sp>
      <p:pic>
        <p:nvPicPr>
          <p:cNvPr id="11" name="Image 10">
            <a:extLst>
              <a:ext uri="{FF2B5EF4-FFF2-40B4-BE49-F238E27FC236}">
                <a16:creationId xmlns:a16="http://schemas.microsoft.com/office/drawing/2014/main" id="{0FBD245F-4A46-442B-9779-DA299B520C2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38000" y="4029868"/>
            <a:ext cx="1171575" cy="876300"/>
          </a:xfrm>
          <a:prstGeom prst="rect">
            <a:avLst/>
          </a:prstGeom>
        </p:spPr>
      </p:pic>
      <p:pic>
        <p:nvPicPr>
          <p:cNvPr id="13" name="Image 12">
            <a:extLst>
              <a:ext uri="{FF2B5EF4-FFF2-40B4-BE49-F238E27FC236}">
                <a16:creationId xmlns:a16="http://schemas.microsoft.com/office/drawing/2014/main" id="{5687167D-4A1D-488D-A960-C9A9B54D16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4395" y="4854033"/>
            <a:ext cx="1323975" cy="1771650"/>
          </a:xfrm>
          <a:prstGeom prst="rect">
            <a:avLst/>
          </a:prstGeom>
        </p:spPr>
      </p:pic>
      <p:pic>
        <p:nvPicPr>
          <p:cNvPr id="15" name="Image 14">
            <a:extLst>
              <a:ext uri="{FF2B5EF4-FFF2-40B4-BE49-F238E27FC236}">
                <a16:creationId xmlns:a16="http://schemas.microsoft.com/office/drawing/2014/main" id="{38CCB07B-110B-499C-B344-30E5C980631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23650" y="5106445"/>
            <a:ext cx="1685925" cy="1266825"/>
          </a:xfrm>
          <a:prstGeom prst="rect">
            <a:avLst/>
          </a:prstGeom>
        </p:spPr>
      </p:pic>
      <p:pic>
        <p:nvPicPr>
          <p:cNvPr id="17" name="Image 16">
            <a:extLst>
              <a:ext uri="{FF2B5EF4-FFF2-40B4-BE49-F238E27FC236}">
                <a16:creationId xmlns:a16="http://schemas.microsoft.com/office/drawing/2014/main" id="{3DF412AE-C275-402F-927F-3C8F59C53A6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1456" y="4785354"/>
            <a:ext cx="1314450" cy="1590675"/>
          </a:xfrm>
          <a:prstGeom prst="rect">
            <a:avLst/>
          </a:prstGeom>
        </p:spPr>
      </p:pic>
      <p:pic>
        <p:nvPicPr>
          <p:cNvPr id="19" name="Image 18">
            <a:extLst>
              <a:ext uri="{FF2B5EF4-FFF2-40B4-BE49-F238E27FC236}">
                <a16:creationId xmlns:a16="http://schemas.microsoft.com/office/drawing/2014/main" id="{CDF85D82-029E-4E09-81EB-B3D1EFD84E4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5556" y="3605537"/>
            <a:ext cx="1485900" cy="990600"/>
          </a:xfrm>
          <a:prstGeom prst="rect">
            <a:avLst/>
          </a:prstGeom>
        </p:spPr>
      </p:pic>
      <p:pic>
        <p:nvPicPr>
          <p:cNvPr id="21" name="Image 20">
            <a:extLst>
              <a:ext uri="{FF2B5EF4-FFF2-40B4-BE49-F238E27FC236}">
                <a16:creationId xmlns:a16="http://schemas.microsoft.com/office/drawing/2014/main" id="{F2E31EB2-86B5-4C07-90B1-E37C3D36ED9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23724" y="2982545"/>
            <a:ext cx="1000125" cy="962025"/>
          </a:xfrm>
          <a:prstGeom prst="rect">
            <a:avLst/>
          </a:prstGeom>
        </p:spPr>
      </p:pic>
      <p:pic>
        <p:nvPicPr>
          <p:cNvPr id="23" name="Image 22">
            <a:extLst>
              <a:ext uri="{FF2B5EF4-FFF2-40B4-BE49-F238E27FC236}">
                <a16:creationId xmlns:a16="http://schemas.microsoft.com/office/drawing/2014/main" id="{F296B75A-DF10-4233-96FF-DBE3677F92F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986675" y="3565740"/>
            <a:ext cx="1299196" cy="1030397"/>
          </a:xfrm>
          <a:prstGeom prst="rect">
            <a:avLst/>
          </a:prstGeom>
        </p:spPr>
      </p:pic>
      <p:sp>
        <p:nvSpPr>
          <p:cNvPr id="7" name="ZoneTexte 6">
            <a:extLst>
              <a:ext uri="{FF2B5EF4-FFF2-40B4-BE49-F238E27FC236}">
                <a16:creationId xmlns:a16="http://schemas.microsoft.com/office/drawing/2014/main" id="{15285C87-88CE-4F43-AF45-8F989415FE64}"/>
              </a:ext>
            </a:extLst>
          </p:cNvPr>
          <p:cNvSpPr txBox="1"/>
          <p:nvPr/>
        </p:nvSpPr>
        <p:spPr>
          <a:xfrm>
            <a:off x="7415561" y="702528"/>
            <a:ext cx="4181707" cy="369332"/>
          </a:xfrm>
          <a:prstGeom prst="rect">
            <a:avLst/>
          </a:prstGeom>
          <a:noFill/>
        </p:spPr>
        <p:txBody>
          <a:bodyPr wrap="square" rtlCol="0">
            <a:spAutoFit/>
          </a:bodyPr>
          <a:lstStyle/>
          <a:p>
            <a:r>
              <a:rPr lang="fr-FR" b="1" dirty="0">
                <a:solidFill>
                  <a:srgbClr val="008000"/>
                </a:solidFill>
              </a:rPr>
              <a:t>Coléus (</a:t>
            </a:r>
            <a:r>
              <a:rPr lang="fr-FR" b="1" i="1" dirty="0" err="1">
                <a:solidFill>
                  <a:srgbClr val="008000"/>
                </a:solidFill>
              </a:rPr>
              <a:t>Plectranthus</a:t>
            </a:r>
            <a:r>
              <a:rPr lang="fr-FR" b="1" i="1" dirty="0">
                <a:solidFill>
                  <a:srgbClr val="008000"/>
                </a:solidFill>
              </a:rPr>
              <a:t> </a:t>
            </a:r>
            <a:r>
              <a:rPr lang="fr-FR" b="1" i="1" dirty="0" err="1">
                <a:solidFill>
                  <a:srgbClr val="008000"/>
                </a:solidFill>
              </a:rPr>
              <a:t>scutellarioides</a:t>
            </a:r>
            <a:r>
              <a:rPr lang="fr-FR" b="1" dirty="0">
                <a:solidFill>
                  <a:srgbClr val="008000"/>
                </a:solidFill>
              </a:rPr>
              <a:t>)</a:t>
            </a:r>
          </a:p>
        </p:txBody>
      </p:sp>
      <p:sp>
        <p:nvSpPr>
          <p:cNvPr id="8" name="ZoneTexte 7">
            <a:extLst>
              <a:ext uri="{FF2B5EF4-FFF2-40B4-BE49-F238E27FC236}">
                <a16:creationId xmlns:a16="http://schemas.microsoft.com/office/drawing/2014/main" id="{0F48188C-F5BF-4B21-9284-01958BC2B98F}"/>
              </a:ext>
            </a:extLst>
          </p:cNvPr>
          <p:cNvSpPr txBox="1"/>
          <p:nvPr/>
        </p:nvSpPr>
        <p:spPr>
          <a:xfrm>
            <a:off x="7103751" y="1186335"/>
            <a:ext cx="5088250" cy="1477328"/>
          </a:xfrm>
          <a:prstGeom prst="rect">
            <a:avLst/>
          </a:prstGeom>
          <a:noFill/>
        </p:spPr>
        <p:txBody>
          <a:bodyPr wrap="square" rtlCol="0">
            <a:spAutoFit/>
          </a:bodyPr>
          <a:lstStyle/>
          <a:p>
            <a:r>
              <a:rPr lang="fr-FR" dirty="0"/>
              <a:t>Les </a:t>
            </a:r>
            <a:r>
              <a:rPr lang="fr-FR" b="1" dirty="0"/>
              <a:t>Coléus</a:t>
            </a:r>
            <a:r>
              <a:rPr lang="fr-FR" dirty="0"/>
              <a:t> ou </a:t>
            </a:r>
            <a:r>
              <a:rPr lang="fr-FR" b="1" dirty="0" err="1"/>
              <a:t>Colioles</a:t>
            </a:r>
            <a:r>
              <a:rPr lang="fr-FR" dirty="0"/>
              <a:t> sont des plantes d'origine tropicale, de la </a:t>
            </a:r>
            <a:r>
              <a:rPr lang="fr-FR" dirty="0">
                <a:hlinkClick r:id="rId10" tooltip="Famille (biologie)"/>
              </a:rPr>
              <a:t>famille</a:t>
            </a:r>
            <a:r>
              <a:rPr lang="fr-FR" dirty="0"/>
              <a:t> des Lamiacées (</a:t>
            </a:r>
            <a:r>
              <a:rPr lang="fr-FR" i="1" dirty="0" err="1">
                <a:hlinkClick r:id="rId11" tooltip="Lamiaceae"/>
              </a:rPr>
              <a:t>Lamiaceae</a:t>
            </a:r>
            <a:r>
              <a:rPr lang="fr-FR" dirty="0"/>
              <a:t>) classées dans le genre </a:t>
            </a:r>
            <a:r>
              <a:rPr lang="fr-FR" i="1" dirty="0" err="1">
                <a:hlinkClick r:id="rId20" tooltip="Plectranthus"/>
              </a:rPr>
              <a:t>Plectranthus</a:t>
            </a:r>
            <a:r>
              <a:rPr lang="fr-FR" dirty="0"/>
              <a:t>. Les coléus sont des plantes de culture facile et à croissance rapide.</a:t>
            </a:r>
          </a:p>
          <a:p>
            <a:r>
              <a:rPr lang="fr-FR" b="1" dirty="0"/>
              <a:t>USDA Zones</a:t>
            </a:r>
            <a:r>
              <a:rPr lang="fr-FR" dirty="0"/>
              <a:t> 10-11</a:t>
            </a:r>
          </a:p>
        </p:txBody>
      </p:sp>
      <p:pic>
        <p:nvPicPr>
          <p:cNvPr id="12" name="Image 11">
            <a:extLst>
              <a:ext uri="{FF2B5EF4-FFF2-40B4-BE49-F238E27FC236}">
                <a16:creationId xmlns:a16="http://schemas.microsoft.com/office/drawing/2014/main" id="{5CEDDA52-E7C6-49C2-A9F3-E3DDED84FA6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202271" y="4834982"/>
            <a:ext cx="2752725" cy="1809750"/>
          </a:xfrm>
          <a:prstGeom prst="rect">
            <a:avLst/>
          </a:prstGeom>
        </p:spPr>
      </p:pic>
      <p:pic>
        <p:nvPicPr>
          <p:cNvPr id="16" name="Image 15">
            <a:extLst>
              <a:ext uri="{FF2B5EF4-FFF2-40B4-BE49-F238E27FC236}">
                <a16:creationId xmlns:a16="http://schemas.microsoft.com/office/drawing/2014/main" id="{5B18E2A9-3FD6-4A71-B693-C0C83AD2872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738937" y="4733012"/>
            <a:ext cx="1905000" cy="1724025"/>
          </a:xfrm>
          <a:prstGeom prst="rect">
            <a:avLst/>
          </a:prstGeom>
        </p:spPr>
      </p:pic>
      <p:pic>
        <p:nvPicPr>
          <p:cNvPr id="20" name="Image 19">
            <a:extLst>
              <a:ext uri="{FF2B5EF4-FFF2-40B4-BE49-F238E27FC236}">
                <a16:creationId xmlns:a16="http://schemas.microsoft.com/office/drawing/2014/main" id="{B37F2FDF-BEE9-4BC0-B18E-063FE48ACD8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345271" y="2496111"/>
            <a:ext cx="1609725" cy="1019175"/>
          </a:xfrm>
          <a:prstGeom prst="rect">
            <a:avLst/>
          </a:prstGeom>
        </p:spPr>
      </p:pic>
      <p:pic>
        <p:nvPicPr>
          <p:cNvPr id="24" name="Image 23">
            <a:extLst>
              <a:ext uri="{FF2B5EF4-FFF2-40B4-BE49-F238E27FC236}">
                <a16:creationId xmlns:a16="http://schemas.microsoft.com/office/drawing/2014/main" id="{1C1FDE7B-7BA8-48BF-8764-572C28F8EAB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183346" y="3679834"/>
            <a:ext cx="1762125" cy="990600"/>
          </a:xfrm>
          <a:prstGeom prst="rect">
            <a:avLst/>
          </a:prstGeom>
        </p:spPr>
      </p:pic>
      <p:pic>
        <p:nvPicPr>
          <p:cNvPr id="26" name="Image 25">
            <a:extLst>
              <a:ext uri="{FF2B5EF4-FFF2-40B4-BE49-F238E27FC236}">
                <a16:creationId xmlns:a16="http://schemas.microsoft.com/office/drawing/2014/main" id="{BC4B8D5F-092B-4664-B40E-3C031127617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910660" y="3738887"/>
            <a:ext cx="1285875" cy="857250"/>
          </a:xfrm>
          <a:prstGeom prst="rect">
            <a:avLst/>
          </a:prstGeom>
        </p:spPr>
      </p:pic>
      <p:pic>
        <p:nvPicPr>
          <p:cNvPr id="28" name="Image 27">
            <a:extLst>
              <a:ext uri="{FF2B5EF4-FFF2-40B4-BE49-F238E27FC236}">
                <a16:creationId xmlns:a16="http://schemas.microsoft.com/office/drawing/2014/main" id="{062D276C-56AE-469A-9690-FF838B0F1AC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602196" y="3715074"/>
            <a:ext cx="1200150" cy="904875"/>
          </a:xfrm>
          <a:prstGeom prst="rect">
            <a:avLst/>
          </a:prstGeom>
        </p:spPr>
      </p:pic>
    </p:spTree>
    <p:extLst>
      <p:ext uri="{BB962C8B-B14F-4D97-AF65-F5344CB8AC3E}">
        <p14:creationId xmlns:p14="http://schemas.microsoft.com/office/powerpoint/2010/main" val="286235691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0B8A2B2-D2A8-412C-A625-F7B47CF9F057}"/>
              </a:ext>
            </a:extLst>
          </p:cNvPr>
          <p:cNvSpPr>
            <a:spLocks noGrp="1"/>
          </p:cNvSpPr>
          <p:nvPr>
            <p:ph type="ftr" sz="quarter" idx="11"/>
          </p:nvPr>
        </p:nvSpPr>
        <p:spPr>
          <a:xfrm>
            <a:off x="4038600" y="6356350"/>
            <a:ext cx="4871224"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A98F32ED-2890-4DBE-96B7-D1CC29E2273E}"/>
              </a:ext>
            </a:extLst>
          </p:cNvPr>
          <p:cNvSpPr>
            <a:spLocks noGrp="1"/>
          </p:cNvSpPr>
          <p:nvPr>
            <p:ph type="sldNum" sz="quarter" idx="12"/>
          </p:nvPr>
        </p:nvSpPr>
        <p:spPr>
          <a:xfrm>
            <a:off x="9134707" y="196900"/>
            <a:ext cx="2743200" cy="365125"/>
          </a:xfrm>
        </p:spPr>
        <p:txBody>
          <a:bodyPr/>
          <a:lstStyle/>
          <a:p>
            <a:fld id="{DD01B516-A07C-46B6-9C1A-871827ED2DE0}" type="slidenum">
              <a:rPr lang="fr-FR" smtClean="0"/>
              <a:t>140</a:t>
            </a:fld>
            <a:endParaRPr lang="fr-FR"/>
          </a:p>
        </p:txBody>
      </p:sp>
      <p:sp>
        <p:nvSpPr>
          <p:cNvPr id="4" name="ZoneTexte 3">
            <a:extLst>
              <a:ext uri="{FF2B5EF4-FFF2-40B4-BE49-F238E27FC236}">
                <a16:creationId xmlns:a16="http://schemas.microsoft.com/office/drawing/2014/main" id="{BFA938A9-EC84-484D-868C-6EBBDBD56CA4}"/>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92A2D684-3BEE-4B5E-9959-17B2877B27BE}"/>
              </a:ext>
            </a:extLst>
          </p:cNvPr>
          <p:cNvSpPr txBox="1"/>
          <p:nvPr/>
        </p:nvSpPr>
        <p:spPr>
          <a:xfrm>
            <a:off x="194032" y="562025"/>
            <a:ext cx="3407813" cy="369332"/>
          </a:xfrm>
          <a:prstGeom prst="rect">
            <a:avLst/>
          </a:prstGeom>
          <a:noFill/>
        </p:spPr>
        <p:txBody>
          <a:bodyPr wrap="square" rtlCol="0">
            <a:spAutoFit/>
          </a:bodyPr>
          <a:lstStyle/>
          <a:p>
            <a:r>
              <a:rPr lang="fr-FR" b="1" u="sng" dirty="0">
                <a:solidFill>
                  <a:srgbClr val="008000"/>
                </a:solidFill>
              </a:rPr>
              <a:t>Planning de réalisation du projet</a:t>
            </a:r>
          </a:p>
        </p:txBody>
      </p:sp>
      <p:sp>
        <p:nvSpPr>
          <p:cNvPr id="6" name="ZoneTexte 5">
            <a:extLst>
              <a:ext uri="{FF2B5EF4-FFF2-40B4-BE49-F238E27FC236}">
                <a16:creationId xmlns:a16="http://schemas.microsoft.com/office/drawing/2014/main" id="{7B0E23CD-F017-4510-BA64-DDDA015B2044}"/>
              </a:ext>
            </a:extLst>
          </p:cNvPr>
          <p:cNvSpPr txBox="1"/>
          <p:nvPr/>
        </p:nvSpPr>
        <p:spPr>
          <a:xfrm>
            <a:off x="3166946" y="2129883"/>
            <a:ext cx="6523464" cy="646331"/>
          </a:xfrm>
          <a:prstGeom prst="rect">
            <a:avLst/>
          </a:prstGeom>
          <a:noFill/>
        </p:spPr>
        <p:txBody>
          <a:bodyPr wrap="square" rtlCol="0">
            <a:spAutoFit/>
          </a:bodyPr>
          <a:lstStyle/>
          <a:p>
            <a:pPr algn="ctr"/>
            <a:r>
              <a:rPr lang="fr-FR" sz="3600" b="1" dirty="0">
                <a:solidFill>
                  <a:srgbClr val="FF0066"/>
                </a:solidFill>
              </a:rPr>
              <a:t>A COMPLETER</a:t>
            </a:r>
          </a:p>
        </p:txBody>
      </p:sp>
      <p:sp>
        <p:nvSpPr>
          <p:cNvPr id="7" name="ZoneTexte 6">
            <a:extLst>
              <a:ext uri="{FF2B5EF4-FFF2-40B4-BE49-F238E27FC236}">
                <a16:creationId xmlns:a16="http://schemas.microsoft.com/office/drawing/2014/main" id="{4F061847-E488-42B8-B954-5434D2B4FDEA}"/>
              </a:ext>
            </a:extLst>
          </p:cNvPr>
          <p:cNvSpPr txBox="1"/>
          <p:nvPr/>
        </p:nvSpPr>
        <p:spPr>
          <a:xfrm>
            <a:off x="344245" y="1032734"/>
            <a:ext cx="3603811" cy="646331"/>
          </a:xfrm>
          <a:prstGeom prst="rect">
            <a:avLst/>
          </a:prstGeom>
          <a:noFill/>
        </p:spPr>
        <p:txBody>
          <a:bodyPr wrap="square" rtlCol="0">
            <a:spAutoFit/>
          </a:bodyPr>
          <a:lstStyle/>
          <a:p>
            <a:pPr marL="285750" indent="-285750">
              <a:buFont typeface="Arial" panose="020B0604020202020204" pitchFamily="34" charset="0"/>
              <a:buChar char="•"/>
            </a:pPr>
            <a:r>
              <a:rPr lang="fr-FR" dirty="0"/>
              <a:t>Terrassement.</a:t>
            </a:r>
          </a:p>
          <a:p>
            <a:pPr marL="285750" indent="-285750">
              <a:buFont typeface="Arial" panose="020B0604020202020204" pitchFamily="34" charset="0"/>
              <a:buChar char="•"/>
            </a:pPr>
            <a:r>
              <a:rPr lang="fr-FR" dirty="0"/>
              <a:t>Pose le clôture.</a:t>
            </a:r>
          </a:p>
        </p:txBody>
      </p:sp>
    </p:spTree>
    <p:extLst>
      <p:ext uri="{BB962C8B-B14F-4D97-AF65-F5344CB8AC3E}">
        <p14:creationId xmlns:p14="http://schemas.microsoft.com/office/powerpoint/2010/main" val="172912168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795220E-693A-4C80-8D37-7852A418D8A8}"/>
              </a:ext>
            </a:extLst>
          </p:cNvPr>
          <p:cNvSpPr>
            <a:spLocks noGrp="1"/>
          </p:cNvSpPr>
          <p:nvPr>
            <p:ph type="ftr" sz="quarter" idx="11"/>
          </p:nvPr>
        </p:nvSpPr>
        <p:spPr>
          <a:xfrm>
            <a:off x="4038600" y="6356350"/>
            <a:ext cx="4871224"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B79B5AF8-C172-4C6B-8D81-8B4F86E0B4D7}"/>
              </a:ext>
            </a:extLst>
          </p:cNvPr>
          <p:cNvSpPr>
            <a:spLocks noGrp="1"/>
          </p:cNvSpPr>
          <p:nvPr>
            <p:ph type="sldNum" sz="quarter" idx="12"/>
          </p:nvPr>
        </p:nvSpPr>
        <p:spPr>
          <a:xfrm>
            <a:off x="9134707" y="196900"/>
            <a:ext cx="2743200" cy="365125"/>
          </a:xfrm>
        </p:spPr>
        <p:txBody>
          <a:bodyPr/>
          <a:lstStyle/>
          <a:p>
            <a:fld id="{DD01B516-A07C-46B6-9C1A-871827ED2DE0}" type="slidenum">
              <a:rPr lang="fr-FR" smtClean="0"/>
              <a:t>141</a:t>
            </a:fld>
            <a:endParaRPr lang="fr-FR"/>
          </a:p>
        </p:txBody>
      </p:sp>
      <p:sp>
        <p:nvSpPr>
          <p:cNvPr id="4" name="ZoneTexte 3">
            <a:extLst>
              <a:ext uri="{FF2B5EF4-FFF2-40B4-BE49-F238E27FC236}">
                <a16:creationId xmlns:a16="http://schemas.microsoft.com/office/drawing/2014/main" id="{1D714D6F-6E68-409A-AC68-EBF35E621FD5}"/>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1E2DF4DF-7513-43BF-A195-4844BA13A884}"/>
              </a:ext>
            </a:extLst>
          </p:cNvPr>
          <p:cNvSpPr txBox="1"/>
          <p:nvPr/>
        </p:nvSpPr>
        <p:spPr>
          <a:xfrm>
            <a:off x="194032" y="562025"/>
            <a:ext cx="3407813" cy="369332"/>
          </a:xfrm>
          <a:prstGeom prst="rect">
            <a:avLst/>
          </a:prstGeom>
          <a:noFill/>
        </p:spPr>
        <p:txBody>
          <a:bodyPr wrap="square" rtlCol="0">
            <a:spAutoFit/>
          </a:bodyPr>
          <a:lstStyle/>
          <a:p>
            <a:r>
              <a:rPr lang="fr-FR" b="1" u="sng" dirty="0">
                <a:solidFill>
                  <a:srgbClr val="008000"/>
                </a:solidFill>
              </a:rPr>
              <a:t>Planning de réalisation</a:t>
            </a:r>
          </a:p>
        </p:txBody>
      </p:sp>
      <p:sp>
        <p:nvSpPr>
          <p:cNvPr id="6" name="ZoneTexte 5">
            <a:extLst>
              <a:ext uri="{FF2B5EF4-FFF2-40B4-BE49-F238E27FC236}">
                <a16:creationId xmlns:a16="http://schemas.microsoft.com/office/drawing/2014/main" id="{0D612BA0-EB43-4D11-B1DF-ED0C9BFE585D}"/>
              </a:ext>
            </a:extLst>
          </p:cNvPr>
          <p:cNvSpPr txBox="1"/>
          <p:nvPr/>
        </p:nvSpPr>
        <p:spPr>
          <a:xfrm>
            <a:off x="3166946" y="2129883"/>
            <a:ext cx="6523464" cy="646331"/>
          </a:xfrm>
          <a:prstGeom prst="rect">
            <a:avLst/>
          </a:prstGeom>
          <a:noFill/>
        </p:spPr>
        <p:txBody>
          <a:bodyPr wrap="square" rtlCol="0">
            <a:spAutoFit/>
          </a:bodyPr>
          <a:lstStyle/>
          <a:p>
            <a:pPr algn="ctr"/>
            <a:r>
              <a:rPr lang="fr-FR" sz="3600" b="1" dirty="0">
                <a:solidFill>
                  <a:srgbClr val="FF0066"/>
                </a:solidFill>
              </a:rPr>
              <a:t>A COMPLETER</a:t>
            </a:r>
          </a:p>
        </p:txBody>
      </p:sp>
    </p:spTree>
    <p:extLst>
      <p:ext uri="{BB962C8B-B14F-4D97-AF65-F5344CB8AC3E}">
        <p14:creationId xmlns:p14="http://schemas.microsoft.com/office/powerpoint/2010/main" val="117279335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DBA2F32-7B68-49D3-B3C3-C5C6C586182D}"/>
              </a:ext>
            </a:extLst>
          </p:cNvPr>
          <p:cNvSpPr>
            <a:spLocks noGrp="1"/>
          </p:cNvSpPr>
          <p:nvPr>
            <p:ph type="ftr" sz="quarter" idx="11"/>
          </p:nvPr>
        </p:nvSpPr>
        <p:spPr>
          <a:xfrm>
            <a:off x="5195944" y="6508131"/>
            <a:ext cx="4883075" cy="322503"/>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CEDE2464-0DEE-4930-B86E-45CF3CC1B5FF}"/>
              </a:ext>
            </a:extLst>
          </p:cNvPr>
          <p:cNvSpPr>
            <a:spLocks noGrp="1"/>
          </p:cNvSpPr>
          <p:nvPr>
            <p:ph type="sldNum" sz="quarter" idx="12"/>
          </p:nvPr>
        </p:nvSpPr>
        <p:spPr>
          <a:xfrm>
            <a:off x="9180755" y="96540"/>
            <a:ext cx="2743200" cy="365125"/>
          </a:xfrm>
        </p:spPr>
        <p:txBody>
          <a:bodyPr/>
          <a:lstStyle/>
          <a:p>
            <a:fld id="{DD01B516-A07C-46B6-9C1A-871827ED2DE0}" type="slidenum">
              <a:rPr lang="fr-FR" smtClean="0"/>
              <a:t>142</a:t>
            </a:fld>
            <a:endParaRPr lang="fr-FR"/>
          </a:p>
        </p:txBody>
      </p:sp>
      <p:sp>
        <p:nvSpPr>
          <p:cNvPr id="4" name="ZoneTexte 3">
            <a:extLst>
              <a:ext uri="{FF2B5EF4-FFF2-40B4-BE49-F238E27FC236}">
                <a16:creationId xmlns:a16="http://schemas.microsoft.com/office/drawing/2014/main" id="{EE1CE417-3346-46EB-A285-3876FC54C8D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25" name="ZoneTexte 24">
            <a:extLst>
              <a:ext uri="{FF2B5EF4-FFF2-40B4-BE49-F238E27FC236}">
                <a16:creationId xmlns:a16="http://schemas.microsoft.com/office/drawing/2014/main" id="{16DCEC12-D688-4B97-AC31-FAA56ADD3FE0}"/>
              </a:ext>
            </a:extLst>
          </p:cNvPr>
          <p:cNvSpPr txBox="1"/>
          <p:nvPr/>
        </p:nvSpPr>
        <p:spPr>
          <a:xfrm>
            <a:off x="268941" y="476299"/>
            <a:ext cx="6110344"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Postes budgétaires</a:t>
            </a:r>
          </a:p>
        </p:txBody>
      </p:sp>
      <p:sp>
        <p:nvSpPr>
          <p:cNvPr id="17" name="ZoneTexte 16">
            <a:extLst>
              <a:ext uri="{FF2B5EF4-FFF2-40B4-BE49-F238E27FC236}">
                <a16:creationId xmlns:a16="http://schemas.microsoft.com/office/drawing/2014/main" id="{EFD646ED-7379-4E6B-823C-D5BC35D157A0}"/>
              </a:ext>
            </a:extLst>
          </p:cNvPr>
          <p:cNvSpPr txBox="1"/>
          <p:nvPr/>
        </p:nvSpPr>
        <p:spPr>
          <a:xfrm>
            <a:off x="268941" y="1021977"/>
            <a:ext cx="4927003" cy="5632311"/>
          </a:xfrm>
          <a:prstGeom prst="rect">
            <a:avLst/>
          </a:prstGeom>
          <a:noFill/>
        </p:spPr>
        <p:txBody>
          <a:bodyPr wrap="square" rtlCol="0">
            <a:spAutoFit/>
          </a:bodyPr>
          <a:lstStyle/>
          <a:p>
            <a:pPr marL="285750" indent="-285750">
              <a:buFont typeface="Arial" panose="020B0604020202020204" pitchFamily="34" charset="0"/>
              <a:buChar char="•"/>
            </a:pPr>
            <a:r>
              <a:rPr lang="fr-FR" dirty="0"/>
              <a:t>Ballast (4 camions),</a:t>
            </a:r>
          </a:p>
          <a:p>
            <a:pPr marL="285750" indent="-285750">
              <a:buFont typeface="Arial" panose="020B0604020202020204" pitchFamily="34" charset="0"/>
              <a:buChar char="•"/>
            </a:pPr>
            <a:r>
              <a:rPr lang="fr-FR" dirty="0"/>
              <a:t>Grave (+ Grave calcaire ?)</a:t>
            </a:r>
          </a:p>
          <a:p>
            <a:pPr marL="285750" indent="-285750">
              <a:buFont typeface="Arial" panose="020B0604020202020204" pitchFamily="34" charset="0"/>
              <a:buChar char="•"/>
            </a:pPr>
            <a:r>
              <a:rPr lang="fr-FR" dirty="0"/>
              <a:t>Gravier (4 camions).</a:t>
            </a:r>
          </a:p>
          <a:p>
            <a:pPr marL="285750" indent="-285750">
              <a:buFont typeface="Arial" panose="020B0604020202020204" pitchFamily="34" charset="0"/>
              <a:buChar char="•"/>
            </a:pPr>
            <a:r>
              <a:rPr lang="fr-FR" dirty="0"/>
              <a:t>Sable de rivière ou de carrière (4 camions).</a:t>
            </a:r>
          </a:p>
          <a:p>
            <a:pPr marL="285750" indent="-285750">
              <a:buFont typeface="Arial" panose="020B0604020202020204" pitchFamily="34" charset="0"/>
              <a:buChar char="•"/>
            </a:pPr>
            <a:r>
              <a:rPr lang="fr-FR" dirty="0"/>
              <a:t>Brique concassée (?)</a:t>
            </a:r>
          </a:p>
          <a:p>
            <a:pPr marL="285750" indent="-285750">
              <a:buFont typeface="Arial" panose="020B0604020202020204" pitchFamily="34" charset="0"/>
              <a:buChar char="•"/>
            </a:pPr>
            <a:r>
              <a:rPr lang="fr-FR" dirty="0"/>
              <a:t>Sable de brique.</a:t>
            </a:r>
          </a:p>
          <a:p>
            <a:pPr marL="285750" indent="-285750">
              <a:buFont typeface="Arial" panose="020B0604020202020204" pitchFamily="34" charset="0"/>
              <a:buChar char="•"/>
            </a:pPr>
            <a:r>
              <a:rPr lang="fr-FR" dirty="0"/>
              <a:t>Marches d’escalier</a:t>
            </a:r>
          </a:p>
          <a:p>
            <a:pPr marL="285750" indent="-285750">
              <a:buFont typeface="Arial" panose="020B0604020202020204" pitchFamily="34" charset="0"/>
              <a:buChar char="•"/>
            </a:pPr>
            <a:r>
              <a:rPr lang="fr-FR" dirty="0"/>
              <a:t>Pouzzolane (à aller chercher à Antsirabe).</a:t>
            </a:r>
          </a:p>
          <a:p>
            <a:pPr marL="285750" indent="-285750">
              <a:buFont typeface="Arial" panose="020B0604020202020204" pitchFamily="34" charset="0"/>
              <a:buChar char="•"/>
            </a:pPr>
            <a:r>
              <a:rPr lang="fr-FR" dirty="0"/>
              <a:t>Compost, terreaux (2 camions).</a:t>
            </a:r>
          </a:p>
          <a:p>
            <a:pPr marL="285750" indent="-285750">
              <a:buFont typeface="Arial" panose="020B0604020202020204" pitchFamily="34" charset="0"/>
              <a:buChar char="•"/>
            </a:pPr>
            <a:r>
              <a:rPr lang="fr-FR" dirty="0"/>
              <a:t>Terre de bruyère.</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Paillage, BRF naturel (2 camions).</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Amendement (à voir calcaire, organique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Dalles pour pas japonais.</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Gros rochers pour la décoration.</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X Tuteurs en bois imputrescible (1 m à 2 m).</a:t>
            </a:r>
          </a:p>
        </p:txBody>
      </p:sp>
      <p:sp>
        <p:nvSpPr>
          <p:cNvPr id="18" name="ZoneTexte 17">
            <a:extLst>
              <a:ext uri="{FF2B5EF4-FFF2-40B4-BE49-F238E27FC236}">
                <a16:creationId xmlns:a16="http://schemas.microsoft.com/office/drawing/2014/main" id="{EBBBED2E-4E9D-461B-9C0B-A9A7D6F9F34A}"/>
              </a:ext>
            </a:extLst>
          </p:cNvPr>
          <p:cNvSpPr txBox="1"/>
          <p:nvPr/>
        </p:nvSpPr>
        <p:spPr>
          <a:xfrm>
            <a:off x="5411095" y="1021977"/>
            <a:ext cx="6512859" cy="2585323"/>
          </a:xfrm>
          <a:prstGeom prst="rect">
            <a:avLst/>
          </a:prstGeom>
          <a:noFill/>
        </p:spPr>
        <p:txBody>
          <a:bodyPr wrap="square" rtlCol="0">
            <a:spAutoFit/>
          </a:bodyPr>
          <a:lstStyle/>
          <a:p>
            <a:pPr marL="285750" indent="-285750">
              <a:buFont typeface="Arial" panose="020B0604020202020204" pitchFamily="34" charset="0"/>
              <a:buChar char="•"/>
            </a:pPr>
            <a:r>
              <a:rPr lang="fr-FR" dirty="0"/>
              <a:t>X </a:t>
            </a:r>
            <a:r>
              <a:rPr lang="fr-FR" dirty="0" err="1"/>
              <a:t>x</a:t>
            </a:r>
            <a:r>
              <a:rPr lang="fr-FR" dirty="0"/>
              <a:t> Sacs de ciment 35 Kg, type 32.5R</a:t>
            </a:r>
          </a:p>
          <a:p>
            <a:pPr marL="285750" indent="-285750">
              <a:buFont typeface="Arial" panose="020B0604020202020204" pitchFamily="34" charset="0"/>
              <a:buChar char="•"/>
            </a:pPr>
            <a:r>
              <a:rPr lang="fr-FR" dirty="0"/>
              <a:t>Achat et préparation des semences (à la pépinière municipale).</a:t>
            </a:r>
          </a:p>
          <a:p>
            <a:pPr marL="285750" indent="-285750">
              <a:buFont typeface="Arial" panose="020B0604020202020204" pitchFamily="34" charset="0"/>
              <a:buChar char="•"/>
            </a:pPr>
            <a:r>
              <a:rPr lang="fr-FR" dirty="0"/>
              <a:t>Achat arbustes (idem).</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i="1" dirty="0">
                <a:solidFill>
                  <a:srgbClr val="FF0066"/>
                </a:solidFill>
              </a:rPr>
              <a:t>Un bateau pour l’entretien et le faucardage (la coupe des plantes aquatiques) (optionnel).</a:t>
            </a:r>
          </a:p>
          <a:p>
            <a:pPr marL="285750" indent="-285750">
              <a:buFont typeface="Arial" panose="020B0604020202020204" pitchFamily="34" charset="0"/>
              <a:buChar char="•"/>
            </a:pPr>
            <a:r>
              <a:rPr lang="fr-FR" i="1" dirty="0">
                <a:solidFill>
                  <a:srgbClr val="FF0066"/>
                </a:solidFill>
              </a:rPr>
              <a:t>Un hangar à bateau (optionnel).</a:t>
            </a:r>
          </a:p>
          <a:p>
            <a:pPr marL="285750" indent="-285750">
              <a:buFont typeface="Arial" panose="020B0604020202020204" pitchFamily="34" charset="0"/>
              <a:buChar char="•"/>
            </a:pPr>
            <a:r>
              <a:rPr lang="fr-FR" dirty="0" err="1">
                <a:solidFill>
                  <a:srgbClr val="FF0066"/>
                </a:solidFill>
              </a:rPr>
              <a:t>Bobcat</a:t>
            </a:r>
            <a:endParaRPr lang="fr-FR" dirty="0">
              <a:solidFill>
                <a:srgbClr val="FF0066"/>
              </a:solidFill>
            </a:endParaRPr>
          </a:p>
          <a:p>
            <a:pPr marL="285750" indent="-285750">
              <a:buFont typeface="Arial" panose="020B0604020202020204" pitchFamily="34" charset="0"/>
              <a:buChar char="•"/>
            </a:pPr>
            <a:r>
              <a:rPr lang="fr-FR" dirty="0">
                <a:solidFill>
                  <a:srgbClr val="FF0066"/>
                </a:solidFill>
              </a:rPr>
              <a:t>Vieux Nissan </a:t>
            </a:r>
            <a:r>
              <a:rPr lang="fr-FR" dirty="0" err="1">
                <a:solidFill>
                  <a:srgbClr val="FF0066"/>
                </a:solidFill>
              </a:rPr>
              <a:t>Patrol</a:t>
            </a:r>
            <a:r>
              <a:rPr lang="fr-FR" dirty="0">
                <a:solidFill>
                  <a:srgbClr val="FF0066"/>
                </a:solidFill>
              </a:rPr>
              <a:t> à plateau (ou équivalent, solide).</a:t>
            </a:r>
          </a:p>
        </p:txBody>
      </p:sp>
      <p:sp>
        <p:nvSpPr>
          <p:cNvPr id="7" name="ZoneTexte 6">
            <a:extLst>
              <a:ext uri="{FF2B5EF4-FFF2-40B4-BE49-F238E27FC236}">
                <a16:creationId xmlns:a16="http://schemas.microsoft.com/office/drawing/2014/main" id="{CDCEF609-0189-4737-BDFD-14611A288E6C}"/>
              </a:ext>
            </a:extLst>
          </p:cNvPr>
          <p:cNvSpPr txBox="1"/>
          <p:nvPr/>
        </p:nvSpPr>
        <p:spPr>
          <a:xfrm>
            <a:off x="6282466" y="5937307"/>
            <a:ext cx="5641488" cy="461665"/>
          </a:xfrm>
          <a:prstGeom prst="rect">
            <a:avLst/>
          </a:prstGeom>
          <a:noFill/>
        </p:spPr>
        <p:txBody>
          <a:bodyPr wrap="square" rtlCol="0">
            <a:spAutoFit/>
          </a:bodyPr>
          <a:lstStyle/>
          <a:p>
            <a:pPr algn="ctr"/>
            <a:r>
              <a:rPr lang="fr-FR" sz="1200" dirty="0">
                <a:solidFill>
                  <a:srgbClr val="008000"/>
                </a:solidFill>
              </a:rPr>
              <a:t>Fascines : Fagots de branches fixés par des pieux battus mécaniquement. C’est une protection de berge. Source : </a:t>
            </a:r>
            <a:r>
              <a:rPr lang="fr-FR" sz="1200" dirty="0">
                <a:solidFill>
                  <a:srgbClr val="008000"/>
                </a:solidFill>
                <a:hlinkClick r:id="rId2"/>
              </a:rPr>
              <a:t>http://www.nordest.vnf.fr/spip.php?article3098</a:t>
            </a:r>
            <a:r>
              <a:rPr lang="fr-FR" sz="1200" dirty="0">
                <a:solidFill>
                  <a:srgbClr val="008000"/>
                </a:solidFill>
              </a:rPr>
              <a:t> </a:t>
            </a:r>
          </a:p>
        </p:txBody>
      </p:sp>
      <p:pic>
        <p:nvPicPr>
          <p:cNvPr id="9" name="Image 8">
            <a:extLst>
              <a:ext uri="{FF2B5EF4-FFF2-40B4-BE49-F238E27FC236}">
                <a16:creationId xmlns:a16="http://schemas.microsoft.com/office/drawing/2014/main" id="{F90BD423-A816-4761-B3BB-2C9B82622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8210" y="3838132"/>
            <a:ext cx="3810000" cy="2143125"/>
          </a:xfrm>
          <a:prstGeom prst="rect">
            <a:avLst/>
          </a:prstGeom>
        </p:spPr>
      </p:pic>
    </p:spTree>
    <p:extLst>
      <p:ext uri="{BB962C8B-B14F-4D97-AF65-F5344CB8AC3E}">
        <p14:creationId xmlns:p14="http://schemas.microsoft.com/office/powerpoint/2010/main" val="191782450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04788EA-2A28-479E-A70A-5FB920C87375}"/>
              </a:ext>
            </a:extLst>
          </p:cNvPr>
          <p:cNvSpPr>
            <a:spLocks noGrp="1"/>
          </p:cNvSpPr>
          <p:nvPr>
            <p:ph type="ftr" sz="quarter" idx="11"/>
          </p:nvPr>
        </p:nvSpPr>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721607F4-0DE3-471B-B019-907FEB328D22}"/>
              </a:ext>
            </a:extLst>
          </p:cNvPr>
          <p:cNvSpPr>
            <a:spLocks noGrp="1"/>
          </p:cNvSpPr>
          <p:nvPr>
            <p:ph type="sldNum" sz="quarter" idx="12"/>
          </p:nvPr>
        </p:nvSpPr>
        <p:spPr/>
        <p:txBody>
          <a:bodyPr/>
          <a:lstStyle/>
          <a:p>
            <a:fld id="{DD01B516-A07C-46B6-9C1A-871827ED2DE0}" type="slidenum">
              <a:rPr lang="fr-FR" smtClean="0"/>
              <a:t>143</a:t>
            </a:fld>
            <a:endParaRPr lang="fr-FR"/>
          </a:p>
        </p:txBody>
      </p:sp>
      <p:sp>
        <p:nvSpPr>
          <p:cNvPr id="4" name="ZoneTexte 3">
            <a:extLst>
              <a:ext uri="{FF2B5EF4-FFF2-40B4-BE49-F238E27FC236}">
                <a16:creationId xmlns:a16="http://schemas.microsoft.com/office/drawing/2014/main" id="{236C4D17-F82A-47BE-96F3-2CDD7B04B61E}"/>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3AC4F081-04FB-4A64-B3E9-22FE5D574135}"/>
              </a:ext>
            </a:extLst>
          </p:cNvPr>
          <p:cNvSpPr txBox="1"/>
          <p:nvPr/>
        </p:nvSpPr>
        <p:spPr>
          <a:xfrm>
            <a:off x="268941" y="476299"/>
            <a:ext cx="6110344"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Postes budgétaires</a:t>
            </a:r>
          </a:p>
        </p:txBody>
      </p:sp>
      <p:sp>
        <p:nvSpPr>
          <p:cNvPr id="6" name="ZoneTexte 5">
            <a:extLst>
              <a:ext uri="{FF2B5EF4-FFF2-40B4-BE49-F238E27FC236}">
                <a16:creationId xmlns:a16="http://schemas.microsoft.com/office/drawing/2014/main" id="{3BE69E0C-7E83-4EFA-9260-66480798CE01}"/>
              </a:ext>
            </a:extLst>
          </p:cNvPr>
          <p:cNvSpPr txBox="1"/>
          <p:nvPr/>
        </p:nvSpPr>
        <p:spPr>
          <a:xfrm>
            <a:off x="4313816" y="2420471"/>
            <a:ext cx="4765638" cy="646331"/>
          </a:xfrm>
          <a:prstGeom prst="rect">
            <a:avLst/>
          </a:prstGeom>
          <a:noFill/>
        </p:spPr>
        <p:txBody>
          <a:bodyPr wrap="square" rtlCol="0">
            <a:spAutoFit/>
          </a:bodyPr>
          <a:lstStyle/>
          <a:p>
            <a:r>
              <a:rPr lang="fr-FR" sz="3600" dirty="0">
                <a:solidFill>
                  <a:srgbClr val="FF0066"/>
                </a:solidFill>
              </a:rPr>
              <a:t>A COMPLETER</a:t>
            </a:r>
          </a:p>
        </p:txBody>
      </p:sp>
    </p:spTree>
    <p:extLst>
      <p:ext uri="{BB962C8B-B14F-4D97-AF65-F5344CB8AC3E}">
        <p14:creationId xmlns:p14="http://schemas.microsoft.com/office/powerpoint/2010/main" val="256164215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90BE6D5E-C898-4802-8E32-C35006A6016F}"/>
              </a:ext>
            </a:extLst>
          </p:cNvPr>
          <p:cNvSpPr>
            <a:spLocks noGrp="1"/>
          </p:cNvSpPr>
          <p:nvPr>
            <p:ph type="sldNum" sz="quarter" idx="12"/>
          </p:nvPr>
        </p:nvSpPr>
        <p:spPr>
          <a:xfrm>
            <a:off x="86062" y="22607"/>
            <a:ext cx="774550" cy="439058"/>
          </a:xfrm>
        </p:spPr>
        <p:txBody>
          <a:bodyPr/>
          <a:lstStyle/>
          <a:p>
            <a:fld id="{DD01B516-A07C-46B6-9C1A-871827ED2DE0}" type="slidenum">
              <a:rPr lang="fr-FR" smtClean="0"/>
              <a:t>144</a:t>
            </a:fld>
            <a:endParaRPr lang="fr-FR"/>
          </a:p>
        </p:txBody>
      </p:sp>
      <p:sp>
        <p:nvSpPr>
          <p:cNvPr id="4" name="ZoneTexte 3">
            <a:extLst>
              <a:ext uri="{FF2B5EF4-FFF2-40B4-BE49-F238E27FC236}">
                <a16:creationId xmlns:a16="http://schemas.microsoft.com/office/drawing/2014/main" id="{4EA771CD-065D-41A6-8057-3086BDA00648}"/>
              </a:ext>
            </a:extLst>
          </p:cNvPr>
          <p:cNvSpPr txBox="1"/>
          <p:nvPr/>
        </p:nvSpPr>
        <p:spPr>
          <a:xfrm>
            <a:off x="2162287" y="0"/>
            <a:ext cx="668049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45504A57-8002-4A2D-8651-A1B25301E463}"/>
              </a:ext>
            </a:extLst>
          </p:cNvPr>
          <p:cNvSpPr txBox="1"/>
          <p:nvPr/>
        </p:nvSpPr>
        <p:spPr>
          <a:xfrm>
            <a:off x="172122" y="603540"/>
            <a:ext cx="2162287"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Analyse de sol</a:t>
            </a:r>
          </a:p>
        </p:txBody>
      </p:sp>
      <p:sp>
        <p:nvSpPr>
          <p:cNvPr id="7" name="ZoneTexte 6">
            <a:extLst>
              <a:ext uri="{FF2B5EF4-FFF2-40B4-BE49-F238E27FC236}">
                <a16:creationId xmlns:a16="http://schemas.microsoft.com/office/drawing/2014/main" id="{AA96DBA1-A10D-4907-8FEE-A47C6020EEF6}"/>
              </a:ext>
            </a:extLst>
          </p:cNvPr>
          <p:cNvSpPr txBox="1"/>
          <p:nvPr/>
        </p:nvSpPr>
        <p:spPr>
          <a:xfrm>
            <a:off x="172122" y="963028"/>
            <a:ext cx="4432150" cy="5770811"/>
          </a:xfrm>
          <a:prstGeom prst="rect">
            <a:avLst/>
          </a:prstGeom>
          <a:noFill/>
        </p:spPr>
        <p:txBody>
          <a:bodyPr wrap="square" rtlCol="0">
            <a:spAutoFit/>
          </a:bodyPr>
          <a:lstStyle/>
          <a:p>
            <a:r>
              <a:rPr lang="fr-FR" sz="1700" dirty="0"/>
              <a:t>L'</a:t>
            </a:r>
            <a:r>
              <a:rPr lang="fr-FR" sz="1700" b="1" dirty="0"/>
              <a:t>analyse de sol</a:t>
            </a:r>
            <a:r>
              <a:rPr lang="fr-FR" sz="1700" dirty="0"/>
              <a:t> est une procédure visant à caractériser la composition et les qualités physicochimiques d'un </a:t>
            </a:r>
            <a:r>
              <a:rPr lang="fr-FR" sz="1700" u="sng" dirty="0">
                <a:hlinkClick r:id="rId2"/>
              </a:rPr>
              <a:t>sol</a:t>
            </a:r>
            <a:r>
              <a:rPr lang="fr-FR" sz="1700" dirty="0"/>
              <a:t>. L'analyse de sol est couramment pratiquée en vue de connaître les potentialités d'exploitation durable (ou soutenable) du sol de façon à économiser et gérer les pertes par érosion et de protéger l'environnement, réalisé par des </a:t>
            </a:r>
            <a:r>
              <a:rPr lang="fr-FR" sz="1700" b="1" dirty="0"/>
              <a:t>laboratoires accrédités</a:t>
            </a:r>
            <a:r>
              <a:rPr lang="fr-FR" sz="1700" dirty="0"/>
              <a:t>. On s'intéresse alors aux nutriments NPK, au </a:t>
            </a:r>
            <a:r>
              <a:rPr lang="fr-FR" sz="1700" dirty="0">
                <a:hlinkClick r:id="rId3" tooltip="PH"/>
              </a:rPr>
              <a:t>pH</a:t>
            </a:r>
            <a:r>
              <a:rPr lang="fr-FR" sz="1700" dirty="0"/>
              <a:t>, à la </a:t>
            </a:r>
            <a:r>
              <a:rPr lang="fr-FR" sz="1700" dirty="0">
                <a:hlinkClick r:id="rId4" tooltip="Structure du sol"/>
              </a:rPr>
              <a:t>structure du sol</a:t>
            </a:r>
            <a:r>
              <a:rPr lang="fr-FR" sz="1700" dirty="0"/>
              <a:t>, à sa </a:t>
            </a:r>
            <a:r>
              <a:rPr lang="fr-FR" sz="1700" dirty="0">
                <a:hlinkClick r:id="rId5" tooltip="Granulométrie"/>
              </a:rPr>
              <a:t>granulométrie</a:t>
            </a:r>
            <a:r>
              <a:rPr lang="fr-FR" sz="1700" dirty="0"/>
              <a:t>, ses capacités de rétention de l'eau et éventuellement aux ETM (</a:t>
            </a:r>
            <a:r>
              <a:rPr lang="fr-FR" sz="1700" dirty="0">
                <a:hlinkClick r:id="rId6" tooltip="Éléments traces métalliques"/>
              </a:rPr>
              <a:t>éléments traces métalliques</a:t>
            </a:r>
            <a:r>
              <a:rPr lang="fr-FR" sz="1700" dirty="0"/>
              <a:t>) etc. </a:t>
            </a:r>
            <a:r>
              <a:rPr lang="fr-FR" sz="1700" b="1" dirty="0"/>
              <a:t>Sur les </a:t>
            </a:r>
            <a:r>
              <a:rPr lang="fr-FR" sz="1700" b="1" dirty="0">
                <a:hlinkClick r:id="rId7" tooltip="Sols pollués"/>
              </a:rPr>
              <a:t>sols pollués</a:t>
            </a:r>
            <a:r>
              <a:rPr lang="fr-FR" sz="1700" dirty="0"/>
              <a:t> ou suspectés d'être pollués, pour l'</a:t>
            </a:r>
            <a:r>
              <a:rPr lang="fr-FR" sz="1700" dirty="0">
                <a:hlinkClick r:id="rId8" tooltip="Évaluation environnementale"/>
              </a:rPr>
              <a:t>évaluation environnementale</a:t>
            </a:r>
            <a:r>
              <a:rPr lang="fr-FR" sz="1700" dirty="0"/>
              <a:t> et la caractérisation d'une pollution, par des </a:t>
            </a:r>
            <a:r>
              <a:rPr lang="fr-FR" sz="1700" b="1" dirty="0"/>
              <a:t>laboratoires spécialisés, pour le compte d'administrations ou de </a:t>
            </a:r>
            <a:r>
              <a:rPr lang="fr-FR" sz="1700" b="1" dirty="0">
                <a:hlinkClick r:id="rId9" tooltip="Bureaux d'étude en environnement (page inexistante)"/>
              </a:rPr>
              <a:t>bureaux d'étude en environnement</a:t>
            </a:r>
            <a:r>
              <a:rPr lang="fr-FR" sz="1700" dirty="0"/>
              <a:t>. On recherche par exemple des traces d'</a:t>
            </a:r>
            <a:r>
              <a:rPr lang="fr-FR" sz="1700" dirty="0">
                <a:hlinkClick r:id="rId10" tooltip="Hydrocarbures"/>
              </a:rPr>
              <a:t>hydrocarbures</a:t>
            </a:r>
            <a:r>
              <a:rPr lang="fr-FR" sz="1700" dirty="0"/>
              <a:t>, </a:t>
            </a:r>
            <a:r>
              <a:rPr lang="fr-FR" sz="1700" dirty="0">
                <a:hlinkClick r:id="rId11" tooltip="Dioxines"/>
              </a:rPr>
              <a:t>dioxines</a:t>
            </a:r>
            <a:r>
              <a:rPr lang="fr-FR" sz="1700" dirty="0"/>
              <a:t>, </a:t>
            </a:r>
            <a:r>
              <a:rPr lang="fr-FR" sz="1700" dirty="0">
                <a:hlinkClick r:id="rId12" tooltip="Furanes"/>
              </a:rPr>
              <a:t>furanes</a:t>
            </a:r>
            <a:r>
              <a:rPr lang="fr-FR" sz="1700" dirty="0"/>
              <a:t>, </a:t>
            </a:r>
            <a:r>
              <a:rPr lang="fr-FR" sz="1700" dirty="0">
                <a:hlinkClick r:id="rId13" tooltip="PCBM (molécule)"/>
              </a:rPr>
              <a:t>PCB</a:t>
            </a:r>
            <a:r>
              <a:rPr lang="fr-FR" sz="1700" dirty="0"/>
              <a:t>, </a:t>
            </a:r>
            <a:r>
              <a:rPr lang="fr-FR" sz="1700" dirty="0">
                <a:hlinkClick r:id="rId14" tooltip="Métaux lourds"/>
              </a:rPr>
              <a:t>métaux lourds</a:t>
            </a:r>
            <a:r>
              <a:rPr lang="fr-FR" sz="1700" dirty="0"/>
              <a:t>, </a:t>
            </a:r>
            <a:r>
              <a:rPr lang="fr-FR" sz="1700" dirty="0">
                <a:hlinkClick r:id="rId15" tooltip="Radionucléides"/>
              </a:rPr>
              <a:t>radionucléides</a:t>
            </a:r>
            <a:r>
              <a:rPr lang="fr-FR" sz="1700" dirty="0"/>
              <a:t>, </a:t>
            </a:r>
            <a:r>
              <a:rPr lang="fr-FR" sz="1700" dirty="0">
                <a:hlinkClick r:id="rId16" tooltip="Biocide"/>
              </a:rPr>
              <a:t>biocides</a:t>
            </a:r>
            <a:r>
              <a:rPr lang="fr-FR" sz="1700" dirty="0"/>
              <a:t>, etc.</a:t>
            </a:r>
          </a:p>
          <a:p>
            <a:r>
              <a:rPr lang="fr-FR" sz="1200" dirty="0"/>
              <a:t>Source : </a:t>
            </a:r>
            <a:r>
              <a:rPr lang="fr-FR" sz="1200" dirty="0">
                <a:hlinkClick r:id="rId17"/>
              </a:rPr>
              <a:t>https://fr.wikipedia.org/wiki/Analyse_de_sol</a:t>
            </a:r>
            <a:r>
              <a:rPr lang="fr-FR" sz="1200" dirty="0"/>
              <a:t> </a:t>
            </a:r>
          </a:p>
        </p:txBody>
      </p:sp>
      <p:pic>
        <p:nvPicPr>
          <p:cNvPr id="11" name="Image 10">
            <a:extLst>
              <a:ext uri="{FF2B5EF4-FFF2-40B4-BE49-F238E27FC236}">
                <a16:creationId xmlns:a16="http://schemas.microsoft.com/office/drawing/2014/main" id="{391D27C3-8212-4849-A291-3DCEEA2F25E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51699" y="1544556"/>
            <a:ext cx="7340301" cy="5197381"/>
          </a:xfrm>
          <a:prstGeom prst="rect">
            <a:avLst/>
          </a:prstGeom>
        </p:spPr>
      </p:pic>
      <p:sp>
        <p:nvSpPr>
          <p:cNvPr id="12" name="ZoneTexte 11">
            <a:extLst>
              <a:ext uri="{FF2B5EF4-FFF2-40B4-BE49-F238E27FC236}">
                <a16:creationId xmlns:a16="http://schemas.microsoft.com/office/drawing/2014/main" id="{112D0F84-D43E-4A85-84C9-3D1FDC1E443B}"/>
              </a:ext>
            </a:extLst>
          </p:cNvPr>
          <p:cNvSpPr txBox="1"/>
          <p:nvPr/>
        </p:nvSpPr>
        <p:spPr>
          <a:xfrm>
            <a:off x="4270786" y="603540"/>
            <a:ext cx="7831567" cy="923330"/>
          </a:xfrm>
          <a:prstGeom prst="rect">
            <a:avLst/>
          </a:prstGeom>
          <a:noFill/>
        </p:spPr>
        <p:txBody>
          <a:bodyPr wrap="square" rtlCol="0">
            <a:spAutoFit/>
          </a:bodyPr>
          <a:lstStyle/>
          <a:p>
            <a:r>
              <a:rPr lang="fr-FR" sz="1400" dirty="0"/>
              <a:t>Tout le sous-sol d’Antananarivo est </a:t>
            </a:r>
            <a:r>
              <a:rPr lang="fr-FR" sz="1400" b="1" dirty="0"/>
              <a:t>granitique</a:t>
            </a:r>
            <a:r>
              <a:rPr lang="fr-FR" sz="1400" dirty="0"/>
              <a:t>, dont celui de la colline du palais présidentiel au dessus.</a:t>
            </a:r>
          </a:p>
          <a:p>
            <a:r>
              <a:rPr lang="fr-FR" sz="1400" dirty="0"/>
              <a:t>On pourrait procéder à une analyse au niveau de la berge sud et nord du lac.</a:t>
            </a:r>
          </a:p>
          <a:p>
            <a:r>
              <a:rPr lang="fr-FR" sz="1400" dirty="0"/>
              <a:t>En France, une analyse de base (par exemple de sol viticole) est d’environ </a:t>
            </a:r>
            <a:r>
              <a:rPr lang="fr-FR" sz="1400" dirty="0">
                <a:solidFill>
                  <a:srgbClr val="FF0000"/>
                </a:solidFill>
              </a:rPr>
              <a:t>89 €</a:t>
            </a:r>
            <a:r>
              <a:rPr lang="fr-FR" sz="1400" dirty="0"/>
              <a:t>, selon ce document </a:t>
            </a:r>
            <a:r>
              <a:rPr lang="fr-FR" sz="1200" dirty="0"/>
              <a:t>:</a:t>
            </a:r>
          </a:p>
          <a:p>
            <a:r>
              <a:rPr lang="fr-FR" sz="1200" dirty="0">
                <a:hlinkClick r:id="rId19"/>
              </a:rPr>
              <a:t>http://www.aude.chambagri.fr/fileadmin/Pub/CA11/Internet_CA11/Documents_internet_CA11/labosol/Tarifs__2017-1.pdf</a:t>
            </a:r>
            <a:r>
              <a:rPr lang="fr-FR" sz="1200" dirty="0"/>
              <a:t> </a:t>
            </a:r>
          </a:p>
        </p:txBody>
      </p:sp>
    </p:spTree>
    <p:extLst>
      <p:ext uri="{BB962C8B-B14F-4D97-AF65-F5344CB8AC3E}">
        <p14:creationId xmlns:p14="http://schemas.microsoft.com/office/powerpoint/2010/main" val="141811049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2131466-6C4E-4616-A3CE-55E9ED85E407}"/>
              </a:ext>
            </a:extLst>
          </p:cNvPr>
          <p:cNvSpPr>
            <a:spLocks noGrp="1"/>
          </p:cNvSpPr>
          <p:nvPr>
            <p:ph type="ftr" sz="quarter" idx="11"/>
          </p:nvPr>
        </p:nvSpPr>
        <p:spPr>
          <a:xfrm>
            <a:off x="4038600" y="6591113"/>
            <a:ext cx="4804186" cy="266887"/>
          </a:xfrm>
        </p:spPr>
        <p:txBody>
          <a:bodyPr/>
          <a:lstStyle/>
          <a:p>
            <a:r>
              <a:rPr lang="fr-FR" dirty="0"/>
              <a:t>Aménagement paysager (Antanarivo) – B. LISAN – Sept 2017</a:t>
            </a:r>
          </a:p>
        </p:txBody>
      </p:sp>
      <p:sp>
        <p:nvSpPr>
          <p:cNvPr id="4" name="Espace réservé du numéro de diapositive 2">
            <a:extLst>
              <a:ext uri="{FF2B5EF4-FFF2-40B4-BE49-F238E27FC236}">
                <a16:creationId xmlns:a16="http://schemas.microsoft.com/office/drawing/2014/main" id="{3D216C71-8A19-47F7-ADE2-EA61DCC45F86}"/>
              </a:ext>
            </a:extLst>
          </p:cNvPr>
          <p:cNvSpPr txBox="1">
            <a:spLocks/>
          </p:cNvSpPr>
          <p:nvPr/>
        </p:nvSpPr>
        <p:spPr>
          <a:xfrm>
            <a:off x="86062" y="22607"/>
            <a:ext cx="774550" cy="439058"/>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145</a:t>
            </a:fld>
            <a:endParaRPr lang="fr-FR"/>
          </a:p>
        </p:txBody>
      </p:sp>
      <p:sp>
        <p:nvSpPr>
          <p:cNvPr id="5" name="ZoneTexte 4">
            <a:extLst>
              <a:ext uri="{FF2B5EF4-FFF2-40B4-BE49-F238E27FC236}">
                <a16:creationId xmlns:a16="http://schemas.microsoft.com/office/drawing/2014/main" id="{32F78A02-6BA6-4BBE-A006-6FCBF048E535}"/>
              </a:ext>
            </a:extLst>
          </p:cNvPr>
          <p:cNvSpPr txBox="1"/>
          <p:nvPr/>
        </p:nvSpPr>
        <p:spPr>
          <a:xfrm>
            <a:off x="2162287" y="0"/>
            <a:ext cx="668049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F28F268E-0B15-47D1-B81D-EBD5E72BA949}"/>
              </a:ext>
            </a:extLst>
          </p:cNvPr>
          <p:cNvSpPr txBox="1"/>
          <p:nvPr/>
        </p:nvSpPr>
        <p:spPr>
          <a:xfrm>
            <a:off x="172122" y="461665"/>
            <a:ext cx="2162287"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Le curage du lac</a:t>
            </a:r>
          </a:p>
        </p:txBody>
      </p:sp>
      <p:sp>
        <p:nvSpPr>
          <p:cNvPr id="7" name="ZoneTexte 6">
            <a:extLst>
              <a:ext uri="{FF2B5EF4-FFF2-40B4-BE49-F238E27FC236}">
                <a16:creationId xmlns:a16="http://schemas.microsoft.com/office/drawing/2014/main" id="{DD8DBD4C-D3D0-4424-8BBC-14ABD3B2A2BD}"/>
              </a:ext>
            </a:extLst>
          </p:cNvPr>
          <p:cNvSpPr txBox="1"/>
          <p:nvPr/>
        </p:nvSpPr>
        <p:spPr>
          <a:xfrm>
            <a:off x="172122" y="830997"/>
            <a:ext cx="11822654" cy="3970318"/>
          </a:xfrm>
          <a:prstGeom prst="rect">
            <a:avLst/>
          </a:prstGeom>
          <a:noFill/>
        </p:spPr>
        <p:txBody>
          <a:bodyPr wrap="square" rtlCol="0">
            <a:spAutoFit/>
          </a:bodyPr>
          <a:lstStyle/>
          <a:p>
            <a:r>
              <a:rPr lang="fr-FR" dirty="0"/>
              <a:t>L'envasement des plans d'eau est provoqué principalement par la décomposition des végétaux aquatiques pendant l'hiver, par la chute des feuilles, par l'activité animale (excréments, décomposition d'animaux morts, ...), mais également par l'activité humaine (pollution augmentant la prolifération des plantes …). </a:t>
            </a:r>
            <a:r>
              <a:rPr lang="fr-FR" b="1" dirty="0"/>
              <a:t>La vase agit comme un engrais</a:t>
            </a:r>
            <a:r>
              <a:rPr lang="fr-FR" dirty="0"/>
              <a:t>, ce qui favorise le développement des herbiers et des algues dés le retour des premiers rayons de soleil : c'est ce qu'on appelle le </a:t>
            </a:r>
            <a:r>
              <a:rPr lang="fr-FR" b="1" dirty="0"/>
              <a:t>phénomène d'eutrophisation</a:t>
            </a:r>
            <a:r>
              <a:rPr lang="fr-FR" dirty="0"/>
              <a:t>. D'année en année, le niveau de vase peut rapidement augmenter et laisser une hauteur d'eau insuffisante à la bonne santé du plan d’eau.</a:t>
            </a:r>
          </a:p>
          <a:p>
            <a:endParaRPr lang="fr-FR" dirty="0"/>
          </a:p>
          <a:p>
            <a:r>
              <a:rPr lang="fr-FR" b="1" dirty="0"/>
              <a:t>Curage mécanique – tractopelle, pelle mécanique … (sur les berges …)</a:t>
            </a:r>
            <a:endParaRPr lang="fr-FR" dirty="0"/>
          </a:p>
          <a:p>
            <a:r>
              <a:rPr lang="fr-FR" dirty="0"/>
              <a:t>L’extraction des sédiments est réalisé à partir des berges ou de barges de surface.</a:t>
            </a:r>
          </a:p>
          <a:p>
            <a:endParaRPr lang="fr-FR" dirty="0"/>
          </a:p>
          <a:p>
            <a:r>
              <a:rPr lang="fr-FR" b="1" dirty="0"/>
              <a:t>Curage hydraulique - Le </a:t>
            </a:r>
            <a:r>
              <a:rPr lang="fr-FR" b="1" dirty="0" err="1"/>
              <a:t>désenvasement</a:t>
            </a:r>
            <a:r>
              <a:rPr lang="fr-FR" b="1" dirty="0"/>
              <a:t> par aspiration (en pleine eau)</a:t>
            </a:r>
          </a:p>
          <a:p>
            <a:r>
              <a:rPr lang="fr-FR" dirty="0"/>
              <a:t>L’opérateur intervient en eau, sans vider le plan d’eau. L’opération est réalisée avec une pompe aspiratrice ou de dragage d’un débit de 10 à 130 m3 / h en fonction de la densité de la vase. Grâce aux tuyaux adaptés en sortie de pompe, la boue est rejetée vers la berge (jusqu'à plus de 200m) .</a:t>
            </a:r>
            <a:r>
              <a:rPr lang="fr-FR" sz="1200" dirty="0"/>
              <a:t> Source : </a:t>
            </a:r>
            <a:r>
              <a:rPr lang="fr-FR" sz="1200" dirty="0">
                <a:hlinkClick r:id="rId2"/>
              </a:rPr>
              <a:t>http://permatronc.ressources-permaculture.fr/Ajoute-des-fichiers-ici/FICHE_Curer-un-%C3%A9tang.pdf</a:t>
            </a:r>
            <a:r>
              <a:rPr lang="fr-FR" sz="1200" dirty="0"/>
              <a:t> </a:t>
            </a:r>
            <a:endParaRPr lang="fr-FR" dirty="0"/>
          </a:p>
        </p:txBody>
      </p:sp>
      <p:pic>
        <p:nvPicPr>
          <p:cNvPr id="9" name="Image 8">
            <a:extLst>
              <a:ext uri="{FF2B5EF4-FFF2-40B4-BE49-F238E27FC236}">
                <a16:creationId xmlns:a16="http://schemas.microsoft.com/office/drawing/2014/main" id="{B4DB25BC-CCA5-4688-AF79-51202713AF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775" y="4821640"/>
            <a:ext cx="2533650" cy="1809750"/>
          </a:xfrm>
          <a:prstGeom prst="rect">
            <a:avLst/>
          </a:prstGeom>
        </p:spPr>
      </p:pic>
      <p:pic>
        <p:nvPicPr>
          <p:cNvPr id="15" name="Image 14">
            <a:extLst>
              <a:ext uri="{FF2B5EF4-FFF2-40B4-BE49-F238E27FC236}">
                <a16:creationId xmlns:a16="http://schemas.microsoft.com/office/drawing/2014/main" id="{9F700491-6913-4A51-9EA5-00DDF04DA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9495" y="4722938"/>
            <a:ext cx="2466975" cy="1847850"/>
          </a:xfrm>
          <a:prstGeom prst="rect">
            <a:avLst/>
          </a:prstGeom>
        </p:spPr>
      </p:pic>
      <p:pic>
        <p:nvPicPr>
          <p:cNvPr id="17" name="Image 16">
            <a:extLst>
              <a:ext uri="{FF2B5EF4-FFF2-40B4-BE49-F238E27FC236}">
                <a16:creationId xmlns:a16="http://schemas.microsoft.com/office/drawing/2014/main" id="{EA978219-F7FA-41FB-ACBB-C47E4017C6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7801" y="4729816"/>
            <a:ext cx="2466975" cy="1847850"/>
          </a:xfrm>
          <a:prstGeom prst="rect">
            <a:avLst/>
          </a:prstGeom>
        </p:spPr>
      </p:pic>
      <p:pic>
        <p:nvPicPr>
          <p:cNvPr id="19" name="Image 18">
            <a:extLst>
              <a:ext uri="{FF2B5EF4-FFF2-40B4-BE49-F238E27FC236}">
                <a16:creationId xmlns:a16="http://schemas.microsoft.com/office/drawing/2014/main" id="{509125BA-BBA5-46EB-87F4-CEEADCC876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062" y="4800157"/>
            <a:ext cx="2466975" cy="1847850"/>
          </a:xfrm>
          <a:prstGeom prst="rect">
            <a:avLst/>
          </a:prstGeom>
        </p:spPr>
      </p:pic>
      <p:sp>
        <p:nvSpPr>
          <p:cNvPr id="22" name="ZoneTexte 21">
            <a:extLst>
              <a:ext uri="{FF2B5EF4-FFF2-40B4-BE49-F238E27FC236}">
                <a16:creationId xmlns:a16="http://schemas.microsoft.com/office/drawing/2014/main" id="{F65052C3-5185-4151-995B-B834AC1F160E}"/>
              </a:ext>
            </a:extLst>
          </p:cNvPr>
          <p:cNvSpPr txBox="1"/>
          <p:nvPr/>
        </p:nvSpPr>
        <p:spPr>
          <a:xfrm>
            <a:off x="7869217" y="2254578"/>
            <a:ext cx="4233135" cy="1569660"/>
          </a:xfrm>
          <a:prstGeom prst="rect">
            <a:avLst/>
          </a:prstGeom>
          <a:noFill/>
          <a:ln>
            <a:solidFill>
              <a:srgbClr val="0000CC"/>
            </a:solidFill>
          </a:ln>
        </p:spPr>
        <p:txBody>
          <a:bodyPr wrap="square" rtlCol="0">
            <a:spAutoFit/>
          </a:bodyPr>
          <a:lstStyle/>
          <a:p>
            <a:r>
              <a:rPr lang="fr-FR" dirty="0"/>
              <a:t>Prix du curage (estimation) : </a:t>
            </a:r>
          </a:p>
          <a:p>
            <a:r>
              <a:rPr lang="fr-FR" dirty="0"/>
              <a:t>curage (pelle mécanique) et profilage de berges en pente douce : 550 €/mare (&lt; 1000 m2), 550 €/mare (&gt; 1000 m2).</a:t>
            </a:r>
            <a:r>
              <a:rPr lang="fr-FR" sz="1200" dirty="0"/>
              <a:t> </a:t>
            </a:r>
          </a:p>
          <a:p>
            <a:r>
              <a:rPr lang="fr-FR" sz="1200" dirty="0"/>
              <a:t>Source : </a:t>
            </a:r>
            <a:r>
              <a:rPr lang="fr-FR" sz="1200" dirty="0">
                <a:hlinkClick r:id="rId7"/>
              </a:rPr>
              <a:t>http://www.donnees.centre.developpement-durable.gouv.fr/Natura2000/docob_Fr2402001/9-annex.pdf</a:t>
            </a:r>
            <a:r>
              <a:rPr lang="fr-FR" sz="1200" dirty="0"/>
              <a:t> </a:t>
            </a:r>
            <a:endParaRPr lang="fr-FR" dirty="0"/>
          </a:p>
        </p:txBody>
      </p:sp>
    </p:spTree>
    <p:extLst>
      <p:ext uri="{BB962C8B-B14F-4D97-AF65-F5344CB8AC3E}">
        <p14:creationId xmlns:p14="http://schemas.microsoft.com/office/powerpoint/2010/main" val="354462882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BABED40-2EF1-4591-B2EC-3B717E6E2BB3}"/>
              </a:ext>
            </a:extLst>
          </p:cNvPr>
          <p:cNvSpPr>
            <a:spLocks noGrp="1"/>
          </p:cNvSpPr>
          <p:nvPr>
            <p:ph type="ftr" sz="quarter" idx="11"/>
          </p:nvPr>
        </p:nvSpPr>
        <p:spPr>
          <a:xfrm>
            <a:off x="3378820" y="6356350"/>
            <a:ext cx="4774580"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9A59CB44-C2D7-428F-9E0C-3A70A2D933B9}"/>
              </a:ext>
            </a:extLst>
          </p:cNvPr>
          <p:cNvSpPr>
            <a:spLocks noGrp="1"/>
          </p:cNvSpPr>
          <p:nvPr>
            <p:ph type="sldNum" sz="quarter" idx="12"/>
          </p:nvPr>
        </p:nvSpPr>
        <p:spPr>
          <a:xfrm>
            <a:off x="10939345" y="48269"/>
            <a:ext cx="972015" cy="413396"/>
          </a:xfrm>
        </p:spPr>
        <p:txBody>
          <a:bodyPr/>
          <a:lstStyle/>
          <a:p>
            <a:fld id="{DD01B516-A07C-46B6-9C1A-871827ED2DE0}" type="slidenum">
              <a:rPr lang="fr-FR" smtClean="0"/>
              <a:t>146</a:t>
            </a:fld>
            <a:endParaRPr lang="fr-FR"/>
          </a:p>
        </p:txBody>
      </p:sp>
      <p:sp>
        <p:nvSpPr>
          <p:cNvPr id="4" name="ZoneTexte 3">
            <a:extLst>
              <a:ext uri="{FF2B5EF4-FFF2-40B4-BE49-F238E27FC236}">
                <a16:creationId xmlns:a16="http://schemas.microsoft.com/office/drawing/2014/main" id="{996C3A0B-A848-4111-A53E-A72DBE41D2CC}"/>
              </a:ext>
            </a:extLst>
          </p:cNvPr>
          <p:cNvSpPr txBox="1"/>
          <p:nvPr/>
        </p:nvSpPr>
        <p:spPr>
          <a:xfrm>
            <a:off x="2162287" y="0"/>
            <a:ext cx="668049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3F4184F8-E470-40F1-B6A8-A086F858A297}"/>
              </a:ext>
            </a:extLst>
          </p:cNvPr>
          <p:cNvSpPr txBox="1"/>
          <p:nvPr/>
        </p:nvSpPr>
        <p:spPr>
          <a:xfrm>
            <a:off x="172122" y="461666"/>
            <a:ext cx="7031566"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Evaluer la pollution du lac / Son problème de pollution</a:t>
            </a:r>
          </a:p>
        </p:txBody>
      </p:sp>
      <p:sp>
        <p:nvSpPr>
          <p:cNvPr id="6" name="ZoneTexte 5">
            <a:extLst>
              <a:ext uri="{FF2B5EF4-FFF2-40B4-BE49-F238E27FC236}">
                <a16:creationId xmlns:a16="http://schemas.microsoft.com/office/drawing/2014/main" id="{45E3EAEF-B26D-4F57-8424-D1DBB2181BD9}"/>
              </a:ext>
            </a:extLst>
          </p:cNvPr>
          <p:cNvSpPr txBox="1"/>
          <p:nvPr/>
        </p:nvSpPr>
        <p:spPr>
          <a:xfrm>
            <a:off x="172121" y="830999"/>
            <a:ext cx="11848893" cy="3046988"/>
          </a:xfrm>
          <a:prstGeom prst="rect">
            <a:avLst/>
          </a:prstGeom>
          <a:noFill/>
        </p:spPr>
        <p:txBody>
          <a:bodyPr wrap="square" rtlCol="0">
            <a:spAutoFit/>
          </a:bodyPr>
          <a:lstStyle/>
          <a:p>
            <a:r>
              <a:rPr lang="fr-FR" dirty="0"/>
              <a:t>Il faudrait évaluer le niveau et le type de pollution A MADAGASCAR (en virus et bactéries pathogènes _ coliforme …) et éventuellement, faire une analyse microbiologique de l’eau du lac. </a:t>
            </a:r>
            <a:r>
              <a:rPr lang="fr-FR" b="1" dirty="0"/>
              <a:t>Si on avait du mal à se débarrasser de la pollution</a:t>
            </a:r>
            <a:r>
              <a:rPr lang="fr-FR" dirty="0"/>
              <a:t>, cela pourrait être un problème pour que le projet de jardin scolaire et pédagogique puisse voir le jour, du côté de la berge du lac., </a:t>
            </a:r>
          </a:p>
          <a:p>
            <a:r>
              <a:rPr lang="fr-FR" dirty="0"/>
              <a:t>Ou alors il faudrait placer une unité de potabilisation _ type </a:t>
            </a:r>
            <a:r>
              <a:rPr lang="fr-FR" b="1" dirty="0"/>
              <a:t>SAFE WATER CUBE</a:t>
            </a:r>
            <a:r>
              <a:rPr lang="fr-FR" dirty="0"/>
              <a:t> (°), afin de fournir une eau propre qui ne contamine pas les productions potagères ou les fruits des arbres fruitiers et lianes fruitières poussant sur les pergolas du parc. Il faut repérer a) tous les écoulements d’eau (usées, pluviales) débouchant dans le lac, b) les propriétés qui empiètent sur le domaine public du lac, b) les plantes aquatiques poussant dans le lac, avec leur positionnement par rapport au plan cadastral du lac. </a:t>
            </a:r>
          </a:p>
          <a:p>
            <a:r>
              <a:rPr lang="fr-FR" dirty="0"/>
              <a:t>(°) </a:t>
            </a:r>
            <a:r>
              <a:rPr lang="fr-FR" b="1" dirty="0"/>
              <a:t>D'un coût unitaire de 3.500 €</a:t>
            </a:r>
            <a:r>
              <a:rPr lang="fr-FR" dirty="0"/>
              <a:t>.</a:t>
            </a:r>
          </a:p>
          <a:p>
            <a:endParaRPr lang="fr-FR" sz="1200" dirty="0"/>
          </a:p>
          <a:p>
            <a:r>
              <a:rPr lang="fr-FR" dirty="0">
                <a:solidFill>
                  <a:srgbClr val="FF0000"/>
                </a:solidFill>
              </a:rPr>
              <a:t>Cf. Citations sur cette pollution =&gt; voir page suivante.</a:t>
            </a:r>
          </a:p>
        </p:txBody>
      </p:sp>
      <p:pic>
        <p:nvPicPr>
          <p:cNvPr id="8" name="Image 7">
            <a:extLst>
              <a:ext uri="{FF2B5EF4-FFF2-40B4-BE49-F238E27FC236}">
                <a16:creationId xmlns:a16="http://schemas.microsoft.com/office/drawing/2014/main" id="{9ECFBAA6-0991-4F29-83AE-9937FADAF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4387" y="3877987"/>
            <a:ext cx="2324100" cy="1962150"/>
          </a:xfrm>
          <a:prstGeom prst="rect">
            <a:avLst/>
          </a:prstGeom>
        </p:spPr>
      </p:pic>
      <p:pic>
        <p:nvPicPr>
          <p:cNvPr id="10" name="Image 9">
            <a:extLst>
              <a:ext uri="{FF2B5EF4-FFF2-40B4-BE49-F238E27FC236}">
                <a16:creationId xmlns:a16="http://schemas.microsoft.com/office/drawing/2014/main" id="{57B170A1-9F40-40BC-90F3-FFBF94C42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870" y="4171176"/>
            <a:ext cx="3028950" cy="1514475"/>
          </a:xfrm>
          <a:prstGeom prst="rect">
            <a:avLst/>
          </a:prstGeom>
        </p:spPr>
      </p:pic>
      <p:pic>
        <p:nvPicPr>
          <p:cNvPr id="12" name="Image 11">
            <a:extLst>
              <a:ext uri="{FF2B5EF4-FFF2-40B4-BE49-F238E27FC236}">
                <a16:creationId xmlns:a16="http://schemas.microsoft.com/office/drawing/2014/main" id="{9DE5B74C-3466-40EC-B1BE-CE46837B1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7807" y="3668981"/>
            <a:ext cx="1743075" cy="2619375"/>
          </a:xfrm>
          <a:prstGeom prst="rect">
            <a:avLst/>
          </a:prstGeom>
        </p:spPr>
      </p:pic>
      <p:sp>
        <p:nvSpPr>
          <p:cNvPr id="13" name="Rectangle 12">
            <a:extLst>
              <a:ext uri="{FF2B5EF4-FFF2-40B4-BE49-F238E27FC236}">
                <a16:creationId xmlns:a16="http://schemas.microsoft.com/office/drawing/2014/main" id="{AF770C75-3D30-47A7-B155-FDEABDD43A72}"/>
              </a:ext>
            </a:extLst>
          </p:cNvPr>
          <p:cNvSpPr/>
          <p:nvPr/>
        </p:nvSpPr>
        <p:spPr>
          <a:xfrm>
            <a:off x="10067807" y="6288356"/>
            <a:ext cx="1998047" cy="369332"/>
          </a:xfrm>
          <a:prstGeom prst="rect">
            <a:avLst/>
          </a:prstGeom>
        </p:spPr>
        <p:txBody>
          <a:bodyPr wrap="none">
            <a:spAutoFit/>
          </a:bodyPr>
          <a:lstStyle/>
          <a:p>
            <a:r>
              <a:rPr lang="fr-FR" b="1" dirty="0"/>
              <a:t>SAFE WATER CUBE</a:t>
            </a:r>
            <a:r>
              <a:rPr lang="fr-FR" dirty="0"/>
              <a:t> </a:t>
            </a:r>
          </a:p>
        </p:txBody>
      </p:sp>
      <p:sp>
        <p:nvSpPr>
          <p:cNvPr id="14" name="Rectangle 13">
            <a:extLst>
              <a:ext uri="{FF2B5EF4-FFF2-40B4-BE49-F238E27FC236}">
                <a16:creationId xmlns:a16="http://schemas.microsoft.com/office/drawing/2014/main" id="{5997184E-C842-403A-8D8E-E8ECB2C8B8DF}"/>
              </a:ext>
            </a:extLst>
          </p:cNvPr>
          <p:cNvSpPr/>
          <p:nvPr/>
        </p:nvSpPr>
        <p:spPr>
          <a:xfrm>
            <a:off x="865321" y="5774770"/>
            <a:ext cx="1998047" cy="369332"/>
          </a:xfrm>
          <a:prstGeom prst="rect">
            <a:avLst/>
          </a:prstGeom>
        </p:spPr>
        <p:txBody>
          <a:bodyPr wrap="none">
            <a:spAutoFit/>
          </a:bodyPr>
          <a:lstStyle/>
          <a:p>
            <a:r>
              <a:rPr lang="fr-FR" b="1" dirty="0"/>
              <a:t>SAFE WATER CUBE</a:t>
            </a:r>
            <a:r>
              <a:rPr lang="fr-FR" dirty="0"/>
              <a:t> </a:t>
            </a:r>
          </a:p>
        </p:txBody>
      </p:sp>
      <p:sp>
        <p:nvSpPr>
          <p:cNvPr id="15" name="ZoneTexte 14">
            <a:extLst>
              <a:ext uri="{FF2B5EF4-FFF2-40B4-BE49-F238E27FC236}">
                <a16:creationId xmlns:a16="http://schemas.microsoft.com/office/drawing/2014/main" id="{7ECA466A-3F53-44B9-9507-EB41AFC8B6ED}"/>
              </a:ext>
            </a:extLst>
          </p:cNvPr>
          <p:cNvSpPr txBox="1"/>
          <p:nvPr/>
        </p:nvSpPr>
        <p:spPr>
          <a:xfrm>
            <a:off x="5561263" y="5820937"/>
            <a:ext cx="3683098" cy="276999"/>
          </a:xfrm>
          <a:prstGeom prst="rect">
            <a:avLst/>
          </a:prstGeom>
          <a:noFill/>
        </p:spPr>
        <p:txBody>
          <a:bodyPr wrap="square" rtlCol="0">
            <a:spAutoFit/>
          </a:bodyPr>
          <a:lstStyle/>
          <a:p>
            <a:pPr algn="ctr"/>
            <a:r>
              <a:rPr lang="fr-FR" sz="1200" dirty="0">
                <a:solidFill>
                  <a:srgbClr val="008000"/>
                </a:solidFill>
              </a:rPr>
              <a:t>Cette analyse microbiologique peut s’avérer nécessaire.</a:t>
            </a:r>
          </a:p>
        </p:txBody>
      </p:sp>
    </p:spTree>
    <p:extLst>
      <p:ext uri="{BB962C8B-B14F-4D97-AF65-F5344CB8AC3E}">
        <p14:creationId xmlns:p14="http://schemas.microsoft.com/office/powerpoint/2010/main" val="361901527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B9D3A50-1F09-400D-9BFD-3D07BDEF1E42}"/>
              </a:ext>
            </a:extLst>
          </p:cNvPr>
          <p:cNvSpPr>
            <a:spLocks noGrp="1"/>
          </p:cNvSpPr>
          <p:nvPr>
            <p:ph type="ftr" sz="quarter" idx="11"/>
          </p:nvPr>
        </p:nvSpPr>
        <p:spPr>
          <a:xfrm>
            <a:off x="3931022" y="6500401"/>
            <a:ext cx="5331311" cy="303354"/>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7320B430-BC6D-477D-BF7E-356C4BE8E2F0}"/>
              </a:ext>
            </a:extLst>
          </p:cNvPr>
          <p:cNvSpPr>
            <a:spLocks noGrp="1"/>
          </p:cNvSpPr>
          <p:nvPr>
            <p:ph type="sldNum" sz="quarter" idx="12"/>
          </p:nvPr>
        </p:nvSpPr>
        <p:spPr>
          <a:xfrm>
            <a:off x="10994315" y="148909"/>
            <a:ext cx="951156" cy="410489"/>
          </a:xfrm>
        </p:spPr>
        <p:txBody>
          <a:bodyPr/>
          <a:lstStyle/>
          <a:p>
            <a:fld id="{DD01B516-A07C-46B6-9C1A-871827ED2DE0}" type="slidenum">
              <a:rPr lang="fr-FR" smtClean="0"/>
              <a:t>147</a:t>
            </a:fld>
            <a:endParaRPr lang="fr-FR"/>
          </a:p>
        </p:txBody>
      </p:sp>
      <p:sp>
        <p:nvSpPr>
          <p:cNvPr id="4" name="ZoneTexte 3">
            <a:extLst>
              <a:ext uri="{FF2B5EF4-FFF2-40B4-BE49-F238E27FC236}">
                <a16:creationId xmlns:a16="http://schemas.microsoft.com/office/drawing/2014/main" id="{1DE5670A-179F-484A-AFA8-B2DD3FA91BC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10" name="ZoneTexte 9">
            <a:extLst>
              <a:ext uri="{FF2B5EF4-FFF2-40B4-BE49-F238E27FC236}">
                <a16:creationId xmlns:a16="http://schemas.microsoft.com/office/drawing/2014/main" id="{0773F0BA-7191-48EE-ACB4-6BB5F15FE689}"/>
              </a:ext>
            </a:extLst>
          </p:cNvPr>
          <p:cNvSpPr txBox="1"/>
          <p:nvPr/>
        </p:nvSpPr>
        <p:spPr>
          <a:xfrm>
            <a:off x="343347" y="521570"/>
            <a:ext cx="2163185" cy="369332"/>
          </a:xfrm>
          <a:prstGeom prst="rect">
            <a:avLst/>
          </a:prstGeom>
          <a:noFill/>
        </p:spPr>
        <p:txBody>
          <a:bodyPr wrap="square" rtlCol="0">
            <a:spAutoFit/>
          </a:bodyPr>
          <a:lstStyle/>
          <a:p>
            <a:r>
              <a:rPr lang="fr-FR" b="1" u="sng" dirty="0">
                <a:solidFill>
                  <a:srgbClr val="008000"/>
                </a:solidFill>
              </a:rPr>
              <a:t>Adresses utiles</a:t>
            </a:r>
          </a:p>
        </p:txBody>
      </p:sp>
      <p:sp>
        <p:nvSpPr>
          <p:cNvPr id="11" name="ZoneTexte 10">
            <a:extLst>
              <a:ext uri="{FF2B5EF4-FFF2-40B4-BE49-F238E27FC236}">
                <a16:creationId xmlns:a16="http://schemas.microsoft.com/office/drawing/2014/main" id="{4FE52011-D3E4-4015-BC64-5E9C257C8E77}"/>
              </a:ext>
            </a:extLst>
          </p:cNvPr>
          <p:cNvSpPr txBox="1"/>
          <p:nvPr/>
        </p:nvSpPr>
        <p:spPr>
          <a:xfrm>
            <a:off x="149710" y="950807"/>
            <a:ext cx="11622742" cy="5047536"/>
          </a:xfrm>
          <a:prstGeom prst="rect">
            <a:avLst/>
          </a:prstGeom>
          <a:noFill/>
        </p:spPr>
        <p:txBody>
          <a:bodyPr wrap="square" rtlCol="0">
            <a:spAutoFit/>
          </a:bodyPr>
          <a:lstStyle/>
          <a:p>
            <a:pPr marL="285750" indent="-285750">
              <a:buFont typeface="Arial" panose="020B0604020202020204" pitchFamily="34" charset="0"/>
              <a:buChar char="•"/>
            </a:pPr>
            <a:r>
              <a:rPr lang="fr-FR" sz="1400" b="1" dirty="0"/>
              <a:t>CU Antananarivo CUA</a:t>
            </a:r>
            <a:r>
              <a:rPr lang="fr-FR" sz="1400" dirty="0"/>
              <a:t>, Commune Urbaine d'Antananarivo, 4 rue Ferdinand </a:t>
            </a:r>
            <a:r>
              <a:rPr lang="fr-FR" sz="1400" dirty="0" err="1"/>
              <a:t>Kasanga</a:t>
            </a:r>
            <a:r>
              <a:rPr lang="fr-FR" sz="1400" dirty="0"/>
              <a:t>, </a:t>
            </a:r>
            <a:r>
              <a:rPr lang="fr-FR" sz="1400" dirty="0" err="1"/>
              <a:t>Tsimbazaza</a:t>
            </a:r>
            <a:r>
              <a:rPr lang="fr-FR" sz="1400" dirty="0"/>
              <a:t>, BP 1279, Antananarivo 101, Madagascar (Antananarivo I / </a:t>
            </a:r>
            <a:r>
              <a:rPr lang="fr-FR" sz="1400" dirty="0" err="1"/>
              <a:t>Analamanga</a:t>
            </a:r>
            <a:r>
              <a:rPr lang="fr-FR" sz="1400" dirty="0"/>
              <a:t>), Tél.: +261 20 222 47 37, Fax: +261 20 222 98 08, www.iarivo-town.mg, </a:t>
            </a:r>
            <a:r>
              <a:rPr lang="fr-FR" sz="1400" dirty="0">
                <a:hlinkClick r:id="rId2"/>
              </a:rPr>
              <a:t>www.antananarivo.mg</a:t>
            </a:r>
            <a:endParaRPr lang="fr-FR" sz="1400" dirty="0"/>
          </a:p>
          <a:p>
            <a:pPr marL="285750" indent="-285750">
              <a:buFont typeface="Arial" panose="020B0604020202020204" pitchFamily="34" charset="0"/>
              <a:buChar char="•"/>
            </a:pPr>
            <a:r>
              <a:rPr lang="fr-FR" sz="1400" b="1" dirty="0"/>
              <a:t>ONG EAST</a:t>
            </a:r>
            <a:r>
              <a:rPr lang="fr-FR" sz="1400" dirty="0"/>
              <a:t>, eau, agriculture, santé en milieu tropical (conseil en assainissement lié à l’agriculture urbaine), Lot 910 G 102 </a:t>
            </a:r>
            <a:r>
              <a:rPr lang="fr-FR" sz="1400" dirty="0" err="1"/>
              <a:t>Mahafaly</a:t>
            </a:r>
            <a:r>
              <a:rPr lang="fr-FR" sz="1400" dirty="0"/>
              <a:t> / </a:t>
            </a:r>
            <a:r>
              <a:rPr lang="fr-FR" sz="1400" dirty="0" err="1"/>
              <a:t>Vatofotsy</a:t>
            </a:r>
            <a:r>
              <a:rPr lang="fr-FR" sz="1400" dirty="0"/>
              <a:t>, Antsirabe, Madagascar (Antsirabe I / </a:t>
            </a:r>
            <a:r>
              <a:rPr lang="fr-FR" sz="1400" dirty="0" err="1"/>
              <a:t>Vakinankaratra</a:t>
            </a:r>
            <a:r>
              <a:rPr lang="fr-FR" sz="1400" dirty="0"/>
              <a:t>), Tél.: +261 32 11 402 54, Skype: </a:t>
            </a:r>
            <a:r>
              <a:rPr lang="fr-FR" sz="1400" dirty="0" err="1"/>
              <a:t>east_mada</a:t>
            </a:r>
            <a:r>
              <a:rPr lang="fr-FR" sz="1400" dirty="0"/>
              <a:t>, </a:t>
            </a:r>
            <a:r>
              <a:rPr lang="fr-FR" sz="1400" dirty="0">
                <a:hlinkClick r:id="rId3"/>
              </a:rPr>
              <a:t>www.east-madagascar.org</a:t>
            </a:r>
            <a:r>
              <a:rPr lang="fr-FR" sz="1400" dirty="0"/>
              <a:t>, Jérémie </a:t>
            </a:r>
            <a:r>
              <a:rPr lang="fr-FR" sz="1400" dirty="0" err="1"/>
              <a:t>Lautier</a:t>
            </a:r>
            <a:r>
              <a:rPr lang="fr-FR" sz="1400" dirty="0"/>
              <a:t>, Représentant ONG EAST à Madagascar - (Chef de projet Antsirabe) portable: +261 32 11 402 54</a:t>
            </a:r>
          </a:p>
          <a:p>
            <a:pPr marL="285750" indent="-285750">
              <a:buFont typeface="Arial" panose="020B0604020202020204" pitchFamily="34" charset="0"/>
              <a:buChar char="•"/>
            </a:pPr>
            <a:r>
              <a:rPr lang="fr-FR" sz="1400" dirty="0" err="1"/>
              <a:t>Fenotahiry</a:t>
            </a:r>
            <a:r>
              <a:rPr lang="fr-FR" sz="1400" dirty="0"/>
              <a:t> Denis </a:t>
            </a:r>
            <a:r>
              <a:rPr lang="fr-FR" sz="1400" dirty="0" err="1"/>
              <a:t>Rajoelison</a:t>
            </a:r>
            <a:r>
              <a:rPr lang="fr-FR" sz="1400" dirty="0"/>
              <a:t>, Responsable technique de EAST - (Entrepreneur), BTP, Tél.: 0321140266, portable: +261 32 11 402 66, domicile: 0331205525-0341405525, courriel: </a:t>
            </a:r>
            <a:r>
              <a:rPr lang="fr-FR" sz="1400" dirty="0">
                <a:hlinkClick r:id="rId4"/>
              </a:rPr>
              <a:t>fenojoelison@gmail.com</a:t>
            </a:r>
            <a:r>
              <a:rPr lang="fr-FR" sz="1400" dirty="0"/>
              <a:t> </a:t>
            </a:r>
          </a:p>
          <a:p>
            <a:pPr marL="285750" indent="-285750">
              <a:buFont typeface="Arial" panose="020B0604020202020204" pitchFamily="34" charset="0"/>
              <a:buChar char="•"/>
            </a:pPr>
            <a:r>
              <a:rPr lang="fr-FR" sz="1400" b="1" dirty="0"/>
              <a:t>Pépinière « Parcs et Jardins », </a:t>
            </a:r>
            <a:r>
              <a:rPr lang="fr-FR" sz="1400" dirty="0"/>
              <a:t>voir dans le répertoire ci-avant [possible concurrent], cf. </a:t>
            </a:r>
            <a:r>
              <a:rPr lang="fr-FR" sz="1400" dirty="0">
                <a:hlinkClick r:id="rId5"/>
              </a:rPr>
              <a:t>https://www.acteur-fete.com/mg/p/jardin-madagascar-paysagiste-fleuriste-antananarivo</a:t>
            </a:r>
            <a:r>
              <a:rPr lang="fr-FR" sz="1400" dirty="0"/>
              <a:t> </a:t>
            </a:r>
          </a:p>
          <a:p>
            <a:pPr marL="285750" indent="-285750">
              <a:buFont typeface="Arial" panose="020B0604020202020204" pitchFamily="34" charset="0"/>
              <a:buChar char="•"/>
            </a:pPr>
            <a:r>
              <a:rPr lang="fr-FR" sz="1400" b="1" dirty="0"/>
              <a:t>Pépinière </a:t>
            </a:r>
            <a:r>
              <a:rPr lang="fr-FR" sz="1400" b="1" dirty="0" err="1"/>
              <a:t>Phyto-logic</a:t>
            </a:r>
            <a:r>
              <a:rPr lang="fr-FR" sz="1400" b="1" dirty="0"/>
              <a:t> </a:t>
            </a:r>
            <a:r>
              <a:rPr lang="fr-FR" sz="1400" dirty="0"/>
              <a:t>(expertise en gestion des déchets verts), voir dans le répertoire ci-avant [possible concurrent], </a:t>
            </a:r>
            <a:r>
              <a:rPr lang="fr-FR" sz="1400" dirty="0">
                <a:hlinkClick r:id="rId6"/>
              </a:rPr>
              <a:t>https://www.acteur-fete.com/mg/p/phyto-logic-paradise-gardens-fleuriste-antananarivo</a:t>
            </a:r>
            <a:r>
              <a:rPr lang="fr-FR" sz="1400" dirty="0"/>
              <a:t> </a:t>
            </a:r>
          </a:p>
          <a:p>
            <a:pPr marL="285750" indent="-285750">
              <a:buFont typeface="Arial" panose="020B0604020202020204" pitchFamily="34" charset="0"/>
              <a:buChar char="•"/>
            </a:pPr>
            <a:r>
              <a:rPr lang="pt-BR" sz="1400" b="1" dirty="0"/>
              <a:t>Ambassade de France à Madagascar</a:t>
            </a:r>
            <a:r>
              <a:rPr lang="pt-BR" sz="1400" dirty="0"/>
              <a:t>, </a:t>
            </a:r>
            <a:r>
              <a:rPr lang="fr-FR" sz="1400" dirty="0"/>
              <a:t>3 rue Jean-Jaurès, </a:t>
            </a:r>
            <a:r>
              <a:rPr lang="fr-FR" sz="1400" dirty="0" err="1"/>
              <a:t>Ambatomena</a:t>
            </a:r>
            <a:r>
              <a:rPr lang="fr-FR" sz="1400" dirty="0"/>
              <a:t>, Tananarive 101, Madagascar, ADRESSE POSTALE BP 204, TÉL LOCAL: (20) 223.9898, INTERNATIONAL: +261.20.223.9898, </a:t>
            </a:r>
            <a:r>
              <a:rPr lang="fr-FR" sz="1400" dirty="0">
                <a:hlinkClick r:id="rId7"/>
              </a:rPr>
              <a:t>ambatana@moov.mg</a:t>
            </a:r>
            <a:r>
              <a:rPr lang="fr-FR" sz="1400" dirty="0"/>
              <a:t>, </a:t>
            </a:r>
            <a:r>
              <a:rPr lang="fr-FR" sz="1400" dirty="0">
                <a:hlinkClick r:id="rId8"/>
              </a:rPr>
              <a:t>http://www.ambafrance-mada.org/</a:t>
            </a:r>
            <a:r>
              <a:rPr lang="fr-FR" sz="1400" dirty="0"/>
              <a:t>, FB : </a:t>
            </a:r>
            <a:r>
              <a:rPr lang="fr-FR" sz="1400" dirty="0">
                <a:hlinkClick r:id="rId9"/>
              </a:rPr>
              <a:t>https://fr-fr.facebook.com/ambafrance.madagascar/</a:t>
            </a:r>
            <a:endParaRPr lang="fr-FR" sz="1400" dirty="0"/>
          </a:p>
          <a:p>
            <a:pPr marL="285750" indent="-285750">
              <a:buFont typeface="Arial" panose="020B0604020202020204" pitchFamily="34" charset="0"/>
              <a:buChar char="•"/>
            </a:pPr>
            <a:r>
              <a:rPr lang="fr-FR" sz="1400" b="1" dirty="0"/>
              <a:t>Laboratoire des Radio Isotopes (°) </a:t>
            </a:r>
            <a:r>
              <a:rPr lang="fr-FR" sz="1400" dirty="0"/>
              <a:t>- Université d'Antananarivo, </a:t>
            </a:r>
            <a:r>
              <a:rPr lang="fr-FR" sz="1400" dirty="0">
                <a:hlinkClick r:id="rId10"/>
              </a:rPr>
              <a:t>www.univ-antananarivo.mg/Laboratoire-des-Radio-Isotopes</a:t>
            </a:r>
            <a:r>
              <a:rPr lang="fr-FR" sz="1400" dirty="0"/>
              <a:t>  L’expertise : Le laboratoire étant doté de plusieurs ressources (humaines, matérielles, scientifiques) en termes </a:t>
            </a:r>
            <a:r>
              <a:rPr lang="fr-FR" sz="1400" b="1" dirty="0"/>
              <a:t>d’analyse de sol </a:t>
            </a:r>
            <a:r>
              <a:rPr lang="fr-FR" sz="1400" dirty="0"/>
              <a:t>et de recherches agronomiques, il met à la disposition de la communauté une expertise analytique et agronomique. Pr. </a:t>
            </a:r>
            <a:r>
              <a:rPr lang="fr-FR" sz="1400" dirty="0" err="1"/>
              <a:t>Tantely</a:t>
            </a:r>
            <a:r>
              <a:rPr lang="fr-FR" sz="1400" dirty="0"/>
              <a:t> RAZAFIMBELO, Directrice du Laboratoire des Radio Isotopes, BP 3383, Route d’</a:t>
            </a:r>
            <a:r>
              <a:rPr lang="fr-FR" sz="1400" dirty="0" err="1"/>
              <a:t>Andraisoro</a:t>
            </a:r>
            <a:r>
              <a:rPr lang="fr-FR" sz="1400" dirty="0"/>
              <a:t>, 101 Antananarivo, MADAGASCAR, Tel : + 261 32 40 828 87, E-Mail : </a:t>
            </a:r>
            <a:r>
              <a:rPr lang="fr-FR" sz="1400" dirty="0">
                <a:hlinkClick r:id="rId11"/>
              </a:rPr>
              <a:t>tantely.razafimbelo@gmail.com</a:t>
            </a:r>
            <a:r>
              <a:rPr lang="fr-FR" sz="1400" dirty="0"/>
              <a:t>, </a:t>
            </a:r>
            <a:r>
              <a:rPr lang="fr-FR" sz="1400" dirty="0">
                <a:hlinkClick r:id="rId12"/>
              </a:rPr>
              <a:t>http://www.laboradioisotopes.com</a:t>
            </a:r>
            <a:r>
              <a:rPr lang="fr-FR" sz="1400" dirty="0"/>
              <a:t> </a:t>
            </a:r>
          </a:p>
          <a:p>
            <a:pPr marL="285750" indent="-285750">
              <a:buFont typeface="Arial" panose="020B0604020202020204" pitchFamily="34" charset="0"/>
              <a:buChar char="•"/>
            </a:pPr>
            <a:r>
              <a:rPr lang="fr-FR" sz="1400" dirty="0"/>
              <a:t> Les Jardins De Tana (Vincent) : </a:t>
            </a:r>
            <a:r>
              <a:rPr lang="fr-FR" sz="1400" dirty="0">
                <a:hlinkClick r:id="rId13"/>
              </a:rPr>
              <a:t>ljt@moov.mg</a:t>
            </a:r>
            <a:endParaRPr lang="fr-FR" sz="1400" dirty="0"/>
          </a:p>
          <a:p>
            <a:pPr marL="285750" indent="-285750">
              <a:buFont typeface="Arial" panose="020B0604020202020204" pitchFamily="34" charset="0"/>
              <a:buChar char="•"/>
            </a:pPr>
            <a:r>
              <a:rPr lang="fr-FR" sz="1400" dirty="0"/>
              <a:t>paysagiste (sur </a:t>
            </a:r>
            <a:r>
              <a:rPr lang="fr-FR" sz="1400" dirty="0" err="1"/>
              <a:t>antsirabe</a:t>
            </a:r>
            <a:r>
              <a:rPr lang="fr-FR" sz="1400" dirty="0"/>
              <a:t> mais se déplace) : M. Jean Pierre LION 032 02 638 90 // 034 08 172 14</a:t>
            </a:r>
          </a:p>
          <a:p>
            <a:pPr marL="285750" indent="-285750">
              <a:buFont typeface="Arial" panose="020B0604020202020204" pitchFamily="34" charset="0"/>
              <a:buChar char="•"/>
            </a:pPr>
            <a:r>
              <a:rPr lang="fr-FR" sz="1400" dirty="0"/>
              <a:t>BTP : </a:t>
            </a:r>
            <a:r>
              <a:rPr lang="fr-FR" sz="1400" b="1" dirty="0"/>
              <a:t>COLAS</a:t>
            </a:r>
            <a:r>
              <a:rPr lang="fr-FR" sz="1400" dirty="0"/>
              <a:t> </a:t>
            </a:r>
            <a:r>
              <a:rPr lang="fr-FR" sz="1400" b="1" dirty="0"/>
              <a:t>MADAGASCAR S.A.</a:t>
            </a:r>
            <a:r>
              <a:rPr lang="fr-FR" sz="1400" dirty="0"/>
              <a:t> Bâtiment / Travaux publics (mais elle est très </a:t>
            </a:r>
            <a:r>
              <a:rPr lang="fr-FR" sz="1400" dirty="0" err="1"/>
              <a:t>très</a:t>
            </a:r>
            <a:r>
              <a:rPr lang="fr-FR" sz="1400" dirty="0"/>
              <a:t> chère), COLAS. ANOSIBE BP 133 – 101 Antananarivo </a:t>
            </a:r>
            <a:r>
              <a:rPr lang="fr-FR" sz="1400" dirty="0" err="1"/>
              <a:t>Antananarivo</a:t>
            </a:r>
            <a:r>
              <a:rPr lang="fr-FR" sz="1400" dirty="0"/>
              <a:t> – Madagascar. Tél : +261 20 22 204 16.</a:t>
            </a:r>
          </a:p>
          <a:p>
            <a:pPr marL="285750" indent="-285750">
              <a:buFont typeface="Arial" panose="020B0604020202020204" pitchFamily="34" charset="0"/>
              <a:buChar char="•"/>
            </a:pPr>
            <a:r>
              <a:rPr lang="fr-FR" sz="1400" dirty="0"/>
              <a:t>BTP : </a:t>
            </a:r>
            <a:r>
              <a:rPr lang="fr-FR" sz="1400" b="1" dirty="0"/>
              <a:t>TECHNIBAT</a:t>
            </a:r>
            <a:r>
              <a:rPr lang="fr-FR" sz="1400" dirty="0"/>
              <a:t> - Thierry Gourvennec, Lot FA IV 170 </a:t>
            </a:r>
            <a:r>
              <a:rPr lang="fr-FR" sz="1400" dirty="0" err="1"/>
              <a:t>Andoharanofotsy</a:t>
            </a:r>
            <a:r>
              <a:rPr lang="fr-FR" sz="1400" dirty="0"/>
              <a:t>, 102 Antananarivo – Madagascar (et Résidence Belle Vue DIEGO SUAREZ). BP : </a:t>
            </a:r>
            <a:r>
              <a:rPr lang="fr-FR" sz="1400" dirty="0" err="1"/>
              <a:t>telephone</a:t>
            </a:r>
            <a:r>
              <a:rPr lang="fr-FR" sz="1400" dirty="0"/>
              <a:t> : +261 32 07 223 76, Email : </a:t>
            </a:r>
            <a:r>
              <a:rPr lang="fr-FR" sz="1400" dirty="0">
                <a:hlinkClick r:id="rId14"/>
              </a:rPr>
              <a:t>technibat@technibat.mg</a:t>
            </a:r>
            <a:r>
              <a:rPr lang="fr-FR" sz="1400" dirty="0"/>
              <a:t> &amp; </a:t>
            </a:r>
            <a:r>
              <a:rPr lang="fr-FR" sz="1400" dirty="0">
                <a:hlinkClick r:id="rId15"/>
              </a:rPr>
              <a:t>technibat@blueline.mg</a:t>
            </a:r>
            <a:r>
              <a:rPr lang="fr-FR" sz="1400" dirty="0"/>
              <a:t>, </a:t>
            </a:r>
            <a:r>
              <a:rPr lang="fr-FR" sz="1400" dirty="0">
                <a:hlinkClick r:id="rId16"/>
              </a:rPr>
              <a:t>www.technibat.mg/</a:t>
            </a:r>
            <a:r>
              <a:rPr lang="fr-FR" sz="1400" dirty="0"/>
              <a:t> </a:t>
            </a:r>
          </a:p>
        </p:txBody>
      </p:sp>
      <p:sp>
        <p:nvSpPr>
          <p:cNvPr id="15" name="ZoneTexte 14">
            <a:extLst>
              <a:ext uri="{FF2B5EF4-FFF2-40B4-BE49-F238E27FC236}">
                <a16:creationId xmlns:a16="http://schemas.microsoft.com/office/drawing/2014/main" id="{47A93345-99A4-4386-9C9A-E378527DEF4F}"/>
              </a:ext>
            </a:extLst>
          </p:cNvPr>
          <p:cNvSpPr txBox="1"/>
          <p:nvPr/>
        </p:nvSpPr>
        <p:spPr>
          <a:xfrm>
            <a:off x="161365" y="6080892"/>
            <a:ext cx="9606579" cy="461665"/>
          </a:xfrm>
          <a:prstGeom prst="rect">
            <a:avLst/>
          </a:prstGeom>
          <a:noFill/>
        </p:spPr>
        <p:txBody>
          <a:bodyPr wrap="square" rtlCol="0">
            <a:spAutoFit/>
          </a:bodyPr>
          <a:lstStyle/>
          <a:p>
            <a:r>
              <a:rPr lang="fr-FR" sz="1200" dirty="0"/>
              <a:t>Sources : a) </a:t>
            </a:r>
            <a:r>
              <a:rPr lang="fr-FR" sz="1200" dirty="0">
                <a:hlinkClick r:id="rId17"/>
              </a:rPr>
              <a:t>http://www.pseau.org/outils/organismes/organisme_detail.php?org_organisme_id=12408</a:t>
            </a:r>
            <a:r>
              <a:rPr lang="fr-FR" sz="1200" dirty="0"/>
              <a:t> </a:t>
            </a:r>
          </a:p>
          <a:p>
            <a:r>
              <a:rPr lang="fr-FR" sz="1200" dirty="0"/>
              <a:t>b) </a:t>
            </a:r>
            <a:r>
              <a:rPr lang="fr-FR" sz="1200" dirty="0">
                <a:hlinkClick r:id="rId18"/>
              </a:rPr>
              <a:t>http://www.pseau.org/outils/organismes/organisme_detail.php?org_organisme_id=16747</a:t>
            </a:r>
            <a:r>
              <a:rPr lang="fr-FR" sz="1200" dirty="0"/>
              <a:t> </a:t>
            </a:r>
          </a:p>
        </p:txBody>
      </p:sp>
    </p:spTree>
    <p:extLst>
      <p:ext uri="{BB962C8B-B14F-4D97-AF65-F5344CB8AC3E}">
        <p14:creationId xmlns:p14="http://schemas.microsoft.com/office/powerpoint/2010/main" val="28848387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BF24E93-7289-4353-813C-749DB6E04C33}"/>
              </a:ext>
            </a:extLst>
          </p:cNvPr>
          <p:cNvSpPr>
            <a:spLocks noGrp="1"/>
          </p:cNvSpPr>
          <p:nvPr>
            <p:ph type="ftr" sz="quarter" idx="11"/>
          </p:nvPr>
        </p:nvSpPr>
        <p:spPr>
          <a:xfrm>
            <a:off x="4038600" y="6598789"/>
            <a:ext cx="5094642" cy="245371"/>
          </a:xfrm>
        </p:spPr>
        <p:txBody>
          <a:bodyPr/>
          <a:lstStyle/>
          <a:p>
            <a:r>
              <a:rPr lang="fr-FR" dirty="0"/>
              <a:t>Aménagement paysager (Antanarivo) – B. LISAN – Sept 2017</a:t>
            </a:r>
          </a:p>
        </p:txBody>
      </p:sp>
      <p:sp>
        <p:nvSpPr>
          <p:cNvPr id="4" name="Espace réservé du numéro de diapositive 2">
            <a:extLst>
              <a:ext uri="{FF2B5EF4-FFF2-40B4-BE49-F238E27FC236}">
                <a16:creationId xmlns:a16="http://schemas.microsoft.com/office/drawing/2014/main" id="{F33A152E-8C4B-4556-B39B-8626CD755086}"/>
              </a:ext>
            </a:extLst>
          </p:cNvPr>
          <p:cNvSpPr txBox="1">
            <a:spLocks/>
          </p:cNvSpPr>
          <p:nvPr/>
        </p:nvSpPr>
        <p:spPr>
          <a:xfrm>
            <a:off x="10994315" y="148909"/>
            <a:ext cx="951156" cy="410489"/>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148</a:t>
            </a:fld>
            <a:endParaRPr lang="fr-FR"/>
          </a:p>
        </p:txBody>
      </p:sp>
      <p:sp>
        <p:nvSpPr>
          <p:cNvPr id="5" name="ZoneTexte 4">
            <a:extLst>
              <a:ext uri="{FF2B5EF4-FFF2-40B4-BE49-F238E27FC236}">
                <a16:creationId xmlns:a16="http://schemas.microsoft.com/office/drawing/2014/main" id="{9B6C09F7-F9DE-4F20-93BA-0AE4E3D1D5B7}"/>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20805A44-BEDB-4B6B-A606-C5F4EDDD7BA2}"/>
              </a:ext>
            </a:extLst>
          </p:cNvPr>
          <p:cNvSpPr txBox="1"/>
          <p:nvPr/>
        </p:nvSpPr>
        <p:spPr>
          <a:xfrm>
            <a:off x="160468" y="526210"/>
            <a:ext cx="1754394" cy="369332"/>
          </a:xfrm>
          <a:prstGeom prst="rect">
            <a:avLst/>
          </a:prstGeom>
          <a:noFill/>
        </p:spPr>
        <p:txBody>
          <a:bodyPr wrap="square" rtlCol="0">
            <a:spAutoFit/>
          </a:bodyPr>
          <a:lstStyle/>
          <a:p>
            <a:r>
              <a:rPr lang="fr-FR" b="1" u="sng" dirty="0">
                <a:solidFill>
                  <a:srgbClr val="008000"/>
                </a:solidFill>
              </a:rPr>
              <a:t>Adresses utiles</a:t>
            </a:r>
          </a:p>
        </p:txBody>
      </p:sp>
      <p:pic>
        <p:nvPicPr>
          <p:cNvPr id="7" name="Image 6">
            <a:extLst>
              <a:ext uri="{FF2B5EF4-FFF2-40B4-BE49-F238E27FC236}">
                <a16:creationId xmlns:a16="http://schemas.microsoft.com/office/drawing/2014/main" id="{D5DCA306-2212-404B-B4CE-858B38213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7944" y="4033426"/>
            <a:ext cx="1847850" cy="2466975"/>
          </a:xfrm>
          <a:prstGeom prst="rect">
            <a:avLst/>
          </a:prstGeom>
        </p:spPr>
      </p:pic>
      <p:sp>
        <p:nvSpPr>
          <p:cNvPr id="8" name="Rectangle 7">
            <a:extLst>
              <a:ext uri="{FF2B5EF4-FFF2-40B4-BE49-F238E27FC236}">
                <a16:creationId xmlns:a16="http://schemas.microsoft.com/office/drawing/2014/main" id="{AD2173C8-891D-4F9F-A941-CA49F64E2E3B}"/>
              </a:ext>
            </a:extLst>
          </p:cNvPr>
          <p:cNvSpPr/>
          <p:nvPr/>
        </p:nvSpPr>
        <p:spPr>
          <a:xfrm>
            <a:off x="10173353" y="6500401"/>
            <a:ext cx="1248803" cy="276999"/>
          </a:xfrm>
          <a:prstGeom prst="rect">
            <a:avLst/>
          </a:prstGeom>
        </p:spPr>
        <p:txBody>
          <a:bodyPr wrap="none">
            <a:spAutoFit/>
          </a:bodyPr>
          <a:lstStyle/>
          <a:p>
            <a:r>
              <a:rPr lang="fr-FR" sz="1200" i="1" dirty="0" err="1">
                <a:solidFill>
                  <a:srgbClr val="008000"/>
                </a:solidFill>
              </a:rPr>
              <a:t>Dianella</a:t>
            </a:r>
            <a:r>
              <a:rPr lang="fr-FR" sz="1200" i="1" dirty="0">
                <a:solidFill>
                  <a:srgbClr val="008000"/>
                </a:solidFill>
              </a:rPr>
              <a:t> </a:t>
            </a:r>
            <a:r>
              <a:rPr lang="fr-FR" sz="1200" i="1" dirty="0" err="1">
                <a:solidFill>
                  <a:srgbClr val="008000"/>
                </a:solidFill>
              </a:rPr>
              <a:t>ensifolia</a:t>
            </a:r>
            <a:endParaRPr lang="fr-FR" sz="1200" i="1" dirty="0">
              <a:solidFill>
                <a:srgbClr val="008000"/>
              </a:solidFill>
            </a:endParaRPr>
          </a:p>
        </p:txBody>
      </p:sp>
      <p:pic>
        <p:nvPicPr>
          <p:cNvPr id="9" name="Image 8">
            <a:extLst>
              <a:ext uri="{FF2B5EF4-FFF2-40B4-BE49-F238E27FC236}">
                <a16:creationId xmlns:a16="http://schemas.microsoft.com/office/drawing/2014/main" id="{BB40D76E-5B61-4E3A-BC98-E2D7505F21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1304" y="4119255"/>
            <a:ext cx="3000375" cy="1524000"/>
          </a:xfrm>
          <a:prstGeom prst="rect">
            <a:avLst/>
          </a:prstGeom>
        </p:spPr>
      </p:pic>
      <p:sp>
        <p:nvSpPr>
          <p:cNvPr id="10" name="Rectangle 9">
            <a:extLst>
              <a:ext uri="{FF2B5EF4-FFF2-40B4-BE49-F238E27FC236}">
                <a16:creationId xmlns:a16="http://schemas.microsoft.com/office/drawing/2014/main" id="{58E43E1A-388D-4DBC-89E5-E7369C0E0BEF}"/>
              </a:ext>
            </a:extLst>
          </p:cNvPr>
          <p:cNvSpPr/>
          <p:nvPr/>
        </p:nvSpPr>
        <p:spPr>
          <a:xfrm>
            <a:off x="6113759" y="5611004"/>
            <a:ext cx="3575466" cy="461665"/>
          </a:xfrm>
          <a:prstGeom prst="rect">
            <a:avLst/>
          </a:prstGeom>
        </p:spPr>
        <p:txBody>
          <a:bodyPr wrap="none">
            <a:spAutoFit/>
          </a:bodyPr>
          <a:lstStyle/>
          <a:p>
            <a:pPr algn="ctr"/>
            <a:r>
              <a:rPr lang="fr-FR" sz="1200" dirty="0"/>
              <a:t>Présentation de la culture de brèdes dans un fût.</a:t>
            </a:r>
          </a:p>
          <a:p>
            <a:pPr algn="ctr"/>
            <a:r>
              <a:rPr lang="fr-FR" sz="1200" dirty="0"/>
              <a:t>Source : </a:t>
            </a:r>
            <a:r>
              <a:rPr lang="fr-FR" sz="1200" dirty="0">
                <a:hlinkClick r:id="rId4"/>
              </a:rPr>
              <a:t>www.agencepresse-oi.com/nourrir-les-villes/</a:t>
            </a:r>
            <a:r>
              <a:rPr lang="fr-FR" sz="1200" dirty="0"/>
              <a:t> </a:t>
            </a:r>
          </a:p>
        </p:txBody>
      </p:sp>
      <p:sp>
        <p:nvSpPr>
          <p:cNvPr id="11" name="ZoneTexte 10">
            <a:extLst>
              <a:ext uri="{FF2B5EF4-FFF2-40B4-BE49-F238E27FC236}">
                <a16:creationId xmlns:a16="http://schemas.microsoft.com/office/drawing/2014/main" id="{8439C137-57D1-4708-A100-92B5D940FFCD}"/>
              </a:ext>
            </a:extLst>
          </p:cNvPr>
          <p:cNvSpPr txBox="1"/>
          <p:nvPr/>
        </p:nvSpPr>
        <p:spPr>
          <a:xfrm>
            <a:off x="290456" y="1021976"/>
            <a:ext cx="11655015" cy="954107"/>
          </a:xfrm>
          <a:prstGeom prst="rect">
            <a:avLst/>
          </a:prstGeom>
          <a:noFill/>
        </p:spPr>
        <p:txBody>
          <a:bodyPr wrap="square" rtlCol="0">
            <a:spAutoFit/>
          </a:bodyPr>
          <a:lstStyle/>
          <a:p>
            <a:pPr marL="285750" indent="-285750">
              <a:buFont typeface="Arial" panose="020B0604020202020204" pitchFamily="34" charset="0"/>
              <a:buChar char="•"/>
            </a:pPr>
            <a:r>
              <a:rPr lang="fr-FR" sz="1400" dirty="0"/>
              <a:t>BTP : </a:t>
            </a:r>
            <a:r>
              <a:rPr lang="fr-FR" sz="1400" b="1" dirty="0"/>
              <a:t>KINGA</a:t>
            </a:r>
            <a:r>
              <a:rPr lang="fr-FR" sz="1400" dirty="0"/>
              <a:t> : </a:t>
            </a:r>
            <a:r>
              <a:rPr lang="fr-FR" sz="1400" dirty="0" err="1"/>
              <a:t>Mampianina</a:t>
            </a:r>
            <a:r>
              <a:rPr lang="fr-FR" sz="1400" dirty="0"/>
              <a:t> MAZAS, Lot II O 38, </a:t>
            </a:r>
            <a:r>
              <a:rPr lang="fr-FR" sz="1400" dirty="0" err="1"/>
              <a:t>Anjanahary</a:t>
            </a:r>
            <a:r>
              <a:rPr lang="fr-FR" sz="1400" dirty="0"/>
              <a:t>, Antananarivo, Tél. : +261 20 22 407 43, </a:t>
            </a:r>
            <a:r>
              <a:rPr lang="fr-FR" sz="1400" dirty="0">
                <a:hlinkClick r:id="rId5"/>
              </a:rPr>
              <a:t>kinga@netcourrier.com</a:t>
            </a:r>
            <a:r>
              <a:rPr lang="fr-FR" sz="1400" dirty="0"/>
              <a:t> , FB : </a:t>
            </a:r>
            <a:r>
              <a:rPr lang="fr-FR" sz="1400" dirty="0">
                <a:hlinkClick r:id="rId6"/>
              </a:rPr>
              <a:t>https://www.facebook.com/Kinga.build/</a:t>
            </a:r>
            <a:r>
              <a:rPr lang="fr-FR" sz="1400" dirty="0"/>
              <a:t> </a:t>
            </a:r>
          </a:p>
          <a:p>
            <a:pPr marL="285750" indent="-285750">
              <a:buFont typeface="Arial" panose="020B0604020202020204" pitchFamily="34" charset="0"/>
              <a:buChar char="•"/>
            </a:pPr>
            <a:r>
              <a:rPr lang="fr-FR" sz="1400" dirty="0"/>
              <a:t>BTP : </a:t>
            </a:r>
            <a:r>
              <a:rPr lang="fr-FR" sz="1400" b="1" dirty="0"/>
              <a:t>BUILD</a:t>
            </a:r>
            <a:r>
              <a:rPr lang="fr-FR" sz="1400" dirty="0"/>
              <a:t> (Bureau d’Études, Entreprise générale, spécialisé dans la conception, construction, réalisation et exécution de tout type des travaux en matière de Bâtiments et Travaux Publics à Madagascar), 7, rue Marc RABIBISOA, </a:t>
            </a:r>
            <a:r>
              <a:rPr lang="fr-FR" sz="1400" dirty="0" err="1"/>
              <a:t>Antsahabe</a:t>
            </a:r>
            <a:r>
              <a:rPr lang="fr-FR" sz="1400" dirty="0"/>
              <a:t>, 101 Antananarivo, tél : +261 20 22 267 66 / +261 20 22 266 91</a:t>
            </a:r>
          </a:p>
        </p:txBody>
      </p:sp>
    </p:spTree>
    <p:extLst>
      <p:ext uri="{BB962C8B-B14F-4D97-AF65-F5344CB8AC3E}">
        <p14:creationId xmlns:p14="http://schemas.microsoft.com/office/powerpoint/2010/main" val="338159920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8F56595-09CA-4107-B3F6-F97F3B938A16}"/>
              </a:ext>
            </a:extLst>
          </p:cNvPr>
          <p:cNvSpPr>
            <a:spLocks noGrp="1"/>
          </p:cNvSpPr>
          <p:nvPr>
            <p:ph type="ftr" sz="quarter" idx="11"/>
          </p:nvPr>
        </p:nvSpPr>
        <p:spPr>
          <a:xfrm>
            <a:off x="4038600" y="6476104"/>
            <a:ext cx="4685852" cy="245371"/>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39830190-EBA6-4EDF-9FAD-34C15F4CA653}"/>
              </a:ext>
            </a:extLst>
          </p:cNvPr>
          <p:cNvSpPr>
            <a:spLocks noGrp="1"/>
          </p:cNvSpPr>
          <p:nvPr>
            <p:ph type="sldNum" sz="quarter" idx="12"/>
          </p:nvPr>
        </p:nvSpPr>
        <p:spPr>
          <a:xfrm>
            <a:off x="11295528" y="230833"/>
            <a:ext cx="725245" cy="328566"/>
          </a:xfrm>
        </p:spPr>
        <p:txBody>
          <a:bodyPr/>
          <a:lstStyle/>
          <a:p>
            <a:fld id="{DD01B516-A07C-46B6-9C1A-871827ED2DE0}" type="slidenum">
              <a:rPr lang="fr-FR" smtClean="0"/>
              <a:t>149</a:t>
            </a:fld>
            <a:endParaRPr lang="fr-FR" dirty="0"/>
          </a:p>
        </p:txBody>
      </p:sp>
      <p:sp>
        <p:nvSpPr>
          <p:cNvPr id="4" name="ZoneTexte 3">
            <a:extLst>
              <a:ext uri="{FF2B5EF4-FFF2-40B4-BE49-F238E27FC236}">
                <a16:creationId xmlns:a16="http://schemas.microsoft.com/office/drawing/2014/main" id="{9C21B919-C119-46FA-A1E9-25E0F67562B1}"/>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4D2838F3-3373-4026-9184-7D6FD1174134}"/>
              </a:ext>
            </a:extLst>
          </p:cNvPr>
          <p:cNvSpPr txBox="1"/>
          <p:nvPr/>
        </p:nvSpPr>
        <p:spPr>
          <a:xfrm>
            <a:off x="75303" y="425661"/>
            <a:ext cx="6110344"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Bibliographie utile</a:t>
            </a:r>
          </a:p>
        </p:txBody>
      </p:sp>
      <p:sp>
        <p:nvSpPr>
          <p:cNvPr id="6" name="ZoneTexte 5">
            <a:extLst>
              <a:ext uri="{FF2B5EF4-FFF2-40B4-BE49-F238E27FC236}">
                <a16:creationId xmlns:a16="http://schemas.microsoft.com/office/drawing/2014/main" id="{17E1403B-DBB2-4B57-B3DF-9334BEEF05B9}"/>
              </a:ext>
            </a:extLst>
          </p:cNvPr>
          <p:cNvSpPr txBox="1"/>
          <p:nvPr/>
        </p:nvSpPr>
        <p:spPr>
          <a:xfrm>
            <a:off x="150607" y="968188"/>
            <a:ext cx="11607501" cy="2462213"/>
          </a:xfrm>
          <a:prstGeom prst="rect">
            <a:avLst/>
          </a:prstGeom>
          <a:noFill/>
        </p:spPr>
        <p:txBody>
          <a:bodyPr wrap="square" rtlCol="0">
            <a:spAutoFit/>
          </a:bodyPr>
          <a:lstStyle/>
          <a:p>
            <a:r>
              <a:rPr lang="fr-FR" sz="1400" dirty="0"/>
              <a:t>[1] Quelques aspects de la gestion, de l’exploitation et du rapport à l’eau à Madagascar, TIANA RAZAFINDRATSIMBA Dominique, CRECI - Faculté des Lettres et Sciences Humaines, Université d’Antananarivo, 2014, </a:t>
            </a:r>
            <a:r>
              <a:rPr lang="fr-FR" sz="1400" dirty="0">
                <a:hlinkClick r:id="rId2"/>
              </a:rPr>
              <a:t>http://www.pseau.org/outils/ouvrages/universite_d_antananarivo_quelques_aspects_de_la_gestion_de_l_exploitation_et_du_rapport_a_l_eau_a_madagascar_2014.pdf</a:t>
            </a:r>
            <a:r>
              <a:rPr lang="fr-FR" sz="1400" dirty="0"/>
              <a:t> </a:t>
            </a:r>
          </a:p>
          <a:p>
            <a:r>
              <a:rPr lang="fr-FR" sz="1400" dirty="0"/>
              <a:t>[2] L’environnement et la conservation dans le fonds Grandidier du Parc Botanique et Zoologique de </a:t>
            </a:r>
            <a:r>
              <a:rPr lang="fr-FR" sz="1400" dirty="0" err="1"/>
              <a:t>Tsimbazaza</a:t>
            </a:r>
            <a:r>
              <a:rPr lang="fr-FR" sz="1400" dirty="0"/>
              <a:t>, Marie Gisèle </a:t>
            </a:r>
            <a:r>
              <a:rPr lang="fr-FR" sz="1400" dirty="0" err="1"/>
              <a:t>raveloarinoro</a:t>
            </a:r>
            <a:r>
              <a:rPr lang="fr-FR" sz="1400" dirty="0"/>
              <a:t>, Enseignant-chercheur, Parc Botanique et Zoologique de </a:t>
            </a:r>
            <a:r>
              <a:rPr lang="fr-FR" sz="1400" dirty="0" err="1"/>
              <a:t>Tsimbazaza</a:t>
            </a:r>
            <a:r>
              <a:rPr lang="fr-FR" sz="1400" dirty="0"/>
              <a:t>, prota.madagascar @ wanadoo.mg, 25 septembre 2006, </a:t>
            </a:r>
            <a:r>
              <a:rPr lang="fr-FR" sz="1400" dirty="0">
                <a:hlinkClick r:id="rId3"/>
              </a:rPr>
              <a:t>http://www.taloha.info/document.php?id=365</a:t>
            </a:r>
            <a:r>
              <a:rPr lang="fr-FR" sz="1400" dirty="0"/>
              <a:t> Note : au parc de </a:t>
            </a:r>
            <a:r>
              <a:rPr lang="fr-FR" sz="1400" dirty="0" err="1"/>
              <a:t>Tsimbazaza</a:t>
            </a:r>
            <a:r>
              <a:rPr lang="fr-FR" sz="1400" dirty="0"/>
              <a:t>, il y a une pépinière.</a:t>
            </a:r>
          </a:p>
          <a:p>
            <a:r>
              <a:rPr lang="fr-FR" sz="1400" dirty="0"/>
              <a:t>[3] Organisation lutte contre rabatteurs et corruption, Barreau de Madagascar, 14 février 2013, </a:t>
            </a:r>
            <a:r>
              <a:rPr lang="fr-FR" sz="1400" dirty="0">
                <a:hlinkClick r:id="rId4"/>
              </a:rPr>
              <a:t>http://www.barreau-de-madagascar.org/sites/default/files/organisation%20lutte%20contre%20rabatteurs%20et%20corruption.pdf</a:t>
            </a:r>
            <a:r>
              <a:rPr lang="fr-FR" sz="1400" dirty="0"/>
              <a:t> </a:t>
            </a:r>
          </a:p>
          <a:p>
            <a:r>
              <a:rPr lang="fr-FR" sz="1400" dirty="0"/>
              <a:t>[4] Le Foncier à Madagascar, Christophe </a:t>
            </a:r>
            <a:r>
              <a:rPr lang="fr-FR" sz="1400" dirty="0" err="1"/>
              <a:t>Maldidier</a:t>
            </a:r>
            <a:r>
              <a:rPr lang="fr-FR" sz="1400" dirty="0"/>
              <a:t>, Antananarivo, 2000, Partie 1. Les causes de l’insécurité foncière à Madagascar, </a:t>
            </a:r>
            <a:r>
              <a:rPr lang="fr-FR" sz="1400" dirty="0">
                <a:hlinkClick r:id="rId5"/>
              </a:rPr>
              <a:t>http://benjamin.lisan.free.fr/projetsreforestation/FoncierMadagascarMaldidier2000.pdf</a:t>
            </a:r>
            <a:r>
              <a:rPr lang="fr-FR" sz="1400" dirty="0"/>
              <a:t>  </a:t>
            </a:r>
          </a:p>
        </p:txBody>
      </p:sp>
    </p:spTree>
    <p:extLst>
      <p:ext uri="{BB962C8B-B14F-4D97-AF65-F5344CB8AC3E}">
        <p14:creationId xmlns:p14="http://schemas.microsoft.com/office/powerpoint/2010/main" val="459229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1294046-3CEF-47F4-A454-4AC2B0208504}"/>
              </a:ext>
            </a:extLst>
          </p:cNvPr>
          <p:cNvSpPr>
            <a:spLocks noGrp="1"/>
          </p:cNvSpPr>
          <p:nvPr>
            <p:ph type="ftr" sz="quarter" idx="11"/>
          </p:nvPr>
        </p:nvSpPr>
        <p:spPr>
          <a:xfrm>
            <a:off x="4038599" y="6497619"/>
            <a:ext cx="4836459" cy="223856"/>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09FD545C-E785-484F-8F14-AAC9D08FD6B5}"/>
              </a:ext>
            </a:extLst>
          </p:cNvPr>
          <p:cNvSpPr>
            <a:spLocks noGrp="1"/>
          </p:cNvSpPr>
          <p:nvPr>
            <p:ph type="sldNum" sz="quarter" idx="12"/>
          </p:nvPr>
        </p:nvSpPr>
        <p:spPr>
          <a:xfrm>
            <a:off x="11392348" y="155528"/>
            <a:ext cx="585396" cy="436142"/>
          </a:xfrm>
        </p:spPr>
        <p:txBody>
          <a:bodyPr/>
          <a:lstStyle/>
          <a:p>
            <a:fld id="{DD01B516-A07C-46B6-9C1A-871827ED2DE0}" type="slidenum">
              <a:rPr lang="fr-FR" smtClean="0"/>
              <a:t>15</a:t>
            </a:fld>
            <a:endParaRPr lang="fr-FR"/>
          </a:p>
        </p:txBody>
      </p:sp>
      <p:sp>
        <p:nvSpPr>
          <p:cNvPr id="4" name="ZoneTexte 3">
            <a:extLst>
              <a:ext uri="{FF2B5EF4-FFF2-40B4-BE49-F238E27FC236}">
                <a16:creationId xmlns:a16="http://schemas.microsoft.com/office/drawing/2014/main" id="{4A55318C-4738-4F3D-9381-DA39B13FBFC2}"/>
              </a:ext>
            </a:extLst>
          </p:cNvPr>
          <p:cNvSpPr txBox="1"/>
          <p:nvPr/>
        </p:nvSpPr>
        <p:spPr>
          <a:xfrm>
            <a:off x="2162287" y="0"/>
            <a:ext cx="661595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A34CD86F-AA02-429F-9985-BD982EF9241C}"/>
              </a:ext>
            </a:extLst>
          </p:cNvPr>
          <p:cNvSpPr txBox="1"/>
          <p:nvPr/>
        </p:nvSpPr>
        <p:spPr>
          <a:xfrm>
            <a:off x="204395" y="461666"/>
            <a:ext cx="4094283" cy="369332"/>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6" name="Rectangle 5">
            <a:extLst>
              <a:ext uri="{FF2B5EF4-FFF2-40B4-BE49-F238E27FC236}">
                <a16:creationId xmlns:a16="http://schemas.microsoft.com/office/drawing/2014/main" id="{DB20A5F5-D31C-4119-B0C5-E30EB81A29CF}"/>
              </a:ext>
            </a:extLst>
          </p:cNvPr>
          <p:cNvSpPr/>
          <p:nvPr/>
        </p:nvSpPr>
        <p:spPr>
          <a:xfrm>
            <a:off x="167637" y="830997"/>
            <a:ext cx="7376058" cy="369332"/>
          </a:xfrm>
          <a:prstGeom prst="rect">
            <a:avLst/>
          </a:prstGeom>
        </p:spPr>
        <p:txBody>
          <a:bodyPr wrap="none">
            <a:spAutoFit/>
          </a:bodyPr>
          <a:lstStyle/>
          <a:p>
            <a:r>
              <a:rPr lang="fr-FR" b="1" dirty="0">
                <a:solidFill>
                  <a:srgbClr val="008000"/>
                </a:solidFill>
              </a:rPr>
              <a:t>Sauge Guarani - Anise-</a:t>
            </a:r>
            <a:r>
              <a:rPr lang="fr-FR" b="1" dirty="0" err="1">
                <a:solidFill>
                  <a:srgbClr val="008000"/>
                </a:solidFill>
              </a:rPr>
              <a:t>scented</a:t>
            </a:r>
            <a:r>
              <a:rPr lang="fr-FR" b="1" dirty="0">
                <a:solidFill>
                  <a:srgbClr val="008000"/>
                </a:solidFill>
              </a:rPr>
              <a:t> sage</a:t>
            </a:r>
            <a:r>
              <a:rPr lang="fr-FR" dirty="0">
                <a:solidFill>
                  <a:srgbClr val="008000"/>
                </a:solidFill>
              </a:rPr>
              <a:t>, </a:t>
            </a:r>
            <a:r>
              <a:rPr lang="fr-FR" b="1" dirty="0" err="1">
                <a:solidFill>
                  <a:srgbClr val="008000"/>
                </a:solidFill>
              </a:rPr>
              <a:t>Hummingbird</a:t>
            </a:r>
            <a:r>
              <a:rPr lang="fr-FR" b="1" dirty="0">
                <a:solidFill>
                  <a:srgbClr val="008000"/>
                </a:solidFill>
              </a:rPr>
              <a:t> sage </a:t>
            </a:r>
            <a:r>
              <a:rPr lang="fr-FR" dirty="0">
                <a:solidFill>
                  <a:srgbClr val="008000"/>
                </a:solidFill>
              </a:rPr>
              <a:t>(</a:t>
            </a:r>
            <a:r>
              <a:rPr lang="fr-FR" b="1" i="1" dirty="0">
                <a:solidFill>
                  <a:srgbClr val="008000"/>
                </a:solidFill>
              </a:rPr>
              <a:t>Salvia </a:t>
            </a:r>
            <a:r>
              <a:rPr lang="fr-FR" b="1" i="1" dirty="0" err="1">
                <a:solidFill>
                  <a:srgbClr val="008000"/>
                </a:solidFill>
              </a:rPr>
              <a:t>guaranitica</a:t>
            </a:r>
            <a:r>
              <a:rPr lang="fr-FR" dirty="0">
                <a:solidFill>
                  <a:srgbClr val="008000"/>
                </a:solidFill>
              </a:rPr>
              <a:t>)</a:t>
            </a:r>
          </a:p>
        </p:txBody>
      </p:sp>
      <p:sp>
        <p:nvSpPr>
          <p:cNvPr id="7" name="ZoneTexte 6">
            <a:extLst>
              <a:ext uri="{FF2B5EF4-FFF2-40B4-BE49-F238E27FC236}">
                <a16:creationId xmlns:a16="http://schemas.microsoft.com/office/drawing/2014/main" id="{1FB7E83A-A25F-458C-AC94-2148B3517B72}"/>
              </a:ext>
            </a:extLst>
          </p:cNvPr>
          <p:cNvSpPr txBox="1"/>
          <p:nvPr/>
        </p:nvSpPr>
        <p:spPr>
          <a:xfrm>
            <a:off x="167637" y="1301675"/>
            <a:ext cx="11923958" cy="1754326"/>
          </a:xfrm>
          <a:prstGeom prst="rect">
            <a:avLst/>
          </a:prstGeom>
          <a:noFill/>
        </p:spPr>
        <p:txBody>
          <a:bodyPr wrap="square" rtlCol="0">
            <a:spAutoFit/>
          </a:bodyPr>
          <a:lstStyle/>
          <a:p>
            <a:r>
              <a:rPr lang="fr-FR" dirty="0"/>
              <a:t>C’est une </a:t>
            </a:r>
            <a:r>
              <a:rPr lang="fr-FR" dirty="0">
                <a:hlinkClick r:id="rId2" tooltip="Plante ornementale"/>
              </a:rPr>
              <a:t>plante ornementale</a:t>
            </a:r>
            <a:r>
              <a:rPr lang="fr-FR" dirty="0"/>
              <a:t> populaire,  de 1,2 à 1,5 m de haut. Ses feuilles sont ovales, de 4 cm (1,6 po) de long et presque aussi larges, avec une couleur vert menthe fraîche et un parfum d'anis lorsqu'elles sont écrasées. Les </a:t>
            </a:r>
            <a:r>
              <a:rPr lang="fr-FR" dirty="0">
                <a:hlinkClick r:id="rId3" tooltip="Inflorescence"/>
              </a:rPr>
              <a:t>inflorescences</a:t>
            </a:r>
            <a:r>
              <a:rPr lang="fr-FR" dirty="0"/>
              <a:t> ont jusqu'à 25 cm (9,8 po) de long avec des fleurs dans différentes nuances de bleu. Elle pousse en plein soleil ou </a:t>
            </a:r>
            <a:r>
              <a:rPr lang="fr-FR" dirty="0" err="1"/>
              <a:t>mi-ombre</a:t>
            </a:r>
            <a:r>
              <a:rPr lang="fr-FR" dirty="0"/>
              <a:t>, dans un sol bien drainé, à l’abris du vent. De nombreux </a:t>
            </a:r>
            <a:r>
              <a:rPr lang="fr-FR" dirty="0">
                <a:hlinkClick r:id="rId4" tooltip="Cultivar"/>
              </a:rPr>
              <a:t>cultivars</a:t>
            </a:r>
            <a:r>
              <a:rPr lang="fr-FR" dirty="0"/>
              <a:t> ont été sélectionnés, y compris «Ciel argentin» (fleurs bleu pâle), «Noir et bleu» (calice noir très violet foncé), «Blue </a:t>
            </a:r>
            <a:r>
              <a:rPr lang="fr-FR" dirty="0" err="1"/>
              <a:t>Ensign</a:t>
            </a:r>
            <a:r>
              <a:rPr lang="fr-FR" dirty="0"/>
              <a:t>» (grandes fleurs bleues), «</a:t>
            </a:r>
            <a:r>
              <a:rPr lang="fr-FR" dirty="0" err="1"/>
              <a:t>Purple</a:t>
            </a:r>
            <a:r>
              <a:rPr lang="fr-FR" dirty="0"/>
              <a:t> </a:t>
            </a:r>
            <a:r>
              <a:rPr lang="fr-FR" dirty="0" err="1"/>
              <a:t>Splendor</a:t>
            </a:r>
            <a:r>
              <a:rPr lang="fr-FR" dirty="0"/>
              <a:t>» (fleurs violet clair),  'Blue Enigma’ </a:t>
            </a:r>
            <a:r>
              <a:rPr lang="fr-FR" baseline="30000" dirty="0">
                <a:hlinkClick r:id="rId5"/>
              </a:rPr>
              <a:t>[1]</a:t>
            </a:r>
            <a:r>
              <a:rPr lang="fr-FR" dirty="0"/>
              <a:t>. </a:t>
            </a:r>
            <a:r>
              <a:rPr lang="fr-FR" sz="1200" b="1" dirty="0"/>
              <a:t>USDA zone</a:t>
            </a:r>
            <a:r>
              <a:rPr lang="fr-FR" sz="1200" dirty="0"/>
              <a:t> : 9-11. Sources :  </a:t>
            </a:r>
            <a:r>
              <a:rPr lang="fr-FR" sz="1200" dirty="0">
                <a:hlinkClick r:id="rId6"/>
              </a:rPr>
              <a:t>http://nature.jardin.free.fr/vivace/tl_salvia_guaranitica.htm</a:t>
            </a:r>
            <a:r>
              <a:rPr lang="fr-FR" sz="1200" dirty="0"/>
              <a:t> b) </a:t>
            </a:r>
            <a:r>
              <a:rPr lang="fr-FR" sz="1200" dirty="0">
                <a:hlinkClick r:id="rId7"/>
              </a:rPr>
              <a:t>https://en.wikipedia.org/wiki/Salvia_guaranitica</a:t>
            </a:r>
            <a:r>
              <a:rPr lang="fr-FR" sz="1200" dirty="0"/>
              <a:t>   </a:t>
            </a:r>
            <a:r>
              <a:rPr lang="fr-FR" dirty="0"/>
              <a:t> </a:t>
            </a:r>
          </a:p>
        </p:txBody>
      </p:sp>
      <p:pic>
        <p:nvPicPr>
          <p:cNvPr id="9" name="Image 8">
            <a:extLst>
              <a:ext uri="{FF2B5EF4-FFF2-40B4-BE49-F238E27FC236}">
                <a16:creationId xmlns:a16="http://schemas.microsoft.com/office/drawing/2014/main" id="{82827CDB-FBD2-4F53-B1F7-8DD8BBB0B8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930" y="4525255"/>
            <a:ext cx="2143125" cy="2143125"/>
          </a:xfrm>
          <a:prstGeom prst="rect">
            <a:avLst/>
          </a:prstGeom>
        </p:spPr>
      </p:pic>
      <p:pic>
        <p:nvPicPr>
          <p:cNvPr id="11" name="Image 10">
            <a:extLst>
              <a:ext uri="{FF2B5EF4-FFF2-40B4-BE49-F238E27FC236}">
                <a16:creationId xmlns:a16="http://schemas.microsoft.com/office/drawing/2014/main" id="{C583D8D3-F38F-4875-8DC2-A6EED2FBEB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3566" y="4525255"/>
            <a:ext cx="2466975" cy="1847850"/>
          </a:xfrm>
          <a:prstGeom prst="rect">
            <a:avLst/>
          </a:prstGeom>
        </p:spPr>
      </p:pic>
      <p:pic>
        <p:nvPicPr>
          <p:cNvPr id="13" name="Image 12">
            <a:extLst>
              <a:ext uri="{FF2B5EF4-FFF2-40B4-BE49-F238E27FC236}">
                <a16:creationId xmlns:a16="http://schemas.microsoft.com/office/drawing/2014/main" id="{4095B285-6CCB-4636-9E6E-7B94F90808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9859" y="4161345"/>
            <a:ext cx="1800225" cy="2533650"/>
          </a:xfrm>
          <a:prstGeom prst="rect">
            <a:avLst/>
          </a:prstGeom>
        </p:spPr>
      </p:pic>
      <p:pic>
        <p:nvPicPr>
          <p:cNvPr id="15" name="Image 14">
            <a:extLst>
              <a:ext uri="{FF2B5EF4-FFF2-40B4-BE49-F238E27FC236}">
                <a16:creationId xmlns:a16="http://schemas.microsoft.com/office/drawing/2014/main" id="{AF208192-62A5-4D6A-A1B9-90D88C6F8A9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24437" y="4563355"/>
            <a:ext cx="2581275" cy="1771650"/>
          </a:xfrm>
          <a:prstGeom prst="rect">
            <a:avLst/>
          </a:prstGeom>
        </p:spPr>
      </p:pic>
      <p:pic>
        <p:nvPicPr>
          <p:cNvPr id="17" name="Image 16">
            <a:extLst>
              <a:ext uri="{FF2B5EF4-FFF2-40B4-BE49-F238E27FC236}">
                <a16:creationId xmlns:a16="http://schemas.microsoft.com/office/drawing/2014/main" id="{62D43A3C-8CFD-4AD5-942A-37CB18DA53E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48378" y="4129132"/>
            <a:ext cx="2143125" cy="2143125"/>
          </a:xfrm>
          <a:prstGeom prst="rect">
            <a:avLst/>
          </a:prstGeom>
        </p:spPr>
      </p:pic>
    </p:spTree>
    <p:extLst>
      <p:ext uri="{BB962C8B-B14F-4D97-AF65-F5344CB8AC3E}">
        <p14:creationId xmlns:p14="http://schemas.microsoft.com/office/powerpoint/2010/main" val="355394118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DBA2F32-7B68-49D3-B3C3-C5C6C586182D}"/>
              </a:ext>
            </a:extLst>
          </p:cNvPr>
          <p:cNvSpPr>
            <a:spLocks noGrp="1"/>
          </p:cNvSpPr>
          <p:nvPr>
            <p:ph type="ftr" sz="quarter" idx="11"/>
          </p:nvPr>
        </p:nvSpPr>
        <p:spPr>
          <a:xfrm>
            <a:off x="3270325" y="6497619"/>
            <a:ext cx="4883075" cy="223856"/>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CEDE2464-0DEE-4930-B86E-45CF3CC1B5FF}"/>
              </a:ext>
            </a:extLst>
          </p:cNvPr>
          <p:cNvSpPr>
            <a:spLocks noGrp="1"/>
          </p:cNvSpPr>
          <p:nvPr>
            <p:ph type="sldNum" sz="quarter" idx="12"/>
          </p:nvPr>
        </p:nvSpPr>
        <p:spPr>
          <a:xfrm>
            <a:off x="9180755" y="96540"/>
            <a:ext cx="2743200" cy="365125"/>
          </a:xfrm>
        </p:spPr>
        <p:txBody>
          <a:bodyPr/>
          <a:lstStyle/>
          <a:p>
            <a:fld id="{DD01B516-A07C-46B6-9C1A-871827ED2DE0}" type="slidenum">
              <a:rPr lang="fr-FR" smtClean="0"/>
              <a:t>150</a:t>
            </a:fld>
            <a:endParaRPr lang="fr-FR"/>
          </a:p>
        </p:txBody>
      </p:sp>
      <p:sp>
        <p:nvSpPr>
          <p:cNvPr id="4" name="ZoneTexte 3">
            <a:extLst>
              <a:ext uri="{FF2B5EF4-FFF2-40B4-BE49-F238E27FC236}">
                <a16:creationId xmlns:a16="http://schemas.microsoft.com/office/drawing/2014/main" id="{EE1CE417-3346-46EB-A285-3876FC54C8D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25" name="ZoneTexte 24">
            <a:extLst>
              <a:ext uri="{FF2B5EF4-FFF2-40B4-BE49-F238E27FC236}">
                <a16:creationId xmlns:a16="http://schemas.microsoft.com/office/drawing/2014/main" id="{16DCEC12-D688-4B97-AC31-FAA56ADD3FE0}"/>
              </a:ext>
            </a:extLst>
          </p:cNvPr>
          <p:cNvSpPr txBox="1"/>
          <p:nvPr/>
        </p:nvSpPr>
        <p:spPr>
          <a:xfrm>
            <a:off x="239431" y="623622"/>
            <a:ext cx="11659322"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Base de données en ligne regroupant toute la documentation utilisée pour ce document</a:t>
            </a:r>
          </a:p>
        </p:txBody>
      </p:sp>
      <p:sp>
        <p:nvSpPr>
          <p:cNvPr id="5" name="Rectangle 4">
            <a:extLst>
              <a:ext uri="{FF2B5EF4-FFF2-40B4-BE49-F238E27FC236}">
                <a16:creationId xmlns:a16="http://schemas.microsoft.com/office/drawing/2014/main" id="{9C0413B7-3433-495F-AFB3-E85653046B16}"/>
              </a:ext>
            </a:extLst>
          </p:cNvPr>
          <p:cNvSpPr/>
          <p:nvPr/>
        </p:nvSpPr>
        <p:spPr>
          <a:xfrm>
            <a:off x="239431" y="1159056"/>
            <a:ext cx="6061788" cy="369332"/>
          </a:xfrm>
          <a:prstGeom prst="rect">
            <a:avLst/>
          </a:prstGeom>
        </p:spPr>
        <p:txBody>
          <a:bodyPr wrap="none">
            <a:spAutoFit/>
          </a:bodyPr>
          <a:lstStyle/>
          <a:p>
            <a:r>
              <a:rPr lang="fr-FR" dirty="0">
                <a:hlinkClick r:id="rId2"/>
              </a:rPr>
              <a:t>http://www.doc-developpement-durable.org/file/paysagisme/</a:t>
            </a:r>
            <a:r>
              <a:rPr lang="fr-FR" dirty="0"/>
              <a:t> </a:t>
            </a:r>
          </a:p>
        </p:txBody>
      </p:sp>
      <p:sp>
        <p:nvSpPr>
          <p:cNvPr id="9" name="Text Box 4">
            <a:extLst>
              <a:ext uri="{FF2B5EF4-FFF2-40B4-BE49-F238E27FC236}">
                <a16:creationId xmlns:a16="http://schemas.microsoft.com/office/drawing/2014/main" id="{E443F198-9F2D-4016-A845-39913245A4C1}"/>
              </a:ext>
            </a:extLst>
          </p:cNvPr>
          <p:cNvSpPr txBox="1">
            <a:spLocks noChangeArrowheads="1"/>
          </p:cNvSpPr>
          <p:nvPr/>
        </p:nvSpPr>
        <p:spPr bwMode="auto">
          <a:xfrm>
            <a:off x="239431" y="1721257"/>
            <a:ext cx="11684524"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b="1" u="sng" dirty="0">
                <a:solidFill>
                  <a:srgbClr val="008000"/>
                </a:solidFill>
                <a:latin typeface="+mn-lt"/>
              </a:rPr>
              <a:t>Contact </a:t>
            </a:r>
            <a:r>
              <a:rPr lang="fr-FR" altLang="fr-FR" b="1" u="sng" dirty="0">
                <a:solidFill>
                  <a:srgbClr val="008000"/>
                </a:solidFill>
              </a:rPr>
              <a:t>pour plus d’informations</a:t>
            </a:r>
            <a:r>
              <a:rPr lang="fr-FR" altLang="fr-FR" b="1" u="sng" dirty="0">
                <a:solidFill>
                  <a:srgbClr val="008000"/>
                </a:solidFill>
                <a:latin typeface="+mn-lt"/>
              </a:rPr>
              <a:t> </a:t>
            </a:r>
            <a:r>
              <a:rPr lang="fr-FR" altLang="fr-FR" b="1" dirty="0">
                <a:solidFill>
                  <a:srgbClr val="008000"/>
                </a:solidFill>
                <a:latin typeface="+mn-lt"/>
              </a:rPr>
              <a:t>:</a:t>
            </a:r>
          </a:p>
          <a:p>
            <a:pPr eaLnBrk="1" hangingPunct="1"/>
            <a:endParaRPr lang="fr-FR" altLang="fr-FR" dirty="0">
              <a:solidFill>
                <a:srgbClr val="FF0000"/>
              </a:solidFill>
              <a:latin typeface="+mn-lt"/>
            </a:endParaRPr>
          </a:p>
          <a:p>
            <a:pPr eaLnBrk="1" hangingPunct="1"/>
            <a:r>
              <a:rPr lang="fr-FR" altLang="fr-FR" b="1" dirty="0">
                <a:solidFill>
                  <a:srgbClr val="FF0000"/>
                </a:solidFill>
                <a:latin typeface="+mn-lt"/>
              </a:rPr>
              <a:t>Benjamin LISAN</a:t>
            </a:r>
          </a:p>
          <a:p>
            <a:pPr eaLnBrk="1" hangingPunct="1"/>
            <a:r>
              <a:rPr lang="fr-FR" altLang="fr-FR" dirty="0">
                <a:solidFill>
                  <a:srgbClr val="FF0000"/>
                </a:solidFill>
                <a:latin typeface="+mn-lt"/>
              </a:rPr>
              <a:t>16 rue de la Fontaine du But</a:t>
            </a:r>
          </a:p>
          <a:p>
            <a:pPr eaLnBrk="1" hangingPunct="1"/>
            <a:r>
              <a:rPr lang="fr-FR" altLang="fr-FR" dirty="0">
                <a:solidFill>
                  <a:srgbClr val="FF0000"/>
                </a:solidFill>
                <a:latin typeface="+mn-lt"/>
              </a:rPr>
              <a:t>75018 PARIS, France. </a:t>
            </a:r>
          </a:p>
          <a:p>
            <a:pPr eaLnBrk="1" hangingPunct="1"/>
            <a:r>
              <a:rPr lang="fr-FR" altLang="fr-FR" dirty="0">
                <a:solidFill>
                  <a:srgbClr val="FF0000"/>
                </a:solidFill>
                <a:latin typeface="+mn-lt"/>
              </a:rPr>
              <a:t>Tél.: 01.42.62.49.65 / GSM: 06.16.55.09.84</a:t>
            </a:r>
          </a:p>
          <a:p>
            <a:pPr eaLnBrk="1" hangingPunct="1"/>
            <a:r>
              <a:rPr lang="fr-FR" altLang="fr-FR" dirty="0">
                <a:solidFill>
                  <a:srgbClr val="FF0000"/>
                </a:solidFill>
                <a:latin typeface="+mn-lt"/>
              </a:rPr>
              <a:t>E-mail: </a:t>
            </a:r>
            <a:r>
              <a:rPr lang="fr-FR" altLang="fr-FR" dirty="0">
                <a:solidFill>
                  <a:srgbClr val="FF0000"/>
                </a:solidFill>
                <a:latin typeface="+mn-lt"/>
                <a:hlinkClick r:id="rId3"/>
              </a:rPr>
              <a:t>benjamin.lisan@free.fr</a:t>
            </a:r>
            <a:endParaRPr lang="fr-FR" altLang="fr-FR" dirty="0">
              <a:solidFill>
                <a:srgbClr val="FF0000"/>
              </a:solidFill>
              <a:latin typeface="+mn-lt"/>
            </a:endParaRPr>
          </a:p>
          <a:p>
            <a:pPr eaLnBrk="1" hangingPunct="1"/>
            <a:endParaRPr lang="fr-FR" altLang="fr-FR" dirty="0">
              <a:solidFill>
                <a:srgbClr val="FF0000"/>
              </a:solidFill>
              <a:latin typeface="+mn-lt"/>
            </a:endParaRPr>
          </a:p>
          <a:p>
            <a:pPr eaLnBrk="1" hangingPunct="1"/>
            <a:r>
              <a:rPr lang="fr-FR" altLang="fr-FR" b="1" u="sng" dirty="0">
                <a:solidFill>
                  <a:srgbClr val="008000"/>
                </a:solidFill>
                <a:latin typeface="+mn-lt"/>
              </a:rPr>
              <a:t>Sites Internet </a:t>
            </a:r>
            <a:r>
              <a:rPr lang="fr-FR" altLang="fr-FR" b="1" dirty="0">
                <a:solidFill>
                  <a:srgbClr val="008000"/>
                </a:solidFill>
                <a:latin typeface="+mn-lt"/>
              </a:rPr>
              <a:t>: </a:t>
            </a:r>
          </a:p>
          <a:p>
            <a:pPr marL="285750" indent="-285750">
              <a:buFont typeface="Arial" panose="020B0604020202020204" pitchFamily="34" charset="0"/>
              <a:buChar char="•"/>
            </a:pPr>
            <a:r>
              <a:rPr lang="fr-FR" dirty="0">
                <a:solidFill>
                  <a:srgbClr val="FF0000"/>
                </a:solidFill>
                <a:latin typeface="+mn-lt"/>
              </a:rPr>
              <a:t>Site d’aide aux projets de reforestation : </a:t>
            </a:r>
            <a:r>
              <a:rPr lang="fr-FR" u="sng" dirty="0">
                <a:solidFill>
                  <a:srgbClr val="FF0000"/>
                </a:solidFill>
                <a:latin typeface="+mn-lt"/>
                <a:hlinkClick r:id="rId4"/>
              </a:rPr>
              <a:t>http://benjamin.lisan.free.fr/projetsreforestation/menuReforestation.htm</a:t>
            </a:r>
            <a:r>
              <a:rPr lang="fr-FR" dirty="0">
                <a:solidFill>
                  <a:srgbClr val="FF0000"/>
                </a:solidFill>
                <a:latin typeface="+mn-lt"/>
              </a:rPr>
              <a:t> </a:t>
            </a:r>
          </a:p>
          <a:p>
            <a:pPr marL="285750" indent="-285750">
              <a:buFont typeface="Arial" panose="020B0604020202020204" pitchFamily="34" charset="0"/>
              <a:buChar char="•"/>
            </a:pPr>
            <a:r>
              <a:rPr lang="fr-FR" dirty="0">
                <a:solidFill>
                  <a:srgbClr val="FF0000"/>
                </a:solidFill>
                <a:latin typeface="+mn-lt"/>
              </a:rPr>
              <a:t>Site d’aide aux projets de développement durable : </a:t>
            </a:r>
            <a:r>
              <a:rPr lang="fr-FR" u="sng" dirty="0">
                <a:solidFill>
                  <a:srgbClr val="FF0000"/>
                </a:solidFill>
                <a:latin typeface="+mn-lt"/>
                <a:hlinkClick r:id="rId5"/>
              </a:rPr>
              <a:t>http://benjamin.lisan.free.fr/developpementdurable/menuDevDurable.htm</a:t>
            </a:r>
            <a:r>
              <a:rPr lang="fr-FR" dirty="0">
                <a:solidFill>
                  <a:srgbClr val="FF0000"/>
                </a:solidFill>
                <a:latin typeface="+mn-lt"/>
              </a:rPr>
              <a:t> </a:t>
            </a:r>
          </a:p>
          <a:p>
            <a:pPr marL="285750" indent="-285750">
              <a:buFont typeface="Arial" panose="020B0604020202020204" pitchFamily="34" charset="0"/>
              <a:buChar char="•"/>
            </a:pPr>
            <a:r>
              <a:rPr lang="fr-FR" dirty="0">
                <a:solidFill>
                  <a:srgbClr val="FF0000"/>
                </a:solidFill>
                <a:latin typeface="+mn-lt"/>
              </a:rPr>
              <a:t>Site de téléchargement de documents </a:t>
            </a:r>
            <a:r>
              <a:rPr lang="fr-FR" dirty="0" err="1">
                <a:solidFill>
                  <a:srgbClr val="FF0000"/>
                </a:solidFill>
                <a:latin typeface="+mn-lt"/>
              </a:rPr>
              <a:t>agro-écologiques</a:t>
            </a:r>
            <a:r>
              <a:rPr lang="fr-FR" dirty="0">
                <a:solidFill>
                  <a:srgbClr val="FF0000"/>
                </a:solidFill>
                <a:latin typeface="+mn-lt"/>
              </a:rPr>
              <a:t> et de sensibilisation environnementale: </a:t>
            </a:r>
            <a:r>
              <a:rPr lang="fr-FR" u="sng" dirty="0">
                <a:solidFill>
                  <a:srgbClr val="FF0000"/>
                </a:solidFill>
                <a:latin typeface="+mn-lt"/>
                <a:hlinkClick r:id="rId6"/>
              </a:rPr>
              <a:t>http://doc-developpement-durable.org/</a:t>
            </a:r>
            <a:endParaRPr lang="fr-FR" dirty="0">
              <a:solidFill>
                <a:srgbClr val="FF0000"/>
              </a:solidFill>
              <a:latin typeface="+mn-lt"/>
            </a:endParaRPr>
          </a:p>
          <a:p>
            <a:pPr marL="285750" indent="-285750">
              <a:buFont typeface="Arial" panose="020B0604020202020204" pitchFamily="34" charset="0"/>
              <a:buChar char="•"/>
            </a:pPr>
            <a:r>
              <a:rPr lang="fr-FR" dirty="0">
                <a:solidFill>
                  <a:srgbClr val="FF0000"/>
                </a:solidFill>
                <a:latin typeface="+mn-lt"/>
              </a:rPr>
              <a:t>Base de données documentaire (de téléchargement) de documents agroécologiques et de sensibilisation environnementale : </a:t>
            </a:r>
            <a:r>
              <a:rPr lang="fr-FR" u="sng" dirty="0">
                <a:solidFill>
                  <a:srgbClr val="FF0000"/>
                </a:solidFill>
                <a:latin typeface="+mn-lt"/>
                <a:hlinkClick r:id="rId7"/>
              </a:rPr>
              <a:t>http://doc-developpement-durable.org/file/</a:t>
            </a:r>
            <a:endParaRPr lang="fr-FR" dirty="0">
              <a:solidFill>
                <a:srgbClr val="FF0000"/>
              </a:solidFill>
              <a:latin typeface="+mn-lt"/>
            </a:endParaRPr>
          </a:p>
        </p:txBody>
      </p:sp>
      <p:pic>
        <p:nvPicPr>
          <p:cNvPr id="10" name="Picture 5" descr="C:\Documents and Settings\LISAN\Copie de mes documents\CV_plus_recherche_emploi\photos\PhotoLisan2.jpg">
            <a:extLst>
              <a:ext uri="{FF2B5EF4-FFF2-40B4-BE49-F238E27FC236}">
                <a16:creationId xmlns:a16="http://schemas.microsoft.com/office/drawing/2014/main" id="{D6942574-A463-4812-B4E0-B1691ECE8C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1862" y="2014073"/>
            <a:ext cx="1219200"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285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5628191" y="6512186"/>
            <a:ext cx="5336018" cy="315268"/>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190050" y="155058"/>
            <a:ext cx="455407" cy="334271"/>
          </a:xfrm>
        </p:spPr>
        <p:txBody>
          <a:bodyPr/>
          <a:lstStyle/>
          <a:p>
            <a:fld id="{DD01B516-A07C-46B6-9C1A-871827ED2DE0}" type="slidenum">
              <a:rPr lang="fr-FR" smtClean="0"/>
              <a:t>16</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6524513" cy="830997"/>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Rectangle 4">
            <a:extLst>
              <a:ext uri="{FF2B5EF4-FFF2-40B4-BE49-F238E27FC236}">
                <a16:creationId xmlns:a16="http://schemas.microsoft.com/office/drawing/2014/main" id="{DA1E437F-821D-45DD-847B-76E89C3BB036}"/>
              </a:ext>
            </a:extLst>
          </p:cNvPr>
          <p:cNvSpPr/>
          <p:nvPr/>
        </p:nvSpPr>
        <p:spPr>
          <a:xfrm>
            <a:off x="204396" y="923330"/>
            <a:ext cx="3012140" cy="369332"/>
          </a:xfrm>
          <a:prstGeom prst="rect">
            <a:avLst/>
          </a:prstGeom>
        </p:spPr>
        <p:txBody>
          <a:bodyPr wrap="square">
            <a:spAutoFit/>
          </a:bodyPr>
          <a:lstStyle/>
          <a:p>
            <a:r>
              <a:rPr lang="fr-FR" b="1" dirty="0">
                <a:solidFill>
                  <a:srgbClr val="008000"/>
                </a:solidFill>
                <a:cs typeface="Arial" panose="020B0604020202020204" pitchFamily="34" charset="0"/>
              </a:rPr>
              <a:t>Œillet d'Inde (</a:t>
            </a:r>
            <a:r>
              <a:rPr lang="la-Latn" b="1" i="1" dirty="0">
                <a:solidFill>
                  <a:srgbClr val="008000"/>
                </a:solidFill>
                <a:cs typeface="Arial" panose="020B0604020202020204" pitchFamily="34" charset="0"/>
              </a:rPr>
              <a:t>Tagetes patula</a:t>
            </a:r>
            <a:r>
              <a:rPr lang="fr-FR" b="1" dirty="0">
                <a:solidFill>
                  <a:srgbClr val="008000"/>
                </a:solidFill>
                <a:cs typeface="Arial" panose="020B0604020202020204" pitchFamily="34" charset="0"/>
              </a:rPr>
              <a:t>)</a:t>
            </a:r>
            <a:endParaRPr lang="fr-FR" b="1" i="0" dirty="0">
              <a:solidFill>
                <a:srgbClr val="008000"/>
              </a:solidFill>
              <a:effectLst/>
              <a:cs typeface="Arial" panose="020B0604020202020204" pitchFamily="34" charset="0"/>
            </a:endParaRPr>
          </a:p>
        </p:txBody>
      </p:sp>
      <p:sp>
        <p:nvSpPr>
          <p:cNvPr id="6" name="ZoneTexte 5">
            <a:extLst>
              <a:ext uri="{FF2B5EF4-FFF2-40B4-BE49-F238E27FC236}">
                <a16:creationId xmlns:a16="http://schemas.microsoft.com/office/drawing/2014/main" id="{62C5B41B-9F8F-4A51-A6C3-9A1A990BAE43}"/>
              </a:ext>
            </a:extLst>
          </p:cNvPr>
          <p:cNvSpPr txBox="1"/>
          <p:nvPr/>
        </p:nvSpPr>
        <p:spPr>
          <a:xfrm>
            <a:off x="204395" y="461665"/>
            <a:ext cx="4873213" cy="369332"/>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8" name="ZoneTexte 7">
            <a:extLst>
              <a:ext uri="{FF2B5EF4-FFF2-40B4-BE49-F238E27FC236}">
                <a16:creationId xmlns:a16="http://schemas.microsoft.com/office/drawing/2014/main" id="{217C47D5-02C9-43A5-9031-C66A5F56C7EA}"/>
              </a:ext>
            </a:extLst>
          </p:cNvPr>
          <p:cNvSpPr txBox="1"/>
          <p:nvPr/>
        </p:nvSpPr>
        <p:spPr>
          <a:xfrm>
            <a:off x="107576" y="1362774"/>
            <a:ext cx="6217920" cy="3046988"/>
          </a:xfrm>
          <a:prstGeom prst="rect">
            <a:avLst/>
          </a:prstGeom>
          <a:noFill/>
        </p:spPr>
        <p:txBody>
          <a:bodyPr wrap="square" rtlCol="0">
            <a:spAutoFit/>
          </a:bodyPr>
          <a:lstStyle/>
          <a:p>
            <a:r>
              <a:rPr lang="fr-FR" dirty="0"/>
              <a:t>L'</a:t>
            </a:r>
            <a:r>
              <a:rPr lang="fr-FR" b="1" dirty="0"/>
              <a:t>œillet d'Inde</a:t>
            </a:r>
            <a:r>
              <a:rPr lang="fr-FR" dirty="0"/>
              <a:t> (</a:t>
            </a:r>
            <a:r>
              <a:rPr lang="fr-FR" i="1" dirty="0"/>
              <a:t>Tagetes </a:t>
            </a:r>
            <a:r>
              <a:rPr lang="fr-FR" i="1" dirty="0" err="1"/>
              <a:t>patula</a:t>
            </a:r>
            <a:r>
              <a:rPr lang="fr-FR" dirty="0"/>
              <a:t>) appartient à une </a:t>
            </a:r>
            <a:r>
              <a:rPr lang="fr-FR" dirty="0">
                <a:hlinkClick r:id="rId2" tooltip="Espèce"/>
              </a:rPr>
              <a:t>espèce</a:t>
            </a:r>
            <a:r>
              <a:rPr lang="fr-FR" dirty="0"/>
              <a:t> de </a:t>
            </a:r>
            <a:r>
              <a:rPr lang="fr-FR" dirty="0">
                <a:hlinkClick r:id="rId3" tooltip="Plante herbacée"/>
              </a:rPr>
              <a:t>plantes herbacées</a:t>
            </a:r>
            <a:r>
              <a:rPr lang="fr-FR" dirty="0"/>
              <a:t> de la famille des </a:t>
            </a:r>
            <a:r>
              <a:rPr lang="fr-FR" i="1" dirty="0" err="1">
                <a:hlinkClick r:id="rId4" tooltip="Asteraceae"/>
              </a:rPr>
              <a:t>Asteraceae</a:t>
            </a:r>
            <a:r>
              <a:rPr lang="fr-FR" dirty="0"/>
              <a:t>. Elle est originaire des régions tropicales des Amériques allant du </a:t>
            </a:r>
            <a:r>
              <a:rPr lang="fr-FR" dirty="0">
                <a:hlinkClick r:id="rId5" tooltip="Mexique"/>
              </a:rPr>
              <a:t>Mexique</a:t>
            </a:r>
            <a:r>
              <a:rPr lang="fr-FR" dirty="0"/>
              <a:t> à la </a:t>
            </a:r>
            <a:r>
              <a:rPr lang="fr-FR" dirty="0">
                <a:hlinkClick r:id="rId6" tooltip="Bolivie"/>
              </a:rPr>
              <a:t>Bolivie</a:t>
            </a:r>
            <a:r>
              <a:rPr lang="fr-FR" dirty="0"/>
              <a:t>. Cette espèce de tagète (ou tagette) fait partie de celles dont les </a:t>
            </a:r>
            <a:r>
              <a:rPr lang="fr-FR" dirty="0">
                <a:hlinkClick r:id="rId7" tooltip="Fleur"/>
              </a:rPr>
              <a:t>fleurs</a:t>
            </a:r>
            <a:r>
              <a:rPr lang="fr-FR" dirty="0"/>
              <a:t> sont comestibles, et son goût se rapproche de celui du </a:t>
            </a:r>
            <a:r>
              <a:rPr lang="fr-FR" dirty="0">
                <a:hlinkClick r:id="rId8" tooltip="Fruit de la passion"/>
              </a:rPr>
              <a:t>fruit de la passion</a:t>
            </a:r>
            <a:r>
              <a:rPr lang="fr-FR" dirty="0"/>
              <a:t>. C’est une plante très florifère, à croissance rapide, facile à cultiver, de 3à cm. Elle aime une exposition ensoleillée et tolère la </a:t>
            </a:r>
            <a:r>
              <a:rPr lang="fr-FR" dirty="0" err="1"/>
              <a:t>mi-ombre</a:t>
            </a:r>
            <a:r>
              <a:rPr lang="fr-FR" dirty="0"/>
              <a:t>. L'œillet d'Inde est souvent utilisé comme </a:t>
            </a:r>
            <a:r>
              <a:rPr lang="fr-FR" dirty="0">
                <a:hlinkClick r:id="rId9" tooltip="Compagnonnage végétal"/>
              </a:rPr>
              <a:t>plante compagne</a:t>
            </a:r>
            <a:r>
              <a:rPr lang="fr-FR" dirty="0"/>
              <a:t>.</a:t>
            </a:r>
            <a:r>
              <a:rPr lang="fr-FR" sz="1200" dirty="0"/>
              <a:t> </a:t>
            </a:r>
          </a:p>
          <a:p>
            <a:r>
              <a:rPr lang="en-US" b="1" dirty="0"/>
              <a:t>USDA Hardiness Zones</a:t>
            </a:r>
            <a:r>
              <a:rPr lang="en-US" dirty="0"/>
              <a:t> 4 and 10.</a:t>
            </a:r>
            <a:endParaRPr lang="fr-FR" sz="1200" dirty="0"/>
          </a:p>
          <a:p>
            <a:r>
              <a:rPr lang="fr-FR" sz="1200" dirty="0"/>
              <a:t>Source : </a:t>
            </a:r>
            <a:r>
              <a:rPr lang="fr-FR" sz="1200" dirty="0">
                <a:hlinkClick r:id="rId10"/>
              </a:rPr>
              <a:t>https://fr.wikipedia.org/wiki/%C5%92illet_d'Inde</a:t>
            </a:r>
            <a:r>
              <a:rPr lang="fr-FR" sz="1200" dirty="0"/>
              <a:t> </a:t>
            </a:r>
            <a:endParaRPr lang="fr-FR" dirty="0"/>
          </a:p>
        </p:txBody>
      </p:sp>
      <p:pic>
        <p:nvPicPr>
          <p:cNvPr id="10" name="Image 9">
            <a:extLst>
              <a:ext uri="{FF2B5EF4-FFF2-40B4-BE49-F238E27FC236}">
                <a16:creationId xmlns:a16="http://schemas.microsoft.com/office/drawing/2014/main" id="{86168718-22B7-4F7C-93DB-FF0D7309BD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11021" y="773417"/>
            <a:ext cx="1057275" cy="790575"/>
          </a:xfrm>
          <a:prstGeom prst="rect">
            <a:avLst/>
          </a:prstGeom>
        </p:spPr>
      </p:pic>
      <p:pic>
        <p:nvPicPr>
          <p:cNvPr id="12" name="Image 11">
            <a:extLst>
              <a:ext uri="{FF2B5EF4-FFF2-40B4-BE49-F238E27FC236}">
                <a16:creationId xmlns:a16="http://schemas.microsoft.com/office/drawing/2014/main" id="{F9CFB5EC-D8AD-4F39-A04D-6BD706EB183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5759" y="5083436"/>
            <a:ext cx="1905000" cy="1428750"/>
          </a:xfrm>
          <a:prstGeom prst="rect">
            <a:avLst/>
          </a:prstGeom>
        </p:spPr>
      </p:pic>
      <p:pic>
        <p:nvPicPr>
          <p:cNvPr id="14" name="Image 13">
            <a:extLst>
              <a:ext uri="{FF2B5EF4-FFF2-40B4-BE49-F238E27FC236}">
                <a16:creationId xmlns:a16="http://schemas.microsoft.com/office/drawing/2014/main" id="{40EDA3A3-B224-4615-80D3-A65D1409972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7753" y="4600266"/>
            <a:ext cx="1485900" cy="990600"/>
          </a:xfrm>
          <a:prstGeom prst="rect">
            <a:avLst/>
          </a:prstGeom>
        </p:spPr>
      </p:pic>
      <p:pic>
        <p:nvPicPr>
          <p:cNvPr id="16" name="Image 15">
            <a:extLst>
              <a:ext uri="{FF2B5EF4-FFF2-40B4-BE49-F238E27FC236}">
                <a16:creationId xmlns:a16="http://schemas.microsoft.com/office/drawing/2014/main" id="{4C5065F9-8E05-4304-AC9E-036A3CDC52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52197" y="5619575"/>
            <a:ext cx="1562100" cy="1038225"/>
          </a:xfrm>
          <a:prstGeom prst="rect">
            <a:avLst/>
          </a:prstGeom>
        </p:spPr>
      </p:pic>
      <p:pic>
        <p:nvPicPr>
          <p:cNvPr id="18" name="Image 17">
            <a:extLst>
              <a:ext uri="{FF2B5EF4-FFF2-40B4-BE49-F238E27FC236}">
                <a16:creationId xmlns:a16="http://schemas.microsoft.com/office/drawing/2014/main" id="{6D417B81-A426-40CB-B715-EA7DA76D440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65343" y="4681776"/>
            <a:ext cx="1143000" cy="752475"/>
          </a:xfrm>
          <a:prstGeom prst="rect">
            <a:avLst/>
          </a:prstGeom>
        </p:spPr>
      </p:pic>
      <p:pic>
        <p:nvPicPr>
          <p:cNvPr id="20" name="Image 19">
            <a:extLst>
              <a:ext uri="{FF2B5EF4-FFF2-40B4-BE49-F238E27FC236}">
                <a16:creationId xmlns:a16="http://schemas.microsoft.com/office/drawing/2014/main" id="{87700DFC-A9E5-4CF7-88AE-09137D6CABA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96122" y="5762450"/>
            <a:ext cx="704850" cy="895350"/>
          </a:xfrm>
          <a:prstGeom prst="rect">
            <a:avLst/>
          </a:prstGeom>
        </p:spPr>
      </p:pic>
      <p:pic>
        <p:nvPicPr>
          <p:cNvPr id="22" name="Image 21">
            <a:extLst>
              <a:ext uri="{FF2B5EF4-FFF2-40B4-BE49-F238E27FC236}">
                <a16:creationId xmlns:a16="http://schemas.microsoft.com/office/drawing/2014/main" id="{B729C942-875A-4FC7-9B19-676F5E754BB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4245" y="5914850"/>
            <a:ext cx="1123950" cy="742950"/>
          </a:xfrm>
          <a:prstGeom prst="rect">
            <a:avLst/>
          </a:prstGeom>
        </p:spPr>
      </p:pic>
      <p:sp>
        <p:nvSpPr>
          <p:cNvPr id="23" name="ZoneTexte 22">
            <a:extLst>
              <a:ext uri="{FF2B5EF4-FFF2-40B4-BE49-F238E27FC236}">
                <a16:creationId xmlns:a16="http://schemas.microsoft.com/office/drawing/2014/main" id="{8CFB6E59-3821-4EAE-A770-8D538C024DC0}"/>
              </a:ext>
            </a:extLst>
          </p:cNvPr>
          <p:cNvSpPr txBox="1"/>
          <p:nvPr/>
        </p:nvSpPr>
        <p:spPr>
          <a:xfrm>
            <a:off x="6286053" y="795051"/>
            <a:ext cx="5550946" cy="2769989"/>
          </a:xfrm>
          <a:prstGeom prst="rect">
            <a:avLst/>
          </a:prstGeom>
          <a:noFill/>
        </p:spPr>
        <p:txBody>
          <a:bodyPr wrap="square" rtlCol="0">
            <a:spAutoFit/>
          </a:bodyPr>
          <a:lstStyle/>
          <a:p>
            <a:r>
              <a:rPr lang="fr-FR" u="sng" dirty="0">
                <a:hlinkClick r:id="rId18"/>
              </a:rPr>
              <a:t>Rose d'Inde - Tagetes </a:t>
            </a:r>
            <a:r>
              <a:rPr lang="fr-FR" u="sng" dirty="0" err="1">
                <a:hlinkClick r:id="rId18"/>
              </a:rPr>
              <a:t>erecta</a:t>
            </a:r>
            <a:r>
              <a:rPr lang="fr-FR" u="sng" dirty="0">
                <a:hlinkClick r:id="rId18"/>
              </a:rPr>
              <a:t>, Tagète érigée</a:t>
            </a:r>
            <a:endParaRPr lang="fr-FR" dirty="0"/>
          </a:p>
          <a:p>
            <a:r>
              <a:rPr lang="fr-FR" altLang="fr-FR" dirty="0">
                <a:solidFill>
                  <a:srgbClr val="222222"/>
                </a:solidFill>
                <a:latin typeface="Arial" panose="020B0604020202020204" pitchFamily="34" charset="0"/>
                <a:cs typeface="Arial" panose="020B0604020202020204" pitchFamily="34" charset="0"/>
              </a:rPr>
              <a:t>Cette espèce, haute de 50 à 100 cm, </a:t>
            </a:r>
            <a:r>
              <a:rPr lang="fr-FR" dirty="0"/>
              <a:t>est originaire du </a:t>
            </a:r>
            <a:r>
              <a:rPr lang="fr-FR" dirty="0">
                <a:hlinkClick r:id="rId5" tooltip="Mexique"/>
              </a:rPr>
              <a:t>Mexique</a:t>
            </a:r>
            <a:r>
              <a:rPr lang="fr-FR" dirty="0"/>
              <a:t>, d'</a:t>
            </a:r>
            <a:r>
              <a:rPr lang="fr-FR" dirty="0">
                <a:hlinkClick r:id="rId19" tooltip="Amérique centrale"/>
              </a:rPr>
              <a:t>Amérique centrale</a:t>
            </a:r>
            <a:r>
              <a:rPr lang="fr-FR" dirty="0"/>
              <a:t> et de l'ouest de l'</a:t>
            </a:r>
            <a:r>
              <a:rPr lang="fr-FR" u="sng" dirty="0">
                <a:hlinkClick r:id="rId20"/>
              </a:rPr>
              <a:t>Amérique du Sud</a:t>
            </a:r>
            <a:r>
              <a:rPr lang="fr-FR" dirty="0"/>
              <a:t>. Plante éloignant les </a:t>
            </a:r>
            <a:r>
              <a:rPr lang="fr-FR" dirty="0">
                <a:hlinkClick r:id="rId21" tooltip="Nématodes"/>
              </a:rPr>
              <a:t>nématodes</a:t>
            </a:r>
            <a:r>
              <a:rPr lang="fr-FR" dirty="0"/>
              <a:t> pouvant être utilisée en </a:t>
            </a:r>
            <a:r>
              <a:rPr lang="fr-FR" dirty="0">
                <a:hlinkClick r:id="rId22" tooltip="Agriculture biologique"/>
              </a:rPr>
              <a:t>agriculture biologique</a:t>
            </a:r>
            <a:r>
              <a:rPr lang="fr-FR" dirty="0"/>
              <a:t> en alternance entre des lignes de légumes. Au Cambodge, les jeunes feuilles sont utilisées comme légume ou épice. Elle a des vertus médicinales.</a:t>
            </a:r>
            <a:r>
              <a:rPr lang="fr-FR" sz="1200" dirty="0"/>
              <a:t> </a:t>
            </a:r>
          </a:p>
          <a:p>
            <a:r>
              <a:rPr lang="fr-FR" b="1" dirty="0"/>
              <a:t>USDA </a:t>
            </a:r>
            <a:r>
              <a:rPr lang="fr-FR" b="1" dirty="0" err="1"/>
              <a:t>hardiness</a:t>
            </a:r>
            <a:r>
              <a:rPr lang="fr-FR" dirty="0"/>
              <a:t>‎: ‎8-11.</a:t>
            </a:r>
            <a:endParaRPr lang="fr-FR" sz="1200" dirty="0"/>
          </a:p>
          <a:p>
            <a:r>
              <a:rPr lang="fr-FR" sz="1200" dirty="0"/>
              <a:t>Source : </a:t>
            </a:r>
            <a:r>
              <a:rPr lang="fr-FR" sz="1200" dirty="0">
                <a:hlinkClick r:id="rId23"/>
              </a:rPr>
              <a:t>https://fr.wikipedia.org/wiki/Rose_d%27Inde</a:t>
            </a:r>
            <a:r>
              <a:rPr lang="fr-FR" sz="1200" dirty="0"/>
              <a:t> </a:t>
            </a:r>
          </a:p>
        </p:txBody>
      </p:sp>
      <p:pic>
        <p:nvPicPr>
          <p:cNvPr id="26" name="Image 25">
            <a:extLst>
              <a:ext uri="{FF2B5EF4-FFF2-40B4-BE49-F238E27FC236}">
                <a16:creationId xmlns:a16="http://schemas.microsoft.com/office/drawing/2014/main" id="{C189F063-358B-419C-A3E4-073A700D61E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625329" y="4441705"/>
            <a:ext cx="1378007" cy="1989636"/>
          </a:xfrm>
          <a:prstGeom prst="rect">
            <a:avLst/>
          </a:prstGeom>
        </p:spPr>
      </p:pic>
      <p:pic>
        <p:nvPicPr>
          <p:cNvPr id="28" name="Image 27">
            <a:extLst>
              <a:ext uri="{FF2B5EF4-FFF2-40B4-BE49-F238E27FC236}">
                <a16:creationId xmlns:a16="http://schemas.microsoft.com/office/drawing/2014/main" id="{BD62F312-7506-451D-BB1D-EF8740374EB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511228" y="3067534"/>
            <a:ext cx="1476375" cy="1104900"/>
          </a:xfrm>
          <a:prstGeom prst="rect">
            <a:avLst/>
          </a:prstGeom>
        </p:spPr>
      </p:pic>
      <p:pic>
        <p:nvPicPr>
          <p:cNvPr id="30" name="Image 29">
            <a:extLst>
              <a:ext uri="{FF2B5EF4-FFF2-40B4-BE49-F238E27FC236}">
                <a16:creationId xmlns:a16="http://schemas.microsoft.com/office/drawing/2014/main" id="{A498B017-F89F-4348-BA1E-D243A4D8594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459680" y="165668"/>
            <a:ext cx="1133475" cy="742950"/>
          </a:xfrm>
          <a:prstGeom prst="rect">
            <a:avLst/>
          </a:prstGeom>
        </p:spPr>
      </p:pic>
      <p:pic>
        <p:nvPicPr>
          <p:cNvPr id="32" name="Image 31">
            <a:extLst>
              <a:ext uri="{FF2B5EF4-FFF2-40B4-BE49-F238E27FC236}">
                <a16:creationId xmlns:a16="http://schemas.microsoft.com/office/drawing/2014/main" id="{C8758336-28FC-46D0-A278-274C3AC35E1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271723" y="3539618"/>
            <a:ext cx="1057275" cy="790575"/>
          </a:xfrm>
          <a:prstGeom prst="rect">
            <a:avLst/>
          </a:prstGeom>
        </p:spPr>
      </p:pic>
      <p:pic>
        <p:nvPicPr>
          <p:cNvPr id="34" name="Image 33">
            <a:extLst>
              <a:ext uri="{FF2B5EF4-FFF2-40B4-BE49-F238E27FC236}">
                <a16:creationId xmlns:a16="http://schemas.microsoft.com/office/drawing/2014/main" id="{8EB387D0-FC8E-45A5-8C75-0CD81BBADDB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067093" y="4532688"/>
            <a:ext cx="2390775" cy="1914525"/>
          </a:xfrm>
          <a:prstGeom prst="rect">
            <a:avLst/>
          </a:prstGeom>
        </p:spPr>
      </p:pic>
      <p:sp>
        <p:nvSpPr>
          <p:cNvPr id="21" name="Rectangle 20">
            <a:extLst>
              <a:ext uri="{FF2B5EF4-FFF2-40B4-BE49-F238E27FC236}">
                <a16:creationId xmlns:a16="http://schemas.microsoft.com/office/drawing/2014/main" id="{0B177AB2-7773-44F8-8C51-5BD7E53196D7}"/>
              </a:ext>
            </a:extLst>
          </p:cNvPr>
          <p:cNvSpPr/>
          <p:nvPr/>
        </p:nvSpPr>
        <p:spPr>
          <a:xfrm>
            <a:off x="6325496" y="514694"/>
            <a:ext cx="3012140" cy="369332"/>
          </a:xfrm>
          <a:prstGeom prst="rect">
            <a:avLst/>
          </a:prstGeom>
        </p:spPr>
        <p:txBody>
          <a:bodyPr wrap="square">
            <a:spAutoFit/>
          </a:bodyPr>
          <a:lstStyle/>
          <a:p>
            <a:r>
              <a:rPr lang="fr-FR" b="1" dirty="0">
                <a:solidFill>
                  <a:srgbClr val="008000"/>
                </a:solidFill>
                <a:cs typeface="Arial" panose="020B0604020202020204" pitchFamily="34" charset="0"/>
              </a:rPr>
              <a:t>Rose d'Inde (</a:t>
            </a:r>
            <a:r>
              <a:rPr lang="la-Latn" b="1" i="1" dirty="0">
                <a:solidFill>
                  <a:srgbClr val="008000"/>
                </a:solidFill>
                <a:cs typeface="Arial" panose="020B0604020202020204" pitchFamily="34" charset="0"/>
              </a:rPr>
              <a:t>Tagetes </a:t>
            </a:r>
            <a:r>
              <a:rPr lang="fr-FR" b="1" i="1" dirty="0" err="1">
                <a:solidFill>
                  <a:srgbClr val="008000"/>
                </a:solidFill>
                <a:cs typeface="Arial" panose="020B0604020202020204" pitchFamily="34" charset="0"/>
              </a:rPr>
              <a:t>erecta</a:t>
            </a:r>
            <a:r>
              <a:rPr lang="fr-FR" b="1" dirty="0">
                <a:solidFill>
                  <a:srgbClr val="008000"/>
                </a:solidFill>
                <a:cs typeface="Arial" panose="020B0604020202020204" pitchFamily="34" charset="0"/>
              </a:rPr>
              <a:t>)</a:t>
            </a:r>
            <a:endParaRPr lang="fr-FR" b="1" i="0" dirty="0">
              <a:solidFill>
                <a:srgbClr val="008000"/>
              </a:solidFill>
              <a:effectLst/>
              <a:cs typeface="Arial" panose="020B0604020202020204" pitchFamily="34" charset="0"/>
            </a:endParaRPr>
          </a:p>
        </p:txBody>
      </p:sp>
    </p:spTree>
    <p:extLst>
      <p:ext uri="{BB962C8B-B14F-4D97-AF65-F5344CB8AC3E}">
        <p14:creationId xmlns:p14="http://schemas.microsoft.com/office/powerpoint/2010/main" val="3552712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CE436CE-15B2-4F0C-A211-86DC8E8A9F84}"/>
              </a:ext>
            </a:extLst>
          </p:cNvPr>
          <p:cNvSpPr>
            <a:spLocks noGrp="1"/>
          </p:cNvSpPr>
          <p:nvPr>
            <p:ph type="ftr" sz="quarter" idx="11"/>
          </p:nvPr>
        </p:nvSpPr>
        <p:spPr>
          <a:xfrm>
            <a:off x="3757961" y="6490010"/>
            <a:ext cx="4852639" cy="367990"/>
          </a:xfrm>
        </p:spPr>
        <p:txBody>
          <a:bodyPr/>
          <a:lstStyle/>
          <a:p>
            <a:r>
              <a:rPr lang="fr-FR" dirty="0"/>
              <a:t>Aménagement paysager (Antanarivo) – B. LISAN – Sept 2017</a:t>
            </a:r>
          </a:p>
        </p:txBody>
      </p:sp>
      <p:sp>
        <p:nvSpPr>
          <p:cNvPr id="4" name="Rectangle 3">
            <a:extLst>
              <a:ext uri="{FF2B5EF4-FFF2-40B4-BE49-F238E27FC236}">
                <a16:creationId xmlns:a16="http://schemas.microsoft.com/office/drawing/2014/main" id="{BBA5B3DB-46D5-463E-A810-D0D169A137A1}"/>
              </a:ext>
            </a:extLst>
          </p:cNvPr>
          <p:cNvSpPr/>
          <p:nvPr/>
        </p:nvSpPr>
        <p:spPr>
          <a:xfrm>
            <a:off x="204395" y="830997"/>
            <a:ext cx="9762994" cy="369332"/>
          </a:xfrm>
          <a:prstGeom prst="rect">
            <a:avLst/>
          </a:prstGeom>
        </p:spPr>
        <p:txBody>
          <a:bodyPr wrap="none">
            <a:spAutoFit/>
          </a:bodyPr>
          <a:lstStyle/>
          <a:p>
            <a:r>
              <a:rPr lang="fr-FR" b="1" dirty="0">
                <a:solidFill>
                  <a:srgbClr val="008000"/>
                </a:solidFill>
              </a:rPr>
              <a:t>Agérate (</a:t>
            </a:r>
            <a:r>
              <a:rPr lang="fr-FR" b="1" i="1" dirty="0">
                <a:solidFill>
                  <a:srgbClr val="008000"/>
                </a:solidFill>
              </a:rPr>
              <a:t>Ageratum </a:t>
            </a:r>
            <a:r>
              <a:rPr lang="fr-FR" b="1" i="1" dirty="0" err="1">
                <a:solidFill>
                  <a:srgbClr val="008000"/>
                </a:solidFill>
              </a:rPr>
              <a:t>sp</a:t>
            </a:r>
            <a:r>
              <a:rPr lang="fr-FR" b="1" i="1" dirty="0">
                <a:solidFill>
                  <a:srgbClr val="008000"/>
                </a:solidFill>
              </a:rPr>
              <a:t>.</a:t>
            </a:r>
            <a:r>
              <a:rPr lang="fr-FR" b="1" dirty="0">
                <a:solidFill>
                  <a:srgbClr val="008000"/>
                </a:solidFill>
              </a:rPr>
              <a:t>) / Agératum du Mexique</a:t>
            </a:r>
            <a:r>
              <a:rPr lang="fr-FR" dirty="0">
                <a:solidFill>
                  <a:srgbClr val="008000"/>
                </a:solidFill>
              </a:rPr>
              <a:t> (</a:t>
            </a:r>
            <a:r>
              <a:rPr lang="fr-FR" b="1" i="1" dirty="0">
                <a:solidFill>
                  <a:srgbClr val="008000"/>
                </a:solidFill>
              </a:rPr>
              <a:t>Ageratum </a:t>
            </a:r>
            <a:r>
              <a:rPr lang="fr-FR" b="1" i="1" dirty="0" err="1">
                <a:solidFill>
                  <a:srgbClr val="008000"/>
                </a:solidFill>
              </a:rPr>
              <a:t>houstonianum</a:t>
            </a:r>
            <a:r>
              <a:rPr lang="fr-FR" b="1" i="1" dirty="0">
                <a:solidFill>
                  <a:srgbClr val="008000"/>
                </a:solidFill>
              </a:rPr>
              <a:t> </a:t>
            </a:r>
            <a:r>
              <a:rPr lang="fr-FR" b="1" dirty="0">
                <a:solidFill>
                  <a:srgbClr val="008000"/>
                </a:solidFill>
              </a:rPr>
              <a:t>ou </a:t>
            </a:r>
            <a:r>
              <a:rPr lang="fr-FR" b="1" i="1" dirty="0">
                <a:solidFill>
                  <a:srgbClr val="008000"/>
                </a:solidFill>
              </a:rPr>
              <a:t>Ageratum </a:t>
            </a:r>
            <a:r>
              <a:rPr lang="fr-FR" b="1" i="1" dirty="0" err="1">
                <a:solidFill>
                  <a:srgbClr val="008000"/>
                </a:solidFill>
              </a:rPr>
              <a:t>mexicanum</a:t>
            </a:r>
            <a:r>
              <a:rPr lang="fr-FR" dirty="0">
                <a:solidFill>
                  <a:srgbClr val="008000"/>
                </a:solidFill>
              </a:rPr>
              <a:t>)</a:t>
            </a:r>
          </a:p>
        </p:txBody>
      </p:sp>
      <p:sp>
        <p:nvSpPr>
          <p:cNvPr id="5" name="Espace réservé du numéro de diapositive 2">
            <a:extLst>
              <a:ext uri="{FF2B5EF4-FFF2-40B4-BE49-F238E27FC236}">
                <a16:creationId xmlns:a16="http://schemas.microsoft.com/office/drawing/2014/main" id="{21DB7767-D918-46BF-82D4-D142B050F051}"/>
              </a:ext>
            </a:extLst>
          </p:cNvPr>
          <p:cNvSpPr txBox="1">
            <a:spLocks/>
          </p:cNvSpPr>
          <p:nvPr/>
        </p:nvSpPr>
        <p:spPr>
          <a:xfrm>
            <a:off x="190050" y="155058"/>
            <a:ext cx="455407" cy="334271"/>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17</a:t>
            </a:fld>
            <a:endParaRPr lang="fr-FR"/>
          </a:p>
        </p:txBody>
      </p:sp>
      <p:sp>
        <p:nvSpPr>
          <p:cNvPr id="6" name="ZoneTexte 5">
            <a:extLst>
              <a:ext uri="{FF2B5EF4-FFF2-40B4-BE49-F238E27FC236}">
                <a16:creationId xmlns:a16="http://schemas.microsoft.com/office/drawing/2014/main" id="{6C6A0436-9D42-4A75-BC64-93D069D857D5}"/>
              </a:ext>
            </a:extLst>
          </p:cNvPr>
          <p:cNvSpPr txBox="1"/>
          <p:nvPr/>
        </p:nvSpPr>
        <p:spPr>
          <a:xfrm>
            <a:off x="2162287" y="0"/>
            <a:ext cx="6524513" cy="830997"/>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7" name="ZoneTexte 6">
            <a:extLst>
              <a:ext uri="{FF2B5EF4-FFF2-40B4-BE49-F238E27FC236}">
                <a16:creationId xmlns:a16="http://schemas.microsoft.com/office/drawing/2014/main" id="{4C2D55DB-E4C2-4463-B54F-0F5CB0088C63}"/>
              </a:ext>
            </a:extLst>
          </p:cNvPr>
          <p:cNvSpPr txBox="1"/>
          <p:nvPr/>
        </p:nvSpPr>
        <p:spPr>
          <a:xfrm>
            <a:off x="204395" y="461665"/>
            <a:ext cx="4873213" cy="369332"/>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8" name="ZoneTexte 7">
            <a:extLst>
              <a:ext uri="{FF2B5EF4-FFF2-40B4-BE49-F238E27FC236}">
                <a16:creationId xmlns:a16="http://schemas.microsoft.com/office/drawing/2014/main" id="{BAFE95AB-38DD-450D-85FE-7B500C88C86A}"/>
              </a:ext>
            </a:extLst>
          </p:cNvPr>
          <p:cNvSpPr txBox="1"/>
          <p:nvPr/>
        </p:nvSpPr>
        <p:spPr>
          <a:xfrm>
            <a:off x="89210" y="1200329"/>
            <a:ext cx="11764536" cy="3139321"/>
          </a:xfrm>
          <a:prstGeom prst="rect">
            <a:avLst/>
          </a:prstGeom>
          <a:noFill/>
        </p:spPr>
        <p:txBody>
          <a:bodyPr wrap="square" rtlCol="0">
            <a:spAutoFit/>
          </a:bodyPr>
          <a:lstStyle/>
          <a:p>
            <a:r>
              <a:rPr lang="fr-FR" dirty="0"/>
              <a:t>C’est une </a:t>
            </a:r>
            <a:r>
              <a:rPr lang="fr-FR" dirty="0">
                <a:hlinkClick r:id="rId2" tooltip="Plante"/>
              </a:rPr>
              <a:t>plante</a:t>
            </a:r>
            <a:r>
              <a:rPr lang="fr-FR" dirty="0"/>
              <a:t> </a:t>
            </a:r>
            <a:r>
              <a:rPr lang="fr-FR" dirty="0">
                <a:hlinkClick r:id="rId3" tooltip="Plante vivace"/>
              </a:rPr>
              <a:t>vivace</a:t>
            </a:r>
            <a:r>
              <a:rPr lang="fr-FR" dirty="0"/>
              <a:t> originaire du </a:t>
            </a:r>
            <a:r>
              <a:rPr lang="fr-FR" u="sng" dirty="0">
                <a:hlinkClick r:id="rId4"/>
              </a:rPr>
              <a:t>Mexique</a:t>
            </a:r>
            <a:r>
              <a:rPr lang="fr-FR" dirty="0"/>
              <a:t>. </a:t>
            </a:r>
            <a:r>
              <a:rPr lang="fr-FR" altLang="fr-FR" dirty="0">
                <a:solidFill>
                  <a:srgbClr val="222222"/>
                </a:solidFill>
              </a:rPr>
              <a:t>Ses fleurs sont réunies en petites boules et sont généralement de couleur bleue. Il</a:t>
            </a:r>
            <a:r>
              <a:rPr lang="fr-FR" dirty="0"/>
              <a:t> en existe aussi des mauves, des roses et des blanches.</a:t>
            </a:r>
            <a:r>
              <a:rPr lang="fr-FR" altLang="fr-FR" dirty="0">
                <a:solidFill>
                  <a:srgbClr val="222222"/>
                </a:solidFill>
              </a:rPr>
              <a:t> Elle a une hauteur entre 15 et 45 cm.</a:t>
            </a:r>
            <a:r>
              <a:rPr lang="fr-FR" dirty="0"/>
              <a:t>  Elles peuvent fleurir sans interruption, si les fleurs fanées sont retirées au fur et à mesure. Elles sont souvent placées dans les massifs, les bordures et les rocailles. </a:t>
            </a:r>
            <a:r>
              <a:rPr lang="fr-FR" b="1" dirty="0"/>
              <a:t>Zone</a:t>
            </a:r>
            <a:r>
              <a:rPr lang="fr-FR" dirty="0"/>
              <a:t>: 2(4) to (8)11. Préfère des terres légèrement humides. Peut être </a:t>
            </a:r>
            <a:r>
              <a:rPr lang="fr-FR" dirty="0">
                <a:solidFill>
                  <a:srgbClr val="FF0000"/>
                </a:solidFill>
              </a:rPr>
              <a:t>invasive</a:t>
            </a:r>
            <a:r>
              <a:rPr lang="fr-FR" dirty="0"/>
              <a:t>. Elle est </a:t>
            </a:r>
            <a:r>
              <a:rPr lang="fr-FR" dirty="0" err="1"/>
              <a:t>insectice</a:t>
            </a:r>
            <a:r>
              <a:rPr lang="fr-FR" dirty="0"/>
              <a:t>.</a:t>
            </a:r>
          </a:p>
          <a:p>
            <a:r>
              <a:rPr lang="fr-FR" dirty="0"/>
              <a:t>Elle est toxique pour les herbivores. Mauvaise herbe envahissante aux États-Unis, en Australie, Nouvelle-Zélande et aux </a:t>
            </a:r>
            <a:r>
              <a:rPr lang="fr-FR" dirty="0">
                <a:hlinkClick r:id="rId5" tooltip="Philippines"/>
              </a:rPr>
              <a:t>Philippines</a:t>
            </a:r>
            <a:r>
              <a:rPr lang="fr-FR" dirty="0"/>
              <a:t> … </a:t>
            </a:r>
            <a:r>
              <a:rPr lang="fr-FR" sz="1200" dirty="0"/>
              <a:t>Source : </a:t>
            </a:r>
            <a:r>
              <a:rPr lang="fr-FR" sz="1200" dirty="0">
                <a:hlinkClick r:id="rId6"/>
              </a:rPr>
              <a:t>https://en.wikipedia.org/wiki/Ageratum_houstonianum</a:t>
            </a:r>
            <a:r>
              <a:rPr lang="fr-FR" sz="1200" dirty="0"/>
              <a:t> </a:t>
            </a:r>
          </a:p>
          <a:p>
            <a:r>
              <a:rPr lang="fr-FR" dirty="0"/>
              <a:t>Autres variétés.</a:t>
            </a:r>
          </a:p>
          <a:p>
            <a:r>
              <a:rPr lang="fr-FR" dirty="0"/>
              <a:t>Herbe-à-bouc (</a:t>
            </a:r>
            <a:r>
              <a:rPr lang="fr-FR" i="1" dirty="0"/>
              <a:t>Ageratum </a:t>
            </a:r>
            <a:r>
              <a:rPr lang="fr-FR" i="1" dirty="0" err="1"/>
              <a:t>conyzoides</a:t>
            </a:r>
            <a:r>
              <a:rPr lang="fr-FR" dirty="0"/>
              <a:t>) (peut être </a:t>
            </a:r>
            <a:r>
              <a:rPr lang="fr-FR" dirty="0">
                <a:solidFill>
                  <a:srgbClr val="FF0000"/>
                </a:solidFill>
              </a:rPr>
              <a:t>invasive</a:t>
            </a:r>
            <a:r>
              <a:rPr lang="fr-FR" dirty="0"/>
              <a:t>) USDA 11.</a:t>
            </a:r>
          </a:p>
          <a:p>
            <a:r>
              <a:rPr lang="fr-FR" i="1" dirty="0"/>
              <a:t>Ageratum </a:t>
            </a:r>
            <a:r>
              <a:rPr lang="fr-FR" i="1" dirty="0" err="1"/>
              <a:t>conyzoides</a:t>
            </a:r>
            <a:r>
              <a:rPr lang="fr-FR" dirty="0"/>
              <a:t> est déjà présente à Antananarivo etc.</a:t>
            </a:r>
          </a:p>
          <a:p>
            <a:r>
              <a:rPr lang="fr-FR" sz="1200" dirty="0"/>
              <a:t>Source : </a:t>
            </a:r>
            <a:r>
              <a:rPr lang="fr-FR" sz="1200" dirty="0">
                <a:hlinkClick r:id="rId7"/>
              </a:rPr>
              <a:t>http://www.tropicos.org/Name/2700026?projectid=17</a:t>
            </a:r>
            <a:r>
              <a:rPr lang="fr-FR" sz="1200" dirty="0"/>
              <a:t> </a:t>
            </a:r>
          </a:p>
          <a:p>
            <a:r>
              <a:rPr lang="fr-FR" i="1" dirty="0"/>
              <a:t>Ageratum </a:t>
            </a:r>
            <a:r>
              <a:rPr lang="fr-FR" i="1" dirty="0" err="1"/>
              <a:t>iltisii</a:t>
            </a:r>
            <a:r>
              <a:rPr lang="fr-FR" dirty="0"/>
              <a:t>.</a:t>
            </a:r>
          </a:p>
        </p:txBody>
      </p:sp>
      <p:pic>
        <p:nvPicPr>
          <p:cNvPr id="11" name="Image 10">
            <a:extLst>
              <a:ext uri="{FF2B5EF4-FFF2-40B4-BE49-F238E27FC236}">
                <a16:creationId xmlns:a16="http://schemas.microsoft.com/office/drawing/2014/main" id="{3B4AA2CF-D610-4CD3-9826-176213DD26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25750" y="5123520"/>
            <a:ext cx="1114425" cy="1114425"/>
          </a:xfrm>
          <a:prstGeom prst="rect">
            <a:avLst/>
          </a:prstGeom>
        </p:spPr>
      </p:pic>
      <p:pic>
        <p:nvPicPr>
          <p:cNvPr id="13" name="Image 12">
            <a:extLst>
              <a:ext uri="{FF2B5EF4-FFF2-40B4-BE49-F238E27FC236}">
                <a16:creationId xmlns:a16="http://schemas.microsoft.com/office/drawing/2014/main" id="{0D9BDA90-1413-460F-B672-280C2ACF6B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58296" y="4902355"/>
            <a:ext cx="1695450" cy="1771650"/>
          </a:xfrm>
          <a:prstGeom prst="rect">
            <a:avLst/>
          </a:prstGeom>
        </p:spPr>
      </p:pic>
      <p:pic>
        <p:nvPicPr>
          <p:cNvPr id="15" name="Image 14">
            <a:extLst>
              <a:ext uri="{FF2B5EF4-FFF2-40B4-BE49-F238E27FC236}">
                <a16:creationId xmlns:a16="http://schemas.microsoft.com/office/drawing/2014/main" id="{185776B8-6BE0-413D-B280-E5B009DF43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91512" y="4992727"/>
            <a:ext cx="1685925" cy="1266825"/>
          </a:xfrm>
          <a:prstGeom prst="rect">
            <a:avLst/>
          </a:prstGeom>
        </p:spPr>
      </p:pic>
      <p:pic>
        <p:nvPicPr>
          <p:cNvPr id="17" name="Image 16">
            <a:extLst>
              <a:ext uri="{FF2B5EF4-FFF2-40B4-BE49-F238E27FC236}">
                <a16:creationId xmlns:a16="http://schemas.microsoft.com/office/drawing/2014/main" id="{E95139DB-380E-4772-AE39-224C3F5A18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07588" y="5095643"/>
            <a:ext cx="1266825" cy="1000125"/>
          </a:xfrm>
          <a:prstGeom prst="rect">
            <a:avLst/>
          </a:prstGeom>
        </p:spPr>
      </p:pic>
      <p:pic>
        <p:nvPicPr>
          <p:cNvPr id="19" name="Image 18">
            <a:extLst>
              <a:ext uri="{FF2B5EF4-FFF2-40B4-BE49-F238E27FC236}">
                <a16:creationId xmlns:a16="http://schemas.microsoft.com/office/drawing/2014/main" id="{01533AE6-C1AF-4C8E-BDA3-ED96E3B7A3E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2051" y="5095643"/>
            <a:ext cx="1495425" cy="1104900"/>
          </a:xfrm>
          <a:prstGeom prst="rect">
            <a:avLst/>
          </a:prstGeom>
        </p:spPr>
      </p:pic>
      <p:pic>
        <p:nvPicPr>
          <p:cNvPr id="21" name="Image 20">
            <a:extLst>
              <a:ext uri="{FF2B5EF4-FFF2-40B4-BE49-F238E27FC236}">
                <a16:creationId xmlns:a16="http://schemas.microsoft.com/office/drawing/2014/main" id="{27CA4055-206F-4E0A-A70D-8684EB28F4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91645" y="4719405"/>
            <a:ext cx="2466975" cy="1857375"/>
          </a:xfrm>
          <a:prstGeom prst="rect">
            <a:avLst/>
          </a:prstGeom>
        </p:spPr>
      </p:pic>
      <p:pic>
        <p:nvPicPr>
          <p:cNvPr id="23" name="Image 22">
            <a:extLst>
              <a:ext uri="{FF2B5EF4-FFF2-40B4-BE49-F238E27FC236}">
                <a16:creationId xmlns:a16="http://schemas.microsoft.com/office/drawing/2014/main" id="{7E38C652-0B5E-4F6D-A33A-E09B29C4516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22070" y="2681055"/>
            <a:ext cx="2181225" cy="2038350"/>
          </a:xfrm>
          <a:prstGeom prst="rect">
            <a:avLst/>
          </a:prstGeom>
        </p:spPr>
      </p:pic>
      <p:pic>
        <p:nvPicPr>
          <p:cNvPr id="25" name="Image 24">
            <a:extLst>
              <a:ext uri="{FF2B5EF4-FFF2-40B4-BE49-F238E27FC236}">
                <a16:creationId xmlns:a16="http://schemas.microsoft.com/office/drawing/2014/main" id="{75149F5E-DEB4-474C-885A-CCE727975D7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20220" y="2692710"/>
            <a:ext cx="2438400" cy="1876425"/>
          </a:xfrm>
          <a:prstGeom prst="rect">
            <a:avLst/>
          </a:prstGeom>
        </p:spPr>
      </p:pic>
    </p:spTree>
    <p:extLst>
      <p:ext uri="{BB962C8B-B14F-4D97-AF65-F5344CB8AC3E}">
        <p14:creationId xmlns:p14="http://schemas.microsoft.com/office/powerpoint/2010/main" val="1856024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3927147-0EB5-44FF-8B98-34991E957FCA}"/>
              </a:ext>
            </a:extLst>
          </p:cNvPr>
          <p:cNvSpPr>
            <a:spLocks noGrp="1"/>
          </p:cNvSpPr>
          <p:nvPr>
            <p:ph type="ftr" sz="quarter" idx="11"/>
          </p:nvPr>
        </p:nvSpPr>
        <p:spPr>
          <a:xfrm>
            <a:off x="3601844" y="6478858"/>
            <a:ext cx="4828478" cy="379141"/>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51296DF1-7C55-4D59-8E33-F0E3D1D6AA44}"/>
              </a:ext>
            </a:extLst>
          </p:cNvPr>
          <p:cNvSpPr>
            <a:spLocks noGrp="1"/>
          </p:cNvSpPr>
          <p:nvPr>
            <p:ph type="sldNum" sz="quarter" idx="12"/>
          </p:nvPr>
        </p:nvSpPr>
        <p:spPr>
          <a:xfrm>
            <a:off x="9212766" y="139630"/>
            <a:ext cx="2743200" cy="365125"/>
          </a:xfrm>
        </p:spPr>
        <p:txBody>
          <a:bodyPr/>
          <a:lstStyle/>
          <a:p>
            <a:fld id="{DD01B516-A07C-46B6-9C1A-871827ED2DE0}" type="slidenum">
              <a:rPr lang="fr-FR" smtClean="0"/>
              <a:t>18</a:t>
            </a:fld>
            <a:endParaRPr lang="fr-FR"/>
          </a:p>
        </p:txBody>
      </p:sp>
      <p:sp>
        <p:nvSpPr>
          <p:cNvPr id="4" name="Rectangle 3">
            <a:extLst>
              <a:ext uri="{FF2B5EF4-FFF2-40B4-BE49-F238E27FC236}">
                <a16:creationId xmlns:a16="http://schemas.microsoft.com/office/drawing/2014/main" id="{0956F156-83A2-4DC7-91EF-503EBD6F9187}"/>
              </a:ext>
            </a:extLst>
          </p:cNvPr>
          <p:cNvSpPr/>
          <p:nvPr/>
        </p:nvSpPr>
        <p:spPr>
          <a:xfrm>
            <a:off x="204395" y="830997"/>
            <a:ext cx="4974503" cy="369332"/>
          </a:xfrm>
          <a:prstGeom prst="rect">
            <a:avLst/>
          </a:prstGeom>
        </p:spPr>
        <p:txBody>
          <a:bodyPr wrap="none">
            <a:spAutoFit/>
          </a:bodyPr>
          <a:lstStyle/>
          <a:p>
            <a:r>
              <a:rPr lang="fr-FR" b="1" dirty="0">
                <a:solidFill>
                  <a:srgbClr val="008000"/>
                </a:solidFill>
              </a:rPr>
              <a:t>Phlox </a:t>
            </a:r>
            <a:r>
              <a:rPr lang="fr-FR" dirty="0">
                <a:solidFill>
                  <a:srgbClr val="008000"/>
                </a:solidFill>
              </a:rPr>
              <a:t>(</a:t>
            </a:r>
            <a:r>
              <a:rPr lang="fr-FR" b="1" i="1" dirty="0">
                <a:solidFill>
                  <a:srgbClr val="008000"/>
                </a:solidFill>
              </a:rPr>
              <a:t>Phlox </a:t>
            </a:r>
            <a:r>
              <a:rPr lang="fr-FR" b="1" i="1" dirty="0" err="1">
                <a:solidFill>
                  <a:srgbClr val="008000"/>
                </a:solidFill>
              </a:rPr>
              <a:t>pilosa</a:t>
            </a:r>
            <a:r>
              <a:rPr lang="fr-FR" b="1" i="1" dirty="0">
                <a:solidFill>
                  <a:srgbClr val="008000"/>
                </a:solidFill>
              </a:rPr>
              <a:t>, </a:t>
            </a:r>
            <a:r>
              <a:rPr lang="fr-FR" b="1" i="1" u="sng" dirty="0">
                <a:hlinkClick r:id="rId2"/>
              </a:rPr>
              <a:t>Phlox </a:t>
            </a:r>
            <a:r>
              <a:rPr lang="fr-FR" b="1" i="1" u="sng" dirty="0" err="1">
                <a:hlinkClick r:id="rId2"/>
              </a:rPr>
              <a:t>paniculata</a:t>
            </a:r>
            <a:r>
              <a:rPr lang="fr-FR" b="1" i="1" dirty="0">
                <a:solidFill>
                  <a:srgbClr val="008000"/>
                </a:solidFill>
              </a:rPr>
              <a:t> … Phlox </a:t>
            </a:r>
            <a:r>
              <a:rPr lang="fr-FR" b="1" i="1" dirty="0" err="1">
                <a:solidFill>
                  <a:srgbClr val="008000"/>
                </a:solidFill>
              </a:rPr>
              <a:t>sp</a:t>
            </a:r>
            <a:r>
              <a:rPr lang="fr-FR" i="1" dirty="0"/>
              <a:t>.</a:t>
            </a:r>
            <a:r>
              <a:rPr lang="fr-FR" dirty="0">
                <a:solidFill>
                  <a:srgbClr val="008000"/>
                </a:solidFill>
              </a:rPr>
              <a:t>)</a:t>
            </a:r>
          </a:p>
        </p:txBody>
      </p:sp>
      <p:sp>
        <p:nvSpPr>
          <p:cNvPr id="5" name="Espace réservé du numéro de diapositive 2">
            <a:extLst>
              <a:ext uri="{FF2B5EF4-FFF2-40B4-BE49-F238E27FC236}">
                <a16:creationId xmlns:a16="http://schemas.microsoft.com/office/drawing/2014/main" id="{47327610-9957-42C9-8F65-15F5DA746AB8}"/>
              </a:ext>
            </a:extLst>
          </p:cNvPr>
          <p:cNvSpPr txBox="1">
            <a:spLocks/>
          </p:cNvSpPr>
          <p:nvPr/>
        </p:nvSpPr>
        <p:spPr>
          <a:xfrm>
            <a:off x="190050" y="155058"/>
            <a:ext cx="455407" cy="334271"/>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18</a:t>
            </a:fld>
            <a:endParaRPr lang="fr-FR"/>
          </a:p>
        </p:txBody>
      </p:sp>
      <p:sp>
        <p:nvSpPr>
          <p:cNvPr id="6" name="ZoneTexte 5">
            <a:extLst>
              <a:ext uri="{FF2B5EF4-FFF2-40B4-BE49-F238E27FC236}">
                <a16:creationId xmlns:a16="http://schemas.microsoft.com/office/drawing/2014/main" id="{1AA62326-BEFA-4DC2-8B39-3FDE24B4AA04}"/>
              </a:ext>
            </a:extLst>
          </p:cNvPr>
          <p:cNvSpPr txBox="1"/>
          <p:nvPr/>
        </p:nvSpPr>
        <p:spPr>
          <a:xfrm>
            <a:off x="2162287" y="0"/>
            <a:ext cx="6524513" cy="830997"/>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7" name="ZoneTexte 6">
            <a:extLst>
              <a:ext uri="{FF2B5EF4-FFF2-40B4-BE49-F238E27FC236}">
                <a16:creationId xmlns:a16="http://schemas.microsoft.com/office/drawing/2014/main" id="{F992E656-224C-4AE2-814F-0DCBB5B8BCCD}"/>
              </a:ext>
            </a:extLst>
          </p:cNvPr>
          <p:cNvSpPr txBox="1"/>
          <p:nvPr/>
        </p:nvSpPr>
        <p:spPr>
          <a:xfrm>
            <a:off x="204395" y="461665"/>
            <a:ext cx="4873213" cy="369332"/>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8" name="ZoneTexte 7">
            <a:extLst>
              <a:ext uri="{FF2B5EF4-FFF2-40B4-BE49-F238E27FC236}">
                <a16:creationId xmlns:a16="http://schemas.microsoft.com/office/drawing/2014/main" id="{4A5AF6D6-B563-4767-B9AE-800A7D2AE7A7}"/>
              </a:ext>
            </a:extLst>
          </p:cNvPr>
          <p:cNvSpPr txBox="1"/>
          <p:nvPr/>
        </p:nvSpPr>
        <p:spPr>
          <a:xfrm>
            <a:off x="204394" y="1293541"/>
            <a:ext cx="11751571" cy="1384995"/>
          </a:xfrm>
          <a:prstGeom prst="rect">
            <a:avLst/>
          </a:prstGeom>
          <a:noFill/>
        </p:spPr>
        <p:txBody>
          <a:bodyPr wrap="square" rtlCol="0">
            <a:spAutoFit/>
          </a:bodyPr>
          <a:lstStyle/>
          <a:p>
            <a:r>
              <a:rPr lang="fr-FR" dirty="0"/>
              <a:t>Les </a:t>
            </a:r>
            <a:r>
              <a:rPr lang="fr-FR" b="1" dirty="0"/>
              <a:t>Phlox</a:t>
            </a:r>
            <a:r>
              <a:rPr lang="fr-FR" dirty="0"/>
              <a:t> sont des </a:t>
            </a:r>
            <a:r>
              <a:rPr lang="fr-FR" dirty="0">
                <a:hlinkClick r:id="rId3" tooltip="Plantes herbacées"/>
              </a:rPr>
              <a:t>plantes herbacées</a:t>
            </a:r>
            <a:r>
              <a:rPr lang="fr-FR" dirty="0"/>
              <a:t> vivaces ou annuelles de la famille des </a:t>
            </a:r>
            <a:r>
              <a:rPr lang="fr-FR" dirty="0">
                <a:hlinkClick r:id="rId4" tooltip="Polemoniaceae"/>
              </a:rPr>
              <a:t>Polémoniacées</a:t>
            </a:r>
            <a:r>
              <a:rPr lang="fr-FR" dirty="0"/>
              <a:t> appartenant au genre </a:t>
            </a:r>
            <a:r>
              <a:rPr lang="fr-FR" i="1" dirty="0"/>
              <a:t>Phlox</a:t>
            </a:r>
            <a:r>
              <a:rPr lang="fr-FR" dirty="0"/>
              <a:t> (du grec "flamme", pour la couleur vive des premières plantes répertoriées dans ce genre). Ils sont largement cultivés partout comme </a:t>
            </a:r>
            <a:r>
              <a:rPr lang="fr-FR" dirty="0">
                <a:hlinkClick r:id="rId5" tooltip="Plante ornementale"/>
              </a:rPr>
              <a:t>plante ornementale</a:t>
            </a:r>
            <a:r>
              <a:rPr lang="fr-FR" dirty="0"/>
              <a:t>. Le Phlox paniculé est une </a:t>
            </a:r>
            <a:r>
              <a:rPr lang="fr-FR" dirty="0">
                <a:hlinkClick r:id="rId6" tooltip="Plante herbacée"/>
              </a:rPr>
              <a:t>plante herbacée</a:t>
            </a:r>
            <a:r>
              <a:rPr lang="fr-FR" dirty="0"/>
              <a:t> </a:t>
            </a:r>
            <a:r>
              <a:rPr lang="fr-FR" dirty="0">
                <a:hlinkClick r:id="rId7" tooltip="Plante vivace"/>
              </a:rPr>
              <a:t>vivace</a:t>
            </a:r>
            <a:r>
              <a:rPr lang="fr-FR" dirty="0"/>
              <a:t> pouvant mesurer 1,2 m de hauteur sur 1 m de large. </a:t>
            </a:r>
            <a:r>
              <a:rPr lang="fr-FR" b="1" dirty="0"/>
              <a:t>USDA </a:t>
            </a:r>
            <a:r>
              <a:rPr lang="fr-FR" b="1" dirty="0" err="1"/>
              <a:t>Hardiness</a:t>
            </a:r>
            <a:r>
              <a:rPr lang="fr-FR" b="1" dirty="0"/>
              <a:t> Zone</a:t>
            </a:r>
            <a:r>
              <a:rPr lang="fr-FR" dirty="0"/>
              <a:t>‎: ‎3-8. </a:t>
            </a:r>
            <a:r>
              <a:rPr lang="fr-FR" dirty="0">
                <a:solidFill>
                  <a:srgbClr val="FF0000"/>
                </a:solidFill>
              </a:rPr>
              <a:t>C’est hors zone.</a:t>
            </a:r>
            <a:r>
              <a:rPr lang="fr-FR" dirty="0">
                <a:solidFill>
                  <a:srgbClr val="008000"/>
                </a:solidFill>
              </a:rPr>
              <a:t> Mais on peut essayer.</a:t>
            </a:r>
            <a:endParaRPr lang="fr-FR" sz="1200" dirty="0"/>
          </a:p>
          <a:p>
            <a:r>
              <a:rPr lang="fr-FR" sz="1200" dirty="0"/>
              <a:t>Sources : a) </a:t>
            </a:r>
            <a:r>
              <a:rPr lang="fr-FR" sz="1200" dirty="0">
                <a:hlinkClick r:id="rId8"/>
              </a:rPr>
              <a:t>https://fr.wikipedia.org/wiki/Phlox_panicul%C3%A9</a:t>
            </a:r>
            <a:r>
              <a:rPr lang="fr-FR" sz="1200" dirty="0"/>
              <a:t>, b) </a:t>
            </a:r>
            <a:r>
              <a:rPr lang="fr-FR" sz="1200" dirty="0">
                <a:hlinkClick r:id="rId9"/>
              </a:rPr>
              <a:t>https://fr.wikipedia.org/wiki/Phlox_(flore)</a:t>
            </a:r>
            <a:r>
              <a:rPr lang="fr-FR" sz="1200" dirty="0"/>
              <a:t> </a:t>
            </a:r>
            <a:endParaRPr lang="fr-FR" dirty="0"/>
          </a:p>
        </p:txBody>
      </p:sp>
      <p:pic>
        <p:nvPicPr>
          <p:cNvPr id="10" name="Image 9">
            <a:extLst>
              <a:ext uri="{FF2B5EF4-FFF2-40B4-BE49-F238E27FC236}">
                <a16:creationId xmlns:a16="http://schemas.microsoft.com/office/drawing/2014/main" id="{4AA5812D-F8B6-4847-A17D-3A0BEA9CB7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4010" y="4565896"/>
            <a:ext cx="2505075" cy="1828800"/>
          </a:xfrm>
          <a:prstGeom prst="rect">
            <a:avLst/>
          </a:prstGeom>
        </p:spPr>
      </p:pic>
      <p:pic>
        <p:nvPicPr>
          <p:cNvPr id="12" name="Image 11">
            <a:extLst>
              <a:ext uri="{FF2B5EF4-FFF2-40B4-BE49-F238E27FC236}">
                <a16:creationId xmlns:a16="http://schemas.microsoft.com/office/drawing/2014/main" id="{34BBE08A-032D-4F72-90C0-2B6F26A252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4730" y="4565896"/>
            <a:ext cx="2543175" cy="1800225"/>
          </a:xfrm>
          <a:prstGeom prst="rect">
            <a:avLst/>
          </a:prstGeom>
        </p:spPr>
      </p:pic>
      <p:pic>
        <p:nvPicPr>
          <p:cNvPr id="14" name="Image 13">
            <a:extLst>
              <a:ext uri="{FF2B5EF4-FFF2-40B4-BE49-F238E27FC236}">
                <a16:creationId xmlns:a16="http://schemas.microsoft.com/office/drawing/2014/main" id="{E996489A-4516-4CF0-95F7-B67477D77C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954" y="4318246"/>
            <a:ext cx="1971675" cy="2324100"/>
          </a:xfrm>
          <a:prstGeom prst="rect">
            <a:avLst/>
          </a:prstGeom>
        </p:spPr>
      </p:pic>
      <p:pic>
        <p:nvPicPr>
          <p:cNvPr id="16" name="Image 15">
            <a:extLst>
              <a:ext uri="{FF2B5EF4-FFF2-40B4-BE49-F238E27FC236}">
                <a16:creationId xmlns:a16="http://schemas.microsoft.com/office/drawing/2014/main" id="{ED2745E9-B394-45BC-B686-DB5C0EF3AD7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07186" y="4186272"/>
            <a:ext cx="1847850" cy="2476500"/>
          </a:xfrm>
          <a:prstGeom prst="rect">
            <a:avLst/>
          </a:prstGeom>
        </p:spPr>
      </p:pic>
      <p:pic>
        <p:nvPicPr>
          <p:cNvPr id="18" name="Image 17">
            <a:extLst>
              <a:ext uri="{FF2B5EF4-FFF2-40B4-BE49-F238E27FC236}">
                <a16:creationId xmlns:a16="http://schemas.microsoft.com/office/drawing/2014/main" id="{3534F684-C8AF-485E-B174-CB63D671E6A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13192" y="4546846"/>
            <a:ext cx="2466975" cy="1847850"/>
          </a:xfrm>
          <a:prstGeom prst="rect">
            <a:avLst/>
          </a:prstGeom>
        </p:spPr>
      </p:pic>
      <p:pic>
        <p:nvPicPr>
          <p:cNvPr id="20" name="Image 19">
            <a:extLst>
              <a:ext uri="{FF2B5EF4-FFF2-40B4-BE49-F238E27FC236}">
                <a16:creationId xmlns:a16="http://schemas.microsoft.com/office/drawing/2014/main" id="{1F58377C-2065-48E4-B273-0DF7E5206B1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21184" y="2437042"/>
            <a:ext cx="1990725" cy="1990725"/>
          </a:xfrm>
          <a:prstGeom prst="rect">
            <a:avLst/>
          </a:prstGeom>
        </p:spPr>
      </p:pic>
    </p:spTree>
    <p:extLst>
      <p:ext uri="{BB962C8B-B14F-4D97-AF65-F5344CB8AC3E}">
        <p14:creationId xmlns:p14="http://schemas.microsoft.com/office/powerpoint/2010/main" val="2943152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2572712" y="6472987"/>
            <a:ext cx="4829287"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160025" y="48269"/>
            <a:ext cx="2743200" cy="365125"/>
          </a:xfrm>
        </p:spPr>
        <p:txBody>
          <a:bodyPr/>
          <a:lstStyle/>
          <a:p>
            <a:fld id="{DD01B516-A07C-46B6-9C1A-871827ED2DE0}" type="slidenum">
              <a:rPr lang="fr-FR" smtClean="0"/>
              <a:t>19</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49113" y="10467"/>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Rectangle 4">
            <a:extLst>
              <a:ext uri="{FF2B5EF4-FFF2-40B4-BE49-F238E27FC236}">
                <a16:creationId xmlns:a16="http://schemas.microsoft.com/office/drawing/2014/main" id="{BD90102A-3834-4D80-8E22-D61FDF5A879F}"/>
              </a:ext>
            </a:extLst>
          </p:cNvPr>
          <p:cNvSpPr/>
          <p:nvPr/>
        </p:nvSpPr>
        <p:spPr>
          <a:xfrm>
            <a:off x="204396" y="830997"/>
            <a:ext cx="4356064" cy="369332"/>
          </a:xfrm>
          <a:prstGeom prst="rect">
            <a:avLst/>
          </a:prstGeom>
        </p:spPr>
        <p:txBody>
          <a:bodyPr wrap="none">
            <a:spAutoFit/>
          </a:bodyPr>
          <a:lstStyle/>
          <a:p>
            <a:r>
              <a:rPr lang="fr-FR" b="1" dirty="0">
                <a:solidFill>
                  <a:srgbClr val="008000"/>
                </a:solidFill>
              </a:rPr>
              <a:t>Biden à feuilles de férule (</a:t>
            </a:r>
            <a:r>
              <a:rPr lang="fr-FR" b="1" i="1" dirty="0" err="1">
                <a:solidFill>
                  <a:srgbClr val="008000"/>
                </a:solidFill>
              </a:rPr>
              <a:t>Bidens</a:t>
            </a:r>
            <a:r>
              <a:rPr lang="fr-FR" b="1" i="1" dirty="0">
                <a:solidFill>
                  <a:srgbClr val="008000"/>
                </a:solidFill>
              </a:rPr>
              <a:t> </a:t>
            </a:r>
            <a:r>
              <a:rPr lang="fr-FR" b="1" i="1" dirty="0" err="1">
                <a:solidFill>
                  <a:srgbClr val="008000"/>
                </a:solidFill>
              </a:rPr>
              <a:t>ferulifolia</a:t>
            </a:r>
            <a:r>
              <a:rPr lang="fr-FR" b="1" dirty="0">
                <a:solidFill>
                  <a:srgbClr val="008000"/>
                </a:solidFill>
              </a:rPr>
              <a:t>)</a:t>
            </a:r>
          </a:p>
        </p:txBody>
      </p:sp>
      <p:sp>
        <p:nvSpPr>
          <p:cNvPr id="6" name="ZoneTexte 5">
            <a:extLst>
              <a:ext uri="{FF2B5EF4-FFF2-40B4-BE49-F238E27FC236}">
                <a16:creationId xmlns:a16="http://schemas.microsoft.com/office/drawing/2014/main" id="{339C6EF2-F3E1-4C4B-B037-8BD9CE82D85D}"/>
              </a:ext>
            </a:extLst>
          </p:cNvPr>
          <p:cNvSpPr txBox="1"/>
          <p:nvPr/>
        </p:nvSpPr>
        <p:spPr>
          <a:xfrm>
            <a:off x="204395" y="461664"/>
            <a:ext cx="5314277" cy="381933"/>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7" name="ZoneTexte 6">
            <a:extLst>
              <a:ext uri="{FF2B5EF4-FFF2-40B4-BE49-F238E27FC236}">
                <a16:creationId xmlns:a16="http://schemas.microsoft.com/office/drawing/2014/main" id="{1471C04C-72FE-46F1-B264-C97900E4767B}"/>
              </a:ext>
            </a:extLst>
          </p:cNvPr>
          <p:cNvSpPr txBox="1"/>
          <p:nvPr/>
        </p:nvSpPr>
        <p:spPr>
          <a:xfrm>
            <a:off x="204396" y="1280160"/>
            <a:ext cx="6553243" cy="1384995"/>
          </a:xfrm>
          <a:prstGeom prst="rect">
            <a:avLst/>
          </a:prstGeom>
          <a:noFill/>
        </p:spPr>
        <p:txBody>
          <a:bodyPr wrap="square" rtlCol="0">
            <a:spAutoFit/>
          </a:bodyPr>
          <a:lstStyle/>
          <a:p>
            <a:r>
              <a:rPr lang="fr-FR" dirty="0"/>
              <a:t>Plante vivace, originaire du Mexique, aux fleurs jaunes, de 40 cm de haut, </a:t>
            </a:r>
            <a:r>
              <a:rPr lang="fr-FR" b="1" dirty="0"/>
              <a:t>Rusticité  : </a:t>
            </a:r>
            <a:r>
              <a:rPr lang="fr-FR" dirty="0"/>
              <a:t>5°C, gélive, </a:t>
            </a:r>
            <a:r>
              <a:rPr lang="fr-FR" b="1" dirty="0"/>
              <a:t>Exposition  : </a:t>
            </a:r>
            <a:r>
              <a:rPr lang="fr-FR" dirty="0"/>
              <a:t> soleil, </a:t>
            </a:r>
            <a:r>
              <a:rPr lang="fr-FR" b="1" dirty="0"/>
              <a:t>Type de sol : </a:t>
            </a:r>
            <a:r>
              <a:rPr lang="fr-FR" dirty="0"/>
              <a:t>riche, bien drainé, </a:t>
            </a:r>
            <a:r>
              <a:rPr lang="fr-FR" b="1" dirty="0"/>
              <a:t>Acidité du sol  : </a:t>
            </a:r>
            <a:r>
              <a:rPr lang="fr-FR" dirty="0"/>
              <a:t>neutre à légèrement acide, </a:t>
            </a:r>
            <a:r>
              <a:rPr lang="fr-FR" b="1" dirty="0"/>
              <a:t>Humidité du sol  : </a:t>
            </a:r>
            <a:r>
              <a:rPr lang="fr-FR" dirty="0"/>
              <a:t>normal. </a:t>
            </a:r>
            <a:r>
              <a:rPr lang="fr-FR" altLang="fr-FR" b="1" dirty="0">
                <a:cs typeface="Arial" panose="020B0604020202020204" pitchFamily="34" charset="0"/>
              </a:rPr>
              <a:t>USDA Zone</a:t>
            </a:r>
            <a:r>
              <a:rPr lang="fr-FR" altLang="fr-FR" dirty="0">
                <a:cs typeface="Arial" panose="020B0604020202020204" pitchFamily="34" charset="0"/>
              </a:rPr>
              <a:t>: 8-11.</a:t>
            </a:r>
            <a:endParaRPr lang="fr-FR" dirty="0"/>
          </a:p>
          <a:p>
            <a:r>
              <a:rPr lang="fr-FR" sz="1200" dirty="0"/>
              <a:t>Source : </a:t>
            </a:r>
            <a:r>
              <a:rPr lang="fr-FR" sz="1200" dirty="0">
                <a:hlinkClick r:id="rId2"/>
              </a:rPr>
              <a:t>https://www.aujardin.info/plantes/bidens_ferulifolia.php</a:t>
            </a:r>
            <a:endParaRPr lang="fr-FR" sz="1200" dirty="0"/>
          </a:p>
        </p:txBody>
      </p:sp>
      <p:pic>
        <p:nvPicPr>
          <p:cNvPr id="9" name="Image 8">
            <a:extLst>
              <a:ext uri="{FF2B5EF4-FFF2-40B4-BE49-F238E27FC236}">
                <a16:creationId xmlns:a16="http://schemas.microsoft.com/office/drawing/2014/main" id="{14ECC9AD-BA2D-4812-9D98-9ECBDC11A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903" y="2669278"/>
            <a:ext cx="685800" cy="685800"/>
          </a:xfrm>
          <a:prstGeom prst="rect">
            <a:avLst/>
          </a:prstGeom>
        </p:spPr>
      </p:pic>
      <p:pic>
        <p:nvPicPr>
          <p:cNvPr id="11" name="Image 10">
            <a:extLst>
              <a:ext uri="{FF2B5EF4-FFF2-40B4-BE49-F238E27FC236}">
                <a16:creationId xmlns:a16="http://schemas.microsoft.com/office/drawing/2014/main" id="{42FCCF95-B040-4781-884D-9BA7807076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52" y="2962758"/>
            <a:ext cx="4181475" cy="2105025"/>
          </a:xfrm>
          <a:prstGeom prst="rect">
            <a:avLst/>
          </a:prstGeom>
        </p:spPr>
      </p:pic>
      <p:pic>
        <p:nvPicPr>
          <p:cNvPr id="13" name="Image 12">
            <a:extLst>
              <a:ext uri="{FF2B5EF4-FFF2-40B4-BE49-F238E27FC236}">
                <a16:creationId xmlns:a16="http://schemas.microsoft.com/office/drawing/2014/main" id="{3A825D11-9955-4ADD-8AEC-A75CAC30FE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65" y="5226799"/>
            <a:ext cx="1905000" cy="1428750"/>
          </a:xfrm>
          <a:prstGeom prst="rect">
            <a:avLst/>
          </a:prstGeom>
        </p:spPr>
      </p:pic>
      <p:pic>
        <p:nvPicPr>
          <p:cNvPr id="15" name="Image 14">
            <a:extLst>
              <a:ext uri="{FF2B5EF4-FFF2-40B4-BE49-F238E27FC236}">
                <a16:creationId xmlns:a16="http://schemas.microsoft.com/office/drawing/2014/main" id="{5EA46064-D065-47C6-9253-B8F5D45653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2086" y="5373668"/>
            <a:ext cx="1609725" cy="1076325"/>
          </a:xfrm>
          <a:prstGeom prst="rect">
            <a:avLst/>
          </a:prstGeom>
        </p:spPr>
      </p:pic>
      <p:pic>
        <p:nvPicPr>
          <p:cNvPr id="17" name="Image 16">
            <a:extLst>
              <a:ext uri="{FF2B5EF4-FFF2-40B4-BE49-F238E27FC236}">
                <a16:creationId xmlns:a16="http://schemas.microsoft.com/office/drawing/2014/main" id="{631B2768-BFFF-4833-863C-BE8509F2FF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9113" y="5292036"/>
            <a:ext cx="1381125" cy="1209675"/>
          </a:xfrm>
          <a:prstGeom prst="rect">
            <a:avLst/>
          </a:prstGeom>
        </p:spPr>
      </p:pic>
      <p:pic>
        <p:nvPicPr>
          <p:cNvPr id="19" name="Image 18">
            <a:extLst>
              <a:ext uri="{FF2B5EF4-FFF2-40B4-BE49-F238E27FC236}">
                <a16:creationId xmlns:a16="http://schemas.microsoft.com/office/drawing/2014/main" id="{8674668E-3C0B-477B-AC27-437445CCCE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02903" y="4400580"/>
            <a:ext cx="1114425" cy="752475"/>
          </a:xfrm>
          <a:prstGeom prst="rect">
            <a:avLst/>
          </a:prstGeom>
        </p:spPr>
      </p:pic>
      <p:pic>
        <p:nvPicPr>
          <p:cNvPr id="21" name="Image 20">
            <a:extLst>
              <a:ext uri="{FF2B5EF4-FFF2-40B4-BE49-F238E27FC236}">
                <a16:creationId xmlns:a16="http://schemas.microsoft.com/office/drawing/2014/main" id="{A5FE50A9-5CDC-46DC-9AD9-05CA73639B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43916" y="3471124"/>
            <a:ext cx="1028700" cy="819150"/>
          </a:xfrm>
          <a:prstGeom prst="rect">
            <a:avLst/>
          </a:prstGeom>
        </p:spPr>
      </p:pic>
      <p:pic>
        <p:nvPicPr>
          <p:cNvPr id="23" name="Image 22">
            <a:extLst>
              <a:ext uri="{FF2B5EF4-FFF2-40B4-BE49-F238E27FC236}">
                <a16:creationId xmlns:a16="http://schemas.microsoft.com/office/drawing/2014/main" id="{65E18D81-BBA6-4DE3-AE79-4C9590347E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64657" y="3385133"/>
            <a:ext cx="981075" cy="857250"/>
          </a:xfrm>
          <a:prstGeom prst="rect">
            <a:avLst/>
          </a:prstGeom>
        </p:spPr>
      </p:pic>
      <p:sp>
        <p:nvSpPr>
          <p:cNvPr id="8" name="ZoneTexte 7">
            <a:extLst>
              <a:ext uri="{FF2B5EF4-FFF2-40B4-BE49-F238E27FC236}">
                <a16:creationId xmlns:a16="http://schemas.microsoft.com/office/drawing/2014/main" id="{A40B56B2-882C-48BF-836A-8485D508FE69}"/>
              </a:ext>
            </a:extLst>
          </p:cNvPr>
          <p:cNvSpPr txBox="1"/>
          <p:nvPr/>
        </p:nvSpPr>
        <p:spPr>
          <a:xfrm>
            <a:off x="6757639" y="589208"/>
            <a:ext cx="4019313" cy="369332"/>
          </a:xfrm>
          <a:prstGeom prst="rect">
            <a:avLst/>
          </a:prstGeom>
          <a:noFill/>
        </p:spPr>
        <p:txBody>
          <a:bodyPr wrap="square" rtlCol="0">
            <a:spAutoFit/>
          </a:bodyPr>
          <a:lstStyle/>
          <a:p>
            <a:r>
              <a:rPr lang="fr-FR" b="1" u="sng" dirty="0">
                <a:solidFill>
                  <a:srgbClr val="008000"/>
                </a:solidFill>
              </a:rPr>
              <a:t>Iris (genre végétal)</a:t>
            </a:r>
          </a:p>
        </p:txBody>
      </p:sp>
      <p:sp>
        <p:nvSpPr>
          <p:cNvPr id="10" name="ZoneTexte 9">
            <a:extLst>
              <a:ext uri="{FF2B5EF4-FFF2-40B4-BE49-F238E27FC236}">
                <a16:creationId xmlns:a16="http://schemas.microsoft.com/office/drawing/2014/main" id="{AF9B3BAA-919F-4C60-BF11-AA0046E407B1}"/>
              </a:ext>
            </a:extLst>
          </p:cNvPr>
          <p:cNvSpPr txBox="1"/>
          <p:nvPr/>
        </p:nvSpPr>
        <p:spPr>
          <a:xfrm>
            <a:off x="6769177" y="966397"/>
            <a:ext cx="5145587" cy="1938992"/>
          </a:xfrm>
          <a:prstGeom prst="rect">
            <a:avLst/>
          </a:prstGeom>
          <a:noFill/>
        </p:spPr>
        <p:txBody>
          <a:bodyPr wrap="square" rtlCol="0">
            <a:spAutoFit/>
          </a:bodyPr>
          <a:lstStyle/>
          <a:p>
            <a:r>
              <a:rPr lang="fr-FR" dirty="0"/>
              <a:t>L’</a:t>
            </a:r>
            <a:r>
              <a:rPr lang="fr-FR" b="1" dirty="0"/>
              <a:t>Iris</a:t>
            </a:r>
            <a:r>
              <a:rPr lang="fr-FR" dirty="0"/>
              <a:t> est un </a:t>
            </a:r>
            <a:r>
              <a:rPr lang="fr-FR" dirty="0">
                <a:hlinkClick r:id="rId11" tooltip="Genre (biologie)"/>
              </a:rPr>
              <a:t>genre</a:t>
            </a:r>
            <a:r>
              <a:rPr lang="fr-FR" dirty="0"/>
              <a:t> de </a:t>
            </a:r>
            <a:r>
              <a:rPr lang="fr-FR" dirty="0">
                <a:hlinkClick r:id="rId12" tooltip="Plante vivace"/>
              </a:rPr>
              <a:t>plantes vivaces</a:t>
            </a:r>
            <a:r>
              <a:rPr lang="fr-FR" dirty="0"/>
              <a:t> à </a:t>
            </a:r>
            <a:r>
              <a:rPr lang="fr-FR" dirty="0">
                <a:hlinkClick r:id="rId13" tooltip="Rhizome (botanique)"/>
              </a:rPr>
              <a:t>rhizomes</a:t>
            </a:r>
            <a:r>
              <a:rPr lang="fr-FR" dirty="0"/>
              <a:t> ou à </a:t>
            </a:r>
            <a:r>
              <a:rPr lang="fr-FR" dirty="0">
                <a:hlinkClick r:id="rId14" tooltip="Bulbe"/>
              </a:rPr>
              <a:t>bulbes</a:t>
            </a:r>
            <a:r>
              <a:rPr lang="fr-FR" dirty="0"/>
              <a:t> de la famille des </a:t>
            </a:r>
            <a:r>
              <a:rPr lang="fr-FR" dirty="0">
                <a:hlinkClick r:id="rId15" tooltip="Iridacée"/>
              </a:rPr>
              <a:t>Iridacées</a:t>
            </a:r>
            <a:r>
              <a:rPr lang="fr-FR" dirty="0"/>
              <a:t> (dont fait également partie le </a:t>
            </a:r>
            <a:r>
              <a:rPr lang="fr-FR" dirty="0">
                <a:hlinkClick r:id="rId16" tooltip="Crocus"/>
              </a:rPr>
              <a:t>crocus</a:t>
            </a:r>
            <a:r>
              <a:rPr lang="fr-FR" dirty="0"/>
              <a:t>). Le genre </a:t>
            </a:r>
            <a:r>
              <a:rPr lang="fr-FR" i="1" dirty="0"/>
              <a:t>Iris</a:t>
            </a:r>
            <a:r>
              <a:rPr lang="fr-FR" dirty="0"/>
              <a:t> contient 210 espèces et d'innombrables variétés horticoles. Les </a:t>
            </a:r>
            <a:r>
              <a:rPr lang="fr-FR" dirty="0">
                <a:hlinkClick r:id="rId17" tooltip="Rhizome"/>
              </a:rPr>
              <a:t>rhizomes</a:t>
            </a:r>
            <a:r>
              <a:rPr lang="fr-FR" dirty="0"/>
              <a:t> des iris contribuent à stabiliser les berges et vasières des cours d’eau. Il y a des iris trop.</a:t>
            </a:r>
          </a:p>
          <a:p>
            <a:r>
              <a:rPr lang="fr-FR" sz="1200" dirty="0"/>
              <a:t>Source : </a:t>
            </a:r>
            <a:r>
              <a:rPr lang="fr-FR" sz="1200" dirty="0">
                <a:hlinkClick r:id="rId18"/>
              </a:rPr>
              <a:t>https://fr.wikipedia.org/wiki/Iris_(genre_v%C3%A9g%C3%A9tal)</a:t>
            </a:r>
            <a:r>
              <a:rPr lang="fr-FR" sz="1200" dirty="0"/>
              <a:t> </a:t>
            </a:r>
          </a:p>
        </p:txBody>
      </p:sp>
      <p:pic>
        <p:nvPicPr>
          <p:cNvPr id="14" name="Image 13">
            <a:extLst>
              <a:ext uri="{FF2B5EF4-FFF2-40B4-BE49-F238E27FC236}">
                <a16:creationId xmlns:a16="http://schemas.microsoft.com/office/drawing/2014/main" id="{1809B92C-3723-4321-AC87-81E81AE34EE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668681" y="2945266"/>
            <a:ext cx="1341696" cy="1766110"/>
          </a:xfrm>
          <a:prstGeom prst="rect">
            <a:avLst/>
          </a:prstGeom>
        </p:spPr>
      </p:pic>
      <p:pic>
        <p:nvPicPr>
          <p:cNvPr id="18" name="Image 17">
            <a:extLst>
              <a:ext uri="{FF2B5EF4-FFF2-40B4-BE49-F238E27FC236}">
                <a16:creationId xmlns:a16="http://schemas.microsoft.com/office/drawing/2014/main" id="{F20379E6-932E-42CD-B1EB-FA7DF3F3E01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816358" y="4613733"/>
            <a:ext cx="2143125" cy="2143125"/>
          </a:xfrm>
          <a:prstGeom prst="rect">
            <a:avLst/>
          </a:prstGeom>
        </p:spPr>
      </p:pic>
      <p:pic>
        <p:nvPicPr>
          <p:cNvPr id="29" name="Image 28">
            <a:extLst>
              <a:ext uri="{FF2B5EF4-FFF2-40B4-BE49-F238E27FC236}">
                <a16:creationId xmlns:a16="http://schemas.microsoft.com/office/drawing/2014/main" id="{A20B1325-2F53-4412-8E4E-F4C164FCFDD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098361" y="4819079"/>
            <a:ext cx="2000250" cy="2000250"/>
          </a:xfrm>
          <a:prstGeom prst="rect">
            <a:avLst/>
          </a:prstGeom>
        </p:spPr>
      </p:pic>
      <p:sp>
        <p:nvSpPr>
          <p:cNvPr id="30" name="ZoneTexte 29">
            <a:extLst>
              <a:ext uri="{FF2B5EF4-FFF2-40B4-BE49-F238E27FC236}">
                <a16:creationId xmlns:a16="http://schemas.microsoft.com/office/drawing/2014/main" id="{A662C5EF-89FF-49C3-B05E-AF9C797CB847}"/>
              </a:ext>
            </a:extLst>
          </p:cNvPr>
          <p:cNvSpPr txBox="1"/>
          <p:nvPr/>
        </p:nvSpPr>
        <p:spPr>
          <a:xfrm>
            <a:off x="8283903" y="4255267"/>
            <a:ext cx="2223853" cy="276999"/>
          </a:xfrm>
          <a:prstGeom prst="rect">
            <a:avLst/>
          </a:prstGeom>
          <a:noFill/>
        </p:spPr>
        <p:txBody>
          <a:bodyPr wrap="square" rtlCol="0">
            <a:spAutoFit/>
          </a:bodyPr>
          <a:lstStyle/>
          <a:p>
            <a:pPr algn="ctr"/>
            <a:r>
              <a:rPr lang="fr-FR" sz="1200" dirty="0">
                <a:solidFill>
                  <a:srgbClr val="008000"/>
                </a:solidFill>
              </a:rPr>
              <a:t>Walking iris.</a:t>
            </a:r>
          </a:p>
        </p:txBody>
      </p:sp>
      <p:sp>
        <p:nvSpPr>
          <p:cNvPr id="31" name="ZoneTexte 30">
            <a:extLst>
              <a:ext uri="{FF2B5EF4-FFF2-40B4-BE49-F238E27FC236}">
                <a16:creationId xmlns:a16="http://schemas.microsoft.com/office/drawing/2014/main" id="{C1AFCA02-8BA2-4389-80B2-618C59B976CB}"/>
              </a:ext>
            </a:extLst>
          </p:cNvPr>
          <p:cNvSpPr txBox="1"/>
          <p:nvPr/>
        </p:nvSpPr>
        <p:spPr>
          <a:xfrm>
            <a:off x="5506949" y="3199604"/>
            <a:ext cx="2587042" cy="1384995"/>
          </a:xfrm>
          <a:prstGeom prst="rect">
            <a:avLst/>
          </a:prstGeom>
          <a:noFill/>
        </p:spPr>
        <p:txBody>
          <a:bodyPr wrap="square" rtlCol="0">
            <a:spAutoFit/>
          </a:bodyPr>
          <a:lstStyle/>
          <a:p>
            <a:r>
              <a:rPr lang="fr-FR" sz="1200" b="1" u="sng" dirty="0">
                <a:solidFill>
                  <a:srgbClr val="008000"/>
                </a:solidFill>
              </a:rPr>
              <a:t>Iris pour zone tropicale </a:t>
            </a:r>
            <a:r>
              <a:rPr lang="fr-FR" sz="1200" dirty="0">
                <a:solidFill>
                  <a:srgbClr val="008000"/>
                </a:solidFill>
              </a:rPr>
              <a:t>:</a:t>
            </a:r>
          </a:p>
          <a:p>
            <a:endParaRPr lang="fr-FR" sz="1200" dirty="0">
              <a:solidFill>
                <a:srgbClr val="008000"/>
              </a:solidFill>
            </a:endParaRPr>
          </a:p>
          <a:p>
            <a:r>
              <a:rPr lang="fr-FR" sz="1200" dirty="0">
                <a:solidFill>
                  <a:srgbClr val="008000"/>
                </a:solidFill>
              </a:rPr>
              <a:t>. Iris de Louisiane (</a:t>
            </a:r>
            <a:r>
              <a:rPr lang="fr-FR" sz="1200" i="1" dirty="0" err="1">
                <a:solidFill>
                  <a:srgbClr val="008000"/>
                </a:solidFill>
              </a:rPr>
              <a:t>Neomarica</a:t>
            </a:r>
            <a:r>
              <a:rPr lang="fr-FR" sz="1200" i="1" dirty="0">
                <a:solidFill>
                  <a:srgbClr val="008000"/>
                </a:solidFill>
              </a:rPr>
              <a:t> </a:t>
            </a:r>
            <a:r>
              <a:rPr lang="fr-FR" sz="1200" i="1" dirty="0" err="1">
                <a:solidFill>
                  <a:srgbClr val="008000"/>
                </a:solidFill>
              </a:rPr>
              <a:t>Coerulea</a:t>
            </a:r>
            <a:r>
              <a:rPr lang="fr-FR" sz="1200" i="1" dirty="0">
                <a:solidFill>
                  <a:srgbClr val="008000"/>
                </a:solidFill>
              </a:rPr>
              <a:t> Regina</a:t>
            </a:r>
            <a:r>
              <a:rPr lang="fr-FR" sz="1200" dirty="0">
                <a:solidFill>
                  <a:srgbClr val="008000"/>
                </a:solidFill>
              </a:rPr>
              <a:t>) </a:t>
            </a:r>
            <a:r>
              <a:rPr lang="fr-FR" sz="1200" b="1" dirty="0">
                <a:solidFill>
                  <a:srgbClr val="008000"/>
                </a:solidFill>
              </a:rPr>
              <a:t>USDA zones </a:t>
            </a:r>
            <a:r>
              <a:rPr lang="fr-FR" sz="1200" dirty="0">
                <a:solidFill>
                  <a:srgbClr val="008000"/>
                </a:solidFill>
              </a:rPr>
              <a:t>8B - 11</a:t>
            </a:r>
          </a:p>
          <a:p>
            <a:r>
              <a:rPr lang="fr-FR" sz="1200" dirty="0">
                <a:solidFill>
                  <a:srgbClr val="008000"/>
                </a:solidFill>
              </a:rPr>
              <a:t>. Iris Walking Iris 'Regina’</a:t>
            </a:r>
          </a:p>
          <a:p>
            <a:r>
              <a:rPr lang="fr-FR" sz="1200" dirty="0">
                <a:solidFill>
                  <a:srgbClr val="008000"/>
                </a:solidFill>
              </a:rPr>
              <a:t>. Walking Iris (</a:t>
            </a:r>
            <a:r>
              <a:rPr lang="fr-FR" sz="1200" i="1" dirty="0" err="1">
                <a:solidFill>
                  <a:srgbClr val="008000"/>
                </a:solidFill>
              </a:rPr>
              <a:t>Neomarica</a:t>
            </a:r>
            <a:r>
              <a:rPr lang="fr-FR" sz="1200" i="1" dirty="0">
                <a:solidFill>
                  <a:srgbClr val="008000"/>
                </a:solidFill>
              </a:rPr>
              <a:t> gracilis &amp; N. </a:t>
            </a:r>
            <a:r>
              <a:rPr lang="fr-FR" sz="1200" i="1" dirty="0" err="1">
                <a:solidFill>
                  <a:srgbClr val="008000"/>
                </a:solidFill>
              </a:rPr>
              <a:t>northiana</a:t>
            </a:r>
            <a:r>
              <a:rPr lang="fr-FR" sz="1200" dirty="0">
                <a:solidFill>
                  <a:srgbClr val="008000"/>
                </a:solidFill>
              </a:rPr>
              <a:t>) </a:t>
            </a:r>
            <a:r>
              <a:rPr lang="fr-FR" sz="1200" b="1" dirty="0">
                <a:solidFill>
                  <a:srgbClr val="008000"/>
                </a:solidFill>
              </a:rPr>
              <a:t>USDA Zones </a:t>
            </a:r>
            <a:r>
              <a:rPr lang="fr-FR" sz="1200" dirty="0">
                <a:solidFill>
                  <a:srgbClr val="008000"/>
                </a:solidFill>
              </a:rPr>
              <a:t>9-11.</a:t>
            </a:r>
          </a:p>
        </p:txBody>
      </p:sp>
      <p:pic>
        <p:nvPicPr>
          <p:cNvPr id="33" name="Image 32">
            <a:extLst>
              <a:ext uri="{FF2B5EF4-FFF2-40B4-BE49-F238E27FC236}">
                <a16:creationId xmlns:a16="http://schemas.microsoft.com/office/drawing/2014/main" id="{498C644E-9B70-419B-A26C-1A971E6BADC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853509" y="5119049"/>
            <a:ext cx="1394784" cy="1046088"/>
          </a:xfrm>
          <a:prstGeom prst="rect">
            <a:avLst/>
          </a:prstGeom>
        </p:spPr>
      </p:pic>
      <p:sp>
        <p:nvSpPr>
          <p:cNvPr id="34" name="ZoneTexte 33">
            <a:extLst>
              <a:ext uri="{FF2B5EF4-FFF2-40B4-BE49-F238E27FC236}">
                <a16:creationId xmlns:a16="http://schemas.microsoft.com/office/drawing/2014/main" id="{5FD72418-BAC0-42BE-8B5B-E707FF856694}"/>
              </a:ext>
            </a:extLst>
          </p:cNvPr>
          <p:cNvSpPr txBox="1"/>
          <p:nvPr/>
        </p:nvSpPr>
        <p:spPr>
          <a:xfrm>
            <a:off x="5736045" y="6172994"/>
            <a:ext cx="1739591" cy="276999"/>
          </a:xfrm>
          <a:prstGeom prst="rect">
            <a:avLst/>
          </a:prstGeom>
          <a:noFill/>
        </p:spPr>
        <p:txBody>
          <a:bodyPr wrap="square" rtlCol="0">
            <a:spAutoFit/>
          </a:bodyPr>
          <a:lstStyle/>
          <a:p>
            <a:pPr algn="ctr"/>
            <a:r>
              <a:rPr lang="fr-FR" sz="1200" i="1" dirty="0">
                <a:solidFill>
                  <a:srgbClr val="008000"/>
                </a:solidFill>
              </a:rPr>
              <a:t>iris </a:t>
            </a:r>
            <a:r>
              <a:rPr lang="fr-FR" sz="1200" i="1" dirty="0" err="1">
                <a:solidFill>
                  <a:srgbClr val="008000"/>
                </a:solidFill>
              </a:rPr>
              <a:t>Neomarica</a:t>
            </a:r>
            <a:r>
              <a:rPr lang="fr-FR" sz="1200" i="1" dirty="0">
                <a:solidFill>
                  <a:srgbClr val="008000"/>
                </a:solidFill>
              </a:rPr>
              <a:t> gracilis</a:t>
            </a:r>
          </a:p>
        </p:txBody>
      </p:sp>
      <p:pic>
        <p:nvPicPr>
          <p:cNvPr id="36" name="Image 35">
            <a:extLst>
              <a:ext uri="{FF2B5EF4-FFF2-40B4-BE49-F238E27FC236}">
                <a16:creationId xmlns:a16="http://schemas.microsoft.com/office/drawing/2014/main" id="{A4F9C1E8-C708-4303-9944-A519C56D21B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055569" y="3292836"/>
            <a:ext cx="1200150" cy="933450"/>
          </a:xfrm>
          <a:prstGeom prst="rect">
            <a:avLst/>
          </a:prstGeom>
        </p:spPr>
      </p:pic>
      <p:pic>
        <p:nvPicPr>
          <p:cNvPr id="38" name="Image 37">
            <a:extLst>
              <a:ext uri="{FF2B5EF4-FFF2-40B4-BE49-F238E27FC236}">
                <a16:creationId xmlns:a16="http://schemas.microsoft.com/office/drawing/2014/main" id="{A0835851-54C2-4B79-BD08-20EE8733911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395829" y="3390171"/>
            <a:ext cx="1171575" cy="876300"/>
          </a:xfrm>
          <a:prstGeom prst="rect">
            <a:avLst/>
          </a:prstGeom>
        </p:spPr>
      </p:pic>
    </p:spTree>
    <p:extLst>
      <p:ext uri="{BB962C8B-B14F-4D97-AF65-F5344CB8AC3E}">
        <p14:creationId xmlns:p14="http://schemas.microsoft.com/office/powerpoint/2010/main" val="238012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270325" y="6451896"/>
            <a:ext cx="4915348"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p:txBody>
          <a:bodyPr/>
          <a:lstStyle/>
          <a:p>
            <a:fld id="{DD01B516-A07C-46B6-9C1A-871827ED2DE0}" type="slidenum">
              <a:rPr lang="fr-FR" smtClean="0"/>
              <a:t>2</a:t>
            </a:fld>
            <a:endParaRPr lang="fr-FR"/>
          </a:p>
        </p:txBody>
      </p:sp>
      <p:sp>
        <p:nvSpPr>
          <p:cNvPr id="15" name="ZoneTexte 14">
            <a:extLst>
              <a:ext uri="{FF2B5EF4-FFF2-40B4-BE49-F238E27FC236}">
                <a16:creationId xmlns:a16="http://schemas.microsoft.com/office/drawing/2014/main" id="{E78A9CA7-0C58-4A9E-9D83-2316FA8AD24A}"/>
              </a:ext>
            </a:extLst>
          </p:cNvPr>
          <p:cNvSpPr txBox="1"/>
          <p:nvPr/>
        </p:nvSpPr>
        <p:spPr>
          <a:xfrm>
            <a:off x="225911" y="666974"/>
            <a:ext cx="2335255" cy="369332"/>
          </a:xfrm>
          <a:prstGeom prst="rect">
            <a:avLst/>
          </a:prstGeom>
          <a:noFill/>
        </p:spPr>
        <p:txBody>
          <a:bodyPr wrap="none" rtlCol="0">
            <a:spAutoFit/>
          </a:bodyPr>
          <a:lstStyle/>
          <a:p>
            <a:r>
              <a:rPr lang="fr-FR" b="1" u="sng" dirty="0">
                <a:solidFill>
                  <a:srgbClr val="008000"/>
                </a:solidFill>
              </a:rPr>
              <a:t>Présentation du projet</a:t>
            </a:r>
          </a:p>
        </p:txBody>
      </p:sp>
      <p:sp>
        <p:nvSpPr>
          <p:cNvPr id="16" name="ZoneTexte 15">
            <a:extLst>
              <a:ext uri="{FF2B5EF4-FFF2-40B4-BE49-F238E27FC236}">
                <a16:creationId xmlns:a16="http://schemas.microsoft.com/office/drawing/2014/main" id="{39B09E52-8A7A-4BFE-A7F1-4A8D1DCEEDB6}"/>
              </a:ext>
            </a:extLst>
          </p:cNvPr>
          <p:cNvSpPr txBox="1"/>
          <p:nvPr/>
        </p:nvSpPr>
        <p:spPr>
          <a:xfrm>
            <a:off x="225911" y="1140311"/>
            <a:ext cx="11715077" cy="923330"/>
          </a:xfrm>
          <a:prstGeom prst="rect">
            <a:avLst/>
          </a:prstGeom>
          <a:noFill/>
        </p:spPr>
        <p:txBody>
          <a:bodyPr wrap="square" rtlCol="0">
            <a:spAutoFit/>
          </a:bodyPr>
          <a:lstStyle/>
          <a:p>
            <a:r>
              <a:rPr lang="fr-FR" b="1" dirty="0">
                <a:solidFill>
                  <a:srgbClr val="008000"/>
                </a:solidFill>
              </a:rPr>
              <a:t>Le lieu :</a:t>
            </a:r>
          </a:p>
          <a:p>
            <a:endParaRPr lang="fr-FR" b="1" dirty="0"/>
          </a:p>
          <a:p>
            <a:r>
              <a:rPr lang="fr-FR" b="1" dirty="0"/>
              <a:t>Le lieu</a:t>
            </a:r>
            <a:r>
              <a:rPr lang="fr-FR" dirty="0"/>
              <a:t> est un étang de la banlieue de capitale de </a:t>
            </a:r>
            <a:r>
              <a:rPr lang="fr-FR" dirty="0">
                <a:hlinkClick r:id="rId2" tooltip="Madagascar"/>
              </a:rPr>
              <a:t>Madagascar</a:t>
            </a:r>
            <a:r>
              <a:rPr lang="fr-FR" dirty="0"/>
              <a:t>, </a:t>
            </a:r>
            <a:r>
              <a:rPr lang="fr-FR" dirty="0">
                <a:hlinkClick r:id="rId3" tooltip="Antananarivo"/>
              </a:rPr>
              <a:t>Antananarivo</a:t>
            </a:r>
            <a:r>
              <a:rPr lang="fr-FR" dirty="0"/>
              <a:t>, proche d’un marais.</a:t>
            </a:r>
          </a:p>
        </p:txBody>
      </p:sp>
    </p:spTree>
    <p:extLst>
      <p:ext uri="{BB962C8B-B14F-4D97-AF65-F5344CB8AC3E}">
        <p14:creationId xmlns:p14="http://schemas.microsoft.com/office/powerpoint/2010/main" val="3019963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351547" y="6491774"/>
            <a:ext cx="4801853" cy="229701"/>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191319" y="115525"/>
            <a:ext cx="779033" cy="385221"/>
          </a:xfrm>
        </p:spPr>
        <p:txBody>
          <a:bodyPr/>
          <a:lstStyle/>
          <a:p>
            <a:fld id="{DD01B516-A07C-46B6-9C1A-871827ED2DE0}" type="slidenum">
              <a:rPr lang="fr-FR" smtClean="0"/>
              <a:t>20</a:t>
            </a:fld>
            <a:endParaRPr lang="fr-FR"/>
          </a:p>
        </p:txBody>
      </p:sp>
      <p:sp>
        <p:nvSpPr>
          <p:cNvPr id="5" name="ZoneTexte 4">
            <a:extLst>
              <a:ext uri="{FF2B5EF4-FFF2-40B4-BE49-F238E27FC236}">
                <a16:creationId xmlns:a16="http://schemas.microsoft.com/office/drawing/2014/main" id="{8B4C803B-F285-4E2D-A36F-D822848C0E8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521AC9DB-33AB-4E2C-A76C-9D1DBAB59ED3}"/>
              </a:ext>
            </a:extLst>
          </p:cNvPr>
          <p:cNvSpPr txBox="1"/>
          <p:nvPr/>
        </p:nvSpPr>
        <p:spPr>
          <a:xfrm>
            <a:off x="204395" y="461664"/>
            <a:ext cx="5314277" cy="381933"/>
          </a:xfrm>
          <a:prstGeom prst="rect">
            <a:avLst/>
          </a:prstGeom>
          <a:noFill/>
        </p:spPr>
        <p:txBody>
          <a:bodyPr wrap="square" rtlCol="0">
            <a:spAutoFit/>
          </a:bodyPr>
          <a:lstStyle/>
          <a:p>
            <a:r>
              <a:rPr lang="fr-FR" b="1" u="sng" dirty="0">
                <a:solidFill>
                  <a:srgbClr val="008000"/>
                </a:solidFill>
              </a:rPr>
              <a:t>Fleurs pour massifs fleuris (tropicales)</a:t>
            </a:r>
          </a:p>
        </p:txBody>
      </p:sp>
      <p:pic>
        <p:nvPicPr>
          <p:cNvPr id="8" name="Image 7">
            <a:extLst>
              <a:ext uri="{FF2B5EF4-FFF2-40B4-BE49-F238E27FC236}">
                <a16:creationId xmlns:a16="http://schemas.microsoft.com/office/drawing/2014/main" id="{8344D5AE-A283-4DFE-A129-CD9902BDF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437" y="3345021"/>
            <a:ext cx="1847850" cy="2466975"/>
          </a:xfrm>
          <a:prstGeom prst="rect">
            <a:avLst/>
          </a:prstGeom>
        </p:spPr>
      </p:pic>
      <p:pic>
        <p:nvPicPr>
          <p:cNvPr id="12" name="Image 11">
            <a:extLst>
              <a:ext uri="{FF2B5EF4-FFF2-40B4-BE49-F238E27FC236}">
                <a16:creationId xmlns:a16="http://schemas.microsoft.com/office/drawing/2014/main" id="{8C5F9934-643B-4ABF-8F0C-CDCE4ABE65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6426" y="4307046"/>
            <a:ext cx="2667000" cy="1504950"/>
          </a:xfrm>
          <a:prstGeom prst="rect">
            <a:avLst/>
          </a:prstGeom>
        </p:spPr>
      </p:pic>
      <p:sp>
        <p:nvSpPr>
          <p:cNvPr id="13" name="ZoneTexte 12">
            <a:extLst>
              <a:ext uri="{FF2B5EF4-FFF2-40B4-BE49-F238E27FC236}">
                <a16:creationId xmlns:a16="http://schemas.microsoft.com/office/drawing/2014/main" id="{5B1DEEE3-3793-47B3-B98F-97A9FDCCDD2F}"/>
              </a:ext>
            </a:extLst>
          </p:cNvPr>
          <p:cNvSpPr txBox="1"/>
          <p:nvPr/>
        </p:nvSpPr>
        <p:spPr>
          <a:xfrm>
            <a:off x="3351547" y="5853156"/>
            <a:ext cx="2168226" cy="276999"/>
          </a:xfrm>
          <a:prstGeom prst="rect">
            <a:avLst/>
          </a:prstGeom>
          <a:noFill/>
        </p:spPr>
        <p:txBody>
          <a:bodyPr wrap="square" rtlCol="0">
            <a:spAutoFit/>
          </a:bodyPr>
          <a:lstStyle/>
          <a:p>
            <a:pPr algn="ctr"/>
            <a:r>
              <a:rPr lang="fr-FR" sz="1200" dirty="0">
                <a:solidFill>
                  <a:srgbClr val="008000"/>
                </a:solidFill>
              </a:rPr>
              <a:t>Balisier, </a:t>
            </a:r>
            <a:r>
              <a:rPr lang="fr-FR" sz="1200" dirty="0" err="1">
                <a:solidFill>
                  <a:srgbClr val="008000"/>
                </a:solidFill>
              </a:rPr>
              <a:t>Heliconia</a:t>
            </a:r>
            <a:r>
              <a:rPr lang="fr-FR" sz="1200" dirty="0">
                <a:solidFill>
                  <a:srgbClr val="008000"/>
                </a:solidFill>
              </a:rPr>
              <a:t> etc.</a:t>
            </a:r>
          </a:p>
        </p:txBody>
      </p:sp>
      <p:pic>
        <p:nvPicPr>
          <p:cNvPr id="15" name="Image 14">
            <a:extLst>
              <a:ext uri="{FF2B5EF4-FFF2-40B4-BE49-F238E27FC236}">
                <a16:creationId xmlns:a16="http://schemas.microsoft.com/office/drawing/2014/main" id="{9A812929-937F-4151-B667-C8F7F150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2502" y="1655932"/>
            <a:ext cx="685800" cy="914400"/>
          </a:xfrm>
          <a:prstGeom prst="rect">
            <a:avLst/>
          </a:prstGeom>
        </p:spPr>
      </p:pic>
      <p:pic>
        <p:nvPicPr>
          <p:cNvPr id="17" name="Image 16">
            <a:extLst>
              <a:ext uri="{FF2B5EF4-FFF2-40B4-BE49-F238E27FC236}">
                <a16:creationId xmlns:a16="http://schemas.microsoft.com/office/drawing/2014/main" id="{53CBF30E-4167-4381-9968-269128B9CB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0605" y="1713082"/>
            <a:ext cx="1133475" cy="857250"/>
          </a:xfrm>
          <a:prstGeom prst="rect">
            <a:avLst/>
          </a:prstGeom>
        </p:spPr>
      </p:pic>
      <p:pic>
        <p:nvPicPr>
          <p:cNvPr id="19" name="Image 18">
            <a:extLst>
              <a:ext uri="{FF2B5EF4-FFF2-40B4-BE49-F238E27FC236}">
                <a16:creationId xmlns:a16="http://schemas.microsoft.com/office/drawing/2014/main" id="{99D2F719-696B-47CA-9501-24B1BF7DAF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185" y="1754166"/>
            <a:ext cx="1104900" cy="866775"/>
          </a:xfrm>
          <a:prstGeom prst="rect">
            <a:avLst/>
          </a:prstGeom>
        </p:spPr>
      </p:pic>
      <p:sp>
        <p:nvSpPr>
          <p:cNvPr id="20" name="ZoneTexte 19">
            <a:extLst>
              <a:ext uri="{FF2B5EF4-FFF2-40B4-BE49-F238E27FC236}">
                <a16:creationId xmlns:a16="http://schemas.microsoft.com/office/drawing/2014/main" id="{BFB593B4-180E-49A7-B5D2-DAE50B38A388}"/>
              </a:ext>
            </a:extLst>
          </p:cNvPr>
          <p:cNvSpPr txBox="1"/>
          <p:nvPr/>
        </p:nvSpPr>
        <p:spPr>
          <a:xfrm>
            <a:off x="314437" y="2686090"/>
            <a:ext cx="3724163" cy="276999"/>
          </a:xfrm>
          <a:prstGeom prst="rect">
            <a:avLst/>
          </a:prstGeom>
          <a:noFill/>
        </p:spPr>
        <p:txBody>
          <a:bodyPr wrap="square" rtlCol="0">
            <a:spAutoFit/>
          </a:bodyPr>
          <a:lstStyle/>
          <a:p>
            <a:pPr algn="ctr"/>
            <a:r>
              <a:rPr lang="fr-FR" sz="1200" dirty="0">
                <a:solidFill>
                  <a:srgbClr val="008000"/>
                </a:solidFill>
              </a:rPr>
              <a:t>Roses de porcelaine</a:t>
            </a:r>
          </a:p>
        </p:txBody>
      </p:sp>
      <p:sp>
        <p:nvSpPr>
          <p:cNvPr id="21" name="Rectangle 20">
            <a:extLst>
              <a:ext uri="{FF2B5EF4-FFF2-40B4-BE49-F238E27FC236}">
                <a16:creationId xmlns:a16="http://schemas.microsoft.com/office/drawing/2014/main" id="{C8FF06F1-80C8-4775-9C77-BEB10FA9CCC5}"/>
              </a:ext>
            </a:extLst>
          </p:cNvPr>
          <p:cNvSpPr/>
          <p:nvPr/>
        </p:nvSpPr>
        <p:spPr>
          <a:xfrm>
            <a:off x="261008" y="948530"/>
            <a:ext cx="6583149" cy="369332"/>
          </a:xfrm>
          <a:prstGeom prst="rect">
            <a:avLst/>
          </a:prstGeom>
        </p:spPr>
        <p:txBody>
          <a:bodyPr wrap="none">
            <a:spAutoFit/>
          </a:bodyPr>
          <a:lstStyle/>
          <a:p>
            <a:r>
              <a:rPr lang="fr-FR" b="1" dirty="0">
                <a:solidFill>
                  <a:srgbClr val="008000"/>
                </a:solidFill>
              </a:rPr>
              <a:t>Roses de porcelaine (</a:t>
            </a:r>
            <a:r>
              <a:rPr lang="fr-FR" b="1" i="1" dirty="0" err="1">
                <a:solidFill>
                  <a:srgbClr val="008000"/>
                </a:solidFill>
              </a:rPr>
              <a:t>Etlingera</a:t>
            </a:r>
            <a:r>
              <a:rPr lang="fr-FR" b="1" i="1" dirty="0">
                <a:solidFill>
                  <a:srgbClr val="008000"/>
                </a:solidFill>
              </a:rPr>
              <a:t> </a:t>
            </a:r>
            <a:r>
              <a:rPr lang="fr-FR" b="1" i="1" dirty="0" err="1">
                <a:solidFill>
                  <a:srgbClr val="008000"/>
                </a:solidFill>
              </a:rPr>
              <a:t>elatior</a:t>
            </a:r>
            <a:r>
              <a:rPr lang="fr-FR" dirty="0">
                <a:solidFill>
                  <a:srgbClr val="008000"/>
                </a:solidFill>
              </a:rPr>
              <a:t>)</a:t>
            </a:r>
            <a:r>
              <a:rPr lang="fr-FR" b="1" dirty="0">
                <a:solidFill>
                  <a:srgbClr val="008000"/>
                </a:solidFill>
              </a:rPr>
              <a:t>, Balisier, </a:t>
            </a:r>
            <a:r>
              <a:rPr lang="fr-FR" b="1" dirty="0" err="1">
                <a:solidFill>
                  <a:srgbClr val="008000"/>
                </a:solidFill>
              </a:rPr>
              <a:t>Heliconia</a:t>
            </a:r>
            <a:r>
              <a:rPr lang="fr-FR" b="1" dirty="0">
                <a:solidFill>
                  <a:srgbClr val="008000"/>
                </a:solidFill>
              </a:rPr>
              <a:t>, </a:t>
            </a:r>
            <a:r>
              <a:rPr lang="fr-FR" b="1" dirty="0" err="1">
                <a:solidFill>
                  <a:srgbClr val="008000"/>
                </a:solidFill>
              </a:rPr>
              <a:t>Streliazia</a:t>
            </a:r>
            <a:endParaRPr lang="fr-FR" b="1" dirty="0">
              <a:solidFill>
                <a:srgbClr val="008000"/>
              </a:solidFill>
            </a:endParaRPr>
          </a:p>
        </p:txBody>
      </p:sp>
      <p:pic>
        <p:nvPicPr>
          <p:cNvPr id="23" name="Image 22">
            <a:extLst>
              <a:ext uri="{FF2B5EF4-FFF2-40B4-BE49-F238E27FC236}">
                <a16:creationId xmlns:a16="http://schemas.microsoft.com/office/drawing/2014/main" id="{55286FD3-B382-41F2-BE19-DC449F007A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1373" y="2686061"/>
            <a:ext cx="2295525" cy="3048000"/>
          </a:xfrm>
          <a:prstGeom prst="rect">
            <a:avLst/>
          </a:prstGeom>
        </p:spPr>
      </p:pic>
      <p:pic>
        <p:nvPicPr>
          <p:cNvPr id="25" name="Image 24">
            <a:extLst>
              <a:ext uri="{FF2B5EF4-FFF2-40B4-BE49-F238E27FC236}">
                <a16:creationId xmlns:a16="http://schemas.microsoft.com/office/drawing/2014/main" id="{4BCFBC02-BB0F-4C5C-A0F3-931C4A75D0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10612" y="1558076"/>
            <a:ext cx="1143000" cy="1524000"/>
          </a:xfrm>
          <a:prstGeom prst="rect">
            <a:avLst/>
          </a:prstGeom>
        </p:spPr>
      </p:pic>
      <p:pic>
        <p:nvPicPr>
          <p:cNvPr id="27" name="Image 26">
            <a:extLst>
              <a:ext uri="{FF2B5EF4-FFF2-40B4-BE49-F238E27FC236}">
                <a16:creationId xmlns:a16="http://schemas.microsoft.com/office/drawing/2014/main" id="{19B98AA3-A1F6-4EA6-B523-C1B7083F3A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78179" y="2087692"/>
            <a:ext cx="2019300" cy="2257425"/>
          </a:xfrm>
          <a:prstGeom prst="rect">
            <a:avLst/>
          </a:prstGeom>
        </p:spPr>
      </p:pic>
      <p:pic>
        <p:nvPicPr>
          <p:cNvPr id="29" name="Image 28">
            <a:extLst>
              <a:ext uri="{FF2B5EF4-FFF2-40B4-BE49-F238E27FC236}">
                <a16:creationId xmlns:a16="http://schemas.microsoft.com/office/drawing/2014/main" id="{58CC3140-2BFC-46CB-A178-3DA11857CC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32059" y="1729601"/>
            <a:ext cx="1847850" cy="2466975"/>
          </a:xfrm>
          <a:prstGeom prst="rect">
            <a:avLst/>
          </a:prstGeom>
        </p:spPr>
      </p:pic>
      <p:pic>
        <p:nvPicPr>
          <p:cNvPr id="31" name="Image 30">
            <a:extLst>
              <a:ext uri="{FF2B5EF4-FFF2-40B4-BE49-F238E27FC236}">
                <a16:creationId xmlns:a16="http://schemas.microsoft.com/office/drawing/2014/main" id="{BBA0B2A9-58A1-49CB-96FB-9F4838A471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09394" y="1421992"/>
            <a:ext cx="1524000" cy="1143000"/>
          </a:xfrm>
          <a:prstGeom prst="rect">
            <a:avLst/>
          </a:prstGeom>
        </p:spPr>
      </p:pic>
      <p:pic>
        <p:nvPicPr>
          <p:cNvPr id="33" name="Image 32">
            <a:extLst>
              <a:ext uri="{FF2B5EF4-FFF2-40B4-BE49-F238E27FC236}">
                <a16:creationId xmlns:a16="http://schemas.microsoft.com/office/drawing/2014/main" id="{F0D8A207-C374-4600-9D4E-55EC69CB80C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89640" y="500376"/>
            <a:ext cx="1143000" cy="1524000"/>
          </a:xfrm>
          <a:prstGeom prst="rect">
            <a:avLst/>
          </a:prstGeom>
        </p:spPr>
      </p:pic>
      <p:pic>
        <p:nvPicPr>
          <p:cNvPr id="35" name="Image 34">
            <a:extLst>
              <a:ext uri="{FF2B5EF4-FFF2-40B4-BE49-F238E27FC236}">
                <a16:creationId xmlns:a16="http://schemas.microsoft.com/office/drawing/2014/main" id="{5642574F-902B-4854-A040-52D080CC7C1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48162" y="475038"/>
            <a:ext cx="1524000" cy="1143000"/>
          </a:xfrm>
          <a:prstGeom prst="rect">
            <a:avLst/>
          </a:prstGeom>
        </p:spPr>
      </p:pic>
      <p:pic>
        <p:nvPicPr>
          <p:cNvPr id="37" name="Image 36">
            <a:extLst>
              <a:ext uri="{FF2B5EF4-FFF2-40B4-BE49-F238E27FC236}">
                <a16:creationId xmlns:a16="http://schemas.microsoft.com/office/drawing/2014/main" id="{2EA38D49-E863-4D0E-A954-CDB3BC44F42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63510" y="149820"/>
            <a:ext cx="1143000" cy="1524000"/>
          </a:xfrm>
          <a:prstGeom prst="rect">
            <a:avLst/>
          </a:prstGeom>
        </p:spPr>
      </p:pic>
      <p:sp>
        <p:nvSpPr>
          <p:cNvPr id="42" name="Rectangle 41">
            <a:extLst>
              <a:ext uri="{FF2B5EF4-FFF2-40B4-BE49-F238E27FC236}">
                <a16:creationId xmlns:a16="http://schemas.microsoft.com/office/drawing/2014/main" id="{91955FB2-0498-4FC1-AE25-40499970F725}"/>
              </a:ext>
            </a:extLst>
          </p:cNvPr>
          <p:cNvSpPr/>
          <p:nvPr/>
        </p:nvSpPr>
        <p:spPr>
          <a:xfrm>
            <a:off x="9840069" y="4245175"/>
            <a:ext cx="1538883" cy="276999"/>
          </a:xfrm>
          <a:prstGeom prst="rect">
            <a:avLst/>
          </a:prstGeom>
        </p:spPr>
        <p:txBody>
          <a:bodyPr wrap="none">
            <a:spAutoFit/>
          </a:bodyPr>
          <a:lstStyle/>
          <a:p>
            <a:r>
              <a:rPr lang="fr-FR" sz="1200" i="1" dirty="0" err="1">
                <a:solidFill>
                  <a:srgbClr val="008000"/>
                </a:solidFill>
              </a:rPr>
              <a:t>Heliconia</a:t>
            </a:r>
            <a:r>
              <a:rPr lang="fr-FR" sz="1200" i="1" dirty="0">
                <a:solidFill>
                  <a:srgbClr val="008000"/>
                </a:solidFill>
              </a:rPr>
              <a:t> </a:t>
            </a:r>
            <a:r>
              <a:rPr lang="fr-FR" sz="1200" i="1" dirty="0" err="1">
                <a:solidFill>
                  <a:srgbClr val="008000"/>
                </a:solidFill>
              </a:rPr>
              <a:t>psittacorum</a:t>
            </a:r>
            <a:endParaRPr lang="fr-FR" sz="1200" i="1" dirty="0">
              <a:solidFill>
                <a:srgbClr val="008000"/>
              </a:solidFill>
            </a:endParaRPr>
          </a:p>
        </p:txBody>
      </p:sp>
      <p:pic>
        <p:nvPicPr>
          <p:cNvPr id="44" name="Image 43">
            <a:extLst>
              <a:ext uri="{FF2B5EF4-FFF2-40B4-BE49-F238E27FC236}">
                <a16:creationId xmlns:a16="http://schemas.microsoft.com/office/drawing/2014/main" id="{3EEBEEFB-41A2-4E0E-A1D8-9A49FA5820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12510" y="4854575"/>
            <a:ext cx="2794000" cy="1866900"/>
          </a:xfrm>
          <a:prstGeom prst="rect">
            <a:avLst/>
          </a:prstGeom>
        </p:spPr>
      </p:pic>
      <p:sp>
        <p:nvSpPr>
          <p:cNvPr id="45" name="ZoneTexte 44">
            <a:extLst>
              <a:ext uri="{FF2B5EF4-FFF2-40B4-BE49-F238E27FC236}">
                <a16:creationId xmlns:a16="http://schemas.microsoft.com/office/drawing/2014/main" id="{918CB3F3-D169-42F4-BBCF-797A86F2C984}"/>
              </a:ext>
            </a:extLst>
          </p:cNvPr>
          <p:cNvSpPr txBox="1"/>
          <p:nvPr/>
        </p:nvSpPr>
        <p:spPr>
          <a:xfrm>
            <a:off x="7960771" y="5853156"/>
            <a:ext cx="1244306" cy="276999"/>
          </a:xfrm>
          <a:prstGeom prst="rect">
            <a:avLst/>
          </a:prstGeom>
          <a:noFill/>
        </p:spPr>
        <p:txBody>
          <a:bodyPr wrap="square" rtlCol="0">
            <a:spAutoFit/>
          </a:bodyPr>
          <a:lstStyle/>
          <a:p>
            <a:pPr algn="r"/>
            <a:r>
              <a:rPr lang="fr-FR" sz="1200" i="1" dirty="0">
                <a:solidFill>
                  <a:srgbClr val="008000"/>
                </a:solidFill>
              </a:rPr>
              <a:t>Strelitzia </a:t>
            </a:r>
            <a:r>
              <a:rPr lang="fr-FR" sz="1200" i="1" dirty="0" err="1">
                <a:solidFill>
                  <a:srgbClr val="008000"/>
                </a:solidFill>
              </a:rPr>
              <a:t>Nicolai</a:t>
            </a:r>
            <a:endParaRPr lang="fr-FR" sz="1200" i="1" dirty="0">
              <a:solidFill>
                <a:srgbClr val="008000"/>
              </a:solidFill>
            </a:endParaRPr>
          </a:p>
        </p:txBody>
      </p:sp>
      <p:sp>
        <p:nvSpPr>
          <p:cNvPr id="4" name="ZoneTexte 3">
            <a:extLst>
              <a:ext uri="{FF2B5EF4-FFF2-40B4-BE49-F238E27FC236}">
                <a16:creationId xmlns:a16="http://schemas.microsoft.com/office/drawing/2014/main" id="{DE24FA4F-DFE6-4194-B68B-8F3E64559A03}"/>
              </a:ext>
            </a:extLst>
          </p:cNvPr>
          <p:cNvSpPr txBox="1"/>
          <p:nvPr/>
        </p:nvSpPr>
        <p:spPr>
          <a:xfrm>
            <a:off x="2366682" y="3345021"/>
            <a:ext cx="2986930" cy="923330"/>
          </a:xfrm>
          <a:prstGeom prst="rect">
            <a:avLst/>
          </a:prstGeom>
          <a:noFill/>
        </p:spPr>
        <p:txBody>
          <a:bodyPr wrap="square" rtlCol="0">
            <a:spAutoFit/>
          </a:bodyPr>
          <a:lstStyle/>
          <a:p>
            <a:r>
              <a:rPr lang="fr-FR" dirty="0"/>
              <a:t>Nécessite de la chaleur humide. A planter saisonnièrement.</a:t>
            </a:r>
          </a:p>
        </p:txBody>
      </p:sp>
      <p:sp>
        <p:nvSpPr>
          <p:cNvPr id="7" name="ZoneTexte 6">
            <a:extLst>
              <a:ext uri="{FF2B5EF4-FFF2-40B4-BE49-F238E27FC236}">
                <a16:creationId xmlns:a16="http://schemas.microsoft.com/office/drawing/2014/main" id="{754105AE-532A-4E28-8C34-9AEAA5E16E69}"/>
              </a:ext>
            </a:extLst>
          </p:cNvPr>
          <p:cNvSpPr txBox="1"/>
          <p:nvPr/>
        </p:nvSpPr>
        <p:spPr>
          <a:xfrm>
            <a:off x="191319" y="6193928"/>
            <a:ext cx="8812832" cy="276999"/>
          </a:xfrm>
          <a:prstGeom prst="rect">
            <a:avLst/>
          </a:prstGeom>
          <a:noFill/>
        </p:spPr>
        <p:txBody>
          <a:bodyPr wrap="square" rtlCol="0">
            <a:spAutoFit/>
          </a:bodyPr>
          <a:lstStyle/>
          <a:p>
            <a:r>
              <a:rPr lang="fr-FR" sz="1200" dirty="0">
                <a:solidFill>
                  <a:srgbClr val="008000"/>
                </a:solidFill>
              </a:rPr>
              <a:t>USDA </a:t>
            </a:r>
            <a:r>
              <a:rPr lang="fr-FR" sz="1200" dirty="0" err="1">
                <a:solidFill>
                  <a:srgbClr val="008000"/>
                </a:solidFill>
              </a:rPr>
              <a:t>Hardiness</a:t>
            </a:r>
            <a:r>
              <a:rPr lang="fr-FR" sz="1200" dirty="0">
                <a:solidFill>
                  <a:srgbClr val="008000"/>
                </a:solidFill>
              </a:rPr>
              <a:t> zone : </a:t>
            </a:r>
            <a:r>
              <a:rPr lang="fr-FR" sz="1200" i="1" dirty="0" err="1">
                <a:solidFill>
                  <a:srgbClr val="008000"/>
                </a:solidFill>
              </a:rPr>
              <a:t>Etlingera</a:t>
            </a:r>
            <a:r>
              <a:rPr lang="fr-FR" sz="1200" i="1" dirty="0">
                <a:solidFill>
                  <a:srgbClr val="008000"/>
                </a:solidFill>
              </a:rPr>
              <a:t> </a:t>
            </a:r>
            <a:r>
              <a:rPr lang="fr-FR" sz="1200" i="1" dirty="0" err="1">
                <a:solidFill>
                  <a:srgbClr val="008000"/>
                </a:solidFill>
              </a:rPr>
              <a:t>elatior</a:t>
            </a:r>
            <a:r>
              <a:rPr lang="fr-FR" sz="1200" i="1" dirty="0">
                <a:solidFill>
                  <a:srgbClr val="008000"/>
                </a:solidFill>
              </a:rPr>
              <a:t> </a:t>
            </a:r>
            <a:r>
              <a:rPr lang="fr-FR" sz="1200" dirty="0">
                <a:solidFill>
                  <a:srgbClr val="008000"/>
                </a:solidFill>
              </a:rPr>
              <a:t>(10 et 11), </a:t>
            </a:r>
            <a:r>
              <a:rPr lang="fr-FR" sz="1200" i="1" dirty="0" err="1">
                <a:solidFill>
                  <a:srgbClr val="008000"/>
                </a:solidFill>
              </a:rPr>
              <a:t>Heliconia</a:t>
            </a:r>
            <a:r>
              <a:rPr lang="fr-FR" sz="1200" dirty="0">
                <a:solidFill>
                  <a:srgbClr val="008000"/>
                </a:solidFill>
              </a:rPr>
              <a:t> (10 à 13), </a:t>
            </a:r>
            <a:r>
              <a:rPr lang="fr-FR" sz="1200" i="1" dirty="0">
                <a:solidFill>
                  <a:srgbClr val="008000"/>
                </a:solidFill>
              </a:rPr>
              <a:t>Strelitzia </a:t>
            </a:r>
            <a:r>
              <a:rPr lang="fr-FR" sz="1200" i="1" dirty="0" err="1">
                <a:solidFill>
                  <a:srgbClr val="008000"/>
                </a:solidFill>
              </a:rPr>
              <a:t>reginae</a:t>
            </a:r>
            <a:r>
              <a:rPr lang="fr-FR" sz="1200" i="1" dirty="0">
                <a:solidFill>
                  <a:srgbClr val="008000"/>
                </a:solidFill>
              </a:rPr>
              <a:t> </a:t>
            </a:r>
            <a:r>
              <a:rPr lang="fr-FR" sz="1200" dirty="0">
                <a:solidFill>
                  <a:srgbClr val="008000"/>
                </a:solidFill>
              </a:rPr>
              <a:t>(9 à 11)</a:t>
            </a:r>
            <a:r>
              <a:rPr lang="fr-FR" sz="1200" i="1" dirty="0">
                <a:solidFill>
                  <a:srgbClr val="008000"/>
                </a:solidFill>
              </a:rPr>
              <a:t> </a:t>
            </a:r>
          </a:p>
        </p:txBody>
      </p:sp>
    </p:spTree>
    <p:extLst>
      <p:ext uri="{BB962C8B-B14F-4D97-AF65-F5344CB8AC3E}">
        <p14:creationId xmlns:p14="http://schemas.microsoft.com/office/powerpoint/2010/main" val="2190440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4038599" y="6356350"/>
            <a:ext cx="4954793" cy="418636"/>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10984380" y="166286"/>
            <a:ext cx="918059" cy="447815"/>
          </a:xfrm>
        </p:spPr>
        <p:txBody>
          <a:bodyPr/>
          <a:lstStyle/>
          <a:p>
            <a:fld id="{DD01B516-A07C-46B6-9C1A-871827ED2DE0}" type="slidenum">
              <a:rPr lang="fr-FR" smtClean="0"/>
              <a:t>21</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8" y="1"/>
            <a:ext cx="6712772"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4EB12FB4-13F7-4D83-98D6-98DDD1B58E7E}"/>
              </a:ext>
            </a:extLst>
          </p:cNvPr>
          <p:cNvSpPr txBox="1"/>
          <p:nvPr/>
        </p:nvSpPr>
        <p:spPr>
          <a:xfrm>
            <a:off x="204395" y="461664"/>
            <a:ext cx="5314277" cy="381933"/>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6" name="ZoneTexte 5">
            <a:extLst>
              <a:ext uri="{FF2B5EF4-FFF2-40B4-BE49-F238E27FC236}">
                <a16:creationId xmlns:a16="http://schemas.microsoft.com/office/drawing/2014/main" id="{A0F96E84-7A76-4BA9-ABA3-B8BAAC27F375}"/>
              </a:ext>
            </a:extLst>
          </p:cNvPr>
          <p:cNvSpPr txBox="1"/>
          <p:nvPr/>
        </p:nvSpPr>
        <p:spPr>
          <a:xfrm>
            <a:off x="204395" y="905359"/>
            <a:ext cx="4066391" cy="369332"/>
          </a:xfrm>
          <a:prstGeom prst="rect">
            <a:avLst/>
          </a:prstGeom>
          <a:noFill/>
        </p:spPr>
        <p:txBody>
          <a:bodyPr wrap="square" rtlCol="0">
            <a:spAutoFit/>
          </a:bodyPr>
          <a:lstStyle/>
          <a:p>
            <a:r>
              <a:rPr lang="fr-FR" b="1" i="1" u="sng" dirty="0">
                <a:solidFill>
                  <a:srgbClr val="008000"/>
                </a:solidFill>
              </a:rPr>
              <a:t>Canna </a:t>
            </a:r>
            <a:r>
              <a:rPr lang="fr-FR" b="1" i="1" u="sng" dirty="0" err="1">
                <a:solidFill>
                  <a:srgbClr val="008000"/>
                </a:solidFill>
              </a:rPr>
              <a:t>indica</a:t>
            </a:r>
            <a:r>
              <a:rPr lang="fr-FR" b="1" i="1" u="sng" dirty="0">
                <a:solidFill>
                  <a:srgbClr val="008000"/>
                </a:solidFill>
              </a:rPr>
              <a:t> et Canna </a:t>
            </a:r>
            <a:r>
              <a:rPr lang="fr-FR" b="1" i="1" u="sng" dirty="0" err="1">
                <a:solidFill>
                  <a:srgbClr val="008000"/>
                </a:solidFill>
              </a:rPr>
              <a:t>angustifolia</a:t>
            </a:r>
            <a:r>
              <a:rPr lang="fr-FR" b="1" i="1" u="sng" dirty="0">
                <a:solidFill>
                  <a:srgbClr val="008000"/>
                </a:solidFill>
              </a:rPr>
              <a:t> </a:t>
            </a:r>
          </a:p>
        </p:txBody>
      </p:sp>
      <p:pic>
        <p:nvPicPr>
          <p:cNvPr id="8" name="Image 7">
            <a:extLst>
              <a:ext uri="{FF2B5EF4-FFF2-40B4-BE49-F238E27FC236}">
                <a16:creationId xmlns:a16="http://schemas.microsoft.com/office/drawing/2014/main" id="{30F79963-F965-4CF7-98EF-62B4FDBBD8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599" y="2719479"/>
            <a:ext cx="2762250" cy="3686175"/>
          </a:xfrm>
          <a:prstGeom prst="rect">
            <a:avLst/>
          </a:prstGeom>
        </p:spPr>
      </p:pic>
      <p:pic>
        <p:nvPicPr>
          <p:cNvPr id="10" name="Image 9">
            <a:extLst>
              <a:ext uri="{FF2B5EF4-FFF2-40B4-BE49-F238E27FC236}">
                <a16:creationId xmlns:a16="http://schemas.microsoft.com/office/drawing/2014/main" id="{86A2C7C8-1E1F-409F-93E3-AE7B5A4AC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0407" y="1329064"/>
            <a:ext cx="1305448" cy="1305448"/>
          </a:xfrm>
          <a:prstGeom prst="rect">
            <a:avLst/>
          </a:prstGeom>
        </p:spPr>
      </p:pic>
      <p:pic>
        <p:nvPicPr>
          <p:cNvPr id="12" name="Image 11">
            <a:extLst>
              <a:ext uri="{FF2B5EF4-FFF2-40B4-BE49-F238E27FC236}">
                <a16:creationId xmlns:a16="http://schemas.microsoft.com/office/drawing/2014/main" id="{4CA6F9A8-0581-429A-8F9C-06DADF208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559" y="3562872"/>
            <a:ext cx="3683000" cy="2768600"/>
          </a:xfrm>
          <a:prstGeom prst="rect">
            <a:avLst/>
          </a:prstGeom>
        </p:spPr>
      </p:pic>
      <p:pic>
        <p:nvPicPr>
          <p:cNvPr id="14" name="Image 13">
            <a:extLst>
              <a:ext uri="{FF2B5EF4-FFF2-40B4-BE49-F238E27FC236}">
                <a16:creationId xmlns:a16="http://schemas.microsoft.com/office/drawing/2014/main" id="{EFAA6033-238C-48C5-8525-1B67F0760B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141" y="1882705"/>
            <a:ext cx="1524000" cy="1524000"/>
          </a:xfrm>
          <a:prstGeom prst="rect">
            <a:avLst/>
          </a:prstGeom>
        </p:spPr>
      </p:pic>
      <p:sp>
        <p:nvSpPr>
          <p:cNvPr id="15" name="ZoneTexte 14">
            <a:extLst>
              <a:ext uri="{FF2B5EF4-FFF2-40B4-BE49-F238E27FC236}">
                <a16:creationId xmlns:a16="http://schemas.microsoft.com/office/drawing/2014/main" id="{C3565C41-F5D7-4716-A90C-B0292BFBC8E9}"/>
              </a:ext>
            </a:extLst>
          </p:cNvPr>
          <p:cNvSpPr txBox="1"/>
          <p:nvPr/>
        </p:nvSpPr>
        <p:spPr>
          <a:xfrm>
            <a:off x="905098" y="6405654"/>
            <a:ext cx="2470524" cy="369332"/>
          </a:xfrm>
          <a:prstGeom prst="rect">
            <a:avLst/>
          </a:prstGeom>
          <a:noFill/>
        </p:spPr>
        <p:txBody>
          <a:bodyPr wrap="square" rtlCol="0">
            <a:spAutoFit/>
          </a:bodyPr>
          <a:lstStyle/>
          <a:p>
            <a:pPr algn="ctr"/>
            <a:r>
              <a:rPr lang="fr-FR" i="1" dirty="0">
                <a:solidFill>
                  <a:srgbClr val="008000"/>
                </a:solidFill>
              </a:rPr>
              <a:t>Canna </a:t>
            </a:r>
            <a:r>
              <a:rPr lang="fr-FR" i="1" dirty="0" err="1">
                <a:solidFill>
                  <a:srgbClr val="008000"/>
                </a:solidFill>
              </a:rPr>
              <a:t>indica</a:t>
            </a:r>
            <a:endParaRPr lang="fr-FR" i="1" dirty="0">
              <a:solidFill>
                <a:srgbClr val="008000"/>
              </a:solidFill>
            </a:endParaRPr>
          </a:p>
        </p:txBody>
      </p:sp>
      <p:sp>
        <p:nvSpPr>
          <p:cNvPr id="16" name="Rectangle 15">
            <a:extLst>
              <a:ext uri="{FF2B5EF4-FFF2-40B4-BE49-F238E27FC236}">
                <a16:creationId xmlns:a16="http://schemas.microsoft.com/office/drawing/2014/main" id="{E19BB8D2-2893-460D-9FE3-D835C3966612}"/>
              </a:ext>
            </a:extLst>
          </p:cNvPr>
          <p:cNvSpPr/>
          <p:nvPr/>
        </p:nvSpPr>
        <p:spPr>
          <a:xfrm>
            <a:off x="1962035" y="2590990"/>
            <a:ext cx="1934569" cy="369332"/>
          </a:xfrm>
          <a:prstGeom prst="rect">
            <a:avLst/>
          </a:prstGeom>
        </p:spPr>
        <p:txBody>
          <a:bodyPr wrap="none">
            <a:spAutoFit/>
          </a:bodyPr>
          <a:lstStyle/>
          <a:p>
            <a:r>
              <a:rPr lang="fr-FR" i="1" dirty="0">
                <a:solidFill>
                  <a:srgbClr val="008000"/>
                </a:solidFill>
              </a:rPr>
              <a:t>Canna </a:t>
            </a:r>
            <a:r>
              <a:rPr lang="fr-FR" i="1" dirty="0" err="1">
                <a:solidFill>
                  <a:srgbClr val="008000"/>
                </a:solidFill>
              </a:rPr>
              <a:t>angustifolia</a:t>
            </a:r>
            <a:endParaRPr lang="fr-FR" i="1" dirty="0">
              <a:solidFill>
                <a:srgbClr val="008000"/>
              </a:solidFill>
            </a:endParaRPr>
          </a:p>
        </p:txBody>
      </p:sp>
      <p:sp>
        <p:nvSpPr>
          <p:cNvPr id="7" name="ZoneTexte 6">
            <a:extLst>
              <a:ext uri="{FF2B5EF4-FFF2-40B4-BE49-F238E27FC236}">
                <a16:creationId xmlns:a16="http://schemas.microsoft.com/office/drawing/2014/main" id="{115CBD70-F2F8-4C72-856E-6825E8C5BF40}"/>
              </a:ext>
            </a:extLst>
          </p:cNvPr>
          <p:cNvSpPr txBox="1"/>
          <p:nvPr/>
        </p:nvSpPr>
        <p:spPr>
          <a:xfrm>
            <a:off x="1768118" y="2916541"/>
            <a:ext cx="2203461" cy="646331"/>
          </a:xfrm>
          <a:prstGeom prst="rect">
            <a:avLst/>
          </a:prstGeom>
          <a:noFill/>
        </p:spPr>
        <p:txBody>
          <a:bodyPr wrap="square" rtlCol="0">
            <a:spAutoFit/>
          </a:bodyPr>
          <a:lstStyle/>
          <a:p>
            <a:pPr algn="ctr"/>
            <a:r>
              <a:rPr lang="fr-FR" dirty="0"/>
              <a:t>Demandent peu d’entretien</a:t>
            </a:r>
          </a:p>
        </p:txBody>
      </p:sp>
      <p:sp>
        <p:nvSpPr>
          <p:cNvPr id="9" name="ZoneTexte 8">
            <a:extLst>
              <a:ext uri="{FF2B5EF4-FFF2-40B4-BE49-F238E27FC236}">
                <a16:creationId xmlns:a16="http://schemas.microsoft.com/office/drawing/2014/main" id="{3973B448-938F-4B33-A7E4-21AC94A365DD}"/>
              </a:ext>
            </a:extLst>
          </p:cNvPr>
          <p:cNvSpPr txBox="1"/>
          <p:nvPr/>
        </p:nvSpPr>
        <p:spPr>
          <a:xfrm>
            <a:off x="6884041" y="461664"/>
            <a:ext cx="5034570" cy="3139321"/>
          </a:xfrm>
          <a:prstGeom prst="rect">
            <a:avLst/>
          </a:prstGeom>
          <a:noFill/>
        </p:spPr>
        <p:txBody>
          <a:bodyPr wrap="square" rtlCol="0">
            <a:spAutoFit/>
          </a:bodyPr>
          <a:lstStyle/>
          <a:p>
            <a:r>
              <a:rPr lang="fr-FR" dirty="0"/>
              <a:t>L'espèce est originaire d'</a:t>
            </a:r>
            <a:r>
              <a:rPr lang="fr-FR" dirty="0">
                <a:hlinkClick r:id="rId6" tooltip="Amérique"/>
              </a:rPr>
              <a:t>Amérique</a:t>
            </a:r>
            <a:r>
              <a:rPr lang="fr-FR" dirty="0"/>
              <a:t> tropicale, en particulier des </a:t>
            </a:r>
            <a:r>
              <a:rPr lang="fr-FR" dirty="0">
                <a:hlinkClick r:id="rId7" tooltip="Antilles"/>
              </a:rPr>
              <a:t>Caraïbes</a:t>
            </a:r>
            <a:r>
              <a:rPr lang="fr-FR" dirty="0"/>
              <a:t>. Elle a été largement diffusée dans toutes les régions </a:t>
            </a:r>
            <a:r>
              <a:rPr lang="fr-FR" dirty="0">
                <a:hlinkClick r:id="rId8" tooltip="Tropiques"/>
              </a:rPr>
              <a:t>tropicales</a:t>
            </a:r>
            <a:r>
              <a:rPr lang="fr-FR" dirty="0"/>
              <a:t> où elle peut facilement devenir subspontanée. Elle est cultivée comme plante ornementale et se trouve à l'origine de nombreux hybrides et cultivars.</a:t>
            </a:r>
          </a:p>
          <a:p>
            <a:r>
              <a:rPr lang="fr-FR" b="1" dirty="0"/>
              <a:t>USDA Zones</a:t>
            </a:r>
            <a:r>
              <a:rPr lang="fr-FR" dirty="0"/>
              <a:t> 8 - 11. </a:t>
            </a:r>
            <a:r>
              <a:rPr lang="fr-FR" sz="1200" dirty="0"/>
              <a:t>Les </a:t>
            </a:r>
            <a:r>
              <a:rPr lang="fr-FR" sz="1200" dirty="0">
                <a:hlinkClick r:id="rId9" tooltip="Graine"/>
              </a:rPr>
              <a:t>graines</a:t>
            </a:r>
            <a:r>
              <a:rPr lang="fr-FR" sz="1200" dirty="0"/>
              <a:t> ont la forme de petites billes noires luisantes et très denses (elles coulent) et très coriaces. Pour les faire germer, il est d'ailleurs nécessaire de les laisser tremper dans l'eau assez longtemps. es rhizomes sont utilisables pour l'alimentation animale (nourrissage des porcs). On s'en sert aussi en alimentation humaine, par extraction d'une fécule (comparable à celle de l'</a:t>
            </a:r>
            <a:r>
              <a:rPr lang="fr-FR" sz="1200" i="1" dirty="0">
                <a:hlinkClick r:id="rId10" tooltip="Arrow-root"/>
              </a:rPr>
              <a:t>arrow-root</a:t>
            </a:r>
            <a:r>
              <a:rPr lang="fr-FR" sz="1200" dirty="0"/>
              <a:t>) permettant la fabrication de </a:t>
            </a:r>
            <a:r>
              <a:rPr lang="fr-FR" sz="1200" dirty="0" err="1"/>
              <a:t>patisseries</a:t>
            </a:r>
            <a:r>
              <a:rPr lang="fr-FR" sz="1200" dirty="0"/>
              <a:t> très délicates. Source : </a:t>
            </a:r>
            <a:r>
              <a:rPr lang="fr-FR" sz="1200" dirty="0">
                <a:hlinkClick r:id="rId11"/>
              </a:rPr>
              <a:t>https://fr.wikipedia.org/wiki/Canna_indica</a:t>
            </a:r>
            <a:r>
              <a:rPr lang="fr-FR" sz="1200" dirty="0"/>
              <a:t> </a:t>
            </a:r>
            <a:endParaRPr lang="fr-FR" dirty="0"/>
          </a:p>
        </p:txBody>
      </p:sp>
      <p:pic>
        <p:nvPicPr>
          <p:cNvPr id="13" name="Image 12">
            <a:extLst>
              <a:ext uri="{FF2B5EF4-FFF2-40B4-BE49-F238E27FC236}">
                <a16:creationId xmlns:a16="http://schemas.microsoft.com/office/drawing/2014/main" id="{D20491B8-4C51-453C-85A7-9A5A9741B49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01562" y="3728687"/>
            <a:ext cx="1905000" cy="2543175"/>
          </a:xfrm>
          <a:prstGeom prst="rect">
            <a:avLst/>
          </a:prstGeom>
        </p:spPr>
      </p:pic>
      <p:sp>
        <p:nvSpPr>
          <p:cNvPr id="17" name="Rectangle 16">
            <a:extLst>
              <a:ext uri="{FF2B5EF4-FFF2-40B4-BE49-F238E27FC236}">
                <a16:creationId xmlns:a16="http://schemas.microsoft.com/office/drawing/2014/main" id="{4B3A7DCF-37B4-49C8-917E-9EF386935C47}"/>
              </a:ext>
            </a:extLst>
          </p:cNvPr>
          <p:cNvSpPr/>
          <p:nvPr/>
        </p:nvSpPr>
        <p:spPr>
          <a:xfrm>
            <a:off x="9955285" y="6271862"/>
            <a:ext cx="1597553" cy="276999"/>
          </a:xfrm>
          <a:prstGeom prst="rect">
            <a:avLst/>
          </a:prstGeom>
        </p:spPr>
        <p:txBody>
          <a:bodyPr wrap="none">
            <a:spAutoFit/>
          </a:bodyPr>
          <a:lstStyle/>
          <a:p>
            <a:r>
              <a:rPr lang="fr-FR" sz="1200" dirty="0">
                <a:solidFill>
                  <a:srgbClr val="008000"/>
                </a:solidFill>
              </a:rPr>
              <a:t>Fruits de </a:t>
            </a:r>
            <a:r>
              <a:rPr lang="fr-FR" sz="1200" i="1" dirty="0">
                <a:solidFill>
                  <a:srgbClr val="008000"/>
                </a:solidFill>
              </a:rPr>
              <a:t>Canna </a:t>
            </a:r>
            <a:r>
              <a:rPr lang="fr-FR" sz="1200" i="1" dirty="0" err="1">
                <a:solidFill>
                  <a:srgbClr val="008000"/>
                </a:solidFill>
              </a:rPr>
              <a:t>indica</a:t>
            </a:r>
            <a:r>
              <a:rPr lang="fr-FR" sz="1200" i="1" dirty="0">
                <a:solidFill>
                  <a:srgbClr val="008000"/>
                </a:solidFill>
              </a:rPr>
              <a:t> </a:t>
            </a:r>
            <a:endParaRPr lang="fr-FR" sz="1200" dirty="0"/>
          </a:p>
        </p:txBody>
      </p:sp>
      <p:sp>
        <p:nvSpPr>
          <p:cNvPr id="18" name="ZoneTexte 17">
            <a:extLst>
              <a:ext uri="{FF2B5EF4-FFF2-40B4-BE49-F238E27FC236}">
                <a16:creationId xmlns:a16="http://schemas.microsoft.com/office/drawing/2014/main" id="{327310C0-7A06-4DA8-B7F9-27541EAE449F}"/>
              </a:ext>
            </a:extLst>
          </p:cNvPr>
          <p:cNvSpPr txBox="1"/>
          <p:nvPr/>
        </p:nvSpPr>
        <p:spPr>
          <a:xfrm>
            <a:off x="3924227" y="1220735"/>
            <a:ext cx="2964367" cy="646331"/>
          </a:xfrm>
          <a:prstGeom prst="rect">
            <a:avLst/>
          </a:prstGeom>
          <a:noFill/>
        </p:spPr>
        <p:txBody>
          <a:bodyPr wrap="square" rtlCol="0">
            <a:spAutoFit/>
          </a:bodyPr>
          <a:lstStyle/>
          <a:p>
            <a:r>
              <a:rPr lang="fr-FR" i="1" dirty="0">
                <a:solidFill>
                  <a:srgbClr val="008000"/>
                </a:solidFill>
              </a:rPr>
              <a:t>Canna </a:t>
            </a:r>
            <a:r>
              <a:rPr lang="fr-FR" i="1" dirty="0" err="1">
                <a:solidFill>
                  <a:srgbClr val="008000"/>
                </a:solidFill>
              </a:rPr>
              <a:t>angustifolia</a:t>
            </a:r>
            <a:endParaRPr lang="fr-FR" dirty="0"/>
          </a:p>
          <a:p>
            <a:r>
              <a:rPr lang="es-ES" dirty="0"/>
              <a:t>USDA </a:t>
            </a:r>
            <a:r>
              <a:rPr lang="es-ES" dirty="0" err="1"/>
              <a:t>Hardiness</a:t>
            </a:r>
            <a:r>
              <a:rPr lang="es-ES" dirty="0"/>
              <a:t> </a:t>
            </a:r>
            <a:r>
              <a:rPr lang="es-ES" dirty="0" err="1"/>
              <a:t>Zones</a:t>
            </a:r>
            <a:r>
              <a:rPr lang="es-ES" dirty="0"/>
              <a:t> 8 - 11</a:t>
            </a:r>
            <a:endParaRPr lang="fr-FR" dirty="0"/>
          </a:p>
        </p:txBody>
      </p:sp>
      <p:pic>
        <p:nvPicPr>
          <p:cNvPr id="19" name="Image 18">
            <a:extLst>
              <a:ext uri="{FF2B5EF4-FFF2-40B4-BE49-F238E27FC236}">
                <a16:creationId xmlns:a16="http://schemas.microsoft.com/office/drawing/2014/main" id="{1D52F1AA-8328-484A-8682-550FB3E18D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11001" y="3875609"/>
            <a:ext cx="2143125" cy="2143125"/>
          </a:xfrm>
          <a:prstGeom prst="rect">
            <a:avLst/>
          </a:prstGeom>
        </p:spPr>
      </p:pic>
      <p:sp>
        <p:nvSpPr>
          <p:cNvPr id="20" name="ZoneTexte 19">
            <a:extLst>
              <a:ext uri="{FF2B5EF4-FFF2-40B4-BE49-F238E27FC236}">
                <a16:creationId xmlns:a16="http://schemas.microsoft.com/office/drawing/2014/main" id="{BBA727C1-3DEF-4A9D-AF33-596CCC8B8A5D}"/>
              </a:ext>
            </a:extLst>
          </p:cNvPr>
          <p:cNvSpPr txBox="1"/>
          <p:nvPr/>
        </p:nvSpPr>
        <p:spPr>
          <a:xfrm>
            <a:off x="7327199" y="6039827"/>
            <a:ext cx="2074127" cy="461665"/>
          </a:xfrm>
          <a:prstGeom prst="rect">
            <a:avLst/>
          </a:prstGeom>
          <a:noFill/>
        </p:spPr>
        <p:txBody>
          <a:bodyPr wrap="square" rtlCol="0">
            <a:spAutoFit/>
          </a:bodyPr>
          <a:lstStyle/>
          <a:p>
            <a:pPr algn="ctr"/>
            <a:r>
              <a:rPr lang="fr-FR" sz="1200" i="1" dirty="0">
                <a:solidFill>
                  <a:srgbClr val="008000"/>
                </a:solidFill>
              </a:rPr>
              <a:t>Canna australis ou Canna </a:t>
            </a:r>
            <a:r>
              <a:rPr lang="fr-FR" sz="1200" i="1" dirty="0" err="1">
                <a:solidFill>
                  <a:srgbClr val="008000"/>
                </a:solidFill>
              </a:rPr>
              <a:t>autralia</a:t>
            </a:r>
            <a:r>
              <a:rPr lang="fr-FR" sz="1200" i="1" dirty="0">
                <a:solidFill>
                  <a:srgbClr val="008000"/>
                </a:solidFill>
              </a:rPr>
              <a:t>. </a:t>
            </a:r>
            <a:r>
              <a:rPr lang="fr-FR" sz="1200" b="1" dirty="0">
                <a:solidFill>
                  <a:srgbClr val="008000"/>
                </a:solidFill>
              </a:rPr>
              <a:t>USDA</a:t>
            </a:r>
            <a:r>
              <a:rPr lang="fr-FR" sz="1200" i="1" dirty="0">
                <a:solidFill>
                  <a:srgbClr val="008000"/>
                </a:solidFill>
              </a:rPr>
              <a:t> </a:t>
            </a:r>
            <a:r>
              <a:rPr lang="fr-FR" sz="1200" b="1" dirty="0">
                <a:solidFill>
                  <a:srgbClr val="008000"/>
                </a:solidFill>
              </a:rPr>
              <a:t>zones</a:t>
            </a:r>
            <a:r>
              <a:rPr lang="fr-FR" sz="1200" dirty="0">
                <a:solidFill>
                  <a:srgbClr val="008000"/>
                </a:solidFill>
              </a:rPr>
              <a:t> 7-10</a:t>
            </a:r>
            <a:endParaRPr lang="fr-FR" sz="1200" i="1" dirty="0">
              <a:solidFill>
                <a:srgbClr val="008000"/>
              </a:solidFill>
            </a:endParaRPr>
          </a:p>
        </p:txBody>
      </p:sp>
    </p:spTree>
    <p:extLst>
      <p:ext uri="{BB962C8B-B14F-4D97-AF65-F5344CB8AC3E}">
        <p14:creationId xmlns:p14="http://schemas.microsoft.com/office/powerpoint/2010/main" val="658302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0AD87C8-F3EF-4A70-AF2B-6E5DE26A0915}"/>
              </a:ext>
            </a:extLst>
          </p:cNvPr>
          <p:cNvSpPr>
            <a:spLocks noGrp="1"/>
          </p:cNvSpPr>
          <p:nvPr>
            <p:ph type="ftr" sz="quarter" idx="11"/>
          </p:nvPr>
        </p:nvSpPr>
        <p:spPr>
          <a:xfrm>
            <a:off x="3506993" y="6465346"/>
            <a:ext cx="4646407" cy="256129"/>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1D0BD19E-E32E-43F3-AB50-1D51A5B8076C}"/>
              </a:ext>
            </a:extLst>
          </p:cNvPr>
          <p:cNvSpPr>
            <a:spLocks noGrp="1"/>
          </p:cNvSpPr>
          <p:nvPr>
            <p:ph type="sldNum" sz="quarter" idx="12"/>
          </p:nvPr>
        </p:nvSpPr>
        <p:spPr>
          <a:xfrm>
            <a:off x="9180755" y="230833"/>
            <a:ext cx="2743200" cy="365125"/>
          </a:xfrm>
        </p:spPr>
        <p:txBody>
          <a:bodyPr/>
          <a:lstStyle/>
          <a:p>
            <a:fld id="{DD01B516-A07C-46B6-9C1A-871827ED2DE0}" type="slidenum">
              <a:rPr lang="fr-FR" smtClean="0"/>
              <a:t>22</a:t>
            </a:fld>
            <a:endParaRPr lang="fr-FR"/>
          </a:p>
        </p:txBody>
      </p:sp>
      <p:sp>
        <p:nvSpPr>
          <p:cNvPr id="4" name="ZoneTexte 3">
            <a:extLst>
              <a:ext uri="{FF2B5EF4-FFF2-40B4-BE49-F238E27FC236}">
                <a16:creationId xmlns:a16="http://schemas.microsoft.com/office/drawing/2014/main" id="{B80CCFC0-9ED1-4F0F-B661-2B035A50B994}"/>
              </a:ext>
            </a:extLst>
          </p:cNvPr>
          <p:cNvSpPr txBox="1"/>
          <p:nvPr/>
        </p:nvSpPr>
        <p:spPr>
          <a:xfrm>
            <a:off x="2162288" y="1"/>
            <a:ext cx="6712772"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50998D1C-B6C3-41C2-8E41-4BECE6138C1E}"/>
              </a:ext>
            </a:extLst>
          </p:cNvPr>
          <p:cNvSpPr txBox="1"/>
          <p:nvPr/>
        </p:nvSpPr>
        <p:spPr>
          <a:xfrm>
            <a:off x="204395" y="461664"/>
            <a:ext cx="5314277" cy="381933"/>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6" name="ZoneTexte 5">
            <a:extLst>
              <a:ext uri="{FF2B5EF4-FFF2-40B4-BE49-F238E27FC236}">
                <a16:creationId xmlns:a16="http://schemas.microsoft.com/office/drawing/2014/main" id="{A426D7F1-1070-42EE-95F9-B985EBF8E03A}"/>
              </a:ext>
            </a:extLst>
          </p:cNvPr>
          <p:cNvSpPr txBox="1"/>
          <p:nvPr/>
        </p:nvSpPr>
        <p:spPr>
          <a:xfrm>
            <a:off x="290456" y="935915"/>
            <a:ext cx="3625328" cy="369332"/>
          </a:xfrm>
          <a:prstGeom prst="rect">
            <a:avLst/>
          </a:prstGeom>
          <a:noFill/>
        </p:spPr>
        <p:txBody>
          <a:bodyPr wrap="square" rtlCol="0">
            <a:spAutoFit/>
          </a:bodyPr>
          <a:lstStyle/>
          <a:p>
            <a:r>
              <a:rPr lang="fr-FR" b="1" dirty="0">
                <a:solidFill>
                  <a:srgbClr val="008000"/>
                </a:solidFill>
              </a:rPr>
              <a:t>Ricin commun (</a:t>
            </a:r>
            <a:r>
              <a:rPr lang="fr-FR" b="1" i="1" dirty="0" err="1">
                <a:solidFill>
                  <a:srgbClr val="008000"/>
                </a:solidFill>
              </a:rPr>
              <a:t>Ricinus</a:t>
            </a:r>
            <a:r>
              <a:rPr lang="fr-FR" b="1" i="1" dirty="0">
                <a:solidFill>
                  <a:srgbClr val="008000"/>
                </a:solidFill>
              </a:rPr>
              <a:t> </a:t>
            </a:r>
            <a:r>
              <a:rPr lang="fr-FR" b="1" i="1" dirty="0" err="1">
                <a:solidFill>
                  <a:srgbClr val="008000"/>
                </a:solidFill>
              </a:rPr>
              <a:t>communis</a:t>
            </a:r>
            <a:r>
              <a:rPr lang="fr-FR" b="1" dirty="0">
                <a:solidFill>
                  <a:srgbClr val="008000"/>
                </a:solidFill>
              </a:rPr>
              <a:t>)</a:t>
            </a:r>
          </a:p>
        </p:txBody>
      </p:sp>
      <p:sp>
        <p:nvSpPr>
          <p:cNvPr id="7" name="ZoneTexte 6">
            <a:extLst>
              <a:ext uri="{FF2B5EF4-FFF2-40B4-BE49-F238E27FC236}">
                <a16:creationId xmlns:a16="http://schemas.microsoft.com/office/drawing/2014/main" id="{420B59AC-1801-4C08-885A-2E3C9BF72009}"/>
              </a:ext>
            </a:extLst>
          </p:cNvPr>
          <p:cNvSpPr txBox="1"/>
          <p:nvPr/>
        </p:nvSpPr>
        <p:spPr>
          <a:xfrm>
            <a:off x="204394" y="1305248"/>
            <a:ext cx="11854927" cy="2492990"/>
          </a:xfrm>
          <a:prstGeom prst="rect">
            <a:avLst/>
          </a:prstGeom>
          <a:noFill/>
        </p:spPr>
        <p:txBody>
          <a:bodyPr wrap="square" rtlCol="0">
            <a:spAutoFit/>
          </a:bodyPr>
          <a:lstStyle/>
          <a:p>
            <a:pPr lvl="0" eaLnBrk="0" fontAlgn="base" hangingPunct="0">
              <a:spcBef>
                <a:spcPct val="0"/>
              </a:spcBef>
              <a:spcAft>
                <a:spcPct val="0"/>
              </a:spcAft>
            </a:pPr>
            <a:r>
              <a:rPr lang="fr-FR" dirty="0"/>
              <a:t>Originaire d'</a:t>
            </a:r>
            <a:r>
              <a:rPr lang="fr-FR" u="sng" dirty="0">
                <a:hlinkClick r:id="rId2"/>
              </a:rPr>
              <a:t>Afrique tropicale</a:t>
            </a:r>
            <a:r>
              <a:rPr lang="fr-FR" dirty="0"/>
              <a:t>, le </a:t>
            </a:r>
            <a:r>
              <a:rPr lang="fr-FR" b="1" dirty="0"/>
              <a:t>ricin commun</a:t>
            </a:r>
            <a:r>
              <a:rPr lang="fr-FR" dirty="0"/>
              <a:t> (</a:t>
            </a:r>
            <a:r>
              <a:rPr lang="fr-FR" i="1" dirty="0" err="1"/>
              <a:t>Ricinus</a:t>
            </a:r>
            <a:r>
              <a:rPr lang="fr-FR" i="1" dirty="0"/>
              <a:t> </a:t>
            </a:r>
            <a:r>
              <a:rPr lang="fr-FR" i="1" dirty="0" err="1"/>
              <a:t>communis</a:t>
            </a:r>
            <a:r>
              <a:rPr lang="fr-FR" dirty="0"/>
              <a:t>), seule espèce du genre </a:t>
            </a:r>
            <a:r>
              <a:rPr lang="fr-FR" i="1" dirty="0" err="1"/>
              <a:t>Ricinus</a:t>
            </a:r>
            <a:r>
              <a:rPr lang="fr-FR" dirty="0"/>
              <a:t>) est un </a:t>
            </a:r>
            <a:r>
              <a:rPr lang="fr-FR" dirty="0">
                <a:hlinkClick r:id="rId3" tooltip="Arbrisseau"/>
              </a:rPr>
              <a:t>arbrisseau</a:t>
            </a:r>
            <a:r>
              <a:rPr lang="fr-FR" dirty="0"/>
              <a:t> d'origine tropicale de la famille des </a:t>
            </a:r>
            <a:r>
              <a:rPr lang="fr-FR" dirty="0">
                <a:hlinkClick r:id="rId4" tooltip="Euphorbiacée"/>
              </a:rPr>
              <a:t>Euphorbiacées</a:t>
            </a:r>
            <a:r>
              <a:rPr lang="fr-FR" dirty="0"/>
              <a:t>. C'est la source de l'</a:t>
            </a:r>
            <a:r>
              <a:rPr lang="fr-FR" dirty="0">
                <a:hlinkClick r:id="rId5" tooltip="Huile de ricin"/>
              </a:rPr>
              <a:t>huile de ricin</a:t>
            </a:r>
            <a:r>
              <a:rPr lang="fr-FR" dirty="0"/>
              <a:t>, qui a diverses applications, et de la </a:t>
            </a:r>
            <a:r>
              <a:rPr lang="fr-FR" dirty="0">
                <a:hlinkClick r:id="rId6" tooltip="Ricine"/>
              </a:rPr>
              <a:t>ricine</a:t>
            </a:r>
            <a:r>
              <a:rPr lang="fr-FR" dirty="0"/>
              <a:t>, un </a:t>
            </a:r>
            <a:r>
              <a:rPr lang="fr-FR" dirty="0">
                <a:hlinkClick r:id="rId7" tooltip="Poison"/>
              </a:rPr>
              <a:t>poison</a:t>
            </a:r>
            <a:r>
              <a:rPr lang="fr-FR" dirty="0"/>
              <a:t>. </a:t>
            </a:r>
            <a:r>
              <a:rPr lang="fr-FR" dirty="0">
                <a:solidFill>
                  <a:srgbClr val="FF0000"/>
                </a:solidFill>
              </a:rPr>
              <a:t>La totalité de la plante semble toxique en raison de la présence d'une </a:t>
            </a:r>
            <a:r>
              <a:rPr lang="fr-FR" dirty="0">
                <a:solidFill>
                  <a:srgbClr val="FF0000"/>
                </a:solidFill>
                <a:hlinkClick r:id="rId8" tooltip="Lectine"/>
              </a:rPr>
              <a:t>lectine</a:t>
            </a:r>
            <a:r>
              <a:rPr lang="fr-FR" dirty="0">
                <a:solidFill>
                  <a:srgbClr val="FF0000"/>
                </a:solidFill>
              </a:rPr>
              <a:t> glycoprotéique : la </a:t>
            </a:r>
            <a:r>
              <a:rPr lang="fr-FR" dirty="0">
                <a:solidFill>
                  <a:srgbClr val="FF0000"/>
                </a:solidFill>
                <a:hlinkClick r:id="rId6" tooltip="Ricine"/>
              </a:rPr>
              <a:t>ricine</a:t>
            </a:r>
            <a:r>
              <a:rPr lang="fr-FR" dirty="0"/>
              <a:t>. </a:t>
            </a:r>
            <a:r>
              <a:rPr lang="fr-FR" altLang="fr-FR" dirty="0">
                <a:solidFill>
                  <a:srgbClr val="222222"/>
                </a:solidFill>
                <a:latin typeface="Arial" panose="020B0604020202020204" pitchFamily="34" charset="0"/>
                <a:cs typeface="Arial" panose="020B0604020202020204" pitchFamily="34" charset="0"/>
              </a:rPr>
              <a:t>Son feuillage pourpre, ses fruits rouge vif et son développement rapide font qu'elle est utilisée pour l'élaboration de massifs en arrière-plan ou en isolé. Sa culture est facile, il faut cependant prendre soin de faire un bon apport d'amendement organique au printemps et de modifier la structure du sol si celui-ci est peu drainant (sable de rivière, </a:t>
            </a:r>
            <a:r>
              <a:rPr lang="fr-FR" altLang="fr-FR" dirty="0">
                <a:solidFill>
                  <a:srgbClr val="0B0080"/>
                </a:solidFill>
                <a:latin typeface="Arial" panose="020B0604020202020204" pitchFamily="34" charset="0"/>
                <a:cs typeface="Arial" panose="020B0604020202020204" pitchFamily="34" charset="0"/>
                <a:hlinkClick r:id="rId9" tooltip="Pouzzolane"/>
              </a:rPr>
              <a:t>pouzzolane</a:t>
            </a:r>
            <a:r>
              <a:rPr lang="fr-FR" altLang="fr-FR" dirty="0">
                <a:solidFill>
                  <a:srgbClr val="222222"/>
                </a:solidFill>
                <a:latin typeface="Arial" panose="020B0604020202020204" pitchFamily="34" charset="0"/>
                <a:cs typeface="Arial" panose="020B0604020202020204" pitchFamily="34" charset="0"/>
              </a:rPr>
              <a:t>...). Le sol doit être moyen, riche, bien drainé, frais, à pH neutre. La meilleure exposition est au soleil ou </a:t>
            </a:r>
            <a:r>
              <a:rPr lang="fr-FR" altLang="fr-FR" dirty="0" err="1">
                <a:solidFill>
                  <a:srgbClr val="222222"/>
                </a:solidFill>
                <a:latin typeface="Arial" panose="020B0604020202020204" pitchFamily="34" charset="0"/>
                <a:cs typeface="Arial" panose="020B0604020202020204" pitchFamily="34" charset="0"/>
              </a:rPr>
              <a:t>mi-ombre</a:t>
            </a:r>
            <a:r>
              <a:rPr lang="fr-FR" altLang="fr-FR" dirty="0">
                <a:solidFill>
                  <a:srgbClr val="222222"/>
                </a:solidFill>
                <a:latin typeface="Arial" panose="020B0604020202020204" pitchFamily="34" charset="0"/>
                <a:cs typeface="Arial" panose="020B0604020202020204" pitchFamily="34" charset="0"/>
              </a:rPr>
              <a:t>. La multiplication se fait par semis en avril à 20 °C. </a:t>
            </a:r>
            <a:r>
              <a:rPr lang="fr-FR" b="1" dirty="0"/>
              <a:t>USDA Zones</a:t>
            </a:r>
            <a:r>
              <a:rPr lang="fr-FR" dirty="0"/>
              <a:t> 8 - 11</a:t>
            </a:r>
            <a:r>
              <a:rPr lang="fr-FR" altLang="fr-FR" dirty="0">
                <a:solidFill>
                  <a:srgbClr val="222222"/>
                </a:solidFill>
                <a:latin typeface="Arial" panose="020B0604020202020204" pitchFamily="34" charset="0"/>
                <a:cs typeface="Arial" panose="020B0604020202020204" pitchFamily="34" charset="0"/>
              </a:rPr>
              <a:t>.</a:t>
            </a:r>
            <a:r>
              <a:rPr lang="fr-FR" altLang="fr-FR" sz="1200" dirty="0">
                <a:solidFill>
                  <a:srgbClr val="222222"/>
                </a:solidFill>
                <a:latin typeface="Arial" panose="020B0604020202020204" pitchFamily="34" charset="0"/>
                <a:cs typeface="Arial" panose="020B0604020202020204" pitchFamily="34" charset="0"/>
              </a:rPr>
              <a:t> </a:t>
            </a:r>
          </a:p>
          <a:p>
            <a:pPr lvl="0" eaLnBrk="0" fontAlgn="base" hangingPunct="0">
              <a:spcBef>
                <a:spcPct val="0"/>
              </a:spcBef>
              <a:spcAft>
                <a:spcPct val="0"/>
              </a:spcAft>
            </a:pPr>
            <a:r>
              <a:rPr lang="fr-FR" altLang="fr-FR" sz="1200" dirty="0">
                <a:solidFill>
                  <a:srgbClr val="222222"/>
                </a:solidFill>
                <a:latin typeface="Arial" panose="020B0604020202020204" pitchFamily="34" charset="0"/>
                <a:cs typeface="Arial" panose="020B0604020202020204" pitchFamily="34" charset="0"/>
              </a:rPr>
              <a:t>Source : </a:t>
            </a:r>
            <a:r>
              <a:rPr lang="fr-FR" altLang="fr-FR" sz="1200" dirty="0">
                <a:solidFill>
                  <a:srgbClr val="222222"/>
                </a:solidFill>
                <a:latin typeface="Arial" panose="020B0604020202020204" pitchFamily="34" charset="0"/>
                <a:cs typeface="Arial" panose="020B0604020202020204" pitchFamily="34" charset="0"/>
                <a:hlinkClick r:id="rId10"/>
              </a:rPr>
              <a:t>https://fr.wikipedia.org/wiki/Ricin_commun</a:t>
            </a:r>
            <a:r>
              <a:rPr lang="fr-FR" altLang="fr-FR" sz="1200" dirty="0">
                <a:solidFill>
                  <a:srgbClr val="222222"/>
                </a:solidFill>
                <a:latin typeface="Arial" panose="020B0604020202020204" pitchFamily="34" charset="0"/>
                <a:cs typeface="Arial" panose="020B0604020202020204" pitchFamily="34" charset="0"/>
              </a:rPr>
              <a:t> </a:t>
            </a:r>
            <a:endParaRPr lang="fr-FR" dirty="0"/>
          </a:p>
        </p:txBody>
      </p:sp>
      <p:sp>
        <p:nvSpPr>
          <p:cNvPr id="9" name="Rectangle 8">
            <a:extLst>
              <a:ext uri="{FF2B5EF4-FFF2-40B4-BE49-F238E27FC236}">
                <a16:creationId xmlns:a16="http://schemas.microsoft.com/office/drawing/2014/main" id="{DAB29F54-7AF9-41BA-B78D-683D01FA1FE4}"/>
              </a:ext>
            </a:extLst>
          </p:cNvPr>
          <p:cNvSpPr/>
          <p:nvPr/>
        </p:nvSpPr>
        <p:spPr>
          <a:xfrm>
            <a:off x="9387494" y="6354936"/>
            <a:ext cx="2725426" cy="276999"/>
          </a:xfrm>
          <a:prstGeom prst="rect">
            <a:avLst/>
          </a:prstGeom>
        </p:spPr>
        <p:txBody>
          <a:bodyPr wrap="none">
            <a:spAutoFit/>
          </a:bodyPr>
          <a:lstStyle/>
          <a:p>
            <a:r>
              <a:rPr lang="fr-FR" sz="1200" i="1" dirty="0">
                <a:solidFill>
                  <a:srgbClr val="222222"/>
                </a:solidFill>
                <a:latin typeface="Arial" panose="020B0604020202020204" pitchFamily="34" charset="0"/>
              </a:rPr>
              <a:t>Ricin commun</a:t>
            </a:r>
            <a:r>
              <a:rPr lang="fr-FR" sz="1200" dirty="0">
                <a:solidFill>
                  <a:srgbClr val="222222"/>
                </a:solidFill>
                <a:latin typeface="Arial" panose="020B0604020202020204" pitchFamily="34" charset="0"/>
              </a:rPr>
              <a:t> dans les </a:t>
            </a:r>
            <a:r>
              <a:rPr lang="fr-FR" sz="1200" dirty="0">
                <a:solidFill>
                  <a:srgbClr val="0B0080"/>
                </a:solidFill>
                <a:latin typeface="Arial" panose="020B0604020202020204" pitchFamily="34" charset="0"/>
                <a:hlinkClick r:id="rId11" tooltip="Grèce"/>
              </a:rPr>
              <a:t>îles grecques</a:t>
            </a:r>
            <a:endParaRPr lang="fr-FR" sz="1200" dirty="0"/>
          </a:p>
        </p:txBody>
      </p:sp>
      <p:pic>
        <p:nvPicPr>
          <p:cNvPr id="11" name="Image 10">
            <a:extLst>
              <a:ext uri="{FF2B5EF4-FFF2-40B4-BE49-F238E27FC236}">
                <a16:creationId xmlns:a16="http://schemas.microsoft.com/office/drawing/2014/main" id="{64B76D01-F7BC-496A-979A-F1B935A81D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14914" y="3613571"/>
            <a:ext cx="1835120" cy="2741885"/>
          </a:xfrm>
          <a:prstGeom prst="rect">
            <a:avLst/>
          </a:prstGeom>
        </p:spPr>
      </p:pic>
      <p:pic>
        <p:nvPicPr>
          <p:cNvPr id="13" name="Image 12">
            <a:extLst>
              <a:ext uri="{FF2B5EF4-FFF2-40B4-BE49-F238E27FC236}">
                <a16:creationId xmlns:a16="http://schemas.microsoft.com/office/drawing/2014/main" id="{482749F3-BE88-459A-BA40-51D69E37FBE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43971" y="4211811"/>
            <a:ext cx="2143125" cy="2143125"/>
          </a:xfrm>
          <a:prstGeom prst="rect">
            <a:avLst/>
          </a:prstGeom>
        </p:spPr>
      </p:pic>
      <p:pic>
        <p:nvPicPr>
          <p:cNvPr id="15" name="Image 14">
            <a:extLst>
              <a:ext uri="{FF2B5EF4-FFF2-40B4-BE49-F238E27FC236}">
                <a16:creationId xmlns:a16="http://schemas.microsoft.com/office/drawing/2014/main" id="{DA8A5963-2CBA-4E7E-B013-AE7EF63657C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15752" y="3577797"/>
            <a:ext cx="1556666" cy="1165997"/>
          </a:xfrm>
          <a:prstGeom prst="rect">
            <a:avLst/>
          </a:prstGeom>
        </p:spPr>
      </p:pic>
      <p:pic>
        <p:nvPicPr>
          <p:cNvPr id="17" name="Image 16">
            <a:extLst>
              <a:ext uri="{FF2B5EF4-FFF2-40B4-BE49-F238E27FC236}">
                <a16:creationId xmlns:a16="http://schemas.microsoft.com/office/drawing/2014/main" id="{4AD34B17-2B35-4EDC-81A4-F3AAEB57872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76705" y="4762521"/>
            <a:ext cx="2562225" cy="1781175"/>
          </a:xfrm>
          <a:prstGeom prst="rect">
            <a:avLst/>
          </a:prstGeom>
        </p:spPr>
      </p:pic>
      <p:pic>
        <p:nvPicPr>
          <p:cNvPr id="19" name="Image 18">
            <a:extLst>
              <a:ext uri="{FF2B5EF4-FFF2-40B4-BE49-F238E27FC236}">
                <a16:creationId xmlns:a16="http://schemas.microsoft.com/office/drawing/2014/main" id="{C5F54346-57E5-480C-BCD0-9E557BCF2DA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28128" y="4507528"/>
            <a:ext cx="2495550" cy="1828800"/>
          </a:xfrm>
          <a:prstGeom prst="rect">
            <a:avLst/>
          </a:prstGeom>
        </p:spPr>
      </p:pic>
      <p:pic>
        <p:nvPicPr>
          <p:cNvPr id="21" name="Image 20">
            <a:extLst>
              <a:ext uri="{FF2B5EF4-FFF2-40B4-BE49-F238E27FC236}">
                <a16:creationId xmlns:a16="http://schemas.microsoft.com/office/drawing/2014/main" id="{8AA1905B-4AFE-44C1-82FA-C83BE6E5C2F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80755" y="0"/>
            <a:ext cx="1939215" cy="1290459"/>
          </a:xfrm>
          <a:prstGeom prst="rect">
            <a:avLst/>
          </a:prstGeom>
        </p:spPr>
      </p:pic>
      <p:pic>
        <p:nvPicPr>
          <p:cNvPr id="23" name="Image 22">
            <a:extLst>
              <a:ext uri="{FF2B5EF4-FFF2-40B4-BE49-F238E27FC236}">
                <a16:creationId xmlns:a16="http://schemas.microsoft.com/office/drawing/2014/main" id="{196AEC12-B75D-4272-B506-21AE785929C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15499" y="4526656"/>
            <a:ext cx="2057400" cy="2228850"/>
          </a:xfrm>
          <a:prstGeom prst="rect">
            <a:avLst/>
          </a:prstGeom>
        </p:spPr>
      </p:pic>
      <p:sp>
        <p:nvSpPr>
          <p:cNvPr id="24" name="Rectangle 23">
            <a:extLst>
              <a:ext uri="{FF2B5EF4-FFF2-40B4-BE49-F238E27FC236}">
                <a16:creationId xmlns:a16="http://schemas.microsoft.com/office/drawing/2014/main" id="{BF112A37-8213-44D5-96E2-6A75A582E7B3}"/>
              </a:ext>
            </a:extLst>
          </p:cNvPr>
          <p:cNvSpPr/>
          <p:nvPr/>
        </p:nvSpPr>
        <p:spPr>
          <a:xfrm>
            <a:off x="339143" y="3791464"/>
            <a:ext cx="905056" cy="369332"/>
          </a:xfrm>
          <a:prstGeom prst="rect">
            <a:avLst/>
          </a:prstGeom>
        </p:spPr>
        <p:txBody>
          <a:bodyPr wrap="none">
            <a:spAutoFit/>
          </a:bodyPr>
          <a:lstStyle/>
          <a:p>
            <a:r>
              <a:rPr lang="fr-FR" dirty="0">
                <a:solidFill>
                  <a:srgbClr val="FF0000"/>
                </a:solidFill>
              </a:rPr>
              <a:t>Toxique</a:t>
            </a:r>
            <a:endParaRPr lang="fr-FR" dirty="0"/>
          </a:p>
        </p:txBody>
      </p:sp>
    </p:spTree>
    <p:extLst>
      <p:ext uri="{BB962C8B-B14F-4D97-AF65-F5344CB8AC3E}">
        <p14:creationId xmlns:p14="http://schemas.microsoft.com/office/powerpoint/2010/main" val="3373137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313355" y="6541533"/>
            <a:ext cx="4840045" cy="256129"/>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99090" y="96540"/>
            <a:ext cx="2743200" cy="365125"/>
          </a:xfrm>
        </p:spPr>
        <p:txBody>
          <a:bodyPr/>
          <a:lstStyle/>
          <a:p>
            <a:fld id="{DD01B516-A07C-46B6-9C1A-871827ED2DE0}" type="slidenum">
              <a:rPr lang="fr-FR" smtClean="0"/>
              <a:t>23</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AA889EC4-6EDB-44B3-B03B-92A2FD32AD31}"/>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6" name="ZoneTexte 5">
            <a:extLst>
              <a:ext uri="{FF2B5EF4-FFF2-40B4-BE49-F238E27FC236}">
                <a16:creationId xmlns:a16="http://schemas.microsoft.com/office/drawing/2014/main" id="{6703F5E2-CDE4-4311-9B66-2D289A421768}"/>
              </a:ext>
            </a:extLst>
          </p:cNvPr>
          <p:cNvSpPr txBox="1"/>
          <p:nvPr/>
        </p:nvSpPr>
        <p:spPr>
          <a:xfrm>
            <a:off x="322729" y="914400"/>
            <a:ext cx="2237591" cy="369332"/>
          </a:xfrm>
          <a:prstGeom prst="rect">
            <a:avLst/>
          </a:prstGeom>
          <a:noFill/>
        </p:spPr>
        <p:txBody>
          <a:bodyPr wrap="square" rtlCol="0">
            <a:spAutoFit/>
          </a:bodyPr>
          <a:lstStyle/>
          <a:p>
            <a:r>
              <a:rPr lang="fr-FR" b="1" i="1" dirty="0">
                <a:solidFill>
                  <a:srgbClr val="008000"/>
                </a:solidFill>
              </a:rPr>
              <a:t>Gloxinia Mix</a:t>
            </a:r>
          </a:p>
        </p:txBody>
      </p:sp>
      <p:pic>
        <p:nvPicPr>
          <p:cNvPr id="22" name="Image 21">
            <a:extLst>
              <a:ext uri="{FF2B5EF4-FFF2-40B4-BE49-F238E27FC236}">
                <a16:creationId xmlns:a16="http://schemas.microsoft.com/office/drawing/2014/main" id="{3614297E-2003-42EF-B66F-23DB41C21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287" y="1462816"/>
            <a:ext cx="2466975" cy="1847850"/>
          </a:xfrm>
          <a:prstGeom prst="rect">
            <a:avLst/>
          </a:prstGeom>
        </p:spPr>
      </p:pic>
      <p:pic>
        <p:nvPicPr>
          <p:cNvPr id="24" name="Image 23">
            <a:extLst>
              <a:ext uri="{FF2B5EF4-FFF2-40B4-BE49-F238E27FC236}">
                <a16:creationId xmlns:a16="http://schemas.microsoft.com/office/drawing/2014/main" id="{39D9578E-BAA6-4392-8C01-1DEC737A9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9" y="1615216"/>
            <a:ext cx="1628775" cy="1695450"/>
          </a:xfrm>
          <a:prstGeom prst="rect">
            <a:avLst/>
          </a:prstGeom>
        </p:spPr>
      </p:pic>
      <p:sp>
        <p:nvSpPr>
          <p:cNvPr id="7" name="Rectangle 6">
            <a:extLst>
              <a:ext uri="{FF2B5EF4-FFF2-40B4-BE49-F238E27FC236}">
                <a16:creationId xmlns:a16="http://schemas.microsoft.com/office/drawing/2014/main" id="{79FCBE2A-8915-4F7C-8DE4-739A64E3CFD5}"/>
              </a:ext>
            </a:extLst>
          </p:cNvPr>
          <p:cNvSpPr/>
          <p:nvPr/>
        </p:nvSpPr>
        <p:spPr>
          <a:xfrm>
            <a:off x="265355" y="3489749"/>
            <a:ext cx="3878244" cy="2566805"/>
          </a:xfrm>
          <a:prstGeom prst="rect">
            <a:avLst/>
          </a:prstGeom>
        </p:spPr>
        <p:txBody>
          <a:bodyPr wrap="square">
            <a:spAutoFit/>
          </a:bodyPr>
          <a:lstStyle/>
          <a:p>
            <a:r>
              <a:rPr lang="fr-FR" dirty="0"/>
              <a:t>Très jolie vivace, originaire du Brésil. Hauteur : 20 à 30 cm. Exposition : </a:t>
            </a:r>
            <a:r>
              <a:rPr lang="fr-FR" dirty="0" err="1"/>
              <a:t>Mi-ombre</a:t>
            </a:r>
            <a:r>
              <a:rPr lang="fr-FR" dirty="0"/>
              <a:t>. Sol : Assez riche, terreau.</a:t>
            </a:r>
          </a:p>
          <a:p>
            <a:r>
              <a:rPr lang="fr-FR" dirty="0"/>
              <a:t>Assez sensible aux pucerons, une méthode consiste à planter 1 ou 2 gousses d’ail au pied de la plante afin de les répulser. </a:t>
            </a:r>
            <a:r>
              <a:rPr lang="fr-FR" b="1" dirty="0"/>
              <a:t>USDA zones</a:t>
            </a:r>
            <a:r>
              <a:rPr lang="fr-FR" dirty="0"/>
              <a:t> 5-7.</a:t>
            </a:r>
          </a:p>
          <a:p>
            <a:r>
              <a:rPr lang="fr-FR" sz="1200" dirty="0"/>
              <a:t>Sources : a)  </a:t>
            </a:r>
            <a:r>
              <a:rPr lang="fr-FR" sz="1200" dirty="0">
                <a:hlinkClick r:id="rId4"/>
              </a:rPr>
              <a:t>http://www.jardiner-malin.fr/fiche/gloxinia-fleurs-feuilles.html</a:t>
            </a:r>
            <a:r>
              <a:rPr lang="fr-FR" sz="1200" dirty="0"/>
              <a:t> </a:t>
            </a:r>
          </a:p>
          <a:p>
            <a:r>
              <a:rPr lang="fr-FR" sz="1200" dirty="0"/>
              <a:t>b) </a:t>
            </a:r>
            <a:r>
              <a:rPr lang="fr-FR" sz="1200" dirty="0">
                <a:hlinkClick r:id="rId5"/>
              </a:rPr>
              <a:t>https://en.wikipedia.org/wiki/Gloxinia_(genus)</a:t>
            </a:r>
            <a:r>
              <a:rPr lang="fr-FR" sz="1200" dirty="0"/>
              <a:t> </a:t>
            </a:r>
          </a:p>
        </p:txBody>
      </p:sp>
      <p:sp>
        <p:nvSpPr>
          <p:cNvPr id="8" name="Rectangle 7">
            <a:extLst>
              <a:ext uri="{FF2B5EF4-FFF2-40B4-BE49-F238E27FC236}">
                <a16:creationId xmlns:a16="http://schemas.microsoft.com/office/drawing/2014/main" id="{9F18514F-6165-4CB0-8CFD-571893F5D362}"/>
              </a:ext>
            </a:extLst>
          </p:cNvPr>
          <p:cNvSpPr/>
          <p:nvPr/>
        </p:nvSpPr>
        <p:spPr>
          <a:xfrm>
            <a:off x="7111953" y="777574"/>
            <a:ext cx="4453270" cy="369332"/>
          </a:xfrm>
          <a:prstGeom prst="rect">
            <a:avLst/>
          </a:prstGeom>
        </p:spPr>
        <p:txBody>
          <a:bodyPr wrap="none">
            <a:spAutoFit/>
          </a:bodyPr>
          <a:lstStyle/>
          <a:p>
            <a:r>
              <a:rPr lang="fr-FR" b="1" dirty="0" err="1">
                <a:solidFill>
                  <a:srgbClr val="008000"/>
                </a:solidFill>
              </a:rPr>
              <a:t>Brazilian</a:t>
            </a:r>
            <a:r>
              <a:rPr lang="fr-FR" b="1" dirty="0">
                <a:solidFill>
                  <a:srgbClr val="008000"/>
                </a:solidFill>
              </a:rPr>
              <a:t> </a:t>
            </a:r>
            <a:r>
              <a:rPr lang="fr-FR" b="1" dirty="0" err="1">
                <a:solidFill>
                  <a:srgbClr val="008000"/>
                </a:solidFill>
              </a:rPr>
              <a:t>Snapdragon</a:t>
            </a:r>
            <a:r>
              <a:rPr lang="fr-FR" b="1" dirty="0">
                <a:solidFill>
                  <a:srgbClr val="008000"/>
                </a:solidFill>
              </a:rPr>
              <a:t> (</a:t>
            </a:r>
            <a:r>
              <a:rPr lang="fr-FR" b="1" i="1" dirty="0" err="1">
                <a:solidFill>
                  <a:srgbClr val="008000"/>
                </a:solidFill>
              </a:rPr>
              <a:t>Otacanthus</a:t>
            </a:r>
            <a:r>
              <a:rPr lang="fr-FR" b="1" i="1" dirty="0">
                <a:solidFill>
                  <a:srgbClr val="008000"/>
                </a:solidFill>
              </a:rPr>
              <a:t> </a:t>
            </a:r>
            <a:r>
              <a:rPr lang="fr-FR" b="1" i="1" dirty="0" err="1">
                <a:solidFill>
                  <a:srgbClr val="008000"/>
                </a:solidFill>
              </a:rPr>
              <a:t>caeruleus</a:t>
            </a:r>
            <a:r>
              <a:rPr lang="fr-FR" b="1" dirty="0">
                <a:solidFill>
                  <a:srgbClr val="008000"/>
                </a:solidFill>
              </a:rPr>
              <a:t>)</a:t>
            </a:r>
          </a:p>
        </p:txBody>
      </p:sp>
      <p:pic>
        <p:nvPicPr>
          <p:cNvPr id="10" name="Image 9">
            <a:extLst>
              <a:ext uri="{FF2B5EF4-FFF2-40B4-BE49-F238E27FC236}">
                <a16:creationId xmlns:a16="http://schemas.microsoft.com/office/drawing/2014/main" id="{89903E7A-5FAB-48AC-BCE1-4F07CD233F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1258" y="1645786"/>
            <a:ext cx="1847850" cy="2466975"/>
          </a:xfrm>
          <a:prstGeom prst="rect">
            <a:avLst/>
          </a:prstGeom>
        </p:spPr>
      </p:pic>
      <p:pic>
        <p:nvPicPr>
          <p:cNvPr id="12" name="Image 11">
            <a:extLst>
              <a:ext uri="{FF2B5EF4-FFF2-40B4-BE49-F238E27FC236}">
                <a16:creationId xmlns:a16="http://schemas.microsoft.com/office/drawing/2014/main" id="{21F80579-ED29-4CEB-914E-0399BCD89E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1667" y="3497350"/>
            <a:ext cx="1905000" cy="1428750"/>
          </a:xfrm>
          <a:prstGeom prst="rect">
            <a:avLst/>
          </a:prstGeom>
        </p:spPr>
      </p:pic>
      <p:pic>
        <p:nvPicPr>
          <p:cNvPr id="14" name="Image 13">
            <a:extLst>
              <a:ext uri="{FF2B5EF4-FFF2-40B4-BE49-F238E27FC236}">
                <a16:creationId xmlns:a16="http://schemas.microsoft.com/office/drawing/2014/main" id="{5F7FCE85-BF33-4302-A4B1-C44B450A42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51667" y="1670618"/>
            <a:ext cx="2619375" cy="1743075"/>
          </a:xfrm>
          <a:prstGeom prst="rect">
            <a:avLst/>
          </a:prstGeom>
        </p:spPr>
      </p:pic>
      <p:pic>
        <p:nvPicPr>
          <p:cNvPr id="16" name="Image 15">
            <a:extLst>
              <a:ext uri="{FF2B5EF4-FFF2-40B4-BE49-F238E27FC236}">
                <a16:creationId xmlns:a16="http://schemas.microsoft.com/office/drawing/2014/main" id="{053D707C-5CEC-42D6-884B-DAF52FE7E0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99165" y="1575144"/>
            <a:ext cx="2143125" cy="2143125"/>
          </a:xfrm>
          <a:prstGeom prst="rect">
            <a:avLst/>
          </a:prstGeom>
        </p:spPr>
      </p:pic>
      <p:pic>
        <p:nvPicPr>
          <p:cNvPr id="18" name="Image 17">
            <a:extLst>
              <a:ext uri="{FF2B5EF4-FFF2-40B4-BE49-F238E27FC236}">
                <a16:creationId xmlns:a16="http://schemas.microsoft.com/office/drawing/2014/main" id="{86A7C35F-685D-44F5-9F7B-C3A85F568D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19542" y="4208704"/>
            <a:ext cx="2466975" cy="1847850"/>
          </a:xfrm>
          <a:prstGeom prst="rect">
            <a:avLst/>
          </a:prstGeom>
        </p:spPr>
      </p:pic>
      <p:pic>
        <p:nvPicPr>
          <p:cNvPr id="20" name="Image 19">
            <a:extLst>
              <a:ext uri="{FF2B5EF4-FFF2-40B4-BE49-F238E27FC236}">
                <a16:creationId xmlns:a16="http://schemas.microsoft.com/office/drawing/2014/main" id="{3371B07C-92A9-400A-90D5-6D7FB9465B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03927" y="3859300"/>
            <a:ext cx="2133600" cy="2133600"/>
          </a:xfrm>
          <a:prstGeom prst="rect">
            <a:avLst/>
          </a:prstGeom>
        </p:spPr>
      </p:pic>
      <p:sp>
        <p:nvSpPr>
          <p:cNvPr id="21" name="ZoneTexte 20">
            <a:extLst>
              <a:ext uri="{FF2B5EF4-FFF2-40B4-BE49-F238E27FC236}">
                <a16:creationId xmlns:a16="http://schemas.microsoft.com/office/drawing/2014/main" id="{8A864108-1B39-4E47-9239-0F125216B0DA}"/>
              </a:ext>
            </a:extLst>
          </p:cNvPr>
          <p:cNvSpPr txBox="1"/>
          <p:nvPr/>
        </p:nvSpPr>
        <p:spPr>
          <a:xfrm>
            <a:off x="300234" y="6114377"/>
            <a:ext cx="1678192" cy="369332"/>
          </a:xfrm>
          <a:prstGeom prst="rect">
            <a:avLst/>
          </a:prstGeom>
          <a:noFill/>
        </p:spPr>
        <p:txBody>
          <a:bodyPr wrap="square" rtlCol="0">
            <a:spAutoFit/>
          </a:bodyPr>
          <a:lstStyle/>
          <a:p>
            <a:r>
              <a:rPr lang="fr-FR" b="1" dirty="0">
                <a:solidFill>
                  <a:srgbClr val="008000"/>
                </a:solidFill>
              </a:rPr>
              <a:t>A essayer.</a:t>
            </a:r>
          </a:p>
        </p:txBody>
      </p:sp>
    </p:spTree>
    <p:extLst>
      <p:ext uri="{BB962C8B-B14F-4D97-AF65-F5344CB8AC3E}">
        <p14:creationId xmlns:p14="http://schemas.microsoft.com/office/powerpoint/2010/main" val="3874959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729A984-B1AE-467D-A687-8C38749F1A5C}"/>
              </a:ext>
            </a:extLst>
          </p:cNvPr>
          <p:cNvSpPr>
            <a:spLocks noGrp="1"/>
          </p:cNvSpPr>
          <p:nvPr>
            <p:ph type="ftr" sz="quarter" idx="11"/>
          </p:nvPr>
        </p:nvSpPr>
        <p:spPr>
          <a:xfrm>
            <a:off x="4038599" y="6356350"/>
            <a:ext cx="5019339"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3A9940A7-1572-4A0F-A7B2-400E3B82F211}"/>
              </a:ext>
            </a:extLst>
          </p:cNvPr>
          <p:cNvSpPr>
            <a:spLocks noGrp="1"/>
          </p:cNvSpPr>
          <p:nvPr>
            <p:ph type="sldNum" sz="quarter" idx="12"/>
          </p:nvPr>
        </p:nvSpPr>
        <p:spPr>
          <a:xfrm>
            <a:off x="9057938" y="224491"/>
            <a:ext cx="2743200" cy="365125"/>
          </a:xfrm>
        </p:spPr>
        <p:txBody>
          <a:bodyPr/>
          <a:lstStyle/>
          <a:p>
            <a:fld id="{DD01B516-A07C-46B6-9C1A-871827ED2DE0}" type="slidenum">
              <a:rPr lang="fr-FR" smtClean="0"/>
              <a:t>24</a:t>
            </a:fld>
            <a:endParaRPr lang="fr-FR" dirty="0"/>
          </a:p>
        </p:txBody>
      </p:sp>
      <p:sp>
        <p:nvSpPr>
          <p:cNvPr id="4" name="Rectangle 3">
            <a:extLst>
              <a:ext uri="{FF2B5EF4-FFF2-40B4-BE49-F238E27FC236}">
                <a16:creationId xmlns:a16="http://schemas.microsoft.com/office/drawing/2014/main" id="{8D1CED98-4A02-4A7C-8258-5BA8BC55D2EE}"/>
              </a:ext>
            </a:extLst>
          </p:cNvPr>
          <p:cNvSpPr/>
          <p:nvPr/>
        </p:nvSpPr>
        <p:spPr>
          <a:xfrm>
            <a:off x="204396" y="830997"/>
            <a:ext cx="5345374" cy="369332"/>
          </a:xfrm>
          <a:prstGeom prst="rect">
            <a:avLst/>
          </a:prstGeom>
        </p:spPr>
        <p:txBody>
          <a:bodyPr wrap="none">
            <a:spAutoFit/>
          </a:bodyPr>
          <a:lstStyle/>
          <a:p>
            <a:r>
              <a:rPr lang="fr-FR" b="1" dirty="0">
                <a:solidFill>
                  <a:srgbClr val="008000"/>
                </a:solidFill>
              </a:rPr>
              <a:t>Étoile de Noël (</a:t>
            </a:r>
            <a:r>
              <a:rPr lang="fr-FR" b="1" i="1" dirty="0">
                <a:solidFill>
                  <a:srgbClr val="008000"/>
                </a:solidFill>
              </a:rPr>
              <a:t>Poinsettia</a:t>
            </a:r>
            <a:r>
              <a:rPr lang="fr-FR" b="1" dirty="0">
                <a:solidFill>
                  <a:srgbClr val="008000"/>
                </a:solidFill>
              </a:rPr>
              <a:t> ou </a:t>
            </a:r>
            <a:r>
              <a:rPr lang="fr-FR" b="1" i="1" dirty="0" err="1">
                <a:solidFill>
                  <a:srgbClr val="008000"/>
                </a:solidFill>
              </a:rPr>
              <a:t>Euphorbia</a:t>
            </a:r>
            <a:r>
              <a:rPr lang="fr-FR" b="1" i="1" dirty="0">
                <a:solidFill>
                  <a:srgbClr val="008000"/>
                </a:solidFill>
              </a:rPr>
              <a:t> </a:t>
            </a:r>
            <a:r>
              <a:rPr lang="fr-FR" b="1" i="1" dirty="0" err="1">
                <a:solidFill>
                  <a:srgbClr val="008000"/>
                </a:solidFill>
              </a:rPr>
              <a:t>pulcherrima</a:t>
            </a:r>
            <a:r>
              <a:rPr lang="fr-FR" b="1" dirty="0">
                <a:solidFill>
                  <a:srgbClr val="008000"/>
                </a:solidFill>
              </a:rPr>
              <a:t>)</a:t>
            </a:r>
            <a:endParaRPr lang="fr-FR" b="1" i="1" dirty="0">
              <a:solidFill>
                <a:srgbClr val="008000"/>
              </a:solidFill>
            </a:endParaRPr>
          </a:p>
        </p:txBody>
      </p:sp>
      <p:sp>
        <p:nvSpPr>
          <p:cNvPr id="5" name="ZoneTexte 4">
            <a:extLst>
              <a:ext uri="{FF2B5EF4-FFF2-40B4-BE49-F238E27FC236}">
                <a16:creationId xmlns:a16="http://schemas.microsoft.com/office/drawing/2014/main" id="{BF42DCAE-F9FC-415A-9DFA-502B97F720CC}"/>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B51370FB-D180-417F-9EF8-9BAB74563564}"/>
              </a:ext>
            </a:extLst>
          </p:cNvPr>
          <p:cNvSpPr txBox="1"/>
          <p:nvPr/>
        </p:nvSpPr>
        <p:spPr>
          <a:xfrm>
            <a:off x="204396" y="1142532"/>
            <a:ext cx="11736592" cy="3877985"/>
          </a:xfrm>
          <a:prstGeom prst="rect">
            <a:avLst/>
          </a:prstGeom>
          <a:noFill/>
        </p:spPr>
        <p:txBody>
          <a:bodyPr wrap="square" rtlCol="0">
            <a:spAutoFit/>
          </a:bodyPr>
          <a:lstStyle/>
          <a:p>
            <a:r>
              <a:rPr lang="fr-FR" dirty="0"/>
              <a:t>Cette euphorbe arbustive est originaire d'</a:t>
            </a:r>
            <a:r>
              <a:rPr lang="fr-FR" dirty="0">
                <a:hlinkClick r:id="rId2" tooltip="Amérique centrale"/>
              </a:rPr>
              <a:t>Amérique centrale</a:t>
            </a:r>
            <a:r>
              <a:rPr lang="fr-FR" dirty="0"/>
              <a:t> et du sud du </a:t>
            </a:r>
            <a:r>
              <a:rPr lang="fr-FR" dirty="0">
                <a:hlinkClick r:id="rId3" tooltip="Mexique"/>
              </a:rPr>
              <a:t>Mexique</a:t>
            </a:r>
            <a:r>
              <a:rPr lang="fr-FR" dirty="0"/>
              <a:t>, région dans laquelle elle peut atteindre 4 à 5 mètres de haut (ancien nom générique, </a:t>
            </a:r>
            <a:r>
              <a:rPr lang="fr-FR" b="1" u="sng" dirty="0">
                <a:hlinkClick r:id="rId4"/>
              </a:rPr>
              <a:t>Poinsettia</a:t>
            </a:r>
            <a:r>
              <a:rPr lang="fr-FR" dirty="0"/>
              <a:t>). C’est une </a:t>
            </a:r>
            <a:r>
              <a:rPr lang="fr-FR" dirty="0">
                <a:hlinkClick r:id="rId5" tooltip="Plante dépolluante"/>
              </a:rPr>
              <a:t>plante dépolluante</a:t>
            </a:r>
            <a:r>
              <a:rPr lang="fr-FR" dirty="0"/>
              <a:t> qui absorbera de grandes quantités de </a:t>
            </a:r>
            <a:r>
              <a:rPr lang="fr-FR" u="sng" dirty="0">
                <a:hlinkClick r:id="rId6"/>
              </a:rPr>
              <a:t>formaldéhyde</a:t>
            </a:r>
            <a:r>
              <a:rPr lang="fr-FR" dirty="0"/>
              <a:t>. Cette espèce est une plante qui possède un système racinaire très fragile. C'est pourquoi les boutures sont le plus souvent en godets grillagés appelés </a:t>
            </a:r>
            <a:r>
              <a:rPr lang="fr-FR" dirty="0" err="1"/>
              <a:t>giffy</a:t>
            </a:r>
            <a:r>
              <a:rPr lang="fr-FR" dirty="0"/>
              <a:t>. Il faut donc prendre soin de ne pas trop tasser le substrat et de régler convenablement la </a:t>
            </a:r>
            <a:r>
              <a:rPr lang="fr-FR" dirty="0">
                <a:hlinkClick r:id="rId7" tooltip="Rempoteuse"/>
              </a:rPr>
              <a:t>rempoteuse</a:t>
            </a:r>
            <a:r>
              <a:rPr lang="fr-FR" dirty="0"/>
              <a:t>. De telles précautions améliorent la </a:t>
            </a:r>
            <a:r>
              <a:rPr lang="fr-FR" dirty="0">
                <a:hlinkClick r:id="rId8" tooltip="Prophylaxie"/>
              </a:rPr>
              <a:t>prophylaxie</a:t>
            </a:r>
            <a:r>
              <a:rPr lang="fr-FR" dirty="0"/>
              <a:t> (ensemble des mesures prises pour prévenir l'apparition ou la propagation des maladies). Étant une plante fragile, </a:t>
            </a:r>
            <a:r>
              <a:rPr lang="fr-FR" i="1" dirty="0" err="1"/>
              <a:t>Euphorbia</a:t>
            </a:r>
            <a:r>
              <a:rPr lang="fr-FR" i="1" dirty="0"/>
              <a:t> </a:t>
            </a:r>
            <a:r>
              <a:rPr lang="fr-FR" i="1" dirty="0" err="1"/>
              <a:t>pulcherrima</a:t>
            </a:r>
            <a:r>
              <a:rPr lang="fr-FR" dirty="0"/>
              <a:t> nécessite de nombreux soins, la fertilisation doit être soignée (suffisante, régulière et bien équilibrée), d'autant plus que la plante réagit très bien aux apports d’engrais. La nature du contenant (on conseille en général l'usage d'un pot en argile) influe beaucoup sur la conduite de la </a:t>
            </a:r>
            <a:r>
              <a:rPr lang="fr-FR" dirty="0" err="1">
                <a:hlinkClick r:id="rId9" tooltip="Fertirrigation (page inexistante)"/>
              </a:rPr>
              <a:t>fertirrigation</a:t>
            </a:r>
            <a:r>
              <a:rPr lang="fr-FR" dirty="0"/>
              <a:t>. L'</a:t>
            </a:r>
            <a:r>
              <a:rPr lang="fr-FR" dirty="0">
                <a:hlinkClick r:id="rId10" tooltip="Hygrométrie"/>
              </a:rPr>
              <a:t>hygrométrie</a:t>
            </a:r>
            <a:r>
              <a:rPr lang="fr-FR" dirty="0"/>
              <a:t> au moment de l'enracinement doit être supérieure à 90 % afin d'éviter le dessèchement et l'enroulement irréversible des feuilles, cela explique pourquoi la plupart des horticulteurs choisissent de recevoir les boutures déjà enracinées. Durant la culture, l'</a:t>
            </a:r>
            <a:r>
              <a:rPr lang="fr-FR" dirty="0">
                <a:hlinkClick r:id="rId11" tooltip="Humidité relative"/>
              </a:rPr>
              <a:t>humidité relative</a:t>
            </a:r>
            <a:r>
              <a:rPr lang="fr-FR" dirty="0"/>
              <a:t> de l'air devra être maintenue entre 60 % et 70 % jusqu'à la formation des </a:t>
            </a:r>
            <a:r>
              <a:rPr lang="fr-FR" dirty="0">
                <a:hlinkClick r:id="rId12" tooltip="Bractée"/>
              </a:rPr>
              <a:t>bractées</a:t>
            </a:r>
            <a:r>
              <a:rPr lang="fr-FR" dirty="0"/>
              <a:t>. La multiplication pour la production s'effectue par </a:t>
            </a:r>
            <a:r>
              <a:rPr lang="fr-FR" dirty="0">
                <a:hlinkClick r:id="rId13" tooltip="Bouturage"/>
              </a:rPr>
              <a:t>bouturage</a:t>
            </a:r>
            <a:r>
              <a:rPr lang="fr-FR" dirty="0"/>
              <a:t> de pieds-mère. Cette plante est photopériodique, elle fleurit lorsque les jours sont courts. </a:t>
            </a:r>
            <a:r>
              <a:rPr lang="fr-FR" b="1" dirty="0"/>
              <a:t>USDA zones</a:t>
            </a:r>
            <a:r>
              <a:rPr lang="fr-FR" dirty="0"/>
              <a:t> 10-12. </a:t>
            </a:r>
            <a:r>
              <a:rPr lang="fr-FR" dirty="0">
                <a:solidFill>
                  <a:srgbClr val="FF0000"/>
                </a:solidFill>
              </a:rPr>
              <a:t>Toxique</a:t>
            </a:r>
            <a:r>
              <a:rPr lang="fr-FR" dirty="0"/>
              <a:t>.</a:t>
            </a:r>
            <a:endParaRPr lang="fr-FR" sz="1200" dirty="0"/>
          </a:p>
          <a:p>
            <a:r>
              <a:rPr lang="fr-FR" sz="1200" dirty="0"/>
              <a:t>Source : </a:t>
            </a:r>
            <a:r>
              <a:rPr lang="fr-FR" sz="1200" dirty="0">
                <a:hlinkClick r:id="rId14"/>
              </a:rPr>
              <a:t>https://fr.wikipedia.org/wiki/Euphorbia_pulcherrima</a:t>
            </a:r>
            <a:r>
              <a:rPr lang="fr-FR" sz="1200" dirty="0"/>
              <a:t> </a:t>
            </a:r>
            <a:endParaRPr lang="fr-FR" dirty="0"/>
          </a:p>
        </p:txBody>
      </p:sp>
      <p:pic>
        <p:nvPicPr>
          <p:cNvPr id="8" name="Image 7">
            <a:extLst>
              <a:ext uri="{FF2B5EF4-FFF2-40B4-BE49-F238E27FC236}">
                <a16:creationId xmlns:a16="http://schemas.microsoft.com/office/drawing/2014/main" id="{6BD980C5-614D-4DD5-8057-B77F66BC0B5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8184" y="5010150"/>
            <a:ext cx="2466975" cy="1847850"/>
          </a:xfrm>
          <a:prstGeom prst="rect">
            <a:avLst/>
          </a:prstGeom>
        </p:spPr>
      </p:pic>
      <p:pic>
        <p:nvPicPr>
          <p:cNvPr id="10" name="Image 9">
            <a:extLst>
              <a:ext uri="{FF2B5EF4-FFF2-40B4-BE49-F238E27FC236}">
                <a16:creationId xmlns:a16="http://schemas.microsoft.com/office/drawing/2014/main" id="{5B9A3ADB-8D41-4011-9E9F-2299F2A70AC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50050" y="4932362"/>
            <a:ext cx="1905000" cy="1247775"/>
          </a:xfrm>
          <a:prstGeom prst="rect">
            <a:avLst/>
          </a:prstGeom>
        </p:spPr>
      </p:pic>
      <p:pic>
        <p:nvPicPr>
          <p:cNvPr id="12" name="Image 11">
            <a:extLst>
              <a:ext uri="{FF2B5EF4-FFF2-40B4-BE49-F238E27FC236}">
                <a16:creationId xmlns:a16="http://schemas.microsoft.com/office/drawing/2014/main" id="{ECF97FE1-E9BD-485C-822B-9578E39FB8D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96163" y="4756150"/>
            <a:ext cx="2857500" cy="1600200"/>
          </a:xfrm>
          <a:prstGeom prst="rect">
            <a:avLst/>
          </a:prstGeom>
        </p:spPr>
      </p:pic>
      <p:sp>
        <p:nvSpPr>
          <p:cNvPr id="13" name="ZoneTexte 12">
            <a:extLst>
              <a:ext uri="{FF2B5EF4-FFF2-40B4-BE49-F238E27FC236}">
                <a16:creationId xmlns:a16="http://schemas.microsoft.com/office/drawing/2014/main" id="{5EB1C0E5-BD9E-493D-A2F8-D45A00064F10}"/>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Fleurs pour massifs fleuris (tropicales)</a:t>
            </a:r>
          </a:p>
        </p:txBody>
      </p:sp>
    </p:spTree>
    <p:extLst>
      <p:ext uri="{BB962C8B-B14F-4D97-AF65-F5344CB8AC3E}">
        <p14:creationId xmlns:p14="http://schemas.microsoft.com/office/powerpoint/2010/main" val="3376373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3B026B4-6642-4EF2-9518-F0F3DE63CA11}"/>
              </a:ext>
            </a:extLst>
          </p:cNvPr>
          <p:cNvSpPr>
            <a:spLocks noGrp="1"/>
          </p:cNvSpPr>
          <p:nvPr>
            <p:ph type="ftr" sz="quarter" idx="11"/>
          </p:nvPr>
        </p:nvSpPr>
        <p:spPr>
          <a:xfrm>
            <a:off x="3568390" y="6456556"/>
            <a:ext cx="4585010" cy="264919"/>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261C5E71-C191-4296-A03C-57B9601EA6CF}"/>
              </a:ext>
            </a:extLst>
          </p:cNvPr>
          <p:cNvSpPr>
            <a:spLocks noGrp="1"/>
          </p:cNvSpPr>
          <p:nvPr>
            <p:ph type="sldNum" sz="quarter" idx="12"/>
          </p:nvPr>
        </p:nvSpPr>
        <p:spPr>
          <a:xfrm>
            <a:off x="11351940" y="230832"/>
            <a:ext cx="682083" cy="427090"/>
          </a:xfrm>
        </p:spPr>
        <p:txBody>
          <a:bodyPr/>
          <a:lstStyle/>
          <a:p>
            <a:fld id="{DD01B516-A07C-46B6-9C1A-871827ED2DE0}" type="slidenum">
              <a:rPr lang="fr-FR" smtClean="0"/>
              <a:t>25</a:t>
            </a:fld>
            <a:endParaRPr lang="fr-FR"/>
          </a:p>
        </p:txBody>
      </p:sp>
      <p:sp>
        <p:nvSpPr>
          <p:cNvPr id="4" name="ZoneTexte 3">
            <a:extLst>
              <a:ext uri="{FF2B5EF4-FFF2-40B4-BE49-F238E27FC236}">
                <a16:creationId xmlns:a16="http://schemas.microsoft.com/office/drawing/2014/main" id="{6C4EA2C3-D453-4B55-8A22-37F5321A77AC}"/>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6EAEE78A-2903-4487-9DF2-CFA1CB70A799}"/>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Fleurs pour massifs fleuris (tropicales)</a:t>
            </a:r>
          </a:p>
        </p:txBody>
      </p:sp>
      <p:pic>
        <p:nvPicPr>
          <p:cNvPr id="11" name="Image 10">
            <a:extLst>
              <a:ext uri="{FF2B5EF4-FFF2-40B4-BE49-F238E27FC236}">
                <a16:creationId xmlns:a16="http://schemas.microsoft.com/office/drawing/2014/main" id="{3B912FAF-A83C-4F45-BB04-35C99C4C05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299" y="4104676"/>
            <a:ext cx="1952625" cy="2343150"/>
          </a:xfrm>
          <a:prstGeom prst="rect">
            <a:avLst/>
          </a:prstGeom>
        </p:spPr>
      </p:pic>
      <p:pic>
        <p:nvPicPr>
          <p:cNvPr id="15" name="Image 14">
            <a:extLst>
              <a:ext uri="{FF2B5EF4-FFF2-40B4-BE49-F238E27FC236}">
                <a16:creationId xmlns:a16="http://schemas.microsoft.com/office/drawing/2014/main" id="{8B92B72E-D933-46D9-9251-A89EC659A2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3569" y="2045667"/>
            <a:ext cx="2143125" cy="2143125"/>
          </a:xfrm>
          <a:prstGeom prst="rect">
            <a:avLst/>
          </a:prstGeom>
        </p:spPr>
      </p:pic>
      <p:pic>
        <p:nvPicPr>
          <p:cNvPr id="19" name="Image 18">
            <a:extLst>
              <a:ext uri="{FF2B5EF4-FFF2-40B4-BE49-F238E27FC236}">
                <a16:creationId xmlns:a16="http://schemas.microsoft.com/office/drawing/2014/main" id="{06B232AA-87CB-4DD8-9718-9AA9215EC0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5750" y="4399077"/>
            <a:ext cx="1905000" cy="1905000"/>
          </a:xfrm>
          <a:prstGeom prst="rect">
            <a:avLst/>
          </a:prstGeom>
        </p:spPr>
      </p:pic>
      <p:pic>
        <p:nvPicPr>
          <p:cNvPr id="21" name="Image 20">
            <a:extLst>
              <a:ext uri="{FF2B5EF4-FFF2-40B4-BE49-F238E27FC236}">
                <a16:creationId xmlns:a16="http://schemas.microsoft.com/office/drawing/2014/main" id="{886FAF64-2E14-4E0D-B57E-7C0C113EC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19498" y="3532302"/>
            <a:ext cx="1914525" cy="2771775"/>
          </a:xfrm>
          <a:prstGeom prst="rect">
            <a:avLst/>
          </a:prstGeom>
        </p:spPr>
      </p:pic>
      <p:sp>
        <p:nvSpPr>
          <p:cNvPr id="22" name="Rectangle 21">
            <a:extLst>
              <a:ext uri="{FF2B5EF4-FFF2-40B4-BE49-F238E27FC236}">
                <a16:creationId xmlns:a16="http://schemas.microsoft.com/office/drawing/2014/main" id="{F9CE970E-82A8-4867-9795-F484307D367F}"/>
              </a:ext>
            </a:extLst>
          </p:cNvPr>
          <p:cNvSpPr/>
          <p:nvPr/>
        </p:nvSpPr>
        <p:spPr>
          <a:xfrm>
            <a:off x="10468196" y="6379683"/>
            <a:ext cx="1217128" cy="276999"/>
          </a:xfrm>
          <a:prstGeom prst="rect">
            <a:avLst/>
          </a:prstGeom>
        </p:spPr>
        <p:txBody>
          <a:bodyPr wrap="none">
            <a:spAutoFit/>
          </a:bodyPr>
          <a:lstStyle/>
          <a:p>
            <a:r>
              <a:rPr lang="fr-FR" sz="1200" dirty="0">
                <a:solidFill>
                  <a:srgbClr val="008000"/>
                </a:solidFill>
              </a:rPr>
              <a:t>Lis 'black </a:t>
            </a:r>
            <a:r>
              <a:rPr lang="fr-FR" sz="1200" dirty="0" err="1">
                <a:solidFill>
                  <a:srgbClr val="008000"/>
                </a:solidFill>
              </a:rPr>
              <a:t>wizard</a:t>
            </a:r>
            <a:r>
              <a:rPr lang="fr-FR" sz="1200" dirty="0">
                <a:solidFill>
                  <a:srgbClr val="008000"/>
                </a:solidFill>
              </a:rPr>
              <a:t>'</a:t>
            </a:r>
          </a:p>
        </p:txBody>
      </p:sp>
      <p:pic>
        <p:nvPicPr>
          <p:cNvPr id="24" name="Image 23">
            <a:extLst>
              <a:ext uri="{FF2B5EF4-FFF2-40B4-BE49-F238E27FC236}">
                <a16:creationId xmlns:a16="http://schemas.microsoft.com/office/drawing/2014/main" id="{A9FE9F6E-9F08-458A-B16C-158C65904C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9322" y="4236558"/>
            <a:ext cx="2143125" cy="2143125"/>
          </a:xfrm>
          <a:prstGeom prst="rect">
            <a:avLst/>
          </a:prstGeom>
        </p:spPr>
      </p:pic>
      <p:pic>
        <p:nvPicPr>
          <p:cNvPr id="26" name="Image 25">
            <a:extLst>
              <a:ext uri="{FF2B5EF4-FFF2-40B4-BE49-F238E27FC236}">
                <a16:creationId xmlns:a16="http://schemas.microsoft.com/office/drawing/2014/main" id="{2302C4D7-0E99-4993-AB9D-33792B1D30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0647" y="2164729"/>
            <a:ext cx="1905000" cy="1905000"/>
          </a:xfrm>
          <a:prstGeom prst="rect">
            <a:avLst/>
          </a:prstGeom>
        </p:spPr>
      </p:pic>
      <p:pic>
        <p:nvPicPr>
          <p:cNvPr id="28" name="Image 27">
            <a:extLst>
              <a:ext uri="{FF2B5EF4-FFF2-40B4-BE49-F238E27FC236}">
                <a16:creationId xmlns:a16="http://schemas.microsoft.com/office/drawing/2014/main" id="{AC96FBD8-7917-4BEA-B87D-D1FDD22BC5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75528" y="4274994"/>
            <a:ext cx="2143125" cy="2143125"/>
          </a:xfrm>
          <a:prstGeom prst="rect">
            <a:avLst/>
          </a:prstGeom>
        </p:spPr>
      </p:pic>
      <p:pic>
        <p:nvPicPr>
          <p:cNvPr id="30" name="Image 29">
            <a:extLst>
              <a:ext uri="{FF2B5EF4-FFF2-40B4-BE49-F238E27FC236}">
                <a16:creationId xmlns:a16="http://schemas.microsoft.com/office/drawing/2014/main" id="{6E075147-3CC3-46FC-B5BA-70583B3D05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3475" y="2408199"/>
            <a:ext cx="1619250" cy="1619250"/>
          </a:xfrm>
          <a:prstGeom prst="rect">
            <a:avLst/>
          </a:prstGeom>
        </p:spPr>
      </p:pic>
      <p:pic>
        <p:nvPicPr>
          <p:cNvPr id="32" name="Image 31">
            <a:extLst>
              <a:ext uri="{FF2B5EF4-FFF2-40B4-BE49-F238E27FC236}">
                <a16:creationId xmlns:a16="http://schemas.microsoft.com/office/drawing/2014/main" id="{C0A85E2B-D0DD-419F-8E7F-2D5AECE055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65096" y="1108150"/>
            <a:ext cx="2143125" cy="2143125"/>
          </a:xfrm>
          <a:prstGeom prst="rect">
            <a:avLst/>
          </a:prstGeom>
        </p:spPr>
      </p:pic>
      <p:sp>
        <p:nvSpPr>
          <p:cNvPr id="33" name="ZoneTexte 32">
            <a:extLst>
              <a:ext uri="{FF2B5EF4-FFF2-40B4-BE49-F238E27FC236}">
                <a16:creationId xmlns:a16="http://schemas.microsoft.com/office/drawing/2014/main" id="{7E786A65-277F-4F0C-B768-103BA1EA0044}"/>
              </a:ext>
            </a:extLst>
          </p:cNvPr>
          <p:cNvSpPr txBox="1"/>
          <p:nvPr/>
        </p:nvSpPr>
        <p:spPr>
          <a:xfrm>
            <a:off x="204396" y="914400"/>
            <a:ext cx="3843497" cy="369332"/>
          </a:xfrm>
          <a:prstGeom prst="rect">
            <a:avLst/>
          </a:prstGeom>
          <a:noFill/>
        </p:spPr>
        <p:txBody>
          <a:bodyPr wrap="square" rtlCol="0">
            <a:spAutoFit/>
          </a:bodyPr>
          <a:lstStyle/>
          <a:p>
            <a:r>
              <a:rPr lang="fr-FR" b="1" u="sng" dirty="0">
                <a:hlinkClick r:id="rId11"/>
              </a:rPr>
              <a:t>Lys ou lis (</a:t>
            </a:r>
            <a:r>
              <a:rPr lang="fr-FR" b="1" i="1" u="sng" dirty="0" err="1">
                <a:hlinkClick r:id="rId11"/>
              </a:rPr>
              <a:t>Lilium</a:t>
            </a:r>
            <a:r>
              <a:rPr lang="fr-FR" b="1" i="1" u="sng" dirty="0">
                <a:hlinkClick r:id="rId11"/>
              </a:rPr>
              <a:t> </a:t>
            </a:r>
            <a:r>
              <a:rPr lang="fr-FR" b="1" i="1" u="sng" dirty="0" err="1">
                <a:hlinkClick r:id="rId11"/>
              </a:rPr>
              <a:t>sp</a:t>
            </a:r>
            <a:r>
              <a:rPr lang="fr-FR" b="1" u="sng" dirty="0">
                <a:hlinkClick r:id="rId11"/>
              </a:rPr>
              <a:t>.)</a:t>
            </a:r>
            <a:endParaRPr lang="fr-FR" b="1" dirty="0"/>
          </a:p>
        </p:txBody>
      </p:sp>
      <p:sp>
        <p:nvSpPr>
          <p:cNvPr id="34" name="ZoneTexte 33">
            <a:extLst>
              <a:ext uri="{FF2B5EF4-FFF2-40B4-BE49-F238E27FC236}">
                <a16:creationId xmlns:a16="http://schemas.microsoft.com/office/drawing/2014/main" id="{84FCB54C-E8D1-4AC7-9B6A-45F0B11E0FE1}"/>
              </a:ext>
            </a:extLst>
          </p:cNvPr>
          <p:cNvSpPr txBox="1"/>
          <p:nvPr/>
        </p:nvSpPr>
        <p:spPr>
          <a:xfrm>
            <a:off x="204396" y="2623998"/>
            <a:ext cx="3629079" cy="1384995"/>
          </a:xfrm>
          <a:prstGeom prst="rect">
            <a:avLst/>
          </a:prstGeom>
          <a:noFill/>
        </p:spPr>
        <p:txBody>
          <a:bodyPr wrap="square" rtlCol="0">
            <a:spAutoFit/>
          </a:bodyPr>
          <a:lstStyle/>
          <a:p>
            <a:r>
              <a:rPr lang="fr-FR" sz="1400" i="1" dirty="0" err="1">
                <a:solidFill>
                  <a:srgbClr val="008000"/>
                </a:solidFill>
              </a:rPr>
              <a:t>Lilium</a:t>
            </a:r>
            <a:r>
              <a:rPr lang="fr-FR" sz="1400" i="1" dirty="0">
                <a:solidFill>
                  <a:srgbClr val="008000"/>
                </a:solidFill>
              </a:rPr>
              <a:t> </a:t>
            </a:r>
            <a:r>
              <a:rPr lang="fr-FR" sz="1400" i="1" dirty="0" err="1">
                <a:solidFill>
                  <a:srgbClr val="008000"/>
                </a:solidFill>
              </a:rPr>
              <a:t>canadense</a:t>
            </a:r>
            <a:r>
              <a:rPr lang="fr-FR" sz="1400" i="1" dirty="0">
                <a:solidFill>
                  <a:srgbClr val="008000"/>
                </a:solidFill>
              </a:rPr>
              <a:t> </a:t>
            </a:r>
            <a:r>
              <a:rPr lang="fr-FR" sz="1400" dirty="0">
                <a:solidFill>
                  <a:srgbClr val="008000"/>
                </a:solidFill>
              </a:rPr>
              <a:t>USDA </a:t>
            </a:r>
            <a:r>
              <a:rPr lang="fr-FR" sz="1400" dirty="0" err="1">
                <a:solidFill>
                  <a:srgbClr val="008000"/>
                </a:solidFill>
              </a:rPr>
              <a:t>Hardiness</a:t>
            </a:r>
            <a:r>
              <a:rPr lang="fr-FR" sz="1400" dirty="0">
                <a:solidFill>
                  <a:srgbClr val="008000"/>
                </a:solidFill>
              </a:rPr>
              <a:t> Zone 3-5</a:t>
            </a:r>
          </a:p>
          <a:p>
            <a:r>
              <a:rPr lang="fr-FR" sz="1400" i="1" dirty="0" err="1">
                <a:solidFill>
                  <a:srgbClr val="008000"/>
                </a:solidFill>
              </a:rPr>
              <a:t>Lilium</a:t>
            </a:r>
            <a:r>
              <a:rPr lang="fr-FR" sz="1400" i="1" dirty="0">
                <a:solidFill>
                  <a:srgbClr val="008000"/>
                </a:solidFill>
              </a:rPr>
              <a:t> </a:t>
            </a:r>
            <a:r>
              <a:rPr lang="fr-FR" sz="1400" i="1" dirty="0" err="1">
                <a:solidFill>
                  <a:srgbClr val="008000"/>
                </a:solidFill>
              </a:rPr>
              <a:t>candidum</a:t>
            </a:r>
            <a:r>
              <a:rPr lang="fr-FR" sz="1400" i="1" dirty="0">
                <a:solidFill>
                  <a:srgbClr val="008000"/>
                </a:solidFill>
              </a:rPr>
              <a:t> </a:t>
            </a:r>
            <a:r>
              <a:rPr lang="fr-FR" sz="1400" dirty="0">
                <a:solidFill>
                  <a:srgbClr val="008000"/>
                </a:solidFill>
              </a:rPr>
              <a:t>USDA </a:t>
            </a:r>
            <a:r>
              <a:rPr lang="fr-FR" sz="1400" dirty="0" err="1">
                <a:solidFill>
                  <a:srgbClr val="008000"/>
                </a:solidFill>
              </a:rPr>
              <a:t>Hardiness</a:t>
            </a:r>
            <a:r>
              <a:rPr lang="fr-FR" sz="1400" dirty="0">
                <a:solidFill>
                  <a:srgbClr val="008000"/>
                </a:solidFill>
              </a:rPr>
              <a:t> Zone 5-9</a:t>
            </a:r>
          </a:p>
          <a:p>
            <a:r>
              <a:rPr lang="fr-FR" sz="1400" i="1" dirty="0" err="1">
                <a:solidFill>
                  <a:srgbClr val="008000"/>
                </a:solidFill>
              </a:rPr>
              <a:t>Lilium</a:t>
            </a:r>
            <a:r>
              <a:rPr lang="fr-FR" sz="1400" i="1" dirty="0">
                <a:solidFill>
                  <a:srgbClr val="008000"/>
                </a:solidFill>
              </a:rPr>
              <a:t> </a:t>
            </a:r>
            <a:r>
              <a:rPr lang="fr-FR" sz="1400" i="1" dirty="0" err="1">
                <a:solidFill>
                  <a:srgbClr val="008000"/>
                </a:solidFill>
              </a:rPr>
              <a:t>longiflorum</a:t>
            </a:r>
            <a:r>
              <a:rPr lang="fr-FR" sz="1400" i="1" dirty="0">
                <a:solidFill>
                  <a:srgbClr val="008000"/>
                </a:solidFill>
              </a:rPr>
              <a:t> </a:t>
            </a:r>
            <a:r>
              <a:rPr lang="fr-FR" sz="1400" dirty="0">
                <a:solidFill>
                  <a:srgbClr val="008000"/>
                </a:solidFill>
              </a:rPr>
              <a:t>USDA Zone 6 - 9</a:t>
            </a:r>
          </a:p>
          <a:p>
            <a:r>
              <a:rPr lang="fr-FR" sz="1400" i="1" dirty="0" err="1">
                <a:solidFill>
                  <a:srgbClr val="008000"/>
                </a:solidFill>
              </a:rPr>
              <a:t>Lilium</a:t>
            </a:r>
            <a:r>
              <a:rPr lang="fr-FR" sz="1400" i="1" dirty="0">
                <a:solidFill>
                  <a:srgbClr val="008000"/>
                </a:solidFill>
              </a:rPr>
              <a:t> </a:t>
            </a:r>
            <a:r>
              <a:rPr lang="fr-FR" sz="1400" i="1" dirty="0" err="1">
                <a:solidFill>
                  <a:srgbClr val="008000"/>
                </a:solidFill>
              </a:rPr>
              <a:t>philadelphicum</a:t>
            </a:r>
            <a:r>
              <a:rPr lang="fr-FR" sz="1400" i="1" dirty="0">
                <a:solidFill>
                  <a:srgbClr val="008000"/>
                </a:solidFill>
              </a:rPr>
              <a:t> </a:t>
            </a:r>
            <a:r>
              <a:rPr lang="fr-FR" sz="1400" dirty="0" err="1">
                <a:solidFill>
                  <a:srgbClr val="008000"/>
                </a:solidFill>
              </a:rPr>
              <a:t>usda</a:t>
            </a:r>
            <a:r>
              <a:rPr lang="fr-FR" sz="1400" dirty="0">
                <a:solidFill>
                  <a:srgbClr val="008000"/>
                </a:solidFill>
              </a:rPr>
              <a:t> zone 4 – 9</a:t>
            </a:r>
          </a:p>
          <a:p>
            <a:r>
              <a:rPr lang="fr-FR" sz="1400" dirty="0">
                <a:solidFill>
                  <a:srgbClr val="008000"/>
                </a:solidFill>
              </a:rPr>
              <a:t>Etc.</a:t>
            </a:r>
          </a:p>
          <a:p>
            <a:r>
              <a:rPr lang="fr-FR" sz="1400" dirty="0">
                <a:solidFill>
                  <a:srgbClr val="008000"/>
                </a:solidFill>
              </a:rPr>
              <a:t>En général : USDA Zone: 2-9</a:t>
            </a:r>
          </a:p>
        </p:txBody>
      </p:sp>
      <p:sp>
        <p:nvSpPr>
          <p:cNvPr id="35" name="ZoneTexte 34">
            <a:extLst>
              <a:ext uri="{FF2B5EF4-FFF2-40B4-BE49-F238E27FC236}">
                <a16:creationId xmlns:a16="http://schemas.microsoft.com/office/drawing/2014/main" id="{A0EC6DA1-1155-438F-B598-88A7433775F1}"/>
              </a:ext>
            </a:extLst>
          </p:cNvPr>
          <p:cNvSpPr txBox="1"/>
          <p:nvPr/>
        </p:nvSpPr>
        <p:spPr>
          <a:xfrm>
            <a:off x="204396" y="1483112"/>
            <a:ext cx="5014375" cy="646331"/>
          </a:xfrm>
          <a:prstGeom prst="rect">
            <a:avLst/>
          </a:prstGeom>
          <a:noFill/>
        </p:spPr>
        <p:txBody>
          <a:bodyPr wrap="square" rtlCol="0">
            <a:spAutoFit/>
          </a:bodyPr>
          <a:lstStyle/>
          <a:p>
            <a:r>
              <a:rPr lang="fr-FR" dirty="0">
                <a:solidFill>
                  <a:srgbClr val="008000"/>
                </a:solidFill>
              </a:rPr>
              <a:t>Ne correspond pas à la zone USDA, mais on peut essayer.</a:t>
            </a:r>
          </a:p>
        </p:txBody>
      </p:sp>
    </p:spTree>
    <p:extLst>
      <p:ext uri="{BB962C8B-B14F-4D97-AF65-F5344CB8AC3E}">
        <p14:creationId xmlns:p14="http://schemas.microsoft.com/office/powerpoint/2010/main" val="1315031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A288145-CCB4-4B2F-AACD-F87316C73571}"/>
              </a:ext>
            </a:extLst>
          </p:cNvPr>
          <p:cNvSpPr>
            <a:spLocks noGrp="1"/>
          </p:cNvSpPr>
          <p:nvPr>
            <p:ph type="ftr" sz="quarter" idx="11"/>
          </p:nvPr>
        </p:nvSpPr>
        <p:spPr>
          <a:xfrm>
            <a:off x="3076687" y="6347012"/>
            <a:ext cx="5076713" cy="374463"/>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247193CC-615B-4044-A0C0-69F543C0687E}"/>
              </a:ext>
            </a:extLst>
          </p:cNvPr>
          <p:cNvSpPr>
            <a:spLocks noGrp="1"/>
          </p:cNvSpPr>
          <p:nvPr>
            <p:ph type="sldNum" sz="quarter" idx="12"/>
          </p:nvPr>
        </p:nvSpPr>
        <p:spPr>
          <a:xfrm>
            <a:off x="9169998" y="105878"/>
            <a:ext cx="2743200" cy="365125"/>
          </a:xfrm>
        </p:spPr>
        <p:txBody>
          <a:bodyPr/>
          <a:lstStyle/>
          <a:p>
            <a:fld id="{DD01B516-A07C-46B6-9C1A-871827ED2DE0}" type="slidenum">
              <a:rPr lang="fr-FR" smtClean="0"/>
              <a:t>26</a:t>
            </a:fld>
            <a:endParaRPr lang="fr-FR"/>
          </a:p>
        </p:txBody>
      </p:sp>
      <p:sp>
        <p:nvSpPr>
          <p:cNvPr id="4" name="Rectangle 3">
            <a:extLst>
              <a:ext uri="{FF2B5EF4-FFF2-40B4-BE49-F238E27FC236}">
                <a16:creationId xmlns:a16="http://schemas.microsoft.com/office/drawing/2014/main" id="{729F880E-2217-42A0-AAA9-5C09C4862FB0}"/>
              </a:ext>
            </a:extLst>
          </p:cNvPr>
          <p:cNvSpPr/>
          <p:nvPr/>
        </p:nvSpPr>
        <p:spPr>
          <a:xfrm>
            <a:off x="168029" y="882958"/>
            <a:ext cx="4171398" cy="369332"/>
          </a:xfrm>
          <a:prstGeom prst="rect">
            <a:avLst/>
          </a:prstGeom>
        </p:spPr>
        <p:txBody>
          <a:bodyPr wrap="none">
            <a:spAutoFit/>
          </a:bodyPr>
          <a:lstStyle/>
          <a:p>
            <a:r>
              <a:rPr lang="fr-FR" b="1" dirty="0">
                <a:solidFill>
                  <a:srgbClr val="008000"/>
                </a:solidFill>
              </a:rPr>
              <a:t>Rose de carême (</a:t>
            </a:r>
            <a:r>
              <a:rPr lang="fr-FR" b="1" i="1" u="sng" dirty="0" err="1">
                <a:solidFill>
                  <a:srgbClr val="008000"/>
                </a:solidFill>
                <a:latin typeface="arial" panose="020B0604020202020204" pitchFamily="34" charset="0"/>
                <a:hlinkClick r:id="rId2"/>
              </a:rPr>
              <a:t>Helleborus</a:t>
            </a:r>
            <a:r>
              <a:rPr lang="fr-FR" b="1" i="1" u="sng" dirty="0">
                <a:solidFill>
                  <a:srgbClr val="008000"/>
                </a:solidFill>
                <a:latin typeface="arial" panose="020B0604020202020204" pitchFamily="34" charset="0"/>
                <a:hlinkClick r:id="rId2"/>
              </a:rPr>
              <a:t> orientalis</a:t>
            </a:r>
            <a:r>
              <a:rPr lang="fr-FR" b="1" dirty="0">
                <a:solidFill>
                  <a:srgbClr val="008000"/>
                </a:solidFill>
              </a:rPr>
              <a:t>)</a:t>
            </a:r>
            <a:endParaRPr lang="fr-FR" b="1" i="0" dirty="0">
              <a:solidFill>
                <a:srgbClr val="008000"/>
              </a:solidFill>
              <a:effectLst/>
              <a:latin typeface="arial" panose="020B0604020202020204" pitchFamily="34" charset="0"/>
            </a:endParaRPr>
          </a:p>
        </p:txBody>
      </p:sp>
      <p:sp>
        <p:nvSpPr>
          <p:cNvPr id="5" name="ZoneTexte 4">
            <a:extLst>
              <a:ext uri="{FF2B5EF4-FFF2-40B4-BE49-F238E27FC236}">
                <a16:creationId xmlns:a16="http://schemas.microsoft.com/office/drawing/2014/main" id="{EB3CD83C-B287-41A4-B848-3941F95B2132}"/>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3A951125-9FA1-40E3-B1AF-C205A2CD639C}"/>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7" name="ZoneTexte 6">
            <a:extLst>
              <a:ext uri="{FF2B5EF4-FFF2-40B4-BE49-F238E27FC236}">
                <a16:creationId xmlns:a16="http://schemas.microsoft.com/office/drawing/2014/main" id="{18A38847-6BBC-445A-B393-BACCF618F08F}"/>
              </a:ext>
            </a:extLst>
          </p:cNvPr>
          <p:cNvSpPr txBox="1"/>
          <p:nvPr/>
        </p:nvSpPr>
        <p:spPr>
          <a:xfrm>
            <a:off x="311972" y="1252290"/>
            <a:ext cx="11601226" cy="2215991"/>
          </a:xfrm>
          <a:prstGeom prst="rect">
            <a:avLst/>
          </a:prstGeom>
          <a:noFill/>
        </p:spPr>
        <p:txBody>
          <a:bodyPr wrap="square" rtlCol="0">
            <a:spAutoFit/>
          </a:bodyPr>
          <a:lstStyle/>
          <a:p>
            <a:r>
              <a:rPr lang="fr-FR" dirty="0"/>
              <a:t>Elle atteint 45 cm lors de la floraison. Elle a une large distribution : de la Bulgarie et le nord-est de la Grèce au Caucase et en Turquie. C'est une plante des forêts, fourrés et clairières jusqu'à 2 000 m d’altitude. Le sol doit être léger, riche en humus et retenir l’humidité, mais être bien drainé. Les pieds humides en hiver sont funestes. Quoique la plupart des espèces proviennent de situations en sol calcaire, les cultivars poussent également bien en sol acide. Les hellébores n’aiment pas être en plein soleil en été. Une fois bien installés, ils n’aiment pas être dérangés ou transplantés.</a:t>
            </a:r>
          </a:p>
          <a:p>
            <a:r>
              <a:rPr lang="fr-FR" dirty="0"/>
              <a:t>Les hybrides à fleurs jaunes, sont sensibles aux maladies cryptogamiques, qui provoquent des taches noires sur les feuilles. Lorsque l’infection est sévère, elle peut aboutir à la mort de la plante. </a:t>
            </a:r>
            <a:r>
              <a:rPr lang="fr-FR" b="1" dirty="0"/>
              <a:t>Zones</a:t>
            </a:r>
            <a:r>
              <a:rPr lang="fr-FR" dirty="0"/>
              <a:t> 6 to 9. </a:t>
            </a:r>
            <a:r>
              <a:rPr lang="fr-FR" b="1" dirty="0">
                <a:solidFill>
                  <a:srgbClr val="008000"/>
                </a:solidFill>
              </a:rPr>
              <a:t>A essayer.</a:t>
            </a:r>
            <a:endParaRPr lang="fr-FR" dirty="0"/>
          </a:p>
          <a:p>
            <a:r>
              <a:rPr lang="fr-FR" sz="1200" dirty="0"/>
              <a:t>Source : </a:t>
            </a:r>
            <a:r>
              <a:rPr lang="fr-FR" sz="1200" dirty="0">
                <a:hlinkClick r:id="rId3"/>
              </a:rPr>
              <a:t>https://fr.wikipedia.org/wiki/Rose_de_car%C3%AAme</a:t>
            </a:r>
            <a:r>
              <a:rPr lang="fr-FR" sz="1200" dirty="0"/>
              <a:t> </a:t>
            </a:r>
          </a:p>
        </p:txBody>
      </p:sp>
      <p:pic>
        <p:nvPicPr>
          <p:cNvPr id="9" name="Image 8">
            <a:extLst>
              <a:ext uri="{FF2B5EF4-FFF2-40B4-BE49-F238E27FC236}">
                <a16:creationId xmlns:a16="http://schemas.microsoft.com/office/drawing/2014/main" id="{60497BAC-9E2F-49FF-87BF-B3EA538D5F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8060" y="3636376"/>
            <a:ext cx="1473200" cy="1107440"/>
          </a:xfrm>
          <a:prstGeom prst="rect">
            <a:avLst/>
          </a:prstGeom>
        </p:spPr>
      </p:pic>
      <p:pic>
        <p:nvPicPr>
          <p:cNvPr id="11" name="Image 10">
            <a:extLst>
              <a:ext uri="{FF2B5EF4-FFF2-40B4-BE49-F238E27FC236}">
                <a16:creationId xmlns:a16="http://schemas.microsoft.com/office/drawing/2014/main" id="{6FB1251B-6D51-4FFE-AD42-CA09033F79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3084" y="3595251"/>
            <a:ext cx="933450" cy="971550"/>
          </a:xfrm>
          <a:prstGeom prst="rect">
            <a:avLst/>
          </a:prstGeom>
        </p:spPr>
      </p:pic>
      <p:pic>
        <p:nvPicPr>
          <p:cNvPr id="13" name="Image 12">
            <a:extLst>
              <a:ext uri="{FF2B5EF4-FFF2-40B4-BE49-F238E27FC236}">
                <a16:creationId xmlns:a16="http://schemas.microsoft.com/office/drawing/2014/main" id="{151384F9-5B73-4369-9B52-8CA2C8CB4E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8060" y="4911912"/>
            <a:ext cx="1905000" cy="1435100"/>
          </a:xfrm>
          <a:prstGeom prst="rect">
            <a:avLst/>
          </a:prstGeom>
        </p:spPr>
      </p:pic>
      <p:pic>
        <p:nvPicPr>
          <p:cNvPr id="15" name="Image 14">
            <a:extLst>
              <a:ext uri="{FF2B5EF4-FFF2-40B4-BE49-F238E27FC236}">
                <a16:creationId xmlns:a16="http://schemas.microsoft.com/office/drawing/2014/main" id="{BAA8F3DA-527E-4FA7-AC8E-D04F7E0CD2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396" y="3664043"/>
            <a:ext cx="1905000" cy="2870200"/>
          </a:xfrm>
          <a:prstGeom prst="rect">
            <a:avLst/>
          </a:prstGeom>
        </p:spPr>
      </p:pic>
      <p:sp>
        <p:nvSpPr>
          <p:cNvPr id="16" name="Rectangle 15">
            <a:extLst>
              <a:ext uri="{FF2B5EF4-FFF2-40B4-BE49-F238E27FC236}">
                <a16:creationId xmlns:a16="http://schemas.microsoft.com/office/drawing/2014/main" id="{F11D06D2-425C-4345-9919-0572E5538978}"/>
              </a:ext>
            </a:extLst>
          </p:cNvPr>
          <p:cNvSpPr/>
          <p:nvPr/>
        </p:nvSpPr>
        <p:spPr>
          <a:xfrm>
            <a:off x="5615043" y="3334871"/>
            <a:ext cx="6455037" cy="30121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9543CF14-34F8-47E1-92F3-462C363E18CC}"/>
              </a:ext>
            </a:extLst>
          </p:cNvPr>
          <p:cNvSpPr/>
          <p:nvPr/>
        </p:nvSpPr>
        <p:spPr>
          <a:xfrm>
            <a:off x="5615042" y="3410585"/>
            <a:ext cx="6298155" cy="1754326"/>
          </a:xfrm>
          <a:prstGeom prst="rect">
            <a:avLst/>
          </a:prstGeom>
        </p:spPr>
        <p:txBody>
          <a:bodyPr wrap="square">
            <a:spAutoFit/>
          </a:bodyPr>
          <a:lstStyle/>
          <a:p>
            <a:r>
              <a:rPr lang="fr-FR" dirty="0">
                <a:solidFill>
                  <a:srgbClr val="222222"/>
                </a:solidFill>
              </a:rPr>
              <a:t>L’Hellébore noir, Ellébore noir ou Rose de Noël (</a:t>
            </a:r>
            <a:r>
              <a:rPr lang="fr-FR" i="1" dirty="0" err="1"/>
              <a:t>Helleborus</a:t>
            </a:r>
            <a:r>
              <a:rPr lang="fr-FR" i="1" dirty="0"/>
              <a:t> </a:t>
            </a:r>
            <a:r>
              <a:rPr lang="fr-FR" i="1" dirty="0" err="1"/>
              <a:t>niger</a:t>
            </a:r>
            <a:r>
              <a:rPr lang="fr-FR" dirty="0">
                <a:solidFill>
                  <a:srgbClr val="222222"/>
                </a:solidFill>
              </a:rPr>
              <a:t>)</a:t>
            </a:r>
            <a:r>
              <a:rPr lang="fr-FR" dirty="0"/>
              <a:t> est vivace </a:t>
            </a:r>
            <a:r>
              <a:rPr lang="fr-FR" dirty="0" err="1"/>
              <a:t>rhizo</a:t>
            </a:r>
            <a:r>
              <a:rPr lang="fr-FR" dirty="0"/>
              <a:t> mateuse à longue floraison hivernale, d'où son nom de rose de Noël.  30 à 45 cm de haut. </a:t>
            </a:r>
            <a:r>
              <a:rPr lang="fr-FR" dirty="0">
                <a:solidFill>
                  <a:srgbClr val="FF0000"/>
                </a:solidFill>
              </a:rPr>
              <a:t>Elle résiste au gel de l'ordre de -15° C </a:t>
            </a:r>
            <a:r>
              <a:rPr lang="fr-FR" dirty="0"/>
              <a:t>et peut fleurir sous la neige.</a:t>
            </a:r>
            <a:r>
              <a:rPr lang="fr-FR" sz="1200" dirty="0"/>
              <a:t> </a:t>
            </a:r>
            <a:r>
              <a:rPr lang="fr-FR" b="1" dirty="0"/>
              <a:t>USDA Zone</a:t>
            </a:r>
            <a:r>
              <a:rPr lang="fr-FR" dirty="0"/>
              <a:t>: 4-9.</a:t>
            </a:r>
            <a:endParaRPr lang="fr-FR" sz="1200" dirty="0"/>
          </a:p>
          <a:p>
            <a:r>
              <a:rPr lang="fr-FR" sz="1200" b="1" dirty="0">
                <a:solidFill>
                  <a:srgbClr val="008000"/>
                </a:solidFill>
              </a:rPr>
              <a:t>A essayer, même si c’est hors zone USDA.</a:t>
            </a:r>
            <a:endParaRPr lang="fr-FR" sz="1200" dirty="0"/>
          </a:p>
          <a:p>
            <a:endParaRPr lang="fr-FR" sz="1200" dirty="0"/>
          </a:p>
          <a:p>
            <a:r>
              <a:rPr lang="fr-FR" sz="1200" dirty="0"/>
              <a:t>Source : </a:t>
            </a:r>
            <a:r>
              <a:rPr lang="fr-FR" sz="1200" dirty="0">
                <a:hlinkClick r:id="rId8"/>
              </a:rPr>
              <a:t>https://fr.wikipedia.org/wiki/Helleborus_niger</a:t>
            </a:r>
            <a:r>
              <a:rPr lang="fr-FR" sz="1200" dirty="0"/>
              <a:t> </a:t>
            </a:r>
            <a:endParaRPr lang="fr-FR" dirty="0"/>
          </a:p>
        </p:txBody>
      </p:sp>
      <p:pic>
        <p:nvPicPr>
          <p:cNvPr id="20" name="Image 19">
            <a:extLst>
              <a:ext uri="{FF2B5EF4-FFF2-40B4-BE49-F238E27FC236}">
                <a16:creationId xmlns:a16="http://schemas.microsoft.com/office/drawing/2014/main" id="{B054FF4D-BCA8-4667-BDAA-1E53275B1A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0803" y="4566801"/>
            <a:ext cx="1905000" cy="1609725"/>
          </a:xfrm>
          <a:prstGeom prst="rect">
            <a:avLst/>
          </a:prstGeom>
        </p:spPr>
      </p:pic>
      <p:sp>
        <p:nvSpPr>
          <p:cNvPr id="21" name="ZoneTexte 20">
            <a:extLst>
              <a:ext uri="{FF2B5EF4-FFF2-40B4-BE49-F238E27FC236}">
                <a16:creationId xmlns:a16="http://schemas.microsoft.com/office/drawing/2014/main" id="{D97BFF17-5E34-47D6-B2CA-0DB1CC26C64F}"/>
              </a:ext>
            </a:extLst>
          </p:cNvPr>
          <p:cNvSpPr txBox="1"/>
          <p:nvPr/>
        </p:nvSpPr>
        <p:spPr>
          <a:xfrm>
            <a:off x="7788536" y="646331"/>
            <a:ext cx="3065930" cy="369332"/>
          </a:xfrm>
          <a:prstGeom prst="rect">
            <a:avLst/>
          </a:prstGeom>
          <a:noFill/>
        </p:spPr>
        <p:txBody>
          <a:bodyPr wrap="square" rtlCol="0">
            <a:spAutoFit/>
          </a:bodyPr>
          <a:lstStyle/>
          <a:p>
            <a:r>
              <a:rPr lang="fr-FR" b="1" dirty="0">
                <a:solidFill>
                  <a:srgbClr val="008000"/>
                </a:solidFill>
              </a:rPr>
              <a:t>A essayer.</a:t>
            </a:r>
          </a:p>
        </p:txBody>
      </p:sp>
    </p:spTree>
    <p:extLst>
      <p:ext uri="{BB962C8B-B14F-4D97-AF65-F5344CB8AC3E}">
        <p14:creationId xmlns:p14="http://schemas.microsoft.com/office/powerpoint/2010/main" val="2100685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475A995-C2F4-467B-9B6C-6BFE2764ACC8}"/>
              </a:ext>
            </a:extLst>
          </p:cNvPr>
          <p:cNvSpPr>
            <a:spLocks noGrp="1"/>
          </p:cNvSpPr>
          <p:nvPr>
            <p:ph type="ftr" sz="quarter" idx="11"/>
          </p:nvPr>
        </p:nvSpPr>
        <p:spPr>
          <a:xfrm>
            <a:off x="3315037" y="6598789"/>
            <a:ext cx="4700195" cy="245371"/>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33D72E1E-BB2F-4367-A5CC-98CB89E5A1BB}"/>
              </a:ext>
            </a:extLst>
          </p:cNvPr>
          <p:cNvSpPr>
            <a:spLocks noGrp="1"/>
          </p:cNvSpPr>
          <p:nvPr>
            <p:ph type="sldNum" sz="quarter" idx="12"/>
          </p:nvPr>
        </p:nvSpPr>
        <p:spPr>
          <a:xfrm>
            <a:off x="204396" y="24134"/>
            <a:ext cx="779033" cy="413396"/>
          </a:xfrm>
        </p:spPr>
        <p:txBody>
          <a:bodyPr/>
          <a:lstStyle/>
          <a:p>
            <a:fld id="{DD01B516-A07C-46B6-9C1A-871827ED2DE0}" type="slidenum">
              <a:rPr lang="fr-FR" smtClean="0"/>
              <a:t>27</a:t>
            </a:fld>
            <a:endParaRPr lang="fr-FR"/>
          </a:p>
        </p:txBody>
      </p:sp>
      <p:sp>
        <p:nvSpPr>
          <p:cNvPr id="4" name="ZoneTexte 3">
            <a:extLst>
              <a:ext uri="{FF2B5EF4-FFF2-40B4-BE49-F238E27FC236}">
                <a16:creationId xmlns:a16="http://schemas.microsoft.com/office/drawing/2014/main" id="{E8866898-8D49-400F-AC21-69F670D66FAA}"/>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A520D101-2ABB-4264-8276-008B5787FC11}"/>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Plantes grimpantes fleuries (tropicales)</a:t>
            </a:r>
          </a:p>
        </p:txBody>
      </p:sp>
      <p:pic>
        <p:nvPicPr>
          <p:cNvPr id="1026" name="Picture 2" descr="220px-Combretum_indicum_01">
            <a:extLst>
              <a:ext uri="{FF2B5EF4-FFF2-40B4-BE49-F238E27FC236}">
                <a16:creationId xmlns:a16="http://schemas.microsoft.com/office/drawing/2014/main" id="{D39F6A53-87C8-4FDC-8B2E-3F17AA5E68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2250" y="4970014"/>
            <a:ext cx="244792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220px-QuisqualisIndicaLeaves">
            <a:extLst>
              <a:ext uri="{FF2B5EF4-FFF2-40B4-BE49-F238E27FC236}">
                <a16:creationId xmlns:a16="http://schemas.microsoft.com/office/drawing/2014/main" id="{4D1A3C2F-8A2A-4BA3-8A12-1697828E0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9399" y="3038419"/>
            <a:ext cx="23336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EF2BC6F-117A-4C52-893B-F2F8B085B6DA}"/>
              </a:ext>
            </a:extLst>
          </p:cNvPr>
          <p:cNvSpPr/>
          <p:nvPr/>
        </p:nvSpPr>
        <p:spPr>
          <a:xfrm>
            <a:off x="240222" y="830997"/>
            <a:ext cx="6149632" cy="369332"/>
          </a:xfrm>
          <a:prstGeom prst="rect">
            <a:avLst/>
          </a:prstGeom>
        </p:spPr>
        <p:txBody>
          <a:bodyPr wrap="none">
            <a:spAutoFit/>
          </a:bodyPr>
          <a:lstStyle/>
          <a:p>
            <a:r>
              <a:rPr lang="fr-FR" b="1" dirty="0" err="1">
                <a:solidFill>
                  <a:srgbClr val="008000"/>
                </a:solidFill>
              </a:rPr>
              <a:t>Madhubi</a:t>
            </a:r>
            <a:r>
              <a:rPr lang="fr-FR" b="1" dirty="0">
                <a:solidFill>
                  <a:srgbClr val="008000"/>
                </a:solidFill>
              </a:rPr>
              <a:t>, </a:t>
            </a:r>
            <a:r>
              <a:rPr lang="fr-FR" b="1" dirty="0" err="1">
                <a:solidFill>
                  <a:srgbClr val="008000"/>
                </a:solidFill>
              </a:rPr>
              <a:t>Madhobi</a:t>
            </a:r>
            <a:r>
              <a:rPr lang="fr-FR" b="1" dirty="0">
                <a:solidFill>
                  <a:srgbClr val="008000"/>
                </a:solidFill>
              </a:rPr>
              <a:t> (</a:t>
            </a:r>
            <a:r>
              <a:rPr lang="fr-FR" b="1" i="1" dirty="0" err="1">
                <a:solidFill>
                  <a:srgbClr val="008000"/>
                </a:solidFill>
                <a:latin typeface="Calibri" panose="020F0502020204030204" pitchFamily="34" charset="0"/>
                <a:ea typeface="Calibri" panose="020F0502020204030204" pitchFamily="34" charset="0"/>
                <a:cs typeface="Times New Roman" panose="02020603050405020304" pitchFamily="18" charset="0"/>
              </a:rPr>
              <a:t>Quisqualis</a:t>
            </a:r>
            <a:r>
              <a:rPr lang="fr-FR" b="1" i="1" dirty="0">
                <a:solidFill>
                  <a:srgbClr val="008000"/>
                </a:solidFill>
                <a:latin typeface="Calibri" panose="020F0502020204030204" pitchFamily="34" charset="0"/>
                <a:ea typeface="Calibri" panose="020F0502020204030204" pitchFamily="34" charset="0"/>
                <a:cs typeface="Times New Roman" panose="02020603050405020304" pitchFamily="18" charset="0"/>
              </a:rPr>
              <a:t> </a:t>
            </a:r>
            <a:r>
              <a:rPr lang="fr-FR" b="1" i="1" dirty="0" err="1">
                <a:solidFill>
                  <a:srgbClr val="008000"/>
                </a:solidFill>
                <a:latin typeface="Calibri" panose="020F0502020204030204" pitchFamily="34" charset="0"/>
                <a:ea typeface="Calibri" panose="020F0502020204030204" pitchFamily="34" charset="0"/>
                <a:cs typeface="Times New Roman" panose="02020603050405020304" pitchFamily="18" charset="0"/>
              </a:rPr>
              <a:t>indica</a:t>
            </a:r>
            <a:r>
              <a:rPr lang="fr-FR" b="1" dirty="0">
                <a:solidFill>
                  <a:srgbClr val="008000"/>
                </a:solidFill>
                <a:latin typeface="Calibri" panose="020F0502020204030204" pitchFamily="34" charset="0"/>
                <a:ea typeface="Calibri" panose="020F0502020204030204" pitchFamily="34" charset="0"/>
                <a:cs typeface="Times New Roman" panose="02020603050405020304" pitchFamily="18" charset="0"/>
              </a:rPr>
              <a:t> ou </a:t>
            </a:r>
            <a:r>
              <a:rPr lang="fr-FR" b="1" i="1" dirty="0" err="1">
                <a:solidFill>
                  <a:srgbClr val="008000"/>
                </a:solidFill>
              </a:rPr>
              <a:t>Combretum</a:t>
            </a:r>
            <a:r>
              <a:rPr lang="fr-FR" b="1" i="1" dirty="0">
                <a:solidFill>
                  <a:srgbClr val="008000"/>
                </a:solidFill>
              </a:rPr>
              <a:t> </a:t>
            </a:r>
            <a:r>
              <a:rPr lang="fr-FR" b="1" i="1" dirty="0" err="1">
                <a:solidFill>
                  <a:srgbClr val="008000"/>
                </a:solidFill>
              </a:rPr>
              <a:t>indicum</a:t>
            </a:r>
            <a:r>
              <a:rPr lang="fr-FR" b="1" dirty="0">
                <a:solidFill>
                  <a:srgbClr val="008000"/>
                </a:solidFill>
                <a:latin typeface="Calibri" panose="020F0502020204030204" pitchFamily="34" charset="0"/>
                <a:ea typeface="Calibri" panose="020F0502020204030204" pitchFamily="34" charset="0"/>
                <a:cs typeface="Times New Roman" panose="02020603050405020304" pitchFamily="18" charset="0"/>
              </a:rPr>
              <a:t>)</a:t>
            </a:r>
            <a:endParaRPr lang="fr-FR" b="1" dirty="0">
              <a:solidFill>
                <a:srgbClr val="008000"/>
              </a:solidFill>
            </a:endParaRPr>
          </a:p>
        </p:txBody>
      </p:sp>
      <p:sp>
        <p:nvSpPr>
          <p:cNvPr id="7" name="ZoneTexte 6">
            <a:extLst>
              <a:ext uri="{FF2B5EF4-FFF2-40B4-BE49-F238E27FC236}">
                <a16:creationId xmlns:a16="http://schemas.microsoft.com/office/drawing/2014/main" id="{32C2AEED-C768-47AB-A0BF-1ECBDBEC9189}"/>
              </a:ext>
            </a:extLst>
          </p:cNvPr>
          <p:cNvSpPr txBox="1"/>
          <p:nvPr/>
        </p:nvSpPr>
        <p:spPr>
          <a:xfrm>
            <a:off x="240222" y="1200329"/>
            <a:ext cx="11632802" cy="1754326"/>
          </a:xfrm>
          <a:prstGeom prst="rect">
            <a:avLst/>
          </a:prstGeom>
          <a:noFill/>
        </p:spPr>
        <p:txBody>
          <a:bodyPr wrap="square" rtlCol="0">
            <a:spAutoFit/>
          </a:bodyPr>
          <a:lstStyle/>
          <a:p>
            <a:r>
              <a:rPr lang="fr-FR" b="1" dirty="0"/>
              <a:t>Type(s) climat(s)</a:t>
            </a:r>
            <a:r>
              <a:rPr lang="fr-FR" dirty="0"/>
              <a:t> : Chaud et humide ou irrigué (source : toptropicals.com). Tolère le vent et les embruns salins (Source : </a:t>
            </a:r>
            <a:r>
              <a:rPr lang="fr-FR" i="1" dirty="0" err="1"/>
              <a:t>Quisqualis</a:t>
            </a:r>
            <a:r>
              <a:rPr lang="fr-FR" i="1" dirty="0"/>
              <a:t> </a:t>
            </a:r>
            <a:r>
              <a:rPr lang="fr-FR" i="1" dirty="0" err="1"/>
              <a:t>indica</a:t>
            </a:r>
            <a:r>
              <a:rPr lang="fr-FR" dirty="0"/>
              <a:t>, </a:t>
            </a:r>
            <a:r>
              <a:rPr lang="fr-FR" dirty="0" err="1"/>
              <a:t>greening</a:t>
            </a:r>
            <a:r>
              <a:rPr lang="fr-FR" dirty="0"/>
              <a:t>, Hong Kong). </a:t>
            </a:r>
            <a:r>
              <a:rPr lang="fr-FR" b="1" dirty="0"/>
              <a:t>Température moyenne annuelle</a:t>
            </a:r>
            <a:r>
              <a:rPr lang="fr-FR" dirty="0"/>
              <a:t> :  Elle pousse mieux à des températures supérieures à 40 degrés °F, 4°C (Source : </a:t>
            </a:r>
            <a:r>
              <a:rPr lang="fr-FR" u="sng" dirty="0">
                <a:hlinkClick r:id="rId4"/>
              </a:rPr>
              <a:t>https://toptropicals.com</a:t>
            </a:r>
            <a:r>
              <a:rPr lang="fr-FR" dirty="0"/>
              <a:t>). </a:t>
            </a:r>
            <a:r>
              <a:rPr lang="fr-FR" i="1" dirty="0" err="1"/>
              <a:t>Combretum</a:t>
            </a:r>
            <a:r>
              <a:rPr lang="fr-FR" i="1" dirty="0"/>
              <a:t> </a:t>
            </a:r>
            <a:r>
              <a:rPr lang="fr-FR" i="1" dirty="0" err="1"/>
              <a:t>indicum</a:t>
            </a:r>
            <a:r>
              <a:rPr lang="fr-FR" dirty="0"/>
              <a:t> est une liane grimpantes, vigoureuse, et peut avoir une floraison odorante tout au long de l'année si la température reste assez élevée et assez d'eau est disponible. Elle fleurit principalement sur une nouvelle croissance. Les tiges s’enroulent vers la gauche. </a:t>
            </a:r>
          </a:p>
          <a:p>
            <a:r>
              <a:rPr lang="fr-FR" b="1" dirty="0"/>
              <a:t>USDA Zones</a:t>
            </a:r>
            <a:r>
              <a:rPr lang="fr-FR" dirty="0"/>
              <a:t> 9-11. </a:t>
            </a:r>
            <a:r>
              <a:rPr lang="fr-FR" sz="1200" dirty="0"/>
              <a:t>Source : </a:t>
            </a:r>
            <a:r>
              <a:rPr lang="fr-FR" sz="1200" u="sng" dirty="0">
                <a:hlinkClick r:id="rId5"/>
              </a:rPr>
              <a:t>http://uses.plantnet-project.org/e/index.php?title=Combretum_indicum_(PROTA)&amp;printable=yes)</a:t>
            </a:r>
            <a:r>
              <a:rPr lang="fr-FR" sz="1200" dirty="0"/>
              <a:t>. </a:t>
            </a:r>
          </a:p>
        </p:txBody>
      </p:sp>
      <p:pic>
        <p:nvPicPr>
          <p:cNvPr id="1028" name="Picture 4" descr="quisqualis indica wikipedia13_s">
            <a:extLst>
              <a:ext uri="{FF2B5EF4-FFF2-40B4-BE49-F238E27FC236}">
                <a16:creationId xmlns:a16="http://schemas.microsoft.com/office/drawing/2014/main" id="{7421FD30-7573-4804-A10B-EE6AE8E750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396" y="4316126"/>
            <a:ext cx="18573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quisqualis indica wikipedia6">
            <a:extLst>
              <a:ext uri="{FF2B5EF4-FFF2-40B4-BE49-F238E27FC236}">
                <a16:creationId xmlns:a16="http://schemas.microsoft.com/office/drawing/2014/main" id="{DE8FA35E-69F6-4474-8C9E-301D46F75D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3262" y="3019159"/>
            <a:ext cx="220027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quisqualis indica wikipedia12">
            <a:extLst>
              <a:ext uri="{FF2B5EF4-FFF2-40B4-BE49-F238E27FC236}">
                <a16:creationId xmlns:a16="http://schemas.microsoft.com/office/drawing/2014/main" id="{1F2D12BF-7D33-407B-9D0C-907EA4C752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6034" y="4849987"/>
            <a:ext cx="21717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quisqualis indica wikipedia8">
            <a:extLst>
              <a:ext uri="{FF2B5EF4-FFF2-40B4-BE49-F238E27FC236}">
                <a16:creationId xmlns:a16="http://schemas.microsoft.com/office/drawing/2014/main" id="{995D4886-19DA-4DBF-BFD2-8840373D1B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721" y="2862322"/>
            <a:ext cx="192405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quisqualis indica wikipedia12">
            <a:extLst>
              <a:ext uri="{FF2B5EF4-FFF2-40B4-BE49-F238E27FC236}">
                <a16:creationId xmlns:a16="http://schemas.microsoft.com/office/drawing/2014/main" id="{AA079FB8-6EB9-435E-A0FE-0E7E694D22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2999" y="3150538"/>
            <a:ext cx="21717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quisqualis indica wikipedia4">
            <a:extLst>
              <a:ext uri="{FF2B5EF4-FFF2-40B4-BE49-F238E27FC236}">
                <a16:creationId xmlns:a16="http://schemas.microsoft.com/office/drawing/2014/main" id="{E183A740-7D4C-45E2-8C8A-5F56FD4722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52999" y="4970014"/>
            <a:ext cx="21240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Quisqualis_hybrid_TAs">
            <a:extLst>
              <a:ext uri="{FF2B5EF4-FFF2-40B4-BE49-F238E27FC236}">
                <a16:creationId xmlns:a16="http://schemas.microsoft.com/office/drawing/2014/main" id="{1D585A38-98EB-4429-9B44-0192CBF0FE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42621" y="4445511"/>
            <a:ext cx="1612779" cy="215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descr="quisqualis indica wikipedia1">
            <a:extLst>
              <a:ext uri="{FF2B5EF4-FFF2-40B4-BE49-F238E27FC236}">
                <a16:creationId xmlns:a16="http://schemas.microsoft.com/office/drawing/2014/main" id="{CBF26B1D-03A5-49F4-B92D-347172B6B70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86985" y="3002280"/>
            <a:ext cx="192405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quisqualis indica wikipedia11">
            <a:extLst>
              <a:ext uri="{FF2B5EF4-FFF2-40B4-BE49-F238E27FC236}">
                <a16:creationId xmlns:a16="http://schemas.microsoft.com/office/drawing/2014/main" id="{F6084769-556F-4E39-898A-6B0D74F9255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96262" y="112782"/>
            <a:ext cx="1433913" cy="106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1853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686735" y="6385730"/>
            <a:ext cx="4818529" cy="400411"/>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169157" y="164236"/>
            <a:ext cx="2743200" cy="365125"/>
          </a:xfrm>
        </p:spPr>
        <p:txBody>
          <a:bodyPr/>
          <a:lstStyle/>
          <a:p>
            <a:fld id="{DD01B516-A07C-46B6-9C1A-871827ED2DE0}" type="slidenum">
              <a:rPr lang="fr-FR" smtClean="0"/>
              <a:t>28</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8" y="0"/>
            <a:ext cx="6895652"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AA889EC4-6EDB-44B3-B03B-92A2FD32AD31}"/>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Arbustes fleuris (tropicaux)</a:t>
            </a:r>
          </a:p>
        </p:txBody>
      </p:sp>
      <p:sp>
        <p:nvSpPr>
          <p:cNvPr id="6" name="ZoneTexte 5">
            <a:extLst>
              <a:ext uri="{FF2B5EF4-FFF2-40B4-BE49-F238E27FC236}">
                <a16:creationId xmlns:a16="http://schemas.microsoft.com/office/drawing/2014/main" id="{6703F5E2-CDE4-4311-9B66-2D289A421768}"/>
              </a:ext>
            </a:extLst>
          </p:cNvPr>
          <p:cNvSpPr txBox="1"/>
          <p:nvPr/>
        </p:nvSpPr>
        <p:spPr>
          <a:xfrm>
            <a:off x="322729" y="914400"/>
            <a:ext cx="2237591" cy="369332"/>
          </a:xfrm>
          <a:prstGeom prst="rect">
            <a:avLst/>
          </a:prstGeom>
          <a:noFill/>
        </p:spPr>
        <p:txBody>
          <a:bodyPr wrap="square" rtlCol="0">
            <a:spAutoFit/>
          </a:bodyPr>
          <a:lstStyle/>
          <a:p>
            <a:r>
              <a:rPr lang="fr-FR" b="1" i="1" dirty="0">
                <a:solidFill>
                  <a:srgbClr val="008000"/>
                </a:solidFill>
              </a:rPr>
              <a:t>Hibiscus </a:t>
            </a:r>
            <a:r>
              <a:rPr lang="fr-FR" b="1" i="1" dirty="0" err="1">
                <a:solidFill>
                  <a:srgbClr val="008000"/>
                </a:solidFill>
              </a:rPr>
              <a:t>sp</a:t>
            </a:r>
            <a:r>
              <a:rPr lang="fr-FR" b="1" i="1" dirty="0">
                <a:solidFill>
                  <a:srgbClr val="008000"/>
                </a:solidFill>
              </a:rPr>
              <a:t>.</a:t>
            </a:r>
          </a:p>
        </p:txBody>
      </p:sp>
      <p:pic>
        <p:nvPicPr>
          <p:cNvPr id="8" name="Image 7">
            <a:extLst>
              <a:ext uri="{FF2B5EF4-FFF2-40B4-BE49-F238E27FC236}">
                <a16:creationId xmlns:a16="http://schemas.microsoft.com/office/drawing/2014/main" id="{B77775FF-66C8-4D6B-8DE9-39F7D5585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729" y="1511005"/>
            <a:ext cx="1362075" cy="981075"/>
          </a:xfrm>
          <a:prstGeom prst="rect">
            <a:avLst/>
          </a:prstGeom>
        </p:spPr>
      </p:pic>
      <p:pic>
        <p:nvPicPr>
          <p:cNvPr id="10" name="Image 9">
            <a:extLst>
              <a:ext uri="{FF2B5EF4-FFF2-40B4-BE49-F238E27FC236}">
                <a16:creationId xmlns:a16="http://schemas.microsoft.com/office/drawing/2014/main" id="{6D22C079-E13C-438D-B22A-49D058612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396" y="4298797"/>
            <a:ext cx="1704975" cy="1238250"/>
          </a:xfrm>
          <a:prstGeom prst="rect">
            <a:avLst/>
          </a:prstGeom>
        </p:spPr>
      </p:pic>
      <p:pic>
        <p:nvPicPr>
          <p:cNvPr id="12" name="Image 11">
            <a:extLst>
              <a:ext uri="{FF2B5EF4-FFF2-40B4-BE49-F238E27FC236}">
                <a16:creationId xmlns:a16="http://schemas.microsoft.com/office/drawing/2014/main" id="{2D68C0CD-61A8-4D54-8E1A-F3AE05796D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2287" y="3429000"/>
            <a:ext cx="1905000" cy="1428750"/>
          </a:xfrm>
          <a:prstGeom prst="rect">
            <a:avLst/>
          </a:prstGeom>
        </p:spPr>
      </p:pic>
      <p:pic>
        <p:nvPicPr>
          <p:cNvPr id="14" name="Image 13">
            <a:extLst>
              <a:ext uri="{FF2B5EF4-FFF2-40B4-BE49-F238E27FC236}">
                <a16:creationId xmlns:a16="http://schemas.microsoft.com/office/drawing/2014/main" id="{9867CFC3-7805-4029-B384-6A18A5A881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8962" y="1528157"/>
            <a:ext cx="1771650" cy="1771650"/>
          </a:xfrm>
          <a:prstGeom prst="rect">
            <a:avLst/>
          </a:prstGeom>
        </p:spPr>
      </p:pic>
      <p:pic>
        <p:nvPicPr>
          <p:cNvPr id="16" name="Image 15">
            <a:extLst>
              <a:ext uri="{FF2B5EF4-FFF2-40B4-BE49-F238E27FC236}">
                <a16:creationId xmlns:a16="http://schemas.microsoft.com/office/drawing/2014/main" id="{ECFEA4F9-3FD7-41C7-8E83-DB63A5FFB7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396" y="2828701"/>
            <a:ext cx="1704975" cy="1133475"/>
          </a:xfrm>
          <a:prstGeom prst="rect">
            <a:avLst/>
          </a:prstGeom>
        </p:spPr>
      </p:pic>
      <p:sp>
        <p:nvSpPr>
          <p:cNvPr id="17" name="Rectangle 16">
            <a:extLst>
              <a:ext uri="{FF2B5EF4-FFF2-40B4-BE49-F238E27FC236}">
                <a16:creationId xmlns:a16="http://schemas.microsoft.com/office/drawing/2014/main" id="{D0B5AF43-410A-44C3-B60E-B6A313183C64}"/>
              </a:ext>
            </a:extLst>
          </p:cNvPr>
          <p:cNvSpPr/>
          <p:nvPr/>
        </p:nvSpPr>
        <p:spPr>
          <a:xfrm>
            <a:off x="2228962" y="4882696"/>
            <a:ext cx="1958870" cy="646331"/>
          </a:xfrm>
          <a:prstGeom prst="rect">
            <a:avLst/>
          </a:prstGeom>
        </p:spPr>
        <p:txBody>
          <a:bodyPr wrap="none">
            <a:spAutoFit/>
          </a:bodyPr>
          <a:lstStyle/>
          <a:p>
            <a:r>
              <a:rPr lang="fr-FR" i="1" dirty="0">
                <a:solidFill>
                  <a:srgbClr val="008000"/>
                </a:solidFill>
              </a:rPr>
              <a:t>Hibiscus </a:t>
            </a:r>
            <a:r>
              <a:rPr lang="fr-FR" i="1" dirty="0" err="1">
                <a:solidFill>
                  <a:srgbClr val="008000"/>
                </a:solidFill>
              </a:rPr>
              <a:t>sabdariffa</a:t>
            </a:r>
            <a:endParaRPr lang="fr-FR" dirty="0">
              <a:solidFill>
                <a:srgbClr val="008000"/>
              </a:solidFill>
            </a:endParaRPr>
          </a:p>
          <a:p>
            <a:r>
              <a:rPr lang="fr-FR" b="1" dirty="0"/>
              <a:t>Zones USDA</a:t>
            </a:r>
            <a:r>
              <a:rPr lang="fr-FR" dirty="0"/>
              <a:t> 9 à 12</a:t>
            </a:r>
            <a:endParaRPr lang="fr-FR" i="1" dirty="0">
              <a:solidFill>
                <a:srgbClr val="008000"/>
              </a:solidFill>
            </a:endParaRPr>
          </a:p>
        </p:txBody>
      </p:sp>
      <p:sp>
        <p:nvSpPr>
          <p:cNvPr id="18" name="ZoneTexte 17">
            <a:extLst>
              <a:ext uri="{FF2B5EF4-FFF2-40B4-BE49-F238E27FC236}">
                <a16:creationId xmlns:a16="http://schemas.microsoft.com/office/drawing/2014/main" id="{FAA86E92-4BE0-436A-B1CB-DD548C889C27}"/>
              </a:ext>
            </a:extLst>
          </p:cNvPr>
          <p:cNvSpPr txBox="1"/>
          <p:nvPr/>
        </p:nvSpPr>
        <p:spPr>
          <a:xfrm>
            <a:off x="6153374" y="830997"/>
            <a:ext cx="3302598" cy="369332"/>
          </a:xfrm>
          <a:prstGeom prst="rect">
            <a:avLst/>
          </a:prstGeom>
          <a:noFill/>
        </p:spPr>
        <p:txBody>
          <a:bodyPr wrap="square" rtlCol="0">
            <a:spAutoFit/>
          </a:bodyPr>
          <a:lstStyle/>
          <a:p>
            <a:r>
              <a:rPr lang="fr-FR" b="1" i="1" dirty="0" err="1">
                <a:solidFill>
                  <a:srgbClr val="008000"/>
                </a:solidFill>
              </a:rPr>
              <a:t>Protea</a:t>
            </a:r>
            <a:r>
              <a:rPr lang="fr-FR" b="1" i="1" dirty="0">
                <a:solidFill>
                  <a:srgbClr val="008000"/>
                </a:solidFill>
              </a:rPr>
              <a:t> (</a:t>
            </a:r>
            <a:r>
              <a:rPr lang="fr-FR" b="1" i="1" dirty="0" err="1">
                <a:solidFill>
                  <a:srgbClr val="008000"/>
                </a:solidFill>
              </a:rPr>
              <a:t>Proteaceae</a:t>
            </a:r>
            <a:r>
              <a:rPr lang="fr-FR" b="1" i="1" dirty="0">
                <a:solidFill>
                  <a:srgbClr val="008000"/>
                </a:solidFill>
              </a:rPr>
              <a:t>)</a:t>
            </a:r>
          </a:p>
        </p:txBody>
      </p:sp>
      <p:pic>
        <p:nvPicPr>
          <p:cNvPr id="20" name="Image 19">
            <a:extLst>
              <a:ext uri="{FF2B5EF4-FFF2-40B4-BE49-F238E27FC236}">
                <a16:creationId xmlns:a16="http://schemas.microsoft.com/office/drawing/2014/main" id="{9586737D-DD44-4B8A-AD1C-CBB3FF485A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5102" y="1479352"/>
            <a:ext cx="685800" cy="685800"/>
          </a:xfrm>
          <a:prstGeom prst="rect">
            <a:avLst/>
          </a:prstGeom>
        </p:spPr>
      </p:pic>
      <p:pic>
        <p:nvPicPr>
          <p:cNvPr id="23" name="Image 22">
            <a:extLst>
              <a:ext uri="{FF2B5EF4-FFF2-40B4-BE49-F238E27FC236}">
                <a16:creationId xmlns:a16="http://schemas.microsoft.com/office/drawing/2014/main" id="{E4EC0A7C-B7F2-4764-9C06-407F737815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1086" y="2347435"/>
            <a:ext cx="685800" cy="685800"/>
          </a:xfrm>
          <a:prstGeom prst="rect">
            <a:avLst/>
          </a:prstGeom>
        </p:spPr>
      </p:pic>
      <p:pic>
        <p:nvPicPr>
          <p:cNvPr id="26" name="Image 25">
            <a:extLst>
              <a:ext uri="{FF2B5EF4-FFF2-40B4-BE49-F238E27FC236}">
                <a16:creationId xmlns:a16="http://schemas.microsoft.com/office/drawing/2014/main" id="{12BFC41C-5151-44B1-95E7-C3EC90AC22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1086" y="1430982"/>
            <a:ext cx="685800" cy="685800"/>
          </a:xfrm>
          <a:prstGeom prst="rect">
            <a:avLst/>
          </a:prstGeom>
        </p:spPr>
      </p:pic>
      <p:pic>
        <p:nvPicPr>
          <p:cNvPr id="28" name="Image 27">
            <a:extLst>
              <a:ext uri="{FF2B5EF4-FFF2-40B4-BE49-F238E27FC236}">
                <a16:creationId xmlns:a16="http://schemas.microsoft.com/office/drawing/2014/main" id="{D48D2831-35E7-4871-8082-4EBA42A2C6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1388" y="1382847"/>
            <a:ext cx="1771650" cy="1771650"/>
          </a:xfrm>
          <a:prstGeom prst="rect">
            <a:avLst/>
          </a:prstGeom>
        </p:spPr>
      </p:pic>
      <p:pic>
        <p:nvPicPr>
          <p:cNvPr id="30" name="Image 29">
            <a:extLst>
              <a:ext uri="{FF2B5EF4-FFF2-40B4-BE49-F238E27FC236}">
                <a16:creationId xmlns:a16="http://schemas.microsoft.com/office/drawing/2014/main" id="{84F12CE6-201A-45F5-BC0C-3B88096F25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84613" y="1687661"/>
            <a:ext cx="942975" cy="962025"/>
          </a:xfrm>
          <a:prstGeom prst="rect">
            <a:avLst/>
          </a:prstGeom>
        </p:spPr>
      </p:pic>
      <p:sp>
        <p:nvSpPr>
          <p:cNvPr id="31" name="ZoneTexte 30">
            <a:extLst>
              <a:ext uri="{FF2B5EF4-FFF2-40B4-BE49-F238E27FC236}">
                <a16:creationId xmlns:a16="http://schemas.microsoft.com/office/drawing/2014/main" id="{AAFBE3A5-1246-4BE2-95D6-18D25DDDBF9A}"/>
              </a:ext>
            </a:extLst>
          </p:cNvPr>
          <p:cNvSpPr txBox="1"/>
          <p:nvPr/>
        </p:nvSpPr>
        <p:spPr>
          <a:xfrm>
            <a:off x="4686300" y="4082062"/>
            <a:ext cx="7260123" cy="2185214"/>
          </a:xfrm>
          <a:prstGeom prst="rect">
            <a:avLst/>
          </a:prstGeom>
          <a:noFill/>
        </p:spPr>
        <p:txBody>
          <a:bodyPr wrap="square" rtlCol="0">
            <a:spAutoFit/>
          </a:bodyPr>
          <a:lstStyle/>
          <a:p>
            <a:r>
              <a:rPr lang="fr-FR" sz="1400" dirty="0"/>
              <a:t>La </a:t>
            </a:r>
            <a:r>
              <a:rPr lang="fr-FR" sz="1400" dirty="0">
                <a:hlinkClick r:id="rId12" tooltip="Famille (biologie)"/>
              </a:rPr>
              <a:t>famille</a:t>
            </a:r>
            <a:r>
              <a:rPr lang="fr-FR" sz="1400" dirty="0"/>
              <a:t> des </a:t>
            </a:r>
            <a:r>
              <a:rPr lang="fr-FR" sz="1400" b="1" dirty="0"/>
              <a:t>Protéacées</a:t>
            </a:r>
            <a:r>
              <a:rPr lang="fr-FR" sz="1400" dirty="0"/>
              <a:t>, ou </a:t>
            </a:r>
            <a:r>
              <a:rPr lang="fr-FR" sz="1400" i="1" dirty="0" err="1"/>
              <a:t>Proteaceae</a:t>
            </a:r>
            <a:r>
              <a:rPr lang="fr-FR" sz="1400" dirty="0"/>
              <a:t> en Latin, est une famille de plantes </a:t>
            </a:r>
            <a:r>
              <a:rPr lang="fr-FR" sz="1400" dirty="0">
                <a:hlinkClick r:id="rId13" tooltip="Dicotylédone"/>
              </a:rPr>
              <a:t>dicotylédones</a:t>
            </a:r>
            <a:r>
              <a:rPr lang="fr-FR" sz="1400" dirty="0"/>
              <a:t> qui comprend près de 2000 </a:t>
            </a:r>
            <a:r>
              <a:rPr lang="fr-FR" sz="1400" dirty="0">
                <a:hlinkClick r:id="rId14" tooltip="Espèce"/>
              </a:rPr>
              <a:t>espèces</a:t>
            </a:r>
            <a:r>
              <a:rPr lang="fr-FR" sz="1400" dirty="0"/>
              <a:t> réparties en presque 80 </a:t>
            </a:r>
            <a:r>
              <a:rPr lang="fr-FR" sz="1400" dirty="0">
                <a:hlinkClick r:id="rId15" tooltip="Genre (biologie)"/>
              </a:rPr>
              <a:t>genres</a:t>
            </a:r>
            <a:r>
              <a:rPr lang="fr-FR" sz="1400" dirty="0"/>
              <a:t>. Ce sont </a:t>
            </a:r>
            <a:r>
              <a:rPr lang="fr-FR" sz="1400" b="1" dirty="0"/>
              <a:t>des arbres et des arbustes</a:t>
            </a:r>
            <a:r>
              <a:rPr lang="fr-FR" sz="1400" dirty="0"/>
              <a:t>, (quelques plantes herbacées), généralement des zones arides, à feuilles persistantes, des régions tempérées, </a:t>
            </a:r>
            <a:r>
              <a:rPr lang="fr-FR" sz="1400" dirty="0" err="1"/>
              <a:t>sub-tropicales</a:t>
            </a:r>
            <a:r>
              <a:rPr lang="fr-FR" sz="1400" dirty="0"/>
              <a:t> à tropicales, principalement dans l'hémisphère sud.  cette famille ne possède pas de </a:t>
            </a:r>
            <a:r>
              <a:rPr lang="fr-FR" sz="1400" dirty="0">
                <a:hlinkClick r:id="rId16" tooltip="Mycorhize"/>
              </a:rPr>
              <a:t>mycorhizes</a:t>
            </a:r>
            <a:r>
              <a:rPr lang="fr-FR" sz="1400" dirty="0"/>
              <a:t>, mais un autre type de structure racinaire appelé "racines protéoïdes"</a:t>
            </a:r>
            <a:r>
              <a:rPr lang="fr-FR" sz="1400" baseline="30000" dirty="0">
                <a:hlinkClick r:id="rId17"/>
              </a:rPr>
              <a:t>1</a:t>
            </a:r>
            <a:r>
              <a:rPr lang="fr-FR" sz="1400" dirty="0"/>
              <a:t>.  On peut citer le genre </a:t>
            </a:r>
            <a:r>
              <a:rPr lang="fr-FR" sz="1400" i="1" dirty="0" err="1">
                <a:hlinkClick r:id="rId18" tooltip="Protea"/>
              </a:rPr>
              <a:t>Protea</a:t>
            </a:r>
            <a:r>
              <a:rPr lang="fr-FR" sz="1400" i="1" dirty="0"/>
              <a:t> </a:t>
            </a:r>
            <a:r>
              <a:rPr lang="fr-FR" sz="1400" dirty="0"/>
              <a:t>(près d'une centaine de plantes originaires d'</a:t>
            </a:r>
            <a:r>
              <a:rPr lang="fr-FR" sz="1400" dirty="0">
                <a:hlinkClick r:id="rId19" tooltip="Afrique du Sud"/>
              </a:rPr>
              <a:t>Afrique du Sud</a:t>
            </a:r>
            <a:r>
              <a:rPr lang="fr-FR" sz="1400" dirty="0"/>
              <a:t>), avec la </a:t>
            </a:r>
            <a:r>
              <a:rPr lang="fr-FR" sz="1400" dirty="0" err="1"/>
              <a:t>protéa</a:t>
            </a:r>
            <a:r>
              <a:rPr lang="fr-FR" sz="1400" dirty="0"/>
              <a:t> géante </a:t>
            </a:r>
            <a:r>
              <a:rPr lang="fr-FR" sz="1400" i="1" dirty="0"/>
              <a:t>(</a:t>
            </a:r>
            <a:r>
              <a:rPr lang="fr-FR" sz="1400" i="1" dirty="0" err="1"/>
              <a:t>Protea</a:t>
            </a:r>
            <a:r>
              <a:rPr lang="fr-FR" sz="1400" i="1" dirty="0"/>
              <a:t> </a:t>
            </a:r>
            <a:r>
              <a:rPr lang="fr-FR" sz="1400" i="1" dirty="0" err="1"/>
              <a:t>cynaroides</a:t>
            </a:r>
            <a:r>
              <a:rPr lang="fr-FR" sz="1400" i="1" dirty="0"/>
              <a:t>)</a:t>
            </a:r>
            <a:r>
              <a:rPr lang="fr-FR" sz="1400" dirty="0"/>
              <a:t> ou </a:t>
            </a:r>
            <a:r>
              <a:rPr lang="fr-FR" sz="1400" dirty="0" err="1"/>
              <a:t>protéa</a:t>
            </a:r>
            <a:r>
              <a:rPr lang="fr-FR" sz="1400" dirty="0"/>
              <a:t> à fleur d'artichaut qui est l'un des symboles nationaux de l'</a:t>
            </a:r>
            <a:r>
              <a:rPr lang="fr-FR" sz="1400" dirty="0">
                <a:hlinkClick r:id="rId19" tooltip="Afrique du Sud"/>
              </a:rPr>
              <a:t>Afrique du Sud</a:t>
            </a:r>
            <a:r>
              <a:rPr lang="fr-FR" sz="1400" dirty="0"/>
              <a:t>. </a:t>
            </a:r>
            <a:r>
              <a:rPr lang="fr-FR" sz="1400" b="1" dirty="0"/>
              <a:t>USDA Zones </a:t>
            </a:r>
            <a:r>
              <a:rPr lang="fr-FR" sz="1400" dirty="0"/>
              <a:t>9-11.</a:t>
            </a:r>
          </a:p>
          <a:p>
            <a:r>
              <a:rPr lang="fr-FR" sz="1200" dirty="0"/>
              <a:t>Sources : a) </a:t>
            </a:r>
            <a:r>
              <a:rPr lang="fr-FR" sz="1200" dirty="0">
                <a:hlinkClick r:id="rId20"/>
              </a:rPr>
              <a:t>https://fr.wikipedia.org/wiki/Proteaceae</a:t>
            </a:r>
            <a:endParaRPr lang="fr-FR" sz="1200" dirty="0"/>
          </a:p>
          <a:p>
            <a:r>
              <a:rPr lang="fr-FR" sz="1200" dirty="0"/>
              <a:t>b) </a:t>
            </a:r>
            <a:r>
              <a:rPr lang="fr-FR" sz="1200" dirty="0">
                <a:hlinkClick r:id="rId18"/>
              </a:rPr>
              <a:t>https://fr.wikipedia.org/wiki/Protea</a:t>
            </a:r>
            <a:r>
              <a:rPr lang="fr-FR" sz="1200" dirty="0"/>
              <a:t> </a:t>
            </a:r>
          </a:p>
        </p:txBody>
      </p:sp>
      <p:pic>
        <p:nvPicPr>
          <p:cNvPr id="33" name="Image 32">
            <a:extLst>
              <a:ext uri="{FF2B5EF4-FFF2-40B4-BE49-F238E27FC236}">
                <a16:creationId xmlns:a16="http://schemas.microsoft.com/office/drawing/2014/main" id="{82C597FE-64BA-4035-B389-60B13640046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486400" y="3024187"/>
            <a:ext cx="1219200" cy="809625"/>
          </a:xfrm>
          <a:prstGeom prst="rect">
            <a:avLst/>
          </a:prstGeom>
        </p:spPr>
      </p:pic>
      <p:pic>
        <p:nvPicPr>
          <p:cNvPr id="35" name="Image 34">
            <a:extLst>
              <a:ext uri="{FF2B5EF4-FFF2-40B4-BE49-F238E27FC236}">
                <a16:creationId xmlns:a16="http://schemas.microsoft.com/office/drawing/2014/main" id="{42180E7D-D433-4286-99F1-CAA55F2CC32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025278" y="2417844"/>
            <a:ext cx="1905000" cy="1504950"/>
          </a:xfrm>
          <a:prstGeom prst="rect">
            <a:avLst/>
          </a:prstGeom>
        </p:spPr>
      </p:pic>
      <p:pic>
        <p:nvPicPr>
          <p:cNvPr id="37" name="Image 36">
            <a:extLst>
              <a:ext uri="{FF2B5EF4-FFF2-40B4-BE49-F238E27FC236}">
                <a16:creationId xmlns:a16="http://schemas.microsoft.com/office/drawing/2014/main" id="{898019E6-4A86-4983-B0F4-FED1EAAE128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205114" y="173083"/>
            <a:ext cx="1390650" cy="1381125"/>
          </a:xfrm>
          <a:prstGeom prst="rect">
            <a:avLst/>
          </a:prstGeom>
        </p:spPr>
      </p:pic>
      <p:pic>
        <p:nvPicPr>
          <p:cNvPr id="39" name="Image 38">
            <a:extLst>
              <a:ext uri="{FF2B5EF4-FFF2-40B4-BE49-F238E27FC236}">
                <a16:creationId xmlns:a16="http://schemas.microsoft.com/office/drawing/2014/main" id="{4031943E-29D0-474B-8421-EECD08F824E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271789" y="2769226"/>
            <a:ext cx="1323975" cy="990600"/>
          </a:xfrm>
          <a:prstGeom prst="rect">
            <a:avLst/>
          </a:prstGeom>
        </p:spPr>
      </p:pic>
      <p:pic>
        <p:nvPicPr>
          <p:cNvPr id="41" name="Image 40">
            <a:extLst>
              <a:ext uri="{FF2B5EF4-FFF2-40B4-BE49-F238E27FC236}">
                <a16:creationId xmlns:a16="http://schemas.microsoft.com/office/drawing/2014/main" id="{E1FE9BEF-E26C-433C-B08A-4D7EABA3084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686300" y="1278582"/>
            <a:ext cx="1428750" cy="990600"/>
          </a:xfrm>
          <a:prstGeom prst="rect">
            <a:avLst/>
          </a:prstGeom>
        </p:spPr>
      </p:pic>
      <p:sp>
        <p:nvSpPr>
          <p:cNvPr id="7" name="ZoneTexte 6">
            <a:extLst>
              <a:ext uri="{FF2B5EF4-FFF2-40B4-BE49-F238E27FC236}">
                <a16:creationId xmlns:a16="http://schemas.microsoft.com/office/drawing/2014/main" id="{F84A6C09-8258-48D1-819D-57FAF76A01E3}"/>
              </a:ext>
            </a:extLst>
          </p:cNvPr>
          <p:cNvSpPr txBox="1"/>
          <p:nvPr/>
        </p:nvSpPr>
        <p:spPr>
          <a:xfrm>
            <a:off x="204396" y="5701553"/>
            <a:ext cx="4098664" cy="646331"/>
          </a:xfrm>
          <a:prstGeom prst="rect">
            <a:avLst/>
          </a:prstGeom>
          <a:noFill/>
        </p:spPr>
        <p:txBody>
          <a:bodyPr wrap="square" rtlCol="0">
            <a:spAutoFit/>
          </a:bodyPr>
          <a:lstStyle/>
          <a:p>
            <a:r>
              <a:rPr lang="fr-FR" dirty="0">
                <a:solidFill>
                  <a:srgbClr val="008000"/>
                </a:solidFill>
              </a:rPr>
              <a:t>On peut essayer différents hibiscus, y compris l’</a:t>
            </a:r>
            <a:r>
              <a:rPr lang="fr-FR" dirty="0" err="1">
                <a:solidFill>
                  <a:srgbClr val="008000"/>
                </a:solidFill>
              </a:rPr>
              <a:t>altéa</a:t>
            </a:r>
            <a:r>
              <a:rPr lang="fr-FR" dirty="0">
                <a:solidFill>
                  <a:srgbClr val="008000"/>
                </a:solidFill>
              </a:rPr>
              <a:t> (</a:t>
            </a:r>
            <a:r>
              <a:rPr lang="fr-FR" i="1" dirty="0">
                <a:solidFill>
                  <a:srgbClr val="008000"/>
                </a:solidFill>
              </a:rPr>
              <a:t>Hibiscus </a:t>
            </a:r>
            <a:r>
              <a:rPr lang="fr-FR" i="1" dirty="0" err="1">
                <a:solidFill>
                  <a:srgbClr val="008000"/>
                </a:solidFill>
              </a:rPr>
              <a:t>syriacus</a:t>
            </a:r>
            <a:r>
              <a:rPr lang="fr-FR" dirty="0">
                <a:solidFill>
                  <a:srgbClr val="008000"/>
                </a:solidFill>
              </a:rPr>
              <a:t>).</a:t>
            </a:r>
          </a:p>
        </p:txBody>
      </p:sp>
    </p:spTree>
    <p:extLst>
      <p:ext uri="{BB962C8B-B14F-4D97-AF65-F5344CB8AC3E}">
        <p14:creationId xmlns:p14="http://schemas.microsoft.com/office/powerpoint/2010/main" val="402916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2F46CA1-23EF-4F51-B378-4243E9220F80}"/>
              </a:ext>
            </a:extLst>
          </p:cNvPr>
          <p:cNvSpPr>
            <a:spLocks noGrp="1"/>
          </p:cNvSpPr>
          <p:nvPr>
            <p:ph type="ftr" sz="quarter" idx="11"/>
          </p:nvPr>
        </p:nvSpPr>
        <p:spPr>
          <a:xfrm>
            <a:off x="3098202" y="6356350"/>
            <a:ext cx="5055198"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1B79C62E-856D-4D8B-9236-4B1419E93918}"/>
              </a:ext>
            </a:extLst>
          </p:cNvPr>
          <p:cNvSpPr>
            <a:spLocks noGrp="1"/>
          </p:cNvSpPr>
          <p:nvPr>
            <p:ph type="sldNum" sz="quarter" idx="12"/>
          </p:nvPr>
        </p:nvSpPr>
        <p:spPr>
          <a:xfrm>
            <a:off x="9057940" y="111118"/>
            <a:ext cx="2743200" cy="365125"/>
          </a:xfrm>
        </p:spPr>
        <p:txBody>
          <a:bodyPr/>
          <a:lstStyle/>
          <a:p>
            <a:fld id="{DD01B516-A07C-46B6-9C1A-871827ED2DE0}" type="slidenum">
              <a:rPr lang="fr-FR" smtClean="0"/>
              <a:t>29</a:t>
            </a:fld>
            <a:endParaRPr lang="fr-FR"/>
          </a:p>
        </p:txBody>
      </p:sp>
      <p:sp>
        <p:nvSpPr>
          <p:cNvPr id="4" name="ZoneTexte 3">
            <a:extLst>
              <a:ext uri="{FF2B5EF4-FFF2-40B4-BE49-F238E27FC236}">
                <a16:creationId xmlns:a16="http://schemas.microsoft.com/office/drawing/2014/main" id="{41CFE36C-015D-4706-BF30-8089D9C0639E}"/>
              </a:ext>
            </a:extLst>
          </p:cNvPr>
          <p:cNvSpPr txBox="1"/>
          <p:nvPr/>
        </p:nvSpPr>
        <p:spPr>
          <a:xfrm>
            <a:off x="2162288" y="0"/>
            <a:ext cx="6895652"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DE9EF4EF-A337-4921-8CB2-7273148483B6}"/>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Arbustes fleuris (tropicaux)</a:t>
            </a:r>
          </a:p>
        </p:txBody>
      </p:sp>
      <p:sp>
        <p:nvSpPr>
          <p:cNvPr id="6" name="ZoneTexte 5">
            <a:extLst>
              <a:ext uri="{FF2B5EF4-FFF2-40B4-BE49-F238E27FC236}">
                <a16:creationId xmlns:a16="http://schemas.microsoft.com/office/drawing/2014/main" id="{81298095-6702-4807-B490-FB956F7C15DE}"/>
              </a:ext>
            </a:extLst>
          </p:cNvPr>
          <p:cNvSpPr txBox="1"/>
          <p:nvPr/>
        </p:nvSpPr>
        <p:spPr>
          <a:xfrm>
            <a:off x="204396" y="923330"/>
            <a:ext cx="5766099" cy="369332"/>
          </a:xfrm>
          <a:prstGeom prst="rect">
            <a:avLst/>
          </a:prstGeom>
          <a:noFill/>
        </p:spPr>
        <p:txBody>
          <a:bodyPr wrap="square" rtlCol="0">
            <a:spAutoFit/>
          </a:bodyPr>
          <a:lstStyle/>
          <a:p>
            <a:r>
              <a:rPr lang="fr-FR" b="1" dirty="0">
                <a:solidFill>
                  <a:srgbClr val="008000"/>
                </a:solidFill>
              </a:rPr>
              <a:t>Arbre du voyageur, </a:t>
            </a:r>
            <a:r>
              <a:rPr lang="fr-FR" b="1" dirty="0" err="1">
                <a:solidFill>
                  <a:srgbClr val="008000"/>
                </a:solidFill>
              </a:rPr>
              <a:t>Ravinala</a:t>
            </a:r>
            <a:r>
              <a:rPr lang="fr-FR" b="1" dirty="0">
                <a:solidFill>
                  <a:srgbClr val="008000"/>
                </a:solidFill>
              </a:rPr>
              <a:t> (</a:t>
            </a:r>
            <a:r>
              <a:rPr lang="fr-FR" b="1" i="1" dirty="0">
                <a:solidFill>
                  <a:srgbClr val="008000"/>
                </a:solidFill>
              </a:rPr>
              <a:t>Ravenala </a:t>
            </a:r>
            <a:r>
              <a:rPr lang="fr-FR" b="1" i="1" dirty="0" err="1">
                <a:solidFill>
                  <a:srgbClr val="008000"/>
                </a:solidFill>
              </a:rPr>
              <a:t>madagascariensis</a:t>
            </a:r>
            <a:r>
              <a:rPr lang="fr-FR" b="1" dirty="0">
                <a:solidFill>
                  <a:srgbClr val="008000"/>
                </a:solidFill>
              </a:rPr>
              <a:t>)</a:t>
            </a:r>
          </a:p>
        </p:txBody>
      </p:sp>
      <p:pic>
        <p:nvPicPr>
          <p:cNvPr id="8" name="Image 7">
            <a:extLst>
              <a:ext uri="{FF2B5EF4-FFF2-40B4-BE49-F238E27FC236}">
                <a16:creationId xmlns:a16="http://schemas.microsoft.com/office/drawing/2014/main" id="{20D8A073-3E41-446E-89C9-F3CC3D681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9795" y="4498975"/>
            <a:ext cx="1790700" cy="1771650"/>
          </a:xfrm>
          <a:prstGeom prst="rect">
            <a:avLst/>
          </a:prstGeom>
        </p:spPr>
      </p:pic>
      <p:pic>
        <p:nvPicPr>
          <p:cNvPr id="10" name="Image 9">
            <a:extLst>
              <a:ext uri="{FF2B5EF4-FFF2-40B4-BE49-F238E27FC236}">
                <a16:creationId xmlns:a16="http://schemas.microsoft.com/office/drawing/2014/main" id="{C44F4A3D-12C0-4C1F-8228-B332DB700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778" y="4508500"/>
            <a:ext cx="2466975" cy="1847850"/>
          </a:xfrm>
          <a:prstGeom prst="rect">
            <a:avLst/>
          </a:prstGeom>
        </p:spPr>
      </p:pic>
      <p:pic>
        <p:nvPicPr>
          <p:cNvPr id="12" name="Image 11">
            <a:extLst>
              <a:ext uri="{FF2B5EF4-FFF2-40B4-BE49-F238E27FC236}">
                <a16:creationId xmlns:a16="http://schemas.microsoft.com/office/drawing/2014/main" id="{A227C46D-F24E-4BFF-9DDC-AF7DEC6798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1940" y="4611724"/>
            <a:ext cx="2286000" cy="1524000"/>
          </a:xfrm>
          <a:prstGeom prst="rect">
            <a:avLst/>
          </a:prstGeom>
        </p:spPr>
      </p:pic>
      <p:pic>
        <p:nvPicPr>
          <p:cNvPr id="14" name="Image 13">
            <a:extLst>
              <a:ext uri="{FF2B5EF4-FFF2-40B4-BE49-F238E27FC236}">
                <a16:creationId xmlns:a16="http://schemas.microsoft.com/office/drawing/2014/main" id="{C24FBDF2-3F7A-4A6D-949C-A9D9DCAD8D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0832" y="3992599"/>
            <a:ext cx="2143125" cy="2143125"/>
          </a:xfrm>
          <a:prstGeom prst="rect">
            <a:avLst/>
          </a:prstGeom>
        </p:spPr>
      </p:pic>
      <p:sp>
        <p:nvSpPr>
          <p:cNvPr id="15" name="ZoneTexte 14">
            <a:extLst>
              <a:ext uri="{FF2B5EF4-FFF2-40B4-BE49-F238E27FC236}">
                <a16:creationId xmlns:a16="http://schemas.microsoft.com/office/drawing/2014/main" id="{E9213084-8CD1-4890-9928-C831CD5CA724}"/>
              </a:ext>
            </a:extLst>
          </p:cNvPr>
          <p:cNvSpPr txBox="1"/>
          <p:nvPr/>
        </p:nvSpPr>
        <p:spPr>
          <a:xfrm>
            <a:off x="204396" y="1427563"/>
            <a:ext cx="11653501" cy="2585323"/>
          </a:xfrm>
          <a:prstGeom prst="rect">
            <a:avLst/>
          </a:prstGeom>
          <a:noFill/>
        </p:spPr>
        <p:txBody>
          <a:bodyPr wrap="square" rtlCol="0">
            <a:spAutoFit/>
          </a:bodyPr>
          <a:lstStyle/>
          <a:p>
            <a:r>
              <a:rPr lang="fr-FR" dirty="0"/>
              <a:t>L’</a:t>
            </a:r>
            <a:r>
              <a:rPr lang="fr-FR" b="1" dirty="0"/>
              <a:t>arbre du voyageur</a:t>
            </a:r>
            <a:r>
              <a:rPr lang="fr-FR" dirty="0"/>
              <a:t> ou </a:t>
            </a:r>
            <a:r>
              <a:rPr lang="fr-FR" b="1" dirty="0" err="1"/>
              <a:t>ravenale</a:t>
            </a:r>
            <a:r>
              <a:rPr lang="fr-FR" dirty="0"/>
              <a:t> ou </a:t>
            </a:r>
            <a:r>
              <a:rPr lang="fr-FR" b="1" dirty="0" err="1"/>
              <a:t>ravinala</a:t>
            </a:r>
            <a:r>
              <a:rPr lang="fr-FR" dirty="0"/>
              <a:t> (</a:t>
            </a:r>
            <a:r>
              <a:rPr lang="fr-FR" b="1" i="1" dirty="0"/>
              <a:t>Ravenala </a:t>
            </a:r>
            <a:r>
              <a:rPr lang="fr-FR" b="1" i="1" dirty="0" err="1"/>
              <a:t>madagascariensis</a:t>
            </a:r>
            <a:r>
              <a:rPr lang="fr-FR" dirty="0"/>
              <a:t>) est une plante tropicale de la famille des </a:t>
            </a:r>
            <a:r>
              <a:rPr lang="fr-FR" i="1" dirty="0" err="1">
                <a:hlinkClick r:id="rId6" tooltip="Strelitziaceae"/>
              </a:rPr>
              <a:t>Strelitziaceae</a:t>
            </a:r>
            <a:r>
              <a:rPr lang="fr-FR" dirty="0"/>
              <a:t>, originaire de </a:t>
            </a:r>
            <a:r>
              <a:rPr lang="fr-FR" dirty="0">
                <a:hlinkClick r:id="rId7" tooltip="Madagascar"/>
              </a:rPr>
              <a:t>Madagascar</a:t>
            </a:r>
            <a:r>
              <a:rPr lang="fr-FR" dirty="0"/>
              <a:t>. Espèce </a:t>
            </a:r>
            <a:r>
              <a:rPr lang="fr-FR" dirty="0">
                <a:hlinkClick r:id="rId8" tooltip="Endémisme"/>
              </a:rPr>
              <a:t>endémique</a:t>
            </a:r>
            <a:r>
              <a:rPr lang="fr-FR" dirty="0"/>
              <a:t>, c'est aussi la seule espèce du genre dans l'île et ailleurs, car </a:t>
            </a:r>
            <a:r>
              <a:rPr lang="fr-FR" i="1" dirty="0"/>
              <a:t>Ravenala</a:t>
            </a:r>
            <a:r>
              <a:rPr lang="fr-FR" dirty="0"/>
              <a:t> est un </a:t>
            </a:r>
            <a:r>
              <a:rPr lang="fr-FR" dirty="0">
                <a:hlinkClick r:id="rId9" tooltip="Genre (biologie)"/>
              </a:rPr>
              <a:t>genre</a:t>
            </a:r>
            <a:r>
              <a:rPr lang="fr-FR" dirty="0"/>
              <a:t> </a:t>
            </a:r>
            <a:r>
              <a:rPr lang="fr-FR" dirty="0">
                <a:hlinkClick r:id="rId10" tooltip="Monospécifique"/>
              </a:rPr>
              <a:t>monospécifique</a:t>
            </a:r>
            <a:r>
              <a:rPr lang="fr-FR" dirty="0"/>
              <a:t>. Ravinala</a:t>
            </a:r>
            <a:r>
              <a:rPr lang="fr-FR" baseline="30000" dirty="0">
                <a:hlinkClick r:id="rId11"/>
              </a:rPr>
              <a:t>1</a:t>
            </a:r>
            <a:r>
              <a:rPr lang="fr-FR" dirty="0"/>
              <a:t> est le nom malgache de l'arbre. Sa sève abondante est potable, et facile à extraire d'un coup de machette.  Sols : frais et humides. </a:t>
            </a:r>
            <a:r>
              <a:rPr lang="fr-FR" b="1" dirty="0">
                <a:solidFill>
                  <a:srgbClr val="FF0000"/>
                </a:solidFill>
              </a:rPr>
              <a:t>Rusticité</a:t>
            </a:r>
            <a:r>
              <a:rPr lang="fr-FR" dirty="0">
                <a:solidFill>
                  <a:srgbClr val="FF0000"/>
                </a:solidFill>
              </a:rPr>
              <a:t> : </a:t>
            </a:r>
            <a:r>
              <a:rPr lang="fr-FR" b="1" dirty="0">
                <a:solidFill>
                  <a:srgbClr val="FF0000"/>
                </a:solidFill>
              </a:rPr>
              <a:t>15°C</a:t>
            </a:r>
            <a:r>
              <a:rPr lang="fr-FR" dirty="0">
                <a:solidFill>
                  <a:srgbClr val="FF0000"/>
                </a:solidFill>
              </a:rPr>
              <a:t> (doit hiverner). </a:t>
            </a:r>
            <a:r>
              <a:rPr lang="fr-FR" dirty="0"/>
              <a:t>minimum. </a:t>
            </a:r>
            <a:r>
              <a:rPr lang="fr-FR" b="1" dirty="0"/>
              <a:t>Zone USDA </a:t>
            </a:r>
            <a:r>
              <a:rPr lang="fr-FR" dirty="0"/>
              <a:t>10. </a:t>
            </a:r>
            <a:r>
              <a:rPr lang="fr-FR" b="1" dirty="0"/>
              <a:t>USDA zone</a:t>
            </a:r>
            <a:r>
              <a:rPr lang="fr-FR" dirty="0"/>
              <a:t> 9B – 11. Exposition  :  soleil. Type de sol : mélange de terreau et de terre ordinaire. Acidité du sol  : neutre. </a:t>
            </a:r>
            <a:r>
              <a:rPr lang="fr-FR" sz="1200" dirty="0"/>
              <a:t> </a:t>
            </a:r>
          </a:p>
          <a:p>
            <a:r>
              <a:rPr lang="fr-FR" sz="1200" dirty="0"/>
              <a:t>Sources : a) </a:t>
            </a:r>
            <a:r>
              <a:rPr lang="fr-FR" sz="1200" dirty="0">
                <a:hlinkClick r:id="rId12"/>
              </a:rPr>
              <a:t>https://fr.wikipedia.org/wiki/Arbre_du_voyageur</a:t>
            </a:r>
            <a:r>
              <a:rPr lang="fr-FR" sz="1200" dirty="0"/>
              <a:t> </a:t>
            </a:r>
          </a:p>
          <a:p>
            <a:r>
              <a:rPr lang="fr-FR" sz="1200" dirty="0"/>
              <a:t>b) </a:t>
            </a:r>
            <a:r>
              <a:rPr lang="fr-FR" sz="1200" dirty="0">
                <a:hlinkClick r:id="rId13"/>
              </a:rPr>
              <a:t>https://jungletropicale.com/2013/02/ravenala-madagascariensis/</a:t>
            </a:r>
            <a:endParaRPr lang="fr-FR" sz="1200" dirty="0"/>
          </a:p>
          <a:p>
            <a:r>
              <a:rPr lang="fr-FR" sz="1200" dirty="0"/>
              <a:t>c) </a:t>
            </a:r>
            <a:r>
              <a:rPr lang="fr-FR" sz="1200" dirty="0">
                <a:hlinkClick r:id="rId14"/>
              </a:rPr>
              <a:t>https://www.aujardin.info/plantes/arbre_voyageur.php</a:t>
            </a:r>
            <a:r>
              <a:rPr lang="fr-FR" sz="1200" dirty="0"/>
              <a:t> </a:t>
            </a:r>
            <a:endParaRPr lang="fr-FR" dirty="0"/>
          </a:p>
          <a:p>
            <a:endParaRPr lang="fr-FR" dirty="0">
              <a:solidFill>
                <a:srgbClr val="008000"/>
              </a:solidFill>
            </a:endParaRPr>
          </a:p>
          <a:p>
            <a:r>
              <a:rPr lang="fr-FR" dirty="0">
                <a:solidFill>
                  <a:srgbClr val="FF0000"/>
                </a:solidFill>
              </a:rPr>
              <a:t>Antananarivo n’est pas tout à fait la zone climatique adéquate</a:t>
            </a:r>
            <a:r>
              <a:rPr lang="fr-FR" dirty="0">
                <a:solidFill>
                  <a:srgbClr val="008000"/>
                </a:solidFill>
              </a:rPr>
              <a:t>, mais l’on peut l’essayer.</a:t>
            </a:r>
          </a:p>
        </p:txBody>
      </p:sp>
      <p:sp>
        <p:nvSpPr>
          <p:cNvPr id="16" name="ZoneTexte 15">
            <a:extLst>
              <a:ext uri="{FF2B5EF4-FFF2-40B4-BE49-F238E27FC236}">
                <a16:creationId xmlns:a16="http://schemas.microsoft.com/office/drawing/2014/main" id="{9BC77E97-F02A-46F2-A13B-4FFEABCE3151}"/>
              </a:ext>
            </a:extLst>
          </p:cNvPr>
          <p:cNvSpPr txBox="1"/>
          <p:nvPr/>
        </p:nvSpPr>
        <p:spPr>
          <a:xfrm>
            <a:off x="9617336" y="6270625"/>
            <a:ext cx="2574664" cy="461665"/>
          </a:xfrm>
          <a:prstGeom prst="rect">
            <a:avLst/>
          </a:prstGeom>
          <a:noFill/>
        </p:spPr>
        <p:txBody>
          <a:bodyPr wrap="square" rtlCol="0">
            <a:spAutoFit/>
          </a:bodyPr>
          <a:lstStyle/>
          <a:p>
            <a:pPr algn="ctr"/>
            <a:r>
              <a:rPr lang="fr-FR" sz="1200" dirty="0"/>
              <a:t>Les graines fournissent une matière grasse comestible</a:t>
            </a:r>
          </a:p>
        </p:txBody>
      </p:sp>
    </p:spTree>
    <p:extLst>
      <p:ext uri="{BB962C8B-B14F-4D97-AF65-F5344CB8AC3E}">
        <p14:creationId xmlns:p14="http://schemas.microsoft.com/office/powerpoint/2010/main" val="3887509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1"/>
            <a:ext cx="6650755"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0" y="6515857"/>
            <a:ext cx="4764741" cy="301164"/>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175289" y="72099"/>
            <a:ext cx="384110" cy="359557"/>
          </a:xfrm>
        </p:spPr>
        <p:txBody>
          <a:bodyPr/>
          <a:lstStyle/>
          <a:p>
            <a:fld id="{DD01B516-A07C-46B6-9C1A-871827ED2DE0}" type="slidenum">
              <a:rPr lang="fr-FR" smtClean="0"/>
              <a:t>3</a:t>
            </a:fld>
            <a:endParaRPr lang="fr-FR" dirty="0"/>
          </a:p>
        </p:txBody>
      </p:sp>
      <p:sp>
        <p:nvSpPr>
          <p:cNvPr id="15" name="ZoneTexte 14">
            <a:extLst>
              <a:ext uri="{FF2B5EF4-FFF2-40B4-BE49-F238E27FC236}">
                <a16:creationId xmlns:a16="http://schemas.microsoft.com/office/drawing/2014/main" id="{E78A9CA7-0C58-4A9E-9D83-2316FA8AD24A}"/>
              </a:ext>
            </a:extLst>
          </p:cNvPr>
          <p:cNvSpPr txBox="1"/>
          <p:nvPr/>
        </p:nvSpPr>
        <p:spPr>
          <a:xfrm>
            <a:off x="225911" y="431656"/>
            <a:ext cx="2335255" cy="369332"/>
          </a:xfrm>
          <a:prstGeom prst="rect">
            <a:avLst/>
          </a:prstGeom>
          <a:noFill/>
        </p:spPr>
        <p:txBody>
          <a:bodyPr wrap="none" rtlCol="0">
            <a:spAutoFit/>
          </a:bodyPr>
          <a:lstStyle/>
          <a:p>
            <a:r>
              <a:rPr lang="fr-FR" b="1" u="sng" dirty="0">
                <a:solidFill>
                  <a:srgbClr val="008000"/>
                </a:solidFill>
              </a:rPr>
              <a:t>Présentation du projet</a:t>
            </a:r>
          </a:p>
        </p:txBody>
      </p:sp>
      <p:sp>
        <p:nvSpPr>
          <p:cNvPr id="16" name="ZoneTexte 15">
            <a:extLst>
              <a:ext uri="{FF2B5EF4-FFF2-40B4-BE49-F238E27FC236}">
                <a16:creationId xmlns:a16="http://schemas.microsoft.com/office/drawing/2014/main" id="{39B09E52-8A7A-4BFE-A7F1-4A8D1DCEEDB6}"/>
              </a:ext>
            </a:extLst>
          </p:cNvPr>
          <p:cNvSpPr txBox="1"/>
          <p:nvPr/>
        </p:nvSpPr>
        <p:spPr>
          <a:xfrm>
            <a:off x="175288" y="1241120"/>
            <a:ext cx="11927065" cy="4524315"/>
          </a:xfrm>
          <a:prstGeom prst="rect">
            <a:avLst/>
          </a:prstGeom>
          <a:noFill/>
        </p:spPr>
        <p:txBody>
          <a:bodyPr wrap="square" rtlCol="0">
            <a:spAutoFit/>
          </a:bodyPr>
          <a:lstStyle/>
          <a:p>
            <a:r>
              <a:rPr lang="fr-FR" b="1" dirty="0">
                <a:solidFill>
                  <a:srgbClr val="008000"/>
                </a:solidFill>
              </a:rPr>
              <a:t>Aménagement paysager du pourtour du lac (le sous-projet du projet global)</a:t>
            </a:r>
          </a:p>
          <a:p>
            <a:endParaRPr lang="fr-FR" dirty="0"/>
          </a:p>
          <a:p>
            <a:r>
              <a:rPr lang="fr-FR" dirty="0"/>
              <a:t>Notre champ d’intervention consiste à </a:t>
            </a:r>
            <a:r>
              <a:rPr lang="fr-FR" b="1" dirty="0">
                <a:solidFill>
                  <a:srgbClr val="008000"/>
                </a:solidFill>
              </a:rPr>
              <a:t>réaliser un aménagement paysager du pourtour du lac </a:t>
            </a:r>
            <a:r>
              <a:rPr lang="fr-FR" dirty="0"/>
              <a:t>(ses bords, ses rives) … voire aussi,  dans un second temps, de la presqu’île, située au centre du lac _ bords qui sont actuellement laissés à l’état de friche. </a:t>
            </a:r>
            <a:r>
              <a:rPr lang="fr-FR" dirty="0">
                <a:solidFill>
                  <a:srgbClr val="008000"/>
                </a:solidFill>
              </a:rPr>
              <a:t>L’idée serait d’en faire une sorte d’arborétum, en proposant une </a:t>
            </a:r>
            <a:r>
              <a:rPr lang="fr-FR" b="1" dirty="0">
                <a:solidFill>
                  <a:srgbClr val="008000"/>
                </a:solidFill>
              </a:rPr>
              <a:t>grande diversité d’essences </a:t>
            </a:r>
            <a:r>
              <a:rPr lang="fr-FR" dirty="0">
                <a:solidFill>
                  <a:srgbClr val="008000"/>
                </a:solidFill>
              </a:rPr>
              <a:t>(biodiversité), à l’image du pourtour du lac supérieur du bois de Boulogne, par exemple. </a:t>
            </a:r>
            <a:r>
              <a:rPr lang="fr-FR" b="1" dirty="0">
                <a:solidFill>
                  <a:srgbClr val="008000"/>
                </a:solidFill>
              </a:rPr>
              <a:t>Le but de cet espace « arborétum » est pédagogique</a:t>
            </a:r>
            <a:r>
              <a:rPr lang="fr-FR" dirty="0">
                <a:solidFill>
                  <a:srgbClr val="008000"/>
                </a:solidFill>
              </a:rPr>
              <a:t>.</a:t>
            </a:r>
          </a:p>
          <a:p>
            <a:r>
              <a:rPr lang="fr-FR" b="1" dirty="0">
                <a:solidFill>
                  <a:srgbClr val="008000"/>
                </a:solidFill>
              </a:rPr>
              <a:t>Sensibiliser à la préservation de la nature et à la richesse de la flore malgache</a:t>
            </a:r>
            <a:r>
              <a:rPr lang="fr-FR" dirty="0">
                <a:solidFill>
                  <a:srgbClr val="008000"/>
                </a:solidFill>
              </a:rPr>
              <a:t>.  Et qu’il soit aussi beau qu’un parc floral.</a:t>
            </a:r>
          </a:p>
          <a:p>
            <a:endParaRPr lang="fr-FR" dirty="0">
              <a:solidFill>
                <a:srgbClr val="008000"/>
              </a:solidFill>
            </a:endParaRPr>
          </a:p>
          <a:p>
            <a:r>
              <a:rPr lang="fr-FR" dirty="0">
                <a:solidFill>
                  <a:srgbClr val="008000"/>
                </a:solidFill>
              </a:rPr>
              <a:t>Nous pourrions imaginer un </a:t>
            </a:r>
            <a:r>
              <a:rPr lang="fr-FR" b="1" dirty="0">
                <a:solidFill>
                  <a:srgbClr val="008000"/>
                </a:solidFill>
              </a:rPr>
              <a:t>chemin macadamisé, de 2 m de large</a:t>
            </a:r>
            <a:r>
              <a:rPr lang="fr-FR" dirty="0">
                <a:solidFill>
                  <a:srgbClr val="008000"/>
                </a:solidFill>
              </a:rPr>
              <a:t>, faisant tout le tout du lac, en contre-bas de la butte, au niveau de la berge (°). Ce chemin est un parcourt botanique qui présente toute les plantes. </a:t>
            </a:r>
          </a:p>
          <a:p>
            <a:endParaRPr lang="fr-FR" dirty="0">
              <a:solidFill>
                <a:srgbClr val="008000"/>
              </a:solidFill>
            </a:endParaRPr>
          </a:p>
          <a:p>
            <a:r>
              <a:rPr lang="fr-FR" dirty="0">
                <a:solidFill>
                  <a:srgbClr val="FF0000"/>
                </a:solidFill>
              </a:rPr>
              <a:t>Ne pas oubliez que ce lac a été un marécage (un bas-fond), un sol mou, spongieux, sur plusieurs mètres</a:t>
            </a:r>
            <a:r>
              <a:rPr lang="fr-FR" dirty="0">
                <a:solidFill>
                  <a:srgbClr val="008000"/>
                </a:solidFill>
              </a:rPr>
              <a:t>.</a:t>
            </a:r>
          </a:p>
          <a:p>
            <a:r>
              <a:rPr lang="fr-FR" dirty="0">
                <a:solidFill>
                  <a:srgbClr val="008000"/>
                </a:solidFill>
              </a:rPr>
              <a:t>Ce qui est plus joli, c’est le </a:t>
            </a:r>
            <a:r>
              <a:rPr lang="fr-FR" b="1" dirty="0">
                <a:solidFill>
                  <a:srgbClr val="008000"/>
                </a:solidFill>
              </a:rPr>
              <a:t>Platelages sur pilotis </a:t>
            </a:r>
            <a:r>
              <a:rPr lang="fr-FR" dirty="0">
                <a:solidFill>
                  <a:srgbClr val="008000"/>
                </a:solidFill>
              </a:rPr>
              <a:t>(+), une passerelle en bois, pour traverser une zone humide. Tout dépendra de la qualité de réalisation par des artisans de Madagascar. Sinon, lancer un appel d’offre. </a:t>
            </a:r>
            <a:endParaRPr lang="fr-FR" sz="1200" dirty="0">
              <a:solidFill>
                <a:srgbClr val="008000"/>
              </a:solidFill>
            </a:endParaRPr>
          </a:p>
          <a:p>
            <a:r>
              <a:rPr lang="fr-FR" sz="1200" dirty="0">
                <a:solidFill>
                  <a:srgbClr val="008000"/>
                </a:solidFill>
              </a:rPr>
              <a:t>(+) Définition : "Cheminements surélevés en bois reposant sur des portiques intermédiaires de reprise de charge fixés dans le terrain ». Source : </a:t>
            </a:r>
            <a:r>
              <a:rPr lang="fr-FR" sz="1200" dirty="0">
                <a:hlinkClick r:id="rId2"/>
              </a:rPr>
              <a:t>http://www.marcanterra.fr/2-bois-plantes/36-platelages-sur-pilotis.html</a:t>
            </a:r>
            <a:r>
              <a:rPr lang="fr-FR" sz="1200" dirty="0"/>
              <a:t> </a:t>
            </a:r>
          </a:p>
          <a:p>
            <a:r>
              <a:rPr lang="fr-FR" sz="1200" dirty="0">
                <a:solidFill>
                  <a:srgbClr val="008000"/>
                </a:solidFill>
              </a:rPr>
              <a:t>(°) Il diminuera très peu la superficie du lac.</a:t>
            </a:r>
          </a:p>
        </p:txBody>
      </p:sp>
      <p:pic>
        <p:nvPicPr>
          <p:cNvPr id="7" name="Image 6">
            <a:extLst>
              <a:ext uri="{FF2B5EF4-FFF2-40B4-BE49-F238E27FC236}">
                <a16:creationId xmlns:a16="http://schemas.microsoft.com/office/drawing/2014/main" id="{66808A10-4422-41E2-80FA-A71FD62C7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3113" y="5558834"/>
            <a:ext cx="1143000" cy="857250"/>
          </a:xfrm>
          <a:prstGeom prst="rect">
            <a:avLst/>
          </a:prstGeom>
        </p:spPr>
      </p:pic>
      <p:pic>
        <p:nvPicPr>
          <p:cNvPr id="9" name="Image 8">
            <a:extLst>
              <a:ext uri="{FF2B5EF4-FFF2-40B4-BE49-F238E27FC236}">
                <a16:creationId xmlns:a16="http://schemas.microsoft.com/office/drawing/2014/main" id="{22D99587-BB68-4B8E-8096-8E792119AC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6976" y="5623234"/>
            <a:ext cx="1143000" cy="857250"/>
          </a:xfrm>
          <a:prstGeom prst="rect">
            <a:avLst/>
          </a:prstGeom>
        </p:spPr>
      </p:pic>
      <p:pic>
        <p:nvPicPr>
          <p:cNvPr id="11" name="Image 10">
            <a:extLst>
              <a:ext uri="{FF2B5EF4-FFF2-40B4-BE49-F238E27FC236}">
                <a16:creationId xmlns:a16="http://schemas.microsoft.com/office/drawing/2014/main" id="{CC04BA46-A6B3-4D5F-B076-DE6F567ABA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9958" y="5623234"/>
            <a:ext cx="1171575" cy="857250"/>
          </a:xfrm>
          <a:prstGeom prst="rect">
            <a:avLst/>
          </a:prstGeom>
        </p:spPr>
      </p:pic>
      <p:pic>
        <p:nvPicPr>
          <p:cNvPr id="13" name="Image 12">
            <a:extLst>
              <a:ext uri="{FF2B5EF4-FFF2-40B4-BE49-F238E27FC236}">
                <a16:creationId xmlns:a16="http://schemas.microsoft.com/office/drawing/2014/main" id="{B2D0DD2C-48B6-4B7A-ABB2-2310668863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1476" y="5623234"/>
            <a:ext cx="1143000" cy="857250"/>
          </a:xfrm>
          <a:prstGeom prst="rect">
            <a:avLst/>
          </a:prstGeom>
        </p:spPr>
      </p:pic>
      <p:pic>
        <p:nvPicPr>
          <p:cNvPr id="17" name="Image 16">
            <a:extLst>
              <a:ext uri="{FF2B5EF4-FFF2-40B4-BE49-F238E27FC236}">
                <a16:creationId xmlns:a16="http://schemas.microsoft.com/office/drawing/2014/main" id="{58A4C132-E445-4E45-8C28-947AC35286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24419" y="5583277"/>
            <a:ext cx="1285875" cy="857250"/>
          </a:xfrm>
          <a:prstGeom prst="rect">
            <a:avLst/>
          </a:prstGeom>
        </p:spPr>
      </p:pic>
      <p:sp>
        <p:nvSpPr>
          <p:cNvPr id="18" name="Rectangle 17">
            <a:extLst>
              <a:ext uri="{FF2B5EF4-FFF2-40B4-BE49-F238E27FC236}">
                <a16:creationId xmlns:a16="http://schemas.microsoft.com/office/drawing/2014/main" id="{09CC764C-D250-4583-8D1C-E8FA163B9D29}"/>
              </a:ext>
            </a:extLst>
          </p:cNvPr>
          <p:cNvSpPr/>
          <p:nvPr/>
        </p:nvSpPr>
        <p:spPr>
          <a:xfrm>
            <a:off x="5794365" y="6480484"/>
            <a:ext cx="6096000" cy="276999"/>
          </a:xfrm>
          <a:prstGeom prst="rect">
            <a:avLst/>
          </a:prstGeom>
        </p:spPr>
        <p:txBody>
          <a:bodyPr>
            <a:spAutoFit/>
          </a:bodyPr>
          <a:lstStyle/>
          <a:p>
            <a:r>
              <a:rPr lang="fr-FR" sz="1200" b="1" dirty="0">
                <a:solidFill>
                  <a:srgbClr val="008000"/>
                </a:solidFill>
              </a:rPr>
              <a:t>Platelages sur pilotis </a:t>
            </a:r>
            <a:r>
              <a:rPr lang="fr-FR" sz="1200" dirty="0">
                <a:solidFill>
                  <a:srgbClr val="008000"/>
                </a:solidFill>
              </a:rPr>
              <a:t>, une passerelle en bois, pour traverser une zone humide. </a:t>
            </a:r>
            <a:endParaRPr lang="fr-FR" sz="1200" dirty="0"/>
          </a:p>
        </p:txBody>
      </p:sp>
      <p:pic>
        <p:nvPicPr>
          <p:cNvPr id="19" name="Image 18">
            <a:extLst>
              <a:ext uri="{FF2B5EF4-FFF2-40B4-BE49-F238E27FC236}">
                <a16:creationId xmlns:a16="http://schemas.microsoft.com/office/drawing/2014/main" id="{8F06C33C-9B48-416D-BD29-46833EDE6C30}"/>
              </a:ext>
            </a:extLst>
          </p:cNvPr>
          <p:cNvPicPr>
            <a:picLocks noChangeAspect="1"/>
          </p:cNvPicPr>
          <p:nvPr/>
        </p:nvPicPr>
        <p:blipFill>
          <a:blip r:embed="rId8"/>
          <a:stretch>
            <a:fillRect/>
          </a:stretch>
        </p:blipFill>
        <p:spPr>
          <a:xfrm>
            <a:off x="10137765" y="41081"/>
            <a:ext cx="1752600" cy="1800225"/>
          </a:xfrm>
          <a:prstGeom prst="rect">
            <a:avLst/>
          </a:prstGeom>
        </p:spPr>
      </p:pic>
      <p:sp>
        <p:nvSpPr>
          <p:cNvPr id="20" name="ZoneTexte 19">
            <a:extLst>
              <a:ext uri="{FF2B5EF4-FFF2-40B4-BE49-F238E27FC236}">
                <a16:creationId xmlns:a16="http://schemas.microsoft.com/office/drawing/2014/main" id="{75C10C76-0F41-43A2-9ADA-3F8ABCD6792E}"/>
              </a:ext>
            </a:extLst>
          </p:cNvPr>
          <p:cNvSpPr txBox="1"/>
          <p:nvPr/>
        </p:nvSpPr>
        <p:spPr>
          <a:xfrm>
            <a:off x="4560632" y="807388"/>
            <a:ext cx="5622373" cy="369332"/>
          </a:xfrm>
          <a:prstGeom prst="rect">
            <a:avLst/>
          </a:prstGeom>
          <a:noFill/>
        </p:spPr>
        <p:txBody>
          <a:bodyPr wrap="none" rtlCol="0">
            <a:spAutoFit/>
          </a:bodyPr>
          <a:lstStyle/>
          <a:p>
            <a:r>
              <a:rPr lang="fr-FR" i="1" dirty="0">
                <a:solidFill>
                  <a:srgbClr val="008000"/>
                </a:solidFill>
              </a:rPr>
              <a:t>Devant chaque plante, il y aura un pancarte descriptive </a:t>
            </a:r>
            <a:r>
              <a:rPr lang="fr-FR" dirty="0">
                <a:solidFill>
                  <a:srgbClr val="008000"/>
                </a:solidFill>
                <a:sym typeface="Wingdings" panose="05000000000000000000" pitchFamily="2" charset="2"/>
              </a:rPr>
              <a:t></a:t>
            </a:r>
            <a:endParaRPr lang="fr-FR" dirty="0">
              <a:solidFill>
                <a:srgbClr val="008000"/>
              </a:solidFill>
            </a:endParaRPr>
          </a:p>
        </p:txBody>
      </p:sp>
      <p:sp>
        <p:nvSpPr>
          <p:cNvPr id="21" name="Rectangle 20">
            <a:extLst>
              <a:ext uri="{FF2B5EF4-FFF2-40B4-BE49-F238E27FC236}">
                <a16:creationId xmlns:a16="http://schemas.microsoft.com/office/drawing/2014/main" id="{69AF4528-8BB9-418B-9AB5-ADF18238D63D}"/>
              </a:ext>
            </a:extLst>
          </p:cNvPr>
          <p:cNvSpPr/>
          <p:nvPr/>
        </p:nvSpPr>
        <p:spPr>
          <a:xfrm>
            <a:off x="225911" y="832097"/>
            <a:ext cx="1658211" cy="369332"/>
          </a:xfrm>
          <a:prstGeom prst="rect">
            <a:avLst/>
          </a:prstGeom>
        </p:spPr>
        <p:txBody>
          <a:bodyPr wrap="none">
            <a:spAutoFit/>
          </a:bodyPr>
          <a:lstStyle/>
          <a:p>
            <a:r>
              <a:rPr lang="fr-FR" b="1" dirty="0">
                <a:solidFill>
                  <a:srgbClr val="008000"/>
                </a:solidFill>
              </a:rPr>
              <a:t>Buts du projet :</a:t>
            </a:r>
          </a:p>
        </p:txBody>
      </p:sp>
    </p:spTree>
    <p:extLst>
      <p:ext uri="{BB962C8B-B14F-4D97-AF65-F5344CB8AC3E}">
        <p14:creationId xmlns:p14="http://schemas.microsoft.com/office/powerpoint/2010/main" val="3971808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4221480" y="6492875"/>
            <a:ext cx="4976308"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324190" y="224585"/>
            <a:ext cx="2743200" cy="365125"/>
          </a:xfrm>
        </p:spPr>
        <p:txBody>
          <a:bodyPr/>
          <a:lstStyle/>
          <a:p>
            <a:fld id="{DD01B516-A07C-46B6-9C1A-871827ED2DE0}" type="slidenum">
              <a:rPr lang="fr-FR" smtClean="0"/>
              <a:t>30</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pic>
        <p:nvPicPr>
          <p:cNvPr id="6" name="Image 5">
            <a:extLst>
              <a:ext uri="{FF2B5EF4-FFF2-40B4-BE49-F238E27FC236}">
                <a16:creationId xmlns:a16="http://schemas.microsoft.com/office/drawing/2014/main" id="{4B8C8452-C199-498C-91BD-C8CCF80FD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287" y="2862323"/>
            <a:ext cx="1905000" cy="1428750"/>
          </a:xfrm>
          <a:prstGeom prst="rect">
            <a:avLst/>
          </a:prstGeom>
        </p:spPr>
      </p:pic>
      <p:sp>
        <p:nvSpPr>
          <p:cNvPr id="7" name="ZoneTexte 6">
            <a:extLst>
              <a:ext uri="{FF2B5EF4-FFF2-40B4-BE49-F238E27FC236}">
                <a16:creationId xmlns:a16="http://schemas.microsoft.com/office/drawing/2014/main" id="{BD1B2919-0D8A-44D6-8F5F-51C86FC214E7}"/>
              </a:ext>
            </a:extLst>
          </p:cNvPr>
          <p:cNvSpPr txBox="1"/>
          <p:nvPr/>
        </p:nvSpPr>
        <p:spPr>
          <a:xfrm>
            <a:off x="204395" y="461665"/>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sp>
        <p:nvSpPr>
          <p:cNvPr id="8" name="ZoneTexte 7">
            <a:extLst>
              <a:ext uri="{FF2B5EF4-FFF2-40B4-BE49-F238E27FC236}">
                <a16:creationId xmlns:a16="http://schemas.microsoft.com/office/drawing/2014/main" id="{DA3BE689-8648-4188-884C-F72C9B3E4011}"/>
              </a:ext>
            </a:extLst>
          </p:cNvPr>
          <p:cNvSpPr txBox="1"/>
          <p:nvPr/>
        </p:nvSpPr>
        <p:spPr>
          <a:xfrm>
            <a:off x="376517" y="923330"/>
            <a:ext cx="5680037" cy="369332"/>
          </a:xfrm>
          <a:prstGeom prst="rect">
            <a:avLst/>
          </a:prstGeom>
          <a:noFill/>
        </p:spPr>
        <p:txBody>
          <a:bodyPr wrap="square" rtlCol="0">
            <a:spAutoFit/>
          </a:bodyPr>
          <a:lstStyle/>
          <a:p>
            <a:r>
              <a:rPr lang="fr-FR" b="1" dirty="0">
                <a:solidFill>
                  <a:srgbClr val="008000"/>
                </a:solidFill>
              </a:rPr>
              <a:t>Valériane rouge ou Centranthe (</a:t>
            </a:r>
            <a:r>
              <a:rPr lang="fr-FR" b="1" i="1" dirty="0" err="1">
                <a:solidFill>
                  <a:srgbClr val="008000"/>
                </a:solidFill>
              </a:rPr>
              <a:t>Centranthus</a:t>
            </a:r>
            <a:r>
              <a:rPr lang="fr-FR" b="1" i="1" dirty="0">
                <a:solidFill>
                  <a:srgbClr val="008000"/>
                </a:solidFill>
              </a:rPr>
              <a:t> </a:t>
            </a:r>
            <a:r>
              <a:rPr lang="fr-FR" b="1" i="1" dirty="0" err="1">
                <a:solidFill>
                  <a:srgbClr val="008000"/>
                </a:solidFill>
              </a:rPr>
              <a:t>ruber</a:t>
            </a:r>
            <a:r>
              <a:rPr lang="fr-FR" b="1" i="1" dirty="0">
                <a:solidFill>
                  <a:srgbClr val="008000"/>
                </a:solidFill>
              </a:rPr>
              <a:t>)</a:t>
            </a:r>
          </a:p>
        </p:txBody>
      </p:sp>
      <p:sp>
        <p:nvSpPr>
          <p:cNvPr id="9" name="ZoneTexte 8">
            <a:extLst>
              <a:ext uri="{FF2B5EF4-FFF2-40B4-BE49-F238E27FC236}">
                <a16:creationId xmlns:a16="http://schemas.microsoft.com/office/drawing/2014/main" id="{7D3B7B59-E0D6-4942-9C56-937F2B4BF5A6}"/>
              </a:ext>
            </a:extLst>
          </p:cNvPr>
          <p:cNvSpPr txBox="1"/>
          <p:nvPr/>
        </p:nvSpPr>
        <p:spPr>
          <a:xfrm>
            <a:off x="204395" y="1384995"/>
            <a:ext cx="6271709" cy="1384995"/>
          </a:xfrm>
          <a:prstGeom prst="rect">
            <a:avLst/>
          </a:prstGeom>
          <a:noFill/>
        </p:spPr>
        <p:txBody>
          <a:bodyPr wrap="square" rtlCol="0">
            <a:spAutoFit/>
          </a:bodyPr>
          <a:lstStyle/>
          <a:p>
            <a:r>
              <a:rPr lang="fr-FR" i="1" dirty="0" err="1"/>
              <a:t>Centanthrus</a:t>
            </a:r>
            <a:r>
              <a:rPr lang="fr-FR" i="1" dirty="0"/>
              <a:t> </a:t>
            </a:r>
            <a:r>
              <a:rPr lang="fr-FR" i="1" dirty="0" err="1"/>
              <a:t>ruber</a:t>
            </a:r>
            <a:r>
              <a:rPr lang="fr-FR" dirty="0"/>
              <a:t> est originaire</a:t>
            </a:r>
            <a:r>
              <a:rPr lang="fr-FR" baseline="30000" dirty="0">
                <a:hlinkClick r:id="rId3"/>
              </a:rPr>
              <a:t>4</a:t>
            </a:r>
            <a:r>
              <a:rPr lang="fr-FR" dirty="0"/>
              <a:t> des régions méditerranéennes.</a:t>
            </a:r>
          </a:p>
          <a:p>
            <a:r>
              <a:rPr lang="fr-FR" dirty="0"/>
              <a:t>C'est une espèce </a:t>
            </a:r>
            <a:r>
              <a:rPr lang="fr-FR" dirty="0">
                <a:hlinkClick r:id="rId4" tooltip="Glossaire de botanique"/>
              </a:rPr>
              <a:t>thermophile</a:t>
            </a:r>
            <a:r>
              <a:rPr lang="fr-FR" dirty="0"/>
              <a:t> et </a:t>
            </a:r>
            <a:r>
              <a:rPr lang="fr-FR" dirty="0" err="1">
                <a:hlinkClick r:id="rId5" tooltip="Xérophile"/>
              </a:rPr>
              <a:t>hyperxérophile</a:t>
            </a:r>
            <a:r>
              <a:rPr lang="fr-FR" dirty="0"/>
              <a:t> qui s’accommode des sols très secs. </a:t>
            </a:r>
            <a:r>
              <a:rPr lang="fr-FR" b="1" dirty="0"/>
              <a:t>USDA Zone</a:t>
            </a:r>
            <a:r>
              <a:rPr lang="fr-FR" dirty="0"/>
              <a:t>: 4-9.</a:t>
            </a:r>
          </a:p>
          <a:p>
            <a:r>
              <a:rPr lang="fr-FR" dirty="0">
                <a:solidFill>
                  <a:srgbClr val="008000"/>
                </a:solidFill>
              </a:rPr>
              <a:t>A essayer.</a:t>
            </a:r>
          </a:p>
          <a:p>
            <a:r>
              <a:rPr lang="fr-FR" sz="1200" dirty="0"/>
              <a:t>Source : </a:t>
            </a:r>
            <a:r>
              <a:rPr lang="fr-FR" sz="1200" dirty="0">
                <a:hlinkClick r:id="rId6"/>
              </a:rPr>
              <a:t>https://fr.wikipedia.org/wiki/Centranthe_rouge</a:t>
            </a:r>
            <a:r>
              <a:rPr lang="fr-FR" sz="1200" dirty="0"/>
              <a:t> </a:t>
            </a:r>
          </a:p>
        </p:txBody>
      </p:sp>
      <p:pic>
        <p:nvPicPr>
          <p:cNvPr id="11" name="Image 10">
            <a:extLst>
              <a:ext uri="{FF2B5EF4-FFF2-40B4-BE49-F238E27FC236}">
                <a16:creationId xmlns:a16="http://schemas.microsoft.com/office/drawing/2014/main" id="{1BB077DE-0CD6-4191-AB5C-C03D77A673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0431" y="4371907"/>
            <a:ext cx="1524000" cy="1181100"/>
          </a:xfrm>
          <a:prstGeom prst="rect">
            <a:avLst/>
          </a:prstGeom>
        </p:spPr>
      </p:pic>
      <p:pic>
        <p:nvPicPr>
          <p:cNvPr id="15" name="Image 14">
            <a:extLst>
              <a:ext uri="{FF2B5EF4-FFF2-40B4-BE49-F238E27FC236}">
                <a16:creationId xmlns:a16="http://schemas.microsoft.com/office/drawing/2014/main" id="{09F7AB96-E162-484A-B44E-777104EAC0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88197" y="2862323"/>
            <a:ext cx="1203961" cy="1234832"/>
          </a:xfrm>
          <a:prstGeom prst="rect">
            <a:avLst/>
          </a:prstGeom>
        </p:spPr>
      </p:pic>
      <p:pic>
        <p:nvPicPr>
          <p:cNvPr id="17" name="Image 16">
            <a:extLst>
              <a:ext uri="{FF2B5EF4-FFF2-40B4-BE49-F238E27FC236}">
                <a16:creationId xmlns:a16="http://schemas.microsoft.com/office/drawing/2014/main" id="{AFCF849F-D7D6-4EB4-A191-A569850116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287" y="4371907"/>
            <a:ext cx="1524000" cy="1143000"/>
          </a:xfrm>
          <a:prstGeom prst="rect">
            <a:avLst/>
          </a:prstGeom>
        </p:spPr>
      </p:pic>
      <p:sp>
        <p:nvSpPr>
          <p:cNvPr id="18" name="ZoneTexte 17">
            <a:extLst>
              <a:ext uri="{FF2B5EF4-FFF2-40B4-BE49-F238E27FC236}">
                <a16:creationId xmlns:a16="http://schemas.microsoft.com/office/drawing/2014/main" id="{8DBC9B56-15D2-469E-993B-B2E3B89F4A25}"/>
              </a:ext>
            </a:extLst>
          </p:cNvPr>
          <p:cNvSpPr txBox="1"/>
          <p:nvPr/>
        </p:nvSpPr>
        <p:spPr>
          <a:xfrm>
            <a:off x="6476105" y="1015663"/>
            <a:ext cx="5217458" cy="369332"/>
          </a:xfrm>
          <a:prstGeom prst="rect">
            <a:avLst/>
          </a:prstGeom>
          <a:noFill/>
        </p:spPr>
        <p:txBody>
          <a:bodyPr wrap="square" rtlCol="0">
            <a:spAutoFit/>
          </a:bodyPr>
          <a:lstStyle/>
          <a:p>
            <a:r>
              <a:rPr lang="fr-FR" b="1" dirty="0">
                <a:solidFill>
                  <a:srgbClr val="008000"/>
                </a:solidFill>
              </a:rPr>
              <a:t>bougainvillée ou bougainvillier (</a:t>
            </a:r>
            <a:r>
              <a:rPr lang="fr-FR" b="1" i="1" dirty="0" err="1">
                <a:solidFill>
                  <a:srgbClr val="008000"/>
                </a:solidFill>
              </a:rPr>
              <a:t>Bougainvillea</a:t>
            </a:r>
            <a:r>
              <a:rPr lang="fr-FR" b="1" i="1" dirty="0">
                <a:solidFill>
                  <a:srgbClr val="008000"/>
                </a:solidFill>
              </a:rPr>
              <a:t> </a:t>
            </a:r>
            <a:r>
              <a:rPr lang="fr-FR" b="1" i="1" dirty="0" err="1">
                <a:solidFill>
                  <a:srgbClr val="008000"/>
                </a:solidFill>
              </a:rPr>
              <a:t>sp</a:t>
            </a:r>
            <a:r>
              <a:rPr lang="fr-FR" b="1" i="1" dirty="0">
                <a:solidFill>
                  <a:srgbClr val="008000"/>
                </a:solidFill>
              </a:rPr>
              <a:t>.)</a:t>
            </a:r>
          </a:p>
        </p:txBody>
      </p:sp>
      <p:pic>
        <p:nvPicPr>
          <p:cNvPr id="20" name="Image 19">
            <a:extLst>
              <a:ext uri="{FF2B5EF4-FFF2-40B4-BE49-F238E27FC236}">
                <a16:creationId xmlns:a16="http://schemas.microsoft.com/office/drawing/2014/main" id="{94C7B36C-B947-47B0-BC90-E2D8C068F58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26104" y="3731609"/>
            <a:ext cx="905884" cy="905884"/>
          </a:xfrm>
          <a:prstGeom prst="rect">
            <a:avLst/>
          </a:prstGeom>
        </p:spPr>
      </p:pic>
      <p:pic>
        <p:nvPicPr>
          <p:cNvPr id="22" name="Image 21">
            <a:extLst>
              <a:ext uri="{FF2B5EF4-FFF2-40B4-BE49-F238E27FC236}">
                <a16:creationId xmlns:a16="http://schemas.microsoft.com/office/drawing/2014/main" id="{56F58EEE-D9BD-48AA-BBFF-5926A8BDCC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62962" y="3841127"/>
            <a:ext cx="1626309" cy="1222536"/>
          </a:xfrm>
          <a:prstGeom prst="rect">
            <a:avLst/>
          </a:prstGeom>
        </p:spPr>
      </p:pic>
      <p:pic>
        <p:nvPicPr>
          <p:cNvPr id="24" name="Image 23">
            <a:extLst>
              <a:ext uri="{FF2B5EF4-FFF2-40B4-BE49-F238E27FC236}">
                <a16:creationId xmlns:a16="http://schemas.microsoft.com/office/drawing/2014/main" id="{07504F30-EB54-47C8-B6D9-99A463C14D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23617" y="5234122"/>
            <a:ext cx="1905000" cy="1428750"/>
          </a:xfrm>
          <a:prstGeom prst="rect">
            <a:avLst/>
          </a:prstGeom>
        </p:spPr>
      </p:pic>
      <p:pic>
        <p:nvPicPr>
          <p:cNvPr id="26" name="Image 25">
            <a:extLst>
              <a:ext uri="{FF2B5EF4-FFF2-40B4-BE49-F238E27FC236}">
                <a16:creationId xmlns:a16="http://schemas.microsoft.com/office/drawing/2014/main" id="{D59BDAD7-0BDD-4C94-9538-F3341ED0EB1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32614" y="81994"/>
            <a:ext cx="1057275" cy="800100"/>
          </a:xfrm>
          <a:prstGeom prst="rect">
            <a:avLst/>
          </a:prstGeom>
        </p:spPr>
      </p:pic>
      <p:sp>
        <p:nvSpPr>
          <p:cNvPr id="5" name="ZoneTexte 4">
            <a:extLst>
              <a:ext uri="{FF2B5EF4-FFF2-40B4-BE49-F238E27FC236}">
                <a16:creationId xmlns:a16="http://schemas.microsoft.com/office/drawing/2014/main" id="{1DB781F7-5517-4B10-BDF8-4027B46A908A}"/>
              </a:ext>
            </a:extLst>
          </p:cNvPr>
          <p:cNvSpPr txBox="1"/>
          <p:nvPr/>
        </p:nvSpPr>
        <p:spPr>
          <a:xfrm>
            <a:off x="6476104" y="1527586"/>
            <a:ext cx="4980790" cy="369332"/>
          </a:xfrm>
          <a:prstGeom prst="rect">
            <a:avLst/>
          </a:prstGeom>
          <a:noFill/>
        </p:spPr>
        <p:txBody>
          <a:bodyPr wrap="square" rtlCol="0">
            <a:spAutoFit/>
          </a:bodyPr>
          <a:lstStyle/>
          <a:p>
            <a:r>
              <a:rPr lang="fr-FR" b="1" dirty="0">
                <a:solidFill>
                  <a:srgbClr val="008000"/>
                </a:solidFill>
              </a:rPr>
              <a:t>Bougainvillée glabre</a:t>
            </a:r>
            <a:r>
              <a:rPr lang="fr-FR" dirty="0"/>
              <a:t> </a:t>
            </a:r>
            <a:r>
              <a:rPr lang="fr-FR" b="1" dirty="0">
                <a:solidFill>
                  <a:srgbClr val="008000"/>
                </a:solidFill>
              </a:rPr>
              <a:t>(</a:t>
            </a:r>
            <a:r>
              <a:rPr lang="fr-FR" b="1" i="1" dirty="0" err="1">
                <a:solidFill>
                  <a:srgbClr val="008000"/>
                </a:solidFill>
              </a:rPr>
              <a:t>Bougainvillea</a:t>
            </a:r>
            <a:r>
              <a:rPr lang="fr-FR" b="1" i="1" dirty="0">
                <a:solidFill>
                  <a:srgbClr val="008000"/>
                </a:solidFill>
              </a:rPr>
              <a:t> </a:t>
            </a:r>
            <a:r>
              <a:rPr lang="fr-FR" b="1" i="1" dirty="0" err="1">
                <a:solidFill>
                  <a:srgbClr val="008000"/>
                </a:solidFill>
              </a:rPr>
              <a:t>glabra</a:t>
            </a:r>
            <a:r>
              <a:rPr lang="fr-FR" b="1" dirty="0">
                <a:solidFill>
                  <a:srgbClr val="008000"/>
                </a:solidFill>
              </a:rPr>
              <a:t>).</a:t>
            </a:r>
          </a:p>
        </p:txBody>
      </p:sp>
      <p:sp>
        <p:nvSpPr>
          <p:cNvPr id="10" name="ZoneTexte 9">
            <a:extLst>
              <a:ext uri="{FF2B5EF4-FFF2-40B4-BE49-F238E27FC236}">
                <a16:creationId xmlns:a16="http://schemas.microsoft.com/office/drawing/2014/main" id="{094397B8-E31B-47F0-869C-64CDA9AFE86D}"/>
              </a:ext>
            </a:extLst>
          </p:cNvPr>
          <p:cNvSpPr txBox="1"/>
          <p:nvPr/>
        </p:nvSpPr>
        <p:spPr>
          <a:xfrm>
            <a:off x="5658522" y="1938993"/>
            <a:ext cx="6314739" cy="1938992"/>
          </a:xfrm>
          <a:prstGeom prst="rect">
            <a:avLst/>
          </a:prstGeom>
          <a:noFill/>
        </p:spPr>
        <p:txBody>
          <a:bodyPr wrap="square" rtlCol="0">
            <a:spAutoFit/>
          </a:bodyPr>
          <a:lstStyle/>
          <a:p>
            <a:r>
              <a:rPr lang="fr-FR" i="1" dirty="0"/>
              <a:t>B. </a:t>
            </a:r>
            <a:r>
              <a:rPr lang="fr-FR" i="1" dirty="0" err="1"/>
              <a:t>glabra</a:t>
            </a:r>
            <a:r>
              <a:rPr lang="fr-FR" dirty="0"/>
              <a:t> (le plus commun) est tolérant à la chaleur et à la sécheresse et sensible au gel. Il se </a:t>
            </a:r>
            <a:r>
              <a:rPr lang="fr-FR" dirty="0">
                <a:hlinkClick r:id="rId14" tooltip="Propagation des plantes"/>
              </a:rPr>
              <a:t>propage</a:t>
            </a:r>
            <a:r>
              <a:rPr lang="fr-FR" dirty="0"/>
              <a:t> facilement par des </a:t>
            </a:r>
            <a:r>
              <a:rPr lang="fr-FR" dirty="0">
                <a:hlinkClick r:id="rId15" tooltip="Découpe (plante)"/>
              </a:rPr>
              <a:t>boutures</a:t>
            </a:r>
            <a:r>
              <a:rPr lang="fr-FR" dirty="0"/>
              <a:t> </a:t>
            </a:r>
            <a:r>
              <a:rPr lang="fr-FR" baseline="30000" dirty="0">
                <a:hlinkClick r:id="rId16"/>
              </a:rPr>
              <a:t>[4]</a:t>
            </a:r>
            <a:r>
              <a:rPr lang="fr-FR" dirty="0"/>
              <a:t>. Il a besoin de plein soleil, de temps chaud et de sol bien drainé pour bien fleurir. C’est un arbuste grimpant, toujours vert (</a:t>
            </a:r>
            <a:r>
              <a:rPr lang="fr-FR" dirty="0" err="1"/>
              <a:t>sempervirens</a:t>
            </a:r>
            <a:r>
              <a:rPr lang="fr-FR" dirty="0"/>
              <a:t>) et avec des </a:t>
            </a:r>
            <a:r>
              <a:rPr lang="fr-FR" dirty="0">
                <a:hlinkClick r:id="rId17" tooltip="Tige de plante"/>
              </a:rPr>
              <a:t>tiges</a:t>
            </a:r>
            <a:r>
              <a:rPr lang="fr-FR" dirty="0"/>
              <a:t> épineuses.</a:t>
            </a:r>
            <a:r>
              <a:rPr lang="fr-FR" sz="1200" dirty="0"/>
              <a:t> </a:t>
            </a:r>
          </a:p>
          <a:p>
            <a:r>
              <a:rPr lang="fr-FR" b="1" dirty="0"/>
              <a:t>USDA </a:t>
            </a:r>
            <a:r>
              <a:rPr lang="fr-FR" b="1" dirty="0" err="1"/>
              <a:t>planting</a:t>
            </a:r>
            <a:r>
              <a:rPr lang="fr-FR" b="1" dirty="0"/>
              <a:t> zones</a:t>
            </a:r>
            <a:r>
              <a:rPr lang="fr-FR" dirty="0"/>
              <a:t> 9 (9b)-11 (10)</a:t>
            </a:r>
            <a:endParaRPr lang="fr-FR" sz="1200" dirty="0"/>
          </a:p>
          <a:p>
            <a:r>
              <a:rPr lang="fr-FR" sz="1200" dirty="0"/>
              <a:t>Source : </a:t>
            </a:r>
            <a:r>
              <a:rPr lang="fr-FR" sz="1200" dirty="0">
                <a:hlinkClick r:id="rId18"/>
              </a:rPr>
              <a:t>https://en.wikipedia.org/wiki/Bougainvillea_glabra</a:t>
            </a:r>
            <a:r>
              <a:rPr lang="fr-FR" sz="1200" dirty="0"/>
              <a:t> </a:t>
            </a:r>
            <a:endParaRPr lang="fr-FR" dirty="0"/>
          </a:p>
        </p:txBody>
      </p:sp>
      <p:pic>
        <p:nvPicPr>
          <p:cNvPr id="13" name="Image 12">
            <a:extLst>
              <a:ext uri="{FF2B5EF4-FFF2-40B4-BE49-F238E27FC236}">
                <a16:creationId xmlns:a16="http://schemas.microsoft.com/office/drawing/2014/main" id="{464AFFAD-1BB4-4FBC-B17B-621ADF4569A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329359" y="4189299"/>
            <a:ext cx="1676400" cy="2228850"/>
          </a:xfrm>
          <a:prstGeom prst="rect">
            <a:avLst/>
          </a:prstGeom>
        </p:spPr>
      </p:pic>
      <p:pic>
        <p:nvPicPr>
          <p:cNvPr id="16" name="Image 15">
            <a:extLst>
              <a:ext uri="{FF2B5EF4-FFF2-40B4-BE49-F238E27FC236}">
                <a16:creationId xmlns:a16="http://schemas.microsoft.com/office/drawing/2014/main" id="{BE4FF961-BE20-42F7-8893-4552CAE8362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821552" y="4675074"/>
            <a:ext cx="1371600" cy="1905000"/>
          </a:xfrm>
          <a:prstGeom prst="rect">
            <a:avLst/>
          </a:prstGeom>
        </p:spPr>
      </p:pic>
      <p:pic>
        <p:nvPicPr>
          <p:cNvPr id="21" name="Image 20">
            <a:extLst>
              <a:ext uri="{FF2B5EF4-FFF2-40B4-BE49-F238E27FC236}">
                <a16:creationId xmlns:a16="http://schemas.microsoft.com/office/drawing/2014/main" id="{673D5B4D-A5EF-41C3-9323-94A387157FD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26104" y="4748265"/>
            <a:ext cx="2619375" cy="1743075"/>
          </a:xfrm>
          <a:prstGeom prst="rect">
            <a:avLst/>
          </a:prstGeom>
        </p:spPr>
      </p:pic>
    </p:spTree>
    <p:extLst>
      <p:ext uri="{BB962C8B-B14F-4D97-AF65-F5344CB8AC3E}">
        <p14:creationId xmlns:p14="http://schemas.microsoft.com/office/powerpoint/2010/main" val="3242398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4038600" y="6513172"/>
            <a:ext cx="4640245" cy="269034"/>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11037346" y="134192"/>
            <a:ext cx="918882" cy="402777"/>
          </a:xfrm>
        </p:spPr>
        <p:txBody>
          <a:bodyPr/>
          <a:lstStyle/>
          <a:p>
            <a:fld id="{DD01B516-A07C-46B6-9C1A-871827ED2DE0}" type="slidenum">
              <a:rPr lang="fr-FR" smtClean="0"/>
              <a:t>31</a:t>
            </a:fld>
            <a:endParaRPr lang="fr-FR" dirty="0"/>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8" y="0"/>
            <a:ext cx="6723418"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Rectangle 4">
            <a:extLst>
              <a:ext uri="{FF2B5EF4-FFF2-40B4-BE49-F238E27FC236}">
                <a16:creationId xmlns:a16="http://schemas.microsoft.com/office/drawing/2014/main" id="{AE4C8C98-0710-463B-A2B4-3D46A0D48EDE}"/>
              </a:ext>
            </a:extLst>
          </p:cNvPr>
          <p:cNvSpPr/>
          <p:nvPr/>
        </p:nvSpPr>
        <p:spPr>
          <a:xfrm>
            <a:off x="357743" y="981605"/>
            <a:ext cx="1430905" cy="369332"/>
          </a:xfrm>
          <a:prstGeom prst="rect">
            <a:avLst/>
          </a:prstGeom>
        </p:spPr>
        <p:txBody>
          <a:bodyPr wrap="none">
            <a:spAutoFit/>
          </a:bodyPr>
          <a:lstStyle/>
          <a:p>
            <a:r>
              <a:rPr lang="fr-FR" b="1" i="1" dirty="0" err="1">
                <a:solidFill>
                  <a:srgbClr val="008000"/>
                </a:solidFill>
              </a:rPr>
              <a:t>Kniphofia</a:t>
            </a:r>
            <a:r>
              <a:rPr lang="fr-FR" b="1" i="1" dirty="0">
                <a:solidFill>
                  <a:srgbClr val="008000"/>
                </a:solidFill>
              </a:rPr>
              <a:t> </a:t>
            </a:r>
            <a:r>
              <a:rPr lang="fr-FR" b="1" i="1" dirty="0" err="1">
                <a:solidFill>
                  <a:srgbClr val="008000"/>
                </a:solidFill>
              </a:rPr>
              <a:t>sp</a:t>
            </a:r>
            <a:r>
              <a:rPr lang="fr-FR" b="1" i="1" dirty="0">
                <a:solidFill>
                  <a:srgbClr val="008000"/>
                </a:solidFill>
              </a:rPr>
              <a:t>.</a:t>
            </a:r>
          </a:p>
        </p:txBody>
      </p:sp>
      <p:sp>
        <p:nvSpPr>
          <p:cNvPr id="6" name="ZoneTexte 5">
            <a:extLst>
              <a:ext uri="{FF2B5EF4-FFF2-40B4-BE49-F238E27FC236}">
                <a16:creationId xmlns:a16="http://schemas.microsoft.com/office/drawing/2014/main" id="{F97D060C-43E3-4190-9D82-95ADF81DEC3B}"/>
              </a:ext>
            </a:extLst>
          </p:cNvPr>
          <p:cNvSpPr txBox="1"/>
          <p:nvPr/>
        </p:nvSpPr>
        <p:spPr>
          <a:xfrm>
            <a:off x="357743" y="536969"/>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pic>
        <p:nvPicPr>
          <p:cNvPr id="8" name="Image 7">
            <a:extLst>
              <a:ext uri="{FF2B5EF4-FFF2-40B4-BE49-F238E27FC236}">
                <a16:creationId xmlns:a16="http://schemas.microsoft.com/office/drawing/2014/main" id="{10E64A37-E93F-4CA8-9483-1794B0C6A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6145" y="5746764"/>
            <a:ext cx="1200150" cy="800100"/>
          </a:xfrm>
          <a:prstGeom prst="rect">
            <a:avLst/>
          </a:prstGeom>
        </p:spPr>
      </p:pic>
      <p:pic>
        <p:nvPicPr>
          <p:cNvPr id="10" name="Image 9">
            <a:extLst>
              <a:ext uri="{FF2B5EF4-FFF2-40B4-BE49-F238E27FC236}">
                <a16:creationId xmlns:a16="http://schemas.microsoft.com/office/drawing/2014/main" id="{80BE644E-A52E-4A02-AC43-B4CA19F24D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54" y="4994289"/>
            <a:ext cx="1905000" cy="1504950"/>
          </a:xfrm>
          <a:prstGeom prst="rect">
            <a:avLst/>
          </a:prstGeom>
        </p:spPr>
      </p:pic>
      <p:pic>
        <p:nvPicPr>
          <p:cNvPr id="12" name="Image 11">
            <a:extLst>
              <a:ext uri="{FF2B5EF4-FFF2-40B4-BE49-F238E27FC236}">
                <a16:creationId xmlns:a16="http://schemas.microsoft.com/office/drawing/2014/main" id="{3239D861-EADE-4084-9268-5ABCC1A0AC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9599" y="5472719"/>
            <a:ext cx="1533525" cy="1028700"/>
          </a:xfrm>
          <a:prstGeom prst="rect">
            <a:avLst/>
          </a:prstGeom>
        </p:spPr>
      </p:pic>
      <p:pic>
        <p:nvPicPr>
          <p:cNvPr id="14" name="Image 13">
            <a:extLst>
              <a:ext uri="{FF2B5EF4-FFF2-40B4-BE49-F238E27FC236}">
                <a16:creationId xmlns:a16="http://schemas.microsoft.com/office/drawing/2014/main" id="{CB66C1E4-DF19-4FC3-BACD-3E6463D239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3364" y="4235198"/>
            <a:ext cx="1524000" cy="1133475"/>
          </a:xfrm>
          <a:prstGeom prst="rect">
            <a:avLst/>
          </a:prstGeom>
        </p:spPr>
      </p:pic>
      <p:pic>
        <p:nvPicPr>
          <p:cNvPr id="16" name="Image 15">
            <a:extLst>
              <a:ext uri="{FF2B5EF4-FFF2-40B4-BE49-F238E27FC236}">
                <a16:creationId xmlns:a16="http://schemas.microsoft.com/office/drawing/2014/main" id="{53357B0F-E0C7-4DFC-B96B-EC833F12F1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2287" y="4775199"/>
            <a:ext cx="1200150" cy="790575"/>
          </a:xfrm>
          <a:prstGeom prst="rect">
            <a:avLst/>
          </a:prstGeom>
        </p:spPr>
      </p:pic>
      <p:sp>
        <p:nvSpPr>
          <p:cNvPr id="17" name="ZoneTexte 16">
            <a:extLst>
              <a:ext uri="{FF2B5EF4-FFF2-40B4-BE49-F238E27FC236}">
                <a16:creationId xmlns:a16="http://schemas.microsoft.com/office/drawing/2014/main" id="{AB7AA6C1-5671-46D2-85FC-FD8F0631B0D1}"/>
              </a:ext>
            </a:extLst>
          </p:cNvPr>
          <p:cNvSpPr txBox="1"/>
          <p:nvPr/>
        </p:nvSpPr>
        <p:spPr>
          <a:xfrm>
            <a:off x="182881" y="1362691"/>
            <a:ext cx="6255638" cy="3323987"/>
          </a:xfrm>
          <a:prstGeom prst="rect">
            <a:avLst/>
          </a:prstGeom>
          <a:noFill/>
        </p:spPr>
        <p:txBody>
          <a:bodyPr wrap="square" rtlCol="0">
            <a:spAutoFit/>
          </a:bodyPr>
          <a:lstStyle/>
          <a:p>
            <a:r>
              <a:rPr lang="fr-FR" b="1" i="1" dirty="0" err="1"/>
              <a:t>Kniphofia</a:t>
            </a:r>
            <a:r>
              <a:rPr lang="fr-FR" dirty="0"/>
              <a:t> (</a:t>
            </a:r>
            <a:r>
              <a:rPr lang="fr-FR" b="1" u="sng" dirty="0">
                <a:hlinkClick r:id="rId7"/>
              </a:rPr>
              <a:t>tison de Satan</a:t>
            </a:r>
            <a:r>
              <a:rPr lang="fr-FR" dirty="0"/>
              <a:t> ou encore </a:t>
            </a:r>
            <a:r>
              <a:rPr lang="fr-FR" dirty="0">
                <a:hlinkClick r:id="rId8" tooltip="Faux aloès"/>
              </a:rPr>
              <a:t>faux aloès</a:t>
            </a:r>
            <a:r>
              <a:rPr lang="fr-FR" dirty="0"/>
              <a:t>) est un genre de plantes à fleur. Il appartient à la famille des </a:t>
            </a:r>
            <a:r>
              <a:rPr lang="fr-FR" i="1" dirty="0" err="1">
                <a:hlinkClick r:id="rId9" tooltip="Liliaceae"/>
              </a:rPr>
              <a:t>Liliaceae</a:t>
            </a:r>
            <a:r>
              <a:rPr lang="fr-FR" dirty="0"/>
              <a:t> selon la classification classique, ou à celle des </a:t>
            </a:r>
            <a:r>
              <a:rPr lang="fr-FR" i="1" dirty="0" err="1">
                <a:hlinkClick r:id="rId10" tooltip="Asphodelaceae"/>
              </a:rPr>
              <a:t>Asphodelaceae</a:t>
            </a:r>
            <a:r>
              <a:rPr lang="fr-FR" i="1" dirty="0"/>
              <a:t> </a:t>
            </a:r>
            <a:r>
              <a:rPr lang="fr-FR" dirty="0"/>
              <a:t>(optionnellement celle des </a:t>
            </a:r>
            <a:r>
              <a:rPr lang="fr-FR" i="1" dirty="0" err="1">
                <a:hlinkClick r:id="rId11" tooltip="Xanthorrhoeaceae"/>
              </a:rPr>
              <a:t>Xanthorrhoeaceae</a:t>
            </a:r>
            <a:r>
              <a:rPr lang="fr-FR" dirty="0"/>
              <a:t>) selon la classification phylogénétique. Il comprend 72 espèces originaires d'</a:t>
            </a:r>
            <a:r>
              <a:rPr lang="fr-FR" dirty="0">
                <a:hlinkClick r:id="rId12" tooltip="Afrique"/>
              </a:rPr>
              <a:t>Afrique</a:t>
            </a:r>
            <a:r>
              <a:rPr lang="fr-FR" dirty="0"/>
              <a:t>. Plusieurs espèces sont utilisées en horticulture. Certaines sont connues pour leurs inflorescences de forme conique et aux couleurs chatoyantes. </a:t>
            </a:r>
            <a:r>
              <a:rPr lang="fr-FR" b="1" dirty="0"/>
              <a:t>USDA Zone</a:t>
            </a:r>
            <a:r>
              <a:rPr lang="fr-FR" dirty="0"/>
              <a:t>: 5(6)-9.</a:t>
            </a:r>
          </a:p>
          <a:p>
            <a:r>
              <a:rPr lang="fr-FR" sz="1200" dirty="0"/>
              <a:t>Le </a:t>
            </a:r>
            <a:r>
              <a:rPr lang="fr-FR" sz="1200" dirty="0" err="1"/>
              <a:t>kniphofia</a:t>
            </a:r>
            <a:r>
              <a:rPr lang="fr-FR" sz="1200" dirty="0"/>
              <a:t> est une plante vivace à racines charnues à croissance rapide. Elle forme une touffe de 60 cm de diamètre pouvant atteindre jusqu'à 1,5 m de hauteur. En hiver, il peut supporter des températures négatives jusqu'à -10°C (</a:t>
            </a:r>
            <a:r>
              <a:rPr lang="fr-FR" sz="1200" i="1" dirty="0"/>
              <a:t>K. </a:t>
            </a:r>
            <a:r>
              <a:rPr lang="fr-FR" sz="1200" i="1" dirty="0" err="1"/>
              <a:t>uvaria</a:t>
            </a:r>
            <a:r>
              <a:rPr lang="fr-FR" sz="1200" i="1" dirty="0"/>
              <a:t>, K. </a:t>
            </a:r>
            <a:r>
              <a:rPr lang="fr-FR" sz="1200" i="1" dirty="0" err="1"/>
              <a:t>hirsuta</a:t>
            </a:r>
            <a:r>
              <a:rPr lang="fr-FR" sz="1200" i="1" dirty="0"/>
              <a:t> </a:t>
            </a:r>
            <a:r>
              <a:rPr lang="fr-FR" sz="1200" dirty="0"/>
              <a:t>etc.).</a:t>
            </a:r>
          </a:p>
          <a:p>
            <a:r>
              <a:rPr lang="fr-FR" sz="1200" dirty="0"/>
              <a:t>Sources : a) </a:t>
            </a:r>
            <a:r>
              <a:rPr lang="fr-FR" sz="1200" dirty="0">
                <a:hlinkClick r:id="rId13"/>
              </a:rPr>
              <a:t>https://fr.wikipedia.org/wiki/Kniphofia_uvaria</a:t>
            </a:r>
            <a:r>
              <a:rPr lang="fr-FR" sz="1200" dirty="0"/>
              <a:t> </a:t>
            </a:r>
          </a:p>
          <a:p>
            <a:r>
              <a:rPr lang="fr-FR" sz="1200" dirty="0"/>
              <a:t>b) </a:t>
            </a:r>
            <a:r>
              <a:rPr lang="fr-FR" sz="1200" dirty="0">
                <a:hlinkClick r:id="rId14"/>
              </a:rPr>
              <a:t>https://fr.wikipedia.org/wiki/Kniphofia</a:t>
            </a:r>
            <a:r>
              <a:rPr lang="fr-FR" sz="1200" dirty="0"/>
              <a:t> </a:t>
            </a:r>
          </a:p>
        </p:txBody>
      </p:sp>
      <p:pic>
        <p:nvPicPr>
          <p:cNvPr id="19" name="Image 18">
            <a:extLst>
              <a:ext uri="{FF2B5EF4-FFF2-40B4-BE49-F238E27FC236}">
                <a16:creationId xmlns:a16="http://schemas.microsoft.com/office/drawing/2014/main" id="{9A53F6C2-57EB-4E38-BE1B-668EBC05516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17045" y="4566596"/>
            <a:ext cx="1930101" cy="1450904"/>
          </a:xfrm>
          <a:prstGeom prst="rect">
            <a:avLst/>
          </a:prstGeom>
        </p:spPr>
      </p:pic>
      <p:sp>
        <p:nvSpPr>
          <p:cNvPr id="20" name="Rectangle 19">
            <a:extLst>
              <a:ext uri="{FF2B5EF4-FFF2-40B4-BE49-F238E27FC236}">
                <a16:creationId xmlns:a16="http://schemas.microsoft.com/office/drawing/2014/main" id="{84218AD7-2200-4EA5-BE5D-4E2272F56FDF}"/>
              </a:ext>
            </a:extLst>
          </p:cNvPr>
          <p:cNvSpPr/>
          <p:nvPr/>
        </p:nvSpPr>
        <p:spPr>
          <a:xfrm>
            <a:off x="5699765" y="6115757"/>
            <a:ext cx="2340705" cy="461665"/>
          </a:xfrm>
          <a:prstGeom prst="rect">
            <a:avLst/>
          </a:prstGeom>
        </p:spPr>
        <p:txBody>
          <a:bodyPr wrap="none">
            <a:spAutoFit/>
          </a:bodyPr>
          <a:lstStyle/>
          <a:p>
            <a:pPr algn="ctr"/>
            <a:r>
              <a:rPr lang="fr-FR" sz="1200" dirty="0">
                <a:solidFill>
                  <a:srgbClr val="008000"/>
                </a:solidFill>
                <a:latin typeface="Arial" panose="020B0604020202020204" pitchFamily="34" charset="0"/>
              </a:rPr>
              <a:t>Fleur de </a:t>
            </a:r>
            <a:r>
              <a:rPr lang="fr-FR" sz="1200" i="1" u="sng" dirty="0" err="1">
                <a:solidFill>
                  <a:srgbClr val="008000"/>
                </a:solidFill>
                <a:latin typeface="Arial" panose="020B0604020202020204" pitchFamily="34" charset="0"/>
                <a:hlinkClick r:id="rId13"/>
              </a:rPr>
              <a:t>Kniphofia</a:t>
            </a:r>
            <a:r>
              <a:rPr lang="fr-FR" sz="1200" i="1" u="sng" dirty="0">
                <a:solidFill>
                  <a:srgbClr val="008000"/>
                </a:solidFill>
                <a:latin typeface="Arial" panose="020B0604020202020204" pitchFamily="34" charset="0"/>
                <a:hlinkClick r:id="rId13"/>
              </a:rPr>
              <a:t> </a:t>
            </a:r>
            <a:r>
              <a:rPr lang="fr-FR" sz="1200" i="1" u="sng" dirty="0" err="1">
                <a:solidFill>
                  <a:srgbClr val="008000"/>
                </a:solidFill>
                <a:latin typeface="Arial" panose="020B0604020202020204" pitchFamily="34" charset="0"/>
                <a:hlinkClick r:id="rId13"/>
              </a:rPr>
              <a:t>uvaria</a:t>
            </a:r>
            <a:endParaRPr lang="fr-FR" sz="1200" i="1" u="sng" dirty="0">
              <a:solidFill>
                <a:srgbClr val="008000"/>
              </a:solidFill>
              <a:latin typeface="Arial" panose="020B0604020202020204" pitchFamily="34" charset="0"/>
            </a:endParaRPr>
          </a:p>
          <a:p>
            <a:pPr algn="ctr"/>
            <a:r>
              <a:rPr lang="fr-FR" sz="1200" dirty="0">
                <a:solidFill>
                  <a:srgbClr val="008000"/>
                </a:solidFill>
                <a:latin typeface="Arial" panose="020B0604020202020204" pitchFamily="34" charset="0"/>
              </a:rPr>
              <a:t>Région du Cap (Afrique du sud)</a:t>
            </a:r>
            <a:endParaRPr lang="fr-FR" sz="1200" dirty="0">
              <a:solidFill>
                <a:srgbClr val="008000"/>
              </a:solidFill>
            </a:endParaRPr>
          </a:p>
        </p:txBody>
      </p:sp>
      <p:pic>
        <p:nvPicPr>
          <p:cNvPr id="22" name="Image 21">
            <a:extLst>
              <a:ext uri="{FF2B5EF4-FFF2-40B4-BE49-F238E27FC236}">
                <a16:creationId xmlns:a16="http://schemas.microsoft.com/office/drawing/2014/main" id="{29558F8F-6AA8-4A28-9989-37B8316A343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16540" y="5673725"/>
            <a:ext cx="1638300" cy="1047750"/>
          </a:xfrm>
          <a:prstGeom prst="rect">
            <a:avLst/>
          </a:prstGeom>
        </p:spPr>
      </p:pic>
      <p:pic>
        <p:nvPicPr>
          <p:cNvPr id="24" name="Image 23">
            <a:extLst>
              <a:ext uri="{FF2B5EF4-FFF2-40B4-BE49-F238E27FC236}">
                <a16:creationId xmlns:a16="http://schemas.microsoft.com/office/drawing/2014/main" id="{2441B38A-A52A-4C6C-9999-0A2860EFE9D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110409" y="4113826"/>
            <a:ext cx="1905000" cy="1428750"/>
          </a:xfrm>
          <a:prstGeom prst="rect">
            <a:avLst/>
          </a:prstGeom>
        </p:spPr>
      </p:pic>
      <p:pic>
        <p:nvPicPr>
          <p:cNvPr id="26" name="Image 25">
            <a:extLst>
              <a:ext uri="{FF2B5EF4-FFF2-40B4-BE49-F238E27FC236}">
                <a16:creationId xmlns:a16="http://schemas.microsoft.com/office/drawing/2014/main" id="{358D55D6-DA04-47B8-99AD-22292C4B5F9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52392" y="3975583"/>
            <a:ext cx="723900" cy="866775"/>
          </a:xfrm>
          <a:prstGeom prst="rect">
            <a:avLst/>
          </a:prstGeom>
        </p:spPr>
      </p:pic>
      <p:pic>
        <p:nvPicPr>
          <p:cNvPr id="28" name="Image 27">
            <a:extLst>
              <a:ext uri="{FF2B5EF4-FFF2-40B4-BE49-F238E27FC236}">
                <a16:creationId xmlns:a16="http://schemas.microsoft.com/office/drawing/2014/main" id="{41D95DA2-284C-4366-808E-D15B058D13C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885705" y="4895135"/>
            <a:ext cx="1057275" cy="790575"/>
          </a:xfrm>
          <a:prstGeom prst="rect">
            <a:avLst/>
          </a:prstGeom>
        </p:spPr>
      </p:pic>
      <p:sp>
        <p:nvSpPr>
          <p:cNvPr id="29" name="Rectangle 28">
            <a:extLst>
              <a:ext uri="{FF2B5EF4-FFF2-40B4-BE49-F238E27FC236}">
                <a16:creationId xmlns:a16="http://schemas.microsoft.com/office/drawing/2014/main" id="{4E265F55-E08F-4E69-9BB8-35C4903DA5D1}"/>
              </a:ext>
            </a:extLst>
          </p:cNvPr>
          <p:cNvSpPr/>
          <p:nvPr/>
        </p:nvSpPr>
        <p:spPr>
          <a:xfrm>
            <a:off x="8374307" y="498857"/>
            <a:ext cx="3174438" cy="369332"/>
          </a:xfrm>
          <a:prstGeom prst="rect">
            <a:avLst/>
          </a:prstGeom>
        </p:spPr>
        <p:txBody>
          <a:bodyPr wrap="square">
            <a:spAutoFit/>
          </a:bodyPr>
          <a:lstStyle/>
          <a:p>
            <a:pPr algn="ctr"/>
            <a:r>
              <a:rPr lang="fr-FR" b="1" dirty="0">
                <a:solidFill>
                  <a:srgbClr val="008000"/>
                </a:solidFill>
              </a:rPr>
              <a:t>Monarde (</a:t>
            </a:r>
            <a:r>
              <a:rPr lang="fr-FR" b="1" i="1" dirty="0" err="1">
                <a:solidFill>
                  <a:srgbClr val="008000"/>
                </a:solidFill>
              </a:rPr>
              <a:t>Monarda</a:t>
            </a:r>
            <a:r>
              <a:rPr lang="fr-FR" b="1" i="1" dirty="0">
                <a:solidFill>
                  <a:srgbClr val="008000"/>
                </a:solidFill>
              </a:rPr>
              <a:t> </a:t>
            </a:r>
            <a:r>
              <a:rPr lang="fr-FR" b="1" i="1" dirty="0" err="1">
                <a:solidFill>
                  <a:srgbClr val="008000"/>
                </a:solidFill>
              </a:rPr>
              <a:t>didyma</a:t>
            </a:r>
            <a:r>
              <a:rPr lang="fr-FR" b="1" dirty="0">
                <a:solidFill>
                  <a:srgbClr val="008000"/>
                </a:solidFill>
              </a:rPr>
              <a:t>)</a:t>
            </a:r>
            <a:endParaRPr lang="fr-FR" b="1" i="1" dirty="0">
              <a:solidFill>
                <a:srgbClr val="008000"/>
              </a:solidFill>
            </a:endParaRPr>
          </a:p>
        </p:txBody>
      </p:sp>
      <p:pic>
        <p:nvPicPr>
          <p:cNvPr id="9" name="Image 8">
            <a:extLst>
              <a:ext uri="{FF2B5EF4-FFF2-40B4-BE49-F238E27FC236}">
                <a16:creationId xmlns:a16="http://schemas.microsoft.com/office/drawing/2014/main" id="{EADEB009-6E2D-4330-A336-72998D488AC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885705" y="5778649"/>
            <a:ext cx="1323975" cy="990600"/>
          </a:xfrm>
          <a:prstGeom prst="rect">
            <a:avLst/>
          </a:prstGeom>
        </p:spPr>
      </p:pic>
      <p:sp>
        <p:nvSpPr>
          <p:cNvPr id="11" name="ZoneTexte 10">
            <a:extLst>
              <a:ext uri="{FF2B5EF4-FFF2-40B4-BE49-F238E27FC236}">
                <a16:creationId xmlns:a16="http://schemas.microsoft.com/office/drawing/2014/main" id="{FBDE47AA-EE7A-4B8F-B179-A8567D0B209E}"/>
              </a:ext>
            </a:extLst>
          </p:cNvPr>
          <p:cNvSpPr txBox="1"/>
          <p:nvPr/>
        </p:nvSpPr>
        <p:spPr>
          <a:xfrm>
            <a:off x="6438519" y="859081"/>
            <a:ext cx="5517709" cy="3323987"/>
          </a:xfrm>
          <a:prstGeom prst="rect">
            <a:avLst/>
          </a:prstGeom>
          <a:noFill/>
        </p:spPr>
        <p:txBody>
          <a:bodyPr wrap="square" rtlCol="0">
            <a:spAutoFit/>
          </a:bodyPr>
          <a:lstStyle/>
          <a:p>
            <a:r>
              <a:rPr lang="fr-FR" dirty="0"/>
              <a:t>Plante herbacée, odorante, nectarifère, vivace par la souche, de 80 à 90 cm de haut,  cultivée comme plante condimentaire pour ses </a:t>
            </a:r>
            <a:r>
              <a:rPr lang="fr-FR" dirty="0">
                <a:hlinkClick r:id="rId21" tooltip="Feuille"/>
              </a:rPr>
              <a:t>feuilles</a:t>
            </a:r>
            <a:r>
              <a:rPr lang="fr-FR" dirty="0"/>
              <a:t> et ses </a:t>
            </a:r>
            <a:r>
              <a:rPr lang="fr-FR" dirty="0">
                <a:hlinkClick r:id="rId22" tooltip="Fleur"/>
              </a:rPr>
              <a:t>fleurs</a:t>
            </a:r>
            <a:r>
              <a:rPr lang="fr-FR" dirty="0"/>
              <a:t>. Cette plante nécessite un sol frais et bien drainé. Sensible à l’oïdium. Rustique, au moins jusqu'à -15°C. </a:t>
            </a:r>
            <a:br>
              <a:rPr lang="fr-FR" dirty="0"/>
            </a:br>
            <a:r>
              <a:rPr lang="fr-FR" dirty="0"/>
              <a:t>(</a:t>
            </a:r>
            <a:r>
              <a:rPr lang="fr-FR" b="1" dirty="0"/>
              <a:t>Rusticité / Climat</a:t>
            </a:r>
            <a:r>
              <a:rPr lang="fr-FR" dirty="0"/>
              <a:t> : </a:t>
            </a:r>
            <a:r>
              <a:rPr lang="fr-FR" b="1" dirty="0"/>
              <a:t>USDA Zone</a:t>
            </a:r>
            <a:r>
              <a:rPr lang="fr-FR" dirty="0"/>
              <a:t>: 4-9 (-22 C  - 17 C).</a:t>
            </a:r>
          </a:p>
          <a:p>
            <a:r>
              <a:rPr lang="fr-FR" dirty="0"/>
              <a:t>Feuillage caduc.</a:t>
            </a:r>
            <a:r>
              <a:rPr lang="fr-FR" sz="1200" dirty="0"/>
              <a:t> </a:t>
            </a:r>
            <a:r>
              <a:rPr lang="fr-FR" dirty="0"/>
              <a:t>Certaines monardes sont réputées plus résistantes à l'oïdium. Ne pas laisser sécher le </a:t>
            </a:r>
            <a:r>
              <a:rPr lang="fr-FR" dirty="0">
                <a:hlinkClick r:id="rId23"/>
              </a:rPr>
              <a:t>sol</a:t>
            </a:r>
            <a:r>
              <a:rPr lang="fr-FR" dirty="0"/>
              <a:t> en été. </a:t>
            </a:r>
            <a:r>
              <a:rPr lang="fr-FR" dirty="0">
                <a:solidFill>
                  <a:srgbClr val="FF0000"/>
                </a:solidFill>
              </a:rPr>
              <a:t>Ce n’est pas tout à fait la zone USDA, mais on peut essayer. </a:t>
            </a:r>
            <a:endParaRPr lang="fr-FR" dirty="0"/>
          </a:p>
          <a:p>
            <a:r>
              <a:rPr lang="fr-FR" dirty="0"/>
              <a:t> </a:t>
            </a:r>
            <a:r>
              <a:rPr lang="fr-FR" sz="1200" dirty="0"/>
              <a:t>Sources : a) </a:t>
            </a:r>
            <a:r>
              <a:rPr lang="fr-FR" sz="1200" dirty="0">
                <a:hlinkClick r:id="rId24"/>
              </a:rPr>
              <a:t>https://fr.wikipedia.org/wiki/Monarde</a:t>
            </a:r>
            <a:r>
              <a:rPr lang="fr-FR" sz="1200" dirty="0"/>
              <a:t> </a:t>
            </a:r>
          </a:p>
          <a:p>
            <a:r>
              <a:rPr lang="fr-FR" sz="1200" dirty="0"/>
              <a:t>b) </a:t>
            </a:r>
            <a:r>
              <a:rPr lang="fr-FR" sz="1200" dirty="0">
                <a:hlinkClick r:id="rId25"/>
              </a:rPr>
              <a:t>https://www.plantearomatique.com/nos-plantes/244-monarde-didyma.html</a:t>
            </a:r>
            <a:r>
              <a:rPr lang="fr-FR" sz="1200" dirty="0"/>
              <a:t> </a:t>
            </a:r>
            <a:endParaRPr lang="fr-FR" dirty="0"/>
          </a:p>
        </p:txBody>
      </p:sp>
    </p:spTree>
    <p:extLst>
      <p:ext uri="{BB962C8B-B14F-4D97-AF65-F5344CB8AC3E}">
        <p14:creationId xmlns:p14="http://schemas.microsoft.com/office/powerpoint/2010/main" val="1018694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D261CB0-A68F-447C-91B0-C1DCE29CD56E}"/>
              </a:ext>
            </a:extLst>
          </p:cNvPr>
          <p:cNvSpPr>
            <a:spLocks noGrp="1"/>
          </p:cNvSpPr>
          <p:nvPr>
            <p:ph type="ftr" sz="quarter" idx="11"/>
          </p:nvPr>
        </p:nvSpPr>
        <p:spPr>
          <a:xfrm>
            <a:off x="3302598" y="6529892"/>
            <a:ext cx="4850802" cy="191583"/>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62547E5E-1928-4A5D-9F74-CC845F706739}"/>
              </a:ext>
            </a:extLst>
          </p:cNvPr>
          <p:cNvSpPr>
            <a:spLocks noGrp="1"/>
          </p:cNvSpPr>
          <p:nvPr>
            <p:ph type="sldNum" sz="quarter" idx="12"/>
          </p:nvPr>
        </p:nvSpPr>
        <p:spPr>
          <a:xfrm>
            <a:off x="10574766" y="171844"/>
            <a:ext cx="1392219" cy="289821"/>
          </a:xfrm>
        </p:spPr>
        <p:txBody>
          <a:bodyPr/>
          <a:lstStyle/>
          <a:p>
            <a:fld id="{DD01B516-A07C-46B6-9C1A-871827ED2DE0}" type="slidenum">
              <a:rPr lang="fr-FR" smtClean="0"/>
              <a:t>32</a:t>
            </a:fld>
            <a:endParaRPr lang="fr-FR"/>
          </a:p>
        </p:txBody>
      </p:sp>
      <p:sp>
        <p:nvSpPr>
          <p:cNvPr id="4" name="Rectangle 3">
            <a:extLst>
              <a:ext uri="{FF2B5EF4-FFF2-40B4-BE49-F238E27FC236}">
                <a16:creationId xmlns:a16="http://schemas.microsoft.com/office/drawing/2014/main" id="{403861A6-3D09-4DE0-AE4A-52CB3F9144CD}"/>
              </a:ext>
            </a:extLst>
          </p:cNvPr>
          <p:cNvSpPr/>
          <p:nvPr/>
        </p:nvSpPr>
        <p:spPr>
          <a:xfrm>
            <a:off x="196377" y="1275633"/>
            <a:ext cx="6903669" cy="2031325"/>
          </a:xfrm>
          <a:prstGeom prst="rect">
            <a:avLst/>
          </a:prstGeom>
        </p:spPr>
        <p:txBody>
          <a:bodyPr wrap="square">
            <a:spAutoFit/>
          </a:bodyPr>
          <a:lstStyle/>
          <a:p>
            <a:r>
              <a:rPr lang="fr-FR" sz="1600" dirty="0">
                <a:solidFill>
                  <a:srgbClr val="222222"/>
                </a:solidFill>
              </a:rPr>
              <a:t>C’est une espèce nectarifère dans la </a:t>
            </a:r>
            <a:r>
              <a:rPr lang="fr-FR" sz="1600" dirty="0">
                <a:solidFill>
                  <a:srgbClr val="0B0080"/>
                </a:solidFill>
                <a:hlinkClick r:id="rId2" tooltip="Lamiaceae"/>
              </a:rPr>
              <a:t>famille </a:t>
            </a:r>
            <a:r>
              <a:rPr lang="fr-FR" sz="1600" dirty="0" err="1">
                <a:solidFill>
                  <a:srgbClr val="0B0080"/>
                </a:solidFill>
                <a:hlinkClick r:id="rId2" tooltip="Lamiaceae"/>
              </a:rPr>
              <a:t>Lamiaceae</a:t>
            </a:r>
            <a:r>
              <a:rPr lang="fr-FR" sz="1600" dirty="0">
                <a:solidFill>
                  <a:srgbClr val="222222"/>
                </a:solidFill>
              </a:rPr>
              <a:t> (</a:t>
            </a:r>
            <a:r>
              <a:rPr lang="fr-FR" sz="1600" dirty="0">
                <a:solidFill>
                  <a:srgbClr val="0B0080"/>
                </a:solidFill>
                <a:hlinkClick r:id="rId3" tooltip="Mentha"/>
              </a:rPr>
              <a:t>menthe</a:t>
            </a:r>
            <a:r>
              <a:rPr lang="fr-FR" sz="1600" dirty="0">
                <a:solidFill>
                  <a:srgbClr val="222222"/>
                </a:solidFill>
              </a:rPr>
              <a:t>). La plante, </a:t>
            </a:r>
            <a:r>
              <a:rPr lang="fr-FR" sz="1600" dirty="0"/>
              <a:t>modérément </a:t>
            </a:r>
            <a:r>
              <a:rPr lang="fr-FR" sz="1600" dirty="0">
                <a:hlinkClick r:id="rId4" tooltip="Xeriscapes"/>
              </a:rPr>
              <a:t>tolérante à la sécheresse</a:t>
            </a:r>
            <a:r>
              <a:rPr lang="fr-FR" sz="1600" dirty="0"/>
              <a:t>,</a:t>
            </a:r>
            <a:r>
              <a:rPr lang="fr-FR" sz="1600" dirty="0">
                <a:solidFill>
                  <a:srgbClr val="222222"/>
                </a:solidFill>
              </a:rPr>
              <a:t> est un large </a:t>
            </a:r>
            <a:r>
              <a:rPr lang="fr-FR" sz="1600" dirty="0">
                <a:solidFill>
                  <a:srgbClr val="0B0080"/>
                </a:solidFill>
              </a:rPr>
              <a:t>buisson</a:t>
            </a:r>
            <a:r>
              <a:rPr lang="fr-FR" sz="1600" dirty="0">
                <a:solidFill>
                  <a:srgbClr val="222222"/>
                </a:solidFill>
              </a:rPr>
              <a:t> à feuilles larges à feuilles persistantes </a:t>
            </a:r>
            <a:r>
              <a:rPr lang="fr-FR" sz="1600" dirty="0">
                <a:solidFill>
                  <a:srgbClr val="0B0080"/>
                </a:solidFill>
                <a:hlinkClick r:id="rId5" tooltip="Plante autochtone"/>
              </a:rPr>
              <a:t>originaire</a:t>
            </a:r>
            <a:r>
              <a:rPr lang="fr-FR" sz="1600" dirty="0">
                <a:solidFill>
                  <a:srgbClr val="222222"/>
                </a:solidFill>
              </a:rPr>
              <a:t> de </a:t>
            </a:r>
            <a:r>
              <a:rPr lang="fr-FR" sz="1600" dirty="0">
                <a:solidFill>
                  <a:srgbClr val="0B0080"/>
                </a:solidFill>
                <a:hlinkClick r:id="rId6" tooltip="Afrique du Sud"/>
              </a:rPr>
              <a:t>l'Afrique du Sud</a:t>
            </a:r>
            <a:r>
              <a:rPr lang="fr-FR" sz="1600" dirty="0">
                <a:solidFill>
                  <a:srgbClr val="222222"/>
                </a:solidFill>
              </a:rPr>
              <a:t> et de </a:t>
            </a:r>
            <a:r>
              <a:rPr lang="fr-FR" sz="1600" dirty="0">
                <a:solidFill>
                  <a:srgbClr val="0B0080"/>
                </a:solidFill>
                <a:hlinkClick r:id="rId7" tooltip="Afrique du sud"/>
              </a:rPr>
              <a:t>l'Afrique australe</a:t>
            </a:r>
            <a:r>
              <a:rPr lang="fr-FR" sz="1600" dirty="0">
                <a:solidFill>
                  <a:srgbClr val="222222"/>
                </a:solidFill>
              </a:rPr>
              <a:t>, où il est très commun. </a:t>
            </a:r>
            <a:r>
              <a:rPr lang="fr-FR" sz="1600" baseline="30000" dirty="0">
                <a:solidFill>
                  <a:srgbClr val="0B0080"/>
                </a:solidFill>
                <a:hlinkClick r:id="rId8"/>
              </a:rPr>
              <a:t>[2]</a:t>
            </a:r>
            <a:r>
              <a:rPr lang="fr-FR" sz="1600" dirty="0">
                <a:solidFill>
                  <a:srgbClr val="222222"/>
                </a:solidFill>
              </a:rPr>
              <a:t> Il est connu pour ses propriétés </a:t>
            </a:r>
            <a:r>
              <a:rPr lang="fr-FR" sz="1600" dirty="0">
                <a:solidFill>
                  <a:srgbClr val="0B0080"/>
                </a:solidFill>
                <a:hlinkClick r:id="rId9" tooltip="Médicament psychoactif"/>
              </a:rPr>
              <a:t>psychoactives</a:t>
            </a:r>
            <a:r>
              <a:rPr lang="fr-FR" sz="1600" dirty="0">
                <a:solidFill>
                  <a:srgbClr val="222222"/>
                </a:solidFill>
              </a:rPr>
              <a:t> </a:t>
            </a:r>
            <a:r>
              <a:rPr lang="fr-FR" sz="1600" dirty="0">
                <a:solidFill>
                  <a:srgbClr val="0B0080"/>
                </a:solidFill>
                <a:hlinkClick r:id="rId10" tooltip="Médicament"/>
              </a:rPr>
              <a:t>médicinales</a:t>
            </a:r>
            <a:r>
              <a:rPr lang="fr-FR" sz="1600" dirty="0">
                <a:solidFill>
                  <a:srgbClr val="222222"/>
                </a:solidFill>
              </a:rPr>
              <a:t> et douces. La principale composante psychoactive de </a:t>
            </a:r>
            <a:r>
              <a:rPr lang="fr-FR" sz="1600" i="1" dirty="0" err="1">
                <a:solidFill>
                  <a:srgbClr val="222222"/>
                </a:solidFill>
              </a:rPr>
              <a:t>Leonotis</a:t>
            </a:r>
            <a:r>
              <a:rPr lang="fr-FR" sz="1600" i="1" dirty="0">
                <a:solidFill>
                  <a:srgbClr val="222222"/>
                </a:solidFill>
              </a:rPr>
              <a:t> </a:t>
            </a:r>
            <a:r>
              <a:rPr lang="fr-FR" sz="1600" i="1" dirty="0" err="1">
                <a:solidFill>
                  <a:srgbClr val="222222"/>
                </a:solidFill>
              </a:rPr>
              <a:t>leonurus</a:t>
            </a:r>
            <a:r>
              <a:rPr lang="fr-FR" sz="1600" dirty="0">
                <a:solidFill>
                  <a:srgbClr val="222222"/>
                </a:solidFill>
              </a:rPr>
              <a:t> est la </a:t>
            </a:r>
            <a:r>
              <a:rPr lang="fr-FR" sz="1600" dirty="0" err="1">
                <a:solidFill>
                  <a:srgbClr val="0B0080"/>
                </a:solidFill>
                <a:hlinkClick r:id="rId11" tooltip="Leonurine"/>
              </a:rPr>
              <a:t>leonurine</a:t>
            </a:r>
            <a:r>
              <a:rPr lang="fr-FR" sz="1600" dirty="0">
                <a:solidFill>
                  <a:srgbClr val="222222"/>
                </a:solidFill>
              </a:rPr>
              <a:t>. </a:t>
            </a:r>
            <a:r>
              <a:rPr lang="fr-FR" sz="1600" dirty="0"/>
              <a:t> Régions </a:t>
            </a:r>
            <a:r>
              <a:rPr lang="fr-FR" sz="1600" dirty="0">
                <a:hlinkClick r:id="rId12" tooltip="climat méditerranéen"/>
              </a:rPr>
              <a:t>climatiques</a:t>
            </a:r>
            <a:r>
              <a:rPr lang="fr-FR" sz="1600" dirty="0"/>
              <a:t> subtropicales et </a:t>
            </a:r>
            <a:r>
              <a:rPr lang="fr-FR" sz="1600" u="sng" dirty="0">
                <a:hlinkClick r:id="rId12" tooltip="climat méditerranéen"/>
              </a:rPr>
              <a:t>méditerranéennes</a:t>
            </a:r>
            <a:r>
              <a:rPr lang="fr-FR" sz="1600" u="sng" dirty="0"/>
              <a:t>.</a:t>
            </a:r>
          </a:p>
          <a:p>
            <a:r>
              <a:rPr lang="fr-FR" sz="1600" b="1" dirty="0"/>
              <a:t>USDA</a:t>
            </a:r>
            <a:r>
              <a:rPr lang="fr-FR" sz="1600" dirty="0"/>
              <a:t> </a:t>
            </a:r>
            <a:r>
              <a:rPr lang="fr-FR" b="1" dirty="0"/>
              <a:t>Zone</a:t>
            </a:r>
            <a:r>
              <a:rPr lang="fr-FR" dirty="0"/>
              <a:t>‎: ‎8 to 11.</a:t>
            </a:r>
            <a:endParaRPr lang="fr-FR" sz="1600" dirty="0"/>
          </a:p>
          <a:p>
            <a:r>
              <a:rPr lang="fr-FR" sz="1200" dirty="0"/>
              <a:t>Source : </a:t>
            </a:r>
            <a:r>
              <a:rPr lang="fr-FR" sz="1200" dirty="0">
                <a:hlinkClick r:id="rId13"/>
              </a:rPr>
              <a:t>https://en.wikipedia.org/wiki/Leonotis_leonurus</a:t>
            </a:r>
            <a:r>
              <a:rPr lang="fr-FR" sz="1200" dirty="0"/>
              <a:t> </a:t>
            </a:r>
          </a:p>
        </p:txBody>
      </p:sp>
      <p:sp>
        <p:nvSpPr>
          <p:cNvPr id="5" name="ZoneTexte 4">
            <a:extLst>
              <a:ext uri="{FF2B5EF4-FFF2-40B4-BE49-F238E27FC236}">
                <a16:creationId xmlns:a16="http://schemas.microsoft.com/office/drawing/2014/main" id="{F32847A1-3EDD-4B97-B0AD-59D0B68F5935}"/>
              </a:ext>
            </a:extLst>
          </p:cNvPr>
          <p:cNvSpPr txBox="1"/>
          <p:nvPr/>
        </p:nvSpPr>
        <p:spPr>
          <a:xfrm>
            <a:off x="2162288" y="0"/>
            <a:ext cx="6723418"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4B4EB248-B377-43F1-8CC7-82C5ED9D6573}"/>
              </a:ext>
            </a:extLst>
          </p:cNvPr>
          <p:cNvSpPr txBox="1"/>
          <p:nvPr/>
        </p:nvSpPr>
        <p:spPr>
          <a:xfrm>
            <a:off x="196377" y="541434"/>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sp>
        <p:nvSpPr>
          <p:cNvPr id="7" name="Rectangle 6">
            <a:extLst>
              <a:ext uri="{FF2B5EF4-FFF2-40B4-BE49-F238E27FC236}">
                <a16:creationId xmlns:a16="http://schemas.microsoft.com/office/drawing/2014/main" id="{8A77453A-4A26-4EAC-A315-8463829EF5A8}"/>
              </a:ext>
            </a:extLst>
          </p:cNvPr>
          <p:cNvSpPr/>
          <p:nvPr/>
        </p:nvSpPr>
        <p:spPr>
          <a:xfrm>
            <a:off x="167769" y="925522"/>
            <a:ext cx="5981125" cy="369332"/>
          </a:xfrm>
          <a:prstGeom prst="rect">
            <a:avLst/>
          </a:prstGeom>
        </p:spPr>
        <p:txBody>
          <a:bodyPr wrap="none">
            <a:spAutoFit/>
          </a:bodyPr>
          <a:lstStyle/>
          <a:p>
            <a:r>
              <a:rPr lang="fr-FR" b="1" dirty="0">
                <a:solidFill>
                  <a:srgbClr val="008000"/>
                </a:solidFill>
                <a:latin typeface="Arial" panose="020B0604020202020204" pitchFamily="34" charset="0"/>
              </a:rPr>
              <a:t>Queue de lion</a:t>
            </a:r>
            <a:r>
              <a:rPr lang="fr-FR" dirty="0">
                <a:solidFill>
                  <a:srgbClr val="008000"/>
                </a:solidFill>
                <a:latin typeface="Arial" panose="020B0604020202020204" pitchFamily="34" charset="0"/>
              </a:rPr>
              <a:t> ou </a:t>
            </a:r>
            <a:r>
              <a:rPr lang="fr-FR" b="1" dirty="0" err="1">
                <a:solidFill>
                  <a:srgbClr val="008000"/>
                </a:solidFill>
                <a:latin typeface="Arial" panose="020B0604020202020204" pitchFamily="34" charset="0"/>
              </a:rPr>
              <a:t>dagga</a:t>
            </a:r>
            <a:r>
              <a:rPr lang="fr-FR" b="1" dirty="0">
                <a:solidFill>
                  <a:srgbClr val="008000"/>
                </a:solidFill>
                <a:latin typeface="Arial" panose="020B0604020202020204" pitchFamily="34" charset="0"/>
              </a:rPr>
              <a:t> sauvage (</a:t>
            </a:r>
            <a:r>
              <a:rPr lang="fr-FR" b="1" i="1" dirty="0" err="1">
                <a:solidFill>
                  <a:srgbClr val="008000"/>
                </a:solidFill>
                <a:latin typeface="Arial" panose="020B0604020202020204" pitchFamily="34" charset="0"/>
              </a:rPr>
              <a:t>Leonotis</a:t>
            </a:r>
            <a:r>
              <a:rPr lang="fr-FR" b="1" i="1" dirty="0">
                <a:solidFill>
                  <a:srgbClr val="008000"/>
                </a:solidFill>
                <a:latin typeface="Arial" panose="020B0604020202020204" pitchFamily="34" charset="0"/>
              </a:rPr>
              <a:t> </a:t>
            </a:r>
            <a:r>
              <a:rPr lang="fr-FR" b="1" i="1" dirty="0" err="1">
                <a:solidFill>
                  <a:srgbClr val="008000"/>
                </a:solidFill>
                <a:latin typeface="Arial" panose="020B0604020202020204" pitchFamily="34" charset="0"/>
              </a:rPr>
              <a:t>leonurus</a:t>
            </a:r>
            <a:r>
              <a:rPr lang="fr-FR" b="1" dirty="0">
                <a:solidFill>
                  <a:srgbClr val="008000"/>
                </a:solidFill>
                <a:latin typeface="Arial" panose="020B0604020202020204" pitchFamily="34" charset="0"/>
              </a:rPr>
              <a:t>)</a:t>
            </a:r>
            <a:endParaRPr lang="fr-FR" dirty="0">
              <a:solidFill>
                <a:srgbClr val="008000"/>
              </a:solidFill>
            </a:endParaRPr>
          </a:p>
        </p:txBody>
      </p:sp>
      <p:pic>
        <p:nvPicPr>
          <p:cNvPr id="9" name="Image 8">
            <a:extLst>
              <a:ext uri="{FF2B5EF4-FFF2-40B4-BE49-F238E27FC236}">
                <a16:creationId xmlns:a16="http://schemas.microsoft.com/office/drawing/2014/main" id="{CB4D6268-2FC7-4878-ADD1-E570FAB702F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28654" y="1867003"/>
            <a:ext cx="2800350" cy="1628775"/>
          </a:xfrm>
          <a:prstGeom prst="rect">
            <a:avLst/>
          </a:prstGeom>
        </p:spPr>
      </p:pic>
      <p:pic>
        <p:nvPicPr>
          <p:cNvPr id="11" name="Image 10">
            <a:extLst>
              <a:ext uri="{FF2B5EF4-FFF2-40B4-BE49-F238E27FC236}">
                <a16:creationId xmlns:a16="http://schemas.microsoft.com/office/drawing/2014/main" id="{AFE0B138-EF48-4FE7-9C5E-854D3B88634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06538" y="1786946"/>
            <a:ext cx="1838325" cy="2486025"/>
          </a:xfrm>
          <a:prstGeom prst="rect">
            <a:avLst/>
          </a:prstGeom>
        </p:spPr>
      </p:pic>
      <p:pic>
        <p:nvPicPr>
          <p:cNvPr id="13" name="Image 12">
            <a:extLst>
              <a:ext uri="{FF2B5EF4-FFF2-40B4-BE49-F238E27FC236}">
                <a16:creationId xmlns:a16="http://schemas.microsoft.com/office/drawing/2014/main" id="{604DD0DB-E553-4193-AB92-0E95C398FE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468751" y="4777833"/>
            <a:ext cx="2466975" cy="1847850"/>
          </a:xfrm>
          <a:prstGeom prst="rect">
            <a:avLst/>
          </a:prstGeom>
        </p:spPr>
      </p:pic>
      <p:pic>
        <p:nvPicPr>
          <p:cNvPr id="15" name="Image 14">
            <a:extLst>
              <a:ext uri="{FF2B5EF4-FFF2-40B4-BE49-F238E27FC236}">
                <a16:creationId xmlns:a16="http://schemas.microsoft.com/office/drawing/2014/main" id="{BB99D8F4-DECB-4775-8702-DF3274DB2A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23877" y="3701934"/>
            <a:ext cx="1743075" cy="2619375"/>
          </a:xfrm>
          <a:prstGeom prst="rect">
            <a:avLst/>
          </a:prstGeom>
        </p:spPr>
      </p:pic>
      <p:pic>
        <p:nvPicPr>
          <p:cNvPr id="17" name="Image 16">
            <a:extLst>
              <a:ext uri="{FF2B5EF4-FFF2-40B4-BE49-F238E27FC236}">
                <a16:creationId xmlns:a16="http://schemas.microsoft.com/office/drawing/2014/main" id="{8CFF952C-659D-4CA2-80D6-238FE067ECE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085738" y="3749075"/>
            <a:ext cx="1704975" cy="2676525"/>
          </a:xfrm>
          <a:prstGeom prst="rect">
            <a:avLst/>
          </a:prstGeom>
        </p:spPr>
      </p:pic>
      <p:pic>
        <p:nvPicPr>
          <p:cNvPr id="19" name="Image 18">
            <a:extLst>
              <a:ext uri="{FF2B5EF4-FFF2-40B4-BE49-F238E27FC236}">
                <a16:creationId xmlns:a16="http://schemas.microsoft.com/office/drawing/2014/main" id="{8E4573B7-F01B-4076-960D-F9E07A372B9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266973" y="4255114"/>
            <a:ext cx="2143125" cy="2143125"/>
          </a:xfrm>
          <a:prstGeom prst="rect">
            <a:avLst/>
          </a:prstGeom>
        </p:spPr>
      </p:pic>
      <p:pic>
        <p:nvPicPr>
          <p:cNvPr id="21" name="Image 20">
            <a:extLst>
              <a:ext uri="{FF2B5EF4-FFF2-40B4-BE49-F238E27FC236}">
                <a16:creationId xmlns:a16="http://schemas.microsoft.com/office/drawing/2014/main" id="{63669203-4F2E-4BD8-BAE1-1C87323E531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8685" y="4035425"/>
            <a:ext cx="1704975" cy="2686050"/>
          </a:xfrm>
          <a:prstGeom prst="rect">
            <a:avLst/>
          </a:prstGeom>
        </p:spPr>
      </p:pic>
    </p:spTree>
    <p:extLst>
      <p:ext uri="{BB962C8B-B14F-4D97-AF65-F5344CB8AC3E}">
        <p14:creationId xmlns:p14="http://schemas.microsoft.com/office/powerpoint/2010/main" val="3686564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68FFAC5-9AE0-4C95-896E-FA5755E3D7A5}"/>
              </a:ext>
            </a:extLst>
          </p:cNvPr>
          <p:cNvSpPr>
            <a:spLocks noGrp="1"/>
          </p:cNvSpPr>
          <p:nvPr>
            <p:ph type="ftr" sz="quarter" idx="11"/>
          </p:nvPr>
        </p:nvSpPr>
        <p:spPr>
          <a:xfrm>
            <a:off x="3528508" y="6486861"/>
            <a:ext cx="4624892" cy="288402"/>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1A0C9D7B-CC7E-4479-A9FD-595483DEE329}"/>
              </a:ext>
            </a:extLst>
          </p:cNvPr>
          <p:cNvSpPr>
            <a:spLocks noGrp="1"/>
          </p:cNvSpPr>
          <p:nvPr>
            <p:ph type="sldNum" sz="quarter" idx="12"/>
          </p:nvPr>
        </p:nvSpPr>
        <p:spPr>
          <a:xfrm>
            <a:off x="11446136" y="176309"/>
            <a:ext cx="531608" cy="365125"/>
          </a:xfrm>
        </p:spPr>
        <p:txBody>
          <a:bodyPr/>
          <a:lstStyle/>
          <a:p>
            <a:fld id="{DD01B516-A07C-46B6-9C1A-871827ED2DE0}" type="slidenum">
              <a:rPr lang="fr-FR" smtClean="0"/>
              <a:t>33</a:t>
            </a:fld>
            <a:endParaRPr lang="fr-FR"/>
          </a:p>
        </p:txBody>
      </p:sp>
      <p:sp>
        <p:nvSpPr>
          <p:cNvPr id="4" name="ZoneTexte 3">
            <a:extLst>
              <a:ext uri="{FF2B5EF4-FFF2-40B4-BE49-F238E27FC236}">
                <a16:creationId xmlns:a16="http://schemas.microsoft.com/office/drawing/2014/main" id="{64612061-A2B9-4E24-A46D-FF817767F5D7}"/>
              </a:ext>
            </a:extLst>
          </p:cNvPr>
          <p:cNvSpPr txBox="1"/>
          <p:nvPr/>
        </p:nvSpPr>
        <p:spPr>
          <a:xfrm>
            <a:off x="2162288" y="0"/>
            <a:ext cx="6723418"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DC6FE896-8C16-480A-8E25-2A5466D99711}"/>
              </a:ext>
            </a:extLst>
          </p:cNvPr>
          <p:cNvSpPr txBox="1"/>
          <p:nvPr/>
        </p:nvSpPr>
        <p:spPr>
          <a:xfrm>
            <a:off x="196377" y="541434"/>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sp>
        <p:nvSpPr>
          <p:cNvPr id="6" name="ZoneTexte 5">
            <a:extLst>
              <a:ext uri="{FF2B5EF4-FFF2-40B4-BE49-F238E27FC236}">
                <a16:creationId xmlns:a16="http://schemas.microsoft.com/office/drawing/2014/main" id="{C53C8D3D-EF3A-4BB7-9530-02C90C948301}"/>
              </a:ext>
            </a:extLst>
          </p:cNvPr>
          <p:cNvSpPr txBox="1"/>
          <p:nvPr/>
        </p:nvSpPr>
        <p:spPr>
          <a:xfrm>
            <a:off x="200387" y="910766"/>
            <a:ext cx="3923802" cy="376518"/>
          </a:xfrm>
          <a:prstGeom prst="rect">
            <a:avLst/>
          </a:prstGeom>
          <a:noFill/>
        </p:spPr>
        <p:txBody>
          <a:bodyPr wrap="square" rtlCol="0">
            <a:spAutoFit/>
          </a:bodyPr>
          <a:lstStyle/>
          <a:p>
            <a:r>
              <a:rPr lang="es-ES" b="1" dirty="0" err="1">
                <a:solidFill>
                  <a:srgbClr val="008000"/>
                </a:solidFill>
              </a:rPr>
              <a:t>Sauge</a:t>
            </a:r>
            <a:r>
              <a:rPr lang="es-ES" b="1" dirty="0">
                <a:solidFill>
                  <a:srgbClr val="008000"/>
                </a:solidFill>
              </a:rPr>
              <a:t> de </a:t>
            </a:r>
            <a:r>
              <a:rPr lang="es-ES" b="1" dirty="0" err="1">
                <a:solidFill>
                  <a:srgbClr val="008000"/>
                </a:solidFill>
              </a:rPr>
              <a:t>Jérusalem</a:t>
            </a:r>
            <a:r>
              <a:rPr lang="es-ES" b="1" dirty="0">
                <a:solidFill>
                  <a:srgbClr val="008000"/>
                </a:solidFill>
              </a:rPr>
              <a:t> (</a:t>
            </a:r>
            <a:r>
              <a:rPr lang="es-ES" b="1" i="1" dirty="0" err="1">
                <a:solidFill>
                  <a:srgbClr val="008000"/>
                </a:solidFill>
              </a:rPr>
              <a:t>Phlomis</a:t>
            </a:r>
            <a:r>
              <a:rPr lang="es-ES" b="1" i="1" dirty="0">
                <a:solidFill>
                  <a:srgbClr val="008000"/>
                </a:solidFill>
              </a:rPr>
              <a:t> fruticosa</a:t>
            </a:r>
            <a:r>
              <a:rPr lang="es-ES" b="1" dirty="0">
                <a:solidFill>
                  <a:srgbClr val="008000"/>
                </a:solidFill>
              </a:rPr>
              <a:t>)</a:t>
            </a:r>
            <a:endParaRPr lang="fr-FR" b="1" dirty="0">
              <a:solidFill>
                <a:srgbClr val="008000"/>
              </a:solidFill>
            </a:endParaRPr>
          </a:p>
        </p:txBody>
      </p:sp>
      <p:sp>
        <p:nvSpPr>
          <p:cNvPr id="9" name="ZoneTexte 8">
            <a:extLst>
              <a:ext uri="{FF2B5EF4-FFF2-40B4-BE49-F238E27FC236}">
                <a16:creationId xmlns:a16="http://schemas.microsoft.com/office/drawing/2014/main" id="{33521DE1-9625-4AEB-82FD-BB7BF114E3A4}"/>
              </a:ext>
            </a:extLst>
          </p:cNvPr>
          <p:cNvSpPr txBox="1"/>
          <p:nvPr/>
        </p:nvSpPr>
        <p:spPr>
          <a:xfrm>
            <a:off x="86061" y="1409252"/>
            <a:ext cx="11891683" cy="2031325"/>
          </a:xfrm>
          <a:prstGeom prst="rect">
            <a:avLst/>
          </a:prstGeom>
          <a:noFill/>
        </p:spPr>
        <p:txBody>
          <a:bodyPr wrap="square" rtlCol="0">
            <a:spAutoFit/>
          </a:bodyPr>
          <a:lstStyle/>
          <a:p>
            <a:r>
              <a:rPr lang="fr-FR" altLang="fr-FR" dirty="0">
                <a:solidFill>
                  <a:srgbClr val="222222"/>
                </a:solidFill>
              </a:rPr>
              <a:t>C'est une grande vivace, parfois arbustive, </a:t>
            </a:r>
            <a:r>
              <a:rPr lang="fr-FR" altLang="fr-FR" dirty="0">
                <a:solidFill>
                  <a:srgbClr val="0B0080"/>
                </a:solidFill>
                <a:cs typeface="Arial" panose="020B0604020202020204" pitchFamily="34" charset="0"/>
                <a:hlinkClick r:id="rId2" tooltip="Sempervirent"/>
              </a:rPr>
              <a:t>sempervirent</a:t>
            </a:r>
            <a:r>
              <a:rPr lang="fr-FR" altLang="fr-FR" dirty="0">
                <a:solidFill>
                  <a:srgbClr val="0B0080"/>
                </a:solidFill>
                <a:cs typeface="Arial" panose="020B0604020202020204" pitchFamily="34" charset="0"/>
              </a:rPr>
              <a:t>e</a:t>
            </a:r>
            <a:r>
              <a:rPr lang="fr-FR" altLang="fr-FR" dirty="0">
                <a:solidFill>
                  <a:srgbClr val="222222"/>
                </a:solidFill>
                <a:cs typeface="Arial" panose="020B0604020202020204" pitchFamily="34" charset="0"/>
              </a:rPr>
              <a:t>, pouvant atteindre 1 m de haut et 1,5 m de diamètre (</a:t>
            </a:r>
            <a:r>
              <a:rPr lang="fr-FR" dirty="0"/>
              <a:t>1m 50 à 2 m)</a:t>
            </a:r>
            <a:r>
              <a:rPr lang="fr-FR" altLang="fr-FR" dirty="0">
                <a:solidFill>
                  <a:srgbClr val="222222"/>
                </a:solidFill>
                <a:cs typeface="Arial" panose="020B0604020202020204" pitchFamily="34" charset="0"/>
              </a:rPr>
              <a:t>. Les feuilles, aromatiques et rappelant la </a:t>
            </a:r>
            <a:r>
              <a:rPr lang="fr-FR" altLang="fr-FR" dirty="0">
                <a:solidFill>
                  <a:srgbClr val="0B0080"/>
                </a:solidFill>
                <a:cs typeface="Arial" panose="020B0604020202020204" pitchFamily="34" charset="0"/>
                <a:hlinkClick r:id="rId3" tooltip="Sauge"/>
              </a:rPr>
              <a:t>sauge</a:t>
            </a:r>
            <a:r>
              <a:rPr lang="fr-FR" altLang="fr-FR" dirty="0">
                <a:solidFill>
                  <a:srgbClr val="222222"/>
                </a:solidFill>
                <a:cs typeface="Arial" panose="020B0604020202020204" pitchFamily="34" charset="0"/>
              </a:rPr>
              <a:t>, sont ovales, longues de 5 à 10 cm, vert-gris, blanches sur la face inférieure, et couvertes de poils fins. R</a:t>
            </a:r>
            <a:r>
              <a:rPr lang="fr-FR" dirty="0"/>
              <a:t>ustique - 14°C. </a:t>
            </a:r>
            <a:r>
              <a:rPr lang="fr-FR" b="1" dirty="0"/>
              <a:t>Acidité du sol  : </a:t>
            </a:r>
            <a:r>
              <a:rPr lang="fr-FR" dirty="0"/>
              <a:t>ph neutre à basique. </a:t>
            </a:r>
            <a:r>
              <a:rPr lang="fr-FR" altLang="fr-FR" dirty="0">
                <a:solidFill>
                  <a:srgbClr val="222222"/>
                </a:solidFill>
                <a:cs typeface="Arial" panose="020B0604020202020204" pitchFamily="34" charset="0"/>
              </a:rPr>
              <a:t>Les fleurs jaune clair sont tubulaires, longues de 3 cm, disposées en </a:t>
            </a:r>
            <a:r>
              <a:rPr lang="fr-FR" altLang="fr-FR" dirty="0">
                <a:solidFill>
                  <a:srgbClr val="0B0080"/>
                </a:solidFill>
                <a:cs typeface="Arial" panose="020B0604020202020204" pitchFamily="34" charset="0"/>
                <a:hlinkClick r:id="rId4" tooltip="Verticille"/>
              </a:rPr>
              <a:t>verticilles</a:t>
            </a:r>
            <a:r>
              <a:rPr lang="fr-FR" altLang="fr-FR" dirty="0">
                <a:solidFill>
                  <a:srgbClr val="222222"/>
                </a:solidFill>
                <a:cs typeface="Arial" panose="020B0604020202020204" pitchFamily="34" charset="0"/>
              </a:rPr>
              <a:t> d'une vingtaine sur de courts épis en été. </a:t>
            </a:r>
            <a:r>
              <a:rPr lang="fr-FR" b="1" dirty="0"/>
              <a:t>USDA Zone</a:t>
            </a:r>
            <a:r>
              <a:rPr lang="fr-FR" dirty="0"/>
              <a:t>: 5-10</a:t>
            </a:r>
            <a:r>
              <a:rPr lang="fr-FR" altLang="fr-FR" dirty="0">
                <a:solidFill>
                  <a:srgbClr val="222222"/>
                </a:solidFill>
                <a:cs typeface="Arial" panose="020B0604020202020204" pitchFamily="34" charset="0"/>
              </a:rPr>
              <a:t>.</a:t>
            </a:r>
          </a:p>
          <a:p>
            <a:r>
              <a:rPr lang="fr-FR" altLang="fr-FR" dirty="0">
                <a:solidFill>
                  <a:srgbClr val="222222"/>
                </a:solidFill>
                <a:cs typeface="Arial" panose="020B0604020202020204" pitchFamily="34" charset="0"/>
              </a:rPr>
              <a:t>Autres espèces :</a:t>
            </a:r>
          </a:p>
          <a:p>
            <a:pPr lvl="0" eaLnBrk="0" fontAlgn="base" hangingPunct="0">
              <a:spcBef>
                <a:spcPct val="0"/>
              </a:spcBef>
              <a:spcAft>
                <a:spcPct val="0"/>
              </a:spcAft>
              <a:buFontTx/>
              <a:buChar char="•"/>
            </a:pPr>
            <a:r>
              <a:rPr lang="fr-FR" altLang="fr-FR" sz="1200" i="1" dirty="0">
                <a:solidFill>
                  <a:srgbClr val="005500"/>
                </a:solidFill>
                <a:latin typeface="Arial" panose="020B0604020202020204" pitchFamily="34" charset="0"/>
                <a:cs typeface="Arial" panose="020B0604020202020204" pitchFamily="34" charset="0"/>
                <a:hlinkClick r:id="rId5" tooltip="Phlomis russeliana"/>
              </a:rPr>
              <a:t> Phlomis </a:t>
            </a:r>
            <a:r>
              <a:rPr lang="fr-FR" altLang="fr-FR" sz="1200" i="1" dirty="0" err="1">
                <a:solidFill>
                  <a:srgbClr val="005500"/>
                </a:solidFill>
                <a:latin typeface="Arial" panose="020B0604020202020204" pitchFamily="34" charset="0"/>
                <a:cs typeface="Arial" panose="020B0604020202020204" pitchFamily="34" charset="0"/>
                <a:hlinkClick r:id="rId5" tooltip="Phlomis russeliana"/>
              </a:rPr>
              <a:t>russeliana</a:t>
            </a:r>
            <a:r>
              <a:rPr lang="fr-FR" altLang="fr-FR" sz="1200" dirty="0">
                <a:solidFill>
                  <a:srgbClr val="005500"/>
                </a:solidFill>
                <a:latin typeface="Arial" panose="020B0604020202020204" pitchFamily="34" charset="0"/>
                <a:cs typeface="Arial" panose="020B0604020202020204" pitchFamily="34" charset="0"/>
                <a:hlinkClick r:id="rId5" tooltip="Phlomis russeliana"/>
              </a:rPr>
              <a:t>, Phlomis de Russel</a:t>
            </a:r>
            <a:endParaRPr lang="fr-FR" altLang="fr-FR" sz="1200" dirty="0">
              <a:solidFill>
                <a:srgbClr val="000000"/>
              </a:solidFill>
              <a:latin typeface="Arial" panose="020B0604020202020204" pitchFamily="34" charset="0"/>
              <a:cs typeface="Arial" panose="020B0604020202020204" pitchFamily="34" charset="0"/>
            </a:endParaRPr>
          </a:p>
          <a:p>
            <a:pPr lvl="0" eaLnBrk="0" fontAlgn="base" hangingPunct="0">
              <a:spcBef>
                <a:spcPct val="0"/>
              </a:spcBef>
              <a:spcAft>
                <a:spcPct val="0"/>
              </a:spcAft>
              <a:buFontTx/>
              <a:buChar char="•"/>
            </a:pPr>
            <a:r>
              <a:rPr lang="fr-FR" altLang="fr-FR" sz="1200" i="1" dirty="0">
                <a:solidFill>
                  <a:srgbClr val="005500"/>
                </a:solidFill>
                <a:latin typeface="Arial" panose="020B0604020202020204" pitchFamily="34" charset="0"/>
                <a:cs typeface="Arial" panose="020B0604020202020204" pitchFamily="34" charset="0"/>
                <a:hlinkClick r:id="rId6" tooltip="Phlomis tuberosa"/>
              </a:rPr>
              <a:t> Phlomis </a:t>
            </a:r>
            <a:r>
              <a:rPr lang="fr-FR" altLang="fr-FR" sz="1200" i="1" dirty="0" err="1">
                <a:solidFill>
                  <a:srgbClr val="005500"/>
                </a:solidFill>
                <a:latin typeface="Arial" panose="020B0604020202020204" pitchFamily="34" charset="0"/>
                <a:cs typeface="Arial" panose="020B0604020202020204" pitchFamily="34" charset="0"/>
                <a:hlinkClick r:id="rId6" tooltip="Phlomis tuberosa"/>
              </a:rPr>
              <a:t>tuberosa</a:t>
            </a:r>
            <a:r>
              <a:rPr lang="fr-FR" altLang="fr-FR" sz="1200" dirty="0">
                <a:solidFill>
                  <a:srgbClr val="005500"/>
                </a:solidFill>
                <a:latin typeface="Arial" panose="020B0604020202020204" pitchFamily="34" charset="0"/>
                <a:cs typeface="Arial" panose="020B0604020202020204" pitchFamily="34" charset="0"/>
                <a:hlinkClick r:id="rId6" tooltip="Phlomis tuberosa"/>
              </a:rPr>
              <a:t>, Sauge de Jérusalem à fleurs roses, Phlomis tubéreux</a:t>
            </a:r>
            <a:br>
              <a:rPr lang="fr-FR" altLang="fr-FR" sz="1200" dirty="0">
                <a:solidFill>
                  <a:srgbClr val="000000"/>
                </a:solidFill>
                <a:latin typeface="Arial" panose="020B0604020202020204" pitchFamily="34" charset="0"/>
                <a:cs typeface="Arial" panose="020B0604020202020204" pitchFamily="34" charset="0"/>
              </a:rPr>
            </a:br>
            <a:r>
              <a:rPr lang="fr-FR" altLang="fr-FR" sz="1200" dirty="0">
                <a:solidFill>
                  <a:srgbClr val="222222"/>
                </a:solidFill>
                <a:latin typeface="Arial" panose="020B0604020202020204" pitchFamily="34" charset="0"/>
                <a:cs typeface="Arial" panose="020B0604020202020204" pitchFamily="34" charset="0"/>
              </a:rPr>
              <a:t>Sources : a) </a:t>
            </a:r>
            <a:r>
              <a:rPr lang="fr-FR" altLang="fr-FR" sz="1200" dirty="0">
                <a:solidFill>
                  <a:srgbClr val="222222"/>
                </a:solidFill>
                <a:latin typeface="Arial" panose="020B0604020202020204" pitchFamily="34" charset="0"/>
                <a:cs typeface="Arial" panose="020B0604020202020204" pitchFamily="34" charset="0"/>
                <a:hlinkClick r:id="rId7"/>
              </a:rPr>
              <a:t>https://fr.wikipedia.org/wiki/Phlomis_fruticosa</a:t>
            </a:r>
            <a:r>
              <a:rPr lang="fr-FR" altLang="fr-FR" sz="1200" dirty="0">
                <a:solidFill>
                  <a:srgbClr val="222222"/>
                </a:solidFill>
                <a:latin typeface="Arial" panose="020B0604020202020204" pitchFamily="34" charset="0"/>
                <a:cs typeface="Arial" panose="020B0604020202020204" pitchFamily="34" charset="0"/>
              </a:rPr>
              <a:t>, b) </a:t>
            </a:r>
            <a:r>
              <a:rPr lang="fr-FR" sz="1200" dirty="0">
                <a:hlinkClick r:id="rId8"/>
              </a:rPr>
              <a:t>https://www.aujardin.info/plantes/phlomis-grandiflora.php</a:t>
            </a:r>
            <a:r>
              <a:rPr lang="fr-FR" altLang="fr-FR" sz="1200" dirty="0">
                <a:solidFill>
                  <a:srgbClr val="222222"/>
                </a:solidFill>
                <a:latin typeface="Arial" panose="020B0604020202020204" pitchFamily="34" charset="0"/>
                <a:cs typeface="Arial" panose="020B0604020202020204" pitchFamily="34" charset="0"/>
              </a:rPr>
              <a:t> </a:t>
            </a:r>
            <a:endParaRPr lang="fr-FR" altLang="fr-FR" sz="4000" dirty="0">
              <a:latin typeface="Arial" panose="020B0604020202020204" pitchFamily="34" charset="0"/>
            </a:endParaRPr>
          </a:p>
        </p:txBody>
      </p:sp>
      <p:pic>
        <p:nvPicPr>
          <p:cNvPr id="12" name="Image 11">
            <a:extLst>
              <a:ext uri="{FF2B5EF4-FFF2-40B4-BE49-F238E27FC236}">
                <a16:creationId xmlns:a16="http://schemas.microsoft.com/office/drawing/2014/main" id="{BDA18BE7-EF01-47DC-9FC7-3457A0C4B7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2075" y="4517399"/>
            <a:ext cx="2466975" cy="1847850"/>
          </a:xfrm>
          <a:prstGeom prst="rect">
            <a:avLst/>
          </a:prstGeom>
        </p:spPr>
      </p:pic>
      <p:pic>
        <p:nvPicPr>
          <p:cNvPr id="14" name="Image 13">
            <a:extLst>
              <a:ext uri="{FF2B5EF4-FFF2-40B4-BE49-F238E27FC236}">
                <a16:creationId xmlns:a16="http://schemas.microsoft.com/office/drawing/2014/main" id="{104B07AE-B4F6-4881-B4E6-6E863801C6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6139" y="4422148"/>
            <a:ext cx="2143125" cy="2143125"/>
          </a:xfrm>
          <a:prstGeom prst="rect">
            <a:avLst/>
          </a:prstGeom>
        </p:spPr>
      </p:pic>
      <p:pic>
        <p:nvPicPr>
          <p:cNvPr id="16" name="Image 15">
            <a:extLst>
              <a:ext uri="{FF2B5EF4-FFF2-40B4-BE49-F238E27FC236}">
                <a16:creationId xmlns:a16="http://schemas.microsoft.com/office/drawing/2014/main" id="{D56AB568-C02E-4354-99E0-723261BF18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5999" y="4622174"/>
            <a:ext cx="2628900" cy="1743075"/>
          </a:xfrm>
          <a:prstGeom prst="rect">
            <a:avLst/>
          </a:prstGeom>
        </p:spPr>
      </p:pic>
      <p:pic>
        <p:nvPicPr>
          <p:cNvPr id="18" name="Image 17">
            <a:extLst>
              <a:ext uri="{FF2B5EF4-FFF2-40B4-BE49-F238E27FC236}">
                <a16:creationId xmlns:a16="http://schemas.microsoft.com/office/drawing/2014/main" id="{2FABBFDF-2CDC-4B4C-9301-6A04E9ABF24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72644" y="4800936"/>
            <a:ext cx="2705100" cy="1685925"/>
          </a:xfrm>
          <a:prstGeom prst="rect">
            <a:avLst/>
          </a:prstGeom>
        </p:spPr>
      </p:pic>
    </p:spTree>
    <p:extLst>
      <p:ext uri="{BB962C8B-B14F-4D97-AF65-F5344CB8AC3E}">
        <p14:creationId xmlns:p14="http://schemas.microsoft.com/office/powerpoint/2010/main" val="27229749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227295" y="6451431"/>
            <a:ext cx="4947621"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8997875" y="96540"/>
            <a:ext cx="2743200" cy="365125"/>
          </a:xfrm>
        </p:spPr>
        <p:txBody>
          <a:bodyPr/>
          <a:lstStyle/>
          <a:p>
            <a:fld id="{DD01B516-A07C-46B6-9C1A-871827ED2DE0}" type="slidenum">
              <a:rPr lang="fr-FR" smtClean="0"/>
              <a:t>34</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A3D3E278-6C93-4EB6-A72B-572ECD77722F}"/>
              </a:ext>
            </a:extLst>
          </p:cNvPr>
          <p:cNvSpPr txBox="1"/>
          <p:nvPr/>
        </p:nvSpPr>
        <p:spPr>
          <a:xfrm>
            <a:off x="357743" y="536969"/>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sp>
        <p:nvSpPr>
          <p:cNvPr id="5" name="Rectangle 4">
            <a:extLst>
              <a:ext uri="{FF2B5EF4-FFF2-40B4-BE49-F238E27FC236}">
                <a16:creationId xmlns:a16="http://schemas.microsoft.com/office/drawing/2014/main" id="{03E3F9A7-BDDF-4A6C-BD74-D216014DEEAA}"/>
              </a:ext>
            </a:extLst>
          </p:cNvPr>
          <p:cNvSpPr/>
          <p:nvPr/>
        </p:nvSpPr>
        <p:spPr>
          <a:xfrm>
            <a:off x="215153" y="1326471"/>
            <a:ext cx="6564903" cy="1477328"/>
          </a:xfrm>
          <a:prstGeom prst="rect">
            <a:avLst/>
          </a:prstGeom>
        </p:spPr>
        <p:txBody>
          <a:bodyPr wrap="square">
            <a:spAutoFit/>
          </a:bodyPr>
          <a:lstStyle/>
          <a:p>
            <a:r>
              <a:rPr lang="fr-FR" dirty="0">
                <a:ea typeface="Calibri" panose="020F0502020204030204" pitchFamily="34" charset="0"/>
              </a:rPr>
              <a:t>Elle pousse toute seule. Il y a en des roses, violet, blancs et orange …</a:t>
            </a:r>
          </a:p>
          <a:p>
            <a:r>
              <a:rPr lang="fr-FR" dirty="0">
                <a:ea typeface="Calibri" panose="020F0502020204030204" pitchFamily="34" charset="0"/>
              </a:rPr>
              <a:t>Cosmos bipenné : </a:t>
            </a:r>
            <a:r>
              <a:rPr lang="fr-FR" i="1" dirty="0">
                <a:ea typeface="Calibri" panose="020F0502020204030204" pitchFamily="34" charset="0"/>
              </a:rPr>
              <a:t>Cosmos </a:t>
            </a:r>
            <a:r>
              <a:rPr lang="fr-FR" i="1" dirty="0" err="1">
                <a:ea typeface="Calibri" panose="020F0502020204030204" pitchFamily="34" charset="0"/>
              </a:rPr>
              <a:t>bipinnatus</a:t>
            </a:r>
            <a:r>
              <a:rPr lang="fr-FR" i="1" dirty="0">
                <a:ea typeface="Calibri" panose="020F0502020204030204" pitchFamily="34" charset="0"/>
              </a:rPr>
              <a:t> </a:t>
            </a:r>
            <a:r>
              <a:rPr lang="fr-FR" dirty="0">
                <a:ea typeface="Calibri" panose="020F0502020204030204" pitchFamily="34" charset="0"/>
              </a:rPr>
              <a:t>: </a:t>
            </a:r>
            <a:r>
              <a:rPr lang="fr-FR" b="1" dirty="0">
                <a:ea typeface="Calibri" panose="020F0502020204030204" pitchFamily="34" charset="0"/>
              </a:rPr>
              <a:t>USDA</a:t>
            </a:r>
            <a:r>
              <a:rPr lang="fr-FR" dirty="0">
                <a:ea typeface="Calibri" panose="020F0502020204030204" pitchFamily="34" charset="0"/>
              </a:rPr>
              <a:t> zone : 3 – 10.</a:t>
            </a:r>
          </a:p>
          <a:p>
            <a:r>
              <a:rPr lang="fr-FR" dirty="0">
                <a:ea typeface="Calibri" panose="020F0502020204030204" pitchFamily="34" charset="0"/>
              </a:rPr>
              <a:t>Cosmos à queue : </a:t>
            </a:r>
            <a:r>
              <a:rPr lang="fr-FR" i="1" dirty="0">
                <a:ea typeface="Calibri" panose="020F0502020204030204" pitchFamily="34" charset="0"/>
              </a:rPr>
              <a:t>Cosmos </a:t>
            </a:r>
            <a:r>
              <a:rPr lang="fr-FR" i="1" dirty="0" err="1">
                <a:ea typeface="Calibri" panose="020F0502020204030204" pitchFamily="34" charset="0"/>
              </a:rPr>
              <a:t>caudatus</a:t>
            </a:r>
            <a:r>
              <a:rPr lang="fr-FR" i="1" dirty="0">
                <a:ea typeface="Calibri" panose="020F0502020204030204" pitchFamily="34" charset="0"/>
              </a:rPr>
              <a:t> </a:t>
            </a:r>
            <a:r>
              <a:rPr lang="fr-FR" dirty="0">
                <a:ea typeface="Calibri" panose="020F0502020204030204" pitchFamily="34" charset="0"/>
              </a:rPr>
              <a:t>: </a:t>
            </a:r>
            <a:r>
              <a:rPr lang="fr-FR" b="1" dirty="0">
                <a:ea typeface="Calibri" panose="020F0502020204030204" pitchFamily="34" charset="0"/>
              </a:rPr>
              <a:t>USDA</a:t>
            </a:r>
            <a:r>
              <a:rPr lang="fr-FR" dirty="0">
                <a:ea typeface="Calibri" panose="020F0502020204030204" pitchFamily="34" charset="0"/>
              </a:rPr>
              <a:t> zone : 9 – 10.  </a:t>
            </a:r>
          </a:p>
          <a:p>
            <a:r>
              <a:rPr lang="fr-FR" i="1" dirty="0"/>
              <a:t>Cosmos </a:t>
            </a:r>
            <a:r>
              <a:rPr lang="fr-FR" i="1" dirty="0" err="1"/>
              <a:t>sulphureus</a:t>
            </a:r>
            <a:r>
              <a:rPr lang="fr-FR" i="1" dirty="0"/>
              <a:t> </a:t>
            </a:r>
            <a:r>
              <a:rPr lang="fr-FR" dirty="0"/>
              <a:t>: </a:t>
            </a:r>
            <a:r>
              <a:rPr lang="es-ES" dirty="0" err="1"/>
              <a:t>Hardiness:</a:t>
            </a:r>
            <a:r>
              <a:rPr lang="es-ES" b="1" dirty="0" err="1"/>
              <a:t>USDA</a:t>
            </a:r>
            <a:r>
              <a:rPr lang="es-ES" dirty="0"/>
              <a:t> </a:t>
            </a:r>
            <a:r>
              <a:rPr lang="es-ES" dirty="0" err="1"/>
              <a:t>Zones</a:t>
            </a:r>
            <a:r>
              <a:rPr lang="es-ES" dirty="0"/>
              <a:t> 5 - 10.</a:t>
            </a:r>
            <a:endParaRPr lang="fr-FR" dirty="0"/>
          </a:p>
          <a:p>
            <a:r>
              <a:rPr lang="fr-FR" dirty="0">
                <a:ea typeface="Calibri" panose="020F0502020204030204" pitchFamily="34" charset="0"/>
              </a:rPr>
              <a:t>  </a:t>
            </a:r>
            <a:endParaRPr lang="fr-FR" dirty="0"/>
          </a:p>
        </p:txBody>
      </p:sp>
      <p:sp>
        <p:nvSpPr>
          <p:cNvPr id="7" name="Rectangle 6">
            <a:extLst>
              <a:ext uri="{FF2B5EF4-FFF2-40B4-BE49-F238E27FC236}">
                <a16:creationId xmlns:a16="http://schemas.microsoft.com/office/drawing/2014/main" id="{BC1B78F5-A572-4DC4-965A-C8EF7F350B7C}"/>
              </a:ext>
            </a:extLst>
          </p:cNvPr>
          <p:cNvSpPr/>
          <p:nvPr/>
        </p:nvSpPr>
        <p:spPr>
          <a:xfrm>
            <a:off x="357743" y="969351"/>
            <a:ext cx="6279725" cy="369332"/>
          </a:xfrm>
          <a:prstGeom prst="rect">
            <a:avLst/>
          </a:prstGeom>
        </p:spPr>
        <p:txBody>
          <a:bodyPr wrap="square">
            <a:spAutoFit/>
          </a:bodyPr>
          <a:lstStyle/>
          <a:p>
            <a:r>
              <a:rPr lang="fr-FR" b="1" i="1" dirty="0">
                <a:solidFill>
                  <a:srgbClr val="008000"/>
                </a:solidFill>
                <a:latin typeface="Arial" panose="020B0604020202020204" pitchFamily="34" charset="0"/>
                <a:ea typeface="Calibri" panose="020F0502020204030204" pitchFamily="34" charset="0"/>
              </a:rPr>
              <a:t>Cosmos </a:t>
            </a:r>
            <a:r>
              <a:rPr lang="fr-FR" b="1" i="1" dirty="0" err="1">
                <a:solidFill>
                  <a:srgbClr val="008000"/>
                </a:solidFill>
                <a:latin typeface="Arial" panose="020B0604020202020204" pitchFamily="34" charset="0"/>
                <a:ea typeface="Calibri" panose="020F0502020204030204" pitchFamily="34" charset="0"/>
              </a:rPr>
              <a:t>caudatus</a:t>
            </a:r>
            <a:r>
              <a:rPr lang="fr-FR" b="1" i="1" dirty="0">
                <a:solidFill>
                  <a:srgbClr val="008000"/>
                </a:solidFill>
                <a:latin typeface="Arial" panose="020B0604020202020204" pitchFamily="34" charset="0"/>
                <a:ea typeface="Calibri" panose="020F0502020204030204" pitchFamily="34" charset="0"/>
              </a:rPr>
              <a:t> </a:t>
            </a:r>
            <a:r>
              <a:rPr lang="fr-FR" b="1" dirty="0">
                <a:solidFill>
                  <a:srgbClr val="008000"/>
                </a:solidFill>
                <a:latin typeface="Arial" panose="020B0604020202020204" pitchFamily="34" charset="0"/>
                <a:ea typeface="Calibri" panose="020F0502020204030204" pitchFamily="34" charset="0"/>
              </a:rPr>
              <a:t>ou </a:t>
            </a:r>
            <a:r>
              <a:rPr lang="fr-FR" b="1" u="sng" dirty="0">
                <a:hlinkClick r:id="rId2"/>
              </a:rPr>
              <a:t>Cosmos bipenné (</a:t>
            </a:r>
            <a:r>
              <a:rPr lang="fr-FR" b="1" i="1" u="sng" dirty="0">
                <a:hlinkClick r:id="rId2"/>
              </a:rPr>
              <a:t>Cosmos </a:t>
            </a:r>
            <a:r>
              <a:rPr lang="fr-FR" b="1" i="1" u="sng" dirty="0" err="1">
                <a:hlinkClick r:id="rId2"/>
              </a:rPr>
              <a:t>bipinnatus</a:t>
            </a:r>
            <a:r>
              <a:rPr lang="fr-FR" b="1" u="sng" dirty="0">
                <a:hlinkClick r:id="rId2"/>
              </a:rPr>
              <a:t>)</a:t>
            </a:r>
            <a:endParaRPr lang="fr-FR" b="1" i="1" dirty="0">
              <a:solidFill>
                <a:srgbClr val="008000"/>
              </a:solidFill>
              <a:latin typeface="Arial" panose="020B0604020202020204" pitchFamily="34" charset="0"/>
              <a:ea typeface="Calibri" panose="020F0502020204030204" pitchFamily="34" charset="0"/>
            </a:endParaRPr>
          </a:p>
        </p:txBody>
      </p:sp>
      <p:sp>
        <p:nvSpPr>
          <p:cNvPr id="8" name="Rectangle 7">
            <a:extLst>
              <a:ext uri="{FF2B5EF4-FFF2-40B4-BE49-F238E27FC236}">
                <a16:creationId xmlns:a16="http://schemas.microsoft.com/office/drawing/2014/main" id="{C276A02D-8BF2-46C0-8549-B33C8DE9DC5E}"/>
              </a:ext>
            </a:extLst>
          </p:cNvPr>
          <p:cNvSpPr/>
          <p:nvPr/>
        </p:nvSpPr>
        <p:spPr>
          <a:xfrm>
            <a:off x="6780057" y="1030380"/>
            <a:ext cx="5426335" cy="3139321"/>
          </a:xfrm>
          <a:prstGeom prst="rect">
            <a:avLst/>
          </a:prstGeom>
        </p:spPr>
        <p:txBody>
          <a:bodyPr wrap="square">
            <a:spAutoFit/>
          </a:bodyPr>
          <a:lstStyle/>
          <a:p>
            <a:r>
              <a:rPr lang="fr-FR" b="1" dirty="0">
                <a:solidFill>
                  <a:srgbClr val="008000"/>
                </a:solidFill>
                <a:latin typeface="Arial" panose="020B0604020202020204" pitchFamily="34" charset="0"/>
              </a:rPr>
              <a:t>Cosmos bipenné (</a:t>
            </a:r>
            <a:r>
              <a:rPr lang="fr-FR" b="1" i="1" dirty="0">
                <a:solidFill>
                  <a:srgbClr val="008000"/>
                </a:solidFill>
                <a:latin typeface="Arial" panose="020B0604020202020204" pitchFamily="34" charset="0"/>
              </a:rPr>
              <a:t>Cosmos </a:t>
            </a:r>
            <a:r>
              <a:rPr lang="fr-FR" b="1" i="1" dirty="0" err="1">
                <a:solidFill>
                  <a:srgbClr val="008000"/>
                </a:solidFill>
                <a:latin typeface="Arial" panose="020B0604020202020204" pitchFamily="34" charset="0"/>
              </a:rPr>
              <a:t>bipinnatus</a:t>
            </a:r>
            <a:r>
              <a:rPr lang="fr-FR" b="1" dirty="0">
                <a:solidFill>
                  <a:srgbClr val="008000"/>
                </a:solidFill>
                <a:latin typeface="Arial" panose="020B0604020202020204" pitchFamily="34" charset="0"/>
              </a:rPr>
              <a:t>)</a:t>
            </a:r>
          </a:p>
          <a:p>
            <a:r>
              <a:rPr lang="fr-FR" dirty="0">
                <a:solidFill>
                  <a:srgbClr val="222222"/>
                </a:solidFill>
                <a:latin typeface="Arial" panose="020B0604020202020204" pitchFamily="34" charset="0"/>
              </a:rPr>
              <a:t>Cette plante est </a:t>
            </a:r>
            <a:r>
              <a:rPr lang="fr-FR" dirty="0">
                <a:solidFill>
                  <a:srgbClr val="0B0080"/>
                </a:solidFill>
                <a:latin typeface="Arial" panose="020B0604020202020204" pitchFamily="34" charset="0"/>
                <a:hlinkClick r:id="rId3" tooltip="Plante annuelle"/>
              </a:rPr>
              <a:t>annuelle</a:t>
            </a:r>
            <a:r>
              <a:rPr lang="fr-FR" dirty="0">
                <a:solidFill>
                  <a:srgbClr val="222222"/>
                </a:solidFill>
                <a:latin typeface="Arial" panose="020B0604020202020204" pitchFamily="34" charset="0"/>
              </a:rPr>
              <a:t>. Elle se reproduit par un ensemencement abondant. Sa hauteur varie de 60 cm à </a:t>
            </a:r>
            <a:r>
              <a:rPr lang="fr-FR" b="1" dirty="0">
                <a:solidFill>
                  <a:srgbClr val="222222"/>
                </a:solidFill>
                <a:latin typeface="Arial" panose="020B0604020202020204" pitchFamily="34" charset="0"/>
              </a:rPr>
              <a:t>120 cm</a:t>
            </a:r>
            <a:r>
              <a:rPr lang="fr-FR" dirty="0">
                <a:solidFill>
                  <a:srgbClr val="222222"/>
                </a:solidFill>
                <a:latin typeface="Arial" panose="020B0604020202020204" pitchFamily="34" charset="0"/>
              </a:rPr>
              <a:t>. Son feuillage est finement découpé en segments filiformes de largeur 0,5 à 1 </a:t>
            </a:r>
            <a:r>
              <a:rPr lang="fr-FR" dirty="0" err="1">
                <a:solidFill>
                  <a:srgbClr val="222222"/>
                </a:solidFill>
                <a:latin typeface="Arial" panose="020B0604020202020204" pitchFamily="34" charset="0"/>
              </a:rPr>
              <a:t>mm.</a:t>
            </a:r>
            <a:endParaRPr lang="fr-FR" dirty="0">
              <a:solidFill>
                <a:srgbClr val="222222"/>
              </a:solidFill>
              <a:latin typeface="Arial" panose="020B0604020202020204" pitchFamily="34" charset="0"/>
            </a:endParaRPr>
          </a:p>
          <a:p>
            <a:r>
              <a:rPr lang="fr-FR" dirty="0"/>
              <a:t>Les fleurs ont un diamètre de 5 à 7 cm, et des couleurs variées selon les </a:t>
            </a:r>
            <a:r>
              <a:rPr lang="fr-FR" dirty="0">
                <a:hlinkClick r:id="rId4" tooltip="Cultivars"/>
              </a:rPr>
              <a:t>cultivars</a:t>
            </a:r>
            <a:r>
              <a:rPr lang="fr-FR" dirty="0"/>
              <a:t>.  </a:t>
            </a:r>
            <a:r>
              <a:rPr lang="fr-FR" dirty="0">
                <a:hlinkClick r:id="rId5" tooltip="Potentiel hydrogène"/>
              </a:rPr>
              <a:t>pH</a:t>
            </a:r>
            <a:r>
              <a:rPr lang="fr-FR" dirty="0"/>
              <a:t> compris entre 6 et 8,5.</a:t>
            </a:r>
          </a:p>
          <a:p>
            <a:r>
              <a:rPr lang="fr-FR" dirty="0"/>
              <a:t>La plante tolère la sécheresse après germination, est peu sujette aux maladies. Elle est toutefois la cible des </a:t>
            </a:r>
            <a:r>
              <a:rPr lang="fr-FR" u="sng" dirty="0">
                <a:hlinkClick r:id="rId6"/>
              </a:rPr>
              <a:t>pucerons</a:t>
            </a:r>
            <a:r>
              <a:rPr lang="fr-FR" dirty="0"/>
              <a:t>.</a:t>
            </a:r>
            <a:r>
              <a:rPr lang="fr-FR" sz="1200" dirty="0"/>
              <a:t> Source : </a:t>
            </a:r>
            <a:r>
              <a:rPr lang="fr-FR" sz="1200" dirty="0">
                <a:hlinkClick r:id="rId7"/>
              </a:rPr>
              <a:t>https://fr.wikipedia.org/wiki/Cosmos_bipinnatus</a:t>
            </a:r>
            <a:r>
              <a:rPr lang="fr-FR" sz="1200" dirty="0"/>
              <a:t> </a:t>
            </a:r>
          </a:p>
          <a:p>
            <a:r>
              <a:rPr lang="fr-FR" sz="1200" dirty="0"/>
              <a:t>Le </a:t>
            </a:r>
            <a:r>
              <a:rPr lang="fr-FR" sz="1200" i="1" dirty="0"/>
              <a:t>Cosmos </a:t>
            </a:r>
            <a:r>
              <a:rPr lang="fr-FR" sz="1200" i="1" dirty="0" err="1"/>
              <a:t>caudatus</a:t>
            </a:r>
            <a:r>
              <a:rPr lang="fr-FR" sz="1200" i="1" dirty="0"/>
              <a:t> </a:t>
            </a:r>
            <a:r>
              <a:rPr lang="fr-FR" sz="1200" dirty="0"/>
              <a:t>est comestible.</a:t>
            </a:r>
            <a:endParaRPr lang="fr-FR" dirty="0"/>
          </a:p>
        </p:txBody>
      </p:sp>
      <p:pic>
        <p:nvPicPr>
          <p:cNvPr id="10" name="Image 9">
            <a:extLst>
              <a:ext uri="{FF2B5EF4-FFF2-40B4-BE49-F238E27FC236}">
                <a16:creationId xmlns:a16="http://schemas.microsoft.com/office/drawing/2014/main" id="{8019A9C0-16FD-4C61-AABC-67B4697B70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9851" y="4382441"/>
            <a:ext cx="2466975" cy="1847850"/>
          </a:xfrm>
          <a:prstGeom prst="rect">
            <a:avLst/>
          </a:prstGeom>
        </p:spPr>
      </p:pic>
      <p:pic>
        <p:nvPicPr>
          <p:cNvPr id="12" name="Image 11">
            <a:extLst>
              <a:ext uri="{FF2B5EF4-FFF2-40B4-BE49-F238E27FC236}">
                <a16:creationId xmlns:a16="http://schemas.microsoft.com/office/drawing/2014/main" id="{37FC7D2A-752F-46E8-8527-1BCFA47E05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88" y="4647643"/>
            <a:ext cx="2466975" cy="1847850"/>
          </a:xfrm>
          <a:prstGeom prst="rect">
            <a:avLst/>
          </a:prstGeom>
        </p:spPr>
      </p:pic>
      <p:pic>
        <p:nvPicPr>
          <p:cNvPr id="14" name="Image 13">
            <a:extLst>
              <a:ext uri="{FF2B5EF4-FFF2-40B4-BE49-F238E27FC236}">
                <a16:creationId xmlns:a16="http://schemas.microsoft.com/office/drawing/2014/main" id="{6726B28B-5057-4824-A815-13AA104AC4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59835" y="2492248"/>
            <a:ext cx="2143125" cy="2143125"/>
          </a:xfrm>
          <a:prstGeom prst="rect">
            <a:avLst/>
          </a:prstGeom>
        </p:spPr>
      </p:pic>
      <p:pic>
        <p:nvPicPr>
          <p:cNvPr id="16" name="Image 15">
            <a:extLst>
              <a:ext uri="{FF2B5EF4-FFF2-40B4-BE49-F238E27FC236}">
                <a16:creationId xmlns:a16="http://schemas.microsoft.com/office/drawing/2014/main" id="{7F7DD089-6395-46C1-A210-ED789E949A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238" y="2582508"/>
            <a:ext cx="2409825" cy="1895475"/>
          </a:xfrm>
          <a:prstGeom prst="rect">
            <a:avLst/>
          </a:prstGeom>
        </p:spPr>
      </p:pic>
      <p:pic>
        <p:nvPicPr>
          <p:cNvPr id="18" name="Image 17">
            <a:extLst>
              <a:ext uri="{FF2B5EF4-FFF2-40B4-BE49-F238E27FC236}">
                <a16:creationId xmlns:a16="http://schemas.microsoft.com/office/drawing/2014/main" id="{BBB1BCE3-5D51-411B-B25A-CEDFCF30ABF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32982" y="4382441"/>
            <a:ext cx="2133600" cy="1600200"/>
          </a:xfrm>
          <a:prstGeom prst="rect">
            <a:avLst/>
          </a:prstGeom>
        </p:spPr>
      </p:pic>
      <p:sp>
        <p:nvSpPr>
          <p:cNvPr id="19" name="Rectangle 18">
            <a:extLst>
              <a:ext uri="{FF2B5EF4-FFF2-40B4-BE49-F238E27FC236}">
                <a16:creationId xmlns:a16="http://schemas.microsoft.com/office/drawing/2014/main" id="{362E2F86-38E9-49C3-9A0D-CF5522978EBD}"/>
              </a:ext>
            </a:extLst>
          </p:cNvPr>
          <p:cNvSpPr/>
          <p:nvPr/>
        </p:nvSpPr>
        <p:spPr>
          <a:xfrm>
            <a:off x="8846382" y="6391198"/>
            <a:ext cx="1455848" cy="276999"/>
          </a:xfrm>
          <a:prstGeom prst="rect">
            <a:avLst/>
          </a:prstGeom>
        </p:spPr>
        <p:txBody>
          <a:bodyPr wrap="none">
            <a:spAutoFit/>
          </a:bodyPr>
          <a:lstStyle/>
          <a:p>
            <a:r>
              <a:rPr lang="fr-FR" sz="1200" i="1" dirty="0">
                <a:solidFill>
                  <a:srgbClr val="008000"/>
                </a:solidFill>
                <a:latin typeface="Arial" panose="020B0604020202020204" pitchFamily="34" charset="0"/>
                <a:ea typeface="Calibri" panose="020F0502020204030204" pitchFamily="34" charset="0"/>
              </a:rPr>
              <a:t>Cosmos </a:t>
            </a:r>
            <a:r>
              <a:rPr lang="fr-FR" sz="1200" i="1" dirty="0" err="1">
                <a:solidFill>
                  <a:srgbClr val="008000"/>
                </a:solidFill>
                <a:latin typeface="Arial" panose="020B0604020202020204" pitchFamily="34" charset="0"/>
                <a:ea typeface="Calibri" panose="020F0502020204030204" pitchFamily="34" charset="0"/>
              </a:rPr>
              <a:t>caudatus</a:t>
            </a:r>
            <a:r>
              <a:rPr lang="fr-FR" sz="1200" i="1" dirty="0">
                <a:solidFill>
                  <a:srgbClr val="008000"/>
                </a:solidFill>
                <a:latin typeface="Arial" panose="020B0604020202020204" pitchFamily="34" charset="0"/>
                <a:ea typeface="Calibri" panose="020F0502020204030204" pitchFamily="34" charset="0"/>
              </a:rPr>
              <a:t> </a:t>
            </a:r>
            <a:endParaRPr lang="fr-FR" sz="1200" dirty="0"/>
          </a:p>
        </p:txBody>
      </p:sp>
      <p:sp>
        <p:nvSpPr>
          <p:cNvPr id="20" name="Rectangle 19">
            <a:extLst>
              <a:ext uri="{FF2B5EF4-FFF2-40B4-BE49-F238E27FC236}">
                <a16:creationId xmlns:a16="http://schemas.microsoft.com/office/drawing/2014/main" id="{15DA3CE2-ABD2-4EBA-B0D3-DCE12D656346}"/>
              </a:ext>
            </a:extLst>
          </p:cNvPr>
          <p:cNvSpPr/>
          <p:nvPr/>
        </p:nvSpPr>
        <p:spPr>
          <a:xfrm>
            <a:off x="461033" y="6495493"/>
            <a:ext cx="2577950" cy="276999"/>
          </a:xfrm>
          <a:prstGeom prst="rect">
            <a:avLst/>
          </a:prstGeom>
        </p:spPr>
        <p:txBody>
          <a:bodyPr wrap="none">
            <a:spAutoFit/>
          </a:bodyPr>
          <a:lstStyle/>
          <a:p>
            <a:r>
              <a:rPr lang="fr-FR" sz="1200" u="sng" dirty="0">
                <a:hlinkClick r:id="rId2"/>
              </a:rPr>
              <a:t>Cosmos bipenné (</a:t>
            </a:r>
            <a:r>
              <a:rPr lang="fr-FR" sz="1200" i="1" u="sng" dirty="0">
                <a:hlinkClick r:id="rId2"/>
              </a:rPr>
              <a:t>Cosmos </a:t>
            </a:r>
            <a:r>
              <a:rPr lang="fr-FR" sz="1200" i="1" u="sng" dirty="0" err="1">
                <a:hlinkClick r:id="rId2"/>
              </a:rPr>
              <a:t>bipinnatus</a:t>
            </a:r>
            <a:r>
              <a:rPr lang="fr-FR" sz="1200" u="sng" dirty="0">
                <a:hlinkClick r:id="rId2"/>
              </a:rPr>
              <a:t>)</a:t>
            </a:r>
            <a:endParaRPr lang="fr-FR" sz="1200" dirty="0"/>
          </a:p>
        </p:txBody>
      </p:sp>
      <p:pic>
        <p:nvPicPr>
          <p:cNvPr id="22" name="Image 21">
            <a:extLst>
              <a:ext uri="{FF2B5EF4-FFF2-40B4-BE49-F238E27FC236}">
                <a16:creationId xmlns:a16="http://schemas.microsoft.com/office/drawing/2014/main" id="{5ACF920B-28D6-40B8-A3BE-9E3040CFD1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64572" y="4697539"/>
            <a:ext cx="2533650" cy="1809750"/>
          </a:xfrm>
          <a:prstGeom prst="rect">
            <a:avLst/>
          </a:prstGeom>
        </p:spPr>
      </p:pic>
    </p:spTree>
    <p:extLst>
      <p:ext uri="{BB962C8B-B14F-4D97-AF65-F5344CB8AC3E}">
        <p14:creationId xmlns:p14="http://schemas.microsoft.com/office/powerpoint/2010/main" val="312982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70846B9-F3C5-4F7B-9663-3908896C8B50}"/>
              </a:ext>
            </a:extLst>
          </p:cNvPr>
          <p:cNvSpPr>
            <a:spLocks noGrp="1"/>
          </p:cNvSpPr>
          <p:nvPr>
            <p:ph type="ftr" sz="quarter" idx="11"/>
          </p:nvPr>
        </p:nvSpPr>
        <p:spPr>
          <a:xfrm>
            <a:off x="4038600" y="6454588"/>
            <a:ext cx="4857974" cy="266887"/>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7E67BC76-F20D-4D86-A424-135817149934}"/>
              </a:ext>
            </a:extLst>
          </p:cNvPr>
          <p:cNvSpPr>
            <a:spLocks noGrp="1"/>
          </p:cNvSpPr>
          <p:nvPr>
            <p:ph type="sldNum" sz="quarter" idx="12"/>
          </p:nvPr>
        </p:nvSpPr>
        <p:spPr>
          <a:xfrm>
            <a:off x="11306286" y="134192"/>
            <a:ext cx="596153" cy="327473"/>
          </a:xfrm>
        </p:spPr>
        <p:txBody>
          <a:bodyPr/>
          <a:lstStyle/>
          <a:p>
            <a:fld id="{DD01B516-A07C-46B6-9C1A-871827ED2DE0}" type="slidenum">
              <a:rPr lang="fr-FR" smtClean="0"/>
              <a:t>35</a:t>
            </a:fld>
            <a:endParaRPr lang="fr-FR"/>
          </a:p>
        </p:txBody>
      </p:sp>
      <p:sp>
        <p:nvSpPr>
          <p:cNvPr id="4" name="ZoneTexte 3">
            <a:extLst>
              <a:ext uri="{FF2B5EF4-FFF2-40B4-BE49-F238E27FC236}">
                <a16:creationId xmlns:a16="http://schemas.microsoft.com/office/drawing/2014/main" id="{E437AACC-B172-484C-9D73-6F22B144D01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78806EEF-2C17-4B7C-A72C-ABA0BB6055FA}"/>
              </a:ext>
            </a:extLst>
          </p:cNvPr>
          <p:cNvSpPr txBox="1"/>
          <p:nvPr/>
        </p:nvSpPr>
        <p:spPr>
          <a:xfrm>
            <a:off x="357743" y="536969"/>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sp>
        <p:nvSpPr>
          <p:cNvPr id="6" name="Rectangle 5">
            <a:extLst>
              <a:ext uri="{FF2B5EF4-FFF2-40B4-BE49-F238E27FC236}">
                <a16:creationId xmlns:a16="http://schemas.microsoft.com/office/drawing/2014/main" id="{C91EAA21-9C2B-4293-8019-32B85B77DE57}"/>
              </a:ext>
            </a:extLst>
          </p:cNvPr>
          <p:cNvSpPr/>
          <p:nvPr/>
        </p:nvSpPr>
        <p:spPr>
          <a:xfrm>
            <a:off x="357743" y="1350937"/>
            <a:ext cx="7008438" cy="675954"/>
          </a:xfrm>
          <a:prstGeom prst="rect">
            <a:avLst/>
          </a:prstGeom>
        </p:spPr>
        <p:txBody>
          <a:bodyPr wrap="square">
            <a:spAutoFit/>
          </a:bodyPr>
          <a:lstStyle/>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Agapanthe (</a:t>
            </a:r>
            <a:r>
              <a:rPr lang="en-US" sz="1400" i="1" dirty="0">
                <a:solidFill>
                  <a:srgbClr val="222222"/>
                </a:solidFill>
                <a:latin typeface="Arial" panose="020B0604020202020204" pitchFamily="34" charset="0"/>
                <a:ea typeface="Calibri" panose="020F0502020204030204" pitchFamily="34" charset="0"/>
                <a:cs typeface="Times New Roman" panose="02020603050405020304" pitchFamily="18" charset="0"/>
              </a:rPr>
              <a:t>Agapanthus sp</a:t>
            </a:r>
            <a:r>
              <a:rPr lang="en-US" sz="1400" dirty="0">
                <a:solidFill>
                  <a:srgbClr val="222222"/>
                </a:solidFill>
                <a:latin typeface="Arial" panose="020B0604020202020204" pitchFamily="34" charset="0"/>
                <a:ea typeface="Calibri" panose="020F0502020204030204" pitchFamily="34" charset="0"/>
                <a:cs typeface="Times New Roman" panose="02020603050405020304" pitchFamily="18" charset="0"/>
              </a:rPr>
              <a:t>.</a:t>
            </a:r>
            <a:r>
              <a:rPr lang="fr-FR" dirty="0">
                <a:latin typeface="Calibri" panose="020F0502020204030204" pitchFamily="34" charset="0"/>
                <a:ea typeface="Calibri" panose="020F0502020204030204" pitchFamily="34" charset="0"/>
                <a:cs typeface="Times New Roman" panose="02020603050405020304" pitchFamily="18" charset="0"/>
              </a:rPr>
              <a:t>) (</a:t>
            </a:r>
            <a:r>
              <a:rPr lang="en-US" i="1" u="sng" dirty="0" err="1">
                <a:solidFill>
                  <a:srgbClr val="0B0080"/>
                </a:solidFill>
                <a:latin typeface="Calibri" panose="020F0502020204030204" pitchFamily="34" charset="0"/>
                <a:ea typeface="Calibri" panose="020F0502020204030204" pitchFamily="34" charset="0"/>
                <a:cs typeface="Calibri" panose="020F0502020204030204" pitchFamily="34" charset="0"/>
                <a:hlinkClick r:id="rId2" tooltip="Liliaceae"/>
              </a:rPr>
              <a:t>Liliaceae</a:t>
            </a:r>
            <a:r>
              <a:rPr lang="fr-FR" dirty="0">
                <a:latin typeface="Calibri" panose="020F0502020204030204" pitchFamily="34" charset="0"/>
                <a:ea typeface="Calibri" panose="020F0502020204030204" pitchFamily="34" charset="0"/>
                <a:cs typeface="Times New Roman" panose="02020603050405020304" pitchFamily="18" charset="0"/>
              </a:rPr>
              <a:t>). </a:t>
            </a:r>
            <a:r>
              <a:rPr lang="it-IT" b="1" dirty="0"/>
              <a:t>USDA</a:t>
            </a:r>
            <a:r>
              <a:rPr lang="it-IT" dirty="0"/>
              <a:t> Hardiness </a:t>
            </a:r>
            <a:r>
              <a:rPr lang="it-IT" b="1" dirty="0"/>
              <a:t>Zone</a:t>
            </a:r>
            <a:r>
              <a:rPr lang="it-IT" dirty="0"/>
              <a:t>: 6 - 11</a:t>
            </a:r>
            <a:endParaRPr lang="fr-FR" dirty="0">
              <a:latin typeface="Calibri" panose="020F0502020204030204" pitchFamily="34" charset="0"/>
              <a:ea typeface="Calibri" panose="020F0502020204030204" pitchFamily="34" charset="0"/>
              <a:cs typeface="Times New Roman" panose="02020603050405020304" pitchFamily="18" charset="0"/>
            </a:endParaRPr>
          </a:p>
          <a:p>
            <a:r>
              <a:rPr lang="fr-FR" sz="1200" dirty="0">
                <a:latin typeface="Calibri" panose="020F0502020204030204" pitchFamily="34" charset="0"/>
                <a:ea typeface="Calibri" panose="020F0502020204030204" pitchFamily="34" charset="0"/>
                <a:cs typeface="Times New Roman" panose="02020603050405020304" pitchFamily="18" charset="0"/>
              </a:rPr>
              <a:t>Source : </a:t>
            </a:r>
            <a:r>
              <a:rPr lang="fr-FR"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https://fr.wikipedia.org/wiki/Agapanthus</a:t>
            </a:r>
            <a:endParaRPr lang="fr-FR" sz="1200" dirty="0"/>
          </a:p>
        </p:txBody>
      </p:sp>
      <p:sp>
        <p:nvSpPr>
          <p:cNvPr id="7" name="Rectangle 6">
            <a:extLst>
              <a:ext uri="{FF2B5EF4-FFF2-40B4-BE49-F238E27FC236}">
                <a16:creationId xmlns:a16="http://schemas.microsoft.com/office/drawing/2014/main" id="{0955E93D-1E20-48CF-ABCD-54F592C75D67}"/>
              </a:ext>
            </a:extLst>
          </p:cNvPr>
          <p:cNvSpPr/>
          <p:nvPr/>
        </p:nvSpPr>
        <p:spPr>
          <a:xfrm>
            <a:off x="262501" y="981605"/>
            <a:ext cx="3148939" cy="369332"/>
          </a:xfrm>
          <a:prstGeom prst="rect">
            <a:avLst/>
          </a:prstGeom>
        </p:spPr>
        <p:txBody>
          <a:bodyPr wrap="none">
            <a:spAutoFit/>
          </a:bodyPr>
          <a:lstStyle/>
          <a:p>
            <a:r>
              <a:rPr lang="fr-FR" b="1" dirty="0">
                <a:solidFill>
                  <a:srgbClr val="008000"/>
                </a:solidFill>
                <a:latin typeface="Calibri" panose="020F0502020204030204" pitchFamily="34" charset="0"/>
                <a:ea typeface="Calibri" panose="020F0502020204030204" pitchFamily="34" charset="0"/>
                <a:cs typeface="Times New Roman" panose="02020603050405020304" pitchFamily="18" charset="0"/>
              </a:rPr>
              <a:t>Agapanthe (</a:t>
            </a:r>
            <a:r>
              <a:rPr lang="en-US" b="1" i="1" dirty="0">
                <a:solidFill>
                  <a:srgbClr val="008000"/>
                </a:solidFill>
                <a:latin typeface="Arial" panose="020B0604020202020204" pitchFamily="34" charset="0"/>
                <a:ea typeface="Calibri" panose="020F0502020204030204" pitchFamily="34" charset="0"/>
                <a:cs typeface="Times New Roman" panose="02020603050405020304" pitchFamily="18" charset="0"/>
              </a:rPr>
              <a:t>Agapanthus sp</a:t>
            </a:r>
            <a:r>
              <a:rPr lang="en-US" b="1" dirty="0">
                <a:solidFill>
                  <a:srgbClr val="008000"/>
                </a:solidFill>
                <a:latin typeface="Arial" panose="020B0604020202020204" pitchFamily="34" charset="0"/>
                <a:ea typeface="Calibri" panose="020F0502020204030204" pitchFamily="34" charset="0"/>
                <a:cs typeface="Times New Roman" panose="02020603050405020304" pitchFamily="18" charset="0"/>
              </a:rPr>
              <a:t>.</a:t>
            </a:r>
            <a:r>
              <a:rPr lang="fr-FR" b="1" dirty="0">
                <a:solidFill>
                  <a:srgbClr val="008000"/>
                </a:solidFill>
                <a:latin typeface="Calibri" panose="020F0502020204030204" pitchFamily="34" charset="0"/>
                <a:ea typeface="Calibri" panose="020F0502020204030204" pitchFamily="34" charset="0"/>
                <a:cs typeface="Times New Roman" panose="02020603050405020304" pitchFamily="18" charset="0"/>
              </a:rPr>
              <a:t>)</a:t>
            </a:r>
            <a:endParaRPr lang="fr-FR" b="1" dirty="0">
              <a:solidFill>
                <a:srgbClr val="008000"/>
              </a:solidFill>
            </a:endParaRPr>
          </a:p>
        </p:txBody>
      </p:sp>
      <p:pic>
        <p:nvPicPr>
          <p:cNvPr id="9" name="Image 8">
            <a:extLst>
              <a:ext uri="{FF2B5EF4-FFF2-40B4-BE49-F238E27FC236}">
                <a16:creationId xmlns:a16="http://schemas.microsoft.com/office/drawing/2014/main" id="{C242DADE-9477-4398-AB4C-396AA5FA7C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3767" y="2421927"/>
            <a:ext cx="1438275" cy="1657350"/>
          </a:xfrm>
          <a:prstGeom prst="rect">
            <a:avLst/>
          </a:prstGeom>
        </p:spPr>
      </p:pic>
      <p:pic>
        <p:nvPicPr>
          <p:cNvPr id="11" name="Image 10">
            <a:extLst>
              <a:ext uri="{FF2B5EF4-FFF2-40B4-BE49-F238E27FC236}">
                <a16:creationId xmlns:a16="http://schemas.microsoft.com/office/drawing/2014/main" id="{9DDBBE4F-F732-4B0F-A582-F2EACFD08E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9781" y="4606443"/>
            <a:ext cx="2847975" cy="1600200"/>
          </a:xfrm>
          <a:prstGeom prst="rect">
            <a:avLst/>
          </a:prstGeom>
        </p:spPr>
      </p:pic>
      <p:pic>
        <p:nvPicPr>
          <p:cNvPr id="13" name="Image 12">
            <a:extLst>
              <a:ext uri="{FF2B5EF4-FFF2-40B4-BE49-F238E27FC236}">
                <a16:creationId xmlns:a16="http://schemas.microsoft.com/office/drawing/2014/main" id="{311A49EE-4295-4097-B7C1-BEF8B094BC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134" y="2130952"/>
            <a:ext cx="2581275" cy="1771650"/>
          </a:xfrm>
          <a:prstGeom prst="rect">
            <a:avLst/>
          </a:prstGeom>
        </p:spPr>
      </p:pic>
      <p:pic>
        <p:nvPicPr>
          <p:cNvPr id="15" name="Image 14">
            <a:extLst>
              <a:ext uri="{FF2B5EF4-FFF2-40B4-BE49-F238E27FC236}">
                <a16:creationId xmlns:a16="http://schemas.microsoft.com/office/drawing/2014/main" id="{2E3EE804-3B0B-46E3-91A8-39E409ECF4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6721" y="1904552"/>
            <a:ext cx="2066925" cy="2209800"/>
          </a:xfrm>
          <a:prstGeom prst="rect">
            <a:avLst/>
          </a:prstGeom>
        </p:spPr>
      </p:pic>
      <p:pic>
        <p:nvPicPr>
          <p:cNvPr id="17" name="Image 16">
            <a:extLst>
              <a:ext uri="{FF2B5EF4-FFF2-40B4-BE49-F238E27FC236}">
                <a16:creationId xmlns:a16="http://schemas.microsoft.com/office/drawing/2014/main" id="{DED63215-E4CF-482C-A970-DBE4C95FB4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0824" y="4006663"/>
            <a:ext cx="2143125" cy="2143125"/>
          </a:xfrm>
          <a:prstGeom prst="rect">
            <a:avLst/>
          </a:prstGeom>
        </p:spPr>
      </p:pic>
      <p:pic>
        <p:nvPicPr>
          <p:cNvPr id="19" name="Image 18">
            <a:extLst>
              <a:ext uri="{FF2B5EF4-FFF2-40B4-BE49-F238E27FC236}">
                <a16:creationId xmlns:a16="http://schemas.microsoft.com/office/drawing/2014/main" id="{FA8A268C-D120-4388-A758-932839ED50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217" y="4376680"/>
            <a:ext cx="2390775" cy="1914525"/>
          </a:xfrm>
          <a:prstGeom prst="rect">
            <a:avLst/>
          </a:prstGeom>
        </p:spPr>
      </p:pic>
      <p:pic>
        <p:nvPicPr>
          <p:cNvPr id="21" name="Image 20">
            <a:extLst>
              <a:ext uri="{FF2B5EF4-FFF2-40B4-BE49-F238E27FC236}">
                <a16:creationId xmlns:a16="http://schemas.microsoft.com/office/drawing/2014/main" id="{463B7246-2DFD-4049-BFB0-FFDC32F4E3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15158" y="4500562"/>
            <a:ext cx="2600325" cy="1762125"/>
          </a:xfrm>
          <a:prstGeom prst="rect">
            <a:avLst/>
          </a:prstGeom>
        </p:spPr>
      </p:pic>
    </p:spTree>
    <p:extLst>
      <p:ext uri="{BB962C8B-B14F-4D97-AF65-F5344CB8AC3E}">
        <p14:creationId xmlns:p14="http://schemas.microsoft.com/office/powerpoint/2010/main" val="781157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64B57F9-DD5D-4B39-AC54-BF1437814136}"/>
              </a:ext>
            </a:extLst>
          </p:cNvPr>
          <p:cNvSpPr>
            <a:spLocks noGrp="1"/>
          </p:cNvSpPr>
          <p:nvPr>
            <p:ph type="ftr" sz="quarter" idx="11"/>
          </p:nvPr>
        </p:nvSpPr>
        <p:spPr>
          <a:xfrm>
            <a:off x="4320722" y="6423103"/>
            <a:ext cx="4836288" cy="287221"/>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6F1F9D95-9268-4DB5-96CF-6295135DC588}"/>
              </a:ext>
            </a:extLst>
          </p:cNvPr>
          <p:cNvSpPr>
            <a:spLocks noGrp="1"/>
          </p:cNvSpPr>
          <p:nvPr>
            <p:ph type="sldNum" sz="quarter" idx="12"/>
          </p:nvPr>
        </p:nvSpPr>
        <p:spPr>
          <a:xfrm>
            <a:off x="11017404" y="163602"/>
            <a:ext cx="994317" cy="373367"/>
          </a:xfrm>
        </p:spPr>
        <p:txBody>
          <a:bodyPr/>
          <a:lstStyle/>
          <a:p>
            <a:fld id="{DD01B516-A07C-46B6-9C1A-871827ED2DE0}" type="slidenum">
              <a:rPr lang="fr-FR" smtClean="0"/>
              <a:t>36</a:t>
            </a:fld>
            <a:endParaRPr lang="fr-FR"/>
          </a:p>
        </p:txBody>
      </p:sp>
      <p:sp>
        <p:nvSpPr>
          <p:cNvPr id="4" name="ZoneTexte 3">
            <a:extLst>
              <a:ext uri="{FF2B5EF4-FFF2-40B4-BE49-F238E27FC236}">
                <a16:creationId xmlns:a16="http://schemas.microsoft.com/office/drawing/2014/main" id="{60416714-7643-4FE5-98A6-066D79498721}"/>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22CADB9D-BE9C-4645-8058-145341D0F583}"/>
              </a:ext>
            </a:extLst>
          </p:cNvPr>
          <p:cNvSpPr txBox="1"/>
          <p:nvPr/>
        </p:nvSpPr>
        <p:spPr>
          <a:xfrm>
            <a:off x="168173" y="485678"/>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sp>
        <p:nvSpPr>
          <p:cNvPr id="6" name="Rectangle 5">
            <a:extLst>
              <a:ext uri="{FF2B5EF4-FFF2-40B4-BE49-F238E27FC236}">
                <a16:creationId xmlns:a16="http://schemas.microsoft.com/office/drawing/2014/main" id="{40069B10-204D-409F-9529-3F3050EA6D85}"/>
              </a:ext>
            </a:extLst>
          </p:cNvPr>
          <p:cNvSpPr/>
          <p:nvPr/>
        </p:nvSpPr>
        <p:spPr>
          <a:xfrm>
            <a:off x="168173" y="879023"/>
            <a:ext cx="4730269" cy="369332"/>
          </a:xfrm>
          <a:prstGeom prst="rect">
            <a:avLst/>
          </a:prstGeom>
        </p:spPr>
        <p:txBody>
          <a:bodyPr wrap="none">
            <a:spAutoFit/>
          </a:bodyPr>
          <a:lstStyle/>
          <a:p>
            <a:r>
              <a:rPr lang="fr-FR" b="1" dirty="0">
                <a:solidFill>
                  <a:srgbClr val="008000"/>
                </a:solidFill>
                <a:ea typeface="Calibri" panose="020F0502020204030204" pitchFamily="34" charset="0"/>
                <a:cs typeface="Times New Roman" panose="02020603050405020304" pitchFamily="18" charset="0"/>
              </a:rPr>
              <a:t>Muflier ou Gueule-de-loup (</a:t>
            </a:r>
            <a:r>
              <a:rPr lang="en-US" b="1" i="1" dirty="0">
                <a:solidFill>
                  <a:srgbClr val="008000"/>
                </a:solidFill>
                <a:ea typeface="Calibri" panose="020F0502020204030204" pitchFamily="34" charset="0"/>
                <a:cs typeface="Times New Roman" panose="02020603050405020304" pitchFamily="18" charset="0"/>
              </a:rPr>
              <a:t>Antirrhinum </a:t>
            </a:r>
            <a:r>
              <a:rPr lang="en-US" b="1" i="1" dirty="0" err="1">
                <a:solidFill>
                  <a:srgbClr val="008000"/>
                </a:solidFill>
                <a:ea typeface="Calibri" panose="020F0502020204030204" pitchFamily="34" charset="0"/>
                <a:cs typeface="Times New Roman" panose="02020603050405020304" pitchFamily="18" charset="0"/>
              </a:rPr>
              <a:t>majus</a:t>
            </a:r>
            <a:r>
              <a:rPr lang="fr-FR" b="1" dirty="0">
                <a:solidFill>
                  <a:srgbClr val="008000"/>
                </a:solidFill>
                <a:ea typeface="Calibri" panose="020F0502020204030204" pitchFamily="34" charset="0"/>
                <a:cs typeface="Times New Roman" panose="02020603050405020304" pitchFamily="18" charset="0"/>
              </a:rPr>
              <a:t>)</a:t>
            </a:r>
            <a:endParaRPr lang="fr-FR" b="1" dirty="0">
              <a:solidFill>
                <a:srgbClr val="008000"/>
              </a:solidFill>
            </a:endParaRPr>
          </a:p>
        </p:txBody>
      </p:sp>
      <p:pic>
        <p:nvPicPr>
          <p:cNvPr id="8" name="Image 7">
            <a:extLst>
              <a:ext uri="{FF2B5EF4-FFF2-40B4-BE49-F238E27FC236}">
                <a16:creationId xmlns:a16="http://schemas.microsoft.com/office/drawing/2014/main" id="{7401211A-6ED4-453A-B538-4B18F488A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4794" y="2257519"/>
            <a:ext cx="1507410" cy="2265234"/>
          </a:xfrm>
          <a:prstGeom prst="rect">
            <a:avLst/>
          </a:prstGeom>
        </p:spPr>
      </p:pic>
      <p:pic>
        <p:nvPicPr>
          <p:cNvPr id="10" name="Image 9">
            <a:extLst>
              <a:ext uri="{FF2B5EF4-FFF2-40B4-BE49-F238E27FC236}">
                <a16:creationId xmlns:a16="http://schemas.microsoft.com/office/drawing/2014/main" id="{670E3379-617D-4B9A-96E3-DE4F95280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0842" y="2306726"/>
            <a:ext cx="1206917" cy="2098005"/>
          </a:xfrm>
          <a:prstGeom prst="rect">
            <a:avLst/>
          </a:prstGeom>
        </p:spPr>
      </p:pic>
      <p:pic>
        <p:nvPicPr>
          <p:cNvPr id="12" name="Image 11">
            <a:extLst>
              <a:ext uri="{FF2B5EF4-FFF2-40B4-BE49-F238E27FC236}">
                <a16:creationId xmlns:a16="http://schemas.microsoft.com/office/drawing/2014/main" id="{3F1D7598-C177-4C8B-8023-7CE3B84645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5787" y="4567199"/>
            <a:ext cx="2143125" cy="2143125"/>
          </a:xfrm>
          <a:prstGeom prst="rect">
            <a:avLst/>
          </a:prstGeom>
        </p:spPr>
      </p:pic>
      <p:pic>
        <p:nvPicPr>
          <p:cNvPr id="14" name="Image 13">
            <a:extLst>
              <a:ext uri="{FF2B5EF4-FFF2-40B4-BE49-F238E27FC236}">
                <a16:creationId xmlns:a16="http://schemas.microsoft.com/office/drawing/2014/main" id="{71F57076-A3A5-4B9D-B6AE-9481E1117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4186" y="4622878"/>
            <a:ext cx="2543175" cy="1800225"/>
          </a:xfrm>
          <a:prstGeom prst="rect">
            <a:avLst/>
          </a:prstGeom>
        </p:spPr>
      </p:pic>
      <p:pic>
        <p:nvPicPr>
          <p:cNvPr id="16" name="Image 15">
            <a:extLst>
              <a:ext uri="{FF2B5EF4-FFF2-40B4-BE49-F238E27FC236}">
                <a16:creationId xmlns:a16="http://schemas.microsoft.com/office/drawing/2014/main" id="{7D908206-7CA2-4FDC-980C-3D5BE7F560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4212" y="4672877"/>
            <a:ext cx="2619375" cy="1743075"/>
          </a:xfrm>
          <a:prstGeom prst="rect">
            <a:avLst/>
          </a:prstGeom>
        </p:spPr>
      </p:pic>
      <p:pic>
        <p:nvPicPr>
          <p:cNvPr id="18" name="Image 17">
            <a:extLst>
              <a:ext uri="{FF2B5EF4-FFF2-40B4-BE49-F238E27FC236}">
                <a16:creationId xmlns:a16="http://schemas.microsoft.com/office/drawing/2014/main" id="{C9B9E422-3F70-4F62-80E3-C1085A0EB4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738" y="4179886"/>
            <a:ext cx="1752600" cy="2609850"/>
          </a:xfrm>
          <a:prstGeom prst="rect">
            <a:avLst/>
          </a:prstGeom>
        </p:spPr>
      </p:pic>
      <p:sp>
        <p:nvSpPr>
          <p:cNvPr id="19" name="ZoneTexte 18">
            <a:extLst>
              <a:ext uri="{FF2B5EF4-FFF2-40B4-BE49-F238E27FC236}">
                <a16:creationId xmlns:a16="http://schemas.microsoft.com/office/drawing/2014/main" id="{15139ACA-ADCB-4F53-A5C2-CC1FED2FECF7}"/>
              </a:ext>
            </a:extLst>
          </p:cNvPr>
          <p:cNvSpPr txBox="1"/>
          <p:nvPr/>
        </p:nvSpPr>
        <p:spPr>
          <a:xfrm>
            <a:off x="168173" y="1349300"/>
            <a:ext cx="8306754" cy="2862322"/>
          </a:xfrm>
          <a:prstGeom prst="rect">
            <a:avLst/>
          </a:prstGeom>
          <a:noFill/>
        </p:spPr>
        <p:txBody>
          <a:bodyPr wrap="square" rtlCol="0">
            <a:spAutoFit/>
          </a:bodyPr>
          <a:lstStyle/>
          <a:p>
            <a:r>
              <a:rPr lang="fr-FR" dirty="0"/>
              <a:t>Le </a:t>
            </a:r>
            <a:r>
              <a:rPr lang="fr-FR" b="1" dirty="0"/>
              <a:t>Grand Muflier</a:t>
            </a:r>
            <a:r>
              <a:rPr lang="fr-FR" dirty="0"/>
              <a:t>, </a:t>
            </a:r>
            <a:r>
              <a:rPr lang="fr-FR" b="1" dirty="0"/>
              <a:t>Muflier à grandes fleurs</a:t>
            </a:r>
            <a:r>
              <a:rPr lang="fr-FR" dirty="0"/>
              <a:t>, </a:t>
            </a:r>
            <a:r>
              <a:rPr lang="fr-FR" b="1" dirty="0"/>
              <a:t>Gueule-de-loup</a:t>
            </a:r>
            <a:r>
              <a:rPr lang="fr-FR" dirty="0"/>
              <a:t> ou </a:t>
            </a:r>
            <a:r>
              <a:rPr lang="fr-FR" b="1" dirty="0"/>
              <a:t>Gueule-de-lion</a:t>
            </a:r>
            <a:r>
              <a:rPr lang="fr-FR" dirty="0"/>
              <a:t> (</a:t>
            </a:r>
            <a:r>
              <a:rPr lang="fr-FR" b="1" i="1" dirty="0" err="1"/>
              <a:t>Antirrhinum</a:t>
            </a:r>
            <a:r>
              <a:rPr lang="fr-FR" b="1" i="1" dirty="0"/>
              <a:t> </a:t>
            </a:r>
            <a:r>
              <a:rPr lang="fr-FR" b="1" i="1" dirty="0" err="1"/>
              <a:t>majus</a:t>
            </a:r>
            <a:r>
              <a:rPr lang="fr-FR" dirty="0"/>
              <a:t>) est une </a:t>
            </a:r>
            <a:r>
              <a:rPr lang="fr-FR" dirty="0">
                <a:hlinkClick r:id="rId8" tooltip="Plante herbacée"/>
              </a:rPr>
              <a:t>plante herbacée</a:t>
            </a:r>
            <a:r>
              <a:rPr lang="fr-FR" dirty="0"/>
              <a:t> ou </a:t>
            </a:r>
            <a:r>
              <a:rPr lang="fr-FR" dirty="0">
                <a:hlinkClick r:id="rId9" tooltip="Arbuste"/>
              </a:rPr>
              <a:t>arbustive</a:t>
            </a:r>
            <a:r>
              <a:rPr lang="fr-FR" dirty="0"/>
              <a:t> </a:t>
            </a:r>
            <a:r>
              <a:rPr lang="fr-FR" dirty="0">
                <a:hlinkClick r:id="rId10" tooltip="Plante annuelle"/>
              </a:rPr>
              <a:t>annuelle</a:t>
            </a:r>
            <a:r>
              <a:rPr lang="fr-FR" dirty="0"/>
              <a:t>. </a:t>
            </a:r>
            <a:r>
              <a:rPr lang="fr-FR" altLang="fr-FR" dirty="0">
                <a:solidFill>
                  <a:srgbClr val="222222"/>
                </a:solidFill>
                <a:cs typeface="Arial" panose="020B0604020202020204" pitchFamily="34" charset="0"/>
              </a:rPr>
              <a:t>Le Muflier atteint une hauteur de 15 à 150 cm. </a:t>
            </a:r>
            <a:r>
              <a:rPr lang="fr-FR" altLang="fr-FR" dirty="0"/>
              <a:t> </a:t>
            </a:r>
            <a:r>
              <a:rPr lang="fr-FR" dirty="0"/>
              <a:t>On l'utilise aujourd'hui en </a:t>
            </a:r>
            <a:r>
              <a:rPr lang="fr-FR" dirty="0">
                <a:hlinkClick r:id="rId11" tooltip="Rocaille (jardinage)"/>
              </a:rPr>
              <a:t>rocailles</a:t>
            </a:r>
            <a:r>
              <a:rPr lang="fr-FR" dirty="0"/>
              <a:t>, murets, </a:t>
            </a:r>
            <a:r>
              <a:rPr lang="fr-FR" dirty="0">
                <a:hlinkClick r:id="rId12" tooltip="Plate-bande (jardinage)"/>
              </a:rPr>
              <a:t>massifs</a:t>
            </a:r>
            <a:r>
              <a:rPr lang="fr-FR" dirty="0"/>
              <a:t>, jardinières, fleurs coupées et en </a:t>
            </a:r>
            <a:r>
              <a:rPr lang="fr-FR" dirty="0">
                <a:hlinkClick r:id="rId13" tooltip="Suspension"/>
              </a:rPr>
              <a:t>suspension</a:t>
            </a:r>
            <a:r>
              <a:rPr lang="fr-FR" dirty="0"/>
              <a:t> (selon la variété). Le Muflier apprécie les sols </a:t>
            </a:r>
            <a:r>
              <a:rPr lang="fr-FR" dirty="0">
                <a:hlinkClick r:id="rId14" tooltip="Drainage (environnemental)"/>
              </a:rPr>
              <a:t>drainants</a:t>
            </a:r>
            <a:r>
              <a:rPr lang="fr-FR" dirty="0"/>
              <a:t>, riches, </a:t>
            </a:r>
            <a:r>
              <a:rPr lang="fr-FR" dirty="0">
                <a:hlinkClick r:id="rId15" tooltip="Humifère"/>
              </a:rPr>
              <a:t>humifères</a:t>
            </a:r>
            <a:r>
              <a:rPr lang="fr-FR" dirty="0"/>
              <a:t>, à </a:t>
            </a:r>
            <a:r>
              <a:rPr lang="fr-FR" dirty="0">
                <a:hlinkClick r:id="rId16" tooltip="Potentiel hydrogène"/>
              </a:rPr>
              <a:t>pH</a:t>
            </a:r>
            <a:r>
              <a:rPr lang="fr-FR" dirty="0"/>
              <a:t> neutre. Il est sensible à l'appauvrissement annuel du sol. Les variétés horticoles sont cultivées comme </a:t>
            </a:r>
            <a:r>
              <a:rPr lang="fr-FR" dirty="0">
                <a:hlinkClick r:id="rId17" tooltip="Plantes ornementales"/>
              </a:rPr>
              <a:t>plantes ornementales</a:t>
            </a:r>
            <a:r>
              <a:rPr lang="fr-FR" dirty="0"/>
              <a:t> pour leurs </a:t>
            </a:r>
            <a:r>
              <a:rPr lang="fr-FR" dirty="0">
                <a:hlinkClick r:id="rId18" tooltip="Fleur"/>
              </a:rPr>
              <a:t>fleurs</a:t>
            </a:r>
            <a:r>
              <a:rPr lang="fr-FR" dirty="0"/>
              <a:t>, groupées en </a:t>
            </a:r>
            <a:r>
              <a:rPr lang="fr-FR" dirty="0" err="1">
                <a:hlinkClick r:id="rId19" tooltip="Inflorescence"/>
              </a:rPr>
              <a:t>inflorescences</a:t>
            </a:r>
            <a:r>
              <a:rPr lang="fr-FR" dirty="0" err="1"/>
              <a:t>allongées</a:t>
            </a:r>
            <a:r>
              <a:rPr lang="fr-FR" dirty="0"/>
              <a:t>. Le Muflier à grandes fleurs offre un nombre très important de variétés et une gamme de coloris très riche. Plein soleil. </a:t>
            </a:r>
            <a:r>
              <a:rPr lang="fr-FR" b="1" dirty="0"/>
              <a:t>AHS </a:t>
            </a:r>
            <a:r>
              <a:rPr lang="fr-FR" b="1" dirty="0" err="1"/>
              <a:t>Heat</a:t>
            </a:r>
            <a:r>
              <a:rPr lang="fr-FR" b="1" dirty="0"/>
              <a:t> Zone </a:t>
            </a:r>
            <a:r>
              <a:rPr lang="fr-FR" dirty="0"/>
              <a:t>12 – 1. </a:t>
            </a:r>
            <a:r>
              <a:rPr lang="fr-FR" b="1" dirty="0"/>
              <a:t>Zone de rusticité USDA </a:t>
            </a:r>
            <a:r>
              <a:rPr lang="fr-FR" dirty="0"/>
              <a:t>9(7) - 11</a:t>
            </a:r>
            <a:r>
              <a:rPr lang="fr-FR" sz="1200" dirty="0"/>
              <a:t>.</a:t>
            </a:r>
          </a:p>
          <a:p>
            <a:r>
              <a:rPr lang="fr-FR" sz="1200" dirty="0"/>
              <a:t>Note : Le </a:t>
            </a:r>
            <a:r>
              <a:rPr lang="fr-FR" sz="1200" b="1" i="1" dirty="0"/>
              <a:t>jardin botanique de </a:t>
            </a:r>
            <a:r>
              <a:rPr lang="fr-FR" sz="1200" b="1" i="1" dirty="0" err="1"/>
              <a:t>Maymyo</a:t>
            </a:r>
            <a:r>
              <a:rPr lang="fr-FR" sz="1200" b="1" i="1" dirty="0"/>
              <a:t> </a:t>
            </a:r>
            <a:r>
              <a:rPr lang="fr-FR" sz="1200" dirty="0"/>
              <a:t>(</a:t>
            </a:r>
            <a:r>
              <a:rPr lang="fr-FR" sz="1200" u="sng" dirty="0" err="1">
                <a:hlinkClick r:id="rId20"/>
              </a:rPr>
              <a:t>Pyin</a:t>
            </a:r>
            <a:r>
              <a:rPr lang="fr-FR" sz="1200" u="sng" dirty="0">
                <a:hlinkClick r:id="rId20"/>
              </a:rPr>
              <a:t> U </a:t>
            </a:r>
            <a:r>
              <a:rPr lang="fr-FR" sz="1200" u="sng" dirty="0" err="1">
                <a:hlinkClick r:id="rId20"/>
              </a:rPr>
              <a:t>Lwin</a:t>
            </a:r>
            <a:r>
              <a:rPr lang="fr-FR" sz="1200" dirty="0"/>
              <a:t>), qui est à 1070 m d’altitude, en Birmanie en fait pousser.</a:t>
            </a:r>
          </a:p>
        </p:txBody>
      </p:sp>
      <p:pic>
        <p:nvPicPr>
          <p:cNvPr id="11" name="Image 10">
            <a:extLst>
              <a:ext uri="{FF2B5EF4-FFF2-40B4-BE49-F238E27FC236}">
                <a16:creationId xmlns:a16="http://schemas.microsoft.com/office/drawing/2014/main" id="{20959DDF-6DDA-4FB8-87FE-D5CCF6FA513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949783" y="4622878"/>
            <a:ext cx="2143125" cy="2143125"/>
          </a:xfrm>
          <a:prstGeom prst="rect">
            <a:avLst/>
          </a:prstGeom>
        </p:spPr>
      </p:pic>
      <p:pic>
        <p:nvPicPr>
          <p:cNvPr id="15" name="Image 14">
            <a:extLst>
              <a:ext uri="{FF2B5EF4-FFF2-40B4-BE49-F238E27FC236}">
                <a16:creationId xmlns:a16="http://schemas.microsoft.com/office/drawing/2014/main" id="{D2769641-EA6A-446F-8369-E103DA69235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371437" y="32543"/>
            <a:ext cx="2143125" cy="2143125"/>
          </a:xfrm>
          <a:prstGeom prst="rect">
            <a:avLst/>
          </a:prstGeom>
        </p:spPr>
      </p:pic>
    </p:spTree>
    <p:extLst>
      <p:ext uri="{BB962C8B-B14F-4D97-AF65-F5344CB8AC3E}">
        <p14:creationId xmlns:p14="http://schemas.microsoft.com/office/powerpoint/2010/main" val="1981337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61A564C-9578-44E4-A44B-B0B4438E9629}"/>
              </a:ext>
            </a:extLst>
          </p:cNvPr>
          <p:cNvSpPr>
            <a:spLocks noGrp="1"/>
          </p:cNvSpPr>
          <p:nvPr>
            <p:ph type="ftr" sz="quarter" idx="11"/>
          </p:nvPr>
        </p:nvSpPr>
        <p:spPr>
          <a:xfrm>
            <a:off x="2899781" y="6400013"/>
            <a:ext cx="4596161" cy="354129"/>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C23CD038-F216-41A1-AFC7-EC43D997EA1A}"/>
              </a:ext>
            </a:extLst>
          </p:cNvPr>
          <p:cNvSpPr>
            <a:spLocks noGrp="1"/>
          </p:cNvSpPr>
          <p:nvPr>
            <p:ph type="sldNum" sz="quarter" idx="12"/>
          </p:nvPr>
        </p:nvSpPr>
        <p:spPr>
          <a:xfrm>
            <a:off x="11285033" y="96540"/>
            <a:ext cx="670931" cy="365125"/>
          </a:xfrm>
        </p:spPr>
        <p:txBody>
          <a:bodyPr/>
          <a:lstStyle/>
          <a:p>
            <a:fld id="{DD01B516-A07C-46B6-9C1A-871827ED2DE0}" type="slidenum">
              <a:rPr lang="fr-FR" smtClean="0"/>
              <a:t>37</a:t>
            </a:fld>
            <a:endParaRPr lang="fr-FR"/>
          </a:p>
        </p:txBody>
      </p:sp>
      <p:sp>
        <p:nvSpPr>
          <p:cNvPr id="4" name="ZoneTexte 3">
            <a:extLst>
              <a:ext uri="{FF2B5EF4-FFF2-40B4-BE49-F238E27FC236}">
                <a16:creationId xmlns:a16="http://schemas.microsoft.com/office/drawing/2014/main" id="{081D8780-D730-49D7-A754-390A37B5FAC4}"/>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1BC6ED4F-DCC4-42BF-884A-BBFECCC12CB6}"/>
              </a:ext>
            </a:extLst>
          </p:cNvPr>
          <p:cNvSpPr txBox="1"/>
          <p:nvPr/>
        </p:nvSpPr>
        <p:spPr>
          <a:xfrm>
            <a:off x="168173" y="485678"/>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sp>
        <p:nvSpPr>
          <p:cNvPr id="6" name="Rectangle 5">
            <a:extLst>
              <a:ext uri="{FF2B5EF4-FFF2-40B4-BE49-F238E27FC236}">
                <a16:creationId xmlns:a16="http://schemas.microsoft.com/office/drawing/2014/main" id="{86DEAB67-AA3A-498A-ACC2-A5D33CC63AAC}"/>
              </a:ext>
            </a:extLst>
          </p:cNvPr>
          <p:cNvSpPr/>
          <p:nvPr/>
        </p:nvSpPr>
        <p:spPr>
          <a:xfrm>
            <a:off x="168173" y="879023"/>
            <a:ext cx="4847545" cy="369332"/>
          </a:xfrm>
          <a:prstGeom prst="rect">
            <a:avLst/>
          </a:prstGeom>
        </p:spPr>
        <p:txBody>
          <a:bodyPr wrap="none">
            <a:spAutoFit/>
          </a:bodyPr>
          <a:lstStyle/>
          <a:p>
            <a:r>
              <a:rPr lang="fr-FR" b="1" dirty="0" err="1">
                <a:solidFill>
                  <a:srgbClr val="008000"/>
                </a:solidFill>
                <a:ea typeface="Calibri" panose="020F0502020204030204" pitchFamily="34" charset="0"/>
                <a:cs typeface="Times New Roman" panose="02020603050405020304" pitchFamily="18" charset="0"/>
              </a:rPr>
              <a:t>Cléome</a:t>
            </a:r>
            <a:r>
              <a:rPr lang="fr-FR" b="1" dirty="0">
                <a:solidFill>
                  <a:srgbClr val="008000"/>
                </a:solidFill>
                <a:ea typeface="Calibri" panose="020F0502020204030204" pitchFamily="34" charset="0"/>
                <a:cs typeface="Times New Roman" panose="02020603050405020304" pitchFamily="18" charset="0"/>
              </a:rPr>
              <a:t> épineux, fleur araignée (</a:t>
            </a:r>
            <a:r>
              <a:rPr lang="en-US" b="1" i="1" dirty="0">
                <a:solidFill>
                  <a:srgbClr val="008000"/>
                </a:solidFill>
                <a:ea typeface="Calibri" panose="020F0502020204030204" pitchFamily="34" charset="0"/>
                <a:cs typeface="Times New Roman" panose="02020603050405020304" pitchFamily="18" charset="0"/>
              </a:rPr>
              <a:t>Cleome </a:t>
            </a:r>
            <a:r>
              <a:rPr lang="en-US" b="1" i="1" dirty="0" err="1">
                <a:solidFill>
                  <a:srgbClr val="008000"/>
                </a:solidFill>
                <a:ea typeface="Calibri" panose="020F0502020204030204" pitchFamily="34" charset="0"/>
                <a:cs typeface="Times New Roman" panose="02020603050405020304" pitchFamily="18" charset="0"/>
              </a:rPr>
              <a:t>spinosa</a:t>
            </a:r>
            <a:r>
              <a:rPr lang="fr-FR" b="1" dirty="0">
                <a:solidFill>
                  <a:srgbClr val="008000"/>
                </a:solidFill>
                <a:ea typeface="Calibri" panose="020F0502020204030204" pitchFamily="34" charset="0"/>
                <a:cs typeface="Times New Roman" panose="02020603050405020304" pitchFamily="18" charset="0"/>
              </a:rPr>
              <a:t>)</a:t>
            </a:r>
            <a:endParaRPr lang="fr-FR" b="1" dirty="0">
              <a:solidFill>
                <a:srgbClr val="008000"/>
              </a:solidFill>
            </a:endParaRPr>
          </a:p>
        </p:txBody>
      </p:sp>
      <p:sp>
        <p:nvSpPr>
          <p:cNvPr id="7" name="ZoneTexte 6">
            <a:extLst>
              <a:ext uri="{FF2B5EF4-FFF2-40B4-BE49-F238E27FC236}">
                <a16:creationId xmlns:a16="http://schemas.microsoft.com/office/drawing/2014/main" id="{6D4CB753-3558-4406-8263-1B80B0C028B5}"/>
              </a:ext>
            </a:extLst>
          </p:cNvPr>
          <p:cNvSpPr txBox="1"/>
          <p:nvPr/>
        </p:nvSpPr>
        <p:spPr>
          <a:xfrm>
            <a:off x="168173" y="1272369"/>
            <a:ext cx="11654481" cy="1200329"/>
          </a:xfrm>
          <a:prstGeom prst="rect">
            <a:avLst/>
          </a:prstGeom>
          <a:noFill/>
        </p:spPr>
        <p:txBody>
          <a:bodyPr wrap="square" rtlCol="0">
            <a:spAutoFit/>
          </a:bodyPr>
          <a:lstStyle/>
          <a:p>
            <a:r>
              <a:rPr lang="es-ES" dirty="0" err="1"/>
              <a:t>Hauteur</a:t>
            </a:r>
            <a:r>
              <a:rPr lang="es-ES" dirty="0"/>
              <a:t> </a:t>
            </a:r>
            <a:r>
              <a:rPr lang="es-ES" dirty="0" err="1"/>
              <a:t>max</a:t>
            </a:r>
            <a:r>
              <a:rPr lang="es-ES" dirty="0"/>
              <a:t> 1,5 m. </a:t>
            </a:r>
            <a:r>
              <a:rPr lang="es-ES" b="1" dirty="0"/>
              <a:t>USDA </a:t>
            </a:r>
            <a:r>
              <a:rPr lang="es-ES" b="1" dirty="0" err="1"/>
              <a:t>Zones</a:t>
            </a:r>
            <a:r>
              <a:rPr lang="es-ES" dirty="0"/>
              <a:t> 9(10) – 11. </a:t>
            </a:r>
            <a:r>
              <a:rPr lang="fr-FR" dirty="0"/>
              <a:t>Rusticité  : 5°C, Exposition  :  soleil, à l’abris du vent, Type de sol : riche en humus, léger, sableux, Acidité du sol  : neutre, Humidité du sol  : frais. Couleurs : blanc, rose clair ou foncé et violet.</a:t>
            </a:r>
            <a:endParaRPr lang="es-ES" dirty="0"/>
          </a:p>
          <a:p>
            <a:r>
              <a:rPr lang="es-ES" sz="1200" dirty="0" err="1"/>
              <a:t>Sources</a:t>
            </a:r>
            <a:r>
              <a:rPr lang="es-ES" sz="1200" dirty="0"/>
              <a:t> : a) </a:t>
            </a:r>
            <a:r>
              <a:rPr lang="es-ES" sz="1200" dirty="0">
                <a:hlinkClick r:id="rId2"/>
              </a:rPr>
              <a:t>https://es.wikipedia.org/wiki/Cleome_spinosa</a:t>
            </a:r>
            <a:endParaRPr lang="es-ES" sz="1200" dirty="0"/>
          </a:p>
          <a:p>
            <a:r>
              <a:rPr lang="es-ES" sz="1200" dirty="0"/>
              <a:t>b) </a:t>
            </a:r>
            <a:r>
              <a:rPr lang="es-ES" sz="1200" dirty="0">
                <a:hlinkClick r:id="rId3"/>
              </a:rPr>
              <a:t>https://www.aujardin.info/plantes/cleome.php</a:t>
            </a:r>
            <a:endParaRPr lang="es-ES" sz="1200" dirty="0"/>
          </a:p>
          <a:p>
            <a:r>
              <a:rPr lang="es-ES" sz="1200" dirty="0"/>
              <a:t>c) </a:t>
            </a:r>
            <a:r>
              <a:rPr lang="es-ES" sz="1200" dirty="0">
                <a:hlinkClick r:id="rId4"/>
              </a:rPr>
              <a:t>http://nature.jardin.free.fr/annuel/nmauric_cleome_spinosa.html</a:t>
            </a:r>
            <a:r>
              <a:rPr lang="es-ES" sz="1200" dirty="0"/>
              <a:t> </a:t>
            </a:r>
            <a:endParaRPr lang="fr-FR" sz="1200" dirty="0"/>
          </a:p>
        </p:txBody>
      </p:sp>
      <p:pic>
        <p:nvPicPr>
          <p:cNvPr id="9" name="Image 8">
            <a:extLst>
              <a:ext uri="{FF2B5EF4-FFF2-40B4-BE49-F238E27FC236}">
                <a16:creationId xmlns:a16="http://schemas.microsoft.com/office/drawing/2014/main" id="{756827FA-3796-4E32-A1E4-0B4664EA22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4905" y="2462729"/>
            <a:ext cx="2466975" cy="1847850"/>
          </a:xfrm>
          <a:prstGeom prst="rect">
            <a:avLst/>
          </a:prstGeom>
        </p:spPr>
      </p:pic>
      <p:pic>
        <p:nvPicPr>
          <p:cNvPr id="11" name="Image 10">
            <a:extLst>
              <a:ext uri="{FF2B5EF4-FFF2-40B4-BE49-F238E27FC236}">
                <a16:creationId xmlns:a16="http://schemas.microsoft.com/office/drawing/2014/main" id="{F63F8C56-AD79-4194-9E99-B4A159BA52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6124" y="2502436"/>
            <a:ext cx="1323975" cy="1771650"/>
          </a:xfrm>
          <a:prstGeom prst="rect">
            <a:avLst/>
          </a:prstGeom>
        </p:spPr>
      </p:pic>
      <p:pic>
        <p:nvPicPr>
          <p:cNvPr id="13" name="Image 12">
            <a:extLst>
              <a:ext uri="{FF2B5EF4-FFF2-40B4-BE49-F238E27FC236}">
                <a16:creationId xmlns:a16="http://schemas.microsoft.com/office/drawing/2014/main" id="{88F33F1E-42EA-469C-BD48-2A6F9A9D2E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3874" y="4434011"/>
            <a:ext cx="2143125" cy="2143125"/>
          </a:xfrm>
          <a:prstGeom prst="rect">
            <a:avLst/>
          </a:prstGeom>
        </p:spPr>
      </p:pic>
      <p:pic>
        <p:nvPicPr>
          <p:cNvPr id="15" name="Image 14">
            <a:extLst>
              <a:ext uri="{FF2B5EF4-FFF2-40B4-BE49-F238E27FC236}">
                <a16:creationId xmlns:a16="http://schemas.microsoft.com/office/drawing/2014/main" id="{9AA6E938-681C-4169-8392-36529E9E60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1428" y="2432538"/>
            <a:ext cx="2495550" cy="1828800"/>
          </a:xfrm>
          <a:prstGeom prst="rect">
            <a:avLst/>
          </a:prstGeom>
        </p:spPr>
      </p:pic>
      <p:pic>
        <p:nvPicPr>
          <p:cNvPr id="17" name="Image 16">
            <a:extLst>
              <a:ext uri="{FF2B5EF4-FFF2-40B4-BE49-F238E27FC236}">
                <a16:creationId xmlns:a16="http://schemas.microsoft.com/office/drawing/2014/main" id="{8FF1AE08-7E43-4E08-A8BA-388F379CAB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36589" y="2345589"/>
            <a:ext cx="2619375" cy="1743075"/>
          </a:xfrm>
          <a:prstGeom prst="rect">
            <a:avLst/>
          </a:prstGeom>
        </p:spPr>
      </p:pic>
      <p:pic>
        <p:nvPicPr>
          <p:cNvPr id="19" name="Image 18">
            <a:extLst>
              <a:ext uri="{FF2B5EF4-FFF2-40B4-BE49-F238E27FC236}">
                <a16:creationId xmlns:a16="http://schemas.microsoft.com/office/drawing/2014/main" id="{2845CB81-769D-4A27-95D0-EA7584C0EC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24475" y="4411585"/>
            <a:ext cx="2466975" cy="1847850"/>
          </a:xfrm>
          <a:prstGeom prst="rect">
            <a:avLst/>
          </a:prstGeom>
        </p:spPr>
      </p:pic>
      <p:pic>
        <p:nvPicPr>
          <p:cNvPr id="21" name="Image 20">
            <a:extLst>
              <a:ext uri="{FF2B5EF4-FFF2-40B4-BE49-F238E27FC236}">
                <a16:creationId xmlns:a16="http://schemas.microsoft.com/office/drawing/2014/main" id="{3714BA1B-8A16-4916-B06F-027AB5DE3D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06037" y="4225925"/>
            <a:ext cx="1838325" cy="2495550"/>
          </a:xfrm>
          <a:prstGeom prst="rect">
            <a:avLst/>
          </a:prstGeom>
        </p:spPr>
      </p:pic>
      <p:pic>
        <p:nvPicPr>
          <p:cNvPr id="23" name="Image 22">
            <a:extLst>
              <a:ext uri="{FF2B5EF4-FFF2-40B4-BE49-F238E27FC236}">
                <a16:creationId xmlns:a16="http://schemas.microsoft.com/office/drawing/2014/main" id="{F8F78DA6-E123-4E1E-ADCD-0828B9949DE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3375" y="4500562"/>
            <a:ext cx="2114550" cy="2162175"/>
          </a:xfrm>
          <a:prstGeom prst="rect">
            <a:avLst/>
          </a:prstGeom>
        </p:spPr>
      </p:pic>
      <p:pic>
        <p:nvPicPr>
          <p:cNvPr id="25" name="Image 24">
            <a:extLst>
              <a:ext uri="{FF2B5EF4-FFF2-40B4-BE49-F238E27FC236}">
                <a16:creationId xmlns:a16="http://schemas.microsoft.com/office/drawing/2014/main" id="{DD85A04D-26D9-4D24-A03A-079ACF51C2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02311" y="4478738"/>
            <a:ext cx="2495550" cy="1828800"/>
          </a:xfrm>
          <a:prstGeom prst="rect">
            <a:avLst/>
          </a:prstGeom>
        </p:spPr>
      </p:pic>
      <p:pic>
        <p:nvPicPr>
          <p:cNvPr id="27" name="Image 26">
            <a:extLst>
              <a:ext uri="{FF2B5EF4-FFF2-40B4-BE49-F238E27FC236}">
                <a16:creationId xmlns:a16="http://schemas.microsoft.com/office/drawing/2014/main" id="{B16D96C9-F912-49D4-8B05-507A1405F60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2875" y="2543175"/>
            <a:ext cx="2495550" cy="1828800"/>
          </a:xfrm>
          <a:prstGeom prst="rect">
            <a:avLst/>
          </a:prstGeom>
        </p:spPr>
      </p:pic>
    </p:spTree>
    <p:extLst>
      <p:ext uri="{BB962C8B-B14F-4D97-AF65-F5344CB8AC3E}">
        <p14:creationId xmlns:p14="http://schemas.microsoft.com/office/powerpoint/2010/main" val="3442372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91C4614-B3AB-4FCE-B9DD-1E9DD4F0F26F}"/>
              </a:ext>
            </a:extLst>
          </p:cNvPr>
          <p:cNvSpPr>
            <a:spLocks noGrp="1"/>
          </p:cNvSpPr>
          <p:nvPr>
            <p:ph type="ftr" sz="quarter" idx="11"/>
          </p:nvPr>
        </p:nvSpPr>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CB130C-5BAF-4684-A997-992032F50248}"/>
              </a:ext>
            </a:extLst>
          </p:cNvPr>
          <p:cNvSpPr>
            <a:spLocks noGrp="1"/>
          </p:cNvSpPr>
          <p:nvPr>
            <p:ph type="sldNum" sz="quarter" idx="12"/>
          </p:nvPr>
        </p:nvSpPr>
        <p:spPr/>
        <p:txBody>
          <a:bodyPr/>
          <a:lstStyle/>
          <a:p>
            <a:fld id="{DD01B516-A07C-46B6-9C1A-871827ED2DE0}" type="slidenum">
              <a:rPr lang="fr-FR" smtClean="0"/>
              <a:t>38</a:t>
            </a:fld>
            <a:endParaRPr lang="fr-FR"/>
          </a:p>
        </p:txBody>
      </p:sp>
      <p:sp>
        <p:nvSpPr>
          <p:cNvPr id="4" name="ZoneTexte 3">
            <a:extLst>
              <a:ext uri="{FF2B5EF4-FFF2-40B4-BE49-F238E27FC236}">
                <a16:creationId xmlns:a16="http://schemas.microsoft.com/office/drawing/2014/main" id="{0636DB3F-7A7A-4646-8755-EC5DE4463E5F}"/>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D1F64A82-3F04-45B0-97AC-E9D73DFEDCB0}"/>
              </a:ext>
            </a:extLst>
          </p:cNvPr>
          <p:cNvSpPr txBox="1"/>
          <p:nvPr/>
        </p:nvSpPr>
        <p:spPr>
          <a:xfrm>
            <a:off x="168173" y="485678"/>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spTree>
    <p:extLst>
      <p:ext uri="{BB962C8B-B14F-4D97-AF65-F5344CB8AC3E}">
        <p14:creationId xmlns:p14="http://schemas.microsoft.com/office/powerpoint/2010/main" val="2614051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EB61A8D-A10D-46FE-AC19-A13C25267E28}"/>
              </a:ext>
            </a:extLst>
          </p:cNvPr>
          <p:cNvSpPr>
            <a:spLocks noGrp="1"/>
          </p:cNvSpPr>
          <p:nvPr>
            <p:ph type="ftr" sz="quarter" idx="11"/>
          </p:nvPr>
        </p:nvSpPr>
        <p:spPr>
          <a:xfrm>
            <a:off x="3119718" y="6559215"/>
            <a:ext cx="5044440" cy="198437"/>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56E8E22A-5181-44F1-8725-F40C6F247007}"/>
              </a:ext>
            </a:extLst>
          </p:cNvPr>
          <p:cNvSpPr>
            <a:spLocks noGrp="1"/>
          </p:cNvSpPr>
          <p:nvPr>
            <p:ph type="sldNum" sz="quarter" idx="12"/>
          </p:nvPr>
        </p:nvSpPr>
        <p:spPr>
          <a:xfrm>
            <a:off x="11230983" y="138430"/>
            <a:ext cx="768275" cy="410210"/>
          </a:xfrm>
        </p:spPr>
        <p:txBody>
          <a:bodyPr/>
          <a:lstStyle/>
          <a:p>
            <a:fld id="{DD01B516-A07C-46B6-9C1A-871827ED2DE0}" type="slidenum">
              <a:rPr lang="fr-FR" smtClean="0"/>
              <a:t>39</a:t>
            </a:fld>
            <a:endParaRPr lang="fr-FR"/>
          </a:p>
        </p:txBody>
      </p:sp>
      <p:pic>
        <p:nvPicPr>
          <p:cNvPr id="4" name="Image 1024">
            <a:extLst>
              <a:ext uri="{FF2B5EF4-FFF2-40B4-BE49-F238E27FC236}">
                <a16:creationId xmlns:a16="http://schemas.microsoft.com/office/drawing/2014/main" id="{C6D72BC0-E423-4C81-8DB6-A9DD00D9E1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17958" y="5107446"/>
            <a:ext cx="2697162"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1026">
            <a:extLst>
              <a:ext uri="{FF2B5EF4-FFF2-40B4-BE49-F238E27FC236}">
                <a16:creationId xmlns:a16="http://schemas.microsoft.com/office/drawing/2014/main" id="{762C63D6-E290-4DB8-9AEA-E64B2BEE6A96}"/>
              </a:ext>
            </a:extLst>
          </p:cNvPr>
          <p:cNvSpPr txBox="1">
            <a:spLocks noChangeArrowheads="1"/>
          </p:cNvSpPr>
          <p:nvPr/>
        </p:nvSpPr>
        <p:spPr bwMode="auto">
          <a:xfrm>
            <a:off x="161738" y="923330"/>
            <a:ext cx="11837520"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fontAlgn="auto" hangingPunct="1">
              <a:spcBef>
                <a:spcPct val="0"/>
              </a:spcBef>
              <a:spcAft>
                <a:spcPts val="0"/>
              </a:spcAft>
              <a:buFont typeface="Arial" panose="020B0604020202020204" pitchFamily="34" charset="0"/>
              <a:buNone/>
              <a:defRPr/>
            </a:pPr>
            <a:r>
              <a:rPr lang="fr-FR" altLang="fr-FR" sz="1800" dirty="0">
                <a:solidFill>
                  <a:srgbClr val="008000"/>
                </a:solidFill>
              </a:rPr>
              <a:t>Culture facile du fruit « </a:t>
            </a:r>
            <a:r>
              <a:rPr lang="fr-FR" altLang="fr-FR" sz="1800" b="1" dirty="0" err="1">
                <a:solidFill>
                  <a:srgbClr val="008000"/>
                </a:solidFill>
              </a:rPr>
              <a:t>poc-poc</a:t>
            </a:r>
            <a:r>
              <a:rPr lang="fr-FR" altLang="fr-FR" sz="1800" dirty="0">
                <a:solidFill>
                  <a:srgbClr val="008000"/>
                </a:solidFill>
              </a:rPr>
              <a:t> », </a:t>
            </a:r>
            <a:r>
              <a:rPr lang="fr-FR" altLang="fr-FR" sz="1800" b="1" i="1" dirty="0">
                <a:solidFill>
                  <a:srgbClr val="008000"/>
                </a:solidFill>
              </a:rPr>
              <a:t>Physalis, </a:t>
            </a:r>
            <a:r>
              <a:rPr lang="fr-FR" sz="1800" b="1" i="1" dirty="0">
                <a:solidFill>
                  <a:srgbClr val="008000"/>
                </a:solidFill>
              </a:rPr>
              <a:t>Alkékenge</a:t>
            </a:r>
            <a:r>
              <a:rPr lang="fr-FR" sz="1800" dirty="0">
                <a:solidFill>
                  <a:srgbClr val="008000"/>
                </a:solidFill>
              </a:rPr>
              <a:t>, lanterne ou </a:t>
            </a:r>
            <a:r>
              <a:rPr lang="fr-FR" sz="1800" b="1" dirty="0">
                <a:solidFill>
                  <a:srgbClr val="008000"/>
                </a:solidFill>
              </a:rPr>
              <a:t>Amour en cage</a:t>
            </a:r>
            <a:r>
              <a:rPr lang="fr-FR" altLang="fr-FR" sz="1800" b="1" dirty="0">
                <a:solidFill>
                  <a:srgbClr val="008000"/>
                </a:solidFill>
              </a:rPr>
              <a:t> </a:t>
            </a:r>
            <a:r>
              <a:rPr lang="fr-FR" altLang="fr-FR" sz="1800" dirty="0">
                <a:solidFill>
                  <a:srgbClr val="008000"/>
                </a:solidFill>
              </a:rPr>
              <a:t>($). </a:t>
            </a:r>
          </a:p>
          <a:p>
            <a:pPr algn="just">
              <a:spcBef>
                <a:spcPct val="0"/>
              </a:spcBef>
              <a:buNone/>
              <a:defRPr/>
            </a:pPr>
            <a:r>
              <a:rPr lang="fr-FR" altLang="fr-FR" sz="1800" dirty="0">
                <a:solidFill>
                  <a:srgbClr val="008000"/>
                </a:solidFill>
              </a:rPr>
              <a:t>(variétés comestibles : </a:t>
            </a:r>
            <a:r>
              <a:rPr lang="fr-FR" altLang="fr-FR" sz="1800" b="1" dirty="0">
                <a:solidFill>
                  <a:srgbClr val="008000"/>
                </a:solidFill>
              </a:rPr>
              <a:t>Coqueret du Pérou </a:t>
            </a:r>
            <a:r>
              <a:rPr lang="fr-FR" altLang="fr-FR" sz="1800" dirty="0">
                <a:solidFill>
                  <a:srgbClr val="008000"/>
                </a:solidFill>
              </a:rPr>
              <a:t>(</a:t>
            </a:r>
            <a:r>
              <a:rPr lang="fr-FR" altLang="fr-FR" sz="1800" b="1" i="1" dirty="0">
                <a:solidFill>
                  <a:srgbClr val="008000"/>
                </a:solidFill>
              </a:rPr>
              <a:t>Physalis </a:t>
            </a:r>
            <a:r>
              <a:rPr lang="fr-FR" altLang="fr-FR" sz="1800" b="1" i="1" dirty="0" err="1">
                <a:solidFill>
                  <a:srgbClr val="008000"/>
                </a:solidFill>
              </a:rPr>
              <a:t>peruviana</a:t>
            </a:r>
            <a:r>
              <a:rPr lang="fr-FR" altLang="fr-FR" sz="1800" dirty="0">
                <a:solidFill>
                  <a:srgbClr val="008000"/>
                </a:solidFill>
              </a:rPr>
              <a:t>)</a:t>
            </a:r>
            <a:r>
              <a:rPr lang="fr-FR" altLang="fr-FR" sz="1800" b="1" i="1" dirty="0">
                <a:solidFill>
                  <a:srgbClr val="008000"/>
                </a:solidFill>
              </a:rPr>
              <a:t> </a:t>
            </a:r>
            <a:r>
              <a:rPr lang="fr-FR" sz="1800" dirty="0">
                <a:solidFill>
                  <a:srgbClr val="008000"/>
                </a:solidFill>
              </a:rPr>
              <a:t>(climat tropicaux et subtropicaux, </a:t>
            </a:r>
            <a:r>
              <a:rPr lang="fr-FR" sz="1800" b="1" dirty="0">
                <a:solidFill>
                  <a:srgbClr val="008000"/>
                </a:solidFill>
              </a:rPr>
              <a:t>USDA</a:t>
            </a:r>
            <a:r>
              <a:rPr lang="fr-FR" sz="1800" dirty="0">
                <a:solidFill>
                  <a:srgbClr val="008000"/>
                </a:solidFill>
              </a:rPr>
              <a:t> </a:t>
            </a:r>
            <a:r>
              <a:rPr lang="fr-FR" sz="1800" dirty="0" err="1">
                <a:solidFill>
                  <a:srgbClr val="008000"/>
                </a:solidFill>
              </a:rPr>
              <a:t>hardiness</a:t>
            </a:r>
            <a:r>
              <a:rPr lang="fr-FR" sz="1800" dirty="0">
                <a:solidFill>
                  <a:srgbClr val="008000"/>
                </a:solidFill>
              </a:rPr>
              <a:t>, 10-12)</a:t>
            </a:r>
            <a:r>
              <a:rPr lang="fr-FR" altLang="fr-FR" sz="1800" i="1" dirty="0">
                <a:solidFill>
                  <a:srgbClr val="008000"/>
                </a:solidFill>
              </a:rPr>
              <a:t>, </a:t>
            </a:r>
            <a:r>
              <a:rPr lang="fr-FR" sz="1800" i="1" dirty="0">
                <a:solidFill>
                  <a:srgbClr val="008000"/>
                </a:solidFill>
              </a:rPr>
              <a:t>Physalis </a:t>
            </a:r>
            <a:r>
              <a:rPr lang="fr-FR" sz="1800" i="1" dirty="0" err="1">
                <a:solidFill>
                  <a:srgbClr val="008000"/>
                </a:solidFill>
              </a:rPr>
              <a:t>heterophylla</a:t>
            </a:r>
            <a:r>
              <a:rPr lang="fr-FR" sz="1800" i="1" dirty="0">
                <a:solidFill>
                  <a:srgbClr val="008000"/>
                </a:solidFill>
              </a:rPr>
              <a:t> </a:t>
            </a:r>
            <a:r>
              <a:rPr lang="fr-FR" sz="1800" dirty="0">
                <a:solidFill>
                  <a:srgbClr val="008000"/>
                </a:solidFill>
              </a:rPr>
              <a:t>(climat tempéré)</a:t>
            </a:r>
            <a:r>
              <a:rPr lang="fr-FR" sz="1800" i="1" dirty="0">
                <a:solidFill>
                  <a:srgbClr val="008000"/>
                </a:solidFill>
              </a:rPr>
              <a:t> …</a:t>
            </a:r>
            <a:r>
              <a:rPr lang="fr-FR" altLang="fr-FR" sz="1800" dirty="0">
                <a:solidFill>
                  <a:srgbClr val="008000"/>
                </a:solidFill>
              </a:rPr>
              <a:t>). Anglais : cape </a:t>
            </a:r>
            <a:r>
              <a:rPr lang="fr-FR" altLang="fr-FR" sz="1800" dirty="0" err="1">
                <a:solidFill>
                  <a:srgbClr val="008000"/>
                </a:solidFill>
              </a:rPr>
              <a:t>gooseberry</a:t>
            </a:r>
            <a:r>
              <a:rPr lang="fr-FR" altLang="fr-FR" sz="1800" dirty="0">
                <a:solidFill>
                  <a:srgbClr val="008000"/>
                </a:solidFill>
              </a:rPr>
              <a:t>. Une plante pérenne, au feuillage tendre, formant des buissons rampants, de la famille des tomates (</a:t>
            </a:r>
            <a:r>
              <a:rPr lang="fr-FR" altLang="fr-FR" sz="1800" i="1" dirty="0" err="1">
                <a:solidFill>
                  <a:srgbClr val="008000"/>
                </a:solidFill>
              </a:rPr>
              <a:t>Solanaceae</a:t>
            </a:r>
            <a:r>
              <a:rPr lang="fr-FR" altLang="fr-FR" sz="1800" dirty="0">
                <a:solidFill>
                  <a:srgbClr val="008000"/>
                </a:solidFill>
              </a:rPr>
              <a:t>) avec des petit fruits jaune-vert entourés d'une sorte d'enveloppe ou calice aux allures de papier.</a:t>
            </a:r>
          </a:p>
          <a:p>
            <a:pPr algn="just" eaLnBrk="1" fontAlgn="auto" hangingPunct="1">
              <a:spcBef>
                <a:spcPct val="0"/>
              </a:spcBef>
              <a:spcAft>
                <a:spcPts val="0"/>
              </a:spcAft>
              <a:buFont typeface="Arial" panose="020B0604020202020204" pitchFamily="34" charset="0"/>
              <a:buNone/>
              <a:defRPr/>
            </a:pPr>
            <a:r>
              <a:rPr lang="fr-FR" altLang="fr-FR" sz="1800" u="sng" dirty="0">
                <a:solidFill>
                  <a:srgbClr val="008000"/>
                </a:solidFill>
              </a:rPr>
              <a:t>Usages</a:t>
            </a:r>
            <a:r>
              <a:rPr lang="fr-FR" altLang="fr-FR" sz="1800" dirty="0">
                <a:solidFill>
                  <a:srgbClr val="008000"/>
                </a:solidFill>
              </a:rPr>
              <a:t> : Les fruits mûrissent à la fin de l'été et sont consommés frais ou cuits dans leur jus. Au Mexique c'est un ingrédient clé des sauce pimentées, mélangé aux piments et oignons. Sensible au gel.  </a:t>
            </a:r>
          </a:p>
          <a:p>
            <a:pPr eaLnBrk="1" fontAlgn="auto" hangingPunct="1">
              <a:spcBef>
                <a:spcPct val="0"/>
              </a:spcBef>
              <a:spcAft>
                <a:spcPts val="0"/>
              </a:spcAft>
              <a:buFont typeface="Arial" panose="020B0604020202020204" pitchFamily="34" charset="0"/>
              <a:buNone/>
              <a:defRPr/>
            </a:pPr>
            <a:r>
              <a:rPr lang="fr-FR" altLang="fr-FR" sz="1200" dirty="0">
                <a:solidFill>
                  <a:srgbClr val="008000"/>
                </a:solidFill>
              </a:rPr>
              <a:t>Source images : </a:t>
            </a:r>
            <a:r>
              <a:rPr lang="fr-FR" altLang="fr-FR" sz="1200" dirty="0">
                <a:solidFill>
                  <a:srgbClr val="002060"/>
                </a:solidFill>
                <a:hlinkClick r:id="rId3"/>
              </a:rPr>
              <a:t>http://environnementmadagascar.blogspot.fr/2011_02_01_archive.html</a:t>
            </a:r>
            <a:r>
              <a:rPr lang="fr-FR" altLang="fr-FR" sz="1200" dirty="0">
                <a:solidFill>
                  <a:srgbClr val="002060"/>
                </a:solidFill>
              </a:rPr>
              <a:t> </a:t>
            </a:r>
            <a:r>
              <a:rPr lang="fr-FR" altLang="fr-FR" sz="1200" dirty="0">
                <a:solidFill>
                  <a:srgbClr val="008000"/>
                </a:solidFill>
              </a:rPr>
              <a:t>(voir aussi </a:t>
            </a:r>
            <a:r>
              <a:rPr lang="fr-FR" altLang="fr-FR" sz="1200" dirty="0">
                <a:solidFill>
                  <a:srgbClr val="008000"/>
                </a:solidFill>
                <a:hlinkClick r:id="rId4"/>
              </a:rPr>
              <a:t>http://fr.wikipedia.org/wiki/Physalis</a:t>
            </a:r>
            <a:r>
              <a:rPr lang="fr-FR" altLang="fr-FR" sz="1200" dirty="0">
                <a:solidFill>
                  <a:srgbClr val="008000"/>
                </a:solidFill>
              </a:rPr>
              <a:t>). </a:t>
            </a:r>
          </a:p>
          <a:p>
            <a:pPr algn="just" eaLnBrk="1" fontAlgn="auto" hangingPunct="1">
              <a:spcBef>
                <a:spcPct val="0"/>
              </a:spcBef>
              <a:spcAft>
                <a:spcPts val="0"/>
              </a:spcAft>
              <a:buFont typeface="Arial" panose="020B0604020202020204" pitchFamily="34" charset="0"/>
              <a:buNone/>
              <a:defRPr/>
            </a:pPr>
            <a:endParaRPr lang="fr-FR" altLang="fr-FR" sz="1200" dirty="0">
              <a:solidFill>
                <a:srgbClr val="008000"/>
              </a:solidFill>
            </a:endParaRPr>
          </a:p>
          <a:p>
            <a:pPr algn="just" eaLnBrk="1" fontAlgn="auto" hangingPunct="1">
              <a:spcBef>
                <a:spcPct val="0"/>
              </a:spcBef>
              <a:spcAft>
                <a:spcPts val="0"/>
              </a:spcAft>
              <a:buFont typeface="Arial" panose="020B0604020202020204" pitchFamily="34" charset="0"/>
              <a:buNone/>
              <a:defRPr/>
            </a:pPr>
            <a:r>
              <a:rPr lang="fr-FR" altLang="fr-FR" sz="1800" dirty="0">
                <a:solidFill>
                  <a:srgbClr val="008000"/>
                </a:solidFill>
              </a:rPr>
              <a:t>Les variétés présentes à Madagascar seraient :</a:t>
            </a:r>
          </a:p>
          <a:p>
            <a:pPr algn="just" eaLnBrk="1" fontAlgn="auto" hangingPunct="1">
              <a:spcBef>
                <a:spcPct val="0"/>
              </a:spcBef>
              <a:spcAft>
                <a:spcPts val="0"/>
              </a:spcAft>
              <a:buFont typeface="Arial" panose="020B0604020202020204" pitchFamily="34" charset="0"/>
              <a:buNone/>
              <a:defRPr/>
            </a:pPr>
            <a:endParaRPr lang="fr-FR" altLang="fr-FR" sz="1800" dirty="0">
              <a:solidFill>
                <a:srgbClr val="008000"/>
              </a:solidFill>
            </a:endParaRPr>
          </a:p>
          <a:p>
            <a:pPr marL="228600" indent="-228600" algn="just" eaLnBrk="1" fontAlgn="auto" hangingPunct="1">
              <a:spcBef>
                <a:spcPct val="0"/>
              </a:spcBef>
              <a:spcAft>
                <a:spcPts val="0"/>
              </a:spcAft>
              <a:buFont typeface="+mj-lt"/>
              <a:buAutoNum type="arabicPeriod"/>
              <a:defRPr/>
            </a:pPr>
            <a:r>
              <a:rPr lang="fr-FR" altLang="fr-FR" sz="1800" i="1" dirty="0">
                <a:solidFill>
                  <a:srgbClr val="008000"/>
                </a:solidFill>
              </a:rPr>
              <a:t>Physalis </a:t>
            </a:r>
            <a:r>
              <a:rPr lang="fr-FR" altLang="fr-FR" sz="1800" i="1" dirty="0" err="1">
                <a:solidFill>
                  <a:srgbClr val="008000"/>
                </a:solidFill>
              </a:rPr>
              <a:t>angulata</a:t>
            </a:r>
            <a:endParaRPr lang="fr-FR" altLang="fr-FR" sz="1800" i="1" dirty="0">
              <a:solidFill>
                <a:srgbClr val="008000"/>
              </a:solidFill>
            </a:endParaRPr>
          </a:p>
          <a:p>
            <a:pPr marL="228600" indent="-228600" algn="just" eaLnBrk="1" fontAlgn="auto" hangingPunct="1">
              <a:spcBef>
                <a:spcPct val="0"/>
              </a:spcBef>
              <a:spcAft>
                <a:spcPts val="0"/>
              </a:spcAft>
              <a:buFont typeface="+mj-lt"/>
              <a:buAutoNum type="arabicPeriod"/>
              <a:defRPr/>
            </a:pPr>
            <a:r>
              <a:rPr lang="fr-FR" altLang="fr-FR" sz="1800" i="1" dirty="0">
                <a:solidFill>
                  <a:srgbClr val="008000"/>
                </a:solidFill>
              </a:rPr>
              <a:t>Physalis </a:t>
            </a:r>
            <a:r>
              <a:rPr lang="fr-FR" altLang="fr-FR" sz="1800" i="1" dirty="0" err="1">
                <a:solidFill>
                  <a:srgbClr val="008000"/>
                </a:solidFill>
              </a:rPr>
              <a:t>cordata</a:t>
            </a:r>
            <a:endParaRPr lang="fr-FR" altLang="fr-FR" sz="1800" i="1" dirty="0">
              <a:solidFill>
                <a:srgbClr val="008000"/>
              </a:solidFill>
            </a:endParaRPr>
          </a:p>
          <a:p>
            <a:pPr marL="228600" indent="-228600" algn="just" eaLnBrk="1" fontAlgn="auto" hangingPunct="1">
              <a:spcBef>
                <a:spcPct val="0"/>
              </a:spcBef>
              <a:spcAft>
                <a:spcPts val="0"/>
              </a:spcAft>
              <a:buFont typeface="+mj-lt"/>
              <a:buAutoNum type="arabicPeriod"/>
              <a:defRPr/>
            </a:pPr>
            <a:r>
              <a:rPr lang="fr-FR" altLang="fr-FR" sz="1800" i="1" dirty="0">
                <a:solidFill>
                  <a:srgbClr val="008000"/>
                </a:solidFill>
              </a:rPr>
              <a:t>Physalis minima</a:t>
            </a:r>
            <a:r>
              <a:rPr lang="fr-FR" altLang="fr-FR" sz="1800" dirty="0">
                <a:solidFill>
                  <a:srgbClr val="008000"/>
                </a:solidFill>
              </a:rPr>
              <a:t> (comestible)</a:t>
            </a:r>
            <a:endParaRPr lang="fr-FR" altLang="fr-FR" sz="1800" i="1" dirty="0">
              <a:solidFill>
                <a:srgbClr val="008000"/>
              </a:solidFill>
            </a:endParaRPr>
          </a:p>
          <a:p>
            <a:pPr marL="228600" indent="-228600" algn="just" eaLnBrk="1" fontAlgn="auto" hangingPunct="1">
              <a:spcBef>
                <a:spcPct val="0"/>
              </a:spcBef>
              <a:spcAft>
                <a:spcPts val="0"/>
              </a:spcAft>
              <a:buFont typeface="+mj-lt"/>
              <a:buAutoNum type="arabicPeriod"/>
              <a:defRPr/>
            </a:pPr>
            <a:r>
              <a:rPr lang="fr-FR" altLang="fr-FR" sz="1800" i="1" dirty="0">
                <a:solidFill>
                  <a:srgbClr val="008000"/>
                </a:solidFill>
              </a:rPr>
              <a:t>Physalis </a:t>
            </a:r>
            <a:r>
              <a:rPr lang="fr-FR" altLang="fr-FR" sz="1800" i="1" dirty="0" err="1">
                <a:solidFill>
                  <a:srgbClr val="008000"/>
                </a:solidFill>
              </a:rPr>
              <a:t>peruviana</a:t>
            </a:r>
            <a:r>
              <a:rPr lang="fr-FR" altLang="fr-FR" sz="1800" i="1" dirty="0">
                <a:solidFill>
                  <a:srgbClr val="008000"/>
                </a:solidFill>
              </a:rPr>
              <a:t> </a:t>
            </a:r>
            <a:r>
              <a:rPr lang="fr-FR" altLang="fr-FR" sz="1800" dirty="0">
                <a:solidFill>
                  <a:srgbClr val="008000"/>
                </a:solidFill>
              </a:rPr>
              <a:t>(comestible)</a:t>
            </a:r>
            <a:endParaRPr lang="fr-FR" altLang="fr-FR" sz="1800" i="1" dirty="0">
              <a:solidFill>
                <a:srgbClr val="008000"/>
              </a:solidFill>
            </a:endParaRPr>
          </a:p>
          <a:p>
            <a:pPr algn="just" eaLnBrk="1" fontAlgn="auto" hangingPunct="1">
              <a:spcBef>
                <a:spcPct val="0"/>
              </a:spcBef>
              <a:spcAft>
                <a:spcPts val="0"/>
              </a:spcAft>
              <a:buFont typeface="Arial" panose="020B0604020202020204" pitchFamily="34" charset="0"/>
              <a:buNone/>
              <a:defRPr/>
            </a:pPr>
            <a:endParaRPr lang="fr-FR" altLang="fr-FR" sz="1200" dirty="0">
              <a:solidFill>
                <a:srgbClr val="008000"/>
              </a:solidFill>
            </a:endParaRPr>
          </a:p>
          <a:p>
            <a:pPr eaLnBrk="1" fontAlgn="auto" hangingPunct="1">
              <a:spcBef>
                <a:spcPct val="0"/>
              </a:spcBef>
              <a:spcAft>
                <a:spcPts val="0"/>
              </a:spcAft>
              <a:buFont typeface="Arial" panose="020B0604020202020204" pitchFamily="34" charset="0"/>
              <a:buNone/>
              <a:defRPr/>
            </a:pPr>
            <a:r>
              <a:rPr lang="fr-FR" altLang="fr-FR" sz="1200" dirty="0">
                <a:solidFill>
                  <a:srgbClr val="008000"/>
                </a:solidFill>
              </a:rPr>
              <a:t>Selon le catalogue de la flore de Madagascar : </a:t>
            </a:r>
            <a:r>
              <a:rPr lang="fr-FR" altLang="fr-FR" sz="1200" dirty="0">
                <a:solidFill>
                  <a:srgbClr val="008000"/>
                </a:solidFill>
                <a:hlinkClick r:id="rId5"/>
              </a:rPr>
              <a:t>http://www.efloras.org/florataxon.aspx?flora_id=12&amp;taxon_id=125280</a:t>
            </a:r>
            <a:r>
              <a:rPr lang="fr-FR" altLang="fr-FR" sz="1200" dirty="0">
                <a:solidFill>
                  <a:srgbClr val="008000"/>
                </a:solidFill>
              </a:rPr>
              <a:t> </a:t>
            </a:r>
          </a:p>
        </p:txBody>
      </p:sp>
      <p:sp>
        <p:nvSpPr>
          <p:cNvPr id="8" name="ZoneTexte 7">
            <a:extLst>
              <a:ext uri="{FF2B5EF4-FFF2-40B4-BE49-F238E27FC236}">
                <a16:creationId xmlns:a16="http://schemas.microsoft.com/office/drawing/2014/main" id="{7DDDAC61-FF3D-4793-955F-B316A4E79DEB}"/>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9" name="ZoneTexte 8">
            <a:extLst>
              <a:ext uri="{FF2B5EF4-FFF2-40B4-BE49-F238E27FC236}">
                <a16:creationId xmlns:a16="http://schemas.microsoft.com/office/drawing/2014/main" id="{1DEB0027-C457-4A5A-819D-1F16E5CC23B4}"/>
              </a:ext>
            </a:extLst>
          </p:cNvPr>
          <p:cNvSpPr txBox="1"/>
          <p:nvPr/>
        </p:nvSpPr>
        <p:spPr>
          <a:xfrm>
            <a:off x="161738" y="449994"/>
            <a:ext cx="4905113" cy="369332"/>
          </a:xfrm>
          <a:prstGeom prst="rect">
            <a:avLst/>
          </a:prstGeom>
          <a:noFill/>
        </p:spPr>
        <p:txBody>
          <a:bodyPr wrap="square" rtlCol="0">
            <a:spAutoFit/>
          </a:bodyPr>
          <a:lstStyle/>
          <a:p>
            <a:r>
              <a:rPr lang="fr-FR" b="1" u="sng" dirty="0">
                <a:solidFill>
                  <a:srgbClr val="008000"/>
                </a:solidFill>
              </a:rPr>
              <a:t>Plantes tropicales à fruits</a:t>
            </a:r>
          </a:p>
        </p:txBody>
      </p:sp>
    </p:spTree>
    <p:extLst>
      <p:ext uri="{BB962C8B-B14F-4D97-AF65-F5344CB8AC3E}">
        <p14:creationId xmlns:p14="http://schemas.microsoft.com/office/powerpoint/2010/main" val="3250726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17FB4D0-14EF-46BB-A8AB-7400726DAC0F}"/>
              </a:ext>
            </a:extLst>
          </p:cNvPr>
          <p:cNvSpPr>
            <a:spLocks noGrp="1"/>
          </p:cNvSpPr>
          <p:nvPr>
            <p:ph type="ftr" sz="quarter" idx="11"/>
          </p:nvPr>
        </p:nvSpPr>
        <p:spPr>
          <a:xfrm>
            <a:off x="4038600" y="6389649"/>
            <a:ext cx="4774442" cy="331826"/>
          </a:xfrm>
        </p:spPr>
        <p:txBody>
          <a:bodyPr/>
          <a:lstStyle/>
          <a:p>
            <a:r>
              <a:rPr lang="fr-FR" dirty="0"/>
              <a:t>Aménagement paysager (Antanarivo) – B. LISAN – Sept 2017</a:t>
            </a:r>
          </a:p>
        </p:txBody>
      </p:sp>
      <p:sp>
        <p:nvSpPr>
          <p:cNvPr id="4" name="Espace réservé du numéro de diapositive 2">
            <a:extLst>
              <a:ext uri="{FF2B5EF4-FFF2-40B4-BE49-F238E27FC236}">
                <a16:creationId xmlns:a16="http://schemas.microsoft.com/office/drawing/2014/main" id="{7F3D5CEF-41B8-43AC-AF83-1B281E64E1ED}"/>
              </a:ext>
            </a:extLst>
          </p:cNvPr>
          <p:cNvSpPr txBox="1">
            <a:spLocks/>
          </p:cNvSpPr>
          <p:nvPr/>
        </p:nvSpPr>
        <p:spPr>
          <a:xfrm>
            <a:off x="175289" y="72099"/>
            <a:ext cx="384110" cy="359557"/>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4</a:t>
            </a:fld>
            <a:endParaRPr lang="fr-FR" dirty="0"/>
          </a:p>
        </p:txBody>
      </p:sp>
      <p:sp>
        <p:nvSpPr>
          <p:cNvPr id="5" name="ZoneTexte 4">
            <a:extLst>
              <a:ext uri="{FF2B5EF4-FFF2-40B4-BE49-F238E27FC236}">
                <a16:creationId xmlns:a16="http://schemas.microsoft.com/office/drawing/2014/main" id="{644BE31B-F690-439E-B1C5-4D936CE0DACD}"/>
              </a:ext>
            </a:extLst>
          </p:cNvPr>
          <p:cNvSpPr txBox="1"/>
          <p:nvPr/>
        </p:nvSpPr>
        <p:spPr>
          <a:xfrm>
            <a:off x="225911" y="431656"/>
            <a:ext cx="2335255" cy="369332"/>
          </a:xfrm>
          <a:prstGeom prst="rect">
            <a:avLst/>
          </a:prstGeom>
          <a:noFill/>
        </p:spPr>
        <p:txBody>
          <a:bodyPr wrap="none" rtlCol="0">
            <a:spAutoFit/>
          </a:bodyPr>
          <a:lstStyle/>
          <a:p>
            <a:r>
              <a:rPr lang="fr-FR" b="1" u="sng" dirty="0">
                <a:solidFill>
                  <a:srgbClr val="008000"/>
                </a:solidFill>
              </a:rPr>
              <a:t>Présentation du projet</a:t>
            </a:r>
          </a:p>
        </p:txBody>
      </p:sp>
      <p:sp>
        <p:nvSpPr>
          <p:cNvPr id="6" name="Rectangle 5">
            <a:extLst>
              <a:ext uri="{FF2B5EF4-FFF2-40B4-BE49-F238E27FC236}">
                <a16:creationId xmlns:a16="http://schemas.microsoft.com/office/drawing/2014/main" id="{B9705592-8EC7-4808-BF84-C40D4E2AB500}"/>
              </a:ext>
            </a:extLst>
          </p:cNvPr>
          <p:cNvSpPr/>
          <p:nvPr/>
        </p:nvSpPr>
        <p:spPr>
          <a:xfrm>
            <a:off x="225911" y="832097"/>
            <a:ext cx="2319033" cy="369332"/>
          </a:xfrm>
          <a:prstGeom prst="rect">
            <a:avLst/>
          </a:prstGeom>
        </p:spPr>
        <p:txBody>
          <a:bodyPr wrap="none">
            <a:spAutoFit/>
          </a:bodyPr>
          <a:lstStyle/>
          <a:p>
            <a:r>
              <a:rPr lang="fr-FR" b="1" dirty="0">
                <a:solidFill>
                  <a:srgbClr val="008000"/>
                </a:solidFill>
              </a:rPr>
              <a:t>Buts du projet (suite) :</a:t>
            </a:r>
          </a:p>
        </p:txBody>
      </p:sp>
      <p:sp>
        <p:nvSpPr>
          <p:cNvPr id="7" name="ZoneTexte 6">
            <a:extLst>
              <a:ext uri="{FF2B5EF4-FFF2-40B4-BE49-F238E27FC236}">
                <a16:creationId xmlns:a16="http://schemas.microsoft.com/office/drawing/2014/main" id="{D748D6E0-EA43-4231-93C4-42F2E352E469}"/>
              </a:ext>
            </a:extLst>
          </p:cNvPr>
          <p:cNvSpPr txBox="1"/>
          <p:nvPr/>
        </p:nvSpPr>
        <p:spPr>
          <a:xfrm>
            <a:off x="2162287" y="1"/>
            <a:ext cx="6650755"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8" name="ZoneTexte 7">
            <a:extLst>
              <a:ext uri="{FF2B5EF4-FFF2-40B4-BE49-F238E27FC236}">
                <a16:creationId xmlns:a16="http://schemas.microsoft.com/office/drawing/2014/main" id="{102D85C7-A193-4534-A9C0-F3E40176254E}"/>
              </a:ext>
            </a:extLst>
          </p:cNvPr>
          <p:cNvSpPr txBox="1"/>
          <p:nvPr/>
        </p:nvSpPr>
        <p:spPr>
          <a:xfrm>
            <a:off x="312234" y="1304693"/>
            <a:ext cx="11641873" cy="4770537"/>
          </a:xfrm>
          <a:prstGeom prst="rect">
            <a:avLst/>
          </a:prstGeom>
          <a:noFill/>
        </p:spPr>
        <p:txBody>
          <a:bodyPr wrap="square" rtlCol="0">
            <a:spAutoFit/>
          </a:bodyPr>
          <a:lstStyle/>
          <a:p>
            <a:pPr algn="just"/>
            <a:r>
              <a:rPr lang="fr-FR" dirty="0">
                <a:solidFill>
                  <a:srgbClr val="008000"/>
                </a:solidFill>
              </a:rPr>
              <a:t>Faire de ce lieux un endroit beau, chic, impeccable, clean, un vrai parc floral et botanique de renommé et en même temps un parcours botanique et pédagogique, un poumon vert en centre-ville … (qu’il soit vraiment utiles aux </a:t>
            </a:r>
            <a:r>
              <a:rPr lang="fr-FR" dirty="0" err="1">
                <a:solidFill>
                  <a:srgbClr val="008000"/>
                </a:solidFill>
              </a:rPr>
              <a:t>Antananariviens</a:t>
            </a:r>
            <a:r>
              <a:rPr lang="fr-FR" dirty="0">
                <a:solidFill>
                  <a:srgbClr val="008000"/>
                </a:solidFill>
              </a:rPr>
              <a:t>), un lieu de promenade, de course à pieds, un parcours sportif, de santé, de remise en forme (comportant des petits obstacles) etc.</a:t>
            </a:r>
          </a:p>
          <a:p>
            <a:pPr algn="just"/>
            <a:r>
              <a:rPr lang="fr-FR" dirty="0">
                <a:solidFill>
                  <a:srgbClr val="008000"/>
                </a:solidFill>
              </a:rPr>
              <a:t>Que le Président de la République Malgache et les officiels puissent être fier de ce lieu.</a:t>
            </a:r>
          </a:p>
          <a:p>
            <a:pPr algn="just"/>
            <a:r>
              <a:rPr lang="fr-FR" dirty="0">
                <a:solidFill>
                  <a:srgbClr val="008000"/>
                </a:solidFill>
              </a:rPr>
              <a:t>Sachant qu’il existe des milliers de fleurs et d’arbres à fleurs tropicaux, il faut qu’il y ait le maximum de diversité et de variétés pour toutes les saisons.</a:t>
            </a:r>
          </a:p>
          <a:p>
            <a:pPr algn="just"/>
            <a:endParaRPr lang="fr-FR" dirty="0">
              <a:solidFill>
                <a:srgbClr val="008000"/>
              </a:solidFill>
            </a:endParaRPr>
          </a:p>
          <a:p>
            <a:pPr algn="just"/>
            <a:r>
              <a:rPr lang="fr-FR" dirty="0">
                <a:solidFill>
                  <a:srgbClr val="008000"/>
                </a:solidFill>
              </a:rPr>
              <a:t>Le nombre d’aménagements proposés est important. Au client de choisir. </a:t>
            </a:r>
            <a:r>
              <a:rPr lang="fr-FR" i="1" dirty="0">
                <a:solidFill>
                  <a:srgbClr val="008000"/>
                </a:solidFill>
              </a:rPr>
              <a:t>Car qui peut le plus, peut le moins</a:t>
            </a:r>
            <a:r>
              <a:rPr lang="fr-FR" dirty="0">
                <a:solidFill>
                  <a:srgbClr val="008000"/>
                </a:solidFill>
              </a:rPr>
              <a:t>.</a:t>
            </a:r>
          </a:p>
          <a:p>
            <a:pPr algn="just"/>
            <a:endParaRPr lang="fr-FR" sz="1400" i="1" dirty="0">
              <a:solidFill>
                <a:srgbClr val="008000"/>
              </a:solidFill>
            </a:endParaRPr>
          </a:p>
          <a:p>
            <a:pPr algn="just"/>
            <a:r>
              <a:rPr lang="fr-FR" sz="1600" i="1" dirty="0">
                <a:solidFill>
                  <a:srgbClr val="008000"/>
                </a:solidFill>
              </a:rPr>
              <a:t>(°) Pour cela : </a:t>
            </a:r>
          </a:p>
          <a:p>
            <a:pPr algn="just"/>
            <a:endParaRPr lang="fr-FR" sz="1600" i="1" dirty="0">
              <a:solidFill>
                <a:srgbClr val="008000"/>
              </a:solidFill>
            </a:endParaRPr>
          </a:p>
          <a:p>
            <a:pPr marL="342900" indent="-342900" algn="just">
              <a:buAutoNum type="alphaLcParenR"/>
            </a:pPr>
            <a:r>
              <a:rPr lang="fr-FR" sz="1600" i="1" dirty="0">
                <a:solidFill>
                  <a:srgbClr val="008000"/>
                </a:solidFill>
              </a:rPr>
              <a:t>Nous proposons alors de prévoir </a:t>
            </a:r>
            <a:r>
              <a:rPr lang="fr-FR" sz="1600" b="1" i="1" dirty="0">
                <a:solidFill>
                  <a:srgbClr val="008000"/>
                </a:solidFill>
              </a:rPr>
              <a:t>plusieurs jardiniers à demeure</a:t>
            </a:r>
            <a:r>
              <a:rPr lang="fr-FR" sz="1600" i="1" dirty="0">
                <a:solidFill>
                  <a:srgbClr val="008000"/>
                </a:solidFill>
              </a:rPr>
              <a:t>, attaché au parc / jardin, qui entretiennent chaque jour l’espace du parc A </a:t>
            </a:r>
            <a:r>
              <a:rPr lang="fr-FR" sz="1600" i="1" dirty="0" err="1">
                <a:solidFill>
                  <a:srgbClr val="008000"/>
                </a:solidFill>
              </a:rPr>
              <a:t>MADAGASCAR</a:t>
            </a:r>
            <a:r>
              <a:rPr lang="fr-FR" sz="1600" b="1" i="1" dirty="0" err="1">
                <a:solidFill>
                  <a:srgbClr val="008000"/>
                </a:solidFill>
              </a:rPr>
              <a:t>et</a:t>
            </a:r>
            <a:r>
              <a:rPr lang="fr-FR" sz="1600" b="1" i="1" dirty="0">
                <a:solidFill>
                  <a:srgbClr val="008000"/>
                </a:solidFill>
              </a:rPr>
              <a:t> de les former.</a:t>
            </a:r>
            <a:r>
              <a:rPr lang="fr-FR" sz="1600" i="1" dirty="0">
                <a:solidFill>
                  <a:srgbClr val="008000"/>
                </a:solidFill>
              </a:rPr>
              <a:t> </a:t>
            </a:r>
          </a:p>
          <a:p>
            <a:pPr marL="342900" indent="-342900" algn="just">
              <a:buAutoNum type="alphaLcParenR"/>
            </a:pPr>
            <a:r>
              <a:rPr lang="fr-FR" sz="1600" i="1" dirty="0">
                <a:solidFill>
                  <a:srgbClr val="008000"/>
                </a:solidFill>
              </a:rPr>
              <a:t>Il faut que le lieu soit gardé. Il faut prévoir un gardien (ou deux). Une suggestion : prévoir de construire une maison pour le gardien, dans l’enceinte du domaine du parc à MADAGASCAR.</a:t>
            </a:r>
          </a:p>
          <a:p>
            <a:pPr marL="342900" indent="-342900" algn="just">
              <a:buAutoNum type="alphaLcParenR"/>
            </a:pPr>
            <a:r>
              <a:rPr lang="fr-FR" sz="1600" i="1" dirty="0">
                <a:solidFill>
                  <a:srgbClr val="008000"/>
                </a:solidFill>
              </a:rPr>
              <a:t>Pour éviter les intrusions de nuit, dans l’enceinte du parc à MADAGASCAR, nous proposons, que, lui-même, soit clôturé par une </a:t>
            </a:r>
            <a:r>
              <a:rPr lang="fr-FR" sz="1600" b="1" i="1" dirty="0">
                <a:solidFill>
                  <a:srgbClr val="008000"/>
                </a:solidFill>
              </a:rPr>
              <a:t>haie vive d’épineux mélangés _ haie libre _ (voir plus loin les plantes proposées pour cela) </a:t>
            </a:r>
            <a:r>
              <a:rPr lang="fr-FR" sz="1600" i="1" dirty="0">
                <a:solidFill>
                  <a:srgbClr val="008000"/>
                </a:solidFill>
              </a:rPr>
              <a:t>ou par une haie métallique.</a:t>
            </a:r>
          </a:p>
        </p:txBody>
      </p:sp>
    </p:spTree>
    <p:extLst>
      <p:ext uri="{BB962C8B-B14F-4D97-AF65-F5344CB8AC3E}">
        <p14:creationId xmlns:p14="http://schemas.microsoft.com/office/powerpoint/2010/main" val="23575018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a:extLst>
              <a:ext uri="{FF2B5EF4-FFF2-40B4-BE49-F238E27FC236}">
                <a16:creationId xmlns:a16="http://schemas.microsoft.com/office/drawing/2014/main" id="{D9D83770-DA11-4BAF-A95E-871FE1B055A6}"/>
              </a:ext>
            </a:extLst>
          </p:cNvPr>
          <p:cNvSpPr>
            <a:spLocks noGrp="1"/>
          </p:cNvSpPr>
          <p:nvPr>
            <p:ph type="ftr" sz="quarter" idx="11"/>
          </p:nvPr>
        </p:nvSpPr>
        <p:spPr>
          <a:xfrm>
            <a:off x="3345628" y="6492875"/>
            <a:ext cx="5388685" cy="365125"/>
          </a:xfrm>
        </p:spPr>
        <p:txBody>
          <a:bodyPr/>
          <a:lstStyle/>
          <a:p>
            <a:r>
              <a:rPr lang="fr-FR" dirty="0"/>
              <a:t>Aménagement paysager (Antanarivo) – B. LISAN – Sept 2017</a:t>
            </a:r>
          </a:p>
        </p:txBody>
      </p:sp>
      <p:sp>
        <p:nvSpPr>
          <p:cNvPr id="5" name="Espace réservé du numéro de diapositive 2">
            <a:extLst>
              <a:ext uri="{FF2B5EF4-FFF2-40B4-BE49-F238E27FC236}">
                <a16:creationId xmlns:a16="http://schemas.microsoft.com/office/drawing/2014/main" id="{F09BA3D7-C217-471D-A6F8-792BE21CB7FD}"/>
              </a:ext>
            </a:extLst>
          </p:cNvPr>
          <p:cNvSpPr>
            <a:spLocks noGrp="1"/>
          </p:cNvSpPr>
          <p:nvPr>
            <p:ph type="sldNum" sz="quarter" idx="12"/>
          </p:nvPr>
        </p:nvSpPr>
        <p:spPr>
          <a:xfrm>
            <a:off x="376517" y="79515"/>
            <a:ext cx="488577" cy="302634"/>
          </a:xfrm>
        </p:spPr>
        <p:txBody>
          <a:bodyPr/>
          <a:lstStyle/>
          <a:p>
            <a:fld id="{DD01B516-A07C-46B6-9C1A-871827ED2DE0}" type="slidenum">
              <a:rPr lang="fr-FR" smtClean="0"/>
              <a:t>40</a:t>
            </a:fld>
            <a:endParaRPr lang="fr-FR"/>
          </a:p>
        </p:txBody>
      </p:sp>
      <p:sp>
        <p:nvSpPr>
          <p:cNvPr id="6" name="ZoneTexte 5">
            <a:extLst>
              <a:ext uri="{FF2B5EF4-FFF2-40B4-BE49-F238E27FC236}">
                <a16:creationId xmlns:a16="http://schemas.microsoft.com/office/drawing/2014/main" id="{DB21BBF3-AE11-4DA4-8CCC-A42EC4DDDA40}"/>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7" name="ZoneTexte 6">
            <a:extLst>
              <a:ext uri="{FF2B5EF4-FFF2-40B4-BE49-F238E27FC236}">
                <a16:creationId xmlns:a16="http://schemas.microsoft.com/office/drawing/2014/main" id="{D1EC9B35-83F9-4DDB-9873-89973C52AD77}"/>
              </a:ext>
            </a:extLst>
          </p:cNvPr>
          <p:cNvSpPr txBox="1"/>
          <p:nvPr/>
        </p:nvSpPr>
        <p:spPr>
          <a:xfrm>
            <a:off x="182563" y="506819"/>
            <a:ext cx="4187843" cy="369332"/>
          </a:xfrm>
          <a:prstGeom prst="rect">
            <a:avLst/>
          </a:prstGeom>
          <a:noFill/>
        </p:spPr>
        <p:txBody>
          <a:bodyPr wrap="square" rtlCol="0">
            <a:spAutoFit/>
          </a:bodyPr>
          <a:lstStyle/>
          <a:p>
            <a:r>
              <a:rPr lang="fr-FR" b="1" u="sng" dirty="0">
                <a:solidFill>
                  <a:srgbClr val="008000"/>
                </a:solidFill>
              </a:rPr>
              <a:t>Plante herbacées à fruits (tropicales)</a:t>
            </a:r>
          </a:p>
        </p:txBody>
      </p:sp>
      <p:sp>
        <p:nvSpPr>
          <p:cNvPr id="8" name="ZoneTexte 7">
            <a:extLst>
              <a:ext uri="{FF2B5EF4-FFF2-40B4-BE49-F238E27FC236}">
                <a16:creationId xmlns:a16="http://schemas.microsoft.com/office/drawing/2014/main" id="{7CB13A01-0270-4087-BB57-040E12DB2344}"/>
              </a:ext>
            </a:extLst>
          </p:cNvPr>
          <p:cNvSpPr txBox="1">
            <a:spLocks noChangeArrowheads="1"/>
          </p:cNvSpPr>
          <p:nvPr/>
        </p:nvSpPr>
        <p:spPr bwMode="auto">
          <a:xfrm>
            <a:off x="182563" y="921305"/>
            <a:ext cx="11780838"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a:solidFill>
                  <a:srgbClr val="008000"/>
                </a:solidFill>
              </a:rPr>
              <a:t>La plante est pérenne en climat chaud. Elle fait 45-90 cm de haut avec des tiges érigées très branchues. Le </a:t>
            </a:r>
            <a:r>
              <a:rPr lang="fr-FR" altLang="fr-FR">
                <a:solidFill>
                  <a:srgbClr val="008000"/>
                </a:solidFill>
                <a:hlinkClick r:id="rId2" tooltip="Fruit (botanique)"/>
              </a:rPr>
              <a:t>fruit</a:t>
            </a:r>
            <a:r>
              <a:rPr lang="fr-FR" altLang="fr-FR">
                <a:solidFill>
                  <a:srgbClr val="008000"/>
                </a:solidFill>
              </a:rPr>
              <a:t> est une petite </a:t>
            </a:r>
            <a:r>
              <a:rPr lang="fr-FR" altLang="fr-FR">
                <a:solidFill>
                  <a:srgbClr val="008000"/>
                </a:solidFill>
                <a:hlinkClick r:id="rId3" tooltip="Baie (botanique)"/>
              </a:rPr>
              <a:t>baie</a:t>
            </a:r>
            <a:r>
              <a:rPr lang="fr-FR" altLang="fr-FR">
                <a:solidFill>
                  <a:srgbClr val="008000"/>
                </a:solidFill>
              </a:rPr>
              <a:t> ronde, de la taille d'une bille (1-1,5 cm de diamètre) de couleur jaune à orange brillant, remplie de petites </a:t>
            </a:r>
            <a:r>
              <a:rPr lang="fr-FR" altLang="fr-FR">
                <a:solidFill>
                  <a:srgbClr val="008000"/>
                </a:solidFill>
                <a:hlinkClick r:id="rId4" tooltip="Graine"/>
              </a:rPr>
              <a:t>graines</a:t>
            </a:r>
            <a:r>
              <a:rPr lang="fr-FR" altLang="fr-FR">
                <a:solidFill>
                  <a:srgbClr val="008000"/>
                </a:solidFill>
              </a:rPr>
              <a:t>, et protégée par une cage de feuilles, constituée de </a:t>
            </a:r>
            <a:r>
              <a:rPr lang="fr-FR" altLang="fr-FR">
                <a:solidFill>
                  <a:srgbClr val="008000"/>
                </a:solidFill>
                <a:hlinkClick r:id="rId5" tooltip="Sépale"/>
              </a:rPr>
              <a:t>sépales</a:t>
            </a:r>
            <a:r>
              <a:rPr lang="fr-FR" altLang="fr-FR">
                <a:solidFill>
                  <a:srgbClr val="008000"/>
                </a:solidFill>
              </a:rPr>
              <a:t> soudés qui le fait ressembler à un </a:t>
            </a:r>
            <a:r>
              <a:rPr lang="fr-FR" altLang="fr-FR">
                <a:solidFill>
                  <a:srgbClr val="008000"/>
                </a:solidFill>
                <a:hlinkClick r:id="rId6" tooltip="Lampion"/>
              </a:rPr>
              <a:t>lampion</a:t>
            </a:r>
            <a:r>
              <a:rPr lang="fr-FR" altLang="fr-FR">
                <a:solidFill>
                  <a:srgbClr val="008000"/>
                </a:solidFill>
              </a:rPr>
              <a:t>.</a:t>
            </a:r>
          </a:p>
          <a:p>
            <a:pPr algn="just" eaLnBrk="1" hangingPunct="1"/>
            <a:r>
              <a:rPr lang="fr-FR" altLang="fr-FR">
                <a:solidFill>
                  <a:srgbClr val="008000"/>
                </a:solidFill>
              </a:rPr>
              <a:t>Encore appelé </a:t>
            </a:r>
            <a:r>
              <a:rPr lang="fr-FR" altLang="fr-FR" i="1">
                <a:solidFill>
                  <a:srgbClr val="008000"/>
                </a:solidFill>
              </a:rPr>
              <a:t>groseille du Cap</a:t>
            </a:r>
            <a:r>
              <a:rPr lang="fr-FR" altLang="fr-FR">
                <a:solidFill>
                  <a:srgbClr val="008000"/>
                </a:solidFill>
              </a:rPr>
              <a:t> ou </a:t>
            </a:r>
            <a:r>
              <a:rPr lang="fr-FR" altLang="fr-FR" i="1">
                <a:solidFill>
                  <a:srgbClr val="008000"/>
                </a:solidFill>
              </a:rPr>
              <a:t>cerise de terre</a:t>
            </a:r>
            <a:r>
              <a:rPr lang="fr-FR" altLang="fr-FR">
                <a:solidFill>
                  <a:srgbClr val="008000"/>
                </a:solidFill>
              </a:rPr>
              <a:t>, ce fruit </a:t>
            </a:r>
            <a:r>
              <a:rPr lang="fr-FR" altLang="fr-FR" b="1">
                <a:solidFill>
                  <a:srgbClr val="008000"/>
                </a:solidFill>
              </a:rPr>
              <a:t>très doux, agréable au goût </a:t>
            </a:r>
            <a:r>
              <a:rPr lang="fr-FR" altLang="fr-FR">
                <a:solidFill>
                  <a:srgbClr val="008000"/>
                </a:solidFill>
              </a:rPr>
              <a:t>est idéal pour tartes et confitures. </a:t>
            </a:r>
            <a:r>
              <a:rPr lang="fr-FR" altLang="fr-FR">
                <a:solidFill>
                  <a:srgbClr val="FF0000"/>
                </a:solidFill>
              </a:rPr>
              <a:t>La récolte des </a:t>
            </a:r>
            <a:r>
              <a:rPr lang="fr-FR" altLang="fr-FR" i="1">
                <a:solidFill>
                  <a:srgbClr val="FF0000"/>
                </a:solidFill>
              </a:rPr>
              <a:t>Physalis</a:t>
            </a:r>
            <a:r>
              <a:rPr lang="fr-FR" altLang="fr-FR">
                <a:solidFill>
                  <a:srgbClr val="FF0000"/>
                </a:solidFill>
              </a:rPr>
              <a:t> est manuelle et délicate, il est fragile, le prix de ce fruit est donc élevé. </a:t>
            </a:r>
            <a:r>
              <a:rPr lang="fr-FR" altLang="fr-FR">
                <a:solidFill>
                  <a:srgbClr val="008000"/>
                </a:solidFill>
              </a:rPr>
              <a:t>Il se consomme frais, nature, en garniture, </a:t>
            </a:r>
            <a:r>
              <a:rPr lang="fr-FR" altLang="fr-FR">
                <a:solidFill>
                  <a:srgbClr val="008000"/>
                </a:solidFill>
                <a:hlinkClick r:id="rId7"/>
              </a:rPr>
              <a:t>en confiture</a:t>
            </a:r>
            <a:r>
              <a:rPr lang="fr-FR" altLang="fr-FR">
                <a:solidFill>
                  <a:srgbClr val="008000"/>
                </a:solidFill>
              </a:rPr>
              <a:t> (excellente, mais il faut ajouter de la </a:t>
            </a:r>
            <a:r>
              <a:rPr lang="fr-FR" altLang="fr-FR">
                <a:solidFill>
                  <a:srgbClr val="008000"/>
                </a:solidFill>
                <a:hlinkClick r:id="rId8" tooltip="Pectine"/>
              </a:rPr>
              <a:t>pectine</a:t>
            </a:r>
            <a:r>
              <a:rPr lang="fr-FR" altLang="fr-FR">
                <a:solidFill>
                  <a:srgbClr val="008000"/>
                </a:solidFill>
              </a:rPr>
              <a:t> car le physalis n'en contient pas), et aussi en fruit sec, en cuisine sucrée ou salée. Le fruit séché du </a:t>
            </a:r>
            <a:r>
              <a:rPr lang="fr-FR" altLang="fr-FR" i="1">
                <a:solidFill>
                  <a:srgbClr val="008000"/>
                </a:solidFill>
              </a:rPr>
              <a:t>Physalis Peruviana </a:t>
            </a:r>
            <a:r>
              <a:rPr lang="fr-FR" altLang="fr-FR">
                <a:solidFill>
                  <a:srgbClr val="008000"/>
                </a:solidFill>
              </a:rPr>
              <a:t>est aujourd'hui commercialisé en France sous le nom de "Inca Berry" (la baie de l'Inca). Les fruits restant à l'intérieur de leur enveloppe se conservent à température ambiante entre 30 et 45 jours. La plante aime le soleil et un sol bien drainé. Synonyme :</a:t>
            </a:r>
            <a:r>
              <a:rPr lang="fr-FR" altLang="fr-FR" b="1">
                <a:solidFill>
                  <a:srgbClr val="008000"/>
                </a:solidFill>
              </a:rPr>
              <a:t> </a:t>
            </a:r>
            <a:r>
              <a:rPr lang="fr-FR" altLang="fr-FR" i="1">
                <a:solidFill>
                  <a:srgbClr val="008000"/>
                </a:solidFill>
              </a:rPr>
              <a:t>Physalis edulis. </a:t>
            </a:r>
            <a:r>
              <a:rPr lang="fr-FR" altLang="fr-FR">
                <a:solidFill>
                  <a:srgbClr val="008000"/>
                </a:solidFill>
              </a:rPr>
              <a:t>Famille : </a:t>
            </a:r>
            <a:r>
              <a:rPr lang="fr-FR" altLang="fr-FR" i="1">
                <a:hlinkClick r:id="rId9" tooltip="Solanaceae"/>
              </a:rPr>
              <a:t>Solanaceae</a:t>
            </a:r>
            <a:endParaRPr lang="fr-FR" altLang="fr-FR">
              <a:solidFill>
                <a:srgbClr val="008000"/>
              </a:solidFill>
            </a:endParaRPr>
          </a:p>
          <a:p>
            <a:pPr algn="just" eaLnBrk="1" hangingPunct="1"/>
            <a:r>
              <a:rPr lang="fr-FR" altLang="fr-FR" sz="1200">
                <a:solidFill>
                  <a:srgbClr val="FF0000"/>
                </a:solidFill>
              </a:rPr>
              <a:t>Elle a tendance à être envahissante.</a:t>
            </a:r>
            <a:r>
              <a:rPr lang="fr-FR" altLang="fr-FR" sz="1200">
                <a:solidFill>
                  <a:srgbClr val="008000"/>
                </a:solidFill>
              </a:rPr>
              <a:t> </a:t>
            </a:r>
            <a:r>
              <a:rPr lang="fr-FR" altLang="fr-FR" sz="1200" b="1">
                <a:solidFill>
                  <a:srgbClr val="008000"/>
                </a:solidFill>
              </a:rPr>
              <a:t>Méthode de multiplication: </a:t>
            </a:r>
            <a:r>
              <a:rPr lang="fr-FR" altLang="fr-FR" sz="1200">
                <a:solidFill>
                  <a:srgbClr val="008000"/>
                </a:solidFill>
              </a:rPr>
              <a:t>semis, division de la touffe en tranchant à la bêche, bouturage</a:t>
            </a:r>
            <a:r>
              <a:rPr lang="fr-FR" altLang="fr-FR" sz="1200"/>
              <a:t>. </a:t>
            </a:r>
            <a:r>
              <a:rPr lang="fr-FR" altLang="fr-FR" sz="1200">
                <a:solidFill>
                  <a:srgbClr val="008000"/>
                </a:solidFill>
              </a:rPr>
              <a:t>Présent à Madagascar.</a:t>
            </a:r>
            <a:br>
              <a:rPr lang="fr-FR" altLang="fr-FR" sz="1200">
                <a:solidFill>
                  <a:srgbClr val="008000"/>
                </a:solidFill>
              </a:rPr>
            </a:br>
            <a:r>
              <a:rPr lang="fr-FR" altLang="fr-FR" sz="1200">
                <a:solidFill>
                  <a:srgbClr val="008000"/>
                </a:solidFill>
              </a:rPr>
              <a:t>La plante, originaire des zones andines de Colombie, Pérou, Bolivie, Equateur, dans des altitudes jusqu'à 3200m, a été largement introduite en culture dans d'autres régions tropicales, subtropicales et même des zones tempérées. Il est cultivé, en Australie, à grande échelle, en Nouvelle-Zélande, au Chili, Chine, Thaïlande, Inde, Egypte, au Gabon, à petite échelle, et dans d'autres parties de l'</a:t>
            </a:r>
            <a:r>
              <a:rPr lang="fr-FR" altLang="fr-FR" sz="1200">
                <a:solidFill>
                  <a:srgbClr val="008000"/>
                </a:solidFill>
                <a:hlinkClick r:id="rId10" tooltip="Afrique centrale"/>
              </a:rPr>
              <a:t>Afrique centrale</a:t>
            </a:r>
            <a:r>
              <a:rPr lang="fr-FR" altLang="fr-FR" sz="1200">
                <a:solidFill>
                  <a:srgbClr val="008000"/>
                </a:solidFill>
              </a:rPr>
              <a:t>. Elle forme de longs rameaux habillés de petites fleurs jaune maculées de rouge en été, suivies de fruits ronds, jaunes et crème, comestibles et décoratifs. </a:t>
            </a:r>
            <a:r>
              <a:rPr lang="fr-FR" altLang="fr-FR" sz="1200" u="sng">
                <a:solidFill>
                  <a:srgbClr val="008000"/>
                </a:solidFill>
              </a:rPr>
              <a:t>Maladies</a:t>
            </a:r>
            <a:r>
              <a:rPr lang="fr-FR" altLang="fr-FR" sz="1200">
                <a:solidFill>
                  <a:srgbClr val="008000"/>
                </a:solidFill>
              </a:rPr>
              <a:t> : acariens rouges, </a:t>
            </a:r>
            <a:r>
              <a:rPr lang="fr-FR" altLang="fr-FR" sz="1200">
                <a:hlinkClick r:id="rId11" tooltip="Oïdium"/>
              </a:rPr>
              <a:t>oïdium</a:t>
            </a:r>
            <a:r>
              <a:rPr lang="fr-FR" altLang="fr-FR" sz="1200"/>
              <a:t> </a:t>
            </a:r>
            <a:r>
              <a:rPr lang="fr-FR" altLang="fr-FR" sz="1200">
                <a:solidFill>
                  <a:srgbClr val="008000"/>
                </a:solidFill>
              </a:rPr>
              <a:t> … Sources : a) </a:t>
            </a:r>
            <a:r>
              <a:rPr lang="fr-FR" altLang="fr-FR" sz="1200">
                <a:solidFill>
                  <a:srgbClr val="008000"/>
                </a:solidFill>
                <a:hlinkClick r:id="rId12"/>
              </a:rPr>
              <a:t>http://fr.wikipedia.org/wiki/Coqueret_du_P%C3%A9rou</a:t>
            </a:r>
            <a:r>
              <a:rPr lang="fr-FR" altLang="fr-FR" sz="1200">
                <a:solidFill>
                  <a:srgbClr val="008000"/>
                </a:solidFill>
              </a:rPr>
              <a:t>, b) </a:t>
            </a:r>
            <a:r>
              <a:rPr lang="fr-FR" altLang="fr-FR" sz="1200">
                <a:solidFill>
                  <a:srgbClr val="008000"/>
                </a:solidFill>
                <a:hlinkClick r:id="rId13"/>
              </a:rPr>
              <a:t>http://en.wikipedia.org/wiki/Physalis_peruviana</a:t>
            </a:r>
            <a:r>
              <a:rPr lang="fr-FR" altLang="fr-FR" sz="1200">
                <a:solidFill>
                  <a:srgbClr val="008000"/>
                </a:solidFill>
              </a:rPr>
              <a:t>,</a:t>
            </a:r>
          </a:p>
          <a:p>
            <a:pPr algn="just" eaLnBrk="1" hangingPunct="1"/>
            <a:r>
              <a:rPr lang="fr-FR" altLang="fr-FR" sz="1200">
                <a:solidFill>
                  <a:srgbClr val="008000"/>
                </a:solidFill>
              </a:rPr>
              <a:t>c) </a:t>
            </a:r>
            <a:r>
              <a:rPr lang="fr-FR" altLang="fr-FR" sz="1200">
                <a:solidFill>
                  <a:srgbClr val="008000"/>
                </a:solidFill>
                <a:hlinkClick r:id="rId14"/>
              </a:rPr>
              <a:t>http://www.fermedesaintemarthe.com/A-12261-physalis-peruviana-plant.aspx</a:t>
            </a:r>
            <a:r>
              <a:rPr lang="fr-FR" altLang="fr-FR" sz="1200">
                <a:solidFill>
                  <a:srgbClr val="008000"/>
                </a:solidFill>
              </a:rPr>
              <a:t> </a:t>
            </a:r>
          </a:p>
        </p:txBody>
      </p:sp>
      <p:pic>
        <p:nvPicPr>
          <p:cNvPr id="9" name="Image 7">
            <a:extLst>
              <a:ext uri="{FF2B5EF4-FFF2-40B4-BE49-F238E27FC236}">
                <a16:creationId xmlns:a16="http://schemas.microsoft.com/office/drawing/2014/main" id="{63DD49A1-0CA2-4CFC-A23F-896E5381246E}"/>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06376" y="465669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a:extLst>
              <a:ext uri="{FF2B5EF4-FFF2-40B4-BE49-F238E27FC236}">
                <a16:creationId xmlns:a16="http://schemas.microsoft.com/office/drawing/2014/main" id="{A83E049D-B8CA-475E-8AF1-C7E9035FAA97}"/>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884488" y="4620180"/>
            <a:ext cx="1916113"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a:extLst>
              <a:ext uri="{FF2B5EF4-FFF2-40B4-BE49-F238E27FC236}">
                <a16:creationId xmlns:a16="http://schemas.microsoft.com/office/drawing/2014/main" id="{892E022E-8389-4FC9-90EF-10DF1876ABE2}"/>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133976" y="4656693"/>
            <a:ext cx="249555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a:extLst>
              <a:ext uri="{FF2B5EF4-FFF2-40B4-BE49-F238E27FC236}">
                <a16:creationId xmlns:a16="http://schemas.microsoft.com/office/drawing/2014/main" id="{EB218538-B1BD-4B4E-BFF3-F0F59757AD16}"/>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685088" y="4401105"/>
            <a:ext cx="210502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a:extLst>
              <a:ext uri="{FF2B5EF4-FFF2-40B4-BE49-F238E27FC236}">
                <a16:creationId xmlns:a16="http://schemas.microsoft.com/office/drawing/2014/main" id="{A3C20781-9419-45E3-9220-A9F165B1F69B}"/>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9944101" y="4393168"/>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265862C4-5C0B-4A90-9E81-54F2DFD6F6E8}"/>
              </a:ext>
            </a:extLst>
          </p:cNvPr>
          <p:cNvSpPr/>
          <p:nvPr/>
        </p:nvSpPr>
        <p:spPr>
          <a:xfrm>
            <a:off x="3918585" y="586335"/>
            <a:ext cx="3903184" cy="369332"/>
          </a:xfrm>
          <a:prstGeom prst="rect">
            <a:avLst/>
          </a:prstGeom>
        </p:spPr>
        <p:txBody>
          <a:bodyPr wrap="none">
            <a:spAutoFit/>
          </a:bodyPr>
          <a:lstStyle/>
          <a:p>
            <a:r>
              <a:rPr lang="fr-FR" altLang="fr-FR" b="1" dirty="0">
                <a:solidFill>
                  <a:srgbClr val="008000"/>
                </a:solidFill>
              </a:rPr>
              <a:t>Coqueret du Pérou </a:t>
            </a:r>
            <a:r>
              <a:rPr lang="fr-FR" altLang="fr-FR" dirty="0">
                <a:solidFill>
                  <a:srgbClr val="008000"/>
                </a:solidFill>
              </a:rPr>
              <a:t>(</a:t>
            </a:r>
            <a:r>
              <a:rPr lang="fr-FR" altLang="fr-FR" i="1" dirty="0">
                <a:solidFill>
                  <a:srgbClr val="008000"/>
                </a:solidFill>
              </a:rPr>
              <a:t>Physalis </a:t>
            </a:r>
            <a:r>
              <a:rPr lang="fr-FR" altLang="fr-FR" i="1" dirty="0" err="1">
                <a:solidFill>
                  <a:srgbClr val="008000"/>
                </a:solidFill>
              </a:rPr>
              <a:t>peruviana</a:t>
            </a:r>
            <a:r>
              <a:rPr lang="fr-FR" altLang="fr-FR" dirty="0">
                <a:solidFill>
                  <a:srgbClr val="008000"/>
                </a:solidFill>
              </a:rPr>
              <a:t>)</a:t>
            </a:r>
            <a:endParaRPr lang="fr-FR" dirty="0"/>
          </a:p>
        </p:txBody>
      </p:sp>
      <p:pic>
        <p:nvPicPr>
          <p:cNvPr id="15" name="Image 6">
            <a:extLst>
              <a:ext uri="{FF2B5EF4-FFF2-40B4-BE49-F238E27FC236}">
                <a16:creationId xmlns:a16="http://schemas.microsoft.com/office/drawing/2014/main" id="{D519CE1D-FE2B-4F4E-967C-ADAE4399ADAF}"/>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9307607" y="0"/>
            <a:ext cx="1272988" cy="100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2049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CB2D0B5-A405-4122-897E-D6E7F91E9627}"/>
              </a:ext>
            </a:extLst>
          </p:cNvPr>
          <p:cNvSpPr>
            <a:spLocks noGrp="1"/>
          </p:cNvSpPr>
          <p:nvPr>
            <p:ph type="ftr" sz="quarter" idx="11"/>
          </p:nvPr>
        </p:nvSpPr>
        <p:spPr>
          <a:xfrm>
            <a:off x="3345628" y="6492875"/>
            <a:ext cx="5388685"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BF9D1A6D-06AA-40BC-81CC-38696DD2E488}"/>
              </a:ext>
            </a:extLst>
          </p:cNvPr>
          <p:cNvSpPr>
            <a:spLocks noGrp="1"/>
          </p:cNvSpPr>
          <p:nvPr>
            <p:ph type="sldNum" sz="quarter" idx="12"/>
          </p:nvPr>
        </p:nvSpPr>
        <p:spPr>
          <a:xfrm>
            <a:off x="376517" y="79515"/>
            <a:ext cx="488577" cy="302634"/>
          </a:xfrm>
        </p:spPr>
        <p:txBody>
          <a:bodyPr/>
          <a:lstStyle/>
          <a:p>
            <a:fld id="{DD01B516-A07C-46B6-9C1A-871827ED2DE0}" type="slidenum">
              <a:rPr lang="fr-FR" smtClean="0"/>
              <a:t>41</a:t>
            </a:fld>
            <a:endParaRPr lang="fr-FR"/>
          </a:p>
        </p:txBody>
      </p:sp>
      <p:sp>
        <p:nvSpPr>
          <p:cNvPr id="4" name="ZoneTexte 3">
            <a:extLst>
              <a:ext uri="{FF2B5EF4-FFF2-40B4-BE49-F238E27FC236}">
                <a16:creationId xmlns:a16="http://schemas.microsoft.com/office/drawing/2014/main" id="{653185C1-998C-44A7-A7C3-5A525D2E1D33}"/>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9A11DBA2-650B-4EEC-BDC9-62EA7B07EB12}"/>
              </a:ext>
            </a:extLst>
          </p:cNvPr>
          <p:cNvSpPr txBox="1"/>
          <p:nvPr/>
        </p:nvSpPr>
        <p:spPr>
          <a:xfrm>
            <a:off x="182563" y="506819"/>
            <a:ext cx="4187843" cy="369332"/>
          </a:xfrm>
          <a:prstGeom prst="rect">
            <a:avLst/>
          </a:prstGeom>
          <a:noFill/>
        </p:spPr>
        <p:txBody>
          <a:bodyPr wrap="square" rtlCol="0">
            <a:spAutoFit/>
          </a:bodyPr>
          <a:lstStyle/>
          <a:p>
            <a:r>
              <a:rPr lang="fr-FR" b="1" u="sng" dirty="0">
                <a:solidFill>
                  <a:srgbClr val="008000"/>
                </a:solidFill>
              </a:rPr>
              <a:t>Plante herbacées à fruits (tropicales)</a:t>
            </a:r>
          </a:p>
        </p:txBody>
      </p:sp>
      <p:sp>
        <p:nvSpPr>
          <p:cNvPr id="6" name="ZoneTexte 5">
            <a:extLst>
              <a:ext uri="{FF2B5EF4-FFF2-40B4-BE49-F238E27FC236}">
                <a16:creationId xmlns:a16="http://schemas.microsoft.com/office/drawing/2014/main" id="{0182FF33-938C-4EE6-88B8-3D020948DA77}"/>
              </a:ext>
            </a:extLst>
          </p:cNvPr>
          <p:cNvSpPr txBox="1">
            <a:spLocks noChangeArrowheads="1"/>
          </p:cNvSpPr>
          <p:nvPr/>
        </p:nvSpPr>
        <p:spPr bwMode="auto">
          <a:xfrm>
            <a:off x="319088" y="1146175"/>
            <a:ext cx="11545887"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a:solidFill>
                  <a:srgbClr val="008000"/>
                </a:solidFill>
              </a:rPr>
              <a:t>C’est une </a:t>
            </a:r>
            <a:r>
              <a:rPr lang="fr-FR" altLang="fr-FR">
                <a:solidFill>
                  <a:srgbClr val="008000"/>
                </a:solidFill>
                <a:hlinkClick r:id="rId2" tooltip="Plante annuelle"/>
              </a:rPr>
              <a:t>plante annuelle</a:t>
            </a:r>
            <a:r>
              <a:rPr lang="fr-FR" altLang="fr-FR">
                <a:solidFill>
                  <a:srgbClr val="008000"/>
                </a:solidFill>
              </a:rPr>
              <a:t> appartenant au genre </a:t>
            </a:r>
            <a:r>
              <a:rPr lang="fr-FR" altLang="fr-FR" i="1">
                <a:solidFill>
                  <a:srgbClr val="008000"/>
                </a:solidFill>
                <a:hlinkClick r:id="rId3" tooltip="Physalis"/>
              </a:rPr>
              <a:t>Physalis</a:t>
            </a:r>
            <a:r>
              <a:rPr lang="fr-FR" altLang="fr-FR">
                <a:solidFill>
                  <a:srgbClr val="008000"/>
                </a:solidFill>
              </a:rPr>
              <a:t> et à la famille des </a:t>
            </a:r>
            <a:r>
              <a:rPr lang="fr-FR" altLang="fr-FR" i="1">
                <a:solidFill>
                  <a:srgbClr val="008000"/>
                </a:solidFill>
                <a:hlinkClick r:id="rId4" tooltip="Solanaceae"/>
              </a:rPr>
              <a:t>Solanaceae</a:t>
            </a:r>
            <a:r>
              <a:rPr lang="fr-FR" altLang="fr-FR">
                <a:solidFill>
                  <a:srgbClr val="008000"/>
                </a:solidFill>
              </a:rPr>
              <a:t>. </a:t>
            </a:r>
            <a:r>
              <a:rPr lang="fr-FR" altLang="fr-FR" b="1">
                <a:solidFill>
                  <a:srgbClr val="008000"/>
                </a:solidFill>
              </a:rPr>
              <a:t>La production de ses fruits est très abondante. </a:t>
            </a:r>
            <a:r>
              <a:rPr lang="fr-FR" altLang="fr-FR">
                <a:solidFill>
                  <a:srgbClr val="008000"/>
                </a:solidFill>
              </a:rPr>
              <a:t>Les fruits dont le goût sucré rappelle à la fois celui de la </a:t>
            </a:r>
            <a:r>
              <a:rPr lang="fr-FR" altLang="fr-FR">
                <a:solidFill>
                  <a:srgbClr val="008000"/>
                </a:solidFill>
                <a:hlinkClick r:id="rId5" tooltip="Tomate"/>
              </a:rPr>
              <a:t>tomate</a:t>
            </a:r>
            <a:r>
              <a:rPr lang="fr-FR" altLang="fr-FR">
                <a:solidFill>
                  <a:srgbClr val="008000"/>
                </a:solidFill>
              </a:rPr>
              <a:t> et des </a:t>
            </a:r>
            <a:r>
              <a:rPr lang="fr-FR" altLang="fr-FR">
                <a:solidFill>
                  <a:srgbClr val="008000"/>
                </a:solidFill>
                <a:hlinkClick r:id="rId6" tooltip="Agrume"/>
              </a:rPr>
              <a:t>agrumes</a:t>
            </a:r>
            <a:r>
              <a:rPr lang="fr-FR" altLang="fr-FR">
                <a:solidFill>
                  <a:srgbClr val="008000"/>
                </a:solidFill>
              </a:rPr>
              <a:t> sont plus petits que ceux de </a:t>
            </a:r>
            <a:r>
              <a:rPr lang="fr-FR" altLang="fr-FR" i="1">
                <a:solidFill>
                  <a:srgbClr val="008000"/>
                </a:solidFill>
                <a:hlinkClick r:id="rId7" tooltip="Physalis peruviana"/>
              </a:rPr>
              <a:t>Physalis peruviana</a:t>
            </a:r>
            <a:r>
              <a:rPr lang="fr-FR" altLang="fr-FR">
                <a:solidFill>
                  <a:srgbClr val="008000"/>
                </a:solidFill>
              </a:rPr>
              <a:t>. Quand ils sont mûrs, ils tombent au sol, mais il vaut mieux attendre quelques semaines pour que le goût s'affirme et que les substances amères disparaissent totalement. C'est un fruit qui a le grand intérêt de produire en abondance et seulement deux mois au plus après la plantation. La plupart des variétés donnent des buissons qui s'étalent en étoile à moins de trente centimètres du sol sur un mètre de diamètre en fin de saison. Le </a:t>
            </a:r>
            <a:r>
              <a:rPr lang="fr-FR" altLang="fr-FR">
                <a:solidFill>
                  <a:srgbClr val="008000"/>
                </a:solidFill>
                <a:hlinkClick r:id="rId8" tooltip="Paillis"/>
              </a:rPr>
              <a:t>paillage</a:t>
            </a:r>
            <a:r>
              <a:rPr lang="fr-FR" altLang="fr-FR">
                <a:solidFill>
                  <a:srgbClr val="008000"/>
                </a:solidFill>
              </a:rPr>
              <a:t> du pied est vivement conseillé pour éviter le pourrissement des fruits tombés au sol.</a:t>
            </a:r>
            <a:endParaRPr lang="fr-FR" altLang="fr-FR" sz="1200">
              <a:solidFill>
                <a:srgbClr val="008000"/>
              </a:solidFill>
            </a:endParaRPr>
          </a:p>
          <a:p>
            <a:pPr algn="just" eaLnBrk="1" hangingPunct="1"/>
            <a:r>
              <a:rPr lang="fr-FR" altLang="fr-FR" sz="1200">
                <a:solidFill>
                  <a:srgbClr val="008000"/>
                </a:solidFill>
              </a:rPr>
              <a:t>Pour sa culture, cette plante nécessite un sol légers. Exposition ensoleillée. L'aire de répartition du </a:t>
            </a:r>
            <a:r>
              <a:rPr lang="fr-FR" altLang="fr-FR" sz="1200" i="1">
                <a:solidFill>
                  <a:srgbClr val="008000"/>
                </a:solidFill>
              </a:rPr>
              <a:t>Physalis pruinosa</a:t>
            </a:r>
            <a:r>
              <a:rPr lang="fr-FR" altLang="fr-FR" sz="1200">
                <a:solidFill>
                  <a:srgbClr val="008000"/>
                </a:solidFill>
              </a:rPr>
              <a:t> va du </a:t>
            </a:r>
            <a:r>
              <a:rPr lang="fr-FR" altLang="fr-FR" sz="1200">
                <a:solidFill>
                  <a:srgbClr val="008000"/>
                </a:solidFill>
                <a:hlinkClick r:id="rId9" tooltip="Chihuahua (État)"/>
              </a:rPr>
              <a:t>Chihuahua</a:t>
            </a:r>
            <a:r>
              <a:rPr lang="fr-FR" altLang="fr-FR" sz="1200">
                <a:solidFill>
                  <a:srgbClr val="008000"/>
                </a:solidFill>
              </a:rPr>
              <a:t> au </a:t>
            </a:r>
            <a:r>
              <a:rPr lang="fr-FR" altLang="fr-FR" sz="1200">
                <a:solidFill>
                  <a:srgbClr val="008000"/>
                </a:solidFill>
                <a:hlinkClick r:id="rId10" tooltip="Mexique"/>
              </a:rPr>
              <a:t>Mexique</a:t>
            </a:r>
            <a:r>
              <a:rPr lang="fr-FR" altLang="fr-FR" sz="1200">
                <a:solidFill>
                  <a:srgbClr val="008000"/>
                </a:solidFill>
              </a:rPr>
              <a:t> à l’</a:t>
            </a:r>
            <a:r>
              <a:rPr lang="fr-FR" altLang="fr-FR" sz="1200">
                <a:solidFill>
                  <a:srgbClr val="008000"/>
                </a:solidFill>
                <a:hlinkClick r:id="rId11" tooltip="Amérique Centrale"/>
              </a:rPr>
              <a:t>Amérique centrale</a:t>
            </a:r>
            <a:r>
              <a:rPr lang="fr-FR" altLang="fr-FR" sz="1200">
                <a:solidFill>
                  <a:srgbClr val="008000"/>
                </a:solidFill>
              </a:rPr>
              <a:t>, à l'exception du </a:t>
            </a:r>
            <a:r>
              <a:rPr lang="fr-FR" altLang="fr-FR" sz="1200">
                <a:solidFill>
                  <a:srgbClr val="008000"/>
                </a:solidFill>
                <a:hlinkClick r:id="rId12" tooltip="Panama"/>
              </a:rPr>
              <a:t>Panama</a:t>
            </a:r>
            <a:r>
              <a:rPr lang="fr-FR" altLang="fr-FR" sz="1200">
                <a:solidFill>
                  <a:srgbClr val="008000"/>
                </a:solidFill>
              </a:rPr>
              <a:t>, du </a:t>
            </a:r>
            <a:r>
              <a:rPr lang="fr-FR" altLang="fr-FR" sz="1200">
                <a:solidFill>
                  <a:srgbClr val="008000"/>
                </a:solidFill>
                <a:hlinkClick r:id="rId13" tooltip="Le Salvador"/>
              </a:rPr>
              <a:t>Salvador</a:t>
            </a:r>
            <a:r>
              <a:rPr lang="fr-FR" altLang="fr-FR" sz="1200">
                <a:solidFill>
                  <a:srgbClr val="008000"/>
                </a:solidFill>
              </a:rPr>
              <a:t> et au sud de l’</a:t>
            </a:r>
            <a:r>
              <a:rPr lang="fr-FR" altLang="fr-FR" sz="1200">
                <a:solidFill>
                  <a:srgbClr val="008000"/>
                </a:solidFill>
                <a:hlinkClick r:id="rId14" tooltip="Argentine"/>
              </a:rPr>
              <a:t>Argentine</a:t>
            </a:r>
            <a:r>
              <a:rPr lang="fr-FR" altLang="fr-FR" sz="1200">
                <a:solidFill>
                  <a:srgbClr val="008000"/>
                </a:solidFill>
              </a:rPr>
              <a:t> . Cette espèce pousse jusqu'à une altitude de 1400 mètres et dans des forêts humides et des forêts sèches à feuilles caduques.</a:t>
            </a:r>
          </a:p>
          <a:p>
            <a:pPr algn="just" eaLnBrk="1" hangingPunct="1"/>
            <a:r>
              <a:rPr lang="fr-FR" altLang="fr-FR" sz="1200">
                <a:solidFill>
                  <a:srgbClr val="008000"/>
                </a:solidFill>
              </a:rPr>
              <a:t>Le fruit est une baie sphérique, d'un diamètre de 1,0 à 2,5 cm, cachée dans une enveloppement semblable à du papier brun foncé.</a:t>
            </a:r>
          </a:p>
          <a:p>
            <a:pPr algn="just" eaLnBrk="1" hangingPunct="1"/>
            <a:r>
              <a:rPr lang="fr-FR" altLang="fr-FR" sz="1200">
                <a:solidFill>
                  <a:srgbClr val="008000"/>
                </a:solidFill>
              </a:rPr>
              <a:t>Source : a) </a:t>
            </a:r>
            <a:r>
              <a:rPr lang="fr-FR" altLang="fr-FR" sz="1200">
                <a:solidFill>
                  <a:srgbClr val="008000"/>
                </a:solidFill>
                <a:hlinkClick r:id="rId15"/>
              </a:rPr>
              <a:t>http://fr.wikipedia.org/wiki/Physalis_pruinosa</a:t>
            </a:r>
            <a:r>
              <a:rPr lang="fr-FR" altLang="fr-FR" sz="1200">
                <a:solidFill>
                  <a:srgbClr val="008000"/>
                </a:solidFill>
              </a:rPr>
              <a:t>, b) </a:t>
            </a:r>
            <a:r>
              <a:rPr lang="fr-FR" altLang="fr-FR" sz="1200">
                <a:solidFill>
                  <a:srgbClr val="008000"/>
                </a:solidFill>
                <a:hlinkClick r:id="rId16"/>
              </a:rPr>
              <a:t>http://de.wikipedia.org/wiki/Physalis_pruinosa</a:t>
            </a:r>
            <a:r>
              <a:rPr lang="fr-FR" altLang="fr-FR" sz="1200">
                <a:solidFill>
                  <a:srgbClr val="008000"/>
                </a:solidFill>
              </a:rPr>
              <a:t> </a:t>
            </a:r>
          </a:p>
          <a:p>
            <a:pPr algn="just" eaLnBrk="1" hangingPunct="1"/>
            <a:r>
              <a:rPr lang="fr-FR" altLang="fr-FR" sz="1200">
                <a:solidFill>
                  <a:srgbClr val="FF0000"/>
                </a:solidFill>
              </a:rPr>
              <a:t>Non présent à Madagascar.</a:t>
            </a:r>
          </a:p>
        </p:txBody>
      </p:sp>
      <p:pic>
        <p:nvPicPr>
          <p:cNvPr id="7" name="Image 6">
            <a:extLst>
              <a:ext uri="{FF2B5EF4-FFF2-40B4-BE49-F238E27FC236}">
                <a16:creationId xmlns:a16="http://schemas.microsoft.com/office/drawing/2014/main" id="{C32FE345-BCC2-4A82-B086-0DABB493FD9D}"/>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9245600" y="424021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a:extLst>
              <a:ext uri="{FF2B5EF4-FFF2-40B4-BE49-F238E27FC236}">
                <a16:creationId xmlns:a16="http://schemas.microsoft.com/office/drawing/2014/main" id="{6C279528-740C-4BFF-9C39-3DE4409727FF}"/>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3122613" y="4121150"/>
            <a:ext cx="296545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a:extLst>
              <a:ext uri="{FF2B5EF4-FFF2-40B4-BE49-F238E27FC236}">
                <a16:creationId xmlns:a16="http://schemas.microsoft.com/office/drawing/2014/main" id="{F3FE7CE0-1372-459A-B391-04A6F65D74F2}"/>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342900" y="4121150"/>
            <a:ext cx="2632075"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a:extLst>
              <a:ext uri="{FF2B5EF4-FFF2-40B4-BE49-F238E27FC236}">
                <a16:creationId xmlns:a16="http://schemas.microsoft.com/office/drawing/2014/main" id="{6EE39B2E-F7EB-4E82-8EC8-42CD0441ACC3}"/>
              </a:ext>
            </a:extLst>
          </p:cNvPr>
          <p:cNvSpPr txBox="1">
            <a:spLocks noChangeArrowheads="1"/>
          </p:cNvSpPr>
          <p:nvPr/>
        </p:nvSpPr>
        <p:spPr bwMode="auto">
          <a:xfrm>
            <a:off x="8839200" y="6038850"/>
            <a:ext cx="3432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Source image : </a:t>
            </a:r>
            <a:r>
              <a:rPr lang="fr-FR" altLang="fr-FR" sz="1200">
                <a:solidFill>
                  <a:srgbClr val="008000"/>
                </a:solidFill>
                <a:hlinkClick r:id="rId20"/>
              </a:rPr>
              <a:t>https://sowtrueseed.com/husk-cherry-husk-cherry/cossacks-pineapple-organic</a:t>
            </a:r>
            <a:r>
              <a:rPr lang="fr-FR" altLang="fr-FR" sz="1200">
                <a:solidFill>
                  <a:srgbClr val="008000"/>
                </a:solidFill>
              </a:rPr>
              <a:t>  </a:t>
            </a:r>
          </a:p>
        </p:txBody>
      </p:sp>
      <p:pic>
        <p:nvPicPr>
          <p:cNvPr id="11" name="Image 11">
            <a:extLst>
              <a:ext uri="{FF2B5EF4-FFF2-40B4-BE49-F238E27FC236}">
                <a16:creationId xmlns:a16="http://schemas.microsoft.com/office/drawing/2014/main" id="{6731B8C2-7755-462C-81AB-100B263F527B}"/>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6251575" y="4230688"/>
            <a:ext cx="26193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48F71FD-93B7-4DB4-A54E-E58645437DC4}"/>
              </a:ext>
            </a:extLst>
          </p:cNvPr>
          <p:cNvSpPr/>
          <p:nvPr/>
        </p:nvSpPr>
        <p:spPr>
          <a:xfrm>
            <a:off x="182563" y="860127"/>
            <a:ext cx="5244193" cy="369332"/>
          </a:xfrm>
          <a:prstGeom prst="rect">
            <a:avLst/>
          </a:prstGeom>
        </p:spPr>
        <p:txBody>
          <a:bodyPr wrap="none">
            <a:spAutoFit/>
          </a:bodyPr>
          <a:lstStyle/>
          <a:p>
            <a:r>
              <a:rPr lang="fr-FR" altLang="fr-FR" b="1" dirty="0">
                <a:solidFill>
                  <a:srgbClr val="008000"/>
                </a:solidFill>
              </a:rPr>
              <a:t>Cerise de terre</a:t>
            </a:r>
            <a:r>
              <a:rPr lang="fr-FR" altLang="fr-FR" dirty="0">
                <a:solidFill>
                  <a:srgbClr val="008000"/>
                </a:solidFill>
              </a:rPr>
              <a:t> ou </a:t>
            </a:r>
            <a:r>
              <a:rPr lang="fr-FR" altLang="fr-FR" b="1" dirty="0">
                <a:solidFill>
                  <a:srgbClr val="008000"/>
                </a:solidFill>
              </a:rPr>
              <a:t>groseille du Cap </a:t>
            </a:r>
            <a:r>
              <a:rPr lang="fr-FR" altLang="fr-FR" dirty="0">
                <a:solidFill>
                  <a:srgbClr val="008000"/>
                </a:solidFill>
              </a:rPr>
              <a:t>(</a:t>
            </a:r>
            <a:r>
              <a:rPr lang="la-Latn" altLang="fr-FR" i="1" dirty="0">
                <a:solidFill>
                  <a:srgbClr val="008000"/>
                </a:solidFill>
              </a:rPr>
              <a:t>Physalis pruinosa</a:t>
            </a:r>
            <a:r>
              <a:rPr lang="fr-FR" altLang="fr-FR" dirty="0">
                <a:solidFill>
                  <a:srgbClr val="008000"/>
                </a:solidFill>
              </a:rPr>
              <a:t>)</a:t>
            </a:r>
            <a:endParaRPr lang="fr-FR" dirty="0"/>
          </a:p>
        </p:txBody>
      </p:sp>
    </p:spTree>
    <p:extLst>
      <p:ext uri="{BB962C8B-B14F-4D97-AF65-F5344CB8AC3E}">
        <p14:creationId xmlns:p14="http://schemas.microsoft.com/office/powerpoint/2010/main" val="4180545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a:extLst>
              <a:ext uri="{FF2B5EF4-FFF2-40B4-BE49-F238E27FC236}">
                <a16:creationId xmlns:a16="http://schemas.microsoft.com/office/drawing/2014/main" id="{C8BF6FF3-5113-4690-8026-EAD800FC8408}"/>
              </a:ext>
            </a:extLst>
          </p:cNvPr>
          <p:cNvSpPr>
            <a:spLocks noGrp="1"/>
          </p:cNvSpPr>
          <p:nvPr>
            <p:ph type="ftr" sz="quarter" idx="11"/>
          </p:nvPr>
        </p:nvSpPr>
        <p:spPr>
          <a:xfrm>
            <a:off x="4038600" y="6578043"/>
            <a:ext cx="4572000" cy="234614"/>
          </a:xfrm>
        </p:spPr>
        <p:txBody>
          <a:bodyPr/>
          <a:lstStyle/>
          <a:p>
            <a:r>
              <a:rPr lang="fr-FR" dirty="0"/>
              <a:t>Aménagement paysager (Antanarivo) – B. LISAN – Sept 2017</a:t>
            </a:r>
          </a:p>
        </p:txBody>
      </p:sp>
      <p:sp>
        <p:nvSpPr>
          <p:cNvPr id="5" name="Espace réservé du numéro de diapositive 2">
            <a:extLst>
              <a:ext uri="{FF2B5EF4-FFF2-40B4-BE49-F238E27FC236}">
                <a16:creationId xmlns:a16="http://schemas.microsoft.com/office/drawing/2014/main" id="{C93E34FA-943A-45FA-B6A3-476C0FA258AC}"/>
              </a:ext>
            </a:extLst>
          </p:cNvPr>
          <p:cNvSpPr>
            <a:spLocks noGrp="1"/>
          </p:cNvSpPr>
          <p:nvPr>
            <p:ph type="sldNum" sz="quarter" idx="12"/>
          </p:nvPr>
        </p:nvSpPr>
        <p:spPr>
          <a:xfrm>
            <a:off x="9277574" y="96540"/>
            <a:ext cx="2743200" cy="365125"/>
          </a:xfrm>
        </p:spPr>
        <p:txBody>
          <a:bodyPr/>
          <a:lstStyle/>
          <a:p>
            <a:fld id="{DD01B516-A07C-46B6-9C1A-871827ED2DE0}" type="slidenum">
              <a:rPr lang="fr-FR" smtClean="0"/>
              <a:t>42</a:t>
            </a:fld>
            <a:endParaRPr lang="fr-FR"/>
          </a:p>
        </p:txBody>
      </p:sp>
      <p:sp>
        <p:nvSpPr>
          <p:cNvPr id="6" name="ZoneTexte 5">
            <a:extLst>
              <a:ext uri="{FF2B5EF4-FFF2-40B4-BE49-F238E27FC236}">
                <a16:creationId xmlns:a16="http://schemas.microsoft.com/office/drawing/2014/main" id="{0F9E798F-5635-4243-A022-5E50940B4EE7}"/>
              </a:ext>
            </a:extLst>
          </p:cNvPr>
          <p:cNvSpPr txBox="1"/>
          <p:nvPr/>
        </p:nvSpPr>
        <p:spPr>
          <a:xfrm>
            <a:off x="172121" y="548641"/>
            <a:ext cx="10048203" cy="369332"/>
          </a:xfrm>
          <a:prstGeom prst="rect">
            <a:avLst/>
          </a:prstGeom>
          <a:noFill/>
        </p:spPr>
        <p:txBody>
          <a:bodyPr wrap="square" rtlCol="0">
            <a:spAutoFit/>
          </a:bodyPr>
          <a:lstStyle/>
          <a:p>
            <a:r>
              <a:rPr lang="fr-FR" b="1" u="sng" dirty="0">
                <a:solidFill>
                  <a:srgbClr val="008000"/>
                </a:solidFill>
              </a:rPr>
              <a:t>Brède mafane, cresson de Pará, </a:t>
            </a:r>
            <a:r>
              <a:rPr lang="fr-FR" b="1" u="sng" dirty="0" err="1">
                <a:solidFill>
                  <a:srgbClr val="008000"/>
                </a:solidFill>
              </a:rPr>
              <a:t>anamalaho</a:t>
            </a:r>
            <a:r>
              <a:rPr lang="fr-FR" b="1" u="sng" dirty="0">
                <a:solidFill>
                  <a:srgbClr val="008000"/>
                </a:solidFill>
              </a:rPr>
              <a:t>, </a:t>
            </a:r>
            <a:r>
              <a:rPr lang="fr-FR" b="1" u="sng" dirty="0" err="1">
                <a:solidFill>
                  <a:srgbClr val="008000"/>
                </a:solidFill>
              </a:rPr>
              <a:t>kimotodoha</a:t>
            </a:r>
            <a:r>
              <a:rPr lang="fr-FR" b="1" u="sng" dirty="0">
                <a:solidFill>
                  <a:srgbClr val="008000"/>
                </a:solidFill>
              </a:rPr>
              <a:t>, </a:t>
            </a:r>
            <a:r>
              <a:rPr lang="fr-FR" b="1" u="sng" dirty="0" err="1">
                <a:solidFill>
                  <a:srgbClr val="008000"/>
                </a:solidFill>
              </a:rPr>
              <a:t>bredy</a:t>
            </a:r>
            <a:r>
              <a:rPr lang="fr-FR" b="1" u="sng" dirty="0">
                <a:solidFill>
                  <a:srgbClr val="008000"/>
                </a:solidFill>
              </a:rPr>
              <a:t> </a:t>
            </a:r>
            <a:r>
              <a:rPr lang="fr-FR" b="1" u="sng" dirty="0" err="1">
                <a:solidFill>
                  <a:srgbClr val="008000"/>
                </a:solidFill>
              </a:rPr>
              <a:t>mafana</a:t>
            </a:r>
            <a:r>
              <a:rPr lang="fr-FR" b="1" u="sng" dirty="0">
                <a:solidFill>
                  <a:srgbClr val="008000"/>
                </a:solidFill>
              </a:rPr>
              <a:t> - </a:t>
            </a:r>
            <a:r>
              <a:rPr lang="fr-FR" b="1" u="sng" dirty="0" err="1">
                <a:solidFill>
                  <a:srgbClr val="008000"/>
                </a:solidFill>
              </a:rPr>
              <a:t>Spilanthes</a:t>
            </a:r>
            <a:r>
              <a:rPr lang="fr-FR" b="1" u="sng" dirty="0">
                <a:solidFill>
                  <a:srgbClr val="008000"/>
                </a:solidFill>
              </a:rPr>
              <a:t> (</a:t>
            </a:r>
            <a:r>
              <a:rPr lang="fr-FR" b="1" i="1" u="sng" dirty="0" err="1">
                <a:solidFill>
                  <a:srgbClr val="008000"/>
                </a:solidFill>
              </a:rPr>
              <a:t>Acmella</a:t>
            </a:r>
            <a:r>
              <a:rPr lang="fr-FR" b="1" i="1" u="sng" dirty="0">
                <a:solidFill>
                  <a:srgbClr val="008000"/>
                </a:solidFill>
              </a:rPr>
              <a:t> </a:t>
            </a:r>
            <a:r>
              <a:rPr lang="fr-FR" b="1" i="1" u="sng" dirty="0" err="1">
                <a:solidFill>
                  <a:srgbClr val="008000"/>
                </a:solidFill>
              </a:rPr>
              <a:t>oleracea</a:t>
            </a:r>
            <a:r>
              <a:rPr lang="fr-FR" b="1" u="sng" dirty="0">
                <a:solidFill>
                  <a:srgbClr val="008000"/>
                </a:solidFill>
              </a:rPr>
              <a:t>)</a:t>
            </a:r>
          </a:p>
        </p:txBody>
      </p:sp>
      <p:sp>
        <p:nvSpPr>
          <p:cNvPr id="7" name="ZoneTexte 6">
            <a:extLst>
              <a:ext uri="{FF2B5EF4-FFF2-40B4-BE49-F238E27FC236}">
                <a16:creationId xmlns:a16="http://schemas.microsoft.com/office/drawing/2014/main" id="{49892438-D520-4C00-A6D9-185954950866}"/>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8" name="ZoneTexte 7">
            <a:extLst>
              <a:ext uri="{FF2B5EF4-FFF2-40B4-BE49-F238E27FC236}">
                <a16:creationId xmlns:a16="http://schemas.microsoft.com/office/drawing/2014/main" id="{1BAC2300-FC23-41FB-B1B2-635A18642D16}"/>
              </a:ext>
            </a:extLst>
          </p:cNvPr>
          <p:cNvSpPr txBox="1"/>
          <p:nvPr/>
        </p:nvSpPr>
        <p:spPr>
          <a:xfrm>
            <a:off x="172122" y="917972"/>
            <a:ext cx="11848652" cy="3508653"/>
          </a:xfrm>
          <a:prstGeom prst="rect">
            <a:avLst/>
          </a:prstGeom>
          <a:noFill/>
        </p:spPr>
        <p:txBody>
          <a:bodyPr wrap="square" rtlCol="0">
            <a:spAutoFit/>
          </a:bodyPr>
          <a:lstStyle/>
          <a:p>
            <a:r>
              <a:rPr lang="fr-FR" dirty="0"/>
              <a:t>C’est  </a:t>
            </a:r>
            <a:r>
              <a:rPr lang="fr-FR" dirty="0">
                <a:hlinkClick r:id="rId2" tooltip="Plante herbacée"/>
              </a:rPr>
              <a:t>plante herbacée</a:t>
            </a:r>
            <a:r>
              <a:rPr lang="fr-FR" dirty="0"/>
              <a:t> de la famille des </a:t>
            </a:r>
            <a:r>
              <a:rPr lang="fr-FR" i="1" dirty="0" err="1">
                <a:hlinkClick r:id="rId3" tooltip="Asteraceae"/>
              </a:rPr>
              <a:t>Asteraceae</a:t>
            </a:r>
            <a:r>
              <a:rPr lang="fr-FR" i="1" dirty="0"/>
              <a:t>, </a:t>
            </a:r>
            <a:r>
              <a:rPr lang="fr-FR" dirty="0"/>
              <a:t>originaire d'Amérique du Sud (</a:t>
            </a:r>
            <a:r>
              <a:rPr lang="fr-FR" dirty="0">
                <a:hlinkClick r:id="rId4" tooltip="Brésil"/>
              </a:rPr>
              <a:t>Brésil</a:t>
            </a:r>
            <a:r>
              <a:rPr lang="fr-FR" dirty="0"/>
              <a:t> et </a:t>
            </a:r>
            <a:r>
              <a:rPr lang="fr-FR" dirty="0">
                <a:hlinkClick r:id="rId5" tooltip="Pérou"/>
              </a:rPr>
              <a:t>Pérou</a:t>
            </a:r>
            <a:r>
              <a:rPr lang="fr-FR" dirty="0"/>
              <a:t>). Ses tiges sont couchées sur le sol, feuilles ovales. Les </a:t>
            </a:r>
            <a:r>
              <a:rPr lang="fr-FR" dirty="0">
                <a:hlinkClick r:id="rId6" tooltip="Capitule (botanique)"/>
              </a:rPr>
              <a:t>capitules</a:t>
            </a:r>
            <a:r>
              <a:rPr lang="fr-FR" dirty="0"/>
              <a:t> terminaux sont coniques et de couleur jaune ou rouge. Les feuilles et fleurs en boutons ont une saveur poivrée piquante. Les fleurs surtout sont légèrement anesthésiantes : l'effet produit est très particulier. À </a:t>
            </a:r>
            <a:r>
              <a:rPr lang="fr-FR" dirty="0">
                <a:hlinkClick r:id="rId7" tooltip="Morondava"/>
              </a:rPr>
              <a:t>Morondava</a:t>
            </a:r>
            <a:r>
              <a:rPr lang="fr-FR" dirty="0"/>
              <a:t>, l'appellation </a:t>
            </a:r>
            <a:r>
              <a:rPr lang="fr-FR" i="1" dirty="0" err="1"/>
              <a:t>kimalao</a:t>
            </a:r>
            <a:r>
              <a:rPr lang="fr-FR" dirty="0"/>
              <a:t> rappelle le piquant du piment, car </a:t>
            </a:r>
            <a:r>
              <a:rPr lang="fr-FR" i="1" dirty="0" err="1"/>
              <a:t>malao</a:t>
            </a:r>
            <a:r>
              <a:rPr lang="fr-FR" dirty="0"/>
              <a:t> signifie « ce qui pique et chauffe » à la fois. La brède mafane n'est pas seulement consommée par les Malgaches, les Comoriens , les Réunionnais et les Sud-Américains. Elle a été adoptée par toute l'</a:t>
            </a:r>
            <a:r>
              <a:rPr lang="fr-FR" dirty="0">
                <a:hlinkClick r:id="rId8" tooltip="Asie du Sud-Est"/>
              </a:rPr>
              <a:t>Asie du Sud-Est</a:t>
            </a:r>
            <a:r>
              <a:rPr lang="fr-FR" dirty="0"/>
              <a:t>. On la trouve couramment dans les épiceries chinoises. Les feuilles peuvent être employées fraîches ou sèches. Les feuilles entières (et les fleurs, selon les goûts) s'utilisent comme base du plat national malgache « le </a:t>
            </a:r>
            <a:r>
              <a:rPr lang="fr-FR" dirty="0" err="1">
                <a:hlinkClick r:id="rId9" tooltip="Romazava"/>
              </a:rPr>
              <a:t>romazava</a:t>
            </a:r>
            <a:r>
              <a:rPr lang="fr-FR" dirty="0"/>
              <a:t> » (appelé parfois, en Europe, </a:t>
            </a:r>
            <a:r>
              <a:rPr lang="fr-FR" dirty="0" err="1"/>
              <a:t>roumazaf</a:t>
            </a:r>
            <a:r>
              <a:rPr lang="fr-FR" dirty="0"/>
              <a:t>). Ce plat est aussi très répandu dans l'Archipel des Comores. La plante est réputée anesthésique, diurétique, digestive, </a:t>
            </a:r>
            <a:r>
              <a:rPr lang="fr-FR" dirty="0">
                <a:hlinkClick r:id="rId10" tooltip="wikt:sialagogue"/>
              </a:rPr>
              <a:t>sialagogue</a:t>
            </a:r>
            <a:r>
              <a:rPr lang="fr-FR" dirty="0"/>
              <a:t>, antiasthmatique et antiscorbutique. Ses capitules sont réputés odontalgiques et antiscorbutiques. En pays tropical, elle apprécie un sol aéré et fertile et une exposition ombragée un peu fraîche. La plante se multiplie par marcottage naturel.</a:t>
            </a:r>
            <a:r>
              <a:rPr lang="fr-FR" sz="1200" dirty="0"/>
              <a:t> Elle est aussi utilisée sous son nom portugais de « </a:t>
            </a:r>
            <a:r>
              <a:rPr lang="fr-FR" sz="1200" i="1" dirty="0" err="1"/>
              <a:t>jambu</a:t>
            </a:r>
            <a:r>
              <a:rPr lang="fr-FR" sz="1200" dirty="0"/>
              <a:t> » dans la cuisine typique de l'État du </a:t>
            </a:r>
            <a:r>
              <a:rPr lang="fr-FR" sz="1200" dirty="0">
                <a:hlinkClick r:id="rId11" tooltip="Pará"/>
              </a:rPr>
              <a:t>Pará</a:t>
            </a:r>
            <a:r>
              <a:rPr lang="fr-FR" sz="1200" dirty="0"/>
              <a:t>, en Amazonie brésilienne : canard au </a:t>
            </a:r>
            <a:r>
              <a:rPr lang="fr-FR" sz="1200" dirty="0" err="1">
                <a:hlinkClick r:id="rId12" tooltip="Tucupi"/>
              </a:rPr>
              <a:t>tucupi</a:t>
            </a:r>
            <a:r>
              <a:rPr lang="fr-FR" sz="1200" dirty="0"/>
              <a:t> (jus de manioc), </a:t>
            </a:r>
            <a:r>
              <a:rPr lang="fr-FR" sz="1200" dirty="0" err="1">
                <a:hlinkClick r:id="rId13" tooltip="Tacacá"/>
              </a:rPr>
              <a:t>tacacá</a:t>
            </a:r>
            <a:r>
              <a:rPr lang="fr-FR" sz="1200" dirty="0"/>
              <a:t>, </a:t>
            </a:r>
            <a:r>
              <a:rPr lang="fr-FR" sz="1200" dirty="0" err="1"/>
              <a:t>cariru</a:t>
            </a:r>
            <a:r>
              <a:rPr lang="fr-FR" sz="1200" dirty="0"/>
              <a:t>. Sources : a) </a:t>
            </a:r>
            <a:r>
              <a:rPr lang="fr-FR" sz="1200" dirty="0">
                <a:hlinkClick r:id="rId14"/>
              </a:rPr>
              <a:t>https://fr.wikipedia.org/wiki/Br%C3%A8des_mafane</a:t>
            </a:r>
            <a:r>
              <a:rPr lang="fr-FR" sz="1200" dirty="0"/>
              <a:t>, b) </a:t>
            </a:r>
            <a:r>
              <a:rPr lang="fr-FR" sz="1200" dirty="0">
                <a:hlinkClick r:id="rId15"/>
              </a:rPr>
              <a:t>https://en.wikipedia.org/wiki/Acmella_oleracea</a:t>
            </a:r>
            <a:r>
              <a:rPr lang="fr-FR" sz="1200" dirty="0"/>
              <a:t>, c) </a:t>
            </a:r>
            <a:r>
              <a:rPr lang="fr-FR" sz="1200" dirty="0">
                <a:hlinkClick r:id="rId16"/>
              </a:rPr>
              <a:t>http://benjamin.lisan.free.fr/developpementdurable/PlantationCommercialisatrionBredesMafane.pdf</a:t>
            </a:r>
            <a:r>
              <a:rPr lang="fr-FR" sz="1200" dirty="0"/>
              <a:t>,  </a:t>
            </a:r>
          </a:p>
        </p:txBody>
      </p:sp>
      <p:pic>
        <p:nvPicPr>
          <p:cNvPr id="9" name="Image 8">
            <a:extLst>
              <a:ext uri="{FF2B5EF4-FFF2-40B4-BE49-F238E27FC236}">
                <a16:creationId xmlns:a16="http://schemas.microsoft.com/office/drawing/2014/main" id="{A45ED723-7C76-4A75-9E72-EF7A9CDC890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324586" y="4578409"/>
            <a:ext cx="2628900" cy="1733550"/>
          </a:xfrm>
          <a:prstGeom prst="rect">
            <a:avLst/>
          </a:prstGeom>
        </p:spPr>
      </p:pic>
      <p:pic>
        <p:nvPicPr>
          <p:cNvPr id="10" name="Image 9">
            <a:extLst>
              <a:ext uri="{FF2B5EF4-FFF2-40B4-BE49-F238E27FC236}">
                <a16:creationId xmlns:a16="http://schemas.microsoft.com/office/drawing/2014/main" id="{4B44A12B-16FE-4A1A-B55C-7F22621276E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3910" y="5016103"/>
            <a:ext cx="2466975" cy="1847850"/>
          </a:xfrm>
          <a:prstGeom prst="rect">
            <a:avLst/>
          </a:prstGeom>
        </p:spPr>
      </p:pic>
      <p:pic>
        <p:nvPicPr>
          <p:cNvPr id="11" name="Image 10">
            <a:extLst>
              <a:ext uri="{FF2B5EF4-FFF2-40B4-BE49-F238E27FC236}">
                <a16:creationId xmlns:a16="http://schemas.microsoft.com/office/drawing/2014/main" id="{D2CCBD3A-1391-4820-A7EC-026C09B2D21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823596" y="5322989"/>
            <a:ext cx="2368404" cy="1489668"/>
          </a:xfrm>
          <a:prstGeom prst="rect">
            <a:avLst/>
          </a:prstGeom>
        </p:spPr>
      </p:pic>
      <p:pic>
        <p:nvPicPr>
          <p:cNvPr id="12" name="Image 11">
            <a:extLst>
              <a:ext uri="{FF2B5EF4-FFF2-40B4-BE49-F238E27FC236}">
                <a16:creationId xmlns:a16="http://schemas.microsoft.com/office/drawing/2014/main" id="{B1198A47-36DB-40AA-BD64-071A6A75185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29248" y="4578409"/>
            <a:ext cx="2466975" cy="1847850"/>
          </a:xfrm>
          <a:prstGeom prst="rect">
            <a:avLst/>
          </a:prstGeom>
        </p:spPr>
      </p:pic>
      <p:pic>
        <p:nvPicPr>
          <p:cNvPr id="13" name="Image 12">
            <a:extLst>
              <a:ext uri="{FF2B5EF4-FFF2-40B4-BE49-F238E27FC236}">
                <a16:creationId xmlns:a16="http://schemas.microsoft.com/office/drawing/2014/main" id="{EE86126D-E1AA-4B4F-92A9-86676349281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220325" y="3994239"/>
            <a:ext cx="1905000" cy="1257300"/>
          </a:xfrm>
          <a:prstGeom prst="rect">
            <a:avLst/>
          </a:prstGeom>
        </p:spPr>
      </p:pic>
      <p:pic>
        <p:nvPicPr>
          <p:cNvPr id="14" name="Image 13">
            <a:extLst>
              <a:ext uri="{FF2B5EF4-FFF2-40B4-BE49-F238E27FC236}">
                <a16:creationId xmlns:a16="http://schemas.microsoft.com/office/drawing/2014/main" id="{89279ED0-A5B6-44DD-9A11-0CEC678661DD}"/>
              </a:ext>
            </a:extLst>
          </p:cNvPr>
          <p:cNvPicPr>
            <a:picLocks noChangeAspect="1"/>
          </p:cNvPicPr>
          <p:nvPr/>
        </p:nvPicPr>
        <p:blipFill>
          <a:blip r:embed="rId22"/>
          <a:stretch>
            <a:fillRect/>
          </a:stretch>
        </p:blipFill>
        <p:spPr>
          <a:xfrm>
            <a:off x="8112038" y="4578408"/>
            <a:ext cx="1462267" cy="1370301"/>
          </a:xfrm>
          <a:prstGeom prst="rect">
            <a:avLst/>
          </a:prstGeom>
        </p:spPr>
      </p:pic>
      <p:sp>
        <p:nvSpPr>
          <p:cNvPr id="15" name="ZoneTexte 14">
            <a:extLst>
              <a:ext uri="{FF2B5EF4-FFF2-40B4-BE49-F238E27FC236}">
                <a16:creationId xmlns:a16="http://schemas.microsoft.com/office/drawing/2014/main" id="{391F9D08-B350-4B8F-A4F4-BBF60E2FD75F}"/>
              </a:ext>
            </a:extLst>
          </p:cNvPr>
          <p:cNvSpPr txBox="1"/>
          <p:nvPr/>
        </p:nvSpPr>
        <p:spPr>
          <a:xfrm>
            <a:off x="172122" y="4578408"/>
            <a:ext cx="2428763" cy="369332"/>
          </a:xfrm>
          <a:prstGeom prst="rect">
            <a:avLst/>
          </a:prstGeom>
          <a:noFill/>
        </p:spPr>
        <p:txBody>
          <a:bodyPr wrap="square" rtlCol="0">
            <a:spAutoFit/>
          </a:bodyPr>
          <a:lstStyle/>
          <a:p>
            <a:r>
              <a:rPr lang="fr-FR" b="1" dirty="0"/>
              <a:t>SDA zones</a:t>
            </a:r>
            <a:r>
              <a:rPr lang="fr-FR" dirty="0"/>
              <a:t> (9)10-11(12)</a:t>
            </a:r>
          </a:p>
        </p:txBody>
      </p:sp>
    </p:spTree>
    <p:extLst>
      <p:ext uri="{BB962C8B-B14F-4D97-AF65-F5344CB8AC3E}">
        <p14:creationId xmlns:p14="http://schemas.microsoft.com/office/powerpoint/2010/main" val="2669022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216536" y="6486598"/>
            <a:ext cx="4936864" cy="234877"/>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66817" y="96540"/>
            <a:ext cx="2743200" cy="365125"/>
          </a:xfrm>
        </p:spPr>
        <p:txBody>
          <a:bodyPr/>
          <a:lstStyle/>
          <a:p>
            <a:fld id="{DD01B516-A07C-46B6-9C1A-871827ED2DE0}" type="slidenum">
              <a:rPr lang="fr-FR" smtClean="0"/>
              <a:t>43</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pic>
        <p:nvPicPr>
          <p:cNvPr id="6" name="Image 5">
            <a:extLst>
              <a:ext uri="{FF2B5EF4-FFF2-40B4-BE49-F238E27FC236}">
                <a16:creationId xmlns:a16="http://schemas.microsoft.com/office/drawing/2014/main" id="{818DA5A0-2D8A-4011-83B0-623E365413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7994" y="4677476"/>
            <a:ext cx="2466975" cy="1857375"/>
          </a:xfrm>
          <a:prstGeom prst="rect">
            <a:avLst/>
          </a:prstGeom>
        </p:spPr>
      </p:pic>
      <p:pic>
        <p:nvPicPr>
          <p:cNvPr id="8" name="Image 7">
            <a:extLst>
              <a:ext uri="{FF2B5EF4-FFF2-40B4-BE49-F238E27FC236}">
                <a16:creationId xmlns:a16="http://schemas.microsoft.com/office/drawing/2014/main" id="{77B0F44E-8F05-4682-99D6-765B50100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4198" y="4045885"/>
            <a:ext cx="1743075" cy="2628900"/>
          </a:xfrm>
          <a:prstGeom prst="rect">
            <a:avLst/>
          </a:prstGeom>
        </p:spPr>
      </p:pic>
      <p:pic>
        <p:nvPicPr>
          <p:cNvPr id="10" name="Image 9">
            <a:extLst>
              <a:ext uri="{FF2B5EF4-FFF2-40B4-BE49-F238E27FC236}">
                <a16:creationId xmlns:a16="http://schemas.microsoft.com/office/drawing/2014/main" id="{564047AD-BC2C-419F-92AC-D1B64B126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3924" y="5246035"/>
            <a:ext cx="1905000" cy="1428750"/>
          </a:xfrm>
          <a:prstGeom prst="rect">
            <a:avLst/>
          </a:prstGeom>
        </p:spPr>
      </p:pic>
      <p:pic>
        <p:nvPicPr>
          <p:cNvPr id="12" name="Image 11">
            <a:extLst>
              <a:ext uri="{FF2B5EF4-FFF2-40B4-BE49-F238E27FC236}">
                <a16:creationId xmlns:a16="http://schemas.microsoft.com/office/drawing/2014/main" id="{082AFA82-3336-4185-9C19-8E9F3B35FE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1347" y="4174472"/>
            <a:ext cx="2143125" cy="2143125"/>
          </a:xfrm>
          <a:prstGeom prst="rect">
            <a:avLst/>
          </a:prstGeom>
        </p:spPr>
      </p:pic>
      <p:pic>
        <p:nvPicPr>
          <p:cNvPr id="14" name="Image 13">
            <a:extLst>
              <a:ext uri="{FF2B5EF4-FFF2-40B4-BE49-F238E27FC236}">
                <a16:creationId xmlns:a16="http://schemas.microsoft.com/office/drawing/2014/main" id="{A7E0AC22-1E3F-41BA-AAC0-6ACB0A2E73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098" y="4699021"/>
            <a:ext cx="2143125" cy="2143125"/>
          </a:xfrm>
          <a:prstGeom prst="rect">
            <a:avLst/>
          </a:prstGeom>
        </p:spPr>
      </p:pic>
      <p:pic>
        <p:nvPicPr>
          <p:cNvPr id="16" name="Image 15">
            <a:extLst>
              <a:ext uri="{FF2B5EF4-FFF2-40B4-BE49-F238E27FC236}">
                <a16:creationId xmlns:a16="http://schemas.microsoft.com/office/drawing/2014/main" id="{7AD1EEBF-0CEC-4DC9-AB0D-2D89FFEAC1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5317" y="4028940"/>
            <a:ext cx="1143000" cy="1143000"/>
          </a:xfrm>
          <a:prstGeom prst="rect">
            <a:avLst/>
          </a:prstGeom>
        </p:spPr>
      </p:pic>
      <p:pic>
        <p:nvPicPr>
          <p:cNvPr id="18" name="Image 17">
            <a:extLst>
              <a:ext uri="{FF2B5EF4-FFF2-40B4-BE49-F238E27FC236}">
                <a16:creationId xmlns:a16="http://schemas.microsoft.com/office/drawing/2014/main" id="{D19D48CF-6B11-4C1A-B321-78E0A57FB8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66892" y="1646833"/>
            <a:ext cx="2143125" cy="2133600"/>
          </a:xfrm>
          <a:prstGeom prst="rect">
            <a:avLst/>
          </a:prstGeom>
        </p:spPr>
      </p:pic>
      <p:pic>
        <p:nvPicPr>
          <p:cNvPr id="20" name="Image 19">
            <a:extLst>
              <a:ext uri="{FF2B5EF4-FFF2-40B4-BE49-F238E27FC236}">
                <a16:creationId xmlns:a16="http://schemas.microsoft.com/office/drawing/2014/main" id="{4B100C70-8CC1-479F-B497-B25C81290F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39609" y="1640191"/>
            <a:ext cx="2047875" cy="2238375"/>
          </a:xfrm>
          <a:prstGeom prst="rect">
            <a:avLst/>
          </a:prstGeom>
        </p:spPr>
      </p:pic>
      <p:sp>
        <p:nvSpPr>
          <p:cNvPr id="21" name="ZoneTexte 20">
            <a:extLst>
              <a:ext uri="{FF2B5EF4-FFF2-40B4-BE49-F238E27FC236}">
                <a16:creationId xmlns:a16="http://schemas.microsoft.com/office/drawing/2014/main" id="{E626215B-E025-430F-A7DE-28ECCBEC4117}"/>
              </a:ext>
            </a:extLst>
          </p:cNvPr>
          <p:cNvSpPr txBox="1"/>
          <p:nvPr/>
        </p:nvSpPr>
        <p:spPr>
          <a:xfrm>
            <a:off x="393103" y="461665"/>
            <a:ext cx="5131397" cy="369332"/>
          </a:xfrm>
          <a:prstGeom prst="rect">
            <a:avLst/>
          </a:prstGeom>
          <a:noFill/>
        </p:spPr>
        <p:txBody>
          <a:bodyPr wrap="square" rtlCol="0">
            <a:spAutoFit/>
          </a:bodyPr>
          <a:lstStyle/>
          <a:p>
            <a:r>
              <a:rPr lang="fr-FR" b="1" u="sng" dirty="0">
                <a:solidFill>
                  <a:srgbClr val="008000"/>
                </a:solidFill>
              </a:rPr>
              <a:t>Arbustes à fleurs (méditerranéens)</a:t>
            </a:r>
          </a:p>
        </p:txBody>
      </p:sp>
      <p:sp>
        <p:nvSpPr>
          <p:cNvPr id="22" name="ZoneTexte 21">
            <a:extLst>
              <a:ext uri="{FF2B5EF4-FFF2-40B4-BE49-F238E27FC236}">
                <a16:creationId xmlns:a16="http://schemas.microsoft.com/office/drawing/2014/main" id="{E05089A7-2600-42CE-B93B-AA1ED9F4FFDB}"/>
              </a:ext>
            </a:extLst>
          </p:cNvPr>
          <p:cNvSpPr txBox="1"/>
          <p:nvPr/>
        </p:nvSpPr>
        <p:spPr>
          <a:xfrm>
            <a:off x="393104" y="968188"/>
            <a:ext cx="3425862" cy="369332"/>
          </a:xfrm>
          <a:prstGeom prst="rect">
            <a:avLst/>
          </a:prstGeom>
          <a:noFill/>
        </p:spPr>
        <p:txBody>
          <a:bodyPr wrap="square" rtlCol="0">
            <a:spAutoFit/>
          </a:bodyPr>
          <a:lstStyle/>
          <a:p>
            <a:r>
              <a:rPr lang="fr-FR" b="1" dirty="0">
                <a:solidFill>
                  <a:srgbClr val="008000"/>
                </a:solidFill>
              </a:rPr>
              <a:t>Lilas d’été (</a:t>
            </a:r>
            <a:r>
              <a:rPr lang="fr-FR" b="1" i="1" dirty="0" err="1">
                <a:solidFill>
                  <a:srgbClr val="008000"/>
                </a:solidFill>
              </a:rPr>
              <a:t>Lagerstroemia</a:t>
            </a:r>
            <a:r>
              <a:rPr lang="fr-FR" b="1" i="1" dirty="0">
                <a:solidFill>
                  <a:srgbClr val="008000"/>
                </a:solidFill>
              </a:rPr>
              <a:t> </a:t>
            </a:r>
            <a:r>
              <a:rPr lang="fr-FR" b="1" i="1" dirty="0" err="1">
                <a:solidFill>
                  <a:srgbClr val="008000"/>
                </a:solidFill>
              </a:rPr>
              <a:t>indica</a:t>
            </a:r>
            <a:r>
              <a:rPr lang="fr-FR" b="1" dirty="0">
                <a:solidFill>
                  <a:srgbClr val="008000"/>
                </a:solidFill>
              </a:rPr>
              <a:t>)</a:t>
            </a:r>
          </a:p>
        </p:txBody>
      </p:sp>
      <p:sp>
        <p:nvSpPr>
          <p:cNvPr id="5" name="ZoneTexte 4">
            <a:extLst>
              <a:ext uri="{FF2B5EF4-FFF2-40B4-BE49-F238E27FC236}">
                <a16:creationId xmlns:a16="http://schemas.microsoft.com/office/drawing/2014/main" id="{F72F9BC4-F041-434B-B99E-392A93FA1F0A}"/>
              </a:ext>
            </a:extLst>
          </p:cNvPr>
          <p:cNvSpPr txBox="1"/>
          <p:nvPr/>
        </p:nvSpPr>
        <p:spPr>
          <a:xfrm>
            <a:off x="182880" y="1337520"/>
            <a:ext cx="7456729" cy="3693319"/>
          </a:xfrm>
          <a:prstGeom prst="rect">
            <a:avLst/>
          </a:prstGeom>
          <a:noFill/>
        </p:spPr>
        <p:txBody>
          <a:bodyPr wrap="square" rtlCol="0">
            <a:spAutoFit/>
          </a:bodyPr>
          <a:lstStyle/>
          <a:p>
            <a:r>
              <a:rPr lang="fr-FR" dirty="0"/>
              <a:t>Arbuste multi-troncs à feuilles caduques pouvant atteindre 6 m de haut pour autant de diamètre. Son écorce beige marbré de gris rose et sa belle floraison tardive en font une superbe plante ornementale pour égayer la fin de l'été et le début de l'automne. Les feuilles opposées, entières, vert foncé deviennent jaunes et orange en automne. Les fleurs blanches, roses, mauves, pourpres ou carmin, forment des panicules de 9 cm de diamètre apparaissant en fin d'été et en automne, à une période ou peu d'arbres fleurissent. Il supporte les gelées et préfère le plein soleil sur sol drainant riche et humide. Le lilas d'Inde se multiplie bien par </a:t>
            </a:r>
            <a:r>
              <a:rPr lang="fr-FR" dirty="0">
                <a:hlinkClick r:id="rId10" tooltip="Bouturage"/>
              </a:rPr>
              <a:t>bouturage</a:t>
            </a:r>
            <a:r>
              <a:rPr lang="fr-FR" dirty="0"/>
              <a:t> juste après la floraison, de préférence dans un substrat sablonneux. USDA zone : 6 – 11(9 ou 10).</a:t>
            </a:r>
          </a:p>
          <a:p>
            <a:r>
              <a:rPr lang="fr-FR" sz="1200" dirty="0"/>
              <a:t>Sources : a) </a:t>
            </a:r>
            <a:r>
              <a:rPr lang="fr-FR" sz="1200" dirty="0">
                <a:hlinkClick r:id="rId11"/>
              </a:rPr>
              <a:t>https://fr.wikipedia.org/wiki/Lagerstroemia_indica</a:t>
            </a:r>
            <a:endParaRPr lang="fr-FR" sz="1200" dirty="0"/>
          </a:p>
          <a:p>
            <a:r>
              <a:rPr lang="fr-FR" sz="1200" dirty="0"/>
              <a:t>b) </a:t>
            </a:r>
            <a:r>
              <a:rPr lang="fr-FR" sz="1200" dirty="0">
                <a:hlinkClick r:id="rId12"/>
              </a:rPr>
              <a:t>http://nature.jardin.free.fr/arbuste/nmauric_lagerstroemia_indica.html</a:t>
            </a:r>
            <a:r>
              <a:rPr lang="fr-FR" sz="1200" dirty="0"/>
              <a:t> </a:t>
            </a:r>
          </a:p>
          <a:p>
            <a:r>
              <a:rPr lang="fr-FR" sz="1200" dirty="0"/>
              <a:t>c) </a:t>
            </a:r>
            <a:r>
              <a:rPr lang="fr-FR" sz="1200" dirty="0">
                <a:hlinkClick r:id="rId13"/>
              </a:rPr>
              <a:t>https://en.wikipedia.org/wiki/Lagerstroemia_indica</a:t>
            </a:r>
            <a:r>
              <a:rPr lang="fr-FR" sz="1200" dirty="0"/>
              <a:t> </a:t>
            </a:r>
          </a:p>
          <a:p>
            <a:endParaRPr lang="fr-FR" dirty="0"/>
          </a:p>
        </p:txBody>
      </p:sp>
      <p:sp>
        <p:nvSpPr>
          <p:cNvPr id="11" name="ZoneTexte 10">
            <a:extLst>
              <a:ext uri="{FF2B5EF4-FFF2-40B4-BE49-F238E27FC236}">
                <a16:creationId xmlns:a16="http://schemas.microsoft.com/office/drawing/2014/main" id="{EAC10C62-BC8D-499F-B746-D429D9D4E166}"/>
              </a:ext>
            </a:extLst>
          </p:cNvPr>
          <p:cNvSpPr txBox="1"/>
          <p:nvPr/>
        </p:nvSpPr>
        <p:spPr>
          <a:xfrm>
            <a:off x="4120179" y="494792"/>
            <a:ext cx="7777779" cy="923330"/>
          </a:xfrm>
          <a:prstGeom prst="rect">
            <a:avLst/>
          </a:prstGeom>
          <a:noFill/>
        </p:spPr>
        <p:txBody>
          <a:bodyPr wrap="square" rtlCol="0">
            <a:spAutoFit/>
          </a:bodyPr>
          <a:lstStyle/>
          <a:p>
            <a:r>
              <a:rPr lang="fr-FR" dirty="0">
                <a:solidFill>
                  <a:srgbClr val="FF0000"/>
                </a:solidFill>
              </a:rPr>
              <a:t>Les maladies fongiques ont traditionnellement été un problème pour </a:t>
            </a:r>
            <a:r>
              <a:rPr lang="fr-FR" i="1" dirty="0">
                <a:solidFill>
                  <a:srgbClr val="FF0000"/>
                </a:solidFill>
              </a:rPr>
              <a:t>L. </a:t>
            </a:r>
            <a:r>
              <a:rPr lang="fr-FR" i="1" dirty="0" err="1">
                <a:solidFill>
                  <a:srgbClr val="FF0000"/>
                </a:solidFill>
              </a:rPr>
              <a:t>indica</a:t>
            </a:r>
            <a:r>
              <a:rPr lang="fr-FR" dirty="0"/>
              <a:t>. Les hybrides </a:t>
            </a:r>
            <a:r>
              <a:rPr lang="fr-FR" i="1" dirty="0"/>
              <a:t>L. </a:t>
            </a:r>
            <a:r>
              <a:rPr lang="fr-FR" i="1" dirty="0" err="1"/>
              <a:t>indica</a:t>
            </a:r>
            <a:r>
              <a:rPr lang="fr-FR" i="1" dirty="0"/>
              <a:t> x L. </a:t>
            </a:r>
            <a:r>
              <a:rPr lang="fr-FR" i="1" dirty="0" err="1"/>
              <a:t>faueri</a:t>
            </a:r>
            <a:r>
              <a:rPr lang="fr-FR" dirty="0"/>
              <a:t> , qui montrent une résistance accrue à l'oïdium et aux champignons. Tous climats méditerranéens (chauds et humides ou secs).</a:t>
            </a:r>
          </a:p>
        </p:txBody>
      </p:sp>
    </p:spTree>
    <p:extLst>
      <p:ext uri="{BB962C8B-B14F-4D97-AF65-F5344CB8AC3E}">
        <p14:creationId xmlns:p14="http://schemas.microsoft.com/office/powerpoint/2010/main" val="27170108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A1BCFE7-203F-486C-A0CC-E599ECFE1BBA}"/>
              </a:ext>
            </a:extLst>
          </p:cNvPr>
          <p:cNvSpPr>
            <a:spLocks noGrp="1"/>
          </p:cNvSpPr>
          <p:nvPr>
            <p:ph type="ftr" sz="quarter" idx="11"/>
          </p:nvPr>
        </p:nvSpPr>
        <p:spPr>
          <a:xfrm>
            <a:off x="2388198" y="6396334"/>
            <a:ext cx="5765202" cy="325141"/>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6844A6-D2FE-4D82-8A81-97AC6728A375}"/>
              </a:ext>
            </a:extLst>
          </p:cNvPr>
          <p:cNvSpPr>
            <a:spLocks noGrp="1"/>
          </p:cNvSpPr>
          <p:nvPr>
            <p:ph type="sldNum" sz="quarter" idx="12"/>
          </p:nvPr>
        </p:nvSpPr>
        <p:spPr>
          <a:xfrm>
            <a:off x="9299089" y="102832"/>
            <a:ext cx="2743200" cy="365125"/>
          </a:xfrm>
        </p:spPr>
        <p:txBody>
          <a:bodyPr/>
          <a:lstStyle/>
          <a:p>
            <a:fld id="{DD01B516-A07C-46B6-9C1A-871827ED2DE0}" type="slidenum">
              <a:rPr lang="fr-FR" smtClean="0"/>
              <a:t>44</a:t>
            </a:fld>
            <a:endParaRPr lang="fr-FR"/>
          </a:p>
        </p:txBody>
      </p:sp>
      <p:sp>
        <p:nvSpPr>
          <p:cNvPr id="4" name="ZoneTexte 3">
            <a:extLst>
              <a:ext uri="{FF2B5EF4-FFF2-40B4-BE49-F238E27FC236}">
                <a16:creationId xmlns:a16="http://schemas.microsoft.com/office/drawing/2014/main" id="{9DB0B260-CCB1-4604-ABAA-7F5823356F08}"/>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D552EA7C-E8C6-4164-8D20-A4972DF46D4B}"/>
              </a:ext>
            </a:extLst>
          </p:cNvPr>
          <p:cNvSpPr txBox="1"/>
          <p:nvPr/>
        </p:nvSpPr>
        <p:spPr>
          <a:xfrm>
            <a:off x="393103" y="461665"/>
            <a:ext cx="5131397" cy="369332"/>
          </a:xfrm>
          <a:prstGeom prst="rect">
            <a:avLst/>
          </a:prstGeom>
          <a:noFill/>
        </p:spPr>
        <p:txBody>
          <a:bodyPr wrap="square" rtlCol="0">
            <a:spAutoFit/>
          </a:bodyPr>
          <a:lstStyle/>
          <a:p>
            <a:r>
              <a:rPr lang="fr-FR" b="1" u="sng" dirty="0">
                <a:solidFill>
                  <a:srgbClr val="008000"/>
                </a:solidFill>
              </a:rPr>
              <a:t>Arbustes à fleurs (méditerranéens)</a:t>
            </a:r>
          </a:p>
        </p:txBody>
      </p:sp>
      <p:sp>
        <p:nvSpPr>
          <p:cNvPr id="6" name="ZoneTexte 5">
            <a:extLst>
              <a:ext uri="{FF2B5EF4-FFF2-40B4-BE49-F238E27FC236}">
                <a16:creationId xmlns:a16="http://schemas.microsoft.com/office/drawing/2014/main" id="{81A66D8A-74E1-404E-A301-A87C062C0FFA}"/>
              </a:ext>
            </a:extLst>
          </p:cNvPr>
          <p:cNvSpPr txBox="1"/>
          <p:nvPr/>
        </p:nvSpPr>
        <p:spPr>
          <a:xfrm>
            <a:off x="129092" y="1000461"/>
            <a:ext cx="2796988" cy="376518"/>
          </a:xfrm>
          <a:prstGeom prst="rect">
            <a:avLst/>
          </a:prstGeom>
          <a:noFill/>
        </p:spPr>
        <p:txBody>
          <a:bodyPr wrap="square" rtlCol="0">
            <a:spAutoFit/>
          </a:bodyPr>
          <a:lstStyle/>
          <a:p>
            <a:r>
              <a:rPr lang="fr-FR" b="1" dirty="0" err="1">
                <a:solidFill>
                  <a:srgbClr val="008000"/>
                </a:solidFill>
              </a:rPr>
              <a:t>Gunni</a:t>
            </a:r>
            <a:r>
              <a:rPr lang="fr-FR" b="1" dirty="0">
                <a:solidFill>
                  <a:srgbClr val="008000"/>
                </a:solidFill>
              </a:rPr>
              <a:t> </a:t>
            </a:r>
            <a:r>
              <a:rPr lang="fr-FR" b="1" i="1" dirty="0">
                <a:solidFill>
                  <a:srgbClr val="008000"/>
                </a:solidFill>
              </a:rPr>
              <a:t>(Eucalyptus </a:t>
            </a:r>
            <a:r>
              <a:rPr lang="fr-FR" b="1" i="1" dirty="0" err="1">
                <a:solidFill>
                  <a:srgbClr val="008000"/>
                </a:solidFill>
              </a:rPr>
              <a:t>gunnii</a:t>
            </a:r>
            <a:r>
              <a:rPr lang="fr-FR" b="1" i="1" dirty="0">
                <a:solidFill>
                  <a:srgbClr val="008000"/>
                </a:solidFill>
              </a:rPr>
              <a:t>)</a:t>
            </a:r>
          </a:p>
        </p:txBody>
      </p:sp>
      <p:pic>
        <p:nvPicPr>
          <p:cNvPr id="8" name="Image 7">
            <a:extLst>
              <a:ext uri="{FF2B5EF4-FFF2-40B4-BE49-F238E27FC236}">
                <a16:creationId xmlns:a16="http://schemas.microsoft.com/office/drawing/2014/main" id="{C7B5CC95-4FB4-41B2-9A15-33646BDABF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8472" y="4253209"/>
            <a:ext cx="2143125" cy="2143125"/>
          </a:xfrm>
          <a:prstGeom prst="rect">
            <a:avLst/>
          </a:prstGeom>
        </p:spPr>
      </p:pic>
      <p:pic>
        <p:nvPicPr>
          <p:cNvPr id="10" name="Image 9">
            <a:extLst>
              <a:ext uri="{FF2B5EF4-FFF2-40B4-BE49-F238E27FC236}">
                <a16:creationId xmlns:a16="http://schemas.microsoft.com/office/drawing/2014/main" id="{457E20E7-7B97-4A8D-BEC5-44EE187C6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590" y="4187948"/>
            <a:ext cx="2143125" cy="2143125"/>
          </a:xfrm>
          <a:prstGeom prst="rect">
            <a:avLst/>
          </a:prstGeom>
        </p:spPr>
      </p:pic>
      <p:pic>
        <p:nvPicPr>
          <p:cNvPr id="12" name="Image 11">
            <a:extLst>
              <a:ext uri="{FF2B5EF4-FFF2-40B4-BE49-F238E27FC236}">
                <a16:creationId xmlns:a16="http://schemas.microsoft.com/office/drawing/2014/main" id="{DB4C1A7C-D7DF-4108-ACB1-2100853EEE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4306" y="41920"/>
            <a:ext cx="1414828" cy="1414828"/>
          </a:xfrm>
          <a:prstGeom prst="rect">
            <a:avLst/>
          </a:prstGeom>
        </p:spPr>
      </p:pic>
      <p:pic>
        <p:nvPicPr>
          <p:cNvPr id="14" name="Image 13">
            <a:extLst>
              <a:ext uri="{FF2B5EF4-FFF2-40B4-BE49-F238E27FC236}">
                <a16:creationId xmlns:a16="http://schemas.microsoft.com/office/drawing/2014/main" id="{816B99E3-CB65-4F3E-A73B-61243A16CA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354" y="4500562"/>
            <a:ext cx="2143125" cy="2143125"/>
          </a:xfrm>
          <a:prstGeom prst="rect">
            <a:avLst/>
          </a:prstGeom>
        </p:spPr>
      </p:pic>
      <p:sp>
        <p:nvSpPr>
          <p:cNvPr id="15" name="ZoneTexte 14">
            <a:extLst>
              <a:ext uri="{FF2B5EF4-FFF2-40B4-BE49-F238E27FC236}">
                <a16:creationId xmlns:a16="http://schemas.microsoft.com/office/drawing/2014/main" id="{BC875104-E143-49CE-BB7F-FA3F2AF1697F}"/>
              </a:ext>
            </a:extLst>
          </p:cNvPr>
          <p:cNvSpPr txBox="1"/>
          <p:nvPr/>
        </p:nvSpPr>
        <p:spPr>
          <a:xfrm>
            <a:off x="247426" y="1463040"/>
            <a:ext cx="11794863" cy="2585323"/>
          </a:xfrm>
          <a:prstGeom prst="rect">
            <a:avLst/>
          </a:prstGeom>
          <a:noFill/>
        </p:spPr>
        <p:txBody>
          <a:bodyPr wrap="square" rtlCol="0">
            <a:spAutoFit/>
          </a:bodyPr>
          <a:lstStyle/>
          <a:p>
            <a:r>
              <a:rPr lang="fr-FR" dirty="0"/>
              <a:t>L’</a:t>
            </a:r>
            <a:r>
              <a:rPr lang="fr-FR" b="1" i="1" dirty="0"/>
              <a:t>Eucalyptus </a:t>
            </a:r>
            <a:r>
              <a:rPr lang="fr-FR" b="1" i="1" dirty="0" err="1"/>
              <a:t>gunnii</a:t>
            </a:r>
            <a:r>
              <a:rPr lang="fr-FR" dirty="0"/>
              <a:t> est une espèce d’</a:t>
            </a:r>
            <a:r>
              <a:rPr lang="fr-FR" dirty="0">
                <a:hlinkClick r:id="rId6" tooltip="Eucalyptus"/>
              </a:rPr>
              <a:t>eucalyptus</a:t>
            </a:r>
            <a:r>
              <a:rPr lang="fr-FR" dirty="0"/>
              <a:t> rustique originaire de </a:t>
            </a:r>
            <a:r>
              <a:rPr lang="fr-FR" dirty="0">
                <a:hlinkClick r:id="rId7" tooltip="Tasmanie"/>
              </a:rPr>
              <a:t>Tasmanie</a:t>
            </a:r>
            <a:r>
              <a:rPr lang="fr-FR" dirty="0"/>
              <a:t>. Il est aussi appelé "eucalyptus à feuilles rondes", </a:t>
            </a:r>
            <a:r>
              <a:rPr lang="fr-FR" i="1" dirty="0" err="1"/>
              <a:t>cider</a:t>
            </a:r>
            <a:r>
              <a:rPr lang="fr-FR" i="1" dirty="0"/>
              <a:t> </a:t>
            </a:r>
            <a:r>
              <a:rPr lang="fr-FR" i="1" dirty="0" err="1"/>
              <a:t>gum</a:t>
            </a:r>
            <a:r>
              <a:rPr lang="fr-FR" dirty="0"/>
              <a:t> (Gommier cidre) en anglais ou "Gommier de </a:t>
            </a:r>
            <a:r>
              <a:rPr lang="fr-FR" dirty="0">
                <a:hlinkClick r:id="rId8" tooltip="Gunn"/>
              </a:rPr>
              <a:t>Gunn</a:t>
            </a:r>
            <a:r>
              <a:rPr lang="fr-FR" dirty="0"/>
              <a:t>", et est utilisé, entre autres, pour parfumer de nombreux produits ménagers. Il doit son nom de gommier au fait qu'il laisse une gomme résineuse rouge s’écouler quand son tronc est blessé. </a:t>
            </a:r>
            <a:r>
              <a:rPr lang="fr-FR" altLang="fr-FR" dirty="0">
                <a:solidFill>
                  <a:srgbClr val="222222"/>
                </a:solidFill>
                <a:cs typeface="Arial" panose="020B0604020202020204" pitchFamily="34" charset="0"/>
              </a:rPr>
              <a:t>Cet eucalyptus à croissance très rapide (1 à 1,5 m par an les 5 premières années) peut atteindre 25 m de haut et 15 m de large. Son port est touffu, dressé puis étalé. L'écorce, lisse, vert blanchâtre, se détache tous les ans, en laissant apparaître la nouvelle écorce vert jaunâtre à grisâtre, parfois teintée de rose. Il forme souvent des troncs multiples.</a:t>
            </a:r>
            <a:r>
              <a:rPr lang="fr-FR" altLang="fr-FR" dirty="0"/>
              <a:t> </a:t>
            </a:r>
            <a:r>
              <a:rPr lang="fr-FR" dirty="0"/>
              <a:t>Si le climat est assez chaud, il donne, en fin d'été et dès sa cinquième année, de nombreuses </a:t>
            </a:r>
            <a:r>
              <a:rPr lang="fr-FR" dirty="0">
                <a:hlinkClick r:id="rId9" tooltip="Ombelle"/>
              </a:rPr>
              <a:t>ombelles</a:t>
            </a:r>
            <a:r>
              <a:rPr lang="fr-FR" dirty="0"/>
              <a:t> de 3 fleurs blanches à crème. </a:t>
            </a:r>
            <a:r>
              <a:rPr lang="fr-FR" sz="1200" dirty="0"/>
              <a:t>Il pousse en plein soleil sur sols acides, bien alimentés en eau. </a:t>
            </a:r>
            <a:r>
              <a:rPr lang="fr-FR" altLang="fr-FR" sz="1200" dirty="0" err="1">
                <a:solidFill>
                  <a:srgbClr val="222222"/>
                </a:solidFill>
                <a:cs typeface="Arial" panose="020B0604020202020204" pitchFamily="34" charset="0"/>
              </a:rPr>
              <a:t>Gunnii</a:t>
            </a:r>
            <a:r>
              <a:rPr lang="fr-FR" altLang="fr-FR" sz="1200" dirty="0">
                <a:solidFill>
                  <a:srgbClr val="222222"/>
                </a:solidFill>
                <a:cs typeface="Arial" panose="020B0604020202020204" pitchFamily="34" charset="0"/>
              </a:rPr>
              <a:t> peut supporter des froids allant jusqu'à −18 </a:t>
            </a:r>
            <a:r>
              <a:rPr lang="fr-FR" altLang="fr-FR" sz="1200" dirty="0"/>
              <a:t>°C</a:t>
            </a:r>
            <a:r>
              <a:rPr lang="fr-FR" altLang="fr-FR" sz="1200" dirty="0">
                <a:solidFill>
                  <a:srgbClr val="222222"/>
                </a:solidFill>
                <a:cs typeface="Arial" panose="020B0604020202020204" pitchFamily="34" charset="0"/>
              </a:rPr>
              <a:t> une fois bien installé mais il est sensible aux fortes et rapides amplitudes thermiques et au vent froid et desséchant. </a:t>
            </a:r>
            <a:r>
              <a:rPr lang="fr-FR" sz="1200" b="1" dirty="0">
                <a:solidFill>
                  <a:srgbClr val="C00000"/>
                </a:solidFill>
              </a:rPr>
              <a:t>USDA</a:t>
            </a:r>
            <a:r>
              <a:rPr lang="fr-FR" sz="1200" dirty="0">
                <a:solidFill>
                  <a:srgbClr val="C00000"/>
                </a:solidFill>
              </a:rPr>
              <a:t> </a:t>
            </a:r>
            <a:r>
              <a:rPr lang="fr-FR" sz="1200" dirty="0" err="1">
                <a:solidFill>
                  <a:srgbClr val="C00000"/>
                </a:solidFill>
              </a:rPr>
              <a:t>hardiness</a:t>
            </a:r>
            <a:r>
              <a:rPr lang="fr-FR" sz="1200" dirty="0">
                <a:solidFill>
                  <a:srgbClr val="C00000"/>
                </a:solidFill>
              </a:rPr>
              <a:t>, 7-10</a:t>
            </a:r>
            <a:r>
              <a:rPr lang="fr-FR" altLang="fr-FR" sz="1200" dirty="0">
                <a:solidFill>
                  <a:srgbClr val="222222"/>
                </a:solidFill>
                <a:cs typeface="Arial" panose="020B0604020202020204" pitchFamily="34" charset="0"/>
              </a:rPr>
              <a:t>.  Source : </a:t>
            </a:r>
            <a:r>
              <a:rPr lang="fr-FR" altLang="fr-FR" sz="1200" dirty="0">
                <a:solidFill>
                  <a:srgbClr val="222222"/>
                </a:solidFill>
                <a:cs typeface="Arial" panose="020B0604020202020204" pitchFamily="34" charset="0"/>
                <a:hlinkClick r:id="rId10"/>
              </a:rPr>
              <a:t>https://fr.wikipedia.org/wiki/Eucalyptus_gunnii</a:t>
            </a:r>
            <a:endParaRPr lang="fr-FR" sz="1200" dirty="0"/>
          </a:p>
        </p:txBody>
      </p:sp>
      <p:sp>
        <p:nvSpPr>
          <p:cNvPr id="18" name="Rectangle 17">
            <a:extLst>
              <a:ext uri="{FF2B5EF4-FFF2-40B4-BE49-F238E27FC236}">
                <a16:creationId xmlns:a16="http://schemas.microsoft.com/office/drawing/2014/main" id="{B31B1E5D-54C5-491D-95DD-B42B8477B0D9}"/>
              </a:ext>
            </a:extLst>
          </p:cNvPr>
          <p:cNvSpPr/>
          <p:nvPr/>
        </p:nvSpPr>
        <p:spPr>
          <a:xfrm>
            <a:off x="9306148" y="6505187"/>
            <a:ext cx="1364541" cy="276999"/>
          </a:xfrm>
          <a:prstGeom prst="rect">
            <a:avLst/>
          </a:prstGeom>
        </p:spPr>
        <p:txBody>
          <a:bodyPr wrap="none">
            <a:spAutoFit/>
          </a:bodyPr>
          <a:lstStyle/>
          <a:p>
            <a:pPr algn="ctr"/>
            <a:r>
              <a:rPr lang="fr-FR" altLang="fr-FR" sz="1200" i="1" dirty="0">
                <a:solidFill>
                  <a:srgbClr val="222222"/>
                </a:solidFill>
                <a:cs typeface="Arial" panose="020B0604020202020204" pitchFamily="34" charset="0"/>
              </a:rPr>
              <a:t>Eucalyptus </a:t>
            </a:r>
            <a:r>
              <a:rPr lang="fr-FR" altLang="fr-FR" sz="1200" i="1" dirty="0" err="1">
                <a:solidFill>
                  <a:srgbClr val="222222"/>
                </a:solidFill>
                <a:cs typeface="Arial" panose="020B0604020202020204" pitchFamily="34" charset="0"/>
              </a:rPr>
              <a:t>cordata</a:t>
            </a:r>
            <a:endParaRPr lang="fr-FR" sz="1200" i="1" dirty="0"/>
          </a:p>
        </p:txBody>
      </p:sp>
      <p:pic>
        <p:nvPicPr>
          <p:cNvPr id="20" name="Image 19">
            <a:extLst>
              <a:ext uri="{FF2B5EF4-FFF2-40B4-BE49-F238E27FC236}">
                <a16:creationId xmlns:a16="http://schemas.microsoft.com/office/drawing/2014/main" id="{4225E37C-A621-452D-BD98-2AEC495C53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3903" y="5190737"/>
            <a:ext cx="1314450" cy="1314450"/>
          </a:xfrm>
          <a:prstGeom prst="rect">
            <a:avLst/>
          </a:prstGeom>
        </p:spPr>
      </p:pic>
      <p:pic>
        <p:nvPicPr>
          <p:cNvPr id="22" name="Image 21">
            <a:extLst>
              <a:ext uri="{FF2B5EF4-FFF2-40B4-BE49-F238E27FC236}">
                <a16:creationId xmlns:a16="http://schemas.microsoft.com/office/drawing/2014/main" id="{54269F34-DD48-4A92-A939-8B770DE5A1F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06148" y="5391446"/>
            <a:ext cx="1143000" cy="857250"/>
          </a:xfrm>
          <a:prstGeom prst="rect">
            <a:avLst/>
          </a:prstGeom>
        </p:spPr>
      </p:pic>
      <p:pic>
        <p:nvPicPr>
          <p:cNvPr id="24" name="Image 23">
            <a:extLst>
              <a:ext uri="{FF2B5EF4-FFF2-40B4-BE49-F238E27FC236}">
                <a16:creationId xmlns:a16="http://schemas.microsoft.com/office/drawing/2014/main" id="{3B4AF8AE-777D-4295-9A30-287834DE12C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59246" y="5324771"/>
            <a:ext cx="1228725" cy="923925"/>
          </a:xfrm>
          <a:prstGeom prst="rect">
            <a:avLst/>
          </a:prstGeom>
        </p:spPr>
      </p:pic>
      <p:sp>
        <p:nvSpPr>
          <p:cNvPr id="25" name="Rectangle 24">
            <a:extLst>
              <a:ext uri="{FF2B5EF4-FFF2-40B4-BE49-F238E27FC236}">
                <a16:creationId xmlns:a16="http://schemas.microsoft.com/office/drawing/2014/main" id="{C607FF80-6D14-47B7-9F9D-700C4F6F4164}"/>
              </a:ext>
            </a:extLst>
          </p:cNvPr>
          <p:cNvSpPr/>
          <p:nvPr/>
        </p:nvSpPr>
        <p:spPr>
          <a:xfrm>
            <a:off x="8119349" y="755852"/>
            <a:ext cx="1270156" cy="276999"/>
          </a:xfrm>
          <a:prstGeom prst="rect">
            <a:avLst/>
          </a:prstGeom>
        </p:spPr>
        <p:txBody>
          <a:bodyPr wrap="none">
            <a:spAutoFit/>
          </a:bodyPr>
          <a:lstStyle/>
          <a:p>
            <a:pPr algn="ctr"/>
            <a:r>
              <a:rPr lang="fr-FR" altLang="fr-FR" sz="1200" i="1" dirty="0">
                <a:solidFill>
                  <a:srgbClr val="222222"/>
                </a:solidFill>
                <a:cs typeface="Arial" panose="020B0604020202020204" pitchFamily="34" charset="0"/>
              </a:rPr>
              <a:t>Eucalyptus </a:t>
            </a:r>
            <a:r>
              <a:rPr lang="fr-FR" altLang="fr-FR" sz="1200" i="1" dirty="0" err="1">
                <a:solidFill>
                  <a:srgbClr val="222222"/>
                </a:solidFill>
                <a:cs typeface="Arial" panose="020B0604020202020204" pitchFamily="34" charset="0"/>
              </a:rPr>
              <a:t>gunnii</a:t>
            </a:r>
            <a:endParaRPr lang="fr-FR" sz="1200" i="1" dirty="0"/>
          </a:p>
        </p:txBody>
      </p:sp>
      <p:sp>
        <p:nvSpPr>
          <p:cNvPr id="26" name="ZoneTexte 25">
            <a:extLst>
              <a:ext uri="{FF2B5EF4-FFF2-40B4-BE49-F238E27FC236}">
                <a16:creationId xmlns:a16="http://schemas.microsoft.com/office/drawing/2014/main" id="{111E2888-653D-45C8-B497-D1986D17FFC6}"/>
              </a:ext>
            </a:extLst>
          </p:cNvPr>
          <p:cNvSpPr txBox="1"/>
          <p:nvPr/>
        </p:nvSpPr>
        <p:spPr>
          <a:xfrm>
            <a:off x="7089289" y="4048363"/>
            <a:ext cx="4485939" cy="369332"/>
          </a:xfrm>
          <a:prstGeom prst="rect">
            <a:avLst/>
          </a:prstGeom>
          <a:noFill/>
        </p:spPr>
        <p:txBody>
          <a:bodyPr wrap="square" rtlCol="0">
            <a:spAutoFit/>
          </a:bodyPr>
          <a:lstStyle/>
          <a:p>
            <a:r>
              <a:rPr lang="fr-FR" dirty="0">
                <a:solidFill>
                  <a:srgbClr val="C00000"/>
                </a:solidFill>
              </a:rPr>
              <a:t>Pas tout à fait la zone,</a:t>
            </a:r>
            <a:r>
              <a:rPr lang="fr-FR" dirty="0">
                <a:solidFill>
                  <a:srgbClr val="008000"/>
                </a:solidFill>
              </a:rPr>
              <a:t> mais on peut essayer.</a:t>
            </a:r>
            <a:endParaRPr lang="fr-FR" dirty="0">
              <a:solidFill>
                <a:srgbClr val="C00000"/>
              </a:solidFill>
            </a:endParaRPr>
          </a:p>
        </p:txBody>
      </p:sp>
    </p:spTree>
    <p:extLst>
      <p:ext uri="{BB962C8B-B14F-4D97-AF65-F5344CB8AC3E}">
        <p14:creationId xmlns:p14="http://schemas.microsoft.com/office/powerpoint/2010/main" val="11919501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431689" y="6476104"/>
            <a:ext cx="4721711" cy="245371"/>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11280290" y="230832"/>
            <a:ext cx="671456" cy="352948"/>
          </a:xfrm>
        </p:spPr>
        <p:txBody>
          <a:bodyPr/>
          <a:lstStyle/>
          <a:p>
            <a:fld id="{DD01B516-A07C-46B6-9C1A-871827ED2DE0}" type="slidenum">
              <a:rPr lang="fr-FR" smtClean="0"/>
              <a:t>45</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4E3A1D3D-CD6E-40A9-8E95-488F947E2B55}"/>
              </a:ext>
            </a:extLst>
          </p:cNvPr>
          <p:cNvSpPr txBox="1"/>
          <p:nvPr/>
        </p:nvSpPr>
        <p:spPr>
          <a:xfrm>
            <a:off x="182880" y="461665"/>
            <a:ext cx="4561242" cy="369332"/>
          </a:xfrm>
          <a:prstGeom prst="rect">
            <a:avLst/>
          </a:prstGeom>
          <a:noFill/>
        </p:spPr>
        <p:txBody>
          <a:bodyPr wrap="square" rtlCol="0">
            <a:spAutoFit/>
          </a:bodyPr>
          <a:lstStyle/>
          <a:p>
            <a:r>
              <a:rPr lang="fr-FR" b="1" u="sng" dirty="0">
                <a:solidFill>
                  <a:srgbClr val="008000"/>
                </a:solidFill>
              </a:rPr>
              <a:t>Arbustes à fleurs (tropical)</a:t>
            </a:r>
          </a:p>
        </p:txBody>
      </p:sp>
      <p:sp>
        <p:nvSpPr>
          <p:cNvPr id="6" name="ZoneTexte 5">
            <a:extLst>
              <a:ext uri="{FF2B5EF4-FFF2-40B4-BE49-F238E27FC236}">
                <a16:creationId xmlns:a16="http://schemas.microsoft.com/office/drawing/2014/main" id="{FB173475-E19F-480A-AC95-F4DF8F5A5A81}"/>
              </a:ext>
            </a:extLst>
          </p:cNvPr>
          <p:cNvSpPr txBox="1"/>
          <p:nvPr/>
        </p:nvSpPr>
        <p:spPr>
          <a:xfrm>
            <a:off x="182880" y="925158"/>
            <a:ext cx="11768866" cy="2585323"/>
          </a:xfrm>
          <a:prstGeom prst="rect">
            <a:avLst/>
          </a:prstGeom>
          <a:noFill/>
        </p:spPr>
        <p:txBody>
          <a:bodyPr wrap="square" rtlCol="0">
            <a:spAutoFit/>
          </a:bodyPr>
          <a:lstStyle/>
          <a:p>
            <a:r>
              <a:rPr lang="fr-FR" i="1" dirty="0" err="1"/>
              <a:t>Dombeya</a:t>
            </a:r>
            <a:r>
              <a:rPr lang="fr-FR" i="1" dirty="0"/>
              <a:t> </a:t>
            </a:r>
            <a:r>
              <a:rPr lang="fr-FR" i="1" dirty="0" err="1"/>
              <a:t>cacuminum</a:t>
            </a:r>
            <a:r>
              <a:rPr lang="fr-FR" dirty="0"/>
              <a:t> (boule de neige fraise, </a:t>
            </a:r>
            <a:r>
              <a:rPr lang="fr-FR" dirty="0" err="1"/>
              <a:t>strawberry</a:t>
            </a:r>
            <a:r>
              <a:rPr lang="fr-FR" dirty="0"/>
              <a:t> </a:t>
            </a:r>
            <a:r>
              <a:rPr lang="fr-FR" dirty="0" err="1"/>
              <a:t>snowball</a:t>
            </a:r>
            <a:r>
              <a:rPr lang="fr-FR" dirty="0"/>
              <a:t>) est </a:t>
            </a:r>
            <a:r>
              <a:rPr lang="fr-FR" dirty="0">
                <a:solidFill>
                  <a:srgbClr val="008000"/>
                </a:solidFill>
              </a:rPr>
              <a:t>endémique de Madagascar</a:t>
            </a:r>
            <a:r>
              <a:rPr lang="fr-FR" dirty="0"/>
              <a:t>. Il est cultivé en dehors de Madagascar comme plante ornementale, par exemple en Afrique du Sud et aux Etats-Unis. Cette arbre, de taille petite à moyenne atteignant 16 m de haut, de fût atteignant 30 cm de diamètre, sempervirent a une valeur comme </a:t>
            </a:r>
            <a:r>
              <a:rPr lang="fr-FR" dirty="0">
                <a:solidFill>
                  <a:srgbClr val="008000"/>
                </a:solidFill>
              </a:rPr>
              <a:t>plante d’ornement </a:t>
            </a:r>
            <a:r>
              <a:rPr lang="fr-FR" dirty="0"/>
              <a:t>grâce à </a:t>
            </a:r>
            <a:r>
              <a:rPr lang="fr-FR" dirty="0">
                <a:solidFill>
                  <a:srgbClr val="008000"/>
                </a:solidFill>
              </a:rPr>
              <a:t>ses jolies fleurs qui tombent avant de se faner.</a:t>
            </a:r>
            <a:r>
              <a:rPr lang="fr-FR" dirty="0"/>
              <a:t> </a:t>
            </a:r>
            <a:r>
              <a:rPr lang="fr-FR" i="1" dirty="0" err="1"/>
              <a:t>Dombeya</a:t>
            </a:r>
            <a:r>
              <a:rPr lang="fr-FR" i="1" dirty="0"/>
              <a:t> </a:t>
            </a:r>
            <a:r>
              <a:rPr lang="fr-FR" i="1" dirty="0" err="1"/>
              <a:t>cacuminum</a:t>
            </a:r>
            <a:r>
              <a:rPr lang="fr-FR" dirty="0"/>
              <a:t> se rencontre en forêt jusqu’à </a:t>
            </a:r>
            <a:r>
              <a:rPr lang="fr-FR" dirty="0">
                <a:solidFill>
                  <a:srgbClr val="008000"/>
                </a:solidFill>
              </a:rPr>
              <a:t>2000 m d’altitude</a:t>
            </a:r>
            <a:r>
              <a:rPr lang="fr-FR" dirty="0"/>
              <a:t>. Il est commun par endroits. La </a:t>
            </a:r>
            <a:r>
              <a:rPr lang="fr-FR" dirty="0">
                <a:solidFill>
                  <a:srgbClr val="008000"/>
                </a:solidFill>
              </a:rPr>
              <a:t>plante tolère des températures jusqu’à –2°C.</a:t>
            </a:r>
            <a:r>
              <a:rPr lang="fr-FR" dirty="0"/>
              <a:t>  USDA zone 10(10a) - 11.</a:t>
            </a:r>
          </a:p>
          <a:p>
            <a:r>
              <a:rPr lang="fr-FR" sz="1200" b="1" i="1" dirty="0" err="1"/>
              <a:t>Dombeya</a:t>
            </a:r>
            <a:r>
              <a:rPr lang="fr-FR" sz="1200" dirty="0"/>
              <a:t> est un </a:t>
            </a:r>
            <a:r>
              <a:rPr lang="fr-FR" sz="1200" dirty="0">
                <a:hlinkClick r:id="rId2" tooltip="Genre (biologie)"/>
              </a:rPr>
              <a:t>genre</a:t>
            </a:r>
            <a:r>
              <a:rPr lang="fr-FR" sz="1200" dirty="0"/>
              <a:t> d'arbres et arbustes à fleurs d'origine </a:t>
            </a:r>
            <a:r>
              <a:rPr lang="fr-FR" sz="1200" dirty="0">
                <a:hlinkClick r:id="rId3" tooltip="Afrique"/>
              </a:rPr>
              <a:t>africaine</a:t>
            </a:r>
            <a:r>
              <a:rPr lang="fr-FR" sz="1200" dirty="0"/>
              <a:t> et </a:t>
            </a:r>
            <a:r>
              <a:rPr lang="fr-FR" sz="1200" dirty="0">
                <a:hlinkClick r:id="rId4" tooltip="Madagascar"/>
              </a:rPr>
              <a:t>malgache</a:t>
            </a:r>
            <a:r>
              <a:rPr lang="fr-FR" sz="1200" dirty="0"/>
              <a:t>. Le genre </a:t>
            </a:r>
            <a:r>
              <a:rPr lang="fr-FR" sz="1200" i="1" dirty="0" err="1"/>
              <a:t>Dombeya</a:t>
            </a:r>
            <a:r>
              <a:rPr lang="fr-FR" sz="1200" dirty="0"/>
              <a:t> est représenté par plus de 250 espèces différentes</a:t>
            </a:r>
            <a:r>
              <a:rPr lang="fr-FR" sz="1200" baseline="30000" dirty="0">
                <a:hlinkClick r:id="rId5"/>
              </a:rPr>
              <a:t>11</a:t>
            </a:r>
            <a:r>
              <a:rPr lang="fr-FR" sz="1200" dirty="0"/>
              <a:t> qui sont réparties entre </a:t>
            </a:r>
            <a:r>
              <a:rPr lang="fr-FR" sz="1200" dirty="0">
                <a:hlinkClick r:id="rId4" tooltip="Madagascar"/>
              </a:rPr>
              <a:t>Madagascar</a:t>
            </a:r>
            <a:r>
              <a:rPr lang="fr-FR" sz="1200" dirty="0"/>
              <a:t> principalement (187 espèces</a:t>
            </a:r>
            <a:r>
              <a:rPr lang="fr-FR" sz="1200" baseline="30000" dirty="0">
                <a:hlinkClick r:id="rId6"/>
              </a:rPr>
              <a:t>12</a:t>
            </a:r>
            <a:r>
              <a:rPr lang="fr-FR" sz="1200" dirty="0"/>
              <a:t>), les </a:t>
            </a:r>
            <a:r>
              <a:rPr lang="fr-FR" sz="1200" dirty="0">
                <a:hlinkClick r:id="rId7" tooltip="Mascareignes"/>
              </a:rPr>
              <a:t>Mascareignes</a:t>
            </a:r>
            <a:r>
              <a:rPr lang="fr-FR" sz="1200" dirty="0"/>
              <a:t> et le </a:t>
            </a:r>
            <a:r>
              <a:rPr lang="fr-FR" sz="1200" dirty="0">
                <a:hlinkClick r:id="rId3" tooltip="Afrique"/>
              </a:rPr>
              <a:t>continent africain</a:t>
            </a:r>
            <a:r>
              <a:rPr lang="fr-FR" sz="1200" dirty="0"/>
              <a:t>. Le </a:t>
            </a:r>
            <a:r>
              <a:rPr lang="fr-FR" sz="1200" dirty="0">
                <a:hlinkClick r:id="rId8" tooltip="Nectar (botanique)"/>
              </a:rPr>
              <a:t>nectar</a:t>
            </a:r>
            <a:r>
              <a:rPr lang="fr-FR" sz="1200" dirty="0"/>
              <a:t> des fleurs de </a:t>
            </a:r>
            <a:r>
              <a:rPr lang="fr-FR" sz="1200" i="1" dirty="0" err="1"/>
              <a:t>Dombeya</a:t>
            </a:r>
            <a:r>
              <a:rPr lang="fr-FR" sz="1200" dirty="0"/>
              <a:t> attire les </a:t>
            </a:r>
            <a:r>
              <a:rPr lang="fr-FR" sz="1200" dirty="0">
                <a:hlinkClick r:id="rId9" tooltip="Abeille à miel"/>
              </a:rPr>
              <a:t>abeilles</a:t>
            </a:r>
            <a:r>
              <a:rPr lang="fr-FR" sz="1200" dirty="0"/>
              <a:t> et permet la production d'un </a:t>
            </a:r>
            <a:r>
              <a:rPr lang="fr-FR" sz="1200" dirty="0">
                <a:hlinkClick r:id="rId10" tooltip="Miel"/>
              </a:rPr>
              <a:t>miel</a:t>
            </a:r>
            <a:r>
              <a:rPr lang="fr-FR" sz="1200" dirty="0"/>
              <a:t> clair, très finement cristallisé. Note : </a:t>
            </a:r>
            <a:r>
              <a:rPr lang="fr-FR" altLang="fr-FR" sz="1200" i="1" dirty="0" err="1">
                <a:solidFill>
                  <a:srgbClr val="222222"/>
                </a:solidFill>
                <a:latin typeface="Arial" panose="020B0604020202020204" pitchFamily="34" charset="0"/>
                <a:cs typeface="Arial" panose="020B0604020202020204" pitchFamily="34" charset="0"/>
              </a:rPr>
              <a:t>Dombeya</a:t>
            </a:r>
            <a:r>
              <a:rPr lang="fr-FR" altLang="fr-FR" sz="1200" i="1" dirty="0">
                <a:solidFill>
                  <a:srgbClr val="222222"/>
                </a:solidFill>
                <a:latin typeface="Arial" panose="020B0604020202020204" pitchFamily="34" charset="0"/>
                <a:cs typeface="Arial" panose="020B0604020202020204" pitchFamily="34" charset="0"/>
              </a:rPr>
              <a:t> </a:t>
            </a:r>
            <a:r>
              <a:rPr lang="fr-FR" altLang="fr-FR" sz="1200" i="1" dirty="0" err="1">
                <a:solidFill>
                  <a:srgbClr val="222222"/>
                </a:solidFill>
                <a:latin typeface="Arial" panose="020B0604020202020204" pitchFamily="34" charset="0"/>
                <a:cs typeface="Arial" panose="020B0604020202020204" pitchFamily="34" charset="0"/>
              </a:rPr>
              <a:t>wallichii</a:t>
            </a:r>
            <a:r>
              <a:rPr lang="fr-FR" altLang="fr-FR" sz="1200" dirty="0">
                <a:solidFill>
                  <a:srgbClr val="222222"/>
                </a:solidFill>
                <a:latin typeface="Arial" panose="020B0604020202020204" pitchFamily="34" charset="0"/>
                <a:cs typeface="Arial" panose="020B0604020202020204" pitchFamily="34" charset="0"/>
              </a:rPr>
              <a:t> peut atteindre 6 à 8 m de hauteur. </a:t>
            </a:r>
            <a:r>
              <a:rPr lang="fr-FR" altLang="fr-FR" sz="1200" dirty="0"/>
              <a:t> </a:t>
            </a:r>
            <a:endParaRPr lang="fr-FR" sz="1200" dirty="0"/>
          </a:p>
          <a:p>
            <a:r>
              <a:rPr lang="fr-FR" sz="1200" dirty="0"/>
              <a:t>Sources : a) </a:t>
            </a:r>
            <a:r>
              <a:rPr lang="fr-FR" sz="1200" dirty="0">
                <a:hlinkClick r:id="rId11"/>
              </a:rPr>
              <a:t>http://uses.plantnet-project.org/fr/Dombeya_cacuminum_(PROTA)</a:t>
            </a:r>
            <a:endParaRPr lang="fr-FR" sz="1200" dirty="0"/>
          </a:p>
          <a:p>
            <a:r>
              <a:rPr lang="fr-FR" sz="1200" dirty="0"/>
              <a:t>b) </a:t>
            </a:r>
            <a:r>
              <a:rPr lang="fr-FR" sz="1200" dirty="0">
                <a:hlinkClick r:id="rId12"/>
              </a:rPr>
              <a:t>https://fr.wikipedia.org/wiki/Dombeya</a:t>
            </a:r>
            <a:r>
              <a:rPr lang="fr-FR" sz="1200" dirty="0"/>
              <a:t> </a:t>
            </a:r>
          </a:p>
          <a:p>
            <a:r>
              <a:rPr lang="fr-FR" sz="1200" dirty="0"/>
              <a:t>c) </a:t>
            </a:r>
            <a:r>
              <a:rPr lang="fr-FR" sz="1200" dirty="0">
                <a:hlinkClick r:id="rId13"/>
              </a:rPr>
              <a:t>https://fr.wikipedia.org/wiki/Dombeya_wallichii</a:t>
            </a:r>
            <a:r>
              <a:rPr lang="fr-FR" sz="1200" dirty="0"/>
              <a:t> </a:t>
            </a:r>
          </a:p>
        </p:txBody>
      </p:sp>
      <p:pic>
        <p:nvPicPr>
          <p:cNvPr id="15" name="Image 14">
            <a:extLst>
              <a:ext uri="{FF2B5EF4-FFF2-40B4-BE49-F238E27FC236}">
                <a16:creationId xmlns:a16="http://schemas.microsoft.com/office/drawing/2014/main" id="{095C4411-E80C-49AB-AF1F-E52C89FA0D3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74567" y="3554095"/>
            <a:ext cx="1473200" cy="1107440"/>
          </a:xfrm>
          <a:prstGeom prst="rect">
            <a:avLst/>
          </a:prstGeom>
        </p:spPr>
      </p:pic>
      <p:pic>
        <p:nvPicPr>
          <p:cNvPr id="17" name="Image 16">
            <a:extLst>
              <a:ext uri="{FF2B5EF4-FFF2-40B4-BE49-F238E27FC236}">
                <a16:creationId xmlns:a16="http://schemas.microsoft.com/office/drawing/2014/main" id="{0E9677F1-A0CE-4F96-A15C-C455309D5D5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1713" y="5618854"/>
            <a:ext cx="1019175" cy="857250"/>
          </a:xfrm>
          <a:prstGeom prst="rect">
            <a:avLst/>
          </a:prstGeom>
        </p:spPr>
      </p:pic>
      <p:pic>
        <p:nvPicPr>
          <p:cNvPr id="19" name="Image 18">
            <a:extLst>
              <a:ext uri="{FF2B5EF4-FFF2-40B4-BE49-F238E27FC236}">
                <a16:creationId xmlns:a16="http://schemas.microsoft.com/office/drawing/2014/main" id="{CD90C531-C063-47B8-B531-49E6BF506DA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28140" y="4543982"/>
            <a:ext cx="1143000" cy="857250"/>
          </a:xfrm>
          <a:prstGeom prst="rect">
            <a:avLst/>
          </a:prstGeom>
        </p:spPr>
      </p:pic>
      <p:pic>
        <p:nvPicPr>
          <p:cNvPr id="21" name="Image 20">
            <a:extLst>
              <a:ext uri="{FF2B5EF4-FFF2-40B4-BE49-F238E27FC236}">
                <a16:creationId xmlns:a16="http://schemas.microsoft.com/office/drawing/2014/main" id="{D9D89AB8-4FC8-4C3E-BF04-A05196D6657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28140" y="3466620"/>
            <a:ext cx="1143000" cy="857250"/>
          </a:xfrm>
          <a:prstGeom prst="rect">
            <a:avLst/>
          </a:prstGeom>
        </p:spPr>
      </p:pic>
      <p:pic>
        <p:nvPicPr>
          <p:cNvPr id="23" name="Image 22">
            <a:extLst>
              <a:ext uri="{FF2B5EF4-FFF2-40B4-BE49-F238E27FC236}">
                <a16:creationId xmlns:a16="http://schemas.microsoft.com/office/drawing/2014/main" id="{7AE67899-7D8C-48CA-94E1-3DD56AE81E3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1713" y="4498820"/>
            <a:ext cx="1143000" cy="857250"/>
          </a:xfrm>
          <a:prstGeom prst="rect">
            <a:avLst/>
          </a:prstGeom>
        </p:spPr>
      </p:pic>
      <p:pic>
        <p:nvPicPr>
          <p:cNvPr id="25" name="Image 24">
            <a:extLst>
              <a:ext uri="{FF2B5EF4-FFF2-40B4-BE49-F238E27FC236}">
                <a16:creationId xmlns:a16="http://schemas.microsoft.com/office/drawing/2014/main" id="{9790DC66-DDE0-4915-BF2A-16FE0146E96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40254" y="3554095"/>
            <a:ext cx="1143000" cy="857250"/>
          </a:xfrm>
          <a:prstGeom prst="rect">
            <a:avLst/>
          </a:prstGeom>
        </p:spPr>
      </p:pic>
      <p:sp>
        <p:nvSpPr>
          <p:cNvPr id="26" name="Rectangle 25">
            <a:extLst>
              <a:ext uri="{FF2B5EF4-FFF2-40B4-BE49-F238E27FC236}">
                <a16:creationId xmlns:a16="http://schemas.microsoft.com/office/drawing/2014/main" id="{5D596E65-653A-4DB9-8997-F173919A03F7}"/>
              </a:ext>
            </a:extLst>
          </p:cNvPr>
          <p:cNvSpPr/>
          <p:nvPr/>
        </p:nvSpPr>
        <p:spPr>
          <a:xfrm>
            <a:off x="3138407" y="4661535"/>
            <a:ext cx="1409360" cy="276999"/>
          </a:xfrm>
          <a:prstGeom prst="rect">
            <a:avLst/>
          </a:prstGeom>
        </p:spPr>
        <p:txBody>
          <a:bodyPr wrap="none">
            <a:spAutoFit/>
          </a:bodyPr>
          <a:lstStyle/>
          <a:p>
            <a:r>
              <a:rPr lang="fr-FR" altLang="fr-FR" sz="1200" i="1" dirty="0" err="1">
                <a:solidFill>
                  <a:srgbClr val="222222"/>
                </a:solidFill>
                <a:latin typeface="Arial" panose="020B0604020202020204" pitchFamily="34" charset="0"/>
                <a:cs typeface="Arial" panose="020B0604020202020204" pitchFamily="34" charset="0"/>
              </a:rPr>
              <a:t>Dombeya</a:t>
            </a:r>
            <a:r>
              <a:rPr lang="fr-FR" altLang="fr-FR" sz="1200" i="1" dirty="0">
                <a:solidFill>
                  <a:srgbClr val="222222"/>
                </a:solidFill>
                <a:latin typeface="Arial" panose="020B0604020202020204" pitchFamily="34" charset="0"/>
                <a:cs typeface="Arial" panose="020B0604020202020204" pitchFamily="34" charset="0"/>
              </a:rPr>
              <a:t> </a:t>
            </a:r>
            <a:r>
              <a:rPr lang="fr-FR" altLang="fr-FR" sz="1200" i="1" dirty="0" err="1">
                <a:solidFill>
                  <a:srgbClr val="222222"/>
                </a:solidFill>
                <a:latin typeface="Arial" panose="020B0604020202020204" pitchFamily="34" charset="0"/>
                <a:cs typeface="Arial" panose="020B0604020202020204" pitchFamily="34" charset="0"/>
              </a:rPr>
              <a:t>wallichii</a:t>
            </a:r>
            <a:endParaRPr lang="fr-FR" sz="1200" dirty="0"/>
          </a:p>
        </p:txBody>
      </p:sp>
      <p:sp>
        <p:nvSpPr>
          <p:cNvPr id="27" name="Rectangle 26">
            <a:extLst>
              <a:ext uri="{FF2B5EF4-FFF2-40B4-BE49-F238E27FC236}">
                <a16:creationId xmlns:a16="http://schemas.microsoft.com/office/drawing/2014/main" id="{972CBE04-AAEF-409A-B3BD-553E584C20A8}"/>
              </a:ext>
            </a:extLst>
          </p:cNvPr>
          <p:cNvSpPr/>
          <p:nvPr/>
        </p:nvSpPr>
        <p:spPr>
          <a:xfrm>
            <a:off x="1432603" y="5770480"/>
            <a:ext cx="1534074" cy="276999"/>
          </a:xfrm>
          <a:prstGeom prst="rect">
            <a:avLst/>
          </a:prstGeom>
        </p:spPr>
        <p:txBody>
          <a:bodyPr wrap="none">
            <a:spAutoFit/>
          </a:bodyPr>
          <a:lstStyle/>
          <a:p>
            <a:r>
              <a:rPr lang="fr-FR" sz="1200" i="1" dirty="0" err="1"/>
              <a:t>Dombeya</a:t>
            </a:r>
            <a:r>
              <a:rPr lang="fr-FR" sz="1200" i="1" dirty="0"/>
              <a:t> </a:t>
            </a:r>
            <a:r>
              <a:rPr lang="fr-FR" sz="1200" i="1" dirty="0" err="1"/>
              <a:t>cacuminum</a:t>
            </a:r>
            <a:endParaRPr lang="fr-FR" sz="1200" dirty="0"/>
          </a:p>
        </p:txBody>
      </p:sp>
      <p:pic>
        <p:nvPicPr>
          <p:cNvPr id="29" name="Image 28">
            <a:extLst>
              <a:ext uri="{FF2B5EF4-FFF2-40B4-BE49-F238E27FC236}">
                <a16:creationId xmlns:a16="http://schemas.microsoft.com/office/drawing/2014/main" id="{93F205C8-C6EF-4042-BCD4-93F329D7817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70404" y="3870821"/>
            <a:ext cx="1825315" cy="2437270"/>
          </a:xfrm>
          <a:prstGeom prst="rect">
            <a:avLst/>
          </a:prstGeom>
        </p:spPr>
      </p:pic>
      <p:pic>
        <p:nvPicPr>
          <p:cNvPr id="31" name="Image 30">
            <a:extLst>
              <a:ext uri="{FF2B5EF4-FFF2-40B4-BE49-F238E27FC236}">
                <a16:creationId xmlns:a16="http://schemas.microsoft.com/office/drawing/2014/main" id="{377CCD2E-A35E-4C1B-9B33-0093A1369A8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691256" y="2960665"/>
            <a:ext cx="2510569" cy="3347425"/>
          </a:xfrm>
          <a:prstGeom prst="rect">
            <a:avLst/>
          </a:prstGeom>
        </p:spPr>
      </p:pic>
      <p:pic>
        <p:nvPicPr>
          <p:cNvPr id="33" name="Image 32">
            <a:extLst>
              <a:ext uri="{FF2B5EF4-FFF2-40B4-BE49-F238E27FC236}">
                <a16:creationId xmlns:a16="http://schemas.microsoft.com/office/drawing/2014/main" id="{9BA2EAD3-28FF-400D-BAAD-9CE42E7229D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449390" y="2759880"/>
            <a:ext cx="2254791" cy="1689523"/>
          </a:xfrm>
          <a:prstGeom prst="rect">
            <a:avLst/>
          </a:prstGeom>
        </p:spPr>
      </p:pic>
      <p:pic>
        <p:nvPicPr>
          <p:cNvPr id="35" name="Image 34">
            <a:extLst>
              <a:ext uri="{FF2B5EF4-FFF2-40B4-BE49-F238E27FC236}">
                <a16:creationId xmlns:a16="http://schemas.microsoft.com/office/drawing/2014/main" id="{45F7F123-345E-473E-AF16-77BC0768F7A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251576" y="4606769"/>
            <a:ext cx="2700170" cy="2025128"/>
          </a:xfrm>
          <a:prstGeom prst="rect">
            <a:avLst/>
          </a:prstGeom>
        </p:spPr>
      </p:pic>
    </p:spTree>
    <p:extLst>
      <p:ext uri="{BB962C8B-B14F-4D97-AF65-F5344CB8AC3E}">
        <p14:creationId xmlns:p14="http://schemas.microsoft.com/office/powerpoint/2010/main" val="2352304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334870" y="6601871"/>
            <a:ext cx="4872318" cy="256129"/>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11080375" y="230832"/>
            <a:ext cx="865095" cy="339323"/>
          </a:xfrm>
        </p:spPr>
        <p:txBody>
          <a:bodyPr/>
          <a:lstStyle/>
          <a:p>
            <a:fld id="{DD01B516-A07C-46B6-9C1A-871827ED2DE0}" type="slidenum">
              <a:rPr lang="fr-FR" smtClean="0"/>
              <a:t>46</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59F8BA40-3909-4BEC-BDA0-BFE8D9CA457E}"/>
              </a:ext>
            </a:extLst>
          </p:cNvPr>
          <p:cNvSpPr txBox="1"/>
          <p:nvPr/>
        </p:nvSpPr>
        <p:spPr>
          <a:xfrm>
            <a:off x="182880" y="461665"/>
            <a:ext cx="4561242" cy="369332"/>
          </a:xfrm>
          <a:prstGeom prst="rect">
            <a:avLst/>
          </a:prstGeom>
          <a:noFill/>
        </p:spPr>
        <p:txBody>
          <a:bodyPr wrap="square" rtlCol="0">
            <a:spAutoFit/>
          </a:bodyPr>
          <a:lstStyle/>
          <a:p>
            <a:r>
              <a:rPr lang="fr-FR" b="1" u="sng" dirty="0">
                <a:solidFill>
                  <a:srgbClr val="008000"/>
                </a:solidFill>
              </a:rPr>
              <a:t>Arbustes à fleurs (tropical)</a:t>
            </a:r>
          </a:p>
        </p:txBody>
      </p:sp>
      <p:sp>
        <p:nvSpPr>
          <p:cNvPr id="6" name="Rectangle 5">
            <a:extLst>
              <a:ext uri="{FF2B5EF4-FFF2-40B4-BE49-F238E27FC236}">
                <a16:creationId xmlns:a16="http://schemas.microsoft.com/office/drawing/2014/main" id="{9585ACF8-9B76-4AD3-9623-FADB1A417D0A}"/>
              </a:ext>
            </a:extLst>
          </p:cNvPr>
          <p:cNvSpPr/>
          <p:nvPr/>
        </p:nvSpPr>
        <p:spPr>
          <a:xfrm>
            <a:off x="182880" y="830997"/>
            <a:ext cx="5675464" cy="369332"/>
          </a:xfrm>
          <a:prstGeom prst="rect">
            <a:avLst/>
          </a:prstGeom>
        </p:spPr>
        <p:txBody>
          <a:bodyPr wrap="none">
            <a:spAutoFit/>
          </a:bodyPr>
          <a:lstStyle/>
          <a:p>
            <a:r>
              <a:rPr lang="fr-FR" b="1" dirty="0" err="1">
                <a:solidFill>
                  <a:srgbClr val="008000"/>
                </a:solidFill>
              </a:rPr>
              <a:t>Tsitoavina</a:t>
            </a:r>
            <a:r>
              <a:rPr lang="fr-FR" b="1" dirty="0">
                <a:solidFill>
                  <a:srgbClr val="008000"/>
                </a:solidFill>
              </a:rPr>
              <a:t>, </a:t>
            </a:r>
            <a:r>
              <a:rPr lang="fr-FR" b="1" dirty="0" err="1">
                <a:solidFill>
                  <a:srgbClr val="008000"/>
                </a:solidFill>
              </a:rPr>
              <a:t>Dingadingalahy</a:t>
            </a:r>
            <a:r>
              <a:rPr lang="fr-FR" b="1" dirty="0">
                <a:solidFill>
                  <a:srgbClr val="008000"/>
                </a:solidFill>
              </a:rPr>
              <a:t> </a:t>
            </a:r>
            <a:r>
              <a:rPr lang="fr-FR" b="1" dirty="0">
                <a:solidFill>
                  <a:srgbClr val="008000"/>
                </a:solidFill>
                <a:ea typeface="Calibri" panose="020F0502020204030204" pitchFamily="34" charset="0"/>
                <a:cs typeface="Times New Roman" panose="02020603050405020304" pitchFamily="18" charset="0"/>
              </a:rPr>
              <a:t>(</a:t>
            </a:r>
            <a:r>
              <a:rPr lang="fr-FR" b="1" i="1" dirty="0" err="1">
                <a:solidFill>
                  <a:srgbClr val="008000"/>
                </a:solidFill>
                <a:ea typeface="Calibri" panose="020F0502020204030204" pitchFamily="34" charset="0"/>
                <a:cs typeface="Times New Roman" panose="02020603050405020304" pitchFamily="18" charset="0"/>
              </a:rPr>
              <a:t>Dodonaea</a:t>
            </a:r>
            <a:r>
              <a:rPr lang="fr-FR" b="1" i="1" dirty="0">
                <a:solidFill>
                  <a:srgbClr val="008000"/>
                </a:solidFill>
                <a:ea typeface="Calibri" panose="020F0502020204030204" pitchFamily="34" charset="0"/>
                <a:cs typeface="Times New Roman" panose="02020603050405020304" pitchFamily="18" charset="0"/>
              </a:rPr>
              <a:t> </a:t>
            </a:r>
            <a:r>
              <a:rPr lang="fr-FR" b="1" i="1" dirty="0" err="1">
                <a:solidFill>
                  <a:srgbClr val="008000"/>
                </a:solidFill>
                <a:ea typeface="Calibri" panose="020F0502020204030204" pitchFamily="34" charset="0"/>
                <a:cs typeface="Times New Roman" panose="02020603050405020304" pitchFamily="18" charset="0"/>
              </a:rPr>
              <a:t>madagascariensis</a:t>
            </a:r>
            <a:r>
              <a:rPr lang="fr-FR" b="1" dirty="0">
                <a:solidFill>
                  <a:srgbClr val="008000"/>
                </a:solidFill>
                <a:ea typeface="Calibri" panose="020F0502020204030204" pitchFamily="34" charset="0"/>
                <a:cs typeface="Times New Roman" panose="02020603050405020304" pitchFamily="18" charset="0"/>
              </a:rPr>
              <a:t>)</a:t>
            </a:r>
            <a:endParaRPr lang="fr-FR" b="1" dirty="0">
              <a:solidFill>
                <a:srgbClr val="008000"/>
              </a:solidFill>
            </a:endParaRPr>
          </a:p>
        </p:txBody>
      </p:sp>
      <p:pic>
        <p:nvPicPr>
          <p:cNvPr id="1026" name="Picture 2" descr="P3180731_s">
            <a:extLst>
              <a:ext uri="{FF2B5EF4-FFF2-40B4-BE49-F238E27FC236}">
                <a16:creationId xmlns:a16="http://schemas.microsoft.com/office/drawing/2014/main" id="{2AE60A21-CCB1-4823-AA23-0008119A9C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4993" y="4557461"/>
            <a:ext cx="25241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4BC9947B-74E6-4A9F-BD53-7256FC7D3D77}"/>
              </a:ext>
            </a:extLst>
          </p:cNvPr>
          <p:cNvSpPr/>
          <p:nvPr/>
        </p:nvSpPr>
        <p:spPr>
          <a:xfrm>
            <a:off x="9574306" y="6452936"/>
            <a:ext cx="1825500" cy="276999"/>
          </a:xfrm>
          <a:prstGeom prst="rect">
            <a:avLst/>
          </a:prstGeom>
        </p:spPr>
        <p:txBody>
          <a:bodyPr wrap="none">
            <a:spAutoFit/>
          </a:bodyPr>
          <a:lstStyle/>
          <a:p>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Source : © Benjamin Lisan</a:t>
            </a:r>
            <a:endParaRPr lang="fr-FR" sz="1200" dirty="0"/>
          </a:p>
        </p:txBody>
      </p:sp>
      <p:sp>
        <p:nvSpPr>
          <p:cNvPr id="8" name="ZoneTexte 7">
            <a:extLst>
              <a:ext uri="{FF2B5EF4-FFF2-40B4-BE49-F238E27FC236}">
                <a16:creationId xmlns:a16="http://schemas.microsoft.com/office/drawing/2014/main" id="{8188BC77-79B4-4DCE-BA94-842B1EE2DD72}"/>
              </a:ext>
            </a:extLst>
          </p:cNvPr>
          <p:cNvSpPr txBox="1"/>
          <p:nvPr/>
        </p:nvSpPr>
        <p:spPr>
          <a:xfrm>
            <a:off x="182880" y="1292098"/>
            <a:ext cx="7830552" cy="2492990"/>
          </a:xfrm>
          <a:prstGeom prst="rect">
            <a:avLst/>
          </a:prstGeom>
          <a:noFill/>
        </p:spPr>
        <p:txBody>
          <a:bodyPr wrap="square" rtlCol="0">
            <a:spAutoFit/>
          </a:bodyPr>
          <a:lstStyle/>
          <a:p>
            <a:r>
              <a:rPr lang="fr-FR" dirty="0"/>
              <a:t>C’est un arbuste à feuilles persistantes, de taille variable, pouvant aller jusqu’à 8 mètres de hauteur. </a:t>
            </a:r>
            <a:r>
              <a:rPr lang="fr-FR" b="1" dirty="0"/>
              <a:t>Forme de la fleur</a:t>
            </a:r>
            <a:r>
              <a:rPr lang="fr-FR" dirty="0"/>
              <a:t> : rachis ailées. Feuilles composées poisseuses, paripennée. Feuilles semi-persistantes. Le </a:t>
            </a:r>
            <a:r>
              <a:rPr lang="fr-FR" i="1" dirty="0" err="1"/>
              <a:t>Tsitoavina</a:t>
            </a:r>
            <a:r>
              <a:rPr lang="fr-FR" dirty="0"/>
              <a:t> se trouve dans les terrains broussailleux, les montagnes, les sols rocheux ou pauvres. C’est une espèce de lisière. Il tolère de longues périodes de sècheresse. Il a une excellente capacité de </a:t>
            </a:r>
            <a:r>
              <a:rPr lang="fr-FR" i="1" dirty="0"/>
              <a:t>régénération</a:t>
            </a:r>
            <a:r>
              <a:rPr lang="fr-FR" dirty="0"/>
              <a:t> des sols appauvris et de lutte contre l’érosion. Remise en état des terres. Bonification des terres [amélioration des sols]. (On peut supposer que son USDA zone va de 10 à 11 (?). (Il pousse à </a:t>
            </a:r>
            <a:r>
              <a:rPr lang="fr-FR" dirty="0" err="1"/>
              <a:t>Ambalavao</a:t>
            </a:r>
            <a:r>
              <a:rPr lang="fr-FR" dirty="0"/>
              <a:t>).</a:t>
            </a:r>
          </a:p>
          <a:p>
            <a:r>
              <a:rPr lang="fr-FR" sz="1200" dirty="0"/>
              <a:t>Source : </a:t>
            </a:r>
            <a:r>
              <a:rPr lang="fr-FR" sz="1200" u="sng" dirty="0">
                <a:hlinkClick r:id="rId3"/>
              </a:rPr>
              <a:t>http://www.tree-nation.com/trees/589629</a:t>
            </a:r>
            <a:endParaRPr lang="fr-FR" sz="1200" dirty="0"/>
          </a:p>
        </p:txBody>
      </p:sp>
      <p:pic>
        <p:nvPicPr>
          <p:cNvPr id="1027" name="Picture 3" descr="dodonea-madagascariensis-3_s">
            <a:extLst>
              <a:ext uri="{FF2B5EF4-FFF2-40B4-BE49-F238E27FC236}">
                <a16:creationId xmlns:a16="http://schemas.microsoft.com/office/drawing/2014/main" id="{A94D3614-E5E6-42C5-BB1C-CC6D3508E3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539" y="4324914"/>
            <a:ext cx="1897084" cy="14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Dodonaea madagascariensis_Allorge_s">
            <a:extLst>
              <a:ext uri="{FF2B5EF4-FFF2-40B4-BE49-F238E27FC236}">
                <a16:creationId xmlns:a16="http://schemas.microsoft.com/office/drawing/2014/main" id="{7841B4F6-77AD-4CC0-93CC-E0FD490B50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5760" y="4247076"/>
            <a:ext cx="2262669" cy="166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dodonea-madagascariensis-2_s1_p">
            <a:extLst>
              <a:ext uri="{FF2B5EF4-FFF2-40B4-BE49-F238E27FC236}">
                <a16:creationId xmlns:a16="http://schemas.microsoft.com/office/drawing/2014/main" id="{18B8C175-4A5A-4425-8531-50F7A4E718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1843" y="3914590"/>
            <a:ext cx="2074937" cy="220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E4E60205-1A96-41C8-A13A-DB0C2F870D46}"/>
              </a:ext>
            </a:extLst>
          </p:cNvPr>
          <p:cNvSpPr/>
          <p:nvPr/>
        </p:nvSpPr>
        <p:spPr>
          <a:xfrm>
            <a:off x="4773924" y="6104413"/>
            <a:ext cx="1838921" cy="536371"/>
          </a:xfrm>
          <a:prstGeom prst="rect">
            <a:avLst/>
          </a:prstGeom>
        </p:spPr>
        <p:txBody>
          <a:bodyPr wrap="square">
            <a:spAutoFit/>
          </a:bodyPr>
          <a:lstStyle/>
          <a:p>
            <a:pPr algn="ctr">
              <a:lnSpc>
                <a:spcPct val="115000"/>
              </a:lnSpc>
              <a:spcAft>
                <a:spcPts val="0"/>
              </a:spcAft>
            </a:pP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Source : © Alamanga (région d’</a:t>
            </a:r>
            <a:r>
              <a:rPr lang="fr-FR" sz="1200" dirty="0" err="1">
                <a:solidFill>
                  <a:srgbClr val="984806"/>
                </a:solidFill>
                <a:latin typeface="Calibri" panose="020F0502020204030204" pitchFamily="34" charset="0"/>
                <a:ea typeface="Calibri" panose="020F0502020204030204" pitchFamily="34" charset="0"/>
                <a:cs typeface="Times New Roman" panose="02020603050405020304" pitchFamily="18" charset="0"/>
              </a:rPr>
              <a:t>Ambalavao</a:t>
            </a: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F2896A57-2E7A-45F3-90A0-04C224457614}"/>
              </a:ext>
            </a:extLst>
          </p:cNvPr>
          <p:cNvSpPr/>
          <p:nvPr/>
        </p:nvSpPr>
        <p:spPr>
          <a:xfrm>
            <a:off x="2441682" y="5914665"/>
            <a:ext cx="2248307" cy="756666"/>
          </a:xfrm>
          <a:prstGeom prst="rect">
            <a:avLst/>
          </a:prstGeom>
        </p:spPr>
        <p:txBody>
          <a:bodyPr wrap="square">
            <a:spAutoFit/>
          </a:bodyPr>
          <a:lstStyle/>
          <a:p>
            <a:pPr algn="ctr">
              <a:lnSpc>
                <a:spcPct val="115000"/>
              </a:lnSpc>
              <a:spcAft>
                <a:spcPts val="0"/>
              </a:spcAft>
            </a:pP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Source : Plantes de Madagascar (Atlas), Lucile Allorge, ULMER, 2008, page 202.</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FE240898-08A3-49D2-8D68-040885EC6064}"/>
              </a:ext>
            </a:extLst>
          </p:cNvPr>
          <p:cNvSpPr/>
          <p:nvPr/>
        </p:nvSpPr>
        <p:spPr>
          <a:xfrm>
            <a:off x="276876" y="5754330"/>
            <a:ext cx="2115994" cy="646331"/>
          </a:xfrm>
          <a:prstGeom prst="rect">
            <a:avLst/>
          </a:prstGeom>
        </p:spPr>
        <p:txBody>
          <a:bodyPr wrap="square">
            <a:spAutoFit/>
          </a:bodyPr>
          <a:lstStyle/>
          <a:p>
            <a:pPr algn="ct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Source : </a:t>
            </a:r>
            <a:r>
              <a:rPr lang="fr-FR" sz="1200" dirty="0" err="1">
                <a:solidFill>
                  <a:srgbClr val="984806"/>
                </a:solidFill>
                <a:latin typeface="Calibri" panose="020F0502020204030204" pitchFamily="34" charset="0"/>
                <a:ea typeface="Calibri" panose="020F0502020204030204" pitchFamily="34" charset="0"/>
                <a:cs typeface="Times New Roman" panose="02020603050405020304" pitchFamily="18" charset="0"/>
              </a:rPr>
              <a:t>Tree</a:t>
            </a: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-nation, </a:t>
            </a:r>
            <a:r>
              <a:rPr lang="fr-FR" sz="1200" u="sng" dirty="0">
                <a:solidFill>
                  <a:srgbClr val="984806"/>
                </a:solidFill>
                <a:latin typeface="Calibri" panose="020F0502020204030204" pitchFamily="34" charset="0"/>
                <a:ea typeface="Calibri" panose="020F0502020204030204" pitchFamily="34" charset="0"/>
                <a:cs typeface="Times New Roman" panose="02020603050405020304" pitchFamily="18" charset="0"/>
                <a:hlinkClick r:id="rId7"/>
              </a:rPr>
              <a:t>www.flickr.com/photos/tree-nation/6877348746</a:t>
            </a:r>
            <a:endParaRPr lang="fr-FR" sz="1200" dirty="0"/>
          </a:p>
        </p:txBody>
      </p:sp>
      <p:pic>
        <p:nvPicPr>
          <p:cNvPr id="1030" name="Picture 6" descr="fruit_sec_s1">
            <a:extLst>
              <a:ext uri="{FF2B5EF4-FFF2-40B4-BE49-F238E27FC236}">
                <a16:creationId xmlns:a16="http://schemas.microsoft.com/office/drawing/2014/main" id="{C32CF10F-77C5-4C54-8D5E-4EF178EA30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58590" y="3957198"/>
            <a:ext cx="1254842" cy="1659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B1539AE5-1940-4624-9E25-A73084E6BD8E}"/>
              </a:ext>
            </a:extLst>
          </p:cNvPr>
          <p:cNvSpPr/>
          <p:nvPr/>
        </p:nvSpPr>
        <p:spPr>
          <a:xfrm>
            <a:off x="6696780" y="5708916"/>
            <a:ext cx="1835088" cy="670464"/>
          </a:xfrm>
          <a:prstGeom prst="rect">
            <a:avLst/>
          </a:prstGeom>
        </p:spPr>
        <p:txBody>
          <a:bodyPr wrap="square">
            <a:spAutoFit/>
          </a:bodyPr>
          <a:lstStyle/>
          <a:p>
            <a:pPr algn="ct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Source : © </a:t>
            </a:r>
            <a:r>
              <a:rPr lang="fr-FR" sz="1200" dirty="0" err="1">
                <a:solidFill>
                  <a:srgbClr val="984806"/>
                </a:solidFill>
                <a:latin typeface="Calibri" panose="020F0502020204030204" pitchFamily="34" charset="0"/>
                <a:ea typeface="Calibri" panose="020F0502020204030204" pitchFamily="34" charset="0"/>
                <a:cs typeface="Times New Roman" panose="02020603050405020304" pitchFamily="18" charset="0"/>
              </a:rPr>
              <a:t>tree</a:t>
            </a: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-nation &amp; </a:t>
            </a:r>
            <a:r>
              <a:rPr lang="fr-FR" sz="12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9"/>
              </a:rPr>
              <a:t>http://plants.jstor.org/visual/psld00001357</a:t>
            </a:r>
            <a:endParaRPr lang="fr-FR" sz="1200" dirty="0"/>
          </a:p>
        </p:txBody>
      </p:sp>
      <p:pic>
        <p:nvPicPr>
          <p:cNvPr id="1031" name="Picture 7" descr="P3180732_s">
            <a:extLst>
              <a:ext uri="{FF2B5EF4-FFF2-40B4-BE49-F238E27FC236}">
                <a16:creationId xmlns:a16="http://schemas.microsoft.com/office/drawing/2014/main" id="{8BEDF40B-45FE-480D-9A08-90E22DDEB9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86916" y="2063899"/>
            <a:ext cx="220027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65100A42-CC14-4B9F-A432-2431327F7659}"/>
              </a:ext>
            </a:extLst>
          </p:cNvPr>
          <p:cNvSpPr/>
          <p:nvPr/>
        </p:nvSpPr>
        <p:spPr>
          <a:xfrm>
            <a:off x="9278612" y="3835549"/>
            <a:ext cx="2416885" cy="489365"/>
          </a:xfrm>
          <a:prstGeom prst="rect">
            <a:avLst/>
          </a:prstGeom>
        </p:spPr>
        <p:txBody>
          <a:bodyPr wrap="square">
            <a:spAutoFit/>
          </a:bodyPr>
          <a:lstStyle/>
          <a:p>
            <a:pPr algn="ctr">
              <a:lnSpc>
                <a:spcPct val="115000"/>
              </a:lnSpc>
              <a:spcAft>
                <a:spcPts val="0"/>
              </a:spcAft>
            </a:pP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Source : © Benjamin LISAN</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algn="ct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(à vérifier). (région d’</a:t>
            </a:r>
            <a:r>
              <a:rPr lang="fr-FR" sz="1200" dirty="0" err="1">
                <a:solidFill>
                  <a:srgbClr val="984806"/>
                </a:solidFill>
                <a:latin typeface="Calibri" panose="020F0502020204030204" pitchFamily="34" charset="0"/>
                <a:ea typeface="Calibri" panose="020F0502020204030204" pitchFamily="34" charset="0"/>
                <a:cs typeface="Times New Roman" panose="02020603050405020304" pitchFamily="18" charset="0"/>
              </a:rPr>
              <a:t>Ambalavao</a:t>
            </a: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a:t>
            </a:r>
            <a:endParaRPr lang="fr-FR" sz="1200" dirty="0"/>
          </a:p>
        </p:txBody>
      </p:sp>
    </p:spTree>
    <p:extLst>
      <p:ext uri="{BB962C8B-B14F-4D97-AF65-F5344CB8AC3E}">
        <p14:creationId xmlns:p14="http://schemas.microsoft.com/office/powerpoint/2010/main" val="26996092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555850" y="6601871"/>
            <a:ext cx="4624892" cy="256129"/>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11144922" y="182096"/>
            <a:ext cx="886610" cy="366544"/>
          </a:xfrm>
        </p:spPr>
        <p:txBody>
          <a:bodyPr/>
          <a:lstStyle/>
          <a:p>
            <a:fld id="{DD01B516-A07C-46B6-9C1A-871827ED2DE0}" type="slidenum">
              <a:rPr lang="fr-FR" smtClean="0"/>
              <a:t>47</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97274A52-0CA6-436C-BBE9-8FF62BB58DF3}"/>
              </a:ext>
            </a:extLst>
          </p:cNvPr>
          <p:cNvSpPr txBox="1"/>
          <p:nvPr/>
        </p:nvSpPr>
        <p:spPr>
          <a:xfrm>
            <a:off x="204395" y="461665"/>
            <a:ext cx="3119718" cy="369332"/>
          </a:xfrm>
          <a:prstGeom prst="rect">
            <a:avLst/>
          </a:prstGeom>
          <a:noFill/>
        </p:spPr>
        <p:txBody>
          <a:bodyPr wrap="square" rtlCol="0">
            <a:spAutoFit/>
          </a:bodyPr>
          <a:lstStyle/>
          <a:p>
            <a:r>
              <a:rPr lang="fr-FR" b="1" u="sng" dirty="0">
                <a:solidFill>
                  <a:srgbClr val="008000"/>
                </a:solidFill>
              </a:rPr>
              <a:t>Arbustes à fruits (tropical)</a:t>
            </a:r>
          </a:p>
        </p:txBody>
      </p:sp>
      <p:sp>
        <p:nvSpPr>
          <p:cNvPr id="6" name="Rectangle 5">
            <a:extLst>
              <a:ext uri="{FF2B5EF4-FFF2-40B4-BE49-F238E27FC236}">
                <a16:creationId xmlns:a16="http://schemas.microsoft.com/office/drawing/2014/main" id="{DE39748B-D6CD-4DF1-940A-196BB8406D9A}"/>
              </a:ext>
            </a:extLst>
          </p:cNvPr>
          <p:cNvSpPr/>
          <p:nvPr/>
        </p:nvSpPr>
        <p:spPr>
          <a:xfrm>
            <a:off x="204395" y="1263089"/>
            <a:ext cx="11827137" cy="2769989"/>
          </a:xfrm>
          <a:prstGeom prst="rect">
            <a:avLst/>
          </a:prstGeom>
        </p:spPr>
        <p:txBody>
          <a:bodyPr wrap="square">
            <a:spAutoFit/>
          </a:bodyPr>
          <a:lstStyle/>
          <a:p>
            <a:r>
              <a:rPr lang="fr-FR" dirty="0">
                <a:latin typeface="Calibri" panose="020F0502020204030204" pitchFamily="34" charset="0"/>
                <a:ea typeface="Calibri" panose="020F0502020204030204" pitchFamily="34" charset="0"/>
              </a:rPr>
              <a:t>Goyavier (</a:t>
            </a:r>
            <a:r>
              <a:rPr lang="fr-FR" i="1" dirty="0" err="1">
                <a:latin typeface="Calibri" panose="020F0502020204030204" pitchFamily="34" charset="0"/>
                <a:ea typeface="Calibri" panose="020F0502020204030204" pitchFamily="34" charset="0"/>
              </a:rPr>
              <a:t>Psidium</a:t>
            </a:r>
            <a:r>
              <a:rPr lang="fr-FR" i="1" dirty="0">
                <a:latin typeface="Calibri" panose="020F0502020204030204" pitchFamily="34" charset="0"/>
                <a:ea typeface="Calibri" panose="020F0502020204030204" pitchFamily="34" charset="0"/>
              </a:rPr>
              <a:t> </a:t>
            </a:r>
            <a:r>
              <a:rPr lang="fr-FR" i="1" dirty="0" err="1">
                <a:latin typeface="Calibri" panose="020F0502020204030204" pitchFamily="34" charset="0"/>
                <a:ea typeface="Calibri" panose="020F0502020204030204" pitchFamily="34" charset="0"/>
              </a:rPr>
              <a:t>guajava</a:t>
            </a:r>
            <a:r>
              <a:rPr lang="fr-FR" dirty="0">
                <a:latin typeface="Calibri" panose="020F0502020204030204" pitchFamily="34" charset="0"/>
                <a:ea typeface="Calibri" panose="020F0502020204030204" pitchFamily="34" charset="0"/>
              </a:rPr>
              <a:t>), un arbre de taille moyenne qui peut atteindre 8 m de hauteur, moyennement </a:t>
            </a:r>
            <a:r>
              <a:rPr lang="fr-FR" b="1" dirty="0">
                <a:solidFill>
                  <a:srgbClr val="FF0000"/>
                </a:solidFill>
                <a:latin typeface="Calibri" panose="020F0502020204030204" pitchFamily="34" charset="0"/>
                <a:ea typeface="Calibri" panose="020F0502020204030204" pitchFamily="34" charset="0"/>
              </a:rPr>
              <a:t>invasif</a:t>
            </a:r>
            <a:r>
              <a:rPr lang="fr-FR" b="1" dirty="0">
                <a:latin typeface="Calibri" panose="020F0502020204030204" pitchFamily="34" charset="0"/>
                <a:ea typeface="Calibri" panose="020F0502020204030204" pitchFamily="34" charset="0"/>
              </a:rPr>
              <a:t>.</a:t>
            </a:r>
          </a:p>
          <a:p>
            <a:r>
              <a:rPr lang="en-US" b="1" dirty="0"/>
              <a:t>USDA</a:t>
            </a:r>
            <a:r>
              <a:rPr lang="en-US" dirty="0"/>
              <a:t> 9 (avec protection)-11.</a:t>
            </a:r>
            <a:r>
              <a:rPr lang="fr-FR" dirty="0">
                <a:latin typeface="Calibri" panose="020F0502020204030204" pitchFamily="34" charset="0"/>
                <a:ea typeface="Calibri" panose="020F0502020204030204" pitchFamily="34" charset="0"/>
              </a:rPr>
              <a:t> </a:t>
            </a:r>
          </a:p>
          <a:p>
            <a:r>
              <a:rPr lang="fr-FR" sz="1200" dirty="0">
                <a:latin typeface="Calibri" panose="020F0502020204030204" pitchFamily="34" charset="0"/>
                <a:ea typeface="Calibri" panose="020F0502020204030204" pitchFamily="34" charset="0"/>
              </a:rPr>
              <a:t>Source : </a:t>
            </a:r>
            <a:r>
              <a:rPr lang="fr-FR" sz="1200" u="sng" dirty="0">
                <a:solidFill>
                  <a:srgbClr val="0000FF"/>
                </a:solidFill>
                <a:latin typeface="Calibri" panose="020F0502020204030204" pitchFamily="34" charset="0"/>
                <a:ea typeface="Calibri" panose="020F0502020204030204" pitchFamily="34" charset="0"/>
                <a:hlinkClick r:id="rId2"/>
              </a:rPr>
              <a:t>https://fr.wikipedia.org/wiki/Goyavier</a:t>
            </a:r>
            <a:r>
              <a:rPr lang="fr-FR" sz="1200" dirty="0">
                <a:latin typeface="Calibri" panose="020F0502020204030204" pitchFamily="34" charset="0"/>
                <a:ea typeface="Calibri" panose="020F0502020204030204" pitchFamily="34" charset="0"/>
              </a:rPr>
              <a:t>. </a:t>
            </a:r>
          </a:p>
          <a:p>
            <a:r>
              <a:rPr lang="fr-FR" dirty="0"/>
              <a:t>Le </a:t>
            </a:r>
            <a:r>
              <a:rPr lang="fr-FR" b="1" dirty="0"/>
              <a:t>goyavier de Chine</a:t>
            </a:r>
            <a:r>
              <a:rPr lang="fr-FR" dirty="0"/>
              <a:t> </a:t>
            </a:r>
            <a:r>
              <a:rPr lang="fr-FR" i="1" dirty="0"/>
              <a:t>(</a:t>
            </a:r>
            <a:r>
              <a:rPr lang="fr-FR" i="1" dirty="0" err="1">
                <a:latin typeface="Calibri" panose="020F0502020204030204" pitchFamily="34" charset="0"/>
                <a:ea typeface="Calibri" panose="020F0502020204030204" pitchFamily="34" charset="0"/>
              </a:rPr>
              <a:t>Psidium</a:t>
            </a:r>
            <a:r>
              <a:rPr lang="fr-FR" i="1" dirty="0">
                <a:latin typeface="Calibri" panose="020F0502020204030204" pitchFamily="34" charset="0"/>
                <a:ea typeface="Calibri" panose="020F0502020204030204" pitchFamily="34" charset="0"/>
              </a:rPr>
              <a:t> </a:t>
            </a:r>
            <a:r>
              <a:rPr lang="fr-FR" i="1" dirty="0" err="1">
                <a:latin typeface="Calibri" panose="020F0502020204030204" pitchFamily="34" charset="0"/>
                <a:ea typeface="Calibri" panose="020F0502020204030204" pitchFamily="34" charset="0"/>
              </a:rPr>
              <a:t>cattleianum</a:t>
            </a:r>
            <a:r>
              <a:rPr lang="fr-FR" dirty="0"/>
              <a:t>), également appelé </a:t>
            </a:r>
            <a:r>
              <a:rPr lang="fr-FR" b="1" dirty="0"/>
              <a:t>goyavier-fraise</a:t>
            </a:r>
            <a:r>
              <a:rPr lang="fr-FR" dirty="0"/>
              <a:t>, est un </a:t>
            </a:r>
            <a:r>
              <a:rPr lang="fr-FR" dirty="0">
                <a:hlinkClick r:id="rId3" tooltip="Arbre fruitier"/>
              </a:rPr>
              <a:t>arbuste fruitier</a:t>
            </a:r>
            <a:r>
              <a:rPr lang="fr-FR" dirty="0"/>
              <a:t> de la famille des </a:t>
            </a:r>
            <a:r>
              <a:rPr lang="fr-FR" i="1" dirty="0" err="1">
                <a:hlinkClick r:id="rId4" tooltip="Myrtaceae"/>
              </a:rPr>
              <a:t>Myrtaceae</a:t>
            </a:r>
            <a:r>
              <a:rPr lang="fr-FR" i="1" dirty="0"/>
              <a:t> </a:t>
            </a:r>
            <a:r>
              <a:rPr lang="fr-FR" dirty="0"/>
              <a:t>originaire d'</a:t>
            </a:r>
            <a:r>
              <a:rPr lang="fr-FR" dirty="0">
                <a:hlinkClick r:id="rId5" tooltip="Amérique du Sud"/>
              </a:rPr>
              <a:t>Amérique du Sud</a:t>
            </a:r>
            <a:r>
              <a:rPr lang="fr-FR" dirty="0"/>
              <a:t> (contrairement à ce que son nom français pourrait faire croire).</a:t>
            </a:r>
            <a:r>
              <a:rPr lang="fr-FR" dirty="0">
                <a:latin typeface="Calibri" panose="020F0502020204030204" pitchFamily="34" charset="0"/>
              </a:rPr>
              <a:t> </a:t>
            </a:r>
            <a:r>
              <a:rPr lang="fr-FR" dirty="0"/>
              <a:t>D'un goût largement reconnu comme agréable, le fruit est rafraichissant, sucré à pleine maturité, légèrement acidulé, de saveur rappelant celle de la </a:t>
            </a:r>
            <a:r>
              <a:rPr lang="fr-FR" dirty="0">
                <a:hlinkClick r:id="rId6" tooltip="Fraisier des bois"/>
              </a:rPr>
              <a:t>fraise des bois</a:t>
            </a:r>
            <a:r>
              <a:rPr lang="fr-FR" dirty="0"/>
              <a:t>, avec une petite touche d'âpreté et de parfum de myrte. La variété à fruit jaune a un gout plus doux qui rappelle la pomme. La rusticité est un peu meilleure que celle de la goyave, comparable au pamplemoussier, avec une tolérance aux gels brefs - jusqu'à -5°. Arrosé, il fructifie en zone USDA 9b/ </a:t>
            </a:r>
            <a:r>
              <a:rPr lang="fr-FR" dirty="0">
                <a:latin typeface="Calibri" panose="020F0502020204030204" pitchFamily="34" charset="0"/>
                <a:ea typeface="Calibri" panose="020F0502020204030204" pitchFamily="34" charset="0"/>
              </a:rPr>
              <a:t>C’est un arbre de 6 à 12 mètres de haut, qui lui est </a:t>
            </a:r>
            <a:r>
              <a:rPr lang="fr-FR" b="1" dirty="0">
                <a:solidFill>
                  <a:srgbClr val="FF0000"/>
                </a:solidFill>
                <a:latin typeface="Calibri" panose="020F0502020204030204" pitchFamily="34" charset="0"/>
                <a:ea typeface="Calibri" panose="020F0502020204030204" pitchFamily="34" charset="0"/>
              </a:rPr>
              <a:t>extrêmement invasif.</a:t>
            </a:r>
            <a:r>
              <a:rPr lang="fr-FR" dirty="0">
                <a:latin typeface="Calibri" panose="020F0502020204030204" pitchFamily="34" charset="0"/>
                <a:ea typeface="Calibri" panose="020F0502020204030204" pitchFamily="34" charset="0"/>
              </a:rPr>
              <a:t> </a:t>
            </a:r>
            <a:r>
              <a:rPr lang="it-IT" dirty="0"/>
              <a:t>AHS Heat </a:t>
            </a:r>
            <a:r>
              <a:rPr lang="it-IT" b="1" dirty="0"/>
              <a:t>Zone</a:t>
            </a:r>
            <a:r>
              <a:rPr lang="it-IT" dirty="0"/>
              <a:t>. 12 - 9. </a:t>
            </a:r>
            <a:r>
              <a:rPr lang="it-IT" b="1" dirty="0"/>
              <a:t>USDA Hardiness Zone</a:t>
            </a:r>
            <a:r>
              <a:rPr lang="it-IT" dirty="0"/>
              <a:t>. 9 - 11</a:t>
            </a:r>
            <a:r>
              <a:rPr lang="fr-FR" dirty="0">
                <a:latin typeface="Calibri" panose="020F0502020204030204" pitchFamily="34" charset="0"/>
                <a:ea typeface="Calibri" panose="020F0502020204030204" pitchFamily="34" charset="0"/>
              </a:rPr>
              <a:t>.</a:t>
            </a:r>
            <a:r>
              <a:rPr lang="fr-FR" b="1" dirty="0">
                <a:solidFill>
                  <a:srgbClr val="FF0000"/>
                </a:solidFill>
                <a:latin typeface="Calibri" panose="020F0502020204030204" pitchFamily="34" charset="0"/>
                <a:ea typeface="Calibri" panose="020F0502020204030204" pitchFamily="34" charset="0"/>
              </a:rPr>
              <a:t> </a:t>
            </a:r>
            <a:r>
              <a:rPr lang="fr-FR" sz="1200" dirty="0">
                <a:latin typeface="Calibri" panose="020F0502020204030204" pitchFamily="34" charset="0"/>
                <a:ea typeface="Calibri" panose="020F0502020204030204" pitchFamily="34" charset="0"/>
              </a:rPr>
              <a:t>Source :  </a:t>
            </a:r>
            <a:r>
              <a:rPr lang="fr-FR" sz="1200" u="sng" dirty="0">
                <a:solidFill>
                  <a:srgbClr val="0000FF"/>
                </a:solidFill>
                <a:latin typeface="Calibri" panose="020F0502020204030204" pitchFamily="34" charset="0"/>
                <a:ea typeface="Calibri" panose="020F0502020204030204" pitchFamily="34" charset="0"/>
                <a:hlinkClick r:id="rId7"/>
              </a:rPr>
              <a:t>https://fr.wikipedia.org/wiki/Goyavier_de_Chine</a:t>
            </a:r>
            <a:endParaRPr lang="fr-FR" sz="1200" dirty="0"/>
          </a:p>
        </p:txBody>
      </p:sp>
      <p:sp>
        <p:nvSpPr>
          <p:cNvPr id="7" name="ZoneTexte 6">
            <a:extLst>
              <a:ext uri="{FF2B5EF4-FFF2-40B4-BE49-F238E27FC236}">
                <a16:creationId xmlns:a16="http://schemas.microsoft.com/office/drawing/2014/main" id="{40FDF3B6-F77A-488C-B76F-1CDBF94BA90D}"/>
              </a:ext>
            </a:extLst>
          </p:cNvPr>
          <p:cNvSpPr txBox="1"/>
          <p:nvPr/>
        </p:nvSpPr>
        <p:spPr>
          <a:xfrm>
            <a:off x="204395" y="917972"/>
            <a:ext cx="1538344" cy="369332"/>
          </a:xfrm>
          <a:prstGeom prst="rect">
            <a:avLst/>
          </a:prstGeom>
          <a:noFill/>
        </p:spPr>
        <p:txBody>
          <a:bodyPr wrap="square" rtlCol="0">
            <a:spAutoFit/>
          </a:bodyPr>
          <a:lstStyle/>
          <a:p>
            <a:r>
              <a:rPr lang="fr-FR" b="1" dirty="0">
                <a:solidFill>
                  <a:srgbClr val="008000"/>
                </a:solidFill>
              </a:rPr>
              <a:t>Goyavier</a:t>
            </a:r>
          </a:p>
        </p:txBody>
      </p:sp>
      <p:pic>
        <p:nvPicPr>
          <p:cNvPr id="9" name="Image 8">
            <a:extLst>
              <a:ext uri="{FF2B5EF4-FFF2-40B4-BE49-F238E27FC236}">
                <a16:creationId xmlns:a16="http://schemas.microsoft.com/office/drawing/2014/main" id="{E99B2402-5D52-4A4A-A6C2-EED989DCCF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34332" y="4562417"/>
            <a:ext cx="2794000" cy="2095500"/>
          </a:xfrm>
          <a:prstGeom prst="rect">
            <a:avLst/>
          </a:prstGeom>
        </p:spPr>
      </p:pic>
      <p:pic>
        <p:nvPicPr>
          <p:cNvPr id="11" name="Image 10">
            <a:extLst>
              <a:ext uri="{FF2B5EF4-FFF2-40B4-BE49-F238E27FC236}">
                <a16:creationId xmlns:a16="http://schemas.microsoft.com/office/drawing/2014/main" id="{F45D7666-2741-4C67-9068-4D1E61EEDC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59178" y="0"/>
            <a:ext cx="1773020" cy="1329765"/>
          </a:xfrm>
          <a:prstGeom prst="rect">
            <a:avLst/>
          </a:prstGeom>
        </p:spPr>
      </p:pic>
      <p:pic>
        <p:nvPicPr>
          <p:cNvPr id="13" name="Image 12">
            <a:extLst>
              <a:ext uri="{FF2B5EF4-FFF2-40B4-BE49-F238E27FC236}">
                <a16:creationId xmlns:a16="http://schemas.microsoft.com/office/drawing/2014/main" id="{FA14E3A9-925D-4DCA-9930-E824618EF2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42280" y="4472666"/>
            <a:ext cx="2268693" cy="1518871"/>
          </a:xfrm>
          <a:prstGeom prst="rect">
            <a:avLst/>
          </a:prstGeom>
        </p:spPr>
      </p:pic>
      <p:pic>
        <p:nvPicPr>
          <p:cNvPr id="15" name="Image 14">
            <a:extLst>
              <a:ext uri="{FF2B5EF4-FFF2-40B4-BE49-F238E27FC236}">
                <a16:creationId xmlns:a16="http://schemas.microsoft.com/office/drawing/2014/main" id="{9580F0DA-0DD3-48AA-AB6C-196E29F76E0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3345" y="4447348"/>
            <a:ext cx="2143125" cy="2143125"/>
          </a:xfrm>
          <a:prstGeom prst="rect">
            <a:avLst/>
          </a:prstGeom>
        </p:spPr>
      </p:pic>
      <p:pic>
        <p:nvPicPr>
          <p:cNvPr id="17" name="Image 16">
            <a:extLst>
              <a:ext uri="{FF2B5EF4-FFF2-40B4-BE49-F238E27FC236}">
                <a16:creationId xmlns:a16="http://schemas.microsoft.com/office/drawing/2014/main" id="{FD8C9088-2335-457C-934B-91BA5FF8B7C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77934" y="4458746"/>
            <a:ext cx="2143125" cy="2143125"/>
          </a:xfrm>
          <a:prstGeom prst="rect">
            <a:avLst/>
          </a:prstGeom>
        </p:spPr>
      </p:pic>
      <p:pic>
        <p:nvPicPr>
          <p:cNvPr id="19" name="Image 18">
            <a:extLst>
              <a:ext uri="{FF2B5EF4-FFF2-40B4-BE49-F238E27FC236}">
                <a16:creationId xmlns:a16="http://schemas.microsoft.com/office/drawing/2014/main" id="{46C33096-59DB-420F-99D5-467219B0B1D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81207" y="4472666"/>
            <a:ext cx="1530552" cy="1196614"/>
          </a:xfrm>
          <a:prstGeom prst="rect">
            <a:avLst/>
          </a:prstGeom>
        </p:spPr>
      </p:pic>
      <p:sp>
        <p:nvSpPr>
          <p:cNvPr id="20" name="Rectangle 19">
            <a:extLst>
              <a:ext uri="{FF2B5EF4-FFF2-40B4-BE49-F238E27FC236}">
                <a16:creationId xmlns:a16="http://schemas.microsoft.com/office/drawing/2014/main" id="{7F4E9EBC-25CE-4A41-8AE8-7EAF81EE72FF}"/>
              </a:ext>
            </a:extLst>
          </p:cNvPr>
          <p:cNvSpPr/>
          <p:nvPr/>
        </p:nvSpPr>
        <p:spPr>
          <a:xfrm>
            <a:off x="3713289" y="6042334"/>
            <a:ext cx="1453603" cy="276999"/>
          </a:xfrm>
          <a:prstGeom prst="rect">
            <a:avLst/>
          </a:prstGeom>
        </p:spPr>
        <p:txBody>
          <a:bodyPr wrap="none">
            <a:spAutoFit/>
          </a:bodyPr>
          <a:lstStyle/>
          <a:p>
            <a:r>
              <a:rPr lang="fr-FR" sz="1200" i="1" dirty="0" err="1">
                <a:latin typeface="Calibri" panose="020F0502020204030204" pitchFamily="34" charset="0"/>
                <a:ea typeface="Calibri" panose="020F0502020204030204" pitchFamily="34" charset="0"/>
              </a:rPr>
              <a:t>Psidium</a:t>
            </a:r>
            <a:r>
              <a:rPr lang="fr-FR" sz="1200" i="1" dirty="0">
                <a:latin typeface="Calibri" panose="020F0502020204030204" pitchFamily="34" charset="0"/>
                <a:ea typeface="Calibri" panose="020F0502020204030204" pitchFamily="34" charset="0"/>
              </a:rPr>
              <a:t> </a:t>
            </a:r>
            <a:r>
              <a:rPr lang="fr-FR" sz="1200" i="1" dirty="0" err="1">
                <a:latin typeface="Calibri" panose="020F0502020204030204" pitchFamily="34" charset="0"/>
                <a:ea typeface="Calibri" panose="020F0502020204030204" pitchFamily="34" charset="0"/>
              </a:rPr>
              <a:t>cattleianum</a:t>
            </a:r>
            <a:endParaRPr lang="fr-FR" sz="1200" dirty="0"/>
          </a:p>
        </p:txBody>
      </p:sp>
    </p:spTree>
    <p:extLst>
      <p:ext uri="{BB962C8B-B14F-4D97-AF65-F5344CB8AC3E}">
        <p14:creationId xmlns:p14="http://schemas.microsoft.com/office/powerpoint/2010/main" val="14243912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4022896-4076-4EB6-BFF5-9D1E52603AA4}"/>
              </a:ext>
            </a:extLst>
          </p:cNvPr>
          <p:cNvSpPr>
            <a:spLocks noGrp="1"/>
          </p:cNvSpPr>
          <p:nvPr>
            <p:ph type="ftr" sz="quarter" idx="11"/>
          </p:nvPr>
        </p:nvSpPr>
        <p:spPr>
          <a:xfrm>
            <a:off x="3812691" y="6531972"/>
            <a:ext cx="5245249" cy="288402"/>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1FDD195F-C530-4BD5-862F-D389D3A7879F}"/>
              </a:ext>
            </a:extLst>
          </p:cNvPr>
          <p:cNvSpPr>
            <a:spLocks noGrp="1"/>
          </p:cNvSpPr>
          <p:nvPr>
            <p:ph type="sldNum" sz="quarter" idx="12"/>
          </p:nvPr>
        </p:nvSpPr>
        <p:spPr>
          <a:xfrm>
            <a:off x="11263256" y="230832"/>
            <a:ext cx="763792" cy="360839"/>
          </a:xfrm>
        </p:spPr>
        <p:txBody>
          <a:bodyPr/>
          <a:lstStyle/>
          <a:p>
            <a:fld id="{DD01B516-A07C-46B6-9C1A-871827ED2DE0}" type="slidenum">
              <a:rPr lang="fr-FR" smtClean="0"/>
              <a:t>48</a:t>
            </a:fld>
            <a:endParaRPr lang="fr-FR"/>
          </a:p>
        </p:txBody>
      </p:sp>
      <p:sp>
        <p:nvSpPr>
          <p:cNvPr id="4" name="ZoneTexte 3">
            <a:extLst>
              <a:ext uri="{FF2B5EF4-FFF2-40B4-BE49-F238E27FC236}">
                <a16:creationId xmlns:a16="http://schemas.microsoft.com/office/drawing/2014/main" id="{20E6310F-3D62-4B0B-81E1-AD81A717AD2E}"/>
              </a:ext>
            </a:extLst>
          </p:cNvPr>
          <p:cNvSpPr txBox="1"/>
          <p:nvPr/>
        </p:nvSpPr>
        <p:spPr>
          <a:xfrm>
            <a:off x="2162288" y="0"/>
            <a:ext cx="6895652"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79CFC1BC-798C-40C9-94BC-B56EBFCB5847}"/>
              </a:ext>
            </a:extLst>
          </p:cNvPr>
          <p:cNvSpPr txBox="1"/>
          <p:nvPr/>
        </p:nvSpPr>
        <p:spPr>
          <a:xfrm>
            <a:off x="204395" y="461665"/>
            <a:ext cx="5249731" cy="369332"/>
          </a:xfrm>
          <a:prstGeom prst="rect">
            <a:avLst/>
          </a:prstGeom>
          <a:noFill/>
        </p:spPr>
        <p:txBody>
          <a:bodyPr wrap="square" rtlCol="0">
            <a:spAutoFit/>
          </a:bodyPr>
          <a:lstStyle/>
          <a:p>
            <a:r>
              <a:rPr lang="fr-FR" b="1" u="sng" dirty="0">
                <a:solidFill>
                  <a:srgbClr val="008000"/>
                </a:solidFill>
              </a:rPr>
              <a:t>Plante herbacée à fruits décoratifs (tropicaux)</a:t>
            </a:r>
          </a:p>
        </p:txBody>
      </p:sp>
      <p:sp>
        <p:nvSpPr>
          <p:cNvPr id="6" name="ZoneTexte 5">
            <a:extLst>
              <a:ext uri="{FF2B5EF4-FFF2-40B4-BE49-F238E27FC236}">
                <a16:creationId xmlns:a16="http://schemas.microsoft.com/office/drawing/2014/main" id="{374BEA57-BCE2-4137-99C1-226EFB0E483D}"/>
              </a:ext>
            </a:extLst>
          </p:cNvPr>
          <p:cNvSpPr txBox="1"/>
          <p:nvPr/>
        </p:nvSpPr>
        <p:spPr>
          <a:xfrm>
            <a:off x="204397" y="923329"/>
            <a:ext cx="5109882" cy="369332"/>
          </a:xfrm>
          <a:prstGeom prst="rect">
            <a:avLst/>
          </a:prstGeom>
          <a:noFill/>
        </p:spPr>
        <p:txBody>
          <a:bodyPr wrap="square" rtlCol="0">
            <a:spAutoFit/>
          </a:bodyPr>
          <a:lstStyle/>
          <a:p>
            <a:r>
              <a:rPr lang="fr-FR" b="1" dirty="0">
                <a:solidFill>
                  <a:srgbClr val="008000"/>
                </a:solidFill>
              </a:rPr>
              <a:t>Baie de marbre - </a:t>
            </a:r>
            <a:r>
              <a:rPr lang="fr-FR" b="1" dirty="0" err="1">
                <a:solidFill>
                  <a:srgbClr val="008000"/>
                </a:solidFill>
              </a:rPr>
              <a:t>marble</a:t>
            </a:r>
            <a:r>
              <a:rPr lang="fr-FR" b="1" dirty="0">
                <a:solidFill>
                  <a:srgbClr val="008000"/>
                </a:solidFill>
              </a:rPr>
              <a:t> </a:t>
            </a:r>
            <a:r>
              <a:rPr lang="fr-FR" b="1" dirty="0" err="1">
                <a:solidFill>
                  <a:srgbClr val="008000"/>
                </a:solidFill>
              </a:rPr>
              <a:t>berry</a:t>
            </a:r>
            <a:r>
              <a:rPr lang="fr-FR" b="1" dirty="0">
                <a:solidFill>
                  <a:srgbClr val="008000"/>
                </a:solidFill>
              </a:rPr>
              <a:t> (</a:t>
            </a:r>
            <a:r>
              <a:rPr lang="fr-FR" b="1" i="1" dirty="0" err="1">
                <a:solidFill>
                  <a:srgbClr val="008000"/>
                </a:solidFill>
              </a:rPr>
              <a:t>Pollia</a:t>
            </a:r>
            <a:r>
              <a:rPr lang="fr-FR" b="1" i="1" dirty="0">
                <a:solidFill>
                  <a:srgbClr val="008000"/>
                </a:solidFill>
              </a:rPr>
              <a:t> </a:t>
            </a:r>
            <a:r>
              <a:rPr lang="fr-FR" b="1" i="1" dirty="0" err="1">
                <a:solidFill>
                  <a:srgbClr val="008000"/>
                </a:solidFill>
              </a:rPr>
              <a:t>condensata</a:t>
            </a:r>
            <a:r>
              <a:rPr lang="fr-FR" b="1" dirty="0">
                <a:solidFill>
                  <a:srgbClr val="008000"/>
                </a:solidFill>
              </a:rPr>
              <a:t>)</a:t>
            </a:r>
          </a:p>
        </p:txBody>
      </p:sp>
      <p:sp>
        <p:nvSpPr>
          <p:cNvPr id="7" name="ZoneTexte 6">
            <a:extLst>
              <a:ext uri="{FF2B5EF4-FFF2-40B4-BE49-F238E27FC236}">
                <a16:creationId xmlns:a16="http://schemas.microsoft.com/office/drawing/2014/main" id="{0472C286-5419-4704-AD9E-F3D2AF2567B1}"/>
              </a:ext>
            </a:extLst>
          </p:cNvPr>
          <p:cNvSpPr txBox="1"/>
          <p:nvPr/>
        </p:nvSpPr>
        <p:spPr>
          <a:xfrm>
            <a:off x="204396" y="1258622"/>
            <a:ext cx="11618258" cy="1661993"/>
          </a:xfrm>
          <a:prstGeom prst="rect">
            <a:avLst/>
          </a:prstGeom>
          <a:noFill/>
        </p:spPr>
        <p:txBody>
          <a:bodyPr wrap="square" rtlCol="0">
            <a:spAutoFit/>
          </a:bodyPr>
          <a:lstStyle/>
          <a:p>
            <a:r>
              <a:rPr lang="fr-FR" dirty="0"/>
              <a:t>C’est une</a:t>
            </a:r>
            <a:r>
              <a:rPr lang="fr-FR" dirty="0">
                <a:hlinkClick r:id="rId2" tooltip="Vivace"/>
              </a:rPr>
              <a:t> plante </a:t>
            </a:r>
            <a:r>
              <a:rPr lang="fr-FR" dirty="0">
                <a:hlinkClick r:id="rId3" tooltip="Plante herbacée"/>
              </a:rPr>
              <a:t>herbacée </a:t>
            </a:r>
            <a:r>
              <a:rPr lang="fr-FR" dirty="0">
                <a:hlinkClick r:id="rId2" tooltip="Perennial"/>
              </a:rPr>
              <a:t>pérenne</a:t>
            </a:r>
            <a:r>
              <a:rPr lang="fr-FR" dirty="0"/>
              <a:t> avec</a:t>
            </a:r>
            <a:r>
              <a:rPr lang="fr-FR" dirty="0">
                <a:hlinkClick r:id="rId4" tooltip="Stolonifère"/>
              </a:rPr>
              <a:t> des</a:t>
            </a:r>
            <a:r>
              <a:rPr lang="fr-FR" dirty="0"/>
              <a:t> tiges</a:t>
            </a:r>
            <a:r>
              <a:rPr lang="fr-FR" dirty="0">
                <a:hlinkClick r:id="rId4" tooltip="Stoloniferous"/>
              </a:rPr>
              <a:t> stolonifères</a:t>
            </a:r>
            <a:r>
              <a:rPr lang="fr-FR" dirty="0"/>
              <a:t> et des fruits (baies) brillants, bleus métalliques, dur, secs et ronds. Il se trouve dans les </a:t>
            </a:r>
            <a:r>
              <a:rPr lang="fr-FR" b="1" dirty="0"/>
              <a:t>régions forestières </a:t>
            </a:r>
            <a:r>
              <a:rPr lang="fr-FR" dirty="0"/>
              <a:t>d'</a:t>
            </a:r>
            <a:r>
              <a:rPr lang="fr-FR" dirty="0">
                <a:hlinkClick r:id="rId5" tooltip="Afrique"/>
              </a:rPr>
              <a:t>Afrique</a:t>
            </a:r>
            <a:r>
              <a:rPr lang="fr-FR" dirty="0"/>
              <a:t> (</a:t>
            </a:r>
            <a:r>
              <a:rPr lang="fr-FR" dirty="0">
                <a:hlinkClick r:id="rId6" tooltip="Angola"/>
              </a:rPr>
              <a:t>Angola</a:t>
            </a:r>
            <a:r>
              <a:rPr lang="fr-FR" dirty="0"/>
              <a:t> </a:t>
            </a:r>
            <a:r>
              <a:rPr lang="fr-FR" baseline="30000" dirty="0">
                <a:hlinkClick r:id="rId7"/>
              </a:rPr>
              <a:t>[3]</a:t>
            </a:r>
            <a:r>
              <a:rPr lang="fr-FR" dirty="0"/>
              <a:t>, Afrique de l'Ouest …). Il a des feuilles grandes, lisses et étroites, et des fleurs rose pâle ou blanchâtre sur une tige d'environ 60 cm de hauteur </a:t>
            </a:r>
            <a:r>
              <a:rPr lang="fr-FR" baseline="30000" dirty="0">
                <a:hlinkClick r:id="rId7"/>
              </a:rPr>
              <a:t>[3]</a:t>
            </a:r>
            <a:r>
              <a:rPr lang="fr-FR" dirty="0"/>
              <a:t>. La </a:t>
            </a:r>
            <a:r>
              <a:rPr lang="fr-FR" dirty="0">
                <a:hlinkClick r:id="rId8" tooltip="Capsule (botanique)"/>
              </a:rPr>
              <a:t>capsule</a:t>
            </a:r>
            <a:r>
              <a:rPr lang="fr-FR" dirty="0"/>
              <a:t> du fruit (la baie) mesure environ 4 mm de diamètre </a:t>
            </a:r>
            <a:r>
              <a:rPr lang="fr-FR" baseline="30000" dirty="0">
                <a:hlinkClick r:id="rId7"/>
              </a:rPr>
              <a:t>[3]</a:t>
            </a:r>
            <a:r>
              <a:rPr lang="fr-FR" dirty="0"/>
              <a:t>. C’est le fruit dont la brillance est la plus intense. </a:t>
            </a:r>
            <a:r>
              <a:rPr lang="fr-FR" b="1" dirty="0"/>
              <a:t>USDA Zone </a:t>
            </a:r>
            <a:r>
              <a:rPr lang="fr-FR" dirty="0"/>
              <a:t>10.  Elle a besoin d'un endroit ombragé. </a:t>
            </a:r>
            <a:r>
              <a:rPr lang="fr-FR" sz="1200" dirty="0"/>
              <a:t>Source : 1) </a:t>
            </a:r>
            <a:r>
              <a:rPr lang="fr-FR" sz="1200" dirty="0">
                <a:hlinkClick r:id="rId9"/>
              </a:rPr>
              <a:t>https://en.wikipedia.org/wiki/Pollia_condensata</a:t>
            </a:r>
            <a:r>
              <a:rPr lang="fr-FR" sz="1200" dirty="0"/>
              <a:t>, 2) </a:t>
            </a:r>
            <a:r>
              <a:rPr lang="fr-FR" sz="1200" dirty="0">
                <a:hlinkClick r:id="rId10"/>
              </a:rPr>
              <a:t>http://www.seedsofeaden.com/ornamental-plants-k7/the-marble-berry-pollia-condensata-b87.html</a:t>
            </a:r>
            <a:r>
              <a:rPr lang="fr-FR" sz="1200" dirty="0"/>
              <a:t>, 3) </a:t>
            </a:r>
            <a:r>
              <a:rPr lang="fr-FR" sz="1200" dirty="0">
                <a:hlinkClick r:id="rId10"/>
              </a:rPr>
              <a:t>http://www.seedsofeaden.com/ornamental-plants-k7/the-marble-berry-pollia-condensata-b87.html</a:t>
            </a:r>
            <a:r>
              <a:rPr lang="fr-FR" sz="1200" dirty="0"/>
              <a:t>  </a:t>
            </a:r>
          </a:p>
        </p:txBody>
      </p:sp>
      <p:pic>
        <p:nvPicPr>
          <p:cNvPr id="9" name="Image 8">
            <a:extLst>
              <a:ext uri="{FF2B5EF4-FFF2-40B4-BE49-F238E27FC236}">
                <a16:creationId xmlns:a16="http://schemas.microsoft.com/office/drawing/2014/main" id="{29D7047A-692A-4BBE-BADB-704308D88B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32936" y="2796463"/>
            <a:ext cx="2095500" cy="1790700"/>
          </a:xfrm>
          <a:prstGeom prst="rect">
            <a:avLst/>
          </a:prstGeom>
        </p:spPr>
      </p:pic>
      <p:pic>
        <p:nvPicPr>
          <p:cNvPr id="13" name="Image 12">
            <a:extLst>
              <a:ext uri="{FF2B5EF4-FFF2-40B4-BE49-F238E27FC236}">
                <a16:creationId xmlns:a16="http://schemas.microsoft.com/office/drawing/2014/main" id="{4A1FB0A6-2915-4ABD-9086-2AC5243C4A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7021" y="4600139"/>
            <a:ext cx="2143125" cy="2143125"/>
          </a:xfrm>
          <a:prstGeom prst="rect">
            <a:avLst/>
          </a:prstGeom>
        </p:spPr>
      </p:pic>
      <p:pic>
        <p:nvPicPr>
          <p:cNvPr id="15" name="Image 14">
            <a:extLst>
              <a:ext uri="{FF2B5EF4-FFF2-40B4-BE49-F238E27FC236}">
                <a16:creationId xmlns:a16="http://schemas.microsoft.com/office/drawing/2014/main" id="{816464A7-44CA-4DF3-84DB-178C193D029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61223" y="2976483"/>
            <a:ext cx="2609850" cy="1752600"/>
          </a:xfrm>
          <a:prstGeom prst="rect">
            <a:avLst/>
          </a:prstGeom>
        </p:spPr>
      </p:pic>
      <p:pic>
        <p:nvPicPr>
          <p:cNvPr id="17" name="Image 16">
            <a:extLst>
              <a:ext uri="{FF2B5EF4-FFF2-40B4-BE49-F238E27FC236}">
                <a16:creationId xmlns:a16="http://schemas.microsoft.com/office/drawing/2014/main" id="{DF144DFD-9733-455E-8CA6-69EEBE6592F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75968" y="4807116"/>
            <a:ext cx="2609850" cy="1752600"/>
          </a:xfrm>
          <a:prstGeom prst="rect">
            <a:avLst/>
          </a:prstGeom>
        </p:spPr>
      </p:pic>
      <p:pic>
        <p:nvPicPr>
          <p:cNvPr id="19" name="Image 18">
            <a:extLst>
              <a:ext uri="{FF2B5EF4-FFF2-40B4-BE49-F238E27FC236}">
                <a16:creationId xmlns:a16="http://schemas.microsoft.com/office/drawing/2014/main" id="{67597DD6-B951-4F3B-848F-2EDD666B1C7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634669" y="4680473"/>
            <a:ext cx="2609850" cy="1752600"/>
          </a:xfrm>
          <a:prstGeom prst="rect">
            <a:avLst/>
          </a:prstGeom>
        </p:spPr>
      </p:pic>
      <p:pic>
        <p:nvPicPr>
          <p:cNvPr id="21" name="Image 20">
            <a:extLst>
              <a:ext uri="{FF2B5EF4-FFF2-40B4-BE49-F238E27FC236}">
                <a16:creationId xmlns:a16="http://schemas.microsoft.com/office/drawing/2014/main" id="{19FC449F-40B4-40E7-8AA7-C3CC53BE69C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70999" y="4978400"/>
            <a:ext cx="2619375" cy="1743075"/>
          </a:xfrm>
          <a:prstGeom prst="rect">
            <a:avLst/>
          </a:prstGeom>
        </p:spPr>
      </p:pic>
      <p:pic>
        <p:nvPicPr>
          <p:cNvPr id="23" name="Image 22">
            <a:extLst>
              <a:ext uri="{FF2B5EF4-FFF2-40B4-BE49-F238E27FC236}">
                <a16:creationId xmlns:a16="http://schemas.microsoft.com/office/drawing/2014/main" id="{4F650D18-5B29-41FF-97C1-8A9B4927F04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6218" y="2934576"/>
            <a:ext cx="3028950" cy="1514475"/>
          </a:xfrm>
          <a:prstGeom prst="rect">
            <a:avLst/>
          </a:prstGeom>
        </p:spPr>
      </p:pic>
    </p:spTree>
    <p:extLst>
      <p:ext uri="{BB962C8B-B14F-4D97-AF65-F5344CB8AC3E}">
        <p14:creationId xmlns:p14="http://schemas.microsoft.com/office/powerpoint/2010/main" val="5985753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6B0C6B5-9946-4E55-BDAB-32366C5E33D9}"/>
              </a:ext>
            </a:extLst>
          </p:cNvPr>
          <p:cNvSpPr>
            <a:spLocks noGrp="1"/>
          </p:cNvSpPr>
          <p:nvPr>
            <p:ph type="ftr" sz="quarter" idx="11"/>
          </p:nvPr>
        </p:nvSpPr>
        <p:spPr>
          <a:xfrm>
            <a:off x="3928752" y="6538675"/>
            <a:ext cx="4793428" cy="256129"/>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E9CC0D1A-0E43-4D85-B7AA-4ED011E332FD}"/>
              </a:ext>
            </a:extLst>
          </p:cNvPr>
          <p:cNvSpPr>
            <a:spLocks noGrp="1"/>
          </p:cNvSpPr>
          <p:nvPr>
            <p:ph type="sldNum" sz="quarter" idx="12"/>
          </p:nvPr>
        </p:nvSpPr>
        <p:spPr>
          <a:xfrm>
            <a:off x="137240" y="110524"/>
            <a:ext cx="413273" cy="469105"/>
          </a:xfrm>
        </p:spPr>
        <p:txBody>
          <a:bodyPr/>
          <a:lstStyle/>
          <a:p>
            <a:fld id="{DD01B516-A07C-46B6-9C1A-871827ED2DE0}" type="slidenum">
              <a:rPr lang="fr-FR" smtClean="0"/>
              <a:t>49</a:t>
            </a:fld>
            <a:endParaRPr lang="fr-FR" dirty="0"/>
          </a:p>
        </p:txBody>
      </p:sp>
      <p:sp>
        <p:nvSpPr>
          <p:cNvPr id="4" name="ZoneTexte 3">
            <a:extLst>
              <a:ext uri="{FF2B5EF4-FFF2-40B4-BE49-F238E27FC236}">
                <a16:creationId xmlns:a16="http://schemas.microsoft.com/office/drawing/2014/main" id="{87339DAB-8BD7-47E3-9B8A-B612BF2AC0EC}"/>
              </a:ext>
            </a:extLst>
          </p:cNvPr>
          <p:cNvSpPr txBox="1"/>
          <p:nvPr/>
        </p:nvSpPr>
        <p:spPr>
          <a:xfrm>
            <a:off x="1790924" y="0"/>
            <a:ext cx="6895652"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D048DB81-B89A-4FAC-95FE-5335061664C8}"/>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Arbustes à fruits décoratifs (tropicaux)</a:t>
            </a:r>
          </a:p>
        </p:txBody>
      </p:sp>
      <p:sp>
        <p:nvSpPr>
          <p:cNvPr id="6" name="ZoneTexte 5">
            <a:extLst>
              <a:ext uri="{FF2B5EF4-FFF2-40B4-BE49-F238E27FC236}">
                <a16:creationId xmlns:a16="http://schemas.microsoft.com/office/drawing/2014/main" id="{B094E211-22DE-4ABB-B170-2AEFECCA50C7}"/>
              </a:ext>
            </a:extLst>
          </p:cNvPr>
          <p:cNvSpPr txBox="1"/>
          <p:nvPr/>
        </p:nvSpPr>
        <p:spPr>
          <a:xfrm>
            <a:off x="204397" y="923331"/>
            <a:ext cx="5884431" cy="369332"/>
          </a:xfrm>
          <a:prstGeom prst="rect">
            <a:avLst/>
          </a:prstGeom>
          <a:noFill/>
        </p:spPr>
        <p:txBody>
          <a:bodyPr wrap="square" rtlCol="0">
            <a:spAutoFit/>
          </a:bodyPr>
          <a:lstStyle/>
          <a:p>
            <a:r>
              <a:rPr lang="fr-FR" b="1" dirty="0">
                <a:solidFill>
                  <a:srgbClr val="008000"/>
                </a:solidFill>
              </a:rPr>
              <a:t>Œil de zébu ou </a:t>
            </a:r>
            <a:r>
              <a:rPr lang="fr-FR" b="1" dirty="0" err="1">
                <a:solidFill>
                  <a:srgbClr val="008000"/>
                </a:solidFill>
              </a:rPr>
              <a:t>Dianelle</a:t>
            </a:r>
            <a:r>
              <a:rPr lang="fr-FR" b="1" dirty="0">
                <a:solidFill>
                  <a:srgbClr val="008000"/>
                </a:solidFill>
              </a:rPr>
              <a:t> ensifoliée (</a:t>
            </a:r>
            <a:r>
              <a:rPr lang="fr-FR" b="1" i="1" dirty="0" err="1">
                <a:solidFill>
                  <a:srgbClr val="008000"/>
                </a:solidFill>
              </a:rPr>
              <a:t>Dianella</a:t>
            </a:r>
            <a:r>
              <a:rPr lang="fr-FR" b="1" i="1" dirty="0">
                <a:solidFill>
                  <a:srgbClr val="008000"/>
                </a:solidFill>
              </a:rPr>
              <a:t> </a:t>
            </a:r>
            <a:r>
              <a:rPr lang="fr-FR" b="1" i="1" dirty="0" err="1">
                <a:solidFill>
                  <a:srgbClr val="008000"/>
                </a:solidFill>
              </a:rPr>
              <a:t>ensifolia</a:t>
            </a:r>
            <a:r>
              <a:rPr lang="fr-FR" b="1" dirty="0">
                <a:solidFill>
                  <a:srgbClr val="008000"/>
                </a:solidFill>
              </a:rPr>
              <a:t>)</a:t>
            </a:r>
          </a:p>
        </p:txBody>
      </p:sp>
      <p:pic>
        <p:nvPicPr>
          <p:cNvPr id="1026" name="Picture 2" descr="P9140348_ss">
            <a:extLst>
              <a:ext uri="{FF2B5EF4-FFF2-40B4-BE49-F238E27FC236}">
                <a16:creationId xmlns:a16="http://schemas.microsoft.com/office/drawing/2014/main" id="{236F6EA6-94B1-4950-9AC5-1337EA7FD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7243" y="172221"/>
            <a:ext cx="16383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8401375E-1966-4296-81E3-CB9B047CFBE4}"/>
              </a:ext>
            </a:extLst>
          </p:cNvPr>
          <p:cNvSpPr txBox="1"/>
          <p:nvPr/>
        </p:nvSpPr>
        <p:spPr>
          <a:xfrm>
            <a:off x="204395" y="1409251"/>
            <a:ext cx="11809039" cy="2369880"/>
          </a:xfrm>
          <a:prstGeom prst="rect">
            <a:avLst/>
          </a:prstGeom>
          <a:noFill/>
        </p:spPr>
        <p:txBody>
          <a:bodyPr wrap="square" rtlCol="0">
            <a:spAutoFit/>
          </a:bodyPr>
          <a:lstStyle/>
          <a:p>
            <a:r>
              <a:rPr lang="fr-FR" sz="1700" dirty="0"/>
              <a:t>C’est une plante herbacée </a:t>
            </a:r>
            <a:r>
              <a:rPr lang="fr-FR" sz="1700" dirty="0" err="1"/>
              <a:t>herbacée</a:t>
            </a:r>
            <a:r>
              <a:rPr lang="fr-FR" sz="1700" dirty="0"/>
              <a:t> vivace à rhizome ligneux aux racines fibreuses robustes, de 20 à 80 centimètres de haut, de la  </a:t>
            </a:r>
            <a:r>
              <a:rPr lang="fr-FR" sz="1700" dirty="0">
                <a:hlinkClick r:id="rId3" tooltip="Famille (biologie)"/>
              </a:rPr>
              <a:t>famille</a:t>
            </a:r>
            <a:r>
              <a:rPr lang="fr-FR" sz="1700" dirty="0"/>
              <a:t> des </a:t>
            </a:r>
            <a:r>
              <a:rPr lang="fr-FR" sz="1700" u="sng" dirty="0">
                <a:hlinkClick r:id="rId4"/>
              </a:rPr>
              <a:t>liliacées</a:t>
            </a:r>
            <a:r>
              <a:rPr lang="fr-FR" sz="1700" dirty="0"/>
              <a:t>, qu’on trouve au Sud-est de l'Afrique tropicale, Seychelles, Comores, Madagascar, La Réunion, Maurice, Ceylan, Inde, Asie du Sud Est, Myanmar, Japon, Taïwan, Chine, Nouvelle-Guinée, Nord Australie, Iles du Pacifique, Polynésie et Hawaï. Les feuilles sont disposées en une touffe à la base de la plante. Les fleurs groupées vers le sommet des ramilles sont blanc verdâtre ou bleuâtre, avec des segments réfléchis de 6 à 8 mm de long. Elle a des fleurs à six pétales de couleur bleu ou violette clair. Le fruit est une baie bleu et brillant, juteux (pas très bon), globuleux-</a:t>
            </a:r>
            <a:r>
              <a:rPr lang="fr-FR" sz="1700" dirty="0" err="1"/>
              <a:t>ellipsoide</a:t>
            </a:r>
            <a:r>
              <a:rPr lang="fr-FR" sz="1700" dirty="0"/>
              <a:t>, contient 5 à 10 graines noires légèrement comprimées. La plante est médicinale. Culture à l'ombre ou à </a:t>
            </a:r>
            <a:r>
              <a:rPr lang="fr-FR" sz="1700" dirty="0" err="1"/>
              <a:t>mi-ombre</a:t>
            </a:r>
            <a:r>
              <a:rPr lang="fr-FR" sz="1700" dirty="0"/>
              <a:t>, dans toute terre de jardin. Ne craint pas le sec une fois installée (ou l’arrosage régulier). </a:t>
            </a:r>
            <a:r>
              <a:rPr lang="fr-FR" sz="1200" dirty="0"/>
              <a:t>Source : a) </a:t>
            </a:r>
            <a:r>
              <a:rPr lang="fr-FR" sz="1200" dirty="0">
                <a:hlinkClick r:id="rId5"/>
              </a:rPr>
              <a:t>http://www.mi-aime-a-ou.com/dianella_ensifolia.php</a:t>
            </a:r>
            <a:r>
              <a:rPr lang="fr-FR" sz="1200" dirty="0"/>
              <a:t>, b) </a:t>
            </a:r>
            <a:r>
              <a:rPr lang="fr-FR" sz="1200" dirty="0">
                <a:hlinkClick r:id="rId6"/>
              </a:rPr>
              <a:t>http://fr.hortipedia.com/wiki/Dianella_ensifolia</a:t>
            </a:r>
            <a:r>
              <a:rPr lang="fr-FR" sz="1200" dirty="0"/>
              <a:t>  </a:t>
            </a:r>
          </a:p>
          <a:p>
            <a:r>
              <a:rPr lang="fr-FR" sz="1200" dirty="0"/>
              <a:t>Les sources sont contradictoires, certaines parlant de plein soleil.</a:t>
            </a:r>
          </a:p>
        </p:txBody>
      </p:sp>
      <p:sp>
        <p:nvSpPr>
          <p:cNvPr id="8" name="Rectangle 7">
            <a:extLst>
              <a:ext uri="{FF2B5EF4-FFF2-40B4-BE49-F238E27FC236}">
                <a16:creationId xmlns:a16="http://schemas.microsoft.com/office/drawing/2014/main" id="{0BFC74D5-EED6-4BD2-A4FD-54AC2CCFB5D9}"/>
              </a:ext>
            </a:extLst>
          </p:cNvPr>
          <p:cNvSpPr/>
          <p:nvPr/>
        </p:nvSpPr>
        <p:spPr>
          <a:xfrm>
            <a:off x="3661391" y="6543713"/>
            <a:ext cx="2071401" cy="276999"/>
          </a:xfrm>
          <a:prstGeom prst="rect">
            <a:avLst/>
          </a:prstGeom>
        </p:spPr>
        <p:txBody>
          <a:bodyPr wrap="none">
            <a:spAutoFit/>
          </a:bodyPr>
          <a:lstStyle/>
          <a:p>
            <a:r>
              <a:rPr lang="fr-FR" sz="1200" i="1" dirty="0" err="1">
                <a:solidFill>
                  <a:srgbClr val="008000"/>
                </a:solidFill>
                <a:latin typeface="Helvetica Neue"/>
              </a:rPr>
              <a:t>Dianella</a:t>
            </a:r>
            <a:r>
              <a:rPr lang="fr-FR" sz="1200" i="1" dirty="0">
                <a:solidFill>
                  <a:srgbClr val="008000"/>
                </a:solidFill>
                <a:latin typeface="Helvetica Neue"/>
              </a:rPr>
              <a:t> </a:t>
            </a:r>
            <a:r>
              <a:rPr lang="fr-FR" sz="1200" i="1" dirty="0" err="1">
                <a:solidFill>
                  <a:srgbClr val="008000"/>
                </a:solidFill>
                <a:latin typeface="Helvetica Neue"/>
              </a:rPr>
              <a:t>ensifolia</a:t>
            </a:r>
            <a:r>
              <a:rPr lang="fr-FR" sz="1200" i="1" dirty="0">
                <a:solidFill>
                  <a:srgbClr val="008000"/>
                </a:solidFill>
                <a:latin typeface="Helvetica Neue"/>
              </a:rPr>
              <a:t> '</a:t>
            </a:r>
            <a:r>
              <a:rPr lang="fr-FR" sz="1200" i="1" dirty="0" err="1">
                <a:solidFill>
                  <a:srgbClr val="008000"/>
                </a:solidFill>
                <a:latin typeface="Helvetica Neue"/>
              </a:rPr>
              <a:t>variegata</a:t>
            </a:r>
            <a:r>
              <a:rPr lang="fr-FR" sz="1200" dirty="0">
                <a:solidFill>
                  <a:srgbClr val="008000"/>
                </a:solidFill>
                <a:latin typeface="Helvetica Neue"/>
              </a:rPr>
              <a:t>'</a:t>
            </a:r>
            <a:endParaRPr lang="fr-FR" sz="1200" dirty="0">
              <a:solidFill>
                <a:srgbClr val="008000"/>
              </a:solidFill>
            </a:endParaRPr>
          </a:p>
        </p:txBody>
      </p:sp>
      <p:pic>
        <p:nvPicPr>
          <p:cNvPr id="10" name="Image 9">
            <a:extLst>
              <a:ext uri="{FF2B5EF4-FFF2-40B4-BE49-F238E27FC236}">
                <a16:creationId xmlns:a16="http://schemas.microsoft.com/office/drawing/2014/main" id="{BFBC8B06-76CF-461A-9D66-09B2CE8838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3592" y="3616496"/>
            <a:ext cx="1714500" cy="1285875"/>
          </a:xfrm>
          <a:prstGeom prst="rect">
            <a:avLst/>
          </a:prstGeom>
        </p:spPr>
      </p:pic>
      <p:pic>
        <p:nvPicPr>
          <p:cNvPr id="12" name="Image 11">
            <a:extLst>
              <a:ext uri="{FF2B5EF4-FFF2-40B4-BE49-F238E27FC236}">
                <a16:creationId xmlns:a16="http://schemas.microsoft.com/office/drawing/2014/main" id="{B83D7A3D-C770-4501-8778-36093C8514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40515" y="4907839"/>
            <a:ext cx="1371600" cy="1828800"/>
          </a:xfrm>
          <a:prstGeom prst="rect">
            <a:avLst/>
          </a:prstGeom>
        </p:spPr>
      </p:pic>
      <p:pic>
        <p:nvPicPr>
          <p:cNvPr id="14" name="Image 13">
            <a:extLst>
              <a:ext uri="{FF2B5EF4-FFF2-40B4-BE49-F238E27FC236}">
                <a16:creationId xmlns:a16="http://schemas.microsoft.com/office/drawing/2014/main" id="{EFA54AD0-E08A-4576-B51C-DEB72D9D34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3389" y="4215237"/>
            <a:ext cx="1847850" cy="2466975"/>
          </a:xfrm>
          <a:prstGeom prst="rect">
            <a:avLst/>
          </a:prstGeom>
        </p:spPr>
      </p:pic>
      <p:pic>
        <p:nvPicPr>
          <p:cNvPr id="18" name="Image 17">
            <a:extLst>
              <a:ext uri="{FF2B5EF4-FFF2-40B4-BE49-F238E27FC236}">
                <a16:creationId xmlns:a16="http://schemas.microsoft.com/office/drawing/2014/main" id="{FCC93C93-214E-4F7A-813D-6C4AFED7E3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48891" y="4690825"/>
            <a:ext cx="2466975" cy="1847850"/>
          </a:xfrm>
          <a:prstGeom prst="rect">
            <a:avLst/>
          </a:prstGeom>
        </p:spPr>
      </p:pic>
      <p:pic>
        <p:nvPicPr>
          <p:cNvPr id="20" name="Image 19">
            <a:extLst>
              <a:ext uri="{FF2B5EF4-FFF2-40B4-BE49-F238E27FC236}">
                <a16:creationId xmlns:a16="http://schemas.microsoft.com/office/drawing/2014/main" id="{11877EF3-B459-4EB3-9ACA-78A92EB72F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77961" y="4707192"/>
            <a:ext cx="1535473" cy="2049936"/>
          </a:xfrm>
          <a:prstGeom prst="rect">
            <a:avLst/>
          </a:prstGeom>
        </p:spPr>
      </p:pic>
      <p:pic>
        <p:nvPicPr>
          <p:cNvPr id="22" name="Image 21">
            <a:extLst>
              <a:ext uri="{FF2B5EF4-FFF2-40B4-BE49-F238E27FC236}">
                <a16:creationId xmlns:a16="http://schemas.microsoft.com/office/drawing/2014/main" id="{706C1206-4225-4218-86BB-25FD9573836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28366" y="4995625"/>
            <a:ext cx="1676400" cy="1543050"/>
          </a:xfrm>
          <a:prstGeom prst="rect">
            <a:avLst/>
          </a:prstGeom>
        </p:spPr>
      </p:pic>
      <p:pic>
        <p:nvPicPr>
          <p:cNvPr id="26" name="Image 25">
            <a:extLst>
              <a:ext uri="{FF2B5EF4-FFF2-40B4-BE49-F238E27FC236}">
                <a16:creationId xmlns:a16="http://schemas.microsoft.com/office/drawing/2014/main" id="{F93BFD7E-9506-4D5C-9060-F549C55EB85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54813" y="183021"/>
            <a:ext cx="1714500" cy="1143000"/>
          </a:xfrm>
          <a:prstGeom prst="rect">
            <a:avLst/>
          </a:prstGeom>
        </p:spPr>
      </p:pic>
      <p:pic>
        <p:nvPicPr>
          <p:cNvPr id="27" name="Image 26">
            <a:extLst>
              <a:ext uri="{FF2B5EF4-FFF2-40B4-BE49-F238E27FC236}">
                <a16:creationId xmlns:a16="http://schemas.microsoft.com/office/drawing/2014/main" id="{B867C41D-9FB0-4ABB-9F88-EED7ED451615}"/>
              </a:ext>
            </a:extLst>
          </p:cNvPr>
          <p:cNvPicPr>
            <a:picLocks noChangeAspect="1"/>
          </p:cNvPicPr>
          <p:nvPr/>
        </p:nvPicPr>
        <p:blipFill>
          <a:blip r:embed="rId14"/>
          <a:stretch>
            <a:fillRect/>
          </a:stretch>
        </p:blipFill>
        <p:spPr>
          <a:xfrm>
            <a:off x="10707663" y="3357325"/>
            <a:ext cx="1323975" cy="1333500"/>
          </a:xfrm>
          <a:prstGeom prst="rect">
            <a:avLst/>
          </a:prstGeom>
        </p:spPr>
      </p:pic>
      <p:pic>
        <p:nvPicPr>
          <p:cNvPr id="1024" name="Image 1023">
            <a:extLst>
              <a:ext uri="{FF2B5EF4-FFF2-40B4-BE49-F238E27FC236}">
                <a16:creationId xmlns:a16="http://schemas.microsoft.com/office/drawing/2014/main" id="{9DF878F6-D2F8-41D8-B2EA-3E2D374EFE80}"/>
              </a:ext>
            </a:extLst>
          </p:cNvPr>
          <p:cNvPicPr>
            <a:picLocks noChangeAspect="1"/>
          </p:cNvPicPr>
          <p:nvPr/>
        </p:nvPicPr>
        <p:blipFill>
          <a:blip r:embed="rId15"/>
          <a:stretch>
            <a:fillRect/>
          </a:stretch>
        </p:blipFill>
        <p:spPr>
          <a:xfrm>
            <a:off x="3789692" y="4924402"/>
            <a:ext cx="1943100" cy="1600200"/>
          </a:xfrm>
          <a:prstGeom prst="rect">
            <a:avLst/>
          </a:prstGeom>
        </p:spPr>
      </p:pic>
    </p:spTree>
    <p:extLst>
      <p:ext uri="{BB962C8B-B14F-4D97-AF65-F5344CB8AC3E}">
        <p14:creationId xmlns:p14="http://schemas.microsoft.com/office/powerpoint/2010/main" val="1962175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084E63B-835F-4E39-9299-13DBCCF88220}"/>
              </a:ext>
            </a:extLst>
          </p:cNvPr>
          <p:cNvSpPr>
            <a:spLocks noGrp="1"/>
          </p:cNvSpPr>
          <p:nvPr>
            <p:ph type="ftr" sz="quarter" idx="11"/>
          </p:nvPr>
        </p:nvSpPr>
        <p:spPr>
          <a:xfrm>
            <a:off x="3568390" y="6467707"/>
            <a:ext cx="4874941" cy="253768"/>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F4D02B48-F592-4650-BFF2-73277F9D9D7E}"/>
              </a:ext>
            </a:extLst>
          </p:cNvPr>
          <p:cNvSpPr>
            <a:spLocks noGrp="1"/>
          </p:cNvSpPr>
          <p:nvPr>
            <p:ph type="sldNum" sz="quarter" idx="12"/>
          </p:nvPr>
        </p:nvSpPr>
        <p:spPr>
          <a:xfrm>
            <a:off x="11374243" y="6300440"/>
            <a:ext cx="592873" cy="421036"/>
          </a:xfrm>
        </p:spPr>
        <p:txBody>
          <a:bodyPr/>
          <a:lstStyle/>
          <a:p>
            <a:fld id="{DD01B516-A07C-46B6-9C1A-871827ED2DE0}" type="slidenum">
              <a:rPr lang="fr-FR" smtClean="0"/>
              <a:t>5</a:t>
            </a:fld>
            <a:endParaRPr lang="fr-FR"/>
          </a:p>
        </p:txBody>
      </p:sp>
      <p:pic>
        <p:nvPicPr>
          <p:cNvPr id="7" name="Image 6">
            <a:extLst>
              <a:ext uri="{FF2B5EF4-FFF2-40B4-BE49-F238E27FC236}">
                <a16:creationId xmlns:a16="http://schemas.microsoft.com/office/drawing/2014/main" id="{F97B62B7-A45F-4568-AD6C-2D503F5524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3187" y="542925"/>
            <a:ext cx="6905625" cy="5772150"/>
          </a:xfrm>
          <a:prstGeom prst="rect">
            <a:avLst/>
          </a:prstGeom>
        </p:spPr>
      </p:pic>
      <p:sp>
        <p:nvSpPr>
          <p:cNvPr id="8" name="ZoneTexte 7">
            <a:extLst>
              <a:ext uri="{FF2B5EF4-FFF2-40B4-BE49-F238E27FC236}">
                <a16:creationId xmlns:a16="http://schemas.microsoft.com/office/drawing/2014/main" id="{A317A349-F51F-4C08-8BF2-2564CB8108D1}"/>
              </a:ext>
            </a:extLst>
          </p:cNvPr>
          <p:cNvSpPr txBox="1"/>
          <p:nvPr/>
        </p:nvSpPr>
        <p:spPr>
          <a:xfrm>
            <a:off x="3689873" y="542925"/>
            <a:ext cx="1493294" cy="276999"/>
          </a:xfrm>
          <a:prstGeom prst="rect">
            <a:avLst/>
          </a:prstGeom>
          <a:noFill/>
        </p:spPr>
        <p:txBody>
          <a:bodyPr wrap="none" rtlCol="0">
            <a:spAutoFit/>
          </a:bodyPr>
          <a:lstStyle/>
          <a:p>
            <a:r>
              <a:rPr lang="fr-FR" sz="1200" dirty="0">
                <a:solidFill>
                  <a:srgbClr val="008000"/>
                </a:solidFill>
              </a:rPr>
              <a:t>Serre tropicale sèche</a:t>
            </a:r>
          </a:p>
        </p:txBody>
      </p:sp>
      <p:sp>
        <p:nvSpPr>
          <p:cNvPr id="9" name="ZoneTexte 8">
            <a:extLst>
              <a:ext uri="{FF2B5EF4-FFF2-40B4-BE49-F238E27FC236}">
                <a16:creationId xmlns:a16="http://schemas.microsoft.com/office/drawing/2014/main" id="{78FB875A-43DC-40CD-9D0E-3698182799E9}"/>
              </a:ext>
            </a:extLst>
          </p:cNvPr>
          <p:cNvSpPr txBox="1"/>
          <p:nvPr/>
        </p:nvSpPr>
        <p:spPr>
          <a:xfrm>
            <a:off x="5086411" y="528792"/>
            <a:ext cx="1608710" cy="276999"/>
          </a:xfrm>
          <a:prstGeom prst="rect">
            <a:avLst/>
          </a:prstGeom>
          <a:noFill/>
        </p:spPr>
        <p:txBody>
          <a:bodyPr wrap="none" rtlCol="0">
            <a:spAutoFit/>
          </a:bodyPr>
          <a:lstStyle/>
          <a:p>
            <a:r>
              <a:rPr lang="fr-FR" sz="1200" dirty="0">
                <a:solidFill>
                  <a:srgbClr val="008000"/>
                </a:solidFill>
              </a:rPr>
              <a:t>Serre tropicale humide</a:t>
            </a:r>
          </a:p>
        </p:txBody>
      </p:sp>
      <p:cxnSp>
        <p:nvCxnSpPr>
          <p:cNvPr id="11" name="Connecteur droit avec flèche 10">
            <a:extLst>
              <a:ext uri="{FF2B5EF4-FFF2-40B4-BE49-F238E27FC236}">
                <a16:creationId xmlns:a16="http://schemas.microsoft.com/office/drawing/2014/main" id="{4C2F5119-FD84-4D7D-A2D2-1027B111D6CE}"/>
              </a:ext>
            </a:extLst>
          </p:cNvPr>
          <p:cNvCxnSpPr>
            <a:cxnSpLocks/>
          </p:cNvCxnSpPr>
          <p:nvPr/>
        </p:nvCxnSpPr>
        <p:spPr>
          <a:xfrm flipH="1">
            <a:off x="5154504" y="799715"/>
            <a:ext cx="409918" cy="1302905"/>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0190ED8D-94B7-4FBF-8281-DA7CD01A2626}"/>
              </a:ext>
            </a:extLst>
          </p:cNvPr>
          <p:cNvCxnSpPr>
            <a:cxnSpLocks/>
          </p:cNvCxnSpPr>
          <p:nvPr/>
        </p:nvCxnSpPr>
        <p:spPr>
          <a:xfrm flipH="1">
            <a:off x="4092382" y="735324"/>
            <a:ext cx="344139" cy="1046771"/>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A396F42D-65D0-4103-9C26-A9ECDCCB41B2}"/>
              </a:ext>
            </a:extLst>
          </p:cNvPr>
          <p:cNvSpPr txBox="1"/>
          <p:nvPr/>
        </p:nvSpPr>
        <p:spPr>
          <a:xfrm>
            <a:off x="3213848" y="2210697"/>
            <a:ext cx="1222674" cy="468725"/>
          </a:xfrm>
          <a:prstGeom prst="rect">
            <a:avLst/>
          </a:prstGeom>
          <a:noFill/>
        </p:spPr>
        <p:txBody>
          <a:bodyPr wrap="square" rtlCol="0">
            <a:spAutoFit/>
          </a:bodyPr>
          <a:lstStyle/>
          <a:p>
            <a:r>
              <a:rPr lang="fr-FR" sz="1200" dirty="0">
                <a:solidFill>
                  <a:srgbClr val="002060"/>
                </a:solidFill>
              </a:rPr>
              <a:t>Garage à bateau</a:t>
            </a:r>
          </a:p>
          <a:p>
            <a:r>
              <a:rPr lang="fr-FR" sz="1200" dirty="0">
                <a:solidFill>
                  <a:srgbClr val="002060"/>
                </a:solidFill>
              </a:rPr>
              <a:t>Remise</a:t>
            </a:r>
          </a:p>
        </p:txBody>
      </p:sp>
      <p:sp>
        <p:nvSpPr>
          <p:cNvPr id="17" name="ZoneTexte 16">
            <a:extLst>
              <a:ext uri="{FF2B5EF4-FFF2-40B4-BE49-F238E27FC236}">
                <a16:creationId xmlns:a16="http://schemas.microsoft.com/office/drawing/2014/main" id="{D1B445F8-9956-4FFE-A2D0-D9A023CC1DE2}"/>
              </a:ext>
            </a:extLst>
          </p:cNvPr>
          <p:cNvSpPr txBox="1"/>
          <p:nvPr/>
        </p:nvSpPr>
        <p:spPr>
          <a:xfrm>
            <a:off x="3845859" y="3240741"/>
            <a:ext cx="995082" cy="276999"/>
          </a:xfrm>
          <a:prstGeom prst="rect">
            <a:avLst/>
          </a:prstGeom>
          <a:noFill/>
        </p:spPr>
        <p:txBody>
          <a:bodyPr wrap="square" rtlCol="0">
            <a:spAutoFit/>
          </a:bodyPr>
          <a:lstStyle/>
          <a:p>
            <a:r>
              <a:rPr lang="fr-FR" sz="1200" dirty="0">
                <a:solidFill>
                  <a:schemeClr val="accent2">
                    <a:lumMod val="50000"/>
                  </a:schemeClr>
                </a:solidFill>
              </a:rPr>
              <a:t>Aire de jeux</a:t>
            </a:r>
          </a:p>
        </p:txBody>
      </p:sp>
      <p:sp>
        <p:nvSpPr>
          <p:cNvPr id="18" name="ZoneTexte 17">
            <a:extLst>
              <a:ext uri="{FF2B5EF4-FFF2-40B4-BE49-F238E27FC236}">
                <a16:creationId xmlns:a16="http://schemas.microsoft.com/office/drawing/2014/main" id="{E1BB0AEC-50FD-4C65-93D6-1B21FCC068F1}"/>
              </a:ext>
            </a:extLst>
          </p:cNvPr>
          <p:cNvSpPr txBox="1"/>
          <p:nvPr/>
        </p:nvSpPr>
        <p:spPr>
          <a:xfrm>
            <a:off x="6095999" y="1801201"/>
            <a:ext cx="995082" cy="276999"/>
          </a:xfrm>
          <a:prstGeom prst="rect">
            <a:avLst/>
          </a:prstGeom>
          <a:noFill/>
        </p:spPr>
        <p:txBody>
          <a:bodyPr wrap="square" rtlCol="0">
            <a:spAutoFit/>
          </a:bodyPr>
          <a:lstStyle/>
          <a:p>
            <a:r>
              <a:rPr lang="fr-FR" sz="1200" dirty="0">
                <a:solidFill>
                  <a:schemeClr val="accent2">
                    <a:lumMod val="50000"/>
                  </a:schemeClr>
                </a:solidFill>
              </a:rPr>
              <a:t>Aire de jeux</a:t>
            </a:r>
          </a:p>
        </p:txBody>
      </p:sp>
      <p:sp>
        <p:nvSpPr>
          <p:cNvPr id="19" name="ZoneTexte 18">
            <a:extLst>
              <a:ext uri="{FF2B5EF4-FFF2-40B4-BE49-F238E27FC236}">
                <a16:creationId xmlns:a16="http://schemas.microsoft.com/office/drawing/2014/main" id="{CAFB404E-4033-4757-9E19-3DF133753296}"/>
              </a:ext>
            </a:extLst>
          </p:cNvPr>
          <p:cNvSpPr txBox="1"/>
          <p:nvPr/>
        </p:nvSpPr>
        <p:spPr>
          <a:xfrm>
            <a:off x="4515962" y="2825242"/>
            <a:ext cx="1215910" cy="276999"/>
          </a:xfrm>
          <a:prstGeom prst="rect">
            <a:avLst/>
          </a:prstGeom>
          <a:noFill/>
        </p:spPr>
        <p:txBody>
          <a:bodyPr wrap="none" rtlCol="0">
            <a:spAutoFit/>
          </a:bodyPr>
          <a:lstStyle/>
          <a:p>
            <a:r>
              <a:rPr lang="fr-FR" sz="1200" dirty="0">
                <a:solidFill>
                  <a:srgbClr val="008000"/>
                </a:solidFill>
              </a:rPr>
              <a:t>Bambous géants</a:t>
            </a:r>
          </a:p>
        </p:txBody>
      </p:sp>
      <p:sp>
        <p:nvSpPr>
          <p:cNvPr id="20" name="Bouton d’action : accueil 19">
            <a:hlinkClick r:id="" action="ppaction://hlinkshowjump?jump=firstslide" highlightClick="1"/>
            <a:extLst>
              <a:ext uri="{FF2B5EF4-FFF2-40B4-BE49-F238E27FC236}">
                <a16:creationId xmlns:a16="http://schemas.microsoft.com/office/drawing/2014/main" id="{1AC8E7DA-3129-4492-9FF0-C7A85C9BA2CD}"/>
              </a:ext>
            </a:extLst>
          </p:cNvPr>
          <p:cNvSpPr/>
          <p:nvPr/>
        </p:nvSpPr>
        <p:spPr>
          <a:xfrm>
            <a:off x="6898341" y="5271247"/>
            <a:ext cx="578224" cy="56477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04794200-47D5-4C66-8BB8-1A9A0ABC414D}"/>
              </a:ext>
            </a:extLst>
          </p:cNvPr>
          <p:cNvSpPr txBox="1"/>
          <p:nvPr/>
        </p:nvSpPr>
        <p:spPr>
          <a:xfrm>
            <a:off x="6898341" y="4809582"/>
            <a:ext cx="914400" cy="461665"/>
          </a:xfrm>
          <a:prstGeom prst="rect">
            <a:avLst/>
          </a:prstGeom>
          <a:noFill/>
        </p:spPr>
        <p:txBody>
          <a:bodyPr wrap="square" rtlCol="0">
            <a:spAutoFit/>
          </a:bodyPr>
          <a:lstStyle/>
          <a:p>
            <a:r>
              <a:rPr lang="fr-FR" sz="1200" dirty="0">
                <a:solidFill>
                  <a:schemeClr val="accent2">
                    <a:lumMod val="50000"/>
                  </a:schemeClr>
                </a:solidFill>
              </a:rPr>
              <a:t>Maison du gardien</a:t>
            </a:r>
          </a:p>
        </p:txBody>
      </p:sp>
      <p:sp>
        <p:nvSpPr>
          <p:cNvPr id="23" name="ZoneTexte 22">
            <a:extLst>
              <a:ext uri="{FF2B5EF4-FFF2-40B4-BE49-F238E27FC236}">
                <a16:creationId xmlns:a16="http://schemas.microsoft.com/office/drawing/2014/main" id="{BC2AD07D-17A2-4785-9248-B3349D5191E7}"/>
              </a:ext>
            </a:extLst>
          </p:cNvPr>
          <p:cNvSpPr txBox="1"/>
          <p:nvPr/>
        </p:nvSpPr>
        <p:spPr>
          <a:xfrm>
            <a:off x="898252" y="444878"/>
            <a:ext cx="1075807" cy="276999"/>
          </a:xfrm>
          <a:prstGeom prst="rect">
            <a:avLst/>
          </a:prstGeom>
          <a:noFill/>
        </p:spPr>
        <p:txBody>
          <a:bodyPr wrap="none" rtlCol="0">
            <a:spAutoFit/>
          </a:bodyPr>
          <a:lstStyle/>
          <a:p>
            <a:r>
              <a:rPr lang="fr-FR" sz="1200" dirty="0"/>
              <a:t>Portail d’accès</a:t>
            </a:r>
          </a:p>
        </p:txBody>
      </p:sp>
      <p:cxnSp>
        <p:nvCxnSpPr>
          <p:cNvPr id="24" name="Connecteur droit avec flèche 23">
            <a:extLst>
              <a:ext uri="{FF2B5EF4-FFF2-40B4-BE49-F238E27FC236}">
                <a16:creationId xmlns:a16="http://schemas.microsoft.com/office/drawing/2014/main" id="{DEE5B469-2631-4F23-B9FD-A1B29902CCF3}"/>
              </a:ext>
            </a:extLst>
          </p:cNvPr>
          <p:cNvCxnSpPr>
            <a:cxnSpLocks/>
          </p:cNvCxnSpPr>
          <p:nvPr/>
        </p:nvCxnSpPr>
        <p:spPr>
          <a:xfrm>
            <a:off x="2048790" y="640792"/>
            <a:ext cx="1523173" cy="216851"/>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CE1FBE5A-CB96-4B3A-8C66-515ABB79974B}"/>
              </a:ext>
            </a:extLst>
          </p:cNvPr>
          <p:cNvSpPr txBox="1"/>
          <p:nvPr/>
        </p:nvSpPr>
        <p:spPr>
          <a:xfrm>
            <a:off x="1775012" y="70909"/>
            <a:ext cx="9117106" cy="369332"/>
          </a:xfrm>
          <a:prstGeom prst="rect">
            <a:avLst/>
          </a:prstGeom>
          <a:noFill/>
        </p:spPr>
        <p:txBody>
          <a:bodyPr wrap="square" rtlCol="0">
            <a:spAutoFit/>
          </a:bodyPr>
          <a:lstStyle/>
          <a:p>
            <a:pPr algn="ctr"/>
            <a:r>
              <a:rPr lang="fr-FR" dirty="0">
                <a:solidFill>
                  <a:srgbClr val="FF0000"/>
                </a:solidFill>
              </a:rPr>
              <a:t>AMENAGEMENT A MADAGASCAR(PROJET) – Benjamin LISAN – 1 septembre 2017 </a:t>
            </a:r>
          </a:p>
        </p:txBody>
      </p:sp>
      <p:sp>
        <p:nvSpPr>
          <p:cNvPr id="29" name="ZoneTexte 28">
            <a:extLst>
              <a:ext uri="{FF2B5EF4-FFF2-40B4-BE49-F238E27FC236}">
                <a16:creationId xmlns:a16="http://schemas.microsoft.com/office/drawing/2014/main" id="{262843CC-4179-4A08-A302-AFBD76F28702}"/>
              </a:ext>
            </a:extLst>
          </p:cNvPr>
          <p:cNvSpPr txBox="1"/>
          <p:nvPr/>
        </p:nvSpPr>
        <p:spPr>
          <a:xfrm>
            <a:off x="6106449" y="707819"/>
            <a:ext cx="1075807" cy="276999"/>
          </a:xfrm>
          <a:prstGeom prst="rect">
            <a:avLst/>
          </a:prstGeom>
          <a:noFill/>
        </p:spPr>
        <p:txBody>
          <a:bodyPr wrap="none" rtlCol="0">
            <a:spAutoFit/>
          </a:bodyPr>
          <a:lstStyle/>
          <a:p>
            <a:r>
              <a:rPr lang="fr-FR" sz="1200" dirty="0"/>
              <a:t>Portail d’accès</a:t>
            </a:r>
          </a:p>
        </p:txBody>
      </p:sp>
      <p:sp>
        <p:nvSpPr>
          <p:cNvPr id="30" name="ZoneTexte 29">
            <a:extLst>
              <a:ext uri="{FF2B5EF4-FFF2-40B4-BE49-F238E27FC236}">
                <a16:creationId xmlns:a16="http://schemas.microsoft.com/office/drawing/2014/main" id="{72A68132-617A-4EBA-8199-732688598AA4}"/>
              </a:ext>
            </a:extLst>
          </p:cNvPr>
          <p:cNvSpPr txBox="1"/>
          <p:nvPr/>
        </p:nvSpPr>
        <p:spPr>
          <a:xfrm>
            <a:off x="7812741" y="1939700"/>
            <a:ext cx="630590" cy="276999"/>
          </a:xfrm>
          <a:prstGeom prst="rect">
            <a:avLst/>
          </a:prstGeom>
          <a:noFill/>
        </p:spPr>
        <p:txBody>
          <a:bodyPr wrap="square" rtlCol="0">
            <a:spAutoFit/>
          </a:bodyPr>
          <a:lstStyle/>
          <a:p>
            <a:r>
              <a:rPr lang="fr-FR" sz="1200" b="1" dirty="0"/>
              <a:t>Plage</a:t>
            </a:r>
          </a:p>
        </p:txBody>
      </p:sp>
      <p:sp>
        <p:nvSpPr>
          <p:cNvPr id="31" name="ZoneTexte 30">
            <a:extLst>
              <a:ext uri="{FF2B5EF4-FFF2-40B4-BE49-F238E27FC236}">
                <a16:creationId xmlns:a16="http://schemas.microsoft.com/office/drawing/2014/main" id="{7E53FDED-ADDA-4125-A7F0-A83E9FF8C357}"/>
              </a:ext>
            </a:extLst>
          </p:cNvPr>
          <p:cNvSpPr txBox="1"/>
          <p:nvPr/>
        </p:nvSpPr>
        <p:spPr>
          <a:xfrm>
            <a:off x="8485199" y="1214826"/>
            <a:ext cx="1075807" cy="276999"/>
          </a:xfrm>
          <a:prstGeom prst="rect">
            <a:avLst/>
          </a:prstGeom>
          <a:noFill/>
        </p:spPr>
        <p:txBody>
          <a:bodyPr wrap="none" rtlCol="0">
            <a:spAutoFit/>
          </a:bodyPr>
          <a:lstStyle/>
          <a:p>
            <a:r>
              <a:rPr lang="fr-FR" sz="1200" dirty="0"/>
              <a:t>Portail d’accès</a:t>
            </a:r>
          </a:p>
        </p:txBody>
      </p:sp>
      <p:sp>
        <p:nvSpPr>
          <p:cNvPr id="32" name="ZoneTexte 31">
            <a:extLst>
              <a:ext uri="{FF2B5EF4-FFF2-40B4-BE49-F238E27FC236}">
                <a16:creationId xmlns:a16="http://schemas.microsoft.com/office/drawing/2014/main" id="{2ECCAC3B-E77D-4983-99E6-C3473F9C34A7}"/>
              </a:ext>
            </a:extLst>
          </p:cNvPr>
          <p:cNvSpPr txBox="1"/>
          <p:nvPr/>
        </p:nvSpPr>
        <p:spPr>
          <a:xfrm rot="1494002">
            <a:off x="5054651" y="3881897"/>
            <a:ext cx="1479177" cy="646331"/>
          </a:xfrm>
          <a:prstGeom prst="rect">
            <a:avLst/>
          </a:prstGeom>
          <a:noFill/>
        </p:spPr>
        <p:txBody>
          <a:bodyPr wrap="square" rtlCol="0">
            <a:spAutoFit/>
          </a:bodyPr>
          <a:lstStyle/>
          <a:p>
            <a:r>
              <a:rPr lang="fr-FR" sz="1200" dirty="0">
                <a:solidFill>
                  <a:srgbClr val="0000CC"/>
                </a:solidFill>
              </a:rPr>
              <a:t>L &gt; 100 m</a:t>
            </a:r>
          </a:p>
          <a:p>
            <a:r>
              <a:rPr lang="fr-FR" sz="1200" dirty="0">
                <a:solidFill>
                  <a:srgbClr val="0000CC"/>
                </a:solidFill>
              </a:rPr>
              <a:t>Bassin à </a:t>
            </a:r>
            <a:r>
              <a:rPr lang="fr-FR" sz="1200" dirty="0" err="1">
                <a:solidFill>
                  <a:srgbClr val="0000CC"/>
                </a:solidFill>
              </a:rPr>
              <a:t>phyto-épuration</a:t>
            </a:r>
            <a:endParaRPr lang="fr-FR" sz="1200" dirty="0">
              <a:solidFill>
                <a:srgbClr val="0000CC"/>
              </a:solidFill>
            </a:endParaRPr>
          </a:p>
        </p:txBody>
      </p:sp>
      <p:sp>
        <p:nvSpPr>
          <p:cNvPr id="33" name="ZoneTexte 32">
            <a:extLst>
              <a:ext uri="{FF2B5EF4-FFF2-40B4-BE49-F238E27FC236}">
                <a16:creationId xmlns:a16="http://schemas.microsoft.com/office/drawing/2014/main" id="{20B46B61-7166-4516-AAE3-3708E6D6A7D0}"/>
              </a:ext>
            </a:extLst>
          </p:cNvPr>
          <p:cNvSpPr txBox="1"/>
          <p:nvPr/>
        </p:nvSpPr>
        <p:spPr>
          <a:xfrm>
            <a:off x="7851384" y="476986"/>
            <a:ext cx="1457926" cy="461665"/>
          </a:xfrm>
          <a:prstGeom prst="rect">
            <a:avLst/>
          </a:prstGeom>
          <a:noFill/>
        </p:spPr>
        <p:txBody>
          <a:bodyPr wrap="square" rtlCol="0">
            <a:spAutoFit/>
          </a:bodyPr>
          <a:lstStyle/>
          <a:p>
            <a:r>
              <a:rPr lang="fr-FR" sz="1200" dirty="0">
                <a:solidFill>
                  <a:srgbClr val="003300"/>
                </a:solidFill>
              </a:rPr>
              <a:t>Iles décoratives avec cyprès chauves etc.</a:t>
            </a:r>
          </a:p>
        </p:txBody>
      </p:sp>
      <p:sp>
        <p:nvSpPr>
          <p:cNvPr id="34" name="ZoneTexte 33">
            <a:extLst>
              <a:ext uri="{FF2B5EF4-FFF2-40B4-BE49-F238E27FC236}">
                <a16:creationId xmlns:a16="http://schemas.microsoft.com/office/drawing/2014/main" id="{FFCE078A-74CF-459C-9E4F-3D4718B66CCB}"/>
              </a:ext>
            </a:extLst>
          </p:cNvPr>
          <p:cNvSpPr txBox="1"/>
          <p:nvPr/>
        </p:nvSpPr>
        <p:spPr>
          <a:xfrm rot="16461898">
            <a:off x="7771662" y="4360460"/>
            <a:ext cx="1156303" cy="461665"/>
          </a:xfrm>
          <a:prstGeom prst="rect">
            <a:avLst/>
          </a:prstGeom>
          <a:noFill/>
        </p:spPr>
        <p:txBody>
          <a:bodyPr wrap="square" rtlCol="0">
            <a:spAutoFit/>
          </a:bodyPr>
          <a:lstStyle/>
          <a:p>
            <a:pPr algn="ctr"/>
            <a:r>
              <a:rPr lang="fr-FR" sz="1200" dirty="0">
                <a:solidFill>
                  <a:srgbClr val="C00000"/>
                </a:solidFill>
              </a:rPr>
              <a:t>Jardin scolaire et pédagogique</a:t>
            </a:r>
          </a:p>
        </p:txBody>
      </p:sp>
      <p:sp>
        <p:nvSpPr>
          <p:cNvPr id="35" name="ZoneTexte 34">
            <a:extLst>
              <a:ext uri="{FF2B5EF4-FFF2-40B4-BE49-F238E27FC236}">
                <a16:creationId xmlns:a16="http://schemas.microsoft.com/office/drawing/2014/main" id="{FF20343A-6B29-434C-BF0A-400F292BD990}"/>
              </a:ext>
            </a:extLst>
          </p:cNvPr>
          <p:cNvSpPr txBox="1"/>
          <p:nvPr/>
        </p:nvSpPr>
        <p:spPr>
          <a:xfrm rot="19289312">
            <a:off x="7883338" y="3136555"/>
            <a:ext cx="672457" cy="461665"/>
          </a:xfrm>
          <a:prstGeom prst="rect">
            <a:avLst/>
          </a:prstGeom>
          <a:noFill/>
        </p:spPr>
        <p:txBody>
          <a:bodyPr wrap="square" rtlCol="0">
            <a:spAutoFit/>
          </a:bodyPr>
          <a:lstStyle/>
          <a:p>
            <a:pPr algn="r"/>
            <a:r>
              <a:rPr lang="fr-FR" sz="1200" dirty="0">
                <a:solidFill>
                  <a:srgbClr val="C00000"/>
                </a:solidFill>
              </a:rPr>
              <a:t>Jardin flottant</a:t>
            </a:r>
          </a:p>
        </p:txBody>
      </p:sp>
      <p:sp>
        <p:nvSpPr>
          <p:cNvPr id="37" name="ZoneTexte 36">
            <a:extLst>
              <a:ext uri="{FF2B5EF4-FFF2-40B4-BE49-F238E27FC236}">
                <a16:creationId xmlns:a16="http://schemas.microsoft.com/office/drawing/2014/main" id="{B8C6052C-3EDF-4E8D-9752-8A12B5DBA8E0}"/>
              </a:ext>
            </a:extLst>
          </p:cNvPr>
          <p:cNvSpPr txBox="1"/>
          <p:nvPr/>
        </p:nvSpPr>
        <p:spPr>
          <a:xfrm>
            <a:off x="9978438" y="640792"/>
            <a:ext cx="1662057" cy="461665"/>
          </a:xfrm>
          <a:prstGeom prst="rect">
            <a:avLst/>
          </a:prstGeom>
          <a:noFill/>
        </p:spPr>
        <p:txBody>
          <a:bodyPr wrap="square" rtlCol="0">
            <a:spAutoFit/>
          </a:bodyPr>
          <a:lstStyle/>
          <a:p>
            <a:r>
              <a:rPr lang="fr-FR" sz="1200" dirty="0">
                <a:solidFill>
                  <a:srgbClr val="C00000"/>
                </a:solidFill>
              </a:rPr>
              <a:t>Mixed </a:t>
            </a:r>
            <a:r>
              <a:rPr lang="fr-FR" sz="1200" dirty="0" err="1">
                <a:solidFill>
                  <a:srgbClr val="C00000"/>
                </a:solidFill>
              </a:rPr>
              <a:t>borders</a:t>
            </a:r>
            <a:r>
              <a:rPr lang="fr-FR" sz="1200" dirty="0">
                <a:solidFill>
                  <a:srgbClr val="C00000"/>
                </a:solidFill>
              </a:rPr>
              <a:t> + massif d’arbustes et gazon etc.</a:t>
            </a:r>
          </a:p>
        </p:txBody>
      </p:sp>
      <p:cxnSp>
        <p:nvCxnSpPr>
          <p:cNvPr id="41" name="Connecteur droit avec flèche 40">
            <a:extLst>
              <a:ext uri="{FF2B5EF4-FFF2-40B4-BE49-F238E27FC236}">
                <a16:creationId xmlns:a16="http://schemas.microsoft.com/office/drawing/2014/main" id="{70BA8B98-3B55-41BE-B158-AB4B406728BB}"/>
              </a:ext>
            </a:extLst>
          </p:cNvPr>
          <p:cNvCxnSpPr>
            <a:cxnSpLocks/>
          </p:cNvCxnSpPr>
          <p:nvPr/>
        </p:nvCxnSpPr>
        <p:spPr>
          <a:xfrm flipH="1">
            <a:off x="8682916" y="1124877"/>
            <a:ext cx="1397473" cy="1091822"/>
          </a:xfrm>
          <a:prstGeom prst="straightConnector1">
            <a:avLst/>
          </a:prstGeom>
          <a:ln w="28575">
            <a:solidFill>
              <a:srgbClr val="C00000"/>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43" name="Connecteur droit avec flèche 42">
            <a:extLst>
              <a:ext uri="{FF2B5EF4-FFF2-40B4-BE49-F238E27FC236}">
                <a16:creationId xmlns:a16="http://schemas.microsoft.com/office/drawing/2014/main" id="{66866594-1800-4052-84E5-7BFACC11F547}"/>
              </a:ext>
            </a:extLst>
          </p:cNvPr>
          <p:cNvCxnSpPr>
            <a:cxnSpLocks/>
            <a:stCxn id="37" idx="2"/>
          </p:cNvCxnSpPr>
          <p:nvPr/>
        </p:nvCxnSpPr>
        <p:spPr>
          <a:xfrm flipH="1">
            <a:off x="8998719" y="1102457"/>
            <a:ext cx="1810748" cy="1270916"/>
          </a:xfrm>
          <a:prstGeom prst="straightConnector1">
            <a:avLst/>
          </a:prstGeom>
          <a:ln w="28575">
            <a:solidFill>
              <a:srgbClr val="C00000"/>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id="{D42841C3-A052-431D-92D1-432D6A7AE43C}"/>
              </a:ext>
            </a:extLst>
          </p:cNvPr>
          <p:cNvCxnSpPr>
            <a:cxnSpLocks/>
          </p:cNvCxnSpPr>
          <p:nvPr/>
        </p:nvCxnSpPr>
        <p:spPr>
          <a:xfrm flipH="1">
            <a:off x="8864913" y="2110660"/>
            <a:ext cx="1806673" cy="426981"/>
          </a:xfrm>
          <a:prstGeom prst="straightConnector1">
            <a:avLst/>
          </a:prstGeom>
          <a:ln w="28575">
            <a:solidFill>
              <a:srgbClr val="003300"/>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53" name="ZoneTexte 52">
            <a:extLst>
              <a:ext uri="{FF2B5EF4-FFF2-40B4-BE49-F238E27FC236}">
                <a16:creationId xmlns:a16="http://schemas.microsoft.com/office/drawing/2014/main" id="{1E406FAC-5D45-4F3A-B882-BF63B8308647}"/>
              </a:ext>
            </a:extLst>
          </p:cNvPr>
          <p:cNvSpPr txBox="1"/>
          <p:nvPr/>
        </p:nvSpPr>
        <p:spPr>
          <a:xfrm>
            <a:off x="10578373" y="1353326"/>
            <a:ext cx="1510421" cy="1938992"/>
          </a:xfrm>
          <a:prstGeom prst="rect">
            <a:avLst/>
          </a:prstGeom>
          <a:noFill/>
        </p:spPr>
        <p:txBody>
          <a:bodyPr wrap="square" rtlCol="0">
            <a:spAutoFit/>
          </a:bodyPr>
          <a:lstStyle/>
          <a:p>
            <a:r>
              <a:rPr lang="fr-FR" sz="1200" dirty="0">
                <a:solidFill>
                  <a:srgbClr val="003300"/>
                </a:solidFill>
              </a:rPr>
              <a:t>Chemin de ronde sur 2-3 m de large (la largeur d’un 4x4 – largeur d’un Nissan </a:t>
            </a:r>
            <a:r>
              <a:rPr lang="fr-FR" sz="1200" dirty="0" err="1">
                <a:solidFill>
                  <a:srgbClr val="003300"/>
                </a:solidFill>
              </a:rPr>
              <a:t>Patrol</a:t>
            </a:r>
            <a:r>
              <a:rPr lang="fr-FR" sz="1200" dirty="0">
                <a:solidFill>
                  <a:srgbClr val="003300"/>
                </a:solidFill>
              </a:rPr>
              <a:t> : 193 cm), agrémenté de pergolas, de bancs, de jardinières, de haltes pour sportifs; d’œuvres d’art …</a:t>
            </a:r>
          </a:p>
        </p:txBody>
      </p:sp>
      <p:cxnSp>
        <p:nvCxnSpPr>
          <p:cNvPr id="54" name="Connecteur droit avec flèche 53">
            <a:extLst>
              <a:ext uri="{FF2B5EF4-FFF2-40B4-BE49-F238E27FC236}">
                <a16:creationId xmlns:a16="http://schemas.microsoft.com/office/drawing/2014/main" id="{81D1F5C6-E7E5-4D86-B27F-38AD7B969421}"/>
              </a:ext>
            </a:extLst>
          </p:cNvPr>
          <p:cNvCxnSpPr>
            <a:cxnSpLocks/>
            <a:endCxn id="86" idx="1"/>
          </p:cNvCxnSpPr>
          <p:nvPr/>
        </p:nvCxnSpPr>
        <p:spPr>
          <a:xfrm>
            <a:off x="2262264" y="1107989"/>
            <a:ext cx="940603" cy="753987"/>
          </a:xfrm>
          <a:prstGeom prst="straightConnector1">
            <a:avLst/>
          </a:prstGeom>
          <a:ln w="34925">
            <a:solidFill>
              <a:srgbClr val="0000CC"/>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57" name="ZoneTexte 56">
            <a:extLst>
              <a:ext uri="{FF2B5EF4-FFF2-40B4-BE49-F238E27FC236}">
                <a16:creationId xmlns:a16="http://schemas.microsoft.com/office/drawing/2014/main" id="{823C2E1C-D628-4A75-A59E-994A915298F3}"/>
              </a:ext>
            </a:extLst>
          </p:cNvPr>
          <p:cNvSpPr txBox="1"/>
          <p:nvPr/>
        </p:nvSpPr>
        <p:spPr>
          <a:xfrm>
            <a:off x="6761431" y="6114392"/>
            <a:ext cx="1075807" cy="276999"/>
          </a:xfrm>
          <a:prstGeom prst="rect">
            <a:avLst/>
          </a:prstGeom>
          <a:noFill/>
        </p:spPr>
        <p:txBody>
          <a:bodyPr wrap="none" rtlCol="0">
            <a:spAutoFit/>
          </a:bodyPr>
          <a:lstStyle/>
          <a:p>
            <a:r>
              <a:rPr lang="fr-FR" sz="1200" dirty="0"/>
              <a:t>Portail d’accès</a:t>
            </a:r>
          </a:p>
        </p:txBody>
      </p:sp>
      <p:cxnSp>
        <p:nvCxnSpPr>
          <p:cNvPr id="60" name="Connecteur droit avec flèche 59">
            <a:extLst>
              <a:ext uri="{FF2B5EF4-FFF2-40B4-BE49-F238E27FC236}">
                <a16:creationId xmlns:a16="http://schemas.microsoft.com/office/drawing/2014/main" id="{A8A128D3-A44B-4F5A-ADE5-083205B38CE4}"/>
              </a:ext>
            </a:extLst>
          </p:cNvPr>
          <p:cNvCxnSpPr>
            <a:cxnSpLocks/>
          </p:cNvCxnSpPr>
          <p:nvPr/>
        </p:nvCxnSpPr>
        <p:spPr>
          <a:xfrm flipH="1" flipV="1">
            <a:off x="6705806" y="5642581"/>
            <a:ext cx="233595" cy="539517"/>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865A47D1-DC3C-4D45-8796-ECA44E2300A7}"/>
              </a:ext>
            </a:extLst>
          </p:cNvPr>
          <p:cNvCxnSpPr>
            <a:cxnSpLocks/>
          </p:cNvCxnSpPr>
          <p:nvPr/>
        </p:nvCxnSpPr>
        <p:spPr>
          <a:xfrm>
            <a:off x="8693454" y="3773765"/>
            <a:ext cx="426356" cy="1729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6" name="Connecteur droit avec flèche 65">
            <a:extLst>
              <a:ext uri="{FF2B5EF4-FFF2-40B4-BE49-F238E27FC236}">
                <a16:creationId xmlns:a16="http://schemas.microsoft.com/office/drawing/2014/main" id="{C9018136-7F87-4D68-AA56-DD47FCB49D6A}"/>
              </a:ext>
            </a:extLst>
          </p:cNvPr>
          <p:cNvCxnSpPr>
            <a:cxnSpLocks/>
          </p:cNvCxnSpPr>
          <p:nvPr/>
        </p:nvCxnSpPr>
        <p:spPr>
          <a:xfrm flipH="1" flipV="1">
            <a:off x="9023407" y="3792884"/>
            <a:ext cx="619382" cy="36818"/>
          </a:xfrm>
          <a:prstGeom prst="straightConnector1">
            <a:avLst/>
          </a:prstGeom>
          <a:ln w="28575">
            <a:solidFill>
              <a:srgbClr val="C00000"/>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68" name="Connecteur droit avec flèche 67">
            <a:extLst>
              <a:ext uri="{FF2B5EF4-FFF2-40B4-BE49-F238E27FC236}">
                <a16:creationId xmlns:a16="http://schemas.microsoft.com/office/drawing/2014/main" id="{F6B3F077-0DC3-4DA5-B9B4-68B3C046289F}"/>
              </a:ext>
            </a:extLst>
          </p:cNvPr>
          <p:cNvCxnSpPr>
            <a:cxnSpLocks/>
          </p:cNvCxnSpPr>
          <p:nvPr/>
        </p:nvCxnSpPr>
        <p:spPr>
          <a:xfrm>
            <a:off x="8250408" y="3768009"/>
            <a:ext cx="476216" cy="0"/>
          </a:xfrm>
          <a:prstGeom prst="straightConnector1">
            <a:avLst/>
          </a:prstGeom>
          <a:ln w="28575">
            <a:solidFill>
              <a:srgbClr val="C00000"/>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76" name="ZoneTexte 75">
            <a:extLst>
              <a:ext uri="{FF2B5EF4-FFF2-40B4-BE49-F238E27FC236}">
                <a16:creationId xmlns:a16="http://schemas.microsoft.com/office/drawing/2014/main" id="{9B8E6515-32E4-4B7A-9B05-C3F175A28119}"/>
              </a:ext>
            </a:extLst>
          </p:cNvPr>
          <p:cNvSpPr txBox="1"/>
          <p:nvPr/>
        </p:nvSpPr>
        <p:spPr>
          <a:xfrm>
            <a:off x="9642789" y="3704851"/>
            <a:ext cx="1565334" cy="276999"/>
          </a:xfrm>
          <a:prstGeom prst="rect">
            <a:avLst/>
          </a:prstGeom>
          <a:noFill/>
        </p:spPr>
        <p:txBody>
          <a:bodyPr wrap="square" rtlCol="0">
            <a:spAutoFit/>
          </a:bodyPr>
          <a:lstStyle/>
          <a:p>
            <a:r>
              <a:rPr lang="fr-FR" sz="1200" dirty="0">
                <a:solidFill>
                  <a:srgbClr val="C00000"/>
                </a:solidFill>
              </a:rPr>
              <a:t>Largeur de 10 à 15 m</a:t>
            </a:r>
          </a:p>
        </p:txBody>
      </p:sp>
      <p:cxnSp>
        <p:nvCxnSpPr>
          <p:cNvPr id="78" name="Connecteur droit avec flèche 77">
            <a:extLst>
              <a:ext uri="{FF2B5EF4-FFF2-40B4-BE49-F238E27FC236}">
                <a16:creationId xmlns:a16="http://schemas.microsoft.com/office/drawing/2014/main" id="{F2068492-6C19-4E22-A791-17AC55EFCA13}"/>
              </a:ext>
            </a:extLst>
          </p:cNvPr>
          <p:cNvCxnSpPr>
            <a:cxnSpLocks/>
          </p:cNvCxnSpPr>
          <p:nvPr/>
        </p:nvCxnSpPr>
        <p:spPr>
          <a:xfrm flipH="1" flipV="1">
            <a:off x="7947214" y="5553636"/>
            <a:ext cx="1613792" cy="957322"/>
          </a:xfrm>
          <a:prstGeom prst="straightConnector1">
            <a:avLst/>
          </a:prstGeom>
          <a:ln w="28575">
            <a:solidFill>
              <a:srgbClr val="C00000"/>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83" name="ZoneTexte 82">
            <a:extLst>
              <a:ext uri="{FF2B5EF4-FFF2-40B4-BE49-F238E27FC236}">
                <a16:creationId xmlns:a16="http://schemas.microsoft.com/office/drawing/2014/main" id="{0C8270A9-5FFE-45D3-B295-3063386B2B2C}"/>
              </a:ext>
            </a:extLst>
          </p:cNvPr>
          <p:cNvSpPr txBox="1"/>
          <p:nvPr/>
        </p:nvSpPr>
        <p:spPr>
          <a:xfrm>
            <a:off x="9535365" y="6312201"/>
            <a:ext cx="1565334" cy="276999"/>
          </a:xfrm>
          <a:prstGeom prst="rect">
            <a:avLst/>
          </a:prstGeom>
          <a:noFill/>
        </p:spPr>
        <p:txBody>
          <a:bodyPr wrap="square" rtlCol="0">
            <a:spAutoFit/>
          </a:bodyPr>
          <a:lstStyle/>
          <a:p>
            <a:r>
              <a:rPr lang="fr-FR" sz="1200" dirty="0">
                <a:solidFill>
                  <a:srgbClr val="C00000"/>
                </a:solidFill>
              </a:rPr>
              <a:t>Nouvelle berge du lac</a:t>
            </a:r>
          </a:p>
        </p:txBody>
      </p:sp>
      <p:sp>
        <p:nvSpPr>
          <p:cNvPr id="84" name="ZoneTexte 83">
            <a:extLst>
              <a:ext uri="{FF2B5EF4-FFF2-40B4-BE49-F238E27FC236}">
                <a16:creationId xmlns:a16="http://schemas.microsoft.com/office/drawing/2014/main" id="{5D5B79B3-27D2-469A-92CD-D0919D0C96EA}"/>
              </a:ext>
            </a:extLst>
          </p:cNvPr>
          <p:cNvSpPr txBox="1"/>
          <p:nvPr/>
        </p:nvSpPr>
        <p:spPr>
          <a:xfrm>
            <a:off x="2262264" y="4201634"/>
            <a:ext cx="1075807" cy="276999"/>
          </a:xfrm>
          <a:prstGeom prst="rect">
            <a:avLst/>
          </a:prstGeom>
          <a:noFill/>
        </p:spPr>
        <p:txBody>
          <a:bodyPr wrap="none" rtlCol="0">
            <a:spAutoFit/>
          </a:bodyPr>
          <a:lstStyle/>
          <a:p>
            <a:r>
              <a:rPr lang="fr-FR" sz="1200" dirty="0"/>
              <a:t>Portail d’accès</a:t>
            </a:r>
          </a:p>
        </p:txBody>
      </p:sp>
      <p:sp>
        <p:nvSpPr>
          <p:cNvPr id="85" name="ZoneTexte 84">
            <a:extLst>
              <a:ext uri="{FF2B5EF4-FFF2-40B4-BE49-F238E27FC236}">
                <a16:creationId xmlns:a16="http://schemas.microsoft.com/office/drawing/2014/main" id="{89511B33-056A-4A86-981C-AEEF74D54CF7}"/>
              </a:ext>
            </a:extLst>
          </p:cNvPr>
          <p:cNvSpPr txBox="1"/>
          <p:nvPr/>
        </p:nvSpPr>
        <p:spPr>
          <a:xfrm>
            <a:off x="6695121" y="3780173"/>
            <a:ext cx="1117619" cy="830997"/>
          </a:xfrm>
          <a:prstGeom prst="rect">
            <a:avLst/>
          </a:prstGeom>
          <a:noFill/>
        </p:spPr>
        <p:txBody>
          <a:bodyPr wrap="square" rtlCol="0">
            <a:spAutoFit/>
          </a:bodyPr>
          <a:lstStyle/>
          <a:p>
            <a:r>
              <a:rPr lang="fr-FR" sz="1200" dirty="0">
                <a:solidFill>
                  <a:srgbClr val="003300"/>
                </a:solidFill>
              </a:rPr>
              <a:t>Iris et d’autres plantes aquatiques décoratives ..</a:t>
            </a:r>
          </a:p>
        </p:txBody>
      </p:sp>
      <p:sp>
        <p:nvSpPr>
          <p:cNvPr id="86" name="Ellipse 85">
            <a:extLst>
              <a:ext uri="{FF2B5EF4-FFF2-40B4-BE49-F238E27FC236}">
                <a16:creationId xmlns:a16="http://schemas.microsoft.com/office/drawing/2014/main" id="{F055E24E-0827-4B08-B55E-8A8EDC50BC6C}"/>
              </a:ext>
            </a:extLst>
          </p:cNvPr>
          <p:cNvSpPr/>
          <p:nvPr/>
        </p:nvSpPr>
        <p:spPr>
          <a:xfrm>
            <a:off x="3150945" y="1808553"/>
            <a:ext cx="354543" cy="364795"/>
          </a:xfrm>
          <a:prstGeom prst="ellipse">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7" name="Connecteur droit avec flèche 86">
            <a:extLst>
              <a:ext uri="{FF2B5EF4-FFF2-40B4-BE49-F238E27FC236}">
                <a16:creationId xmlns:a16="http://schemas.microsoft.com/office/drawing/2014/main" id="{609EB821-2456-428E-9239-A6F3B8A5648C}"/>
              </a:ext>
            </a:extLst>
          </p:cNvPr>
          <p:cNvCxnSpPr>
            <a:cxnSpLocks/>
          </p:cNvCxnSpPr>
          <p:nvPr/>
        </p:nvCxnSpPr>
        <p:spPr>
          <a:xfrm flipH="1" flipV="1">
            <a:off x="6313706" y="5337735"/>
            <a:ext cx="412753" cy="925514"/>
          </a:xfrm>
          <a:prstGeom prst="straightConnector1">
            <a:avLst/>
          </a:prstGeom>
          <a:ln w="34925">
            <a:solidFill>
              <a:srgbClr val="0000CC"/>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93" name="ZoneTexte 92">
            <a:extLst>
              <a:ext uri="{FF2B5EF4-FFF2-40B4-BE49-F238E27FC236}">
                <a16:creationId xmlns:a16="http://schemas.microsoft.com/office/drawing/2014/main" id="{A3797E4F-67B5-4566-B41D-BC0306D8031B}"/>
              </a:ext>
            </a:extLst>
          </p:cNvPr>
          <p:cNvSpPr txBox="1"/>
          <p:nvPr/>
        </p:nvSpPr>
        <p:spPr>
          <a:xfrm>
            <a:off x="411428" y="819924"/>
            <a:ext cx="1850836" cy="461665"/>
          </a:xfrm>
          <a:prstGeom prst="rect">
            <a:avLst/>
          </a:prstGeom>
          <a:noFill/>
        </p:spPr>
        <p:txBody>
          <a:bodyPr wrap="square" rtlCol="0">
            <a:spAutoFit/>
          </a:bodyPr>
          <a:lstStyle/>
          <a:p>
            <a:pPr algn="r"/>
            <a:r>
              <a:rPr lang="fr-FR" sz="1200" dirty="0">
                <a:solidFill>
                  <a:srgbClr val="0000CC"/>
                </a:solidFill>
              </a:rPr>
              <a:t>Kiosque à musique + buvette et terrasse</a:t>
            </a:r>
          </a:p>
        </p:txBody>
      </p:sp>
      <p:sp>
        <p:nvSpPr>
          <p:cNvPr id="95" name="ZoneTexte 94">
            <a:extLst>
              <a:ext uri="{FF2B5EF4-FFF2-40B4-BE49-F238E27FC236}">
                <a16:creationId xmlns:a16="http://schemas.microsoft.com/office/drawing/2014/main" id="{6988A5A9-72C3-4904-A7AC-BE77A581E705}"/>
              </a:ext>
            </a:extLst>
          </p:cNvPr>
          <p:cNvSpPr txBox="1"/>
          <p:nvPr/>
        </p:nvSpPr>
        <p:spPr>
          <a:xfrm>
            <a:off x="107969" y="1451167"/>
            <a:ext cx="2262264" cy="1569660"/>
          </a:xfrm>
          <a:prstGeom prst="rect">
            <a:avLst/>
          </a:prstGeom>
          <a:noFill/>
        </p:spPr>
        <p:txBody>
          <a:bodyPr wrap="square" rtlCol="0">
            <a:spAutoFit/>
          </a:bodyPr>
          <a:lstStyle/>
          <a:p>
            <a:pPr algn="just"/>
            <a:r>
              <a:rPr lang="fr-FR" sz="1200" dirty="0"/>
              <a:t>Haie livre d’arbustes épineux variés, faisant tout le tour du lac, sauf au niveau des 5 portes d’accès, qui, elles, sont fermées la nuit, par le gardien (sécurité pour éviter que le parc soit le terrain de vols, d’agressions, de viols, de vente de drogues …).</a:t>
            </a:r>
          </a:p>
        </p:txBody>
      </p:sp>
      <p:cxnSp>
        <p:nvCxnSpPr>
          <p:cNvPr id="96" name="Connecteur droit avec flèche 95">
            <a:extLst>
              <a:ext uri="{FF2B5EF4-FFF2-40B4-BE49-F238E27FC236}">
                <a16:creationId xmlns:a16="http://schemas.microsoft.com/office/drawing/2014/main" id="{FFB95B65-D352-4B8F-8DF1-5A2B5D4FC619}"/>
              </a:ext>
            </a:extLst>
          </p:cNvPr>
          <p:cNvCxnSpPr>
            <a:cxnSpLocks/>
          </p:cNvCxnSpPr>
          <p:nvPr/>
        </p:nvCxnSpPr>
        <p:spPr>
          <a:xfrm>
            <a:off x="2119305" y="2885929"/>
            <a:ext cx="725258" cy="32745"/>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00" name="ZoneTexte 99">
            <a:extLst>
              <a:ext uri="{FF2B5EF4-FFF2-40B4-BE49-F238E27FC236}">
                <a16:creationId xmlns:a16="http://schemas.microsoft.com/office/drawing/2014/main" id="{FAA8B5CD-424B-4CD3-8E46-F644B9153298}"/>
              </a:ext>
            </a:extLst>
          </p:cNvPr>
          <p:cNvSpPr txBox="1"/>
          <p:nvPr/>
        </p:nvSpPr>
        <p:spPr>
          <a:xfrm>
            <a:off x="3745915" y="5334468"/>
            <a:ext cx="1075807" cy="276999"/>
          </a:xfrm>
          <a:prstGeom prst="rect">
            <a:avLst/>
          </a:prstGeom>
          <a:noFill/>
        </p:spPr>
        <p:txBody>
          <a:bodyPr wrap="none" rtlCol="0">
            <a:spAutoFit/>
          </a:bodyPr>
          <a:lstStyle/>
          <a:p>
            <a:r>
              <a:rPr lang="fr-FR" sz="1200" dirty="0"/>
              <a:t>Portail d’accès</a:t>
            </a:r>
          </a:p>
        </p:txBody>
      </p:sp>
      <p:sp>
        <p:nvSpPr>
          <p:cNvPr id="101" name="ZoneTexte 100">
            <a:extLst>
              <a:ext uri="{FF2B5EF4-FFF2-40B4-BE49-F238E27FC236}">
                <a16:creationId xmlns:a16="http://schemas.microsoft.com/office/drawing/2014/main" id="{F744D20A-BF3A-44A0-A4EA-E607CB00465B}"/>
              </a:ext>
            </a:extLst>
          </p:cNvPr>
          <p:cNvSpPr txBox="1"/>
          <p:nvPr/>
        </p:nvSpPr>
        <p:spPr>
          <a:xfrm>
            <a:off x="107969" y="3738987"/>
            <a:ext cx="2154295" cy="1938992"/>
          </a:xfrm>
          <a:prstGeom prst="rect">
            <a:avLst/>
          </a:prstGeom>
          <a:noFill/>
        </p:spPr>
        <p:txBody>
          <a:bodyPr wrap="square" rtlCol="0">
            <a:spAutoFit/>
          </a:bodyPr>
          <a:lstStyle/>
          <a:p>
            <a:pPr algn="just"/>
            <a:r>
              <a:rPr lang="fr-FR" sz="1200" dirty="0"/>
              <a:t>GROS ŒUVRE :</a:t>
            </a:r>
          </a:p>
          <a:p>
            <a:pPr algn="just"/>
            <a:endParaRPr lang="fr-FR" sz="1200" dirty="0"/>
          </a:p>
          <a:p>
            <a:pPr algn="just"/>
            <a:r>
              <a:rPr lang="fr-FR" sz="1200" dirty="0"/>
              <a:t>Nécessite de gros travaux de terrassement, à réaliser en 1</a:t>
            </a:r>
            <a:r>
              <a:rPr lang="fr-FR" sz="1200" baseline="30000" dirty="0"/>
              <a:t>er</a:t>
            </a:r>
            <a:r>
              <a:rPr lang="fr-FR" sz="1200" dirty="0"/>
              <a:t>,  avec :</a:t>
            </a:r>
          </a:p>
          <a:p>
            <a:pPr marL="228600" indent="-228600" algn="just">
              <a:buAutoNum type="alphaLcParenR"/>
            </a:pPr>
            <a:r>
              <a:rPr lang="fr-FR" sz="1200" dirty="0"/>
              <a:t>Extraction de la terre du lac, </a:t>
            </a:r>
          </a:p>
          <a:p>
            <a:pPr marL="228600" indent="-228600" algn="just">
              <a:buAutoNum type="alphaLcParenR"/>
            </a:pPr>
            <a:r>
              <a:rPr lang="fr-FR" sz="1200" dirty="0"/>
              <a:t>Apport de terre (grave, sable, terreau …)</a:t>
            </a:r>
          </a:p>
          <a:p>
            <a:pPr algn="just"/>
            <a:r>
              <a:rPr lang="fr-FR" sz="1200" dirty="0"/>
              <a:t>=&gt; Pour élargir et renforcer les berges.</a:t>
            </a:r>
          </a:p>
        </p:txBody>
      </p:sp>
      <p:sp>
        <p:nvSpPr>
          <p:cNvPr id="102" name="ZoneTexte 101">
            <a:extLst>
              <a:ext uri="{FF2B5EF4-FFF2-40B4-BE49-F238E27FC236}">
                <a16:creationId xmlns:a16="http://schemas.microsoft.com/office/drawing/2014/main" id="{20097345-0624-4934-8599-9777A33A3EF6}"/>
              </a:ext>
            </a:extLst>
          </p:cNvPr>
          <p:cNvSpPr txBox="1"/>
          <p:nvPr/>
        </p:nvSpPr>
        <p:spPr>
          <a:xfrm>
            <a:off x="4633558" y="5836023"/>
            <a:ext cx="1911309" cy="461665"/>
          </a:xfrm>
          <a:prstGeom prst="rect">
            <a:avLst/>
          </a:prstGeom>
          <a:noFill/>
        </p:spPr>
        <p:txBody>
          <a:bodyPr wrap="square" rtlCol="0">
            <a:spAutoFit/>
          </a:bodyPr>
          <a:lstStyle/>
          <a:p>
            <a:pPr algn="r"/>
            <a:r>
              <a:rPr lang="fr-FR" sz="1200" dirty="0">
                <a:solidFill>
                  <a:srgbClr val="0000CC"/>
                </a:solidFill>
              </a:rPr>
              <a:t>Ici, égout, émissaire conduisant les eaux usées</a:t>
            </a:r>
          </a:p>
        </p:txBody>
      </p:sp>
      <p:sp>
        <p:nvSpPr>
          <p:cNvPr id="103" name="ZoneTexte 102">
            <a:extLst>
              <a:ext uri="{FF2B5EF4-FFF2-40B4-BE49-F238E27FC236}">
                <a16:creationId xmlns:a16="http://schemas.microsoft.com/office/drawing/2014/main" id="{69F70EF2-0A93-444D-962B-84157B3023E8}"/>
              </a:ext>
            </a:extLst>
          </p:cNvPr>
          <p:cNvSpPr txBox="1"/>
          <p:nvPr/>
        </p:nvSpPr>
        <p:spPr>
          <a:xfrm>
            <a:off x="9524856" y="4230832"/>
            <a:ext cx="2324327" cy="1569660"/>
          </a:xfrm>
          <a:prstGeom prst="rect">
            <a:avLst/>
          </a:prstGeom>
          <a:noFill/>
        </p:spPr>
        <p:txBody>
          <a:bodyPr wrap="square" rtlCol="0">
            <a:spAutoFit/>
          </a:bodyPr>
          <a:lstStyle/>
          <a:p>
            <a:pPr algn="just"/>
            <a:r>
              <a:rPr lang="fr-FR" sz="1200" dirty="0">
                <a:solidFill>
                  <a:srgbClr val="C00000"/>
                </a:solidFill>
              </a:rPr>
              <a:t>2 plates-bandes jardinées, fleuries, aménagées, de chaque côté, du chemin de promenade, chacune de 5 à 7 m de large, Mixed </a:t>
            </a:r>
            <a:r>
              <a:rPr lang="fr-FR" sz="1200" dirty="0" err="1">
                <a:solidFill>
                  <a:srgbClr val="C00000"/>
                </a:solidFill>
              </a:rPr>
              <a:t>borders</a:t>
            </a:r>
            <a:r>
              <a:rPr lang="fr-FR" sz="1200" dirty="0">
                <a:solidFill>
                  <a:srgbClr val="C00000"/>
                </a:solidFill>
              </a:rPr>
              <a:t>, massifs floraux et arbustifs, gazons, arbres décoratifs, sur un glacis en pente douce (pente à 3° ou inférieure). </a:t>
            </a:r>
          </a:p>
        </p:txBody>
      </p:sp>
      <p:cxnSp>
        <p:nvCxnSpPr>
          <p:cNvPr id="104" name="Connecteur droit avec flèche 103">
            <a:extLst>
              <a:ext uri="{FF2B5EF4-FFF2-40B4-BE49-F238E27FC236}">
                <a16:creationId xmlns:a16="http://schemas.microsoft.com/office/drawing/2014/main" id="{B8241D6F-CBD7-4AA1-B3EB-E1A2C5C7292E}"/>
              </a:ext>
            </a:extLst>
          </p:cNvPr>
          <p:cNvCxnSpPr>
            <a:cxnSpLocks/>
          </p:cNvCxnSpPr>
          <p:nvPr/>
        </p:nvCxnSpPr>
        <p:spPr>
          <a:xfrm flipH="1">
            <a:off x="8623980" y="4515935"/>
            <a:ext cx="896796" cy="204192"/>
          </a:xfrm>
          <a:prstGeom prst="straightConnector1">
            <a:avLst/>
          </a:prstGeom>
          <a:ln w="28575">
            <a:solidFill>
              <a:srgbClr val="C00000"/>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06" name="Connecteur droit avec flèche 105">
            <a:extLst>
              <a:ext uri="{FF2B5EF4-FFF2-40B4-BE49-F238E27FC236}">
                <a16:creationId xmlns:a16="http://schemas.microsoft.com/office/drawing/2014/main" id="{EB14527C-B523-4158-9C86-ADE24A08354B}"/>
              </a:ext>
            </a:extLst>
          </p:cNvPr>
          <p:cNvCxnSpPr>
            <a:cxnSpLocks/>
          </p:cNvCxnSpPr>
          <p:nvPr/>
        </p:nvCxnSpPr>
        <p:spPr>
          <a:xfrm flipH="1" flipV="1">
            <a:off x="8582057" y="5066596"/>
            <a:ext cx="938718" cy="194680"/>
          </a:xfrm>
          <a:prstGeom prst="straightConnector1">
            <a:avLst/>
          </a:prstGeom>
          <a:ln w="28575">
            <a:solidFill>
              <a:srgbClr val="C00000"/>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07" name="Connecteur droit avec flèche 106">
            <a:extLst>
              <a:ext uri="{FF2B5EF4-FFF2-40B4-BE49-F238E27FC236}">
                <a16:creationId xmlns:a16="http://schemas.microsoft.com/office/drawing/2014/main" id="{F16D400A-8DBE-4DF8-B745-916739648FE9}"/>
              </a:ext>
            </a:extLst>
          </p:cNvPr>
          <p:cNvCxnSpPr>
            <a:cxnSpLocks/>
          </p:cNvCxnSpPr>
          <p:nvPr/>
        </p:nvCxnSpPr>
        <p:spPr>
          <a:xfrm flipH="1">
            <a:off x="8746883" y="4896287"/>
            <a:ext cx="745854" cy="94291"/>
          </a:xfrm>
          <a:prstGeom prst="straightConnector1">
            <a:avLst/>
          </a:prstGeom>
          <a:ln w="28575">
            <a:solidFill>
              <a:srgbClr val="C00000"/>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30" name="Rectangle 129">
            <a:extLst>
              <a:ext uri="{FF2B5EF4-FFF2-40B4-BE49-F238E27FC236}">
                <a16:creationId xmlns:a16="http://schemas.microsoft.com/office/drawing/2014/main" id="{B69C5D79-F139-4CDC-854A-1D7E7B8D875C}"/>
              </a:ext>
            </a:extLst>
          </p:cNvPr>
          <p:cNvSpPr/>
          <p:nvPr/>
        </p:nvSpPr>
        <p:spPr>
          <a:xfrm rot="1267980">
            <a:off x="7326933" y="1133459"/>
            <a:ext cx="203447" cy="130494"/>
          </a:xfrm>
          <a:prstGeom prst="rect">
            <a:avLst/>
          </a:prstGeom>
          <a:ln w="53975">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 name="Rectangle 130">
            <a:extLst>
              <a:ext uri="{FF2B5EF4-FFF2-40B4-BE49-F238E27FC236}">
                <a16:creationId xmlns:a16="http://schemas.microsoft.com/office/drawing/2014/main" id="{F54130ED-76D9-4C1A-858A-95EABB1F268D}"/>
              </a:ext>
            </a:extLst>
          </p:cNvPr>
          <p:cNvSpPr/>
          <p:nvPr/>
        </p:nvSpPr>
        <p:spPr>
          <a:xfrm rot="2920349">
            <a:off x="3662610" y="4489008"/>
            <a:ext cx="283022" cy="204568"/>
          </a:xfrm>
          <a:prstGeom prst="rect">
            <a:avLst/>
          </a:prstGeom>
          <a:ln w="53975">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ZoneTexte 131">
            <a:extLst>
              <a:ext uri="{FF2B5EF4-FFF2-40B4-BE49-F238E27FC236}">
                <a16:creationId xmlns:a16="http://schemas.microsoft.com/office/drawing/2014/main" id="{DC5EB0B7-28EC-40BA-8274-EB7053584547}"/>
              </a:ext>
            </a:extLst>
          </p:cNvPr>
          <p:cNvSpPr txBox="1"/>
          <p:nvPr/>
        </p:nvSpPr>
        <p:spPr>
          <a:xfrm>
            <a:off x="2619595" y="4781187"/>
            <a:ext cx="1121410" cy="461665"/>
          </a:xfrm>
          <a:prstGeom prst="rect">
            <a:avLst/>
          </a:prstGeom>
          <a:noFill/>
        </p:spPr>
        <p:txBody>
          <a:bodyPr wrap="square" rtlCol="0">
            <a:spAutoFit/>
          </a:bodyPr>
          <a:lstStyle/>
          <a:p>
            <a:pPr algn="r"/>
            <a:r>
              <a:rPr lang="fr-FR" sz="1200" dirty="0">
                <a:solidFill>
                  <a:srgbClr val="0000CC"/>
                </a:solidFill>
              </a:rPr>
              <a:t>WC, toilette sèche</a:t>
            </a:r>
          </a:p>
        </p:txBody>
      </p:sp>
      <p:sp>
        <p:nvSpPr>
          <p:cNvPr id="133" name="ZoneTexte 132">
            <a:extLst>
              <a:ext uri="{FF2B5EF4-FFF2-40B4-BE49-F238E27FC236}">
                <a16:creationId xmlns:a16="http://schemas.microsoft.com/office/drawing/2014/main" id="{89B1FF2B-3658-4FE8-9BD9-E74BBFE3A7FE}"/>
              </a:ext>
            </a:extLst>
          </p:cNvPr>
          <p:cNvSpPr txBox="1"/>
          <p:nvPr/>
        </p:nvSpPr>
        <p:spPr>
          <a:xfrm>
            <a:off x="6723291" y="499409"/>
            <a:ext cx="1061278" cy="461665"/>
          </a:xfrm>
          <a:prstGeom prst="rect">
            <a:avLst/>
          </a:prstGeom>
          <a:noFill/>
        </p:spPr>
        <p:txBody>
          <a:bodyPr wrap="square" rtlCol="0">
            <a:spAutoFit/>
          </a:bodyPr>
          <a:lstStyle/>
          <a:p>
            <a:pPr algn="r"/>
            <a:r>
              <a:rPr lang="fr-FR" sz="1200" dirty="0">
                <a:solidFill>
                  <a:srgbClr val="0000CC"/>
                </a:solidFill>
              </a:rPr>
              <a:t>WC, toilette sèche</a:t>
            </a:r>
          </a:p>
        </p:txBody>
      </p:sp>
      <p:cxnSp>
        <p:nvCxnSpPr>
          <p:cNvPr id="134" name="Connecteur droit avec flèche 133">
            <a:extLst>
              <a:ext uri="{FF2B5EF4-FFF2-40B4-BE49-F238E27FC236}">
                <a16:creationId xmlns:a16="http://schemas.microsoft.com/office/drawing/2014/main" id="{E26B1190-4831-451D-8218-2BBE387ABA88}"/>
              </a:ext>
            </a:extLst>
          </p:cNvPr>
          <p:cNvCxnSpPr>
            <a:cxnSpLocks/>
          </p:cNvCxnSpPr>
          <p:nvPr/>
        </p:nvCxnSpPr>
        <p:spPr>
          <a:xfrm flipH="1">
            <a:off x="7473601" y="923629"/>
            <a:ext cx="66870" cy="197238"/>
          </a:xfrm>
          <a:prstGeom prst="straightConnector1">
            <a:avLst/>
          </a:prstGeom>
          <a:ln w="34925">
            <a:solidFill>
              <a:srgbClr val="0000CC"/>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36" name="Connecteur droit avec flèche 135">
            <a:extLst>
              <a:ext uri="{FF2B5EF4-FFF2-40B4-BE49-F238E27FC236}">
                <a16:creationId xmlns:a16="http://schemas.microsoft.com/office/drawing/2014/main" id="{6C193E18-8D42-485D-B100-A91BECFCC50C}"/>
              </a:ext>
            </a:extLst>
          </p:cNvPr>
          <p:cNvCxnSpPr>
            <a:cxnSpLocks/>
          </p:cNvCxnSpPr>
          <p:nvPr/>
        </p:nvCxnSpPr>
        <p:spPr>
          <a:xfrm flipV="1">
            <a:off x="3145096" y="4608130"/>
            <a:ext cx="372742" cy="197809"/>
          </a:xfrm>
          <a:prstGeom prst="straightConnector1">
            <a:avLst/>
          </a:prstGeom>
          <a:ln w="34925">
            <a:solidFill>
              <a:srgbClr val="0000CC"/>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39408EC-8A8C-4024-B0A2-8EABAA583825}"/>
              </a:ext>
            </a:extLst>
          </p:cNvPr>
          <p:cNvSpPr/>
          <p:nvPr/>
        </p:nvSpPr>
        <p:spPr>
          <a:xfrm rot="20337067">
            <a:off x="3459144" y="3003299"/>
            <a:ext cx="618291" cy="3510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53F818EE-4017-4A27-B370-E0F16F8D51A1}"/>
              </a:ext>
            </a:extLst>
          </p:cNvPr>
          <p:cNvSpPr txBox="1"/>
          <p:nvPr/>
        </p:nvSpPr>
        <p:spPr>
          <a:xfrm>
            <a:off x="483456" y="3240741"/>
            <a:ext cx="1600579" cy="461665"/>
          </a:xfrm>
          <a:prstGeom prst="rect">
            <a:avLst/>
          </a:prstGeom>
          <a:noFill/>
        </p:spPr>
        <p:txBody>
          <a:bodyPr wrap="square" rtlCol="0">
            <a:spAutoFit/>
          </a:bodyPr>
          <a:lstStyle/>
          <a:p>
            <a:pPr algn="r"/>
            <a:r>
              <a:rPr lang="fr-FR" sz="1200" dirty="0">
                <a:solidFill>
                  <a:srgbClr val="002060"/>
                </a:solidFill>
              </a:rPr>
              <a:t>Local technique, remise, garage</a:t>
            </a:r>
          </a:p>
        </p:txBody>
      </p:sp>
      <p:cxnSp>
        <p:nvCxnSpPr>
          <p:cNvPr id="61" name="Connecteur droit avec flèche 60">
            <a:extLst>
              <a:ext uri="{FF2B5EF4-FFF2-40B4-BE49-F238E27FC236}">
                <a16:creationId xmlns:a16="http://schemas.microsoft.com/office/drawing/2014/main" id="{FF845C60-46CC-4D41-8D49-B2F9C5CD1378}"/>
              </a:ext>
            </a:extLst>
          </p:cNvPr>
          <p:cNvCxnSpPr>
            <a:cxnSpLocks/>
            <a:stCxn id="5" idx="3"/>
          </p:cNvCxnSpPr>
          <p:nvPr/>
        </p:nvCxnSpPr>
        <p:spPr>
          <a:xfrm flipV="1">
            <a:off x="2084035" y="3304104"/>
            <a:ext cx="1506380" cy="167470"/>
          </a:xfrm>
          <a:prstGeom prst="straightConnector1">
            <a:avLst/>
          </a:prstGeom>
          <a:ln w="34925">
            <a:solidFill>
              <a:srgbClr val="0000CC"/>
            </a:solidFill>
            <a:headEnd type="none"/>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268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9A96521-9430-4CD6-951E-FAC0A9EF5DDC}"/>
              </a:ext>
            </a:extLst>
          </p:cNvPr>
          <p:cNvSpPr>
            <a:spLocks noGrp="1"/>
          </p:cNvSpPr>
          <p:nvPr>
            <p:ph type="ftr" sz="quarter" idx="11"/>
          </p:nvPr>
        </p:nvSpPr>
        <p:spPr>
          <a:xfrm>
            <a:off x="4038599" y="6433073"/>
            <a:ext cx="4965551" cy="342190"/>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C7C6CE33-3995-4E6F-91FB-0EEE4C736784}"/>
              </a:ext>
            </a:extLst>
          </p:cNvPr>
          <p:cNvSpPr>
            <a:spLocks noGrp="1"/>
          </p:cNvSpPr>
          <p:nvPr>
            <p:ph type="sldNum" sz="quarter" idx="12"/>
          </p:nvPr>
        </p:nvSpPr>
        <p:spPr>
          <a:xfrm>
            <a:off x="11446135" y="186382"/>
            <a:ext cx="606911" cy="393247"/>
          </a:xfrm>
        </p:spPr>
        <p:txBody>
          <a:bodyPr/>
          <a:lstStyle/>
          <a:p>
            <a:fld id="{DD01B516-A07C-46B6-9C1A-871827ED2DE0}" type="slidenum">
              <a:rPr lang="fr-FR" smtClean="0"/>
              <a:t>50</a:t>
            </a:fld>
            <a:endParaRPr lang="fr-FR"/>
          </a:p>
        </p:txBody>
      </p:sp>
      <p:sp>
        <p:nvSpPr>
          <p:cNvPr id="4" name="Espace réservé du numéro de diapositive 2">
            <a:extLst>
              <a:ext uri="{FF2B5EF4-FFF2-40B4-BE49-F238E27FC236}">
                <a16:creationId xmlns:a16="http://schemas.microsoft.com/office/drawing/2014/main" id="{0D9A68C8-E5CC-40E9-9D1B-1D6CB36E16E2}"/>
              </a:ext>
            </a:extLst>
          </p:cNvPr>
          <p:cNvSpPr txBox="1">
            <a:spLocks/>
          </p:cNvSpPr>
          <p:nvPr/>
        </p:nvSpPr>
        <p:spPr>
          <a:xfrm>
            <a:off x="137240" y="110524"/>
            <a:ext cx="413273" cy="46910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50</a:t>
            </a:fld>
            <a:endParaRPr lang="fr-FR" dirty="0"/>
          </a:p>
        </p:txBody>
      </p:sp>
      <p:sp>
        <p:nvSpPr>
          <p:cNvPr id="5" name="ZoneTexte 4">
            <a:extLst>
              <a:ext uri="{FF2B5EF4-FFF2-40B4-BE49-F238E27FC236}">
                <a16:creationId xmlns:a16="http://schemas.microsoft.com/office/drawing/2014/main" id="{15FE8BE7-FB96-46CD-A3DB-187D39DD9B4B}"/>
              </a:ext>
            </a:extLst>
          </p:cNvPr>
          <p:cNvSpPr txBox="1"/>
          <p:nvPr/>
        </p:nvSpPr>
        <p:spPr>
          <a:xfrm>
            <a:off x="1790924" y="0"/>
            <a:ext cx="6895652"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7C75058F-9E30-44DD-9BEF-BFCA6B02ACCF}"/>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Arbustes à fruits décoratifs (tropicaux)</a:t>
            </a:r>
          </a:p>
        </p:txBody>
      </p:sp>
      <p:sp>
        <p:nvSpPr>
          <p:cNvPr id="7" name="ZoneTexte 6">
            <a:extLst>
              <a:ext uri="{FF2B5EF4-FFF2-40B4-BE49-F238E27FC236}">
                <a16:creationId xmlns:a16="http://schemas.microsoft.com/office/drawing/2014/main" id="{FCB831C8-19E3-4D98-ADB9-E15302E71EC8}"/>
              </a:ext>
            </a:extLst>
          </p:cNvPr>
          <p:cNvSpPr txBox="1"/>
          <p:nvPr/>
        </p:nvSpPr>
        <p:spPr>
          <a:xfrm>
            <a:off x="204397" y="923332"/>
            <a:ext cx="10381128" cy="369332"/>
          </a:xfrm>
          <a:prstGeom prst="rect">
            <a:avLst/>
          </a:prstGeom>
          <a:noFill/>
        </p:spPr>
        <p:txBody>
          <a:bodyPr wrap="square" rtlCol="0">
            <a:spAutoFit/>
          </a:bodyPr>
          <a:lstStyle/>
          <a:p>
            <a:r>
              <a:rPr lang="fr-FR" b="1" dirty="0">
                <a:solidFill>
                  <a:srgbClr val="008000"/>
                </a:solidFill>
              </a:rPr>
              <a:t>Arbres aux bonbons ou Callicarpe d'Amérique – American </a:t>
            </a:r>
            <a:r>
              <a:rPr lang="fr-FR" b="1" dirty="0" err="1">
                <a:solidFill>
                  <a:srgbClr val="008000"/>
                </a:solidFill>
              </a:rPr>
              <a:t>beautyberry</a:t>
            </a:r>
            <a:r>
              <a:rPr lang="fr-FR" b="1" dirty="0">
                <a:solidFill>
                  <a:srgbClr val="008000"/>
                </a:solidFill>
              </a:rPr>
              <a:t>  (</a:t>
            </a:r>
            <a:r>
              <a:rPr lang="fr-FR" b="1" i="1" dirty="0" err="1">
                <a:solidFill>
                  <a:srgbClr val="008000"/>
                </a:solidFill>
              </a:rPr>
              <a:t>Dianella</a:t>
            </a:r>
            <a:r>
              <a:rPr lang="fr-FR" b="1" i="1" dirty="0">
                <a:solidFill>
                  <a:srgbClr val="008000"/>
                </a:solidFill>
              </a:rPr>
              <a:t> </a:t>
            </a:r>
            <a:r>
              <a:rPr lang="fr-FR" b="1" i="1" dirty="0" err="1">
                <a:solidFill>
                  <a:srgbClr val="008000"/>
                </a:solidFill>
              </a:rPr>
              <a:t>ensifolia</a:t>
            </a:r>
            <a:r>
              <a:rPr lang="fr-FR" b="1" dirty="0">
                <a:solidFill>
                  <a:srgbClr val="008000"/>
                </a:solidFill>
              </a:rPr>
              <a:t>)</a:t>
            </a:r>
          </a:p>
        </p:txBody>
      </p:sp>
      <p:sp>
        <p:nvSpPr>
          <p:cNvPr id="8" name="ZoneTexte 7">
            <a:extLst>
              <a:ext uri="{FF2B5EF4-FFF2-40B4-BE49-F238E27FC236}">
                <a16:creationId xmlns:a16="http://schemas.microsoft.com/office/drawing/2014/main" id="{559FF9D4-3EEE-4EBE-9686-B291D6AF3EB6}"/>
              </a:ext>
            </a:extLst>
          </p:cNvPr>
          <p:cNvSpPr txBox="1"/>
          <p:nvPr/>
        </p:nvSpPr>
        <p:spPr>
          <a:xfrm>
            <a:off x="204396" y="1376979"/>
            <a:ext cx="11693562" cy="2031325"/>
          </a:xfrm>
          <a:prstGeom prst="rect">
            <a:avLst/>
          </a:prstGeom>
          <a:noFill/>
        </p:spPr>
        <p:txBody>
          <a:bodyPr wrap="square" rtlCol="0">
            <a:spAutoFit/>
          </a:bodyPr>
          <a:lstStyle/>
          <a:p>
            <a:r>
              <a:rPr lang="fr-FR" dirty="0"/>
              <a:t>C’est un arbuste, d'environ 1 m à 3 m, à feuilles caduques de la famille des </a:t>
            </a:r>
            <a:r>
              <a:rPr lang="fr-FR" dirty="0">
                <a:hlinkClick r:id="rId2" tooltip="Verbenaceae"/>
              </a:rPr>
              <a:t>Verbénacées</a:t>
            </a:r>
            <a:r>
              <a:rPr lang="fr-FR" dirty="0"/>
              <a:t>, remarquable par sa production de baies d'un violet vif en grappes serrées le long des tiges. Les baies qui persistent en hiver sont une source importante d'alimentation pour les oiseaux et d'autres animaux (d'où l'intérêt de les planter dans les jardins). Cependant elles ne sont pas parmi les plus appréciées et ne sont consommées que quand les autres ressources sont épuisées. Elles sont très astringentes et considérées comme non comestibles pour l'homme. Plus grande fructification avec une pollinisation croisée. Type de sol : léger, profond, plutôt riche. Acidité du sol : pas trop calcaire. Humidité du sol : normal. Exposition : soleil. </a:t>
            </a:r>
          </a:p>
          <a:p>
            <a:r>
              <a:rPr lang="fr-FR" b="1" dirty="0"/>
              <a:t>USDA zone </a:t>
            </a:r>
            <a:r>
              <a:rPr lang="fr-FR" dirty="0"/>
              <a:t>6-10. </a:t>
            </a:r>
            <a:r>
              <a:rPr lang="fr-FR" sz="1200" dirty="0"/>
              <a:t>Sources : a) </a:t>
            </a:r>
            <a:r>
              <a:rPr lang="fr-FR" sz="1200" dirty="0">
                <a:hlinkClick r:id="rId3"/>
              </a:rPr>
              <a:t>http://nature.jardin.free.fr/arbuste/mc_callicarpa.htm</a:t>
            </a:r>
            <a:r>
              <a:rPr lang="fr-FR" sz="1200" dirty="0"/>
              <a:t>, b) </a:t>
            </a:r>
            <a:r>
              <a:rPr lang="fr-FR" sz="1200" dirty="0">
                <a:hlinkClick r:id="rId4"/>
              </a:rPr>
              <a:t>https://fr.wikipedia.org/wiki/Callicarpe_d'Am%C3%A9rique</a:t>
            </a:r>
            <a:r>
              <a:rPr lang="fr-FR" sz="1200" dirty="0"/>
              <a:t> </a:t>
            </a:r>
          </a:p>
        </p:txBody>
      </p:sp>
      <p:pic>
        <p:nvPicPr>
          <p:cNvPr id="10" name="Image 9">
            <a:extLst>
              <a:ext uri="{FF2B5EF4-FFF2-40B4-BE49-F238E27FC236}">
                <a16:creationId xmlns:a16="http://schemas.microsoft.com/office/drawing/2014/main" id="{76B2466D-0424-4D88-95BF-CF10314D73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1429" y="3514511"/>
            <a:ext cx="3810000" cy="3171825"/>
          </a:xfrm>
          <a:prstGeom prst="rect">
            <a:avLst/>
          </a:prstGeom>
        </p:spPr>
      </p:pic>
      <p:pic>
        <p:nvPicPr>
          <p:cNvPr id="12" name="Image 11">
            <a:extLst>
              <a:ext uri="{FF2B5EF4-FFF2-40B4-BE49-F238E27FC236}">
                <a16:creationId xmlns:a16="http://schemas.microsoft.com/office/drawing/2014/main" id="{A7009E7E-67CE-4C61-8F99-87A47AC022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240" y="4555938"/>
            <a:ext cx="2066925" cy="2219325"/>
          </a:xfrm>
          <a:prstGeom prst="rect">
            <a:avLst/>
          </a:prstGeom>
        </p:spPr>
      </p:pic>
      <p:pic>
        <p:nvPicPr>
          <p:cNvPr id="14" name="Image 13">
            <a:extLst>
              <a:ext uri="{FF2B5EF4-FFF2-40B4-BE49-F238E27FC236}">
                <a16:creationId xmlns:a16="http://schemas.microsoft.com/office/drawing/2014/main" id="{504A6033-C8E3-44E0-9E63-318E1E0C46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2626" y="3364895"/>
            <a:ext cx="2080563" cy="1397166"/>
          </a:xfrm>
          <a:prstGeom prst="rect">
            <a:avLst/>
          </a:prstGeom>
        </p:spPr>
      </p:pic>
      <p:pic>
        <p:nvPicPr>
          <p:cNvPr id="16" name="Image 15">
            <a:extLst>
              <a:ext uri="{FF2B5EF4-FFF2-40B4-BE49-F238E27FC236}">
                <a16:creationId xmlns:a16="http://schemas.microsoft.com/office/drawing/2014/main" id="{CD54646B-384E-4070-B0D2-F70F93E2AF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90003" y="3372748"/>
            <a:ext cx="2466975" cy="1847850"/>
          </a:xfrm>
          <a:prstGeom prst="rect">
            <a:avLst/>
          </a:prstGeom>
        </p:spPr>
      </p:pic>
      <p:pic>
        <p:nvPicPr>
          <p:cNvPr id="18" name="Image 17">
            <a:extLst>
              <a:ext uri="{FF2B5EF4-FFF2-40B4-BE49-F238E27FC236}">
                <a16:creationId xmlns:a16="http://schemas.microsoft.com/office/drawing/2014/main" id="{4A13B576-AE3C-492B-8203-761AB54D35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8091" y="4865500"/>
            <a:ext cx="2857500" cy="1600200"/>
          </a:xfrm>
          <a:prstGeom prst="rect">
            <a:avLst/>
          </a:prstGeom>
        </p:spPr>
      </p:pic>
      <p:pic>
        <p:nvPicPr>
          <p:cNvPr id="20" name="Image 19">
            <a:extLst>
              <a:ext uri="{FF2B5EF4-FFF2-40B4-BE49-F238E27FC236}">
                <a16:creationId xmlns:a16="http://schemas.microsoft.com/office/drawing/2014/main" id="{72CC2C6E-0390-4FFC-AB8F-2E3B9B93C2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90003" y="5258827"/>
            <a:ext cx="2152964" cy="1427509"/>
          </a:xfrm>
          <a:prstGeom prst="rect">
            <a:avLst/>
          </a:prstGeom>
        </p:spPr>
      </p:pic>
      <p:pic>
        <p:nvPicPr>
          <p:cNvPr id="22" name="Image 21">
            <a:extLst>
              <a:ext uri="{FF2B5EF4-FFF2-40B4-BE49-F238E27FC236}">
                <a16:creationId xmlns:a16="http://schemas.microsoft.com/office/drawing/2014/main" id="{74EC40DC-51B4-4D6F-835A-A0A365AC89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13855" y="0"/>
            <a:ext cx="1905000" cy="1428750"/>
          </a:xfrm>
          <a:prstGeom prst="rect">
            <a:avLst/>
          </a:prstGeom>
        </p:spPr>
      </p:pic>
      <p:pic>
        <p:nvPicPr>
          <p:cNvPr id="23" name="Image 22">
            <a:extLst>
              <a:ext uri="{FF2B5EF4-FFF2-40B4-BE49-F238E27FC236}">
                <a16:creationId xmlns:a16="http://schemas.microsoft.com/office/drawing/2014/main" id="{0414CA4F-F9D5-4594-9207-370343722F0A}"/>
              </a:ext>
            </a:extLst>
          </p:cNvPr>
          <p:cNvPicPr>
            <a:picLocks noChangeAspect="1"/>
          </p:cNvPicPr>
          <p:nvPr/>
        </p:nvPicPr>
        <p:blipFill>
          <a:blip r:embed="rId12"/>
          <a:stretch>
            <a:fillRect/>
          </a:stretch>
        </p:blipFill>
        <p:spPr>
          <a:xfrm>
            <a:off x="183807" y="3444698"/>
            <a:ext cx="1924050" cy="1019175"/>
          </a:xfrm>
          <a:prstGeom prst="rect">
            <a:avLst/>
          </a:prstGeom>
        </p:spPr>
      </p:pic>
    </p:spTree>
    <p:extLst>
      <p:ext uri="{BB962C8B-B14F-4D97-AF65-F5344CB8AC3E}">
        <p14:creationId xmlns:p14="http://schemas.microsoft.com/office/powerpoint/2010/main" val="42125927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2994B78-105A-4F86-A481-9F0C098A7627}"/>
              </a:ext>
            </a:extLst>
          </p:cNvPr>
          <p:cNvSpPr>
            <a:spLocks noGrp="1"/>
          </p:cNvSpPr>
          <p:nvPr>
            <p:ph type="ftr" sz="quarter" idx="11"/>
          </p:nvPr>
        </p:nvSpPr>
        <p:spPr>
          <a:xfrm>
            <a:off x="4038599" y="6356350"/>
            <a:ext cx="4994275" cy="501650"/>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1078D30D-9BCC-4A50-8C9F-D4CAE511014A}"/>
              </a:ext>
            </a:extLst>
          </p:cNvPr>
          <p:cNvSpPr>
            <a:spLocks noGrp="1"/>
          </p:cNvSpPr>
          <p:nvPr>
            <p:ph type="sldNum" sz="quarter" idx="12"/>
          </p:nvPr>
        </p:nvSpPr>
        <p:spPr>
          <a:xfrm>
            <a:off x="11456894" y="73605"/>
            <a:ext cx="563880" cy="388060"/>
          </a:xfrm>
        </p:spPr>
        <p:txBody>
          <a:bodyPr/>
          <a:lstStyle/>
          <a:p>
            <a:fld id="{DD01B516-A07C-46B6-9C1A-871827ED2DE0}" type="slidenum">
              <a:rPr lang="fr-FR" smtClean="0"/>
              <a:t>51</a:t>
            </a:fld>
            <a:endParaRPr lang="fr-FR"/>
          </a:p>
        </p:txBody>
      </p:sp>
      <p:sp>
        <p:nvSpPr>
          <p:cNvPr id="4" name="ZoneTexte 3">
            <a:extLst>
              <a:ext uri="{FF2B5EF4-FFF2-40B4-BE49-F238E27FC236}">
                <a16:creationId xmlns:a16="http://schemas.microsoft.com/office/drawing/2014/main" id="{6EE0B511-0C40-4CA2-B2C4-8A67F2BF73CD}"/>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A084B451-9DB4-40C5-85C1-572F8906FB8C}"/>
              </a:ext>
            </a:extLst>
          </p:cNvPr>
          <p:cNvSpPr txBox="1">
            <a:spLocks noChangeArrowheads="1"/>
          </p:cNvSpPr>
          <p:nvPr/>
        </p:nvSpPr>
        <p:spPr bwMode="auto">
          <a:xfrm>
            <a:off x="139700" y="892175"/>
            <a:ext cx="11844338"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rPr>
              <a:t>Plante pérenne au feuillage persistant ; croissance vigoureuse (</a:t>
            </a:r>
            <a:r>
              <a:rPr lang="fr-FR" altLang="fr-FR" dirty="0">
                <a:solidFill>
                  <a:srgbClr val="FF0000"/>
                </a:solidFill>
              </a:rPr>
              <a:t>parfois envahissante car elles se naturalisent et grimpent dans les arbres de la forêt</a:t>
            </a:r>
            <a:r>
              <a:rPr lang="fr-FR" altLang="fr-FR" dirty="0">
                <a:solidFill>
                  <a:srgbClr val="008000"/>
                </a:solidFill>
              </a:rPr>
              <a:t>). En anglais : </a:t>
            </a:r>
            <a:r>
              <a:rPr lang="fr-FR" altLang="fr-FR" dirty="0" err="1">
                <a:solidFill>
                  <a:srgbClr val="008000"/>
                </a:solidFill>
              </a:rPr>
              <a:t>passionfruits</a:t>
            </a:r>
            <a:r>
              <a:rPr lang="fr-FR" altLang="fr-FR" dirty="0">
                <a:solidFill>
                  <a:srgbClr val="008000"/>
                </a:solidFill>
              </a:rPr>
              <a:t>.</a:t>
            </a:r>
          </a:p>
          <a:p>
            <a:pPr algn="just" eaLnBrk="1" hangingPunct="1"/>
            <a:r>
              <a:rPr lang="fr-FR" altLang="fr-FR" u="sng" dirty="0">
                <a:solidFill>
                  <a:srgbClr val="008000"/>
                </a:solidFill>
              </a:rPr>
              <a:t>Usages</a:t>
            </a:r>
            <a:r>
              <a:rPr lang="fr-FR" altLang="fr-FR" dirty="0">
                <a:solidFill>
                  <a:srgbClr val="008000"/>
                </a:solidFill>
              </a:rPr>
              <a:t> : fruits comestibles, fourrage à poules et cochons, écran contre le soleil pour ombrager un mur, utilisé pour recouvrir et garder au frais les citernes d'eau et les cabanes. Plantes ornementales, avec des fleurs remarquables.</a:t>
            </a:r>
          </a:p>
          <a:p>
            <a:pPr algn="just"/>
            <a:r>
              <a:rPr lang="fr-FR" altLang="fr-FR" dirty="0">
                <a:solidFill>
                  <a:srgbClr val="008000"/>
                </a:solidFill>
              </a:rPr>
              <a:t>- </a:t>
            </a:r>
            <a:r>
              <a:rPr lang="fr-FR" altLang="fr-FR" b="1" dirty="0">
                <a:solidFill>
                  <a:srgbClr val="008000"/>
                </a:solidFill>
              </a:rPr>
              <a:t>Grenadille</a:t>
            </a:r>
            <a:r>
              <a:rPr lang="fr-FR" altLang="fr-FR" dirty="0">
                <a:solidFill>
                  <a:srgbClr val="008000"/>
                </a:solidFill>
              </a:rPr>
              <a:t> ou </a:t>
            </a:r>
            <a:r>
              <a:rPr lang="fr-FR" altLang="fr-FR" b="1" dirty="0">
                <a:solidFill>
                  <a:srgbClr val="008000"/>
                </a:solidFill>
              </a:rPr>
              <a:t>fruit de la passion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edulis</a:t>
            </a:r>
            <a:r>
              <a:rPr lang="fr-FR" altLang="fr-FR" dirty="0">
                <a:solidFill>
                  <a:srgbClr val="008000"/>
                </a:solidFill>
              </a:rPr>
              <a:t>) est une grimpante vigoureuse des régions tropicales et subtropicales. Cultivée sur les clôtures, se cultive sur 4 à 8 ans (certaines variétés durent plus longtemps). Fragile au gel en début de croissance. </a:t>
            </a:r>
            <a:r>
              <a:rPr lang="fr-FR" b="1" dirty="0">
                <a:solidFill>
                  <a:srgbClr val="008000"/>
                </a:solidFill>
              </a:rPr>
              <a:t>USDA Zones</a:t>
            </a:r>
            <a:r>
              <a:rPr lang="fr-FR" dirty="0">
                <a:solidFill>
                  <a:srgbClr val="008000"/>
                </a:solidFill>
              </a:rPr>
              <a:t> 10-12</a:t>
            </a:r>
            <a:r>
              <a:rPr lang="fr-FR" altLang="fr-FR" dirty="0">
                <a:solidFill>
                  <a:srgbClr val="008000"/>
                </a:solidFill>
              </a:rPr>
              <a:t>.</a:t>
            </a:r>
          </a:p>
          <a:p>
            <a:pPr algn="just" eaLnBrk="1" hangingPunct="1"/>
            <a:r>
              <a:rPr lang="fr-FR" altLang="fr-FR" dirty="0">
                <a:solidFill>
                  <a:srgbClr val="008000"/>
                </a:solidFill>
              </a:rPr>
              <a:t>- </a:t>
            </a:r>
            <a:r>
              <a:rPr lang="fr-FR" altLang="fr-FR" b="1" dirty="0">
                <a:solidFill>
                  <a:srgbClr val="008000"/>
                </a:solidFill>
              </a:rPr>
              <a:t>Curuba</a:t>
            </a:r>
            <a:r>
              <a:rPr lang="fr-FR" altLang="fr-FR" dirty="0">
                <a:solidFill>
                  <a:srgbClr val="008000"/>
                </a:solidFill>
              </a:rPr>
              <a:t> (</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mollisima</a:t>
            </a:r>
            <a:r>
              <a:rPr lang="fr-FR" altLang="fr-FR" i="1" dirty="0">
                <a:solidFill>
                  <a:srgbClr val="008000"/>
                </a:solidFill>
              </a:rPr>
              <a:t>. </a:t>
            </a:r>
            <a:r>
              <a:rPr lang="fr-FR" altLang="fr-FR" dirty="0">
                <a:solidFill>
                  <a:srgbClr val="008000"/>
                </a:solidFill>
              </a:rPr>
              <a:t>En fait, </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tripartita</a:t>
            </a:r>
            <a:r>
              <a:rPr lang="fr-FR" altLang="fr-FR" i="1" dirty="0">
                <a:solidFill>
                  <a:srgbClr val="008000"/>
                </a:solidFill>
              </a:rPr>
              <a:t> var. </a:t>
            </a:r>
            <a:r>
              <a:rPr lang="fr-FR" altLang="fr-FR" i="1" dirty="0" err="1">
                <a:solidFill>
                  <a:srgbClr val="008000"/>
                </a:solidFill>
              </a:rPr>
              <a:t>mollissima</a:t>
            </a:r>
            <a:r>
              <a:rPr lang="fr-FR" altLang="fr-FR" dirty="0">
                <a:solidFill>
                  <a:srgbClr val="008000"/>
                </a:solidFill>
              </a:rPr>
              <a:t>) est cultivée sous les climats maritimes tempérés ; une fois établie, elle résiste à un gel léger. Produit de la fin de l'automne au début de l'été, c'est un fourrage à poule intéressant (graines des fruits). Un fruit d'hiver mésestimé qui s'épluche plus facilement que la </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edulis</a:t>
            </a:r>
            <a:r>
              <a:rPr lang="fr-FR" altLang="fr-FR" dirty="0">
                <a:solidFill>
                  <a:srgbClr val="008000"/>
                </a:solidFill>
              </a:rPr>
              <a:t>.</a:t>
            </a:r>
          </a:p>
          <a:p>
            <a:pPr algn="just"/>
            <a:r>
              <a:rPr lang="fr-FR" altLang="fr-FR" dirty="0">
                <a:solidFill>
                  <a:srgbClr val="008000"/>
                </a:solidFill>
              </a:rPr>
              <a:t>- </a:t>
            </a:r>
            <a:r>
              <a:rPr lang="fr-FR" altLang="fr-FR" b="1" dirty="0">
                <a:solidFill>
                  <a:srgbClr val="008000"/>
                </a:solidFill>
              </a:rPr>
              <a:t>Grenadille sauvage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alata</a:t>
            </a:r>
            <a:r>
              <a:rPr lang="fr-FR" altLang="fr-FR" dirty="0">
                <a:solidFill>
                  <a:srgbClr val="008000"/>
                </a:solidFill>
              </a:rPr>
              <a:t>)</a:t>
            </a:r>
            <a:r>
              <a:rPr lang="fr-FR" altLang="fr-FR" i="1" dirty="0">
                <a:solidFill>
                  <a:srgbClr val="008000"/>
                </a:solidFill>
              </a:rPr>
              <a:t> </a:t>
            </a:r>
            <a:r>
              <a:rPr lang="fr-FR" altLang="fr-FR" dirty="0">
                <a:solidFill>
                  <a:srgbClr val="008000"/>
                </a:solidFill>
              </a:rPr>
              <a:t>c'est une plante résistante et vigoureuse des régions tropicales et sub­tropicales ; plantez-en au moins deux pour une meilleure pollinisation croi­sée. Fruit délicieux.</a:t>
            </a:r>
          </a:p>
          <a:p>
            <a:pPr algn="just"/>
            <a:r>
              <a:rPr lang="fr-FR" altLang="fr-FR" dirty="0">
                <a:solidFill>
                  <a:srgbClr val="008000"/>
                </a:solidFill>
              </a:rPr>
              <a:t>D'autres espèces de passiflore comes­tibles des tropiques sont la </a:t>
            </a:r>
            <a:r>
              <a:rPr lang="fr-FR" altLang="fr-FR" b="1" dirty="0" err="1">
                <a:solidFill>
                  <a:srgbClr val="008000"/>
                </a:solidFill>
              </a:rPr>
              <a:t>granadille</a:t>
            </a:r>
            <a:r>
              <a:rPr lang="fr-FR" altLang="fr-FR" dirty="0">
                <a:solidFill>
                  <a:srgbClr val="008000"/>
                </a:solidFill>
              </a:rPr>
              <a:t>, </a:t>
            </a:r>
            <a:r>
              <a:rPr lang="fr-FR" altLang="fr-FR" b="1" dirty="0">
                <a:solidFill>
                  <a:srgbClr val="008000"/>
                </a:solidFill>
              </a:rPr>
              <a:t>grenadille géante </a:t>
            </a:r>
            <a:r>
              <a:rPr lang="fr-FR" altLang="fr-FR" dirty="0">
                <a:solidFill>
                  <a:srgbClr val="008000"/>
                </a:solidFill>
              </a:rPr>
              <a:t>ou </a:t>
            </a:r>
            <a:r>
              <a:rPr lang="fr-FR" altLang="fr-FR" b="1" dirty="0">
                <a:solidFill>
                  <a:srgbClr val="008000"/>
                </a:solidFill>
              </a:rPr>
              <a:t>barbadine</a:t>
            </a:r>
            <a:r>
              <a:rPr lang="fr-FR" altLang="fr-FR" dirty="0"/>
              <a:t>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quadrangularis</a:t>
            </a:r>
            <a:r>
              <a:rPr lang="fr-FR" altLang="fr-FR" dirty="0">
                <a:solidFill>
                  <a:srgbClr val="008000"/>
                </a:solidFill>
              </a:rPr>
              <a:t>)</a:t>
            </a:r>
            <a:r>
              <a:rPr lang="fr-FR" altLang="fr-FR" i="1" dirty="0">
                <a:solidFill>
                  <a:srgbClr val="008000"/>
                </a:solidFill>
              </a:rPr>
              <a:t>, </a:t>
            </a:r>
            <a:r>
              <a:rPr lang="fr-FR" altLang="fr-FR" dirty="0">
                <a:solidFill>
                  <a:srgbClr val="008000"/>
                </a:solidFill>
              </a:rPr>
              <a:t>la </a:t>
            </a:r>
            <a:r>
              <a:rPr lang="fr-FR" altLang="fr-FR" b="1" dirty="0" err="1">
                <a:solidFill>
                  <a:srgbClr val="008000"/>
                </a:solidFill>
              </a:rPr>
              <a:t>granadille</a:t>
            </a:r>
            <a:r>
              <a:rPr lang="fr-FR" altLang="fr-FR" b="1" dirty="0">
                <a:solidFill>
                  <a:srgbClr val="008000"/>
                </a:solidFill>
              </a:rPr>
              <a:t> douce</a:t>
            </a:r>
            <a:r>
              <a:rPr lang="fr-FR" altLang="fr-FR" dirty="0">
                <a:solidFill>
                  <a:srgbClr val="008000"/>
                </a:solidFill>
              </a:rPr>
              <a:t> ou </a:t>
            </a:r>
            <a:r>
              <a:rPr lang="fr-FR" altLang="fr-FR" b="1" dirty="0">
                <a:solidFill>
                  <a:srgbClr val="008000"/>
                </a:solidFill>
              </a:rPr>
              <a:t>grenadelle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ligularis</a:t>
            </a:r>
            <a:r>
              <a:rPr lang="fr-FR" altLang="fr-FR" dirty="0">
                <a:solidFill>
                  <a:srgbClr val="008000"/>
                </a:solidFill>
              </a:rPr>
              <a:t>)</a:t>
            </a:r>
            <a:r>
              <a:rPr lang="fr-FR" altLang="fr-FR" i="1" dirty="0">
                <a:solidFill>
                  <a:srgbClr val="008000"/>
                </a:solidFill>
              </a:rPr>
              <a:t> et </a:t>
            </a:r>
            <a:r>
              <a:rPr lang="fr-FR" altLang="fr-FR" dirty="0">
                <a:solidFill>
                  <a:srgbClr val="008000"/>
                </a:solidFill>
              </a:rPr>
              <a:t>le </a:t>
            </a:r>
            <a:r>
              <a:rPr lang="fr-FR" altLang="fr-FR" b="1" dirty="0">
                <a:solidFill>
                  <a:srgbClr val="008000"/>
                </a:solidFill>
              </a:rPr>
              <a:t>citron d'eau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laurifolia</a:t>
            </a:r>
            <a:r>
              <a:rPr lang="fr-FR" altLang="fr-FR" dirty="0">
                <a:solidFill>
                  <a:srgbClr val="008000"/>
                </a:solidFill>
              </a:rPr>
              <a:t>)</a:t>
            </a:r>
            <a:r>
              <a:rPr lang="fr-FR" altLang="fr-FR" i="1" dirty="0">
                <a:solidFill>
                  <a:srgbClr val="008000"/>
                </a:solidFill>
              </a:rPr>
              <a:t>.</a:t>
            </a:r>
            <a:endParaRPr lang="fr-FR" altLang="fr-FR" sz="1200" i="1" dirty="0">
              <a:solidFill>
                <a:srgbClr val="008000"/>
              </a:solidFill>
            </a:endParaRPr>
          </a:p>
          <a:p>
            <a:r>
              <a:rPr lang="fr-FR" altLang="fr-FR" sz="1200" dirty="0">
                <a:solidFill>
                  <a:srgbClr val="008000"/>
                </a:solidFill>
              </a:rPr>
              <a:t>Les  membres du genre </a:t>
            </a:r>
            <a:r>
              <a:rPr lang="fr-FR" altLang="fr-FR" sz="1200" i="1" dirty="0" err="1">
                <a:solidFill>
                  <a:srgbClr val="008000"/>
                </a:solidFill>
                <a:hlinkClick r:id="rId2" tooltip="Passiflora"/>
              </a:rPr>
              <a:t>Passiflora</a:t>
            </a:r>
            <a:r>
              <a:rPr lang="fr-FR" altLang="fr-FR" sz="1200" dirty="0">
                <a:solidFill>
                  <a:srgbClr val="008000"/>
                </a:solidFill>
              </a:rPr>
              <a:t> contiennent des </a:t>
            </a:r>
            <a:r>
              <a:rPr lang="fr-FR" altLang="fr-FR" sz="1200" dirty="0">
                <a:solidFill>
                  <a:srgbClr val="008000"/>
                </a:solidFill>
                <a:hlinkClick r:id="rId3" tooltip="Alcaloïde"/>
              </a:rPr>
              <a:t>alcaloïdes</a:t>
            </a:r>
            <a:r>
              <a:rPr lang="fr-FR" altLang="fr-FR" sz="1200" dirty="0">
                <a:solidFill>
                  <a:srgbClr val="008000"/>
                </a:solidFill>
              </a:rPr>
              <a:t>, composés phénoliques, glucosides de flavonoïdes, et </a:t>
            </a:r>
            <a:r>
              <a:rPr lang="fr-FR" altLang="fr-FR" sz="1200" u="sng" dirty="0">
                <a:solidFill>
                  <a:srgbClr val="008000"/>
                </a:solidFill>
                <a:hlinkClick r:id="rId4" tooltip="Cyanogène"/>
              </a:rPr>
              <a:t>hétérosides cyanogènes</a:t>
            </a:r>
            <a:r>
              <a:rPr lang="fr-FR" altLang="fr-FR" sz="1200" dirty="0">
                <a:solidFill>
                  <a:srgbClr val="008000"/>
                </a:solidFill>
              </a:rPr>
              <a:t>. </a:t>
            </a:r>
          </a:p>
          <a:p>
            <a:r>
              <a:rPr lang="fr-FR" altLang="fr-FR" sz="1200" dirty="0">
                <a:solidFill>
                  <a:srgbClr val="008000"/>
                </a:solidFill>
              </a:rPr>
              <a:t>Source : </a:t>
            </a:r>
            <a:r>
              <a:rPr lang="fr-FR" altLang="fr-FR" sz="1200" dirty="0">
                <a:solidFill>
                  <a:srgbClr val="008000"/>
                </a:solidFill>
                <a:hlinkClick r:id="rId5"/>
              </a:rPr>
              <a:t>http://fr.wikipedia.org/wiki/Passiflora_caerulea</a:t>
            </a:r>
            <a:r>
              <a:rPr lang="fr-FR" altLang="fr-FR" sz="1200" dirty="0">
                <a:solidFill>
                  <a:srgbClr val="008000"/>
                </a:solidFill>
              </a:rPr>
              <a:t> </a:t>
            </a:r>
          </a:p>
        </p:txBody>
      </p:sp>
      <p:sp>
        <p:nvSpPr>
          <p:cNvPr id="6" name="ZoneTexte 8">
            <a:extLst>
              <a:ext uri="{FF2B5EF4-FFF2-40B4-BE49-F238E27FC236}">
                <a16:creationId xmlns:a16="http://schemas.microsoft.com/office/drawing/2014/main" id="{01C8D641-DEF2-47A9-8BA6-017DF8874EAE}"/>
              </a:ext>
            </a:extLst>
          </p:cNvPr>
          <p:cNvSpPr txBox="1">
            <a:spLocks noChangeArrowheads="1"/>
          </p:cNvSpPr>
          <p:nvPr/>
        </p:nvSpPr>
        <p:spPr bwMode="auto">
          <a:xfrm>
            <a:off x="139700" y="6294438"/>
            <a:ext cx="1385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Grenadille</a:t>
            </a:r>
            <a:r>
              <a:rPr lang="fr-FR" altLang="fr-FR" sz="1200" b="1">
                <a:solidFill>
                  <a:srgbClr val="008000"/>
                </a:solidFill>
              </a:rPr>
              <a:t> </a:t>
            </a:r>
            <a:r>
              <a:rPr lang="fr-FR" altLang="fr-FR" sz="1200" i="1">
                <a:solidFill>
                  <a:srgbClr val="008000"/>
                </a:solidFill>
              </a:rPr>
              <a:t>(Passiflora edulis)</a:t>
            </a:r>
          </a:p>
        </p:txBody>
      </p:sp>
      <p:pic>
        <p:nvPicPr>
          <p:cNvPr id="7" name="Image 9">
            <a:extLst>
              <a:ext uri="{FF2B5EF4-FFF2-40B4-BE49-F238E27FC236}">
                <a16:creationId xmlns:a16="http://schemas.microsoft.com/office/drawing/2014/main" id="{6DF4A101-FAC5-4C9A-A5CC-7A89F72312F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7338" y="5267325"/>
            <a:ext cx="12382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10">
            <a:extLst>
              <a:ext uri="{FF2B5EF4-FFF2-40B4-BE49-F238E27FC236}">
                <a16:creationId xmlns:a16="http://schemas.microsoft.com/office/drawing/2014/main" id="{B7BE3AC0-0B69-498A-95C6-429DAE0786BD}"/>
              </a:ext>
            </a:extLst>
          </p:cNvPr>
          <p:cNvSpPr txBox="1">
            <a:spLocks noChangeArrowheads="1"/>
          </p:cNvSpPr>
          <p:nvPr/>
        </p:nvSpPr>
        <p:spPr bwMode="auto">
          <a:xfrm>
            <a:off x="1371600" y="6494463"/>
            <a:ext cx="21097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Curuba (</a:t>
            </a:r>
            <a:r>
              <a:rPr lang="fr-FR" altLang="fr-FR" sz="1200" i="1">
                <a:solidFill>
                  <a:srgbClr val="008000"/>
                </a:solidFill>
              </a:rPr>
              <a:t>Passiflora mollisima</a:t>
            </a:r>
            <a:r>
              <a:rPr lang="fr-FR" altLang="fr-FR" sz="1200">
                <a:solidFill>
                  <a:srgbClr val="008000"/>
                </a:solidFill>
              </a:rPr>
              <a:t>)</a:t>
            </a:r>
          </a:p>
        </p:txBody>
      </p:sp>
      <p:pic>
        <p:nvPicPr>
          <p:cNvPr id="9" name="Image 11">
            <a:extLst>
              <a:ext uri="{FF2B5EF4-FFF2-40B4-BE49-F238E27FC236}">
                <a16:creationId xmlns:a16="http://schemas.microsoft.com/office/drawing/2014/main" id="{82BADBBF-638C-4EDB-9918-74A4EEEB7F2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66888" y="5214938"/>
            <a:ext cx="13049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12">
            <a:extLst>
              <a:ext uri="{FF2B5EF4-FFF2-40B4-BE49-F238E27FC236}">
                <a16:creationId xmlns:a16="http://schemas.microsoft.com/office/drawing/2014/main" id="{DAB7E503-F2E9-4963-9EEE-9BEE311AD9E3}"/>
              </a:ext>
            </a:extLst>
          </p:cNvPr>
          <p:cNvSpPr txBox="1">
            <a:spLocks noChangeArrowheads="1"/>
          </p:cNvSpPr>
          <p:nvPr/>
        </p:nvSpPr>
        <p:spPr bwMode="auto">
          <a:xfrm>
            <a:off x="3259138" y="6032500"/>
            <a:ext cx="1438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Grenadille sauvage (</a:t>
            </a:r>
            <a:r>
              <a:rPr lang="fr-FR" altLang="fr-FR" sz="1200" i="1">
                <a:solidFill>
                  <a:srgbClr val="008000"/>
                </a:solidFill>
              </a:rPr>
              <a:t>Passiflora alata</a:t>
            </a:r>
            <a:r>
              <a:rPr lang="fr-FR" altLang="fr-FR" sz="1200">
                <a:solidFill>
                  <a:srgbClr val="008000"/>
                </a:solidFill>
              </a:rPr>
              <a:t>)</a:t>
            </a:r>
          </a:p>
        </p:txBody>
      </p:sp>
      <p:pic>
        <p:nvPicPr>
          <p:cNvPr id="11" name="Image 13">
            <a:extLst>
              <a:ext uri="{FF2B5EF4-FFF2-40B4-BE49-F238E27FC236}">
                <a16:creationId xmlns:a16="http://schemas.microsoft.com/office/drawing/2014/main" id="{1B796E5B-78E4-4EBD-8367-1B32D4D856E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25825" y="516255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4">
            <a:extLst>
              <a:ext uri="{FF2B5EF4-FFF2-40B4-BE49-F238E27FC236}">
                <a16:creationId xmlns:a16="http://schemas.microsoft.com/office/drawing/2014/main" id="{8C849BF3-2BC0-4FA8-8705-8A7F494A6C01}"/>
              </a:ext>
            </a:extLst>
          </p:cNvPr>
          <p:cNvSpPr txBox="1">
            <a:spLocks noChangeArrowheads="1"/>
          </p:cNvSpPr>
          <p:nvPr/>
        </p:nvSpPr>
        <p:spPr bwMode="auto">
          <a:xfrm>
            <a:off x="4884738" y="6019800"/>
            <a:ext cx="14795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Barbadine</a:t>
            </a:r>
            <a:r>
              <a:rPr lang="fr-FR" altLang="fr-FR" sz="1200"/>
              <a:t> </a:t>
            </a:r>
            <a:r>
              <a:rPr lang="fr-FR" altLang="fr-FR" sz="1200">
                <a:solidFill>
                  <a:srgbClr val="008000"/>
                </a:solidFill>
              </a:rPr>
              <a:t>(</a:t>
            </a:r>
            <a:r>
              <a:rPr lang="fr-FR" altLang="fr-FR" sz="1200" i="1">
                <a:solidFill>
                  <a:srgbClr val="008000"/>
                </a:solidFill>
              </a:rPr>
              <a:t>Passiflora quadrangularis</a:t>
            </a:r>
            <a:r>
              <a:rPr lang="fr-FR" altLang="fr-FR" sz="1200">
                <a:solidFill>
                  <a:srgbClr val="008000"/>
                </a:solidFill>
              </a:rPr>
              <a:t>)</a:t>
            </a:r>
          </a:p>
        </p:txBody>
      </p:sp>
      <p:pic>
        <p:nvPicPr>
          <p:cNvPr id="13" name="Image 15">
            <a:extLst>
              <a:ext uri="{FF2B5EF4-FFF2-40B4-BE49-F238E27FC236}">
                <a16:creationId xmlns:a16="http://schemas.microsoft.com/office/drawing/2014/main" id="{3E2BB21C-4F80-4588-9269-88FC6632C49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08563" y="5114925"/>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16">
            <a:extLst>
              <a:ext uri="{FF2B5EF4-FFF2-40B4-BE49-F238E27FC236}">
                <a16:creationId xmlns:a16="http://schemas.microsoft.com/office/drawing/2014/main" id="{5C7EF47B-22F6-4FAB-AD01-23F624DCE554}"/>
              </a:ext>
            </a:extLst>
          </p:cNvPr>
          <p:cNvSpPr txBox="1">
            <a:spLocks noChangeArrowheads="1"/>
          </p:cNvSpPr>
          <p:nvPr/>
        </p:nvSpPr>
        <p:spPr bwMode="auto">
          <a:xfrm>
            <a:off x="7867650" y="6008688"/>
            <a:ext cx="1570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Citron d'eau (</a:t>
            </a:r>
            <a:r>
              <a:rPr lang="fr-FR" altLang="fr-FR" sz="1200" i="1">
                <a:solidFill>
                  <a:srgbClr val="008000"/>
                </a:solidFill>
              </a:rPr>
              <a:t>Passiflora lau­rifolia</a:t>
            </a:r>
            <a:r>
              <a:rPr lang="fr-FR" altLang="fr-FR" sz="1200">
                <a:solidFill>
                  <a:srgbClr val="008000"/>
                </a:solidFill>
              </a:rPr>
              <a:t>)</a:t>
            </a:r>
          </a:p>
        </p:txBody>
      </p:sp>
      <p:sp>
        <p:nvSpPr>
          <p:cNvPr id="15" name="ZoneTexte 17">
            <a:extLst>
              <a:ext uri="{FF2B5EF4-FFF2-40B4-BE49-F238E27FC236}">
                <a16:creationId xmlns:a16="http://schemas.microsoft.com/office/drawing/2014/main" id="{975759E6-49C2-4086-87B4-C1A8790A37B5}"/>
              </a:ext>
            </a:extLst>
          </p:cNvPr>
          <p:cNvSpPr txBox="1">
            <a:spLocks noChangeArrowheads="1"/>
          </p:cNvSpPr>
          <p:nvPr/>
        </p:nvSpPr>
        <p:spPr bwMode="auto">
          <a:xfrm>
            <a:off x="6369050" y="5972175"/>
            <a:ext cx="14208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Grenadelle</a:t>
            </a:r>
            <a:r>
              <a:rPr lang="fr-FR" altLang="fr-FR" sz="1200" b="1">
                <a:solidFill>
                  <a:srgbClr val="008000"/>
                </a:solidFill>
              </a:rPr>
              <a:t> </a:t>
            </a:r>
            <a:r>
              <a:rPr lang="fr-FR" altLang="fr-FR" sz="1200">
                <a:solidFill>
                  <a:srgbClr val="008000"/>
                </a:solidFill>
              </a:rPr>
              <a:t>(</a:t>
            </a:r>
            <a:r>
              <a:rPr lang="fr-FR" altLang="fr-FR" sz="1200" i="1">
                <a:solidFill>
                  <a:srgbClr val="008000"/>
                </a:solidFill>
              </a:rPr>
              <a:t>Passiflora ligularis</a:t>
            </a:r>
            <a:r>
              <a:rPr lang="fr-FR" altLang="fr-FR" sz="1200">
                <a:solidFill>
                  <a:srgbClr val="008000"/>
                </a:solidFill>
              </a:rPr>
              <a:t>)</a:t>
            </a:r>
          </a:p>
        </p:txBody>
      </p:sp>
      <p:pic>
        <p:nvPicPr>
          <p:cNvPr id="16" name="Image 18">
            <a:extLst>
              <a:ext uri="{FF2B5EF4-FFF2-40B4-BE49-F238E27FC236}">
                <a16:creationId xmlns:a16="http://schemas.microsoft.com/office/drawing/2014/main" id="{E568CE40-AF7E-4DA7-BF1B-9B9C7A14677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656388" y="5087938"/>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9">
            <a:extLst>
              <a:ext uri="{FF2B5EF4-FFF2-40B4-BE49-F238E27FC236}">
                <a16:creationId xmlns:a16="http://schemas.microsoft.com/office/drawing/2014/main" id="{DB799046-0634-454E-B8D8-368DACB1DB2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142288" y="5087938"/>
            <a:ext cx="12954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20">
            <a:extLst>
              <a:ext uri="{FF2B5EF4-FFF2-40B4-BE49-F238E27FC236}">
                <a16:creationId xmlns:a16="http://schemas.microsoft.com/office/drawing/2014/main" id="{0508C7B1-038E-449D-9BE5-78DA74424707}"/>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777413" y="4887913"/>
            <a:ext cx="2127250"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21">
            <a:extLst>
              <a:ext uri="{FF2B5EF4-FFF2-40B4-BE49-F238E27FC236}">
                <a16:creationId xmlns:a16="http://schemas.microsoft.com/office/drawing/2014/main" id="{0E0BD694-CBEF-4689-A950-59E2AB377B1D}"/>
              </a:ext>
            </a:extLst>
          </p:cNvPr>
          <p:cNvSpPr>
            <a:spLocks noChangeArrowheads="1"/>
          </p:cNvSpPr>
          <p:nvPr/>
        </p:nvSpPr>
        <p:spPr bwMode="auto">
          <a:xfrm>
            <a:off x="10248900" y="6432550"/>
            <a:ext cx="1182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i="1">
                <a:solidFill>
                  <a:srgbClr val="008000"/>
                </a:solidFill>
              </a:rPr>
              <a:t>Passiflora edulis</a:t>
            </a:r>
            <a:endParaRPr lang="fr-FR" altLang="fr-FR" sz="1200"/>
          </a:p>
        </p:txBody>
      </p:sp>
      <p:sp>
        <p:nvSpPr>
          <p:cNvPr id="20" name="ZoneTexte 19">
            <a:extLst>
              <a:ext uri="{FF2B5EF4-FFF2-40B4-BE49-F238E27FC236}">
                <a16:creationId xmlns:a16="http://schemas.microsoft.com/office/drawing/2014/main" id="{DCE4CEB0-81E3-4CE6-91E7-9A516CC4A23D}"/>
              </a:ext>
            </a:extLst>
          </p:cNvPr>
          <p:cNvSpPr txBox="1"/>
          <p:nvPr/>
        </p:nvSpPr>
        <p:spPr>
          <a:xfrm>
            <a:off x="139700" y="354568"/>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sp>
        <p:nvSpPr>
          <p:cNvPr id="21" name="Rectangle 20">
            <a:extLst>
              <a:ext uri="{FF2B5EF4-FFF2-40B4-BE49-F238E27FC236}">
                <a16:creationId xmlns:a16="http://schemas.microsoft.com/office/drawing/2014/main" id="{C1B5B681-BCF1-4367-9E82-361162BB611B}"/>
              </a:ext>
            </a:extLst>
          </p:cNvPr>
          <p:cNvSpPr/>
          <p:nvPr/>
        </p:nvSpPr>
        <p:spPr>
          <a:xfrm>
            <a:off x="121642" y="622588"/>
            <a:ext cx="3856633" cy="369332"/>
          </a:xfrm>
          <a:prstGeom prst="rect">
            <a:avLst/>
          </a:prstGeom>
        </p:spPr>
        <p:txBody>
          <a:bodyPr wrap="none">
            <a:spAutoFit/>
          </a:bodyPr>
          <a:lstStyle/>
          <a:p>
            <a:r>
              <a:rPr lang="fr-FR" altLang="fr-FR" b="1" dirty="0">
                <a:solidFill>
                  <a:srgbClr val="008000"/>
                </a:solidFill>
              </a:rPr>
              <a:t>Passiflores comestibles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sp</a:t>
            </a:r>
            <a:r>
              <a:rPr lang="fr-FR" altLang="fr-FR" dirty="0">
                <a:solidFill>
                  <a:srgbClr val="008000"/>
                </a:solidFill>
              </a:rPr>
              <a:t>.)</a:t>
            </a:r>
            <a:endParaRPr lang="fr-FR" dirty="0"/>
          </a:p>
        </p:txBody>
      </p:sp>
    </p:spTree>
    <p:extLst>
      <p:ext uri="{BB962C8B-B14F-4D97-AF65-F5344CB8AC3E}">
        <p14:creationId xmlns:p14="http://schemas.microsoft.com/office/powerpoint/2010/main" val="16657560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B3AD4AA-8F44-449A-9242-2CD12B04772A}"/>
              </a:ext>
            </a:extLst>
          </p:cNvPr>
          <p:cNvSpPr>
            <a:spLocks noGrp="1"/>
          </p:cNvSpPr>
          <p:nvPr>
            <p:ph type="ftr" sz="quarter" idx="11"/>
          </p:nvPr>
        </p:nvSpPr>
        <p:spPr>
          <a:xfrm>
            <a:off x="4045772" y="6568866"/>
            <a:ext cx="4786256" cy="234614"/>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F0CE3512-B8E2-497B-9753-3656608A3C5A}"/>
              </a:ext>
            </a:extLst>
          </p:cNvPr>
          <p:cNvSpPr>
            <a:spLocks noGrp="1"/>
          </p:cNvSpPr>
          <p:nvPr>
            <p:ph type="sldNum" sz="quarter" idx="12"/>
          </p:nvPr>
        </p:nvSpPr>
        <p:spPr>
          <a:xfrm>
            <a:off x="279698" y="66287"/>
            <a:ext cx="553123" cy="365125"/>
          </a:xfrm>
        </p:spPr>
        <p:txBody>
          <a:bodyPr/>
          <a:lstStyle/>
          <a:p>
            <a:fld id="{DD01B516-A07C-46B6-9C1A-871827ED2DE0}" type="slidenum">
              <a:rPr lang="fr-FR" smtClean="0"/>
              <a:t>52</a:t>
            </a:fld>
            <a:endParaRPr lang="fr-FR"/>
          </a:p>
        </p:txBody>
      </p:sp>
      <p:sp>
        <p:nvSpPr>
          <p:cNvPr id="4" name="ZoneTexte 3">
            <a:extLst>
              <a:ext uri="{FF2B5EF4-FFF2-40B4-BE49-F238E27FC236}">
                <a16:creationId xmlns:a16="http://schemas.microsoft.com/office/drawing/2014/main" id="{D2D3D901-A7D2-40BD-A11B-9B250F4990A9}"/>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12" name="ZoneTexte 4">
            <a:extLst>
              <a:ext uri="{FF2B5EF4-FFF2-40B4-BE49-F238E27FC236}">
                <a16:creationId xmlns:a16="http://schemas.microsoft.com/office/drawing/2014/main" id="{8ED52AEE-7931-4E08-BDEA-2F133B4E255E}"/>
              </a:ext>
            </a:extLst>
          </p:cNvPr>
          <p:cNvSpPr txBox="1">
            <a:spLocks noChangeArrowheads="1"/>
          </p:cNvSpPr>
          <p:nvPr/>
        </p:nvSpPr>
        <p:spPr bwMode="auto">
          <a:xfrm>
            <a:off x="182563" y="1035805"/>
            <a:ext cx="11887200"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fr-FR" altLang="fr-FR" sz="1700" dirty="0">
                <a:solidFill>
                  <a:srgbClr val="008000"/>
                </a:solidFill>
              </a:rPr>
              <a:t>La </a:t>
            </a:r>
            <a:r>
              <a:rPr lang="fr-FR" altLang="fr-FR" sz="1700" b="1" dirty="0">
                <a:solidFill>
                  <a:srgbClr val="008000"/>
                </a:solidFill>
              </a:rPr>
              <a:t>grenadille</a:t>
            </a:r>
            <a:r>
              <a:rPr lang="fr-FR" altLang="fr-FR" sz="1700" dirty="0">
                <a:solidFill>
                  <a:srgbClr val="008000"/>
                </a:solidFill>
              </a:rPr>
              <a:t> (</a:t>
            </a:r>
            <a:r>
              <a:rPr lang="fr-FR" altLang="fr-FR" sz="1700" i="1" dirty="0" err="1">
                <a:solidFill>
                  <a:srgbClr val="008000"/>
                </a:solidFill>
              </a:rPr>
              <a:t>Passiflora</a:t>
            </a:r>
            <a:r>
              <a:rPr lang="fr-FR" altLang="fr-FR" sz="1700" i="1" dirty="0">
                <a:solidFill>
                  <a:srgbClr val="008000"/>
                </a:solidFill>
              </a:rPr>
              <a:t> </a:t>
            </a:r>
            <a:r>
              <a:rPr lang="fr-FR" altLang="fr-FR" sz="1700" i="1" dirty="0" err="1">
                <a:solidFill>
                  <a:srgbClr val="008000"/>
                </a:solidFill>
              </a:rPr>
              <a:t>edulis</a:t>
            </a:r>
            <a:r>
              <a:rPr lang="fr-FR" altLang="fr-FR" sz="1700" dirty="0">
                <a:solidFill>
                  <a:srgbClr val="008000"/>
                </a:solidFill>
              </a:rPr>
              <a:t>) est une plante grimpante de la famille des </a:t>
            </a:r>
            <a:r>
              <a:rPr lang="fr-FR" altLang="fr-FR" sz="1700" dirty="0">
                <a:solidFill>
                  <a:srgbClr val="008000"/>
                </a:solidFill>
                <a:hlinkClick r:id="rId2" tooltip="Passiflore"/>
              </a:rPr>
              <a:t>passiflores</a:t>
            </a:r>
            <a:r>
              <a:rPr lang="fr-FR" altLang="fr-FR" sz="1700" dirty="0">
                <a:solidFill>
                  <a:srgbClr val="008000"/>
                </a:solidFill>
              </a:rPr>
              <a:t> (</a:t>
            </a:r>
            <a:r>
              <a:rPr lang="fr-FR" altLang="fr-FR" sz="1700" dirty="0" err="1">
                <a:solidFill>
                  <a:srgbClr val="008000"/>
                </a:solidFill>
              </a:rPr>
              <a:t>Passifloraceae</a:t>
            </a:r>
            <a:r>
              <a:rPr lang="fr-FR" altLang="fr-FR" sz="1700" dirty="0">
                <a:solidFill>
                  <a:srgbClr val="008000"/>
                </a:solidFill>
              </a:rPr>
              <a:t>), originaire du Paraguay, Brésil et nord-est de l'Argentine. Elle est cultivée pour ses fruits comme la vigne, sur des espaliers et des fils de fer, dans les régions chaudes (correspondant à la zone de l'oranger). Il existe une forme jaune d'origine inconnue, nommée </a:t>
            </a:r>
            <a:r>
              <a:rPr lang="fr-FR" altLang="fr-FR" sz="1700" i="1" dirty="0">
                <a:solidFill>
                  <a:srgbClr val="008000"/>
                </a:solidFill>
              </a:rPr>
              <a:t>grenadille jaune</a:t>
            </a:r>
            <a:r>
              <a:rPr lang="fr-FR" altLang="fr-FR" sz="1700" dirty="0">
                <a:solidFill>
                  <a:srgbClr val="008000"/>
                </a:solidFill>
              </a:rPr>
              <a:t> (</a:t>
            </a:r>
            <a:r>
              <a:rPr lang="fr-FR" altLang="fr-FR" sz="1700" i="1" dirty="0" err="1">
                <a:solidFill>
                  <a:srgbClr val="008000"/>
                </a:solidFill>
              </a:rPr>
              <a:t>Passiflora</a:t>
            </a:r>
            <a:r>
              <a:rPr lang="fr-FR" altLang="fr-FR" sz="1700" i="1" dirty="0">
                <a:solidFill>
                  <a:srgbClr val="008000"/>
                </a:solidFill>
              </a:rPr>
              <a:t> </a:t>
            </a:r>
            <a:r>
              <a:rPr lang="fr-FR" altLang="fr-FR" sz="1700" i="1" dirty="0" err="1">
                <a:solidFill>
                  <a:srgbClr val="008000"/>
                </a:solidFill>
              </a:rPr>
              <a:t>edulis</a:t>
            </a:r>
            <a:r>
              <a:rPr lang="fr-FR" altLang="fr-FR" sz="1700" i="1" dirty="0">
                <a:solidFill>
                  <a:srgbClr val="008000"/>
                </a:solidFill>
              </a:rPr>
              <a:t> f. </a:t>
            </a:r>
            <a:r>
              <a:rPr lang="fr-FR" altLang="fr-FR" sz="1700" i="1" dirty="0" err="1">
                <a:solidFill>
                  <a:srgbClr val="008000"/>
                </a:solidFill>
              </a:rPr>
              <a:t>flavicarpa</a:t>
            </a:r>
            <a:r>
              <a:rPr lang="fr-FR" altLang="fr-FR" sz="1700" dirty="0">
                <a:solidFill>
                  <a:srgbClr val="008000"/>
                </a:solidFill>
              </a:rPr>
              <a:t>). Elle se distingue de la forme pourpre (</a:t>
            </a:r>
            <a:r>
              <a:rPr lang="fr-FR" altLang="fr-FR" sz="1700" i="1" dirty="0">
                <a:solidFill>
                  <a:srgbClr val="008000"/>
                </a:solidFill>
              </a:rPr>
              <a:t>P. </a:t>
            </a:r>
            <a:r>
              <a:rPr lang="fr-FR" altLang="fr-FR" sz="1700" i="1" dirty="0" err="1">
                <a:solidFill>
                  <a:srgbClr val="008000"/>
                </a:solidFill>
              </a:rPr>
              <a:t>edulis</a:t>
            </a:r>
            <a:r>
              <a:rPr lang="fr-FR" altLang="fr-FR" sz="1700" i="1" dirty="0">
                <a:solidFill>
                  <a:srgbClr val="008000"/>
                </a:solidFill>
              </a:rPr>
              <a:t> f. </a:t>
            </a:r>
            <a:r>
              <a:rPr lang="fr-FR" altLang="fr-FR" sz="1700" i="1" dirty="0" err="1">
                <a:solidFill>
                  <a:srgbClr val="008000"/>
                </a:solidFill>
              </a:rPr>
              <a:t>edulis</a:t>
            </a:r>
            <a:r>
              <a:rPr lang="fr-FR" altLang="fr-FR" sz="1700" dirty="0">
                <a:solidFill>
                  <a:srgbClr val="008000"/>
                </a:solidFill>
              </a:rPr>
              <a:t>) par des zones de répartition naturelle distinctes et par des heures de floraison distinctes. La forme jaune </a:t>
            </a:r>
            <a:r>
              <a:rPr lang="fr-FR" altLang="fr-FR" sz="1700" i="1" dirty="0" err="1">
                <a:solidFill>
                  <a:srgbClr val="008000"/>
                </a:solidFill>
              </a:rPr>
              <a:t>flavicarpa</a:t>
            </a:r>
            <a:r>
              <a:rPr lang="fr-FR" altLang="fr-FR" sz="1700" dirty="0">
                <a:solidFill>
                  <a:srgbClr val="008000"/>
                </a:solidFill>
              </a:rPr>
              <a:t> est autostérile alors que la forme pourpre est </a:t>
            </a:r>
            <a:r>
              <a:rPr lang="fr-FR" altLang="fr-FR" sz="1700" dirty="0" err="1">
                <a:solidFill>
                  <a:srgbClr val="008000"/>
                </a:solidFill>
              </a:rPr>
              <a:t>autofertile</a:t>
            </a:r>
            <a:r>
              <a:rPr lang="fr-FR" altLang="fr-FR" sz="1700" dirty="0">
                <a:solidFill>
                  <a:srgbClr val="008000"/>
                </a:solidFill>
              </a:rPr>
              <a:t>, son fruit est jaune à maturité alors que l'autre est pourpre profond et plus petit. La grenadille est une </a:t>
            </a:r>
            <a:r>
              <a:rPr lang="fr-FR" altLang="fr-FR" sz="1700" dirty="0">
                <a:solidFill>
                  <a:srgbClr val="008000"/>
                </a:solidFill>
                <a:hlinkClick r:id="rId3" tooltip="Liane (plante)"/>
              </a:rPr>
              <a:t>liane</a:t>
            </a:r>
            <a:r>
              <a:rPr lang="fr-FR" altLang="fr-FR" sz="1700" dirty="0">
                <a:solidFill>
                  <a:srgbClr val="008000"/>
                </a:solidFill>
              </a:rPr>
              <a:t> assez vigoureuse pouvant croître de plusieurs mètres par an. Elle se reproduit assez facilement par </a:t>
            </a:r>
            <a:r>
              <a:rPr lang="fr-FR" altLang="fr-FR" sz="1700" dirty="0">
                <a:solidFill>
                  <a:srgbClr val="008000"/>
                </a:solidFill>
                <a:hlinkClick r:id="rId4" tooltip="Semis (agriculture)"/>
              </a:rPr>
              <a:t>semis</a:t>
            </a:r>
            <a:r>
              <a:rPr lang="fr-FR" altLang="fr-FR" sz="1700" dirty="0">
                <a:solidFill>
                  <a:srgbClr val="008000"/>
                </a:solidFill>
              </a:rPr>
              <a:t> mais les fruits ne conservent pas les caractéristiques du fruit d'origine des graines. </a:t>
            </a:r>
            <a:r>
              <a:rPr lang="fr-FR" altLang="fr-FR" sz="1700" dirty="0">
                <a:solidFill>
                  <a:srgbClr val="C00000"/>
                </a:solidFill>
              </a:rPr>
              <a:t>Elle a besoin d'un climat tempéré avec une température minimale de +5 °C.</a:t>
            </a:r>
            <a:r>
              <a:rPr lang="fr-FR" altLang="fr-FR" sz="1700" dirty="0">
                <a:solidFill>
                  <a:srgbClr val="008000"/>
                </a:solidFill>
              </a:rPr>
              <a:t> </a:t>
            </a:r>
            <a:r>
              <a:rPr lang="fr-FR" altLang="fr-FR" sz="1700" dirty="0">
                <a:solidFill>
                  <a:srgbClr val="FF0000"/>
                </a:solidFill>
              </a:rPr>
              <a:t>Plusieurs virus peuvent infecter cette passiflore. </a:t>
            </a:r>
            <a:r>
              <a:rPr lang="fr-FR" altLang="fr-FR" sz="1700" dirty="0">
                <a:solidFill>
                  <a:srgbClr val="008000"/>
                </a:solidFill>
              </a:rPr>
              <a:t>La grenadille est cultivée pour ses fruits comestibles. Les fruits pourpres sont en général transformés en jus, les jaunes sont plutôt consommés frais. </a:t>
            </a:r>
            <a:r>
              <a:rPr lang="fr-FR" sz="1700" b="1" dirty="0">
                <a:solidFill>
                  <a:srgbClr val="008000"/>
                </a:solidFill>
              </a:rPr>
              <a:t>USDA Zones</a:t>
            </a:r>
            <a:r>
              <a:rPr lang="fr-FR" sz="1700" dirty="0">
                <a:solidFill>
                  <a:srgbClr val="008000"/>
                </a:solidFill>
              </a:rPr>
              <a:t> 10-12.</a:t>
            </a:r>
            <a:endParaRPr lang="fr-FR" altLang="fr-FR" sz="1700" dirty="0">
              <a:solidFill>
                <a:srgbClr val="008000"/>
              </a:solidFill>
            </a:endParaRPr>
          </a:p>
          <a:p>
            <a:pPr algn="just" eaLnBrk="1" hangingPunct="1"/>
            <a:r>
              <a:rPr lang="fr-FR" altLang="fr-FR" sz="1200" dirty="0">
                <a:solidFill>
                  <a:srgbClr val="008000"/>
                </a:solidFill>
              </a:rPr>
              <a:t>Les principaux pays producteurs sont l'</a:t>
            </a:r>
            <a:r>
              <a:rPr lang="fr-FR" altLang="fr-FR" sz="1200" dirty="0">
                <a:solidFill>
                  <a:srgbClr val="008000"/>
                </a:solidFill>
                <a:hlinkClick r:id="rId5" tooltip="Australie"/>
              </a:rPr>
              <a:t>Australie</a:t>
            </a:r>
            <a:r>
              <a:rPr lang="fr-FR" altLang="fr-FR" sz="1200" dirty="0">
                <a:solidFill>
                  <a:srgbClr val="008000"/>
                </a:solidFill>
              </a:rPr>
              <a:t>, l'</a:t>
            </a:r>
            <a:r>
              <a:rPr lang="fr-FR" altLang="fr-FR" sz="1200" dirty="0">
                <a:solidFill>
                  <a:srgbClr val="008000"/>
                </a:solidFill>
                <a:hlinkClick r:id="rId6" tooltip="Afrique du Sud"/>
              </a:rPr>
              <a:t>Afrique du Sud</a:t>
            </a:r>
            <a:r>
              <a:rPr lang="fr-FR" altLang="fr-FR" sz="1200" dirty="0">
                <a:solidFill>
                  <a:srgbClr val="008000"/>
                </a:solidFill>
              </a:rPr>
              <a:t>, le </a:t>
            </a:r>
            <a:r>
              <a:rPr lang="fr-FR" altLang="fr-FR" sz="1200" dirty="0">
                <a:solidFill>
                  <a:srgbClr val="008000"/>
                </a:solidFill>
                <a:hlinkClick r:id="rId7" tooltip="Brésil"/>
              </a:rPr>
              <a:t>Brésil</a:t>
            </a:r>
            <a:r>
              <a:rPr lang="fr-FR" altLang="fr-FR" sz="1200" dirty="0">
                <a:solidFill>
                  <a:srgbClr val="008000"/>
                </a:solidFill>
              </a:rPr>
              <a:t>, les </a:t>
            </a:r>
            <a:r>
              <a:rPr lang="fr-FR" altLang="fr-FR" sz="1200" dirty="0">
                <a:solidFill>
                  <a:srgbClr val="008000"/>
                </a:solidFill>
                <a:hlinkClick r:id="rId8" tooltip="Fidji"/>
              </a:rPr>
              <a:t>Fidji</a:t>
            </a:r>
            <a:r>
              <a:rPr lang="fr-FR" altLang="fr-FR" sz="1200" dirty="0">
                <a:solidFill>
                  <a:srgbClr val="008000"/>
                </a:solidFill>
              </a:rPr>
              <a:t>, </a:t>
            </a:r>
            <a:r>
              <a:rPr lang="fr-FR" altLang="fr-FR" sz="1200" dirty="0">
                <a:solidFill>
                  <a:srgbClr val="008000"/>
                </a:solidFill>
                <a:hlinkClick r:id="rId9" tooltip="Hawaï"/>
              </a:rPr>
              <a:t>Hawaï</a:t>
            </a:r>
            <a:r>
              <a:rPr lang="fr-FR" altLang="fr-FR" sz="1200" dirty="0">
                <a:solidFill>
                  <a:srgbClr val="008000"/>
                </a:solidFill>
              </a:rPr>
              <a:t>, le </a:t>
            </a:r>
            <a:r>
              <a:rPr lang="fr-FR" altLang="fr-FR" sz="1200" dirty="0">
                <a:solidFill>
                  <a:srgbClr val="008000"/>
                </a:solidFill>
                <a:hlinkClick r:id="rId10" tooltip="Kenya"/>
              </a:rPr>
              <a:t>Kenya</a:t>
            </a:r>
            <a:r>
              <a:rPr lang="fr-FR" altLang="fr-FR" sz="1200" dirty="0">
                <a:solidFill>
                  <a:srgbClr val="008000"/>
                </a:solidFill>
              </a:rPr>
              <a:t>, le </a:t>
            </a:r>
            <a:r>
              <a:rPr lang="fr-FR" altLang="fr-FR" sz="1200" dirty="0">
                <a:solidFill>
                  <a:srgbClr val="008000"/>
                </a:solidFill>
                <a:hlinkClick r:id="rId11" tooltip="Pérou"/>
              </a:rPr>
              <a:t>Pérou</a:t>
            </a:r>
            <a:r>
              <a:rPr lang="fr-FR" altLang="fr-FR" sz="1200" dirty="0">
                <a:solidFill>
                  <a:srgbClr val="008000"/>
                </a:solidFill>
              </a:rPr>
              <a:t>, la </a:t>
            </a:r>
            <a:r>
              <a:rPr lang="fr-FR" altLang="fr-FR" sz="1200" dirty="0">
                <a:solidFill>
                  <a:srgbClr val="008000"/>
                </a:solidFill>
                <a:hlinkClick r:id="rId12" tooltip="Colombie"/>
              </a:rPr>
              <a:t>Colombie</a:t>
            </a:r>
            <a:r>
              <a:rPr lang="fr-FR" altLang="fr-FR" sz="1200" dirty="0">
                <a:solidFill>
                  <a:srgbClr val="008000"/>
                </a:solidFill>
              </a:rPr>
              <a:t>, le </a:t>
            </a:r>
            <a:r>
              <a:rPr lang="fr-FR" altLang="fr-FR" sz="1200" dirty="0">
                <a:solidFill>
                  <a:srgbClr val="008000"/>
                </a:solidFill>
                <a:hlinkClick r:id="rId13" tooltip="Sri Lanka"/>
              </a:rPr>
              <a:t>Sri Lanka</a:t>
            </a:r>
            <a:r>
              <a:rPr lang="fr-FR" altLang="fr-FR" sz="1200" dirty="0">
                <a:solidFill>
                  <a:srgbClr val="008000"/>
                </a:solidFill>
              </a:rPr>
              <a:t>, la </a:t>
            </a:r>
            <a:r>
              <a:rPr lang="fr-FR" altLang="fr-FR" sz="1200" dirty="0">
                <a:solidFill>
                  <a:srgbClr val="008000"/>
                </a:solidFill>
                <a:hlinkClick r:id="rId14" tooltip="Côte d'Ivoire"/>
              </a:rPr>
              <a:t>Côte d'Ivoire</a:t>
            </a:r>
            <a:r>
              <a:rPr lang="fr-FR" altLang="fr-FR" sz="1200" dirty="0">
                <a:solidFill>
                  <a:srgbClr val="008000"/>
                </a:solidFill>
              </a:rPr>
              <a:t>, l'</a:t>
            </a:r>
            <a:r>
              <a:rPr lang="fr-FR" altLang="fr-FR" sz="1200" dirty="0">
                <a:solidFill>
                  <a:srgbClr val="008000"/>
                </a:solidFill>
                <a:hlinkClick r:id="rId15" tooltip="Inde"/>
              </a:rPr>
              <a:t>Inde</a:t>
            </a:r>
            <a:r>
              <a:rPr lang="fr-FR" altLang="fr-FR" sz="1200" dirty="0">
                <a:solidFill>
                  <a:srgbClr val="008000"/>
                </a:solidFill>
              </a:rPr>
              <a:t>, les </a:t>
            </a:r>
            <a:r>
              <a:rPr lang="fr-FR" altLang="fr-FR" sz="1200" dirty="0">
                <a:solidFill>
                  <a:srgbClr val="008000"/>
                </a:solidFill>
                <a:hlinkClick r:id="rId16" tooltip="Antilles"/>
              </a:rPr>
              <a:t>Antilles</a:t>
            </a:r>
            <a:r>
              <a:rPr lang="fr-FR" altLang="fr-FR" sz="1200" dirty="0">
                <a:solidFill>
                  <a:srgbClr val="008000"/>
                </a:solidFill>
              </a:rPr>
              <a:t> et l'</a:t>
            </a:r>
            <a:r>
              <a:rPr lang="fr-FR" altLang="fr-FR" sz="1200" dirty="0">
                <a:solidFill>
                  <a:srgbClr val="008000"/>
                </a:solidFill>
                <a:hlinkClick r:id="rId17" tooltip="Angola"/>
              </a:rPr>
              <a:t>Angola</a:t>
            </a:r>
            <a:r>
              <a:rPr lang="fr-FR" altLang="fr-FR" sz="1200" dirty="0">
                <a:solidFill>
                  <a:srgbClr val="008000"/>
                </a:solidFill>
              </a:rPr>
              <a:t>. Le Brésil est le plus gros producteur avec 35 637 hectares plantés en 1999. Ses fruits sont nommés </a:t>
            </a:r>
            <a:r>
              <a:rPr lang="fr-FR" altLang="fr-FR" sz="1200" b="1" dirty="0">
                <a:solidFill>
                  <a:srgbClr val="008000"/>
                </a:solidFill>
              </a:rPr>
              <a:t>fruits de la passion</a:t>
            </a:r>
            <a:r>
              <a:rPr lang="fr-FR" altLang="fr-FR" sz="1200" dirty="0">
                <a:solidFill>
                  <a:srgbClr val="008000"/>
                </a:solidFill>
              </a:rPr>
              <a:t> ou </a:t>
            </a:r>
            <a:r>
              <a:rPr lang="fr-FR" altLang="fr-FR" sz="1200" b="1" dirty="0" err="1">
                <a:solidFill>
                  <a:srgbClr val="008000"/>
                </a:solidFill>
              </a:rPr>
              <a:t>maracudja</a:t>
            </a:r>
            <a:r>
              <a:rPr lang="fr-FR" altLang="fr-FR" sz="1200" dirty="0">
                <a:solidFill>
                  <a:srgbClr val="008000"/>
                </a:solidFill>
              </a:rPr>
              <a:t> (mot créole </a:t>
            </a:r>
            <a:r>
              <a:rPr lang="fr-FR" altLang="fr-FR" sz="1200" baseline="30000" dirty="0">
                <a:solidFill>
                  <a:srgbClr val="008000"/>
                </a:solidFill>
                <a:hlinkClick r:id="rId18"/>
              </a:rPr>
              <a:t>1</a:t>
            </a:r>
            <a:r>
              <a:rPr lang="fr-FR" altLang="fr-FR" sz="1200" dirty="0">
                <a:solidFill>
                  <a:srgbClr val="008000"/>
                </a:solidFill>
              </a:rPr>
              <a:t>, mot d'origine </a:t>
            </a:r>
            <a:r>
              <a:rPr lang="fr-FR" altLang="fr-FR" sz="1200" dirty="0">
                <a:solidFill>
                  <a:srgbClr val="008000"/>
                </a:solidFill>
                <a:hlinkClick r:id="rId19" tooltip="Tupi (langue)"/>
              </a:rPr>
              <a:t>tupi</a:t>
            </a:r>
            <a:r>
              <a:rPr lang="fr-FR" altLang="fr-FR" sz="1200" dirty="0">
                <a:solidFill>
                  <a:srgbClr val="008000"/>
                </a:solidFill>
              </a:rPr>
              <a:t> pour la forme jaune). En </a:t>
            </a:r>
            <a:r>
              <a:rPr lang="fr-FR" altLang="fr-FR" sz="1200" dirty="0">
                <a:solidFill>
                  <a:srgbClr val="008000"/>
                </a:solidFill>
                <a:hlinkClick r:id="rId20" tooltip="Nouvelle-Calédonie"/>
              </a:rPr>
              <a:t>Nouvelle-Calédonie</a:t>
            </a:r>
            <a:r>
              <a:rPr lang="fr-FR" altLang="fr-FR" sz="1200" dirty="0">
                <a:solidFill>
                  <a:srgbClr val="008000"/>
                </a:solidFill>
              </a:rPr>
              <a:t>, ils sont appelés </a:t>
            </a:r>
            <a:r>
              <a:rPr lang="fr-FR" altLang="fr-FR" sz="1200" i="1" dirty="0">
                <a:solidFill>
                  <a:srgbClr val="008000"/>
                </a:solidFill>
              </a:rPr>
              <a:t>pomme-lianes</a:t>
            </a:r>
            <a:r>
              <a:rPr lang="fr-FR" altLang="fr-FR" sz="1200" dirty="0">
                <a:solidFill>
                  <a:srgbClr val="008000"/>
                </a:solidFill>
              </a:rPr>
              <a:t> et </a:t>
            </a:r>
            <a:r>
              <a:rPr lang="fr-FR" altLang="fr-FR" sz="1200" dirty="0" err="1">
                <a:solidFill>
                  <a:srgbClr val="008000"/>
                </a:solidFill>
              </a:rPr>
              <a:t>à</a:t>
            </a:r>
            <a:r>
              <a:rPr lang="fr-FR" altLang="fr-FR" sz="1200" dirty="0" err="1">
                <a:solidFill>
                  <a:srgbClr val="008000"/>
                </a:solidFill>
                <a:hlinkClick r:id="rId21" tooltip="Haïti"/>
              </a:rPr>
              <a:t>Haïti</a:t>
            </a:r>
            <a:r>
              <a:rPr lang="fr-FR" altLang="fr-FR" sz="1200" dirty="0">
                <a:solidFill>
                  <a:srgbClr val="008000"/>
                </a:solidFill>
              </a:rPr>
              <a:t>, </a:t>
            </a:r>
            <a:r>
              <a:rPr lang="fr-FR" altLang="fr-FR" sz="1200" i="1" dirty="0" err="1">
                <a:solidFill>
                  <a:srgbClr val="008000"/>
                </a:solidFill>
              </a:rPr>
              <a:t>grenadia</a:t>
            </a:r>
            <a:r>
              <a:rPr lang="fr-FR" altLang="fr-FR" sz="1200" dirty="0">
                <a:solidFill>
                  <a:srgbClr val="008000"/>
                </a:solidFill>
              </a:rPr>
              <a:t>. Au Brésil, on dit </a:t>
            </a:r>
            <a:r>
              <a:rPr lang="fr-FR" altLang="fr-FR" sz="1200" b="1" dirty="0" err="1">
                <a:solidFill>
                  <a:srgbClr val="008000"/>
                </a:solidFill>
              </a:rPr>
              <a:t>maracujá</a:t>
            </a:r>
            <a:r>
              <a:rPr lang="fr-FR" altLang="fr-FR" sz="1200" dirty="0">
                <a:solidFill>
                  <a:srgbClr val="008000"/>
                </a:solidFill>
              </a:rPr>
              <a:t> (pas de d écrit ni prononcé), mais en tupi, c'est </a:t>
            </a:r>
            <a:r>
              <a:rPr lang="fr-FR" altLang="fr-FR" sz="1200" b="1" dirty="0" err="1">
                <a:solidFill>
                  <a:srgbClr val="008000"/>
                </a:solidFill>
              </a:rPr>
              <a:t>mara</a:t>
            </a:r>
            <a:r>
              <a:rPr lang="fr-FR" altLang="fr-FR" sz="1200" b="1" dirty="0">
                <a:solidFill>
                  <a:srgbClr val="008000"/>
                </a:solidFill>
              </a:rPr>
              <a:t> </a:t>
            </a:r>
            <a:r>
              <a:rPr lang="fr-FR" altLang="fr-FR" sz="1200" b="1" dirty="0" err="1">
                <a:solidFill>
                  <a:srgbClr val="008000"/>
                </a:solidFill>
              </a:rPr>
              <a:t>kuya</a:t>
            </a:r>
            <a:r>
              <a:rPr lang="fr-FR" altLang="fr-FR" sz="1200" dirty="0">
                <a:solidFill>
                  <a:srgbClr val="008000"/>
                </a:solidFill>
              </a:rPr>
              <a:t>. Il existe une centaine de variétés : 'Common </a:t>
            </a:r>
            <a:r>
              <a:rPr lang="fr-FR" altLang="fr-FR" sz="1200" dirty="0" err="1">
                <a:solidFill>
                  <a:srgbClr val="008000"/>
                </a:solidFill>
              </a:rPr>
              <a:t>Purple</a:t>
            </a:r>
            <a:r>
              <a:rPr lang="fr-FR" altLang="fr-FR" sz="1200" dirty="0">
                <a:solidFill>
                  <a:srgbClr val="008000"/>
                </a:solidFill>
              </a:rPr>
              <a:t>', cultivé à Hawaii, 'Black Knight‘, '</a:t>
            </a:r>
            <a:r>
              <a:rPr lang="fr-FR" altLang="fr-FR" sz="1200" dirty="0" err="1">
                <a:solidFill>
                  <a:srgbClr val="008000"/>
                </a:solidFill>
              </a:rPr>
              <a:t>Edgehill</a:t>
            </a:r>
            <a:r>
              <a:rPr lang="fr-FR" altLang="fr-FR" sz="1200" dirty="0">
                <a:solidFill>
                  <a:srgbClr val="008000"/>
                </a:solidFill>
              </a:rPr>
              <a:t>' cultivar aux fruits pourpres, semblable à 'Black Knight' mais encore plus vigoureux et très planté en Californie, '</a:t>
            </a:r>
            <a:r>
              <a:rPr lang="fr-FR" altLang="fr-FR" sz="1200" dirty="0" err="1">
                <a:solidFill>
                  <a:srgbClr val="008000"/>
                </a:solidFill>
              </a:rPr>
              <a:t>Kahuna</a:t>
            </a:r>
            <a:r>
              <a:rPr lang="fr-FR" altLang="fr-FR" sz="1200" dirty="0">
                <a:solidFill>
                  <a:srgbClr val="008000"/>
                </a:solidFill>
              </a:rPr>
              <a:t>‘, '</a:t>
            </a:r>
            <a:r>
              <a:rPr lang="fr-FR" altLang="fr-FR" sz="1200" dirty="0" err="1">
                <a:solidFill>
                  <a:srgbClr val="008000"/>
                </a:solidFill>
              </a:rPr>
              <a:t>Perfecta</a:t>
            </a:r>
            <a:r>
              <a:rPr lang="fr-FR" altLang="fr-FR" sz="1200" dirty="0">
                <a:solidFill>
                  <a:srgbClr val="008000"/>
                </a:solidFill>
              </a:rPr>
              <a:t>' aux gros fruits, '</a:t>
            </a:r>
            <a:r>
              <a:rPr lang="fr-FR" altLang="fr-FR" sz="1200" dirty="0" err="1">
                <a:solidFill>
                  <a:srgbClr val="008000"/>
                </a:solidFill>
              </a:rPr>
              <a:t>Brazilian</a:t>
            </a:r>
            <a:r>
              <a:rPr lang="fr-FR" altLang="fr-FR" sz="1200" dirty="0">
                <a:solidFill>
                  <a:srgbClr val="008000"/>
                </a:solidFill>
              </a:rPr>
              <a:t> Golden' (forme jaune).</a:t>
            </a:r>
          </a:p>
          <a:p>
            <a:pPr eaLnBrk="1" hangingPunct="1"/>
            <a:r>
              <a:rPr lang="fr-FR" altLang="fr-FR" sz="1200" dirty="0">
                <a:solidFill>
                  <a:srgbClr val="008000"/>
                </a:solidFill>
              </a:rPr>
              <a:t>Source : a) </a:t>
            </a:r>
            <a:r>
              <a:rPr lang="fr-FR" altLang="fr-FR" sz="1200" dirty="0">
                <a:solidFill>
                  <a:srgbClr val="008000"/>
                </a:solidFill>
                <a:hlinkClick r:id="rId22"/>
              </a:rPr>
              <a:t>http://fr.wikipedia.org/wiki/Grenadille</a:t>
            </a:r>
            <a:r>
              <a:rPr lang="fr-FR" altLang="fr-FR" sz="1200" dirty="0">
                <a:solidFill>
                  <a:srgbClr val="008000"/>
                </a:solidFill>
              </a:rPr>
              <a:t> </a:t>
            </a:r>
          </a:p>
        </p:txBody>
      </p:sp>
      <p:pic>
        <p:nvPicPr>
          <p:cNvPr id="13" name="Image 5">
            <a:extLst>
              <a:ext uri="{FF2B5EF4-FFF2-40B4-BE49-F238E27FC236}">
                <a16:creationId xmlns:a16="http://schemas.microsoft.com/office/drawing/2014/main" id="{DB6D94A6-AAE7-4A06-88E8-A9FCE9F93936}"/>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182563" y="5156955"/>
            <a:ext cx="101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6">
            <a:extLst>
              <a:ext uri="{FF2B5EF4-FFF2-40B4-BE49-F238E27FC236}">
                <a16:creationId xmlns:a16="http://schemas.microsoft.com/office/drawing/2014/main" id="{3C29EC45-FB4F-4A32-801F-FCCD1944CE45}"/>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1377950" y="5006142"/>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7">
            <a:extLst>
              <a:ext uri="{FF2B5EF4-FFF2-40B4-BE49-F238E27FC236}">
                <a16:creationId xmlns:a16="http://schemas.microsoft.com/office/drawing/2014/main" id="{31943916-3424-48F5-8E53-E67D2C12237A}"/>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0209213" y="4596567"/>
            <a:ext cx="186055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8">
            <a:extLst>
              <a:ext uri="{FF2B5EF4-FFF2-40B4-BE49-F238E27FC236}">
                <a16:creationId xmlns:a16="http://schemas.microsoft.com/office/drawing/2014/main" id="{B43CE51B-BF08-4035-AF03-3EF17E6E6431}"/>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3378200" y="4729917"/>
            <a:ext cx="18288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9">
            <a:extLst>
              <a:ext uri="{FF2B5EF4-FFF2-40B4-BE49-F238E27FC236}">
                <a16:creationId xmlns:a16="http://schemas.microsoft.com/office/drawing/2014/main" id="{82DE7E70-C4D8-4BC8-97F4-A86ECCFEA06A}"/>
              </a:ext>
            </a:extLst>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5291138" y="4701342"/>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0">
            <a:extLst>
              <a:ext uri="{FF2B5EF4-FFF2-40B4-BE49-F238E27FC236}">
                <a16:creationId xmlns:a16="http://schemas.microsoft.com/office/drawing/2014/main" id="{47EB77F0-11F4-42E9-AB71-6C41A6FF86FD}"/>
              </a:ext>
            </a:extLst>
          </p:cNvPr>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8007350" y="4731505"/>
            <a:ext cx="21399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oneTexte 18">
            <a:extLst>
              <a:ext uri="{FF2B5EF4-FFF2-40B4-BE49-F238E27FC236}">
                <a16:creationId xmlns:a16="http://schemas.microsoft.com/office/drawing/2014/main" id="{4AA5804D-0761-4D01-9009-7ACE7988BEFA}"/>
              </a:ext>
            </a:extLst>
          </p:cNvPr>
          <p:cNvSpPr txBox="1"/>
          <p:nvPr/>
        </p:nvSpPr>
        <p:spPr>
          <a:xfrm>
            <a:off x="236528" y="408983"/>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pic>
        <p:nvPicPr>
          <p:cNvPr id="20" name="Image 11">
            <a:extLst>
              <a:ext uri="{FF2B5EF4-FFF2-40B4-BE49-F238E27FC236}">
                <a16:creationId xmlns:a16="http://schemas.microsoft.com/office/drawing/2014/main" id="{05D00315-AA22-4F06-BEDE-27EF79245982}"/>
              </a:ext>
            </a:extLst>
          </p:cNvPr>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10722563" y="0"/>
            <a:ext cx="1094375" cy="10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12">
            <a:extLst>
              <a:ext uri="{FF2B5EF4-FFF2-40B4-BE49-F238E27FC236}">
                <a16:creationId xmlns:a16="http://schemas.microsoft.com/office/drawing/2014/main" id="{C1D83474-716B-45FD-A870-9FFF88DCBF87}"/>
              </a:ext>
            </a:extLst>
          </p:cNvPr>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9007475" y="25988"/>
            <a:ext cx="1425575"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BD943587-0B56-4C36-8359-72338A37E07A}"/>
              </a:ext>
            </a:extLst>
          </p:cNvPr>
          <p:cNvSpPr/>
          <p:nvPr/>
        </p:nvSpPr>
        <p:spPr>
          <a:xfrm>
            <a:off x="236528" y="725043"/>
            <a:ext cx="2919069" cy="369332"/>
          </a:xfrm>
          <a:prstGeom prst="rect">
            <a:avLst/>
          </a:prstGeom>
        </p:spPr>
        <p:txBody>
          <a:bodyPr wrap="none">
            <a:spAutoFit/>
          </a:bodyPr>
          <a:lstStyle/>
          <a:p>
            <a:r>
              <a:rPr lang="fr-FR" altLang="fr-FR" b="1" dirty="0">
                <a:solidFill>
                  <a:srgbClr val="008000"/>
                </a:solidFill>
              </a:rPr>
              <a:t>Grenadille </a:t>
            </a:r>
            <a:r>
              <a:rPr lang="fr-FR" altLang="fr-FR" dirty="0">
                <a:solidFill>
                  <a:srgbClr val="008000"/>
                </a:solidFill>
              </a:rPr>
              <a:t> (</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edulis</a:t>
            </a:r>
            <a:r>
              <a:rPr lang="fr-FR" altLang="fr-FR" dirty="0">
                <a:solidFill>
                  <a:srgbClr val="008000"/>
                </a:solidFill>
              </a:rPr>
              <a:t>)</a:t>
            </a:r>
            <a:endParaRPr lang="fr-FR" dirty="0"/>
          </a:p>
        </p:txBody>
      </p:sp>
    </p:spTree>
    <p:extLst>
      <p:ext uri="{BB962C8B-B14F-4D97-AF65-F5344CB8AC3E}">
        <p14:creationId xmlns:p14="http://schemas.microsoft.com/office/powerpoint/2010/main" val="11797348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2038AE6-B00B-4DFC-BB01-0AC063090D58}"/>
              </a:ext>
            </a:extLst>
          </p:cNvPr>
          <p:cNvSpPr>
            <a:spLocks noGrp="1"/>
          </p:cNvSpPr>
          <p:nvPr>
            <p:ph type="ftr" sz="quarter" idx="11"/>
          </p:nvPr>
        </p:nvSpPr>
        <p:spPr>
          <a:xfrm>
            <a:off x="4012602" y="6519134"/>
            <a:ext cx="5314278" cy="33886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245163E5-9668-4455-A0FA-322F0E2DF5E7}"/>
              </a:ext>
            </a:extLst>
          </p:cNvPr>
          <p:cNvSpPr>
            <a:spLocks noGrp="1"/>
          </p:cNvSpPr>
          <p:nvPr>
            <p:ph type="sldNum" sz="quarter" idx="12"/>
          </p:nvPr>
        </p:nvSpPr>
        <p:spPr>
          <a:xfrm>
            <a:off x="247426" y="96540"/>
            <a:ext cx="570155" cy="365125"/>
          </a:xfrm>
        </p:spPr>
        <p:txBody>
          <a:bodyPr/>
          <a:lstStyle/>
          <a:p>
            <a:fld id="{DD01B516-A07C-46B6-9C1A-871827ED2DE0}" type="slidenum">
              <a:rPr lang="fr-FR" smtClean="0"/>
              <a:t>53</a:t>
            </a:fld>
            <a:endParaRPr lang="fr-FR"/>
          </a:p>
        </p:txBody>
      </p:sp>
      <p:sp>
        <p:nvSpPr>
          <p:cNvPr id="4" name="ZoneTexte 3">
            <a:extLst>
              <a:ext uri="{FF2B5EF4-FFF2-40B4-BE49-F238E27FC236}">
                <a16:creationId xmlns:a16="http://schemas.microsoft.com/office/drawing/2014/main" id="{AD00AF10-0BA6-4382-9DB5-A71BE9730171}"/>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5">
            <a:extLst>
              <a:ext uri="{FF2B5EF4-FFF2-40B4-BE49-F238E27FC236}">
                <a16:creationId xmlns:a16="http://schemas.microsoft.com/office/drawing/2014/main" id="{1A9E7721-69BB-4D23-A38B-819423DE6E7C}"/>
              </a:ext>
            </a:extLst>
          </p:cNvPr>
          <p:cNvSpPr txBox="1">
            <a:spLocks noChangeArrowheads="1"/>
          </p:cNvSpPr>
          <p:nvPr/>
        </p:nvSpPr>
        <p:spPr bwMode="auto">
          <a:xfrm>
            <a:off x="86621" y="813659"/>
            <a:ext cx="11799888"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fr-FR" altLang="fr-FR" dirty="0">
                <a:solidFill>
                  <a:srgbClr val="008000"/>
                </a:solidFill>
              </a:rPr>
              <a:t>Passiflore à duvet. Originaire des </a:t>
            </a:r>
            <a:r>
              <a:rPr lang="fr-FR" altLang="fr-FR" dirty="0">
                <a:solidFill>
                  <a:srgbClr val="008000"/>
                </a:solidFill>
                <a:hlinkClick r:id="rId2" tooltip="Andes"/>
              </a:rPr>
              <a:t>Andes</a:t>
            </a:r>
            <a:r>
              <a:rPr lang="fr-FR" altLang="fr-FR" dirty="0">
                <a:solidFill>
                  <a:srgbClr val="008000"/>
                </a:solidFill>
              </a:rPr>
              <a:t>, au Pérou, cette liane grimpante pousse </a:t>
            </a:r>
            <a:r>
              <a:rPr lang="fr-FR" altLang="fr-FR" i="1" dirty="0">
                <a:solidFill>
                  <a:srgbClr val="008000"/>
                </a:solidFill>
              </a:rPr>
              <a:t>sur la côte, dans les montagnes et la jungle</a:t>
            </a:r>
            <a:r>
              <a:rPr lang="fr-FR" altLang="fr-FR" dirty="0">
                <a:solidFill>
                  <a:srgbClr val="008000"/>
                </a:solidFill>
              </a:rPr>
              <a:t>. Elle pousse aussi en Bolivie, l'Equateur, la Colombie, le Brésil, dans les zones à pluviométrie annuelles bien réparties, entre 800-1500 </a:t>
            </a:r>
            <a:r>
              <a:rPr lang="fr-FR" altLang="fr-FR" dirty="0">
                <a:solidFill>
                  <a:srgbClr val="008000"/>
                </a:solidFill>
                <a:hlinkClick r:id="rId3" tooltip="Mm"/>
              </a:rPr>
              <a:t>mm</a:t>
            </a:r>
            <a:r>
              <a:rPr lang="fr-FR" altLang="fr-FR" dirty="0">
                <a:solidFill>
                  <a:srgbClr val="008000"/>
                </a:solidFill>
              </a:rPr>
              <a:t>, et à une altitude entre 2000 et 3200 </a:t>
            </a:r>
            <a:r>
              <a:rPr lang="fr-FR" altLang="fr-FR" dirty="0">
                <a:solidFill>
                  <a:srgbClr val="008000"/>
                </a:solidFill>
                <a:hlinkClick r:id="rId4" tooltip="M"/>
              </a:rPr>
              <a:t>mètres</a:t>
            </a:r>
            <a:r>
              <a:rPr lang="fr-FR" altLang="fr-FR" dirty="0">
                <a:solidFill>
                  <a:srgbClr val="008000"/>
                </a:solidFill>
              </a:rPr>
              <a:t> (famille </a:t>
            </a:r>
            <a:r>
              <a:rPr lang="fr-FR" altLang="fr-FR" i="1" dirty="0" err="1">
                <a:solidFill>
                  <a:srgbClr val="008000"/>
                </a:solidFill>
                <a:hlinkClick r:id="rId5" tooltip="Passifloraceae"/>
              </a:rPr>
              <a:t>Passifloraceae</a:t>
            </a:r>
            <a:r>
              <a:rPr lang="fr-FR" altLang="fr-FR" dirty="0">
                <a:solidFill>
                  <a:srgbClr val="008000"/>
                </a:solidFill>
              </a:rPr>
              <a:t>). La fleur est de couleur rouge ou violette pendante et belle. Le </a:t>
            </a:r>
            <a:r>
              <a:rPr lang="fr-FR" altLang="fr-FR" dirty="0">
                <a:solidFill>
                  <a:srgbClr val="008000"/>
                </a:solidFill>
                <a:hlinkClick r:id="rId6" tooltip="Fruit"/>
              </a:rPr>
              <a:t>Fruit</a:t>
            </a:r>
            <a:r>
              <a:rPr lang="fr-FR" altLang="fr-FR" dirty="0">
                <a:solidFill>
                  <a:srgbClr val="008000"/>
                </a:solidFill>
              </a:rPr>
              <a:t> est oblong, avec péricarpe jaune pâle à maturité, de 6 à 15 cm de long et 3,5 à 5 cm de diamètre et pesant 100 à 180 g, contenant de nombreuses graines obovales, avec aryle orange, succulente, comestible, utilisée pour faire des jus et des crèmes glacées. On cultive cette liane sur des espaliers ou un arbre tuteur. Il est cultivé entre 1800 et 3500 m. Le </a:t>
            </a:r>
            <a:r>
              <a:rPr lang="fr-FR" altLang="fr-FR" i="1" dirty="0">
                <a:solidFill>
                  <a:srgbClr val="008000"/>
                </a:solidFill>
              </a:rPr>
              <a:t>curuba</a:t>
            </a:r>
            <a:r>
              <a:rPr lang="fr-FR" altLang="fr-FR" dirty="0">
                <a:solidFill>
                  <a:srgbClr val="008000"/>
                </a:solidFill>
              </a:rPr>
              <a:t> produit des fruits durant 8-10 ans, il est donc nécessaire de le maintenir une taille appropriée pour favoriser sa production. Choisissez le fruit doit être quand il apparaît attractif, agréable [en Espagnol : </a:t>
            </a:r>
            <a:r>
              <a:rPr lang="fr-FR" altLang="fr-FR" dirty="0" err="1">
                <a:solidFill>
                  <a:srgbClr val="008000"/>
                </a:solidFill>
              </a:rPr>
              <a:t>pintón</a:t>
            </a:r>
            <a:r>
              <a:rPr lang="fr-FR" altLang="fr-FR" dirty="0">
                <a:solidFill>
                  <a:srgbClr val="008000"/>
                </a:solidFill>
              </a:rPr>
              <a:t>], parce que le curuba est un fruit climactérique (+). Le pédoncule doit être coupé avec un sécateur et ne doit pas être tordu ou frappé [en Espagnol : </a:t>
            </a:r>
            <a:r>
              <a:rPr lang="fr-FR" altLang="fr-FR" dirty="0" err="1">
                <a:solidFill>
                  <a:srgbClr val="008000"/>
                </a:solidFill>
              </a:rPr>
              <a:t>golpear</a:t>
            </a:r>
            <a:r>
              <a:rPr lang="fr-FR" altLang="fr-FR" dirty="0">
                <a:solidFill>
                  <a:srgbClr val="008000"/>
                </a:solidFill>
              </a:rPr>
              <a:t>], sinon il se décomposera et cela réduira sa valeur commerciale. </a:t>
            </a:r>
            <a:r>
              <a:rPr lang="fr-FR" b="1" dirty="0">
                <a:solidFill>
                  <a:srgbClr val="008000"/>
                </a:solidFill>
              </a:rPr>
              <a:t>USDA </a:t>
            </a:r>
            <a:r>
              <a:rPr lang="fr-FR" b="1" dirty="0" err="1">
                <a:solidFill>
                  <a:srgbClr val="008000"/>
                </a:solidFill>
              </a:rPr>
              <a:t>Hardiness</a:t>
            </a:r>
            <a:r>
              <a:rPr lang="fr-FR" b="1" dirty="0">
                <a:solidFill>
                  <a:srgbClr val="008000"/>
                </a:solidFill>
              </a:rPr>
              <a:t> Zone 8 - 10</a:t>
            </a:r>
            <a:r>
              <a:rPr lang="fr-FR" altLang="fr-FR" dirty="0">
                <a:solidFill>
                  <a:srgbClr val="008000"/>
                </a:solidFill>
              </a:rPr>
              <a:t>.</a:t>
            </a:r>
          </a:p>
          <a:p>
            <a:pPr algn="just" eaLnBrk="1" hangingPunct="1"/>
            <a:r>
              <a:rPr lang="fr-FR" altLang="fr-FR" sz="1200" b="1" dirty="0">
                <a:solidFill>
                  <a:srgbClr val="008000"/>
                </a:solidFill>
              </a:rPr>
              <a:t>Curuba de Castilla</a:t>
            </a:r>
            <a:r>
              <a:rPr lang="fr-FR" altLang="fr-FR" sz="1200" dirty="0">
                <a:solidFill>
                  <a:srgbClr val="008000"/>
                </a:solidFill>
              </a:rPr>
              <a:t> ou </a:t>
            </a:r>
            <a:r>
              <a:rPr lang="fr-FR" altLang="fr-FR" sz="1200" b="1" dirty="0" err="1">
                <a:solidFill>
                  <a:srgbClr val="008000"/>
                </a:solidFill>
              </a:rPr>
              <a:t>tumbo</a:t>
            </a:r>
            <a:r>
              <a:rPr lang="fr-FR" altLang="fr-FR" sz="1200" b="1" dirty="0">
                <a:solidFill>
                  <a:srgbClr val="008000"/>
                </a:solidFill>
              </a:rPr>
              <a:t> serrano</a:t>
            </a:r>
            <a:r>
              <a:rPr lang="fr-FR" altLang="fr-FR" sz="1200" dirty="0">
                <a:solidFill>
                  <a:srgbClr val="008000"/>
                </a:solidFill>
              </a:rPr>
              <a:t>, désigné d'abord comme </a:t>
            </a:r>
            <a:r>
              <a:rPr lang="fr-FR" altLang="fr-FR" sz="1200" i="1" dirty="0" err="1">
                <a:solidFill>
                  <a:srgbClr val="008000"/>
                </a:solidFill>
              </a:rPr>
              <a:t>Passiflora</a:t>
            </a:r>
            <a:r>
              <a:rPr lang="fr-FR" altLang="fr-FR" sz="1200" i="1" dirty="0">
                <a:solidFill>
                  <a:srgbClr val="008000"/>
                </a:solidFill>
              </a:rPr>
              <a:t> </a:t>
            </a:r>
            <a:r>
              <a:rPr lang="fr-FR" altLang="fr-FR" sz="1200" i="1" dirty="0" err="1">
                <a:solidFill>
                  <a:srgbClr val="008000"/>
                </a:solidFill>
              </a:rPr>
              <a:t>mollissima</a:t>
            </a:r>
            <a:r>
              <a:rPr lang="fr-FR" altLang="fr-FR" sz="1200" dirty="0">
                <a:solidFill>
                  <a:srgbClr val="008000"/>
                </a:solidFill>
              </a:rPr>
              <a:t>, est maintenant considéré comme </a:t>
            </a:r>
            <a:r>
              <a:rPr lang="fr-FR" altLang="fr-FR" sz="1200" i="1" dirty="0" err="1">
                <a:solidFill>
                  <a:srgbClr val="008000"/>
                </a:solidFill>
              </a:rPr>
              <a:t>Passiflora</a:t>
            </a:r>
            <a:r>
              <a:rPr lang="fr-FR" altLang="fr-FR" sz="1200" i="1" dirty="0">
                <a:solidFill>
                  <a:srgbClr val="008000"/>
                </a:solidFill>
              </a:rPr>
              <a:t> tripartite var. </a:t>
            </a:r>
            <a:r>
              <a:rPr lang="fr-FR" altLang="fr-FR" sz="1200" i="1" dirty="0" err="1">
                <a:solidFill>
                  <a:srgbClr val="008000"/>
                </a:solidFill>
              </a:rPr>
              <a:t>mollisima</a:t>
            </a:r>
            <a:r>
              <a:rPr lang="fr-FR" altLang="fr-FR" sz="1200" dirty="0">
                <a:solidFill>
                  <a:srgbClr val="008000"/>
                </a:solidFill>
              </a:rPr>
              <a:t>, une sous-espèce de </a:t>
            </a:r>
            <a:r>
              <a:rPr lang="fr-FR" altLang="fr-FR" sz="1200" i="1" dirty="0">
                <a:solidFill>
                  <a:srgbClr val="008000"/>
                </a:solidFill>
              </a:rPr>
              <a:t>P. Tripartite</a:t>
            </a:r>
            <a:r>
              <a:rPr lang="fr-FR" altLang="fr-FR" sz="1200" dirty="0">
                <a:solidFill>
                  <a:srgbClr val="008000"/>
                </a:solidFill>
              </a:rPr>
              <a:t>.</a:t>
            </a:r>
          </a:p>
          <a:p>
            <a:pPr algn="just" eaLnBrk="1" hangingPunct="1"/>
            <a:r>
              <a:rPr lang="fr-FR" altLang="fr-FR" sz="1200" dirty="0">
                <a:solidFill>
                  <a:srgbClr val="008000"/>
                </a:solidFill>
              </a:rPr>
              <a:t>(+) Un </a:t>
            </a:r>
            <a:r>
              <a:rPr lang="fr-FR" altLang="fr-FR" sz="1200" dirty="0">
                <a:solidFill>
                  <a:srgbClr val="008000"/>
                </a:solidFill>
                <a:hlinkClick r:id="rId7" tooltip="Fruit (botanique)"/>
              </a:rPr>
              <a:t>fruit</a:t>
            </a:r>
            <a:r>
              <a:rPr lang="fr-FR" altLang="fr-FR" sz="1200" dirty="0">
                <a:solidFill>
                  <a:srgbClr val="008000"/>
                </a:solidFill>
              </a:rPr>
              <a:t> est dit </a:t>
            </a:r>
            <a:r>
              <a:rPr lang="fr-FR" altLang="fr-FR" sz="1200" b="1" dirty="0">
                <a:solidFill>
                  <a:srgbClr val="008000"/>
                </a:solidFill>
              </a:rPr>
              <a:t>climactérique</a:t>
            </a:r>
            <a:r>
              <a:rPr lang="fr-FR" altLang="fr-FR" sz="1200" dirty="0">
                <a:solidFill>
                  <a:srgbClr val="008000"/>
                </a:solidFill>
              </a:rPr>
              <a:t> si sa maturation est dépendante de l'</a:t>
            </a:r>
            <a:r>
              <a:rPr lang="fr-FR" altLang="fr-FR" sz="1200" dirty="0">
                <a:solidFill>
                  <a:srgbClr val="008000"/>
                </a:solidFill>
                <a:hlinkClick r:id="rId8" tooltip="Éthylène"/>
              </a:rPr>
              <a:t>éthylène</a:t>
            </a:r>
            <a:r>
              <a:rPr lang="fr-FR" altLang="fr-FR" sz="1200" dirty="0">
                <a:solidFill>
                  <a:srgbClr val="008000"/>
                </a:solidFill>
              </a:rPr>
              <a:t>. Synonymes : </a:t>
            </a:r>
            <a:r>
              <a:rPr lang="fr-FR" altLang="fr-FR" sz="1200" i="1" dirty="0" err="1">
                <a:solidFill>
                  <a:srgbClr val="008000"/>
                </a:solidFill>
              </a:rPr>
              <a:t>Passiflora</a:t>
            </a:r>
            <a:r>
              <a:rPr lang="fr-FR" altLang="fr-FR" sz="1200" i="1" dirty="0">
                <a:solidFill>
                  <a:srgbClr val="008000"/>
                </a:solidFill>
              </a:rPr>
              <a:t> </a:t>
            </a:r>
            <a:r>
              <a:rPr lang="fr-FR" altLang="fr-FR" sz="1200" i="1" dirty="0" err="1">
                <a:solidFill>
                  <a:srgbClr val="008000"/>
                </a:solidFill>
              </a:rPr>
              <a:t>psilantha</a:t>
            </a:r>
            <a:r>
              <a:rPr lang="fr-FR" altLang="fr-FR" sz="1200" dirty="0">
                <a:solidFill>
                  <a:srgbClr val="008000"/>
                </a:solidFill>
              </a:rPr>
              <a:t>, </a:t>
            </a:r>
            <a:r>
              <a:rPr lang="fr-FR" altLang="fr-FR" sz="1200" i="1" dirty="0" err="1">
                <a:solidFill>
                  <a:srgbClr val="008000"/>
                </a:solidFill>
              </a:rPr>
              <a:t>Tacsonia</a:t>
            </a:r>
            <a:r>
              <a:rPr lang="fr-FR" altLang="fr-FR" sz="1200" dirty="0">
                <a:solidFill>
                  <a:srgbClr val="008000"/>
                </a:solidFill>
              </a:rPr>
              <a:t>  </a:t>
            </a:r>
            <a:r>
              <a:rPr lang="fr-FR" altLang="fr-FR" sz="1200" i="1" dirty="0">
                <a:solidFill>
                  <a:srgbClr val="008000"/>
                </a:solidFill>
              </a:rPr>
              <a:t>tripartite</a:t>
            </a:r>
            <a:r>
              <a:rPr lang="fr-FR" altLang="fr-FR" sz="1200" dirty="0">
                <a:solidFill>
                  <a:srgbClr val="008000"/>
                </a:solidFill>
              </a:rPr>
              <a:t>.</a:t>
            </a:r>
            <a:endParaRPr lang="fr-FR" altLang="fr-FR" sz="1200" i="1" dirty="0">
              <a:solidFill>
                <a:srgbClr val="008000"/>
              </a:solidFill>
            </a:endParaRPr>
          </a:p>
          <a:p>
            <a:pPr algn="just" eaLnBrk="1" hangingPunct="1"/>
            <a:r>
              <a:rPr lang="fr-FR" altLang="fr-FR" sz="1200" dirty="0">
                <a:solidFill>
                  <a:srgbClr val="008000"/>
                </a:solidFill>
              </a:rPr>
              <a:t>Autres noms du fruit : </a:t>
            </a:r>
            <a:r>
              <a:rPr lang="es-ES" altLang="fr-FR" sz="1200" dirty="0">
                <a:solidFill>
                  <a:srgbClr val="008000"/>
                </a:solidFill>
              </a:rPr>
              <a:t> </a:t>
            </a:r>
            <a:r>
              <a:rPr lang="es-ES" altLang="fr-FR" sz="1200" dirty="0" err="1">
                <a:solidFill>
                  <a:srgbClr val="008000"/>
                </a:solidFill>
              </a:rPr>
              <a:t>Curuba</a:t>
            </a:r>
            <a:r>
              <a:rPr lang="es-ES" altLang="fr-FR" sz="1200" dirty="0">
                <a:solidFill>
                  <a:srgbClr val="008000"/>
                </a:solidFill>
              </a:rPr>
              <a:t>, </a:t>
            </a:r>
            <a:r>
              <a:rPr lang="es-ES" altLang="fr-FR" sz="1200" dirty="0" err="1">
                <a:solidFill>
                  <a:srgbClr val="008000"/>
                </a:solidFill>
              </a:rPr>
              <a:t>taxo</a:t>
            </a:r>
            <a:r>
              <a:rPr lang="es-ES" altLang="fr-FR" sz="1200" dirty="0">
                <a:solidFill>
                  <a:srgbClr val="008000"/>
                </a:solidFill>
              </a:rPr>
              <a:t>, tumbo, parcha o </a:t>
            </a:r>
            <a:r>
              <a:rPr lang="es-ES" altLang="fr-FR" sz="1200" dirty="0" err="1">
                <a:solidFill>
                  <a:srgbClr val="008000"/>
                </a:solidFill>
              </a:rPr>
              <a:t>poroksa</a:t>
            </a:r>
            <a:r>
              <a:rPr lang="es-ES" altLang="fr-FR" sz="1200" dirty="0">
                <a:solidFill>
                  <a:srgbClr val="008000"/>
                </a:solidFill>
              </a:rPr>
              <a:t> (en quechua). </a:t>
            </a:r>
          </a:p>
          <a:p>
            <a:pPr algn="just" eaLnBrk="1" hangingPunct="1"/>
            <a:r>
              <a:rPr lang="fr-FR" altLang="fr-FR" sz="1200" dirty="0">
                <a:solidFill>
                  <a:srgbClr val="008000"/>
                </a:solidFill>
              </a:rPr>
              <a:t>Sous-espèces : </a:t>
            </a:r>
            <a:r>
              <a:rPr lang="fr-FR" altLang="fr-FR" sz="1200" i="1" dirty="0" err="1">
                <a:solidFill>
                  <a:srgbClr val="008000"/>
                </a:solidFill>
              </a:rPr>
              <a:t>Passiflora</a:t>
            </a:r>
            <a:r>
              <a:rPr lang="fr-FR" altLang="fr-FR" sz="1200" i="1" dirty="0">
                <a:solidFill>
                  <a:srgbClr val="008000"/>
                </a:solidFill>
              </a:rPr>
              <a:t> tripartite. var </a:t>
            </a:r>
            <a:r>
              <a:rPr lang="fr-FR" altLang="fr-FR" sz="1200" i="1" dirty="0" err="1">
                <a:solidFill>
                  <a:srgbClr val="008000"/>
                </a:solidFill>
              </a:rPr>
              <a:t>azuayensis</a:t>
            </a:r>
            <a:r>
              <a:rPr lang="fr-FR" altLang="fr-FR" sz="1200" dirty="0">
                <a:solidFill>
                  <a:srgbClr val="008000"/>
                </a:solidFill>
              </a:rPr>
              <a:t>, </a:t>
            </a:r>
            <a:r>
              <a:rPr lang="fr-FR" altLang="fr-FR" sz="1200" i="1" dirty="0" err="1">
                <a:solidFill>
                  <a:srgbClr val="008000"/>
                </a:solidFill>
              </a:rPr>
              <a:t>Passiflora</a:t>
            </a:r>
            <a:r>
              <a:rPr lang="fr-FR" altLang="fr-FR" sz="1200" i="1" dirty="0">
                <a:solidFill>
                  <a:srgbClr val="008000"/>
                </a:solidFill>
              </a:rPr>
              <a:t> tripartite. var </a:t>
            </a:r>
            <a:r>
              <a:rPr lang="fr-FR" altLang="fr-FR" sz="1200" i="1" dirty="0" err="1">
                <a:solidFill>
                  <a:srgbClr val="008000"/>
                </a:solidFill>
              </a:rPr>
              <a:t>mollissima</a:t>
            </a:r>
            <a:r>
              <a:rPr lang="fr-FR" altLang="fr-FR" sz="1200" dirty="0">
                <a:solidFill>
                  <a:srgbClr val="008000"/>
                </a:solidFill>
              </a:rPr>
              <a:t>, </a:t>
            </a:r>
            <a:r>
              <a:rPr lang="fr-FR" altLang="fr-FR" sz="1200" i="1" dirty="0" err="1">
                <a:solidFill>
                  <a:srgbClr val="008000"/>
                </a:solidFill>
              </a:rPr>
              <a:t>Passiflora</a:t>
            </a:r>
            <a:r>
              <a:rPr lang="fr-FR" altLang="fr-FR" sz="1200" i="1" dirty="0">
                <a:solidFill>
                  <a:srgbClr val="008000"/>
                </a:solidFill>
              </a:rPr>
              <a:t> tripartite. var Tripartite.</a:t>
            </a:r>
          </a:p>
          <a:p>
            <a:pPr algn="just" eaLnBrk="1" hangingPunct="1"/>
            <a:r>
              <a:rPr lang="fr-FR" altLang="fr-FR" sz="1200" dirty="0">
                <a:solidFill>
                  <a:srgbClr val="008000"/>
                </a:solidFill>
              </a:rPr>
              <a:t>Sources : a) </a:t>
            </a:r>
            <a:r>
              <a:rPr lang="fr-FR" altLang="fr-FR" sz="1200" dirty="0">
                <a:solidFill>
                  <a:srgbClr val="008000"/>
                </a:solidFill>
                <a:hlinkClick r:id="rId9"/>
              </a:rPr>
              <a:t>http://es.wikipedia.org/wiki/Passiflora_tripartita</a:t>
            </a:r>
            <a:r>
              <a:rPr lang="fr-FR" altLang="fr-FR" sz="1200" dirty="0">
                <a:solidFill>
                  <a:srgbClr val="008000"/>
                </a:solidFill>
              </a:rPr>
              <a:t>, b) </a:t>
            </a:r>
            <a:r>
              <a:rPr lang="fr-FR" altLang="fr-FR" sz="1200" dirty="0">
                <a:solidFill>
                  <a:srgbClr val="008000"/>
                </a:solidFill>
                <a:hlinkClick r:id="rId10"/>
              </a:rPr>
              <a:t>http://es.wikipedia.org/wiki/Curuba</a:t>
            </a:r>
            <a:r>
              <a:rPr lang="fr-FR" altLang="fr-FR" sz="1200" dirty="0">
                <a:solidFill>
                  <a:srgbClr val="008000"/>
                </a:solidFill>
              </a:rPr>
              <a:t>, </a:t>
            </a:r>
          </a:p>
        </p:txBody>
      </p:sp>
      <p:pic>
        <p:nvPicPr>
          <p:cNvPr id="6" name="Image 7">
            <a:extLst>
              <a:ext uri="{FF2B5EF4-FFF2-40B4-BE49-F238E27FC236}">
                <a16:creationId xmlns:a16="http://schemas.microsoft.com/office/drawing/2014/main" id="{01CC8B6B-7187-4B4E-B46F-8D537E62491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850604" y="5376134"/>
            <a:ext cx="11430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8">
            <a:extLst>
              <a:ext uri="{FF2B5EF4-FFF2-40B4-BE49-F238E27FC236}">
                <a16:creationId xmlns:a16="http://schemas.microsoft.com/office/drawing/2014/main" id="{D06B0226-FCAA-4935-85C1-833E8FFCC5A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502817" y="4566509"/>
            <a:ext cx="6762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9">
            <a:extLst>
              <a:ext uri="{FF2B5EF4-FFF2-40B4-BE49-F238E27FC236}">
                <a16:creationId xmlns:a16="http://schemas.microsoft.com/office/drawing/2014/main" id="{50CBB480-D988-4BE1-832D-B6B6C5ADC8C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456779" y="5528534"/>
            <a:ext cx="9620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0">
            <a:extLst>
              <a:ext uri="{FF2B5EF4-FFF2-40B4-BE49-F238E27FC236}">
                <a16:creationId xmlns:a16="http://schemas.microsoft.com/office/drawing/2014/main" id="{798DACFB-F991-442C-A450-AE9CBEF3606F}"/>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783929" y="4385534"/>
            <a:ext cx="12763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1">
            <a:extLst>
              <a:ext uri="{FF2B5EF4-FFF2-40B4-BE49-F238E27FC236}">
                <a16:creationId xmlns:a16="http://schemas.microsoft.com/office/drawing/2014/main" id="{DB500458-3A26-4BF7-B4D8-6738B51F90E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0344692" y="3899759"/>
            <a:ext cx="17430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6">
            <a:extLst>
              <a:ext uri="{FF2B5EF4-FFF2-40B4-BE49-F238E27FC236}">
                <a16:creationId xmlns:a16="http://schemas.microsoft.com/office/drawing/2014/main" id="{6E88B43D-B400-432D-86E0-3B90D12F9361}"/>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923129" y="4566509"/>
            <a:ext cx="234315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a:extLst>
              <a:ext uri="{FF2B5EF4-FFF2-40B4-BE49-F238E27FC236}">
                <a16:creationId xmlns:a16="http://schemas.microsoft.com/office/drawing/2014/main" id="{2AF0FF01-0301-4FE0-B921-AB6F25BC84D7}"/>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78342" y="4776059"/>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a:extLst>
              <a:ext uri="{FF2B5EF4-FFF2-40B4-BE49-F238E27FC236}">
                <a16:creationId xmlns:a16="http://schemas.microsoft.com/office/drawing/2014/main" id="{F2BBE422-664F-4AA8-AAA8-8465F4F22216}"/>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8163467" y="4133122"/>
            <a:ext cx="212407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13">
            <a:extLst>
              <a:ext uri="{FF2B5EF4-FFF2-40B4-BE49-F238E27FC236}">
                <a16:creationId xmlns:a16="http://schemas.microsoft.com/office/drawing/2014/main" id="{75293AF6-F192-4F1C-82C1-AC99BD1815BF}"/>
              </a:ext>
            </a:extLst>
          </p:cNvPr>
          <p:cNvSpPr txBox="1"/>
          <p:nvPr/>
        </p:nvSpPr>
        <p:spPr>
          <a:xfrm>
            <a:off x="68365" y="391940"/>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sp>
        <p:nvSpPr>
          <p:cNvPr id="15" name="Rectangle 14">
            <a:extLst>
              <a:ext uri="{FF2B5EF4-FFF2-40B4-BE49-F238E27FC236}">
                <a16:creationId xmlns:a16="http://schemas.microsoft.com/office/drawing/2014/main" id="{DCA7F899-1E3A-4F30-8F4E-0EBF902109CE}"/>
              </a:ext>
            </a:extLst>
          </p:cNvPr>
          <p:cNvSpPr/>
          <p:nvPr/>
        </p:nvSpPr>
        <p:spPr>
          <a:xfrm>
            <a:off x="57607" y="598467"/>
            <a:ext cx="5143203" cy="369332"/>
          </a:xfrm>
          <a:prstGeom prst="rect">
            <a:avLst/>
          </a:prstGeom>
        </p:spPr>
        <p:txBody>
          <a:bodyPr wrap="none">
            <a:spAutoFit/>
          </a:bodyPr>
          <a:lstStyle/>
          <a:p>
            <a:r>
              <a:rPr lang="it-IT" altLang="fr-FR" b="1" dirty="0">
                <a:solidFill>
                  <a:srgbClr val="008000"/>
                </a:solidFill>
              </a:rPr>
              <a:t>Passiflore tripartite </a:t>
            </a:r>
            <a:r>
              <a:rPr lang="it-IT" altLang="fr-FR" dirty="0">
                <a:solidFill>
                  <a:srgbClr val="008000"/>
                </a:solidFill>
              </a:rPr>
              <a:t>ou</a:t>
            </a:r>
            <a:r>
              <a:rPr lang="it-IT" altLang="fr-FR" b="1" dirty="0">
                <a:solidFill>
                  <a:srgbClr val="008000"/>
                </a:solidFill>
              </a:rPr>
              <a:t> curuba </a:t>
            </a:r>
            <a:r>
              <a:rPr lang="it-IT" altLang="fr-FR" dirty="0">
                <a:solidFill>
                  <a:srgbClr val="008000"/>
                </a:solidFill>
              </a:rPr>
              <a:t>(</a:t>
            </a:r>
            <a:r>
              <a:rPr lang="it-IT" altLang="fr-FR" i="1" dirty="0">
                <a:solidFill>
                  <a:srgbClr val="008000"/>
                </a:solidFill>
              </a:rPr>
              <a:t>Passiflora tripartita</a:t>
            </a:r>
            <a:r>
              <a:rPr lang="it-IT" altLang="fr-FR" dirty="0">
                <a:solidFill>
                  <a:srgbClr val="008000"/>
                </a:solidFill>
              </a:rPr>
              <a:t>)</a:t>
            </a:r>
            <a:endParaRPr lang="fr-FR" dirty="0"/>
          </a:p>
        </p:txBody>
      </p:sp>
    </p:spTree>
    <p:extLst>
      <p:ext uri="{BB962C8B-B14F-4D97-AF65-F5344CB8AC3E}">
        <p14:creationId xmlns:p14="http://schemas.microsoft.com/office/powerpoint/2010/main" val="39387969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ED135B5-E1F1-4BC6-B181-F1A72A008088}"/>
              </a:ext>
            </a:extLst>
          </p:cNvPr>
          <p:cNvSpPr>
            <a:spLocks noGrp="1"/>
          </p:cNvSpPr>
          <p:nvPr>
            <p:ph type="ftr" sz="quarter" idx="11"/>
          </p:nvPr>
        </p:nvSpPr>
        <p:spPr>
          <a:xfrm>
            <a:off x="4060116" y="6472947"/>
            <a:ext cx="5094642" cy="266887"/>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556043EE-D143-47EA-AE18-F2FA0F7F16CC}"/>
              </a:ext>
            </a:extLst>
          </p:cNvPr>
          <p:cNvSpPr>
            <a:spLocks noGrp="1"/>
          </p:cNvSpPr>
          <p:nvPr>
            <p:ph type="sldNum" sz="quarter" idx="12"/>
          </p:nvPr>
        </p:nvSpPr>
        <p:spPr>
          <a:xfrm>
            <a:off x="11499924" y="106158"/>
            <a:ext cx="574637" cy="377936"/>
          </a:xfrm>
        </p:spPr>
        <p:txBody>
          <a:bodyPr/>
          <a:lstStyle/>
          <a:p>
            <a:fld id="{DD01B516-A07C-46B6-9C1A-871827ED2DE0}" type="slidenum">
              <a:rPr lang="fr-FR" smtClean="0"/>
              <a:t>54</a:t>
            </a:fld>
            <a:endParaRPr lang="fr-FR"/>
          </a:p>
        </p:txBody>
      </p:sp>
      <p:sp>
        <p:nvSpPr>
          <p:cNvPr id="4" name="ZoneTexte 3">
            <a:extLst>
              <a:ext uri="{FF2B5EF4-FFF2-40B4-BE49-F238E27FC236}">
                <a16:creationId xmlns:a16="http://schemas.microsoft.com/office/drawing/2014/main" id="{137BC83D-94F2-4944-9535-D9E9160F6FD8}"/>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6">
            <a:extLst>
              <a:ext uri="{FF2B5EF4-FFF2-40B4-BE49-F238E27FC236}">
                <a16:creationId xmlns:a16="http://schemas.microsoft.com/office/drawing/2014/main" id="{49B8A1FF-7E7B-4D8A-9E67-828B190FAC75}"/>
              </a:ext>
            </a:extLst>
          </p:cNvPr>
          <p:cNvSpPr txBox="1">
            <a:spLocks noChangeArrowheads="1"/>
          </p:cNvSpPr>
          <p:nvPr/>
        </p:nvSpPr>
        <p:spPr bwMode="auto">
          <a:xfrm>
            <a:off x="161925" y="1095375"/>
            <a:ext cx="11879263"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fr-FR" altLang="fr-FR" dirty="0">
                <a:solidFill>
                  <a:srgbClr val="008000"/>
                </a:solidFill>
              </a:rPr>
              <a:t>Ou </a:t>
            </a:r>
            <a:r>
              <a:rPr lang="fr-FR" altLang="fr-FR" i="1" dirty="0" err="1">
                <a:solidFill>
                  <a:srgbClr val="008000"/>
                </a:solidFill>
              </a:rPr>
              <a:t>tumbo</a:t>
            </a:r>
            <a:r>
              <a:rPr lang="fr-FR" altLang="fr-FR" i="1" dirty="0">
                <a:solidFill>
                  <a:srgbClr val="008000"/>
                </a:solidFill>
              </a:rPr>
              <a:t> serrano</a:t>
            </a:r>
            <a:r>
              <a:rPr lang="fr-FR" altLang="fr-FR" dirty="0">
                <a:solidFill>
                  <a:srgbClr val="008000"/>
                </a:solidFill>
              </a:rPr>
              <a:t>. Nom du fruit : Fruit de la Passion Banane. Plante grimpante, pour tonnelle, treille et Pergola, elle pousse accrochée sur les arbres ou sur les murs. </a:t>
            </a:r>
            <a:r>
              <a:rPr lang="fr-FR" altLang="fr-FR" b="1" dirty="0">
                <a:solidFill>
                  <a:srgbClr val="008000"/>
                </a:solidFill>
              </a:rPr>
              <a:t>Fruits : </a:t>
            </a:r>
            <a:r>
              <a:rPr lang="fr-FR" altLang="fr-FR" dirty="0">
                <a:solidFill>
                  <a:srgbClr val="008000"/>
                </a:solidFill>
              </a:rPr>
              <a:t>Fruit de 3 à 8 cm de diamètre, ovoïdes, jaunes. </a:t>
            </a:r>
            <a:r>
              <a:rPr lang="fr-FR" altLang="fr-FR" b="1" dirty="0">
                <a:solidFill>
                  <a:srgbClr val="C00000"/>
                </a:solidFill>
              </a:rPr>
              <a:t>Rusticité (Température minimale) : </a:t>
            </a:r>
            <a:r>
              <a:rPr lang="fr-FR" altLang="fr-FR" dirty="0">
                <a:solidFill>
                  <a:srgbClr val="C00000"/>
                </a:solidFill>
              </a:rPr>
              <a:t>7° (</a:t>
            </a:r>
            <a:r>
              <a:rPr lang="fr-FR" altLang="fr-FR" dirty="0">
                <a:solidFill>
                  <a:srgbClr val="008000"/>
                </a:solidFill>
              </a:rPr>
              <a:t>USDA 10 a</a:t>
            </a:r>
            <a:r>
              <a:rPr lang="fr-FR" altLang="fr-FR" dirty="0">
                <a:solidFill>
                  <a:srgbClr val="C00000"/>
                </a:solidFill>
              </a:rPr>
              <a:t>). </a:t>
            </a:r>
            <a:r>
              <a:rPr lang="fr-FR" altLang="fr-FR" b="1" dirty="0">
                <a:solidFill>
                  <a:srgbClr val="008000"/>
                </a:solidFill>
              </a:rPr>
              <a:t>Substrat : </a:t>
            </a:r>
            <a:r>
              <a:rPr lang="fr-FR" altLang="fr-FR" dirty="0">
                <a:solidFill>
                  <a:srgbClr val="008000"/>
                </a:solidFill>
              </a:rPr>
              <a:t>Bien drainant, Frais, Fertile. </a:t>
            </a:r>
            <a:r>
              <a:rPr lang="fr-FR" altLang="fr-FR" b="1" dirty="0">
                <a:solidFill>
                  <a:srgbClr val="008000"/>
                </a:solidFill>
              </a:rPr>
              <a:t>Arrosage : </a:t>
            </a:r>
            <a:r>
              <a:rPr lang="fr-FR" altLang="fr-FR" dirty="0">
                <a:solidFill>
                  <a:srgbClr val="008000"/>
                </a:solidFill>
              </a:rPr>
              <a:t>Moyen. </a:t>
            </a:r>
            <a:r>
              <a:rPr lang="fr-FR" altLang="fr-FR" b="1" dirty="0">
                <a:solidFill>
                  <a:srgbClr val="008000"/>
                </a:solidFill>
              </a:rPr>
              <a:t>Exposition : </a:t>
            </a:r>
            <a:r>
              <a:rPr lang="fr-FR" altLang="fr-FR" dirty="0">
                <a:solidFill>
                  <a:srgbClr val="008000"/>
                </a:solidFill>
              </a:rPr>
              <a:t>Pleine lumière. </a:t>
            </a:r>
            <a:r>
              <a:rPr lang="fr-FR" altLang="fr-FR" b="1" dirty="0">
                <a:solidFill>
                  <a:srgbClr val="008000"/>
                </a:solidFill>
              </a:rPr>
              <a:t>Maladies / Ravageurs : </a:t>
            </a:r>
            <a:r>
              <a:rPr lang="fr-FR" altLang="fr-FR" dirty="0">
                <a:solidFill>
                  <a:srgbClr val="008000"/>
                </a:solidFill>
              </a:rPr>
              <a:t>Araignées rouges, Cochenilles à bouclier, Cochenilles farineuses, Aleurodes, Mosaïque. </a:t>
            </a:r>
            <a:r>
              <a:rPr lang="fr-FR" altLang="fr-FR" b="1" dirty="0">
                <a:solidFill>
                  <a:srgbClr val="008000"/>
                </a:solidFill>
              </a:rPr>
              <a:t>Culture au jardin : </a:t>
            </a:r>
            <a:r>
              <a:rPr lang="fr-FR" altLang="fr-FR" dirty="0">
                <a:solidFill>
                  <a:srgbClr val="008000"/>
                </a:solidFill>
              </a:rPr>
              <a:t>Taillez régulièrement de façon à favoriser les rameaux les plus forts. Maintenez humide en été. </a:t>
            </a:r>
            <a:r>
              <a:rPr lang="fr-FR" altLang="fr-FR" b="1" dirty="0">
                <a:solidFill>
                  <a:srgbClr val="008000"/>
                </a:solidFill>
              </a:rPr>
              <a:t>Techniques de semis : </a:t>
            </a:r>
            <a:r>
              <a:rPr lang="fr-FR" altLang="fr-FR" dirty="0">
                <a:solidFill>
                  <a:srgbClr val="008000"/>
                </a:solidFill>
              </a:rPr>
              <a:t>Trempage dans l’eau chaude 24h. </a:t>
            </a:r>
            <a:r>
              <a:rPr lang="fr-FR" altLang="fr-FR" b="1" dirty="0">
                <a:solidFill>
                  <a:srgbClr val="008000"/>
                </a:solidFill>
              </a:rPr>
              <a:t>Durée de germination : </a:t>
            </a:r>
            <a:r>
              <a:rPr lang="fr-FR" altLang="fr-FR" dirty="0">
                <a:solidFill>
                  <a:srgbClr val="008000"/>
                </a:solidFill>
              </a:rPr>
              <a:t>Jusqu'à 365 jours. Ses fruits allongés, verts avant maturité et jaune-orangé à maturité, contiennent des graines enveloppées d'un </a:t>
            </a:r>
            <a:r>
              <a:rPr lang="fr-FR" altLang="fr-FR" dirty="0">
                <a:solidFill>
                  <a:srgbClr val="008000"/>
                </a:solidFill>
                <a:hlinkClick r:id="rId2" tooltip="Mucilage"/>
              </a:rPr>
              <a:t>mucilage</a:t>
            </a:r>
            <a:r>
              <a:rPr lang="fr-FR" altLang="fr-FR" dirty="0">
                <a:solidFill>
                  <a:srgbClr val="008000"/>
                </a:solidFill>
              </a:rPr>
              <a:t> comestible, translucide, rouge orangé, aromatique. On les consomme tels quels ; ils servent aussi à parfumer les glaces, les boissons, les pâtisseries. On leur prête des vertus médicinales. Cette variété est proche de l'espèce </a:t>
            </a:r>
            <a:r>
              <a:rPr lang="fr-FR" altLang="fr-FR" i="1" dirty="0" err="1">
                <a:solidFill>
                  <a:srgbClr val="008000"/>
                </a:solidFill>
                <a:hlinkClick r:id="rId3" tooltip="Passiflora tarminiana (page inexistante)"/>
              </a:rPr>
              <a:t>Passiflora</a:t>
            </a:r>
            <a:r>
              <a:rPr lang="fr-FR" altLang="fr-FR" i="1" dirty="0">
                <a:solidFill>
                  <a:srgbClr val="008000"/>
                </a:solidFill>
                <a:hlinkClick r:id="rId3" tooltip="Passiflora tarminiana (page inexistante)"/>
              </a:rPr>
              <a:t> </a:t>
            </a:r>
            <a:r>
              <a:rPr lang="fr-FR" altLang="fr-FR" i="1" dirty="0" err="1">
                <a:solidFill>
                  <a:srgbClr val="008000"/>
                </a:solidFill>
                <a:hlinkClick r:id="rId3" tooltip="Passiflora tarminiana (page inexistante)"/>
              </a:rPr>
              <a:t>tarminiana</a:t>
            </a:r>
            <a:r>
              <a:rPr lang="fr-FR" altLang="fr-FR" dirty="0">
                <a:solidFill>
                  <a:srgbClr val="008000"/>
                </a:solidFill>
              </a:rPr>
              <a:t>. </a:t>
            </a:r>
            <a:r>
              <a:rPr lang="fr-FR" b="1" dirty="0">
                <a:solidFill>
                  <a:srgbClr val="008000"/>
                </a:solidFill>
              </a:rPr>
              <a:t>Zones USDA</a:t>
            </a:r>
            <a:r>
              <a:rPr lang="fr-FR" dirty="0">
                <a:solidFill>
                  <a:srgbClr val="008000"/>
                </a:solidFill>
              </a:rPr>
              <a:t> (8b) 9-11</a:t>
            </a:r>
            <a:r>
              <a:rPr lang="fr-FR" altLang="fr-FR" dirty="0">
                <a:solidFill>
                  <a:srgbClr val="008000"/>
                </a:solidFill>
              </a:rPr>
              <a:t>.</a:t>
            </a:r>
            <a:endParaRPr lang="fr-FR" altLang="fr-FR" i="1" dirty="0">
              <a:solidFill>
                <a:srgbClr val="008000"/>
              </a:solidFill>
            </a:endParaRPr>
          </a:p>
          <a:p>
            <a:pPr algn="just" eaLnBrk="1" hangingPunct="1"/>
            <a:r>
              <a:rPr lang="fr-FR" altLang="fr-FR" sz="1200" i="1" dirty="0">
                <a:solidFill>
                  <a:srgbClr val="008000"/>
                </a:solidFill>
              </a:rPr>
              <a:t>Sources : a) </a:t>
            </a:r>
            <a:r>
              <a:rPr lang="fr-FR" altLang="fr-FR" sz="1200" dirty="0">
                <a:solidFill>
                  <a:srgbClr val="008000"/>
                </a:solidFill>
                <a:hlinkClick r:id="rId4"/>
              </a:rPr>
              <a:t>http://www.comptoir-des-graines.fr/lianes-et-grimpantes-graines-de-passiflora-mollissima-p-649.html</a:t>
            </a:r>
            <a:r>
              <a:rPr lang="fr-FR" altLang="fr-FR" sz="1200" dirty="0">
                <a:solidFill>
                  <a:srgbClr val="008000"/>
                </a:solidFill>
              </a:rPr>
              <a:t> , b) </a:t>
            </a:r>
            <a:r>
              <a:rPr lang="fr-FR" altLang="fr-FR" sz="1200" dirty="0">
                <a:solidFill>
                  <a:srgbClr val="008000"/>
                </a:solidFill>
                <a:hlinkClick r:id="rId5"/>
              </a:rPr>
              <a:t>http://fr.wikipedia.org/wiki/Passiflora_tripartita_var._mollissima</a:t>
            </a:r>
            <a:r>
              <a:rPr lang="fr-FR" altLang="fr-FR" sz="1200" dirty="0">
                <a:solidFill>
                  <a:srgbClr val="008000"/>
                </a:solidFill>
              </a:rPr>
              <a:t> </a:t>
            </a:r>
          </a:p>
        </p:txBody>
      </p:sp>
      <p:pic>
        <p:nvPicPr>
          <p:cNvPr id="6" name="Picture 2" descr="D:\Users\blisan\Pictures\perso\agro-forêts\Curuba.jpg">
            <a:extLst>
              <a:ext uri="{FF2B5EF4-FFF2-40B4-BE49-F238E27FC236}">
                <a16:creationId xmlns:a16="http://schemas.microsoft.com/office/drawing/2014/main" id="{A786E942-192A-45EA-9BE5-48FB9483D4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25" y="3868047"/>
            <a:ext cx="3179763" cy="287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D:\Users\blisan\Pictures\perso\agro-forêts\curuba2.jpg">
            <a:extLst>
              <a:ext uri="{FF2B5EF4-FFF2-40B4-BE49-F238E27FC236}">
                <a16:creationId xmlns:a16="http://schemas.microsoft.com/office/drawing/2014/main" id="{54FE4087-50BC-4AE0-B754-DF17B43C23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1895" y="5016407"/>
            <a:ext cx="13049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D3D1A41-050A-4837-8AF9-F0208D260AA1}"/>
              </a:ext>
            </a:extLst>
          </p:cNvPr>
          <p:cNvSpPr/>
          <p:nvPr/>
        </p:nvSpPr>
        <p:spPr>
          <a:xfrm>
            <a:off x="161925" y="713128"/>
            <a:ext cx="11431232" cy="382247"/>
          </a:xfrm>
          <a:prstGeom prst="rect">
            <a:avLst/>
          </a:prstGeom>
        </p:spPr>
        <p:txBody>
          <a:bodyPr wrap="square">
            <a:spAutoFit/>
          </a:bodyPr>
          <a:lstStyle/>
          <a:p>
            <a:r>
              <a:rPr lang="fr-FR" altLang="fr-FR" b="1" dirty="0">
                <a:solidFill>
                  <a:srgbClr val="008000"/>
                </a:solidFill>
              </a:rPr>
              <a:t>Passiflore </a:t>
            </a:r>
            <a:r>
              <a:rPr lang="fr-FR" altLang="fr-FR" b="1" dirty="0" err="1">
                <a:solidFill>
                  <a:srgbClr val="008000"/>
                </a:solidFill>
              </a:rPr>
              <a:t>Tarminiana</a:t>
            </a:r>
            <a:r>
              <a:rPr lang="fr-FR" altLang="fr-FR" b="1" dirty="0">
                <a:solidFill>
                  <a:srgbClr val="008000"/>
                </a:solidFill>
              </a:rPr>
              <a:t> </a:t>
            </a:r>
            <a:r>
              <a:rPr lang="fr-FR" altLang="fr-FR" dirty="0">
                <a:solidFill>
                  <a:srgbClr val="008000"/>
                </a:solidFill>
              </a:rPr>
              <a:t>ou</a:t>
            </a:r>
            <a:r>
              <a:rPr lang="fr-FR" altLang="fr-FR" b="1" dirty="0">
                <a:solidFill>
                  <a:srgbClr val="008000"/>
                </a:solidFill>
              </a:rPr>
              <a:t> curuba de Castilla ou </a:t>
            </a:r>
            <a:r>
              <a:rPr lang="fr-FR" altLang="fr-FR" b="1" dirty="0" err="1">
                <a:solidFill>
                  <a:srgbClr val="008000"/>
                </a:solidFill>
              </a:rPr>
              <a:t>taxo</a:t>
            </a:r>
            <a:r>
              <a:rPr lang="fr-FR" altLang="fr-FR" b="1" dirty="0">
                <a:solidFill>
                  <a:srgbClr val="008000"/>
                </a:solidFill>
              </a:rPr>
              <a:t> </a:t>
            </a:r>
            <a:r>
              <a:rPr lang="fr-FR" altLang="fr-FR" dirty="0">
                <a:solidFill>
                  <a:srgbClr val="008000"/>
                </a:solidFill>
              </a:rPr>
              <a:t>(</a:t>
            </a:r>
            <a:r>
              <a:rPr lang="la-Latn" altLang="fr-FR" i="1" dirty="0">
                <a:solidFill>
                  <a:srgbClr val="008000"/>
                </a:solidFill>
              </a:rPr>
              <a:t>Passiflora tripartita </a:t>
            </a:r>
            <a:r>
              <a:rPr lang="la-Latn" altLang="fr-FR" dirty="0">
                <a:solidFill>
                  <a:srgbClr val="008000"/>
                </a:solidFill>
              </a:rPr>
              <a:t>var.</a:t>
            </a:r>
            <a:r>
              <a:rPr lang="la-Latn" altLang="fr-FR" i="1" dirty="0">
                <a:solidFill>
                  <a:srgbClr val="008000"/>
                </a:solidFill>
              </a:rPr>
              <a:t> mollissima</a:t>
            </a:r>
            <a:r>
              <a:rPr lang="fr-FR" altLang="fr-FR" dirty="0">
                <a:solidFill>
                  <a:srgbClr val="008000"/>
                </a:solidFill>
              </a:rPr>
              <a:t>)</a:t>
            </a:r>
            <a:endParaRPr lang="fr-FR" dirty="0"/>
          </a:p>
        </p:txBody>
      </p:sp>
      <p:sp>
        <p:nvSpPr>
          <p:cNvPr id="9" name="ZoneTexte 8">
            <a:extLst>
              <a:ext uri="{FF2B5EF4-FFF2-40B4-BE49-F238E27FC236}">
                <a16:creationId xmlns:a16="http://schemas.microsoft.com/office/drawing/2014/main" id="{0A371F3D-1B09-4101-BEF9-E0395DCA7408}"/>
              </a:ext>
            </a:extLst>
          </p:cNvPr>
          <p:cNvSpPr txBox="1"/>
          <p:nvPr/>
        </p:nvSpPr>
        <p:spPr>
          <a:xfrm>
            <a:off x="161925" y="381242"/>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spTree>
    <p:extLst>
      <p:ext uri="{BB962C8B-B14F-4D97-AF65-F5344CB8AC3E}">
        <p14:creationId xmlns:p14="http://schemas.microsoft.com/office/powerpoint/2010/main" val="39548482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8897031-89D1-4D79-8320-F9170871549C}"/>
              </a:ext>
            </a:extLst>
          </p:cNvPr>
          <p:cNvSpPr>
            <a:spLocks noGrp="1"/>
          </p:cNvSpPr>
          <p:nvPr>
            <p:ph type="ftr" sz="quarter" idx="11"/>
          </p:nvPr>
        </p:nvSpPr>
        <p:spPr>
          <a:xfrm>
            <a:off x="4038600" y="6491456"/>
            <a:ext cx="4793428"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FE81859E-C186-473B-B47D-A613F5A6EF43}"/>
              </a:ext>
            </a:extLst>
          </p:cNvPr>
          <p:cNvSpPr>
            <a:spLocks noGrp="1"/>
          </p:cNvSpPr>
          <p:nvPr>
            <p:ph type="sldNum" sz="quarter" idx="12"/>
          </p:nvPr>
        </p:nvSpPr>
        <p:spPr>
          <a:xfrm>
            <a:off x="268940" y="96540"/>
            <a:ext cx="424031" cy="365125"/>
          </a:xfrm>
        </p:spPr>
        <p:txBody>
          <a:bodyPr/>
          <a:lstStyle/>
          <a:p>
            <a:fld id="{DD01B516-A07C-46B6-9C1A-871827ED2DE0}" type="slidenum">
              <a:rPr lang="fr-FR" smtClean="0"/>
              <a:t>55</a:t>
            </a:fld>
            <a:endParaRPr lang="fr-FR" dirty="0"/>
          </a:p>
        </p:txBody>
      </p:sp>
      <p:sp>
        <p:nvSpPr>
          <p:cNvPr id="4" name="ZoneTexte 3">
            <a:extLst>
              <a:ext uri="{FF2B5EF4-FFF2-40B4-BE49-F238E27FC236}">
                <a16:creationId xmlns:a16="http://schemas.microsoft.com/office/drawing/2014/main" id="{44D0EA57-A8B5-44E2-A3DC-752742F1ABB0}"/>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pic>
        <p:nvPicPr>
          <p:cNvPr id="5" name="Image 6">
            <a:extLst>
              <a:ext uri="{FF2B5EF4-FFF2-40B4-BE49-F238E27FC236}">
                <a16:creationId xmlns:a16="http://schemas.microsoft.com/office/drawing/2014/main" id="{A5169DDE-4920-411D-B601-8B0C5BAFD7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9389" y="5209522"/>
            <a:ext cx="1625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9">
            <a:extLst>
              <a:ext uri="{FF2B5EF4-FFF2-40B4-BE49-F238E27FC236}">
                <a16:creationId xmlns:a16="http://schemas.microsoft.com/office/drawing/2014/main" id="{0188C531-E53C-485D-A97E-18F689E3D6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98540" y="4541897"/>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11">
            <a:extLst>
              <a:ext uri="{FF2B5EF4-FFF2-40B4-BE49-F238E27FC236}">
                <a16:creationId xmlns:a16="http://schemas.microsoft.com/office/drawing/2014/main" id="{3BDE456E-832B-4D22-8E7E-C4013D09CBF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12388" y="4229100"/>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12">
            <a:extLst>
              <a:ext uri="{FF2B5EF4-FFF2-40B4-BE49-F238E27FC236}">
                <a16:creationId xmlns:a16="http://schemas.microsoft.com/office/drawing/2014/main" id="{0577B931-6ADE-4E64-AD39-992EEE73514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74127" y="48260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4">
            <a:extLst>
              <a:ext uri="{FF2B5EF4-FFF2-40B4-BE49-F238E27FC236}">
                <a16:creationId xmlns:a16="http://schemas.microsoft.com/office/drawing/2014/main" id="{54440644-072C-4852-92ED-7232C4239C2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865" y="49530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5">
            <a:extLst>
              <a:ext uri="{FF2B5EF4-FFF2-40B4-BE49-F238E27FC236}">
                <a16:creationId xmlns:a16="http://schemas.microsoft.com/office/drawing/2014/main" id="{0078DC8A-D700-4417-84AB-0494A794CDD2}"/>
              </a:ext>
            </a:extLst>
          </p:cNvPr>
          <p:cNvSpPr txBox="1">
            <a:spLocks noChangeArrowheads="1"/>
          </p:cNvSpPr>
          <p:nvPr/>
        </p:nvSpPr>
        <p:spPr bwMode="auto">
          <a:xfrm>
            <a:off x="161925" y="1082334"/>
            <a:ext cx="1179988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fr-FR" altLang="fr-FR" dirty="0">
                <a:solidFill>
                  <a:srgbClr val="008000"/>
                </a:solidFill>
              </a:rPr>
              <a:t>Elle est une </a:t>
            </a:r>
            <a:r>
              <a:rPr lang="fr-FR" altLang="fr-FR" dirty="0">
                <a:solidFill>
                  <a:srgbClr val="008000"/>
                </a:solidFill>
                <a:hlinkClick r:id="rId7" tooltip="Rampant"/>
              </a:rPr>
              <a:t>liane</a:t>
            </a:r>
            <a:r>
              <a:rPr lang="fr-FR" altLang="fr-FR" dirty="0">
                <a:solidFill>
                  <a:srgbClr val="008000"/>
                </a:solidFill>
              </a:rPr>
              <a:t>, originaire des hautes terres tropicales d'Amérique du Sud, où il pousse entre 2000 et 3500 </a:t>
            </a:r>
            <a:r>
              <a:rPr lang="fr-FR" altLang="fr-FR" dirty="0">
                <a:solidFill>
                  <a:srgbClr val="008000"/>
                </a:solidFill>
                <a:hlinkClick r:id="rId8" tooltip="M"/>
              </a:rPr>
              <a:t>mètres</a:t>
            </a:r>
            <a:r>
              <a:rPr lang="fr-FR" altLang="fr-FR" dirty="0">
                <a:solidFill>
                  <a:srgbClr val="008000"/>
                </a:solidFill>
              </a:rPr>
              <a:t> (famille des </a:t>
            </a:r>
            <a:r>
              <a:rPr lang="fr-FR" altLang="fr-FR" i="1" dirty="0" err="1">
                <a:solidFill>
                  <a:srgbClr val="008000"/>
                </a:solidFill>
                <a:hlinkClick r:id="rId9" tooltip="Passiflora"/>
              </a:rPr>
              <a:t>Pasifloráceas</a:t>
            </a:r>
            <a:r>
              <a:rPr lang="fr-FR" altLang="fr-FR" dirty="0">
                <a:solidFill>
                  <a:srgbClr val="008000"/>
                </a:solidFill>
              </a:rPr>
              <a:t>). Fleurs d’une couleur lilas lumineux (voyant). </a:t>
            </a:r>
            <a:r>
              <a:rPr lang="fr-FR" altLang="fr-FR" dirty="0">
                <a:solidFill>
                  <a:srgbClr val="008000"/>
                </a:solidFill>
                <a:hlinkClick r:id="rId10" tooltip="Fruit"/>
              </a:rPr>
              <a:t>Fruit</a:t>
            </a:r>
            <a:r>
              <a:rPr lang="fr-FR" altLang="fr-FR" dirty="0">
                <a:solidFill>
                  <a:srgbClr val="008000"/>
                </a:solidFill>
              </a:rPr>
              <a:t> fusiforme 9-14 cm de long et de 3,5 à 4,5 cm de diamètre;  péricarpe vert foncé devient jaune ou orange quand il arrive à maturité, avec plusieurs graines, brun rougeâtre quand ils sont secs et avec arille orange, doux et aromatique. Pour ses fruits, il est cultivé pour le marché, en </a:t>
            </a:r>
            <a:r>
              <a:rPr lang="fr-FR" altLang="fr-FR" dirty="0">
                <a:solidFill>
                  <a:srgbClr val="008000"/>
                </a:solidFill>
                <a:hlinkClick r:id="rId11" tooltip="Equateur"/>
              </a:rPr>
              <a:t>Equateur</a:t>
            </a:r>
            <a:r>
              <a:rPr lang="fr-FR" altLang="fr-FR" dirty="0">
                <a:solidFill>
                  <a:srgbClr val="008000"/>
                </a:solidFill>
              </a:rPr>
              <a:t>, en </a:t>
            </a:r>
            <a:r>
              <a:rPr lang="fr-FR" altLang="fr-FR" dirty="0">
                <a:solidFill>
                  <a:srgbClr val="008000"/>
                </a:solidFill>
                <a:hlinkClick r:id="rId12" tooltip="Colombie"/>
              </a:rPr>
              <a:t>Colombie</a:t>
            </a:r>
            <a:r>
              <a:rPr lang="fr-FR" altLang="fr-FR" dirty="0">
                <a:solidFill>
                  <a:srgbClr val="008000"/>
                </a:solidFill>
              </a:rPr>
              <a:t>, au </a:t>
            </a:r>
            <a:r>
              <a:rPr lang="fr-FR" altLang="fr-FR" dirty="0">
                <a:solidFill>
                  <a:srgbClr val="008000"/>
                </a:solidFill>
                <a:hlinkClick r:id="rId13" tooltip="Pérou"/>
              </a:rPr>
              <a:t>Pérou</a:t>
            </a:r>
            <a:r>
              <a:rPr lang="fr-FR" altLang="fr-FR" dirty="0">
                <a:solidFill>
                  <a:srgbClr val="008000"/>
                </a:solidFill>
              </a:rPr>
              <a:t> et au </a:t>
            </a:r>
            <a:r>
              <a:rPr lang="fr-FR" altLang="fr-FR" dirty="0">
                <a:solidFill>
                  <a:srgbClr val="008000"/>
                </a:solidFill>
                <a:hlinkClick r:id="rId14" tooltip="Venezuela"/>
              </a:rPr>
              <a:t>Venezuela</a:t>
            </a:r>
            <a:r>
              <a:rPr lang="fr-FR" altLang="fr-FR" dirty="0">
                <a:solidFill>
                  <a:srgbClr val="008000"/>
                </a:solidFill>
              </a:rPr>
              <a:t>. Il a été introduit au </a:t>
            </a:r>
            <a:r>
              <a:rPr lang="fr-FR" altLang="fr-FR" dirty="0">
                <a:solidFill>
                  <a:srgbClr val="008000"/>
                </a:solidFill>
                <a:hlinkClick r:id="rId15" tooltip="Mexique"/>
              </a:rPr>
              <a:t>Mexique</a:t>
            </a:r>
            <a:r>
              <a:rPr lang="fr-FR" altLang="fr-FR" dirty="0">
                <a:solidFill>
                  <a:srgbClr val="008000"/>
                </a:solidFill>
              </a:rPr>
              <a:t>, aux </a:t>
            </a:r>
            <a:r>
              <a:rPr lang="fr-FR" altLang="fr-FR" dirty="0">
                <a:solidFill>
                  <a:srgbClr val="008000"/>
                </a:solidFill>
                <a:hlinkClick r:id="rId16" tooltip="Les Îles Canaries"/>
              </a:rPr>
              <a:t>îles Canaries</a:t>
            </a:r>
            <a:r>
              <a:rPr lang="fr-FR" altLang="fr-FR" dirty="0">
                <a:solidFill>
                  <a:srgbClr val="008000"/>
                </a:solidFill>
              </a:rPr>
              <a:t>, en </a:t>
            </a:r>
            <a:r>
              <a:rPr lang="fr-FR" altLang="fr-FR" dirty="0">
                <a:solidFill>
                  <a:srgbClr val="008000"/>
                </a:solidFill>
                <a:hlinkClick r:id="rId17" tooltip="Ethiopie"/>
              </a:rPr>
              <a:t>Ethiopie</a:t>
            </a:r>
            <a:r>
              <a:rPr lang="fr-FR" altLang="fr-FR" dirty="0">
                <a:solidFill>
                  <a:srgbClr val="008000"/>
                </a:solidFill>
              </a:rPr>
              <a:t>, au </a:t>
            </a:r>
            <a:r>
              <a:rPr lang="fr-FR" altLang="fr-FR" dirty="0">
                <a:solidFill>
                  <a:srgbClr val="008000"/>
                </a:solidFill>
                <a:hlinkClick r:id="rId18" tooltip="Zimbabwe"/>
              </a:rPr>
              <a:t>Zimbabwe</a:t>
            </a:r>
            <a:r>
              <a:rPr lang="fr-FR" altLang="fr-FR" dirty="0">
                <a:solidFill>
                  <a:srgbClr val="008000"/>
                </a:solidFill>
              </a:rPr>
              <a:t>, au </a:t>
            </a:r>
            <a:r>
              <a:rPr lang="fr-FR" altLang="fr-FR" dirty="0">
                <a:solidFill>
                  <a:srgbClr val="008000"/>
                </a:solidFill>
                <a:hlinkClick r:id="rId19" tooltip="Sri Lanka"/>
              </a:rPr>
              <a:t>Sri Lanka</a:t>
            </a:r>
            <a:r>
              <a:rPr lang="fr-FR" altLang="fr-FR" dirty="0">
                <a:solidFill>
                  <a:srgbClr val="008000"/>
                </a:solidFill>
              </a:rPr>
              <a:t>, aux </a:t>
            </a:r>
            <a:r>
              <a:rPr lang="fr-FR" altLang="fr-FR" dirty="0">
                <a:solidFill>
                  <a:srgbClr val="008000"/>
                </a:solidFill>
                <a:hlinkClick r:id="rId20" tooltip="Philippines"/>
              </a:rPr>
              <a:t>Philippines</a:t>
            </a:r>
            <a:r>
              <a:rPr lang="fr-FR" altLang="fr-FR" dirty="0">
                <a:solidFill>
                  <a:srgbClr val="008000"/>
                </a:solidFill>
              </a:rPr>
              <a:t>, en </a:t>
            </a:r>
            <a:r>
              <a:rPr lang="fr-FR" altLang="fr-FR" dirty="0">
                <a:solidFill>
                  <a:srgbClr val="008000"/>
                </a:solidFill>
                <a:hlinkClick r:id="rId21" tooltip="Papouasie Nouvelle Guinée"/>
              </a:rPr>
              <a:t>Papouasie-Nouvelle-Guinée</a:t>
            </a:r>
            <a:r>
              <a:rPr lang="fr-FR" altLang="fr-FR" dirty="0">
                <a:solidFill>
                  <a:srgbClr val="008000"/>
                </a:solidFill>
              </a:rPr>
              <a:t>, en </a:t>
            </a:r>
            <a:r>
              <a:rPr lang="fr-FR" altLang="fr-FR" dirty="0">
                <a:solidFill>
                  <a:srgbClr val="008000"/>
                </a:solidFill>
                <a:hlinkClick r:id="rId22" tooltip="Nouvelle Zélande"/>
              </a:rPr>
              <a:t>Nouvelle-Zélande</a:t>
            </a:r>
            <a:r>
              <a:rPr lang="fr-FR" altLang="fr-FR" dirty="0">
                <a:solidFill>
                  <a:srgbClr val="008000"/>
                </a:solidFill>
              </a:rPr>
              <a:t> et à </a:t>
            </a:r>
            <a:r>
              <a:rPr lang="fr-FR" altLang="fr-FR" dirty="0">
                <a:solidFill>
                  <a:srgbClr val="008000"/>
                </a:solidFill>
                <a:hlinkClick r:id="rId23" tooltip="Hawaii"/>
              </a:rPr>
              <a:t>Hawaï</a:t>
            </a:r>
            <a:r>
              <a:rPr lang="fr-FR" altLang="fr-FR" dirty="0">
                <a:solidFill>
                  <a:srgbClr val="008000"/>
                </a:solidFill>
              </a:rPr>
              <a:t> </a:t>
            </a:r>
            <a:r>
              <a:rPr lang="fr-FR" altLang="fr-FR" dirty="0">
                <a:solidFill>
                  <a:srgbClr val="FF0000"/>
                </a:solidFill>
              </a:rPr>
              <a:t>où il présente une expansion invasive</a:t>
            </a:r>
            <a:r>
              <a:rPr lang="fr-FR" altLang="fr-FR" dirty="0">
                <a:solidFill>
                  <a:srgbClr val="008000"/>
                </a:solidFill>
              </a:rPr>
              <a:t>. </a:t>
            </a:r>
            <a:r>
              <a:rPr lang="fr-FR" altLang="fr-FR" b="1" dirty="0">
                <a:solidFill>
                  <a:srgbClr val="008000"/>
                </a:solidFill>
              </a:rPr>
              <a:t>Il est adapté à la culture industrielle, en raison de sa force et de sa résistance aux maladies fongiques. </a:t>
            </a:r>
          </a:p>
          <a:p>
            <a:pPr algn="just"/>
            <a:r>
              <a:rPr lang="fr-FR" b="1" dirty="0">
                <a:solidFill>
                  <a:srgbClr val="008000"/>
                </a:solidFill>
              </a:rPr>
              <a:t>Zone USDA</a:t>
            </a:r>
            <a:r>
              <a:rPr lang="fr-FR" dirty="0">
                <a:solidFill>
                  <a:srgbClr val="008000"/>
                </a:solidFill>
              </a:rPr>
              <a:t> 9a (9b)</a:t>
            </a:r>
            <a:r>
              <a:rPr lang="fr-FR" altLang="fr-FR" b="1" dirty="0">
                <a:solidFill>
                  <a:srgbClr val="008000"/>
                </a:solidFill>
              </a:rPr>
              <a:t>.</a:t>
            </a:r>
          </a:p>
          <a:p>
            <a:pPr algn="just" eaLnBrk="1" hangingPunct="1"/>
            <a:r>
              <a:rPr lang="es-ES" altLang="fr-FR" sz="1200" dirty="0">
                <a:solidFill>
                  <a:srgbClr val="008000"/>
                </a:solidFill>
              </a:rPr>
              <a:t>Elle </a:t>
            </a:r>
            <a:r>
              <a:rPr lang="fr-FR" altLang="fr-FR" sz="1200" dirty="0">
                <a:solidFill>
                  <a:srgbClr val="008000"/>
                </a:solidFill>
              </a:rPr>
              <a:t>est cultivé dans de nombreux pays. </a:t>
            </a:r>
            <a:r>
              <a:rPr lang="fr-FR" altLang="fr-FR" sz="1200" dirty="0">
                <a:solidFill>
                  <a:srgbClr val="FF0000"/>
                </a:solidFill>
              </a:rPr>
              <a:t>A Hawaii et en Nouvelle-Zélande, elle est considéré comme espèce envahissante. </a:t>
            </a:r>
          </a:p>
          <a:p>
            <a:pPr algn="just" eaLnBrk="1" hangingPunct="1"/>
            <a:r>
              <a:rPr lang="fr-FR" altLang="fr-FR" sz="1200" dirty="0">
                <a:solidFill>
                  <a:srgbClr val="008000"/>
                </a:solidFill>
              </a:rPr>
              <a:t>Autres noms : </a:t>
            </a:r>
            <a:r>
              <a:rPr lang="es-ES" altLang="fr-FR" sz="1200" dirty="0">
                <a:solidFill>
                  <a:srgbClr val="008000"/>
                </a:solidFill>
              </a:rPr>
              <a:t>conocida como tumbo , </a:t>
            </a:r>
            <a:r>
              <a:rPr lang="es-ES" altLang="fr-FR" sz="1200" dirty="0" err="1">
                <a:solidFill>
                  <a:srgbClr val="008000"/>
                </a:solidFill>
              </a:rPr>
              <a:t>curuba</a:t>
            </a:r>
            <a:r>
              <a:rPr lang="es-ES" altLang="fr-FR" sz="1200" dirty="0">
                <a:solidFill>
                  <a:srgbClr val="008000"/>
                </a:solidFill>
              </a:rPr>
              <a:t> ecuatoriana , </a:t>
            </a:r>
            <a:r>
              <a:rPr lang="es-ES" altLang="fr-FR" sz="1200" dirty="0" err="1">
                <a:solidFill>
                  <a:srgbClr val="008000"/>
                </a:solidFill>
              </a:rPr>
              <a:t>curuba</a:t>
            </a:r>
            <a:r>
              <a:rPr lang="es-ES" altLang="fr-FR" sz="1200" dirty="0">
                <a:solidFill>
                  <a:srgbClr val="008000"/>
                </a:solidFill>
              </a:rPr>
              <a:t> india, </a:t>
            </a:r>
            <a:r>
              <a:rPr lang="es-ES" altLang="fr-FR" sz="1200" dirty="0" err="1">
                <a:solidFill>
                  <a:srgbClr val="008000"/>
                </a:solidFill>
              </a:rPr>
              <a:t>tacso</a:t>
            </a:r>
            <a:r>
              <a:rPr lang="es-ES" altLang="fr-FR" sz="1200" dirty="0">
                <a:solidFill>
                  <a:srgbClr val="008000"/>
                </a:solidFill>
              </a:rPr>
              <a:t> amarillo. </a:t>
            </a:r>
            <a:r>
              <a:rPr lang="fr-FR" altLang="fr-FR" sz="1200" dirty="0">
                <a:solidFill>
                  <a:srgbClr val="008000"/>
                </a:solidFill>
              </a:rPr>
              <a:t>Une maladie fongique est causée par</a:t>
            </a:r>
            <a:r>
              <a:rPr lang="fr-FR" altLang="fr-FR" sz="1200" i="1" dirty="0"/>
              <a:t> </a:t>
            </a:r>
            <a:r>
              <a:rPr lang="fr-FR" altLang="fr-FR" sz="1200" i="1" dirty="0" err="1">
                <a:solidFill>
                  <a:srgbClr val="008000"/>
                </a:solidFill>
                <a:hlinkClick r:id="rId24" tooltip="Septoria"/>
              </a:rPr>
              <a:t>Septoria</a:t>
            </a:r>
            <a:r>
              <a:rPr lang="fr-FR" altLang="fr-FR" sz="1200" i="1" dirty="0">
                <a:solidFill>
                  <a:srgbClr val="008000"/>
                </a:solidFill>
              </a:rPr>
              <a:t> </a:t>
            </a:r>
            <a:r>
              <a:rPr lang="fr-FR" altLang="fr-FR" sz="1200" i="1" dirty="0" err="1">
                <a:solidFill>
                  <a:srgbClr val="008000"/>
                </a:solidFill>
              </a:rPr>
              <a:t>passiflorae</a:t>
            </a:r>
            <a:r>
              <a:rPr lang="es-ES" altLang="fr-FR" sz="1200" dirty="0">
                <a:solidFill>
                  <a:srgbClr val="008000"/>
                </a:solidFill>
              </a:rPr>
              <a:t>, </a:t>
            </a:r>
            <a:r>
              <a:rPr lang="fr-FR" altLang="fr-FR" sz="1200" dirty="0">
                <a:solidFill>
                  <a:srgbClr val="008000"/>
                </a:solidFill>
              </a:rPr>
              <a:t>dans des conditions de vent et de pluie.</a:t>
            </a:r>
          </a:p>
          <a:p>
            <a:pPr algn="just" eaLnBrk="1" hangingPunct="1"/>
            <a:r>
              <a:rPr lang="fr-FR" altLang="fr-FR" sz="1200" i="1" dirty="0">
                <a:solidFill>
                  <a:srgbClr val="008000"/>
                </a:solidFill>
              </a:rPr>
              <a:t>P. </a:t>
            </a:r>
            <a:r>
              <a:rPr lang="fr-FR" altLang="fr-FR" sz="1200" i="1" dirty="0" err="1">
                <a:solidFill>
                  <a:srgbClr val="008000"/>
                </a:solidFill>
              </a:rPr>
              <a:t>tarminina</a:t>
            </a:r>
            <a:r>
              <a:rPr lang="fr-FR" altLang="fr-FR" sz="1200" dirty="0">
                <a:solidFill>
                  <a:srgbClr val="008000"/>
                </a:solidFill>
              </a:rPr>
              <a:t> se distingue de </a:t>
            </a:r>
            <a:r>
              <a:rPr lang="fr-FR" altLang="fr-FR" sz="1200" i="1" dirty="0">
                <a:solidFill>
                  <a:srgbClr val="008000"/>
                </a:solidFill>
                <a:hlinkClick r:id="rId25" tooltip="Passiflora tripartita"/>
              </a:rPr>
              <a:t>P.</a:t>
            </a:r>
            <a:r>
              <a:rPr lang="fr-FR" altLang="fr-FR" sz="1200" dirty="0">
                <a:solidFill>
                  <a:srgbClr val="008000"/>
                </a:solidFill>
              </a:rPr>
              <a:t> </a:t>
            </a:r>
            <a:r>
              <a:rPr lang="fr-FR" altLang="fr-FR" sz="1200" i="1" dirty="0" err="1">
                <a:solidFill>
                  <a:srgbClr val="008000"/>
                </a:solidFill>
                <a:hlinkClick r:id="rId25" tooltip="Passiflora tripartita"/>
              </a:rPr>
              <a:t>tripartita</a:t>
            </a:r>
            <a:r>
              <a:rPr lang="fr-FR" altLang="fr-FR" sz="1200" dirty="0">
                <a:solidFill>
                  <a:srgbClr val="008000"/>
                </a:solidFill>
                <a:hlinkClick r:id="rId25" tooltip="Passiflora tripartita"/>
              </a:rPr>
              <a:t> var. </a:t>
            </a:r>
            <a:r>
              <a:rPr lang="fr-FR" altLang="fr-FR" sz="1200" i="1" dirty="0" err="1">
                <a:solidFill>
                  <a:srgbClr val="008000"/>
                </a:solidFill>
                <a:hlinkClick r:id="rId25" tooltip="Passiflora tripartita"/>
              </a:rPr>
              <a:t>mollissima</a:t>
            </a:r>
            <a:r>
              <a:rPr lang="fr-FR" altLang="fr-FR" sz="1200" dirty="0">
                <a:solidFill>
                  <a:srgbClr val="008000"/>
                </a:solidFill>
              </a:rPr>
              <a:t> par un certain nombre de caractéristiques. </a:t>
            </a:r>
            <a:r>
              <a:rPr lang="fr-FR" altLang="fr-FR" sz="1200" i="1" dirty="0">
                <a:solidFill>
                  <a:srgbClr val="008000"/>
                </a:solidFill>
              </a:rPr>
              <a:t>P.</a:t>
            </a:r>
            <a:r>
              <a:rPr lang="fr-FR" altLang="fr-FR" sz="1200" dirty="0">
                <a:solidFill>
                  <a:srgbClr val="008000"/>
                </a:solidFill>
              </a:rPr>
              <a:t> </a:t>
            </a:r>
            <a:r>
              <a:rPr lang="fr-FR" altLang="fr-FR" sz="1200" i="1" dirty="0" err="1">
                <a:solidFill>
                  <a:srgbClr val="008000"/>
                </a:solidFill>
              </a:rPr>
              <a:t>tarminina</a:t>
            </a:r>
            <a:r>
              <a:rPr lang="fr-FR" altLang="fr-FR" sz="1200" dirty="0">
                <a:solidFill>
                  <a:srgbClr val="008000"/>
                </a:solidFill>
              </a:rPr>
              <a:t> a de petites stipules caduques tandis que </a:t>
            </a:r>
            <a:r>
              <a:rPr lang="fr-FR" altLang="fr-FR" sz="1200" i="1" dirty="0">
                <a:solidFill>
                  <a:srgbClr val="008000"/>
                </a:solidFill>
              </a:rPr>
              <a:t>P.</a:t>
            </a:r>
            <a:r>
              <a:rPr lang="fr-FR" altLang="fr-FR" sz="1200" dirty="0">
                <a:solidFill>
                  <a:srgbClr val="008000"/>
                </a:solidFill>
              </a:rPr>
              <a:t> </a:t>
            </a:r>
            <a:r>
              <a:rPr lang="fr-FR" altLang="fr-FR" sz="1200" i="1" dirty="0" err="1">
                <a:solidFill>
                  <a:srgbClr val="008000"/>
                </a:solidFill>
              </a:rPr>
              <a:t>tripartita</a:t>
            </a:r>
            <a:r>
              <a:rPr lang="fr-FR" altLang="fr-FR" sz="1200" dirty="0">
                <a:solidFill>
                  <a:srgbClr val="008000"/>
                </a:solidFill>
              </a:rPr>
              <a:t> var. </a:t>
            </a:r>
            <a:r>
              <a:rPr lang="fr-FR" altLang="fr-FR" sz="1200" i="1" dirty="0" err="1">
                <a:solidFill>
                  <a:srgbClr val="008000"/>
                </a:solidFill>
              </a:rPr>
              <a:t>mollissima</a:t>
            </a:r>
            <a:r>
              <a:rPr lang="fr-FR" altLang="fr-FR" sz="1200" dirty="0">
                <a:solidFill>
                  <a:srgbClr val="008000"/>
                </a:solidFill>
              </a:rPr>
              <a:t> a de plus grandes, stipules persistantes. Les sépales et les pétales de </a:t>
            </a:r>
            <a:r>
              <a:rPr lang="fr-FR" altLang="fr-FR" sz="1200" i="1" dirty="0">
                <a:solidFill>
                  <a:srgbClr val="008000"/>
                </a:solidFill>
              </a:rPr>
              <a:t>P.</a:t>
            </a:r>
            <a:r>
              <a:rPr lang="fr-FR" altLang="fr-FR" sz="1200" dirty="0">
                <a:solidFill>
                  <a:srgbClr val="008000"/>
                </a:solidFill>
              </a:rPr>
              <a:t> </a:t>
            </a:r>
            <a:r>
              <a:rPr lang="fr-FR" altLang="fr-FR" sz="1200" i="1" dirty="0" err="1">
                <a:solidFill>
                  <a:srgbClr val="008000"/>
                </a:solidFill>
              </a:rPr>
              <a:t>tarminina</a:t>
            </a:r>
            <a:r>
              <a:rPr lang="fr-FR" altLang="fr-FR" sz="1200" dirty="0">
                <a:solidFill>
                  <a:srgbClr val="008000"/>
                </a:solidFill>
              </a:rPr>
              <a:t> sont perpendiculaires au tube floral ou sont réfléchis, alors qu'ils ne sont jamais aussi ouverte dans </a:t>
            </a:r>
            <a:r>
              <a:rPr lang="fr-FR" altLang="fr-FR" sz="1200" i="1" dirty="0">
                <a:solidFill>
                  <a:srgbClr val="008000"/>
                </a:solidFill>
              </a:rPr>
              <a:t>P.</a:t>
            </a:r>
            <a:r>
              <a:rPr lang="fr-FR" altLang="fr-FR" sz="1200" dirty="0">
                <a:solidFill>
                  <a:srgbClr val="008000"/>
                </a:solidFill>
              </a:rPr>
              <a:t> </a:t>
            </a:r>
            <a:r>
              <a:rPr lang="fr-FR" altLang="fr-FR" sz="1200" i="1" dirty="0" err="1">
                <a:solidFill>
                  <a:srgbClr val="008000"/>
                </a:solidFill>
              </a:rPr>
              <a:t>tripartita</a:t>
            </a:r>
            <a:r>
              <a:rPr lang="fr-FR" altLang="fr-FR" sz="1200" dirty="0">
                <a:solidFill>
                  <a:srgbClr val="008000"/>
                </a:solidFill>
              </a:rPr>
              <a:t> var. </a:t>
            </a:r>
            <a:r>
              <a:rPr lang="fr-FR" altLang="fr-FR" sz="1200" i="1" dirty="0" err="1">
                <a:solidFill>
                  <a:srgbClr val="008000"/>
                </a:solidFill>
              </a:rPr>
              <a:t>mollissima</a:t>
            </a:r>
            <a:r>
              <a:rPr lang="fr-FR" altLang="fr-FR" sz="1200" i="1" dirty="0">
                <a:solidFill>
                  <a:srgbClr val="008000"/>
                </a:solidFill>
              </a:rPr>
              <a:t>.</a:t>
            </a:r>
            <a:r>
              <a:rPr lang="fr-FR" altLang="fr-FR" sz="1200" dirty="0">
                <a:solidFill>
                  <a:srgbClr val="008000"/>
                </a:solidFill>
              </a:rPr>
              <a:t> Ils sont également à la fois beaucoup plus court par rapport à la longueur du tube floral dans </a:t>
            </a:r>
            <a:r>
              <a:rPr lang="fr-FR" altLang="fr-FR" sz="1200" i="1" dirty="0">
                <a:solidFill>
                  <a:srgbClr val="008000"/>
                </a:solidFill>
              </a:rPr>
              <a:t>P.</a:t>
            </a:r>
            <a:r>
              <a:rPr lang="fr-FR" altLang="fr-FR" sz="1200" dirty="0">
                <a:solidFill>
                  <a:srgbClr val="008000"/>
                </a:solidFill>
              </a:rPr>
              <a:t> </a:t>
            </a:r>
            <a:r>
              <a:rPr lang="fr-FR" altLang="fr-FR" sz="1200" i="1" dirty="0" err="1">
                <a:solidFill>
                  <a:srgbClr val="008000"/>
                </a:solidFill>
              </a:rPr>
              <a:t>tripartita</a:t>
            </a:r>
            <a:r>
              <a:rPr lang="fr-FR" altLang="fr-FR" sz="1200" dirty="0">
                <a:solidFill>
                  <a:srgbClr val="008000"/>
                </a:solidFill>
              </a:rPr>
              <a:t> var. </a:t>
            </a:r>
            <a:r>
              <a:rPr lang="fr-FR" altLang="fr-FR" sz="1200" i="1" dirty="0" err="1">
                <a:solidFill>
                  <a:srgbClr val="008000"/>
                </a:solidFill>
              </a:rPr>
              <a:t>mollissima</a:t>
            </a:r>
            <a:r>
              <a:rPr lang="fr-FR" altLang="fr-FR" sz="1200" dirty="0">
                <a:solidFill>
                  <a:srgbClr val="008000"/>
                </a:solidFill>
              </a:rPr>
              <a:t> que chez </a:t>
            </a:r>
            <a:r>
              <a:rPr lang="fr-FR" altLang="fr-FR" sz="1200" i="1" dirty="0">
                <a:solidFill>
                  <a:srgbClr val="008000"/>
                </a:solidFill>
              </a:rPr>
              <a:t>P.</a:t>
            </a:r>
            <a:r>
              <a:rPr lang="fr-FR" altLang="fr-FR" sz="1200" dirty="0">
                <a:solidFill>
                  <a:srgbClr val="008000"/>
                </a:solidFill>
              </a:rPr>
              <a:t> </a:t>
            </a:r>
            <a:r>
              <a:rPr lang="fr-FR" altLang="fr-FR" sz="1200" i="1" dirty="0" err="1">
                <a:solidFill>
                  <a:srgbClr val="008000"/>
                </a:solidFill>
              </a:rPr>
              <a:t>tarminina</a:t>
            </a:r>
            <a:r>
              <a:rPr lang="fr-FR" altLang="fr-FR" sz="1200" i="1" dirty="0">
                <a:solidFill>
                  <a:srgbClr val="008000"/>
                </a:solidFill>
              </a:rPr>
              <a:t>. </a:t>
            </a:r>
          </a:p>
          <a:p>
            <a:pPr algn="just" eaLnBrk="1" hangingPunct="1"/>
            <a:r>
              <a:rPr lang="fr-FR" altLang="fr-FR" sz="1200" dirty="0">
                <a:solidFill>
                  <a:srgbClr val="008000"/>
                </a:solidFill>
              </a:rPr>
              <a:t>Sources : a) </a:t>
            </a:r>
            <a:r>
              <a:rPr lang="fr-FR" altLang="fr-FR" sz="1200" dirty="0">
                <a:solidFill>
                  <a:srgbClr val="008000"/>
                </a:solidFill>
                <a:hlinkClick r:id="rId26"/>
              </a:rPr>
              <a:t>http://en.wikipedia.org/wiki/Passiflora_tarminiana</a:t>
            </a:r>
            <a:r>
              <a:rPr lang="fr-FR" altLang="fr-FR" sz="1200" dirty="0">
                <a:solidFill>
                  <a:srgbClr val="008000"/>
                </a:solidFill>
              </a:rPr>
              <a:t>, b) </a:t>
            </a:r>
            <a:r>
              <a:rPr lang="fr-FR" altLang="fr-FR" sz="1200" dirty="0">
                <a:solidFill>
                  <a:srgbClr val="008000"/>
                </a:solidFill>
                <a:hlinkClick r:id="rId27"/>
              </a:rPr>
              <a:t>http://es.wikipedia.org/wiki/Passiflora_tarminiana</a:t>
            </a:r>
            <a:r>
              <a:rPr lang="fr-FR" altLang="fr-FR" sz="1200" dirty="0">
                <a:solidFill>
                  <a:srgbClr val="008000"/>
                </a:solidFill>
              </a:rPr>
              <a:t> </a:t>
            </a:r>
          </a:p>
        </p:txBody>
      </p:sp>
      <p:sp>
        <p:nvSpPr>
          <p:cNvPr id="12" name="ZoneTexte 11">
            <a:extLst>
              <a:ext uri="{FF2B5EF4-FFF2-40B4-BE49-F238E27FC236}">
                <a16:creationId xmlns:a16="http://schemas.microsoft.com/office/drawing/2014/main" id="{86F1A801-0103-43E6-8B94-3B42B1FF37C4}"/>
              </a:ext>
            </a:extLst>
          </p:cNvPr>
          <p:cNvSpPr txBox="1"/>
          <p:nvPr/>
        </p:nvSpPr>
        <p:spPr>
          <a:xfrm>
            <a:off x="161925" y="409659"/>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sp>
        <p:nvSpPr>
          <p:cNvPr id="13" name="Rectangle 12">
            <a:extLst>
              <a:ext uri="{FF2B5EF4-FFF2-40B4-BE49-F238E27FC236}">
                <a16:creationId xmlns:a16="http://schemas.microsoft.com/office/drawing/2014/main" id="{7B8C62D4-41EE-4FD0-A6A2-7AD8A3C6EEC3}"/>
              </a:ext>
            </a:extLst>
          </p:cNvPr>
          <p:cNvSpPr/>
          <p:nvPr/>
        </p:nvSpPr>
        <p:spPr>
          <a:xfrm>
            <a:off x="161925" y="756805"/>
            <a:ext cx="4162871" cy="369332"/>
          </a:xfrm>
          <a:prstGeom prst="rect">
            <a:avLst/>
          </a:prstGeom>
        </p:spPr>
        <p:txBody>
          <a:bodyPr wrap="none">
            <a:spAutoFit/>
          </a:bodyPr>
          <a:lstStyle/>
          <a:p>
            <a:r>
              <a:rPr lang="it-IT" altLang="fr-FR" b="1" dirty="0">
                <a:solidFill>
                  <a:srgbClr val="008000"/>
                </a:solidFill>
              </a:rPr>
              <a:t>Curuba équatorien </a:t>
            </a:r>
            <a:r>
              <a:rPr lang="it-IT" altLang="fr-FR" dirty="0">
                <a:solidFill>
                  <a:srgbClr val="008000"/>
                </a:solidFill>
              </a:rPr>
              <a:t>(</a:t>
            </a:r>
            <a:r>
              <a:rPr lang="es-ES" altLang="fr-FR" i="1" dirty="0" err="1">
                <a:solidFill>
                  <a:srgbClr val="008000"/>
                </a:solidFill>
              </a:rPr>
              <a:t>Passiflora</a:t>
            </a:r>
            <a:r>
              <a:rPr lang="es-ES" altLang="fr-FR" i="1" dirty="0">
                <a:solidFill>
                  <a:srgbClr val="008000"/>
                </a:solidFill>
              </a:rPr>
              <a:t> </a:t>
            </a:r>
            <a:r>
              <a:rPr lang="es-ES" altLang="fr-FR" i="1" dirty="0" err="1">
                <a:solidFill>
                  <a:srgbClr val="008000"/>
                </a:solidFill>
              </a:rPr>
              <a:t>tarminiana</a:t>
            </a:r>
            <a:r>
              <a:rPr lang="it-IT" altLang="fr-FR" dirty="0">
                <a:solidFill>
                  <a:srgbClr val="008000"/>
                </a:solidFill>
              </a:rPr>
              <a:t>)</a:t>
            </a:r>
            <a:endParaRPr lang="fr-FR" dirty="0"/>
          </a:p>
        </p:txBody>
      </p:sp>
    </p:spTree>
    <p:extLst>
      <p:ext uri="{BB962C8B-B14F-4D97-AF65-F5344CB8AC3E}">
        <p14:creationId xmlns:p14="http://schemas.microsoft.com/office/powerpoint/2010/main" val="34255735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8159525-D671-4322-BE30-B27F7AC06C4B}"/>
              </a:ext>
            </a:extLst>
          </p:cNvPr>
          <p:cNvSpPr>
            <a:spLocks noGrp="1"/>
          </p:cNvSpPr>
          <p:nvPr>
            <p:ph type="ftr" sz="quarter" idx="11"/>
          </p:nvPr>
        </p:nvSpPr>
        <p:spPr>
          <a:xfrm>
            <a:off x="3420931" y="6465346"/>
            <a:ext cx="5411097" cy="299160"/>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99E6FDE3-6336-4F48-B507-3961E82E12DC}"/>
              </a:ext>
            </a:extLst>
          </p:cNvPr>
          <p:cNvSpPr>
            <a:spLocks noGrp="1"/>
          </p:cNvSpPr>
          <p:nvPr>
            <p:ph type="sldNum" sz="quarter" idx="12"/>
          </p:nvPr>
        </p:nvSpPr>
        <p:spPr>
          <a:xfrm>
            <a:off x="376517" y="79515"/>
            <a:ext cx="488577" cy="302634"/>
          </a:xfrm>
        </p:spPr>
        <p:txBody>
          <a:bodyPr/>
          <a:lstStyle/>
          <a:p>
            <a:fld id="{DD01B516-A07C-46B6-9C1A-871827ED2DE0}" type="slidenum">
              <a:rPr lang="fr-FR" smtClean="0"/>
              <a:t>56</a:t>
            </a:fld>
            <a:endParaRPr lang="fr-FR"/>
          </a:p>
        </p:txBody>
      </p:sp>
      <p:sp>
        <p:nvSpPr>
          <p:cNvPr id="4" name="ZoneTexte 3">
            <a:extLst>
              <a:ext uri="{FF2B5EF4-FFF2-40B4-BE49-F238E27FC236}">
                <a16:creationId xmlns:a16="http://schemas.microsoft.com/office/drawing/2014/main" id="{D08274B8-01F2-4BA5-977E-92E63C3BAA64}"/>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16FFE5A2-C6D6-4ADE-AF7B-63B5040A536F}"/>
              </a:ext>
            </a:extLst>
          </p:cNvPr>
          <p:cNvSpPr txBox="1"/>
          <p:nvPr/>
        </p:nvSpPr>
        <p:spPr>
          <a:xfrm>
            <a:off x="182563" y="506819"/>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sp>
        <p:nvSpPr>
          <p:cNvPr id="10" name="ZoneTexte 4">
            <a:extLst>
              <a:ext uri="{FF2B5EF4-FFF2-40B4-BE49-F238E27FC236}">
                <a16:creationId xmlns:a16="http://schemas.microsoft.com/office/drawing/2014/main" id="{5B70D744-CD5D-42F1-8798-05E56AFBF536}"/>
              </a:ext>
            </a:extLst>
          </p:cNvPr>
          <p:cNvSpPr txBox="1">
            <a:spLocks noChangeArrowheads="1"/>
          </p:cNvSpPr>
          <p:nvPr/>
        </p:nvSpPr>
        <p:spPr bwMode="auto">
          <a:xfrm>
            <a:off x="171450" y="1193800"/>
            <a:ext cx="11887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fr-FR" altLang="fr-FR" dirty="0">
                <a:solidFill>
                  <a:srgbClr val="008000"/>
                </a:solidFill>
              </a:rPr>
              <a:t>Cette « passiflore à tige ailée » est une liane toujours verte, croissant jusqu’à 6 m ou plus, portant un </a:t>
            </a:r>
            <a:r>
              <a:rPr lang="fr-FR" altLang="fr-FR" dirty="0">
                <a:solidFill>
                  <a:srgbClr val="008000"/>
                </a:solidFill>
                <a:hlinkClick r:id="rId2" tooltip="Fruit de la passion"/>
              </a:rPr>
              <a:t>fruit de la passion</a:t>
            </a:r>
            <a:r>
              <a:rPr lang="fr-FR" altLang="fr-FR" dirty="0">
                <a:solidFill>
                  <a:srgbClr val="008000"/>
                </a:solidFill>
              </a:rPr>
              <a:t> comestible. Il est </a:t>
            </a:r>
            <a:r>
              <a:rPr lang="fr-FR" altLang="fr-FR" dirty="0">
                <a:solidFill>
                  <a:srgbClr val="008000"/>
                </a:solidFill>
                <a:hlinkClick r:id="rId3" tooltip="Plantes indigènes"/>
              </a:rPr>
              <a:t>natif</a:t>
            </a:r>
            <a:r>
              <a:rPr lang="fr-FR" altLang="fr-FR" dirty="0">
                <a:solidFill>
                  <a:srgbClr val="008000"/>
                </a:solidFill>
              </a:rPr>
              <a:t> de l' </a:t>
            </a:r>
            <a:r>
              <a:rPr lang="fr-FR" altLang="fr-FR" dirty="0">
                <a:solidFill>
                  <a:srgbClr val="008000"/>
                </a:solidFill>
                <a:hlinkClick r:id="rId4" tooltip="La forêt Amazonienne"/>
              </a:rPr>
              <a:t>Amazone</a:t>
            </a:r>
            <a:r>
              <a:rPr lang="fr-FR" altLang="fr-FR" dirty="0">
                <a:solidFill>
                  <a:srgbClr val="008000"/>
                </a:solidFill>
              </a:rPr>
              <a:t>, du </a:t>
            </a:r>
            <a:r>
              <a:rPr lang="fr-FR" altLang="fr-FR" dirty="0">
                <a:solidFill>
                  <a:srgbClr val="008000"/>
                </a:solidFill>
                <a:hlinkClick r:id="rId5" tooltip="Pérou"/>
              </a:rPr>
              <a:t>Pérou</a:t>
            </a:r>
            <a:r>
              <a:rPr lang="fr-FR" altLang="fr-FR" dirty="0">
                <a:solidFill>
                  <a:srgbClr val="008000"/>
                </a:solidFill>
              </a:rPr>
              <a:t> et de l'est du </a:t>
            </a:r>
            <a:r>
              <a:rPr lang="fr-FR" altLang="fr-FR" dirty="0">
                <a:solidFill>
                  <a:srgbClr val="008000"/>
                </a:solidFill>
                <a:hlinkClick r:id="rId6" tooltip="Brésil"/>
              </a:rPr>
              <a:t>Brésil</a:t>
            </a:r>
            <a:r>
              <a:rPr lang="fr-FR" altLang="fr-FR" dirty="0">
                <a:solidFill>
                  <a:srgbClr val="008000"/>
                </a:solidFill>
              </a:rPr>
              <a:t>. Son</a:t>
            </a:r>
            <a:r>
              <a:rPr lang="fr-FR" altLang="fr-FR" dirty="0"/>
              <a:t> </a:t>
            </a:r>
            <a:r>
              <a:rPr lang="fr-FR" altLang="fr-FR" dirty="0">
                <a:solidFill>
                  <a:srgbClr val="008000"/>
                </a:solidFill>
                <a:hlinkClick r:id="rId7" tooltip="Fruit"/>
              </a:rPr>
              <a:t>fruit</a:t>
            </a:r>
            <a:r>
              <a:rPr lang="fr-FR" altLang="fr-FR" dirty="0">
                <a:solidFill>
                  <a:srgbClr val="008000"/>
                </a:solidFill>
              </a:rPr>
              <a:t> solitaire est très prisé par les populations locales. Il est en forme d'œuf, jaune à orange vif, 8-15 cm (3-6 po) de long et 5-10 cm (2-4 po) de diamètre. Il pèse de 90 à 300 g (3 à 11 onces). Cette passiflore peut être cultivé dans des zones où la température ne descend pas en dessous de 5 ° C (41 ° F). </a:t>
            </a:r>
            <a:r>
              <a:rPr lang="it-IT" b="1" dirty="0">
                <a:solidFill>
                  <a:srgbClr val="008000"/>
                </a:solidFill>
              </a:rPr>
              <a:t>USDA</a:t>
            </a:r>
            <a:r>
              <a:rPr lang="it-IT" dirty="0">
                <a:solidFill>
                  <a:srgbClr val="008000"/>
                </a:solidFill>
              </a:rPr>
              <a:t> Hardiness </a:t>
            </a:r>
            <a:r>
              <a:rPr lang="it-IT" b="1" dirty="0">
                <a:solidFill>
                  <a:srgbClr val="008000"/>
                </a:solidFill>
              </a:rPr>
              <a:t>Zone</a:t>
            </a:r>
            <a:r>
              <a:rPr lang="it-IT" dirty="0">
                <a:solidFill>
                  <a:srgbClr val="008000"/>
                </a:solidFill>
              </a:rPr>
              <a:t>. 7 – 10 (11)</a:t>
            </a:r>
            <a:r>
              <a:rPr lang="fr-FR" altLang="fr-FR" dirty="0">
                <a:solidFill>
                  <a:srgbClr val="008000"/>
                </a:solidFill>
              </a:rPr>
              <a:t>.</a:t>
            </a:r>
          </a:p>
          <a:p>
            <a:pPr algn="just" eaLnBrk="1" hangingPunct="1"/>
            <a:r>
              <a:rPr lang="fr-FR" altLang="fr-FR" sz="1200" dirty="0">
                <a:solidFill>
                  <a:srgbClr val="008000"/>
                </a:solidFill>
              </a:rPr>
              <a:t> Il est connu dans la médecine populaire dans toute l'Amérique du Sud, même si la composition pharmacologique exacte de la plante peu connue nécessiterait une étude plus approfondie.</a:t>
            </a:r>
          </a:p>
          <a:p>
            <a:pPr algn="just" eaLnBrk="1" hangingPunct="1"/>
            <a:r>
              <a:rPr lang="fr-FR" altLang="fr-FR" sz="1200" dirty="0">
                <a:solidFill>
                  <a:srgbClr val="008000"/>
                </a:solidFill>
              </a:rPr>
              <a:t>Les populations locales se réfèrent à lui comme </a:t>
            </a:r>
            <a:r>
              <a:rPr lang="fr-FR" altLang="fr-FR" sz="1200" i="1" dirty="0" err="1">
                <a:solidFill>
                  <a:srgbClr val="008000"/>
                </a:solidFill>
              </a:rPr>
              <a:t>ouvaca</a:t>
            </a:r>
            <a:r>
              <a:rPr lang="fr-FR" altLang="fr-FR" sz="1200" i="1" dirty="0">
                <a:solidFill>
                  <a:srgbClr val="008000"/>
                </a:solidFill>
              </a:rPr>
              <a:t>,</a:t>
            </a:r>
            <a:r>
              <a:rPr lang="fr-FR" altLang="fr-FR" sz="1200" dirty="0">
                <a:solidFill>
                  <a:srgbClr val="008000"/>
                </a:solidFill>
              </a:rPr>
              <a:t> ce qui signifie "étoile rouge" en raison de sa fleur. Autres noms incluent </a:t>
            </a:r>
            <a:r>
              <a:rPr lang="fr-FR" altLang="fr-FR" sz="1200" b="1" dirty="0">
                <a:solidFill>
                  <a:srgbClr val="008000"/>
                </a:solidFill>
              </a:rPr>
              <a:t>grenadille parfumée</a:t>
            </a:r>
            <a:r>
              <a:rPr lang="fr-FR" altLang="fr-FR" sz="1200" dirty="0">
                <a:solidFill>
                  <a:srgbClr val="008000"/>
                </a:solidFill>
              </a:rPr>
              <a:t> et </a:t>
            </a:r>
            <a:r>
              <a:rPr lang="fr-FR" altLang="fr-FR" sz="1200" i="1" dirty="0">
                <a:solidFill>
                  <a:srgbClr val="008000"/>
                </a:solidFill>
              </a:rPr>
              <a:t>maracuja </a:t>
            </a:r>
            <a:r>
              <a:rPr lang="fr-FR" altLang="fr-FR" sz="1200" i="1" dirty="0" err="1">
                <a:solidFill>
                  <a:srgbClr val="008000"/>
                </a:solidFill>
              </a:rPr>
              <a:t>refresco</a:t>
            </a:r>
            <a:r>
              <a:rPr lang="fr-FR" altLang="fr-FR" sz="1200" i="1" dirty="0">
                <a:solidFill>
                  <a:srgbClr val="008000"/>
                </a:solidFill>
              </a:rPr>
              <a:t>.</a:t>
            </a:r>
            <a:r>
              <a:rPr lang="fr-FR" altLang="fr-FR" sz="1200" dirty="0">
                <a:solidFill>
                  <a:srgbClr val="008000"/>
                </a:solidFill>
              </a:rPr>
              <a:t> L' </a:t>
            </a:r>
            <a:r>
              <a:rPr lang="fr-FR" altLang="fr-FR" sz="1200" dirty="0">
                <a:solidFill>
                  <a:srgbClr val="008000"/>
                </a:solidFill>
                <a:hlinkClick r:id="rId8" tooltip="Nom botanique"/>
              </a:rPr>
              <a:t>épithète spécifique</a:t>
            </a:r>
            <a:r>
              <a:rPr lang="fr-FR" altLang="fr-FR" sz="1200" dirty="0">
                <a:solidFill>
                  <a:srgbClr val="008000"/>
                </a:solidFill>
              </a:rPr>
              <a:t> </a:t>
            </a:r>
            <a:r>
              <a:rPr lang="fr-FR" altLang="fr-FR" sz="1200" i="1" dirty="0" err="1">
                <a:solidFill>
                  <a:srgbClr val="008000"/>
                </a:solidFill>
              </a:rPr>
              <a:t>alata</a:t>
            </a:r>
            <a:r>
              <a:rPr lang="fr-FR" altLang="fr-FR" sz="1200" dirty="0">
                <a:solidFill>
                  <a:srgbClr val="008000"/>
                </a:solidFill>
              </a:rPr>
              <a:t> signifie "ailes", se référant à sa tige avec 4 ailes. Source : </a:t>
            </a:r>
            <a:r>
              <a:rPr lang="fr-FR" altLang="fr-FR" sz="1200" dirty="0">
                <a:solidFill>
                  <a:srgbClr val="008000"/>
                </a:solidFill>
                <a:hlinkClick r:id="rId9"/>
              </a:rPr>
              <a:t>http://en.wikipedia.org/wiki/Passiflora_alata</a:t>
            </a:r>
            <a:r>
              <a:rPr lang="fr-FR" altLang="fr-FR" sz="1200" dirty="0">
                <a:solidFill>
                  <a:srgbClr val="008000"/>
                </a:solidFill>
              </a:rPr>
              <a:t> </a:t>
            </a:r>
          </a:p>
        </p:txBody>
      </p:sp>
      <p:pic>
        <p:nvPicPr>
          <p:cNvPr id="11" name="Image 5">
            <a:extLst>
              <a:ext uri="{FF2B5EF4-FFF2-40B4-BE49-F238E27FC236}">
                <a16:creationId xmlns:a16="http://schemas.microsoft.com/office/drawing/2014/main" id="{EC625695-505D-44B7-BD9C-A7E49EF66E5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320814" y="4782344"/>
            <a:ext cx="2233612"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6">
            <a:extLst>
              <a:ext uri="{FF2B5EF4-FFF2-40B4-BE49-F238E27FC236}">
                <a16:creationId xmlns:a16="http://schemas.microsoft.com/office/drawing/2014/main" id="{DED8FD20-5197-4BEB-BD1D-CA347C3B8A8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1609" y="4591218"/>
            <a:ext cx="2174875"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7">
            <a:extLst>
              <a:ext uri="{FF2B5EF4-FFF2-40B4-BE49-F238E27FC236}">
                <a16:creationId xmlns:a16="http://schemas.microsoft.com/office/drawing/2014/main" id="{A8E8879E-4043-43BB-BE46-5EFA30048A76}"/>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304993" y="4752014"/>
            <a:ext cx="206692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8">
            <a:extLst>
              <a:ext uri="{FF2B5EF4-FFF2-40B4-BE49-F238E27FC236}">
                <a16:creationId xmlns:a16="http://schemas.microsoft.com/office/drawing/2014/main" id="{BF0A65CD-6D3B-4DA8-9603-817CD7928C6A}"/>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75207" y="4603876"/>
            <a:ext cx="24669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9">
            <a:extLst>
              <a:ext uri="{FF2B5EF4-FFF2-40B4-BE49-F238E27FC236}">
                <a16:creationId xmlns:a16="http://schemas.microsoft.com/office/drawing/2014/main" id="{EDF70E8C-71B2-45B5-917C-D88A64250AF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582935" y="48831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3F250A75-2F3E-4127-872B-BC1FF7E7B3A6}"/>
              </a:ext>
            </a:extLst>
          </p:cNvPr>
          <p:cNvSpPr/>
          <p:nvPr/>
        </p:nvSpPr>
        <p:spPr>
          <a:xfrm>
            <a:off x="182563" y="855440"/>
            <a:ext cx="3628173" cy="369332"/>
          </a:xfrm>
          <a:prstGeom prst="rect">
            <a:avLst/>
          </a:prstGeom>
        </p:spPr>
        <p:txBody>
          <a:bodyPr wrap="none">
            <a:spAutoFit/>
          </a:bodyPr>
          <a:lstStyle/>
          <a:p>
            <a:r>
              <a:rPr lang="fr-FR" altLang="fr-FR" b="1" dirty="0">
                <a:solidFill>
                  <a:srgbClr val="008000"/>
                </a:solidFill>
              </a:rPr>
              <a:t>Grenadille sauvage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alata</a:t>
            </a:r>
            <a:r>
              <a:rPr lang="fr-FR" altLang="fr-FR" dirty="0">
                <a:solidFill>
                  <a:srgbClr val="008000"/>
                </a:solidFill>
              </a:rPr>
              <a:t>)</a:t>
            </a:r>
            <a:endParaRPr lang="fr-FR" dirty="0"/>
          </a:p>
        </p:txBody>
      </p:sp>
      <p:pic>
        <p:nvPicPr>
          <p:cNvPr id="17" name="Image 8">
            <a:extLst>
              <a:ext uri="{FF2B5EF4-FFF2-40B4-BE49-F238E27FC236}">
                <a16:creationId xmlns:a16="http://schemas.microsoft.com/office/drawing/2014/main" id="{0918C4A2-D523-41EA-94CA-A3B4E95F77FD}"/>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304993" y="3305536"/>
            <a:ext cx="153035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0">
            <a:extLst>
              <a:ext uri="{FF2B5EF4-FFF2-40B4-BE49-F238E27FC236}">
                <a16:creationId xmlns:a16="http://schemas.microsoft.com/office/drawing/2014/main" id="{7A8B37D4-9DF7-44EB-B3E3-F04C749601FC}"/>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889318" y="3305536"/>
            <a:ext cx="1004887"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13">
            <a:extLst>
              <a:ext uri="{FF2B5EF4-FFF2-40B4-BE49-F238E27FC236}">
                <a16:creationId xmlns:a16="http://schemas.microsoft.com/office/drawing/2014/main" id="{572B5321-D3D5-4BC1-83A2-DF798F99B59D}"/>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0097405" y="3305536"/>
            <a:ext cx="17462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14973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8159525-D671-4322-BE30-B27F7AC06C4B}"/>
              </a:ext>
            </a:extLst>
          </p:cNvPr>
          <p:cNvSpPr>
            <a:spLocks noGrp="1"/>
          </p:cNvSpPr>
          <p:nvPr>
            <p:ph type="ftr" sz="quarter" idx="11"/>
          </p:nvPr>
        </p:nvSpPr>
        <p:spPr>
          <a:xfrm>
            <a:off x="2802814" y="6441515"/>
            <a:ext cx="5388685"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99E6FDE3-6336-4F48-B507-3961E82E12DC}"/>
              </a:ext>
            </a:extLst>
          </p:cNvPr>
          <p:cNvSpPr>
            <a:spLocks noGrp="1"/>
          </p:cNvSpPr>
          <p:nvPr>
            <p:ph type="sldNum" sz="quarter" idx="12"/>
          </p:nvPr>
        </p:nvSpPr>
        <p:spPr>
          <a:xfrm>
            <a:off x="376517" y="79515"/>
            <a:ext cx="488577" cy="302634"/>
          </a:xfrm>
        </p:spPr>
        <p:txBody>
          <a:bodyPr/>
          <a:lstStyle/>
          <a:p>
            <a:fld id="{DD01B516-A07C-46B6-9C1A-871827ED2DE0}" type="slidenum">
              <a:rPr lang="fr-FR" smtClean="0"/>
              <a:t>57</a:t>
            </a:fld>
            <a:endParaRPr lang="fr-FR"/>
          </a:p>
        </p:txBody>
      </p:sp>
      <p:sp>
        <p:nvSpPr>
          <p:cNvPr id="4" name="ZoneTexte 3">
            <a:extLst>
              <a:ext uri="{FF2B5EF4-FFF2-40B4-BE49-F238E27FC236}">
                <a16:creationId xmlns:a16="http://schemas.microsoft.com/office/drawing/2014/main" id="{D08274B8-01F2-4BA5-977E-92E63C3BAA64}"/>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16FFE5A2-C6D6-4ADE-AF7B-63B5040A536F}"/>
              </a:ext>
            </a:extLst>
          </p:cNvPr>
          <p:cNvSpPr txBox="1"/>
          <p:nvPr/>
        </p:nvSpPr>
        <p:spPr>
          <a:xfrm>
            <a:off x="161925" y="431413"/>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sp>
        <p:nvSpPr>
          <p:cNvPr id="14" name="ZoneTexte 3">
            <a:extLst>
              <a:ext uri="{FF2B5EF4-FFF2-40B4-BE49-F238E27FC236}">
                <a16:creationId xmlns:a16="http://schemas.microsoft.com/office/drawing/2014/main" id="{A6628B98-8ED4-4484-914D-B706FF829CAC}"/>
              </a:ext>
            </a:extLst>
          </p:cNvPr>
          <p:cNvSpPr txBox="1">
            <a:spLocks noChangeArrowheads="1"/>
          </p:cNvSpPr>
          <p:nvPr/>
        </p:nvSpPr>
        <p:spPr bwMode="auto">
          <a:xfrm>
            <a:off x="171450" y="875357"/>
            <a:ext cx="6627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Barbadine ou grenadille géante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quadrangularis</a:t>
            </a:r>
            <a:r>
              <a:rPr lang="fr-FR" altLang="fr-FR" dirty="0">
                <a:solidFill>
                  <a:srgbClr val="008000"/>
                </a:solidFill>
              </a:rPr>
              <a:t>)</a:t>
            </a:r>
          </a:p>
        </p:txBody>
      </p:sp>
      <p:sp>
        <p:nvSpPr>
          <p:cNvPr id="15" name="ZoneTexte 5">
            <a:extLst>
              <a:ext uri="{FF2B5EF4-FFF2-40B4-BE49-F238E27FC236}">
                <a16:creationId xmlns:a16="http://schemas.microsoft.com/office/drawing/2014/main" id="{D0234201-5AE9-47FE-98C5-A13EF5E77B8C}"/>
              </a:ext>
            </a:extLst>
          </p:cNvPr>
          <p:cNvSpPr txBox="1">
            <a:spLocks noChangeArrowheads="1"/>
          </p:cNvSpPr>
          <p:nvPr/>
        </p:nvSpPr>
        <p:spPr bwMode="auto">
          <a:xfrm>
            <a:off x="171450" y="1270000"/>
            <a:ext cx="1187767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rPr>
              <a:t>La </a:t>
            </a:r>
            <a:r>
              <a:rPr lang="fr-FR" altLang="fr-FR" b="1" dirty="0">
                <a:solidFill>
                  <a:srgbClr val="008000"/>
                </a:solidFill>
              </a:rPr>
              <a:t>barbadine</a:t>
            </a:r>
            <a:r>
              <a:rPr lang="fr-FR" altLang="fr-FR" dirty="0">
                <a:solidFill>
                  <a:srgbClr val="008000"/>
                </a:solidFill>
              </a:rPr>
              <a:t>, originaire d'Amérique du sud ou d'Amérique Centrale, fait partie de la famille des </a:t>
            </a:r>
            <a:r>
              <a:rPr lang="fr-FR" altLang="fr-FR" dirty="0" err="1">
                <a:solidFill>
                  <a:srgbClr val="008000"/>
                </a:solidFill>
                <a:hlinkClick r:id="rId2" tooltip="Passifloraceae"/>
              </a:rPr>
              <a:t>Passifloraceae</a:t>
            </a:r>
            <a:r>
              <a:rPr lang="fr-FR" altLang="fr-FR" dirty="0">
                <a:solidFill>
                  <a:srgbClr val="008000"/>
                </a:solidFill>
              </a:rPr>
              <a:t> et c'est le fruit de cette liane tropicale grimpante, </a:t>
            </a:r>
            <a:r>
              <a:rPr lang="fr-FR" altLang="fr-FR" i="1" dirty="0">
                <a:solidFill>
                  <a:srgbClr val="008000"/>
                </a:solidFill>
              </a:rPr>
              <a:t>qui peut atteindre 45m de haut</a:t>
            </a:r>
            <a:r>
              <a:rPr lang="fr-FR" altLang="fr-FR" dirty="0">
                <a:solidFill>
                  <a:srgbClr val="008000"/>
                </a:solidFill>
              </a:rPr>
              <a:t>. La barbadine est le plus gros des fruits de la passion : </a:t>
            </a:r>
            <a:r>
              <a:rPr lang="fr-FR" altLang="fr-FR" b="1" dirty="0">
                <a:solidFill>
                  <a:srgbClr val="008000"/>
                </a:solidFill>
              </a:rPr>
              <a:t>10 à 30 cm de long</a:t>
            </a:r>
            <a:r>
              <a:rPr lang="fr-FR" altLang="fr-FR" dirty="0">
                <a:solidFill>
                  <a:srgbClr val="008000"/>
                </a:solidFill>
              </a:rPr>
              <a:t>, </a:t>
            </a:r>
            <a:r>
              <a:rPr lang="fr-FR" altLang="fr-FR" b="1" dirty="0">
                <a:solidFill>
                  <a:srgbClr val="008000"/>
                </a:solidFill>
              </a:rPr>
              <a:t>7 à 15 cm de diamètre</a:t>
            </a:r>
            <a:r>
              <a:rPr lang="fr-FR" altLang="fr-FR" dirty="0">
                <a:solidFill>
                  <a:srgbClr val="008000"/>
                </a:solidFill>
              </a:rPr>
              <a:t>. Elle se distingue des autres lianes par sa tige quadrangulaire ailée et son gros fruit ovale à la peau épaisse et vert jaune à maturité. Elle est cultivée dans toutes les régions tropicales où elle pousse et fructifie jusque vers 800 mètres, de préférence sur terrains argilo-sableux. Elle préfère les zones ombragées et abritées des vents. La multiplication se fait par semis des graines, ou plus facilement par bouturage, marcottage et greffage, permettant d'obtenir des fruits dès la deuxième année, après floraison. On utilise sa pulpe pour confectionner du sirop, du jus et des confitures. La racine, les feuilles sont aussi utilisées. Aux Antilles les graines de la Barbadine servent à préparer des cocktails, et des punchs très parfumés. </a:t>
            </a:r>
            <a:r>
              <a:rPr lang="fr-FR" altLang="fr-FR" u="sng" dirty="0">
                <a:solidFill>
                  <a:srgbClr val="008000"/>
                </a:solidFill>
              </a:rPr>
              <a:t>Usages médicinaux </a:t>
            </a:r>
            <a:r>
              <a:rPr lang="fr-FR" altLang="fr-FR" dirty="0">
                <a:solidFill>
                  <a:srgbClr val="008000"/>
                </a:solidFill>
              </a:rPr>
              <a:t>: Les fruits et les bourgeons des feuilles sont utilisés comme calmants. Les feuilles seraient utilisées dans le cas de douleurs articulaires. </a:t>
            </a:r>
            <a:r>
              <a:rPr lang="fr-FR" altLang="fr-FR" dirty="0">
                <a:solidFill>
                  <a:srgbClr val="FF0000"/>
                </a:solidFill>
              </a:rPr>
              <a:t>Ses racines, contenant des </a:t>
            </a:r>
            <a:r>
              <a:rPr lang="fr-FR" altLang="fr-FR" dirty="0">
                <a:hlinkClick r:id="rId3" tooltip="Cyanogène"/>
              </a:rPr>
              <a:t>hétérosides cyanogènes</a:t>
            </a:r>
            <a:r>
              <a:rPr lang="fr-FR" altLang="fr-FR" dirty="0">
                <a:solidFill>
                  <a:srgbClr val="FF0000"/>
                </a:solidFill>
              </a:rPr>
              <a:t>, seraient toxiques (à vérifier).</a:t>
            </a:r>
          </a:p>
          <a:p>
            <a:pPr algn="just" eaLnBrk="1" hangingPunct="1"/>
            <a:r>
              <a:rPr lang="fr-FR" altLang="fr-FR" sz="1200" dirty="0">
                <a:solidFill>
                  <a:srgbClr val="008000"/>
                </a:solidFill>
              </a:rPr>
              <a:t>Source : </a:t>
            </a:r>
            <a:r>
              <a:rPr lang="fr-FR" altLang="fr-FR" sz="1200" dirty="0">
                <a:solidFill>
                  <a:srgbClr val="008000"/>
                </a:solidFill>
                <a:hlinkClick r:id="rId4"/>
              </a:rPr>
              <a:t>http://fr.wikipedia.org/wiki/Barbadine</a:t>
            </a:r>
            <a:r>
              <a:rPr lang="fr-FR" altLang="fr-FR" sz="1200" dirty="0">
                <a:solidFill>
                  <a:srgbClr val="008000"/>
                </a:solidFill>
              </a:rPr>
              <a:t> </a:t>
            </a:r>
          </a:p>
        </p:txBody>
      </p:sp>
      <p:pic>
        <p:nvPicPr>
          <p:cNvPr id="16" name="Image 6">
            <a:extLst>
              <a:ext uri="{FF2B5EF4-FFF2-40B4-BE49-F238E27FC236}">
                <a16:creationId xmlns:a16="http://schemas.microsoft.com/office/drawing/2014/main" id="{11D6B14B-DAE8-4395-B095-8BBDB1BDA76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525125" y="4576763"/>
            <a:ext cx="1635125"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7">
            <a:extLst>
              <a:ext uri="{FF2B5EF4-FFF2-40B4-BE49-F238E27FC236}">
                <a16:creationId xmlns:a16="http://schemas.microsoft.com/office/drawing/2014/main" id="{69C3F42A-D4DF-44A6-9536-BFD7DE19080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325938"/>
            <a:ext cx="2620963"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8">
            <a:extLst>
              <a:ext uri="{FF2B5EF4-FFF2-40B4-BE49-F238E27FC236}">
                <a16:creationId xmlns:a16="http://schemas.microsoft.com/office/drawing/2014/main" id="{ECFCD219-F570-42F4-ADC7-0AD09007AFF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53388" y="4319588"/>
            <a:ext cx="23812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9">
            <a:extLst>
              <a:ext uri="{FF2B5EF4-FFF2-40B4-BE49-F238E27FC236}">
                <a16:creationId xmlns:a16="http://schemas.microsoft.com/office/drawing/2014/main" id="{10F5D873-63FA-4183-AA6E-013AB11EE42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97513" y="43338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10">
            <a:extLst>
              <a:ext uri="{FF2B5EF4-FFF2-40B4-BE49-F238E27FC236}">
                <a16:creationId xmlns:a16="http://schemas.microsoft.com/office/drawing/2014/main" id="{03CB9E39-C169-4817-B374-8397E5FCA2A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940050" y="43338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ZoneTexte 11">
            <a:extLst>
              <a:ext uri="{FF2B5EF4-FFF2-40B4-BE49-F238E27FC236}">
                <a16:creationId xmlns:a16="http://schemas.microsoft.com/office/drawing/2014/main" id="{065E5E87-BA5A-481C-BD71-F5151C344FED}"/>
              </a:ext>
            </a:extLst>
          </p:cNvPr>
          <p:cNvSpPr txBox="1">
            <a:spLocks noChangeArrowheads="1"/>
          </p:cNvSpPr>
          <p:nvPr/>
        </p:nvSpPr>
        <p:spPr bwMode="auto">
          <a:xfrm>
            <a:off x="7918058" y="6193865"/>
            <a:ext cx="4302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Le péricarpe fade et l'arille goûteuse sont consommés. Le péricarpe du fruit vert peut aussi être préparé comme un légume.</a:t>
            </a:r>
          </a:p>
        </p:txBody>
      </p:sp>
      <p:pic>
        <p:nvPicPr>
          <p:cNvPr id="22" name="Image 12">
            <a:extLst>
              <a:ext uri="{FF2B5EF4-FFF2-40B4-BE49-F238E27FC236}">
                <a16:creationId xmlns:a16="http://schemas.microsoft.com/office/drawing/2014/main" id="{664973BD-C367-4A13-AC5D-2DF3D44416A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802813" y="209550"/>
            <a:ext cx="20955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ZoneTexte 22">
            <a:extLst>
              <a:ext uri="{FF2B5EF4-FFF2-40B4-BE49-F238E27FC236}">
                <a16:creationId xmlns:a16="http://schemas.microsoft.com/office/drawing/2014/main" id="{35D53800-919F-4A42-8425-EFC7A4257965}"/>
              </a:ext>
            </a:extLst>
          </p:cNvPr>
          <p:cNvSpPr txBox="1"/>
          <p:nvPr/>
        </p:nvSpPr>
        <p:spPr>
          <a:xfrm>
            <a:off x="10525125" y="4130936"/>
            <a:ext cx="1635125" cy="369332"/>
          </a:xfrm>
          <a:prstGeom prst="rect">
            <a:avLst/>
          </a:prstGeom>
          <a:noFill/>
        </p:spPr>
        <p:txBody>
          <a:bodyPr wrap="square" rtlCol="0">
            <a:spAutoFit/>
          </a:bodyPr>
          <a:lstStyle/>
          <a:p>
            <a:r>
              <a:rPr lang="fr-FR" b="1" dirty="0">
                <a:solidFill>
                  <a:srgbClr val="008000"/>
                </a:solidFill>
              </a:rPr>
              <a:t>USDA Zone</a:t>
            </a:r>
            <a:r>
              <a:rPr lang="fr-FR" dirty="0">
                <a:solidFill>
                  <a:srgbClr val="008000"/>
                </a:solidFill>
              </a:rPr>
              <a:t> 11.</a:t>
            </a:r>
          </a:p>
        </p:txBody>
      </p:sp>
    </p:spTree>
    <p:extLst>
      <p:ext uri="{BB962C8B-B14F-4D97-AF65-F5344CB8AC3E}">
        <p14:creationId xmlns:p14="http://schemas.microsoft.com/office/powerpoint/2010/main" val="21843672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8159525-D671-4322-BE30-B27F7AC06C4B}"/>
              </a:ext>
            </a:extLst>
          </p:cNvPr>
          <p:cNvSpPr>
            <a:spLocks noGrp="1"/>
          </p:cNvSpPr>
          <p:nvPr>
            <p:ph type="ftr" sz="quarter" idx="11"/>
          </p:nvPr>
        </p:nvSpPr>
        <p:spPr>
          <a:xfrm>
            <a:off x="3443343" y="6492875"/>
            <a:ext cx="5388685"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99E6FDE3-6336-4F48-B507-3961E82E12DC}"/>
              </a:ext>
            </a:extLst>
          </p:cNvPr>
          <p:cNvSpPr>
            <a:spLocks noGrp="1"/>
          </p:cNvSpPr>
          <p:nvPr>
            <p:ph type="sldNum" sz="quarter" idx="12"/>
          </p:nvPr>
        </p:nvSpPr>
        <p:spPr>
          <a:xfrm>
            <a:off x="376517" y="79515"/>
            <a:ext cx="488577" cy="302634"/>
          </a:xfrm>
        </p:spPr>
        <p:txBody>
          <a:bodyPr/>
          <a:lstStyle/>
          <a:p>
            <a:fld id="{DD01B516-A07C-46B6-9C1A-871827ED2DE0}" type="slidenum">
              <a:rPr lang="fr-FR" smtClean="0"/>
              <a:t>58</a:t>
            </a:fld>
            <a:endParaRPr lang="fr-FR"/>
          </a:p>
        </p:txBody>
      </p:sp>
      <p:sp>
        <p:nvSpPr>
          <p:cNvPr id="4" name="ZoneTexte 3">
            <a:extLst>
              <a:ext uri="{FF2B5EF4-FFF2-40B4-BE49-F238E27FC236}">
                <a16:creationId xmlns:a16="http://schemas.microsoft.com/office/drawing/2014/main" id="{D08274B8-01F2-4BA5-977E-92E63C3BAA64}"/>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16FFE5A2-C6D6-4ADE-AF7B-63B5040A536F}"/>
              </a:ext>
            </a:extLst>
          </p:cNvPr>
          <p:cNvSpPr txBox="1"/>
          <p:nvPr/>
        </p:nvSpPr>
        <p:spPr>
          <a:xfrm>
            <a:off x="139700" y="389344"/>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sp>
        <p:nvSpPr>
          <p:cNvPr id="6" name="Rectangle 2">
            <a:extLst>
              <a:ext uri="{FF2B5EF4-FFF2-40B4-BE49-F238E27FC236}">
                <a16:creationId xmlns:a16="http://schemas.microsoft.com/office/drawing/2014/main" id="{0A2EE89B-7DB8-4B1B-8E59-146733CE8B96}"/>
              </a:ext>
            </a:extLst>
          </p:cNvPr>
          <p:cNvSpPr>
            <a:spLocks noChangeArrowheads="1"/>
          </p:cNvSpPr>
          <p:nvPr/>
        </p:nvSpPr>
        <p:spPr bwMode="auto">
          <a:xfrm>
            <a:off x="139700" y="711593"/>
            <a:ext cx="388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Grenadelle</a:t>
            </a:r>
            <a:r>
              <a:rPr lang="fr-FR" altLang="fr-FR" dirty="0"/>
              <a:t>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ligularis</a:t>
            </a:r>
            <a:r>
              <a:rPr lang="fr-FR" altLang="fr-FR" dirty="0">
                <a:solidFill>
                  <a:srgbClr val="008000"/>
                </a:solidFill>
              </a:rPr>
              <a:t>)</a:t>
            </a:r>
          </a:p>
        </p:txBody>
      </p:sp>
      <p:sp>
        <p:nvSpPr>
          <p:cNvPr id="7" name="ZoneTexte 4">
            <a:extLst>
              <a:ext uri="{FF2B5EF4-FFF2-40B4-BE49-F238E27FC236}">
                <a16:creationId xmlns:a16="http://schemas.microsoft.com/office/drawing/2014/main" id="{7577108C-499B-42B1-9294-3C7C7ECC94D9}"/>
              </a:ext>
            </a:extLst>
          </p:cNvPr>
          <p:cNvSpPr txBox="1">
            <a:spLocks noChangeArrowheads="1"/>
          </p:cNvSpPr>
          <p:nvPr/>
        </p:nvSpPr>
        <p:spPr bwMode="auto">
          <a:xfrm>
            <a:off x="139700" y="1055688"/>
            <a:ext cx="11822113" cy="40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rPr>
              <a:t>La </a:t>
            </a:r>
            <a:r>
              <a:rPr lang="fr-FR" altLang="fr-FR" b="1" dirty="0">
                <a:solidFill>
                  <a:srgbClr val="008000"/>
                </a:solidFill>
              </a:rPr>
              <a:t>grenadelle</a:t>
            </a:r>
            <a:r>
              <a:rPr lang="fr-FR" altLang="fr-FR" dirty="0">
                <a:solidFill>
                  <a:srgbClr val="008000"/>
                </a:solidFill>
              </a:rPr>
              <a:t>, aussi appelée </a:t>
            </a:r>
            <a:r>
              <a:rPr lang="fr-FR" altLang="fr-FR" b="1" dirty="0">
                <a:solidFill>
                  <a:srgbClr val="008000"/>
                </a:solidFill>
                <a:hlinkClick r:id="rId2" tooltip="Grenadille"/>
              </a:rPr>
              <a:t>grenadille</a:t>
            </a:r>
            <a:r>
              <a:rPr lang="fr-FR" altLang="fr-FR" b="1" dirty="0">
                <a:solidFill>
                  <a:srgbClr val="008000"/>
                </a:solidFill>
              </a:rPr>
              <a:t> sucrée</a:t>
            </a:r>
            <a:r>
              <a:rPr lang="fr-FR" altLang="fr-FR" dirty="0">
                <a:solidFill>
                  <a:srgbClr val="008000"/>
                </a:solidFill>
              </a:rPr>
              <a:t> ou </a:t>
            </a:r>
            <a:r>
              <a:rPr lang="fr-FR" altLang="fr-FR" b="1" dirty="0">
                <a:solidFill>
                  <a:srgbClr val="008000"/>
                </a:solidFill>
              </a:rPr>
              <a:t>grenadille douce</a:t>
            </a:r>
            <a:r>
              <a:rPr lang="fr-FR" altLang="fr-FR" dirty="0">
                <a:solidFill>
                  <a:srgbClr val="008000"/>
                </a:solidFill>
              </a:rPr>
              <a:t>, est une espèce de </a:t>
            </a:r>
            <a:r>
              <a:rPr lang="fr-FR" altLang="fr-FR" dirty="0">
                <a:solidFill>
                  <a:srgbClr val="008000"/>
                </a:solidFill>
                <a:hlinkClick r:id="rId3" tooltip="Plante grimpante"/>
              </a:rPr>
              <a:t>plante grimpante</a:t>
            </a:r>
            <a:r>
              <a:rPr lang="fr-FR" altLang="fr-FR" dirty="0">
                <a:solidFill>
                  <a:srgbClr val="008000"/>
                </a:solidFill>
              </a:rPr>
              <a:t> appartenant au genre des </a:t>
            </a:r>
            <a:r>
              <a:rPr lang="fr-FR" altLang="fr-FR" dirty="0">
                <a:solidFill>
                  <a:srgbClr val="008000"/>
                </a:solidFill>
                <a:hlinkClick r:id="rId4" tooltip="Passiflore"/>
              </a:rPr>
              <a:t>passiflores</a:t>
            </a:r>
            <a:r>
              <a:rPr lang="fr-FR" altLang="fr-FR" dirty="0">
                <a:solidFill>
                  <a:srgbClr val="008000"/>
                </a:solidFill>
              </a:rPr>
              <a:t>. L'épithète </a:t>
            </a:r>
            <a:r>
              <a:rPr lang="fr-FR" altLang="fr-FR" i="1" dirty="0" err="1">
                <a:solidFill>
                  <a:srgbClr val="008000"/>
                </a:solidFill>
              </a:rPr>
              <a:t>ligularis</a:t>
            </a:r>
            <a:r>
              <a:rPr lang="fr-FR" altLang="fr-FR" dirty="0">
                <a:solidFill>
                  <a:srgbClr val="008000"/>
                </a:solidFill>
              </a:rPr>
              <a:t> vient de sa </a:t>
            </a:r>
            <a:r>
              <a:rPr lang="fr-FR" altLang="fr-FR" dirty="0">
                <a:solidFill>
                  <a:srgbClr val="008000"/>
                </a:solidFill>
                <a:hlinkClick r:id="rId5" tooltip="Corolle"/>
              </a:rPr>
              <a:t>corolle</a:t>
            </a:r>
            <a:r>
              <a:rPr lang="fr-FR" altLang="fr-FR" dirty="0">
                <a:solidFill>
                  <a:srgbClr val="008000"/>
                </a:solidFill>
              </a:rPr>
              <a:t> en </a:t>
            </a:r>
            <a:r>
              <a:rPr lang="fr-FR" altLang="fr-FR" dirty="0">
                <a:solidFill>
                  <a:srgbClr val="008000"/>
                </a:solidFill>
                <a:hlinkClick r:id="rId6" tooltip="Ligule"/>
              </a:rPr>
              <a:t>ligule</a:t>
            </a:r>
            <a:r>
              <a:rPr lang="fr-FR" altLang="fr-FR" dirty="0">
                <a:solidFill>
                  <a:srgbClr val="008000"/>
                </a:solidFill>
              </a:rPr>
              <a:t>. a grenadelle est originaire des montagnes des </a:t>
            </a:r>
            <a:r>
              <a:rPr lang="fr-FR" altLang="fr-FR" dirty="0">
                <a:solidFill>
                  <a:srgbClr val="008000"/>
                </a:solidFill>
                <a:hlinkClick r:id="rId7" tooltip="Cordillère des Andes"/>
              </a:rPr>
              <a:t>Andes</a:t>
            </a:r>
            <a:r>
              <a:rPr lang="fr-FR" altLang="fr-FR" dirty="0">
                <a:solidFill>
                  <a:srgbClr val="008000"/>
                </a:solidFill>
              </a:rPr>
              <a:t> entre la </a:t>
            </a:r>
            <a:r>
              <a:rPr lang="fr-FR" altLang="fr-FR" dirty="0">
                <a:solidFill>
                  <a:srgbClr val="008000"/>
                </a:solidFill>
                <a:hlinkClick r:id="rId8" tooltip="Bolivie"/>
              </a:rPr>
              <a:t>Bolivie</a:t>
            </a:r>
            <a:r>
              <a:rPr lang="fr-FR" altLang="fr-FR" dirty="0">
                <a:solidFill>
                  <a:srgbClr val="008000"/>
                </a:solidFill>
              </a:rPr>
              <a:t> et le </a:t>
            </a:r>
            <a:r>
              <a:rPr lang="fr-FR" altLang="fr-FR" dirty="0">
                <a:solidFill>
                  <a:srgbClr val="008000"/>
                </a:solidFill>
                <a:hlinkClick r:id="rId9" tooltip="Venezuela"/>
              </a:rPr>
              <a:t>Venezuela</a:t>
            </a:r>
            <a:r>
              <a:rPr lang="fr-FR" altLang="fr-FR" dirty="0">
                <a:solidFill>
                  <a:srgbClr val="008000"/>
                </a:solidFill>
              </a:rPr>
              <a:t>. On en trouve en </a:t>
            </a:r>
            <a:r>
              <a:rPr lang="fr-FR" altLang="fr-FR" dirty="0">
                <a:solidFill>
                  <a:srgbClr val="008000"/>
                </a:solidFill>
                <a:hlinkClick r:id="rId10" tooltip="Argentine"/>
              </a:rPr>
              <a:t>Argentine</a:t>
            </a:r>
            <a:r>
              <a:rPr lang="fr-FR" altLang="fr-FR" dirty="0">
                <a:solidFill>
                  <a:srgbClr val="008000"/>
                </a:solidFill>
              </a:rPr>
              <a:t> et au </a:t>
            </a:r>
            <a:r>
              <a:rPr lang="fr-FR" altLang="fr-FR" dirty="0">
                <a:solidFill>
                  <a:srgbClr val="008000"/>
                </a:solidFill>
                <a:hlinkClick r:id="rId11" tooltip="Mexique"/>
              </a:rPr>
              <a:t>Mexique</a:t>
            </a:r>
            <a:r>
              <a:rPr lang="fr-FR" altLang="fr-FR" dirty="0">
                <a:solidFill>
                  <a:srgbClr val="008000"/>
                </a:solidFill>
              </a:rPr>
              <a:t> mais aussi dans les montagnes tropicales d'</a:t>
            </a:r>
            <a:r>
              <a:rPr lang="fr-FR" altLang="fr-FR" dirty="0">
                <a:solidFill>
                  <a:srgbClr val="008000"/>
                </a:solidFill>
                <a:hlinkClick r:id="rId12" tooltip="Afrique"/>
              </a:rPr>
              <a:t>Afrique</a:t>
            </a:r>
            <a:r>
              <a:rPr lang="fr-FR" altLang="fr-FR" dirty="0">
                <a:solidFill>
                  <a:srgbClr val="008000"/>
                </a:solidFill>
              </a:rPr>
              <a:t> et d'</a:t>
            </a:r>
            <a:r>
              <a:rPr lang="fr-FR" altLang="fr-FR" dirty="0">
                <a:solidFill>
                  <a:srgbClr val="008000"/>
                </a:solidFill>
                <a:hlinkClick r:id="rId13" tooltip="Australie"/>
              </a:rPr>
              <a:t>Australie</a:t>
            </a:r>
            <a:r>
              <a:rPr lang="fr-FR" altLang="fr-FR" dirty="0">
                <a:solidFill>
                  <a:srgbClr val="008000"/>
                </a:solidFill>
              </a:rPr>
              <a:t> (de 1700 à 2600 m) et même à l'Ile de la Réunion. La grenadelle a de grandes </a:t>
            </a:r>
            <a:r>
              <a:rPr lang="fr-FR" altLang="fr-FR" dirty="0">
                <a:solidFill>
                  <a:srgbClr val="008000"/>
                </a:solidFill>
                <a:hlinkClick r:id="rId14" tooltip="Feuille"/>
              </a:rPr>
              <a:t>feuilles</a:t>
            </a:r>
            <a:r>
              <a:rPr lang="fr-FR" altLang="fr-FR" dirty="0">
                <a:solidFill>
                  <a:srgbClr val="008000"/>
                </a:solidFill>
              </a:rPr>
              <a:t> </a:t>
            </a:r>
          </a:p>
          <a:p>
            <a:pPr algn="just"/>
            <a:r>
              <a:rPr lang="fr-FR" altLang="fr-FR" dirty="0">
                <a:solidFill>
                  <a:srgbClr val="008000"/>
                </a:solidFill>
              </a:rPr>
              <a:t>cordiformes simples pouvant mesurer 20 cm de long sur 15 cm de large. Ses fleurs vert-blanc et mauve sont agréablement parfumées. Le </a:t>
            </a:r>
            <a:r>
              <a:rPr lang="fr-FR" altLang="fr-FR" dirty="0">
                <a:solidFill>
                  <a:srgbClr val="008000"/>
                </a:solidFill>
                <a:hlinkClick r:id="rId15" tooltip="Fruit (botanique)"/>
              </a:rPr>
              <a:t>fruit</a:t>
            </a:r>
            <a:r>
              <a:rPr lang="fr-FR" altLang="fr-FR" dirty="0">
                <a:solidFill>
                  <a:srgbClr val="008000"/>
                </a:solidFill>
              </a:rPr>
              <a:t> est jaune orangé de forme ronde avec une petite queue dure au sommet. C'est un des meilleurs fruits de la passion et on le trouve assez facilement dans le commerce. Il mesure de 6,5 à 8 cm de long et de 5 à 7 cm de diamètre. La peau est coriace et luisante avec un revêtement souple à l'intérieur pour protéger les nombreuses </a:t>
            </a:r>
            <a:r>
              <a:rPr lang="fr-FR" altLang="fr-FR" dirty="0">
                <a:solidFill>
                  <a:srgbClr val="008000"/>
                </a:solidFill>
                <a:hlinkClick r:id="rId16" tooltip="Graine"/>
              </a:rPr>
              <a:t>graines</a:t>
            </a:r>
            <a:r>
              <a:rPr lang="fr-FR" altLang="fr-FR" dirty="0">
                <a:solidFill>
                  <a:srgbClr val="008000"/>
                </a:solidFill>
              </a:rPr>
              <a:t> dures et noires baignant dans une pulpe gélatineuse. Il est plus gros que le </a:t>
            </a:r>
            <a:r>
              <a:rPr lang="fr-FR" altLang="fr-FR" dirty="0">
                <a:solidFill>
                  <a:srgbClr val="008000"/>
                </a:solidFill>
                <a:hlinkClick r:id="rId17" tooltip="Fruit de la passion"/>
              </a:rPr>
              <a:t>fruit de la passion</a:t>
            </a:r>
            <a:r>
              <a:rPr lang="fr-FR" altLang="fr-FR" dirty="0">
                <a:solidFill>
                  <a:srgbClr val="008000"/>
                </a:solidFill>
              </a:rPr>
              <a:t> et ne se fripe pas. La pulpe aigre-douce est la partie comestible du fruit. Elle est très aromatique. La grenadelle apprécie des climats humides allant de 15° à 18 °C avec 600 à 1000 mm de pluie annuelle. En extérieur, elle ne peut fructifier qu'en zone chaude (</a:t>
            </a:r>
            <a:r>
              <a:rPr lang="fr-FR" altLang="fr-FR" dirty="0">
                <a:solidFill>
                  <a:srgbClr val="008000"/>
                </a:solidFill>
                <a:hlinkClick r:id="rId18" tooltip="USDA"/>
              </a:rPr>
              <a:t>USDA</a:t>
            </a:r>
            <a:r>
              <a:rPr lang="fr-FR" altLang="fr-FR" dirty="0">
                <a:solidFill>
                  <a:srgbClr val="008000"/>
                </a:solidFill>
              </a:rPr>
              <a:t> 9b) et ne survit pas à des températures négatives. La grenadelle se multiplie bien par </a:t>
            </a:r>
            <a:r>
              <a:rPr lang="fr-FR" altLang="fr-FR" dirty="0">
                <a:solidFill>
                  <a:srgbClr val="008000"/>
                </a:solidFill>
                <a:hlinkClick r:id="rId19" tooltip="Semis (agriculture)"/>
              </a:rPr>
              <a:t>semis</a:t>
            </a:r>
            <a:r>
              <a:rPr lang="fr-FR" altLang="fr-FR" dirty="0">
                <a:solidFill>
                  <a:srgbClr val="008000"/>
                </a:solidFill>
              </a:rPr>
              <a:t> et, si elle est cultivée dans de bonnes conditions, commencera à produire des fruits vers l'âge de 2 ans. </a:t>
            </a:r>
            <a:r>
              <a:rPr lang="fr-FR" b="1" dirty="0">
                <a:solidFill>
                  <a:srgbClr val="008000"/>
                </a:solidFill>
              </a:rPr>
              <a:t>USDA Zone</a:t>
            </a:r>
            <a:r>
              <a:rPr lang="fr-FR" dirty="0">
                <a:solidFill>
                  <a:srgbClr val="008000"/>
                </a:solidFill>
              </a:rPr>
              <a:t> 9-11</a:t>
            </a:r>
            <a:r>
              <a:rPr lang="fr-FR" altLang="fr-FR" dirty="0">
                <a:solidFill>
                  <a:srgbClr val="008000"/>
                </a:solidFill>
              </a:rPr>
              <a:t>.</a:t>
            </a:r>
          </a:p>
          <a:p>
            <a:pPr algn="just" eaLnBrk="1" hangingPunct="1"/>
            <a:r>
              <a:rPr lang="fr-FR" altLang="fr-FR" sz="1200" dirty="0">
                <a:solidFill>
                  <a:srgbClr val="008000"/>
                </a:solidFill>
              </a:rPr>
              <a:t>Les principaux pays producteurs sont le </a:t>
            </a:r>
            <a:r>
              <a:rPr lang="fr-FR" altLang="fr-FR" sz="1200" dirty="0">
                <a:solidFill>
                  <a:srgbClr val="008000"/>
                </a:solidFill>
                <a:hlinkClick r:id="rId9" tooltip="Venezuela"/>
              </a:rPr>
              <a:t>Venezuela</a:t>
            </a:r>
            <a:r>
              <a:rPr lang="fr-FR" altLang="fr-FR" sz="1200" dirty="0">
                <a:solidFill>
                  <a:srgbClr val="008000"/>
                </a:solidFill>
              </a:rPr>
              <a:t>, la </a:t>
            </a:r>
            <a:r>
              <a:rPr lang="fr-FR" altLang="fr-FR" sz="1200" dirty="0">
                <a:solidFill>
                  <a:srgbClr val="008000"/>
                </a:solidFill>
                <a:hlinkClick r:id="rId20" tooltip="Colombie"/>
              </a:rPr>
              <a:t>Colombie</a:t>
            </a:r>
            <a:r>
              <a:rPr lang="fr-FR" altLang="fr-FR" sz="1200" dirty="0">
                <a:solidFill>
                  <a:srgbClr val="008000"/>
                </a:solidFill>
              </a:rPr>
              <a:t>. Les principaux importateurs sont les </a:t>
            </a:r>
            <a:r>
              <a:rPr lang="fr-FR" altLang="fr-FR" sz="1200" dirty="0">
                <a:solidFill>
                  <a:srgbClr val="008000"/>
                </a:solidFill>
                <a:hlinkClick r:id="rId21" tooltip="États-Unis"/>
              </a:rPr>
              <a:t>États-Unis</a:t>
            </a:r>
            <a:r>
              <a:rPr lang="fr-FR" altLang="fr-FR" sz="1200" dirty="0">
                <a:solidFill>
                  <a:srgbClr val="008000"/>
                </a:solidFill>
              </a:rPr>
              <a:t>, le </a:t>
            </a:r>
            <a:r>
              <a:rPr lang="fr-FR" altLang="fr-FR" sz="1200" dirty="0">
                <a:solidFill>
                  <a:srgbClr val="008000"/>
                </a:solidFill>
                <a:hlinkClick r:id="rId22" tooltip="Canada"/>
              </a:rPr>
              <a:t>Canada</a:t>
            </a:r>
            <a:r>
              <a:rPr lang="fr-FR" altLang="fr-FR" sz="1200" dirty="0">
                <a:solidFill>
                  <a:srgbClr val="008000"/>
                </a:solidFill>
              </a:rPr>
              <a:t>, la </a:t>
            </a:r>
            <a:r>
              <a:rPr lang="fr-FR" altLang="fr-FR" sz="1200" dirty="0">
                <a:solidFill>
                  <a:srgbClr val="008000"/>
                </a:solidFill>
                <a:hlinkClick r:id="rId23" tooltip="Belgique"/>
              </a:rPr>
              <a:t>Belgique</a:t>
            </a:r>
            <a:r>
              <a:rPr lang="fr-FR" altLang="fr-FR" sz="1200" dirty="0">
                <a:solidFill>
                  <a:srgbClr val="008000"/>
                </a:solidFill>
              </a:rPr>
              <a:t>, les </a:t>
            </a:r>
            <a:r>
              <a:rPr lang="fr-FR" altLang="fr-FR" sz="1200" dirty="0">
                <a:solidFill>
                  <a:srgbClr val="008000"/>
                </a:solidFill>
                <a:hlinkClick r:id="rId24" tooltip="Pays-Bas"/>
              </a:rPr>
              <a:t>Pays-Bas</a:t>
            </a:r>
            <a:r>
              <a:rPr lang="fr-FR" altLang="fr-FR" sz="1200" dirty="0">
                <a:solidFill>
                  <a:srgbClr val="008000"/>
                </a:solidFill>
              </a:rPr>
              <a:t>, </a:t>
            </a:r>
            <a:r>
              <a:rPr lang="fr-FR" altLang="fr-FR" sz="1200" dirty="0" err="1">
                <a:solidFill>
                  <a:srgbClr val="008000"/>
                </a:solidFill>
              </a:rPr>
              <a:t>la</a:t>
            </a:r>
            <a:r>
              <a:rPr lang="fr-FR" altLang="fr-FR" sz="1200" dirty="0" err="1">
                <a:solidFill>
                  <a:srgbClr val="008000"/>
                </a:solidFill>
                <a:hlinkClick r:id="rId25" tooltip="Suisse"/>
              </a:rPr>
              <a:t>Suisse</a:t>
            </a:r>
            <a:r>
              <a:rPr lang="fr-FR" altLang="fr-FR" sz="1200" dirty="0">
                <a:solidFill>
                  <a:srgbClr val="008000"/>
                </a:solidFill>
              </a:rPr>
              <a:t>, et l'</a:t>
            </a:r>
            <a:r>
              <a:rPr lang="fr-FR" altLang="fr-FR" sz="1200" dirty="0">
                <a:solidFill>
                  <a:srgbClr val="008000"/>
                </a:solidFill>
                <a:hlinkClick r:id="rId26" tooltip="Espagne"/>
              </a:rPr>
              <a:t>Espagne</a:t>
            </a:r>
            <a:r>
              <a:rPr lang="fr-FR" altLang="fr-FR" sz="1200" dirty="0">
                <a:solidFill>
                  <a:srgbClr val="008000"/>
                </a:solidFill>
              </a:rPr>
              <a:t>.</a:t>
            </a:r>
          </a:p>
          <a:p>
            <a:pPr algn="just" eaLnBrk="1" hangingPunct="1"/>
            <a:r>
              <a:rPr lang="fr-FR" altLang="fr-FR" sz="1200" dirty="0">
                <a:solidFill>
                  <a:srgbClr val="008000"/>
                </a:solidFill>
              </a:rPr>
              <a:t>Source : </a:t>
            </a:r>
            <a:r>
              <a:rPr lang="fr-FR" altLang="fr-FR" sz="1200" dirty="0">
                <a:solidFill>
                  <a:srgbClr val="008000"/>
                </a:solidFill>
                <a:hlinkClick r:id="rId27"/>
              </a:rPr>
              <a:t>http://fr.wikipedia.org/wiki/Grenadelle</a:t>
            </a:r>
            <a:r>
              <a:rPr lang="fr-FR" altLang="fr-FR" sz="1200" dirty="0">
                <a:solidFill>
                  <a:srgbClr val="008000"/>
                </a:solidFill>
              </a:rPr>
              <a:t> </a:t>
            </a:r>
          </a:p>
        </p:txBody>
      </p:sp>
      <p:pic>
        <p:nvPicPr>
          <p:cNvPr id="8" name="Image 5">
            <a:extLst>
              <a:ext uri="{FF2B5EF4-FFF2-40B4-BE49-F238E27FC236}">
                <a16:creationId xmlns:a16="http://schemas.microsoft.com/office/drawing/2014/main" id="{D8D9B7BB-AA37-4FB5-B296-709B202E77AB}"/>
              </a:ext>
            </a:extLst>
          </p:cNvPr>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10120313" y="5199063"/>
            <a:ext cx="2071687"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6">
            <a:extLst>
              <a:ext uri="{FF2B5EF4-FFF2-40B4-BE49-F238E27FC236}">
                <a16:creationId xmlns:a16="http://schemas.microsoft.com/office/drawing/2014/main" id="{DE589B6F-ACA2-4ABE-BE72-27ED80B6582B}"/>
              </a:ext>
            </a:extLst>
          </p:cNvPr>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139700" y="5402263"/>
            <a:ext cx="19050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7">
            <a:extLst>
              <a:ext uri="{FF2B5EF4-FFF2-40B4-BE49-F238E27FC236}">
                <a16:creationId xmlns:a16="http://schemas.microsoft.com/office/drawing/2014/main" id="{54C5CF46-EA14-49A9-81BD-5C198353343E}"/>
              </a:ext>
            </a:extLst>
          </p:cNvPr>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7466013" y="4933950"/>
            <a:ext cx="193675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8">
            <a:extLst>
              <a:ext uri="{FF2B5EF4-FFF2-40B4-BE49-F238E27FC236}">
                <a16:creationId xmlns:a16="http://schemas.microsoft.com/office/drawing/2014/main" id="{68D1A136-7DFB-4AE1-AB03-343538A00885}"/>
              </a:ext>
            </a:extLst>
          </p:cNvPr>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2054225" y="5253038"/>
            <a:ext cx="2159000"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9">
            <a:extLst>
              <a:ext uri="{FF2B5EF4-FFF2-40B4-BE49-F238E27FC236}">
                <a16:creationId xmlns:a16="http://schemas.microsoft.com/office/drawing/2014/main" id="{3AF593E1-DE78-455F-A7C5-AC2F77613DA9}"/>
              </a:ext>
            </a:extLst>
          </p:cNvPr>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4611688" y="50228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977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8159525-D671-4322-BE30-B27F7AC06C4B}"/>
              </a:ext>
            </a:extLst>
          </p:cNvPr>
          <p:cNvSpPr>
            <a:spLocks noGrp="1"/>
          </p:cNvSpPr>
          <p:nvPr>
            <p:ph type="ftr" sz="quarter" idx="11"/>
          </p:nvPr>
        </p:nvSpPr>
        <p:spPr>
          <a:xfrm>
            <a:off x="3571538" y="6399380"/>
            <a:ext cx="5388685"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99E6FDE3-6336-4F48-B507-3961E82E12DC}"/>
              </a:ext>
            </a:extLst>
          </p:cNvPr>
          <p:cNvSpPr>
            <a:spLocks noGrp="1"/>
          </p:cNvSpPr>
          <p:nvPr>
            <p:ph type="sldNum" sz="quarter" idx="12"/>
          </p:nvPr>
        </p:nvSpPr>
        <p:spPr>
          <a:xfrm>
            <a:off x="376517" y="79515"/>
            <a:ext cx="488577" cy="302634"/>
          </a:xfrm>
        </p:spPr>
        <p:txBody>
          <a:bodyPr/>
          <a:lstStyle/>
          <a:p>
            <a:fld id="{DD01B516-A07C-46B6-9C1A-871827ED2DE0}" type="slidenum">
              <a:rPr lang="fr-FR" smtClean="0"/>
              <a:t>59</a:t>
            </a:fld>
            <a:endParaRPr lang="fr-FR"/>
          </a:p>
        </p:txBody>
      </p:sp>
      <p:sp>
        <p:nvSpPr>
          <p:cNvPr id="4" name="ZoneTexte 3">
            <a:extLst>
              <a:ext uri="{FF2B5EF4-FFF2-40B4-BE49-F238E27FC236}">
                <a16:creationId xmlns:a16="http://schemas.microsoft.com/office/drawing/2014/main" id="{D08274B8-01F2-4BA5-977E-92E63C3BAA64}"/>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16FFE5A2-C6D6-4ADE-AF7B-63B5040A536F}"/>
              </a:ext>
            </a:extLst>
          </p:cNvPr>
          <p:cNvSpPr txBox="1"/>
          <p:nvPr/>
        </p:nvSpPr>
        <p:spPr>
          <a:xfrm>
            <a:off x="182563" y="506819"/>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sp>
        <p:nvSpPr>
          <p:cNvPr id="6" name="ZoneTexte 2">
            <a:extLst>
              <a:ext uri="{FF2B5EF4-FFF2-40B4-BE49-F238E27FC236}">
                <a16:creationId xmlns:a16="http://schemas.microsoft.com/office/drawing/2014/main" id="{07A29F25-DDDE-4D06-8BC8-9B46ACA3B6B6}"/>
              </a:ext>
            </a:extLst>
          </p:cNvPr>
          <p:cNvSpPr txBox="1">
            <a:spLocks noChangeArrowheads="1"/>
          </p:cNvSpPr>
          <p:nvPr/>
        </p:nvSpPr>
        <p:spPr bwMode="auto">
          <a:xfrm>
            <a:off x="182563" y="844402"/>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Citron d'eau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laurifolia</a:t>
            </a:r>
            <a:r>
              <a:rPr lang="fr-FR" altLang="fr-FR" dirty="0">
                <a:solidFill>
                  <a:srgbClr val="008000"/>
                </a:solidFill>
              </a:rPr>
              <a:t>)</a:t>
            </a:r>
          </a:p>
        </p:txBody>
      </p:sp>
      <p:sp>
        <p:nvSpPr>
          <p:cNvPr id="7" name="ZoneTexte 4">
            <a:extLst>
              <a:ext uri="{FF2B5EF4-FFF2-40B4-BE49-F238E27FC236}">
                <a16:creationId xmlns:a16="http://schemas.microsoft.com/office/drawing/2014/main" id="{EB7EAE6C-A1FE-40E2-AD5A-8DDB6BCA62E6}"/>
              </a:ext>
            </a:extLst>
          </p:cNvPr>
          <p:cNvSpPr txBox="1">
            <a:spLocks noChangeArrowheads="1"/>
          </p:cNvSpPr>
          <p:nvPr/>
        </p:nvSpPr>
        <p:spPr bwMode="auto">
          <a:xfrm>
            <a:off x="166688" y="1258888"/>
            <a:ext cx="1167765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rPr>
              <a:t>Le </a:t>
            </a:r>
            <a:r>
              <a:rPr lang="fr-FR" altLang="fr-FR" b="1" dirty="0">
                <a:solidFill>
                  <a:srgbClr val="008000"/>
                </a:solidFill>
              </a:rPr>
              <a:t>citron de l'eau </a:t>
            </a:r>
            <a:r>
              <a:rPr lang="fr-FR" altLang="fr-FR" dirty="0">
                <a:solidFill>
                  <a:srgbClr val="008000"/>
                </a:solidFill>
              </a:rPr>
              <a:t>ou </a:t>
            </a:r>
            <a:r>
              <a:rPr lang="fr-FR" altLang="fr-FR" b="1" dirty="0">
                <a:solidFill>
                  <a:srgbClr val="008000"/>
                </a:solidFill>
              </a:rPr>
              <a:t>chèvrefeuille jamaïcain</a:t>
            </a:r>
            <a:r>
              <a:rPr lang="fr-FR" altLang="fr-FR" dirty="0">
                <a:solidFill>
                  <a:srgbClr val="008000"/>
                </a:solidFill>
              </a:rPr>
              <a:t> ou </a:t>
            </a:r>
            <a:r>
              <a:rPr lang="fr-FR" altLang="fr-FR" b="1" dirty="0" err="1">
                <a:solidFill>
                  <a:srgbClr val="008000"/>
                </a:solidFill>
              </a:rPr>
              <a:t>lilikoi</a:t>
            </a:r>
            <a:r>
              <a:rPr lang="fr-FR" altLang="fr-FR" b="1" dirty="0">
                <a:solidFill>
                  <a:srgbClr val="008000"/>
                </a:solidFill>
              </a:rPr>
              <a:t> orange </a:t>
            </a:r>
            <a:r>
              <a:rPr lang="fr-FR" altLang="fr-FR" dirty="0">
                <a:solidFill>
                  <a:srgbClr val="008000"/>
                </a:solidFill>
              </a:rPr>
              <a:t>(ou </a:t>
            </a:r>
            <a:r>
              <a:rPr lang="fr-FR" altLang="fr-FR" b="1" dirty="0" err="1">
                <a:solidFill>
                  <a:srgbClr val="008000"/>
                </a:solidFill>
              </a:rPr>
              <a:t>lilikoi</a:t>
            </a:r>
            <a:r>
              <a:rPr lang="fr-FR" altLang="fr-FR" b="1" dirty="0">
                <a:solidFill>
                  <a:srgbClr val="008000"/>
                </a:solidFill>
              </a:rPr>
              <a:t> jaune,</a:t>
            </a:r>
            <a:r>
              <a:rPr lang="fr-FR" altLang="fr-FR" dirty="0">
                <a:solidFill>
                  <a:srgbClr val="008000"/>
                </a:solidFill>
              </a:rPr>
              <a:t> ou tout simplement </a:t>
            </a:r>
            <a:r>
              <a:rPr lang="fr-FR" altLang="fr-FR" b="1" dirty="0" err="1">
                <a:solidFill>
                  <a:srgbClr val="008000"/>
                </a:solidFill>
              </a:rPr>
              <a:t>lilikoi</a:t>
            </a:r>
            <a:r>
              <a:rPr lang="fr-FR" altLang="fr-FR" dirty="0">
                <a:solidFill>
                  <a:srgbClr val="008000"/>
                </a:solidFill>
              </a:rPr>
              <a:t> (°)), est une espèce de la famille des </a:t>
            </a:r>
            <a:r>
              <a:rPr lang="fr-FR" altLang="fr-FR" i="1" dirty="0" err="1">
                <a:solidFill>
                  <a:srgbClr val="008000"/>
                </a:solidFill>
                <a:hlinkClick r:id="rId2" tooltip="Passifloraceae"/>
              </a:rPr>
              <a:t>Passifloraceae</a:t>
            </a:r>
            <a:r>
              <a:rPr lang="fr-FR" altLang="fr-FR" dirty="0">
                <a:solidFill>
                  <a:srgbClr val="008000"/>
                </a:solidFill>
              </a:rPr>
              <a:t>. Il est originaire de l’Amérique tropicale. </a:t>
            </a:r>
            <a:r>
              <a:rPr lang="fr-FR" altLang="fr-FR" dirty="0">
                <a:solidFill>
                  <a:srgbClr val="FF0000"/>
                </a:solidFill>
              </a:rPr>
              <a:t>Le citron de l'eau est une </a:t>
            </a:r>
            <a:r>
              <a:rPr lang="fr-FR" altLang="fr-FR" dirty="0">
                <a:solidFill>
                  <a:srgbClr val="FF0000"/>
                </a:solidFill>
                <a:hlinkClick r:id="rId3" tooltip="Plante envahissante"/>
              </a:rPr>
              <a:t>plante envahissante</a:t>
            </a:r>
            <a:r>
              <a:rPr lang="fr-FR" altLang="fr-FR" dirty="0">
                <a:solidFill>
                  <a:srgbClr val="FF0000"/>
                </a:solidFill>
              </a:rPr>
              <a:t> dans sa région d'origine</a:t>
            </a:r>
            <a:r>
              <a:rPr lang="fr-FR" altLang="fr-FR" dirty="0">
                <a:solidFill>
                  <a:srgbClr val="008000"/>
                </a:solidFill>
              </a:rPr>
              <a:t>, et s’est propagé à d'autres parties du monde. Comme espèce tropicale, le citron d'eau ne tolère aucun </a:t>
            </a:r>
            <a:r>
              <a:rPr lang="fr-FR" altLang="fr-FR" dirty="0">
                <a:solidFill>
                  <a:srgbClr val="008000"/>
                </a:solidFill>
                <a:hlinkClick r:id="rId4" tooltip="Gel"/>
              </a:rPr>
              <a:t>gel</a:t>
            </a:r>
            <a:r>
              <a:rPr lang="fr-FR" altLang="fr-FR" dirty="0">
                <a:solidFill>
                  <a:srgbClr val="008000"/>
                </a:solidFill>
              </a:rPr>
              <a:t>. Il est cultivé qu'occasionnellement, mais les fruits sont généralement disponibles dans les marchés où cette liane pousse à l'état sauvage. Il est pas encore très connu en dehors de ces régions.</a:t>
            </a:r>
          </a:p>
          <a:p>
            <a:pPr algn="just"/>
            <a:r>
              <a:rPr lang="fr-FR" altLang="fr-FR" dirty="0">
                <a:solidFill>
                  <a:srgbClr val="008000"/>
                </a:solidFill>
              </a:rPr>
              <a:t>Le fruit est de taille moyenne, de forme ovoïde, environ 2 po (5,1 cm) de long avec un diamètre de 3 po (7,6 cm), avec une peau d'orange verte ou profonde et blanc-jaune,  </a:t>
            </a:r>
            <a:r>
              <a:rPr lang="fr-FR" altLang="fr-FR" dirty="0">
                <a:solidFill>
                  <a:srgbClr val="008000"/>
                </a:solidFill>
                <a:hlinkClick r:id="rId5" tooltip="vésicules de jus"/>
              </a:rPr>
              <a:t>pâte</a:t>
            </a:r>
            <a:r>
              <a:rPr lang="fr-FR" altLang="fr-FR" dirty="0">
                <a:solidFill>
                  <a:srgbClr val="008000"/>
                </a:solidFill>
              </a:rPr>
              <a:t>  extrêmement juteuse. Le citron de l'eau a un excellent goût doux et parfumé, sans le goût acidulé des fruits de la  </a:t>
            </a:r>
            <a:r>
              <a:rPr lang="fr-FR" altLang="fr-FR" dirty="0">
                <a:solidFill>
                  <a:srgbClr val="008000"/>
                </a:solidFill>
                <a:hlinkClick r:id="rId6" tooltip="Fruit De La Passion"/>
              </a:rPr>
              <a:t>passion</a:t>
            </a:r>
            <a:r>
              <a:rPr lang="fr-FR" altLang="fr-FR" dirty="0">
                <a:solidFill>
                  <a:srgbClr val="008000"/>
                </a:solidFill>
              </a:rPr>
              <a:t>  courants. Il pousse sur une liane vigoureuse jusqu'à 30 pieds de long. Il grandit mieux dans les climats légèrement humides, la liane n’a pas d’exigence particulière pour le sol ou l'eau, hormis le fait d’aimer un sol humide, toute l'année. Il est presque toujours cultivé à partir de semences, mais peut être multiplié par bouturage. Chauffer les graines à 70-80 ° F (21-27 ° C) peut entraîner leur </a:t>
            </a:r>
            <a:r>
              <a:rPr lang="fr-FR" altLang="fr-FR" dirty="0">
                <a:solidFill>
                  <a:srgbClr val="008000"/>
                </a:solidFill>
                <a:hlinkClick r:id="rId7" tooltip="Germination"/>
              </a:rPr>
              <a:t>germination</a:t>
            </a:r>
            <a:r>
              <a:rPr lang="fr-FR" altLang="fr-FR" dirty="0">
                <a:solidFill>
                  <a:srgbClr val="008000"/>
                </a:solidFill>
              </a:rPr>
              <a:t> en 1-2 semaines; à des températures inférieures, les graines peuvent prendre jusqu'à 10 semaines pour germer. Les fruits sont consommés frais ou utilisés dans les boissons et les boissons. </a:t>
            </a:r>
            <a:r>
              <a:rPr lang="fr-FR" b="1" dirty="0">
                <a:solidFill>
                  <a:srgbClr val="008000"/>
                </a:solidFill>
              </a:rPr>
              <a:t>USDA Zone</a:t>
            </a:r>
            <a:r>
              <a:rPr lang="fr-FR" dirty="0">
                <a:solidFill>
                  <a:srgbClr val="008000"/>
                </a:solidFill>
              </a:rPr>
              <a:t> 11</a:t>
            </a:r>
            <a:r>
              <a:rPr lang="fr-FR" altLang="fr-FR" dirty="0">
                <a:solidFill>
                  <a:srgbClr val="008000"/>
                </a:solidFill>
              </a:rPr>
              <a:t>.</a:t>
            </a:r>
          </a:p>
          <a:p>
            <a:pPr algn="just" eaLnBrk="1" hangingPunct="1"/>
            <a:r>
              <a:rPr lang="fr-FR" altLang="fr-FR" sz="1200" dirty="0">
                <a:solidFill>
                  <a:srgbClr val="008000"/>
                </a:solidFill>
              </a:rPr>
              <a:t>(°) </a:t>
            </a:r>
            <a:r>
              <a:rPr lang="fr-FR" altLang="fr-FR" sz="1200" dirty="0"/>
              <a:t> </a:t>
            </a:r>
            <a:r>
              <a:rPr lang="fr-FR" altLang="fr-FR" sz="1200" b="1" dirty="0" err="1">
                <a:solidFill>
                  <a:srgbClr val="008000"/>
                </a:solidFill>
              </a:rPr>
              <a:t>lilikoi</a:t>
            </a:r>
            <a:r>
              <a:rPr lang="fr-FR" altLang="fr-FR" sz="1200" dirty="0">
                <a:solidFill>
                  <a:srgbClr val="008000"/>
                </a:solidFill>
              </a:rPr>
              <a:t> est aussi le nom donné à </a:t>
            </a:r>
            <a:r>
              <a:rPr lang="fr-FR" altLang="fr-FR" sz="1200" b="1" i="1" dirty="0">
                <a:solidFill>
                  <a:srgbClr val="008000"/>
                </a:solidFill>
              </a:rPr>
              <a:t>la passiflore </a:t>
            </a:r>
            <a:r>
              <a:rPr lang="fr-FR" altLang="fr-FR" sz="1200" b="1" i="1" dirty="0" err="1">
                <a:solidFill>
                  <a:srgbClr val="008000"/>
                </a:solidFill>
              </a:rPr>
              <a:t>edulis</a:t>
            </a:r>
            <a:r>
              <a:rPr lang="fr-FR" altLang="fr-FR" sz="1200" b="1" i="1" dirty="0">
                <a:solidFill>
                  <a:srgbClr val="008000"/>
                </a:solidFill>
              </a:rPr>
              <a:t> v. </a:t>
            </a:r>
            <a:r>
              <a:rPr lang="fr-FR" altLang="fr-FR" sz="1200" b="1" i="1" dirty="0" err="1">
                <a:solidFill>
                  <a:srgbClr val="008000"/>
                </a:solidFill>
              </a:rPr>
              <a:t>flavicarpa</a:t>
            </a:r>
            <a:r>
              <a:rPr lang="fr-FR" altLang="fr-FR" sz="1200" dirty="0">
                <a:solidFill>
                  <a:srgbClr val="008000"/>
                </a:solidFill>
              </a:rPr>
              <a:t> pour la vallée où il a grandi, pour la 1</a:t>
            </a:r>
            <a:r>
              <a:rPr lang="fr-FR" altLang="fr-FR" sz="1200" baseline="30000" dirty="0">
                <a:solidFill>
                  <a:srgbClr val="008000"/>
                </a:solidFill>
              </a:rPr>
              <a:t>ère</a:t>
            </a:r>
            <a:r>
              <a:rPr lang="fr-FR" altLang="fr-FR" sz="1200" dirty="0">
                <a:solidFill>
                  <a:srgbClr val="008000"/>
                </a:solidFill>
              </a:rPr>
              <a:t> fois, à Hawaii. Source : </a:t>
            </a:r>
            <a:r>
              <a:rPr lang="fr-FR" altLang="fr-FR" sz="1200" dirty="0">
                <a:hlinkClick r:id="rId8"/>
              </a:rPr>
              <a:t>http://en.wikipedia.org/wiki/Passiflora_laurifolia</a:t>
            </a:r>
            <a:r>
              <a:rPr lang="fr-FR" altLang="fr-FR" sz="1200" dirty="0"/>
              <a:t> </a:t>
            </a:r>
            <a:endParaRPr lang="fr-FR" altLang="fr-FR" sz="1200" dirty="0">
              <a:solidFill>
                <a:srgbClr val="008000"/>
              </a:solidFill>
            </a:endParaRPr>
          </a:p>
        </p:txBody>
      </p:sp>
      <p:pic>
        <p:nvPicPr>
          <p:cNvPr id="8" name="Image 5">
            <a:extLst>
              <a:ext uri="{FF2B5EF4-FFF2-40B4-BE49-F238E27FC236}">
                <a16:creationId xmlns:a16="http://schemas.microsoft.com/office/drawing/2014/main" id="{5FAFAA92-5CB4-4044-B1C4-8AD17DD1A6D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71975" y="5481638"/>
            <a:ext cx="1716088"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6">
            <a:extLst>
              <a:ext uri="{FF2B5EF4-FFF2-40B4-BE49-F238E27FC236}">
                <a16:creationId xmlns:a16="http://schemas.microsoft.com/office/drawing/2014/main" id="{D9B4777A-6012-4DB7-B84E-5736D9C4465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327275" y="5481638"/>
            <a:ext cx="169545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7">
            <a:extLst>
              <a:ext uri="{FF2B5EF4-FFF2-40B4-BE49-F238E27FC236}">
                <a16:creationId xmlns:a16="http://schemas.microsoft.com/office/drawing/2014/main" id="{2A4D14F1-DED4-43F3-9939-828EF1720CE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19100" y="5481638"/>
            <a:ext cx="17018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8">
            <a:extLst>
              <a:ext uri="{FF2B5EF4-FFF2-40B4-BE49-F238E27FC236}">
                <a16:creationId xmlns:a16="http://schemas.microsoft.com/office/drawing/2014/main" id="{602ED091-16FC-42F6-8656-6F787BAA1D67}"/>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319838" y="5118100"/>
            <a:ext cx="1995487"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9590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6CDACEF-3BCB-449F-AD99-5A75ECB6E42C}"/>
              </a:ext>
            </a:extLst>
          </p:cNvPr>
          <p:cNvSpPr>
            <a:spLocks noGrp="1"/>
          </p:cNvSpPr>
          <p:nvPr>
            <p:ph type="ftr" sz="quarter" idx="11"/>
          </p:nvPr>
        </p:nvSpPr>
        <p:spPr>
          <a:xfrm>
            <a:off x="4038600" y="6489855"/>
            <a:ext cx="4774442" cy="36814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DB134AB1-B5F4-4A75-91AE-9F19A294F92B}"/>
              </a:ext>
            </a:extLst>
          </p:cNvPr>
          <p:cNvSpPr>
            <a:spLocks noGrp="1"/>
          </p:cNvSpPr>
          <p:nvPr>
            <p:ph type="sldNum" sz="quarter" idx="12"/>
          </p:nvPr>
        </p:nvSpPr>
        <p:spPr>
          <a:xfrm>
            <a:off x="11363093" y="96541"/>
            <a:ext cx="548268" cy="365125"/>
          </a:xfrm>
        </p:spPr>
        <p:txBody>
          <a:bodyPr/>
          <a:lstStyle/>
          <a:p>
            <a:fld id="{DD01B516-A07C-46B6-9C1A-871827ED2DE0}" type="slidenum">
              <a:rPr lang="fr-FR" smtClean="0"/>
              <a:t>6</a:t>
            </a:fld>
            <a:endParaRPr lang="fr-FR"/>
          </a:p>
        </p:txBody>
      </p:sp>
      <p:sp>
        <p:nvSpPr>
          <p:cNvPr id="4" name="Espace réservé du numéro de diapositive 2">
            <a:extLst>
              <a:ext uri="{FF2B5EF4-FFF2-40B4-BE49-F238E27FC236}">
                <a16:creationId xmlns:a16="http://schemas.microsoft.com/office/drawing/2014/main" id="{EF065C8A-AC57-49EF-9F71-C4501EBFF94C}"/>
              </a:ext>
            </a:extLst>
          </p:cNvPr>
          <p:cNvSpPr txBox="1">
            <a:spLocks/>
          </p:cNvSpPr>
          <p:nvPr/>
        </p:nvSpPr>
        <p:spPr>
          <a:xfrm>
            <a:off x="175289" y="72099"/>
            <a:ext cx="384110" cy="359557"/>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6</a:t>
            </a:fld>
            <a:endParaRPr lang="fr-FR" dirty="0"/>
          </a:p>
        </p:txBody>
      </p:sp>
      <p:sp>
        <p:nvSpPr>
          <p:cNvPr id="5" name="ZoneTexte 4">
            <a:extLst>
              <a:ext uri="{FF2B5EF4-FFF2-40B4-BE49-F238E27FC236}">
                <a16:creationId xmlns:a16="http://schemas.microsoft.com/office/drawing/2014/main" id="{2EE43A4B-0208-4E3C-BF1C-7EB88BDAA8C9}"/>
              </a:ext>
            </a:extLst>
          </p:cNvPr>
          <p:cNvSpPr txBox="1"/>
          <p:nvPr/>
        </p:nvSpPr>
        <p:spPr>
          <a:xfrm>
            <a:off x="225911" y="431656"/>
            <a:ext cx="2335255" cy="369332"/>
          </a:xfrm>
          <a:prstGeom prst="rect">
            <a:avLst/>
          </a:prstGeom>
          <a:noFill/>
        </p:spPr>
        <p:txBody>
          <a:bodyPr wrap="none" rtlCol="0">
            <a:spAutoFit/>
          </a:bodyPr>
          <a:lstStyle/>
          <a:p>
            <a:r>
              <a:rPr lang="fr-FR" b="1" u="sng" dirty="0">
                <a:solidFill>
                  <a:srgbClr val="008000"/>
                </a:solidFill>
              </a:rPr>
              <a:t>Présentation du projet</a:t>
            </a:r>
          </a:p>
        </p:txBody>
      </p:sp>
      <p:sp>
        <p:nvSpPr>
          <p:cNvPr id="6" name="Rectangle 5">
            <a:extLst>
              <a:ext uri="{FF2B5EF4-FFF2-40B4-BE49-F238E27FC236}">
                <a16:creationId xmlns:a16="http://schemas.microsoft.com/office/drawing/2014/main" id="{75C6490D-6E7F-4D02-B4BF-D7864BF2ACE2}"/>
              </a:ext>
            </a:extLst>
          </p:cNvPr>
          <p:cNvSpPr/>
          <p:nvPr/>
        </p:nvSpPr>
        <p:spPr>
          <a:xfrm>
            <a:off x="225911" y="832097"/>
            <a:ext cx="4121385" cy="369332"/>
          </a:xfrm>
          <a:prstGeom prst="rect">
            <a:avLst/>
          </a:prstGeom>
        </p:spPr>
        <p:txBody>
          <a:bodyPr wrap="none">
            <a:spAutoFit/>
          </a:bodyPr>
          <a:lstStyle/>
          <a:p>
            <a:r>
              <a:rPr lang="fr-FR" b="1" dirty="0">
                <a:solidFill>
                  <a:srgbClr val="008000"/>
                </a:solidFill>
              </a:rPr>
              <a:t>Aménagements et équipements suggérés</a:t>
            </a:r>
          </a:p>
        </p:txBody>
      </p:sp>
      <p:sp>
        <p:nvSpPr>
          <p:cNvPr id="7" name="ZoneTexte 6">
            <a:extLst>
              <a:ext uri="{FF2B5EF4-FFF2-40B4-BE49-F238E27FC236}">
                <a16:creationId xmlns:a16="http://schemas.microsoft.com/office/drawing/2014/main" id="{344712B2-9C74-44E0-9337-2585421174C9}"/>
              </a:ext>
            </a:extLst>
          </p:cNvPr>
          <p:cNvSpPr txBox="1"/>
          <p:nvPr/>
        </p:nvSpPr>
        <p:spPr>
          <a:xfrm>
            <a:off x="2162287" y="1"/>
            <a:ext cx="6650755"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8" name="ZoneTexte 7">
            <a:extLst>
              <a:ext uri="{FF2B5EF4-FFF2-40B4-BE49-F238E27FC236}">
                <a16:creationId xmlns:a16="http://schemas.microsoft.com/office/drawing/2014/main" id="{710A6BD1-61B2-4BC7-8386-BBBE3BDB65F4}"/>
              </a:ext>
            </a:extLst>
          </p:cNvPr>
          <p:cNvSpPr txBox="1"/>
          <p:nvPr/>
        </p:nvSpPr>
        <p:spPr>
          <a:xfrm>
            <a:off x="225911" y="1232538"/>
            <a:ext cx="4137103" cy="5355312"/>
          </a:xfrm>
          <a:prstGeom prst="rect">
            <a:avLst/>
          </a:prstGeom>
          <a:noFill/>
        </p:spPr>
        <p:txBody>
          <a:bodyPr wrap="square" rtlCol="0">
            <a:spAutoFit/>
          </a:bodyPr>
          <a:lstStyle/>
          <a:p>
            <a:pPr marL="285750" indent="-285750">
              <a:buFont typeface="Arial" panose="020B0604020202020204" pitchFamily="34" charset="0"/>
              <a:buChar char="•"/>
            </a:pPr>
            <a:r>
              <a:rPr lang="fr-FR" dirty="0"/>
              <a:t>Gazons</a:t>
            </a:r>
          </a:p>
          <a:p>
            <a:pPr marL="285750" indent="-285750">
              <a:buFont typeface="Arial" panose="020B0604020202020204" pitchFamily="34" charset="0"/>
              <a:buChar char="•"/>
            </a:pPr>
            <a:r>
              <a:rPr lang="fr-FR" dirty="0"/>
              <a:t>X </a:t>
            </a:r>
            <a:r>
              <a:rPr lang="fr-FR" dirty="0" err="1"/>
              <a:t>x</a:t>
            </a:r>
            <a:r>
              <a:rPr lang="fr-FR" dirty="0"/>
              <a:t> Massifs floraux</a:t>
            </a:r>
          </a:p>
          <a:p>
            <a:pPr marL="285750" indent="-285750">
              <a:buFont typeface="Arial" panose="020B0604020202020204" pitchFamily="34" charset="0"/>
              <a:buChar char="•"/>
            </a:pPr>
            <a:r>
              <a:rPr lang="fr-FR" dirty="0"/>
              <a:t>1 x Haies défensives</a:t>
            </a:r>
          </a:p>
          <a:p>
            <a:pPr marL="285750" indent="-285750">
              <a:buFont typeface="Arial" panose="020B0604020202020204" pitchFamily="34" charset="0"/>
              <a:buChar char="•"/>
            </a:pPr>
            <a:r>
              <a:rPr lang="fr-FR" dirty="0"/>
              <a:t>X </a:t>
            </a:r>
            <a:r>
              <a:rPr lang="fr-FR" dirty="0" err="1"/>
              <a:t>x</a:t>
            </a:r>
            <a:r>
              <a:rPr lang="fr-FR" dirty="0"/>
              <a:t> Massifs arbustifs fleuris</a:t>
            </a:r>
          </a:p>
          <a:p>
            <a:pPr marL="285750" indent="-285750">
              <a:buFont typeface="Arial" panose="020B0604020202020204" pitchFamily="34" charset="0"/>
              <a:buChar char="•"/>
            </a:pPr>
            <a:r>
              <a:rPr lang="fr-FR" dirty="0"/>
              <a:t>X </a:t>
            </a:r>
            <a:r>
              <a:rPr lang="fr-FR" dirty="0" err="1"/>
              <a:t>x</a:t>
            </a:r>
            <a:r>
              <a:rPr lang="fr-FR" dirty="0"/>
              <a:t> Arbres à fleurs</a:t>
            </a:r>
          </a:p>
          <a:p>
            <a:pPr marL="285750" indent="-285750">
              <a:buFont typeface="Arial" panose="020B0604020202020204" pitchFamily="34" charset="0"/>
              <a:buChar char="•"/>
            </a:pPr>
            <a:r>
              <a:rPr lang="fr-FR" dirty="0"/>
              <a:t>X </a:t>
            </a:r>
            <a:r>
              <a:rPr lang="fr-FR" dirty="0" err="1"/>
              <a:t>x</a:t>
            </a:r>
            <a:r>
              <a:rPr lang="fr-FR" dirty="0"/>
              <a:t> Plantes aquatiques</a:t>
            </a:r>
          </a:p>
          <a:p>
            <a:pPr marL="285750" indent="-285750">
              <a:buFont typeface="Arial" panose="020B0604020202020204" pitchFamily="34" charset="0"/>
              <a:buChar char="•"/>
            </a:pPr>
            <a:r>
              <a:rPr lang="fr-FR" dirty="0"/>
              <a:t>X </a:t>
            </a:r>
            <a:r>
              <a:rPr lang="fr-FR" dirty="0" err="1"/>
              <a:t>x</a:t>
            </a:r>
            <a:r>
              <a:rPr lang="fr-FR" dirty="0"/>
              <a:t> Arbres aquatiques</a:t>
            </a:r>
          </a:p>
          <a:p>
            <a:pPr marL="285750" indent="-285750">
              <a:buFont typeface="Arial" panose="020B0604020202020204" pitchFamily="34" charset="0"/>
              <a:buChar char="•"/>
            </a:pPr>
            <a:r>
              <a:rPr lang="fr-FR" dirty="0"/>
              <a:t>X </a:t>
            </a:r>
            <a:r>
              <a:rPr lang="fr-FR" dirty="0" err="1"/>
              <a:t>x</a:t>
            </a:r>
            <a:r>
              <a:rPr lang="fr-FR" dirty="0"/>
              <a:t> Plantes herbacées à fruits</a:t>
            </a:r>
          </a:p>
          <a:p>
            <a:pPr marL="285750" indent="-285750">
              <a:buFont typeface="Arial" panose="020B0604020202020204" pitchFamily="34" charset="0"/>
              <a:buChar char="•"/>
            </a:pPr>
            <a:r>
              <a:rPr lang="fr-FR" dirty="0"/>
              <a:t>X </a:t>
            </a:r>
            <a:r>
              <a:rPr lang="fr-FR" dirty="0" err="1"/>
              <a:t>x</a:t>
            </a:r>
            <a:r>
              <a:rPr lang="fr-FR" dirty="0"/>
              <a:t> Arbustes et arbres à fruits</a:t>
            </a:r>
          </a:p>
          <a:p>
            <a:pPr marL="285750" indent="-285750">
              <a:buFont typeface="Arial" panose="020B0604020202020204" pitchFamily="34" charset="0"/>
              <a:buChar char="•"/>
            </a:pPr>
            <a:r>
              <a:rPr lang="fr-FR" dirty="0"/>
              <a:t>1 x Rectification des berges (agrandies)</a:t>
            </a:r>
          </a:p>
          <a:p>
            <a:pPr marL="285750" indent="-285750">
              <a:buFont typeface="Arial" panose="020B0604020202020204" pitchFamily="34" charset="0"/>
              <a:buChar char="•"/>
            </a:pPr>
            <a:r>
              <a:rPr lang="fr-FR" dirty="0"/>
              <a:t>1 x Chemin carrossable (pour </a:t>
            </a:r>
            <a:r>
              <a:rPr lang="fr-FR" dirty="0" err="1"/>
              <a:t>Bobcat</a:t>
            </a:r>
            <a:r>
              <a:rPr lang="fr-FR" dirty="0"/>
              <a:t>, 4x4)</a:t>
            </a:r>
          </a:p>
          <a:p>
            <a:pPr marL="285750" indent="-285750">
              <a:buFont typeface="Arial" panose="020B0604020202020204" pitchFamily="34" charset="0"/>
              <a:buChar char="•"/>
            </a:pPr>
            <a:r>
              <a:rPr lang="fr-FR" dirty="0"/>
              <a:t>X </a:t>
            </a:r>
            <a:r>
              <a:rPr lang="fr-FR" dirty="0" err="1"/>
              <a:t>x</a:t>
            </a:r>
            <a:r>
              <a:rPr lang="fr-FR" dirty="0"/>
              <a:t> Rochers et rocailles décoratifs</a:t>
            </a:r>
          </a:p>
          <a:p>
            <a:pPr marL="285750" indent="-285750">
              <a:buFont typeface="Arial" panose="020B0604020202020204" pitchFamily="34" charset="0"/>
              <a:buChar char="•"/>
            </a:pPr>
            <a:r>
              <a:rPr lang="fr-FR" dirty="0"/>
              <a:t>X </a:t>
            </a:r>
            <a:r>
              <a:rPr lang="fr-FR" dirty="0" err="1"/>
              <a:t>x</a:t>
            </a:r>
            <a:r>
              <a:rPr lang="fr-FR" dirty="0"/>
              <a:t> Clôture en panneaux de grillage rigide</a:t>
            </a:r>
          </a:p>
          <a:p>
            <a:pPr marL="285750" indent="-285750">
              <a:buFont typeface="Arial" panose="020B0604020202020204" pitchFamily="34" charset="0"/>
              <a:buChar char="•"/>
            </a:pPr>
            <a:r>
              <a:rPr lang="fr-FR" dirty="0"/>
              <a:t>5 x portes d’accès</a:t>
            </a:r>
          </a:p>
          <a:p>
            <a:pPr marL="285750" indent="-285750">
              <a:buFont typeface="Arial" panose="020B0604020202020204" pitchFamily="34" charset="0"/>
              <a:buChar char="•"/>
            </a:pPr>
            <a:r>
              <a:rPr lang="fr-FR" dirty="0"/>
              <a:t>2 x Zone à compost</a:t>
            </a:r>
          </a:p>
          <a:p>
            <a:pPr marL="285750" indent="-285750">
              <a:buFont typeface="Arial" panose="020B0604020202020204" pitchFamily="34" charset="0"/>
              <a:buChar char="•"/>
            </a:pPr>
            <a:r>
              <a:rPr lang="fr-FR" dirty="0">
                <a:solidFill>
                  <a:srgbClr val="FF0066"/>
                </a:solidFill>
              </a:rPr>
              <a:t>1x Local technique (style cabane de chantier) et garage à véhicules</a:t>
            </a:r>
          </a:p>
        </p:txBody>
      </p:sp>
      <p:sp>
        <p:nvSpPr>
          <p:cNvPr id="9" name="ZoneTexte 8">
            <a:extLst>
              <a:ext uri="{FF2B5EF4-FFF2-40B4-BE49-F238E27FC236}">
                <a16:creationId xmlns:a16="http://schemas.microsoft.com/office/drawing/2014/main" id="{578FF08D-1F42-4FB0-8E68-CFB64463CB16}"/>
              </a:ext>
            </a:extLst>
          </p:cNvPr>
          <p:cNvSpPr txBox="1"/>
          <p:nvPr/>
        </p:nvSpPr>
        <p:spPr>
          <a:xfrm>
            <a:off x="4434451" y="1217109"/>
            <a:ext cx="4576599" cy="5355312"/>
          </a:xfrm>
          <a:prstGeom prst="rect">
            <a:avLst/>
          </a:prstGeom>
          <a:noFill/>
        </p:spPr>
        <p:txBody>
          <a:bodyPr wrap="square" rtlCol="0">
            <a:spAutoFit/>
          </a:bodyPr>
          <a:lstStyle/>
          <a:p>
            <a:pPr marL="285750" indent="-285750">
              <a:buFont typeface="Arial" panose="020B0604020202020204" pitchFamily="34" charset="0"/>
              <a:buChar char="•"/>
            </a:pPr>
            <a:r>
              <a:rPr lang="fr-FR" dirty="0">
                <a:solidFill>
                  <a:srgbClr val="FF0066"/>
                </a:solidFill>
              </a:rPr>
              <a:t>2 x aires de jeux avec équipements</a:t>
            </a:r>
          </a:p>
          <a:p>
            <a:pPr marL="285750" indent="-285750">
              <a:buFont typeface="Arial" panose="020B0604020202020204" pitchFamily="34" charset="0"/>
              <a:buChar char="•"/>
            </a:pPr>
            <a:r>
              <a:rPr lang="fr-FR" i="1" dirty="0">
                <a:solidFill>
                  <a:srgbClr val="FF0066"/>
                </a:solidFill>
              </a:rPr>
              <a:t>1 x Bateau-faucardeur (optionnel)</a:t>
            </a:r>
          </a:p>
          <a:p>
            <a:pPr marL="285750" indent="-285750">
              <a:buFont typeface="Arial" panose="020B0604020202020204" pitchFamily="34" charset="0"/>
              <a:buChar char="•"/>
            </a:pPr>
            <a:r>
              <a:rPr lang="fr-FR" i="1" dirty="0">
                <a:solidFill>
                  <a:srgbClr val="FF0066"/>
                </a:solidFill>
              </a:rPr>
              <a:t>1 x Hangar à bateau (optionnel)</a:t>
            </a:r>
          </a:p>
          <a:p>
            <a:pPr marL="285750" indent="-285750">
              <a:buFont typeface="Arial" panose="020B0604020202020204" pitchFamily="34" charset="0"/>
              <a:buChar char="•"/>
            </a:pPr>
            <a:r>
              <a:rPr lang="fr-FR" dirty="0"/>
              <a:t>X </a:t>
            </a:r>
            <a:r>
              <a:rPr lang="fr-FR" dirty="0" err="1"/>
              <a:t>x</a:t>
            </a:r>
            <a:r>
              <a:rPr lang="fr-FR" dirty="0"/>
              <a:t> Pergola et tonnelles</a:t>
            </a:r>
          </a:p>
          <a:p>
            <a:pPr marL="285750" indent="-285750">
              <a:buFont typeface="Arial" panose="020B0604020202020204" pitchFamily="34" charset="0"/>
              <a:buChar char="•"/>
            </a:pPr>
            <a:r>
              <a:rPr lang="fr-FR" dirty="0"/>
              <a:t>X </a:t>
            </a:r>
            <a:r>
              <a:rPr lang="fr-FR" dirty="0" err="1"/>
              <a:t>x</a:t>
            </a:r>
            <a:r>
              <a:rPr lang="fr-FR" dirty="0"/>
              <a:t> Bancs et autres mobiliers (jardinières …) </a:t>
            </a:r>
          </a:p>
          <a:p>
            <a:pPr marL="285750" indent="-285750">
              <a:buFont typeface="Arial" panose="020B0604020202020204" pitchFamily="34" charset="0"/>
              <a:buChar char="•"/>
            </a:pPr>
            <a:r>
              <a:rPr lang="fr-FR" dirty="0"/>
              <a:t>X </a:t>
            </a:r>
            <a:r>
              <a:rPr lang="fr-FR" dirty="0" err="1"/>
              <a:t>x</a:t>
            </a:r>
            <a:r>
              <a:rPr lang="fr-FR" dirty="0"/>
              <a:t> Mobilier de parcours de santé</a:t>
            </a:r>
          </a:p>
          <a:p>
            <a:pPr marL="285750" indent="-285750">
              <a:buFont typeface="Arial" panose="020B0604020202020204" pitchFamily="34" charset="0"/>
              <a:buChar char="•"/>
            </a:pPr>
            <a:r>
              <a:rPr lang="fr-FR" i="1" dirty="0">
                <a:solidFill>
                  <a:srgbClr val="FF0066"/>
                </a:solidFill>
              </a:rPr>
              <a:t>(X </a:t>
            </a:r>
            <a:r>
              <a:rPr lang="fr-FR" i="1" dirty="0" err="1">
                <a:solidFill>
                  <a:srgbClr val="FF0066"/>
                </a:solidFill>
              </a:rPr>
              <a:t>x</a:t>
            </a:r>
            <a:r>
              <a:rPr lang="fr-FR" i="1" dirty="0">
                <a:solidFill>
                  <a:srgbClr val="FF0066"/>
                </a:solidFill>
              </a:rPr>
              <a:t>  œuvres d’art) (optionnel)</a:t>
            </a:r>
          </a:p>
          <a:p>
            <a:pPr marL="285750" indent="-285750">
              <a:buFont typeface="Arial" panose="020B0604020202020204" pitchFamily="34" charset="0"/>
              <a:buChar char="•"/>
            </a:pPr>
            <a:r>
              <a:rPr lang="fr-FR" i="1" dirty="0">
                <a:solidFill>
                  <a:srgbClr val="FF0066"/>
                </a:solidFill>
              </a:rPr>
              <a:t>1 x Maison de gardien (optionnel)</a:t>
            </a:r>
          </a:p>
          <a:p>
            <a:pPr marL="285750" indent="-285750">
              <a:buFont typeface="Arial" panose="020B0604020202020204" pitchFamily="34" charset="0"/>
              <a:buChar char="•"/>
            </a:pPr>
            <a:r>
              <a:rPr lang="fr-FR" dirty="0">
                <a:solidFill>
                  <a:srgbClr val="FF0066"/>
                </a:solidFill>
              </a:rPr>
              <a:t>1 x 4x4 à plateau, d’occasion (Nissan </a:t>
            </a:r>
            <a:r>
              <a:rPr lang="fr-FR" dirty="0" err="1">
                <a:solidFill>
                  <a:srgbClr val="FF0066"/>
                </a:solidFill>
              </a:rPr>
              <a:t>Patrol</a:t>
            </a:r>
            <a:r>
              <a:rPr lang="fr-FR" dirty="0">
                <a:solidFill>
                  <a:srgbClr val="FF0066"/>
                </a:solidFill>
              </a:rPr>
              <a:t> ou équivalent …)</a:t>
            </a:r>
          </a:p>
          <a:p>
            <a:pPr marL="285750" indent="-285750">
              <a:buFont typeface="Arial" panose="020B0604020202020204" pitchFamily="34" charset="0"/>
              <a:buChar char="•"/>
            </a:pPr>
            <a:r>
              <a:rPr lang="fr-FR" dirty="0">
                <a:solidFill>
                  <a:srgbClr val="FF0066"/>
                </a:solidFill>
              </a:rPr>
              <a:t>1 x </a:t>
            </a:r>
            <a:r>
              <a:rPr lang="fr-FR" dirty="0" err="1">
                <a:solidFill>
                  <a:srgbClr val="FF0066"/>
                </a:solidFill>
              </a:rPr>
              <a:t>Bobcat</a:t>
            </a:r>
            <a:r>
              <a:rPr lang="fr-FR" dirty="0">
                <a:solidFill>
                  <a:srgbClr val="FF0066"/>
                </a:solidFill>
              </a:rPr>
              <a:t> (Komatsu ou équivalent …) </a:t>
            </a:r>
          </a:p>
          <a:p>
            <a:pPr marL="285750" indent="-285750">
              <a:buFont typeface="Arial" panose="020B0604020202020204" pitchFamily="34" charset="0"/>
              <a:buChar char="•"/>
            </a:pPr>
            <a:r>
              <a:rPr lang="fr-FR" dirty="0"/>
              <a:t>2 ou 3 x bassins de </a:t>
            </a:r>
            <a:r>
              <a:rPr lang="fr-FR" dirty="0" err="1"/>
              <a:t>phyto-épuration</a:t>
            </a:r>
            <a:endParaRPr lang="fr-FR" dirty="0"/>
          </a:p>
          <a:p>
            <a:pPr marL="285750" indent="-285750">
              <a:buFont typeface="Arial" panose="020B0604020202020204" pitchFamily="34" charset="0"/>
              <a:buChar char="•"/>
            </a:pPr>
            <a:r>
              <a:rPr lang="fr-FR" dirty="0"/>
              <a:t>5 x Plusieurs points d’eau avec les canalisations adéquates</a:t>
            </a:r>
          </a:p>
          <a:p>
            <a:pPr marL="285750" indent="-285750">
              <a:buFont typeface="Arial" panose="020B0604020202020204" pitchFamily="34" charset="0"/>
              <a:buChar char="•"/>
            </a:pPr>
            <a:r>
              <a:rPr lang="fr-FR" dirty="0">
                <a:solidFill>
                  <a:srgbClr val="FF0066"/>
                </a:solidFill>
              </a:rPr>
              <a:t>1 x kiosque à musique </a:t>
            </a:r>
            <a:r>
              <a:rPr lang="fr-FR" i="1" dirty="0">
                <a:solidFill>
                  <a:srgbClr val="FF0066"/>
                </a:solidFill>
              </a:rPr>
              <a:t>(optionnel)</a:t>
            </a:r>
            <a:endParaRPr lang="fr-FR" dirty="0">
              <a:solidFill>
                <a:srgbClr val="FF0066"/>
              </a:solidFill>
            </a:endParaRPr>
          </a:p>
          <a:p>
            <a:pPr marL="285750" indent="-285750">
              <a:buFont typeface="Arial" panose="020B0604020202020204" pitchFamily="34" charset="0"/>
              <a:buChar char="•"/>
            </a:pPr>
            <a:r>
              <a:rPr lang="fr-FR" dirty="0">
                <a:solidFill>
                  <a:srgbClr val="FF0066"/>
                </a:solidFill>
              </a:rPr>
              <a:t>2 x buvettes avec terrasse</a:t>
            </a:r>
          </a:p>
          <a:p>
            <a:pPr marL="285750" indent="-285750">
              <a:buFont typeface="Arial" panose="020B0604020202020204" pitchFamily="34" charset="0"/>
              <a:buChar char="•"/>
            </a:pPr>
            <a:r>
              <a:rPr lang="fr-FR" dirty="0"/>
              <a:t>2 x WC toilettes sèches pour 4 personnes</a:t>
            </a:r>
          </a:p>
          <a:p>
            <a:pPr marL="285750" indent="-285750">
              <a:buFont typeface="Arial" panose="020B0604020202020204" pitchFamily="34" charset="0"/>
              <a:buChar char="•"/>
            </a:pPr>
            <a:r>
              <a:rPr lang="fr-FR" dirty="0"/>
              <a:t>X </a:t>
            </a:r>
            <a:r>
              <a:rPr lang="fr-FR" dirty="0" err="1"/>
              <a:t>x</a:t>
            </a:r>
            <a:r>
              <a:rPr lang="fr-FR" dirty="0"/>
              <a:t> outils de jardinage</a:t>
            </a:r>
          </a:p>
          <a:p>
            <a:pPr marL="285750" indent="-285750">
              <a:buFont typeface="Arial" panose="020B0604020202020204" pitchFamily="34" charset="0"/>
              <a:buChar char="•"/>
            </a:pPr>
            <a:r>
              <a:rPr lang="fr-FR" dirty="0"/>
              <a:t>1 x vestiaire pour les ouvrier</a:t>
            </a:r>
          </a:p>
        </p:txBody>
      </p:sp>
      <p:pic>
        <p:nvPicPr>
          <p:cNvPr id="11" name="Image 10">
            <a:extLst>
              <a:ext uri="{FF2B5EF4-FFF2-40B4-BE49-F238E27FC236}">
                <a16:creationId xmlns:a16="http://schemas.microsoft.com/office/drawing/2014/main" id="{40574935-CC13-4C14-8454-8B2D421E3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5712" y="4450034"/>
            <a:ext cx="1143000" cy="857250"/>
          </a:xfrm>
          <a:prstGeom prst="rect">
            <a:avLst/>
          </a:prstGeom>
        </p:spPr>
      </p:pic>
      <p:pic>
        <p:nvPicPr>
          <p:cNvPr id="13" name="Image 12">
            <a:extLst>
              <a:ext uri="{FF2B5EF4-FFF2-40B4-BE49-F238E27FC236}">
                <a16:creationId xmlns:a16="http://schemas.microsoft.com/office/drawing/2014/main" id="{D02FB8BB-72F3-45A4-8A60-AFB3483A8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5712" y="5394052"/>
            <a:ext cx="1143000" cy="857250"/>
          </a:xfrm>
          <a:prstGeom prst="rect">
            <a:avLst/>
          </a:prstGeom>
        </p:spPr>
      </p:pic>
      <p:sp>
        <p:nvSpPr>
          <p:cNvPr id="14" name="Rectangle 13">
            <a:extLst>
              <a:ext uri="{FF2B5EF4-FFF2-40B4-BE49-F238E27FC236}">
                <a16:creationId xmlns:a16="http://schemas.microsoft.com/office/drawing/2014/main" id="{AB30F143-13A9-4043-BD7C-2600D99CB667}"/>
              </a:ext>
            </a:extLst>
          </p:cNvPr>
          <p:cNvSpPr/>
          <p:nvPr/>
        </p:nvSpPr>
        <p:spPr>
          <a:xfrm>
            <a:off x="10838317" y="6338070"/>
            <a:ext cx="834652" cy="369332"/>
          </a:xfrm>
          <a:prstGeom prst="rect">
            <a:avLst/>
          </a:prstGeom>
        </p:spPr>
        <p:txBody>
          <a:bodyPr wrap="none">
            <a:spAutoFit/>
          </a:bodyPr>
          <a:lstStyle/>
          <a:p>
            <a:r>
              <a:rPr lang="fr-FR" dirty="0" err="1"/>
              <a:t>Bobcat</a:t>
            </a:r>
            <a:endParaRPr lang="fr-FR" dirty="0"/>
          </a:p>
        </p:txBody>
      </p:sp>
      <p:pic>
        <p:nvPicPr>
          <p:cNvPr id="16" name="Image 15">
            <a:extLst>
              <a:ext uri="{FF2B5EF4-FFF2-40B4-BE49-F238E27FC236}">
                <a16:creationId xmlns:a16="http://schemas.microsoft.com/office/drawing/2014/main" id="{E22EE555-FFFD-4C56-8A1A-993CAB1E49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2488" y="441339"/>
            <a:ext cx="2857500" cy="1600200"/>
          </a:xfrm>
          <a:prstGeom prst="rect">
            <a:avLst/>
          </a:prstGeom>
        </p:spPr>
      </p:pic>
      <p:sp>
        <p:nvSpPr>
          <p:cNvPr id="20" name="Rectangle 19">
            <a:extLst>
              <a:ext uri="{FF2B5EF4-FFF2-40B4-BE49-F238E27FC236}">
                <a16:creationId xmlns:a16="http://schemas.microsoft.com/office/drawing/2014/main" id="{B325FFCA-FE31-4BCB-9ABA-5EA7C74B3E17}"/>
              </a:ext>
            </a:extLst>
          </p:cNvPr>
          <p:cNvSpPr/>
          <p:nvPr/>
        </p:nvSpPr>
        <p:spPr>
          <a:xfrm>
            <a:off x="8939613" y="2041539"/>
            <a:ext cx="3143250" cy="461665"/>
          </a:xfrm>
          <a:prstGeom prst="rect">
            <a:avLst/>
          </a:prstGeom>
        </p:spPr>
        <p:txBody>
          <a:bodyPr wrap="square">
            <a:spAutoFit/>
          </a:bodyPr>
          <a:lstStyle/>
          <a:p>
            <a:pPr algn="ctr"/>
            <a:r>
              <a:rPr lang="fr-FR" sz="1200" i="1" dirty="0">
                <a:solidFill>
                  <a:srgbClr val="FF0066"/>
                </a:solidFill>
              </a:rPr>
              <a:t>Bateau-faucardeur (optionnel), </a:t>
            </a:r>
            <a:r>
              <a:rPr lang="fr-FR" sz="1200" dirty="0">
                <a:hlinkClick r:id="rId5"/>
              </a:rPr>
              <a:t>http://www.nordest.vnf.fr/spip.php?article3098</a:t>
            </a:r>
            <a:endParaRPr lang="fr-FR" sz="1200" dirty="0"/>
          </a:p>
        </p:txBody>
      </p:sp>
    </p:spTree>
    <p:extLst>
      <p:ext uri="{BB962C8B-B14F-4D97-AF65-F5344CB8AC3E}">
        <p14:creationId xmlns:p14="http://schemas.microsoft.com/office/powerpoint/2010/main" val="33651383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F9D1407-0A79-435F-B405-EB63F90D6574}"/>
              </a:ext>
            </a:extLst>
          </p:cNvPr>
          <p:cNvSpPr>
            <a:spLocks noGrp="1"/>
          </p:cNvSpPr>
          <p:nvPr>
            <p:ph type="ftr" sz="quarter" idx="11"/>
          </p:nvPr>
        </p:nvSpPr>
        <p:spPr>
          <a:xfrm>
            <a:off x="4038599" y="6433073"/>
            <a:ext cx="4718125" cy="288402"/>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9F59976-38C1-48CF-B5D3-04A680368698}"/>
              </a:ext>
            </a:extLst>
          </p:cNvPr>
          <p:cNvSpPr>
            <a:spLocks noGrp="1"/>
          </p:cNvSpPr>
          <p:nvPr>
            <p:ph type="sldNum" sz="quarter" idx="12"/>
          </p:nvPr>
        </p:nvSpPr>
        <p:spPr>
          <a:xfrm>
            <a:off x="10779162" y="181461"/>
            <a:ext cx="1252370" cy="474755"/>
          </a:xfrm>
        </p:spPr>
        <p:txBody>
          <a:bodyPr/>
          <a:lstStyle/>
          <a:p>
            <a:fld id="{DD01B516-A07C-46B6-9C1A-871827ED2DE0}" type="slidenum">
              <a:rPr lang="fr-FR" smtClean="0"/>
              <a:t>60</a:t>
            </a:fld>
            <a:endParaRPr lang="fr-FR"/>
          </a:p>
        </p:txBody>
      </p:sp>
      <p:sp>
        <p:nvSpPr>
          <p:cNvPr id="6" name="ZoneTexte 5">
            <a:extLst>
              <a:ext uri="{FF2B5EF4-FFF2-40B4-BE49-F238E27FC236}">
                <a16:creationId xmlns:a16="http://schemas.microsoft.com/office/drawing/2014/main" id="{D51E071B-2126-4137-B97C-14E51225BA38}"/>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7" name="ZoneTexte 6">
            <a:extLst>
              <a:ext uri="{FF2B5EF4-FFF2-40B4-BE49-F238E27FC236}">
                <a16:creationId xmlns:a16="http://schemas.microsoft.com/office/drawing/2014/main" id="{1F56E569-FB72-4FBA-92C9-6D6CB56C9AB9}"/>
              </a:ext>
            </a:extLst>
          </p:cNvPr>
          <p:cNvSpPr txBox="1"/>
          <p:nvPr/>
        </p:nvSpPr>
        <p:spPr>
          <a:xfrm>
            <a:off x="179388" y="435664"/>
            <a:ext cx="5809446" cy="369332"/>
          </a:xfrm>
          <a:prstGeom prst="rect">
            <a:avLst/>
          </a:prstGeom>
          <a:noFill/>
        </p:spPr>
        <p:txBody>
          <a:bodyPr wrap="square" rtlCol="0">
            <a:spAutoFit/>
          </a:bodyPr>
          <a:lstStyle/>
          <a:p>
            <a:r>
              <a:rPr lang="fr-FR" b="1" u="sng" dirty="0">
                <a:solidFill>
                  <a:srgbClr val="008000"/>
                </a:solidFill>
              </a:rPr>
              <a:t>Herbacée pour lutter contre l’érosion (tropicales)</a:t>
            </a:r>
          </a:p>
        </p:txBody>
      </p:sp>
      <p:sp>
        <p:nvSpPr>
          <p:cNvPr id="8" name="ZoneTexte 7">
            <a:extLst>
              <a:ext uri="{FF2B5EF4-FFF2-40B4-BE49-F238E27FC236}">
                <a16:creationId xmlns:a16="http://schemas.microsoft.com/office/drawing/2014/main" id="{1C77EAA6-7974-4CCC-9A57-DD3995BA83D9}"/>
              </a:ext>
            </a:extLst>
          </p:cNvPr>
          <p:cNvSpPr txBox="1"/>
          <p:nvPr/>
        </p:nvSpPr>
        <p:spPr>
          <a:xfrm>
            <a:off x="179388" y="856916"/>
            <a:ext cx="4690651" cy="369332"/>
          </a:xfrm>
          <a:prstGeom prst="rect">
            <a:avLst/>
          </a:prstGeom>
          <a:noFill/>
        </p:spPr>
        <p:txBody>
          <a:bodyPr wrap="square" rtlCol="0">
            <a:spAutoFit/>
          </a:bodyPr>
          <a:lstStyle/>
          <a:p>
            <a:r>
              <a:rPr lang="fr-FR" b="1" dirty="0">
                <a:solidFill>
                  <a:srgbClr val="008000"/>
                </a:solidFill>
              </a:rPr>
              <a:t>Vétiver</a:t>
            </a:r>
            <a:r>
              <a:rPr lang="fr-FR" dirty="0">
                <a:solidFill>
                  <a:srgbClr val="008000"/>
                </a:solidFill>
              </a:rPr>
              <a:t> </a:t>
            </a:r>
            <a:r>
              <a:rPr lang="fr-FR" altLang="fr-FR" dirty="0">
                <a:solidFill>
                  <a:srgbClr val="008000"/>
                </a:solidFill>
              </a:rPr>
              <a:t>(</a:t>
            </a:r>
            <a:r>
              <a:rPr lang="fr-FR" altLang="fr-FR" i="1" dirty="0" err="1">
                <a:solidFill>
                  <a:srgbClr val="008000"/>
                </a:solidFill>
              </a:rPr>
              <a:t>Chrysopogon</a:t>
            </a:r>
            <a:r>
              <a:rPr lang="fr-FR" altLang="fr-FR" i="1" dirty="0">
                <a:solidFill>
                  <a:srgbClr val="008000"/>
                </a:solidFill>
              </a:rPr>
              <a:t> </a:t>
            </a:r>
            <a:r>
              <a:rPr lang="fr-FR" altLang="fr-FR" i="1" dirty="0" err="1">
                <a:solidFill>
                  <a:srgbClr val="008000"/>
                </a:solidFill>
              </a:rPr>
              <a:t>sp</a:t>
            </a:r>
            <a:r>
              <a:rPr lang="fr-FR" altLang="fr-FR" dirty="0">
                <a:solidFill>
                  <a:srgbClr val="008000"/>
                </a:solidFill>
              </a:rPr>
              <a:t>. ou </a:t>
            </a:r>
            <a:r>
              <a:rPr lang="fr-FR" i="1" dirty="0" err="1">
                <a:solidFill>
                  <a:srgbClr val="008000"/>
                </a:solidFill>
              </a:rPr>
              <a:t>Vetiveria</a:t>
            </a:r>
            <a:r>
              <a:rPr lang="fr-FR" altLang="fr-FR" dirty="0">
                <a:solidFill>
                  <a:srgbClr val="008000"/>
                </a:solidFill>
              </a:rPr>
              <a:t>)</a:t>
            </a:r>
            <a:endParaRPr lang="fr-FR" dirty="0">
              <a:solidFill>
                <a:srgbClr val="008000"/>
              </a:solidFill>
            </a:endParaRPr>
          </a:p>
        </p:txBody>
      </p:sp>
      <p:sp>
        <p:nvSpPr>
          <p:cNvPr id="9" name="ZoneTexte 6">
            <a:extLst>
              <a:ext uri="{FF2B5EF4-FFF2-40B4-BE49-F238E27FC236}">
                <a16:creationId xmlns:a16="http://schemas.microsoft.com/office/drawing/2014/main" id="{42387C21-AEDF-40E5-94E4-BD7A1D67C2D8}"/>
              </a:ext>
            </a:extLst>
          </p:cNvPr>
          <p:cNvSpPr txBox="1">
            <a:spLocks noChangeArrowheads="1"/>
          </p:cNvSpPr>
          <p:nvPr/>
        </p:nvSpPr>
        <p:spPr bwMode="auto">
          <a:xfrm>
            <a:off x="179389" y="1240660"/>
            <a:ext cx="11852144" cy="518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fr-FR" altLang="fr-FR" sz="1800" dirty="0">
                <a:solidFill>
                  <a:srgbClr val="008000"/>
                </a:solidFill>
                <a:latin typeface="Arial" panose="020B0604020202020204" pitchFamily="34" charset="0"/>
              </a:rPr>
              <a:t>Vétiver désigne plusieurs espèces du genre </a:t>
            </a:r>
            <a:r>
              <a:rPr lang="fr-FR" altLang="fr-FR" sz="1800" i="1" u="sng" dirty="0" err="1">
                <a:solidFill>
                  <a:srgbClr val="008000"/>
                </a:solidFill>
                <a:latin typeface="Arial" panose="020B0604020202020204" pitchFamily="34" charset="0"/>
                <a:hlinkClick r:id="rId2" tooltip="Chrysopogon"/>
              </a:rPr>
              <a:t>Chrysopogon</a:t>
            </a:r>
            <a:r>
              <a:rPr lang="fr-FR" altLang="fr-FR" sz="1800" dirty="0">
                <a:solidFill>
                  <a:srgbClr val="008000"/>
                </a:solidFill>
                <a:latin typeface="Arial" panose="020B0604020202020204" pitchFamily="34" charset="0"/>
              </a:rPr>
              <a:t>. La plante se présente sous forme de grandes touffes vertes, dont la </a:t>
            </a:r>
            <a:r>
              <a:rPr lang="fr-FR" altLang="fr-FR" sz="1800" dirty="0">
                <a:solidFill>
                  <a:srgbClr val="008000"/>
                </a:solidFill>
                <a:latin typeface="Arial" panose="020B0604020202020204" pitchFamily="34" charset="0"/>
                <a:hlinkClick r:id="rId3" tooltip="Racine (botanique)"/>
              </a:rPr>
              <a:t>racine</a:t>
            </a:r>
            <a:r>
              <a:rPr lang="fr-FR" altLang="fr-FR" sz="1800" dirty="0">
                <a:solidFill>
                  <a:srgbClr val="008000"/>
                </a:solidFill>
                <a:latin typeface="Arial" panose="020B0604020202020204" pitchFamily="34" charset="0"/>
              </a:rPr>
              <a:t>, se développant verticalement, peut atteindre des profondeurs allant jusqu'à trois mètres.  </a:t>
            </a:r>
          </a:p>
          <a:p>
            <a:pPr algn="just">
              <a:spcBef>
                <a:spcPct val="0"/>
              </a:spcBef>
              <a:buFontTx/>
              <a:buNone/>
            </a:pPr>
            <a:r>
              <a:rPr lang="fr-FR" altLang="fr-FR" sz="1200" dirty="0">
                <a:solidFill>
                  <a:srgbClr val="008000"/>
                </a:solidFill>
                <a:latin typeface="Arial" panose="020B0604020202020204" pitchFamily="34" charset="0"/>
              </a:rPr>
              <a:t>La </a:t>
            </a:r>
            <a:r>
              <a:rPr lang="fr-FR" altLang="fr-FR" sz="1200" dirty="0">
                <a:solidFill>
                  <a:srgbClr val="008000"/>
                </a:solidFill>
                <a:latin typeface="Arial" panose="020B0604020202020204" pitchFamily="34" charset="0"/>
                <a:hlinkClick r:id="rId3" tooltip="Racine (botanique)"/>
              </a:rPr>
              <a:t>racine</a:t>
            </a:r>
            <a:r>
              <a:rPr lang="fr-FR" altLang="fr-FR" sz="1200" dirty="0">
                <a:solidFill>
                  <a:srgbClr val="008000"/>
                </a:solidFill>
                <a:latin typeface="Arial" panose="020B0604020202020204" pitchFamily="34" charset="0"/>
              </a:rPr>
              <a:t> de vétiver distillée fournit une essence résineuse très épaisse utilisée en </a:t>
            </a:r>
            <a:r>
              <a:rPr lang="fr-FR" altLang="fr-FR" sz="1200" u="sng" dirty="0">
                <a:solidFill>
                  <a:srgbClr val="008000"/>
                </a:solidFill>
                <a:latin typeface="Arial" panose="020B0604020202020204" pitchFamily="34" charset="0"/>
                <a:hlinkClick r:id="rId4" tooltip="Parfum"/>
              </a:rPr>
              <a:t>parfumerie</a:t>
            </a:r>
            <a:r>
              <a:rPr lang="fr-FR" altLang="fr-FR" sz="1200" dirty="0">
                <a:solidFill>
                  <a:srgbClr val="008000"/>
                </a:solidFill>
                <a:latin typeface="Arial" panose="020B0604020202020204" pitchFamily="34" charset="0"/>
              </a:rPr>
              <a:t>.</a:t>
            </a:r>
          </a:p>
          <a:p>
            <a:pPr algn="just">
              <a:spcBef>
                <a:spcPct val="0"/>
              </a:spcBef>
              <a:buFontTx/>
              <a:buNone/>
            </a:pPr>
            <a:r>
              <a:rPr lang="fr-FR" altLang="fr-FR" sz="1200" dirty="0">
                <a:solidFill>
                  <a:srgbClr val="008000"/>
                </a:solidFill>
                <a:latin typeface="Arial" panose="020B0604020202020204" pitchFamily="34" charset="0"/>
              </a:rPr>
              <a:t>Les </a:t>
            </a:r>
            <a:r>
              <a:rPr lang="fr-FR" altLang="fr-FR" sz="1200" dirty="0">
                <a:solidFill>
                  <a:srgbClr val="008000"/>
                </a:solidFill>
                <a:latin typeface="Arial" panose="020B0604020202020204" pitchFamily="34" charset="0"/>
                <a:hlinkClick r:id="rId5" tooltip="Haie"/>
              </a:rPr>
              <a:t>haies</a:t>
            </a:r>
            <a:r>
              <a:rPr lang="fr-FR" altLang="fr-FR" sz="1200" dirty="0">
                <a:solidFill>
                  <a:srgbClr val="008000"/>
                </a:solidFill>
                <a:latin typeface="Arial" panose="020B0604020202020204" pitchFamily="34" charset="0"/>
              </a:rPr>
              <a:t> de vétiver permettent également aux sols de conserver leur humidité, stabilisent les digues, réhabilitent les terrains vagues et peuvent même empêcher la </a:t>
            </a:r>
            <a:r>
              <a:rPr lang="fr-FR" altLang="fr-FR" sz="1200" dirty="0">
                <a:solidFill>
                  <a:srgbClr val="008000"/>
                </a:solidFill>
                <a:latin typeface="Arial" panose="020B0604020202020204" pitchFamily="34" charset="0"/>
                <a:hlinkClick r:id="rId6" tooltip="Pollution"/>
              </a:rPr>
              <a:t>pollution</a:t>
            </a:r>
            <a:r>
              <a:rPr lang="fr-FR" altLang="fr-FR" sz="1200" dirty="0">
                <a:solidFill>
                  <a:srgbClr val="008000"/>
                </a:solidFill>
                <a:latin typeface="Arial" panose="020B0604020202020204" pitchFamily="34" charset="0"/>
              </a:rPr>
              <a:t> des ressources naturelles. Très peu cher, résistant à la plupart des maladies, le vétiver peut être planté y compris dans les terrains peu humides, contrairement à ce que l'on croyait auparavant</a:t>
            </a:r>
            <a:r>
              <a:rPr lang="fr-FR" altLang="fr-FR" sz="1200" dirty="0">
                <a:latin typeface="Arial" panose="020B0604020202020204" pitchFamily="34" charset="0"/>
              </a:rPr>
              <a:t>.</a:t>
            </a:r>
          </a:p>
          <a:p>
            <a:pPr algn="just">
              <a:spcBef>
                <a:spcPct val="0"/>
              </a:spcBef>
              <a:buFontTx/>
              <a:buNone/>
            </a:pPr>
            <a:r>
              <a:rPr lang="fr-FR" altLang="fr-FR" sz="1200" dirty="0">
                <a:solidFill>
                  <a:srgbClr val="008000"/>
                </a:solidFill>
                <a:latin typeface="Arial" panose="020B0604020202020204" pitchFamily="34" charset="0"/>
              </a:rPr>
              <a:t>Le vétiver permet aussi d'obtenir à peu de frais du </a:t>
            </a:r>
            <a:r>
              <a:rPr lang="fr-FR" altLang="fr-FR" sz="1200" dirty="0">
                <a:solidFill>
                  <a:srgbClr val="008000"/>
                </a:solidFill>
                <a:latin typeface="Arial" panose="020B0604020202020204" pitchFamily="34" charset="0"/>
                <a:hlinkClick r:id="rId7" tooltip="Chaume"/>
              </a:rPr>
              <a:t>chaume</a:t>
            </a:r>
            <a:r>
              <a:rPr lang="fr-FR" altLang="fr-FR" sz="1200" dirty="0">
                <a:solidFill>
                  <a:srgbClr val="008000"/>
                </a:solidFill>
                <a:latin typeface="Arial" panose="020B0604020202020204" pitchFamily="34" charset="0"/>
              </a:rPr>
              <a:t> et de la </a:t>
            </a:r>
            <a:r>
              <a:rPr lang="fr-FR" altLang="fr-FR" sz="1200" dirty="0">
                <a:solidFill>
                  <a:srgbClr val="008000"/>
                </a:solidFill>
                <a:latin typeface="Arial" panose="020B0604020202020204" pitchFamily="34" charset="0"/>
                <a:hlinkClick r:id="rId8" tooltip="Paille"/>
              </a:rPr>
              <a:t>paille</a:t>
            </a:r>
            <a:r>
              <a:rPr lang="fr-FR" altLang="fr-FR" sz="1200" dirty="0">
                <a:solidFill>
                  <a:srgbClr val="008000"/>
                </a:solidFill>
                <a:latin typeface="Arial" panose="020B0604020202020204" pitchFamily="34" charset="0"/>
              </a:rPr>
              <a:t>, et </a:t>
            </a:r>
            <a:r>
              <a:rPr lang="fr-FR" altLang="fr-FR" sz="1200" i="1" dirty="0">
                <a:solidFill>
                  <a:srgbClr val="008000"/>
                </a:solidFill>
                <a:latin typeface="Arial" panose="020B0604020202020204" pitchFamily="34" charset="0"/>
              </a:rPr>
              <a:t>peut aussi servir d'aliment pour le bétail.</a:t>
            </a:r>
          </a:p>
          <a:p>
            <a:pPr algn="just">
              <a:spcBef>
                <a:spcPct val="0"/>
              </a:spcBef>
              <a:buFontTx/>
              <a:buNone/>
            </a:pPr>
            <a:r>
              <a:rPr lang="fr-FR" altLang="fr-FR" sz="1200" dirty="0">
                <a:solidFill>
                  <a:srgbClr val="008000"/>
                </a:solidFill>
                <a:latin typeface="Arial" panose="020B0604020202020204" pitchFamily="34" charset="0"/>
              </a:rPr>
              <a:t>Elle sert de plante médicinale dans le traitement de certaines affections de peau et les fagots, de ses racines, d’insecticide.</a:t>
            </a:r>
          </a:p>
          <a:p>
            <a:pPr algn="just">
              <a:spcBef>
                <a:spcPct val="0"/>
              </a:spcBef>
              <a:buFontTx/>
              <a:buNone/>
            </a:pPr>
            <a:r>
              <a:rPr lang="fr-FR" altLang="fr-FR" sz="1200" dirty="0">
                <a:solidFill>
                  <a:srgbClr val="008000"/>
                </a:solidFill>
                <a:latin typeface="Arial" panose="020B0604020202020204" pitchFamily="34" charset="0"/>
              </a:rPr>
              <a:t>Son système racinaire massif et bien structuré atteint une profondeur de 2 à 3mètres au cours de la première année. Ce réseau racinaire massif et épais fixe les sols et les compacte de la manière la plus solide. </a:t>
            </a:r>
            <a:r>
              <a:rPr lang="fr-FR" altLang="fr-FR" sz="1200" b="1" dirty="0">
                <a:solidFill>
                  <a:srgbClr val="008000"/>
                </a:solidFill>
                <a:latin typeface="Arial" panose="020B0604020202020204" pitchFamily="34" charset="0"/>
              </a:rPr>
              <a:t>Ce réseau de racines très profondes confère également au Vétiver une grande tolérance à la sécheresse </a:t>
            </a:r>
            <a:r>
              <a:rPr lang="fr-FR" altLang="fr-FR" sz="1200" dirty="0">
                <a:solidFill>
                  <a:srgbClr val="008000"/>
                </a:solidFill>
                <a:latin typeface="Arial" panose="020B0604020202020204" pitchFamily="34" charset="0"/>
              </a:rPr>
              <a:t>comme cela a été prouvé lors de la pire sécheresse survenue dans la province du Queensland, en Australie, au début des années 90 : la plante n’a pas seulement survécu mais elle a continué de pousser. En outre, le Vétiver dispose de caractéristiques enviables telles que :</a:t>
            </a:r>
          </a:p>
          <a:p>
            <a:pPr algn="just">
              <a:spcBef>
                <a:spcPct val="0"/>
              </a:spcBef>
            </a:pPr>
            <a:r>
              <a:rPr lang="fr-FR" altLang="fr-FR" sz="1200" dirty="0">
                <a:solidFill>
                  <a:srgbClr val="008000"/>
                </a:solidFill>
                <a:latin typeface="Arial" panose="020B0604020202020204" pitchFamily="34" charset="0"/>
              </a:rPr>
              <a:t> Une tige rigide et droite, pouvant résister à des niveaux d’eaux courantes (de 0,60 à 0,80 m).</a:t>
            </a:r>
          </a:p>
          <a:p>
            <a:pPr algn="just">
              <a:spcBef>
                <a:spcPct val="0"/>
              </a:spcBef>
            </a:pPr>
            <a:r>
              <a:rPr lang="fr-FR" altLang="fr-FR" sz="1200" dirty="0">
                <a:solidFill>
                  <a:srgbClr val="008000"/>
                </a:solidFill>
                <a:latin typeface="Arial" panose="020B0604020202020204" pitchFamily="34" charset="0"/>
              </a:rPr>
              <a:t> Constituer des haies très denses; lorsque les plants sont rapprochés, réduisant ainsi la vitesse des eaux de ruissellement et constituant des filtres très efficaces.</a:t>
            </a:r>
          </a:p>
          <a:p>
            <a:pPr algn="just">
              <a:spcBef>
                <a:spcPct val="0"/>
              </a:spcBef>
            </a:pPr>
            <a:r>
              <a:rPr lang="fr-FR" altLang="fr-FR" sz="1200" dirty="0">
                <a:solidFill>
                  <a:srgbClr val="008000"/>
                </a:solidFill>
                <a:latin typeface="Arial" panose="020B0604020202020204" pitchFamily="34" charset="0"/>
              </a:rPr>
              <a:t> De nouvelles pousses émergent de la base, résistant ainsi aux piétinements et à la pression du broutage.</a:t>
            </a:r>
          </a:p>
          <a:p>
            <a:pPr algn="just">
              <a:spcBef>
                <a:spcPct val="0"/>
              </a:spcBef>
            </a:pPr>
            <a:r>
              <a:rPr lang="fr-FR" altLang="fr-FR" sz="1200" dirty="0">
                <a:solidFill>
                  <a:srgbClr val="008000"/>
                </a:solidFill>
                <a:latin typeface="Arial" panose="020B0604020202020204" pitchFamily="34" charset="0"/>
              </a:rPr>
              <a:t> De nouvelles racines se développent à partir de modules contenus dans les terres arables piégées. Le Vétiver continue de pousser sur les nouveaux niveaux du sol, formant éventuellement des terrasses, si la terre arable piégée n’est pas enlevée.</a:t>
            </a:r>
          </a:p>
          <a:p>
            <a:pPr>
              <a:spcBef>
                <a:spcPct val="0"/>
              </a:spcBef>
            </a:pPr>
            <a:r>
              <a:rPr lang="fr-FR" altLang="fr-FR" sz="1200" dirty="0">
                <a:solidFill>
                  <a:srgbClr val="008000"/>
                </a:solidFill>
                <a:latin typeface="Arial" panose="020B0604020202020204" pitchFamily="34" charset="0"/>
              </a:rPr>
              <a:t> Une tolérance à des variations climatiques extrêmes, des périodes prolongées de sécheresse, d’inondation, de submersion et des températures extrêmes allant de –10°c à 48°c (en Australie) et même plus élevées en Chine, en Inde et en Afrique.</a:t>
            </a:r>
          </a:p>
          <a:p>
            <a:pPr>
              <a:spcBef>
                <a:spcPct val="0"/>
              </a:spcBef>
            </a:pPr>
            <a:r>
              <a:rPr lang="fr-FR" altLang="fr-FR" sz="1200" dirty="0">
                <a:solidFill>
                  <a:srgbClr val="008000"/>
                </a:solidFill>
                <a:latin typeface="Arial" panose="020B0604020202020204" pitchFamily="34" charset="0"/>
              </a:rPr>
              <a:t> Une capacité à repousser très rapidement après avoir été affecté par la sécheresse, le gel, la </a:t>
            </a:r>
            <a:r>
              <a:rPr lang="fr-FR" altLang="fr-FR" sz="1200" b="1" dirty="0">
                <a:solidFill>
                  <a:srgbClr val="008000"/>
                </a:solidFill>
                <a:latin typeface="Arial" panose="020B0604020202020204" pitchFamily="34" charset="0"/>
              </a:rPr>
              <a:t>salinité</a:t>
            </a:r>
            <a:r>
              <a:rPr lang="fr-FR" altLang="fr-FR" sz="1200" dirty="0">
                <a:solidFill>
                  <a:srgbClr val="008000"/>
                </a:solidFill>
                <a:latin typeface="Arial" panose="020B0604020202020204" pitchFamily="34" charset="0"/>
              </a:rPr>
              <a:t> et autres conditions défavorables des sols et ce, dès que cessent ces effets défavorables. C’est une plante pionnière pour les terres à problèmes.</a:t>
            </a:r>
          </a:p>
          <a:p>
            <a:pPr>
              <a:spcBef>
                <a:spcPct val="0"/>
              </a:spcBef>
            </a:pPr>
            <a:r>
              <a:rPr lang="fr-FR" altLang="fr-FR" sz="1200" dirty="0">
                <a:solidFill>
                  <a:srgbClr val="008000"/>
                </a:solidFill>
                <a:latin typeface="Arial" panose="020B0604020202020204" pitchFamily="34" charset="0"/>
              </a:rPr>
              <a:t> Une gamme étalée de pH du sol (de 3.0 à 10.5).</a:t>
            </a:r>
          </a:p>
          <a:p>
            <a:pPr>
              <a:spcBef>
                <a:spcPct val="0"/>
              </a:spcBef>
            </a:pPr>
            <a:r>
              <a:rPr lang="fr-FR" altLang="fr-FR" sz="1200" b="1" dirty="0">
                <a:solidFill>
                  <a:srgbClr val="008000"/>
                </a:solidFill>
                <a:latin typeface="Arial" panose="020B0604020202020204" pitchFamily="34" charset="0"/>
              </a:rPr>
              <a:t> Un niveau de tolérance élevé à la salinité des sols et à leur teneur en sodium </a:t>
            </a:r>
            <a:r>
              <a:rPr lang="fr-FR" altLang="fr-FR" sz="1200" dirty="0">
                <a:solidFill>
                  <a:srgbClr val="008000"/>
                </a:solidFill>
                <a:latin typeface="Arial" panose="020B0604020202020204" pitchFamily="34" charset="0"/>
              </a:rPr>
              <a:t>et acide sulfurique.</a:t>
            </a:r>
          </a:p>
          <a:p>
            <a:pPr>
              <a:spcBef>
                <a:spcPct val="0"/>
              </a:spcBef>
              <a:buFontTx/>
              <a:buNone/>
            </a:pPr>
            <a:r>
              <a:rPr lang="fr-FR" altLang="fr-FR" sz="1200" b="1" dirty="0">
                <a:solidFill>
                  <a:srgbClr val="FF0000"/>
                </a:solidFill>
                <a:latin typeface="Arial" panose="020B0604020202020204" pitchFamily="34" charset="0"/>
              </a:rPr>
              <a:t>Par contre, il ne supporte pas l’ombre et le manque de lumière. L’ombrage réduit sa croissance.</a:t>
            </a:r>
          </a:p>
          <a:p>
            <a:pPr>
              <a:spcBef>
                <a:spcPct val="0"/>
              </a:spcBef>
              <a:buFontTx/>
              <a:buNone/>
            </a:pPr>
            <a:r>
              <a:rPr lang="fr-FR" altLang="fr-FR" sz="1200" dirty="0">
                <a:solidFill>
                  <a:srgbClr val="008000"/>
                </a:solidFill>
                <a:latin typeface="Arial" panose="020B0604020202020204" pitchFamily="34" charset="0"/>
              </a:rPr>
              <a:t>Sources : a) </a:t>
            </a:r>
            <a:r>
              <a:rPr lang="fr-FR" altLang="fr-FR" sz="1200" dirty="0">
                <a:solidFill>
                  <a:srgbClr val="008000"/>
                </a:solidFill>
                <a:latin typeface="Arial" panose="020B0604020202020204" pitchFamily="34" charset="0"/>
                <a:hlinkClick r:id="rId9"/>
              </a:rPr>
              <a:t>http://fr.wikipedia.org/wiki/V%C3%A9tiver</a:t>
            </a:r>
            <a:r>
              <a:rPr lang="fr-FR" altLang="fr-FR" sz="1200" dirty="0">
                <a:solidFill>
                  <a:srgbClr val="008000"/>
                </a:solidFill>
                <a:latin typeface="Arial" panose="020B0604020202020204" pitchFamily="34" charset="0"/>
              </a:rPr>
              <a:t>, a) Protection des infrastructures par le vétiver, Paul Truong, Traduction par </a:t>
            </a:r>
            <a:r>
              <a:rPr lang="fr-FR" altLang="fr-FR" sz="1200" dirty="0" err="1">
                <a:solidFill>
                  <a:srgbClr val="008000"/>
                </a:solidFill>
                <a:latin typeface="Arial" panose="020B0604020202020204" pitchFamily="34" charset="0"/>
              </a:rPr>
              <a:t>DynaEntreprises</a:t>
            </a:r>
            <a:r>
              <a:rPr lang="fr-FR" altLang="fr-FR" sz="1200" dirty="0">
                <a:solidFill>
                  <a:srgbClr val="008000"/>
                </a:solidFill>
                <a:latin typeface="Arial" panose="020B0604020202020204" pitchFamily="34" charset="0"/>
              </a:rPr>
              <a:t> (Dakar), </a:t>
            </a:r>
            <a:r>
              <a:rPr lang="fr-FR" altLang="fr-FR" sz="1200" dirty="0">
                <a:solidFill>
                  <a:srgbClr val="008000"/>
                </a:solidFill>
                <a:latin typeface="Arial" panose="020B0604020202020204" pitchFamily="34" charset="0"/>
                <a:hlinkClick r:id="rId10"/>
              </a:rPr>
              <a:t>http://www.vetiver.com/TVN_infra_fr.pdf</a:t>
            </a:r>
            <a:r>
              <a:rPr lang="fr-FR" altLang="fr-FR" sz="1200" dirty="0">
                <a:solidFill>
                  <a:srgbClr val="008000"/>
                </a:solidFill>
                <a:latin typeface="Arial" panose="020B0604020202020204" pitchFamily="34" charset="0"/>
              </a:rPr>
              <a:t>, b) manuel technique application du système vétiver, </a:t>
            </a:r>
            <a:r>
              <a:rPr lang="fr-FR" altLang="fr-FR" sz="1200" dirty="0">
                <a:solidFill>
                  <a:srgbClr val="008000"/>
                </a:solidFill>
                <a:latin typeface="Arial" panose="020B0604020202020204" pitchFamily="34" charset="0"/>
                <a:hlinkClick r:id="rId11"/>
              </a:rPr>
              <a:t>http://www.vetiver.org/TVN_French%20manual%20v1opt.pdf</a:t>
            </a:r>
            <a:r>
              <a:rPr lang="fr-FR" altLang="fr-FR" sz="1200" dirty="0">
                <a:solidFill>
                  <a:srgbClr val="008000"/>
                </a:solidFill>
                <a:latin typeface="Arial" panose="020B0604020202020204" pitchFamily="34" charset="0"/>
              </a:rPr>
              <a:t> </a:t>
            </a:r>
          </a:p>
        </p:txBody>
      </p:sp>
    </p:spTree>
    <p:extLst>
      <p:ext uri="{BB962C8B-B14F-4D97-AF65-F5344CB8AC3E}">
        <p14:creationId xmlns:p14="http://schemas.microsoft.com/office/powerpoint/2010/main" val="26059920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F9D1407-0A79-435F-B405-EB63F90D6574}"/>
              </a:ext>
            </a:extLst>
          </p:cNvPr>
          <p:cNvSpPr>
            <a:spLocks noGrp="1"/>
          </p:cNvSpPr>
          <p:nvPr>
            <p:ph type="ftr" sz="quarter" idx="11"/>
          </p:nvPr>
        </p:nvSpPr>
        <p:spPr>
          <a:xfrm>
            <a:off x="4038599" y="6433073"/>
            <a:ext cx="4718125" cy="288402"/>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9F59976-38C1-48CF-B5D3-04A680368698}"/>
              </a:ext>
            </a:extLst>
          </p:cNvPr>
          <p:cNvSpPr>
            <a:spLocks noGrp="1"/>
          </p:cNvSpPr>
          <p:nvPr>
            <p:ph type="sldNum" sz="quarter" idx="12"/>
          </p:nvPr>
        </p:nvSpPr>
        <p:spPr>
          <a:xfrm>
            <a:off x="10779162" y="181461"/>
            <a:ext cx="1252370" cy="474755"/>
          </a:xfrm>
        </p:spPr>
        <p:txBody>
          <a:bodyPr/>
          <a:lstStyle/>
          <a:p>
            <a:fld id="{DD01B516-A07C-46B6-9C1A-871827ED2DE0}" type="slidenum">
              <a:rPr lang="fr-FR" smtClean="0"/>
              <a:t>61</a:t>
            </a:fld>
            <a:endParaRPr lang="fr-FR"/>
          </a:p>
        </p:txBody>
      </p:sp>
      <p:sp>
        <p:nvSpPr>
          <p:cNvPr id="6" name="ZoneTexte 5">
            <a:extLst>
              <a:ext uri="{FF2B5EF4-FFF2-40B4-BE49-F238E27FC236}">
                <a16:creationId xmlns:a16="http://schemas.microsoft.com/office/drawing/2014/main" id="{D51E071B-2126-4137-B97C-14E51225BA38}"/>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7" name="ZoneTexte 6">
            <a:extLst>
              <a:ext uri="{FF2B5EF4-FFF2-40B4-BE49-F238E27FC236}">
                <a16:creationId xmlns:a16="http://schemas.microsoft.com/office/drawing/2014/main" id="{1F56E569-FB72-4FBA-92C9-6D6CB56C9AB9}"/>
              </a:ext>
            </a:extLst>
          </p:cNvPr>
          <p:cNvSpPr txBox="1"/>
          <p:nvPr/>
        </p:nvSpPr>
        <p:spPr>
          <a:xfrm>
            <a:off x="182563" y="506819"/>
            <a:ext cx="5809446" cy="369332"/>
          </a:xfrm>
          <a:prstGeom prst="rect">
            <a:avLst/>
          </a:prstGeom>
          <a:noFill/>
        </p:spPr>
        <p:txBody>
          <a:bodyPr wrap="square" rtlCol="0">
            <a:spAutoFit/>
          </a:bodyPr>
          <a:lstStyle/>
          <a:p>
            <a:r>
              <a:rPr lang="fr-FR" b="1" u="sng" dirty="0">
                <a:solidFill>
                  <a:srgbClr val="008000"/>
                </a:solidFill>
              </a:rPr>
              <a:t>Herbacée pour lutter contre l’érosion (tropicales)</a:t>
            </a:r>
          </a:p>
        </p:txBody>
      </p:sp>
      <p:sp>
        <p:nvSpPr>
          <p:cNvPr id="8" name="ZoneTexte 7">
            <a:extLst>
              <a:ext uri="{FF2B5EF4-FFF2-40B4-BE49-F238E27FC236}">
                <a16:creationId xmlns:a16="http://schemas.microsoft.com/office/drawing/2014/main" id="{1C77EAA6-7974-4CCC-9A57-DD3995BA83D9}"/>
              </a:ext>
            </a:extLst>
          </p:cNvPr>
          <p:cNvSpPr txBox="1"/>
          <p:nvPr/>
        </p:nvSpPr>
        <p:spPr>
          <a:xfrm>
            <a:off x="182563" y="876151"/>
            <a:ext cx="3259884" cy="369332"/>
          </a:xfrm>
          <a:prstGeom prst="rect">
            <a:avLst/>
          </a:prstGeom>
          <a:noFill/>
        </p:spPr>
        <p:txBody>
          <a:bodyPr wrap="square" rtlCol="0">
            <a:spAutoFit/>
          </a:bodyPr>
          <a:lstStyle/>
          <a:p>
            <a:r>
              <a:rPr lang="fr-FR" b="1" dirty="0">
                <a:solidFill>
                  <a:srgbClr val="008000"/>
                </a:solidFill>
              </a:rPr>
              <a:t>Vétiver</a:t>
            </a:r>
          </a:p>
        </p:txBody>
      </p:sp>
      <p:sp>
        <p:nvSpPr>
          <p:cNvPr id="9" name="Rectangle 9">
            <a:extLst>
              <a:ext uri="{FF2B5EF4-FFF2-40B4-BE49-F238E27FC236}">
                <a16:creationId xmlns:a16="http://schemas.microsoft.com/office/drawing/2014/main" id="{2D823B98-51DE-4D5B-A99E-9B9CB57B9333}"/>
              </a:ext>
            </a:extLst>
          </p:cNvPr>
          <p:cNvSpPr>
            <a:spLocks noChangeArrowheads="1"/>
          </p:cNvSpPr>
          <p:nvPr/>
        </p:nvSpPr>
        <p:spPr bwMode="auto">
          <a:xfrm>
            <a:off x="6591374" y="4692238"/>
            <a:ext cx="1797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008000"/>
                </a:solidFill>
                <a:latin typeface="Arial" panose="020B0604020202020204" pitchFamily="34" charset="0"/>
              </a:rPr>
              <a:t>Racines d’un an : 3,3 m</a:t>
            </a:r>
          </a:p>
        </p:txBody>
      </p:sp>
      <p:pic>
        <p:nvPicPr>
          <p:cNvPr id="10" name="Image 10" descr="Vetiver_s.jpg">
            <a:extLst>
              <a:ext uri="{FF2B5EF4-FFF2-40B4-BE49-F238E27FC236}">
                <a16:creationId xmlns:a16="http://schemas.microsoft.com/office/drawing/2014/main" id="{3D1F4F34-AF7F-411C-96AD-E6A375EE21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3074" y="1342614"/>
            <a:ext cx="253365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1" descr="vetiver2_s.jpg">
            <a:extLst>
              <a:ext uri="{FF2B5EF4-FFF2-40B4-BE49-F238E27FC236}">
                <a16:creationId xmlns:a16="http://schemas.microsoft.com/office/drawing/2014/main" id="{404A838D-46DA-4802-BFD5-42E17B88A9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14678" y="776811"/>
            <a:ext cx="280035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2">
            <a:extLst>
              <a:ext uri="{FF2B5EF4-FFF2-40B4-BE49-F238E27FC236}">
                <a16:creationId xmlns:a16="http://schemas.microsoft.com/office/drawing/2014/main" id="{8408A3B9-63E6-472A-8FE0-21C992BB2CF4}"/>
              </a:ext>
            </a:extLst>
          </p:cNvPr>
          <p:cNvSpPr>
            <a:spLocks noChangeArrowheads="1"/>
          </p:cNvSpPr>
          <p:nvPr/>
        </p:nvSpPr>
        <p:spPr bwMode="auto">
          <a:xfrm>
            <a:off x="9114678" y="5169423"/>
            <a:ext cx="2808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Racines denses et profondes (2 mètres) d'un vétiver de 13 mois.</a:t>
            </a:r>
          </a:p>
        </p:txBody>
      </p:sp>
      <p:pic>
        <p:nvPicPr>
          <p:cNvPr id="13" name="Image 13" descr="vetiver3_s.jpg">
            <a:extLst>
              <a:ext uri="{FF2B5EF4-FFF2-40B4-BE49-F238E27FC236}">
                <a16:creationId xmlns:a16="http://schemas.microsoft.com/office/drawing/2014/main" id="{10A18FE7-4ADE-4ED8-93F7-DB31790E09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61489" y="1246897"/>
            <a:ext cx="258127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4">
            <a:extLst>
              <a:ext uri="{FF2B5EF4-FFF2-40B4-BE49-F238E27FC236}">
                <a16:creationId xmlns:a16="http://schemas.microsoft.com/office/drawing/2014/main" id="{B0227DF8-5F5B-4A3A-800F-BC1ECFA66BE0}"/>
              </a:ext>
            </a:extLst>
          </p:cNvPr>
          <p:cNvSpPr>
            <a:spLocks noChangeArrowheads="1"/>
          </p:cNvSpPr>
          <p:nvPr/>
        </p:nvSpPr>
        <p:spPr bwMode="auto">
          <a:xfrm>
            <a:off x="2699647" y="3961018"/>
            <a:ext cx="28082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008000"/>
                </a:solidFill>
                <a:latin typeface="Arial" panose="020B0604020202020204" pitchFamily="34" charset="0"/>
              </a:rPr>
              <a:t>Coupe verticale sur un remblai montrant une croissance racinaire de 3,6m pour un vétiver de 8 mois.</a:t>
            </a:r>
          </a:p>
        </p:txBody>
      </p:sp>
      <p:pic>
        <p:nvPicPr>
          <p:cNvPr id="15" name="Image 15" descr="Vetiver_Senegal.jpg">
            <a:extLst>
              <a:ext uri="{FF2B5EF4-FFF2-40B4-BE49-F238E27FC236}">
                <a16:creationId xmlns:a16="http://schemas.microsoft.com/office/drawing/2014/main" id="{03A55C86-712D-42C1-924C-4DA0AAE1E2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2563" y="4544154"/>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oneTexte 16">
            <a:extLst>
              <a:ext uri="{FF2B5EF4-FFF2-40B4-BE49-F238E27FC236}">
                <a16:creationId xmlns:a16="http://schemas.microsoft.com/office/drawing/2014/main" id="{D3EBEFC1-5193-49CB-8DE3-1CF598646BF1}"/>
              </a:ext>
            </a:extLst>
          </p:cNvPr>
          <p:cNvSpPr txBox="1">
            <a:spLocks noChangeArrowheads="1"/>
          </p:cNvSpPr>
          <p:nvPr/>
        </p:nvSpPr>
        <p:spPr bwMode="auto">
          <a:xfrm>
            <a:off x="5135610" y="5451064"/>
            <a:ext cx="32051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rPr>
              <a:t>← </a:t>
            </a:r>
            <a:r>
              <a:rPr lang="fr-FR" altLang="fr-FR" sz="1200">
                <a:solidFill>
                  <a:srgbClr val="008000"/>
                </a:solidFill>
                <a:latin typeface="Arial" panose="020B0604020202020204" pitchFamily="34" charset="0"/>
              </a:rPr>
              <a:t>Projet de haies de vétivers anti-érosion, au Sénégal. Source : Pépinière Naac Baal,  </a:t>
            </a:r>
            <a:r>
              <a:rPr lang="fr-FR" altLang="fr-FR" sz="1200">
                <a:solidFill>
                  <a:srgbClr val="008000"/>
                </a:solidFill>
                <a:latin typeface="Arial" panose="020B0604020202020204" pitchFamily="34" charset="0"/>
                <a:hlinkClick r:id="rId6"/>
              </a:rPr>
              <a:t>http://vetiversenegal.blogspot.fr/2010/11/des-projets-recents-du-vetiver-au.html</a:t>
            </a:r>
            <a:r>
              <a:rPr lang="fr-FR" altLang="fr-FR" sz="1200">
                <a:solidFill>
                  <a:srgbClr val="008000"/>
                </a:solidFill>
                <a:latin typeface="Arial" panose="020B0604020202020204" pitchFamily="34" charset="0"/>
              </a:rPr>
              <a:t> </a:t>
            </a:r>
          </a:p>
        </p:txBody>
      </p:sp>
      <p:pic>
        <p:nvPicPr>
          <p:cNvPr id="17" name="Image 17" descr="Vetiver_Senegal2.jpg">
            <a:extLst>
              <a:ext uri="{FF2B5EF4-FFF2-40B4-BE49-F238E27FC236}">
                <a16:creationId xmlns:a16="http://schemas.microsoft.com/office/drawing/2014/main" id="{E40B29E5-27F9-4E5C-9136-64F317B9889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71110" y="4917011"/>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a:extLst>
              <a:ext uri="{FF2B5EF4-FFF2-40B4-BE49-F238E27FC236}">
                <a16:creationId xmlns:a16="http://schemas.microsoft.com/office/drawing/2014/main" id="{160C3DAA-4276-4C91-B40C-FCD68FB8D8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735" y="1316740"/>
            <a:ext cx="1714500" cy="2286000"/>
          </a:xfrm>
          <a:prstGeom prst="rect">
            <a:avLst/>
          </a:prstGeom>
        </p:spPr>
      </p:pic>
    </p:spTree>
    <p:extLst>
      <p:ext uri="{BB962C8B-B14F-4D97-AF65-F5344CB8AC3E}">
        <p14:creationId xmlns:p14="http://schemas.microsoft.com/office/powerpoint/2010/main" val="9096535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F9D1407-0A79-435F-B405-EB63F90D6574}"/>
              </a:ext>
            </a:extLst>
          </p:cNvPr>
          <p:cNvSpPr>
            <a:spLocks noGrp="1"/>
          </p:cNvSpPr>
          <p:nvPr>
            <p:ph type="ftr" sz="quarter" idx="11"/>
          </p:nvPr>
        </p:nvSpPr>
        <p:spPr>
          <a:xfrm>
            <a:off x="4038599" y="6433073"/>
            <a:ext cx="4718125" cy="288402"/>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9F59976-38C1-48CF-B5D3-04A680368698}"/>
              </a:ext>
            </a:extLst>
          </p:cNvPr>
          <p:cNvSpPr>
            <a:spLocks noGrp="1"/>
          </p:cNvSpPr>
          <p:nvPr>
            <p:ph type="sldNum" sz="quarter" idx="12"/>
          </p:nvPr>
        </p:nvSpPr>
        <p:spPr>
          <a:xfrm>
            <a:off x="10779162" y="181461"/>
            <a:ext cx="1252370" cy="474755"/>
          </a:xfrm>
        </p:spPr>
        <p:txBody>
          <a:bodyPr/>
          <a:lstStyle/>
          <a:p>
            <a:fld id="{DD01B516-A07C-46B6-9C1A-871827ED2DE0}" type="slidenum">
              <a:rPr lang="fr-FR" smtClean="0"/>
              <a:t>62</a:t>
            </a:fld>
            <a:endParaRPr lang="fr-FR"/>
          </a:p>
        </p:txBody>
      </p:sp>
      <p:sp>
        <p:nvSpPr>
          <p:cNvPr id="6" name="ZoneTexte 5">
            <a:extLst>
              <a:ext uri="{FF2B5EF4-FFF2-40B4-BE49-F238E27FC236}">
                <a16:creationId xmlns:a16="http://schemas.microsoft.com/office/drawing/2014/main" id="{D51E071B-2126-4137-B97C-14E51225BA38}"/>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7" name="ZoneTexte 6">
            <a:extLst>
              <a:ext uri="{FF2B5EF4-FFF2-40B4-BE49-F238E27FC236}">
                <a16:creationId xmlns:a16="http://schemas.microsoft.com/office/drawing/2014/main" id="{1F56E569-FB72-4FBA-92C9-6D6CB56C9AB9}"/>
              </a:ext>
            </a:extLst>
          </p:cNvPr>
          <p:cNvSpPr txBox="1"/>
          <p:nvPr/>
        </p:nvSpPr>
        <p:spPr>
          <a:xfrm>
            <a:off x="182563" y="506819"/>
            <a:ext cx="5809446" cy="369332"/>
          </a:xfrm>
          <a:prstGeom prst="rect">
            <a:avLst/>
          </a:prstGeom>
          <a:noFill/>
        </p:spPr>
        <p:txBody>
          <a:bodyPr wrap="square" rtlCol="0">
            <a:spAutoFit/>
          </a:bodyPr>
          <a:lstStyle/>
          <a:p>
            <a:r>
              <a:rPr lang="fr-FR" b="1" u="sng" dirty="0">
                <a:solidFill>
                  <a:srgbClr val="008000"/>
                </a:solidFill>
              </a:rPr>
              <a:t>Herbacée pour lutter contre l’érosion (tropicales)</a:t>
            </a:r>
          </a:p>
        </p:txBody>
      </p:sp>
      <p:sp>
        <p:nvSpPr>
          <p:cNvPr id="8" name="ZoneTexte 7">
            <a:extLst>
              <a:ext uri="{FF2B5EF4-FFF2-40B4-BE49-F238E27FC236}">
                <a16:creationId xmlns:a16="http://schemas.microsoft.com/office/drawing/2014/main" id="{1C77EAA6-7974-4CCC-9A57-DD3995BA83D9}"/>
              </a:ext>
            </a:extLst>
          </p:cNvPr>
          <p:cNvSpPr txBox="1"/>
          <p:nvPr/>
        </p:nvSpPr>
        <p:spPr>
          <a:xfrm>
            <a:off x="182563" y="876151"/>
            <a:ext cx="3259884" cy="369332"/>
          </a:xfrm>
          <a:prstGeom prst="rect">
            <a:avLst/>
          </a:prstGeom>
          <a:noFill/>
        </p:spPr>
        <p:txBody>
          <a:bodyPr wrap="square" rtlCol="0">
            <a:spAutoFit/>
          </a:bodyPr>
          <a:lstStyle/>
          <a:p>
            <a:r>
              <a:rPr lang="fr-FR" b="1" dirty="0">
                <a:solidFill>
                  <a:srgbClr val="008000"/>
                </a:solidFill>
              </a:rPr>
              <a:t>Vétiver</a:t>
            </a:r>
          </a:p>
        </p:txBody>
      </p:sp>
      <p:sp>
        <p:nvSpPr>
          <p:cNvPr id="9" name="ZoneTexte 1">
            <a:extLst>
              <a:ext uri="{FF2B5EF4-FFF2-40B4-BE49-F238E27FC236}">
                <a16:creationId xmlns:a16="http://schemas.microsoft.com/office/drawing/2014/main" id="{2ACECBF8-20C4-4536-879E-A022E372AA19}"/>
              </a:ext>
            </a:extLst>
          </p:cNvPr>
          <p:cNvSpPr txBox="1">
            <a:spLocks noChangeArrowheads="1"/>
          </p:cNvSpPr>
          <p:nvPr/>
        </p:nvSpPr>
        <p:spPr bwMode="auto">
          <a:xfrm>
            <a:off x="179388" y="3213099"/>
            <a:ext cx="598993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dirty="0">
                <a:solidFill>
                  <a:srgbClr val="008000"/>
                </a:solidFill>
              </a:rPr>
              <a:t>↗ </a:t>
            </a:r>
            <a:r>
              <a:rPr lang="fr-FR" altLang="fr-FR" sz="1200" dirty="0">
                <a:solidFill>
                  <a:srgbClr val="008000"/>
                </a:solidFill>
                <a:latin typeface="Arial" panose="020B0604020202020204" pitchFamily="34" charset="0"/>
              </a:rPr>
              <a:t>Cette photo, montrant des cactus [des figuiers de barbarie, semble-t-il] plantés dans le cadre d’un projet de la FAO en Tunisie, a été prise en 1970 pour illustrer les mesures de lutte contre l’érosion. Actuellement, la FAO conduit un programme destiné à restaurer 12 000 hectares de terres dégradées, à l’aide de techniques similaires. </a:t>
            </a:r>
          </a:p>
          <a:p>
            <a:pPr algn="just" eaLnBrk="1" hangingPunct="1">
              <a:spcBef>
                <a:spcPct val="0"/>
              </a:spcBef>
              <a:buFontTx/>
              <a:buNone/>
            </a:pPr>
            <a:r>
              <a:rPr lang="fr-FR" altLang="fr-FR" sz="1200" dirty="0">
                <a:solidFill>
                  <a:srgbClr val="008000"/>
                </a:solidFill>
                <a:latin typeface="Arial" panose="020B0604020202020204" pitchFamily="34" charset="0"/>
              </a:rPr>
              <a:t>Source: </a:t>
            </a:r>
            <a:r>
              <a:rPr lang="fr-FR" altLang="fr-FR" sz="1200" dirty="0">
                <a:solidFill>
                  <a:srgbClr val="008000"/>
                </a:solidFill>
                <a:latin typeface="Arial" panose="020B0604020202020204" pitchFamily="34" charset="0"/>
                <a:hlinkClick r:id="rId2"/>
              </a:rPr>
              <a:t>http://www.fao.org/docrep/007/y5378f/y5378f03.htm</a:t>
            </a:r>
            <a:r>
              <a:rPr lang="fr-FR" altLang="fr-FR" sz="1200" dirty="0">
                <a:solidFill>
                  <a:srgbClr val="008000"/>
                </a:solidFill>
                <a:latin typeface="Arial" panose="020B0604020202020204" pitchFamily="34" charset="0"/>
              </a:rPr>
              <a:t> </a:t>
            </a:r>
          </a:p>
          <a:p>
            <a:pPr algn="just" eaLnBrk="1" hangingPunct="1">
              <a:spcBef>
                <a:spcPct val="0"/>
              </a:spcBef>
              <a:buFontTx/>
              <a:buNone/>
            </a:pPr>
            <a:endParaRPr lang="fr-FR" altLang="fr-FR" sz="1200" dirty="0">
              <a:solidFill>
                <a:srgbClr val="008000"/>
              </a:solidFill>
              <a:latin typeface="Arial" panose="020B0604020202020204" pitchFamily="34" charset="0"/>
            </a:endParaRPr>
          </a:p>
          <a:p>
            <a:pPr algn="just" eaLnBrk="1" hangingPunct="1">
              <a:spcBef>
                <a:spcPct val="0"/>
              </a:spcBef>
              <a:buFontTx/>
              <a:buNone/>
            </a:pPr>
            <a:r>
              <a:rPr lang="fr-FR" altLang="fr-FR" sz="1200" u="sng" dirty="0">
                <a:solidFill>
                  <a:srgbClr val="FF0000"/>
                </a:solidFill>
                <a:latin typeface="Arial" panose="020B0604020202020204" pitchFamily="34" charset="0"/>
              </a:rPr>
              <a:t>Observation</a:t>
            </a:r>
            <a:r>
              <a:rPr lang="fr-FR" altLang="fr-FR" sz="1200" dirty="0">
                <a:solidFill>
                  <a:srgbClr val="FF0000"/>
                </a:solidFill>
                <a:latin typeface="Arial" panose="020B0604020202020204" pitchFamily="34" charset="0"/>
              </a:rPr>
              <a:t> :</a:t>
            </a:r>
          </a:p>
          <a:p>
            <a:pPr algn="just" eaLnBrk="1" hangingPunct="1">
              <a:spcBef>
                <a:spcPct val="0"/>
              </a:spcBef>
              <a:buFontTx/>
              <a:buNone/>
            </a:pPr>
            <a:r>
              <a:rPr lang="fr-FR" altLang="fr-FR" sz="1200" dirty="0">
                <a:solidFill>
                  <a:srgbClr val="FF0000"/>
                </a:solidFill>
                <a:latin typeface="Arial" panose="020B0604020202020204" pitchFamily="34" charset="0"/>
              </a:rPr>
              <a:t>Or à cause du caractère invasif des figuiers de barbarie</a:t>
            </a:r>
            <a:r>
              <a:rPr lang="fr-FR" altLang="fr-FR" sz="1200" dirty="0">
                <a:solidFill>
                  <a:srgbClr val="008000"/>
                </a:solidFill>
                <a:latin typeface="Arial" panose="020B0604020202020204" pitchFamily="34" charset="0"/>
              </a:rPr>
              <a:t>, il aurait mieux valu planter du « vétiver noir » (</a:t>
            </a:r>
            <a:r>
              <a:rPr lang="fr-FR" altLang="fr-FR" sz="1200" i="1" dirty="0" err="1">
                <a:solidFill>
                  <a:srgbClr val="008000"/>
                </a:solidFill>
                <a:latin typeface="Arial" panose="020B0604020202020204" pitchFamily="34" charset="0"/>
                <a:hlinkClick r:id="rId3" tooltip="Chrysopogon nigritanus (page inexistante)"/>
              </a:rPr>
              <a:t>Chrysopogon</a:t>
            </a:r>
            <a:r>
              <a:rPr lang="fr-FR" altLang="fr-FR" sz="1200" i="1" dirty="0">
                <a:solidFill>
                  <a:srgbClr val="008000"/>
                </a:solidFill>
                <a:latin typeface="Arial" panose="020B0604020202020204" pitchFamily="34" charset="0"/>
                <a:hlinkClick r:id="rId3" tooltip="Chrysopogon nigritanus (page inexistante)"/>
              </a:rPr>
              <a:t> </a:t>
            </a:r>
            <a:r>
              <a:rPr lang="fr-FR" altLang="fr-FR" sz="1200" i="1" dirty="0" err="1">
                <a:solidFill>
                  <a:srgbClr val="008000"/>
                </a:solidFill>
                <a:latin typeface="Arial" panose="020B0604020202020204" pitchFamily="34" charset="0"/>
                <a:hlinkClick r:id="rId3" tooltip="Chrysopogon nigritanus (page inexistante)"/>
              </a:rPr>
              <a:t>nigritanus</a:t>
            </a:r>
            <a:r>
              <a:rPr lang="fr-FR" altLang="fr-FR" sz="1200" dirty="0">
                <a:solidFill>
                  <a:srgbClr val="008000"/>
                </a:solidFill>
                <a:latin typeface="Arial" panose="020B0604020202020204" pitchFamily="34" charset="0"/>
              </a:rPr>
              <a:t>) (voir pages suivantes sur cette espèce de vétiver, résistant à la sécheresse). A moins que la zones de plantation soit très aride et sèche, avec des périodes de sécheresse longues de 6 à 10 mois et des précipitations de 100 mm-300 </a:t>
            </a:r>
            <a:r>
              <a:rPr lang="fr-FR" altLang="fr-FR" sz="1200" dirty="0" err="1">
                <a:solidFill>
                  <a:srgbClr val="008000"/>
                </a:solidFill>
                <a:latin typeface="Arial" panose="020B0604020202020204" pitchFamily="34" charset="0"/>
              </a:rPr>
              <a:t>mm.</a:t>
            </a:r>
            <a:endParaRPr lang="fr-FR" altLang="fr-FR" sz="1200" dirty="0">
              <a:solidFill>
                <a:srgbClr val="FF0000"/>
              </a:solidFill>
              <a:latin typeface="Arial" panose="020B0604020202020204" pitchFamily="34" charset="0"/>
            </a:endParaRPr>
          </a:p>
        </p:txBody>
      </p:sp>
      <p:pic>
        <p:nvPicPr>
          <p:cNvPr id="10" name="Picture 2" descr="C:\Users\LISAN\Pictures\plantes-halophytes-xerophiles\cactus plantés1.jpg">
            <a:extLst>
              <a:ext uri="{FF2B5EF4-FFF2-40B4-BE49-F238E27FC236}">
                <a16:creationId xmlns:a16="http://schemas.microsoft.com/office/drawing/2014/main" id="{AEF69198-98E0-42A7-BC47-5CBD830DF6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9562" y="935682"/>
            <a:ext cx="378142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Users\LISAN\Pictures\plantes-halophytes-xerophiles\Cactus plantés2.jpg">
            <a:extLst>
              <a:ext uri="{FF2B5EF4-FFF2-40B4-BE49-F238E27FC236}">
                <a16:creationId xmlns:a16="http://schemas.microsoft.com/office/drawing/2014/main" id="{CFEC6A41-5755-4E6D-A5DB-4C7E822B1C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125" y="935682"/>
            <a:ext cx="257175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C:\Users\LISAN\Documents\DVD-DevDurable\eau\eau-Potabilisation-GestionDeLEau-Irrigation\irrigation-stockage-eau\images\Stone bunds.jpg">
            <a:extLst>
              <a:ext uri="{FF2B5EF4-FFF2-40B4-BE49-F238E27FC236}">
                <a16:creationId xmlns:a16="http://schemas.microsoft.com/office/drawing/2014/main" id="{3854F888-8F7E-4C27-942A-2931D918B2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1440" y="2727987"/>
            <a:ext cx="2160588"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7">
            <a:extLst>
              <a:ext uri="{FF2B5EF4-FFF2-40B4-BE49-F238E27FC236}">
                <a16:creationId xmlns:a16="http://schemas.microsoft.com/office/drawing/2014/main" id="{44572048-5443-4E58-9C63-3763B0D1B808}"/>
              </a:ext>
            </a:extLst>
          </p:cNvPr>
          <p:cNvSpPr txBox="1">
            <a:spLocks noChangeArrowheads="1"/>
          </p:cNvSpPr>
          <p:nvPr/>
        </p:nvSpPr>
        <p:spPr bwMode="auto">
          <a:xfrm>
            <a:off x="6305625" y="4337712"/>
            <a:ext cx="2952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008000"/>
                </a:solidFill>
                <a:latin typeface="Arial" panose="020B0604020202020204" pitchFamily="34" charset="0"/>
              </a:rPr>
              <a:t>Bourrelets suivant les courbes de niveau pour éviter l’érosion des flancs de la colline</a:t>
            </a:r>
          </a:p>
        </p:txBody>
      </p:sp>
    </p:spTree>
    <p:extLst>
      <p:ext uri="{BB962C8B-B14F-4D97-AF65-F5344CB8AC3E}">
        <p14:creationId xmlns:p14="http://schemas.microsoft.com/office/powerpoint/2010/main" val="13581419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F9D1407-0A79-435F-B405-EB63F90D6574}"/>
              </a:ext>
            </a:extLst>
          </p:cNvPr>
          <p:cNvSpPr>
            <a:spLocks noGrp="1"/>
          </p:cNvSpPr>
          <p:nvPr>
            <p:ph type="ftr" sz="quarter" idx="11"/>
          </p:nvPr>
        </p:nvSpPr>
        <p:spPr>
          <a:xfrm>
            <a:off x="4038599" y="6433073"/>
            <a:ext cx="4718125" cy="288402"/>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9F59976-38C1-48CF-B5D3-04A680368698}"/>
              </a:ext>
            </a:extLst>
          </p:cNvPr>
          <p:cNvSpPr>
            <a:spLocks noGrp="1"/>
          </p:cNvSpPr>
          <p:nvPr>
            <p:ph type="sldNum" sz="quarter" idx="12"/>
          </p:nvPr>
        </p:nvSpPr>
        <p:spPr>
          <a:xfrm>
            <a:off x="10779162" y="181461"/>
            <a:ext cx="1252370" cy="474755"/>
          </a:xfrm>
        </p:spPr>
        <p:txBody>
          <a:bodyPr/>
          <a:lstStyle/>
          <a:p>
            <a:fld id="{DD01B516-A07C-46B6-9C1A-871827ED2DE0}" type="slidenum">
              <a:rPr lang="fr-FR" smtClean="0"/>
              <a:t>63</a:t>
            </a:fld>
            <a:endParaRPr lang="fr-FR"/>
          </a:p>
        </p:txBody>
      </p:sp>
      <p:sp>
        <p:nvSpPr>
          <p:cNvPr id="6" name="ZoneTexte 5">
            <a:extLst>
              <a:ext uri="{FF2B5EF4-FFF2-40B4-BE49-F238E27FC236}">
                <a16:creationId xmlns:a16="http://schemas.microsoft.com/office/drawing/2014/main" id="{D51E071B-2126-4137-B97C-14E51225BA38}"/>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7" name="ZoneTexte 6">
            <a:extLst>
              <a:ext uri="{FF2B5EF4-FFF2-40B4-BE49-F238E27FC236}">
                <a16:creationId xmlns:a16="http://schemas.microsoft.com/office/drawing/2014/main" id="{1F56E569-FB72-4FBA-92C9-6D6CB56C9AB9}"/>
              </a:ext>
            </a:extLst>
          </p:cNvPr>
          <p:cNvSpPr txBox="1"/>
          <p:nvPr/>
        </p:nvSpPr>
        <p:spPr>
          <a:xfrm>
            <a:off x="182563" y="506819"/>
            <a:ext cx="5809446" cy="369332"/>
          </a:xfrm>
          <a:prstGeom prst="rect">
            <a:avLst/>
          </a:prstGeom>
          <a:noFill/>
        </p:spPr>
        <p:txBody>
          <a:bodyPr wrap="square" rtlCol="0">
            <a:spAutoFit/>
          </a:bodyPr>
          <a:lstStyle/>
          <a:p>
            <a:r>
              <a:rPr lang="fr-FR" b="1" u="sng" dirty="0">
                <a:solidFill>
                  <a:srgbClr val="008000"/>
                </a:solidFill>
              </a:rPr>
              <a:t>Herbacée pour lutter contre l’érosion (tropicales)</a:t>
            </a:r>
          </a:p>
        </p:txBody>
      </p:sp>
      <p:sp>
        <p:nvSpPr>
          <p:cNvPr id="9" name="Rectangle 1">
            <a:extLst>
              <a:ext uri="{FF2B5EF4-FFF2-40B4-BE49-F238E27FC236}">
                <a16:creationId xmlns:a16="http://schemas.microsoft.com/office/drawing/2014/main" id="{79035BD8-B74C-41BA-86A6-FC5FDE27BABB}"/>
              </a:ext>
            </a:extLst>
          </p:cNvPr>
          <p:cNvSpPr>
            <a:spLocks noChangeArrowheads="1"/>
          </p:cNvSpPr>
          <p:nvPr/>
        </p:nvSpPr>
        <p:spPr bwMode="auto">
          <a:xfrm>
            <a:off x="182563" y="921305"/>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latin typeface="Arial" panose="020B0604020202020204" pitchFamily="34" charset="0"/>
              </a:rPr>
              <a:t>Vétiver</a:t>
            </a:r>
            <a:r>
              <a:rPr lang="fr-FR" altLang="fr-FR" sz="1800" dirty="0">
                <a:solidFill>
                  <a:srgbClr val="008000"/>
                </a:solidFill>
                <a:latin typeface="Arial" panose="020B0604020202020204" pitchFamily="34" charset="0"/>
              </a:rPr>
              <a:t> (</a:t>
            </a:r>
            <a:r>
              <a:rPr lang="fr-FR" altLang="fr-FR" sz="1800" i="1" dirty="0" err="1">
                <a:solidFill>
                  <a:srgbClr val="008000"/>
                </a:solidFill>
                <a:latin typeface="Arial" panose="020B0604020202020204" pitchFamily="34" charset="0"/>
                <a:hlinkClick r:id="rId2" tooltip="Chrysopogon zizanioides"/>
              </a:rPr>
              <a:t>Chrysopogon</a:t>
            </a:r>
            <a:r>
              <a:rPr lang="fr-FR" altLang="fr-FR" sz="1800" i="1" dirty="0">
                <a:solidFill>
                  <a:srgbClr val="008000"/>
                </a:solidFill>
                <a:latin typeface="Arial" panose="020B0604020202020204" pitchFamily="34" charset="0"/>
                <a:hlinkClick r:id="rId2" tooltip="Chrysopogon zizanioides"/>
              </a:rPr>
              <a:t> </a:t>
            </a:r>
            <a:r>
              <a:rPr lang="fr-FR" altLang="fr-FR" sz="1800" i="1" dirty="0" err="1">
                <a:solidFill>
                  <a:srgbClr val="008000"/>
                </a:solidFill>
                <a:latin typeface="Arial" panose="020B0604020202020204" pitchFamily="34" charset="0"/>
                <a:hlinkClick r:id="rId2" tooltip="Chrysopogon zizanioides"/>
              </a:rPr>
              <a:t>zizanioides</a:t>
            </a:r>
            <a:r>
              <a:rPr lang="fr-FR" altLang="fr-FR" sz="1800" dirty="0">
                <a:solidFill>
                  <a:srgbClr val="008000"/>
                </a:solidFill>
                <a:latin typeface="Arial" panose="020B0604020202020204" pitchFamily="34" charset="0"/>
              </a:rPr>
              <a:t>)</a:t>
            </a:r>
          </a:p>
        </p:txBody>
      </p:sp>
      <p:sp>
        <p:nvSpPr>
          <p:cNvPr id="10" name="ZoneTexte 10">
            <a:extLst>
              <a:ext uri="{FF2B5EF4-FFF2-40B4-BE49-F238E27FC236}">
                <a16:creationId xmlns:a16="http://schemas.microsoft.com/office/drawing/2014/main" id="{7893FB82-02C3-4690-93D6-142CAE24AE1A}"/>
              </a:ext>
            </a:extLst>
          </p:cNvPr>
          <p:cNvSpPr txBox="1">
            <a:spLocks noChangeArrowheads="1"/>
          </p:cNvSpPr>
          <p:nvPr/>
        </p:nvSpPr>
        <p:spPr bwMode="auto">
          <a:xfrm>
            <a:off x="118241" y="1391831"/>
            <a:ext cx="8713787"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Elle mesure de 1 à 2,5 mètres de haut. Elle est originaire d'</a:t>
            </a:r>
            <a:r>
              <a:rPr lang="fr-FR" altLang="fr-FR" sz="1800">
                <a:solidFill>
                  <a:srgbClr val="008000"/>
                </a:solidFill>
                <a:latin typeface="Arial" panose="020B0604020202020204" pitchFamily="34" charset="0"/>
                <a:hlinkClick r:id="rId3" tooltip="Asie"/>
              </a:rPr>
              <a:t>Asie</a:t>
            </a:r>
            <a:r>
              <a:rPr lang="fr-FR" altLang="fr-FR" sz="1800">
                <a:solidFill>
                  <a:srgbClr val="008000"/>
                </a:solidFill>
                <a:latin typeface="Arial" panose="020B0604020202020204" pitchFamily="34" charset="0"/>
              </a:rPr>
              <a:t>. Elle est naturalisée dans d'autres régions (sub-)tropicales, notamment aux </a:t>
            </a:r>
            <a:r>
              <a:rPr lang="fr-FR" altLang="fr-FR" sz="1800">
                <a:solidFill>
                  <a:srgbClr val="008000"/>
                </a:solidFill>
                <a:latin typeface="Arial" panose="020B0604020202020204" pitchFamily="34" charset="0"/>
                <a:hlinkClick r:id="rId4" tooltip="États-Unis"/>
              </a:rPr>
              <a:t>États-Unis</a:t>
            </a:r>
            <a:r>
              <a:rPr lang="fr-FR" altLang="fr-FR" sz="1800">
                <a:solidFill>
                  <a:srgbClr val="008000"/>
                </a:solidFill>
                <a:latin typeface="Arial" panose="020B0604020202020204" pitchFamily="34" charset="0"/>
              </a:rPr>
              <a:t>. Elle est notamment cultivée en Inde et dans l'île de la Réunion.</a:t>
            </a:r>
          </a:p>
          <a:p>
            <a:pPr algn="just" eaLnBrk="1" hangingPunct="1">
              <a:spcBef>
                <a:spcPct val="0"/>
              </a:spcBef>
              <a:buFontTx/>
              <a:buNone/>
            </a:pPr>
            <a:r>
              <a:rPr lang="fr-FR" altLang="fr-FR" sz="1800">
                <a:solidFill>
                  <a:srgbClr val="008000"/>
                </a:solidFill>
                <a:latin typeface="Arial" panose="020B0604020202020204" pitchFamily="34" charset="0"/>
              </a:rPr>
              <a:t>Cette espèce est utilisée pour lutter contre l'érosion du sol et n'est en aucun cas invasive. On extrait de la racine de cette plante par </a:t>
            </a:r>
            <a:r>
              <a:rPr lang="fr-FR" altLang="fr-FR" sz="1800">
                <a:solidFill>
                  <a:srgbClr val="008000"/>
                </a:solidFill>
                <a:latin typeface="Arial" panose="020B0604020202020204" pitchFamily="34" charset="0"/>
                <a:hlinkClick r:id="rId5" tooltip="Distillation"/>
              </a:rPr>
              <a:t>distillation</a:t>
            </a:r>
            <a:r>
              <a:rPr lang="fr-FR" altLang="fr-FR" sz="1800">
                <a:solidFill>
                  <a:srgbClr val="008000"/>
                </a:solidFill>
                <a:latin typeface="Arial" panose="020B0604020202020204" pitchFamily="34" charset="0"/>
              </a:rPr>
              <a:t> à la vapeur une </a:t>
            </a:r>
            <a:r>
              <a:rPr lang="fr-FR" altLang="fr-FR" sz="1800">
                <a:solidFill>
                  <a:srgbClr val="008000"/>
                </a:solidFill>
                <a:latin typeface="Arial" panose="020B0604020202020204" pitchFamily="34" charset="0"/>
                <a:hlinkClick r:id="rId6" tooltip="Huile essentielle"/>
              </a:rPr>
              <a:t>huile essentielle</a:t>
            </a:r>
            <a:r>
              <a:rPr lang="fr-FR" altLang="fr-FR" sz="1800">
                <a:solidFill>
                  <a:srgbClr val="008000"/>
                </a:solidFill>
                <a:latin typeface="Arial" panose="020B0604020202020204" pitchFamily="34" charset="0"/>
              </a:rPr>
              <a:t> aromatique à l'odeur forte et tenace utilisée en parfumerie ou savonnerie. Elle est d'ailleurs parfois qualifiée de « faux-patchouli ». Elle sert de note de fond aux parfums ou à préserver les vêtements de laine ou de fourrure des attaques des insectes. Cette espèce est la principale espèce de </a:t>
            </a:r>
            <a:r>
              <a:rPr lang="fr-FR" altLang="fr-FR" sz="1800">
                <a:solidFill>
                  <a:srgbClr val="008000"/>
                </a:solidFill>
                <a:latin typeface="Arial" panose="020B0604020202020204" pitchFamily="34" charset="0"/>
                <a:hlinkClick r:id="rId7" tooltip="Vétiver"/>
              </a:rPr>
              <a:t>vétivers</a:t>
            </a:r>
            <a:r>
              <a:rPr lang="fr-FR" altLang="fr-FR" sz="1800">
                <a:solidFill>
                  <a:srgbClr val="008000"/>
                </a:solidFill>
                <a:latin typeface="Arial" panose="020B0604020202020204" pitchFamily="34" charset="0"/>
              </a:rPr>
              <a:t>.</a:t>
            </a:r>
            <a:endParaRPr lang="fr-FR" altLang="fr-FR" sz="1200">
              <a:solidFill>
                <a:srgbClr val="008000"/>
              </a:solidFill>
              <a:latin typeface="Arial" panose="020B0604020202020204" pitchFamily="34" charset="0"/>
            </a:endParaRPr>
          </a:p>
          <a:p>
            <a:pPr algn="just"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2"/>
              </a:rPr>
              <a:t>http://fr.wikipedia.org/wiki/Chrysopogon_zizanioides</a:t>
            </a:r>
            <a:r>
              <a:rPr lang="fr-FR" altLang="fr-FR" sz="1200">
                <a:solidFill>
                  <a:srgbClr val="008000"/>
                </a:solidFill>
                <a:latin typeface="Arial" panose="020B0604020202020204" pitchFamily="34" charset="0"/>
              </a:rPr>
              <a:t>, b) </a:t>
            </a:r>
            <a:r>
              <a:rPr lang="fr-FR" altLang="fr-FR" sz="1200">
                <a:solidFill>
                  <a:srgbClr val="008000"/>
                </a:solidFill>
                <a:latin typeface="Arial" panose="020B0604020202020204" pitchFamily="34" charset="0"/>
                <a:hlinkClick r:id="rId8"/>
              </a:rPr>
              <a:t>http://en.wikipedia.org/wiki/Chrysopogon_zizanioides</a:t>
            </a:r>
            <a:r>
              <a:rPr lang="fr-FR" altLang="fr-FR" sz="1200">
                <a:solidFill>
                  <a:srgbClr val="008000"/>
                </a:solidFill>
                <a:latin typeface="Arial" panose="020B0604020202020204" pitchFamily="34" charset="0"/>
              </a:rPr>
              <a:t>, </a:t>
            </a:r>
          </a:p>
          <a:p>
            <a:pPr algn="just" eaLnBrk="1" hangingPunct="1">
              <a:spcBef>
                <a:spcPct val="0"/>
              </a:spcBef>
              <a:buFontTx/>
              <a:buNone/>
            </a:pPr>
            <a:r>
              <a:rPr lang="fr-FR" altLang="fr-FR" sz="1200">
                <a:solidFill>
                  <a:srgbClr val="008000"/>
                </a:solidFill>
                <a:latin typeface="Arial" panose="020B0604020202020204" pitchFamily="34" charset="0"/>
              </a:rPr>
              <a:t>c) Le vétiver (</a:t>
            </a:r>
            <a:r>
              <a:rPr lang="fr-FR" altLang="fr-FR" sz="1200" i="1">
                <a:solidFill>
                  <a:srgbClr val="008000"/>
                </a:solidFill>
                <a:latin typeface="Arial" panose="020B0604020202020204" pitchFamily="34" charset="0"/>
              </a:rPr>
              <a:t>Chrysopogon zizanioides</a:t>
            </a:r>
            <a:r>
              <a:rPr lang="fr-FR" altLang="fr-FR" sz="1200">
                <a:solidFill>
                  <a:srgbClr val="008000"/>
                </a:solidFill>
                <a:latin typeface="Arial" panose="020B0604020202020204" pitchFamily="34" charset="0"/>
              </a:rPr>
              <a:t>) une méthode de conservation des sols, </a:t>
            </a:r>
            <a:r>
              <a:rPr lang="fr-FR" altLang="fr-FR" sz="1200">
                <a:solidFill>
                  <a:srgbClr val="008000"/>
                </a:solidFill>
                <a:latin typeface="Arial" panose="020B0604020202020204" pitchFamily="34" charset="0"/>
                <a:hlinkClick r:id="rId9"/>
              </a:rPr>
              <a:t>http://www.vetiver.com/TVN_GreenFrench.pdf</a:t>
            </a:r>
            <a:r>
              <a:rPr lang="fr-FR" altLang="fr-FR" sz="1200">
                <a:solidFill>
                  <a:srgbClr val="008000"/>
                </a:solidFill>
                <a:latin typeface="Arial" panose="020B0604020202020204" pitchFamily="34" charset="0"/>
              </a:rPr>
              <a:t> </a:t>
            </a:r>
          </a:p>
        </p:txBody>
      </p:sp>
      <p:pic>
        <p:nvPicPr>
          <p:cNvPr id="11" name="Image 11" descr="Vetiveria_zizanioides0.jpg">
            <a:extLst>
              <a:ext uri="{FF2B5EF4-FFF2-40B4-BE49-F238E27FC236}">
                <a16:creationId xmlns:a16="http://schemas.microsoft.com/office/drawing/2014/main" id="{7D9D360F-C0FA-4617-B7CA-77641BDAA59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081117" y="1528632"/>
            <a:ext cx="27622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43275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F9D1407-0A79-435F-B405-EB63F90D6574}"/>
              </a:ext>
            </a:extLst>
          </p:cNvPr>
          <p:cNvSpPr>
            <a:spLocks noGrp="1"/>
          </p:cNvSpPr>
          <p:nvPr>
            <p:ph type="ftr" sz="quarter" idx="11"/>
          </p:nvPr>
        </p:nvSpPr>
        <p:spPr>
          <a:xfrm>
            <a:off x="4038599" y="6433073"/>
            <a:ext cx="4718125" cy="288402"/>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9F59976-38C1-48CF-B5D3-04A680368698}"/>
              </a:ext>
            </a:extLst>
          </p:cNvPr>
          <p:cNvSpPr>
            <a:spLocks noGrp="1"/>
          </p:cNvSpPr>
          <p:nvPr>
            <p:ph type="sldNum" sz="quarter" idx="12"/>
          </p:nvPr>
        </p:nvSpPr>
        <p:spPr>
          <a:xfrm>
            <a:off x="10779162" y="181461"/>
            <a:ext cx="1252370" cy="474755"/>
          </a:xfrm>
        </p:spPr>
        <p:txBody>
          <a:bodyPr/>
          <a:lstStyle/>
          <a:p>
            <a:fld id="{DD01B516-A07C-46B6-9C1A-871827ED2DE0}" type="slidenum">
              <a:rPr lang="fr-FR" smtClean="0"/>
              <a:t>64</a:t>
            </a:fld>
            <a:endParaRPr lang="fr-FR"/>
          </a:p>
        </p:txBody>
      </p:sp>
      <p:sp>
        <p:nvSpPr>
          <p:cNvPr id="6" name="ZoneTexte 5">
            <a:extLst>
              <a:ext uri="{FF2B5EF4-FFF2-40B4-BE49-F238E27FC236}">
                <a16:creationId xmlns:a16="http://schemas.microsoft.com/office/drawing/2014/main" id="{D51E071B-2126-4137-B97C-14E51225BA38}"/>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7" name="ZoneTexte 6">
            <a:extLst>
              <a:ext uri="{FF2B5EF4-FFF2-40B4-BE49-F238E27FC236}">
                <a16:creationId xmlns:a16="http://schemas.microsoft.com/office/drawing/2014/main" id="{1F56E569-FB72-4FBA-92C9-6D6CB56C9AB9}"/>
              </a:ext>
            </a:extLst>
          </p:cNvPr>
          <p:cNvSpPr txBox="1"/>
          <p:nvPr/>
        </p:nvSpPr>
        <p:spPr>
          <a:xfrm>
            <a:off x="182563" y="506819"/>
            <a:ext cx="5809446" cy="369332"/>
          </a:xfrm>
          <a:prstGeom prst="rect">
            <a:avLst/>
          </a:prstGeom>
          <a:noFill/>
        </p:spPr>
        <p:txBody>
          <a:bodyPr wrap="square" rtlCol="0">
            <a:spAutoFit/>
          </a:bodyPr>
          <a:lstStyle/>
          <a:p>
            <a:r>
              <a:rPr lang="fr-FR" b="1" u="sng" dirty="0">
                <a:solidFill>
                  <a:srgbClr val="008000"/>
                </a:solidFill>
              </a:rPr>
              <a:t>Herbacée pour lutter contre l’érosion (tropicales)</a:t>
            </a:r>
          </a:p>
        </p:txBody>
      </p:sp>
      <p:sp>
        <p:nvSpPr>
          <p:cNvPr id="9" name="Rectangle 1">
            <a:extLst>
              <a:ext uri="{FF2B5EF4-FFF2-40B4-BE49-F238E27FC236}">
                <a16:creationId xmlns:a16="http://schemas.microsoft.com/office/drawing/2014/main" id="{C0B82699-1867-44E9-8BCC-55A43E26A4A6}"/>
              </a:ext>
            </a:extLst>
          </p:cNvPr>
          <p:cNvSpPr>
            <a:spLocks noChangeArrowheads="1"/>
          </p:cNvSpPr>
          <p:nvPr/>
        </p:nvSpPr>
        <p:spPr bwMode="auto">
          <a:xfrm>
            <a:off x="250825" y="817245"/>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latin typeface="Arial" panose="020B0604020202020204" pitchFamily="34" charset="0"/>
              </a:rPr>
              <a:t>Vétiver</a:t>
            </a:r>
            <a:r>
              <a:rPr lang="fr-FR" altLang="fr-FR" sz="1800" dirty="0">
                <a:solidFill>
                  <a:srgbClr val="008000"/>
                </a:solidFill>
                <a:latin typeface="Arial" panose="020B0604020202020204" pitchFamily="34" charset="0"/>
              </a:rPr>
              <a:t> (</a:t>
            </a:r>
            <a:r>
              <a:rPr lang="fr-FR" altLang="fr-FR" sz="1800" i="1" dirty="0" err="1">
                <a:solidFill>
                  <a:srgbClr val="008000"/>
                </a:solidFill>
                <a:latin typeface="Arial" panose="020B0604020202020204" pitchFamily="34" charset="0"/>
                <a:hlinkClick r:id="rId2" tooltip="Chrysopogon nigritanus (page inexistante)"/>
              </a:rPr>
              <a:t>Chrysopogon</a:t>
            </a:r>
            <a:r>
              <a:rPr lang="fr-FR" altLang="fr-FR" sz="1800" i="1" dirty="0">
                <a:solidFill>
                  <a:srgbClr val="008000"/>
                </a:solidFill>
                <a:latin typeface="Arial" panose="020B0604020202020204" pitchFamily="34" charset="0"/>
                <a:hlinkClick r:id="rId2" tooltip="Chrysopogon nigritanus (page inexistante)"/>
              </a:rPr>
              <a:t> </a:t>
            </a:r>
            <a:r>
              <a:rPr lang="fr-FR" altLang="fr-FR" sz="1800" i="1" dirty="0" err="1">
                <a:solidFill>
                  <a:srgbClr val="008000"/>
                </a:solidFill>
                <a:latin typeface="Arial" panose="020B0604020202020204" pitchFamily="34" charset="0"/>
                <a:hlinkClick r:id="rId2" tooltip="Chrysopogon nigritanus (page inexistante)"/>
              </a:rPr>
              <a:t>nigritanus</a:t>
            </a:r>
            <a:r>
              <a:rPr lang="fr-FR" altLang="fr-FR" sz="1800" dirty="0">
                <a:solidFill>
                  <a:srgbClr val="008000"/>
                </a:solidFill>
                <a:latin typeface="Arial" panose="020B0604020202020204" pitchFamily="34" charset="0"/>
              </a:rPr>
              <a:t>)</a:t>
            </a:r>
          </a:p>
        </p:txBody>
      </p:sp>
      <p:sp>
        <p:nvSpPr>
          <p:cNvPr id="10" name="ZoneTexte 10">
            <a:extLst>
              <a:ext uri="{FF2B5EF4-FFF2-40B4-BE49-F238E27FC236}">
                <a16:creationId xmlns:a16="http://schemas.microsoft.com/office/drawing/2014/main" id="{25E52BE9-00A5-4BF7-9F46-2B8764088E7E}"/>
              </a:ext>
            </a:extLst>
          </p:cNvPr>
          <p:cNvSpPr txBox="1">
            <a:spLocks noChangeArrowheads="1"/>
          </p:cNvSpPr>
          <p:nvPr/>
        </p:nvSpPr>
        <p:spPr bwMode="auto">
          <a:xfrm>
            <a:off x="250825" y="1196975"/>
            <a:ext cx="86423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Le </a:t>
            </a:r>
            <a:r>
              <a:rPr lang="fr-FR" altLang="fr-FR" sz="1800" b="1">
                <a:solidFill>
                  <a:srgbClr val="008000"/>
                </a:solidFill>
                <a:latin typeface="Arial" panose="020B0604020202020204" pitchFamily="34" charset="0"/>
              </a:rPr>
              <a:t>vetiver noir,</a:t>
            </a:r>
            <a:r>
              <a:rPr lang="fr-FR" altLang="fr-FR" sz="1800">
                <a:solidFill>
                  <a:srgbClr val="008000"/>
                </a:solidFill>
                <a:latin typeface="Arial" panose="020B0604020202020204" pitchFamily="34" charset="0"/>
              </a:rPr>
              <a:t> est une espèce d’</a:t>
            </a:r>
            <a:r>
              <a:rPr lang="fr-FR" altLang="fr-FR" sz="1800">
                <a:solidFill>
                  <a:srgbClr val="008000"/>
                </a:solidFill>
                <a:latin typeface="Arial" panose="020B0604020202020204" pitchFamily="34" charset="0"/>
                <a:hlinkClick r:id="rId3" tooltip="Herbe"/>
              </a:rPr>
              <a:t>herbe</a:t>
            </a:r>
            <a:r>
              <a:rPr lang="fr-FR" altLang="fr-FR" sz="1800">
                <a:solidFill>
                  <a:srgbClr val="008000"/>
                </a:solidFill>
                <a:latin typeface="Arial" panose="020B0604020202020204" pitchFamily="34" charset="0"/>
              </a:rPr>
              <a:t> vivace (de la famille </a:t>
            </a:r>
            <a:r>
              <a:rPr lang="fr-FR" altLang="fr-FR" sz="1800">
                <a:solidFill>
                  <a:srgbClr val="008000"/>
                </a:solidFill>
                <a:latin typeface="Arial" panose="020B0604020202020204" pitchFamily="34" charset="0"/>
                <a:hlinkClick r:id="rId4" tooltip="Poaceae"/>
              </a:rPr>
              <a:t>Poaceae</a:t>
            </a:r>
            <a:r>
              <a:rPr lang="fr-FR" altLang="fr-FR" sz="1800">
                <a:solidFill>
                  <a:srgbClr val="008000"/>
                </a:solidFill>
                <a:latin typeface="Arial" panose="020B0604020202020204" pitchFamily="34" charset="0"/>
              </a:rPr>
              <a:t>) </a:t>
            </a:r>
            <a:r>
              <a:rPr lang="fr-FR" altLang="fr-FR" sz="1800" baseline="30000">
                <a:solidFill>
                  <a:srgbClr val="008000"/>
                </a:solidFill>
                <a:latin typeface="Arial" panose="020B0604020202020204" pitchFamily="34" charset="0"/>
                <a:hlinkClick r:id="rId5"/>
              </a:rPr>
              <a:t>[1]</a:t>
            </a:r>
            <a:r>
              <a:rPr lang="fr-FR" altLang="fr-FR" sz="1800">
                <a:solidFill>
                  <a:srgbClr val="008000"/>
                </a:solidFill>
                <a:latin typeface="Arial" panose="020B0604020202020204" pitchFamily="34" charset="0"/>
              </a:rPr>
              <a:t>. Plus précisément, </a:t>
            </a:r>
            <a:r>
              <a:rPr lang="fr-FR" altLang="fr-FR" sz="1800" i="1">
                <a:solidFill>
                  <a:srgbClr val="008000"/>
                </a:solidFill>
                <a:latin typeface="Arial" panose="020B0604020202020204" pitchFamily="34" charset="0"/>
              </a:rPr>
              <a:t>Vetiveria nigritana</a:t>
            </a:r>
            <a:r>
              <a:rPr lang="fr-FR" altLang="fr-FR" sz="1800">
                <a:solidFill>
                  <a:srgbClr val="008000"/>
                </a:solidFill>
                <a:latin typeface="Arial" panose="020B0604020202020204" pitchFamily="34" charset="0"/>
              </a:rPr>
              <a:t> est un type d’herbe très dense et de grande taille, profondément enracinée dans le sol et est généralement utilisé pour protéger les cultures et empêcher l</a:t>
            </a:r>
            <a:r>
              <a:rPr lang="fr-FR" altLang="fr-FR" sz="1800">
                <a:solidFill>
                  <a:srgbClr val="008000"/>
                </a:solidFill>
                <a:latin typeface="Arial" panose="020B0604020202020204" pitchFamily="34" charset="0"/>
                <a:hlinkClick r:id="rId6" tooltip="L'érosion des sols"/>
              </a:rPr>
              <a:t>’érosion des sols</a:t>
            </a:r>
            <a:r>
              <a:rPr lang="fr-FR" altLang="fr-FR" sz="1800">
                <a:solidFill>
                  <a:srgbClr val="008000"/>
                </a:solidFill>
                <a:latin typeface="Arial" panose="020B0604020202020204" pitchFamily="34" charset="0"/>
              </a:rPr>
              <a:t> </a:t>
            </a:r>
            <a:r>
              <a:rPr lang="fr-FR" altLang="fr-FR" sz="1800" baseline="30000">
                <a:solidFill>
                  <a:srgbClr val="008000"/>
                </a:solidFill>
                <a:latin typeface="Arial" panose="020B0604020202020204" pitchFamily="34" charset="0"/>
                <a:hlinkClick r:id="rId5"/>
              </a:rPr>
              <a:t>[1]</a:t>
            </a:r>
            <a:r>
              <a:rPr lang="fr-FR" altLang="fr-FR" sz="1800">
                <a:solidFill>
                  <a:srgbClr val="008000"/>
                </a:solidFill>
                <a:latin typeface="Arial" panose="020B0604020202020204" pitchFamily="34" charset="0"/>
              </a:rPr>
              <a:t>. </a:t>
            </a:r>
            <a:r>
              <a:rPr lang="fr-FR" altLang="fr-FR" sz="1800" i="1">
                <a:solidFill>
                  <a:srgbClr val="008000"/>
                </a:solidFill>
                <a:latin typeface="Arial" panose="020B0604020202020204" pitchFamily="34" charset="0"/>
              </a:rPr>
              <a:t>Vetiveria nigritana</a:t>
            </a:r>
            <a:r>
              <a:rPr lang="fr-FR" altLang="fr-FR" sz="1800">
                <a:solidFill>
                  <a:srgbClr val="008000"/>
                </a:solidFill>
                <a:latin typeface="Arial" panose="020B0604020202020204" pitchFamily="34" charset="0"/>
              </a:rPr>
              <a:t> est également une espèce indigène à l'Afrique et est le plus souvent observée au </a:t>
            </a:r>
            <a:r>
              <a:rPr lang="fr-FR" altLang="fr-FR" sz="1800">
                <a:solidFill>
                  <a:srgbClr val="008000"/>
                </a:solidFill>
                <a:latin typeface="Arial" panose="020B0604020202020204" pitchFamily="34" charset="0"/>
                <a:hlinkClick r:id="rId7" tooltip="Nigeria"/>
              </a:rPr>
              <a:t>Nigeria</a:t>
            </a:r>
            <a:r>
              <a:rPr lang="fr-FR" altLang="fr-FR" sz="1800">
                <a:solidFill>
                  <a:srgbClr val="008000"/>
                </a:solidFill>
                <a:latin typeface="Arial" panose="020B0604020202020204" pitchFamily="34" charset="0"/>
              </a:rPr>
              <a:t> , </a:t>
            </a:r>
            <a:r>
              <a:rPr lang="fr-FR" altLang="fr-FR" sz="1800">
                <a:solidFill>
                  <a:srgbClr val="008000"/>
                </a:solidFill>
                <a:latin typeface="Arial" panose="020B0604020202020204" pitchFamily="34" charset="0"/>
                <a:hlinkClick r:id="rId8" tooltip="Afrique du Nord"/>
              </a:rPr>
              <a:t>Afrique du Nord</a:t>
            </a:r>
            <a:r>
              <a:rPr lang="fr-FR" altLang="fr-FR" sz="1800">
                <a:solidFill>
                  <a:srgbClr val="008000"/>
                </a:solidFill>
                <a:latin typeface="Arial" panose="020B0604020202020204" pitchFamily="34" charset="0"/>
              </a:rPr>
              <a:t> , </a:t>
            </a:r>
            <a:r>
              <a:rPr lang="fr-FR" altLang="fr-FR" sz="1800">
                <a:solidFill>
                  <a:srgbClr val="008000"/>
                </a:solidFill>
                <a:latin typeface="Arial" panose="020B0604020202020204" pitchFamily="34" charset="0"/>
                <a:hlinkClick r:id="rId9" tooltip="Afrique de l'Est"/>
              </a:rPr>
              <a:t>Afrique de l'Est</a:t>
            </a:r>
            <a:r>
              <a:rPr lang="fr-FR" altLang="fr-FR" sz="1800">
                <a:solidFill>
                  <a:srgbClr val="008000"/>
                </a:solidFill>
                <a:latin typeface="Arial" panose="020B0604020202020204" pitchFamily="34" charset="0"/>
              </a:rPr>
              <a:t> et les régions tropicales de l</a:t>
            </a:r>
            <a:r>
              <a:rPr lang="fr-FR" altLang="fr-FR" sz="1800">
                <a:solidFill>
                  <a:srgbClr val="008000"/>
                </a:solidFill>
                <a:latin typeface="Arial" panose="020B0604020202020204" pitchFamily="34" charset="0"/>
                <a:hlinkClick r:id="rId10" tooltip="Afrique du Sud"/>
              </a:rPr>
              <a:t>’Afrique du Sud</a:t>
            </a:r>
            <a:r>
              <a:rPr lang="fr-FR" altLang="fr-FR" sz="1800">
                <a:solidFill>
                  <a:srgbClr val="008000"/>
                </a:solidFill>
                <a:latin typeface="Arial" panose="020B0604020202020204" pitchFamily="34" charset="0"/>
              </a:rPr>
              <a:t> </a:t>
            </a:r>
            <a:r>
              <a:rPr lang="fr-FR" altLang="fr-FR" sz="1800" baseline="30000">
                <a:solidFill>
                  <a:srgbClr val="008000"/>
                </a:solidFill>
                <a:latin typeface="Arial" panose="020B0604020202020204" pitchFamily="34" charset="0"/>
                <a:hlinkClick r:id="rId5"/>
              </a:rPr>
              <a:t>[1]</a:t>
            </a:r>
            <a:r>
              <a:rPr lang="fr-FR" altLang="fr-FR" sz="1800">
                <a:solidFill>
                  <a:srgbClr val="008000"/>
                </a:solidFill>
                <a:latin typeface="Arial" panose="020B0604020202020204" pitchFamily="34" charset="0"/>
              </a:rPr>
              <a:t>. </a:t>
            </a:r>
          </a:p>
          <a:p>
            <a:pPr algn="just" eaLnBrk="1" hangingPunct="1">
              <a:spcBef>
                <a:spcPct val="0"/>
              </a:spcBef>
              <a:buFontTx/>
              <a:buNone/>
            </a:pPr>
            <a:r>
              <a:rPr lang="fr-FR" altLang="fr-FR" sz="1200">
                <a:solidFill>
                  <a:srgbClr val="008000"/>
                </a:solidFill>
                <a:latin typeface="Arial" panose="020B0604020202020204" pitchFamily="34" charset="0"/>
              </a:rPr>
              <a:t>En outre, la plante, comme d'autres </a:t>
            </a:r>
            <a:r>
              <a:rPr lang="fr-FR" altLang="fr-FR" sz="1200">
                <a:solidFill>
                  <a:srgbClr val="008000"/>
                </a:solidFill>
                <a:latin typeface="Arial" panose="020B0604020202020204" pitchFamily="34" charset="0"/>
                <a:hlinkClick r:id="rId11" tooltip="Vétiver"/>
              </a:rPr>
              <a:t>vétivers</a:t>
            </a:r>
            <a:r>
              <a:rPr lang="fr-FR" altLang="fr-FR" sz="1200">
                <a:solidFill>
                  <a:srgbClr val="008000"/>
                </a:solidFill>
                <a:latin typeface="Arial" panose="020B0604020202020204" pitchFamily="34" charset="0"/>
              </a:rPr>
              <a:t>, a été utilisé dans ces régions en raison de son </a:t>
            </a:r>
            <a:r>
              <a:rPr lang="fr-FR" altLang="fr-FR" sz="1200" b="1">
                <a:solidFill>
                  <a:srgbClr val="008000"/>
                </a:solidFill>
                <a:latin typeface="Arial" panose="020B0604020202020204" pitchFamily="34" charset="0"/>
              </a:rPr>
              <a:t>extrême </a:t>
            </a:r>
            <a:r>
              <a:rPr lang="fr-FR" altLang="fr-FR" sz="1200" b="1">
                <a:solidFill>
                  <a:srgbClr val="008000"/>
                </a:solidFill>
                <a:latin typeface="Arial" panose="020B0604020202020204" pitchFamily="34" charset="0"/>
                <a:hlinkClick r:id="rId12" tooltip="tolérance à la sécheresse"/>
              </a:rPr>
              <a:t>tolérance à la sécheresse</a:t>
            </a:r>
            <a:r>
              <a:rPr lang="fr-FR" altLang="fr-FR" sz="1200">
                <a:solidFill>
                  <a:srgbClr val="008000"/>
                </a:solidFill>
                <a:latin typeface="Arial" panose="020B0604020202020204" pitchFamily="34" charset="0"/>
              </a:rPr>
              <a:t>, sa capacité à croître dans le sol infertile et le fait qu'il peut vivre sous la submersion complète </a:t>
            </a:r>
            <a:r>
              <a:rPr lang="fr-FR" altLang="fr-FR" sz="1200" baseline="30000">
                <a:solidFill>
                  <a:srgbClr val="008000"/>
                </a:solidFill>
                <a:latin typeface="Arial" panose="020B0604020202020204" pitchFamily="34" charset="0"/>
                <a:hlinkClick r:id="rId13"/>
              </a:rPr>
              <a:t>[2]</a:t>
            </a:r>
            <a:r>
              <a:rPr lang="fr-FR" altLang="fr-FR" sz="1200">
                <a:solidFill>
                  <a:srgbClr val="008000"/>
                </a:solidFill>
                <a:latin typeface="Arial" panose="020B0604020202020204" pitchFamily="34" charset="0"/>
              </a:rPr>
              <a:t>. En fait, </a:t>
            </a:r>
            <a:r>
              <a:rPr lang="fr-FR" altLang="fr-FR" sz="1200" i="1">
                <a:solidFill>
                  <a:srgbClr val="008000"/>
                </a:solidFill>
                <a:latin typeface="Arial" panose="020B0604020202020204" pitchFamily="34" charset="0"/>
              </a:rPr>
              <a:t>Vetiveria nigritana</a:t>
            </a:r>
            <a:r>
              <a:rPr lang="fr-FR" altLang="fr-FR" sz="1200">
                <a:solidFill>
                  <a:srgbClr val="008000"/>
                </a:solidFill>
                <a:latin typeface="Arial" panose="020B0604020202020204" pitchFamily="34" charset="0"/>
              </a:rPr>
              <a:t> peut prospérer dans un très large éventail de conditions environnementales et climatiques </a:t>
            </a:r>
            <a:r>
              <a:rPr lang="fr-FR" altLang="fr-FR" sz="1200" baseline="30000">
                <a:solidFill>
                  <a:srgbClr val="008000"/>
                </a:solidFill>
                <a:latin typeface="Arial" panose="020B0604020202020204" pitchFamily="34" charset="0"/>
                <a:hlinkClick r:id="rId13"/>
              </a:rPr>
              <a:t>[2]</a:t>
            </a:r>
            <a:r>
              <a:rPr lang="fr-FR" altLang="fr-FR" sz="1200">
                <a:solidFill>
                  <a:srgbClr val="008000"/>
                </a:solidFill>
                <a:latin typeface="Arial" panose="020B0604020202020204" pitchFamily="34" charset="0"/>
              </a:rPr>
              <a:t>.</a:t>
            </a:r>
          </a:p>
          <a:p>
            <a:pPr algn="just" eaLnBrk="1" hangingPunct="1">
              <a:spcBef>
                <a:spcPct val="0"/>
              </a:spcBef>
              <a:buFontTx/>
              <a:buNone/>
            </a:pPr>
            <a:r>
              <a:rPr lang="fr-FR" altLang="fr-FR" sz="1200" i="1">
                <a:solidFill>
                  <a:srgbClr val="008000"/>
                </a:solidFill>
                <a:latin typeface="Arial" panose="020B0604020202020204" pitchFamily="34" charset="0"/>
              </a:rPr>
              <a:t>Vetiveria nigritana</a:t>
            </a:r>
            <a:r>
              <a:rPr lang="fr-FR" altLang="fr-FR" sz="1200">
                <a:solidFill>
                  <a:srgbClr val="008000"/>
                </a:solidFill>
                <a:latin typeface="Arial" panose="020B0604020202020204" pitchFamily="34" charset="0"/>
              </a:rPr>
              <a:t> est une plante très bénéfique dans </a:t>
            </a:r>
            <a:r>
              <a:rPr lang="fr-FR" altLang="fr-FR" sz="1200">
                <a:solidFill>
                  <a:srgbClr val="008000"/>
                </a:solidFill>
                <a:latin typeface="Arial" panose="020B0604020202020204" pitchFamily="34" charset="0"/>
                <a:hlinkClick r:id="rId14" tooltip="L'agriculture de subsistance"/>
              </a:rPr>
              <a:t>l'agriculture de subsistance</a:t>
            </a:r>
            <a:r>
              <a:rPr lang="fr-FR" altLang="fr-FR" sz="1200">
                <a:solidFill>
                  <a:srgbClr val="008000"/>
                </a:solidFill>
                <a:latin typeface="Arial" panose="020B0604020202020204" pitchFamily="34" charset="0"/>
              </a:rPr>
              <a:t>, en particulier en Afrique, en raison de sa capacité à préserver les sols et à réduire le ruissellement de l'eau, finalement en corrélation avec des rendements plus élevés. En outre, la plante est également bénéfique dans la protection des récoltes stockées et les plantes, parce que la plante peut être utilisé comme un répulsif ou un moyen de détruire les larves de parasites avant qu'ils aient la capacité d'influer sur le stock d'un agriculteur. </a:t>
            </a:r>
            <a:r>
              <a:rPr lang="fr-FR" altLang="fr-FR" sz="1200" i="1">
                <a:solidFill>
                  <a:srgbClr val="008000"/>
                </a:solidFill>
                <a:latin typeface="Arial" panose="020B0604020202020204" pitchFamily="34" charset="0"/>
              </a:rPr>
              <a:t>Vetiveria nigritana</a:t>
            </a:r>
            <a:r>
              <a:rPr lang="fr-FR" altLang="fr-FR" sz="1200">
                <a:solidFill>
                  <a:srgbClr val="008000"/>
                </a:solidFill>
                <a:latin typeface="Arial" panose="020B0604020202020204" pitchFamily="34" charset="0"/>
              </a:rPr>
              <a:t> a également diverses applications médicales rentables pour les agriculteurs de subsistance et peut être utilisé comme </a:t>
            </a:r>
            <a:r>
              <a:rPr lang="fr-FR" altLang="fr-FR" sz="1200" i="1">
                <a:solidFill>
                  <a:srgbClr val="008000"/>
                </a:solidFill>
                <a:latin typeface="Arial" panose="020B0604020202020204" pitchFamily="34" charset="0"/>
              </a:rPr>
              <a:t>alimentation pour maintenir l</a:t>
            </a:r>
            <a:r>
              <a:rPr lang="fr-FR" altLang="fr-FR" sz="1200" i="1">
                <a:solidFill>
                  <a:srgbClr val="008000"/>
                </a:solidFill>
                <a:latin typeface="Arial" panose="020B0604020202020204" pitchFamily="34" charset="0"/>
                <a:hlinkClick r:id="rId15" tooltip="Bétail"/>
              </a:rPr>
              <a:t>’élevage</a:t>
            </a:r>
            <a:r>
              <a:rPr lang="fr-FR" altLang="fr-FR" sz="1200">
                <a:solidFill>
                  <a:srgbClr val="008000"/>
                </a:solidFill>
                <a:latin typeface="Arial" panose="020B0604020202020204" pitchFamily="34" charset="0"/>
              </a:rPr>
              <a:t> en l'absence d'autres aliments les plus courants. Source : a) </a:t>
            </a:r>
            <a:r>
              <a:rPr lang="fr-FR" altLang="fr-FR" sz="1200">
                <a:solidFill>
                  <a:srgbClr val="008000"/>
                </a:solidFill>
                <a:latin typeface="Arial" panose="020B0604020202020204" pitchFamily="34" charset="0"/>
                <a:hlinkClick r:id="rId16"/>
              </a:rPr>
              <a:t>http://en.wikipedia.org/wiki/Chrysopogon_nigritanus</a:t>
            </a:r>
            <a:r>
              <a:rPr lang="fr-FR" altLang="fr-FR" sz="1200">
                <a:solidFill>
                  <a:srgbClr val="008000"/>
                </a:solidFill>
                <a:latin typeface="Arial" panose="020B0604020202020204" pitchFamily="34" charset="0"/>
              </a:rPr>
              <a:t> </a:t>
            </a:r>
          </a:p>
        </p:txBody>
      </p:sp>
      <p:pic>
        <p:nvPicPr>
          <p:cNvPr id="11" name="Picture 11" descr="C:\Users\LISAN\Pictures\plantes-halophytes-xerophiles\Chrysopogon nigritanus2.jpg">
            <a:extLst>
              <a:ext uri="{FF2B5EF4-FFF2-40B4-BE49-F238E27FC236}">
                <a16:creationId xmlns:a16="http://schemas.microsoft.com/office/drawing/2014/main" id="{6026A4C0-099A-411F-9558-A5E655DC857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11005" y="4827549"/>
            <a:ext cx="26479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C:\Users\LISAN\Pictures\plantes-halophytes-xerophiles\Chrysopogon nigritanus1.jpg">
            <a:extLst>
              <a:ext uri="{FF2B5EF4-FFF2-40B4-BE49-F238E27FC236}">
                <a16:creationId xmlns:a16="http://schemas.microsoft.com/office/drawing/2014/main" id="{8A753E4E-4274-4D87-B7C2-6A21C36B72E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168796" y="300037"/>
            <a:ext cx="134302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3" descr="Chrysopogon nigritana_Mali.jpeg">
            <a:extLst>
              <a:ext uri="{FF2B5EF4-FFF2-40B4-BE49-F238E27FC236}">
                <a16:creationId xmlns:a16="http://schemas.microsoft.com/office/drawing/2014/main" id="{79F5E346-F6B5-4E26-92EE-84294617B0F5}"/>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9311005" y="2282563"/>
            <a:ext cx="27432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14">
            <a:extLst>
              <a:ext uri="{FF2B5EF4-FFF2-40B4-BE49-F238E27FC236}">
                <a16:creationId xmlns:a16="http://schemas.microsoft.com/office/drawing/2014/main" id="{8DB7E471-F230-4525-B849-09CB6AFFBBCB}"/>
              </a:ext>
            </a:extLst>
          </p:cNvPr>
          <p:cNvSpPr txBox="1">
            <a:spLocks noChangeArrowheads="1"/>
          </p:cNvSpPr>
          <p:nvPr/>
        </p:nvSpPr>
        <p:spPr bwMode="auto">
          <a:xfrm>
            <a:off x="10198829" y="4402408"/>
            <a:ext cx="6969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Au Mali</a:t>
            </a:r>
          </a:p>
        </p:txBody>
      </p:sp>
    </p:spTree>
    <p:extLst>
      <p:ext uri="{BB962C8B-B14F-4D97-AF65-F5344CB8AC3E}">
        <p14:creationId xmlns:p14="http://schemas.microsoft.com/office/powerpoint/2010/main" val="10541193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F9D1407-0A79-435F-B405-EB63F90D6574}"/>
              </a:ext>
            </a:extLst>
          </p:cNvPr>
          <p:cNvSpPr>
            <a:spLocks noGrp="1"/>
          </p:cNvSpPr>
          <p:nvPr>
            <p:ph type="ftr" sz="quarter" idx="11"/>
          </p:nvPr>
        </p:nvSpPr>
        <p:spPr>
          <a:xfrm>
            <a:off x="4038599" y="6433073"/>
            <a:ext cx="4718125" cy="288402"/>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9F59976-38C1-48CF-B5D3-04A680368698}"/>
              </a:ext>
            </a:extLst>
          </p:cNvPr>
          <p:cNvSpPr>
            <a:spLocks noGrp="1"/>
          </p:cNvSpPr>
          <p:nvPr>
            <p:ph type="sldNum" sz="quarter" idx="12"/>
          </p:nvPr>
        </p:nvSpPr>
        <p:spPr>
          <a:xfrm>
            <a:off x="10779162" y="181461"/>
            <a:ext cx="1252370" cy="474755"/>
          </a:xfrm>
        </p:spPr>
        <p:txBody>
          <a:bodyPr/>
          <a:lstStyle/>
          <a:p>
            <a:fld id="{DD01B516-A07C-46B6-9C1A-871827ED2DE0}" type="slidenum">
              <a:rPr lang="fr-FR" smtClean="0"/>
              <a:t>65</a:t>
            </a:fld>
            <a:endParaRPr lang="fr-FR"/>
          </a:p>
        </p:txBody>
      </p:sp>
      <p:sp>
        <p:nvSpPr>
          <p:cNvPr id="6" name="ZoneTexte 5">
            <a:extLst>
              <a:ext uri="{FF2B5EF4-FFF2-40B4-BE49-F238E27FC236}">
                <a16:creationId xmlns:a16="http://schemas.microsoft.com/office/drawing/2014/main" id="{D51E071B-2126-4137-B97C-14E51225BA38}"/>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7" name="ZoneTexte 6">
            <a:extLst>
              <a:ext uri="{FF2B5EF4-FFF2-40B4-BE49-F238E27FC236}">
                <a16:creationId xmlns:a16="http://schemas.microsoft.com/office/drawing/2014/main" id="{1F56E569-FB72-4FBA-92C9-6D6CB56C9AB9}"/>
              </a:ext>
            </a:extLst>
          </p:cNvPr>
          <p:cNvSpPr txBox="1"/>
          <p:nvPr/>
        </p:nvSpPr>
        <p:spPr>
          <a:xfrm>
            <a:off x="182563" y="506819"/>
            <a:ext cx="5809446" cy="369332"/>
          </a:xfrm>
          <a:prstGeom prst="rect">
            <a:avLst/>
          </a:prstGeom>
          <a:noFill/>
        </p:spPr>
        <p:txBody>
          <a:bodyPr wrap="square" rtlCol="0">
            <a:spAutoFit/>
          </a:bodyPr>
          <a:lstStyle/>
          <a:p>
            <a:r>
              <a:rPr lang="fr-FR" b="1" u="sng" dirty="0">
                <a:solidFill>
                  <a:srgbClr val="008000"/>
                </a:solidFill>
              </a:rPr>
              <a:t>Herbacée pour lutter contre l’érosion (tropicales)</a:t>
            </a:r>
          </a:p>
        </p:txBody>
      </p:sp>
      <p:sp>
        <p:nvSpPr>
          <p:cNvPr id="9" name="Rectangle 1">
            <a:extLst>
              <a:ext uri="{FF2B5EF4-FFF2-40B4-BE49-F238E27FC236}">
                <a16:creationId xmlns:a16="http://schemas.microsoft.com/office/drawing/2014/main" id="{BA5670FE-A1A5-49A0-9013-4B3C17E77831}"/>
              </a:ext>
            </a:extLst>
          </p:cNvPr>
          <p:cNvSpPr>
            <a:spLocks noChangeArrowheads="1"/>
          </p:cNvSpPr>
          <p:nvPr/>
        </p:nvSpPr>
        <p:spPr bwMode="auto">
          <a:xfrm>
            <a:off x="179388" y="849313"/>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latin typeface="Arial" panose="020B0604020202020204" pitchFamily="34" charset="0"/>
              </a:rPr>
              <a:t>Vétiver</a:t>
            </a:r>
            <a:r>
              <a:rPr lang="fr-FR" altLang="fr-FR" sz="1800" dirty="0">
                <a:solidFill>
                  <a:srgbClr val="008000"/>
                </a:solidFill>
                <a:latin typeface="Arial" panose="020B0604020202020204" pitchFamily="34" charset="0"/>
              </a:rPr>
              <a:t> (</a:t>
            </a:r>
            <a:r>
              <a:rPr lang="fr-FR" altLang="fr-FR" sz="1800" i="1" u="sng" dirty="0" err="1">
                <a:solidFill>
                  <a:srgbClr val="008000"/>
                </a:solidFill>
                <a:latin typeface="Arial" panose="020B0604020202020204" pitchFamily="34" charset="0"/>
                <a:hlinkClick r:id="rId2" tooltip="Chrysopogon nemoralis (page inexistante)"/>
              </a:rPr>
              <a:t>Chrysopogon</a:t>
            </a:r>
            <a:r>
              <a:rPr lang="fr-FR" altLang="fr-FR" sz="1800" i="1" u="sng" dirty="0">
                <a:solidFill>
                  <a:srgbClr val="008000"/>
                </a:solidFill>
                <a:latin typeface="Arial" panose="020B0604020202020204" pitchFamily="34" charset="0"/>
                <a:hlinkClick r:id="rId2" tooltip="Chrysopogon nemoralis (page inexistante)"/>
              </a:rPr>
              <a:t> </a:t>
            </a:r>
            <a:r>
              <a:rPr lang="fr-FR" altLang="fr-FR" sz="1800" i="1" u="sng" dirty="0" err="1">
                <a:solidFill>
                  <a:srgbClr val="008000"/>
                </a:solidFill>
                <a:latin typeface="Arial" panose="020B0604020202020204" pitchFamily="34" charset="0"/>
                <a:hlinkClick r:id="rId2" tooltip="Chrysopogon nemoralis (page inexistante)"/>
              </a:rPr>
              <a:t>nemoralis</a:t>
            </a:r>
            <a:r>
              <a:rPr lang="fr-FR" altLang="fr-FR" sz="1800" dirty="0">
                <a:solidFill>
                  <a:srgbClr val="008000"/>
                </a:solidFill>
                <a:latin typeface="Arial" panose="020B0604020202020204" pitchFamily="34" charset="0"/>
              </a:rPr>
              <a:t>)</a:t>
            </a:r>
          </a:p>
        </p:txBody>
      </p:sp>
      <p:sp>
        <p:nvSpPr>
          <p:cNvPr id="10" name="Rectangle 10">
            <a:extLst>
              <a:ext uri="{FF2B5EF4-FFF2-40B4-BE49-F238E27FC236}">
                <a16:creationId xmlns:a16="http://schemas.microsoft.com/office/drawing/2014/main" id="{B03AFE8E-9C02-47FC-B4DB-04B1E32DEF63}"/>
              </a:ext>
            </a:extLst>
          </p:cNvPr>
          <p:cNvSpPr>
            <a:spLocks noChangeArrowheads="1"/>
          </p:cNvSpPr>
          <p:nvPr/>
        </p:nvSpPr>
        <p:spPr bwMode="auto">
          <a:xfrm>
            <a:off x="179388" y="6237288"/>
            <a:ext cx="4105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Différence entre les </a:t>
            </a:r>
            <a:r>
              <a:rPr lang="fr-FR" altLang="fr-FR" sz="1200" i="1">
                <a:solidFill>
                  <a:srgbClr val="008000"/>
                </a:solidFill>
                <a:latin typeface="Arial" panose="020B0604020202020204" pitchFamily="34" charset="0"/>
              </a:rPr>
              <a:t>racines de</a:t>
            </a:r>
            <a:r>
              <a:rPr lang="fr-FR" altLang="fr-FR" sz="1200">
                <a:solidFill>
                  <a:srgbClr val="008000"/>
                </a:solidFill>
                <a:latin typeface="Arial" panose="020B0604020202020204" pitchFamily="34" charset="0"/>
              </a:rPr>
              <a:t> </a:t>
            </a:r>
            <a:r>
              <a:rPr lang="fr-FR" altLang="fr-FR" sz="1200" i="1">
                <a:solidFill>
                  <a:srgbClr val="008000"/>
                </a:solidFill>
                <a:latin typeface="Arial" panose="020B0604020202020204" pitchFamily="34" charset="0"/>
              </a:rPr>
              <a:t>C zizanioides</a:t>
            </a:r>
            <a:r>
              <a:rPr lang="fr-FR" altLang="fr-FR" sz="1200">
                <a:solidFill>
                  <a:srgbClr val="008000"/>
                </a:solidFill>
                <a:latin typeface="Arial" panose="020B0604020202020204" pitchFamily="34" charset="0"/>
              </a:rPr>
              <a:t> (supérieure) et </a:t>
            </a:r>
            <a:r>
              <a:rPr lang="fr-FR" altLang="fr-FR" sz="1200" i="1">
                <a:solidFill>
                  <a:srgbClr val="008000"/>
                </a:solidFill>
                <a:latin typeface="Arial" panose="020B0604020202020204" pitchFamily="34" charset="0"/>
              </a:rPr>
              <a:t>C. nemoralis</a:t>
            </a:r>
            <a:r>
              <a:rPr lang="fr-FR" altLang="fr-FR" sz="1200">
                <a:solidFill>
                  <a:srgbClr val="008000"/>
                </a:solidFill>
                <a:latin typeface="Arial" panose="020B0604020202020204" pitchFamily="34" charset="0"/>
              </a:rPr>
              <a:t> (en bas).</a:t>
            </a:r>
          </a:p>
        </p:txBody>
      </p:sp>
      <p:sp>
        <p:nvSpPr>
          <p:cNvPr id="11" name="ZoneTexte 11">
            <a:extLst>
              <a:ext uri="{FF2B5EF4-FFF2-40B4-BE49-F238E27FC236}">
                <a16:creationId xmlns:a16="http://schemas.microsoft.com/office/drawing/2014/main" id="{7BDA22BC-38A6-4429-8FBC-3707FB52F89B}"/>
              </a:ext>
            </a:extLst>
          </p:cNvPr>
          <p:cNvSpPr txBox="1">
            <a:spLocks noChangeArrowheads="1"/>
          </p:cNvSpPr>
          <p:nvPr/>
        </p:nvSpPr>
        <p:spPr bwMode="auto">
          <a:xfrm>
            <a:off x="107950" y="1268413"/>
            <a:ext cx="8785225"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Cette espèce de vétiver indigène est très répandue dans les montagnes de la Thaïlande, du Laos et du Vietnam et le plus probable au Cambodge et au Myanmar ainsi. Il est largement utilisé en Thaïlande pour faire de la chaume. Cette espèce n'est pas stérile, les principales différences entre </a:t>
            </a:r>
            <a:r>
              <a:rPr lang="fr-FR" altLang="fr-FR" sz="1800" i="1">
                <a:solidFill>
                  <a:srgbClr val="008000"/>
                </a:solidFill>
                <a:latin typeface="Arial" panose="020B0604020202020204" pitchFamily="34" charset="0"/>
              </a:rPr>
              <a:t>C.nemoralis</a:t>
            </a:r>
            <a:r>
              <a:rPr lang="fr-FR" altLang="fr-FR" sz="1800">
                <a:solidFill>
                  <a:srgbClr val="008000"/>
                </a:solidFill>
                <a:latin typeface="Arial" panose="020B0604020202020204" pitchFamily="34" charset="0"/>
              </a:rPr>
              <a:t> et </a:t>
            </a:r>
            <a:r>
              <a:rPr lang="fr-FR" altLang="fr-FR" sz="1800" i="1">
                <a:solidFill>
                  <a:srgbClr val="008000"/>
                </a:solidFill>
                <a:latin typeface="Arial" panose="020B0604020202020204" pitchFamily="34" charset="0"/>
              </a:rPr>
              <a:t>C. zizanioides</a:t>
            </a:r>
            <a:r>
              <a:rPr lang="fr-FR" altLang="fr-FR" sz="1800">
                <a:solidFill>
                  <a:srgbClr val="008000"/>
                </a:solidFill>
                <a:latin typeface="Arial" panose="020B0604020202020204" pitchFamily="34" charset="0"/>
              </a:rPr>
              <a:t>, sont que cette dernière est beaucoup plus grande et plus dense et possède des tiges raides. </a:t>
            </a:r>
            <a:r>
              <a:rPr lang="fr-FR" altLang="fr-FR" sz="1800" i="1">
                <a:solidFill>
                  <a:srgbClr val="008000"/>
                </a:solidFill>
                <a:latin typeface="Arial" panose="020B0604020202020204" pitchFamily="34" charset="0"/>
              </a:rPr>
              <a:t>C. zizanioides </a:t>
            </a:r>
            <a:r>
              <a:rPr lang="fr-FR" altLang="fr-FR" sz="1800">
                <a:solidFill>
                  <a:srgbClr val="008000"/>
                </a:solidFill>
                <a:latin typeface="Arial" panose="020B0604020202020204" pitchFamily="34" charset="0"/>
              </a:rPr>
              <a:t>a un système racinaire beaucoup plus épais et plus profond et ses feuilles sont plus larges et a une superficie vert clair le long du milieu des côtes, comme indiqué sur les photos.</a:t>
            </a:r>
            <a:endParaRPr lang="fr-FR" altLang="fr-FR" sz="1200">
              <a:solidFill>
                <a:srgbClr val="008000"/>
              </a:solidFill>
              <a:latin typeface="Arial" panose="020B0604020202020204" pitchFamily="34" charset="0"/>
            </a:endParaRPr>
          </a:p>
          <a:p>
            <a:pPr algn="just" eaLnBrk="1" hangingPunct="1">
              <a:spcBef>
                <a:spcPct val="0"/>
              </a:spcBef>
              <a:buFontTx/>
              <a:buNone/>
            </a:pPr>
            <a:r>
              <a:rPr lang="fr-FR" altLang="fr-FR" sz="1200">
                <a:solidFill>
                  <a:srgbClr val="008000"/>
                </a:solidFill>
                <a:latin typeface="Arial" panose="020B0604020202020204" pitchFamily="34" charset="0"/>
              </a:rPr>
              <a:t>Source : a) </a:t>
            </a:r>
            <a:r>
              <a:rPr lang="fr-FR" altLang="fr-FR" sz="1200">
                <a:solidFill>
                  <a:srgbClr val="008000"/>
                </a:solidFill>
                <a:latin typeface="Arial" panose="020B0604020202020204" pitchFamily="34" charset="0"/>
                <a:hlinkClick r:id="rId3"/>
              </a:rPr>
              <a:t>http://www.vetiver.org/TVN-Handbook%20series/TVN-series1-1-vetiver%20plant.htm</a:t>
            </a:r>
            <a:r>
              <a:rPr lang="fr-FR" altLang="fr-FR" sz="1200">
                <a:solidFill>
                  <a:srgbClr val="008000"/>
                </a:solidFill>
                <a:latin typeface="Arial" panose="020B0604020202020204" pitchFamily="34" charset="0"/>
              </a:rPr>
              <a:t> </a:t>
            </a:r>
          </a:p>
        </p:txBody>
      </p:sp>
      <p:sp>
        <p:nvSpPr>
          <p:cNvPr id="12" name="Rectangle 12">
            <a:extLst>
              <a:ext uri="{FF2B5EF4-FFF2-40B4-BE49-F238E27FC236}">
                <a16:creationId xmlns:a16="http://schemas.microsoft.com/office/drawing/2014/main" id="{E60A6DDC-571E-43A8-823E-D3E1A8DA9768}"/>
              </a:ext>
            </a:extLst>
          </p:cNvPr>
          <p:cNvSpPr>
            <a:spLocks noChangeArrowheads="1"/>
          </p:cNvSpPr>
          <p:nvPr/>
        </p:nvSpPr>
        <p:spPr bwMode="auto">
          <a:xfrm>
            <a:off x="8766137" y="5833184"/>
            <a:ext cx="3384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008000"/>
                </a:solidFill>
                <a:latin typeface="Arial" panose="020B0604020202020204" pitchFamily="34" charset="0"/>
              </a:rPr>
              <a:t>feuilles de vétiver, (en bas): </a:t>
            </a:r>
            <a:r>
              <a:rPr lang="fr-FR" altLang="fr-FR" sz="1200" i="1" dirty="0">
                <a:solidFill>
                  <a:srgbClr val="008000"/>
                </a:solidFill>
                <a:latin typeface="Arial" panose="020B0604020202020204" pitchFamily="34" charset="0"/>
              </a:rPr>
              <a:t>C </a:t>
            </a:r>
            <a:r>
              <a:rPr lang="fr-FR" altLang="fr-FR" sz="1200" i="1" dirty="0" err="1">
                <a:solidFill>
                  <a:srgbClr val="008000"/>
                </a:solidFill>
                <a:latin typeface="Arial" panose="020B0604020202020204" pitchFamily="34" charset="0"/>
              </a:rPr>
              <a:t>zizanioides</a:t>
            </a:r>
            <a:r>
              <a:rPr lang="fr-FR" altLang="fr-FR" sz="1200" dirty="0">
                <a:solidFill>
                  <a:srgbClr val="008000"/>
                </a:solidFill>
                <a:latin typeface="Arial" panose="020B0604020202020204" pitchFamily="34" charset="0"/>
              </a:rPr>
              <a:t> , </a:t>
            </a:r>
          </a:p>
          <a:p>
            <a:pPr algn="ctr" eaLnBrk="1" hangingPunct="1">
              <a:spcBef>
                <a:spcPct val="0"/>
              </a:spcBef>
              <a:buFontTx/>
              <a:buNone/>
            </a:pPr>
            <a:r>
              <a:rPr lang="fr-FR" altLang="fr-FR" sz="1200" dirty="0">
                <a:solidFill>
                  <a:srgbClr val="008000"/>
                </a:solidFill>
                <a:latin typeface="Arial" panose="020B0604020202020204" pitchFamily="34" charset="0"/>
              </a:rPr>
              <a:t>(en haut): </a:t>
            </a:r>
            <a:r>
              <a:rPr lang="fr-FR" altLang="fr-FR" sz="1200" i="1" dirty="0">
                <a:solidFill>
                  <a:srgbClr val="008000"/>
                </a:solidFill>
                <a:latin typeface="Arial" panose="020B0604020202020204" pitchFamily="34" charset="0"/>
              </a:rPr>
              <a:t>C </a:t>
            </a:r>
            <a:r>
              <a:rPr lang="fr-FR" altLang="fr-FR" sz="1200" i="1" dirty="0" err="1">
                <a:solidFill>
                  <a:srgbClr val="008000"/>
                </a:solidFill>
                <a:latin typeface="Arial" panose="020B0604020202020204" pitchFamily="34" charset="0"/>
              </a:rPr>
              <a:t>nemoralis</a:t>
            </a:r>
            <a:endParaRPr lang="fr-FR" altLang="fr-FR" sz="1200" dirty="0">
              <a:solidFill>
                <a:srgbClr val="008000"/>
              </a:solidFill>
              <a:latin typeface="Arial" panose="020B0604020202020204" pitchFamily="34" charset="0"/>
            </a:endParaRPr>
          </a:p>
        </p:txBody>
      </p:sp>
      <p:pic>
        <p:nvPicPr>
          <p:cNvPr id="13" name="Picture 11" descr="C:\Users\LISAN\Pictures\plantes-halophytes-xerophiles\vetiver_diff2_opt.jpeg">
            <a:extLst>
              <a:ext uri="{FF2B5EF4-FFF2-40B4-BE49-F238E27FC236}">
                <a16:creationId xmlns:a16="http://schemas.microsoft.com/office/drawing/2014/main" id="{B61B4A3B-C841-48F6-BAC5-B2F3D4CEC9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7917" y="3958786"/>
            <a:ext cx="2359025"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C:\Users\LISAN\Pictures\plantes-halophytes-xerophiles\vertiver_diff3_opt.jpeg">
            <a:extLst>
              <a:ext uri="{FF2B5EF4-FFF2-40B4-BE49-F238E27FC236}">
                <a16:creationId xmlns:a16="http://schemas.microsoft.com/office/drawing/2014/main" id="{2AEE2DF0-CC56-4862-96D3-50792B5563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612" y="2063750"/>
            <a:ext cx="23876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C:\Users\LISAN\Pictures\plantes-halophytes-xerophiles\vetiver_diff.jpeg">
            <a:extLst>
              <a:ext uri="{FF2B5EF4-FFF2-40B4-BE49-F238E27FC236}">
                <a16:creationId xmlns:a16="http://schemas.microsoft.com/office/drawing/2014/main" id="{FC9D684E-7ECC-4DB1-8B08-2D70287CE8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5300663"/>
            <a:ext cx="4032250"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Users\LISAN\Pictures\plantes-halophytes-xerophiles\Chrysopogon nemoralis_Vietnam.jpeg">
            <a:extLst>
              <a:ext uri="{FF2B5EF4-FFF2-40B4-BE49-F238E27FC236}">
                <a16:creationId xmlns:a16="http://schemas.microsoft.com/office/drawing/2014/main" id="{34454EC0-54FB-48DC-ACD1-F45145E1FD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5387" y="4703763"/>
            <a:ext cx="20447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17">
            <a:extLst>
              <a:ext uri="{FF2B5EF4-FFF2-40B4-BE49-F238E27FC236}">
                <a16:creationId xmlns:a16="http://schemas.microsoft.com/office/drawing/2014/main" id="{5E017F89-5BF5-495D-8C25-0A3E822C9518}"/>
              </a:ext>
            </a:extLst>
          </p:cNvPr>
          <p:cNvSpPr txBox="1">
            <a:spLocks noChangeArrowheads="1"/>
          </p:cNvSpPr>
          <p:nvPr/>
        </p:nvSpPr>
        <p:spPr bwMode="auto">
          <a:xfrm>
            <a:off x="4601424" y="5068243"/>
            <a:ext cx="12239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200" i="1">
                <a:solidFill>
                  <a:srgbClr val="008000"/>
                </a:solidFill>
                <a:latin typeface="Arial" panose="020B0604020202020204" pitchFamily="34" charset="0"/>
              </a:rPr>
              <a:t>C. nemoralis </a:t>
            </a:r>
            <a:r>
              <a:rPr lang="fr-FR" altLang="fr-FR" sz="1200">
                <a:solidFill>
                  <a:srgbClr val="008000"/>
                </a:solidFill>
                <a:latin typeface="Arial" panose="020B0604020202020204" pitchFamily="34" charset="0"/>
              </a:rPr>
              <a:t>à Quang Ngai (Vietnam)</a:t>
            </a:r>
          </a:p>
        </p:txBody>
      </p:sp>
    </p:spTree>
    <p:extLst>
      <p:ext uri="{BB962C8B-B14F-4D97-AF65-F5344CB8AC3E}">
        <p14:creationId xmlns:p14="http://schemas.microsoft.com/office/powerpoint/2010/main" val="9146064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a:extLst>
              <a:ext uri="{FF2B5EF4-FFF2-40B4-BE49-F238E27FC236}">
                <a16:creationId xmlns:a16="http://schemas.microsoft.com/office/drawing/2014/main" id="{48FE67B6-EA73-465F-8BCE-CFC3943A25A0}"/>
              </a:ext>
            </a:extLst>
          </p:cNvPr>
          <p:cNvSpPr>
            <a:spLocks noGrp="1"/>
          </p:cNvSpPr>
          <p:nvPr>
            <p:ph type="ftr" sz="quarter" idx="11"/>
          </p:nvPr>
        </p:nvSpPr>
        <p:spPr>
          <a:xfrm>
            <a:off x="3474690" y="6478173"/>
            <a:ext cx="4724400" cy="345004"/>
          </a:xfrm>
        </p:spPr>
        <p:txBody>
          <a:bodyPr/>
          <a:lstStyle/>
          <a:p>
            <a:r>
              <a:rPr lang="fr-FR" dirty="0"/>
              <a:t>Aménagement paysager (Antanarivo) – B. LISAN – Sept 2017</a:t>
            </a:r>
          </a:p>
        </p:txBody>
      </p:sp>
      <p:sp>
        <p:nvSpPr>
          <p:cNvPr id="5" name="Espace réservé du numéro de diapositive 2">
            <a:extLst>
              <a:ext uri="{FF2B5EF4-FFF2-40B4-BE49-F238E27FC236}">
                <a16:creationId xmlns:a16="http://schemas.microsoft.com/office/drawing/2014/main" id="{8868EC9A-D8A7-4F9E-8F32-9E5E2FD0517F}"/>
              </a:ext>
            </a:extLst>
          </p:cNvPr>
          <p:cNvSpPr txBox="1">
            <a:spLocks/>
          </p:cNvSpPr>
          <p:nvPr/>
        </p:nvSpPr>
        <p:spPr>
          <a:xfrm>
            <a:off x="10635343" y="177780"/>
            <a:ext cx="1164772" cy="28388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66</a:t>
            </a:fld>
            <a:endParaRPr lang="fr-FR"/>
          </a:p>
        </p:txBody>
      </p:sp>
      <p:sp>
        <p:nvSpPr>
          <p:cNvPr id="6" name="ZoneTexte 5">
            <a:extLst>
              <a:ext uri="{FF2B5EF4-FFF2-40B4-BE49-F238E27FC236}">
                <a16:creationId xmlns:a16="http://schemas.microsoft.com/office/drawing/2014/main" id="{57F0B1CA-8662-4FF4-BC23-D224580CD9ED}"/>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7" name="ZoneTexte 6">
            <a:extLst>
              <a:ext uri="{FF2B5EF4-FFF2-40B4-BE49-F238E27FC236}">
                <a16:creationId xmlns:a16="http://schemas.microsoft.com/office/drawing/2014/main" id="{D64A5DE2-72A9-4C64-99E8-10D5B6C5F3F2}"/>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8" name="ZoneTexte 7">
            <a:extLst>
              <a:ext uri="{FF2B5EF4-FFF2-40B4-BE49-F238E27FC236}">
                <a16:creationId xmlns:a16="http://schemas.microsoft.com/office/drawing/2014/main" id="{1B7C2850-947E-4379-98C3-58342A26AD6F}"/>
              </a:ext>
            </a:extLst>
          </p:cNvPr>
          <p:cNvSpPr txBox="1"/>
          <p:nvPr/>
        </p:nvSpPr>
        <p:spPr>
          <a:xfrm>
            <a:off x="167014" y="800915"/>
            <a:ext cx="8032076" cy="2308324"/>
          </a:xfrm>
          <a:prstGeom prst="rect">
            <a:avLst/>
          </a:prstGeom>
          <a:noFill/>
        </p:spPr>
        <p:txBody>
          <a:bodyPr wrap="square" rtlCol="0">
            <a:spAutoFit/>
          </a:bodyPr>
          <a:lstStyle/>
          <a:p>
            <a:r>
              <a:rPr lang="fr-FR" dirty="0"/>
              <a:t>Ces haies sont destinées à empêcher le public de piétiner les plates-bandes et à voler les fleurs et arbustes : </a:t>
            </a:r>
          </a:p>
          <a:p>
            <a:endParaRPr lang="fr-FR" dirty="0"/>
          </a:p>
          <a:p>
            <a:pPr marL="285750" indent="-285750">
              <a:buFont typeface="Arial" panose="020B0604020202020204" pitchFamily="34" charset="0"/>
              <a:buChar char="•"/>
            </a:pPr>
            <a:r>
              <a:rPr lang="fr-FR" b="1" dirty="0" err="1"/>
              <a:t>Cesalpinie</a:t>
            </a:r>
            <a:r>
              <a:rPr lang="fr-FR" dirty="0"/>
              <a:t> (</a:t>
            </a:r>
            <a:r>
              <a:rPr lang="fr-FR" b="1" i="1" dirty="0" err="1"/>
              <a:t>Caesalpinea</a:t>
            </a:r>
            <a:r>
              <a:rPr lang="fr-FR" b="1" i="1" dirty="0"/>
              <a:t> </a:t>
            </a:r>
            <a:r>
              <a:rPr lang="fr-FR" b="1" i="1" dirty="0" err="1"/>
              <a:t>bonducella</a:t>
            </a:r>
            <a:r>
              <a:rPr lang="fr-FR" b="1" dirty="0"/>
              <a:t> </a:t>
            </a:r>
            <a:r>
              <a:rPr lang="fr-FR" dirty="0"/>
              <a:t>ou </a:t>
            </a:r>
            <a:r>
              <a:rPr lang="fr-FR" b="1" i="1" dirty="0" err="1"/>
              <a:t>Caesalpinia</a:t>
            </a:r>
            <a:r>
              <a:rPr lang="fr-FR" b="1" i="1" dirty="0"/>
              <a:t> bonduc</a:t>
            </a:r>
            <a:r>
              <a:rPr lang="fr-FR" dirty="0"/>
              <a:t>), arbuste tropical dont les épines sont repliées vers l'intérieur (on en trouve à Madagascar), </a:t>
            </a:r>
            <a:r>
              <a:rPr lang="fr-FR" altLang="fr-FR" dirty="0">
                <a:solidFill>
                  <a:srgbClr val="222222"/>
                </a:solidFill>
                <a:cs typeface="Arial" panose="020B0604020202020204" pitchFamily="34" charset="0"/>
              </a:rPr>
              <a:t>un mètre de haut, est entièrement couvert d'</a:t>
            </a:r>
            <a:r>
              <a:rPr lang="fr-FR" altLang="fr-FR" i="1" dirty="0">
                <a:solidFill>
                  <a:srgbClr val="222222"/>
                </a:solidFill>
                <a:cs typeface="Arial" panose="020B0604020202020204" pitchFamily="34" charset="0"/>
              </a:rPr>
              <a:t>épines courtes et très acérées</a:t>
            </a:r>
            <a:r>
              <a:rPr lang="fr-FR" altLang="fr-FR" dirty="0">
                <a:solidFill>
                  <a:srgbClr val="222222"/>
                </a:solidFill>
                <a:cs typeface="Arial" panose="020B0604020202020204" pitchFamily="34" charset="0"/>
              </a:rPr>
              <a:t>, jaunâtres ou brunes, droites ou courbes de 2 à 4 </a:t>
            </a:r>
            <a:r>
              <a:rPr lang="fr-FR" altLang="fr-FR" dirty="0" err="1">
                <a:solidFill>
                  <a:srgbClr val="222222"/>
                </a:solidFill>
                <a:cs typeface="Arial" panose="020B0604020202020204" pitchFamily="34" charset="0"/>
              </a:rPr>
              <a:t>mm.</a:t>
            </a:r>
            <a:r>
              <a:rPr lang="fr-FR" altLang="fr-FR" dirty="0">
                <a:solidFill>
                  <a:srgbClr val="222222"/>
                </a:solidFill>
                <a:cs typeface="Arial" panose="020B0604020202020204" pitchFamily="34" charset="0"/>
              </a:rPr>
              <a:t> </a:t>
            </a:r>
            <a:r>
              <a:rPr lang="it-IT" b="1" dirty="0"/>
              <a:t>USDA zone</a:t>
            </a:r>
            <a:r>
              <a:rPr lang="it-IT" dirty="0"/>
              <a:t> 8 B - 11.</a:t>
            </a:r>
            <a:r>
              <a:rPr lang="fr-FR" altLang="fr-FR" dirty="0"/>
              <a:t> </a:t>
            </a:r>
            <a:endParaRPr lang="fr-FR" dirty="0"/>
          </a:p>
          <a:p>
            <a:pPr marL="285750" indent="-285750">
              <a:buFont typeface="Arial" panose="020B0604020202020204" pitchFamily="34" charset="0"/>
              <a:buChar char="•"/>
            </a:pPr>
            <a:r>
              <a:rPr lang="fr-FR" altLang="fr-FR" b="1" dirty="0">
                <a:ea typeface="Times New Roman" panose="02020603050405020304" pitchFamily="18" charset="0"/>
                <a:cs typeface="Arial" panose="020B0604020202020204" pitchFamily="34" charset="0"/>
              </a:rPr>
              <a:t>Eglantiers</a:t>
            </a:r>
            <a:r>
              <a:rPr lang="fr-FR" altLang="fr-FR" dirty="0">
                <a:ea typeface="Times New Roman" panose="02020603050405020304" pitchFamily="18" charset="0"/>
                <a:cs typeface="Arial" panose="020B0604020202020204" pitchFamily="34" charset="0"/>
              </a:rPr>
              <a:t> ou </a:t>
            </a:r>
            <a:r>
              <a:rPr lang="fr-FR" altLang="fr-FR" b="1" dirty="0">
                <a:ea typeface="Times New Roman" panose="02020603050405020304" pitchFamily="18" charset="0"/>
                <a:cs typeface="Arial" panose="020B0604020202020204" pitchFamily="34" charset="0"/>
              </a:rPr>
              <a:t>rosier sauvages </a:t>
            </a:r>
            <a:r>
              <a:rPr lang="fr-FR" altLang="fr-FR" dirty="0">
                <a:ea typeface="Times New Roman" panose="02020603050405020304" pitchFamily="18" charset="0"/>
                <a:cs typeface="Arial" panose="020B0604020202020204" pitchFamily="34" charset="0"/>
              </a:rPr>
              <a:t>(</a:t>
            </a:r>
            <a:r>
              <a:rPr lang="fr-FR" b="1" i="1" dirty="0"/>
              <a:t>Rosa </a:t>
            </a:r>
            <a:r>
              <a:rPr lang="fr-FR" b="1" i="1" dirty="0" err="1"/>
              <a:t>canina</a:t>
            </a:r>
            <a:r>
              <a:rPr lang="fr-FR" altLang="fr-FR" dirty="0">
                <a:ea typeface="Times New Roman" panose="02020603050405020304" pitchFamily="18" charset="0"/>
                <a:cs typeface="Arial" panose="020B0604020202020204" pitchFamily="34" charset="0"/>
              </a:rPr>
              <a:t>, </a:t>
            </a:r>
            <a:r>
              <a:rPr lang="fr-FR" altLang="fr-FR" i="1" dirty="0">
                <a:ea typeface="Times New Roman" panose="02020603050405020304" pitchFamily="18" charset="0"/>
                <a:cs typeface="Arial" panose="020B0604020202020204" pitchFamily="34" charset="0"/>
              </a:rPr>
              <a:t>Cynorhodon</a:t>
            </a:r>
            <a:r>
              <a:rPr lang="fr-FR" altLang="fr-FR" dirty="0">
                <a:ea typeface="Times New Roman" panose="02020603050405020304" pitchFamily="18" charset="0"/>
                <a:cs typeface="Arial" panose="020B0604020202020204" pitchFamily="34" charset="0"/>
              </a:rPr>
              <a:t>). </a:t>
            </a:r>
            <a:r>
              <a:rPr lang="fr-FR" altLang="fr-FR" b="1" dirty="0">
                <a:ea typeface="Times New Roman" panose="02020603050405020304" pitchFamily="18" charset="0"/>
                <a:cs typeface="Arial" panose="020B0604020202020204" pitchFamily="34" charset="0"/>
              </a:rPr>
              <a:t>U</a:t>
            </a:r>
            <a:r>
              <a:rPr lang="en-US" b="1" dirty="0"/>
              <a:t>SDA zone</a:t>
            </a:r>
            <a:r>
              <a:rPr lang="en-US" dirty="0"/>
              <a:t> 3b à 9b.</a:t>
            </a:r>
            <a:endParaRPr lang="fr-FR" altLang="fr-FR" dirty="0">
              <a:ea typeface="Times New Roman" panose="02020603050405020304" pitchFamily="18" charset="0"/>
              <a:cs typeface="Arial" panose="020B0604020202020204" pitchFamily="34" charset="0"/>
            </a:endParaRPr>
          </a:p>
        </p:txBody>
      </p:sp>
      <p:pic>
        <p:nvPicPr>
          <p:cNvPr id="9" name="Picture 2" descr="image008">
            <a:extLst>
              <a:ext uri="{FF2B5EF4-FFF2-40B4-BE49-F238E27FC236}">
                <a16:creationId xmlns:a16="http://schemas.microsoft.com/office/drawing/2014/main" id="{2A8FFFBA-EF84-49E9-B90D-DDA3C54220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287" y="5294214"/>
            <a:ext cx="1057275" cy="7905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 descr="image006">
            <a:extLst>
              <a:ext uri="{FF2B5EF4-FFF2-40B4-BE49-F238E27FC236}">
                <a16:creationId xmlns:a16="http://schemas.microsoft.com/office/drawing/2014/main" id="{3628E257-9A76-4282-A3D1-11BDE9602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397" y="5254159"/>
            <a:ext cx="1085850" cy="81915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a:extLst>
              <a:ext uri="{FF2B5EF4-FFF2-40B4-BE49-F238E27FC236}">
                <a16:creationId xmlns:a16="http://schemas.microsoft.com/office/drawing/2014/main" id="{F141049B-F59F-46F5-B0DF-34A35EBC978E}"/>
              </a:ext>
            </a:extLst>
          </p:cNvPr>
          <p:cNvSpPr>
            <a:spLocks noChangeArrowheads="1"/>
          </p:cNvSpPr>
          <p:nvPr/>
        </p:nvSpPr>
        <p:spPr bwMode="auto">
          <a:xfrm>
            <a:off x="591671" y="98927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2" name="Rectangle 11">
            <a:extLst>
              <a:ext uri="{FF2B5EF4-FFF2-40B4-BE49-F238E27FC236}">
                <a16:creationId xmlns:a16="http://schemas.microsoft.com/office/drawing/2014/main" id="{B69B8262-4BAB-46C7-9A23-E7544F461203}"/>
              </a:ext>
            </a:extLst>
          </p:cNvPr>
          <p:cNvSpPr/>
          <p:nvPr/>
        </p:nvSpPr>
        <p:spPr>
          <a:xfrm>
            <a:off x="188857" y="6120740"/>
            <a:ext cx="3495565" cy="461665"/>
          </a:xfrm>
          <a:prstGeom prst="rect">
            <a:avLst/>
          </a:prstGeom>
        </p:spPr>
        <p:txBody>
          <a:bodyPr wrap="square">
            <a:spAutoFit/>
          </a:bodyPr>
          <a:lstStyle/>
          <a:p>
            <a:pPr lvl="0" algn="ctr" eaLnBrk="0" fontAlgn="base" hangingPunct="0">
              <a:spcBef>
                <a:spcPct val="0"/>
              </a:spcBef>
              <a:spcAft>
                <a:spcPct val="0"/>
              </a:spcAft>
            </a:pPr>
            <a:r>
              <a:rPr lang="fr-FR" altLang="fr-FR" sz="1200" b="1" dirty="0">
                <a:latin typeface="Arial" panose="020B0604020202020204" pitchFamily="34" charset="0"/>
                <a:ea typeface="Times New Roman" panose="02020603050405020304" pitchFamily="18" charset="0"/>
                <a:cs typeface="Arial" panose="020B0604020202020204" pitchFamily="34" charset="0"/>
              </a:rPr>
              <a:t>Eglantiers sauvages </a:t>
            </a:r>
            <a:r>
              <a:rPr lang="fr-FR" altLang="fr-FR" sz="1200" dirty="0">
                <a:latin typeface="Arial" panose="020B0604020202020204" pitchFamily="34" charset="0"/>
                <a:ea typeface="Times New Roman" panose="02020603050405020304" pitchFamily="18" charset="0"/>
                <a:cs typeface="Arial" panose="020B0604020202020204" pitchFamily="34" charset="0"/>
              </a:rPr>
              <a:t>(</a:t>
            </a:r>
            <a:r>
              <a:rPr lang="fr-FR" altLang="fr-FR" sz="1200" i="1" dirty="0">
                <a:latin typeface="Arial" panose="020B0604020202020204" pitchFamily="34" charset="0"/>
                <a:ea typeface="Times New Roman" panose="02020603050405020304" pitchFamily="18" charset="0"/>
                <a:cs typeface="Arial" panose="020B0604020202020204" pitchFamily="34" charset="0"/>
              </a:rPr>
              <a:t>Cynorhodon</a:t>
            </a:r>
            <a:r>
              <a:rPr lang="fr-FR" altLang="fr-FR" sz="1200" dirty="0">
                <a:latin typeface="Arial" panose="020B0604020202020204" pitchFamily="34" charset="0"/>
                <a:ea typeface="Times New Roman" panose="02020603050405020304" pitchFamily="18" charset="0"/>
                <a:cs typeface="Arial" panose="020B0604020202020204" pitchFamily="34" charset="0"/>
              </a:rPr>
              <a:t>) pouvant servir de haie de protection épineuse.</a:t>
            </a:r>
            <a:r>
              <a:rPr lang="fr-FR" altLang="fr-FR" sz="1200" dirty="0"/>
              <a:t> </a:t>
            </a:r>
            <a:endParaRPr lang="fr-FR" altLang="fr-FR" sz="1200" dirty="0">
              <a:latin typeface="Arial" panose="020B0604020202020204" pitchFamily="34" charset="0"/>
            </a:endParaRPr>
          </a:p>
        </p:txBody>
      </p:sp>
      <p:pic>
        <p:nvPicPr>
          <p:cNvPr id="13" name="Picture 7" descr="rosier1_s">
            <a:extLst>
              <a:ext uri="{FF2B5EF4-FFF2-40B4-BE49-F238E27FC236}">
                <a16:creationId xmlns:a16="http://schemas.microsoft.com/office/drawing/2014/main" id="{C6D15D87-59E0-42A6-9FD9-FE07E1E484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3318" y="3913843"/>
            <a:ext cx="145732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507BFA02-5488-43B7-BFDF-40A86D7A9066}"/>
              </a:ext>
            </a:extLst>
          </p:cNvPr>
          <p:cNvSpPr/>
          <p:nvPr/>
        </p:nvSpPr>
        <p:spPr>
          <a:xfrm>
            <a:off x="6947244" y="5623124"/>
            <a:ext cx="2672443" cy="461665"/>
          </a:xfrm>
          <a:prstGeom prst="rect">
            <a:avLst/>
          </a:prstGeom>
        </p:spPr>
        <p:txBody>
          <a:bodyPr wrap="square">
            <a:spAutoFit/>
          </a:bodyPr>
          <a:lstStyle/>
          <a:p>
            <a:pPr algn="ctr">
              <a:spcAft>
                <a:spcPts val="0"/>
              </a:spcAft>
            </a:pPr>
            <a:r>
              <a:rPr lang="fr-FR" sz="1200" dirty="0">
                <a:ea typeface="Times New Roman" panose="02020603050405020304" pitchFamily="18" charset="0"/>
              </a:rPr>
              <a:t>Rosier (</a:t>
            </a:r>
            <a:r>
              <a:rPr lang="fr-FR" sz="1200" i="1" dirty="0" err="1">
                <a:solidFill>
                  <a:srgbClr val="000000"/>
                </a:solidFill>
                <a:ea typeface="Times New Roman" panose="02020603050405020304" pitchFamily="18" charset="0"/>
              </a:rPr>
              <a:t>Rosaceae</a:t>
            </a:r>
            <a:r>
              <a:rPr lang="fr-FR" sz="1200" dirty="0">
                <a:ea typeface="Times New Roman" panose="02020603050405020304" pitchFamily="18" charset="0"/>
              </a:rPr>
              <a:t>) Photo de Benjamin Lisan prise le long de la RN7.</a:t>
            </a:r>
            <a:endParaRPr lang="fr-FR" sz="1200" dirty="0"/>
          </a:p>
        </p:txBody>
      </p:sp>
      <p:pic>
        <p:nvPicPr>
          <p:cNvPr id="15" name="Image 14">
            <a:extLst>
              <a:ext uri="{FF2B5EF4-FFF2-40B4-BE49-F238E27FC236}">
                <a16:creationId xmlns:a16="http://schemas.microsoft.com/office/drawing/2014/main" id="{5F5D14F7-89D5-4D93-880A-A25CC6899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4176" y="319722"/>
            <a:ext cx="1905000" cy="1524000"/>
          </a:xfrm>
          <a:prstGeom prst="rect">
            <a:avLst/>
          </a:prstGeom>
        </p:spPr>
      </p:pic>
      <p:sp>
        <p:nvSpPr>
          <p:cNvPr id="16" name="Rectangle 15">
            <a:extLst>
              <a:ext uri="{FF2B5EF4-FFF2-40B4-BE49-F238E27FC236}">
                <a16:creationId xmlns:a16="http://schemas.microsoft.com/office/drawing/2014/main" id="{7ADF17C4-1838-4992-BFB0-EDD43333CC51}"/>
              </a:ext>
            </a:extLst>
          </p:cNvPr>
          <p:cNvSpPr/>
          <p:nvPr/>
        </p:nvSpPr>
        <p:spPr>
          <a:xfrm>
            <a:off x="10396670" y="4007127"/>
            <a:ext cx="821059" cy="276999"/>
          </a:xfrm>
          <a:prstGeom prst="rect">
            <a:avLst/>
          </a:prstGeom>
        </p:spPr>
        <p:txBody>
          <a:bodyPr wrap="none">
            <a:spAutoFit/>
          </a:bodyPr>
          <a:lstStyle/>
          <a:p>
            <a:r>
              <a:rPr lang="fr-FR" sz="1200" dirty="0" err="1">
                <a:solidFill>
                  <a:srgbClr val="008000"/>
                </a:solidFill>
              </a:rPr>
              <a:t>Cesalpinie</a:t>
            </a:r>
            <a:endParaRPr lang="fr-FR" sz="1200" dirty="0">
              <a:solidFill>
                <a:srgbClr val="008000"/>
              </a:solidFill>
            </a:endParaRPr>
          </a:p>
        </p:txBody>
      </p:sp>
      <p:sp>
        <p:nvSpPr>
          <p:cNvPr id="17" name="Rectangle 16">
            <a:extLst>
              <a:ext uri="{FF2B5EF4-FFF2-40B4-BE49-F238E27FC236}">
                <a16:creationId xmlns:a16="http://schemas.microsoft.com/office/drawing/2014/main" id="{CE71F2DC-523B-415F-B303-E182ED9965A0}"/>
              </a:ext>
            </a:extLst>
          </p:cNvPr>
          <p:cNvSpPr/>
          <p:nvPr/>
        </p:nvSpPr>
        <p:spPr>
          <a:xfrm>
            <a:off x="9709568" y="1862356"/>
            <a:ext cx="821059" cy="276999"/>
          </a:xfrm>
          <a:prstGeom prst="rect">
            <a:avLst/>
          </a:prstGeom>
        </p:spPr>
        <p:txBody>
          <a:bodyPr wrap="none">
            <a:spAutoFit/>
          </a:bodyPr>
          <a:lstStyle/>
          <a:p>
            <a:r>
              <a:rPr lang="fr-FR" sz="1200" dirty="0" err="1">
                <a:solidFill>
                  <a:srgbClr val="008000"/>
                </a:solidFill>
              </a:rPr>
              <a:t>Cesalpinie</a:t>
            </a:r>
            <a:endParaRPr lang="fr-FR" sz="1200" dirty="0">
              <a:solidFill>
                <a:srgbClr val="008000"/>
              </a:solidFill>
            </a:endParaRPr>
          </a:p>
        </p:txBody>
      </p:sp>
      <p:sp>
        <p:nvSpPr>
          <p:cNvPr id="18" name="ZoneTexte 17">
            <a:extLst>
              <a:ext uri="{FF2B5EF4-FFF2-40B4-BE49-F238E27FC236}">
                <a16:creationId xmlns:a16="http://schemas.microsoft.com/office/drawing/2014/main" id="{371D5BE3-9A51-4125-B980-DCA7BF6B9C18}"/>
              </a:ext>
            </a:extLst>
          </p:cNvPr>
          <p:cNvSpPr txBox="1"/>
          <p:nvPr/>
        </p:nvSpPr>
        <p:spPr>
          <a:xfrm>
            <a:off x="255852" y="3644273"/>
            <a:ext cx="6214845" cy="923330"/>
          </a:xfrm>
          <a:prstGeom prst="rect">
            <a:avLst/>
          </a:prstGeom>
          <a:noFill/>
        </p:spPr>
        <p:txBody>
          <a:bodyPr wrap="square" rtlCol="0">
            <a:spAutoFit/>
          </a:bodyPr>
          <a:lstStyle/>
          <a:p>
            <a:r>
              <a:rPr lang="fr-FR" dirty="0">
                <a:solidFill>
                  <a:srgbClr val="008000"/>
                </a:solidFill>
              </a:rPr>
              <a:t>Nous préférons utiliser le </a:t>
            </a:r>
            <a:r>
              <a:rPr lang="fr-FR" b="1" i="1" dirty="0">
                <a:solidFill>
                  <a:srgbClr val="008000"/>
                </a:solidFill>
                <a:latin typeface="Arial" panose="020B0604020202020204" pitchFamily="34" charset="0"/>
                <a:ea typeface="Times New Roman" panose="02020603050405020304" pitchFamily="18" charset="0"/>
              </a:rPr>
              <a:t>Barleria </a:t>
            </a:r>
            <a:r>
              <a:rPr lang="fr-FR" b="1" i="1" dirty="0" err="1">
                <a:solidFill>
                  <a:srgbClr val="008000"/>
                </a:solidFill>
                <a:latin typeface="Arial" panose="020B0604020202020204" pitchFamily="34" charset="0"/>
                <a:ea typeface="Times New Roman" panose="02020603050405020304" pitchFamily="18" charset="0"/>
              </a:rPr>
              <a:t>lupulina</a:t>
            </a:r>
            <a:r>
              <a:rPr lang="fr-FR" dirty="0">
                <a:solidFill>
                  <a:srgbClr val="008000"/>
                </a:solidFill>
                <a:latin typeface="Arial" panose="020B0604020202020204" pitchFamily="34" charset="0"/>
                <a:ea typeface="Times New Roman" panose="02020603050405020304" pitchFamily="18" charset="0"/>
              </a:rPr>
              <a:t> et les </a:t>
            </a:r>
            <a:r>
              <a:rPr lang="fr-FR" b="1" dirty="0">
                <a:solidFill>
                  <a:srgbClr val="008000"/>
                </a:solidFill>
                <a:latin typeface="Arial" panose="020B0604020202020204" pitchFamily="34" charset="0"/>
                <a:ea typeface="Times New Roman" panose="02020603050405020304" pitchFamily="18" charset="0"/>
              </a:rPr>
              <a:t>églantiers</a:t>
            </a:r>
            <a:r>
              <a:rPr lang="fr-FR" dirty="0">
                <a:solidFill>
                  <a:srgbClr val="008000"/>
                </a:solidFill>
                <a:latin typeface="Arial" panose="020B0604020202020204" pitchFamily="34" charset="0"/>
                <a:ea typeface="Times New Roman" panose="02020603050405020304" pitchFamily="18" charset="0"/>
              </a:rPr>
              <a:t> arbustifs</a:t>
            </a:r>
            <a:r>
              <a:rPr lang="fr-FR" dirty="0">
                <a:solidFill>
                  <a:srgbClr val="008000"/>
                </a:solidFill>
              </a:rPr>
              <a:t> pour les arbustes des </a:t>
            </a:r>
            <a:r>
              <a:rPr lang="fr-FR" dirty="0" err="1">
                <a:solidFill>
                  <a:srgbClr val="008000"/>
                </a:solidFill>
              </a:rPr>
              <a:t>massifs.O</a:t>
            </a:r>
            <a:r>
              <a:rPr lang="fr-FR" dirty="0">
                <a:solidFill>
                  <a:srgbClr val="008000"/>
                </a:solidFill>
              </a:rPr>
              <a:t> n pourrait mettre aussi du </a:t>
            </a:r>
            <a:r>
              <a:rPr lang="fr-FR" b="1" i="1" dirty="0">
                <a:solidFill>
                  <a:srgbClr val="FF0000"/>
                </a:solidFill>
              </a:rPr>
              <a:t>Rosa </a:t>
            </a:r>
            <a:r>
              <a:rPr lang="fr-FR" b="1" i="1" dirty="0" err="1">
                <a:solidFill>
                  <a:srgbClr val="FF0000"/>
                </a:solidFill>
              </a:rPr>
              <a:t>rugosa</a:t>
            </a:r>
            <a:r>
              <a:rPr lang="fr-FR" dirty="0">
                <a:solidFill>
                  <a:srgbClr val="008000"/>
                </a:solidFill>
              </a:rPr>
              <a:t>, mais il est </a:t>
            </a:r>
            <a:r>
              <a:rPr lang="fr-FR" b="1" dirty="0">
                <a:solidFill>
                  <a:srgbClr val="FF0000"/>
                </a:solidFill>
              </a:rPr>
              <a:t>invasif</a:t>
            </a:r>
            <a:r>
              <a:rPr lang="fr-FR" dirty="0">
                <a:solidFill>
                  <a:srgbClr val="008000"/>
                </a:solidFill>
              </a:rPr>
              <a:t>.</a:t>
            </a:r>
            <a:endParaRPr lang="fr-FR" dirty="0">
              <a:solidFill>
                <a:srgbClr val="FF0000"/>
              </a:solidFill>
            </a:endParaRPr>
          </a:p>
        </p:txBody>
      </p:sp>
      <p:pic>
        <p:nvPicPr>
          <p:cNvPr id="19" name="Image 18">
            <a:extLst>
              <a:ext uri="{FF2B5EF4-FFF2-40B4-BE49-F238E27FC236}">
                <a16:creationId xmlns:a16="http://schemas.microsoft.com/office/drawing/2014/main" id="{7B36AD42-845A-4933-A299-D72F776E1E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09568" y="2497694"/>
            <a:ext cx="2276522" cy="1509433"/>
          </a:xfrm>
          <a:prstGeom prst="rect">
            <a:avLst/>
          </a:prstGeom>
        </p:spPr>
      </p:pic>
      <p:pic>
        <p:nvPicPr>
          <p:cNvPr id="20" name="Image 19">
            <a:extLst>
              <a:ext uri="{FF2B5EF4-FFF2-40B4-BE49-F238E27FC236}">
                <a16:creationId xmlns:a16="http://schemas.microsoft.com/office/drawing/2014/main" id="{4363835B-8F94-4507-836E-A895B4048F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4422" y="4534953"/>
            <a:ext cx="2791307" cy="1975870"/>
          </a:xfrm>
          <a:prstGeom prst="rect">
            <a:avLst/>
          </a:prstGeom>
        </p:spPr>
      </p:pic>
    </p:spTree>
    <p:extLst>
      <p:ext uri="{BB962C8B-B14F-4D97-AF65-F5344CB8AC3E}">
        <p14:creationId xmlns:p14="http://schemas.microsoft.com/office/powerpoint/2010/main" val="29543799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DB1683C-745D-4A19-8029-A383C0C33E98}"/>
              </a:ext>
            </a:extLst>
          </p:cNvPr>
          <p:cNvSpPr>
            <a:spLocks noGrp="1"/>
          </p:cNvSpPr>
          <p:nvPr>
            <p:ph type="ftr" sz="quarter" idx="11"/>
          </p:nvPr>
        </p:nvSpPr>
        <p:spPr>
          <a:xfrm>
            <a:off x="3474690" y="6478173"/>
            <a:ext cx="4724400" cy="345004"/>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BC118714-6804-479E-A2F0-800AFF866EE5}"/>
              </a:ext>
            </a:extLst>
          </p:cNvPr>
          <p:cNvSpPr txBox="1">
            <a:spLocks/>
          </p:cNvSpPr>
          <p:nvPr/>
        </p:nvSpPr>
        <p:spPr>
          <a:xfrm>
            <a:off x="10635343" y="177780"/>
            <a:ext cx="1164772" cy="28388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67</a:t>
            </a:fld>
            <a:endParaRPr lang="fr-FR"/>
          </a:p>
        </p:txBody>
      </p:sp>
      <p:sp>
        <p:nvSpPr>
          <p:cNvPr id="4" name="ZoneTexte 3">
            <a:extLst>
              <a:ext uri="{FF2B5EF4-FFF2-40B4-BE49-F238E27FC236}">
                <a16:creationId xmlns:a16="http://schemas.microsoft.com/office/drawing/2014/main" id="{EBDDF791-2932-43EE-BF51-D5D85B100A46}"/>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1C597953-B802-4E30-A440-1BB0B6D94105}"/>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F170FF4E-62F2-4B84-A2B3-09D31DB466AE}"/>
              </a:ext>
            </a:extLst>
          </p:cNvPr>
          <p:cNvSpPr txBox="1"/>
          <p:nvPr/>
        </p:nvSpPr>
        <p:spPr>
          <a:xfrm>
            <a:off x="167014" y="800915"/>
            <a:ext cx="11842849" cy="3600986"/>
          </a:xfrm>
          <a:prstGeom prst="rect">
            <a:avLst/>
          </a:prstGeom>
          <a:noFill/>
        </p:spPr>
        <p:txBody>
          <a:bodyPr wrap="square" rtlCol="0">
            <a:spAutoFit/>
          </a:bodyPr>
          <a:lstStyle/>
          <a:p>
            <a:r>
              <a:rPr lang="fr-FR" dirty="0"/>
              <a:t>Ces haies sont destinées à empêcher le public de piétiner les plates-bandes et à voler les fleurs et arbustes. </a:t>
            </a:r>
          </a:p>
          <a:p>
            <a:endParaRPr lang="fr-FR" dirty="0"/>
          </a:p>
          <a:p>
            <a:r>
              <a:rPr lang="fr-FR" b="1" dirty="0" err="1">
                <a:solidFill>
                  <a:srgbClr val="008000"/>
                </a:solidFill>
              </a:rPr>
              <a:t>Barlélia</a:t>
            </a:r>
            <a:r>
              <a:rPr lang="fr-FR" b="1" dirty="0">
                <a:solidFill>
                  <a:srgbClr val="008000"/>
                </a:solidFill>
              </a:rPr>
              <a:t> lupuline - </a:t>
            </a:r>
            <a:r>
              <a:rPr lang="fr-FR" b="1" dirty="0" err="1">
                <a:solidFill>
                  <a:srgbClr val="008000"/>
                </a:solidFill>
              </a:rPr>
              <a:t>Hoping</a:t>
            </a:r>
            <a:r>
              <a:rPr lang="fr-FR" b="1" dirty="0">
                <a:solidFill>
                  <a:srgbClr val="008000"/>
                </a:solidFill>
              </a:rPr>
              <a:t>-Barleria </a:t>
            </a:r>
            <a:r>
              <a:rPr lang="fr-FR" b="1" dirty="0">
                <a:solidFill>
                  <a:srgbClr val="008000"/>
                </a:solidFill>
                <a:ea typeface="Times New Roman" panose="02020603050405020304" pitchFamily="18" charset="0"/>
              </a:rPr>
              <a:t>(</a:t>
            </a:r>
            <a:r>
              <a:rPr lang="fr-FR" b="1" i="1" dirty="0">
                <a:solidFill>
                  <a:srgbClr val="008000"/>
                </a:solidFill>
                <a:ea typeface="Times New Roman" panose="02020603050405020304" pitchFamily="18" charset="0"/>
              </a:rPr>
              <a:t>Barleria </a:t>
            </a:r>
            <a:r>
              <a:rPr lang="fr-FR" b="1" i="1" dirty="0" err="1">
                <a:solidFill>
                  <a:srgbClr val="008000"/>
                </a:solidFill>
                <a:ea typeface="Times New Roman" panose="02020603050405020304" pitchFamily="18" charset="0"/>
              </a:rPr>
              <a:t>lupulina</a:t>
            </a:r>
            <a:r>
              <a:rPr lang="fr-FR" b="1" dirty="0">
                <a:solidFill>
                  <a:srgbClr val="008000"/>
                </a:solidFill>
                <a:ea typeface="Times New Roman" panose="02020603050405020304" pitchFamily="18" charset="0"/>
              </a:rPr>
              <a:t>)</a:t>
            </a:r>
            <a:endParaRPr lang="fr-FR" i="1" dirty="0">
              <a:solidFill>
                <a:srgbClr val="008000"/>
              </a:solidFill>
              <a:ea typeface="Times New Roman" panose="02020603050405020304" pitchFamily="18" charset="0"/>
            </a:endParaRPr>
          </a:p>
          <a:p>
            <a:endParaRPr lang="fr-FR" i="1" dirty="0"/>
          </a:p>
          <a:p>
            <a:r>
              <a:rPr lang="fr-FR" dirty="0"/>
              <a:t>Endémique de Madagascar, qui est utilisé comme haie défensive et décorative jusqu'en Thaïlande et en Californie et Floride. Il se reproduit dans l'Asie du sud-est, en Afrique, à Maurice et dans de nombreuses régions des tropiques etc. La </a:t>
            </a:r>
            <a:r>
              <a:rPr lang="fr-FR" i="1" dirty="0" err="1"/>
              <a:t>barlélia</a:t>
            </a:r>
            <a:r>
              <a:rPr lang="fr-FR" i="1" dirty="0"/>
              <a:t> lupuline </a:t>
            </a:r>
            <a:r>
              <a:rPr lang="fr-FR" dirty="0"/>
              <a:t>est un arbuste à branches persistantes, très ramifié et à feuilles persistantes, avec des épines axillaires; il peut atteindre 150 cm de hauteur. Il pousse dans des habitats ouverts des bois, le long des cours d'eau, des routes et dans les zones perturbées, dans les déchets de jardin où les tiges peuvent facilement former des racines et s'établir.  Il préfère le plein soleil ou la </a:t>
            </a:r>
            <a:r>
              <a:rPr lang="fr-FR" dirty="0" err="1"/>
              <a:t>mi-ombre</a:t>
            </a:r>
            <a:r>
              <a:rPr lang="fr-FR" dirty="0"/>
              <a:t> et un sol fertile, humide mais bien drainé. La plante est récoltée dans la nature pour un usage local en tant que médicament. Il est souvent cultivé comme plante ornementale, habituellement comme plante de haies défensive à fleurs. Les feuilles sont anti-inflammatoires. Un cataplasme est mis sur les piqûres d'insectes. </a:t>
            </a:r>
            <a:r>
              <a:rPr lang="fr-FR" b="1" dirty="0"/>
              <a:t>USDA zones</a:t>
            </a:r>
            <a:r>
              <a:rPr lang="fr-FR" dirty="0"/>
              <a:t> 10b – 11. </a:t>
            </a:r>
          </a:p>
          <a:p>
            <a:r>
              <a:rPr lang="fr-FR" sz="1200" dirty="0"/>
              <a:t>Source : </a:t>
            </a:r>
            <a:r>
              <a:rPr lang="fr-FR" sz="1200" dirty="0">
                <a:hlinkClick r:id="rId2"/>
              </a:rPr>
              <a:t>http://tropical.theferns.info/viewtropical.php?id=Barleria+lupulina</a:t>
            </a:r>
            <a:r>
              <a:rPr lang="fr-FR" sz="1200" dirty="0"/>
              <a:t> </a:t>
            </a:r>
            <a:endParaRPr lang="fr-FR" dirty="0"/>
          </a:p>
        </p:txBody>
      </p:sp>
      <p:sp>
        <p:nvSpPr>
          <p:cNvPr id="7" name="Rectangle 3">
            <a:extLst>
              <a:ext uri="{FF2B5EF4-FFF2-40B4-BE49-F238E27FC236}">
                <a16:creationId xmlns:a16="http://schemas.microsoft.com/office/drawing/2014/main" id="{061CFC97-D08F-4B1D-9051-E6B156660460}"/>
              </a:ext>
            </a:extLst>
          </p:cNvPr>
          <p:cNvSpPr>
            <a:spLocks noChangeArrowheads="1"/>
          </p:cNvSpPr>
          <p:nvPr/>
        </p:nvSpPr>
        <p:spPr bwMode="auto">
          <a:xfrm>
            <a:off x="591671" y="98927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8" name="Picture 5" descr="Barleria lupulina_ss">
            <a:extLst>
              <a:ext uri="{FF2B5EF4-FFF2-40B4-BE49-F238E27FC236}">
                <a16:creationId xmlns:a16="http://schemas.microsoft.com/office/drawing/2014/main" id="{57EFAF36-4216-48CD-BD90-8AD3C4C700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412" y="4464152"/>
            <a:ext cx="16668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Barleria lupulina">
            <a:extLst>
              <a:ext uri="{FF2B5EF4-FFF2-40B4-BE49-F238E27FC236}">
                <a16:creationId xmlns:a16="http://schemas.microsoft.com/office/drawing/2014/main" id="{C5EECEFF-8B27-4486-BC86-B32332C927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6184" y="4385287"/>
            <a:ext cx="13239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23E1A237-75A1-4045-8CF7-42FA439D5BB7}"/>
              </a:ext>
            </a:extLst>
          </p:cNvPr>
          <p:cNvSpPr/>
          <p:nvPr/>
        </p:nvSpPr>
        <p:spPr>
          <a:xfrm>
            <a:off x="6985524" y="6271951"/>
            <a:ext cx="3391378" cy="276999"/>
          </a:xfrm>
          <a:prstGeom prst="rect">
            <a:avLst/>
          </a:prstGeom>
        </p:spPr>
        <p:txBody>
          <a:bodyPr wrap="none">
            <a:spAutoFit/>
          </a:bodyPr>
          <a:lstStyle/>
          <a:p>
            <a:r>
              <a:rPr lang="fr-FR" sz="1200" i="1" dirty="0">
                <a:solidFill>
                  <a:srgbClr val="008000"/>
                </a:solidFill>
                <a:latin typeface="Arial" panose="020B0604020202020204" pitchFamily="34" charset="0"/>
                <a:ea typeface="Times New Roman" panose="02020603050405020304" pitchFamily="18" charset="0"/>
              </a:rPr>
              <a:t>Barleria </a:t>
            </a:r>
            <a:r>
              <a:rPr lang="fr-FR" sz="1200" i="1" dirty="0" err="1">
                <a:solidFill>
                  <a:srgbClr val="008000"/>
                </a:solidFill>
                <a:latin typeface="Arial" panose="020B0604020202020204" pitchFamily="34" charset="0"/>
                <a:ea typeface="Times New Roman" panose="02020603050405020304" pitchFamily="18" charset="0"/>
              </a:rPr>
              <a:t>lupulina</a:t>
            </a:r>
            <a:r>
              <a:rPr lang="fr-FR" sz="1200" i="1" dirty="0">
                <a:solidFill>
                  <a:srgbClr val="008000"/>
                </a:solidFill>
                <a:latin typeface="Arial" panose="020B0604020202020204" pitchFamily="34" charset="0"/>
                <a:ea typeface="Times New Roman" panose="02020603050405020304" pitchFamily="18" charset="0"/>
              </a:rPr>
              <a:t> (</a:t>
            </a:r>
            <a:r>
              <a:rPr lang="fr-FR" sz="1200" i="1" dirty="0" err="1">
                <a:solidFill>
                  <a:srgbClr val="008000"/>
                </a:solidFill>
                <a:latin typeface="Arial" panose="020B0604020202020204" pitchFamily="34" charset="0"/>
                <a:ea typeface="Times New Roman" panose="02020603050405020304" pitchFamily="18" charset="0"/>
              </a:rPr>
              <a:t>Acanthaceae</a:t>
            </a:r>
            <a:r>
              <a:rPr lang="fr-FR" sz="1200" i="1" dirty="0">
                <a:solidFill>
                  <a:srgbClr val="008000"/>
                </a:solidFill>
                <a:latin typeface="Arial" panose="020B0604020202020204" pitchFamily="34" charset="0"/>
                <a:ea typeface="Times New Roman" panose="02020603050405020304" pitchFamily="18" charset="0"/>
              </a:rPr>
              <a:t>) </a:t>
            </a:r>
            <a:r>
              <a:rPr lang="fr-FR" sz="1200" dirty="0">
                <a:solidFill>
                  <a:srgbClr val="008000"/>
                </a:solidFill>
                <a:latin typeface="Arial" panose="020B0604020202020204" pitchFamily="34" charset="0"/>
                <a:ea typeface="Times New Roman" panose="02020603050405020304" pitchFamily="18" charset="0"/>
              </a:rPr>
              <a:t>©Lucile Allorge</a:t>
            </a:r>
            <a:endParaRPr lang="fr-FR" sz="1200" dirty="0"/>
          </a:p>
        </p:txBody>
      </p:sp>
      <p:pic>
        <p:nvPicPr>
          <p:cNvPr id="12" name="Image 11">
            <a:extLst>
              <a:ext uri="{FF2B5EF4-FFF2-40B4-BE49-F238E27FC236}">
                <a16:creationId xmlns:a16="http://schemas.microsoft.com/office/drawing/2014/main" id="{8E369F98-5F43-4FAC-9354-A3620EC5C7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2918" y="4417709"/>
            <a:ext cx="1171575" cy="1771650"/>
          </a:xfrm>
          <a:prstGeom prst="rect">
            <a:avLst/>
          </a:prstGeom>
        </p:spPr>
      </p:pic>
      <p:pic>
        <p:nvPicPr>
          <p:cNvPr id="14" name="Image 13">
            <a:extLst>
              <a:ext uri="{FF2B5EF4-FFF2-40B4-BE49-F238E27FC236}">
                <a16:creationId xmlns:a16="http://schemas.microsoft.com/office/drawing/2014/main" id="{D71529C0-0913-4F10-B0DD-F62CD02F58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2788" y="4404337"/>
            <a:ext cx="2466975" cy="1847850"/>
          </a:xfrm>
          <a:prstGeom prst="rect">
            <a:avLst/>
          </a:prstGeom>
        </p:spPr>
      </p:pic>
      <p:pic>
        <p:nvPicPr>
          <p:cNvPr id="16" name="Image 15">
            <a:extLst>
              <a:ext uri="{FF2B5EF4-FFF2-40B4-BE49-F238E27FC236}">
                <a16:creationId xmlns:a16="http://schemas.microsoft.com/office/drawing/2014/main" id="{9BE67A74-4F05-4D59-A7E8-3BB4726B9C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758" y="4464152"/>
            <a:ext cx="2047875" cy="2238375"/>
          </a:xfrm>
          <a:prstGeom prst="rect">
            <a:avLst/>
          </a:prstGeom>
        </p:spPr>
      </p:pic>
      <p:pic>
        <p:nvPicPr>
          <p:cNvPr id="18" name="Image 17">
            <a:extLst>
              <a:ext uri="{FF2B5EF4-FFF2-40B4-BE49-F238E27FC236}">
                <a16:creationId xmlns:a16="http://schemas.microsoft.com/office/drawing/2014/main" id="{684126E0-A3BA-4848-9654-4E5641AE3B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37373" y="4127602"/>
            <a:ext cx="1695450" cy="2695575"/>
          </a:xfrm>
          <a:prstGeom prst="rect">
            <a:avLst/>
          </a:prstGeom>
        </p:spPr>
      </p:pic>
    </p:spTree>
    <p:extLst>
      <p:ext uri="{BB962C8B-B14F-4D97-AF65-F5344CB8AC3E}">
        <p14:creationId xmlns:p14="http://schemas.microsoft.com/office/powerpoint/2010/main" val="36087182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DB1683C-745D-4A19-8029-A383C0C33E98}"/>
              </a:ext>
            </a:extLst>
          </p:cNvPr>
          <p:cNvSpPr>
            <a:spLocks noGrp="1"/>
          </p:cNvSpPr>
          <p:nvPr>
            <p:ph type="ftr" sz="quarter" idx="11"/>
          </p:nvPr>
        </p:nvSpPr>
        <p:spPr>
          <a:xfrm>
            <a:off x="3474690" y="6478173"/>
            <a:ext cx="4724400" cy="345004"/>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BC118714-6804-479E-A2F0-800AFF866EE5}"/>
              </a:ext>
            </a:extLst>
          </p:cNvPr>
          <p:cNvSpPr txBox="1">
            <a:spLocks/>
          </p:cNvSpPr>
          <p:nvPr/>
        </p:nvSpPr>
        <p:spPr>
          <a:xfrm>
            <a:off x="10720310" y="172370"/>
            <a:ext cx="1164772" cy="28388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68</a:t>
            </a:fld>
            <a:endParaRPr lang="fr-FR"/>
          </a:p>
        </p:txBody>
      </p:sp>
      <p:sp>
        <p:nvSpPr>
          <p:cNvPr id="4" name="ZoneTexte 3">
            <a:extLst>
              <a:ext uri="{FF2B5EF4-FFF2-40B4-BE49-F238E27FC236}">
                <a16:creationId xmlns:a16="http://schemas.microsoft.com/office/drawing/2014/main" id="{EBDDF791-2932-43EE-BF51-D5D85B100A46}"/>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1C597953-B802-4E30-A440-1BB0B6D94105}"/>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F170FF4E-62F2-4B84-A2B3-09D31DB466AE}"/>
              </a:ext>
            </a:extLst>
          </p:cNvPr>
          <p:cNvSpPr txBox="1"/>
          <p:nvPr/>
        </p:nvSpPr>
        <p:spPr>
          <a:xfrm>
            <a:off x="167014" y="871228"/>
            <a:ext cx="11884721" cy="2492990"/>
          </a:xfrm>
          <a:prstGeom prst="rect">
            <a:avLst/>
          </a:prstGeom>
          <a:noFill/>
        </p:spPr>
        <p:txBody>
          <a:bodyPr wrap="square" rtlCol="0">
            <a:spAutoFit/>
          </a:bodyPr>
          <a:lstStyle/>
          <a:p>
            <a:r>
              <a:rPr lang="fr-FR" b="1" dirty="0">
                <a:solidFill>
                  <a:srgbClr val="008000"/>
                </a:solidFill>
              </a:rPr>
              <a:t>Couronne d'épines, couronne du Christ ou épine du Christ (</a:t>
            </a:r>
            <a:r>
              <a:rPr lang="fr-FR" b="1" i="1" dirty="0" err="1">
                <a:solidFill>
                  <a:srgbClr val="008000"/>
                </a:solidFill>
              </a:rPr>
              <a:t>Euphorbia</a:t>
            </a:r>
            <a:r>
              <a:rPr lang="fr-FR" b="1" i="1" dirty="0">
                <a:solidFill>
                  <a:srgbClr val="008000"/>
                </a:solidFill>
              </a:rPr>
              <a:t> </a:t>
            </a:r>
            <a:r>
              <a:rPr lang="fr-FR" b="1" i="1" dirty="0" err="1">
                <a:solidFill>
                  <a:srgbClr val="008000"/>
                </a:solidFill>
              </a:rPr>
              <a:t>milii</a:t>
            </a:r>
            <a:r>
              <a:rPr lang="fr-FR" b="1" dirty="0">
                <a:solidFill>
                  <a:srgbClr val="008000"/>
                </a:solidFill>
              </a:rPr>
              <a:t>)</a:t>
            </a:r>
            <a:r>
              <a:rPr lang="fr-FR" i="1" dirty="0">
                <a:solidFill>
                  <a:srgbClr val="008000"/>
                </a:solidFill>
              </a:rPr>
              <a:t> </a:t>
            </a:r>
          </a:p>
          <a:p>
            <a:endParaRPr lang="fr-FR" i="1" dirty="0"/>
          </a:p>
          <a:p>
            <a:r>
              <a:rPr lang="fr-FR" dirty="0"/>
              <a:t>Arbuste épineux très répandu à Madagascar, et originaire de l’île, aussi bien sur sa côte que sur ses « hauts plateaux » (&lt; 1 m). </a:t>
            </a:r>
            <a:r>
              <a:rPr lang="fr-FR" b="1" dirty="0"/>
              <a:t>USDA Zones</a:t>
            </a:r>
            <a:r>
              <a:rPr lang="fr-FR" dirty="0"/>
              <a:t> 9-11. Sa température ne doit pas baisser sous 10 °C. Il craint la pourriture par excès d'humidité, les aleurodes, les limaces, les araignées rouges. </a:t>
            </a:r>
            <a:r>
              <a:rPr lang="fr-FR" dirty="0">
                <a:solidFill>
                  <a:srgbClr val="FF0000"/>
                </a:solidFill>
              </a:rPr>
              <a:t>Toxique</a:t>
            </a:r>
            <a:r>
              <a:rPr lang="fr-FR" dirty="0"/>
              <a:t>. Port : 1 m de haut, sur 45 cm de large. Il ne nécessite pas beaucoup d'eau. Il se développe en plein soleil ou en ombre partielle. La plante est bon marché et se développe facile.</a:t>
            </a:r>
          </a:p>
          <a:p>
            <a:r>
              <a:rPr lang="fr-FR" sz="1200" dirty="0"/>
              <a:t>Sources : a) </a:t>
            </a:r>
            <a:r>
              <a:rPr lang="fr-FR" sz="1200" dirty="0">
                <a:hlinkClick r:id="rId2"/>
              </a:rPr>
              <a:t>http://tropical.theferns.info/viewtropical.php?id=Barleria+lupulina</a:t>
            </a:r>
            <a:endParaRPr lang="fr-FR" sz="1200" dirty="0"/>
          </a:p>
          <a:p>
            <a:r>
              <a:rPr lang="fr-FR" sz="1200" dirty="0"/>
              <a:t>b) </a:t>
            </a:r>
            <a:r>
              <a:rPr lang="fr-FR" sz="1200" dirty="0">
                <a:hlinkClick r:id="rId3"/>
              </a:rPr>
              <a:t>http://www.mi-aime-a-ou.com/barleria_lupulina.php</a:t>
            </a:r>
            <a:endParaRPr lang="fr-FR" sz="1200" dirty="0"/>
          </a:p>
          <a:p>
            <a:r>
              <a:rPr lang="fr-FR" sz="1200" dirty="0"/>
              <a:t>c) </a:t>
            </a:r>
            <a:r>
              <a:rPr lang="fr-FR" sz="1200" dirty="0">
                <a:hlinkClick r:id="rId4"/>
              </a:rPr>
              <a:t>https://fr.wikipedia.org/wiki/Euphorbia_milii</a:t>
            </a:r>
            <a:r>
              <a:rPr lang="fr-FR" sz="1200" dirty="0"/>
              <a:t>  </a:t>
            </a:r>
          </a:p>
          <a:p>
            <a:r>
              <a:rPr lang="fr-FR" sz="1200" dirty="0"/>
              <a:t>d) </a:t>
            </a:r>
            <a:r>
              <a:rPr lang="fr-FR" sz="1200" dirty="0">
                <a:hlinkClick r:id="rId5"/>
              </a:rPr>
              <a:t>http://www.bothasigwatch.co.za/2014/05/19/making-your-garden-unattractive-to-criminals-19-may-2014/</a:t>
            </a:r>
            <a:r>
              <a:rPr lang="fr-FR" sz="1200" dirty="0"/>
              <a:t> </a:t>
            </a:r>
          </a:p>
        </p:txBody>
      </p:sp>
      <p:sp>
        <p:nvSpPr>
          <p:cNvPr id="7" name="Rectangle 3">
            <a:extLst>
              <a:ext uri="{FF2B5EF4-FFF2-40B4-BE49-F238E27FC236}">
                <a16:creationId xmlns:a16="http://schemas.microsoft.com/office/drawing/2014/main" id="{061CFC97-D08F-4B1D-9051-E6B156660460}"/>
              </a:ext>
            </a:extLst>
          </p:cNvPr>
          <p:cNvSpPr>
            <a:spLocks noChangeArrowheads="1"/>
          </p:cNvSpPr>
          <p:nvPr/>
        </p:nvSpPr>
        <p:spPr bwMode="auto">
          <a:xfrm>
            <a:off x="591671" y="98927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1" name="Picture 8" descr="euphorbia milii">
            <a:extLst>
              <a:ext uri="{FF2B5EF4-FFF2-40B4-BE49-F238E27FC236}">
                <a16:creationId xmlns:a16="http://schemas.microsoft.com/office/drawing/2014/main" id="{8071FC76-79B2-462A-88FE-21E070A2D4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6390" y="3439823"/>
            <a:ext cx="183832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image037">
            <a:extLst>
              <a:ext uri="{FF2B5EF4-FFF2-40B4-BE49-F238E27FC236}">
                <a16:creationId xmlns:a16="http://schemas.microsoft.com/office/drawing/2014/main" id="{093528A2-0F65-41B4-9F6B-AF9F469B77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2305" y="5135273"/>
            <a:ext cx="18192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E5D7D489-3B64-448D-9B57-1B536F0992E2}"/>
              </a:ext>
            </a:extLst>
          </p:cNvPr>
          <p:cNvSpPr/>
          <p:nvPr/>
        </p:nvSpPr>
        <p:spPr>
          <a:xfrm>
            <a:off x="167014" y="6520094"/>
            <a:ext cx="1116331" cy="276999"/>
          </a:xfrm>
          <a:prstGeom prst="rect">
            <a:avLst/>
          </a:prstGeom>
        </p:spPr>
        <p:txBody>
          <a:bodyPr wrap="none">
            <a:spAutoFit/>
          </a:bodyPr>
          <a:lstStyle/>
          <a:p>
            <a:r>
              <a:rPr lang="fr-FR" sz="1200" i="1" dirty="0" err="1">
                <a:solidFill>
                  <a:srgbClr val="008000"/>
                </a:solidFill>
              </a:rPr>
              <a:t>Euphorbia</a:t>
            </a:r>
            <a:r>
              <a:rPr lang="fr-FR" sz="1200" i="1" dirty="0">
                <a:solidFill>
                  <a:srgbClr val="008000"/>
                </a:solidFill>
              </a:rPr>
              <a:t> </a:t>
            </a:r>
            <a:r>
              <a:rPr lang="fr-FR" sz="1200" i="1" dirty="0" err="1">
                <a:solidFill>
                  <a:srgbClr val="008000"/>
                </a:solidFill>
              </a:rPr>
              <a:t>milii</a:t>
            </a:r>
            <a:endParaRPr lang="fr-FR" sz="1200" dirty="0">
              <a:solidFill>
                <a:srgbClr val="008000"/>
              </a:solidFill>
            </a:endParaRPr>
          </a:p>
        </p:txBody>
      </p:sp>
      <p:sp>
        <p:nvSpPr>
          <p:cNvPr id="14" name="ZoneTexte 13">
            <a:extLst>
              <a:ext uri="{FF2B5EF4-FFF2-40B4-BE49-F238E27FC236}">
                <a16:creationId xmlns:a16="http://schemas.microsoft.com/office/drawing/2014/main" id="{06400E9B-B05D-476A-9927-E306FC3F8D0A}"/>
              </a:ext>
            </a:extLst>
          </p:cNvPr>
          <p:cNvSpPr txBox="1"/>
          <p:nvPr/>
        </p:nvSpPr>
        <p:spPr>
          <a:xfrm>
            <a:off x="5836890" y="5554843"/>
            <a:ext cx="6214845" cy="923330"/>
          </a:xfrm>
          <a:prstGeom prst="rect">
            <a:avLst/>
          </a:prstGeom>
          <a:noFill/>
        </p:spPr>
        <p:txBody>
          <a:bodyPr wrap="square" rtlCol="0">
            <a:spAutoFit/>
          </a:bodyPr>
          <a:lstStyle/>
          <a:p>
            <a:r>
              <a:rPr lang="fr-FR" dirty="0">
                <a:solidFill>
                  <a:srgbClr val="008000"/>
                </a:solidFill>
              </a:rPr>
              <a:t>Nous préférons utiliser le </a:t>
            </a:r>
            <a:r>
              <a:rPr lang="fr-FR" b="1" i="1" dirty="0">
                <a:solidFill>
                  <a:srgbClr val="008000"/>
                </a:solidFill>
                <a:latin typeface="Arial" panose="020B0604020202020204" pitchFamily="34" charset="0"/>
                <a:ea typeface="Times New Roman" panose="02020603050405020304" pitchFamily="18" charset="0"/>
              </a:rPr>
              <a:t>Barleria </a:t>
            </a:r>
            <a:r>
              <a:rPr lang="fr-FR" b="1" i="1" dirty="0" err="1">
                <a:solidFill>
                  <a:srgbClr val="008000"/>
                </a:solidFill>
                <a:latin typeface="Arial" panose="020B0604020202020204" pitchFamily="34" charset="0"/>
                <a:ea typeface="Times New Roman" panose="02020603050405020304" pitchFamily="18" charset="0"/>
              </a:rPr>
              <a:t>lupulina</a:t>
            </a:r>
            <a:r>
              <a:rPr lang="fr-FR" dirty="0">
                <a:solidFill>
                  <a:srgbClr val="008000"/>
                </a:solidFill>
                <a:latin typeface="Arial" panose="020B0604020202020204" pitchFamily="34" charset="0"/>
                <a:ea typeface="Times New Roman" panose="02020603050405020304" pitchFamily="18" charset="0"/>
              </a:rPr>
              <a:t> et les </a:t>
            </a:r>
            <a:r>
              <a:rPr lang="fr-FR" b="1" dirty="0">
                <a:solidFill>
                  <a:srgbClr val="008000"/>
                </a:solidFill>
                <a:latin typeface="Arial" panose="020B0604020202020204" pitchFamily="34" charset="0"/>
                <a:ea typeface="Times New Roman" panose="02020603050405020304" pitchFamily="18" charset="0"/>
              </a:rPr>
              <a:t>églantiers</a:t>
            </a:r>
            <a:r>
              <a:rPr lang="fr-FR" dirty="0">
                <a:solidFill>
                  <a:srgbClr val="008000"/>
                </a:solidFill>
                <a:latin typeface="Arial" panose="020B0604020202020204" pitchFamily="34" charset="0"/>
                <a:ea typeface="Times New Roman" panose="02020603050405020304" pitchFamily="18" charset="0"/>
              </a:rPr>
              <a:t> arbustifs</a:t>
            </a:r>
            <a:r>
              <a:rPr lang="fr-FR" dirty="0">
                <a:solidFill>
                  <a:srgbClr val="008000"/>
                </a:solidFill>
              </a:rPr>
              <a:t> pour les arbustes des </a:t>
            </a:r>
            <a:r>
              <a:rPr lang="fr-FR" dirty="0" err="1">
                <a:solidFill>
                  <a:srgbClr val="008000"/>
                </a:solidFill>
              </a:rPr>
              <a:t>massifs.On</a:t>
            </a:r>
            <a:r>
              <a:rPr lang="fr-FR" dirty="0">
                <a:solidFill>
                  <a:srgbClr val="008000"/>
                </a:solidFill>
              </a:rPr>
              <a:t> pourrait mettre du </a:t>
            </a:r>
            <a:r>
              <a:rPr lang="fr-FR" b="1" i="1" dirty="0">
                <a:solidFill>
                  <a:srgbClr val="FF0000"/>
                </a:solidFill>
              </a:rPr>
              <a:t>Rosa </a:t>
            </a:r>
            <a:r>
              <a:rPr lang="fr-FR" b="1" i="1" dirty="0" err="1">
                <a:solidFill>
                  <a:srgbClr val="FF0000"/>
                </a:solidFill>
              </a:rPr>
              <a:t>rugosa</a:t>
            </a:r>
            <a:r>
              <a:rPr lang="fr-FR" dirty="0">
                <a:solidFill>
                  <a:srgbClr val="008000"/>
                </a:solidFill>
              </a:rPr>
              <a:t>, mais il est </a:t>
            </a:r>
            <a:r>
              <a:rPr lang="fr-FR" b="1" dirty="0">
                <a:solidFill>
                  <a:srgbClr val="FF0000"/>
                </a:solidFill>
              </a:rPr>
              <a:t>invasif</a:t>
            </a:r>
            <a:r>
              <a:rPr lang="fr-FR" dirty="0">
                <a:solidFill>
                  <a:srgbClr val="008000"/>
                </a:solidFill>
              </a:rPr>
              <a:t>.</a:t>
            </a:r>
            <a:endParaRPr lang="fr-FR" dirty="0">
              <a:solidFill>
                <a:srgbClr val="FF0000"/>
              </a:solidFill>
            </a:endParaRPr>
          </a:p>
        </p:txBody>
      </p:sp>
      <p:pic>
        <p:nvPicPr>
          <p:cNvPr id="18" name="Image 17">
            <a:extLst>
              <a:ext uri="{FF2B5EF4-FFF2-40B4-BE49-F238E27FC236}">
                <a16:creationId xmlns:a16="http://schemas.microsoft.com/office/drawing/2014/main" id="{3C6E3EE7-2DD7-43CE-BE59-C7B2644165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0343" y="3703175"/>
            <a:ext cx="2286000" cy="1714500"/>
          </a:xfrm>
          <a:prstGeom prst="rect">
            <a:avLst/>
          </a:prstGeom>
        </p:spPr>
      </p:pic>
      <p:pic>
        <p:nvPicPr>
          <p:cNvPr id="20" name="Image 19">
            <a:extLst>
              <a:ext uri="{FF2B5EF4-FFF2-40B4-BE49-F238E27FC236}">
                <a16:creationId xmlns:a16="http://schemas.microsoft.com/office/drawing/2014/main" id="{8DD75407-3B61-4B08-9D26-A02A422563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34927" y="3595694"/>
            <a:ext cx="2619375" cy="1743075"/>
          </a:xfrm>
          <a:prstGeom prst="rect">
            <a:avLst/>
          </a:prstGeom>
        </p:spPr>
      </p:pic>
      <p:pic>
        <p:nvPicPr>
          <p:cNvPr id="22" name="Image 21">
            <a:extLst>
              <a:ext uri="{FF2B5EF4-FFF2-40B4-BE49-F238E27FC236}">
                <a16:creationId xmlns:a16="http://schemas.microsoft.com/office/drawing/2014/main" id="{88E2065C-E7CE-4926-A948-1D87964295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7014" y="3482260"/>
            <a:ext cx="1905000" cy="1428750"/>
          </a:xfrm>
          <a:prstGeom prst="rect">
            <a:avLst/>
          </a:prstGeom>
        </p:spPr>
      </p:pic>
    </p:spTree>
    <p:extLst>
      <p:ext uri="{BB962C8B-B14F-4D97-AF65-F5344CB8AC3E}">
        <p14:creationId xmlns:p14="http://schemas.microsoft.com/office/powerpoint/2010/main" val="31786809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F7BF939-20F0-41EC-A8CB-CFD1C49AD88B}"/>
              </a:ext>
            </a:extLst>
          </p:cNvPr>
          <p:cNvSpPr>
            <a:spLocks noGrp="1"/>
          </p:cNvSpPr>
          <p:nvPr>
            <p:ph type="ftr" sz="quarter" idx="11"/>
          </p:nvPr>
        </p:nvSpPr>
        <p:spPr>
          <a:xfrm>
            <a:off x="3550024" y="6529892"/>
            <a:ext cx="4603376" cy="191583"/>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FDEC4287-BF80-4FF1-9947-9DE404B750BE}"/>
              </a:ext>
            </a:extLst>
          </p:cNvPr>
          <p:cNvSpPr>
            <a:spLocks noGrp="1"/>
          </p:cNvSpPr>
          <p:nvPr>
            <p:ph type="sldNum" sz="quarter" idx="12"/>
          </p:nvPr>
        </p:nvSpPr>
        <p:spPr>
          <a:xfrm>
            <a:off x="9448800" y="179198"/>
            <a:ext cx="2743200" cy="365125"/>
          </a:xfrm>
        </p:spPr>
        <p:txBody>
          <a:bodyPr/>
          <a:lstStyle/>
          <a:p>
            <a:fld id="{DD01B516-A07C-46B6-9C1A-871827ED2DE0}" type="slidenum">
              <a:rPr lang="fr-FR" smtClean="0"/>
              <a:t>69</a:t>
            </a:fld>
            <a:endParaRPr lang="fr-FR"/>
          </a:p>
        </p:txBody>
      </p:sp>
      <p:sp>
        <p:nvSpPr>
          <p:cNvPr id="4" name="ZoneTexte 3">
            <a:extLst>
              <a:ext uri="{FF2B5EF4-FFF2-40B4-BE49-F238E27FC236}">
                <a16:creationId xmlns:a16="http://schemas.microsoft.com/office/drawing/2014/main" id="{4B6645FD-48D1-4950-B795-3894D47AC797}"/>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1EC04668-4E61-4A61-A414-03B4B055BCB2}"/>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Rectangle 5">
            <a:extLst>
              <a:ext uri="{FF2B5EF4-FFF2-40B4-BE49-F238E27FC236}">
                <a16:creationId xmlns:a16="http://schemas.microsoft.com/office/drawing/2014/main" id="{8CEC38E8-D90D-46A9-AA06-63733A6FCF42}"/>
              </a:ext>
            </a:extLst>
          </p:cNvPr>
          <p:cNvSpPr/>
          <p:nvPr/>
        </p:nvSpPr>
        <p:spPr>
          <a:xfrm>
            <a:off x="172121" y="1200329"/>
            <a:ext cx="11801139" cy="1292662"/>
          </a:xfrm>
          <a:prstGeom prst="rect">
            <a:avLst/>
          </a:prstGeom>
        </p:spPr>
        <p:txBody>
          <a:bodyPr wrap="square">
            <a:spAutoFit/>
          </a:bodyPr>
          <a:lstStyle/>
          <a:p>
            <a:r>
              <a:rPr lang="fr-FR" dirty="0">
                <a:solidFill>
                  <a:srgbClr val="222222"/>
                </a:solidFill>
                <a:latin typeface="Arial" panose="020B0604020202020204" pitchFamily="34" charset="0"/>
              </a:rPr>
              <a:t>Ou </a:t>
            </a:r>
            <a:r>
              <a:rPr lang="fr-FR" b="1" dirty="0">
                <a:solidFill>
                  <a:srgbClr val="222222"/>
                </a:solidFill>
                <a:latin typeface="Arial" panose="020B0604020202020204" pitchFamily="34" charset="0"/>
              </a:rPr>
              <a:t>tomate porc</a:t>
            </a:r>
            <a:r>
              <a:rPr lang="fr-FR" dirty="0">
                <a:solidFill>
                  <a:srgbClr val="222222"/>
                </a:solidFill>
                <a:latin typeface="Arial" panose="020B0604020202020204" pitchFamily="34" charset="0"/>
              </a:rPr>
              <a:t>-</a:t>
            </a:r>
            <a:r>
              <a:rPr lang="fr-FR" b="1" dirty="0">
                <a:solidFill>
                  <a:srgbClr val="222222"/>
                </a:solidFill>
                <a:latin typeface="Arial" panose="020B0604020202020204" pitchFamily="34" charset="0"/>
              </a:rPr>
              <a:t>épic</a:t>
            </a:r>
            <a:r>
              <a:rPr lang="fr-FR" dirty="0">
                <a:solidFill>
                  <a:srgbClr val="222222"/>
                </a:solidFill>
                <a:latin typeface="Arial" panose="020B0604020202020204" pitchFamily="34" charset="0"/>
              </a:rPr>
              <a:t>, c’est un arbuste, à </a:t>
            </a:r>
            <a:r>
              <a:rPr lang="fr-FR" dirty="0">
                <a:solidFill>
                  <a:srgbClr val="0B0080"/>
                </a:solidFill>
                <a:latin typeface="Arial" panose="020B0604020202020204" pitchFamily="34" charset="0"/>
                <a:hlinkClick r:id="rId2" tooltip="À feuilles persistantes"/>
              </a:rPr>
              <a:t>feuilles persistantes</a:t>
            </a:r>
            <a:r>
              <a:rPr lang="fr-FR" dirty="0">
                <a:solidFill>
                  <a:srgbClr val="0B0080"/>
                </a:solidFill>
                <a:latin typeface="Arial" panose="020B0604020202020204" pitchFamily="34" charset="0"/>
              </a:rPr>
              <a:t> épineuses, à </a:t>
            </a:r>
            <a:r>
              <a:rPr lang="fr-FR" dirty="0">
                <a:solidFill>
                  <a:srgbClr val="FF0000"/>
                </a:solidFill>
                <a:latin typeface="Arial" panose="020B0604020202020204" pitchFamily="34" charset="0"/>
              </a:rPr>
              <a:t>baies toxiques</a:t>
            </a:r>
            <a:r>
              <a:rPr lang="fr-FR" dirty="0">
                <a:solidFill>
                  <a:srgbClr val="0B0080"/>
                </a:solidFill>
                <a:latin typeface="Arial" panose="020B0604020202020204" pitchFamily="34" charset="0"/>
              </a:rPr>
              <a:t>,</a:t>
            </a:r>
            <a:r>
              <a:rPr lang="fr-FR" dirty="0">
                <a:solidFill>
                  <a:srgbClr val="222222"/>
                </a:solidFill>
                <a:latin typeface="Arial" panose="020B0604020202020204" pitchFamily="34" charset="0"/>
              </a:rPr>
              <a:t> de 1 à 1,5 m maximum, originaire de la région tropicale </a:t>
            </a:r>
            <a:r>
              <a:rPr lang="fr-FR" dirty="0">
                <a:solidFill>
                  <a:srgbClr val="0B0080"/>
                </a:solidFill>
                <a:latin typeface="Arial" panose="020B0604020202020204" pitchFamily="34" charset="0"/>
                <a:hlinkClick r:id="rId3" tooltip="Madagascar"/>
              </a:rPr>
              <a:t>Madagascar</a:t>
            </a:r>
            <a:r>
              <a:rPr lang="fr-FR" dirty="0">
                <a:solidFill>
                  <a:srgbClr val="0B0080"/>
                </a:solidFill>
                <a:latin typeface="Arial" panose="020B0604020202020204" pitchFamily="34" charset="0"/>
              </a:rPr>
              <a:t>. </a:t>
            </a:r>
            <a:r>
              <a:rPr lang="fr-FR" dirty="0"/>
              <a:t>Il nécessite de l'eau et du soleil modérés, un climat chaud et un sol légèrement acide à légèrement alcalin. </a:t>
            </a:r>
            <a:r>
              <a:rPr lang="fr-FR" dirty="0">
                <a:solidFill>
                  <a:srgbClr val="FF0000"/>
                </a:solidFill>
              </a:rPr>
              <a:t>La plante est très épineuse, il faut la manipuler avec soin</a:t>
            </a:r>
            <a:r>
              <a:rPr lang="fr-FR" dirty="0"/>
              <a:t>. </a:t>
            </a:r>
            <a:r>
              <a:rPr lang="fr-FR" b="1" dirty="0"/>
              <a:t>Zone USDA </a:t>
            </a:r>
            <a:r>
              <a:rPr lang="fr-FR" dirty="0"/>
              <a:t>: 9 à 11.</a:t>
            </a:r>
          </a:p>
          <a:p>
            <a:r>
              <a:rPr lang="fr-FR" sz="1200" dirty="0"/>
              <a:t>Sources : a) </a:t>
            </a:r>
            <a:r>
              <a:rPr lang="fr-FR" sz="1200" dirty="0">
                <a:hlinkClick r:id="rId4"/>
              </a:rPr>
              <a:t>https://en.wikipedia.org/wiki/Solanum_pyracanthos</a:t>
            </a:r>
            <a:r>
              <a:rPr lang="fr-FR" sz="1200" dirty="0"/>
              <a:t> </a:t>
            </a:r>
          </a:p>
          <a:p>
            <a:r>
              <a:rPr lang="fr-FR" sz="1200" dirty="0"/>
              <a:t>b) </a:t>
            </a:r>
            <a:r>
              <a:rPr lang="fr-FR" sz="1200" dirty="0">
                <a:hlinkClick r:id="rId5"/>
              </a:rPr>
              <a:t>http://nature.jardin.free.fr/1104/solanum_pyracanthum.html</a:t>
            </a:r>
            <a:r>
              <a:rPr lang="fr-FR" sz="1200" dirty="0"/>
              <a:t> </a:t>
            </a:r>
          </a:p>
        </p:txBody>
      </p:sp>
      <p:sp>
        <p:nvSpPr>
          <p:cNvPr id="7" name="Rectangle 6">
            <a:extLst>
              <a:ext uri="{FF2B5EF4-FFF2-40B4-BE49-F238E27FC236}">
                <a16:creationId xmlns:a16="http://schemas.microsoft.com/office/drawing/2014/main" id="{83B8D621-9098-429B-BE80-56F68ED2E7AB}"/>
              </a:ext>
            </a:extLst>
          </p:cNvPr>
          <p:cNvSpPr/>
          <p:nvPr/>
        </p:nvSpPr>
        <p:spPr>
          <a:xfrm>
            <a:off x="172122" y="830997"/>
            <a:ext cx="5250155" cy="369332"/>
          </a:xfrm>
          <a:prstGeom prst="rect">
            <a:avLst/>
          </a:prstGeom>
        </p:spPr>
        <p:txBody>
          <a:bodyPr wrap="none">
            <a:spAutoFit/>
          </a:bodyPr>
          <a:lstStyle/>
          <a:p>
            <a:r>
              <a:rPr lang="fr-FR" b="1" i="1" dirty="0">
                <a:solidFill>
                  <a:srgbClr val="008000"/>
                </a:solidFill>
                <a:latin typeface="Arial" panose="020B0604020202020204" pitchFamily="34" charset="0"/>
              </a:rPr>
              <a:t>Solanum </a:t>
            </a:r>
            <a:r>
              <a:rPr lang="fr-FR" b="1" i="1" dirty="0" err="1">
                <a:solidFill>
                  <a:srgbClr val="008000"/>
                </a:solidFill>
                <a:latin typeface="Arial" panose="020B0604020202020204" pitchFamily="34" charset="0"/>
              </a:rPr>
              <a:t>pyracanthos</a:t>
            </a:r>
            <a:r>
              <a:rPr lang="fr-FR" b="1" dirty="0">
                <a:solidFill>
                  <a:srgbClr val="008000"/>
                </a:solidFill>
                <a:latin typeface="Arial" panose="020B0604020202020204" pitchFamily="34" charset="0"/>
              </a:rPr>
              <a:t> ou </a:t>
            </a:r>
            <a:r>
              <a:rPr lang="fr-FR" b="1" i="1" dirty="0">
                <a:solidFill>
                  <a:srgbClr val="008000"/>
                </a:solidFill>
              </a:rPr>
              <a:t>Solanum </a:t>
            </a:r>
            <a:r>
              <a:rPr lang="fr-FR" b="1" i="1" dirty="0" err="1">
                <a:solidFill>
                  <a:srgbClr val="008000"/>
                </a:solidFill>
              </a:rPr>
              <a:t>pyracanthon</a:t>
            </a:r>
            <a:endParaRPr lang="fr-FR" b="1" i="1" dirty="0">
              <a:solidFill>
                <a:srgbClr val="008000"/>
              </a:solidFill>
            </a:endParaRPr>
          </a:p>
        </p:txBody>
      </p:sp>
      <p:pic>
        <p:nvPicPr>
          <p:cNvPr id="8" name="Image 7">
            <a:extLst>
              <a:ext uri="{FF2B5EF4-FFF2-40B4-BE49-F238E27FC236}">
                <a16:creationId xmlns:a16="http://schemas.microsoft.com/office/drawing/2014/main" id="{879A3D17-8112-4A76-B1EC-6A8EBBF320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5879" y="4281604"/>
            <a:ext cx="2794000" cy="2451100"/>
          </a:xfrm>
          <a:prstGeom prst="rect">
            <a:avLst/>
          </a:prstGeom>
        </p:spPr>
      </p:pic>
      <p:pic>
        <p:nvPicPr>
          <p:cNvPr id="9" name="Image 8">
            <a:extLst>
              <a:ext uri="{FF2B5EF4-FFF2-40B4-BE49-F238E27FC236}">
                <a16:creationId xmlns:a16="http://schemas.microsoft.com/office/drawing/2014/main" id="{E5110678-63E8-41EC-95BE-7CFD87BE2F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6233" y="2335145"/>
            <a:ext cx="2334601" cy="1610875"/>
          </a:xfrm>
          <a:prstGeom prst="rect">
            <a:avLst/>
          </a:prstGeom>
        </p:spPr>
      </p:pic>
      <p:pic>
        <p:nvPicPr>
          <p:cNvPr id="10" name="Image 9">
            <a:extLst>
              <a:ext uri="{FF2B5EF4-FFF2-40B4-BE49-F238E27FC236}">
                <a16:creationId xmlns:a16="http://schemas.microsoft.com/office/drawing/2014/main" id="{D5B3337D-B006-4D5D-B5AF-6008EEA6FC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0384" y="4204494"/>
            <a:ext cx="2171700" cy="2105025"/>
          </a:xfrm>
          <a:prstGeom prst="rect">
            <a:avLst/>
          </a:prstGeom>
        </p:spPr>
      </p:pic>
      <p:pic>
        <p:nvPicPr>
          <p:cNvPr id="11" name="Image 10">
            <a:extLst>
              <a:ext uri="{FF2B5EF4-FFF2-40B4-BE49-F238E27FC236}">
                <a16:creationId xmlns:a16="http://schemas.microsoft.com/office/drawing/2014/main" id="{24DDB10E-9AD5-49B1-9040-A3A45A94AB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29983" y="2348897"/>
            <a:ext cx="2857500" cy="1600200"/>
          </a:xfrm>
          <a:prstGeom prst="rect">
            <a:avLst/>
          </a:prstGeom>
        </p:spPr>
      </p:pic>
      <p:pic>
        <p:nvPicPr>
          <p:cNvPr id="12" name="Image 11">
            <a:extLst>
              <a:ext uri="{FF2B5EF4-FFF2-40B4-BE49-F238E27FC236}">
                <a16:creationId xmlns:a16="http://schemas.microsoft.com/office/drawing/2014/main" id="{A16FDAA6-292D-4022-AB0D-4254079CDE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58658" y="4279734"/>
            <a:ext cx="2009775" cy="2276475"/>
          </a:xfrm>
          <a:prstGeom prst="rect">
            <a:avLst/>
          </a:prstGeom>
        </p:spPr>
      </p:pic>
      <p:pic>
        <p:nvPicPr>
          <p:cNvPr id="13" name="Image 12">
            <a:extLst>
              <a:ext uri="{FF2B5EF4-FFF2-40B4-BE49-F238E27FC236}">
                <a16:creationId xmlns:a16="http://schemas.microsoft.com/office/drawing/2014/main" id="{595E324E-B9DB-4ED7-972E-289A85B6446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8740" y="4254500"/>
            <a:ext cx="1847850" cy="2466975"/>
          </a:xfrm>
          <a:prstGeom prst="rect">
            <a:avLst/>
          </a:prstGeom>
        </p:spPr>
      </p:pic>
      <p:pic>
        <p:nvPicPr>
          <p:cNvPr id="14" name="Image 13">
            <a:extLst>
              <a:ext uri="{FF2B5EF4-FFF2-40B4-BE49-F238E27FC236}">
                <a16:creationId xmlns:a16="http://schemas.microsoft.com/office/drawing/2014/main" id="{9B118D30-4149-4CD0-8680-854245D449A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83480" y="16414"/>
            <a:ext cx="1679777" cy="1259833"/>
          </a:xfrm>
          <a:prstGeom prst="rect">
            <a:avLst/>
          </a:prstGeom>
        </p:spPr>
      </p:pic>
      <p:pic>
        <p:nvPicPr>
          <p:cNvPr id="15" name="Image 14">
            <a:extLst>
              <a:ext uri="{FF2B5EF4-FFF2-40B4-BE49-F238E27FC236}">
                <a16:creationId xmlns:a16="http://schemas.microsoft.com/office/drawing/2014/main" id="{90B771FB-E5EF-40DD-AA3B-1F88AE4CBC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64067" y="4166394"/>
            <a:ext cx="2143125" cy="2143125"/>
          </a:xfrm>
          <a:prstGeom prst="rect">
            <a:avLst/>
          </a:prstGeom>
        </p:spPr>
      </p:pic>
    </p:spTree>
    <p:extLst>
      <p:ext uri="{BB962C8B-B14F-4D97-AF65-F5344CB8AC3E}">
        <p14:creationId xmlns:p14="http://schemas.microsoft.com/office/powerpoint/2010/main" val="4200528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76EB354E-D483-4616-9DC0-9A57D10064D1}"/>
              </a:ext>
            </a:extLst>
          </p:cNvPr>
          <p:cNvSpPr>
            <a:spLocks noGrp="1"/>
          </p:cNvSpPr>
          <p:nvPr>
            <p:ph type="ftr" sz="quarter" idx="11"/>
          </p:nvPr>
        </p:nvSpPr>
        <p:spPr>
          <a:xfrm>
            <a:off x="3173506" y="6558840"/>
            <a:ext cx="5130501" cy="299160"/>
          </a:xfrm>
        </p:spPr>
        <p:txBody>
          <a:bodyPr/>
          <a:lstStyle/>
          <a:p>
            <a:r>
              <a:rPr lang="fr-FR" dirty="0"/>
              <a:t>Aménagement paysager (Antanarivo) – B. LISAN – Sept 2017</a:t>
            </a:r>
          </a:p>
        </p:txBody>
      </p:sp>
      <p:sp>
        <p:nvSpPr>
          <p:cNvPr id="5" name="Espace réservé du numéro de diapositive 4">
            <a:extLst>
              <a:ext uri="{FF2B5EF4-FFF2-40B4-BE49-F238E27FC236}">
                <a16:creationId xmlns:a16="http://schemas.microsoft.com/office/drawing/2014/main" id="{3B205CD6-7334-4AEE-B558-C6EFBE86BC60}"/>
              </a:ext>
            </a:extLst>
          </p:cNvPr>
          <p:cNvSpPr>
            <a:spLocks noGrp="1"/>
          </p:cNvSpPr>
          <p:nvPr>
            <p:ph type="sldNum" sz="quarter" idx="12"/>
          </p:nvPr>
        </p:nvSpPr>
        <p:spPr>
          <a:xfrm>
            <a:off x="9316122" y="183197"/>
            <a:ext cx="2743200" cy="365125"/>
          </a:xfrm>
        </p:spPr>
        <p:txBody>
          <a:bodyPr/>
          <a:lstStyle/>
          <a:p>
            <a:fld id="{DD01B516-A07C-46B6-9C1A-871827ED2DE0}" type="slidenum">
              <a:rPr lang="fr-FR" smtClean="0"/>
              <a:t>7</a:t>
            </a:fld>
            <a:endParaRPr lang="fr-FR" dirty="0"/>
          </a:p>
        </p:txBody>
      </p:sp>
      <p:sp>
        <p:nvSpPr>
          <p:cNvPr id="6" name="ZoneTexte 5">
            <a:extLst>
              <a:ext uri="{FF2B5EF4-FFF2-40B4-BE49-F238E27FC236}">
                <a16:creationId xmlns:a16="http://schemas.microsoft.com/office/drawing/2014/main" id="{26241BB4-6021-498B-9423-25428974350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7" name="ZoneTexte 6">
            <a:extLst>
              <a:ext uri="{FF2B5EF4-FFF2-40B4-BE49-F238E27FC236}">
                <a16:creationId xmlns:a16="http://schemas.microsoft.com/office/drawing/2014/main" id="{46EB2BF3-8F48-47FE-A71E-39A1FDDEE3EF}"/>
              </a:ext>
            </a:extLst>
          </p:cNvPr>
          <p:cNvSpPr txBox="1"/>
          <p:nvPr/>
        </p:nvSpPr>
        <p:spPr>
          <a:xfrm>
            <a:off x="182881" y="492231"/>
            <a:ext cx="5013064" cy="369332"/>
          </a:xfrm>
          <a:prstGeom prst="rect">
            <a:avLst/>
          </a:prstGeom>
          <a:noFill/>
        </p:spPr>
        <p:txBody>
          <a:bodyPr wrap="square" rtlCol="0">
            <a:spAutoFit/>
          </a:bodyPr>
          <a:lstStyle/>
          <a:p>
            <a:r>
              <a:rPr lang="fr-FR" b="1" u="sng" dirty="0">
                <a:solidFill>
                  <a:srgbClr val="008000"/>
                </a:solidFill>
              </a:rPr>
              <a:t>Calcul de la surface du lac et de sa bordure</a:t>
            </a:r>
          </a:p>
        </p:txBody>
      </p:sp>
      <p:sp>
        <p:nvSpPr>
          <p:cNvPr id="8" name="ZoneTexte 7">
            <a:extLst>
              <a:ext uri="{FF2B5EF4-FFF2-40B4-BE49-F238E27FC236}">
                <a16:creationId xmlns:a16="http://schemas.microsoft.com/office/drawing/2014/main" id="{4416651C-12DF-45DB-8E91-4638A0D32DDF}"/>
              </a:ext>
            </a:extLst>
          </p:cNvPr>
          <p:cNvSpPr txBox="1"/>
          <p:nvPr/>
        </p:nvSpPr>
        <p:spPr>
          <a:xfrm>
            <a:off x="182881" y="849854"/>
            <a:ext cx="11876442" cy="4493538"/>
          </a:xfrm>
          <a:prstGeom prst="rect">
            <a:avLst/>
          </a:prstGeom>
          <a:noFill/>
        </p:spPr>
        <p:txBody>
          <a:bodyPr wrap="square" rtlCol="0">
            <a:spAutoFit/>
          </a:bodyPr>
          <a:lstStyle/>
          <a:p>
            <a:r>
              <a:rPr lang="fr-FR" b="1" dirty="0"/>
              <a:t>Nous appellerons cet étang, un Lac</a:t>
            </a:r>
            <a:r>
              <a:rPr lang="fr-FR" dirty="0"/>
              <a:t>. 550 m dans sa plus grande largeur. 470 m dans sa plus grande largeur.</a:t>
            </a:r>
          </a:p>
          <a:p>
            <a:r>
              <a:rPr lang="fr-FR" dirty="0"/>
              <a:t>Sa surface S serait d’environ ~ 129250 m2 (environ 13 ha). Si ce lac avait la forme d’un cercle parfait, son rayon R serait (selon la formule S =3,14 x R</a:t>
            </a:r>
            <a:r>
              <a:rPr lang="fr-FR" baseline="30000" dirty="0"/>
              <a:t>2</a:t>
            </a:r>
            <a:r>
              <a:rPr lang="fr-FR" dirty="0"/>
              <a:t> ou R = ( √ S/ 3,14) d’environ ~ : 202 m. Son diamètre d’environ 400 m).</a:t>
            </a:r>
          </a:p>
          <a:p>
            <a:r>
              <a:rPr lang="fr-FR" dirty="0"/>
              <a:t>Si ce lac avait la forme d’un cercle parfait, son rayon R serait d’environ 252 m. </a:t>
            </a:r>
            <a:r>
              <a:rPr lang="fr-FR" b="1" dirty="0"/>
              <a:t>Son diamètre serait d’environ 504 m (~ 500 m).</a:t>
            </a:r>
          </a:p>
          <a:p>
            <a:r>
              <a:rPr lang="fr-FR" dirty="0"/>
              <a:t>On suppose que l’apothème l est constant et d’environ 2 m (de longueur), que r1 est d’environ 500 m et r2 d’environ 502 m </a:t>
            </a:r>
          </a:p>
          <a:p>
            <a:r>
              <a:rPr lang="fr-FR" dirty="0"/>
              <a:t>Donc la surface S2 (*) de l’aire latérale d'un tronc de cône serait de = 3,14 x (500 + 502) x 2 = 6292,56 m2 ~ 6000 m2 (~ 0,6 ha). (Selon le site « b) », si la hauteur de la berge est de 1,5 m de haut, cette surface est alors de : </a:t>
            </a:r>
            <a:r>
              <a:rPr lang="fr-FR" b="1" dirty="0">
                <a:solidFill>
                  <a:srgbClr val="FF0000"/>
                </a:solidFill>
              </a:rPr>
              <a:t>7 869</a:t>
            </a:r>
            <a:r>
              <a:rPr lang="fr-FR" dirty="0">
                <a:solidFill>
                  <a:srgbClr val="FF0000"/>
                </a:solidFill>
              </a:rPr>
              <a:t> m2 ~  8000 m2</a:t>
            </a:r>
            <a:r>
              <a:rPr lang="fr-FR" dirty="0"/>
              <a:t>).</a:t>
            </a:r>
          </a:p>
          <a:p>
            <a:r>
              <a:rPr lang="fr-FR" dirty="0"/>
              <a:t>Ce petit calcul très approximatif, donne juste des ordres de grandeurs. On constate que cette surface à aménager est importante. En plus le lac n’est pas circulaire, donc </a:t>
            </a:r>
            <a:r>
              <a:rPr lang="fr-FR" dirty="0">
                <a:solidFill>
                  <a:srgbClr val="FF0000"/>
                </a:solidFill>
              </a:rPr>
              <a:t>la</a:t>
            </a:r>
            <a:r>
              <a:rPr lang="fr-FR" dirty="0"/>
              <a:t> </a:t>
            </a:r>
            <a:r>
              <a:rPr lang="fr-FR" dirty="0">
                <a:solidFill>
                  <a:srgbClr val="FF0000"/>
                </a:solidFill>
              </a:rPr>
              <a:t>surface totale des berges (en butte et basses) doit être plus importante</a:t>
            </a:r>
            <a:r>
              <a:rPr lang="fr-FR" dirty="0"/>
              <a:t>.</a:t>
            </a:r>
          </a:p>
          <a:p>
            <a:endParaRPr lang="fr-FR" dirty="0"/>
          </a:p>
          <a:p>
            <a:r>
              <a:rPr lang="fr-FR" sz="1600" dirty="0"/>
              <a:t>(*) Calcul du volume et de la surface (de l’aire latérale d'un tronc de cône) d'un tronc de cône dit encore cône tronqué :  S = 3.14 x (r1 + r2) x l </a:t>
            </a:r>
          </a:p>
          <a:p>
            <a:endParaRPr lang="fr-FR" dirty="0"/>
          </a:p>
          <a:p>
            <a:endParaRPr lang="fr-FR" dirty="0"/>
          </a:p>
          <a:p>
            <a:endParaRPr lang="fr-FR" dirty="0"/>
          </a:p>
          <a:p>
            <a:r>
              <a:rPr lang="fr-FR" sz="1200" dirty="0"/>
              <a:t>Sources : a) Extrait de Calcul différentiel et intégral, André Ross. </a:t>
            </a:r>
          </a:p>
          <a:p>
            <a:r>
              <a:rPr lang="fr-FR" sz="1200" dirty="0">
                <a:hlinkClick r:id="rId2"/>
              </a:rPr>
              <a:t>https://www.lozedion.com/glossary/aire-laterale-dun-tronc-de-cone/</a:t>
            </a:r>
            <a:r>
              <a:rPr lang="fr-FR" sz="1200" dirty="0"/>
              <a:t> </a:t>
            </a:r>
          </a:p>
          <a:p>
            <a:r>
              <a:rPr lang="fr-FR" sz="1200" dirty="0"/>
              <a:t>b) </a:t>
            </a:r>
            <a:r>
              <a:rPr lang="fr-FR" sz="1200" dirty="0">
                <a:hlinkClick r:id="rId3"/>
              </a:rPr>
              <a:t>http://www.toutcalculer.com/geometrie/volume-surface-tronc-de-cone.php</a:t>
            </a:r>
            <a:r>
              <a:rPr lang="fr-FR" sz="1200" dirty="0"/>
              <a:t> </a:t>
            </a:r>
          </a:p>
        </p:txBody>
      </p:sp>
      <p:pic>
        <p:nvPicPr>
          <p:cNvPr id="10" name="Image 9">
            <a:extLst>
              <a:ext uri="{FF2B5EF4-FFF2-40B4-BE49-F238E27FC236}">
                <a16:creationId xmlns:a16="http://schemas.microsoft.com/office/drawing/2014/main" id="{B4F92BF7-DCAD-4E73-8829-CC29D57604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0946" y="4234996"/>
            <a:ext cx="2428539" cy="1913689"/>
          </a:xfrm>
          <a:prstGeom prst="rect">
            <a:avLst/>
          </a:prstGeom>
        </p:spPr>
      </p:pic>
      <p:pic>
        <p:nvPicPr>
          <p:cNvPr id="12" name="Image 11">
            <a:extLst>
              <a:ext uri="{FF2B5EF4-FFF2-40B4-BE49-F238E27FC236}">
                <a16:creationId xmlns:a16="http://schemas.microsoft.com/office/drawing/2014/main" id="{604A8D68-5C01-4CBE-A7A6-B96C5E4C11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5726" y="4234996"/>
            <a:ext cx="3913596" cy="2386339"/>
          </a:xfrm>
          <a:prstGeom prst="rect">
            <a:avLst/>
          </a:prstGeom>
        </p:spPr>
      </p:pic>
    </p:spTree>
    <p:extLst>
      <p:ext uri="{BB962C8B-B14F-4D97-AF65-F5344CB8AC3E}">
        <p14:creationId xmlns:p14="http://schemas.microsoft.com/office/powerpoint/2010/main" val="37232851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4038599" y="6492720"/>
            <a:ext cx="4971585" cy="365280"/>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10826081" y="96540"/>
            <a:ext cx="1196791" cy="365125"/>
          </a:xfrm>
        </p:spPr>
        <p:txBody>
          <a:bodyPr/>
          <a:lstStyle/>
          <a:p>
            <a:fld id="{DD01B516-A07C-46B6-9C1A-871827ED2DE0}" type="slidenum">
              <a:rPr lang="fr-FR" smtClean="0"/>
              <a:t>70</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DA3B0B3B-0E55-4DEE-B7B4-9076A38E7D7C}"/>
              </a:ext>
            </a:extLst>
          </p:cNvPr>
          <p:cNvSpPr txBox="1"/>
          <p:nvPr/>
        </p:nvSpPr>
        <p:spPr>
          <a:xfrm>
            <a:off x="267629" y="830997"/>
            <a:ext cx="4081347" cy="369332"/>
          </a:xfrm>
          <a:prstGeom prst="rect">
            <a:avLst/>
          </a:prstGeom>
          <a:noFill/>
        </p:spPr>
        <p:txBody>
          <a:bodyPr wrap="square" rtlCol="0">
            <a:spAutoFit/>
          </a:bodyPr>
          <a:lstStyle/>
          <a:p>
            <a:r>
              <a:rPr lang="fr-FR" b="1" dirty="0">
                <a:solidFill>
                  <a:srgbClr val="008000"/>
                </a:solidFill>
              </a:rPr>
              <a:t>Rosier Rugueux (</a:t>
            </a:r>
            <a:r>
              <a:rPr lang="fr-FR" b="1" i="1" dirty="0">
                <a:solidFill>
                  <a:srgbClr val="008000"/>
                </a:solidFill>
              </a:rPr>
              <a:t>Rosa </a:t>
            </a:r>
            <a:r>
              <a:rPr lang="fr-FR" b="1" i="1" dirty="0" err="1">
                <a:solidFill>
                  <a:srgbClr val="008000"/>
                </a:solidFill>
              </a:rPr>
              <a:t>rugosa</a:t>
            </a:r>
            <a:r>
              <a:rPr lang="fr-FR" b="1" dirty="0">
                <a:solidFill>
                  <a:srgbClr val="008000"/>
                </a:solidFill>
              </a:rPr>
              <a:t>)</a:t>
            </a:r>
          </a:p>
        </p:txBody>
      </p:sp>
      <p:sp>
        <p:nvSpPr>
          <p:cNvPr id="7" name="ZoneTexte 6">
            <a:extLst>
              <a:ext uri="{FF2B5EF4-FFF2-40B4-BE49-F238E27FC236}">
                <a16:creationId xmlns:a16="http://schemas.microsoft.com/office/drawing/2014/main" id="{24611106-C522-4F40-B454-B4DF387208CE}"/>
              </a:ext>
            </a:extLst>
          </p:cNvPr>
          <p:cNvSpPr txBox="1"/>
          <p:nvPr/>
        </p:nvSpPr>
        <p:spPr>
          <a:xfrm>
            <a:off x="172122" y="1200329"/>
            <a:ext cx="10653959" cy="3139321"/>
          </a:xfrm>
          <a:prstGeom prst="rect">
            <a:avLst/>
          </a:prstGeom>
          <a:noFill/>
        </p:spPr>
        <p:txBody>
          <a:bodyPr wrap="square" rtlCol="0">
            <a:spAutoFit/>
          </a:bodyPr>
          <a:lstStyle/>
          <a:p>
            <a:r>
              <a:rPr lang="fr-FR" dirty="0"/>
              <a:t>Le </a:t>
            </a:r>
            <a:r>
              <a:rPr lang="fr-FR" b="1" dirty="0"/>
              <a:t>Rosier rugueux</a:t>
            </a:r>
            <a:r>
              <a:rPr lang="fr-FR" dirty="0"/>
              <a:t>, ou </a:t>
            </a:r>
            <a:r>
              <a:rPr lang="fr-FR" b="1" dirty="0"/>
              <a:t>Rosier du Japon </a:t>
            </a:r>
            <a:r>
              <a:rPr lang="fr-FR" dirty="0"/>
              <a:t>est un arbuste drageonnant qui émet de nouvelles tiges à partir de la souche et forme des fourrés denses de 1 à 1,5 mètre de haut. Les tiges sont densément recouvertes de nombreux aiguillons droits et courts (3 à 10 mm de longs). Ce rosier supporte les sols pauvres et sablonneux. Il s'</a:t>
            </a:r>
            <a:r>
              <a:rPr lang="fr-FR" dirty="0">
                <a:hlinkClick r:id="rId2" tooltip="Hybride"/>
              </a:rPr>
              <a:t>hybride</a:t>
            </a:r>
            <a:r>
              <a:rPr lang="fr-FR" dirty="0"/>
              <a:t> facilement avec de nombreux autres rosiers et est très appréciée des sélectionneurs pour sa très grande résistance au froid (</a:t>
            </a:r>
            <a:r>
              <a:rPr lang="fr-FR" dirty="0">
                <a:hlinkClick r:id="rId3" tooltip="Zone USDA"/>
              </a:rPr>
              <a:t>zone USDA</a:t>
            </a:r>
            <a:r>
              <a:rPr lang="fr-FR" dirty="0"/>
              <a:t> 2 à 8) et aux maladies de la </a:t>
            </a:r>
            <a:r>
              <a:rPr lang="fr-FR" dirty="0">
                <a:hlinkClick r:id="rId4" tooltip="Rouille (maladie)"/>
              </a:rPr>
              <a:t>rouille</a:t>
            </a:r>
            <a:r>
              <a:rPr lang="fr-FR" dirty="0"/>
              <a:t> et des </a:t>
            </a:r>
            <a:r>
              <a:rPr lang="fr-FR" dirty="0">
                <a:hlinkClick r:id="rId5" tooltip="Maladie des taches noires"/>
              </a:rPr>
              <a:t>taches noires</a:t>
            </a:r>
            <a:r>
              <a:rPr lang="fr-FR" dirty="0"/>
              <a:t>. Il est également extrêmement tolérant aux embruns salés du littoral et aux orages. Il est largement utilisé dans les aménagement </a:t>
            </a:r>
            <a:r>
              <a:rPr lang="fr-FR" dirty="0">
                <a:hlinkClick r:id="rId6" tooltip="Paysage"/>
              </a:rPr>
              <a:t>paysagers</a:t>
            </a:r>
            <a:r>
              <a:rPr lang="fr-FR" dirty="0"/>
              <a:t> pour sa robustesse et son absence de problèmes. Nécessitant peu d'entretien, c'est une plante adaptée pour les plantations en masse d'autant qu'elle pousse très bien sur ses propres racines (</a:t>
            </a:r>
            <a:r>
              <a:rPr lang="fr-FR" dirty="0">
                <a:hlinkClick r:id="rId7" tooltip="Semis (agriculture)"/>
              </a:rPr>
              <a:t>semis</a:t>
            </a:r>
            <a:r>
              <a:rPr lang="fr-FR" dirty="0"/>
              <a:t> ou </a:t>
            </a:r>
            <a:r>
              <a:rPr lang="fr-FR" dirty="0">
                <a:hlinkClick r:id="rId8" tooltip="Bouture"/>
              </a:rPr>
              <a:t>bouture</a:t>
            </a:r>
            <a:r>
              <a:rPr lang="fr-FR" dirty="0"/>
              <a:t>) et n'a donc pas impérativement besoin d'être greffée. </a:t>
            </a:r>
            <a:r>
              <a:rPr lang="fr-FR" dirty="0">
                <a:solidFill>
                  <a:srgbClr val="FF0000"/>
                </a:solidFill>
              </a:rPr>
              <a:t>Il est considérée comme une </a:t>
            </a:r>
            <a:r>
              <a:rPr lang="fr-FR" dirty="0">
                <a:solidFill>
                  <a:srgbClr val="FF0000"/>
                </a:solidFill>
                <a:hlinkClick r:id="rId9" tooltip="Plante invasive"/>
              </a:rPr>
              <a:t>plante invasive</a:t>
            </a:r>
            <a:r>
              <a:rPr lang="fr-FR" dirty="0">
                <a:solidFill>
                  <a:srgbClr val="FF0000"/>
                </a:solidFill>
              </a:rPr>
              <a:t> dans certaines régions</a:t>
            </a:r>
            <a:r>
              <a:rPr lang="fr-FR" dirty="0"/>
              <a:t>.  </a:t>
            </a:r>
            <a:r>
              <a:rPr lang="es-ES" b="1" dirty="0"/>
              <a:t>USDA </a:t>
            </a:r>
            <a:r>
              <a:rPr lang="es-ES" b="1" dirty="0" err="1"/>
              <a:t>Hardiness</a:t>
            </a:r>
            <a:r>
              <a:rPr lang="es-ES" b="1" dirty="0"/>
              <a:t> </a:t>
            </a:r>
            <a:r>
              <a:rPr lang="es-ES" b="1" dirty="0" err="1"/>
              <a:t>Zones</a:t>
            </a:r>
            <a:r>
              <a:rPr lang="es-ES" dirty="0"/>
              <a:t> 3 – (8)9.</a:t>
            </a:r>
            <a:r>
              <a:rPr lang="es-ES" dirty="0">
                <a:solidFill>
                  <a:srgbClr val="008000"/>
                </a:solidFill>
              </a:rPr>
              <a:t> </a:t>
            </a:r>
            <a:r>
              <a:rPr lang="fr-FR" dirty="0">
                <a:solidFill>
                  <a:srgbClr val="008000"/>
                </a:solidFill>
              </a:rPr>
              <a:t>Normalement, pas adapté à Antananarivo. Mais il est très solide.</a:t>
            </a:r>
            <a:r>
              <a:rPr lang="es-ES" dirty="0">
                <a:solidFill>
                  <a:srgbClr val="008000"/>
                </a:solidFill>
              </a:rPr>
              <a:t> </a:t>
            </a:r>
            <a:r>
              <a:rPr lang="es-ES" sz="1200" dirty="0" err="1"/>
              <a:t>Sources</a:t>
            </a:r>
            <a:r>
              <a:rPr lang="es-ES" sz="1200" dirty="0"/>
              <a:t> : a) </a:t>
            </a:r>
            <a:r>
              <a:rPr lang="es-ES" sz="1200" dirty="0">
                <a:hlinkClick r:id="rId10"/>
              </a:rPr>
              <a:t>https://fr.wikipedia.org/wiki/Rosa_rugosa</a:t>
            </a:r>
            <a:r>
              <a:rPr lang="es-ES" sz="1200" dirty="0"/>
              <a:t> , b) </a:t>
            </a:r>
            <a:r>
              <a:rPr lang="es-ES" sz="1200" dirty="0">
                <a:hlinkClick r:id="rId11"/>
              </a:rPr>
              <a:t>https://www.visoflora.com/photos-nature/photo-cameleon-de-madagascar.html</a:t>
            </a:r>
            <a:r>
              <a:rPr lang="es-ES" sz="1200" dirty="0"/>
              <a:t> </a:t>
            </a:r>
            <a:endParaRPr lang="fr-FR" sz="1200" dirty="0"/>
          </a:p>
        </p:txBody>
      </p:sp>
      <p:pic>
        <p:nvPicPr>
          <p:cNvPr id="10" name="Image 9">
            <a:extLst>
              <a:ext uri="{FF2B5EF4-FFF2-40B4-BE49-F238E27FC236}">
                <a16:creationId xmlns:a16="http://schemas.microsoft.com/office/drawing/2014/main" id="{7B7A57E8-FF7E-49C0-AE8F-EB389804613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76475" y="5035395"/>
            <a:ext cx="1905000" cy="1457325"/>
          </a:xfrm>
          <a:prstGeom prst="rect">
            <a:avLst/>
          </a:prstGeom>
        </p:spPr>
      </p:pic>
      <p:pic>
        <p:nvPicPr>
          <p:cNvPr id="12" name="Image 11">
            <a:extLst>
              <a:ext uri="{FF2B5EF4-FFF2-40B4-BE49-F238E27FC236}">
                <a16:creationId xmlns:a16="http://schemas.microsoft.com/office/drawing/2014/main" id="{47ABB999-0B37-4DE6-8E7A-5A35208542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8998" y="4421807"/>
            <a:ext cx="2066925" cy="2209800"/>
          </a:xfrm>
          <a:prstGeom prst="rect">
            <a:avLst/>
          </a:prstGeom>
        </p:spPr>
      </p:pic>
      <p:pic>
        <p:nvPicPr>
          <p:cNvPr id="14" name="Image 13">
            <a:extLst>
              <a:ext uri="{FF2B5EF4-FFF2-40B4-BE49-F238E27FC236}">
                <a16:creationId xmlns:a16="http://schemas.microsoft.com/office/drawing/2014/main" id="{1508B4AA-B6FC-4238-9544-F10A9EFFBAF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47554" y="1625768"/>
            <a:ext cx="1295400" cy="1943100"/>
          </a:xfrm>
          <a:prstGeom prst="rect">
            <a:avLst/>
          </a:prstGeom>
        </p:spPr>
      </p:pic>
      <p:pic>
        <p:nvPicPr>
          <p:cNvPr id="16" name="Image 15">
            <a:extLst>
              <a:ext uri="{FF2B5EF4-FFF2-40B4-BE49-F238E27FC236}">
                <a16:creationId xmlns:a16="http://schemas.microsoft.com/office/drawing/2014/main" id="{CA7DC59E-8700-4CCB-9156-FE13D4E470F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99829" y="4532235"/>
            <a:ext cx="2143125" cy="2143125"/>
          </a:xfrm>
          <a:prstGeom prst="rect">
            <a:avLst/>
          </a:prstGeom>
        </p:spPr>
      </p:pic>
      <p:pic>
        <p:nvPicPr>
          <p:cNvPr id="18" name="Image 17">
            <a:extLst>
              <a:ext uri="{FF2B5EF4-FFF2-40B4-BE49-F238E27FC236}">
                <a16:creationId xmlns:a16="http://schemas.microsoft.com/office/drawing/2014/main" id="{AC27FCEA-F601-4E16-93D9-55E1BE0DA73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89934" y="4914925"/>
            <a:ext cx="2800350" cy="1628775"/>
          </a:xfrm>
          <a:prstGeom prst="rect">
            <a:avLst/>
          </a:prstGeom>
        </p:spPr>
      </p:pic>
      <p:pic>
        <p:nvPicPr>
          <p:cNvPr id="20" name="Image 19">
            <a:extLst>
              <a:ext uri="{FF2B5EF4-FFF2-40B4-BE49-F238E27FC236}">
                <a16:creationId xmlns:a16="http://schemas.microsoft.com/office/drawing/2014/main" id="{02DDCC7B-01F8-4545-8352-EDBA82E5989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49441" y="4741185"/>
            <a:ext cx="2466975" cy="1847850"/>
          </a:xfrm>
          <a:prstGeom prst="rect">
            <a:avLst/>
          </a:prstGeom>
        </p:spPr>
      </p:pic>
    </p:spTree>
    <p:extLst>
      <p:ext uri="{BB962C8B-B14F-4D97-AF65-F5344CB8AC3E}">
        <p14:creationId xmlns:p14="http://schemas.microsoft.com/office/powerpoint/2010/main" val="7429882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4038599" y="6356196"/>
            <a:ext cx="4971585" cy="365280"/>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10826081" y="96540"/>
            <a:ext cx="1196791" cy="365125"/>
          </a:xfrm>
        </p:spPr>
        <p:txBody>
          <a:bodyPr/>
          <a:lstStyle/>
          <a:p>
            <a:fld id="{DD01B516-A07C-46B6-9C1A-871827ED2DE0}" type="slidenum">
              <a:rPr lang="fr-FR" smtClean="0"/>
              <a:t>71</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4766F4E6-38A6-4A2E-8787-6D39FD351D72}"/>
              </a:ext>
            </a:extLst>
          </p:cNvPr>
          <p:cNvSpPr txBox="1"/>
          <p:nvPr/>
        </p:nvSpPr>
        <p:spPr>
          <a:xfrm>
            <a:off x="172122" y="840818"/>
            <a:ext cx="8838062" cy="369332"/>
          </a:xfrm>
          <a:prstGeom prst="rect">
            <a:avLst/>
          </a:prstGeom>
          <a:noFill/>
        </p:spPr>
        <p:txBody>
          <a:bodyPr wrap="square" rtlCol="0">
            <a:spAutoFit/>
          </a:bodyPr>
          <a:lstStyle/>
          <a:p>
            <a:r>
              <a:rPr lang="fr-FR" b="1" dirty="0">
                <a:solidFill>
                  <a:srgbClr val="008000"/>
                </a:solidFill>
              </a:rPr>
              <a:t>Citronnier épineux </a:t>
            </a:r>
            <a:r>
              <a:rPr lang="fr-FR" dirty="0">
                <a:solidFill>
                  <a:srgbClr val="008000"/>
                </a:solidFill>
              </a:rPr>
              <a:t>ou </a:t>
            </a:r>
            <a:r>
              <a:rPr lang="fr-FR" b="1" dirty="0">
                <a:solidFill>
                  <a:srgbClr val="008000"/>
                </a:solidFill>
              </a:rPr>
              <a:t>Oranger trifolié – </a:t>
            </a:r>
            <a:r>
              <a:rPr lang="fr-FR" b="1" dirty="0" err="1">
                <a:solidFill>
                  <a:srgbClr val="008000"/>
                </a:solidFill>
              </a:rPr>
              <a:t>Japanese</a:t>
            </a:r>
            <a:r>
              <a:rPr lang="fr-FR" b="1" dirty="0">
                <a:solidFill>
                  <a:srgbClr val="008000"/>
                </a:solidFill>
              </a:rPr>
              <a:t> Orange Hardy (</a:t>
            </a:r>
            <a:r>
              <a:rPr lang="fr-FR" b="1" i="1" dirty="0" err="1">
                <a:solidFill>
                  <a:srgbClr val="008000"/>
                </a:solidFill>
              </a:rPr>
              <a:t>Poncirus</a:t>
            </a:r>
            <a:r>
              <a:rPr lang="fr-FR" b="1" i="1" dirty="0">
                <a:solidFill>
                  <a:srgbClr val="008000"/>
                </a:solidFill>
              </a:rPr>
              <a:t> </a:t>
            </a:r>
            <a:r>
              <a:rPr lang="fr-FR" b="1" i="1" dirty="0" err="1">
                <a:solidFill>
                  <a:srgbClr val="008000"/>
                </a:solidFill>
              </a:rPr>
              <a:t>trifoliate</a:t>
            </a:r>
            <a:r>
              <a:rPr lang="fr-FR" b="1" dirty="0">
                <a:solidFill>
                  <a:srgbClr val="008000"/>
                </a:solidFill>
              </a:rPr>
              <a:t>)</a:t>
            </a:r>
          </a:p>
        </p:txBody>
      </p:sp>
      <p:sp>
        <p:nvSpPr>
          <p:cNvPr id="7" name="ZoneTexte 6">
            <a:extLst>
              <a:ext uri="{FF2B5EF4-FFF2-40B4-BE49-F238E27FC236}">
                <a16:creationId xmlns:a16="http://schemas.microsoft.com/office/drawing/2014/main" id="{DB6E8A6D-7BE4-4EC7-9260-41A37F3A268F}"/>
              </a:ext>
            </a:extLst>
          </p:cNvPr>
          <p:cNvSpPr txBox="1"/>
          <p:nvPr/>
        </p:nvSpPr>
        <p:spPr>
          <a:xfrm>
            <a:off x="172122" y="1219971"/>
            <a:ext cx="11664176" cy="3600986"/>
          </a:xfrm>
          <a:prstGeom prst="rect">
            <a:avLst/>
          </a:prstGeom>
          <a:noFill/>
        </p:spPr>
        <p:txBody>
          <a:bodyPr wrap="square" rtlCol="0">
            <a:spAutoFit/>
          </a:bodyPr>
          <a:lstStyle/>
          <a:p>
            <a:r>
              <a:rPr lang="fr-FR" dirty="0"/>
              <a:t>D'une hauteur de 4 à 8 mètres, l''</a:t>
            </a:r>
            <a:r>
              <a:rPr lang="fr-FR" i="1" dirty="0"/>
              <a:t>Oranger trifolié</a:t>
            </a:r>
            <a:r>
              <a:rPr lang="fr-FR" dirty="0"/>
              <a:t> possède des feuilles </a:t>
            </a:r>
            <a:r>
              <a:rPr lang="fr-FR" dirty="0">
                <a:hlinkClick r:id="rId2" tooltip="wikt:trifoliées"/>
              </a:rPr>
              <a:t>trifoliées</a:t>
            </a:r>
            <a:r>
              <a:rPr lang="fr-FR" dirty="0"/>
              <a:t> </a:t>
            </a:r>
            <a:r>
              <a:rPr lang="fr-FR" dirty="0">
                <a:hlinkClick r:id="rId3" tooltip="wikt:caduques"/>
              </a:rPr>
              <a:t>caduques</a:t>
            </a:r>
            <a:r>
              <a:rPr lang="fr-FR" dirty="0"/>
              <a:t> et une tige très épineuse.</a:t>
            </a:r>
          </a:p>
          <a:p>
            <a:r>
              <a:rPr lang="fr-FR" dirty="0"/>
              <a:t>Il produit un petit fruit jaune orangé appelé « </a:t>
            </a:r>
            <a:r>
              <a:rPr lang="fr-FR" dirty="0" err="1"/>
              <a:t>poncire</a:t>
            </a:r>
            <a:r>
              <a:rPr lang="fr-FR" dirty="0"/>
              <a:t> », de la taille d'une balle de </a:t>
            </a:r>
            <a:r>
              <a:rPr lang="fr-FR" dirty="0">
                <a:hlinkClick r:id="rId4" tooltip="Golf"/>
              </a:rPr>
              <a:t>golf</a:t>
            </a:r>
            <a:r>
              <a:rPr lang="fr-FR" dirty="0"/>
              <a:t>. Déplaisant à l'état cru (à cause de son amertume, causée en partie par la </a:t>
            </a:r>
            <a:r>
              <a:rPr lang="fr-FR" dirty="0" err="1">
                <a:hlinkClick r:id="rId5" tooltip="Poncirine"/>
              </a:rPr>
              <a:t>poncirine</a:t>
            </a:r>
            <a:r>
              <a:rPr lang="fr-FR" dirty="0"/>
              <a:t>), il peut être accommodé et préparé sous diverses formes après cuisson. On en fait entre autres une sorte de vin et des confitures. il est utilisé comme condiment. Résistant à des températures de -15 °C à -20 °C et résistant à la </a:t>
            </a:r>
            <a:r>
              <a:rPr lang="fr-FR" dirty="0">
                <a:hlinkClick r:id="rId6" tooltip="Virus de la tristeza des agrumes"/>
              </a:rPr>
              <a:t>tristeza</a:t>
            </a:r>
            <a:r>
              <a:rPr lang="fr-FR" dirty="0"/>
              <a:t>, c'est le seul agrume rustique dans l'ensemble des zones à climat tempéré. Il est souvent utilisé en </a:t>
            </a:r>
            <a:r>
              <a:rPr lang="fr-FR" dirty="0">
                <a:hlinkClick r:id="rId7" tooltip="Porte-greffe"/>
              </a:rPr>
              <a:t>porte-greffe</a:t>
            </a:r>
            <a:r>
              <a:rPr lang="fr-FR" dirty="0"/>
              <a:t> pour améliorer la résistance au froid, aux sols alcalins, et aux maladies des variétés commerciales d'agrumes. Il est également utilisé dans le jardin d'ornement où il est apprécié comme sujet isolé, original du fait de ses longues épines ligneuses, de la forme de ses feuilles, de ses fleurs blanches parfumées et de ses fruits à mi-chemin entre citron et orange. Il s'intègre parfaitement au sein de </a:t>
            </a:r>
            <a:r>
              <a:rPr lang="fr-FR" dirty="0">
                <a:hlinkClick r:id="rId8" tooltip="Haie"/>
              </a:rPr>
              <a:t>haies</a:t>
            </a:r>
            <a:r>
              <a:rPr lang="fr-FR" dirty="0"/>
              <a:t> décoratives et/ou défensives jusqu’à 5 m. La </a:t>
            </a:r>
            <a:r>
              <a:rPr lang="fr-FR" dirty="0">
                <a:hlinkClick r:id="rId9" tooltip="SNCF"/>
              </a:rPr>
              <a:t>SNCF</a:t>
            </a:r>
            <a:r>
              <a:rPr lang="fr-FR" dirty="0"/>
              <a:t> l’utile comme haie défensive depuis juillet 2009. </a:t>
            </a:r>
            <a:r>
              <a:rPr lang="sv-SE" b="1" i="1" dirty="0"/>
              <a:t>Flying Dragon</a:t>
            </a:r>
            <a:r>
              <a:rPr lang="sv-SE" dirty="0"/>
              <a:t> (P</a:t>
            </a:r>
            <a:r>
              <a:rPr lang="sv-SE" i="1" dirty="0"/>
              <a:t>. trifoliata var. monstrosa</a:t>
            </a:r>
            <a:r>
              <a:rPr lang="sv-SE" dirty="0"/>
              <a:t>), </a:t>
            </a:r>
            <a:r>
              <a:rPr lang="fr-FR" dirty="0"/>
              <a:t>moins rustique que l'espèce type, particulièrement épineux, est adapté à l'utilisation en haie défensive. La plante n'a pas besoin d'être élaguée.</a:t>
            </a:r>
          </a:p>
          <a:p>
            <a:r>
              <a:rPr lang="fr-FR" dirty="0"/>
              <a:t>Cet oranger aime le plein soleil. </a:t>
            </a:r>
            <a:r>
              <a:rPr lang="fr-FR" sz="1200" dirty="0"/>
              <a:t>Sources : a) </a:t>
            </a:r>
            <a:r>
              <a:rPr lang="fr-FR" sz="1200" dirty="0">
                <a:hlinkClick r:id="rId10"/>
              </a:rPr>
              <a:t>https://fr.wikipedia.org/wiki/Poncirus_trifoliata</a:t>
            </a:r>
            <a:endParaRPr lang="fr-FR" sz="1200" dirty="0"/>
          </a:p>
          <a:p>
            <a:r>
              <a:rPr lang="fr-FR" sz="1200" dirty="0"/>
              <a:t>b) </a:t>
            </a:r>
            <a:r>
              <a:rPr lang="fr-FR" sz="1200" dirty="0">
                <a:hlinkClick r:id="rId11"/>
              </a:rPr>
              <a:t>http://www.bothasigwatch.co.za/2014/05/19/making-your-garden-unattractive-to-criminals-19-may-2014/</a:t>
            </a:r>
            <a:r>
              <a:rPr lang="fr-FR" sz="1200" dirty="0"/>
              <a:t> </a:t>
            </a:r>
          </a:p>
        </p:txBody>
      </p:sp>
      <p:pic>
        <p:nvPicPr>
          <p:cNvPr id="9" name="Image 8">
            <a:extLst>
              <a:ext uri="{FF2B5EF4-FFF2-40B4-BE49-F238E27FC236}">
                <a16:creationId xmlns:a16="http://schemas.microsoft.com/office/drawing/2014/main" id="{34FD490B-F18B-48DC-AA70-65BBE2CC404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68" y="5010150"/>
            <a:ext cx="2466975" cy="1847850"/>
          </a:xfrm>
          <a:prstGeom prst="rect">
            <a:avLst/>
          </a:prstGeom>
        </p:spPr>
      </p:pic>
      <p:pic>
        <p:nvPicPr>
          <p:cNvPr id="11" name="Image 10">
            <a:extLst>
              <a:ext uri="{FF2B5EF4-FFF2-40B4-BE49-F238E27FC236}">
                <a16:creationId xmlns:a16="http://schemas.microsoft.com/office/drawing/2014/main" id="{CBF77654-1488-493D-9E64-C3E45F5609F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51137" y="4997542"/>
            <a:ext cx="1905000" cy="1428750"/>
          </a:xfrm>
          <a:prstGeom prst="rect">
            <a:avLst/>
          </a:prstGeom>
        </p:spPr>
      </p:pic>
      <p:pic>
        <p:nvPicPr>
          <p:cNvPr id="13" name="Image 12">
            <a:extLst>
              <a:ext uri="{FF2B5EF4-FFF2-40B4-BE49-F238E27FC236}">
                <a16:creationId xmlns:a16="http://schemas.microsoft.com/office/drawing/2014/main" id="{DB7264E1-57BC-4530-9D12-CE3B1D71712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96625" y="4353455"/>
            <a:ext cx="2095500" cy="2266950"/>
          </a:xfrm>
          <a:prstGeom prst="rect">
            <a:avLst/>
          </a:prstGeom>
        </p:spPr>
      </p:pic>
      <p:pic>
        <p:nvPicPr>
          <p:cNvPr id="15" name="Image 14">
            <a:extLst>
              <a:ext uri="{FF2B5EF4-FFF2-40B4-BE49-F238E27FC236}">
                <a16:creationId xmlns:a16="http://schemas.microsoft.com/office/drawing/2014/main" id="{27731C15-CBE3-477B-B658-469715AB1C3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25848" y="4506117"/>
            <a:ext cx="2619375" cy="1743075"/>
          </a:xfrm>
          <a:prstGeom prst="rect">
            <a:avLst/>
          </a:prstGeom>
        </p:spPr>
      </p:pic>
      <p:sp>
        <p:nvSpPr>
          <p:cNvPr id="16" name="Rectangle 15">
            <a:extLst>
              <a:ext uri="{FF2B5EF4-FFF2-40B4-BE49-F238E27FC236}">
                <a16:creationId xmlns:a16="http://schemas.microsoft.com/office/drawing/2014/main" id="{AAD311C3-CB60-438E-9D0D-EB3AA28E938C}"/>
              </a:ext>
            </a:extLst>
          </p:cNvPr>
          <p:cNvSpPr/>
          <p:nvPr/>
        </p:nvSpPr>
        <p:spPr>
          <a:xfrm>
            <a:off x="4735180" y="4810787"/>
            <a:ext cx="2339266" cy="1200329"/>
          </a:xfrm>
          <a:prstGeom prst="rect">
            <a:avLst/>
          </a:prstGeom>
        </p:spPr>
        <p:txBody>
          <a:bodyPr wrap="square">
            <a:spAutoFit/>
          </a:bodyPr>
          <a:lstStyle/>
          <a:p>
            <a:r>
              <a:rPr lang="fr-FR" b="1" dirty="0"/>
              <a:t>USDA </a:t>
            </a:r>
            <a:r>
              <a:rPr lang="fr-FR" b="1" dirty="0" err="1"/>
              <a:t>hardiness</a:t>
            </a:r>
            <a:r>
              <a:rPr lang="fr-FR" dirty="0"/>
              <a:t>‎: ‎6-9.</a:t>
            </a:r>
          </a:p>
          <a:p>
            <a:r>
              <a:rPr lang="fr-FR" dirty="0">
                <a:solidFill>
                  <a:srgbClr val="008000"/>
                </a:solidFill>
              </a:rPr>
              <a:t>Normalement pas adapté à la zone, mais très résistant.</a:t>
            </a:r>
          </a:p>
        </p:txBody>
      </p:sp>
    </p:spTree>
    <p:extLst>
      <p:ext uri="{BB962C8B-B14F-4D97-AF65-F5344CB8AC3E}">
        <p14:creationId xmlns:p14="http://schemas.microsoft.com/office/powerpoint/2010/main" val="4912476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3864331" y="6421342"/>
            <a:ext cx="4971585" cy="365280"/>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10826081" y="96540"/>
            <a:ext cx="1196791" cy="365125"/>
          </a:xfrm>
        </p:spPr>
        <p:txBody>
          <a:bodyPr/>
          <a:lstStyle/>
          <a:p>
            <a:fld id="{DD01B516-A07C-46B6-9C1A-871827ED2DE0}" type="slidenum">
              <a:rPr lang="fr-FR" smtClean="0"/>
              <a:t>72</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Rectangle 5">
            <a:extLst>
              <a:ext uri="{FF2B5EF4-FFF2-40B4-BE49-F238E27FC236}">
                <a16:creationId xmlns:a16="http://schemas.microsoft.com/office/drawing/2014/main" id="{715A3299-FCBC-46E9-A239-DCCA4A0D4D4A}"/>
              </a:ext>
            </a:extLst>
          </p:cNvPr>
          <p:cNvSpPr/>
          <p:nvPr/>
        </p:nvSpPr>
        <p:spPr>
          <a:xfrm>
            <a:off x="307961" y="830997"/>
            <a:ext cx="1761188" cy="369332"/>
          </a:xfrm>
          <a:prstGeom prst="rect">
            <a:avLst/>
          </a:prstGeom>
        </p:spPr>
        <p:txBody>
          <a:bodyPr wrap="none">
            <a:spAutoFit/>
          </a:bodyPr>
          <a:lstStyle/>
          <a:p>
            <a:r>
              <a:rPr lang="fr-FR" i="1" dirty="0" err="1">
                <a:solidFill>
                  <a:srgbClr val="008000"/>
                </a:solidFill>
              </a:rPr>
              <a:t>Bougainvillea</a:t>
            </a:r>
            <a:r>
              <a:rPr lang="fr-FR" i="1" dirty="0">
                <a:solidFill>
                  <a:srgbClr val="008000"/>
                </a:solidFill>
              </a:rPr>
              <a:t> </a:t>
            </a:r>
            <a:r>
              <a:rPr lang="fr-FR" i="1" dirty="0" err="1">
                <a:solidFill>
                  <a:srgbClr val="008000"/>
                </a:solidFill>
              </a:rPr>
              <a:t>sp</a:t>
            </a:r>
            <a:r>
              <a:rPr lang="fr-FR" i="1" dirty="0">
                <a:solidFill>
                  <a:srgbClr val="008000"/>
                </a:solidFill>
              </a:rPr>
              <a:t>.</a:t>
            </a:r>
          </a:p>
        </p:txBody>
      </p:sp>
      <p:sp>
        <p:nvSpPr>
          <p:cNvPr id="7" name="ZoneTexte 6">
            <a:extLst>
              <a:ext uri="{FF2B5EF4-FFF2-40B4-BE49-F238E27FC236}">
                <a16:creationId xmlns:a16="http://schemas.microsoft.com/office/drawing/2014/main" id="{FA5C3730-5DAD-42F4-B743-8C209CA390B9}"/>
              </a:ext>
            </a:extLst>
          </p:cNvPr>
          <p:cNvSpPr txBox="1"/>
          <p:nvPr/>
        </p:nvSpPr>
        <p:spPr>
          <a:xfrm>
            <a:off x="172122" y="1200329"/>
            <a:ext cx="11759683" cy="2308324"/>
          </a:xfrm>
          <a:prstGeom prst="rect">
            <a:avLst/>
          </a:prstGeom>
          <a:noFill/>
        </p:spPr>
        <p:txBody>
          <a:bodyPr wrap="square" rtlCol="0">
            <a:spAutoFit/>
          </a:bodyPr>
          <a:lstStyle/>
          <a:p>
            <a:pPr fontAlgn="base"/>
            <a:r>
              <a:rPr lang="fr-FR" dirty="0"/>
              <a:t>Ses épines sont cruelles pour dire le moins et la plante elle-même, si elle est taillée régulièrement, est un grand atout comme haie. Il se développe très bien dans les zones plus chaudes, mais peut se développer assez bien dans des zones plus froides s'il est protégé contre les gelées. Il nécessite très peu d'eau.  </a:t>
            </a:r>
            <a:r>
              <a:rPr lang="fr-FR" i="1" dirty="0" err="1"/>
              <a:t>Bougainvillea</a:t>
            </a:r>
            <a:r>
              <a:rPr lang="fr-FR" dirty="0"/>
              <a:t> sont robustes, résistants à la sécheresse et à bon marché, nécessitent peu de soin et sont très colorés. </a:t>
            </a:r>
            <a:r>
              <a:rPr lang="fr-FR" i="1" dirty="0" err="1"/>
              <a:t>Bougainvillea</a:t>
            </a:r>
            <a:r>
              <a:rPr lang="fr-FR" dirty="0"/>
              <a:t> tolère d’être taillée selon pratiquement n'importe quelle forme. Il ne tolère pas très bien le givre, mais il est si robuste qu’il se renaîtra au printemps, même s'il s'est brûlé, en raison du gel. Il se développe assez bien en plein soleil, mais tolère un peu d'ombre. </a:t>
            </a:r>
            <a:r>
              <a:rPr lang="fr-FR" i="1" dirty="0" err="1"/>
              <a:t>Bougainvillea</a:t>
            </a:r>
            <a:r>
              <a:rPr lang="fr-FR" dirty="0"/>
              <a:t> produit beaucoup de pétales, couvrant le sol, pouvant pour le compost et les WC secs.  Ses  bractées rouges (fleurs) servent de paillis fantastique.</a:t>
            </a:r>
          </a:p>
          <a:p>
            <a:pPr fontAlgn="base"/>
            <a:r>
              <a:rPr lang="fr-FR" dirty="0"/>
              <a:t>USDA Zone 8 – 11. </a:t>
            </a:r>
            <a:r>
              <a:rPr lang="fr-FR" sz="1200" dirty="0"/>
              <a:t>Source : </a:t>
            </a:r>
            <a:r>
              <a:rPr lang="fr-FR" sz="1200" dirty="0">
                <a:hlinkClick r:id="rId2"/>
              </a:rPr>
              <a:t>http://www.bothasigwatch.co.za/2014/05/19/making-your-garden-unattractive-to-criminals-19-may-2014/</a:t>
            </a:r>
            <a:r>
              <a:rPr lang="fr-FR" sz="1200" dirty="0"/>
              <a:t> </a:t>
            </a:r>
            <a:endParaRPr lang="fr-FR" dirty="0"/>
          </a:p>
        </p:txBody>
      </p:sp>
      <p:pic>
        <p:nvPicPr>
          <p:cNvPr id="9" name="Image 8">
            <a:extLst>
              <a:ext uri="{FF2B5EF4-FFF2-40B4-BE49-F238E27FC236}">
                <a16:creationId xmlns:a16="http://schemas.microsoft.com/office/drawing/2014/main" id="{F9197D83-B231-407C-939F-BEE9344DB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22" y="5028367"/>
            <a:ext cx="2466975" cy="1847850"/>
          </a:xfrm>
          <a:prstGeom prst="rect">
            <a:avLst/>
          </a:prstGeom>
        </p:spPr>
      </p:pic>
      <p:pic>
        <p:nvPicPr>
          <p:cNvPr id="11" name="Image 10">
            <a:extLst>
              <a:ext uri="{FF2B5EF4-FFF2-40B4-BE49-F238E27FC236}">
                <a16:creationId xmlns:a16="http://schemas.microsoft.com/office/drawing/2014/main" id="{9C89E733-592E-447B-8BE9-4A2C9A0B14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9797" y="3676593"/>
            <a:ext cx="1743075" cy="2619375"/>
          </a:xfrm>
          <a:prstGeom prst="rect">
            <a:avLst/>
          </a:prstGeom>
        </p:spPr>
      </p:pic>
      <p:pic>
        <p:nvPicPr>
          <p:cNvPr id="15" name="Image 14">
            <a:extLst>
              <a:ext uri="{FF2B5EF4-FFF2-40B4-BE49-F238E27FC236}">
                <a16:creationId xmlns:a16="http://schemas.microsoft.com/office/drawing/2014/main" id="{4FAEA210-222C-438D-B55E-069524F06B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5784" y="3431133"/>
            <a:ext cx="2009997" cy="1507498"/>
          </a:xfrm>
          <a:prstGeom prst="rect">
            <a:avLst/>
          </a:prstGeom>
        </p:spPr>
      </p:pic>
      <p:pic>
        <p:nvPicPr>
          <p:cNvPr id="17" name="Image 16">
            <a:extLst>
              <a:ext uri="{FF2B5EF4-FFF2-40B4-BE49-F238E27FC236}">
                <a16:creationId xmlns:a16="http://schemas.microsoft.com/office/drawing/2014/main" id="{D5009C2E-5700-4135-A3D2-1F20A8EA57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8645" y="5028367"/>
            <a:ext cx="2466975" cy="1847850"/>
          </a:xfrm>
          <a:prstGeom prst="rect">
            <a:avLst/>
          </a:prstGeom>
        </p:spPr>
      </p:pic>
      <p:pic>
        <p:nvPicPr>
          <p:cNvPr id="19" name="Image 18">
            <a:extLst>
              <a:ext uri="{FF2B5EF4-FFF2-40B4-BE49-F238E27FC236}">
                <a16:creationId xmlns:a16="http://schemas.microsoft.com/office/drawing/2014/main" id="{5EC7F753-4526-4C2D-85CE-6502C0EB5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7882" y="4938631"/>
            <a:ext cx="2305050" cy="1981200"/>
          </a:xfrm>
          <a:prstGeom prst="rect">
            <a:avLst/>
          </a:prstGeom>
        </p:spPr>
      </p:pic>
      <p:pic>
        <p:nvPicPr>
          <p:cNvPr id="21" name="Image 20">
            <a:extLst>
              <a:ext uri="{FF2B5EF4-FFF2-40B4-BE49-F238E27FC236}">
                <a16:creationId xmlns:a16="http://schemas.microsoft.com/office/drawing/2014/main" id="{D56E4CD2-560C-4319-8641-D9584E5A29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63110" y="3440906"/>
            <a:ext cx="2619375" cy="1743075"/>
          </a:xfrm>
          <a:prstGeom prst="rect">
            <a:avLst/>
          </a:prstGeom>
        </p:spPr>
      </p:pic>
      <p:pic>
        <p:nvPicPr>
          <p:cNvPr id="23" name="Image 22">
            <a:extLst>
              <a:ext uri="{FF2B5EF4-FFF2-40B4-BE49-F238E27FC236}">
                <a16:creationId xmlns:a16="http://schemas.microsoft.com/office/drawing/2014/main" id="{F718B792-66C8-4326-87C0-59112149BC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032" y="3466267"/>
            <a:ext cx="2914650" cy="1562100"/>
          </a:xfrm>
          <a:prstGeom prst="rect">
            <a:avLst/>
          </a:prstGeom>
        </p:spPr>
      </p:pic>
      <p:pic>
        <p:nvPicPr>
          <p:cNvPr id="24" name="Image 23">
            <a:extLst>
              <a:ext uri="{FF2B5EF4-FFF2-40B4-BE49-F238E27FC236}">
                <a16:creationId xmlns:a16="http://schemas.microsoft.com/office/drawing/2014/main" id="{C55B1481-BDD9-44C6-AE6D-A00B4B2863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50954" y="3508652"/>
            <a:ext cx="2287679" cy="1713551"/>
          </a:xfrm>
          <a:prstGeom prst="rect">
            <a:avLst/>
          </a:prstGeom>
        </p:spPr>
      </p:pic>
    </p:spTree>
    <p:extLst>
      <p:ext uri="{BB962C8B-B14F-4D97-AF65-F5344CB8AC3E}">
        <p14:creationId xmlns:p14="http://schemas.microsoft.com/office/powerpoint/2010/main" val="38166259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3993994" y="6492720"/>
            <a:ext cx="4971585" cy="365280"/>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10826081" y="96540"/>
            <a:ext cx="1196791" cy="365125"/>
          </a:xfrm>
        </p:spPr>
        <p:txBody>
          <a:bodyPr/>
          <a:lstStyle/>
          <a:p>
            <a:fld id="{DD01B516-A07C-46B6-9C1A-871827ED2DE0}" type="slidenum">
              <a:rPr lang="fr-FR" smtClean="0"/>
              <a:t>73</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21464FA4-DE59-4A24-B1BB-531DB64EFB04}"/>
              </a:ext>
            </a:extLst>
          </p:cNvPr>
          <p:cNvSpPr txBox="1"/>
          <p:nvPr/>
        </p:nvSpPr>
        <p:spPr>
          <a:xfrm>
            <a:off x="172122" y="841931"/>
            <a:ext cx="5486400" cy="369332"/>
          </a:xfrm>
          <a:prstGeom prst="rect">
            <a:avLst/>
          </a:prstGeom>
          <a:noFill/>
        </p:spPr>
        <p:txBody>
          <a:bodyPr wrap="square" rtlCol="0">
            <a:spAutoFit/>
          </a:bodyPr>
          <a:lstStyle/>
          <a:p>
            <a:r>
              <a:rPr lang="fr-FR" b="1" dirty="0">
                <a:solidFill>
                  <a:srgbClr val="008000"/>
                </a:solidFill>
              </a:rPr>
              <a:t>Prunier de Natal </a:t>
            </a:r>
            <a:r>
              <a:rPr lang="fr-FR" dirty="0">
                <a:solidFill>
                  <a:srgbClr val="008000"/>
                </a:solidFill>
              </a:rPr>
              <a:t>- </a:t>
            </a:r>
            <a:r>
              <a:rPr lang="fr-FR" b="1" dirty="0">
                <a:solidFill>
                  <a:srgbClr val="008000"/>
                </a:solidFill>
              </a:rPr>
              <a:t>Natal </a:t>
            </a:r>
            <a:r>
              <a:rPr lang="fr-FR" b="1" dirty="0" err="1">
                <a:solidFill>
                  <a:srgbClr val="008000"/>
                </a:solidFill>
              </a:rPr>
              <a:t>Plum</a:t>
            </a:r>
            <a:r>
              <a:rPr lang="fr-FR" b="1" dirty="0">
                <a:solidFill>
                  <a:srgbClr val="008000"/>
                </a:solidFill>
              </a:rPr>
              <a:t> (</a:t>
            </a:r>
            <a:r>
              <a:rPr lang="fr-FR" b="1" i="1" dirty="0">
                <a:solidFill>
                  <a:srgbClr val="008000"/>
                </a:solidFill>
              </a:rPr>
              <a:t>Carissa </a:t>
            </a:r>
            <a:r>
              <a:rPr lang="fr-FR" b="1" i="1" dirty="0" err="1">
                <a:solidFill>
                  <a:srgbClr val="008000"/>
                </a:solidFill>
              </a:rPr>
              <a:t>macrocarpa</a:t>
            </a:r>
            <a:r>
              <a:rPr lang="fr-FR" b="1" dirty="0">
                <a:solidFill>
                  <a:srgbClr val="008000"/>
                </a:solidFill>
              </a:rPr>
              <a:t>)</a:t>
            </a:r>
          </a:p>
        </p:txBody>
      </p:sp>
      <p:sp>
        <p:nvSpPr>
          <p:cNvPr id="7" name="ZoneTexte 6">
            <a:extLst>
              <a:ext uri="{FF2B5EF4-FFF2-40B4-BE49-F238E27FC236}">
                <a16:creationId xmlns:a16="http://schemas.microsoft.com/office/drawing/2014/main" id="{804199B9-CB64-46F1-AC5C-C56BF6BC225C}"/>
              </a:ext>
            </a:extLst>
          </p:cNvPr>
          <p:cNvSpPr txBox="1"/>
          <p:nvPr/>
        </p:nvSpPr>
        <p:spPr>
          <a:xfrm>
            <a:off x="172122" y="1200329"/>
            <a:ext cx="11850750" cy="1846658"/>
          </a:xfrm>
          <a:prstGeom prst="rect">
            <a:avLst/>
          </a:prstGeom>
          <a:noFill/>
        </p:spPr>
        <p:txBody>
          <a:bodyPr wrap="square" rtlCol="0">
            <a:spAutoFit/>
          </a:bodyPr>
          <a:lstStyle/>
          <a:p>
            <a:r>
              <a:rPr lang="fr-FR" dirty="0"/>
              <a:t>Le </a:t>
            </a:r>
            <a:r>
              <a:rPr lang="fr-FR" dirty="0">
                <a:solidFill>
                  <a:srgbClr val="008000"/>
                </a:solidFill>
              </a:rPr>
              <a:t>Prunier de Natal nécessite très peu d'eau</a:t>
            </a:r>
            <a:r>
              <a:rPr lang="fr-FR" dirty="0"/>
              <a:t>, se développe bien près de la côte. Il a quelques ravageurs, se développe dans la plupart des sols et a un </a:t>
            </a:r>
            <a:r>
              <a:rPr lang="fr-FR" dirty="0">
                <a:solidFill>
                  <a:srgbClr val="FF0000"/>
                </a:solidFill>
              </a:rPr>
              <a:t>délicieux fruit sucré / acide</a:t>
            </a:r>
            <a:r>
              <a:rPr lang="fr-FR" dirty="0"/>
              <a:t>. Il se développe à environ 2 mètres de haut, mais peut être taillé plus près du sol ou la variété étreinte au sol (Tapis vert) peut être plantée. Il peut être formé dans une haie formelle, en mini arbre ou en couvre-sol. La plante est épineuse, les feuilles caoutchouteuses et la </a:t>
            </a:r>
            <a:r>
              <a:rPr lang="fr-FR" dirty="0">
                <a:solidFill>
                  <a:srgbClr val="FF0000"/>
                </a:solidFill>
              </a:rPr>
              <a:t>sève est toxique </a:t>
            </a:r>
            <a:r>
              <a:rPr lang="fr-FR" dirty="0"/>
              <a:t>(mais les </a:t>
            </a:r>
            <a:r>
              <a:rPr lang="fr-FR" dirty="0">
                <a:solidFill>
                  <a:srgbClr val="008000"/>
                </a:solidFill>
              </a:rPr>
              <a:t>fruits rouges sont parfaitement sûrs</a:t>
            </a:r>
            <a:r>
              <a:rPr lang="fr-FR" dirty="0"/>
              <a:t>). Lorsque vous travaillez avec cette plante, assurez-vous de porter des gants ! </a:t>
            </a:r>
            <a:r>
              <a:rPr lang="it-IT" b="1" dirty="0"/>
              <a:t> USDA Zone</a:t>
            </a:r>
            <a:r>
              <a:rPr lang="it-IT" dirty="0"/>
              <a:t>: 10(9) - 11 </a:t>
            </a:r>
            <a:r>
              <a:rPr lang="fr-FR" dirty="0"/>
              <a:t>.</a:t>
            </a:r>
          </a:p>
          <a:p>
            <a:r>
              <a:rPr lang="fr-FR" sz="1200" dirty="0"/>
              <a:t>Les feuilles sont de couleur vert foncé, les fleurs sont blanches en forme d'étoile et très parfumées. Le fruit est allongé et rouge vif.</a:t>
            </a:r>
          </a:p>
          <a:p>
            <a:r>
              <a:rPr lang="fr-FR" sz="1200" dirty="0"/>
              <a:t>Sources : a) </a:t>
            </a:r>
            <a:r>
              <a:rPr lang="fr-FR" sz="1200" dirty="0">
                <a:hlinkClick r:id="rId2"/>
              </a:rPr>
              <a:t>http://www.bothasigwatch.co.za/2014/05/19/making-your-garden-unattractive-to-criminals-19-may-2014/</a:t>
            </a:r>
            <a:r>
              <a:rPr lang="fr-FR" sz="1200" dirty="0"/>
              <a:t>, b) </a:t>
            </a:r>
            <a:r>
              <a:rPr lang="fr-FR" sz="1200" dirty="0">
                <a:hlinkClick r:id="rId3"/>
              </a:rPr>
              <a:t>https://fr.wikipedia.org/wiki/Carissa_macrocarpa</a:t>
            </a:r>
            <a:r>
              <a:rPr lang="fr-FR" sz="1200" dirty="0"/>
              <a:t> </a:t>
            </a:r>
          </a:p>
        </p:txBody>
      </p:sp>
      <p:pic>
        <p:nvPicPr>
          <p:cNvPr id="9" name="Image 8">
            <a:extLst>
              <a:ext uri="{FF2B5EF4-FFF2-40B4-BE49-F238E27FC236}">
                <a16:creationId xmlns:a16="http://schemas.microsoft.com/office/drawing/2014/main" id="{944D242C-219D-4EBC-990F-69A7029C17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2420" y="5052083"/>
            <a:ext cx="1800225" cy="1371600"/>
          </a:xfrm>
          <a:prstGeom prst="rect">
            <a:avLst/>
          </a:prstGeom>
        </p:spPr>
      </p:pic>
      <p:pic>
        <p:nvPicPr>
          <p:cNvPr id="11" name="Image 10">
            <a:extLst>
              <a:ext uri="{FF2B5EF4-FFF2-40B4-BE49-F238E27FC236}">
                <a16:creationId xmlns:a16="http://schemas.microsoft.com/office/drawing/2014/main" id="{9D9FE052-3616-4703-AD54-D400911C04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52083"/>
            <a:ext cx="2676525" cy="1704975"/>
          </a:xfrm>
          <a:prstGeom prst="rect">
            <a:avLst/>
          </a:prstGeom>
        </p:spPr>
      </p:pic>
      <p:pic>
        <p:nvPicPr>
          <p:cNvPr id="13" name="Image 12">
            <a:extLst>
              <a:ext uri="{FF2B5EF4-FFF2-40B4-BE49-F238E27FC236}">
                <a16:creationId xmlns:a16="http://schemas.microsoft.com/office/drawing/2014/main" id="{5276A79F-4630-473A-8F54-015B954F5D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8540" y="4749645"/>
            <a:ext cx="2628900" cy="1743075"/>
          </a:xfrm>
          <a:prstGeom prst="rect">
            <a:avLst/>
          </a:prstGeom>
        </p:spPr>
      </p:pic>
      <p:pic>
        <p:nvPicPr>
          <p:cNvPr id="15" name="Image 14">
            <a:extLst>
              <a:ext uri="{FF2B5EF4-FFF2-40B4-BE49-F238E27FC236}">
                <a16:creationId xmlns:a16="http://schemas.microsoft.com/office/drawing/2014/main" id="{A3B8F93E-B4E0-448B-90AB-EA42022A06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0524" y="4749645"/>
            <a:ext cx="2466975" cy="1847850"/>
          </a:xfrm>
          <a:prstGeom prst="rect">
            <a:avLst/>
          </a:prstGeom>
        </p:spPr>
      </p:pic>
      <p:pic>
        <p:nvPicPr>
          <p:cNvPr id="19" name="Image 18">
            <a:extLst>
              <a:ext uri="{FF2B5EF4-FFF2-40B4-BE49-F238E27FC236}">
                <a16:creationId xmlns:a16="http://schemas.microsoft.com/office/drawing/2014/main" id="{9BFCFAA8-A581-4011-A5F6-071816390B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5022" y="4208385"/>
            <a:ext cx="1847850" cy="2466975"/>
          </a:xfrm>
          <a:prstGeom prst="rect">
            <a:avLst/>
          </a:prstGeom>
        </p:spPr>
      </p:pic>
      <p:pic>
        <p:nvPicPr>
          <p:cNvPr id="21" name="Image 20">
            <a:extLst>
              <a:ext uri="{FF2B5EF4-FFF2-40B4-BE49-F238E27FC236}">
                <a16:creationId xmlns:a16="http://schemas.microsoft.com/office/drawing/2014/main" id="{8739ADDA-0106-48D8-99B0-C1AF58F618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64876" y="3066980"/>
            <a:ext cx="2436228" cy="1624152"/>
          </a:xfrm>
          <a:prstGeom prst="rect">
            <a:avLst/>
          </a:prstGeom>
        </p:spPr>
      </p:pic>
      <p:pic>
        <p:nvPicPr>
          <p:cNvPr id="25" name="Image 24">
            <a:extLst>
              <a:ext uri="{FF2B5EF4-FFF2-40B4-BE49-F238E27FC236}">
                <a16:creationId xmlns:a16="http://schemas.microsoft.com/office/drawing/2014/main" id="{6B4D06D7-700E-4D9D-A222-0D859FD064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2122" y="3237459"/>
            <a:ext cx="1624152" cy="1624152"/>
          </a:xfrm>
          <a:prstGeom prst="rect">
            <a:avLst/>
          </a:prstGeom>
        </p:spPr>
      </p:pic>
      <p:pic>
        <p:nvPicPr>
          <p:cNvPr id="27" name="Image 26">
            <a:extLst>
              <a:ext uri="{FF2B5EF4-FFF2-40B4-BE49-F238E27FC236}">
                <a16:creationId xmlns:a16="http://schemas.microsoft.com/office/drawing/2014/main" id="{630BA340-B59B-4A8F-B7D6-816D281829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9249" y="3126894"/>
            <a:ext cx="1771650" cy="1771650"/>
          </a:xfrm>
          <a:prstGeom prst="rect">
            <a:avLst/>
          </a:prstGeom>
        </p:spPr>
      </p:pic>
    </p:spTree>
    <p:extLst>
      <p:ext uri="{BB962C8B-B14F-4D97-AF65-F5344CB8AC3E}">
        <p14:creationId xmlns:p14="http://schemas.microsoft.com/office/powerpoint/2010/main" val="39370911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4038599" y="6356196"/>
            <a:ext cx="4971585" cy="365280"/>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10826081" y="96540"/>
            <a:ext cx="1196791" cy="365125"/>
          </a:xfrm>
        </p:spPr>
        <p:txBody>
          <a:bodyPr/>
          <a:lstStyle/>
          <a:p>
            <a:fld id="{DD01B516-A07C-46B6-9C1A-871827ED2DE0}" type="slidenum">
              <a:rPr lang="fr-FR" smtClean="0"/>
              <a:t>74</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Rectangle 5">
            <a:extLst>
              <a:ext uri="{FF2B5EF4-FFF2-40B4-BE49-F238E27FC236}">
                <a16:creationId xmlns:a16="http://schemas.microsoft.com/office/drawing/2014/main" id="{3F01D548-0479-45FE-9D35-75C1E9B60BE4}"/>
              </a:ext>
            </a:extLst>
          </p:cNvPr>
          <p:cNvSpPr/>
          <p:nvPr/>
        </p:nvSpPr>
        <p:spPr>
          <a:xfrm>
            <a:off x="172122" y="861442"/>
            <a:ext cx="7286867" cy="369332"/>
          </a:xfrm>
          <a:prstGeom prst="rect">
            <a:avLst/>
          </a:prstGeom>
        </p:spPr>
        <p:txBody>
          <a:bodyPr wrap="none">
            <a:spAutoFit/>
          </a:bodyPr>
          <a:lstStyle/>
          <a:p>
            <a:r>
              <a:rPr lang="fr-FR" b="1" dirty="0">
                <a:solidFill>
                  <a:srgbClr val="008000"/>
                </a:solidFill>
              </a:rPr>
              <a:t>Buisson ardent - </a:t>
            </a:r>
            <a:r>
              <a:rPr lang="fr-FR" b="1" dirty="0" err="1">
                <a:solidFill>
                  <a:srgbClr val="008000"/>
                </a:solidFill>
              </a:rPr>
              <a:t>Pyracantha</a:t>
            </a:r>
            <a:r>
              <a:rPr lang="fr-FR" b="1" dirty="0">
                <a:solidFill>
                  <a:srgbClr val="008000"/>
                </a:solidFill>
              </a:rPr>
              <a:t> - </a:t>
            </a:r>
            <a:r>
              <a:rPr lang="fr-FR" b="1" dirty="0" err="1">
                <a:solidFill>
                  <a:srgbClr val="008000"/>
                </a:solidFill>
              </a:rPr>
              <a:t>Firethorn</a:t>
            </a:r>
            <a:r>
              <a:rPr lang="fr-FR" b="1" dirty="0">
                <a:solidFill>
                  <a:srgbClr val="008000"/>
                </a:solidFill>
              </a:rPr>
              <a:t> 'Orange Charmer’ (</a:t>
            </a:r>
            <a:r>
              <a:rPr lang="fr-FR" b="1" i="1" dirty="0" err="1">
                <a:solidFill>
                  <a:srgbClr val="008000"/>
                </a:solidFill>
              </a:rPr>
              <a:t>Pyracantha</a:t>
            </a:r>
            <a:r>
              <a:rPr lang="fr-FR" b="1" i="1" dirty="0">
                <a:solidFill>
                  <a:srgbClr val="008000"/>
                </a:solidFill>
              </a:rPr>
              <a:t> </a:t>
            </a:r>
            <a:r>
              <a:rPr lang="fr-FR" b="1" i="1" dirty="0" err="1">
                <a:solidFill>
                  <a:srgbClr val="008000"/>
                </a:solidFill>
              </a:rPr>
              <a:t>sp</a:t>
            </a:r>
            <a:r>
              <a:rPr lang="fr-FR" b="1" dirty="0">
                <a:solidFill>
                  <a:srgbClr val="008000"/>
                </a:solidFill>
              </a:rPr>
              <a:t>.)</a:t>
            </a:r>
          </a:p>
        </p:txBody>
      </p:sp>
      <p:sp>
        <p:nvSpPr>
          <p:cNvPr id="7" name="ZoneTexte 6">
            <a:extLst>
              <a:ext uri="{FF2B5EF4-FFF2-40B4-BE49-F238E27FC236}">
                <a16:creationId xmlns:a16="http://schemas.microsoft.com/office/drawing/2014/main" id="{8BBBC079-D761-4622-ACF6-59BA2FBD9B67}"/>
              </a:ext>
            </a:extLst>
          </p:cNvPr>
          <p:cNvSpPr txBox="1"/>
          <p:nvPr/>
        </p:nvSpPr>
        <p:spPr>
          <a:xfrm>
            <a:off x="172122" y="1230774"/>
            <a:ext cx="11850750" cy="1969770"/>
          </a:xfrm>
          <a:prstGeom prst="rect">
            <a:avLst/>
          </a:prstGeom>
          <a:noFill/>
        </p:spPr>
        <p:txBody>
          <a:bodyPr wrap="square" rtlCol="0">
            <a:spAutoFit/>
          </a:bodyPr>
          <a:lstStyle/>
          <a:p>
            <a:r>
              <a:rPr lang="fr-FR" dirty="0"/>
              <a:t>Les buissons ardents sont souvent utilisés pour constituer des haies défensives grâce à leurs épines acérées qui empêchent quiconque de la traverser. Ils sont intéressants aussi pour leur abondante fructification rouge ou orange vif en automne, persistante jusqu'en hiver. Exposition au soleil ou à </a:t>
            </a:r>
            <a:r>
              <a:rPr lang="fr-FR" dirty="0" err="1"/>
              <a:t>mi-ombre</a:t>
            </a:r>
            <a:r>
              <a:rPr lang="fr-FR" dirty="0"/>
              <a:t>. Sol ordinaire, pas trop sec à frais. Rustique, au moins jusqu'à -15°C. Feuillage persistant. Port Buissonnant. Intérêt automnal, hivernal. Haie. Port 3 x 3 m. La floraison est blanche du mois de mai au mois de juin. Les fleurs sont regroupées par plusieurs et forment de grandes grappes tout le long des rameaux. Les oiseaux aiment la plante car les épines fournissent une grande protection. En haie, ils doivent être plantés tous les 1,5 m.</a:t>
            </a:r>
          </a:p>
          <a:p>
            <a:r>
              <a:rPr lang="fr-FR" sz="1400" dirty="0"/>
              <a:t>USDA Zone 4 – 10.  </a:t>
            </a:r>
            <a:r>
              <a:rPr lang="fr-FR" sz="1200" dirty="0"/>
              <a:t>A manipuler avec des gants et les EPI (visière). Source : </a:t>
            </a:r>
            <a:r>
              <a:rPr lang="fr-FR" sz="1200" dirty="0">
                <a:hlinkClick r:id="rId2"/>
              </a:rPr>
              <a:t>http://www.bothasigwatch.co.za/2014/05/19/making-your-garden-unattractive-to-criminals-19-may-2014/</a:t>
            </a:r>
            <a:r>
              <a:rPr lang="fr-FR" sz="1200" dirty="0"/>
              <a:t> </a:t>
            </a:r>
            <a:endParaRPr lang="fr-FR" dirty="0"/>
          </a:p>
        </p:txBody>
      </p:sp>
      <p:pic>
        <p:nvPicPr>
          <p:cNvPr id="9" name="Image 8">
            <a:extLst>
              <a:ext uri="{FF2B5EF4-FFF2-40B4-BE49-F238E27FC236}">
                <a16:creationId xmlns:a16="http://schemas.microsoft.com/office/drawing/2014/main" id="{FB0D7D6F-7934-4122-B420-A086120D6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26" y="4786236"/>
            <a:ext cx="2609850" cy="1752600"/>
          </a:xfrm>
          <a:prstGeom prst="rect">
            <a:avLst/>
          </a:prstGeom>
        </p:spPr>
      </p:pic>
      <p:pic>
        <p:nvPicPr>
          <p:cNvPr id="11" name="Image 10">
            <a:extLst>
              <a:ext uri="{FF2B5EF4-FFF2-40B4-BE49-F238E27FC236}">
                <a16:creationId xmlns:a16="http://schemas.microsoft.com/office/drawing/2014/main" id="{B2A5AF93-ABAE-46E6-9AB8-BDB9C2241C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6117" y="3534440"/>
            <a:ext cx="2857500" cy="2857500"/>
          </a:xfrm>
          <a:prstGeom prst="rect">
            <a:avLst/>
          </a:prstGeom>
        </p:spPr>
      </p:pic>
      <p:pic>
        <p:nvPicPr>
          <p:cNvPr id="13" name="Image 12">
            <a:extLst>
              <a:ext uri="{FF2B5EF4-FFF2-40B4-BE49-F238E27FC236}">
                <a16:creationId xmlns:a16="http://schemas.microsoft.com/office/drawing/2014/main" id="{DD6470B0-C6E2-4681-A0DF-C9AD56ACB0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3092" y="5313357"/>
            <a:ext cx="1304925" cy="857250"/>
          </a:xfrm>
          <a:prstGeom prst="rect">
            <a:avLst/>
          </a:prstGeom>
        </p:spPr>
      </p:pic>
      <p:pic>
        <p:nvPicPr>
          <p:cNvPr id="15" name="Image 14">
            <a:extLst>
              <a:ext uri="{FF2B5EF4-FFF2-40B4-BE49-F238E27FC236}">
                <a16:creationId xmlns:a16="http://schemas.microsoft.com/office/drawing/2014/main" id="{57E3E5BB-90BA-4E66-9A1D-7C8E9BA04B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2149" y="5277070"/>
            <a:ext cx="1143000" cy="857250"/>
          </a:xfrm>
          <a:prstGeom prst="rect">
            <a:avLst/>
          </a:prstGeom>
        </p:spPr>
      </p:pic>
      <p:pic>
        <p:nvPicPr>
          <p:cNvPr id="17" name="Image 16">
            <a:extLst>
              <a:ext uri="{FF2B5EF4-FFF2-40B4-BE49-F238E27FC236}">
                <a16:creationId xmlns:a16="http://schemas.microsoft.com/office/drawing/2014/main" id="{BEC38D17-C2AD-44EA-9C8E-8CF7EA32B2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8700" y="4386426"/>
            <a:ext cx="2466975" cy="1847850"/>
          </a:xfrm>
          <a:prstGeom prst="rect">
            <a:avLst/>
          </a:prstGeom>
        </p:spPr>
      </p:pic>
    </p:spTree>
    <p:extLst>
      <p:ext uri="{BB962C8B-B14F-4D97-AF65-F5344CB8AC3E}">
        <p14:creationId xmlns:p14="http://schemas.microsoft.com/office/powerpoint/2010/main" val="7913246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4038599" y="6492720"/>
            <a:ext cx="4971585" cy="365280"/>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10826081" y="96540"/>
            <a:ext cx="1196791" cy="365125"/>
          </a:xfrm>
        </p:spPr>
        <p:txBody>
          <a:bodyPr/>
          <a:lstStyle/>
          <a:p>
            <a:fld id="{DD01B516-A07C-46B6-9C1A-871827ED2DE0}" type="slidenum">
              <a:rPr lang="fr-FR" smtClean="0"/>
              <a:t>75</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Rectangle 5">
            <a:extLst>
              <a:ext uri="{FF2B5EF4-FFF2-40B4-BE49-F238E27FC236}">
                <a16:creationId xmlns:a16="http://schemas.microsoft.com/office/drawing/2014/main" id="{069669F9-8447-461C-9F1D-7FFD3391D7CD}"/>
              </a:ext>
            </a:extLst>
          </p:cNvPr>
          <p:cNvSpPr/>
          <p:nvPr/>
        </p:nvSpPr>
        <p:spPr>
          <a:xfrm>
            <a:off x="172122" y="830997"/>
            <a:ext cx="10604250" cy="369332"/>
          </a:xfrm>
          <a:prstGeom prst="rect">
            <a:avLst/>
          </a:prstGeom>
        </p:spPr>
        <p:txBody>
          <a:bodyPr wrap="none">
            <a:spAutoFit/>
          </a:bodyPr>
          <a:lstStyle/>
          <a:p>
            <a:r>
              <a:rPr lang="fr-FR" b="1" dirty="0">
                <a:solidFill>
                  <a:srgbClr val="008000"/>
                </a:solidFill>
              </a:rPr>
              <a:t>Aloe </a:t>
            </a:r>
            <a:r>
              <a:rPr lang="fr-FR" b="1" dirty="0" err="1">
                <a:solidFill>
                  <a:srgbClr val="008000"/>
                </a:solidFill>
              </a:rPr>
              <a:t>arborescens</a:t>
            </a:r>
            <a:r>
              <a:rPr lang="fr-FR" b="1" dirty="0">
                <a:solidFill>
                  <a:srgbClr val="008000"/>
                </a:solidFill>
              </a:rPr>
              <a:t> ou aloès arborescent, aloe candélabre ou corne de bélier - </a:t>
            </a:r>
            <a:r>
              <a:rPr lang="fr-FR" b="1" dirty="0" err="1">
                <a:solidFill>
                  <a:srgbClr val="008000"/>
                </a:solidFill>
              </a:rPr>
              <a:t>Krans</a:t>
            </a:r>
            <a:r>
              <a:rPr lang="fr-FR" b="1" dirty="0">
                <a:solidFill>
                  <a:srgbClr val="008000"/>
                </a:solidFill>
              </a:rPr>
              <a:t> </a:t>
            </a:r>
            <a:r>
              <a:rPr lang="fr-FR" b="1" dirty="0" err="1">
                <a:solidFill>
                  <a:srgbClr val="008000"/>
                </a:solidFill>
              </a:rPr>
              <a:t>Aalwyn</a:t>
            </a:r>
            <a:r>
              <a:rPr lang="fr-FR" b="1" dirty="0">
                <a:solidFill>
                  <a:srgbClr val="008000"/>
                </a:solidFill>
              </a:rPr>
              <a:t> (</a:t>
            </a:r>
            <a:r>
              <a:rPr lang="fr-FR" b="1" i="1" dirty="0">
                <a:solidFill>
                  <a:srgbClr val="008000"/>
                </a:solidFill>
              </a:rPr>
              <a:t>Aloe </a:t>
            </a:r>
            <a:r>
              <a:rPr lang="fr-FR" b="1" i="1" dirty="0" err="1">
                <a:solidFill>
                  <a:srgbClr val="008000"/>
                </a:solidFill>
              </a:rPr>
              <a:t>arborescens</a:t>
            </a:r>
            <a:r>
              <a:rPr lang="fr-FR" b="1" dirty="0">
                <a:solidFill>
                  <a:srgbClr val="008000"/>
                </a:solidFill>
              </a:rPr>
              <a:t>)</a:t>
            </a:r>
          </a:p>
        </p:txBody>
      </p:sp>
      <p:sp>
        <p:nvSpPr>
          <p:cNvPr id="7" name="ZoneTexte 6">
            <a:extLst>
              <a:ext uri="{FF2B5EF4-FFF2-40B4-BE49-F238E27FC236}">
                <a16:creationId xmlns:a16="http://schemas.microsoft.com/office/drawing/2014/main" id="{203609B9-420F-4325-A94E-845362B53B38}"/>
              </a:ext>
            </a:extLst>
          </p:cNvPr>
          <p:cNvSpPr txBox="1"/>
          <p:nvPr/>
        </p:nvSpPr>
        <p:spPr>
          <a:xfrm>
            <a:off x="172122" y="1200329"/>
            <a:ext cx="11850750" cy="2400657"/>
          </a:xfrm>
          <a:prstGeom prst="rect">
            <a:avLst/>
          </a:prstGeom>
          <a:noFill/>
        </p:spPr>
        <p:txBody>
          <a:bodyPr wrap="square" rtlCol="0">
            <a:spAutoFit/>
          </a:bodyPr>
          <a:lstStyle/>
          <a:p>
            <a:r>
              <a:rPr lang="fr-FR" dirty="0"/>
              <a:t>Originaire de l'</a:t>
            </a:r>
            <a:r>
              <a:rPr lang="fr-FR" dirty="0">
                <a:hlinkClick r:id="rId2" tooltip="Afrique"/>
              </a:rPr>
              <a:t>Afrique</a:t>
            </a:r>
            <a:r>
              <a:rPr lang="fr-FR" dirty="0"/>
              <a:t> australe, il est cultivé à des fins horticoles et médicinales. C’est un arbuste succulent, pouvant atteindre 2 à 3 m de haut, aux feuilles persistantes. La tige solitaire ou ramifiée, peut atteindre un diamètre de 30 cm à la base6, avec des feuilles mortes persistantes. Il a été importé dans de nombreux pays tropicaux, subtropicaux ou tempérés chauds, pour ses qualités horticoles et ses vertus médicinales. </a:t>
            </a:r>
            <a:r>
              <a:rPr lang="fr-FR" dirty="0">
                <a:solidFill>
                  <a:srgbClr val="FF0066"/>
                </a:solidFill>
              </a:rPr>
              <a:t>Il est devenu invasif au Portugal</a:t>
            </a:r>
            <a:r>
              <a:rPr lang="fr-FR" dirty="0"/>
              <a:t>. se développera très bien à plein soleil ou à l'ombre légère. Il ne nécessite pratiquement pas d'eau du jardinier, il est très robuste. Avec ses feuilles épineuses et ses fleurs rouges brillantes, c'est aussi une zone de protection pour les petits oiseaux qui se régalent sur le nectar, à l'abri des prédateurs. Il peut atteindre une hauteur de jusqu'à 3 mètres de haut. </a:t>
            </a:r>
            <a:r>
              <a:rPr lang="fr-FR" b="1" dirty="0"/>
              <a:t>USDA</a:t>
            </a:r>
            <a:r>
              <a:rPr lang="fr-FR" dirty="0"/>
              <a:t> </a:t>
            </a:r>
            <a:r>
              <a:rPr lang="fr-FR" b="1" dirty="0" err="1"/>
              <a:t>Hardiness</a:t>
            </a:r>
            <a:r>
              <a:rPr lang="fr-FR" b="1" dirty="0"/>
              <a:t> zones</a:t>
            </a:r>
            <a:r>
              <a:rPr lang="fr-FR" dirty="0"/>
              <a:t>: 9b-11.</a:t>
            </a:r>
          </a:p>
          <a:p>
            <a:r>
              <a:rPr lang="fr-FR" sz="1200" dirty="0"/>
              <a:t>Source : a) </a:t>
            </a:r>
            <a:r>
              <a:rPr lang="fr-FR" sz="1200" dirty="0">
                <a:hlinkClick r:id="rId3"/>
              </a:rPr>
              <a:t>http://www.bothasigwatch.co.za/2014/05/19/making-your-garden-unattractive-to-criminals-19-may-2014/</a:t>
            </a:r>
            <a:endParaRPr lang="fr-FR" sz="1200" dirty="0"/>
          </a:p>
          <a:p>
            <a:r>
              <a:rPr lang="fr-FR" sz="1200" dirty="0"/>
              <a:t>b) </a:t>
            </a:r>
            <a:r>
              <a:rPr lang="fr-FR" sz="1200" dirty="0">
                <a:hlinkClick r:id="rId4"/>
              </a:rPr>
              <a:t>https://fr.wikipedia.org/wiki/Aloe_arborescens</a:t>
            </a:r>
            <a:r>
              <a:rPr lang="fr-FR" sz="1200" dirty="0"/>
              <a:t> </a:t>
            </a:r>
          </a:p>
        </p:txBody>
      </p:sp>
      <p:pic>
        <p:nvPicPr>
          <p:cNvPr id="10" name="Image 9">
            <a:extLst>
              <a:ext uri="{FF2B5EF4-FFF2-40B4-BE49-F238E27FC236}">
                <a16:creationId xmlns:a16="http://schemas.microsoft.com/office/drawing/2014/main" id="{C7E398EB-9D41-417E-94EA-72615AF256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9281" y="4686076"/>
            <a:ext cx="2133600" cy="2133600"/>
          </a:xfrm>
          <a:prstGeom prst="rect">
            <a:avLst/>
          </a:prstGeom>
        </p:spPr>
      </p:pic>
      <p:pic>
        <p:nvPicPr>
          <p:cNvPr id="12" name="Image 11">
            <a:extLst>
              <a:ext uri="{FF2B5EF4-FFF2-40B4-BE49-F238E27FC236}">
                <a16:creationId xmlns:a16="http://schemas.microsoft.com/office/drawing/2014/main" id="{54EAAD86-EB58-4ED4-9ED4-CE8DA00106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616" y="4989435"/>
            <a:ext cx="2714625" cy="1685925"/>
          </a:xfrm>
          <a:prstGeom prst="rect">
            <a:avLst/>
          </a:prstGeom>
        </p:spPr>
      </p:pic>
      <p:pic>
        <p:nvPicPr>
          <p:cNvPr id="14" name="Image 13">
            <a:extLst>
              <a:ext uri="{FF2B5EF4-FFF2-40B4-BE49-F238E27FC236}">
                <a16:creationId xmlns:a16="http://schemas.microsoft.com/office/drawing/2014/main" id="{75D7A278-A2B3-4CD7-8765-8BBAD07532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7923" y="4939069"/>
            <a:ext cx="1905000" cy="1428750"/>
          </a:xfrm>
          <a:prstGeom prst="rect">
            <a:avLst/>
          </a:prstGeom>
        </p:spPr>
      </p:pic>
      <p:pic>
        <p:nvPicPr>
          <p:cNvPr id="16" name="Image 15">
            <a:extLst>
              <a:ext uri="{FF2B5EF4-FFF2-40B4-BE49-F238E27FC236}">
                <a16:creationId xmlns:a16="http://schemas.microsoft.com/office/drawing/2014/main" id="{9A9C6AF7-12C2-4D87-BB10-32E4A11E8B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11765" y="4962881"/>
            <a:ext cx="2095500" cy="1381125"/>
          </a:xfrm>
          <a:prstGeom prst="rect">
            <a:avLst/>
          </a:prstGeom>
        </p:spPr>
      </p:pic>
    </p:spTree>
    <p:extLst>
      <p:ext uri="{BB962C8B-B14F-4D97-AF65-F5344CB8AC3E}">
        <p14:creationId xmlns:p14="http://schemas.microsoft.com/office/powerpoint/2010/main" val="29720036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4038599" y="6492720"/>
            <a:ext cx="4971585" cy="365280"/>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10826081" y="96540"/>
            <a:ext cx="1196791" cy="365125"/>
          </a:xfrm>
        </p:spPr>
        <p:txBody>
          <a:bodyPr/>
          <a:lstStyle/>
          <a:p>
            <a:fld id="{DD01B516-A07C-46B6-9C1A-871827ED2DE0}" type="slidenum">
              <a:rPr lang="fr-FR" smtClean="0"/>
              <a:t>76</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Rectangle 5">
            <a:extLst>
              <a:ext uri="{FF2B5EF4-FFF2-40B4-BE49-F238E27FC236}">
                <a16:creationId xmlns:a16="http://schemas.microsoft.com/office/drawing/2014/main" id="{5ACBC4F9-4847-4BC5-869E-29C26168E25B}"/>
              </a:ext>
            </a:extLst>
          </p:cNvPr>
          <p:cNvSpPr/>
          <p:nvPr/>
        </p:nvSpPr>
        <p:spPr>
          <a:xfrm>
            <a:off x="172122" y="829169"/>
            <a:ext cx="6574236" cy="369332"/>
          </a:xfrm>
          <a:prstGeom prst="rect">
            <a:avLst/>
          </a:prstGeom>
        </p:spPr>
        <p:txBody>
          <a:bodyPr wrap="none">
            <a:spAutoFit/>
          </a:bodyPr>
          <a:lstStyle/>
          <a:p>
            <a:r>
              <a:rPr lang="fr-FR" b="1" dirty="0">
                <a:solidFill>
                  <a:srgbClr val="008000"/>
                </a:solidFill>
              </a:rPr>
              <a:t>Cognassier à fleur ou Cognassier splendide (</a:t>
            </a:r>
            <a:r>
              <a:rPr lang="fr-FR" b="1" i="1" dirty="0" err="1">
                <a:solidFill>
                  <a:srgbClr val="008000"/>
                </a:solidFill>
              </a:rPr>
              <a:t>Chaenomeles</a:t>
            </a:r>
            <a:r>
              <a:rPr lang="fr-FR" b="1" i="1" dirty="0">
                <a:solidFill>
                  <a:srgbClr val="008000"/>
                </a:solidFill>
              </a:rPr>
              <a:t> </a:t>
            </a:r>
            <a:r>
              <a:rPr lang="fr-FR" b="1" i="1" dirty="0" err="1">
                <a:solidFill>
                  <a:srgbClr val="008000"/>
                </a:solidFill>
              </a:rPr>
              <a:t>speciosa</a:t>
            </a:r>
            <a:r>
              <a:rPr lang="fr-FR" b="1" dirty="0">
                <a:solidFill>
                  <a:srgbClr val="008000"/>
                </a:solidFill>
              </a:rPr>
              <a:t>)</a:t>
            </a:r>
          </a:p>
        </p:txBody>
      </p:sp>
      <p:sp>
        <p:nvSpPr>
          <p:cNvPr id="7" name="ZoneTexte 6">
            <a:extLst>
              <a:ext uri="{FF2B5EF4-FFF2-40B4-BE49-F238E27FC236}">
                <a16:creationId xmlns:a16="http://schemas.microsoft.com/office/drawing/2014/main" id="{4E99B7FB-B1EC-4F8A-B454-58F5EF77522D}"/>
              </a:ext>
            </a:extLst>
          </p:cNvPr>
          <p:cNvSpPr txBox="1"/>
          <p:nvPr/>
        </p:nvSpPr>
        <p:spPr>
          <a:xfrm>
            <a:off x="258184" y="1290918"/>
            <a:ext cx="11764688" cy="2400657"/>
          </a:xfrm>
          <a:prstGeom prst="rect">
            <a:avLst/>
          </a:prstGeom>
          <a:noFill/>
        </p:spPr>
        <p:txBody>
          <a:bodyPr wrap="square" rtlCol="0">
            <a:spAutoFit/>
          </a:bodyPr>
          <a:lstStyle/>
          <a:p>
            <a:r>
              <a:rPr lang="fr-FR" dirty="0"/>
              <a:t>C’est un arbuste épineux</a:t>
            </a:r>
            <a:r>
              <a:rPr lang="fr-FR" baseline="30000" dirty="0">
                <a:hlinkClick r:id="rId2"/>
              </a:rPr>
              <a:t>3</a:t>
            </a:r>
            <a:r>
              <a:rPr lang="fr-FR" dirty="0"/>
              <a:t> de 2-3 mètres de haut. Les fleurs rouge écarlate, parfois roses ou blanches, précoces font 3-5 cm de diamètre. Son "faux-fruit" </a:t>
            </a:r>
            <a:r>
              <a:rPr lang="fr-FR" dirty="0" err="1"/>
              <a:t>pommacé</a:t>
            </a:r>
            <a:r>
              <a:rPr lang="fr-FR" dirty="0"/>
              <a:t> fait 4-6 cm de diamètre et est très odorant, de couleur jaune ou vert jaunâtre. </a:t>
            </a:r>
            <a:r>
              <a:rPr lang="fr-FR" i="1" dirty="0"/>
              <a:t>C. </a:t>
            </a:r>
            <a:r>
              <a:rPr lang="fr-FR" i="1" dirty="0" err="1"/>
              <a:t>speciosa</a:t>
            </a:r>
            <a:r>
              <a:rPr lang="fr-FR" dirty="0"/>
              <a:t> croît naturellement en </a:t>
            </a:r>
            <a:r>
              <a:rPr lang="fr-FR" u="sng" dirty="0">
                <a:hlinkClick r:id="rId3"/>
              </a:rPr>
              <a:t>Chine</a:t>
            </a:r>
            <a:r>
              <a:rPr lang="fr-FR" dirty="0"/>
              <a:t>, au </a:t>
            </a:r>
            <a:r>
              <a:rPr lang="fr-FR" u="sng" dirty="0">
                <a:hlinkClick r:id="rId4"/>
              </a:rPr>
              <a:t>Myanmar</a:t>
            </a:r>
            <a:r>
              <a:rPr lang="fr-FR" dirty="0"/>
              <a:t>. Les branches épineuses et densément emmêlées du marbré flore font une barrière très efficace contre les intrus. On l'appelle souvent le vilain petit canard des arbustes car ses fleurs ne font que pousser quelques semaines au début du printemps. La plante pousse de 1,5 à 3 mètres de haut et environ la même largeur.</a:t>
            </a:r>
          </a:p>
          <a:p>
            <a:r>
              <a:rPr lang="fr-FR" dirty="0"/>
              <a:t>Il pousse facilement dans n'importe quel sol, en plein soleil ou à l'ombre partielle et tolère la sécheresse. Il peut être planté dans des haies et des bordures mixtes (mixed border) et constitue un obstacle de sécurité efficace. </a:t>
            </a:r>
            <a:r>
              <a:rPr lang="it-IT" b="1" dirty="0"/>
              <a:t>USDA Zone</a:t>
            </a:r>
            <a:r>
              <a:rPr lang="it-IT" dirty="0"/>
              <a:t>: (4)5 – (8)9.</a:t>
            </a:r>
            <a:endParaRPr lang="fr-FR" dirty="0"/>
          </a:p>
          <a:p>
            <a:r>
              <a:rPr lang="fr-FR" sz="1200" dirty="0"/>
              <a:t>Sources : a) </a:t>
            </a:r>
            <a:r>
              <a:rPr lang="fr-FR" sz="1200" dirty="0">
                <a:hlinkClick r:id="rId5"/>
              </a:rPr>
              <a:t>http://www.bothasigwatch.co.za/2014/05/19/making-your-garden-unattractive-to-criminals-19-may-2014/</a:t>
            </a:r>
            <a:r>
              <a:rPr lang="fr-FR" sz="1200" dirty="0"/>
              <a:t> </a:t>
            </a:r>
          </a:p>
          <a:p>
            <a:r>
              <a:rPr lang="fr-FR" sz="1200" dirty="0"/>
              <a:t>b) </a:t>
            </a:r>
            <a:r>
              <a:rPr lang="fr-FR" sz="1200" dirty="0">
                <a:hlinkClick r:id="rId6"/>
              </a:rPr>
              <a:t>https://fr.wikipedia.org/wiki/Chaenomeles_speciosa</a:t>
            </a:r>
            <a:r>
              <a:rPr lang="fr-FR" sz="1200" dirty="0"/>
              <a:t> </a:t>
            </a:r>
          </a:p>
        </p:txBody>
      </p:sp>
      <p:pic>
        <p:nvPicPr>
          <p:cNvPr id="9" name="Image 8">
            <a:extLst>
              <a:ext uri="{FF2B5EF4-FFF2-40B4-BE49-F238E27FC236}">
                <a16:creationId xmlns:a16="http://schemas.microsoft.com/office/drawing/2014/main" id="{C81C2A82-A13D-4DCF-8B47-C5871ECB00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16392" y="5056870"/>
            <a:ext cx="2441001" cy="1618490"/>
          </a:xfrm>
          <a:prstGeom prst="rect">
            <a:avLst/>
          </a:prstGeom>
        </p:spPr>
      </p:pic>
      <p:pic>
        <p:nvPicPr>
          <p:cNvPr id="11" name="Image 10">
            <a:extLst>
              <a:ext uri="{FF2B5EF4-FFF2-40B4-BE49-F238E27FC236}">
                <a16:creationId xmlns:a16="http://schemas.microsoft.com/office/drawing/2014/main" id="{6A0E1E7B-8898-4045-B09A-ED2A5AF317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23966" y="4872752"/>
            <a:ext cx="3400425" cy="1343025"/>
          </a:xfrm>
          <a:prstGeom prst="rect">
            <a:avLst/>
          </a:prstGeom>
        </p:spPr>
      </p:pic>
      <p:pic>
        <p:nvPicPr>
          <p:cNvPr id="13" name="Image 12">
            <a:extLst>
              <a:ext uri="{FF2B5EF4-FFF2-40B4-BE49-F238E27FC236}">
                <a16:creationId xmlns:a16="http://schemas.microsoft.com/office/drawing/2014/main" id="{A12F6D41-4959-42E7-B480-C1E54751DF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43712" y="4872752"/>
            <a:ext cx="1905000" cy="1428750"/>
          </a:xfrm>
          <a:prstGeom prst="rect">
            <a:avLst/>
          </a:prstGeom>
        </p:spPr>
      </p:pic>
      <p:pic>
        <p:nvPicPr>
          <p:cNvPr id="15" name="Image 14">
            <a:extLst>
              <a:ext uri="{FF2B5EF4-FFF2-40B4-BE49-F238E27FC236}">
                <a16:creationId xmlns:a16="http://schemas.microsoft.com/office/drawing/2014/main" id="{F73F3548-964C-4145-8FFA-C8BA0E988A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8184" y="4767977"/>
            <a:ext cx="2466975" cy="1847850"/>
          </a:xfrm>
          <a:prstGeom prst="rect">
            <a:avLst/>
          </a:prstGeom>
        </p:spPr>
      </p:pic>
      <p:pic>
        <p:nvPicPr>
          <p:cNvPr id="17" name="Image 16">
            <a:extLst>
              <a:ext uri="{FF2B5EF4-FFF2-40B4-BE49-F238E27FC236}">
                <a16:creationId xmlns:a16="http://schemas.microsoft.com/office/drawing/2014/main" id="{5B0B3E5A-1AF6-4C15-BC07-777F399B9A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03497" y="3279958"/>
            <a:ext cx="2619375" cy="1743075"/>
          </a:xfrm>
          <a:prstGeom prst="rect">
            <a:avLst/>
          </a:prstGeom>
        </p:spPr>
      </p:pic>
    </p:spTree>
    <p:extLst>
      <p:ext uri="{BB962C8B-B14F-4D97-AF65-F5344CB8AC3E}">
        <p14:creationId xmlns:p14="http://schemas.microsoft.com/office/powerpoint/2010/main" val="2343553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4092387" y="6492720"/>
            <a:ext cx="4971585" cy="365280"/>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44532" y="46167"/>
            <a:ext cx="524278" cy="461665"/>
          </a:xfrm>
        </p:spPr>
        <p:txBody>
          <a:bodyPr/>
          <a:lstStyle/>
          <a:p>
            <a:fld id="{DD01B516-A07C-46B6-9C1A-871827ED2DE0}" type="slidenum">
              <a:rPr lang="fr-FR" smtClean="0"/>
              <a:t>77</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Rectangle 5">
            <a:extLst>
              <a:ext uri="{FF2B5EF4-FFF2-40B4-BE49-F238E27FC236}">
                <a16:creationId xmlns:a16="http://schemas.microsoft.com/office/drawing/2014/main" id="{7BC7CA96-E17B-4288-AD78-77A7D7578ED5}"/>
              </a:ext>
            </a:extLst>
          </p:cNvPr>
          <p:cNvSpPr/>
          <p:nvPr/>
        </p:nvSpPr>
        <p:spPr>
          <a:xfrm>
            <a:off x="172122" y="830997"/>
            <a:ext cx="6012223" cy="369332"/>
          </a:xfrm>
          <a:prstGeom prst="rect">
            <a:avLst/>
          </a:prstGeom>
        </p:spPr>
        <p:txBody>
          <a:bodyPr wrap="none">
            <a:spAutoFit/>
          </a:bodyPr>
          <a:lstStyle/>
          <a:p>
            <a:r>
              <a:rPr lang="fr-FR" b="1" dirty="0">
                <a:solidFill>
                  <a:srgbClr val="008000"/>
                </a:solidFill>
              </a:rPr>
              <a:t>Pomme caffre - Kei-Apple (</a:t>
            </a:r>
            <a:r>
              <a:rPr lang="fr-FR" b="1" i="1" dirty="0" err="1">
                <a:solidFill>
                  <a:srgbClr val="008000"/>
                </a:solidFill>
              </a:rPr>
              <a:t>Dovyalis</a:t>
            </a:r>
            <a:r>
              <a:rPr lang="fr-FR" b="1" i="1" dirty="0">
                <a:solidFill>
                  <a:srgbClr val="008000"/>
                </a:solidFill>
              </a:rPr>
              <a:t> </a:t>
            </a:r>
            <a:r>
              <a:rPr lang="fr-FR" b="1" i="1" dirty="0" err="1">
                <a:solidFill>
                  <a:srgbClr val="008000"/>
                </a:solidFill>
              </a:rPr>
              <a:t>caffra</a:t>
            </a:r>
            <a:r>
              <a:rPr lang="fr-FR" b="1" dirty="0">
                <a:solidFill>
                  <a:srgbClr val="008000"/>
                </a:solidFill>
              </a:rPr>
              <a:t> ou </a:t>
            </a:r>
            <a:r>
              <a:rPr lang="fr-FR" b="1" i="1" dirty="0" err="1">
                <a:solidFill>
                  <a:srgbClr val="008000"/>
                </a:solidFill>
              </a:rPr>
              <a:t>Aberia</a:t>
            </a:r>
            <a:r>
              <a:rPr lang="fr-FR" b="1" i="1" dirty="0">
                <a:solidFill>
                  <a:srgbClr val="008000"/>
                </a:solidFill>
              </a:rPr>
              <a:t> </a:t>
            </a:r>
            <a:r>
              <a:rPr lang="fr-FR" b="1" i="1" dirty="0" err="1">
                <a:solidFill>
                  <a:srgbClr val="008000"/>
                </a:solidFill>
              </a:rPr>
              <a:t>caffra</a:t>
            </a:r>
            <a:r>
              <a:rPr lang="fr-FR" b="1" dirty="0">
                <a:solidFill>
                  <a:srgbClr val="008000"/>
                </a:solidFill>
              </a:rPr>
              <a:t>)</a:t>
            </a:r>
          </a:p>
        </p:txBody>
      </p:sp>
      <p:sp>
        <p:nvSpPr>
          <p:cNvPr id="7" name="ZoneTexte 6">
            <a:extLst>
              <a:ext uri="{FF2B5EF4-FFF2-40B4-BE49-F238E27FC236}">
                <a16:creationId xmlns:a16="http://schemas.microsoft.com/office/drawing/2014/main" id="{A31074B7-0C54-40FC-9C37-94695199A0CC}"/>
              </a:ext>
            </a:extLst>
          </p:cNvPr>
          <p:cNvSpPr txBox="1"/>
          <p:nvPr/>
        </p:nvSpPr>
        <p:spPr>
          <a:xfrm>
            <a:off x="172122" y="1174286"/>
            <a:ext cx="11936811" cy="2954655"/>
          </a:xfrm>
          <a:prstGeom prst="rect">
            <a:avLst/>
          </a:prstGeom>
          <a:noFill/>
        </p:spPr>
        <p:txBody>
          <a:bodyPr wrap="square" rtlCol="0">
            <a:spAutoFit/>
          </a:bodyPr>
          <a:lstStyle/>
          <a:p>
            <a:r>
              <a:rPr lang="fr-FR" sz="1600" dirty="0"/>
              <a:t>L'</a:t>
            </a:r>
            <a:r>
              <a:rPr lang="fr-FR" sz="1600" b="1" dirty="0" err="1"/>
              <a:t>Umkokola</a:t>
            </a:r>
            <a:r>
              <a:rPr lang="fr-FR" sz="1600" dirty="0"/>
              <a:t>, la </a:t>
            </a:r>
            <a:r>
              <a:rPr lang="fr-FR" sz="1600" b="1" dirty="0"/>
              <a:t>pomme Kei, la pomme</a:t>
            </a:r>
            <a:r>
              <a:rPr lang="fr-FR" sz="1600" dirty="0"/>
              <a:t> </a:t>
            </a:r>
            <a:r>
              <a:rPr lang="fr-FR" sz="1600" b="1" dirty="0"/>
              <a:t>Kai</a:t>
            </a:r>
            <a:r>
              <a:rPr lang="fr-FR" sz="1600" dirty="0"/>
              <a:t> ou la </a:t>
            </a:r>
            <a:r>
              <a:rPr lang="fr-FR" sz="1600" b="1" dirty="0"/>
              <a:t>pomme </a:t>
            </a:r>
            <a:r>
              <a:rPr lang="fr-FR" sz="1600" b="1" dirty="0" err="1"/>
              <a:t>Kau</a:t>
            </a:r>
            <a:r>
              <a:rPr lang="fr-FR" sz="1600" dirty="0"/>
              <a:t> </a:t>
            </a:r>
            <a:r>
              <a:rPr lang="fr-FR" sz="1600" baseline="30000" dirty="0">
                <a:hlinkClick r:id="rId2"/>
              </a:rPr>
              <a:t>[1]</a:t>
            </a:r>
            <a:r>
              <a:rPr lang="fr-FR" sz="1600" dirty="0"/>
              <a:t> est un arbre de petite et moyenne taille, arbre à feuilles persistantes, atteignent 6-8 m de haut, originaire d'</a:t>
            </a:r>
            <a:r>
              <a:rPr lang="fr-FR" sz="1600" dirty="0">
                <a:hlinkClick r:id="rId3" tooltip="Afrique"/>
              </a:rPr>
              <a:t>Afrique</a:t>
            </a:r>
            <a:r>
              <a:rPr lang="fr-FR" sz="1600" dirty="0"/>
              <a:t> australe et présent habituellement dans les bois secs. Les fruits mûrs, une </a:t>
            </a:r>
            <a:r>
              <a:rPr lang="fr-FR" sz="1600" dirty="0">
                <a:hlinkClick r:id="rId4" tooltip="Berry (botanique)"/>
              </a:rPr>
              <a:t>baie</a:t>
            </a:r>
            <a:r>
              <a:rPr lang="fr-FR" sz="1600" dirty="0"/>
              <a:t> mousseuse, comestible jaune ou orange de 2,5-4 cm de diamètre, avec la peau et la chair d'une couleur uniforme et contenant plusieurs petites </a:t>
            </a:r>
            <a:r>
              <a:rPr lang="fr-FR" sz="1600" dirty="0">
                <a:hlinkClick r:id="rId5" tooltip="La graine"/>
              </a:rPr>
              <a:t>graines</a:t>
            </a:r>
            <a:r>
              <a:rPr lang="fr-FR" sz="1600" dirty="0"/>
              <a:t>, rappelant une petite </a:t>
            </a:r>
            <a:r>
              <a:rPr lang="fr-FR" sz="1600" dirty="0">
                <a:hlinkClick r:id="rId6" tooltip="Pomme"/>
              </a:rPr>
              <a:t>pomme</a:t>
            </a:r>
            <a:r>
              <a:rPr lang="fr-FR" sz="1600" dirty="0"/>
              <a:t> sont savoureux, juteux, savoureux mais très </a:t>
            </a:r>
            <a:r>
              <a:rPr lang="fr-FR" sz="1600" dirty="0">
                <a:hlinkClick r:id="rId7" tooltip="Acide"/>
              </a:rPr>
              <a:t>acides</a:t>
            </a:r>
            <a:r>
              <a:rPr lang="fr-FR" sz="1600" dirty="0"/>
              <a:t>. On en fait une délicieuse confiture. La production est souvent abondante, pesant les branches pendant l'été. Ce fruit peu connu a le potentiel d'améliorer la nutrition, de stimuler la sécurité alimentaire, de favoriser le développement rural et de soutenir les soins durables. </a:t>
            </a:r>
            <a:r>
              <a:rPr lang="fr-FR" sz="1600" dirty="0">
                <a:solidFill>
                  <a:srgbClr val="008000"/>
                </a:solidFill>
              </a:rPr>
              <a:t>Bien que cette espèce dioïque est subtropicale, elle survit à des températures aussi basses que -6 °C. </a:t>
            </a:r>
            <a:r>
              <a:rPr lang="fr-FR" sz="1600" dirty="0"/>
              <a:t>Elle se propage par les semences. Il résiste à la sécheresse et au gel. Il pousse bien le long des côtes. Appréciés par les oiseaux, il porte des épines nombreuses, fortes et pointues d'une longueur maximale de 7,5 cm. Il peut être cultivé comme une bordure, un écran ou utilisé comme une haie impénétrable autour d'un jardin pour empêcher les personnes et les animaux indésirables. Il prospère en plein soleil ou à l'ombre légère.  Cette haie doit être taillée légèrement régulièrement. </a:t>
            </a:r>
            <a:r>
              <a:rPr lang="fr-FR" b="1" dirty="0"/>
              <a:t>USDA Zone</a:t>
            </a:r>
            <a:r>
              <a:rPr lang="fr-FR" dirty="0"/>
              <a:t> 9b - 11.</a:t>
            </a:r>
            <a:endParaRPr lang="fr-FR" sz="1600" dirty="0"/>
          </a:p>
          <a:p>
            <a:r>
              <a:rPr lang="fr-FR" sz="1200" dirty="0"/>
              <a:t>Sources : a) </a:t>
            </a:r>
            <a:r>
              <a:rPr lang="fr-FR" sz="1200" dirty="0">
                <a:hlinkClick r:id="rId8"/>
              </a:rPr>
              <a:t>http://www.bothasigwatch.co.za/2014/05/19/making-your-garden-unattractive-to-criminals-19-may-2014/</a:t>
            </a:r>
            <a:r>
              <a:rPr lang="fr-FR" sz="1200" dirty="0"/>
              <a:t> </a:t>
            </a:r>
          </a:p>
          <a:p>
            <a:r>
              <a:rPr lang="fr-FR" sz="1200" dirty="0"/>
              <a:t>b) </a:t>
            </a:r>
            <a:r>
              <a:rPr lang="fr-FR" sz="1200" dirty="0">
                <a:hlinkClick r:id="rId9"/>
              </a:rPr>
              <a:t>https://en.wikipedia.org/wiki/Dovyalis_caffra</a:t>
            </a:r>
            <a:r>
              <a:rPr lang="fr-FR" sz="1200" dirty="0"/>
              <a:t> </a:t>
            </a:r>
            <a:endParaRPr lang="fr-FR" dirty="0"/>
          </a:p>
        </p:txBody>
      </p:sp>
      <p:pic>
        <p:nvPicPr>
          <p:cNvPr id="9" name="Image 8">
            <a:extLst>
              <a:ext uri="{FF2B5EF4-FFF2-40B4-BE49-F238E27FC236}">
                <a16:creationId xmlns:a16="http://schemas.microsoft.com/office/drawing/2014/main" id="{620F405C-9D3E-4B75-A43D-C81C872CE7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51201" y="3603811"/>
            <a:ext cx="1896264" cy="1420367"/>
          </a:xfrm>
          <a:prstGeom prst="rect">
            <a:avLst/>
          </a:prstGeom>
        </p:spPr>
      </p:pic>
      <p:pic>
        <p:nvPicPr>
          <p:cNvPr id="11" name="Image 10">
            <a:extLst>
              <a:ext uri="{FF2B5EF4-FFF2-40B4-BE49-F238E27FC236}">
                <a16:creationId xmlns:a16="http://schemas.microsoft.com/office/drawing/2014/main" id="{961E58FA-3DB6-4AAC-8711-8E8E2C796BC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51857" y="4127"/>
            <a:ext cx="1566544" cy="1173396"/>
          </a:xfrm>
          <a:prstGeom prst="rect">
            <a:avLst/>
          </a:prstGeom>
        </p:spPr>
      </p:pic>
      <p:pic>
        <p:nvPicPr>
          <p:cNvPr id="13" name="Image 12">
            <a:extLst>
              <a:ext uri="{FF2B5EF4-FFF2-40B4-BE49-F238E27FC236}">
                <a16:creationId xmlns:a16="http://schemas.microsoft.com/office/drawing/2014/main" id="{B69D29E5-F59B-4F3C-B148-784F53B271A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532" y="4620339"/>
            <a:ext cx="2143125" cy="2143125"/>
          </a:xfrm>
          <a:prstGeom prst="rect">
            <a:avLst/>
          </a:prstGeom>
        </p:spPr>
      </p:pic>
      <p:pic>
        <p:nvPicPr>
          <p:cNvPr id="17" name="Image 16">
            <a:extLst>
              <a:ext uri="{FF2B5EF4-FFF2-40B4-BE49-F238E27FC236}">
                <a16:creationId xmlns:a16="http://schemas.microsoft.com/office/drawing/2014/main" id="{54B26153-A0DF-4B28-9010-31DD82E69A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93660" y="4921513"/>
            <a:ext cx="2097642" cy="1571207"/>
          </a:xfrm>
          <a:prstGeom prst="rect">
            <a:avLst/>
          </a:prstGeom>
        </p:spPr>
      </p:pic>
      <p:pic>
        <p:nvPicPr>
          <p:cNvPr id="19" name="Image 18">
            <a:extLst>
              <a:ext uri="{FF2B5EF4-FFF2-40B4-BE49-F238E27FC236}">
                <a16:creationId xmlns:a16="http://schemas.microsoft.com/office/drawing/2014/main" id="{C912F8C4-E0F0-43FB-9539-3198D6B79B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97872" y="4704108"/>
            <a:ext cx="2466975" cy="1847850"/>
          </a:xfrm>
          <a:prstGeom prst="rect">
            <a:avLst/>
          </a:prstGeom>
        </p:spPr>
      </p:pic>
      <p:pic>
        <p:nvPicPr>
          <p:cNvPr id="21" name="Image 20">
            <a:extLst>
              <a:ext uri="{FF2B5EF4-FFF2-40B4-BE49-F238E27FC236}">
                <a16:creationId xmlns:a16="http://schemas.microsoft.com/office/drawing/2014/main" id="{C09718A2-9B70-499C-A7C2-E533DA5D5A0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22512" y="4979496"/>
            <a:ext cx="2466975" cy="1847850"/>
          </a:xfrm>
          <a:prstGeom prst="rect">
            <a:avLst/>
          </a:prstGeom>
        </p:spPr>
      </p:pic>
      <p:pic>
        <p:nvPicPr>
          <p:cNvPr id="23" name="Image 22">
            <a:extLst>
              <a:ext uri="{FF2B5EF4-FFF2-40B4-BE49-F238E27FC236}">
                <a16:creationId xmlns:a16="http://schemas.microsoft.com/office/drawing/2014/main" id="{9AA9D4CB-4FC1-48E2-BCCF-513621BE485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35916" y="101481"/>
            <a:ext cx="1385479" cy="1039109"/>
          </a:xfrm>
          <a:prstGeom prst="rect">
            <a:avLst/>
          </a:prstGeom>
        </p:spPr>
      </p:pic>
      <p:pic>
        <p:nvPicPr>
          <p:cNvPr id="25" name="Image 24">
            <a:extLst>
              <a:ext uri="{FF2B5EF4-FFF2-40B4-BE49-F238E27FC236}">
                <a16:creationId xmlns:a16="http://schemas.microsoft.com/office/drawing/2014/main" id="{A1192C6D-3FA6-4FD7-B31C-125F4D3AF41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03379" y="4793070"/>
            <a:ext cx="2600325" cy="1752600"/>
          </a:xfrm>
          <a:prstGeom prst="rect">
            <a:avLst/>
          </a:prstGeom>
        </p:spPr>
      </p:pic>
      <p:pic>
        <p:nvPicPr>
          <p:cNvPr id="27" name="Image 26">
            <a:extLst>
              <a:ext uri="{FF2B5EF4-FFF2-40B4-BE49-F238E27FC236}">
                <a16:creationId xmlns:a16="http://schemas.microsoft.com/office/drawing/2014/main" id="{C2E6B76A-EB98-4D5E-A7B3-98A0843A0ED5}"/>
              </a:ext>
            </a:extLst>
          </p:cNvPr>
          <p:cNvPicPr>
            <a:picLocks noChangeAspect="1"/>
          </p:cNvPicPr>
          <p:nvPr/>
        </p:nvPicPr>
        <p:blipFill>
          <a:blip r:embed="rId18"/>
          <a:stretch>
            <a:fillRect/>
          </a:stretch>
        </p:blipFill>
        <p:spPr>
          <a:xfrm>
            <a:off x="8589037" y="3718828"/>
            <a:ext cx="1133475" cy="1123950"/>
          </a:xfrm>
          <a:prstGeom prst="rect">
            <a:avLst/>
          </a:prstGeom>
        </p:spPr>
      </p:pic>
    </p:spTree>
    <p:extLst>
      <p:ext uri="{BB962C8B-B14F-4D97-AF65-F5344CB8AC3E}">
        <p14:creationId xmlns:p14="http://schemas.microsoft.com/office/powerpoint/2010/main" val="41935271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4113902" y="6492720"/>
            <a:ext cx="4971585" cy="365280"/>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10826081" y="96540"/>
            <a:ext cx="1196791" cy="365125"/>
          </a:xfrm>
        </p:spPr>
        <p:txBody>
          <a:bodyPr/>
          <a:lstStyle/>
          <a:p>
            <a:fld id="{DD01B516-A07C-46B6-9C1A-871827ED2DE0}" type="slidenum">
              <a:rPr lang="fr-FR" smtClean="0"/>
              <a:t>78</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7951868"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Rectangle 5">
            <a:extLst>
              <a:ext uri="{FF2B5EF4-FFF2-40B4-BE49-F238E27FC236}">
                <a16:creationId xmlns:a16="http://schemas.microsoft.com/office/drawing/2014/main" id="{CDB46915-FA4D-46BD-9B64-04ECCC3CD076}"/>
              </a:ext>
            </a:extLst>
          </p:cNvPr>
          <p:cNvSpPr/>
          <p:nvPr/>
        </p:nvSpPr>
        <p:spPr>
          <a:xfrm>
            <a:off x="172122" y="830997"/>
            <a:ext cx="6197209" cy="369332"/>
          </a:xfrm>
          <a:prstGeom prst="rect">
            <a:avLst/>
          </a:prstGeom>
        </p:spPr>
        <p:txBody>
          <a:bodyPr wrap="none">
            <a:spAutoFit/>
          </a:bodyPr>
          <a:lstStyle/>
          <a:p>
            <a:r>
              <a:rPr lang="fr-FR" b="1" dirty="0">
                <a:solidFill>
                  <a:srgbClr val="008000"/>
                </a:solidFill>
              </a:rPr>
              <a:t> Jujubier de l'hyène – Buffalo / Cap Thorn (</a:t>
            </a:r>
            <a:r>
              <a:rPr lang="fr-FR" b="1" i="1" dirty="0">
                <a:solidFill>
                  <a:srgbClr val="008000"/>
                </a:solidFill>
              </a:rPr>
              <a:t>Ziziphus </a:t>
            </a:r>
            <a:r>
              <a:rPr lang="fr-FR" b="1" i="1" dirty="0" err="1">
                <a:solidFill>
                  <a:srgbClr val="008000"/>
                </a:solidFill>
              </a:rPr>
              <a:t>mucronata</a:t>
            </a:r>
            <a:r>
              <a:rPr lang="fr-FR" b="1" dirty="0">
                <a:solidFill>
                  <a:srgbClr val="008000"/>
                </a:solidFill>
              </a:rPr>
              <a:t>)</a:t>
            </a:r>
          </a:p>
        </p:txBody>
      </p:sp>
      <p:sp>
        <p:nvSpPr>
          <p:cNvPr id="7" name="ZoneTexte 6">
            <a:extLst>
              <a:ext uri="{FF2B5EF4-FFF2-40B4-BE49-F238E27FC236}">
                <a16:creationId xmlns:a16="http://schemas.microsoft.com/office/drawing/2014/main" id="{6FA503CA-273D-44E2-A3EF-7F51A7970AA3}"/>
              </a:ext>
            </a:extLst>
          </p:cNvPr>
          <p:cNvSpPr txBox="1"/>
          <p:nvPr/>
        </p:nvSpPr>
        <p:spPr>
          <a:xfrm>
            <a:off x="268941" y="1200329"/>
            <a:ext cx="11753931" cy="1846659"/>
          </a:xfrm>
          <a:prstGeom prst="rect">
            <a:avLst/>
          </a:prstGeom>
          <a:noFill/>
        </p:spPr>
        <p:txBody>
          <a:bodyPr wrap="square" rtlCol="0">
            <a:spAutoFit/>
          </a:bodyPr>
          <a:lstStyle/>
          <a:p>
            <a:r>
              <a:rPr lang="fr-FR" dirty="0">
                <a:solidFill>
                  <a:srgbClr val="008000"/>
                </a:solidFill>
              </a:rPr>
              <a:t>L'arbre, de 6 à 10 m (15 m) de haut, n'a que de petites épines, mais elles sont extrêmement agressives et un intrus s’y accrochant souvent dans la brousse, est incapable de se libérer. C'est plutôt un arbre à croissance lente utilisé comme clôture naturelle, populaire autour des écoles et des foyers domestiques. Les feuilles sont comestibles et peuvent être cuites comme les épinards; Les fruits sont très nutritifs, mais pas très savoureux. Au cours de la guerre </a:t>
            </a:r>
            <a:r>
              <a:rPr lang="fr-FR" dirty="0" err="1">
                <a:solidFill>
                  <a:srgbClr val="008000"/>
                </a:solidFill>
              </a:rPr>
              <a:t>Anglo</a:t>
            </a:r>
            <a:r>
              <a:rPr lang="fr-FR" dirty="0">
                <a:solidFill>
                  <a:srgbClr val="008000"/>
                </a:solidFill>
              </a:rPr>
              <a:t>-Boer, les graines ont été grillées et broyées en remplacement du café. Une bière peut être fabriquée à partir du fruit. </a:t>
            </a:r>
            <a:r>
              <a:rPr lang="fr-FR" b="1" dirty="0"/>
              <a:t>USDA zone</a:t>
            </a:r>
            <a:r>
              <a:rPr lang="fr-FR" dirty="0"/>
              <a:t> 9-11. </a:t>
            </a:r>
          </a:p>
          <a:p>
            <a:r>
              <a:rPr lang="fr-FR" sz="1200" dirty="0">
                <a:solidFill>
                  <a:srgbClr val="008000"/>
                </a:solidFill>
              </a:rPr>
              <a:t>Sources : a) </a:t>
            </a:r>
            <a:r>
              <a:rPr lang="fr-FR" sz="1200" dirty="0">
                <a:solidFill>
                  <a:srgbClr val="008000"/>
                </a:solidFill>
                <a:hlinkClick r:id="rId2"/>
              </a:rPr>
              <a:t>http://www.bothasigwatch.co.za/2014/05/19/making-your-garden-unattractive-to-criminals-19-may-2014/</a:t>
            </a:r>
            <a:r>
              <a:rPr lang="fr-FR" sz="1200" dirty="0">
                <a:solidFill>
                  <a:srgbClr val="008000"/>
                </a:solidFill>
              </a:rPr>
              <a:t> </a:t>
            </a:r>
          </a:p>
          <a:p>
            <a:r>
              <a:rPr lang="fr-FR" sz="1200" dirty="0">
                <a:solidFill>
                  <a:srgbClr val="008000"/>
                </a:solidFill>
              </a:rPr>
              <a:t>b) </a:t>
            </a:r>
            <a:r>
              <a:rPr lang="fr-FR" sz="1200" dirty="0">
                <a:solidFill>
                  <a:srgbClr val="008000"/>
                </a:solidFill>
                <a:hlinkClick r:id="rId3"/>
              </a:rPr>
              <a:t>http://uses.plantnet-project.org/fr/Ziziphus_mucronata</a:t>
            </a:r>
            <a:r>
              <a:rPr lang="fr-FR" sz="1200" dirty="0">
                <a:solidFill>
                  <a:srgbClr val="008000"/>
                </a:solidFill>
              </a:rPr>
              <a:t> </a:t>
            </a:r>
          </a:p>
        </p:txBody>
      </p:sp>
      <p:pic>
        <p:nvPicPr>
          <p:cNvPr id="9" name="Image 8">
            <a:extLst>
              <a:ext uri="{FF2B5EF4-FFF2-40B4-BE49-F238E27FC236}">
                <a16:creationId xmlns:a16="http://schemas.microsoft.com/office/drawing/2014/main" id="{E4FBC5FF-9C87-48B7-A341-EC25C6C2A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8744" y="4795644"/>
            <a:ext cx="2506287" cy="1878676"/>
          </a:xfrm>
          <a:prstGeom prst="rect">
            <a:avLst/>
          </a:prstGeom>
        </p:spPr>
      </p:pic>
      <p:pic>
        <p:nvPicPr>
          <p:cNvPr id="11" name="Image 10">
            <a:extLst>
              <a:ext uri="{FF2B5EF4-FFF2-40B4-BE49-F238E27FC236}">
                <a16:creationId xmlns:a16="http://schemas.microsoft.com/office/drawing/2014/main" id="{CE52DC6E-C662-42EF-97D2-3FF2828746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731" y="3210437"/>
            <a:ext cx="1266825" cy="990600"/>
          </a:xfrm>
          <a:prstGeom prst="rect">
            <a:avLst/>
          </a:prstGeom>
        </p:spPr>
      </p:pic>
      <p:pic>
        <p:nvPicPr>
          <p:cNvPr id="13" name="Image 12">
            <a:extLst>
              <a:ext uri="{FF2B5EF4-FFF2-40B4-BE49-F238E27FC236}">
                <a16:creationId xmlns:a16="http://schemas.microsoft.com/office/drawing/2014/main" id="{643E1EBC-EB59-427A-9F99-AB8F5BE10B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0299" y="4749645"/>
            <a:ext cx="2619375" cy="1743075"/>
          </a:xfrm>
          <a:prstGeom prst="rect">
            <a:avLst/>
          </a:prstGeom>
        </p:spPr>
      </p:pic>
      <p:pic>
        <p:nvPicPr>
          <p:cNvPr id="15" name="Image 14">
            <a:extLst>
              <a:ext uri="{FF2B5EF4-FFF2-40B4-BE49-F238E27FC236}">
                <a16:creationId xmlns:a16="http://schemas.microsoft.com/office/drawing/2014/main" id="{12B14693-F402-4DF4-B9FD-842CA9F7FA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3277" y="4650799"/>
            <a:ext cx="2466975" cy="1847850"/>
          </a:xfrm>
          <a:prstGeom prst="rect">
            <a:avLst/>
          </a:prstGeom>
        </p:spPr>
      </p:pic>
      <p:pic>
        <p:nvPicPr>
          <p:cNvPr id="17" name="Image 16">
            <a:extLst>
              <a:ext uri="{FF2B5EF4-FFF2-40B4-BE49-F238E27FC236}">
                <a16:creationId xmlns:a16="http://schemas.microsoft.com/office/drawing/2014/main" id="{0B01ED17-CEB8-404C-B7AC-08C285271D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1231" y="3042250"/>
            <a:ext cx="2095500" cy="1390650"/>
          </a:xfrm>
          <a:prstGeom prst="rect">
            <a:avLst/>
          </a:prstGeom>
        </p:spPr>
      </p:pic>
      <p:pic>
        <p:nvPicPr>
          <p:cNvPr id="21" name="Image 20">
            <a:extLst>
              <a:ext uri="{FF2B5EF4-FFF2-40B4-BE49-F238E27FC236}">
                <a16:creationId xmlns:a16="http://schemas.microsoft.com/office/drawing/2014/main" id="{B882C868-1F99-4972-8EED-C15BDB3CC1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3136" y="2904565"/>
            <a:ext cx="2082351" cy="1667540"/>
          </a:xfrm>
          <a:prstGeom prst="rect">
            <a:avLst/>
          </a:prstGeom>
        </p:spPr>
      </p:pic>
      <p:pic>
        <p:nvPicPr>
          <p:cNvPr id="23" name="Image 22">
            <a:extLst>
              <a:ext uri="{FF2B5EF4-FFF2-40B4-BE49-F238E27FC236}">
                <a16:creationId xmlns:a16="http://schemas.microsoft.com/office/drawing/2014/main" id="{C8F44325-E0EC-47C8-A14D-9559DA64C08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48744" y="2747081"/>
            <a:ext cx="2438400" cy="1876425"/>
          </a:xfrm>
          <a:prstGeom prst="rect">
            <a:avLst/>
          </a:prstGeom>
        </p:spPr>
      </p:pic>
      <p:pic>
        <p:nvPicPr>
          <p:cNvPr id="25" name="Image 24">
            <a:extLst>
              <a:ext uri="{FF2B5EF4-FFF2-40B4-BE49-F238E27FC236}">
                <a16:creationId xmlns:a16="http://schemas.microsoft.com/office/drawing/2014/main" id="{18653B22-37AC-469F-A452-BD02844B14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9127" y="4359745"/>
            <a:ext cx="1981200" cy="2314575"/>
          </a:xfrm>
          <a:prstGeom prst="rect">
            <a:avLst/>
          </a:prstGeom>
        </p:spPr>
      </p:pic>
    </p:spTree>
    <p:extLst>
      <p:ext uri="{BB962C8B-B14F-4D97-AF65-F5344CB8AC3E}">
        <p14:creationId xmlns:p14="http://schemas.microsoft.com/office/powerpoint/2010/main" val="18443792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377901" y="6356350"/>
            <a:ext cx="4775499"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169998" y="238115"/>
            <a:ext cx="2743200" cy="365125"/>
          </a:xfrm>
        </p:spPr>
        <p:txBody>
          <a:bodyPr/>
          <a:lstStyle/>
          <a:p>
            <a:fld id="{DD01B516-A07C-46B6-9C1A-871827ED2DE0}" type="slidenum">
              <a:rPr lang="fr-FR" smtClean="0"/>
              <a:t>79</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E68BAE4F-468F-4205-A2C3-A07C7B0728C0}"/>
              </a:ext>
            </a:extLst>
          </p:cNvPr>
          <p:cNvSpPr txBox="1"/>
          <p:nvPr/>
        </p:nvSpPr>
        <p:spPr>
          <a:xfrm>
            <a:off x="301214" y="461665"/>
            <a:ext cx="5303520" cy="369332"/>
          </a:xfrm>
          <a:prstGeom prst="rect">
            <a:avLst/>
          </a:prstGeom>
          <a:noFill/>
        </p:spPr>
        <p:txBody>
          <a:bodyPr wrap="square" rtlCol="0">
            <a:spAutoFit/>
          </a:bodyPr>
          <a:lstStyle/>
          <a:p>
            <a:r>
              <a:rPr lang="fr-FR" b="1" u="sng" dirty="0">
                <a:solidFill>
                  <a:srgbClr val="008000"/>
                </a:solidFill>
              </a:rPr>
              <a:t>Plantes extraordinaires (méditerranéennes …)</a:t>
            </a:r>
          </a:p>
        </p:txBody>
      </p:sp>
      <p:sp>
        <p:nvSpPr>
          <p:cNvPr id="6" name="ZoneTexte 5">
            <a:extLst>
              <a:ext uri="{FF2B5EF4-FFF2-40B4-BE49-F238E27FC236}">
                <a16:creationId xmlns:a16="http://schemas.microsoft.com/office/drawing/2014/main" id="{D26C497F-2D73-4F50-8423-1A7705E37725}"/>
              </a:ext>
            </a:extLst>
          </p:cNvPr>
          <p:cNvSpPr txBox="1"/>
          <p:nvPr/>
        </p:nvSpPr>
        <p:spPr>
          <a:xfrm>
            <a:off x="301214" y="923330"/>
            <a:ext cx="1045479" cy="369332"/>
          </a:xfrm>
          <a:prstGeom prst="rect">
            <a:avLst/>
          </a:prstGeom>
          <a:noFill/>
        </p:spPr>
        <p:txBody>
          <a:bodyPr wrap="none" rtlCol="0">
            <a:spAutoFit/>
          </a:bodyPr>
          <a:lstStyle/>
          <a:p>
            <a:r>
              <a:rPr lang="fr-FR" b="1" i="1" dirty="0">
                <a:solidFill>
                  <a:srgbClr val="008000"/>
                </a:solidFill>
              </a:rPr>
              <a:t>Arum </a:t>
            </a:r>
            <a:r>
              <a:rPr lang="fr-FR" b="1" i="1" dirty="0" err="1">
                <a:solidFill>
                  <a:srgbClr val="008000"/>
                </a:solidFill>
              </a:rPr>
              <a:t>sp</a:t>
            </a:r>
            <a:r>
              <a:rPr lang="fr-FR" b="1" dirty="0">
                <a:solidFill>
                  <a:srgbClr val="008000"/>
                </a:solidFill>
              </a:rPr>
              <a:t>.</a:t>
            </a:r>
          </a:p>
        </p:txBody>
      </p:sp>
      <p:sp>
        <p:nvSpPr>
          <p:cNvPr id="7" name="Rectangle 6">
            <a:extLst>
              <a:ext uri="{FF2B5EF4-FFF2-40B4-BE49-F238E27FC236}">
                <a16:creationId xmlns:a16="http://schemas.microsoft.com/office/drawing/2014/main" id="{5DF2FDB4-80B6-493A-B136-7331B0A9420C}"/>
              </a:ext>
            </a:extLst>
          </p:cNvPr>
          <p:cNvSpPr/>
          <p:nvPr/>
        </p:nvSpPr>
        <p:spPr>
          <a:xfrm>
            <a:off x="301214" y="1384995"/>
            <a:ext cx="11611984" cy="1477328"/>
          </a:xfrm>
          <a:prstGeom prst="rect">
            <a:avLst/>
          </a:prstGeom>
        </p:spPr>
        <p:txBody>
          <a:bodyPr wrap="square">
            <a:spAutoFit/>
          </a:bodyPr>
          <a:lstStyle/>
          <a:p>
            <a:r>
              <a:rPr lang="fr-FR" b="1" i="1" dirty="0">
                <a:solidFill>
                  <a:srgbClr val="222222"/>
                </a:solidFill>
                <a:latin typeface="Arial" panose="020B0604020202020204" pitchFamily="34" charset="0"/>
              </a:rPr>
              <a:t>Arum</a:t>
            </a:r>
            <a:r>
              <a:rPr lang="fr-FR" dirty="0">
                <a:solidFill>
                  <a:srgbClr val="222222"/>
                </a:solidFill>
                <a:latin typeface="Arial" panose="020B0604020202020204" pitchFamily="34" charset="0"/>
              </a:rPr>
              <a:t> est un </a:t>
            </a:r>
            <a:r>
              <a:rPr lang="fr-FR" dirty="0">
                <a:solidFill>
                  <a:srgbClr val="0B0080"/>
                </a:solidFill>
                <a:latin typeface="Arial" panose="020B0604020202020204" pitchFamily="34" charset="0"/>
                <a:hlinkClick r:id="rId2" tooltip="Genre (biologie)"/>
              </a:rPr>
              <a:t>genre</a:t>
            </a:r>
            <a:r>
              <a:rPr lang="fr-FR" dirty="0">
                <a:solidFill>
                  <a:srgbClr val="222222"/>
                </a:solidFill>
                <a:latin typeface="Arial" panose="020B0604020202020204" pitchFamily="34" charset="0"/>
              </a:rPr>
              <a:t> d'environ 25 </a:t>
            </a:r>
            <a:r>
              <a:rPr lang="fr-FR" dirty="0">
                <a:solidFill>
                  <a:srgbClr val="0B0080"/>
                </a:solidFill>
                <a:latin typeface="Arial" panose="020B0604020202020204" pitchFamily="34" charset="0"/>
                <a:hlinkClick r:id="rId3" tooltip="Espèce"/>
              </a:rPr>
              <a:t>espèces</a:t>
            </a:r>
            <a:r>
              <a:rPr lang="fr-FR" dirty="0">
                <a:solidFill>
                  <a:srgbClr val="222222"/>
                </a:solidFill>
                <a:latin typeface="Arial" panose="020B0604020202020204" pitchFamily="34" charset="0"/>
              </a:rPr>
              <a:t> de plantes de la </a:t>
            </a:r>
            <a:r>
              <a:rPr lang="fr-FR" dirty="0">
                <a:solidFill>
                  <a:srgbClr val="0B0080"/>
                </a:solidFill>
                <a:latin typeface="Arial" panose="020B0604020202020204" pitchFamily="34" charset="0"/>
                <a:hlinkClick r:id="rId4" tooltip="Famille (biologie)"/>
              </a:rPr>
              <a:t>famille</a:t>
            </a:r>
            <a:r>
              <a:rPr lang="fr-FR" dirty="0">
                <a:solidFill>
                  <a:srgbClr val="222222"/>
                </a:solidFill>
                <a:latin typeface="Arial" panose="020B0604020202020204" pitchFamily="34" charset="0"/>
              </a:rPr>
              <a:t> des </a:t>
            </a:r>
            <a:r>
              <a:rPr lang="fr-FR" i="1" dirty="0" err="1">
                <a:solidFill>
                  <a:srgbClr val="0B0080"/>
                </a:solidFill>
                <a:latin typeface="Arial" panose="020B0604020202020204" pitchFamily="34" charset="0"/>
                <a:hlinkClick r:id="rId5" tooltip="Araceae"/>
              </a:rPr>
              <a:t>Araceae</a:t>
            </a:r>
            <a:r>
              <a:rPr lang="fr-FR" dirty="0">
                <a:solidFill>
                  <a:srgbClr val="222222"/>
                </a:solidFill>
                <a:latin typeface="Arial" panose="020B0604020202020204" pitchFamily="34" charset="0"/>
              </a:rPr>
              <a:t>, originaires d'</a:t>
            </a:r>
            <a:r>
              <a:rPr lang="fr-FR" dirty="0">
                <a:solidFill>
                  <a:srgbClr val="0B0080"/>
                </a:solidFill>
                <a:latin typeface="Arial" panose="020B0604020202020204" pitchFamily="34" charset="0"/>
                <a:hlinkClick r:id="rId6" tooltip="Europe"/>
              </a:rPr>
              <a:t>Europe</a:t>
            </a:r>
            <a:r>
              <a:rPr lang="fr-FR" dirty="0">
                <a:solidFill>
                  <a:srgbClr val="222222"/>
                </a:solidFill>
                <a:latin typeface="Arial" panose="020B0604020202020204" pitchFamily="34" charset="0"/>
              </a:rPr>
              <a:t>, d'</a:t>
            </a:r>
            <a:r>
              <a:rPr lang="fr-FR" dirty="0">
                <a:solidFill>
                  <a:srgbClr val="0B0080"/>
                </a:solidFill>
                <a:latin typeface="Arial" panose="020B0604020202020204" pitchFamily="34" charset="0"/>
                <a:hlinkClick r:id="rId7" tooltip="Afrique"/>
              </a:rPr>
              <a:t>Afrique</a:t>
            </a:r>
            <a:r>
              <a:rPr lang="fr-FR" dirty="0">
                <a:solidFill>
                  <a:srgbClr val="222222"/>
                </a:solidFill>
                <a:latin typeface="Arial" panose="020B0604020202020204" pitchFamily="34" charset="0"/>
              </a:rPr>
              <a:t> du nord, et de l'</a:t>
            </a:r>
            <a:r>
              <a:rPr lang="fr-FR" dirty="0">
                <a:solidFill>
                  <a:srgbClr val="0B0080"/>
                </a:solidFill>
                <a:latin typeface="Arial" panose="020B0604020202020204" pitchFamily="34" charset="0"/>
                <a:hlinkClick r:id="rId8" tooltip="Asie"/>
              </a:rPr>
              <a:t>Asie</a:t>
            </a:r>
            <a:r>
              <a:rPr lang="fr-FR" dirty="0">
                <a:solidFill>
                  <a:srgbClr val="222222"/>
                </a:solidFill>
                <a:latin typeface="Arial" panose="020B0604020202020204" pitchFamily="34" charset="0"/>
              </a:rPr>
              <a:t> de l'ouest, la plus grande diversité d'espèces étant observée sur le pourtour du </a:t>
            </a:r>
            <a:r>
              <a:rPr lang="fr-FR" dirty="0">
                <a:solidFill>
                  <a:srgbClr val="0B0080"/>
                </a:solidFill>
                <a:latin typeface="Arial" panose="020B0604020202020204" pitchFamily="34" charset="0"/>
                <a:hlinkClick r:id="rId9" tooltip="Bassin méditerranéen"/>
              </a:rPr>
              <a:t>bassin méditerranéen</a:t>
            </a:r>
            <a:r>
              <a:rPr lang="fr-FR" dirty="0">
                <a:solidFill>
                  <a:srgbClr val="222222"/>
                </a:solidFill>
                <a:latin typeface="Arial" panose="020B0604020202020204" pitchFamily="34" charset="0"/>
              </a:rPr>
              <a:t>. </a:t>
            </a:r>
            <a:r>
              <a:rPr lang="fr-FR" sz="1200" dirty="0">
                <a:solidFill>
                  <a:srgbClr val="222222"/>
                </a:solidFill>
                <a:latin typeface="Arial" panose="020B0604020202020204" pitchFamily="34" charset="0"/>
              </a:rPr>
              <a:t>Source : </a:t>
            </a:r>
            <a:r>
              <a:rPr lang="fr-FR" sz="1200" dirty="0">
                <a:solidFill>
                  <a:srgbClr val="222222"/>
                </a:solidFill>
                <a:latin typeface="Arial" panose="020B0604020202020204" pitchFamily="34" charset="0"/>
                <a:hlinkClick r:id="rId10"/>
              </a:rPr>
              <a:t>https://fr.wikipedia.org/wiki/Arum</a:t>
            </a:r>
            <a:r>
              <a:rPr lang="fr-FR" sz="1200" dirty="0">
                <a:solidFill>
                  <a:srgbClr val="222222"/>
                </a:solidFill>
                <a:latin typeface="Arial" panose="020B0604020202020204" pitchFamily="34" charset="0"/>
              </a:rPr>
              <a:t> </a:t>
            </a:r>
          </a:p>
          <a:p>
            <a:r>
              <a:rPr lang="fr-FR" dirty="0">
                <a:solidFill>
                  <a:srgbClr val="222222"/>
                </a:solidFill>
                <a:latin typeface="Arial" panose="020B0604020202020204" pitchFamily="34" charset="0"/>
              </a:rPr>
              <a:t>Arum d'Italie (</a:t>
            </a:r>
            <a:r>
              <a:rPr lang="fr-FR" i="1" dirty="0">
                <a:solidFill>
                  <a:srgbClr val="222222"/>
                </a:solidFill>
                <a:latin typeface="Arial" panose="020B0604020202020204" pitchFamily="34" charset="0"/>
              </a:rPr>
              <a:t>Arum </a:t>
            </a:r>
            <a:r>
              <a:rPr lang="fr-FR" i="1" dirty="0" err="1">
                <a:solidFill>
                  <a:srgbClr val="222222"/>
                </a:solidFill>
                <a:latin typeface="Arial" panose="020B0604020202020204" pitchFamily="34" charset="0"/>
              </a:rPr>
              <a:t>italicum</a:t>
            </a:r>
            <a:r>
              <a:rPr lang="fr-FR" dirty="0">
                <a:solidFill>
                  <a:srgbClr val="222222"/>
                </a:solidFill>
                <a:latin typeface="Arial" panose="020B0604020202020204" pitchFamily="34" charset="0"/>
              </a:rPr>
              <a:t>) : </a:t>
            </a:r>
            <a:r>
              <a:rPr lang="fr-FR" b="1" dirty="0"/>
              <a:t>USDA Zone</a:t>
            </a:r>
            <a:r>
              <a:rPr lang="fr-FR" dirty="0"/>
              <a:t>: 5-9</a:t>
            </a:r>
            <a:r>
              <a:rPr lang="fr-FR" dirty="0">
                <a:solidFill>
                  <a:srgbClr val="222222"/>
                </a:solidFill>
                <a:latin typeface="Arial" panose="020B0604020202020204" pitchFamily="34" charset="0"/>
              </a:rPr>
              <a:t>. </a:t>
            </a:r>
            <a:endParaRPr lang="fr-FR" sz="1200" dirty="0">
              <a:solidFill>
                <a:srgbClr val="222222"/>
              </a:solidFill>
              <a:latin typeface="Arial" panose="020B0604020202020204" pitchFamily="34" charset="0"/>
            </a:endParaRPr>
          </a:p>
          <a:p>
            <a:r>
              <a:rPr lang="fr-FR" dirty="0"/>
              <a:t>Arum d'</a:t>
            </a:r>
            <a:r>
              <a:rPr lang="fr-FR" dirty="0" err="1"/>
              <a:t>ethiopie</a:t>
            </a:r>
            <a:r>
              <a:rPr lang="fr-FR" dirty="0"/>
              <a:t> ou Arum des fleuristes (</a:t>
            </a:r>
            <a:r>
              <a:rPr lang="fr-FR" i="1" dirty="0" err="1"/>
              <a:t>Zantedeschia</a:t>
            </a:r>
            <a:r>
              <a:rPr lang="fr-FR" i="1" dirty="0"/>
              <a:t> </a:t>
            </a:r>
            <a:r>
              <a:rPr lang="fr-FR" i="1" dirty="0" err="1"/>
              <a:t>aethiopica</a:t>
            </a:r>
            <a:r>
              <a:rPr lang="fr-FR" dirty="0"/>
              <a:t>) : </a:t>
            </a:r>
            <a:r>
              <a:rPr lang="fr-FR" b="1" dirty="0"/>
              <a:t>USDA Zone</a:t>
            </a:r>
            <a:r>
              <a:rPr lang="fr-FR" dirty="0"/>
              <a:t>: 8-11</a:t>
            </a:r>
          </a:p>
        </p:txBody>
      </p:sp>
      <p:pic>
        <p:nvPicPr>
          <p:cNvPr id="8" name="Image 7">
            <a:extLst>
              <a:ext uri="{FF2B5EF4-FFF2-40B4-BE49-F238E27FC236}">
                <a16:creationId xmlns:a16="http://schemas.microsoft.com/office/drawing/2014/main" id="{70DF3B6B-50FA-417A-B17F-BAC2126C1E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9880" y="4759325"/>
            <a:ext cx="2333625" cy="1962150"/>
          </a:xfrm>
          <a:prstGeom prst="rect">
            <a:avLst/>
          </a:prstGeom>
        </p:spPr>
      </p:pic>
      <p:pic>
        <p:nvPicPr>
          <p:cNvPr id="10" name="Image 9">
            <a:extLst>
              <a:ext uri="{FF2B5EF4-FFF2-40B4-BE49-F238E27FC236}">
                <a16:creationId xmlns:a16="http://schemas.microsoft.com/office/drawing/2014/main" id="{7526093F-D18E-4CD4-8339-FFFA5DB2DA4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96662" y="2123659"/>
            <a:ext cx="1895475" cy="2409825"/>
          </a:xfrm>
          <a:prstGeom prst="rect">
            <a:avLst/>
          </a:prstGeom>
        </p:spPr>
      </p:pic>
      <p:pic>
        <p:nvPicPr>
          <p:cNvPr id="12" name="Image 11">
            <a:extLst>
              <a:ext uri="{FF2B5EF4-FFF2-40B4-BE49-F238E27FC236}">
                <a16:creationId xmlns:a16="http://schemas.microsoft.com/office/drawing/2014/main" id="{007B95F2-A2BB-4E7E-BD6A-0A8691F8B8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49012" y="4578350"/>
            <a:ext cx="2143125" cy="2143125"/>
          </a:xfrm>
          <a:prstGeom prst="rect">
            <a:avLst/>
          </a:prstGeom>
        </p:spPr>
      </p:pic>
      <p:pic>
        <p:nvPicPr>
          <p:cNvPr id="14" name="Image 13">
            <a:extLst>
              <a:ext uri="{FF2B5EF4-FFF2-40B4-BE49-F238E27FC236}">
                <a16:creationId xmlns:a16="http://schemas.microsoft.com/office/drawing/2014/main" id="{CEC2C99D-71BB-4906-89F7-2006182AB94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60703" y="4317679"/>
            <a:ext cx="2143125" cy="2143125"/>
          </a:xfrm>
          <a:prstGeom prst="rect">
            <a:avLst/>
          </a:prstGeom>
        </p:spPr>
      </p:pic>
      <p:pic>
        <p:nvPicPr>
          <p:cNvPr id="16" name="Image 15">
            <a:extLst>
              <a:ext uri="{FF2B5EF4-FFF2-40B4-BE49-F238E27FC236}">
                <a16:creationId xmlns:a16="http://schemas.microsoft.com/office/drawing/2014/main" id="{79B671A6-75BD-4362-833A-918A481F792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57487" y="4317679"/>
            <a:ext cx="2143125" cy="2143125"/>
          </a:xfrm>
          <a:prstGeom prst="rect">
            <a:avLst/>
          </a:prstGeom>
        </p:spPr>
      </p:pic>
      <p:pic>
        <p:nvPicPr>
          <p:cNvPr id="18" name="Image 17">
            <a:extLst>
              <a:ext uri="{FF2B5EF4-FFF2-40B4-BE49-F238E27FC236}">
                <a16:creationId xmlns:a16="http://schemas.microsoft.com/office/drawing/2014/main" id="{2A1923C3-DA54-4733-A100-14965E1170C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69622" y="3986660"/>
            <a:ext cx="1866900" cy="2457450"/>
          </a:xfrm>
          <a:prstGeom prst="rect">
            <a:avLst/>
          </a:prstGeom>
        </p:spPr>
      </p:pic>
    </p:spTree>
    <p:extLst>
      <p:ext uri="{BB962C8B-B14F-4D97-AF65-F5344CB8AC3E}">
        <p14:creationId xmlns:p14="http://schemas.microsoft.com/office/powerpoint/2010/main" val="1820692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3B32C9E-3123-4A3F-80D6-353E88A27010}"/>
              </a:ext>
            </a:extLst>
          </p:cNvPr>
          <p:cNvSpPr>
            <a:spLocks noGrp="1"/>
          </p:cNvSpPr>
          <p:nvPr>
            <p:ph type="ftr" sz="quarter" idx="11"/>
          </p:nvPr>
        </p:nvSpPr>
        <p:spPr>
          <a:xfrm>
            <a:off x="349236" y="6505101"/>
            <a:ext cx="4572000" cy="213099"/>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0C06CA52-DD78-4909-BB17-B7715404E681}"/>
              </a:ext>
            </a:extLst>
          </p:cNvPr>
          <p:cNvSpPr>
            <a:spLocks noGrp="1"/>
          </p:cNvSpPr>
          <p:nvPr>
            <p:ph type="sldNum" sz="quarter" idx="12"/>
          </p:nvPr>
        </p:nvSpPr>
        <p:spPr>
          <a:xfrm>
            <a:off x="11284771" y="96540"/>
            <a:ext cx="725245" cy="365125"/>
          </a:xfrm>
        </p:spPr>
        <p:txBody>
          <a:bodyPr/>
          <a:lstStyle/>
          <a:p>
            <a:fld id="{DD01B516-A07C-46B6-9C1A-871827ED2DE0}" type="slidenum">
              <a:rPr lang="fr-FR" smtClean="0"/>
              <a:t>8</a:t>
            </a:fld>
            <a:endParaRPr lang="fr-FR"/>
          </a:p>
        </p:txBody>
      </p:sp>
      <p:sp>
        <p:nvSpPr>
          <p:cNvPr id="4" name="ZoneTexte 3">
            <a:extLst>
              <a:ext uri="{FF2B5EF4-FFF2-40B4-BE49-F238E27FC236}">
                <a16:creationId xmlns:a16="http://schemas.microsoft.com/office/drawing/2014/main" id="{197D708C-0A2A-4976-874B-1ECD28E5AF67}"/>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9" name="ZoneTexte 8">
            <a:extLst>
              <a:ext uri="{FF2B5EF4-FFF2-40B4-BE49-F238E27FC236}">
                <a16:creationId xmlns:a16="http://schemas.microsoft.com/office/drawing/2014/main" id="{FA6A2C1C-0794-47B1-A540-E76E8C74CEA7}"/>
              </a:ext>
            </a:extLst>
          </p:cNvPr>
          <p:cNvSpPr txBox="1"/>
          <p:nvPr/>
        </p:nvSpPr>
        <p:spPr>
          <a:xfrm>
            <a:off x="258183" y="448138"/>
            <a:ext cx="4905487" cy="369332"/>
          </a:xfrm>
          <a:prstGeom prst="rect">
            <a:avLst/>
          </a:prstGeom>
          <a:noFill/>
        </p:spPr>
        <p:txBody>
          <a:bodyPr wrap="square" rtlCol="0">
            <a:spAutoFit/>
          </a:bodyPr>
          <a:lstStyle/>
          <a:p>
            <a:r>
              <a:rPr lang="fr-FR" b="1" u="sng" dirty="0">
                <a:solidFill>
                  <a:srgbClr val="008000"/>
                </a:solidFill>
              </a:rPr>
              <a:t>Envasement du lac, le long ouest de la jetée</a:t>
            </a:r>
          </a:p>
        </p:txBody>
      </p:sp>
      <p:sp>
        <p:nvSpPr>
          <p:cNvPr id="12" name="Ellipse 11">
            <a:extLst>
              <a:ext uri="{FF2B5EF4-FFF2-40B4-BE49-F238E27FC236}">
                <a16:creationId xmlns:a16="http://schemas.microsoft.com/office/drawing/2014/main" id="{A1C97F97-787C-4C23-B9CD-FEBC3DBDE860}"/>
              </a:ext>
            </a:extLst>
          </p:cNvPr>
          <p:cNvSpPr/>
          <p:nvPr/>
        </p:nvSpPr>
        <p:spPr>
          <a:xfrm>
            <a:off x="7513085" y="554365"/>
            <a:ext cx="1276246" cy="1220870"/>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ADA3CD3C-59AC-4C77-9224-156CEAF99550}"/>
              </a:ext>
            </a:extLst>
          </p:cNvPr>
          <p:cNvSpPr txBox="1"/>
          <p:nvPr/>
        </p:nvSpPr>
        <p:spPr>
          <a:xfrm>
            <a:off x="8789331" y="1041080"/>
            <a:ext cx="2108831" cy="369332"/>
          </a:xfrm>
          <a:prstGeom prst="rect">
            <a:avLst/>
          </a:prstGeom>
          <a:noFill/>
        </p:spPr>
        <p:txBody>
          <a:bodyPr wrap="square" rtlCol="0">
            <a:spAutoFit/>
          </a:bodyPr>
          <a:lstStyle/>
          <a:p>
            <a:r>
              <a:rPr lang="fr-FR" dirty="0"/>
              <a:t>Envasement du lac</a:t>
            </a:r>
          </a:p>
        </p:txBody>
      </p:sp>
      <p:sp>
        <p:nvSpPr>
          <p:cNvPr id="14" name="Rectangle 13">
            <a:extLst>
              <a:ext uri="{FF2B5EF4-FFF2-40B4-BE49-F238E27FC236}">
                <a16:creationId xmlns:a16="http://schemas.microsoft.com/office/drawing/2014/main" id="{2A3AB6FE-A1AF-42F2-BEC8-2956AAF6511F}"/>
              </a:ext>
            </a:extLst>
          </p:cNvPr>
          <p:cNvSpPr/>
          <p:nvPr/>
        </p:nvSpPr>
        <p:spPr>
          <a:xfrm>
            <a:off x="349236" y="5678960"/>
            <a:ext cx="6194021" cy="461665"/>
          </a:xfrm>
          <a:prstGeom prst="rect">
            <a:avLst/>
          </a:prstGeom>
        </p:spPr>
        <p:txBody>
          <a:bodyPr wrap="square">
            <a:spAutoFit/>
          </a:bodyPr>
          <a:lstStyle/>
          <a:p>
            <a:r>
              <a:rPr lang="fr-FR" sz="1200" dirty="0">
                <a:solidFill>
                  <a:srgbClr val="008000"/>
                </a:solidFill>
              </a:rPr>
              <a:t>Photo plus ancienne du lac. L’envasement était moins important.</a:t>
            </a:r>
            <a:endParaRPr lang="it-IT" sz="1200" dirty="0">
              <a:solidFill>
                <a:srgbClr val="008000"/>
              </a:solidFill>
            </a:endParaRPr>
          </a:p>
          <a:p>
            <a:r>
              <a:rPr lang="it-IT" sz="1200" dirty="0">
                <a:solidFill>
                  <a:srgbClr val="008000"/>
                </a:solidFill>
              </a:rPr>
              <a:t>Source :</a:t>
            </a:r>
            <a:endParaRPr lang="fr-FR" sz="1200" dirty="0"/>
          </a:p>
        </p:txBody>
      </p:sp>
      <p:sp>
        <p:nvSpPr>
          <p:cNvPr id="15" name="ZoneTexte 14">
            <a:extLst>
              <a:ext uri="{FF2B5EF4-FFF2-40B4-BE49-F238E27FC236}">
                <a16:creationId xmlns:a16="http://schemas.microsoft.com/office/drawing/2014/main" id="{FE75ECEA-0036-4F15-8E15-7DEC68D39547}"/>
              </a:ext>
            </a:extLst>
          </p:cNvPr>
          <p:cNvSpPr txBox="1"/>
          <p:nvPr/>
        </p:nvSpPr>
        <p:spPr>
          <a:xfrm>
            <a:off x="7215978" y="1952482"/>
            <a:ext cx="4875617" cy="1199097"/>
          </a:xfrm>
          <a:prstGeom prst="rect">
            <a:avLst/>
          </a:prstGeom>
          <a:noFill/>
        </p:spPr>
        <p:txBody>
          <a:bodyPr wrap="square" rtlCol="0">
            <a:spAutoFit/>
          </a:bodyPr>
          <a:lstStyle/>
          <a:p>
            <a:r>
              <a:rPr lang="fr-FR" dirty="0"/>
              <a:t>On voit bien que la jetée est une ligne de démarcation entre la partie peu envasée, sur la gauche de photo, et la partie droite très envasée et couvert de végétation.</a:t>
            </a:r>
          </a:p>
        </p:txBody>
      </p:sp>
      <p:sp>
        <p:nvSpPr>
          <p:cNvPr id="16" name="ZoneTexte 15">
            <a:extLst>
              <a:ext uri="{FF2B5EF4-FFF2-40B4-BE49-F238E27FC236}">
                <a16:creationId xmlns:a16="http://schemas.microsoft.com/office/drawing/2014/main" id="{FCBF87C4-D76C-4EE7-B74B-184FD038C2BA}"/>
              </a:ext>
            </a:extLst>
          </p:cNvPr>
          <p:cNvSpPr txBox="1"/>
          <p:nvPr/>
        </p:nvSpPr>
        <p:spPr>
          <a:xfrm>
            <a:off x="7167178" y="3166811"/>
            <a:ext cx="4842838" cy="1477328"/>
          </a:xfrm>
          <a:prstGeom prst="rect">
            <a:avLst/>
          </a:prstGeom>
          <a:noFill/>
        </p:spPr>
        <p:txBody>
          <a:bodyPr wrap="square" rtlCol="0">
            <a:spAutoFit/>
          </a:bodyPr>
          <a:lstStyle/>
          <a:p>
            <a:r>
              <a:rPr lang="fr-FR" b="1" dirty="0">
                <a:solidFill>
                  <a:srgbClr val="FF0000"/>
                </a:solidFill>
              </a:rPr>
              <a:t>Un des priorités du projet sera le </a:t>
            </a:r>
            <a:r>
              <a:rPr lang="fr-FR" b="1" dirty="0" err="1">
                <a:solidFill>
                  <a:srgbClr val="FF0000"/>
                </a:solidFill>
              </a:rPr>
              <a:t>désenvasement</a:t>
            </a:r>
            <a:r>
              <a:rPr lang="fr-FR" b="1" dirty="0">
                <a:solidFill>
                  <a:srgbClr val="FF0000"/>
                </a:solidFill>
              </a:rPr>
              <a:t> du lac</a:t>
            </a:r>
            <a:r>
              <a:rPr lang="fr-FR" dirty="0"/>
              <a:t>. Voir plus loin dans le document, la partie « </a:t>
            </a:r>
            <a:r>
              <a:rPr lang="fr-FR" b="1" dirty="0"/>
              <a:t>curage du lac</a:t>
            </a:r>
            <a:r>
              <a:rPr lang="fr-FR" dirty="0"/>
              <a:t> ». Pour éviter son envasement, </a:t>
            </a:r>
            <a:r>
              <a:rPr lang="fr-FR" b="1" dirty="0">
                <a:solidFill>
                  <a:srgbClr val="FF0000"/>
                </a:solidFill>
              </a:rPr>
              <a:t>il faut y éviter les rejets d’eaux usées et de déjections (humaines …).</a:t>
            </a:r>
          </a:p>
        </p:txBody>
      </p:sp>
      <p:pic>
        <p:nvPicPr>
          <p:cNvPr id="17" name="Image 16">
            <a:extLst>
              <a:ext uri="{FF2B5EF4-FFF2-40B4-BE49-F238E27FC236}">
                <a16:creationId xmlns:a16="http://schemas.microsoft.com/office/drawing/2014/main" id="{33C4D3E5-6075-47CC-8B23-6B3FD18249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4620" y="4755035"/>
            <a:ext cx="2466975" cy="1847850"/>
          </a:xfrm>
          <a:prstGeom prst="rect">
            <a:avLst/>
          </a:prstGeom>
        </p:spPr>
      </p:pic>
      <p:pic>
        <p:nvPicPr>
          <p:cNvPr id="18" name="Image 17">
            <a:extLst>
              <a:ext uri="{FF2B5EF4-FFF2-40B4-BE49-F238E27FC236}">
                <a16:creationId xmlns:a16="http://schemas.microsoft.com/office/drawing/2014/main" id="{99085B98-59F7-4DFF-84C0-DE6591576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3849" y="4899983"/>
            <a:ext cx="2857500" cy="1600200"/>
          </a:xfrm>
          <a:prstGeom prst="rect">
            <a:avLst/>
          </a:prstGeom>
        </p:spPr>
      </p:pic>
      <p:sp>
        <p:nvSpPr>
          <p:cNvPr id="19" name="ZoneTexte 18">
            <a:extLst>
              <a:ext uri="{FF2B5EF4-FFF2-40B4-BE49-F238E27FC236}">
                <a16:creationId xmlns:a16="http://schemas.microsoft.com/office/drawing/2014/main" id="{32FCAB45-F0CE-4600-AB0C-3412C320AD15}"/>
              </a:ext>
            </a:extLst>
          </p:cNvPr>
          <p:cNvSpPr txBox="1"/>
          <p:nvPr/>
        </p:nvSpPr>
        <p:spPr>
          <a:xfrm>
            <a:off x="10023038" y="6572038"/>
            <a:ext cx="1670140" cy="276999"/>
          </a:xfrm>
          <a:prstGeom prst="rect">
            <a:avLst/>
          </a:prstGeom>
          <a:noFill/>
        </p:spPr>
        <p:txBody>
          <a:bodyPr wrap="square" rtlCol="0">
            <a:spAutoFit/>
          </a:bodyPr>
          <a:lstStyle/>
          <a:p>
            <a:pPr algn="ctr"/>
            <a:r>
              <a:rPr lang="fr-FR" sz="1200" dirty="0"/>
              <a:t>Curage mécanique</a:t>
            </a:r>
          </a:p>
        </p:txBody>
      </p:sp>
      <p:sp>
        <p:nvSpPr>
          <p:cNvPr id="20" name="ZoneTexte 19">
            <a:extLst>
              <a:ext uri="{FF2B5EF4-FFF2-40B4-BE49-F238E27FC236}">
                <a16:creationId xmlns:a16="http://schemas.microsoft.com/office/drawing/2014/main" id="{9CB489AF-CFE8-4F2B-ADE9-2C35A3745238}"/>
              </a:ext>
            </a:extLst>
          </p:cNvPr>
          <p:cNvSpPr txBox="1"/>
          <p:nvPr/>
        </p:nvSpPr>
        <p:spPr>
          <a:xfrm>
            <a:off x="7293685" y="6500183"/>
            <a:ext cx="1340848" cy="276999"/>
          </a:xfrm>
          <a:prstGeom prst="rect">
            <a:avLst/>
          </a:prstGeom>
          <a:noFill/>
        </p:spPr>
        <p:txBody>
          <a:bodyPr wrap="square" rtlCol="0">
            <a:spAutoFit/>
          </a:bodyPr>
          <a:lstStyle/>
          <a:p>
            <a:pPr algn="ctr"/>
            <a:r>
              <a:rPr lang="fr-FR" sz="1200" dirty="0"/>
              <a:t>Curage manuel</a:t>
            </a:r>
          </a:p>
        </p:txBody>
      </p:sp>
    </p:spTree>
    <p:extLst>
      <p:ext uri="{BB962C8B-B14F-4D97-AF65-F5344CB8AC3E}">
        <p14:creationId xmlns:p14="http://schemas.microsoft.com/office/powerpoint/2010/main" val="31690754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442447" y="6396334"/>
            <a:ext cx="4710953" cy="325141"/>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50624" y="108471"/>
            <a:ext cx="2743200" cy="365125"/>
          </a:xfrm>
        </p:spPr>
        <p:txBody>
          <a:bodyPr/>
          <a:lstStyle/>
          <a:p>
            <a:fld id="{DD01B516-A07C-46B6-9C1A-871827ED2DE0}" type="slidenum">
              <a:rPr lang="fr-FR" smtClean="0"/>
              <a:t>80</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B1E767B4-447C-4304-87BF-6B44A42BC231}"/>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Plantes tropicales extraordinaires</a:t>
            </a:r>
          </a:p>
        </p:txBody>
      </p:sp>
      <p:sp>
        <p:nvSpPr>
          <p:cNvPr id="6" name="ZoneTexte 5">
            <a:extLst>
              <a:ext uri="{FF2B5EF4-FFF2-40B4-BE49-F238E27FC236}">
                <a16:creationId xmlns:a16="http://schemas.microsoft.com/office/drawing/2014/main" id="{CF0152F9-4F12-4696-A48D-3DE1100A779C}"/>
              </a:ext>
            </a:extLst>
          </p:cNvPr>
          <p:cNvSpPr txBox="1"/>
          <p:nvPr/>
        </p:nvSpPr>
        <p:spPr>
          <a:xfrm>
            <a:off x="258184" y="1011219"/>
            <a:ext cx="4163209" cy="369332"/>
          </a:xfrm>
          <a:prstGeom prst="rect">
            <a:avLst/>
          </a:prstGeom>
          <a:noFill/>
        </p:spPr>
        <p:txBody>
          <a:bodyPr wrap="square" rtlCol="0">
            <a:spAutoFit/>
          </a:bodyPr>
          <a:lstStyle/>
          <a:p>
            <a:r>
              <a:rPr lang="fr-FR" b="1" dirty="0">
                <a:solidFill>
                  <a:srgbClr val="008000"/>
                </a:solidFill>
              </a:rPr>
              <a:t>Arum titan </a:t>
            </a:r>
            <a:r>
              <a:rPr lang="fr-FR" i="1" dirty="0">
                <a:solidFill>
                  <a:srgbClr val="008000"/>
                </a:solidFill>
              </a:rPr>
              <a:t>(</a:t>
            </a:r>
            <a:r>
              <a:rPr lang="fr-FR" b="1" i="1" dirty="0">
                <a:solidFill>
                  <a:srgbClr val="008000"/>
                </a:solidFill>
              </a:rPr>
              <a:t>Amorphophallus </a:t>
            </a:r>
            <a:r>
              <a:rPr lang="fr-FR" b="1" i="1" dirty="0" err="1">
                <a:solidFill>
                  <a:srgbClr val="008000"/>
                </a:solidFill>
              </a:rPr>
              <a:t>titanum</a:t>
            </a:r>
            <a:r>
              <a:rPr lang="fr-FR" i="1" dirty="0">
                <a:solidFill>
                  <a:srgbClr val="008000"/>
                </a:solidFill>
              </a:rPr>
              <a:t>)</a:t>
            </a:r>
            <a:r>
              <a:rPr lang="fr-FR" dirty="0">
                <a:solidFill>
                  <a:srgbClr val="008000"/>
                </a:solidFill>
              </a:rPr>
              <a:t> </a:t>
            </a:r>
          </a:p>
        </p:txBody>
      </p:sp>
      <p:pic>
        <p:nvPicPr>
          <p:cNvPr id="8" name="Image 7">
            <a:extLst>
              <a:ext uri="{FF2B5EF4-FFF2-40B4-BE49-F238E27FC236}">
                <a16:creationId xmlns:a16="http://schemas.microsoft.com/office/drawing/2014/main" id="{E86EF19B-D23E-4FDB-B762-382C9F849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3493" y="651453"/>
            <a:ext cx="2619375" cy="1743075"/>
          </a:xfrm>
          <a:prstGeom prst="rect">
            <a:avLst/>
          </a:prstGeom>
        </p:spPr>
      </p:pic>
      <p:pic>
        <p:nvPicPr>
          <p:cNvPr id="10" name="Image 9">
            <a:extLst>
              <a:ext uri="{FF2B5EF4-FFF2-40B4-BE49-F238E27FC236}">
                <a16:creationId xmlns:a16="http://schemas.microsoft.com/office/drawing/2014/main" id="{D5CBD2E3-0DC1-48B7-B59B-8A83295FA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0225" y="3594045"/>
            <a:ext cx="2286000" cy="3048000"/>
          </a:xfrm>
          <a:prstGeom prst="rect">
            <a:avLst/>
          </a:prstGeom>
        </p:spPr>
      </p:pic>
      <p:pic>
        <p:nvPicPr>
          <p:cNvPr id="12" name="Image 11">
            <a:extLst>
              <a:ext uri="{FF2B5EF4-FFF2-40B4-BE49-F238E27FC236}">
                <a16:creationId xmlns:a16="http://schemas.microsoft.com/office/drawing/2014/main" id="{94297E04-F4B5-4128-8064-30865D09F3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3362" y="639127"/>
            <a:ext cx="1847850" cy="2466975"/>
          </a:xfrm>
          <a:prstGeom prst="rect">
            <a:avLst/>
          </a:prstGeom>
        </p:spPr>
      </p:pic>
      <p:pic>
        <p:nvPicPr>
          <p:cNvPr id="14" name="Image 13">
            <a:extLst>
              <a:ext uri="{FF2B5EF4-FFF2-40B4-BE49-F238E27FC236}">
                <a16:creationId xmlns:a16="http://schemas.microsoft.com/office/drawing/2014/main" id="{5B48533F-4D8D-4997-B352-4B277E4B1A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2200" y="548640"/>
            <a:ext cx="1724025" cy="2647950"/>
          </a:xfrm>
          <a:prstGeom prst="rect">
            <a:avLst/>
          </a:prstGeom>
        </p:spPr>
      </p:pic>
      <p:pic>
        <p:nvPicPr>
          <p:cNvPr id="19" name="Image 18">
            <a:extLst>
              <a:ext uri="{FF2B5EF4-FFF2-40B4-BE49-F238E27FC236}">
                <a16:creationId xmlns:a16="http://schemas.microsoft.com/office/drawing/2014/main" id="{9AA8561D-D81C-484A-B231-B24AE89F1C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3022" y="3311092"/>
            <a:ext cx="2434315" cy="2304757"/>
          </a:xfrm>
          <a:prstGeom prst="rect">
            <a:avLst/>
          </a:prstGeom>
        </p:spPr>
      </p:pic>
      <p:sp>
        <p:nvSpPr>
          <p:cNvPr id="7" name="ZoneTexte 6">
            <a:extLst>
              <a:ext uri="{FF2B5EF4-FFF2-40B4-BE49-F238E27FC236}">
                <a16:creationId xmlns:a16="http://schemas.microsoft.com/office/drawing/2014/main" id="{E29875BB-A63C-4D32-AFAB-2FB278B662F5}"/>
              </a:ext>
            </a:extLst>
          </p:cNvPr>
          <p:cNvSpPr txBox="1"/>
          <p:nvPr/>
        </p:nvSpPr>
        <p:spPr>
          <a:xfrm>
            <a:off x="258184" y="1522990"/>
            <a:ext cx="4835309" cy="3046988"/>
          </a:xfrm>
          <a:prstGeom prst="rect">
            <a:avLst/>
          </a:prstGeom>
          <a:noFill/>
        </p:spPr>
        <p:txBody>
          <a:bodyPr wrap="square" rtlCol="0">
            <a:spAutoFit/>
          </a:bodyPr>
          <a:lstStyle/>
          <a:p>
            <a:r>
              <a:rPr lang="fr-FR" dirty="0"/>
              <a:t>Son </a:t>
            </a:r>
            <a:r>
              <a:rPr lang="fr-FR" dirty="0">
                <a:hlinkClick r:id="rId7" tooltip="Inflorescence"/>
              </a:rPr>
              <a:t>inflorescence</a:t>
            </a:r>
            <a:r>
              <a:rPr lang="fr-FR" dirty="0"/>
              <a:t> est la plus haute du monde, avec plus de trois mètres (la fleur simple la plus grande étant la </a:t>
            </a:r>
            <a:r>
              <a:rPr lang="fr-FR" dirty="0">
                <a:hlinkClick r:id="rId8" tooltip="Rafflesia"/>
              </a:rPr>
              <a:t>Rafflesia</a:t>
            </a:r>
            <a:r>
              <a:rPr lang="fr-FR" dirty="0"/>
              <a:t>). </a:t>
            </a:r>
            <a:r>
              <a:rPr lang="fr-FR" altLang="fr-FR" dirty="0">
                <a:solidFill>
                  <a:srgbClr val="222222"/>
                </a:solidFill>
                <a:cs typeface="Arial" panose="020B0604020202020204" pitchFamily="34" charset="0"/>
              </a:rPr>
              <a:t>la hauteur de son spadice dépasse généralement 1,50 m et peut atteindre 3,5 m dans la nature. E</a:t>
            </a:r>
            <a:r>
              <a:rPr lang="fr-FR" dirty="0"/>
              <a:t>spèce endémique de </a:t>
            </a:r>
            <a:r>
              <a:rPr lang="fr-FR" dirty="0">
                <a:hlinkClick r:id="rId9" tooltip="Sumatra"/>
              </a:rPr>
              <a:t>Sumatra</a:t>
            </a:r>
            <a:r>
              <a:rPr lang="fr-FR" dirty="0"/>
              <a:t> où il croît dans les </a:t>
            </a:r>
            <a:r>
              <a:rPr lang="fr-FR" u="sng" dirty="0">
                <a:hlinkClick r:id="rId10"/>
              </a:rPr>
              <a:t>forêts tropicales humides</a:t>
            </a:r>
            <a:r>
              <a:rPr lang="fr-FR" dirty="0"/>
              <a:t>, il fleurit entre octobre et mars, durant la saison des pluies et ses fruits sont mangés par les </a:t>
            </a:r>
            <a:r>
              <a:rPr lang="fr-FR" dirty="0">
                <a:hlinkClick r:id="rId11" tooltip="Bucerotidae"/>
              </a:rPr>
              <a:t>calaos</a:t>
            </a:r>
            <a:r>
              <a:rPr lang="fr-FR" dirty="0"/>
              <a:t>. On peut la cultiver, par ses graines.  </a:t>
            </a:r>
            <a:r>
              <a:rPr lang="fr-FR" b="1" dirty="0"/>
              <a:t>Zone USDA </a:t>
            </a:r>
            <a:r>
              <a:rPr lang="fr-FR" dirty="0"/>
              <a:t>11 (+5°C).</a:t>
            </a:r>
          </a:p>
          <a:p>
            <a:r>
              <a:rPr lang="fr-FR" sz="1200" dirty="0"/>
              <a:t>Source : </a:t>
            </a:r>
            <a:r>
              <a:rPr lang="fr-FR" sz="1200" dirty="0">
                <a:hlinkClick r:id="rId12"/>
              </a:rPr>
              <a:t>https://fr.wikipedia.org/wiki/Arum_titan</a:t>
            </a:r>
            <a:r>
              <a:rPr lang="fr-FR" sz="1200" dirty="0"/>
              <a:t> </a:t>
            </a:r>
            <a:endParaRPr lang="fr-FR" altLang="fr-FR" sz="1200" dirty="0"/>
          </a:p>
        </p:txBody>
      </p:sp>
      <p:sp>
        <p:nvSpPr>
          <p:cNvPr id="11" name="ZoneTexte 10">
            <a:extLst>
              <a:ext uri="{FF2B5EF4-FFF2-40B4-BE49-F238E27FC236}">
                <a16:creationId xmlns:a16="http://schemas.microsoft.com/office/drawing/2014/main" id="{66B03FB8-E370-4C8B-8A2C-D1489BB546E5}"/>
              </a:ext>
            </a:extLst>
          </p:cNvPr>
          <p:cNvSpPr txBox="1"/>
          <p:nvPr/>
        </p:nvSpPr>
        <p:spPr>
          <a:xfrm>
            <a:off x="6809868" y="5611316"/>
            <a:ext cx="2280621" cy="276999"/>
          </a:xfrm>
          <a:prstGeom prst="rect">
            <a:avLst/>
          </a:prstGeom>
          <a:noFill/>
        </p:spPr>
        <p:txBody>
          <a:bodyPr wrap="square" rtlCol="0">
            <a:spAutoFit/>
          </a:bodyPr>
          <a:lstStyle/>
          <a:p>
            <a:pPr algn="ctr"/>
            <a:r>
              <a:rPr lang="fr-FR" sz="1200" dirty="0"/>
              <a:t>Fruits en cours de maturation</a:t>
            </a:r>
          </a:p>
        </p:txBody>
      </p:sp>
      <p:pic>
        <p:nvPicPr>
          <p:cNvPr id="15" name="Image 14">
            <a:extLst>
              <a:ext uri="{FF2B5EF4-FFF2-40B4-BE49-F238E27FC236}">
                <a16:creationId xmlns:a16="http://schemas.microsoft.com/office/drawing/2014/main" id="{2931A086-B02B-4456-A893-D02F6AEF9B7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46634" y="2888931"/>
            <a:ext cx="1333500" cy="1638300"/>
          </a:xfrm>
          <a:prstGeom prst="rect">
            <a:avLst/>
          </a:prstGeom>
        </p:spPr>
      </p:pic>
    </p:spTree>
    <p:extLst>
      <p:ext uri="{BB962C8B-B14F-4D97-AF65-F5344CB8AC3E}">
        <p14:creationId xmlns:p14="http://schemas.microsoft.com/office/powerpoint/2010/main" val="26911093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442447" y="6396334"/>
            <a:ext cx="4710953" cy="325141"/>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50624" y="108471"/>
            <a:ext cx="2743200" cy="365125"/>
          </a:xfrm>
        </p:spPr>
        <p:txBody>
          <a:bodyPr/>
          <a:lstStyle/>
          <a:p>
            <a:fld id="{DD01B516-A07C-46B6-9C1A-871827ED2DE0}" type="slidenum">
              <a:rPr lang="fr-FR" smtClean="0"/>
              <a:t>81</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B1E767B4-447C-4304-87BF-6B44A42BC231}"/>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Plantes tropicales extraordinaires</a:t>
            </a:r>
          </a:p>
        </p:txBody>
      </p:sp>
      <p:sp>
        <p:nvSpPr>
          <p:cNvPr id="6" name="ZoneTexte 5">
            <a:extLst>
              <a:ext uri="{FF2B5EF4-FFF2-40B4-BE49-F238E27FC236}">
                <a16:creationId xmlns:a16="http://schemas.microsoft.com/office/drawing/2014/main" id="{CF0152F9-4F12-4696-A48D-3DE1100A779C}"/>
              </a:ext>
            </a:extLst>
          </p:cNvPr>
          <p:cNvSpPr txBox="1"/>
          <p:nvPr/>
        </p:nvSpPr>
        <p:spPr>
          <a:xfrm>
            <a:off x="258184" y="1011219"/>
            <a:ext cx="3732903" cy="369332"/>
          </a:xfrm>
          <a:prstGeom prst="rect">
            <a:avLst/>
          </a:prstGeom>
          <a:noFill/>
        </p:spPr>
        <p:txBody>
          <a:bodyPr wrap="square" rtlCol="0">
            <a:spAutoFit/>
          </a:bodyPr>
          <a:lstStyle/>
          <a:p>
            <a:r>
              <a:rPr lang="fr-FR" b="1" dirty="0">
                <a:solidFill>
                  <a:srgbClr val="008000"/>
                </a:solidFill>
              </a:rPr>
              <a:t>Rafflésie d’Arnold </a:t>
            </a:r>
            <a:r>
              <a:rPr lang="fr-FR" i="1" dirty="0">
                <a:solidFill>
                  <a:srgbClr val="008000"/>
                </a:solidFill>
              </a:rPr>
              <a:t>(</a:t>
            </a:r>
            <a:r>
              <a:rPr lang="fr-FR" b="1" i="1" dirty="0">
                <a:solidFill>
                  <a:srgbClr val="008000"/>
                </a:solidFill>
              </a:rPr>
              <a:t>Rafflesia </a:t>
            </a:r>
            <a:r>
              <a:rPr lang="fr-FR" b="1" i="1" dirty="0" err="1">
                <a:solidFill>
                  <a:srgbClr val="008000"/>
                </a:solidFill>
              </a:rPr>
              <a:t>kerrii</a:t>
            </a:r>
            <a:r>
              <a:rPr lang="fr-FR" i="1" dirty="0">
                <a:solidFill>
                  <a:srgbClr val="008000"/>
                </a:solidFill>
              </a:rPr>
              <a:t>)</a:t>
            </a:r>
            <a:r>
              <a:rPr lang="fr-FR" dirty="0">
                <a:solidFill>
                  <a:srgbClr val="008000"/>
                </a:solidFill>
              </a:rPr>
              <a:t> </a:t>
            </a:r>
          </a:p>
        </p:txBody>
      </p:sp>
      <p:pic>
        <p:nvPicPr>
          <p:cNvPr id="13" name="Image 12">
            <a:extLst>
              <a:ext uri="{FF2B5EF4-FFF2-40B4-BE49-F238E27FC236}">
                <a16:creationId xmlns:a16="http://schemas.microsoft.com/office/drawing/2014/main" id="{E29AEBF7-0BB7-497F-B1D6-A1AF74C2BF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697" y="5103023"/>
            <a:ext cx="1285875" cy="857250"/>
          </a:xfrm>
          <a:prstGeom prst="rect">
            <a:avLst/>
          </a:prstGeom>
        </p:spPr>
      </p:pic>
      <p:pic>
        <p:nvPicPr>
          <p:cNvPr id="18" name="Image 17">
            <a:extLst>
              <a:ext uri="{FF2B5EF4-FFF2-40B4-BE49-F238E27FC236}">
                <a16:creationId xmlns:a16="http://schemas.microsoft.com/office/drawing/2014/main" id="{A6A7DC4B-6802-49CD-8632-2060ED9F6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22" y="5103023"/>
            <a:ext cx="1143000" cy="1524000"/>
          </a:xfrm>
          <a:prstGeom prst="rect">
            <a:avLst/>
          </a:prstGeom>
        </p:spPr>
      </p:pic>
      <p:pic>
        <p:nvPicPr>
          <p:cNvPr id="23" name="Image 22">
            <a:extLst>
              <a:ext uri="{FF2B5EF4-FFF2-40B4-BE49-F238E27FC236}">
                <a16:creationId xmlns:a16="http://schemas.microsoft.com/office/drawing/2014/main" id="{28D33377-C77F-4C93-B387-4A769864A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4147" y="5103023"/>
            <a:ext cx="1381125" cy="1038225"/>
          </a:xfrm>
          <a:prstGeom prst="rect">
            <a:avLst/>
          </a:prstGeom>
        </p:spPr>
      </p:pic>
      <p:pic>
        <p:nvPicPr>
          <p:cNvPr id="25" name="Image 24">
            <a:extLst>
              <a:ext uri="{FF2B5EF4-FFF2-40B4-BE49-F238E27FC236}">
                <a16:creationId xmlns:a16="http://schemas.microsoft.com/office/drawing/2014/main" id="{A7BF6D18-1E77-4FE0-87DD-3E8B8AC76F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0309" y="4796133"/>
            <a:ext cx="2847975" cy="1600200"/>
          </a:xfrm>
          <a:prstGeom prst="rect">
            <a:avLst/>
          </a:prstGeom>
        </p:spPr>
      </p:pic>
      <p:sp>
        <p:nvSpPr>
          <p:cNvPr id="7" name="ZoneTexte 6">
            <a:extLst>
              <a:ext uri="{FF2B5EF4-FFF2-40B4-BE49-F238E27FC236}">
                <a16:creationId xmlns:a16="http://schemas.microsoft.com/office/drawing/2014/main" id="{89F78F49-0C13-4269-970E-3C7F612E3095}"/>
              </a:ext>
            </a:extLst>
          </p:cNvPr>
          <p:cNvSpPr txBox="1"/>
          <p:nvPr/>
        </p:nvSpPr>
        <p:spPr>
          <a:xfrm>
            <a:off x="172122" y="1380551"/>
            <a:ext cx="11821702" cy="2031325"/>
          </a:xfrm>
          <a:prstGeom prst="rect">
            <a:avLst/>
          </a:prstGeom>
          <a:noFill/>
        </p:spPr>
        <p:txBody>
          <a:bodyPr wrap="square" rtlCol="0">
            <a:spAutoFit/>
          </a:bodyPr>
          <a:lstStyle/>
          <a:p>
            <a:r>
              <a:rPr lang="fr-FR" dirty="0"/>
              <a:t>Il se trouve dans la forêt tropicale du </a:t>
            </a:r>
            <a:r>
              <a:rPr lang="fr-FR" dirty="0">
                <a:hlinkClick r:id="rId6" tooltip="Thaïlande du Sud"/>
              </a:rPr>
              <a:t>sud</a:t>
            </a:r>
            <a:r>
              <a:rPr lang="fr-FR" dirty="0"/>
              <a:t> de </a:t>
            </a:r>
            <a:r>
              <a:rPr lang="fr-FR" dirty="0">
                <a:hlinkClick r:id="rId6" tooltip="Thaïlande du Sud"/>
              </a:rPr>
              <a:t>la Thaïlande</a:t>
            </a:r>
            <a:r>
              <a:rPr lang="fr-FR" dirty="0"/>
              <a:t> et de la  péninsule </a:t>
            </a:r>
            <a:r>
              <a:rPr lang="fr-FR" dirty="0">
                <a:hlinkClick r:id="rId7" tooltip="Malaisie"/>
              </a:rPr>
              <a:t>Malaisie</a:t>
            </a:r>
            <a:r>
              <a:rPr lang="fr-FR" dirty="0"/>
              <a:t>. Les fleurs rouges ont généralement un diamètre de 50-90 cm (19,5 à 35,5 po) et sentent terriblement de la viande pourri pour attirer les mouches pour la pollinisation.  La plante est un parasite des raisins sauvages du genre </a:t>
            </a:r>
            <a:r>
              <a:rPr lang="fr-FR" i="1" dirty="0" err="1">
                <a:hlinkClick r:id="rId8" tooltip="Tetrastigma"/>
              </a:rPr>
              <a:t>Tetrastigma</a:t>
            </a:r>
            <a:r>
              <a:rPr lang="fr-FR" dirty="0"/>
              <a:t> (</a:t>
            </a:r>
            <a:r>
              <a:rPr lang="fr-FR" i="1" dirty="0"/>
              <a:t>T. </a:t>
            </a:r>
            <a:r>
              <a:rPr lang="fr-FR" i="1" dirty="0" err="1"/>
              <a:t>leucostaphylum</a:t>
            </a:r>
            <a:r>
              <a:rPr lang="fr-FR" dirty="0"/>
              <a:t>, </a:t>
            </a:r>
            <a:r>
              <a:rPr lang="fr-FR" i="1" dirty="0"/>
              <a:t>T. </a:t>
            </a:r>
            <a:r>
              <a:rPr lang="fr-FR" i="1" dirty="0" err="1"/>
              <a:t>papillosum</a:t>
            </a:r>
            <a:r>
              <a:rPr lang="fr-FR" dirty="0"/>
              <a:t> et </a:t>
            </a:r>
            <a:r>
              <a:rPr lang="fr-FR" i="1" dirty="0"/>
              <a:t>T. </a:t>
            </a:r>
            <a:r>
              <a:rPr lang="fr-FR" i="1" dirty="0" err="1"/>
              <a:t>quadrangulum</a:t>
            </a:r>
            <a:r>
              <a:rPr lang="fr-FR" dirty="0"/>
              <a:t>), mais seules les fleurs sont visibles. Les petits bourgeons apparaissent le long du tronc et des racines de l'hôte, qui après 9 mois ouvrent les fleurs géantes. Après seulement une semaine, la fleur meurt. L'espèce semble fleuri saisonnièrement, car les fleurs ne sont signalées que pendant la saison sèche, de janvier à mars, et plus rarement jusqu'en juillet. La fleur est menacée. </a:t>
            </a:r>
            <a:r>
              <a:rPr lang="fr-FR" b="1" dirty="0"/>
              <a:t>USDA zones</a:t>
            </a:r>
            <a:r>
              <a:rPr lang="fr-FR" dirty="0"/>
              <a:t> 11.</a:t>
            </a:r>
            <a:r>
              <a:rPr lang="fr-FR" sz="1200" dirty="0"/>
              <a:t> Source : </a:t>
            </a:r>
            <a:r>
              <a:rPr lang="fr-FR" sz="1200" dirty="0">
                <a:hlinkClick r:id="rId9"/>
              </a:rPr>
              <a:t>https://en.wikipedia.org/wiki/Rafflesia_kerrii</a:t>
            </a:r>
            <a:r>
              <a:rPr lang="fr-FR" sz="1200" dirty="0"/>
              <a:t> </a:t>
            </a:r>
            <a:endParaRPr lang="fr-FR" dirty="0"/>
          </a:p>
        </p:txBody>
      </p:sp>
      <p:sp>
        <p:nvSpPr>
          <p:cNvPr id="8" name="ZoneTexte 7">
            <a:extLst>
              <a:ext uri="{FF2B5EF4-FFF2-40B4-BE49-F238E27FC236}">
                <a16:creationId xmlns:a16="http://schemas.microsoft.com/office/drawing/2014/main" id="{E85A3792-0327-4114-BC4E-5D82461F2613}"/>
              </a:ext>
            </a:extLst>
          </p:cNvPr>
          <p:cNvSpPr txBox="1"/>
          <p:nvPr/>
        </p:nvSpPr>
        <p:spPr>
          <a:xfrm>
            <a:off x="335642" y="3636714"/>
            <a:ext cx="9927153" cy="830997"/>
          </a:xfrm>
          <a:prstGeom prst="rect">
            <a:avLst/>
          </a:prstGeom>
          <a:noFill/>
        </p:spPr>
        <p:txBody>
          <a:bodyPr wrap="square" rtlCol="0">
            <a:spAutoFit/>
          </a:bodyPr>
          <a:lstStyle/>
          <a:p>
            <a:r>
              <a:rPr lang="fr-FR" b="1" dirty="0">
                <a:solidFill>
                  <a:srgbClr val="008000"/>
                </a:solidFill>
              </a:rPr>
              <a:t>A essayer en serre chaude tropicale, avec sa plante hôte </a:t>
            </a:r>
            <a:r>
              <a:rPr lang="fr-FR" b="1" i="1" dirty="0" err="1">
                <a:hlinkClick r:id="rId8" tooltip="Tetrastigma"/>
              </a:rPr>
              <a:t>Tetrastigma</a:t>
            </a:r>
            <a:r>
              <a:rPr lang="fr-FR" b="1" dirty="0">
                <a:solidFill>
                  <a:srgbClr val="008000"/>
                </a:solidFill>
              </a:rPr>
              <a:t>. </a:t>
            </a:r>
          </a:p>
          <a:p>
            <a:r>
              <a:rPr lang="fr-FR" i="1" dirty="0" err="1"/>
              <a:t>Tetrastigma</a:t>
            </a:r>
            <a:r>
              <a:rPr lang="fr-FR" i="1" dirty="0"/>
              <a:t> </a:t>
            </a:r>
            <a:r>
              <a:rPr lang="fr-FR" i="1" dirty="0" err="1"/>
              <a:t>voinierianum</a:t>
            </a:r>
            <a:r>
              <a:rPr lang="fr-FR" dirty="0"/>
              <a:t> pousse en zone </a:t>
            </a:r>
            <a:r>
              <a:rPr lang="fr-FR" b="1" dirty="0"/>
              <a:t>USDA zones</a:t>
            </a:r>
            <a:r>
              <a:rPr lang="fr-FR" dirty="0"/>
              <a:t> 9 à 11.</a:t>
            </a:r>
          </a:p>
          <a:p>
            <a:r>
              <a:rPr lang="fr-FR" sz="1200" b="1" dirty="0">
                <a:solidFill>
                  <a:srgbClr val="008000"/>
                </a:solidFill>
              </a:rPr>
              <a:t>Source : </a:t>
            </a:r>
            <a:r>
              <a:rPr lang="fr-FR" sz="1200" dirty="0">
                <a:hlinkClick r:id="rId10"/>
              </a:rPr>
              <a:t>https://www.invasive.org/gist/moredocs/tetspp01.rtf</a:t>
            </a:r>
            <a:r>
              <a:rPr lang="fr-FR" sz="1200" dirty="0"/>
              <a:t> </a:t>
            </a:r>
            <a:endParaRPr lang="fr-FR" sz="1200" b="1" dirty="0">
              <a:solidFill>
                <a:srgbClr val="008000"/>
              </a:solidFill>
            </a:endParaRPr>
          </a:p>
        </p:txBody>
      </p:sp>
      <p:sp>
        <p:nvSpPr>
          <p:cNvPr id="9" name="Rectangle 8">
            <a:extLst>
              <a:ext uri="{FF2B5EF4-FFF2-40B4-BE49-F238E27FC236}">
                <a16:creationId xmlns:a16="http://schemas.microsoft.com/office/drawing/2014/main" id="{16E9D85B-0CA1-4E89-BFF2-FD46577491A3}"/>
              </a:ext>
            </a:extLst>
          </p:cNvPr>
          <p:cNvSpPr/>
          <p:nvPr/>
        </p:nvSpPr>
        <p:spPr>
          <a:xfrm>
            <a:off x="10159372" y="6257834"/>
            <a:ext cx="925703" cy="276999"/>
          </a:xfrm>
          <a:prstGeom prst="rect">
            <a:avLst/>
          </a:prstGeom>
        </p:spPr>
        <p:txBody>
          <a:bodyPr wrap="none">
            <a:spAutoFit/>
          </a:bodyPr>
          <a:lstStyle/>
          <a:p>
            <a:r>
              <a:rPr lang="fr-FR" sz="1200" i="1" dirty="0" err="1">
                <a:solidFill>
                  <a:srgbClr val="008000"/>
                </a:solidFill>
              </a:rPr>
              <a:t>Tetrastigma</a:t>
            </a:r>
            <a:endParaRPr lang="fr-FR" sz="1200" i="1" dirty="0">
              <a:solidFill>
                <a:srgbClr val="008000"/>
              </a:solidFill>
            </a:endParaRPr>
          </a:p>
        </p:txBody>
      </p:sp>
      <p:pic>
        <p:nvPicPr>
          <p:cNvPr id="11" name="Image 10">
            <a:extLst>
              <a:ext uri="{FF2B5EF4-FFF2-40B4-BE49-F238E27FC236}">
                <a16:creationId xmlns:a16="http://schemas.microsoft.com/office/drawing/2014/main" id="{DEA2142C-E7C4-4A43-80AC-02A3124CB2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73376" y="5007964"/>
            <a:ext cx="1560190" cy="1176537"/>
          </a:xfrm>
          <a:prstGeom prst="rect">
            <a:avLst/>
          </a:prstGeom>
        </p:spPr>
      </p:pic>
    </p:spTree>
    <p:extLst>
      <p:ext uri="{BB962C8B-B14F-4D97-AF65-F5344CB8AC3E}">
        <p14:creationId xmlns:p14="http://schemas.microsoft.com/office/powerpoint/2010/main" val="4864425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F990B43-8403-49EF-9FAD-13A51BC11462}"/>
              </a:ext>
            </a:extLst>
          </p:cNvPr>
          <p:cNvSpPr>
            <a:spLocks noGrp="1"/>
          </p:cNvSpPr>
          <p:nvPr>
            <p:ph type="ftr" sz="quarter" idx="11"/>
          </p:nvPr>
        </p:nvSpPr>
        <p:spPr>
          <a:xfrm>
            <a:off x="3367144" y="6433073"/>
            <a:ext cx="4786256" cy="288402"/>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25D2334E-705B-41E3-9123-93AD68E6C6A5}"/>
              </a:ext>
            </a:extLst>
          </p:cNvPr>
          <p:cNvSpPr>
            <a:spLocks noGrp="1"/>
          </p:cNvSpPr>
          <p:nvPr>
            <p:ph type="sldNum" sz="quarter" idx="12"/>
          </p:nvPr>
        </p:nvSpPr>
        <p:spPr>
          <a:xfrm>
            <a:off x="9169998" y="140027"/>
            <a:ext cx="2743200" cy="365125"/>
          </a:xfrm>
        </p:spPr>
        <p:txBody>
          <a:bodyPr/>
          <a:lstStyle/>
          <a:p>
            <a:fld id="{DD01B516-A07C-46B6-9C1A-871827ED2DE0}" type="slidenum">
              <a:rPr lang="fr-FR" smtClean="0"/>
              <a:t>82</a:t>
            </a:fld>
            <a:endParaRPr lang="fr-FR"/>
          </a:p>
        </p:txBody>
      </p:sp>
      <p:sp>
        <p:nvSpPr>
          <p:cNvPr id="4" name="ZoneTexte 3">
            <a:extLst>
              <a:ext uri="{FF2B5EF4-FFF2-40B4-BE49-F238E27FC236}">
                <a16:creationId xmlns:a16="http://schemas.microsoft.com/office/drawing/2014/main" id="{748B9276-23CA-4A93-8FCA-DFC07A1D6256}"/>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BC660842-A16D-4AAF-BA39-778B46443076}"/>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Plantes tropicales extraordinaires</a:t>
            </a:r>
          </a:p>
        </p:txBody>
      </p:sp>
      <p:sp>
        <p:nvSpPr>
          <p:cNvPr id="6" name="ZoneTexte 5">
            <a:extLst>
              <a:ext uri="{FF2B5EF4-FFF2-40B4-BE49-F238E27FC236}">
                <a16:creationId xmlns:a16="http://schemas.microsoft.com/office/drawing/2014/main" id="{8B4D589B-A547-4005-831A-9FECA67F1253}"/>
              </a:ext>
            </a:extLst>
          </p:cNvPr>
          <p:cNvSpPr txBox="1"/>
          <p:nvPr/>
        </p:nvSpPr>
        <p:spPr>
          <a:xfrm>
            <a:off x="258184" y="1011219"/>
            <a:ext cx="7121562" cy="369332"/>
          </a:xfrm>
          <a:prstGeom prst="rect">
            <a:avLst/>
          </a:prstGeom>
          <a:noFill/>
        </p:spPr>
        <p:txBody>
          <a:bodyPr wrap="square" rtlCol="0">
            <a:spAutoFit/>
          </a:bodyPr>
          <a:lstStyle/>
          <a:p>
            <a:r>
              <a:rPr lang="fr-FR" b="1" dirty="0">
                <a:solidFill>
                  <a:srgbClr val="008000"/>
                </a:solidFill>
              </a:rPr>
              <a:t>Sarracénie (Sarracenia …), </a:t>
            </a:r>
            <a:r>
              <a:rPr lang="fr-FR" b="1" dirty="0" err="1">
                <a:solidFill>
                  <a:srgbClr val="008000"/>
                </a:solidFill>
              </a:rPr>
              <a:t>Nepenthes</a:t>
            </a:r>
            <a:r>
              <a:rPr lang="fr-FR" b="1" dirty="0">
                <a:solidFill>
                  <a:srgbClr val="008000"/>
                </a:solidFill>
              </a:rPr>
              <a:t>, plantes carnivores</a:t>
            </a:r>
            <a:r>
              <a:rPr lang="fr-FR" dirty="0"/>
              <a:t> </a:t>
            </a:r>
            <a:r>
              <a:rPr lang="fr-FR" b="1" dirty="0">
                <a:solidFill>
                  <a:srgbClr val="008000"/>
                </a:solidFill>
              </a:rPr>
              <a:t> …</a:t>
            </a:r>
            <a:endParaRPr lang="fr-FR" dirty="0">
              <a:solidFill>
                <a:srgbClr val="008000"/>
              </a:solidFill>
            </a:endParaRPr>
          </a:p>
        </p:txBody>
      </p:sp>
      <p:sp>
        <p:nvSpPr>
          <p:cNvPr id="7" name="Rectangle 6">
            <a:extLst>
              <a:ext uri="{FF2B5EF4-FFF2-40B4-BE49-F238E27FC236}">
                <a16:creationId xmlns:a16="http://schemas.microsoft.com/office/drawing/2014/main" id="{091BA8D1-6E74-4975-BF1D-B5943D9F8E2F}"/>
              </a:ext>
            </a:extLst>
          </p:cNvPr>
          <p:cNvSpPr/>
          <p:nvPr/>
        </p:nvSpPr>
        <p:spPr>
          <a:xfrm>
            <a:off x="98736" y="6348923"/>
            <a:ext cx="1675459" cy="276999"/>
          </a:xfrm>
          <a:prstGeom prst="rect">
            <a:avLst/>
          </a:prstGeom>
        </p:spPr>
        <p:txBody>
          <a:bodyPr wrap="none">
            <a:spAutoFit/>
          </a:bodyPr>
          <a:lstStyle/>
          <a:p>
            <a:r>
              <a:rPr lang="fr-FR" sz="1200" i="1" dirty="0" err="1">
                <a:solidFill>
                  <a:srgbClr val="660099"/>
                </a:solidFill>
                <a:latin typeface="arial" panose="020B0604020202020204" pitchFamily="34" charset="0"/>
                <a:hlinkClick r:id="rId2" tooltip="Nepenthes rafflesiana"/>
              </a:rPr>
              <a:t>Nepenthes</a:t>
            </a:r>
            <a:r>
              <a:rPr lang="fr-FR" sz="1200" i="1" dirty="0">
                <a:solidFill>
                  <a:srgbClr val="660099"/>
                </a:solidFill>
                <a:latin typeface="arial" panose="020B0604020202020204" pitchFamily="34" charset="0"/>
                <a:hlinkClick r:id="rId2" tooltip="Nepenthes rafflesiana"/>
              </a:rPr>
              <a:t> </a:t>
            </a:r>
            <a:r>
              <a:rPr lang="fr-FR" sz="1200" i="1" dirty="0" err="1">
                <a:solidFill>
                  <a:srgbClr val="660099"/>
                </a:solidFill>
                <a:latin typeface="arial" panose="020B0604020202020204" pitchFamily="34" charset="0"/>
                <a:hlinkClick r:id="rId2" tooltip="Nepenthes rafflesiana"/>
              </a:rPr>
              <a:t>rafflesiana</a:t>
            </a:r>
            <a:endParaRPr lang="fr-FR" sz="1200" b="0" i="1" u="none" strike="noStrike" dirty="0">
              <a:solidFill>
                <a:srgbClr val="660099"/>
              </a:solidFill>
              <a:effectLst/>
              <a:latin typeface="arial" panose="020B0604020202020204" pitchFamily="34" charset="0"/>
              <a:hlinkClick r:id="rId2" tooltip="Nepenthes rafflesiana"/>
            </a:endParaRPr>
          </a:p>
        </p:txBody>
      </p:sp>
      <p:sp>
        <p:nvSpPr>
          <p:cNvPr id="8" name="Rectangle 7">
            <a:extLst>
              <a:ext uri="{FF2B5EF4-FFF2-40B4-BE49-F238E27FC236}">
                <a16:creationId xmlns:a16="http://schemas.microsoft.com/office/drawing/2014/main" id="{F84400A1-EBCC-4B82-907C-63ED932CB719}"/>
              </a:ext>
            </a:extLst>
          </p:cNvPr>
          <p:cNvSpPr/>
          <p:nvPr/>
        </p:nvSpPr>
        <p:spPr>
          <a:xfrm>
            <a:off x="1722531" y="6470103"/>
            <a:ext cx="1667444" cy="276999"/>
          </a:xfrm>
          <a:prstGeom prst="rect">
            <a:avLst/>
          </a:prstGeom>
        </p:spPr>
        <p:txBody>
          <a:bodyPr wrap="none">
            <a:spAutoFit/>
          </a:bodyPr>
          <a:lstStyle/>
          <a:p>
            <a:pPr algn="ctr"/>
            <a:r>
              <a:rPr lang="fr-FR" sz="1200" i="1" dirty="0" err="1">
                <a:solidFill>
                  <a:srgbClr val="660099"/>
                </a:solidFill>
                <a:latin typeface="arial" panose="020B0604020202020204" pitchFamily="34" charset="0"/>
                <a:hlinkClick r:id="rId3" tooltip="Nepenthes ventricosa"/>
              </a:rPr>
              <a:t>Nepenthes</a:t>
            </a:r>
            <a:r>
              <a:rPr lang="fr-FR" sz="1200" i="1" dirty="0">
                <a:solidFill>
                  <a:srgbClr val="660099"/>
                </a:solidFill>
                <a:latin typeface="arial" panose="020B0604020202020204" pitchFamily="34" charset="0"/>
                <a:hlinkClick r:id="rId3" tooltip="Nepenthes ventricosa"/>
              </a:rPr>
              <a:t> </a:t>
            </a:r>
            <a:r>
              <a:rPr lang="fr-FR" sz="1200" i="1" dirty="0" err="1">
                <a:solidFill>
                  <a:srgbClr val="660099"/>
                </a:solidFill>
                <a:latin typeface="arial" panose="020B0604020202020204" pitchFamily="34" charset="0"/>
                <a:hlinkClick r:id="rId3" tooltip="Nepenthes ventricosa"/>
              </a:rPr>
              <a:t>ventricosa</a:t>
            </a:r>
            <a:endParaRPr lang="fr-FR" sz="1200" b="0" i="1" u="none" strike="noStrike" dirty="0">
              <a:solidFill>
                <a:srgbClr val="660099"/>
              </a:solidFill>
              <a:effectLst/>
              <a:latin typeface="arial" panose="020B0604020202020204" pitchFamily="34" charset="0"/>
              <a:hlinkClick r:id="rId3" tooltip="Nepenthes ventricosa"/>
            </a:endParaRPr>
          </a:p>
        </p:txBody>
      </p:sp>
      <p:sp>
        <p:nvSpPr>
          <p:cNvPr id="9" name="Rectangle 8">
            <a:extLst>
              <a:ext uri="{FF2B5EF4-FFF2-40B4-BE49-F238E27FC236}">
                <a16:creationId xmlns:a16="http://schemas.microsoft.com/office/drawing/2014/main" id="{3D3A0F54-0CBB-4DCD-96B5-CFC6E96638BB}"/>
              </a:ext>
            </a:extLst>
          </p:cNvPr>
          <p:cNvSpPr/>
          <p:nvPr/>
        </p:nvSpPr>
        <p:spPr>
          <a:xfrm>
            <a:off x="7590152" y="6193104"/>
            <a:ext cx="1523173" cy="276999"/>
          </a:xfrm>
          <a:prstGeom prst="rect">
            <a:avLst/>
          </a:prstGeom>
        </p:spPr>
        <p:txBody>
          <a:bodyPr wrap="none">
            <a:spAutoFit/>
          </a:bodyPr>
          <a:lstStyle/>
          <a:p>
            <a:pPr algn="ctr"/>
            <a:r>
              <a:rPr lang="fr-FR" sz="1200" i="1" dirty="0" err="1">
                <a:solidFill>
                  <a:srgbClr val="660099"/>
                </a:solidFill>
                <a:latin typeface="arial" panose="020B0604020202020204" pitchFamily="34" charset="0"/>
                <a:hlinkClick r:id="rId4" tooltip="Nepenthes truncata"/>
              </a:rPr>
              <a:t>Nepenthes</a:t>
            </a:r>
            <a:r>
              <a:rPr lang="fr-FR" sz="1200" i="1" dirty="0">
                <a:solidFill>
                  <a:srgbClr val="660099"/>
                </a:solidFill>
                <a:latin typeface="arial" panose="020B0604020202020204" pitchFamily="34" charset="0"/>
                <a:hlinkClick r:id="rId4" tooltip="Nepenthes truncata"/>
              </a:rPr>
              <a:t> </a:t>
            </a:r>
            <a:r>
              <a:rPr lang="fr-FR" sz="1200" i="1" dirty="0" err="1">
                <a:solidFill>
                  <a:srgbClr val="660099"/>
                </a:solidFill>
                <a:latin typeface="arial" panose="020B0604020202020204" pitchFamily="34" charset="0"/>
                <a:hlinkClick r:id="rId4" tooltip="Nepenthes truncata"/>
              </a:rPr>
              <a:t>truncata</a:t>
            </a:r>
            <a:endParaRPr lang="fr-FR" sz="1200" b="0" i="1" u="none" strike="noStrike" dirty="0">
              <a:solidFill>
                <a:srgbClr val="660099"/>
              </a:solidFill>
              <a:effectLst/>
              <a:latin typeface="arial" panose="020B0604020202020204" pitchFamily="34" charset="0"/>
              <a:hlinkClick r:id="rId4" tooltip="Nepenthes truncata"/>
            </a:endParaRPr>
          </a:p>
        </p:txBody>
      </p:sp>
      <p:sp>
        <p:nvSpPr>
          <p:cNvPr id="10" name="Rectangle 9">
            <a:extLst>
              <a:ext uri="{FF2B5EF4-FFF2-40B4-BE49-F238E27FC236}">
                <a16:creationId xmlns:a16="http://schemas.microsoft.com/office/drawing/2014/main" id="{B3784579-BED0-41B0-BEDB-1416A3A6AD1D}"/>
              </a:ext>
            </a:extLst>
          </p:cNvPr>
          <p:cNvSpPr/>
          <p:nvPr/>
        </p:nvSpPr>
        <p:spPr>
          <a:xfrm>
            <a:off x="9075043" y="6182846"/>
            <a:ext cx="1300356" cy="276999"/>
          </a:xfrm>
          <a:prstGeom prst="rect">
            <a:avLst/>
          </a:prstGeom>
        </p:spPr>
        <p:txBody>
          <a:bodyPr wrap="none">
            <a:spAutoFit/>
          </a:bodyPr>
          <a:lstStyle/>
          <a:p>
            <a:pPr algn="ctr"/>
            <a:r>
              <a:rPr lang="fr-FR" sz="1200" i="1" dirty="0" err="1">
                <a:solidFill>
                  <a:srgbClr val="660099"/>
                </a:solidFill>
                <a:latin typeface="arial" panose="020B0604020202020204" pitchFamily="34" charset="0"/>
                <a:hlinkClick r:id="rId5" tooltip="Nepenthes alata"/>
              </a:rPr>
              <a:t>Nepenthes</a:t>
            </a:r>
            <a:r>
              <a:rPr lang="fr-FR" sz="1200" i="1" dirty="0">
                <a:solidFill>
                  <a:srgbClr val="660099"/>
                </a:solidFill>
                <a:latin typeface="arial" panose="020B0604020202020204" pitchFamily="34" charset="0"/>
                <a:hlinkClick r:id="rId5" tooltip="Nepenthes alata"/>
              </a:rPr>
              <a:t> </a:t>
            </a:r>
            <a:r>
              <a:rPr lang="fr-FR" sz="1200" i="1" dirty="0" err="1">
                <a:solidFill>
                  <a:srgbClr val="660099"/>
                </a:solidFill>
                <a:latin typeface="arial" panose="020B0604020202020204" pitchFamily="34" charset="0"/>
                <a:hlinkClick r:id="rId5" tooltip="Nepenthes alata"/>
              </a:rPr>
              <a:t>alata</a:t>
            </a:r>
            <a:endParaRPr lang="fr-FR" sz="1200" b="0" i="1" u="none" strike="noStrike" dirty="0">
              <a:solidFill>
                <a:srgbClr val="660099"/>
              </a:solidFill>
              <a:effectLst/>
              <a:latin typeface="arial" panose="020B0604020202020204" pitchFamily="34" charset="0"/>
              <a:hlinkClick r:id="rId5" tooltip="Nepenthes alata"/>
            </a:endParaRPr>
          </a:p>
        </p:txBody>
      </p:sp>
      <p:pic>
        <p:nvPicPr>
          <p:cNvPr id="12" name="Image 11">
            <a:extLst>
              <a:ext uri="{FF2B5EF4-FFF2-40B4-BE49-F238E27FC236}">
                <a16:creationId xmlns:a16="http://schemas.microsoft.com/office/drawing/2014/main" id="{E0D5DA56-C1A1-4CFC-BBC3-D0A4564780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3059" y="719848"/>
            <a:ext cx="1600200" cy="800100"/>
          </a:xfrm>
          <a:prstGeom prst="rect">
            <a:avLst/>
          </a:prstGeom>
        </p:spPr>
      </p:pic>
      <p:pic>
        <p:nvPicPr>
          <p:cNvPr id="14" name="Image 13">
            <a:extLst>
              <a:ext uri="{FF2B5EF4-FFF2-40B4-BE49-F238E27FC236}">
                <a16:creationId xmlns:a16="http://schemas.microsoft.com/office/drawing/2014/main" id="{0A73FEE1-75EB-4A38-971E-CA3CE61199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586" y="5523599"/>
            <a:ext cx="685800" cy="685800"/>
          </a:xfrm>
          <a:prstGeom prst="rect">
            <a:avLst/>
          </a:prstGeom>
        </p:spPr>
      </p:pic>
      <p:pic>
        <p:nvPicPr>
          <p:cNvPr id="16" name="Image 15">
            <a:extLst>
              <a:ext uri="{FF2B5EF4-FFF2-40B4-BE49-F238E27FC236}">
                <a16:creationId xmlns:a16="http://schemas.microsoft.com/office/drawing/2014/main" id="{D267D7FA-A10B-492C-B808-225EE70856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66907" y="4540064"/>
            <a:ext cx="1323975" cy="1771650"/>
          </a:xfrm>
          <a:prstGeom prst="rect">
            <a:avLst/>
          </a:prstGeom>
        </p:spPr>
      </p:pic>
      <p:pic>
        <p:nvPicPr>
          <p:cNvPr id="18" name="Image 17">
            <a:extLst>
              <a:ext uri="{FF2B5EF4-FFF2-40B4-BE49-F238E27FC236}">
                <a16:creationId xmlns:a16="http://schemas.microsoft.com/office/drawing/2014/main" id="{6185B67C-A9A5-4F8B-8231-6FF1EE6B7D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35449" y="5425889"/>
            <a:ext cx="685800" cy="685800"/>
          </a:xfrm>
          <a:prstGeom prst="rect">
            <a:avLst/>
          </a:prstGeom>
        </p:spPr>
      </p:pic>
      <p:pic>
        <p:nvPicPr>
          <p:cNvPr id="22" name="Image 21">
            <a:extLst>
              <a:ext uri="{FF2B5EF4-FFF2-40B4-BE49-F238E27FC236}">
                <a16:creationId xmlns:a16="http://schemas.microsoft.com/office/drawing/2014/main" id="{DFD245B5-C1F9-470A-9409-5BBDCDF164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65703" y="4637774"/>
            <a:ext cx="1181100" cy="1771650"/>
          </a:xfrm>
          <a:prstGeom prst="rect">
            <a:avLst/>
          </a:prstGeom>
        </p:spPr>
      </p:pic>
      <p:pic>
        <p:nvPicPr>
          <p:cNvPr id="24" name="Image 23">
            <a:extLst>
              <a:ext uri="{FF2B5EF4-FFF2-40B4-BE49-F238E27FC236}">
                <a16:creationId xmlns:a16="http://schemas.microsoft.com/office/drawing/2014/main" id="{1FC1526F-1E5B-4901-9FEC-DCD41F7190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0646" y="1530055"/>
            <a:ext cx="1181100" cy="1771650"/>
          </a:xfrm>
          <a:prstGeom prst="rect">
            <a:avLst/>
          </a:prstGeom>
        </p:spPr>
      </p:pic>
      <p:pic>
        <p:nvPicPr>
          <p:cNvPr id="26" name="Image 25">
            <a:extLst>
              <a:ext uri="{FF2B5EF4-FFF2-40B4-BE49-F238E27FC236}">
                <a16:creationId xmlns:a16="http://schemas.microsoft.com/office/drawing/2014/main" id="{84A35585-1309-41B9-B59D-A24636D7A6F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05504" y="1658904"/>
            <a:ext cx="885825" cy="1209675"/>
          </a:xfrm>
          <a:prstGeom prst="rect">
            <a:avLst/>
          </a:prstGeom>
        </p:spPr>
      </p:pic>
      <p:pic>
        <p:nvPicPr>
          <p:cNvPr id="28" name="Image 27">
            <a:extLst>
              <a:ext uri="{FF2B5EF4-FFF2-40B4-BE49-F238E27FC236}">
                <a16:creationId xmlns:a16="http://schemas.microsoft.com/office/drawing/2014/main" id="{2AEC3604-1598-4118-8664-0D1876E48AE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20865" y="1684570"/>
            <a:ext cx="1133475" cy="1133475"/>
          </a:xfrm>
          <a:prstGeom prst="rect">
            <a:avLst/>
          </a:prstGeom>
        </p:spPr>
      </p:pic>
      <p:pic>
        <p:nvPicPr>
          <p:cNvPr id="30" name="Image 29">
            <a:extLst>
              <a:ext uri="{FF2B5EF4-FFF2-40B4-BE49-F238E27FC236}">
                <a16:creationId xmlns:a16="http://schemas.microsoft.com/office/drawing/2014/main" id="{A7AE7C74-C24C-4344-9ECB-A97BCBFED3E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92998" y="590431"/>
            <a:ext cx="1323975" cy="990600"/>
          </a:xfrm>
          <a:prstGeom prst="rect">
            <a:avLst/>
          </a:prstGeom>
        </p:spPr>
      </p:pic>
      <p:pic>
        <p:nvPicPr>
          <p:cNvPr id="32" name="Image 31">
            <a:extLst>
              <a:ext uri="{FF2B5EF4-FFF2-40B4-BE49-F238E27FC236}">
                <a16:creationId xmlns:a16="http://schemas.microsoft.com/office/drawing/2014/main" id="{B27E9587-EC7D-4688-8FE5-86E8650C29C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25146" y="733306"/>
            <a:ext cx="1200150" cy="800100"/>
          </a:xfrm>
          <a:prstGeom prst="rect">
            <a:avLst/>
          </a:prstGeom>
        </p:spPr>
      </p:pic>
      <p:pic>
        <p:nvPicPr>
          <p:cNvPr id="36" name="Image 35">
            <a:extLst>
              <a:ext uri="{FF2B5EF4-FFF2-40B4-BE49-F238E27FC236}">
                <a16:creationId xmlns:a16="http://schemas.microsoft.com/office/drawing/2014/main" id="{CF4558C1-CB41-4569-8EFE-DDDA4EC6487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97518" y="1710448"/>
            <a:ext cx="781050" cy="1171575"/>
          </a:xfrm>
          <a:prstGeom prst="rect">
            <a:avLst/>
          </a:prstGeom>
        </p:spPr>
      </p:pic>
      <p:pic>
        <p:nvPicPr>
          <p:cNvPr id="38" name="Image 37">
            <a:extLst>
              <a:ext uri="{FF2B5EF4-FFF2-40B4-BE49-F238E27FC236}">
                <a16:creationId xmlns:a16="http://schemas.microsoft.com/office/drawing/2014/main" id="{7841F7BB-5148-40D6-9324-0D93488DBA9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49021" y="733306"/>
            <a:ext cx="1123950" cy="847725"/>
          </a:xfrm>
          <a:prstGeom prst="rect">
            <a:avLst/>
          </a:prstGeom>
        </p:spPr>
      </p:pic>
      <p:pic>
        <p:nvPicPr>
          <p:cNvPr id="40" name="Image 39">
            <a:extLst>
              <a:ext uri="{FF2B5EF4-FFF2-40B4-BE49-F238E27FC236}">
                <a16:creationId xmlns:a16="http://schemas.microsoft.com/office/drawing/2014/main" id="{EA1DC28E-D464-4EF2-9C68-6255E3E359B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36119" y="5452788"/>
            <a:ext cx="685800" cy="685800"/>
          </a:xfrm>
          <a:prstGeom prst="rect">
            <a:avLst/>
          </a:prstGeom>
        </p:spPr>
      </p:pic>
      <p:sp>
        <p:nvSpPr>
          <p:cNvPr id="41" name="Rectangle 40">
            <a:extLst>
              <a:ext uri="{FF2B5EF4-FFF2-40B4-BE49-F238E27FC236}">
                <a16:creationId xmlns:a16="http://schemas.microsoft.com/office/drawing/2014/main" id="{FE3E1E04-7682-4782-BC09-56C2741026C5}"/>
              </a:ext>
            </a:extLst>
          </p:cNvPr>
          <p:cNvSpPr/>
          <p:nvPr/>
        </p:nvSpPr>
        <p:spPr>
          <a:xfrm>
            <a:off x="10680166" y="6348923"/>
            <a:ext cx="1210716" cy="461665"/>
          </a:xfrm>
          <a:prstGeom prst="rect">
            <a:avLst/>
          </a:prstGeom>
        </p:spPr>
        <p:txBody>
          <a:bodyPr wrap="none">
            <a:spAutoFit/>
          </a:bodyPr>
          <a:lstStyle/>
          <a:p>
            <a:r>
              <a:rPr lang="fr-FR" sz="1200" i="1" dirty="0" err="1">
                <a:solidFill>
                  <a:srgbClr val="008000"/>
                </a:solidFill>
              </a:rPr>
              <a:t>Nepenthes</a:t>
            </a:r>
            <a:r>
              <a:rPr lang="fr-FR" sz="1200" i="1" dirty="0">
                <a:solidFill>
                  <a:srgbClr val="008000"/>
                </a:solidFill>
              </a:rPr>
              <a:t> rajah</a:t>
            </a:r>
          </a:p>
          <a:p>
            <a:r>
              <a:rPr lang="fr-FR" sz="1200" dirty="0">
                <a:solidFill>
                  <a:srgbClr val="008000"/>
                </a:solidFill>
              </a:rPr>
              <a:t>30 cm de diam</a:t>
            </a:r>
            <a:r>
              <a:rPr lang="fr-FR" sz="1200" i="1" dirty="0">
                <a:solidFill>
                  <a:srgbClr val="008000"/>
                </a:solidFill>
              </a:rPr>
              <a:t>.</a:t>
            </a:r>
          </a:p>
        </p:txBody>
      </p:sp>
      <p:sp>
        <p:nvSpPr>
          <p:cNvPr id="42" name="Rectangle 41">
            <a:extLst>
              <a:ext uri="{FF2B5EF4-FFF2-40B4-BE49-F238E27FC236}">
                <a16:creationId xmlns:a16="http://schemas.microsoft.com/office/drawing/2014/main" id="{1D1D5025-C700-449F-89B9-B810DF59DD51}"/>
              </a:ext>
            </a:extLst>
          </p:cNvPr>
          <p:cNvSpPr/>
          <p:nvPr/>
        </p:nvSpPr>
        <p:spPr>
          <a:xfrm>
            <a:off x="3347243" y="6094093"/>
            <a:ext cx="1495922" cy="276999"/>
          </a:xfrm>
          <a:prstGeom prst="rect">
            <a:avLst/>
          </a:prstGeom>
        </p:spPr>
        <p:txBody>
          <a:bodyPr wrap="none">
            <a:spAutoFit/>
          </a:bodyPr>
          <a:lstStyle/>
          <a:p>
            <a:pPr algn="ctr"/>
            <a:r>
              <a:rPr lang="fr-FR" sz="1200" i="1" dirty="0">
                <a:solidFill>
                  <a:srgbClr val="660099"/>
                </a:solidFill>
                <a:latin typeface="arial" panose="020B0604020202020204" pitchFamily="34" charset="0"/>
                <a:hlinkClick r:id="rId19" tooltip="Sarracénie pourpre"/>
              </a:rPr>
              <a:t>Sarracénie pourpre</a:t>
            </a:r>
            <a:endParaRPr lang="fr-FR" sz="1200" b="0" i="1" u="none" strike="noStrike" dirty="0">
              <a:solidFill>
                <a:srgbClr val="660099"/>
              </a:solidFill>
              <a:effectLst/>
              <a:latin typeface="arial" panose="020B0604020202020204" pitchFamily="34" charset="0"/>
              <a:hlinkClick r:id="rId19" tooltip="Sarracénie pourpre"/>
            </a:endParaRPr>
          </a:p>
        </p:txBody>
      </p:sp>
      <p:sp>
        <p:nvSpPr>
          <p:cNvPr id="43" name="Rectangle 42">
            <a:extLst>
              <a:ext uri="{FF2B5EF4-FFF2-40B4-BE49-F238E27FC236}">
                <a16:creationId xmlns:a16="http://schemas.microsoft.com/office/drawing/2014/main" id="{A8930BF2-9231-49C4-92B2-7FA58CE6F540}"/>
              </a:ext>
            </a:extLst>
          </p:cNvPr>
          <p:cNvSpPr/>
          <p:nvPr/>
        </p:nvSpPr>
        <p:spPr>
          <a:xfrm>
            <a:off x="2517103" y="2942702"/>
            <a:ext cx="850041" cy="276999"/>
          </a:xfrm>
          <a:prstGeom prst="rect">
            <a:avLst/>
          </a:prstGeom>
        </p:spPr>
        <p:txBody>
          <a:bodyPr wrap="none">
            <a:spAutoFit/>
          </a:bodyPr>
          <a:lstStyle/>
          <a:p>
            <a:r>
              <a:rPr lang="fr-FR" sz="1200" i="1" dirty="0" err="1">
                <a:solidFill>
                  <a:srgbClr val="008000"/>
                </a:solidFill>
              </a:rPr>
              <a:t>Nepenthes</a:t>
            </a:r>
            <a:endParaRPr lang="fr-FR" sz="1200" i="1" dirty="0"/>
          </a:p>
        </p:txBody>
      </p:sp>
      <p:sp>
        <p:nvSpPr>
          <p:cNvPr id="44" name="Rectangle 43">
            <a:extLst>
              <a:ext uri="{FF2B5EF4-FFF2-40B4-BE49-F238E27FC236}">
                <a16:creationId xmlns:a16="http://schemas.microsoft.com/office/drawing/2014/main" id="{D0561CEC-DD14-422D-8664-A107CAF5108A}"/>
              </a:ext>
            </a:extLst>
          </p:cNvPr>
          <p:cNvSpPr/>
          <p:nvPr/>
        </p:nvSpPr>
        <p:spPr>
          <a:xfrm>
            <a:off x="8694640" y="1623060"/>
            <a:ext cx="850041" cy="276999"/>
          </a:xfrm>
          <a:prstGeom prst="rect">
            <a:avLst/>
          </a:prstGeom>
        </p:spPr>
        <p:txBody>
          <a:bodyPr wrap="none">
            <a:spAutoFit/>
          </a:bodyPr>
          <a:lstStyle/>
          <a:p>
            <a:r>
              <a:rPr lang="fr-FR" sz="1200" i="1" dirty="0" err="1">
                <a:solidFill>
                  <a:srgbClr val="008000"/>
                </a:solidFill>
              </a:rPr>
              <a:t>Nepenthes</a:t>
            </a:r>
            <a:endParaRPr lang="fr-FR" sz="1200" i="1" dirty="0"/>
          </a:p>
        </p:txBody>
      </p:sp>
      <p:sp>
        <p:nvSpPr>
          <p:cNvPr id="45" name="Rectangle 44">
            <a:extLst>
              <a:ext uri="{FF2B5EF4-FFF2-40B4-BE49-F238E27FC236}">
                <a16:creationId xmlns:a16="http://schemas.microsoft.com/office/drawing/2014/main" id="{CE0E0457-D4C5-49C9-BD0B-4A793FA6AE2A}"/>
              </a:ext>
            </a:extLst>
          </p:cNvPr>
          <p:cNvSpPr/>
          <p:nvPr/>
        </p:nvSpPr>
        <p:spPr>
          <a:xfrm>
            <a:off x="4810734" y="6111689"/>
            <a:ext cx="1292341" cy="276999"/>
          </a:xfrm>
          <a:prstGeom prst="rect">
            <a:avLst/>
          </a:prstGeom>
        </p:spPr>
        <p:txBody>
          <a:bodyPr wrap="none">
            <a:spAutoFit/>
          </a:bodyPr>
          <a:lstStyle/>
          <a:p>
            <a:r>
              <a:rPr lang="fr-FR" sz="1200" i="1" dirty="0">
                <a:solidFill>
                  <a:srgbClr val="660099"/>
                </a:solidFill>
                <a:latin typeface="arial" panose="020B0604020202020204" pitchFamily="34" charset="0"/>
                <a:hlinkClick r:id="rId20" tooltip="Sarracenia flava"/>
              </a:rPr>
              <a:t>Sarracenia </a:t>
            </a:r>
            <a:r>
              <a:rPr lang="fr-FR" sz="1200" i="1" dirty="0" err="1">
                <a:solidFill>
                  <a:srgbClr val="660099"/>
                </a:solidFill>
                <a:latin typeface="arial" panose="020B0604020202020204" pitchFamily="34" charset="0"/>
                <a:hlinkClick r:id="rId20" tooltip="Sarracenia flava"/>
              </a:rPr>
              <a:t>flava</a:t>
            </a:r>
            <a:endParaRPr lang="fr-FR" sz="1200" b="0" i="1" u="none" strike="noStrike" dirty="0">
              <a:solidFill>
                <a:srgbClr val="660099"/>
              </a:solidFill>
              <a:effectLst/>
              <a:latin typeface="arial" panose="020B0604020202020204" pitchFamily="34" charset="0"/>
              <a:hlinkClick r:id="rId20" tooltip="Sarracenia flava"/>
            </a:endParaRPr>
          </a:p>
        </p:txBody>
      </p:sp>
      <p:sp>
        <p:nvSpPr>
          <p:cNvPr id="46" name="Rectangle 45">
            <a:extLst>
              <a:ext uri="{FF2B5EF4-FFF2-40B4-BE49-F238E27FC236}">
                <a16:creationId xmlns:a16="http://schemas.microsoft.com/office/drawing/2014/main" id="{232B4E3F-C4C2-465E-93C4-1F2B119096D0}"/>
              </a:ext>
            </a:extLst>
          </p:cNvPr>
          <p:cNvSpPr/>
          <p:nvPr/>
        </p:nvSpPr>
        <p:spPr>
          <a:xfrm>
            <a:off x="6035716" y="6124502"/>
            <a:ext cx="1503938" cy="276999"/>
          </a:xfrm>
          <a:prstGeom prst="rect">
            <a:avLst/>
          </a:prstGeom>
        </p:spPr>
        <p:txBody>
          <a:bodyPr wrap="none">
            <a:spAutoFit/>
          </a:bodyPr>
          <a:lstStyle/>
          <a:p>
            <a:r>
              <a:rPr lang="fr-FR" sz="1200" i="1" dirty="0">
                <a:solidFill>
                  <a:srgbClr val="660099"/>
                </a:solidFill>
                <a:latin typeface="arial" panose="020B0604020202020204" pitchFamily="34" charset="0"/>
                <a:hlinkClick r:id="rId21" tooltip="Sarracénie blanche"/>
              </a:rPr>
              <a:t>Sarracénie blanche</a:t>
            </a:r>
            <a:endParaRPr lang="fr-FR" sz="1200" b="0" i="1" u="none" strike="noStrike" dirty="0">
              <a:solidFill>
                <a:srgbClr val="660099"/>
              </a:solidFill>
              <a:effectLst/>
              <a:latin typeface="arial" panose="020B0604020202020204" pitchFamily="34" charset="0"/>
              <a:hlinkClick r:id="rId21" tooltip="Sarracénie blanche"/>
            </a:endParaRPr>
          </a:p>
        </p:txBody>
      </p:sp>
      <p:sp>
        <p:nvSpPr>
          <p:cNvPr id="47" name="Rectangle 46">
            <a:extLst>
              <a:ext uri="{FF2B5EF4-FFF2-40B4-BE49-F238E27FC236}">
                <a16:creationId xmlns:a16="http://schemas.microsoft.com/office/drawing/2014/main" id="{1BA42697-03FB-4A09-B3AC-1DA823F0E0DE}"/>
              </a:ext>
            </a:extLst>
          </p:cNvPr>
          <p:cNvSpPr/>
          <p:nvPr/>
        </p:nvSpPr>
        <p:spPr>
          <a:xfrm>
            <a:off x="10533771" y="4069250"/>
            <a:ext cx="1616148" cy="276999"/>
          </a:xfrm>
          <a:prstGeom prst="rect">
            <a:avLst/>
          </a:prstGeom>
        </p:spPr>
        <p:txBody>
          <a:bodyPr wrap="none">
            <a:spAutoFit/>
          </a:bodyPr>
          <a:lstStyle/>
          <a:p>
            <a:pPr algn="ctr"/>
            <a:r>
              <a:rPr lang="fr-FR" sz="1200" i="1" dirty="0">
                <a:solidFill>
                  <a:srgbClr val="660099"/>
                </a:solidFill>
                <a:latin typeface="arial" panose="020B0604020202020204" pitchFamily="34" charset="0"/>
                <a:hlinkClick r:id="rId22" tooltip="Sarracenia psittacina"/>
              </a:rPr>
              <a:t>Sarracenia </a:t>
            </a:r>
            <a:r>
              <a:rPr lang="fr-FR" sz="1200" i="1" dirty="0" err="1">
                <a:solidFill>
                  <a:srgbClr val="660099"/>
                </a:solidFill>
                <a:latin typeface="arial" panose="020B0604020202020204" pitchFamily="34" charset="0"/>
                <a:hlinkClick r:id="rId22" tooltip="Sarracenia psittacina"/>
              </a:rPr>
              <a:t>psittacina</a:t>
            </a:r>
            <a:endParaRPr lang="fr-FR" sz="1200" b="0" i="1" u="none" strike="noStrike" dirty="0">
              <a:solidFill>
                <a:srgbClr val="660099"/>
              </a:solidFill>
              <a:effectLst/>
              <a:latin typeface="arial" panose="020B0604020202020204" pitchFamily="34" charset="0"/>
              <a:hlinkClick r:id="rId22" tooltip="Sarracenia psittacina"/>
            </a:endParaRPr>
          </a:p>
        </p:txBody>
      </p:sp>
      <p:pic>
        <p:nvPicPr>
          <p:cNvPr id="49" name="Image 48">
            <a:extLst>
              <a:ext uri="{FF2B5EF4-FFF2-40B4-BE49-F238E27FC236}">
                <a16:creationId xmlns:a16="http://schemas.microsoft.com/office/drawing/2014/main" id="{790A6694-7E62-40D2-92F1-C2B904F7A9D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59584" y="3485359"/>
            <a:ext cx="1057275" cy="790575"/>
          </a:xfrm>
          <a:prstGeom prst="rect">
            <a:avLst/>
          </a:prstGeom>
        </p:spPr>
      </p:pic>
      <p:pic>
        <p:nvPicPr>
          <p:cNvPr id="51" name="Image 50">
            <a:extLst>
              <a:ext uri="{FF2B5EF4-FFF2-40B4-BE49-F238E27FC236}">
                <a16:creationId xmlns:a16="http://schemas.microsoft.com/office/drawing/2014/main" id="{012DF683-68B4-4AC9-BF02-EBEE6F504B8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521126" y="3081201"/>
            <a:ext cx="1905000" cy="1428750"/>
          </a:xfrm>
          <a:prstGeom prst="rect">
            <a:avLst/>
          </a:prstGeom>
        </p:spPr>
      </p:pic>
      <p:pic>
        <p:nvPicPr>
          <p:cNvPr id="53" name="Image 52">
            <a:extLst>
              <a:ext uri="{FF2B5EF4-FFF2-40B4-BE49-F238E27FC236}">
                <a16:creationId xmlns:a16="http://schemas.microsoft.com/office/drawing/2014/main" id="{1C40C0B9-8C0A-4588-850F-6BA8CB74E54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023413" y="3188065"/>
            <a:ext cx="1323975" cy="1047750"/>
          </a:xfrm>
          <a:prstGeom prst="rect">
            <a:avLst/>
          </a:prstGeom>
        </p:spPr>
      </p:pic>
      <p:pic>
        <p:nvPicPr>
          <p:cNvPr id="55" name="Image 54">
            <a:extLst>
              <a:ext uri="{FF2B5EF4-FFF2-40B4-BE49-F238E27FC236}">
                <a16:creationId xmlns:a16="http://schemas.microsoft.com/office/drawing/2014/main" id="{D706E83D-C47E-4807-A739-F1EF2F2ACFAF}"/>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712457" y="3295979"/>
            <a:ext cx="1104900" cy="990600"/>
          </a:xfrm>
          <a:prstGeom prst="rect">
            <a:avLst/>
          </a:prstGeom>
        </p:spPr>
      </p:pic>
      <p:pic>
        <p:nvPicPr>
          <p:cNvPr id="57" name="Image 56">
            <a:extLst>
              <a:ext uri="{FF2B5EF4-FFF2-40B4-BE49-F238E27FC236}">
                <a16:creationId xmlns:a16="http://schemas.microsoft.com/office/drawing/2014/main" id="{C63D6BA9-5556-4694-B230-97E36DB4B0BE}"/>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960013" y="3281721"/>
            <a:ext cx="657225" cy="990600"/>
          </a:xfrm>
          <a:prstGeom prst="rect">
            <a:avLst/>
          </a:prstGeom>
        </p:spPr>
      </p:pic>
      <p:pic>
        <p:nvPicPr>
          <p:cNvPr id="59" name="Image 58">
            <a:extLst>
              <a:ext uri="{FF2B5EF4-FFF2-40B4-BE49-F238E27FC236}">
                <a16:creationId xmlns:a16="http://schemas.microsoft.com/office/drawing/2014/main" id="{222FFCAF-15F3-4EE6-810B-E7950C63D93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01715" y="3445628"/>
            <a:ext cx="1057275" cy="800100"/>
          </a:xfrm>
          <a:prstGeom prst="rect">
            <a:avLst/>
          </a:prstGeom>
        </p:spPr>
      </p:pic>
      <p:pic>
        <p:nvPicPr>
          <p:cNvPr id="61" name="Image 60">
            <a:extLst>
              <a:ext uri="{FF2B5EF4-FFF2-40B4-BE49-F238E27FC236}">
                <a16:creationId xmlns:a16="http://schemas.microsoft.com/office/drawing/2014/main" id="{7FD5B21F-0BB9-44DD-9BAE-94C62749482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36601" y="3527092"/>
            <a:ext cx="1123950" cy="742950"/>
          </a:xfrm>
          <a:prstGeom prst="rect">
            <a:avLst/>
          </a:prstGeom>
        </p:spPr>
      </p:pic>
      <p:pic>
        <p:nvPicPr>
          <p:cNvPr id="63" name="Image 62">
            <a:extLst>
              <a:ext uri="{FF2B5EF4-FFF2-40B4-BE49-F238E27FC236}">
                <a16:creationId xmlns:a16="http://schemas.microsoft.com/office/drawing/2014/main" id="{8659F381-51E1-4F4C-BB16-ACD578C4771C}"/>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513955" y="5402280"/>
            <a:ext cx="685800" cy="685800"/>
          </a:xfrm>
          <a:prstGeom prst="rect">
            <a:avLst/>
          </a:prstGeom>
        </p:spPr>
      </p:pic>
      <p:pic>
        <p:nvPicPr>
          <p:cNvPr id="65" name="Image 64">
            <a:extLst>
              <a:ext uri="{FF2B5EF4-FFF2-40B4-BE49-F238E27FC236}">
                <a16:creationId xmlns:a16="http://schemas.microsoft.com/office/drawing/2014/main" id="{6C962E77-D1E1-4BC3-806B-94689CC810AD}"/>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855383" y="5175207"/>
            <a:ext cx="685800" cy="685800"/>
          </a:xfrm>
          <a:prstGeom prst="rect">
            <a:avLst/>
          </a:prstGeom>
        </p:spPr>
      </p:pic>
      <p:pic>
        <p:nvPicPr>
          <p:cNvPr id="67" name="Image 66">
            <a:extLst>
              <a:ext uri="{FF2B5EF4-FFF2-40B4-BE49-F238E27FC236}">
                <a16:creationId xmlns:a16="http://schemas.microsoft.com/office/drawing/2014/main" id="{03331BE8-3875-42B4-AF0F-61EE34CCA83E}"/>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998945" y="1727189"/>
            <a:ext cx="685800" cy="685800"/>
          </a:xfrm>
          <a:prstGeom prst="rect">
            <a:avLst/>
          </a:prstGeom>
        </p:spPr>
      </p:pic>
      <p:pic>
        <p:nvPicPr>
          <p:cNvPr id="69" name="Image 68">
            <a:extLst>
              <a:ext uri="{FF2B5EF4-FFF2-40B4-BE49-F238E27FC236}">
                <a16:creationId xmlns:a16="http://schemas.microsoft.com/office/drawing/2014/main" id="{E7EFEACB-12F1-4FEB-BDFD-763BF430407F}"/>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5182496" y="5438702"/>
            <a:ext cx="685800" cy="685800"/>
          </a:xfrm>
          <a:prstGeom prst="rect">
            <a:avLst/>
          </a:prstGeom>
        </p:spPr>
      </p:pic>
      <p:pic>
        <p:nvPicPr>
          <p:cNvPr id="71" name="Image 70">
            <a:extLst>
              <a:ext uri="{FF2B5EF4-FFF2-40B4-BE49-F238E27FC236}">
                <a16:creationId xmlns:a16="http://schemas.microsoft.com/office/drawing/2014/main" id="{6BBAED85-16F5-4CFC-96E3-2CE3BF9BC39D}"/>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998945" y="3245744"/>
            <a:ext cx="685800" cy="685800"/>
          </a:xfrm>
          <a:prstGeom prst="rect">
            <a:avLst/>
          </a:prstGeom>
        </p:spPr>
      </p:pic>
      <p:sp>
        <p:nvSpPr>
          <p:cNvPr id="72" name="Rectangle 71">
            <a:extLst>
              <a:ext uri="{FF2B5EF4-FFF2-40B4-BE49-F238E27FC236}">
                <a16:creationId xmlns:a16="http://schemas.microsoft.com/office/drawing/2014/main" id="{FA634C94-8527-4847-952D-6DF5D7CCA01C}"/>
              </a:ext>
            </a:extLst>
          </p:cNvPr>
          <p:cNvSpPr/>
          <p:nvPr/>
        </p:nvSpPr>
        <p:spPr>
          <a:xfrm>
            <a:off x="10695077" y="2484621"/>
            <a:ext cx="1300356" cy="276999"/>
          </a:xfrm>
          <a:prstGeom prst="rect">
            <a:avLst/>
          </a:prstGeom>
        </p:spPr>
        <p:txBody>
          <a:bodyPr wrap="none">
            <a:spAutoFit/>
          </a:bodyPr>
          <a:lstStyle/>
          <a:p>
            <a:pPr algn="ctr"/>
            <a:r>
              <a:rPr lang="fr-FR" sz="1200" i="1" dirty="0">
                <a:solidFill>
                  <a:srgbClr val="660099"/>
                </a:solidFill>
                <a:latin typeface="arial" panose="020B0604020202020204" pitchFamily="34" charset="0"/>
                <a:hlinkClick r:id="rId35" tooltip="Sarracenia alata"/>
              </a:rPr>
              <a:t>Sarracenia </a:t>
            </a:r>
            <a:r>
              <a:rPr lang="fr-FR" sz="1200" i="1" dirty="0" err="1">
                <a:solidFill>
                  <a:srgbClr val="660099"/>
                </a:solidFill>
                <a:latin typeface="arial" panose="020B0604020202020204" pitchFamily="34" charset="0"/>
                <a:hlinkClick r:id="rId35" tooltip="Sarracenia alata"/>
              </a:rPr>
              <a:t>alata</a:t>
            </a:r>
            <a:endParaRPr lang="fr-FR" sz="1200" b="0" i="1" u="none" strike="noStrike" dirty="0">
              <a:solidFill>
                <a:srgbClr val="660099"/>
              </a:solidFill>
              <a:effectLst/>
              <a:latin typeface="arial" panose="020B0604020202020204" pitchFamily="34" charset="0"/>
              <a:hlinkClick r:id="rId35" tooltip="Sarracenia alata"/>
            </a:endParaRPr>
          </a:p>
        </p:txBody>
      </p:sp>
      <p:sp>
        <p:nvSpPr>
          <p:cNvPr id="11" name="ZoneTexte 10">
            <a:extLst>
              <a:ext uri="{FF2B5EF4-FFF2-40B4-BE49-F238E27FC236}">
                <a16:creationId xmlns:a16="http://schemas.microsoft.com/office/drawing/2014/main" id="{FB2835D0-D1B0-4AA8-9663-49E16F4BB129}"/>
              </a:ext>
            </a:extLst>
          </p:cNvPr>
          <p:cNvSpPr txBox="1"/>
          <p:nvPr/>
        </p:nvSpPr>
        <p:spPr>
          <a:xfrm>
            <a:off x="5271247" y="1821000"/>
            <a:ext cx="5408919" cy="1107996"/>
          </a:xfrm>
          <a:prstGeom prst="rect">
            <a:avLst/>
          </a:prstGeom>
          <a:noFill/>
        </p:spPr>
        <p:txBody>
          <a:bodyPr wrap="square" rtlCol="0">
            <a:spAutoFit/>
          </a:bodyPr>
          <a:lstStyle/>
          <a:p>
            <a:r>
              <a:rPr lang="fr-FR" b="1" dirty="0">
                <a:solidFill>
                  <a:srgbClr val="008000"/>
                </a:solidFill>
              </a:rPr>
              <a:t>Sarracénie  : </a:t>
            </a:r>
            <a:r>
              <a:rPr lang="fr-FR" dirty="0">
                <a:solidFill>
                  <a:srgbClr val="008000"/>
                </a:solidFill>
              </a:rPr>
              <a:t>Nécessite des </a:t>
            </a:r>
            <a:r>
              <a:rPr lang="fr-FR" b="1" dirty="0">
                <a:solidFill>
                  <a:srgbClr val="008000"/>
                </a:solidFill>
              </a:rPr>
              <a:t>eaux propres</a:t>
            </a:r>
            <a:r>
              <a:rPr lang="fr-FR" dirty="0">
                <a:solidFill>
                  <a:srgbClr val="008000"/>
                </a:solidFill>
              </a:rPr>
              <a:t>, plutôt acides, sur substrat de tourbe. </a:t>
            </a:r>
          </a:p>
          <a:p>
            <a:r>
              <a:rPr lang="it-IT" dirty="0"/>
              <a:t>AHS Heat </a:t>
            </a:r>
            <a:r>
              <a:rPr lang="it-IT" b="1" dirty="0"/>
              <a:t>Zone</a:t>
            </a:r>
            <a:r>
              <a:rPr lang="it-IT" dirty="0"/>
              <a:t>. 10 - 7. </a:t>
            </a:r>
            <a:r>
              <a:rPr lang="it-IT" b="1" dirty="0"/>
              <a:t>USDA</a:t>
            </a:r>
            <a:r>
              <a:rPr lang="it-IT" dirty="0"/>
              <a:t> Hardiness </a:t>
            </a:r>
            <a:r>
              <a:rPr lang="it-IT" b="1" dirty="0"/>
              <a:t>Zone</a:t>
            </a:r>
            <a:r>
              <a:rPr lang="it-IT" dirty="0"/>
              <a:t>. 7 - 9. </a:t>
            </a:r>
          </a:p>
          <a:p>
            <a:r>
              <a:rPr lang="it-IT" sz="1200" dirty="0">
                <a:solidFill>
                  <a:srgbClr val="008000"/>
                </a:solidFill>
              </a:rPr>
              <a:t>Source : </a:t>
            </a:r>
            <a:r>
              <a:rPr lang="it-IT" sz="1200" dirty="0">
                <a:solidFill>
                  <a:srgbClr val="008000"/>
                </a:solidFill>
                <a:hlinkClick r:id="rId36"/>
              </a:rPr>
              <a:t>https://en.wikipedia.org/wiki/Sarracenia</a:t>
            </a:r>
            <a:r>
              <a:rPr lang="it-IT" sz="1200" dirty="0">
                <a:solidFill>
                  <a:srgbClr val="008000"/>
                </a:solidFill>
              </a:rPr>
              <a:t> </a:t>
            </a:r>
            <a:endParaRPr lang="fr-FR" sz="1200" dirty="0">
              <a:solidFill>
                <a:srgbClr val="008000"/>
              </a:solidFill>
            </a:endParaRPr>
          </a:p>
        </p:txBody>
      </p:sp>
      <p:sp>
        <p:nvSpPr>
          <p:cNvPr id="13" name="ZoneTexte 12">
            <a:extLst>
              <a:ext uri="{FF2B5EF4-FFF2-40B4-BE49-F238E27FC236}">
                <a16:creationId xmlns:a16="http://schemas.microsoft.com/office/drawing/2014/main" id="{40CA5BCB-68E3-46AB-80FA-BAA7792FCDBD}"/>
              </a:ext>
            </a:extLst>
          </p:cNvPr>
          <p:cNvSpPr txBox="1"/>
          <p:nvPr/>
        </p:nvSpPr>
        <p:spPr>
          <a:xfrm>
            <a:off x="4843165" y="4637774"/>
            <a:ext cx="4701516" cy="553998"/>
          </a:xfrm>
          <a:prstGeom prst="rect">
            <a:avLst/>
          </a:prstGeom>
          <a:noFill/>
        </p:spPr>
        <p:txBody>
          <a:bodyPr wrap="square" rtlCol="0">
            <a:spAutoFit/>
          </a:bodyPr>
          <a:lstStyle/>
          <a:p>
            <a:r>
              <a:rPr lang="fr-FR" dirty="0"/>
              <a:t> </a:t>
            </a:r>
            <a:r>
              <a:rPr lang="fr-FR" i="1" dirty="0" err="1">
                <a:solidFill>
                  <a:srgbClr val="008000"/>
                </a:solidFill>
              </a:rPr>
              <a:t>Nepenthes</a:t>
            </a:r>
            <a:r>
              <a:rPr lang="fr-FR" i="1" dirty="0">
                <a:solidFill>
                  <a:srgbClr val="008000"/>
                </a:solidFill>
              </a:rPr>
              <a:t> rajah </a:t>
            </a:r>
            <a:r>
              <a:rPr lang="fr-FR" dirty="0"/>
              <a:t>: </a:t>
            </a:r>
            <a:r>
              <a:rPr lang="fr-FR" b="1" dirty="0"/>
              <a:t>USDA Zone</a:t>
            </a:r>
            <a:r>
              <a:rPr lang="fr-FR" dirty="0"/>
              <a:t> 11.</a:t>
            </a:r>
          </a:p>
          <a:p>
            <a:r>
              <a:rPr lang="fr-FR" sz="1200" dirty="0"/>
              <a:t>Source : </a:t>
            </a:r>
            <a:r>
              <a:rPr lang="fr-FR" sz="1200" dirty="0">
                <a:hlinkClick r:id="rId37"/>
              </a:rPr>
              <a:t>https://en.wikipedia.org/wiki/Nepenthes_rajah</a:t>
            </a:r>
            <a:r>
              <a:rPr lang="fr-FR" sz="1200" dirty="0"/>
              <a:t> </a:t>
            </a:r>
          </a:p>
        </p:txBody>
      </p:sp>
    </p:spTree>
    <p:extLst>
      <p:ext uri="{BB962C8B-B14F-4D97-AF65-F5344CB8AC3E}">
        <p14:creationId xmlns:p14="http://schemas.microsoft.com/office/powerpoint/2010/main" val="31525061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2D3EB7E-8224-428D-8D15-F51295E8C68D}"/>
              </a:ext>
            </a:extLst>
          </p:cNvPr>
          <p:cNvSpPr>
            <a:spLocks noGrp="1"/>
          </p:cNvSpPr>
          <p:nvPr>
            <p:ph type="ftr" sz="quarter" idx="11"/>
          </p:nvPr>
        </p:nvSpPr>
        <p:spPr>
          <a:xfrm>
            <a:off x="3291840" y="6510635"/>
            <a:ext cx="4861560" cy="210840"/>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C62E45D6-F7F9-4477-9FA7-5C2E838C3600}"/>
              </a:ext>
            </a:extLst>
          </p:cNvPr>
          <p:cNvSpPr>
            <a:spLocks noGrp="1"/>
          </p:cNvSpPr>
          <p:nvPr>
            <p:ph type="sldNum" sz="quarter" idx="12"/>
          </p:nvPr>
        </p:nvSpPr>
        <p:spPr>
          <a:xfrm>
            <a:off x="9266816" y="140027"/>
            <a:ext cx="2743200" cy="365125"/>
          </a:xfrm>
        </p:spPr>
        <p:txBody>
          <a:bodyPr/>
          <a:lstStyle/>
          <a:p>
            <a:fld id="{DD01B516-A07C-46B6-9C1A-871827ED2DE0}" type="slidenum">
              <a:rPr lang="fr-FR" smtClean="0"/>
              <a:t>83</a:t>
            </a:fld>
            <a:endParaRPr lang="fr-FR"/>
          </a:p>
        </p:txBody>
      </p:sp>
      <p:pic>
        <p:nvPicPr>
          <p:cNvPr id="7" name="Image 6">
            <a:extLst>
              <a:ext uri="{FF2B5EF4-FFF2-40B4-BE49-F238E27FC236}">
                <a16:creationId xmlns:a16="http://schemas.microsoft.com/office/drawing/2014/main" id="{7202AED9-0C75-4195-9D8A-03354CE47D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22" y="4753692"/>
            <a:ext cx="1181100" cy="1771650"/>
          </a:xfrm>
          <a:prstGeom prst="rect">
            <a:avLst/>
          </a:prstGeom>
        </p:spPr>
      </p:pic>
      <p:pic>
        <p:nvPicPr>
          <p:cNvPr id="9" name="Image 8">
            <a:extLst>
              <a:ext uri="{FF2B5EF4-FFF2-40B4-BE49-F238E27FC236}">
                <a16:creationId xmlns:a16="http://schemas.microsoft.com/office/drawing/2014/main" id="{E9EF3B3F-0CD3-4F63-926E-22644900D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215" y="4987054"/>
            <a:ext cx="2286000" cy="1333500"/>
          </a:xfrm>
          <a:prstGeom prst="rect">
            <a:avLst/>
          </a:prstGeom>
        </p:spPr>
      </p:pic>
      <p:pic>
        <p:nvPicPr>
          <p:cNvPr id="11" name="Image 10">
            <a:extLst>
              <a:ext uri="{FF2B5EF4-FFF2-40B4-BE49-F238E27FC236}">
                <a16:creationId xmlns:a16="http://schemas.microsoft.com/office/drawing/2014/main" id="{39EEBE50-CCDA-4176-B757-FDA89A00F6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4066" y="4867992"/>
            <a:ext cx="2952750" cy="1543050"/>
          </a:xfrm>
          <a:prstGeom prst="rect">
            <a:avLst/>
          </a:prstGeom>
        </p:spPr>
      </p:pic>
      <p:pic>
        <p:nvPicPr>
          <p:cNvPr id="13" name="Image 12">
            <a:extLst>
              <a:ext uri="{FF2B5EF4-FFF2-40B4-BE49-F238E27FC236}">
                <a16:creationId xmlns:a16="http://schemas.microsoft.com/office/drawing/2014/main" id="{333D788A-4442-4D7E-AF26-8F3D013709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8728" y="4782267"/>
            <a:ext cx="2619375" cy="1743075"/>
          </a:xfrm>
          <a:prstGeom prst="rect">
            <a:avLst/>
          </a:prstGeom>
        </p:spPr>
      </p:pic>
      <p:pic>
        <p:nvPicPr>
          <p:cNvPr id="15" name="Image 14">
            <a:extLst>
              <a:ext uri="{FF2B5EF4-FFF2-40B4-BE49-F238E27FC236}">
                <a16:creationId xmlns:a16="http://schemas.microsoft.com/office/drawing/2014/main" id="{71B6C877-6F60-4A06-9D7F-0335C312DB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5327" y="3306311"/>
            <a:ext cx="1962150" cy="1371600"/>
          </a:xfrm>
          <a:prstGeom prst="rect">
            <a:avLst/>
          </a:prstGeom>
        </p:spPr>
      </p:pic>
      <p:pic>
        <p:nvPicPr>
          <p:cNvPr id="17" name="Image 16">
            <a:extLst>
              <a:ext uri="{FF2B5EF4-FFF2-40B4-BE49-F238E27FC236}">
                <a16:creationId xmlns:a16="http://schemas.microsoft.com/office/drawing/2014/main" id="{F41E7E97-26D2-45A9-ACBE-1EFD2F6475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8415" y="2265114"/>
            <a:ext cx="1257300" cy="2286000"/>
          </a:xfrm>
          <a:prstGeom prst="rect">
            <a:avLst/>
          </a:prstGeom>
        </p:spPr>
      </p:pic>
      <p:sp>
        <p:nvSpPr>
          <p:cNvPr id="20" name="ZoneTexte 19">
            <a:extLst>
              <a:ext uri="{FF2B5EF4-FFF2-40B4-BE49-F238E27FC236}">
                <a16:creationId xmlns:a16="http://schemas.microsoft.com/office/drawing/2014/main" id="{7D64B1B5-6D67-4051-A262-56892E6EBAB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21" name="ZoneTexte 20">
            <a:extLst>
              <a:ext uri="{FF2B5EF4-FFF2-40B4-BE49-F238E27FC236}">
                <a16:creationId xmlns:a16="http://schemas.microsoft.com/office/drawing/2014/main" id="{13CDB6DD-9CDE-4630-AADF-5BE6CE17617B}"/>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Plantes tropicales extraordinaires</a:t>
            </a:r>
          </a:p>
        </p:txBody>
      </p:sp>
      <p:pic>
        <p:nvPicPr>
          <p:cNvPr id="23" name="Image 22">
            <a:extLst>
              <a:ext uri="{FF2B5EF4-FFF2-40B4-BE49-F238E27FC236}">
                <a16:creationId xmlns:a16="http://schemas.microsoft.com/office/drawing/2014/main" id="{B793E97E-EA90-4E4A-A195-28F30C2E1A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0736" y="4723629"/>
            <a:ext cx="2075628" cy="1737210"/>
          </a:xfrm>
          <a:prstGeom prst="rect">
            <a:avLst/>
          </a:prstGeom>
        </p:spPr>
      </p:pic>
      <p:pic>
        <p:nvPicPr>
          <p:cNvPr id="25" name="Image 24">
            <a:extLst>
              <a:ext uri="{FF2B5EF4-FFF2-40B4-BE49-F238E27FC236}">
                <a16:creationId xmlns:a16="http://schemas.microsoft.com/office/drawing/2014/main" id="{75999BE7-0CE6-410A-A037-BD6F75082D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31507" y="2620714"/>
            <a:ext cx="3048000" cy="1930400"/>
          </a:xfrm>
          <a:prstGeom prst="rect">
            <a:avLst/>
          </a:prstGeom>
        </p:spPr>
      </p:pic>
      <p:sp>
        <p:nvSpPr>
          <p:cNvPr id="27" name="Rectangle 26">
            <a:extLst>
              <a:ext uri="{FF2B5EF4-FFF2-40B4-BE49-F238E27FC236}">
                <a16:creationId xmlns:a16="http://schemas.microsoft.com/office/drawing/2014/main" id="{2DB7581B-07F3-445A-B463-1EE1B634DCE4}"/>
              </a:ext>
            </a:extLst>
          </p:cNvPr>
          <p:cNvSpPr/>
          <p:nvPr/>
        </p:nvSpPr>
        <p:spPr>
          <a:xfrm>
            <a:off x="322859" y="917571"/>
            <a:ext cx="5016117" cy="369332"/>
          </a:xfrm>
          <a:prstGeom prst="rect">
            <a:avLst/>
          </a:prstGeom>
        </p:spPr>
        <p:txBody>
          <a:bodyPr wrap="none">
            <a:spAutoFit/>
          </a:bodyPr>
          <a:lstStyle/>
          <a:p>
            <a:r>
              <a:rPr lang="fr-FR" b="1" dirty="0" err="1">
                <a:solidFill>
                  <a:srgbClr val="008000"/>
                </a:solidFill>
              </a:rPr>
              <a:t>Cacoon</a:t>
            </a:r>
            <a:r>
              <a:rPr lang="fr-FR" b="1" dirty="0">
                <a:solidFill>
                  <a:srgbClr val="008000"/>
                </a:solidFill>
              </a:rPr>
              <a:t> vine (</a:t>
            </a:r>
            <a:r>
              <a:rPr lang="fr-FR" b="1" i="1" dirty="0" err="1">
                <a:solidFill>
                  <a:srgbClr val="008000"/>
                </a:solidFill>
              </a:rPr>
              <a:t>Entada</a:t>
            </a:r>
            <a:r>
              <a:rPr lang="fr-FR" b="1" i="1" dirty="0">
                <a:solidFill>
                  <a:srgbClr val="008000"/>
                </a:solidFill>
              </a:rPr>
              <a:t> </a:t>
            </a:r>
            <a:r>
              <a:rPr lang="fr-FR" b="1" i="1" dirty="0" err="1">
                <a:solidFill>
                  <a:srgbClr val="008000"/>
                </a:solidFill>
              </a:rPr>
              <a:t>rheedei</a:t>
            </a:r>
            <a:r>
              <a:rPr lang="fr-FR" b="1" dirty="0">
                <a:solidFill>
                  <a:srgbClr val="008000"/>
                </a:solidFill>
              </a:rPr>
              <a:t> ou </a:t>
            </a:r>
            <a:r>
              <a:rPr lang="fr-FR" b="1" i="1" dirty="0" err="1">
                <a:solidFill>
                  <a:srgbClr val="008000"/>
                </a:solidFill>
              </a:rPr>
              <a:t>Entada</a:t>
            </a:r>
            <a:r>
              <a:rPr lang="fr-FR" b="1" i="1" dirty="0">
                <a:solidFill>
                  <a:srgbClr val="008000"/>
                </a:solidFill>
              </a:rPr>
              <a:t> </a:t>
            </a:r>
            <a:r>
              <a:rPr lang="fr-FR" b="1" i="1" dirty="0" err="1">
                <a:solidFill>
                  <a:srgbClr val="008000"/>
                </a:solidFill>
              </a:rPr>
              <a:t>pursaetha</a:t>
            </a:r>
            <a:r>
              <a:rPr lang="fr-FR" b="1" dirty="0">
                <a:solidFill>
                  <a:srgbClr val="008000"/>
                </a:solidFill>
              </a:rPr>
              <a:t>)</a:t>
            </a:r>
            <a:endParaRPr lang="fr-FR" b="1" i="1" dirty="0">
              <a:solidFill>
                <a:srgbClr val="008000"/>
              </a:solidFill>
            </a:endParaRPr>
          </a:p>
        </p:txBody>
      </p:sp>
      <p:sp>
        <p:nvSpPr>
          <p:cNvPr id="28" name="ZoneTexte 27">
            <a:extLst>
              <a:ext uri="{FF2B5EF4-FFF2-40B4-BE49-F238E27FC236}">
                <a16:creationId xmlns:a16="http://schemas.microsoft.com/office/drawing/2014/main" id="{D63593A2-3916-417E-9582-770FAEC4A0F2}"/>
              </a:ext>
            </a:extLst>
          </p:cNvPr>
          <p:cNvSpPr txBox="1"/>
          <p:nvPr/>
        </p:nvSpPr>
        <p:spPr>
          <a:xfrm>
            <a:off x="172122" y="1366255"/>
            <a:ext cx="11723593" cy="944811"/>
          </a:xfrm>
          <a:prstGeom prst="rect">
            <a:avLst/>
          </a:prstGeom>
          <a:noFill/>
        </p:spPr>
        <p:txBody>
          <a:bodyPr wrap="square" rtlCol="0">
            <a:spAutoFit/>
          </a:bodyPr>
          <a:lstStyle/>
          <a:p>
            <a:r>
              <a:rPr lang="fr-FR" b="1" i="1" dirty="0" err="1"/>
              <a:t>Entada</a:t>
            </a:r>
            <a:r>
              <a:rPr lang="fr-FR" b="1" i="1" dirty="0"/>
              <a:t> </a:t>
            </a:r>
            <a:r>
              <a:rPr lang="fr-FR" b="1" i="1" dirty="0" err="1"/>
              <a:t>rheedii</a:t>
            </a:r>
            <a:r>
              <a:rPr lang="fr-FR" dirty="0"/>
              <a:t>, aussi connue sous le nom de </a:t>
            </a:r>
            <a:r>
              <a:rPr lang="fr-FR" b="1" dirty="0" err="1"/>
              <a:t>cacoon</a:t>
            </a:r>
            <a:r>
              <a:rPr lang="fr-FR" b="1" dirty="0"/>
              <a:t> vine</a:t>
            </a:r>
            <a:r>
              <a:rPr lang="fr-FR" dirty="0"/>
              <a:t> en </a:t>
            </a:r>
            <a:r>
              <a:rPr lang="fr-FR" dirty="0">
                <a:hlinkClick r:id="rId10" tooltip="Jamaïque"/>
              </a:rPr>
              <a:t>Jamaïque</a:t>
            </a:r>
            <a:r>
              <a:rPr lang="fr-FR" dirty="0"/>
              <a:t>, ou d'« herbe à rêves africaine », est une </a:t>
            </a:r>
            <a:r>
              <a:rPr lang="fr-FR" dirty="0">
                <a:hlinkClick r:id="rId11" tooltip="Espèce"/>
              </a:rPr>
              <a:t>espèce</a:t>
            </a:r>
            <a:r>
              <a:rPr lang="fr-FR" dirty="0"/>
              <a:t> de grande </a:t>
            </a:r>
            <a:r>
              <a:rPr lang="fr-FR" dirty="0">
                <a:hlinkClick r:id="rId12" tooltip="Liane (plante)"/>
              </a:rPr>
              <a:t>liane</a:t>
            </a:r>
            <a:r>
              <a:rPr lang="fr-FR" dirty="0"/>
              <a:t> à tige ligneuse appartenant à l'ordre des </a:t>
            </a:r>
            <a:r>
              <a:rPr lang="fr-FR" dirty="0" err="1">
                <a:hlinkClick r:id="rId13" tooltip="Fabales"/>
              </a:rPr>
              <a:t>Fabales</a:t>
            </a:r>
            <a:r>
              <a:rPr lang="fr-FR" dirty="0"/>
              <a:t>. Ses graines ont une paroi épaisse et résistante qui leur permet de survivre à de longues périodes dans l'eau de mer. USDA </a:t>
            </a:r>
            <a:r>
              <a:rPr lang="en-US" b="1" dirty="0"/>
              <a:t>hardiness zones</a:t>
            </a:r>
            <a:r>
              <a:rPr lang="en-US" dirty="0"/>
              <a:t> 10b to 11.</a:t>
            </a:r>
            <a:endParaRPr lang="fr-FR" dirty="0"/>
          </a:p>
        </p:txBody>
      </p:sp>
      <p:sp>
        <p:nvSpPr>
          <p:cNvPr id="29" name="ZoneTexte 28">
            <a:extLst>
              <a:ext uri="{FF2B5EF4-FFF2-40B4-BE49-F238E27FC236}">
                <a16:creationId xmlns:a16="http://schemas.microsoft.com/office/drawing/2014/main" id="{825DBF9C-DF44-4335-AD8D-D70C06E46BC4}"/>
              </a:ext>
            </a:extLst>
          </p:cNvPr>
          <p:cNvSpPr txBox="1"/>
          <p:nvPr/>
        </p:nvSpPr>
        <p:spPr>
          <a:xfrm>
            <a:off x="172122" y="2420471"/>
            <a:ext cx="4862457" cy="1661993"/>
          </a:xfrm>
          <a:prstGeom prst="rect">
            <a:avLst/>
          </a:prstGeom>
          <a:noFill/>
        </p:spPr>
        <p:txBody>
          <a:bodyPr wrap="square" rtlCol="0">
            <a:spAutoFit/>
          </a:bodyPr>
          <a:lstStyle/>
          <a:p>
            <a:r>
              <a:rPr lang="fr-FR" dirty="0"/>
              <a:t>Ses graines sont fréquentes sur les plages de l'est ou du sud de l'Afrique, où elles ont été apportées par les fleuves. La plante pousse le long des cours d'eau, dans les estuaires et les forêts marécageuses.</a:t>
            </a:r>
          </a:p>
          <a:p>
            <a:r>
              <a:rPr lang="fr-FR" sz="1200" dirty="0"/>
              <a:t>Source : </a:t>
            </a:r>
            <a:r>
              <a:rPr lang="fr-FR" sz="1200" dirty="0">
                <a:hlinkClick r:id="rId14"/>
              </a:rPr>
              <a:t>https://fr.wikipedia.org/wiki/Entada_rheedei</a:t>
            </a:r>
            <a:r>
              <a:rPr lang="fr-FR" sz="1200" dirty="0"/>
              <a:t> </a:t>
            </a:r>
          </a:p>
        </p:txBody>
      </p:sp>
    </p:spTree>
    <p:extLst>
      <p:ext uri="{BB962C8B-B14F-4D97-AF65-F5344CB8AC3E}">
        <p14:creationId xmlns:p14="http://schemas.microsoft.com/office/powerpoint/2010/main" val="24092643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07E7108-1D3A-42E5-B5AB-7376699584D6}"/>
              </a:ext>
            </a:extLst>
          </p:cNvPr>
          <p:cNvSpPr>
            <a:spLocks noGrp="1"/>
          </p:cNvSpPr>
          <p:nvPr>
            <p:ph type="ftr" sz="quarter" idx="11"/>
          </p:nvPr>
        </p:nvSpPr>
        <p:spPr>
          <a:xfrm>
            <a:off x="3238052" y="6411558"/>
            <a:ext cx="4915348" cy="309917"/>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74E771F0-DE3A-40F1-AF39-6E22372E4423}"/>
              </a:ext>
            </a:extLst>
          </p:cNvPr>
          <p:cNvSpPr>
            <a:spLocks noGrp="1"/>
          </p:cNvSpPr>
          <p:nvPr>
            <p:ph type="sldNum" sz="quarter" idx="12"/>
          </p:nvPr>
        </p:nvSpPr>
        <p:spPr>
          <a:xfrm>
            <a:off x="9234544" y="183515"/>
            <a:ext cx="2743200" cy="365125"/>
          </a:xfrm>
        </p:spPr>
        <p:txBody>
          <a:bodyPr/>
          <a:lstStyle/>
          <a:p>
            <a:fld id="{DD01B516-A07C-46B6-9C1A-871827ED2DE0}" type="slidenum">
              <a:rPr lang="fr-FR" smtClean="0"/>
              <a:t>84</a:t>
            </a:fld>
            <a:endParaRPr lang="fr-FR"/>
          </a:p>
        </p:txBody>
      </p:sp>
      <p:sp>
        <p:nvSpPr>
          <p:cNvPr id="4" name="ZoneTexte 3">
            <a:extLst>
              <a:ext uri="{FF2B5EF4-FFF2-40B4-BE49-F238E27FC236}">
                <a16:creationId xmlns:a16="http://schemas.microsoft.com/office/drawing/2014/main" id="{46D7D9C9-E85E-4739-959A-9487286BF22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444F8AEB-D6BB-441B-A030-239EFCDFB2CF}"/>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Plantes tropicales extraordinaires</a:t>
            </a:r>
          </a:p>
        </p:txBody>
      </p:sp>
      <p:pic>
        <p:nvPicPr>
          <p:cNvPr id="7" name="Image 6">
            <a:extLst>
              <a:ext uri="{FF2B5EF4-FFF2-40B4-BE49-F238E27FC236}">
                <a16:creationId xmlns:a16="http://schemas.microsoft.com/office/drawing/2014/main" id="{3F1745B6-DE05-4699-B5A1-938C526D8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4158" y="5252066"/>
            <a:ext cx="1828800" cy="1209675"/>
          </a:xfrm>
          <a:prstGeom prst="rect">
            <a:avLst/>
          </a:prstGeom>
        </p:spPr>
      </p:pic>
      <p:pic>
        <p:nvPicPr>
          <p:cNvPr id="9" name="Image 8">
            <a:extLst>
              <a:ext uri="{FF2B5EF4-FFF2-40B4-BE49-F238E27FC236}">
                <a16:creationId xmlns:a16="http://schemas.microsoft.com/office/drawing/2014/main" id="{F074CAAA-7B26-4A75-96B1-A8A849B9BF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5323" y="4887558"/>
            <a:ext cx="2028825" cy="1524000"/>
          </a:xfrm>
          <a:prstGeom prst="rect">
            <a:avLst/>
          </a:prstGeom>
        </p:spPr>
      </p:pic>
      <p:pic>
        <p:nvPicPr>
          <p:cNvPr id="11" name="Image 10">
            <a:extLst>
              <a:ext uri="{FF2B5EF4-FFF2-40B4-BE49-F238E27FC236}">
                <a16:creationId xmlns:a16="http://schemas.microsoft.com/office/drawing/2014/main" id="{ECF42C46-9B79-442F-981F-6CDD299BA0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689" y="5592853"/>
            <a:ext cx="1285875" cy="857250"/>
          </a:xfrm>
          <a:prstGeom prst="rect">
            <a:avLst/>
          </a:prstGeom>
        </p:spPr>
      </p:pic>
      <p:pic>
        <p:nvPicPr>
          <p:cNvPr id="13" name="Image 12">
            <a:extLst>
              <a:ext uri="{FF2B5EF4-FFF2-40B4-BE49-F238E27FC236}">
                <a16:creationId xmlns:a16="http://schemas.microsoft.com/office/drawing/2014/main" id="{BBB004FD-34A1-49E8-937D-789250008E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06" y="5709266"/>
            <a:ext cx="1285875" cy="857250"/>
          </a:xfrm>
          <a:prstGeom prst="rect">
            <a:avLst/>
          </a:prstGeom>
        </p:spPr>
      </p:pic>
      <p:pic>
        <p:nvPicPr>
          <p:cNvPr id="15" name="Image 14">
            <a:extLst>
              <a:ext uri="{FF2B5EF4-FFF2-40B4-BE49-F238E27FC236}">
                <a16:creationId xmlns:a16="http://schemas.microsoft.com/office/drawing/2014/main" id="{7EA070CB-5699-4B5F-A681-B3274CFB44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1231" y="3937616"/>
            <a:ext cx="1743075" cy="2628900"/>
          </a:xfrm>
          <a:prstGeom prst="rect">
            <a:avLst/>
          </a:prstGeom>
        </p:spPr>
      </p:pic>
      <p:pic>
        <p:nvPicPr>
          <p:cNvPr id="17" name="Image 16">
            <a:extLst>
              <a:ext uri="{FF2B5EF4-FFF2-40B4-BE49-F238E27FC236}">
                <a16:creationId xmlns:a16="http://schemas.microsoft.com/office/drawing/2014/main" id="{68FB1D5C-0D13-4BBC-9527-B6D20E2C8A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48471" y="4099541"/>
            <a:ext cx="1847850" cy="2466975"/>
          </a:xfrm>
          <a:prstGeom prst="rect">
            <a:avLst/>
          </a:prstGeom>
        </p:spPr>
      </p:pic>
      <p:sp>
        <p:nvSpPr>
          <p:cNvPr id="18" name="ZoneTexte 17">
            <a:extLst>
              <a:ext uri="{FF2B5EF4-FFF2-40B4-BE49-F238E27FC236}">
                <a16:creationId xmlns:a16="http://schemas.microsoft.com/office/drawing/2014/main" id="{5EA4601B-4CA8-4F68-8E2F-D9261CBFFFA5}"/>
              </a:ext>
            </a:extLst>
          </p:cNvPr>
          <p:cNvSpPr txBox="1"/>
          <p:nvPr/>
        </p:nvSpPr>
        <p:spPr>
          <a:xfrm>
            <a:off x="172122" y="1032734"/>
            <a:ext cx="6917167" cy="369332"/>
          </a:xfrm>
          <a:prstGeom prst="rect">
            <a:avLst/>
          </a:prstGeom>
          <a:noFill/>
        </p:spPr>
        <p:txBody>
          <a:bodyPr wrap="square" rtlCol="0">
            <a:spAutoFit/>
          </a:bodyPr>
          <a:lstStyle/>
          <a:p>
            <a:r>
              <a:rPr lang="fr-FR" b="1" dirty="0">
                <a:solidFill>
                  <a:srgbClr val="008000"/>
                </a:solidFill>
              </a:rPr>
              <a:t>Sabre d’argent (</a:t>
            </a:r>
            <a:r>
              <a:rPr lang="fr-FR" b="1" i="1" dirty="0" err="1">
                <a:solidFill>
                  <a:srgbClr val="008000"/>
                </a:solidFill>
              </a:rPr>
              <a:t>Argyroxiphium</a:t>
            </a:r>
            <a:r>
              <a:rPr lang="fr-FR" b="1" i="1" dirty="0">
                <a:solidFill>
                  <a:srgbClr val="008000"/>
                </a:solidFill>
              </a:rPr>
              <a:t> </a:t>
            </a:r>
            <a:r>
              <a:rPr lang="fr-FR" b="1" i="1" dirty="0" err="1">
                <a:solidFill>
                  <a:srgbClr val="008000"/>
                </a:solidFill>
              </a:rPr>
              <a:t>sandwicense</a:t>
            </a:r>
            <a:r>
              <a:rPr lang="fr-FR" b="1" i="1" dirty="0">
                <a:solidFill>
                  <a:srgbClr val="008000"/>
                </a:solidFill>
              </a:rPr>
              <a:t> </a:t>
            </a:r>
            <a:r>
              <a:rPr lang="fr-FR" b="1" i="1" dirty="0" err="1">
                <a:solidFill>
                  <a:srgbClr val="008000"/>
                </a:solidFill>
              </a:rPr>
              <a:t>subsp</a:t>
            </a:r>
            <a:r>
              <a:rPr lang="fr-FR" b="1" i="1" dirty="0">
                <a:solidFill>
                  <a:srgbClr val="008000"/>
                </a:solidFill>
              </a:rPr>
              <a:t>. </a:t>
            </a:r>
            <a:r>
              <a:rPr lang="fr-FR" b="1" i="1" dirty="0" err="1">
                <a:solidFill>
                  <a:srgbClr val="008000"/>
                </a:solidFill>
              </a:rPr>
              <a:t>macrocephalum</a:t>
            </a:r>
            <a:r>
              <a:rPr lang="fr-FR" b="1" dirty="0">
                <a:solidFill>
                  <a:srgbClr val="008000"/>
                </a:solidFill>
              </a:rPr>
              <a:t>)</a:t>
            </a:r>
          </a:p>
        </p:txBody>
      </p:sp>
      <p:sp>
        <p:nvSpPr>
          <p:cNvPr id="19" name="ZoneTexte 18">
            <a:extLst>
              <a:ext uri="{FF2B5EF4-FFF2-40B4-BE49-F238E27FC236}">
                <a16:creationId xmlns:a16="http://schemas.microsoft.com/office/drawing/2014/main" id="{0BA55721-507E-41B7-B21C-C90B269F939F}"/>
              </a:ext>
            </a:extLst>
          </p:cNvPr>
          <p:cNvSpPr txBox="1"/>
          <p:nvPr/>
        </p:nvSpPr>
        <p:spPr>
          <a:xfrm>
            <a:off x="172122" y="1402067"/>
            <a:ext cx="11805622" cy="2585323"/>
          </a:xfrm>
          <a:prstGeom prst="rect">
            <a:avLst/>
          </a:prstGeom>
          <a:noFill/>
        </p:spPr>
        <p:txBody>
          <a:bodyPr wrap="square" rtlCol="0">
            <a:spAutoFit/>
          </a:bodyPr>
          <a:lstStyle/>
          <a:p>
            <a:r>
              <a:rPr lang="fr-FR" dirty="0"/>
              <a:t>la </a:t>
            </a:r>
            <a:r>
              <a:rPr lang="fr-FR" dirty="0" err="1"/>
              <a:t>Silversworth</a:t>
            </a:r>
            <a:r>
              <a:rPr lang="fr-FR" dirty="0"/>
              <a:t> (ou Sabre d'argent) se trouve sur l’île de Maui (Les températures moyennes s’y échelonnent de </a:t>
            </a:r>
            <a:r>
              <a:rPr lang="fr-FR" b="1" dirty="0"/>
              <a:t>26°</a:t>
            </a:r>
            <a:r>
              <a:rPr lang="fr-FR" dirty="0"/>
              <a:t> (janvier) à </a:t>
            </a:r>
            <a:r>
              <a:rPr lang="fr-FR" b="1" dirty="0"/>
              <a:t>30°</a:t>
            </a:r>
            <a:r>
              <a:rPr lang="fr-FR" dirty="0"/>
              <a:t> (août). La température de la mer varie de 24° à 27°. Les mois les plus pluvieux sont : décembre, janvier et mars.). Une plante unique au monde, héliophile, qui ne pousse qu’au cœur du cratère de l’Haléakala. </a:t>
            </a:r>
            <a:r>
              <a:rPr lang="fr-FR" dirty="0">
                <a:solidFill>
                  <a:srgbClr val="FF0000"/>
                </a:solidFill>
              </a:rPr>
              <a:t>La sous-espèce </a:t>
            </a:r>
            <a:r>
              <a:rPr lang="fr-FR" i="1" dirty="0" err="1">
                <a:solidFill>
                  <a:srgbClr val="FF0000"/>
                </a:solidFill>
              </a:rPr>
              <a:t>Argyroxiphium</a:t>
            </a:r>
            <a:r>
              <a:rPr lang="fr-FR" i="1" dirty="0">
                <a:solidFill>
                  <a:srgbClr val="FF0000"/>
                </a:solidFill>
              </a:rPr>
              <a:t> </a:t>
            </a:r>
            <a:r>
              <a:rPr lang="fr-FR" i="1" dirty="0" err="1">
                <a:solidFill>
                  <a:srgbClr val="FF0000"/>
                </a:solidFill>
              </a:rPr>
              <a:t>sandwicense</a:t>
            </a:r>
            <a:r>
              <a:rPr lang="fr-FR" dirty="0">
                <a:solidFill>
                  <a:srgbClr val="FF0000"/>
                </a:solidFill>
              </a:rPr>
              <a:t> </a:t>
            </a:r>
            <a:r>
              <a:rPr lang="fr-FR" dirty="0" err="1">
                <a:solidFill>
                  <a:srgbClr val="FF0000"/>
                </a:solidFill>
              </a:rPr>
              <a:t>subsp</a:t>
            </a:r>
            <a:r>
              <a:rPr lang="fr-FR" dirty="0">
                <a:solidFill>
                  <a:srgbClr val="FF0000"/>
                </a:solidFill>
              </a:rPr>
              <a:t>. </a:t>
            </a:r>
            <a:r>
              <a:rPr lang="fr-FR" i="1" dirty="0" err="1">
                <a:solidFill>
                  <a:srgbClr val="FF0000"/>
                </a:solidFill>
              </a:rPr>
              <a:t>sandwicense</a:t>
            </a:r>
            <a:r>
              <a:rPr lang="fr-FR" dirty="0">
                <a:solidFill>
                  <a:srgbClr val="FF0000"/>
                </a:solidFill>
              </a:rPr>
              <a:t> est en danger critique d'extinction</a:t>
            </a:r>
            <a:r>
              <a:rPr lang="fr-FR" dirty="0"/>
              <a:t>. Culture : espace 18-24 pouces. </a:t>
            </a:r>
            <a:r>
              <a:rPr lang="it-IT" b="1" dirty="0"/>
              <a:t>Sunset zone</a:t>
            </a:r>
            <a:r>
              <a:rPr lang="it-IT" dirty="0"/>
              <a:t> 14, </a:t>
            </a:r>
            <a:r>
              <a:rPr lang="it-IT" b="1" dirty="0"/>
              <a:t>USDA zone</a:t>
            </a:r>
            <a:r>
              <a:rPr lang="it-IT" dirty="0"/>
              <a:t> 9 – 11.</a:t>
            </a:r>
            <a:endParaRPr lang="fr-FR" dirty="0"/>
          </a:p>
          <a:p>
            <a:r>
              <a:rPr lang="fr-FR" sz="1200" dirty="0"/>
              <a:t>Sources : a) </a:t>
            </a:r>
            <a:r>
              <a:rPr lang="fr-FR" sz="1200" dirty="0">
                <a:hlinkClick r:id="rId8"/>
              </a:rPr>
              <a:t>http://www.schoeffelenvoyage.com/content/hawaii-le-sabre-dargent-fleur-end%C3%A9mique</a:t>
            </a:r>
            <a:endParaRPr lang="fr-FR" sz="1200" dirty="0"/>
          </a:p>
          <a:p>
            <a:r>
              <a:rPr lang="fr-FR" sz="1200" dirty="0"/>
              <a:t>b) </a:t>
            </a:r>
            <a:r>
              <a:rPr lang="fr-FR" sz="1200" dirty="0">
                <a:hlinkClick r:id="rId9"/>
              </a:rPr>
              <a:t>http://come4news.com/le-sabre-dargent-une-fleur-merveilleuse/</a:t>
            </a:r>
            <a:endParaRPr lang="fr-FR" sz="1200" dirty="0"/>
          </a:p>
          <a:p>
            <a:r>
              <a:rPr lang="fr-FR" sz="1200" dirty="0"/>
              <a:t>c) </a:t>
            </a:r>
            <a:r>
              <a:rPr lang="fr-FR" sz="1200" dirty="0">
                <a:hlinkClick r:id="rId10"/>
              </a:rPr>
              <a:t>http://www.geo.fr/photos/vos-reportages-photo/hawai-volcans-et-crateres-actifs/hawai-haleakala-sabres-d-argent</a:t>
            </a:r>
            <a:r>
              <a:rPr lang="fr-FR" sz="1200" dirty="0"/>
              <a:t> </a:t>
            </a:r>
          </a:p>
          <a:p>
            <a:r>
              <a:rPr lang="fr-FR" sz="1200" dirty="0"/>
              <a:t>d) </a:t>
            </a:r>
            <a:r>
              <a:rPr lang="fr-FR" sz="1200" dirty="0">
                <a:hlinkClick r:id="rId11"/>
              </a:rPr>
              <a:t>https://fr.wikipedia.org/wiki/Argyroxiphium_sandwicense</a:t>
            </a:r>
            <a:endParaRPr lang="fr-FR" sz="1200" dirty="0"/>
          </a:p>
          <a:p>
            <a:r>
              <a:rPr lang="fr-FR" sz="1200" dirty="0"/>
              <a:t>e) </a:t>
            </a:r>
            <a:r>
              <a:rPr lang="fr-FR" sz="1200" dirty="0">
                <a:hlinkClick r:id="rId12"/>
              </a:rPr>
              <a:t>https://en.wikipedia.org/wiki/Argyroxiphium_sandwicense_subsp._macrocephalum</a:t>
            </a:r>
            <a:r>
              <a:rPr lang="fr-FR" sz="1200" dirty="0"/>
              <a:t> </a:t>
            </a:r>
          </a:p>
          <a:p>
            <a:r>
              <a:rPr lang="fr-FR" sz="1200" dirty="0"/>
              <a:t>f) </a:t>
            </a:r>
            <a:r>
              <a:rPr lang="fr-FR" sz="1200" dirty="0">
                <a:hlinkClick r:id="rId13"/>
              </a:rPr>
              <a:t>http://zipcodezoo.com/index.php/Argyroxiphium_sandwicense_macrocephalum</a:t>
            </a:r>
            <a:r>
              <a:rPr lang="fr-FR" sz="1200" dirty="0"/>
              <a:t> </a:t>
            </a:r>
          </a:p>
        </p:txBody>
      </p:sp>
      <p:sp>
        <p:nvSpPr>
          <p:cNvPr id="20" name="ZoneTexte 19">
            <a:extLst>
              <a:ext uri="{FF2B5EF4-FFF2-40B4-BE49-F238E27FC236}">
                <a16:creationId xmlns:a16="http://schemas.microsoft.com/office/drawing/2014/main" id="{173DA7CD-781A-46A3-A041-E01A2C19A1F0}"/>
              </a:ext>
            </a:extLst>
          </p:cNvPr>
          <p:cNvSpPr txBox="1"/>
          <p:nvPr/>
        </p:nvSpPr>
        <p:spPr>
          <a:xfrm>
            <a:off x="43984" y="3891957"/>
            <a:ext cx="4324574" cy="1384995"/>
          </a:xfrm>
          <a:prstGeom prst="rect">
            <a:avLst/>
          </a:prstGeom>
          <a:noFill/>
        </p:spPr>
        <p:txBody>
          <a:bodyPr wrap="square" rtlCol="0">
            <a:spAutoFit/>
          </a:bodyPr>
          <a:lstStyle/>
          <a:p>
            <a:r>
              <a:rPr lang="fr-FR" sz="2800" b="1" dirty="0">
                <a:solidFill>
                  <a:srgbClr val="008000"/>
                </a:solidFill>
              </a:rPr>
              <a:t>A essayer, à faire pousser en serre  tropicale chaude et sèche avec brumisation.</a:t>
            </a:r>
          </a:p>
        </p:txBody>
      </p:sp>
    </p:spTree>
    <p:extLst>
      <p:ext uri="{BB962C8B-B14F-4D97-AF65-F5344CB8AC3E}">
        <p14:creationId xmlns:p14="http://schemas.microsoft.com/office/powerpoint/2010/main" val="16907238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C114AA4-1BE6-47FE-84AF-DFC2BDE3BE91}"/>
              </a:ext>
            </a:extLst>
          </p:cNvPr>
          <p:cNvSpPr>
            <a:spLocks noGrp="1"/>
          </p:cNvSpPr>
          <p:nvPr>
            <p:ph type="ftr" sz="quarter" idx="11"/>
          </p:nvPr>
        </p:nvSpPr>
        <p:spPr>
          <a:xfrm>
            <a:off x="3108959" y="6440506"/>
            <a:ext cx="5119744" cy="417494"/>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00F3BA87-3B9F-4B5A-B03C-30FD29C1D707}"/>
              </a:ext>
            </a:extLst>
          </p:cNvPr>
          <p:cNvSpPr>
            <a:spLocks noGrp="1"/>
          </p:cNvSpPr>
          <p:nvPr>
            <p:ph type="sldNum" sz="quarter" idx="12"/>
          </p:nvPr>
        </p:nvSpPr>
        <p:spPr>
          <a:xfrm>
            <a:off x="11252499" y="84363"/>
            <a:ext cx="725244" cy="464277"/>
          </a:xfrm>
        </p:spPr>
        <p:txBody>
          <a:bodyPr/>
          <a:lstStyle/>
          <a:p>
            <a:fld id="{DD01B516-A07C-46B6-9C1A-871827ED2DE0}" type="slidenum">
              <a:rPr lang="fr-FR" smtClean="0"/>
              <a:t>85</a:t>
            </a:fld>
            <a:endParaRPr lang="fr-FR"/>
          </a:p>
        </p:txBody>
      </p:sp>
      <p:sp>
        <p:nvSpPr>
          <p:cNvPr id="4" name="ZoneTexte 3">
            <a:extLst>
              <a:ext uri="{FF2B5EF4-FFF2-40B4-BE49-F238E27FC236}">
                <a16:creationId xmlns:a16="http://schemas.microsoft.com/office/drawing/2014/main" id="{C0395C18-7485-4697-97EA-667833CBDA3B}"/>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E9AC928C-2BCD-490D-AC59-96A8ED5C899A}"/>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Plantes tropicales extraordinaires</a:t>
            </a:r>
          </a:p>
        </p:txBody>
      </p:sp>
      <p:sp>
        <p:nvSpPr>
          <p:cNvPr id="6" name="ZoneTexte 5">
            <a:extLst>
              <a:ext uri="{FF2B5EF4-FFF2-40B4-BE49-F238E27FC236}">
                <a16:creationId xmlns:a16="http://schemas.microsoft.com/office/drawing/2014/main" id="{4CAED37A-8597-456E-B195-7C6ECF3B8FCE}"/>
              </a:ext>
            </a:extLst>
          </p:cNvPr>
          <p:cNvSpPr txBox="1"/>
          <p:nvPr/>
        </p:nvSpPr>
        <p:spPr>
          <a:xfrm>
            <a:off x="172123" y="1032734"/>
            <a:ext cx="3550024" cy="369332"/>
          </a:xfrm>
          <a:prstGeom prst="rect">
            <a:avLst/>
          </a:prstGeom>
          <a:noFill/>
        </p:spPr>
        <p:txBody>
          <a:bodyPr wrap="square" rtlCol="0">
            <a:spAutoFit/>
          </a:bodyPr>
          <a:lstStyle/>
          <a:p>
            <a:r>
              <a:rPr lang="fr-FR" b="1" dirty="0" err="1">
                <a:solidFill>
                  <a:srgbClr val="008000"/>
                </a:solidFill>
              </a:rPr>
              <a:t>Pachypodium</a:t>
            </a:r>
            <a:r>
              <a:rPr lang="fr-FR" b="1" dirty="0">
                <a:solidFill>
                  <a:srgbClr val="008000"/>
                </a:solidFill>
              </a:rPr>
              <a:t> (</a:t>
            </a:r>
            <a:r>
              <a:rPr lang="fr-FR" b="1" i="1" dirty="0" err="1">
                <a:solidFill>
                  <a:srgbClr val="008000"/>
                </a:solidFill>
              </a:rPr>
              <a:t>Pachypodium</a:t>
            </a:r>
            <a:r>
              <a:rPr lang="fr-FR" b="1" i="1" dirty="0">
                <a:solidFill>
                  <a:srgbClr val="008000"/>
                </a:solidFill>
              </a:rPr>
              <a:t> </a:t>
            </a:r>
            <a:r>
              <a:rPr lang="fr-FR" b="1" i="1" dirty="0" err="1">
                <a:solidFill>
                  <a:srgbClr val="008000"/>
                </a:solidFill>
              </a:rPr>
              <a:t>sp</a:t>
            </a:r>
            <a:r>
              <a:rPr lang="fr-FR" b="1" i="1" dirty="0">
                <a:solidFill>
                  <a:srgbClr val="008000"/>
                </a:solidFill>
              </a:rPr>
              <a:t>.</a:t>
            </a:r>
            <a:r>
              <a:rPr lang="fr-FR" b="1" dirty="0">
                <a:solidFill>
                  <a:srgbClr val="008000"/>
                </a:solidFill>
              </a:rPr>
              <a:t>)</a:t>
            </a:r>
          </a:p>
        </p:txBody>
      </p:sp>
      <p:pic>
        <p:nvPicPr>
          <p:cNvPr id="8" name="Image 7">
            <a:extLst>
              <a:ext uri="{FF2B5EF4-FFF2-40B4-BE49-F238E27FC236}">
                <a16:creationId xmlns:a16="http://schemas.microsoft.com/office/drawing/2014/main" id="{E18C04A4-578D-4C05-BEC3-5618A7D63F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1820" y="4066053"/>
            <a:ext cx="2628900" cy="1743075"/>
          </a:xfrm>
          <a:prstGeom prst="rect">
            <a:avLst/>
          </a:prstGeom>
        </p:spPr>
      </p:pic>
      <p:pic>
        <p:nvPicPr>
          <p:cNvPr id="10" name="Image 9">
            <a:extLst>
              <a:ext uri="{FF2B5EF4-FFF2-40B4-BE49-F238E27FC236}">
                <a16:creationId xmlns:a16="http://schemas.microsoft.com/office/drawing/2014/main" id="{491085C4-83B6-4F7A-9D63-DD7B9162E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8878" y="3916851"/>
            <a:ext cx="1323975" cy="1771650"/>
          </a:xfrm>
          <a:prstGeom prst="rect">
            <a:avLst/>
          </a:prstGeom>
        </p:spPr>
      </p:pic>
      <p:pic>
        <p:nvPicPr>
          <p:cNvPr id="12" name="Image 11">
            <a:extLst>
              <a:ext uri="{FF2B5EF4-FFF2-40B4-BE49-F238E27FC236}">
                <a16:creationId xmlns:a16="http://schemas.microsoft.com/office/drawing/2014/main" id="{D844364F-9B2C-4670-9041-F4C9CD41CA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444" y="4348764"/>
            <a:ext cx="1143000" cy="1143000"/>
          </a:xfrm>
          <a:prstGeom prst="rect">
            <a:avLst/>
          </a:prstGeom>
        </p:spPr>
      </p:pic>
      <p:pic>
        <p:nvPicPr>
          <p:cNvPr id="14" name="Image 13">
            <a:extLst>
              <a:ext uri="{FF2B5EF4-FFF2-40B4-BE49-F238E27FC236}">
                <a16:creationId xmlns:a16="http://schemas.microsoft.com/office/drawing/2014/main" id="{BD7A067F-6FB5-491F-97CC-A7B738FC30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9" y="4657725"/>
            <a:ext cx="1143000" cy="1143000"/>
          </a:xfrm>
          <a:prstGeom prst="rect">
            <a:avLst/>
          </a:prstGeom>
        </p:spPr>
      </p:pic>
      <p:pic>
        <p:nvPicPr>
          <p:cNvPr id="16" name="Image 15">
            <a:extLst>
              <a:ext uri="{FF2B5EF4-FFF2-40B4-BE49-F238E27FC236}">
                <a16:creationId xmlns:a16="http://schemas.microsoft.com/office/drawing/2014/main" id="{09501A2F-C3DC-4FFC-9EDE-68BCE36C75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0312" y="4314825"/>
            <a:ext cx="1905000" cy="1485900"/>
          </a:xfrm>
          <a:prstGeom prst="rect">
            <a:avLst/>
          </a:prstGeom>
        </p:spPr>
      </p:pic>
      <p:pic>
        <p:nvPicPr>
          <p:cNvPr id="18" name="Image 17">
            <a:extLst>
              <a:ext uri="{FF2B5EF4-FFF2-40B4-BE49-F238E27FC236}">
                <a16:creationId xmlns:a16="http://schemas.microsoft.com/office/drawing/2014/main" id="{FAF3920C-F09A-4BB9-8DF8-3A18AFF890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4689" y="3203538"/>
            <a:ext cx="1714500" cy="2667000"/>
          </a:xfrm>
          <a:prstGeom prst="rect">
            <a:avLst/>
          </a:prstGeom>
        </p:spPr>
      </p:pic>
      <p:sp>
        <p:nvSpPr>
          <p:cNvPr id="19" name="Rectangle 18">
            <a:extLst>
              <a:ext uri="{FF2B5EF4-FFF2-40B4-BE49-F238E27FC236}">
                <a16:creationId xmlns:a16="http://schemas.microsoft.com/office/drawing/2014/main" id="{BE26624A-EA4E-40F7-AD2D-4E913F7AFCF4}"/>
              </a:ext>
            </a:extLst>
          </p:cNvPr>
          <p:cNvSpPr/>
          <p:nvPr/>
        </p:nvSpPr>
        <p:spPr>
          <a:xfrm>
            <a:off x="250462" y="1360061"/>
            <a:ext cx="2998898" cy="369332"/>
          </a:xfrm>
          <a:prstGeom prst="rect">
            <a:avLst/>
          </a:prstGeom>
        </p:spPr>
        <p:txBody>
          <a:bodyPr wrap="none">
            <a:spAutoFit/>
          </a:bodyPr>
          <a:lstStyle/>
          <a:p>
            <a:r>
              <a:rPr lang="fr-FR" dirty="0">
                <a:latin typeface="Calibri" panose="020F0502020204030204" pitchFamily="34" charset="0"/>
                <a:ea typeface="Calibri" panose="020F0502020204030204" pitchFamily="34" charset="0"/>
                <a:cs typeface="Times New Roman" panose="02020603050405020304" pitchFamily="18" charset="0"/>
              </a:rPr>
              <a:t>Arbres ou arbustes à </a:t>
            </a:r>
            <a:r>
              <a:rPr lang="fr-FR" dirty="0" err="1">
                <a:latin typeface="Calibri" panose="020F0502020204030204" pitchFamily="34" charset="0"/>
                <a:ea typeface="Calibri" panose="020F0502020204030204" pitchFamily="34" charset="0"/>
                <a:cs typeface="Times New Roman" panose="02020603050405020304" pitchFamily="18" charset="0"/>
              </a:rPr>
              <a:t>caudex</a:t>
            </a:r>
            <a:r>
              <a:rPr lang="fr-FR" dirty="0">
                <a:latin typeface="Calibri" panose="020F0502020204030204" pitchFamily="34" charset="0"/>
                <a:ea typeface="Calibri" panose="020F0502020204030204" pitchFamily="34" charset="0"/>
                <a:cs typeface="Times New Roman" panose="02020603050405020304" pitchFamily="18" charset="0"/>
              </a:rPr>
              <a:t> : </a:t>
            </a:r>
            <a:endParaRPr lang="fr-FR" dirty="0"/>
          </a:p>
        </p:txBody>
      </p:sp>
      <p:sp>
        <p:nvSpPr>
          <p:cNvPr id="20" name="Rectangle 19">
            <a:extLst>
              <a:ext uri="{FF2B5EF4-FFF2-40B4-BE49-F238E27FC236}">
                <a16:creationId xmlns:a16="http://schemas.microsoft.com/office/drawing/2014/main" id="{826BE17E-364E-4199-AB48-85539CF6FD61}"/>
              </a:ext>
            </a:extLst>
          </p:cNvPr>
          <p:cNvSpPr/>
          <p:nvPr/>
        </p:nvSpPr>
        <p:spPr>
          <a:xfrm>
            <a:off x="201360" y="1676840"/>
            <a:ext cx="6096000" cy="1200329"/>
          </a:xfrm>
          <a:prstGeom prst="rect">
            <a:avLst/>
          </a:prstGeom>
        </p:spPr>
        <p:txBody>
          <a:bodyPr>
            <a:spAutoFit/>
          </a:bodyPr>
          <a:lstStyle/>
          <a:p>
            <a:r>
              <a:rPr lang="en-US" i="1" dirty="0" err="1">
                <a:latin typeface="Calibri" panose="020F0502020204030204" pitchFamily="34" charset="0"/>
                <a:ea typeface="Calibri" panose="020F0502020204030204" pitchFamily="34" charset="0"/>
                <a:cs typeface="Times New Roman" panose="02020603050405020304" pitchFamily="18" charset="0"/>
              </a:rPr>
              <a:t>Pachypodium</a:t>
            </a:r>
            <a:r>
              <a:rPr lang="en-US" i="1" dirty="0">
                <a:latin typeface="Calibri" panose="020F0502020204030204" pitchFamily="34" charset="0"/>
                <a:ea typeface="Calibri" panose="020F0502020204030204" pitchFamily="34" charset="0"/>
                <a:cs typeface="Times New Roman" panose="02020603050405020304" pitchFamily="18" charset="0"/>
              </a:rPr>
              <a:t> sp.</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i="1" dirty="0">
                <a:latin typeface="Calibri" panose="020F0502020204030204" pitchFamily="34" charset="0"/>
                <a:ea typeface="Calibri" panose="020F0502020204030204" pitchFamily="34" charset="0"/>
                <a:cs typeface="Times New Roman" panose="02020603050405020304" pitchFamily="18" charset="0"/>
              </a:rPr>
              <a:t>P. </a:t>
            </a:r>
            <a:r>
              <a:rPr lang="en-US" i="1" dirty="0" err="1">
                <a:latin typeface="Calibri" panose="020F0502020204030204" pitchFamily="34" charset="0"/>
                <a:ea typeface="Calibri" panose="020F0502020204030204" pitchFamily="34" charset="0"/>
                <a:cs typeface="Times New Roman" panose="02020603050405020304" pitchFamily="18" charset="0"/>
              </a:rPr>
              <a:t>densiflorum</a:t>
            </a:r>
            <a:r>
              <a:rPr lang="en-US" i="1" dirty="0">
                <a:latin typeface="Calibri" panose="020F0502020204030204" pitchFamily="34" charset="0"/>
                <a:ea typeface="Calibri" panose="020F0502020204030204" pitchFamily="34" charset="0"/>
                <a:cs typeface="Times New Roman" panose="02020603050405020304" pitchFamily="18" charset="0"/>
              </a:rPr>
              <a:t>, P. </a:t>
            </a:r>
            <a:r>
              <a:rPr lang="en-US" i="1" dirty="0" err="1">
                <a:latin typeface="Calibri" panose="020F0502020204030204" pitchFamily="34" charset="0"/>
                <a:ea typeface="Calibri" panose="020F0502020204030204" pitchFamily="34" charset="0"/>
                <a:cs typeface="Times New Roman" panose="02020603050405020304" pitchFamily="18" charset="0"/>
              </a:rPr>
              <a:t>baronii</a:t>
            </a:r>
            <a:r>
              <a:rPr lang="en-US" i="1" dirty="0">
                <a:latin typeface="Calibri" panose="020F0502020204030204" pitchFamily="34" charset="0"/>
                <a:ea typeface="Calibri" panose="020F0502020204030204" pitchFamily="34" charset="0"/>
                <a:cs typeface="Times New Roman" panose="02020603050405020304" pitchFamily="18" charset="0"/>
              </a:rPr>
              <a:t>, P. </a:t>
            </a:r>
            <a:r>
              <a:rPr lang="en-US" i="1" dirty="0" err="1">
                <a:latin typeface="Calibri" panose="020F0502020204030204" pitchFamily="34" charset="0"/>
                <a:ea typeface="Calibri" panose="020F0502020204030204" pitchFamily="34" charset="0"/>
                <a:cs typeface="Times New Roman" panose="02020603050405020304" pitchFamily="18" charset="0"/>
              </a:rPr>
              <a:t>Lamerei</a:t>
            </a:r>
            <a:r>
              <a:rPr lang="en-US" i="1" dirty="0">
                <a:latin typeface="Calibri" panose="020F0502020204030204" pitchFamily="34" charset="0"/>
                <a:ea typeface="Calibri" panose="020F0502020204030204" pitchFamily="34" charset="0"/>
                <a:cs typeface="Times New Roman" panose="02020603050405020304" pitchFamily="18" charset="0"/>
              </a:rPr>
              <a:t>, P. </a:t>
            </a:r>
            <a:r>
              <a:rPr lang="en-US" i="1" dirty="0" err="1">
                <a:latin typeface="Calibri" panose="020F0502020204030204" pitchFamily="34" charset="0"/>
                <a:ea typeface="Calibri" panose="020F0502020204030204" pitchFamily="34" charset="0"/>
                <a:cs typeface="Times New Roman" panose="02020603050405020304" pitchFamily="18" charset="0"/>
              </a:rPr>
              <a:t>saundersii</a:t>
            </a:r>
            <a:r>
              <a:rPr lang="en-US" i="1" dirty="0">
                <a:latin typeface="Calibri" panose="020F0502020204030204" pitchFamily="34" charset="0"/>
                <a:ea typeface="Calibri" panose="020F0502020204030204" pitchFamily="34" charset="0"/>
                <a:cs typeface="Times New Roman" panose="02020603050405020304" pitchFamily="18" charset="0"/>
              </a:rPr>
              <a:t>, P. </a:t>
            </a:r>
            <a:r>
              <a:rPr lang="en-US" i="1" dirty="0" err="1">
                <a:latin typeface="Calibri" panose="020F0502020204030204" pitchFamily="34" charset="0"/>
                <a:ea typeface="Calibri" panose="020F0502020204030204" pitchFamily="34" charset="0"/>
                <a:cs typeface="Times New Roman" panose="02020603050405020304" pitchFamily="18" charset="0"/>
              </a:rPr>
              <a:t>rosulatum</a:t>
            </a:r>
            <a:r>
              <a:rPr lang="en-US" i="1" dirty="0">
                <a:latin typeface="Calibri" panose="020F0502020204030204" pitchFamily="34" charset="0"/>
                <a:ea typeface="Calibri" panose="020F0502020204030204" pitchFamily="34" charset="0"/>
                <a:cs typeface="Times New Roman" panose="02020603050405020304" pitchFamily="18" charset="0"/>
              </a:rPr>
              <a:t>, P. </a:t>
            </a:r>
            <a:r>
              <a:rPr lang="en-US" i="1" dirty="0" err="1">
                <a:latin typeface="Calibri" panose="020F0502020204030204" pitchFamily="34" charset="0"/>
                <a:ea typeface="Calibri" panose="020F0502020204030204" pitchFamily="34" charset="0"/>
                <a:cs typeface="Times New Roman" panose="02020603050405020304" pitchFamily="18" charset="0"/>
              </a:rPr>
              <a:t>namaquanum</a:t>
            </a:r>
            <a:r>
              <a:rPr lang="en-US" i="1" dirty="0">
                <a:latin typeface="Calibri" panose="020F0502020204030204" pitchFamily="34" charset="0"/>
                <a:ea typeface="Calibri" panose="020F0502020204030204" pitchFamily="34" charset="0"/>
                <a:cs typeface="Times New Roman" panose="02020603050405020304" pitchFamily="18" charset="0"/>
              </a:rPr>
              <a:t>, P. </a:t>
            </a:r>
            <a:r>
              <a:rPr lang="en-US" i="1" dirty="0" err="1">
                <a:latin typeface="Calibri" panose="020F0502020204030204" pitchFamily="34" charset="0"/>
                <a:ea typeface="Calibri" panose="020F0502020204030204" pitchFamily="34" charset="0"/>
                <a:cs typeface="Times New Roman" panose="02020603050405020304" pitchFamily="18" charset="0"/>
              </a:rPr>
              <a:t>succulentum</a:t>
            </a:r>
            <a:r>
              <a:rPr lang="en-US" i="1" dirty="0">
                <a:latin typeface="Calibri" panose="020F0502020204030204" pitchFamily="34" charset="0"/>
                <a:ea typeface="Calibri" panose="020F0502020204030204" pitchFamily="34" charset="0"/>
                <a:cs typeface="Times New Roman" panose="02020603050405020304" pitchFamily="18" charset="0"/>
              </a:rPr>
              <a:t>, P. </a:t>
            </a:r>
            <a:r>
              <a:rPr lang="en-US" i="1" dirty="0" err="1">
                <a:latin typeface="Calibri" panose="020F0502020204030204" pitchFamily="34" charset="0"/>
                <a:ea typeface="Calibri" panose="020F0502020204030204" pitchFamily="34" charset="0"/>
                <a:cs typeface="Times New Roman" panose="02020603050405020304" pitchFamily="18" charset="0"/>
              </a:rPr>
              <a:t>rutenbergianum</a:t>
            </a:r>
            <a:r>
              <a:rPr lang="en-US" dirty="0">
                <a:latin typeface="Calibri" panose="020F0502020204030204" pitchFamily="34" charset="0"/>
                <a:ea typeface="Calibri" panose="020F0502020204030204" pitchFamily="34" charset="0"/>
                <a:cs typeface="Times New Roman" panose="02020603050405020304" pitchFamily="18" charset="0"/>
              </a:rPr>
              <a:t> ... … </a:t>
            </a:r>
            <a:r>
              <a:rPr lang="fr-FR" dirty="0">
                <a:latin typeface="Calibri" panose="020F0502020204030204" pitchFamily="34" charset="0"/>
                <a:ea typeface="Calibri" panose="020F0502020204030204" pitchFamily="34" charset="0"/>
                <a:cs typeface="Times New Roman" panose="02020603050405020304" pitchFamily="18" charset="0"/>
              </a:rPr>
              <a:t>(</a:t>
            </a:r>
            <a:r>
              <a:rPr lang="fr-FR" i="1" u="sng" dirty="0" err="1">
                <a:solidFill>
                  <a:srgbClr val="1A0DAB"/>
                </a:solidFill>
                <a:latin typeface="Calibri" panose="020F0502020204030204" pitchFamily="34" charset="0"/>
                <a:ea typeface="Calibri" panose="020F0502020204030204" pitchFamily="34" charset="0"/>
                <a:hlinkClick r:id="rId8"/>
              </a:rPr>
              <a:t>Apocynaceae</a:t>
            </a:r>
            <a:r>
              <a:rPr lang="fr-FR" dirty="0">
                <a:solidFill>
                  <a:srgbClr val="1A0DAB"/>
                </a:solidFill>
                <a:latin typeface="Calibri" panose="020F0502020204030204" pitchFamily="34" charset="0"/>
                <a:ea typeface="Calibri" panose="020F0502020204030204" pitchFamily="34" charset="0"/>
              </a:rPr>
              <a:t>).</a:t>
            </a:r>
          </a:p>
          <a:p>
            <a:r>
              <a:rPr lang="fr-FR" b="1" dirty="0"/>
              <a:t>USDA Zone</a:t>
            </a:r>
            <a:r>
              <a:rPr lang="fr-FR" dirty="0"/>
              <a:t> (10b) 11</a:t>
            </a:r>
          </a:p>
        </p:txBody>
      </p:sp>
      <p:sp>
        <p:nvSpPr>
          <p:cNvPr id="21" name="Rectangle 20">
            <a:extLst>
              <a:ext uri="{FF2B5EF4-FFF2-40B4-BE49-F238E27FC236}">
                <a16:creationId xmlns:a16="http://schemas.microsoft.com/office/drawing/2014/main" id="{3D86A9E2-6EE6-42F4-BFF5-CD4EB16EF747}"/>
              </a:ext>
            </a:extLst>
          </p:cNvPr>
          <p:cNvSpPr/>
          <p:nvPr/>
        </p:nvSpPr>
        <p:spPr>
          <a:xfrm>
            <a:off x="1392248" y="5663902"/>
            <a:ext cx="1928028" cy="276999"/>
          </a:xfrm>
          <a:prstGeom prst="rect">
            <a:avLst/>
          </a:prstGeom>
        </p:spPr>
        <p:txBody>
          <a:bodyPr wrap="none">
            <a:spAutoFit/>
          </a:bodyPr>
          <a:lstStyle/>
          <a:p>
            <a:pPr algn="ctr"/>
            <a:r>
              <a:rPr lang="fr-FR" sz="1200" i="1" dirty="0" err="1"/>
              <a:t>Pachypodium</a:t>
            </a:r>
            <a:r>
              <a:rPr lang="fr-FR" sz="1200" i="1" dirty="0"/>
              <a:t> </a:t>
            </a:r>
            <a:r>
              <a:rPr lang="fr-FR" sz="1200" i="1" dirty="0" err="1"/>
              <a:t>namaquanum</a:t>
            </a:r>
            <a:endParaRPr lang="fr-FR" sz="1200" i="1" dirty="0"/>
          </a:p>
        </p:txBody>
      </p:sp>
      <p:sp>
        <p:nvSpPr>
          <p:cNvPr id="22" name="Rectangle 21">
            <a:extLst>
              <a:ext uri="{FF2B5EF4-FFF2-40B4-BE49-F238E27FC236}">
                <a16:creationId xmlns:a16="http://schemas.microsoft.com/office/drawing/2014/main" id="{E8839C1E-02FC-4F35-9317-FAA20314CB6F}"/>
              </a:ext>
            </a:extLst>
          </p:cNvPr>
          <p:cNvSpPr/>
          <p:nvPr/>
        </p:nvSpPr>
        <p:spPr>
          <a:xfrm>
            <a:off x="59127" y="5419176"/>
            <a:ext cx="1690784" cy="276999"/>
          </a:xfrm>
          <a:prstGeom prst="rect">
            <a:avLst/>
          </a:prstGeom>
        </p:spPr>
        <p:txBody>
          <a:bodyPr wrap="none">
            <a:spAutoFit/>
          </a:bodyPr>
          <a:lstStyle/>
          <a:p>
            <a:pPr algn="ctr"/>
            <a:r>
              <a:rPr lang="fr-FR" sz="1200" i="1" dirty="0" err="1"/>
              <a:t>Pachypodium</a:t>
            </a:r>
            <a:r>
              <a:rPr lang="fr-FR" sz="1200" i="1" dirty="0"/>
              <a:t> </a:t>
            </a:r>
            <a:r>
              <a:rPr lang="fr-FR" sz="1200" i="1" dirty="0" err="1"/>
              <a:t>rosulatum</a:t>
            </a:r>
            <a:endParaRPr lang="fr-FR" sz="1200" i="1" dirty="0"/>
          </a:p>
        </p:txBody>
      </p:sp>
      <p:sp>
        <p:nvSpPr>
          <p:cNvPr id="23" name="Rectangle 22">
            <a:extLst>
              <a:ext uri="{FF2B5EF4-FFF2-40B4-BE49-F238E27FC236}">
                <a16:creationId xmlns:a16="http://schemas.microsoft.com/office/drawing/2014/main" id="{DE91A490-41F5-428D-847A-64D0CC2C03AA}"/>
              </a:ext>
            </a:extLst>
          </p:cNvPr>
          <p:cNvSpPr/>
          <p:nvPr/>
        </p:nvSpPr>
        <p:spPr>
          <a:xfrm>
            <a:off x="5748978" y="5852019"/>
            <a:ext cx="1837041" cy="276999"/>
          </a:xfrm>
          <a:prstGeom prst="rect">
            <a:avLst/>
          </a:prstGeom>
        </p:spPr>
        <p:txBody>
          <a:bodyPr wrap="none">
            <a:spAutoFit/>
          </a:bodyPr>
          <a:lstStyle/>
          <a:p>
            <a:pPr algn="ctr"/>
            <a:r>
              <a:rPr lang="fr-FR" sz="1200" i="1" dirty="0" err="1"/>
              <a:t>Pachypodium</a:t>
            </a:r>
            <a:r>
              <a:rPr lang="fr-FR" sz="1200" i="1" dirty="0"/>
              <a:t> </a:t>
            </a:r>
            <a:r>
              <a:rPr lang="fr-FR" sz="1200" i="1" dirty="0" err="1"/>
              <a:t>succulentum</a:t>
            </a:r>
            <a:endParaRPr lang="fr-FR" sz="1200" i="1" dirty="0"/>
          </a:p>
        </p:txBody>
      </p:sp>
    </p:spTree>
    <p:extLst>
      <p:ext uri="{BB962C8B-B14F-4D97-AF65-F5344CB8AC3E}">
        <p14:creationId xmlns:p14="http://schemas.microsoft.com/office/powerpoint/2010/main" val="23478248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B11EDEB-A235-47D7-B292-635FFB23DB3E}"/>
              </a:ext>
            </a:extLst>
          </p:cNvPr>
          <p:cNvSpPr>
            <a:spLocks noGrp="1"/>
          </p:cNvSpPr>
          <p:nvPr>
            <p:ph type="ftr" sz="quarter" idx="11"/>
          </p:nvPr>
        </p:nvSpPr>
        <p:spPr>
          <a:xfrm>
            <a:off x="4038600" y="6411558"/>
            <a:ext cx="4987066" cy="309917"/>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5BA77D18-0F61-4DAD-A638-EC9C0F0EE320}"/>
              </a:ext>
            </a:extLst>
          </p:cNvPr>
          <p:cNvSpPr>
            <a:spLocks noGrp="1"/>
          </p:cNvSpPr>
          <p:nvPr>
            <p:ph type="sldNum" sz="quarter" idx="12"/>
          </p:nvPr>
        </p:nvSpPr>
        <p:spPr>
          <a:xfrm>
            <a:off x="11252499" y="138151"/>
            <a:ext cx="682214" cy="410489"/>
          </a:xfrm>
        </p:spPr>
        <p:txBody>
          <a:bodyPr/>
          <a:lstStyle/>
          <a:p>
            <a:fld id="{DD01B516-A07C-46B6-9C1A-871827ED2DE0}" type="slidenum">
              <a:rPr lang="fr-FR" smtClean="0"/>
              <a:t>86</a:t>
            </a:fld>
            <a:endParaRPr lang="fr-FR"/>
          </a:p>
        </p:txBody>
      </p:sp>
      <p:sp>
        <p:nvSpPr>
          <p:cNvPr id="4" name="ZoneTexte 3">
            <a:extLst>
              <a:ext uri="{FF2B5EF4-FFF2-40B4-BE49-F238E27FC236}">
                <a16:creationId xmlns:a16="http://schemas.microsoft.com/office/drawing/2014/main" id="{EDFFFF4B-098C-4E0D-A9D8-0C2F9075F39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F9BED2EE-B414-4B55-B1BA-76F38D3DF9FD}"/>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Plantes tropicales extraordinaires</a:t>
            </a:r>
          </a:p>
        </p:txBody>
      </p:sp>
      <p:sp>
        <p:nvSpPr>
          <p:cNvPr id="6" name="Rectangle 5">
            <a:extLst>
              <a:ext uri="{FF2B5EF4-FFF2-40B4-BE49-F238E27FC236}">
                <a16:creationId xmlns:a16="http://schemas.microsoft.com/office/drawing/2014/main" id="{585A40FB-D0E3-4B23-879B-6E035DEEE822}"/>
              </a:ext>
            </a:extLst>
          </p:cNvPr>
          <p:cNvSpPr/>
          <p:nvPr/>
        </p:nvSpPr>
        <p:spPr>
          <a:xfrm>
            <a:off x="172122" y="1289725"/>
            <a:ext cx="11338560" cy="675954"/>
          </a:xfrm>
          <a:prstGeom prst="rect">
            <a:avLst/>
          </a:prstGeom>
        </p:spPr>
        <p:txBody>
          <a:bodyPr wrap="square">
            <a:spAutoFit/>
          </a:bodyPr>
          <a:lstStyle/>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Arbres pieuvres de Madagascar (</a:t>
            </a:r>
            <a:r>
              <a:rPr lang="fr-FR" i="1" dirty="0" err="1">
                <a:latin typeface="Calibri" panose="020F0502020204030204" pitchFamily="34" charset="0"/>
                <a:ea typeface="Calibri" panose="020F0502020204030204" pitchFamily="34" charset="0"/>
                <a:cs typeface="Times New Roman" panose="02020603050405020304" pitchFamily="18" charset="0"/>
              </a:rPr>
              <a:t>Alluaudia</a:t>
            </a:r>
            <a:r>
              <a:rPr lang="fr-FR" i="1" dirty="0">
                <a:latin typeface="Calibri" panose="020F0502020204030204" pitchFamily="34" charset="0"/>
                <a:ea typeface="Calibri" panose="020F0502020204030204" pitchFamily="34" charset="0"/>
                <a:cs typeface="Times New Roman" panose="02020603050405020304" pitchFamily="18" charset="0"/>
              </a:rPr>
              <a:t> </a:t>
            </a:r>
            <a:r>
              <a:rPr lang="fr-FR" i="1" dirty="0" err="1">
                <a:latin typeface="Calibri" panose="020F0502020204030204" pitchFamily="34" charset="0"/>
                <a:ea typeface="Calibri" panose="020F0502020204030204" pitchFamily="34" charset="0"/>
                <a:cs typeface="Times New Roman" panose="02020603050405020304" pitchFamily="18" charset="0"/>
              </a:rPr>
              <a:t>procera</a:t>
            </a:r>
            <a:r>
              <a:rPr lang="fr-FR" dirty="0">
                <a:latin typeface="Calibri" panose="020F0502020204030204" pitchFamily="34" charset="0"/>
                <a:ea typeface="Calibri" panose="020F0502020204030204" pitchFamily="34" charset="0"/>
                <a:cs typeface="Times New Roman" panose="02020603050405020304" pitchFamily="18" charset="0"/>
              </a:rPr>
              <a:t>), et autres </a:t>
            </a:r>
            <a:r>
              <a:rPr lang="fr-FR" dirty="0" err="1">
                <a:latin typeface="Calibri" panose="020F0502020204030204" pitchFamily="34" charset="0"/>
                <a:ea typeface="Calibri" panose="020F0502020204030204" pitchFamily="34" charset="0"/>
                <a:cs typeface="Calibri" panose="020F0502020204030204" pitchFamily="34" charset="0"/>
              </a:rPr>
              <a:t>Didieréacées</a:t>
            </a:r>
            <a:r>
              <a:rPr lang="fr-FR" dirty="0">
                <a:latin typeface="Calibri" panose="020F0502020204030204" pitchFamily="34" charset="0"/>
                <a:ea typeface="Calibri" panose="020F0502020204030204" pitchFamily="34" charset="0"/>
                <a:cs typeface="Times New Roman" panose="02020603050405020304" pitchFamily="18" charset="0"/>
              </a:rPr>
              <a:t> (</a:t>
            </a:r>
            <a:r>
              <a:rPr lang="fr-FR" i="1" u="sng" dirty="0" err="1">
                <a:solidFill>
                  <a:srgbClr val="0B0080"/>
                </a:solidFill>
                <a:latin typeface="Calibri" panose="020F0502020204030204" pitchFamily="34" charset="0"/>
                <a:ea typeface="Calibri" panose="020F0502020204030204" pitchFamily="34" charset="0"/>
                <a:cs typeface="Calibri" panose="020F0502020204030204" pitchFamily="34" charset="0"/>
                <a:hlinkClick r:id="rId2" tooltip="Didiereaceae"/>
              </a:rPr>
              <a:t>Didiereaceae</a:t>
            </a:r>
            <a:r>
              <a:rPr lang="fr-FR" dirty="0">
                <a:latin typeface="Calibri" panose="020F0502020204030204" pitchFamily="34" charset="0"/>
                <a:ea typeface="Calibri" panose="020F0502020204030204" pitchFamily="34" charset="0"/>
                <a:cs typeface="Times New Roman" panose="02020603050405020304" pitchFamily="18" charset="0"/>
              </a:rPr>
              <a:t>). </a:t>
            </a:r>
            <a:r>
              <a:rPr lang="fr-FR" b="1" dirty="0"/>
              <a:t>USDA Zone</a:t>
            </a:r>
            <a:r>
              <a:rPr lang="fr-FR" dirty="0"/>
              <a:t> 11.</a:t>
            </a:r>
            <a:endParaRPr lang="fr-FR" dirty="0">
              <a:latin typeface="Calibri" panose="020F0502020204030204" pitchFamily="34" charset="0"/>
              <a:ea typeface="Calibri" panose="020F0502020204030204" pitchFamily="34" charset="0"/>
              <a:cs typeface="Times New Roman" panose="02020603050405020304" pitchFamily="18" charset="0"/>
            </a:endParaRPr>
          </a:p>
          <a:p>
            <a:r>
              <a:rPr lang="fr-FR" sz="1200" dirty="0">
                <a:latin typeface="Calibri" panose="020F0502020204030204" pitchFamily="34" charset="0"/>
                <a:ea typeface="Calibri" panose="020F0502020204030204" pitchFamily="34" charset="0"/>
                <a:cs typeface="Times New Roman" panose="02020603050405020304" pitchFamily="18" charset="0"/>
              </a:rPr>
              <a:t>Source : </a:t>
            </a:r>
            <a:r>
              <a:rPr lang="fr-FR"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http://benjamin.lisan.free.fr/projetsreforestation/Fiche-presentation-Alluaudia-procera.pdf</a:t>
            </a:r>
            <a:endParaRPr lang="fr-FR" sz="1200" dirty="0"/>
          </a:p>
        </p:txBody>
      </p:sp>
      <p:sp>
        <p:nvSpPr>
          <p:cNvPr id="7" name="Rectangle 6">
            <a:extLst>
              <a:ext uri="{FF2B5EF4-FFF2-40B4-BE49-F238E27FC236}">
                <a16:creationId xmlns:a16="http://schemas.microsoft.com/office/drawing/2014/main" id="{7E0CFECD-CE2C-4BF4-8579-F13408C2C279}"/>
              </a:ext>
            </a:extLst>
          </p:cNvPr>
          <p:cNvSpPr/>
          <p:nvPr/>
        </p:nvSpPr>
        <p:spPr>
          <a:xfrm>
            <a:off x="172122" y="917972"/>
            <a:ext cx="5194755" cy="369332"/>
          </a:xfrm>
          <a:prstGeom prst="rect">
            <a:avLst/>
          </a:prstGeom>
        </p:spPr>
        <p:txBody>
          <a:bodyPr wrap="none">
            <a:spAutoFit/>
          </a:bodyPr>
          <a:lstStyle/>
          <a:p>
            <a:r>
              <a:rPr lang="fr-FR" b="1" dirty="0">
                <a:solidFill>
                  <a:srgbClr val="008000"/>
                </a:solidFill>
                <a:latin typeface="Calibri" panose="020F0502020204030204" pitchFamily="34" charset="0"/>
                <a:ea typeface="Calibri" panose="020F0502020204030204" pitchFamily="34" charset="0"/>
                <a:cs typeface="Times New Roman" panose="02020603050405020304" pitchFamily="18" charset="0"/>
              </a:rPr>
              <a:t>Arbres pieuvres de Madagascar (</a:t>
            </a:r>
            <a:r>
              <a:rPr lang="fr-FR" b="1" i="1" dirty="0" err="1">
                <a:solidFill>
                  <a:srgbClr val="008000"/>
                </a:solidFill>
                <a:latin typeface="Calibri" panose="020F0502020204030204" pitchFamily="34" charset="0"/>
                <a:ea typeface="Calibri" panose="020F0502020204030204" pitchFamily="34" charset="0"/>
                <a:cs typeface="Times New Roman" panose="02020603050405020304" pitchFamily="18" charset="0"/>
              </a:rPr>
              <a:t>Alluaudia</a:t>
            </a:r>
            <a:r>
              <a:rPr lang="fr-FR" b="1" i="1" dirty="0">
                <a:solidFill>
                  <a:srgbClr val="008000"/>
                </a:solidFill>
                <a:latin typeface="Calibri" panose="020F0502020204030204" pitchFamily="34" charset="0"/>
                <a:ea typeface="Calibri" panose="020F0502020204030204" pitchFamily="34" charset="0"/>
                <a:cs typeface="Times New Roman" panose="02020603050405020304" pitchFamily="18" charset="0"/>
              </a:rPr>
              <a:t> </a:t>
            </a:r>
            <a:r>
              <a:rPr lang="fr-FR" b="1" i="1" dirty="0" err="1">
                <a:solidFill>
                  <a:srgbClr val="008000"/>
                </a:solidFill>
                <a:latin typeface="Calibri" panose="020F0502020204030204" pitchFamily="34" charset="0"/>
                <a:ea typeface="Calibri" panose="020F0502020204030204" pitchFamily="34" charset="0"/>
                <a:cs typeface="Times New Roman" panose="02020603050405020304" pitchFamily="18" charset="0"/>
              </a:rPr>
              <a:t>procera</a:t>
            </a:r>
            <a:r>
              <a:rPr lang="fr-FR" b="1" dirty="0">
                <a:solidFill>
                  <a:srgbClr val="008000"/>
                </a:solidFill>
                <a:latin typeface="Calibri" panose="020F0502020204030204" pitchFamily="34" charset="0"/>
                <a:ea typeface="Calibri" panose="020F0502020204030204" pitchFamily="34" charset="0"/>
                <a:cs typeface="Times New Roman" panose="02020603050405020304" pitchFamily="18" charset="0"/>
              </a:rPr>
              <a:t>) </a:t>
            </a:r>
            <a:endParaRPr lang="fr-FR" b="1" dirty="0">
              <a:solidFill>
                <a:srgbClr val="008000"/>
              </a:solidFill>
            </a:endParaRPr>
          </a:p>
        </p:txBody>
      </p:sp>
      <p:pic>
        <p:nvPicPr>
          <p:cNvPr id="9" name="Image 8">
            <a:extLst>
              <a:ext uri="{FF2B5EF4-FFF2-40B4-BE49-F238E27FC236}">
                <a16:creationId xmlns:a16="http://schemas.microsoft.com/office/drawing/2014/main" id="{6E3A51E2-448A-4426-8E3C-E165D0352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0351" y="4616095"/>
            <a:ext cx="2628900" cy="1743075"/>
          </a:xfrm>
          <a:prstGeom prst="rect">
            <a:avLst/>
          </a:prstGeom>
        </p:spPr>
      </p:pic>
      <p:pic>
        <p:nvPicPr>
          <p:cNvPr id="11" name="Image 10">
            <a:extLst>
              <a:ext uri="{FF2B5EF4-FFF2-40B4-BE49-F238E27FC236}">
                <a16:creationId xmlns:a16="http://schemas.microsoft.com/office/drawing/2014/main" id="{415BB4EB-1CB9-4512-A5BF-9976DBCA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3150" y="3689136"/>
            <a:ext cx="1695450" cy="2686050"/>
          </a:xfrm>
          <a:prstGeom prst="rect">
            <a:avLst/>
          </a:prstGeom>
        </p:spPr>
      </p:pic>
      <p:pic>
        <p:nvPicPr>
          <p:cNvPr id="13" name="Image 12">
            <a:extLst>
              <a:ext uri="{FF2B5EF4-FFF2-40B4-BE49-F238E27FC236}">
                <a16:creationId xmlns:a16="http://schemas.microsoft.com/office/drawing/2014/main" id="{217810DC-17CF-4532-BE39-B5878F78E1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2588" y="4936911"/>
            <a:ext cx="1676400" cy="1333500"/>
          </a:xfrm>
          <a:prstGeom prst="rect">
            <a:avLst/>
          </a:prstGeom>
        </p:spPr>
      </p:pic>
      <p:pic>
        <p:nvPicPr>
          <p:cNvPr id="15" name="Image 14">
            <a:extLst>
              <a:ext uri="{FF2B5EF4-FFF2-40B4-BE49-F238E27FC236}">
                <a16:creationId xmlns:a16="http://schemas.microsoft.com/office/drawing/2014/main" id="{917A5C53-4959-401A-8E42-E7A41D55EC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987" y="3793911"/>
            <a:ext cx="1847850" cy="2476500"/>
          </a:xfrm>
          <a:prstGeom prst="rect">
            <a:avLst/>
          </a:prstGeom>
        </p:spPr>
      </p:pic>
      <p:pic>
        <p:nvPicPr>
          <p:cNvPr id="17" name="Image 16">
            <a:extLst>
              <a:ext uri="{FF2B5EF4-FFF2-40B4-BE49-F238E27FC236}">
                <a16:creationId xmlns:a16="http://schemas.microsoft.com/office/drawing/2014/main" id="{87FB4F3E-0FEC-4CC0-8CAC-704C602C55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67738" y="4563708"/>
            <a:ext cx="2466975" cy="1847850"/>
          </a:xfrm>
          <a:prstGeom prst="rect">
            <a:avLst/>
          </a:prstGeom>
        </p:spPr>
      </p:pic>
    </p:spTree>
    <p:extLst>
      <p:ext uri="{BB962C8B-B14F-4D97-AF65-F5344CB8AC3E}">
        <p14:creationId xmlns:p14="http://schemas.microsoft.com/office/powerpoint/2010/main" val="17137856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62F07E8-C6A0-4446-92F5-06D3E9A0E5D6}"/>
              </a:ext>
            </a:extLst>
          </p:cNvPr>
          <p:cNvSpPr>
            <a:spLocks noGrp="1"/>
          </p:cNvSpPr>
          <p:nvPr>
            <p:ph type="ftr" sz="quarter" idx="11"/>
          </p:nvPr>
        </p:nvSpPr>
        <p:spPr>
          <a:xfrm>
            <a:off x="2581835" y="6356350"/>
            <a:ext cx="5571565"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DA14B07-94E6-4D42-A62D-BE5F0F844C16}"/>
              </a:ext>
            </a:extLst>
          </p:cNvPr>
          <p:cNvSpPr>
            <a:spLocks noGrp="1"/>
          </p:cNvSpPr>
          <p:nvPr>
            <p:ph type="sldNum" sz="quarter" idx="12"/>
          </p:nvPr>
        </p:nvSpPr>
        <p:spPr>
          <a:xfrm>
            <a:off x="9223786" y="6356350"/>
            <a:ext cx="2743200" cy="365125"/>
          </a:xfrm>
        </p:spPr>
        <p:txBody>
          <a:bodyPr/>
          <a:lstStyle/>
          <a:p>
            <a:fld id="{DD01B516-A07C-46B6-9C1A-871827ED2DE0}" type="slidenum">
              <a:rPr lang="fr-FR" smtClean="0"/>
              <a:t>87</a:t>
            </a:fld>
            <a:endParaRPr lang="fr-FR"/>
          </a:p>
        </p:txBody>
      </p:sp>
      <p:pic>
        <p:nvPicPr>
          <p:cNvPr id="7" name="Image 6">
            <a:extLst>
              <a:ext uri="{FF2B5EF4-FFF2-40B4-BE49-F238E27FC236}">
                <a16:creationId xmlns:a16="http://schemas.microsoft.com/office/drawing/2014/main" id="{A3AEB4AB-AB6A-480E-8E5B-2900E0173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631" y="2855705"/>
            <a:ext cx="3810000" cy="2857500"/>
          </a:xfrm>
          <a:prstGeom prst="rect">
            <a:avLst/>
          </a:prstGeom>
        </p:spPr>
      </p:pic>
      <p:pic>
        <p:nvPicPr>
          <p:cNvPr id="9" name="Image 8">
            <a:extLst>
              <a:ext uri="{FF2B5EF4-FFF2-40B4-BE49-F238E27FC236}">
                <a16:creationId xmlns:a16="http://schemas.microsoft.com/office/drawing/2014/main" id="{3924F377-A1F0-4A6C-8DDE-3A5391F50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6244" y="2451248"/>
            <a:ext cx="2446468" cy="3261957"/>
          </a:xfrm>
          <a:prstGeom prst="rect">
            <a:avLst/>
          </a:prstGeom>
        </p:spPr>
      </p:pic>
      <p:pic>
        <p:nvPicPr>
          <p:cNvPr id="11" name="Image 10">
            <a:extLst>
              <a:ext uri="{FF2B5EF4-FFF2-40B4-BE49-F238E27FC236}">
                <a16:creationId xmlns:a16="http://schemas.microsoft.com/office/drawing/2014/main" id="{3782969D-8087-440B-9E3F-0C2E73660D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3580" y="2604562"/>
            <a:ext cx="2216495" cy="2955327"/>
          </a:xfrm>
          <a:prstGeom prst="rect">
            <a:avLst/>
          </a:prstGeom>
        </p:spPr>
      </p:pic>
      <p:sp>
        <p:nvSpPr>
          <p:cNvPr id="12" name="ZoneTexte 11">
            <a:extLst>
              <a:ext uri="{FF2B5EF4-FFF2-40B4-BE49-F238E27FC236}">
                <a16:creationId xmlns:a16="http://schemas.microsoft.com/office/drawing/2014/main" id="{F75EE318-26FE-467E-AC8D-E257A9D57015}"/>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13" name="ZoneTexte 12">
            <a:extLst>
              <a:ext uri="{FF2B5EF4-FFF2-40B4-BE49-F238E27FC236}">
                <a16:creationId xmlns:a16="http://schemas.microsoft.com/office/drawing/2014/main" id="{6A8894E4-672F-4A9E-91E2-1D0506D6FCED}"/>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Plantes tropicales extraordinaires</a:t>
            </a:r>
          </a:p>
        </p:txBody>
      </p:sp>
      <p:sp>
        <p:nvSpPr>
          <p:cNvPr id="14" name="ZoneTexte 13">
            <a:extLst>
              <a:ext uri="{FF2B5EF4-FFF2-40B4-BE49-F238E27FC236}">
                <a16:creationId xmlns:a16="http://schemas.microsoft.com/office/drawing/2014/main" id="{8C6FB396-AA22-4FC2-A20E-4332F90C38E6}"/>
              </a:ext>
            </a:extLst>
          </p:cNvPr>
          <p:cNvSpPr txBox="1"/>
          <p:nvPr/>
        </p:nvSpPr>
        <p:spPr>
          <a:xfrm>
            <a:off x="247425" y="960085"/>
            <a:ext cx="4668819" cy="369332"/>
          </a:xfrm>
          <a:prstGeom prst="rect">
            <a:avLst/>
          </a:prstGeom>
          <a:noFill/>
        </p:spPr>
        <p:txBody>
          <a:bodyPr wrap="square" rtlCol="0">
            <a:spAutoFit/>
          </a:bodyPr>
          <a:lstStyle/>
          <a:p>
            <a:r>
              <a:rPr lang="fr-FR" b="1" dirty="0">
                <a:solidFill>
                  <a:srgbClr val="008000"/>
                </a:solidFill>
              </a:rPr>
              <a:t>Orchidées des hauts plateaux.</a:t>
            </a:r>
          </a:p>
        </p:txBody>
      </p:sp>
      <p:sp>
        <p:nvSpPr>
          <p:cNvPr id="15" name="ZoneTexte 14">
            <a:extLst>
              <a:ext uri="{FF2B5EF4-FFF2-40B4-BE49-F238E27FC236}">
                <a16:creationId xmlns:a16="http://schemas.microsoft.com/office/drawing/2014/main" id="{AD4EB7AF-1198-49EB-95F0-E0B7138CCABE}"/>
              </a:ext>
            </a:extLst>
          </p:cNvPr>
          <p:cNvSpPr txBox="1"/>
          <p:nvPr/>
        </p:nvSpPr>
        <p:spPr>
          <a:xfrm>
            <a:off x="301214" y="1526220"/>
            <a:ext cx="5066403" cy="646331"/>
          </a:xfrm>
          <a:prstGeom prst="rect">
            <a:avLst/>
          </a:prstGeom>
          <a:noFill/>
        </p:spPr>
        <p:txBody>
          <a:bodyPr wrap="square" rtlCol="0">
            <a:spAutoFit/>
          </a:bodyPr>
          <a:lstStyle/>
          <a:p>
            <a:r>
              <a:rPr lang="fr-FR" dirty="0">
                <a:solidFill>
                  <a:srgbClr val="008000"/>
                </a:solidFill>
              </a:rPr>
              <a:t>A mettre dans la serre.</a:t>
            </a:r>
          </a:p>
          <a:p>
            <a:r>
              <a:rPr lang="fr-FR" dirty="0">
                <a:solidFill>
                  <a:srgbClr val="FF0000"/>
                </a:solidFill>
              </a:rPr>
              <a:t>Attention aux vols.</a:t>
            </a:r>
          </a:p>
        </p:txBody>
      </p:sp>
      <p:sp>
        <p:nvSpPr>
          <p:cNvPr id="16" name="Rectangle 15">
            <a:extLst>
              <a:ext uri="{FF2B5EF4-FFF2-40B4-BE49-F238E27FC236}">
                <a16:creationId xmlns:a16="http://schemas.microsoft.com/office/drawing/2014/main" id="{CF6D5FA6-517F-4E74-8DC9-F28C9E80CDD8}"/>
              </a:ext>
            </a:extLst>
          </p:cNvPr>
          <p:cNvSpPr/>
          <p:nvPr/>
        </p:nvSpPr>
        <p:spPr>
          <a:xfrm>
            <a:off x="820673" y="5713205"/>
            <a:ext cx="3406958" cy="369332"/>
          </a:xfrm>
          <a:prstGeom prst="rect">
            <a:avLst/>
          </a:prstGeom>
        </p:spPr>
        <p:txBody>
          <a:bodyPr wrap="none">
            <a:spAutoFit/>
          </a:bodyPr>
          <a:lstStyle/>
          <a:p>
            <a:r>
              <a:rPr lang="fr-FR" i="1" dirty="0" err="1">
                <a:solidFill>
                  <a:srgbClr val="008000"/>
                </a:solidFill>
              </a:rPr>
              <a:t>Cynorkis</a:t>
            </a:r>
            <a:r>
              <a:rPr lang="fr-FR" i="1" dirty="0">
                <a:solidFill>
                  <a:srgbClr val="008000"/>
                </a:solidFill>
              </a:rPr>
              <a:t> </a:t>
            </a:r>
            <a:r>
              <a:rPr lang="fr-FR" i="1" dirty="0" err="1">
                <a:solidFill>
                  <a:srgbClr val="008000"/>
                </a:solidFill>
              </a:rPr>
              <a:t>angustipetala</a:t>
            </a:r>
            <a:r>
              <a:rPr lang="fr-FR" i="1" dirty="0">
                <a:solidFill>
                  <a:srgbClr val="008000"/>
                </a:solidFill>
              </a:rPr>
              <a:t> </a:t>
            </a:r>
            <a:r>
              <a:rPr lang="fr-FR" dirty="0">
                <a:solidFill>
                  <a:srgbClr val="008000"/>
                </a:solidFill>
              </a:rPr>
              <a:t>(</a:t>
            </a:r>
            <a:r>
              <a:rPr lang="fr-FR" dirty="0" err="1">
                <a:solidFill>
                  <a:srgbClr val="008000"/>
                </a:solidFill>
              </a:rPr>
              <a:t>Ankaratra</a:t>
            </a:r>
            <a:r>
              <a:rPr lang="fr-FR" dirty="0">
                <a:solidFill>
                  <a:srgbClr val="008000"/>
                </a:solidFill>
              </a:rPr>
              <a:t>)</a:t>
            </a:r>
          </a:p>
        </p:txBody>
      </p:sp>
      <p:sp>
        <p:nvSpPr>
          <p:cNvPr id="17" name="Rectangle 16">
            <a:extLst>
              <a:ext uri="{FF2B5EF4-FFF2-40B4-BE49-F238E27FC236}">
                <a16:creationId xmlns:a16="http://schemas.microsoft.com/office/drawing/2014/main" id="{DB74B55B-5CA2-46E6-86BF-8DD7DAF2F8B3}"/>
              </a:ext>
            </a:extLst>
          </p:cNvPr>
          <p:cNvSpPr/>
          <p:nvPr/>
        </p:nvSpPr>
        <p:spPr>
          <a:xfrm>
            <a:off x="4789597" y="5713205"/>
            <a:ext cx="3022494" cy="369332"/>
          </a:xfrm>
          <a:prstGeom prst="rect">
            <a:avLst/>
          </a:prstGeom>
        </p:spPr>
        <p:txBody>
          <a:bodyPr wrap="none">
            <a:spAutoFit/>
          </a:bodyPr>
          <a:lstStyle/>
          <a:p>
            <a:r>
              <a:rPr lang="fr-FR" i="1" dirty="0" err="1">
                <a:solidFill>
                  <a:srgbClr val="008000"/>
                </a:solidFill>
              </a:rPr>
              <a:t>Cynorkis</a:t>
            </a:r>
            <a:r>
              <a:rPr lang="fr-FR" i="1" dirty="0">
                <a:solidFill>
                  <a:srgbClr val="008000"/>
                </a:solidFill>
              </a:rPr>
              <a:t> </a:t>
            </a:r>
            <a:r>
              <a:rPr lang="fr-FR" i="1" dirty="0" err="1">
                <a:solidFill>
                  <a:srgbClr val="008000"/>
                </a:solidFill>
              </a:rPr>
              <a:t>graminea</a:t>
            </a:r>
            <a:r>
              <a:rPr lang="fr-FR" i="1" dirty="0">
                <a:solidFill>
                  <a:srgbClr val="008000"/>
                </a:solidFill>
              </a:rPr>
              <a:t> </a:t>
            </a:r>
            <a:r>
              <a:rPr lang="fr-FR" dirty="0">
                <a:solidFill>
                  <a:srgbClr val="008000"/>
                </a:solidFill>
              </a:rPr>
              <a:t>(</a:t>
            </a:r>
            <a:r>
              <a:rPr lang="fr-FR" dirty="0" err="1">
                <a:solidFill>
                  <a:srgbClr val="008000"/>
                </a:solidFill>
              </a:rPr>
              <a:t>Ankaratra</a:t>
            </a:r>
            <a:r>
              <a:rPr lang="fr-FR" dirty="0">
                <a:solidFill>
                  <a:srgbClr val="008000"/>
                </a:solidFill>
              </a:rPr>
              <a:t>)</a:t>
            </a:r>
          </a:p>
        </p:txBody>
      </p:sp>
      <p:sp>
        <p:nvSpPr>
          <p:cNvPr id="18" name="Rectangle 17">
            <a:extLst>
              <a:ext uri="{FF2B5EF4-FFF2-40B4-BE49-F238E27FC236}">
                <a16:creationId xmlns:a16="http://schemas.microsoft.com/office/drawing/2014/main" id="{9C851A25-A70A-4F10-8AE9-4BAF23A9316C}"/>
              </a:ext>
            </a:extLst>
          </p:cNvPr>
          <p:cNvSpPr/>
          <p:nvPr/>
        </p:nvSpPr>
        <p:spPr>
          <a:xfrm>
            <a:off x="8591013" y="5588787"/>
            <a:ext cx="2901628" cy="369332"/>
          </a:xfrm>
          <a:prstGeom prst="rect">
            <a:avLst/>
          </a:prstGeom>
        </p:spPr>
        <p:txBody>
          <a:bodyPr wrap="none">
            <a:spAutoFit/>
          </a:bodyPr>
          <a:lstStyle/>
          <a:p>
            <a:r>
              <a:rPr lang="fr-FR" i="1" dirty="0" err="1">
                <a:solidFill>
                  <a:srgbClr val="008000"/>
                </a:solidFill>
              </a:rPr>
              <a:t>Cynorkis</a:t>
            </a:r>
            <a:r>
              <a:rPr lang="fr-FR" i="1" dirty="0">
                <a:solidFill>
                  <a:srgbClr val="008000"/>
                </a:solidFill>
              </a:rPr>
              <a:t> </a:t>
            </a:r>
            <a:r>
              <a:rPr lang="fr-FR" i="1" dirty="0" err="1">
                <a:solidFill>
                  <a:srgbClr val="008000"/>
                </a:solidFill>
              </a:rPr>
              <a:t>flexuosa</a:t>
            </a:r>
            <a:r>
              <a:rPr lang="fr-FR" dirty="0">
                <a:solidFill>
                  <a:srgbClr val="008000"/>
                </a:solidFill>
              </a:rPr>
              <a:t> (</a:t>
            </a:r>
            <a:r>
              <a:rPr lang="fr-FR" dirty="0" err="1">
                <a:solidFill>
                  <a:srgbClr val="008000"/>
                </a:solidFill>
              </a:rPr>
              <a:t>Ankaratra</a:t>
            </a:r>
            <a:r>
              <a:rPr lang="fr-FR" dirty="0">
                <a:solidFill>
                  <a:srgbClr val="008000"/>
                </a:solidFill>
              </a:rPr>
              <a:t>)</a:t>
            </a:r>
            <a:endParaRPr lang="fr-FR" i="1" dirty="0">
              <a:solidFill>
                <a:srgbClr val="008000"/>
              </a:solidFill>
            </a:endParaRPr>
          </a:p>
        </p:txBody>
      </p:sp>
    </p:spTree>
    <p:extLst>
      <p:ext uri="{BB962C8B-B14F-4D97-AF65-F5344CB8AC3E}">
        <p14:creationId xmlns:p14="http://schemas.microsoft.com/office/powerpoint/2010/main" val="2977730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270325" y="6465346"/>
            <a:ext cx="4883075" cy="256129"/>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p:txBody>
          <a:bodyPr/>
          <a:lstStyle/>
          <a:p>
            <a:fld id="{DD01B516-A07C-46B6-9C1A-871827ED2DE0}" type="slidenum">
              <a:rPr lang="fr-FR" smtClean="0"/>
              <a:t>88</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52C7A437-1FF1-425C-BACB-8016DA6459E0}"/>
              </a:ext>
            </a:extLst>
          </p:cNvPr>
          <p:cNvSpPr txBox="1"/>
          <p:nvPr/>
        </p:nvSpPr>
        <p:spPr>
          <a:xfrm>
            <a:off x="290456" y="446730"/>
            <a:ext cx="2700170" cy="369332"/>
          </a:xfrm>
          <a:prstGeom prst="rect">
            <a:avLst/>
          </a:prstGeom>
          <a:noFill/>
        </p:spPr>
        <p:txBody>
          <a:bodyPr wrap="square" rtlCol="0">
            <a:spAutoFit/>
          </a:bodyPr>
          <a:lstStyle/>
          <a:p>
            <a:r>
              <a:rPr lang="fr-FR" b="1" u="sng" dirty="0">
                <a:solidFill>
                  <a:srgbClr val="008000"/>
                </a:solidFill>
              </a:rPr>
              <a:t>Plantes qui aiment l’eau</a:t>
            </a:r>
          </a:p>
        </p:txBody>
      </p:sp>
      <p:sp>
        <p:nvSpPr>
          <p:cNvPr id="6" name="Rectangle 5">
            <a:extLst>
              <a:ext uri="{FF2B5EF4-FFF2-40B4-BE49-F238E27FC236}">
                <a16:creationId xmlns:a16="http://schemas.microsoft.com/office/drawing/2014/main" id="{FE2F0AB1-48E7-4306-B3F9-9728069D66A2}"/>
              </a:ext>
            </a:extLst>
          </p:cNvPr>
          <p:cNvSpPr/>
          <p:nvPr/>
        </p:nvSpPr>
        <p:spPr>
          <a:xfrm>
            <a:off x="290456" y="939487"/>
            <a:ext cx="11705601" cy="1477328"/>
          </a:xfrm>
          <a:prstGeom prst="rect">
            <a:avLst/>
          </a:prstGeom>
        </p:spPr>
        <p:txBody>
          <a:bodyPr wrap="square">
            <a:spAutoFit/>
          </a:bodyPr>
          <a:lstStyle/>
          <a:p>
            <a:r>
              <a:rPr lang="pt-BR" b="1" dirty="0">
                <a:solidFill>
                  <a:srgbClr val="008000"/>
                </a:solidFill>
                <a:latin typeface="Arial" panose="020B0604020202020204" pitchFamily="34" charset="0"/>
              </a:rPr>
              <a:t>Bambou mâle ou bambou de Calcutta (</a:t>
            </a:r>
            <a:r>
              <a:rPr lang="fr-FR" b="1" i="1" dirty="0" err="1">
                <a:solidFill>
                  <a:srgbClr val="008000"/>
                </a:solidFill>
              </a:rPr>
              <a:t>Dendrocalamus</a:t>
            </a:r>
            <a:r>
              <a:rPr lang="fr-FR" b="1" i="1" dirty="0">
                <a:solidFill>
                  <a:srgbClr val="008000"/>
                </a:solidFill>
              </a:rPr>
              <a:t> </a:t>
            </a:r>
            <a:r>
              <a:rPr lang="fr-FR" b="1" i="1" dirty="0" err="1">
                <a:solidFill>
                  <a:srgbClr val="008000"/>
                </a:solidFill>
              </a:rPr>
              <a:t>strictus</a:t>
            </a:r>
            <a:r>
              <a:rPr lang="pt-BR" b="1" dirty="0">
                <a:solidFill>
                  <a:srgbClr val="008000"/>
                </a:solidFill>
                <a:latin typeface="Arial" panose="020B0604020202020204" pitchFamily="34" charset="0"/>
              </a:rPr>
              <a:t>)</a:t>
            </a:r>
            <a:endParaRPr lang="fr-FR" b="1" dirty="0">
              <a:solidFill>
                <a:srgbClr val="008000"/>
              </a:solidFill>
            </a:endParaRPr>
          </a:p>
          <a:p>
            <a:endParaRPr lang="fr-FR" dirty="0"/>
          </a:p>
          <a:p>
            <a:r>
              <a:rPr lang="fr-FR" dirty="0"/>
              <a:t>aux </a:t>
            </a:r>
            <a:r>
              <a:rPr lang="fr-FR" dirty="0">
                <a:hlinkClick r:id="rId2" tooltip="Rhizome"/>
              </a:rPr>
              <a:t>rhizomes</a:t>
            </a:r>
            <a:r>
              <a:rPr lang="fr-FR" dirty="0"/>
              <a:t> courts, </a:t>
            </a:r>
            <a:r>
              <a:rPr lang="fr-FR" dirty="0" err="1"/>
              <a:t>pachymorphes</a:t>
            </a:r>
            <a:r>
              <a:rPr lang="fr-FR" dirty="0"/>
              <a:t>, et aux tiges ligneuses, dressées de 6 à 15/18 mètres de long et 25 à 75 mm de diamètre, a de nombreux autres usages, en particulier comme </a:t>
            </a:r>
            <a:r>
              <a:rPr lang="fr-FR" dirty="0">
                <a:hlinkClick r:id="rId3" tooltip="Matériau de construction"/>
              </a:rPr>
              <a:t>matériau de construction</a:t>
            </a:r>
            <a:r>
              <a:rPr lang="fr-FR" dirty="0"/>
              <a:t>. Ses </a:t>
            </a:r>
            <a:r>
              <a:rPr lang="fr-FR" dirty="0">
                <a:hlinkClick r:id="rId4" tooltip="Pousse de bambou"/>
              </a:rPr>
              <a:t>jeunes pousses</a:t>
            </a:r>
            <a:r>
              <a:rPr lang="fr-FR" dirty="0"/>
              <a:t> sont comestibles.</a:t>
            </a:r>
          </a:p>
        </p:txBody>
      </p:sp>
      <p:pic>
        <p:nvPicPr>
          <p:cNvPr id="8" name="Image 7">
            <a:extLst>
              <a:ext uri="{FF2B5EF4-FFF2-40B4-BE49-F238E27FC236}">
                <a16:creationId xmlns:a16="http://schemas.microsoft.com/office/drawing/2014/main" id="{07B992AF-38C1-42E4-B273-6258227840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7489" y="4089763"/>
            <a:ext cx="2428875" cy="1885950"/>
          </a:xfrm>
          <a:prstGeom prst="rect">
            <a:avLst/>
          </a:prstGeom>
        </p:spPr>
      </p:pic>
      <p:pic>
        <p:nvPicPr>
          <p:cNvPr id="10" name="Image 9">
            <a:extLst>
              <a:ext uri="{FF2B5EF4-FFF2-40B4-BE49-F238E27FC236}">
                <a16:creationId xmlns:a16="http://schemas.microsoft.com/office/drawing/2014/main" id="{80A0406B-FF50-42B0-A265-065A38E091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2441" y="4108528"/>
            <a:ext cx="1771650" cy="1771650"/>
          </a:xfrm>
          <a:prstGeom prst="rect">
            <a:avLst/>
          </a:prstGeom>
        </p:spPr>
      </p:pic>
      <p:pic>
        <p:nvPicPr>
          <p:cNvPr id="12" name="Image 11">
            <a:extLst>
              <a:ext uri="{FF2B5EF4-FFF2-40B4-BE49-F238E27FC236}">
                <a16:creationId xmlns:a16="http://schemas.microsoft.com/office/drawing/2014/main" id="{9D0D0334-0C97-41E6-A7C5-6B38E9AA99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1547" y="4098680"/>
            <a:ext cx="2657475" cy="1724025"/>
          </a:xfrm>
          <a:prstGeom prst="rect">
            <a:avLst/>
          </a:prstGeom>
        </p:spPr>
      </p:pic>
      <p:pic>
        <p:nvPicPr>
          <p:cNvPr id="14" name="Image 13">
            <a:extLst>
              <a:ext uri="{FF2B5EF4-FFF2-40B4-BE49-F238E27FC236}">
                <a16:creationId xmlns:a16="http://schemas.microsoft.com/office/drawing/2014/main" id="{82B656E8-10C2-4C14-B664-156D861A5B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8368" y="4108528"/>
            <a:ext cx="2009775" cy="2009775"/>
          </a:xfrm>
          <a:prstGeom prst="rect">
            <a:avLst/>
          </a:prstGeom>
        </p:spPr>
      </p:pic>
      <p:pic>
        <p:nvPicPr>
          <p:cNvPr id="16" name="Image 15">
            <a:extLst>
              <a:ext uri="{FF2B5EF4-FFF2-40B4-BE49-F238E27FC236}">
                <a16:creationId xmlns:a16="http://schemas.microsoft.com/office/drawing/2014/main" id="{64424C0A-CF43-424C-9BA7-2197E4527F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23755" y="2070360"/>
            <a:ext cx="2466975" cy="1847850"/>
          </a:xfrm>
          <a:prstGeom prst="rect">
            <a:avLst/>
          </a:prstGeom>
        </p:spPr>
      </p:pic>
      <p:sp>
        <p:nvSpPr>
          <p:cNvPr id="17" name="ZoneTexte 16">
            <a:extLst>
              <a:ext uri="{FF2B5EF4-FFF2-40B4-BE49-F238E27FC236}">
                <a16:creationId xmlns:a16="http://schemas.microsoft.com/office/drawing/2014/main" id="{9FE592BD-19B8-4BEC-8B1E-82107ADF6B30}"/>
              </a:ext>
            </a:extLst>
          </p:cNvPr>
          <p:cNvSpPr txBox="1"/>
          <p:nvPr/>
        </p:nvSpPr>
        <p:spPr>
          <a:xfrm>
            <a:off x="155986" y="5894685"/>
            <a:ext cx="4190104" cy="830997"/>
          </a:xfrm>
          <a:prstGeom prst="rect">
            <a:avLst/>
          </a:prstGeom>
          <a:noFill/>
        </p:spPr>
        <p:txBody>
          <a:bodyPr wrap="square" rtlCol="0">
            <a:spAutoFit/>
          </a:bodyPr>
          <a:lstStyle/>
          <a:p>
            <a:r>
              <a:rPr lang="fr-FR" sz="1200" dirty="0"/>
              <a:t>Sources : a </a:t>
            </a:r>
            <a:r>
              <a:rPr lang="fr-FR" sz="1200" dirty="0">
                <a:hlinkClick r:id="rId10"/>
              </a:rPr>
              <a:t>https://fr.wikipedia.org/wiki/Dendrocalamus_strictus</a:t>
            </a:r>
            <a:endParaRPr lang="fr-FR" sz="1200" dirty="0"/>
          </a:p>
          <a:p>
            <a:r>
              <a:rPr lang="fr-FR" sz="1200" dirty="0"/>
              <a:t>b) </a:t>
            </a:r>
            <a:r>
              <a:rPr lang="fr-FR" sz="1200" dirty="0">
                <a:hlinkClick r:id="rId11"/>
              </a:rPr>
              <a:t>https://en.wikipedia.org/wiki/Dendrocalamus_strictus</a:t>
            </a:r>
            <a:r>
              <a:rPr lang="fr-FR" sz="1200" dirty="0"/>
              <a:t> </a:t>
            </a:r>
          </a:p>
          <a:p>
            <a:r>
              <a:rPr lang="fr-FR" sz="1200" dirty="0"/>
              <a:t>c) </a:t>
            </a:r>
            <a:r>
              <a:rPr lang="fr-FR" sz="1200" dirty="0">
                <a:hlinkClick r:id="rId12"/>
              </a:rPr>
              <a:t>http://www.comptoir-des-graines.fr/graminees-graines-de-dendrocalamus-strictus-p-129.html</a:t>
            </a:r>
            <a:r>
              <a:rPr lang="fr-FR" sz="1200" dirty="0"/>
              <a:t> </a:t>
            </a:r>
          </a:p>
        </p:txBody>
      </p:sp>
      <p:sp>
        <p:nvSpPr>
          <p:cNvPr id="18" name="ZoneTexte 17">
            <a:extLst>
              <a:ext uri="{FF2B5EF4-FFF2-40B4-BE49-F238E27FC236}">
                <a16:creationId xmlns:a16="http://schemas.microsoft.com/office/drawing/2014/main" id="{6387450D-80AA-436D-93E9-111DCF9BA720}"/>
              </a:ext>
            </a:extLst>
          </p:cNvPr>
          <p:cNvSpPr txBox="1"/>
          <p:nvPr/>
        </p:nvSpPr>
        <p:spPr>
          <a:xfrm>
            <a:off x="290456" y="2282168"/>
            <a:ext cx="8812818" cy="1200329"/>
          </a:xfrm>
          <a:prstGeom prst="rect">
            <a:avLst/>
          </a:prstGeom>
          <a:noFill/>
        </p:spPr>
        <p:txBody>
          <a:bodyPr wrap="square" rtlCol="0">
            <a:spAutoFit/>
          </a:bodyPr>
          <a:lstStyle/>
          <a:p>
            <a:r>
              <a:rPr lang="fr-FR" dirty="0"/>
              <a:t>Ils sont utilisés pour fabriquer des cadres, des chevrons, des poteaux de tente, des armatures de béton, des murs, des échafaudages et des clôtures. Les feuilles sont utilisées pour le chaume. Utilisé par l'armée britannique en Inde pour fabriquer des tubes lanceurs.</a:t>
            </a:r>
          </a:p>
          <a:p>
            <a:r>
              <a:rPr lang="fr-FR" dirty="0"/>
              <a:t>Température minimale de -5 à 0°C. </a:t>
            </a:r>
            <a:r>
              <a:rPr lang="it-IT" b="1" dirty="0"/>
              <a:t>USDA Hardiness Zone</a:t>
            </a:r>
            <a:r>
              <a:rPr lang="it-IT" dirty="0"/>
              <a:t>. 9(10) - 11</a:t>
            </a:r>
            <a:endParaRPr lang="fr-FR" dirty="0"/>
          </a:p>
        </p:txBody>
      </p:sp>
    </p:spTree>
    <p:extLst>
      <p:ext uri="{BB962C8B-B14F-4D97-AF65-F5344CB8AC3E}">
        <p14:creationId xmlns:p14="http://schemas.microsoft.com/office/powerpoint/2010/main" val="26296406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240660B-CA48-47CA-9EE6-670C9C032068}"/>
              </a:ext>
            </a:extLst>
          </p:cNvPr>
          <p:cNvSpPr>
            <a:spLocks noGrp="1"/>
          </p:cNvSpPr>
          <p:nvPr>
            <p:ph type="ftr" sz="quarter" idx="11"/>
          </p:nvPr>
        </p:nvSpPr>
        <p:spPr>
          <a:xfrm>
            <a:off x="4038600" y="6347012"/>
            <a:ext cx="4922520" cy="374463"/>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C84AB1AB-8C17-4691-A16F-9A175072021E}"/>
              </a:ext>
            </a:extLst>
          </p:cNvPr>
          <p:cNvSpPr>
            <a:spLocks noGrp="1"/>
          </p:cNvSpPr>
          <p:nvPr>
            <p:ph type="sldNum" sz="quarter" idx="12"/>
          </p:nvPr>
        </p:nvSpPr>
        <p:spPr>
          <a:xfrm>
            <a:off x="9277574" y="111272"/>
            <a:ext cx="2743200" cy="365125"/>
          </a:xfrm>
        </p:spPr>
        <p:txBody>
          <a:bodyPr/>
          <a:lstStyle/>
          <a:p>
            <a:fld id="{DD01B516-A07C-46B6-9C1A-871827ED2DE0}" type="slidenum">
              <a:rPr lang="fr-FR" smtClean="0"/>
              <a:t>89</a:t>
            </a:fld>
            <a:endParaRPr lang="fr-FR"/>
          </a:p>
        </p:txBody>
      </p:sp>
      <p:sp>
        <p:nvSpPr>
          <p:cNvPr id="4" name="ZoneTexte 3">
            <a:extLst>
              <a:ext uri="{FF2B5EF4-FFF2-40B4-BE49-F238E27FC236}">
                <a16:creationId xmlns:a16="http://schemas.microsoft.com/office/drawing/2014/main" id="{D7F3A4DE-2177-4DAF-958D-19B4BDA8F4F4}"/>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912F0D0B-1CD8-49AD-A593-1022CD52ADBB}"/>
              </a:ext>
            </a:extLst>
          </p:cNvPr>
          <p:cNvSpPr txBox="1"/>
          <p:nvPr/>
        </p:nvSpPr>
        <p:spPr>
          <a:xfrm>
            <a:off x="290456" y="446730"/>
            <a:ext cx="2700170" cy="369332"/>
          </a:xfrm>
          <a:prstGeom prst="rect">
            <a:avLst/>
          </a:prstGeom>
          <a:noFill/>
        </p:spPr>
        <p:txBody>
          <a:bodyPr wrap="square" rtlCol="0">
            <a:spAutoFit/>
          </a:bodyPr>
          <a:lstStyle/>
          <a:p>
            <a:r>
              <a:rPr lang="fr-FR" b="1" u="sng" dirty="0">
                <a:solidFill>
                  <a:srgbClr val="008000"/>
                </a:solidFill>
              </a:rPr>
              <a:t>Plantes qui aiment l’eau</a:t>
            </a:r>
          </a:p>
        </p:txBody>
      </p:sp>
      <p:sp>
        <p:nvSpPr>
          <p:cNvPr id="6" name="Rectangle 5">
            <a:extLst>
              <a:ext uri="{FF2B5EF4-FFF2-40B4-BE49-F238E27FC236}">
                <a16:creationId xmlns:a16="http://schemas.microsoft.com/office/drawing/2014/main" id="{11CF440E-8D36-4803-8BA3-1634D7833EE1}"/>
              </a:ext>
            </a:extLst>
          </p:cNvPr>
          <p:cNvSpPr/>
          <p:nvPr/>
        </p:nvSpPr>
        <p:spPr>
          <a:xfrm>
            <a:off x="290456" y="820815"/>
            <a:ext cx="5962466" cy="369332"/>
          </a:xfrm>
          <a:prstGeom prst="rect">
            <a:avLst/>
          </a:prstGeom>
        </p:spPr>
        <p:txBody>
          <a:bodyPr wrap="none">
            <a:spAutoFit/>
          </a:bodyPr>
          <a:lstStyle/>
          <a:p>
            <a:r>
              <a:rPr lang="fr-FR" b="1" dirty="0">
                <a:solidFill>
                  <a:srgbClr val="008000"/>
                </a:solidFill>
              </a:rPr>
              <a:t>Cyprès chauve, ou Cyprès de Louisiane (</a:t>
            </a:r>
            <a:r>
              <a:rPr lang="fr-FR" b="1" i="1" dirty="0">
                <a:solidFill>
                  <a:srgbClr val="008000"/>
                </a:solidFill>
              </a:rPr>
              <a:t>Taxodium </a:t>
            </a:r>
            <a:r>
              <a:rPr lang="fr-FR" b="1" i="1" dirty="0" err="1">
                <a:solidFill>
                  <a:srgbClr val="008000"/>
                </a:solidFill>
              </a:rPr>
              <a:t>distichum</a:t>
            </a:r>
            <a:r>
              <a:rPr lang="fr-FR" b="1" dirty="0">
                <a:solidFill>
                  <a:srgbClr val="008000"/>
                </a:solidFill>
              </a:rPr>
              <a:t>)</a:t>
            </a:r>
          </a:p>
        </p:txBody>
      </p:sp>
      <p:sp>
        <p:nvSpPr>
          <p:cNvPr id="7" name="ZoneTexte 6">
            <a:extLst>
              <a:ext uri="{FF2B5EF4-FFF2-40B4-BE49-F238E27FC236}">
                <a16:creationId xmlns:a16="http://schemas.microsoft.com/office/drawing/2014/main" id="{5303E541-7B99-4F7E-A486-C8E57683AA6C}"/>
              </a:ext>
            </a:extLst>
          </p:cNvPr>
          <p:cNvSpPr txBox="1"/>
          <p:nvPr/>
        </p:nvSpPr>
        <p:spPr>
          <a:xfrm>
            <a:off x="290456" y="1190147"/>
            <a:ext cx="11618259" cy="2954655"/>
          </a:xfrm>
          <a:prstGeom prst="rect">
            <a:avLst/>
          </a:prstGeom>
          <a:noFill/>
        </p:spPr>
        <p:txBody>
          <a:bodyPr wrap="square" rtlCol="0">
            <a:spAutoFit/>
          </a:bodyPr>
          <a:lstStyle/>
          <a:p>
            <a:r>
              <a:rPr lang="fr-FR" dirty="0"/>
              <a:t>Le cyprès chauve est un grand </a:t>
            </a:r>
            <a:r>
              <a:rPr lang="fr-FR" dirty="0">
                <a:hlinkClick r:id="rId2" tooltip="Arbre"/>
              </a:rPr>
              <a:t>arbre</a:t>
            </a:r>
            <a:r>
              <a:rPr lang="fr-FR" dirty="0"/>
              <a:t> pouvant atteindre 30 à 50 mètres de haut pour un diamètre de tronc de 2 mètres. L'arbre vit de 300 à 500 ans. C'est une espèce remarquable par son adaptation aux milieux humides. Le feuillage léger, gracieux et souple est formé de </a:t>
            </a:r>
            <a:r>
              <a:rPr lang="fr-FR" dirty="0">
                <a:hlinkClick r:id="rId3" tooltip="Feuille"/>
              </a:rPr>
              <a:t>feuilles</a:t>
            </a:r>
            <a:r>
              <a:rPr lang="fr-FR" dirty="0"/>
              <a:t> claires, aplaties et aciculaires, disposées en spirales sur les rameaux mais tordues à leur base, ce qui les fait paraître disposées en deux rangs </a:t>
            </a:r>
            <a:r>
              <a:rPr lang="fr-FR" dirty="0" err="1"/>
              <a:t>aplatis.L</a:t>
            </a:r>
            <a:r>
              <a:rPr lang="fr-FR" dirty="0"/>
              <a:t> es cyprès chauves vivant dans les marais se distinguent par la croissance de racines aériennes particulières, les </a:t>
            </a:r>
            <a:r>
              <a:rPr lang="fr-FR" dirty="0">
                <a:hlinkClick r:id="rId4" tooltip="Pneumatophore"/>
              </a:rPr>
              <a:t>pneumatophores</a:t>
            </a:r>
            <a:r>
              <a:rPr lang="fr-FR" dirty="0"/>
              <a:t>. Ces organes lignifiés, qui peuvent atteindre 1,7 m de haut, émergent du sol ou de l'eau tout autour du tronc. Leur fonction semble être double. D'une part, ils assurent la fourniture en </a:t>
            </a:r>
            <a:r>
              <a:rPr lang="fr-FR" dirty="0">
                <a:hlinkClick r:id="rId5" tooltip="Dioxygène"/>
              </a:rPr>
              <a:t>dioxygène</a:t>
            </a:r>
            <a:r>
              <a:rPr lang="fr-FR" dirty="0"/>
              <a:t> du système racinaire immergé qui risquerait sans cela l'</a:t>
            </a:r>
            <a:r>
              <a:rPr lang="fr-FR" dirty="0">
                <a:hlinkClick r:id="rId6" tooltip="Anoxie (eau)"/>
              </a:rPr>
              <a:t>anoxie</a:t>
            </a:r>
            <a:r>
              <a:rPr lang="fr-FR" dirty="0"/>
              <a:t> ; d'autre part ils permettent une meilleure stabilisation et un meilleur ancrage de l'arbre dans le sol très souvent imbibé d’eau. L'arbre apprécie l'ensoleillement et les terrains détrempés, marécageux ou régulièrement inondés. USDA </a:t>
            </a:r>
            <a:r>
              <a:rPr lang="fr-FR" b="1" dirty="0" err="1"/>
              <a:t>Hardiness</a:t>
            </a:r>
            <a:r>
              <a:rPr lang="fr-FR" b="1" dirty="0"/>
              <a:t> Zones</a:t>
            </a:r>
            <a:r>
              <a:rPr lang="fr-FR" dirty="0"/>
              <a:t> 4(5)–10</a:t>
            </a:r>
          </a:p>
          <a:p>
            <a:r>
              <a:rPr lang="fr-FR" sz="1200" dirty="0"/>
              <a:t>Sources : a) </a:t>
            </a:r>
            <a:r>
              <a:rPr lang="fr-FR" sz="1200" dirty="0">
                <a:hlinkClick r:id="rId7"/>
              </a:rPr>
              <a:t>https://fr.wikipedia.org/wiki/Taxodium_distichum</a:t>
            </a:r>
            <a:endParaRPr lang="fr-FR" sz="1200" dirty="0"/>
          </a:p>
          <a:p>
            <a:r>
              <a:rPr lang="fr-FR" sz="1200" dirty="0"/>
              <a:t>b) </a:t>
            </a:r>
            <a:r>
              <a:rPr lang="fr-FR" sz="1200" dirty="0">
                <a:hlinkClick r:id="rId8"/>
              </a:rPr>
              <a:t>https://en.wikipedia.org/wiki/Taxodium_distichum</a:t>
            </a:r>
            <a:r>
              <a:rPr lang="fr-FR" sz="1200" dirty="0"/>
              <a:t> (on y trouve les infos sur sa culture).</a:t>
            </a:r>
          </a:p>
        </p:txBody>
      </p:sp>
      <p:pic>
        <p:nvPicPr>
          <p:cNvPr id="9" name="Image 8">
            <a:extLst>
              <a:ext uri="{FF2B5EF4-FFF2-40B4-BE49-F238E27FC236}">
                <a16:creationId xmlns:a16="http://schemas.microsoft.com/office/drawing/2014/main" id="{49517EAA-C257-42B5-B545-A51434B328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503" y="4381641"/>
            <a:ext cx="2000250" cy="2286000"/>
          </a:xfrm>
          <a:prstGeom prst="rect">
            <a:avLst/>
          </a:prstGeom>
        </p:spPr>
      </p:pic>
      <p:pic>
        <p:nvPicPr>
          <p:cNvPr id="11" name="Image 10">
            <a:extLst>
              <a:ext uri="{FF2B5EF4-FFF2-40B4-BE49-F238E27FC236}">
                <a16:creationId xmlns:a16="http://schemas.microsoft.com/office/drawing/2014/main" id="{B72AEFD3-4DF8-480D-8371-BA4648BD42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89557" y="4245069"/>
            <a:ext cx="2143125" cy="2143125"/>
          </a:xfrm>
          <a:prstGeom prst="rect">
            <a:avLst/>
          </a:prstGeom>
        </p:spPr>
      </p:pic>
      <p:pic>
        <p:nvPicPr>
          <p:cNvPr id="13" name="Image 12">
            <a:extLst>
              <a:ext uri="{FF2B5EF4-FFF2-40B4-BE49-F238E27FC236}">
                <a16:creationId xmlns:a16="http://schemas.microsoft.com/office/drawing/2014/main" id="{59C00B4A-1C6C-4010-A71C-FF5BA81007E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83094" y="3979082"/>
            <a:ext cx="1800225" cy="2533650"/>
          </a:xfrm>
          <a:prstGeom prst="rect">
            <a:avLst/>
          </a:prstGeom>
        </p:spPr>
      </p:pic>
      <p:pic>
        <p:nvPicPr>
          <p:cNvPr id="15" name="Image 14">
            <a:extLst>
              <a:ext uri="{FF2B5EF4-FFF2-40B4-BE49-F238E27FC236}">
                <a16:creationId xmlns:a16="http://schemas.microsoft.com/office/drawing/2014/main" id="{0B5C3A79-3305-44BE-ADCC-F496832E19F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58255" y="4381641"/>
            <a:ext cx="2495550" cy="1828800"/>
          </a:xfrm>
          <a:prstGeom prst="rect">
            <a:avLst/>
          </a:prstGeom>
        </p:spPr>
      </p:pic>
      <p:sp>
        <p:nvSpPr>
          <p:cNvPr id="16" name="ZoneTexte 15">
            <a:extLst>
              <a:ext uri="{FF2B5EF4-FFF2-40B4-BE49-F238E27FC236}">
                <a16:creationId xmlns:a16="http://schemas.microsoft.com/office/drawing/2014/main" id="{56C8017C-01AE-421F-8971-BF82EDCAE242}"/>
              </a:ext>
            </a:extLst>
          </p:cNvPr>
          <p:cNvSpPr txBox="1"/>
          <p:nvPr/>
        </p:nvSpPr>
        <p:spPr>
          <a:xfrm>
            <a:off x="5604734" y="4381641"/>
            <a:ext cx="1775012" cy="646331"/>
          </a:xfrm>
          <a:prstGeom prst="rect">
            <a:avLst/>
          </a:prstGeom>
          <a:noFill/>
        </p:spPr>
        <p:txBody>
          <a:bodyPr wrap="square" rtlCol="0">
            <a:spAutoFit/>
          </a:bodyPr>
          <a:lstStyle/>
          <a:p>
            <a:r>
              <a:rPr lang="fr-FR" b="1" dirty="0">
                <a:solidFill>
                  <a:srgbClr val="008000"/>
                </a:solidFill>
              </a:rPr>
              <a:t>Il faut vraiment l’essayer !</a:t>
            </a:r>
          </a:p>
        </p:txBody>
      </p:sp>
    </p:spTree>
    <p:extLst>
      <p:ext uri="{BB962C8B-B14F-4D97-AF65-F5344CB8AC3E}">
        <p14:creationId xmlns:p14="http://schemas.microsoft.com/office/powerpoint/2010/main" val="1897469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410622" y="6492875"/>
            <a:ext cx="4915348"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9137724" y="96540"/>
            <a:ext cx="2743200" cy="365125"/>
          </a:xfrm>
        </p:spPr>
        <p:txBody>
          <a:bodyPr/>
          <a:lstStyle/>
          <a:p>
            <a:fld id="{DD01B516-A07C-46B6-9C1A-871827ED2DE0}" type="slidenum">
              <a:rPr lang="fr-FR" smtClean="0"/>
              <a:t>9</a:t>
            </a:fld>
            <a:endParaRPr lang="fr-FR"/>
          </a:p>
        </p:txBody>
      </p:sp>
      <p:sp>
        <p:nvSpPr>
          <p:cNvPr id="5" name="ZoneTexte 4">
            <a:extLst>
              <a:ext uri="{FF2B5EF4-FFF2-40B4-BE49-F238E27FC236}">
                <a16:creationId xmlns:a16="http://schemas.microsoft.com/office/drawing/2014/main" id="{F1498B87-C313-490A-8C04-53EA635EFA07}"/>
              </a:ext>
            </a:extLst>
          </p:cNvPr>
          <p:cNvSpPr txBox="1"/>
          <p:nvPr/>
        </p:nvSpPr>
        <p:spPr>
          <a:xfrm>
            <a:off x="215153" y="461665"/>
            <a:ext cx="2775473" cy="369332"/>
          </a:xfrm>
          <a:prstGeom prst="rect">
            <a:avLst/>
          </a:prstGeom>
          <a:noFill/>
        </p:spPr>
        <p:txBody>
          <a:bodyPr wrap="square" rtlCol="0">
            <a:spAutoFit/>
          </a:bodyPr>
          <a:lstStyle/>
          <a:p>
            <a:r>
              <a:rPr lang="fr-FR" b="1" u="sng" dirty="0">
                <a:solidFill>
                  <a:srgbClr val="008000"/>
                </a:solidFill>
              </a:rPr>
              <a:t>Climat à Antananarivo</a:t>
            </a:r>
          </a:p>
        </p:txBody>
      </p:sp>
      <p:sp>
        <p:nvSpPr>
          <p:cNvPr id="6" name="ZoneTexte 5">
            <a:extLst>
              <a:ext uri="{FF2B5EF4-FFF2-40B4-BE49-F238E27FC236}">
                <a16:creationId xmlns:a16="http://schemas.microsoft.com/office/drawing/2014/main" id="{58E45B4D-5E2E-4B1F-9174-EBC7BA4F5712}"/>
              </a:ext>
            </a:extLst>
          </p:cNvPr>
          <p:cNvSpPr txBox="1"/>
          <p:nvPr/>
        </p:nvSpPr>
        <p:spPr>
          <a:xfrm>
            <a:off x="215152" y="957432"/>
            <a:ext cx="11665771" cy="3970318"/>
          </a:xfrm>
          <a:prstGeom prst="rect">
            <a:avLst/>
          </a:prstGeom>
          <a:noFill/>
        </p:spPr>
        <p:txBody>
          <a:bodyPr wrap="square" rtlCol="0">
            <a:spAutoFit/>
          </a:bodyPr>
          <a:lstStyle/>
          <a:p>
            <a:r>
              <a:rPr lang="fr-FR" dirty="0"/>
              <a:t>Les terres hautes du centre de Madagascar connaissent une alternance marquée entre saison sèche et saison des pluies. La chaleur est tempérée par l’altitude en saison sèche. Les nuits peuvent y être particulièrement fraîches. De nombreux visiteurs sont surpris par la fraîcheur qui sévit le soir et la nuit, à Antananarivo et autour, en juillet et août (il peut y faire 10°C la nuit). Son climat est classé « </a:t>
            </a:r>
            <a:r>
              <a:rPr lang="fr-FR" b="1" dirty="0"/>
              <a:t>climat océanique chaud avec hiver sec</a:t>
            </a:r>
            <a:r>
              <a:rPr lang="fr-FR" dirty="0"/>
              <a:t> ».</a:t>
            </a:r>
          </a:p>
          <a:p>
            <a:r>
              <a:rPr lang="fr-FR" dirty="0"/>
              <a:t>Sur l'année, la température moyenne à Antananarivo est de </a:t>
            </a:r>
            <a:r>
              <a:rPr lang="fr-FR" b="1" dirty="0"/>
              <a:t>18.7°C</a:t>
            </a:r>
            <a:r>
              <a:rPr lang="fr-FR" dirty="0"/>
              <a:t> et les précipitations sont en moyenne de </a:t>
            </a:r>
            <a:r>
              <a:rPr lang="fr-FR" b="1" dirty="0"/>
              <a:t>1295 mm (°)</a:t>
            </a:r>
            <a:r>
              <a:rPr lang="fr-FR" dirty="0"/>
              <a:t>.</a:t>
            </a:r>
          </a:p>
          <a:p>
            <a:r>
              <a:rPr lang="fr-FR" dirty="0"/>
              <a:t>Tananarive affiche une température annuelle moyenne de 18.4 °C. Chaque année, les précipitations sont en moyenne de 1317 mm (+). La variation des précipitations entre le mois le plus sec et le mois le plus humide est de 295 </a:t>
            </a:r>
            <a:r>
              <a:rPr lang="fr-FR" dirty="0" err="1"/>
              <a:t>mm.</a:t>
            </a:r>
            <a:r>
              <a:rPr lang="fr-FR" dirty="0"/>
              <a:t> Une variation de 6.1 °C est enregistrée sur l'année. Avec une température moyenne de </a:t>
            </a:r>
            <a:r>
              <a:rPr lang="fr-FR" dirty="0">
                <a:solidFill>
                  <a:srgbClr val="C00000"/>
                </a:solidFill>
              </a:rPr>
              <a:t>21.1 °C, le mois de Février est le plus chaud de l'année</a:t>
            </a:r>
            <a:r>
              <a:rPr lang="fr-FR" dirty="0"/>
              <a:t>. </a:t>
            </a:r>
            <a:r>
              <a:rPr lang="fr-FR" dirty="0">
                <a:solidFill>
                  <a:srgbClr val="FF0000"/>
                </a:solidFill>
              </a:rPr>
              <a:t>Juillet est le mois le plus froid de l'année. La température moyenne est de 15.0 °C à cette période</a:t>
            </a:r>
            <a:r>
              <a:rPr lang="fr-FR" dirty="0"/>
              <a:t>.</a:t>
            </a:r>
          </a:p>
          <a:p>
            <a:endParaRPr lang="fr-FR" dirty="0"/>
          </a:p>
          <a:p>
            <a:r>
              <a:rPr lang="fr-FR" dirty="0">
                <a:solidFill>
                  <a:srgbClr val="C00000"/>
                </a:solidFill>
              </a:rPr>
              <a:t>Il faudrait connaître le niveau minimum du lac en saison sèche, son niveau maximum en saison des pluies. </a:t>
            </a:r>
            <a:r>
              <a:rPr lang="fr-FR" b="1" dirty="0">
                <a:solidFill>
                  <a:srgbClr val="C00000"/>
                </a:solidFill>
              </a:rPr>
              <a:t>S’il possède un déversoir. Il est possible que le trop-plein passer par l’égout (émissaire) de la </a:t>
            </a:r>
            <a:r>
              <a:rPr lang="fr-FR" b="1" dirty="0" err="1">
                <a:solidFill>
                  <a:srgbClr val="C00000"/>
                </a:solidFill>
              </a:rPr>
              <a:t>Lalana</a:t>
            </a:r>
            <a:r>
              <a:rPr lang="fr-FR" b="1" dirty="0">
                <a:solidFill>
                  <a:srgbClr val="C00000"/>
                </a:solidFill>
              </a:rPr>
              <a:t> (avenue) Mohamed V (à vérifier</a:t>
            </a:r>
            <a:r>
              <a:rPr lang="fr-FR" dirty="0">
                <a:solidFill>
                  <a:srgbClr val="C00000"/>
                </a:solidFill>
              </a:rPr>
              <a:t>).</a:t>
            </a:r>
          </a:p>
          <a:p>
            <a:r>
              <a:rPr lang="fr-FR" sz="1200" dirty="0"/>
              <a:t>(°) A titre de comparaison à </a:t>
            </a:r>
            <a:r>
              <a:rPr lang="fr-FR" sz="1200" b="1" dirty="0">
                <a:hlinkClick r:id="rId2"/>
              </a:rPr>
              <a:t>Paris</a:t>
            </a:r>
            <a:r>
              <a:rPr lang="fr-FR" sz="1200" dirty="0"/>
              <a:t>, la température moyenne annuelle est de </a:t>
            </a:r>
            <a:r>
              <a:rPr lang="fr-FR" sz="1200" b="1" dirty="0"/>
              <a:t>12.3°C</a:t>
            </a:r>
            <a:r>
              <a:rPr lang="fr-FR" sz="1200" dirty="0"/>
              <a:t> et les précipitations sont en moyenne de </a:t>
            </a:r>
            <a:r>
              <a:rPr lang="fr-FR" sz="1200" b="1" dirty="0"/>
              <a:t>475 </a:t>
            </a:r>
            <a:r>
              <a:rPr lang="fr-FR" sz="1200" b="1" dirty="0" err="1"/>
              <a:t>mm</a:t>
            </a:r>
            <a:r>
              <a:rPr lang="fr-FR" sz="1200" dirty="0" err="1"/>
              <a:t>.</a:t>
            </a:r>
            <a:r>
              <a:rPr lang="fr-FR" sz="1200" dirty="0"/>
              <a:t> Source : </a:t>
            </a:r>
            <a:r>
              <a:rPr lang="fr-FR" sz="1200" dirty="0">
                <a:hlinkClick r:id="rId3"/>
              </a:rPr>
              <a:t>https://planificateur.a-contresens.net/afrique/madagascar/analamanga_region/antananarivo/1070940.html</a:t>
            </a:r>
            <a:r>
              <a:rPr lang="fr-FR" sz="1200" dirty="0"/>
              <a:t> </a:t>
            </a:r>
          </a:p>
          <a:p>
            <a:r>
              <a:rPr lang="fr-FR" sz="1200" dirty="0"/>
              <a:t>(+) </a:t>
            </a:r>
            <a:r>
              <a:rPr lang="fr-FR" sz="1200" dirty="0">
                <a:hlinkClick r:id="rId4"/>
              </a:rPr>
              <a:t>https://fr.climate-data.org/location/548/</a:t>
            </a:r>
            <a:r>
              <a:rPr lang="fr-FR" sz="1200" dirty="0"/>
              <a:t> </a:t>
            </a:r>
          </a:p>
        </p:txBody>
      </p:sp>
      <p:pic>
        <p:nvPicPr>
          <p:cNvPr id="20" name="Image 19">
            <a:extLst>
              <a:ext uri="{FF2B5EF4-FFF2-40B4-BE49-F238E27FC236}">
                <a16:creationId xmlns:a16="http://schemas.microsoft.com/office/drawing/2014/main" id="{6241EABA-78C5-4444-B284-9CC2AD09A8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4457" y="4827587"/>
            <a:ext cx="2466975" cy="1847850"/>
          </a:xfrm>
          <a:prstGeom prst="rect">
            <a:avLst/>
          </a:prstGeom>
        </p:spPr>
      </p:pic>
      <p:pic>
        <p:nvPicPr>
          <p:cNvPr id="21" name="Image 20">
            <a:extLst>
              <a:ext uri="{FF2B5EF4-FFF2-40B4-BE49-F238E27FC236}">
                <a16:creationId xmlns:a16="http://schemas.microsoft.com/office/drawing/2014/main" id="{37DF9F4F-3D6E-4D37-A89C-A6E17175D8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1341" y="4777186"/>
            <a:ext cx="2619375" cy="1752600"/>
          </a:xfrm>
          <a:prstGeom prst="rect">
            <a:avLst/>
          </a:prstGeom>
        </p:spPr>
      </p:pic>
      <p:pic>
        <p:nvPicPr>
          <p:cNvPr id="22" name="Image 21">
            <a:extLst>
              <a:ext uri="{FF2B5EF4-FFF2-40B4-BE49-F238E27FC236}">
                <a16:creationId xmlns:a16="http://schemas.microsoft.com/office/drawing/2014/main" id="{DB270F63-DF49-42BA-9862-A9C299EA46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8971" y="4905456"/>
            <a:ext cx="2095500" cy="1571625"/>
          </a:xfrm>
          <a:prstGeom prst="rect">
            <a:avLst/>
          </a:prstGeom>
        </p:spPr>
      </p:pic>
      <p:pic>
        <p:nvPicPr>
          <p:cNvPr id="23" name="Image 22">
            <a:extLst>
              <a:ext uri="{FF2B5EF4-FFF2-40B4-BE49-F238E27FC236}">
                <a16:creationId xmlns:a16="http://schemas.microsoft.com/office/drawing/2014/main" id="{AFBBA263-7CB5-4547-A39D-840BCCF09A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6101" y="4953081"/>
            <a:ext cx="2286000" cy="1524000"/>
          </a:xfrm>
          <a:prstGeom prst="rect">
            <a:avLst/>
          </a:prstGeom>
        </p:spPr>
      </p:pic>
      <p:sp>
        <p:nvSpPr>
          <p:cNvPr id="24" name="ZoneTexte 23">
            <a:extLst>
              <a:ext uri="{FF2B5EF4-FFF2-40B4-BE49-F238E27FC236}">
                <a16:creationId xmlns:a16="http://schemas.microsoft.com/office/drawing/2014/main" id="{63BB9587-86E3-46DF-850C-16E7C2639CF5}"/>
              </a:ext>
            </a:extLst>
          </p:cNvPr>
          <p:cNvSpPr txBox="1"/>
          <p:nvPr/>
        </p:nvSpPr>
        <p:spPr>
          <a:xfrm>
            <a:off x="586973" y="5883455"/>
            <a:ext cx="1635162" cy="646331"/>
          </a:xfrm>
          <a:prstGeom prst="rect">
            <a:avLst/>
          </a:prstGeom>
          <a:noFill/>
        </p:spPr>
        <p:txBody>
          <a:bodyPr wrap="square" rtlCol="0">
            <a:spAutoFit/>
          </a:bodyPr>
          <a:lstStyle/>
          <a:p>
            <a:r>
              <a:rPr lang="fr-FR" i="1" dirty="0"/>
              <a:t>Tagetes </a:t>
            </a:r>
            <a:r>
              <a:rPr lang="fr-FR" i="1" dirty="0" err="1"/>
              <a:t>tenuifolia</a:t>
            </a:r>
            <a:r>
              <a:rPr lang="fr-FR" i="1" dirty="0"/>
              <a:t> </a:t>
            </a:r>
            <a:r>
              <a:rPr lang="fr-FR" dirty="0"/>
              <a:t>→</a:t>
            </a:r>
            <a:endParaRPr lang="fr-FR" i="1" dirty="0"/>
          </a:p>
        </p:txBody>
      </p:sp>
    </p:spTree>
    <p:extLst>
      <p:ext uri="{BB962C8B-B14F-4D97-AF65-F5344CB8AC3E}">
        <p14:creationId xmlns:p14="http://schemas.microsoft.com/office/powerpoint/2010/main" val="23835697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7C4B06C-DB28-4ADA-923D-9F98FC7F0367}"/>
              </a:ext>
            </a:extLst>
          </p:cNvPr>
          <p:cNvSpPr>
            <a:spLocks noGrp="1"/>
          </p:cNvSpPr>
          <p:nvPr>
            <p:ph type="ftr" sz="quarter" idx="11"/>
          </p:nvPr>
        </p:nvSpPr>
        <p:spPr>
          <a:xfrm>
            <a:off x="2843561" y="6492875"/>
            <a:ext cx="5343293"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59273942-C6F5-4DAF-89D2-B54F834AA73E}"/>
              </a:ext>
            </a:extLst>
          </p:cNvPr>
          <p:cNvSpPr>
            <a:spLocks noGrp="1"/>
          </p:cNvSpPr>
          <p:nvPr>
            <p:ph type="sldNum" sz="quarter" idx="12"/>
          </p:nvPr>
        </p:nvSpPr>
        <p:spPr>
          <a:xfrm>
            <a:off x="11418848" y="133971"/>
            <a:ext cx="537117" cy="300928"/>
          </a:xfrm>
        </p:spPr>
        <p:txBody>
          <a:bodyPr/>
          <a:lstStyle/>
          <a:p>
            <a:fld id="{DD01B516-A07C-46B6-9C1A-871827ED2DE0}" type="slidenum">
              <a:rPr lang="fr-FR" smtClean="0"/>
              <a:t>90</a:t>
            </a:fld>
            <a:endParaRPr lang="fr-FR"/>
          </a:p>
        </p:txBody>
      </p:sp>
      <p:pic>
        <p:nvPicPr>
          <p:cNvPr id="4" name="Image 39">
            <a:extLst>
              <a:ext uri="{FF2B5EF4-FFF2-40B4-BE49-F238E27FC236}">
                <a16:creationId xmlns:a16="http://schemas.microsoft.com/office/drawing/2014/main" id="{8C66DB03-4AE7-4821-9F0D-1A9841CA32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08200" y="5372100"/>
            <a:ext cx="12668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0">
            <a:extLst>
              <a:ext uri="{FF2B5EF4-FFF2-40B4-BE49-F238E27FC236}">
                <a16:creationId xmlns:a16="http://schemas.microsoft.com/office/drawing/2014/main" id="{DF14B4C5-9107-4E1C-9D89-F04497226C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8563" y="5383213"/>
            <a:ext cx="128587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41">
            <a:extLst>
              <a:ext uri="{FF2B5EF4-FFF2-40B4-BE49-F238E27FC236}">
                <a16:creationId xmlns:a16="http://schemas.microsoft.com/office/drawing/2014/main" id="{37B87040-DDBB-4705-9D01-41ED31590E0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9188" y="5449888"/>
            <a:ext cx="12001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42">
            <a:extLst>
              <a:ext uri="{FF2B5EF4-FFF2-40B4-BE49-F238E27FC236}">
                <a16:creationId xmlns:a16="http://schemas.microsoft.com/office/drawing/2014/main" id="{0FB3E6C0-3737-49EB-A2A5-086133DB4D6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14725" y="5429250"/>
            <a:ext cx="12001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60C10694-C86B-4878-8EE1-6B1C2CA2A9BB}"/>
              </a:ext>
            </a:extLst>
          </p:cNvPr>
          <p:cNvSpPr/>
          <p:nvPr/>
        </p:nvSpPr>
        <p:spPr>
          <a:xfrm>
            <a:off x="3100388" y="6365875"/>
            <a:ext cx="3497262" cy="276225"/>
          </a:xfrm>
          <a:prstGeom prst="rect">
            <a:avLst/>
          </a:prstGeom>
        </p:spPr>
        <p:txBody>
          <a:bodyPr wrap="none">
            <a:spAutoFit/>
          </a:bodyPr>
          <a:lstStyle/>
          <a:p>
            <a:pPr eaLnBrk="1" fontAlgn="auto" hangingPunct="1">
              <a:spcBef>
                <a:spcPts val="0"/>
              </a:spcBef>
              <a:spcAft>
                <a:spcPts val="0"/>
              </a:spcAft>
              <a:defRPr/>
            </a:pPr>
            <a:r>
              <a:rPr lang="fr-FR" altLang="en-US" sz="1200" b="1" dirty="0">
                <a:solidFill>
                  <a:schemeClr val="accent6">
                    <a:lumMod val="50000"/>
                  </a:schemeClr>
                </a:solidFill>
                <a:latin typeface="+mn-lt"/>
              </a:rPr>
              <a:t>RIZ A HAUT RENDEMENT– 6 Tonnes/ha 3 fois par an</a:t>
            </a:r>
            <a:endParaRPr lang="fr-FR" sz="1200" dirty="0">
              <a:solidFill>
                <a:schemeClr val="accent6">
                  <a:lumMod val="50000"/>
                </a:schemeClr>
              </a:solidFill>
              <a:latin typeface="+mn-lt"/>
            </a:endParaRPr>
          </a:p>
        </p:txBody>
      </p:sp>
      <p:sp>
        <p:nvSpPr>
          <p:cNvPr id="9" name="ZoneTexte 8">
            <a:extLst>
              <a:ext uri="{FF2B5EF4-FFF2-40B4-BE49-F238E27FC236}">
                <a16:creationId xmlns:a16="http://schemas.microsoft.com/office/drawing/2014/main" id="{0E9A2BDA-8227-4D0D-B7E3-00A59A192CFC}"/>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10" name="ZoneTexte 9">
            <a:extLst>
              <a:ext uri="{FF2B5EF4-FFF2-40B4-BE49-F238E27FC236}">
                <a16:creationId xmlns:a16="http://schemas.microsoft.com/office/drawing/2014/main" id="{74ED6418-711A-46E9-BCC2-301A65061DD0}"/>
              </a:ext>
            </a:extLst>
          </p:cNvPr>
          <p:cNvSpPr txBox="1"/>
          <p:nvPr/>
        </p:nvSpPr>
        <p:spPr>
          <a:xfrm>
            <a:off x="186746" y="355204"/>
            <a:ext cx="2700170" cy="369332"/>
          </a:xfrm>
          <a:prstGeom prst="rect">
            <a:avLst/>
          </a:prstGeom>
          <a:noFill/>
        </p:spPr>
        <p:txBody>
          <a:bodyPr wrap="square" rtlCol="0">
            <a:spAutoFit/>
          </a:bodyPr>
          <a:lstStyle/>
          <a:p>
            <a:r>
              <a:rPr lang="fr-FR" b="1" u="sng" dirty="0">
                <a:solidFill>
                  <a:srgbClr val="008000"/>
                </a:solidFill>
              </a:rPr>
              <a:t>Plantes qui aiment l’eau</a:t>
            </a:r>
          </a:p>
        </p:txBody>
      </p:sp>
      <p:sp>
        <p:nvSpPr>
          <p:cNvPr id="11" name="Rectangle 10">
            <a:extLst>
              <a:ext uri="{FF2B5EF4-FFF2-40B4-BE49-F238E27FC236}">
                <a16:creationId xmlns:a16="http://schemas.microsoft.com/office/drawing/2014/main" id="{30AAC18E-FCEC-401A-A134-3CDCEA8C555D}"/>
              </a:ext>
            </a:extLst>
          </p:cNvPr>
          <p:cNvSpPr/>
          <p:nvPr/>
        </p:nvSpPr>
        <p:spPr>
          <a:xfrm>
            <a:off x="186746" y="674837"/>
            <a:ext cx="5813643" cy="369332"/>
          </a:xfrm>
          <a:prstGeom prst="rect">
            <a:avLst/>
          </a:prstGeom>
        </p:spPr>
        <p:txBody>
          <a:bodyPr wrap="none">
            <a:spAutoFit/>
          </a:bodyPr>
          <a:lstStyle/>
          <a:p>
            <a:r>
              <a:rPr lang="fr-FR" b="1" dirty="0">
                <a:solidFill>
                  <a:srgbClr val="008000"/>
                </a:solidFill>
              </a:rPr>
              <a:t>Riz (</a:t>
            </a:r>
            <a:r>
              <a:rPr lang="fr-FR" i="1" u="sng" dirty="0" err="1">
                <a:hlinkClick r:id="rId6"/>
              </a:rPr>
              <a:t>Oryza</a:t>
            </a:r>
            <a:r>
              <a:rPr lang="fr-FR" i="1" u="sng" dirty="0">
                <a:hlinkClick r:id="rId6"/>
              </a:rPr>
              <a:t> sativa</a:t>
            </a:r>
            <a:r>
              <a:rPr lang="fr-FR" altLang="fr-FR" dirty="0">
                <a:solidFill>
                  <a:srgbClr val="008000"/>
                </a:solidFill>
              </a:rPr>
              <a:t> x </a:t>
            </a:r>
            <a:r>
              <a:rPr lang="fr-FR" altLang="fr-FR" i="1" dirty="0" err="1">
                <a:solidFill>
                  <a:srgbClr val="008000"/>
                </a:solidFill>
              </a:rPr>
              <a:t>Oryza</a:t>
            </a:r>
            <a:r>
              <a:rPr lang="fr-FR" altLang="fr-FR" i="1" dirty="0">
                <a:solidFill>
                  <a:srgbClr val="008000"/>
                </a:solidFill>
              </a:rPr>
              <a:t> </a:t>
            </a:r>
            <a:r>
              <a:rPr lang="fr-FR" altLang="fr-FR" i="1" dirty="0" err="1">
                <a:solidFill>
                  <a:srgbClr val="008000"/>
                </a:solidFill>
              </a:rPr>
              <a:t>coarctata</a:t>
            </a:r>
            <a:r>
              <a:rPr lang="fr-FR" altLang="fr-FR" i="1" dirty="0">
                <a:solidFill>
                  <a:srgbClr val="008000"/>
                </a:solidFill>
              </a:rPr>
              <a:t>_ </a:t>
            </a:r>
            <a:r>
              <a:rPr lang="fr-FR" altLang="fr-FR" dirty="0">
                <a:solidFill>
                  <a:srgbClr val="008000"/>
                </a:solidFill>
              </a:rPr>
              <a:t>cultivar résistant au sel</a:t>
            </a:r>
            <a:r>
              <a:rPr lang="fr-FR" b="1" dirty="0">
                <a:solidFill>
                  <a:srgbClr val="008000"/>
                </a:solidFill>
              </a:rPr>
              <a:t>)</a:t>
            </a:r>
          </a:p>
        </p:txBody>
      </p:sp>
      <p:sp>
        <p:nvSpPr>
          <p:cNvPr id="12" name="ZoneTexte 11">
            <a:extLst>
              <a:ext uri="{FF2B5EF4-FFF2-40B4-BE49-F238E27FC236}">
                <a16:creationId xmlns:a16="http://schemas.microsoft.com/office/drawing/2014/main" id="{64349E09-05D8-4CB6-8E6C-C941DFB3D3E4}"/>
              </a:ext>
            </a:extLst>
          </p:cNvPr>
          <p:cNvSpPr txBox="1"/>
          <p:nvPr/>
        </p:nvSpPr>
        <p:spPr>
          <a:xfrm>
            <a:off x="179389" y="1055281"/>
            <a:ext cx="3783278" cy="1754326"/>
          </a:xfrm>
          <a:prstGeom prst="rect">
            <a:avLst/>
          </a:prstGeom>
          <a:noFill/>
        </p:spPr>
        <p:txBody>
          <a:bodyPr wrap="square" rtlCol="0">
            <a:spAutoFit/>
          </a:bodyPr>
          <a:lstStyle/>
          <a:p>
            <a:r>
              <a:rPr lang="fr-FR" altLang="fr-FR" dirty="0">
                <a:solidFill>
                  <a:srgbClr val="008000"/>
                </a:solidFill>
                <a:latin typeface="Arial" panose="020B0604020202020204" pitchFamily="34" charset="0"/>
              </a:rPr>
              <a:t>Faire des essais de croisement de </a:t>
            </a:r>
            <a:r>
              <a:rPr lang="fr-FR" altLang="fr-FR" i="1" dirty="0" err="1">
                <a:solidFill>
                  <a:srgbClr val="008000"/>
                </a:solidFill>
                <a:latin typeface="Arial" panose="020B0604020202020204" pitchFamily="34" charset="0"/>
              </a:rPr>
              <a:t>Oryza</a:t>
            </a:r>
            <a:r>
              <a:rPr lang="fr-FR" altLang="fr-FR" i="1" dirty="0">
                <a:solidFill>
                  <a:srgbClr val="008000"/>
                </a:solidFill>
                <a:latin typeface="Arial" panose="020B0604020202020204" pitchFamily="34" charset="0"/>
              </a:rPr>
              <a:t> </a:t>
            </a:r>
            <a:r>
              <a:rPr lang="fr-FR" altLang="fr-FR" i="1" dirty="0" err="1">
                <a:solidFill>
                  <a:srgbClr val="008000"/>
                </a:solidFill>
                <a:latin typeface="Arial" panose="020B0604020202020204" pitchFamily="34" charset="0"/>
              </a:rPr>
              <a:t>coarctata</a:t>
            </a:r>
            <a:r>
              <a:rPr lang="fr-FR" altLang="fr-FR" dirty="0">
                <a:solidFill>
                  <a:srgbClr val="008000"/>
                </a:solidFill>
                <a:latin typeface="Arial" panose="020B0604020202020204" pitchFamily="34" charset="0"/>
              </a:rPr>
              <a:t>, une espèce de riz sauvage du Bangladesh, tolérant au sel, avec l’espèce cultivée </a:t>
            </a:r>
            <a:r>
              <a:rPr lang="fr-FR" altLang="fr-FR" i="1" dirty="0" err="1">
                <a:solidFill>
                  <a:srgbClr val="008000"/>
                </a:solidFill>
                <a:latin typeface="Arial" panose="020B0604020202020204" pitchFamily="34" charset="0"/>
              </a:rPr>
              <a:t>Oryza</a:t>
            </a:r>
            <a:r>
              <a:rPr lang="fr-FR" altLang="fr-FR" i="1" dirty="0">
                <a:solidFill>
                  <a:srgbClr val="008000"/>
                </a:solidFill>
                <a:latin typeface="Arial" panose="020B0604020202020204" pitchFamily="34" charset="0"/>
              </a:rPr>
              <a:t> sativa </a:t>
            </a:r>
            <a:r>
              <a:rPr lang="fr-FR" altLang="fr-FR" dirty="0">
                <a:solidFill>
                  <a:srgbClr val="008000"/>
                </a:solidFill>
                <a:latin typeface="Arial" panose="020B0604020202020204" pitchFamily="34" charset="0"/>
              </a:rPr>
              <a:t>(Note : croisement très difficile).</a:t>
            </a:r>
            <a:endParaRPr lang="fr-FR" dirty="0"/>
          </a:p>
        </p:txBody>
      </p:sp>
      <p:sp>
        <p:nvSpPr>
          <p:cNvPr id="13" name="Rectangle 9">
            <a:extLst>
              <a:ext uri="{FF2B5EF4-FFF2-40B4-BE49-F238E27FC236}">
                <a16:creationId xmlns:a16="http://schemas.microsoft.com/office/drawing/2014/main" id="{4A6A4077-4EC6-43DF-B2FD-47853FE4A177}"/>
              </a:ext>
            </a:extLst>
          </p:cNvPr>
          <p:cNvSpPr>
            <a:spLocks noChangeArrowheads="1"/>
          </p:cNvSpPr>
          <p:nvPr/>
        </p:nvSpPr>
        <p:spPr bwMode="auto">
          <a:xfrm>
            <a:off x="179389" y="6165849"/>
            <a:ext cx="2195822" cy="56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000" i="1" dirty="0" err="1">
                <a:solidFill>
                  <a:srgbClr val="008000"/>
                </a:solidFill>
                <a:latin typeface="Arial" panose="020B0604020202020204" pitchFamily="34" charset="0"/>
              </a:rPr>
              <a:t>Oryza</a:t>
            </a:r>
            <a:r>
              <a:rPr lang="fr-FR" altLang="fr-FR" sz="1000" i="1" dirty="0">
                <a:solidFill>
                  <a:srgbClr val="008000"/>
                </a:solidFill>
                <a:latin typeface="Arial" panose="020B0604020202020204" pitchFamily="34" charset="0"/>
              </a:rPr>
              <a:t> </a:t>
            </a:r>
            <a:r>
              <a:rPr lang="fr-FR" altLang="fr-FR" sz="1000" i="1" dirty="0" err="1">
                <a:solidFill>
                  <a:srgbClr val="008000"/>
                </a:solidFill>
                <a:latin typeface="Arial" panose="020B0604020202020204" pitchFamily="34" charset="0"/>
              </a:rPr>
              <a:t>coarctata</a:t>
            </a:r>
            <a:r>
              <a:rPr lang="fr-FR" altLang="fr-FR" sz="1000" i="1" dirty="0">
                <a:solidFill>
                  <a:srgbClr val="008000"/>
                </a:solidFill>
                <a:latin typeface="Arial" panose="020B0604020202020204" pitchFamily="34" charset="0"/>
              </a:rPr>
              <a:t>. </a:t>
            </a:r>
            <a:r>
              <a:rPr lang="fr-FR" altLang="fr-FR" sz="1000" dirty="0">
                <a:solidFill>
                  <a:srgbClr val="008000"/>
                </a:solidFill>
                <a:latin typeface="Arial" panose="020B0604020202020204" pitchFamily="34" charset="0"/>
              </a:rPr>
              <a:t>Source : </a:t>
            </a:r>
            <a:r>
              <a:rPr lang="fr-FR" altLang="fr-FR" sz="1000" dirty="0">
                <a:solidFill>
                  <a:srgbClr val="008000"/>
                </a:solidFill>
                <a:latin typeface="Arial" panose="020B0604020202020204" pitchFamily="34" charset="0"/>
                <a:hlinkClick r:id="rId7"/>
              </a:rPr>
              <a:t>http://archive.gramene.org/species/oryza_species/o_coarctata.html</a:t>
            </a:r>
            <a:r>
              <a:rPr lang="fr-FR" altLang="fr-FR" sz="1000" dirty="0">
                <a:solidFill>
                  <a:srgbClr val="008000"/>
                </a:solidFill>
                <a:latin typeface="Arial" panose="020B0604020202020204" pitchFamily="34" charset="0"/>
              </a:rPr>
              <a:t> </a:t>
            </a:r>
          </a:p>
        </p:txBody>
      </p:sp>
      <p:pic>
        <p:nvPicPr>
          <p:cNvPr id="14" name="Image 11" descr="Oryza coarctata.jpg">
            <a:extLst>
              <a:ext uri="{FF2B5EF4-FFF2-40B4-BE49-F238E27FC236}">
                <a16:creationId xmlns:a16="http://schemas.microsoft.com/office/drawing/2014/main" id="{28D30BC3-5432-4F9E-AD3E-9382E3A529A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0825" y="4581525"/>
            <a:ext cx="1463675"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7">
            <a:extLst>
              <a:ext uri="{FF2B5EF4-FFF2-40B4-BE49-F238E27FC236}">
                <a16:creationId xmlns:a16="http://schemas.microsoft.com/office/drawing/2014/main" id="{A25C84E8-2345-48D1-A33C-B0D567ED8BA6}"/>
              </a:ext>
            </a:extLst>
          </p:cNvPr>
          <p:cNvSpPr>
            <a:spLocks noChangeArrowheads="1"/>
          </p:cNvSpPr>
          <p:nvPr/>
        </p:nvSpPr>
        <p:spPr bwMode="auto">
          <a:xfrm>
            <a:off x="9032876" y="6354763"/>
            <a:ext cx="31250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000" dirty="0">
                <a:solidFill>
                  <a:srgbClr val="008000"/>
                </a:solidFill>
                <a:latin typeface="Arial" panose="020B0604020202020204" pitchFamily="34" charset="0"/>
              </a:rPr>
              <a:t>Dr. </a:t>
            </a:r>
            <a:r>
              <a:rPr lang="fr-FR" altLang="fr-FR" sz="1000" dirty="0" err="1">
                <a:solidFill>
                  <a:srgbClr val="008000"/>
                </a:solidFill>
                <a:latin typeface="Arial" panose="020B0604020202020204" pitchFamily="34" charset="0"/>
              </a:rPr>
              <a:t>Kshirod</a:t>
            </a:r>
            <a:r>
              <a:rPr lang="fr-FR" altLang="fr-FR" sz="1000" dirty="0">
                <a:solidFill>
                  <a:srgbClr val="008000"/>
                </a:solidFill>
                <a:latin typeface="Arial" panose="020B0604020202020204" pitchFamily="34" charset="0"/>
              </a:rPr>
              <a:t> Jena (le 1er à droite) durant une présentation à l’abri de démonstration (Photo IRRI).</a:t>
            </a:r>
          </a:p>
        </p:txBody>
      </p:sp>
      <p:pic>
        <p:nvPicPr>
          <p:cNvPr id="16" name="Picture 7" descr="C:\Users\LISAN\Pictures\plantes-halophytes-xerophiles\présentation à la maison de démonstration_s.jpg">
            <a:extLst>
              <a:ext uri="{FF2B5EF4-FFF2-40B4-BE49-F238E27FC236}">
                <a16:creationId xmlns:a16="http://schemas.microsoft.com/office/drawing/2014/main" id="{87F9FDEE-FB53-4D45-B8C0-2DED71FA7B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64298" y="4615299"/>
            <a:ext cx="1991667" cy="1669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4" descr="oryza_coarctata_planche.jpg">
            <a:extLst>
              <a:ext uri="{FF2B5EF4-FFF2-40B4-BE49-F238E27FC236}">
                <a16:creationId xmlns:a16="http://schemas.microsoft.com/office/drawing/2014/main" id="{6EFD7452-A730-460B-A9B7-801D51627B3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192253" y="2043805"/>
            <a:ext cx="1763712"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oneTexte 13">
            <a:extLst>
              <a:ext uri="{FF2B5EF4-FFF2-40B4-BE49-F238E27FC236}">
                <a16:creationId xmlns:a16="http://schemas.microsoft.com/office/drawing/2014/main" id="{23700C60-657C-4417-A417-3C2E6FF2E49D}"/>
              </a:ext>
            </a:extLst>
          </p:cNvPr>
          <p:cNvSpPr txBox="1">
            <a:spLocks noChangeArrowheads="1"/>
          </p:cNvSpPr>
          <p:nvPr/>
        </p:nvSpPr>
        <p:spPr bwMode="auto">
          <a:xfrm>
            <a:off x="8400997" y="3481371"/>
            <a:ext cx="1871663"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100" dirty="0">
                <a:solidFill>
                  <a:srgbClr val="008000"/>
                </a:solidFill>
                <a:latin typeface="Arial" panose="020B0604020202020204" pitchFamily="34" charset="0"/>
              </a:rPr>
              <a:t>Source </a:t>
            </a:r>
            <a:r>
              <a:rPr lang="fr-FR" altLang="fr-FR" sz="1100" i="1" dirty="0">
                <a:solidFill>
                  <a:srgbClr val="008000"/>
                </a:solidFill>
                <a:latin typeface="Arial" panose="020B0604020202020204" pitchFamily="34" charset="0"/>
              </a:rPr>
              <a:t>: </a:t>
            </a:r>
            <a:r>
              <a:rPr lang="fr-FR" altLang="fr-FR" sz="1100" i="1" dirty="0" err="1">
                <a:solidFill>
                  <a:srgbClr val="008000"/>
                </a:solidFill>
                <a:latin typeface="Arial" panose="020B0604020202020204" pitchFamily="34" charset="0"/>
                <a:hlinkClick r:id="rId11"/>
              </a:rPr>
              <a:t>Porteresia</a:t>
            </a:r>
            <a:r>
              <a:rPr lang="fr-FR" altLang="fr-FR" sz="1100" i="1" dirty="0">
                <a:solidFill>
                  <a:srgbClr val="008000"/>
                </a:solidFill>
                <a:latin typeface="Arial" panose="020B0604020202020204" pitchFamily="34" charset="0"/>
                <a:hlinkClick r:id="rId11"/>
              </a:rPr>
              <a:t> </a:t>
            </a:r>
            <a:r>
              <a:rPr lang="fr-FR" altLang="fr-FR" sz="1100" i="1" dirty="0" err="1">
                <a:solidFill>
                  <a:srgbClr val="008000"/>
                </a:solidFill>
                <a:latin typeface="Arial" panose="020B0604020202020204" pitchFamily="34" charset="0"/>
                <a:hlinkClick r:id="rId11"/>
              </a:rPr>
              <a:t>coarctata</a:t>
            </a:r>
            <a:r>
              <a:rPr lang="fr-FR" altLang="fr-FR" sz="1100" i="1" dirty="0">
                <a:solidFill>
                  <a:srgbClr val="008000"/>
                </a:solidFill>
                <a:latin typeface="Arial" panose="020B0604020202020204" pitchFamily="34" charset="0"/>
                <a:hlinkClick r:id="rId11"/>
              </a:rPr>
              <a:t> </a:t>
            </a:r>
            <a:r>
              <a:rPr lang="fr-FR" altLang="fr-FR" sz="1100" dirty="0">
                <a:solidFill>
                  <a:srgbClr val="008000"/>
                </a:solidFill>
                <a:latin typeface="Arial" panose="020B0604020202020204" pitchFamily="34" charset="0"/>
                <a:hlinkClick r:id="rId11"/>
              </a:rPr>
              <a:t>(</a:t>
            </a:r>
            <a:r>
              <a:rPr lang="fr-FR" altLang="fr-FR" sz="1100" dirty="0" err="1">
                <a:solidFill>
                  <a:srgbClr val="008000"/>
                </a:solidFill>
                <a:latin typeface="Arial" panose="020B0604020202020204" pitchFamily="34" charset="0"/>
                <a:hlinkClick r:id="rId11"/>
              </a:rPr>
              <a:t>Roxb</a:t>
            </a:r>
            <a:r>
              <a:rPr lang="fr-FR" altLang="fr-FR" sz="1100" dirty="0">
                <a:solidFill>
                  <a:srgbClr val="008000"/>
                </a:solidFill>
                <a:latin typeface="Arial" panose="020B0604020202020204" pitchFamily="34" charset="0"/>
                <a:hlinkClick r:id="rId11"/>
              </a:rPr>
              <a:t>.) </a:t>
            </a:r>
            <a:r>
              <a:rPr lang="fr-FR" altLang="fr-FR" sz="1100" dirty="0" err="1">
                <a:solidFill>
                  <a:srgbClr val="008000"/>
                </a:solidFill>
                <a:latin typeface="Arial" panose="020B0604020202020204" pitchFamily="34" charset="0"/>
                <a:hlinkClick r:id="rId11"/>
              </a:rPr>
              <a:t>Tateoka</a:t>
            </a:r>
            <a:r>
              <a:rPr lang="fr-FR" altLang="fr-FR" sz="1100" dirty="0">
                <a:solidFill>
                  <a:srgbClr val="008000"/>
                </a:solidFill>
                <a:latin typeface="Arial" panose="020B0604020202020204" pitchFamily="34" charset="0"/>
              </a:rPr>
              <a:t>, </a:t>
            </a:r>
            <a:r>
              <a:rPr lang="fr-FR" altLang="fr-FR" sz="1100" dirty="0">
                <a:solidFill>
                  <a:srgbClr val="008000"/>
                </a:solidFill>
                <a:latin typeface="Arial" panose="020B0604020202020204" pitchFamily="34" charset="0"/>
                <a:hlinkClick r:id="rId12"/>
              </a:rPr>
              <a:t>http://plantillustrations.org/taxa.php?id_taxon=9682&amp;lay_out=0&amp;hd=0&amp;group=1</a:t>
            </a:r>
            <a:r>
              <a:rPr lang="fr-FR" altLang="fr-FR" sz="1100" dirty="0">
                <a:solidFill>
                  <a:srgbClr val="008000"/>
                </a:solidFill>
                <a:latin typeface="Arial" panose="020B0604020202020204" pitchFamily="34" charset="0"/>
              </a:rPr>
              <a:t> </a:t>
            </a:r>
          </a:p>
        </p:txBody>
      </p:sp>
      <p:sp>
        <p:nvSpPr>
          <p:cNvPr id="19" name="ZoneTexte 15">
            <a:extLst>
              <a:ext uri="{FF2B5EF4-FFF2-40B4-BE49-F238E27FC236}">
                <a16:creationId xmlns:a16="http://schemas.microsoft.com/office/drawing/2014/main" id="{19D79769-2E10-41D8-90C3-C63EE750EA88}"/>
              </a:ext>
            </a:extLst>
          </p:cNvPr>
          <p:cNvSpPr txBox="1">
            <a:spLocks noChangeArrowheads="1"/>
          </p:cNvSpPr>
          <p:nvPr/>
        </p:nvSpPr>
        <p:spPr bwMode="auto">
          <a:xfrm>
            <a:off x="7926871" y="5176044"/>
            <a:ext cx="1512887" cy="8318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b="1">
                <a:solidFill>
                  <a:srgbClr val="FF0000"/>
                </a:solidFill>
                <a:latin typeface="Arial" panose="020B0604020202020204" pitchFamily="34" charset="0"/>
              </a:rPr>
              <a:t>Pour l’instant, tout cela est au stade de la recherche.</a:t>
            </a:r>
          </a:p>
        </p:txBody>
      </p:sp>
      <p:pic>
        <p:nvPicPr>
          <p:cNvPr id="21" name="Picture 2" descr="_Pic9">
            <a:extLst>
              <a:ext uri="{FF2B5EF4-FFF2-40B4-BE49-F238E27FC236}">
                <a16:creationId xmlns:a16="http://schemas.microsoft.com/office/drawing/2014/main" id="{0A91C421-4881-4A9B-9EAE-34586D51BD1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31133" y="1445317"/>
            <a:ext cx="4105275"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6">
            <a:extLst>
              <a:ext uri="{FF2B5EF4-FFF2-40B4-BE49-F238E27FC236}">
                <a16:creationId xmlns:a16="http://schemas.microsoft.com/office/drawing/2014/main" id="{36E98870-B613-475C-87DF-B80A6287B323}"/>
              </a:ext>
            </a:extLst>
          </p:cNvPr>
          <p:cNvSpPr txBox="1">
            <a:spLocks noChangeArrowheads="1"/>
          </p:cNvSpPr>
          <p:nvPr/>
        </p:nvSpPr>
        <p:spPr bwMode="auto">
          <a:xfrm>
            <a:off x="4226174" y="4453679"/>
            <a:ext cx="1654175" cy="39052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tabLst>
                <a:tab pos="1508125" algn="r"/>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508125" algn="r"/>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508125" algn="r"/>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508125" algn="r"/>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508125"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508125"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508125"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508125"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508125" algn="r"/>
              </a:tabLst>
              <a:defRPr sz="2000">
                <a:solidFill>
                  <a:schemeClr val="tx1"/>
                </a:solidFill>
                <a:latin typeface="Calibri" panose="020F0502020204030204" pitchFamily="34" charset="0"/>
              </a:defRPr>
            </a:lvl9pPr>
          </a:lstStyle>
          <a:p>
            <a:pPr eaLnBrk="1" hangingPunct="1">
              <a:spcBef>
                <a:spcPct val="0"/>
              </a:spcBef>
              <a:buFontTx/>
              <a:buNone/>
            </a:pPr>
            <a:r>
              <a:rPr lang="fr-FR" altLang="fr-FR" sz="1600" b="1" dirty="0">
                <a:latin typeface="Arial" panose="020B0604020202020204" pitchFamily="34" charset="0"/>
                <a:ea typeface="Times New Roman" panose="02020603050405020304" pitchFamily="18" charset="0"/>
                <a:cs typeface="Calibri" panose="020F0502020204030204" pitchFamily="34" charset="0"/>
              </a:rPr>
              <a:t>Control	</a:t>
            </a:r>
            <a:r>
              <a:rPr lang="fr-FR" altLang="fr-FR" sz="1600" b="1" dirty="0" err="1">
                <a:latin typeface="Arial" panose="020B0604020202020204" pitchFamily="34" charset="0"/>
                <a:ea typeface="Times New Roman" panose="02020603050405020304" pitchFamily="18" charset="0"/>
                <a:cs typeface="Calibri" panose="020F0502020204030204" pitchFamily="34" charset="0"/>
              </a:rPr>
              <a:t>NaCl</a:t>
            </a:r>
            <a:endParaRPr lang="fr-FR" altLang="fr-FR" sz="800" dirty="0">
              <a:latin typeface="Arial" panose="020B0604020202020204" pitchFamily="34" charset="0"/>
              <a:ea typeface="Times New Roman" panose="02020603050405020304" pitchFamily="18" charset="0"/>
              <a:cs typeface="Calibri" panose="020F0502020204030204" pitchFamily="34" charset="0"/>
            </a:endParaRPr>
          </a:p>
          <a:p>
            <a:pPr algn="r">
              <a:spcBef>
                <a:spcPct val="0"/>
              </a:spcBef>
              <a:buFontTx/>
              <a:buNone/>
            </a:pPr>
            <a:r>
              <a:rPr lang="fr-FR" altLang="fr-FR" sz="1600" b="1" dirty="0">
                <a:latin typeface="Arial" panose="020B0604020202020204" pitchFamily="34" charset="0"/>
                <a:ea typeface="Times New Roman" panose="02020603050405020304" pitchFamily="18" charset="0"/>
                <a:cs typeface="Calibri" panose="020F0502020204030204" pitchFamily="34" charset="0"/>
              </a:rPr>
              <a:t>50 </a:t>
            </a:r>
            <a:r>
              <a:rPr lang="fr-FR" altLang="fr-FR" sz="1600" b="1" dirty="0" err="1">
                <a:latin typeface="Arial" panose="020B0604020202020204" pitchFamily="34" charset="0"/>
                <a:ea typeface="Times New Roman" panose="02020603050405020304" pitchFamily="18" charset="0"/>
                <a:cs typeface="Calibri" panose="020F0502020204030204" pitchFamily="34" charset="0"/>
              </a:rPr>
              <a:t>mM</a:t>
            </a:r>
            <a:endParaRPr lang="fr-FR" altLang="fr-FR" sz="1800" dirty="0">
              <a:latin typeface="Arial" panose="020B0604020202020204" pitchFamily="34" charset="0"/>
              <a:ea typeface="Times New Roman" panose="02020603050405020304" pitchFamily="18" charset="0"/>
              <a:cs typeface="Calibri" panose="020F0502020204030204" pitchFamily="34" charset="0"/>
            </a:endParaRPr>
          </a:p>
        </p:txBody>
      </p:sp>
      <p:sp>
        <p:nvSpPr>
          <p:cNvPr id="23" name="Text Box 5">
            <a:extLst>
              <a:ext uri="{FF2B5EF4-FFF2-40B4-BE49-F238E27FC236}">
                <a16:creationId xmlns:a16="http://schemas.microsoft.com/office/drawing/2014/main" id="{E22E1C93-DE47-49F8-8232-07FCD76824AB}"/>
              </a:ext>
            </a:extLst>
          </p:cNvPr>
          <p:cNvSpPr txBox="1">
            <a:spLocks noChangeArrowheads="1"/>
          </p:cNvSpPr>
          <p:nvPr/>
        </p:nvSpPr>
        <p:spPr bwMode="auto">
          <a:xfrm>
            <a:off x="6300028" y="4475943"/>
            <a:ext cx="676275" cy="39052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600" b="1" dirty="0" err="1">
                <a:latin typeface="Arial" panose="020B0604020202020204" pitchFamily="34" charset="0"/>
                <a:ea typeface="Times New Roman" panose="02020603050405020304" pitchFamily="18" charset="0"/>
                <a:cs typeface="Calibri" panose="020F0502020204030204" pitchFamily="34" charset="0"/>
              </a:rPr>
              <a:t>NaCl</a:t>
            </a:r>
            <a:br>
              <a:rPr lang="fr-FR" altLang="fr-FR" sz="1600" b="1" dirty="0">
                <a:latin typeface="Arial" panose="020B0604020202020204" pitchFamily="34" charset="0"/>
                <a:ea typeface="Times New Roman" panose="02020603050405020304" pitchFamily="18" charset="0"/>
                <a:cs typeface="Calibri" panose="020F0502020204030204" pitchFamily="34" charset="0"/>
              </a:rPr>
            </a:br>
            <a:r>
              <a:rPr lang="fr-FR" altLang="fr-FR" sz="1600" b="1" dirty="0">
                <a:latin typeface="Arial" panose="020B0604020202020204" pitchFamily="34" charset="0"/>
                <a:ea typeface="Times New Roman" panose="02020603050405020304" pitchFamily="18" charset="0"/>
                <a:cs typeface="Calibri" panose="020F0502020204030204" pitchFamily="34" charset="0"/>
              </a:rPr>
              <a:t>100 </a:t>
            </a:r>
            <a:r>
              <a:rPr lang="fr-FR" altLang="fr-FR" sz="1600" b="1" dirty="0" err="1">
                <a:latin typeface="Arial" panose="020B0604020202020204" pitchFamily="34" charset="0"/>
                <a:ea typeface="Times New Roman" panose="02020603050405020304" pitchFamily="18" charset="0"/>
                <a:cs typeface="Calibri" panose="020F0502020204030204" pitchFamily="34" charset="0"/>
              </a:rPr>
              <a:t>mM</a:t>
            </a:r>
            <a:endParaRPr lang="fr-FR" altLang="fr-FR" sz="1800" dirty="0">
              <a:latin typeface="Arial" panose="020B0604020202020204" pitchFamily="34" charset="0"/>
              <a:ea typeface="Times New Roman" panose="02020603050405020304" pitchFamily="18" charset="0"/>
              <a:cs typeface="Calibri" panose="020F0502020204030204" pitchFamily="34" charset="0"/>
            </a:endParaRPr>
          </a:p>
        </p:txBody>
      </p:sp>
      <p:sp>
        <p:nvSpPr>
          <p:cNvPr id="24" name="Text Box 4">
            <a:extLst>
              <a:ext uri="{FF2B5EF4-FFF2-40B4-BE49-F238E27FC236}">
                <a16:creationId xmlns:a16="http://schemas.microsoft.com/office/drawing/2014/main" id="{C431710B-FF5C-440F-8675-1E8FC58FDF66}"/>
              </a:ext>
            </a:extLst>
          </p:cNvPr>
          <p:cNvSpPr txBox="1">
            <a:spLocks noChangeArrowheads="1"/>
          </p:cNvSpPr>
          <p:nvPr/>
        </p:nvSpPr>
        <p:spPr bwMode="auto">
          <a:xfrm>
            <a:off x="7252400" y="4493317"/>
            <a:ext cx="676275" cy="39052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600" b="1" dirty="0" err="1">
                <a:latin typeface="Arial" panose="020B0604020202020204" pitchFamily="34" charset="0"/>
                <a:ea typeface="Times New Roman" panose="02020603050405020304" pitchFamily="18" charset="0"/>
                <a:cs typeface="Calibri" panose="020F0502020204030204" pitchFamily="34" charset="0"/>
              </a:rPr>
              <a:t>NaCl</a:t>
            </a:r>
            <a:br>
              <a:rPr lang="fr-FR" altLang="fr-FR" sz="1600" b="1" dirty="0">
                <a:latin typeface="Arial" panose="020B0604020202020204" pitchFamily="34" charset="0"/>
                <a:ea typeface="Times New Roman" panose="02020603050405020304" pitchFamily="18" charset="0"/>
                <a:cs typeface="Calibri" panose="020F0502020204030204" pitchFamily="34" charset="0"/>
              </a:rPr>
            </a:br>
            <a:r>
              <a:rPr lang="fr-FR" altLang="fr-FR" sz="1600" b="1" dirty="0">
                <a:latin typeface="Arial" panose="020B0604020202020204" pitchFamily="34" charset="0"/>
                <a:ea typeface="Times New Roman" panose="02020603050405020304" pitchFamily="18" charset="0"/>
                <a:cs typeface="Calibri" panose="020F0502020204030204" pitchFamily="34" charset="0"/>
              </a:rPr>
              <a:t>150 </a:t>
            </a:r>
            <a:r>
              <a:rPr lang="fr-FR" altLang="fr-FR" sz="1600" b="1" dirty="0" err="1">
                <a:latin typeface="Arial" panose="020B0604020202020204" pitchFamily="34" charset="0"/>
                <a:ea typeface="Times New Roman" panose="02020603050405020304" pitchFamily="18" charset="0"/>
                <a:cs typeface="Calibri" panose="020F0502020204030204" pitchFamily="34" charset="0"/>
              </a:rPr>
              <a:t>mM</a:t>
            </a:r>
            <a:endParaRPr lang="fr-FR" altLang="fr-FR" sz="1800" dirty="0">
              <a:latin typeface="Arial" panose="020B0604020202020204" pitchFamily="34" charset="0"/>
              <a:ea typeface="Times New Roman" panose="02020603050405020304" pitchFamily="18" charset="0"/>
              <a:cs typeface="Calibri" panose="020F0502020204030204" pitchFamily="34" charset="0"/>
            </a:endParaRPr>
          </a:p>
        </p:txBody>
      </p:sp>
      <p:sp>
        <p:nvSpPr>
          <p:cNvPr id="25" name="Rectangle 19">
            <a:extLst>
              <a:ext uri="{FF2B5EF4-FFF2-40B4-BE49-F238E27FC236}">
                <a16:creationId xmlns:a16="http://schemas.microsoft.com/office/drawing/2014/main" id="{02A0FC3A-BEE3-4D8A-9EB8-B4F9761F8B5E}"/>
              </a:ext>
            </a:extLst>
          </p:cNvPr>
          <p:cNvSpPr>
            <a:spLocks noChangeArrowheads="1"/>
          </p:cNvSpPr>
          <p:nvPr/>
        </p:nvSpPr>
        <p:spPr bwMode="auto">
          <a:xfrm>
            <a:off x="0" y="2974575"/>
            <a:ext cx="407373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fr-FR" altLang="fr-FR" sz="1200" b="1" dirty="0">
                <a:solidFill>
                  <a:srgbClr val="008000"/>
                </a:solidFill>
                <a:latin typeface="Arial" panose="020B0604020202020204" pitchFamily="34" charset="0"/>
                <a:cs typeface="Times New Roman" panose="02020603050405020304" pitchFamily="18" charset="0"/>
              </a:rPr>
              <a:t>Plantes de riz (</a:t>
            </a:r>
            <a:r>
              <a:rPr lang="fr-FR" altLang="fr-FR" sz="1200" b="1" i="1" dirty="0" err="1">
                <a:solidFill>
                  <a:srgbClr val="008000"/>
                </a:solidFill>
                <a:latin typeface="Arial" panose="020B0604020202020204" pitchFamily="34" charset="0"/>
                <a:cs typeface="Times New Roman" panose="02020603050405020304" pitchFamily="18" charset="0"/>
              </a:rPr>
              <a:t>Oryza</a:t>
            </a:r>
            <a:r>
              <a:rPr lang="fr-FR" altLang="fr-FR" sz="1200" b="1" i="1" dirty="0">
                <a:solidFill>
                  <a:srgbClr val="008000"/>
                </a:solidFill>
                <a:latin typeface="Arial" panose="020B0604020202020204" pitchFamily="34" charset="0"/>
                <a:cs typeface="Times New Roman" panose="02020603050405020304" pitchFamily="18" charset="0"/>
              </a:rPr>
              <a:t> </a:t>
            </a:r>
            <a:r>
              <a:rPr lang="fr-FR" altLang="fr-FR" sz="1200" b="1" i="1" dirty="0" err="1">
                <a:solidFill>
                  <a:srgbClr val="008000"/>
                </a:solidFill>
                <a:latin typeface="Arial" panose="020B0604020202020204" pitchFamily="34" charset="0"/>
                <a:cs typeface="Times New Roman" panose="02020603050405020304" pitchFamily="18" charset="0"/>
              </a:rPr>
              <a:t>sativa</a:t>
            </a:r>
            <a:r>
              <a:rPr lang="fr-FR" altLang="fr-FR" sz="1200" b="1" i="1" dirty="0">
                <a:solidFill>
                  <a:srgbClr val="008000"/>
                </a:solidFill>
                <a:latin typeface="Arial" panose="020B0604020202020204" pitchFamily="34" charset="0"/>
                <a:cs typeface="Times New Roman" panose="02020603050405020304" pitchFamily="18" charset="0"/>
              </a:rPr>
              <a:t>), </a:t>
            </a:r>
            <a:r>
              <a:rPr lang="fr-FR" altLang="fr-FR" sz="1200" b="1" dirty="0">
                <a:solidFill>
                  <a:srgbClr val="008000"/>
                </a:solidFill>
                <a:latin typeface="Arial" panose="020B0604020202020204" pitchFamily="34" charset="0"/>
                <a:cs typeface="Times New Roman" panose="02020603050405020304" pitchFamily="18" charset="0"/>
              </a:rPr>
              <a:t>cv. BRRI Dhan29, après</a:t>
            </a:r>
            <a:r>
              <a:rPr lang="fr-FR" altLang="fr-FR" sz="800" dirty="0">
                <a:solidFill>
                  <a:srgbClr val="008000"/>
                </a:solidFill>
                <a:latin typeface="Arial" panose="020B0604020202020204" pitchFamily="34" charset="0"/>
                <a:cs typeface="Times New Roman" panose="02020603050405020304" pitchFamily="18" charset="0"/>
              </a:rPr>
              <a:t> </a:t>
            </a:r>
            <a:r>
              <a:rPr lang="fr-FR" altLang="fr-FR" sz="1200" b="1" dirty="0">
                <a:solidFill>
                  <a:srgbClr val="008000"/>
                </a:solidFill>
                <a:latin typeface="Arial" panose="020B0604020202020204" pitchFamily="34" charset="0"/>
                <a:cs typeface="Times New Roman" panose="02020603050405020304" pitchFamily="18" charset="0"/>
              </a:rPr>
              <a:t>2 semaines de traitement à différentes concentrations de </a:t>
            </a:r>
            <a:r>
              <a:rPr lang="fr-FR" altLang="fr-FR" sz="1200" b="1" dirty="0" err="1">
                <a:solidFill>
                  <a:srgbClr val="008000"/>
                </a:solidFill>
                <a:latin typeface="Arial" panose="020B0604020202020204" pitchFamily="34" charset="0"/>
                <a:cs typeface="Times New Roman" panose="02020603050405020304" pitchFamily="18" charset="0"/>
              </a:rPr>
              <a:t>NaCl</a:t>
            </a:r>
            <a:r>
              <a:rPr lang="fr-FR" altLang="fr-FR" sz="1200" dirty="0">
                <a:solidFill>
                  <a:srgbClr val="008000"/>
                </a:solidFill>
                <a:latin typeface="Arial" panose="020B0604020202020204" pitchFamily="34" charset="0"/>
                <a:cs typeface="Times New Roman" panose="02020603050405020304" pitchFamily="18" charset="0"/>
              </a:rPr>
              <a:t> </a:t>
            </a:r>
            <a:r>
              <a:rPr lang="fr-FR" altLang="fr-FR" sz="1200" dirty="0">
                <a:solidFill>
                  <a:srgbClr val="008000"/>
                </a:solidFill>
                <a:latin typeface="Arial" panose="020B0604020202020204" pitchFamily="34" charset="0"/>
                <a:cs typeface="Times New Roman" panose="02020603050405020304" pitchFamily="18" charset="0"/>
                <a:sym typeface="Wingdings" panose="05000000000000000000" pitchFamily="2" charset="2"/>
              </a:rPr>
              <a:t></a:t>
            </a:r>
            <a:r>
              <a:rPr lang="fr-FR" altLang="fr-FR" sz="1200" dirty="0">
                <a:solidFill>
                  <a:srgbClr val="008000"/>
                </a:solidFill>
                <a:latin typeface="Arial" panose="020B0604020202020204" pitchFamily="34" charset="0"/>
                <a:cs typeface="Times New Roman" panose="02020603050405020304" pitchFamily="18" charset="0"/>
              </a:rPr>
              <a:t>  </a:t>
            </a:r>
          </a:p>
          <a:p>
            <a:pPr algn="r">
              <a:spcBef>
                <a:spcPct val="0"/>
              </a:spcBef>
              <a:buFontTx/>
              <a:buNone/>
            </a:pPr>
            <a:r>
              <a:rPr lang="fr-FR" altLang="fr-FR" sz="1200" dirty="0">
                <a:solidFill>
                  <a:srgbClr val="008000"/>
                </a:solidFill>
                <a:latin typeface="Arial" panose="020B0604020202020204" pitchFamily="34" charset="0"/>
                <a:ea typeface="Times New Roman" panose="02020603050405020304" pitchFamily="18" charset="0"/>
                <a:cs typeface="Calibri" panose="020F0502020204030204" pitchFamily="34" charset="0"/>
              </a:rPr>
              <a:t>Source : </a:t>
            </a:r>
            <a:r>
              <a:rPr lang="fr-FR" altLang="fr-FR" sz="1200" i="1" dirty="0">
                <a:solidFill>
                  <a:srgbClr val="008000"/>
                </a:solidFill>
                <a:latin typeface="Arial" panose="020B0604020202020204" pitchFamily="34" charset="0"/>
                <a:ea typeface="Times New Roman" panose="02020603050405020304" pitchFamily="18" charset="0"/>
                <a:cs typeface="Calibri" panose="020F0502020204030204" pitchFamily="34" charset="0"/>
              </a:rPr>
              <a:t>Salt Stress in </a:t>
            </a:r>
            <a:r>
              <a:rPr lang="fr-FR" altLang="fr-FR" sz="1200" i="1" dirty="0" err="1">
                <a:solidFill>
                  <a:srgbClr val="008000"/>
                </a:solidFill>
                <a:latin typeface="Arial" panose="020B0604020202020204" pitchFamily="34" charset="0"/>
                <a:ea typeface="Times New Roman" panose="02020603050405020304" pitchFamily="18" charset="0"/>
                <a:cs typeface="Calibri" panose="020F0502020204030204" pitchFamily="34" charset="0"/>
              </a:rPr>
              <a:t>Rice</a:t>
            </a:r>
            <a:r>
              <a:rPr lang="fr-FR" altLang="fr-FR" sz="1200" i="1" dirty="0">
                <a:solidFill>
                  <a:srgbClr val="008000"/>
                </a:solidFill>
                <a:latin typeface="Arial" panose="020B0604020202020204" pitchFamily="34" charset="0"/>
                <a:ea typeface="Times New Roman" panose="02020603050405020304" pitchFamily="18" charset="0"/>
                <a:cs typeface="Calibri" panose="020F0502020204030204" pitchFamily="34" charset="0"/>
              </a:rPr>
              <a:t>: Adaptive </a:t>
            </a:r>
            <a:r>
              <a:rPr lang="fr-FR" altLang="fr-FR" sz="1200" i="1" dirty="0" err="1">
                <a:solidFill>
                  <a:srgbClr val="008000"/>
                </a:solidFill>
                <a:latin typeface="Arial" panose="020B0604020202020204" pitchFamily="34" charset="0"/>
                <a:ea typeface="Times New Roman" panose="02020603050405020304" pitchFamily="18" charset="0"/>
                <a:cs typeface="Calibri" panose="020F0502020204030204" pitchFamily="34" charset="0"/>
              </a:rPr>
              <a:t>Mechanisms</a:t>
            </a:r>
            <a:r>
              <a:rPr lang="fr-FR" altLang="fr-FR" sz="1200" i="1" dirty="0">
                <a:solidFill>
                  <a:srgbClr val="008000"/>
                </a:solidFill>
                <a:latin typeface="Arial" panose="020B0604020202020204" pitchFamily="34" charset="0"/>
                <a:ea typeface="Times New Roman" panose="02020603050405020304" pitchFamily="18" charset="0"/>
                <a:cs typeface="Calibri" panose="020F0502020204030204" pitchFamily="34" charset="0"/>
              </a:rPr>
              <a:t> for </a:t>
            </a:r>
            <a:r>
              <a:rPr lang="fr-FR" altLang="fr-FR" sz="1200" i="1" dirty="0" err="1">
                <a:solidFill>
                  <a:srgbClr val="008000"/>
                </a:solidFill>
                <a:latin typeface="Arial" panose="020B0604020202020204" pitchFamily="34" charset="0"/>
                <a:ea typeface="Times New Roman" panose="02020603050405020304" pitchFamily="18" charset="0"/>
                <a:cs typeface="Calibri" panose="020F0502020204030204" pitchFamily="34" charset="0"/>
              </a:rPr>
              <a:t>Cytosolic</a:t>
            </a:r>
            <a:r>
              <a:rPr lang="fr-FR" altLang="fr-FR" sz="1200" i="1" dirty="0">
                <a:solidFill>
                  <a:srgbClr val="008000"/>
                </a:solidFill>
                <a:latin typeface="Arial" panose="020B0604020202020204" pitchFamily="34" charset="0"/>
                <a:ea typeface="Times New Roman" panose="02020603050405020304" pitchFamily="18" charset="0"/>
                <a:cs typeface="Calibri" panose="020F0502020204030204" pitchFamily="34" charset="0"/>
              </a:rPr>
              <a:t> Sodium </a:t>
            </a:r>
            <a:r>
              <a:rPr lang="fr-FR" altLang="fr-FR" sz="1200" i="1" dirty="0" err="1">
                <a:solidFill>
                  <a:srgbClr val="008000"/>
                </a:solidFill>
                <a:latin typeface="Arial" panose="020B0604020202020204" pitchFamily="34" charset="0"/>
                <a:ea typeface="Times New Roman" panose="02020603050405020304" pitchFamily="18" charset="0"/>
                <a:cs typeface="Calibri" panose="020F0502020204030204" pitchFamily="34" charset="0"/>
              </a:rPr>
              <a:t>Hom</a:t>
            </a:r>
            <a:r>
              <a:rPr lang="fr-FR" altLang="fr-FR" sz="1200" dirty="0" err="1">
                <a:solidFill>
                  <a:srgbClr val="008000"/>
                </a:solidFill>
                <a:latin typeface="Arial" panose="020B0604020202020204" pitchFamily="34" charset="0"/>
                <a:ea typeface="Times New Roman" panose="02020603050405020304" pitchFamily="18" charset="0"/>
                <a:cs typeface="Calibri" panose="020F0502020204030204" pitchFamily="34" charset="0"/>
              </a:rPr>
              <a:t>eostasis</a:t>
            </a:r>
            <a:r>
              <a:rPr lang="fr-FR" altLang="fr-FR" sz="1200" dirty="0">
                <a:solidFill>
                  <a:srgbClr val="008000"/>
                </a:solidFill>
                <a:latin typeface="Arial" panose="020B0604020202020204" pitchFamily="34" charset="0"/>
                <a:ea typeface="Times New Roman" panose="02020603050405020304" pitchFamily="18" charset="0"/>
                <a:cs typeface="Calibri" panose="020F0502020204030204" pitchFamily="34" charset="0"/>
              </a:rPr>
              <a:t> . </a:t>
            </a:r>
            <a:r>
              <a:rPr lang="fr-FR" altLang="fr-FR" sz="1200" u="sng" dirty="0">
                <a:solidFill>
                  <a:srgbClr val="008000"/>
                </a:solidFill>
                <a:latin typeface="Arial" panose="020B0604020202020204" pitchFamily="34" charset="0"/>
                <a:ea typeface="Times New Roman" panose="02020603050405020304" pitchFamily="18" charset="0"/>
                <a:cs typeface="Calibri" panose="020F0502020204030204" pitchFamily="34" charset="0"/>
              </a:rPr>
              <a:t>Md. Abdul Kader.</a:t>
            </a:r>
            <a:r>
              <a:rPr lang="fr-FR" altLang="fr-FR" sz="1200" dirty="0">
                <a:solidFill>
                  <a:srgbClr val="008000"/>
                </a:solidFill>
                <a:latin typeface="Arial" panose="020B0604020202020204" pitchFamily="34" charset="0"/>
                <a:ea typeface="Times New Roman" panose="02020603050405020304" pitchFamily="18" charset="0"/>
                <a:cs typeface="Calibri" panose="020F0502020204030204" pitchFamily="34" charset="0"/>
              </a:rPr>
              <a:t>  Doctoral </a:t>
            </a:r>
            <a:r>
              <a:rPr lang="fr-FR" altLang="fr-FR" sz="1200" dirty="0" err="1">
                <a:solidFill>
                  <a:srgbClr val="008000"/>
                </a:solidFill>
                <a:latin typeface="Arial" panose="020B0604020202020204" pitchFamily="34" charset="0"/>
                <a:ea typeface="Times New Roman" panose="02020603050405020304" pitchFamily="18" charset="0"/>
                <a:cs typeface="Calibri" panose="020F0502020204030204" pitchFamily="34" charset="0"/>
              </a:rPr>
              <a:t>thesis</a:t>
            </a:r>
            <a:r>
              <a:rPr lang="fr-FR" altLang="fr-FR" sz="1200" dirty="0">
                <a:solidFill>
                  <a:srgbClr val="008000"/>
                </a:solidFill>
                <a:latin typeface="Arial" panose="020B0604020202020204" pitchFamily="34" charset="0"/>
                <a:ea typeface="Times New Roman" panose="02020603050405020304" pitchFamily="18" charset="0"/>
                <a:cs typeface="Calibri" panose="020F0502020204030204" pitchFamily="34" charset="0"/>
              </a:rPr>
              <a:t>. </a:t>
            </a:r>
            <a:r>
              <a:rPr lang="fr-FR" altLang="fr-FR" sz="1200" dirty="0">
                <a:solidFill>
                  <a:srgbClr val="008000"/>
                </a:solidFill>
                <a:latin typeface="Arial" panose="020B0604020202020204" pitchFamily="34" charset="0"/>
                <a:ea typeface="Times New Roman" panose="02020603050405020304" pitchFamily="18" charset="0"/>
                <a:cs typeface="Calibri" panose="020F0502020204030204" pitchFamily="34" charset="0"/>
                <a:hlinkClick r:id="rId14"/>
              </a:rPr>
              <a:t>http://pub.epsilon.slu.se/1095/1/Thesis_Abdul_Kader.pdf</a:t>
            </a:r>
            <a:r>
              <a:rPr lang="fr-FR" altLang="fr-FR" sz="1200" dirty="0">
                <a:solidFill>
                  <a:srgbClr val="008000"/>
                </a:solidFill>
                <a:latin typeface="Arial" panose="020B0604020202020204" pitchFamily="34" charset="0"/>
                <a:ea typeface="Times New Roman" panose="02020603050405020304" pitchFamily="18" charset="0"/>
                <a:cs typeface="Calibri" panose="020F0502020204030204" pitchFamily="34" charset="0"/>
              </a:rPr>
              <a:t> </a:t>
            </a:r>
          </a:p>
        </p:txBody>
      </p:sp>
      <p:sp>
        <p:nvSpPr>
          <p:cNvPr id="26" name="ZoneTexte 25">
            <a:extLst>
              <a:ext uri="{FF2B5EF4-FFF2-40B4-BE49-F238E27FC236}">
                <a16:creationId xmlns:a16="http://schemas.microsoft.com/office/drawing/2014/main" id="{26B72E0B-641F-42C9-B5B8-DC423117F495}"/>
              </a:ext>
            </a:extLst>
          </p:cNvPr>
          <p:cNvSpPr txBox="1"/>
          <p:nvPr/>
        </p:nvSpPr>
        <p:spPr>
          <a:xfrm>
            <a:off x="7252399" y="505185"/>
            <a:ext cx="4703565" cy="844861"/>
          </a:xfrm>
          <a:prstGeom prst="rect">
            <a:avLst/>
          </a:prstGeom>
          <a:noFill/>
        </p:spPr>
        <p:txBody>
          <a:bodyPr wrap="square" rtlCol="0">
            <a:spAutoFit/>
          </a:bodyPr>
          <a:lstStyle/>
          <a:p>
            <a:r>
              <a:rPr lang="fr-FR" dirty="0"/>
              <a:t>Le </a:t>
            </a:r>
            <a:r>
              <a:rPr lang="fr-FR" b="1" dirty="0"/>
              <a:t>riz</a:t>
            </a:r>
            <a:r>
              <a:rPr lang="fr-FR" dirty="0"/>
              <a:t>  : </a:t>
            </a:r>
            <a:r>
              <a:rPr lang="fr-FR" dirty="0">
                <a:hlinkClick r:id="rId15" tooltip="Céréale"/>
              </a:rPr>
              <a:t>céréale</a:t>
            </a:r>
            <a:r>
              <a:rPr lang="fr-FR" dirty="0"/>
              <a:t> </a:t>
            </a:r>
            <a:r>
              <a:rPr lang="fr-FR" dirty="0">
                <a:hlinkClick r:id="rId16" tooltip="Agriculture"/>
              </a:rPr>
              <a:t>cultivée</a:t>
            </a:r>
            <a:r>
              <a:rPr lang="fr-FR" dirty="0"/>
              <a:t> dans les régions tropicales, subtropicales et tempérées chaudes.</a:t>
            </a:r>
            <a:endParaRPr lang="fr-FR" sz="1200" dirty="0"/>
          </a:p>
          <a:p>
            <a:r>
              <a:rPr lang="fr-FR" sz="1200" dirty="0"/>
              <a:t>Source : </a:t>
            </a:r>
            <a:r>
              <a:rPr lang="fr-FR" sz="1200" dirty="0">
                <a:hlinkClick r:id="rId17"/>
              </a:rPr>
              <a:t>https://fr.wikipedia.org/wiki/Riz</a:t>
            </a:r>
            <a:r>
              <a:rPr lang="fr-FR" sz="1200" dirty="0"/>
              <a:t> </a:t>
            </a:r>
            <a:endParaRPr lang="fr-FR" dirty="0"/>
          </a:p>
        </p:txBody>
      </p:sp>
      <p:pic>
        <p:nvPicPr>
          <p:cNvPr id="28" name="Image 27">
            <a:extLst>
              <a:ext uri="{FF2B5EF4-FFF2-40B4-BE49-F238E27FC236}">
                <a16:creationId xmlns:a16="http://schemas.microsoft.com/office/drawing/2014/main" id="{50F1F759-637F-40E1-9310-A21F04FDB6A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79839" y="1763030"/>
            <a:ext cx="1647825" cy="1104900"/>
          </a:xfrm>
          <a:prstGeom prst="rect">
            <a:avLst/>
          </a:prstGeom>
        </p:spPr>
      </p:pic>
      <p:sp>
        <p:nvSpPr>
          <p:cNvPr id="29" name="Rectangle 28">
            <a:extLst>
              <a:ext uri="{FF2B5EF4-FFF2-40B4-BE49-F238E27FC236}">
                <a16:creationId xmlns:a16="http://schemas.microsoft.com/office/drawing/2014/main" id="{E63E6A7C-77BD-4FA8-B808-80DBEC7F9FE1}"/>
              </a:ext>
            </a:extLst>
          </p:cNvPr>
          <p:cNvSpPr/>
          <p:nvPr/>
        </p:nvSpPr>
        <p:spPr>
          <a:xfrm>
            <a:off x="8624261" y="2943328"/>
            <a:ext cx="952184" cy="276999"/>
          </a:xfrm>
          <a:prstGeom prst="rect">
            <a:avLst/>
          </a:prstGeom>
        </p:spPr>
        <p:txBody>
          <a:bodyPr wrap="none">
            <a:spAutoFit/>
          </a:bodyPr>
          <a:lstStyle/>
          <a:p>
            <a:pPr algn="ctr"/>
            <a:r>
              <a:rPr lang="fr-FR" sz="1200" i="1" dirty="0" err="1">
                <a:solidFill>
                  <a:srgbClr val="008000"/>
                </a:solidFill>
              </a:rPr>
              <a:t>Oryza</a:t>
            </a:r>
            <a:r>
              <a:rPr lang="fr-FR" sz="1200" i="1" dirty="0">
                <a:solidFill>
                  <a:srgbClr val="008000"/>
                </a:solidFill>
              </a:rPr>
              <a:t> sativa</a:t>
            </a:r>
          </a:p>
        </p:txBody>
      </p:sp>
    </p:spTree>
    <p:extLst>
      <p:ext uri="{BB962C8B-B14F-4D97-AF65-F5344CB8AC3E}">
        <p14:creationId xmlns:p14="http://schemas.microsoft.com/office/powerpoint/2010/main" val="9945041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p:txBody>
          <a:bodyPr/>
          <a:lstStyle/>
          <a:p>
            <a:fld id="{DD01B516-A07C-46B6-9C1A-871827ED2DE0}" type="slidenum">
              <a:rPr lang="fr-FR" smtClean="0"/>
              <a:t>91</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0BB0093E-EEB1-4A03-BED5-B48B9E38902C}"/>
              </a:ext>
            </a:extLst>
          </p:cNvPr>
          <p:cNvSpPr txBox="1"/>
          <p:nvPr/>
        </p:nvSpPr>
        <p:spPr>
          <a:xfrm>
            <a:off x="225910" y="461664"/>
            <a:ext cx="3184264" cy="377431"/>
          </a:xfrm>
          <a:prstGeom prst="rect">
            <a:avLst/>
          </a:prstGeom>
          <a:noFill/>
        </p:spPr>
        <p:txBody>
          <a:bodyPr wrap="square" rtlCol="0">
            <a:spAutoFit/>
          </a:bodyPr>
          <a:lstStyle/>
          <a:p>
            <a:r>
              <a:rPr lang="fr-FR" b="1" u="sng" dirty="0">
                <a:solidFill>
                  <a:srgbClr val="008000"/>
                </a:solidFill>
              </a:rPr>
              <a:t>Plante aquatique</a:t>
            </a:r>
          </a:p>
        </p:txBody>
      </p:sp>
      <p:sp>
        <p:nvSpPr>
          <p:cNvPr id="6" name="ZoneTexte 5">
            <a:extLst>
              <a:ext uri="{FF2B5EF4-FFF2-40B4-BE49-F238E27FC236}">
                <a16:creationId xmlns:a16="http://schemas.microsoft.com/office/drawing/2014/main" id="{802FE3C0-3EEF-4CF8-BF25-58DFED1F6D82}"/>
              </a:ext>
            </a:extLst>
          </p:cNvPr>
          <p:cNvSpPr txBox="1"/>
          <p:nvPr/>
        </p:nvSpPr>
        <p:spPr>
          <a:xfrm>
            <a:off x="225910" y="839095"/>
            <a:ext cx="1336969" cy="369332"/>
          </a:xfrm>
          <a:prstGeom prst="rect">
            <a:avLst/>
          </a:prstGeom>
          <a:noFill/>
        </p:spPr>
        <p:txBody>
          <a:bodyPr wrap="none" rtlCol="0">
            <a:spAutoFit/>
          </a:bodyPr>
          <a:lstStyle/>
          <a:p>
            <a:r>
              <a:rPr lang="fr-FR" b="1" i="1" dirty="0" err="1">
                <a:solidFill>
                  <a:srgbClr val="008000"/>
                </a:solidFill>
              </a:rPr>
              <a:t>Gunnera</a:t>
            </a:r>
            <a:r>
              <a:rPr lang="fr-FR" b="1" i="1" dirty="0">
                <a:solidFill>
                  <a:srgbClr val="008000"/>
                </a:solidFill>
              </a:rPr>
              <a:t> </a:t>
            </a:r>
            <a:r>
              <a:rPr lang="fr-FR" b="1" i="1" dirty="0" err="1">
                <a:solidFill>
                  <a:srgbClr val="008000"/>
                </a:solidFill>
              </a:rPr>
              <a:t>sp</a:t>
            </a:r>
            <a:r>
              <a:rPr lang="fr-FR" b="1" i="1" dirty="0">
                <a:solidFill>
                  <a:srgbClr val="008000"/>
                </a:solidFill>
              </a:rPr>
              <a:t>.</a:t>
            </a:r>
          </a:p>
        </p:txBody>
      </p:sp>
      <p:pic>
        <p:nvPicPr>
          <p:cNvPr id="8" name="Image 7">
            <a:extLst>
              <a:ext uri="{FF2B5EF4-FFF2-40B4-BE49-F238E27FC236}">
                <a16:creationId xmlns:a16="http://schemas.microsoft.com/office/drawing/2014/main" id="{069D0B69-AE38-4B1B-A757-3C22F150A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7687" y="2542232"/>
            <a:ext cx="2638425" cy="1733550"/>
          </a:xfrm>
          <a:prstGeom prst="rect">
            <a:avLst/>
          </a:prstGeom>
        </p:spPr>
      </p:pic>
      <p:pic>
        <p:nvPicPr>
          <p:cNvPr id="10" name="Image 9">
            <a:extLst>
              <a:ext uri="{FF2B5EF4-FFF2-40B4-BE49-F238E27FC236}">
                <a16:creationId xmlns:a16="http://schemas.microsoft.com/office/drawing/2014/main" id="{6567D2E4-E610-46C4-97A0-E26AB4AB8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4290" y="2484187"/>
            <a:ext cx="2466975" cy="1847850"/>
          </a:xfrm>
          <a:prstGeom prst="rect">
            <a:avLst/>
          </a:prstGeom>
        </p:spPr>
      </p:pic>
      <p:pic>
        <p:nvPicPr>
          <p:cNvPr id="12" name="Image 11">
            <a:extLst>
              <a:ext uri="{FF2B5EF4-FFF2-40B4-BE49-F238E27FC236}">
                <a16:creationId xmlns:a16="http://schemas.microsoft.com/office/drawing/2014/main" id="{F7094C36-35E2-4743-9CE9-643AEC0F25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5839" y="617240"/>
            <a:ext cx="2466975" cy="1847850"/>
          </a:xfrm>
          <a:prstGeom prst="rect">
            <a:avLst/>
          </a:prstGeom>
        </p:spPr>
      </p:pic>
      <p:pic>
        <p:nvPicPr>
          <p:cNvPr id="14" name="Image 13">
            <a:extLst>
              <a:ext uri="{FF2B5EF4-FFF2-40B4-BE49-F238E27FC236}">
                <a16:creationId xmlns:a16="http://schemas.microsoft.com/office/drawing/2014/main" id="{788E04E3-C47B-4529-B5B7-22B2CA0E5C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2865" y="545157"/>
            <a:ext cx="2438400" cy="1876425"/>
          </a:xfrm>
          <a:prstGeom prst="rect">
            <a:avLst/>
          </a:prstGeom>
        </p:spPr>
      </p:pic>
      <p:pic>
        <p:nvPicPr>
          <p:cNvPr id="16" name="Image 15">
            <a:extLst>
              <a:ext uri="{FF2B5EF4-FFF2-40B4-BE49-F238E27FC236}">
                <a16:creationId xmlns:a16="http://schemas.microsoft.com/office/drawing/2014/main" id="{A3390575-9A92-4242-96AB-C92EB99EC9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83413" y="559445"/>
            <a:ext cx="2466975" cy="1847850"/>
          </a:xfrm>
          <a:prstGeom prst="rect">
            <a:avLst/>
          </a:prstGeom>
        </p:spPr>
      </p:pic>
      <p:sp>
        <p:nvSpPr>
          <p:cNvPr id="7" name="ZoneTexte 6">
            <a:extLst>
              <a:ext uri="{FF2B5EF4-FFF2-40B4-BE49-F238E27FC236}">
                <a16:creationId xmlns:a16="http://schemas.microsoft.com/office/drawing/2014/main" id="{21CBDC7D-E30D-4AD3-B72A-15EA1FC7D109}"/>
              </a:ext>
            </a:extLst>
          </p:cNvPr>
          <p:cNvSpPr txBox="1"/>
          <p:nvPr/>
        </p:nvSpPr>
        <p:spPr>
          <a:xfrm>
            <a:off x="225910" y="1301675"/>
            <a:ext cx="3582297" cy="1754326"/>
          </a:xfrm>
          <a:prstGeom prst="rect">
            <a:avLst/>
          </a:prstGeom>
          <a:noFill/>
        </p:spPr>
        <p:txBody>
          <a:bodyPr wrap="square" rtlCol="0">
            <a:spAutoFit/>
          </a:bodyPr>
          <a:lstStyle/>
          <a:p>
            <a:r>
              <a:rPr lang="fr-FR" dirty="0"/>
              <a:t>45 espèces dans le genre </a:t>
            </a:r>
            <a:r>
              <a:rPr lang="fr-FR" dirty="0" err="1"/>
              <a:t>Gunnera</a:t>
            </a:r>
            <a:r>
              <a:rPr lang="fr-FR" dirty="0"/>
              <a:t> : </a:t>
            </a:r>
          </a:p>
          <a:p>
            <a:pPr marL="285750" indent="-285750">
              <a:buFont typeface="Arial" panose="020B0604020202020204" pitchFamily="34" charset="0"/>
              <a:buChar char="•"/>
            </a:pPr>
            <a:r>
              <a:rPr lang="fr-FR" i="1" u="sng" dirty="0" err="1">
                <a:hlinkClick r:id="rId7"/>
              </a:rPr>
              <a:t>Gunnera</a:t>
            </a:r>
            <a:r>
              <a:rPr lang="fr-FR" i="1" u="sng" dirty="0">
                <a:hlinkClick r:id="rId7"/>
              </a:rPr>
              <a:t> </a:t>
            </a:r>
            <a:r>
              <a:rPr lang="fr-FR" i="1" u="sng" dirty="0" err="1">
                <a:hlinkClick r:id="rId7"/>
              </a:rPr>
              <a:t>manicata</a:t>
            </a:r>
            <a:r>
              <a:rPr lang="fr-FR" dirty="0"/>
              <a:t> Linden ex </a:t>
            </a:r>
            <a:r>
              <a:rPr lang="fr-FR" dirty="0" err="1"/>
              <a:t>Delchev</a:t>
            </a:r>
            <a:r>
              <a:rPr lang="fr-FR" dirty="0"/>
              <a:t>, appelée la rhubarbe géante.</a:t>
            </a:r>
          </a:p>
          <a:p>
            <a:pPr marL="285750" indent="-285750">
              <a:buFont typeface="Arial" panose="020B0604020202020204" pitchFamily="34" charset="0"/>
              <a:buChar char="•"/>
            </a:pPr>
            <a:r>
              <a:rPr lang="fr-FR" i="1" dirty="0" err="1">
                <a:hlinkClick r:id="rId8" tooltip="Gunnera tinctoria"/>
              </a:rPr>
              <a:t>Gunnera</a:t>
            </a:r>
            <a:r>
              <a:rPr lang="fr-FR" i="1" dirty="0">
                <a:hlinkClick r:id="rId8" tooltip="Gunnera tinctoria"/>
              </a:rPr>
              <a:t> </a:t>
            </a:r>
            <a:r>
              <a:rPr lang="fr-FR" i="1" dirty="0" err="1">
                <a:hlinkClick r:id="rId8" tooltip="Gunnera tinctoria"/>
              </a:rPr>
              <a:t>tinctoria</a:t>
            </a:r>
            <a:r>
              <a:rPr lang="fr-FR" dirty="0"/>
              <a:t>.</a:t>
            </a:r>
          </a:p>
          <a:p>
            <a:pPr marL="285750" indent="-285750">
              <a:buFont typeface="Arial" panose="020B0604020202020204" pitchFamily="34" charset="0"/>
              <a:buChar char="•"/>
            </a:pPr>
            <a:r>
              <a:rPr lang="fr-FR" i="1" u="sng" dirty="0" err="1">
                <a:hlinkClick r:id="rId9"/>
              </a:rPr>
              <a:t>Gunnera</a:t>
            </a:r>
            <a:r>
              <a:rPr lang="fr-FR" i="1" u="sng" dirty="0">
                <a:hlinkClick r:id="rId9"/>
              </a:rPr>
              <a:t> </a:t>
            </a:r>
            <a:r>
              <a:rPr lang="fr-FR" i="1" u="sng" dirty="0" err="1">
                <a:hlinkClick r:id="rId9"/>
              </a:rPr>
              <a:t>hamiltonii</a:t>
            </a:r>
            <a:r>
              <a:rPr lang="fr-FR" dirty="0"/>
              <a:t> etc.</a:t>
            </a:r>
          </a:p>
        </p:txBody>
      </p:sp>
      <p:sp>
        <p:nvSpPr>
          <p:cNvPr id="9" name="ZoneTexte 8">
            <a:extLst>
              <a:ext uri="{FF2B5EF4-FFF2-40B4-BE49-F238E27FC236}">
                <a16:creationId xmlns:a16="http://schemas.microsoft.com/office/drawing/2014/main" id="{F474C95E-9870-4ED1-8A86-C10B7342D637}"/>
              </a:ext>
            </a:extLst>
          </p:cNvPr>
          <p:cNvSpPr txBox="1"/>
          <p:nvPr/>
        </p:nvSpPr>
        <p:spPr>
          <a:xfrm>
            <a:off x="225910" y="3056001"/>
            <a:ext cx="6318380" cy="2492990"/>
          </a:xfrm>
          <a:prstGeom prst="rect">
            <a:avLst/>
          </a:prstGeom>
          <a:noFill/>
        </p:spPr>
        <p:txBody>
          <a:bodyPr wrap="square" rtlCol="0">
            <a:spAutoFit/>
          </a:bodyPr>
          <a:lstStyle/>
          <a:p>
            <a:r>
              <a:rPr lang="fr-FR" dirty="0"/>
              <a:t>La </a:t>
            </a:r>
            <a:r>
              <a:rPr lang="fr-FR" b="1" dirty="0"/>
              <a:t>Rhubarbe géante</a:t>
            </a:r>
            <a:r>
              <a:rPr lang="fr-FR" dirty="0"/>
              <a:t> (</a:t>
            </a:r>
            <a:r>
              <a:rPr lang="fr-FR" i="1" dirty="0" err="1"/>
              <a:t>Gunnera</a:t>
            </a:r>
            <a:r>
              <a:rPr lang="fr-FR" i="1" dirty="0"/>
              <a:t> </a:t>
            </a:r>
            <a:r>
              <a:rPr lang="fr-FR" i="1" dirty="0" err="1"/>
              <a:t>manicata</a:t>
            </a:r>
            <a:r>
              <a:rPr lang="fr-FR" dirty="0"/>
              <a:t>) ou </a:t>
            </a:r>
            <a:r>
              <a:rPr lang="fr-FR" dirty="0" err="1"/>
              <a:t>Gunnère</a:t>
            </a:r>
            <a:r>
              <a:rPr lang="fr-FR" dirty="0"/>
              <a:t> du Brésil, est une espèce de </a:t>
            </a:r>
            <a:r>
              <a:rPr lang="fr-FR" dirty="0">
                <a:hlinkClick r:id="rId10" tooltip="Plante vivace"/>
              </a:rPr>
              <a:t>plante vivace</a:t>
            </a:r>
            <a:r>
              <a:rPr lang="fr-FR" dirty="0"/>
              <a:t> à </a:t>
            </a:r>
            <a:r>
              <a:rPr lang="fr-FR" dirty="0">
                <a:hlinkClick r:id="rId11" tooltip="Rhizome"/>
              </a:rPr>
              <a:t>rhizomes</a:t>
            </a:r>
            <a:r>
              <a:rPr lang="fr-FR" dirty="0"/>
              <a:t> traçants de la famille des </a:t>
            </a:r>
            <a:r>
              <a:rPr lang="fr-FR" i="1" dirty="0" err="1">
                <a:hlinkClick r:id="rId12" tooltip="Gunneraceae"/>
              </a:rPr>
              <a:t>Gunneraceae</a:t>
            </a:r>
            <a:r>
              <a:rPr lang="fr-FR" dirty="0"/>
              <a:t>. Elle est originaire du </a:t>
            </a:r>
            <a:r>
              <a:rPr lang="fr-FR" u="sng" dirty="0">
                <a:hlinkClick r:id="rId13"/>
              </a:rPr>
              <a:t>Brésil</a:t>
            </a:r>
            <a:r>
              <a:rPr lang="fr-FR" dirty="0"/>
              <a:t>. Malgré son nom de rhubarbe géante, elle n'est pas comestible. Elle n'a d'ailleurs rien à voir, botaniquement parlant, avec la famille des </a:t>
            </a:r>
            <a:r>
              <a:rPr lang="fr-FR" dirty="0">
                <a:hlinkClick r:id="rId14" tooltip="Rhubarbe"/>
              </a:rPr>
              <a:t>Rhubarbes</a:t>
            </a:r>
            <a:r>
              <a:rPr lang="fr-FR" dirty="0"/>
              <a:t>.</a:t>
            </a:r>
          </a:p>
          <a:p>
            <a:r>
              <a:rPr lang="fr-FR" dirty="0"/>
              <a:t>Elle apprécie un sol riche et humide. Elle se propage par </a:t>
            </a:r>
            <a:r>
              <a:rPr lang="fr-FR" dirty="0">
                <a:hlinkClick r:id="rId15" tooltip="Semis (agriculture)"/>
              </a:rPr>
              <a:t>semis</a:t>
            </a:r>
            <a:r>
              <a:rPr lang="fr-FR" dirty="0"/>
              <a:t> (graines à faible durée de vie) ou par </a:t>
            </a:r>
            <a:r>
              <a:rPr lang="fr-FR" dirty="0">
                <a:hlinkClick r:id="rId16" tooltip="Bouture"/>
              </a:rPr>
              <a:t>bouture</a:t>
            </a:r>
            <a:r>
              <a:rPr lang="fr-FR" dirty="0"/>
              <a:t> d'éclats de feuilles. </a:t>
            </a:r>
            <a:r>
              <a:rPr lang="fr-FR" b="1" dirty="0"/>
              <a:t>USDA Zone</a:t>
            </a:r>
            <a:r>
              <a:rPr lang="fr-FR" dirty="0"/>
              <a:t>: 7(6)-9(8).</a:t>
            </a:r>
            <a:r>
              <a:rPr lang="fr-FR" sz="1200" dirty="0"/>
              <a:t> </a:t>
            </a:r>
          </a:p>
          <a:p>
            <a:r>
              <a:rPr lang="fr-FR" sz="1200" dirty="0"/>
              <a:t>Source : </a:t>
            </a:r>
            <a:r>
              <a:rPr lang="fr-FR" sz="1200" dirty="0">
                <a:hlinkClick r:id="rId7"/>
              </a:rPr>
              <a:t>https://fr.wikipedia.org/wiki/Gunnera_manicata</a:t>
            </a:r>
            <a:r>
              <a:rPr lang="fr-FR" sz="1200" dirty="0"/>
              <a:t> </a:t>
            </a:r>
            <a:endParaRPr lang="fr-FR" dirty="0"/>
          </a:p>
        </p:txBody>
      </p:sp>
    </p:spTree>
    <p:extLst>
      <p:ext uri="{BB962C8B-B14F-4D97-AF65-F5344CB8AC3E}">
        <p14:creationId xmlns:p14="http://schemas.microsoft.com/office/powerpoint/2010/main" val="36080196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5C72784-C95A-488A-A568-C7C679EA9158}"/>
              </a:ext>
            </a:extLst>
          </p:cNvPr>
          <p:cNvSpPr>
            <a:spLocks noGrp="1"/>
          </p:cNvSpPr>
          <p:nvPr>
            <p:ph type="ftr" sz="quarter" idx="11"/>
          </p:nvPr>
        </p:nvSpPr>
        <p:spPr>
          <a:xfrm>
            <a:off x="4038600" y="6356350"/>
            <a:ext cx="5395856"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00F5CF0E-6227-4A30-BA6A-0EC8A4C791D7}"/>
              </a:ext>
            </a:extLst>
          </p:cNvPr>
          <p:cNvSpPr>
            <a:spLocks noGrp="1"/>
          </p:cNvSpPr>
          <p:nvPr>
            <p:ph type="sldNum" sz="quarter" idx="12"/>
          </p:nvPr>
        </p:nvSpPr>
        <p:spPr>
          <a:xfrm>
            <a:off x="9342120" y="127393"/>
            <a:ext cx="2743200" cy="365125"/>
          </a:xfrm>
        </p:spPr>
        <p:txBody>
          <a:bodyPr/>
          <a:lstStyle/>
          <a:p>
            <a:fld id="{DD01B516-A07C-46B6-9C1A-871827ED2DE0}" type="slidenum">
              <a:rPr lang="fr-FR" smtClean="0"/>
              <a:t>92</a:t>
            </a:fld>
            <a:endParaRPr lang="fr-FR"/>
          </a:p>
        </p:txBody>
      </p:sp>
      <p:sp>
        <p:nvSpPr>
          <p:cNvPr id="4" name="ZoneTexte 3">
            <a:extLst>
              <a:ext uri="{FF2B5EF4-FFF2-40B4-BE49-F238E27FC236}">
                <a16:creationId xmlns:a16="http://schemas.microsoft.com/office/drawing/2014/main" id="{5E066748-F04C-478C-B35E-C4ADCE5805CA}"/>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DFD128A1-B5AB-4900-9F85-2A99CEA3E372}"/>
              </a:ext>
            </a:extLst>
          </p:cNvPr>
          <p:cNvSpPr txBox="1"/>
          <p:nvPr/>
        </p:nvSpPr>
        <p:spPr>
          <a:xfrm>
            <a:off x="225909" y="461665"/>
            <a:ext cx="4260029" cy="369332"/>
          </a:xfrm>
          <a:prstGeom prst="rect">
            <a:avLst/>
          </a:prstGeom>
          <a:noFill/>
        </p:spPr>
        <p:txBody>
          <a:bodyPr wrap="square" rtlCol="0">
            <a:spAutoFit/>
          </a:bodyPr>
          <a:lstStyle/>
          <a:p>
            <a:r>
              <a:rPr lang="fr-FR" b="1" u="sng" dirty="0">
                <a:solidFill>
                  <a:srgbClr val="008000"/>
                </a:solidFill>
              </a:rPr>
              <a:t>Plante aquatique (ou de milieux humides)</a:t>
            </a:r>
          </a:p>
        </p:txBody>
      </p:sp>
      <p:sp>
        <p:nvSpPr>
          <p:cNvPr id="6" name="Rectangle 5">
            <a:extLst>
              <a:ext uri="{FF2B5EF4-FFF2-40B4-BE49-F238E27FC236}">
                <a16:creationId xmlns:a16="http://schemas.microsoft.com/office/drawing/2014/main" id="{C5B9DB43-B472-40D7-B356-E034DD4E2F09}"/>
              </a:ext>
            </a:extLst>
          </p:cNvPr>
          <p:cNvSpPr/>
          <p:nvPr/>
        </p:nvSpPr>
        <p:spPr>
          <a:xfrm>
            <a:off x="225910" y="839095"/>
            <a:ext cx="2287806" cy="369332"/>
          </a:xfrm>
          <a:prstGeom prst="rect">
            <a:avLst/>
          </a:prstGeom>
        </p:spPr>
        <p:txBody>
          <a:bodyPr wrap="none">
            <a:spAutoFit/>
          </a:bodyPr>
          <a:lstStyle/>
          <a:p>
            <a:r>
              <a:rPr lang="fr-FR" b="1" i="1" dirty="0" err="1">
                <a:solidFill>
                  <a:srgbClr val="008000"/>
                </a:solidFill>
                <a:latin typeface="arial" panose="020B0604020202020204" pitchFamily="34" charset="0"/>
              </a:rPr>
              <a:t>Houttuynia</a:t>
            </a:r>
            <a:r>
              <a:rPr lang="fr-FR" b="1" i="1" dirty="0">
                <a:solidFill>
                  <a:srgbClr val="008000"/>
                </a:solidFill>
                <a:latin typeface="arial" panose="020B0604020202020204" pitchFamily="34" charset="0"/>
              </a:rPr>
              <a:t> </a:t>
            </a:r>
            <a:r>
              <a:rPr lang="fr-FR" b="1" i="1" dirty="0" err="1">
                <a:solidFill>
                  <a:srgbClr val="008000"/>
                </a:solidFill>
                <a:latin typeface="arial" panose="020B0604020202020204" pitchFamily="34" charset="0"/>
              </a:rPr>
              <a:t>cordata</a:t>
            </a:r>
            <a:endParaRPr lang="fr-FR" b="1" i="1" dirty="0">
              <a:solidFill>
                <a:srgbClr val="008000"/>
              </a:solidFill>
            </a:endParaRPr>
          </a:p>
        </p:txBody>
      </p:sp>
      <p:sp>
        <p:nvSpPr>
          <p:cNvPr id="7" name="ZoneTexte 6">
            <a:extLst>
              <a:ext uri="{FF2B5EF4-FFF2-40B4-BE49-F238E27FC236}">
                <a16:creationId xmlns:a16="http://schemas.microsoft.com/office/drawing/2014/main" id="{D1BD0CC4-5672-4339-A88D-F3CA59B47F33}"/>
              </a:ext>
            </a:extLst>
          </p:cNvPr>
          <p:cNvSpPr txBox="1"/>
          <p:nvPr/>
        </p:nvSpPr>
        <p:spPr>
          <a:xfrm>
            <a:off x="225910" y="1208427"/>
            <a:ext cx="11725836" cy="3323987"/>
          </a:xfrm>
          <a:prstGeom prst="rect">
            <a:avLst/>
          </a:prstGeom>
          <a:noFill/>
        </p:spPr>
        <p:txBody>
          <a:bodyPr wrap="square" rtlCol="0">
            <a:spAutoFit/>
          </a:bodyPr>
          <a:lstStyle/>
          <a:p>
            <a:r>
              <a:rPr lang="fr-FR" b="1" i="1" dirty="0" err="1"/>
              <a:t>Houttuynia</a:t>
            </a:r>
            <a:r>
              <a:rPr lang="fr-FR" b="1" i="1" dirty="0"/>
              <a:t> </a:t>
            </a:r>
            <a:r>
              <a:rPr lang="fr-FR" b="1" i="1" dirty="0" err="1"/>
              <a:t>cordata</a:t>
            </a:r>
            <a:r>
              <a:rPr lang="fr-FR" dirty="0"/>
              <a:t> est une espèce de plantes herbacées vivaces de la famille des </a:t>
            </a:r>
            <a:r>
              <a:rPr lang="fr-FR" dirty="0" err="1">
                <a:hlinkClick r:id="rId2" tooltip="Saururacée"/>
              </a:rPr>
              <a:t>Saururacées</a:t>
            </a:r>
            <a:r>
              <a:rPr lang="fr-FR" dirty="0"/>
              <a:t> qui, à l'instar de la </a:t>
            </a:r>
            <a:r>
              <a:rPr lang="fr-FR" dirty="0">
                <a:hlinkClick r:id="rId3" tooltip="Menthe"/>
              </a:rPr>
              <a:t>menthe</a:t>
            </a:r>
            <a:r>
              <a:rPr lang="fr-FR" dirty="0"/>
              <a:t>, a tendance à devenir </a:t>
            </a:r>
            <a:r>
              <a:rPr lang="fr-FR" dirty="0">
                <a:solidFill>
                  <a:srgbClr val="FF0000"/>
                </a:solidFill>
              </a:rPr>
              <a:t>envahissante</a:t>
            </a:r>
            <a:r>
              <a:rPr lang="fr-FR" dirty="0"/>
              <a:t>. C'est une espèce commune dans les lieux marécageux à stolons rampants, à tige dressée, glabre, à feuilles alternes, engainantes, cordées à la base et aiguës au sommet ; aux inflorescences en épis terminaux avec quatre bractées blanches développées ; aux fleurs jaune pâle ; aux graines ovales, lisses. </a:t>
            </a:r>
            <a:r>
              <a:rPr lang="it-IT" b="1" dirty="0"/>
              <a:t>USDA Hardiness Zone</a:t>
            </a:r>
            <a:r>
              <a:rPr lang="it-IT" dirty="0"/>
              <a:t>. 5 – 11.</a:t>
            </a:r>
            <a:endParaRPr lang="fr-FR" dirty="0"/>
          </a:p>
          <a:p>
            <a:r>
              <a:rPr lang="fr-FR" dirty="0">
                <a:solidFill>
                  <a:srgbClr val="008000"/>
                </a:solidFill>
              </a:rPr>
              <a:t>Le nom de «plante caméléon» est donné à la variété '</a:t>
            </a:r>
            <a:r>
              <a:rPr lang="fr-FR" dirty="0" err="1">
                <a:solidFill>
                  <a:srgbClr val="008000"/>
                </a:solidFill>
              </a:rPr>
              <a:t>Chameleon</a:t>
            </a:r>
            <a:r>
              <a:rPr lang="fr-FR" dirty="0">
                <a:solidFill>
                  <a:srgbClr val="008000"/>
                </a:solidFill>
              </a:rPr>
              <a:t>' aux feuilles panachées car ses feuilles changent de couleur lorsqu'elles sont exposées à la lumière, passant du vert au rouge. Elle est utilisée en aménagement paysager, elle reste très basse et présente un grand intérêt décoratif par les teintes vives de ses feuilles (moins envahissante). </a:t>
            </a:r>
            <a:r>
              <a:rPr lang="fr-FR" sz="1200" dirty="0"/>
              <a:t>Les tiges et surtout les feuilles dégagent un curieux parfum acidulé et poivré lorsqu'on les froisse ; les fleurs très nombreuses sont disposées en épi conique, elles ont à leur base un involucre blanc ressemblant à des pétales. </a:t>
            </a:r>
            <a:r>
              <a:rPr lang="fr-FR" sz="1200" dirty="0">
                <a:solidFill>
                  <a:srgbClr val="008000"/>
                </a:solidFill>
              </a:rPr>
              <a:t>Ses feuilles sont utilisées en cuisine vietnamienne</a:t>
            </a:r>
            <a:r>
              <a:rPr lang="fr-FR" sz="1200" dirty="0"/>
              <a:t>, notamment pour manger avec les </a:t>
            </a:r>
            <a:r>
              <a:rPr lang="fr-FR" sz="1200" dirty="0">
                <a:hlinkClick r:id="rId4" tooltip="Nem"/>
              </a:rPr>
              <a:t>nems</a:t>
            </a:r>
            <a:r>
              <a:rPr lang="fr-FR" sz="1200" dirty="0"/>
              <a:t>. Ses racines sont aussi consommées comme légume en Chine, dans la province de </a:t>
            </a:r>
            <a:r>
              <a:rPr lang="fr-FR" sz="1200" dirty="0">
                <a:hlinkClick r:id="rId5" tooltip="Guizhou"/>
              </a:rPr>
              <a:t>Guizhou</a:t>
            </a:r>
            <a:r>
              <a:rPr lang="fr-FR" sz="1200" dirty="0"/>
              <a:t>. La plante pousse bien dans un sol humide à humide et même légèrement immergée dans l'eau en plein soleil ou partiellement. </a:t>
            </a:r>
            <a:r>
              <a:rPr lang="fr-FR" sz="1200" dirty="0">
                <a:solidFill>
                  <a:srgbClr val="FF0000"/>
                </a:solidFill>
              </a:rPr>
              <a:t>Les plantes peuvent devenir envahissantes dans les jardins et difficiles à éradiquer</a:t>
            </a:r>
            <a:r>
              <a:rPr lang="fr-FR" sz="1200" dirty="0"/>
              <a:t>. La propagation est par division.</a:t>
            </a:r>
          </a:p>
          <a:p>
            <a:r>
              <a:rPr lang="fr-FR" sz="1200" dirty="0">
                <a:solidFill>
                  <a:srgbClr val="FF0000"/>
                </a:solidFill>
              </a:rPr>
              <a:t>Envahissante en Australie et USA.</a:t>
            </a:r>
          </a:p>
          <a:p>
            <a:r>
              <a:rPr lang="fr-FR" sz="1200" dirty="0"/>
              <a:t>Sources : a) </a:t>
            </a:r>
            <a:r>
              <a:rPr lang="fr-FR" sz="1200" dirty="0">
                <a:hlinkClick r:id="rId6"/>
              </a:rPr>
              <a:t>https://fr.wikipedia.org/wiki/Houttuynia_cordata</a:t>
            </a:r>
            <a:r>
              <a:rPr lang="fr-FR" sz="1200" dirty="0"/>
              <a:t> </a:t>
            </a:r>
          </a:p>
          <a:p>
            <a:r>
              <a:rPr lang="fr-FR" sz="1200" dirty="0"/>
              <a:t>b) </a:t>
            </a:r>
            <a:r>
              <a:rPr lang="fr-FR" sz="1200" dirty="0">
                <a:hlinkClick r:id="rId7"/>
              </a:rPr>
              <a:t>https://en.wikipedia.org/wiki/Houttuynia_cordata</a:t>
            </a:r>
            <a:r>
              <a:rPr lang="fr-FR" sz="1200" dirty="0"/>
              <a:t> </a:t>
            </a:r>
          </a:p>
        </p:txBody>
      </p:sp>
      <p:sp>
        <p:nvSpPr>
          <p:cNvPr id="8" name="ZoneTexte 7">
            <a:extLst>
              <a:ext uri="{FF2B5EF4-FFF2-40B4-BE49-F238E27FC236}">
                <a16:creationId xmlns:a16="http://schemas.microsoft.com/office/drawing/2014/main" id="{B280B248-C93D-48AF-8AF2-72A5FC97B4D3}"/>
              </a:ext>
            </a:extLst>
          </p:cNvPr>
          <p:cNvSpPr txBox="1"/>
          <p:nvPr/>
        </p:nvSpPr>
        <p:spPr>
          <a:xfrm>
            <a:off x="9154758" y="5959736"/>
            <a:ext cx="2796988" cy="646331"/>
          </a:xfrm>
          <a:prstGeom prst="rect">
            <a:avLst/>
          </a:prstGeom>
          <a:noFill/>
        </p:spPr>
        <p:txBody>
          <a:bodyPr wrap="square" rtlCol="0">
            <a:spAutoFit/>
          </a:bodyPr>
          <a:lstStyle/>
          <a:p>
            <a:pPr algn="ctr"/>
            <a:r>
              <a:rPr lang="fr-FR" sz="1200" i="1" dirty="0" err="1"/>
              <a:t>Houttuynie</a:t>
            </a:r>
            <a:r>
              <a:rPr lang="fr-FR" sz="1200" i="1" dirty="0"/>
              <a:t> </a:t>
            </a:r>
            <a:r>
              <a:rPr lang="fr-FR" sz="1200" i="1" dirty="0" err="1"/>
              <a:t>cordata</a:t>
            </a:r>
            <a:r>
              <a:rPr lang="fr-FR" sz="1200" dirty="0"/>
              <a:t> '</a:t>
            </a:r>
            <a:r>
              <a:rPr lang="fr-FR" sz="1200" dirty="0" err="1"/>
              <a:t>Chameleon</a:t>
            </a:r>
            <a:r>
              <a:rPr lang="fr-FR" sz="1200" dirty="0"/>
              <a:t>'. Certaines feuilles ont viré au rouge avec leur exposition à la lumière</a:t>
            </a:r>
            <a:endParaRPr lang="fr-FR" sz="1200" dirty="0">
              <a:solidFill>
                <a:srgbClr val="008000"/>
              </a:solidFill>
            </a:endParaRPr>
          </a:p>
        </p:txBody>
      </p:sp>
      <p:pic>
        <p:nvPicPr>
          <p:cNvPr id="10" name="Image 9">
            <a:extLst>
              <a:ext uri="{FF2B5EF4-FFF2-40B4-BE49-F238E27FC236}">
                <a16:creationId xmlns:a16="http://schemas.microsoft.com/office/drawing/2014/main" id="{7FA7A6E0-6E5B-4E8F-8178-A20515694C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59351" y="4189245"/>
            <a:ext cx="2587801" cy="1717359"/>
          </a:xfrm>
          <a:prstGeom prst="rect">
            <a:avLst/>
          </a:prstGeom>
        </p:spPr>
      </p:pic>
      <p:pic>
        <p:nvPicPr>
          <p:cNvPr id="12" name="Image 11">
            <a:extLst>
              <a:ext uri="{FF2B5EF4-FFF2-40B4-BE49-F238E27FC236}">
                <a16:creationId xmlns:a16="http://schemas.microsoft.com/office/drawing/2014/main" id="{EA8B9C74-2910-497B-9857-4CFD5173F9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16012" y="4014918"/>
            <a:ext cx="2143125" cy="2143125"/>
          </a:xfrm>
          <a:prstGeom prst="rect">
            <a:avLst/>
          </a:prstGeom>
        </p:spPr>
      </p:pic>
      <p:pic>
        <p:nvPicPr>
          <p:cNvPr id="14" name="Image 13">
            <a:extLst>
              <a:ext uri="{FF2B5EF4-FFF2-40B4-BE49-F238E27FC236}">
                <a16:creationId xmlns:a16="http://schemas.microsoft.com/office/drawing/2014/main" id="{21B63022-549E-41FE-83A6-8E4D6140C5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74306" y="158026"/>
            <a:ext cx="1372080" cy="1027736"/>
          </a:xfrm>
          <a:prstGeom prst="rect">
            <a:avLst/>
          </a:prstGeom>
        </p:spPr>
      </p:pic>
      <p:pic>
        <p:nvPicPr>
          <p:cNvPr id="16" name="Image 15">
            <a:extLst>
              <a:ext uri="{FF2B5EF4-FFF2-40B4-BE49-F238E27FC236}">
                <a16:creationId xmlns:a16="http://schemas.microsoft.com/office/drawing/2014/main" id="{C1C55680-0C51-4197-893E-059EA9AC82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15316" y="4532727"/>
            <a:ext cx="2505075" cy="1828800"/>
          </a:xfrm>
          <a:prstGeom prst="rect">
            <a:avLst/>
          </a:prstGeom>
        </p:spPr>
      </p:pic>
      <p:pic>
        <p:nvPicPr>
          <p:cNvPr id="18" name="Image 17">
            <a:extLst>
              <a:ext uri="{FF2B5EF4-FFF2-40B4-BE49-F238E27FC236}">
                <a16:creationId xmlns:a16="http://schemas.microsoft.com/office/drawing/2014/main" id="{43B50B46-D8D6-4736-8143-EF84ED17A1C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910" y="4582650"/>
            <a:ext cx="2727481" cy="1956262"/>
          </a:xfrm>
          <a:prstGeom prst="rect">
            <a:avLst/>
          </a:prstGeom>
        </p:spPr>
      </p:pic>
      <p:sp>
        <p:nvSpPr>
          <p:cNvPr id="19" name="ZoneTexte 18">
            <a:extLst>
              <a:ext uri="{FF2B5EF4-FFF2-40B4-BE49-F238E27FC236}">
                <a16:creationId xmlns:a16="http://schemas.microsoft.com/office/drawing/2014/main" id="{55CDD651-E285-47AD-BAEB-1494F18A741D}"/>
              </a:ext>
            </a:extLst>
          </p:cNvPr>
          <p:cNvSpPr txBox="1"/>
          <p:nvPr/>
        </p:nvSpPr>
        <p:spPr>
          <a:xfrm>
            <a:off x="6088828" y="6174889"/>
            <a:ext cx="2420969" cy="276999"/>
          </a:xfrm>
          <a:prstGeom prst="rect">
            <a:avLst/>
          </a:prstGeom>
          <a:noFill/>
        </p:spPr>
        <p:txBody>
          <a:bodyPr wrap="square" rtlCol="0">
            <a:spAutoFit/>
          </a:bodyPr>
          <a:lstStyle/>
          <a:p>
            <a:pPr algn="ctr"/>
            <a:r>
              <a:rPr lang="fr-FR" sz="1200" i="1" dirty="0">
                <a:solidFill>
                  <a:srgbClr val="008000"/>
                </a:solidFill>
              </a:rPr>
              <a:t>H. </a:t>
            </a:r>
            <a:r>
              <a:rPr lang="fr-FR" sz="1200" i="1" dirty="0" err="1">
                <a:solidFill>
                  <a:srgbClr val="008000"/>
                </a:solidFill>
              </a:rPr>
              <a:t>Cordata</a:t>
            </a:r>
            <a:r>
              <a:rPr lang="fr-FR" sz="1200" i="1" dirty="0">
                <a:solidFill>
                  <a:srgbClr val="008000"/>
                </a:solidFill>
              </a:rPr>
              <a:t> var Flore </a:t>
            </a:r>
            <a:r>
              <a:rPr lang="fr-FR" sz="1200" i="1" dirty="0" err="1">
                <a:solidFill>
                  <a:srgbClr val="008000"/>
                </a:solidFill>
              </a:rPr>
              <a:t>pleno</a:t>
            </a:r>
            <a:endParaRPr lang="fr-FR" sz="1200" i="1" dirty="0">
              <a:solidFill>
                <a:srgbClr val="008000"/>
              </a:solidFill>
            </a:endParaRPr>
          </a:p>
        </p:txBody>
      </p:sp>
      <p:sp>
        <p:nvSpPr>
          <p:cNvPr id="20" name="ZoneTexte 19">
            <a:extLst>
              <a:ext uri="{FF2B5EF4-FFF2-40B4-BE49-F238E27FC236}">
                <a16:creationId xmlns:a16="http://schemas.microsoft.com/office/drawing/2014/main" id="{C2B51F59-C31F-4796-A59B-84E68085ADFF}"/>
              </a:ext>
            </a:extLst>
          </p:cNvPr>
          <p:cNvSpPr txBox="1"/>
          <p:nvPr/>
        </p:nvSpPr>
        <p:spPr>
          <a:xfrm>
            <a:off x="5073804" y="492518"/>
            <a:ext cx="3962619" cy="646331"/>
          </a:xfrm>
          <a:prstGeom prst="rect">
            <a:avLst/>
          </a:prstGeom>
          <a:noFill/>
        </p:spPr>
        <p:txBody>
          <a:bodyPr wrap="square" rtlCol="0">
            <a:spAutoFit/>
          </a:bodyPr>
          <a:lstStyle/>
          <a:p>
            <a:r>
              <a:rPr lang="fr-FR" b="1" dirty="0">
                <a:solidFill>
                  <a:srgbClr val="008000"/>
                </a:solidFill>
              </a:rPr>
              <a:t>Ne prendre que la variété '</a:t>
            </a:r>
            <a:r>
              <a:rPr lang="fr-FR" b="1" dirty="0" err="1">
                <a:solidFill>
                  <a:srgbClr val="008000"/>
                </a:solidFill>
              </a:rPr>
              <a:t>Chameleon</a:t>
            </a:r>
            <a:r>
              <a:rPr lang="fr-FR" b="1" dirty="0">
                <a:solidFill>
                  <a:srgbClr val="008000"/>
                </a:solidFill>
              </a:rPr>
              <a:t>’, normalement moins invasive</a:t>
            </a:r>
            <a:r>
              <a:rPr lang="fr-FR" dirty="0">
                <a:solidFill>
                  <a:srgbClr val="008000"/>
                </a:solidFill>
              </a:rPr>
              <a:t>.</a:t>
            </a:r>
          </a:p>
        </p:txBody>
      </p:sp>
    </p:spTree>
    <p:extLst>
      <p:ext uri="{BB962C8B-B14F-4D97-AF65-F5344CB8AC3E}">
        <p14:creationId xmlns:p14="http://schemas.microsoft.com/office/powerpoint/2010/main" val="2040266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7024743" y="6505839"/>
            <a:ext cx="4743226" cy="191583"/>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86061" y="70977"/>
            <a:ext cx="585843" cy="403943"/>
          </a:xfrm>
        </p:spPr>
        <p:txBody>
          <a:bodyPr/>
          <a:lstStyle/>
          <a:p>
            <a:fld id="{DD01B516-A07C-46B6-9C1A-871827ED2DE0}" type="slidenum">
              <a:rPr lang="fr-FR" smtClean="0"/>
              <a:t>93</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06BFAAD9-84FF-4A16-8040-501999C9D330}"/>
              </a:ext>
            </a:extLst>
          </p:cNvPr>
          <p:cNvSpPr txBox="1"/>
          <p:nvPr/>
        </p:nvSpPr>
        <p:spPr>
          <a:xfrm>
            <a:off x="225910" y="461664"/>
            <a:ext cx="3184264" cy="377431"/>
          </a:xfrm>
          <a:prstGeom prst="rect">
            <a:avLst/>
          </a:prstGeom>
          <a:noFill/>
        </p:spPr>
        <p:txBody>
          <a:bodyPr wrap="square" rtlCol="0">
            <a:spAutoFit/>
          </a:bodyPr>
          <a:lstStyle/>
          <a:p>
            <a:r>
              <a:rPr lang="fr-FR" b="1" u="sng" dirty="0">
                <a:solidFill>
                  <a:srgbClr val="008000"/>
                </a:solidFill>
              </a:rPr>
              <a:t>Plante aquatique dépolluante</a:t>
            </a:r>
          </a:p>
        </p:txBody>
      </p:sp>
      <p:sp>
        <p:nvSpPr>
          <p:cNvPr id="6" name="ZoneTexte 5">
            <a:extLst>
              <a:ext uri="{FF2B5EF4-FFF2-40B4-BE49-F238E27FC236}">
                <a16:creationId xmlns:a16="http://schemas.microsoft.com/office/drawing/2014/main" id="{6A74EB08-1F63-4F30-841B-22621805B6B0}"/>
              </a:ext>
            </a:extLst>
          </p:cNvPr>
          <p:cNvSpPr txBox="1"/>
          <p:nvPr/>
        </p:nvSpPr>
        <p:spPr>
          <a:xfrm>
            <a:off x="225910" y="839095"/>
            <a:ext cx="2701042" cy="369332"/>
          </a:xfrm>
          <a:prstGeom prst="rect">
            <a:avLst/>
          </a:prstGeom>
          <a:noFill/>
        </p:spPr>
        <p:txBody>
          <a:bodyPr wrap="square" rtlCol="0">
            <a:spAutoFit/>
          </a:bodyPr>
          <a:lstStyle/>
          <a:p>
            <a:r>
              <a:rPr lang="fr-FR" b="1" dirty="0">
                <a:solidFill>
                  <a:srgbClr val="008000"/>
                </a:solidFill>
              </a:rPr>
              <a:t>Nénuphar </a:t>
            </a:r>
            <a:r>
              <a:rPr lang="fr-FR" b="1" i="1" dirty="0">
                <a:solidFill>
                  <a:srgbClr val="008000"/>
                </a:solidFill>
              </a:rPr>
              <a:t>(</a:t>
            </a:r>
            <a:r>
              <a:rPr lang="fr-FR" b="1" i="1" dirty="0" err="1">
                <a:solidFill>
                  <a:srgbClr val="008000"/>
                </a:solidFill>
              </a:rPr>
              <a:t>Nymphea</a:t>
            </a:r>
            <a:r>
              <a:rPr lang="fr-FR" b="1" i="1" dirty="0">
                <a:solidFill>
                  <a:srgbClr val="008000"/>
                </a:solidFill>
              </a:rPr>
              <a:t>)</a:t>
            </a:r>
          </a:p>
        </p:txBody>
      </p:sp>
      <p:pic>
        <p:nvPicPr>
          <p:cNvPr id="8" name="Image 7">
            <a:extLst>
              <a:ext uri="{FF2B5EF4-FFF2-40B4-BE49-F238E27FC236}">
                <a16:creationId xmlns:a16="http://schemas.microsoft.com/office/drawing/2014/main" id="{F2C95C19-31D8-4B7F-9226-F12DA06B94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2220" y="980693"/>
            <a:ext cx="2540000" cy="1790700"/>
          </a:xfrm>
          <a:prstGeom prst="rect">
            <a:avLst/>
          </a:prstGeom>
        </p:spPr>
      </p:pic>
      <p:pic>
        <p:nvPicPr>
          <p:cNvPr id="10" name="Image 9">
            <a:extLst>
              <a:ext uri="{FF2B5EF4-FFF2-40B4-BE49-F238E27FC236}">
                <a16:creationId xmlns:a16="http://schemas.microsoft.com/office/drawing/2014/main" id="{DADD563C-8DD0-467C-8AAF-83C0023E0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0394" y="2827788"/>
            <a:ext cx="1600200" cy="1771650"/>
          </a:xfrm>
          <a:prstGeom prst="rect">
            <a:avLst/>
          </a:prstGeom>
        </p:spPr>
      </p:pic>
      <p:pic>
        <p:nvPicPr>
          <p:cNvPr id="12" name="Image 11">
            <a:extLst>
              <a:ext uri="{FF2B5EF4-FFF2-40B4-BE49-F238E27FC236}">
                <a16:creationId xmlns:a16="http://schemas.microsoft.com/office/drawing/2014/main" id="{C467CDCA-8371-4D5A-B1B4-CD59072AF0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1920" y="2713121"/>
            <a:ext cx="1476375" cy="1771650"/>
          </a:xfrm>
          <a:prstGeom prst="rect">
            <a:avLst/>
          </a:prstGeom>
        </p:spPr>
      </p:pic>
      <p:pic>
        <p:nvPicPr>
          <p:cNvPr id="14" name="Image 13">
            <a:extLst>
              <a:ext uri="{FF2B5EF4-FFF2-40B4-BE49-F238E27FC236}">
                <a16:creationId xmlns:a16="http://schemas.microsoft.com/office/drawing/2014/main" id="{C7935183-70CF-4994-88B2-1C35911CE6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7924" y="1306027"/>
            <a:ext cx="1819275" cy="1352550"/>
          </a:xfrm>
          <a:prstGeom prst="rect">
            <a:avLst/>
          </a:prstGeom>
        </p:spPr>
      </p:pic>
      <p:pic>
        <p:nvPicPr>
          <p:cNvPr id="16" name="Image 15">
            <a:extLst>
              <a:ext uri="{FF2B5EF4-FFF2-40B4-BE49-F238E27FC236}">
                <a16:creationId xmlns:a16="http://schemas.microsoft.com/office/drawing/2014/main" id="{09F1F527-2E1D-4FC1-9570-96CE4F178E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5270" y="4539315"/>
            <a:ext cx="1343025" cy="1019175"/>
          </a:xfrm>
          <a:prstGeom prst="rect">
            <a:avLst/>
          </a:prstGeom>
        </p:spPr>
      </p:pic>
      <p:pic>
        <p:nvPicPr>
          <p:cNvPr id="18" name="Image 17">
            <a:extLst>
              <a:ext uri="{FF2B5EF4-FFF2-40B4-BE49-F238E27FC236}">
                <a16:creationId xmlns:a16="http://schemas.microsoft.com/office/drawing/2014/main" id="{DB4BDB97-59BD-4192-B024-CC1AABCE86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9182" y="4660770"/>
            <a:ext cx="1428750" cy="1019175"/>
          </a:xfrm>
          <a:prstGeom prst="rect">
            <a:avLst/>
          </a:prstGeom>
        </p:spPr>
      </p:pic>
      <p:pic>
        <p:nvPicPr>
          <p:cNvPr id="20" name="Image 19">
            <a:extLst>
              <a:ext uri="{FF2B5EF4-FFF2-40B4-BE49-F238E27FC236}">
                <a16:creationId xmlns:a16="http://schemas.microsoft.com/office/drawing/2014/main" id="{D33E4E5A-05A9-43AA-8F08-E99D892AD3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25074" y="260883"/>
            <a:ext cx="1762125" cy="990600"/>
          </a:xfrm>
          <a:prstGeom prst="rect">
            <a:avLst/>
          </a:prstGeom>
        </p:spPr>
      </p:pic>
      <p:sp>
        <p:nvSpPr>
          <p:cNvPr id="21" name="ZoneTexte 20">
            <a:extLst>
              <a:ext uri="{FF2B5EF4-FFF2-40B4-BE49-F238E27FC236}">
                <a16:creationId xmlns:a16="http://schemas.microsoft.com/office/drawing/2014/main" id="{6228587F-5F4E-4BCD-8C49-91FAB31E1E3F}"/>
              </a:ext>
            </a:extLst>
          </p:cNvPr>
          <p:cNvSpPr txBox="1"/>
          <p:nvPr/>
        </p:nvSpPr>
        <p:spPr>
          <a:xfrm>
            <a:off x="7602958" y="571517"/>
            <a:ext cx="2015284" cy="369332"/>
          </a:xfrm>
          <a:prstGeom prst="rect">
            <a:avLst/>
          </a:prstGeom>
          <a:noFill/>
        </p:spPr>
        <p:txBody>
          <a:bodyPr wrap="square" rtlCol="0">
            <a:spAutoFit/>
          </a:bodyPr>
          <a:lstStyle/>
          <a:p>
            <a:r>
              <a:rPr lang="fr-FR" b="1" i="1" dirty="0">
                <a:solidFill>
                  <a:srgbClr val="008000"/>
                </a:solidFill>
              </a:rPr>
              <a:t>Victoria </a:t>
            </a:r>
            <a:r>
              <a:rPr lang="fr-FR" b="1" i="1" dirty="0" err="1">
                <a:solidFill>
                  <a:srgbClr val="008000"/>
                </a:solidFill>
              </a:rPr>
              <a:t>amazonica</a:t>
            </a:r>
            <a:endParaRPr lang="fr-FR" b="1" i="1" dirty="0">
              <a:solidFill>
                <a:srgbClr val="008000"/>
              </a:solidFill>
            </a:endParaRPr>
          </a:p>
        </p:txBody>
      </p:sp>
      <p:sp>
        <p:nvSpPr>
          <p:cNvPr id="22" name="ZoneTexte 21">
            <a:extLst>
              <a:ext uri="{FF2B5EF4-FFF2-40B4-BE49-F238E27FC236}">
                <a16:creationId xmlns:a16="http://schemas.microsoft.com/office/drawing/2014/main" id="{23509D7A-8ED3-4644-9279-65A1185A234C}"/>
              </a:ext>
            </a:extLst>
          </p:cNvPr>
          <p:cNvSpPr txBox="1"/>
          <p:nvPr/>
        </p:nvSpPr>
        <p:spPr>
          <a:xfrm>
            <a:off x="5777218" y="3017161"/>
            <a:ext cx="2918961" cy="3600986"/>
          </a:xfrm>
          <a:prstGeom prst="rect">
            <a:avLst/>
          </a:prstGeom>
          <a:noFill/>
        </p:spPr>
        <p:txBody>
          <a:bodyPr wrap="square" rtlCol="0">
            <a:spAutoFit/>
          </a:bodyPr>
          <a:lstStyle/>
          <a:p>
            <a:r>
              <a:rPr lang="fr-FR" sz="1200" b="1" i="1" dirty="0"/>
              <a:t>Victoria </a:t>
            </a:r>
            <a:r>
              <a:rPr lang="fr-FR" sz="1200" b="1" i="1" dirty="0" err="1"/>
              <a:t>amazonica</a:t>
            </a:r>
            <a:r>
              <a:rPr lang="fr-FR" sz="1200" dirty="0"/>
              <a:t>, la </a:t>
            </a:r>
            <a:r>
              <a:rPr lang="fr-FR" sz="1200" b="1" dirty="0"/>
              <a:t>victoria d'Amazonie</a:t>
            </a:r>
            <a:r>
              <a:rPr lang="fr-FR" sz="1200" dirty="0"/>
              <a:t>, est une espèce de la famille des </a:t>
            </a:r>
            <a:r>
              <a:rPr lang="fr-FR" sz="1200" dirty="0" err="1">
                <a:hlinkClick r:id="rId9" tooltip="Nymphaeaceae"/>
              </a:rPr>
              <a:t>Nymphaeaceae</a:t>
            </a:r>
            <a:r>
              <a:rPr lang="fr-FR" sz="1200" dirty="0"/>
              <a:t>. Elle possède des </a:t>
            </a:r>
            <a:r>
              <a:rPr lang="fr-FR" sz="1200" dirty="0">
                <a:hlinkClick r:id="rId10" tooltip="Feuille"/>
              </a:rPr>
              <a:t>feuilles</a:t>
            </a:r>
            <a:r>
              <a:rPr lang="fr-FR" sz="1200" dirty="0"/>
              <a:t> atteignant 3 mètres de diamètre, flottant à la surface des eaux calmes d'</a:t>
            </a:r>
            <a:r>
              <a:rPr lang="fr-FR" sz="1200" dirty="0">
                <a:hlinkClick r:id="rId11" tooltip="Amérique du Sud"/>
              </a:rPr>
              <a:t>Amérique du Sud</a:t>
            </a:r>
            <a:r>
              <a:rPr lang="fr-FR" sz="1200" dirty="0"/>
              <a:t>.</a:t>
            </a:r>
          </a:p>
          <a:p>
            <a:r>
              <a:rPr lang="fr-FR" sz="1200" dirty="0"/>
              <a:t>La température de l'eau entre 20 et 30°C. </a:t>
            </a:r>
          </a:p>
          <a:p>
            <a:r>
              <a:rPr lang="fr-FR" sz="1200" b="1" dirty="0"/>
              <a:t>USDA Zones</a:t>
            </a:r>
            <a:r>
              <a:rPr lang="fr-FR" sz="1200" dirty="0"/>
              <a:t> (10)-11.</a:t>
            </a:r>
          </a:p>
          <a:p>
            <a:endParaRPr lang="fr-FR" sz="1200" dirty="0"/>
          </a:p>
          <a:p>
            <a:r>
              <a:rPr lang="fr-FR" sz="1200" dirty="0"/>
              <a:t>Il faudrait les mettre dans des grands conteneurs et les ressortir et les mettre au chaud, si la température de l’eau descend à 15° (hiver austral).</a:t>
            </a:r>
          </a:p>
          <a:p>
            <a:r>
              <a:rPr lang="fr-FR" sz="1200" dirty="0"/>
              <a:t>Sources : a)</a:t>
            </a:r>
          </a:p>
          <a:p>
            <a:r>
              <a:rPr lang="fr-FR" sz="1200" dirty="0">
                <a:hlinkClick r:id="rId12"/>
              </a:rPr>
              <a:t>https://www.victoria-adventure.org/victoria_images/allen_sharp/victoria_regia.html</a:t>
            </a:r>
            <a:r>
              <a:rPr lang="fr-FR" sz="1200" dirty="0"/>
              <a:t>, b) </a:t>
            </a:r>
            <a:r>
              <a:rPr lang="fr-FR" sz="1200" dirty="0">
                <a:hlinkClick r:id="rId13"/>
              </a:rPr>
              <a:t>https://fr.wikipedia.org/wiki/Victoria_amazonica</a:t>
            </a:r>
            <a:r>
              <a:rPr lang="fr-FR" sz="1200" dirty="0"/>
              <a:t> </a:t>
            </a:r>
          </a:p>
        </p:txBody>
      </p:sp>
      <p:pic>
        <p:nvPicPr>
          <p:cNvPr id="26" name="Image 25">
            <a:extLst>
              <a:ext uri="{FF2B5EF4-FFF2-40B4-BE49-F238E27FC236}">
                <a16:creationId xmlns:a16="http://schemas.microsoft.com/office/drawing/2014/main" id="{8C41A5E4-3788-428B-80F8-8BC3E092DC1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73552" y="1640857"/>
            <a:ext cx="1648818" cy="1236614"/>
          </a:xfrm>
          <a:prstGeom prst="rect">
            <a:avLst/>
          </a:prstGeom>
        </p:spPr>
      </p:pic>
      <p:pic>
        <p:nvPicPr>
          <p:cNvPr id="28" name="Image 27">
            <a:extLst>
              <a:ext uri="{FF2B5EF4-FFF2-40B4-BE49-F238E27FC236}">
                <a16:creationId xmlns:a16="http://schemas.microsoft.com/office/drawing/2014/main" id="{84B6B6ED-5AD9-4B90-ADD5-FDF9C480615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11893" y="700600"/>
            <a:ext cx="640662" cy="480497"/>
          </a:xfrm>
          <a:prstGeom prst="rect">
            <a:avLst/>
          </a:prstGeom>
        </p:spPr>
      </p:pic>
      <p:pic>
        <p:nvPicPr>
          <p:cNvPr id="30" name="Image 29">
            <a:extLst>
              <a:ext uri="{FF2B5EF4-FFF2-40B4-BE49-F238E27FC236}">
                <a16:creationId xmlns:a16="http://schemas.microsoft.com/office/drawing/2014/main" id="{DD46D0AA-EA4D-4A6D-940C-C2950F6EB1B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92511" y="2877471"/>
            <a:ext cx="2466975" cy="1847850"/>
          </a:xfrm>
          <a:prstGeom prst="rect">
            <a:avLst/>
          </a:prstGeom>
        </p:spPr>
      </p:pic>
      <p:pic>
        <p:nvPicPr>
          <p:cNvPr id="32" name="Image 31">
            <a:extLst>
              <a:ext uri="{FF2B5EF4-FFF2-40B4-BE49-F238E27FC236}">
                <a16:creationId xmlns:a16="http://schemas.microsoft.com/office/drawing/2014/main" id="{759ABAE5-73CC-4AFE-9825-A009C15DCAC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80374" y="4767915"/>
            <a:ext cx="2886075" cy="1581150"/>
          </a:xfrm>
          <a:prstGeom prst="rect">
            <a:avLst/>
          </a:prstGeom>
        </p:spPr>
      </p:pic>
      <p:pic>
        <p:nvPicPr>
          <p:cNvPr id="34" name="Image 33">
            <a:extLst>
              <a:ext uri="{FF2B5EF4-FFF2-40B4-BE49-F238E27FC236}">
                <a16:creationId xmlns:a16="http://schemas.microsoft.com/office/drawing/2014/main" id="{9C06B3EA-9159-4A07-A115-F4494C064CA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2380" y="5010150"/>
            <a:ext cx="2466975" cy="1847850"/>
          </a:xfrm>
          <a:prstGeom prst="rect">
            <a:avLst/>
          </a:prstGeom>
        </p:spPr>
      </p:pic>
      <p:pic>
        <p:nvPicPr>
          <p:cNvPr id="36" name="Image 35">
            <a:extLst>
              <a:ext uri="{FF2B5EF4-FFF2-40B4-BE49-F238E27FC236}">
                <a16:creationId xmlns:a16="http://schemas.microsoft.com/office/drawing/2014/main" id="{9EADD12A-F0A5-4E17-AF7D-FCC72A9E3F8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6061" y="3053715"/>
            <a:ext cx="2466975" cy="1847850"/>
          </a:xfrm>
          <a:prstGeom prst="rect">
            <a:avLst/>
          </a:prstGeom>
        </p:spPr>
      </p:pic>
      <p:pic>
        <p:nvPicPr>
          <p:cNvPr id="38" name="Image 37">
            <a:extLst>
              <a:ext uri="{FF2B5EF4-FFF2-40B4-BE49-F238E27FC236}">
                <a16:creationId xmlns:a16="http://schemas.microsoft.com/office/drawing/2014/main" id="{978F22E2-3AA2-4C14-9450-681B2681D7B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727" y="1203270"/>
            <a:ext cx="2619375" cy="1743075"/>
          </a:xfrm>
          <a:prstGeom prst="rect">
            <a:avLst/>
          </a:prstGeom>
        </p:spPr>
      </p:pic>
      <p:pic>
        <p:nvPicPr>
          <p:cNvPr id="40" name="Image 39">
            <a:extLst>
              <a:ext uri="{FF2B5EF4-FFF2-40B4-BE49-F238E27FC236}">
                <a16:creationId xmlns:a16="http://schemas.microsoft.com/office/drawing/2014/main" id="{FAF47B85-2DEB-413F-AC4B-78242FA332F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811943" y="952118"/>
            <a:ext cx="2466975" cy="1847850"/>
          </a:xfrm>
          <a:prstGeom prst="rect">
            <a:avLst/>
          </a:prstGeom>
        </p:spPr>
      </p:pic>
      <p:sp>
        <p:nvSpPr>
          <p:cNvPr id="7" name="ZoneTexte 6">
            <a:extLst>
              <a:ext uri="{FF2B5EF4-FFF2-40B4-BE49-F238E27FC236}">
                <a16:creationId xmlns:a16="http://schemas.microsoft.com/office/drawing/2014/main" id="{B76EBC7C-8C38-4ECD-A1BB-7B6AF7009D04}"/>
              </a:ext>
            </a:extLst>
          </p:cNvPr>
          <p:cNvSpPr txBox="1"/>
          <p:nvPr/>
        </p:nvSpPr>
        <p:spPr>
          <a:xfrm>
            <a:off x="8720394" y="5679945"/>
            <a:ext cx="3392717" cy="830997"/>
          </a:xfrm>
          <a:prstGeom prst="rect">
            <a:avLst/>
          </a:prstGeom>
          <a:noFill/>
        </p:spPr>
        <p:txBody>
          <a:bodyPr wrap="square" rtlCol="0">
            <a:spAutoFit/>
          </a:bodyPr>
          <a:lstStyle/>
          <a:p>
            <a:r>
              <a:rPr lang="fr-FR" sz="1200" dirty="0" err="1">
                <a:solidFill>
                  <a:srgbClr val="008000"/>
                </a:solidFill>
              </a:rPr>
              <a:t>Tatamo</a:t>
            </a:r>
            <a:r>
              <a:rPr lang="fr-FR" sz="1200" dirty="0">
                <a:solidFill>
                  <a:srgbClr val="008000"/>
                </a:solidFill>
              </a:rPr>
              <a:t> - </a:t>
            </a:r>
            <a:r>
              <a:rPr lang="fr-FR" sz="1200" b="1" i="1" dirty="0" err="1">
                <a:solidFill>
                  <a:srgbClr val="008000"/>
                </a:solidFill>
              </a:rPr>
              <a:t>Nymphea</a:t>
            </a:r>
            <a:r>
              <a:rPr lang="fr-FR" sz="1200" b="1" i="1" dirty="0">
                <a:solidFill>
                  <a:srgbClr val="008000"/>
                </a:solidFill>
              </a:rPr>
              <a:t> </a:t>
            </a:r>
            <a:r>
              <a:rPr lang="fr-FR" sz="1200" b="1" i="1" dirty="0" err="1">
                <a:solidFill>
                  <a:srgbClr val="008000"/>
                </a:solidFill>
              </a:rPr>
              <a:t>nouchany</a:t>
            </a:r>
            <a:r>
              <a:rPr lang="fr-FR" sz="1200" b="1" i="1" dirty="0">
                <a:solidFill>
                  <a:srgbClr val="008000"/>
                </a:solidFill>
              </a:rPr>
              <a:t> </a:t>
            </a:r>
            <a:r>
              <a:rPr lang="fr-FR" sz="1200" dirty="0">
                <a:solidFill>
                  <a:srgbClr val="008000"/>
                </a:solidFill>
              </a:rPr>
              <a:t>var. </a:t>
            </a:r>
            <a:r>
              <a:rPr lang="fr-FR" sz="1200" i="1" dirty="0" err="1">
                <a:solidFill>
                  <a:srgbClr val="008000"/>
                </a:solidFill>
              </a:rPr>
              <a:t>coerulea</a:t>
            </a:r>
            <a:r>
              <a:rPr lang="fr-FR" sz="1200" dirty="0">
                <a:solidFill>
                  <a:srgbClr val="008000"/>
                </a:solidFill>
              </a:rPr>
              <a:t>, Plante aquatique à belles fleurs bleues. </a:t>
            </a:r>
            <a:r>
              <a:rPr lang="fr-FR" sz="1200" b="1" dirty="0">
                <a:solidFill>
                  <a:srgbClr val="008000"/>
                </a:solidFill>
              </a:rPr>
              <a:t>USDA Zones 10(10b)-12, </a:t>
            </a:r>
            <a:r>
              <a:rPr lang="fr-FR" sz="1200" dirty="0">
                <a:solidFill>
                  <a:srgbClr val="008000"/>
                </a:solidFill>
              </a:rPr>
              <a:t>Source : </a:t>
            </a:r>
            <a:r>
              <a:rPr lang="fr-FR" sz="1200" dirty="0">
                <a:solidFill>
                  <a:srgbClr val="008000"/>
                </a:solidFill>
                <a:hlinkClick r:id="rId22"/>
              </a:rPr>
              <a:t>http://ffmada.blogspot.fr/2010/01/nymphea.html</a:t>
            </a:r>
            <a:r>
              <a:rPr lang="fr-FR" sz="1200" dirty="0">
                <a:solidFill>
                  <a:srgbClr val="008000"/>
                </a:solidFill>
              </a:rPr>
              <a:t> </a:t>
            </a:r>
          </a:p>
        </p:txBody>
      </p:sp>
    </p:spTree>
    <p:extLst>
      <p:ext uri="{BB962C8B-B14F-4D97-AF65-F5344CB8AC3E}">
        <p14:creationId xmlns:p14="http://schemas.microsoft.com/office/powerpoint/2010/main" val="21320402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a:extLst>
              <a:ext uri="{FF2B5EF4-FFF2-40B4-BE49-F238E27FC236}">
                <a16:creationId xmlns:a16="http://schemas.microsoft.com/office/drawing/2014/main" id="{493A72E4-1837-4B7B-8DE9-515230EF140A}"/>
              </a:ext>
            </a:extLst>
          </p:cNvPr>
          <p:cNvSpPr>
            <a:spLocks noGrp="1"/>
          </p:cNvSpPr>
          <p:nvPr>
            <p:ph type="ftr" sz="quarter" idx="11"/>
          </p:nvPr>
        </p:nvSpPr>
        <p:spPr>
          <a:xfrm>
            <a:off x="3560781" y="6486861"/>
            <a:ext cx="4592619" cy="234614"/>
          </a:xfrm>
        </p:spPr>
        <p:txBody>
          <a:bodyPr/>
          <a:lstStyle/>
          <a:p>
            <a:r>
              <a:rPr lang="fr-FR" dirty="0"/>
              <a:t>Aménagement paysager (Antanarivo) – B. LISAN – Sept 2017</a:t>
            </a:r>
          </a:p>
        </p:txBody>
      </p:sp>
      <p:sp>
        <p:nvSpPr>
          <p:cNvPr id="5" name="Espace réservé du numéro de diapositive 2">
            <a:extLst>
              <a:ext uri="{FF2B5EF4-FFF2-40B4-BE49-F238E27FC236}">
                <a16:creationId xmlns:a16="http://schemas.microsoft.com/office/drawing/2014/main" id="{F7E02A66-CD09-45A0-BC90-A19B468EB8B4}"/>
              </a:ext>
            </a:extLst>
          </p:cNvPr>
          <p:cNvSpPr>
            <a:spLocks noGrp="1"/>
          </p:cNvSpPr>
          <p:nvPr>
            <p:ph type="sldNum" sz="quarter" idx="12"/>
          </p:nvPr>
        </p:nvSpPr>
        <p:spPr>
          <a:xfrm>
            <a:off x="9169998" y="96539"/>
            <a:ext cx="2743200" cy="365125"/>
          </a:xfrm>
        </p:spPr>
        <p:txBody>
          <a:bodyPr/>
          <a:lstStyle/>
          <a:p>
            <a:fld id="{DD01B516-A07C-46B6-9C1A-871827ED2DE0}" type="slidenum">
              <a:rPr lang="fr-FR" smtClean="0"/>
              <a:t>94</a:t>
            </a:fld>
            <a:endParaRPr lang="fr-FR"/>
          </a:p>
        </p:txBody>
      </p:sp>
      <p:sp>
        <p:nvSpPr>
          <p:cNvPr id="6" name="ZoneTexte 5">
            <a:extLst>
              <a:ext uri="{FF2B5EF4-FFF2-40B4-BE49-F238E27FC236}">
                <a16:creationId xmlns:a16="http://schemas.microsoft.com/office/drawing/2014/main" id="{9BBC1F27-90BD-4919-84DC-87EDB6B2966F}"/>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7" name="ZoneTexte 6">
            <a:extLst>
              <a:ext uri="{FF2B5EF4-FFF2-40B4-BE49-F238E27FC236}">
                <a16:creationId xmlns:a16="http://schemas.microsoft.com/office/drawing/2014/main" id="{4DD85F46-A246-4CC3-AF77-4C995CC9A1D6}"/>
              </a:ext>
            </a:extLst>
          </p:cNvPr>
          <p:cNvSpPr txBox="1"/>
          <p:nvPr/>
        </p:nvSpPr>
        <p:spPr>
          <a:xfrm>
            <a:off x="225910" y="461664"/>
            <a:ext cx="3184264" cy="377431"/>
          </a:xfrm>
          <a:prstGeom prst="rect">
            <a:avLst/>
          </a:prstGeom>
          <a:noFill/>
        </p:spPr>
        <p:txBody>
          <a:bodyPr wrap="square" rtlCol="0">
            <a:spAutoFit/>
          </a:bodyPr>
          <a:lstStyle/>
          <a:p>
            <a:r>
              <a:rPr lang="fr-FR" b="1" u="sng" dirty="0">
                <a:solidFill>
                  <a:srgbClr val="008000"/>
                </a:solidFill>
              </a:rPr>
              <a:t>Plante aquatique dépolluante</a:t>
            </a:r>
          </a:p>
        </p:txBody>
      </p:sp>
      <p:sp>
        <p:nvSpPr>
          <p:cNvPr id="8" name="ZoneTexte 7">
            <a:extLst>
              <a:ext uri="{FF2B5EF4-FFF2-40B4-BE49-F238E27FC236}">
                <a16:creationId xmlns:a16="http://schemas.microsoft.com/office/drawing/2014/main" id="{68C375C8-C43C-45B7-B3BB-87B888DD4448}"/>
              </a:ext>
            </a:extLst>
          </p:cNvPr>
          <p:cNvSpPr txBox="1"/>
          <p:nvPr/>
        </p:nvSpPr>
        <p:spPr>
          <a:xfrm>
            <a:off x="138192" y="771916"/>
            <a:ext cx="4924490" cy="369332"/>
          </a:xfrm>
          <a:prstGeom prst="rect">
            <a:avLst/>
          </a:prstGeom>
          <a:noFill/>
        </p:spPr>
        <p:txBody>
          <a:bodyPr wrap="none" rtlCol="0">
            <a:spAutoFit/>
          </a:bodyPr>
          <a:lstStyle/>
          <a:p>
            <a:r>
              <a:rPr lang="fr-FR" b="1" dirty="0">
                <a:solidFill>
                  <a:srgbClr val="008000"/>
                </a:solidFill>
              </a:rPr>
              <a:t>Lotus sacré ou Lotus d'Orient (</a:t>
            </a:r>
            <a:r>
              <a:rPr lang="fr-FR" b="1" i="1" dirty="0">
                <a:solidFill>
                  <a:srgbClr val="008000"/>
                </a:solidFill>
              </a:rPr>
              <a:t>Nelumbo </a:t>
            </a:r>
            <a:r>
              <a:rPr lang="fr-FR" b="1" i="1" dirty="0" err="1">
                <a:solidFill>
                  <a:srgbClr val="008000"/>
                </a:solidFill>
              </a:rPr>
              <a:t>nucifera</a:t>
            </a:r>
            <a:r>
              <a:rPr lang="fr-FR" b="1" dirty="0">
                <a:solidFill>
                  <a:srgbClr val="008000"/>
                </a:solidFill>
              </a:rPr>
              <a:t>)</a:t>
            </a:r>
            <a:r>
              <a:rPr lang="fr-FR" dirty="0"/>
              <a:t>  </a:t>
            </a:r>
            <a:endParaRPr lang="fr-FR" b="1" dirty="0">
              <a:solidFill>
                <a:srgbClr val="008000"/>
              </a:solidFill>
            </a:endParaRPr>
          </a:p>
        </p:txBody>
      </p:sp>
      <p:pic>
        <p:nvPicPr>
          <p:cNvPr id="9" name="Image 8">
            <a:extLst>
              <a:ext uri="{FF2B5EF4-FFF2-40B4-BE49-F238E27FC236}">
                <a16:creationId xmlns:a16="http://schemas.microsoft.com/office/drawing/2014/main" id="{6D839D86-54E9-4B91-99A2-397FBDDD05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820" y="2183832"/>
            <a:ext cx="1866900" cy="857250"/>
          </a:xfrm>
          <a:prstGeom prst="rect">
            <a:avLst/>
          </a:prstGeom>
        </p:spPr>
      </p:pic>
      <p:pic>
        <p:nvPicPr>
          <p:cNvPr id="10" name="Image 9">
            <a:extLst>
              <a:ext uri="{FF2B5EF4-FFF2-40B4-BE49-F238E27FC236}">
                <a16:creationId xmlns:a16="http://schemas.microsoft.com/office/drawing/2014/main" id="{E82EF7CF-0586-47C9-8143-DD5C26BA3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042" y="1187085"/>
            <a:ext cx="1524000" cy="857250"/>
          </a:xfrm>
          <a:prstGeom prst="rect">
            <a:avLst/>
          </a:prstGeom>
        </p:spPr>
      </p:pic>
      <p:pic>
        <p:nvPicPr>
          <p:cNvPr id="11" name="Image 10">
            <a:extLst>
              <a:ext uri="{FF2B5EF4-FFF2-40B4-BE49-F238E27FC236}">
                <a16:creationId xmlns:a16="http://schemas.microsoft.com/office/drawing/2014/main" id="{A1F2CD14-3B04-482A-A7B1-9C6A5DAF6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036" y="2170403"/>
            <a:ext cx="1076325" cy="857250"/>
          </a:xfrm>
          <a:prstGeom prst="rect">
            <a:avLst/>
          </a:prstGeom>
        </p:spPr>
      </p:pic>
      <p:pic>
        <p:nvPicPr>
          <p:cNvPr id="12" name="Image 11">
            <a:extLst>
              <a:ext uri="{FF2B5EF4-FFF2-40B4-BE49-F238E27FC236}">
                <a16:creationId xmlns:a16="http://schemas.microsoft.com/office/drawing/2014/main" id="{11499ED6-BD86-4C5D-8AB7-30DBC07F1E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1249" y="1197025"/>
            <a:ext cx="1171575" cy="857250"/>
          </a:xfrm>
          <a:prstGeom prst="rect">
            <a:avLst/>
          </a:prstGeom>
        </p:spPr>
      </p:pic>
      <p:sp>
        <p:nvSpPr>
          <p:cNvPr id="13" name="Rectangle 12">
            <a:extLst>
              <a:ext uri="{FF2B5EF4-FFF2-40B4-BE49-F238E27FC236}">
                <a16:creationId xmlns:a16="http://schemas.microsoft.com/office/drawing/2014/main" id="{003D02B7-DC8B-4134-8FEB-4609C186E04A}"/>
              </a:ext>
            </a:extLst>
          </p:cNvPr>
          <p:cNvSpPr/>
          <p:nvPr/>
        </p:nvSpPr>
        <p:spPr>
          <a:xfrm>
            <a:off x="175036" y="3096859"/>
            <a:ext cx="3665444" cy="1015663"/>
          </a:xfrm>
          <a:prstGeom prst="rect">
            <a:avLst/>
          </a:prstGeom>
        </p:spPr>
        <p:txBody>
          <a:bodyPr wrap="square">
            <a:spAutoFit/>
          </a:bodyPr>
          <a:lstStyle/>
          <a:p>
            <a:r>
              <a:rPr lang="fr-FR" sz="1200" dirty="0"/>
              <a:t>Le milieu naturel est la vase du fond des étangs, mais la plante vit bien dans un terreau profond et riche en fumier. Elle résiste aux gelées jusqu'à −15 °C, à condition d'être immergée sous un mètre d'eau. Source :  </a:t>
            </a:r>
            <a:r>
              <a:rPr lang="fr-FR" sz="1200" dirty="0">
                <a:hlinkClick r:id="rId6"/>
              </a:rPr>
              <a:t>https://fr.wikipedia.org/wiki/Nelumbo_nucifera</a:t>
            </a:r>
            <a:r>
              <a:rPr lang="fr-FR" sz="1200" dirty="0"/>
              <a:t> </a:t>
            </a:r>
          </a:p>
        </p:txBody>
      </p:sp>
      <p:pic>
        <p:nvPicPr>
          <p:cNvPr id="14" name="Image 13">
            <a:extLst>
              <a:ext uri="{FF2B5EF4-FFF2-40B4-BE49-F238E27FC236}">
                <a16:creationId xmlns:a16="http://schemas.microsoft.com/office/drawing/2014/main" id="{BBF7E748-8504-42CD-91B4-93D4AA38DE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0467" y="3744106"/>
            <a:ext cx="2466975" cy="1847850"/>
          </a:xfrm>
          <a:prstGeom prst="rect">
            <a:avLst/>
          </a:prstGeom>
        </p:spPr>
      </p:pic>
      <p:pic>
        <p:nvPicPr>
          <p:cNvPr id="15" name="Image 14">
            <a:extLst>
              <a:ext uri="{FF2B5EF4-FFF2-40B4-BE49-F238E27FC236}">
                <a16:creationId xmlns:a16="http://schemas.microsoft.com/office/drawing/2014/main" id="{4AAF8271-09DE-4D50-B421-790EDC9DF0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08237" y="1722559"/>
            <a:ext cx="2333625" cy="1952625"/>
          </a:xfrm>
          <a:prstGeom prst="rect">
            <a:avLst/>
          </a:prstGeom>
        </p:spPr>
      </p:pic>
      <p:pic>
        <p:nvPicPr>
          <p:cNvPr id="16" name="Image 15">
            <a:extLst>
              <a:ext uri="{FF2B5EF4-FFF2-40B4-BE49-F238E27FC236}">
                <a16:creationId xmlns:a16="http://schemas.microsoft.com/office/drawing/2014/main" id="{5D31DAA6-8617-4A80-98BB-833D5B8E00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85287" y="138628"/>
            <a:ext cx="2065196" cy="1546904"/>
          </a:xfrm>
          <a:prstGeom prst="rect">
            <a:avLst/>
          </a:prstGeom>
        </p:spPr>
      </p:pic>
      <p:sp>
        <p:nvSpPr>
          <p:cNvPr id="17" name="Rectangle 16">
            <a:extLst>
              <a:ext uri="{FF2B5EF4-FFF2-40B4-BE49-F238E27FC236}">
                <a16:creationId xmlns:a16="http://schemas.microsoft.com/office/drawing/2014/main" id="{69CB3588-26BE-46FD-9E56-DF49AB6C6CA4}"/>
              </a:ext>
            </a:extLst>
          </p:cNvPr>
          <p:cNvSpPr/>
          <p:nvPr/>
        </p:nvSpPr>
        <p:spPr>
          <a:xfrm>
            <a:off x="7923967" y="5526549"/>
            <a:ext cx="4117895" cy="1292662"/>
          </a:xfrm>
          <a:prstGeom prst="rect">
            <a:avLst/>
          </a:prstGeom>
        </p:spPr>
        <p:txBody>
          <a:bodyPr wrap="square">
            <a:spAutoFit/>
          </a:bodyPr>
          <a:lstStyle/>
          <a:p>
            <a:pPr algn="ctr"/>
            <a:r>
              <a:rPr lang="fr-FR" dirty="0"/>
              <a:t>Ligulaire dentée </a:t>
            </a:r>
            <a:r>
              <a:rPr lang="fr-FR" i="1" dirty="0" err="1"/>
              <a:t>Ligularia</a:t>
            </a:r>
            <a:r>
              <a:rPr lang="fr-FR" i="1" dirty="0"/>
              <a:t> </a:t>
            </a:r>
            <a:r>
              <a:rPr lang="fr-FR" i="1" dirty="0" err="1"/>
              <a:t>dentata</a:t>
            </a:r>
            <a:r>
              <a:rPr lang="fr-FR" sz="1200" dirty="0"/>
              <a:t> </a:t>
            </a:r>
          </a:p>
          <a:p>
            <a:pPr algn="ctr"/>
            <a:r>
              <a:rPr lang="fr-FR" sz="1200" dirty="0"/>
              <a:t>(voir aussi : plante léopard </a:t>
            </a:r>
            <a:r>
              <a:rPr lang="fr-FR" sz="1200" i="1" dirty="0" err="1"/>
              <a:t>Ligularia</a:t>
            </a:r>
            <a:r>
              <a:rPr lang="fr-FR" sz="1200" i="1" dirty="0"/>
              <a:t> </a:t>
            </a:r>
            <a:r>
              <a:rPr lang="fr-FR" sz="1200" i="1" dirty="0" err="1"/>
              <a:t>tussilaginea</a:t>
            </a:r>
            <a:r>
              <a:rPr lang="fr-FR" sz="1200" i="1" dirty="0"/>
              <a:t> (ou </a:t>
            </a:r>
            <a:r>
              <a:rPr lang="fr-FR" sz="1200" i="1" dirty="0" err="1"/>
              <a:t>Farfugium</a:t>
            </a:r>
            <a:r>
              <a:rPr lang="fr-FR" sz="1200" i="1" dirty="0"/>
              <a:t> </a:t>
            </a:r>
            <a:r>
              <a:rPr lang="fr-FR" sz="1200" i="1" dirty="0" err="1"/>
              <a:t>japonicum</a:t>
            </a:r>
            <a:r>
              <a:rPr lang="fr-FR" sz="1200" i="1" dirty="0"/>
              <a:t> </a:t>
            </a:r>
            <a:r>
              <a:rPr lang="fr-FR" sz="1200" i="1" dirty="0" err="1"/>
              <a:t>giganteum</a:t>
            </a:r>
            <a:r>
              <a:rPr lang="fr-FR" sz="1200" i="1" dirty="0"/>
              <a:t>) </a:t>
            </a:r>
            <a:r>
              <a:rPr lang="fr-FR" sz="1200" dirty="0"/>
              <a:t>et </a:t>
            </a:r>
            <a:r>
              <a:rPr lang="fr-FR" sz="1200" i="1" dirty="0" err="1"/>
              <a:t>Ligularia</a:t>
            </a:r>
            <a:r>
              <a:rPr lang="fr-FR" sz="1200" i="1" dirty="0"/>
              <a:t> </a:t>
            </a:r>
            <a:r>
              <a:rPr lang="fr-FR" sz="1200" i="1" dirty="0" err="1"/>
              <a:t>przewalsii</a:t>
            </a:r>
            <a:r>
              <a:rPr lang="fr-FR" sz="1200" dirty="0"/>
              <a:t>)</a:t>
            </a:r>
          </a:p>
          <a:p>
            <a:pPr algn="ctr"/>
            <a:r>
              <a:rPr lang="fr-FR" sz="1200" dirty="0"/>
              <a:t>zone 4 ,floraison de juillet à </a:t>
            </a:r>
            <a:r>
              <a:rPr lang="fr-FR" sz="1200" dirty="0" err="1"/>
              <a:t>sept.lumiere</a:t>
            </a:r>
            <a:r>
              <a:rPr lang="fr-FR" sz="1200" dirty="0"/>
              <a:t> </a:t>
            </a:r>
            <a:r>
              <a:rPr lang="fr-FR" sz="1200" dirty="0" err="1"/>
              <a:t>soleil,mi</a:t>
            </a:r>
            <a:r>
              <a:rPr lang="fr-FR" sz="1200" dirty="0"/>
              <a:t>-ombre ou ombre ,sol </a:t>
            </a:r>
            <a:r>
              <a:rPr lang="fr-FR" sz="1200" dirty="0" err="1"/>
              <a:t>fertile,humide</a:t>
            </a:r>
            <a:r>
              <a:rPr lang="fr-FR" sz="1200" dirty="0"/>
              <a:t> utilisation </a:t>
            </a:r>
            <a:r>
              <a:rPr lang="fr-FR" sz="1200" dirty="0" err="1"/>
              <a:t>massif,sous-bois</a:t>
            </a:r>
            <a:r>
              <a:rPr lang="fr-FR" sz="1200" dirty="0"/>
              <a:t>. </a:t>
            </a:r>
            <a:r>
              <a:rPr lang="fr-FR" sz="1200" dirty="0">
                <a:solidFill>
                  <a:srgbClr val="FF0000"/>
                </a:solidFill>
              </a:rPr>
              <a:t>Il faut trouver l’équivalent en zone 9 à 11.</a:t>
            </a:r>
          </a:p>
        </p:txBody>
      </p:sp>
      <p:pic>
        <p:nvPicPr>
          <p:cNvPr id="18" name="Image 17">
            <a:extLst>
              <a:ext uri="{FF2B5EF4-FFF2-40B4-BE49-F238E27FC236}">
                <a16:creationId xmlns:a16="http://schemas.microsoft.com/office/drawing/2014/main" id="{22073971-E138-47FB-8C4E-25530EFD77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1030" y="4125008"/>
            <a:ext cx="2762250" cy="1933575"/>
          </a:xfrm>
          <a:prstGeom prst="rect">
            <a:avLst/>
          </a:prstGeom>
        </p:spPr>
      </p:pic>
      <p:sp>
        <p:nvSpPr>
          <p:cNvPr id="19" name="Rectangle 18">
            <a:extLst>
              <a:ext uri="{FF2B5EF4-FFF2-40B4-BE49-F238E27FC236}">
                <a16:creationId xmlns:a16="http://schemas.microsoft.com/office/drawing/2014/main" id="{880B37E6-01F2-456F-BD3F-476CFBCE1F53}"/>
              </a:ext>
            </a:extLst>
          </p:cNvPr>
          <p:cNvSpPr/>
          <p:nvPr/>
        </p:nvSpPr>
        <p:spPr>
          <a:xfrm>
            <a:off x="0" y="6058583"/>
            <a:ext cx="3678508" cy="646331"/>
          </a:xfrm>
          <a:prstGeom prst="rect">
            <a:avLst/>
          </a:prstGeom>
        </p:spPr>
        <p:txBody>
          <a:bodyPr wrap="square">
            <a:spAutoFit/>
          </a:bodyPr>
          <a:lstStyle/>
          <a:p>
            <a:pPr algn="ctr"/>
            <a:r>
              <a:rPr lang="fr-FR" sz="1200" dirty="0">
                <a:solidFill>
                  <a:srgbClr val="222222"/>
                </a:solidFill>
                <a:latin typeface="Arial" panose="020B0604020202020204" pitchFamily="34" charset="0"/>
              </a:rPr>
              <a:t>Lotus d'orient dans un jardin botanique allemand</a:t>
            </a:r>
          </a:p>
          <a:p>
            <a:pPr algn="ctr"/>
            <a:r>
              <a:rPr lang="fr-FR" sz="1200" dirty="0">
                <a:solidFill>
                  <a:srgbClr val="222222"/>
                </a:solidFill>
                <a:latin typeface="Arial" panose="020B0604020202020204" pitchFamily="34" charset="0"/>
              </a:rPr>
              <a:t>(Arboretum </a:t>
            </a:r>
            <a:r>
              <a:rPr lang="fr-FR" sz="1200" dirty="0" err="1">
                <a:solidFill>
                  <a:srgbClr val="222222"/>
                </a:solidFill>
                <a:latin typeface="Arial" panose="020B0604020202020204" pitchFamily="34" charset="0"/>
              </a:rPr>
              <a:t>Ellerhoop</a:t>
            </a:r>
            <a:r>
              <a:rPr lang="fr-FR" sz="1200" dirty="0">
                <a:solidFill>
                  <a:srgbClr val="222222"/>
                </a:solidFill>
                <a:latin typeface="Arial" panose="020B0604020202020204" pitchFamily="34" charset="0"/>
              </a:rPr>
              <a:t>). Source : </a:t>
            </a:r>
            <a:r>
              <a:rPr lang="fr-FR" sz="1200" dirty="0">
                <a:solidFill>
                  <a:srgbClr val="222222"/>
                </a:solidFill>
                <a:latin typeface="Arial" panose="020B0604020202020204" pitchFamily="34" charset="0"/>
                <a:hlinkClick r:id="rId6"/>
              </a:rPr>
              <a:t>https://fr.wikipedia.org/wiki/Nelumbo_nucifera</a:t>
            </a:r>
            <a:r>
              <a:rPr lang="fr-FR" sz="1200" dirty="0">
                <a:solidFill>
                  <a:srgbClr val="222222"/>
                </a:solidFill>
                <a:latin typeface="Arial" panose="020B0604020202020204" pitchFamily="34" charset="0"/>
              </a:rPr>
              <a:t> </a:t>
            </a:r>
            <a:endParaRPr lang="fr-FR" sz="1200" dirty="0"/>
          </a:p>
        </p:txBody>
      </p:sp>
      <p:sp>
        <p:nvSpPr>
          <p:cNvPr id="20" name="Rectangle 19">
            <a:extLst>
              <a:ext uri="{FF2B5EF4-FFF2-40B4-BE49-F238E27FC236}">
                <a16:creationId xmlns:a16="http://schemas.microsoft.com/office/drawing/2014/main" id="{8F5861F3-1EE1-4B8A-8A46-54278D62A0AD}"/>
              </a:ext>
            </a:extLst>
          </p:cNvPr>
          <p:cNvSpPr/>
          <p:nvPr/>
        </p:nvSpPr>
        <p:spPr>
          <a:xfrm>
            <a:off x="3540634" y="5849715"/>
            <a:ext cx="3087384" cy="646331"/>
          </a:xfrm>
          <a:prstGeom prst="rect">
            <a:avLst/>
          </a:prstGeom>
        </p:spPr>
        <p:txBody>
          <a:bodyPr wrap="none">
            <a:spAutoFit/>
          </a:bodyPr>
          <a:lstStyle/>
          <a:p>
            <a:pPr algn="ctr"/>
            <a:r>
              <a:rPr lang="fr-FR" b="1" dirty="0">
                <a:solidFill>
                  <a:srgbClr val="008000"/>
                </a:solidFill>
              </a:rPr>
              <a:t>Lotus bleu : USDA Zones</a:t>
            </a:r>
            <a:r>
              <a:rPr lang="fr-FR" dirty="0">
                <a:solidFill>
                  <a:srgbClr val="008000"/>
                </a:solidFill>
              </a:rPr>
              <a:t> 10-12</a:t>
            </a:r>
            <a:endParaRPr lang="fr-FR" b="1" dirty="0">
              <a:solidFill>
                <a:srgbClr val="008000"/>
              </a:solidFill>
            </a:endParaRPr>
          </a:p>
          <a:p>
            <a:pPr algn="ctr"/>
            <a:r>
              <a:rPr lang="fr-FR" b="1" i="1" dirty="0">
                <a:solidFill>
                  <a:srgbClr val="008000"/>
                </a:solidFill>
              </a:rPr>
              <a:t>Nymphaea </a:t>
            </a:r>
            <a:r>
              <a:rPr lang="fr-FR" b="1" i="1" dirty="0" err="1">
                <a:solidFill>
                  <a:srgbClr val="008000"/>
                </a:solidFill>
              </a:rPr>
              <a:t>caerulea</a:t>
            </a:r>
            <a:endParaRPr lang="fr-FR" b="1" i="1" dirty="0">
              <a:solidFill>
                <a:srgbClr val="008000"/>
              </a:solidFill>
            </a:endParaRPr>
          </a:p>
        </p:txBody>
      </p:sp>
      <p:pic>
        <p:nvPicPr>
          <p:cNvPr id="21" name="Image 20">
            <a:extLst>
              <a:ext uri="{FF2B5EF4-FFF2-40B4-BE49-F238E27FC236}">
                <a16:creationId xmlns:a16="http://schemas.microsoft.com/office/drawing/2014/main" id="{83B150AF-ED25-4734-B8FF-3A89A5B9FC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2386" y="2833954"/>
            <a:ext cx="1266825" cy="952500"/>
          </a:xfrm>
          <a:prstGeom prst="rect">
            <a:avLst/>
          </a:prstGeom>
        </p:spPr>
      </p:pic>
      <p:pic>
        <p:nvPicPr>
          <p:cNvPr id="22" name="Image 21">
            <a:extLst>
              <a:ext uri="{FF2B5EF4-FFF2-40B4-BE49-F238E27FC236}">
                <a16:creationId xmlns:a16="http://schemas.microsoft.com/office/drawing/2014/main" id="{FBC24C6C-4B78-451D-9322-7DBB626DED2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41365" y="3953067"/>
            <a:ext cx="1771650" cy="1771650"/>
          </a:xfrm>
          <a:prstGeom prst="rect">
            <a:avLst/>
          </a:prstGeom>
        </p:spPr>
      </p:pic>
      <p:pic>
        <p:nvPicPr>
          <p:cNvPr id="23" name="Image 22">
            <a:extLst>
              <a:ext uri="{FF2B5EF4-FFF2-40B4-BE49-F238E27FC236}">
                <a16:creationId xmlns:a16="http://schemas.microsoft.com/office/drawing/2014/main" id="{2F44B93D-E2CE-4400-A1EA-FF7702FBDE4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79351" y="4402076"/>
            <a:ext cx="1704975" cy="1276350"/>
          </a:xfrm>
          <a:prstGeom prst="rect">
            <a:avLst/>
          </a:prstGeom>
        </p:spPr>
      </p:pic>
      <p:pic>
        <p:nvPicPr>
          <p:cNvPr id="24" name="Image 23">
            <a:extLst>
              <a:ext uri="{FF2B5EF4-FFF2-40B4-BE49-F238E27FC236}">
                <a16:creationId xmlns:a16="http://schemas.microsoft.com/office/drawing/2014/main" id="{72A705A7-0524-425A-A7BE-98D4ED348C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65813" y="1530955"/>
            <a:ext cx="1809750" cy="1276350"/>
          </a:xfrm>
          <a:prstGeom prst="rect">
            <a:avLst/>
          </a:prstGeom>
        </p:spPr>
      </p:pic>
      <p:pic>
        <p:nvPicPr>
          <p:cNvPr id="25" name="Image 24">
            <a:extLst>
              <a:ext uri="{FF2B5EF4-FFF2-40B4-BE49-F238E27FC236}">
                <a16:creationId xmlns:a16="http://schemas.microsoft.com/office/drawing/2014/main" id="{578CCC53-F40B-4D2E-9C35-5DD37396137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58442" y="1868130"/>
            <a:ext cx="1266825" cy="952500"/>
          </a:xfrm>
          <a:prstGeom prst="rect">
            <a:avLst/>
          </a:prstGeom>
        </p:spPr>
      </p:pic>
      <p:pic>
        <p:nvPicPr>
          <p:cNvPr id="26" name="Image 25">
            <a:extLst>
              <a:ext uri="{FF2B5EF4-FFF2-40B4-BE49-F238E27FC236}">
                <a16:creationId xmlns:a16="http://schemas.microsoft.com/office/drawing/2014/main" id="{585691AE-556E-4924-9B4F-6A04909332F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97519" y="3114312"/>
            <a:ext cx="809465" cy="809465"/>
          </a:xfrm>
          <a:prstGeom prst="rect">
            <a:avLst/>
          </a:prstGeom>
        </p:spPr>
      </p:pic>
      <p:pic>
        <p:nvPicPr>
          <p:cNvPr id="27" name="Image 26">
            <a:extLst>
              <a:ext uri="{FF2B5EF4-FFF2-40B4-BE49-F238E27FC236}">
                <a16:creationId xmlns:a16="http://schemas.microsoft.com/office/drawing/2014/main" id="{13D083C6-C0FE-4E34-95C4-9689A2AA76C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63229" y="1747986"/>
            <a:ext cx="2619375" cy="1743075"/>
          </a:xfrm>
          <a:prstGeom prst="rect">
            <a:avLst/>
          </a:prstGeom>
        </p:spPr>
      </p:pic>
      <p:sp>
        <p:nvSpPr>
          <p:cNvPr id="28" name="Rectangle 27">
            <a:extLst>
              <a:ext uri="{FF2B5EF4-FFF2-40B4-BE49-F238E27FC236}">
                <a16:creationId xmlns:a16="http://schemas.microsoft.com/office/drawing/2014/main" id="{DB3C412D-14F8-4C31-B09F-C832854DDCA6}"/>
              </a:ext>
            </a:extLst>
          </p:cNvPr>
          <p:cNvSpPr/>
          <p:nvPr/>
        </p:nvSpPr>
        <p:spPr>
          <a:xfrm>
            <a:off x="7345954" y="3538510"/>
            <a:ext cx="2070251" cy="646331"/>
          </a:xfrm>
          <a:prstGeom prst="rect">
            <a:avLst/>
          </a:prstGeom>
        </p:spPr>
        <p:txBody>
          <a:bodyPr wrap="square">
            <a:spAutoFit/>
          </a:bodyPr>
          <a:lstStyle/>
          <a:p>
            <a:pPr algn="ctr"/>
            <a:r>
              <a:rPr lang="fr-FR" sz="1200" dirty="0">
                <a:solidFill>
                  <a:srgbClr val="008000"/>
                </a:solidFill>
              </a:rPr>
              <a:t>Ligulaire d’or</a:t>
            </a:r>
          </a:p>
          <a:p>
            <a:r>
              <a:rPr lang="fr-FR" sz="1200" dirty="0">
                <a:solidFill>
                  <a:srgbClr val="008000"/>
                </a:solidFill>
              </a:rPr>
              <a:t>Rocket </a:t>
            </a:r>
            <a:r>
              <a:rPr lang="fr-FR" sz="1200" dirty="0" err="1">
                <a:solidFill>
                  <a:srgbClr val="008000"/>
                </a:solidFill>
              </a:rPr>
              <a:t>Ligularia</a:t>
            </a:r>
            <a:r>
              <a:rPr lang="fr-FR" sz="1200" dirty="0">
                <a:solidFill>
                  <a:srgbClr val="008000"/>
                </a:solidFill>
              </a:rPr>
              <a:t> (</a:t>
            </a:r>
            <a:r>
              <a:rPr lang="fr-FR" sz="1200" i="1" dirty="0" err="1">
                <a:solidFill>
                  <a:srgbClr val="008000"/>
                </a:solidFill>
              </a:rPr>
              <a:t>Ligularia</a:t>
            </a:r>
            <a:r>
              <a:rPr lang="fr-FR" sz="1200" i="1" dirty="0">
                <a:solidFill>
                  <a:srgbClr val="008000"/>
                </a:solidFill>
              </a:rPr>
              <a:t> </a:t>
            </a:r>
            <a:r>
              <a:rPr lang="fr-FR" sz="1200" i="1" dirty="0" err="1">
                <a:solidFill>
                  <a:srgbClr val="008000"/>
                </a:solidFill>
              </a:rPr>
              <a:t>dentata</a:t>
            </a:r>
            <a:r>
              <a:rPr lang="fr-FR" sz="1200" i="1" dirty="0">
                <a:solidFill>
                  <a:srgbClr val="008000"/>
                </a:solidFill>
              </a:rPr>
              <a:t> </a:t>
            </a:r>
            <a:r>
              <a:rPr lang="fr-FR" sz="1200" dirty="0">
                <a:solidFill>
                  <a:srgbClr val="008000"/>
                </a:solidFill>
              </a:rPr>
              <a:t>'The Rocket')</a:t>
            </a:r>
          </a:p>
        </p:txBody>
      </p:sp>
      <p:sp>
        <p:nvSpPr>
          <p:cNvPr id="29" name="ZoneTexte 28">
            <a:extLst>
              <a:ext uri="{FF2B5EF4-FFF2-40B4-BE49-F238E27FC236}">
                <a16:creationId xmlns:a16="http://schemas.microsoft.com/office/drawing/2014/main" id="{FF5129D8-BADA-4BF3-8052-05F2459E88C2}"/>
              </a:ext>
            </a:extLst>
          </p:cNvPr>
          <p:cNvSpPr txBox="1"/>
          <p:nvPr/>
        </p:nvSpPr>
        <p:spPr>
          <a:xfrm>
            <a:off x="7112412" y="4184841"/>
            <a:ext cx="2303794" cy="1200329"/>
          </a:xfrm>
          <a:prstGeom prst="rect">
            <a:avLst/>
          </a:prstGeom>
          <a:noFill/>
        </p:spPr>
        <p:txBody>
          <a:bodyPr wrap="square" rtlCol="0">
            <a:spAutoFit/>
          </a:bodyPr>
          <a:lstStyle/>
          <a:p>
            <a:pPr algn="ctr"/>
            <a:r>
              <a:rPr lang="fr-FR" dirty="0">
                <a:solidFill>
                  <a:srgbClr val="008000"/>
                </a:solidFill>
              </a:rPr>
              <a:t>La ligulaire ne correspond pas à la zone USDA (ici </a:t>
            </a:r>
            <a:r>
              <a:rPr lang="fr-FR" dirty="0">
                <a:solidFill>
                  <a:srgbClr val="FF0000"/>
                </a:solidFill>
              </a:rPr>
              <a:t>4 à 8</a:t>
            </a:r>
            <a:r>
              <a:rPr lang="fr-FR" dirty="0">
                <a:solidFill>
                  <a:srgbClr val="008000"/>
                </a:solidFill>
              </a:rPr>
              <a:t>), mais on peut l’essayer.</a:t>
            </a:r>
          </a:p>
        </p:txBody>
      </p:sp>
      <p:sp>
        <p:nvSpPr>
          <p:cNvPr id="30" name="ZoneTexte 29">
            <a:extLst>
              <a:ext uri="{FF2B5EF4-FFF2-40B4-BE49-F238E27FC236}">
                <a16:creationId xmlns:a16="http://schemas.microsoft.com/office/drawing/2014/main" id="{CCAE10CF-A9D3-4A98-A978-635DC5680489}"/>
              </a:ext>
            </a:extLst>
          </p:cNvPr>
          <p:cNvSpPr txBox="1"/>
          <p:nvPr/>
        </p:nvSpPr>
        <p:spPr>
          <a:xfrm>
            <a:off x="3438114" y="1077286"/>
            <a:ext cx="3474902" cy="369332"/>
          </a:xfrm>
          <a:prstGeom prst="rect">
            <a:avLst/>
          </a:prstGeom>
          <a:noFill/>
        </p:spPr>
        <p:txBody>
          <a:bodyPr wrap="square" rtlCol="0">
            <a:spAutoFit/>
          </a:bodyPr>
          <a:lstStyle/>
          <a:p>
            <a:r>
              <a:rPr lang="fr-FR" u="sng" dirty="0">
                <a:solidFill>
                  <a:srgbClr val="008000"/>
                </a:solidFill>
              </a:rPr>
              <a:t>Lotus sacré </a:t>
            </a:r>
            <a:r>
              <a:rPr lang="fr-FR" dirty="0">
                <a:solidFill>
                  <a:srgbClr val="008000"/>
                </a:solidFill>
              </a:rPr>
              <a:t>: </a:t>
            </a:r>
            <a:r>
              <a:rPr lang="fr-FR" b="1" dirty="0">
                <a:solidFill>
                  <a:srgbClr val="008000"/>
                </a:solidFill>
              </a:rPr>
              <a:t>Zone USDA</a:t>
            </a:r>
            <a:r>
              <a:rPr lang="fr-FR" dirty="0">
                <a:solidFill>
                  <a:srgbClr val="008000"/>
                </a:solidFill>
              </a:rPr>
              <a:t> 4-10(12)</a:t>
            </a:r>
          </a:p>
        </p:txBody>
      </p:sp>
    </p:spTree>
    <p:extLst>
      <p:ext uri="{BB962C8B-B14F-4D97-AF65-F5344CB8AC3E}">
        <p14:creationId xmlns:p14="http://schemas.microsoft.com/office/powerpoint/2010/main" val="9257398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8DBE0CB-5804-4822-8170-214519A3B89A}"/>
              </a:ext>
            </a:extLst>
          </p:cNvPr>
          <p:cNvSpPr>
            <a:spLocks noGrp="1"/>
          </p:cNvSpPr>
          <p:nvPr>
            <p:ph type="ftr" sz="quarter" idx="11"/>
          </p:nvPr>
        </p:nvSpPr>
        <p:spPr>
          <a:xfrm>
            <a:off x="3410174" y="6356350"/>
            <a:ext cx="4743226"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35D0DEAC-99FA-49DA-8544-8A148CBA5B26}"/>
              </a:ext>
            </a:extLst>
          </p:cNvPr>
          <p:cNvSpPr>
            <a:spLocks noGrp="1"/>
          </p:cNvSpPr>
          <p:nvPr>
            <p:ph type="sldNum" sz="quarter" idx="12"/>
          </p:nvPr>
        </p:nvSpPr>
        <p:spPr>
          <a:xfrm>
            <a:off x="225910" y="135537"/>
            <a:ext cx="918882" cy="365125"/>
          </a:xfrm>
        </p:spPr>
        <p:txBody>
          <a:bodyPr/>
          <a:lstStyle/>
          <a:p>
            <a:fld id="{DD01B516-A07C-46B6-9C1A-871827ED2DE0}" type="slidenum">
              <a:rPr lang="fr-FR" smtClean="0"/>
              <a:t>95</a:t>
            </a:fld>
            <a:endParaRPr lang="fr-FR"/>
          </a:p>
        </p:txBody>
      </p:sp>
      <p:sp>
        <p:nvSpPr>
          <p:cNvPr id="4" name="Rectangle 3">
            <a:extLst>
              <a:ext uri="{FF2B5EF4-FFF2-40B4-BE49-F238E27FC236}">
                <a16:creationId xmlns:a16="http://schemas.microsoft.com/office/drawing/2014/main" id="{43B64E01-A2A8-48F6-8C32-E15B09B7D49C}"/>
              </a:ext>
            </a:extLst>
          </p:cNvPr>
          <p:cNvSpPr/>
          <p:nvPr/>
        </p:nvSpPr>
        <p:spPr>
          <a:xfrm>
            <a:off x="211863" y="839095"/>
            <a:ext cx="8084412" cy="369332"/>
          </a:xfrm>
          <a:prstGeom prst="rect">
            <a:avLst/>
          </a:prstGeom>
        </p:spPr>
        <p:txBody>
          <a:bodyPr wrap="square">
            <a:spAutoFit/>
          </a:bodyPr>
          <a:lstStyle/>
          <a:p>
            <a:r>
              <a:rPr lang="fr-FR" b="1" dirty="0">
                <a:solidFill>
                  <a:srgbClr val="008000"/>
                </a:solidFill>
              </a:rPr>
              <a:t>Massette à feuilles étroites (</a:t>
            </a:r>
            <a:r>
              <a:rPr lang="fr-FR" b="1" i="1" dirty="0">
                <a:solidFill>
                  <a:srgbClr val="008000"/>
                </a:solidFill>
              </a:rPr>
              <a:t>Typha </a:t>
            </a:r>
            <a:r>
              <a:rPr lang="fr-FR" b="1" i="1" dirty="0" err="1">
                <a:solidFill>
                  <a:srgbClr val="008000"/>
                </a:solidFill>
              </a:rPr>
              <a:t>angustifolia</a:t>
            </a:r>
            <a:r>
              <a:rPr lang="fr-FR" b="1" dirty="0">
                <a:solidFill>
                  <a:srgbClr val="008000"/>
                </a:solidFill>
              </a:rPr>
              <a:t>)  et </a:t>
            </a:r>
            <a:r>
              <a:rPr lang="fr-FR" b="1" i="1" dirty="0">
                <a:solidFill>
                  <a:srgbClr val="008000"/>
                </a:solidFill>
              </a:rPr>
              <a:t>Typha australis var. </a:t>
            </a:r>
            <a:r>
              <a:rPr lang="fr-FR" b="1" i="1" dirty="0" err="1">
                <a:solidFill>
                  <a:srgbClr val="008000"/>
                </a:solidFill>
              </a:rPr>
              <a:t>Senegal</a:t>
            </a:r>
            <a:endParaRPr lang="fr-FR" b="1" i="1" dirty="0">
              <a:solidFill>
                <a:srgbClr val="008000"/>
              </a:solidFill>
            </a:endParaRPr>
          </a:p>
        </p:txBody>
      </p:sp>
      <p:sp>
        <p:nvSpPr>
          <p:cNvPr id="5" name="ZoneTexte 4">
            <a:extLst>
              <a:ext uri="{FF2B5EF4-FFF2-40B4-BE49-F238E27FC236}">
                <a16:creationId xmlns:a16="http://schemas.microsoft.com/office/drawing/2014/main" id="{2915AF7A-A1DB-477F-AB74-8A0C74B856B7}"/>
              </a:ext>
            </a:extLst>
          </p:cNvPr>
          <p:cNvSpPr txBox="1"/>
          <p:nvPr/>
        </p:nvSpPr>
        <p:spPr>
          <a:xfrm>
            <a:off x="1836756" y="9133"/>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1D1E051C-508B-4807-B4FA-20B793A9A7BC}"/>
              </a:ext>
            </a:extLst>
          </p:cNvPr>
          <p:cNvSpPr txBox="1"/>
          <p:nvPr/>
        </p:nvSpPr>
        <p:spPr>
          <a:xfrm>
            <a:off x="225910" y="461664"/>
            <a:ext cx="3184264" cy="377431"/>
          </a:xfrm>
          <a:prstGeom prst="rect">
            <a:avLst/>
          </a:prstGeom>
          <a:noFill/>
        </p:spPr>
        <p:txBody>
          <a:bodyPr wrap="square" rtlCol="0">
            <a:spAutoFit/>
          </a:bodyPr>
          <a:lstStyle/>
          <a:p>
            <a:r>
              <a:rPr lang="fr-FR" b="1" u="sng" dirty="0">
                <a:solidFill>
                  <a:srgbClr val="008000"/>
                </a:solidFill>
              </a:rPr>
              <a:t>Plante aquatique dépolluante</a:t>
            </a:r>
          </a:p>
        </p:txBody>
      </p:sp>
      <p:pic>
        <p:nvPicPr>
          <p:cNvPr id="8" name="Image 7">
            <a:extLst>
              <a:ext uri="{FF2B5EF4-FFF2-40B4-BE49-F238E27FC236}">
                <a16:creationId xmlns:a16="http://schemas.microsoft.com/office/drawing/2014/main" id="{F3C605DB-5342-4B14-A0FC-4CD97E561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9402" y="4427566"/>
            <a:ext cx="2438400" cy="1876425"/>
          </a:xfrm>
          <a:prstGeom prst="rect">
            <a:avLst/>
          </a:prstGeom>
        </p:spPr>
      </p:pic>
      <p:pic>
        <p:nvPicPr>
          <p:cNvPr id="10" name="Image 9">
            <a:extLst>
              <a:ext uri="{FF2B5EF4-FFF2-40B4-BE49-F238E27FC236}">
                <a16:creationId xmlns:a16="http://schemas.microsoft.com/office/drawing/2014/main" id="{6BFC8B1E-F12F-466F-BC9D-C1C6E3407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722" y="4756150"/>
            <a:ext cx="2857500" cy="1600200"/>
          </a:xfrm>
          <a:prstGeom prst="rect">
            <a:avLst/>
          </a:prstGeom>
        </p:spPr>
      </p:pic>
      <p:pic>
        <p:nvPicPr>
          <p:cNvPr id="12" name="Image 11">
            <a:extLst>
              <a:ext uri="{FF2B5EF4-FFF2-40B4-BE49-F238E27FC236}">
                <a16:creationId xmlns:a16="http://schemas.microsoft.com/office/drawing/2014/main" id="{28AEAD96-7733-40F3-A821-96ABCDD039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6275" y="2690501"/>
            <a:ext cx="1905000" cy="1371600"/>
          </a:xfrm>
          <a:prstGeom prst="rect">
            <a:avLst/>
          </a:prstGeom>
        </p:spPr>
      </p:pic>
      <p:pic>
        <p:nvPicPr>
          <p:cNvPr id="14" name="Image 13">
            <a:extLst>
              <a:ext uri="{FF2B5EF4-FFF2-40B4-BE49-F238E27FC236}">
                <a16:creationId xmlns:a16="http://schemas.microsoft.com/office/drawing/2014/main" id="{8E2BC57F-A7CC-4C09-9A82-411DC78115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6835" y="2130405"/>
            <a:ext cx="1638300" cy="2790825"/>
          </a:xfrm>
          <a:prstGeom prst="rect">
            <a:avLst/>
          </a:prstGeom>
        </p:spPr>
      </p:pic>
      <p:pic>
        <p:nvPicPr>
          <p:cNvPr id="16" name="Image 15">
            <a:extLst>
              <a:ext uri="{FF2B5EF4-FFF2-40B4-BE49-F238E27FC236}">
                <a16:creationId xmlns:a16="http://schemas.microsoft.com/office/drawing/2014/main" id="{8522B74C-7D76-4E15-8C17-748BEAEB37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5760" y="4978400"/>
            <a:ext cx="2619375" cy="1743075"/>
          </a:xfrm>
          <a:prstGeom prst="rect">
            <a:avLst/>
          </a:prstGeom>
        </p:spPr>
      </p:pic>
      <p:pic>
        <p:nvPicPr>
          <p:cNvPr id="18" name="Image 17">
            <a:extLst>
              <a:ext uri="{FF2B5EF4-FFF2-40B4-BE49-F238E27FC236}">
                <a16:creationId xmlns:a16="http://schemas.microsoft.com/office/drawing/2014/main" id="{4418DEEC-A10C-4A3E-B7A6-09C9DDA872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603" y="4978399"/>
            <a:ext cx="2619375" cy="1743075"/>
          </a:xfrm>
          <a:prstGeom prst="rect">
            <a:avLst/>
          </a:prstGeom>
        </p:spPr>
      </p:pic>
      <p:pic>
        <p:nvPicPr>
          <p:cNvPr id="20" name="Image 19">
            <a:extLst>
              <a:ext uri="{FF2B5EF4-FFF2-40B4-BE49-F238E27FC236}">
                <a16:creationId xmlns:a16="http://schemas.microsoft.com/office/drawing/2014/main" id="{38B239E9-73AB-4096-BD0E-76C51092A4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06685" y="218898"/>
            <a:ext cx="2838450" cy="1609725"/>
          </a:xfrm>
          <a:prstGeom prst="rect">
            <a:avLst/>
          </a:prstGeom>
        </p:spPr>
      </p:pic>
      <p:sp>
        <p:nvSpPr>
          <p:cNvPr id="21" name="ZoneTexte 20">
            <a:extLst>
              <a:ext uri="{FF2B5EF4-FFF2-40B4-BE49-F238E27FC236}">
                <a16:creationId xmlns:a16="http://schemas.microsoft.com/office/drawing/2014/main" id="{9C2BD9EA-D695-41DC-B7AF-1D2D23224BF5}"/>
              </a:ext>
            </a:extLst>
          </p:cNvPr>
          <p:cNvSpPr txBox="1"/>
          <p:nvPr/>
        </p:nvSpPr>
        <p:spPr>
          <a:xfrm>
            <a:off x="225910" y="1275627"/>
            <a:ext cx="8755073" cy="2492990"/>
          </a:xfrm>
          <a:prstGeom prst="rect">
            <a:avLst/>
          </a:prstGeom>
          <a:noFill/>
        </p:spPr>
        <p:txBody>
          <a:bodyPr wrap="square" rtlCol="0">
            <a:spAutoFit/>
          </a:bodyPr>
          <a:lstStyle/>
          <a:p>
            <a:r>
              <a:rPr lang="fr-FR" dirty="0">
                <a:solidFill>
                  <a:srgbClr val="008000"/>
                </a:solidFill>
              </a:rPr>
              <a:t>Rôle écologique : Plante idéale pour servir de cachette pour les oiseaux aquatiques.</a:t>
            </a:r>
          </a:p>
          <a:p>
            <a:r>
              <a:rPr lang="fr-FR" dirty="0"/>
              <a:t> </a:t>
            </a:r>
            <a:r>
              <a:rPr lang="fr-FR" dirty="0">
                <a:hlinkClick r:id="rId9" tooltip="Grande aigrette"/>
              </a:rPr>
              <a:t>Les grandes aigrettes</a:t>
            </a:r>
            <a:r>
              <a:rPr lang="fr-FR" dirty="0"/>
              <a:t> ont l’habitude de se reposer près du lac.</a:t>
            </a:r>
            <a:endParaRPr lang="fr-FR" dirty="0">
              <a:solidFill>
                <a:srgbClr val="008000"/>
              </a:solidFill>
            </a:endParaRPr>
          </a:p>
          <a:p>
            <a:r>
              <a:rPr lang="fr-FR" dirty="0"/>
              <a:t>Mais la massette en Afrique est </a:t>
            </a:r>
            <a:r>
              <a:rPr lang="fr-FR" dirty="0">
                <a:solidFill>
                  <a:srgbClr val="FF0000"/>
                </a:solidFill>
              </a:rPr>
              <a:t>invasive</a:t>
            </a:r>
            <a:r>
              <a:rPr lang="fr-FR" dirty="0"/>
              <a:t>.</a:t>
            </a:r>
          </a:p>
          <a:p>
            <a:r>
              <a:rPr lang="fr-FR" dirty="0"/>
              <a:t>On peut faire du charbon vert avec le typha.</a:t>
            </a:r>
          </a:p>
          <a:p>
            <a:r>
              <a:rPr lang="fr-FR" b="1" i="1" dirty="0">
                <a:solidFill>
                  <a:srgbClr val="008000"/>
                </a:solidFill>
              </a:rPr>
              <a:t>Typha australis</a:t>
            </a:r>
            <a:r>
              <a:rPr lang="fr-FR" dirty="0"/>
              <a:t> : USDA zone : 7 - 12.</a:t>
            </a:r>
          </a:p>
          <a:p>
            <a:r>
              <a:rPr lang="fr-FR" b="1" i="1" dirty="0">
                <a:solidFill>
                  <a:srgbClr val="008000"/>
                </a:solidFill>
              </a:rPr>
              <a:t>Typha </a:t>
            </a:r>
            <a:r>
              <a:rPr lang="fr-FR" b="1" i="1" dirty="0" err="1">
                <a:solidFill>
                  <a:srgbClr val="008000"/>
                </a:solidFill>
              </a:rPr>
              <a:t>angustifolia</a:t>
            </a:r>
            <a:r>
              <a:rPr lang="fr-FR" dirty="0"/>
              <a:t> : USDA zone :  3 – 11 (!).</a:t>
            </a:r>
          </a:p>
          <a:p>
            <a:r>
              <a:rPr lang="fr-FR" sz="1200" dirty="0"/>
              <a:t>Sources : a) </a:t>
            </a:r>
            <a:r>
              <a:rPr lang="fr-FR" sz="1200" dirty="0">
                <a:hlinkClick r:id="rId10"/>
              </a:rPr>
              <a:t>http://www.lemonde.fr/planete/article/2015/09/09/en-mauritanie-une-plante-nuisible-devient-source-d-energie_4750054_3244.html</a:t>
            </a:r>
            <a:endParaRPr lang="fr-FR" sz="1200" dirty="0"/>
          </a:p>
          <a:p>
            <a:r>
              <a:rPr lang="fr-FR" sz="1200" dirty="0"/>
              <a:t>b) </a:t>
            </a:r>
            <a:r>
              <a:rPr lang="fr-FR" sz="1200" dirty="0">
                <a:hlinkClick r:id="rId11"/>
              </a:rPr>
              <a:t>https://www.lenergieenquestions.fr/le-typha-une-plante-invasive-transformee-en-source-denergie-en-afrique/</a:t>
            </a:r>
            <a:endParaRPr lang="fr-FR" sz="1200" dirty="0"/>
          </a:p>
          <a:p>
            <a:r>
              <a:rPr lang="fr-FR" sz="1200" dirty="0"/>
              <a:t>c) </a:t>
            </a:r>
            <a:r>
              <a:rPr lang="fr-FR" sz="1200" dirty="0">
                <a:hlinkClick r:id="rId12"/>
              </a:rPr>
              <a:t>http://www.gret.org/projet/promotion-de-lutilisation-du-charbon-de-typha-mauritanie/</a:t>
            </a:r>
            <a:r>
              <a:rPr lang="fr-FR" sz="1200" dirty="0"/>
              <a:t> </a:t>
            </a:r>
          </a:p>
        </p:txBody>
      </p:sp>
      <p:pic>
        <p:nvPicPr>
          <p:cNvPr id="23" name="Image 22">
            <a:extLst>
              <a:ext uri="{FF2B5EF4-FFF2-40B4-BE49-F238E27FC236}">
                <a16:creationId xmlns:a16="http://schemas.microsoft.com/office/drawing/2014/main" id="{A9CFD644-79E8-4331-A951-00F94C8096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00688" y="3802228"/>
            <a:ext cx="1800225" cy="857250"/>
          </a:xfrm>
          <a:prstGeom prst="rect">
            <a:avLst/>
          </a:prstGeom>
        </p:spPr>
      </p:pic>
      <p:pic>
        <p:nvPicPr>
          <p:cNvPr id="25" name="Image 24">
            <a:extLst>
              <a:ext uri="{FF2B5EF4-FFF2-40B4-BE49-F238E27FC236}">
                <a16:creationId xmlns:a16="http://schemas.microsoft.com/office/drawing/2014/main" id="{C3D7D54E-F599-443A-86D3-7461636697F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85893" y="3812145"/>
            <a:ext cx="1285875" cy="857250"/>
          </a:xfrm>
          <a:prstGeom prst="rect">
            <a:avLst/>
          </a:prstGeom>
        </p:spPr>
      </p:pic>
      <p:pic>
        <p:nvPicPr>
          <p:cNvPr id="27" name="Image 26">
            <a:extLst>
              <a:ext uri="{FF2B5EF4-FFF2-40B4-BE49-F238E27FC236}">
                <a16:creationId xmlns:a16="http://schemas.microsoft.com/office/drawing/2014/main" id="{4F6A0550-618F-4246-811E-A0565FE978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3422" y="3802228"/>
            <a:ext cx="1314450" cy="857250"/>
          </a:xfrm>
          <a:prstGeom prst="rect">
            <a:avLst/>
          </a:prstGeom>
        </p:spPr>
      </p:pic>
    </p:spTree>
    <p:extLst>
      <p:ext uri="{BB962C8B-B14F-4D97-AF65-F5344CB8AC3E}">
        <p14:creationId xmlns:p14="http://schemas.microsoft.com/office/powerpoint/2010/main" val="22242629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8DBE0CB-5804-4822-8170-214519A3B89A}"/>
              </a:ext>
            </a:extLst>
          </p:cNvPr>
          <p:cNvSpPr>
            <a:spLocks noGrp="1"/>
          </p:cNvSpPr>
          <p:nvPr>
            <p:ph type="ftr" sz="quarter" idx="11"/>
          </p:nvPr>
        </p:nvSpPr>
        <p:spPr>
          <a:xfrm>
            <a:off x="3131068" y="6591113"/>
            <a:ext cx="4979894" cy="266887"/>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35D0DEAC-99FA-49DA-8544-8A148CBA5B26}"/>
              </a:ext>
            </a:extLst>
          </p:cNvPr>
          <p:cNvSpPr>
            <a:spLocks noGrp="1"/>
          </p:cNvSpPr>
          <p:nvPr>
            <p:ph type="sldNum" sz="quarter" idx="12"/>
          </p:nvPr>
        </p:nvSpPr>
        <p:spPr>
          <a:xfrm>
            <a:off x="11263256" y="144485"/>
            <a:ext cx="748330" cy="369332"/>
          </a:xfrm>
        </p:spPr>
        <p:txBody>
          <a:bodyPr/>
          <a:lstStyle/>
          <a:p>
            <a:fld id="{DD01B516-A07C-46B6-9C1A-871827ED2DE0}" type="slidenum">
              <a:rPr lang="fr-FR" smtClean="0"/>
              <a:t>96</a:t>
            </a:fld>
            <a:endParaRPr lang="fr-FR"/>
          </a:p>
        </p:txBody>
      </p:sp>
      <p:sp>
        <p:nvSpPr>
          <p:cNvPr id="4" name="Rectangle 3">
            <a:extLst>
              <a:ext uri="{FF2B5EF4-FFF2-40B4-BE49-F238E27FC236}">
                <a16:creationId xmlns:a16="http://schemas.microsoft.com/office/drawing/2014/main" id="{43B64E01-A2A8-48F6-8C32-E15B09B7D49C}"/>
              </a:ext>
            </a:extLst>
          </p:cNvPr>
          <p:cNvSpPr/>
          <p:nvPr/>
        </p:nvSpPr>
        <p:spPr>
          <a:xfrm>
            <a:off x="211863" y="839095"/>
            <a:ext cx="9674415" cy="369332"/>
          </a:xfrm>
          <a:prstGeom prst="rect">
            <a:avLst/>
          </a:prstGeom>
        </p:spPr>
        <p:txBody>
          <a:bodyPr wrap="square">
            <a:spAutoFit/>
          </a:bodyPr>
          <a:lstStyle/>
          <a:p>
            <a:r>
              <a:rPr lang="fr-FR" b="1" dirty="0">
                <a:solidFill>
                  <a:srgbClr val="008000"/>
                </a:solidFill>
                <a:ea typeface="Calibri" panose="020F0502020204030204" pitchFamily="34" charset="0"/>
              </a:rPr>
              <a:t>Papyrus (</a:t>
            </a:r>
            <a:r>
              <a:rPr lang="fr-FR" b="1" i="1" dirty="0">
                <a:solidFill>
                  <a:srgbClr val="008000"/>
                </a:solidFill>
                <a:ea typeface="Calibri" panose="020F0502020204030204" pitchFamily="34" charset="0"/>
              </a:rPr>
              <a:t>Cyperus papyrus</a:t>
            </a:r>
            <a:r>
              <a:rPr lang="fr-FR" b="1" dirty="0">
                <a:solidFill>
                  <a:srgbClr val="008000"/>
                </a:solidFill>
                <a:ea typeface="Calibri" panose="020F0502020204030204" pitchFamily="34" charset="0"/>
              </a:rPr>
              <a:t>) et </a:t>
            </a:r>
            <a:r>
              <a:rPr lang="fr-FR" b="1" i="1" dirty="0">
                <a:solidFill>
                  <a:srgbClr val="008000"/>
                </a:solidFill>
              </a:rPr>
              <a:t>Cyperus</a:t>
            </a:r>
            <a:r>
              <a:rPr lang="fr-FR" b="1" dirty="0">
                <a:solidFill>
                  <a:srgbClr val="008000"/>
                </a:solidFill>
              </a:rPr>
              <a:t> à feuilles alternes </a:t>
            </a:r>
            <a:r>
              <a:rPr lang="fr-FR" dirty="0">
                <a:solidFill>
                  <a:srgbClr val="008000"/>
                </a:solidFill>
              </a:rPr>
              <a:t>(</a:t>
            </a:r>
            <a:r>
              <a:rPr lang="fr-FR" i="1" u="sng" dirty="0">
                <a:hlinkClick r:id="rId2"/>
              </a:rPr>
              <a:t>Cyperus </a:t>
            </a:r>
            <a:r>
              <a:rPr lang="fr-FR" i="1" u="sng" dirty="0" err="1">
                <a:hlinkClick r:id="rId2"/>
              </a:rPr>
              <a:t>alternifolius</a:t>
            </a:r>
            <a:r>
              <a:rPr lang="fr-FR" dirty="0">
                <a:solidFill>
                  <a:srgbClr val="008000"/>
                </a:solidFill>
              </a:rPr>
              <a:t>)</a:t>
            </a:r>
          </a:p>
        </p:txBody>
      </p:sp>
      <p:sp>
        <p:nvSpPr>
          <p:cNvPr id="5" name="ZoneTexte 4">
            <a:extLst>
              <a:ext uri="{FF2B5EF4-FFF2-40B4-BE49-F238E27FC236}">
                <a16:creationId xmlns:a16="http://schemas.microsoft.com/office/drawing/2014/main" id="{2915AF7A-A1DB-477F-AB74-8A0C74B856B7}"/>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1D1E051C-508B-4807-B4FA-20B793A9A7BC}"/>
              </a:ext>
            </a:extLst>
          </p:cNvPr>
          <p:cNvSpPr txBox="1"/>
          <p:nvPr/>
        </p:nvSpPr>
        <p:spPr>
          <a:xfrm>
            <a:off x="225910" y="461664"/>
            <a:ext cx="3184264" cy="377431"/>
          </a:xfrm>
          <a:prstGeom prst="rect">
            <a:avLst/>
          </a:prstGeom>
          <a:noFill/>
        </p:spPr>
        <p:txBody>
          <a:bodyPr wrap="square" rtlCol="0">
            <a:spAutoFit/>
          </a:bodyPr>
          <a:lstStyle/>
          <a:p>
            <a:r>
              <a:rPr lang="fr-FR" b="1" u="sng" dirty="0">
                <a:solidFill>
                  <a:srgbClr val="008000"/>
                </a:solidFill>
              </a:rPr>
              <a:t>Plante aquatique dépolluante</a:t>
            </a:r>
          </a:p>
        </p:txBody>
      </p:sp>
      <p:sp>
        <p:nvSpPr>
          <p:cNvPr id="7" name="ZoneTexte 6">
            <a:extLst>
              <a:ext uri="{FF2B5EF4-FFF2-40B4-BE49-F238E27FC236}">
                <a16:creationId xmlns:a16="http://schemas.microsoft.com/office/drawing/2014/main" id="{A818DA2C-9B3F-4988-B7C9-810C234A8E17}"/>
              </a:ext>
            </a:extLst>
          </p:cNvPr>
          <p:cNvSpPr txBox="1"/>
          <p:nvPr/>
        </p:nvSpPr>
        <p:spPr>
          <a:xfrm>
            <a:off x="225910" y="1208427"/>
            <a:ext cx="11822655" cy="3231654"/>
          </a:xfrm>
          <a:prstGeom prst="rect">
            <a:avLst/>
          </a:prstGeom>
          <a:noFill/>
        </p:spPr>
        <p:txBody>
          <a:bodyPr wrap="square" rtlCol="0">
            <a:spAutoFit/>
          </a:bodyPr>
          <a:lstStyle/>
          <a:p>
            <a:r>
              <a:rPr lang="fr-FR" dirty="0"/>
              <a:t>Le </a:t>
            </a:r>
            <a:r>
              <a:rPr lang="fr-FR" b="1" dirty="0"/>
              <a:t>papyrus</a:t>
            </a:r>
            <a:r>
              <a:rPr lang="fr-FR" dirty="0"/>
              <a:t> (</a:t>
            </a:r>
            <a:r>
              <a:rPr lang="fr-FR" i="1" dirty="0"/>
              <a:t>Cyperus papyrus</a:t>
            </a:r>
            <a:r>
              <a:rPr lang="fr-FR" dirty="0"/>
              <a:t> L. ) est une </a:t>
            </a:r>
            <a:r>
              <a:rPr lang="fr-FR" dirty="0">
                <a:hlinkClick r:id="rId3" tooltip="Plante"/>
              </a:rPr>
              <a:t>plante</a:t>
            </a:r>
            <a:r>
              <a:rPr lang="fr-FR" dirty="0"/>
              <a:t> de la famille des </a:t>
            </a:r>
            <a:r>
              <a:rPr lang="fr-FR" dirty="0">
                <a:hlinkClick r:id="rId4" tooltip="Cypéracées"/>
              </a:rPr>
              <a:t>cypéracées</a:t>
            </a:r>
            <a:r>
              <a:rPr lang="fr-FR" dirty="0"/>
              <a:t> native des rives du </a:t>
            </a:r>
            <a:r>
              <a:rPr lang="fr-FR" dirty="0">
                <a:hlinkClick r:id="rId5" tooltip="Nil"/>
              </a:rPr>
              <a:t>Nil</a:t>
            </a:r>
            <a:r>
              <a:rPr lang="fr-FR" dirty="0"/>
              <a:t> et de son </a:t>
            </a:r>
            <a:r>
              <a:rPr lang="fr-FR" dirty="0">
                <a:hlinkClick r:id="rId6" tooltip="Delta du Nil"/>
              </a:rPr>
              <a:t>delta</a:t>
            </a:r>
            <a:r>
              <a:rPr lang="fr-FR" dirty="0"/>
              <a:t>. Il est constitué d'une tige ligneuse de section triangulaire supportant des feuilles disposées en étoile à son sommet, qui constituent l'</a:t>
            </a:r>
            <a:r>
              <a:rPr lang="fr-FR" dirty="0">
                <a:hlinkClick r:id="rId7" tooltip="Ombelle"/>
              </a:rPr>
              <a:t>ombelle</a:t>
            </a:r>
            <a:r>
              <a:rPr lang="fr-FR" dirty="0"/>
              <a:t>. Cette plante peut atteindre plusieurs mètres de haut (trois mètres de haut en moyenne jusqu'à cinq mètres). Le papyrus pousse sur des terrains sableux et gorgés d'humidité, avec un ensoleillement important toute l'année et ne craint pas d'avoir le pied de sa tige entièrement immergé. Dans leur biotope naturel, les papyrus peuvent constituer un écran épais le long des berges.</a:t>
            </a:r>
          </a:p>
          <a:p>
            <a:r>
              <a:rPr lang="fr-FR" dirty="0"/>
              <a:t>Originaire de </a:t>
            </a:r>
            <a:r>
              <a:rPr lang="fr-FR" dirty="0">
                <a:hlinkClick r:id="rId8" tooltip="Madagascar"/>
              </a:rPr>
              <a:t>Madagascar</a:t>
            </a:r>
            <a:r>
              <a:rPr lang="fr-FR" dirty="0"/>
              <a:t>, le </a:t>
            </a:r>
            <a:r>
              <a:rPr lang="fr-FR" i="1" dirty="0"/>
              <a:t>Cyperus</a:t>
            </a:r>
            <a:r>
              <a:rPr lang="fr-FR" dirty="0"/>
              <a:t> à feuilles alternes (</a:t>
            </a:r>
            <a:r>
              <a:rPr lang="fr-FR" i="1" u="sng" dirty="0">
                <a:hlinkClick r:id="rId2"/>
              </a:rPr>
              <a:t>Cyperus </a:t>
            </a:r>
            <a:r>
              <a:rPr lang="fr-FR" i="1" u="sng" dirty="0" err="1">
                <a:hlinkClick r:id="rId2"/>
              </a:rPr>
              <a:t>alternifolius</a:t>
            </a:r>
            <a:r>
              <a:rPr lang="fr-FR" dirty="0"/>
              <a:t>) peut se reproduire par </a:t>
            </a:r>
            <a:r>
              <a:rPr lang="fr-FR" dirty="0">
                <a:hlinkClick r:id="rId9" tooltip="Bouturage"/>
              </a:rPr>
              <a:t>bouturage</a:t>
            </a:r>
            <a:r>
              <a:rPr lang="fr-FR" dirty="0"/>
              <a:t> : une tige plongée tête en bas dans l'eau produit des racines puis de nouvelles tiges vers le haut. Aussi appelée plante ombrelle, ce </a:t>
            </a:r>
            <a:r>
              <a:rPr lang="fr-FR" i="1" dirty="0"/>
              <a:t>Cyperus</a:t>
            </a:r>
            <a:r>
              <a:rPr lang="fr-FR" dirty="0"/>
              <a:t> peut atteindre 1,20 m et porte en été, sur ses </a:t>
            </a:r>
            <a:r>
              <a:rPr lang="fr-FR" dirty="0">
                <a:hlinkClick r:id="rId10" tooltip="Feuilles"/>
              </a:rPr>
              <a:t>feuilles</a:t>
            </a:r>
            <a:r>
              <a:rPr lang="fr-FR" dirty="0"/>
              <a:t>, des couronnes de minuscules </a:t>
            </a:r>
            <a:r>
              <a:rPr lang="fr-FR" dirty="0">
                <a:hlinkClick r:id="rId11" tooltip="Fleurs"/>
              </a:rPr>
              <a:t>fleurs</a:t>
            </a:r>
            <a:r>
              <a:rPr lang="fr-FR" dirty="0"/>
              <a:t> brunes semblables à celles des </a:t>
            </a:r>
            <a:r>
              <a:rPr lang="fr-FR" dirty="0">
                <a:hlinkClick r:id="rId12" tooltip="Graminées"/>
              </a:rPr>
              <a:t>graminées</a:t>
            </a:r>
            <a:r>
              <a:rPr lang="fr-FR" dirty="0"/>
              <a:t>.</a:t>
            </a:r>
          </a:p>
          <a:p>
            <a:r>
              <a:rPr lang="fr-FR" sz="1200" dirty="0"/>
              <a:t>Sources : a) </a:t>
            </a:r>
            <a:r>
              <a:rPr lang="fr-FR" sz="1200" dirty="0">
                <a:hlinkClick r:id="rId13"/>
              </a:rPr>
              <a:t>https://fr.wikipedia.org/wiki/Cyperus_papyrus</a:t>
            </a:r>
            <a:endParaRPr lang="fr-FR" sz="1200" dirty="0"/>
          </a:p>
          <a:p>
            <a:r>
              <a:rPr lang="fr-FR" sz="1200" dirty="0"/>
              <a:t>b) </a:t>
            </a:r>
            <a:r>
              <a:rPr lang="fr-FR" sz="1200" dirty="0">
                <a:hlinkClick r:id="rId2"/>
              </a:rPr>
              <a:t>https://fr.wikipedia.org/wiki/Cyperus_alternifolius</a:t>
            </a:r>
            <a:r>
              <a:rPr lang="fr-FR" sz="1200" dirty="0"/>
              <a:t> </a:t>
            </a:r>
            <a:endParaRPr lang="fr-FR" dirty="0"/>
          </a:p>
        </p:txBody>
      </p:sp>
      <p:pic>
        <p:nvPicPr>
          <p:cNvPr id="9" name="Image 8">
            <a:extLst>
              <a:ext uri="{FF2B5EF4-FFF2-40B4-BE49-F238E27FC236}">
                <a16:creationId xmlns:a16="http://schemas.microsoft.com/office/drawing/2014/main" id="{09FF490C-2EB7-4FEF-B899-61EF722ED65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11915" y="3996500"/>
            <a:ext cx="1009650" cy="1009650"/>
          </a:xfrm>
          <a:prstGeom prst="rect">
            <a:avLst/>
          </a:prstGeom>
        </p:spPr>
      </p:pic>
      <p:pic>
        <p:nvPicPr>
          <p:cNvPr id="11" name="Image 10">
            <a:extLst>
              <a:ext uri="{FF2B5EF4-FFF2-40B4-BE49-F238E27FC236}">
                <a16:creationId xmlns:a16="http://schemas.microsoft.com/office/drawing/2014/main" id="{D03C4EDB-472E-4889-B17D-3CA1442F2C5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534803" y="3831434"/>
            <a:ext cx="1181100" cy="1771650"/>
          </a:xfrm>
          <a:prstGeom prst="rect">
            <a:avLst/>
          </a:prstGeom>
        </p:spPr>
      </p:pic>
      <p:pic>
        <p:nvPicPr>
          <p:cNvPr id="13" name="Image 12">
            <a:extLst>
              <a:ext uri="{FF2B5EF4-FFF2-40B4-BE49-F238E27FC236}">
                <a16:creationId xmlns:a16="http://schemas.microsoft.com/office/drawing/2014/main" id="{FE5701CD-ADC7-43B1-869E-206BA3DF9A8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02403" y="5134691"/>
            <a:ext cx="828675" cy="1104900"/>
          </a:xfrm>
          <a:prstGeom prst="rect">
            <a:avLst/>
          </a:prstGeom>
        </p:spPr>
      </p:pic>
      <p:pic>
        <p:nvPicPr>
          <p:cNvPr id="15" name="Image 14">
            <a:extLst>
              <a:ext uri="{FF2B5EF4-FFF2-40B4-BE49-F238E27FC236}">
                <a16:creationId xmlns:a16="http://schemas.microsoft.com/office/drawing/2014/main" id="{73D27171-B21D-435B-A060-80D2C64B67E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78709" y="5149756"/>
            <a:ext cx="1143000" cy="1143000"/>
          </a:xfrm>
          <a:prstGeom prst="rect">
            <a:avLst/>
          </a:prstGeom>
        </p:spPr>
      </p:pic>
      <p:pic>
        <p:nvPicPr>
          <p:cNvPr id="17" name="Image 16">
            <a:extLst>
              <a:ext uri="{FF2B5EF4-FFF2-40B4-BE49-F238E27FC236}">
                <a16:creationId xmlns:a16="http://schemas.microsoft.com/office/drawing/2014/main" id="{22F8055B-D19E-483D-93D9-C1F98BA2F6D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41900" y="3984786"/>
            <a:ext cx="1009650" cy="1009650"/>
          </a:xfrm>
          <a:prstGeom prst="rect">
            <a:avLst/>
          </a:prstGeom>
        </p:spPr>
      </p:pic>
      <p:pic>
        <p:nvPicPr>
          <p:cNvPr id="19" name="Image 18">
            <a:extLst>
              <a:ext uri="{FF2B5EF4-FFF2-40B4-BE49-F238E27FC236}">
                <a16:creationId xmlns:a16="http://schemas.microsoft.com/office/drawing/2014/main" id="{AF9C6FBA-0AC1-4870-8D22-7F674BDC3A0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75016" y="5206906"/>
            <a:ext cx="990600" cy="990600"/>
          </a:xfrm>
          <a:prstGeom prst="rect">
            <a:avLst/>
          </a:prstGeom>
        </p:spPr>
      </p:pic>
      <p:pic>
        <p:nvPicPr>
          <p:cNvPr id="21" name="Image 20">
            <a:extLst>
              <a:ext uri="{FF2B5EF4-FFF2-40B4-BE49-F238E27FC236}">
                <a16:creationId xmlns:a16="http://schemas.microsoft.com/office/drawing/2014/main" id="{88132962-2CB0-4FA2-85C1-F7F884E3855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417787" y="3933825"/>
            <a:ext cx="838200" cy="1114425"/>
          </a:xfrm>
          <a:prstGeom prst="rect">
            <a:avLst/>
          </a:prstGeom>
        </p:spPr>
      </p:pic>
      <p:pic>
        <p:nvPicPr>
          <p:cNvPr id="23" name="Image 22">
            <a:extLst>
              <a:ext uri="{FF2B5EF4-FFF2-40B4-BE49-F238E27FC236}">
                <a16:creationId xmlns:a16="http://schemas.microsoft.com/office/drawing/2014/main" id="{17A222F6-7066-4C67-B273-27276C26BAA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592541" y="5721256"/>
            <a:ext cx="1266825" cy="952500"/>
          </a:xfrm>
          <a:prstGeom prst="rect">
            <a:avLst/>
          </a:prstGeom>
        </p:spPr>
      </p:pic>
      <p:sp>
        <p:nvSpPr>
          <p:cNvPr id="24" name="Rectangle 23">
            <a:extLst>
              <a:ext uri="{FF2B5EF4-FFF2-40B4-BE49-F238E27FC236}">
                <a16:creationId xmlns:a16="http://schemas.microsoft.com/office/drawing/2014/main" id="{1ED1595C-C0E4-4CE6-9572-E2493413CDCE}"/>
              </a:ext>
            </a:extLst>
          </p:cNvPr>
          <p:cNvSpPr/>
          <p:nvPr/>
        </p:nvSpPr>
        <p:spPr>
          <a:xfrm>
            <a:off x="8424232" y="6303436"/>
            <a:ext cx="1765612" cy="369332"/>
          </a:xfrm>
          <a:prstGeom prst="rect">
            <a:avLst/>
          </a:prstGeom>
        </p:spPr>
        <p:txBody>
          <a:bodyPr wrap="none">
            <a:spAutoFit/>
          </a:bodyPr>
          <a:lstStyle/>
          <a:p>
            <a:r>
              <a:rPr lang="fr-FR" b="1" i="1" dirty="0">
                <a:solidFill>
                  <a:srgbClr val="008000"/>
                </a:solidFill>
                <a:ea typeface="Calibri" panose="020F0502020204030204" pitchFamily="34" charset="0"/>
              </a:rPr>
              <a:t>Cyperus papyrus</a:t>
            </a:r>
            <a:endParaRPr lang="fr-FR" dirty="0"/>
          </a:p>
        </p:txBody>
      </p:sp>
      <p:pic>
        <p:nvPicPr>
          <p:cNvPr id="26" name="Image 25">
            <a:extLst>
              <a:ext uri="{FF2B5EF4-FFF2-40B4-BE49-F238E27FC236}">
                <a16:creationId xmlns:a16="http://schemas.microsoft.com/office/drawing/2014/main" id="{7E86D3F6-CA8A-44AD-B4B4-A698C791A88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270826" y="4440081"/>
            <a:ext cx="2419337" cy="1818674"/>
          </a:xfrm>
          <a:prstGeom prst="rect">
            <a:avLst/>
          </a:prstGeom>
        </p:spPr>
      </p:pic>
      <p:sp>
        <p:nvSpPr>
          <p:cNvPr id="27" name="Rectangle 26">
            <a:extLst>
              <a:ext uri="{FF2B5EF4-FFF2-40B4-BE49-F238E27FC236}">
                <a16:creationId xmlns:a16="http://schemas.microsoft.com/office/drawing/2014/main" id="{A30F904B-DE21-4DA9-B326-D3A74BE5B1DC}"/>
              </a:ext>
            </a:extLst>
          </p:cNvPr>
          <p:cNvSpPr/>
          <p:nvPr/>
        </p:nvSpPr>
        <p:spPr>
          <a:xfrm>
            <a:off x="4241737" y="6197506"/>
            <a:ext cx="2083712" cy="369332"/>
          </a:xfrm>
          <a:prstGeom prst="rect">
            <a:avLst/>
          </a:prstGeom>
        </p:spPr>
        <p:txBody>
          <a:bodyPr wrap="none">
            <a:spAutoFit/>
          </a:bodyPr>
          <a:lstStyle/>
          <a:p>
            <a:r>
              <a:rPr lang="fr-FR" i="1" u="sng" dirty="0">
                <a:hlinkClick r:id="rId2"/>
              </a:rPr>
              <a:t>Cyperus </a:t>
            </a:r>
            <a:r>
              <a:rPr lang="fr-FR" i="1" u="sng" dirty="0" err="1">
                <a:hlinkClick r:id="rId2"/>
              </a:rPr>
              <a:t>alternifolius</a:t>
            </a:r>
            <a:endParaRPr lang="fr-FR" dirty="0"/>
          </a:p>
        </p:txBody>
      </p:sp>
      <p:sp>
        <p:nvSpPr>
          <p:cNvPr id="8" name="ZoneTexte 7">
            <a:extLst>
              <a:ext uri="{FF2B5EF4-FFF2-40B4-BE49-F238E27FC236}">
                <a16:creationId xmlns:a16="http://schemas.microsoft.com/office/drawing/2014/main" id="{BE5A82C0-884A-4F96-9C91-EBF99941E7D0}"/>
              </a:ext>
            </a:extLst>
          </p:cNvPr>
          <p:cNvSpPr txBox="1"/>
          <p:nvPr/>
        </p:nvSpPr>
        <p:spPr>
          <a:xfrm>
            <a:off x="225910" y="4625788"/>
            <a:ext cx="4044916" cy="646331"/>
          </a:xfrm>
          <a:prstGeom prst="rect">
            <a:avLst/>
          </a:prstGeom>
          <a:noFill/>
        </p:spPr>
        <p:txBody>
          <a:bodyPr wrap="square" rtlCol="0">
            <a:spAutoFit/>
          </a:bodyPr>
          <a:lstStyle/>
          <a:p>
            <a:r>
              <a:rPr lang="fr-FR" b="1" i="1" dirty="0">
                <a:solidFill>
                  <a:srgbClr val="008000"/>
                </a:solidFill>
                <a:ea typeface="Calibri" panose="020F0502020204030204" pitchFamily="34" charset="0"/>
              </a:rPr>
              <a:t>Cyperus papyrus</a:t>
            </a:r>
            <a:r>
              <a:rPr lang="fr-FR" dirty="0"/>
              <a:t> : </a:t>
            </a:r>
            <a:r>
              <a:rPr lang="fr-FR" b="1" dirty="0"/>
              <a:t>USDA Zones</a:t>
            </a:r>
            <a:r>
              <a:rPr lang="fr-FR" dirty="0"/>
              <a:t> 9-11</a:t>
            </a:r>
          </a:p>
          <a:p>
            <a:r>
              <a:rPr lang="fr-FR" b="1" i="1" dirty="0">
                <a:solidFill>
                  <a:srgbClr val="008000"/>
                </a:solidFill>
              </a:rPr>
              <a:t>Cyperus </a:t>
            </a:r>
            <a:r>
              <a:rPr lang="fr-FR" b="1" i="1" dirty="0" err="1">
                <a:solidFill>
                  <a:srgbClr val="008000"/>
                </a:solidFill>
              </a:rPr>
              <a:t>alternifolius</a:t>
            </a:r>
            <a:r>
              <a:rPr lang="fr-FR" b="1" i="1" dirty="0">
                <a:solidFill>
                  <a:srgbClr val="008000"/>
                </a:solidFill>
              </a:rPr>
              <a:t> </a:t>
            </a:r>
            <a:r>
              <a:rPr lang="fr-FR" dirty="0"/>
              <a:t>: </a:t>
            </a:r>
            <a:r>
              <a:rPr lang="fr-FR" b="1" dirty="0"/>
              <a:t>USDA Zones</a:t>
            </a:r>
            <a:r>
              <a:rPr lang="fr-FR" dirty="0"/>
              <a:t> 8 - 11</a:t>
            </a:r>
          </a:p>
        </p:txBody>
      </p:sp>
    </p:spTree>
    <p:extLst>
      <p:ext uri="{BB962C8B-B14F-4D97-AF65-F5344CB8AC3E}">
        <p14:creationId xmlns:p14="http://schemas.microsoft.com/office/powerpoint/2010/main" val="26501880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Espace réservé du pied de page 1">
            <a:extLst>
              <a:ext uri="{FF2B5EF4-FFF2-40B4-BE49-F238E27FC236}">
                <a16:creationId xmlns:a16="http://schemas.microsoft.com/office/drawing/2014/main" id="{F0B45507-DFA7-4277-8A13-8EDD729F63FF}"/>
              </a:ext>
            </a:extLst>
          </p:cNvPr>
          <p:cNvSpPr>
            <a:spLocks noGrp="1"/>
          </p:cNvSpPr>
          <p:nvPr>
            <p:ph type="ftr" sz="quarter" idx="11"/>
          </p:nvPr>
        </p:nvSpPr>
        <p:spPr>
          <a:xfrm>
            <a:off x="4038599" y="6324600"/>
            <a:ext cx="5050971" cy="396875"/>
          </a:xfrm>
        </p:spPr>
        <p:txBody>
          <a:bodyPr/>
          <a:lstStyle/>
          <a:p>
            <a:r>
              <a:rPr lang="fr-FR" dirty="0"/>
              <a:t>Aménagement paysager (Antanarivo) – B. LISAN – Sept 2017</a:t>
            </a:r>
          </a:p>
        </p:txBody>
      </p:sp>
      <p:sp>
        <p:nvSpPr>
          <p:cNvPr id="32" name="Espace réservé du numéro de diapositive 2">
            <a:extLst>
              <a:ext uri="{FF2B5EF4-FFF2-40B4-BE49-F238E27FC236}">
                <a16:creationId xmlns:a16="http://schemas.microsoft.com/office/drawing/2014/main" id="{AE814447-DABF-4607-BC47-4BD510FE6371}"/>
              </a:ext>
            </a:extLst>
          </p:cNvPr>
          <p:cNvSpPr>
            <a:spLocks noGrp="1"/>
          </p:cNvSpPr>
          <p:nvPr>
            <p:ph type="sldNum" sz="quarter" idx="12"/>
          </p:nvPr>
        </p:nvSpPr>
        <p:spPr>
          <a:xfrm>
            <a:off x="9318171" y="109538"/>
            <a:ext cx="2743200" cy="365125"/>
          </a:xfrm>
        </p:spPr>
        <p:txBody>
          <a:bodyPr/>
          <a:lstStyle/>
          <a:p>
            <a:fld id="{DD01B516-A07C-46B6-9C1A-871827ED2DE0}" type="slidenum">
              <a:rPr lang="fr-FR" smtClean="0"/>
              <a:t>97</a:t>
            </a:fld>
            <a:endParaRPr lang="fr-FR"/>
          </a:p>
        </p:txBody>
      </p:sp>
      <p:sp>
        <p:nvSpPr>
          <p:cNvPr id="34" name="Rectangle 33">
            <a:extLst>
              <a:ext uri="{FF2B5EF4-FFF2-40B4-BE49-F238E27FC236}">
                <a16:creationId xmlns:a16="http://schemas.microsoft.com/office/drawing/2014/main" id="{A4F385C1-73EB-4835-B434-72D9A24DA0BC}"/>
              </a:ext>
            </a:extLst>
          </p:cNvPr>
          <p:cNvSpPr/>
          <p:nvPr/>
        </p:nvSpPr>
        <p:spPr>
          <a:xfrm>
            <a:off x="280816" y="969219"/>
            <a:ext cx="2132315" cy="369332"/>
          </a:xfrm>
          <a:prstGeom prst="rect">
            <a:avLst/>
          </a:prstGeom>
        </p:spPr>
        <p:txBody>
          <a:bodyPr wrap="none">
            <a:spAutoFit/>
          </a:bodyPr>
          <a:lstStyle/>
          <a:p>
            <a:r>
              <a:rPr lang="fr-FR" b="1" dirty="0">
                <a:solidFill>
                  <a:srgbClr val="008000"/>
                </a:solidFill>
              </a:rPr>
              <a:t>Plantes </a:t>
            </a:r>
            <a:r>
              <a:rPr lang="fr-FR" b="1" dirty="0" err="1">
                <a:solidFill>
                  <a:srgbClr val="008000"/>
                </a:solidFill>
              </a:rPr>
              <a:t>oxygénantes</a:t>
            </a:r>
            <a:endParaRPr lang="fr-FR" b="1" dirty="0">
              <a:solidFill>
                <a:srgbClr val="008000"/>
              </a:solidFill>
            </a:endParaRPr>
          </a:p>
        </p:txBody>
      </p:sp>
      <p:sp>
        <p:nvSpPr>
          <p:cNvPr id="36" name="AutoShape 2" descr="https://gc.kis.v2.scr.kaspersky-labs.com/BA3607D2E1CD-5BF9-241E-C40C-0E4B43D5/ua/UrlAdvisorSuspiciousImage.png">
            <a:extLst>
              <a:ext uri="{FF2B5EF4-FFF2-40B4-BE49-F238E27FC236}">
                <a16:creationId xmlns:a16="http://schemas.microsoft.com/office/drawing/2014/main" id="{75B8BC4C-0832-4E83-8C03-F67ACF7E9A84}"/>
              </a:ext>
            </a:extLst>
          </p:cNvPr>
          <p:cNvSpPr>
            <a:spLocks noChangeAspect="1" noChangeArrowheads="1"/>
          </p:cNvSpPr>
          <p:nvPr/>
        </p:nvSpPr>
        <p:spPr bwMode="auto">
          <a:xfrm>
            <a:off x="4133850" y="52388"/>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8" name="ZoneTexte 37">
            <a:extLst>
              <a:ext uri="{FF2B5EF4-FFF2-40B4-BE49-F238E27FC236}">
                <a16:creationId xmlns:a16="http://schemas.microsoft.com/office/drawing/2014/main" id="{439CFCED-8DC9-4967-B44B-471FF2AEC95C}"/>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40" name="ZoneTexte 39">
            <a:extLst>
              <a:ext uri="{FF2B5EF4-FFF2-40B4-BE49-F238E27FC236}">
                <a16:creationId xmlns:a16="http://schemas.microsoft.com/office/drawing/2014/main" id="{690D99D5-9437-4432-99EB-A25156FC720D}"/>
              </a:ext>
            </a:extLst>
          </p:cNvPr>
          <p:cNvSpPr txBox="1"/>
          <p:nvPr/>
        </p:nvSpPr>
        <p:spPr>
          <a:xfrm>
            <a:off x="236668" y="422697"/>
            <a:ext cx="3184264" cy="377431"/>
          </a:xfrm>
          <a:prstGeom prst="rect">
            <a:avLst/>
          </a:prstGeom>
          <a:noFill/>
        </p:spPr>
        <p:txBody>
          <a:bodyPr wrap="square" rtlCol="0">
            <a:spAutoFit/>
          </a:bodyPr>
          <a:lstStyle/>
          <a:p>
            <a:r>
              <a:rPr lang="fr-FR" b="1" u="sng" dirty="0">
                <a:solidFill>
                  <a:srgbClr val="008000"/>
                </a:solidFill>
              </a:rPr>
              <a:t>Lutte contre l’</a:t>
            </a:r>
            <a:r>
              <a:rPr lang="fr-FR" b="1" u="sng" dirty="0" err="1">
                <a:solidFill>
                  <a:srgbClr val="008000"/>
                </a:solidFill>
              </a:rPr>
              <a:t>eutrophysation</a:t>
            </a:r>
            <a:endParaRPr lang="fr-FR" b="1" u="sng" dirty="0">
              <a:solidFill>
                <a:srgbClr val="008000"/>
              </a:solidFill>
            </a:endParaRPr>
          </a:p>
        </p:txBody>
      </p:sp>
      <p:pic>
        <p:nvPicPr>
          <p:cNvPr id="42" name="Image 41">
            <a:extLst>
              <a:ext uri="{FF2B5EF4-FFF2-40B4-BE49-F238E27FC236}">
                <a16:creationId xmlns:a16="http://schemas.microsoft.com/office/drawing/2014/main" id="{2CDE169C-6AFC-4968-9108-DE662CE21BC4}"/>
              </a:ext>
            </a:extLst>
          </p:cNvPr>
          <p:cNvPicPr>
            <a:picLocks noChangeAspect="1"/>
          </p:cNvPicPr>
          <p:nvPr/>
        </p:nvPicPr>
        <p:blipFill>
          <a:blip r:embed="rId2"/>
          <a:stretch>
            <a:fillRect/>
          </a:stretch>
        </p:blipFill>
        <p:spPr>
          <a:xfrm>
            <a:off x="387275" y="2049908"/>
            <a:ext cx="1666875" cy="1524000"/>
          </a:xfrm>
          <a:prstGeom prst="rect">
            <a:avLst/>
          </a:prstGeom>
        </p:spPr>
      </p:pic>
      <p:sp>
        <p:nvSpPr>
          <p:cNvPr id="43" name="ZoneTexte 42">
            <a:extLst>
              <a:ext uri="{FF2B5EF4-FFF2-40B4-BE49-F238E27FC236}">
                <a16:creationId xmlns:a16="http://schemas.microsoft.com/office/drawing/2014/main" id="{55B69E9F-4E4A-4802-B5DB-06093032A7B6}"/>
              </a:ext>
            </a:extLst>
          </p:cNvPr>
          <p:cNvSpPr txBox="1"/>
          <p:nvPr/>
        </p:nvSpPr>
        <p:spPr>
          <a:xfrm>
            <a:off x="387275" y="1484554"/>
            <a:ext cx="5862918" cy="369332"/>
          </a:xfrm>
          <a:prstGeom prst="rect">
            <a:avLst/>
          </a:prstGeom>
          <a:noFill/>
        </p:spPr>
        <p:txBody>
          <a:bodyPr wrap="square" rtlCol="0">
            <a:spAutoFit/>
          </a:bodyPr>
          <a:lstStyle/>
          <a:p>
            <a:r>
              <a:rPr lang="fr-FR" dirty="0">
                <a:solidFill>
                  <a:srgbClr val="008000"/>
                </a:solidFill>
              </a:rPr>
              <a:t>Trouver les plantes </a:t>
            </a:r>
            <a:r>
              <a:rPr lang="fr-FR" dirty="0" err="1">
                <a:solidFill>
                  <a:srgbClr val="008000"/>
                </a:solidFill>
              </a:rPr>
              <a:t>oxygénantes</a:t>
            </a:r>
            <a:r>
              <a:rPr lang="fr-FR" dirty="0">
                <a:solidFill>
                  <a:srgbClr val="008000"/>
                </a:solidFill>
              </a:rPr>
              <a:t> équivalentes à Madagascar.</a:t>
            </a:r>
          </a:p>
        </p:txBody>
      </p:sp>
      <p:sp>
        <p:nvSpPr>
          <p:cNvPr id="44" name="ZoneTexte 43">
            <a:extLst>
              <a:ext uri="{FF2B5EF4-FFF2-40B4-BE49-F238E27FC236}">
                <a16:creationId xmlns:a16="http://schemas.microsoft.com/office/drawing/2014/main" id="{F64EB6C0-808D-4800-9463-1589D80146E5}"/>
              </a:ext>
            </a:extLst>
          </p:cNvPr>
          <p:cNvSpPr txBox="1"/>
          <p:nvPr/>
        </p:nvSpPr>
        <p:spPr>
          <a:xfrm>
            <a:off x="236668" y="3679115"/>
            <a:ext cx="2176463" cy="1938992"/>
          </a:xfrm>
          <a:prstGeom prst="rect">
            <a:avLst/>
          </a:prstGeom>
          <a:noFill/>
        </p:spPr>
        <p:txBody>
          <a:bodyPr wrap="square" rtlCol="0">
            <a:spAutoFit/>
          </a:bodyPr>
          <a:lstStyle/>
          <a:p>
            <a:r>
              <a:rPr lang="fr-FR" sz="1200" dirty="0"/>
              <a:t>1. </a:t>
            </a:r>
            <a:r>
              <a:rPr lang="fr-FR" sz="1200" b="1" dirty="0"/>
              <a:t>Cornifle submergé </a:t>
            </a:r>
            <a:r>
              <a:rPr lang="fr-FR" sz="1200" dirty="0"/>
              <a:t>(</a:t>
            </a:r>
            <a:r>
              <a:rPr lang="fr-FR" sz="1200" i="1" dirty="0" err="1"/>
              <a:t>Ceratophyllum</a:t>
            </a:r>
            <a:r>
              <a:rPr lang="fr-FR" sz="1200" i="1" dirty="0"/>
              <a:t> </a:t>
            </a:r>
            <a:r>
              <a:rPr lang="fr-FR" sz="1200" i="1" dirty="0" err="1"/>
              <a:t>demersum</a:t>
            </a:r>
            <a:r>
              <a:rPr lang="fr-FR" sz="1200" dirty="0"/>
              <a:t>) Plante cosmopolite des climats tempérés et </a:t>
            </a:r>
            <a:r>
              <a:rPr lang="fr-FR" sz="1200" dirty="0">
                <a:solidFill>
                  <a:srgbClr val="008000"/>
                </a:solidFill>
              </a:rPr>
              <a:t>tropicaux</a:t>
            </a:r>
            <a:r>
              <a:rPr lang="fr-FR" sz="1200" dirty="0"/>
              <a:t>. Elle doit être contrôlée car elle peut </a:t>
            </a:r>
            <a:r>
              <a:rPr lang="fr-FR" sz="1200" dirty="0">
                <a:solidFill>
                  <a:srgbClr val="FF0000"/>
                </a:solidFill>
              </a:rPr>
              <a:t>devenir assez vite envahissante</a:t>
            </a:r>
            <a:r>
              <a:rPr lang="fr-FR" sz="1200" dirty="0"/>
              <a:t>. Bonne fixatrice des nitrates et éliminatrice des algues et des cyanobactéries.</a:t>
            </a:r>
          </a:p>
          <a:p>
            <a:r>
              <a:rPr lang="fr-FR" sz="1200" b="1" dirty="0"/>
              <a:t>USDA Zone</a:t>
            </a:r>
            <a:r>
              <a:rPr lang="fr-FR" sz="1200" dirty="0"/>
              <a:t>: 5-9 (6-10).</a:t>
            </a:r>
            <a:endParaRPr lang="fr-FR" sz="1200" dirty="0">
              <a:solidFill>
                <a:srgbClr val="008000"/>
              </a:solidFill>
            </a:endParaRPr>
          </a:p>
        </p:txBody>
      </p:sp>
      <p:pic>
        <p:nvPicPr>
          <p:cNvPr id="45" name="Image 44">
            <a:extLst>
              <a:ext uri="{FF2B5EF4-FFF2-40B4-BE49-F238E27FC236}">
                <a16:creationId xmlns:a16="http://schemas.microsoft.com/office/drawing/2014/main" id="{2314CBEA-6758-4624-9BCD-648786F90B4B}"/>
              </a:ext>
            </a:extLst>
          </p:cNvPr>
          <p:cNvPicPr>
            <a:picLocks noChangeAspect="1"/>
          </p:cNvPicPr>
          <p:nvPr/>
        </p:nvPicPr>
        <p:blipFill>
          <a:blip r:embed="rId3"/>
          <a:stretch>
            <a:fillRect/>
          </a:stretch>
        </p:blipFill>
        <p:spPr>
          <a:xfrm>
            <a:off x="5293323" y="2036372"/>
            <a:ext cx="1666875" cy="1609725"/>
          </a:xfrm>
          <a:prstGeom prst="rect">
            <a:avLst/>
          </a:prstGeom>
        </p:spPr>
      </p:pic>
      <p:sp>
        <p:nvSpPr>
          <p:cNvPr id="46" name="ZoneTexte 45">
            <a:extLst>
              <a:ext uri="{FF2B5EF4-FFF2-40B4-BE49-F238E27FC236}">
                <a16:creationId xmlns:a16="http://schemas.microsoft.com/office/drawing/2014/main" id="{5A0D26DF-F370-4740-8867-9D5E951B7A58}"/>
              </a:ext>
            </a:extLst>
          </p:cNvPr>
          <p:cNvSpPr txBox="1"/>
          <p:nvPr/>
        </p:nvSpPr>
        <p:spPr>
          <a:xfrm>
            <a:off x="4873214" y="3681146"/>
            <a:ext cx="2753958" cy="1384995"/>
          </a:xfrm>
          <a:prstGeom prst="rect">
            <a:avLst/>
          </a:prstGeom>
          <a:noFill/>
        </p:spPr>
        <p:txBody>
          <a:bodyPr wrap="square" rtlCol="0">
            <a:spAutoFit/>
          </a:bodyPr>
          <a:lstStyle/>
          <a:p>
            <a:r>
              <a:rPr lang="fr-FR" sz="1200" dirty="0"/>
              <a:t>3. </a:t>
            </a:r>
            <a:r>
              <a:rPr lang="fr-FR" sz="1200" b="1" dirty="0"/>
              <a:t>Potamot nageant </a:t>
            </a:r>
            <a:r>
              <a:rPr lang="fr-FR" sz="1200" dirty="0"/>
              <a:t>(</a:t>
            </a:r>
            <a:r>
              <a:rPr lang="fr-FR" sz="1200" i="1" dirty="0" err="1"/>
              <a:t>Potamogeton</a:t>
            </a:r>
            <a:r>
              <a:rPr lang="fr-FR" sz="1200" i="1" dirty="0"/>
              <a:t> </a:t>
            </a:r>
            <a:r>
              <a:rPr lang="fr-FR" sz="1200" i="1" dirty="0" err="1"/>
              <a:t>natans</a:t>
            </a:r>
            <a:r>
              <a:rPr lang="fr-FR" sz="1200" dirty="0"/>
              <a:t>) Jolie plante </a:t>
            </a:r>
            <a:r>
              <a:rPr lang="fr-FR" sz="1200" dirty="0" err="1"/>
              <a:t>oxygénante</a:t>
            </a:r>
            <a:r>
              <a:rPr lang="fr-FR" sz="1200" dirty="0"/>
              <a:t> à feuillage décoratif ovale pouvant atteindre 12 cm de long. </a:t>
            </a:r>
            <a:r>
              <a:rPr lang="fr-FR" sz="1200" dirty="0">
                <a:solidFill>
                  <a:srgbClr val="008000"/>
                </a:solidFill>
              </a:rPr>
              <a:t>Peu envahissante</a:t>
            </a:r>
            <a:r>
              <a:rPr lang="fr-FR" sz="1200" b="1" dirty="0"/>
              <a:t>. Originaire d’Amérique du nord</a:t>
            </a:r>
            <a:r>
              <a:rPr lang="fr-FR" sz="1200" dirty="0"/>
              <a:t> et aujourd’hui subspontanée en Europe</a:t>
            </a:r>
          </a:p>
        </p:txBody>
      </p:sp>
      <p:pic>
        <p:nvPicPr>
          <p:cNvPr id="47" name="Image 46">
            <a:extLst>
              <a:ext uri="{FF2B5EF4-FFF2-40B4-BE49-F238E27FC236}">
                <a16:creationId xmlns:a16="http://schemas.microsoft.com/office/drawing/2014/main" id="{11227A92-E2AF-40BD-8310-185F46D720A4}"/>
              </a:ext>
            </a:extLst>
          </p:cNvPr>
          <p:cNvPicPr>
            <a:picLocks noChangeAspect="1"/>
          </p:cNvPicPr>
          <p:nvPr/>
        </p:nvPicPr>
        <p:blipFill>
          <a:blip r:embed="rId4"/>
          <a:stretch>
            <a:fillRect/>
          </a:stretch>
        </p:blipFill>
        <p:spPr>
          <a:xfrm>
            <a:off x="2712972" y="1997520"/>
            <a:ext cx="1695450" cy="1628775"/>
          </a:xfrm>
          <a:prstGeom prst="rect">
            <a:avLst/>
          </a:prstGeom>
        </p:spPr>
      </p:pic>
      <p:sp>
        <p:nvSpPr>
          <p:cNvPr id="48" name="ZoneTexte 47">
            <a:extLst>
              <a:ext uri="{FF2B5EF4-FFF2-40B4-BE49-F238E27FC236}">
                <a16:creationId xmlns:a16="http://schemas.microsoft.com/office/drawing/2014/main" id="{85CCE5EA-242D-49FE-9C76-3EC7ACC6D836}"/>
              </a:ext>
            </a:extLst>
          </p:cNvPr>
          <p:cNvSpPr txBox="1"/>
          <p:nvPr/>
        </p:nvSpPr>
        <p:spPr>
          <a:xfrm>
            <a:off x="2413131" y="3681146"/>
            <a:ext cx="2549562" cy="1569660"/>
          </a:xfrm>
          <a:prstGeom prst="rect">
            <a:avLst/>
          </a:prstGeom>
          <a:noFill/>
        </p:spPr>
        <p:txBody>
          <a:bodyPr wrap="square" rtlCol="0">
            <a:spAutoFit/>
          </a:bodyPr>
          <a:lstStyle/>
          <a:p>
            <a:r>
              <a:rPr lang="fr-FR" sz="1200" dirty="0"/>
              <a:t>2. </a:t>
            </a:r>
            <a:r>
              <a:rPr lang="fr-FR" sz="1200" b="1" dirty="0" err="1"/>
              <a:t>Crassette</a:t>
            </a:r>
            <a:r>
              <a:rPr lang="fr-FR" sz="1200" b="1" dirty="0"/>
              <a:t> d’eau </a:t>
            </a:r>
            <a:r>
              <a:rPr lang="fr-FR" sz="1200" dirty="0"/>
              <a:t>(</a:t>
            </a:r>
            <a:r>
              <a:rPr lang="fr-FR" sz="1200" i="1" dirty="0"/>
              <a:t>Crassula </a:t>
            </a:r>
            <a:r>
              <a:rPr lang="fr-FR" sz="1200" i="1" dirty="0" err="1"/>
              <a:t>recurva</a:t>
            </a:r>
            <a:r>
              <a:rPr lang="fr-FR" sz="1200" dirty="0"/>
              <a:t>) Plante couvre-sol par excellence, elle peut être plantée </a:t>
            </a:r>
            <a:r>
              <a:rPr lang="fr-FR" sz="1200" dirty="0">
                <a:solidFill>
                  <a:srgbClr val="008000"/>
                </a:solidFill>
              </a:rPr>
              <a:t>jusqu’à 50 cm de profondeur</a:t>
            </a:r>
            <a:r>
              <a:rPr lang="fr-FR" sz="1200" dirty="0"/>
              <a:t>. Elle préfère un </a:t>
            </a:r>
            <a:r>
              <a:rPr lang="fr-FR" sz="1200" dirty="0">
                <a:solidFill>
                  <a:srgbClr val="008000"/>
                </a:solidFill>
              </a:rPr>
              <a:t>sol argileux</a:t>
            </a:r>
            <a:r>
              <a:rPr lang="fr-FR" sz="1200" dirty="0"/>
              <a:t> et un bon ensoleillement. Plante plutôt basse, mais </a:t>
            </a:r>
            <a:r>
              <a:rPr lang="fr-FR" sz="1200" dirty="0">
                <a:solidFill>
                  <a:srgbClr val="008000"/>
                </a:solidFill>
              </a:rPr>
              <a:t>qui peut atteindre 30 cm</a:t>
            </a:r>
            <a:r>
              <a:rPr lang="fr-FR" sz="1200" dirty="0"/>
              <a:t>. Floraison blanche.</a:t>
            </a:r>
          </a:p>
          <a:p>
            <a:r>
              <a:rPr lang="fr-FR" sz="1200" dirty="0"/>
              <a:t>(</a:t>
            </a:r>
            <a:r>
              <a:rPr lang="fr-FR" sz="1200" b="1" i="1" dirty="0"/>
              <a:t>Crassula</a:t>
            </a:r>
            <a:r>
              <a:rPr lang="fr-FR" sz="1200" i="1" dirty="0"/>
              <a:t> </a:t>
            </a:r>
            <a:r>
              <a:rPr lang="fr-FR" sz="1200" i="1" dirty="0" err="1"/>
              <a:t>helmsii</a:t>
            </a:r>
            <a:r>
              <a:rPr lang="fr-FR" sz="1200" i="1" dirty="0"/>
              <a:t> </a:t>
            </a:r>
            <a:r>
              <a:rPr lang="fr-FR" sz="1200" dirty="0"/>
              <a:t>est </a:t>
            </a:r>
            <a:r>
              <a:rPr lang="fr-FR" sz="1200" dirty="0">
                <a:solidFill>
                  <a:srgbClr val="FF0000"/>
                </a:solidFill>
              </a:rPr>
              <a:t>invasive</a:t>
            </a:r>
            <a:r>
              <a:rPr lang="fr-FR" sz="1200" dirty="0"/>
              <a:t>).</a:t>
            </a:r>
          </a:p>
        </p:txBody>
      </p:sp>
      <p:pic>
        <p:nvPicPr>
          <p:cNvPr id="49" name="Image 48">
            <a:extLst>
              <a:ext uri="{FF2B5EF4-FFF2-40B4-BE49-F238E27FC236}">
                <a16:creationId xmlns:a16="http://schemas.microsoft.com/office/drawing/2014/main" id="{5381E762-EC5C-484D-9D87-CE47D2E79220}"/>
              </a:ext>
            </a:extLst>
          </p:cNvPr>
          <p:cNvPicPr>
            <a:picLocks noChangeAspect="1"/>
          </p:cNvPicPr>
          <p:nvPr/>
        </p:nvPicPr>
        <p:blipFill>
          <a:blip r:embed="rId5"/>
          <a:stretch>
            <a:fillRect/>
          </a:stretch>
        </p:blipFill>
        <p:spPr>
          <a:xfrm>
            <a:off x="7845099" y="1987995"/>
            <a:ext cx="1676400" cy="1638300"/>
          </a:xfrm>
          <a:prstGeom prst="rect">
            <a:avLst/>
          </a:prstGeom>
        </p:spPr>
      </p:pic>
      <p:sp>
        <p:nvSpPr>
          <p:cNvPr id="50" name="Rectangle 49">
            <a:extLst>
              <a:ext uri="{FF2B5EF4-FFF2-40B4-BE49-F238E27FC236}">
                <a16:creationId xmlns:a16="http://schemas.microsoft.com/office/drawing/2014/main" id="{E52B0770-66F2-4966-9D57-5A7379776377}"/>
              </a:ext>
            </a:extLst>
          </p:cNvPr>
          <p:cNvSpPr/>
          <p:nvPr/>
        </p:nvSpPr>
        <p:spPr>
          <a:xfrm>
            <a:off x="7494662" y="3646097"/>
            <a:ext cx="2592593" cy="1754326"/>
          </a:xfrm>
          <a:prstGeom prst="rect">
            <a:avLst/>
          </a:prstGeom>
        </p:spPr>
        <p:txBody>
          <a:bodyPr wrap="square">
            <a:spAutoFit/>
          </a:bodyPr>
          <a:lstStyle/>
          <a:p>
            <a:r>
              <a:rPr lang="fr-FR" sz="1200" dirty="0"/>
              <a:t>4 </a:t>
            </a:r>
            <a:r>
              <a:rPr lang="fr-FR" sz="1200" b="1" dirty="0"/>
              <a:t>Aloès d’eau </a:t>
            </a:r>
            <a:r>
              <a:rPr lang="fr-FR" sz="1200" dirty="0"/>
              <a:t>(</a:t>
            </a:r>
            <a:r>
              <a:rPr lang="fr-FR" sz="1200" i="1" dirty="0" err="1"/>
              <a:t>Stratiotes</a:t>
            </a:r>
            <a:r>
              <a:rPr lang="fr-FR" sz="1200" i="1" dirty="0"/>
              <a:t> </a:t>
            </a:r>
            <a:r>
              <a:rPr lang="fr-FR" sz="1200" i="1" dirty="0" err="1"/>
              <a:t>aloïdes</a:t>
            </a:r>
            <a:r>
              <a:rPr lang="fr-FR" sz="1200" dirty="0"/>
              <a:t>) La plante flotte à demi immergée. Elle hiverne en se laissant tomber au fond du bassin et remonte à la surface au printemps pour permettre la pollinisation des fleurs. La plante peut atteindre 60 cm de diamètre. </a:t>
            </a:r>
            <a:r>
              <a:rPr lang="fr-FR" sz="1200" dirty="0">
                <a:solidFill>
                  <a:srgbClr val="FF0000"/>
                </a:solidFill>
              </a:rPr>
              <a:t>Sensible à la pollution</a:t>
            </a:r>
            <a:r>
              <a:rPr lang="fr-FR" sz="1200" dirty="0"/>
              <a:t>. Peut être </a:t>
            </a:r>
            <a:r>
              <a:rPr lang="fr-FR" sz="1200" dirty="0">
                <a:solidFill>
                  <a:srgbClr val="FF0000"/>
                </a:solidFill>
              </a:rPr>
              <a:t>invasif</a:t>
            </a:r>
            <a:r>
              <a:rPr lang="fr-FR" sz="1200" dirty="0"/>
              <a:t>.</a:t>
            </a:r>
          </a:p>
          <a:p>
            <a:r>
              <a:rPr lang="fr-FR" sz="1200" b="1" dirty="0"/>
              <a:t>USDA </a:t>
            </a:r>
            <a:r>
              <a:rPr lang="fr-FR" sz="1200" b="1" dirty="0" err="1"/>
              <a:t>hardiness</a:t>
            </a:r>
            <a:r>
              <a:rPr lang="fr-FR" sz="1200" b="1" dirty="0"/>
              <a:t> Zones</a:t>
            </a:r>
            <a:r>
              <a:rPr lang="fr-FR" sz="1200" dirty="0"/>
              <a:t> 3-10</a:t>
            </a:r>
          </a:p>
        </p:txBody>
      </p:sp>
      <p:sp>
        <p:nvSpPr>
          <p:cNvPr id="51" name="ZoneTexte 50">
            <a:extLst>
              <a:ext uri="{FF2B5EF4-FFF2-40B4-BE49-F238E27FC236}">
                <a16:creationId xmlns:a16="http://schemas.microsoft.com/office/drawing/2014/main" id="{ED60F450-EB84-4552-AAB4-59C84034801B}"/>
              </a:ext>
            </a:extLst>
          </p:cNvPr>
          <p:cNvSpPr txBox="1"/>
          <p:nvPr/>
        </p:nvSpPr>
        <p:spPr>
          <a:xfrm>
            <a:off x="10241280" y="3679115"/>
            <a:ext cx="1820091" cy="1384995"/>
          </a:xfrm>
          <a:prstGeom prst="rect">
            <a:avLst/>
          </a:prstGeom>
          <a:noFill/>
        </p:spPr>
        <p:txBody>
          <a:bodyPr wrap="square" rtlCol="0">
            <a:spAutoFit/>
          </a:bodyPr>
          <a:lstStyle/>
          <a:p>
            <a:r>
              <a:rPr lang="fr-FR" sz="1200" dirty="0"/>
              <a:t>5 Potamot à feuilles luisantes (</a:t>
            </a:r>
            <a:r>
              <a:rPr lang="fr-FR" sz="1200" i="1" dirty="0" err="1"/>
              <a:t>Potamogeton</a:t>
            </a:r>
            <a:r>
              <a:rPr lang="fr-FR" sz="1200" i="1" dirty="0"/>
              <a:t> </a:t>
            </a:r>
            <a:r>
              <a:rPr lang="fr-FR" sz="1200" i="1" dirty="0" err="1"/>
              <a:t>lucens</a:t>
            </a:r>
            <a:r>
              <a:rPr lang="fr-FR" sz="1200" dirty="0"/>
              <a:t>) Feuillage décoratif ovale pouvant atteindre 20 cm de long. </a:t>
            </a:r>
            <a:r>
              <a:rPr lang="fr-FR" sz="1200" dirty="0">
                <a:solidFill>
                  <a:srgbClr val="008000"/>
                </a:solidFill>
              </a:rPr>
              <a:t>Peu envahissant</a:t>
            </a:r>
            <a:r>
              <a:rPr lang="fr-FR" sz="1200" dirty="0"/>
              <a:t>.</a:t>
            </a:r>
          </a:p>
          <a:p>
            <a:r>
              <a:rPr lang="fr-FR" sz="1200" dirty="0"/>
              <a:t>USDA zone 6 à ?</a:t>
            </a:r>
          </a:p>
        </p:txBody>
      </p:sp>
      <p:pic>
        <p:nvPicPr>
          <p:cNvPr id="52" name="Image 51">
            <a:extLst>
              <a:ext uri="{FF2B5EF4-FFF2-40B4-BE49-F238E27FC236}">
                <a16:creationId xmlns:a16="http://schemas.microsoft.com/office/drawing/2014/main" id="{F8F796B6-3F4F-4861-8AB8-1FDCDFAAD0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7255" y="2249933"/>
            <a:ext cx="1905000" cy="1323975"/>
          </a:xfrm>
          <a:prstGeom prst="rect">
            <a:avLst/>
          </a:prstGeom>
        </p:spPr>
      </p:pic>
      <p:sp>
        <p:nvSpPr>
          <p:cNvPr id="53" name="ZoneTexte 52">
            <a:extLst>
              <a:ext uri="{FF2B5EF4-FFF2-40B4-BE49-F238E27FC236}">
                <a16:creationId xmlns:a16="http://schemas.microsoft.com/office/drawing/2014/main" id="{C6887FDD-69F5-49BC-9DA5-4519F91458CC}"/>
              </a:ext>
            </a:extLst>
          </p:cNvPr>
          <p:cNvSpPr txBox="1"/>
          <p:nvPr/>
        </p:nvSpPr>
        <p:spPr>
          <a:xfrm>
            <a:off x="387275" y="5966859"/>
            <a:ext cx="9585064" cy="279698"/>
          </a:xfrm>
          <a:prstGeom prst="rect">
            <a:avLst/>
          </a:prstGeom>
          <a:noFill/>
        </p:spPr>
        <p:txBody>
          <a:bodyPr wrap="square" rtlCol="0">
            <a:spAutoFit/>
          </a:bodyPr>
          <a:lstStyle/>
          <a:p>
            <a:r>
              <a:rPr lang="fr-FR" sz="1200" dirty="0"/>
              <a:t>Source : L’aménagement des mares et plans d’eau, </a:t>
            </a:r>
            <a:r>
              <a:rPr lang="fr-FR" sz="1200" dirty="0">
                <a:hlinkClick r:id="rId7"/>
              </a:rPr>
              <a:t>http://www.hauts-de-seine.fr/fileadmin/PDF/Cadredevie/EAU/Guide_Mares_et_plan_d_eau.pdf</a:t>
            </a:r>
            <a:r>
              <a:rPr lang="fr-FR" sz="1200" dirty="0"/>
              <a:t> </a:t>
            </a:r>
          </a:p>
        </p:txBody>
      </p:sp>
      <p:sp>
        <p:nvSpPr>
          <p:cNvPr id="2" name="ZoneTexte 1">
            <a:extLst>
              <a:ext uri="{FF2B5EF4-FFF2-40B4-BE49-F238E27FC236}">
                <a16:creationId xmlns:a16="http://schemas.microsoft.com/office/drawing/2014/main" id="{C9DAAACD-97B1-4506-ABF9-D89536174F80}"/>
              </a:ext>
            </a:extLst>
          </p:cNvPr>
          <p:cNvSpPr txBox="1"/>
          <p:nvPr/>
        </p:nvSpPr>
        <p:spPr>
          <a:xfrm>
            <a:off x="6250193" y="557561"/>
            <a:ext cx="5659309" cy="1384995"/>
          </a:xfrm>
          <a:prstGeom prst="rect">
            <a:avLst/>
          </a:prstGeom>
          <a:noFill/>
        </p:spPr>
        <p:txBody>
          <a:bodyPr wrap="square" rtlCol="0">
            <a:spAutoFit/>
          </a:bodyPr>
          <a:lstStyle/>
          <a:p>
            <a:r>
              <a:rPr lang="fr-FR" sz="1200" u="sng" dirty="0"/>
              <a:t>Liste de plates </a:t>
            </a:r>
            <a:r>
              <a:rPr lang="fr-FR" sz="1200" u="sng" dirty="0" err="1"/>
              <a:t>oxygénantes</a:t>
            </a:r>
            <a:r>
              <a:rPr lang="fr-FR" sz="1200" u="sng" dirty="0"/>
              <a:t> </a:t>
            </a:r>
            <a:r>
              <a:rPr lang="fr-FR" sz="1200" dirty="0"/>
              <a:t>(en Europe) :</a:t>
            </a:r>
          </a:p>
          <a:p>
            <a:r>
              <a:rPr lang="fr-FR" sz="1200" dirty="0"/>
              <a:t>Callitriche des marais (</a:t>
            </a:r>
            <a:r>
              <a:rPr lang="fr-FR" sz="1200" i="1" dirty="0"/>
              <a:t>Callitriche </a:t>
            </a:r>
            <a:r>
              <a:rPr lang="fr-FR" sz="1200" i="1" dirty="0" err="1"/>
              <a:t>stagnalis</a:t>
            </a:r>
            <a:r>
              <a:rPr lang="fr-FR" sz="1200" dirty="0"/>
              <a:t>)</a:t>
            </a:r>
          </a:p>
          <a:p>
            <a:r>
              <a:rPr lang="fr-FR" sz="1200" dirty="0"/>
              <a:t>Hottonie des marais (</a:t>
            </a:r>
            <a:r>
              <a:rPr lang="fr-FR" sz="1200" i="1" dirty="0" err="1"/>
              <a:t>Hottonia</a:t>
            </a:r>
            <a:r>
              <a:rPr lang="fr-FR" sz="1200" i="1" dirty="0"/>
              <a:t> </a:t>
            </a:r>
            <a:r>
              <a:rPr lang="fr-FR" sz="1200" i="1" dirty="0" err="1"/>
              <a:t>palustris</a:t>
            </a:r>
            <a:r>
              <a:rPr lang="fr-FR" sz="1200" dirty="0"/>
              <a:t>)</a:t>
            </a:r>
          </a:p>
          <a:p>
            <a:r>
              <a:rPr lang="fr-FR" sz="1200" dirty="0"/>
              <a:t>Cornifle épineux (</a:t>
            </a:r>
            <a:r>
              <a:rPr lang="fr-FR" sz="1200" i="1" dirty="0" err="1"/>
              <a:t>Ceratophyllum</a:t>
            </a:r>
            <a:r>
              <a:rPr lang="fr-FR" sz="1200" i="1" dirty="0"/>
              <a:t> </a:t>
            </a:r>
            <a:r>
              <a:rPr lang="fr-FR" sz="1200" i="1" dirty="0" err="1"/>
              <a:t>demersum</a:t>
            </a:r>
            <a:r>
              <a:rPr lang="fr-FR" sz="1200" dirty="0"/>
              <a:t>)</a:t>
            </a:r>
          </a:p>
          <a:p>
            <a:r>
              <a:rPr lang="fr-FR" sz="1200" dirty="0"/>
              <a:t>Potamot nageant (</a:t>
            </a:r>
            <a:r>
              <a:rPr lang="fr-FR" sz="1200" i="1" dirty="0" err="1"/>
              <a:t>Potamogeton</a:t>
            </a:r>
            <a:r>
              <a:rPr lang="fr-FR" sz="1200" i="1" dirty="0"/>
              <a:t> </a:t>
            </a:r>
            <a:r>
              <a:rPr lang="fr-FR" sz="1200" i="1" dirty="0" err="1"/>
              <a:t>natans</a:t>
            </a:r>
            <a:r>
              <a:rPr lang="fr-FR" sz="1200" dirty="0"/>
              <a:t>)</a:t>
            </a:r>
          </a:p>
          <a:p>
            <a:r>
              <a:rPr lang="fr-FR" sz="1200" dirty="0"/>
              <a:t>Potamot à feuilles perfoliées (</a:t>
            </a:r>
            <a:r>
              <a:rPr lang="fr-FR" sz="1200" i="1" dirty="0" err="1"/>
              <a:t>Potamogeton</a:t>
            </a:r>
            <a:r>
              <a:rPr lang="fr-FR" sz="1200" i="1" dirty="0"/>
              <a:t> </a:t>
            </a:r>
            <a:r>
              <a:rPr lang="fr-FR" sz="1200" i="1" dirty="0" err="1"/>
              <a:t>perfoliatus</a:t>
            </a:r>
            <a:r>
              <a:rPr lang="fr-FR" sz="1200" dirty="0"/>
              <a:t>)</a:t>
            </a:r>
          </a:p>
          <a:p>
            <a:r>
              <a:rPr lang="fr-FR" sz="1200" dirty="0"/>
              <a:t>Renoncule aquatique (</a:t>
            </a:r>
            <a:r>
              <a:rPr lang="fr-FR" sz="1200" i="1" dirty="0" err="1"/>
              <a:t>Ranunculus</a:t>
            </a:r>
            <a:r>
              <a:rPr lang="fr-FR" sz="1200" i="1" dirty="0"/>
              <a:t> </a:t>
            </a:r>
            <a:r>
              <a:rPr lang="fr-FR" sz="1200" i="1" dirty="0" err="1"/>
              <a:t>aquatilis</a:t>
            </a:r>
            <a:r>
              <a:rPr lang="fr-FR" sz="1200" dirty="0"/>
              <a:t>) (magnifique)</a:t>
            </a:r>
          </a:p>
        </p:txBody>
      </p:sp>
    </p:spTree>
    <p:extLst>
      <p:ext uri="{BB962C8B-B14F-4D97-AF65-F5344CB8AC3E}">
        <p14:creationId xmlns:p14="http://schemas.microsoft.com/office/powerpoint/2010/main" val="5071514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022899" y="6562165"/>
            <a:ext cx="5130501" cy="159310"/>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036424" y="350576"/>
            <a:ext cx="2743200" cy="365125"/>
          </a:xfrm>
        </p:spPr>
        <p:txBody>
          <a:bodyPr/>
          <a:lstStyle/>
          <a:p>
            <a:fld id="{DD01B516-A07C-46B6-9C1A-871827ED2DE0}" type="slidenum">
              <a:rPr lang="fr-FR" smtClean="0"/>
              <a:t>98</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21E66069-ADD9-4F6F-A8AE-407D3CF4290D}"/>
              </a:ext>
            </a:extLst>
          </p:cNvPr>
          <p:cNvSpPr txBox="1"/>
          <p:nvPr/>
        </p:nvSpPr>
        <p:spPr>
          <a:xfrm>
            <a:off x="236668" y="571837"/>
            <a:ext cx="3184264" cy="377431"/>
          </a:xfrm>
          <a:prstGeom prst="rect">
            <a:avLst/>
          </a:prstGeom>
          <a:noFill/>
        </p:spPr>
        <p:txBody>
          <a:bodyPr wrap="square" rtlCol="0">
            <a:spAutoFit/>
          </a:bodyPr>
          <a:lstStyle/>
          <a:p>
            <a:r>
              <a:rPr lang="fr-FR" b="1" u="sng" dirty="0">
                <a:solidFill>
                  <a:srgbClr val="008000"/>
                </a:solidFill>
              </a:rPr>
              <a:t>Lutte contre l’</a:t>
            </a:r>
            <a:r>
              <a:rPr lang="fr-FR" b="1" u="sng" dirty="0" err="1">
                <a:solidFill>
                  <a:srgbClr val="008000"/>
                </a:solidFill>
              </a:rPr>
              <a:t>eutrophysation</a:t>
            </a:r>
            <a:endParaRPr lang="fr-FR" b="1" u="sng" dirty="0">
              <a:solidFill>
                <a:srgbClr val="008000"/>
              </a:solidFill>
            </a:endParaRPr>
          </a:p>
        </p:txBody>
      </p:sp>
      <p:sp>
        <p:nvSpPr>
          <p:cNvPr id="6" name="ZoneTexte 5">
            <a:extLst>
              <a:ext uri="{FF2B5EF4-FFF2-40B4-BE49-F238E27FC236}">
                <a16:creationId xmlns:a16="http://schemas.microsoft.com/office/drawing/2014/main" id="{5DC93776-F5CE-46B7-A4D2-C1EF286ED19B}"/>
              </a:ext>
            </a:extLst>
          </p:cNvPr>
          <p:cNvSpPr txBox="1"/>
          <p:nvPr/>
        </p:nvSpPr>
        <p:spPr>
          <a:xfrm>
            <a:off x="333487" y="957431"/>
            <a:ext cx="11446137" cy="4062651"/>
          </a:xfrm>
          <a:prstGeom prst="rect">
            <a:avLst/>
          </a:prstGeom>
          <a:noFill/>
        </p:spPr>
        <p:txBody>
          <a:bodyPr wrap="square" rtlCol="0">
            <a:spAutoFit/>
          </a:bodyPr>
          <a:lstStyle/>
          <a:p>
            <a:r>
              <a:rPr lang="fr-FR" sz="1700" b="1" dirty="0"/>
              <a:t>Utiliser des daphnies</a:t>
            </a:r>
            <a:r>
              <a:rPr lang="fr-FR" sz="1700" dirty="0"/>
              <a:t>. Les </a:t>
            </a:r>
            <a:r>
              <a:rPr lang="fr-FR" sz="1700" b="1" dirty="0"/>
              <a:t>daphnies</a:t>
            </a:r>
            <a:r>
              <a:rPr lang="fr-FR" sz="1700" dirty="0"/>
              <a:t> sont de petits </a:t>
            </a:r>
            <a:r>
              <a:rPr lang="fr-FR" sz="1700" dirty="0">
                <a:hlinkClick r:id="rId2" tooltip="Crustacé"/>
              </a:rPr>
              <a:t>crustacés</a:t>
            </a:r>
            <a:r>
              <a:rPr lang="fr-FR" sz="1700" dirty="0"/>
              <a:t> mesurant de un à cinq millimètres, du </a:t>
            </a:r>
            <a:r>
              <a:rPr lang="fr-FR" sz="1700" dirty="0">
                <a:hlinkClick r:id="rId3" tooltip="Genre (biologie)"/>
              </a:rPr>
              <a:t>genre</a:t>
            </a:r>
            <a:r>
              <a:rPr lang="fr-FR" sz="1700" dirty="0"/>
              <a:t> </a:t>
            </a:r>
            <a:r>
              <a:rPr lang="fr-FR" sz="1700" b="1" i="1" dirty="0" err="1"/>
              <a:t>Daphnia</a:t>
            </a:r>
            <a:r>
              <a:rPr lang="fr-FR" sz="1700" dirty="0"/>
              <a:t>. </a:t>
            </a:r>
            <a:r>
              <a:rPr lang="fr-FR" sz="1700" dirty="0">
                <a:solidFill>
                  <a:srgbClr val="008000"/>
                </a:solidFill>
              </a:rPr>
              <a:t>Elles vivent dans les eaux douces et stagnantes</a:t>
            </a:r>
            <a:r>
              <a:rPr lang="fr-FR" sz="1700" dirty="0"/>
              <a:t>, quelques espèces supportant des conditions légèrement </a:t>
            </a:r>
            <a:r>
              <a:rPr lang="fr-FR" sz="1700" dirty="0">
                <a:hlinkClick r:id="rId4" tooltip="Saumâtre"/>
              </a:rPr>
              <a:t>saumâtres</a:t>
            </a:r>
            <a:r>
              <a:rPr lang="fr-FR" sz="1700" dirty="0"/>
              <a:t>. Leur nom populaire de « </a:t>
            </a:r>
            <a:r>
              <a:rPr lang="fr-FR" sz="1700" b="1" dirty="0"/>
              <a:t>puce d'eau</a:t>
            </a:r>
            <a:r>
              <a:rPr lang="fr-FR" sz="1700" dirty="0"/>
              <a:t> » donne une bonne idée de leur taille (0,2 à 5 mm), de leur forme et de leur façon d’évoluer dans l’eau.</a:t>
            </a:r>
          </a:p>
          <a:p>
            <a:r>
              <a:rPr lang="fr-FR" sz="1700" dirty="0"/>
              <a:t>Les daphnies vivent dans les points d’</a:t>
            </a:r>
            <a:r>
              <a:rPr lang="fr-FR" sz="1700" dirty="0">
                <a:hlinkClick r:id="rId5" tooltip="Eau douce"/>
              </a:rPr>
              <a:t>eau douce</a:t>
            </a:r>
            <a:r>
              <a:rPr lang="fr-FR" sz="1700" dirty="0"/>
              <a:t> stagnante (</a:t>
            </a:r>
            <a:r>
              <a:rPr lang="fr-FR" sz="1700" dirty="0">
                <a:hlinkClick r:id="rId6" tooltip="Étang"/>
              </a:rPr>
              <a:t>étangs</a:t>
            </a:r>
            <a:r>
              <a:rPr lang="fr-FR" sz="1700" dirty="0"/>
              <a:t>, </a:t>
            </a:r>
            <a:r>
              <a:rPr lang="fr-FR" sz="1700" dirty="0">
                <a:hlinkClick r:id="rId7" tooltip="Lac"/>
              </a:rPr>
              <a:t>lacs</a:t>
            </a:r>
            <a:r>
              <a:rPr lang="fr-FR" sz="1700" dirty="0"/>
              <a:t>, </a:t>
            </a:r>
            <a:r>
              <a:rPr lang="fr-FR" sz="1700" dirty="0">
                <a:hlinkClick r:id="rId8" tooltip="Mare"/>
              </a:rPr>
              <a:t>mares</a:t>
            </a:r>
            <a:r>
              <a:rPr lang="fr-FR" sz="1700" dirty="0"/>
              <a:t> plutôt en milieu forestier ou boisé, en présence de feuilles mortes sur le fond). Plusieurs centaines d'espèce de daphnies ont colonisé de nombreux types de milieux. Elles cohabitent souvent avec les </a:t>
            </a:r>
            <a:r>
              <a:rPr lang="fr-FR" sz="1700" dirty="0">
                <a:hlinkClick r:id="rId9" tooltip="Cyclops"/>
              </a:rPr>
              <a:t>cyclops</a:t>
            </a:r>
            <a:r>
              <a:rPr lang="fr-FR" sz="1700" dirty="0"/>
              <a:t> et divers </a:t>
            </a:r>
            <a:r>
              <a:rPr lang="fr-FR" sz="1700" dirty="0">
                <a:hlinkClick r:id="rId10" tooltip="Copépode"/>
              </a:rPr>
              <a:t>copépodes</a:t>
            </a:r>
            <a:r>
              <a:rPr lang="fr-FR" sz="1700" dirty="0"/>
              <a:t> et des larves de </a:t>
            </a:r>
            <a:r>
              <a:rPr lang="fr-FR" sz="1700" dirty="0" err="1">
                <a:hlinkClick r:id="rId11" tooltip="Chironomidé"/>
              </a:rPr>
              <a:t>chironomidés</a:t>
            </a:r>
            <a:r>
              <a:rPr lang="fr-FR" sz="1700" dirty="0"/>
              <a:t> qui avec elles constituent l'essentiel du zooplancton des </a:t>
            </a:r>
            <a:r>
              <a:rPr lang="fr-FR" sz="1700" dirty="0">
                <a:solidFill>
                  <a:srgbClr val="FF0000"/>
                </a:solidFill>
              </a:rPr>
              <a:t>eaux douces tempérées</a:t>
            </a:r>
            <a:r>
              <a:rPr lang="fr-FR" sz="1700" dirty="0"/>
              <a:t>. Les daphnies jouent un rôle majeur dans le cycle des </a:t>
            </a:r>
            <a:r>
              <a:rPr lang="fr-FR" sz="1700" dirty="0">
                <a:hlinkClick r:id="rId12" tooltip="Nitrate"/>
              </a:rPr>
              <a:t>nitrates</a:t>
            </a:r>
            <a:r>
              <a:rPr lang="fr-FR" sz="1700" dirty="0"/>
              <a:t> et </a:t>
            </a:r>
            <a:r>
              <a:rPr lang="fr-FR" sz="1700" dirty="0">
                <a:hlinkClick r:id="rId13" tooltip="Phosphate"/>
              </a:rPr>
              <a:t>phosphates</a:t>
            </a:r>
            <a:r>
              <a:rPr lang="fr-FR" sz="1700" dirty="0"/>
              <a:t> dans l'eau, et donc en termes d'</a:t>
            </a:r>
            <a:r>
              <a:rPr lang="fr-FR" sz="1700" i="1" dirty="0"/>
              <a:t>« autoépuration »</a:t>
            </a:r>
            <a:r>
              <a:rPr lang="fr-FR" sz="1700" dirty="0"/>
              <a:t> des eaux stagnantes. Elles sont aussi un régulateur efficace du </a:t>
            </a:r>
            <a:r>
              <a:rPr lang="fr-FR" sz="1700" dirty="0">
                <a:hlinkClick r:id="rId14" tooltip="Phytoplancton"/>
              </a:rPr>
              <a:t>phytoplancton</a:t>
            </a:r>
            <a:r>
              <a:rPr lang="fr-FR" sz="1700" dirty="0"/>
              <a:t>, </a:t>
            </a:r>
            <a:r>
              <a:rPr lang="fr-FR" sz="1700" dirty="0">
                <a:solidFill>
                  <a:srgbClr val="FF0000"/>
                </a:solidFill>
              </a:rPr>
              <a:t>tant que les nutriments ne sont pas présents en quantité trop élevée</a:t>
            </a:r>
            <a:r>
              <a:rPr lang="fr-FR" sz="1700" dirty="0"/>
              <a:t>. Elles sont une source d'alimentation importante pour de nombreuses espèces aquatiques et semi-aquatiques. Les daphnies filtrent l'eau et capturent de minuscules organismes </a:t>
            </a:r>
            <a:r>
              <a:rPr lang="fr-FR" sz="1700" dirty="0">
                <a:hlinkClick r:id="rId15" tooltip="Plancton"/>
              </a:rPr>
              <a:t>planctoniques</a:t>
            </a:r>
            <a:r>
              <a:rPr lang="fr-FR" sz="1700" dirty="0"/>
              <a:t> à l'aide d'un filtre de maille inférieure au </a:t>
            </a:r>
            <a:r>
              <a:rPr lang="fr-FR" sz="1700" dirty="0">
                <a:hlinkClick r:id="rId16" tooltip="Micromètre"/>
              </a:rPr>
              <a:t>micromètre</a:t>
            </a:r>
            <a:r>
              <a:rPr lang="fr-FR" sz="1700" dirty="0"/>
              <a:t>, placé en entrée de leur système digestif, (système similaire au </a:t>
            </a:r>
            <a:r>
              <a:rPr lang="fr-FR" sz="1700" dirty="0">
                <a:hlinkClick r:id="rId17" tooltip="Fanon (cétacés)"/>
              </a:rPr>
              <a:t>fanon</a:t>
            </a:r>
            <a:r>
              <a:rPr lang="fr-FR" sz="1700" dirty="0"/>
              <a:t> des </a:t>
            </a:r>
            <a:r>
              <a:rPr lang="fr-FR" sz="1700" dirty="0">
                <a:hlinkClick r:id="rId18" tooltip="Baleine"/>
              </a:rPr>
              <a:t>baleines</a:t>
            </a:r>
            <a:r>
              <a:rPr lang="fr-FR" sz="1700" dirty="0"/>
              <a:t>); </a:t>
            </a:r>
            <a:r>
              <a:rPr lang="fr-FR" sz="1700" b="1" dirty="0">
                <a:solidFill>
                  <a:srgbClr val="008000"/>
                </a:solidFill>
              </a:rPr>
              <a:t>Il existe des daphnies africaines</a:t>
            </a:r>
            <a:r>
              <a:rPr lang="fr-FR" sz="1700" dirty="0"/>
              <a:t>.</a:t>
            </a:r>
          </a:p>
          <a:p>
            <a:r>
              <a:rPr lang="fr-FR" sz="1200" dirty="0"/>
              <a:t>Sources : a) </a:t>
            </a:r>
            <a:r>
              <a:rPr lang="fr-FR" sz="1200" dirty="0">
                <a:hlinkClick r:id="rId19"/>
              </a:rPr>
              <a:t>https://fr.wikipedia.org/wiki/Daphnie</a:t>
            </a:r>
            <a:r>
              <a:rPr lang="fr-FR" sz="1200" dirty="0"/>
              <a:t> , b) </a:t>
            </a:r>
            <a:r>
              <a:rPr lang="en-US" sz="1200" dirty="0"/>
              <a:t>Daphnia species diversity in Kenya, </a:t>
            </a:r>
            <a:r>
              <a:rPr lang="en-US" sz="1200" dirty="0">
                <a:hlinkClick r:id="rId20"/>
              </a:rPr>
              <a:t>https://lirias.kuleuven.be/handle/123456789/61067</a:t>
            </a:r>
            <a:r>
              <a:rPr lang="en-US" sz="1200" dirty="0"/>
              <a:t> </a:t>
            </a:r>
            <a:endParaRPr lang="fr-FR" sz="1200" dirty="0"/>
          </a:p>
          <a:p>
            <a:r>
              <a:rPr lang="fr-FR" sz="1200" dirty="0">
                <a:solidFill>
                  <a:srgbClr val="FF0000"/>
                </a:solidFill>
              </a:rPr>
              <a:t>Attention, il existe une</a:t>
            </a:r>
            <a:r>
              <a:rPr lang="fr-FR" dirty="0"/>
              <a:t> </a:t>
            </a:r>
            <a:r>
              <a:rPr lang="fr-FR" sz="1200" dirty="0">
                <a:hlinkClick r:id="rId21" tooltip="En vidéo : le monde invisible de nos étangs"/>
              </a:rPr>
              <a:t>puce d’eau</a:t>
            </a:r>
            <a:r>
              <a:rPr lang="fr-FR" sz="1200" dirty="0"/>
              <a:t> </a:t>
            </a:r>
            <a:r>
              <a:rPr lang="fr-FR" sz="1200" dirty="0">
                <a:solidFill>
                  <a:srgbClr val="FF0000"/>
                </a:solidFill>
              </a:rPr>
              <a:t>tropicale (</a:t>
            </a:r>
            <a:r>
              <a:rPr lang="fr-FR" sz="1200" i="1" dirty="0" err="1">
                <a:solidFill>
                  <a:srgbClr val="FF0000"/>
                </a:solidFill>
              </a:rPr>
              <a:t>Daphnia</a:t>
            </a:r>
            <a:r>
              <a:rPr lang="fr-FR" sz="1200" dirty="0">
                <a:solidFill>
                  <a:srgbClr val="FF0000"/>
                </a:solidFill>
              </a:rPr>
              <a:t> </a:t>
            </a:r>
            <a:r>
              <a:rPr lang="fr-FR" sz="1200" i="1" dirty="0" err="1">
                <a:solidFill>
                  <a:srgbClr val="FF0000"/>
                </a:solidFill>
              </a:rPr>
              <a:t>lumholtzi</a:t>
            </a:r>
            <a:r>
              <a:rPr lang="fr-FR" sz="1200" dirty="0">
                <a:solidFill>
                  <a:srgbClr val="FF0000"/>
                </a:solidFill>
              </a:rPr>
              <a:t>) </a:t>
            </a:r>
            <a:r>
              <a:rPr lang="fr-FR" sz="1200" b="1" dirty="0">
                <a:solidFill>
                  <a:srgbClr val="FF0000"/>
                </a:solidFill>
              </a:rPr>
              <a:t>invasive</a:t>
            </a:r>
            <a:r>
              <a:rPr lang="fr-FR" sz="1200" dirty="0">
                <a:solidFill>
                  <a:srgbClr val="FF0000"/>
                </a:solidFill>
              </a:rPr>
              <a:t>, qui résiste à 15°C, qui possède un aiguillon pour empêcher les poissons de les dévorer.</a:t>
            </a:r>
          </a:p>
          <a:p>
            <a:r>
              <a:rPr lang="fr-FR" sz="1200" dirty="0"/>
              <a:t>Sources : a)  </a:t>
            </a:r>
            <a:r>
              <a:rPr lang="fr-FR" sz="1200" dirty="0">
                <a:hlinkClick r:id="rId22"/>
              </a:rPr>
              <a:t>http://www.futura-sciences.com/planete/actualites/zoologie-puce-eau-tropicale-peut-elle-envahir-lacs-europeens-45454/</a:t>
            </a:r>
            <a:r>
              <a:rPr lang="fr-FR" sz="1200" dirty="0"/>
              <a:t> </a:t>
            </a:r>
          </a:p>
          <a:p>
            <a:r>
              <a:rPr lang="fr-FR" sz="1200" dirty="0"/>
              <a:t>b) </a:t>
            </a:r>
            <a:r>
              <a:rPr lang="fr-FR" sz="1200" dirty="0">
                <a:hlinkClick r:id="rId23"/>
              </a:rPr>
              <a:t>http://www.oecd.org/fr/publications/essai-n-211-daphnia-magna-essai-de-reproduction-9789264185470-fr.htm</a:t>
            </a:r>
            <a:r>
              <a:rPr lang="fr-FR" sz="1200" dirty="0"/>
              <a:t> </a:t>
            </a:r>
          </a:p>
        </p:txBody>
      </p:sp>
      <p:pic>
        <p:nvPicPr>
          <p:cNvPr id="8" name="Image 7">
            <a:extLst>
              <a:ext uri="{FF2B5EF4-FFF2-40B4-BE49-F238E27FC236}">
                <a16:creationId xmlns:a16="http://schemas.microsoft.com/office/drawing/2014/main" id="{874CECDA-2CDA-42C1-9FDC-3130F0FD041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5929" y="5305056"/>
            <a:ext cx="3038475" cy="1504950"/>
          </a:xfrm>
          <a:prstGeom prst="rect">
            <a:avLst/>
          </a:prstGeom>
        </p:spPr>
      </p:pic>
      <p:pic>
        <p:nvPicPr>
          <p:cNvPr id="10" name="Image 9">
            <a:extLst>
              <a:ext uri="{FF2B5EF4-FFF2-40B4-BE49-F238E27FC236}">
                <a16:creationId xmlns:a16="http://schemas.microsoft.com/office/drawing/2014/main" id="{B1D7F7FB-277F-448B-9326-768065B198C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078532" y="4984146"/>
            <a:ext cx="2037704" cy="1526311"/>
          </a:xfrm>
          <a:prstGeom prst="rect">
            <a:avLst/>
          </a:prstGeom>
        </p:spPr>
      </p:pic>
      <p:pic>
        <p:nvPicPr>
          <p:cNvPr id="12" name="Image 11">
            <a:extLst>
              <a:ext uri="{FF2B5EF4-FFF2-40B4-BE49-F238E27FC236}">
                <a16:creationId xmlns:a16="http://schemas.microsoft.com/office/drawing/2014/main" id="{F67774BD-AD3F-446B-8CB6-2B48D6BBD40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333665" y="5098873"/>
            <a:ext cx="1954194" cy="1465646"/>
          </a:xfrm>
          <a:prstGeom prst="rect">
            <a:avLst/>
          </a:prstGeom>
        </p:spPr>
      </p:pic>
      <p:pic>
        <p:nvPicPr>
          <p:cNvPr id="14" name="Image 13">
            <a:extLst>
              <a:ext uri="{FF2B5EF4-FFF2-40B4-BE49-F238E27FC236}">
                <a16:creationId xmlns:a16="http://schemas.microsoft.com/office/drawing/2014/main" id="{3598B6D9-35F8-4C93-B040-47DC6E6D331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335508" y="4907771"/>
            <a:ext cx="2466975" cy="1847850"/>
          </a:xfrm>
          <a:prstGeom prst="rect">
            <a:avLst/>
          </a:prstGeom>
        </p:spPr>
      </p:pic>
    </p:spTree>
    <p:extLst>
      <p:ext uri="{BB962C8B-B14F-4D97-AF65-F5344CB8AC3E}">
        <p14:creationId xmlns:p14="http://schemas.microsoft.com/office/powerpoint/2010/main" val="27616754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E526F3B-DB5E-4877-8846-91D7D1048A4D}"/>
              </a:ext>
            </a:extLst>
          </p:cNvPr>
          <p:cNvSpPr>
            <a:spLocks noGrp="1"/>
          </p:cNvSpPr>
          <p:nvPr>
            <p:ph type="ftr" sz="quarter" idx="11"/>
          </p:nvPr>
        </p:nvSpPr>
        <p:spPr>
          <a:xfrm>
            <a:off x="3447714" y="6508111"/>
            <a:ext cx="5212976" cy="234614"/>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1885995E-F348-4104-984F-43306CECA98F}"/>
              </a:ext>
            </a:extLst>
          </p:cNvPr>
          <p:cNvSpPr>
            <a:spLocks noGrp="1"/>
          </p:cNvSpPr>
          <p:nvPr>
            <p:ph type="sldNum" sz="quarter" idx="12"/>
          </p:nvPr>
        </p:nvSpPr>
        <p:spPr>
          <a:xfrm>
            <a:off x="9251576" y="159945"/>
            <a:ext cx="2743200" cy="365125"/>
          </a:xfrm>
        </p:spPr>
        <p:txBody>
          <a:bodyPr/>
          <a:lstStyle/>
          <a:p>
            <a:fld id="{DD01B516-A07C-46B6-9C1A-871827ED2DE0}" type="slidenum">
              <a:rPr lang="fr-FR" smtClean="0"/>
              <a:t>99</a:t>
            </a:fld>
            <a:endParaRPr lang="fr-FR"/>
          </a:p>
        </p:txBody>
      </p:sp>
      <p:sp>
        <p:nvSpPr>
          <p:cNvPr id="5" name="AutoShape 2" descr="https://gc.kis.v2.scr.kaspersky-labs.com/BA3607D2E1CD-5BF9-241E-C40C-0E4B43D5/ua/UrlAdvisorSuspiciousImage.png">
            <a:extLst>
              <a:ext uri="{FF2B5EF4-FFF2-40B4-BE49-F238E27FC236}">
                <a16:creationId xmlns:a16="http://schemas.microsoft.com/office/drawing/2014/main" id="{B6BA5513-BE4B-4AB5-84E7-3828541E1E8B}"/>
              </a:ext>
            </a:extLst>
          </p:cNvPr>
          <p:cNvSpPr>
            <a:spLocks noChangeAspect="1" noChangeArrowheads="1"/>
          </p:cNvSpPr>
          <p:nvPr/>
        </p:nvSpPr>
        <p:spPr bwMode="auto">
          <a:xfrm>
            <a:off x="4133850" y="52388"/>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Rectangle 5">
            <a:extLst>
              <a:ext uri="{FF2B5EF4-FFF2-40B4-BE49-F238E27FC236}">
                <a16:creationId xmlns:a16="http://schemas.microsoft.com/office/drawing/2014/main" id="{088F4A08-9F45-4A25-910B-BD070ECDB048}"/>
              </a:ext>
            </a:extLst>
          </p:cNvPr>
          <p:cNvSpPr/>
          <p:nvPr/>
        </p:nvSpPr>
        <p:spPr>
          <a:xfrm>
            <a:off x="7838738" y="5713720"/>
            <a:ext cx="4156038" cy="1015663"/>
          </a:xfrm>
          <a:prstGeom prst="rect">
            <a:avLst/>
          </a:prstGeom>
        </p:spPr>
        <p:txBody>
          <a:bodyPr wrap="square">
            <a:spAutoFit/>
          </a:bodyPr>
          <a:lstStyle/>
          <a:p>
            <a:pPr lvl="0" algn="ctr" eaLnBrk="0" fontAlgn="base" hangingPunct="0">
              <a:spcBef>
                <a:spcPct val="0"/>
              </a:spcBef>
              <a:spcAft>
                <a:spcPct val="0"/>
              </a:spcAft>
            </a:pPr>
            <a:r>
              <a:rPr lang="fr-FR" sz="1200" b="1" u="sng" dirty="0">
                <a:hlinkClick r:id="rId2" tooltip="Fiche Technique OctoAir-10"/>
              </a:rPr>
              <a:t>aérateur OctoAir-10</a:t>
            </a:r>
            <a:endParaRPr lang="fr-FR" altLang="fr-FR" sz="1200" dirty="0">
              <a:solidFill>
                <a:srgbClr val="660099"/>
              </a:solidFill>
              <a:cs typeface="Arial" panose="020B0604020202020204" pitchFamily="34" charset="0"/>
              <a:hlinkClick r:id="rId3"/>
            </a:endParaRPr>
          </a:p>
          <a:p>
            <a:pPr lvl="0" algn="ctr" eaLnBrk="0" fontAlgn="base" hangingPunct="0">
              <a:spcBef>
                <a:spcPct val="0"/>
              </a:spcBef>
              <a:spcAft>
                <a:spcPct val="0"/>
              </a:spcAft>
            </a:pPr>
            <a:r>
              <a:rPr lang="fr-FR" altLang="fr-FR" sz="1200" dirty="0">
                <a:solidFill>
                  <a:srgbClr val="660099"/>
                </a:solidFill>
                <a:cs typeface="Arial" panose="020B0604020202020204" pitchFamily="34" charset="0"/>
                <a:hlinkClick r:id="rId3"/>
              </a:rPr>
              <a:t>Système d'aération pour les milieux aquatiques - </a:t>
            </a:r>
            <a:r>
              <a:rPr lang="fr-FR" altLang="fr-FR" sz="1200" dirty="0" err="1">
                <a:solidFill>
                  <a:srgbClr val="660099"/>
                </a:solidFill>
                <a:cs typeface="Arial" panose="020B0604020202020204" pitchFamily="34" charset="0"/>
                <a:hlinkClick r:id="rId3"/>
              </a:rPr>
              <a:t>Probul</a:t>
            </a:r>
            <a:r>
              <a:rPr lang="fr-FR" altLang="fr-FR" sz="1200" dirty="0">
                <a:solidFill>
                  <a:srgbClr val="222222"/>
                </a:solidFill>
                <a:cs typeface="Arial" panose="020B0604020202020204" pitchFamily="34" charset="0"/>
              </a:rPr>
              <a:t>    </a:t>
            </a:r>
          </a:p>
          <a:p>
            <a:pPr lvl="0" algn="ctr" eaLnBrk="0" fontAlgn="base" hangingPunct="0">
              <a:spcBef>
                <a:spcPct val="0"/>
              </a:spcBef>
              <a:spcAft>
                <a:spcPct val="0"/>
              </a:spcAft>
            </a:pPr>
            <a:r>
              <a:rPr lang="fr-FR" altLang="fr-FR" sz="1200" dirty="0">
                <a:solidFill>
                  <a:srgbClr val="006621"/>
                </a:solidFill>
                <a:cs typeface="Arial" panose="020B0604020202020204" pitchFamily="34" charset="0"/>
                <a:hlinkClick r:id="rId3"/>
              </a:rPr>
              <a:t>www.probul.fr/?fond=produit&amp;id_produit=8&amp;id_rubrique=1</a:t>
            </a:r>
            <a:endParaRPr lang="fr-FR" altLang="fr-FR" sz="1200" dirty="0">
              <a:solidFill>
                <a:srgbClr val="006621"/>
              </a:solidFill>
              <a:cs typeface="Arial" panose="020B0604020202020204" pitchFamily="34" charset="0"/>
            </a:endParaRPr>
          </a:p>
          <a:p>
            <a:pPr lvl="0" algn="ctr" eaLnBrk="0" fontAlgn="base" hangingPunct="0">
              <a:spcBef>
                <a:spcPct val="0"/>
              </a:spcBef>
              <a:spcAft>
                <a:spcPct val="0"/>
              </a:spcAft>
            </a:pPr>
            <a:r>
              <a:rPr lang="fr-FR" altLang="fr-FR" sz="1200" dirty="0">
                <a:solidFill>
                  <a:srgbClr val="006621"/>
                </a:solidFill>
                <a:cs typeface="Arial" panose="020B0604020202020204" pitchFamily="34" charset="0"/>
              </a:rPr>
              <a:t>Source : </a:t>
            </a:r>
            <a:r>
              <a:rPr lang="fr-FR" altLang="fr-FR" sz="1200" dirty="0">
                <a:solidFill>
                  <a:srgbClr val="006621"/>
                </a:solidFill>
                <a:cs typeface="Arial" panose="020B0604020202020204" pitchFamily="34" charset="0"/>
                <a:hlinkClick r:id="rId4"/>
              </a:rPr>
              <a:t>http://probul.fr/systemes-daeration-pour-les-milieux-aquatiques.html</a:t>
            </a:r>
            <a:r>
              <a:rPr lang="fr-FR" altLang="fr-FR" sz="1200" dirty="0">
                <a:solidFill>
                  <a:srgbClr val="006621"/>
                </a:solidFill>
                <a:cs typeface="Arial" panose="020B0604020202020204" pitchFamily="34" charset="0"/>
              </a:rPr>
              <a:t>  </a:t>
            </a:r>
            <a:endParaRPr lang="fr-FR" altLang="fr-FR" sz="1200" dirty="0">
              <a:solidFill>
                <a:srgbClr val="222222"/>
              </a:solidFill>
              <a:cs typeface="Arial" panose="020B0604020202020204" pitchFamily="34" charset="0"/>
            </a:endParaRPr>
          </a:p>
        </p:txBody>
      </p:sp>
      <p:sp>
        <p:nvSpPr>
          <p:cNvPr id="7" name="ZoneTexte 6">
            <a:extLst>
              <a:ext uri="{FF2B5EF4-FFF2-40B4-BE49-F238E27FC236}">
                <a16:creationId xmlns:a16="http://schemas.microsoft.com/office/drawing/2014/main" id="{364F2235-E047-4180-B55C-8D258559FC9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8" name="ZoneTexte 7">
            <a:extLst>
              <a:ext uri="{FF2B5EF4-FFF2-40B4-BE49-F238E27FC236}">
                <a16:creationId xmlns:a16="http://schemas.microsoft.com/office/drawing/2014/main" id="{1C1F3C47-476F-4961-85DC-E0C397994ACF}"/>
              </a:ext>
            </a:extLst>
          </p:cNvPr>
          <p:cNvSpPr txBox="1"/>
          <p:nvPr/>
        </p:nvSpPr>
        <p:spPr>
          <a:xfrm>
            <a:off x="236668" y="422697"/>
            <a:ext cx="3184264" cy="377431"/>
          </a:xfrm>
          <a:prstGeom prst="rect">
            <a:avLst/>
          </a:prstGeom>
          <a:noFill/>
        </p:spPr>
        <p:txBody>
          <a:bodyPr wrap="square" rtlCol="0">
            <a:spAutoFit/>
          </a:bodyPr>
          <a:lstStyle/>
          <a:p>
            <a:r>
              <a:rPr lang="fr-FR" b="1" u="sng" dirty="0">
                <a:solidFill>
                  <a:srgbClr val="008000"/>
                </a:solidFill>
              </a:rPr>
              <a:t>Lutte contre l’</a:t>
            </a:r>
            <a:r>
              <a:rPr lang="fr-FR" b="1" u="sng" dirty="0" err="1">
                <a:solidFill>
                  <a:srgbClr val="008000"/>
                </a:solidFill>
              </a:rPr>
              <a:t>eutrophysation</a:t>
            </a:r>
            <a:endParaRPr lang="fr-FR" b="1" u="sng" dirty="0">
              <a:solidFill>
                <a:srgbClr val="008000"/>
              </a:solidFill>
            </a:endParaRPr>
          </a:p>
        </p:txBody>
      </p:sp>
      <p:pic>
        <p:nvPicPr>
          <p:cNvPr id="10" name="Image 9">
            <a:extLst>
              <a:ext uri="{FF2B5EF4-FFF2-40B4-BE49-F238E27FC236}">
                <a16:creationId xmlns:a16="http://schemas.microsoft.com/office/drawing/2014/main" id="{462399DC-5C0D-4581-B267-1CE8071BA1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1166" y="1138592"/>
            <a:ext cx="3467100" cy="2324100"/>
          </a:xfrm>
          <a:prstGeom prst="rect">
            <a:avLst/>
          </a:prstGeom>
        </p:spPr>
      </p:pic>
      <p:pic>
        <p:nvPicPr>
          <p:cNvPr id="12" name="Image 11">
            <a:extLst>
              <a:ext uri="{FF2B5EF4-FFF2-40B4-BE49-F238E27FC236}">
                <a16:creationId xmlns:a16="http://schemas.microsoft.com/office/drawing/2014/main" id="{68040ED7-588D-482A-A2A9-02CC370BD2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7341" y="3526097"/>
            <a:ext cx="3590925" cy="2219325"/>
          </a:xfrm>
          <a:prstGeom prst="rect">
            <a:avLst/>
          </a:prstGeom>
        </p:spPr>
      </p:pic>
      <p:pic>
        <p:nvPicPr>
          <p:cNvPr id="14" name="Image 13">
            <a:extLst>
              <a:ext uri="{FF2B5EF4-FFF2-40B4-BE49-F238E27FC236}">
                <a16:creationId xmlns:a16="http://schemas.microsoft.com/office/drawing/2014/main" id="{52865D25-7A90-4261-8D93-F3C47CC7E7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56301" y="3637270"/>
            <a:ext cx="3038475" cy="2076450"/>
          </a:xfrm>
          <a:prstGeom prst="rect">
            <a:avLst/>
          </a:prstGeom>
        </p:spPr>
      </p:pic>
      <p:pic>
        <p:nvPicPr>
          <p:cNvPr id="16" name="Image 15">
            <a:extLst>
              <a:ext uri="{FF2B5EF4-FFF2-40B4-BE49-F238E27FC236}">
                <a16:creationId xmlns:a16="http://schemas.microsoft.com/office/drawing/2014/main" id="{40228926-3326-4B57-A904-56FF2463A6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51525" y="1478365"/>
            <a:ext cx="3248025" cy="2095500"/>
          </a:xfrm>
          <a:prstGeom prst="rect">
            <a:avLst/>
          </a:prstGeom>
        </p:spPr>
      </p:pic>
      <p:sp>
        <p:nvSpPr>
          <p:cNvPr id="17" name="ZoneTexte 16">
            <a:extLst>
              <a:ext uri="{FF2B5EF4-FFF2-40B4-BE49-F238E27FC236}">
                <a16:creationId xmlns:a16="http://schemas.microsoft.com/office/drawing/2014/main" id="{B80F1C04-47CC-4E2B-B3B5-3D5D7911C539}"/>
              </a:ext>
            </a:extLst>
          </p:cNvPr>
          <p:cNvSpPr txBox="1"/>
          <p:nvPr/>
        </p:nvSpPr>
        <p:spPr>
          <a:xfrm>
            <a:off x="160244" y="6100348"/>
            <a:ext cx="4087906" cy="461665"/>
          </a:xfrm>
          <a:prstGeom prst="rect">
            <a:avLst/>
          </a:prstGeom>
          <a:noFill/>
        </p:spPr>
        <p:txBody>
          <a:bodyPr wrap="square" rtlCol="0">
            <a:spAutoFit/>
          </a:bodyPr>
          <a:lstStyle/>
          <a:p>
            <a:pPr algn="ctr"/>
            <a:r>
              <a:rPr lang="fr-FR" sz="1200" b="1" dirty="0" err="1">
                <a:solidFill>
                  <a:schemeClr val="accent2">
                    <a:lumMod val="50000"/>
                  </a:schemeClr>
                </a:solidFill>
              </a:rPr>
              <a:t>Aquagreen</a:t>
            </a:r>
            <a:r>
              <a:rPr lang="fr-FR" sz="1200" dirty="0">
                <a:solidFill>
                  <a:schemeClr val="accent2">
                    <a:lumMod val="50000"/>
                  </a:schemeClr>
                </a:solidFill>
              </a:rPr>
              <a:t>, plateforme solaire connectée pour le traitement des plans d’eaux. Source : </a:t>
            </a:r>
            <a:r>
              <a:rPr lang="fr-FR" sz="1200" dirty="0">
                <a:solidFill>
                  <a:schemeClr val="accent2">
                    <a:lumMod val="50000"/>
                  </a:schemeClr>
                </a:solidFill>
                <a:hlinkClick r:id="rId9"/>
              </a:rPr>
              <a:t>http://www.aquagreen-tech.com/fr/</a:t>
            </a:r>
            <a:r>
              <a:rPr lang="fr-FR" sz="1200" dirty="0">
                <a:solidFill>
                  <a:schemeClr val="accent2">
                    <a:lumMod val="50000"/>
                  </a:schemeClr>
                </a:solidFill>
              </a:rPr>
              <a:t> </a:t>
            </a:r>
          </a:p>
        </p:txBody>
      </p:sp>
      <p:pic>
        <p:nvPicPr>
          <p:cNvPr id="19" name="Image 18">
            <a:extLst>
              <a:ext uri="{FF2B5EF4-FFF2-40B4-BE49-F238E27FC236}">
                <a16:creationId xmlns:a16="http://schemas.microsoft.com/office/drawing/2014/main" id="{EEB7D9A8-C461-4141-92EF-31347C562A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43127" y="5178886"/>
            <a:ext cx="2200275" cy="762000"/>
          </a:xfrm>
          <a:prstGeom prst="rect">
            <a:avLst/>
          </a:prstGeom>
        </p:spPr>
      </p:pic>
      <p:pic>
        <p:nvPicPr>
          <p:cNvPr id="21" name="Image 20">
            <a:extLst>
              <a:ext uri="{FF2B5EF4-FFF2-40B4-BE49-F238E27FC236}">
                <a16:creationId xmlns:a16="http://schemas.microsoft.com/office/drawing/2014/main" id="{AB09E5EE-4507-4EA0-8F01-E63230F648E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6014" y="3950444"/>
            <a:ext cx="2543175" cy="1800225"/>
          </a:xfrm>
          <a:prstGeom prst="rect">
            <a:avLst/>
          </a:prstGeom>
        </p:spPr>
      </p:pic>
      <p:pic>
        <p:nvPicPr>
          <p:cNvPr id="23" name="Image 22">
            <a:extLst>
              <a:ext uri="{FF2B5EF4-FFF2-40B4-BE49-F238E27FC236}">
                <a16:creationId xmlns:a16="http://schemas.microsoft.com/office/drawing/2014/main" id="{A57BBF34-B77B-449B-9E8A-1739434F13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6668" y="1907469"/>
            <a:ext cx="2543175" cy="1800225"/>
          </a:xfrm>
          <a:prstGeom prst="rect">
            <a:avLst/>
          </a:prstGeom>
        </p:spPr>
      </p:pic>
      <p:pic>
        <p:nvPicPr>
          <p:cNvPr id="25" name="Image 24">
            <a:extLst>
              <a:ext uri="{FF2B5EF4-FFF2-40B4-BE49-F238E27FC236}">
                <a16:creationId xmlns:a16="http://schemas.microsoft.com/office/drawing/2014/main" id="{BB6DB89C-76A8-4689-9F60-5344AEAF56A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97224" y="3302482"/>
            <a:ext cx="2146178" cy="1716942"/>
          </a:xfrm>
          <a:prstGeom prst="rect">
            <a:avLst/>
          </a:prstGeom>
        </p:spPr>
      </p:pic>
      <p:sp>
        <p:nvSpPr>
          <p:cNvPr id="26" name="ZoneTexte 25">
            <a:extLst>
              <a:ext uri="{FF2B5EF4-FFF2-40B4-BE49-F238E27FC236}">
                <a16:creationId xmlns:a16="http://schemas.microsoft.com/office/drawing/2014/main" id="{662FACDC-AEA9-4160-8794-FDBD65DDB081}"/>
              </a:ext>
            </a:extLst>
          </p:cNvPr>
          <p:cNvSpPr txBox="1"/>
          <p:nvPr/>
        </p:nvSpPr>
        <p:spPr>
          <a:xfrm>
            <a:off x="236668" y="884362"/>
            <a:ext cx="4120179" cy="369332"/>
          </a:xfrm>
          <a:prstGeom prst="rect">
            <a:avLst/>
          </a:prstGeom>
          <a:noFill/>
        </p:spPr>
        <p:txBody>
          <a:bodyPr wrap="square" rtlCol="0">
            <a:spAutoFit/>
          </a:bodyPr>
          <a:lstStyle/>
          <a:p>
            <a:r>
              <a:rPr lang="fr-FR" b="1" dirty="0">
                <a:solidFill>
                  <a:srgbClr val="008000"/>
                </a:solidFill>
              </a:rPr>
              <a:t>Système d’oxygénation de l’eau</a:t>
            </a:r>
          </a:p>
        </p:txBody>
      </p:sp>
    </p:spTree>
    <p:extLst>
      <p:ext uri="{BB962C8B-B14F-4D97-AF65-F5344CB8AC3E}">
        <p14:creationId xmlns:p14="http://schemas.microsoft.com/office/powerpoint/2010/main" val="161341611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4985</TotalTime>
  <Words>13948</Words>
  <Application>Microsoft Office PowerPoint</Application>
  <PresentationFormat>Grand écran</PresentationFormat>
  <Paragraphs>1924</Paragraphs>
  <Slides>150</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150</vt:i4>
      </vt:variant>
    </vt:vector>
  </HeadingPairs>
  <TitlesOfParts>
    <vt:vector size="160" baseType="lpstr">
      <vt:lpstr>Arial</vt:lpstr>
      <vt:lpstr>Arial</vt:lpstr>
      <vt:lpstr>Calibri</vt:lpstr>
      <vt:lpstr>Calibri Light</vt:lpstr>
      <vt:lpstr>Helvetica Neue</vt:lpstr>
      <vt:lpstr>inherit</vt:lpstr>
      <vt:lpstr>Linux Libertine</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Benjamin LISAN</dc:creator>
  <cp:lastModifiedBy>Benjamin LISAN</cp:lastModifiedBy>
  <cp:revision>394</cp:revision>
  <dcterms:created xsi:type="dcterms:W3CDTF">2017-08-28T11:22:16Z</dcterms:created>
  <dcterms:modified xsi:type="dcterms:W3CDTF">2017-09-28T13:52:47Z</dcterms:modified>
</cp:coreProperties>
</file>